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2.xml" ContentType="application/vnd.openxmlformats-officedocument.drawingml.chart+xml"/>
  <Override PartName="/ppt/notesSlides/notesSlide33.xml" ContentType="application/vnd.openxmlformats-officedocument.presentationml.notesSlide+xml"/>
  <Override PartName="/ppt/charts/chart3.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52"/>
  </p:notesMasterIdLst>
  <p:handoutMasterIdLst>
    <p:handoutMasterId r:id="rId53"/>
  </p:handoutMasterIdLst>
  <p:sldIdLst>
    <p:sldId id="432" r:id="rId2"/>
    <p:sldId id="450" r:id="rId3"/>
    <p:sldId id="447" r:id="rId4"/>
    <p:sldId id="448" r:id="rId5"/>
    <p:sldId id="441" r:id="rId6"/>
    <p:sldId id="444" r:id="rId7"/>
    <p:sldId id="445" r:id="rId8"/>
    <p:sldId id="352" r:id="rId9"/>
    <p:sldId id="353" r:id="rId10"/>
    <p:sldId id="446" r:id="rId11"/>
    <p:sldId id="407" r:id="rId12"/>
    <p:sldId id="354" r:id="rId13"/>
    <p:sldId id="355" r:id="rId14"/>
    <p:sldId id="434" r:id="rId15"/>
    <p:sldId id="357" r:id="rId16"/>
    <p:sldId id="453" r:id="rId17"/>
    <p:sldId id="435" r:id="rId18"/>
    <p:sldId id="358" r:id="rId19"/>
    <p:sldId id="367" r:id="rId20"/>
    <p:sldId id="366" r:id="rId21"/>
    <p:sldId id="436" r:id="rId22"/>
    <p:sldId id="359" r:id="rId23"/>
    <p:sldId id="328" r:id="rId24"/>
    <p:sldId id="330" r:id="rId25"/>
    <p:sldId id="331" r:id="rId26"/>
    <p:sldId id="437" r:id="rId27"/>
    <p:sldId id="332" r:id="rId28"/>
    <p:sldId id="336" r:id="rId29"/>
    <p:sldId id="438" r:id="rId30"/>
    <p:sldId id="362" r:id="rId31"/>
    <p:sldId id="372" r:id="rId32"/>
    <p:sldId id="373" r:id="rId33"/>
    <p:sldId id="339" r:id="rId34"/>
    <p:sldId id="374" r:id="rId35"/>
    <p:sldId id="345" r:id="rId36"/>
    <p:sldId id="439" r:id="rId37"/>
    <p:sldId id="346" r:id="rId38"/>
    <p:sldId id="348" r:id="rId39"/>
    <p:sldId id="440" r:id="rId40"/>
    <p:sldId id="350" r:id="rId41"/>
    <p:sldId id="340" r:id="rId42"/>
    <p:sldId id="360" r:id="rId43"/>
    <p:sldId id="341" r:id="rId44"/>
    <p:sldId id="343" r:id="rId45"/>
    <p:sldId id="443" r:id="rId46"/>
    <p:sldId id="449" r:id="rId47"/>
    <p:sldId id="344" r:id="rId48"/>
    <p:sldId id="451" r:id="rId49"/>
    <p:sldId id="452" r:id="rId50"/>
    <p:sldId id="308" r:id="rId5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2205E30-6E49-4EE5-BB37-C12634950D7A}">
          <p14:sldIdLst/>
        </p14:section>
        <p14:section name="Untitled Section" id="{935559EB-0CC5-482D-9B66-4724EDB5FE07}">
          <p14:sldIdLst>
            <p14:sldId id="432"/>
            <p14:sldId id="450"/>
            <p14:sldId id="447"/>
            <p14:sldId id="448"/>
            <p14:sldId id="441"/>
            <p14:sldId id="444"/>
            <p14:sldId id="445"/>
            <p14:sldId id="352"/>
            <p14:sldId id="353"/>
            <p14:sldId id="446"/>
            <p14:sldId id="407"/>
            <p14:sldId id="354"/>
            <p14:sldId id="355"/>
            <p14:sldId id="434"/>
            <p14:sldId id="357"/>
            <p14:sldId id="453"/>
            <p14:sldId id="435"/>
            <p14:sldId id="358"/>
            <p14:sldId id="367"/>
            <p14:sldId id="366"/>
            <p14:sldId id="436"/>
            <p14:sldId id="359"/>
            <p14:sldId id="328"/>
            <p14:sldId id="330"/>
            <p14:sldId id="331"/>
            <p14:sldId id="437"/>
            <p14:sldId id="332"/>
            <p14:sldId id="336"/>
            <p14:sldId id="438"/>
            <p14:sldId id="362"/>
            <p14:sldId id="372"/>
            <p14:sldId id="373"/>
            <p14:sldId id="339"/>
            <p14:sldId id="374"/>
            <p14:sldId id="345"/>
            <p14:sldId id="439"/>
            <p14:sldId id="346"/>
            <p14:sldId id="348"/>
            <p14:sldId id="440"/>
            <p14:sldId id="350"/>
            <p14:sldId id="340"/>
            <p14:sldId id="360"/>
            <p14:sldId id="341"/>
            <p14:sldId id="343"/>
            <p14:sldId id="443"/>
            <p14:sldId id="449"/>
            <p14:sldId id="344"/>
            <p14:sldId id="451"/>
            <p14:sldId id="452"/>
            <p14:sldId id="30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ha Molepo - Director" initials="MM-D" lastIdx="1" clrIdx="0">
    <p:extLst>
      <p:ext uri="{19B8F6BF-5375-455C-9EA6-DF929625EA0E}">
        <p15:presenceInfo xmlns:p15="http://schemas.microsoft.com/office/powerpoint/2012/main" userId="S-1-5-21-1063339740-3274890313-108177130-13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5D8"/>
    <a:srgbClr val="A8D6BE"/>
    <a:srgbClr val="ECF0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78193" autoAdjust="0"/>
  </p:normalViewPr>
  <p:slideViewPr>
    <p:cSldViewPr>
      <p:cViewPr>
        <p:scale>
          <a:sx n="53" d="100"/>
          <a:sy n="53" d="100"/>
        </p:scale>
        <p:origin x="1584" y="54"/>
      </p:cViewPr>
      <p:guideLst>
        <p:guide orient="horz" pos="2160"/>
        <p:guide pos="2880"/>
      </p:guideLst>
    </p:cSldViewPr>
  </p:slideViewPr>
  <p:notesTextViewPr>
    <p:cViewPr>
      <p:scale>
        <a:sx n="1" d="1"/>
        <a:sy n="1" d="1"/>
      </p:scale>
      <p:origin x="0" y="0"/>
    </p:cViewPr>
  </p:notesTextViewPr>
  <p:sorterViewPr>
    <p:cViewPr>
      <p:scale>
        <a:sx n="100" d="100"/>
        <a:sy n="100" d="100"/>
      </p:scale>
      <p:origin x="0" y="-617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r>
              <a:rPr lang="en-ZA" sz="1400" dirty="0"/>
              <a:t>Civil claims lodged and paid</a:t>
            </a:r>
          </a:p>
        </c:rich>
      </c:tx>
      <c:layout>
        <c:manualLayout>
          <c:xMode val="edge"/>
          <c:yMode val="edge"/>
          <c:x val="1.8277777777777778E-2"/>
          <c:y val="0.93034624693116874"/>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endParaRPr lang="en-US"/>
        </a:p>
      </c:txPr>
    </c:title>
    <c:autoTitleDeleted val="0"/>
    <c:plotArea>
      <c:layout>
        <c:manualLayout>
          <c:layoutTarget val="inner"/>
          <c:xMode val="edge"/>
          <c:yMode val="edge"/>
          <c:x val="8.8030511811023615E-2"/>
          <c:y val="0.13240308899918149"/>
          <c:w val="0.91196948818897638"/>
          <c:h val="0.74403127543651615"/>
        </c:manualLayout>
      </c:layout>
      <c:barChart>
        <c:barDir val="col"/>
        <c:grouping val="clustered"/>
        <c:varyColors val="0"/>
        <c:ser>
          <c:idx val="0"/>
          <c:order val="0"/>
          <c:tx>
            <c:strRef>
              <c:f>'[Chart in Microsoft Word]Sheet1'!$B$1</c:f>
              <c:strCache>
                <c:ptCount val="1"/>
                <c:pt idx="0">
                  <c:v>Claimed</c:v>
                </c:pt>
              </c:strCache>
            </c:strRef>
          </c:tx>
          <c:spPr>
            <a:solidFill>
              <a:schemeClr val="accent1">
                <a:lumMod val="50000"/>
              </a:schemeClr>
            </a:solidFill>
            <a:ln w="9525" cap="flat" cmpd="sng" algn="ctr">
              <a:solidFill>
                <a:schemeClr val="accent1">
                  <a:shade val="95000"/>
                </a:schemeClr>
              </a:solidFill>
              <a:round/>
            </a:ln>
            <a:effectLst>
              <a:outerShdw blurRad="40000" dist="20000" dir="5400000" rotWithShape="0">
                <a:srgbClr val="000000">
                  <a:alpha val="38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'[Chart in Microsoft Word]Sheet1'!$A$2:$A$11</c:f>
              <c:strCache>
                <c:ptCount val="10"/>
                <c:pt idx="0">
                  <c:v>2007/8</c:v>
                </c:pt>
                <c:pt idx="1">
                  <c:v>2008/9</c:v>
                </c:pt>
                <c:pt idx="2">
                  <c:v>2009/10</c:v>
                </c:pt>
                <c:pt idx="3">
                  <c:v>2010/11</c:v>
                </c:pt>
                <c:pt idx="4">
                  <c:v>2011/12</c:v>
                </c:pt>
                <c:pt idx="5">
                  <c:v>2012/13</c:v>
                </c:pt>
                <c:pt idx="6">
                  <c:v>2013/14</c:v>
                </c:pt>
                <c:pt idx="7">
                  <c:v>2014/15</c:v>
                </c:pt>
                <c:pt idx="8">
                  <c:v>2015/16</c:v>
                </c:pt>
                <c:pt idx="9">
                  <c:v>2016/17</c:v>
                </c:pt>
              </c:strCache>
            </c:strRef>
          </c:cat>
          <c:val>
            <c:numRef>
              <c:f>'[Chart in Microsoft Word]Sheet1'!$B$2:$B$11</c:f>
              <c:numCache>
                <c:formatCode>General</c:formatCode>
                <c:ptCount val="10"/>
                <c:pt idx="0">
                  <c:v>295523.45699999999</c:v>
                </c:pt>
                <c:pt idx="1">
                  <c:v>715172.26800000004</c:v>
                </c:pt>
                <c:pt idx="2">
                  <c:v>606705.25100000005</c:v>
                </c:pt>
                <c:pt idx="3">
                  <c:v>641475.522</c:v>
                </c:pt>
                <c:pt idx="4">
                  <c:v>1023230.252</c:v>
                </c:pt>
                <c:pt idx="5">
                  <c:v>947918.429</c:v>
                </c:pt>
                <c:pt idx="6">
                  <c:v>821956.28099999996</c:v>
                </c:pt>
                <c:pt idx="7">
                  <c:v>531003.76399999997</c:v>
                </c:pt>
                <c:pt idx="8">
                  <c:v>1009259.757</c:v>
                </c:pt>
                <c:pt idx="9">
                  <c:v>218578.81899999999</c:v>
                </c:pt>
              </c:numCache>
            </c:numRef>
          </c:val>
          <c:extLst xmlns:c16r2="http://schemas.microsoft.com/office/drawing/2015/06/chart">
            <c:ext xmlns:c16="http://schemas.microsoft.com/office/drawing/2014/chart" uri="{C3380CC4-5D6E-409C-BE32-E72D297353CC}">
              <c16:uniqueId val="{00000000-BB15-42DD-A082-342FBE7BF4D3}"/>
            </c:ext>
          </c:extLst>
        </c:ser>
        <c:ser>
          <c:idx val="1"/>
          <c:order val="1"/>
          <c:tx>
            <c:strRef>
              <c:f>'[Chart in Microsoft Word]Sheet1'!$C$1</c:f>
              <c:strCache>
                <c:ptCount val="1"/>
                <c:pt idx="0">
                  <c:v>Paid</c:v>
                </c:pt>
              </c:strCache>
            </c:strRef>
          </c:tx>
          <c:spPr>
            <a:solidFill>
              <a:srgbClr val="92D050"/>
            </a:solidFill>
            <a:ln w="9525" cap="flat" cmpd="sng" algn="ctr">
              <a:solidFill>
                <a:schemeClr val="accent2">
                  <a:shade val="95000"/>
                </a:schemeClr>
              </a:solidFill>
              <a:round/>
            </a:ln>
            <a:effectLst>
              <a:outerShdw blurRad="40000" dist="20000" dir="5400000" rotWithShape="0">
                <a:srgbClr val="000000">
                  <a:alpha val="38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'[Chart in Microsoft Word]Sheet1'!$A$2:$A$11</c:f>
              <c:strCache>
                <c:ptCount val="10"/>
                <c:pt idx="0">
                  <c:v>2007/8</c:v>
                </c:pt>
                <c:pt idx="1">
                  <c:v>2008/9</c:v>
                </c:pt>
                <c:pt idx="2">
                  <c:v>2009/10</c:v>
                </c:pt>
                <c:pt idx="3">
                  <c:v>2010/11</c:v>
                </c:pt>
                <c:pt idx="4">
                  <c:v>2011/12</c:v>
                </c:pt>
                <c:pt idx="5">
                  <c:v>2012/13</c:v>
                </c:pt>
                <c:pt idx="6">
                  <c:v>2013/14</c:v>
                </c:pt>
                <c:pt idx="7">
                  <c:v>2014/15</c:v>
                </c:pt>
                <c:pt idx="8">
                  <c:v>2015/16</c:v>
                </c:pt>
                <c:pt idx="9">
                  <c:v>2016/17</c:v>
                </c:pt>
              </c:strCache>
            </c:strRef>
          </c:cat>
          <c:val>
            <c:numRef>
              <c:f>'[Chart in Microsoft Word]Sheet1'!$C$2:$C$11</c:f>
              <c:numCache>
                <c:formatCode>General</c:formatCode>
                <c:ptCount val="10"/>
                <c:pt idx="0">
                  <c:v>131437.122</c:v>
                </c:pt>
                <c:pt idx="1">
                  <c:v>171683.68700000001</c:v>
                </c:pt>
                <c:pt idx="2">
                  <c:v>190819.549</c:v>
                </c:pt>
                <c:pt idx="3">
                  <c:v>253991.3</c:v>
                </c:pt>
                <c:pt idx="4">
                  <c:v>268530.28499999997</c:v>
                </c:pt>
                <c:pt idx="5">
                  <c:v>275682.527</c:v>
                </c:pt>
                <c:pt idx="6">
                  <c:v>180229.671</c:v>
                </c:pt>
                <c:pt idx="7">
                  <c:v>173805.17199999999</c:v>
                </c:pt>
                <c:pt idx="8">
                  <c:v>173814.416</c:v>
                </c:pt>
                <c:pt idx="9">
                  <c:v>71440.258000000002</c:v>
                </c:pt>
              </c:numCache>
            </c:numRef>
          </c:val>
          <c:extLst xmlns:c16r2="http://schemas.microsoft.com/office/drawing/2015/06/chart">
            <c:ext xmlns:c16="http://schemas.microsoft.com/office/drawing/2014/chart" uri="{C3380CC4-5D6E-409C-BE32-E72D297353CC}">
              <c16:uniqueId val="{00000001-BB15-42DD-A082-342FBE7BF4D3}"/>
            </c:ext>
          </c:extLst>
        </c:ser>
        <c:dLbls>
          <c:dLblPos val="outEnd"/>
          <c:showLegendKey val="0"/>
          <c:showVal val="1"/>
          <c:showCatName val="0"/>
          <c:showSerName val="0"/>
          <c:showPercent val="0"/>
          <c:showBubbleSize val="0"/>
        </c:dLbls>
        <c:gapWidth val="100"/>
        <c:overlap val="-24"/>
        <c:axId val="1006863744"/>
        <c:axId val="1006857760"/>
      </c:barChart>
      <c:catAx>
        <c:axId val="1006863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06857760"/>
        <c:crosses val="autoZero"/>
        <c:auto val="1"/>
        <c:lblAlgn val="ctr"/>
        <c:lblOffset val="100"/>
        <c:noMultiLvlLbl val="0"/>
      </c:catAx>
      <c:valAx>
        <c:axId val="10068577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06863744"/>
        <c:crosses val="autoZero"/>
        <c:crossBetween val="between"/>
      </c:valAx>
      <c:spPr>
        <a:noFill/>
        <a:ln>
          <a:noFill/>
        </a:ln>
        <a:effectLst/>
      </c:spPr>
    </c:plotArea>
    <c:legend>
      <c:legendPos val="b"/>
      <c:layout>
        <c:manualLayout>
          <c:xMode val="edge"/>
          <c:yMode val="edge"/>
          <c:x val="0.83034328521434797"/>
          <c:y val="2.3719019882144664E-2"/>
          <c:w val="0.15320231846019247"/>
          <c:h val="6.923890542774159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298870942925417"/>
          <c:y val="3.9376109797055962E-2"/>
          <c:w val="0.81873358670042573"/>
          <c:h val="0.73119638106944185"/>
        </c:manualLayout>
      </c:layout>
      <c:lineChart>
        <c:grouping val="standard"/>
        <c:varyColors val="0"/>
        <c:ser>
          <c:idx val="0"/>
          <c:order val="0"/>
          <c:tx>
            <c:strRef>
              <c:f>Sheet1!$B$1</c:f>
              <c:strCache>
                <c:ptCount val="1"/>
                <c:pt idx="0">
                  <c:v>Trust in police </c:v>
                </c:pt>
              </c:strCache>
            </c:strRef>
          </c:tx>
          <c:spPr>
            <a:ln w="63500">
              <a:solidFill>
                <a:srgbClr val="C00000"/>
              </a:solidFill>
            </a:ln>
          </c:spPr>
          <c:marker>
            <c:symbol val="none"/>
          </c:marker>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Sheet1!$A$2:$A$8</c:f>
              <c:numCache>
                <c:formatCode>General</c:formatCode>
                <c:ptCount val="7"/>
                <c:pt idx="0">
                  <c:v>2000</c:v>
                </c:pt>
                <c:pt idx="1">
                  <c:v>2002</c:v>
                </c:pt>
                <c:pt idx="2">
                  <c:v>2004</c:v>
                </c:pt>
                <c:pt idx="3">
                  <c:v>2006</c:v>
                </c:pt>
                <c:pt idx="4">
                  <c:v>2008</c:v>
                </c:pt>
                <c:pt idx="5">
                  <c:v>2011</c:v>
                </c:pt>
                <c:pt idx="6">
                  <c:v>2015</c:v>
                </c:pt>
              </c:numCache>
            </c:numRef>
          </c:cat>
          <c:val>
            <c:numRef>
              <c:f>Sheet1!$B$2:$B$8</c:f>
              <c:numCache>
                <c:formatCode>0%</c:formatCode>
                <c:ptCount val="7"/>
                <c:pt idx="0">
                  <c:v>0.35</c:v>
                </c:pt>
                <c:pt idx="1">
                  <c:v>0.36</c:v>
                </c:pt>
                <c:pt idx="2">
                  <c:v>0.41</c:v>
                </c:pt>
                <c:pt idx="3">
                  <c:v>0.48</c:v>
                </c:pt>
                <c:pt idx="4">
                  <c:v>0.42</c:v>
                </c:pt>
                <c:pt idx="5">
                  <c:v>0.49</c:v>
                </c:pt>
                <c:pt idx="6">
                  <c:v>0.45</c:v>
                </c:pt>
              </c:numCache>
            </c:numRef>
          </c:val>
          <c:smooth val="0"/>
          <c:extLst xmlns:c16r2="http://schemas.microsoft.com/office/drawing/2015/06/chart">
            <c:ext xmlns:c16="http://schemas.microsoft.com/office/drawing/2014/chart" uri="{C3380CC4-5D6E-409C-BE32-E72D297353CC}">
              <c16:uniqueId val="{00000000-A56E-4970-8444-23C4F9C29223}"/>
            </c:ext>
          </c:extLst>
        </c:ser>
        <c:dLbls>
          <c:showLegendKey val="0"/>
          <c:showVal val="0"/>
          <c:showCatName val="0"/>
          <c:showSerName val="0"/>
          <c:showPercent val="0"/>
          <c:showBubbleSize val="0"/>
        </c:dLbls>
        <c:smooth val="0"/>
        <c:axId val="1006859392"/>
        <c:axId val="1006852864"/>
      </c:lineChart>
      <c:catAx>
        <c:axId val="1006859392"/>
        <c:scaling>
          <c:orientation val="minMax"/>
        </c:scaling>
        <c:delete val="0"/>
        <c:axPos val="b"/>
        <c:numFmt formatCode="General" sourceLinked="1"/>
        <c:majorTickMark val="out"/>
        <c:minorTickMark val="none"/>
        <c:tickLblPos val="nextTo"/>
        <c:crossAx val="1006852864"/>
        <c:crosses val="autoZero"/>
        <c:auto val="1"/>
        <c:lblAlgn val="ctr"/>
        <c:lblOffset val="100"/>
        <c:noMultiLvlLbl val="0"/>
      </c:catAx>
      <c:valAx>
        <c:axId val="1006852864"/>
        <c:scaling>
          <c:orientation val="minMax"/>
        </c:scaling>
        <c:delete val="0"/>
        <c:axPos val="l"/>
        <c:majorGridlines/>
        <c:title>
          <c:tx>
            <c:rich>
              <a:bodyPr rot="-5400000" vert="horz"/>
              <a:lstStyle/>
              <a:p>
                <a:pPr>
                  <a:defRPr sz="1600"/>
                </a:pPr>
                <a:r>
                  <a:rPr lang="en-ZA" sz="1600"/>
                  <a:t>Percent who trust the police “somewhat” or “a lot” </a:t>
                </a:r>
              </a:p>
            </c:rich>
          </c:tx>
          <c:layout/>
          <c:overlay val="0"/>
        </c:title>
        <c:numFmt formatCode="0%" sourceLinked="1"/>
        <c:majorTickMark val="out"/>
        <c:minorTickMark val="none"/>
        <c:tickLblPos val="nextTo"/>
        <c:crossAx val="1006859392"/>
        <c:crosses val="autoZero"/>
        <c:crossBetween val="between"/>
      </c:valAx>
    </c:plotArea>
    <c:legend>
      <c:legendPos val="b"/>
      <c:layout>
        <c:manualLayout>
          <c:xMode val="edge"/>
          <c:yMode val="edge"/>
          <c:x val="0.75819133548971918"/>
          <c:y val="0.87508986096213026"/>
          <c:w val="0.24166291032836176"/>
          <c:h val="8.5308951625888127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2177044399206695"/>
          <c:y val="2.7071959283153122E-2"/>
          <c:w val="0.43954076403058789"/>
          <c:h val="0.88070277023464238"/>
        </c:manualLayout>
      </c:layout>
      <c:barChart>
        <c:barDir val="bar"/>
        <c:grouping val="clustered"/>
        <c:varyColors val="0"/>
        <c:ser>
          <c:idx val="0"/>
          <c:order val="0"/>
          <c:tx>
            <c:strRef>
              <c:f>Sheet1!$B$1</c:f>
              <c:strCache>
                <c:ptCount val="1"/>
                <c:pt idx="0">
                  <c:v>2002</c:v>
                </c:pt>
              </c:strCache>
            </c:strRef>
          </c:tx>
          <c:invertIfNegative val="0"/>
          <c:cat>
            <c:strRef>
              <c:f>Sheet1!$A$2:$A$11</c:f>
              <c:strCache>
                <c:ptCount val="10"/>
                <c:pt idx="0">
                  <c:v>Traditional leaders</c:v>
                </c:pt>
                <c:pt idx="1">
                  <c:v>Police</c:v>
                </c:pt>
                <c:pt idx="2">
                  <c:v>NPA</c:v>
                </c:pt>
                <c:pt idx="3">
                  <c:v>Hawks</c:v>
                </c:pt>
                <c:pt idx="4">
                  <c:v>Courts </c:v>
                </c:pt>
                <c:pt idx="5">
                  <c:v>Public Protector</c:v>
                </c:pt>
                <c:pt idx="6">
                  <c:v>IEC</c:v>
                </c:pt>
                <c:pt idx="7">
                  <c:v>SARS</c:v>
                </c:pt>
                <c:pt idx="8">
                  <c:v>Army</c:v>
                </c:pt>
                <c:pt idx="9">
                  <c:v>SABC</c:v>
                </c:pt>
              </c:strCache>
            </c:strRef>
          </c:cat>
          <c:val>
            <c:numRef>
              <c:f>Sheet1!$B$2:$B$11</c:f>
              <c:numCache>
                <c:formatCode>0%</c:formatCode>
                <c:ptCount val="10"/>
                <c:pt idx="1">
                  <c:v>0.36</c:v>
                </c:pt>
                <c:pt idx="4">
                  <c:v>0.44</c:v>
                </c:pt>
                <c:pt idx="6">
                  <c:v>0.3</c:v>
                </c:pt>
                <c:pt idx="8">
                  <c:v>0.32</c:v>
                </c:pt>
                <c:pt idx="9">
                  <c:v>0.46</c:v>
                </c:pt>
              </c:numCache>
            </c:numRef>
          </c:val>
          <c:extLst xmlns:c16r2="http://schemas.microsoft.com/office/drawing/2015/06/chart">
            <c:ext xmlns:c16="http://schemas.microsoft.com/office/drawing/2014/chart" uri="{C3380CC4-5D6E-409C-BE32-E72D297353CC}">
              <c16:uniqueId val="{00000000-7EB3-4B9A-890A-124C498D3E69}"/>
            </c:ext>
          </c:extLst>
        </c:ser>
        <c:ser>
          <c:idx val="1"/>
          <c:order val="1"/>
          <c:tx>
            <c:strRef>
              <c:f>Sheet1!$C$1</c:f>
              <c:strCache>
                <c:ptCount val="1"/>
                <c:pt idx="0">
                  <c:v>2004</c:v>
                </c:pt>
              </c:strCache>
            </c:strRef>
          </c:tx>
          <c:invertIfNegative val="0"/>
          <c:cat>
            <c:strRef>
              <c:f>Sheet1!$A$2:$A$11</c:f>
              <c:strCache>
                <c:ptCount val="10"/>
                <c:pt idx="0">
                  <c:v>Traditional leaders</c:v>
                </c:pt>
                <c:pt idx="1">
                  <c:v>Police</c:v>
                </c:pt>
                <c:pt idx="2">
                  <c:v>NPA</c:v>
                </c:pt>
                <c:pt idx="3">
                  <c:v>Hawks</c:v>
                </c:pt>
                <c:pt idx="4">
                  <c:v>Courts </c:v>
                </c:pt>
                <c:pt idx="5">
                  <c:v>Public Protector</c:v>
                </c:pt>
                <c:pt idx="6">
                  <c:v>IEC</c:v>
                </c:pt>
                <c:pt idx="7">
                  <c:v>SARS</c:v>
                </c:pt>
                <c:pt idx="8">
                  <c:v>Army</c:v>
                </c:pt>
                <c:pt idx="9">
                  <c:v>SABC</c:v>
                </c:pt>
              </c:strCache>
            </c:strRef>
          </c:cat>
          <c:val>
            <c:numRef>
              <c:f>Sheet1!$C$2:$C$11</c:f>
              <c:numCache>
                <c:formatCode>0%</c:formatCode>
                <c:ptCount val="10"/>
                <c:pt idx="1">
                  <c:v>0.41</c:v>
                </c:pt>
                <c:pt idx="4">
                  <c:v>0.39</c:v>
                </c:pt>
                <c:pt idx="6">
                  <c:v>0.59</c:v>
                </c:pt>
                <c:pt idx="8">
                  <c:v>0.44</c:v>
                </c:pt>
                <c:pt idx="9">
                  <c:v>0.66</c:v>
                </c:pt>
              </c:numCache>
            </c:numRef>
          </c:val>
          <c:extLst xmlns:c16r2="http://schemas.microsoft.com/office/drawing/2015/06/chart">
            <c:ext xmlns:c16="http://schemas.microsoft.com/office/drawing/2014/chart" uri="{C3380CC4-5D6E-409C-BE32-E72D297353CC}">
              <c16:uniqueId val="{00000001-7EB3-4B9A-890A-124C498D3E69}"/>
            </c:ext>
          </c:extLst>
        </c:ser>
        <c:ser>
          <c:idx val="2"/>
          <c:order val="2"/>
          <c:tx>
            <c:strRef>
              <c:f>Sheet1!$D$1</c:f>
              <c:strCache>
                <c:ptCount val="1"/>
                <c:pt idx="0">
                  <c:v>2006</c:v>
                </c:pt>
              </c:strCache>
            </c:strRef>
          </c:tx>
          <c:invertIfNegative val="0"/>
          <c:cat>
            <c:strRef>
              <c:f>Sheet1!$A$2:$A$11</c:f>
              <c:strCache>
                <c:ptCount val="10"/>
                <c:pt idx="0">
                  <c:v>Traditional leaders</c:v>
                </c:pt>
                <c:pt idx="1">
                  <c:v>Police</c:v>
                </c:pt>
                <c:pt idx="2">
                  <c:v>NPA</c:v>
                </c:pt>
                <c:pt idx="3">
                  <c:v>Hawks</c:v>
                </c:pt>
                <c:pt idx="4">
                  <c:v>Courts </c:v>
                </c:pt>
                <c:pt idx="5">
                  <c:v>Public Protector</c:v>
                </c:pt>
                <c:pt idx="6">
                  <c:v>IEC</c:v>
                </c:pt>
                <c:pt idx="7">
                  <c:v>SARS</c:v>
                </c:pt>
                <c:pt idx="8">
                  <c:v>Army</c:v>
                </c:pt>
                <c:pt idx="9">
                  <c:v>SABC</c:v>
                </c:pt>
              </c:strCache>
            </c:strRef>
          </c:cat>
          <c:val>
            <c:numRef>
              <c:f>Sheet1!$D$2:$D$11</c:f>
              <c:numCache>
                <c:formatCode>0%</c:formatCode>
                <c:ptCount val="10"/>
                <c:pt idx="1">
                  <c:v>0.48</c:v>
                </c:pt>
                <c:pt idx="2">
                  <c:v>0.62</c:v>
                </c:pt>
                <c:pt idx="4">
                  <c:v>0.56999999999999995</c:v>
                </c:pt>
                <c:pt idx="6">
                  <c:v>0.56000000000000005</c:v>
                </c:pt>
                <c:pt idx="8">
                  <c:v>0.5</c:v>
                </c:pt>
                <c:pt idx="9">
                  <c:v>0.71</c:v>
                </c:pt>
              </c:numCache>
            </c:numRef>
          </c:val>
          <c:extLst xmlns:c16r2="http://schemas.microsoft.com/office/drawing/2015/06/chart">
            <c:ext xmlns:c16="http://schemas.microsoft.com/office/drawing/2014/chart" uri="{C3380CC4-5D6E-409C-BE32-E72D297353CC}">
              <c16:uniqueId val="{00000002-7EB3-4B9A-890A-124C498D3E69}"/>
            </c:ext>
          </c:extLst>
        </c:ser>
        <c:ser>
          <c:idx val="3"/>
          <c:order val="3"/>
          <c:tx>
            <c:strRef>
              <c:f>Sheet1!$E$1</c:f>
              <c:strCache>
                <c:ptCount val="1"/>
                <c:pt idx="0">
                  <c:v>2008</c:v>
                </c:pt>
              </c:strCache>
            </c:strRef>
          </c:tx>
          <c:invertIfNegative val="0"/>
          <c:cat>
            <c:strRef>
              <c:f>Sheet1!$A$2:$A$11</c:f>
              <c:strCache>
                <c:ptCount val="10"/>
                <c:pt idx="0">
                  <c:v>Traditional leaders</c:v>
                </c:pt>
                <c:pt idx="1">
                  <c:v>Police</c:v>
                </c:pt>
                <c:pt idx="2">
                  <c:v>NPA</c:v>
                </c:pt>
                <c:pt idx="3">
                  <c:v>Hawks</c:v>
                </c:pt>
                <c:pt idx="4">
                  <c:v>Courts </c:v>
                </c:pt>
                <c:pt idx="5">
                  <c:v>Public Protector</c:v>
                </c:pt>
                <c:pt idx="6">
                  <c:v>IEC</c:v>
                </c:pt>
                <c:pt idx="7">
                  <c:v>SARS</c:v>
                </c:pt>
                <c:pt idx="8">
                  <c:v>Army</c:v>
                </c:pt>
                <c:pt idx="9">
                  <c:v>SABC</c:v>
                </c:pt>
              </c:strCache>
            </c:strRef>
          </c:cat>
          <c:val>
            <c:numRef>
              <c:f>Sheet1!$E$2:$E$11</c:f>
              <c:numCache>
                <c:formatCode>0%</c:formatCode>
                <c:ptCount val="10"/>
                <c:pt idx="0" formatCode="General">
                  <c:v>0.38</c:v>
                </c:pt>
                <c:pt idx="1">
                  <c:v>0.42</c:v>
                </c:pt>
                <c:pt idx="2">
                  <c:v>0.56000000000000005</c:v>
                </c:pt>
                <c:pt idx="4">
                  <c:v>0.69</c:v>
                </c:pt>
                <c:pt idx="6">
                  <c:v>0.53</c:v>
                </c:pt>
              </c:numCache>
            </c:numRef>
          </c:val>
          <c:extLst xmlns:c16r2="http://schemas.microsoft.com/office/drawing/2015/06/chart">
            <c:ext xmlns:c16="http://schemas.microsoft.com/office/drawing/2014/chart" uri="{C3380CC4-5D6E-409C-BE32-E72D297353CC}">
              <c16:uniqueId val="{00000003-7EB3-4B9A-890A-124C498D3E69}"/>
            </c:ext>
          </c:extLst>
        </c:ser>
        <c:ser>
          <c:idx val="4"/>
          <c:order val="4"/>
          <c:tx>
            <c:strRef>
              <c:f>Sheet1!$F$1</c:f>
              <c:strCache>
                <c:ptCount val="1"/>
                <c:pt idx="0">
                  <c:v>2011</c:v>
                </c:pt>
              </c:strCache>
            </c:strRef>
          </c:tx>
          <c:invertIfNegative val="0"/>
          <c:cat>
            <c:strRef>
              <c:f>Sheet1!$A$2:$A$11</c:f>
              <c:strCache>
                <c:ptCount val="10"/>
                <c:pt idx="0">
                  <c:v>Traditional leaders</c:v>
                </c:pt>
                <c:pt idx="1">
                  <c:v>Police</c:v>
                </c:pt>
                <c:pt idx="2">
                  <c:v>NPA</c:v>
                </c:pt>
                <c:pt idx="3">
                  <c:v>Hawks</c:v>
                </c:pt>
                <c:pt idx="4">
                  <c:v>Courts </c:v>
                </c:pt>
                <c:pt idx="5">
                  <c:v>Public Protector</c:v>
                </c:pt>
                <c:pt idx="6">
                  <c:v>IEC</c:v>
                </c:pt>
                <c:pt idx="7">
                  <c:v>SARS</c:v>
                </c:pt>
                <c:pt idx="8">
                  <c:v>Army</c:v>
                </c:pt>
                <c:pt idx="9">
                  <c:v>SABC</c:v>
                </c:pt>
              </c:strCache>
            </c:strRef>
          </c:cat>
          <c:val>
            <c:numRef>
              <c:f>Sheet1!$F$2:$F$11</c:f>
              <c:numCache>
                <c:formatCode>0%</c:formatCode>
                <c:ptCount val="10"/>
                <c:pt idx="1">
                  <c:v>0.49</c:v>
                </c:pt>
                <c:pt idx="2">
                  <c:v>0.54</c:v>
                </c:pt>
                <c:pt idx="3">
                  <c:v>0.54</c:v>
                </c:pt>
                <c:pt idx="4">
                  <c:v>0.59</c:v>
                </c:pt>
                <c:pt idx="5">
                  <c:v>0.56000000000000005</c:v>
                </c:pt>
                <c:pt idx="6">
                  <c:v>0.69</c:v>
                </c:pt>
                <c:pt idx="7">
                  <c:v>0.61</c:v>
                </c:pt>
                <c:pt idx="8">
                  <c:v>0.67</c:v>
                </c:pt>
                <c:pt idx="9">
                  <c:v>0.72</c:v>
                </c:pt>
              </c:numCache>
            </c:numRef>
          </c:val>
          <c:extLst xmlns:c16r2="http://schemas.microsoft.com/office/drawing/2015/06/chart">
            <c:ext xmlns:c16="http://schemas.microsoft.com/office/drawing/2014/chart" uri="{C3380CC4-5D6E-409C-BE32-E72D297353CC}">
              <c16:uniqueId val="{00000004-7EB3-4B9A-890A-124C498D3E69}"/>
            </c:ext>
          </c:extLst>
        </c:ser>
        <c:ser>
          <c:idx val="5"/>
          <c:order val="5"/>
          <c:tx>
            <c:strRef>
              <c:f>Sheet1!$G$1</c:f>
              <c:strCache>
                <c:ptCount val="1"/>
                <c:pt idx="0">
                  <c:v>2015</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Sheet1!$A$2:$A$11</c:f>
              <c:strCache>
                <c:ptCount val="10"/>
                <c:pt idx="0">
                  <c:v>Traditional leaders</c:v>
                </c:pt>
                <c:pt idx="1">
                  <c:v>Police</c:v>
                </c:pt>
                <c:pt idx="2">
                  <c:v>NPA</c:v>
                </c:pt>
                <c:pt idx="3">
                  <c:v>Hawks</c:v>
                </c:pt>
                <c:pt idx="4">
                  <c:v>Courts </c:v>
                </c:pt>
                <c:pt idx="5">
                  <c:v>Public Protector</c:v>
                </c:pt>
                <c:pt idx="6">
                  <c:v>IEC</c:v>
                </c:pt>
                <c:pt idx="7">
                  <c:v>SARS</c:v>
                </c:pt>
                <c:pt idx="8">
                  <c:v>Army</c:v>
                </c:pt>
                <c:pt idx="9">
                  <c:v>SABC</c:v>
                </c:pt>
              </c:strCache>
            </c:strRef>
          </c:cat>
          <c:val>
            <c:numRef>
              <c:f>Sheet1!$G$2:$G$11</c:f>
              <c:numCache>
                <c:formatCode>0%</c:formatCode>
                <c:ptCount val="10"/>
                <c:pt idx="0">
                  <c:v>0.44</c:v>
                </c:pt>
                <c:pt idx="1">
                  <c:v>0.45</c:v>
                </c:pt>
                <c:pt idx="2">
                  <c:v>0.55000000000000004</c:v>
                </c:pt>
                <c:pt idx="3">
                  <c:v>0.56000000000000005</c:v>
                </c:pt>
                <c:pt idx="4">
                  <c:v>0.56999999999999995</c:v>
                </c:pt>
                <c:pt idx="5">
                  <c:v>0.57999999999999996</c:v>
                </c:pt>
                <c:pt idx="6">
                  <c:v>0.57999999999999996</c:v>
                </c:pt>
                <c:pt idx="7">
                  <c:v>0.62</c:v>
                </c:pt>
                <c:pt idx="8">
                  <c:v>0.7</c:v>
                </c:pt>
                <c:pt idx="9">
                  <c:v>0.75</c:v>
                </c:pt>
              </c:numCache>
            </c:numRef>
          </c:val>
          <c:extLst xmlns:c16r2="http://schemas.microsoft.com/office/drawing/2015/06/chart">
            <c:ext xmlns:c16="http://schemas.microsoft.com/office/drawing/2014/chart" uri="{C3380CC4-5D6E-409C-BE32-E72D297353CC}">
              <c16:uniqueId val="{00000005-7EB3-4B9A-890A-124C498D3E69}"/>
            </c:ext>
          </c:extLst>
        </c:ser>
        <c:dLbls>
          <c:showLegendKey val="0"/>
          <c:showVal val="0"/>
          <c:showCatName val="0"/>
          <c:showSerName val="0"/>
          <c:showPercent val="0"/>
          <c:showBubbleSize val="0"/>
        </c:dLbls>
        <c:gapWidth val="150"/>
        <c:axId val="1006859936"/>
        <c:axId val="1006861568"/>
      </c:barChart>
      <c:catAx>
        <c:axId val="1006859936"/>
        <c:scaling>
          <c:orientation val="minMax"/>
        </c:scaling>
        <c:delete val="0"/>
        <c:axPos val="l"/>
        <c:numFmt formatCode="General" sourceLinked="0"/>
        <c:majorTickMark val="out"/>
        <c:minorTickMark val="none"/>
        <c:tickLblPos val="nextTo"/>
        <c:crossAx val="1006861568"/>
        <c:crosses val="autoZero"/>
        <c:auto val="1"/>
        <c:lblAlgn val="ctr"/>
        <c:lblOffset val="100"/>
        <c:noMultiLvlLbl val="0"/>
      </c:catAx>
      <c:valAx>
        <c:axId val="1006861568"/>
        <c:scaling>
          <c:orientation val="minMax"/>
        </c:scaling>
        <c:delete val="0"/>
        <c:axPos val="b"/>
        <c:majorGridlines/>
        <c:numFmt formatCode="0%" sourceLinked="0"/>
        <c:majorTickMark val="out"/>
        <c:minorTickMark val="none"/>
        <c:tickLblPos val="nextTo"/>
        <c:crossAx val="1006859936"/>
        <c:crosses val="autoZero"/>
        <c:crossBetween val="between"/>
      </c:valAx>
    </c:plotArea>
    <c:legend>
      <c:legendPos val="r"/>
      <c:layout>
        <c:manualLayout>
          <c:xMode val="edge"/>
          <c:yMode val="edge"/>
          <c:x val="0.80485272173382405"/>
          <c:y val="0.30870773349177311"/>
          <c:w val="0.1213561828982246"/>
          <c:h val="0.3825843392300595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43455" cy="467118"/>
          </a:xfrm>
          <a:prstGeom prst="rect">
            <a:avLst/>
          </a:prstGeom>
        </p:spPr>
        <p:txBody>
          <a:bodyPr vert="horz" lIns="92446" tIns="46223" rIns="92446" bIns="46223" rtlCol="0"/>
          <a:lstStyle>
            <a:lvl1pPr algn="l">
              <a:defRPr sz="1200"/>
            </a:lvl1pPr>
          </a:lstStyle>
          <a:p>
            <a:endParaRPr lang="en-ZA"/>
          </a:p>
        </p:txBody>
      </p:sp>
      <p:sp>
        <p:nvSpPr>
          <p:cNvPr id="3" name="Date Placeholder 2"/>
          <p:cNvSpPr>
            <a:spLocks noGrp="1"/>
          </p:cNvSpPr>
          <p:nvPr>
            <p:ph type="dt" sz="quarter" idx="1"/>
          </p:nvPr>
        </p:nvSpPr>
        <p:spPr>
          <a:xfrm>
            <a:off x="3977969" y="1"/>
            <a:ext cx="3043455" cy="467118"/>
          </a:xfrm>
          <a:prstGeom prst="rect">
            <a:avLst/>
          </a:prstGeom>
        </p:spPr>
        <p:txBody>
          <a:bodyPr vert="horz" lIns="92446" tIns="46223" rIns="92446" bIns="46223" rtlCol="0"/>
          <a:lstStyle>
            <a:lvl1pPr algn="r">
              <a:defRPr sz="1200"/>
            </a:lvl1pPr>
          </a:lstStyle>
          <a:p>
            <a:fld id="{1AC32740-27C4-4F95-8110-BFCB3E02D597}" type="datetimeFigureOut">
              <a:rPr lang="en-ZA" smtClean="0"/>
              <a:t>2019/08/13</a:t>
            </a:fld>
            <a:endParaRPr lang="en-ZA"/>
          </a:p>
        </p:txBody>
      </p:sp>
      <p:sp>
        <p:nvSpPr>
          <p:cNvPr id="4" name="Footer Placeholder 3"/>
          <p:cNvSpPr>
            <a:spLocks noGrp="1"/>
          </p:cNvSpPr>
          <p:nvPr>
            <p:ph type="ftr" sz="quarter" idx="2"/>
          </p:nvPr>
        </p:nvSpPr>
        <p:spPr>
          <a:xfrm>
            <a:off x="2" y="8841983"/>
            <a:ext cx="3043455" cy="467117"/>
          </a:xfrm>
          <a:prstGeom prst="rect">
            <a:avLst/>
          </a:prstGeom>
        </p:spPr>
        <p:txBody>
          <a:bodyPr vert="horz" lIns="92446" tIns="46223" rIns="92446" bIns="46223" rtlCol="0" anchor="b"/>
          <a:lstStyle>
            <a:lvl1pPr algn="l">
              <a:defRPr sz="1200"/>
            </a:lvl1pPr>
          </a:lstStyle>
          <a:p>
            <a:endParaRPr lang="en-ZA"/>
          </a:p>
        </p:txBody>
      </p:sp>
      <p:sp>
        <p:nvSpPr>
          <p:cNvPr id="5" name="Slide Number Placeholder 4"/>
          <p:cNvSpPr>
            <a:spLocks noGrp="1"/>
          </p:cNvSpPr>
          <p:nvPr>
            <p:ph type="sldNum" sz="quarter" idx="3"/>
          </p:nvPr>
        </p:nvSpPr>
        <p:spPr>
          <a:xfrm>
            <a:off x="3977969" y="8841983"/>
            <a:ext cx="3043455" cy="467117"/>
          </a:xfrm>
          <a:prstGeom prst="rect">
            <a:avLst/>
          </a:prstGeom>
        </p:spPr>
        <p:txBody>
          <a:bodyPr vert="horz" lIns="92446" tIns="46223" rIns="92446" bIns="46223" rtlCol="0" anchor="b"/>
          <a:lstStyle>
            <a:lvl1pPr algn="r">
              <a:defRPr sz="1200"/>
            </a:lvl1pPr>
          </a:lstStyle>
          <a:p>
            <a:fld id="{31912B8A-E2DE-498A-BF97-413E92A137EE}" type="slidenum">
              <a:rPr lang="en-ZA" smtClean="0"/>
              <a:t>‹#›</a:t>
            </a:fld>
            <a:endParaRPr lang="en-ZA"/>
          </a:p>
        </p:txBody>
      </p:sp>
    </p:spTree>
    <p:extLst>
      <p:ext uri="{BB962C8B-B14F-4D97-AF65-F5344CB8AC3E}">
        <p14:creationId xmlns:p14="http://schemas.microsoft.com/office/powerpoint/2010/main" val="1459470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446" tIns="46223" rIns="92446" bIns="46223" rtlCol="0"/>
          <a:lstStyle>
            <a:lvl1pPr algn="l">
              <a:defRPr sz="1200"/>
            </a:lvl1pPr>
          </a:lstStyle>
          <a:p>
            <a:endParaRPr lang="en-ZA"/>
          </a:p>
        </p:txBody>
      </p:sp>
      <p:sp>
        <p:nvSpPr>
          <p:cNvPr id="3" name="Date Placeholder 2"/>
          <p:cNvSpPr>
            <a:spLocks noGrp="1"/>
          </p:cNvSpPr>
          <p:nvPr>
            <p:ph type="dt" idx="1"/>
          </p:nvPr>
        </p:nvSpPr>
        <p:spPr>
          <a:xfrm>
            <a:off x="3978132" y="0"/>
            <a:ext cx="3043343" cy="465455"/>
          </a:xfrm>
          <a:prstGeom prst="rect">
            <a:avLst/>
          </a:prstGeom>
        </p:spPr>
        <p:txBody>
          <a:bodyPr vert="horz" lIns="92446" tIns="46223" rIns="92446" bIns="46223" rtlCol="0"/>
          <a:lstStyle>
            <a:lvl1pPr algn="r">
              <a:defRPr sz="1200"/>
            </a:lvl1pPr>
          </a:lstStyle>
          <a:p>
            <a:fld id="{C2FB619E-1F19-4B05-9DDE-E5AC5BF0A7A9}" type="datetimeFigureOut">
              <a:rPr lang="en-ZA" smtClean="0"/>
              <a:t>2019/08/13</a:t>
            </a:fld>
            <a:endParaRPr lang="en-ZA"/>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2446" tIns="46223" rIns="92446" bIns="46223" rtlCol="0" anchor="ctr"/>
          <a:lstStyle/>
          <a:p>
            <a:endParaRPr lang="en-ZA"/>
          </a:p>
        </p:txBody>
      </p:sp>
      <p:sp>
        <p:nvSpPr>
          <p:cNvPr id="5" name="Notes Placeholder 4"/>
          <p:cNvSpPr>
            <a:spLocks noGrp="1"/>
          </p:cNvSpPr>
          <p:nvPr>
            <p:ph type="body" sz="quarter" idx="3"/>
          </p:nvPr>
        </p:nvSpPr>
        <p:spPr>
          <a:xfrm>
            <a:off x="702311" y="4421823"/>
            <a:ext cx="5618480" cy="4189095"/>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842030"/>
            <a:ext cx="3043343" cy="465455"/>
          </a:xfrm>
          <a:prstGeom prst="rect">
            <a:avLst/>
          </a:prstGeom>
        </p:spPr>
        <p:txBody>
          <a:bodyPr vert="horz" lIns="92446" tIns="46223" rIns="92446" bIns="46223" rtlCol="0" anchor="b"/>
          <a:lstStyle>
            <a:lvl1pPr algn="l">
              <a:defRPr sz="1200"/>
            </a:lvl1pPr>
          </a:lstStyle>
          <a:p>
            <a:endParaRPr lang="en-ZA"/>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2446" tIns="46223" rIns="92446" bIns="46223" rtlCol="0" anchor="b"/>
          <a:lstStyle>
            <a:lvl1pPr algn="r">
              <a:defRPr sz="1200"/>
            </a:lvl1pPr>
          </a:lstStyle>
          <a:p>
            <a:fld id="{29690C89-E6F3-4688-8919-F5F5A72EF0E9}" type="slidenum">
              <a:rPr lang="en-ZA" smtClean="0"/>
              <a:t>‹#›</a:t>
            </a:fld>
            <a:endParaRPr lang="en-ZA"/>
          </a:p>
        </p:txBody>
      </p:sp>
    </p:spTree>
    <p:extLst>
      <p:ext uri="{BB962C8B-B14F-4D97-AF65-F5344CB8AC3E}">
        <p14:creationId xmlns:p14="http://schemas.microsoft.com/office/powerpoint/2010/main" val="1061691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www.saps.gov.za/resource_centre/publications/gen_sempe_saps_research_colloquium_sector_policing.pdf"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955675" y="735013"/>
            <a:ext cx="4892675" cy="3670300"/>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51122" indent="-288893" eaLnBrk="0" hangingPunct="0">
              <a:defRPr>
                <a:solidFill>
                  <a:schemeClr val="tx1"/>
                </a:solidFill>
                <a:latin typeface="Arial" pitchFamily="34" charset="0"/>
              </a:defRPr>
            </a:lvl2pPr>
            <a:lvl3pPr marL="1155573" indent="-231115" eaLnBrk="0" hangingPunct="0">
              <a:defRPr>
                <a:solidFill>
                  <a:schemeClr val="tx1"/>
                </a:solidFill>
                <a:latin typeface="Arial" pitchFamily="34" charset="0"/>
              </a:defRPr>
            </a:lvl3pPr>
            <a:lvl4pPr marL="1617802" indent="-231115" eaLnBrk="0" hangingPunct="0">
              <a:defRPr>
                <a:solidFill>
                  <a:schemeClr val="tx1"/>
                </a:solidFill>
                <a:latin typeface="Arial" pitchFamily="34" charset="0"/>
              </a:defRPr>
            </a:lvl4pPr>
            <a:lvl5pPr marL="2080031" indent="-231115" eaLnBrk="0" hangingPunct="0">
              <a:defRPr>
                <a:solidFill>
                  <a:schemeClr val="tx1"/>
                </a:solidFill>
                <a:latin typeface="Arial" pitchFamily="34" charset="0"/>
              </a:defRPr>
            </a:lvl5pPr>
            <a:lvl6pPr marL="2542261" indent="-231115" eaLnBrk="0" fontAlgn="base" hangingPunct="0">
              <a:spcBef>
                <a:spcPct val="0"/>
              </a:spcBef>
              <a:spcAft>
                <a:spcPct val="0"/>
              </a:spcAft>
              <a:defRPr>
                <a:solidFill>
                  <a:schemeClr val="tx1"/>
                </a:solidFill>
                <a:latin typeface="Arial" pitchFamily="34" charset="0"/>
              </a:defRPr>
            </a:lvl6pPr>
            <a:lvl7pPr marL="3004490" indent="-231115" eaLnBrk="0" fontAlgn="base" hangingPunct="0">
              <a:spcBef>
                <a:spcPct val="0"/>
              </a:spcBef>
              <a:spcAft>
                <a:spcPct val="0"/>
              </a:spcAft>
              <a:defRPr>
                <a:solidFill>
                  <a:schemeClr val="tx1"/>
                </a:solidFill>
                <a:latin typeface="Arial" pitchFamily="34" charset="0"/>
              </a:defRPr>
            </a:lvl7pPr>
            <a:lvl8pPr marL="3466719" indent="-231115" eaLnBrk="0" fontAlgn="base" hangingPunct="0">
              <a:spcBef>
                <a:spcPct val="0"/>
              </a:spcBef>
              <a:spcAft>
                <a:spcPct val="0"/>
              </a:spcAft>
              <a:defRPr>
                <a:solidFill>
                  <a:schemeClr val="tx1"/>
                </a:solidFill>
                <a:latin typeface="Arial" pitchFamily="34" charset="0"/>
              </a:defRPr>
            </a:lvl8pPr>
            <a:lvl9pPr marL="3928948" indent="-231115" eaLnBrk="0" fontAlgn="base" hangingPunct="0">
              <a:spcBef>
                <a:spcPct val="0"/>
              </a:spcBef>
              <a:spcAft>
                <a:spcPct val="0"/>
              </a:spcAft>
              <a:defRPr>
                <a:solidFill>
                  <a:schemeClr val="tx1"/>
                </a:solidFill>
                <a:latin typeface="Arial" pitchFamily="34" charset="0"/>
              </a:defRPr>
            </a:lvl9pPr>
          </a:lstStyle>
          <a:p>
            <a:pPr eaLnBrk="1" hangingPunct="1"/>
            <a:fld id="{4A2CA481-AA3A-4C45-ACDE-BBF815FBCCB6}" type="slidenum">
              <a:rPr lang="en-US" altLang="en-US">
                <a:solidFill>
                  <a:prstClr val="black"/>
                </a:solidFill>
              </a:rPr>
              <a:pPr eaLnBrk="1" hangingPunct="1"/>
              <a:t>1</a:t>
            </a:fld>
            <a:endParaRPr lang="en-US" altLang="en-US">
              <a:solidFill>
                <a:prstClr val="black"/>
              </a:solidFill>
            </a:endParaRPr>
          </a:p>
        </p:txBody>
      </p:sp>
    </p:spTree>
    <p:extLst>
      <p:ext uri="{BB962C8B-B14F-4D97-AF65-F5344CB8AC3E}">
        <p14:creationId xmlns:p14="http://schemas.microsoft.com/office/powerpoint/2010/main" val="2855916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Research focusing on what works:</a:t>
            </a:r>
          </a:p>
          <a:p>
            <a:r>
              <a:rPr lang="en-US" dirty="0" smtClean="0"/>
              <a:t>1. SAPS</a:t>
            </a:r>
            <a:r>
              <a:rPr lang="en-US" baseline="0" dirty="0" smtClean="0"/>
              <a:t> focused on evaluating crime prevention strategies, social crime prevention, community policing, sector policing.</a:t>
            </a:r>
          </a:p>
          <a:p>
            <a:endParaRPr lang="en-US" baseline="0" dirty="0" smtClean="0"/>
          </a:p>
          <a:p>
            <a:pPr lvl="0"/>
            <a:r>
              <a:rPr lang="en-GB" i="1" dirty="0"/>
              <a:t>2. </a:t>
            </a:r>
            <a:r>
              <a:rPr lang="en-GB" i="1" u="sng" dirty="0"/>
              <a:t>UK College of Policing </a:t>
            </a:r>
          </a:p>
          <a:p>
            <a:pPr lvl="0"/>
            <a:r>
              <a:rPr lang="en-GB" i="1" dirty="0"/>
              <a:t>People and places</a:t>
            </a:r>
            <a:r>
              <a:rPr lang="en-GB" dirty="0"/>
              <a:t>: Targeting resources where it matters: Focusing action on crime and anti-social behaviour hotspots, repeat victims, and prolific or high volume offenders is an effective way to allocate resources for crime reduction. Understanding what is causing high volume offending or problems in hotspots and coming up with specific solutions - often in partnership with others - allows the police to drive down crime.</a:t>
            </a:r>
            <a:endParaRPr lang="en-ZA" dirty="0"/>
          </a:p>
          <a:p>
            <a:pPr lvl="0"/>
            <a:r>
              <a:rPr lang="en-GB" i="1" dirty="0"/>
              <a:t>Targeted approaches to crime and disorder reduction</a:t>
            </a:r>
            <a:r>
              <a:rPr lang="en-GB" dirty="0"/>
              <a:t>: As well as preventing crime and deterring offenders, the way the police treat individuals and communities day to day in any encounter (and, historically, over time) can also make a difference to crime. By treating people equally, making decisions fairly, explaining them, and being respectful, the police can encourage people to cooperate with them and not break the law.</a:t>
            </a:r>
            <a:endParaRPr lang="en-ZA" dirty="0"/>
          </a:p>
          <a:p>
            <a:r>
              <a:rPr lang="en-GB" i="1" dirty="0"/>
              <a:t>What stops people offending</a:t>
            </a:r>
            <a:r>
              <a:rPr lang="en-GB" dirty="0"/>
              <a:t>?: In summary, the best thing that police can do to reduce crime is to target resources based on analysis of the problem and at the same time ensure the fair treatment of all those they have contact with</a:t>
            </a:r>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15</a:t>
            </a:fld>
            <a:endParaRPr lang="en-ZA"/>
          </a:p>
        </p:txBody>
      </p:sp>
    </p:spTree>
    <p:extLst>
      <p:ext uri="{BB962C8B-B14F-4D97-AF65-F5344CB8AC3E}">
        <p14:creationId xmlns:p14="http://schemas.microsoft.com/office/powerpoint/2010/main" val="3557440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Research focusing on what works:</a:t>
            </a:r>
          </a:p>
          <a:p>
            <a:r>
              <a:rPr lang="en-US" dirty="0" smtClean="0"/>
              <a:t>1. SAPS</a:t>
            </a:r>
            <a:r>
              <a:rPr lang="en-US" baseline="0" dirty="0" smtClean="0"/>
              <a:t> focused on evaluating crime prevention strategies, social crime prevention, community policing, sector policing.</a:t>
            </a:r>
          </a:p>
          <a:p>
            <a:endParaRPr lang="en-US" baseline="0" dirty="0" smtClean="0"/>
          </a:p>
          <a:p>
            <a:pPr lvl="0"/>
            <a:r>
              <a:rPr lang="en-GB" i="1" dirty="0"/>
              <a:t>2. </a:t>
            </a:r>
            <a:r>
              <a:rPr lang="en-GB" i="1" u="sng" dirty="0"/>
              <a:t>UK College of Policing </a:t>
            </a:r>
          </a:p>
          <a:p>
            <a:pPr lvl="0"/>
            <a:r>
              <a:rPr lang="en-GB" i="1" dirty="0"/>
              <a:t>People and places</a:t>
            </a:r>
            <a:r>
              <a:rPr lang="en-GB" dirty="0"/>
              <a:t>: Targeting resources where it matters: Focusing action on crime and anti-social behaviour hotspots, repeat victims, and prolific or high volume offenders is an effective way to allocate resources for crime reduction. Understanding what is causing high volume offending or problems in hotspots and coming up with specific solutions - often in partnership with others - allows the police to drive down crime.</a:t>
            </a:r>
            <a:endParaRPr lang="en-ZA" dirty="0"/>
          </a:p>
          <a:p>
            <a:pPr lvl="0"/>
            <a:r>
              <a:rPr lang="en-GB" i="1" dirty="0"/>
              <a:t>Targeted approaches to crime and disorder reduction</a:t>
            </a:r>
            <a:r>
              <a:rPr lang="en-GB" dirty="0"/>
              <a:t>: As well as preventing crime and deterring offenders, the way the police treat individuals and communities day to day in any encounter (and, historically, over time) can also make a difference to crime. By treating people equally, making decisions fairly, explaining them, and being respectful, the police can encourage people to cooperate with them and not break the law.</a:t>
            </a:r>
            <a:endParaRPr lang="en-ZA" dirty="0"/>
          </a:p>
          <a:p>
            <a:r>
              <a:rPr lang="en-GB" i="1" dirty="0"/>
              <a:t>What stops people offending</a:t>
            </a:r>
            <a:r>
              <a:rPr lang="en-GB" dirty="0"/>
              <a:t>?: In summary, the best thing that police can do to reduce crime is to target resources based on analysis of the problem and at the same time ensure the fair treatment of all those they have contact with</a:t>
            </a:r>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16</a:t>
            </a:fld>
            <a:endParaRPr lang="en-ZA"/>
          </a:p>
        </p:txBody>
      </p:sp>
    </p:spTree>
    <p:extLst>
      <p:ext uri="{BB962C8B-B14F-4D97-AF65-F5344CB8AC3E}">
        <p14:creationId xmlns:p14="http://schemas.microsoft.com/office/powerpoint/2010/main" val="446882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Research focusing on what works:</a:t>
            </a:r>
          </a:p>
          <a:p>
            <a:r>
              <a:rPr lang="en-US" dirty="0" smtClean="0"/>
              <a:t>1. SAPS</a:t>
            </a:r>
            <a:r>
              <a:rPr lang="en-US" baseline="0" dirty="0" smtClean="0"/>
              <a:t> focused on evaluating crime prevention strategies, social crime prevention, community policing, sector policing.</a:t>
            </a:r>
          </a:p>
          <a:p>
            <a:endParaRPr lang="en-US" baseline="0" dirty="0" smtClean="0"/>
          </a:p>
          <a:p>
            <a:pPr lvl="0"/>
            <a:r>
              <a:rPr lang="en-GB" i="1" dirty="0"/>
              <a:t>2. </a:t>
            </a:r>
            <a:r>
              <a:rPr lang="en-GB" i="1" u="sng" dirty="0"/>
              <a:t>UK College of Policing </a:t>
            </a:r>
          </a:p>
          <a:p>
            <a:pPr lvl="0"/>
            <a:r>
              <a:rPr lang="en-GB" i="1" dirty="0"/>
              <a:t>People and places</a:t>
            </a:r>
            <a:r>
              <a:rPr lang="en-GB" dirty="0"/>
              <a:t>: Targeting resources where it matters: Focusing action on crime and anti-social behaviour hotspots, repeat victims, and prolific or high volume offenders is an effective way to allocate resources for crime reduction. Understanding what is causing high volume offending or problems in hotspots and coming up with specific solutions - often in partnership with others - allows the police to drive down crime.</a:t>
            </a:r>
            <a:endParaRPr lang="en-ZA" dirty="0"/>
          </a:p>
          <a:p>
            <a:pPr lvl="0"/>
            <a:r>
              <a:rPr lang="en-GB" i="1" dirty="0"/>
              <a:t>Targeted approaches to crime and disorder reduction</a:t>
            </a:r>
            <a:r>
              <a:rPr lang="en-GB" dirty="0"/>
              <a:t>: As well as preventing crime and deterring offenders, the way the police treat individuals and communities day to day in any encounter (and, historically, over time) can also make a difference to crime. By treating people equally, making decisions fairly, explaining them, and being respectful, the police can encourage people to cooperate with them and not break the law.</a:t>
            </a:r>
            <a:endParaRPr lang="en-ZA" dirty="0"/>
          </a:p>
          <a:p>
            <a:r>
              <a:rPr lang="en-GB" i="1" dirty="0"/>
              <a:t>What stops people offending</a:t>
            </a:r>
            <a:r>
              <a:rPr lang="en-GB" dirty="0"/>
              <a:t>?: In summary, the best thing that police can do to reduce crime is to target resources based on analysis of the problem and at the same time ensure the fair treatment of all those they have contact with</a:t>
            </a:r>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17</a:t>
            </a:fld>
            <a:endParaRPr lang="en-ZA"/>
          </a:p>
        </p:txBody>
      </p:sp>
    </p:spTree>
    <p:extLst>
      <p:ext uri="{BB962C8B-B14F-4D97-AF65-F5344CB8AC3E}">
        <p14:creationId xmlns:p14="http://schemas.microsoft.com/office/powerpoint/2010/main" val="1896283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18</a:t>
            </a:fld>
            <a:endParaRPr lang="en-ZA"/>
          </a:p>
        </p:txBody>
      </p:sp>
    </p:spTree>
    <p:extLst>
      <p:ext uri="{BB962C8B-B14F-4D97-AF65-F5344CB8AC3E}">
        <p14:creationId xmlns:p14="http://schemas.microsoft.com/office/powerpoint/2010/main" val="2714042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19</a:t>
            </a:fld>
            <a:endParaRPr lang="en-ZA"/>
          </a:p>
        </p:txBody>
      </p:sp>
    </p:spTree>
    <p:extLst>
      <p:ext uri="{BB962C8B-B14F-4D97-AF65-F5344CB8AC3E}">
        <p14:creationId xmlns:p14="http://schemas.microsoft.com/office/powerpoint/2010/main" val="3558625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80 sanctions imposed for three serious offences</a:t>
            </a:r>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20</a:t>
            </a:fld>
            <a:endParaRPr lang="en-ZA"/>
          </a:p>
        </p:txBody>
      </p:sp>
    </p:spTree>
    <p:extLst>
      <p:ext uri="{BB962C8B-B14F-4D97-AF65-F5344CB8AC3E}">
        <p14:creationId xmlns:p14="http://schemas.microsoft.com/office/powerpoint/2010/main" val="26704052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80 sanctions imposed for three serious offences</a:t>
            </a:r>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21</a:t>
            </a:fld>
            <a:endParaRPr lang="en-ZA"/>
          </a:p>
        </p:txBody>
      </p:sp>
    </p:spTree>
    <p:extLst>
      <p:ext uri="{BB962C8B-B14F-4D97-AF65-F5344CB8AC3E}">
        <p14:creationId xmlns:p14="http://schemas.microsoft.com/office/powerpoint/2010/main" val="21555311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22</a:t>
            </a:fld>
            <a:endParaRPr lang="en-ZA"/>
          </a:p>
        </p:txBody>
      </p:sp>
    </p:spTree>
    <p:extLst>
      <p:ext uri="{BB962C8B-B14F-4D97-AF65-F5344CB8AC3E}">
        <p14:creationId xmlns:p14="http://schemas.microsoft.com/office/powerpoint/2010/main" val="22437884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Police station rightly experience understaffing. Fewer people in Visible Policing but are in management and divisions.</a:t>
            </a:r>
          </a:p>
          <a:p>
            <a:r>
              <a:rPr lang="en-US" dirty="0" smtClean="0"/>
              <a:t>Those in 25</a:t>
            </a:r>
            <a:r>
              <a:rPr lang="en-US" baseline="30000" dirty="0" smtClean="0"/>
              <a:t>th</a:t>
            </a:r>
            <a:r>
              <a:rPr lang="en-US" dirty="0" smtClean="0"/>
              <a:t> percentile</a:t>
            </a:r>
            <a:r>
              <a:rPr lang="en-US" smtClean="0"/>
              <a:t>: have</a:t>
            </a:r>
            <a:r>
              <a:rPr lang="en-US" baseline="0" smtClean="0"/>
              <a:t> stringent resources</a:t>
            </a:r>
            <a:endParaRPr lang="en-ZA" dirty="0"/>
          </a:p>
        </p:txBody>
      </p:sp>
      <p:sp>
        <p:nvSpPr>
          <p:cNvPr id="4" name="Slide Number Placeholder 3"/>
          <p:cNvSpPr>
            <a:spLocks noGrp="1"/>
          </p:cNvSpPr>
          <p:nvPr>
            <p:ph type="sldNum" sz="quarter" idx="10"/>
          </p:nvPr>
        </p:nvSpPr>
        <p:spPr/>
        <p:txBody>
          <a:bodyPr/>
          <a:lstStyle/>
          <a:p>
            <a:fld id="{272B52FE-85B9-4967-BC93-CF72482144E2}" type="slidenum">
              <a:rPr lang="en-ZA" smtClean="0"/>
              <a:t>23</a:t>
            </a:fld>
            <a:endParaRPr lang="en-ZA"/>
          </a:p>
        </p:txBody>
      </p:sp>
    </p:spTree>
    <p:extLst>
      <p:ext uri="{BB962C8B-B14F-4D97-AF65-F5344CB8AC3E}">
        <p14:creationId xmlns:p14="http://schemas.microsoft.com/office/powerpoint/2010/main" val="202350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failure to sufficiently weight serious violent crime is a key concern.  To calculate the crime prevention component, currently a murder is equated with an aggravated robbery, as they are both classified as “contact crime”. Contact crime is worth 2.5 less serious crimes in terms of posts.   This weighting is arbitrary and bears no relation to the relative burden of policing and investigating a murder. </a:t>
            </a:r>
          </a:p>
          <a:p>
            <a:endParaRPr lang="en-US" dirty="0" smtClean="0"/>
          </a:p>
          <a:p>
            <a:pPr defTabSz="924458">
              <a:defRPr/>
            </a:pPr>
            <a:r>
              <a:rPr lang="en-GB" dirty="0"/>
              <a:t>The majority of “neutral” weighting factors used in the THRR formula – which largely determines the fixed allocations – tend to skew the allocation toward formal areas. </a:t>
            </a:r>
            <a:r>
              <a:rPr lang="en-US" dirty="0"/>
              <a:t>For example, the “environmental, social and economic” factors used in determining the crime prevention component include: number of main roads; number of shopping malls; number of students at schools; number of students at higher education; number of sporting events, festivals, religious events (each a separate factor); number of airports, railways, ports, bus terminals, mines, hospitals, clinics, schools, educational facilities (all separate factors) with a greater number of these all attracting up to 5% weighting (pp53-5 of the THRR). </a:t>
            </a:r>
          </a:p>
          <a:p>
            <a:pPr defTabSz="924458">
              <a:defRPr/>
            </a:pPr>
            <a:endParaRPr lang="en-US" dirty="0"/>
          </a:p>
          <a:p>
            <a:pPr defTabSz="924458">
              <a:defRPr/>
            </a:pPr>
            <a:r>
              <a:rPr lang="en-US" dirty="0"/>
              <a:t>The lack of resources in poor black areas compared to formal areas will be felt by the public and continue to drive trust down, unless changes are made. </a:t>
            </a:r>
            <a:endParaRPr lang="en-ZA" dirty="0"/>
          </a:p>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24</a:t>
            </a:fld>
            <a:endParaRPr lang="en-ZA"/>
          </a:p>
        </p:txBody>
      </p:sp>
    </p:spTree>
    <p:extLst>
      <p:ext uri="{BB962C8B-B14F-4D97-AF65-F5344CB8AC3E}">
        <p14:creationId xmlns:p14="http://schemas.microsoft.com/office/powerpoint/2010/main" val="1963434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ZA" altLang="en-US" smtClean="0"/>
              <a:t>The draft regulations was tabled in Parliament in 2014 and placed on the Portfolio Committee’s program for consideration, but was subsequently withdrawn due to other emerging priorities.  The initial draft regulations were prepared shortly after the Act was put into operation, but was not submitted to Parliament due to changes in the CSP leadership.  In terms of the Act, the regulations were to be submitted to Parliament within 3 months of the Act being put into operation.  </a:t>
            </a:r>
            <a:endParaRPr lang="en-US" altLang="en-US" smtClean="0"/>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1363" indent="-284163">
              <a:spcBef>
                <a:spcPct val="30000"/>
              </a:spcBef>
              <a:defRPr sz="1200">
                <a:solidFill>
                  <a:schemeClr val="tx1"/>
                </a:solidFill>
                <a:latin typeface="Arial" panose="020B0604020202020204" pitchFamily="34" charset="0"/>
              </a:defRPr>
            </a:lvl2pPr>
            <a:lvl3pPr marL="1139825" indent="-227013">
              <a:spcBef>
                <a:spcPct val="30000"/>
              </a:spcBef>
              <a:defRPr sz="1200">
                <a:solidFill>
                  <a:schemeClr val="tx1"/>
                </a:solidFill>
                <a:latin typeface="Arial" panose="020B0604020202020204" pitchFamily="34" charset="0"/>
              </a:defRPr>
            </a:lvl3pPr>
            <a:lvl4pPr marL="1597025" indent="-227013">
              <a:spcBef>
                <a:spcPct val="30000"/>
              </a:spcBef>
              <a:defRPr sz="1200">
                <a:solidFill>
                  <a:schemeClr val="tx1"/>
                </a:solidFill>
                <a:latin typeface="Arial" panose="020B0604020202020204" pitchFamily="34" charset="0"/>
              </a:defRPr>
            </a:lvl4pPr>
            <a:lvl5pPr marL="2052638" indent="-227013">
              <a:spcBef>
                <a:spcPct val="30000"/>
              </a:spcBef>
              <a:defRPr sz="1200">
                <a:solidFill>
                  <a:schemeClr val="tx1"/>
                </a:solidFill>
                <a:latin typeface="Arial" panose="020B0604020202020204" pitchFamily="34" charset="0"/>
              </a:defRPr>
            </a:lvl5pPr>
            <a:lvl6pPr marL="2509838" indent="-227013" eaLnBrk="0" fontAlgn="base" hangingPunct="0">
              <a:spcBef>
                <a:spcPct val="30000"/>
              </a:spcBef>
              <a:spcAft>
                <a:spcPct val="0"/>
              </a:spcAft>
              <a:defRPr sz="1200">
                <a:solidFill>
                  <a:schemeClr val="tx1"/>
                </a:solidFill>
                <a:latin typeface="Arial" panose="020B0604020202020204" pitchFamily="34" charset="0"/>
              </a:defRPr>
            </a:lvl6pPr>
            <a:lvl7pPr marL="2967038" indent="-227013" eaLnBrk="0" fontAlgn="base" hangingPunct="0">
              <a:spcBef>
                <a:spcPct val="30000"/>
              </a:spcBef>
              <a:spcAft>
                <a:spcPct val="0"/>
              </a:spcAft>
              <a:defRPr sz="1200">
                <a:solidFill>
                  <a:schemeClr val="tx1"/>
                </a:solidFill>
                <a:latin typeface="Arial" panose="020B0604020202020204" pitchFamily="34" charset="0"/>
              </a:defRPr>
            </a:lvl7pPr>
            <a:lvl8pPr marL="3424238" indent="-227013" eaLnBrk="0" fontAlgn="base" hangingPunct="0">
              <a:spcBef>
                <a:spcPct val="30000"/>
              </a:spcBef>
              <a:spcAft>
                <a:spcPct val="0"/>
              </a:spcAft>
              <a:defRPr sz="1200">
                <a:solidFill>
                  <a:schemeClr val="tx1"/>
                </a:solidFill>
                <a:latin typeface="Arial" panose="020B0604020202020204" pitchFamily="34" charset="0"/>
              </a:defRPr>
            </a:lvl8pPr>
            <a:lvl9pPr marL="3881438" indent="-22701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2DD45DE-B8A0-4606-B12E-0DAED9393946}" type="slidenum">
              <a:rPr lang="en-US" altLang="en-US" smtClean="0"/>
              <a:pPr>
                <a:spcBef>
                  <a:spcPct val="0"/>
                </a:spcBef>
              </a:pPr>
              <a:t>3</a:t>
            </a:fld>
            <a:endParaRPr lang="en-US" altLang="en-US" smtClean="0"/>
          </a:p>
        </p:txBody>
      </p:sp>
    </p:spTree>
    <p:extLst>
      <p:ext uri="{BB962C8B-B14F-4D97-AF65-F5344CB8AC3E}">
        <p14:creationId xmlns:p14="http://schemas.microsoft.com/office/powerpoint/2010/main" val="22238693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Increased reported crimes shows that people trust the police. </a:t>
            </a:r>
            <a:r>
              <a:rPr lang="en-US" dirty="0" err="1" smtClean="0"/>
              <a:t>VoC</a:t>
            </a:r>
            <a:r>
              <a:rPr lang="en-US" dirty="0" smtClean="0"/>
              <a:t> shows that blacks and </a:t>
            </a:r>
            <a:r>
              <a:rPr lang="en-US" dirty="0" err="1" smtClean="0"/>
              <a:t>coloured</a:t>
            </a:r>
            <a:r>
              <a:rPr lang="en-US" dirty="0" smtClean="0"/>
              <a:t> don’t report crime.</a:t>
            </a:r>
          </a:p>
          <a:p>
            <a:r>
              <a:rPr lang="en-US" dirty="0" smtClean="0"/>
              <a:t>Kenya versus</a:t>
            </a:r>
            <a:r>
              <a:rPr lang="en-US" baseline="0" dirty="0" smtClean="0"/>
              <a:t> England case studies</a:t>
            </a:r>
            <a:endParaRPr lang="en-US" dirty="0" smtClean="0"/>
          </a:p>
          <a:p>
            <a:endParaRPr lang="en-US" dirty="0" smtClean="0"/>
          </a:p>
          <a:p>
            <a:r>
              <a:rPr lang="en-US" dirty="0" err="1" smtClean="0"/>
              <a:t>Interlinkage</a:t>
            </a:r>
            <a:r>
              <a:rPr lang="en-US" dirty="0" smtClean="0"/>
              <a:t> problem: The prevention of crime is an indicator for Visible Policing. Yet crime is also prevented by the Detective Service in arresting and convicting prolific offenders, and by Crime Intelligence by ensuring that Visible Policing is conducted their policing in the most effective manner. </a:t>
            </a:r>
          </a:p>
          <a:p>
            <a:endParaRPr lang="en-US" dirty="0" smtClean="0"/>
          </a:p>
          <a:p>
            <a:r>
              <a:rPr lang="en-US" dirty="0" smtClean="0"/>
              <a:t>Perverse incentive: For example, the Detection Rate for serious crime (</a:t>
            </a:r>
            <a:r>
              <a:rPr lang="en-US" dirty="0" err="1" smtClean="0"/>
              <a:t>Programme</a:t>
            </a:r>
            <a:r>
              <a:rPr lang="en-US" dirty="0" smtClean="0"/>
              <a:t>: Detectives: Sub-</a:t>
            </a:r>
            <a:r>
              <a:rPr lang="en-US" dirty="0" err="1" smtClean="0"/>
              <a:t>programme</a:t>
            </a:r>
            <a:r>
              <a:rPr lang="en-US" dirty="0" smtClean="0"/>
              <a:t>: Crime Investigation) includes “investigations withdrawn by the complainant before the perpetrator is charged”.   The perverse incentive created by the indicator operates to encourage </a:t>
            </a:r>
            <a:r>
              <a:rPr lang="en-US" dirty="0" err="1" smtClean="0"/>
              <a:t>behaviour</a:t>
            </a:r>
            <a:r>
              <a:rPr lang="en-US" dirty="0" smtClean="0"/>
              <a:t> which would result in the complainant withdrawing the complaint before the perpetrator is charged, as this involves the least amount of work. Detectives can encourage this outcome through a range of passive or active </a:t>
            </a:r>
            <a:r>
              <a:rPr lang="en-US" dirty="0" err="1" smtClean="0"/>
              <a:t>behaviours</a:t>
            </a:r>
            <a:r>
              <a:rPr lang="en-US" dirty="0" smtClean="0"/>
              <a:t> in their interaction with a complainant, which are likely to have a negative effect on trust in the police. </a:t>
            </a:r>
            <a:endParaRPr lang="en-ZA" dirty="0"/>
          </a:p>
        </p:txBody>
      </p:sp>
      <p:sp>
        <p:nvSpPr>
          <p:cNvPr id="4" name="Slide Number Placeholder 3"/>
          <p:cNvSpPr>
            <a:spLocks noGrp="1"/>
          </p:cNvSpPr>
          <p:nvPr>
            <p:ph type="sldNum" sz="quarter" idx="10"/>
          </p:nvPr>
        </p:nvSpPr>
        <p:spPr/>
        <p:txBody>
          <a:bodyPr/>
          <a:lstStyle/>
          <a:p>
            <a:fld id="{272B52FE-85B9-4967-BC93-CF72482144E2}" type="slidenum">
              <a:rPr lang="en-ZA" smtClean="0"/>
              <a:t>25</a:t>
            </a:fld>
            <a:endParaRPr lang="en-ZA"/>
          </a:p>
        </p:txBody>
      </p:sp>
    </p:spTree>
    <p:extLst>
      <p:ext uri="{BB962C8B-B14F-4D97-AF65-F5344CB8AC3E}">
        <p14:creationId xmlns:p14="http://schemas.microsoft.com/office/powerpoint/2010/main" val="14641626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27</a:t>
            </a:fld>
            <a:endParaRPr lang="en-ZA"/>
          </a:p>
        </p:txBody>
      </p:sp>
    </p:spTree>
    <p:extLst>
      <p:ext uri="{BB962C8B-B14F-4D97-AF65-F5344CB8AC3E}">
        <p14:creationId xmlns:p14="http://schemas.microsoft.com/office/powerpoint/2010/main" val="22973324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Focusing on police as citizens [employees with needs]</a:t>
            </a:r>
          </a:p>
          <a:p>
            <a:r>
              <a:rPr lang="en-US" dirty="0" smtClean="0"/>
              <a:t>Wales has a vigorous system for</a:t>
            </a:r>
            <a:r>
              <a:rPr lang="en-US" baseline="0" dirty="0" smtClean="0"/>
              <a:t> promotion [i.e. examination into the next rank]</a:t>
            </a:r>
            <a:endParaRPr lang="en-US" dirty="0" smtClean="0"/>
          </a:p>
          <a:p>
            <a:endParaRPr lang="en-US" dirty="0" smtClean="0"/>
          </a:p>
          <a:p>
            <a:r>
              <a:rPr lang="en-US" dirty="0" smtClean="0"/>
              <a:t>Community based recruitment</a:t>
            </a:r>
          </a:p>
          <a:p>
            <a:r>
              <a:rPr lang="en-US" dirty="0" smtClean="0"/>
              <a:t>how does the SAPS decide which communities to engage during its recruitment drives? How does it ensure that the power given to communities to support or reject aspirant candidates is not abused?</a:t>
            </a:r>
          </a:p>
          <a:p>
            <a:r>
              <a:rPr lang="en-US" dirty="0" smtClean="0"/>
              <a:t>It should be noted that vacant posts are allocated to specific police stations and that recruits are ultimately placed at the station where they were recruited from. Questions need to be asked about the desirability of this practice because it means that the successful recruit is to some extent indebted to the individuals that supported him or her for employment with SAPS. The extent to which this individual is able to enforce the law objectively is called into question. </a:t>
            </a:r>
          </a:p>
          <a:p>
            <a:endParaRPr lang="en-US" dirty="0" smtClean="0"/>
          </a:p>
          <a:p>
            <a:r>
              <a:rPr lang="en-US" dirty="0" smtClean="0"/>
              <a:t>From interviews with SAPS officials responsible for recruitment it transpired that the recruitment process can and has been manipulated at community level.  Nonetheless, it was also reported that the community consultation process on candidates does serve an important vetting function which has been very useful in gang infested communities such as on the Cape Flats. </a:t>
            </a:r>
          </a:p>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28</a:t>
            </a:fld>
            <a:endParaRPr lang="en-ZA"/>
          </a:p>
        </p:txBody>
      </p:sp>
    </p:spTree>
    <p:extLst>
      <p:ext uri="{BB962C8B-B14F-4D97-AF65-F5344CB8AC3E}">
        <p14:creationId xmlns:p14="http://schemas.microsoft.com/office/powerpoint/2010/main" val="42051653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30</a:t>
            </a:fld>
            <a:endParaRPr lang="en-ZA"/>
          </a:p>
        </p:txBody>
      </p:sp>
    </p:spTree>
    <p:extLst>
      <p:ext uri="{BB962C8B-B14F-4D97-AF65-F5344CB8AC3E}">
        <p14:creationId xmlns:p14="http://schemas.microsoft.com/office/powerpoint/2010/main" val="15854732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31</a:t>
            </a:fld>
            <a:endParaRPr lang="en-ZA"/>
          </a:p>
        </p:txBody>
      </p:sp>
    </p:spTree>
    <p:extLst>
      <p:ext uri="{BB962C8B-B14F-4D97-AF65-F5344CB8AC3E}">
        <p14:creationId xmlns:p14="http://schemas.microsoft.com/office/powerpoint/2010/main" val="19512940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32</a:t>
            </a:fld>
            <a:endParaRPr lang="en-ZA"/>
          </a:p>
        </p:txBody>
      </p:sp>
    </p:spTree>
    <p:extLst>
      <p:ext uri="{BB962C8B-B14F-4D97-AF65-F5344CB8AC3E}">
        <p14:creationId xmlns:p14="http://schemas.microsoft.com/office/powerpoint/2010/main" val="40815122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Medical Research Council (MRC) </a:t>
            </a:r>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33</a:t>
            </a:fld>
            <a:endParaRPr lang="en-ZA"/>
          </a:p>
        </p:txBody>
      </p:sp>
    </p:spTree>
    <p:extLst>
      <p:ext uri="{BB962C8B-B14F-4D97-AF65-F5344CB8AC3E}">
        <p14:creationId xmlns:p14="http://schemas.microsoft.com/office/powerpoint/2010/main" val="18509832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34</a:t>
            </a:fld>
            <a:endParaRPr lang="en-ZA"/>
          </a:p>
        </p:txBody>
      </p:sp>
    </p:spTree>
    <p:extLst>
      <p:ext uri="{BB962C8B-B14F-4D97-AF65-F5344CB8AC3E}">
        <p14:creationId xmlns:p14="http://schemas.microsoft.com/office/powerpoint/2010/main" val="36621956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u="sng" kern="1200" dirty="0" smtClean="0">
                <a:solidFill>
                  <a:schemeClr val="tx1"/>
                </a:solidFill>
                <a:effectLst/>
                <a:latin typeface="+mn-lt"/>
                <a:ea typeface="+mn-ea"/>
                <a:cs typeface="+mn-cs"/>
              </a:rPr>
              <a:t>Objectivity</a:t>
            </a:r>
            <a:r>
              <a:rPr lang="en-GB" sz="1200" kern="1200" dirty="0" smtClean="0">
                <a:solidFill>
                  <a:schemeClr val="tx1"/>
                </a:solidFill>
                <a:effectLst/>
                <a:latin typeface="+mn-lt"/>
                <a:ea typeface="+mn-ea"/>
                <a:cs typeface="+mn-cs"/>
              </a:rPr>
              <a:t> in policing requires that the police is able to express themselves or deal with perceived facts or conditions, without distortion then by personal feelings, prejudices, or interpretations, and not use their powers to favour individuals or groups</a:t>
            </a:r>
            <a:endParaRPr lang="en-US" dirty="0" smtClean="0"/>
          </a:p>
          <a:p>
            <a:endParaRPr lang="en-US" dirty="0" smtClean="0"/>
          </a:p>
          <a:p>
            <a:r>
              <a:rPr lang="en-GB" sz="1200" u="sng" kern="1200" dirty="0" smtClean="0">
                <a:solidFill>
                  <a:schemeClr val="tx1"/>
                </a:solidFill>
                <a:effectLst/>
                <a:latin typeface="+mn-lt"/>
                <a:ea typeface="+mn-ea"/>
                <a:cs typeface="+mn-cs"/>
              </a:rPr>
              <a:t>The SAPS Code of Conduct </a:t>
            </a:r>
            <a:r>
              <a:rPr lang="en-GB" sz="1200" kern="1200" dirty="0" smtClean="0">
                <a:solidFill>
                  <a:schemeClr val="tx1"/>
                </a:solidFill>
                <a:effectLst/>
                <a:latin typeface="+mn-lt"/>
                <a:ea typeface="+mn-ea"/>
                <a:cs typeface="+mn-cs"/>
              </a:rPr>
              <a:t>does not use the terms “objective” or “objectively”, but states that all SAPS members undertake to ‘act </a:t>
            </a:r>
            <a:r>
              <a:rPr lang="en-GB" sz="1200" u="sng" kern="1200" dirty="0" smtClean="0">
                <a:solidFill>
                  <a:schemeClr val="tx1"/>
                </a:solidFill>
                <a:effectLst/>
                <a:latin typeface="+mn-lt"/>
                <a:ea typeface="+mn-ea"/>
                <a:cs typeface="+mn-cs"/>
              </a:rPr>
              <a:t>impartially</a:t>
            </a:r>
            <a:r>
              <a:rPr lang="en-GB" sz="1200" kern="1200" dirty="0" smtClean="0">
                <a:solidFill>
                  <a:schemeClr val="tx1"/>
                </a:solidFill>
                <a:effectLst/>
                <a:latin typeface="+mn-lt"/>
                <a:ea typeface="+mn-ea"/>
                <a:cs typeface="+mn-cs"/>
              </a:rPr>
              <a:t>, courteously, honestly, respectfully, transparently and in an accountable manner’. The UK College of Policing Code of Ethics state with reference to objectivity: ‘You make choices on evidence and your best professional judgement</a:t>
            </a:r>
            <a:r>
              <a:rPr lang="en-ZA" dirty="0" smtClean="0">
                <a:effectLst/>
              </a:rPr>
              <a:t> </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People perceived to be less powerful = vulnerable to arrest without a warrant. The problem is enabled by a myriad of laws, municipal by-laws and petty offences, and by notions of social order that have their roots in the colonial era. Where the police have the power to arrest but lacks the integrity to uphold the law, extortion is commonly practiced as a way of avoiding arrest; but those with the least power are frequently unable to avoid arrest or draw attention to unlawful and arbitrary arrest. </a:t>
            </a:r>
            <a:endParaRPr lang="en-ZA" sz="1200" kern="1200" dirty="0" smtClean="0">
              <a:solidFill>
                <a:schemeClr val="tx1"/>
              </a:solidFill>
              <a:effectLst/>
              <a:latin typeface="+mn-lt"/>
              <a:ea typeface="+mn-ea"/>
              <a:cs typeface="+mn-cs"/>
            </a:endParaRPr>
          </a:p>
          <a:p>
            <a:endParaRPr lang="en-US" dirty="0" smtClean="0"/>
          </a:p>
          <a:p>
            <a:r>
              <a:rPr lang="en-US" b="0" u="sng" dirty="0" err="1" smtClean="0"/>
              <a:t>Crimen</a:t>
            </a:r>
            <a:r>
              <a:rPr lang="en-US" b="0" u="sng" dirty="0" smtClean="0"/>
              <a:t> </a:t>
            </a:r>
            <a:r>
              <a:rPr lang="en-US" b="0" u="sng" dirty="0" err="1" smtClean="0"/>
              <a:t>injuria</a:t>
            </a:r>
            <a:r>
              <a:rPr lang="en-US" b="0" u="sng" dirty="0" smtClean="0"/>
              <a:t> </a:t>
            </a:r>
            <a:r>
              <a:rPr lang="en-US" dirty="0" smtClean="0"/>
              <a:t>- </a:t>
            </a:r>
            <a:r>
              <a:rPr lang="en-GB" sz="1200" kern="1200" dirty="0" smtClean="0">
                <a:solidFill>
                  <a:schemeClr val="tx1"/>
                </a:solidFill>
                <a:effectLst/>
                <a:latin typeface="+mn-lt"/>
                <a:ea typeface="+mn-ea"/>
                <a:cs typeface="+mn-cs"/>
              </a:rPr>
              <a:t>A wilful injury to someone's dignity, caused by the use of obscene or </a:t>
            </a:r>
            <a:r>
              <a:rPr lang="en-GB" sz="1200" u="sng" kern="1200" dirty="0" smtClean="0">
                <a:solidFill>
                  <a:schemeClr val="tx1"/>
                </a:solidFill>
                <a:effectLst/>
                <a:latin typeface="+mn-lt"/>
                <a:ea typeface="+mn-ea"/>
                <a:cs typeface="+mn-cs"/>
              </a:rPr>
              <a:t>racially offensive language </a:t>
            </a:r>
            <a:r>
              <a:rPr lang="en-GB" sz="1200" kern="1200" dirty="0" smtClean="0">
                <a:solidFill>
                  <a:schemeClr val="tx1"/>
                </a:solidFill>
                <a:effectLst/>
                <a:latin typeface="+mn-lt"/>
                <a:ea typeface="+mn-ea"/>
                <a:cs typeface="+mn-cs"/>
              </a:rPr>
              <a:t>or gestures.</a:t>
            </a:r>
          </a:p>
          <a:p>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Hate crime:</a:t>
            </a:r>
          </a:p>
          <a:p>
            <a:r>
              <a:rPr lang="en-GB" sz="1200" kern="1200" dirty="0" smtClean="0">
                <a:solidFill>
                  <a:schemeClr val="tx1"/>
                </a:solidFill>
                <a:effectLst/>
                <a:latin typeface="+mn-lt"/>
                <a:ea typeface="+mn-ea"/>
                <a:cs typeface="+mn-cs"/>
              </a:rPr>
              <a:t>Victims of hate crime chose not to report the crime to the police and the reasons being: </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Incidents that were not classified as criminal cases, such as incidents of intentional unfair discrimination (approximately 10% of cases not reported);</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Fear of retribution or of further victimisation; </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Fear of being arrested (undocumented non-nationals and sex workers);</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Lack of trust in the SAPS due to previous negative experiences;</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Perpetrators were or included SAPS officers;</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Being told that SAPS only serve South African citizens, or that a case cannot be reported if the perpetrator is unknown or that the reporting ought to be done in the jurisdiction where the crime was perpetrated;</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Not being allowed to report an individual incident of a shop looting after a mass looting incident because the administrative burden of recording individual cases would, ostensibly, be too great. </a:t>
            </a:r>
            <a:endParaRPr lang="en-ZA" sz="1200" kern="1200" dirty="0" smtClean="0">
              <a:solidFill>
                <a:schemeClr val="tx1"/>
              </a:solidFill>
              <a:effectLst/>
              <a:latin typeface="+mn-lt"/>
              <a:ea typeface="+mn-ea"/>
              <a:cs typeface="+mn-cs"/>
            </a:endParaRPr>
          </a:p>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35</a:t>
            </a:fld>
            <a:endParaRPr lang="en-ZA"/>
          </a:p>
        </p:txBody>
      </p:sp>
    </p:spTree>
    <p:extLst>
      <p:ext uri="{BB962C8B-B14F-4D97-AF65-F5344CB8AC3E}">
        <p14:creationId xmlns:p14="http://schemas.microsoft.com/office/powerpoint/2010/main" val="39812981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Experienced by refugees: </a:t>
            </a:r>
            <a:r>
              <a:rPr lang="en-GB" sz="1200" kern="1200" dirty="0" smtClean="0">
                <a:solidFill>
                  <a:schemeClr val="tx1"/>
                </a:solidFill>
                <a:effectLst/>
                <a:latin typeface="+mn-lt"/>
                <a:ea typeface="+mn-ea"/>
                <a:cs typeface="+mn-cs"/>
              </a:rPr>
              <a:t>Wrongful arrests, thefts, assaults, and the police’s refusal to open cases laid by foreign nationals.</a:t>
            </a: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Reduction in arrest of illegal immigrants -</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this can be regarded as a positive trend, but there is also the possibility, on the other hand, that increased corruption and bribing has resulted in the decline of arrests. There is at least ethnographic evidence of this, but quantitative data on this is not available as it pertains to immigrants.</a:t>
            </a:r>
            <a:r>
              <a:rPr lang="en-ZA" dirty="0" smtClean="0">
                <a:effectLst/>
              </a:rPr>
              <a:t> </a:t>
            </a:r>
            <a:r>
              <a:rPr lang="en-ZA" sz="1200" kern="1200" dirty="0" err="1" smtClean="0">
                <a:solidFill>
                  <a:schemeClr val="tx1"/>
                </a:solidFill>
                <a:effectLst/>
                <a:latin typeface="+mn-lt"/>
                <a:ea typeface="+mn-ea"/>
                <a:cs typeface="+mn-cs"/>
              </a:rPr>
              <a:t>Vigneswaran</a:t>
            </a:r>
            <a:r>
              <a:rPr lang="en-ZA" sz="1200" kern="1200" dirty="0" smtClean="0">
                <a:solidFill>
                  <a:schemeClr val="tx1"/>
                </a:solidFill>
                <a:effectLst/>
                <a:latin typeface="+mn-lt"/>
                <a:ea typeface="+mn-ea"/>
                <a:cs typeface="+mn-cs"/>
              </a:rPr>
              <a:t>, D. and </a:t>
            </a:r>
            <a:r>
              <a:rPr lang="en-ZA" sz="1200" kern="1200" dirty="0" err="1" smtClean="0">
                <a:solidFill>
                  <a:schemeClr val="tx1"/>
                </a:solidFill>
                <a:effectLst/>
                <a:latin typeface="+mn-lt"/>
                <a:ea typeface="+mn-ea"/>
                <a:cs typeface="+mn-cs"/>
              </a:rPr>
              <a:t>Hornberger</a:t>
            </a:r>
            <a:r>
              <a:rPr lang="en-ZA" sz="1200" kern="1200" dirty="0" smtClean="0">
                <a:solidFill>
                  <a:schemeClr val="tx1"/>
                </a:solidFill>
                <a:effectLst/>
                <a:latin typeface="+mn-lt"/>
                <a:ea typeface="+mn-ea"/>
                <a:cs typeface="+mn-cs"/>
              </a:rPr>
              <a:t>, J. (eds.) (2009) Beyond ‘Good Cop’ / ‘Bad Cop’: Understanding Informality and Police Corruption in South Africa, Johannesburg: Forced Migration Studies Programme (Wits).</a:t>
            </a:r>
          </a:p>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37</a:t>
            </a:fld>
            <a:endParaRPr lang="en-ZA"/>
          </a:p>
        </p:txBody>
      </p:sp>
    </p:spTree>
    <p:extLst>
      <p:ext uri="{BB962C8B-B14F-4D97-AF65-F5344CB8AC3E}">
        <p14:creationId xmlns:p14="http://schemas.microsoft.com/office/powerpoint/2010/main" val="607583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ZA" altLang="en-US" smtClean="0"/>
              <a:t>The draft regulations was tabled in Parliament in 2014 and placed on the Portfolio Committee’s program for consideration, but was subsequently withdrawn due to other emerging priorities.  The initial draft regulations were prepared shortly after the Act was put into operation, but was not submitted to Parliament due to changes in the CSP leadership.  In terms of the Act, the regulations were to be submitted to Parliament within 3 months of the Act being put into operation.  </a:t>
            </a:r>
            <a:endParaRPr lang="en-US" altLang="en-US" smtClean="0"/>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1363" indent="-284163">
              <a:spcBef>
                <a:spcPct val="30000"/>
              </a:spcBef>
              <a:defRPr sz="1200">
                <a:solidFill>
                  <a:schemeClr val="tx1"/>
                </a:solidFill>
                <a:latin typeface="Arial" panose="020B0604020202020204" pitchFamily="34" charset="0"/>
              </a:defRPr>
            </a:lvl2pPr>
            <a:lvl3pPr marL="1139825" indent="-227013">
              <a:spcBef>
                <a:spcPct val="30000"/>
              </a:spcBef>
              <a:defRPr sz="1200">
                <a:solidFill>
                  <a:schemeClr val="tx1"/>
                </a:solidFill>
                <a:latin typeface="Arial" panose="020B0604020202020204" pitchFamily="34" charset="0"/>
              </a:defRPr>
            </a:lvl3pPr>
            <a:lvl4pPr marL="1597025" indent="-227013">
              <a:spcBef>
                <a:spcPct val="30000"/>
              </a:spcBef>
              <a:defRPr sz="1200">
                <a:solidFill>
                  <a:schemeClr val="tx1"/>
                </a:solidFill>
                <a:latin typeface="Arial" panose="020B0604020202020204" pitchFamily="34" charset="0"/>
              </a:defRPr>
            </a:lvl4pPr>
            <a:lvl5pPr marL="2052638" indent="-227013">
              <a:spcBef>
                <a:spcPct val="30000"/>
              </a:spcBef>
              <a:defRPr sz="1200">
                <a:solidFill>
                  <a:schemeClr val="tx1"/>
                </a:solidFill>
                <a:latin typeface="Arial" panose="020B0604020202020204" pitchFamily="34" charset="0"/>
              </a:defRPr>
            </a:lvl5pPr>
            <a:lvl6pPr marL="2509838" indent="-227013" eaLnBrk="0" fontAlgn="base" hangingPunct="0">
              <a:spcBef>
                <a:spcPct val="30000"/>
              </a:spcBef>
              <a:spcAft>
                <a:spcPct val="0"/>
              </a:spcAft>
              <a:defRPr sz="1200">
                <a:solidFill>
                  <a:schemeClr val="tx1"/>
                </a:solidFill>
                <a:latin typeface="Arial" panose="020B0604020202020204" pitchFamily="34" charset="0"/>
              </a:defRPr>
            </a:lvl6pPr>
            <a:lvl7pPr marL="2967038" indent="-227013" eaLnBrk="0" fontAlgn="base" hangingPunct="0">
              <a:spcBef>
                <a:spcPct val="30000"/>
              </a:spcBef>
              <a:spcAft>
                <a:spcPct val="0"/>
              </a:spcAft>
              <a:defRPr sz="1200">
                <a:solidFill>
                  <a:schemeClr val="tx1"/>
                </a:solidFill>
                <a:latin typeface="Arial" panose="020B0604020202020204" pitchFamily="34" charset="0"/>
              </a:defRPr>
            </a:lvl7pPr>
            <a:lvl8pPr marL="3424238" indent="-227013" eaLnBrk="0" fontAlgn="base" hangingPunct="0">
              <a:spcBef>
                <a:spcPct val="30000"/>
              </a:spcBef>
              <a:spcAft>
                <a:spcPct val="0"/>
              </a:spcAft>
              <a:defRPr sz="1200">
                <a:solidFill>
                  <a:schemeClr val="tx1"/>
                </a:solidFill>
                <a:latin typeface="Arial" panose="020B0604020202020204" pitchFamily="34" charset="0"/>
              </a:defRPr>
            </a:lvl8pPr>
            <a:lvl9pPr marL="3881438" indent="-22701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4D50317-71B9-457B-8BEA-D900D49B825D}" type="slidenum">
              <a:rPr lang="en-US" altLang="en-US" smtClean="0"/>
              <a:pPr>
                <a:spcBef>
                  <a:spcPct val="0"/>
                </a:spcBef>
              </a:pPr>
              <a:t>4</a:t>
            </a:fld>
            <a:endParaRPr lang="en-US" altLang="en-US" smtClean="0"/>
          </a:p>
        </p:txBody>
      </p:sp>
    </p:spTree>
    <p:extLst>
      <p:ext uri="{BB962C8B-B14F-4D97-AF65-F5344CB8AC3E}">
        <p14:creationId xmlns:p14="http://schemas.microsoft.com/office/powerpoint/2010/main" val="7952396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How Visible Policing measure responsivity:</a:t>
            </a:r>
          </a:p>
          <a:p>
            <a:endParaRPr lang="en-US" b="1" dirty="0" smtClean="0"/>
          </a:p>
          <a:p>
            <a:pPr lvl="0"/>
            <a:r>
              <a:rPr lang="en-GB" sz="1200" b="1" kern="1200" dirty="0" smtClean="0">
                <a:solidFill>
                  <a:schemeClr val="tx1"/>
                </a:solidFill>
                <a:effectLst/>
                <a:latin typeface="+mn-lt"/>
                <a:ea typeface="+mn-ea"/>
                <a:cs typeface="+mn-cs"/>
              </a:rPr>
              <a:t>Quality Service Delivery and Responsiveness: </a:t>
            </a:r>
            <a:endParaRPr lang="en-ZA" sz="1200" b="1"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100 % of all police stations must render a victim friendly service</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In terms of the processing of new firearm applications, 90 % of all new applications must be completed within 90 days </a:t>
            </a:r>
            <a:endParaRPr lang="en-ZA"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The average national police reaction time SAPS must respond to Alpha, Bravo and Charlie complaints</a:t>
            </a:r>
            <a:r>
              <a:rPr lang="en-ZA" sz="1200" kern="1200" baseline="30000" dirty="0" smtClean="0">
                <a:solidFill>
                  <a:schemeClr val="tx1"/>
                </a:solidFill>
                <a:effectLst/>
                <a:latin typeface="+mn-lt"/>
                <a:ea typeface="+mn-ea"/>
                <a:cs typeface="+mn-cs"/>
              </a:rPr>
              <a:t> </a:t>
            </a:r>
            <a:r>
              <a:rPr lang="en-ZA" sz="1200" kern="1200" dirty="0" smtClean="0">
                <a:solidFill>
                  <a:schemeClr val="tx1"/>
                </a:solidFill>
                <a:effectLst/>
                <a:latin typeface="+mn-lt"/>
                <a:ea typeface="+mn-ea"/>
                <a:cs typeface="+mn-cs"/>
              </a:rPr>
              <a:t>should be: 19:05, 24:33 and 21:45 respectively.</a:t>
            </a:r>
          </a:p>
          <a:p>
            <a:pPr lvl="0"/>
            <a:r>
              <a:rPr lang="en-GB" sz="1200" b="1" kern="1200" dirty="0" smtClean="0">
                <a:solidFill>
                  <a:schemeClr val="tx1"/>
                </a:solidFill>
                <a:effectLst/>
                <a:latin typeface="+mn-lt"/>
                <a:ea typeface="+mn-ea"/>
                <a:cs typeface="+mn-cs"/>
              </a:rPr>
              <a:t>Enhancing Partnership Policing:</a:t>
            </a:r>
            <a:endParaRPr lang="en-ZA" sz="1200" b="1"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Ensuring that 99 % of police stations have functional Community Policing Forums.</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95 % of stations must implement Sector Policing </a:t>
            </a:r>
            <a:endParaRPr lang="en-ZA" sz="1200" kern="1200" dirty="0" smtClean="0">
              <a:solidFill>
                <a:schemeClr val="tx1"/>
              </a:solidFill>
              <a:effectLst/>
              <a:latin typeface="+mn-lt"/>
              <a:ea typeface="+mn-ea"/>
              <a:cs typeface="+mn-cs"/>
            </a:endParaRPr>
          </a:p>
          <a:p>
            <a:pPr lvl="0"/>
            <a:r>
              <a:rPr lang="en-ZA" sz="1200" kern="1200" dirty="0" smtClean="0">
                <a:solidFill>
                  <a:schemeClr val="tx1"/>
                </a:solidFill>
                <a:effectLst/>
                <a:latin typeface="+mn-lt"/>
                <a:ea typeface="+mn-ea"/>
                <a:cs typeface="+mn-cs"/>
              </a:rPr>
              <a:t>Number of rural urban mix stations implementing the 4 pillars of rural safety strategy. (759/879 have implemented) </a:t>
            </a:r>
          </a:p>
          <a:p>
            <a:pPr lvl="0"/>
            <a:r>
              <a:rPr lang="en-ZA" sz="1200" kern="1200" dirty="0" smtClean="0">
                <a:solidFill>
                  <a:schemeClr val="tx1"/>
                </a:solidFill>
                <a:effectLst/>
                <a:latin typeface="+mn-lt"/>
                <a:ea typeface="+mn-ea"/>
                <a:cs typeface="+mn-cs"/>
              </a:rPr>
              <a:t>Number of community outreach programmes - 65 national campaigns concluded.</a:t>
            </a:r>
          </a:p>
          <a:p>
            <a:pPr lvl="0"/>
            <a:r>
              <a:rPr lang="en-ZA" sz="1200" kern="1200" dirty="0" smtClean="0">
                <a:solidFill>
                  <a:schemeClr val="tx1"/>
                </a:solidFill>
                <a:effectLst/>
                <a:latin typeface="+mn-lt"/>
                <a:ea typeface="+mn-ea"/>
                <a:cs typeface="+mn-cs"/>
              </a:rPr>
              <a:t>Implementation of school safety programme to be set at 100 %</a:t>
            </a:r>
          </a:p>
          <a:p>
            <a:pPr lvl="0"/>
            <a:r>
              <a:rPr lang="en-GB" sz="1200" b="1" kern="1200" dirty="0" smtClean="0">
                <a:solidFill>
                  <a:schemeClr val="tx1"/>
                </a:solidFill>
                <a:effectLst/>
                <a:latin typeface="+mn-lt"/>
                <a:ea typeface="+mn-ea"/>
                <a:cs typeface="+mn-cs"/>
              </a:rPr>
              <a:t>Effective Border Security Management</a:t>
            </a:r>
            <a:endParaRPr lang="en-ZA" sz="1200" b="1"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SAPS must maintain a 100% reaction to hits on persons and vehicles. </a:t>
            </a:r>
            <a:endParaRPr lang="en-ZA" sz="1200" kern="1200" dirty="0" smtClean="0">
              <a:solidFill>
                <a:schemeClr val="tx1"/>
              </a:solidFill>
              <a:effectLst/>
              <a:latin typeface="+mn-lt"/>
              <a:ea typeface="+mn-ea"/>
              <a:cs typeface="+mn-cs"/>
            </a:endParaRPr>
          </a:p>
          <a:p>
            <a:pPr lvl="0"/>
            <a:r>
              <a:rPr lang="en-ZA" sz="1200" b="1" kern="1200" dirty="0" smtClean="0">
                <a:solidFill>
                  <a:schemeClr val="tx1"/>
                </a:solidFill>
                <a:effectLst/>
                <a:latin typeface="+mn-lt"/>
                <a:ea typeface="+mn-ea"/>
                <a:cs typeface="+mn-cs"/>
              </a:rPr>
              <a:t>Police Incidents of Public Disorder and Crowd Management: </a:t>
            </a:r>
          </a:p>
          <a:p>
            <a:pPr lvl="0"/>
            <a:r>
              <a:rPr lang="en-GB" sz="1200" kern="1200" dirty="0" smtClean="0">
                <a:solidFill>
                  <a:schemeClr val="tx1"/>
                </a:solidFill>
                <a:effectLst/>
                <a:latin typeface="+mn-lt"/>
                <a:ea typeface="+mn-ea"/>
                <a:cs typeface="+mn-cs"/>
              </a:rPr>
              <a:t>SAPS must maintain a 100% </a:t>
            </a:r>
            <a:r>
              <a:rPr lang="en-ZA" sz="1200" kern="1200" dirty="0" smtClean="0">
                <a:solidFill>
                  <a:schemeClr val="tx1"/>
                </a:solidFill>
                <a:effectLst/>
                <a:latin typeface="+mn-lt"/>
                <a:ea typeface="+mn-ea"/>
                <a:cs typeface="+mn-cs"/>
              </a:rPr>
              <a:t>peaceful crowd </a:t>
            </a:r>
          </a:p>
          <a:p>
            <a:pPr lvl="0"/>
            <a:r>
              <a:rPr lang="en-GB" sz="1200" b="1" kern="1200" dirty="0" smtClean="0">
                <a:solidFill>
                  <a:schemeClr val="tx1"/>
                </a:solidFill>
                <a:effectLst/>
                <a:latin typeface="+mn-lt"/>
                <a:ea typeface="+mn-ea"/>
                <a:cs typeface="+mn-cs"/>
              </a:rPr>
              <a:t>Management of service complaints against SAPS</a:t>
            </a:r>
            <a:endParaRPr lang="en-ZA" sz="1200" b="1"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 performance target of 70 % is set within which service delivery complaints against SAPS must be finalised within 30 working days.</a:t>
            </a: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Measuring responsivity: Police stations and victim-friendly facilities </a:t>
            </a:r>
          </a:p>
          <a:p>
            <a:r>
              <a:rPr lang="en-GB" sz="1200" kern="1200" dirty="0" smtClean="0">
                <a:solidFill>
                  <a:schemeClr val="tx1"/>
                </a:solidFill>
                <a:effectLst/>
                <a:latin typeface="+mn-lt"/>
                <a:ea typeface="+mn-ea"/>
                <a:cs typeface="+mn-cs"/>
              </a:rPr>
              <a:t>SAPS reported that 99.6% of stations render a victim-friendly service. However, </a:t>
            </a:r>
            <a:r>
              <a:rPr lang="en-GB" sz="1200" b="1" kern="1200" dirty="0" smtClean="0">
                <a:solidFill>
                  <a:schemeClr val="tx1"/>
                </a:solidFill>
                <a:effectLst/>
                <a:latin typeface="+mn-lt"/>
                <a:ea typeface="+mn-ea"/>
                <a:cs typeface="+mn-cs"/>
              </a:rPr>
              <a:t>the performance measures are constructed in such a way that it deals with infrastructure, training and administration, and does not in fact deal with the quality of the service</a:t>
            </a:r>
            <a:r>
              <a:rPr lang="en-GB" sz="1200" kern="12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SAPS does refer to the standardisation of victim-friendly facilities to meet the needs of communities in their Service Delivery Improvement Plan, but this </a:t>
            </a:r>
            <a:r>
              <a:rPr lang="en-GB" sz="1200" u="sng" kern="1200" dirty="0" smtClean="0">
                <a:solidFill>
                  <a:schemeClr val="tx1"/>
                </a:solidFill>
                <a:effectLst/>
                <a:latin typeface="+mn-lt"/>
                <a:ea typeface="+mn-ea"/>
                <a:cs typeface="+mn-cs"/>
              </a:rPr>
              <a:t>does not measure SAPS performance and merely deals with the improvement of the infrastructure or resources </a:t>
            </a:r>
            <a:r>
              <a:rPr lang="en-GB" sz="1200" kern="1200" dirty="0" smtClean="0">
                <a:solidFill>
                  <a:schemeClr val="tx1"/>
                </a:solidFill>
                <a:effectLst/>
                <a:latin typeface="+mn-lt"/>
                <a:ea typeface="+mn-ea"/>
                <a:cs typeface="+mn-cs"/>
              </a:rPr>
              <a:t>available to police stations. Further, if the three criteria are met, it still does not mean that a victim has received a victim-friendly service because a victim-friendly service is more than good infrastructure and trained staff. Again, as is the case elsewhere, SAPS emphasise input variables in target formulation and shy away from outcome variables. </a:t>
            </a:r>
            <a:r>
              <a:rPr lang="en-ZA" sz="1200" kern="1200" dirty="0" smtClean="0">
                <a:solidFill>
                  <a:schemeClr val="tx1"/>
                </a:solidFill>
                <a:effectLst/>
                <a:latin typeface="+mn-lt"/>
                <a:ea typeface="+mn-ea"/>
                <a:cs typeface="+mn-cs"/>
              </a:rPr>
              <a:t>SAPS reported that improvements were made at 34 facilities.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Service Delivery Improvement Plan</a:t>
            </a:r>
          </a:p>
          <a:p>
            <a:r>
              <a:rPr lang="en-GB" sz="1200" kern="1200" dirty="0" smtClean="0">
                <a:solidFill>
                  <a:schemeClr val="tx1"/>
                </a:solidFill>
                <a:effectLst/>
                <a:latin typeface="+mn-lt"/>
                <a:ea typeface="+mn-ea"/>
                <a:cs typeface="+mn-cs"/>
              </a:rPr>
              <a:t>Service Delivery Improvement Plan:</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General customer service </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Improving courtesy by providing a victim-friendly service </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Improving access at frontline service points and desired to have all frontline services accessible to disabled persons.</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Enhancing consultation: in order to address inconsistent consultation with communities on policing services and standards, they intend to make sure that a service delivery charter at all service points be developed with the community. </a:t>
            </a:r>
            <a:endParaRPr lang="en-ZA"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Complaints </a:t>
            </a:r>
            <a:endParaRPr lang="en-ZA" sz="1200" b="1"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Address </a:t>
            </a:r>
            <a:r>
              <a:rPr lang="en-GB" sz="1200" u="sng" kern="1200" dirty="0" smtClean="0">
                <a:solidFill>
                  <a:schemeClr val="tx1"/>
                </a:solidFill>
                <a:effectLst/>
                <a:latin typeface="+mn-lt"/>
                <a:ea typeface="+mn-ea"/>
                <a:cs typeface="+mn-cs"/>
              </a:rPr>
              <a:t>inconsistent feedback </a:t>
            </a:r>
            <a:r>
              <a:rPr lang="en-GB" sz="1200" kern="1200" dirty="0" smtClean="0">
                <a:solidFill>
                  <a:schemeClr val="tx1"/>
                </a:solidFill>
                <a:effectLst/>
                <a:latin typeface="+mn-lt"/>
                <a:ea typeface="+mn-ea"/>
                <a:cs typeface="+mn-cs"/>
              </a:rPr>
              <a:t>to complainant who report crimes by implementing an SMS to all complaints </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Ensuring </a:t>
            </a:r>
            <a:r>
              <a:rPr lang="en-GB" sz="1200" u="sng" kern="1200" dirty="0" smtClean="0">
                <a:solidFill>
                  <a:schemeClr val="tx1"/>
                </a:solidFill>
                <a:effectLst/>
                <a:latin typeface="+mn-lt"/>
                <a:ea typeface="+mn-ea"/>
                <a:cs typeface="+mn-cs"/>
              </a:rPr>
              <a:t>redress</a:t>
            </a:r>
            <a:r>
              <a:rPr lang="en-GB" sz="1200" kern="1200" dirty="0" smtClean="0">
                <a:solidFill>
                  <a:schemeClr val="tx1"/>
                </a:solidFill>
                <a:effectLst/>
                <a:latin typeface="+mn-lt"/>
                <a:ea typeface="+mn-ea"/>
                <a:cs typeface="+mn-cs"/>
              </a:rPr>
              <a:t>: addressing the inconsistent application of prescripts, regarding all service delivery complaints. </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They commit to a centralised </a:t>
            </a:r>
            <a:r>
              <a:rPr lang="en-GB" sz="1200" u="sng" kern="1200" dirty="0" smtClean="0">
                <a:solidFill>
                  <a:schemeClr val="tx1"/>
                </a:solidFill>
                <a:effectLst/>
                <a:latin typeface="+mn-lt"/>
                <a:ea typeface="+mn-ea"/>
                <a:cs typeface="+mn-cs"/>
              </a:rPr>
              <a:t>national complaint nodal point </a:t>
            </a:r>
            <a:r>
              <a:rPr lang="en-GB" sz="1200" kern="1200" dirty="0" smtClean="0">
                <a:solidFill>
                  <a:schemeClr val="tx1"/>
                </a:solidFill>
                <a:effectLst/>
                <a:latin typeface="+mn-lt"/>
                <a:ea typeface="+mn-ea"/>
                <a:cs typeface="+mn-cs"/>
              </a:rPr>
              <a:t>to manage all complaints.</a:t>
            </a:r>
            <a:endParaRPr lang="en-ZA"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SAPS intend to set up a </a:t>
            </a:r>
            <a:r>
              <a:rPr lang="en-GB" sz="1200" u="sng" kern="1200" dirty="0" smtClean="0">
                <a:solidFill>
                  <a:schemeClr val="tx1"/>
                </a:solidFill>
                <a:effectLst/>
                <a:latin typeface="+mn-lt"/>
                <a:ea typeface="+mn-ea"/>
                <a:cs typeface="+mn-cs"/>
              </a:rPr>
              <a:t>Management Intervention Program at 10 police stations </a:t>
            </a:r>
            <a:r>
              <a:rPr lang="en-GB" sz="1200" u="none" kern="1200" dirty="0" smtClean="0">
                <a:solidFill>
                  <a:schemeClr val="tx1"/>
                </a:solidFill>
                <a:effectLst/>
                <a:latin typeface="+mn-lt"/>
                <a:ea typeface="+mn-ea"/>
                <a:cs typeface="+mn-cs"/>
              </a:rPr>
              <a:t>with</a:t>
            </a:r>
            <a:r>
              <a:rPr lang="en-GB" sz="1200" u="none" kern="1200" baseline="0" dirty="0" smtClean="0">
                <a:solidFill>
                  <a:schemeClr val="tx1"/>
                </a:solidFill>
                <a:effectLst/>
                <a:latin typeface="+mn-lt"/>
                <a:ea typeface="+mn-ea"/>
                <a:cs typeface="+mn-cs"/>
              </a:rPr>
              <a:t> </a:t>
            </a:r>
            <a:r>
              <a:rPr lang="en-GB" sz="1200" u="sng" kern="1200" dirty="0" smtClean="0">
                <a:solidFill>
                  <a:schemeClr val="tx1"/>
                </a:solidFill>
                <a:effectLst/>
                <a:latin typeface="+mn-lt"/>
                <a:ea typeface="+mn-ea"/>
                <a:cs typeface="+mn-cs"/>
              </a:rPr>
              <a:t>highest complaints</a:t>
            </a:r>
            <a:r>
              <a:rPr lang="en-GB" sz="1200" kern="1200" dirty="0" smtClean="0">
                <a:solidFill>
                  <a:schemeClr val="tx1"/>
                </a:solidFill>
                <a:effectLst/>
                <a:latin typeface="+mn-lt"/>
                <a:ea typeface="+mn-ea"/>
                <a:cs typeface="+mn-cs"/>
              </a:rPr>
              <a:t>.</a:t>
            </a:r>
            <a:r>
              <a:rPr lang="en-GB" sz="1200" kern="1200" baseline="300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r>
              <a:rPr lang="en-ZA" sz="1200" kern="1200" dirty="0" smtClean="0">
                <a:solidFill>
                  <a:schemeClr val="tx1"/>
                </a:solidFill>
                <a:effectLst/>
                <a:latin typeface="+mn-lt"/>
                <a:ea typeface="+mn-ea"/>
                <a:cs typeface="+mn-cs"/>
              </a:rPr>
              <a:t>SAPS (2017) Annual Report 2016/17, p.36-40.</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Sector policing challenges:</a:t>
            </a:r>
          </a:p>
          <a:p>
            <a:r>
              <a:rPr lang="en-GB" sz="1200" kern="1200" dirty="0" smtClean="0">
                <a:solidFill>
                  <a:schemeClr val="tx1"/>
                </a:solidFill>
                <a:effectLst/>
                <a:latin typeface="+mn-lt"/>
                <a:ea typeface="+mn-ea"/>
                <a:cs typeface="+mn-cs"/>
              </a:rPr>
              <a:t>It has also been reported that the implementation of Sector Policing also resulted in demarcation challenges. The police station area was supposed to be divided into smaller and manageable sectors, however the demarcation criteria resulted into unmanageable geographical areas, resource concerns and larger sectors that effectively undermine the central approach emphasising smaller sectors. Furthermore, other challenges were that the sector policing objectives were broadened to the extent that it became difficult to link the theory with the actualization thereof. The broadness and ambiguity of the objectives spelled out by the implementation guidelines makes the assessment of the concept difficult.  The implementation guidelines did not build in monitoring and evaluation tools to assess the impact of the approach and the policy frameworks for sector policing was developed without the participation of civil society and other interest groups. Moreover, the concept was seen to be the practical manifestation of community policing. </a:t>
            </a:r>
            <a:endParaRPr lang="en-ZA" sz="1200" kern="1200" dirty="0" smtClean="0">
              <a:solidFill>
                <a:schemeClr val="tx1"/>
              </a:solidFill>
              <a:effectLst/>
              <a:latin typeface="+mn-lt"/>
              <a:ea typeface="+mn-ea"/>
              <a:cs typeface="+mn-cs"/>
            </a:endParaRPr>
          </a:p>
          <a:p>
            <a:r>
              <a:rPr lang="en-ZA" sz="1200" kern="1200" dirty="0" smtClean="0">
                <a:solidFill>
                  <a:schemeClr val="tx1"/>
                </a:solidFill>
                <a:effectLst/>
                <a:latin typeface="+mn-lt"/>
                <a:ea typeface="+mn-ea"/>
                <a:cs typeface="+mn-cs"/>
              </a:rPr>
              <a:t>‘The implementation of Sector Policing in South Africa: Successes and Challenges’ by Major General </a:t>
            </a:r>
            <a:r>
              <a:rPr lang="en-ZA" sz="1200" kern="1200" dirty="0" err="1" smtClean="0">
                <a:solidFill>
                  <a:schemeClr val="tx1"/>
                </a:solidFill>
                <a:effectLst/>
                <a:latin typeface="+mn-lt"/>
                <a:ea typeface="+mn-ea"/>
                <a:cs typeface="+mn-cs"/>
              </a:rPr>
              <a:t>Sempe</a:t>
            </a:r>
            <a:r>
              <a:rPr lang="en-ZA" sz="1200" kern="1200" dirty="0" smtClean="0">
                <a:solidFill>
                  <a:schemeClr val="tx1"/>
                </a:solidFill>
                <a:effectLst/>
                <a:latin typeface="+mn-lt"/>
                <a:ea typeface="+mn-ea"/>
                <a:cs typeface="+mn-cs"/>
              </a:rPr>
              <a:t>, SAPS Research Colloquium 9 Feb 2017. Available at: </a:t>
            </a:r>
            <a:r>
              <a:rPr lang="en-ZA" sz="1200" u="sng" kern="1200" dirty="0" smtClean="0">
                <a:solidFill>
                  <a:schemeClr val="tx1"/>
                </a:solidFill>
                <a:effectLst/>
                <a:latin typeface="+mn-lt"/>
                <a:ea typeface="+mn-ea"/>
                <a:cs typeface="+mn-cs"/>
                <a:hlinkClick r:id="rId3"/>
              </a:rPr>
              <a:t>https://www.saps.gov.za/resource_centre/publications/gen_sempe_saps_research_colloquium_sector_policing.pdf</a:t>
            </a:r>
            <a:r>
              <a:rPr lang="en-ZA" sz="1200" u="sng" kern="1200" dirty="0" smtClean="0">
                <a:solidFill>
                  <a:schemeClr val="tx1"/>
                </a:solidFill>
                <a:effectLst/>
                <a:latin typeface="+mn-lt"/>
                <a:ea typeface="+mn-ea"/>
                <a:cs typeface="+mn-cs"/>
              </a:rPr>
              <a:t>.</a:t>
            </a:r>
          </a:p>
          <a:p>
            <a:endParaRPr lang="en-US" sz="1200" u="sng"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SAPS reported in 2016/2017, that its implementation rate of sector policing was 99.61% (bar 3 stations non-implementation). However, it could not be verified how effective its implementation has been and the problems reported above place into question the claims that there is near universal implementation of sector policing. On paper it means that sector policing is implemented but its effectiveness has not been measured and several problems have been identified with implementation. </a:t>
            </a:r>
            <a:endParaRPr lang="en-ZA" sz="1200" kern="1200" dirty="0" smtClean="0">
              <a:solidFill>
                <a:schemeClr val="tx1"/>
              </a:solidFill>
              <a:effectLst/>
              <a:latin typeface="+mn-lt"/>
              <a:ea typeface="+mn-ea"/>
              <a:cs typeface="+mn-cs"/>
            </a:endParaRPr>
          </a:p>
          <a:p>
            <a:r>
              <a:rPr lang="en-ZA" sz="1200" kern="1200" dirty="0" smtClean="0">
                <a:solidFill>
                  <a:schemeClr val="tx1"/>
                </a:solidFill>
                <a:effectLst/>
                <a:latin typeface="+mn-lt"/>
                <a:ea typeface="+mn-ea"/>
                <a:cs typeface="+mn-cs"/>
              </a:rPr>
              <a:t>SAPS (2017) Annual Report 2016/17, p.54.</a:t>
            </a:r>
          </a:p>
          <a:p>
            <a:endParaRPr lang="en-ZA" sz="1200" kern="1200" dirty="0" smtClean="0">
              <a:solidFill>
                <a:schemeClr val="tx1"/>
              </a:solidFill>
              <a:effectLst/>
              <a:latin typeface="+mn-lt"/>
              <a:ea typeface="+mn-ea"/>
              <a:cs typeface="+mn-cs"/>
            </a:endParaRPr>
          </a:p>
          <a:p>
            <a:endParaRPr lang="en-Z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ZA" sz="1200" kern="1200" dirty="0" smtClean="0">
              <a:solidFill>
                <a:schemeClr val="tx1"/>
              </a:solidFill>
              <a:effectLst/>
              <a:latin typeface="+mn-lt"/>
              <a:ea typeface="+mn-ea"/>
              <a:cs typeface="+mn-cs"/>
            </a:endParaRPr>
          </a:p>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38</a:t>
            </a:fld>
            <a:endParaRPr lang="en-ZA"/>
          </a:p>
        </p:txBody>
      </p:sp>
    </p:spTree>
    <p:extLst>
      <p:ext uri="{BB962C8B-B14F-4D97-AF65-F5344CB8AC3E}">
        <p14:creationId xmlns:p14="http://schemas.microsoft.com/office/powerpoint/2010/main" val="102328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FF0000"/>
                </a:solidFill>
              </a:rPr>
              <a:t>WCPO and </a:t>
            </a:r>
            <a:r>
              <a:rPr lang="en-US" dirty="0" err="1" smtClean="0">
                <a:solidFill>
                  <a:srgbClr val="FF0000"/>
                </a:solidFill>
              </a:rPr>
              <a:t>DoCS</a:t>
            </a:r>
            <a:r>
              <a:rPr lang="en-US" dirty="0" smtClean="0">
                <a:solidFill>
                  <a:srgbClr val="FF0000"/>
                </a:solidFill>
              </a:rPr>
              <a:t> :   </a:t>
            </a:r>
          </a:p>
          <a:p>
            <a:endParaRPr lang="en-US" dirty="0" smtClean="0">
              <a:solidFill>
                <a:srgbClr val="FF0000"/>
              </a:solidFill>
            </a:endParaRPr>
          </a:p>
          <a:p>
            <a:endParaRPr 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SAPS reports on service delivery complaints management </a:t>
            </a:r>
            <a:r>
              <a:rPr lang="en-GB" sz="1200" kern="1200" dirty="0" smtClean="0">
                <a:solidFill>
                  <a:schemeClr val="tx1"/>
                </a:solidFill>
                <a:effectLst/>
                <a:latin typeface="+mn-lt"/>
                <a:ea typeface="+mn-ea"/>
                <a:cs typeface="+mn-cs"/>
              </a:rPr>
              <a:t>are inadequate and inconsistently addressed. For example, SAPS reported that 8364 service complaints were received during 2016/17 and a total number of 7458 of the 8364 service complaints were concluded.  SAPS provide no breakdown of the category of complaints that was received and how it was resolved and whether or not clients were satisfied with manner in which the complaint was dealt with. The two previous reporting years, a bit more information was provided, but still conflicting in terms of organisation, not satisfactorily disaggregated and did not provide any substance on whether the complaints were satisfactorily handled. Moreover, it mixed official complaints with public service complaints and failed to address how the previous year’s unresolved complaints were dealt with. For example, the 2015/16 Annual Report provides some disaggregated information, but it is noteworthy that in excess of 94% complaints reported to the Head Office was resolved and similar high proportions of resolved complaints are reported in respect of the National Anti-Corruption Hotline and complaints received from the President’s Hotline. It is, however, not explained what “resolved” means. </a:t>
            </a:r>
            <a:r>
              <a:rPr lang="en-ZA" sz="1200" kern="1200" dirty="0" smtClean="0">
                <a:solidFill>
                  <a:schemeClr val="tx1"/>
                </a:solidFill>
                <a:effectLst/>
                <a:latin typeface="+mn-lt"/>
                <a:ea typeface="+mn-ea"/>
                <a:cs typeface="+mn-cs"/>
              </a:rPr>
              <a:t>SAPS (2017) Annual Report 2016/17, p.40.</a:t>
            </a:r>
          </a:p>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40</a:t>
            </a:fld>
            <a:endParaRPr lang="en-ZA"/>
          </a:p>
        </p:txBody>
      </p:sp>
    </p:spTree>
    <p:extLst>
      <p:ext uri="{BB962C8B-B14F-4D97-AF65-F5344CB8AC3E}">
        <p14:creationId xmlns:p14="http://schemas.microsoft.com/office/powerpoint/2010/main" val="23399915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difference between this section and the ones on efficiency is that the efficiency section looked at the effect with respect to increased</a:t>
            </a:r>
            <a:r>
              <a:rPr lang="en-US" baseline="0" dirty="0" smtClean="0"/>
              <a:t> expenditure.</a:t>
            </a:r>
          </a:p>
          <a:p>
            <a:endParaRPr lang="en-US" dirty="0" smtClean="0"/>
          </a:p>
          <a:p>
            <a:r>
              <a:rPr lang="en-US" dirty="0" smtClean="0"/>
              <a:t>SAPS focuses on community engagement or outreach </a:t>
            </a:r>
            <a:r>
              <a:rPr lang="en-US" dirty="0" err="1" smtClean="0"/>
              <a:t>programmes</a:t>
            </a:r>
            <a:r>
              <a:rPr lang="en-US" dirty="0" smtClean="0"/>
              <a:t> than focusing on their mandate, that it is achieved. The focus is not on the underlying drivers of crime.</a:t>
            </a:r>
          </a:p>
          <a:p>
            <a:r>
              <a:rPr lang="en-US" dirty="0" smtClean="0"/>
              <a:t>The above graph is most on people who trust the police</a:t>
            </a:r>
            <a:r>
              <a:rPr lang="en-US" baseline="0" dirty="0" smtClean="0"/>
              <a:t> somewhat not fully. Fewer people trust the police.</a:t>
            </a:r>
            <a:endParaRPr lang="en-US" dirty="0" smtClean="0"/>
          </a:p>
          <a:p>
            <a:r>
              <a:rPr lang="en-US" dirty="0" smtClean="0"/>
              <a:t>Amongst the 34 countries surveyed, the 45% overall figure for South Africa for 2015 is lower than the 55% average level of trust in police for the 34 Afrobarometer countries surveyed</a:t>
            </a:r>
          </a:p>
          <a:p>
            <a:endParaRPr lang="en-US" dirty="0" smtClean="0"/>
          </a:p>
          <a:p>
            <a:endParaRPr lang="en-US" dirty="0" smtClean="0"/>
          </a:p>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41</a:t>
            </a:fld>
            <a:endParaRPr lang="en-ZA"/>
          </a:p>
        </p:txBody>
      </p:sp>
    </p:spTree>
    <p:extLst>
      <p:ext uri="{BB962C8B-B14F-4D97-AF65-F5344CB8AC3E}">
        <p14:creationId xmlns:p14="http://schemas.microsoft.com/office/powerpoint/2010/main" val="34323037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2005 </a:t>
            </a:r>
            <a:r>
              <a:rPr lang="en-US" b="1" dirty="0" err="1" smtClean="0"/>
              <a:t>Serurubele</a:t>
            </a:r>
            <a:r>
              <a:rPr lang="en-US" b="1" dirty="0" smtClean="0"/>
              <a:t> Survey:</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Only 50% said they trust police officials, with as much as 29% saying that they did not trust police officials. In other words, the measure of trust in police officials was closer to that measured for trust in the police in Afrobarometer series in 2006 (48%).</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42</a:t>
            </a:fld>
            <a:endParaRPr lang="en-ZA"/>
          </a:p>
        </p:txBody>
      </p:sp>
    </p:spTree>
    <p:extLst>
      <p:ext uri="{BB962C8B-B14F-4D97-AF65-F5344CB8AC3E}">
        <p14:creationId xmlns:p14="http://schemas.microsoft.com/office/powerpoint/2010/main" val="197133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CPT survey</a:t>
            </a:r>
          </a:p>
          <a:p>
            <a:r>
              <a:rPr lang="en-US" dirty="0" smtClean="0"/>
              <a:t>Access:</a:t>
            </a:r>
          </a:p>
          <a:p>
            <a:r>
              <a:rPr lang="en-GB" sz="1200" kern="1200" dirty="0" smtClean="0">
                <a:solidFill>
                  <a:schemeClr val="tx1"/>
                </a:solidFill>
                <a:effectLst/>
                <a:latin typeface="+mn-lt"/>
                <a:ea typeface="+mn-ea"/>
                <a:cs typeface="+mn-cs"/>
              </a:rPr>
              <a:t>Example, in the Cape Town CBD, only 19% of respondents found accessibility of the police to the community to be difficult or very difficult, compared to 67% in Harare. The Afrobarometer analysis indicates that ease of accessibility is a key driver of trust. The findings suggest that SAPS may be more accessible in areas which have moderate or small population size and mostly formal housing.</a:t>
            </a: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Afrobarometer Survey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Lowest level of trust of all 34 African countries surveyed.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variable on the ease of requesting assistance from the police, was strongly related to trust in the police. Those who found it easy to request assistance were more likely to trust the police.</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27% of respondents who had been victims of crime in the last three years had “no confidence” in the SAPS compared to 21% in the total population.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indent="0">
              <a:buFont typeface="Arial" panose="020B0604020202020204" pitchFamily="34" charset="0"/>
              <a:buNone/>
            </a:pPr>
            <a:r>
              <a:rPr lang="en-GB" sz="1200" kern="1200" dirty="0" err="1" smtClean="0">
                <a:solidFill>
                  <a:schemeClr val="tx1"/>
                </a:solidFill>
                <a:effectLst/>
                <a:latin typeface="+mn-lt"/>
                <a:ea typeface="+mn-ea"/>
                <a:cs typeface="+mn-cs"/>
              </a:rPr>
              <a:t>Serurubele</a:t>
            </a:r>
            <a:r>
              <a:rPr lang="en-GB" sz="1200" kern="1200" dirty="0" smtClean="0">
                <a:solidFill>
                  <a:schemeClr val="tx1"/>
                </a:solidFill>
                <a:effectLst/>
                <a:latin typeface="+mn-lt"/>
                <a:ea typeface="+mn-ea"/>
                <a:cs typeface="+mn-cs"/>
              </a:rPr>
              <a:t> Survey</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Variables relating to feelings of lack of safety in the street or at home and prior victimisation, are significantly associated with lack of trust in the police and increase lack of trust.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Variable relating to the perception that personal safety had improved since 1994, is also related to improved trust in the police. </a:t>
            </a:r>
            <a:endParaRPr lang="en-ZA"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Perceptions of corruption and payment of bribes undermine trust in the police: the perception that police are corrupt is strongly associated with lack of trust. </a:t>
            </a:r>
          </a:p>
          <a:p>
            <a:r>
              <a:rPr lang="en-GB" sz="1200" kern="1200" dirty="0" smtClean="0">
                <a:solidFill>
                  <a:schemeClr val="tx1"/>
                </a:solidFill>
                <a:effectLst/>
                <a:latin typeface="+mn-lt"/>
                <a:ea typeface="+mn-ea"/>
                <a:cs typeface="+mn-cs"/>
              </a:rPr>
              <a:t>13% of people who had contact with the police, said they had paid a bribe one or more times, and payment of bribes was associated with lack of trust in police.</a:t>
            </a:r>
            <a:endParaRPr lang="en-ZA"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People who feel that ordinary people who commit crimes go unpunished have lower levels of trust in police, as do people who feel that officials who commit crimes go unpunished; the effect is stronger in relation to the belief that officials who commit crimes go unpunished. </a:t>
            </a:r>
            <a:endParaRPr lang="en-ZA"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People who feel that people are treated unequally under the law, have lower levels of trust in the police.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People who believe the courts treat people unequally on the basis of race, have lower levels of trust in the police.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People who felt that their own ethnic group is discriminated against by government, have lower levels of trust in the police. This strongly suggests that in order to improve trust, police must go out of their way to ensure equal treatment, on a person by person, and area by area basis.  </a:t>
            </a:r>
          </a:p>
          <a:p>
            <a:pPr marL="171450" indent="-171450">
              <a:buFont typeface="Arial" panose="020B0604020202020204" pitchFamily="34" charset="0"/>
              <a:buChar char="•"/>
            </a:pPr>
            <a:endParaRPr lang="en-GB" sz="1200" kern="1200" dirty="0" smtClean="0">
              <a:solidFill>
                <a:schemeClr val="tx1"/>
              </a:solidFill>
              <a:effectLst/>
              <a:latin typeface="+mn-lt"/>
              <a:ea typeface="+mn-ea"/>
              <a:cs typeface="+mn-cs"/>
            </a:endParaRPr>
          </a:p>
          <a:p>
            <a:pPr marL="0" indent="0">
              <a:buFont typeface="Arial" panose="020B0604020202020204" pitchFamily="34" charset="0"/>
              <a:buNone/>
            </a:pPr>
            <a:r>
              <a:rPr lang="en-GB" sz="1200" kern="1200" dirty="0" smtClean="0">
                <a:solidFill>
                  <a:schemeClr val="tx1"/>
                </a:solidFill>
                <a:effectLst/>
                <a:latin typeface="+mn-lt"/>
                <a:ea typeface="+mn-ea"/>
                <a:cs typeface="+mn-cs"/>
              </a:rPr>
              <a:t>An increase in “no confidence” of almost a third applied to those whose cases actually went to court.  Thus having a matter go to court was paradoxically negatively associated with confidence. This may be because police performance is negatively exposed in court. </a:t>
            </a:r>
          </a:p>
          <a:p>
            <a:pPr marL="171450" indent="-171450">
              <a:buFont typeface="Arial" panose="020B0604020202020204" pitchFamily="34" charset="0"/>
              <a:buChar char="•"/>
            </a:pPr>
            <a:endParaRPr lang="en-ZA"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dirty="0" smtClean="0"/>
          </a:p>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43</a:t>
            </a:fld>
            <a:endParaRPr lang="en-ZA"/>
          </a:p>
        </p:txBody>
      </p:sp>
    </p:spTree>
    <p:extLst>
      <p:ext uri="{BB962C8B-B14F-4D97-AF65-F5344CB8AC3E}">
        <p14:creationId xmlns:p14="http://schemas.microsoft.com/office/powerpoint/2010/main" val="4722907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44</a:t>
            </a:fld>
            <a:endParaRPr lang="en-ZA"/>
          </a:p>
        </p:txBody>
      </p:sp>
    </p:spTree>
    <p:extLst>
      <p:ext uri="{BB962C8B-B14F-4D97-AF65-F5344CB8AC3E}">
        <p14:creationId xmlns:p14="http://schemas.microsoft.com/office/powerpoint/2010/main" val="18996101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46</a:t>
            </a:fld>
            <a:endParaRPr lang="en-ZA"/>
          </a:p>
        </p:txBody>
      </p:sp>
    </p:spTree>
    <p:extLst>
      <p:ext uri="{BB962C8B-B14F-4D97-AF65-F5344CB8AC3E}">
        <p14:creationId xmlns:p14="http://schemas.microsoft.com/office/powerpoint/2010/main" val="34070793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47</a:t>
            </a:fld>
            <a:endParaRPr lang="en-ZA"/>
          </a:p>
        </p:txBody>
      </p:sp>
    </p:spTree>
    <p:extLst>
      <p:ext uri="{BB962C8B-B14F-4D97-AF65-F5344CB8AC3E}">
        <p14:creationId xmlns:p14="http://schemas.microsoft.com/office/powerpoint/2010/main" val="42457974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50</a:t>
            </a:fld>
            <a:endParaRPr lang="en-ZA"/>
          </a:p>
        </p:txBody>
      </p:sp>
    </p:spTree>
    <p:extLst>
      <p:ext uri="{BB962C8B-B14F-4D97-AF65-F5344CB8AC3E}">
        <p14:creationId xmlns:p14="http://schemas.microsoft.com/office/powerpoint/2010/main" val="4026771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8</a:t>
            </a:fld>
            <a:endParaRPr lang="en-ZA"/>
          </a:p>
        </p:txBody>
      </p:sp>
    </p:spTree>
    <p:extLst>
      <p:ext uri="{BB962C8B-B14F-4D97-AF65-F5344CB8AC3E}">
        <p14:creationId xmlns:p14="http://schemas.microsoft.com/office/powerpoint/2010/main" val="4146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9</a:t>
            </a:fld>
            <a:endParaRPr lang="en-ZA"/>
          </a:p>
        </p:txBody>
      </p:sp>
    </p:spTree>
    <p:extLst>
      <p:ext uri="{BB962C8B-B14F-4D97-AF65-F5344CB8AC3E}">
        <p14:creationId xmlns:p14="http://schemas.microsoft.com/office/powerpoint/2010/main" val="506888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10</a:t>
            </a:fld>
            <a:endParaRPr lang="en-ZA"/>
          </a:p>
        </p:txBody>
      </p:sp>
    </p:spTree>
    <p:extLst>
      <p:ext uri="{BB962C8B-B14F-4D97-AF65-F5344CB8AC3E}">
        <p14:creationId xmlns:p14="http://schemas.microsoft.com/office/powerpoint/2010/main" val="3110950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9690C89-E6F3-4688-8919-F5F5A72EF0E9}" type="slidenum">
              <a:rPr lang="en-ZA" smtClean="0"/>
              <a:t>12</a:t>
            </a:fld>
            <a:endParaRPr lang="en-ZA"/>
          </a:p>
        </p:txBody>
      </p:sp>
    </p:spTree>
    <p:extLst>
      <p:ext uri="{BB962C8B-B14F-4D97-AF65-F5344CB8AC3E}">
        <p14:creationId xmlns:p14="http://schemas.microsoft.com/office/powerpoint/2010/main" val="2964603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GB" dirty="0"/>
              <a:t>The SAPS approach to and understanding of professionalism is notably different from the theoretical features of professionalism, emphasising knowledge, trust and ethics; and reliant on self-regulation. The articulated SAPS approach is much more of a top-down approach to enforce compliance with policy and procedure. </a:t>
            </a:r>
            <a:r>
              <a:rPr lang="en-GB" b="1" dirty="0"/>
              <a:t>What is needed is moving away from bureaucratic controls to softer and more flexible controls that would serve the customer better.</a:t>
            </a:r>
            <a:r>
              <a:rPr lang="en-GB" dirty="0"/>
              <a:t> The notion of ‘professionalism’ thus enables management to steer employees to a position of greater reliance on self-regulation </a:t>
            </a:r>
            <a:r>
              <a:rPr lang="en-GB" i="1" dirty="0" err="1"/>
              <a:t>vis</a:t>
            </a:r>
            <a:r>
              <a:rPr lang="en-GB" i="1" dirty="0"/>
              <a:t> a </a:t>
            </a:r>
            <a:r>
              <a:rPr lang="en-GB" i="1" dirty="0" err="1"/>
              <a:t>vis</a:t>
            </a:r>
            <a:r>
              <a:rPr lang="en-GB" dirty="0"/>
              <a:t> bureaucratic control, and thus able to provide a better service to customers.</a:t>
            </a:r>
            <a:endParaRPr lang="en-ZA" dirty="0"/>
          </a:p>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13</a:t>
            </a:fld>
            <a:endParaRPr lang="en-ZA"/>
          </a:p>
        </p:txBody>
      </p:sp>
    </p:spTree>
    <p:extLst>
      <p:ext uri="{BB962C8B-B14F-4D97-AF65-F5344CB8AC3E}">
        <p14:creationId xmlns:p14="http://schemas.microsoft.com/office/powerpoint/2010/main" val="2636720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GB" dirty="0"/>
              <a:t>The SAPS approach to and understanding of professionalism is notably different from the theoretical features of professionalism, emphasising knowledge, trust and ethics; and reliant on self-regulation. The articulated SAPS approach is much more of a top-down approach to enforce compliance with policy and procedure. </a:t>
            </a:r>
            <a:r>
              <a:rPr lang="en-GB" b="1" dirty="0"/>
              <a:t>What is needed is moving away from bureaucratic controls to softer and more flexible controls that would serve the customer better.</a:t>
            </a:r>
            <a:r>
              <a:rPr lang="en-GB" dirty="0"/>
              <a:t> The notion of ‘professionalism’ thus enables management to steer employees to a position of greater reliance on self-regulation </a:t>
            </a:r>
            <a:r>
              <a:rPr lang="en-GB" i="1" dirty="0" err="1"/>
              <a:t>vis</a:t>
            </a:r>
            <a:r>
              <a:rPr lang="en-GB" i="1" dirty="0"/>
              <a:t> a </a:t>
            </a:r>
            <a:r>
              <a:rPr lang="en-GB" i="1" dirty="0" err="1"/>
              <a:t>vis</a:t>
            </a:r>
            <a:r>
              <a:rPr lang="en-GB" dirty="0"/>
              <a:t> bureaucratic control, and thus able to provide a better service to customers.</a:t>
            </a:r>
            <a:endParaRPr lang="en-ZA" dirty="0"/>
          </a:p>
          <a:p>
            <a:endParaRPr lang="en-ZA" dirty="0"/>
          </a:p>
        </p:txBody>
      </p:sp>
      <p:sp>
        <p:nvSpPr>
          <p:cNvPr id="4" name="Slide Number Placeholder 3"/>
          <p:cNvSpPr>
            <a:spLocks noGrp="1"/>
          </p:cNvSpPr>
          <p:nvPr>
            <p:ph type="sldNum" sz="quarter" idx="10"/>
          </p:nvPr>
        </p:nvSpPr>
        <p:spPr/>
        <p:txBody>
          <a:bodyPr/>
          <a:lstStyle/>
          <a:p>
            <a:fld id="{29690C89-E6F3-4688-8919-F5F5A72EF0E9}" type="slidenum">
              <a:rPr lang="en-ZA" smtClean="0"/>
              <a:t>14</a:t>
            </a:fld>
            <a:endParaRPr lang="en-ZA"/>
          </a:p>
        </p:txBody>
      </p:sp>
    </p:spTree>
    <p:extLst>
      <p:ext uri="{BB962C8B-B14F-4D97-AF65-F5344CB8AC3E}">
        <p14:creationId xmlns:p14="http://schemas.microsoft.com/office/powerpoint/2010/main" val="2638548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5572E68-AB10-4A26-8E58-E2C562610C1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2572795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AF492E9-88B8-463E-9F0A-3D38BC9AE05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4229649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5084" y="115889"/>
            <a:ext cx="2074985" cy="60102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15889"/>
            <a:ext cx="6087208" cy="6010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4CF8106-8108-48B7-892A-266BDCC5F80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3646938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0469" y="115889"/>
            <a:ext cx="8229600"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1"/>
            <a:ext cx="8229600" cy="4525963"/>
          </a:xfrm>
        </p:spPr>
        <p:txBody>
          <a:bodyPr/>
          <a:lstStyle/>
          <a:p>
            <a:pPr lvl="0"/>
            <a:endParaRPr lang="en-GB"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0B68BF-6BA3-4F54-9D0C-C19054B4FC0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1917131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1" y="115889"/>
            <a:ext cx="8302869" cy="6010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261F914-B5DC-400C-930C-0319EEC4A55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9802342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2D7FC5F-0EAE-4268-8427-EAFD88E1B15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7723096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0400D7-84FF-4904-8E02-7C3DC0F10CA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9811491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2338" y="1600201"/>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792B647-F94C-4CE7-8AB9-174C4BF3628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4853007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270"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270"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ED8198D-1B15-4DD1-A7C3-7B31AB1A336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6472683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99125EF-95B7-40FA-8477-A0CE8158BAA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5465884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F01DEB7-DEE7-4C59-A71F-0B85D4D9893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3733051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35"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538" y="273051"/>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1"/>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AFE4E8-C3BE-4F05-8442-C83630237C6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955581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4973C4B-CE23-47CB-BC69-C4D96D65F86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038926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0469" y="115889"/>
            <a:ext cx="82296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2599" name="Rectangle 311"/>
          <p:cNvSpPr>
            <a:spLocks noChangeArrowheads="1"/>
          </p:cNvSpPr>
          <p:nvPr userDrawn="1"/>
        </p:nvSpPr>
        <p:spPr bwMode="auto">
          <a:xfrm>
            <a:off x="0" y="6477000"/>
            <a:ext cx="9144000" cy="381000"/>
          </a:xfrm>
          <a:prstGeom prst="rect">
            <a:avLst/>
          </a:prstGeom>
          <a:solidFill>
            <a:srgbClr val="C0C0C0"/>
          </a:solidFill>
          <a:ln w="9525">
            <a:noFill/>
            <a:miter lim="800000"/>
            <a:headEnd/>
            <a:tailEnd/>
          </a:ln>
          <a:effectLst/>
        </p:spPr>
        <p:txBody>
          <a:bodyPr wrap="none" anchor="ctr"/>
          <a:lstStyle/>
          <a:p>
            <a:pPr algn="r" eaLnBrk="0" fontAlgn="base" hangingPunct="0">
              <a:spcBef>
                <a:spcPct val="0"/>
              </a:spcBef>
              <a:spcAft>
                <a:spcPct val="0"/>
              </a:spcAft>
              <a:defRPr/>
            </a:pPr>
            <a:endParaRPr lang="zh-CN" altLang="en-US" sz="2000" b="1">
              <a:solidFill>
                <a:srgbClr val="BBE0E3"/>
              </a:solidFill>
              <a:latin typeface="Lucida Sans Unicode" pitchFamily="34" charset="0"/>
              <a:ea typeface="굴림" pitchFamily="34" charset="-127"/>
            </a:endParaRPr>
          </a:p>
        </p:txBody>
      </p:sp>
      <p:sp>
        <p:nvSpPr>
          <p:cNvPr id="12593" name="Rectangle 305"/>
          <p:cNvSpPr>
            <a:spLocks noChangeArrowheads="1"/>
          </p:cNvSpPr>
          <p:nvPr userDrawn="1"/>
        </p:nvSpPr>
        <p:spPr bwMode="auto">
          <a:xfrm>
            <a:off x="0" y="981075"/>
            <a:ext cx="9144000" cy="369888"/>
          </a:xfrm>
          <a:prstGeom prst="rect">
            <a:avLst/>
          </a:prstGeom>
          <a:solidFill>
            <a:srgbClr val="005C00"/>
          </a:solidFill>
          <a:ln w="9525">
            <a:noFill/>
            <a:miter lim="800000"/>
            <a:headEnd/>
            <a:tailEnd/>
          </a:ln>
        </p:spPr>
        <p:txBody>
          <a:bodyPr wrap="none" anchor="ctr"/>
          <a:lstStyle/>
          <a:p>
            <a:pPr algn="r" eaLnBrk="0" fontAlgn="base" hangingPunct="0">
              <a:spcBef>
                <a:spcPct val="0"/>
              </a:spcBef>
              <a:spcAft>
                <a:spcPct val="0"/>
              </a:spcAft>
              <a:defRPr/>
            </a:pPr>
            <a:endParaRPr lang="zh-CN" altLang="en-US" sz="2000" b="1">
              <a:solidFill>
                <a:srgbClr val="BBE0E3"/>
              </a:solidFill>
              <a:latin typeface="Lucida Sans Unicode" pitchFamily="34" charset="0"/>
              <a:ea typeface="굴림" pitchFamily="34" charset="-127"/>
            </a:endParaRPr>
          </a:p>
        </p:txBody>
      </p:sp>
      <p:sp>
        <p:nvSpPr>
          <p:cNvPr id="12597" name="AutoShape 309"/>
          <p:cNvSpPr>
            <a:spLocks noChangeArrowheads="1"/>
          </p:cNvSpPr>
          <p:nvPr userDrawn="1"/>
        </p:nvSpPr>
        <p:spPr bwMode="auto">
          <a:xfrm>
            <a:off x="7750420" y="1138239"/>
            <a:ext cx="609600" cy="485775"/>
          </a:xfrm>
          <a:prstGeom prst="chevron">
            <a:avLst>
              <a:gd name="adj" fmla="val 31373"/>
            </a:avLst>
          </a:prstGeom>
          <a:solidFill>
            <a:srgbClr val="E4E4E4"/>
          </a:solidFill>
          <a:ln w="9525">
            <a:noFill/>
            <a:miter lim="800000"/>
            <a:headEnd/>
            <a:tailEnd/>
          </a:ln>
          <a:effectLst/>
        </p:spPr>
        <p:txBody>
          <a:bodyPr wrap="none" anchor="ctr"/>
          <a:lstStyle/>
          <a:p>
            <a:pPr algn="r" eaLnBrk="0" fontAlgn="base" hangingPunct="0">
              <a:spcBef>
                <a:spcPct val="0"/>
              </a:spcBef>
              <a:spcAft>
                <a:spcPct val="0"/>
              </a:spcAft>
              <a:defRPr/>
            </a:pPr>
            <a:endParaRPr lang="zh-CN" altLang="en-US" sz="2000" b="1">
              <a:solidFill>
                <a:srgbClr val="BBE0E3"/>
              </a:solidFill>
              <a:latin typeface="Lucida Sans Unicode" pitchFamily="34" charset="0"/>
              <a:ea typeface="굴림" pitchFamily="34" charset="-127"/>
            </a:endParaRPr>
          </a:p>
        </p:txBody>
      </p:sp>
      <p:sp>
        <p:nvSpPr>
          <p:cNvPr id="12598" name="AutoShape 310"/>
          <p:cNvSpPr>
            <a:spLocks noChangeArrowheads="1"/>
          </p:cNvSpPr>
          <p:nvPr userDrawn="1"/>
        </p:nvSpPr>
        <p:spPr bwMode="auto">
          <a:xfrm>
            <a:off x="8424497" y="1138239"/>
            <a:ext cx="609600" cy="485775"/>
          </a:xfrm>
          <a:prstGeom prst="chevron">
            <a:avLst>
              <a:gd name="adj" fmla="val 31373"/>
            </a:avLst>
          </a:prstGeom>
          <a:solidFill>
            <a:srgbClr val="E4E4E4"/>
          </a:solidFill>
          <a:ln w="9525">
            <a:noFill/>
            <a:miter lim="800000"/>
            <a:headEnd/>
            <a:tailEnd/>
          </a:ln>
          <a:effectLst/>
        </p:spPr>
        <p:txBody>
          <a:bodyPr wrap="none" anchor="ctr"/>
          <a:lstStyle/>
          <a:p>
            <a:pPr algn="r" eaLnBrk="0" fontAlgn="base" hangingPunct="0">
              <a:spcBef>
                <a:spcPct val="0"/>
              </a:spcBef>
              <a:spcAft>
                <a:spcPct val="0"/>
              </a:spcAft>
              <a:defRPr/>
            </a:pPr>
            <a:endParaRPr lang="zh-CN" altLang="en-US" sz="2000" b="1">
              <a:solidFill>
                <a:srgbClr val="BBE0E3"/>
              </a:solidFill>
              <a:latin typeface="Lucida Sans Unicode" pitchFamily="34" charset="0"/>
              <a:ea typeface="굴림" pitchFamily="34" charset="-127"/>
            </a:endParaRPr>
          </a:p>
        </p:txBody>
      </p:sp>
      <p:sp>
        <p:nvSpPr>
          <p:cNvPr id="2" name="AutoShape 309"/>
          <p:cNvSpPr>
            <a:spLocks noChangeArrowheads="1"/>
          </p:cNvSpPr>
          <p:nvPr userDrawn="1"/>
        </p:nvSpPr>
        <p:spPr bwMode="auto">
          <a:xfrm>
            <a:off x="7052897" y="1125539"/>
            <a:ext cx="609600" cy="485775"/>
          </a:xfrm>
          <a:prstGeom prst="chevron">
            <a:avLst>
              <a:gd name="adj" fmla="val 31373"/>
            </a:avLst>
          </a:prstGeom>
          <a:solidFill>
            <a:srgbClr val="E4E4E4"/>
          </a:solidFill>
          <a:ln w="9525">
            <a:noFill/>
            <a:miter lim="800000"/>
            <a:headEnd/>
            <a:tailEnd/>
          </a:ln>
          <a:effectLst/>
        </p:spPr>
        <p:txBody>
          <a:bodyPr wrap="none" anchor="ctr"/>
          <a:lstStyle/>
          <a:p>
            <a:pPr algn="r" eaLnBrk="0" fontAlgn="base" hangingPunct="0">
              <a:spcBef>
                <a:spcPct val="0"/>
              </a:spcBef>
              <a:spcAft>
                <a:spcPct val="0"/>
              </a:spcAft>
              <a:defRPr/>
            </a:pPr>
            <a:endParaRPr lang="zh-CN" altLang="en-US" sz="2000" b="1">
              <a:solidFill>
                <a:srgbClr val="BBE0E3"/>
              </a:solidFill>
              <a:latin typeface="Lucida Sans Unicode" pitchFamily="34" charset="0"/>
              <a:ea typeface="굴림" pitchFamily="34" charset="-127"/>
            </a:endParaRPr>
          </a:p>
        </p:txBody>
      </p:sp>
      <p:sp>
        <p:nvSpPr>
          <p:cNvPr id="1248" name="Rectangle 224" descr="Small grid"/>
          <p:cNvSpPr>
            <a:spLocks noChangeArrowheads="1"/>
          </p:cNvSpPr>
          <p:nvPr userDrawn="1"/>
        </p:nvSpPr>
        <p:spPr bwMode="auto">
          <a:xfrm>
            <a:off x="0" y="1"/>
            <a:ext cx="9144000" cy="981075"/>
          </a:xfrm>
          <a:prstGeom prst="rect">
            <a:avLst/>
          </a:prstGeom>
          <a:pattFill prst="smGrid">
            <a:fgClr>
              <a:srgbClr val="E4E4E4"/>
            </a:fgClr>
            <a:bgClr>
              <a:schemeClr val="bg1"/>
            </a:bgClr>
          </a:pattFill>
          <a:ln w="9525">
            <a:noFill/>
            <a:miter lim="800000"/>
            <a:headEnd/>
            <a:tailEnd/>
          </a:ln>
          <a:effectLst>
            <a:prstShdw prst="shdw17" dist="17961" dir="2700000">
              <a:srgbClr val="E4E4E4">
                <a:gamma/>
                <a:shade val="60000"/>
                <a:invGamma/>
              </a:srgbClr>
            </a:prstShdw>
          </a:effectLst>
        </p:spPr>
        <p:txBody>
          <a:bodyPr wrap="none" anchor="ctr"/>
          <a:lstStyle/>
          <a:p>
            <a:pPr fontAlgn="base">
              <a:spcBef>
                <a:spcPct val="0"/>
              </a:spcBef>
              <a:spcAft>
                <a:spcPct val="0"/>
              </a:spcAft>
              <a:defRPr/>
            </a:pPr>
            <a:endParaRPr lang="en-US" sz="2000" b="1" dirty="0">
              <a:solidFill>
                <a:srgbClr val="BBE0E3"/>
              </a:solidFill>
              <a:latin typeface="Lucida Sans Unicode" pitchFamily="34" charset="0"/>
              <a:ea typeface="굴림"/>
              <a:cs typeface="굴림"/>
            </a:endParaRPr>
          </a:p>
        </p:txBody>
      </p:sp>
      <p:sp>
        <p:nvSpPr>
          <p:cNvPr id="1247" name="Text Box 223"/>
          <p:cNvSpPr txBox="1">
            <a:spLocks noChangeArrowheads="1"/>
          </p:cNvSpPr>
          <p:nvPr userDrawn="1"/>
        </p:nvSpPr>
        <p:spPr bwMode="auto">
          <a:xfrm>
            <a:off x="3308838" y="6524626"/>
            <a:ext cx="3399264" cy="307777"/>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US" sz="1400" b="1" dirty="0">
                <a:solidFill>
                  <a:srgbClr val="000000"/>
                </a:solidFill>
              </a:rPr>
              <a:t>CIVILIAN SECRETARIAT FOR POLICE</a:t>
            </a:r>
          </a:p>
        </p:txBody>
      </p:sp>
      <p:sp>
        <p:nvSpPr>
          <p:cNvPr id="1030" name="Rectangle 6"/>
          <p:cNvSpPr>
            <a:spLocks noGrp="1" noChangeArrowheads="1"/>
          </p:cNvSpPr>
          <p:nvPr>
            <p:ph type="sldNum" sz="quarter" idx="4"/>
          </p:nvPr>
        </p:nvSpPr>
        <p:spPr bwMode="auto">
          <a:xfrm>
            <a:off x="6891704" y="65246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vl1pPr>
          </a:lstStyle>
          <a:p>
            <a:pPr fontAlgn="base">
              <a:spcBef>
                <a:spcPct val="0"/>
              </a:spcBef>
              <a:spcAft>
                <a:spcPct val="0"/>
              </a:spcAft>
              <a:defRPr/>
            </a:pPr>
            <a:fld id="{093AD69C-E167-40B9-8D41-20CB8DDB22D1}"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41090378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19"/>
          <p:cNvGrpSpPr>
            <a:grpSpLocks noChangeAspect="1"/>
          </p:cNvGrpSpPr>
          <p:nvPr/>
        </p:nvGrpSpPr>
        <p:grpSpPr bwMode="auto">
          <a:xfrm>
            <a:off x="5901104" y="5510216"/>
            <a:ext cx="2946888" cy="1087437"/>
            <a:chOff x="3566" y="3353"/>
            <a:chExt cx="1493" cy="529"/>
          </a:xfrm>
        </p:grpSpPr>
        <p:sp>
          <p:nvSpPr>
            <p:cNvPr id="2283" name="AutoShape 220"/>
            <p:cNvSpPr>
              <a:spLocks noChangeAspect="1" noChangeArrowheads="1" noTextEdit="1"/>
            </p:cNvSpPr>
            <p:nvPr/>
          </p:nvSpPr>
          <p:spPr bwMode="auto">
            <a:xfrm>
              <a:off x="3566" y="3353"/>
              <a:ext cx="1493" cy="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ZA">
                <a:solidFill>
                  <a:srgbClr val="000000"/>
                </a:solidFill>
              </a:endParaRPr>
            </a:p>
          </p:txBody>
        </p:sp>
        <p:grpSp>
          <p:nvGrpSpPr>
            <p:cNvPr id="2284" name="Group 221"/>
            <p:cNvGrpSpPr>
              <a:grpSpLocks/>
            </p:cNvGrpSpPr>
            <p:nvPr/>
          </p:nvGrpSpPr>
          <p:grpSpPr bwMode="auto">
            <a:xfrm>
              <a:off x="3573" y="3358"/>
              <a:ext cx="1479" cy="519"/>
              <a:chOff x="3573" y="3358"/>
              <a:chExt cx="1479" cy="519"/>
            </a:xfrm>
          </p:grpSpPr>
          <p:sp>
            <p:nvSpPr>
              <p:cNvPr id="2292" name="Freeform 222"/>
              <p:cNvSpPr>
                <a:spLocks/>
              </p:cNvSpPr>
              <p:nvPr/>
            </p:nvSpPr>
            <p:spPr bwMode="auto">
              <a:xfrm>
                <a:off x="4061" y="3593"/>
                <a:ext cx="991" cy="7"/>
              </a:xfrm>
              <a:custGeom>
                <a:avLst/>
                <a:gdLst>
                  <a:gd name="T0" fmla="*/ 0 w 991"/>
                  <a:gd name="T1" fmla="*/ 1 h 7"/>
                  <a:gd name="T2" fmla="*/ 991 w 991"/>
                  <a:gd name="T3" fmla="*/ 0 h 7"/>
                  <a:gd name="T4" fmla="*/ 991 w 991"/>
                  <a:gd name="T5" fmla="*/ 7 h 7"/>
                  <a:gd name="T6" fmla="*/ 0 w 991"/>
                  <a:gd name="T7" fmla="*/ 7 h 7"/>
                  <a:gd name="T8" fmla="*/ 0 w 991"/>
                  <a:gd name="T9" fmla="*/ 1 h 7"/>
                  <a:gd name="T10" fmla="*/ 0 60000 65536"/>
                  <a:gd name="T11" fmla="*/ 0 60000 65536"/>
                  <a:gd name="T12" fmla="*/ 0 60000 65536"/>
                  <a:gd name="T13" fmla="*/ 0 60000 65536"/>
                  <a:gd name="T14" fmla="*/ 0 60000 65536"/>
                  <a:gd name="T15" fmla="*/ 0 w 991"/>
                  <a:gd name="T16" fmla="*/ 0 h 7"/>
                  <a:gd name="T17" fmla="*/ 991 w 991"/>
                  <a:gd name="T18" fmla="*/ 7 h 7"/>
                </a:gdLst>
                <a:ahLst/>
                <a:cxnLst>
                  <a:cxn ang="T10">
                    <a:pos x="T0" y="T1"/>
                  </a:cxn>
                  <a:cxn ang="T11">
                    <a:pos x="T2" y="T3"/>
                  </a:cxn>
                  <a:cxn ang="T12">
                    <a:pos x="T4" y="T5"/>
                  </a:cxn>
                  <a:cxn ang="T13">
                    <a:pos x="T6" y="T7"/>
                  </a:cxn>
                  <a:cxn ang="T14">
                    <a:pos x="T8" y="T9"/>
                  </a:cxn>
                </a:cxnLst>
                <a:rect l="T15" t="T16" r="T17" b="T18"/>
                <a:pathLst>
                  <a:path w="991" h="7">
                    <a:moveTo>
                      <a:pt x="0" y="1"/>
                    </a:moveTo>
                    <a:lnTo>
                      <a:pt x="991" y="0"/>
                    </a:lnTo>
                    <a:lnTo>
                      <a:pt x="991" y="7"/>
                    </a:lnTo>
                    <a:lnTo>
                      <a:pt x="0" y="7"/>
                    </a:lnTo>
                    <a:lnTo>
                      <a:pt x="0" y="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93" name="Freeform 223"/>
              <p:cNvSpPr>
                <a:spLocks noEditPoints="1"/>
              </p:cNvSpPr>
              <p:nvPr/>
            </p:nvSpPr>
            <p:spPr bwMode="auto">
              <a:xfrm>
                <a:off x="4061" y="3701"/>
                <a:ext cx="37" cy="47"/>
              </a:xfrm>
              <a:custGeom>
                <a:avLst/>
                <a:gdLst>
                  <a:gd name="T0" fmla="*/ 0 w 37"/>
                  <a:gd name="T1" fmla="*/ 47 h 47"/>
                  <a:gd name="T2" fmla="*/ 0 w 37"/>
                  <a:gd name="T3" fmla="*/ 0 h 47"/>
                  <a:gd name="T4" fmla="*/ 19 w 37"/>
                  <a:gd name="T5" fmla="*/ 0 h 47"/>
                  <a:gd name="T6" fmla="*/ 24 w 37"/>
                  <a:gd name="T7" fmla="*/ 0 h 47"/>
                  <a:gd name="T8" fmla="*/ 26 w 37"/>
                  <a:gd name="T9" fmla="*/ 0 h 47"/>
                  <a:gd name="T10" fmla="*/ 29 w 37"/>
                  <a:gd name="T11" fmla="*/ 1 h 47"/>
                  <a:gd name="T12" fmla="*/ 32 w 37"/>
                  <a:gd name="T13" fmla="*/ 2 h 47"/>
                  <a:gd name="T14" fmla="*/ 34 w 37"/>
                  <a:gd name="T15" fmla="*/ 4 h 47"/>
                  <a:gd name="T16" fmla="*/ 36 w 37"/>
                  <a:gd name="T17" fmla="*/ 6 h 47"/>
                  <a:gd name="T18" fmla="*/ 37 w 37"/>
                  <a:gd name="T19" fmla="*/ 11 h 47"/>
                  <a:gd name="T20" fmla="*/ 37 w 37"/>
                  <a:gd name="T21" fmla="*/ 13 h 47"/>
                  <a:gd name="T22" fmla="*/ 37 w 37"/>
                  <a:gd name="T23" fmla="*/ 19 h 47"/>
                  <a:gd name="T24" fmla="*/ 33 w 37"/>
                  <a:gd name="T25" fmla="*/ 24 h 47"/>
                  <a:gd name="T26" fmla="*/ 32 w 37"/>
                  <a:gd name="T27" fmla="*/ 26 h 47"/>
                  <a:gd name="T28" fmla="*/ 28 w 37"/>
                  <a:gd name="T29" fmla="*/ 27 h 47"/>
                  <a:gd name="T30" fmla="*/ 24 w 37"/>
                  <a:gd name="T31" fmla="*/ 28 h 47"/>
                  <a:gd name="T32" fmla="*/ 19 w 37"/>
                  <a:gd name="T33" fmla="*/ 28 h 47"/>
                  <a:gd name="T34" fmla="*/ 7 w 37"/>
                  <a:gd name="T35" fmla="*/ 28 h 47"/>
                  <a:gd name="T36" fmla="*/ 7 w 37"/>
                  <a:gd name="T37" fmla="*/ 47 h 47"/>
                  <a:gd name="T38" fmla="*/ 0 w 37"/>
                  <a:gd name="T39" fmla="*/ 47 h 47"/>
                  <a:gd name="T40" fmla="*/ 7 w 37"/>
                  <a:gd name="T41" fmla="*/ 23 h 47"/>
                  <a:gd name="T42" fmla="*/ 19 w 37"/>
                  <a:gd name="T43" fmla="*/ 23 h 47"/>
                  <a:gd name="T44" fmla="*/ 25 w 37"/>
                  <a:gd name="T45" fmla="*/ 21 h 47"/>
                  <a:gd name="T46" fmla="*/ 29 w 37"/>
                  <a:gd name="T47" fmla="*/ 20 h 47"/>
                  <a:gd name="T48" fmla="*/ 30 w 37"/>
                  <a:gd name="T49" fmla="*/ 17 h 47"/>
                  <a:gd name="T50" fmla="*/ 30 w 37"/>
                  <a:gd name="T51" fmla="*/ 13 h 47"/>
                  <a:gd name="T52" fmla="*/ 30 w 37"/>
                  <a:gd name="T53" fmla="*/ 11 h 47"/>
                  <a:gd name="T54" fmla="*/ 29 w 37"/>
                  <a:gd name="T55" fmla="*/ 8 h 47"/>
                  <a:gd name="T56" fmla="*/ 28 w 37"/>
                  <a:gd name="T57" fmla="*/ 6 h 47"/>
                  <a:gd name="T58" fmla="*/ 25 w 37"/>
                  <a:gd name="T59" fmla="*/ 5 h 47"/>
                  <a:gd name="T60" fmla="*/ 24 w 37"/>
                  <a:gd name="T61" fmla="*/ 5 h 47"/>
                  <a:gd name="T62" fmla="*/ 19 w 37"/>
                  <a:gd name="T63" fmla="*/ 5 h 47"/>
                  <a:gd name="T64" fmla="*/ 7 w 37"/>
                  <a:gd name="T65" fmla="*/ 5 h 47"/>
                  <a:gd name="T66" fmla="*/ 7 w 37"/>
                  <a:gd name="T67" fmla="*/ 23 h 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7"/>
                  <a:gd name="T103" fmla="*/ 0 h 47"/>
                  <a:gd name="T104" fmla="*/ 37 w 37"/>
                  <a:gd name="T105" fmla="*/ 47 h 4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7" h="47">
                    <a:moveTo>
                      <a:pt x="0" y="47"/>
                    </a:moveTo>
                    <a:lnTo>
                      <a:pt x="0" y="0"/>
                    </a:lnTo>
                    <a:lnTo>
                      <a:pt x="19" y="0"/>
                    </a:lnTo>
                    <a:lnTo>
                      <a:pt x="24" y="0"/>
                    </a:lnTo>
                    <a:lnTo>
                      <a:pt x="26" y="0"/>
                    </a:lnTo>
                    <a:lnTo>
                      <a:pt x="29" y="1"/>
                    </a:lnTo>
                    <a:lnTo>
                      <a:pt x="32" y="2"/>
                    </a:lnTo>
                    <a:lnTo>
                      <a:pt x="34" y="4"/>
                    </a:lnTo>
                    <a:lnTo>
                      <a:pt x="36" y="6"/>
                    </a:lnTo>
                    <a:lnTo>
                      <a:pt x="37" y="11"/>
                    </a:lnTo>
                    <a:lnTo>
                      <a:pt x="37" y="13"/>
                    </a:lnTo>
                    <a:lnTo>
                      <a:pt x="37" y="19"/>
                    </a:lnTo>
                    <a:lnTo>
                      <a:pt x="33" y="24"/>
                    </a:lnTo>
                    <a:lnTo>
                      <a:pt x="32" y="26"/>
                    </a:lnTo>
                    <a:lnTo>
                      <a:pt x="28" y="27"/>
                    </a:lnTo>
                    <a:lnTo>
                      <a:pt x="24" y="28"/>
                    </a:lnTo>
                    <a:lnTo>
                      <a:pt x="19" y="28"/>
                    </a:lnTo>
                    <a:lnTo>
                      <a:pt x="7" y="28"/>
                    </a:lnTo>
                    <a:lnTo>
                      <a:pt x="7" y="47"/>
                    </a:lnTo>
                    <a:lnTo>
                      <a:pt x="0" y="47"/>
                    </a:lnTo>
                    <a:close/>
                    <a:moveTo>
                      <a:pt x="7" y="23"/>
                    </a:moveTo>
                    <a:lnTo>
                      <a:pt x="19" y="23"/>
                    </a:lnTo>
                    <a:lnTo>
                      <a:pt x="25" y="21"/>
                    </a:lnTo>
                    <a:lnTo>
                      <a:pt x="29" y="20"/>
                    </a:lnTo>
                    <a:lnTo>
                      <a:pt x="30" y="17"/>
                    </a:lnTo>
                    <a:lnTo>
                      <a:pt x="30" y="13"/>
                    </a:lnTo>
                    <a:lnTo>
                      <a:pt x="30" y="11"/>
                    </a:lnTo>
                    <a:lnTo>
                      <a:pt x="29" y="8"/>
                    </a:lnTo>
                    <a:lnTo>
                      <a:pt x="28" y="6"/>
                    </a:lnTo>
                    <a:lnTo>
                      <a:pt x="25" y="5"/>
                    </a:lnTo>
                    <a:lnTo>
                      <a:pt x="24" y="5"/>
                    </a:lnTo>
                    <a:lnTo>
                      <a:pt x="19" y="5"/>
                    </a:lnTo>
                    <a:lnTo>
                      <a:pt x="7" y="5"/>
                    </a:lnTo>
                    <a:lnTo>
                      <a:pt x="7" y="2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94" name="Freeform 224"/>
              <p:cNvSpPr>
                <a:spLocks noEditPoints="1"/>
              </p:cNvSpPr>
              <p:nvPr/>
            </p:nvSpPr>
            <p:spPr bwMode="auto">
              <a:xfrm>
                <a:off x="4104" y="3713"/>
                <a:ext cx="32" cy="37"/>
              </a:xfrm>
              <a:custGeom>
                <a:avLst/>
                <a:gdLst>
                  <a:gd name="T0" fmla="*/ 0 w 32"/>
                  <a:gd name="T1" fmla="*/ 19 h 37"/>
                  <a:gd name="T2" fmla="*/ 0 w 32"/>
                  <a:gd name="T3" fmla="*/ 14 h 37"/>
                  <a:gd name="T4" fmla="*/ 1 w 32"/>
                  <a:gd name="T5" fmla="*/ 9 h 37"/>
                  <a:gd name="T6" fmla="*/ 2 w 32"/>
                  <a:gd name="T7" fmla="*/ 7 h 37"/>
                  <a:gd name="T8" fmla="*/ 5 w 32"/>
                  <a:gd name="T9" fmla="*/ 4 h 37"/>
                  <a:gd name="T10" fmla="*/ 10 w 32"/>
                  <a:gd name="T11" fmla="*/ 1 h 37"/>
                  <a:gd name="T12" fmla="*/ 16 w 32"/>
                  <a:gd name="T13" fmla="*/ 0 h 37"/>
                  <a:gd name="T14" fmla="*/ 23 w 32"/>
                  <a:gd name="T15" fmla="*/ 1 h 37"/>
                  <a:gd name="T16" fmla="*/ 28 w 32"/>
                  <a:gd name="T17" fmla="*/ 5 h 37"/>
                  <a:gd name="T18" fmla="*/ 30 w 32"/>
                  <a:gd name="T19" fmla="*/ 7 h 37"/>
                  <a:gd name="T20" fmla="*/ 31 w 32"/>
                  <a:gd name="T21" fmla="*/ 11 h 37"/>
                  <a:gd name="T22" fmla="*/ 32 w 32"/>
                  <a:gd name="T23" fmla="*/ 14 h 37"/>
                  <a:gd name="T24" fmla="*/ 32 w 32"/>
                  <a:gd name="T25" fmla="*/ 18 h 37"/>
                  <a:gd name="T26" fmla="*/ 32 w 32"/>
                  <a:gd name="T27" fmla="*/ 24 h 37"/>
                  <a:gd name="T28" fmla="*/ 31 w 32"/>
                  <a:gd name="T29" fmla="*/ 29 h 37"/>
                  <a:gd name="T30" fmla="*/ 28 w 32"/>
                  <a:gd name="T31" fmla="*/ 33 h 37"/>
                  <a:gd name="T32" fmla="*/ 24 w 32"/>
                  <a:gd name="T33" fmla="*/ 34 h 37"/>
                  <a:gd name="T34" fmla="*/ 20 w 32"/>
                  <a:gd name="T35" fmla="*/ 37 h 37"/>
                  <a:gd name="T36" fmla="*/ 16 w 32"/>
                  <a:gd name="T37" fmla="*/ 37 h 37"/>
                  <a:gd name="T38" fmla="*/ 12 w 32"/>
                  <a:gd name="T39" fmla="*/ 37 h 37"/>
                  <a:gd name="T40" fmla="*/ 9 w 32"/>
                  <a:gd name="T41" fmla="*/ 35 h 37"/>
                  <a:gd name="T42" fmla="*/ 6 w 32"/>
                  <a:gd name="T43" fmla="*/ 34 h 37"/>
                  <a:gd name="T44" fmla="*/ 4 w 32"/>
                  <a:gd name="T45" fmla="*/ 33 h 37"/>
                  <a:gd name="T46" fmla="*/ 2 w 32"/>
                  <a:gd name="T47" fmla="*/ 30 h 37"/>
                  <a:gd name="T48" fmla="*/ 1 w 32"/>
                  <a:gd name="T49" fmla="*/ 26 h 37"/>
                  <a:gd name="T50" fmla="*/ 0 w 32"/>
                  <a:gd name="T51" fmla="*/ 23 h 37"/>
                  <a:gd name="T52" fmla="*/ 0 w 32"/>
                  <a:gd name="T53" fmla="*/ 19 h 37"/>
                  <a:gd name="T54" fmla="*/ 5 w 32"/>
                  <a:gd name="T55" fmla="*/ 19 h 37"/>
                  <a:gd name="T56" fmla="*/ 6 w 32"/>
                  <a:gd name="T57" fmla="*/ 24 h 37"/>
                  <a:gd name="T58" fmla="*/ 9 w 32"/>
                  <a:gd name="T59" fmla="*/ 29 h 37"/>
                  <a:gd name="T60" fmla="*/ 12 w 32"/>
                  <a:gd name="T61" fmla="*/ 31 h 37"/>
                  <a:gd name="T62" fmla="*/ 16 w 32"/>
                  <a:gd name="T63" fmla="*/ 31 h 37"/>
                  <a:gd name="T64" fmla="*/ 20 w 32"/>
                  <a:gd name="T65" fmla="*/ 31 h 37"/>
                  <a:gd name="T66" fmla="*/ 24 w 32"/>
                  <a:gd name="T67" fmla="*/ 29 h 37"/>
                  <a:gd name="T68" fmla="*/ 25 w 32"/>
                  <a:gd name="T69" fmla="*/ 24 h 37"/>
                  <a:gd name="T70" fmla="*/ 27 w 32"/>
                  <a:gd name="T71" fmla="*/ 18 h 37"/>
                  <a:gd name="T72" fmla="*/ 25 w 32"/>
                  <a:gd name="T73" fmla="*/ 12 h 37"/>
                  <a:gd name="T74" fmla="*/ 23 w 32"/>
                  <a:gd name="T75" fmla="*/ 8 h 37"/>
                  <a:gd name="T76" fmla="*/ 20 w 32"/>
                  <a:gd name="T77" fmla="*/ 5 h 37"/>
                  <a:gd name="T78" fmla="*/ 16 w 32"/>
                  <a:gd name="T79" fmla="*/ 5 h 37"/>
                  <a:gd name="T80" fmla="*/ 12 w 32"/>
                  <a:gd name="T81" fmla="*/ 5 h 37"/>
                  <a:gd name="T82" fmla="*/ 9 w 32"/>
                  <a:gd name="T83" fmla="*/ 8 h 37"/>
                  <a:gd name="T84" fmla="*/ 6 w 32"/>
                  <a:gd name="T85" fmla="*/ 12 h 37"/>
                  <a:gd name="T86" fmla="*/ 5 w 32"/>
                  <a:gd name="T87" fmla="*/ 19 h 3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
                  <a:gd name="T133" fmla="*/ 0 h 37"/>
                  <a:gd name="T134" fmla="*/ 32 w 32"/>
                  <a:gd name="T135" fmla="*/ 37 h 3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 h="37">
                    <a:moveTo>
                      <a:pt x="0" y="19"/>
                    </a:moveTo>
                    <a:lnTo>
                      <a:pt x="0" y="14"/>
                    </a:lnTo>
                    <a:lnTo>
                      <a:pt x="1" y="9"/>
                    </a:lnTo>
                    <a:lnTo>
                      <a:pt x="2" y="7"/>
                    </a:lnTo>
                    <a:lnTo>
                      <a:pt x="5" y="4"/>
                    </a:lnTo>
                    <a:lnTo>
                      <a:pt x="10" y="1"/>
                    </a:lnTo>
                    <a:lnTo>
                      <a:pt x="16" y="0"/>
                    </a:lnTo>
                    <a:lnTo>
                      <a:pt x="23" y="1"/>
                    </a:lnTo>
                    <a:lnTo>
                      <a:pt x="28" y="5"/>
                    </a:lnTo>
                    <a:lnTo>
                      <a:pt x="30" y="7"/>
                    </a:lnTo>
                    <a:lnTo>
                      <a:pt x="31" y="11"/>
                    </a:lnTo>
                    <a:lnTo>
                      <a:pt x="32" y="14"/>
                    </a:lnTo>
                    <a:lnTo>
                      <a:pt x="32" y="18"/>
                    </a:lnTo>
                    <a:lnTo>
                      <a:pt x="32" y="24"/>
                    </a:lnTo>
                    <a:lnTo>
                      <a:pt x="31" y="29"/>
                    </a:lnTo>
                    <a:lnTo>
                      <a:pt x="28" y="33"/>
                    </a:lnTo>
                    <a:lnTo>
                      <a:pt x="24" y="34"/>
                    </a:lnTo>
                    <a:lnTo>
                      <a:pt x="20" y="37"/>
                    </a:lnTo>
                    <a:lnTo>
                      <a:pt x="16" y="37"/>
                    </a:lnTo>
                    <a:lnTo>
                      <a:pt x="12" y="37"/>
                    </a:lnTo>
                    <a:lnTo>
                      <a:pt x="9" y="35"/>
                    </a:lnTo>
                    <a:lnTo>
                      <a:pt x="6" y="34"/>
                    </a:lnTo>
                    <a:lnTo>
                      <a:pt x="4" y="33"/>
                    </a:lnTo>
                    <a:lnTo>
                      <a:pt x="2" y="30"/>
                    </a:lnTo>
                    <a:lnTo>
                      <a:pt x="1" y="26"/>
                    </a:lnTo>
                    <a:lnTo>
                      <a:pt x="0" y="23"/>
                    </a:lnTo>
                    <a:lnTo>
                      <a:pt x="0" y="19"/>
                    </a:lnTo>
                    <a:close/>
                    <a:moveTo>
                      <a:pt x="5" y="19"/>
                    </a:moveTo>
                    <a:lnTo>
                      <a:pt x="6" y="24"/>
                    </a:lnTo>
                    <a:lnTo>
                      <a:pt x="9" y="29"/>
                    </a:lnTo>
                    <a:lnTo>
                      <a:pt x="12" y="31"/>
                    </a:lnTo>
                    <a:lnTo>
                      <a:pt x="16" y="31"/>
                    </a:lnTo>
                    <a:lnTo>
                      <a:pt x="20" y="31"/>
                    </a:lnTo>
                    <a:lnTo>
                      <a:pt x="24" y="29"/>
                    </a:lnTo>
                    <a:lnTo>
                      <a:pt x="25" y="24"/>
                    </a:lnTo>
                    <a:lnTo>
                      <a:pt x="27" y="18"/>
                    </a:lnTo>
                    <a:lnTo>
                      <a:pt x="25" y="12"/>
                    </a:lnTo>
                    <a:lnTo>
                      <a:pt x="23" y="8"/>
                    </a:lnTo>
                    <a:lnTo>
                      <a:pt x="20" y="5"/>
                    </a:lnTo>
                    <a:lnTo>
                      <a:pt x="16" y="5"/>
                    </a:lnTo>
                    <a:lnTo>
                      <a:pt x="12" y="5"/>
                    </a:lnTo>
                    <a:lnTo>
                      <a:pt x="9" y="8"/>
                    </a:lnTo>
                    <a:lnTo>
                      <a:pt x="6" y="12"/>
                    </a:lnTo>
                    <a:lnTo>
                      <a:pt x="5" y="1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95" name="Rectangle 225"/>
              <p:cNvSpPr>
                <a:spLocks noChangeArrowheads="1"/>
              </p:cNvSpPr>
              <p:nvPr/>
            </p:nvSpPr>
            <p:spPr bwMode="auto">
              <a:xfrm>
                <a:off x="4143" y="3701"/>
                <a:ext cx="6" cy="47"/>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endParaRPr lang="en-US" altLang="en-US" sz="2000" b="1">
                  <a:solidFill>
                    <a:srgbClr val="BBE0E3"/>
                  </a:solidFill>
                  <a:latin typeface="Lucida Sans Unicode" pitchFamily="34" charset="0"/>
                  <a:ea typeface="굴림" pitchFamily="34" charset="-127"/>
                </a:endParaRPr>
              </a:p>
            </p:txBody>
          </p:sp>
          <p:sp>
            <p:nvSpPr>
              <p:cNvPr id="2296" name="Freeform 226"/>
              <p:cNvSpPr>
                <a:spLocks noEditPoints="1"/>
              </p:cNvSpPr>
              <p:nvPr/>
            </p:nvSpPr>
            <p:spPr bwMode="auto">
              <a:xfrm>
                <a:off x="4158" y="3701"/>
                <a:ext cx="5" cy="47"/>
              </a:xfrm>
              <a:custGeom>
                <a:avLst/>
                <a:gdLst>
                  <a:gd name="T0" fmla="*/ 0 w 5"/>
                  <a:gd name="T1" fmla="*/ 6 h 47"/>
                  <a:gd name="T2" fmla="*/ 0 w 5"/>
                  <a:gd name="T3" fmla="*/ 0 h 47"/>
                  <a:gd name="T4" fmla="*/ 5 w 5"/>
                  <a:gd name="T5" fmla="*/ 0 h 47"/>
                  <a:gd name="T6" fmla="*/ 5 w 5"/>
                  <a:gd name="T7" fmla="*/ 6 h 47"/>
                  <a:gd name="T8" fmla="*/ 0 w 5"/>
                  <a:gd name="T9" fmla="*/ 6 h 47"/>
                  <a:gd name="T10" fmla="*/ 0 w 5"/>
                  <a:gd name="T11" fmla="*/ 47 h 47"/>
                  <a:gd name="T12" fmla="*/ 0 w 5"/>
                  <a:gd name="T13" fmla="*/ 13 h 47"/>
                  <a:gd name="T14" fmla="*/ 5 w 5"/>
                  <a:gd name="T15" fmla="*/ 13 h 47"/>
                  <a:gd name="T16" fmla="*/ 5 w 5"/>
                  <a:gd name="T17" fmla="*/ 47 h 47"/>
                  <a:gd name="T18" fmla="*/ 0 w 5"/>
                  <a:gd name="T19" fmla="*/ 47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47"/>
                  <a:gd name="T32" fmla="*/ 5 w 5"/>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47">
                    <a:moveTo>
                      <a:pt x="0" y="6"/>
                    </a:moveTo>
                    <a:lnTo>
                      <a:pt x="0" y="0"/>
                    </a:lnTo>
                    <a:lnTo>
                      <a:pt x="5" y="0"/>
                    </a:lnTo>
                    <a:lnTo>
                      <a:pt x="5" y="6"/>
                    </a:lnTo>
                    <a:lnTo>
                      <a:pt x="0" y="6"/>
                    </a:lnTo>
                    <a:close/>
                    <a:moveTo>
                      <a:pt x="0" y="47"/>
                    </a:moveTo>
                    <a:lnTo>
                      <a:pt x="0" y="13"/>
                    </a:lnTo>
                    <a:lnTo>
                      <a:pt x="5" y="13"/>
                    </a:lnTo>
                    <a:lnTo>
                      <a:pt x="5" y="47"/>
                    </a:lnTo>
                    <a:lnTo>
                      <a:pt x="0" y="4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97" name="Freeform 227"/>
              <p:cNvSpPr>
                <a:spLocks/>
              </p:cNvSpPr>
              <p:nvPr/>
            </p:nvSpPr>
            <p:spPr bwMode="auto">
              <a:xfrm>
                <a:off x="4170" y="3713"/>
                <a:ext cx="32" cy="37"/>
              </a:xfrm>
              <a:custGeom>
                <a:avLst/>
                <a:gdLst>
                  <a:gd name="T0" fmla="*/ 26 w 32"/>
                  <a:gd name="T1" fmla="*/ 23 h 37"/>
                  <a:gd name="T2" fmla="*/ 32 w 32"/>
                  <a:gd name="T3" fmla="*/ 24 h 37"/>
                  <a:gd name="T4" fmla="*/ 30 w 32"/>
                  <a:gd name="T5" fmla="*/ 30 h 37"/>
                  <a:gd name="T6" fmla="*/ 26 w 32"/>
                  <a:gd name="T7" fmla="*/ 34 h 37"/>
                  <a:gd name="T8" fmla="*/ 22 w 32"/>
                  <a:gd name="T9" fmla="*/ 35 h 37"/>
                  <a:gd name="T10" fmla="*/ 17 w 32"/>
                  <a:gd name="T11" fmla="*/ 37 h 37"/>
                  <a:gd name="T12" fmla="*/ 14 w 32"/>
                  <a:gd name="T13" fmla="*/ 37 h 37"/>
                  <a:gd name="T14" fmla="*/ 10 w 32"/>
                  <a:gd name="T15" fmla="*/ 35 h 37"/>
                  <a:gd name="T16" fmla="*/ 7 w 32"/>
                  <a:gd name="T17" fmla="*/ 34 h 37"/>
                  <a:gd name="T18" fmla="*/ 6 w 32"/>
                  <a:gd name="T19" fmla="*/ 33 h 37"/>
                  <a:gd name="T20" fmla="*/ 3 w 32"/>
                  <a:gd name="T21" fmla="*/ 30 h 37"/>
                  <a:gd name="T22" fmla="*/ 2 w 32"/>
                  <a:gd name="T23" fmla="*/ 26 h 37"/>
                  <a:gd name="T24" fmla="*/ 2 w 32"/>
                  <a:gd name="T25" fmla="*/ 23 h 37"/>
                  <a:gd name="T26" fmla="*/ 0 w 32"/>
                  <a:gd name="T27" fmla="*/ 19 h 37"/>
                  <a:gd name="T28" fmla="*/ 2 w 32"/>
                  <a:gd name="T29" fmla="*/ 14 h 37"/>
                  <a:gd name="T30" fmla="*/ 3 w 32"/>
                  <a:gd name="T31" fmla="*/ 8 h 37"/>
                  <a:gd name="T32" fmla="*/ 6 w 32"/>
                  <a:gd name="T33" fmla="*/ 5 h 37"/>
                  <a:gd name="T34" fmla="*/ 8 w 32"/>
                  <a:gd name="T35" fmla="*/ 3 h 37"/>
                  <a:gd name="T36" fmla="*/ 13 w 32"/>
                  <a:gd name="T37" fmla="*/ 0 h 37"/>
                  <a:gd name="T38" fmla="*/ 17 w 32"/>
                  <a:gd name="T39" fmla="*/ 0 h 37"/>
                  <a:gd name="T40" fmla="*/ 22 w 32"/>
                  <a:gd name="T41" fmla="*/ 1 h 37"/>
                  <a:gd name="T42" fmla="*/ 26 w 32"/>
                  <a:gd name="T43" fmla="*/ 3 h 37"/>
                  <a:gd name="T44" fmla="*/ 29 w 32"/>
                  <a:gd name="T45" fmla="*/ 7 h 37"/>
                  <a:gd name="T46" fmla="*/ 32 w 32"/>
                  <a:gd name="T47" fmla="*/ 11 h 37"/>
                  <a:gd name="T48" fmla="*/ 25 w 32"/>
                  <a:gd name="T49" fmla="*/ 12 h 37"/>
                  <a:gd name="T50" fmla="*/ 23 w 32"/>
                  <a:gd name="T51" fmla="*/ 9 h 37"/>
                  <a:gd name="T52" fmla="*/ 22 w 32"/>
                  <a:gd name="T53" fmla="*/ 7 h 37"/>
                  <a:gd name="T54" fmla="*/ 19 w 32"/>
                  <a:gd name="T55" fmla="*/ 5 h 37"/>
                  <a:gd name="T56" fmla="*/ 17 w 32"/>
                  <a:gd name="T57" fmla="*/ 5 h 37"/>
                  <a:gd name="T58" fmla="*/ 13 w 32"/>
                  <a:gd name="T59" fmla="*/ 5 h 37"/>
                  <a:gd name="T60" fmla="*/ 10 w 32"/>
                  <a:gd name="T61" fmla="*/ 8 h 37"/>
                  <a:gd name="T62" fmla="*/ 7 w 32"/>
                  <a:gd name="T63" fmla="*/ 12 h 37"/>
                  <a:gd name="T64" fmla="*/ 7 w 32"/>
                  <a:gd name="T65" fmla="*/ 19 h 37"/>
                  <a:gd name="T66" fmla="*/ 7 w 32"/>
                  <a:gd name="T67" fmla="*/ 24 h 37"/>
                  <a:gd name="T68" fmla="*/ 10 w 32"/>
                  <a:gd name="T69" fmla="*/ 29 h 37"/>
                  <a:gd name="T70" fmla="*/ 13 w 32"/>
                  <a:gd name="T71" fmla="*/ 31 h 37"/>
                  <a:gd name="T72" fmla="*/ 17 w 32"/>
                  <a:gd name="T73" fmla="*/ 31 h 37"/>
                  <a:gd name="T74" fmla="*/ 21 w 32"/>
                  <a:gd name="T75" fmla="*/ 31 h 37"/>
                  <a:gd name="T76" fmla="*/ 22 w 32"/>
                  <a:gd name="T77" fmla="*/ 30 h 37"/>
                  <a:gd name="T78" fmla="*/ 25 w 32"/>
                  <a:gd name="T79" fmla="*/ 27 h 37"/>
                  <a:gd name="T80" fmla="*/ 26 w 32"/>
                  <a:gd name="T81" fmla="*/ 23 h 3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2"/>
                  <a:gd name="T124" fmla="*/ 0 h 37"/>
                  <a:gd name="T125" fmla="*/ 32 w 32"/>
                  <a:gd name="T126" fmla="*/ 37 h 3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2" h="37">
                    <a:moveTo>
                      <a:pt x="26" y="23"/>
                    </a:moveTo>
                    <a:lnTo>
                      <a:pt x="32" y="24"/>
                    </a:lnTo>
                    <a:lnTo>
                      <a:pt x="30" y="30"/>
                    </a:lnTo>
                    <a:lnTo>
                      <a:pt x="26" y="34"/>
                    </a:lnTo>
                    <a:lnTo>
                      <a:pt x="22" y="35"/>
                    </a:lnTo>
                    <a:lnTo>
                      <a:pt x="17" y="37"/>
                    </a:lnTo>
                    <a:lnTo>
                      <a:pt x="14" y="37"/>
                    </a:lnTo>
                    <a:lnTo>
                      <a:pt x="10" y="35"/>
                    </a:lnTo>
                    <a:lnTo>
                      <a:pt x="7" y="34"/>
                    </a:lnTo>
                    <a:lnTo>
                      <a:pt x="6" y="33"/>
                    </a:lnTo>
                    <a:lnTo>
                      <a:pt x="3" y="30"/>
                    </a:lnTo>
                    <a:lnTo>
                      <a:pt x="2" y="26"/>
                    </a:lnTo>
                    <a:lnTo>
                      <a:pt x="2" y="23"/>
                    </a:lnTo>
                    <a:lnTo>
                      <a:pt x="0" y="19"/>
                    </a:lnTo>
                    <a:lnTo>
                      <a:pt x="2" y="14"/>
                    </a:lnTo>
                    <a:lnTo>
                      <a:pt x="3" y="8"/>
                    </a:lnTo>
                    <a:lnTo>
                      <a:pt x="6" y="5"/>
                    </a:lnTo>
                    <a:lnTo>
                      <a:pt x="8" y="3"/>
                    </a:lnTo>
                    <a:lnTo>
                      <a:pt x="13" y="0"/>
                    </a:lnTo>
                    <a:lnTo>
                      <a:pt x="17" y="0"/>
                    </a:lnTo>
                    <a:lnTo>
                      <a:pt x="22" y="1"/>
                    </a:lnTo>
                    <a:lnTo>
                      <a:pt x="26" y="3"/>
                    </a:lnTo>
                    <a:lnTo>
                      <a:pt x="29" y="7"/>
                    </a:lnTo>
                    <a:lnTo>
                      <a:pt x="32" y="11"/>
                    </a:lnTo>
                    <a:lnTo>
                      <a:pt x="25" y="12"/>
                    </a:lnTo>
                    <a:lnTo>
                      <a:pt x="23" y="9"/>
                    </a:lnTo>
                    <a:lnTo>
                      <a:pt x="22" y="7"/>
                    </a:lnTo>
                    <a:lnTo>
                      <a:pt x="19" y="5"/>
                    </a:lnTo>
                    <a:lnTo>
                      <a:pt x="17" y="5"/>
                    </a:lnTo>
                    <a:lnTo>
                      <a:pt x="13" y="5"/>
                    </a:lnTo>
                    <a:lnTo>
                      <a:pt x="10" y="8"/>
                    </a:lnTo>
                    <a:lnTo>
                      <a:pt x="7" y="12"/>
                    </a:lnTo>
                    <a:lnTo>
                      <a:pt x="7" y="19"/>
                    </a:lnTo>
                    <a:lnTo>
                      <a:pt x="7" y="24"/>
                    </a:lnTo>
                    <a:lnTo>
                      <a:pt x="10" y="29"/>
                    </a:lnTo>
                    <a:lnTo>
                      <a:pt x="13" y="31"/>
                    </a:lnTo>
                    <a:lnTo>
                      <a:pt x="17" y="31"/>
                    </a:lnTo>
                    <a:lnTo>
                      <a:pt x="21" y="31"/>
                    </a:lnTo>
                    <a:lnTo>
                      <a:pt x="22" y="30"/>
                    </a:lnTo>
                    <a:lnTo>
                      <a:pt x="25" y="27"/>
                    </a:lnTo>
                    <a:lnTo>
                      <a:pt x="26" y="2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98" name="Freeform 228"/>
              <p:cNvSpPr>
                <a:spLocks noEditPoints="1"/>
              </p:cNvSpPr>
              <p:nvPr/>
            </p:nvSpPr>
            <p:spPr bwMode="auto">
              <a:xfrm>
                <a:off x="4204" y="3713"/>
                <a:ext cx="33" cy="37"/>
              </a:xfrm>
              <a:custGeom>
                <a:avLst/>
                <a:gdLst>
                  <a:gd name="T0" fmla="*/ 26 w 33"/>
                  <a:gd name="T1" fmla="*/ 24 h 37"/>
                  <a:gd name="T2" fmla="*/ 33 w 33"/>
                  <a:gd name="T3" fmla="*/ 26 h 37"/>
                  <a:gd name="T4" fmla="*/ 30 w 33"/>
                  <a:gd name="T5" fmla="*/ 30 h 37"/>
                  <a:gd name="T6" fmla="*/ 28 w 33"/>
                  <a:gd name="T7" fmla="*/ 34 h 37"/>
                  <a:gd name="T8" fmla="*/ 22 w 33"/>
                  <a:gd name="T9" fmla="*/ 35 h 37"/>
                  <a:gd name="T10" fmla="*/ 17 w 33"/>
                  <a:gd name="T11" fmla="*/ 37 h 37"/>
                  <a:gd name="T12" fmla="*/ 14 w 33"/>
                  <a:gd name="T13" fmla="*/ 37 h 37"/>
                  <a:gd name="T14" fmla="*/ 10 w 33"/>
                  <a:gd name="T15" fmla="*/ 35 h 37"/>
                  <a:gd name="T16" fmla="*/ 7 w 33"/>
                  <a:gd name="T17" fmla="*/ 34 h 37"/>
                  <a:gd name="T18" fmla="*/ 4 w 33"/>
                  <a:gd name="T19" fmla="*/ 33 h 37"/>
                  <a:gd name="T20" fmla="*/ 3 w 33"/>
                  <a:gd name="T21" fmla="*/ 30 h 37"/>
                  <a:gd name="T22" fmla="*/ 2 w 33"/>
                  <a:gd name="T23" fmla="*/ 26 h 37"/>
                  <a:gd name="T24" fmla="*/ 0 w 33"/>
                  <a:gd name="T25" fmla="*/ 23 h 37"/>
                  <a:gd name="T26" fmla="*/ 0 w 33"/>
                  <a:gd name="T27" fmla="*/ 19 h 37"/>
                  <a:gd name="T28" fmla="*/ 0 w 33"/>
                  <a:gd name="T29" fmla="*/ 15 h 37"/>
                  <a:gd name="T30" fmla="*/ 2 w 33"/>
                  <a:gd name="T31" fmla="*/ 11 h 37"/>
                  <a:gd name="T32" fmla="*/ 3 w 33"/>
                  <a:gd name="T33" fmla="*/ 8 h 37"/>
                  <a:gd name="T34" fmla="*/ 4 w 33"/>
                  <a:gd name="T35" fmla="*/ 5 h 37"/>
                  <a:gd name="T36" fmla="*/ 7 w 33"/>
                  <a:gd name="T37" fmla="*/ 3 h 37"/>
                  <a:gd name="T38" fmla="*/ 10 w 33"/>
                  <a:gd name="T39" fmla="*/ 1 h 37"/>
                  <a:gd name="T40" fmla="*/ 14 w 33"/>
                  <a:gd name="T41" fmla="*/ 0 h 37"/>
                  <a:gd name="T42" fmla="*/ 17 w 33"/>
                  <a:gd name="T43" fmla="*/ 0 h 37"/>
                  <a:gd name="T44" fmla="*/ 23 w 33"/>
                  <a:gd name="T45" fmla="*/ 1 h 37"/>
                  <a:gd name="T46" fmla="*/ 29 w 33"/>
                  <a:gd name="T47" fmla="*/ 5 h 37"/>
                  <a:gd name="T48" fmla="*/ 30 w 33"/>
                  <a:gd name="T49" fmla="*/ 7 h 37"/>
                  <a:gd name="T50" fmla="*/ 32 w 33"/>
                  <a:gd name="T51" fmla="*/ 11 h 37"/>
                  <a:gd name="T52" fmla="*/ 33 w 33"/>
                  <a:gd name="T53" fmla="*/ 14 h 37"/>
                  <a:gd name="T54" fmla="*/ 33 w 33"/>
                  <a:gd name="T55" fmla="*/ 18 h 37"/>
                  <a:gd name="T56" fmla="*/ 33 w 33"/>
                  <a:gd name="T57" fmla="*/ 19 h 37"/>
                  <a:gd name="T58" fmla="*/ 33 w 33"/>
                  <a:gd name="T59" fmla="*/ 20 h 37"/>
                  <a:gd name="T60" fmla="*/ 7 w 33"/>
                  <a:gd name="T61" fmla="*/ 20 h 37"/>
                  <a:gd name="T62" fmla="*/ 7 w 33"/>
                  <a:gd name="T63" fmla="*/ 24 h 37"/>
                  <a:gd name="T64" fmla="*/ 10 w 33"/>
                  <a:gd name="T65" fmla="*/ 29 h 37"/>
                  <a:gd name="T66" fmla="*/ 13 w 33"/>
                  <a:gd name="T67" fmla="*/ 31 h 37"/>
                  <a:gd name="T68" fmla="*/ 17 w 33"/>
                  <a:gd name="T69" fmla="*/ 31 h 37"/>
                  <a:gd name="T70" fmla="*/ 21 w 33"/>
                  <a:gd name="T71" fmla="*/ 31 h 37"/>
                  <a:gd name="T72" fmla="*/ 23 w 33"/>
                  <a:gd name="T73" fmla="*/ 30 h 37"/>
                  <a:gd name="T74" fmla="*/ 25 w 33"/>
                  <a:gd name="T75" fmla="*/ 29 h 37"/>
                  <a:gd name="T76" fmla="*/ 26 w 33"/>
                  <a:gd name="T77" fmla="*/ 24 h 37"/>
                  <a:gd name="T78" fmla="*/ 7 w 33"/>
                  <a:gd name="T79" fmla="*/ 15 h 37"/>
                  <a:gd name="T80" fmla="*/ 26 w 33"/>
                  <a:gd name="T81" fmla="*/ 15 h 37"/>
                  <a:gd name="T82" fmla="*/ 26 w 33"/>
                  <a:gd name="T83" fmla="*/ 11 h 37"/>
                  <a:gd name="T84" fmla="*/ 25 w 33"/>
                  <a:gd name="T85" fmla="*/ 8 h 37"/>
                  <a:gd name="T86" fmla="*/ 21 w 33"/>
                  <a:gd name="T87" fmla="*/ 5 h 37"/>
                  <a:gd name="T88" fmla="*/ 17 w 33"/>
                  <a:gd name="T89" fmla="*/ 5 h 37"/>
                  <a:gd name="T90" fmla="*/ 13 w 33"/>
                  <a:gd name="T91" fmla="*/ 5 h 37"/>
                  <a:gd name="T92" fmla="*/ 10 w 33"/>
                  <a:gd name="T93" fmla="*/ 8 h 37"/>
                  <a:gd name="T94" fmla="*/ 7 w 33"/>
                  <a:gd name="T95" fmla="*/ 11 h 37"/>
                  <a:gd name="T96" fmla="*/ 7 w 33"/>
                  <a:gd name="T97" fmla="*/ 15 h 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
                  <a:gd name="T148" fmla="*/ 0 h 37"/>
                  <a:gd name="T149" fmla="*/ 33 w 33"/>
                  <a:gd name="T150" fmla="*/ 37 h 3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 h="37">
                    <a:moveTo>
                      <a:pt x="26" y="24"/>
                    </a:moveTo>
                    <a:lnTo>
                      <a:pt x="33" y="26"/>
                    </a:lnTo>
                    <a:lnTo>
                      <a:pt x="30" y="30"/>
                    </a:lnTo>
                    <a:lnTo>
                      <a:pt x="28" y="34"/>
                    </a:lnTo>
                    <a:lnTo>
                      <a:pt x="22" y="35"/>
                    </a:lnTo>
                    <a:lnTo>
                      <a:pt x="17" y="37"/>
                    </a:lnTo>
                    <a:lnTo>
                      <a:pt x="14" y="37"/>
                    </a:lnTo>
                    <a:lnTo>
                      <a:pt x="10" y="35"/>
                    </a:lnTo>
                    <a:lnTo>
                      <a:pt x="7" y="34"/>
                    </a:lnTo>
                    <a:lnTo>
                      <a:pt x="4" y="33"/>
                    </a:lnTo>
                    <a:lnTo>
                      <a:pt x="3" y="30"/>
                    </a:lnTo>
                    <a:lnTo>
                      <a:pt x="2" y="26"/>
                    </a:lnTo>
                    <a:lnTo>
                      <a:pt x="0" y="23"/>
                    </a:lnTo>
                    <a:lnTo>
                      <a:pt x="0" y="19"/>
                    </a:lnTo>
                    <a:lnTo>
                      <a:pt x="0" y="15"/>
                    </a:lnTo>
                    <a:lnTo>
                      <a:pt x="2" y="11"/>
                    </a:lnTo>
                    <a:lnTo>
                      <a:pt x="3" y="8"/>
                    </a:lnTo>
                    <a:lnTo>
                      <a:pt x="4" y="5"/>
                    </a:lnTo>
                    <a:lnTo>
                      <a:pt x="7" y="3"/>
                    </a:lnTo>
                    <a:lnTo>
                      <a:pt x="10" y="1"/>
                    </a:lnTo>
                    <a:lnTo>
                      <a:pt x="14" y="0"/>
                    </a:lnTo>
                    <a:lnTo>
                      <a:pt x="17" y="0"/>
                    </a:lnTo>
                    <a:lnTo>
                      <a:pt x="23" y="1"/>
                    </a:lnTo>
                    <a:lnTo>
                      <a:pt x="29" y="5"/>
                    </a:lnTo>
                    <a:lnTo>
                      <a:pt x="30" y="7"/>
                    </a:lnTo>
                    <a:lnTo>
                      <a:pt x="32" y="11"/>
                    </a:lnTo>
                    <a:lnTo>
                      <a:pt x="33" y="14"/>
                    </a:lnTo>
                    <a:lnTo>
                      <a:pt x="33" y="18"/>
                    </a:lnTo>
                    <a:lnTo>
                      <a:pt x="33" y="19"/>
                    </a:lnTo>
                    <a:lnTo>
                      <a:pt x="33" y="20"/>
                    </a:lnTo>
                    <a:lnTo>
                      <a:pt x="7" y="20"/>
                    </a:lnTo>
                    <a:lnTo>
                      <a:pt x="7" y="24"/>
                    </a:lnTo>
                    <a:lnTo>
                      <a:pt x="10" y="29"/>
                    </a:lnTo>
                    <a:lnTo>
                      <a:pt x="13" y="31"/>
                    </a:lnTo>
                    <a:lnTo>
                      <a:pt x="17" y="31"/>
                    </a:lnTo>
                    <a:lnTo>
                      <a:pt x="21" y="31"/>
                    </a:lnTo>
                    <a:lnTo>
                      <a:pt x="23" y="30"/>
                    </a:lnTo>
                    <a:lnTo>
                      <a:pt x="25" y="29"/>
                    </a:lnTo>
                    <a:lnTo>
                      <a:pt x="26" y="24"/>
                    </a:lnTo>
                    <a:close/>
                    <a:moveTo>
                      <a:pt x="7" y="15"/>
                    </a:moveTo>
                    <a:lnTo>
                      <a:pt x="26" y="15"/>
                    </a:lnTo>
                    <a:lnTo>
                      <a:pt x="26" y="11"/>
                    </a:lnTo>
                    <a:lnTo>
                      <a:pt x="25" y="8"/>
                    </a:lnTo>
                    <a:lnTo>
                      <a:pt x="21" y="5"/>
                    </a:lnTo>
                    <a:lnTo>
                      <a:pt x="17" y="5"/>
                    </a:lnTo>
                    <a:lnTo>
                      <a:pt x="13" y="5"/>
                    </a:lnTo>
                    <a:lnTo>
                      <a:pt x="10" y="8"/>
                    </a:lnTo>
                    <a:lnTo>
                      <a:pt x="7" y="11"/>
                    </a:lnTo>
                    <a:lnTo>
                      <a:pt x="7" y="1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99" name="Freeform 229"/>
              <p:cNvSpPr>
                <a:spLocks noEditPoints="1"/>
              </p:cNvSpPr>
              <p:nvPr/>
            </p:nvSpPr>
            <p:spPr bwMode="auto">
              <a:xfrm>
                <a:off x="4061" y="3627"/>
                <a:ext cx="41" cy="48"/>
              </a:xfrm>
              <a:custGeom>
                <a:avLst/>
                <a:gdLst>
                  <a:gd name="T0" fmla="*/ 0 w 41"/>
                  <a:gd name="T1" fmla="*/ 48 h 48"/>
                  <a:gd name="T2" fmla="*/ 0 w 41"/>
                  <a:gd name="T3" fmla="*/ 0 h 48"/>
                  <a:gd name="T4" fmla="*/ 18 w 41"/>
                  <a:gd name="T5" fmla="*/ 0 h 48"/>
                  <a:gd name="T6" fmla="*/ 22 w 41"/>
                  <a:gd name="T7" fmla="*/ 0 h 48"/>
                  <a:gd name="T8" fmla="*/ 26 w 41"/>
                  <a:gd name="T9" fmla="*/ 0 h 48"/>
                  <a:gd name="T10" fmla="*/ 30 w 41"/>
                  <a:gd name="T11" fmla="*/ 1 h 48"/>
                  <a:gd name="T12" fmla="*/ 33 w 41"/>
                  <a:gd name="T13" fmla="*/ 4 h 48"/>
                  <a:gd name="T14" fmla="*/ 37 w 41"/>
                  <a:gd name="T15" fmla="*/ 7 h 48"/>
                  <a:gd name="T16" fmla="*/ 39 w 41"/>
                  <a:gd name="T17" fmla="*/ 12 h 48"/>
                  <a:gd name="T18" fmla="*/ 40 w 41"/>
                  <a:gd name="T19" fmla="*/ 18 h 48"/>
                  <a:gd name="T20" fmla="*/ 41 w 41"/>
                  <a:gd name="T21" fmla="*/ 23 h 48"/>
                  <a:gd name="T22" fmla="*/ 41 w 41"/>
                  <a:gd name="T23" fmla="*/ 29 h 48"/>
                  <a:gd name="T24" fmla="*/ 40 w 41"/>
                  <a:gd name="T25" fmla="*/ 34 h 48"/>
                  <a:gd name="T26" fmla="*/ 39 w 41"/>
                  <a:gd name="T27" fmla="*/ 37 h 48"/>
                  <a:gd name="T28" fmla="*/ 36 w 41"/>
                  <a:gd name="T29" fmla="*/ 41 h 48"/>
                  <a:gd name="T30" fmla="*/ 34 w 41"/>
                  <a:gd name="T31" fmla="*/ 44 h 48"/>
                  <a:gd name="T32" fmla="*/ 32 w 41"/>
                  <a:gd name="T33" fmla="*/ 45 h 48"/>
                  <a:gd name="T34" fmla="*/ 29 w 41"/>
                  <a:gd name="T35" fmla="*/ 46 h 48"/>
                  <a:gd name="T36" fmla="*/ 26 w 41"/>
                  <a:gd name="T37" fmla="*/ 48 h 48"/>
                  <a:gd name="T38" fmla="*/ 22 w 41"/>
                  <a:gd name="T39" fmla="*/ 48 h 48"/>
                  <a:gd name="T40" fmla="*/ 18 w 41"/>
                  <a:gd name="T41" fmla="*/ 48 h 48"/>
                  <a:gd name="T42" fmla="*/ 0 w 41"/>
                  <a:gd name="T43" fmla="*/ 48 h 48"/>
                  <a:gd name="T44" fmla="*/ 7 w 41"/>
                  <a:gd name="T45" fmla="*/ 42 h 48"/>
                  <a:gd name="T46" fmla="*/ 18 w 41"/>
                  <a:gd name="T47" fmla="*/ 42 h 48"/>
                  <a:gd name="T48" fmla="*/ 22 w 41"/>
                  <a:gd name="T49" fmla="*/ 42 h 48"/>
                  <a:gd name="T50" fmla="*/ 25 w 41"/>
                  <a:gd name="T51" fmla="*/ 41 h 48"/>
                  <a:gd name="T52" fmla="*/ 28 w 41"/>
                  <a:gd name="T53" fmla="*/ 41 h 48"/>
                  <a:gd name="T54" fmla="*/ 29 w 41"/>
                  <a:gd name="T55" fmla="*/ 40 h 48"/>
                  <a:gd name="T56" fmla="*/ 32 w 41"/>
                  <a:gd name="T57" fmla="*/ 37 h 48"/>
                  <a:gd name="T58" fmla="*/ 33 w 41"/>
                  <a:gd name="T59" fmla="*/ 33 h 48"/>
                  <a:gd name="T60" fmla="*/ 34 w 41"/>
                  <a:gd name="T61" fmla="*/ 29 h 48"/>
                  <a:gd name="T62" fmla="*/ 34 w 41"/>
                  <a:gd name="T63" fmla="*/ 23 h 48"/>
                  <a:gd name="T64" fmla="*/ 33 w 41"/>
                  <a:gd name="T65" fmla="*/ 16 h 48"/>
                  <a:gd name="T66" fmla="*/ 32 w 41"/>
                  <a:gd name="T67" fmla="*/ 12 h 48"/>
                  <a:gd name="T68" fmla="*/ 29 w 41"/>
                  <a:gd name="T69" fmla="*/ 8 h 48"/>
                  <a:gd name="T70" fmla="*/ 26 w 41"/>
                  <a:gd name="T71" fmla="*/ 7 h 48"/>
                  <a:gd name="T72" fmla="*/ 22 w 41"/>
                  <a:gd name="T73" fmla="*/ 5 h 48"/>
                  <a:gd name="T74" fmla="*/ 17 w 41"/>
                  <a:gd name="T75" fmla="*/ 5 h 48"/>
                  <a:gd name="T76" fmla="*/ 7 w 41"/>
                  <a:gd name="T77" fmla="*/ 5 h 48"/>
                  <a:gd name="T78" fmla="*/ 7 w 41"/>
                  <a:gd name="T79" fmla="*/ 42 h 4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1"/>
                  <a:gd name="T121" fmla="*/ 0 h 48"/>
                  <a:gd name="T122" fmla="*/ 41 w 41"/>
                  <a:gd name="T123" fmla="*/ 48 h 4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1" h="48">
                    <a:moveTo>
                      <a:pt x="0" y="48"/>
                    </a:moveTo>
                    <a:lnTo>
                      <a:pt x="0" y="0"/>
                    </a:lnTo>
                    <a:lnTo>
                      <a:pt x="18" y="0"/>
                    </a:lnTo>
                    <a:lnTo>
                      <a:pt x="22" y="0"/>
                    </a:lnTo>
                    <a:lnTo>
                      <a:pt x="26" y="0"/>
                    </a:lnTo>
                    <a:lnTo>
                      <a:pt x="30" y="1"/>
                    </a:lnTo>
                    <a:lnTo>
                      <a:pt x="33" y="4"/>
                    </a:lnTo>
                    <a:lnTo>
                      <a:pt x="37" y="7"/>
                    </a:lnTo>
                    <a:lnTo>
                      <a:pt x="39" y="12"/>
                    </a:lnTo>
                    <a:lnTo>
                      <a:pt x="40" y="18"/>
                    </a:lnTo>
                    <a:lnTo>
                      <a:pt x="41" y="23"/>
                    </a:lnTo>
                    <a:lnTo>
                      <a:pt x="41" y="29"/>
                    </a:lnTo>
                    <a:lnTo>
                      <a:pt x="40" y="34"/>
                    </a:lnTo>
                    <a:lnTo>
                      <a:pt x="39" y="37"/>
                    </a:lnTo>
                    <a:lnTo>
                      <a:pt x="36" y="41"/>
                    </a:lnTo>
                    <a:lnTo>
                      <a:pt x="34" y="44"/>
                    </a:lnTo>
                    <a:lnTo>
                      <a:pt x="32" y="45"/>
                    </a:lnTo>
                    <a:lnTo>
                      <a:pt x="29" y="46"/>
                    </a:lnTo>
                    <a:lnTo>
                      <a:pt x="26" y="48"/>
                    </a:lnTo>
                    <a:lnTo>
                      <a:pt x="22" y="48"/>
                    </a:lnTo>
                    <a:lnTo>
                      <a:pt x="18" y="48"/>
                    </a:lnTo>
                    <a:lnTo>
                      <a:pt x="0" y="48"/>
                    </a:lnTo>
                    <a:close/>
                    <a:moveTo>
                      <a:pt x="7" y="42"/>
                    </a:moveTo>
                    <a:lnTo>
                      <a:pt x="18" y="42"/>
                    </a:lnTo>
                    <a:lnTo>
                      <a:pt x="22" y="42"/>
                    </a:lnTo>
                    <a:lnTo>
                      <a:pt x="25" y="41"/>
                    </a:lnTo>
                    <a:lnTo>
                      <a:pt x="28" y="41"/>
                    </a:lnTo>
                    <a:lnTo>
                      <a:pt x="29" y="40"/>
                    </a:lnTo>
                    <a:lnTo>
                      <a:pt x="32" y="37"/>
                    </a:lnTo>
                    <a:lnTo>
                      <a:pt x="33" y="33"/>
                    </a:lnTo>
                    <a:lnTo>
                      <a:pt x="34" y="29"/>
                    </a:lnTo>
                    <a:lnTo>
                      <a:pt x="34" y="23"/>
                    </a:lnTo>
                    <a:lnTo>
                      <a:pt x="33" y="16"/>
                    </a:lnTo>
                    <a:lnTo>
                      <a:pt x="32" y="12"/>
                    </a:lnTo>
                    <a:lnTo>
                      <a:pt x="29" y="8"/>
                    </a:lnTo>
                    <a:lnTo>
                      <a:pt x="26" y="7"/>
                    </a:lnTo>
                    <a:lnTo>
                      <a:pt x="22" y="5"/>
                    </a:lnTo>
                    <a:lnTo>
                      <a:pt x="17" y="5"/>
                    </a:lnTo>
                    <a:lnTo>
                      <a:pt x="7" y="5"/>
                    </a:lnTo>
                    <a:lnTo>
                      <a:pt x="7" y="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00" name="Freeform 230"/>
              <p:cNvSpPr>
                <a:spLocks noEditPoints="1"/>
              </p:cNvSpPr>
              <p:nvPr/>
            </p:nvSpPr>
            <p:spPr bwMode="auto">
              <a:xfrm>
                <a:off x="4108" y="3639"/>
                <a:ext cx="32" cy="37"/>
              </a:xfrm>
              <a:custGeom>
                <a:avLst/>
                <a:gdLst>
                  <a:gd name="T0" fmla="*/ 26 w 32"/>
                  <a:gd name="T1" fmla="*/ 25 h 37"/>
                  <a:gd name="T2" fmla="*/ 32 w 32"/>
                  <a:gd name="T3" fmla="*/ 26 h 37"/>
                  <a:gd name="T4" fmla="*/ 30 w 32"/>
                  <a:gd name="T5" fmla="*/ 30 h 37"/>
                  <a:gd name="T6" fmla="*/ 27 w 32"/>
                  <a:gd name="T7" fmla="*/ 34 h 37"/>
                  <a:gd name="T8" fmla="*/ 23 w 32"/>
                  <a:gd name="T9" fmla="*/ 36 h 37"/>
                  <a:gd name="T10" fmla="*/ 17 w 32"/>
                  <a:gd name="T11" fmla="*/ 37 h 37"/>
                  <a:gd name="T12" fmla="*/ 13 w 32"/>
                  <a:gd name="T13" fmla="*/ 37 h 37"/>
                  <a:gd name="T14" fmla="*/ 9 w 32"/>
                  <a:gd name="T15" fmla="*/ 36 h 37"/>
                  <a:gd name="T16" fmla="*/ 6 w 32"/>
                  <a:gd name="T17" fmla="*/ 34 h 37"/>
                  <a:gd name="T18" fmla="*/ 5 w 32"/>
                  <a:gd name="T19" fmla="*/ 32 h 37"/>
                  <a:gd name="T20" fmla="*/ 2 w 32"/>
                  <a:gd name="T21" fmla="*/ 30 h 37"/>
                  <a:gd name="T22" fmla="*/ 1 w 32"/>
                  <a:gd name="T23" fmla="*/ 26 h 37"/>
                  <a:gd name="T24" fmla="*/ 0 w 32"/>
                  <a:gd name="T25" fmla="*/ 23 h 37"/>
                  <a:gd name="T26" fmla="*/ 0 w 32"/>
                  <a:gd name="T27" fmla="*/ 19 h 37"/>
                  <a:gd name="T28" fmla="*/ 0 w 32"/>
                  <a:gd name="T29" fmla="*/ 15 h 37"/>
                  <a:gd name="T30" fmla="*/ 1 w 32"/>
                  <a:gd name="T31" fmla="*/ 11 h 37"/>
                  <a:gd name="T32" fmla="*/ 2 w 32"/>
                  <a:gd name="T33" fmla="*/ 8 h 37"/>
                  <a:gd name="T34" fmla="*/ 5 w 32"/>
                  <a:gd name="T35" fmla="*/ 6 h 37"/>
                  <a:gd name="T36" fmla="*/ 6 w 32"/>
                  <a:gd name="T37" fmla="*/ 3 h 37"/>
                  <a:gd name="T38" fmla="*/ 9 w 32"/>
                  <a:gd name="T39" fmla="*/ 2 h 37"/>
                  <a:gd name="T40" fmla="*/ 13 w 32"/>
                  <a:gd name="T41" fmla="*/ 0 h 37"/>
                  <a:gd name="T42" fmla="*/ 16 w 32"/>
                  <a:gd name="T43" fmla="*/ 0 h 37"/>
                  <a:gd name="T44" fmla="*/ 23 w 32"/>
                  <a:gd name="T45" fmla="*/ 2 h 37"/>
                  <a:gd name="T46" fmla="*/ 28 w 32"/>
                  <a:gd name="T47" fmla="*/ 4 h 37"/>
                  <a:gd name="T48" fmla="*/ 30 w 32"/>
                  <a:gd name="T49" fmla="*/ 7 h 37"/>
                  <a:gd name="T50" fmla="*/ 31 w 32"/>
                  <a:gd name="T51" fmla="*/ 11 h 37"/>
                  <a:gd name="T52" fmla="*/ 32 w 32"/>
                  <a:gd name="T53" fmla="*/ 14 h 37"/>
                  <a:gd name="T54" fmla="*/ 32 w 32"/>
                  <a:gd name="T55" fmla="*/ 18 h 37"/>
                  <a:gd name="T56" fmla="*/ 32 w 32"/>
                  <a:gd name="T57" fmla="*/ 19 h 37"/>
                  <a:gd name="T58" fmla="*/ 32 w 32"/>
                  <a:gd name="T59" fmla="*/ 21 h 37"/>
                  <a:gd name="T60" fmla="*/ 6 w 32"/>
                  <a:gd name="T61" fmla="*/ 21 h 37"/>
                  <a:gd name="T62" fmla="*/ 8 w 32"/>
                  <a:gd name="T63" fmla="*/ 25 h 37"/>
                  <a:gd name="T64" fmla="*/ 9 w 32"/>
                  <a:gd name="T65" fmla="*/ 29 h 37"/>
                  <a:gd name="T66" fmla="*/ 13 w 32"/>
                  <a:gd name="T67" fmla="*/ 32 h 37"/>
                  <a:gd name="T68" fmla="*/ 17 w 32"/>
                  <a:gd name="T69" fmla="*/ 32 h 37"/>
                  <a:gd name="T70" fmla="*/ 20 w 32"/>
                  <a:gd name="T71" fmla="*/ 32 h 37"/>
                  <a:gd name="T72" fmla="*/ 23 w 32"/>
                  <a:gd name="T73" fmla="*/ 30 h 37"/>
                  <a:gd name="T74" fmla="*/ 24 w 32"/>
                  <a:gd name="T75" fmla="*/ 28 h 37"/>
                  <a:gd name="T76" fmla="*/ 26 w 32"/>
                  <a:gd name="T77" fmla="*/ 25 h 37"/>
                  <a:gd name="T78" fmla="*/ 6 w 32"/>
                  <a:gd name="T79" fmla="*/ 15 h 37"/>
                  <a:gd name="T80" fmla="*/ 26 w 32"/>
                  <a:gd name="T81" fmla="*/ 15 h 37"/>
                  <a:gd name="T82" fmla="*/ 26 w 32"/>
                  <a:gd name="T83" fmla="*/ 11 h 37"/>
                  <a:gd name="T84" fmla="*/ 24 w 32"/>
                  <a:gd name="T85" fmla="*/ 8 h 37"/>
                  <a:gd name="T86" fmla="*/ 20 w 32"/>
                  <a:gd name="T87" fmla="*/ 6 h 37"/>
                  <a:gd name="T88" fmla="*/ 16 w 32"/>
                  <a:gd name="T89" fmla="*/ 6 h 37"/>
                  <a:gd name="T90" fmla="*/ 13 w 32"/>
                  <a:gd name="T91" fmla="*/ 6 h 37"/>
                  <a:gd name="T92" fmla="*/ 9 w 32"/>
                  <a:gd name="T93" fmla="*/ 8 h 37"/>
                  <a:gd name="T94" fmla="*/ 8 w 32"/>
                  <a:gd name="T95" fmla="*/ 11 h 37"/>
                  <a:gd name="T96" fmla="*/ 6 w 32"/>
                  <a:gd name="T97" fmla="*/ 15 h 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2"/>
                  <a:gd name="T148" fmla="*/ 0 h 37"/>
                  <a:gd name="T149" fmla="*/ 32 w 32"/>
                  <a:gd name="T150" fmla="*/ 37 h 3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2" h="37">
                    <a:moveTo>
                      <a:pt x="26" y="25"/>
                    </a:moveTo>
                    <a:lnTo>
                      <a:pt x="32" y="26"/>
                    </a:lnTo>
                    <a:lnTo>
                      <a:pt x="30" y="30"/>
                    </a:lnTo>
                    <a:lnTo>
                      <a:pt x="27" y="34"/>
                    </a:lnTo>
                    <a:lnTo>
                      <a:pt x="23" y="36"/>
                    </a:lnTo>
                    <a:lnTo>
                      <a:pt x="17" y="37"/>
                    </a:lnTo>
                    <a:lnTo>
                      <a:pt x="13" y="37"/>
                    </a:lnTo>
                    <a:lnTo>
                      <a:pt x="9" y="36"/>
                    </a:lnTo>
                    <a:lnTo>
                      <a:pt x="6" y="34"/>
                    </a:lnTo>
                    <a:lnTo>
                      <a:pt x="5" y="32"/>
                    </a:lnTo>
                    <a:lnTo>
                      <a:pt x="2" y="30"/>
                    </a:lnTo>
                    <a:lnTo>
                      <a:pt x="1" y="26"/>
                    </a:lnTo>
                    <a:lnTo>
                      <a:pt x="0" y="23"/>
                    </a:lnTo>
                    <a:lnTo>
                      <a:pt x="0" y="19"/>
                    </a:lnTo>
                    <a:lnTo>
                      <a:pt x="0" y="15"/>
                    </a:lnTo>
                    <a:lnTo>
                      <a:pt x="1" y="11"/>
                    </a:lnTo>
                    <a:lnTo>
                      <a:pt x="2" y="8"/>
                    </a:lnTo>
                    <a:lnTo>
                      <a:pt x="5" y="6"/>
                    </a:lnTo>
                    <a:lnTo>
                      <a:pt x="6" y="3"/>
                    </a:lnTo>
                    <a:lnTo>
                      <a:pt x="9" y="2"/>
                    </a:lnTo>
                    <a:lnTo>
                      <a:pt x="13" y="0"/>
                    </a:lnTo>
                    <a:lnTo>
                      <a:pt x="16" y="0"/>
                    </a:lnTo>
                    <a:lnTo>
                      <a:pt x="23" y="2"/>
                    </a:lnTo>
                    <a:lnTo>
                      <a:pt x="28" y="4"/>
                    </a:lnTo>
                    <a:lnTo>
                      <a:pt x="30" y="7"/>
                    </a:lnTo>
                    <a:lnTo>
                      <a:pt x="31" y="11"/>
                    </a:lnTo>
                    <a:lnTo>
                      <a:pt x="32" y="14"/>
                    </a:lnTo>
                    <a:lnTo>
                      <a:pt x="32" y="18"/>
                    </a:lnTo>
                    <a:lnTo>
                      <a:pt x="32" y="19"/>
                    </a:lnTo>
                    <a:lnTo>
                      <a:pt x="32" y="21"/>
                    </a:lnTo>
                    <a:lnTo>
                      <a:pt x="6" y="21"/>
                    </a:lnTo>
                    <a:lnTo>
                      <a:pt x="8" y="25"/>
                    </a:lnTo>
                    <a:lnTo>
                      <a:pt x="9" y="29"/>
                    </a:lnTo>
                    <a:lnTo>
                      <a:pt x="13" y="32"/>
                    </a:lnTo>
                    <a:lnTo>
                      <a:pt x="17" y="32"/>
                    </a:lnTo>
                    <a:lnTo>
                      <a:pt x="20" y="32"/>
                    </a:lnTo>
                    <a:lnTo>
                      <a:pt x="23" y="30"/>
                    </a:lnTo>
                    <a:lnTo>
                      <a:pt x="24" y="28"/>
                    </a:lnTo>
                    <a:lnTo>
                      <a:pt x="26" y="25"/>
                    </a:lnTo>
                    <a:close/>
                    <a:moveTo>
                      <a:pt x="6" y="15"/>
                    </a:moveTo>
                    <a:lnTo>
                      <a:pt x="26" y="15"/>
                    </a:lnTo>
                    <a:lnTo>
                      <a:pt x="26" y="11"/>
                    </a:lnTo>
                    <a:lnTo>
                      <a:pt x="24" y="8"/>
                    </a:lnTo>
                    <a:lnTo>
                      <a:pt x="20" y="6"/>
                    </a:lnTo>
                    <a:lnTo>
                      <a:pt x="16" y="6"/>
                    </a:lnTo>
                    <a:lnTo>
                      <a:pt x="13" y="6"/>
                    </a:lnTo>
                    <a:lnTo>
                      <a:pt x="9" y="8"/>
                    </a:lnTo>
                    <a:lnTo>
                      <a:pt x="8" y="11"/>
                    </a:lnTo>
                    <a:lnTo>
                      <a:pt x="6" y="1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01" name="Freeform 231"/>
              <p:cNvSpPr>
                <a:spLocks noEditPoints="1"/>
              </p:cNvSpPr>
              <p:nvPr/>
            </p:nvSpPr>
            <p:spPr bwMode="auto">
              <a:xfrm>
                <a:off x="4147" y="3639"/>
                <a:ext cx="31" cy="49"/>
              </a:xfrm>
              <a:custGeom>
                <a:avLst/>
                <a:gdLst>
                  <a:gd name="T0" fmla="*/ 0 w 31"/>
                  <a:gd name="T1" fmla="*/ 49 h 49"/>
                  <a:gd name="T2" fmla="*/ 0 w 31"/>
                  <a:gd name="T3" fmla="*/ 2 h 49"/>
                  <a:gd name="T4" fmla="*/ 6 w 31"/>
                  <a:gd name="T5" fmla="*/ 2 h 49"/>
                  <a:gd name="T6" fmla="*/ 6 w 31"/>
                  <a:gd name="T7" fmla="*/ 6 h 49"/>
                  <a:gd name="T8" fmla="*/ 8 w 31"/>
                  <a:gd name="T9" fmla="*/ 3 h 49"/>
                  <a:gd name="T10" fmla="*/ 11 w 31"/>
                  <a:gd name="T11" fmla="*/ 2 h 49"/>
                  <a:gd name="T12" fmla="*/ 14 w 31"/>
                  <a:gd name="T13" fmla="*/ 0 h 49"/>
                  <a:gd name="T14" fmla="*/ 16 w 31"/>
                  <a:gd name="T15" fmla="*/ 0 h 49"/>
                  <a:gd name="T16" fmla="*/ 21 w 31"/>
                  <a:gd name="T17" fmla="*/ 0 h 49"/>
                  <a:gd name="T18" fmla="*/ 25 w 31"/>
                  <a:gd name="T19" fmla="*/ 3 h 49"/>
                  <a:gd name="T20" fmla="*/ 27 w 31"/>
                  <a:gd name="T21" fmla="*/ 6 h 49"/>
                  <a:gd name="T22" fmla="*/ 30 w 31"/>
                  <a:gd name="T23" fmla="*/ 8 h 49"/>
                  <a:gd name="T24" fmla="*/ 31 w 31"/>
                  <a:gd name="T25" fmla="*/ 14 h 49"/>
                  <a:gd name="T26" fmla="*/ 31 w 31"/>
                  <a:gd name="T27" fmla="*/ 18 h 49"/>
                  <a:gd name="T28" fmla="*/ 31 w 31"/>
                  <a:gd name="T29" fmla="*/ 23 h 49"/>
                  <a:gd name="T30" fmla="*/ 30 w 31"/>
                  <a:gd name="T31" fmla="*/ 28 h 49"/>
                  <a:gd name="T32" fmla="*/ 27 w 31"/>
                  <a:gd name="T33" fmla="*/ 32 h 49"/>
                  <a:gd name="T34" fmla="*/ 23 w 31"/>
                  <a:gd name="T35" fmla="*/ 34 h 49"/>
                  <a:gd name="T36" fmla="*/ 21 w 31"/>
                  <a:gd name="T37" fmla="*/ 37 h 49"/>
                  <a:gd name="T38" fmla="*/ 16 w 31"/>
                  <a:gd name="T39" fmla="*/ 37 h 49"/>
                  <a:gd name="T40" fmla="*/ 14 w 31"/>
                  <a:gd name="T41" fmla="*/ 37 h 49"/>
                  <a:gd name="T42" fmla="*/ 11 w 31"/>
                  <a:gd name="T43" fmla="*/ 36 h 49"/>
                  <a:gd name="T44" fmla="*/ 8 w 31"/>
                  <a:gd name="T45" fmla="*/ 34 h 49"/>
                  <a:gd name="T46" fmla="*/ 7 w 31"/>
                  <a:gd name="T47" fmla="*/ 33 h 49"/>
                  <a:gd name="T48" fmla="*/ 7 w 31"/>
                  <a:gd name="T49" fmla="*/ 49 h 49"/>
                  <a:gd name="T50" fmla="*/ 0 w 31"/>
                  <a:gd name="T51" fmla="*/ 49 h 49"/>
                  <a:gd name="T52" fmla="*/ 6 w 31"/>
                  <a:gd name="T53" fmla="*/ 19 h 49"/>
                  <a:gd name="T54" fmla="*/ 7 w 31"/>
                  <a:gd name="T55" fmla="*/ 25 h 49"/>
                  <a:gd name="T56" fmla="*/ 8 w 31"/>
                  <a:gd name="T57" fmla="*/ 29 h 49"/>
                  <a:gd name="T58" fmla="*/ 12 w 31"/>
                  <a:gd name="T59" fmla="*/ 32 h 49"/>
                  <a:gd name="T60" fmla="*/ 15 w 31"/>
                  <a:gd name="T61" fmla="*/ 32 h 49"/>
                  <a:gd name="T62" fmla="*/ 19 w 31"/>
                  <a:gd name="T63" fmla="*/ 32 h 49"/>
                  <a:gd name="T64" fmla="*/ 22 w 31"/>
                  <a:gd name="T65" fmla="*/ 29 h 49"/>
                  <a:gd name="T66" fmla="*/ 25 w 31"/>
                  <a:gd name="T67" fmla="*/ 25 h 49"/>
                  <a:gd name="T68" fmla="*/ 25 w 31"/>
                  <a:gd name="T69" fmla="*/ 18 h 49"/>
                  <a:gd name="T70" fmla="*/ 25 w 31"/>
                  <a:gd name="T71" fmla="*/ 13 h 49"/>
                  <a:gd name="T72" fmla="*/ 22 w 31"/>
                  <a:gd name="T73" fmla="*/ 8 h 49"/>
                  <a:gd name="T74" fmla="*/ 19 w 31"/>
                  <a:gd name="T75" fmla="*/ 6 h 49"/>
                  <a:gd name="T76" fmla="*/ 16 w 31"/>
                  <a:gd name="T77" fmla="*/ 4 h 49"/>
                  <a:gd name="T78" fmla="*/ 12 w 31"/>
                  <a:gd name="T79" fmla="*/ 6 h 49"/>
                  <a:gd name="T80" fmla="*/ 10 w 31"/>
                  <a:gd name="T81" fmla="*/ 8 h 49"/>
                  <a:gd name="T82" fmla="*/ 7 w 31"/>
                  <a:gd name="T83" fmla="*/ 13 h 49"/>
                  <a:gd name="T84" fmla="*/ 6 w 31"/>
                  <a:gd name="T85" fmla="*/ 19 h 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
                  <a:gd name="T130" fmla="*/ 0 h 49"/>
                  <a:gd name="T131" fmla="*/ 31 w 31"/>
                  <a:gd name="T132" fmla="*/ 49 h 4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 h="49">
                    <a:moveTo>
                      <a:pt x="0" y="49"/>
                    </a:moveTo>
                    <a:lnTo>
                      <a:pt x="0" y="2"/>
                    </a:lnTo>
                    <a:lnTo>
                      <a:pt x="6" y="2"/>
                    </a:lnTo>
                    <a:lnTo>
                      <a:pt x="6" y="6"/>
                    </a:lnTo>
                    <a:lnTo>
                      <a:pt x="8" y="3"/>
                    </a:lnTo>
                    <a:lnTo>
                      <a:pt x="11" y="2"/>
                    </a:lnTo>
                    <a:lnTo>
                      <a:pt x="14" y="0"/>
                    </a:lnTo>
                    <a:lnTo>
                      <a:pt x="16" y="0"/>
                    </a:lnTo>
                    <a:lnTo>
                      <a:pt x="21" y="0"/>
                    </a:lnTo>
                    <a:lnTo>
                      <a:pt x="25" y="3"/>
                    </a:lnTo>
                    <a:lnTo>
                      <a:pt x="27" y="6"/>
                    </a:lnTo>
                    <a:lnTo>
                      <a:pt x="30" y="8"/>
                    </a:lnTo>
                    <a:lnTo>
                      <a:pt x="31" y="14"/>
                    </a:lnTo>
                    <a:lnTo>
                      <a:pt x="31" y="18"/>
                    </a:lnTo>
                    <a:lnTo>
                      <a:pt x="31" y="23"/>
                    </a:lnTo>
                    <a:lnTo>
                      <a:pt x="30" y="28"/>
                    </a:lnTo>
                    <a:lnTo>
                      <a:pt x="27" y="32"/>
                    </a:lnTo>
                    <a:lnTo>
                      <a:pt x="23" y="34"/>
                    </a:lnTo>
                    <a:lnTo>
                      <a:pt x="21" y="37"/>
                    </a:lnTo>
                    <a:lnTo>
                      <a:pt x="16" y="37"/>
                    </a:lnTo>
                    <a:lnTo>
                      <a:pt x="14" y="37"/>
                    </a:lnTo>
                    <a:lnTo>
                      <a:pt x="11" y="36"/>
                    </a:lnTo>
                    <a:lnTo>
                      <a:pt x="8" y="34"/>
                    </a:lnTo>
                    <a:lnTo>
                      <a:pt x="7" y="33"/>
                    </a:lnTo>
                    <a:lnTo>
                      <a:pt x="7" y="49"/>
                    </a:lnTo>
                    <a:lnTo>
                      <a:pt x="0" y="49"/>
                    </a:lnTo>
                    <a:close/>
                    <a:moveTo>
                      <a:pt x="6" y="19"/>
                    </a:moveTo>
                    <a:lnTo>
                      <a:pt x="7" y="25"/>
                    </a:lnTo>
                    <a:lnTo>
                      <a:pt x="8" y="29"/>
                    </a:lnTo>
                    <a:lnTo>
                      <a:pt x="12" y="32"/>
                    </a:lnTo>
                    <a:lnTo>
                      <a:pt x="15" y="32"/>
                    </a:lnTo>
                    <a:lnTo>
                      <a:pt x="19" y="32"/>
                    </a:lnTo>
                    <a:lnTo>
                      <a:pt x="22" y="29"/>
                    </a:lnTo>
                    <a:lnTo>
                      <a:pt x="25" y="25"/>
                    </a:lnTo>
                    <a:lnTo>
                      <a:pt x="25" y="18"/>
                    </a:lnTo>
                    <a:lnTo>
                      <a:pt x="25" y="13"/>
                    </a:lnTo>
                    <a:lnTo>
                      <a:pt x="22" y="8"/>
                    </a:lnTo>
                    <a:lnTo>
                      <a:pt x="19" y="6"/>
                    </a:lnTo>
                    <a:lnTo>
                      <a:pt x="16" y="4"/>
                    </a:lnTo>
                    <a:lnTo>
                      <a:pt x="12" y="6"/>
                    </a:lnTo>
                    <a:lnTo>
                      <a:pt x="10" y="8"/>
                    </a:lnTo>
                    <a:lnTo>
                      <a:pt x="7" y="13"/>
                    </a:lnTo>
                    <a:lnTo>
                      <a:pt x="6" y="1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02" name="Freeform 232"/>
              <p:cNvSpPr>
                <a:spLocks noEditPoints="1"/>
              </p:cNvSpPr>
              <p:nvPr/>
            </p:nvSpPr>
            <p:spPr bwMode="auto">
              <a:xfrm>
                <a:off x="4183" y="3639"/>
                <a:ext cx="32" cy="37"/>
              </a:xfrm>
              <a:custGeom>
                <a:avLst/>
                <a:gdLst>
                  <a:gd name="T0" fmla="*/ 21 w 32"/>
                  <a:gd name="T1" fmla="*/ 34 h 37"/>
                  <a:gd name="T2" fmla="*/ 14 w 32"/>
                  <a:gd name="T3" fmla="*/ 37 h 37"/>
                  <a:gd name="T4" fmla="*/ 6 w 32"/>
                  <a:gd name="T5" fmla="*/ 36 h 37"/>
                  <a:gd name="T6" fmla="*/ 1 w 32"/>
                  <a:gd name="T7" fmla="*/ 30 h 37"/>
                  <a:gd name="T8" fmla="*/ 0 w 32"/>
                  <a:gd name="T9" fmla="*/ 25 h 37"/>
                  <a:gd name="T10" fmla="*/ 2 w 32"/>
                  <a:gd name="T11" fmla="*/ 21 h 37"/>
                  <a:gd name="T12" fmla="*/ 6 w 32"/>
                  <a:gd name="T13" fmla="*/ 18 h 37"/>
                  <a:gd name="T14" fmla="*/ 10 w 32"/>
                  <a:gd name="T15" fmla="*/ 17 h 37"/>
                  <a:gd name="T16" fmla="*/ 20 w 32"/>
                  <a:gd name="T17" fmla="*/ 15 h 37"/>
                  <a:gd name="T18" fmla="*/ 24 w 32"/>
                  <a:gd name="T19" fmla="*/ 13 h 37"/>
                  <a:gd name="T20" fmla="*/ 24 w 32"/>
                  <a:gd name="T21" fmla="*/ 10 h 37"/>
                  <a:gd name="T22" fmla="*/ 20 w 32"/>
                  <a:gd name="T23" fmla="*/ 6 h 37"/>
                  <a:gd name="T24" fmla="*/ 12 w 32"/>
                  <a:gd name="T25" fmla="*/ 6 h 37"/>
                  <a:gd name="T26" fmla="*/ 8 w 32"/>
                  <a:gd name="T27" fmla="*/ 8 h 37"/>
                  <a:gd name="T28" fmla="*/ 1 w 32"/>
                  <a:gd name="T29" fmla="*/ 11 h 37"/>
                  <a:gd name="T30" fmla="*/ 4 w 32"/>
                  <a:gd name="T31" fmla="*/ 4 h 37"/>
                  <a:gd name="T32" fmla="*/ 9 w 32"/>
                  <a:gd name="T33" fmla="*/ 2 h 37"/>
                  <a:gd name="T34" fmla="*/ 16 w 32"/>
                  <a:gd name="T35" fmla="*/ 0 h 37"/>
                  <a:gd name="T36" fmla="*/ 24 w 32"/>
                  <a:gd name="T37" fmla="*/ 2 h 37"/>
                  <a:gd name="T38" fmla="*/ 28 w 32"/>
                  <a:gd name="T39" fmla="*/ 4 h 37"/>
                  <a:gd name="T40" fmla="*/ 29 w 32"/>
                  <a:gd name="T41" fmla="*/ 8 h 37"/>
                  <a:gd name="T42" fmla="*/ 29 w 32"/>
                  <a:gd name="T43" fmla="*/ 14 h 37"/>
                  <a:gd name="T44" fmla="*/ 31 w 32"/>
                  <a:gd name="T45" fmla="*/ 29 h 37"/>
                  <a:gd name="T46" fmla="*/ 31 w 32"/>
                  <a:gd name="T47" fmla="*/ 34 h 37"/>
                  <a:gd name="T48" fmla="*/ 25 w 32"/>
                  <a:gd name="T49" fmla="*/ 36 h 37"/>
                  <a:gd name="T50" fmla="*/ 24 w 32"/>
                  <a:gd name="T51" fmla="*/ 32 h 37"/>
                  <a:gd name="T52" fmla="*/ 20 w 32"/>
                  <a:gd name="T53" fmla="*/ 19 h 37"/>
                  <a:gd name="T54" fmla="*/ 12 w 32"/>
                  <a:gd name="T55" fmla="*/ 21 h 37"/>
                  <a:gd name="T56" fmla="*/ 8 w 32"/>
                  <a:gd name="T57" fmla="*/ 23 h 37"/>
                  <a:gd name="T58" fmla="*/ 6 w 32"/>
                  <a:gd name="T59" fmla="*/ 25 h 37"/>
                  <a:gd name="T60" fmla="*/ 6 w 32"/>
                  <a:gd name="T61" fmla="*/ 29 h 37"/>
                  <a:gd name="T62" fmla="*/ 10 w 32"/>
                  <a:gd name="T63" fmla="*/ 32 h 37"/>
                  <a:gd name="T64" fmla="*/ 16 w 32"/>
                  <a:gd name="T65" fmla="*/ 32 h 37"/>
                  <a:gd name="T66" fmla="*/ 21 w 32"/>
                  <a:gd name="T67" fmla="*/ 29 h 37"/>
                  <a:gd name="T68" fmla="*/ 24 w 32"/>
                  <a:gd name="T69" fmla="*/ 25 h 37"/>
                  <a:gd name="T70" fmla="*/ 24 w 32"/>
                  <a:gd name="T71" fmla="*/ 18 h 3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
                  <a:gd name="T109" fmla="*/ 0 h 37"/>
                  <a:gd name="T110" fmla="*/ 32 w 32"/>
                  <a:gd name="T111" fmla="*/ 37 h 3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 h="37">
                    <a:moveTo>
                      <a:pt x="24" y="32"/>
                    </a:moveTo>
                    <a:lnTo>
                      <a:pt x="21" y="34"/>
                    </a:lnTo>
                    <a:lnTo>
                      <a:pt x="19" y="36"/>
                    </a:lnTo>
                    <a:lnTo>
                      <a:pt x="14" y="37"/>
                    </a:lnTo>
                    <a:lnTo>
                      <a:pt x="12" y="37"/>
                    </a:lnTo>
                    <a:lnTo>
                      <a:pt x="6" y="36"/>
                    </a:lnTo>
                    <a:lnTo>
                      <a:pt x="2" y="34"/>
                    </a:lnTo>
                    <a:lnTo>
                      <a:pt x="1" y="30"/>
                    </a:lnTo>
                    <a:lnTo>
                      <a:pt x="0" y="28"/>
                    </a:lnTo>
                    <a:lnTo>
                      <a:pt x="0" y="25"/>
                    </a:lnTo>
                    <a:lnTo>
                      <a:pt x="1" y="22"/>
                    </a:lnTo>
                    <a:lnTo>
                      <a:pt x="2" y="21"/>
                    </a:lnTo>
                    <a:lnTo>
                      <a:pt x="4" y="19"/>
                    </a:lnTo>
                    <a:lnTo>
                      <a:pt x="6" y="18"/>
                    </a:lnTo>
                    <a:lnTo>
                      <a:pt x="8" y="17"/>
                    </a:lnTo>
                    <a:lnTo>
                      <a:pt x="10" y="17"/>
                    </a:lnTo>
                    <a:lnTo>
                      <a:pt x="13" y="15"/>
                    </a:lnTo>
                    <a:lnTo>
                      <a:pt x="20" y="15"/>
                    </a:lnTo>
                    <a:lnTo>
                      <a:pt x="24" y="14"/>
                    </a:lnTo>
                    <a:lnTo>
                      <a:pt x="24" y="13"/>
                    </a:lnTo>
                    <a:lnTo>
                      <a:pt x="24" y="10"/>
                    </a:lnTo>
                    <a:lnTo>
                      <a:pt x="23" y="7"/>
                    </a:lnTo>
                    <a:lnTo>
                      <a:pt x="20" y="6"/>
                    </a:lnTo>
                    <a:lnTo>
                      <a:pt x="16" y="6"/>
                    </a:lnTo>
                    <a:lnTo>
                      <a:pt x="12" y="6"/>
                    </a:lnTo>
                    <a:lnTo>
                      <a:pt x="9" y="7"/>
                    </a:lnTo>
                    <a:lnTo>
                      <a:pt x="8" y="8"/>
                    </a:lnTo>
                    <a:lnTo>
                      <a:pt x="6" y="11"/>
                    </a:lnTo>
                    <a:lnTo>
                      <a:pt x="1" y="11"/>
                    </a:lnTo>
                    <a:lnTo>
                      <a:pt x="2" y="7"/>
                    </a:lnTo>
                    <a:lnTo>
                      <a:pt x="4" y="4"/>
                    </a:lnTo>
                    <a:lnTo>
                      <a:pt x="5" y="3"/>
                    </a:lnTo>
                    <a:lnTo>
                      <a:pt x="9" y="2"/>
                    </a:lnTo>
                    <a:lnTo>
                      <a:pt x="12" y="0"/>
                    </a:lnTo>
                    <a:lnTo>
                      <a:pt x="16" y="0"/>
                    </a:lnTo>
                    <a:lnTo>
                      <a:pt x="20" y="0"/>
                    </a:lnTo>
                    <a:lnTo>
                      <a:pt x="24" y="2"/>
                    </a:lnTo>
                    <a:lnTo>
                      <a:pt x="27" y="3"/>
                    </a:lnTo>
                    <a:lnTo>
                      <a:pt x="28" y="4"/>
                    </a:lnTo>
                    <a:lnTo>
                      <a:pt x="29" y="6"/>
                    </a:lnTo>
                    <a:lnTo>
                      <a:pt x="29" y="8"/>
                    </a:lnTo>
                    <a:lnTo>
                      <a:pt x="29" y="10"/>
                    </a:lnTo>
                    <a:lnTo>
                      <a:pt x="29" y="14"/>
                    </a:lnTo>
                    <a:lnTo>
                      <a:pt x="29" y="22"/>
                    </a:lnTo>
                    <a:lnTo>
                      <a:pt x="31" y="29"/>
                    </a:lnTo>
                    <a:lnTo>
                      <a:pt x="31" y="32"/>
                    </a:lnTo>
                    <a:lnTo>
                      <a:pt x="31" y="34"/>
                    </a:lnTo>
                    <a:lnTo>
                      <a:pt x="32" y="36"/>
                    </a:lnTo>
                    <a:lnTo>
                      <a:pt x="25" y="36"/>
                    </a:lnTo>
                    <a:lnTo>
                      <a:pt x="25" y="34"/>
                    </a:lnTo>
                    <a:lnTo>
                      <a:pt x="24" y="32"/>
                    </a:lnTo>
                    <a:close/>
                    <a:moveTo>
                      <a:pt x="24" y="18"/>
                    </a:moveTo>
                    <a:lnTo>
                      <a:pt x="20" y="19"/>
                    </a:lnTo>
                    <a:lnTo>
                      <a:pt x="14" y="21"/>
                    </a:lnTo>
                    <a:lnTo>
                      <a:pt x="12" y="21"/>
                    </a:lnTo>
                    <a:lnTo>
                      <a:pt x="9" y="22"/>
                    </a:lnTo>
                    <a:lnTo>
                      <a:pt x="8" y="23"/>
                    </a:lnTo>
                    <a:lnTo>
                      <a:pt x="6" y="23"/>
                    </a:lnTo>
                    <a:lnTo>
                      <a:pt x="6" y="25"/>
                    </a:lnTo>
                    <a:lnTo>
                      <a:pt x="6" y="26"/>
                    </a:lnTo>
                    <a:lnTo>
                      <a:pt x="6" y="29"/>
                    </a:lnTo>
                    <a:lnTo>
                      <a:pt x="8" y="30"/>
                    </a:lnTo>
                    <a:lnTo>
                      <a:pt x="10" y="32"/>
                    </a:lnTo>
                    <a:lnTo>
                      <a:pt x="13" y="32"/>
                    </a:lnTo>
                    <a:lnTo>
                      <a:pt x="16" y="32"/>
                    </a:lnTo>
                    <a:lnTo>
                      <a:pt x="19" y="30"/>
                    </a:lnTo>
                    <a:lnTo>
                      <a:pt x="21" y="29"/>
                    </a:lnTo>
                    <a:lnTo>
                      <a:pt x="23" y="26"/>
                    </a:lnTo>
                    <a:lnTo>
                      <a:pt x="24" y="25"/>
                    </a:lnTo>
                    <a:lnTo>
                      <a:pt x="24" y="21"/>
                    </a:lnTo>
                    <a:lnTo>
                      <a:pt x="24" y="1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03" name="Freeform 233"/>
              <p:cNvSpPr>
                <a:spLocks/>
              </p:cNvSpPr>
              <p:nvPr/>
            </p:nvSpPr>
            <p:spPr bwMode="auto">
              <a:xfrm>
                <a:off x="4222" y="3639"/>
                <a:ext cx="19" cy="36"/>
              </a:xfrm>
              <a:custGeom>
                <a:avLst/>
                <a:gdLst>
                  <a:gd name="T0" fmla="*/ 0 w 19"/>
                  <a:gd name="T1" fmla="*/ 36 h 36"/>
                  <a:gd name="T2" fmla="*/ 0 w 19"/>
                  <a:gd name="T3" fmla="*/ 2 h 36"/>
                  <a:gd name="T4" fmla="*/ 5 w 19"/>
                  <a:gd name="T5" fmla="*/ 2 h 36"/>
                  <a:gd name="T6" fmla="*/ 5 w 19"/>
                  <a:gd name="T7" fmla="*/ 6 h 36"/>
                  <a:gd name="T8" fmla="*/ 8 w 19"/>
                  <a:gd name="T9" fmla="*/ 3 h 36"/>
                  <a:gd name="T10" fmla="*/ 10 w 19"/>
                  <a:gd name="T11" fmla="*/ 2 h 36"/>
                  <a:gd name="T12" fmla="*/ 11 w 19"/>
                  <a:gd name="T13" fmla="*/ 0 h 36"/>
                  <a:gd name="T14" fmla="*/ 14 w 19"/>
                  <a:gd name="T15" fmla="*/ 0 h 36"/>
                  <a:gd name="T16" fmla="*/ 16 w 19"/>
                  <a:gd name="T17" fmla="*/ 0 h 36"/>
                  <a:gd name="T18" fmla="*/ 19 w 19"/>
                  <a:gd name="T19" fmla="*/ 2 h 36"/>
                  <a:gd name="T20" fmla="*/ 18 w 19"/>
                  <a:gd name="T21" fmla="*/ 7 h 36"/>
                  <a:gd name="T22" fmla="*/ 15 w 19"/>
                  <a:gd name="T23" fmla="*/ 7 h 36"/>
                  <a:gd name="T24" fmla="*/ 14 w 19"/>
                  <a:gd name="T25" fmla="*/ 6 h 36"/>
                  <a:gd name="T26" fmla="*/ 11 w 19"/>
                  <a:gd name="T27" fmla="*/ 7 h 36"/>
                  <a:gd name="T28" fmla="*/ 10 w 19"/>
                  <a:gd name="T29" fmla="*/ 7 h 36"/>
                  <a:gd name="T30" fmla="*/ 8 w 19"/>
                  <a:gd name="T31" fmla="*/ 8 h 36"/>
                  <a:gd name="T32" fmla="*/ 7 w 19"/>
                  <a:gd name="T33" fmla="*/ 11 h 36"/>
                  <a:gd name="T34" fmla="*/ 7 w 19"/>
                  <a:gd name="T35" fmla="*/ 14 h 36"/>
                  <a:gd name="T36" fmla="*/ 7 w 19"/>
                  <a:gd name="T37" fmla="*/ 18 h 36"/>
                  <a:gd name="T38" fmla="*/ 7 w 19"/>
                  <a:gd name="T39" fmla="*/ 36 h 36"/>
                  <a:gd name="T40" fmla="*/ 0 w 19"/>
                  <a:gd name="T41" fmla="*/ 36 h 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9"/>
                  <a:gd name="T64" fmla="*/ 0 h 36"/>
                  <a:gd name="T65" fmla="*/ 19 w 19"/>
                  <a:gd name="T66" fmla="*/ 36 h 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9" h="36">
                    <a:moveTo>
                      <a:pt x="0" y="36"/>
                    </a:moveTo>
                    <a:lnTo>
                      <a:pt x="0" y="2"/>
                    </a:lnTo>
                    <a:lnTo>
                      <a:pt x="5" y="2"/>
                    </a:lnTo>
                    <a:lnTo>
                      <a:pt x="5" y="6"/>
                    </a:lnTo>
                    <a:lnTo>
                      <a:pt x="8" y="3"/>
                    </a:lnTo>
                    <a:lnTo>
                      <a:pt x="10" y="2"/>
                    </a:lnTo>
                    <a:lnTo>
                      <a:pt x="11" y="0"/>
                    </a:lnTo>
                    <a:lnTo>
                      <a:pt x="14" y="0"/>
                    </a:lnTo>
                    <a:lnTo>
                      <a:pt x="16" y="0"/>
                    </a:lnTo>
                    <a:lnTo>
                      <a:pt x="19" y="2"/>
                    </a:lnTo>
                    <a:lnTo>
                      <a:pt x="18" y="7"/>
                    </a:lnTo>
                    <a:lnTo>
                      <a:pt x="15" y="7"/>
                    </a:lnTo>
                    <a:lnTo>
                      <a:pt x="14" y="6"/>
                    </a:lnTo>
                    <a:lnTo>
                      <a:pt x="11" y="7"/>
                    </a:lnTo>
                    <a:lnTo>
                      <a:pt x="10" y="7"/>
                    </a:lnTo>
                    <a:lnTo>
                      <a:pt x="8" y="8"/>
                    </a:lnTo>
                    <a:lnTo>
                      <a:pt x="7" y="11"/>
                    </a:lnTo>
                    <a:lnTo>
                      <a:pt x="7" y="14"/>
                    </a:lnTo>
                    <a:lnTo>
                      <a:pt x="7" y="18"/>
                    </a:lnTo>
                    <a:lnTo>
                      <a:pt x="7" y="36"/>
                    </a:lnTo>
                    <a:lnTo>
                      <a:pt x="0"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04" name="Freeform 234"/>
              <p:cNvSpPr>
                <a:spLocks/>
              </p:cNvSpPr>
              <p:nvPr/>
            </p:nvSpPr>
            <p:spPr bwMode="auto">
              <a:xfrm>
                <a:off x="4241" y="3627"/>
                <a:ext cx="18" cy="49"/>
              </a:xfrm>
              <a:custGeom>
                <a:avLst/>
                <a:gdLst>
                  <a:gd name="T0" fmla="*/ 16 w 18"/>
                  <a:gd name="T1" fmla="*/ 42 h 49"/>
                  <a:gd name="T2" fmla="*/ 18 w 18"/>
                  <a:gd name="T3" fmla="*/ 48 h 49"/>
                  <a:gd name="T4" fmla="*/ 15 w 18"/>
                  <a:gd name="T5" fmla="*/ 49 h 49"/>
                  <a:gd name="T6" fmla="*/ 14 w 18"/>
                  <a:gd name="T7" fmla="*/ 49 h 49"/>
                  <a:gd name="T8" fmla="*/ 11 w 18"/>
                  <a:gd name="T9" fmla="*/ 48 h 49"/>
                  <a:gd name="T10" fmla="*/ 8 w 18"/>
                  <a:gd name="T11" fmla="*/ 48 h 49"/>
                  <a:gd name="T12" fmla="*/ 7 w 18"/>
                  <a:gd name="T13" fmla="*/ 46 h 49"/>
                  <a:gd name="T14" fmla="*/ 5 w 18"/>
                  <a:gd name="T15" fmla="*/ 45 h 49"/>
                  <a:gd name="T16" fmla="*/ 5 w 18"/>
                  <a:gd name="T17" fmla="*/ 42 h 49"/>
                  <a:gd name="T18" fmla="*/ 5 w 18"/>
                  <a:gd name="T19" fmla="*/ 38 h 49"/>
                  <a:gd name="T20" fmla="*/ 5 w 18"/>
                  <a:gd name="T21" fmla="*/ 18 h 49"/>
                  <a:gd name="T22" fmla="*/ 0 w 18"/>
                  <a:gd name="T23" fmla="*/ 18 h 49"/>
                  <a:gd name="T24" fmla="*/ 0 w 18"/>
                  <a:gd name="T25" fmla="*/ 14 h 49"/>
                  <a:gd name="T26" fmla="*/ 5 w 18"/>
                  <a:gd name="T27" fmla="*/ 14 h 49"/>
                  <a:gd name="T28" fmla="*/ 5 w 18"/>
                  <a:gd name="T29" fmla="*/ 4 h 49"/>
                  <a:gd name="T30" fmla="*/ 11 w 18"/>
                  <a:gd name="T31" fmla="*/ 0 h 49"/>
                  <a:gd name="T32" fmla="*/ 11 w 18"/>
                  <a:gd name="T33" fmla="*/ 14 h 49"/>
                  <a:gd name="T34" fmla="*/ 16 w 18"/>
                  <a:gd name="T35" fmla="*/ 14 h 49"/>
                  <a:gd name="T36" fmla="*/ 16 w 18"/>
                  <a:gd name="T37" fmla="*/ 18 h 49"/>
                  <a:gd name="T38" fmla="*/ 11 w 18"/>
                  <a:gd name="T39" fmla="*/ 18 h 49"/>
                  <a:gd name="T40" fmla="*/ 11 w 18"/>
                  <a:gd name="T41" fmla="*/ 38 h 49"/>
                  <a:gd name="T42" fmla="*/ 11 w 18"/>
                  <a:gd name="T43" fmla="*/ 41 h 49"/>
                  <a:gd name="T44" fmla="*/ 11 w 18"/>
                  <a:gd name="T45" fmla="*/ 41 h 49"/>
                  <a:gd name="T46" fmla="*/ 12 w 18"/>
                  <a:gd name="T47" fmla="*/ 42 h 49"/>
                  <a:gd name="T48" fmla="*/ 12 w 18"/>
                  <a:gd name="T49" fmla="*/ 42 h 49"/>
                  <a:gd name="T50" fmla="*/ 14 w 18"/>
                  <a:gd name="T51" fmla="*/ 44 h 49"/>
                  <a:gd name="T52" fmla="*/ 15 w 18"/>
                  <a:gd name="T53" fmla="*/ 44 h 49"/>
                  <a:gd name="T54" fmla="*/ 15 w 18"/>
                  <a:gd name="T55" fmla="*/ 44 h 49"/>
                  <a:gd name="T56" fmla="*/ 16 w 18"/>
                  <a:gd name="T57" fmla="*/ 42 h 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8"/>
                  <a:gd name="T88" fmla="*/ 0 h 49"/>
                  <a:gd name="T89" fmla="*/ 18 w 18"/>
                  <a:gd name="T90" fmla="*/ 49 h 4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8" h="49">
                    <a:moveTo>
                      <a:pt x="16" y="42"/>
                    </a:moveTo>
                    <a:lnTo>
                      <a:pt x="18" y="48"/>
                    </a:lnTo>
                    <a:lnTo>
                      <a:pt x="15" y="49"/>
                    </a:lnTo>
                    <a:lnTo>
                      <a:pt x="14" y="49"/>
                    </a:lnTo>
                    <a:lnTo>
                      <a:pt x="11" y="48"/>
                    </a:lnTo>
                    <a:lnTo>
                      <a:pt x="8" y="48"/>
                    </a:lnTo>
                    <a:lnTo>
                      <a:pt x="7" y="46"/>
                    </a:lnTo>
                    <a:lnTo>
                      <a:pt x="5" y="45"/>
                    </a:lnTo>
                    <a:lnTo>
                      <a:pt x="5" y="42"/>
                    </a:lnTo>
                    <a:lnTo>
                      <a:pt x="5" y="38"/>
                    </a:lnTo>
                    <a:lnTo>
                      <a:pt x="5" y="18"/>
                    </a:lnTo>
                    <a:lnTo>
                      <a:pt x="0" y="18"/>
                    </a:lnTo>
                    <a:lnTo>
                      <a:pt x="0" y="14"/>
                    </a:lnTo>
                    <a:lnTo>
                      <a:pt x="5" y="14"/>
                    </a:lnTo>
                    <a:lnTo>
                      <a:pt x="5" y="4"/>
                    </a:lnTo>
                    <a:lnTo>
                      <a:pt x="11" y="0"/>
                    </a:lnTo>
                    <a:lnTo>
                      <a:pt x="11" y="14"/>
                    </a:lnTo>
                    <a:lnTo>
                      <a:pt x="16" y="14"/>
                    </a:lnTo>
                    <a:lnTo>
                      <a:pt x="16" y="18"/>
                    </a:lnTo>
                    <a:lnTo>
                      <a:pt x="11" y="18"/>
                    </a:lnTo>
                    <a:lnTo>
                      <a:pt x="11" y="38"/>
                    </a:lnTo>
                    <a:lnTo>
                      <a:pt x="11" y="41"/>
                    </a:lnTo>
                    <a:lnTo>
                      <a:pt x="12" y="42"/>
                    </a:lnTo>
                    <a:lnTo>
                      <a:pt x="14" y="44"/>
                    </a:lnTo>
                    <a:lnTo>
                      <a:pt x="15" y="44"/>
                    </a:lnTo>
                    <a:lnTo>
                      <a:pt x="16" y="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05" name="Freeform 235"/>
              <p:cNvSpPr>
                <a:spLocks/>
              </p:cNvSpPr>
              <p:nvPr/>
            </p:nvSpPr>
            <p:spPr bwMode="auto">
              <a:xfrm>
                <a:off x="4264" y="3639"/>
                <a:ext cx="48" cy="36"/>
              </a:xfrm>
              <a:custGeom>
                <a:avLst/>
                <a:gdLst>
                  <a:gd name="T0" fmla="*/ 0 w 48"/>
                  <a:gd name="T1" fmla="*/ 36 h 36"/>
                  <a:gd name="T2" fmla="*/ 0 w 48"/>
                  <a:gd name="T3" fmla="*/ 2 h 36"/>
                  <a:gd name="T4" fmla="*/ 6 w 48"/>
                  <a:gd name="T5" fmla="*/ 2 h 36"/>
                  <a:gd name="T6" fmla="*/ 6 w 48"/>
                  <a:gd name="T7" fmla="*/ 6 h 36"/>
                  <a:gd name="T8" fmla="*/ 7 w 48"/>
                  <a:gd name="T9" fmla="*/ 3 h 36"/>
                  <a:gd name="T10" fmla="*/ 10 w 48"/>
                  <a:gd name="T11" fmla="*/ 2 h 36"/>
                  <a:gd name="T12" fmla="*/ 12 w 48"/>
                  <a:gd name="T13" fmla="*/ 0 h 36"/>
                  <a:gd name="T14" fmla="*/ 17 w 48"/>
                  <a:gd name="T15" fmla="*/ 0 h 36"/>
                  <a:gd name="T16" fmla="*/ 19 w 48"/>
                  <a:gd name="T17" fmla="*/ 0 h 36"/>
                  <a:gd name="T18" fmla="*/ 22 w 48"/>
                  <a:gd name="T19" fmla="*/ 2 h 36"/>
                  <a:gd name="T20" fmla="*/ 25 w 48"/>
                  <a:gd name="T21" fmla="*/ 4 h 36"/>
                  <a:gd name="T22" fmla="*/ 26 w 48"/>
                  <a:gd name="T23" fmla="*/ 6 h 36"/>
                  <a:gd name="T24" fmla="*/ 27 w 48"/>
                  <a:gd name="T25" fmla="*/ 3 h 36"/>
                  <a:gd name="T26" fmla="*/ 30 w 48"/>
                  <a:gd name="T27" fmla="*/ 2 h 36"/>
                  <a:gd name="T28" fmla="*/ 33 w 48"/>
                  <a:gd name="T29" fmla="*/ 0 h 36"/>
                  <a:gd name="T30" fmla="*/ 37 w 48"/>
                  <a:gd name="T31" fmla="*/ 0 h 36"/>
                  <a:gd name="T32" fmla="*/ 41 w 48"/>
                  <a:gd name="T33" fmla="*/ 0 h 36"/>
                  <a:gd name="T34" fmla="*/ 45 w 48"/>
                  <a:gd name="T35" fmla="*/ 3 h 36"/>
                  <a:gd name="T36" fmla="*/ 46 w 48"/>
                  <a:gd name="T37" fmla="*/ 7 h 36"/>
                  <a:gd name="T38" fmla="*/ 48 w 48"/>
                  <a:gd name="T39" fmla="*/ 13 h 36"/>
                  <a:gd name="T40" fmla="*/ 48 w 48"/>
                  <a:gd name="T41" fmla="*/ 36 h 36"/>
                  <a:gd name="T42" fmla="*/ 41 w 48"/>
                  <a:gd name="T43" fmla="*/ 36 h 36"/>
                  <a:gd name="T44" fmla="*/ 41 w 48"/>
                  <a:gd name="T45" fmla="*/ 14 h 36"/>
                  <a:gd name="T46" fmla="*/ 41 w 48"/>
                  <a:gd name="T47" fmla="*/ 11 h 36"/>
                  <a:gd name="T48" fmla="*/ 41 w 48"/>
                  <a:gd name="T49" fmla="*/ 8 h 36"/>
                  <a:gd name="T50" fmla="*/ 40 w 48"/>
                  <a:gd name="T51" fmla="*/ 7 h 36"/>
                  <a:gd name="T52" fmla="*/ 38 w 48"/>
                  <a:gd name="T53" fmla="*/ 6 h 36"/>
                  <a:gd name="T54" fmla="*/ 37 w 48"/>
                  <a:gd name="T55" fmla="*/ 6 h 36"/>
                  <a:gd name="T56" fmla="*/ 36 w 48"/>
                  <a:gd name="T57" fmla="*/ 6 h 36"/>
                  <a:gd name="T58" fmla="*/ 31 w 48"/>
                  <a:gd name="T59" fmla="*/ 6 h 36"/>
                  <a:gd name="T60" fmla="*/ 29 w 48"/>
                  <a:gd name="T61" fmla="*/ 8 h 36"/>
                  <a:gd name="T62" fmla="*/ 27 w 48"/>
                  <a:gd name="T63" fmla="*/ 11 h 36"/>
                  <a:gd name="T64" fmla="*/ 27 w 48"/>
                  <a:gd name="T65" fmla="*/ 15 h 36"/>
                  <a:gd name="T66" fmla="*/ 27 w 48"/>
                  <a:gd name="T67" fmla="*/ 36 h 36"/>
                  <a:gd name="T68" fmla="*/ 21 w 48"/>
                  <a:gd name="T69" fmla="*/ 36 h 36"/>
                  <a:gd name="T70" fmla="*/ 21 w 48"/>
                  <a:gd name="T71" fmla="*/ 14 h 36"/>
                  <a:gd name="T72" fmla="*/ 21 w 48"/>
                  <a:gd name="T73" fmla="*/ 10 h 36"/>
                  <a:gd name="T74" fmla="*/ 19 w 48"/>
                  <a:gd name="T75" fmla="*/ 7 h 36"/>
                  <a:gd name="T76" fmla="*/ 18 w 48"/>
                  <a:gd name="T77" fmla="*/ 6 h 36"/>
                  <a:gd name="T78" fmla="*/ 15 w 48"/>
                  <a:gd name="T79" fmla="*/ 6 h 36"/>
                  <a:gd name="T80" fmla="*/ 12 w 48"/>
                  <a:gd name="T81" fmla="*/ 6 h 36"/>
                  <a:gd name="T82" fmla="*/ 10 w 48"/>
                  <a:gd name="T83" fmla="*/ 7 h 36"/>
                  <a:gd name="T84" fmla="*/ 8 w 48"/>
                  <a:gd name="T85" fmla="*/ 8 h 36"/>
                  <a:gd name="T86" fmla="*/ 7 w 48"/>
                  <a:gd name="T87" fmla="*/ 11 h 36"/>
                  <a:gd name="T88" fmla="*/ 6 w 48"/>
                  <a:gd name="T89" fmla="*/ 14 h 36"/>
                  <a:gd name="T90" fmla="*/ 6 w 48"/>
                  <a:gd name="T91" fmla="*/ 18 h 36"/>
                  <a:gd name="T92" fmla="*/ 6 w 48"/>
                  <a:gd name="T93" fmla="*/ 36 h 36"/>
                  <a:gd name="T94" fmla="*/ 0 w 48"/>
                  <a:gd name="T95" fmla="*/ 36 h 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8"/>
                  <a:gd name="T145" fmla="*/ 0 h 36"/>
                  <a:gd name="T146" fmla="*/ 48 w 48"/>
                  <a:gd name="T147" fmla="*/ 36 h 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8" h="36">
                    <a:moveTo>
                      <a:pt x="0" y="36"/>
                    </a:moveTo>
                    <a:lnTo>
                      <a:pt x="0" y="2"/>
                    </a:lnTo>
                    <a:lnTo>
                      <a:pt x="6" y="2"/>
                    </a:lnTo>
                    <a:lnTo>
                      <a:pt x="6" y="6"/>
                    </a:lnTo>
                    <a:lnTo>
                      <a:pt x="7" y="3"/>
                    </a:lnTo>
                    <a:lnTo>
                      <a:pt x="10" y="2"/>
                    </a:lnTo>
                    <a:lnTo>
                      <a:pt x="12" y="0"/>
                    </a:lnTo>
                    <a:lnTo>
                      <a:pt x="17" y="0"/>
                    </a:lnTo>
                    <a:lnTo>
                      <a:pt x="19" y="0"/>
                    </a:lnTo>
                    <a:lnTo>
                      <a:pt x="22" y="2"/>
                    </a:lnTo>
                    <a:lnTo>
                      <a:pt x="25" y="4"/>
                    </a:lnTo>
                    <a:lnTo>
                      <a:pt x="26" y="6"/>
                    </a:lnTo>
                    <a:lnTo>
                      <a:pt x="27" y="3"/>
                    </a:lnTo>
                    <a:lnTo>
                      <a:pt x="30" y="2"/>
                    </a:lnTo>
                    <a:lnTo>
                      <a:pt x="33" y="0"/>
                    </a:lnTo>
                    <a:lnTo>
                      <a:pt x="37" y="0"/>
                    </a:lnTo>
                    <a:lnTo>
                      <a:pt x="41" y="0"/>
                    </a:lnTo>
                    <a:lnTo>
                      <a:pt x="45" y="3"/>
                    </a:lnTo>
                    <a:lnTo>
                      <a:pt x="46" y="7"/>
                    </a:lnTo>
                    <a:lnTo>
                      <a:pt x="48" y="13"/>
                    </a:lnTo>
                    <a:lnTo>
                      <a:pt x="48" y="36"/>
                    </a:lnTo>
                    <a:lnTo>
                      <a:pt x="41" y="36"/>
                    </a:lnTo>
                    <a:lnTo>
                      <a:pt x="41" y="14"/>
                    </a:lnTo>
                    <a:lnTo>
                      <a:pt x="41" y="11"/>
                    </a:lnTo>
                    <a:lnTo>
                      <a:pt x="41" y="8"/>
                    </a:lnTo>
                    <a:lnTo>
                      <a:pt x="40" y="7"/>
                    </a:lnTo>
                    <a:lnTo>
                      <a:pt x="38" y="6"/>
                    </a:lnTo>
                    <a:lnTo>
                      <a:pt x="37" y="6"/>
                    </a:lnTo>
                    <a:lnTo>
                      <a:pt x="36" y="6"/>
                    </a:lnTo>
                    <a:lnTo>
                      <a:pt x="31" y="6"/>
                    </a:lnTo>
                    <a:lnTo>
                      <a:pt x="29" y="8"/>
                    </a:lnTo>
                    <a:lnTo>
                      <a:pt x="27" y="11"/>
                    </a:lnTo>
                    <a:lnTo>
                      <a:pt x="27" y="15"/>
                    </a:lnTo>
                    <a:lnTo>
                      <a:pt x="27" y="36"/>
                    </a:lnTo>
                    <a:lnTo>
                      <a:pt x="21" y="36"/>
                    </a:lnTo>
                    <a:lnTo>
                      <a:pt x="21" y="14"/>
                    </a:lnTo>
                    <a:lnTo>
                      <a:pt x="21" y="10"/>
                    </a:lnTo>
                    <a:lnTo>
                      <a:pt x="19" y="7"/>
                    </a:lnTo>
                    <a:lnTo>
                      <a:pt x="18" y="6"/>
                    </a:lnTo>
                    <a:lnTo>
                      <a:pt x="15" y="6"/>
                    </a:lnTo>
                    <a:lnTo>
                      <a:pt x="12" y="6"/>
                    </a:lnTo>
                    <a:lnTo>
                      <a:pt x="10" y="7"/>
                    </a:lnTo>
                    <a:lnTo>
                      <a:pt x="8" y="8"/>
                    </a:lnTo>
                    <a:lnTo>
                      <a:pt x="7" y="11"/>
                    </a:lnTo>
                    <a:lnTo>
                      <a:pt x="6" y="14"/>
                    </a:lnTo>
                    <a:lnTo>
                      <a:pt x="6" y="18"/>
                    </a:lnTo>
                    <a:lnTo>
                      <a:pt x="6" y="36"/>
                    </a:lnTo>
                    <a:lnTo>
                      <a:pt x="0"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06" name="Freeform 236"/>
              <p:cNvSpPr>
                <a:spLocks noEditPoints="1"/>
              </p:cNvSpPr>
              <p:nvPr/>
            </p:nvSpPr>
            <p:spPr bwMode="auto">
              <a:xfrm>
                <a:off x="4319" y="3639"/>
                <a:ext cx="32" cy="37"/>
              </a:xfrm>
              <a:custGeom>
                <a:avLst/>
                <a:gdLst>
                  <a:gd name="T0" fmla="*/ 25 w 32"/>
                  <a:gd name="T1" fmla="*/ 25 h 37"/>
                  <a:gd name="T2" fmla="*/ 32 w 32"/>
                  <a:gd name="T3" fmla="*/ 26 h 37"/>
                  <a:gd name="T4" fmla="*/ 30 w 32"/>
                  <a:gd name="T5" fmla="*/ 30 h 37"/>
                  <a:gd name="T6" fmla="*/ 27 w 32"/>
                  <a:gd name="T7" fmla="*/ 34 h 37"/>
                  <a:gd name="T8" fmla="*/ 21 w 32"/>
                  <a:gd name="T9" fmla="*/ 36 h 37"/>
                  <a:gd name="T10" fmla="*/ 16 w 32"/>
                  <a:gd name="T11" fmla="*/ 37 h 37"/>
                  <a:gd name="T12" fmla="*/ 13 w 32"/>
                  <a:gd name="T13" fmla="*/ 37 h 37"/>
                  <a:gd name="T14" fmla="*/ 9 w 32"/>
                  <a:gd name="T15" fmla="*/ 36 h 37"/>
                  <a:gd name="T16" fmla="*/ 6 w 32"/>
                  <a:gd name="T17" fmla="*/ 34 h 37"/>
                  <a:gd name="T18" fmla="*/ 4 w 32"/>
                  <a:gd name="T19" fmla="*/ 32 h 37"/>
                  <a:gd name="T20" fmla="*/ 2 w 32"/>
                  <a:gd name="T21" fmla="*/ 30 h 37"/>
                  <a:gd name="T22" fmla="*/ 1 w 32"/>
                  <a:gd name="T23" fmla="*/ 26 h 37"/>
                  <a:gd name="T24" fmla="*/ 0 w 32"/>
                  <a:gd name="T25" fmla="*/ 23 h 37"/>
                  <a:gd name="T26" fmla="*/ 0 w 32"/>
                  <a:gd name="T27" fmla="*/ 19 h 37"/>
                  <a:gd name="T28" fmla="*/ 0 w 32"/>
                  <a:gd name="T29" fmla="*/ 15 h 37"/>
                  <a:gd name="T30" fmla="*/ 1 w 32"/>
                  <a:gd name="T31" fmla="*/ 11 h 37"/>
                  <a:gd name="T32" fmla="*/ 2 w 32"/>
                  <a:gd name="T33" fmla="*/ 8 h 37"/>
                  <a:gd name="T34" fmla="*/ 4 w 32"/>
                  <a:gd name="T35" fmla="*/ 6 h 37"/>
                  <a:gd name="T36" fmla="*/ 6 w 32"/>
                  <a:gd name="T37" fmla="*/ 3 h 37"/>
                  <a:gd name="T38" fmla="*/ 9 w 32"/>
                  <a:gd name="T39" fmla="*/ 2 h 37"/>
                  <a:gd name="T40" fmla="*/ 12 w 32"/>
                  <a:gd name="T41" fmla="*/ 0 h 37"/>
                  <a:gd name="T42" fmla="*/ 16 w 32"/>
                  <a:gd name="T43" fmla="*/ 0 h 37"/>
                  <a:gd name="T44" fmla="*/ 23 w 32"/>
                  <a:gd name="T45" fmla="*/ 2 h 37"/>
                  <a:gd name="T46" fmla="*/ 27 w 32"/>
                  <a:gd name="T47" fmla="*/ 4 h 37"/>
                  <a:gd name="T48" fmla="*/ 30 w 32"/>
                  <a:gd name="T49" fmla="*/ 7 h 37"/>
                  <a:gd name="T50" fmla="*/ 31 w 32"/>
                  <a:gd name="T51" fmla="*/ 11 h 37"/>
                  <a:gd name="T52" fmla="*/ 32 w 32"/>
                  <a:gd name="T53" fmla="*/ 14 h 37"/>
                  <a:gd name="T54" fmla="*/ 32 w 32"/>
                  <a:gd name="T55" fmla="*/ 18 h 37"/>
                  <a:gd name="T56" fmla="*/ 32 w 32"/>
                  <a:gd name="T57" fmla="*/ 19 h 37"/>
                  <a:gd name="T58" fmla="*/ 32 w 32"/>
                  <a:gd name="T59" fmla="*/ 21 h 37"/>
                  <a:gd name="T60" fmla="*/ 5 w 32"/>
                  <a:gd name="T61" fmla="*/ 21 h 37"/>
                  <a:gd name="T62" fmla="*/ 6 w 32"/>
                  <a:gd name="T63" fmla="*/ 25 h 37"/>
                  <a:gd name="T64" fmla="*/ 9 w 32"/>
                  <a:gd name="T65" fmla="*/ 29 h 37"/>
                  <a:gd name="T66" fmla="*/ 12 w 32"/>
                  <a:gd name="T67" fmla="*/ 32 h 37"/>
                  <a:gd name="T68" fmla="*/ 16 w 32"/>
                  <a:gd name="T69" fmla="*/ 32 h 37"/>
                  <a:gd name="T70" fmla="*/ 19 w 32"/>
                  <a:gd name="T71" fmla="*/ 32 h 37"/>
                  <a:gd name="T72" fmla="*/ 21 w 32"/>
                  <a:gd name="T73" fmla="*/ 30 h 37"/>
                  <a:gd name="T74" fmla="*/ 24 w 32"/>
                  <a:gd name="T75" fmla="*/ 28 h 37"/>
                  <a:gd name="T76" fmla="*/ 25 w 32"/>
                  <a:gd name="T77" fmla="*/ 25 h 37"/>
                  <a:gd name="T78" fmla="*/ 6 w 32"/>
                  <a:gd name="T79" fmla="*/ 15 h 37"/>
                  <a:gd name="T80" fmla="*/ 25 w 32"/>
                  <a:gd name="T81" fmla="*/ 15 h 37"/>
                  <a:gd name="T82" fmla="*/ 25 w 32"/>
                  <a:gd name="T83" fmla="*/ 11 h 37"/>
                  <a:gd name="T84" fmla="*/ 23 w 32"/>
                  <a:gd name="T85" fmla="*/ 8 h 37"/>
                  <a:gd name="T86" fmla="*/ 20 w 32"/>
                  <a:gd name="T87" fmla="*/ 6 h 37"/>
                  <a:gd name="T88" fmla="*/ 16 w 32"/>
                  <a:gd name="T89" fmla="*/ 6 h 37"/>
                  <a:gd name="T90" fmla="*/ 12 w 32"/>
                  <a:gd name="T91" fmla="*/ 6 h 37"/>
                  <a:gd name="T92" fmla="*/ 9 w 32"/>
                  <a:gd name="T93" fmla="*/ 8 h 37"/>
                  <a:gd name="T94" fmla="*/ 6 w 32"/>
                  <a:gd name="T95" fmla="*/ 11 h 37"/>
                  <a:gd name="T96" fmla="*/ 6 w 32"/>
                  <a:gd name="T97" fmla="*/ 15 h 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2"/>
                  <a:gd name="T148" fmla="*/ 0 h 37"/>
                  <a:gd name="T149" fmla="*/ 32 w 32"/>
                  <a:gd name="T150" fmla="*/ 37 h 3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2" h="37">
                    <a:moveTo>
                      <a:pt x="25" y="25"/>
                    </a:moveTo>
                    <a:lnTo>
                      <a:pt x="32" y="26"/>
                    </a:lnTo>
                    <a:lnTo>
                      <a:pt x="30" y="30"/>
                    </a:lnTo>
                    <a:lnTo>
                      <a:pt x="27" y="34"/>
                    </a:lnTo>
                    <a:lnTo>
                      <a:pt x="21" y="36"/>
                    </a:lnTo>
                    <a:lnTo>
                      <a:pt x="16" y="37"/>
                    </a:lnTo>
                    <a:lnTo>
                      <a:pt x="13" y="37"/>
                    </a:lnTo>
                    <a:lnTo>
                      <a:pt x="9" y="36"/>
                    </a:lnTo>
                    <a:lnTo>
                      <a:pt x="6" y="34"/>
                    </a:lnTo>
                    <a:lnTo>
                      <a:pt x="4" y="32"/>
                    </a:lnTo>
                    <a:lnTo>
                      <a:pt x="2" y="30"/>
                    </a:lnTo>
                    <a:lnTo>
                      <a:pt x="1" y="26"/>
                    </a:lnTo>
                    <a:lnTo>
                      <a:pt x="0" y="23"/>
                    </a:lnTo>
                    <a:lnTo>
                      <a:pt x="0" y="19"/>
                    </a:lnTo>
                    <a:lnTo>
                      <a:pt x="0" y="15"/>
                    </a:lnTo>
                    <a:lnTo>
                      <a:pt x="1" y="11"/>
                    </a:lnTo>
                    <a:lnTo>
                      <a:pt x="2" y="8"/>
                    </a:lnTo>
                    <a:lnTo>
                      <a:pt x="4" y="6"/>
                    </a:lnTo>
                    <a:lnTo>
                      <a:pt x="6" y="3"/>
                    </a:lnTo>
                    <a:lnTo>
                      <a:pt x="9" y="2"/>
                    </a:lnTo>
                    <a:lnTo>
                      <a:pt x="12" y="0"/>
                    </a:lnTo>
                    <a:lnTo>
                      <a:pt x="16" y="0"/>
                    </a:lnTo>
                    <a:lnTo>
                      <a:pt x="23" y="2"/>
                    </a:lnTo>
                    <a:lnTo>
                      <a:pt x="27" y="4"/>
                    </a:lnTo>
                    <a:lnTo>
                      <a:pt x="30" y="7"/>
                    </a:lnTo>
                    <a:lnTo>
                      <a:pt x="31" y="11"/>
                    </a:lnTo>
                    <a:lnTo>
                      <a:pt x="32" y="14"/>
                    </a:lnTo>
                    <a:lnTo>
                      <a:pt x="32" y="18"/>
                    </a:lnTo>
                    <a:lnTo>
                      <a:pt x="32" y="19"/>
                    </a:lnTo>
                    <a:lnTo>
                      <a:pt x="32" y="21"/>
                    </a:lnTo>
                    <a:lnTo>
                      <a:pt x="5" y="21"/>
                    </a:lnTo>
                    <a:lnTo>
                      <a:pt x="6" y="25"/>
                    </a:lnTo>
                    <a:lnTo>
                      <a:pt x="9" y="29"/>
                    </a:lnTo>
                    <a:lnTo>
                      <a:pt x="12" y="32"/>
                    </a:lnTo>
                    <a:lnTo>
                      <a:pt x="16" y="32"/>
                    </a:lnTo>
                    <a:lnTo>
                      <a:pt x="19" y="32"/>
                    </a:lnTo>
                    <a:lnTo>
                      <a:pt x="21" y="30"/>
                    </a:lnTo>
                    <a:lnTo>
                      <a:pt x="24" y="28"/>
                    </a:lnTo>
                    <a:lnTo>
                      <a:pt x="25" y="25"/>
                    </a:lnTo>
                    <a:close/>
                    <a:moveTo>
                      <a:pt x="6" y="15"/>
                    </a:moveTo>
                    <a:lnTo>
                      <a:pt x="25" y="15"/>
                    </a:lnTo>
                    <a:lnTo>
                      <a:pt x="25" y="11"/>
                    </a:lnTo>
                    <a:lnTo>
                      <a:pt x="23" y="8"/>
                    </a:lnTo>
                    <a:lnTo>
                      <a:pt x="20" y="6"/>
                    </a:lnTo>
                    <a:lnTo>
                      <a:pt x="16" y="6"/>
                    </a:lnTo>
                    <a:lnTo>
                      <a:pt x="12" y="6"/>
                    </a:lnTo>
                    <a:lnTo>
                      <a:pt x="9" y="8"/>
                    </a:lnTo>
                    <a:lnTo>
                      <a:pt x="6" y="11"/>
                    </a:lnTo>
                    <a:lnTo>
                      <a:pt x="6" y="1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07" name="Freeform 237"/>
              <p:cNvSpPr>
                <a:spLocks/>
              </p:cNvSpPr>
              <p:nvPr/>
            </p:nvSpPr>
            <p:spPr bwMode="auto">
              <a:xfrm>
                <a:off x="4358" y="3639"/>
                <a:ext cx="29" cy="36"/>
              </a:xfrm>
              <a:custGeom>
                <a:avLst/>
                <a:gdLst>
                  <a:gd name="T0" fmla="*/ 0 w 29"/>
                  <a:gd name="T1" fmla="*/ 36 h 36"/>
                  <a:gd name="T2" fmla="*/ 0 w 29"/>
                  <a:gd name="T3" fmla="*/ 2 h 36"/>
                  <a:gd name="T4" fmla="*/ 6 w 29"/>
                  <a:gd name="T5" fmla="*/ 2 h 36"/>
                  <a:gd name="T6" fmla="*/ 6 w 29"/>
                  <a:gd name="T7" fmla="*/ 6 h 36"/>
                  <a:gd name="T8" fmla="*/ 8 w 29"/>
                  <a:gd name="T9" fmla="*/ 3 h 36"/>
                  <a:gd name="T10" fmla="*/ 11 w 29"/>
                  <a:gd name="T11" fmla="*/ 2 h 36"/>
                  <a:gd name="T12" fmla="*/ 14 w 29"/>
                  <a:gd name="T13" fmla="*/ 0 h 36"/>
                  <a:gd name="T14" fmla="*/ 16 w 29"/>
                  <a:gd name="T15" fmla="*/ 0 h 36"/>
                  <a:gd name="T16" fmla="*/ 21 w 29"/>
                  <a:gd name="T17" fmla="*/ 0 h 36"/>
                  <a:gd name="T18" fmla="*/ 23 w 29"/>
                  <a:gd name="T19" fmla="*/ 2 h 36"/>
                  <a:gd name="T20" fmla="*/ 25 w 29"/>
                  <a:gd name="T21" fmla="*/ 3 h 36"/>
                  <a:gd name="T22" fmla="*/ 27 w 29"/>
                  <a:gd name="T23" fmla="*/ 4 h 36"/>
                  <a:gd name="T24" fmla="*/ 27 w 29"/>
                  <a:gd name="T25" fmla="*/ 6 h 36"/>
                  <a:gd name="T26" fmla="*/ 29 w 29"/>
                  <a:gd name="T27" fmla="*/ 8 h 36"/>
                  <a:gd name="T28" fmla="*/ 29 w 29"/>
                  <a:gd name="T29" fmla="*/ 11 h 36"/>
                  <a:gd name="T30" fmla="*/ 29 w 29"/>
                  <a:gd name="T31" fmla="*/ 14 h 36"/>
                  <a:gd name="T32" fmla="*/ 29 w 29"/>
                  <a:gd name="T33" fmla="*/ 36 h 36"/>
                  <a:gd name="T34" fmla="*/ 23 w 29"/>
                  <a:gd name="T35" fmla="*/ 36 h 36"/>
                  <a:gd name="T36" fmla="*/ 23 w 29"/>
                  <a:gd name="T37" fmla="*/ 15 h 36"/>
                  <a:gd name="T38" fmla="*/ 23 w 29"/>
                  <a:gd name="T39" fmla="*/ 11 h 36"/>
                  <a:gd name="T40" fmla="*/ 22 w 29"/>
                  <a:gd name="T41" fmla="*/ 10 h 36"/>
                  <a:gd name="T42" fmla="*/ 22 w 29"/>
                  <a:gd name="T43" fmla="*/ 7 h 36"/>
                  <a:gd name="T44" fmla="*/ 19 w 29"/>
                  <a:gd name="T45" fmla="*/ 7 h 36"/>
                  <a:gd name="T46" fmla="*/ 18 w 29"/>
                  <a:gd name="T47" fmla="*/ 6 h 36"/>
                  <a:gd name="T48" fmla="*/ 15 w 29"/>
                  <a:gd name="T49" fmla="*/ 6 h 36"/>
                  <a:gd name="T50" fmla="*/ 12 w 29"/>
                  <a:gd name="T51" fmla="*/ 6 h 36"/>
                  <a:gd name="T52" fmla="*/ 10 w 29"/>
                  <a:gd name="T53" fmla="*/ 7 h 36"/>
                  <a:gd name="T54" fmla="*/ 7 w 29"/>
                  <a:gd name="T55" fmla="*/ 11 h 36"/>
                  <a:gd name="T56" fmla="*/ 6 w 29"/>
                  <a:gd name="T57" fmla="*/ 17 h 36"/>
                  <a:gd name="T58" fmla="*/ 6 w 29"/>
                  <a:gd name="T59" fmla="*/ 36 h 36"/>
                  <a:gd name="T60" fmla="*/ 0 w 29"/>
                  <a:gd name="T61" fmla="*/ 36 h 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9"/>
                  <a:gd name="T94" fmla="*/ 0 h 36"/>
                  <a:gd name="T95" fmla="*/ 29 w 29"/>
                  <a:gd name="T96" fmla="*/ 36 h 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9" h="36">
                    <a:moveTo>
                      <a:pt x="0" y="36"/>
                    </a:moveTo>
                    <a:lnTo>
                      <a:pt x="0" y="2"/>
                    </a:lnTo>
                    <a:lnTo>
                      <a:pt x="6" y="2"/>
                    </a:lnTo>
                    <a:lnTo>
                      <a:pt x="6" y="6"/>
                    </a:lnTo>
                    <a:lnTo>
                      <a:pt x="8" y="3"/>
                    </a:lnTo>
                    <a:lnTo>
                      <a:pt x="11" y="2"/>
                    </a:lnTo>
                    <a:lnTo>
                      <a:pt x="14" y="0"/>
                    </a:lnTo>
                    <a:lnTo>
                      <a:pt x="16" y="0"/>
                    </a:lnTo>
                    <a:lnTo>
                      <a:pt x="21" y="0"/>
                    </a:lnTo>
                    <a:lnTo>
                      <a:pt x="23" y="2"/>
                    </a:lnTo>
                    <a:lnTo>
                      <a:pt x="25" y="3"/>
                    </a:lnTo>
                    <a:lnTo>
                      <a:pt x="27" y="4"/>
                    </a:lnTo>
                    <a:lnTo>
                      <a:pt x="27" y="6"/>
                    </a:lnTo>
                    <a:lnTo>
                      <a:pt x="29" y="8"/>
                    </a:lnTo>
                    <a:lnTo>
                      <a:pt x="29" y="11"/>
                    </a:lnTo>
                    <a:lnTo>
                      <a:pt x="29" y="14"/>
                    </a:lnTo>
                    <a:lnTo>
                      <a:pt x="29" y="36"/>
                    </a:lnTo>
                    <a:lnTo>
                      <a:pt x="23" y="36"/>
                    </a:lnTo>
                    <a:lnTo>
                      <a:pt x="23" y="15"/>
                    </a:lnTo>
                    <a:lnTo>
                      <a:pt x="23" y="11"/>
                    </a:lnTo>
                    <a:lnTo>
                      <a:pt x="22" y="10"/>
                    </a:lnTo>
                    <a:lnTo>
                      <a:pt x="22" y="7"/>
                    </a:lnTo>
                    <a:lnTo>
                      <a:pt x="19" y="7"/>
                    </a:lnTo>
                    <a:lnTo>
                      <a:pt x="18" y="6"/>
                    </a:lnTo>
                    <a:lnTo>
                      <a:pt x="15" y="6"/>
                    </a:lnTo>
                    <a:lnTo>
                      <a:pt x="12" y="6"/>
                    </a:lnTo>
                    <a:lnTo>
                      <a:pt x="10" y="7"/>
                    </a:lnTo>
                    <a:lnTo>
                      <a:pt x="7" y="11"/>
                    </a:lnTo>
                    <a:lnTo>
                      <a:pt x="6" y="17"/>
                    </a:lnTo>
                    <a:lnTo>
                      <a:pt x="6" y="36"/>
                    </a:lnTo>
                    <a:lnTo>
                      <a:pt x="0"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08" name="Freeform 238"/>
              <p:cNvSpPr>
                <a:spLocks/>
              </p:cNvSpPr>
              <p:nvPr/>
            </p:nvSpPr>
            <p:spPr bwMode="auto">
              <a:xfrm>
                <a:off x="4392" y="3627"/>
                <a:ext cx="18" cy="49"/>
              </a:xfrm>
              <a:custGeom>
                <a:avLst/>
                <a:gdLst>
                  <a:gd name="T0" fmla="*/ 16 w 18"/>
                  <a:gd name="T1" fmla="*/ 42 h 49"/>
                  <a:gd name="T2" fmla="*/ 18 w 18"/>
                  <a:gd name="T3" fmla="*/ 48 h 49"/>
                  <a:gd name="T4" fmla="*/ 15 w 18"/>
                  <a:gd name="T5" fmla="*/ 49 h 49"/>
                  <a:gd name="T6" fmla="*/ 14 w 18"/>
                  <a:gd name="T7" fmla="*/ 49 h 49"/>
                  <a:gd name="T8" fmla="*/ 11 w 18"/>
                  <a:gd name="T9" fmla="*/ 48 h 49"/>
                  <a:gd name="T10" fmla="*/ 8 w 18"/>
                  <a:gd name="T11" fmla="*/ 48 h 49"/>
                  <a:gd name="T12" fmla="*/ 7 w 18"/>
                  <a:gd name="T13" fmla="*/ 46 h 49"/>
                  <a:gd name="T14" fmla="*/ 6 w 18"/>
                  <a:gd name="T15" fmla="*/ 45 h 49"/>
                  <a:gd name="T16" fmla="*/ 6 w 18"/>
                  <a:gd name="T17" fmla="*/ 42 h 49"/>
                  <a:gd name="T18" fmla="*/ 6 w 18"/>
                  <a:gd name="T19" fmla="*/ 38 h 49"/>
                  <a:gd name="T20" fmla="*/ 6 w 18"/>
                  <a:gd name="T21" fmla="*/ 18 h 49"/>
                  <a:gd name="T22" fmla="*/ 0 w 18"/>
                  <a:gd name="T23" fmla="*/ 18 h 49"/>
                  <a:gd name="T24" fmla="*/ 0 w 18"/>
                  <a:gd name="T25" fmla="*/ 14 h 49"/>
                  <a:gd name="T26" fmla="*/ 6 w 18"/>
                  <a:gd name="T27" fmla="*/ 14 h 49"/>
                  <a:gd name="T28" fmla="*/ 6 w 18"/>
                  <a:gd name="T29" fmla="*/ 4 h 49"/>
                  <a:gd name="T30" fmla="*/ 11 w 18"/>
                  <a:gd name="T31" fmla="*/ 0 h 49"/>
                  <a:gd name="T32" fmla="*/ 11 w 18"/>
                  <a:gd name="T33" fmla="*/ 14 h 49"/>
                  <a:gd name="T34" fmla="*/ 16 w 18"/>
                  <a:gd name="T35" fmla="*/ 14 h 49"/>
                  <a:gd name="T36" fmla="*/ 16 w 18"/>
                  <a:gd name="T37" fmla="*/ 18 h 49"/>
                  <a:gd name="T38" fmla="*/ 11 w 18"/>
                  <a:gd name="T39" fmla="*/ 18 h 49"/>
                  <a:gd name="T40" fmla="*/ 11 w 18"/>
                  <a:gd name="T41" fmla="*/ 38 h 49"/>
                  <a:gd name="T42" fmla="*/ 11 w 18"/>
                  <a:gd name="T43" fmla="*/ 41 h 49"/>
                  <a:gd name="T44" fmla="*/ 11 w 18"/>
                  <a:gd name="T45" fmla="*/ 41 h 49"/>
                  <a:gd name="T46" fmla="*/ 12 w 18"/>
                  <a:gd name="T47" fmla="*/ 42 h 49"/>
                  <a:gd name="T48" fmla="*/ 12 w 18"/>
                  <a:gd name="T49" fmla="*/ 42 h 49"/>
                  <a:gd name="T50" fmla="*/ 14 w 18"/>
                  <a:gd name="T51" fmla="*/ 44 h 49"/>
                  <a:gd name="T52" fmla="*/ 14 w 18"/>
                  <a:gd name="T53" fmla="*/ 44 h 49"/>
                  <a:gd name="T54" fmla="*/ 15 w 18"/>
                  <a:gd name="T55" fmla="*/ 44 h 49"/>
                  <a:gd name="T56" fmla="*/ 16 w 18"/>
                  <a:gd name="T57" fmla="*/ 42 h 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8"/>
                  <a:gd name="T88" fmla="*/ 0 h 49"/>
                  <a:gd name="T89" fmla="*/ 18 w 18"/>
                  <a:gd name="T90" fmla="*/ 49 h 4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8" h="49">
                    <a:moveTo>
                      <a:pt x="16" y="42"/>
                    </a:moveTo>
                    <a:lnTo>
                      <a:pt x="18" y="48"/>
                    </a:lnTo>
                    <a:lnTo>
                      <a:pt x="15" y="49"/>
                    </a:lnTo>
                    <a:lnTo>
                      <a:pt x="14" y="49"/>
                    </a:lnTo>
                    <a:lnTo>
                      <a:pt x="11" y="48"/>
                    </a:lnTo>
                    <a:lnTo>
                      <a:pt x="8" y="48"/>
                    </a:lnTo>
                    <a:lnTo>
                      <a:pt x="7" y="46"/>
                    </a:lnTo>
                    <a:lnTo>
                      <a:pt x="6" y="45"/>
                    </a:lnTo>
                    <a:lnTo>
                      <a:pt x="6" y="42"/>
                    </a:lnTo>
                    <a:lnTo>
                      <a:pt x="6" y="38"/>
                    </a:lnTo>
                    <a:lnTo>
                      <a:pt x="6" y="18"/>
                    </a:lnTo>
                    <a:lnTo>
                      <a:pt x="0" y="18"/>
                    </a:lnTo>
                    <a:lnTo>
                      <a:pt x="0" y="14"/>
                    </a:lnTo>
                    <a:lnTo>
                      <a:pt x="6" y="14"/>
                    </a:lnTo>
                    <a:lnTo>
                      <a:pt x="6" y="4"/>
                    </a:lnTo>
                    <a:lnTo>
                      <a:pt x="11" y="0"/>
                    </a:lnTo>
                    <a:lnTo>
                      <a:pt x="11" y="14"/>
                    </a:lnTo>
                    <a:lnTo>
                      <a:pt x="16" y="14"/>
                    </a:lnTo>
                    <a:lnTo>
                      <a:pt x="16" y="18"/>
                    </a:lnTo>
                    <a:lnTo>
                      <a:pt x="11" y="18"/>
                    </a:lnTo>
                    <a:lnTo>
                      <a:pt x="11" y="38"/>
                    </a:lnTo>
                    <a:lnTo>
                      <a:pt x="11" y="41"/>
                    </a:lnTo>
                    <a:lnTo>
                      <a:pt x="12" y="42"/>
                    </a:lnTo>
                    <a:lnTo>
                      <a:pt x="14" y="44"/>
                    </a:lnTo>
                    <a:lnTo>
                      <a:pt x="15" y="44"/>
                    </a:lnTo>
                    <a:lnTo>
                      <a:pt x="16" y="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09" name="Freeform 239"/>
              <p:cNvSpPr>
                <a:spLocks noEditPoints="1"/>
              </p:cNvSpPr>
              <p:nvPr/>
            </p:nvSpPr>
            <p:spPr bwMode="auto">
              <a:xfrm>
                <a:off x="4417" y="3641"/>
                <a:ext cx="6" cy="34"/>
              </a:xfrm>
              <a:custGeom>
                <a:avLst/>
                <a:gdLst>
                  <a:gd name="T0" fmla="*/ 0 w 6"/>
                  <a:gd name="T1" fmla="*/ 5 h 34"/>
                  <a:gd name="T2" fmla="*/ 0 w 6"/>
                  <a:gd name="T3" fmla="*/ 0 h 34"/>
                  <a:gd name="T4" fmla="*/ 6 w 6"/>
                  <a:gd name="T5" fmla="*/ 0 h 34"/>
                  <a:gd name="T6" fmla="*/ 6 w 6"/>
                  <a:gd name="T7" fmla="*/ 5 h 34"/>
                  <a:gd name="T8" fmla="*/ 0 w 6"/>
                  <a:gd name="T9" fmla="*/ 5 h 34"/>
                  <a:gd name="T10" fmla="*/ 0 w 6"/>
                  <a:gd name="T11" fmla="*/ 34 h 34"/>
                  <a:gd name="T12" fmla="*/ 0 w 6"/>
                  <a:gd name="T13" fmla="*/ 27 h 34"/>
                  <a:gd name="T14" fmla="*/ 6 w 6"/>
                  <a:gd name="T15" fmla="*/ 27 h 34"/>
                  <a:gd name="T16" fmla="*/ 6 w 6"/>
                  <a:gd name="T17" fmla="*/ 34 h 34"/>
                  <a:gd name="T18" fmla="*/ 0 w 6"/>
                  <a:gd name="T19" fmla="*/ 34 h 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34"/>
                  <a:gd name="T32" fmla="*/ 6 w 6"/>
                  <a:gd name="T33" fmla="*/ 34 h 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34">
                    <a:moveTo>
                      <a:pt x="0" y="5"/>
                    </a:moveTo>
                    <a:lnTo>
                      <a:pt x="0" y="0"/>
                    </a:lnTo>
                    <a:lnTo>
                      <a:pt x="6" y="0"/>
                    </a:lnTo>
                    <a:lnTo>
                      <a:pt x="6" y="5"/>
                    </a:lnTo>
                    <a:lnTo>
                      <a:pt x="0" y="5"/>
                    </a:lnTo>
                    <a:close/>
                    <a:moveTo>
                      <a:pt x="0" y="34"/>
                    </a:moveTo>
                    <a:lnTo>
                      <a:pt x="0" y="27"/>
                    </a:lnTo>
                    <a:lnTo>
                      <a:pt x="6" y="27"/>
                    </a:lnTo>
                    <a:lnTo>
                      <a:pt x="6" y="34"/>
                    </a:lnTo>
                    <a:lnTo>
                      <a:pt x="0"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10" name="Freeform 240"/>
              <p:cNvSpPr>
                <a:spLocks noEditPoints="1"/>
              </p:cNvSpPr>
              <p:nvPr/>
            </p:nvSpPr>
            <p:spPr bwMode="auto">
              <a:xfrm>
                <a:off x="4061" y="3774"/>
                <a:ext cx="44" cy="49"/>
              </a:xfrm>
              <a:custGeom>
                <a:avLst/>
                <a:gdLst>
                  <a:gd name="T0" fmla="*/ 0 w 44"/>
                  <a:gd name="T1" fmla="*/ 49 h 49"/>
                  <a:gd name="T2" fmla="*/ 0 w 44"/>
                  <a:gd name="T3" fmla="*/ 0 h 49"/>
                  <a:gd name="T4" fmla="*/ 21 w 44"/>
                  <a:gd name="T5" fmla="*/ 0 h 49"/>
                  <a:gd name="T6" fmla="*/ 28 w 44"/>
                  <a:gd name="T7" fmla="*/ 0 h 49"/>
                  <a:gd name="T8" fmla="*/ 32 w 44"/>
                  <a:gd name="T9" fmla="*/ 2 h 49"/>
                  <a:gd name="T10" fmla="*/ 36 w 44"/>
                  <a:gd name="T11" fmla="*/ 3 h 49"/>
                  <a:gd name="T12" fmla="*/ 39 w 44"/>
                  <a:gd name="T13" fmla="*/ 6 h 49"/>
                  <a:gd name="T14" fmla="*/ 40 w 44"/>
                  <a:gd name="T15" fmla="*/ 10 h 49"/>
                  <a:gd name="T16" fmla="*/ 40 w 44"/>
                  <a:gd name="T17" fmla="*/ 14 h 49"/>
                  <a:gd name="T18" fmla="*/ 40 w 44"/>
                  <a:gd name="T19" fmla="*/ 19 h 49"/>
                  <a:gd name="T20" fmla="*/ 37 w 44"/>
                  <a:gd name="T21" fmla="*/ 23 h 49"/>
                  <a:gd name="T22" fmla="*/ 33 w 44"/>
                  <a:gd name="T23" fmla="*/ 26 h 49"/>
                  <a:gd name="T24" fmla="*/ 28 w 44"/>
                  <a:gd name="T25" fmla="*/ 28 h 49"/>
                  <a:gd name="T26" fmla="*/ 30 w 44"/>
                  <a:gd name="T27" fmla="*/ 29 h 49"/>
                  <a:gd name="T28" fmla="*/ 33 w 44"/>
                  <a:gd name="T29" fmla="*/ 32 h 49"/>
                  <a:gd name="T30" fmla="*/ 34 w 44"/>
                  <a:gd name="T31" fmla="*/ 34 h 49"/>
                  <a:gd name="T32" fmla="*/ 39 w 44"/>
                  <a:gd name="T33" fmla="*/ 40 h 49"/>
                  <a:gd name="T34" fmla="*/ 44 w 44"/>
                  <a:gd name="T35" fmla="*/ 49 h 49"/>
                  <a:gd name="T36" fmla="*/ 32 w 44"/>
                  <a:gd name="T37" fmla="*/ 49 h 49"/>
                  <a:gd name="T38" fmla="*/ 25 w 44"/>
                  <a:gd name="T39" fmla="*/ 38 h 49"/>
                  <a:gd name="T40" fmla="*/ 22 w 44"/>
                  <a:gd name="T41" fmla="*/ 34 h 49"/>
                  <a:gd name="T42" fmla="*/ 19 w 44"/>
                  <a:gd name="T43" fmla="*/ 32 h 49"/>
                  <a:gd name="T44" fmla="*/ 18 w 44"/>
                  <a:gd name="T45" fmla="*/ 30 h 49"/>
                  <a:gd name="T46" fmla="*/ 17 w 44"/>
                  <a:gd name="T47" fmla="*/ 29 h 49"/>
                  <a:gd name="T48" fmla="*/ 15 w 44"/>
                  <a:gd name="T49" fmla="*/ 29 h 49"/>
                  <a:gd name="T50" fmla="*/ 13 w 44"/>
                  <a:gd name="T51" fmla="*/ 29 h 49"/>
                  <a:gd name="T52" fmla="*/ 10 w 44"/>
                  <a:gd name="T53" fmla="*/ 29 h 49"/>
                  <a:gd name="T54" fmla="*/ 10 w 44"/>
                  <a:gd name="T55" fmla="*/ 49 h 49"/>
                  <a:gd name="T56" fmla="*/ 0 w 44"/>
                  <a:gd name="T57" fmla="*/ 49 h 49"/>
                  <a:gd name="T58" fmla="*/ 10 w 44"/>
                  <a:gd name="T59" fmla="*/ 21 h 49"/>
                  <a:gd name="T60" fmla="*/ 17 w 44"/>
                  <a:gd name="T61" fmla="*/ 21 h 49"/>
                  <a:gd name="T62" fmla="*/ 24 w 44"/>
                  <a:gd name="T63" fmla="*/ 21 h 49"/>
                  <a:gd name="T64" fmla="*/ 26 w 44"/>
                  <a:gd name="T65" fmla="*/ 21 h 49"/>
                  <a:gd name="T66" fmla="*/ 28 w 44"/>
                  <a:gd name="T67" fmla="*/ 19 h 49"/>
                  <a:gd name="T68" fmla="*/ 29 w 44"/>
                  <a:gd name="T69" fmla="*/ 18 h 49"/>
                  <a:gd name="T70" fmla="*/ 30 w 44"/>
                  <a:gd name="T71" fmla="*/ 17 h 49"/>
                  <a:gd name="T72" fmla="*/ 30 w 44"/>
                  <a:gd name="T73" fmla="*/ 15 h 49"/>
                  <a:gd name="T74" fmla="*/ 29 w 44"/>
                  <a:gd name="T75" fmla="*/ 13 h 49"/>
                  <a:gd name="T76" fmla="*/ 29 w 44"/>
                  <a:gd name="T77" fmla="*/ 11 h 49"/>
                  <a:gd name="T78" fmla="*/ 28 w 44"/>
                  <a:gd name="T79" fmla="*/ 10 h 49"/>
                  <a:gd name="T80" fmla="*/ 25 w 44"/>
                  <a:gd name="T81" fmla="*/ 8 h 49"/>
                  <a:gd name="T82" fmla="*/ 22 w 44"/>
                  <a:gd name="T83" fmla="*/ 8 h 49"/>
                  <a:gd name="T84" fmla="*/ 18 w 44"/>
                  <a:gd name="T85" fmla="*/ 8 h 49"/>
                  <a:gd name="T86" fmla="*/ 10 w 44"/>
                  <a:gd name="T87" fmla="*/ 8 h 49"/>
                  <a:gd name="T88" fmla="*/ 10 w 44"/>
                  <a:gd name="T89" fmla="*/ 21 h 4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4"/>
                  <a:gd name="T136" fmla="*/ 0 h 49"/>
                  <a:gd name="T137" fmla="*/ 44 w 44"/>
                  <a:gd name="T138" fmla="*/ 49 h 4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4" h="49">
                    <a:moveTo>
                      <a:pt x="0" y="49"/>
                    </a:moveTo>
                    <a:lnTo>
                      <a:pt x="0" y="0"/>
                    </a:lnTo>
                    <a:lnTo>
                      <a:pt x="21" y="0"/>
                    </a:lnTo>
                    <a:lnTo>
                      <a:pt x="28" y="0"/>
                    </a:lnTo>
                    <a:lnTo>
                      <a:pt x="32" y="2"/>
                    </a:lnTo>
                    <a:lnTo>
                      <a:pt x="36" y="3"/>
                    </a:lnTo>
                    <a:lnTo>
                      <a:pt x="39" y="6"/>
                    </a:lnTo>
                    <a:lnTo>
                      <a:pt x="40" y="10"/>
                    </a:lnTo>
                    <a:lnTo>
                      <a:pt x="40" y="14"/>
                    </a:lnTo>
                    <a:lnTo>
                      <a:pt x="40" y="19"/>
                    </a:lnTo>
                    <a:lnTo>
                      <a:pt x="37" y="23"/>
                    </a:lnTo>
                    <a:lnTo>
                      <a:pt x="33" y="26"/>
                    </a:lnTo>
                    <a:lnTo>
                      <a:pt x="28" y="28"/>
                    </a:lnTo>
                    <a:lnTo>
                      <a:pt x="30" y="29"/>
                    </a:lnTo>
                    <a:lnTo>
                      <a:pt x="33" y="32"/>
                    </a:lnTo>
                    <a:lnTo>
                      <a:pt x="34" y="34"/>
                    </a:lnTo>
                    <a:lnTo>
                      <a:pt x="39" y="40"/>
                    </a:lnTo>
                    <a:lnTo>
                      <a:pt x="44" y="49"/>
                    </a:lnTo>
                    <a:lnTo>
                      <a:pt x="32" y="49"/>
                    </a:lnTo>
                    <a:lnTo>
                      <a:pt x="25" y="38"/>
                    </a:lnTo>
                    <a:lnTo>
                      <a:pt x="22" y="34"/>
                    </a:lnTo>
                    <a:lnTo>
                      <a:pt x="19" y="32"/>
                    </a:lnTo>
                    <a:lnTo>
                      <a:pt x="18" y="30"/>
                    </a:lnTo>
                    <a:lnTo>
                      <a:pt x="17" y="29"/>
                    </a:lnTo>
                    <a:lnTo>
                      <a:pt x="15" y="29"/>
                    </a:lnTo>
                    <a:lnTo>
                      <a:pt x="13" y="29"/>
                    </a:lnTo>
                    <a:lnTo>
                      <a:pt x="10" y="29"/>
                    </a:lnTo>
                    <a:lnTo>
                      <a:pt x="10" y="49"/>
                    </a:lnTo>
                    <a:lnTo>
                      <a:pt x="0" y="49"/>
                    </a:lnTo>
                    <a:close/>
                    <a:moveTo>
                      <a:pt x="10" y="21"/>
                    </a:moveTo>
                    <a:lnTo>
                      <a:pt x="17" y="21"/>
                    </a:lnTo>
                    <a:lnTo>
                      <a:pt x="24" y="21"/>
                    </a:lnTo>
                    <a:lnTo>
                      <a:pt x="26" y="21"/>
                    </a:lnTo>
                    <a:lnTo>
                      <a:pt x="28" y="19"/>
                    </a:lnTo>
                    <a:lnTo>
                      <a:pt x="29" y="18"/>
                    </a:lnTo>
                    <a:lnTo>
                      <a:pt x="30" y="17"/>
                    </a:lnTo>
                    <a:lnTo>
                      <a:pt x="30" y="15"/>
                    </a:lnTo>
                    <a:lnTo>
                      <a:pt x="29" y="13"/>
                    </a:lnTo>
                    <a:lnTo>
                      <a:pt x="29" y="11"/>
                    </a:lnTo>
                    <a:lnTo>
                      <a:pt x="28" y="10"/>
                    </a:lnTo>
                    <a:lnTo>
                      <a:pt x="25" y="8"/>
                    </a:lnTo>
                    <a:lnTo>
                      <a:pt x="22" y="8"/>
                    </a:lnTo>
                    <a:lnTo>
                      <a:pt x="18" y="8"/>
                    </a:lnTo>
                    <a:lnTo>
                      <a:pt x="10" y="8"/>
                    </a:lnTo>
                    <a:lnTo>
                      <a:pt x="10" y="2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11" name="Freeform 241"/>
              <p:cNvSpPr>
                <a:spLocks/>
              </p:cNvSpPr>
              <p:nvPr/>
            </p:nvSpPr>
            <p:spPr bwMode="auto">
              <a:xfrm>
                <a:off x="4110" y="3774"/>
                <a:ext cx="37" cy="49"/>
              </a:xfrm>
              <a:custGeom>
                <a:avLst/>
                <a:gdLst>
                  <a:gd name="T0" fmla="*/ 0 w 37"/>
                  <a:gd name="T1" fmla="*/ 49 h 49"/>
                  <a:gd name="T2" fmla="*/ 0 w 37"/>
                  <a:gd name="T3" fmla="*/ 0 h 49"/>
                  <a:gd name="T4" fmla="*/ 36 w 37"/>
                  <a:gd name="T5" fmla="*/ 0 h 49"/>
                  <a:gd name="T6" fmla="*/ 36 w 37"/>
                  <a:gd name="T7" fmla="*/ 8 h 49"/>
                  <a:gd name="T8" fmla="*/ 10 w 37"/>
                  <a:gd name="T9" fmla="*/ 8 h 49"/>
                  <a:gd name="T10" fmla="*/ 10 w 37"/>
                  <a:gd name="T11" fmla="*/ 19 h 49"/>
                  <a:gd name="T12" fmla="*/ 34 w 37"/>
                  <a:gd name="T13" fmla="*/ 19 h 49"/>
                  <a:gd name="T14" fmla="*/ 34 w 37"/>
                  <a:gd name="T15" fmla="*/ 28 h 49"/>
                  <a:gd name="T16" fmla="*/ 10 w 37"/>
                  <a:gd name="T17" fmla="*/ 28 h 49"/>
                  <a:gd name="T18" fmla="*/ 10 w 37"/>
                  <a:gd name="T19" fmla="*/ 41 h 49"/>
                  <a:gd name="T20" fmla="*/ 37 w 37"/>
                  <a:gd name="T21" fmla="*/ 41 h 49"/>
                  <a:gd name="T22" fmla="*/ 37 w 37"/>
                  <a:gd name="T23" fmla="*/ 49 h 49"/>
                  <a:gd name="T24" fmla="*/ 0 w 37"/>
                  <a:gd name="T25" fmla="*/ 49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
                  <a:gd name="T40" fmla="*/ 0 h 49"/>
                  <a:gd name="T41" fmla="*/ 37 w 37"/>
                  <a:gd name="T42" fmla="*/ 49 h 4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 h="49">
                    <a:moveTo>
                      <a:pt x="0" y="49"/>
                    </a:moveTo>
                    <a:lnTo>
                      <a:pt x="0" y="0"/>
                    </a:lnTo>
                    <a:lnTo>
                      <a:pt x="36" y="0"/>
                    </a:lnTo>
                    <a:lnTo>
                      <a:pt x="36" y="8"/>
                    </a:lnTo>
                    <a:lnTo>
                      <a:pt x="10" y="8"/>
                    </a:lnTo>
                    <a:lnTo>
                      <a:pt x="10" y="19"/>
                    </a:lnTo>
                    <a:lnTo>
                      <a:pt x="34" y="19"/>
                    </a:lnTo>
                    <a:lnTo>
                      <a:pt x="34" y="28"/>
                    </a:lnTo>
                    <a:lnTo>
                      <a:pt x="10" y="28"/>
                    </a:lnTo>
                    <a:lnTo>
                      <a:pt x="10" y="41"/>
                    </a:lnTo>
                    <a:lnTo>
                      <a:pt x="37" y="41"/>
                    </a:lnTo>
                    <a:lnTo>
                      <a:pt x="37" y="49"/>
                    </a:lnTo>
                    <a:lnTo>
                      <a:pt x="0"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12" name="Freeform 242"/>
              <p:cNvSpPr>
                <a:spLocks noEditPoints="1"/>
              </p:cNvSpPr>
              <p:nvPr/>
            </p:nvSpPr>
            <p:spPr bwMode="auto">
              <a:xfrm>
                <a:off x="4155" y="3774"/>
                <a:ext cx="38" cy="49"/>
              </a:xfrm>
              <a:custGeom>
                <a:avLst/>
                <a:gdLst>
                  <a:gd name="T0" fmla="*/ 0 w 38"/>
                  <a:gd name="T1" fmla="*/ 49 h 49"/>
                  <a:gd name="T2" fmla="*/ 0 w 38"/>
                  <a:gd name="T3" fmla="*/ 0 h 49"/>
                  <a:gd name="T4" fmla="*/ 17 w 38"/>
                  <a:gd name="T5" fmla="*/ 0 h 49"/>
                  <a:gd name="T6" fmla="*/ 23 w 38"/>
                  <a:gd name="T7" fmla="*/ 0 h 49"/>
                  <a:gd name="T8" fmla="*/ 28 w 38"/>
                  <a:gd name="T9" fmla="*/ 2 h 49"/>
                  <a:gd name="T10" fmla="*/ 32 w 38"/>
                  <a:gd name="T11" fmla="*/ 3 h 49"/>
                  <a:gd name="T12" fmla="*/ 36 w 38"/>
                  <a:gd name="T13" fmla="*/ 6 h 49"/>
                  <a:gd name="T14" fmla="*/ 37 w 38"/>
                  <a:gd name="T15" fmla="*/ 10 h 49"/>
                  <a:gd name="T16" fmla="*/ 38 w 38"/>
                  <a:gd name="T17" fmla="*/ 15 h 49"/>
                  <a:gd name="T18" fmla="*/ 37 w 38"/>
                  <a:gd name="T19" fmla="*/ 19 h 49"/>
                  <a:gd name="T20" fmla="*/ 36 w 38"/>
                  <a:gd name="T21" fmla="*/ 23 h 49"/>
                  <a:gd name="T22" fmla="*/ 34 w 38"/>
                  <a:gd name="T23" fmla="*/ 26 h 49"/>
                  <a:gd name="T24" fmla="*/ 32 w 38"/>
                  <a:gd name="T25" fmla="*/ 28 h 49"/>
                  <a:gd name="T26" fmla="*/ 30 w 38"/>
                  <a:gd name="T27" fmla="*/ 29 h 49"/>
                  <a:gd name="T28" fmla="*/ 28 w 38"/>
                  <a:gd name="T29" fmla="*/ 30 h 49"/>
                  <a:gd name="T30" fmla="*/ 22 w 38"/>
                  <a:gd name="T31" fmla="*/ 30 h 49"/>
                  <a:gd name="T32" fmla="*/ 17 w 38"/>
                  <a:gd name="T33" fmla="*/ 30 h 49"/>
                  <a:gd name="T34" fmla="*/ 10 w 38"/>
                  <a:gd name="T35" fmla="*/ 30 h 49"/>
                  <a:gd name="T36" fmla="*/ 10 w 38"/>
                  <a:gd name="T37" fmla="*/ 49 h 49"/>
                  <a:gd name="T38" fmla="*/ 0 w 38"/>
                  <a:gd name="T39" fmla="*/ 49 h 49"/>
                  <a:gd name="T40" fmla="*/ 10 w 38"/>
                  <a:gd name="T41" fmla="*/ 8 h 49"/>
                  <a:gd name="T42" fmla="*/ 10 w 38"/>
                  <a:gd name="T43" fmla="*/ 22 h 49"/>
                  <a:gd name="T44" fmla="*/ 15 w 38"/>
                  <a:gd name="T45" fmla="*/ 22 h 49"/>
                  <a:gd name="T46" fmla="*/ 21 w 38"/>
                  <a:gd name="T47" fmla="*/ 22 h 49"/>
                  <a:gd name="T48" fmla="*/ 23 w 38"/>
                  <a:gd name="T49" fmla="*/ 22 h 49"/>
                  <a:gd name="T50" fmla="*/ 25 w 38"/>
                  <a:gd name="T51" fmla="*/ 21 h 49"/>
                  <a:gd name="T52" fmla="*/ 26 w 38"/>
                  <a:gd name="T53" fmla="*/ 19 h 49"/>
                  <a:gd name="T54" fmla="*/ 28 w 38"/>
                  <a:gd name="T55" fmla="*/ 18 h 49"/>
                  <a:gd name="T56" fmla="*/ 28 w 38"/>
                  <a:gd name="T57" fmla="*/ 15 h 49"/>
                  <a:gd name="T58" fmla="*/ 28 w 38"/>
                  <a:gd name="T59" fmla="*/ 13 h 49"/>
                  <a:gd name="T60" fmla="*/ 26 w 38"/>
                  <a:gd name="T61" fmla="*/ 11 h 49"/>
                  <a:gd name="T62" fmla="*/ 25 w 38"/>
                  <a:gd name="T63" fmla="*/ 10 h 49"/>
                  <a:gd name="T64" fmla="*/ 22 w 38"/>
                  <a:gd name="T65" fmla="*/ 8 h 49"/>
                  <a:gd name="T66" fmla="*/ 19 w 38"/>
                  <a:gd name="T67" fmla="*/ 8 h 49"/>
                  <a:gd name="T68" fmla="*/ 15 w 38"/>
                  <a:gd name="T69" fmla="*/ 8 h 49"/>
                  <a:gd name="T70" fmla="*/ 10 w 38"/>
                  <a:gd name="T71" fmla="*/ 8 h 4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8"/>
                  <a:gd name="T109" fmla="*/ 0 h 49"/>
                  <a:gd name="T110" fmla="*/ 38 w 38"/>
                  <a:gd name="T111" fmla="*/ 49 h 4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8" h="49">
                    <a:moveTo>
                      <a:pt x="0" y="49"/>
                    </a:moveTo>
                    <a:lnTo>
                      <a:pt x="0" y="0"/>
                    </a:lnTo>
                    <a:lnTo>
                      <a:pt x="17" y="0"/>
                    </a:lnTo>
                    <a:lnTo>
                      <a:pt x="23" y="0"/>
                    </a:lnTo>
                    <a:lnTo>
                      <a:pt x="28" y="2"/>
                    </a:lnTo>
                    <a:lnTo>
                      <a:pt x="32" y="3"/>
                    </a:lnTo>
                    <a:lnTo>
                      <a:pt x="36" y="6"/>
                    </a:lnTo>
                    <a:lnTo>
                      <a:pt x="37" y="10"/>
                    </a:lnTo>
                    <a:lnTo>
                      <a:pt x="38" y="15"/>
                    </a:lnTo>
                    <a:lnTo>
                      <a:pt x="37" y="19"/>
                    </a:lnTo>
                    <a:lnTo>
                      <a:pt x="36" y="23"/>
                    </a:lnTo>
                    <a:lnTo>
                      <a:pt x="34" y="26"/>
                    </a:lnTo>
                    <a:lnTo>
                      <a:pt x="32" y="28"/>
                    </a:lnTo>
                    <a:lnTo>
                      <a:pt x="30" y="29"/>
                    </a:lnTo>
                    <a:lnTo>
                      <a:pt x="28" y="30"/>
                    </a:lnTo>
                    <a:lnTo>
                      <a:pt x="22" y="30"/>
                    </a:lnTo>
                    <a:lnTo>
                      <a:pt x="17" y="30"/>
                    </a:lnTo>
                    <a:lnTo>
                      <a:pt x="10" y="30"/>
                    </a:lnTo>
                    <a:lnTo>
                      <a:pt x="10" y="49"/>
                    </a:lnTo>
                    <a:lnTo>
                      <a:pt x="0" y="49"/>
                    </a:lnTo>
                    <a:close/>
                    <a:moveTo>
                      <a:pt x="10" y="8"/>
                    </a:moveTo>
                    <a:lnTo>
                      <a:pt x="10" y="22"/>
                    </a:lnTo>
                    <a:lnTo>
                      <a:pt x="15" y="22"/>
                    </a:lnTo>
                    <a:lnTo>
                      <a:pt x="21" y="22"/>
                    </a:lnTo>
                    <a:lnTo>
                      <a:pt x="23" y="22"/>
                    </a:lnTo>
                    <a:lnTo>
                      <a:pt x="25" y="21"/>
                    </a:lnTo>
                    <a:lnTo>
                      <a:pt x="26" y="19"/>
                    </a:lnTo>
                    <a:lnTo>
                      <a:pt x="28" y="18"/>
                    </a:lnTo>
                    <a:lnTo>
                      <a:pt x="28" y="15"/>
                    </a:lnTo>
                    <a:lnTo>
                      <a:pt x="28" y="13"/>
                    </a:lnTo>
                    <a:lnTo>
                      <a:pt x="26" y="11"/>
                    </a:lnTo>
                    <a:lnTo>
                      <a:pt x="25" y="10"/>
                    </a:lnTo>
                    <a:lnTo>
                      <a:pt x="22" y="8"/>
                    </a:lnTo>
                    <a:lnTo>
                      <a:pt x="19" y="8"/>
                    </a:lnTo>
                    <a:lnTo>
                      <a:pt x="15" y="8"/>
                    </a:lnTo>
                    <a:lnTo>
                      <a:pt x="10" y="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13" name="Freeform 243"/>
              <p:cNvSpPr>
                <a:spLocks/>
              </p:cNvSpPr>
              <p:nvPr/>
            </p:nvSpPr>
            <p:spPr bwMode="auto">
              <a:xfrm>
                <a:off x="4200" y="3774"/>
                <a:ext cx="40" cy="49"/>
              </a:xfrm>
              <a:custGeom>
                <a:avLst/>
                <a:gdLst>
                  <a:gd name="T0" fmla="*/ 0 w 40"/>
                  <a:gd name="T1" fmla="*/ 0 h 49"/>
                  <a:gd name="T2" fmla="*/ 11 w 40"/>
                  <a:gd name="T3" fmla="*/ 0 h 49"/>
                  <a:gd name="T4" fmla="*/ 11 w 40"/>
                  <a:gd name="T5" fmla="*/ 26 h 49"/>
                  <a:gd name="T6" fmla="*/ 11 w 40"/>
                  <a:gd name="T7" fmla="*/ 32 h 49"/>
                  <a:gd name="T8" fmla="*/ 11 w 40"/>
                  <a:gd name="T9" fmla="*/ 34 h 49"/>
                  <a:gd name="T10" fmla="*/ 12 w 40"/>
                  <a:gd name="T11" fmla="*/ 37 h 49"/>
                  <a:gd name="T12" fmla="*/ 14 w 40"/>
                  <a:gd name="T13" fmla="*/ 40 h 49"/>
                  <a:gd name="T14" fmla="*/ 17 w 40"/>
                  <a:gd name="T15" fmla="*/ 41 h 49"/>
                  <a:gd name="T16" fmla="*/ 21 w 40"/>
                  <a:gd name="T17" fmla="*/ 41 h 49"/>
                  <a:gd name="T18" fmla="*/ 25 w 40"/>
                  <a:gd name="T19" fmla="*/ 41 h 49"/>
                  <a:gd name="T20" fmla="*/ 27 w 40"/>
                  <a:gd name="T21" fmla="*/ 40 h 49"/>
                  <a:gd name="T22" fmla="*/ 29 w 40"/>
                  <a:gd name="T23" fmla="*/ 38 h 49"/>
                  <a:gd name="T24" fmla="*/ 29 w 40"/>
                  <a:gd name="T25" fmla="*/ 36 h 49"/>
                  <a:gd name="T26" fmla="*/ 30 w 40"/>
                  <a:gd name="T27" fmla="*/ 32 h 49"/>
                  <a:gd name="T28" fmla="*/ 30 w 40"/>
                  <a:gd name="T29" fmla="*/ 28 h 49"/>
                  <a:gd name="T30" fmla="*/ 30 w 40"/>
                  <a:gd name="T31" fmla="*/ 0 h 49"/>
                  <a:gd name="T32" fmla="*/ 40 w 40"/>
                  <a:gd name="T33" fmla="*/ 0 h 49"/>
                  <a:gd name="T34" fmla="*/ 40 w 40"/>
                  <a:gd name="T35" fmla="*/ 26 h 49"/>
                  <a:gd name="T36" fmla="*/ 40 w 40"/>
                  <a:gd name="T37" fmla="*/ 33 h 49"/>
                  <a:gd name="T38" fmla="*/ 38 w 40"/>
                  <a:gd name="T39" fmla="*/ 38 h 49"/>
                  <a:gd name="T40" fmla="*/ 38 w 40"/>
                  <a:gd name="T41" fmla="*/ 41 h 49"/>
                  <a:gd name="T42" fmla="*/ 36 w 40"/>
                  <a:gd name="T43" fmla="*/ 44 h 49"/>
                  <a:gd name="T44" fmla="*/ 33 w 40"/>
                  <a:gd name="T45" fmla="*/ 47 h 49"/>
                  <a:gd name="T46" fmla="*/ 30 w 40"/>
                  <a:gd name="T47" fmla="*/ 48 h 49"/>
                  <a:gd name="T48" fmla="*/ 26 w 40"/>
                  <a:gd name="T49" fmla="*/ 49 h 49"/>
                  <a:gd name="T50" fmla="*/ 21 w 40"/>
                  <a:gd name="T51" fmla="*/ 49 h 49"/>
                  <a:gd name="T52" fmla="*/ 15 w 40"/>
                  <a:gd name="T53" fmla="*/ 49 h 49"/>
                  <a:gd name="T54" fmla="*/ 10 w 40"/>
                  <a:gd name="T55" fmla="*/ 48 h 49"/>
                  <a:gd name="T56" fmla="*/ 7 w 40"/>
                  <a:gd name="T57" fmla="*/ 47 h 49"/>
                  <a:gd name="T58" fmla="*/ 4 w 40"/>
                  <a:gd name="T59" fmla="*/ 44 h 49"/>
                  <a:gd name="T60" fmla="*/ 3 w 40"/>
                  <a:gd name="T61" fmla="*/ 41 h 49"/>
                  <a:gd name="T62" fmla="*/ 2 w 40"/>
                  <a:gd name="T63" fmla="*/ 38 h 49"/>
                  <a:gd name="T64" fmla="*/ 2 w 40"/>
                  <a:gd name="T65" fmla="*/ 33 h 49"/>
                  <a:gd name="T66" fmla="*/ 0 w 40"/>
                  <a:gd name="T67" fmla="*/ 26 h 49"/>
                  <a:gd name="T68" fmla="*/ 0 w 40"/>
                  <a:gd name="T69" fmla="*/ 0 h 4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0"/>
                  <a:gd name="T106" fmla="*/ 0 h 49"/>
                  <a:gd name="T107" fmla="*/ 40 w 40"/>
                  <a:gd name="T108" fmla="*/ 49 h 4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0" h="49">
                    <a:moveTo>
                      <a:pt x="0" y="0"/>
                    </a:moveTo>
                    <a:lnTo>
                      <a:pt x="11" y="0"/>
                    </a:lnTo>
                    <a:lnTo>
                      <a:pt x="11" y="26"/>
                    </a:lnTo>
                    <a:lnTo>
                      <a:pt x="11" y="32"/>
                    </a:lnTo>
                    <a:lnTo>
                      <a:pt x="11" y="34"/>
                    </a:lnTo>
                    <a:lnTo>
                      <a:pt x="12" y="37"/>
                    </a:lnTo>
                    <a:lnTo>
                      <a:pt x="14" y="40"/>
                    </a:lnTo>
                    <a:lnTo>
                      <a:pt x="17" y="41"/>
                    </a:lnTo>
                    <a:lnTo>
                      <a:pt x="21" y="41"/>
                    </a:lnTo>
                    <a:lnTo>
                      <a:pt x="25" y="41"/>
                    </a:lnTo>
                    <a:lnTo>
                      <a:pt x="27" y="40"/>
                    </a:lnTo>
                    <a:lnTo>
                      <a:pt x="29" y="38"/>
                    </a:lnTo>
                    <a:lnTo>
                      <a:pt x="29" y="36"/>
                    </a:lnTo>
                    <a:lnTo>
                      <a:pt x="30" y="32"/>
                    </a:lnTo>
                    <a:lnTo>
                      <a:pt x="30" y="28"/>
                    </a:lnTo>
                    <a:lnTo>
                      <a:pt x="30" y="0"/>
                    </a:lnTo>
                    <a:lnTo>
                      <a:pt x="40" y="0"/>
                    </a:lnTo>
                    <a:lnTo>
                      <a:pt x="40" y="26"/>
                    </a:lnTo>
                    <a:lnTo>
                      <a:pt x="40" y="33"/>
                    </a:lnTo>
                    <a:lnTo>
                      <a:pt x="38" y="38"/>
                    </a:lnTo>
                    <a:lnTo>
                      <a:pt x="38" y="41"/>
                    </a:lnTo>
                    <a:lnTo>
                      <a:pt x="36" y="44"/>
                    </a:lnTo>
                    <a:lnTo>
                      <a:pt x="33" y="47"/>
                    </a:lnTo>
                    <a:lnTo>
                      <a:pt x="30" y="48"/>
                    </a:lnTo>
                    <a:lnTo>
                      <a:pt x="26" y="49"/>
                    </a:lnTo>
                    <a:lnTo>
                      <a:pt x="21" y="49"/>
                    </a:lnTo>
                    <a:lnTo>
                      <a:pt x="15" y="49"/>
                    </a:lnTo>
                    <a:lnTo>
                      <a:pt x="10" y="48"/>
                    </a:lnTo>
                    <a:lnTo>
                      <a:pt x="7" y="47"/>
                    </a:lnTo>
                    <a:lnTo>
                      <a:pt x="4" y="44"/>
                    </a:lnTo>
                    <a:lnTo>
                      <a:pt x="3" y="41"/>
                    </a:lnTo>
                    <a:lnTo>
                      <a:pt x="2" y="38"/>
                    </a:lnTo>
                    <a:lnTo>
                      <a:pt x="2" y="33"/>
                    </a:lnTo>
                    <a:lnTo>
                      <a:pt x="0" y="26"/>
                    </a:lnTo>
                    <a:lnTo>
                      <a:pt x="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14" name="Freeform 244"/>
              <p:cNvSpPr>
                <a:spLocks noEditPoints="1"/>
              </p:cNvSpPr>
              <p:nvPr/>
            </p:nvSpPr>
            <p:spPr bwMode="auto">
              <a:xfrm>
                <a:off x="4251" y="3774"/>
                <a:ext cx="40" cy="49"/>
              </a:xfrm>
              <a:custGeom>
                <a:avLst/>
                <a:gdLst>
                  <a:gd name="T0" fmla="*/ 0 w 40"/>
                  <a:gd name="T1" fmla="*/ 0 h 49"/>
                  <a:gd name="T2" fmla="*/ 19 w 40"/>
                  <a:gd name="T3" fmla="*/ 0 h 49"/>
                  <a:gd name="T4" fmla="*/ 24 w 40"/>
                  <a:gd name="T5" fmla="*/ 0 h 49"/>
                  <a:gd name="T6" fmla="*/ 27 w 40"/>
                  <a:gd name="T7" fmla="*/ 0 h 49"/>
                  <a:gd name="T8" fmla="*/ 30 w 40"/>
                  <a:gd name="T9" fmla="*/ 2 h 49"/>
                  <a:gd name="T10" fmla="*/ 32 w 40"/>
                  <a:gd name="T11" fmla="*/ 3 h 49"/>
                  <a:gd name="T12" fmla="*/ 34 w 40"/>
                  <a:gd name="T13" fmla="*/ 4 h 49"/>
                  <a:gd name="T14" fmla="*/ 36 w 40"/>
                  <a:gd name="T15" fmla="*/ 7 h 49"/>
                  <a:gd name="T16" fmla="*/ 36 w 40"/>
                  <a:gd name="T17" fmla="*/ 10 h 49"/>
                  <a:gd name="T18" fmla="*/ 38 w 40"/>
                  <a:gd name="T19" fmla="*/ 13 h 49"/>
                  <a:gd name="T20" fmla="*/ 36 w 40"/>
                  <a:gd name="T21" fmla="*/ 15 h 49"/>
                  <a:gd name="T22" fmla="*/ 35 w 40"/>
                  <a:gd name="T23" fmla="*/ 19 h 49"/>
                  <a:gd name="T24" fmla="*/ 34 w 40"/>
                  <a:gd name="T25" fmla="*/ 22 h 49"/>
                  <a:gd name="T26" fmla="*/ 31 w 40"/>
                  <a:gd name="T27" fmla="*/ 23 h 49"/>
                  <a:gd name="T28" fmla="*/ 35 w 40"/>
                  <a:gd name="T29" fmla="*/ 25 h 49"/>
                  <a:gd name="T30" fmla="*/ 38 w 40"/>
                  <a:gd name="T31" fmla="*/ 28 h 49"/>
                  <a:gd name="T32" fmla="*/ 39 w 40"/>
                  <a:gd name="T33" fmla="*/ 32 h 49"/>
                  <a:gd name="T34" fmla="*/ 40 w 40"/>
                  <a:gd name="T35" fmla="*/ 34 h 49"/>
                  <a:gd name="T36" fmla="*/ 39 w 40"/>
                  <a:gd name="T37" fmla="*/ 38 h 49"/>
                  <a:gd name="T38" fmla="*/ 38 w 40"/>
                  <a:gd name="T39" fmla="*/ 41 h 49"/>
                  <a:gd name="T40" fmla="*/ 36 w 40"/>
                  <a:gd name="T41" fmla="*/ 44 h 49"/>
                  <a:gd name="T42" fmla="*/ 34 w 40"/>
                  <a:gd name="T43" fmla="*/ 47 h 49"/>
                  <a:gd name="T44" fmla="*/ 31 w 40"/>
                  <a:gd name="T45" fmla="*/ 48 h 49"/>
                  <a:gd name="T46" fmla="*/ 27 w 40"/>
                  <a:gd name="T47" fmla="*/ 49 h 49"/>
                  <a:gd name="T48" fmla="*/ 23 w 40"/>
                  <a:gd name="T49" fmla="*/ 49 h 49"/>
                  <a:gd name="T50" fmla="*/ 16 w 40"/>
                  <a:gd name="T51" fmla="*/ 49 h 49"/>
                  <a:gd name="T52" fmla="*/ 0 w 40"/>
                  <a:gd name="T53" fmla="*/ 49 h 49"/>
                  <a:gd name="T54" fmla="*/ 0 w 40"/>
                  <a:gd name="T55" fmla="*/ 0 h 49"/>
                  <a:gd name="T56" fmla="*/ 9 w 40"/>
                  <a:gd name="T57" fmla="*/ 8 h 49"/>
                  <a:gd name="T58" fmla="*/ 9 w 40"/>
                  <a:gd name="T59" fmla="*/ 19 h 49"/>
                  <a:gd name="T60" fmla="*/ 16 w 40"/>
                  <a:gd name="T61" fmla="*/ 19 h 49"/>
                  <a:gd name="T62" fmla="*/ 20 w 40"/>
                  <a:gd name="T63" fmla="*/ 19 h 49"/>
                  <a:gd name="T64" fmla="*/ 23 w 40"/>
                  <a:gd name="T65" fmla="*/ 19 h 49"/>
                  <a:gd name="T66" fmla="*/ 24 w 40"/>
                  <a:gd name="T67" fmla="*/ 19 h 49"/>
                  <a:gd name="T68" fmla="*/ 27 w 40"/>
                  <a:gd name="T69" fmla="*/ 18 h 49"/>
                  <a:gd name="T70" fmla="*/ 27 w 40"/>
                  <a:gd name="T71" fmla="*/ 17 h 49"/>
                  <a:gd name="T72" fmla="*/ 28 w 40"/>
                  <a:gd name="T73" fmla="*/ 14 h 49"/>
                  <a:gd name="T74" fmla="*/ 28 w 40"/>
                  <a:gd name="T75" fmla="*/ 13 h 49"/>
                  <a:gd name="T76" fmla="*/ 27 w 40"/>
                  <a:gd name="T77" fmla="*/ 10 h 49"/>
                  <a:gd name="T78" fmla="*/ 25 w 40"/>
                  <a:gd name="T79" fmla="*/ 10 h 49"/>
                  <a:gd name="T80" fmla="*/ 23 w 40"/>
                  <a:gd name="T81" fmla="*/ 8 h 49"/>
                  <a:gd name="T82" fmla="*/ 20 w 40"/>
                  <a:gd name="T83" fmla="*/ 8 h 49"/>
                  <a:gd name="T84" fmla="*/ 15 w 40"/>
                  <a:gd name="T85" fmla="*/ 8 h 49"/>
                  <a:gd name="T86" fmla="*/ 9 w 40"/>
                  <a:gd name="T87" fmla="*/ 8 h 49"/>
                  <a:gd name="T88" fmla="*/ 9 w 40"/>
                  <a:gd name="T89" fmla="*/ 28 h 49"/>
                  <a:gd name="T90" fmla="*/ 9 w 40"/>
                  <a:gd name="T91" fmla="*/ 41 h 49"/>
                  <a:gd name="T92" fmla="*/ 17 w 40"/>
                  <a:gd name="T93" fmla="*/ 41 h 49"/>
                  <a:gd name="T94" fmla="*/ 23 w 40"/>
                  <a:gd name="T95" fmla="*/ 41 h 49"/>
                  <a:gd name="T96" fmla="*/ 24 w 40"/>
                  <a:gd name="T97" fmla="*/ 41 h 49"/>
                  <a:gd name="T98" fmla="*/ 27 w 40"/>
                  <a:gd name="T99" fmla="*/ 40 h 49"/>
                  <a:gd name="T100" fmla="*/ 28 w 40"/>
                  <a:gd name="T101" fmla="*/ 38 h 49"/>
                  <a:gd name="T102" fmla="*/ 30 w 40"/>
                  <a:gd name="T103" fmla="*/ 37 h 49"/>
                  <a:gd name="T104" fmla="*/ 30 w 40"/>
                  <a:gd name="T105" fmla="*/ 34 h 49"/>
                  <a:gd name="T106" fmla="*/ 30 w 40"/>
                  <a:gd name="T107" fmla="*/ 33 h 49"/>
                  <a:gd name="T108" fmla="*/ 28 w 40"/>
                  <a:gd name="T109" fmla="*/ 30 h 49"/>
                  <a:gd name="T110" fmla="*/ 27 w 40"/>
                  <a:gd name="T111" fmla="*/ 29 h 49"/>
                  <a:gd name="T112" fmla="*/ 25 w 40"/>
                  <a:gd name="T113" fmla="*/ 29 h 49"/>
                  <a:gd name="T114" fmla="*/ 23 w 40"/>
                  <a:gd name="T115" fmla="*/ 28 h 49"/>
                  <a:gd name="T116" fmla="*/ 17 w 40"/>
                  <a:gd name="T117" fmla="*/ 28 h 49"/>
                  <a:gd name="T118" fmla="*/ 9 w 40"/>
                  <a:gd name="T119" fmla="*/ 28 h 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0"/>
                  <a:gd name="T181" fmla="*/ 0 h 49"/>
                  <a:gd name="T182" fmla="*/ 40 w 40"/>
                  <a:gd name="T183" fmla="*/ 49 h 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0" h="49">
                    <a:moveTo>
                      <a:pt x="0" y="0"/>
                    </a:moveTo>
                    <a:lnTo>
                      <a:pt x="19" y="0"/>
                    </a:lnTo>
                    <a:lnTo>
                      <a:pt x="24" y="0"/>
                    </a:lnTo>
                    <a:lnTo>
                      <a:pt x="27" y="0"/>
                    </a:lnTo>
                    <a:lnTo>
                      <a:pt x="30" y="2"/>
                    </a:lnTo>
                    <a:lnTo>
                      <a:pt x="32" y="3"/>
                    </a:lnTo>
                    <a:lnTo>
                      <a:pt x="34" y="4"/>
                    </a:lnTo>
                    <a:lnTo>
                      <a:pt x="36" y="7"/>
                    </a:lnTo>
                    <a:lnTo>
                      <a:pt x="36" y="10"/>
                    </a:lnTo>
                    <a:lnTo>
                      <a:pt x="38" y="13"/>
                    </a:lnTo>
                    <a:lnTo>
                      <a:pt x="36" y="15"/>
                    </a:lnTo>
                    <a:lnTo>
                      <a:pt x="35" y="19"/>
                    </a:lnTo>
                    <a:lnTo>
                      <a:pt x="34" y="22"/>
                    </a:lnTo>
                    <a:lnTo>
                      <a:pt x="31" y="23"/>
                    </a:lnTo>
                    <a:lnTo>
                      <a:pt x="35" y="25"/>
                    </a:lnTo>
                    <a:lnTo>
                      <a:pt x="38" y="28"/>
                    </a:lnTo>
                    <a:lnTo>
                      <a:pt x="39" y="32"/>
                    </a:lnTo>
                    <a:lnTo>
                      <a:pt x="40" y="34"/>
                    </a:lnTo>
                    <a:lnTo>
                      <a:pt x="39" y="38"/>
                    </a:lnTo>
                    <a:lnTo>
                      <a:pt x="38" y="41"/>
                    </a:lnTo>
                    <a:lnTo>
                      <a:pt x="36" y="44"/>
                    </a:lnTo>
                    <a:lnTo>
                      <a:pt x="34" y="47"/>
                    </a:lnTo>
                    <a:lnTo>
                      <a:pt x="31" y="48"/>
                    </a:lnTo>
                    <a:lnTo>
                      <a:pt x="27" y="49"/>
                    </a:lnTo>
                    <a:lnTo>
                      <a:pt x="23" y="49"/>
                    </a:lnTo>
                    <a:lnTo>
                      <a:pt x="16" y="49"/>
                    </a:lnTo>
                    <a:lnTo>
                      <a:pt x="0" y="49"/>
                    </a:lnTo>
                    <a:lnTo>
                      <a:pt x="0" y="0"/>
                    </a:lnTo>
                    <a:close/>
                    <a:moveTo>
                      <a:pt x="9" y="8"/>
                    </a:moveTo>
                    <a:lnTo>
                      <a:pt x="9" y="19"/>
                    </a:lnTo>
                    <a:lnTo>
                      <a:pt x="16" y="19"/>
                    </a:lnTo>
                    <a:lnTo>
                      <a:pt x="20" y="19"/>
                    </a:lnTo>
                    <a:lnTo>
                      <a:pt x="23" y="19"/>
                    </a:lnTo>
                    <a:lnTo>
                      <a:pt x="24" y="19"/>
                    </a:lnTo>
                    <a:lnTo>
                      <a:pt x="27" y="18"/>
                    </a:lnTo>
                    <a:lnTo>
                      <a:pt x="27" y="17"/>
                    </a:lnTo>
                    <a:lnTo>
                      <a:pt x="28" y="14"/>
                    </a:lnTo>
                    <a:lnTo>
                      <a:pt x="28" y="13"/>
                    </a:lnTo>
                    <a:lnTo>
                      <a:pt x="27" y="10"/>
                    </a:lnTo>
                    <a:lnTo>
                      <a:pt x="25" y="10"/>
                    </a:lnTo>
                    <a:lnTo>
                      <a:pt x="23" y="8"/>
                    </a:lnTo>
                    <a:lnTo>
                      <a:pt x="20" y="8"/>
                    </a:lnTo>
                    <a:lnTo>
                      <a:pt x="15" y="8"/>
                    </a:lnTo>
                    <a:lnTo>
                      <a:pt x="9" y="8"/>
                    </a:lnTo>
                    <a:close/>
                    <a:moveTo>
                      <a:pt x="9" y="28"/>
                    </a:moveTo>
                    <a:lnTo>
                      <a:pt x="9" y="41"/>
                    </a:lnTo>
                    <a:lnTo>
                      <a:pt x="17" y="41"/>
                    </a:lnTo>
                    <a:lnTo>
                      <a:pt x="23" y="41"/>
                    </a:lnTo>
                    <a:lnTo>
                      <a:pt x="24" y="41"/>
                    </a:lnTo>
                    <a:lnTo>
                      <a:pt x="27" y="40"/>
                    </a:lnTo>
                    <a:lnTo>
                      <a:pt x="28" y="38"/>
                    </a:lnTo>
                    <a:lnTo>
                      <a:pt x="30" y="37"/>
                    </a:lnTo>
                    <a:lnTo>
                      <a:pt x="30" y="34"/>
                    </a:lnTo>
                    <a:lnTo>
                      <a:pt x="30" y="33"/>
                    </a:lnTo>
                    <a:lnTo>
                      <a:pt x="28" y="30"/>
                    </a:lnTo>
                    <a:lnTo>
                      <a:pt x="27" y="29"/>
                    </a:lnTo>
                    <a:lnTo>
                      <a:pt x="25" y="29"/>
                    </a:lnTo>
                    <a:lnTo>
                      <a:pt x="23" y="28"/>
                    </a:lnTo>
                    <a:lnTo>
                      <a:pt x="17" y="28"/>
                    </a:lnTo>
                    <a:lnTo>
                      <a:pt x="9" y="2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15" name="Freeform 245"/>
              <p:cNvSpPr>
                <a:spLocks/>
              </p:cNvSpPr>
              <p:nvPr/>
            </p:nvSpPr>
            <p:spPr bwMode="auto">
              <a:xfrm>
                <a:off x="4300" y="3774"/>
                <a:ext cx="34" cy="49"/>
              </a:xfrm>
              <a:custGeom>
                <a:avLst/>
                <a:gdLst>
                  <a:gd name="T0" fmla="*/ 0 w 34"/>
                  <a:gd name="T1" fmla="*/ 49 h 49"/>
                  <a:gd name="T2" fmla="*/ 0 w 34"/>
                  <a:gd name="T3" fmla="*/ 0 h 49"/>
                  <a:gd name="T4" fmla="*/ 9 w 34"/>
                  <a:gd name="T5" fmla="*/ 0 h 49"/>
                  <a:gd name="T6" fmla="*/ 9 w 34"/>
                  <a:gd name="T7" fmla="*/ 41 h 49"/>
                  <a:gd name="T8" fmla="*/ 34 w 34"/>
                  <a:gd name="T9" fmla="*/ 41 h 49"/>
                  <a:gd name="T10" fmla="*/ 34 w 34"/>
                  <a:gd name="T11" fmla="*/ 49 h 49"/>
                  <a:gd name="T12" fmla="*/ 0 w 34"/>
                  <a:gd name="T13" fmla="*/ 49 h 49"/>
                  <a:gd name="T14" fmla="*/ 0 60000 65536"/>
                  <a:gd name="T15" fmla="*/ 0 60000 65536"/>
                  <a:gd name="T16" fmla="*/ 0 60000 65536"/>
                  <a:gd name="T17" fmla="*/ 0 60000 65536"/>
                  <a:gd name="T18" fmla="*/ 0 60000 65536"/>
                  <a:gd name="T19" fmla="*/ 0 60000 65536"/>
                  <a:gd name="T20" fmla="*/ 0 60000 65536"/>
                  <a:gd name="T21" fmla="*/ 0 w 34"/>
                  <a:gd name="T22" fmla="*/ 0 h 49"/>
                  <a:gd name="T23" fmla="*/ 34 w 34"/>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 h="49">
                    <a:moveTo>
                      <a:pt x="0" y="49"/>
                    </a:moveTo>
                    <a:lnTo>
                      <a:pt x="0" y="0"/>
                    </a:lnTo>
                    <a:lnTo>
                      <a:pt x="9" y="0"/>
                    </a:lnTo>
                    <a:lnTo>
                      <a:pt x="9" y="41"/>
                    </a:lnTo>
                    <a:lnTo>
                      <a:pt x="34" y="41"/>
                    </a:lnTo>
                    <a:lnTo>
                      <a:pt x="34" y="49"/>
                    </a:lnTo>
                    <a:lnTo>
                      <a:pt x="0"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16" name="Rectangle 246"/>
              <p:cNvSpPr>
                <a:spLocks noChangeArrowheads="1"/>
              </p:cNvSpPr>
              <p:nvPr/>
            </p:nvSpPr>
            <p:spPr bwMode="auto">
              <a:xfrm>
                <a:off x="4340" y="3774"/>
                <a:ext cx="10" cy="49"/>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endParaRPr lang="en-US" altLang="en-US" sz="2000" b="1">
                  <a:solidFill>
                    <a:srgbClr val="BBE0E3"/>
                  </a:solidFill>
                  <a:latin typeface="Lucida Sans Unicode" pitchFamily="34" charset="0"/>
                  <a:ea typeface="굴림" pitchFamily="34" charset="-127"/>
                </a:endParaRPr>
              </a:p>
            </p:txBody>
          </p:sp>
          <p:sp>
            <p:nvSpPr>
              <p:cNvPr id="2317" name="Freeform 247"/>
              <p:cNvSpPr>
                <a:spLocks/>
              </p:cNvSpPr>
              <p:nvPr/>
            </p:nvSpPr>
            <p:spPr bwMode="auto">
              <a:xfrm>
                <a:off x="4358" y="3774"/>
                <a:ext cx="42" cy="49"/>
              </a:xfrm>
              <a:custGeom>
                <a:avLst/>
                <a:gdLst>
                  <a:gd name="T0" fmla="*/ 33 w 42"/>
                  <a:gd name="T1" fmla="*/ 32 h 49"/>
                  <a:gd name="T2" fmla="*/ 42 w 42"/>
                  <a:gd name="T3" fmla="*/ 34 h 49"/>
                  <a:gd name="T4" fmla="*/ 40 w 42"/>
                  <a:gd name="T5" fmla="*/ 41 h 49"/>
                  <a:gd name="T6" fmla="*/ 34 w 42"/>
                  <a:gd name="T7" fmla="*/ 47 h 49"/>
                  <a:gd name="T8" fmla="*/ 29 w 42"/>
                  <a:gd name="T9" fmla="*/ 49 h 49"/>
                  <a:gd name="T10" fmla="*/ 22 w 42"/>
                  <a:gd name="T11" fmla="*/ 49 h 49"/>
                  <a:gd name="T12" fmla="*/ 18 w 42"/>
                  <a:gd name="T13" fmla="*/ 49 h 49"/>
                  <a:gd name="T14" fmla="*/ 12 w 42"/>
                  <a:gd name="T15" fmla="*/ 48 h 49"/>
                  <a:gd name="T16" fmla="*/ 10 w 42"/>
                  <a:gd name="T17" fmla="*/ 47 h 49"/>
                  <a:gd name="T18" fmla="*/ 6 w 42"/>
                  <a:gd name="T19" fmla="*/ 44 h 49"/>
                  <a:gd name="T20" fmla="*/ 3 w 42"/>
                  <a:gd name="T21" fmla="*/ 40 h 49"/>
                  <a:gd name="T22" fmla="*/ 1 w 42"/>
                  <a:gd name="T23" fmla="*/ 36 h 49"/>
                  <a:gd name="T24" fmla="*/ 0 w 42"/>
                  <a:gd name="T25" fmla="*/ 30 h 49"/>
                  <a:gd name="T26" fmla="*/ 0 w 42"/>
                  <a:gd name="T27" fmla="*/ 25 h 49"/>
                  <a:gd name="T28" fmla="*/ 0 w 42"/>
                  <a:gd name="T29" fmla="*/ 19 h 49"/>
                  <a:gd name="T30" fmla="*/ 1 w 42"/>
                  <a:gd name="T31" fmla="*/ 14 h 49"/>
                  <a:gd name="T32" fmla="*/ 3 w 42"/>
                  <a:gd name="T33" fmla="*/ 10 h 49"/>
                  <a:gd name="T34" fmla="*/ 6 w 42"/>
                  <a:gd name="T35" fmla="*/ 6 h 49"/>
                  <a:gd name="T36" fmla="*/ 10 w 42"/>
                  <a:gd name="T37" fmla="*/ 3 h 49"/>
                  <a:gd name="T38" fmla="*/ 14 w 42"/>
                  <a:gd name="T39" fmla="*/ 2 h 49"/>
                  <a:gd name="T40" fmla="*/ 18 w 42"/>
                  <a:gd name="T41" fmla="*/ 0 h 49"/>
                  <a:gd name="T42" fmla="*/ 22 w 42"/>
                  <a:gd name="T43" fmla="*/ 0 h 49"/>
                  <a:gd name="T44" fmla="*/ 27 w 42"/>
                  <a:gd name="T45" fmla="*/ 0 h 49"/>
                  <a:gd name="T46" fmla="*/ 30 w 42"/>
                  <a:gd name="T47" fmla="*/ 0 h 49"/>
                  <a:gd name="T48" fmla="*/ 34 w 42"/>
                  <a:gd name="T49" fmla="*/ 3 h 49"/>
                  <a:gd name="T50" fmla="*/ 37 w 42"/>
                  <a:gd name="T51" fmla="*/ 4 h 49"/>
                  <a:gd name="T52" fmla="*/ 40 w 42"/>
                  <a:gd name="T53" fmla="*/ 8 h 49"/>
                  <a:gd name="T54" fmla="*/ 42 w 42"/>
                  <a:gd name="T55" fmla="*/ 14 h 49"/>
                  <a:gd name="T56" fmla="*/ 33 w 42"/>
                  <a:gd name="T57" fmla="*/ 17 h 49"/>
                  <a:gd name="T58" fmla="*/ 31 w 42"/>
                  <a:gd name="T59" fmla="*/ 13 h 49"/>
                  <a:gd name="T60" fmla="*/ 29 w 42"/>
                  <a:gd name="T61" fmla="*/ 10 h 49"/>
                  <a:gd name="T62" fmla="*/ 26 w 42"/>
                  <a:gd name="T63" fmla="*/ 8 h 49"/>
                  <a:gd name="T64" fmla="*/ 22 w 42"/>
                  <a:gd name="T65" fmla="*/ 8 h 49"/>
                  <a:gd name="T66" fmla="*/ 16 w 42"/>
                  <a:gd name="T67" fmla="*/ 8 h 49"/>
                  <a:gd name="T68" fmla="*/ 14 w 42"/>
                  <a:gd name="T69" fmla="*/ 13 h 49"/>
                  <a:gd name="T70" fmla="*/ 11 w 42"/>
                  <a:gd name="T71" fmla="*/ 17 h 49"/>
                  <a:gd name="T72" fmla="*/ 10 w 42"/>
                  <a:gd name="T73" fmla="*/ 25 h 49"/>
                  <a:gd name="T74" fmla="*/ 11 w 42"/>
                  <a:gd name="T75" fmla="*/ 33 h 49"/>
                  <a:gd name="T76" fmla="*/ 14 w 42"/>
                  <a:gd name="T77" fmla="*/ 37 h 49"/>
                  <a:gd name="T78" fmla="*/ 16 w 42"/>
                  <a:gd name="T79" fmla="*/ 41 h 49"/>
                  <a:gd name="T80" fmla="*/ 22 w 42"/>
                  <a:gd name="T81" fmla="*/ 41 h 49"/>
                  <a:gd name="T82" fmla="*/ 26 w 42"/>
                  <a:gd name="T83" fmla="*/ 41 h 49"/>
                  <a:gd name="T84" fmla="*/ 29 w 42"/>
                  <a:gd name="T85" fmla="*/ 38 h 49"/>
                  <a:gd name="T86" fmla="*/ 31 w 42"/>
                  <a:gd name="T87" fmla="*/ 36 h 49"/>
                  <a:gd name="T88" fmla="*/ 33 w 42"/>
                  <a:gd name="T89" fmla="*/ 32 h 4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2"/>
                  <a:gd name="T136" fmla="*/ 0 h 49"/>
                  <a:gd name="T137" fmla="*/ 42 w 42"/>
                  <a:gd name="T138" fmla="*/ 49 h 4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2" h="49">
                    <a:moveTo>
                      <a:pt x="33" y="32"/>
                    </a:moveTo>
                    <a:lnTo>
                      <a:pt x="42" y="34"/>
                    </a:lnTo>
                    <a:lnTo>
                      <a:pt x="40" y="41"/>
                    </a:lnTo>
                    <a:lnTo>
                      <a:pt x="34" y="47"/>
                    </a:lnTo>
                    <a:lnTo>
                      <a:pt x="29" y="49"/>
                    </a:lnTo>
                    <a:lnTo>
                      <a:pt x="22" y="49"/>
                    </a:lnTo>
                    <a:lnTo>
                      <a:pt x="18" y="49"/>
                    </a:lnTo>
                    <a:lnTo>
                      <a:pt x="12" y="48"/>
                    </a:lnTo>
                    <a:lnTo>
                      <a:pt x="10" y="47"/>
                    </a:lnTo>
                    <a:lnTo>
                      <a:pt x="6" y="44"/>
                    </a:lnTo>
                    <a:lnTo>
                      <a:pt x="3" y="40"/>
                    </a:lnTo>
                    <a:lnTo>
                      <a:pt x="1" y="36"/>
                    </a:lnTo>
                    <a:lnTo>
                      <a:pt x="0" y="30"/>
                    </a:lnTo>
                    <a:lnTo>
                      <a:pt x="0" y="25"/>
                    </a:lnTo>
                    <a:lnTo>
                      <a:pt x="0" y="19"/>
                    </a:lnTo>
                    <a:lnTo>
                      <a:pt x="1" y="14"/>
                    </a:lnTo>
                    <a:lnTo>
                      <a:pt x="3" y="10"/>
                    </a:lnTo>
                    <a:lnTo>
                      <a:pt x="6" y="6"/>
                    </a:lnTo>
                    <a:lnTo>
                      <a:pt x="10" y="3"/>
                    </a:lnTo>
                    <a:lnTo>
                      <a:pt x="14" y="2"/>
                    </a:lnTo>
                    <a:lnTo>
                      <a:pt x="18" y="0"/>
                    </a:lnTo>
                    <a:lnTo>
                      <a:pt x="22" y="0"/>
                    </a:lnTo>
                    <a:lnTo>
                      <a:pt x="27" y="0"/>
                    </a:lnTo>
                    <a:lnTo>
                      <a:pt x="30" y="0"/>
                    </a:lnTo>
                    <a:lnTo>
                      <a:pt x="34" y="3"/>
                    </a:lnTo>
                    <a:lnTo>
                      <a:pt x="37" y="4"/>
                    </a:lnTo>
                    <a:lnTo>
                      <a:pt x="40" y="8"/>
                    </a:lnTo>
                    <a:lnTo>
                      <a:pt x="42" y="14"/>
                    </a:lnTo>
                    <a:lnTo>
                      <a:pt x="33" y="17"/>
                    </a:lnTo>
                    <a:lnTo>
                      <a:pt x="31" y="13"/>
                    </a:lnTo>
                    <a:lnTo>
                      <a:pt x="29" y="10"/>
                    </a:lnTo>
                    <a:lnTo>
                      <a:pt x="26" y="8"/>
                    </a:lnTo>
                    <a:lnTo>
                      <a:pt x="22" y="8"/>
                    </a:lnTo>
                    <a:lnTo>
                      <a:pt x="16" y="8"/>
                    </a:lnTo>
                    <a:lnTo>
                      <a:pt x="14" y="13"/>
                    </a:lnTo>
                    <a:lnTo>
                      <a:pt x="11" y="17"/>
                    </a:lnTo>
                    <a:lnTo>
                      <a:pt x="10" y="25"/>
                    </a:lnTo>
                    <a:lnTo>
                      <a:pt x="11" y="33"/>
                    </a:lnTo>
                    <a:lnTo>
                      <a:pt x="14" y="37"/>
                    </a:lnTo>
                    <a:lnTo>
                      <a:pt x="16" y="41"/>
                    </a:lnTo>
                    <a:lnTo>
                      <a:pt x="22" y="41"/>
                    </a:lnTo>
                    <a:lnTo>
                      <a:pt x="26" y="41"/>
                    </a:lnTo>
                    <a:lnTo>
                      <a:pt x="29" y="38"/>
                    </a:lnTo>
                    <a:lnTo>
                      <a:pt x="31" y="36"/>
                    </a:lnTo>
                    <a:lnTo>
                      <a:pt x="33" y="3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18" name="Freeform 248"/>
              <p:cNvSpPr>
                <a:spLocks noEditPoints="1"/>
              </p:cNvSpPr>
              <p:nvPr/>
            </p:nvSpPr>
            <p:spPr bwMode="auto">
              <a:xfrm>
                <a:off x="4425" y="3774"/>
                <a:ext cx="47" cy="49"/>
              </a:xfrm>
              <a:custGeom>
                <a:avLst/>
                <a:gdLst>
                  <a:gd name="T0" fmla="*/ 0 w 47"/>
                  <a:gd name="T1" fmla="*/ 25 h 49"/>
                  <a:gd name="T2" fmla="*/ 1 w 47"/>
                  <a:gd name="T3" fmla="*/ 18 h 49"/>
                  <a:gd name="T4" fmla="*/ 3 w 47"/>
                  <a:gd name="T5" fmla="*/ 13 h 49"/>
                  <a:gd name="T6" fmla="*/ 4 w 47"/>
                  <a:gd name="T7" fmla="*/ 8 h 49"/>
                  <a:gd name="T8" fmla="*/ 7 w 47"/>
                  <a:gd name="T9" fmla="*/ 6 h 49"/>
                  <a:gd name="T10" fmla="*/ 11 w 47"/>
                  <a:gd name="T11" fmla="*/ 3 h 49"/>
                  <a:gd name="T12" fmla="*/ 13 w 47"/>
                  <a:gd name="T13" fmla="*/ 2 h 49"/>
                  <a:gd name="T14" fmla="*/ 19 w 47"/>
                  <a:gd name="T15" fmla="*/ 0 h 49"/>
                  <a:gd name="T16" fmla="*/ 24 w 47"/>
                  <a:gd name="T17" fmla="*/ 0 h 49"/>
                  <a:gd name="T18" fmla="*/ 28 w 47"/>
                  <a:gd name="T19" fmla="*/ 0 h 49"/>
                  <a:gd name="T20" fmla="*/ 34 w 47"/>
                  <a:gd name="T21" fmla="*/ 2 h 49"/>
                  <a:gd name="T22" fmla="*/ 38 w 47"/>
                  <a:gd name="T23" fmla="*/ 3 h 49"/>
                  <a:gd name="T24" fmla="*/ 41 w 47"/>
                  <a:gd name="T25" fmla="*/ 6 h 49"/>
                  <a:gd name="T26" fmla="*/ 43 w 47"/>
                  <a:gd name="T27" fmla="*/ 10 h 49"/>
                  <a:gd name="T28" fmla="*/ 46 w 47"/>
                  <a:gd name="T29" fmla="*/ 14 h 49"/>
                  <a:gd name="T30" fmla="*/ 47 w 47"/>
                  <a:gd name="T31" fmla="*/ 19 h 49"/>
                  <a:gd name="T32" fmla="*/ 47 w 47"/>
                  <a:gd name="T33" fmla="*/ 25 h 49"/>
                  <a:gd name="T34" fmla="*/ 47 w 47"/>
                  <a:gd name="T35" fmla="*/ 30 h 49"/>
                  <a:gd name="T36" fmla="*/ 46 w 47"/>
                  <a:gd name="T37" fmla="*/ 36 h 49"/>
                  <a:gd name="T38" fmla="*/ 43 w 47"/>
                  <a:gd name="T39" fmla="*/ 40 h 49"/>
                  <a:gd name="T40" fmla="*/ 41 w 47"/>
                  <a:gd name="T41" fmla="*/ 44 h 49"/>
                  <a:gd name="T42" fmla="*/ 38 w 47"/>
                  <a:gd name="T43" fmla="*/ 47 h 49"/>
                  <a:gd name="T44" fmla="*/ 34 w 47"/>
                  <a:gd name="T45" fmla="*/ 48 h 49"/>
                  <a:gd name="T46" fmla="*/ 30 w 47"/>
                  <a:gd name="T47" fmla="*/ 49 h 49"/>
                  <a:gd name="T48" fmla="*/ 24 w 47"/>
                  <a:gd name="T49" fmla="*/ 49 h 49"/>
                  <a:gd name="T50" fmla="*/ 19 w 47"/>
                  <a:gd name="T51" fmla="*/ 49 h 49"/>
                  <a:gd name="T52" fmla="*/ 15 w 47"/>
                  <a:gd name="T53" fmla="*/ 48 h 49"/>
                  <a:gd name="T54" fmla="*/ 11 w 47"/>
                  <a:gd name="T55" fmla="*/ 47 h 49"/>
                  <a:gd name="T56" fmla="*/ 7 w 47"/>
                  <a:gd name="T57" fmla="*/ 44 h 49"/>
                  <a:gd name="T58" fmla="*/ 4 w 47"/>
                  <a:gd name="T59" fmla="*/ 40 h 49"/>
                  <a:gd name="T60" fmla="*/ 3 w 47"/>
                  <a:gd name="T61" fmla="*/ 36 h 49"/>
                  <a:gd name="T62" fmla="*/ 1 w 47"/>
                  <a:gd name="T63" fmla="*/ 30 h 49"/>
                  <a:gd name="T64" fmla="*/ 0 w 47"/>
                  <a:gd name="T65" fmla="*/ 25 h 49"/>
                  <a:gd name="T66" fmla="*/ 11 w 47"/>
                  <a:gd name="T67" fmla="*/ 25 h 49"/>
                  <a:gd name="T68" fmla="*/ 12 w 47"/>
                  <a:gd name="T69" fmla="*/ 32 h 49"/>
                  <a:gd name="T70" fmla="*/ 15 w 47"/>
                  <a:gd name="T71" fmla="*/ 37 h 49"/>
                  <a:gd name="T72" fmla="*/ 19 w 47"/>
                  <a:gd name="T73" fmla="*/ 40 h 49"/>
                  <a:gd name="T74" fmla="*/ 24 w 47"/>
                  <a:gd name="T75" fmla="*/ 41 h 49"/>
                  <a:gd name="T76" fmla="*/ 30 w 47"/>
                  <a:gd name="T77" fmla="*/ 40 h 49"/>
                  <a:gd name="T78" fmla="*/ 34 w 47"/>
                  <a:gd name="T79" fmla="*/ 37 h 49"/>
                  <a:gd name="T80" fmla="*/ 37 w 47"/>
                  <a:gd name="T81" fmla="*/ 32 h 49"/>
                  <a:gd name="T82" fmla="*/ 38 w 47"/>
                  <a:gd name="T83" fmla="*/ 25 h 49"/>
                  <a:gd name="T84" fmla="*/ 37 w 47"/>
                  <a:gd name="T85" fmla="*/ 17 h 49"/>
                  <a:gd name="T86" fmla="*/ 34 w 47"/>
                  <a:gd name="T87" fmla="*/ 13 h 49"/>
                  <a:gd name="T88" fmla="*/ 30 w 47"/>
                  <a:gd name="T89" fmla="*/ 8 h 49"/>
                  <a:gd name="T90" fmla="*/ 24 w 47"/>
                  <a:gd name="T91" fmla="*/ 8 h 49"/>
                  <a:gd name="T92" fmla="*/ 19 w 47"/>
                  <a:gd name="T93" fmla="*/ 8 h 49"/>
                  <a:gd name="T94" fmla="*/ 15 w 47"/>
                  <a:gd name="T95" fmla="*/ 13 h 49"/>
                  <a:gd name="T96" fmla="*/ 12 w 47"/>
                  <a:gd name="T97" fmla="*/ 18 h 49"/>
                  <a:gd name="T98" fmla="*/ 11 w 47"/>
                  <a:gd name="T99" fmla="*/ 25 h 4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7"/>
                  <a:gd name="T151" fmla="*/ 0 h 49"/>
                  <a:gd name="T152" fmla="*/ 47 w 47"/>
                  <a:gd name="T153" fmla="*/ 49 h 4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7" h="49">
                    <a:moveTo>
                      <a:pt x="0" y="25"/>
                    </a:moveTo>
                    <a:lnTo>
                      <a:pt x="1" y="18"/>
                    </a:lnTo>
                    <a:lnTo>
                      <a:pt x="3" y="13"/>
                    </a:lnTo>
                    <a:lnTo>
                      <a:pt x="4" y="8"/>
                    </a:lnTo>
                    <a:lnTo>
                      <a:pt x="7" y="6"/>
                    </a:lnTo>
                    <a:lnTo>
                      <a:pt x="11" y="3"/>
                    </a:lnTo>
                    <a:lnTo>
                      <a:pt x="13" y="2"/>
                    </a:lnTo>
                    <a:lnTo>
                      <a:pt x="19" y="0"/>
                    </a:lnTo>
                    <a:lnTo>
                      <a:pt x="24" y="0"/>
                    </a:lnTo>
                    <a:lnTo>
                      <a:pt x="28" y="0"/>
                    </a:lnTo>
                    <a:lnTo>
                      <a:pt x="34" y="2"/>
                    </a:lnTo>
                    <a:lnTo>
                      <a:pt x="38" y="3"/>
                    </a:lnTo>
                    <a:lnTo>
                      <a:pt x="41" y="6"/>
                    </a:lnTo>
                    <a:lnTo>
                      <a:pt x="43" y="10"/>
                    </a:lnTo>
                    <a:lnTo>
                      <a:pt x="46" y="14"/>
                    </a:lnTo>
                    <a:lnTo>
                      <a:pt x="47" y="19"/>
                    </a:lnTo>
                    <a:lnTo>
                      <a:pt x="47" y="25"/>
                    </a:lnTo>
                    <a:lnTo>
                      <a:pt x="47" y="30"/>
                    </a:lnTo>
                    <a:lnTo>
                      <a:pt x="46" y="36"/>
                    </a:lnTo>
                    <a:lnTo>
                      <a:pt x="43" y="40"/>
                    </a:lnTo>
                    <a:lnTo>
                      <a:pt x="41" y="44"/>
                    </a:lnTo>
                    <a:lnTo>
                      <a:pt x="38" y="47"/>
                    </a:lnTo>
                    <a:lnTo>
                      <a:pt x="34" y="48"/>
                    </a:lnTo>
                    <a:lnTo>
                      <a:pt x="30" y="49"/>
                    </a:lnTo>
                    <a:lnTo>
                      <a:pt x="24" y="49"/>
                    </a:lnTo>
                    <a:lnTo>
                      <a:pt x="19" y="49"/>
                    </a:lnTo>
                    <a:lnTo>
                      <a:pt x="15" y="48"/>
                    </a:lnTo>
                    <a:lnTo>
                      <a:pt x="11" y="47"/>
                    </a:lnTo>
                    <a:lnTo>
                      <a:pt x="7" y="44"/>
                    </a:lnTo>
                    <a:lnTo>
                      <a:pt x="4" y="40"/>
                    </a:lnTo>
                    <a:lnTo>
                      <a:pt x="3" y="36"/>
                    </a:lnTo>
                    <a:lnTo>
                      <a:pt x="1" y="30"/>
                    </a:lnTo>
                    <a:lnTo>
                      <a:pt x="0" y="25"/>
                    </a:lnTo>
                    <a:close/>
                    <a:moveTo>
                      <a:pt x="11" y="25"/>
                    </a:moveTo>
                    <a:lnTo>
                      <a:pt x="12" y="32"/>
                    </a:lnTo>
                    <a:lnTo>
                      <a:pt x="15" y="37"/>
                    </a:lnTo>
                    <a:lnTo>
                      <a:pt x="19" y="40"/>
                    </a:lnTo>
                    <a:lnTo>
                      <a:pt x="24" y="41"/>
                    </a:lnTo>
                    <a:lnTo>
                      <a:pt x="30" y="40"/>
                    </a:lnTo>
                    <a:lnTo>
                      <a:pt x="34" y="37"/>
                    </a:lnTo>
                    <a:lnTo>
                      <a:pt x="37" y="32"/>
                    </a:lnTo>
                    <a:lnTo>
                      <a:pt x="38" y="25"/>
                    </a:lnTo>
                    <a:lnTo>
                      <a:pt x="37" y="17"/>
                    </a:lnTo>
                    <a:lnTo>
                      <a:pt x="34" y="13"/>
                    </a:lnTo>
                    <a:lnTo>
                      <a:pt x="30" y="8"/>
                    </a:lnTo>
                    <a:lnTo>
                      <a:pt x="24" y="8"/>
                    </a:lnTo>
                    <a:lnTo>
                      <a:pt x="19" y="8"/>
                    </a:lnTo>
                    <a:lnTo>
                      <a:pt x="15" y="13"/>
                    </a:lnTo>
                    <a:lnTo>
                      <a:pt x="12" y="18"/>
                    </a:lnTo>
                    <a:lnTo>
                      <a:pt x="11" y="2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19" name="Freeform 249"/>
              <p:cNvSpPr>
                <a:spLocks/>
              </p:cNvSpPr>
              <p:nvPr/>
            </p:nvSpPr>
            <p:spPr bwMode="auto">
              <a:xfrm>
                <a:off x="4481" y="3774"/>
                <a:ext cx="32" cy="49"/>
              </a:xfrm>
              <a:custGeom>
                <a:avLst/>
                <a:gdLst>
                  <a:gd name="T0" fmla="*/ 0 w 32"/>
                  <a:gd name="T1" fmla="*/ 49 h 49"/>
                  <a:gd name="T2" fmla="*/ 0 w 32"/>
                  <a:gd name="T3" fmla="*/ 0 h 49"/>
                  <a:gd name="T4" fmla="*/ 32 w 32"/>
                  <a:gd name="T5" fmla="*/ 0 h 49"/>
                  <a:gd name="T6" fmla="*/ 32 w 32"/>
                  <a:gd name="T7" fmla="*/ 8 h 49"/>
                  <a:gd name="T8" fmla="*/ 9 w 32"/>
                  <a:gd name="T9" fmla="*/ 8 h 49"/>
                  <a:gd name="T10" fmla="*/ 9 w 32"/>
                  <a:gd name="T11" fmla="*/ 21 h 49"/>
                  <a:gd name="T12" fmla="*/ 30 w 32"/>
                  <a:gd name="T13" fmla="*/ 21 h 49"/>
                  <a:gd name="T14" fmla="*/ 30 w 32"/>
                  <a:gd name="T15" fmla="*/ 29 h 49"/>
                  <a:gd name="T16" fmla="*/ 9 w 32"/>
                  <a:gd name="T17" fmla="*/ 29 h 49"/>
                  <a:gd name="T18" fmla="*/ 9 w 32"/>
                  <a:gd name="T19" fmla="*/ 49 h 49"/>
                  <a:gd name="T20" fmla="*/ 0 w 32"/>
                  <a:gd name="T21" fmla="*/ 49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2"/>
                  <a:gd name="T34" fmla="*/ 0 h 49"/>
                  <a:gd name="T35" fmla="*/ 32 w 32"/>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2" h="49">
                    <a:moveTo>
                      <a:pt x="0" y="49"/>
                    </a:moveTo>
                    <a:lnTo>
                      <a:pt x="0" y="0"/>
                    </a:lnTo>
                    <a:lnTo>
                      <a:pt x="32" y="0"/>
                    </a:lnTo>
                    <a:lnTo>
                      <a:pt x="32" y="8"/>
                    </a:lnTo>
                    <a:lnTo>
                      <a:pt x="9" y="8"/>
                    </a:lnTo>
                    <a:lnTo>
                      <a:pt x="9" y="21"/>
                    </a:lnTo>
                    <a:lnTo>
                      <a:pt x="30" y="21"/>
                    </a:lnTo>
                    <a:lnTo>
                      <a:pt x="30" y="29"/>
                    </a:lnTo>
                    <a:lnTo>
                      <a:pt x="9" y="29"/>
                    </a:lnTo>
                    <a:lnTo>
                      <a:pt x="9" y="49"/>
                    </a:lnTo>
                    <a:lnTo>
                      <a:pt x="0"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20" name="Freeform 250"/>
              <p:cNvSpPr>
                <a:spLocks/>
              </p:cNvSpPr>
              <p:nvPr/>
            </p:nvSpPr>
            <p:spPr bwMode="auto">
              <a:xfrm>
                <a:off x="4538" y="3774"/>
                <a:ext cx="39" cy="49"/>
              </a:xfrm>
              <a:custGeom>
                <a:avLst/>
                <a:gdLst>
                  <a:gd name="T0" fmla="*/ 0 w 39"/>
                  <a:gd name="T1" fmla="*/ 33 h 49"/>
                  <a:gd name="T2" fmla="*/ 9 w 39"/>
                  <a:gd name="T3" fmla="*/ 32 h 49"/>
                  <a:gd name="T4" fmla="*/ 11 w 39"/>
                  <a:gd name="T5" fmla="*/ 37 h 49"/>
                  <a:gd name="T6" fmla="*/ 13 w 39"/>
                  <a:gd name="T7" fmla="*/ 40 h 49"/>
                  <a:gd name="T8" fmla="*/ 16 w 39"/>
                  <a:gd name="T9" fmla="*/ 41 h 49"/>
                  <a:gd name="T10" fmla="*/ 20 w 39"/>
                  <a:gd name="T11" fmla="*/ 41 h 49"/>
                  <a:gd name="T12" fmla="*/ 24 w 39"/>
                  <a:gd name="T13" fmla="*/ 41 h 49"/>
                  <a:gd name="T14" fmla="*/ 27 w 39"/>
                  <a:gd name="T15" fmla="*/ 40 h 49"/>
                  <a:gd name="T16" fmla="*/ 30 w 39"/>
                  <a:gd name="T17" fmla="*/ 37 h 49"/>
                  <a:gd name="T18" fmla="*/ 30 w 39"/>
                  <a:gd name="T19" fmla="*/ 34 h 49"/>
                  <a:gd name="T20" fmla="*/ 30 w 39"/>
                  <a:gd name="T21" fmla="*/ 33 h 49"/>
                  <a:gd name="T22" fmla="*/ 28 w 39"/>
                  <a:gd name="T23" fmla="*/ 32 h 49"/>
                  <a:gd name="T24" fmla="*/ 27 w 39"/>
                  <a:gd name="T25" fmla="*/ 30 h 49"/>
                  <a:gd name="T26" fmla="*/ 26 w 39"/>
                  <a:gd name="T27" fmla="*/ 30 h 49"/>
                  <a:gd name="T28" fmla="*/ 23 w 39"/>
                  <a:gd name="T29" fmla="*/ 29 h 49"/>
                  <a:gd name="T30" fmla="*/ 17 w 39"/>
                  <a:gd name="T31" fmla="*/ 28 h 49"/>
                  <a:gd name="T32" fmla="*/ 11 w 39"/>
                  <a:gd name="T33" fmla="*/ 26 h 49"/>
                  <a:gd name="T34" fmla="*/ 7 w 39"/>
                  <a:gd name="T35" fmla="*/ 23 h 49"/>
                  <a:gd name="T36" fmla="*/ 2 w 39"/>
                  <a:gd name="T37" fmla="*/ 18 h 49"/>
                  <a:gd name="T38" fmla="*/ 2 w 39"/>
                  <a:gd name="T39" fmla="*/ 13 h 49"/>
                  <a:gd name="T40" fmla="*/ 2 w 39"/>
                  <a:gd name="T41" fmla="*/ 10 h 49"/>
                  <a:gd name="T42" fmla="*/ 4 w 39"/>
                  <a:gd name="T43" fmla="*/ 6 h 49"/>
                  <a:gd name="T44" fmla="*/ 7 w 39"/>
                  <a:gd name="T45" fmla="*/ 3 h 49"/>
                  <a:gd name="T46" fmla="*/ 11 w 39"/>
                  <a:gd name="T47" fmla="*/ 2 h 49"/>
                  <a:gd name="T48" fmla="*/ 15 w 39"/>
                  <a:gd name="T49" fmla="*/ 0 h 49"/>
                  <a:gd name="T50" fmla="*/ 20 w 39"/>
                  <a:gd name="T51" fmla="*/ 0 h 49"/>
                  <a:gd name="T52" fmla="*/ 27 w 39"/>
                  <a:gd name="T53" fmla="*/ 0 h 49"/>
                  <a:gd name="T54" fmla="*/ 34 w 39"/>
                  <a:gd name="T55" fmla="*/ 3 h 49"/>
                  <a:gd name="T56" fmla="*/ 36 w 39"/>
                  <a:gd name="T57" fmla="*/ 8 h 49"/>
                  <a:gd name="T58" fmla="*/ 38 w 39"/>
                  <a:gd name="T59" fmla="*/ 14 h 49"/>
                  <a:gd name="T60" fmla="*/ 28 w 39"/>
                  <a:gd name="T61" fmla="*/ 15 h 49"/>
                  <a:gd name="T62" fmla="*/ 27 w 39"/>
                  <a:gd name="T63" fmla="*/ 11 h 49"/>
                  <a:gd name="T64" fmla="*/ 26 w 39"/>
                  <a:gd name="T65" fmla="*/ 10 h 49"/>
                  <a:gd name="T66" fmla="*/ 23 w 39"/>
                  <a:gd name="T67" fmla="*/ 8 h 49"/>
                  <a:gd name="T68" fmla="*/ 19 w 39"/>
                  <a:gd name="T69" fmla="*/ 7 h 49"/>
                  <a:gd name="T70" fmla="*/ 16 w 39"/>
                  <a:gd name="T71" fmla="*/ 8 h 49"/>
                  <a:gd name="T72" fmla="*/ 13 w 39"/>
                  <a:gd name="T73" fmla="*/ 10 h 49"/>
                  <a:gd name="T74" fmla="*/ 12 w 39"/>
                  <a:gd name="T75" fmla="*/ 11 h 49"/>
                  <a:gd name="T76" fmla="*/ 11 w 39"/>
                  <a:gd name="T77" fmla="*/ 13 h 49"/>
                  <a:gd name="T78" fmla="*/ 12 w 39"/>
                  <a:gd name="T79" fmla="*/ 14 h 49"/>
                  <a:gd name="T80" fmla="*/ 12 w 39"/>
                  <a:gd name="T81" fmla="*/ 15 h 49"/>
                  <a:gd name="T82" fmla="*/ 16 w 39"/>
                  <a:gd name="T83" fmla="*/ 17 h 49"/>
                  <a:gd name="T84" fmla="*/ 22 w 39"/>
                  <a:gd name="T85" fmla="*/ 19 h 49"/>
                  <a:gd name="T86" fmla="*/ 28 w 39"/>
                  <a:gd name="T87" fmla="*/ 21 h 49"/>
                  <a:gd name="T88" fmla="*/ 32 w 39"/>
                  <a:gd name="T89" fmla="*/ 22 h 49"/>
                  <a:gd name="T90" fmla="*/ 35 w 39"/>
                  <a:gd name="T91" fmla="*/ 25 h 49"/>
                  <a:gd name="T92" fmla="*/ 38 w 39"/>
                  <a:gd name="T93" fmla="*/ 28 h 49"/>
                  <a:gd name="T94" fmla="*/ 39 w 39"/>
                  <a:gd name="T95" fmla="*/ 30 h 49"/>
                  <a:gd name="T96" fmla="*/ 39 w 39"/>
                  <a:gd name="T97" fmla="*/ 34 h 49"/>
                  <a:gd name="T98" fmla="*/ 39 w 39"/>
                  <a:gd name="T99" fmla="*/ 38 h 49"/>
                  <a:gd name="T100" fmla="*/ 38 w 39"/>
                  <a:gd name="T101" fmla="*/ 43 h 49"/>
                  <a:gd name="T102" fmla="*/ 35 w 39"/>
                  <a:gd name="T103" fmla="*/ 45 h 49"/>
                  <a:gd name="T104" fmla="*/ 31 w 39"/>
                  <a:gd name="T105" fmla="*/ 48 h 49"/>
                  <a:gd name="T106" fmla="*/ 26 w 39"/>
                  <a:gd name="T107" fmla="*/ 49 h 49"/>
                  <a:gd name="T108" fmla="*/ 20 w 39"/>
                  <a:gd name="T109" fmla="*/ 49 h 49"/>
                  <a:gd name="T110" fmla="*/ 12 w 39"/>
                  <a:gd name="T111" fmla="*/ 49 h 49"/>
                  <a:gd name="T112" fmla="*/ 7 w 39"/>
                  <a:gd name="T113" fmla="*/ 45 h 49"/>
                  <a:gd name="T114" fmla="*/ 2 w 39"/>
                  <a:gd name="T115" fmla="*/ 40 h 49"/>
                  <a:gd name="T116" fmla="*/ 0 w 39"/>
                  <a:gd name="T117" fmla="*/ 33 h 4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9"/>
                  <a:gd name="T178" fmla="*/ 0 h 49"/>
                  <a:gd name="T179" fmla="*/ 39 w 39"/>
                  <a:gd name="T180" fmla="*/ 49 h 4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9" h="49">
                    <a:moveTo>
                      <a:pt x="0" y="33"/>
                    </a:moveTo>
                    <a:lnTo>
                      <a:pt x="9" y="32"/>
                    </a:lnTo>
                    <a:lnTo>
                      <a:pt x="11" y="37"/>
                    </a:lnTo>
                    <a:lnTo>
                      <a:pt x="13" y="40"/>
                    </a:lnTo>
                    <a:lnTo>
                      <a:pt x="16" y="41"/>
                    </a:lnTo>
                    <a:lnTo>
                      <a:pt x="20" y="41"/>
                    </a:lnTo>
                    <a:lnTo>
                      <a:pt x="24" y="41"/>
                    </a:lnTo>
                    <a:lnTo>
                      <a:pt x="27" y="40"/>
                    </a:lnTo>
                    <a:lnTo>
                      <a:pt x="30" y="37"/>
                    </a:lnTo>
                    <a:lnTo>
                      <a:pt x="30" y="34"/>
                    </a:lnTo>
                    <a:lnTo>
                      <a:pt x="30" y="33"/>
                    </a:lnTo>
                    <a:lnTo>
                      <a:pt x="28" y="32"/>
                    </a:lnTo>
                    <a:lnTo>
                      <a:pt x="27" y="30"/>
                    </a:lnTo>
                    <a:lnTo>
                      <a:pt x="26" y="30"/>
                    </a:lnTo>
                    <a:lnTo>
                      <a:pt x="23" y="29"/>
                    </a:lnTo>
                    <a:lnTo>
                      <a:pt x="17" y="28"/>
                    </a:lnTo>
                    <a:lnTo>
                      <a:pt x="11" y="26"/>
                    </a:lnTo>
                    <a:lnTo>
                      <a:pt x="7" y="23"/>
                    </a:lnTo>
                    <a:lnTo>
                      <a:pt x="2" y="18"/>
                    </a:lnTo>
                    <a:lnTo>
                      <a:pt x="2" y="13"/>
                    </a:lnTo>
                    <a:lnTo>
                      <a:pt x="2" y="10"/>
                    </a:lnTo>
                    <a:lnTo>
                      <a:pt x="4" y="6"/>
                    </a:lnTo>
                    <a:lnTo>
                      <a:pt x="7" y="3"/>
                    </a:lnTo>
                    <a:lnTo>
                      <a:pt x="11" y="2"/>
                    </a:lnTo>
                    <a:lnTo>
                      <a:pt x="15" y="0"/>
                    </a:lnTo>
                    <a:lnTo>
                      <a:pt x="20" y="0"/>
                    </a:lnTo>
                    <a:lnTo>
                      <a:pt x="27" y="0"/>
                    </a:lnTo>
                    <a:lnTo>
                      <a:pt x="34" y="3"/>
                    </a:lnTo>
                    <a:lnTo>
                      <a:pt x="36" y="8"/>
                    </a:lnTo>
                    <a:lnTo>
                      <a:pt x="38" y="14"/>
                    </a:lnTo>
                    <a:lnTo>
                      <a:pt x="28" y="15"/>
                    </a:lnTo>
                    <a:lnTo>
                      <a:pt x="27" y="11"/>
                    </a:lnTo>
                    <a:lnTo>
                      <a:pt x="26" y="10"/>
                    </a:lnTo>
                    <a:lnTo>
                      <a:pt x="23" y="8"/>
                    </a:lnTo>
                    <a:lnTo>
                      <a:pt x="19" y="7"/>
                    </a:lnTo>
                    <a:lnTo>
                      <a:pt x="16" y="8"/>
                    </a:lnTo>
                    <a:lnTo>
                      <a:pt x="13" y="10"/>
                    </a:lnTo>
                    <a:lnTo>
                      <a:pt x="12" y="11"/>
                    </a:lnTo>
                    <a:lnTo>
                      <a:pt x="11" y="13"/>
                    </a:lnTo>
                    <a:lnTo>
                      <a:pt x="12" y="14"/>
                    </a:lnTo>
                    <a:lnTo>
                      <a:pt x="12" y="15"/>
                    </a:lnTo>
                    <a:lnTo>
                      <a:pt x="16" y="17"/>
                    </a:lnTo>
                    <a:lnTo>
                      <a:pt x="22" y="19"/>
                    </a:lnTo>
                    <a:lnTo>
                      <a:pt x="28" y="21"/>
                    </a:lnTo>
                    <a:lnTo>
                      <a:pt x="32" y="22"/>
                    </a:lnTo>
                    <a:lnTo>
                      <a:pt x="35" y="25"/>
                    </a:lnTo>
                    <a:lnTo>
                      <a:pt x="38" y="28"/>
                    </a:lnTo>
                    <a:lnTo>
                      <a:pt x="39" y="30"/>
                    </a:lnTo>
                    <a:lnTo>
                      <a:pt x="39" y="34"/>
                    </a:lnTo>
                    <a:lnTo>
                      <a:pt x="39" y="38"/>
                    </a:lnTo>
                    <a:lnTo>
                      <a:pt x="38" y="43"/>
                    </a:lnTo>
                    <a:lnTo>
                      <a:pt x="35" y="45"/>
                    </a:lnTo>
                    <a:lnTo>
                      <a:pt x="31" y="48"/>
                    </a:lnTo>
                    <a:lnTo>
                      <a:pt x="26" y="49"/>
                    </a:lnTo>
                    <a:lnTo>
                      <a:pt x="20" y="49"/>
                    </a:lnTo>
                    <a:lnTo>
                      <a:pt x="12" y="49"/>
                    </a:lnTo>
                    <a:lnTo>
                      <a:pt x="7" y="45"/>
                    </a:lnTo>
                    <a:lnTo>
                      <a:pt x="2" y="40"/>
                    </a:lnTo>
                    <a:lnTo>
                      <a:pt x="0" y="3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21" name="Freeform 251"/>
              <p:cNvSpPr>
                <a:spLocks noEditPoints="1"/>
              </p:cNvSpPr>
              <p:nvPr/>
            </p:nvSpPr>
            <p:spPr bwMode="auto">
              <a:xfrm>
                <a:off x="4584" y="3774"/>
                <a:ext cx="48" cy="49"/>
              </a:xfrm>
              <a:custGeom>
                <a:avLst/>
                <a:gdLst>
                  <a:gd name="T0" fmla="*/ 0 w 48"/>
                  <a:gd name="T1" fmla="*/ 25 h 49"/>
                  <a:gd name="T2" fmla="*/ 0 w 48"/>
                  <a:gd name="T3" fmla="*/ 18 h 49"/>
                  <a:gd name="T4" fmla="*/ 3 w 48"/>
                  <a:gd name="T5" fmla="*/ 13 h 49"/>
                  <a:gd name="T6" fmla="*/ 4 w 48"/>
                  <a:gd name="T7" fmla="*/ 8 h 49"/>
                  <a:gd name="T8" fmla="*/ 7 w 48"/>
                  <a:gd name="T9" fmla="*/ 6 h 49"/>
                  <a:gd name="T10" fmla="*/ 10 w 48"/>
                  <a:gd name="T11" fmla="*/ 3 h 49"/>
                  <a:gd name="T12" fmla="*/ 12 w 48"/>
                  <a:gd name="T13" fmla="*/ 2 h 49"/>
                  <a:gd name="T14" fmla="*/ 18 w 48"/>
                  <a:gd name="T15" fmla="*/ 0 h 49"/>
                  <a:gd name="T16" fmla="*/ 23 w 48"/>
                  <a:gd name="T17" fmla="*/ 0 h 49"/>
                  <a:gd name="T18" fmla="*/ 29 w 48"/>
                  <a:gd name="T19" fmla="*/ 0 h 49"/>
                  <a:gd name="T20" fmla="*/ 33 w 48"/>
                  <a:gd name="T21" fmla="*/ 2 h 49"/>
                  <a:gd name="T22" fmla="*/ 37 w 48"/>
                  <a:gd name="T23" fmla="*/ 3 h 49"/>
                  <a:gd name="T24" fmla="*/ 41 w 48"/>
                  <a:gd name="T25" fmla="*/ 6 h 49"/>
                  <a:gd name="T26" fmla="*/ 44 w 48"/>
                  <a:gd name="T27" fmla="*/ 10 h 49"/>
                  <a:gd name="T28" fmla="*/ 45 w 48"/>
                  <a:gd name="T29" fmla="*/ 14 h 49"/>
                  <a:gd name="T30" fmla="*/ 46 w 48"/>
                  <a:gd name="T31" fmla="*/ 19 h 49"/>
                  <a:gd name="T32" fmla="*/ 48 w 48"/>
                  <a:gd name="T33" fmla="*/ 25 h 49"/>
                  <a:gd name="T34" fmla="*/ 46 w 48"/>
                  <a:gd name="T35" fmla="*/ 30 h 49"/>
                  <a:gd name="T36" fmla="*/ 45 w 48"/>
                  <a:gd name="T37" fmla="*/ 36 h 49"/>
                  <a:gd name="T38" fmla="*/ 44 w 48"/>
                  <a:gd name="T39" fmla="*/ 40 h 49"/>
                  <a:gd name="T40" fmla="*/ 41 w 48"/>
                  <a:gd name="T41" fmla="*/ 44 h 49"/>
                  <a:gd name="T42" fmla="*/ 37 w 48"/>
                  <a:gd name="T43" fmla="*/ 47 h 49"/>
                  <a:gd name="T44" fmla="*/ 33 w 48"/>
                  <a:gd name="T45" fmla="*/ 48 h 49"/>
                  <a:gd name="T46" fmla="*/ 29 w 48"/>
                  <a:gd name="T47" fmla="*/ 49 h 49"/>
                  <a:gd name="T48" fmla="*/ 23 w 48"/>
                  <a:gd name="T49" fmla="*/ 49 h 49"/>
                  <a:gd name="T50" fmla="*/ 18 w 48"/>
                  <a:gd name="T51" fmla="*/ 49 h 49"/>
                  <a:gd name="T52" fmla="*/ 14 w 48"/>
                  <a:gd name="T53" fmla="*/ 48 h 49"/>
                  <a:gd name="T54" fmla="*/ 10 w 48"/>
                  <a:gd name="T55" fmla="*/ 47 h 49"/>
                  <a:gd name="T56" fmla="*/ 7 w 48"/>
                  <a:gd name="T57" fmla="*/ 44 h 49"/>
                  <a:gd name="T58" fmla="*/ 4 w 48"/>
                  <a:gd name="T59" fmla="*/ 40 h 49"/>
                  <a:gd name="T60" fmla="*/ 1 w 48"/>
                  <a:gd name="T61" fmla="*/ 36 h 49"/>
                  <a:gd name="T62" fmla="*/ 0 w 48"/>
                  <a:gd name="T63" fmla="*/ 30 h 49"/>
                  <a:gd name="T64" fmla="*/ 0 w 48"/>
                  <a:gd name="T65" fmla="*/ 25 h 49"/>
                  <a:gd name="T66" fmla="*/ 10 w 48"/>
                  <a:gd name="T67" fmla="*/ 25 h 49"/>
                  <a:gd name="T68" fmla="*/ 11 w 48"/>
                  <a:gd name="T69" fmla="*/ 32 h 49"/>
                  <a:gd name="T70" fmla="*/ 14 w 48"/>
                  <a:gd name="T71" fmla="*/ 37 h 49"/>
                  <a:gd name="T72" fmla="*/ 18 w 48"/>
                  <a:gd name="T73" fmla="*/ 40 h 49"/>
                  <a:gd name="T74" fmla="*/ 23 w 48"/>
                  <a:gd name="T75" fmla="*/ 41 h 49"/>
                  <a:gd name="T76" fmla="*/ 29 w 48"/>
                  <a:gd name="T77" fmla="*/ 40 h 49"/>
                  <a:gd name="T78" fmla="*/ 33 w 48"/>
                  <a:gd name="T79" fmla="*/ 37 h 49"/>
                  <a:gd name="T80" fmla="*/ 35 w 48"/>
                  <a:gd name="T81" fmla="*/ 32 h 49"/>
                  <a:gd name="T82" fmla="*/ 37 w 48"/>
                  <a:gd name="T83" fmla="*/ 25 h 49"/>
                  <a:gd name="T84" fmla="*/ 35 w 48"/>
                  <a:gd name="T85" fmla="*/ 17 h 49"/>
                  <a:gd name="T86" fmla="*/ 33 w 48"/>
                  <a:gd name="T87" fmla="*/ 13 h 49"/>
                  <a:gd name="T88" fmla="*/ 29 w 48"/>
                  <a:gd name="T89" fmla="*/ 8 h 49"/>
                  <a:gd name="T90" fmla="*/ 23 w 48"/>
                  <a:gd name="T91" fmla="*/ 8 h 49"/>
                  <a:gd name="T92" fmla="*/ 18 w 48"/>
                  <a:gd name="T93" fmla="*/ 8 h 49"/>
                  <a:gd name="T94" fmla="*/ 14 w 48"/>
                  <a:gd name="T95" fmla="*/ 13 h 49"/>
                  <a:gd name="T96" fmla="*/ 11 w 48"/>
                  <a:gd name="T97" fmla="*/ 18 h 49"/>
                  <a:gd name="T98" fmla="*/ 10 w 48"/>
                  <a:gd name="T99" fmla="*/ 25 h 4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8"/>
                  <a:gd name="T151" fmla="*/ 0 h 49"/>
                  <a:gd name="T152" fmla="*/ 48 w 48"/>
                  <a:gd name="T153" fmla="*/ 49 h 4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8" h="49">
                    <a:moveTo>
                      <a:pt x="0" y="25"/>
                    </a:moveTo>
                    <a:lnTo>
                      <a:pt x="0" y="18"/>
                    </a:lnTo>
                    <a:lnTo>
                      <a:pt x="3" y="13"/>
                    </a:lnTo>
                    <a:lnTo>
                      <a:pt x="4" y="8"/>
                    </a:lnTo>
                    <a:lnTo>
                      <a:pt x="7" y="6"/>
                    </a:lnTo>
                    <a:lnTo>
                      <a:pt x="10" y="3"/>
                    </a:lnTo>
                    <a:lnTo>
                      <a:pt x="12" y="2"/>
                    </a:lnTo>
                    <a:lnTo>
                      <a:pt x="18" y="0"/>
                    </a:lnTo>
                    <a:lnTo>
                      <a:pt x="23" y="0"/>
                    </a:lnTo>
                    <a:lnTo>
                      <a:pt x="29" y="0"/>
                    </a:lnTo>
                    <a:lnTo>
                      <a:pt x="33" y="2"/>
                    </a:lnTo>
                    <a:lnTo>
                      <a:pt x="37" y="3"/>
                    </a:lnTo>
                    <a:lnTo>
                      <a:pt x="41" y="6"/>
                    </a:lnTo>
                    <a:lnTo>
                      <a:pt x="44" y="10"/>
                    </a:lnTo>
                    <a:lnTo>
                      <a:pt x="45" y="14"/>
                    </a:lnTo>
                    <a:lnTo>
                      <a:pt x="46" y="19"/>
                    </a:lnTo>
                    <a:lnTo>
                      <a:pt x="48" y="25"/>
                    </a:lnTo>
                    <a:lnTo>
                      <a:pt x="46" y="30"/>
                    </a:lnTo>
                    <a:lnTo>
                      <a:pt x="45" y="36"/>
                    </a:lnTo>
                    <a:lnTo>
                      <a:pt x="44" y="40"/>
                    </a:lnTo>
                    <a:lnTo>
                      <a:pt x="41" y="44"/>
                    </a:lnTo>
                    <a:lnTo>
                      <a:pt x="37" y="47"/>
                    </a:lnTo>
                    <a:lnTo>
                      <a:pt x="33" y="48"/>
                    </a:lnTo>
                    <a:lnTo>
                      <a:pt x="29" y="49"/>
                    </a:lnTo>
                    <a:lnTo>
                      <a:pt x="23" y="49"/>
                    </a:lnTo>
                    <a:lnTo>
                      <a:pt x="18" y="49"/>
                    </a:lnTo>
                    <a:lnTo>
                      <a:pt x="14" y="48"/>
                    </a:lnTo>
                    <a:lnTo>
                      <a:pt x="10" y="47"/>
                    </a:lnTo>
                    <a:lnTo>
                      <a:pt x="7" y="44"/>
                    </a:lnTo>
                    <a:lnTo>
                      <a:pt x="4" y="40"/>
                    </a:lnTo>
                    <a:lnTo>
                      <a:pt x="1" y="36"/>
                    </a:lnTo>
                    <a:lnTo>
                      <a:pt x="0" y="30"/>
                    </a:lnTo>
                    <a:lnTo>
                      <a:pt x="0" y="25"/>
                    </a:lnTo>
                    <a:close/>
                    <a:moveTo>
                      <a:pt x="10" y="25"/>
                    </a:moveTo>
                    <a:lnTo>
                      <a:pt x="11" y="32"/>
                    </a:lnTo>
                    <a:lnTo>
                      <a:pt x="14" y="37"/>
                    </a:lnTo>
                    <a:lnTo>
                      <a:pt x="18" y="40"/>
                    </a:lnTo>
                    <a:lnTo>
                      <a:pt x="23" y="41"/>
                    </a:lnTo>
                    <a:lnTo>
                      <a:pt x="29" y="40"/>
                    </a:lnTo>
                    <a:lnTo>
                      <a:pt x="33" y="37"/>
                    </a:lnTo>
                    <a:lnTo>
                      <a:pt x="35" y="32"/>
                    </a:lnTo>
                    <a:lnTo>
                      <a:pt x="37" y="25"/>
                    </a:lnTo>
                    <a:lnTo>
                      <a:pt x="35" y="17"/>
                    </a:lnTo>
                    <a:lnTo>
                      <a:pt x="33" y="13"/>
                    </a:lnTo>
                    <a:lnTo>
                      <a:pt x="29" y="8"/>
                    </a:lnTo>
                    <a:lnTo>
                      <a:pt x="23" y="8"/>
                    </a:lnTo>
                    <a:lnTo>
                      <a:pt x="18" y="8"/>
                    </a:lnTo>
                    <a:lnTo>
                      <a:pt x="14" y="13"/>
                    </a:lnTo>
                    <a:lnTo>
                      <a:pt x="11" y="18"/>
                    </a:lnTo>
                    <a:lnTo>
                      <a:pt x="10" y="2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22" name="Freeform 252"/>
              <p:cNvSpPr>
                <a:spLocks/>
              </p:cNvSpPr>
              <p:nvPr/>
            </p:nvSpPr>
            <p:spPr bwMode="auto">
              <a:xfrm>
                <a:off x="4638" y="3774"/>
                <a:ext cx="40" cy="49"/>
              </a:xfrm>
              <a:custGeom>
                <a:avLst/>
                <a:gdLst>
                  <a:gd name="T0" fmla="*/ 0 w 40"/>
                  <a:gd name="T1" fmla="*/ 0 h 49"/>
                  <a:gd name="T2" fmla="*/ 10 w 40"/>
                  <a:gd name="T3" fmla="*/ 0 h 49"/>
                  <a:gd name="T4" fmla="*/ 10 w 40"/>
                  <a:gd name="T5" fmla="*/ 26 h 49"/>
                  <a:gd name="T6" fmla="*/ 10 w 40"/>
                  <a:gd name="T7" fmla="*/ 32 h 49"/>
                  <a:gd name="T8" fmla="*/ 11 w 40"/>
                  <a:gd name="T9" fmla="*/ 34 h 49"/>
                  <a:gd name="T10" fmla="*/ 11 w 40"/>
                  <a:gd name="T11" fmla="*/ 37 h 49"/>
                  <a:gd name="T12" fmla="*/ 14 w 40"/>
                  <a:gd name="T13" fmla="*/ 40 h 49"/>
                  <a:gd name="T14" fmla="*/ 17 w 40"/>
                  <a:gd name="T15" fmla="*/ 41 h 49"/>
                  <a:gd name="T16" fmla="*/ 21 w 40"/>
                  <a:gd name="T17" fmla="*/ 41 h 49"/>
                  <a:gd name="T18" fmla="*/ 24 w 40"/>
                  <a:gd name="T19" fmla="*/ 41 h 49"/>
                  <a:gd name="T20" fmla="*/ 26 w 40"/>
                  <a:gd name="T21" fmla="*/ 40 h 49"/>
                  <a:gd name="T22" fmla="*/ 28 w 40"/>
                  <a:gd name="T23" fmla="*/ 38 h 49"/>
                  <a:gd name="T24" fmla="*/ 29 w 40"/>
                  <a:gd name="T25" fmla="*/ 36 h 49"/>
                  <a:gd name="T26" fmla="*/ 29 w 40"/>
                  <a:gd name="T27" fmla="*/ 32 h 49"/>
                  <a:gd name="T28" fmla="*/ 29 w 40"/>
                  <a:gd name="T29" fmla="*/ 28 h 49"/>
                  <a:gd name="T30" fmla="*/ 29 w 40"/>
                  <a:gd name="T31" fmla="*/ 0 h 49"/>
                  <a:gd name="T32" fmla="*/ 40 w 40"/>
                  <a:gd name="T33" fmla="*/ 0 h 49"/>
                  <a:gd name="T34" fmla="*/ 40 w 40"/>
                  <a:gd name="T35" fmla="*/ 26 h 49"/>
                  <a:gd name="T36" fmla="*/ 39 w 40"/>
                  <a:gd name="T37" fmla="*/ 33 h 49"/>
                  <a:gd name="T38" fmla="*/ 39 w 40"/>
                  <a:gd name="T39" fmla="*/ 38 h 49"/>
                  <a:gd name="T40" fmla="*/ 37 w 40"/>
                  <a:gd name="T41" fmla="*/ 41 h 49"/>
                  <a:gd name="T42" fmla="*/ 36 w 40"/>
                  <a:gd name="T43" fmla="*/ 44 h 49"/>
                  <a:gd name="T44" fmla="*/ 33 w 40"/>
                  <a:gd name="T45" fmla="*/ 47 h 49"/>
                  <a:gd name="T46" fmla="*/ 30 w 40"/>
                  <a:gd name="T47" fmla="*/ 48 h 49"/>
                  <a:gd name="T48" fmla="*/ 26 w 40"/>
                  <a:gd name="T49" fmla="*/ 49 h 49"/>
                  <a:gd name="T50" fmla="*/ 21 w 40"/>
                  <a:gd name="T51" fmla="*/ 49 h 49"/>
                  <a:gd name="T52" fmla="*/ 14 w 40"/>
                  <a:gd name="T53" fmla="*/ 49 h 49"/>
                  <a:gd name="T54" fmla="*/ 10 w 40"/>
                  <a:gd name="T55" fmla="*/ 48 h 49"/>
                  <a:gd name="T56" fmla="*/ 7 w 40"/>
                  <a:gd name="T57" fmla="*/ 47 h 49"/>
                  <a:gd name="T58" fmla="*/ 5 w 40"/>
                  <a:gd name="T59" fmla="*/ 44 h 49"/>
                  <a:gd name="T60" fmla="*/ 3 w 40"/>
                  <a:gd name="T61" fmla="*/ 41 h 49"/>
                  <a:gd name="T62" fmla="*/ 2 w 40"/>
                  <a:gd name="T63" fmla="*/ 38 h 49"/>
                  <a:gd name="T64" fmla="*/ 0 w 40"/>
                  <a:gd name="T65" fmla="*/ 33 h 49"/>
                  <a:gd name="T66" fmla="*/ 0 w 40"/>
                  <a:gd name="T67" fmla="*/ 26 h 49"/>
                  <a:gd name="T68" fmla="*/ 0 w 40"/>
                  <a:gd name="T69" fmla="*/ 0 h 4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0"/>
                  <a:gd name="T106" fmla="*/ 0 h 49"/>
                  <a:gd name="T107" fmla="*/ 40 w 40"/>
                  <a:gd name="T108" fmla="*/ 49 h 4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0" h="49">
                    <a:moveTo>
                      <a:pt x="0" y="0"/>
                    </a:moveTo>
                    <a:lnTo>
                      <a:pt x="10" y="0"/>
                    </a:lnTo>
                    <a:lnTo>
                      <a:pt x="10" y="26"/>
                    </a:lnTo>
                    <a:lnTo>
                      <a:pt x="10" y="32"/>
                    </a:lnTo>
                    <a:lnTo>
                      <a:pt x="11" y="34"/>
                    </a:lnTo>
                    <a:lnTo>
                      <a:pt x="11" y="37"/>
                    </a:lnTo>
                    <a:lnTo>
                      <a:pt x="14" y="40"/>
                    </a:lnTo>
                    <a:lnTo>
                      <a:pt x="17" y="41"/>
                    </a:lnTo>
                    <a:lnTo>
                      <a:pt x="21" y="41"/>
                    </a:lnTo>
                    <a:lnTo>
                      <a:pt x="24" y="41"/>
                    </a:lnTo>
                    <a:lnTo>
                      <a:pt x="26" y="40"/>
                    </a:lnTo>
                    <a:lnTo>
                      <a:pt x="28" y="38"/>
                    </a:lnTo>
                    <a:lnTo>
                      <a:pt x="29" y="36"/>
                    </a:lnTo>
                    <a:lnTo>
                      <a:pt x="29" y="32"/>
                    </a:lnTo>
                    <a:lnTo>
                      <a:pt x="29" y="28"/>
                    </a:lnTo>
                    <a:lnTo>
                      <a:pt x="29" y="0"/>
                    </a:lnTo>
                    <a:lnTo>
                      <a:pt x="40" y="0"/>
                    </a:lnTo>
                    <a:lnTo>
                      <a:pt x="40" y="26"/>
                    </a:lnTo>
                    <a:lnTo>
                      <a:pt x="39" y="33"/>
                    </a:lnTo>
                    <a:lnTo>
                      <a:pt x="39" y="38"/>
                    </a:lnTo>
                    <a:lnTo>
                      <a:pt x="37" y="41"/>
                    </a:lnTo>
                    <a:lnTo>
                      <a:pt x="36" y="44"/>
                    </a:lnTo>
                    <a:lnTo>
                      <a:pt x="33" y="47"/>
                    </a:lnTo>
                    <a:lnTo>
                      <a:pt x="30" y="48"/>
                    </a:lnTo>
                    <a:lnTo>
                      <a:pt x="26" y="49"/>
                    </a:lnTo>
                    <a:lnTo>
                      <a:pt x="21" y="49"/>
                    </a:lnTo>
                    <a:lnTo>
                      <a:pt x="14" y="49"/>
                    </a:lnTo>
                    <a:lnTo>
                      <a:pt x="10" y="48"/>
                    </a:lnTo>
                    <a:lnTo>
                      <a:pt x="7" y="47"/>
                    </a:lnTo>
                    <a:lnTo>
                      <a:pt x="5" y="44"/>
                    </a:lnTo>
                    <a:lnTo>
                      <a:pt x="3" y="41"/>
                    </a:lnTo>
                    <a:lnTo>
                      <a:pt x="2" y="38"/>
                    </a:lnTo>
                    <a:lnTo>
                      <a:pt x="0" y="33"/>
                    </a:lnTo>
                    <a:lnTo>
                      <a:pt x="0" y="26"/>
                    </a:lnTo>
                    <a:lnTo>
                      <a:pt x="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23" name="Freeform 253"/>
              <p:cNvSpPr>
                <a:spLocks/>
              </p:cNvSpPr>
              <p:nvPr/>
            </p:nvSpPr>
            <p:spPr bwMode="auto">
              <a:xfrm>
                <a:off x="4685" y="3774"/>
                <a:ext cx="38" cy="49"/>
              </a:xfrm>
              <a:custGeom>
                <a:avLst/>
                <a:gdLst>
                  <a:gd name="T0" fmla="*/ 13 w 38"/>
                  <a:gd name="T1" fmla="*/ 49 h 49"/>
                  <a:gd name="T2" fmla="*/ 13 w 38"/>
                  <a:gd name="T3" fmla="*/ 8 h 49"/>
                  <a:gd name="T4" fmla="*/ 0 w 38"/>
                  <a:gd name="T5" fmla="*/ 8 h 49"/>
                  <a:gd name="T6" fmla="*/ 0 w 38"/>
                  <a:gd name="T7" fmla="*/ 0 h 49"/>
                  <a:gd name="T8" fmla="*/ 38 w 38"/>
                  <a:gd name="T9" fmla="*/ 0 h 49"/>
                  <a:gd name="T10" fmla="*/ 38 w 38"/>
                  <a:gd name="T11" fmla="*/ 8 h 49"/>
                  <a:gd name="T12" fmla="*/ 23 w 38"/>
                  <a:gd name="T13" fmla="*/ 8 h 49"/>
                  <a:gd name="T14" fmla="*/ 23 w 38"/>
                  <a:gd name="T15" fmla="*/ 49 h 49"/>
                  <a:gd name="T16" fmla="*/ 13 w 38"/>
                  <a:gd name="T17" fmla="*/ 49 h 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49"/>
                  <a:gd name="T29" fmla="*/ 38 w 38"/>
                  <a:gd name="T30" fmla="*/ 49 h 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49">
                    <a:moveTo>
                      <a:pt x="13" y="49"/>
                    </a:moveTo>
                    <a:lnTo>
                      <a:pt x="13" y="8"/>
                    </a:lnTo>
                    <a:lnTo>
                      <a:pt x="0" y="8"/>
                    </a:lnTo>
                    <a:lnTo>
                      <a:pt x="0" y="0"/>
                    </a:lnTo>
                    <a:lnTo>
                      <a:pt x="38" y="0"/>
                    </a:lnTo>
                    <a:lnTo>
                      <a:pt x="38" y="8"/>
                    </a:lnTo>
                    <a:lnTo>
                      <a:pt x="23" y="8"/>
                    </a:lnTo>
                    <a:lnTo>
                      <a:pt x="23" y="49"/>
                    </a:lnTo>
                    <a:lnTo>
                      <a:pt x="13"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24" name="Freeform 254"/>
              <p:cNvSpPr>
                <a:spLocks/>
              </p:cNvSpPr>
              <p:nvPr/>
            </p:nvSpPr>
            <p:spPr bwMode="auto">
              <a:xfrm>
                <a:off x="4730" y="3774"/>
                <a:ext cx="38" cy="49"/>
              </a:xfrm>
              <a:custGeom>
                <a:avLst/>
                <a:gdLst>
                  <a:gd name="T0" fmla="*/ 0 w 38"/>
                  <a:gd name="T1" fmla="*/ 49 h 49"/>
                  <a:gd name="T2" fmla="*/ 0 w 38"/>
                  <a:gd name="T3" fmla="*/ 0 h 49"/>
                  <a:gd name="T4" fmla="*/ 9 w 38"/>
                  <a:gd name="T5" fmla="*/ 0 h 49"/>
                  <a:gd name="T6" fmla="*/ 9 w 38"/>
                  <a:gd name="T7" fmla="*/ 19 h 49"/>
                  <a:gd name="T8" fmla="*/ 28 w 38"/>
                  <a:gd name="T9" fmla="*/ 19 h 49"/>
                  <a:gd name="T10" fmla="*/ 28 w 38"/>
                  <a:gd name="T11" fmla="*/ 0 h 49"/>
                  <a:gd name="T12" fmla="*/ 38 w 38"/>
                  <a:gd name="T13" fmla="*/ 0 h 49"/>
                  <a:gd name="T14" fmla="*/ 38 w 38"/>
                  <a:gd name="T15" fmla="*/ 49 h 49"/>
                  <a:gd name="T16" fmla="*/ 28 w 38"/>
                  <a:gd name="T17" fmla="*/ 49 h 49"/>
                  <a:gd name="T18" fmla="*/ 28 w 38"/>
                  <a:gd name="T19" fmla="*/ 28 h 49"/>
                  <a:gd name="T20" fmla="*/ 9 w 38"/>
                  <a:gd name="T21" fmla="*/ 28 h 49"/>
                  <a:gd name="T22" fmla="*/ 9 w 38"/>
                  <a:gd name="T23" fmla="*/ 49 h 49"/>
                  <a:gd name="T24" fmla="*/ 0 w 38"/>
                  <a:gd name="T25" fmla="*/ 49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49"/>
                  <a:gd name="T41" fmla="*/ 38 w 38"/>
                  <a:gd name="T42" fmla="*/ 49 h 4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49">
                    <a:moveTo>
                      <a:pt x="0" y="49"/>
                    </a:moveTo>
                    <a:lnTo>
                      <a:pt x="0" y="0"/>
                    </a:lnTo>
                    <a:lnTo>
                      <a:pt x="9" y="0"/>
                    </a:lnTo>
                    <a:lnTo>
                      <a:pt x="9" y="19"/>
                    </a:lnTo>
                    <a:lnTo>
                      <a:pt x="28" y="19"/>
                    </a:lnTo>
                    <a:lnTo>
                      <a:pt x="28" y="0"/>
                    </a:lnTo>
                    <a:lnTo>
                      <a:pt x="38" y="0"/>
                    </a:lnTo>
                    <a:lnTo>
                      <a:pt x="38" y="49"/>
                    </a:lnTo>
                    <a:lnTo>
                      <a:pt x="28" y="49"/>
                    </a:lnTo>
                    <a:lnTo>
                      <a:pt x="28" y="28"/>
                    </a:lnTo>
                    <a:lnTo>
                      <a:pt x="9" y="28"/>
                    </a:lnTo>
                    <a:lnTo>
                      <a:pt x="9" y="49"/>
                    </a:lnTo>
                    <a:lnTo>
                      <a:pt x="0"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25" name="Freeform 255"/>
              <p:cNvSpPr>
                <a:spLocks noEditPoints="1"/>
              </p:cNvSpPr>
              <p:nvPr/>
            </p:nvSpPr>
            <p:spPr bwMode="auto">
              <a:xfrm>
                <a:off x="4790" y="3774"/>
                <a:ext cx="49" cy="49"/>
              </a:xfrm>
              <a:custGeom>
                <a:avLst/>
                <a:gdLst>
                  <a:gd name="T0" fmla="*/ 49 w 49"/>
                  <a:gd name="T1" fmla="*/ 49 h 49"/>
                  <a:gd name="T2" fmla="*/ 38 w 49"/>
                  <a:gd name="T3" fmla="*/ 49 h 49"/>
                  <a:gd name="T4" fmla="*/ 34 w 49"/>
                  <a:gd name="T5" fmla="*/ 38 h 49"/>
                  <a:gd name="T6" fmla="*/ 14 w 49"/>
                  <a:gd name="T7" fmla="*/ 38 h 49"/>
                  <a:gd name="T8" fmla="*/ 10 w 49"/>
                  <a:gd name="T9" fmla="*/ 49 h 49"/>
                  <a:gd name="T10" fmla="*/ 0 w 49"/>
                  <a:gd name="T11" fmla="*/ 49 h 49"/>
                  <a:gd name="T12" fmla="*/ 19 w 49"/>
                  <a:gd name="T13" fmla="*/ 0 h 49"/>
                  <a:gd name="T14" fmla="*/ 29 w 49"/>
                  <a:gd name="T15" fmla="*/ 0 h 49"/>
                  <a:gd name="T16" fmla="*/ 49 w 49"/>
                  <a:gd name="T17" fmla="*/ 49 h 49"/>
                  <a:gd name="T18" fmla="*/ 31 w 49"/>
                  <a:gd name="T19" fmla="*/ 30 h 49"/>
                  <a:gd name="T20" fmla="*/ 24 w 49"/>
                  <a:gd name="T21" fmla="*/ 11 h 49"/>
                  <a:gd name="T22" fmla="*/ 17 w 49"/>
                  <a:gd name="T23" fmla="*/ 30 h 49"/>
                  <a:gd name="T24" fmla="*/ 31 w 49"/>
                  <a:gd name="T25" fmla="*/ 30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
                  <a:gd name="T40" fmla="*/ 0 h 49"/>
                  <a:gd name="T41" fmla="*/ 49 w 49"/>
                  <a:gd name="T42" fmla="*/ 49 h 4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 h="49">
                    <a:moveTo>
                      <a:pt x="49" y="49"/>
                    </a:moveTo>
                    <a:lnTo>
                      <a:pt x="38" y="49"/>
                    </a:lnTo>
                    <a:lnTo>
                      <a:pt x="34" y="38"/>
                    </a:lnTo>
                    <a:lnTo>
                      <a:pt x="14" y="38"/>
                    </a:lnTo>
                    <a:lnTo>
                      <a:pt x="10" y="49"/>
                    </a:lnTo>
                    <a:lnTo>
                      <a:pt x="0" y="49"/>
                    </a:lnTo>
                    <a:lnTo>
                      <a:pt x="19" y="0"/>
                    </a:lnTo>
                    <a:lnTo>
                      <a:pt x="29" y="0"/>
                    </a:lnTo>
                    <a:lnTo>
                      <a:pt x="49" y="49"/>
                    </a:lnTo>
                    <a:close/>
                    <a:moveTo>
                      <a:pt x="31" y="30"/>
                    </a:moveTo>
                    <a:lnTo>
                      <a:pt x="24" y="11"/>
                    </a:lnTo>
                    <a:lnTo>
                      <a:pt x="17" y="30"/>
                    </a:lnTo>
                    <a:lnTo>
                      <a:pt x="31" y="3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26" name="Freeform 256"/>
              <p:cNvSpPr>
                <a:spLocks/>
              </p:cNvSpPr>
              <p:nvPr/>
            </p:nvSpPr>
            <p:spPr bwMode="auto">
              <a:xfrm>
                <a:off x="4844" y="3774"/>
                <a:ext cx="33" cy="49"/>
              </a:xfrm>
              <a:custGeom>
                <a:avLst/>
                <a:gdLst>
                  <a:gd name="T0" fmla="*/ 0 w 33"/>
                  <a:gd name="T1" fmla="*/ 49 h 49"/>
                  <a:gd name="T2" fmla="*/ 0 w 33"/>
                  <a:gd name="T3" fmla="*/ 0 h 49"/>
                  <a:gd name="T4" fmla="*/ 33 w 33"/>
                  <a:gd name="T5" fmla="*/ 0 h 49"/>
                  <a:gd name="T6" fmla="*/ 33 w 33"/>
                  <a:gd name="T7" fmla="*/ 8 h 49"/>
                  <a:gd name="T8" fmla="*/ 9 w 33"/>
                  <a:gd name="T9" fmla="*/ 8 h 49"/>
                  <a:gd name="T10" fmla="*/ 9 w 33"/>
                  <a:gd name="T11" fmla="*/ 21 h 49"/>
                  <a:gd name="T12" fmla="*/ 30 w 33"/>
                  <a:gd name="T13" fmla="*/ 21 h 49"/>
                  <a:gd name="T14" fmla="*/ 30 w 33"/>
                  <a:gd name="T15" fmla="*/ 29 h 49"/>
                  <a:gd name="T16" fmla="*/ 9 w 33"/>
                  <a:gd name="T17" fmla="*/ 29 h 49"/>
                  <a:gd name="T18" fmla="*/ 9 w 33"/>
                  <a:gd name="T19" fmla="*/ 49 h 49"/>
                  <a:gd name="T20" fmla="*/ 0 w 33"/>
                  <a:gd name="T21" fmla="*/ 49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
                  <a:gd name="T34" fmla="*/ 0 h 49"/>
                  <a:gd name="T35" fmla="*/ 33 w 33"/>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 h="49">
                    <a:moveTo>
                      <a:pt x="0" y="49"/>
                    </a:moveTo>
                    <a:lnTo>
                      <a:pt x="0" y="0"/>
                    </a:lnTo>
                    <a:lnTo>
                      <a:pt x="33" y="0"/>
                    </a:lnTo>
                    <a:lnTo>
                      <a:pt x="33" y="8"/>
                    </a:lnTo>
                    <a:lnTo>
                      <a:pt x="9" y="8"/>
                    </a:lnTo>
                    <a:lnTo>
                      <a:pt x="9" y="21"/>
                    </a:lnTo>
                    <a:lnTo>
                      <a:pt x="30" y="21"/>
                    </a:lnTo>
                    <a:lnTo>
                      <a:pt x="30" y="29"/>
                    </a:lnTo>
                    <a:lnTo>
                      <a:pt x="9" y="29"/>
                    </a:lnTo>
                    <a:lnTo>
                      <a:pt x="9" y="49"/>
                    </a:lnTo>
                    <a:lnTo>
                      <a:pt x="0"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27" name="Freeform 257"/>
              <p:cNvSpPr>
                <a:spLocks noEditPoints="1"/>
              </p:cNvSpPr>
              <p:nvPr/>
            </p:nvSpPr>
            <p:spPr bwMode="auto">
              <a:xfrm>
                <a:off x="4885" y="3774"/>
                <a:ext cx="43" cy="49"/>
              </a:xfrm>
              <a:custGeom>
                <a:avLst/>
                <a:gdLst>
                  <a:gd name="T0" fmla="*/ 0 w 43"/>
                  <a:gd name="T1" fmla="*/ 49 h 49"/>
                  <a:gd name="T2" fmla="*/ 0 w 43"/>
                  <a:gd name="T3" fmla="*/ 0 h 49"/>
                  <a:gd name="T4" fmla="*/ 20 w 43"/>
                  <a:gd name="T5" fmla="*/ 0 h 49"/>
                  <a:gd name="T6" fmla="*/ 27 w 43"/>
                  <a:gd name="T7" fmla="*/ 0 h 49"/>
                  <a:gd name="T8" fmla="*/ 32 w 43"/>
                  <a:gd name="T9" fmla="*/ 2 h 49"/>
                  <a:gd name="T10" fmla="*/ 35 w 43"/>
                  <a:gd name="T11" fmla="*/ 3 h 49"/>
                  <a:gd name="T12" fmla="*/ 38 w 43"/>
                  <a:gd name="T13" fmla="*/ 6 h 49"/>
                  <a:gd name="T14" fmla="*/ 39 w 43"/>
                  <a:gd name="T15" fmla="*/ 10 h 49"/>
                  <a:gd name="T16" fmla="*/ 41 w 43"/>
                  <a:gd name="T17" fmla="*/ 14 h 49"/>
                  <a:gd name="T18" fmla="*/ 39 w 43"/>
                  <a:gd name="T19" fmla="*/ 19 h 49"/>
                  <a:gd name="T20" fmla="*/ 37 w 43"/>
                  <a:gd name="T21" fmla="*/ 23 h 49"/>
                  <a:gd name="T22" fmla="*/ 32 w 43"/>
                  <a:gd name="T23" fmla="*/ 26 h 49"/>
                  <a:gd name="T24" fmla="*/ 27 w 43"/>
                  <a:gd name="T25" fmla="*/ 28 h 49"/>
                  <a:gd name="T26" fmla="*/ 30 w 43"/>
                  <a:gd name="T27" fmla="*/ 29 h 49"/>
                  <a:gd name="T28" fmla="*/ 32 w 43"/>
                  <a:gd name="T29" fmla="*/ 32 h 49"/>
                  <a:gd name="T30" fmla="*/ 35 w 43"/>
                  <a:gd name="T31" fmla="*/ 34 h 49"/>
                  <a:gd name="T32" fmla="*/ 38 w 43"/>
                  <a:gd name="T33" fmla="*/ 40 h 49"/>
                  <a:gd name="T34" fmla="*/ 43 w 43"/>
                  <a:gd name="T35" fmla="*/ 49 h 49"/>
                  <a:gd name="T36" fmla="*/ 32 w 43"/>
                  <a:gd name="T37" fmla="*/ 49 h 49"/>
                  <a:gd name="T38" fmla="*/ 26 w 43"/>
                  <a:gd name="T39" fmla="*/ 38 h 49"/>
                  <a:gd name="T40" fmla="*/ 22 w 43"/>
                  <a:gd name="T41" fmla="*/ 34 h 49"/>
                  <a:gd name="T42" fmla="*/ 20 w 43"/>
                  <a:gd name="T43" fmla="*/ 32 h 49"/>
                  <a:gd name="T44" fmla="*/ 19 w 43"/>
                  <a:gd name="T45" fmla="*/ 30 h 49"/>
                  <a:gd name="T46" fmla="*/ 17 w 43"/>
                  <a:gd name="T47" fmla="*/ 29 h 49"/>
                  <a:gd name="T48" fmla="*/ 15 w 43"/>
                  <a:gd name="T49" fmla="*/ 29 h 49"/>
                  <a:gd name="T50" fmla="*/ 12 w 43"/>
                  <a:gd name="T51" fmla="*/ 29 h 49"/>
                  <a:gd name="T52" fmla="*/ 11 w 43"/>
                  <a:gd name="T53" fmla="*/ 29 h 49"/>
                  <a:gd name="T54" fmla="*/ 11 w 43"/>
                  <a:gd name="T55" fmla="*/ 49 h 49"/>
                  <a:gd name="T56" fmla="*/ 0 w 43"/>
                  <a:gd name="T57" fmla="*/ 49 h 49"/>
                  <a:gd name="T58" fmla="*/ 11 w 43"/>
                  <a:gd name="T59" fmla="*/ 21 h 49"/>
                  <a:gd name="T60" fmla="*/ 17 w 43"/>
                  <a:gd name="T61" fmla="*/ 21 h 49"/>
                  <a:gd name="T62" fmla="*/ 23 w 43"/>
                  <a:gd name="T63" fmla="*/ 21 h 49"/>
                  <a:gd name="T64" fmla="*/ 26 w 43"/>
                  <a:gd name="T65" fmla="*/ 21 h 49"/>
                  <a:gd name="T66" fmla="*/ 27 w 43"/>
                  <a:gd name="T67" fmla="*/ 19 h 49"/>
                  <a:gd name="T68" fmla="*/ 28 w 43"/>
                  <a:gd name="T69" fmla="*/ 18 h 49"/>
                  <a:gd name="T70" fmla="*/ 30 w 43"/>
                  <a:gd name="T71" fmla="*/ 17 h 49"/>
                  <a:gd name="T72" fmla="*/ 30 w 43"/>
                  <a:gd name="T73" fmla="*/ 15 h 49"/>
                  <a:gd name="T74" fmla="*/ 30 w 43"/>
                  <a:gd name="T75" fmla="*/ 13 h 49"/>
                  <a:gd name="T76" fmla="*/ 28 w 43"/>
                  <a:gd name="T77" fmla="*/ 11 h 49"/>
                  <a:gd name="T78" fmla="*/ 27 w 43"/>
                  <a:gd name="T79" fmla="*/ 10 h 49"/>
                  <a:gd name="T80" fmla="*/ 24 w 43"/>
                  <a:gd name="T81" fmla="*/ 8 h 49"/>
                  <a:gd name="T82" fmla="*/ 23 w 43"/>
                  <a:gd name="T83" fmla="*/ 8 h 49"/>
                  <a:gd name="T84" fmla="*/ 17 w 43"/>
                  <a:gd name="T85" fmla="*/ 8 h 49"/>
                  <a:gd name="T86" fmla="*/ 11 w 43"/>
                  <a:gd name="T87" fmla="*/ 8 h 49"/>
                  <a:gd name="T88" fmla="*/ 11 w 43"/>
                  <a:gd name="T89" fmla="*/ 21 h 4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3"/>
                  <a:gd name="T136" fmla="*/ 0 h 49"/>
                  <a:gd name="T137" fmla="*/ 43 w 43"/>
                  <a:gd name="T138" fmla="*/ 49 h 4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3" h="49">
                    <a:moveTo>
                      <a:pt x="0" y="49"/>
                    </a:moveTo>
                    <a:lnTo>
                      <a:pt x="0" y="0"/>
                    </a:lnTo>
                    <a:lnTo>
                      <a:pt x="20" y="0"/>
                    </a:lnTo>
                    <a:lnTo>
                      <a:pt x="27" y="0"/>
                    </a:lnTo>
                    <a:lnTo>
                      <a:pt x="32" y="2"/>
                    </a:lnTo>
                    <a:lnTo>
                      <a:pt x="35" y="3"/>
                    </a:lnTo>
                    <a:lnTo>
                      <a:pt x="38" y="6"/>
                    </a:lnTo>
                    <a:lnTo>
                      <a:pt x="39" y="10"/>
                    </a:lnTo>
                    <a:lnTo>
                      <a:pt x="41" y="14"/>
                    </a:lnTo>
                    <a:lnTo>
                      <a:pt x="39" y="19"/>
                    </a:lnTo>
                    <a:lnTo>
                      <a:pt x="37" y="23"/>
                    </a:lnTo>
                    <a:lnTo>
                      <a:pt x="32" y="26"/>
                    </a:lnTo>
                    <a:lnTo>
                      <a:pt x="27" y="28"/>
                    </a:lnTo>
                    <a:lnTo>
                      <a:pt x="30" y="29"/>
                    </a:lnTo>
                    <a:lnTo>
                      <a:pt x="32" y="32"/>
                    </a:lnTo>
                    <a:lnTo>
                      <a:pt x="35" y="34"/>
                    </a:lnTo>
                    <a:lnTo>
                      <a:pt x="38" y="40"/>
                    </a:lnTo>
                    <a:lnTo>
                      <a:pt x="43" y="49"/>
                    </a:lnTo>
                    <a:lnTo>
                      <a:pt x="32" y="49"/>
                    </a:lnTo>
                    <a:lnTo>
                      <a:pt x="26" y="38"/>
                    </a:lnTo>
                    <a:lnTo>
                      <a:pt x="22" y="34"/>
                    </a:lnTo>
                    <a:lnTo>
                      <a:pt x="20" y="32"/>
                    </a:lnTo>
                    <a:lnTo>
                      <a:pt x="19" y="30"/>
                    </a:lnTo>
                    <a:lnTo>
                      <a:pt x="17" y="29"/>
                    </a:lnTo>
                    <a:lnTo>
                      <a:pt x="15" y="29"/>
                    </a:lnTo>
                    <a:lnTo>
                      <a:pt x="12" y="29"/>
                    </a:lnTo>
                    <a:lnTo>
                      <a:pt x="11" y="29"/>
                    </a:lnTo>
                    <a:lnTo>
                      <a:pt x="11" y="49"/>
                    </a:lnTo>
                    <a:lnTo>
                      <a:pt x="0" y="49"/>
                    </a:lnTo>
                    <a:close/>
                    <a:moveTo>
                      <a:pt x="11" y="21"/>
                    </a:moveTo>
                    <a:lnTo>
                      <a:pt x="17" y="21"/>
                    </a:lnTo>
                    <a:lnTo>
                      <a:pt x="23" y="21"/>
                    </a:lnTo>
                    <a:lnTo>
                      <a:pt x="26" y="21"/>
                    </a:lnTo>
                    <a:lnTo>
                      <a:pt x="27" y="19"/>
                    </a:lnTo>
                    <a:lnTo>
                      <a:pt x="28" y="18"/>
                    </a:lnTo>
                    <a:lnTo>
                      <a:pt x="30" y="17"/>
                    </a:lnTo>
                    <a:lnTo>
                      <a:pt x="30" y="15"/>
                    </a:lnTo>
                    <a:lnTo>
                      <a:pt x="30" y="13"/>
                    </a:lnTo>
                    <a:lnTo>
                      <a:pt x="28" y="11"/>
                    </a:lnTo>
                    <a:lnTo>
                      <a:pt x="27" y="10"/>
                    </a:lnTo>
                    <a:lnTo>
                      <a:pt x="24" y="8"/>
                    </a:lnTo>
                    <a:lnTo>
                      <a:pt x="23" y="8"/>
                    </a:lnTo>
                    <a:lnTo>
                      <a:pt x="17" y="8"/>
                    </a:lnTo>
                    <a:lnTo>
                      <a:pt x="11" y="8"/>
                    </a:lnTo>
                    <a:lnTo>
                      <a:pt x="11" y="2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28" name="Rectangle 258"/>
              <p:cNvSpPr>
                <a:spLocks noChangeArrowheads="1"/>
              </p:cNvSpPr>
              <p:nvPr/>
            </p:nvSpPr>
            <p:spPr bwMode="auto">
              <a:xfrm>
                <a:off x="4934" y="3774"/>
                <a:ext cx="9" cy="49"/>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endParaRPr lang="en-US" altLang="en-US" sz="2000" b="1">
                  <a:solidFill>
                    <a:srgbClr val="BBE0E3"/>
                  </a:solidFill>
                  <a:latin typeface="Lucida Sans Unicode" pitchFamily="34" charset="0"/>
                  <a:ea typeface="굴림" pitchFamily="34" charset="-127"/>
                </a:endParaRPr>
              </a:p>
            </p:txBody>
          </p:sp>
          <p:sp>
            <p:nvSpPr>
              <p:cNvPr id="2329" name="Freeform 259"/>
              <p:cNvSpPr>
                <a:spLocks/>
              </p:cNvSpPr>
              <p:nvPr/>
            </p:nvSpPr>
            <p:spPr bwMode="auto">
              <a:xfrm>
                <a:off x="4951" y="3774"/>
                <a:ext cx="43" cy="49"/>
              </a:xfrm>
              <a:custGeom>
                <a:avLst/>
                <a:gdLst>
                  <a:gd name="T0" fmla="*/ 33 w 43"/>
                  <a:gd name="T1" fmla="*/ 32 h 49"/>
                  <a:gd name="T2" fmla="*/ 43 w 43"/>
                  <a:gd name="T3" fmla="*/ 34 h 49"/>
                  <a:gd name="T4" fmla="*/ 40 w 43"/>
                  <a:gd name="T5" fmla="*/ 41 h 49"/>
                  <a:gd name="T6" fmla="*/ 36 w 43"/>
                  <a:gd name="T7" fmla="*/ 47 h 49"/>
                  <a:gd name="T8" fmla="*/ 29 w 43"/>
                  <a:gd name="T9" fmla="*/ 49 h 49"/>
                  <a:gd name="T10" fmla="*/ 22 w 43"/>
                  <a:gd name="T11" fmla="*/ 49 h 49"/>
                  <a:gd name="T12" fmla="*/ 18 w 43"/>
                  <a:gd name="T13" fmla="*/ 49 h 49"/>
                  <a:gd name="T14" fmla="*/ 14 w 43"/>
                  <a:gd name="T15" fmla="*/ 48 h 49"/>
                  <a:gd name="T16" fmla="*/ 10 w 43"/>
                  <a:gd name="T17" fmla="*/ 47 h 49"/>
                  <a:gd name="T18" fmla="*/ 6 w 43"/>
                  <a:gd name="T19" fmla="*/ 44 h 49"/>
                  <a:gd name="T20" fmla="*/ 3 w 43"/>
                  <a:gd name="T21" fmla="*/ 40 h 49"/>
                  <a:gd name="T22" fmla="*/ 2 w 43"/>
                  <a:gd name="T23" fmla="*/ 36 h 49"/>
                  <a:gd name="T24" fmla="*/ 0 w 43"/>
                  <a:gd name="T25" fmla="*/ 30 h 49"/>
                  <a:gd name="T26" fmla="*/ 0 w 43"/>
                  <a:gd name="T27" fmla="*/ 25 h 49"/>
                  <a:gd name="T28" fmla="*/ 0 w 43"/>
                  <a:gd name="T29" fmla="*/ 19 h 49"/>
                  <a:gd name="T30" fmla="*/ 2 w 43"/>
                  <a:gd name="T31" fmla="*/ 14 h 49"/>
                  <a:gd name="T32" fmla="*/ 3 w 43"/>
                  <a:gd name="T33" fmla="*/ 10 h 49"/>
                  <a:gd name="T34" fmla="*/ 7 w 43"/>
                  <a:gd name="T35" fmla="*/ 6 h 49"/>
                  <a:gd name="T36" fmla="*/ 10 w 43"/>
                  <a:gd name="T37" fmla="*/ 3 h 49"/>
                  <a:gd name="T38" fmla="*/ 14 w 43"/>
                  <a:gd name="T39" fmla="*/ 2 h 49"/>
                  <a:gd name="T40" fmla="*/ 18 w 43"/>
                  <a:gd name="T41" fmla="*/ 0 h 49"/>
                  <a:gd name="T42" fmla="*/ 24 w 43"/>
                  <a:gd name="T43" fmla="*/ 0 h 49"/>
                  <a:gd name="T44" fmla="*/ 28 w 43"/>
                  <a:gd name="T45" fmla="*/ 0 h 49"/>
                  <a:gd name="T46" fmla="*/ 32 w 43"/>
                  <a:gd name="T47" fmla="*/ 0 h 49"/>
                  <a:gd name="T48" fmla="*/ 35 w 43"/>
                  <a:gd name="T49" fmla="*/ 3 h 49"/>
                  <a:gd name="T50" fmla="*/ 37 w 43"/>
                  <a:gd name="T51" fmla="*/ 4 h 49"/>
                  <a:gd name="T52" fmla="*/ 40 w 43"/>
                  <a:gd name="T53" fmla="*/ 8 h 49"/>
                  <a:gd name="T54" fmla="*/ 43 w 43"/>
                  <a:gd name="T55" fmla="*/ 14 h 49"/>
                  <a:gd name="T56" fmla="*/ 33 w 43"/>
                  <a:gd name="T57" fmla="*/ 17 h 49"/>
                  <a:gd name="T58" fmla="*/ 32 w 43"/>
                  <a:gd name="T59" fmla="*/ 13 h 49"/>
                  <a:gd name="T60" fmla="*/ 29 w 43"/>
                  <a:gd name="T61" fmla="*/ 10 h 49"/>
                  <a:gd name="T62" fmla="*/ 26 w 43"/>
                  <a:gd name="T63" fmla="*/ 8 h 49"/>
                  <a:gd name="T64" fmla="*/ 22 w 43"/>
                  <a:gd name="T65" fmla="*/ 8 h 49"/>
                  <a:gd name="T66" fmla="*/ 18 w 43"/>
                  <a:gd name="T67" fmla="*/ 8 h 49"/>
                  <a:gd name="T68" fmla="*/ 14 w 43"/>
                  <a:gd name="T69" fmla="*/ 13 h 49"/>
                  <a:gd name="T70" fmla="*/ 11 w 43"/>
                  <a:gd name="T71" fmla="*/ 17 h 49"/>
                  <a:gd name="T72" fmla="*/ 10 w 43"/>
                  <a:gd name="T73" fmla="*/ 25 h 49"/>
                  <a:gd name="T74" fmla="*/ 11 w 43"/>
                  <a:gd name="T75" fmla="*/ 33 h 49"/>
                  <a:gd name="T76" fmla="*/ 14 w 43"/>
                  <a:gd name="T77" fmla="*/ 37 h 49"/>
                  <a:gd name="T78" fmla="*/ 18 w 43"/>
                  <a:gd name="T79" fmla="*/ 41 h 49"/>
                  <a:gd name="T80" fmla="*/ 22 w 43"/>
                  <a:gd name="T81" fmla="*/ 41 h 49"/>
                  <a:gd name="T82" fmla="*/ 26 w 43"/>
                  <a:gd name="T83" fmla="*/ 41 h 49"/>
                  <a:gd name="T84" fmla="*/ 29 w 43"/>
                  <a:gd name="T85" fmla="*/ 38 h 49"/>
                  <a:gd name="T86" fmla="*/ 32 w 43"/>
                  <a:gd name="T87" fmla="*/ 36 h 49"/>
                  <a:gd name="T88" fmla="*/ 33 w 43"/>
                  <a:gd name="T89" fmla="*/ 32 h 4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3"/>
                  <a:gd name="T136" fmla="*/ 0 h 49"/>
                  <a:gd name="T137" fmla="*/ 43 w 43"/>
                  <a:gd name="T138" fmla="*/ 49 h 4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3" h="49">
                    <a:moveTo>
                      <a:pt x="33" y="32"/>
                    </a:moveTo>
                    <a:lnTo>
                      <a:pt x="43" y="34"/>
                    </a:lnTo>
                    <a:lnTo>
                      <a:pt x="40" y="41"/>
                    </a:lnTo>
                    <a:lnTo>
                      <a:pt x="36" y="47"/>
                    </a:lnTo>
                    <a:lnTo>
                      <a:pt x="29" y="49"/>
                    </a:lnTo>
                    <a:lnTo>
                      <a:pt x="22" y="49"/>
                    </a:lnTo>
                    <a:lnTo>
                      <a:pt x="18" y="49"/>
                    </a:lnTo>
                    <a:lnTo>
                      <a:pt x="14" y="48"/>
                    </a:lnTo>
                    <a:lnTo>
                      <a:pt x="10" y="47"/>
                    </a:lnTo>
                    <a:lnTo>
                      <a:pt x="6" y="44"/>
                    </a:lnTo>
                    <a:lnTo>
                      <a:pt x="3" y="40"/>
                    </a:lnTo>
                    <a:lnTo>
                      <a:pt x="2" y="36"/>
                    </a:lnTo>
                    <a:lnTo>
                      <a:pt x="0" y="30"/>
                    </a:lnTo>
                    <a:lnTo>
                      <a:pt x="0" y="25"/>
                    </a:lnTo>
                    <a:lnTo>
                      <a:pt x="0" y="19"/>
                    </a:lnTo>
                    <a:lnTo>
                      <a:pt x="2" y="14"/>
                    </a:lnTo>
                    <a:lnTo>
                      <a:pt x="3" y="10"/>
                    </a:lnTo>
                    <a:lnTo>
                      <a:pt x="7" y="6"/>
                    </a:lnTo>
                    <a:lnTo>
                      <a:pt x="10" y="3"/>
                    </a:lnTo>
                    <a:lnTo>
                      <a:pt x="14" y="2"/>
                    </a:lnTo>
                    <a:lnTo>
                      <a:pt x="18" y="0"/>
                    </a:lnTo>
                    <a:lnTo>
                      <a:pt x="24" y="0"/>
                    </a:lnTo>
                    <a:lnTo>
                      <a:pt x="28" y="0"/>
                    </a:lnTo>
                    <a:lnTo>
                      <a:pt x="32" y="0"/>
                    </a:lnTo>
                    <a:lnTo>
                      <a:pt x="35" y="3"/>
                    </a:lnTo>
                    <a:lnTo>
                      <a:pt x="37" y="4"/>
                    </a:lnTo>
                    <a:lnTo>
                      <a:pt x="40" y="8"/>
                    </a:lnTo>
                    <a:lnTo>
                      <a:pt x="43" y="14"/>
                    </a:lnTo>
                    <a:lnTo>
                      <a:pt x="33" y="17"/>
                    </a:lnTo>
                    <a:lnTo>
                      <a:pt x="32" y="13"/>
                    </a:lnTo>
                    <a:lnTo>
                      <a:pt x="29" y="10"/>
                    </a:lnTo>
                    <a:lnTo>
                      <a:pt x="26" y="8"/>
                    </a:lnTo>
                    <a:lnTo>
                      <a:pt x="22" y="8"/>
                    </a:lnTo>
                    <a:lnTo>
                      <a:pt x="18" y="8"/>
                    </a:lnTo>
                    <a:lnTo>
                      <a:pt x="14" y="13"/>
                    </a:lnTo>
                    <a:lnTo>
                      <a:pt x="11" y="17"/>
                    </a:lnTo>
                    <a:lnTo>
                      <a:pt x="10" y="25"/>
                    </a:lnTo>
                    <a:lnTo>
                      <a:pt x="11" y="33"/>
                    </a:lnTo>
                    <a:lnTo>
                      <a:pt x="14" y="37"/>
                    </a:lnTo>
                    <a:lnTo>
                      <a:pt x="18" y="41"/>
                    </a:lnTo>
                    <a:lnTo>
                      <a:pt x="22" y="41"/>
                    </a:lnTo>
                    <a:lnTo>
                      <a:pt x="26" y="41"/>
                    </a:lnTo>
                    <a:lnTo>
                      <a:pt x="29" y="38"/>
                    </a:lnTo>
                    <a:lnTo>
                      <a:pt x="32" y="36"/>
                    </a:lnTo>
                    <a:lnTo>
                      <a:pt x="33" y="3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30" name="Freeform 260"/>
              <p:cNvSpPr>
                <a:spLocks noEditPoints="1"/>
              </p:cNvSpPr>
              <p:nvPr/>
            </p:nvSpPr>
            <p:spPr bwMode="auto">
              <a:xfrm>
                <a:off x="4998" y="3774"/>
                <a:ext cx="47" cy="49"/>
              </a:xfrm>
              <a:custGeom>
                <a:avLst/>
                <a:gdLst>
                  <a:gd name="T0" fmla="*/ 47 w 47"/>
                  <a:gd name="T1" fmla="*/ 49 h 49"/>
                  <a:gd name="T2" fmla="*/ 38 w 47"/>
                  <a:gd name="T3" fmla="*/ 49 h 49"/>
                  <a:gd name="T4" fmla="*/ 32 w 47"/>
                  <a:gd name="T5" fmla="*/ 38 h 49"/>
                  <a:gd name="T6" fmla="*/ 13 w 47"/>
                  <a:gd name="T7" fmla="*/ 38 h 49"/>
                  <a:gd name="T8" fmla="*/ 9 w 47"/>
                  <a:gd name="T9" fmla="*/ 49 h 49"/>
                  <a:gd name="T10" fmla="*/ 0 w 47"/>
                  <a:gd name="T11" fmla="*/ 49 h 49"/>
                  <a:gd name="T12" fmla="*/ 17 w 47"/>
                  <a:gd name="T13" fmla="*/ 0 h 49"/>
                  <a:gd name="T14" fmla="*/ 28 w 47"/>
                  <a:gd name="T15" fmla="*/ 0 h 49"/>
                  <a:gd name="T16" fmla="*/ 47 w 47"/>
                  <a:gd name="T17" fmla="*/ 49 h 49"/>
                  <a:gd name="T18" fmla="*/ 30 w 47"/>
                  <a:gd name="T19" fmla="*/ 30 h 49"/>
                  <a:gd name="T20" fmla="*/ 23 w 47"/>
                  <a:gd name="T21" fmla="*/ 11 h 49"/>
                  <a:gd name="T22" fmla="*/ 16 w 47"/>
                  <a:gd name="T23" fmla="*/ 30 h 49"/>
                  <a:gd name="T24" fmla="*/ 30 w 47"/>
                  <a:gd name="T25" fmla="*/ 30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7"/>
                  <a:gd name="T40" fmla="*/ 0 h 49"/>
                  <a:gd name="T41" fmla="*/ 47 w 47"/>
                  <a:gd name="T42" fmla="*/ 49 h 4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7" h="49">
                    <a:moveTo>
                      <a:pt x="47" y="49"/>
                    </a:moveTo>
                    <a:lnTo>
                      <a:pt x="38" y="49"/>
                    </a:lnTo>
                    <a:lnTo>
                      <a:pt x="32" y="38"/>
                    </a:lnTo>
                    <a:lnTo>
                      <a:pt x="13" y="38"/>
                    </a:lnTo>
                    <a:lnTo>
                      <a:pt x="9" y="49"/>
                    </a:lnTo>
                    <a:lnTo>
                      <a:pt x="0" y="49"/>
                    </a:lnTo>
                    <a:lnTo>
                      <a:pt x="17" y="0"/>
                    </a:lnTo>
                    <a:lnTo>
                      <a:pt x="28" y="0"/>
                    </a:lnTo>
                    <a:lnTo>
                      <a:pt x="47" y="49"/>
                    </a:lnTo>
                    <a:close/>
                    <a:moveTo>
                      <a:pt x="30" y="30"/>
                    </a:moveTo>
                    <a:lnTo>
                      <a:pt x="23" y="11"/>
                    </a:lnTo>
                    <a:lnTo>
                      <a:pt x="16" y="30"/>
                    </a:lnTo>
                    <a:lnTo>
                      <a:pt x="30" y="3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31" name="Freeform 261"/>
              <p:cNvSpPr>
                <a:spLocks noEditPoints="1"/>
              </p:cNvSpPr>
              <p:nvPr/>
            </p:nvSpPr>
            <p:spPr bwMode="auto">
              <a:xfrm>
                <a:off x="4064" y="3480"/>
                <a:ext cx="61" cy="97"/>
              </a:xfrm>
              <a:custGeom>
                <a:avLst/>
                <a:gdLst>
                  <a:gd name="T0" fmla="*/ 14 w 61"/>
                  <a:gd name="T1" fmla="*/ 15 h 97"/>
                  <a:gd name="T2" fmla="*/ 14 w 61"/>
                  <a:gd name="T3" fmla="*/ 50 h 97"/>
                  <a:gd name="T4" fmla="*/ 16 w 61"/>
                  <a:gd name="T5" fmla="*/ 53 h 97"/>
                  <a:gd name="T6" fmla="*/ 19 w 61"/>
                  <a:gd name="T7" fmla="*/ 54 h 97"/>
                  <a:gd name="T8" fmla="*/ 23 w 61"/>
                  <a:gd name="T9" fmla="*/ 54 h 97"/>
                  <a:gd name="T10" fmla="*/ 26 w 61"/>
                  <a:gd name="T11" fmla="*/ 56 h 97"/>
                  <a:gd name="T12" fmla="*/ 31 w 61"/>
                  <a:gd name="T13" fmla="*/ 54 h 97"/>
                  <a:gd name="T14" fmla="*/ 36 w 61"/>
                  <a:gd name="T15" fmla="*/ 53 h 97"/>
                  <a:gd name="T16" fmla="*/ 38 w 61"/>
                  <a:gd name="T17" fmla="*/ 52 h 97"/>
                  <a:gd name="T18" fmla="*/ 42 w 61"/>
                  <a:gd name="T19" fmla="*/ 49 h 97"/>
                  <a:gd name="T20" fmla="*/ 44 w 61"/>
                  <a:gd name="T21" fmla="*/ 46 h 97"/>
                  <a:gd name="T22" fmla="*/ 46 w 61"/>
                  <a:gd name="T23" fmla="*/ 42 h 97"/>
                  <a:gd name="T24" fmla="*/ 46 w 61"/>
                  <a:gd name="T25" fmla="*/ 38 h 97"/>
                  <a:gd name="T26" fmla="*/ 48 w 61"/>
                  <a:gd name="T27" fmla="*/ 33 h 97"/>
                  <a:gd name="T28" fmla="*/ 46 w 61"/>
                  <a:gd name="T29" fmla="*/ 27 h 97"/>
                  <a:gd name="T30" fmla="*/ 46 w 61"/>
                  <a:gd name="T31" fmla="*/ 23 h 97"/>
                  <a:gd name="T32" fmla="*/ 44 w 61"/>
                  <a:gd name="T33" fmla="*/ 19 h 97"/>
                  <a:gd name="T34" fmla="*/ 42 w 61"/>
                  <a:gd name="T35" fmla="*/ 16 h 97"/>
                  <a:gd name="T36" fmla="*/ 38 w 61"/>
                  <a:gd name="T37" fmla="*/ 13 h 97"/>
                  <a:gd name="T38" fmla="*/ 36 w 61"/>
                  <a:gd name="T39" fmla="*/ 12 h 97"/>
                  <a:gd name="T40" fmla="*/ 31 w 61"/>
                  <a:gd name="T41" fmla="*/ 11 h 97"/>
                  <a:gd name="T42" fmla="*/ 26 w 61"/>
                  <a:gd name="T43" fmla="*/ 11 h 97"/>
                  <a:gd name="T44" fmla="*/ 23 w 61"/>
                  <a:gd name="T45" fmla="*/ 11 h 97"/>
                  <a:gd name="T46" fmla="*/ 19 w 61"/>
                  <a:gd name="T47" fmla="*/ 12 h 97"/>
                  <a:gd name="T48" fmla="*/ 16 w 61"/>
                  <a:gd name="T49" fmla="*/ 13 h 97"/>
                  <a:gd name="T50" fmla="*/ 14 w 61"/>
                  <a:gd name="T51" fmla="*/ 15 h 97"/>
                  <a:gd name="T52" fmla="*/ 0 w 61"/>
                  <a:gd name="T53" fmla="*/ 97 h 97"/>
                  <a:gd name="T54" fmla="*/ 0 w 61"/>
                  <a:gd name="T55" fmla="*/ 1 h 97"/>
                  <a:gd name="T56" fmla="*/ 14 w 61"/>
                  <a:gd name="T57" fmla="*/ 1 h 97"/>
                  <a:gd name="T58" fmla="*/ 14 w 61"/>
                  <a:gd name="T59" fmla="*/ 4 h 97"/>
                  <a:gd name="T60" fmla="*/ 16 w 61"/>
                  <a:gd name="T61" fmla="*/ 3 h 97"/>
                  <a:gd name="T62" fmla="*/ 21 w 61"/>
                  <a:gd name="T63" fmla="*/ 1 h 97"/>
                  <a:gd name="T64" fmla="*/ 25 w 61"/>
                  <a:gd name="T65" fmla="*/ 0 h 97"/>
                  <a:gd name="T66" fmla="*/ 30 w 61"/>
                  <a:gd name="T67" fmla="*/ 0 h 97"/>
                  <a:gd name="T68" fmla="*/ 37 w 61"/>
                  <a:gd name="T69" fmla="*/ 0 h 97"/>
                  <a:gd name="T70" fmla="*/ 42 w 61"/>
                  <a:gd name="T71" fmla="*/ 1 h 97"/>
                  <a:gd name="T72" fmla="*/ 48 w 61"/>
                  <a:gd name="T73" fmla="*/ 4 h 97"/>
                  <a:gd name="T74" fmla="*/ 52 w 61"/>
                  <a:gd name="T75" fmla="*/ 8 h 97"/>
                  <a:gd name="T76" fmla="*/ 56 w 61"/>
                  <a:gd name="T77" fmla="*/ 13 h 97"/>
                  <a:gd name="T78" fmla="*/ 59 w 61"/>
                  <a:gd name="T79" fmla="*/ 19 h 97"/>
                  <a:gd name="T80" fmla="*/ 60 w 61"/>
                  <a:gd name="T81" fmla="*/ 26 h 97"/>
                  <a:gd name="T82" fmla="*/ 61 w 61"/>
                  <a:gd name="T83" fmla="*/ 33 h 97"/>
                  <a:gd name="T84" fmla="*/ 60 w 61"/>
                  <a:gd name="T85" fmla="*/ 39 h 97"/>
                  <a:gd name="T86" fmla="*/ 59 w 61"/>
                  <a:gd name="T87" fmla="*/ 46 h 97"/>
                  <a:gd name="T88" fmla="*/ 56 w 61"/>
                  <a:gd name="T89" fmla="*/ 52 h 97"/>
                  <a:gd name="T90" fmla="*/ 52 w 61"/>
                  <a:gd name="T91" fmla="*/ 57 h 97"/>
                  <a:gd name="T92" fmla="*/ 48 w 61"/>
                  <a:gd name="T93" fmla="*/ 61 h 97"/>
                  <a:gd name="T94" fmla="*/ 42 w 61"/>
                  <a:gd name="T95" fmla="*/ 64 h 97"/>
                  <a:gd name="T96" fmla="*/ 37 w 61"/>
                  <a:gd name="T97" fmla="*/ 65 h 97"/>
                  <a:gd name="T98" fmla="*/ 30 w 61"/>
                  <a:gd name="T99" fmla="*/ 67 h 97"/>
                  <a:gd name="T100" fmla="*/ 25 w 61"/>
                  <a:gd name="T101" fmla="*/ 65 h 97"/>
                  <a:gd name="T102" fmla="*/ 21 w 61"/>
                  <a:gd name="T103" fmla="*/ 65 h 97"/>
                  <a:gd name="T104" fmla="*/ 16 w 61"/>
                  <a:gd name="T105" fmla="*/ 64 h 97"/>
                  <a:gd name="T106" fmla="*/ 14 w 61"/>
                  <a:gd name="T107" fmla="*/ 61 h 97"/>
                  <a:gd name="T108" fmla="*/ 14 w 61"/>
                  <a:gd name="T109" fmla="*/ 97 h 97"/>
                  <a:gd name="T110" fmla="*/ 0 w 61"/>
                  <a:gd name="T111" fmla="*/ 97 h 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1"/>
                  <a:gd name="T169" fmla="*/ 0 h 97"/>
                  <a:gd name="T170" fmla="*/ 61 w 61"/>
                  <a:gd name="T171" fmla="*/ 97 h 9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1" h="97">
                    <a:moveTo>
                      <a:pt x="14" y="15"/>
                    </a:moveTo>
                    <a:lnTo>
                      <a:pt x="14" y="50"/>
                    </a:lnTo>
                    <a:lnTo>
                      <a:pt x="16" y="53"/>
                    </a:lnTo>
                    <a:lnTo>
                      <a:pt x="19" y="54"/>
                    </a:lnTo>
                    <a:lnTo>
                      <a:pt x="23" y="54"/>
                    </a:lnTo>
                    <a:lnTo>
                      <a:pt x="26" y="56"/>
                    </a:lnTo>
                    <a:lnTo>
                      <a:pt x="31" y="54"/>
                    </a:lnTo>
                    <a:lnTo>
                      <a:pt x="36" y="53"/>
                    </a:lnTo>
                    <a:lnTo>
                      <a:pt x="38" y="52"/>
                    </a:lnTo>
                    <a:lnTo>
                      <a:pt x="42" y="49"/>
                    </a:lnTo>
                    <a:lnTo>
                      <a:pt x="44" y="46"/>
                    </a:lnTo>
                    <a:lnTo>
                      <a:pt x="46" y="42"/>
                    </a:lnTo>
                    <a:lnTo>
                      <a:pt x="46" y="38"/>
                    </a:lnTo>
                    <a:lnTo>
                      <a:pt x="48" y="33"/>
                    </a:lnTo>
                    <a:lnTo>
                      <a:pt x="46" y="27"/>
                    </a:lnTo>
                    <a:lnTo>
                      <a:pt x="46" y="23"/>
                    </a:lnTo>
                    <a:lnTo>
                      <a:pt x="44" y="19"/>
                    </a:lnTo>
                    <a:lnTo>
                      <a:pt x="42" y="16"/>
                    </a:lnTo>
                    <a:lnTo>
                      <a:pt x="38" y="13"/>
                    </a:lnTo>
                    <a:lnTo>
                      <a:pt x="36" y="12"/>
                    </a:lnTo>
                    <a:lnTo>
                      <a:pt x="31" y="11"/>
                    </a:lnTo>
                    <a:lnTo>
                      <a:pt x="26" y="11"/>
                    </a:lnTo>
                    <a:lnTo>
                      <a:pt x="23" y="11"/>
                    </a:lnTo>
                    <a:lnTo>
                      <a:pt x="19" y="12"/>
                    </a:lnTo>
                    <a:lnTo>
                      <a:pt x="16" y="13"/>
                    </a:lnTo>
                    <a:lnTo>
                      <a:pt x="14" y="15"/>
                    </a:lnTo>
                    <a:close/>
                    <a:moveTo>
                      <a:pt x="0" y="97"/>
                    </a:moveTo>
                    <a:lnTo>
                      <a:pt x="0" y="1"/>
                    </a:lnTo>
                    <a:lnTo>
                      <a:pt x="14" y="1"/>
                    </a:lnTo>
                    <a:lnTo>
                      <a:pt x="14" y="4"/>
                    </a:lnTo>
                    <a:lnTo>
                      <a:pt x="16" y="3"/>
                    </a:lnTo>
                    <a:lnTo>
                      <a:pt x="21" y="1"/>
                    </a:lnTo>
                    <a:lnTo>
                      <a:pt x="25" y="0"/>
                    </a:lnTo>
                    <a:lnTo>
                      <a:pt x="30" y="0"/>
                    </a:lnTo>
                    <a:lnTo>
                      <a:pt x="37" y="0"/>
                    </a:lnTo>
                    <a:lnTo>
                      <a:pt x="42" y="1"/>
                    </a:lnTo>
                    <a:lnTo>
                      <a:pt x="48" y="4"/>
                    </a:lnTo>
                    <a:lnTo>
                      <a:pt x="52" y="8"/>
                    </a:lnTo>
                    <a:lnTo>
                      <a:pt x="56" y="13"/>
                    </a:lnTo>
                    <a:lnTo>
                      <a:pt x="59" y="19"/>
                    </a:lnTo>
                    <a:lnTo>
                      <a:pt x="60" y="26"/>
                    </a:lnTo>
                    <a:lnTo>
                      <a:pt x="61" y="33"/>
                    </a:lnTo>
                    <a:lnTo>
                      <a:pt x="60" y="39"/>
                    </a:lnTo>
                    <a:lnTo>
                      <a:pt x="59" y="46"/>
                    </a:lnTo>
                    <a:lnTo>
                      <a:pt x="56" y="52"/>
                    </a:lnTo>
                    <a:lnTo>
                      <a:pt x="52" y="57"/>
                    </a:lnTo>
                    <a:lnTo>
                      <a:pt x="48" y="61"/>
                    </a:lnTo>
                    <a:lnTo>
                      <a:pt x="42" y="64"/>
                    </a:lnTo>
                    <a:lnTo>
                      <a:pt x="37" y="65"/>
                    </a:lnTo>
                    <a:lnTo>
                      <a:pt x="30" y="67"/>
                    </a:lnTo>
                    <a:lnTo>
                      <a:pt x="25" y="65"/>
                    </a:lnTo>
                    <a:lnTo>
                      <a:pt x="21" y="65"/>
                    </a:lnTo>
                    <a:lnTo>
                      <a:pt x="16" y="64"/>
                    </a:lnTo>
                    <a:lnTo>
                      <a:pt x="14" y="61"/>
                    </a:lnTo>
                    <a:lnTo>
                      <a:pt x="14" y="97"/>
                    </a:lnTo>
                    <a:lnTo>
                      <a:pt x="0" y="97"/>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32" name="Freeform 262"/>
              <p:cNvSpPr>
                <a:spLocks noEditPoints="1"/>
              </p:cNvSpPr>
              <p:nvPr/>
            </p:nvSpPr>
            <p:spPr bwMode="auto">
              <a:xfrm>
                <a:off x="4132" y="3480"/>
                <a:ext cx="68" cy="67"/>
              </a:xfrm>
              <a:custGeom>
                <a:avLst/>
                <a:gdLst>
                  <a:gd name="T0" fmla="*/ 14 w 68"/>
                  <a:gd name="T1" fmla="*/ 37 h 67"/>
                  <a:gd name="T2" fmla="*/ 17 w 68"/>
                  <a:gd name="T3" fmla="*/ 45 h 67"/>
                  <a:gd name="T4" fmla="*/ 22 w 68"/>
                  <a:gd name="T5" fmla="*/ 50 h 67"/>
                  <a:gd name="T6" fmla="*/ 30 w 68"/>
                  <a:gd name="T7" fmla="*/ 54 h 67"/>
                  <a:gd name="T8" fmla="*/ 38 w 68"/>
                  <a:gd name="T9" fmla="*/ 54 h 67"/>
                  <a:gd name="T10" fmla="*/ 45 w 68"/>
                  <a:gd name="T11" fmla="*/ 50 h 67"/>
                  <a:gd name="T12" fmla="*/ 51 w 68"/>
                  <a:gd name="T13" fmla="*/ 45 h 67"/>
                  <a:gd name="T14" fmla="*/ 55 w 68"/>
                  <a:gd name="T15" fmla="*/ 37 h 67"/>
                  <a:gd name="T16" fmla="*/ 55 w 68"/>
                  <a:gd name="T17" fmla="*/ 28 h 67"/>
                  <a:gd name="T18" fmla="*/ 51 w 68"/>
                  <a:gd name="T19" fmla="*/ 20 h 67"/>
                  <a:gd name="T20" fmla="*/ 45 w 68"/>
                  <a:gd name="T21" fmla="*/ 15 h 67"/>
                  <a:gd name="T22" fmla="*/ 38 w 68"/>
                  <a:gd name="T23" fmla="*/ 12 h 67"/>
                  <a:gd name="T24" fmla="*/ 30 w 68"/>
                  <a:gd name="T25" fmla="*/ 12 h 67"/>
                  <a:gd name="T26" fmla="*/ 22 w 68"/>
                  <a:gd name="T27" fmla="*/ 15 h 67"/>
                  <a:gd name="T28" fmla="*/ 17 w 68"/>
                  <a:gd name="T29" fmla="*/ 20 h 67"/>
                  <a:gd name="T30" fmla="*/ 14 w 68"/>
                  <a:gd name="T31" fmla="*/ 28 h 67"/>
                  <a:gd name="T32" fmla="*/ 0 w 68"/>
                  <a:gd name="T33" fmla="*/ 33 h 67"/>
                  <a:gd name="T34" fmla="*/ 3 w 68"/>
                  <a:gd name="T35" fmla="*/ 20 h 67"/>
                  <a:gd name="T36" fmla="*/ 10 w 68"/>
                  <a:gd name="T37" fmla="*/ 9 h 67"/>
                  <a:gd name="T38" fmla="*/ 21 w 68"/>
                  <a:gd name="T39" fmla="*/ 1 h 67"/>
                  <a:gd name="T40" fmla="*/ 34 w 68"/>
                  <a:gd name="T41" fmla="*/ 0 h 67"/>
                  <a:gd name="T42" fmla="*/ 46 w 68"/>
                  <a:gd name="T43" fmla="*/ 1 h 67"/>
                  <a:gd name="T44" fmla="*/ 57 w 68"/>
                  <a:gd name="T45" fmla="*/ 9 h 67"/>
                  <a:gd name="T46" fmla="*/ 65 w 68"/>
                  <a:gd name="T47" fmla="*/ 20 h 67"/>
                  <a:gd name="T48" fmla="*/ 68 w 68"/>
                  <a:gd name="T49" fmla="*/ 33 h 67"/>
                  <a:gd name="T50" fmla="*/ 65 w 68"/>
                  <a:gd name="T51" fmla="*/ 45 h 67"/>
                  <a:gd name="T52" fmla="*/ 57 w 68"/>
                  <a:gd name="T53" fmla="*/ 56 h 67"/>
                  <a:gd name="T54" fmla="*/ 46 w 68"/>
                  <a:gd name="T55" fmla="*/ 64 h 67"/>
                  <a:gd name="T56" fmla="*/ 34 w 68"/>
                  <a:gd name="T57" fmla="*/ 67 h 67"/>
                  <a:gd name="T58" fmla="*/ 21 w 68"/>
                  <a:gd name="T59" fmla="*/ 64 h 67"/>
                  <a:gd name="T60" fmla="*/ 10 w 68"/>
                  <a:gd name="T61" fmla="*/ 56 h 67"/>
                  <a:gd name="T62" fmla="*/ 3 w 68"/>
                  <a:gd name="T63" fmla="*/ 46 h 67"/>
                  <a:gd name="T64" fmla="*/ 0 w 68"/>
                  <a:gd name="T65" fmla="*/ 33 h 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67"/>
                  <a:gd name="T101" fmla="*/ 68 w 68"/>
                  <a:gd name="T102" fmla="*/ 67 h 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67">
                    <a:moveTo>
                      <a:pt x="14" y="33"/>
                    </a:moveTo>
                    <a:lnTo>
                      <a:pt x="14" y="37"/>
                    </a:lnTo>
                    <a:lnTo>
                      <a:pt x="15" y="41"/>
                    </a:lnTo>
                    <a:lnTo>
                      <a:pt x="17" y="45"/>
                    </a:lnTo>
                    <a:lnTo>
                      <a:pt x="19" y="48"/>
                    </a:lnTo>
                    <a:lnTo>
                      <a:pt x="22" y="50"/>
                    </a:lnTo>
                    <a:lnTo>
                      <a:pt x="26" y="53"/>
                    </a:lnTo>
                    <a:lnTo>
                      <a:pt x="30" y="54"/>
                    </a:lnTo>
                    <a:lnTo>
                      <a:pt x="34" y="54"/>
                    </a:lnTo>
                    <a:lnTo>
                      <a:pt x="38" y="54"/>
                    </a:lnTo>
                    <a:lnTo>
                      <a:pt x="41" y="53"/>
                    </a:lnTo>
                    <a:lnTo>
                      <a:pt x="45" y="50"/>
                    </a:lnTo>
                    <a:lnTo>
                      <a:pt x="48" y="48"/>
                    </a:lnTo>
                    <a:lnTo>
                      <a:pt x="51" y="45"/>
                    </a:lnTo>
                    <a:lnTo>
                      <a:pt x="53" y="41"/>
                    </a:lnTo>
                    <a:lnTo>
                      <a:pt x="55" y="37"/>
                    </a:lnTo>
                    <a:lnTo>
                      <a:pt x="55" y="33"/>
                    </a:lnTo>
                    <a:lnTo>
                      <a:pt x="55" y="28"/>
                    </a:lnTo>
                    <a:lnTo>
                      <a:pt x="53" y="24"/>
                    </a:lnTo>
                    <a:lnTo>
                      <a:pt x="51" y="20"/>
                    </a:lnTo>
                    <a:lnTo>
                      <a:pt x="48" y="18"/>
                    </a:lnTo>
                    <a:lnTo>
                      <a:pt x="45" y="15"/>
                    </a:lnTo>
                    <a:lnTo>
                      <a:pt x="41" y="13"/>
                    </a:lnTo>
                    <a:lnTo>
                      <a:pt x="38" y="12"/>
                    </a:lnTo>
                    <a:lnTo>
                      <a:pt x="34" y="11"/>
                    </a:lnTo>
                    <a:lnTo>
                      <a:pt x="30" y="12"/>
                    </a:lnTo>
                    <a:lnTo>
                      <a:pt x="26" y="13"/>
                    </a:lnTo>
                    <a:lnTo>
                      <a:pt x="22" y="15"/>
                    </a:lnTo>
                    <a:lnTo>
                      <a:pt x="19" y="18"/>
                    </a:lnTo>
                    <a:lnTo>
                      <a:pt x="17" y="20"/>
                    </a:lnTo>
                    <a:lnTo>
                      <a:pt x="15" y="24"/>
                    </a:lnTo>
                    <a:lnTo>
                      <a:pt x="14" y="28"/>
                    </a:lnTo>
                    <a:lnTo>
                      <a:pt x="14" y="33"/>
                    </a:lnTo>
                    <a:close/>
                    <a:moveTo>
                      <a:pt x="0" y="33"/>
                    </a:moveTo>
                    <a:lnTo>
                      <a:pt x="0" y="26"/>
                    </a:lnTo>
                    <a:lnTo>
                      <a:pt x="3" y="20"/>
                    </a:lnTo>
                    <a:lnTo>
                      <a:pt x="6" y="13"/>
                    </a:lnTo>
                    <a:lnTo>
                      <a:pt x="10" y="9"/>
                    </a:lnTo>
                    <a:lnTo>
                      <a:pt x="15" y="5"/>
                    </a:lnTo>
                    <a:lnTo>
                      <a:pt x="21" y="1"/>
                    </a:lnTo>
                    <a:lnTo>
                      <a:pt x="27" y="0"/>
                    </a:lnTo>
                    <a:lnTo>
                      <a:pt x="34" y="0"/>
                    </a:lnTo>
                    <a:lnTo>
                      <a:pt x="41" y="0"/>
                    </a:lnTo>
                    <a:lnTo>
                      <a:pt x="46" y="1"/>
                    </a:lnTo>
                    <a:lnTo>
                      <a:pt x="52" y="5"/>
                    </a:lnTo>
                    <a:lnTo>
                      <a:pt x="57" y="9"/>
                    </a:lnTo>
                    <a:lnTo>
                      <a:pt x="61" y="15"/>
                    </a:lnTo>
                    <a:lnTo>
                      <a:pt x="65" y="20"/>
                    </a:lnTo>
                    <a:lnTo>
                      <a:pt x="67" y="26"/>
                    </a:lnTo>
                    <a:lnTo>
                      <a:pt x="68" y="33"/>
                    </a:lnTo>
                    <a:lnTo>
                      <a:pt x="67" y="39"/>
                    </a:lnTo>
                    <a:lnTo>
                      <a:pt x="65" y="45"/>
                    </a:lnTo>
                    <a:lnTo>
                      <a:pt x="61" y="52"/>
                    </a:lnTo>
                    <a:lnTo>
                      <a:pt x="57" y="56"/>
                    </a:lnTo>
                    <a:lnTo>
                      <a:pt x="53" y="61"/>
                    </a:lnTo>
                    <a:lnTo>
                      <a:pt x="46" y="64"/>
                    </a:lnTo>
                    <a:lnTo>
                      <a:pt x="41" y="65"/>
                    </a:lnTo>
                    <a:lnTo>
                      <a:pt x="34" y="67"/>
                    </a:lnTo>
                    <a:lnTo>
                      <a:pt x="27" y="65"/>
                    </a:lnTo>
                    <a:lnTo>
                      <a:pt x="21" y="64"/>
                    </a:lnTo>
                    <a:lnTo>
                      <a:pt x="15" y="61"/>
                    </a:lnTo>
                    <a:lnTo>
                      <a:pt x="10" y="56"/>
                    </a:lnTo>
                    <a:lnTo>
                      <a:pt x="6" y="52"/>
                    </a:lnTo>
                    <a:lnTo>
                      <a:pt x="3" y="46"/>
                    </a:lnTo>
                    <a:lnTo>
                      <a:pt x="0" y="39"/>
                    </a:lnTo>
                    <a:lnTo>
                      <a:pt x="0" y="33"/>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33" name="Rectangle 263"/>
              <p:cNvSpPr>
                <a:spLocks noChangeArrowheads="1"/>
              </p:cNvSpPr>
              <p:nvPr/>
            </p:nvSpPr>
            <p:spPr bwMode="auto">
              <a:xfrm>
                <a:off x="4211" y="3447"/>
                <a:ext cx="12" cy="98"/>
              </a:xfrm>
              <a:prstGeom prst="rect">
                <a:avLst/>
              </a:prstGeom>
              <a:solidFill>
                <a:srgbClr val="0057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endParaRPr lang="en-US" altLang="en-US" sz="2000" b="1">
                  <a:solidFill>
                    <a:srgbClr val="BBE0E3"/>
                  </a:solidFill>
                  <a:latin typeface="Lucida Sans Unicode" pitchFamily="34" charset="0"/>
                  <a:ea typeface="굴림" pitchFamily="34" charset="-127"/>
                </a:endParaRPr>
              </a:p>
            </p:txBody>
          </p:sp>
          <p:sp>
            <p:nvSpPr>
              <p:cNvPr id="2334" name="Freeform 264"/>
              <p:cNvSpPr>
                <a:spLocks noEditPoints="1"/>
              </p:cNvSpPr>
              <p:nvPr/>
            </p:nvSpPr>
            <p:spPr bwMode="auto">
              <a:xfrm>
                <a:off x="4238" y="3455"/>
                <a:ext cx="15" cy="90"/>
              </a:xfrm>
              <a:custGeom>
                <a:avLst/>
                <a:gdLst>
                  <a:gd name="T0" fmla="*/ 0 w 15"/>
                  <a:gd name="T1" fmla="*/ 7 h 90"/>
                  <a:gd name="T2" fmla="*/ 2 w 15"/>
                  <a:gd name="T3" fmla="*/ 4 h 90"/>
                  <a:gd name="T4" fmla="*/ 3 w 15"/>
                  <a:gd name="T5" fmla="*/ 2 h 90"/>
                  <a:gd name="T6" fmla="*/ 4 w 15"/>
                  <a:gd name="T7" fmla="*/ 0 h 90"/>
                  <a:gd name="T8" fmla="*/ 7 w 15"/>
                  <a:gd name="T9" fmla="*/ 0 h 90"/>
                  <a:gd name="T10" fmla="*/ 11 w 15"/>
                  <a:gd name="T11" fmla="*/ 0 h 90"/>
                  <a:gd name="T12" fmla="*/ 13 w 15"/>
                  <a:gd name="T13" fmla="*/ 2 h 90"/>
                  <a:gd name="T14" fmla="*/ 14 w 15"/>
                  <a:gd name="T15" fmla="*/ 4 h 90"/>
                  <a:gd name="T16" fmla="*/ 15 w 15"/>
                  <a:gd name="T17" fmla="*/ 7 h 90"/>
                  <a:gd name="T18" fmla="*/ 14 w 15"/>
                  <a:gd name="T19" fmla="*/ 10 h 90"/>
                  <a:gd name="T20" fmla="*/ 13 w 15"/>
                  <a:gd name="T21" fmla="*/ 13 h 90"/>
                  <a:gd name="T22" fmla="*/ 11 w 15"/>
                  <a:gd name="T23" fmla="*/ 14 h 90"/>
                  <a:gd name="T24" fmla="*/ 7 w 15"/>
                  <a:gd name="T25" fmla="*/ 14 h 90"/>
                  <a:gd name="T26" fmla="*/ 4 w 15"/>
                  <a:gd name="T27" fmla="*/ 14 h 90"/>
                  <a:gd name="T28" fmla="*/ 3 w 15"/>
                  <a:gd name="T29" fmla="*/ 13 h 90"/>
                  <a:gd name="T30" fmla="*/ 2 w 15"/>
                  <a:gd name="T31" fmla="*/ 10 h 90"/>
                  <a:gd name="T32" fmla="*/ 0 w 15"/>
                  <a:gd name="T33" fmla="*/ 7 h 90"/>
                  <a:gd name="T34" fmla="*/ 2 w 15"/>
                  <a:gd name="T35" fmla="*/ 90 h 90"/>
                  <a:gd name="T36" fmla="*/ 2 w 15"/>
                  <a:gd name="T37" fmla="*/ 26 h 90"/>
                  <a:gd name="T38" fmla="*/ 14 w 15"/>
                  <a:gd name="T39" fmla="*/ 26 h 90"/>
                  <a:gd name="T40" fmla="*/ 14 w 15"/>
                  <a:gd name="T41" fmla="*/ 90 h 90"/>
                  <a:gd name="T42" fmla="*/ 2 w 15"/>
                  <a:gd name="T43" fmla="*/ 90 h 9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5"/>
                  <a:gd name="T67" fmla="*/ 0 h 90"/>
                  <a:gd name="T68" fmla="*/ 15 w 15"/>
                  <a:gd name="T69" fmla="*/ 90 h 9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5" h="90">
                    <a:moveTo>
                      <a:pt x="0" y="7"/>
                    </a:moveTo>
                    <a:lnTo>
                      <a:pt x="2" y="4"/>
                    </a:lnTo>
                    <a:lnTo>
                      <a:pt x="3" y="2"/>
                    </a:lnTo>
                    <a:lnTo>
                      <a:pt x="4" y="0"/>
                    </a:lnTo>
                    <a:lnTo>
                      <a:pt x="7" y="0"/>
                    </a:lnTo>
                    <a:lnTo>
                      <a:pt x="11" y="0"/>
                    </a:lnTo>
                    <a:lnTo>
                      <a:pt x="13" y="2"/>
                    </a:lnTo>
                    <a:lnTo>
                      <a:pt x="14" y="4"/>
                    </a:lnTo>
                    <a:lnTo>
                      <a:pt x="15" y="7"/>
                    </a:lnTo>
                    <a:lnTo>
                      <a:pt x="14" y="10"/>
                    </a:lnTo>
                    <a:lnTo>
                      <a:pt x="13" y="13"/>
                    </a:lnTo>
                    <a:lnTo>
                      <a:pt x="11" y="14"/>
                    </a:lnTo>
                    <a:lnTo>
                      <a:pt x="7" y="14"/>
                    </a:lnTo>
                    <a:lnTo>
                      <a:pt x="4" y="14"/>
                    </a:lnTo>
                    <a:lnTo>
                      <a:pt x="3" y="13"/>
                    </a:lnTo>
                    <a:lnTo>
                      <a:pt x="2" y="10"/>
                    </a:lnTo>
                    <a:lnTo>
                      <a:pt x="0" y="7"/>
                    </a:lnTo>
                    <a:close/>
                    <a:moveTo>
                      <a:pt x="2" y="90"/>
                    </a:moveTo>
                    <a:lnTo>
                      <a:pt x="2" y="26"/>
                    </a:lnTo>
                    <a:lnTo>
                      <a:pt x="14" y="26"/>
                    </a:lnTo>
                    <a:lnTo>
                      <a:pt x="14" y="90"/>
                    </a:lnTo>
                    <a:lnTo>
                      <a:pt x="2" y="90"/>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35" name="Freeform 265"/>
              <p:cNvSpPr>
                <a:spLocks/>
              </p:cNvSpPr>
              <p:nvPr/>
            </p:nvSpPr>
            <p:spPr bwMode="auto">
              <a:xfrm>
                <a:off x="4263" y="3480"/>
                <a:ext cx="54" cy="67"/>
              </a:xfrm>
              <a:custGeom>
                <a:avLst/>
                <a:gdLst>
                  <a:gd name="T0" fmla="*/ 54 w 54"/>
                  <a:gd name="T1" fmla="*/ 49 h 67"/>
                  <a:gd name="T2" fmla="*/ 54 w 54"/>
                  <a:gd name="T3" fmla="*/ 63 h 67"/>
                  <a:gd name="T4" fmla="*/ 50 w 54"/>
                  <a:gd name="T5" fmla="*/ 64 h 67"/>
                  <a:gd name="T6" fmla="*/ 45 w 54"/>
                  <a:gd name="T7" fmla="*/ 65 h 67"/>
                  <a:gd name="T8" fmla="*/ 41 w 54"/>
                  <a:gd name="T9" fmla="*/ 65 h 67"/>
                  <a:gd name="T10" fmla="*/ 37 w 54"/>
                  <a:gd name="T11" fmla="*/ 67 h 67"/>
                  <a:gd name="T12" fmla="*/ 28 w 54"/>
                  <a:gd name="T13" fmla="*/ 65 h 67"/>
                  <a:gd name="T14" fmla="*/ 22 w 54"/>
                  <a:gd name="T15" fmla="*/ 64 h 67"/>
                  <a:gd name="T16" fmla="*/ 16 w 54"/>
                  <a:gd name="T17" fmla="*/ 61 h 67"/>
                  <a:gd name="T18" fmla="*/ 11 w 54"/>
                  <a:gd name="T19" fmla="*/ 57 h 67"/>
                  <a:gd name="T20" fmla="*/ 7 w 54"/>
                  <a:gd name="T21" fmla="*/ 52 h 67"/>
                  <a:gd name="T22" fmla="*/ 3 w 54"/>
                  <a:gd name="T23" fmla="*/ 46 h 67"/>
                  <a:gd name="T24" fmla="*/ 1 w 54"/>
                  <a:gd name="T25" fmla="*/ 39 h 67"/>
                  <a:gd name="T26" fmla="*/ 0 w 54"/>
                  <a:gd name="T27" fmla="*/ 33 h 67"/>
                  <a:gd name="T28" fmla="*/ 1 w 54"/>
                  <a:gd name="T29" fmla="*/ 26 h 67"/>
                  <a:gd name="T30" fmla="*/ 3 w 54"/>
                  <a:gd name="T31" fmla="*/ 19 h 67"/>
                  <a:gd name="T32" fmla="*/ 7 w 54"/>
                  <a:gd name="T33" fmla="*/ 13 h 67"/>
                  <a:gd name="T34" fmla="*/ 11 w 54"/>
                  <a:gd name="T35" fmla="*/ 9 h 67"/>
                  <a:gd name="T36" fmla="*/ 16 w 54"/>
                  <a:gd name="T37" fmla="*/ 5 h 67"/>
                  <a:gd name="T38" fmla="*/ 22 w 54"/>
                  <a:gd name="T39" fmla="*/ 1 h 67"/>
                  <a:gd name="T40" fmla="*/ 28 w 54"/>
                  <a:gd name="T41" fmla="*/ 0 h 67"/>
                  <a:gd name="T42" fmla="*/ 35 w 54"/>
                  <a:gd name="T43" fmla="*/ 0 h 67"/>
                  <a:gd name="T44" fmla="*/ 41 w 54"/>
                  <a:gd name="T45" fmla="*/ 0 h 67"/>
                  <a:gd name="T46" fmla="*/ 45 w 54"/>
                  <a:gd name="T47" fmla="*/ 0 h 67"/>
                  <a:gd name="T48" fmla="*/ 49 w 54"/>
                  <a:gd name="T49" fmla="*/ 1 h 67"/>
                  <a:gd name="T50" fmla="*/ 53 w 54"/>
                  <a:gd name="T51" fmla="*/ 4 h 67"/>
                  <a:gd name="T52" fmla="*/ 53 w 54"/>
                  <a:gd name="T53" fmla="*/ 18 h 67"/>
                  <a:gd name="T54" fmla="*/ 49 w 54"/>
                  <a:gd name="T55" fmla="*/ 15 h 67"/>
                  <a:gd name="T56" fmla="*/ 45 w 54"/>
                  <a:gd name="T57" fmla="*/ 13 h 67"/>
                  <a:gd name="T58" fmla="*/ 41 w 54"/>
                  <a:gd name="T59" fmla="*/ 12 h 67"/>
                  <a:gd name="T60" fmla="*/ 37 w 54"/>
                  <a:gd name="T61" fmla="*/ 12 h 67"/>
                  <a:gd name="T62" fmla="*/ 31 w 54"/>
                  <a:gd name="T63" fmla="*/ 12 h 67"/>
                  <a:gd name="T64" fmla="*/ 27 w 54"/>
                  <a:gd name="T65" fmla="*/ 13 h 67"/>
                  <a:gd name="T66" fmla="*/ 23 w 54"/>
                  <a:gd name="T67" fmla="*/ 15 h 67"/>
                  <a:gd name="T68" fmla="*/ 20 w 54"/>
                  <a:gd name="T69" fmla="*/ 18 h 67"/>
                  <a:gd name="T70" fmla="*/ 18 w 54"/>
                  <a:gd name="T71" fmla="*/ 20 h 67"/>
                  <a:gd name="T72" fmla="*/ 15 w 54"/>
                  <a:gd name="T73" fmla="*/ 24 h 67"/>
                  <a:gd name="T74" fmla="*/ 13 w 54"/>
                  <a:gd name="T75" fmla="*/ 28 h 67"/>
                  <a:gd name="T76" fmla="*/ 13 w 54"/>
                  <a:gd name="T77" fmla="*/ 33 h 67"/>
                  <a:gd name="T78" fmla="*/ 13 w 54"/>
                  <a:gd name="T79" fmla="*/ 37 h 67"/>
                  <a:gd name="T80" fmla="*/ 15 w 54"/>
                  <a:gd name="T81" fmla="*/ 41 h 67"/>
                  <a:gd name="T82" fmla="*/ 18 w 54"/>
                  <a:gd name="T83" fmla="*/ 45 h 67"/>
                  <a:gd name="T84" fmla="*/ 20 w 54"/>
                  <a:gd name="T85" fmla="*/ 48 h 67"/>
                  <a:gd name="T86" fmla="*/ 23 w 54"/>
                  <a:gd name="T87" fmla="*/ 50 h 67"/>
                  <a:gd name="T88" fmla="*/ 27 w 54"/>
                  <a:gd name="T89" fmla="*/ 53 h 67"/>
                  <a:gd name="T90" fmla="*/ 31 w 54"/>
                  <a:gd name="T91" fmla="*/ 53 h 67"/>
                  <a:gd name="T92" fmla="*/ 37 w 54"/>
                  <a:gd name="T93" fmla="*/ 54 h 67"/>
                  <a:gd name="T94" fmla="*/ 41 w 54"/>
                  <a:gd name="T95" fmla="*/ 53 h 67"/>
                  <a:gd name="T96" fmla="*/ 46 w 54"/>
                  <a:gd name="T97" fmla="*/ 53 h 67"/>
                  <a:gd name="T98" fmla="*/ 50 w 54"/>
                  <a:gd name="T99" fmla="*/ 52 h 67"/>
                  <a:gd name="T100" fmla="*/ 54 w 54"/>
                  <a:gd name="T101" fmla="*/ 49 h 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4"/>
                  <a:gd name="T154" fmla="*/ 0 h 67"/>
                  <a:gd name="T155" fmla="*/ 54 w 54"/>
                  <a:gd name="T156" fmla="*/ 67 h 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4" h="67">
                    <a:moveTo>
                      <a:pt x="54" y="49"/>
                    </a:moveTo>
                    <a:lnTo>
                      <a:pt x="54" y="63"/>
                    </a:lnTo>
                    <a:lnTo>
                      <a:pt x="50" y="64"/>
                    </a:lnTo>
                    <a:lnTo>
                      <a:pt x="45" y="65"/>
                    </a:lnTo>
                    <a:lnTo>
                      <a:pt x="41" y="65"/>
                    </a:lnTo>
                    <a:lnTo>
                      <a:pt x="37" y="67"/>
                    </a:lnTo>
                    <a:lnTo>
                      <a:pt x="28" y="65"/>
                    </a:lnTo>
                    <a:lnTo>
                      <a:pt x="22" y="64"/>
                    </a:lnTo>
                    <a:lnTo>
                      <a:pt x="16" y="61"/>
                    </a:lnTo>
                    <a:lnTo>
                      <a:pt x="11" y="57"/>
                    </a:lnTo>
                    <a:lnTo>
                      <a:pt x="7" y="52"/>
                    </a:lnTo>
                    <a:lnTo>
                      <a:pt x="3" y="46"/>
                    </a:lnTo>
                    <a:lnTo>
                      <a:pt x="1" y="39"/>
                    </a:lnTo>
                    <a:lnTo>
                      <a:pt x="0" y="33"/>
                    </a:lnTo>
                    <a:lnTo>
                      <a:pt x="1" y="26"/>
                    </a:lnTo>
                    <a:lnTo>
                      <a:pt x="3" y="19"/>
                    </a:lnTo>
                    <a:lnTo>
                      <a:pt x="7" y="13"/>
                    </a:lnTo>
                    <a:lnTo>
                      <a:pt x="11" y="9"/>
                    </a:lnTo>
                    <a:lnTo>
                      <a:pt x="16" y="5"/>
                    </a:lnTo>
                    <a:lnTo>
                      <a:pt x="22" y="1"/>
                    </a:lnTo>
                    <a:lnTo>
                      <a:pt x="28" y="0"/>
                    </a:lnTo>
                    <a:lnTo>
                      <a:pt x="35" y="0"/>
                    </a:lnTo>
                    <a:lnTo>
                      <a:pt x="41" y="0"/>
                    </a:lnTo>
                    <a:lnTo>
                      <a:pt x="45" y="0"/>
                    </a:lnTo>
                    <a:lnTo>
                      <a:pt x="49" y="1"/>
                    </a:lnTo>
                    <a:lnTo>
                      <a:pt x="53" y="4"/>
                    </a:lnTo>
                    <a:lnTo>
                      <a:pt x="53" y="18"/>
                    </a:lnTo>
                    <a:lnTo>
                      <a:pt x="49" y="15"/>
                    </a:lnTo>
                    <a:lnTo>
                      <a:pt x="45" y="13"/>
                    </a:lnTo>
                    <a:lnTo>
                      <a:pt x="41" y="12"/>
                    </a:lnTo>
                    <a:lnTo>
                      <a:pt x="37" y="12"/>
                    </a:lnTo>
                    <a:lnTo>
                      <a:pt x="31" y="12"/>
                    </a:lnTo>
                    <a:lnTo>
                      <a:pt x="27" y="13"/>
                    </a:lnTo>
                    <a:lnTo>
                      <a:pt x="23" y="15"/>
                    </a:lnTo>
                    <a:lnTo>
                      <a:pt x="20" y="18"/>
                    </a:lnTo>
                    <a:lnTo>
                      <a:pt x="18" y="20"/>
                    </a:lnTo>
                    <a:lnTo>
                      <a:pt x="15" y="24"/>
                    </a:lnTo>
                    <a:lnTo>
                      <a:pt x="13" y="28"/>
                    </a:lnTo>
                    <a:lnTo>
                      <a:pt x="13" y="33"/>
                    </a:lnTo>
                    <a:lnTo>
                      <a:pt x="13" y="37"/>
                    </a:lnTo>
                    <a:lnTo>
                      <a:pt x="15" y="41"/>
                    </a:lnTo>
                    <a:lnTo>
                      <a:pt x="18" y="45"/>
                    </a:lnTo>
                    <a:lnTo>
                      <a:pt x="20" y="48"/>
                    </a:lnTo>
                    <a:lnTo>
                      <a:pt x="23" y="50"/>
                    </a:lnTo>
                    <a:lnTo>
                      <a:pt x="27" y="53"/>
                    </a:lnTo>
                    <a:lnTo>
                      <a:pt x="31" y="53"/>
                    </a:lnTo>
                    <a:lnTo>
                      <a:pt x="37" y="54"/>
                    </a:lnTo>
                    <a:lnTo>
                      <a:pt x="41" y="53"/>
                    </a:lnTo>
                    <a:lnTo>
                      <a:pt x="46" y="53"/>
                    </a:lnTo>
                    <a:lnTo>
                      <a:pt x="50" y="52"/>
                    </a:lnTo>
                    <a:lnTo>
                      <a:pt x="54" y="49"/>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36" name="Freeform 266"/>
              <p:cNvSpPr>
                <a:spLocks noEditPoints="1"/>
              </p:cNvSpPr>
              <p:nvPr/>
            </p:nvSpPr>
            <p:spPr bwMode="auto">
              <a:xfrm>
                <a:off x="4324" y="3480"/>
                <a:ext cx="61" cy="67"/>
              </a:xfrm>
              <a:custGeom>
                <a:avLst/>
                <a:gdLst>
                  <a:gd name="T0" fmla="*/ 61 w 61"/>
                  <a:gd name="T1" fmla="*/ 58 h 67"/>
                  <a:gd name="T2" fmla="*/ 55 w 61"/>
                  <a:gd name="T3" fmla="*/ 61 h 67"/>
                  <a:gd name="T4" fmla="*/ 48 w 61"/>
                  <a:gd name="T5" fmla="*/ 64 h 67"/>
                  <a:gd name="T6" fmla="*/ 41 w 61"/>
                  <a:gd name="T7" fmla="*/ 65 h 67"/>
                  <a:gd name="T8" fmla="*/ 34 w 61"/>
                  <a:gd name="T9" fmla="*/ 67 h 67"/>
                  <a:gd name="T10" fmla="*/ 26 w 61"/>
                  <a:gd name="T11" fmla="*/ 65 h 67"/>
                  <a:gd name="T12" fmla="*/ 20 w 61"/>
                  <a:gd name="T13" fmla="*/ 64 h 67"/>
                  <a:gd name="T14" fmla="*/ 14 w 61"/>
                  <a:gd name="T15" fmla="*/ 61 h 67"/>
                  <a:gd name="T16" fmla="*/ 10 w 61"/>
                  <a:gd name="T17" fmla="*/ 57 h 67"/>
                  <a:gd name="T18" fmla="*/ 6 w 61"/>
                  <a:gd name="T19" fmla="*/ 52 h 67"/>
                  <a:gd name="T20" fmla="*/ 3 w 61"/>
                  <a:gd name="T21" fmla="*/ 46 h 67"/>
                  <a:gd name="T22" fmla="*/ 1 w 61"/>
                  <a:gd name="T23" fmla="*/ 39 h 67"/>
                  <a:gd name="T24" fmla="*/ 0 w 61"/>
                  <a:gd name="T25" fmla="*/ 31 h 67"/>
                  <a:gd name="T26" fmla="*/ 1 w 61"/>
                  <a:gd name="T27" fmla="*/ 24 h 67"/>
                  <a:gd name="T28" fmla="*/ 3 w 61"/>
                  <a:gd name="T29" fmla="*/ 19 h 67"/>
                  <a:gd name="T30" fmla="*/ 6 w 61"/>
                  <a:gd name="T31" fmla="*/ 13 h 67"/>
                  <a:gd name="T32" fmla="*/ 10 w 61"/>
                  <a:gd name="T33" fmla="*/ 8 h 67"/>
                  <a:gd name="T34" fmla="*/ 14 w 61"/>
                  <a:gd name="T35" fmla="*/ 4 h 67"/>
                  <a:gd name="T36" fmla="*/ 19 w 61"/>
                  <a:gd name="T37" fmla="*/ 1 h 67"/>
                  <a:gd name="T38" fmla="*/ 25 w 61"/>
                  <a:gd name="T39" fmla="*/ 0 h 67"/>
                  <a:gd name="T40" fmla="*/ 31 w 61"/>
                  <a:gd name="T41" fmla="*/ 0 h 67"/>
                  <a:gd name="T42" fmla="*/ 38 w 61"/>
                  <a:gd name="T43" fmla="*/ 0 h 67"/>
                  <a:gd name="T44" fmla="*/ 44 w 61"/>
                  <a:gd name="T45" fmla="*/ 1 h 67"/>
                  <a:gd name="T46" fmla="*/ 49 w 61"/>
                  <a:gd name="T47" fmla="*/ 4 h 67"/>
                  <a:gd name="T48" fmla="*/ 53 w 61"/>
                  <a:gd name="T49" fmla="*/ 8 h 67"/>
                  <a:gd name="T50" fmla="*/ 57 w 61"/>
                  <a:gd name="T51" fmla="*/ 13 h 67"/>
                  <a:gd name="T52" fmla="*/ 60 w 61"/>
                  <a:gd name="T53" fmla="*/ 19 h 67"/>
                  <a:gd name="T54" fmla="*/ 61 w 61"/>
                  <a:gd name="T55" fmla="*/ 26 h 67"/>
                  <a:gd name="T56" fmla="*/ 61 w 61"/>
                  <a:gd name="T57" fmla="*/ 33 h 67"/>
                  <a:gd name="T58" fmla="*/ 61 w 61"/>
                  <a:gd name="T59" fmla="*/ 35 h 67"/>
                  <a:gd name="T60" fmla="*/ 14 w 61"/>
                  <a:gd name="T61" fmla="*/ 35 h 67"/>
                  <a:gd name="T62" fmla="*/ 15 w 61"/>
                  <a:gd name="T63" fmla="*/ 39 h 67"/>
                  <a:gd name="T64" fmla="*/ 15 w 61"/>
                  <a:gd name="T65" fmla="*/ 43 h 67"/>
                  <a:gd name="T66" fmla="*/ 18 w 61"/>
                  <a:gd name="T67" fmla="*/ 46 h 67"/>
                  <a:gd name="T68" fmla="*/ 20 w 61"/>
                  <a:gd name="T69" fmla="*/ 49 h 67"/>
                  <a:gd name="T70" fmla="*/ 23 w 61"/>
                  <a:gd name="T71" fmla="*/ 52 h 67"/>
                  <a:gd name="T72" fmla="*/ 26 w 61"/>
                  <a:gd name="T73" fmla="*/ 53 h 67"/>
                  <a:gd name="T74" fmla="*/ 30 w 61"/>
                  <a:gd name="T75" fmla="*/ 54 h 67"/>
                  <a:gd name="T76" fmla="*/ 34 w 61"/>
                  <a:gd name="T77" fmla="*/ 54 h 67"/>
                  <a:gd name="T78" fmla="*/ 41 w 61"/>
                  <a:gd name="T79" fmla="*/ 53 h 67"/>
                  <a:gd name="T80" fmla="*/ 46 w 61"/>
                  <a:gd name="T81" fmla="*/ 52 h 67"/>
                  <a:gd name="T82" fmla="*/ 53 w 61"/>
                  <a:gd name="T83" fmla="*/ 49 h 67"/>
                  <a:gd name="T84" fmla="*/ 61 w 61"/>
                  <a:gd name="T85" fmla="*/ 45 h 67"/>
                  <a:gd name="T86" fmla="*/ 61 w 61"/>
                  <a:gd name="T87" fmla="*/ 58 h 67"/>
                  <a:gd name="T88" fmla="*/ 14 w 61"/>
                  <a:gd name="T89" fmla="*/ 26 h 67"/>
                  <a:gd name="T90" fmla="*/ 48 w 61"/>
                  <a:gd name="T91" fmla="*/ 26 h 67"/>
                  <a:gd name="T92" fmla="*/ 46 w 61"/>
                  <a:gd name="T93" fmla="*/ 19 h 67"/>
                  <a:gd name="T94" fmla="*/ 42 w 61"/>
                  <a:gd name="T95" fmla="*/ 15 h 67"/>
                  <a:gd name="T96" fmla="*/ 38 w 61"/>
                  <a:gd name="T97" fmla="*/ 12 h 67"/>
                  <a:gd name="T98" fmla="*/ 31 w 61"/>
                  <a:gd name="T99" fmla="*/ 11 h 67"/>
                  <a:gd name="T100" fmla="*/ 25 w 61"/>
                  <a:gd name="T101" fmla="*/ 11 h 67"/>
                  <a:gd name="T102" fmla="*/ 19 w 61"/>
                  <a:gd name="T103" fmla="*/ 15 h 67"/>
                  <a:gd name="T104" fmla="*/ 16 w 61"/>
                  <a:gd name="T105" fmla="*/ 19 h 67"/>
                  <a:gd name="T106" fmla="*/ 14 w 61"/>
                  <a:gd name="T107" fmla="*/ 26 h 6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1"/>
                  <a:gd name="T163" fmla="*/ 0 h 67"/>
                  <a:gd name="T164" fmla="*/ 61 w 61"/>
                  <a:gd name="T165" fmla="*/ 67 h 6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1" h="67">
                    <a:moveTo>
                      <a:pt x="61" y="58"/>
                    </a:moveTo>
                    <a:lnTo>
                      <a:pt x="55" y="61"/>
                    </a:lnTo>
                    <a:lnTo>
                      <a:pt x="48" y="64"/>
                    </a:lnTo>
                    <a:lnTo>
                      <a:pt x="41" y="65"/>
                    </a:lnTo>
                    <a:lnTo>
                      <a:pt x="34" y="67"/>
                    </a:lnTo>
                    <a:lnTo>
                      <a:pt x="26" y="65"/>
                    </a:lnTo>
                    <a:lnTo>
                      <a:pt x="20" y="64"/>
                    </a:lnTo>
                    <a:lnTo>
                      <a:pt x="14" y="61"/>
                    </a:lnTo>
                    <a:lnTo>
                      <a:pt x="10" y="57"/>
                    </a:lnTo>
                    <a:lnTo>
                      <a:pt x="6" y="52"/>
                    </a:lnTo>
                    <a:lnTo>
                      <a:pt x="3" y="46"/>
                    </a:lnTo>
                    <a:lnTo>
                      <a:pt x="1" y="39"/>
                    </a:lnTo>
                    <a:lnTo>
                      <a:pt x="0" y="31"/>
                    </a:lnTo>
                    <a:lnTo>
                      <a:pt x="1" y="24"/>
                    </a:lnTo>
                    <a:lnTo>
                      <a:pt x="3" y="19"/>
                    </a:lnTo>
                    <a:lnTo>
                      <a:pt x="6" y="13"/>
                    </a:lnTo>
                    <a:lnTo>
                      <a:pt x="10" y="8"/>
                    </a:lnTo>
                    <a:lnTo>
                      <a:pt x="14" y="4"/>
                    </a:lnTo>
                    <a:lnTo>
                      <a:pt x="19" y="1"/>
                    </a:lnTo>
                    <a:lnTo>
                      <a:pt x="25" y="0"/>
                    </a:lnTo>
                    <a:lnTo>
                      <a:pt x="31" y="0"/>
                    </a:lnTo>
                    <a:lnTo>
                      <a:pt x="38" y="0"/>
                    </a:lnTo>
                    <a:lnTo>
                      <a:pt x="44" y="1"/>
                    </a:lnTo>
                    <a:lnTo>
                      <a:pt x="49" y="4"/>
                    </a:lnTo>
                    <a:lnTo>
                      <a:pt x="53" y="8"/>
                    </a:lnTo>
                    <a:lnTo>
                      <a:pt x="57" y="13"/>
                    </a:lnTo>
                    <a:lnTo>
                      <a:pt x="60" y="19"/>
                    </a:lnTo>
                    <a:lnTo>
                      <a:pt x="61" y="26"/>
                    </a:lnTo>
                    <a:lnTo>
                      <a:pt x="61" y="33"/>
                    </a:lnTo>
                    <a:lnTo>
                      <a:pt x="61" y="35"/>
                    </a:lnTo>
                    <a:lnTo>
                      <a:pt x="14" y="35"/>
                    </a:lnTo>
                    <a:lnTo>
                      <a:pt x="15" y="39"/>
                    </a:lnTo>
                    <a:lnTo>
                      <a:pt x="15" y="43"/>
                    </a:lnTo>
                    <a:lnTo>
                      <a:pt x="18" y="46"/>
                    </a:lnTo>
                    <a:lnTo>
                      <a:pt x="20" y="49"/>
                    </a:lnTo>
                    <a:lnTo>
                      <a:pt x="23" y="52"/>
                    </a:lnTo>
                    <a:lnTo>
                      <a:pt x="26" y="53"/>
                    </a:lnTo>
                    <a:lnTo>
                      <a:pt x="30" y="54"/>
                    </a:lnTo>
                    <a:lnTo>
                      <a:pt x="34" y="54"/>
                    </a:lnTo>
                    <a:lnTo>
                      <a:pt x="41" y="53"/>
                    </a:lnTo>
                    <a:lnTo>
                      <a:pt x="46" y="52"/>
                    </a:lnTo>
                    <a:lnTo>
                      <a:pt x="53" y="49"/>
                    </a:lnTo>
                    <a:lnTo>
                      <a:pt x="61" y="45"/>
                    </a:lnTo>
                    <a:lnTo>
                      <a:pt x="61" y="58"/>
                    </a:lnTo>
                    <a:close/>
                    <a:moveTo>
                      <a:pt x="14" y="26"/>
                    </a:moveTo>
                    <a:lnTo>
                      <a:pt x="48" y="26"/>
                    </a:lnTo>
                    <a:lnTo>
                      <a:pt x="46" y="19"/>
                    </a:lnTo>
                    <a:lnTo>
                      <a:pt x="42" y="15"/>
                    </a:lnTo>
                    <a:lnTo>
                      <a:pt x="38" y="12"/>
                    </a:lnTo>
                    <a:lnTo>
                      <a:pt x="31" y="11"/>
                    </a:lnTo>
                    <a:lnTo>
                      <a:pt x="25" y="11"/>
                    </a:lnTo>
                    <a:lnTo>
                      <a:pt x="19" y="15"/>
                    </a:lnTo>
                    <a:lnTo>
                      <a:pt x="16" y="19"/>
                    </a:lnTo>
                    <a:lnTo>
                      <a:pt x="14" y="26"/>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37" name="Freeform 267"/>
              <p:cNvSpPr>
                <a:spLocks/>
              </p:cNvSpPr>
              <p:nvPr/>
            </p:nvSpPr>
            <p:spPr bwMode="auto">
              <a:xfrm>
                <a:off x="3663" y="3424"/>
                <a:ext cx="85" cy="20"/>
              </a:xfrm>
              <a:custGeom>
                <a:avLst/>
                <a:gdLst>
                  <a:gd name="T0" fmla="*/ 53 w 85"/>
                  <a:gd name="T1" fmla="*/ 20 h 20"/>
                  <a:gd name="T2" fmla="*/ 81 w 85"/>
                  <a:gd name="T3" fmla="*/ 11 h 20"/>
                  <a:gd name="T4" fmla="*/ 85 w 85"/>
                  <a:gd name="T5" fmla="*/ 0 h 20"/>
                  <a:gd name="T6" fmla="*/ 0 w 85"/>
                  <a:gd name="T7" fmla="*/ 0 h 20"/>
                  <a:gd name="T8" fmla="*/ 53 w 85"/>
                  <a:gd name="T9" fmla="*/ 20 h 20"/>
                  <a:gd name="T10" fmla="*/ 0 60000 65536"/>
                  <a:gd name="T11" fmla="*/ 0 60000 65536"/>
                  <a:gd name="T12" fmla="*/ 0 60000 65536"/>
                  <a:gd name="T13" fmla="*/ 0 60000 65536"/>
                  <a:gd name="T14" fmla="*/ 0 60000 65536"/>
                  <a:gd name="T15" fmla="*/ 0 w 85"/>
                  <a:gd name="T16" fmla="*/ 0 h 20"/>
                  <a:gd name="T17" fmla="*/ 85 w 85"/>
                  <a:gd name="T18" fmla="*/ 20 h 20"/>
                </a:gdLst>
                <a:ahLst/>
                <a:cxnLst>
                  <a:cxn ang="T10">
                    <a:pos x="T0" y="T1"/>
                  </a:cxn>
                  <a:cxn ang="T11">
                    <a:pos x="T2" y="T3"/>
                  </a:cxn>
                  <a:cxn ang="T12">
                    <a:pos x="T4" y="T5"/>
                  </a:cxn>
                  <a:cxn ang="T13">
                    <a:pos x="T6" y="T7"/>
                  </a:cxn>
                  <a:cxn ang="T14">
                    <a:pos x="T8" y="T9"/>
                  </a:cxn>
                </a:cxnLst>
                <a:rect l="T15" t="T16" r="T17" b="T18"/>
                <a:pathLst>
                  <a:path w="85" h="20">
                    <a:moveTo>
                      <a:pt x="53" y="20"/>
                    </a:moveTo>
                    <a:lnTo>
                      <a:pt x="81" y="11"/>
                    </a:lnTo>
                    <a:lnTo>
                      <a:pt x="85" y="0"/>
                    </a:lnTo>
                    <a:lnTo>
                      <a:pt x="0" y="0"/>
                    </a:lnTo>
                    <a:lnTo>
                      <a:pt x="53" y="20"/>
                    </a:lnTo>
                    <a:close/>
                  </a:path>
                </a:pathLst>
              </a:custGeom>
              <a:solidFill>
                <a:srgbClr val="F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38" name="Freeform 268"/>
              <p:cNvSpPr>
                <a:spLocks/>
              </p:cNvSpPr>
              <p:nvPr/>
            </p:nvSpPr>
            <p:spPr bwMode="auto">
              <a:xfrm>
                <a:off x="3663" y="3424"/>
                <a:ext cx="85" cy="14"/>
              </a:xfrm>
              <a:custGeom>
                <a:avLst/>
                <a:gdLst>
                  <a:gd name="T0" fmla="*/ 66 w 85"/>
                  <a:gd name="T1" fmla="*/ 14 h 14"/>
                  <a:gd name="T2" fmla="*/ 85 w 85"/>
                  <a:gd name="T3" fmla="*/ 0 h 14"/>
                  <a:gd name="T4" fmla="*/ 0 w 85"/>
                  <a:gd name="T5" fmla="*/ 0 h 14"/>
                  <a:gd name="T6" fmla="*/ 66 w 85"/>
                  <a:gd name="T7" fmla="*/ 14 h 14"/>
                  <a:gd name="T8" fmla="*/ 0 60000 65536"/>
                  <a:gd name="T9" fmla="*/ 0 60000 65536"/>
                  <a:gd name="T10" fmla="*/ 0 60000 65536"/>
                  <a:gd name="T11" fmla="*/ 0 60000 65536"/>
                  <a:gd name="T12" fmla="*/ 0 w 85"/>
                  <a:gd name="T13" fmla="*/ 0 h 14"/>
                  <a:gd name="T14" fmla="*/ 85 w 85"/>
                  <a:gd name="T15" fmla="*/ 14 h 14"/>
                </a:gdLst>
                <a:ahLst/>
                <a:cxnLst>
                  <a:cxn ang="T8">
                    <a:pos x="T0" y="T1"/>
                  </a:cxn>
                  <a:cxn ang="T9">
                    <a:pos x="T2" y="T3"/>
                  </a:cxn>
                  <a:cxn ang="T10">
                    <a:pos x="T4" y="T5"/>
                  </a:cxn>
                  <a:cxn ang="T11">
                    <a:pos x="T6" y="T7"/>
                  </a:cxn>
                </a:cxnLst>
                <a:rect l="T12" t="T13" r="T14" b="T15"/>
                <a:pathLst>
                  <a:path w="85" h="14">
                    <a:moveTo>
                      <a:pt x="66" y="14"/>
                    </a:moveTo>
                    <a:lnTo>
                      <a:pt x="85" y="0"/>
                    </a:lnTo>
                    <a:lnTo>
                      <a:pt x="0" y="0"/>
                    </a:lnTo>
                    <a:lnTo>
                      <a:pt x="66" y="14"/>
                    </a:lnTo>
                    <a:close/>
                  </a:path>
                </a:pathLst>
              </a:custGeom>
              <a:solidFill>
                <a:srgbClr val="E77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39" name="Freeform 269"/>
              <p:cNvSpPr>
                <a:spLocks/>
              </p:cNvSpPr>
              <p:nvPr/>
            </p:nvSpPr>
            <p:spPr bwMode="auto">
              <a:xfrm>
                <a:off x="3727" y="3371"/>
                <a:ext cx="57" cy="65"/>
              </a:xfrm>
              <a:custGeom>
                <a:avLst/>
                <a:gdLst>
                  <a:gd name="T0" fmla="*/ 12 w 57"/>
                  <a:gd name="T1" fmla="*/ 65 h 65"/>
                  <a:gd name="T2" fmla="*/ 47 w 57"/>
                  <a:gd name="T3" fmla="*/ 61 h 65"/>
                  <a:gd name="T4" fmla="*/ 57 w 57"/>
                  <a:gd name="T5" fmla="*/ 57 h 65"/>
                  <a:gd name="T6" fmla="*/ 0 w 57"/>
                  <a:gd name="T7" fmla="*/ 0 h 65"/>
                  <a:gd name="T8" fmla="*/ 12 w 57"/>
                  <a:gd name="T9" fmla="*/ 65 h 65"/>
                  <a:gd name="T10" fmla="*/ 0 60000 65536"/>
                  <a:gd name="T11" fmla="*/ 0 60000 65536"/>
                  <a:gd name="T12" fmla="*/ 0 60000 65536"/>
                  <a:gd name="T13" fmla="*/ 0 60000 65536"/>
                  <a:gd name="T14" fmla="*/ 0 60000 65536"/>
                  <a:gd name="T15" fmla="*/ 0 w 57"/>
                  <a:gd name="T16" fmla="*/ 0 h 65"/>
                  <a:gd name="T17" fmla="*/ 57 w 57"/>
                  <a:gd name="T18" fmla="*/ 65 h 65"/>
                </a:gdLst>
                <a:ahLst/>
                <a:cxnLst>
                  <a:cxn ang="T10">
                    <a:pos x="T0" y="T1"/>
                  </a:cxn>
                  <a:cxn ang="T11">
                    <a:pos x="T2" y="T3"/>
                  </a:cxn>
                  <a:cxn ang="T12">
                    <a:pos x="T4" y="T5"/>
                  </a:cxn>
                  <a:cxn ang="T13">
                    <a:pos x="T6" y="T7"/>
                  </a:cxn>
                  <a:cxn ang="T14">
                    <a:pos x="T8" y="T9"/>
                  </a:cxn>
                </a:cxnLst>
                <a:rect l="T15" t="T16" r="T17" b="T18"/>
                <a:pathLst>
                  <a:path w="57" h="65">
                    <a:moveTo>
                      <a:pt x="12" y="65"/>
                    </a:moveTo>
                    <a:lnTo>
                      <a:pt x="47" y="61"/>
                    </a:lnTo>
                    <a:lnTo>
                      <a:pt x="57" y="57"/>
                    </a:lnTo>
                    <a:lnTo>
                      <a:pt x="0" y="0"/>
                    </a:lnTo>
                    <a:lnTo>
                      <a:pt x="12" y="65"/>
                    </a:lnTo>
                    <a:close/>
                  </a:path>
                </a:pathLst>
              </a:custGeom>
              <a:solidFill>
                <a:srgbClr val="F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40" name="Freeform 270"/>
              <p:cNvSpPr>
                <a:spLocks/>
              </p:cNvSpPr>
              <p:nvPr/>
            </p:nvSpPr>
            <p:spPr bwMode="auto">
              <a:xfrm>
                <a:off x="3727" y="3371"/>
                <a:ext cx="57" cy="62"/>
              </a:xfrm>
              <a:custGeom>
                <a:avLst/>
                <a:gdLst>
                  <a:gd name="T0" fmla="*/ 32 w 57"/>
                  <a:gd name="T1" fmla="*/ 62 h 62"/>
                  <a:gd name="T2" fmla="*/ 57 w 57"/>
                  <a:gd name="T3" fmla="*/ 57 h 62"/>
                  <a:gd name="T4" fmla="*/ 0 w 57"/>
                  <a:gd name="T5" fmla="*/ 0 h 62"/>
                  <a:gd name="T6" fmla="*/ 32 w 57"/>
                  <a:gd name="T7" fmla="*/ 62 h 62"/>
                  <a:gd name="T8" fmla="*/ 0 60000 65536"/>
                  <a:gd name="T9" fmla="*/ 0 60000 65536"/>
                  <a:gd name="T10" fmla="*/ 0 60000 65536"/>
                  <a:gd name="T11" fmla="*/ 0 60000 65536"/>
                  <a:gd name="T12" fmla="*/ 0 w 57"/>
                  <a:gd name="T13" fmla="*/ 0 h 62"/>
                  <a:gd name="T14" fmla="*/ 57 w 57"/>
                  <a:gd name="T15" fmla="*/ 62 h 62"/>
                </a:gdLst>
                <a:ahLst/>
                <a:cxnLst>
                  <a:cxn ang="T8">
                    <a:pos x="T0" y="T1"/>
                  </a:cxn>
                  <a:cxn ang="T9">
                    <a:pos x="T2" y="T3"/>
                  </a:cxn>
                  <a:cxn ang="T10">
                    <a:pos x="T4" y="T5"/>
                  </a:cxn>
                  <a:cxn ang="T11">
                    <a:pos x="T6" y="T7"/>
                  </a:cxn>
                </a:cxnLst>
                <a:rect l="T12" t="T13" r="T14" b="T15"/>
                <a:pathLst>
                  <a:path w="57" h="62">
                    <a:moveTo>
                      <a:pt x="32" y="62"/>
                    </a:moveTo>
                    <a:lnTo>
                      <a:pt x="57" y="57"/>
                    </a:lnTo>
                    <a:lnTo>
                      <a:pt x="0" y="0"/>
                    </a:lnTo>
                    <a:lnTo>
                      <a:pt x="32" y="62"/>
                    </a:lnTo>
                    <a:close/>
                  </a:path>
                </a:pathLst>
              </a:custGeom>
              <a:solidFill>
                <a:srgbClr val="E77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41" name="Freeform 271"/>
              <p:cNvSpPr>
                <a:spLocks/>
              </p:cNvSpPr>
              <p:nvPr/>
            </p:nvSpPr>
            <p:spPr bwMode="auto">
              <a:xfrm>
                <a:off x="3687" y="3388"/>
                <a:ext cx="86" cy="51"/>
              </a:xfrm>
              <a:custGeom>
                <a:avLst/>
                <a:gdLst>
                  <a:gd name="T0" fmla="*/ 42 w 86"/>
                  <a:gd name="T1" fmla="*/ 51 h 51"/>
                  <a:gd name="T2" fmla="*/ 82 w 86"/>
                  <a:gd name="T3" fmla="*/ 43 h 51"/>
                  <a:gd name="T4" fmla="*/ 86 w 86"/>
                  <a:gd name="T5" fmla="*/ 39 h 51"/>
                  <a:gd name="T6" fmla="*/ 0 w 86"/>
                  <a:gd name="T7" fmla="*/ 0 h 51"/>
                  <a:gd name="T8" fmla="*/ 42 w 86"/>
                  <a:gd name="T9" fmla="*/ 51 h 51"/>
                  <a:gd name="T10" fmla="*/ 0 60000 65536"/>
                  <a:gd name="T11" fmla="*/ 0 60000 65536"/>
                  <a:gd name="T12" fmla="*/ 0 60000 65536"/>
                  <a:gd name="T13" fmla="*/ 0 60000 65536"/>
                  <a:gd name="T14" fmla="*/ 0 60000 65536"/>
                  <a:gd name="T15" fmla="*/ 0 w 86"/>
                  <a:gd name="T16" fmla="*/ 0 h 51"/>
                  <a:gd name="T17" fmla="*/ 86 w 86"/>
                  <a:gd name="T18" fmla="*/ 51 h 51"/>
                </a:gdLst>
                <a:ahLst/>
                <a:cxnLst>
                  <a:cxn ang="T10">
                    <a:pos x="T0" y="T1"/>
                  </a:cxn>
                  <a:cxn ang="T11">
                    <a:pos x="T2" y="T3"/>
                  </a:cxn>
                  <a:cxn ang="T12">
                    <a:pos x="T4" y="T5"/>
                  </a:cxn>
                  <a:cxn ang="T13">
                    <a:pos x="T6" y="T7"/>
                  </a:cxn>
                  <a:cxn ang="T14">
                    <a:pos x="T8" y="T9"/>
                  </a:cxn>
                </a:cxnLst>
                <a:rect l="T15" t="T16" r="T17" b="T18"/>
                <a:pathLst>
                  <a:path w="86" h="51">
                    <a:moveTo>
                      <a:pt x="42" y="51"/>
                    </a:moveTo>
                    <a:lnTo>
                      <a:pt x="82" y="43"/>
                    </a:lnTo>
                    <a:lnTo>
                      <a:pt x="86" y="39"/>
                    </a:lnTo>
                    <a:lnTo>
                      <a:pt x="0" y="0"/>
                    </a:lnTo>
                    <a:lnTo>
                      <a:pt x="42" y="51"/>
                    </a:lnTo>
                    <a:close/>
                  </a:path>
                </a:pathLst>
              </a:custGeom>
              <a:solidFill>
                <a:srgbClr val="F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42" name="Freeform 272"/>
              <p:cNvSpPr>
                <a:spLocks/>
              </p:cNvSpPr>
              <p:nvPr/>
            </p:nvSpPr>
            <p:spPr bwMode="auto">
              <a:xfrm>
                <a:off x="3687" y="3388"/>
                <a:ext cx="86" cy="47"/>
              </a:xfrm>
              <a:custGeom>
                <a:avLst/>
                <a:gdLst>
                  <a:gd name="T0" fmla="*/ 63 w 86"/>
                  <a:gd name="T1" fmla="*/ 47 h 47"/>
                  <a:gd name="T2" fmla="*/ 86 w 86"/>
                  <a:gd name="T3" fmla="*/ 39 h 47"/>
                  <a:gd name="T4" fmla="*/ 0 w 86"/>
                  <a:gd name="T5" fmla="*/ 0 h 47"/>
                  <a:gd name="T6" fmla="*/ 63 w 86"/>
                  <a:gd name="T7" fmla="*/ 47 h 47"/>
                  <a:gd name="T8" fmla="*/ 0 60000 65536"/>
                  <a:gd name="T9" fmla="*/ 0 60000 65536"/>
                  <a:gd name="T10" fmla="*/ 0 60000 65536"/>
                  <a:gd name="T11" fmla="*/ 0 60000 65536"/>
                  <a:gd name="T12" fmla="*/ 0 w 86"/>
                  <a:gd name="T13" fmla="*/ 0 h 47"/>
                  <a:gd name="T14" fmla="*/ 86 w 86"/>
                  <a:gd name="T15" fmla="*/ 47 h 47"/>
                </a:gdLst>
                <a:ahLst/>
                <a:cxnLst>
                  <a:cxn ang="T8">
                    <a:pos x="T0" y="T1"/>
                  </a:cxn>
                  <a:cxn ang="T9">
                    <a:pos x="T2" y="T3"/>
                  </a:cxn>
                  <a:cxn ang="T10">
                    <a:pos x="T4" y="T5"/>
                  </a:cxn>
                  <a:cxn ang="T11">
                    <a:pos x="T6" y="T7"/>
                  </a:cxn>
                </a:cxnLst>
                <a:rect l="T12" t="T13" r="T14" b="T15"/>
                <a:pathLst>
                  <a:path w="86" h="47">
                    <a:moveTo>
                      <a:pt x="63" y="47"/>
                    </a:moveTo>
                    <a:lnTo>
                      <a:pt x="86" y="39"/>
                    </a:lnTo>
                    <a:lnTo>
                      <a:pt x="0" y="0"/>
                    </a:lnTo>
                    <a:lnTo>
                      <a:pt x="63" y="47"/>
                    </a:lnTo>
                    <a:close/>
                  </a:path>
                </a:pathLst>
              </a:custGeom>
              <a:solidFill>
                <a:srgbClr val="E77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43" name="Freeform 273"/>
              <p:cNvSpPr>
                <a:spLocks/>
              </p:cNvSpPr>
              <p:nvPr/>
            </p:nvSpPr>
            <p:spPr bwMode="auto">
              <a:xfrm>
                <a:off x="3786" y="3424"/>
                <a:ext cx="88" cy="20"/>
              </a:xfrm>
              <a:custGeom>
                <a:avLst/>
                <a:gdLst>
                  <a:gd name="T0" fmla="*/ 33 w 88"/>
                  <a:gd name="T1" fmla="*/ 20 h 20"/>
                  <a:gd name="T2" fmla="*/ 5 w 88"/>
                  <a:gd name="T3" fmla="*/ 11 h 20"/>
                  <a:gd name="T4" fmla="*/ 0 w 88"/>
                  <a:gd name="T5" fmla="*/ 0 h 20"/>
                  <a:gd name="T6" fmla="*/ 88 w 88"/>
                  <a:gd name="T7" fmla="*/ 0 h 20"/>
                  <a:gd name="T8" fmla="*/ 33 w 88"/>
                  <a:gd name="T9" fmla="*/ 20 h 20"/>
                  <a:gd name="T10" fmla="*/ 0 60000 65536"/>
                  <a:gd name="T11" fmla="*/ 0 60000 65536"/>
                  <a:gd name="T12" fmla="*/ 0 60000 65536"/>
                  <a:gd name="T13" fmla="*/ 0 60000 65536"/>
                  <a:gd name="T14" fmla="*/ 0 60000 65536"/>
                  <a:gd name="T15" fmla="*/ 0 w 88"/>
                  <a:gd name="T16" fmla="*/ 0 h 20"/>
                  <a:gd name="T17" fmla="*/ 88 w 88"/>
                  <a:gd name="T18" fmla="*/ 20 h 20"/>
                </a:gdLst>
                <a:ahLst/>
                <a:cxnLst>
                  <a:cxn ang="T10">
                    <a:pos x="T0" y="T1"/>
                  </a:cxn>
                  <a:cxn ang="T11">
                    <a:pos x="T2" y="T3"/>
                  </a:cxn>
                  <a:cxn ang="T12">
                    <a:pos x="T4" y="T5"/>
                  </a:cxn>
                  <a:cxn ang="T13">
                    <a:pos x="T6" y="T7"/>
                  </a:cxn>
                  <a:cxn ang="T14">
                    <a:pos x="T8" y="T9"/>
                  </a:cxn>
                </a:cxnLst>
                <a:rect l="T15" t="T16" r="T17" b="T18"/>
                <a:pathLst>
                  <a:path w="88" h="20">
                    <a:moveTo>
                      <a:pt x="33" y="20"/>
                    </a:moveTo>
                    <a:lnTo>
                      <a:pt x="5" y="11"/>
                    </a:lnTo>
                    <a:lnTo>
                      <a:pt x="0" y="0"/>
                    </a:lnTo>
                    <a:lnTo>
                      <a:pt x="88" y="0"/>
                    </a:lnTo>
                    <a:lnTo>
                      <a:pt x="33" y="20"/>
                    </a:lnTo>
                    <a:close/>
                  </a:path>
                </a:pathLst>
              </a:custGeom>
              <a:solidFill>
                <a:srgbClr val="E77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44" name="Freeform 274"/>
              <p:cNvSpPr>
                <a:spLocks/>
              </p:cNvSpPr>
              <p:nvPr/>
            </p:nvSpPr>
            <p:spPr bwMode="auto">
              <a:xfrm>
                <a:off x="3786" y="3424"/>
                <a:ext cx="88" cy="14"/>
              </a:xfrm>
              <a:custGeom>
                <a:avLst/>
                <a:gdLst>
                  <a:gd name="T0" fmla="*/ 20 w 88"/>
                  <a:gd name="T1" fmla="*/ 14 h 14"/>
                  <a:gd name="T2" fmla="*/ 0 w 88"/>
                  <a:gd name="T3" fmla="*/ 0 h 14"/>
                  <a:gd name="T4" fmla="*/ 88 w 88"/>
                  <a:gd name="T5" fmla="*/ 0 h 14"/>
                  <a:gd name="T6" fmla="*/ 20 w 88"/>
                  <a:gd name="T7" fmla="*/ 14 h 14"/>
                  <a:gd name="T8" fmla="*/ 0 60000 65536"/>
                  <a:gd name="T9" fmla="*/ 0 60000 65536"/>
                  <a:gd name="T10" fmla="*/ 0 60000 65536"/>
                  <a:gd name="T11" fmla="*/ 0 60000 65536"/>
                  <a:gd name="T12" fmla="*/ 0 w 88"/>
                  <a:gd name="T13" fmla="*/ 0 h 14"/>
                  <a:gd name="T14" fmla="*/ 88 w 88"/>
                  <a:gd name="T15" fmla="*/ 14 h 14"/>
                </a:gdLst>
                <a:ahLst/>
                <a:cxnLst>
                  <a:cxn ang="T8">
                    <a:pos x="T0" y="T1"/>
                  </a:cxn>
                  <a:cxn ang="T9">
                    <a:pos x="T2" y="T3"/>
                  </a:cxn>
                  <a:cxn ang="T10">
                    <a:pos x="T4" y="T5"/>
                  </a:cxn>
                  <a:cxn ang="T11">
                    <a:pos x="T6" y="T7"/>
                  </a:cxn>
                </a:cxnLst>
                <a:rect l="T12" t="T13" r="T14" b="T15"/>
                <a:pathLst>
                  <a:path w="88" h="14">
                    <a:moveTo>
                      <a:pt x="20" y="14"/>
                    </a:moveTo>
                    <a:lnTo>
                      <a:pt x="0" y="0"/>
                    </a:lnTo>
                    <a:lnTo>
                      <a:pt x="88" y="0"/>
                    </a:lnTo>
                    <a:lnTo>
                      <a:pt x="20" y="14"/>
                    </a:lnTo>
                    <a:close/>
                  </a:path>
                </a:pathLst>
              </a:custGeom>
              <a:solidFill>
                <a:srgbClr val="F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45" name="Freeform 275"/>
              <p:cNvSpPr>
                <a:spLocks/>
              </p:cNvSpPr>
              <p:nvPr/>
            </p:nvSpPr>
            <p:spPr bwMode="auto">
              <a:xfrm>
                <a:off x="3752" y="3371"/>
                <a:ext cx="56" cy="65"/>
              </a:xfrm>
              <a:custGeom>
                <a:avLst/>
                <a:gdLst>
                  <a:gd name="T0" fmla="*/ 45 w 56"/>
                  <a:gd name="T1" fmla="*/ 65 h 65"/>
                  <a:gd name="T2" fmla="*/ 10 w 56"/>
                  <a:gd name="T3" fmla="*/ 61 h 65"/>
                  <a:gd name="T4" fmla="*/ 0 w 56"/>
                  <a:gd name="T5" fmla="*/ 57 h 65"/>
                  <a:gd name="T6" fmla="*/ 56 w 56"/>
                  <a:gd name="T7" fmla="*/ 0 h 65"/>
                  <a:gd name="T8" fmla="*/ 45 w 56"/>
                  <a:gd name="T9" fmla="*/ 65 h 65"/>
                  <a:gd name="T10" fmla="*/ 0 60000 65536"/>
                  <a:gd name="T11" fmla="*/ 0 60000 65536"/>
                  <a:gd name="T12" fmla="*/ 0 60000 65536"/>
                  <a:gd name="T13" fmla="*/ 0 60000 65536"/>
                  <a:gd name="T14" fmla="*/ 0 60000 65536"/>
                  <a:gd name="T15" fmla="*/ 0 w 56"/>
                  <a:gd name="T16" fmla="*/ 0 h 65"/>
                  <a:gd name="T17" fmla="*/ 56 w 56"/>
                  <a:gd name="T18" fmla="*/ 65 h 65"/>
                </a:gdLst>
                <a:ahLst/>
                <a:cxnLst>
                  <a:cxn ang="T10">
                    <a:pos x="T0" y="T1"/>
                  </a:cxn>
                  <a:cxn ang="T11">
                    <a:pos x="T2" y="T3"/>
                  </a:cxn>
                  <a:cxn ang="T12">
                    <a:pos x="T4" y="T5"/>
                  </a:cxn>
                  <a:cxn ang="T13">
                    <a:pos x="T6" y="T7"/>
                  </a:cxn>
                  <a:cxn ang="T14">
                    <a:pos x="T8" y="T9"/>
                  </a:cxn>
                </a:cxnLst>
                <a:rect l="T15" t="T16" r="T17" b="T18"/>
                <a:pathLst>
                  <a:path w="56" h="65">
                    <a:moveTo>
                      <a:pt x="45" y="65"/>
                    </a:moveTo>
                    <a:lnTo>
                      <a:pt x="10" y="61"/>
                    </a:lnTo>
                    <a:lnTo>
                      <a:pt x="0" y="57"/>
                    </a:lnTo>
                    <a:lnTo>
                      <a:pt x="56" y="0"/>
                    </a:lnTo>
                    <a:lnTo>
                      <a:pt x="45" y="65"/>
                    </a:lnTo>
                    <a:close/>
                  </a:path>
                </a:pathLst>
              </a:custGeom>
              <a:solidFill>
                <a:srgbClr val="E77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46" name="Freeform 276"/>
              <p:cNvSpPr>
                <a:spLocks/>
              </p:cNvSpPr>
              <p:nvPr/>
            </p:nvSpPr>
            <p:spPr bwMode="auto">
              <a:xfrm>
                <a:off x="3752" y="3371"/>
                <a:ext cx="56" cy="62"/>
              </a:xfrm>
              <a:custGeom>
                <a:avLst/>
                <a:gdLst>
                  <a:gd name="T0" fmla="*/ 25 w 56"/>
                  <a:gd name="T1" fmla="*/ 62 h 62"/>
                  <a:gd name="T2" fmla="*/ 0 w 56"/>
                  <a:gd name="T3" fmla="*/ 57 h 62"/>
                  <a:gd name="T4" fmla="*/ 56 w 56"/>
                  <a:gd name="T5" fmla="*/ 0 h 62"/>
                  <a:gd name="T6" fmla="*/ 25 w 56"/>
                  <a:gd name="T7" fmla="*/ 62 h 62"/>
                  <a:gd name="T8" fmla="*/ 0 60000 65536"/>
                  <a:gd name="T9" fmla="*/ 0 60000 65536"/>
                  <a:gd name="T10" fmla="*/ 0 60000 65536"/>
                  <a:gd name="T11" fmla="*/ 0 60000 65536"/>
                  <a:gd name="T12" fmla="*/ 0 w 56"/>
                  <a:gd name="T13" fmla="*/ 0 h 62"/>
                  <a:gd name="T14" fmla="*/ 56 w 56"/>
                  <a:gd name="T15" fmla="*/ 62 h 62"/>
                </a:gdLst>
                <a:ahLst/>
                <a:cxnLst>
                  <a:cxn ang="T8">
                    <a:pos x="T0" y="T1"/>
                  </a:cxn>
                  <a:cxn ang="T9">
                    <a:pos x="T2" y="T3"/>
                  </a:cxn>
                  <a:cxn ang="T10">
                    <a:pos x="T4" y="T5"/>
                  </a:cxn>
                  <a:cxn ang="T11">
                    <a:pos x="T6" y="T7"/>
                  </a:cxn>
                </a:cxnLst>
                <a:rect l="T12" t="T13" r="T14" b="T15"/>
                <a:pathLst>
                  <a:path w="56" h="62">
                    <a:moveTo>
                      <a:pt x="25" y="62"/>
                    </a:moveTo>
                    <a:lnTo>
                      <a:pt x="0" y="57"/>
                    </a:lnTo>
                    <a:lnTo>
                      <a:pt x="56" y="0"/>
                    </a:lnTo>
                    <a:lnTo>
                      <a:pt x="25" y="62"/>
                    </a:lnTo>
                    <a:close/>
                  </a:path>
                </a:pathLst>
              </a:custGeom>
              <a:solidFill>
                <a:srgbClr val="F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47" name="Freeform 277"/>
              <p:cNvSpPr>
                <a:spLocks/>
              </p:cNvSpPr>
              <p:nvPr/>
            </p:nvSpPr>
            <p:spPr bwMode="auto">
              <a:xfrm>
                <a:off x="3763" y="3388"/>
                <a:ext cx="86" cy="51"/>
              </a:xfrm>
              <a:custGeom>
                <a:avLst/>
                <a:gdLst>
                  <a:gd name="T0" fmla="*/ 44 w 86"/>
                  <a:gd name="T1" fmla="*/ 51 h 51"/>
                  <a:gd name="T2" fmla="*/ 4 w 86"/>
                  <a:gd name="T3" fmla="*/ 43 h 51"/>
                  <a:gd name="T4" fmla="*/ 0 w 86"/>
                  <a:gd name="T5" fmla="*/ 39 h 51"/>
                  <a:gd name="T6" fmla="*/ 86 w 86"/>
                  <a:gd name="T7" fmla="*/ 0 h 51"/>
                  <a:gd name="T8" fmla="*/ 44 w 86"/>
                  <a:gd name="T9" fmla="*/ 51 h 51"/>
                  <a:gd name="T10" fmla="*/ 0 60000 65536"/>
                  <a:gd name="T11" fmla="*/ 0 60000 65536"/>
                  <a:gd name="T12" fmla="*/ 0 60000 65536"/>
                  <a:gd name="T13" fmla="*/ 0 60000 65536"/>
                  <a:gd name="T14" fmla="*/ 0 60000 65536"/>
                  <a:gd name="T15" fmla="*/ 0 w 86"/>
                  <a:gd name="T16" fmla="*/ 0 h 51"/>
                  <a:gd name="T17" fmla="*/ 86 w 86"/>
                  <a:gd name="T18" fmla="*/ 51 h 51"/>
                </a:gdLst>
                <a:ahLst/>
                <a:cxnLst>
                  <a:cxn ang="T10">
                    <a:pos x="T0" y="T1"/>
                  </a:cxn>
                  <a:cxn ang="T11">
                    <a:pos x="T2" y="T3"/>
                  </a:cxn>
                  <a:cxn ang="T12">
                    <a:pos x="T4" y="T5"/>
                  </a:cxn>
                  <a:cxn ang="T13">
                    <a:pos x="T6" y="T7"/>
                  </a:cxn>
                  <a:cxn ang="T14">
                    <a:pos x="T8" y="T9"/>
                  </a:cxn>
                </a:cxnLst>
                <a:rect l="T15" t="T16" r="T17" b="T18"/>
                <a:pathLst>
                  <a:path w="86" h="51">
                    <a:moveTo>
                      <a:pt x="44" y="51"/>
                    </a:moveTo>
                    <a:lnTo>
                      <a:pt x="4" y="43"/>
                    </a:lnTo>
                    <a:lnTo>
                      <a:pt x="0" y="39"/>
                    </a:lnTo>
                    <a:lnTo>
                      <a:pt x="86" y="0"/>
                    </a:lnTo>
                    <a:lnTo>
                      <a:pt x="44" y="51"/>
                    </a:lnTo>
                    <a:close/>
                  </a:path>
                </a:pathLst>
              </a:custGeom>
              <a:solidFill>
                <a:srgbClr val="E77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48" name="Freeform 278"/>
              <p:cNvSpPr>
                <a:spLocks/>
              </p:cNvSpPr>
              <p:nvPr/>
            </p:nvSpPr>
            <p:spPr bwMode="auto">
              <a:xfrm>
                <a:off x="3762" y="3388"/>
                <a:ext cx="87" cy="45"/>
              </a:xfrm>
              <a:custGeom>
                <a:avLst/>
                <a:gdLst>
                  <a:gd name="T0" fmla="*/ 24 w 87"/>
                  <a:gd name="T1" fmla="*/ 45 h 45"/>
                  <a:gd name="T2" fmla="*/ 0 w 87"/>
                  <a:gd name="T3" fmla="*/ 39 h 45"/>
                  <a:gd name="T4" fmla="*/ 87 w 87"/>
                  <a:gd name="T5" fmla="*/ 0 h 45"/>
                  <a:gd name="T6" fmla="*/ 24 w 87"/>
                  <a:gd name="T7" fmla="*/ 45 h 45"/>
                  <a:gd name="T8" fmla="*/ 0 60000 65536"/>
                  <a:gd name="T9" fmla="*/ 0 60000 65536"/>
                  <a:gd name="T10" fmla="*/ 0 60000 65536"/>
                  <a:gd name="T11" fmla="*/ 0 60000 65536"/>
                  <a:gd name="T12" fmla="*/ 0 w 87"/>
                  <a:gd name="T13" fmla="*/ 0 h 45"/>
                  <a:gd name="T14" fmla="*/ 87 w 87"/>
                  <a:gd name="T15" fmla="*/ 45 h 45"/>
                </a:gdLst>
                <a:ahLst/>
                <a:cxnLst>
                  <a:cxn ang="T8">
                    <a:pos x="T0" y="T1"/>
                  </a:cxn>
                  <a:cxn ang="T9">
                    <a:pos x="T2" y="T3"/>
                  </a:cxn>
                  <a:cxn ang="T10">
                    <a:pos x="T4" y="T5"/>
                  </a:cxn>
                  <a:cxn ang="T11">
                    <a:pos x="T6" y="T7"/>
                  </a:cxn>
                </a:cxnLst>
                <a:rect l="T12" t="T13" r="T14" b="T15"/>
                <a:pathLst>
                  <a:path w="87" h="45">
                    <a:moveTo>
                      <a:pt x="24" y="45"/>
                    </a:moveTo>
                    <a:lnTo>
                      <a:pt x="0" y="39"/>
                    </a:lnTo>
                    <a:lnTo>
                      <a:pt x="87" y="0"/>
                    </a:lnTo>
                    <a:lnTo>
                      <a:pt x="24" y="45"/>
                    </a:lnTo>
                    <a:close/>
                  </a:path>
                </a:pathLst>
              </a:custGeom>
              <a:solidFill>
                <a:srgbClr val="F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49" name="Freeform 279"/>
              <p:cNvSpPr>
                <a:spLocks/>
              </p:cNvSpPr>
              <p:nvPr/>
            </p:nvSpPr>
            <p:spPr bwMode="auto">
              <a:xfrm>
                <a:off x="3746" y="3360"/>
                <a:ext cx="45" cy="72"/>
              </a:xfrm>
              <a:custGeom>
                <a:avLst/>
                <a:gdLst>
                  <a:gd name="T0" fmla="*/ 45 w 45"/>
                  <a:gd name="T1" fmla="*/ 72 h 72"/>
                  <a:gd name="T2" fmla="*/ 36 w 45"/>
                  <a:gd name="T3" fmla="*/ 71 h 72"/>
                  <a:gd name="T4" fmla="*/ 28 w 45"/>
                  <a:gd name="T5" fmla="*/ 69 h 72"/>
                  <a:gd name="T6" fmla="*/ 20 w 45"/>
                  <a:gd name="T7" fmla="*/ 69 h 72"/>
                  <a:gd name="T8" fmla="*/ 12 w 45"/>
                  <a:gd name="T9" fmla="*/ 69 h 72"/>
                  <a:gd name="T10" fmla="*/ 0 w 45"/>
                  <a:gd name="T11" fmla="*/ 72 h 72"/>
                  <a:gd name="T12" fmla="*/ 21 w 45"/>
                  <a:gd name="T13" fmla="*/ 0 h 72"/>
                  <a:gd name="T14" fmla="*/ 45 w 45"/>
                  <a:gd name="T15" fmla="*/ 72 h 72"/>
                  <a:gd name="T16" fmla="*/ 0 60000 65536"/>
                  <a:gd name="T17" fmla="*/ 0 60000 65536"/>
                  <a:gd name="T18" fmla="*/ 0 60000 65536"/>
                  <a:gd name="T19" fmla="*/ 0 60000 65536"/>
                  <a:gd name="T20" fmla="*/ 0 60000 65536"/>
                  <a:gd name="T21" fmla="*/ 0 60000 65536"/>
                  <a:gd name="T22" fmla="*/ 0 60000 65536"/>
                  <a:gd name="T23" fmla="*/ 0 60000 65536"/>
                  <a:gd name="T24" fmla="*/ 0 w 45"/>
                  <a:gd name="T25" fmla="*/ 0 h 72"/>
                  <a:gd name="T26" fmla="*/ 45 w 45"/>
                  <a:gd name="T27" fmla="*/ 72 h 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5" h="72">
                    <a:moveTo>
                      <a:pt x="45" y="72"/>
                    </a:moveTo>
                    <a:lnTo>
                      <a:pt x="36" y="71"/>
                    </a:lnTo>
                    <a:lnTo>
                      <a:pt x="28" y="69"/>
                    </a:lnTo>
                    <a:lnTo>
                      <a:pt x="20" y="69"/>
                    </a:lnTo>
                    <a:lnTo>
                      <a:pt x="12" y="69"/>
                    </a:lnTo>
                    <a:lnTo>
                      <a:pt x="0" y="72"/>
                    </a:lnTo>
                    <a:lnTo>
                      <a:pt x="21" y="0"/>
                    </a:lnTo>
                    <a:lnTo>
                      <a:pt x="45" y="72"/>
                    </a:lnTo>
                    <a:close/>
                  </a:path>
                </a:pathLst>
              </a:custGeom>
              <a:solidFill>
                <a:srgbClr val="E77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50" name="Freeform 280"/>
              <p:cNvSpPr>
                <a:spLocks/>
              </p:cNvSpPr>
              <p:nvPr/>
            </p:nvSpPr>
            <p:spPr bwMode="auto">
              <a:xfrm>
                <a:off x="3746" y="3360"/>
                <a:ext cx="21" cy="72"/>
              </a:xfrm>
              <a:custGeom>
                <a:avLst/>
                <a:gdLst>
                  <a:gd name="T0" fmla="*/ 21 w 21"/>
                  <a:gd name="T1" fmla="*/ 69 h 72"/>
                  <a:gd name="T2" fmla="*/ 11 w 21"/>
                  <a:gd name="T3" fmla="*/ 71 h 72"/>
                  <a:gd name="T4" fmla="*/ 0 w 21"/>
                  <a:gd name="T5" fmla="*/ 72 h 72"/>
                  <a:gd name="T6" fmla="*/ 21 w 21"/>
                  <a:gd name="T7" fmla="*/ 0 h 72"/>
                  <a:gd name="T8" fmla="*/ 21 w 21"/>
                  <a:gd name="T9" fmla="*/ 69 h 72"/>
                  <a:gd name="T10" fmla="*/ 0 60000 65536"/>
                  <a:gd name="T11" fmla="*/ 0 60000 65536"/>
                  <a:gd name="T12" fmla="*/ 0 60000 65536"/>
                  <a:gd name="T13" fmla="*/ 0 60000 65536"/>
                  <a:gd name="T14" fmla="*/ 0 60000 65536"/>
                  <a:gd name="T15" fmla="*/ 0 w 21"/>
                  <a:gd name="T16" fmla="*/ 0 h 72"/>
                  <a:gd name="T17" fmla="*/ 21 w 21"/>
                  <a:gd name="T18" fmla="*/ 72 h 72"/>
                </a:gdLst>
                <a:ahLst/>
                <a:cxnLst>
                  <a:cxn ang="T10">
                    <a:pos x="T0" y="T1"/>
                  </a:cxn>
                  <a:cxn ang="T11">
                    <a:pos x="T2" y="T3"/>
                  </a:cxn>
                  <a:cxn ang="T12">
                    <a:pos x="T4" y="T5"/>
                  </a:cxn>
                  <a:cxn ang="T13">
                    <a:pos x="T6" y="T7"/>
                  </a:cxn>
                  <a:cxn ang="T14">
                    <a:pos x="T8" y="T9"/>
                  </a:cxn>
                </a:cxnLst>
                <a:rect l="T15" t="T16" r="T17" b="T18"/>
                <a:pathLst>
                  <a:path w="21" h="72">
                    <a:moveTo>
                      <a:pt x="21" y="69"/>
                    </a:moveTo>
                    <a:lnTo>
                      <a:pt x="11" y="71"/>
                    </a:lnTo>
                    <a:lnTo>
                      <a:pt x="0" y="72"/>
                    </a:lnTo>
                    <a:lnTo>
                      <a:pt x="21" y="0"/>
                    </a:lnTo>
                    <a:lnTo>
                      <a:pt x="21" y="69"/>
                    </a:lnTo>
                    <a:close/>
                  </a:path>
                </a:pathLst>
              </a:custGeom>
              <a:solidFill>
                <a:srgbClr val="F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51" name="Freeform 281"/>
              <p:cNvSpPr>
                <a:spLocks noEditPoints="1"/>
              </p:cNvSpPr>
              <p:nvPr/>
            </p:nvSpPr>
            <p:spPr bwMode="auto">
              <a:xfrm>
                <a:off x="3784" y="3680"/>
                <a:ext cx="30" cy="7"/>
              </a:xfrm>
              <a:custGeom>
                <a:avLst/>
                <a:gdLst>
                  <a:gd name="T0" fmla="*/ 7 w 30"/>
                  <a:gd name="T1" fmla="*/ 3 h 7"/>
                  <a:gd name="T2" fmla="*/ 7 w 30"/>
                  <a:gd name="T3" fmla="*/ 3 h 7"/>
                  <a:gd name="T4" fmla="*/ 5 w 30"/>
                  <a:gd name="T5" fmla="*/ 3 h 7"/>
                  <a:gd name="T6" fmla="*/ 2 w 30"/>
                  <a:gd name="T7" fmla="*/ 2 h 7"/>
                  <a:gd name="T8" fmla="*/ 0 w 30"/>
                  <a:gd name="T9" fmla="*/ 3 h 7"/>
                  <a:gd name="T10" fmla="*/ 1 w 30"/>
                  <a:gd name="T11" fmla="*/ 4 h 7"/>
                  <a:gd name="T12" fmla="*/ 4 w 30"/>
                  <a:gd name="T13" fmla="*/ 6 h 7"/>
                  <a:gd name="T14" fmla="*/ 5 w 30"/>
                  <a:gd name="T15" fmla="*/ 6 h 7"/>
                  <a:gd name="T16" fmla="*/ 7 w 30"/>
                  <a:gd name="T17" fmla="*/ 7 h 7"/>
                  <a:gd name="T18" fmla="*/ 7 w 30"/>
                  <a:gd name="T19" fmla="*/ 7 h 7"/>
                  <a:gd name="T20" fmla="*/ 7 w 30"/>
                  <a:gd name="T21" fmla="*/ 7 h 7"/>
                  <a:gd name="T22" fmla="*/ 7 w 30"/>
                  <a:gd name="T23" fmla="*/ 4 h 7"/>
                  <a:gd name="T24" fmla="*/ 7 w 30"/>
                  <a:gd name="T25" fmla="*/ 3 h 7"/>
                  <a:gd name="T26" fmla="*/ 7 w 30"/>
                  <a:gd name="T27" fmla="*/ 3 h 7"/>
                  <a:gd name="T28" fmla="*/ 7 w 30"/>
                  <a:gd name="T29" fmla="*/ 3 h 7"/>
                  <a:gd name="T30" fmla="*/ 24 w 30"/>
                  <a:gd name="T31" fmla="*/ 4 h 7"/>
                  <a:gd name="T32" fmla="*/ 26 w 30"/>
                  <a:gd name="T33" fmla="*/ 4 h 7"/>
                  <a:gd name="T34" fmla="*/ 26 w 30"/>
                  <a:gd name="T35" fmla="*/ 3 h 7"/>
                  <a:gd name="T36" fmla="*/ 28 w 30"/>
                  <a:gd name="T37" fmla="*/ 2 h 7"/>
                  <a:gd name="T38" fmla="*/ 30 w 30"/>
                  <a:gd name="T39" fmla="*/ 0 h 7"/>
                  <a:gd name="T40" fmla="*/ 28 w 30"/>
                  <a:gd name="T41" fmla="*/ 0 h 7"/>
                  <a:gd name="T42" fmla="*/ 27 w 30"/>
                  <a:gd name="T43" fmla="*/ 0 h 7"/>
                  <a:gd name="T44" fmla="*/ 26 w 30"/>
                  <a:gd name="T45" fmla="*/ 2 h 7"/>
                  <a:gd name="T46" fmla="*/ 24 w 30"/>
                  <a:gd name="T47" fmla="*/ 4 h 7"/>
                  <a:gd name="T48" fmla="*/ 24 w 30"/>
                  <a:gd name="T49" fmla="*/ 4 h 7"/>
                  <a:gd name="T50" fmla="*/ 24 w 30"/>
                  <a:gd name="T51" fmla="*/ 4 h 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0"/>
                  <a:gd name="T79" fmla="*/ 0 h 7"/>
                  <a:gd name="T80" fmla="*/ 30 w 30"/>
                  <a:gd name="T81" fmla="*/ 7 h 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0" h="7">
                    <a:moveTo>
                      <a:pt x="7" y="3"/>
                    </a:moveTo>
                    <a:lnTo>
                      <a:pt x="7" y="3"/>
                    </a:lnTo>
                    <a:lnTo>
                      <a:pt x="5" y="3"/>
                    </a:lnTo>
                    <a:lnTo>
                      <a:pt x="2" y="2"/>
                    </a:lnTo>
                    <a:lnTo>
                      <a:pt x="0" y="3"/>
                    </a:lnTo>
                    <a:lnTo>
                      <a:pt x="1" y="4"/>
                    </a:lnTo>
                    <a:lnTo>
                      <a:pt x="4" y="6"/>
                    </a:lnTo>
                    <a:lnTo>
                      <a:pt x="5" y="6"/>
                    </a:lnTo>
                    <a:lnTo>
                      <a:pt x="7" y="7"/>
                    </a:lnTo>
                    <a:lnTo>
                      <a:pt x="7" y="4"/>
                    </a:lnTo>
                    <a:lnTo>
                      <a:pt x="7" y="3"/>
                    </a:lnTo>
                    <a:close/>
                    <a:moveTo>
                      <a:pt x="24" y="4"/>
                    </a:moveTo>
                    <a:lnTo>
                      <a:pt x="26" y="4"/>
                    </a:lnTo>
                    <a:lnTo>
                      <a:pt x="26" y="3"/>
                    </a:lnTo>
                    <a:lnTo>
                      <a:pt x="28" y="2"/>
                    </a:lnTo>
                    <a:lnTo>
                      <a:pt x="30" y="0"/>
                    </a:lnTo>
                    <a:lnTo>
                      <a:pt x="28" y="0"/>
                    </a:lnTo>
                    <a:lnTo>
                      <a:pt x="27" y="0"/>
                    </a:lnTo>
                    <a:lnTo>
                      <a:pt x="26" y="2"/>
                    </a:lnTo>
                    <a:lnTo>
                      <a:pt x="24"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52" name="Freeform 282"/>
              <p:cNvSpPr>
                <a:spLocks noEditPoints="1"/>
              </p:cNvSpPr>
              <p:nvPr/>
            </p:nvSpPr>
            <p:spPr bwMode="auto">
              <a:xfrm>
                <a:off x="3723" y="3680"/>
                <a:ext cx="29" cy="7"/>
              </a:xfrm>
              <a:custGeom>
                <a:avLst/>
                <a:gdLst>
                  <a:gd name="T0" fmla="*/ 23 w 29"/>
                  <a:gd name="T1" fmla="*/ 3 h 7"/>
                  <a:gd name="T2" fmla="*/ 23 w 29"/>
                  <a:gd name="T3" fmla="*/ 3 h 7"/>
                  <a:gd name="T4" fmla="*/ 23 w 29"/>
                  <a:gd name="T5" fmla="*/ 3 h 7"/>
                  <a:gd name="T6" fmla="*/ 27 w 29"/>
                  <a:gd name="T7" fmla="*/ 2 h 7"/>
                  <a:gd name="T8" fmla="*/ 29 w 29"/>
                  <a:gd name="T9" fmla="*/ 3 h 7"/>
                  <a:gd name="T10" fmla="*/ 28 w 29"/>
                  <a:gd name="T11" fmla="*/ 4 h 7"/>
                  <a:gd name="T12" fmla="*/ 25 w 29"/>
                  <a:gd name="T13" fmla="*/ 6 h 7"/>
                  <a:gd name="T14" fmla="*/ 24 w 29"/>
                  <a:gd name="T15" fmla="*/ 6 h 7"/>
                  <a:gd name="T16" fmla="*/ 23 w 29"/>
                  <a:gd name="T17" fmla="*/ 7 h 7"/>
                  <a:gd name="T18" fmla="*/ 23 w 29"/>
                  <a:gd name="T19" fmla="*/ 7 h 7"/>
                  <a:gd name="T20" fmla="*/ 23 w 29"/>
                  <a:gd name="T21" fmla="*/ 7 h 7"/>
                  <a:gd name="T22" fmla="*/ 23 w 29"/>
                  <a:gd name="T23" fmla="*/ 4 h 7"/>
                  <a:gd name="T24" fmla="*/ 23 w 29"/>
                  <a:gd name="T25" fmla="*/ 3 h 7"/>
                  <a:gd name="T26" fmla="*/ 23 w 29"/>
                  <a:gd name="T27" fmla="*/ 3 h 7"/>
                  <a:gd name="T28" fmla="*/ 23 w 29"/>
                  <a:gd name="T29" fmla="*/ 3 h 7"/>
                  <a:gd name="T30" fmla="*/ 5 w 29"/>
                  <a:gd name="T31" fmla="*/ 4 h 7"/>
                  <a:gd name="T32" fmla="*/ 4 w 29"/>
                  <a:gd name="T33" fmla="*/ 4 h 7"/>
                  <a:gd name="T34" fmla="*/ 4 w 29"/>
                  <a:gd name="T35" fmla="*/ 3 h 7"/>
                  <a:gd name="T36" fmla="*/ 1 w 29"/>
                  <a:gd name="T37" fmla="*/ 2 h 7"/>
                  <a:gd name="T38" fmla="*/ 0 w 29"/>
                  <a:gd name="T39" fmla="*/ 0 h 7"/>
                  <a:gd name="T40" fmla="*/ 1 w 29"/>
                  <a:gd name="T41" fmla="*/ 0 h 7"/>
                  <a:gd name="T42" fmla="*/ 2 w 29"/>
                  <a:gd name="T43" fmla="*/ 0 h 7"/>
                  <a:gd name="T44" fmla="*/ 4 w 29"/>
                  <a:gd name="T45" fmla="*/ 2 h 7"/>
                  <a:gd name="T46" fmla="*/ 5 w 29"/>
                  <a:gd name="T47" fmla="*/ 4 h 7"/>
                  <a:gd name="T48" fmla="*/ 5 w 29"/>
                  <a:gd name="T49" fmla="*/ 4 h 7"/>
                  <a:gd name="T50" fmla="*/ 5 w 29"/>
                  <a:gd name="T51" fmla="*/ 4 h 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9"/>
                  <a:gd name="T79" fmla="*/ 0 h 7"/>
                  <a:gd name="T80" fmla="*/ 29 w 29"/>
                  <a:gd name="T81" fmla="*/ 7 h 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9" h="7">
                    <a:moveTo>
                      <a:pt x="23" y="3"/>
                    </a:moveTo>
                    <a:lnTo>
                      <a:pt x="23" y="3"/>
                    </a:lnTo>
                    <a:lnTo>
                      <a:pt x="27" y="2"/>
                    </a:lnTo>
                    <a:lnTo>
                      <a:pt x="29" y="3"/>
                    </a:lnTo>
                    <a:lnTo>
                      <a:pt x="28" y="4"/>
                    </a:lnTo>
                    <a:lnTo>
                      <a:pt x="25" y="6"/>
                    </a:lnTo>
                    <a:lnTo>
                      <a:pt x="24" y="6"/>
                    </a:lnTo>
                    <a:lnTo>
                      <a:pt x="23" y="7"/>
                    </a:lnTo>
                    <a:lnTo>
                      <a:pt x="23" y="4"/>
                    </a:lnTo>
                    <a:lnTo>
                      <a:pt x="23" y="3"/>
                    </a:lnTo>
                    <a:close/>
                    <a:moveTo>
                      <a:pt x="5" y="4"/>
                    </a:moveTo>
                    <a:lnTo>
                      <a:pt x="4" y="4"/>
                    </a:lnTo>
                    <a:lnTo>
                      <a:pt x="4" y="3"/>
                    </a:lnTo>
                    <a:lnTo>
                      <a:pt x="1" y="2"/>
                    </a:lnTo>
                    <a:lnTo>
                      <a:pt x="0" y="0"/>
                    </a:lnTo>
                    <a:lnTo>
                      <a:pt x="1" y="0"/>
                    </a:lnTo>
                    <a:lnTo>
                      <a:pt x="2" y="0"/>
                    </a:lnTo>
                    <a:lnTo>
                      <a:pt x="4" y="2"/>
                    </a:lnTo>
                    <a:lnTo>
                      <a:pt x="5"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53" name="Freeform 283"/>
              <p:cNvSpPr>
                <a:spLocks/>
              </p:cNvSpPr>
              <p:nvPr/>
            </p:nvSpPr>
            <p:spPr bwMode="auto">
              <a:xfrm>
                <a:off x="3773" y="3583"/>
                <a:ext cx="28" cy="45"/>
              </a:xfrm>
              <a:custGeom>
                <a:avLst/>
                <a:gdLst>
                  <a:gd name="T0" fmla="*/ 28 w 28"/>
                  <a:gd name="T1" fmla="*/ 0 h 45"/>
                  <a:gd name="T2" fmla="*/ 12 w 28"/>
                  <a:gd name="T3" fmla="*/ 32 h 45"/>
                  <a:gd name="T4" fmla="*/ 0 w 28"/>
                  <a:gd name="T5" fmla="*/ 45 h 45"/>
                  <a:gd name="T6" fmla="*/ 8 w 28"/>
                  <a:gd name="T7" fmla="*/ 33 h 45"/>
                  <a:gd name="T8" fmla="*/ 4 w 28"/>
                  <a:gd name="T9" fmla="*/ 20 h 45"/>
                  <a:gd name="T10" fmla="*/ 28 w 28"/>
                  <a:gd name="T11" fmla="*/ 0 h 45"/>
                  <a:gd name="T12" fmla="*/ 0 60000 65536"/>
                  <a:gd name="T13" fmla="*/ 0 60000 65536"/>
                  <a:gd name="T14" fmla="*/ 0 60000 65536"/>
                  <a:gd name="T15" fmla="*/ 0 60000 65536"/>
                  <a:gd name="T16" fmla="*/ 0 60000 65536"/>
                  <a:gd name="T17" fmla="*/ 0 60000 65536"/>
                  <a:gd name="T18" fmla="*/ 0 w 28"/>
                  <a:gd name="T19" fmla="*/ 0 h 45"/>
                  <a:gd name="T20" fmla="*/ 28 w 28"/>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28" h="45">
                    <a:moveTo>
                      <a:pt x="28" y="0"/>
                    </a:moveTo>
                    <a:lnTo>
                      <a:pt x="12" y="32"/>
                    </a:lnTo>
                    <a:lnTo>
                      <a:pt x="0" y="45"/>
                    </a:lnTo>
                    <a:lnTo>
                      <a:pt x="8" y="33"/>
                    </a:lnTo>
                    <a:lnTo>
                      <a:pt x="4" y="20"/>
                    </a:lnTo>
                    <a:lnTo>
                      <a:pt x="28" y="0"/>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54" name="Freeform 284"/>
              <p:cNvSpPr>
                <a:spLocks/>
              </p:cNvSpPr>
              <p:nvPr/>
            </p:nvSpPr>
            <p:spPr bwMode="auto">
              <a:xfrm>
                <a:off x="3729" y="3549"/>
                <a:ext cx="37" cy="15"/>
              </a:xfrm>
              <a:custGeom>
                <a:avLst/>
                <a:gdLst>
                  <a:gd name="T0" fmla="*/ 0 w 37"/>
                  <a:gd name="T1" fmla="*/ 15 h 15"/>
                  <a:gd name="T2" fmla="*/ 37 w 37"/>
                  <a:gd name="T3" fmla="*/ 15 h 15"/>
                  <a:gd name="T4" fmla="*/ 19 w 37"/>
                  <a:gd name="T5" fmla="*/ 0 h 15"/>
                  <a:gd name="T6" fmla="*/ 0 w 37"/>
                  <a:gd name="T7" fmla="*/ 15 h 15"/>
                  <a:gd name="T8" fmla="*/ 0 60000 65536"/>
                  <a:gd name="T9" fmla="*/ 0 60000 65536"/>
                  <a:gd name="T10" fmla="*/ 0 60000 65536"/>
                  <a:gd name="T11" fmla="*/ 0 60000 65536"/>
                  <a:gd name="T12" fmla="*/ 0 w 37"/>
                  <a:gd name="T13" fmla="*/ 0 h 15"/>
                  <a:gd name="T14" fmla="*/ 37 w 37"/>
                  <a:gd name="T15" fmla="*/ 15 h 15"/>
                </a:gdLst>
                <a:ahLst/>
                <a:cxnLst>
                  <a:cxn ang="T8">
                    <a:pos x="T0" y="T1"/>
                  </a:cxn>
                  <a:cxn ang="T9">
                    <a:pos x="T2" y="T3"/>
                  </a:cxn>
                  <a:cxn ang="T10">
                    <a:pos x="T4" y="T5"/>
                  </a:cxn>
                  <a:cxn ang="T11">
                    <a:pos x="T6" y="T7"/>
                  </a:cxn>
                </a:cxnLst>
                <a:rect l="T12" t="T13" r="T14" b="T15"/>
                <a:pathLst>
                  <a:path w="37" h="15">
                    <a:moveTo>
                      <a:pt x="0" y="15"/>
                    </a:moveTo>
                    <a:lnTo>
                      <a:pt x="37" y="15"/>
                    </a:lnTo>
                    <a:lnTo>
                      <a:pt x="19" y="0"/>
                    </a:lnTo>
                    <a:lnTo>
                      <a:pt x="0" y="15"/>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55" name="Freeform 285"/>
              <p:cNvSpPr>
                <a:spLocks/>
              </p:cNvSpPr>
              <p:nvPr/>
            </p:nvSpPr>
            <p:spPr bwMode="auto">
              <a:xfrm>
                <a:off x="3729" y="3549"/>
                <a:ext cx="37" cy="15"/>
              </a:xfrm>
              <a:custGeom>
                <a:avLst/>
                <a:gdLst>
                  <a:gd name="T0" fmla="*/ 0 w 37"/>
                  <a:gd name="T1" fmla="*/ 15 h 15"/>
                  <a:gd name="T2" fmla="*/ 37 w 37"/>
                  <a:gd name="T3" fmla="*/ 15 h 15"/>
                  <a:gd name="T4" fmla="*/ 19 w 37"/>
                  <a:gd name="T5" fmla="*/ 0 h 15"/>
                  <a:gd name="T6" fmla="*/ 0 w 37"/>
                  <a:gd name="T7" fmla="*/ 15 h 15"/>
                  <a:gd name="T8" fmla="*/ 0 60000 65536"/>
                  <a:gd name="T9" fmla="*/ 0 60000 65536"/>
                  <a:gd name="T10" fmla="*/ 0 60000 65536"/>
                  <a:gd name="T11" fmla="*/ 0 60000 65536"/>
                  <a:gd name="T12" fmla="*/ 0 w 37"/>
                  <a:gd name="T13" fmla="*/ 0 h 15"/>
                  <a:gd name="T14" fmla="*/ 37 w 37"/>
                  <a:gd name="T15" fmla="*/ 15 h 15"/>
                </a:gdLst>
                <a:ahLst/>
                <a:cxnLst>
                  <a:cxn ang="T8">
                    <a:pos x="T0" y="T1"/>
                  </a:cxn>
                  <a:cxn ang="T9">
                    <a:pos x="T2" y="T3"/>
                  </a:cxn>
                  <a:cxn ang="T10">
                    <a:pos x="T4" y="T5"/>
                  </a:cxn>
                  <a:cxn ang="T11">
                    <a:pos x="T6" y="T7"/>
                  </a:cxn>
                </a:cxnLst>
                <a:rect l="T12" t="T13" r="T14" b="T15"/>
                <a:pathLst>
                  <a:path w="37" h="15">
                    <a:moveTo>
                      <a:pt x="0" y="15"/>
                    </a:moveTo>
                    <a:lnTo>
                      <a:pt x="37" y="15"/>
                    </a:lnTo>
                    <a:lnTo>
                      <a:pt x="19" y="0"/>
                    </a:lnTo>
                    <a:lnTo>
                      <a:pt x="0" y="15"/>
                    </a:lnTo>
                    <a:close/>
                  </a:path>
                </a:pathLst>
              </a:custGeom>
              <a:noFill/>
              <a:ln w="1588">
                <a:solidFill>
                  <a:srgbClr val="00572C"/>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ZA">
                  <a:solidFill>
                    <a:srgbClr val="000000"/>
                  </a:solidFill>
                </a:endParaRPr>
              </a:p>
            </p:txBody>
          </p:sp>
          <p:sp>
            <p:nvSpPr>
              <p:cNvPr id="2356" name="Freeform 286"/>
              <p:cNvSpPr>
                <a:spLocks/>
              </p:cNvSpPr>
              <p:nvPr/>
            </p:nvSpPr>
            <p:spPr bwMode="auto">
              <a:xfrm>
                <a:off x="3766" y="3549"/>
                <a:ext cx="38" cy="15"/>
              </a:xfrm>
              <a:custGeom>
                <a:avLst/>
                <a:gdLst>
                  <a:gd name="T0" fmla="*/ 0 w 38"/>
                  <a:gd name="T1" fmla="*/ 15 h 15"/>
                  <a:gd name="T2" fmla="*/ 38 w 38"/>
                  <a:gd name="T3" fmla="*/ 15 h 15"/>
                  <a:gd name="T4" fmla="*/ 19 w 38"/>
                  <a:gd name="T5" fmla="*/ 0 h 15"/>
                  <a:gd name="T6" fmla="*/ 0 w 38"/>
                  <a:gd name="T7" fmla="*/ 15 h 15"/>
                  <a:gd name="T8" fmla="*/ 0 60000 65536"/>
                  <a:gd name="T9" fmla="*/ 0 60000 65536"/>
                  <a:gd name="T10" fmla="*/ 0 60000 65536"/>
                  <a:gd name="T11" fmla="*/ 0 60000 65536"/>
                  <a:gd name="T12" fmla="*/ 0 w 38"/>
                  <a:gd name="T13" fmla="*/ 0 h 15"/>
                  <a:gd name="T14" fmla="*/ 38 w 38"/>
                  <a:gd name="T15" fmla="*/ 15 h 15"/>
                </a:gdLst>
                <a:ahLst/>
                <a:cxnLst>
                  <a:cxn ang="T8">
                    <a:pos x="T0" y="T1"/>
                  </a:cxn>
                  <a:cxn ang="T9">
                    <a:pos x="T2" y="T3"/>
                  </a:cxn>
                  <a:cxn ang="T10">
                    <a:pos x="T4" y="T5"/>
                  </a:cxn>
                  <a:cxn ang="T11">
                    <a:pos x="T6" y="T7"/>
                  </a:cxn>
                </a:cxnLst>
                <a:rect l="T12" t="T13" r="T14" b="T15"/>
                <a:pathLst>
                  <a:path w="38" h="15">
                    <a:moveTo>
                      <a:pt x="0" y="15"/>
                    </a:moveTo>
                    <a:lnTo>
                      <a:pt x="38" y="15"/>
                    </a:lnTo>
                    <a:lnTo>
                      <a:pt x="19" y="0"/>
                    </a:lnTo>
                    <a:lnTo>
                      <a:pt x="0" y="15"/>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57" name="Freeform 287"/>
              <p:cNvSpPr>
                <a:spLocks/>
              </p:cNvSpPr>
              <p:nvPr/>
            </p:nvSpPr>
            <p:spPr bwMode="auto">
              <a:xfrm>
                <a:off x="3766" y="3549"/>
                <a:ext cx="38" cy="15"/>
              </a:xfrm>
              <a:custGeom>
                <a:avLst/>
                <a:gdLst>
                  <a:gd name="T0" fmla="*/ 0 w 38"/>
                  <a:gd name="T1" fmla="*/ 15 h 15"/>
                  <a:gd name="T2" fmla="*/ 38 w 38"/>
                  <a:gd name="T3" fmla="*/ 15 h 15"/>
                  <a:gd name="T4" fmla="*/ 19 w 38"/>
                  <a:gd name="T5" fmla="*/ 0 h 15"/>
                  <a:gd name="T6" fmla="*/ 0 w 38"/>
                  <a:gd name="T7" fmla="*/ 15 h 15"/>
                  <a:gd name="T8" fmla="*/ 0 60000 65536"/>
                  <a:gd name="T9" fmla="*/ 0 60000 65536"/>
                  <a:gd name="T10" fmla="*/ 0 60000 65536"/>
                  <a:gd name="T11" fmla="*/ 0 60000 65536"/>
                  <a:gd name="T12" fmla="*/ 0 w 38"/>
                  <a:gd name="T13" fmla="*/ 0 h 15"/>
                  <a:gd name="T14" fmla="*/ 38 w 38"/>
                  <a:gd name="T15" fmla="*/ 15 h 15"/>
                </a:gdLst>
                <a:ahLst/>
                <a:cxnLst>
                  <a:cxn ang="T8">
                    <a:pos x="T0" y="T1"/>
                  </a:cxn>
                  <a:cxn ang="T9">
                    <a:pos x="T2" y="T3"/>
                  </a:cxn>
                  <a:cxn ang="T10">
                    <a:pos x="T4" y="T5"/>
                  </a:cxn>
                  <a:cxn ang="T11">
                    <a:pos x="T6" y="T7"/>
                  </a:cxn>
                </a:cxnLst>
                <a:rect l="T12" t="T13" r="T14" b="T15"/>
                <a:pathLst>
                  <a:path w="38" h="15">
                    <a:moveTo>
                      <a:pt x="0" y="15"/>
                    </a:moveTo>
                    <a:lnTo>
                      <a:pt x="38" y="15"/>
                    </a:lnTo>
                    <a:lnTo>
                      <a:pt x="19" y="0"/>
                    </a:lnTo>
                    <a:lnTo>
                      <a:pt x="0" y="15"/>
                    </a:lnTo>
                    <a:close/>
                  </a:path>
                </a:pathLst>
              </a:custGeom>
              <a:noFill/>
              <a:ln w="1588">
                <a:solidFill>
                  <a:srgbClr val="00572C"/>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ZA">
                  <a:solidFill>
                    <a:srgbClr val="000000"/>
                  </a:solidFill>
                </a:endParaRPr>
              </a:p>
            </p:txBody>
          </p:sp>
          <p:sp>
            <p:nvSpPr>
              <p:cNvPr id="2358" name="Freeform 288"/>
              <p:cNvSpPr>
                <a:spLocks/>
              </p:cNvSpPr>
              <p:nvPr/>
            </p:nvSpPr>
            <p:spPr bwMode="auto">
              <a:xfrm>
                <a:off x="3748" y="3536"/>
                <a:ext cx="38" cy="13"/>
              </a:xfrm>
              <a:custGeom>
                <a:avLst/>
                <a:gdLst>
                  <a:gd name="T0" fmla="*/ 0 w 38"/>
                  <a:gd name="T1" fmla="*/ 13 h 13"/>
                  <a:gd name="T2" fmla="*/ 38 w 38"/>
                  <a:gd name="T3" fmla="*/ 13 h 13"/>
                  <a:gd name="T4" fmla="*/ 19 w 38"/>
                  <a:gd name="T5" fmla="*/ 0 h 13"/>
                  <a:gd name="T6" fmla="*/ 0 w 38"/>
                  <a:gd name="T7" fmla="*/ 13 h 13"/>
                  <a:gd name="T8" fmla="*/ 0 60000 65536"/>
                  <a:gd name="T9" fmla="*/ 0 60000 65536"/>
                  <a:gd name="T10" fmla="*/ 0 60000 65536"/>
                  <a:gd name="T11" fmla="*/ 0 60000 65536"/>
                  <a:gd name="T12" fmla="*/ 0 w 38"/>
                  <a:gd name="T13" fmla="*/ 0 h 13"/>
                  <a:gd name="T14" fmla="*/ 38 w 38"/>
                  <a:gd name="T15" fmla="*/ 13 h 13"/>
                </a:gdLst>
                <a:ahLst/>
                <a:cxnLst>
                  <a:cxn ang="T8">
                    <a:pos x="T0" y="T1"/>
                  </a:cxn>
                  <a:cxn ang="T9">
                    <a:pos x="T2" y="T3"/>
                  </a:cxn>
                  <a:cxn ang="T10">
                    <a:pos x="T4" y="T5"/>
                  </a:cxn>
                  <a:cxn ang="T11">
                    <a:pos x="T6" y="T7"/>
                  </a:cxn>
                </a:cxnLst>
                <a:rect l="T12" t="T13" r="T14" b="T15"/>
                <a:pathLst>
                  <a:path w="38" h="13">
                    <a:moveTo>
                      <a:pt x="0" y="13"/>
                    </a:moveTo>
                    <a:lnTo>
                      <a:pt x="38" y="13"/>
                    </a:lnTo>
                    <a:lnTo>
                      <a:pt x="19" y="0"/>
                    </a:lnTo>
                    <a:lnTo>
                      <a:pt x="0" y="13"/>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59" name="Freeform 289"/>
              <p:cNvSpPr>
                <a:spLocks/>
              </p:cNvSpPr>
              <p:nvPr/>
            </p:nvSpPr>
            <p:spPr bwMode="auto">
              <a:xfrm>
                <a:off x="3709" y="3564"/>
                <a:ext cx="38" cy="15"/>
              </a:xfrm>
              <a:custGeom>
                <a:avLst/>
                <a:gdLst>
                  <a:gd name="T0" fmla="*/ 0 w 38"/>
                  <a:gd name="T1" fmla="*/ 15 h 15"/>
                  <a:gd name="T2" fmla="*/ 38 w 38"/>
                  <a:gd name="T3" fmla="*/ 15 h 15"/>
                  <a:gd name="T4" fmla="*/ 19 w 38"/>
                  <a:gd name="T5" fmla="*/ 0 h 15"/>
                  <a:gd name="T6" fmla="*/ 0 w 38"/>
                  <a:gd name="T7" fmla="*/ 15 h 15"/>
                  <a:gd name="T8" fmla="*/ 0 60000 65536"/>
                  <a:gd name="T9" fmla="*/ 0 60000 65536"/>
                  <a:gd name="T10" fmla="*/ 0 60000 65536"/>
                  <a:gd name="T11" fmla="*/ 0 60000 65536"/>
                  <a:gd name="T12" fmla="*/ 0 w 38"/>
                  <a:gd name="T13" fmla="*/ 0 h 15"/>
                  <a:gd name="T14" fmla="*/ 38 w 38"/>
                  <a:gd name="T15" fmla="*/ 15 h 15"/>
                </a:gdLst>
                <a:ahLst/>
                <a:cxnLst>
                  <a:cxn ang="T8">
                    <a:pos x="T0" y="T1"/>
                  </a:cxn>
                  <a:cxn ang="T9">
                    <a:pos x="T2" y="T3"/>
                  </a:cxn>
                  <a:cxn ang="T10">
                    <a:pos x="T4" y="T5"/>
                  </a:cxn>
                  <a:cxn ang="T11">
                    <a:pos x="T6" y="T7"/>
                  </a:cxn>
                </a:cxnLst>
                <a:rect l="T12" t="T13" r="T14" b="T15"/>
                <a:pathLst>
                  <a:path w="38" h="15">
                    <a:moveTo>
                      <a:pt x="0" y="15"/>
                    </a:moveTo>
                    <a:lnTo>
                      <a:pt x="38" y="15"/>
                    </a:lnTo>
                    <a:lnTo>
                      <a:pt x="19" y="0"/>
                    </a:lnTo>
                    <a:lnTo>
                      <a:pt x="0" y="15"/>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60" name="Freeform 290"/>
              <p:cNvSpPr>
                <a:spLocks/>
              </p:cNvSpPr>
              <p:nvPr/>
            </p:nvSpPr>
            <p:spPr bwMode="auto">
              <a:xfrm>
                <a:off x="3709" y="3564"/>
                <a:ext cx="38" cy="15"/>
              </a:xfrm>
              <a:custGeom>
                <a:avLst/>
                <a:gdLst>
                  <a:gd name="T0" fmla="*/ 0 w 38"/>
                  <a:gd name="T1" fmla="*/ 15 h 15"/>
                  <a:gd name="T2" fmla="*/ 38 w 38"/>
                  <a:gd name="T3" fmla="*/ 15 h 15"/>
                  <a:gd name="T4" fmla="*/ 19 w 38"/>
                  <a:gd name="T5" fmla="*/ 0 h 15"/>
                  <a:gd name="T6" fmla="*/ 0 w 38"/>
                  <a:gd name="T7" fmla="*/ 15 h 15"/>
                  <a:gd name="T8" fmla="*/ 0 60000 65536"/>
                  <a:gd name="T9" fmla="*/ 0 60000 65536"/>
                  <a:gd name="T10" fmla="*/ 0 60000 65536"/>
                  <a:gd name="T11" fmla="*/ 0 60000 65536"/>
                  <a:gd name="T12" fmla="*/ 0 w 38"/>
                  <a:gd name="T13" fmla="*/ 0 h 15"/>
                  <a:gd name="T14" fmla="*/ 38 w 38"/>
                  <a:gd name="T15" fmla="*/ 15 h 15"/>
                </a:gdLst>
                <a:ahLst/>
                <a:cxnLst>
                  <a:cxn ang="T8">
                    <a:pos x="T0" y="T1"/>
                  </a:cxn>
                  <a:cxn ang="T9">
                    <a:pos x="T2" y="T3"/>
                  </a:cxn>
                  <a:cxn ang="T10">
                    <a:pos x="T4" y="T5"/>
                  </a:cxn>
                  <a:cxn ang="T11">
                    <a:pos x="T6" y="T7"/>
                  </a:cxn>
                </a:cxnLst>
                <a:rect l="T12" t="T13" r="T14" b="T15"/>
                <a:pathLst>
                  <a:path w="38" h="15">
                    <a:moveTo>
                      <a:pt x="0" y="15"/>
                    </a:moveTo>
                    <a:lnTo>
                      <a:pt x="38" y="15"/>
                    </a:lnTo>
                    <a:lnTo>
                      <a:pt x="19" y="0"/>
                    </a:lnTo>
                    <a:lnTo>
                      <a:pt x="0" y="15"/>
                    </a:lnTo>
                    <a:close/>
                  </a:path>
                </a:pathLst>
              </a:custGeom>
              <a:noFill/>
              <a:ln w="1588">
                <a:solidFill>
                  <a:srgbClr val="00572C"/>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ZA">
                  <a:solidFill>
                    <a:srgbClr val="000000"/>
                  </a:solidFill>
                </a:endParaRPr>
              </a:p>
            </p:txBody>
          </p:sp>
          <p:sp>
            <p:nvSpPr>
              <p:cNvPr id="2361" name="Freeform 291"/>
              <p:cNvSpPr>
                <a:spLocks/>
              </p:cNvSpPr>
              <p:nvPr/>
            </p:nvSpPr>
            <p:spPr bwMode="auto">
              <a:xfrm>
                <a:off x="3747" y="3564"/>
                <a:ext cx="39" cy="15"/>
              </a:xfrm>
              <a:custGeom>
                <a:avLst/>
                <a:gdLst>
                  <a:gd name="T0" fmla="*/ 0 w 39"/>
                  <a:gd name="T1" fmla="*/ 15 h 15"/>
                  <a:gd name="T2" fmla="*/ 39 w 39"/>
                  <a:gd name="T3" fmla="*/ 15 h 15"/>
                  <a:gd name="T4" fmla="*/ 20 w 39"/>
                  <a:gd name="T5" fmla="*/ 0 h 15"/>
                  <a:gd name="T6" fmla="*/ 0 w 39"/>
                  <a:gd name="T7" fmla="*/ 15 h 15"/>
                  <a:gd name="T8" fmla="*/ 0 60000 65536"/>
                  <a:gd name="T9" fmla="*/ 0 60000 65536"/>
                  <a:gd name="T10" fmla="*/ 0 60000 65536"/>
                  <a:gd name="T11" fmla="*/ 0 60000 65536"/>
                  <a:gd name="T12" fmla="*/ 0 w 39"/>
                  <a:gd name="T13" fmla="*/ 0 h 15"/>
                  <a:gd name="T14" fmla="*/ 39 w 39"/>
                  <a:gd name="T15" fmla="*/ 15 h 15"/>
                </a:gdLst>
                <a:ahLst/>
                <a:cxnLst>
                  <a:cxn ang="T8">
                    <a:pos x="T0" y="T1"/>
                  </a:cxn>
                  <a:cxn ang="T9">
                    <a:pos x="T2" y="T3"/>
                  </a:cxn>
                  <a:cxn ang="T10">
                    <a:pos x="T4" y="T5"/>
                  </a:cxn>
                  <a:cxn ang="T11">
                    <a:pos x="T6" y="T7"/>
                  </a:cxn>
                </a:cxnLst>
                <a:rect l="T12" t="T13" r="T14" b="T15"/>
                <a:pathLst>
                  <a:path w="39" h="15">
                    <a:moveTo>
                      <a:pt x="0" y="15"/>
                    </a:moveTo>
                    <a:lnTo>
                      <a:pt x="39" y="15"/>
                    </a:lnTo>
                    <a:lnTo>
                      <a:pt x="20" y="0"/>
                    </a:lnTo>
                    <a:lnTo>
                      <a:pt x="0" y="1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62" name="Freeform 292"/>
              <p:cNvSpPr>
                <a:spLocks/>
              </p:cNvSpPr>
              <p:nvPr/>
            </p:nvSpPr>
            <p:spPr bwMode="auto">
              <a:xfrm>
                <a:off x="3747" y="3564"/>
                <a:ext cx="39" cy="15"/>
              </a:xfrm>
              <a:custGeom>
                <a:avLst/>
                <a:gdLst>
                  <a:gd name="T0" fmla="*/ 0 w 39"/>
                  <a:gd name="T1" fmla="*/ 15 h 15"/>
                  <a:gd name="T2" fmla="*/ 39 w 39"/>
                  <a:gd name="T3" fmla="*/ 15 h 15"/>
                  <a:gd name="T4" fmla="*/ 20 w 39"/>
                  <a:gd name="T5" fmla="*/ 0 h 15"/>
                  <a:gd name="T6" fmla="*/ 0 w 39"/>
                  <a:gd name="T7" fmla="*/ 15 h 15"/>
                  <a:gd name="T8" fmla="*/ 0 60000 65536"/>
                  <a:gd name="T9" fmla="*/ 0 60000 65536"/>
                  <a:gd name="T10" fmla="*/ 0 60000 65536"/>
                  <a:gd name="T11" fmla="*/ 0 60000 65536"/>
                  <a:gd name="T12" fmla="*/ 0 w 39"/>
                  <a:gd name="T13" fmla="*/ 0 h 15"/>
                  <a:gd name="T14" fmla="*/ 39 w 39"/>
                  <a:gd name="T15" fmla="*/ 15 h 15"/>
                </a:gdLst>
                <a:ahLst/>
                <a:cxnLst>
                  <a:cxn ang="T8">
                    <a:pos x="T0" y="T1"/>
                  </a:cxn>
                  <a:cxn ang="T9">
                    <a:pos x="T2" y="T3"/>
                  </a:cxn>
                  <a:cxn ang="T10">
                    <a:pos x="T4" y="T5"/>
                  </a:cxn>
                  <a:cxn ang="T11">
                    <a:pos x="T6" y="T7"/>
                  </a:cxn>
                </a:cxnLst>
                <a:rect l="T12" t="T13" r="T14" b="T15"/>
                <a:pathLst>
                  <a:path w="39" h="15">
                    <a:moveTo>
                      <a:pt x="0" y="15"/>
                    </a:moveTo>
                    <a:lnTo>
                      <a:pt x="39" y="15"/>
                    </a:lnTo>
                    <a:lnTo>
                      <a:pt x="20" y="0"/>
                    </a:lnTo>
                    <a:lnTo>
                      <a:pt x="0" y="15"/>
                    </a:lnTo>
                    <a:close/>
                  </a:path>
                </a:pathLst>
              </a:custGeom>
              <a:noFill/>
              <a:ln w="1588">
                <a:solidFill>
                  <a:srgbClr val="1F1A17"/>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ZA">
                  <a:solidFill>
                    <a:srgbClr val="000000"/>
                  </a:solidFill>
                </a:endParaRPr>
              </a:p>
            </p:txBody>
          </p:sp>
          <p:sp>
            <p:nvSpPr>
              <p:cNvPr id="2363" name="Freeform 293"/>
              <p:cNvSpPr>
                <a:spLocks/>
              </p:cNvSpPr>
              <p:nvPr/>
            </p:nvSpPr>
            <p:spPr bwMode="auto">
              <a:xfrm>
                <a:off x="3786" y="3564"/>
                <a:ext cx="37" cy="15"/>
              </a:xfrm>
              <a:custGeom>
                <a:avLst/>
                <a:gdLst>
                  <a:gd name="T0" fmla="*/ 0 w 37"/>
                  <a:gd name="T1" fmla="*/ 15 h 15"/>
                  <a:gd name="T2" fmla="*/ 37 w 37"/>
                  <a:gd name="T3" fmla="*/ 15 h 15"/>
                  <a:gd name="T4" fmla="*/ 18 w 37"/>
                  <a:gd name="T5" fmla="*/ 0 h 15"/>
                  <a:gd name="T6" fmla="*/ 0 w 37"/>
                  <a:gd name="T7" fmla="*/ 15 h 15"/>
                  <a:gd name="T8" fmla="*/ 0 60000 65536"/>
                  <a:gd name="T9" fmla="*/ 0 60000 65536"/>
                  <a:gd name="T10" fmla="*/ 0 60000 65536"/>
                  <a:gd name="T11" fmla="*/ 0 60000 65536"/>
                  <a:gd name="T12" fmla="*/ 0 w 37"/>
                  <a:gd name="T13" fmla="*/ 0 h 15"/>
                  <a:gd name="T14" fmla="*/ 37 w 37"/>
                  <a:gd name="T15" fmla="*/ 15 h 15"/>
                </a:gdLst>
                <a:ahLst/>
                <a:cxnLst>
                  <a:cxn ang="T8">
                    <a:pos x="T0" y="T1"/>
                  </a:cxn>
                  <a:cxn ang="T9">
                    <a:pos x="T2" y="T3"/>
                  </a:cxn>
                  <a:cxn ang="T10">
                    <a:pos x="T4" y="T5"/>
                  </a:cxn>
                  <a:cxn ang="T11">
                    <a:pos x="T6" y="T7"/>
                  </a:cxn>
                </a:cxnLst>
                <a:rect l="T12" t="T13" r="T14" b="T15"/>
                <a:pathLst>
                  <a:path w="37" h="15">
                    <a:moveTo>
                      <a:pt x="0" y="15"/>
                    </a:moveTo>
                    <a:lnTo>
                      <a:pt x="37" y="15"/>
                    </a:lnTo>
                    <a:lnTo>
                      <a:pt x="18" y="0"/>
                    </a:lnTo>
                    <a:lnTo>
                      <a:pt x="0" y="15"/>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64" name="Freeform 294"/>
              <p:cNvSpPr>
                <a:spLocks/>
              </p:cNvSpPr>
              <p:nvPr/>
            </p:nvSpPr>
            <p:spPr bwMode="auto">
              <a:xfrm>
                <a:off x="3786" y="3564"/>
                <a:ext cx="37" cy="15"/>
              </a:xfrm>
              <a:custGeom>
                <a:avLst/>
                <a:gdLst>
                  <a:gd name="T0" fmla="*/ 0 w 37"/>
                  <a:gd name="T1" fmla="*/ 15 h 15"/>
                  <a:gd name="T2" fmla="*/ 37 w 37"/>
                  <a:gd name="T3" fmla="*/ 15 h 15"/>
                  <a:gd name="T4" fmla="*/ 18 w 37"/>
                  <a:gd name="T5" fmla="*/ 0 h 15"/>
                  <a:gd name="T6" fmla="*/ 0 w 37"/>
                  <a:gd name="T7" fmla="*/ 15 h 15"/>
                  <a:gd name="T8" fmla="*/ 0 60000 65536"/>
                  <a:gd name="T9" fmla="*/ 0 60000 65536"/>
                  <a:gd name="T10" fmla="*/ 0 60000 65536"/>
                  <a:gd name="T11" fmla="*/ 0 60000 65536"/>
                  <a:gd name="T12" fmla="*/ 0 w 37"/>
                  <a:gd name="T13" fmla="*/ 0 h 15"/>
                  <a:gd name="T14" fmla="*/ 37 w 37"/>
                  <a:gd name="T15" fmla="*/ 15 h 15"/>
                </a:gdLst>
                <a:ahLst/>
                <a:cxnLst>
                  <a:cxn ang="T8">
                    <a:pos x="T0" y="T1"/>
                  </a:cxn>
                  <a:cxn ang="T9">
                    <a:pos x="T2" y="T3"/>
                  </a:cxn>
                  <a:cxn ang="T10">
                    <a:pos x="T4" y="T5"/>
                  </a:cxn>
                  <a:cxn ang="T11">
                    <a:pos x="T6" y="T7"/>
                  </a:cxn>
                </a:cxnLst>
                <a:rect l="T12" t="T13" r="T14" b="T15"/>
                <a:pathLst>
                  <a:path w="37" h="15">
                    <a:moveTo>
                      <a:pt x="0" y="15"/>
                    </a:moveTo>
                    <a:lnTo>
                      <a:pt x="37" y="15"/>
                    </a:lnTo>
                    <a:lnTo>
                      <a:pt x="18" y="0"/>
                    </a:lnTo>
                    <a:lnTo>
                      <a:pt x="0" y="15"/>
                    </a:lnTo>
                    <a:close/>
                  </a:path>
                </a:pathLst>
              </a:custGeom>
              <a:noFill/>
              <a:ln w="1588">
                <a:solidFill>
                  <a:srgbClr val="00572C"/>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ZA">
                  <a:solidFill>
                    <a:srgbClr val="000000"/>
                  </a:solidFill>
                </a:endParaRPr>
              </a:p>
            </p:txBody>
          </p:sp>
          <p:sp>
            <p:nvSpPr>
              <p:cNvPr id="2365" name="Freeform 295"/>
              <p:cNvSpPr>
                <a:spLocks/>
              </p:cNvSpPr>
              <p:nvPr/>
            </p:nvSpPr>
            <p:spPr bwMode="auto">
              <a:xfrm>
                <a:off x="3766" y="3474"/>
                <a:ext cx="52" cy="26"/>
              </a:xfrm>
              <a:custGeom>
                <a:avLst/>
                <a:gdLst>
                  <a:gd name="T0" fmla="*/ 0 w 52"/>
                  <a:gd name="T1" fmla="*/ 0 h 26"/>
                  <a:gd name="T2" fmla="*/ 4 w 52"/>
                  <a:gd name="T3" fmla="*/ 2 h 26"/>
                  <a:gd name="T4" fmla="*/ 10 w 52"/>
                  <a:gd name="T5" fmla="*/ 3 h 26"/>
                  <a:gd name="T6" fmla="*/ 16 w 52"/>
                  <a:gd name="T7" fmla="*/ 2 h 26"/>
                  <a:gd name="T8" fmla="*/ 22 w 52"/>
                  <a:gd name="T9" fmla="*/ 2 h 26"/>
                  <a:gd name="T10" fmla="*/ 33 w 52"/>
                  <a:gd name="T11" fmla="*/ 3 h 26"/>
                  <a:gd name="T12" fmla="*/ 37 w 52"/>
                  <a:gd name="T13" fmla="*/ 4 h 26"/>
                  <a:gd name="T14" fmla="*/ 33 w 52"/>
                  <a:gd name="T15" fmla="*/ 3 h 26"/>
                  <a:gd name="T16" fmla="*/ 25 w 52"/>
                  <a:gd name="T17" fmla="*/ 4 h 26"/>
                  <a:gd name="T18" fmla="*/ 18 w 52"/>
                  <a:gd name="T19" fmla="*/ 4 h 26"/>
                  <a:gd name="T20" fmla="*/ 18 w 52"/>
                  <a:gd name="T21" fmla="*/ 6 h 26"/>
                  <a:gd name="T22" fmla="*/ 19 w 52"/>
                  <a:gd name="T23" fmla="*/ 6 h 26"/>
                  <a:gd name="T24" fmla="*/ 22 w 52"/>
                  <a:gd name="T25" fmla="*/ 6 h 26"/>
                  <a:gd name="T26" fmla="*/ 26 w 52"/>
                  <a:gd name="T27" fmla="*/ 6 h 26"/>
                  <a:gd name="T28" fmla="*/ 31 w 52"/>
                  <a:gd name="T29" fmla="*/ 6 h 26"/>
                  <a:gd name="T30" fmla="*/ 40 w 52"/>
                  <a:gd name="T31" fmla="*/ 7 h 26"/>
                  <a:gd name="T32" fmla="*/ 42 w 52"/>
                  <a:gd name="T33" fmla="*/ 7 h 26"/>
                  <a:gd name="T34" fmla="*/ 38 w 52"/>
                  <a:gd name="T35" fmla="*/ 7 h 26"/>
                  <a:gd name="T36" fmla="*/ 27 w 52"/>
                  <a:gd name="T37" fmla="*/ 9 h 26"/>
                  <a:gd name="T38" fmla="*/ 19 w 52"/>
                  <a:gd name="T39" fmla="*/ 10 h 26"/>
                  <a:gd name="T40" fmla="*/ 18 w 52"/>
                  <a:gd name="T41" fmla="*/ 10 h 26"/>
                  <a:gd name="T42" fmla="*/ 23 w 52"/>
                  <a:gd name="T43" fmla="*/ 10 h 26"/>
                  <a:gd name="T44" fmla="*/ 31 w 52"/>
                  <a:gd name="T45" fmla="*/ 11 h 26"/>
                  <a:gd name="T46" fmla="*/ 44 w 52"/>
                  <a:gd name="T47" fmla="*/ 14 h 26"/>
                  <a:gd name="T48" fmla="*/ 49 w 52"/>
                  <a:gd name="T49" fmla="*/ 17 h 26"/>
                  <a:gd name="T50" fmla="*/ 44 w 52"/>
                  <a:gd name="T51" fmla="*/ 15 h 26"/>
                  <a:gd name="T52" fmla="*/ 30 w 52"/>
                  <a:gd name="T53" fmla="*/ 14 h 26"/>
                  <a:gd name="T54" fmla="*/ 19 w 52"/>
                  <a:gd name="T55" fmla="*/ 14 h 26"/>
                  <a:gd name="T56" fmla="*/ 14 w 52"/>
                  <a:gd name="T57" fmla="*/ 14 h 26"/>
                  <a:gd name="T58" fmla="*/ 12 w 52"/>
                  <a:gd name="T59" fmla="*/ 14 h 26"/>
                  <a:gd name="T60" fmla="*/ 14 w 52"/>
                  <a:gd name="T61" fmla="*/ 14 h 26"/>
                  <a:gd name="T62" fmla="*/ 15 w 52"/>
                  <a:gd name="T63" fmla="*/ 14 h 26"/>
                  <a:gd name="T64" fmla="*/ 18 w 52"/>
                  <a:gd name="T65" fmla="*/ 15 h 26"/>
                  <a:gd name="T66" fmla="*/ 22 w 52"/>
                  <a:gd name="T67" fmla="*/ 15 h 26"/>
                  <a:gd name="T68" fmla="*/ 27 w 52"/>
                  <a:gd name="T69" fmla="*/ 17 h 26"/>
                  <a:gd name="T70" fmla="*/ 37 w 52"/>
                  <a:gd name="T71" fmla="*/ 18 h 26"/>
                  <a:gd name="T72" fmla="*/ 42 w 52"/>
                  <a:gd name="T73" fmla="*/ 21 h 26"/>
                  <a:gd name="T74" fmla="*/ 49 w 52"/>
                  <a:gd name="T75" fmla="*/ 25 h 26"/>
                  <a:gd name="T76" fmla="*/ 52 w 52"/>
                  <a:gd name="T77" fmla="*/ 26 h 26"/>
                  <a:gd name="T78" fmla="*/ 46 w 52"/>
                  <a:gd name="T79" fmla="*/ 25 h 26"/>
                  <a:gd name="T80" fmla="*/ 34 w 52"/>
                  <a:gd name="T81" fmla="*/ 22 h 26"/>
                  <a:gd name="T82" fmla="*/ 23 w 52"/>
                  <a:gd name="T83" fmla="*/ 19 h 26"/>
                  <a:gd name="T84" fmla="*/ 18 w 52"/>
                  <a:gd name="T85" fmla="*/ 19 h 26"/>
                  <a:gd name="T86" fmla="*/ 10 w 52"/>
                  <a:gd name="T87" fmla="*/ 17 h 26"/>
                  <a:gd name="T88" fmla="*/ 7 w 52"/>
                  <a:gd name="T89" fmla="*/ 15 h 26"/>
                  <a:gd name="T90" fmla="*/ 8 w 52"/>
                  <a:gd name="T91" fmla="*/ 14 h 26"/>
                  <a:gd name="T92" fmla="*/ 10 w 52"/>
                  <a:gd name="T93" fmla="*/ 10 h 26"/>
                  <a:gd name="T94" fmla="*/ 8 w 52"/>
                  <a:gd name="T95" fmla="*/ 6 h 26"/>
                  <a:gd name="T96" fmla="*/ 6 w 52"/>
                  <a:gd name="T97" fmla="*/ 3 h 26"/>
                  <a:gd name="T98" fmla="*/ 3 w 52"/>
                  <a:gd name="T99" fmla="*/ 2 h 26"/>
                  <a:gd name="T100" fmla="*/ 0 w 52"/>
                  <a:gd name="T101" fmla="*/ 0 h 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2"/>
                  <a:gd name="T154" fmla="*/ 0 h 26"/>
                  <a:gd name="T155" fmla="*/ 52 w 52"/>
                  <a:gd name="T156" fmla="*/ 26 h 2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2" h="26">
                    <a:moveTo>
                      <a:pt x="0" y="0"/>
                    </a:moveTo>
                    <a:lnTo>
                      <a:pt x="4" y="2"/>
                    </a:lnTo>
                    <a:lnTo>
                      <a:pt x="10" y="3"/>
                    </a:lnTo>
                    <a:lnTo>
                      <a:pt x="16" y="2"/>
                    </a:lnTo>
                    <a:lnTo>
                      <a:pt x="22" y="2"/>
                    </a:lnTo>
                    <a:lnTo>
                      <a:pt x="33" y="3"/>
                    </a:lnTo>
                    <a:lnTo>
                      <a:pt x="37" y="4"/>
                    </a:lnTo>
                    <a:lnTo>
                      <a:pt x="33" y="3"/>
                    </a:lnTo>
                    <a:lnTo>
                      <a:pt x="25" y="4"/>
                    </a:lnTo>
                    <a:lnTo>
                      <a:pt x="18" y="4"/>
                    </a:lnTo>
                    <a:lnTo>
                      <a:pt x="18" y="6"/>
                    </a:lnTo>
                    <a:lnTo>
                      <a:pt x="19" y="6"/>
                    </a:lnTo>
                    <a:lnTo>
                      <a:pt x="22" y="6"/>
                    </a:lnTo>
                    <a:lnTo>
                      <a:pt x="26" y="6"/>
                    </a:lnTo>
                    <a:lnTo>
                      <a:pt x="31" y="6"/>
                    </a:lnTo>
                    <a:lnTo>
                      <a:pt x="40" y="7"/>
                    </a:lnTo>
                    <a:lnTo>
                      <a:pt x="42" y="7"/>
                    </a:lnTo>
                    <a:lnTo>
                      <a:pt x="38" y="7"/>
                    </a:lnTo>
                    <a:lnTo>
                      <a:pt x="27" y="9"/>
                    </a:lnTo>
                    <a:lnTo>
                      <a:pt x="19" y="10"/>
                    </a:lnTo>
                    <a:lnTo>
                      <a:pt x="18" y="10"/>
                    </a:lnTo>
                    <a:lnTo>
                      <a:pt x="23" y="10"/>
                    </a:lnTo>
                    <a:lnTo>
                      <a:pt x="31" y="11"/>
                    </a:lnTo>
                    <a:lnTo>
                      <a:pt x="44" y="14"/>
                    </a:lnTo>
                    <a:lnTo>
                      <a:pt x="49" y="17"/>
                    </a:lnTo>
                    <a:lnTo>
                      <a:pt x="44" y="15"/>
                    </a:lnTo>
                    <a:lnTo>
                      <a:pt x="30" y="14"/>
                    </a:lnTo>
                    <a:lnTo>
                      <a:pt x="19" y="14"/>
                    </a:lnTo>
                    <a:lnTo>
                      <a:pt x="14" y="14"/>
                    </a:lnTo>
                    <a:lnTo>
                      <a:pt x="12" y="14"/>
                    </a:lnTo>
                    <a:lnTo>
                      <a:pt x="14" y="14"/>
                    </a:lnTo>
                    <a:lnTo>
                      <a:pt x="15" y="14"/>
                    </a:lnTo>
                    <a:lnTo>
                      <a:pt x="18" y="15"/>
                    </a:lnTo>
                    <a:lnTo>
                      <a:pt x="22" y="15"/>
                    </a:lnTo>
                    <a:lnTo>
                      <a:pt x="27" y="17"/>
                    </a:lnTo>
                    <a:lnTo>
                      <a:pt x="37" y="18"/>
                    </a:lnTo>
                    <a:lnTo>
                      <a:pt x="42" y="21"/>
                    </a:lnTo>
                    <a:lnTo>
                      <a:pt x="49" y="25"/>
                    </a:lnTo>
                    <a:lnTo>
                      <a:pt x="52" y="26"/>
                    </a:lnTo>
                    <a:lnTo>
                      <a:pt x="46" y="25"/>
                    </a:lnTo>
                    <a:lnTo>
                      <a:pt x="34" y="22"/>
                    </a:lnTo>
                    <a:lnTo>
                      <a:pt x="23" y="19"/>
                    </a:lnTo>
                    <a:lnTo>
                      <a:pt x="18" y="19"/>
                    </a:lnTo>
                    <a:lnTo>
                      <a:pt x="10" y="17"/>
                    </a:lnTo>
                    <a:lnTo>
                      <a:pt x="7" y="15"/>
                    </a:lnTo>
                    <a:lnTo>
                      <a:pt x="8" y="14"/>
                    </a:lnTo>
                    <a:lnTo>
                      <a:pt x="10" y="10"/>
                    </a:lnTo>
                    <a:lnTo>
                      <a:pt x="8" y="6"/>
                    </a:lnTo>
                    <a:lnTo>
                      <a:pt x="6" y="3"/>
                    </a:lnTo>
                    <a:lnTo>
                      <a:pt x="3" y="2"/>
                    </a:lnTo>
                    <a:lnTo>
                      <a:pt x="0" y="0"/>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66" name="Freeform 296"/>
              <p:cNvSpPr>
                <a:spLocks/>
              </p:cNvSpPr>
              <p:nvPr/>
            </p:nvSpPr>
            <p:spPr bwMode="auto">
              <a:xfrm>
                <a:off x="3846" y="3661"/>
                <a:ext cx="18" cy="29"/>
              </a:xfrm>
              <a:custGeom>
                <a:avLst/>
                <a:gdLst>
                  <a:gd name="T0" fmla="*/ 2 w 18"/>
                  <a:gd name="T1" fmla="*/ 0 h 29"/>
                  <a:gd name="T2" fmla="*/ 3 w 18"/>
                  <a:gd name="T3" fmla="*/ 0 h 29"/>
                  <a:gd name="T4" fmla="*/ 3 w 18"/>
                  <a:gd name="T5" fmla="*/ 3 h 29"/>
                  <a:gd name="T6" fmla="*/ 6 w 18"/>
                  <a:gd name="T7" fmla="*/ 8 h 29"/>
                  <a:gd name="T8" fmla="*/ 7 w 18"/>
                  <a:gd name="T9" fmla="*/ 12 h 29"/>
                  <a:gd name="T10" fmla="*/ 10 w 18"/>
                  <a:gd name="T11" fmla="*/ 15 h 29"/>
                  <a:gd name="T12" fmla="*/ 13 w 18"/>
                  <a:gd name="T13" fmla="*/ 18 h 29"/>
                  <a:gd name="T14" fmla="*/ 17 w 18"/>
                  <a:gd name="T15" fmla="*/ 22 h 29"/>
                  <a:gd name="T16" fmla="*/ 18 w 18"/>
                  <a:gd name="T17" fmla="*/ 26 h 29"/>
                  <a:gd name="T18" fmla="*/ 18 w 18"/>
                  <a:gd name="T19" fmla="*/ 27 h 29"/>
                  <a:gd name="T20" fmla="*/ 15 w 18"/>
                  <a:gd name="T21" fmla="*/ 29 h 29"/>
                  <a:gd name="T22" fmla="*/ 13 w 18"/>
                  <a:gd name="T23" fmla="*/ 27 h 29"/>
                  <a:gd name="T24" fmla="*/ 10 w 18"/>
                  <a:gd name="T25" fmla="*/ 23 h 29"/>
                  <a:gd name="T26" fmla="*/ 9 w 18"/>
                  <a:gd name="T27" fmla="*/ 21 h 29"/>
                  <a:gd name="T28" fmla="*/ 7 w 18"/>
                  <a:gd name="T29" fmla="*/ 18 h 29"/>
                  <a:gd name="T30" fmla="*/ 3 w 18"/>
                  <a:gd name="T31" fmla="*/ 8 h 29"/>
                  <a:gd name="T32" fmla="*/ 0 w 18"/>
                  <a:gd name="T33" fmla="*/ 1 h 29"/>
                  <a:gd name="T34" fmla="*/ 2 w 18"/>
                  <a:gd name="T35" fmla="*/ 1 h 29"/>
                  <a:gd name="T36" fmla="*/ 2 w 18"/>
                  <a:gd name="T37" fmla="*/ 0 h 2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
                  <a:gd name="T58" fmla="*/ 0 h 29"/>
                  <a:gd name="T59" fmla="*/ 18 w 18"/>
                  <a:gd name="T60" fmla="*/ 29 h 2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 h="29">
                    <a:moveTo>
                      <a:pt x="2" y="0"/>
                    </a:moveTo>
                    <a:lnTo>
                      <a:pt x="3" y="0"/>
                    </a:lnTo>
                    <a:lnTo>
                      <a:pt x="3" y="3"/>
                    </a:lnTo>
                    <a:lnTo>
                      <a:pt x="6" y="8"/>
                    </a:lnTo>
                    <a:lnTo>
                      <a:pt x="7" y="12"/>
                    </a:lnTo>
                    <a:lnTo>
                      <a:pt x="10" y="15"/>
                    </a:lnTo>
                    <a:lnTo>
                      <a:pt x="13" y="18"/>
                    </a:lnTo>
                    <a:lnTo>
                      <a:pt x="17" y="22"/>
                    </a:lnTo>
                    <a:lnTo>
                      <a:pt x="18" y="26"/>
                    </a:lnTo>
                    <a:lnTo>
                      <a:pt x="18" y="27"/>
                    </a:lnTo>
                    <a:lnTo>
                      <a:pt x="15" y="29"/>
                    </a:lnTo>
                    <a:lnTo>
                      <a:pt x="13" y="27"/>
                    </a:lnTo>
                    <a:lnTo>
                      <a:pt x="10" y="23"/>
                    </a:lnTo>
                    <a:lnTo>
                      <a:pt x="9" y="21"/>
                    </a:lnTo>
                    <a:lnTo>
                      <a:pt x="7" y="18"/>
                    </a:lnTo>
                    <a:lnTo>
                      <a:pt x="3" y="8"/>
                    </a:lnTo>
                    <a:lnTo>
                      <a:pt x="0" y="1"/>
                    </a:lnTo>
                    <a:lnTo>
                      <a:pt x="2" y="1"/>
                    </a:lnTo>
                    <a:lnTo>
                      <a:pt x="2"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67" name="Freeform 297"/>
              <p:cNvSpPr>
                <a:spLocks/>
              </p:cNvSpPr>
              <p:nvPr/>
            </p:nvSpPr>
            <p:spPr bwMode="auto">
              <a:xfrm>
                <a:off x="3865" y="3668"/>
                <a:ext cx="14" cy="30"/>
              </a:xfrm>
              <a:custGeom>
                <a:avLst/>
                <a:gdLst>
                  <a:gd name="T0" fmla="*/ 0 w 14"/>
                  <a:gd name="T1" fmla="*/ 23 h 30"/>
                  <a:gd name="T2" fmla="*/ 0 w 14"/>
                  <a:gd name="T3" fmla="*/ 24 h 30"/>
                  <a:gd name="T4" fmla="*/ 0 w 14"/>
                  <a:gd name="T5" fmla="*/ 27 h 30"/>
                  <a:gd name="T6" fmla="*/ 3 w 14"/>
                  <a:gd name="T7" fmla="*/ 30 h 30"/>
                  <a:gd name="T8" fmla="*/ 4 w 14"/>
                  <a:gd name="T9" fmla="*/ 30 h 30"/>
                  <a:gd name="T10" fmla="*/ 7 w 14"/>
                  <a:gd name="T11" fmla="*/ 30 h 30"/>
                  <a:gd name="T12" fmla="*/ 9 w 14"/>
                  <a:gd name="T13" fmla="*/ 27 h 30"/>
                  <a:gd name="T14" fmla="*/ 11 w 14"/>
                  <a:gd name="T15" fmla="*/ 24 h 30"/>
                  <a:gd name="T16" fmla="*/ 13 w 14"/>
                  <a:gd name="T17" fmla="*/ 20 h 30"/>
                  <a:gd name="T18" fmla="*/ 13 w 14"/>
                  <a:gd name="T19" fmla="*/ 15 h 30"/>
                  <a:gd name="T20" fmla="*/ 13 w 14"/>
                  <a:gd name="T21" fmla="*/ 12 h 30"/>
                  <a:gd name="T22" fmla="*/ 14 w 14"/>
                  <a:gd name="T23" fmla="*/ 5 h 30"/>
                  <a:gd name="T24" fmla="*/ 14 w 14"/>
                  <a:gd name="T25" fmla="*/ 1 h 30"/>
                  <a:gd name="T26" fmla="*/ 14 w 14"/>
                  <a:gd name="T27" fmla="*/ 0 h 30"/>
                  <a:gd name="T28" fmla="*/ 13 w 14"/>
                  <a:gd name="T29" fmla="*/ 0 h 30"/>
                  <a:gd name="T30" fmla="*/ 11 w 14"/>
                  <a:gd name="T31" fmla="*/ 0 h 30"/>
                  <a:gd name="T32" fmla="*/ 11 w 14"/>
                  <a:gd name="T33" fmla="*/ 1 h 30"/>
                  <a:gd name="T34" fmla="*/ 11 w 14"/>
                  <a:gd name="T35" fmla="*/ 5 h 30"/>
                  <a:gd name="T36" fmla="*/ 11 w 14"/>
                  <a:gd name="T37" fmla="*/ 11 h 30"/>
                  <a:gd name="T38" fmla="*/ 11 w 14"/>
                  <a:gd name="T39" fmla="*/ 11 h 30"/>
                  <a:gd name="T40" fmla="*/ 10 w 14"/>
                  <a:gd name="T41" fmla="*/ 12 h 30"/>
                  <a:gd name="T42" fmla="*/ 6 w 14"/>
                  <a:gd name="T43" fmla="*/ 18 h 30"/>
                  <a:gd name="T44" fmla="*/ 0 w 14"/>
                  <a:gd name="T45" fmla="*/ 23 h 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
                  <a:gd name="T70" fmla="*/ 0 h 30"/>
                  <a:gd name="T71" fmla="*/ 14 w 14"/>
                  <a:gd name="T72" fmla="*/ 30 h 3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 h="30">
                    <a:moveTo>
                      <a:pt x="0" y="23"/>
                    </a:moveTo>
                    <a:lnTo>
                      <a:pt x="0" y="24"/>
                    </a:lnTo>
                    <a:lnTo>
                      <a:pt x="0" y="27"/>
                    </a:lnTo>
                    <a:lnTo>
                      <a:pt x="3" y="30"/>
                    </a:lnTo>
                    <a:lnTo>
                      <a:pt x="4" y="30"/>
                    </a:lnTo>
                    <a:lnTo>
                      <a:pt x="7" y="30"/>
                    </a:lnTo>
                    <a:lnTo>
                      <a:pt x="9" y="27"/>
                    </a:lnTo>
                    <a:lnTo>
                      <a:pt x="11" y="24"/>
                    </a:lnTo>
                    <a:lnTo>
                      <a:pt x="13" y="20"/>
                    </a:lnTo>
                    <a:lnTo>
                      <a:pt x="13" y="15"/>
                    </a:lnTo>
                    <a:lnTo>
                      <a:pt x="13" y="12"/>
                    </a:lnTo>
                    <a:lnTo>
                      <a:pt x="14" y="5"/>
                    </a:lnTo>
                    <a:lnTo>
                      <a:pt x="14" y="1"/>
                    </a:lnTo>
                    <a:lnTo>
                      <a:pt x="14" y="0"/>
                    </a:lnTo>
                    <a:lnTo>
                      <a:pt x="13" y="0"/>
                    </a:lnTo>
                    <a:lnTo>
                      <a:pt x="11" y="0"/>
                    </a:lnTo>
                    <a:lnTo>
                      <a:pt x="11" y="1"/>
                    </a:lnTo>
                    <a:lnTo>
                      <a:pt x="11" y="5"/>
                    </a:lnTo>
                    <a:lnTo>
                      <a:pt x="11" y="11"/>
                    </a:lnTo>
                    <a:lnTo>
                      <a:pt x="10" y="12"/>
                    </a:lnTo>
                    <a:lnTo>
                      <a:pt x="6" y="18"/>
                    </a:lnTo>
                    <a:lnTo>
                      <a:pt x="0" y="23"/>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68" name="Freeform 298"/>
              <p:cNvSpPr>
                <a:spLocks/>
              </p:cNvSpPr>
              <p:nvPr/>
            </p:nvSpPr>
            <p:spPr bwMode="auto">
              <a:xfrm>
                <a:off x="3864" y="3688"/>
                <a:ext cx="18" cy="29"/>
              </a:xfrm>
              <a:custGeom>
                <a:avLst/>
                <a:gdLst>
                  <a:gd name="T0" fmla="*/ 1 w 18"/>
                  <a:gd name="T1" fmla="*/ 21 h 29"/>
                  <a:gd name="T2" fmla="*/ 0 w 18"/>
                  <a:gd name="T3" fmla="*/ 24 h 29"/>
                  <a:gd name="T4" fmla="*/ 0 w 18"/>
                  <a:gd name="T5" fmla="*/ 26 h 29"/>
                  <a:gd name="T6" fmla="*/ 1 w 18"/>
                  <a:gd name="T7" fmla="*/ 29 h 29"/>
                  <a:gd name="T8" fmla="*/ 4 w 18"/>
                  <a:gd name="T9" fmla="*/ 29 h 29"/>
                  <a:gd name="T10" fmla="*/ 5 w 18"/>
                  <a:gd name="T11" fmla="*/ 29 h 29"/>
                  <a:gd name="T12" fmla="*/ 8 w 18"/>
                  <a:gd name="T13" fmla="*/ 28 h 29"/>
                  <a:gd name="T14" fmla="*/ 11 w 18"/>
                  <a:gd name="T15" fmla="*/ 25 h 29"/>
                  <a:gd name="T16" fmla="*/ 12 w 18"/>
                  <a:gd name="T17" fmla="*/ 21 h 29"/>
                  <a:gd name="T18" fmla="*/ 14 w 18"/>
                  <a:gd name="T19" fmla="*/ 15 h 29"/>
                  <a:gd name="T20" fmla="*/ 15 w 18"/>
                  <a:gd name="T21" fmla="*/ 13 h 29"/>
                  <a:gd name="T22" fmla="*/ 16 w 18"/>
                  <a:gd name="T23" fmla="*/ 7 h 29"/>
                  <a:gd name="T24" fmla="*/ 18 w 18"/>
                  <a:gd name="T25" fmla="*/ 2 h 29"/>
                  <a:gd name="T26" fmla="*/ 16 w 18"/>
                  <a:gd name="T27" fmla="*/ 2 h 29"/>
                  <a:gd name="T28" fmla="*/ 16 w 18"/>
                  <a:gd name="T29" fmla="*/ 0 h 29"/>
                  <a:gd name="T30" fmla="*/ 15 w 18"/>
                  <a:gd name="T31" fmla="*/ 0 h 29"/>
                  <a:gd name="T32" fmla="*/ 15 w 18"/>
                  <a:gd name="T33" fmla="*/ 2 h 29"/>
                  <a:gd name="T34" fmla="*/ 14 w 18"/>
                  <a:gd name="T35" fmla="*/ 6 h 29"/>
                  <a:gd name="T36" fmla="*/ 14 w 18"/>
                  <a:gd name="T37" fmla="*/ 10 h 29"/>
                  <a:gd name="T38" fmla="*/ 14 w 18"/>
                  <a:gd name="T39" fmla="*/ 11 h 29"/>
                  <a:gd name="T40" fmla="*/ 12 w 18"/>
                  <a:gd name="T41" fmla="*/ 13 h 29"/>
                  <a:gd name="T42" fmla="*/ 5 w 18"/>
                  <a:gd name="T43" fmla="*/ 17 h 29"/>
                  <a:gd name="T44" fmla="*/ 1 w 18"/>
                  <a:gd name="T45" fmla="*/ 21 h 2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
                  <a:gd name="T70" fmla="*/ 0 h 29"/>
                  <a:gd name="T71" fmla="*/ 18 w 18"/>
                  <a:gd name="T72" fmla="*/ 29 h 2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 h="29">
                    <a:moveTo>
                      <a:pt x="1" y="21"/>
                    </a:moveTo>
                    <a:lnTo>
                      <a:pt x="0" y="24"/>
                    </a:lnTo>
                    <a:lnTo>
                      <a:pt x="0" y="26"/>
                    </a:lnTo>
                    <a:lnTo>
                      <a:pt x="1" y="29"/>
                    </a:lnTo>
                    <a:lnTo>
                      <a:pt x="4" y="29"/>
                    </a:lnTo>
                    <a:lnTo>
                      <a:pt x="5" y="29"/>
                    </a:lnTo>
                    <a:lnTo>
                      <a:pt x="8" y="28"/>
                    </a:lnTo>
                    <a:lnTo>
                      <a:pt x="11" y="25"/>
                    </a:lnTo>
                    <a:lnTo>
                      <a:pt x="12" y="21"/>
                    </a:lnTo>
                    <a:lnTo>
                      <a:pt x="14" y="15"/>
                    </a:lnTo>
                    <a:lnTo>
                      <a:pt x="15" y="13"/>
                    </a:lnTo>
                    <a:lnTo>
                      <a:pt x="16" y="7"/>
                    </a:lnTo>
                    <a:lnTo>
                      <a:pt x="18" y="2"/>
                    </a:lnTo>
                    <a:lnTo>
                      <a:pt x="16" y="2"/>
                    </a:lnTo>
                    <a:lnTo>
                      <a:pt x="16" y="0"/>
                    </a:lnTo>
                    <a:lnTo>
                      <a:pt x="15" y="0"/>
                    </a:lnTo>
                    <a:lnTo>
                      <a:pt x="15" y="2"/>
                    </a:lnTo>
                    <a:lnTo>
                      <a:pt x="14" y="6"/>
                    </a:lnTo>
                    <a:lnTo>
                      <a:pt x="14" y="10"/>
                    </a:lnTo>
                    <a:lnTo>
                      <a:pt x="14" y="11"/>
                    </a:lnTo>
                    <a:lnTo>
                      <a:pt x="12" y="13"/>
                    </a:lnTo>
                    <a:lnTo>
                      <a:pt x="5" y="17"/>
                    </a:lnTo>
                    <a:lnTo>
                      <a:pt x="1" y="21"/>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69" name="Freeform 299"/>
              <p:cNvSpPr>
                <a:spLocks/>
              </p:cNvSpPr>
              <p:nvPr/>
            </p:nvSpPr>
            <p:spPr bwMode="auto">
              <a:xfrm>
                <a:off x="3849" y="3679"/>
                <a:ext cx="16" cy="27"/>
              </a:xfrm>
              <a:custGeom>
                <a:avLst/>
                <a:gdLst>
                  <a:gd name="T0" fmla="*/ 1 w 16"/>
                  <a:gd name="T1" fmla="*/ 0 h 27"/>
                  <a:gd name="T2" fmla="*/ 3 w 16"/>
                  <a:gd name="T3" fmla="*/ 0 h 27"/>
                  <a:gd name="T4" fmla="*/ 3 w 16"/>
                  <a:gd name="T5" fmla="*/ 1 h 27"/>
                  <a:gd name="T6" fmla="*/ 4 w 16"/>
                  <a:gd name="T7" fmla="*/ 7 h 27"/>
                  <a:gd name="T8" fmla="*/ 6 w 16"/>
                  <a:gd name="T9" fmla="*/ 11 h 27"/>
                  <a:gd name="T10" fmla="*/ 8 w 16"/>
                  <a:gd name="T11" fmla="*/ 13 h 27"/>
                  <a:gd name="T12" fmla="*/ 11 w 16"/>
                  <a:gd name="T13" fmla="*/ 18 h 27"/>
                  <a:gd name="T14" fmla="*/ 15 w 16"/>
                  <a:gd name="T15" fmla="*/ 22 h 27"/>
                  <a:gd name="T16" fmla="*/ 16 w 16"/>
                  <a:gd name="T17" fmla="*/ 26 h 27"/>
                  <a:gd name="T18" fmla="*/ 15 w 16"/>
                  <a:gd name="T19" fmla="*/ 27 h 27"/>
                  <a:gd name="T20" fmla="*/ 14 w 16"/>
                  <a:gd name="T21" fmla="*/ 27 h 27"/>
                  <a:gd name="T22" fmla="*/ 11 w 16"/>
                  <a:gd name="T23" fmla="*/ 26 h 27"/>
                  <a:gd name="T24" fmla="*/ 8 w 16"/>
                  <a:gd name="T25" fmla="*/ 23 h 27"/>
                  <a:gd name="T26" fmla="*/ 7 w 16"/>
                  <a:gd name="T27" fmla="*/ 19 h 27"/>
                  <a:gd name="T28" fmla="*/ 6 w 16"/>
                  <a:gd name="T29" fmla="*/ 16 h 27"/>
                  <a:gd name="T30" fmla="*/ 3 w 16"/>
                  <a:gd name="T31" fmla="*/ 8 h 27"/>
                  <a:gd name="T32" fmla="*/ 0 w 16"/>
                  <a:gd name="T33" fmla="*/ 1 h 27"/>
                  <a:gd name="T34" fmla="*/ 0 w 16"/>
                  <a:gd name="T35" fmla="*/ 0 h 27"/>
                  <a:gd name="T36" fmla="*/ 1 w 16"/>
                  <a:gd name="T37" fmla="*/ 0 h 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
                  <a:gd name="T58" fmla="*/ 0 h 27"/>
                  <a:gd name="T59" fmla="*/ 16 w 16"/>
                  <a:gd name="T60" fmla="*/ 27 h 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 h="27">
                    <a:moveTo>
                      <a:pt x="1" y="0"/>
                    </a:moveTo>
                    <a:lnTo>
                      <a:pt x="3" y="0"/>
                    </a:lnTo>
                    <a:lnTo>
                      <a:pt x="3" y="1"/>
                    </a:lnTo>
                    <a:lnTo>
                      <a:pt x="4" y="7"/>
                    </a:lnTo>
                    <a:lnTo>
                      <a:pt x="6" y="11"/>
                    </a:lnTo>
                    <a:lnTo>
                      <a:pt x="8" y="13"/>
                    </a:lnTo>
                    <a:lnTo>
                      <a:pt x="11" y="18"/>
                    </a:lnTo>
                    <a:lnTo>
                      <a:pt x="15" y="22"/>
                    </a:lnTo>
                    <a:lnTo>
                      <a:pt x="16" y="26"/>
                    </a:lnTo>
                    <a:lnTo>
                      <a:pt x="15" y="27"/>
                    </a:lnTo>
                    <a:lnTo>
                      <a:pt x="14" y="27"/>
                    </a:lnTo>
                    <a:lnTo>
                      <a:pt x="11" y="26"/>
                    </a:lnTo>
                    <a:lnTo>
                      <a:pt x="8" y="23"/>
                    </a:lnTo>
                    <a:lnTo>
                      <a:pt x="7" y="19"/>
                    </a:lnTo>
                    <a:lnTo>
                      <a:pt x="6" y="16"/>
                    </a:lnTo>
                    <a:lnTo>
                      <a:pt x="3" y="8"/>
                    </a:lnTo>
                    <a:lnTo>
                      <a:pt x="0" y="1"/>
                    </a:lnTo>
                    <a:lnTo>
                      <a:pt x="0" y="0"/>
                    </a:lnTo>
                    <a:lnTo>
                      <a:pt x="1"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70" name="Freeform 300"/>
              <p:cNvSpPr>
                <a:spLocks/>
              </p:cNvSpPr>
              <p:nvPr/>
            </p:nvSpPr>
            <p:spPr bwMode="auto">
              <a:xfrm>
                <a:off x="3850" y="3694"/>
                <a:ext cx="13" cy="30"/>
              </a:xfrm>
              <a:custGeom>
                <a:avLst/>
                <a:gdLst>
                  <a:gd name="T0" fmla="*/ 0 w 13"/>
                  <a:gd name="T1" fmla="*/ 0 h 30"/>
                  <a:gd name="T2" fmla="*/ 2 w 13"/>
                  <a:gd name="T3" fmla="*/ 0 h 30"/>
                  <a:gd name="T4" fmla="*/ 3 w 13"/>
                  <a:gd name="T5" fmla="*/ 3 h 30"/>
                  <a:gd name="T6" fmla="*/ 3 w 13"/>
                  <a:gd name="T7" fmla="*/ 8 h 30"/>
                  <a:gd name="T8" fmla="*/ 5 w 13"/>
                  <a:gd name="T9" fmla="*/ 12 h 30"/>
                  <a:gd name="T10" fmla="*/ 6 w 13"/>
                  <a:gd name="T11" fmla="*/ 15 h 30"/>
                  <a:gd name="T12" fmla="*/ 9 w 13"/>
                  <a:gd name="T13" fmla="*/ 19 h 30"/>
                  <a:gd name="T14" fmla="*/ 11 w 13"/>
                  <a:gd name="T15" fmla="*/ 23 h 30"/>
                  <a:gd name="T16" fmla="*/ 13 w 13"/>
                  <a:gd name="T17" fmla="*/ 27 h 30"/>
                  <a:gd name="T18" fmla="*/ 11 w 13"/>
                  <a:gd name="T19" fmla="*/ 30 h 30"/>
                  <a:gd name="T20" fmla="*/ 10 w 13"/>
                  <a:gd name="T21" fmla="*/ 30 h 30"/>
                  <a:gd name="T22" fmla="*/ 7 w 13"/>
                  <a:gd name="T23" fmla="*/ 28 h 30"/>
                  <a:gd name="T24" fmla="*/ 6 w 13"/>
                  <a:gd name="T25" fmla="*/ 24 h 30"/>
                  <a:gd name="T26" fmla="*/ 5 w 13"/>
                  <a:gd name="T27" fmla="*/ 20 h 30"/>
                  <a:gd name="T28" fmla="*/ 3 w 13"/>
                  <a:gd name="T29" fmla="*/ 18 h 30"/>
                  <a:gd name="T30" fmla="*/ 2 w 13"/>
                  <a:gd name="T31" fmla="*/ 8 h 30"/>
                  <a:gd name="T32" fmla="*/ 0 w 13"/>
                  <a:gd name="T33" fmla="*/ 1 h 30"/>
                  <a:gd name="T34" fmla="*/ 0 w 13"/>
                  <a:gd name="T35" fmla="*/ 0 h 30"/>
                  <a:gd name="T36" fmla="*/ 0 w 13"/>
                  <a:gd name="T37" fmla="*/ 0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
                  <a:gd name="T58" fmla="*/ 0 h 30"/>
                  <a:gd name="T59" fmla="*/ 13 w 13"/>
                  <a:gd name="T60" fmla="*/ 30 h 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 h="30">
                    <a:moveTo>
                      <a:pt x="0" y="0"/>
                    </a:moveTo>
                    <a:lnTo>
                      <a:pt x="2" y="0"/>
                    </a:lnTo>
                    <a:lnTo>
                      <a:pt x="3" y="3"/>
                    </a:lnTo>
                    <a:lnTo>
                      <a:pt x="3" y="8"/>
                    </a:lnTo>
                    <a:lnTo>
                      <a:pt x="5" y="12"/>
                    </a:lnTo>
                    <a:lnTo>
                      <a:pt x="6" y="15"/>
                    </a:lnTo>
                    <a:lnTo>
                      <a:pt x="9" y="19"/>
                    </a:lnTo>
                    <a:lnTo>
                      <a:pt x="11" y="23"/>
                    </a:lnTo>
                    <a:lnTo>
                      <a:pt x="13" y="27"/>
                    </a:lnTo>
                    <a:lnTo>
                      <a:pt x="11" y="30"/>
                    </a:lnTo>
                    <a:lnTo>
                      <a:pt x="10" y="30"/>
                    </a:lnTo>
                    <a:lnTo>
                      <a:pt x="7" y="28"/>
                    </a:lnTo>
                    <a:lnTo>
                      <a:pt x="6" y="24"/>
                    </a:lnTo>
                    <a:lnTo>
                      <a:pt x="5" y="20"/>
                    </a:lnTo>
                    <a:lnTo>
                      <a:pt x="3" y="18"/>
                    </a:lnTo>
                    <a:lnTo>
                      <a:pt x="2" y="8"/>
                    </a:lnTo>
                    <a:lnTo>
                      <a:pt x="0" y="1"/>
                    </a:lnTo>
                    <a:lnTo>
                      <a:pt x="0"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71" name="Freeform 301"/>
              <p:cNvSpPr>
                <a:spLocks/>
              </p:cNvSpPr>
              <p:nvPr/>
            </p:nvSpPr>
            <p:spPr bwMode="auto">
              <a:xfrm>
                <a:off x="3861" y="3707"/>
                <a:ext cx="19" cy="28"/>
              </a:xfrm>
              <a:custGeom>
                <a:avLst/>
                <a:gdLst>
                  <a:gd name="T0" fmla="*/ 2 w 19"/>
                  <a:gd name="T1" fmla="*/ 20 h 28"/>
                  <a:gd name="T2" fmla="*/ 0 w 19"/>
                  <a:gd name="T3" fmla="*/ 21 h 28"/>
                  <a:gd name="T4" fmla="*/ 0 w 19"/>
                  <a:gd name="T5" fmla="*/ 24 h 28"/>
                  <a:gd name="T6" fmla="*/ 3 w 19"/>
                  <a:gd name="T7" fmla="*/ 26 h 28"/>
                  <a:gd name="T8" fmla="*/ 4 w 19"/>
                  <a:gd name="T9" fmla="*/ 28 h 28"/>
                  <a:gd name="T10" fmla="*/ 7 w 19"/>
                  <a:gd name="T11" fmla="*/ 28 h 28"/>
                  <a:gd name="T12" fmla="*/ 8 w 19"/>
                  <a:gd name="T13" fmla="*/ 26 h 28"/>
                  <a:gd name="T14" fmla="*/ 11 w 19"/>
                  <a:gd name="T15" fmla="*/ 24 h 28"/>
                  <a:gd name="T16" fmla="*/ 14 w 19"/>
                  <a:gd name="T17" fmla="*/ 20 h 28"/>
                  <a:gd name="T18" fmla="*/ 15 w 19"/>
                  <a:gd name="T19" fmla="*/ 15 h 28"/>
                  <a:gd name="T20" fmla="*/ 17 w 19"/>
                  <a:gd name="T21" fmla="*/ 11 h 28"/>
                  <a:gd name="T22" fmla="*/ 18 w 19"/>
                  <a:gd name="T23" fmla="*/ 6 h 28"/>
                  <a:gd name="T24" fmla="*/ 19 w 19"/>
                  <a:gd name="T25" fmla="*/ 2 h 28"/>
                  <a:gd name="T26" fmla="*/ 19 w 19"/>
                  <a:gd name="T27" fmla="*/ 0 h 28"/>
                  <a:gd name="T28" fmla="*/ 18 w 19"/>
                  <a:gd name="T29" fmla="*/ 0 h 28"/>
                  <a:gd name="T30" fmla="*/ 18 w 19"/>
                  <a:gd name="T31" fmla="*/ 0 h 28"/>
                  <a:gd name="T32" fmla="*/ 17 w 19"/>
                  <a:gd name="T33" fmla="*/ 0 h 28"/>
                  <a:gd name="T34" fmla="*/ 17 w 19"/>
                  <a:gd name="T35" fmla="*/ 6 h 28"/>
                  <a:gd name="T36" fmla="*/ 15 w 19"/>
                  <a:gd name="T37" fmla="*/ 10 h 28"/>
                  <a:gd name="T38" fmla="*/ 15 w 19"/>
                  <a:gd name="T39" fmla="*/ 10 h 28"/>
                  <a:gd name="T40" fmla="*/ 14 w 19"/>
                  <a:gd name="T41" fmla="*/ 11 h 28"/>
                  <a:gd name="T42" fmla="*/ 7 w 19"/>
                  <a:gd name="T43" fmla="*/ 15 h 28"/>
                  <a:gd name="T44" fmla="*/ 2 w 19"/>
                  <a:gd name="T45" fmla="*/ 20 h 2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9"/>
                  <a:gd name="T70" fmla="*/ 0 h 28"/>
                  <a:gd name="T71" fmla="*/ 19 w 19"/>
                  <a:gd name="T72" fmla="*/ 28 h 2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9" h="28">
                    <a:moveTo>
                      <a:pt x="2" y="20"/>
                    </a:moveTo>
                    <a:lnTo>
                      <a:pt x="0" y="21"/>
                    </a:lnTo>
                    <a:lnTo>
                      <a:pt x="0" y="24"/>
                    </a:lnTo>
                    <a:lnTo>
                      <a:pt x="3" y="26"/>
                    </a:lnTo>
                    <a:lnTo>
                      <a:pt x="4" y="28"/>
                    </a:lnTo>
                    <a:lnTo>
                      <a:pt x="7" y="28"/>
                    </a:lnTo>
                    <a:lnTo>
                      <a:pt x="8" y="26"/>
                    </a:lnTo>
                    <a:lnTo>
                      <a:pt x="11" y="24"/>
                    </a:lnTo>
                    <a:lnTo>
                      <a:pt x="14" y="20"/>
                    </a:lnTo>
                    <a:lnTo>
                      <a:pt x="15" y="15"/>
                    </a:lnTo>
                    <a:lnTo>
                      <a:pt x="17" y="11"/>
                    </a:lnTo>
                    <a:lnTo>
                      <a:pt x="18" y="6"/>
                    </a:lnTo>
                    <a:lnTo>
                      <a:pt x="19" y="2"/>
                    </a:lnTo>
                    <a:lnTo>
                      <a:pt x="19" y="0"/>
                    </a:lnTo>
                    <a:lnTo>
                      <a:pt x="18" y="0"/>
                    </a:lnTo>
                    <a:lnTo>
                      <a:pt x="17" y="0"/>
                    </a:lnTo>
                    <a:lnTo>
                      <a:pt x="17" y="6"/>
                    </a:lnTo>
                    <a:lnTo>
                      <a:pt x="15" y="10"/>
                    </a:lnTo>
                    <a:lnTo>
                      <a:pt x="14" y="11"/>
                    </a:lnTo>
                    <a:lnTo>
                      <a:pt x="7" y="15"/>
                    </a:lnTo>
                    <a:lnTo>
                      <a:pt x="2" y="2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72" name="Freeform 302"/>
              <p:cNvSpPr>
                <a:spLocks/>
              </p:cNvSpPr>
              <p:nvPr/>
            </p:nvSpPr>
            <p:spPr bwMode="auto">
              <a:xfrm>
                <a:off x="3849" y="3713"/>
                <a:ext cx="11" cy="30"/>
              </a:xfrm>
              <a:custGeom>
                <a:avLst/>
                <a:gdLst>
                  <a:gd name="T0" fmla="*/ 1 w 11"/>
                  <a:gd name="T1" fmla="*/ 0 h 30"/>
                  <a:gd name="T2" fmla="*/ 3 w 11"/>
                  <a:gd name="T3" fmla="*/ 0 h 30"/>
                  <a:gd name="T4" fmla="*/ 3 w 11"/>
                  <a:gd name="T5" fmla="*/ 1 h 30"/>
                  <a:gd name="T6" fmla="*/ 4 w 11"/>
                  <a:gd name="T7" fmla="*/ 8 h 30"/>
                  <a:gd name="T8" fmla="*/ 4 w 11"/>
                  <a:gd name="T9" fmla="*/ 12 h 30"/>
                  <a:gd name="T10" fmla="*/ 6 w 11"/>
                  <a:gd name="T11" fmla="*/ 15 h 30"/>
                  <a:gd name="T12" fmla="*/ 8 w 11"/>
                  <a:gd name="T13" fmla="*/ 19 h 30"/>
                  <a:gd name="T14" fmla="*/ 11 w 11"/>
                  <a:gd name="T15" fmla="*/ 24 h 30"/>
                  <a:gd name="T16" fmla="*/ 11 w 11"/>
                  <a:gd name="T17" fmla="*/ 29 h 30"/>
                  <a:gd name="T18" fmla="*/ 10 w 11"/>
                  <a:gd name="T19" fmla="*/ 30 h 30"/>
                  <a:gd name="T20" fmla="*/ 8 w 11"/>
                  <a:gd name="T21" fmla="*/ 30 h 30"/>
                  <a:gd name="T22" fmla="*/ 6 w 11"/>
                  <a:gd name="T23" fmla="*/ 29 h 30"/>
                  <a:gd name="T24" fmla="*/ 4 w 11"/>
                  <a:gd name="T25" fmla="*/ 24 h 30"/>
                  <a:gd name="T26" fmla="*/ 3 w 11"/>
                  <a:gd name="T27" fmla="*/ 20 h 30"/>
                  <a:gd name="T28" fmla="*/ 3 w 11"/>
                  <a:gd name="T29" fmla="*/ 18 h 30"/>
                  <a:gd name="T30" fmla="*/ 1 w 11"/>
                  <a:gd name="T31" fmla="*/ 8 h 30"/>
                  <a:gd name="T32" fmla="*/ 0 w 11"/>
                  <a:gd name="T33" fmla="*/ 1 h 30"/>
                  <a:gd name="T34" fmla="*/ 1 w 11"/>
                  <a:gd name="T35" fmla="*/ 0 h 30"/>
                  <a:gd name="T36" fmla="*/ 1 w 11"/>
                  <a:gd name="T37" fmla="*/ 0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30"/>
                  <a:gd name="T59" fmla="*/ 11 w 11"/>
                  <a:gd name="T60" fmla="*/ 30 h 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30">
                    <a:moveTo>
                      <a:pt x="1" y="0"/>
                    </a:moveTo>
                    <a:lnTo>
                      <a:pt x="3" y="0"/>
                    </a:lnTo>
                    <a:lnTo>
                      <a:pt x="3" y="1"/>
                    </a:lnTo>
                    <a:lnTo>
                      <a:pt x="4" y="8"/>
                    </a:lnTo>
                    <a:lnTo>
                      <a:pt x="4" y="12"/>
                    </a:lnTo>
                    <a:lnTo>
                      <a:pt x="6" y="15"/>
                    </a:lnTo>
                    <a:lnTo>
                      <a:pt x="8" y="19"/>
                    </a:lnTo>
                    <a:lnTo>
                      <a:pt x="11" y="24"/>
                    </a:lnTo>
                    <a:lnTo>
                      <a:pt x="11" y="29"/>
                    </a:lnTo>
                    <a:lnTo>
                      <a:pt x="10" y="30"/>
                    </a:lnTo>
                    <a:lnTo>
                      <a:pt x="8" y="30"/>
                    </a:lnTo>
                    <a:lnTo>
                      <a:pt x="6" y="29"/>
                    </a:lnTo>
                    <a:lnTo>
                      <a:pt x="4" y="24"/>
                    </a:lnTo>
                    <a:lnTo>
                      <a:pt x="3" y="20"/>
                    </a:lnTo>
                    <a:lnTo>
                      <a:pt x="3" y="18"/>
                    </a:lnTo>
                    <a:lnTo>
                      <a:pt x="1" y="8"/>
                    </a:lnTo>
                    <a:lnTo>
                      <a:pt x="0" y="1"/>
                    </a:lnTo>
                    <a:lnTo>
                      <a:pt x="1"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73" name="Freeform 303"/>
              <p:cNvSpPr>
                <a:spLocks/>
              </p:cNvSpPr>
              <p:nvPr/>
            </p:nvSpPr>
            <p:spPr bwMode="auto">
              <a:xfrm>
                <a:off x="3855" y="3728"/>
                <a:ext cx="21" cy="27"/>
              </a:xfrm>
              <a:custGeom>
                <a:avLst/>
                <a:gdLst>
                  <a:gd name="T0" fmla="*/ 0 w 21"/>
                  <a:gd name="T1" fmla="*/ 23 h 27"/>
                  <a:gd name="T2" fmla="*/ 1 w 21"/>
                  <a:gd name="T3" fmla="*/ 26 h 27"/>
                  <a:gd name="T4" fmla="*/ 4 w 21"/>
                  <a:gd name="T5" fmla="*/ 27 h 27"/>
                  <a:gd name="T6" fmla="*/ 6 w 21"/>
                  <a:gd name="T7" fmla="*/ 26 h 27"/>
                  <a:gd name="T8" fmla="*/ 10 w 21"/>
                  <a:gd name="T9" fmla="*/ 22 h 27"/>
                  <a:gd name="T10" fmla="*/ 17 w 21"/>
                  <a:gd name="T11" fmla="*/ 11 h 27"/>
                  <a:gd name="T12" fmla="*/ 21 w 21"/>
                  <a:gd name="T13" fmla="*/ 3 h 27"/>
                  <a:gd name="T14" fmla="*/ 21 w 21"/>
                  <a:gd name="T15" fmla="*/ 1 h 27"/>
                  <a:gd name="T16" fmla="*/ 21 w 21"/>
                  <a:gd name="T17" fmla="*/ 0 h 27"/>
                  <a:gd name="T18" fmla="*/ 20 w 21"/>
                  <a:gd name="T19" fmla="*/ 0 h 27"/>
                  <a:gd name="T20" fmla="*/ 20 w 21"/>
                  <a:gd name="T21" fmla="*/ 1 h 27"/>
                  <a:gd name="T22" fmla="*/ 17 w 21"/>
                  <a:gd name="T23" fmla="*/ 5 h 27"/>
                  <a:gd name="T24" fmla="*/ 16 w 21"/>
                  <a:gd name="T25" fmla="*/ 11 h 27"/>
                  <a:gd name="T26" fmla="*/ 10 w 21"/>
                  <a:gd name="T27" fmla="*/ 14 h 27"/>
                  <a:gd name="T28" fmla="*/ 5 w 21"/>
                  <a:gd name="T29" fmla="*/ 19 h 27"/>
                  <a:gd name="T30" fmla="*/ 1 w 21"/>
                  <a:gd name="T31" fmla="*/ 22 h 27"/>
                  <a:gd name="T32" fmla="*/ 0 w 21"/>
                  <a:gd name="T33" fmla="*/ 23 h 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1"/>
                  <a:gd name="T52" fmla="*/ 0 h 27"/>
                  <a:gd name="T53" fmla="*/ 21 w 21"/>
                  <a:gd name="T54" fmla="*/ 27 h 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1" h="27">
                    <a:moveTo>
                      <a:pt x="0" y="23"/>
                    </a:moveTo>
                    <a:lnTo>
                      <a:pt x="1" y="26"/>
                    </a:lnTo>
                    <a:lnTo>
                      <a:pt x="4" y="27"/>
                    </a:lnTo>
                    <a:lnTo>
                      <a:pt x="6" y="26"/>
                    </a:lnTo>
                    <a:lnTo>
                      <a:pt x="10" y="22"/>
                    </a:lnTo>
                    <a:lnTo>
                      <a:pt x="17" y="11"/>
                    </a:lnTo>
                    <a:lnTo>
                      <a:pt x="21" y="3"/>
                    </a:lnTo>
                    <a:lnTo>
                      <a:pt x="21" y="1"/>
                    </a:lnTo>
                    <a:lnTo>
                      <a:pt x="21" y="0"/>
                    </a:lnTo>
                    <a:lnTo>
                      <a:pt x="20" y="0"/>
                    </a:lnTo>
                    <a:lnTo>
                      <a:pt x="20" y="1"/>
                    </a:lnTo>
                    <a:lnTo>
                      <a:pt x="17" y="5"/>
                    </a:lnTo>
                    <a:lnTo>
                      <a:pt x="16" y="11"/>
                    </a:lnTo>
                    <a:lnTo>
                      <a:pt x="10" y="14"/>
                    </a:lnTo>
                    <a:lnTo>
                      <a:pt x="5" y="19"/>
                    </a:lnTo>
                    <a:lnTo>
                      <a:pt x="1" y="22"/>
                    </a:lnTo>
                    <a:lnTo>
                      <a:pt x="0" y="23"/>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74" name="Freeform 304"/>
              <p:cNvSpPr>
                <a:spLocks/>
              </p:cNvSpPr>
              <p:nvPr/>
            </p:nvSpPr>
            <p:spPr bwMode="auto">
              <a:xfrm>
                <a:off x="3846" y="3748"/>
                <a:ext cx="25" cy="21"/>
              </a:xfrm>
              <a:custGeom>
                <a:avLst/>
                <a:gdLst>
                  <a:gd name="T0" fmla="*/ 0 w 25"/>
                  <a:gd name="T1" fmla="*/ 17 h 21"/>
                  <a:gd name="T2" fmla="*/ 2 w 25"/>
                  <a:gd name="T3" fmla="*/ 19 h 21"/>
                  <a:gd name="T4" fmla="*/ 4 w 25"/>
                  <a:gd name="T5" fmla="*/ 21 h 21"/>
                  <a:gd name="T6" fmla="*/ 9 w 25"/>
                  <a:gd name="T7" fmla="*/ 19 h 21"/>
                  <a:gd name="T8" fmla="*/ 13 w 25"/>
                  <a:gd name="T9" fmla="*/ 17 h 21"/>
                  <a:gd name="T10" fmla="*/ 18 w 25"/>
                  <a:gd name="T11" fmla="*/ 11 h 21"/>
                  <a:gd name="T12" fmla="*/ 21 w 25"/>
                  <a:gd name="T13" fmla="*/ 7 h 21"/>
                  <a:gd name="T14" fmla="*/ 23 w 25"/>
                  <a:gd name="T15" fmla="*/ 4 h 21"/>
                  <a:gd name="T16" fmla="*/ 25 w 25"/>
                  <a:gd name="T17" fmla="*/ 2 h 21"/>
                  <a:gd name="T18" fmla="*/ 25 w 25"/>
                  <a:gd name="T19" fmla="*/ 2 h 21"/>
                  <a:gd name="T20" fmla="*/ 25 w 25"/>
                  <a:gd name="T21" fmla="*/ 0 h 21"/>
                  <a:gd name="T22" fmla="*/ 23 w 25"/>
                  <a:gd name="T23" fmla="*/ 0 h 21"/>
                  <a:gd name="T24" fmla="*/ 22 w 25"/>
                  <a:gd name="T25" fmla="*/ 2 h 21"/>
                  <a:gd name="T26" fmla="*/ 19 w 25"/>
                  <a:gd name="T27" fmla="*/ 4 h 21"/>
                  <a:gd name="T28" fmla="*/ 17 w 25"/>
                  <a:gd name="T29" fmla="*/ 9 h 21"/>
                  <a:gd name="T30" fmla="*/ 13 w 25"/>
                  <a:gd name="T31" fmla="*/ 11 h 21"/>
                  <a:gd name="T32" fmla="*/ 7 w 25"/>
                  <a:gd name="T33" fmla="*/ 13 h 21"/>
                  <a:gd name="T34" fmla="*/ 3 w 25"/>
                  <a:gd name="T35" fmla="*/ 15 h 21"/>
                  <a:gd name="T36" fmla="*/ 0 w 25"/>
                  <a:gd name="T37" fmla="*/ 17 h 2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5"/>
                  <a:gd name="T58" fmla="*/ 0 h 21"/>
                  <a:gd name="T59" fmla="*/ 25 w 25"/>
                  <a:gd name="T60" fmla="*/ 21 h 2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5" h="21">
                    <a:moveTo>
                      <a:pt x="0" y="17"/>
                    </a:moveTo>
                    <a:lnTo>
                      <a:pt x="2" y="19"/>
                    </a:lnTo>
                    <a:lnTo>
                      <a:pt x="4" y="21"/>
                    </a:lnTo>
                    <a:lnTo>
                      <a:pt x="9" y="19"/>
                    </a:lnTo>
                    <a:lnTo>
                      <a:pt x="13" y="17"/>
                    </a:lnTo>
                    <a:lnTo>
                      <a:pt x="18" y="11"/>
                    </a:lnTo>
                    <a:lnTo>
                      <a:pt x="21" y="7"/>
                    </a:lnTo>
                    <a:lnTo>
                      <a:pt x="23" y="4"/>
                    </a:lnTo>
                    <a:lnTo>
                      <a:pt x="25" y="2"/>
                    </a:lnTo>
                    <a:lnTo>
                      <a:pt x="25" y="0"/>
                    </a:lnTo>
                    <a:lnTo>
                      <a:pt x="23" y="0"/>
                    </a:lnTo>
                    <a:lnTo>
                      <a:pt x="22" y="2"/>
                    </a:lnTo>
                    <a:lnTo>
                      <a:pt x="19" y="4"/>
                    </a:lnTo>
                    <a:lnTo>
                      <a:pt x="17" y="9"/>
                    </a:lnTo>
                    <a:lnTo>
                      <a:pt x="13" y="11"/>
                    </a:lnTo>
                    <a:lnTo>
                      <a:pt x="7" y="13"/>
                    </a:lnTo>
                    <a:lnTo>
                      <a:pt x="3" y="15"/>
                    </a:lnTo>
                    <a:lnTo>
                      <a:pt x="0" y="17"/>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75" name="Freeform 305"/>
              <p:cNvSpPr>
                <a:spLocks/>
              </p:cNvSpPr>
              <p:nvPr/>
            </p:nvSpPr>
            <p:spPr bwMode="auto">
              <a:xfrm>
                <a:off x="3835" y="3766"/>
                <a:ext cx="26" cy="19"/>
              </a:xfrm>
              <a:custGeom>
                <a:avLst/>
                <a:gdLst>
                  <a:gd name="T0" fmla="*/ 0 w 26"/>
                  <a:gd name="T1" fmla="*/ 15 h 19"/>
                  <a:gd name="T2" fmla="*/ 0 w 26"/>
                  <a:gd name="T3" fmla="*/ 16 h 19"/>
                  <a:gd name="T4" fmla="*/ 0 w 26"/>
                  <a:gd name="T5" fmla="*/ 18 h 19"/>
                  <a:gd name="T6" fmla="*/ 2 w 26"/>
                  <a:gd name="T7" fmla="*/ 19 h 19"/>
                  <a:gd name="T8" fmla="*/ 5 w 26"/>
                  <a:gd name="T9" fmla="*/ 19 h 19"/>
                  <a:gd name="T10" fmla="*/ 11 w 26"/>
                  <a:gd name="T11" fmla="*/ 16 h 19"/>
                  <a:gd name="T12" fmla="*/ 15 w 26"/>
                  <a:gd name="T13" fmla="*/ 14 h 19"/>
                  <a:gd name="T14" fmla="*/ 20 w 26"/>
                  <a:gd name="T15" fmla="*/ 10 h 19"/>
                  <a:gd name="T16" fmla="*/ 22 w 26"/>
                  <a:gd name="T17" fmla="*/ 6 h 19"/>
                  <a:gd name="T18" fmla="*/ 25 w 26"/>
                  <a:gd name="T19" fmla="*/ 3 h 19"/>
                  <a:gd name="T20" fmla="*/ 26 w 26"/>
                  <a:gd name="T21" fmla="*/ 1 h 19"/>
                  <a:gd name="T22" fmla="*/ 26 w 26"/>
                  <a:gd name="T23" fmla="*/ 0 h 19"/>
                  <a:gd name="T24" fmla="*/ 26 w 26"/>
                  <a:gd name="T25" fmla="*/ 0 h 19"/>
                  <a:gd name="T26" fmla="*/ 25 w 26"/>
                  <a:gd name="T27" fmla="*/ 0 h 19"/>
                  <a:gd name="T28" fmla="*/ 24 w 26"/>
                  <a:gd name="T29" fmla="*/ 0 h 19"/>
                  <a:gd name="T30" fmla="*/ 21 w 26"/>
                  <a:gd name="T31" fmla="*/ 4 h 19"/>
                  <a:gd name="T32" fmla="*/ 18 w 26"/>
                  <a:gd name="T33" fmla="*/ 7 h 19"/>
                  <a:gd name="T34" fmla="*/ 13 w 26"/>
                  <a:gd name="T35" fmla="*/ 10 h 19"/>
                  <a:gd name="T36" fmla="*/ 6 w 26"/>
                  <a:gd name="T37" fmla="*/ 11 h 19"/>
                  <a:gd name="T38" fmla="*/ 3 w 26"/>
                  <a:gd name="T39" fmla="*/ 14 h 19"/>
                  <a:gd name="T40" fmla="*/ 0 w 26"/>
                  <a:gd name="T41" fmla="*/ 15 h 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6"/>
                  <a:gd name="T64" fmla="*/ 0 h 19"/>
                  <a:gd name="T65" fmla="*/ 26 w 26"/>
                  <a:gd name="T66" fmla="*/ 19 h 1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6" h="19">
                    <a:moveTo>
                      <a:pt x="0" y="15"/>
                    </a:moveTo>
                    <a:lnTo>
                      <a:pt x="0" y="16"/>
                    </a:lnTo>
                    <a:lnTo>
                      <a:pt x="0" y="18"/>
                    </a:lnTo>
                    <a:lnTo>
                      <a:pt x="2" y="19"/>
                    </a:lnTo>
                    <a:lnTo>
                      <a:pt x="5" y="19"/>
                    </a:lnTo>
                    <a:lnTo>
                      <a:pt x="11" y="16"/>
                    </a:lnTo>
                    <a:lnTo>
                      <a:pt x="15" y="14"/>
                    </a:lnTo>
                    <a:lnTo>
                      <a:pt x="20" y="10"/>
                    </a:lnTo>
                    <a:lnTo>
                      <a:pt x="22" y="6"/>
                    </a:lnTo>
                    <a:lnTo>
                      <a:pt x="25" y="3"/>
                    </a:lnTo>
                    <a:lnTo>
                      <a:pt x="26" y="1"/>
                    </a:lnTo>
                    <a:lnTo>
                      <a:pt x="26" y="0"/>
                    </a:lnTo>
                    <a:lnTo>
                      <a:pt x="25" y="0"/>
                    </a:lnTo>
                    <a:lnTo>
                      <a:pt x="24" y="0"/>
                    </a:lnTo>
                    <a:lnTo>
                      <a:pt x="21" y="4"/>
                    </a:lnTo>
                    <a:lnTo>
                      <a:pt x="18" y="7"/>
                    </a:lnTo>
                    <a:lnTo>
                      <a:pt x="13" y="10"/>
                    </a:lnTo>
                    <a:lnTo>
                      <a:pt x="6" y="11"/>
                    </a:lnTo>
                    <a:lnTo>
                      <a:pt x="3" y="14"/>
                    </a:lnTo>
                    <a:lnTo>
                      <a:pt x="0" y="15"/>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76" name="Freeform 306"/>
              <p:cNvSpPr>
                <a:spLocks/>
              </p:cNvSpPr>
              <p:nvPr/>
            </p:nvSpPr>
            <p:spPr bwMode="auto">
              <a:xfrm>
                <a:off x="3837" y="3751"/>
                <a:ext cx="7" cy="23"/>
              </a:xfrm>
              <a:custGeom>
                <a:avLst/>
                <a:gdLst>
                  <a:gd name="T0" fmla="*/ 0 w 7"/>
                  <a:gd name="T1" fmla="*/ 21 h 23"/>
                  <a:gd name="T2" fmla="*/ 1 w 7"/>
                  <a:gd name="T3" fmla="*/ 23 h 23"/>
                  <a:gd name="T4" fmla="*/ 3 w 7"/>
                  <a:gd name="T5" fmla="*/ 23 h 23"/>
                  <a:gd name="T6" fmla="*/ 5 w 7"/>
                  <a:gd name="T7" fmla="*/ 23 h 23"/>
                  <a:gd name="T8" fmla="*/ 7 w 7"/>
                  <a:gd name="T9" fmla="*/ 21 h 23"/>
                  <a:gd name="T10" fmla="*/ 7 w 7"/>
                  <a:gd name="T11" fmla="*/ 16 h 23"/>
                  <a:gd name="T12" fmla="*/ 5 w 7"/>
                  <a:gd name="T13" fmla="*/ 11 h 23"/>
                  <a:gd name="T14" fmla="*/ 4 w 7"/>
                  <a:gd name="T15" fmla="*/ 7 h 23"/>
                  <a:gd name="T16" fmla="*/ 4 w 7"/>
                  <a:gd name="T17" fmla="*/ 6 h 23"/>
                  <a:gd name="T18" fmla="*/ 5 w 7"/>
                  <a:gd name="T19" fmla="*/ 3 h 23"/>
                  <a:gd name="T20" fmla="*/ 5 w 7"/>
                  <a:gd name="T21" fmla="*/ 0 h 23"/>
                  <a:gd name="T22" fmla="*/ 5 w 7"/>
                  <a:gd name="T23" fmla="*/ 0 h 23"/>
                  <a:gd name="T24" fmla="*/ 4 w 7"/>
                  <a:gd name="T25" fmla="*/ 0 h 23"/>
                  <a:gd name="T26" fmla="*/ 3 w 7"/>
                  <a:gd name="T27" fmla="*/ 4 h 23"/>
                  <a:gd name="T28" fmla="*/ 1 w 7"/>
                  <a:gd name="T29" fmla="*/ 10 h 23"/>
                  <a:gd name="T30" fmla="*/ 0 w 7"/>
                  <a:gd name="T31" fmla="*/ 14 h 23"/>
                  <a:gd name="T32" fmla="*/ 0 w 7"/>
                  <a:gd name="T33" fmla="*/ 18 h 23"/>
                  <a:gd name="T34" fmla="*/ 0 w 7"/>
                  <a:gd name="T35" fmla="*/ 21 h 23"/>
                  <a:gd name="T36" fmla="*/ 0 w 7"/>
                  <a:gd name="T37" fmla="*/ 21 h 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
                  <a:gd name="T58" fmla="*/ 0 h 23"/>
                  <a:gd name="T59" fmla="*/ 7 w 7"/>
                  <a:gd name="T60" fmla="*/ 23 h 2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 h="23">
                    <a:moveTo>
                      <a:pt x="0" y="21"/>
                    </a:moveTo>
                    <a:lnTo>
                      <a:pt x="1" y="23"/>
                    </a:lnTo>
                    <a:lnTo>
                      <a:pt x="3" y="23"/>
                    </a:lnTo>
                    <a:lnTo>
                      <a:pt x="5" y="23"/>
                    </a:lnTo>
                    <a:lnTo>
                      <a:pt x="7" y="21"/>
                    </a:lnTo>
                    <a:lnTo>
                      <a:pt x="7" y="16"/>
                    </a:lnTo>
                    <a:lnTo>
                      <a:pt x="5" y="11"/>
                    </a:lnTo>
                    <a:lnTo>
                      <a:pt x="4" y="7"/>
                    </a:lnTo>
                    <a:lnTo>
                      <a:pt x="4" y="6"/>
                    </a:lnTo>
                    <a:lnTo>
                      <a:pt x="5" y="3"/>
                    </a:lnTo>
                    <a:lnTo>
                      <a:pt x="5" y="0"/>
                    </a:lnTo>
                    <a:lnTo>
                      <a:pt x="4" y="0"/>
                    </a:lnTo>
                    <a:lnTo>
                      <a:pt x="3" y="4"/>
                    </a:lnTo>
                    <a:lnTo>
                      <a:pt x="1" y="10"/>
                    </a:lnTo>
                    <a:lnTo>
                      <a:pt x="0" y="14"/>
                    </a:lnTo>
                    <a:lnTo>
                      <a:pt x="0" y="18"/>
                    </a:lnTo>
                    <a:lnTo>
                      <a:pt x="0" y="21"/>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77" name="Freeform 307"/>
              <p:cNvSpPr>
                <a:spLocks/>
              </p:cNvSpPr>
              <p:nvPr/>
            </p:nvSpPr>
            <p:spPr bwMode="auto">
              <a:xfrm>
                <a:off x="3846" y="3737"/>
                <a:ext cx="9" cy="24"/>
              </a:xfrm>
              <a:custGeom>
                <a:avLst/>
                <a:gdLst>
                  <a:gd name="T0" fmla="*/ 2 w 9"/>
                  <a:gd name="T1" fmla="*/ 22 h 24"/>
                  <a:gd name="T2" fmla="*/ 3 w 9"/>
                  <a:gd name="T3" fmla="*/ 24 h 24"/>
                  <a:gd name="T4" fmla="*/ 4 w 9"/>
                  <a:gd name="T5" fmla="*/ 24 h 24"/>
                  <a:gd name="T6" fmla="*/ 7 w 9"/>
                  <a:gd name="T7" fmla="*/ 22 h 24"/>
                  <a:gd name="T8" fmla="*/ 9 w 9"/>
                  <a:gd name="T9" fmla="*/ 21 h 24"/>
                  <a:gd name="T10" fmla="*/ 7 w 9"/>
                  <a:gd name="T11" fmla="*/ 17 h 24"/>
                  <a:gd name="T12" fmla="*/ 4 w 9"/>
                  <a:gd name="T13" fmla="*/ 11 h 24"/>
                  <a:gd name="T14" fmla="*/ 3 w 9"/>
                  <a:gd name="T15" fmla="*/ 9 h 24"/>
                  <a:gd name="T16" fmla="*/ 2 w 9"/>
                  <a:gd name="T17" fmla="*/ 6 h 24"/>
                  <a:gd name="T18" fmla="*/ 2 w 9"/>
                  <a:gd name="T19" fmla="*/ 3 h 24"/>
                  <a:gd name="T20" fmla="*/ 2 w 9"/>
                  <a:gd name="T21" fmla="*/ 0 h 24"/>
                  <a:gd name="T22" fmla="*/ 2 w 9"/>
                  <a:gd name="T23" fmla="*/ 0 h 24"/>
                  <a:gd name="T24" fmla="*/ 0 w 9"/>
                  <a:gd name="T25" fmla="*/ 0 h 24"/>
                  <a:gd name="T26" fmla="*/ 0 w 9"/>
                  <a:gd name="T27" fmla="*/ 6 h 24"/>
                  <a:gd name="T28" fmla="*/ 0 w 9"/>
                  <a:gd name="T29" fmla="*/ 11 h 24"/>
                  <a:gd name="T30" fmla="*/ 0 w 9"/>
                  <a:gd name="T31" fmla="*/ 15 h 24"/>
                  <a:gd name="T32" fmla="*/ 0 w 9"/>
                  <a:gd name="T33" fmla="*/ 20 h 24"/>
                  <a:gd name="T34" fmla="*/ 0 w 9"/>
                  <a:gd name="T35" fmla="*/ 21 h 24"/>
                  <a:gd name="T36" fmla="*/ 2 w 9"/>
                  <a:gd name="T37" fmla="*/ 22 h 2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24"/>
                  <a:gd name="T59" fmla="*/ 9 w 9"/>
                  <a:gd name="T60" fmla="*/ 24 h 2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24">
                    <a:moveTo>
                      <a:pt x="2" y="22"/>
                    </a:moveTo>
                    <a:lnTo>
                      <a:pt x="3" y="24"/>
                    </a:lnTo>
                    <a:lnTo>
                      <a:pt x="4" y="24"/>
                    </a:lnTo>
                    <a:lnTo>
                      <a:pt x="7" y="22"/>
                    </a:lnTo>
                    <a:lnTo>
                      <a:pt x="9" y="21"/>
                    </a:lnTo>
                    <a:lnTo>
                      <a:pt x="7" y="17"/>
                    </a:lnTo>
                    <a:lnTo>
                      <a:pt x="4" y="11"/>
                    </a:lnTo>
                    <a:lnTo>
                      <a:pt x="3" y="9"/>
                    </a:lnTo>
                    <a:lnTo>
                      <a:pt x="2" y="6"/>
                    </a:lnTo>
                    <a:lnTo>
                      <a:pt x="2" y="3"/>
                    </a:lnTo>
                    <a:lnTo>
                      <a:pt x="2" y="0"/>
                    </a:lnTo>
                    <a:lnTo>
                      <a:pt x="0" y="0"/>
                    </a:lnTo>
                    <a:lnTo>
                      <a:pt x="0" y="6"/>
                    </a:lnTo>
                    <a:lnTo>
                      <a:pt x="0" y="11"/>
                    </a:lnTo>
                    <a:lnTo>
                      <a:pt x="0" y="15"/>
                    </a:lnTo>
                    <a:lnTo>
                      <a:pt x="0" y="20"/>
                    </a:lnTo>
                    <a:lnTo>
                      <a:pt x="0" y="21"/>
                    </a:lnTo>
                    <a:lnTo>
                      <a:pt x="2" y="22"/>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78" name="Freeform 308"/>
              <p:cNvSpPr>
                <a:spLocks/>
              </p:cNvSpPr>
              <p:nvPr/>
            </p:nvSpPr>
            <p:spPr bwMode="auto">
              <a:xfrm>
                <a:off x="3821" y="3784"/>
                <a:ext cx="28" cy="16"/>
              </a:xfrm>
              <a:custGeom>
                <a:avLst/>
                <a:gdLst>
                  <a:gd name="T0" fmla="*/ 1 w 28"/>
                  <a:gd name="T1" fmla="*/ 11 h 16"/>
                  <a:gd name="T2" fmla="*/ 0 w 28"/>
                  <a:gd name="T3" fmla="*/ 12 h 16"/>
                  <a:gd name="T4" fmla="*/ 0 w 28"/>
                  <a:gd name="T5" fmla="*/ 15 h 16"/>
                  <a:gd name="T6" fmla="*/ 1 w 28"/>
                  <a:gd name="T7" fmla="*/ 15 h 16"/>
                  <a:gd name="T8" fmla="*/ 4 w 28"/>
                  <a:gd name="T9" fmla="*/ 16 h 16"/>
                  <a:gd name="T10" fmla="*/ 10 w 28"/>
                  <a:gd name="T11" fmla="*/ 13 h 16"/>
                  <a:gd name="T12" fmla="*/ 14 w 28"/>
                  <a:gd name="T13" fmla="*/ 11 h 16"/>
                  <a:gd name="T14" fmla="*/ 19 w 28"/>
                  <a:gd name="T15" fmla="*/ 8 h 16"/>
                  <a:gd name="T16" fmla="*/ 23 w 28"/>
                  <a:gd name="T17" fmla="*/ 4 h 16"/>
                  <a:gd name="T18" fmla="*/ 25 w 28"/>
                  <a:gd name="T19" fmla="*/ 3 h 16"/>
                  <a:gd name="T20" fmla="*/ 27 w 28"/>
                  <a:gd name="T21" fmla="*/ 1 h 16"/>
                  <a:gd name="T22" fmla="*/ 28 w 28"/>
                  <a:gd name="T23" fmla="*/ 0 h 16"/>
                  <a:gd name="T24" fmla="*/ 28 w 28"/>
                  <a:gd name="T25" fmla="*/ 0 h 16"/>
                  <a:gd name="T26" fmla="*/ 27 w 28"/>
                  <a:gd name="T27" fmla="*/ 0 h 16"/>
                  <a:gd name="T28" fmla="*/ 25 w 28"/>
                  <a:gd name="T29" fmla="*/ 0 h 16"/>
                  <a:gd name="T30" fmla="*/ 23 w 28"/>
                  <a:gd name="T31" fmla="*/ 3 h 16"/>
                  <a:gd name="T32" fmla="*/ 19 w 28"/>
                  <a:gd name="T33" fmla="*/ 5 h 16"/>
                  <a:gd name="T34" fmla="*/ 13 w 28"/>
                  <a:gd name="T35" fmla="*/ 8 h 16"/>
                  <a:gd name="T36" fmla="*/ 6 w 28"/>
                  <a:gd name="T37" fmla="*/ 8 h 16"/>
                  <a:gd name="T38" fmla="*/ 2 w 28"/>
                  <a:gd name="T39" fmla="*/ 11 h 16"/>
                  <a:gd name="T40" fmla="*/ 1 w 28"/>
                  <a:gd name="T41" fmla="*/ 11 h 1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8"/>
                  <a:gd name="T64" fmla="*/ 0 h 16"/>
                  <a:gd name="T65" fmla="*/ 28 w 28"/>
                  <a:gd name="T66" fmla="*/ 16 h 1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8" h="16">
                    <a:moveTo>
                      <a:pt x="1" y="11"/>
                    </a:moveTo>
                    <a:lnTo>
                      <a:pt x="0" y="12"/>
                    </a:lnTo>
                    <a:lnTo>
                      <a:pt x="0" y="15"/>
                    </a:lnTo>
                    <a:lnTo>
                      <a:pt x="1" y="15"/>
                    </a:lnTo>
                    <a:lnTo>
                      <a:pt x="4" y="16"/>
                    </a:lnTo>
                    <a:lnTo>
                      <a:pt x="10" y="13"/>
                    </a:lnTo>
                    <a:lnTo>
                      <a:pt x="14" y="11"/>
                    </a:lnTo>
                    <a:lnTo>
                      <a:pt x="19" y="8"/>
                    </a:lnTo>
                    <a:lnTo>
                      <a:pt x="23" y="4"/>
                    </a:lnTo>
                    <a:lnTo>
                      <a:pt x="25" y="3"/>
                    </a:lnTo>
                    <a:lnTo>
                      <a:pt x="27" y="1"/>
                    </a:lnTo>
                    <a:lnTo>
                      <a:pt x="28" y="0"/>
                    </a:lnTo>
                    <a:lnTo>
                      <a:pt x="27" y="0"/>
                    </a:lnTo>
                    <a:lnTo>
                      <a:pt x="25" y="0"/>
                    </a:lnTo>
                    <a:lnTo>
                      <a:pt x="23" y="3"/>
                    </a:lnTo>
                    <a:lnTo>
                      <a:pt x="19" y="5"/>
                    </a:lnTo>
                    <a:lnTo>
                      <a:pt x="13" y="8"/>
                    </a:lnTo>
                    <a:lnTo>
                      <a:pt x="6" y="8"/>
                    </a:lnTo>
                    <a:lnTo>
                      <a:pt x="2" y="11"/>
                    </a:lnTo>
                    <a:lnTo>
                      <a:pt x="1" y="11"/>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79" name="Freeform 309"/>
              <p:cNvSpPr>
                <a:spLocks/>
              </p:cNvSpPr>
              <p:nvPr/>
            </p:nvSpPr>
            <p:spPr bwMode="auto">
              <a:xfrm>
                <a:off x="3823" y="3767"/>
                <a:ext cx="10" cy="24"/>
              </a:xfrm>
              <a:custGeom>
                <a:avLst/>
                <a:gdLst>
                  <a:gd name="T0" fmla="*/ 0 w 10"/>
                  <a:gd name="T1" fmla="*/ 21 h 24"/>
                  <a:gd name="T2" fmla="*/ 2 w 10"/>
                  <a:gd name="T3" fmla="*/ 22 h 24"/>
                  <a:gd name="T4" fmla="*/ 3 w 10"/>
                  <a:gd name="T5" fmla="*/ 24 h 24"/>
                  <a:gd name="T6" fmla="*/ 6 w 10"/>
                  <a:gd name="T7" fmla="*/ 24 h 24"/>
                  <a:gd name="T8" fmla="*/ 7 w 10"/>
                  <a:gd name="T9" fmla="*/ 22 h 24"/>
                  <a:gd name="T10" fmla="*/ 7 w 10"/>
                  <a:gd name="T11" fmla="*/ 18 h 24"/>
                  <a:gd name="T12" fmla="*/ 7 w 10"/>
                  <a:gd name="T13" fmla="*/ 11 h 24"/>
                  <a:gd name="T14" fmla="*/ 7 w 10"/>
                  <a:gd name="T15" fmla="*/ 9 h 24"/>
                  <a:gd name="T16" fmla="*/ 8 w 10"/>
                  <a:gd name="T17" fmla="*/ 6 h 24"/>
                  <a:gd name="T18" fmla="*/ 10 w 10"/>
                  <a:gd name="T19" fmla="*/ 3 h 24"/>
                  <a:gd name="T20" fmla="*/ 10 w 10"/>
                  <a:gd name="T21" fmla="*/ 2 h 24"/>
                  <a:gd name="T22" fmla="*/ 10 w 10"/>
                  <a:gd name="T23" fmla="*/ 0 h 24"/>
                  <a:gd name="T24" fmla="*/ 8 w 10"/>
                  <a:gd name="T25" fmla="*/ 0 h 24"/>
                  <a:gd name="T26" fmla="*/ 7 w 10"/>
                  <a:gd name="T27" fmla="*/ 5 h 24"/>
                  <a:gd name="T28" fmla="*/ 4 w 10"/>
                  <a:gd name="T29" fmla="*/ 10 h 24"/>
                  <a:gd name="T30" fmla="*/ 2 w 10"/>
                  <a:gd name="T31" fmla="*/ 14 h 24"/>
                  <a:gd name="T32" fmla="*/ 0 w 10"/>
                  <a:gd name="T33" fmla="*/ 17 h 24"/>
                  <a:gd name="T34" fmla="*/ 0 w 10"/>
                  <a:gd name="T35" fmla="*/ 20 h 24"/>
                  <a:gd name="T36" fmla="*/ 0 w 10"/>
                  <a:gd name="T37" fmla="*/ 21 h 2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24"/>
                  <a:gd name="T59" fmla="*/ 10 w 10"/>
                  <a:gd name="T60" fmla="*/ 24 h 2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24">
                    <a:moveTo>
                      <a:pt x="0" y="21"/>
                    </a:moveTo>
                    <a:lnTo>
                      <a:pt x="2" y="22"/>
                    </a:lnTo>
                    <a:lnTo>
                      <a:pt x="3" y="24"/>
                    </a:lnTo>
                    <a:lnTo>
                      <a:pt x="6" y="24"/>
                    </a:lnTo>
                    <a:lnTo>
                      <a:pt x="7" y="22"/>
                    </a:lnTo>
                    <a:lnTo>
                      <a:pt x="7" y="18"/>
                    </a:lnTo>
                    <a:lnTo>
                      <a:pt x="7" y="11"/>
                    </a:lnTo>
                    <a:lnTo>
                      <a:pt x="7" y="9"/>
                    </a:lnTo>
                    <a:lnTo>
                      <a:pt x="8" y="6"/>
                    </a:lnTo>
                    <a:lnTo>
                      <a:pt x="10" y="3"/>
                    </a:lnTo>
                    <a:lnTo>
                      <a:pt x="10" y="2"/>
                    </a:lnTo>
                    <a:lnTo>
                      <a:pt x="10" y="0"/>
                    </a:lnTo>
                    <a:lnTo>
                      <a:pt x="8" y="0"/>
                    </a:lnTo>
                    <a:lnTo>
                      <a:pt x="7" y="5"/>
                    </a:lnTo>
                    <a:lnTo>
                      <a:pt x="4" y="10"/>
                    </a:lnTo>
                    <a:lnTo>
                      <a:pt x="2" y="14"/>
                    </a:lnTo>
                    <a:lnTo>
                      <a:pt x="0" y="17"/>
                    </a:lnTo>
                    <a:lnTo>
                      <a:pt x="0" y="20"/>
                    </a:lnTo>
                    <a:lnTo>
                      <a:pt x="0" y="21"/>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80" name="Freeform 310"/>
              <p:cNvSpPr>
                <a:spLocks/>
              </p:cNvSpPr>
              <p:nvPr/>
            </p:nvSpPr>
            <p:spPr bwMode="auto">
              <a:xfrm>
                <a:off x="3811" y="3780"/>
                <a:ext cx="11" cy="23"/>
              </a:xfrm>
              <a:custGeom>
                <a:avLst/>
                <a:gdLst>
                  <a:gd name="T0" fmla="*/ 0 w 11"/>
                  <a:gd name="T1" fmla="*/ 20 h 23"/>
                  <a:gd name="T2" fmla="*/ 1 w 11"/>
                  <a:gd name="T3" fmla="*/ 23 h 23"/>
                  <a:gd name="T4" fmla="*/ 3 w 11"/>
                  <a:gd name="T5" fmla="*/ 23 h 23"/>
                  <a:gd name="T6" fmla="*/ 5 w 11"/>
                  <a:gd name="T7" fmla="*/ 23 h 23"/>
                  <a:gd name="T8" fmla="*/ 7 w 11"/>
                  <a:gd name="T9" fmla="*/ 22 h 23"/>
                  <a:gd name="T10" fmla="*/ 8 w 11"/>
                  <a:gd name="T11" fmla="*/ 17 h 23"/>
                  <a:gd name="T12" fmla="*/ 8 w 11"/>
                  <a:gd name="T13" fmla="*/ 12 h 23"/>
                  <a:gd name="T14" fmla="*/ 8 w 11"/>
                  <a:gd name="T15" fmla="*/ 8 h 23"/>
                  <a:gd name="T16" fmla="*/ 8 w 11"/>
                  <a:gd name="T17" fmla="*/ 5 h 23"/>
                  <a:gd name="T18" fmla="*/ 10 w 11"/>
                  <a:gd name="T19" fmla="*/ 4 h 23"/>
                  <a:gd name="T20" fmla="*/ 11 w 11"/>
                  <a:gd name="T21" fmla="*/ 1 h 23"/>
                  <a:gd name="T22" fmla="*/ 11 w 11"/>
                  <a:gd name="T23" fmla="*/ 0 h 23"/>
                  <a:gd name="T24" fmla="*/ 10 w 11"/>
                  <a:gd name="T25" fmla="*/ 0 h 23"/>
                  <a:gd name="T26" fmla="*/ 7 w 11"/>
                  <a:gd name="T27" fmla="*/ 4 h 23"/>
                  <a:gd name="T28" fmla="*/ 4 w 11"/>
                  <a:gd name="T29" fmla="*/ 9 h 23"/>
                  <a:gd name="T30" fmla="*/ 3 w 11"/>
                  <a:gd name="T31" fmla="*/ 13 h 23"/>
                  <a:gd name="T32" fmla="*/ 1 w 11"/>
                  <a:gd name="T33" fmla="*/ 17 h 23"/>
                  <a:gd name="T34" fmla="*/ 0 w 11"/>
                  <a:gd name="T35" fmla="*/ 19 h 23"/>
                  <a:gd name="T36" fmla="*/ 0 w 11"/>
                  <a:gd name="T37" fmla="*/ 20 h 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23"/>
                  <a:gd name="T59" fmla="*/ 11 w 11"/>
                  <a:gd name="T60" fmla="*/ 23 h 2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23">
                    <a:moveTo>
                      <a:pt x="0" y="20"/>
                    </a:moveTo>
                    <a:lnTo>
                      <a:pt x="1" y="23"/>
                    </a:lnTo>
                    <a:lnTo>
                      <a:pt x="3" y="23"/>
                    </a:lnTo>
                    <a:lnTo>
                      <a:pt x="5" y="23"/>
                    </a:lnTo>
                    <a:lnTo>
                      <a:pt x="7" y="22"/>
                    </a:lnTo>
                    <a:lnTo>
                      <a:pt x="8" y="17"/>
                    </a:lnTo>
                    <a:lnTo>
                      <a:pt x="8" y="12"/>
                    </a:lnTo>
                    <a:lnTo>
                      <a:pt x="8" y="8"/>
                    </a:lnTo>
                    <a:lnTo>
                      <a:pt x="8" y="5"/>
                    </a:lnTo>
                    <a:lnTo>
                      <a:pt x="10" y="4"/>
                    </a:lnTo>
                    <a:lnTo>
                      <a:pt x="11" y="1"/>
                    </a:lnTo>
                    <a:lnTo>
                      <a:pt x="11" y="0"/>
                    </a:lnTo>
                    <a:lnTo>
                      <a:pt x="10" y="0"/>
                    </a:lnTo>
                    <a:lnTo>
                      <a:pt x="7" y="4"/>
                    </a:lnTo>
                    <a:lnTo>
                      <a:pt x="4" y="9"/>
                    </a:lnTo>
                    <a:lnTo>
                      <a:pt x="3" y="13"/>
                    </a:lnTo>
                    <a:lnTo>
                      <a:pt x="1" y="17"/>
                    </a:lnTo>
                    <a:lnTo>
                      <a:pt x="0" y="19"/>
                    </a:lnTo>
                    <a:lnTo>
                      <a:pt x="0" y="2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81" name="Freeform 311"/>
              <p:cNvSpPr>
                <a:spLocks/>
              </p:cNvSpPr>
              <p:nvPr/>
            </p:nvSpPr>
            <p:spPr bwMode="auto">
              <a:xfrm>
                <a:off x="3777" y="3797"/>
                <a:ext cx="46" cy="24"/>
              </a:xfrm>
              <a:custGeom>
                <a:avLst/>
                <a:gdLst>
                  <a:gd name="T0" fmla="*/ 0 w 46"/>
                  <a:gd name="T1" fmla="*/ 24 h 24"/>
                  <a:gd name="T2" fmla="*/ 8 w 46"/>
                  <a:gd name="T3" fmla="*/ 24 h 24"/>
                  <a:gd name="T4" fmla="*/ 31 w 46"/>
                  <a:gd name="T5" fmla="*/ 15 h 24"/>
                  <a:gd name="T6" fmla="*/ 44 w 46"/>
                  <a:gd name="T7" fmla="*/ 9 h 24"/>
                  <a:gd name="T8" fmla="*/ 46 w 46"/>
                  <a:gd name="T9" fmla="*/ 7 h 24"/>
                  <a:gd name="T10" fmla="*/ 46 w 46"/>
                  <a:gd name="T11" fmla="*/ 7 h 24"/>
                  <a:gd name="T12" fmla="*/ 46 w 46"/>
                  <a:gd name="T13" fmla="*/ 6 h 24"/>
                  <a:gd name="T14" fmla="*/ 45 w 46"/>
                  <a:gd name="T15" fmla="*/ 5 h 24"/>
                  <a:gd name="T16" fmla="*/ 44 w 46"/>
                  <a:gd name="T17" fmla="*/ 6 h 24"/>
                  <a:gd name="T18" fmla="*/ 42 w 46"/>
                  <a:gd name="T19" fmla="*/ 7 h 24"/>
                  <a:gd name="T20" fmla="*/ 38 w 46"/>
                  <a:gd name="T21" fmla="*/ 9 h 24"/>
                  <a:gd name="T22" fmla="*/ 35 w 46"/>
                  <a:gd name="T23" fmla="*/ 9 h 24"/>
                  <a:gd name="T24" fmla="*/ 33 w 46"/>
                  <a:gd name="T25" fmla="*/ 9 h 24"/>
                  <a:gd name="T26" fmla="*/ 31 w 46"/>
                  <a:gd name="T27" fmla="*/ 3 h 24"/>
                  <a:gd name="T28" fmla="*/ 31 w 46"/>
                  <a:gd name="T29" fmla="*/ 0 h 24"/>
                  <a:gd name="T30" fmla="*/ 27 w 46"/>
                  <a:gd name="T31" fmla="*/ 5 h 24"/>
                  <a:gd name="T32" fmla="*/ 18 w 46"/>
                  <a:gd name="T33" fmla="*/ 13 h 24"/>
                  <a:gd name="T34" fmla="*/ 7 w 46"/>
                  <a:gd name="T35" fmla="*/ 21 h 24"/>
                  <a:gd name="T36" fmla="*/ 0 w 46"/>
                  <a:gd name="T37" fmla="*/ 24 h 2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24"/>
                  <a:gd name="T59" fmla="*/ 46 w 46"/>
                  <a:gd name="T60" fmla="*/ 24 h 2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24">
                    <a:moveTo>
                      <a:pt x="0" y="24"/>
                    </a:moveTo>
                    <a:lnTo>
                      <a:pt x="8" y="24"/>
                    </a:lnTo>
                    <a:lnTo>
                      <a:pt x="31" y="15"/>
                    </a:lnTo>
                    <a:lnTo>
                      <a:pt x="44" y="9"/>
                    </a:lnTo>
                    <a:lnTo>
                      <a:pt x="46" y="7"/>
                    </a:lnTo>
                    <a:lnTo>
                      <a:pt x="46" y="6"/>
                    </a:lnTo>
                    <a:lnTo>
                      <a:pt x="45" y="5"/>
                    </a:lnTo>
                    <a:lnTo>
                      <a:pt x="44" y="6"/>
                    </a:lnTo>
                    <a:lnTo>
                      <a:pt x="42" y="7"/>
                    </a:lnTo>
                    <a:lnTo>
                      <a:pt x="38" y="9"/>
                    </a:lnTo>
                    <a:lnTo>
                      <a:pt x="35" y="9"/>
                    </a:lnTo>
                    <a:lnTo>
                      <a:pt x="33" y="9"/>
                    </a:lnTo>
                    <a:lnTo>
                      <a:pt x="31" y="3"/>
                    </a:lnTo>
                    <a:lnTo>
                      <a:pt x="31" y="0"/>
                    </a:lnTo>
                    <a:lnTo>
                      <a:pt x="27" y="5"/>
                    </a:lnTo>
                    <a:lnTo>
                      <a:pt x="18" y="13"/>
                    </a:lnTo>
                    <a:lnTo>
                      <a:pt x="7" y="21"/>
                    </a:lnTo>
                    <a:lnTo>
                      <a:pt x="0" y="24"/>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82" name="Freeform 312"/>
              <p:cNvSpPr>
                <a:spLocks/>
              </p:cNvSpPr>
              <p:nvPr/>
            </p:nvSpPr>
            <p:spPr bwMode="auto">
              <a:xfrm>
                <a:off x="3860" y="3647"/>
                <a:ext cx="7" cy="35"/>
              </a:xfrm>
              <a:custGeom>
                <a:avLst/>
                <a:gdLst>
                  <a:gd name="T0" fmla="*/ 0 w 7"/>
                  <a:gd name="T1" fmla="*/ 0 h 35"/>
                  <a:gd name="T2" fmla="*/ 1 w 7"/>
                  <a:gd name="T3" fmla="*/ 2 h 35"/>
                  <a:gd name="T4" fmla="*/ 1 w 7"/>
                  <a:gd name="T5" fmla="*/ 2 h 35"/>
                  <a:gd name="T6" fmla="*/ 4 w 7"/>
                  <a:gd name="T7" fmla="*/ 18 h 35"/>
                  <a:gd name="T8" fmla="*/ 7 w 7"/>
                  <a:gd name="T9" fmla="*/ 35 h 35"/>
                  <a:gd name="T10" fmla="*/ 4 w 7"/>
                  <a:gd name="T11" fmla="*/ 32 h 35"/>
                  <a:gd name="T12" fmla="*/ 0 w 7"/>
                  <a:gd name="T13" fmla="*/ 26 h 35"/>
                  <a:gd name="T14" fmla="*/ 1 w 7"/>
                  <a:gd name="T15" fmla="*/ 21 h 35"/>
                  <a:gd name="T16" fmla="*/ 1 w 7"/>
                  <a:gd name="T17" fmla="*/ 17 h 35"/>
                  <a:gd name="T18" fmla="*/ 1 w 7"/>
                  <a:gd name="T19" fmla="*/ 9 h 35"/>
                  <a:gd name="T20" fmla="*/ 0 w 7"/>
                  <a:gd name="T21" fmla="*/ 2 h 35"/>
                  <a:gd name="T22" fmla="*/ 0 w 7"/>
                  <a:gd name="T23" fmla="*/ 2 h 35"/>
                  <a:gd name="T24" fmla="*/ 0 w 7"/>
                  <a:gd name="T25" fmla="*/ 0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
                  <a:gd name="T40" fmla="*/ 0 h 35"/>
                  <a:gd name="T41" fmla="*/ 7 w 7"/>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 h="35">
                    <a:moveTo>
                      <a:pt x="0" y="0"/>
                    </a:moveTo>
                    <a:lnTo>
                      <a:pt x="1" y="2"/>
                    </a:lnTo>
                    <a:lnTo>
                      <a:pt x="4" y="18"/>
                    </a:lnTo>
                    <a:lnTo>
                      <a:pt x="7" y="35"/>
                    </a:lnTo>
                    <a:lnTo>
                      <a:pt x="4" y="32"/>
                    </a:lnTo>
                    <a:lnTo>
                      <a:pt x="0" y="26"/>
                    </a:lnTo>
                    <a:lnTo>
                      <a:pt x="1" y="21"/>
                    </a:lnTo>
                    <a:lnTo>
                      <a:pt x="1" y="17"/>
                    </a:lnTo>
                    <a:lnTo>
                      <a:pt x="1" y="9"/>
                    </a:lnTo>
                    <a:lnTo>
                      <a:pt x="0" y="2"/>
                    </a:lnTo>
                    <a:lnTo>
                      <a:pt x="0"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83" name="Freeform 313"/>
              <p:cNvSpPr>
                <a:spLocks/>
              </p:cNvSpPr>
              <p:nvPr/>
            </p:nvSpPr>
            <p:spPr bwMode="auto">
              <a:xfrm>
                <a:off x="3864" y="3649"/>
                <a:ext cx="10" cy="33"/>
              </a:xfrm>
              <a:custGeom>
                <a:avLst/>
                <a:gdLst>
                  <a:gd name="T0" fmla="*/ 0 w 10"/>
                  <a:gd name="T1" fmla="*/ 0 h 33"/>
                  <a:gd name="T2" fmla="*/ 1 w 10"/>
                  <a:gd name="T3" fmla="*/ 0 h 33"/>
                  <a:gd name="T4" fmla="*/ 1 w 10"/>
                  <a:gd name="T5" fmla="*/ 1 h 33"/>
                  <a:gd name="T6" fmla="*/ 3 w 10"/>
                  <a:gd name="T7" fmla="*/ 8 h 33"/>
                  <a:gd name="T8" fmla="*/ 4 w 10"/>
                  <a:gd name="T9" fmla="*/ 13 h 33"/>
                  <a:gd name="T10" fmla="*/ 7 w 10"/>
                  <a:gd name="T11" fmla="*/ 18 h 33"/>
                  <a:gd name="T12" fmla="*/ 10 w 10"/>
                  <a:gd name="T13" fmla="*/ 24 h 33"/>
                  <a:gd name="T14" fmla="*/ 10 w 10"/>
                  <a:gd name="T15" fmla="*/ 27 h 33"/>
                  <a:gd name="T16" fmla="*/ 8 w 10"/>
                  <a:gd name="T17" fmla="*/ 30 h 33"/>
                  <a:gd name="T18" fmla="*/ 5 w 10"/>
                  <a:gd name="T19" fmla="*/ 31 h 33"/>
                  <a:gd name="T20" fmla="*/ 4 w 10"/>
                  <a:gd name="T21" fmla="*/ 33 h 33"/>
                  <a:gd name="T22" fmla="*/ 0 w 10"/>
                  <a:gd name="T23" fmla="*/ 1 h 33"/>
                  <a:gd name="T24" fmla="*/ 0 w 10"/>
                  <a:gd name="T25" fmla="*/ 0 h 33"/>
                  <a:gd name="T26" fmla="*/ 0 w 10"/>
                  <a:gd name="T27" fmla="*/ 0 h 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
                  <a:gd name="T43" fmla="*/ 0 h 33"/>
                  <a:gd name="T44" fmla="*/ 10 w 10"/>
                  <a:gd name="T45" fmla="*/ 33 h 3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 h="33">
                    <a:moveTo>
                      <a:pt x="0" y="0"/>
                    </a:moveTo>
                    <a:lnTo>
                      <a:pt x="1" y="0"/>
                    </a:lnTo>
                    <a:lnTo>
                      <a:pt x="1" y="1"/>
                    </a:lnTo>
                    <a:lnTo>
                      <a:pt x="3" y="8"/>
                    </a:lnTo>
                    <a:lnTo>
                      <a:pt x="4" y="13"/>
                    </a:lnTo>
                    <a:lnTo>
                      <a:pt x="7" y="18"/>
                    </a:lnTo>
                    <a:lnTo>
                      <a:pt x="10" y="24"/>
                    </a:lnTo>
                    <a:lnTo>
                      <a:pt x="10" y="27"/>
                    </a:lnTo>
                    <a:lnTo>
                      <a:pt x="8" y="30"/>
                    </a:lnTo>
                    <a:lnTo>
                      <a:pt x="5" y="31"/>
                    </a:lnTo>
                    <a:lnTo>
                      <a:pt x="4" y="33"/>
                    </a:lnTo>
                    <a:lnTo>
                      <a:pt x="0" y="1"/>
                    </a:lnTo>
                    <a:lnTo>
                      <a:pt x="0"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84" name="Freeform 314"/>
              <p:cNvSpPr>
                <a:spLocks/>
              </p:cNvSpPr>
              <p:nvPr/>
            </p:nvSpPr>
            <p:spPr bwMode="auto">
              <a:xfrm>
                <a:off x="3671" y="3661"/>
                <a:ext cx="17" cy="29"/>
              </a:xfrm>
              <a:custGeom>
                <a:avLst/>
                <a:gdLst>
                  <a:gd name="T0" fmla="*/ 16 w 17"/>
                  <a:gd name="T1" fmla="*/ 0 h 29"/>
                  <a:gd name="T2" fmla="*/ 15 w 17"/>
                  <a:gd name="T3" fmla="*/ 0 h 29"/>
                  <a:gd name="T4" fmla="*/ 15 w 17"/>
                  <a:gd name="T5" fmla="*/ 3 h 29"/>
                  <a:gd name="T6" fmla="*/ 13 w 17"/>
                  <a:gd name="T7" fmla="*/ 8 h 29"/>
                  <a:gd name="T8" fmla="*/ 11 w 17"/>
                  <a:gd name="T9" fmla="*/ 12 h 29"/>
                  <a:gd name="T10" fmla="*/ 9 w 17"/>
                  <a:gd name="T11" fmla="*/ 15 h 29"/>
                  <a:gd name="T12" fmla="*/ 5 w 17"/>
                  <a:gd name="T13" fmla="*/ 18 h 29"/>
                  <a:gd name="T14" fmla="*/ 3 w 17"/>
                  <a:gd name="T15" fmla="*/ 22 h 29"/>
                  <a:gd name="T16" fmla="*/ 0 w 17"/>
                  <a:gd name="T17" fmla="*/ 26 h 29"/>
                  <a:gd name="T18" fmla="*/ 1 w 17"/>
                  <a:gd name="T19" fmla="*/ 27 h 29"/>
                  <a:gd name="T20" fmla="*/ 3 w 17"/>
                  <a:gd name="T21" fmla="*/ 29 h 29"/>
                  <a:gd name="T22" fmla="*/ 5 w 17"/>
                  <a:gd name="T23" fmla="*/ 27 h 29"/>
                  <a:gd name="T24" fmla="*/ 8 w 17"/>
                  <a:gd name="T25" fmla="*/ 23 h 29"/>
                  <a:gd name="T26" fmla="*/ 11 w 17"/>
                  <a:gd name="T27" fmla="*/ 21 h 29"/>
                  <a:gd name="T28" fmla="*/ 12 w 17"/>
                  <a:gd name="T29" fmla="*/ 18 h 29"/>
                  <a:gd name="T30" fmla="*/ 15 w 17"/>
                  <a:gd name="T31" fmla="*/ 8 h 29"/>
                  <a:gd name="T32" fmla="*/ 17 w 17"/>
                  <a:gd name="T33" fmla="*/ 1 h 29"/>
                  <a:gd name="T34" fmla="*/ 17 w 17"/>
                  <a:gd name="T35" fmla="*/ 1 h 29"/>
                  <a:gd name="T36" fmla="*/ 16 w 17"/>
                  <a:gd name="T37" fmla="*/ 0 h 2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
                  <a:gd name="T58" fmla="*/ 0 h 29"/>
                  <a:gd name="T59" fmla="*/ 17 w 17"/>
                  <a:gd name="T60" fmla="*/ 29 h 2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 h="29">
                    <a:moveTo>
                      <a:pt x="16" y="0"/>
                    </a:moveTo>
                    <a:lnTo>
                      <a:pt x="15" y="0"/>
                    </a:lnTo>
                    <a:lnTo>
                      <a:pt x="15" y="3"/>
                    </a:lnTo>
                    <a:lnTo>
                      <a:pt x="13" y="8"/>
                    </a:lnTo>
                    <a:lnTo>
                      <a:pt x="11" y="12"/>
                    </a:lnTo>
                    <a:lnTo>
                      <a:pt x="9" y="15"/>
                    </a:lnTo>
                    <a:lnTo>
                      <a:pt x="5" y="18"/>
                    </a:lnTo>
                    <a:lnTo>
                      <a:pt x="3" y="22"/>
                    </a:lnTo>
                    <a:lnTo>
                      <a:pt x="0" y="26"/>
                    </a:lnTo>
                    <a:lnTo>
                      <a:pt x="1" y="27"/>
                    </a:lnTo>
                    <a:lnTo>
                      <a:pt x="3" y="29"/>
                    </a:lnTo>
                    <a:lnTo>
                      <a:pt x="5" y="27"/>
                    </a:lnTo>
                    <a:lnTo>
                      <a:pt x="8" y="23"/>
                    </a:lnTo>
                    <a:lnTo>
                      <a:pt x="11" y="21"/>
                    </a:lnTo>
                    <a:lnTo>
                      <a:pt x="12" y="18"/>
                    </a:lnTo>
                    <a:lnTo>
                      <a:pt x="15" y="8"/>
                    </a:lnTo>
                    <a:lnTo>
                      <a:pt x="17" y="1"/>
                    </a:lnTo>
                    <a:lnTo>
                      <a:pt x="16"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85" name="Freeform 315"/>
              <p:cNvSpPr>
                <a:spLocks/>
              </p:cNvSpPr>
              <p:nvPr/>
            </p:nvSpPr>
            <p:spPr bwMode="auto">
              <a:xfrm>
                <a:off x="3656" y="3668"/>
                <a:ext cx="15" cy="30"/>
              </a:xfrm>
              <a:custGeom>
                <a:avLst/>
                <a:gdLst>
                  <a:gd name="T0" fmla="*/ 13 w 15"/>
                  <a:gd name="T1" fmla="*/ 23 h 30"/>
                  <a:gd name="T2" fmla="*/ 15 w 15"/>
                  <a:gd name="T3" fmla="*/ 24 h 30"/>
                  <a:gd name="T4" fmla="*/ 13 w 15"/>
                  <a:gd name="T5" fmla="*/ 27 h 30"/>
                  <a:gd name="T6" fmla="*/ 12 w 15"/>
                  <a:gd name="T7" fmla="*/ 30 h 30"/>
                  <a:gd name="T8" fmla="*/ 9 w 15"/>
                  <a:gd name="T9" fmla="*/ 30 h 30"/>
                  <a:gd name="T10" fmla="*/ 8 w 15"/>
                  <a:gd name="T11" fmla="*/ 30 h 30"/>
                  <a:gd name="T12" fmla="*/ 5 w 15"/>
                  <a:gd name="T13" fmla="*/ 27 h 30"/>
                  <a:gd name="T14" fmla="*/ 4 w 15"/>
                  <a:gd name="T15" fmla="*/ 24 h 30"/>
                  <a:gd name="T16" fmla="*/ 3 w 15"/>
                  <a:gd name="T17" fmla="*/ 20 h 30"/>
                  <a:gd name="T18" fmla="*/ 1 w 15"/>
                  <a:gd name="T19" fmla="*/ 15 h 30"/>
                  <a:gd name="T20" fmla="*/ 1 w 15"/>
                  <a:gd name="T21" fmla="*/ 12 h 30"/>
                  <a:gd name="T22" fmla="*/ 1 w 15"/>
                  <a:gd name="T23" fmla="*/ 5 h 30"/>
                  <a:gd name="T24" fmla="*/ 0 w 15"/>
                  <a:gd name="T25" fmla="*/ 1 h 30"/>
                  <a:gd name="T26" fmla="*/ 0 w 15"/>
                  <a:gd name="T27" fmla="*/ 0 h 30"/>
                  <a:gd name="T28" fmla="*/ 1 w 15"/>
                  <a:gd name="T29" fmla="*/ 0 h 30"/>
                  <a:gd name="T30" fmla="*/ 3 w 15"/>
                  <a:gd name="T31" fmla="*/ 0 h 30"/>
                  <a:gd name="T32" fmla="*/ 3 w 15"/>
                  <a:gd name="T33" fmla="*/ 1 h 30"/>
                  <a:gd name="T34" fmla="*/ 3 w 15"/>
                  <a:gd name="T35" fmla="*/ 5 h 30"/>
                  <a:gd name="T36" fmla="*/ 3 w 15"/>
                  <a:gd name="T37" fmla="*/ 11 h 30"/>
                  <a:gd name="T38" fmla="*/ 3 w 15"/>
                  <a:gd name="T39" fmla="*/ 11 h 30"/>
                  <a:gd name="T40" fmla="*/ 4 w 15"/>
                  <a:gd name="T41" fmla="*/ 12 h 30"/>
                  <a:gd name="T42" fmla="*/ 9 w 15"/>
                  <a:gd name="T43" fmla="*/ 18 h 30"/>
                  <a:gd name="T44" fmla="*/ 13 w 15"/>
                  <a:gd name="T45" fmla="*/ 23 h 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
                  <a:gd name="T70" fmla="*/ 0 h 30"/>
                  <a:gd name="T71" fmla="*/ 15 w 15"/>
                  <a:gd name="T72" fmla="*/ 30 h 3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 h="30">
                    <a:moveTo>
                      <a:pt x="13" y="23"/>
                    </a:moveTo>
                    <a:lnTo>
                      <a:pt x="15" y="24"/>
                    </a:lnTo>
                    <a:lnTo>
                      <a:pt x="13" y="27"/>
                    </a:lnTo>
                    <a:lnTo>
                      <a:pt x="12" y="30"/>
                    </a:lnTo>
                    <a:lnTo>
                      <a:pt x="9" y="30"/>
                    </a:lnTo>
                    <a:lnTo>
                      <a:pt x="8" y="30"/>
                    </a:lnTo>
                    <a:lnTo>
                      <a:pt x="5" y="27"/>
                    </a:lnTo>
                    <a:lnTo>
                      <a:pt x="4" y="24"/>
                    </a:lnTo>
                    <a:lnTo>
                      <a:pt x="3" y="20"/>
                    </a:lnTo>
                    <a:lnTo>
                      <a:pt x="1" y="15"/>
                    </a:lnTo>
                    <a:lnTo>
                      <a:pt x="1" y="12"/>
                    </a:lnTo>
                    <a:lnTo>
                      <a:pt x="1" y="5"/>
                    </a:lnTo>
                    <a:lnTo>
                      <a:pt x="0" y="1"/>
                    </a:lnTo>
                    <a:lnTo>
                      <a:pt x="0" y="0"/>
                    </a:lnTo>
                    <a:lnTo>
                      <a:pt x="1" y="0"/>
                    </a:lnTo>
                    <a:lnTo>
                      <a:pt x="3" y="0"/>
                    </a:lnTo>
                    <a:lnTo>
                      <a:pt x="3" y="1"/>
                    </a:lnTo>
                    <a:lnTo>
                      <a:pt x="3" y="5"/>
                    </a:lnTo>
                    <a:lnTo>
                      <a:pt x="3" y="11"/>
                    </a:lnTo>
                    <a:lnTo>
                      <a:pt x="4" y="12"/>
                    </a:lnTo>
                    <a:lnTo>
                      <a:pt x="9" y="18"/>
                    </a:lnTo>
                    <a:lnTo>
                      <a:pt x="13" y="23"/>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86" name="Freeform 316"/>
              <p:cNvSpPr>
                <a:spLocks/>
              </p:cNvSpPr>
              <p:nvPr/>
            </p:nvSpPr>
            <p:spPr bwMode="auto">
              <a:xfrm>
                <a:off x="3654" y="3688"/>
                <a:ext cx="18" cy="29"/>
              </a:xfrm>
              <a:custGeom>
                <a:avLst/>
                <a:gdLst>
                  <a:gd name="T0" fmla="*/ 17 w 18"/>
                  <a:gd name="T1" fmla="*/ 21 h 29"/>
                  <a:gd name="T2" fmla="*/ 18 w 18"/>
                  <a:gd name="T3" fmla="*/ 24 h 29"/>
                  <a:gd name="T4" fmla="*/ 18 w 18"/>
                  <a:gd name="T5" fmla="*/ 26 h 29"/>
                  <a:gd name="T6" fmla="*/ 15 w 18"/>
                  <a:gd name="T7" fmla="*/ 29 h 29"/>
                  <a:gd name="T8" fmla="*/ 14 w 18"/>
                  <a:gd name="T9" fmla="*/ 29 h 29"/>
                  <a:gd name="T10" fmla="*/ 11 w 18"/>
                  <a:gd name="T11" fmla="*/ 29 h 29"/>
                  <a:gd name="T12" fmla="*/ 9 w 18"/>
                  <a:gd name="T13" fmla="*/ 28 h 29"/>
                  <a:gd name="T14" fmla="*/ 7 w 18"/>
                  <a:gd name="T15" fmla="*/ 25 h 29"/>
                  <a:gd name="T16" fmla="*/ 5 w 18"/>
                  <a:gd name="T17" fmla="*/ 21 h 29"/>
                  <a:gd name="T18" fmla="*/ 3 w 18"/>
                  <a:gd name="T19" fmla="*/ 15 h 29"/>
                  <a:gd name="T20" fmla="*/ 3 w 18"/>
                  <a:gd name="T21" fmla="*/ 13 h 29"/>
                  <a:gd name="T22" fmla="*/ 0 w 18"/>
                  <a:gd name="T23" fmla="*/ 7 h 29"/>
                  <a:gd name="T24" fmla="*/ 0 w 18"/>
                  <a:gd name="T25" fmla="*/ 2 h 29"/>
                  <a:gd name="T26" fmla="*/ 0 w 18"/>
                  <a:gd name="T27" fmla="*/ 2 h 29"/>
                  <a:gd name="T28" fmla="*/ 0 w 18"/>
                  <a:gd name="T29" fmla="*/ 0 h 29"/>
                  <a:gd name="T30" fmla="*/ 2 w 18"/>
                  <a:gd name="T31" fmla="*/ 0 h 29"/>
                  <a:gd name="T32" fmla="*/ 2 w 18"/>
                  <a:gd name="T33" fmla="*/ 2 h 29"/>
                  <a:gd name="T34" fmla="*/ 3 w 18"/>
                  <a:gd name="T35" fmla="*/ 6 h 29"/>
                  <a:gd name="T36" fmla="*/ 5 w 18"/>
                  <a:gd name="T37" fmla="*/ 10 h 29"/>
                  <a:gd name="T38" fmla="*/ 5 w 18"/>
                  <a:gd name="T39" fmla="*/ 11 h 29"/>
                  <a:gd name="T40" fmla="*/ 6 w 18"/>
                  <a:gd name="T41" fmla="*/ 13 h 29"/>
                  <a:gd name="T42" fmla="*/ 11 w 18"/>
                  <a:gd name="T43" fmla="*/ 17 h 29"/>
                  <a:gd name="T44" fmla="*/ 17 w 18"/>
                  <a:gd name="T45" fmla="*/ 21 h 2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
                  <a:gd name="T70" fmla="*/ 0 h 29"/>
                  <a:gd name="T71" fmla="*/ 18 w 18"/>
                  <a:gd name="T72" fmla="*/ 29 h 2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 h="29">
                    <a:moveTo>
                      <a:pt x="17" y="21"/>
                    </a:moveTo>
                    <a:lnTo>
                      <a:pt x="18" y="24"/>
                    </a:lnTo>
                    <a:lnTo>
                      <a:pt x="18" y="26"/>
                    </a:lnTo>
                    <a:lnTo>
                      <a:pt x="15" y="29"/>
                    </a:lnTo>
                    <a:lnTo>
                      <a:pt x="14" y="29"/>
                    </a:lnTo>
                    <a:lnTo>
                      <a:pt x="11" y="29"/>
                    </a:lnTo>
                    <a:lnTo>
                      <a:pt x="9" y="28"/>
                    </a:lnTo>
                    <a:lnTo>
                      <a:pt x="7" y="25"/>
                    </a:lnTo>
                    <a:lnTo>
                      <a:pt x="5" y="21"/>
                    </a:lnTo>
                    <a:lnTo>
                      <a:pt x="3" y="15"/>
                    </a:lnTo>
                    <a:lnTo>
                      <a:pt x="3" y="13"/>
                    </a:lnTo>
                    <a:lnTo>
                      <a:pt x="0" y="7"/>
                    </a:lnTo>
                    <a:lnTo>
                      <a:pt x="0" y="2"/>
                    </a:lnTo>
                    <a:lnTo>
                      <a:pt x="0" y="0"/>
                    </a:lnTo>
                    <a:lnTo>
                      <a:pt x="2" y="0"/>
                    </a:lnTo>
                    <a:lnTo>
                      <a:pt x="2" y="2"/>
                    </a:lnTo>
                    <a:lnTo>
                      <a:pt x="3" y="6"/>
                    </a:lnTo>
                    <a:lnTo>
                      <a:pt x="5" y="10"/>
                    </a:lnTo>
                    <a:lnTo>
                      <a:pt x="5" y="11"/>
                    </a:lnTo>
                    <a:lnTo>
                      <a:pt x="6" y="13"/>
                    </a:lnTo>
                    <a:lnTo>
                      <a:pt x="11" y="17"/>
                    </a:lnTo>
                    <a:lnTo>
                      <a:pt x="17" y="21"/>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87" name="Freeform 317"/>
              <p:cNvSpPr>
                <a:spLocks/>
              </p:cNvSpPr>
              <p:nvPr/>
            </p:nvSpPr>
            <p:spPr bwMode="auto">
              <a:xfrm>
                <a:off x="3669" y="3679"/>
                <a:ext cx="17" cy="27"/>
              </a:xfrm>
              <a:custGeom>
                <a:avLst/>
                <a:gdLst>
                  <a:gd name="T0" fmla="*/ 17 w 17"/>
                  <a:gd name="T1" fmla="*/ 0 h 27"/>
                  <a:gd name="T2" fmla="*/ 15 w 17"/>
                  <a:gd name="T3" fmla="*/ 0 h 27"/>
                  <a:gd name="T4" fmla="*/ 14 w 17"/>
                  <a:gd name="T5" fmla="*/ 1 h 27"/>
                  <a:gd name="T6" fmla="*/ 13 w 17"/>
                  <a:gd name="T7" fmla="*/ 7 h 27"/>
                  <a:gd name="T8" fmla="*/ 11 w 17"/>
                  <a:gd name="T9" fmla="*/ 11 h 27"/>
                  <a:gd name="T10" fmla="*/ 9 w 17"/>
                  <a:gd name="T11" fmla="*/ 13 h 27"/>
                  <a:gd name="T12" fmla="*/ 6 w 17"/>
                  <a:gd name="T13" fmla="*/ 18 h 27"/>
                  <a:gd name="T14" fmla="*/ 3 w 17"/>
                  <a:gd name="T15" fmla="*/ 22 h 27"/>
                  <a:gd name="T16" fmla="*/ 0 w 17"/>
                  <a:gd name="T17" fmla="*/ 26 h 27"/>
                  <a:gd name="T18" fmla="*/ 2 w 17"/>
                  <a:gd name="T19" fmla="*/ 27 h 27"/>
                  <a:gd name="T20" fmla="*/ 5 w 17"/>
                  <a:gd name="T21" fmla="*/ 27 h 27"/>
                  <a:gd name="T22" fmla="*/ 6 w 17"/>
                  <a:gd name="T23" fmla="*/ 26 h 27"/>
                  <a:gd name="T24" fmla="*/ 9 w 17"/>
                  <a:gd name="T25" fmla="*/ 23 h 27"/>
                  <a:gd name="T26" fmla="*/ 11 w 17"/>
                  <a:gd name="T27" fmla="*/ 19 h 27"/>
                  <a:gd name="T28" fmla="*/ 13 w 17"/>
                  <a:gd name="T29" fmla="*/ 16 h 27"/>
                  <a:gd name="T30" fmla="*/ 15 w 17"/>
                  <a:gd name="T31" fmla="*/ 8 h 27"/>
                  <a:gd name="T32" fmla="*/ 17 w 17"/>
                  <a:gd name="T33" fmla="*/ 1 h 27"/>
                  <a:gd name="T34" fmla="*/ 17 w 17"/>
                  <a:gd name="T35" fmla="*/ 0 h 27"/>
                  <a:gd name="T36" fmla="*/ 17 w 17"/>
                  <a:gd name="T37" fmla="*/ 0 h 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
                  <a:gd name="T58" fmla="*/ 0 h 27"/>
                  <a:gd name="T59" fmla="*/ 17 w 17"/>
                  <a:gd name="T60" fmla="*/ 27 h 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 h="27">
                    <a:moveTo>
                      <a:pt x="17" y="0"/>
                    </a:moveTo>
                    <a:lnTo>
                      <a:pt x="15" y="0"/>
                    </a:lnTo>
                    <a:lnTo>
                      <a:pt x="14" y="1"/>
                    </a:lnTo>
                    <a:lnTo>
                      <a:pt x="13" y="7"/>
                    </a:lnTo>
                    <a:lnTo>
                      <a:pt x="11" y="11"/>
                    </a:lnTo>
                    <a:lnTo>
                      <a:pt x="9" y="13"/>
                    </a:lnTo>
                    <a:lnTo>
                      <a:pt x="6" y="18"/>
                    </a:lnTo>
                    <a:lnTo>
                      <a:pt x="3" y="22"/>
                    </a:lnTo>
                    <a:lnTo>
                      <a:pt x="0" y="26"/>
                    </a:lnTo>
                    <a:lnTo>
                      <a:pt x="2" y="27"/>
                    </a:lnTo>
                    <a:lnTo>
                      <a:pt x="5" y="27"/>
                    </a:lnTo>
                    <a:lnTo>
                      <a:pt x="6" y="26"/>
                    </a:lnTo>
                    <a:lnTo>
                      <a:pt x="9" y="23"/>
                    </a:lnTo>
                    <a:lnTo>
                      <a:pt x="11" y="19"/>
                    </a:lnTo>
                    <a:lnTo>
                      <a:pt x="13" y="16"/>
                    </a:lnTo>
                    <a:lnTo>
                      <a:pt x="15" y="8"/>
                    </a:lnTo>
                    <a:lnTo>
                      <a:pt x="17" y="1"/>
                    </a:lnTo>
                    <a:lnTo>
                      <a:pt x="17"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88" name="Freeform 318"/>
              <p:cNvSpPr>
                <a:spLocks/>
              </p:cNvSpPr>
              <p:nvPr/>
            </p:nvSpPr>
            <p:spPr bwMode="auto">
              <a:xfrm>
                <a:off x="3672" y="3694"/>
                <a:ext cx="14" cy="30"/>
              </a:xfrm>
              <a:custGeom>
                <a:avLst/>
                <a:gdLst>
                  <a:gd name="T0" fmla="*/ 12 w 14"/>
                  <a:gd name="T1" fmla="*/ 0 h 30"/>
                  <a:gd name="T2" fmla="*/ 11 w 14"/>
                  <a:gd name="T3" fmla="*/ 0 h 30"/>
                  <a:gd name="T4" fmla="*/ 11 w 14"/>
                  <a:gd name="T5" fmla="*/ 3 h 30"/>
                  <a:gd name="T6" fmla="*/ 10 w 14"/>
                  <a:gd name="T7" fmla="*/ 8 h 30"/>
                  <a:gd name="T8" fmla="*/ 8 w 14"/>
                  <a:gd name="T9" fmla="*/ 12 h 30"/>
                  <a:gd name="T10" fmla="*/ 7 w 14"/>
                  <a:gd name="T11" fmla="*/ 15 h 30"/>
                  <a:gd name="T12" fmla="*/ 4 w 14"/>
                  <a:gd name="T13" fmla="*/ 19 h 30"/>
                  <a:gd name="T14" fmla="*/ 2 w 14"/>
                  <a:gd name="T15" fmla="*/ 23 h 30"/>
                  <a:gd name="T16" fmla="*/ 0 w 14"/>
                  <a:gd name="T17" fmla="*/ 27 h 30"/>
                  <a:gd name="T18" fmla="*/ 2 w 14"/>
                  <a:gd name="T19" fmla="*/ 30 h 30"/>
                  <a:gd name="T20" fmla="*/ 3 w 14"/>
                  <a:gd name="T21" fmla="*/ 30 h 30"/>
                  <a:gd name="T22" fmla="*/ 6 w 14"/>
                  <a:gd name="T23" fmla="*/ 28 h 30"/>
                  <a:gd name="T24" fmla="*/ 8 w 14"/>
                  <a:gd name="T25" fmla="*/ 24 h 30"/>
                  <a:gd name="T26" fmla="*/ 10 w 14"/>
                  <a:gd name="T27" fmla="*/ 20 h 30"/>
                  <a:gd name="T28" fmla="*/ 10 w 14"/>
                  <a:gd name="T29" fmla="*/ 18 h 30"/>
                  <a:gd name="T30" fmla="*/ 12 w 14"/>
                  <a:gd name="T31" fmla="*/ 8 h 30"/>
                  <a:gd name="T32" fmla="*/ 14 w 14"/>
                  <a:gd name="T33" fmla="*/ 1 h 30"/>
                  <a:gd name="T34" fmla="*/ 12 w 14"/>
                  <a:gd name="T35" fmla="*/ 0 h 30"/>
                  <a:gd name="T36" fmla="*/ 12 w 14"/>
                  <a:gd name="T37" fmla="*/ 0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
                  <a:gd name="T58" fmla="*/ 0 h 30"/>
                  <a:gd name="T59" fmla="*/ 14 w 14"/>
                  <a:gd name="T60" fmla="*/ 30 h 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 h="30">
                    <a:moveTo>
                      <a:pt x="12" y="0"/>
                    </a:moveTo>
                    <a:lnTo>
                      <a:pt x="11" y="0"/>
                    </a:lnTo>
                    <a:lnTo>
                      <a:pt x="11" y="3"/>
                    </a:lnTo>
                    <a:lnTo>
                      <a:pt x="10" y="8"/>
                    </a:lnTo>
                    <a:lnTo>
                      <a:pt x="8" y="12"/>
                    </a:lnTo>
                    <a:lnTo>
                      <a:pt x="7" y="15"/>
                    </a:lnTo>
                    <a:lnTo>
                      <a:pt x="4" y="19"/>
                    </a:lnTo>
                    <a:lnTo>
                      <a:pt x="2" y="23"/>
                    </a:lnTo>
                    <a:lnTo>
                      <a:pt x="0" y="27"/>
                    </a:lnTo>
                    <a:lnTo>
                      <a:pt x="2" y="30"/>
                    </a:lnTo>
                    <a:lnTo>
                      <a:pt x="3" y="30"/>
                    </a:lnTo>
                    <a:lnTo>
                      <a:pt x="6" y="28"/>
                    </a:lnTo>
                    <a:lnTo>
                      <a:pt x="8" y="24"/>
                    </a:lnTo>
                    <a:lnTo>
                      <a:pt x="10" y="20"/>
                    </a:lnTo>
                    <a:lnTo>
                      <a:pt x="10" y="18"/>
                    </a:lnTo>
                    <a:lnTo>
                      <a:pt x="12" y="8"/>
                    </a:lnTo>
                    <a:lnTo>
                      <a:pt x="14" y="1"/>
                    </a:lnTo>
                    <a:lnTo>
                      <a:pt x="12"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89" name="Freeform 319"/>
              <p:cNvSpPr>
                <a:spLocks/>
              </p:cNvSpPr>
              <p:nvPr/>
            </p:nvSpPr>
            <p:spPr bwMode="auto">
              <a:xfrm>
                <a:off x="3654" y="3707"/>
                <a:ext cx="20" cy="28"/>
              </a:xfrm>
              <a:custGeom>
                <a:avLst/>
                <a:gdLst>
                  <a:gd name="T0" fmla="*/ 18 w 20"/>
                  <a:gd name="T1" fmla="*/ 20 h 28"/>
                  <a:gd name="T2" fmla="*/ 20 w 20"/>
                  <a:gd name="T3" fmla="*/ 21 h 28"/>
                  <a:gd name="T4" fmla="*/ 20 w 20"/>
                  <a:gd name="T5" fmla="*/ 24 h 28"/>
                  <a:gd name="T6" fmla="*/ 18 w 20"/>
                  <a:gd name="T7" fmla="*/ 26 h 28"/>
                  <a:gd name="T8" fmla="*/ 15 w 20"/>
                  <a:gd name="T9" fmla="*/ 28 h 28"/>
                  <a:gd name="T10" fmla="*/ 14 w 20"/>
                  <a:gd name="T11" fmla="*/ 28 h 28"/>
                  <a:gd name="T12" fmla="*/ 11 w 20"/>
                  <a:gd name="T13" fmla="*/ 26 h 28"/>
                  <a:gd name="T14" fmla="*/ 9 w 20"/>
                  <a:gd name="T15" fmla="*/ 24 h 28"/>
                  <a:gd name="T16" fmla="*/ 6 w 20"/>
                  <a:gd name="T17" fmla="*/ 20 h 28"/>
                  <a:gd name="T18" fmla="*/ 5 w 20"/>
                  <a:gd name="T19" fmla="*/ 15 h 28"/>
                  <a:gd name="T20" fmla="*/ 3 w 20"/>
                  <a:gd name="T21" fmla="*/ 11 h 28"/>
                  <a:gd name="T22" fmla="*/ 2 w 20"/>
                  <a:gd name="T23" fmla="*/ 6 h 28"/>
                  <a:gd name="T24" fmla="*/ 0 w 20"/>
                  <a:gd name="T25" fmla="*/ 2 h 28"/>
                  <a:gd name="T26" fmla="*/ 0 w 20"/>
                  <a:gd name="T27" fmla="*/ 0 h 28"/>
                  <a:gd name="T28" fmla="*/ 2 w 20"/>
                  <a:gd name="T29" fmla="*/ 0 h 28"/>
                  <a:gd name="T30" fmla="*/ 3 w 20"/>
                  <a:gd name="T31" fmla="*/ 0 h 28"/>
                  <a:gd name="T32" fmla="*/ 3 w 20"/>
                  <a:gd name="T33" fmla="*/ 0 h 28"/>
                  <a:gd name="T34" fmla="*/ 5 w 20"/>
                  <a:gd name="T35" fmla="*/ 6 h 28"/>
                  <a:gd name="T36" fmla="*/ 6 w 20"/>
                  <a:gd name="T37" fmla="*/ 10 h 28"/>
                  <a:gd name="T38" fmla="*/ 6 w 20"/>
                  <a:gd name="T39" fmla="*/ 10 h 28"/>
                  <a:gd name="T40" fmla="*/ 6 w 20"/>
                  <a:gd name="T41" fmla="*/ 11 h 28"/>
                  <a:gd name="T42" fmla="*/ 13 w 20"/>
                  <a:gd name="T43" fmla="*/ 15 h 28"/>
                  <a:gd name="T44" fmla="*/ 18 w 20"/>
                  <a:gd name="T45" fmla="*/ 20 h 2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0"/>
                  <a:gd name="T70" fmla="*/ 0 h 28"/>
                  <a:gd name="T71" fmla="*/ 20 w 20"/>
                  <a:gd name="T72" fmla="*/ 28 h 2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0" h="28">
                    <a:moveTo>
                      <a:pt x="18" y="20"/>
                    </a:moveTo>
                    <a:lnTo>
                      <a:pt x="20" y="21"/>
                    </a:lnTo>
                    <a:lnTo>
                      <a:pt x="20" y="24"/>
                    </a:lnTo>
                    <a:lnTo>
                      <a:pt x="18" y="26"/>
                    </a:lnTo>
                    <a:lnTo>
                      <a:pt x="15" y="28"/>
                    </a:lnTo>
                    <a:lnTo>
                      <a:pt x="14" y="28"/>
                    </a:lnTo>
                    <a:lnTo>
                      <a:pt x="11" y="26"/>
                    </a:lnTo>
                    <a:lnTo>
                      <a:pt x="9" y="24"/>
                    </a:lnTo>
                    <a:lnTo>
                      <a:pt x="6" y="20"/>
                    </a:lnTo>
                    <a:lnTo>
                      <a:pt x="5" y="15"/>
                    </a:lnTo>
                    <a:lnTo>
                      <a:pt x="3" y="11"/>
                    </a:lnTo>
                    <a:lnTo>
                      <a:pt x="2" y="6"/>
                    </a:lnTo>
                    <a:lnTo>
                      <a:pt x="0" y="2"/>
                    </a:lnTo>
                    <a:lnTo>
                      <a:pt x="0" y="0"/>
                    </a:lnTo>
                    <a:lnTo>
                      <a:pt x="2" y="0"/>
                    </a:lnTo>
                    <a:lnTo>
                      <a:pt x="3" y="0"/>
                    </a:lnTo>
                    <a:lnTo>
                      <a:pt x="5" y="6"/>
                    </a:lnTo>
                    <a:lnTo>
                      <a:pt x="6" y="10"/>
                    </a:lnTo>
                    <a:lnTo>
                      <a:pt x="6" y="11"/>
                    </a:lnTo>
                    <a:lnTo>
                      <a:pt x="13" y="15"/>
                    </a:lnTo>
                    <a:lnTo>
                      <a:pt x="18" y="2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90" name="Freeform 320"/>
              <p:cNvSpPr>
                <a:spLocks/>
              </p:cNvSpPr>
              <p:nvPr/>
            </p:nvSpPr>
            <p:spPr bwMode="auto">
              <a:xfrm>
                <a:off x="3675" y="3713"/>
                <a:ext cx="11" cy="30"/>
              </a:xfrm>
              <a:custGeom>
                <a:avLst/>
                <a:gdLst>
                  <a:gd name="T0" fmla="*/ 9 w 11"/>
                  <a:gd name="T1" fmla="*/ 0 h 30"/>
                  <a:gd name="T2" fmla="*/ 8 w 11"/>
                  <a:gd name="T3" fmla="*/ 0 h 30"/>
                  <a:gd name="T4" fmla="*/ 8 w 11"/>
                  <a:gd name="T5" fmla="*/ 1 h 30"/>
                  <a:gd name="T6" fmla="*/ 8 w 11"/>
                  <a:gd name="T7" fmla="*/ 8 h 30"/>
                  <a:gd name="T8" fmla="*/ 7 w 11"/>
                  <a:gd name="T9" fmla="*/ 12 h 30"/>
                  <a:gd name="T10" fmla="*/ 5 w 11"/>
                  <a:gd name="T11" fmla="*/ 15 h 30"/>
                  <a:gd name="T12" fmla="*/ 3 w 11"/>
                  <a:gd name="T13" fmla="*/ 19 h 30"/>
                  <a:gd name="T14" fmla="*/ 1 w 11"/>
                  <a:gd name="T15" fmla="*/ 24 h 30"/>
                  <a:gd name="T16" fmla="*/ 0 w 11"/>
                  <a:gd name="T17" fmla="*/ 29 h 30"/>
                  <a:gd name="T18" fmla="*/ 1 w 11"/>
                  <a:gd name="T19" fmla="*/ 30 h 30"/>
                  <a:gd name="T20" fmla="*/ 3 w 11"/>
                  <a:gd name="T21" fmla="*/ 30 h 30"/>
                  <a:gd name="T22" fmla="*/ 5 w 11"/>
                  <a:gd name="T23" fmla="*/ 29 h 30"/>
                  <a:gd name="T24" fmla="*/ 7 w 11"/>
                  <a:gd name="T25" fmla="*/ 24 h 30"/>
                  <a:gd name="T26" fmla="*/ 8 w 11"/>
                  <a:gd name="T27" fmla="*/ 20 h 30"/>
                  <a:gd name="T28" fmla="*/ 9 w 11"/>
                  <a:gd name="T29" fmla="*/ 18 h 30"/>
                  <a:gd name="T30" fmla="*/ 9 w 11"/>
                  <a:gd name="T31" fmla="*/ 8 h 30"/>
                  <a:gd name="T32" fmla="*/ 11 w 11"/>
                  <a:gd name="T33" fmla="*/ 1 h 30"/>
                  <a:gd name="T34" fmla="*/ 11 w 11"/>
                  <a:gd name="T35" fmla="*/ 0 h 30"/>
                  <a:gd name="T36" fmla="*/ 9 w 11"/>
                  <a:gd name="T37" fmla="*/ 0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30"/>
                  <a:gd name="T59" fmla="*/ 11 w 11"/>
                  <a:gd name="T60" fmla="*/ 30 h 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30">
                    <a:moveTo>
                      <a:pt x="9" y="0"/>
                    </a:moveTo>
                    <a:lnTo>
                      <a:pt x="8" y="0"/>
                    </a:lnTo>
                    <a:lnTo>
                      <a:pt x="8" y="1"/>
                    </a:lnTo>
                    <a:lnTo>
                      <a:pt x="8" y="8"/>
                    </a:lnTo>
                    <a:lnTo>
                      <a:pt x="7" y="12"/>
                    </a:lnTo>
                    <a:lnTo>
                      <a:pt x="5" y="15"/>
                    </a:lnTo>
                    <a:lnTo>
                      <a:pt x="3" y="19"/>
                    </a:lnTo>
                    <a:lnTo>
                      <a:pt x="1" y="24"/>
                    </a:lnTo>
                    <a:lnTo>
                      <a:pt x="0" y="29"/>
                    </a:lnTo>
                    <a:lnTo>
                      <a:pt x="1" y="30"/>
                    </a:lnTo>
                    <a:lnTo>
                      <a:pt x="3" y="30"/>
                    </a:lnTo>
                    <a:lnTo>
                      <a:pt x="5" y="29"/>
                    </a:lnTo>
                    <a:lnTo>
                      <a:pt x="7" y="24"/>
                    </a:lnTo>
                    <a:lnTo>
                      <a:pt x="8" y="20"/>
                    </a:lnTo>
                    <a:lnTo>
                      <a:pt x="9" y="18"/>
                    </a:lnTo>
                    <a:lnTo>
                      <a:pt x="9" y="8"/>
                    </a:lnTo>
                    <a:lnTo>
                      <a:pt x="11" y="1"/>
                    </a:lnTo>
                    <a:lnTo>
                      <a:pt x="11" y="0"/>
                    </a:lnTo>
                    <a:lnTo>
                      <a:pt x="9"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91" name="Freeform 321"/>
              <p:cNvSpPr>
                <a:spLocks/>
              </p:cNvSpPr>
              <p:nvPr/>
            </p:nvSpPr>
            <p:spPr bwMode="auto">
              <a:xfrm>
                <a:off x="3659" y="3728"/>
                <a:ext cx="21" cy="27"/>
              </a:xfrm>
              <a:custGeom>
                <a:avLst/>
                <a:gdLst>
                  <a:gd name="T0" fmla="*/ 21 w 21"/>
                  <a:gd name="T1" fmla="*/ 23 h 27"/>
                  <a:gd name="T2" fmla="*/ 20 w 21"/>
                  <a:gd name="T3" fmla="*/ 26 h 27"/>
                  <a:gd name="T4" fmla="*/ 17 w 21"/>
                  <a:gd name="T5" fmla="*/ 27 h 27"/>
                  <a:gd name="T6" fmla="*/ 15 w 21"/>
                  <a:gd name="T7" fmla="*/ 26 h 27"/>
                  <a:gd name="T8" fmla="*/ 10 w 21"/>
                  <a:gd name="T9" fmla="*/ 22 h 27"/>
                  <a:gd name="T10" fmla="*/ 4 w 21"/>
                  <a:gd name="T11" fmla="*/ 11 h 27"/>
                  <a:gd name="T12" fmla="*/ 0 w 21"/>
                  <a:gd name="T13" fmla="*/ 3 h 27"/>
                  <a:gd name="T14" fmla="*/ 0 w 21"/>
                  <a:gd name="T15" fmla="*/ 1 h 27"/>
                  <a:gd name="T16" fmla="*/ 0 w 21"/>
                  <a:gd name="T17" fmla="*/ 0 h 27"/>
                  <a:gd name="T18" fmla="*/ 1 w 21"/>
                  <a:gd name="T19" fmla="*/ 0 h 27"/>
                  <a:gd name="T20" fmla="*/ 2 w 21"/>
                  <a:gd name="T21" fmla="*/ 1 h 27"/>
                  <a:gd name="T22" fmla="*/ 4 w 21"/>
                  <a:gd name="T23" fmla="*/ 5 h 27"/>
                  <a:gd name="T24" fmla="*/ 6 w 21"/>
                  <a:gd name="T25" fmla="*/ 11 h 27"/>
                  <a:gd name="T26" fmla="*/ 10 w 21"/>
                  <a:gd name="T27" fmla="*/ 14 h 27"/>
                  <a:gd name="T28" fmla="*/ 16 w 21"/>
                  <a:gd name="T29" fmla="*/ 19 h 27"/>
                  <a:gd name="T30" fmla="*/ 20 w 21"/>
                  <a:gd name="T31" fmla="*/ 22 h 27"/>
                  <a:gd name="T32" fmla="*/ 21 w 21"/>
                  <a:gd name="T33" fmla="*/ 23 h 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1"/>
                  <a:gd name="T52" fmla="*/ 0 h 27"/>
                  <a:gd name="T53" fmla="*/ 21 w 21"/>
                  <a:gd name="T54" fmla="*/ 27 h 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1" h="27">
                    <a:moveTo>
                      <a:pt x="21" y="23"/>
                    </a:moveTo>
                    <a:lnTo>
                      <a:pt x="20" y="26"/>
                    </a:lnTo>
                    <a:lnTo>
                      <a:pt x="17" y="27"/>
                    </a:lnTo>
                    <a:lnTo>
                      <a:pt x="15" y="26"/>
                    </a:lnTo>
                    <a:lnTo>
                      <a:pt x="10" y="22"/>
                    </a:lnTo>
                    <a:lnTo>
                      <a:pt x="4" y="11"/>
                    </a:lnTo>
                    <a:lnTo>
                      <a:pt x="0" y="3"/>
                    </a:lnTo>
                    <a:lnTo>
                      <a:pt x="0" y="1"/>
                    </a:lnTo>
                    <a:lnTo>
                      <a:pt x="0" y="0"/>
                    </a:lnTo>
                    <a:lnTo>
                      <a:pt x="1" y="0"/>
                    </a:lnTo>
                    <a:lnTo>
                      <a:pt x="2" y="1"/>
                    </a:lnTo>
                    <a:lnTo>
                      <a:pt x="4" y="5"/>
                    </a:lnTo>
                    <a:lnTo>
                      <a:pt x="6" y="11"/>
                    </a:lnTo>
                    <a:lnTo>
                      <a:pt x="10" y="14"/>
                    </a:lnTo>
                    <a:lnTo>
                      <a:pt x="16" y="19"/>
                    </a:lnTo>
                    <a:lnTo>
                      <a:pt x="20" y="22"/>
                    </a:lnTo>
                    <a:lnTo>
                      <a:pt x="21" y="23"/>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92" name="Freeform 322"/>
              <p:cNvSpPr>
                <a:spLocks/>
              </p:cNvSpPr>
              <p:nvPr/>
            </p:nvSpPr>
            <p:spPr bwMode="auto">
              <a:xfrm>
                <a:off x="3664" y="3748"/>
                <a:ext cx="24" cy="21"/>
              </a:xfrm>
              <a:custGeom>
                <a:avLst/>
                <a:gdLst>
                  <a:gd name="T0" fmla="*/ 24 w 24"/>
                  <a:gd name="T1" fmla="*/ 17 h 21"/>
                  <a:gd name="T2" fmla="*/ 23 w 24"/>
                  <a:gd name="T3" fmla="*/ 19 h 21"/>
                  <a:gd name="T4" fmla="*/ 22 w 24"/>
                  <a:gd name="T5" fmla="*/ 21 h 21"/>
                  <a:gd name="T6" fmla="*/ 18 w 24"/>
                  <a:gd name="T7" fmla="*/ 19 h 21"/>
                  <a:gd name="T8" fmla="*/ 12 w 24"/>
                  <a:gd name="T9" fmla="*/ 17 h 21"/>
                  <a:gd name="T10" fmla="*/ 8 w 24"/>
                  <a:gd name="T11" fmla="*/ 11 h 21"/>
                  <a:gd name="T12" fmla="*/ 4 w 24"/>
                  <a:gd name="T13" fmla="*/ 7 h 21"/>
                  <a:gd name="T14" fmla="*/ 3 w 24"/>
                  <a:gd name="T15" fmla="*/ 4 h 21"/>
                  <a:gd name="T16" fmla="*/ 1 w 24"/>
                  <a:gd name="T17" fmla="*/ 2 h 21"/>
                  <a:gd name="T18" fmla="*/ 0 w 24"/>
                  <a:gd name="T19" fmla="*/ 2 h 21"/>
                  <a:gd name="T20" fmla="*/ 1 w 24"/>
                  <a:gd name="T21" fmla="*/ 0 h 21"/>
                  <a:gd name="T22" fmla="*/ 3 w 24"/>
                  <a:gd name="T23" fmla="*/ 0 h 21"/>
                  <a:gd name="T24" fmla="*/ 3 w 24"/>
                  <a:gd name="T25" fmla="*/ 2 h 21"/>
                  <a:gd name="T26" fmla="*/ 5 w 24"/>
                  <a:gd name="T27" fmla="*/ 4 h 21"/>
                  <a:gd name="T28" fmla="*/ 8 w 24"/>
                  <a:gd name="T29" fmla="*/ 9 h 21"/>
                  <a:gd name="T30" fmla="*/ 14 w 24"/>
                  <a:gd name="T31" fmla="*/ 11 h 21"/>
                  <a:gd name="T32" fmla="*/ 19 w 24"/>
                  <a:gd name="T33" fmla="*/ 13 h 21"/>
                  <a:gd name="T34" fmla="*/ 22 w 24"/>
                  <a:gd name="T35" fmla="*/ 15 h 21"/>
                  <a:gd name="T36" fmla="*/ 24 w 24"/>
                  <a:gd name="T37" fmla="*/ 17 h 2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4"/>
                  <a:gd name="T58" fmla="*/ 0 h 21"/>
                  <a:gd name="T59" fmla="*/ 24 w 24"/>
                  <a:gd name="T60" fmla="*/ 21 h 2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4" h="21">
                    <a:moveTo>
                      <a:pt x="24" y="17"/>
                    </a:moveTo>
                    <a:lnTo>
                      <a:pt x="23" y="19"/>
                    </a:lnTo>
                    <a:lnTo>
                      <a:pt x="22" y="21"/>
                    </a:lnTo>
                    <a:lnTo>
                      <a:pt x="18" y="19"/>
                    </a:lnTo>
                    <a:lnTo>
                      <a:pt x="12" y="17"/>
                    </a:lnTo>
                    <a:lnTo>
                      <a:pt x="8" y="11"/>
                    </a:lnTo>
                    <a:lnTo>
                      <a:pt x="4" y="7"/>
                    </a:lnTo>
                    <a:lnTo>
                      <a:pt x="3" y="4"/>
                    </a:lnTo>
                    <a:lnTo>
                      <a:pt x="1" y="2"/>
                    </a:lnTo>
                    <a:lnTo>
                      <a:pt x="0" y="2"/>
                    </a:lnTo>
                    <a:lnTo>
                      <a:pt x="1" y="0"/>
                    </a:lnTo>
                    <a:lnTo>
                      <a:pt x="3" y="0"/>
                    </a:lnTo>
                    <a:lnTo>
                      <a:pt x="3" y="2"/>
                    </a:lnTo>
                    <a:lnTo>
                      <a:pt x="5" y="4"/>
                    </a:lnTo>
                    <a:lnTo>
                      <a:pt x="8" y="9"/>
                    </a:lnTo>
                    <a:lnTo>
                      <a:pt x="14" y="11"/>
                    </a:lnTo>
                    <a:lnTo>
                      <a:pt x="19" y="13"/>
                    </a:lnTo>
                    <a:lnTo>
                      <a:pt x="22" y="15"/>
                    </a:lnTo>
                    <a:lnTo>
                      <a:pt x="24" y="17"/>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93" name="Freeform 323"/>
              <p:cNvSpPr>
                <a:spLocks/>
              </p:cNvSpPr>
              <p:nvPr/>
            </p:nvSpPr>
            <p:spPr bwMode="auto">
              <a:xfrm>
                <a:off x="3674" y="3766"/>
                <a:ext cx="25" cy="19"/>
              </a:xfrm>
              <a:custGeom>
                <a:avLst/>
                <a:gdLst>
                  <a:gd name="T0" fmla="*/ 25 w 25"/>
                  <a:gd name="T1" fmla="*/ 15 h 19"/>
                  <a:gd name="T2" fmla="*/ 25 w 25"/>
                  <a:gd name="T3" fmla="*/ 16 h 19"/>
                  <a:gd name="T4" fmla="*/ 25 w 25"/>
                  <a:gd name="T5" fmla="*/ 18 h 19"/>
                  <a:gd name="T6" fmla="*/ 24 w 25"/>
                  <a:gd name="T7" fmla="*/ 19 h 19"/>
                  <a:gd name="T8" fmla="*/ 21 w 25"/>
                  <a:gd name="T9" fmla="*/ 19 h 19"/>
                  <a:gd name="T10" fmla="*/ 16 w 25"/>
                  <a:gd name="T11" fmla="*/ 16 h 19"/>
                  <a:gd name="T12" fmla="*/ 12 w 25"/>
                  <a:gd name="T13" fmla="*/ 14 h 19"/>
                  <a:gd name="T14" fmla="*/ 8 w 25"/>
                  <a:gd name="T15" fmla="*/ 10 h 19"/>
                  <a:gd name="T16" fmla="*/ 4 w 25"/>
                  <a:gd name="T17" fmla="*/ 6 h 19"/>
                  <a:gd name="T18" fmla="*/ 2 w 25"/>
                  <a:gd name="T19" fmla="*/ 3 h 19"/>
                  <a:gd name="T20" fmla="*/ 0 w 25"/>
                  <a:gd name="T21" fmla="*/ 1 h 19"/>
                  <a:gd name="T22" fmla="*/ 0 w 25"/>
                  <a:gd name="T23" fmla="*/ 0 h 19"/>
                  <a:gd name="T24" fmla="*/ 0 w 25"/>
                  <a:gd name="T25" fmla="*/ 0 h 19"/>
                  <a:gd name="T26" fmla="*/ 1 w 25"/>
                  <a:gd name="T27" fmla="*/ 0 h 19"/>
                  <a:gd name="T28" fmla="*/ 2 w 25"/>
                  <a:gd name="T29" fmla="*/ 0 h 19"/>
                  <a:gd name="T30" fmla="*/ 5 w 25"/>
                  <a:gd name="T31" fmla="*/ 4 h 19"/>
                  <a:gd name="T32" fmla="*/ 9 w 25"/>
                  <a:gd name="T33" fmla="*/ 7 h 19"/>
                  <a:gd name="T34" fmla="*/ 14 w 25"/>
                  <a:gd name="T35" fmla="*/ 10 h 19"/>
                  <a:gd name="T36" fmla="*/ 20 w 25"/>
                  <a:gd name="T37" fmla="*/ 11 h 19"/>
                  <a:gd name="T38" fmla="*/ 24 w 25"/>
                  <a:gd name="T39" fmla="*/ 14 h 19"/>
                  <a:gd name="T40" fmla="*/ 25 w 25"/>
                  <a:gd name="T41" fmla="*/ 15 h 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5"/>
                  <a:gd name="T64" fmla="*/ 0 h 19"/>
                  <a:gd name="T65" fmla="*/ 25 w 25"/>
                  <a:gd name="T66" fmla="*/ 19 h 1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5" h="19">
                    <a:moveTo>
                      <a:pt x="25" y="15"/>
                    </a:moveTo>
                    <a:lnTo>
                      <a:pt x="25" y="16"/>
                    </a:lnTo>
                    <a:lnTo>
                      <a:pt x="25" y="18"/>
                    </a:lnTo>
                    <a:lnTo>
                      <a:pt x="24" y="19"/>
                    </a:lnTo>
                    <a:lnTo>
                      <a:pt x="21" y="19"/>
                    </a:lnTo>
                    <a:lnTo>
                      <a:pt x="16" y="16"/>
                    </a:lnTo>
                    <a:lnTo>
                      <a:pt x="12" y="14"/>
                    </a:lnTo>
                    <a:lnTo>
                      <a:pt x="8" y="10"/>
                    </a:lnTo>
                    <a:lnTo>
                      <a:pt x="4" y="6"/>
                    </a:lnTo>
                    <a:lnTo>
                      <a:pt x="2" y="3"/>
                    </a:lnTo>
                    <a:lnTo>
                      <a:pt x="0" y="1"/>
                    </a:lnTo>
                    <a:lnTo>
                      <a:pt x="0" y="0"/>
                    </a:lnTo>
                    <a:lnTo>
                      <a:pt x="1" y="0"/>
                    </a:lnTo>
                    <a:lnTo>
                      <a:pt x="2" y="0"/>
                    </a:lnTo>
                    <a:lnTo>
                      <a:pt x="5" y="4"/>
                    </a:lnTo>
                    <a:lnTo>
                      <a:pt x="9" y="7"/>
                    </a:lnTo>
                    <a:lnTo>
                      <a:pt x="14" y="10"/>
                    </a:lnTo>
                    <a:lnTo>
                      <a:pt x="20" y="11"/>
                    </a:lnTo>
                    <a:lnTo>
                      <a:pt x="24" y="14"/>
                    </a:lnTo>
                    <a:lnTo>
                      <a:pt x="25" y="15"/>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94" name="Freeform 324"/>
              <p:cNvSpPr>
                <a:spLocks/>
              </p:cNvSpPr>
              <p:nvPr/>
            </p:nvSpPr>
            <p:spPr bwMode="auto">
              <a:xfrm>
                <a:off x="3693" y="3751"/>
                <a:ext cx="6" cy="23"/>
              </a:xfrm>
              <a:custGeom>
                <a:avLst/>
                <a:gdLst>
                  <a:gd name="T0" fmla="*/ 6 w 6"/>
                  <a:gd name="T1" fmla="*/ 21 h 23"/>
                  <a:gd name="T2" fmla="*/ 5 w 6"/>
                  <a:gd name="T3" fmla="*/ 23 h 23"/>
                  <a:gd name="T4" fmla="*/ 2 w 6"/>
                  <a:gd name="T5" fmla="*/ 23 h 23"/>
                  <a:gd name="T6" fmla="*/ 1 w 6"/>
                  <a:gd name="T7" fmla="*/ 23 h 23"/>
                  <a:gd name="T8" fmla="*/ 0 w 6"/>
                  <a:gd name="T9" fmla="*/ 21 h 23"/>
                  <a:gd name="T10" fmla="*/ 0 w 6"/>
                  <a:gd name="T11" fmla="*/ 16 h 23"/>
                  <a:gd name="T12" fmla="*/ 1 w 6"/>
                  <a:gd name="T13" fmla="*/ 11 h 23"/>
                  <a:gd name="T14" fmla="*/ 1 w 6"/>
                  <a:gd name="T15" fmla="*/ 7 h 23"/>
                  <a:gd name="T16" fmla="*/ 1 w 6"/>
                  <a:gd name="T17" fmla="*/ 6 h 23"/>
                  <a:gd name="T18" fmla="*/ 0 w 6"/>
                  <a:gd name="T19" fmla="*/ 3 h 23"/>
                  <a:gd name="T20" fmla="*/ 0 w 6"/>
                  <a:gd name="T21" fmla="*/ 0 h 23"/>
                  <a:gd name="T22" fmla="*/ 0 w 6"/>
                  <a:gd name="T23" fmla="*/ 0 h 23"/>
                  <a:gd name="T24" fmla="*/ 1 w 6"/>
                  <a:gd name="T25" fmla="*/ 0 h 23"/>
                  <a:gd name="T26" fmla="*/ 2 w 6"/>
                  <a:gd name="T27" fmla="*/ 4 h 23"/>
                  <a:gd name="T28" fmla="*/ 5 w 6"/>
                  <a:gd name="T29" fmla="*/ 10 h 23"/>
                  <a:gd name="T30" fmla="*/ 5 w 6"/>
                  <a:gd name="T31" fmla="*/ 14 h 23"/>
                  <a:gd name="T32" fmla="*/ 6 w 6"/>
                  <a:gd name="T33" fmla="*/ 18 h 23"/>
                  <a:gd name="T34" fmla="*/ 6 w 6"/>
                  <a:gd name="T35" fmla="*/ 21 h 23"/>
                  <a:gd name="T36" fmla="*/ 6 w 6"/>
                  <a:gd name="T37" fmla="*/ 21 h 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
                  <a:gd name="T58" fmla="*/ 0 h 23"/>
                  <a:gd name="T59" fmla="*/ 6 w 6"/>
                  <a:gd name="T60" fmla="*/ 23 h 2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 h="23">
                    <a:moveTo>
                      <a:pt x="6" y="21"/>
                    </a:moveTo>
                    <a:lnTo>
                      <a:pt x="5" y="23"/>
                    </a:lnTo>
                    <a:lnTo>
                      <a:pt x="2" y="23"/>
                    </a:lnTo>
                    <a:lnTo>
                      <a:pt x="1" y="23"/>
                    </a:lnTo>
                    <a:lnTo>
                      <a:pt x="0" y="21"/>
                    </a:lnTo>
                    <a:lnTo>
                      <a:pt x="0" y="16"/>
                    </a:lnTo>
                    <a:lnTo>
                      <a:pt x="1" y="11"/>
                    </a:lnTo>
                    <a:lnTo>
                      <a:pt x="1" y="7"/>
                    </a:lnTo>
                    <a:lnTo>
                      <a:pt x="1" y="6"/>
                    </a:lnTo>
                    <a:lnTo>
                      <a:pt x="0" y="3"/>
                    </a:lnTo>
                    <a:lnTo>
                      <a:pt x="0" y="0"/>
                    </a:lnTo>
                    <a:lnTo>
                      <a:pt x="1" y="0"/>
                    </a:lnTo>
                    <a:lnTo>
                      <a:pt x="2" y="4"/>
                    </a:lnTo>
                    <a:lnTo>
                      <a:pt x="5" y="10"/>
                    </a:lnTo>
                    <a:lnTo>
                      <a:pt x="5" y="14"/>
                    </a:lnTo>
                    <a:lnTo>
                      <a:pt x="6" y="18"/>
                    </a:lnTo>
                    <a:lnTo>
                      <a:pt x="6" y="21"/>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95" name="Freeform 325"/>
              <p:cNvSpPr>
                <a:spLocks/>
              </p:cNvSpPr>
              <p:nvPr/>
            </p:nvSpPr>
            <p:spPr bwMode="auto">
              <a:xfrm>
                <a:off x="3682" y="3737"/>
                <a:ext cx="8" cy="24"/>
              </a:xfrm>
              <a:custGeom>
                <a:avLst/>
                <a:gdLst>
                  <a:gd name="T0" fmla="*/ 6 w 8"/>
                  <a:gd name="T1" fmla="*/ 22 h 24"/>
                  <a:gd name="T2" fmla="*/ 5 w 8"/>
                  <a:gd name="T3" fmla="*/ 24 h 24"/>
                  <a:gd name="T4" fmla="*/ 2 w 8"/>
                  <a:gd name="T5" fmla="*/ 24 h 24"/>
                  <a:gd name="T6" fmla="*/ 0 w 8"/>
                  <a:gd name="T7" fmla="*/ 22 h 24"/>
                  <a:gd name="T8" fmla="*/ 0 w 8"/>
                  <a:gd name="T9" fmla="*/ 21 h 24"/>
                  <a:gd name="T10" fmla="*/ 1 w 8"/>
                  <a:gd name="T11" fmla="*/ 17 h 24"/>
                  <a:gd name="T12" fmla="*/ 4 w 8"/>
                  <a:gd name="T13" fmla="*/ 11 h 24"/>
                  <a:gd name="T14" fmla="*/ 5 w 8"/>
                  <a:gd name="T15" fmla="*/ 9 h 24"/>
                  <a:gd name="T16" fmla="*/ 5 w 8"/>
                  <a:gd name="T17" fmla="*/ 6 h 24"/>
                  <a:gd name="T18" fmla="*/ 5 w 8"/>
                  <a:gd name="T19" fmla="*/ 3 h 24"/>
                  <a:gd name="T20" fmla="*/ 5 w 8"/>
                  <a:gd name="T21" fmla="*/ 0 h 24"/>
                  <a:gd name="T22" fmla="*/ 5 w 8"/>
                  <a:gd name="T23" fmla="*/ 0 h 24"/>
                  <a:gd name="T24" fmla="*/ 6 w 8"/>
                  <a:gd name="T25" fmla="*/ 0 h 24"/>
                  <a:gd name="T26" fmla="*/ 8 w 8"/>
                  <a:gd name="T27" fmla="*/ 6 h 24"/>
                  <a:gd name="T28" fmla="*/ 8 w 8"/>
                  <a:gd name="T29" fmla="*/ 11 h 24"/>
                  <a:gd name="T30" fmla="*/ 8 w 8"/>
                  <a:gd name="T31" fmla="*/ 15 h 24"/>
                  <a:gd name="T32" fmla="*/ 6 w 8"/>
                  <a:gd name="T33" fmla="*/ 20 h 24"/>
                  <a:gd name="T34" fmla="*/ 6 w 8"/>
                  <a:gd name="T35" fmla="*/ 21 h 24"/>
                  <a:gd name="T36" fmla="*/ 6 w 8"/>
                  <a:gd name="T37" fmla="*/ 22 h 2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
                  <a:gd name="T58" fmla="*/ 0 h 24"/>
                  <a:gd name="T59" fmla="*/ 8 w 8"/>
                  <a:gd name="T60" fmla="*/ 24 h 2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 h="24">
                    <a:moveTo>
                      <a:pt x="6" y="22"/>
                    </a:moveTo>
                    <a:lnTo>
                      <a:pt x="5" y="24"/>
                    </a:lnTo>
                    <a:lnTo>
                      <a:pt x="2" y="24"/>
                    </a:lnTo>
                    <a:lnTo>
                      <a:pt x="0" y="22"/>
                    </a:lnTo>
                    <a:lnTo>
                      <a:pt x="0" y="21"/>
                    </a:lnTo>
                    <a:lnTo>
                      <a:pt x="1" y="17"/>
                    </a:lnTo>
                    <a:lnTo>
                      <a:pt x="4" y="11"/>
                    </a:lnTo>
                    <a:lnTo>
                      <a:pt x="5" y="9"/>
                    </a:lnTo>
                    <a:lnTo>
                      <a:pt x="5" y="6"/>
                    </a:lnTo>
                    <a:lnTo>
                      <a:pt x="5" y="3"/>
                    </a:lnTo>
                    <a:lnTo>
                      <a:pt x="5" y="0"/>
                    </a:lnTo>
                    <a:lnTo>
                      <a:pt x="6" y="0"/>
                    </a:lnTo>
                    <a:lnTo>
                      <a:pt x="8" y="6"/>
                    </a:lnTo>
                    <a:lnTo>
                      <a:pt x="8" y="11"/>
                    </a:lnTo>
                    <a:lnTo>
                      <a:pt x="8" y="15"/>
                    </a:lnTo>
                    <a:lnTo>
                      <a:pt x="6" y="20"/>
                    </a:lnTo>
                    <a:lnTo>
                      <a:pt x="6" y="21"/>
                    </a:lnTo>
                    <a:lnTo>
                      <a:pt x="6" y="22"/>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96" name="Freeform 326"/>
              <p:cNvSpPr>
                <a:spLocks/>
              </p:cNvSpPr>
              <p:nvPr/>
            </p:nvSpPr>
            <p:spPr bwMode="auto">
              <a:xfrm>
                <a:off x="3686" y="3784"/>
                <a:ext cx="28" cy="16"/>
              </a:xfrm>
              <a:custGeom>
                <a:avLst/>
                <a:gdLst>
                  <a:gd name="T0" fmla="*/ 28 w 28"/>
                  <a:gd name="T1" fmla="*/ 11 h 16"/>
                  <a:gd name="T2" fmla="*/ 28 w 28"/>
                  <a:gd name="T3" fmla="*/ 12 h 16"/>
                  <a:gd name="T4" fmla="*/ 28 w 28"/>
                  <a:gd name="T5" fmla="*/ 15 h 16"/>
                  <a:gd name="T6" fmla="*/ 27 w 28"/>
                  <a:gd name="T7" fmla="*/ 15 h 16"/>
                  <a:gd name="T8" fmla="*/ 24 w 28"/>
                  <a:gd name="T9" fmla="*/ 16 h 16"/>
                  <a:gd name="T10" fmla="*/ 17 w 28"/>
                  <a:gd name="T11" fmla="*/ 13 h 16"/>
                  <a:gd name="T12" fmla="*/ 13 w 28"/>
                  <a:gd name="T13" fmla="*/ 11 h 16"/>
                  <a:gd name="T14" fmla="*/ 9 w 28"/>
                  <a:gd name="T15" fmla="*/ 8 h 16"/>
                  <a:gd name="T16" fmla="*/ 5 w 28"/>
                  <a:gd name="T17" fmla="*/ 4 h 16"/>
                  <a:gd name="T18" fmla="*/ 2 w 28"/>
                  <a:gd name="T19" fmla="*/ 3 h 16"/>
                  <a:gd name="T20" fmla="*/ 1 w 28"/>
                  <a:gd name="T21" fmla="*/ 1 h 16"/>
                  <a:gd name="T22" fmla="*/ 0 w 28"/>
                  <a:gd name="T23" fmla="*/ 0 h 16"/>
                  <a:gd name="T24" fmla="*/ 1 w 28"/>
                  <a:gd name="T25" fmla="*/ 0 h 16"/>
                  <a:gd name="T26" fmla="*/ 1 w 28"/>
                  <a:gd name="T27" fmla="*/ 0 h 16"/>
                  <a:gd name="T28" fmla="*/ 2 w 28"/>
                  <a:gd name="T29" fmla="*/ 0 h 16"/>
                  <a:gd name="T30" fmla="*/ 7 w 28"/>
                  <a:gd name="T31" fmla="*/ 3 h 16"/>
                  <a:gd name="T32" fmla="*/ 11 w 28"/>
                  <a:gd name="T33" fmla="*/ 5 h 16"/>
                  <a:gd name="T34" fmla="*/ 16 w 28"/>
                  <a:gd name="T35" fmla="*/ 8 h 16"/>
                  <a:gd name="T36" fmla="*/ 22 w 28"/>
                  <a:gd name="T37" fmla="*/ 8 h 16"/>
                  <a:gd name="T38" fmla="*/ 26 w 28"/>
                  <a:gd name="T39" fmla="*/ 11 h 16"/>
                  <a:gd name="T40" fmla="*/ 28 w 28"/>
                  <a:gd name="T41" fmla="*/ 11 h 1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8"/>
                  <a:gd name="T64" fmla="*/ 0 h 16"/>
                  <a:gd name="T65" fmla="*/ 28 w 28"/>
                  <a:gd name="T66" fmla="*/ 16 h 1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8" h="16">
                    <a:moveTo>
                      <a:pt x="28" y="11"/>
                    </a:moveTo>
                    <a:lnTo>
                      <a:pt x="28" y="12"/>
                    </a:lnTo>
                    <a:lnTo>
                      <a:pt x="28" y="15"/>
                    </a:lnTo>
                    <a:lnTo>
                      <a:pt x="27" y="15"/>
                    </a:lnTo>
                    <a:lnTo>
                      <a:pt x="24" y="16"/>
                    </a:lnTo>
                    <a:lnTo>
                      <a:pt x="17" y="13"/>
                    </a:lnTo>
                    <a:lnTo>
                      <a:pt x="13" y="11"/>
                    </a:lnTo>
                    <a:lnTo>
                      <a:pt x="9" y="8"/>
                    </a:lnTo>
                    <a:lnTo>
                      <a:pt x="5" y="4"/>
                    </a:lnTo>
                    <a:lnTo>
                      <a:pt x="2" y="3"/>
                    </a:lnTo>
                    <a:lnTo>
                      <a:pt x="1" y="1"/>
                    </a:lnTo>
                    <a:lnTo>
                      <a:pt x="0" y="0"/>
                    </a:lnTo>
                    <a:lnTo>
                      <a:pt x="1" y="0"/>
                    </a:lnTo>
                    <a:lnTo>
                      <a:pt x="2" y="0"/>
                    </a:lnTo>
                    <a:lnTo>
                      <a:pt x="7" y="3"/>
                    </a:lnTo>
                    <a:lnTo>
                      <a:pt x="11" y="5"/>
                    </a:lnTo>
                    <a:lnTo>
                      <a:pt x="16" y="8"/>
                    </a:lnTo>
                    <a:lnTo>
                      <a:pt x="22" y="8"/>
                    </a:lnTo>
                    <a:lnTo>
                      <a:pt x="26" y="11"/>
                    </a:lnTo>
                    <a:lnTo>
                      <a:pt x="28" y="11"/>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97" name="Freeform 327"/>
              <p:cNvSpPr>
                <a:spLocks/>
              </p:cNvSpPr>
              <p:nvPr/>
            </p:nvSpPr>
            <p:spPr bwMode="auto">
              <a:xfrm>
                <a:off x="3702" y="3767"/>
                <a:ext cx="10" cy="24"/>
              </a:xfrm>
              <a:custGeom>
                <a:avLst/>
                <a:gdLst>
                  <a:gd name="T0" fmla="*/ 10 w 10"/>
                  <a:gd name="T1" fmla="*/ 21 h 24"/>
                  <a:gd name="T2" fmla="*/ 10 w 10"/>
                  <a:gd name="T3" fmla="*/ 22 h 24"/>
                  <a:gd name="T4" fmla="*/ 7 w 10"/>
                  <a:gd name="T5" fmla="*/ 24 h 24"/>
                  <a:gd name="T6" fmla="*/ 6 w 10"/>
                  <a:gd name="T7" fmla="*/ 24 h 24"/>
                  <a:gd name="T8" fmla="*/ 3 w 10"/>
                  <a:gd name="T9" fmla="*/ 22 h 24"/>
                  <a:gd name="T10" fmla="*/ 3 w 10"/>
                  <a:gd name="T11" fmla="*/ 18 h 24"/>
                  <a:gd name="T12" fmla="*/ 3 w 10"/>
                  <a:gd name="T13" fmla="*/ 11 h 24"/>
                  <a:gd name="T14" fmla="*/ 3 w 10"/>
                  <a:gd name="T15" fmla="*/ 9 h 24"/>
                  <a:gd name="T16" fmla="*/ 3 w 10"/>
                  <a:gd name="T17" fmla="*/ 6 h 24"/>
                  <a:gd name="T18" fmla="*/ 1 w 10"/>
                  <a:gd name="T19" fmla="*/ 3 h 24"/>
                  <a:gd name="T20" fmla="*/ 0 w 10"/>
                  <a:gd name="T21" fmla="*/ 2 h 24"/>
                  <a:gd name="T22" fmla="*/ 0 w 10"/>
                  <a:gd name="T23" fmla="*/ 0 h 24"/>
                  <a:gd name="T24" fmla="*/ 1 w 10"/>
                  <a:gd name="T25" fmla="*/ 0 h 24"/>
                  <a:gd name="T26" fmla="*/ 4 w 10"/>
                  <a:gd name="T27" fmla="*/ 5 h 24"/>
                  <a:gd name="T28" fmla="*/ 7 w 10"/>
                  <a:gd name="T29" fmla="*/ 10 h 24"/>
                  <a:gd name="T30" fmla="*/ 8 w 10"/>
                  <a:gd name="T31" fmla="*/ 14 h 24"/>
                  <a:gd name="T32" fmla="*/ 10 w 10"/>
                  <a:gd name="T33" fmla="*/ 17 h 24"/>
                  <a:gd name="T34" fmla="*/ 10 w 10"/>
                  <a:gd name="T35" fmla="*/ 20 h 24"/>
                  <a:gd name="T36" fmla="*/ 10 w 10"/>
                  <a:gd name="T37" fmla="*/ 21 h 2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24"/>
                  <a:gd name="T59" fmla="*/ 10 w 10"/>
                  <a:gd name="T60" fmla="*/ 24 h 2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24">
                    <a:moveTo>
                      <a:pt x="10" y="21"/>
                    </a:moveTo>
                    <a:lnTo>
                      <a:pt x="10" y="22"/>
                    </a:lnTo>
                    <a:lnTo>
                      <a:pt x="7" y="24"/>
                    </a:lnTo>
                    <a:lnTo>
                      <a:pt x="6" y="24"/>
                    </a:lnTo>
                    <a:lnTo>
                      <a:pt x="3" y="22"/>
                    </a:lnTo>
                    <a:lnTo>
                      <a:pt x="3" y="18"/>
                    </a:lnTo>
                    <a:lnTo>
                      <a:pt x="3" y="11"/>
                    </a:lnTo>
                    <a:lnTo>
                      <a:pt x="3" y="9"/>
                    </a:lnTo>
                    <a:lnTo>
                      <a:pt x="3" y="6"/>
                    </a:lnTo>
                    <a:lnTo>
                      <a:pt x="1" y="3"/>
                    </a:lnTo>
                    <a:lnTo>
                      <a:pt x="0" y="2"/>
                    </a:lnTo>
                    <a:lnTo>
                      <a:pt x="0" y="0"/>
                    </a:lnTo>
                    <a:lnTo>
                      <a:pt x="1" y="0"/>
                    </a:lnTo>
                    <a:lnTo>
                      <a:pt x="4" y="5"/>
                    </a:lnTo>
                    <a:lnTo>
                      <a:pt x="7" y="10"/>
                    </a:lnTo>
                    <a:lnTo>
                      <a:pt x="8" y="14"/>
                    </a:lnTo>
                    <a:lnTo>
                      <a:pt x="10" y="17"/>
                    </a:lnTo>
                    <a:lnTo>
                      <a:pt x="10" y="20"/>
                    </a:lnTo>
                    <a:lnTo>
                      <a:pt x="10" y="21"/>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98" name="Freeform 328"/>
              <p:cNvSpPr>
                <a:spLocks/>
              </p:cNvSpPr>
              <p:nvPr/>
            </p:nvSpPr>
            <p:spPr bwMode="auto">
              <a:xfrm>
                <a:off x="3714" y="3780"/>
                <a:ext cx="10" cy="23"/>
              </a:xfrm>
              <a:custGeom>
                <a:avLst/>
                <a:gdLst>
                  <a:gd name="T0" fmla="*/ 10 w 10"/>
                  <a:gd name="T1" fmla="*/ 20 h 23"/>
                  <a:gd name="T2" fmla="*/ 10 w 10"/>
                  <a:gd name="T3" fmla="*/ 23 h 23"/>
                  <a:gd name="T4" fmla="*/ 7 w 10"/>
                  <a:gd name="T5" fmla="*/ 23 h 23"/>
                  <a:gd name="T6" fmla="*/ 4 w 10"/>
                  <a:gd name="T7" fmla="*/ 23 h 23"/>
                  <a:gd name="T8" fmla="*/ 3 w 10"/>
                  <a:gd name="T9" fmla="*/ 22 h 23"/>
                  <a:gd name="T10" fmla="*/ 3 w 10"/>
                  <a:gd name="T11" fmla="*/ 17 h 23"/>
                  <a:gd name="T12" fmla="*/ 3 w 10"/>
                  <a:gd name="T13" fmla="*/ 12 h 23"/>
                  <a:gd name="T14" fmla="*/ 3 w 10"/>
                  <a:gd name="T15" fmla="*/ 8 h 23"/>
                  <a:gd name="T16" fmla="*/ 2 w 10"/>
                  <a:gd name="T17" fmla="*/ 5 h 23"/>
                  <a:gd name="T18" fmla="*/ 0 w 10"/>
                  <a:gd name="T19" fmla="*/ 4 h 23"/>
                  <a:gd name="T20" fmla="*/ 0 w 10"/>
                  <a:gd name="T21" fmla="*/ 1 h 23"/>
                  <a:gd name="T22" fmla="*/ 0 w 10"/>
                  <a:gd name="T23" fmla="*/ 0 h 23"/>
                  <a:gd name="T24" fmla="*/ 0 w 10"/>
                  <a:gd name="T25" fmla="*/ 0 h 23"/>
                  <a:gd name="T26" fmla="*/ 3 w 10"/>
                  <a:gd name="T27" fmla="*/ 4 h 23"/>
                  <a:gd name="T28" fmla="*/ 6 w 10"/>
                  <a:gd name="T29" fmla="*/ 9 h 23"/>
                  <a:gd name="T30" fmla="*/ 9 w 10"/>
                  <a:gd name="T31" fmla="*/ 13 h 23"/>
                  <a:gd name="T32" fmla="*/ 10 w 10"/>
                  <a:gd name="T33" fmla="*/ 17 h 23"/>
                  <a:gd name="T34" fmla="*/ 10 w 10"/>
                  <a:gd name="T35" fmla="*/ 19 h 23"/>
                  <a:gd name="T36" fmla="*/ 10 w 10"/>
                  <a:gd name="T37" fmla="*/ 20 h 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
                  <a:gd name="T58" fmla="*/ 0 h 23"/>
                  <a:gd name="T59" fmla="*/ 10 w 10"/>
                  <a:gd name="T60" fmla="*/ 23 h 2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 h="23">
                    <a:moveTo>
                      <a:pt x="10" y="20"/>
                    </a:moveTo>
                    <a:lnTo>
                      <a:pt x="10" y="23"/>
                    </a:lnTo>
                    <a:lnTo>
                      <a:pt x="7" y="23"/>
                    </a:lnTo>
                    <a:lnTo>
                      <a:pt x="4" y="23"/>
                    </a:lnTo>
                    <a:lnTo>
                      <a:pt x="3" y="22"/>
                    </a:lnTo>
                    <a:lnTo>
                      <a:pt x="3" y="17"/>
                    </a:lnTo>
                    <a:lnTo>
                      <a:pt x="3" y="12"/>
                    </a:lnTo>
                    <a:lnTo>
                      <a:pt x="3" y="8"/>
                    </a:lnTo>
                    <a:lnTo>
                      <a:pt x="2" y="5"/>
                    </a:lnTo>
                    <a:lnTo>
                      <a:pt x="0" y="4"/>
                    </a:lnTo>
                    <a:lnTo>
                      <a:pt x="0" y="1"/>
                    </a:lnTo>
                    <a:lnTo>
                      <a:pt x="0" y="0"/>
                    </a:lnTo>
                    <a:lnTo>
                      <a:pt x="3" y="4"/>
                    </a:lnTo>
                    <a:lnTo>
                      <a:pt x="6" y="9"/>
                    </a:lnTo>
                    <a:lnTo>
                      <a:pt x="9" y="13"/>
                    </a:lnTo>
                    <a:lnTo>
                      <a:pt x="10" y="17"/>
                    </a:lnTo>
                    <a:lnTo>
                      <a:pt x="10" y="19"/>
                    </a:lnTo>
                    <a:lnTo>
                      <a:pt x="10" y="2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399" name="Freeform 329"/>
              <p:cNvSpPr>
                <a:spLocks/>
              </p:cNvSpPr>
              <p:nvPr/>
            </p:nvSpPr>
            <p:spPr bwMode="auto">
              <a:xfrm>
                <a:off x="3713" y="3797"/>
                <a:ext cx="45" cy="24"/>
              </a:xfrm>
              <a:custGeom>
                <a:avLst/>
                <a:gdLst>
                  <a:gd name="T0" fmla="*/ 45 w 45"/>
                  <a:gd name="T1" fmla="*/ 24 h 24"/>
                  <a:gd name="T2" fmla="*/ 37 w 45"/>
                  <a:gd name="T3" fmla="*/ 24 h 24"/>
                  <a:gd name="T4" fmla="*/ 15 w 45"/>
                  <a:gd name="T5" fmla="*/ 15 h 24"/>
                  <a:gd name="T6" fmla="*/ 1 w 45"/>
                  <a:gd name="T7" fmla="*/ 9 h 24"/>
                  <a:gd name="T8" fmla="*/ 0 w 45"/>
                  <a:gd name="T9" fmla="*/ 7 h 24"/>
                  <a:gd name="T10" fmla="*/ 0 w 45"/>
                  <a:gd name="T11" fmla="*/ 7 h 24"/>
                  <a:gd name="T12" fmla="*/ 0 w 45"/>
                  <a:gd name="T13" fmla="*/ 6 h 24"/>
                  <a:gd name="T14" fmla="*/ 0 w 45"/>
                  <a:gd name="T15" fmla="*/ 5 h 24"/>
                  <a:gd name="T16" fmla="*/ 1 w 45"/>
                  <a:gd name="T17" fmla="*/ 6 h 24"/>
                  <a:gd name="T18" fmla="*/ 4 w 45"/>
                  <a:gd name="T19" fmla="*/ 7 h 24"/>
                  <a:gd name="T20" fmla="*/ 7 w 45"/>
                  <a:gd name="T21" fmla="*/ 9 h 24"/>
                  <a:gd name="T22" fmla="*/ 10 w 45"/>
                  <a:gd name="T23" fmla="*/ 9 h 24"/>
                  <a:gd name="T24" fmla="*/ 12 w 45"/>
                  <a:gd name="T25" fmla="*/ 9 h 24"/>
                  <a:gd name="T26" fmla="*/ 14 w 45"/>
                  <a:gd name="T27" fmla="*/ 3 h 24"/>
                  <a:gd name="T28" fmla="*/ 14 w 45"/>
                  <a:gd name="T29" fmla="*/ 0 h 24"/>
                  <a:gd name="T30" fmla="*/ 18 w 45"/>
                  <a:gd name="T31" fmla="*/ 5 h 24"/>
                  <a:gd name="T32" fmla="*/ 27 w 45"/>
                  <a:gd name="T33" fmla="*/ 13 h 24"/>
                  <a:gd name="T34" fmla="*/ 39 w 45"/>
                  <a:gd name="T35" fmla="*/ 21 h 24"/>
                  <a:gd name="T36" fmla="*/ 45 w 45"/>
                  <a:gd name="T37" fmla="*/ 24 h 2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5"/>
                  <a:gd name="T58" fmla="*/ 0 h 24"/>
                  <a:gd name="T59" fmla="*/ 45 w 45"/>
                  <a:gd name="T60" fmla="*/ 24 h 2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5" h="24">
                    <a:moveTo>
                      <a:pt x="45" y="24"/>
                    </a:moveTo>
                    <a:lnTo>
                      <a:pt x="37" y="24"/>
                    </a:lnTo>
                    <a:lnTo>
                      <a:pt x="15" y="15"/>
                    </a:lnTo>
                    <a:lnTo>
                      <a:pt x="1" y="9"/>
                    </a:lnTo>
                    <a:lnTo>
                      <a:pt x="0" y="7"/>
                    </a:lnTo>
                    <a:lnTo>
                      <a:pt x="0" y="6"/>
                    </a:lnTo>
                    <a:lnTo>
                      <a:pt x="0" y="5"/>
                    </a:lnTo>
                    <a:lnTo>
                      <a:pt x="1" y="6"/>
                    </a:lnTo>
                    <a:lnTo>
                      <a:pt x="4" y="7"/>
                    </a:lnTo>
                    <a:lnTo>
                      <a:pt x="7" y="9"/>
                    </a:lnTo>
                    <a:lnTo>
                      <a:pt x="10" y="9"/>
                    </a:lnTo>
                    <a:lnTo>
                      <a:pt x="12" y="9"/>
                    </a:lnTo>
                    <a:lnTo>
                      <a:pt x="14" y="3"/>
                    </a:lnTo>
                    <a:lnTo>
                      <a:pt x="14" y="0"/>
                    </a:lnTo>
                    <a:lnTo>
                      <a:pt x="18" y="5"/>
                    </a:lnTo>
                    <a:lnTo>
                      <a:pt x="27" y="13"/>
                    </a:lnTo>
                    <a:lnTo>
                      <a:pt x="39" y="21"/>
                    </a:lnTo>
                    <a:lnTo>
                      <a:pt x="45" y="24"/>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00" name="Freeform 330"/>
              <p:cNvSpPr>
                <a:spLocks/>
              </p:cNvSpPr>
              <p:nvPr/>
            </p:nvSpPr>
            <p:spPr bwMode="auto">
              <a:xfrm>
                <a:off x="3669" y="3647"/>
                <a:ext cx="7" cy="35"/>
              </a:xfrm>
              <a:custGeom>
                <a:avLst/>
                <a:gdLst>
                  <a:gd name="T0" fmla="*/ 6 w 7"/>
                  <a:gd name="T1" fmla="*/ 0 h 35"/>
                  <a:gd name="T2" fmla="*/ 5 w 7"/>
                  <a:gd name="T3" fmla="*/ 2 h 35"/>
                  <a:gd name="T4" fmla="*/ 5 w 7"/>
                  <a:gd name="T5" fmla="*/ 2 h 35"/>
                  <a:gd name="T6" fmla="*/ 2 w 7"/>
                  <a:gd name="T7" fmla="*/ 18 h 35"/>
                  <a:gd name="T8" fmla="*/ 0 w 7"/>
                  <a:gd name="T9" fmla="*/ 35 h 35"/>
                  <a:gd name="T10" fmla="*/ 3 w 7"/>
                  <a:gd name="T11" fmla="*/ 32 h 35"/>
                  <a:gd name="T12" fmla="*/ 6 w 7"/>
                  <a:gd name="T13" fmla="*/ 26 h 35"/>
                  <a:gd name="T14" fmla="*/ 6 w 7"/>
                  <a:gd name="T15" fmla="*/ 21 h 35"/>
                  <a:gd name="T16" fmla="*/ 5 w 7"/>
                  <a:gd name="T17" fmla="*/ 17 h 35"/>
                  <a:gd name="T18" fmla="*/ 6 w 7"/>
                  <a:gd name="T19" fmla="*/ 9 h 35"/>
                  <a:gd name="T20" fmla="*/ 7 w 7"/>
                  <a:gd name="T21" fmla="*/ 2 h 35"/>
                  <a:gd name="T22" fmla="*/ 6 w 7"/>
                  <a:gd name="T23" fmla="*/ 2 h 35"/>
                  <a:gd name="T24" fmla="*/ 6 w 7"/>
                  <a:gd name="T25" fmla="*/ 0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
                  <a:gd name="T40" fmla="*/ 0 h 35"/>
                  <a:gd name="T41" fmla="*/ 7 w 7"/>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 h="35">
                    <a:moveTo>
                      <a:pt x="6" y="0"/>
                    </a:moveTo>
                    <a:lnTo>
                      <a:pt x="5" y="2"/>
                    </a:lnTo>
                    <a:lnTo>
                      <a:pt x="2" y="18"/>
                    </a:lnTo>
                    <a:lnTo>
                      <a:pt x="0" y="35"/>
                    </a:lnTo>
                    <a:lnTo>
                      <a:pt x="3" y="32"/>
                    </a:lnTo>
                    <a:lnTo>
                      <a:pt x="6" y="26"/>
                    </a:lnTo>
                    <a:lnTo>
                      <a:pt x="6" y="21"/>
                    </a:lnTo>
                    <a:lnTo>
                      <a:pt x="5" y="17"/>
                    </a:lnTo>
                    <a:lnTo>
                      <a:pt x="6" y="9"/>
                    </a:lnTo>
                    <a:lnTo>
                      <a:pt x="7" y="2"/>
                    </a:lnTo>
                    <a:lnTo>
                      <a:pt x="6" y="2"/>
                    </a:lnTo>
                    <a:lnTo>
                      <a:pt x="6"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01" name="Freeform 331"/>
              <p:cNvSpPr>
                <a:spLocks/>
              </p:cNvSpPr>
              <p:nvPr/>
            </p:nvSpPr>
            <p:spPr bwMode="auto">
              <a:xfrm>
                <a:off x="3661" y="3649"/>
                <a:ext cx="11" cy="33"/>
              </a:xfrm>
              <a:custGeom>
                <a:avLst/>
                <a:gdLst>
                  <a:gd name="T0" fmla="*/ 10 w 11"/>
                  <a:gd name="T1" fmla="*/ 0 h 33"/>
                  <a:gd name="T2" fmla="*/ 8 w 11"/>
                  <a:gd name="T3" fmla="*/ 0 h 33"/>
                  <a:gd name="T4" fmla="*/ 8 w 11"/>
                  <a:gd name="T5" fmla="*/ 1 h 33"/>
                  <a:gd name="T6" fmla="*/ 7 w 11"/>
                  <a:gd name="T7" fmla="*/ 8 h 33"/>
                  <a:gd name="T8" fmla="*/ 7 w 11"/>
                  <a:gd name="T9" fmla="*/ 13 h 33"/>
                  <a:gd name="T10" fmla="*/ 4 w 11"/>
                  <a:gd name="T11" fmla="*/ 18 h 33"/>
                  <a:gd name="T12" fmla="*/ 0 w 11"/>
                  <a:gd name="T13" fmla="*/ 24 h 33"/>
                  <a:gd name="T14" fmla="*/ 2 w 11"/>
                  <a:gd name="T15" fmla="*/ 27 h 33"/>
                  <a:gd name="T16" fmla="*/ 3 w 11"/>
                  <a:gd name="T17" fmla="*/ 30 h 33"/>
                  <a:gd name="T18" fmla="*/ 4 w 11"/>
                  <a:gd name="T19" fmla="*/ 31 h 33"/>
                  <a:gd name="T20" fmla="*/ 6 w 11"/>
                  <a:gd name="T21" fmla="*/ 33 h 33"/>
                  <a:gd name="T22" fmla="*/ 11 w 11"/>
                  <a:gd name="T23" fmla="*/ 1 h 33"/>
                  <a:gd name="T24" fmla="*/ 10 w 11"/>
                  <a:gd name="T25" fmla="*/ 0 h 33"/>
                  <a:gd name="T26" fmla="*/ 10 w 11"/>
                  <a:gd name="T27" fmla="*/ 0 h 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
                  <a:gd name="T43" fmla="*/ 0 h 33"/>
                  <a:gd name="T44" fmla="*/ 11 w 11"/>
                  <a:gd name="T45" fmla="*/ 33 h 3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 h="33">
                    <a:moveTo>
                      <a:pt x="10" y="0"/>
                    </a:moveTo>
                    <a:lnTo>
                      <a:pt x="8" y="0"/>
                    </a:lnTo>
                    <a:lnTo>
                      <a:pt x="8" y="1"/>
                    </a:lnTo>
                    <a:lnTo>
                      <a:pt x="7" y="8"/>
                    </a:lnTo>
                    <a:lnTo>
                      <a:pt x="7" y="13"/>
                    </a:lnTo>
                    <a:lnTo>
                      <a:pt x="4" y="18"/>
                    </a:lnTo>
                    <a:lnTo>
                      <a:pt x="0" y="24"/>
                    </a:lnTo>
                    <a:lnTo>
                      <a:pt x="2" y="27"/>
                    </a:lnTo>
                    <a:lnTo>
                      <a:pt x="3" y="30"/>
                    </a:lnTo>
                    <a:lnTo>
                      <a:pt x="4" y="31"/>
                    </a:lnTo>
                    <a:lnTo>
                      <a:pt x="6" y="33"/>
                    </a:lnTo>
                    <a:lnTo>
                      <a:pt x="11" y="1"/>
                    </a:lnTo>
                    <a:lnTo>
                      <a:pt x="10" y="0"/>
                    </a:lnTo>
                    <a:close/>
                  </a:path>
                </a:pathLst>
              </a:custGeom>
              <a:solidFill>
                <a:srgbClr val="8A6F4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02" name="Freeform 332"/>
              <p:cNvSpPr>
                <a:spLocks/>
              </p:cNvSpPr>
              <p:nvPr/>
            </p:nvSpPr>
            <p:spPr bwMode="auto">
              <a:xfrm>
                <a:off x="3747" y="3504"/>
                <a:ext cx="35" cy="41"/>
              </a:xfrm>
              <a:custGeom>
                <a:avLst/>
                <a:gdLst>
                  <a:gd name="T0" fmla="*/ 0 w 35"/>
                  <a:gd name="T1" fmla="*/ 41 h 41"/>
                  <a:gd name="T2" fmla="*/ 20 w 35"/>
                  <a:gd name="T3" fmla="*/ 25 h 41"/>
                  <a:gd name="T4" fmla="*/ 31 w 35"/>
                  <a:gd name="T5" fmla="*/ 34 h 41"/>
                  <a:gd name="T6" fmla="*/ 33 w 35"/>
                  <a:gd name="T7" fmla="*/ 30 h 41"/>
                  <a:gd name="T8" fmla="*/ 34 w 35"/>
                  <a:gd name="T9" fmla="*/ 24 h 41"/>
                  <a:gd name="T10" fmla="*/ 35 w 35"/>
                  <a:gd name="T11" fmla="*/ 17 h 41"/>
                  <a:gd name="T12" fmla="*/ 35 w 35"/>
                  <a:gd name="T13" fmla="*/ 14 h 41"/>
                  <a:gd name="T14" fmla="*/ 33 w 35"/>
                  <a:gd name="T15" fmla="*/ 13 h 41"/>
                  <a:gd name="T16" fmla="*/ 27 w 35"/>
                  <a:gd name="T17" fmla="*/ 11 h 41"/>
                  <a:gd name="T18" fmla="*/ 19 w 35"/>
                  <a:gd name="T19" fmla="*/ 4 h 41"/>
                  <a:gd name="T20" fmla="*/ 16 w 35"/>
                  <a:gd name="T21" fmla="*/ 0 h 41"/>
                  <a:gd name="T22" fmla="*/ 16 w 35"/>
                  <a:gd name="T23" fmla="*/ 3 h 41"/>
                  <a:gd name="T24" fmla="*/ 15 w 35"/>
                  <a:gd name="T25" fmla="*/ 13 h 41"/>
                  <a:gd name="T26" fmla="*/ 11 w 35"/>
                  <a:gd name="T27" fmla="*/ 22 h 41"/>
                  <a:gd name="T28" fmla="*/ 7 w 35"/>
                  <a:gd name="T29" fmla="*/ 28 h 41"/>
                  <a:gd name="T30" fmla="*/ 3 w 35"/>
                  <a:gd name="T31" fmla="*/ 36 h 41"/>
                  <a:gd name="T32" fmla="*/ 0 w 35"/>
                  <a:gd name="T33" fmla="*/ 41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41"/>
                  <a:gd name="T53" fmla="*/ 35 w 35"/>
                  <a:gd name="T54" fmla="*/ 41 h 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41">
                    <a:moveTo>
                      <a:pt x="0" y="41"/>
                    </a:moveTo>
                    <a:lnTo>
                      <a:pt x="20" y="25"/>
                    </a:lnTo>
                    <a:lnTo>
                      <a:pt x="31" y="34"/>
                    </a:lnTo>
                    <a:lnTo>
                      <a:pt x="33" y="30"/>
                    </a:lnTo>
                    <a:lnTo>
                      <a:pt x="34" y="24"/>
                    </a:lnTo>
                    <a:lnTo>
                      <a:pt x="35" y="17"/>
                    </a:lnTo>
                    <a:lnTo>
                      <a:pt x="35" y="14"/>
                    </a:lnTo>
                    <a:lnTo>
                      <a:pt x="33" y="13"/>
                    </a:lnTo>
                    <a:lnTo>
                      <a:pt x="27" y="11"/>
                    </a:lnTo>
                    <a:lnTo>
                      <a:pt x="19" y="4"/>
                    </a:lnTo>
                    <a:lnTo>
                      <a:pt x="16" y="0"/>
                    </a:lnTo>
                    <a:lnTo>
                      <a:pt x="16" y="3"/>
                    </a:lnTo>
                    <a:lnTo>
                      <a:pt x="15" y="13"/>
                    </a:lnTo>
                    <a:lnTo>
                      <a:pt x="11" y="22"/>
                    </a:lnTo>
                    <a:lnTo>
                      <a:pt x="7" y="28"/>
                    </a:lnTo>
                    <a:lnTo>
                      <a:pt x="3" y="36"/>
                    </a:lnTo>
                    <a:lnTo>
                      <a:pt x="0" y="41"/>
                    </a:lnTo>
                    <a:close/>
                  </a:path>
                </a:pathLst>
              </a:custGeom>
              <a:solidFill>
                <a:srgbClr val="8D5A1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03" name="Freeform 333"/>
              <p:cNvSpPr>
                <a:spLocks/>
              </p:cNvSpPr>
              <p:nvPr/>
            </p:nvSpPr>
            <p:spPr bwMode="auto">
              <a:xfrm>
                <a:off x="3747" y="3504"/>
                <a:ext cx="35" cy="41"/>
              </a:xfrm>
              <a:custGeom>
                <a:avLst/>
                <a:gdLst>
                  <a:gd name="T0" fmla="*/ 0 w 35"/>
                  <a:gd name="T1" fmla="*/ 41 h 41"/>
                  <a:gd name="T2" fmla="*/ 20 w 35"/>
                  <a:gd name="T3" fmla="*/ 25 h 41"/>
                  <a:gd name="T4" fmla="*/ 31 w 35"/>
                  <a:gd name="T5" fmla="*/ 34 h 41"/>
                  <a:gd name="T6" fmla="*/ 33 w 35"/>
                  <a:gd name="T7" fmla="*/ 30 h 41"/>
                  <a:gd name="T8" fmla="*/ 34 w 35"/>
                  <a:gd name="T9" fmla="*/ 24 h 41"/>
                  <a:gd name="T10" fmla="*/ 35 w 35"/>
                  <a:gd name="T11" fmla="*/ 17 h 41"/>
                  <a:gd name="T12" fmla="*/ 35 w 35"/>
                  <a:gd name="T13" fmla="*/ 14 h 41"/>
                  <a:gd name="T14" fmla="*/ 33 w 35"/>
                  <a:gd name="T15" fmla="*/ 13 h 41"/>
                  <a:gd name="T16" fmla="*/ 27 w 35"/>
                  <a:gd name="T17" fmla="*/ 11 h 41"/>
                  <a:gd name="T18" fmla="*/ 19 w 35"/>
                  <a:gd name="T19" fmla="*/ 4 h 41"/>
                  <a:gd name="T20" fmla="*/ 16 w 35"/>
                  <a:gd name="T21" fmla="*/ 0 h 41"/>
                  <a:gd name="T22" fmla="*/ 16 w 35"/>
                  <a:gd name="T23" fmla="*/ 3 h 41"/>
                  <a:gd name="T24" fmla="*/ 15 w 35"/>
                  <a:gd name="T25" fmla="*/ 13 h 41"/>
                  <a:gd name="T26" fmla="*/ 11 w 35"/>
                  <a:gd name="T27" fmla="*/ 22 h 41"/>
                  <a:gd name="T28" fmla="*/ 7 w 35"/>
                  <a:gd name="T29" fmla="*/ 28 h 41"/>
                  <a:gd name="T30" fmla="*/ 3 w 35"/>
                  <a:gd name="T31" fmla="*/ 36 h 41"/>
                  <a:gd name="T32" fmla="*/ 0 w 35"/>
                  <a:gd name="T33" fmla="*/ 41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41"/>
                  <a:gd name="T53" fmla="*/ 35 w 35"/>
                  <a:gd name="T54" fmla="*/ 41 h 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41">
                    <a:moveTo>
                      <a:pt x="0" y="41"/>
                    </a:moveTo>
                    <a:lnTo>
                      <a:pt x="20" y="25"/>
                    </a:lnTo>
                    <a:lnTo>
                      <a:pt x="31" y="34"/>
                    </a:lnTo>
                    <a:lnTo>
                      <a:pt x="33" y="30"/>
                    </a:lnTo>
                    <a:lnTo>
                      <a:pt x="34" y="24"/>
                    </a:lnTo>
                    <a:lnTo>
                      <a:pt x="35" y="17"/>
                    </a:lnTo>
                    <a:lnTo>
                      <a:pt x="35" y="14"/>
                    </a:lnTo>
                    <a:lnTo>
                      <a:pt x="33" y="13"/>
                    </a:lnTo>
                    <a:lnTo>
                      <a:pt x="27" y="11"/>
                    </a:lnTo>
                    <a:lnTo>
                      <a:pt x="19" y="4"/>
                    </a:lnTo>
                    <a:lnTo>
                      <a:pt x="16" y="0"/>
                    </a:lnTo>
                    <a:lnTo>
                      <a:pt x="16" y="3"/>
                    </a:lnTo>
                    <a:lnTo>
                      <a:pt x="15" y="13"/>
                    </a:lnTo>
                    <a:lnTo>
                      <a:pt x="11" y="22"/>
                    </a:lnTo>
                    <a:lnTo>
                      <a:pt x="7" y="28"/>
                    </a:lnTo>
                    <a:lnTo>
                      <a:pt x="3" y="36"/>
                    </a:lnTo>
                    <a:lnTo>
                      <a:pt x="0" y="41"/>
                    </a:lnTo>
                  </a:path>
                </a:pathLst>
              </a:custGeom>
              <a:noFill/>
              <a:ln w="1588">
                <a:solidFill>
                  <a:srgbClr val="8A6F43"/>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ZA">
                  <a:solidFill>
                    <a:srgbClr val="000000"/>
                  </a:solidFill>
                </a:endParaRPr>
              </a:p>
            </p:txBody>
          </p:sp>
          <p:sp>
            <p:nvSpPr>
              <p:cNvPr id="2404" name="Freeform 334"/>
              <p:cNvSpPr>
                <a:spLocks/>
              </p:cNvSpPr>
              <p:nvPr/>
            </p:nvSpPr>
            <p:spPr bwMode="auto">
              <a:xfrm>
                <a:off x="3769" y="3496"/>
                <a:ext cx="13" cy="19"/>
              </a:xfrm>
              <a:custGeom>
                <a:avLst/>
                <a:gdLst>
                  <a:gd name="T0" fmla="*/ 0 w 13"/>
                  <a:gd name="T1" fmla="*/ 0 h 19"/>
                  <a:gd name="T2" fmla="*/ 1 w 13"/>
                  <a:gd name="T3" fmla="*/ 4 h 19"/>
                  <a:gd name="T4" fmla="*/ 4 w 13"/>
                  <a:gd name="T5" fmla="*/ 12 h 19"/>
                  <a:gd name="T6" fmla="*/ 11 w 13"/>
                  <a:gd name="T7" fmla="*/ 18 h 19"/>
                  <a:gd name="T8" fmla="*/ 13 w 13"/>
                  <a:gd name="T9" fmla="*/ 19 h 19"/>
                  <a:gd name="T10" fmla="*/ 13 w 13"/>
                  <a:gd name="T11" fmla="*/ 15 h 19"/>
                  <a:gd name="T12" fmla="*/ 11 w 13"/>
                  <a:gd name="T13" fmla="*/ 8 h 19"/>
                  <a:gd name="T14" fmla="*/ 5 w 13"/>
                  <a:gd name="T15" fmla="*/ 3 h 19"/>
                  <a:gd name="T16" fmla="*/ 0 w 13"/>
                  <a:gd name="T17" fmla="*/ 0 h 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19"/>
                  <a:gd name="T29" fmla="*/ 13 w 13"/>
                  <a:gd name="T30" fmla="*/ 19 h 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19">
                    <a:moveTo>
                      <a:pt x="0" y="0"/>
                    </a:moveTo>
                    <a:lnTo>
                      <a:pt x="1" y="4"/>
                    </a:lnTo>
                    <a:lnTo>
                      <a:pt x="4" y="12"/>
                    </a:lnTo>
                    <a:lnTo>
                      <a:pt x="11" y="18"/>
                    </a:lnTo>
                    <a:lnTo>
                      <a:pt x="13" y="19"/>
                    </a:lnTo>
                    <a:lnTo>
                      <a:pt x="13" y="15"/>
                    </a:lnTo>
                    <a:lnTo>
                      <a:pt x="11" y="8"/>
                    </a:lnTo>
                    <a:lnTo>
                      <a:pt x="5" y="3"/>
                    </a:lnTo>
                    <a:lnTo>
                      <a:pt x="0" y="0"/>
                    </a:lnTo>
                    <a:close/>
                  </a:path>
                </a:pathLst>
              </a:custGeom>
              <a:solidFill>
                <a:srgbClr val="8D5A1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05" name="Freeform 335"/>
              <p:cNvSpPr>
                <a:spLocks/>
              </p:cNvSpPr>
              <p:nvPr/>
            </p:nvSpPr>
            <p:spPr bwMode="auto">
              <a:xfrm>
                <a:off x="3769" y="3496"/>
                <a:ext cx="13" cy="19"/>
              </a:xfrm>
              <a:custGeom>
                <a:avLst/>
                <a:gdLst>
                  <a:gd name="T0" fmla="*/ 0 w 13"/>
                  <a:gd name="T1" fmla="*/ 0 h 19"/>
                  <a:gd name="T2" fmla="*/ 1 w 13"/>
                  <a:gd name="T3" fmla="*/ 4 h 19"/>
                  <a:gd name="T4" fmla="*/ 4 w 13"/>
                  <a:gd name="T5" fmla="*/ 12 h 19"/>
                  <a:gd name="T6" fmla="*/ 11 w 13"/>
                  <a:gd name="T7" fmla="*/ 18 h 19"/>
                  <a:gd name="T8" fmla="*/ 13 w 13"/>
                  <a:gd name="T9" fmla="*/ 19 h 19"/>
                  <a:gd name="T10" fmla="*/ 13 w 13"/>
                  <a:gd name="T11" fmla="*/ 15 h 19"/>
                  <a:gd name="T12" fmla="*/ 11 w 13"/>
                  <a:gd name="T13" fmla="*/ 8 h 19"/>
                  <a:gd name="T14" fmla="*/ 5 w 13"/>
                  <a:gd name="T15" fmla="*/ 3 h 19"/>
                  <a:gd name="T16" fmla="*/ 0 w 13"/>
                  <a:gd name="T17" fmla="*/ 0 h 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19"/>
                  <a:gd name="T29" fmla="*/ 13 w 13"/>
                  <a:gd name="T30" fmla="*/ 19 h 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19">
                    <a:moveTo>
                      <a:pt x="0" y="0"/>
                    </a:moveTo>
                    <a:lnTo>
                      <a:pt x="1" y="4"/>
                    </a:lnTo>
                    <a:lnTo>
                      <a:pt x="4" y="12"/>
                    </a:lnTo>
                    <a:lnTo>
                      <a:pt x="11" y="18"/>
                    </a:lnTo>
                    <a:lnTo>
                      <a:pt x="13" y="19"/>
                    </a:lnTo>
                    <a:lnTo>
                      <a:pt x="13" y="15"/>
                    </a:lnTo>
                    <a:lnTo>
                      <a:pt x="11" y="8"/>
                    </a:lnTo>
                    <a:lnTo>
                      <a:pt x="5" y="3"/>
                    </a:lnTo>
                    <a:lnTo>
                      <a:pt x="0" y="0"/>
                    </a:lnTo>
                  </a:path>
                </a:pathLst>
              </a:custGeom>
              <a:noFill/>
              <a:ln w="1588">
                <a:solidFill>
                  <a:srgbClr val="8A6F43"/>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ZA">
                  <a:solidFill>
                    <a:srgbClr val="000000"/>
                  </a:solidFill>
                </a:endParaRPr>
              </a:p>
            </p:txBody>
          </p:sp>
          <p:sp>
            <p:nvSpPr>
              <p:cNvPr id="2406" name="Freeform 336"/>
              <p:cNvSpPr>
                <a:spLocks/>
              </p:cNvSpPr>
              <p:nvPr/>
            </p:nvSpPr>
            <p:spPr bwMode="auto">
              <a:xfrm>
                <a:off x="3781" y="3473"/>
                <a:ext cx="94" cy="75"/>
              </a:xfrm>
              <a:custGeom>
                <a:avLst/>
                <a:gdLst>
                  <a:gd name="T0" fmla="*/ 5 w 94"/>
                  <a:gd name="T1" fmla="*/ 42 h 75"/>
                  <a:gd name="T2" fmla="*/ 5 w 94"/>
                  <a:gd name="T3" fmla="*/ 48 h 75"/>
                  <a:gd name="T4" fmla="*/ 4 w 94"/>
                  <a:gd name="T5" fmla="*/ 56 h 75"/>
                  <a:gd name="T6" fmla="*/ 1 w 94"/>
                  <a:gd name="T7" fmla="*/ 64 h 75"/>
                  <a:gd name="T8" fmla="*/ 0 w 94"/>
                  <a:gd name="T9" fmla="*/ 67 h 75"/>
                  <a:gd name="T10" fmla="*/ 10 w 94"/>
                  <a:gd name="T11" fmla="*/ 75 h 75"/>
                  <a:gd name="T12" fmla="*/ 16 w 94"/>
                  <a:gd name="T13" fmla="*/ 75 h 75"/>
                  <a:gd name="T14" fmla="*/ 27 w 94"/>
                  <a:gd name="T15" fmla="*/ 74 h 75"/>
                  <a:gd name="T16" fmla="*/ 35 w 94"/>
                  <a:gd name="T17" fmla="*/ 71 h 75"/>
                  <a:gd name="T18" fmla="*/ 41 w 94"/>
                  <a:gd name="T19" fmla="*/ 68 h 75"/>
                  <a:gd name="T20" fmla="*/ 42 w 94"/>
                  <a:gd name="T21" fmla="*/ 63 h 75"/>
                  <a:gd name="T22" fmla="*/ 42 w 94"/>
                  <a:gd name="T23" fmla="*/ 60 h 75"/>
                  <a:gd name="T24" fmla="*/ 46 w 94"/>
                  <a:gd name="T25" fmla="*/ 57 h 75"/>
                  <a:gd name="T26" fmla="*/ 54 w 94"/>
                  <a:gd name="T27" fmla="*/ 53 h 75"/>
                  <a:gd name="T28" fmla="*/ 57 w 94"/>
                  <a:gd name="T29" fmla="*/ 50 h 75"/>
                  <a:gd name="T30" fmla="*/ 59 w 94"/>
                  <a:gd name="T31" fmla="*/ 48 h 75"/>
                  <a:gd name="T32" fmla="*/ 57 w 94"/>
                  <a:gd name="T33" fmla="*/ 45 h 75"/>
                  <a:gd name="T34" fmla="*/ 57 w 94"/>
                  <a:gd name="T35" fmla="*/ 45 h 75"/>
                  <a:gd name="T36" fmla="*/ 61 w 94"/>
                  <a:gd name="T37" fmla="*/ 44 h 75"/>
                  <a:gd name="T38" fmla="*/ 68 w 94"/>
                  <a:gd name="T39" fmla="*/ 41 h 75"/>
                  <a:gd name="T40" fmla="*/ 72 w 94"/>
                  <a:gd name="T41" fmla="*/ 38 h 75"/>
                  <a:gd name="T42" fmla="*/ 74 w 94"/>
                  <a:gd name="T43" fmla="*/ 35 h 75"/>
                  <a:gd name="T44" fmla="*/ 72 w 94"/>
                  <a:gd name="T45" fmla="*/ 34 h 75"/>
                  <a:gd name="T46" fmla="*/ 72 w 94"/>
                  <a:gd name="T47" fmla="*/ 33 h 75"/>
                  <a:gd name="T48" fmla="*/ 78 w 94"/>
                  <a:gd name="T49" fmla="*/ 33 h 75"/>
                  <a:gd name="T50" fmla="*/ 90 w 94"/>
                  <a:gd name="T51" fmla="*/ 30 h 75"/>
                  <a:gd name="T52" fmla="*/ 93 w 94"/>
                  <a:gd name="T53" fmla="*/ 27 h 75"/>
                  <a:gd name="T54" fmla="*/ 94 w 94"/>
                  <a:gd name="T55" fmla="*/ 26 h 75"/>
                  <a:gd name="T56" fmla="*/ 94 w 94"/>
                  <a:gd name="T57" fmla="*/ 25 h 75"/>
                  <a:gd name="T58" fmla="*/ 94 w 94"/>
                  <a:gd name="T59" fmla="*/ 22 h 75"/>
                  <a:gd name="T60" fmla="*/ 93 w 94"/>
                  <a:gd name="T61" fmla="*/ 16 h 75"/>
                  <a:gd name="T62" fmla="*/ 87 w 94"/>
                  <a:gd name="T63" fmla="*/ 8 h 75"/>
                  <a:gd name="T64" fmla="*/ 83 w 94"/>
                  <a:gd name="T65" fmla="*/ 3 h 75"/>
                  <a:gd name="T66" fmla="*/ 79 w 94"/>
                  <a:gd name="T67" fmla="*/ 0 h 75"/>
                  <a:gd name="T68" fmla="*/ 75 w 94"/>
                  <a:gd name="T69" fmla="*/ 4 h 75"/>
                  <a:gd name="T70" fmla="*/ 71 w 94"/>
                  <a:gd name="T71" fmla="*/ 10 h 75"/>
                  <a:gd name="T72" fmla="*/ 68 w 94"/>
                  <a:gd name="T73" fmla="*/ 14 h 75"/>
                  <a:gd name="T74" fmla="*/ 63 w 94"/>
                  <a:gd name="T75" fmla="*/ 23 h 75"/>
                  <a:gd name="T76" fmla="*/ 53 w 94"/>
                  <a:gd name="T77" fmla="*/ 34 h 75"/>
                  <a:gd name="T78" fmla="*/ 42 w 94"/>
                  <a:gd name="T79" fmla="*/ 45 h 75"/>
                  <a:gd name="T80" fmla="*/ 31 w 94"/>
                  <a:gd name="T81" fmla="*/ 53 h 75"/>
                  <a:gd name="T82" fmla="*/ 23 w 94"/>
                  <a:gd name="T83" fmla="*/ 59 h 75"/>
                  <a:gd name="T84" fmla="*/ 16 w 94"/>
                  <a:gd name="T85" fmla="*/ 61 h 75"/>
                  <a:gd name="T86" fmla="*/ 14 w 94"/>
                  <a:gd name="T87" fmla="*/ 61 h 75"/>
                  <a:gd name="T88" fmla="*/ 11 w 94"/>
                  <a:gd name="T89" fmla="*/ 57 h 75"/>
                  <a:gd name="T90" fmla="*/ 10 w 94"/>
                  <a:gd name="T91" fmla="*/ 53 h 75"/>
                  <a:gd name="T92" fmla="*/ 7 w 94"/>
                  <a:gd name="T93" fmla="*/ 46 h 75"/>
                  <a:gd name="T94" fmla="*/ 5 w 94"/>
                  <a:gd name="T95" fmla="*/ 42 h 7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4"/>
                  <a:gd name="T145" fmla="*/ 0 h 75"/>
                  <a:gd name="T146" fmla="*/ 94 w 94"/>
                  <a:gd name="T147" fmla="*/ 75 h 7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4" h="75">
                    <a:moveTo>
                      <a:pt x="5" y="42"/>
                    </a:moveTo>
                    <a:lnTo>
                      <a:pt x="5" y="48"/>
                    </a:lnTo>
                    <a:lnTo>
                      <a:pt x="4" y="56"/>
                    </a:lnTo>
                    <a:lnTo>
                      <a:pt x="1" y="64"/>
                    </a:lnTo>
                    <a:lnTo>
                      <a:pt x="0" y="67"/>
                    </a:lnTo>
                    <a:lnTo>
                      <a:pt x="10" y="75"/>
                    </a:lnTo>
                    <a:lnTo>
                      <a:pt x="16" y="75"/>
                    </a:lnTo>
                    <a:lnTo>
                      <a:pt x="27" y="74"/>
                    </a:lnTo>
                    <a:lnTo>
                      <a:pt x="35" y="71"/>
                    </a:lnTo>
                    <a:lnTo>
                      <a:pt x="41" y="68"/>
                    </a:lnTo>
                    <a:lnTo>
                      <a:pt x="42" y="63"/>
                    </a:lnTo>
                    <a:lnTo>
                      <a:pt x="42" y="60"/>
                    </a:lnTo>
                    <a:lnTo>
                      <a:pt x="46" y="57"/>
                    </a:lnTo>
                    <a:lnTo>
                      <a:pt x="54" y="53"/>
                    </a:lnTo>
                    <a:lnTo>
                      <a:pt x="57" y="50"/>
                    </a:lnTo>
                    <a:lnTo>
                      <a:pt x="59" y="48"/>
                    </a:lnTo>
                    <a:lnTo>
                      <a:pt x="57" y="45"/>
                    </a:lnTo>
                    <a:lnTo>
                      <a:pt x="61" y="44"/>
                    </a:lnTo>
                    <a:lnTo>
                      <a:pt x="68" y="41"/>
                    </a:lnTo>
                    <a:lnTo>
                      <a:pt x="72" y="38"/>
                    </a:lnTo>
                    <a:lnTo>
                      <a:pt x="74" y="35"/>
                    </a:lnTo>
                    <a:lnTo>
                      <a:pt x="72" y="34"/>
                    </a:lnTo>
                    <a:lnTo>
                      <a:pt x="72" y="33"/>
                    </a:lnTo>
                    <a:lnTo>
                      <a:pt x="78" y="33"/>
                    </a:lnTo>
                    <a:lnTo>
                      <a:pt x="90" y="30"/>
                    </a:lnTo>
                    <a:lnTo>
                      <a:pt x="93" y="27"/>
                    </a:lnTo>
                    <a:lnTo>
                      <a:pt x="94" y="26"/>
                    </a:lnTo>
                    <a:lnTo>
                      <a:pt x="94" y="25"/>
                    </a:lnTo>
                    <a:lnTo>
                      <a:pt x="94" y="22"/>
                    </a:lnTo>
                    <a:lnTo>
                      <a:pt x="93" y="16"/>
                    </a:lnTo>
                    <a:lnTo>
                      <a:pt x="87" y="8"/>
                    </a:lnTo>
                    <a:lnTo>
                      <a:pt x="83" y="3"/>
                    </a:lnTo>
                    <a:lnTo>
                      <a:pt x="79" y="0"/>
                    </a:lnTo>
                    <a:lnTo>
                      <a:pt x="75" y="4"/>
                    </a:lnTo>
                    <a:lnTo>
                      <a:pt x="71" y="10"/>
                    </a:lnTo>
                    <a:lnTo>
                      <a:pt x="68" y="14"/>
                    </a:lnTo>
                    <a:lnTo>
                      <a:pt x="63" y="23"/>
                    </a:lnTo>
                    <a:lnTo>
                      <a:pt x="53" y="34"/>
                    </a:lnTo>
                    <a:lnTo>
                      <a:pt x="42" y="45"/>
                    </a:lnTo>
                    <a:lnTo>
                      <a:pt x="31" y="53"/>
                    </a:lnTo>
                    <a:lnTo>
                      <a:pt x="23" y="59"/>
                    </a:lnTo>
                    <a:lnTo>
                      <a:pt x="16" y="61"/>
                    </a:lnTo>
                    <a:lnTo>
                      <a:pt x="14" y="61"/>
                    </a:lnTo>
                    <a:lnTo>
                      <a:pt x="11" y="57"/>
                    </a:lnTo>
                    <a:lnTo>
                      <a:pt x="10" y="53"/>
                    </a:lnTo>
                    <a:lnTo>
                      <a:pt x="7" y="46"/>
                    </a:lnTo>
                    <a:lnTo>
                      <a:pt x="5" y="42"/>
                    </a:lnTo>
                    <a:close/>
                  </a:path>
                </a:pathLst>
              </a:custGeom>
              <a:solidFill>
                <a:srgbClr val="CEB8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07" name="Freeform 337"/>
              <p:cNvSpPr>
                <a:spLocks/>
              </p:cNvSpPr>
              <p:nvPr/>
            </p:nvSpPr>
            <p:spPr bwMode="auto">
              <a:xfrm>
                <a:off x="3731" y="3473"/>
                <a:ext cx="90" cy="53"/>
              </a:xfrm>
              <a:custGeom>
                <a:avLst/>
                <a:gdLst>
                  <a:gd name="T0" fmla="*/ 1 w 90"/>
                  <a:gd name="T1" fmla="*/ 19 h 53"/>
                  <a:gd name="T2" fmla="*/ 4 w 90"/>
                  <a:gd name="T3" fmla="*/ 16 h 53"/>
                  <a:gd name="T4" fmla="*/ 15 w 90"/>
                  <a:gd name="T5" fmla="*/ 16 h 53"/>
                  <a:gd name="T6" fmla="*/ 27 w 90"/>
                  <a:gd name="T7" fmla="*/ 19 h 53"/>
                  <a:gd name="T8" fmla="*/ 31 w 90"/>
                  <a:gd name="T9" fmla="*/ 23 h 53"/>
                  <a:gd name="T10" fmla="*/ 34 w 90"/>
                  <a:gd name="T11" fmla="*/ 30 h 53"/>
                  <a:gd name="T12" fmla="*/ 47 w 90"/>
                  <a:gd name="T13" fmla="*/ 42 h 53"/>
                  <a:gd name="T14" fmla="*/ 49 w 90"/>
                  <a:gd name="T15" fmla="*/ 42 h 53"/>
                  <a:gd name="T16" fmla="*/ 39 w 90"/>
                  <a:gd name="T17" fmla="*/ 34 h 53"/>
                  <a:gd name="T18" fmla="*/ 36 w 90"/>
                  <a:gd name="T19" fmla="*/ 23 h 53"/>
                  <a:gd name="T20" fmla="*/ 35 w 90"/>
                  <a:gd name="T21" fmla="*/ 20 h 53"/>
                  <a:gd name="T22" fmla="*/ 36 w 90"/>
                  <a:gd name="T23" fmla="*/ 20 h 53"/>
                  <a:gd name="T24" fmla="*/ 38 w 90"/>
                  <a:gd name="T25" fmla="*/ 20 h 53"/>
                  <a:gd name="T26" fmla="*/ 43 w 90"/>
                  <a:gd name="T27" fmla="*/ 23 h 53"/>
                  <a:gd name="T28" fmla="*/ 51 w 90"/>
                  <a:gd name="T29" fmla="*/ 30 h 53"/>
                  <a:gd name="T30" fmla="*/ 60 w 90"/>
                  <a:gd name="T31" fmla="*/ 44 h 53"/>
                  <a:gd name="T32" fmla="*/ 62 w 90"/>
                  <a:gd name="T33" fmla="*/ 53 h 53"/>
                  <a:gd name="T34" fmla="*/ 62 w 90"/>
                  <a:gd name="T35" fmla="*/ 50 h 53"/>
                  <a:gd name="T36" fmla="*/ 61 w 90"/>
                  <a:gd name="T37" fmla="*/ 37 h 53"/>
                  <a:gd name="T38" fmla="*/ 54 w 90"/>
                  <a:gd name="T39" fmla="*/ 27 h 53"/>
                  <a:gd name="T40" fmla="*/ 55 w 90"/>
                  <a:gd name="T41" fmla="*/ 27 h 53"/>
                  <a:gd name="T42" fmla="*/ 73 w 90"/>
                  <a:gd name="T43" fmla="*/ 33 h 53"/>
                  <a:gd name="T44" fmla="*/ 85 w 90"/>
                  <a:gd name="T45" fmla="*/ 37 h 53"/>
                  <a:gd name="T46" fmla="*/ 88 w 90"/>
                  <a:gd name="T47" fmla="*/ 37 h 53"/>
                  <a:gd name="T48" fmla="*/ 72 w 90"/>
                  <a:gd name="T49" fmla="*/ 27 h 53"/>
                  <a:gd name="T50" fmla="*/ 55 w 90"/>
                  <a:gd name="T51" fmla="*/ 22 h 53"/>
                  <a:gd name="T52" fmla="*/ 45 w 90"/>
                  <a:gd name="T53" fmla="*/ 18 h 53"/>
                  <a:gd name="T54" fmla="*/ 43 w 90"/>
                  <a:gd name="T55" fmla="*/ 15 h 53"/>
                  <a:gd name="T56" fmla="*/ 43 w 90"/>
                  <a:gd name="T57" fmla="*/ 7 h 53"/>
                  <a:gd name="T58" fmla="*/ 38 w 90"/>
                  <a:gd name="T59" fmla="*/ 3 h 53"/>
                  <a:gd name="T60" fmla="*/ 30 w 90"/>
                  <a:gd name="T61" fmla="*/ 1 h 53"/>
                  <a:gd name="T62" fmla="*/ 21 w 90"/>
                  <a:gd name="T63" fmla="*/ 0 h 53"/>
                  <a:gd name="T64" fmla="*/ 17 w 90"/>
                  <a:gd name="T65" fmla="*/ 4 h 53"/>
                  <a:gd name="T66" fmla="*/ 12 w 90"/>
                  <a:gd name="T67" fmla="*/ 7 h 53"/>
                  <a:gd name="T68" fmla="*/ 2 w 90"/>
                  <a:gd name="T69" fmla="*/ 11 h 53"/>
                  <a:gd name="T70" fmla="*/ 0 w 90"/>
                  <a:gd name="T71" fmla="*/ 19 h 5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0"/>
                  <a:gd name="T109" fmla="*/ 0 h 53"/>
                  <a:gd name="T110" fmla="*/ 90 w 90"/>
                  <a:gd name="T111" fmla="*/ 53 h 5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0" h="53">
                    <a:moveTo>
                      <a:pt x="0" y="20"/>
                    </a:moveTo>
                    <a:lnTo>
                      <a:pt x="1" y="19"/>
                    </a:lnTo>
                    <a:lnTo>
                      <a:pt x="2" y="16"/>
                    </a:lnTo>
                    <a:lnTo>
                      <a:pt x="4" y="16"/>
                    </a:lnTo>
                    <a:lnTo>
                      <a:pt x="5" y="16"/>
                    </a:lnTo>
                    <a:lnTo>
                      <a:pt x="15" y="16"/>
                    </a:lnTo>
                    <a:lnTo>
                      <a:pt x="24" y="19"/>
                    </a:lnTo>
                    <a:lnTo>
                      <a:pt x="27" y="19"/>
                    </a:lnTo>
                    <a:lnTo>
                      <a:pt x="30" y="20"/>
                    </a:lnTo>
                    <a:lnTo>
                      <a:pt x="31" y="23"/>
                    </a:lnTo>
                    <a:lnTo>
                      <a:pt x="32" y="26"/>
                    </a:lnTo>
                    <a:lnTo>
                      <a:pt x="34" y="30"/>
                    </a:lnTo>
                    <a:lnTo>
                      <a:pt x="39" y="37"/>
                    </a:lnTo>
                    <a:lnTo>
                      <a:pt x="47" y="42"/>
                    </a:lnTo>
                    <a:lnTo>
                      <a:pt x="50" y="44"/>
                    </a:lnTo>
                    <a:lnTo>
                      <a:pt x="49" y="42"/>
                    </a:lnTo>
                    <a:lnTo>
                      <a:pt x="43" y="40"/>
                    </a:lnTo>
                    <a:lnTo>
                      <a:pt x="39" y="34"/>
                    </a:lnTo>
                    <a:lnTo>
                      <a:pt x="36" y="29"/>
                    </a:lnTo>
                    <a:lnTo>
                      <a:pt x="36" y="23"/>
                    </a:lnTo>
                    <a:lnTo>
                      <a:pt x="35" y="22"/>
                    </a:lnTo>
                    <a:lnTo>
                      <a:pt x="35" y="20"/>
                    </a:lnTo>
                    <a:lnTo>
                      <a:pt x="36" y="20"/>
                    </a:lnTo>
                    <a:lnTo>
                      <a:pt x="36" y="19"/>
                    </a:lnTo>
                    <a:lnTo>
                      <a:pt x="38" y="20"/>
                    </a:lnTo>
                    <a:lnTo>
                      <a:pt x="43" y="23"/>
                    </a:lnTo>
                    <a:lnTo>
                      <a:pt x="47" y="26"/>
                    </a:lnTo>
                    <a:lnTo>
                      <a:pt x="51" y="30"/>
                    </a:lnTo>
                    <a:lnTo>
                      <a:pt x="57" y="37"/>
                    </a:lnTo>
                    <a:lnTo>
                      <a:pt x="60" y="44"/>
                    </a:lnTo>
                    <a:lnTo>
                      <a:pt x="61" y="49"/>
                    </a:lnTo>
                    <a:lnTo>
                      <a:pt x="62" y="53"/>
                    </a:lnTo>
                    <a:lnTo>
                      <a:pt x="62" y="50"/>
                    </a:lnTo>
                    <a:lnTo>
                      <a:pt x="62" y="45"/>
                    </a:lnTo>
                    <a:lnTo>
                      <a:pt x="61" y="37"/>
                    </a:lnTo>
                    <a:lnTo>
                      <a:pt x="57" y="31"/>
                    </a:lnTo>
                    <a:lnTo>
                      <a:pt x="54" y="27"/>
                    </a:lnTo>
                    <a:lnTo>
                      <a:pt x="53" y="26"/>
                    </a:lnTo>
                    <a:lnTo>
                      <a:pt x="55" y="27"/>
                    </a:lnTo>
                    <a:lnTo>
                      <a:pt x="64" y="30"/>
                    </a:lnTo>
                    <a:lnTo>
                      <a:pt x="73" y="33"/>
                    </a:lnTo>
                    <a:lnTo>
                      <a:pt x="79" y="34"/>
                    </a:lnTo>
                    <a:lnTo>
                      <a:pt x="85" y="37"/>
                    </a:lnTo>
                    <a:lnTo>
                      <a:pt x="90" y="38"/>
                    </a:lnTo>
                    <a:lnTo>
                      <a:pt x="88" y="37"/>
                    </a:lnTo>
                    <a:lnTo>
                      <a:pt x="80" y="31"/>
                    </a:lnTo>
                    <a:lnTo>
                      <a:pt x="72" y="27"/>
                    </a:lnTo>
                    <a:lnTo>
                      <a:pt x="64" y="25"/>
                    </a:lnTo>
                    <a:lnTo>
                      <a:pt x="55" y="22"/>
                    </a:lnTo>
                    <a:lnTo>
                      <a:pt x="50" y="20"/>
                    </a:lnTo>
                    <a:lnTo>
                      <a:pt x="45" y="18"/>
                    </a:lnTo>
                    <a:lnTo>
                      <a:pt x="42" y="16"/>
                    </a:lnTo>
                    <a:lnTo>
                      <a:pt x="43" y="15"/>
                    </a:lnTo>
                    <a:lnTo>
                      <a:pt x="45" y="11"/>
                    </a:lnTo>
                    <a:lnTo>
                      <a:pt x="43" y="7"/>
                    </a:lnTo>
                    <a:lnTo>
                      <a:pt x="41" y="4"/>
                    </a:lnTo>
                    <a:lnTo>
                      <a:pt x="38" y="3"/>
                    </a:lnTo>
                    <a:lnTo>
                      <a:pt x="35" y="1"/>
                    </a:lnTo>
                    <a:lnTo>
                      <a:pt x="30" y="1"/>
                    </a:lnTo>
                    <a:lnTo>
                      <a:pt x="24" y="0"/>
                    </a:lnTo>
                    <a:lnTo>
                      <a:pt x="21" y="0"/>
                    </a:lnTo>
                    <a:lnTo>
                      <a:pt x="19" y="1"/>
                    </a:lnTo>
                    <a:lnTo>
                      <a:pt x="17" y="4"/>
                    </a:lnTo>
                    <a:lnTo>
                      <a:pt x="16" y="5"/>
                    </a:lnTo>
                    <a:lnTo>
                      <a:pt x="12" y="7"/>
                    </a:lnTo>
                    <a:lnTo>
                      <a:pt x="5" y="8"/>
                    </a:lnTo>
                    <a:lnTo>
                      <a:pt x="2" y="11"/>
                    </a:lnTo>
                    <a:lnTo>
                      <a:pt x="0" y="15"/>
                    </a:lnTo>
                    <a:lnTo>
                      <a:pt x="0" y="19"/>
                    </a:lnTo>
                    <a:lnTo>
                      <a:pt x="0" y="20"/>
                    </a:lnTo>
                    <a:close/>
                  </a:path>
                </a:pathLst>
              </a:custGeom>
              <a:solidFill>
                <a:srgbClr val="B1841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08" name="Freeform 338"/>
              <p:cNvSpPr>
                <a:spLocks/>
              </p:cNvSpPr>
              <p:nvPr/>
            </p:nvSpPr>
            <p:spPr bwMode="auto">
              <a:xfrm>
                <a:off x="3758" y="3583"/>
                <a:ext cx="18" cy="47"/>
              </a:xfrm>
              <a:custGeom>
                <a:avLst/>
                <a:gdLst>
                  <a:gd name="T0" fmla="*/ 9 w 18"/>
                  <a:gd name="T1" fmla="*/ 0 h 47"/>
                  <a:gd name="T2" fmla="*/ 0 w 18"/>
                  <a:gd name="T3" fmla="*/ 35 h 47"/>
                  <a:gd name="T4" fmla="*/ 9 w 18"/>
                  <a:gd name="T5" fmla="*/ 47 h 47"/>
                  <a:gd name="T6" fmla="*/ 18 w 18"/>
                  <a:gd name="T7" fmla="*/ 35 h 47"/>
                  <a:gd name="T8" fmla="*/ 9 w 18"/>
                  <a:gd name="T9" fmla="*/ 0 h 47"/>
                  <a:gd name="T10" fmla="*/ 0 60000 65536"/>
                  <a:gd name="T11" fmla="*/ 0 60000 65536"/>
                  <a:gd name="T12" fmla="*/ 0 60000 65536"/>
                  <a:gd name="T13" fmla="*/ 0 60000 65536"/>
                  <a:gd name="T14" fmla="*/ 0 60000 65536"/>
                  <a:gd name="T15" fmla="*/ 0 w 18"/>
                  <a:gd name="T16" fmla="*/ 0 h 47"/>
                  <a:gd name="T17" fmla="*/ 18 w 18"/>
                  <a:gd name="T18" fmla="*/ 47 h 47"/>
                </a:gdLst>
                <a:ahLst/>
                <a:cxnLst>
                  <a:cxn ang="T10">
                    <a:pos x="T0" y="T1"/>
                  </a:cxn>
                  <a:cxn ang="T11">
                    <a:pos x="T2" y="T3"/>
                  </a:cxn>
                  <a:cxn ang="T12">
                    <a:pos x="T4" y="T5"/>
                  </a:cxn>
                  <a:cxn ang="T13">
                    <a:pos x="T6" y="T7"/>
                  </a:cxn>
                  <a:cxn ang="T14">
                    <a:pos x="T8" y="T9"/>
                  </a:cxn>
                </a:cxnLst>
                <a:rect l="T15" t="T16" r="T17" b="T18"/>
                <a:pathLst>
                  <a:path w="18" h="47">
                    <a:moveTo>
                      <a:pt x="9" y="0"/>
                    </a:moveTo>
                    <a:lnTo>
                      <a:pt x="0" y="35"/>
                    </a:lnTo>
                    <a:lnTo>
                      <a:pt x="9" y="47"/>
                    </a:lnTo>
                    <a:lnTo>
                      <a:pt x="18" y="35"/>
                    </a:lnTo>
                    <a:lnTo>
                      <a:pt x="9" y="0"/>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09" name="Freeform 339"/>
              <p:cNvSpPr>
                <a:spLocks/>
              </p:cNvSpPr>
              <p:nvPr/>
            </p:nvSpPr>
            <p:spPr bwMode="auto">
              <a:xfrm>
                <a:off x="3732" y="3583"/>
                <a:ext cx="30" cy="45"/>
              </a:xfrm>
              <a:custGeom>
                <a:avLst/>
                <a:gdLst>
                  <a:gd name="T0" fmla="*/ 0 w 30"/>
                  <a:gd name="T1" fmla="*/ 0 h 45"/>
                  <a:gd name="T2" fmla="*/ 16 w 30"/>
                  <a:gd name="T3" fmla="*/ 32 h 45"/>
                  <a:gd name="T4" fmla="*/ 30 w 30"/>
                  <a:gd name="T5" fmla="*/ 45 h 45"/>
                  <a:gd name="T6" fmla="*/ 22 w 30"/>
                  <a:gd name="T7" fmla="*/ 33 h 45"/>
                  <a:gd name="T8" fmla="*/ 26 w 30"/>
                  <a:gd name="T9" fmla="*/ 20 h 45"/>
                  <a:gd name="T10" fmla="*/ 0 w 30"/>
                  <a:gd name="T11" fmla="*/ 0 h 45"/>
                  <a:gd name="T12" fmla="*/ 0 60000 65536"/>
                  <a:gd name="T13" fmla="*/ 0 60000 65536"/>
                  <a:gd name="T14" fmla="*/ 0 60000 65536"/>
                  <a:gd name="T15" fmla="*/ 0 60000 65536"/>
                  <a:gd name="T16" fmla="*/ 0 60000 65536"/>
                  <a:gd name="T17" fmla="*/ 0 60000 65536"/>
                  <a:gd name="T18" fmla="*/ 0 w 30"/>
                  <a:gd name="T19" fmla="*/ 0 h 45"/>
                  <a:gd name="T20" fmla="*/ 30 w 30"/>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30" h="45">
                    <a:moveTo>
                      <a:pt x="0" y="0"/>
                    </a:moveTo>
                    <a:lnTo>
                      <a:pt x="16" y="32"/>
                    </a:lnTo>
                    <a:lnTo>
                      <a:pt x="30" y="45"/>
                    </a:lnTo>
                    <a:lnTo>
                      <a:pt x="22" y="33"/>
                    </a:lnTo>
                    <a:lnTo>
                      <a:pt x="26" y="20"/>
                    </a:lnTo>
                    <a:lnTo>
                      <a:pt x="0" y="0"/>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10" name="Freeform 340"/>
              <p:cNvSpPr>
                <a:spLocks/>
              </p:cNvSpPr>
              <p:nvPr/>
            </p:nvSpPr>
            <p:spPr bwMode="auto">
              <a:xfrm>
                <a:off x="3698" y="3588"/>
                <a:ext cx="54" cy="35"/>
              </a:xfrm>
              <a:custGeom>
                <a:avLst/>
                <a:gdLst>
                  <a:gd name="T0" fmla="*/ 54 w 54"/>
                  <a:gd name="T1" fmla="*/ 35 h 35"/>
                  <a:gd name="T2" fmla="*/ 49 w 54"/>
                  <a:gd name="T3" fmla="*/ 31 h 35"/>
                  <a:gd name="T4" fmla="*/ 41 w 54"/>
                  <a:gd name="T5" fmla="*/ 16 h 35"/>
                  <a:gd name="T6" fmla="*/ 0 w 54"/>
                  <a:gd name="T7" fmla="*/ 0 h 35"/>
                  <a:gd name="T8" fmla="*/ 35 w 54"/>
                  <a:gd name="T9" fmla="*/ 27 h 35"/>
                  <a:gd name="T10" fmla="*/ 54 w 54"/>
                  <a:gd name="T11" fmla="*/ 35 h 35"/>
                  <a:gd name="T12" fmla="*/ 0 60000 65536"/>
                  <a:gd name="T13" fmla="*/ 0 60000 65536"/>
                  <a:gd name="T14" fmla="*/ 0 60000 65536"/>
                  <a:gd name="T15" fmla="*/ 0 60000 65536"/>
                  <a:gd name="T16" fmla="*/ 0 60000 65536"/>
                  <a:gd name="T17" fmla="*/ 0 60000 65536"/>
                  <a:gd name="T18" fmla="*/ 0 w 54"/>
                  <a:gd name="T19" fmla="*/ 0 h 35"/>
                  <a:gd name="T20" fmla="*/ 54 w 54"/>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54" h="35">
                    <a:moveTo>
                      <a:pt x="54" y="35"/>
                    </a:moveTo>
                    <a:lnTo>
                      <a:pt x="49" y="31"/>
                    </a:lnTo>
                    <a:lnTo>
                      <a:pt x="41" y="16"/>
                    </a:lnTo>
                    <a:lnTo>
                      <a:pt x="0" y="0"/>
                    </a:lnTo>
                    <a:lnTo>
                      <a:pt x="35" y="27"/>
                    </a:lnTo>
                    <a:lnTo>
                      <a:pt x="54" y="35"/>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11" name="Freeform 341"/>
              <p:cNvSpPr>
                <a:spLocks/>
              </p:cNvSpPr>
              <p:nvPr/>
            </p:nvSpPr>
            <p:spPr bwMode="auto">
              <a:xfrm>
                <a:off x="3702" y="3583"/>
                <a:ext cx="33" cy="15"/>
              </a:xfrm>
              <a:custGeom>
                <a:avLst/>
                <a:gdLst>
                  <a:gd name="T0" fmla="*/ 0 w 33"/>
                  <a:gd name="T1" fmla="*/ 0 h 15"/>
                  <a:gd name="T2" fmla="*/ 33 w 33"/>
                  <a:gd name="T3" fmla="*/ 15 h 15"/>
                  <a:gd name="T4" fmla="*/ 25 w 33"/>
                  <a:gd name="T5" fmla="*/ 0 h 15"/>
                  <a:gd name="T6" fmla="*/ 0 w 33"/>
                  <a:gd name="T7" fmla="*/ 0 h 15"/>
                  <a:gd name="T8" fmla="*/ 0 60000 65536"/>
                  <a:gd name="T9" fmla="*/ 0 60000 65536"/>
                  <a:gd name="T10" fmla="*/ 0 60000 65536"/>
                  <a:gd name="T11" fmla="*/ 0 60000 65536"/>
                  <a:gd name="T12" fmla="*/ 0 w 33"/>
                  <a:gd name="T13" fmla="*/ 0 h 15"/>
                  <a:gd name="T14" fmla="*/ 33 w 33"/>
                  <a:gd name="T15" fmla="*/ 15 h 15"/>
                </a:gdLst>
                <a:ahLst/>
                <a:cxnLst>
                  <a:cxn ang="T8">
                    <a:pos x="T0" y="T1"/>
                  </a:cxn>
                  <a:cxn ang="T9">
                    <a:pos x="T2" y="T3"/>
                  </a:cxn>
                  <a:cxn ang="T10">
                    <a:pos x="T4" y="T5"/>
                  </a:cxn>
                  <a:cxn ang="T11">
                    <a:pos x="T6" y="T7"/>
                  </a:cxn>
                </a:cxnLst>
                <a:rect l="T12" t="T13" r="T14" b="T15"/>
                <a:pathLst>
                  <a:path w="33" h="15">
                    <a:moveTo>
                      <a:pt x="0" y="0"/>
                    </a:moveTo>
                    <a:lnTo>
                      <a:pt x="33" y="15"/>
                    </a:lnTo>
                    <a:lnTo>
                      <a:pt x="25" y="0"/>
                    </a:lnTo>
                    <a:lnTo>
                      <a:pt x="0" y="0"/>
                    </a:lnTo>
                    <a:close/>
                  </a:path>
                </a:pathLst>
              </a:custGeom>
              <a:solidFill>
                <a:srgbClr val="B1841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12" name="Freeform 342"/>
              <p:cNvSpPr>
                <a:spLocks/>
              </p:cNvSpPr>
              <p:nvPr/>
            </p:nvSpPr>
            <p:spPr bwMode="auto">
              <a:xfrm>
                <a:off x="3739" y="3583"/>
                <a:ext cx="23" cy="15"/>
              </a:xfrm>
              <a:custGeom>
                <a:avLst/>
                <a:gdLst>
                  <a:gd name="T0" fmla="*/ 0 w 23"/>
                  <a:gd name="T1" fmla="*/ 0 h 15"/>
                  <a:gd name="T2" fmla="*/ 20 w 23"/>
                  <a:gd name="T3" fmla="*/ 15 h 15"/>
                  <a:gd name="T4" fmla="*/ 23 w 23"/>
                  <a:gd name="T5" fmla="*/ 0 h 15"/>
                  <a:gd name="T6" fmla="*/ 0 w 23"/>
                  <a:gd name="T7" fmla="*/ 0 h 15"/>
                  <a:gd name="T8" fmla="*/ 0 60000 65536"/>
                  <a:gd name="T9" fmla="*/ 0 60000 65536"/>
                  <a:gd name="T10" fmla="*/ 0 60000 65536"/>
                  <a:gd name="T11" fmla="*/ 0 60000 65536"/>
                  <a:gd name="T12" fmla="*/ 0 w 23"/>
                  <a:gd name="T13" fmla="*/ 0 h 15"/>
                  <a:gd name="T14" fmla="*/ 23 w 23"/>
                  <a:gd name="T15" fmla="*/ 15 h 15"/>
                </a:gdLst>
                <a:ahLst/>
                <a:cxnLst>
                  <a:cxn ang="T8">
                    <a:pos x="T0" y="T1"/>
                  </a:cxn>
                  <a:cxn ang="T9">
                    <a:pos x="T2" y="T3"/>
                  </a:cxn>
                  <a:cxn ang="T10">
                    <a:pos x="T4" y="T5"/>
                  </a:cxn>
                  <a:cxn ang="T11">
                    <a:pos x="T6" y="T7"/>
                  </a:cxn>
                </a:cxnLst>
                <a:rect l="T12" t="T13" r="T14" b="T15"/>
                <a:pathLst>
                  <a:path w="23" h="15">
                    <a:moveTo>
                      <a:pt x="0" y="0"/>
                    </a:moveTo>
                    <a:lnTo>
                      <a:pt x="20" y="15"/>
                    </a:lnTo>
                    <a:lnTo>
                      <a:pt x="23" y="0"/>
                    </a:lnTo>
                    <a:lnTo>
                      <a:pt x="0" y="0"/>
                    </a:lnTo>
                    <a:close/>
                  </a:path>
                </a:pathLst>
              </a:custGeom>
              <a:solidFill>
                <a:srgbClr val="B1841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13" name="Freeform 343"/>
              <p:cNvSpPr>
                <a:spLocks/>
              </p:cNvSpPr>
              <p:nvPr/>
            </p:nvSpPr>
            <p:spPr bwMode="auto">
              <a:xfrm>
                <a:off x="3782" y="3588"/>
                <a:ext cx="53" cy="35"/>
              </a:xfrm>
              <a:custGeom>
                <a:avLst/>
                <a:gdLst>
                  <a:gd name="T0" fmla="*/ 0 w 53"/>
                  <a:gd name="T1" fmla="*/ 35 h 35"/>
                  <a:gd name="T2" fmla="*/ 6 w 53"/>
                  <a:gd name="T3" fmla="*/ 31 h 35"/>
                  <a:gd name="T4" fmla="*/ 14 w 53"/>
                  <a:gd name="T5" fmla="*/ 16 h 35"/>
                  <a:gd name="T6" fmla="*/ 53 w 53"/>
                  <a:gd name="T7" fmla="*/ 0 h 35"/>
                  <a:gd name="T8" fmla="*/ 18 w 53"/>
                  <a:gd name="T9" fmla="*/ 27 h 35"/>
                  <a:gd name="T10" fmla="*/ 0 w 53"/>
                  <a:gd name="T11" fmla="*/ 35 h 35"/>
                  <a:gd name="T12" fmla="*/ 0 60000 65536"/>
                  <a:gd name="T13" fmla="*/ 0 60000 65536"/>
                  <a:gd name="T14" fmla="*/ 0 60000 65536"/>
                  <a:gd name="T15" fmla="*/ 0 60000 65536"/>
                  <a:gd name="T16" fmla="*/ 0 60000 65536"/>
                  <a:gd name="T17" fmla="*/ 0 60000 65536"/>
                  <a:gd name="T18" fmla="*/ 0 w 53"/>
                  <a:gd name="T19" fmla="*/ 0 h 35"/>
                  <a:gd name="T20" fmla="*/ 53 w 53"/>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53" h="35">
                    <a:moveTo>
                      <a:pt x="0" y="35"/>
                    </a:moveTo>
                    <a:lnTo>
                      <a:pt x="6" y="31"/>
                    </a:lnTo>
                    <a:lnTo>
                      <a:pt x="14" y="16"/>
                    </a:lnTo>
                    <a:lnTo>
                      <a:pt x="53" y="0"/>
                    </a:lnTo>
                    <a:lnTo>
                      <a:pt x="18" y="27"/>
                    </a:lnTo>
                    <a:lnTo>
                      <a:pt x="0" y="35"/>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14" name="Freeform 344"/>
              <p:cNvSpPr>
                <a:spLocks/>
              </p:cNvSpPr>
              <p:nvPr/>
            </p:nvSpPr>
            <p:spPr bwMode="auto">
              <a:xfrm>
                <a:off x="3799" y="3583"/>
                <a:ext cx="34" cy="15"/>
              </a:xfrm>
              <a:custGeom>
                <a:avLst/>
                <a:gdLst>
                  <a:gd name="T0" fmla="*/ 34 w 34"/>
                  <a:gd name="T1" fmla="*/ 0 h 15"/>
                  <a:gd name="T2" fmla="*/ 0 w 34"/>
                  <a:gd name="T3" fmla="*/ 15 h 15"/>
                  <a:gd name="T4" fmla="*/ 8 w 34"/>
                  <a:gd name="T5" fmla="*/ 0 h 15"/>
                  <a:gd name="T6" fmla="*/ 34 w 34"/>
                  <a:gd name="T7" fmla="*/ 0 h 15"/>
                  <a:gd name="T8" fmla="*/ 0 60000 65536"/>
                  <a:gd name="T9" fmla="*/ 0 60000 65536"/>
                  <a:gd name="T10" fmla="*/ 0 60000 65536"/>
                  <a:gd name="T11" fmla="*/ 0 60000 65536"/>
                  <a:gd name="T12" fmla="*/ 0 w 34"/>
                  <a:gd name="T13" fmla="*/ 0 h 15"/>
                  <a:gd name="T14" fmla="*/ 34 w 34"/>
                  <a:gd name="T15" fmla="*/ 15 h 15"/>
                </a:gdLst>
                <a:ahLst/>
                <a:cxnLst>
                  <a:cxn ang="T8">
                    <a:pos x="T0" y="T1"/>
                  </a:cxn>
                  <a:cxn ang="T9">
                    <a:pos x="T2" y="T3"/>
                  </a:cxn>
                  <a:cxn ang="T10">
                    <a:pos x="T4" y="T5"/>
                  </a:cxn>
                  <a:cxn ang="T11">
                    <a:pos x="T6" y="T7"/>
                  </a:cxn>
                </a:cxnLst>
                <a:rect l="T12" t="T13" r="T14" b="T15"/>
                <a:pathLst>
                  <a:path w="34" h="15">
                    <a:moveTo>
                      <a:pt x="34" y="0"/>
                    </a:moveTo>
                    <a:lnTo>
                      <a:pt x="0" y="15"/>
                    </a:lnTo>
                    <a:lnTo>
                      <a:pt x="8" y="0"/>
                    </a:lnTo>
                    <a:lnTo>
                      <a:pt x="34" y="0"/>
                    </a:lnTo>
                    <a:close/>
                  </a:path>
                </a:pathLst>
              </a:custGeom>
              <a:solidFill>
                <a:srgbClr val="B1841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15" name="Freeform 345"/>
              <p:cNvSpPr>
                <a:spLocks/>
              </p:cNvSpPr>
              <p:nvPr/>
            </p:nvSpPr>
            <p:spPr bwMode="auto">
              <a:xfrm>
                <a:off x="3772" y="3583"/>
                <a:ext cx="23" cy="15"/>
              </a:xfrm>
              <a:custGeom>
                <a:avLst/>
                <a:gdLst>
                  <a:gd name="T0" fmla="*/ 23 w 23"/>
                  <a:gd name="T1" fmla="*/ 0 h 15"/>
                  <a:gd name="T2" fmla="*/ 4 w 23"/>
                  <a:gd name="T3" fmla="*/ 15 h 15"/>
                  <a:gd name="T4" fmla="*/ 0 w 23"/>
                  <a:gd name="T5" fmla="*/ 0 h 15"/>
                  <a:gd name="T6" fmla="*/ 23 w 23"/>
                  <a:gd name="T7" fmla="*/ 0 h 15"/>
                  <a:gd name="T8" fmla="*/ 0 60000 65536"/>
                  <a:gd name="T9" fmla="*/ 0 60000 65536"/>
                  <a:gd name="T10" fmla="*/ 0 60000 65536"/>
                  <a:gd name="T11" fmla="*/ 0 60000 65536"/>
                  <a:gd name="T12" fmla="*/ 0 w 23"/>
                  <a:gd name="T13" fmla="*/ 0 h 15"/>
                  <a:gd name="T14" fmla="*/ 23 w 23"/>
                  <a:gd name="T15" fmla="*/ 15 h 15"/>
                </a:gdLst>
                <a:ahLst/>
                <a:cxnLst>
                  <a:cxn ang="T8">
                    <a:pos x="T0" y="T1"/>
                  </a:cxn>
                  <a:cxn ang="T9">
                    <a:pos x="T2" y="T3"/>
                  </a:cxn>
                  <a:cxn ang="T10">
                    <a:pos x="T4" y="T5"/>
                  </a:cxn>
                  <a:cxn ang="T11">
                    <a:pos x="T6" y="T7"/>
                  </a:cxn>
                </a:cxnLst>
                <a:rect l="T12" t="T13" r="T14" b="T15"/>
                <a:pathLst>
                  <a:path w="23" h="15">
                    <a:moveTo>
                      <a:pt x="23" y="0"/>
                    </a:moveTo>
                    <a:lnTo>
                      <a:pt x="4" y="15"/>
                    </a:lnTo>
                    <a:lnTo>
                      <a:pt x="0" y="0"/>
                    </a:lnTo>
                    <a:lnTo>
                      <a:pt x="23" y="0"/>
                    </a:lnTo>
                    <a:close/>
                  </a:path>
                </a:pathLst>
              </a:custGeom>
              <a:solidFill>
                <a:srgbClr val="B1841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16" name="Freeform 346"/>
              <p:cNvSpPr>
                <a:spLocks/>
              </p:cNvSpPr>
              <p:nvPr/>
            </p:nvSpPr>
            <p:spPr bwMode="auto">
              <a:xfrm>
                <a:off x="3748" y="3549"/>
                <a:ext cx="37" cy="15"/>
              </a:xfrm>
              <a:custGeom>
                <a:avLst/>
                <a:gdLst>
                  <a:gd name="T0" fmla="*/ 37 w 37"/>
                  <a:gd name="T1" fmla="*/ 0 h 15"/>
                  <a:gd name="T2" fmla="*/ 0 w 37"/>
                  <a:gd name="T3" fmla="*/ 0 h 15"/>
                  <a:gd name="T4" fmla="*/ 19 w 37"/>
                  <a:gd name="T5" fmla="*/ 15 h 15"/>
                  <a:gd name="T6" fmla="*/ 37 w 37"/>
                  <a:gd name="T7" fmla="*/ 0 h 15"/>
                  <a:gd name="T8" fmla="*/ 0 60000 65536"/>
                  <a:gd name="T9" fmla="*/ 0 60000 65536"/>
                  <a:gd name="T10" fmla="*/ 0 60000 65536"/>
                  <a:gd name="T11" fmla="*/ 0 60000 65536"/>
                  <a:gd name="T12" fmla="*/ 0 w 37"/>
                  <a:gd name="T13" fmla="*/ 0 h 15"/>
                  <a:gd name="T14" fmla="*/ 37 w 37"/>
                  <a:gd name="T15" fmla="*/ 15 h 15"/>
                </a:gdLst>
                <a:ahLst/>
                <a:cxnLst>
                  <a:cxn ang="T8">
                    <a:pos x="T0" y="T1"/>
                  </a:cxn>
                  <a:cxn ang="T9">
                    <a:pos x="T2" y="T3"/>
                  </a:cxn>
                  <a:cxn ang="T10">
                    <a:pos x="T4" y="T5"/>
                  </a:cxn>
                  <a:cxn ang="T11">
                    <a:pos x="T6" y="T7"/>
                  </a:cxn>
                </a:cxnLst>
                <a:rect l="T12" t="T13" r="T14" b="T15"/>
                <a:pathLst>
                  <a:path w="37" h="15">
                    <a:moveTo>
                      <a:pt x="37" y="0"/>
                    </a:moveTo>
                    <a:lnTo>
                      <a:pt x="0" y="0"/>
                    </a:lnTo>
                    <a:lnTo>
                      <a:pt x="19" y="15"/>
                    </a:lnTo>
                    <a:lnTo>
                      <a:pt x="37" y="0"/>
                    </a:lnTo>
                    <a:close/>
                  </a:path>
                </a:pathLst>
              </a:custGeom>
              <a:solidFill>
                <a:srgbClr val="F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17" name="Freeform 347"/>
              <p:cNvSpPr>
                <a:spLocks/>
              </p:cNvSpPr>
              <p:nvPr/>
            </p:nvSpPr>
            <p:spPr bwMode="auto">
              <a:xfrm>
                <a:off x="3728" y="3564"/>
                <a:ext cx="39" cy="15"/>
              </a:xfrm>
              <a:custGeom>
                <a:avLst/>
                <a:gdLst>
                  <a:gd name="T0" fmla="*/ 39 w 39"/>
                  <a:gd name="T1" fmla="*/ 0 h 15"/>
                  <a:gd name="T2" fmla="*/ 0 w 39"/>
                  <a:gd name="T3" fmla="*/ 0 h 15"/>
                  <a:gd name="T4" fmla="*/ 19 w 39"/>
                  <a:gd name="T5" fmla="*/ 15 h 15"/>
                  <a:gd name="T6" fmla="*/ 39 w 39"/>
                  <a:gd name="T7" fmla="*/ 0 h 15"/>
                  <a:gd name="T8" fmla="*/ 0 60000 65536"/>
                  <a:gd name="T9" fmla="*/ 0 60000 65536"/>
                  <a:gd name="T10" fmla="*/ 0 60000 65536"/>
                  <a:gd name="T11" fmla="*/ 0 60000 65536"/>
                  <a:gd name="T12" fmla="*/ 0 w 39"/>
                  <a:gd name="T13" fmla="*/ 0 h 15"/>
                  <a:gd name="T14" fmla="*/ 39 w 39"/>
                  <a:gd name="T15" fmla="*/ 15 h 15"/>
                </a:gdLst>
                <a:ahLst/>
                <a:cxnLst>
                  <a:cxn ang="T8">
                    <a:pos x="T0" y="T1"/>
                  </a:cxn>
                  <a:cxn ang="T9">
                    <a:pos x="T2" y="T3"/>
                  </a:cxn>
                  <a:cxn ang="T10">
                    <a:pos x="T4" y="T5"/>
                  </a:cxn>
                  <a:cxn ang="T11">
                    <a:pos x="T6" y="T7"/>
                  </a:cxn>
                </a:cxnLst>
                <a:rect l="T12" t="T13" r="T14" b="T15"/>
                <a:pathLst>
                  <a:path w="39" h="15">
                    <a:moveTo>
                      <a:pt x="39" y="0"/>
                    </a:moveTo>
                    <a:lnTo>
                      <a:pt x="0" y="0"/>
                    </a:lnTo>
                    <a:lnTo>
                      <a:pt x="19" y="15"/>
                    </a:lnTo>
                    <a:lnTo>
                      <a:pt x="39" y="0"/>
                    </a:lnTo>
                    <a:close/>
                  </a:path>
                </a:pathLst>
              </a:custGeom>
              <a:solidFill>
                <a:srgbClr val="F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18" name="Freeform 348"/>
              <p:cNvSpPr>
                <a:spLocks/>
              </p:cNvSpPr>
              <p:nvPr/>
            </p:nvSpPr>
            <p:spPr bwMode="auto">
              <a:xfrm>
                <a:off x="3766" y="3564"/>
                <a:ext cx="38" cy="15"/>
              </a:xfrm>
              <a:custGeom>
                <a:avLst/>
                <a:gdLst>
                  <a:gd name="T0" fmla="*/ 38 w 38"/>
                  <a:gd name="T1" fmla="*/ 0 h 15"/>
                  <a:gd name="T2" fmla="*/ 0 w 38"/>
                  <a:gd name="T3" fmla="*/ 0 h 15"/>
                  <a:gd name="T4" fmla="*/ 20 w 38"/>
                  <a:gd name="T5" fmla="*/ 15 h 15"/>
                  <a:gd name="T6" fmla="*/ 38 w 38"/>
                  <a:gd name="T7" fmla="*/ 0 h 15"/>
                  <a:gd name="T8" fmla="*/ 0 60000 65536"/>
                  <a:gd name="T9" fmla="*/ 0 60000 65536"/>
                  <a:gd name="T10" fmla="*/ 0 60000 65536"/>
                  <a:gd name="T11" fmla="*/ 0 60000 65536"/>
                  <a:gd name="T12" fmla="*/ 0 w 38"/>
                  <a:gd name="T13" fmla="*/ 0 h 15"/>
                  <a:gd name="T14" fmla="*/ 38 w 38"/>
                  <a:gd name="T15" fmla="*/ 15 h 15"/>
                </a:gdLst>
                <a:ahLst/>
                <a:cxnLst>
                  <a:cxn ang="T8">
                    <a:pos x="T0" y="T1"/>
                  </a:cxn>
                  <a:cxn ang="T9">
                    <a:pos x="T2" y="T3"/>
                  </a:cxn>
                  <a:cxn ang="T10">
                    <a:pos x="T4" y="T5"/>
                  </a:cxn>
                  <a:cxn ang="T11">
                    <a:pos x="T6" y="T7"/>
                  </a:cxn>
                </a:cxnLst>
                <a:rect l="T12" t="T13" r="T14" b="T15"/>
                <a:pathLst>
                  <a:path w="38" h="15">
                    <a:moveTo>
                      <a:pt x="38" y="0"/>
                    </a:moveTo>
                    <a:lnTo>
                      <a:pt x="0" y="0"/>
                    </a:lnTo>
                    <a:lnTo>
                      <a:pt x="20" y="15"/>
                    </a:lnTo>
                    <a:lnTo>
                      <a:pt x="38" y="0"/>
                    </a:lnTo>
                    <a:close/>
                  </a:path>
                </a:pathLst>
              </a:custGeom>
              <a:solidFill>
                <a:srgbClr val="F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19" name="Freeform 349"/>
              <p:cNvSpPr>
                <a:spLocks/>
              </p:cNvSpPr>
              <p:nvPr/>
            </p:nvSpPr>
            <p:spPr bwMode="auto">
              <a:xfrm>
                <a:off x="3801" y="3750"/>
                <a:ext cx="6" cy="2"/>
              </a:xfrm>
              <a:custGeom>
                <a:avLst/>
                <a:gdLst>
                  <a:gd name="T0" fmla="*/ 6 w 6"/>
                  <a:gd name="T1" fmla="*/ 1 h 2"/>
                  <a:gd name="T2" fmla="*/ 6 w 6"/>
                  <a:gd name="T3" fmla="*/ 0 h 2"/>
                  <a:gd name="T4" fmla="*/ 6 w 6"/>
                  <a:gd name="T5" fmla="*/ 0 h 2"/>
                  <a:gd name="T6" fmla="*/ 6 w 6"/>
                  <a:gd name="T7" fmla="*/ 0 h 2"/>
                  <a:gd name="T8" fmla="*/ 6 w 6"/>
                  <a:gd name="T9" fmla="*/ 0 h 2"/>
                  <a:gd name="T10" fmla="*/ 6 w 6"/>
                  <a:gd name="T11" fmla="*/ 0 h 2"/>
                  <a:gd name="T12" fmla="*/ 6 w 6"/>
                  <a:gd name="T13" fmla="*/ 0 h 2"/>
                  <a:gd name="T14" fmla="*/ 0 w 6"/>
                  <a:gd name="T15" fmla="*/ 1 h 2"/>
                  <a:gd name="T16" fmla="*/ 0 w 6"/>
                  <a:gd name="T17" fmla="*/ 1 h 2"/>
                  <a:gd name="T18" fmla="*/ 0 w 6"/>
                  <a:gd name="T19" fmla="*/ 1 h 2"/>
                  <a:gd name="T20" fmla="*/ 0 w 6"/>
                  <a:gd name="T21" fmla="*/ 1 h 2"/>
                  <a:gd name="T22" fmla="*/ 0 w 6"/>
                  <a:gd name="T23" fmla="*/ 1 h 2"/>
                  <a:gd name="T24" fmla="*/ 0 w 6"/>
                  <a:gd name="T25" fmla="*/ 1 h 2"/>
                  <a:gd name="T26" fmla="*/ 0 w 6"/>
                  <a:gd name="T27" fmla="*/ 1 h 2"/>
                  <a:gd name="T28" fmla="*/ 0 w 6"/>
                  <a:gd name="T29" fmla="*/ 1 h 2"/>
                  <a:gd name="T30" fmla="*/ 0 w 6"/>
                  <a:gd name="T31" fmla="*/ 2 h 2"/>
                  <a:gd name="T32" fmla="*/ 0 w 6"/>
                  <a:gd name="T33" fmla="*/ 1 h 2"/>
                  <a:gd name="T34" fmla="*/ 6 w 6"/>
                  <a:gd name="T35" fmla="*/ 1 h 2"/>
                  <a:gd name="T36" fmla="*/ 6 w 6"/>
                  <a:gd name="T37" fmla="*/ 1 h 2"/>
                  <a:gd name="T38" fmla="*/ 6 w 6"/>
                  <a:gd name="T39" fmla="*/ 1 h 2"/>
                  <a:gd name="T40" fmla="*/ 6 w 6"/>
                  <a:gd name="T41" fmla="*/ 1 h 2"/>
                  <a:gd name="T42" fmla="*/ 6 w 6"/>
                  <a:gd name="T43" fmla="*/ 1 h 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
                  <a:gd name="T67" fmla="*/ 0 h 2"/>
                  <a:gd name="T68" fmla="*/ 6 w 6"/>
                  <a:gd name="T69" fmla="*/ 2 h 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 h="2">
                    <a:moveTo>
                      <a:pt x="6" y="1"/>
                    </a:moveTo>
                    <a:lnTo>
                      <a:pt x="6" y="0"/>
                    </a:lnTo>
                    <a:lnTo>
                      <a:pt x="0" y="1"/>
                    </a:lnTo>
                    <a:lnTo>
                      <a:pt x="0" y="2"/>
                    </a:lnTo>
                    <a:lnTo>
                      <a:pt x="0" y="1"/>
                    </a:lnTo>
                    <a:lnTo>
                      <a:pt x="6"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20" name="Freeform 350"/>
              <p:cNvSpPr>
                <a:spLocks/>
              </p:cNvSpPr>
              <p:nvPr/>
            </p:nvSpPr>
            <p:spPr bwMode="auto">
              <a:xfrm>
                <a:off x="3792" y="3714"/>
                <a:ext cx="9" cy="7"/>
              </a:xfrm>
              <a:custGeom>
                <a:avLst/>
                <a:gdLst>
                  <a:gd name="T0" fmla="*/ 0 w 9"/>
                  <a:gd name="T1" fmla="*/ 7 h 7"/>
                  <a:gd name="T2" fmla="*/ 1 w 9"/>
                  <a:gd name="T3" fmla="*/ 7 h 7"/>
                  <a:gd name="T4" fmla="*/ 1 w 9"/>
                  <a:gd name="T5" fmla="*/ 7 h 7"/>
                  <a:gd name="T6" fmla="*/ 1 w 9"/>
                  <a:gd name="T7" fmla="*/ 7 h 7"/>
                  <a:gd name="T8" fmla="*/ 1 w 9"/>
                  <a:gd name="T9" fmla="*/ 7 h 7"/>
                  <a:gd name="T10" fmla="*/ 9 w 9"/>
                  <a:gd name="T11" fmla="*/ 2 h 7"/>
                  <a:gd name="T12" fmla="*/ 9 w 9"/>
                  <a:gd name="T13" fmla="*/ 2 h 7"/>
                  <a:gd name="T14" fmla="*/ 9 w 9"/>
                  <a:gd name="T15" fmla="*/ 2 h 7"/>
                  <a:gd name="T16" fmla="*/ 9 w 9"/>
                  <a:gd name="T17" fmla="*/ 2 h 7"/>
                  <a:gd name="T18" fmla="*/ 9 w 9"/>
                  <a:gd name="T19" fmla="*/ 2 h 7"/>
                  <a:gd name="T20" fmla="*/ 9 w 9"/>
                  <a:gd name="T21" fmla="*/ 0 h 7"/>
                  <a:gd name="T22" fmla="*/ 9 w 9"/>
                  <a:gd name="T23" fmla="*/ 0 h 7"/>
                  <a:gd name="T24" fmla="*/ 9 w 9"/>
                  <a:gd name="T25" fmla="*/ 0 h 7"/>
                  <a:gd name="T26" fmla="*/ 9 w 9"/>
                  <a:gd name="T27" fmla="*/ 0 h 7"/>
                  <a:gd name="T28" fmla="*/ 8 w 9"/>
                  <a:gd name="T29" fmla="*/ 0 h 7"/>
                  <a:gd name="T30" fmla="*/ 8 w 9"/>
                  <a:gd name="T31" fmla="*/ 0 h 7"/>
                  <a:gd name="T32" fmla="*/ 0 w 9"/>
                  <a:gd name="T33" fmla="*/ 6 h 7"/>
                  <a:gd name="T34" fmla="*/ 0 w 9"/>
                  <a:gd name="T35" fmla="*/ 6 h 7"/>
                  <a:gd name="T36" fmla="*/ 0 w 9"/>
                  <a:gd name="T37" fmla="*/ 6 h 7"/>
                  <a:gd name="T38" fmla="*/ 0 w 9"/>
                  <a:gd name="T39" fmla="*/ 7 h 7"/>
                  <a:gd name="T40" fmla="*/ 0 w 9"/>
                  <a:gd name="T41" fmla="*/ 7 h 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
                  <a:gd name="T64" fmla="*/ 0 h 7"/>
                  <a:gd name="T65" fmla="*/ 9 w 9"/>
                  <a:gd name="T66" fmla="*/ 7 h 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 h="7">
                    <a:moveTo>
                      <a:pt x="0" y="7"/>
                    </a:moveTo>
                    <a:lnTo>
                      <a:pt x="1" y="7"/>
                    </a:lnTo>
                    <a:lnTo>
                      <a:pt x="9" y="2"/>
                    </a:lnTo>
                    <a:lnTo>
                      <a:pt x="9" y="0"/>
                    </a:lnTo>
                    <a:lnTo>
                      <a:pt x="8" y="0"/>
                    </a:lnTo>
                    <a:lnTo>
                      <a:pt x="0" y="6"/>
                    </a:lnTo>
                    <a:lnTo>
                      <a:pt x="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21" name="Freeform 351"/>
              <p:cNvSpPr>
                <a:spLocks/>
              </p:cNvSpPr>
              <p:nvPr/>
            </p:nvSpPr>
            <p:spPr bwMode="auto">
              <a:xfrm>
                <a:off x="3784" y="3751"/>
                <a:ext cx="7" cy="1"/>
              </a:xfrm>
              <a:custGeom>
                <a:avLst/>
                <a:gdLst>
                  <a:gd name="T0" fmla="*/ 1 w 7"/>
                  <a:gd name="T1" fmla="*/ 1 h 1"/>
                  <a:gd name="T2" fmla="*/ 0 w 7"/>
                  <a:gd name="T3" fmla="*/ 1 h 1"/>
                  <a:gd name="T4" fmla="*/ 0 w 7"/>
                  <a:gd name="T5" fmla="*/ 1 h 1"/>
                  <a:gd name="T6" fmla="*/ 0 w 7"/>
                  <a:gd name="T7" fmla="*/ 1 h 1"/>
                  <a:gd name="T8" fmla="*/ 0 w 7"/>
                  <a:gd name="T9" fmla="*/ 1 h 1"/>
                  <a:gd name="T10" fmla="*/ 0 w 7"/>
                  <a:gd name="T11" fmla="*/ 1 h 1"/>
                  <a:gd name="T12" fmla="*/ 0 w 7"/>
                  <a:gd name="T13" fmla="*/ 1 h 1"/>
                  <a:gd name="T14" fmla="*/ 7 w 7"/>
                  <a:gd name="T15" fmla="*/ 0 h 1"/>
                  <a:gd name="T16" fmla="*/ 7 w 7"/>
                  <a:gd name="T17" fmla="*/ 0 h 1"/>
                  <a:gd name="T18" fmla="*/ 7 w 7"/>
                  <a:gd name="T19" fmla="*/ 0 h 1"/>
                  <a:gd name="T20" fmla="*/ 7 w 7"/>
                  <a:gd name="T21" fmla="*/ 0 h 1"/>
                  <a:gd name="T22" fmla="*/ 7 w 7"/>
                  <a:gd name="T23" fmla="*/ 0 h 1"/>
                  <a:gd name="T24" fmla="*/ 7 w 7"/>
                  <a:gd name="T25" fmla="*/ 0 h 1"/>
                  <a:gd name="T26" fmla="*/ 7 w 7"/>
                  <a:gd name="T27" fmla="*/ 0 h 1"/>
                  <a:gd name="T28" fmla="*/ 7 w 7"/>
                  <a:gd name="T29" fmla="*/ 0 h 1"/>
                  <a:gd name="T30" fmla="*/ 7 w 7"/>
                  <a:gd name="T31" fmla="*/ 0 h 1"/>
                  <a:gd name="T32" fmla="*/ 7 w 7"/>
                  <a:gd name="T33" fmla="*/ 0 h 1"/>
                  <a:gd name="T34" fmla="*/ 7 w 7"/>
                  <a:gd name="T35" fmla="*/ 0 h 1"/>
                  <a:gd name="T36" fmla="*/ 1 w 7"/>
                  <a:gd name="T37" fmla="*/ 0 h 1"/>
                  <a:gd name="T38" fmla="*/ 1 w 7"/>
                  <a:gd name="T39" fmla="*/ 0 h 1"/>
                  <a:gd name="T40" fmla="*/ 1 w 7"/>
                  <a:gd name="T41" fmla="*/ 0 h 1"/>
                  <a:gd name="T42" fmla="*/ 1 w 7"/>
                  <a:gd name="T43" fmla="*/ 1 h 1"/>
                  <a:gd name="T44" fmla="*/ 1 w 7"/>
                  <a:gd name="T45" fmla="*/ 1 h 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
                  <a:gd name="T70" fmla="*/ 0 h 1"/>
                  <a:gd name="T71" fmla="*/ 7 w 7"/>
                  <a:gd name="T72" fmla="*/ 1 h 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 h="1">
                    <a:moveTo>
                      <a:pt x="1" y="1"/>
                    </a:moveTo>
                    <a:lnTo>
                      <a:pt x="0" y="1"/>
                    </a:lnTo>
                    <a:lnTo>
                      <a:pt x="7" y="0"/>
                    </a:lnTo>
                    <a:lnTo>
                      <a:pt x="1" y="0"/>
                    </a:lnTo>
                    <a:lnTo>
                      <a:pt x="1"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22" name="Freeform 352"/>
              <p:cNvSpPr>
                <a:spLocks/>
              </p:cNvSpPr>
              <p:nvPr/>
            </p:nvSpPr>
            <p:spPr bwMode="auto">
              <a:xfrm>
                <a:off x="3729" y="3750"/>
                <a:ext cx="6" cy="2"/>
              </a:xfrm>
              <a:custGeom>
                <a:avLst/>
                <a:gdLst>
                  <a:gd name="T0" fmla="*/ 0 w 6"/>
                  <a:gd name="T1" fmla="*/ 1 h 2"/>
                  <a:gd name="T2" fmla="*/ 0 w 6"/>
                  <a:gd name="T3" fmla="*/ 0 h 2"/>
                  <a:gd name="T4" fmla="*/ 0 w 6"/>
                  <a:gd name="T5" fmla="*/ 0 h 2"/>
                  <a:gd name="T6" fmla="*/ 0 w 6"/>
                  <a:gd name="T7" fmla="*/ 0 h 2"/>
                  <a:gd name="T8" fmla="*/ 0 w 6"/>
                  <a:gd name="T9" fmla="*/ 0 h 2"/>
                  <a:gd name="T10" fmla="*/ 0 w 6"/>
                  <a:gd name="T11" fmla="*/ 0 h 2"/>
                  <a:gd name="T12" fmla="*/ 0 w 6"/>
                  <a:gd name="T13" fmla="*/ 0 h 2"/>
                  <a:gd name="T14" fmla="*/ 6 w 6"/>
                  <a:gd name="T15" fmla="*/ 1 h 2"/>
                  <a:gd name="T16" fmla="*/ 6 w 6"/>
                  <a:gd name="T17" fmla="*/ 1 h 2"/>
                  <a:gd name="T18" fmla="*/ 6 w 6"/>
                  <a:gd name="T19" fmla="*/ 1 h 2"/>
                  <a:gd name="T20" fmla="*/ 6 w 6"/>
                  <a:gd name="T21" fmla="*/ 1 h 2"/>
                  <a:gd name="T22" fmla="*/ 6 w 6"/>
                  <a:gd name="T23" fmla="*/ 1 h 2"/>
                  <a:gd name="T24" fmla="*/ 6 w 6"/>
                  <a:gd name="T25" fmla="*/ 1 h 2"/>
                  <a:gd name="T26" fmla="*/ 6 w 6"/>
                  <a:gd name="T27" fmla="*/ 1 h 2"/>
                  <a:gd name="T28" fmla="*/ 6 w 6"/>
                  <a:gd name="T29" fmla="*/ 1 h 2"/>
                  <a:gd name="T30" fmla="*/ 6 w 6"/>
                  <a:gd name="T31" fmla="*/ 2 h 2"/>
                  <a:gd name="T32" fmla="*/ 6 w 6"/>
                  <a:gd name="T33" fmla="*/ 1 h 2"/>
                  <a:gd name="T34" fmla="*/ 0 w 6"/>
                  <a:gd name="T35" fmla="*/ 1 h 2"/>
                  <a:gd name="T36" fmla="*/ 0 w 6"/>
                  <a:gd name="T37" fmla="*/ 1 h 2"/>
                  <a:gd name="T38" fmla="*/ 0 w 6"/>
                  <a:gd name="T39" fmla="*/ 1 h 2"/>
                  <a:gd name="T40" fmla="*/ 0 w 6"/>
                  <a:gd name="T41" fmla="*/ 1 h 2"/>
                  <a:gd name="T42" fmla="*/ 0 w 6"/>
                  <a:gd name="T43" fmla="*/ 1 h 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
                  <a:gd name="T67" fmla="*/ 0 h 2"/>
                  <a:gd name="T68" fmla="*/ 6 w 6"/>
                  <a:gd name="T69" fmla="*/ 2 h 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 h="2">
                    <a:moveTo>
                      <a:pt x="0" y="1"/>
                    </a:moveTo>
                    <a:lnTo>
                      <a:pt x="0" y="0"/>
                    </a:lnTo>
                    <a:lnTo>
                      <a:pt x="6" y="1"/>
                    </a:lnTo>
                    <a:lnTo>
                      <a:pt x="6" y="2"/>
                    </a:lnTo>
                    <a:lnTo>
                      <a:pt x="6" y="1"/>
                    </a:lnTo>
                    <a:lnTo>
                      <a:pt x="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23" name="Freeform 353"/>
              <p:cNvSpPr>
                <a:spLocks/>
              </p:cNvSpPr>
              <p:nvPr/>
            </p:nvSpPr>
            <p:spPr bwMode="auto">
              <a:xfrm>
                <a:off x="3735" y="3714"/>
                <a:ext cx="9" cy="7"/>
              </a:xfrm>
              <a:custGeom>
                <a:avLst/>
                <a:gdLst>
                  <a:gd name="T0" fmla="*/ 9 w 9"/>
                  <a:gd name="T1" fmla="*/ 7 h 7"/>
                  <a:gd name="T2" fmla="*/ 8 w 9"/>
                  <a:gd name="T3" fmla="*/ 7 h 7"/>
                  <a:gd name="T4" fmla="*/ 8 w 9"/>
                  <a:gd name="T5" fmla="*/ 7 h 7"/>
                  <a:gd name="T6" fmla="*/ 8 w 9"/>
                  <a:gd name="T7" fmla="*/ 7 h 7"/>
                  <a:gd name="T8" fmla="*/ 8 w 9"/>
                  <a:gd name="T9" fmla="*/ 7 h 7"/>
                  <a:gd name="T10" fmla="*/ 0 w 9"/>
                  <a:gd name="T11" fmla="*/ 2 h 7"/>
                  <a:gd name="T12" fmla="*/ 0 w 9"/>
                  <a:gd name="T13" fmla="*/ 2 h 7"/>
                  <a:gd name="T14" fmla="*/ 0 w 9"/>
                  <a:gd name="T15" fmla="*/ 2 h 7"/>
                  <a:gd name="T16" fmla="*/ 0 w 9"/>
                  <a:gd name="T17" fmla="*/ 2 h 7"/>
                  <a:gd name="T18" fmla="*/ 0 w 9"/>
                  <a:gd name="T19" fmla="*/ 2 h 7"/>
                  <a:gd name="T20" fmla="*/ 0 w 9"/>
                  <a:gd name="T21" fmla="*/ 0 h 7"/>
                  <a:gd name="T22" fmla="*/ 0 w 9"/>
                  <a:gd name="T23" fmla="*/ 0 h 7"/>
                  <a:gd name="T24" fmla="*/ 0 w 9"/>
                  <a:gd name="T25" fmla="*/ 0 h 7"/>
                  <a:gd name="T26" fmla="*/ 0 w 9"/>
                  <a:gd name="T27" fmla="*/ 0 h 7"/>
                  <a:gd name="T28" fmla="*/ 1 w 9"/>
                  <a:gd name="T29" fmla="*/ 0 h 7"/>
                  <a:gd name="T30" fmla="*/ 1 w 9"/>
                  <a:gd name="T31" fmla="*/ 0 h 7"/>
                  <a:gd name="T32" fmla="*/ 9 w 9"/>
                  <a:gd name="T33" fmla="*/ 6 h 7"/>
                  <a:gd name="T34" fmla="*/ 9 w 9"/>
                  <a:gd name="T35" fmla="*/ 6 h 7"/>
                  <a:gd name="T36" fmla="*/ 9 w 9"/>
                  <a:gd name="T37" fmla="*/ 6 h 7"/>
                  <a:gd name="T38" fmla="*/ 9 w 9"/>
                  <a:gd name="T39" fmla="*/ 7 h 7"/>
                  <a:gd name="T40" fmla="*/ 9 w 9"/>
                  <a:gd name="T41" fmla="*/ 7 h 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
                  <a:gd name="T64" fmla="*/ 0 h 7"/>
                  <a:gd name="T65" fmla="*/ 9 w 9"/>
                  <a:gd name="T66" fmla="*/ 7 h 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 h="7">
                    <a:moveTo>
                      <a:pt x="9" y="7"/>
                    </a:moveTo>
                    <a:lnTo>
                      <a:pt x="8" y="7"/>
                    </a:lnTo>
                    <a:lnTo>
                      <a:pt x="0" y="2"/>
                    </a:lnTo>
                    <a:lnTo>
                      <a:pt x="0" y="0"/>
                    </a:lnTo>
                    <a:lnTo>
                      <a:pt x="1" y="0"/>
                    </a:lnTo>
                    <a:lnTo>
                      <a:pt x="9" y="6"/>
                    </a:lnTo>
                    <a:lnTo>
                      <a:pt x="9"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24" name="Freeform 354"/>
              <p:cNvSpPr>
                <a:spLocks/>
              </p:cNvSpPr>
              <p:nvPr/>
            </p:nvSpPr>
            <p:spPr bwMode="auto">
              <a:xfrm>
                <a:off x="3746" y="3751"/>
                <a:ext cx="6" cy="1"/>
              </a:xfrm>
              <a:custGeom>
                <a:avLst/>
                <a:gdLst>
                  <a:gd name="T0" fmla="*/ 5 w 6"/>
                  <a:gd name="T1" fmla="*/ 1 h 1"/>
                  <a:gd name="T2" fmla="*/ 6 w 6"/>
                  <a:gd name="T3" fmla="*/ 1 h 1"/>
                  <a:gd name="T4" fmla="*/ 6 w 6"/>
                  <a:gd name="T5" fmla="*/ 1 h 1"/>
                  <a:gd name="T6" fmla="*/ 6 w 6"/>
                  <a:gd name="T7" fmla="*/ 1 h 1"/>
                  <a:gd name="T8" fmla="*/ 6 w 6"/>
                  <a:gd name="T9" fmla="*/ 1 h 1"/>
                  <a:gd name="T10" fmla="*/ 6 w 6"/>
                  <a:gd name="T11" fmla="*/ 1 h 1"/>
                  <a:gd name="T12" fmla="*/ 6 w 6"/>
                  <a:gd name="T13" fmla="*/ 1 h 1"/>
                  <a:gd name="T14" fmla="*/ 0 w 6"/>
                  <a:gd name="T15" fmla="*/ 0 h 1"/>
                  <a:gd name="T16" fmla="*/ 0 w 6"/>
                  <a:gd name="T17" fmla="*/ 0 h 1"/>
                  <a:gd name="T18" fmla="*/ 0 w 6"/>
                  <a:gd name="T19" fmla="*/ 0 h 1"/>
                  <a:gd name="T20" fmla="*/ 0 w 6"/>
                  <a:gd name="T21" fmla="*/ 0 h 1"/>
                  <a:gd name="T22" fmla="*/ 0 w 6"/>
                  <a:gd name="T23" fmla="*/ 0 h 1"/>
                  <a:gd name="T24" fmla="*/ 0 w 6"/>
                  <a:gd name="T25" fmla="*/ 0 h 1"/>
                  <a:gd name="T26" fmla="*/ 0 w 6"/>
                  <a:gd name="T27" fmla="*/ 0 h 1"/>
                  <a:gd name="T28" fmla="*/ 0 w 6"/>
                  <a:gd name="T29" fmla="*/ 0 h 1"/>
                  <a:gd name="T30" fmla="*/ 0 w 6"/>
                  <a:gd name="T31" fmla="*/ 0 h 1"/>
                  <a:gd name="T32" fmla="*/ 0 w 6"/>
                  <a:gd name="T33" fmla="*/ 0 h 1"/>
                  <a:gd name="T34" fmla="*/ 0 w 6"/>
                  <a:gd name="T35" fmla="*/ 0 h 1"/>
                  <a:gd name="T36" fmla="*/ 5 w 6"/>
                  <a:gd name="T37" fmla="*/ 0 h 1"/>
                  <a:gd name="T38" fmla="*/ 5 w 6"/>
                  <a:gd name="T39" fmla="*/ 0 h 1"/>
                  <a:gd name="T40" fmla="*/ 5 w 6"/>
                  <a:gd name="T41" fmla="*/ 0 h 1"/>
                  <a:gd name="T42" fmla="*/ 5 w 6"/>
                  <a:gd name="T43" fmla="*/ 1 h 1"/>
                  <a:gd name="T44" fmla="*/ 5 w 6"/>
                  <a:gd name="T45" fmla="*/ 1 h 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
                  <a:gd name="T70" fmla="*/ 0 h 1"/>
                  <a:gd name="T71" fmla="*/ 6 w 6"/>
                  <a:gd name="T72" fmla="*/ 1 h 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 h="1">
                    <a:moveTo>
                      <a:pt x="5" y="1"/>
                    </a:moveTo>
                    <a:lnTo>
                      <a:pt x="6" y="1"/>
                    </a:lnTo>
                    <a:lnTo>
                      <a:pt x="0" y="0"/>
                    </a:lnTo>
                    <a:lnTo>
                      <a:pt x="5" y="0"/>
                    </a:lnTo>
                    <a:lnTo>
                      <a:pt x="5"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25" name="Freeform 355"/>
              <p:cNvSpPr>
                <a:spLocks/>
              </p:cNvSpPr>
              <p:nvPr/>
            </p:nvSpPr>
            <p:spPr bwMode="auto">
              <a:xfrm>
                <a:off x="3772" y="3680"/>
                <a:ext cx="4" cy="3"/>
              </a:xfrm>
              <a:custGeom>
                <a:avLst/>
                <a:gdLst>
                  <a:gd name="T0" fmla="*/ 0 w 4"/>
                  <a:gd name="T1" fmla="*/ 3 h 3"/>
                  <a:gd name="T2" fmla="*/ 0 w 4"/>
                  <a:gd name="T3" fmla="*/ 3 h 3"/>
                  <a:gd name="T4" fmla="*/ 0 w 4"/>
                  <a:gd name="T5" fmla="*/ 3 h 3"/>
                  <a:gd name="T6" fmla="*/ 0 w 4"/>
                  <a:gd name="T7" fmla="*/ 3 h 3"/>
                  <a:gd name="T8" fmla="*/ 0 w 4"/>
                  <a:gd name="T9" fmla="*/ 3 h 3"/>
                  <a:gd name="T10" fmla="*/ 0 w 4"/>
                  <a:gd name="T11" fmla="*/ 3 h 3"/>
                  <a:gd name="T12" fmla="*/ 0 w 4"/>
                  <a:gd name="T13" fmla="*/ 3 h 3"/>
                  <a:gd name="T14" fmla="*/ 2 w 4"/>
                  <a:gd name="T15" fmla="*/ 2 h 3"/>
                  <a:gd name="T16" fmla="*/ 2 w 4"/>
                  <a:gd name="T17" fmla="*/ 2 h 3"/>
                  <a:gd name="T18" fmla="*/ 4 w 4"/>
                  <a:gd name="T19" fmla="*/ 2 h 3"/>
                  <a:gd name="T20" fmla="*/ 4 w 4"/>
                  <a:gd name="T21" fmla="*/ 0 h 3"/>
                  <a:gd name="T22" fmla="*/ 2 w 4"/>
                  <a:gd name="T23" fmla="*/ 0 h 3"/>
                  <a:gd name="T24" fmla="*/ 2 w 4"/>
                  <a:gd name="T25" fmla="*/ 0 h 3"/>
                  <a:gd name="T26" fmla="*/ 2 w 4"/>
                  <a:gd name="T27" fmla="*/ 0 h 3"/>
                  <a:gd name="T28" fmla="*/ 2 w 4"/>
                  <a:gd name="T29" fmla="*/ 0 h 3"/>
                  <a:gd name="T30" fmla="*/ 2 w 4"/>
                  <a:gd name="T31" fmla="*/ 0 h 3"/>
                  <a:gd name="T32" fmla="*/ 2 w 4"/>
                  <a:gd name="T33" fmla="*/ 0 h 3"/>
                  <a:gd name="T34" fmla="*/ 2 w 4"/>
                  <a:gd name="T35" fmla="*/ 0 h 3"/>
                  <a:gd name="T36" fmla="*/ 0 w 4"/>
                  <a:gd name="T37" fmla="*/ 3 h 3"/>
                  <a:gd name="T38" fmla="*/ 0 w 4"/>
                  <a:gd name="T39" fmla="*/ 3 h 3"/>
                  <a:gd name="T40" fmla="*/ 0 w 4"/>
                  <a:gd name="T41" fmla="*/ 3 h 3"/>
                  <a:gd name="T42" fmla="*/ 0 w 4"/>
                  <a:gd name="T43" fmla="*/ 3 h 3"/>
                  <a:gd name="T44" fmla="*/ 0 w 4"/>
                  <a:gd name="T45" fmla="*/ 3 h 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
                  <a:gd name="T70" fmla="*/ 0 h 3"/>
                  <a:gd name="T71" fmla="*/ 4 w 4"/>
                  <a:gd name="T72" fmla="*/ 3 h 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 h="3">
                    <a:moveTo>
                      <a:pt x="0" y="3"/>
                    </a:moveTo>
                    <a:lnTo>
                      <a:pt x="0" y="3"/>
                    </a:lnTo>
                    <a:lnTo>
                      <a:pt x="2" y="2"/>
                    </a:lnTo>
                    <a:lnTo>
                      <a:pt x="4" y="2"/>
                    </a:lnTo>
                    <a:lnTo>
                      <a:pt x="4" y="0"/>
                    </a:lnTo>
                    <a:lnTo>
                      <a:pt x="2" y="0"/>
                    </a:ln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26" name="Freeform 356"/>
              <p:cNvSpPr>
                <a:spLocks/>
              </p:cNvSpPr>
              <p:nvPr/>
            </p:nvSpPr>
            <p:spPr bwMode="auto">
              <a:xfrm>
                <a:off x="3770" y="3679"/>
                <a:ext cx="4" cy="3"/>
              </a:xfrm>
              <a:custGeom>
                <a:avLst/>
                <a:gdLst>
                  <a:gd name="T0" fmla="*/ 0 w 4"/>
                  <a:gd name="T1" fmla="*/ 3 h 3"/>
                  <a:gd name="T2" fmla="*/ 0 w 4"/>
                  <a:gd name="T3" fmla="*/ 3 h 3"/>
                  <a:gd name="T4" fmla="*/ 0 w 4"/>
                  <a:gd name="T5" fmla="*/ 3 h 3"/>
                  <a:gd name="T6" fmla="*/ 0 w 4"/>
                  <a:gd name="T7" fmla="*/ 3 h 3"/>
                  <a:gd name="T8" fmla="*/ 0 w 4"/>
                  <a:gd name="T9" fmla="*/ 3 h 3"/>
                  <a:gd name="T10" fmla="*/ 0 w 4"/>
                  <a:gd name="T11" fmla="*/ 3 h 3"/>
                  <a:gd name="T12" fmla="*/ 0 w 4"/>
                  <a:gd name="T13" fmla="*/ 3 h 3"/>
                  <a:gd name="T14" fmla="*/ 3 w 4"/>
                  <a:gd name="T15" fmla="*/ 1 h 3"/>
                  <a:gd name="T16" fmla="*/ 3 w 4"/>
                  <a:gd name="T17" fmla="*/ 1 h 3"/>
                  <a:gd name="T18" fmla="*/ 4 w 4"/>
                  <a:gd name="T19" fmla="*/ 0 h 3"/>
                  <a:gd name="T20" fmla="*/ 4 w 4"/>
                  <a:gd name="T21" fmla="*/ 0 h 3"/>
                  <a:gd name="T22" fmla="*/ 3 w 4"/>
                  <a:gd name="T23" fmla="*/ 0 h 3"/>
                  <a:gd name="T24" fmla="*/ 3 w 4"/>
                  <a:gd name="T25" fmla="*/ 0 h 3"/>
                  <a:gd name="T26" fmla="*/ 3 w 4"/>
                  <a:gd name="T27" fmla="*/ 0 h 3"/>
                  <a:gd name="T28" fmla="*/ 3 w 4"/>
                  <a:gd name="T29" fmla="*/ 0 h 3"/>
                  <a:gd name="T30" fmla="*/ 3 w 4"/>
                  <a:gd name="T31" fmla="*/ 0 h 3"/>
                  <a:gd name="T32" fmla="*/ 3 w 4"/>
                  <a:gd name="T33" fmla="*/ 0 h 3"/>
                  <a:gd name="T34" fmla="*/ 3 w 4"/>
                  <a:gd name="T35" fmla="*/ 0 h 3"/>
                  <a:gd name="T36" fmla="*/ 0 w 4"/>
                  <a:gd name="T37" fmla="*/ 3 h 3"/>
                  <a:gd name="T38" fmla="*/ 0 w 4"/>
                  <a:gd name="T39" fmla="*/ 3 h 3"/>
                  <a:gd name="T40" fmla="*/ 0 w 4"/>
                  <a:gd name="T41" fmla="*/ 3 h 3"/>
                  <a:gd name="T42" fmla="*/ 0 w 4"/>
                  <a:gd name="T43" fmla="*/ 3 h 3"/>
                  <a:gd name="T44" fmla="*/ 0 w 4"/>
                  <a:gd name="T45" fmla="*/ 3 h 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
                  <a:gd name="T70" fmla="*/ 0 h 3"/>
                  <a:gd name="T71" fmla="*/ 4 w 4"/>
                  <a:gd name="T72" fmla="*/ 3 h 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 h="3">
                    <a:moveTo>
                      <a:pt x="0" y="3"/>
                    </a:moveTo>
                    <a:lnTo>
                      <a:pt x="0" y="3"/>
                    </a:lnTo>
                    <a:lnTo>
                      <a:pt x="3" y="1"/>
                    </a:lnTo>
                    <a:lnTo>
                      <a:pt x="4" y="0"/>
                    </a:lnTo>
                    <a:lnTo>
                      <a:pt x="3" y="0"/>
                    </a:ln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27" name="Freeform 357"/>
              <p:cNvSpPr>
                <a:spLocks/>
              </p:cNvSpPr>
              <p:nvPr/>
            </p:nvSpPr>
            <p:spPr bwMode="auto">
              <a:xfrm>
                <a:off x="3761" y="3680"/>
                <a:ext cx="4" cy="3"/>
              </a:xfrm>
              <a:custGeom>
                <a:avLst/>
                <a:gdLst>
                  <a:gd name="T0" fmla="*/ 4 w 4"/>
                  <a:gd name="T1" fmla="*/ 3 h 3"/>
                  <a:gd name="T2" fmla="*/ 4 w 4"/>
                  <a:gd name="T3" fmla="*/ 3 h 3"/>
                  <a:gd name="T4" fmla="*/ 4 w 4"/>
                  <a:gd name="T5" fmla="*/ 3 h 3"/>
                  <a:gd name="T6" fmla="*/ 4 w 4"/>
                  <a:gd name="T7" fmla="*/ 3 h 3"/>
                  <a:gd name="T8" fmla="*/ 4 w 4"/>
                  <a:gd name="T9" fmla="*/ 3 h 3"/>
                  <a:gd name="T10" fmla="*/ 4 w 4"/>
                  <a:gd name="T11" fmla="*/ 3 h 3"/>
                  <a:gd name="T12" fmla="*/ 4 w 4"/>
                  <a:gd name="T13" fmla="*/ 3 h 3"/>
                  <a:gd name="T14" fmla="*/ 1 w 4"/>
                  <a:gd name="T15" fmla="*/ 2 h 3"/>
                  <a:gd name="T16" fmla="*/ 1 w 4"/>
                  <a:gd name="T17" fmla="*/ 2 h 3"/>
                  <a:gd name="T18" fmla="*/ 0 w 4"/>
                  <a:gd name="T19" fmla="*/ 2 h 3"/>
                  <a:gd name="T20" fmla="*/ 1 w 4"/>
                  <a:gd name="T21" fmla="*/ 0 h 3"/>
                  <a:gd name="T22" fmla="*/ 1 w 4"/>
                  <a:gd name="T23" fmla="*/ 0 h 3"/>
                  <a:gd name="T24" fmla="*/ 1 w 4"/>
                  <a:gd name="T25" fmla="*/ 0 h 3"/>
                  <a:gd name="T26" fmla="*/ 1 w 4"/>
                  <a:gd name="T27" fmla="*/ 0 h 3"/>
                  <a:gd name="T28" fmla="*/ 1 w 4"/>
                  <a:gd name="T29" fmla="*/ 0 h 3"/>
                  <a:gd name="T30" fmla="*/ 1 w 4"/>
                  <a:gd name="T31" fmla="*/ 0 h 3"/>
                  <a:gd name="T32" fmla="*/ 1 w 4"/>
                  <a:gd name="T33" fmla="*/ 0 h 3"/>
                  <a:gd name="T34" fmla="*/ 1 w 4"/>
                  <a:gd name="T35" fmla="*/ 0 h 3"/>
                  <a:gd name="T36" fmla="*/ 4 w 4"/>
                  <a:gd name="T37" fmla="*/ 3 h 3"/>
                  <a:gd name="T38" fmla="*/ 4 w 4"/>
                  <a:gd name="T39" fmla="*/ 3 h 3"/>
                  <a:gd name="T40" fmla="*/ 4 w 4"/>
                  <a:gd name="T41" fmla="*/ 3 h 3"/>
                  <a:gd name="T42" fmla="*/ 4 w 4"/>
                  <a:gd name="T43" fmla="*/ 3 h 3"/>
                  <a:gd name="T44" fmla="*/ 4 w 4"/>
                  <a:gd name="T45" fmla="*/ 3 h 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
                  <a:gd name="T70" fmla="*/ 0 h 3"/>
                  <a:gd name="T71" fmla="*/ 4 w 4"/>
                  <a:gd name="T72" fmla="*/ 3 h 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 h="3">
                    <a:moveTo>
                      <a:pt x="4" y="3"/>
                    </a:moveTo>
                    <a:lnTo>
                      <a:pt x="4" y="3"/>
                    </a:lnTo>
                    <a:lnTo>
                      <a:pt x="1" y="2"/>
                    </a:lnTo>
                    <a:lnTo>
                      <a:pt x="0" y="2"/>
                    </a:lnTo>
                    <a:lnTo>
                      <a:pt x="1" y="0"/>
                    </a:lnTo>
                    <a:lnTo>
                      <a:pt x="4"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28" name="Freeform 358"/>
              <p:cNvSpPr>
                <a:spLocks/>
              </p:cNvSpPr>
              <p:nvPr/>
            </p:nvSpPr>
            <p:spPr bwMode="auto">
              <a:xfrm>
                <a:off x="3762" y="3679"/>
                <a:ext cx="4" cy="3"/>
              </a:xfrm>
              <a:custGeom>
                <a:avLst/>
                <a:gdLst>
                  <a:gd name="T0" fmla="*/ 4 w 4"/>
                  <a:gd name="T1" fmla="*/ 3 h 3"/>
                  <a:gd name="T2" fmla="*/ 4 w 4"/>
                  <a:gd name="T3" fmla="*/ 3 h 3"/>
                  <a:gd name="T4" fmla="*/ 4 w 4"/>
                  <a:gd name="T5" fmla="*/ 3 h 3"/>
                  <a:gd name="T6" fmla="*/ 4 w 4"/>
                  <a:gd name="T7" fmla="*/ 3 h 3"/>
                  <a:gd name="T8" fmla="*/ 4 w 4"/>
                  <a:gd name="T9" fmla="*/ 3 h 3"/>
                  <a:gd name="T10" fmla="*/ 4 w 4"/>
                  <a:gd name="T11" fmla="*/ 3 h 3"/>
                  <a:gd name="T12" fmla="*/ 4 w 4"/>
                  <a:gd name="T13" fmla="*/ 3 h 3"/>
                  <a:gd name="T14" fmla="*/ 1 w 4"/>
                  <a:gd name="T15" fmla="*/ 1 h 3"/>
                  <a:gd name="T16" fmla="*/ 1 w 4"/>
                  <a:gd name="T17" fmla="*/ 1 h 3"/>
                  <a:gd name="T18" fmla="*/ 0 w 4"/>
                  <a:gd name="T19" fmla="*/ 0 h 3"/>
                  <a:gd name="T20" fmla="*/ 0 w 4"/>
                  <a:gd name="T21" fmla="*/ 0 h 3"/>
                  <a:gd name="T22" fmla="*/ 1 w 4"/>
                  <a:gd name="T23" fmla="*/ 0 h 3"/>
                  <a:gd name="T24" fmla="*/ 1 w 4"/>
                  <a:gd name="T25" fmla="*/ 0 h 3"/>
                  <a:gd name="T26" fmla="*/ 1 w 4"/>
                  <a:gd name="T27" fmla="*/ 0 h 3"/>
                  <a:gd name="T28" fmla="*/ 1 w 4"/>
                  <a:gd name="T29" fmla="*/ 0 h 3"/>
                  <a:gd name="T30" fmla="*/ 1 w 4"/>
                  <a:gd name="T31" fmla="*/ 0 h 3"/>
                  <a:gd name="T32" fmla="*/ 1 w 4"/>
                  <a:gd name="T33" fmla="*/ 0 h 3"/>
                  <a:gd name="T34" fmla="*/ 1 w 4"/>
                  <a:gd name="T35" fmla="*/ 0 h 3"/>
                  <a:gd name="T36" fmla="*/ 4 w 4"/>
                  <a:gd name="T37" fmla="*/ 3 h 3"/>
                  <a:gd name="T38" fmla="*/ 4 w 4"/>
                  <a:gd name="T39" fmla="*/ 3 h 3"/>
                  <a:gd name="T40" fmla="*/ 4 w 4"/>
                  <a:gd name="T41" fmla="*/ 3 h 3"/>
                  <a:gd name="T42" fmla="*/ 4 w 4"/>
                  <a:gd name="T43" fmla="*/ 3 h 3"/>
                  <a:gd name="T44" fmla="*/ 4 w 4"/>
                  <a:gd name="T45" fmla="*/ 3 h 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
                  <a:gd name="T70" fmla="*/ 0 h 3"/>
                  <a:gd name="T71" fmla="*/ 4 w 4"/>
                  <a:gd name="T72" fmla="*/ 3 h 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 h="3">
                    <a:moveTo>
                      <a:pt x="4" y="3"/>
                    </a:moveTo>
                    <a:lnTo>
                      <a:pt x="4" y="3"/>
                    </a:lnTo>
                    <a:lnTo>
                      <a:pt x="1" y="1"/>
                    </a:lnTo>
                    <a:lnTo>
                      <a:pt x="0" y="0"/>
                    </a:lnTo>
                    <a:lnTo>
                      <a:pt x="1" y="0"/>
                    </a:lnTo>
                    <a:lnTo>
                      <a:pt x="4"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29" name="Freeform 359"/>
              <p:cNvSpPr>
                <a:spLocks/>
              </p:cNvSpPr>
              <p:nvPr/>
            </p:nvSpPr>
            <p:spPr bwMode="auto">
              <a:xfrm>
                <a:off x="3703" y="3609"/>
                <a:ext cx="158" cy="38"/>
              </a:xfrm>
              <a:custGeom>
                <a:avLst/>
                <a:gdLst>
                  <a:gd name="T0" fmla="*/ 123 w 158"/>
                  <a:gd name="T1" fmla="*/ 18 h 38"/>
                  <a:gd name="T2" fmla="*/ 75 w 158"/>
                  <a:gd name="T3" fmla="*/ 26 h 38"/>
                  <a:gd name="T4" fmla="*/ 127 w 158"/>
                  <a:gd name="T5" fmla="*/ 34 h 38"/>
                  <a:gd name="T6" fmla="*/ 128 w 158"/>
                  <a:gd name="T7" fmla="*/ 36 h 38"/>
                  <a:gd name="T8" fmla="*/ 128 w 158"/>
                  <a:gd name="T9" fmla="*/ 37 h 38"/>
                  <a:gd name="T10" fmla="*/ 127 w 158"/>
                  <a:gd name="T11" fmla="*/ 38 h 38"/>
                  <a:gd name="T12" fmla="*/ 127 w 158"/>
                  <a:gd name="T13" fmla="*/ 38 h 38"/>
                  <a:gd name="T14" fmla="*/ 64 w 158"/>
                  <a:gd name="T15" fmla="*/ 28 h 38"/>
                  <a:gd name="T16" fmla="*/ 3 w 158"/>
                  <a:gd name="T17" fmla="*/ 38 h 38"/>
                  <a:gd name="T18" fmla="*/ 2 w 158"/>
                  <a:gd name="T19" fmla="*/ 38 h 38"/>
                  <a:gd name="T20" fmla="*/ 0 w 158"/>
                  <a:gd name="T21" fmla="*/ 37 h 38"/>
                  <a:gd name="T22" fmla="*/ 2 w 158"/>
                  <a:gd name="T23" fmla="*/ 34 h 38"/>
                  <a:gd name="T24" fmla="*/ 2 w 158"/>
                  <a:gd name="T25" fmla="*/ 34 h 38"/>
                  <a:gd name="T26" fmla="*/ 54 w 158"/>
                  <a:gd name="T27" fmla="*/ 26 h 38"/>
                  <a:gd name="T28" fmla="*/ 11 w 158"/>
                  <a:gd name="T29" fmla="*/ 18 h 38"/>
                  <a:gd name="T30" fmla="*/ 13 w 158"/>
                  <a:gd name="T31" fmla="*/ 15 h 38"/>
                  <a:gd name="T32" fmla="*/ 64 w 158"/>
                  <a:gd name="T33" fmla="*/ 23 h 38"/>
                  <a:gd name="T34" fmla="*/ 127 w 158"/>
                  <a:gd name="T35" fmla="*/ 13 h 38"/>
                  <a:gd name="T36" fmla="*/ 128 w 158"/>
                  <a:gd name="T37" fmla="*/ 13 h 38"/>
                  <a:gd name="T38" fmla="*/ 130 w 158"/>
                  <a:gd name="T39" fmla="*/ 13 h 38"/>
                  <a:gd name="T40" fmla="*/ 134 w 158"/>
                  <a:gd name="T41" fmla="*/ 11 h 38"/>
                  <a:gd name="T42" fmla="*/ 137 w 158"/>
                  <a:gd name="T43" fmla="*/ 10 h 38"/>
                  <a:gd name="T44" fmla="*/ 138 w 158"/>
                  <a:gd name="T45" fmla="*/ 7 h 38"/>
                  <a:gd name="T46" fmla="*/ 139 w 158"/>
                  <a:gd name="T47" fmla="*/ 3 h 38"/>
                  <a:gd name="T48" fmla="*/ 142 w 158"/>
                  <a:gd name="T49" fmla="*/ 2 h 38"/>
                  <a:gd name="T50" fmla="*/ 145 w 158"/>
                  <a:gd name="T51" fmla="*/ 0 h 38"/>
                  <a:gd name="T52" fmla="*/ 150 w 158"/>
                  <a:gd name="T53" fmla="*/ 2 h 38"/>
                  <a:gd name="T54" fmla="*/ 154 w 158"/>
                  <a:gd name="T55" fmla="*/ 3 h 38"/>
                  <a:gd name="T56" fmla="*/ 157 w 158"/>
                  <a:gd name="T57" fmla="*/ 6 h 38"/>
                  <a:gd name="T58" fmla="*/ 158 w 158"/>
                  <a:gd name="T59" fmla="*/ 10 h 38"/>
                  <a:gd name="T60" fmla="*/ 158 w 158"/>
                  <a:gd name="T61" fmla="*/ 13 h 38"/>
                  <a:gd name="T62" fmla="*/ 157 w 158"/>
                  <a:gd name="T63" fmla="*/ 17 h 38"/>
                  <a:gd name="T64" fmla="*/ 153 w 158"/>
                  <a:gd name="T65" fmla="*/ 19 h 38"/>
                  <a:gd name="T66" fmla="*/ 149 w 158"/>
                  <a:gd name="T67" fmla="*/ 22 h 38"/>
                  <a:gd name="T68" fmla="*/ 145 w 158"/>
                  <a:gd name="T69" fmla="*/ 22 h 38"/>
                  <a:gd name="T70" fmla="*/ 143 w 158"/>
                  <a:gd name="T71" fmla="*/ 21 h 38"/>
                  <a:gd name="T72" fmla="*/ 141 w 158"/>
                  <a:gd name="T73" fmla="*/ 18 h 38"/>
                  <a:gd name="T74" fmla="*/ 138 w 158"/>
                  <a:gd name="T75" fmla="*/ 17 h 38"/>
                  <a:gd name="T76" fmla="*/ 134 w 158"/>
                  <a:gd name="T77" fmla="*/ 17 h 38"/>
                  <a:gd name="T78" fmla="*/ 130 w 158"/>
                  <a:gd name="T79" fmla="*/ 17 h 38"/>
                  <a:gd name="T80" fmla="*/ 128 w 158"/>
                  <a:gd name="T81" fmla="*/ 17 h 38"/>
                  <a:gd name="T82" fmla="*/ 127 w 158"/>
                  <a:gd name="T83" fmla="*/ 17 h 38"/>
                  <a:gd name="T84" fmla="*/ 123 w 158"/>
                  <a:gd name="T85" fmla="*/ 18 h 3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8"/>
                  <a:gd name="T130" fmla="*/ 0 h 38"/>
                  <a:gd name="T131" fmla="*/ 158 w 158"/>
                  <a:gd name="T132" fmla="*/ 38 h 3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8" h="38">
                    <a:moveTo>
                      <a:pt x="123" y="18"/>
                    </a:moveTo>
                    <a:lnTo>
                      <a:pt x="75" y="26"/>
                    </a:lnTo>
                    <a:lnTo>
                      <a:pt x="127" y="34"/>
                    </a:lnTo>
                    <a:lnTo>
                      <a:pt x="128" y="36"/>
                    </a:lnTo>
                    <a:lnTo>
                      <a:pt x="128" y="37"/>
                    </a:lnTo>
                    <a:lnTo>
                      <a:pt x="127" y="38"/>
                    </a:lnTo>
                    <a:lnTo>
                      <a:pt x="64" y="28"/>
                    </a:lnTo>
                    <a:lnTo>
                      <a:pt x="3" y="38"/>
                    </a:lnTo>
                    <a:lnTo>
                      <a:pt x="2" y="38"/>
                    </a:lnTo>
                    <a:lnTo>
                      <a:pt x="0" y="37"/>
                    </a:lnTo>
                    <a:lnTo>
                      <a:pt x="2" y="34"/>
                    </a:lnTo>
                    <a:lnTo>
                      <a:pt x="54" y="26"/>
                    </a:lnTo>
                    <a:lnTo>
                      <a:pt x="11" y="18"/>
                    </a:lnTo>
                    <a:lnTo>
                      <a:pt x="13" y="15"/>
                    </a:lnTo>
                    <a:lnTo>
                      <a:pt x="64" y="23"/>
                    </a:lnTo>
                    <a:lnTo>
                      <a:pt x="127" y="13"/>
                    </a:lnTo>
                    <a:lnTo>
                      <a:pt x="128" y="13"/>
                    </a:lnTo>
                    <a:lnTo>
                      <a:pt x="130" y="13"/>
                    </a:lnTo>
                    <a:lnTo>
                      <a:pt x="134" y="11"/>
                    </a:lnTo>
                    <a:lnTo>
                      <a:pt x="137" y="10"/>
                    </a:lnTo>
                    <a:lnTo>
                      <a:pt x="138" y="7"/>
                    </a:lnTo>
                    <a:lnTo>
                      <a:pt x="139" y="3"/>
                    </a:lnTo>
                    <a:lnTo>
                      <a:pt x="142" y="2"/>
                    </a:lnTo>
                    <a:lnTo>
                      <a:pt x="145" y="0"/>
                    </a:lnTo>
                    <a:lnTo>
                      <a:pt x="150" y="2"/>
                    </a:lnTo>
                    <a:lnTo>
                      <a:pt x="154" y="3"/>
                    </a:lnTo>
                    <a:lnTo>
                      <a:pt x="157" y="6"/>
                    </a:lnTo>
                    <a:lnTo>
                      <a:pt x="158" y="10"/>
                    </a:lnTo>
                    <a:lnTo>
                      <a:pt x="158" y="13"/>
                    </a:lnTo>
                    <a:lnTo>
                      <a:pt x="157" y="17"/>
                    </a:lnTo>
                    <a:lnTo>
                      <a:pt x="153" y="19"/>
                    </a:lnTo>
                    <a:lnTo>
                      <a:pt x="149" y="22"/>
                    </a:lnTo>
                    <a:lnTo>
                      <a:pt x="145" y="22"/>
                    </a:lnTo>
                    <a:lnTo>
                      <a:pt x="143" y="21"/>
                    </a:lnTo>
                    <a:lnTo>
                      <a:pt x="141" y="18"/>
                    </a:lnTo>
                    <a:lnTo>
                      <a:pt x="138" y="17"/>
                    </a:lnTo>
                    <a:lnTo>
                      <a:pt x="134" y="17"/>
                    </a:lnTo>
                    <a:lnTo>
                      <a:pt x="130" y="17"/>
                    </a:lnTo>
                    <a:lnTo>
                      <a:pt x="128" y="17"/>
                    </a:lnTo>
                    <a:lnTo>
                      <a:pt x="127" y="17"/>
                    </a:lnTo>
                    <a:lnTo>
                      <a:pt x="123" y="1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30" name="Freeform 360"/>
              <p:cNvSpPr>
                <a:spLocks/>
              </p:cNvSpPr>
              <p:nvPr/>
            </p:nvSpPr>
            <p:spPr bwMode="auto">
              <a:xfrm>
                <a:off x="3694" y="3641"/>
                <a:ext cx="148" cy="174"/>
              </a:xfrm>
              <a:custGeom>
                <a:avLst/>
                <a:gdLst>
                  <a:gd name="T0" fmla="*/ 73 w 148"/>
                  <a:gd name="T1" fmla="*/ 0 h 174"/>
                  <a:gd name="T2" fmla="*/ 83 w 148"/>
                  <a:gd name="T3" fmla="*/ 1 h 174"/>
                  <a:gd name="T4" fmla="*/ 106 w 148"/>
                  <a:gd name="T5" fmla="*/ 5 h 174"/>
                  <a:gd name="T6" fmla="*/ 128 w 148"/>
                  <a:gd name="T7" fmla="*/ 9 h 174"/>
                  <a:gd name="T8" fmla="*/ 137 w 148"/>
                  <a:gd name="T9" fmla="*/ 11 h 174"/>
                  <a:gd name="T10" fmla="*/ 141 w 148"/>
                  <a:gd name="T11" fmla="*/ 23 h 174"/>
                  <a:gd name="T12" fmla="*/ 146 w 148"/>
                  <a:gd name="T13" fmla="*/ 34 h 174"/>
                  <a:gd name="T14" fmla="*/ 147 w 148"/>
                  <a:gd name="T15" fmla="*/ 46 h 174"/>
                  <a:gd name="T16" fmla="*/ 148 w 148"/>
                  <a:gd name="T17" fmla="*/ 60 h 174"/>
                  <a:gd name="T18" fmla="*/ 147 w 148"/>
                  <a:gd name="T19" fmla="*/ 76 h 174"/>
                  <a:gd name="T20" fmla="*/ 143 w 148"/>
                  <a:gd name="T21" fmla="*/ 94 h 174"/>
                  <a:gd name="T22" fmla="*/ 136 w 148"/>
                  <a:gd name="T23" fmla="*/ 110 h 174"/>
                  <a:gd name="T24" fmla="*/ 128 w 148"/>
                  <a:gd name="T25" fmla="*/ 125 h 174"/>
                  <a:gd name="T26" fmla="*/ 118 w 148"/>
                  <a:gd name="T27" fmla="*/ 139 h 174"/>
                  <a:gd name="T28" fmla="*/ 106 w 148"/>
                  <a:gd name="T29" fmla="*/ 152 h 174"/>
                  <a:gd name="T30" fmla="*/ 91 w 148"/>
                  <a:gd name="T31" fmla="*/ 163 h 174"/>
                  <a:gd name="T32" fmla="*/ 76 w 148"/>
                  <a:gd name="T33" fmla="*/ 173 h 174"/>
                  <a:gd name="T34" fmla="*/ 73 w 148"/>
                  <a:gd name="T35" fmla="*/ 174 h 174"/>
                  <a:gd name="T36" fmla="*/ 72 w 148"/>
                  <a:gd name="T37" fmla="*/ 173 h 174"/>
                  <a:gd name="T38" fmla="*/ 57 w 148"/>
                  <a:gd name="T39" fmla="*/ 163 h 174"/>
                  <a:gd name="T40" fmla="*/ 42 w 148"/>
                  <a:gd name="T41" fmla="*/ 152 h 174"/>
                  <a:gd name="T42" fmla="*/ 30 w 148"/>
                  <a:gd name="T43" fmla="*/ 139 h 174"/>
                  <a:gd name="T44" fmla="*/ 20 w 148"/>
                  <a:gd name="T45" fmla="*/ 125 h 174"/>
                  <a:gd name="T46" fmla="*/ 11 w 148"/>
                  <a:gd name="T47" fmla="*/ 110 h 174"/>
                  <a:gd name="T48" fmla="*/ 5 w 148"/>
                  <a:gd name="T49" fmla="*/ 94 h 174"/>
                  <a:gd name="T50" fmla="*/ 1 w 148"/>
                  <a:gd name="T51" fmla="*/ 76 h 174"/>
                  <a:gd name="T52" fmla="*/ 0 w 148"/>
                  <a:gd name="T53" fmla="*/ 60 h 174"/>
                  <a:gd name="T54" fmla="*/ 1 w 148"/>
                  <a:gd name="T55" fmla="*/ 46 h 174"/>
                  <a:gd name="T56" fmla="*/ 3 w 148"/>
                  <a:gd name="T57" fmla="*/ 34 h 174"/>
                  <a:gd name="T58" fmla="*/ 5 w 148"/>
                  <a:gd name="T59" fmla="*/ 21 h 174"/>
                  <a:gd name="T60" fmla="*/ 11 w 148"/>
                  <a:gd name="T61" fmla="*/ 11 h 174"/>
                  <a:gd name="T62" fmla="*/ 20 w 148"/>
                  <a:gd name="T63" fmla="*/ 9 h 174"/>
                  <a:gd name="T64" fmla="*/ 42 w 148"/>
                  <a:gd name="T65" fmla="*/ 5 h 174"/>
                  <a:gd name="T66" fmla="*/ 64 w 148"/>
                  <a:gd name="T67" fmla="*/ 1 h 174"/>
                  <a:gd name="T68" fmla="*/ 73 w 148"/>
                  <a:gd name="T69" fmla="*/ 0 h 17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8"/>
                  <a:gd name="T106" fmla="*/ 0 h 174"/>
                  <a:gd name="T107" fmla="*/ 148 w 148"/>
                  <a:gd name="T108" fmla="*/ 174 h 17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8" h="174">
                    <a:moveTo>
                      <a:pt x="73" y="0"/>
                    </a:moveTo>
                    <a:lnTo>
                      <a:pt x="83" y="1"/>
                    </a:lnTo>
                    <a:lnTo>
                      <a:pt x="106" y="5"/>
                    </a:lnTo>
                    <a:lnTo>
                      <a:pt x="128" y="9"/>
                    </a:lnTo>
                    <a:lnTo>
                      <a:pt x="137" y="11"/>
                    </a:lnTo>
                    <a:lnTo>
                      <a:pt x="141" y="23"/>
                    </a:lnTo>
                    <a:lnTo>
                      <a:pt x="146" y="34"/>
                    </a:lnTo>
                    <a:lnTo>
                      <a:pt x="147" y="46"/>
                    </a:lnTo>
                    <a:lnTo>
                      <a:pt x="148" y="60"/>
                    </a:lnTo>
                    <a:lnTo>
                      <a:pt x="147" y="76"/>
                    </a:lnTo>
                    <a:lnTo>
                      <a:pt x="143" y="94"/>
                    </a:lnTo>
                    <a:lnTo>
                      <a:pt x="136" y="110"/>
                    </a:lnTo>
                    <a:lnTo>
                      <a:pt x="128" y="125"/>
                    </a:lnTo>
                    <a:lnTo>
                      <a:pt x="118" y="139"/>
                    </a:lnTo>
                    <a:lnTo>
                      <a:pt x="106" y="152"/>
                    </a:lnTo>
                    <a:lnTo>
                      <a:pt x="91" y="163"/>
                    </a:lnTo>
                    <a:lnTo>
                      <a:pt x="76" y="173"/>
                    </a:lnTo>
                    <a:lnTo>
                      <a:pt x="73" y="174"/>
                    </a:lnTo>
                    <a:lnTo>
                      <a:pt x="72" y="173"/>
                    </a:lnTo>
                    <a:lnTo>
                      <a:pt x="57" y="163"/>
                    </a:lnTo>
                    <a:lnTo>
                      <a:pt x="42" y="152"/>
                    </a:lnTo>
                    <a:lnTo>
                      <a:pt x="30" y="139"/>
                    </a:lnTo>
                    <a:lnTo>
                      <a:pt x="20" y="125"/>
                    </a:lnTo>
                    <a:lnTo>
                      <a:pt x="11" y="110"/>
                    </a:lnTo>
                    <a:lnTo>
                      <a:pt x="5" y="94"/>
                    </a:lnTo>
                    <a:lnTo>
                      <a:pt x="1" y="76"/>
                    </a:lnTo>
                    <a:lnTo>
                      <a:pt x="0" y="60"/>
                    </a:lnTo>
                    <a:lnTo>
                      <a:pt x="1" y="46"/>
                    </a:lnTo>
                    <a:lnTo>
                      <a:pt x="3" y="34"/>
                    </a:lnTo>
                    <a:lnTo>
                      <a:pt x="5" y="21"/>
                    </a:lnTo>
                    <a:lnTo>
                      <a:pt x="11" y="11"/>
                    </a:lnTo>
                    <a:lnTo>
                      <a:pt x="20" y="9"/>
                    </a:lnTo>
                    <a:lnTo>
                      <a:pt x="42" y="5"/>
                    </a:lnTo>
                    <a:lnTo>
                      <a:pt x="64" y="1"/>
                    </a:lnTo>
                    <a:lnTo>
                      <a:pt x="73" y="0"/>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31" name="Freeform 361"/>
              <p:cNvSpPr>
                <a:spLocks/>
              </p:cNvSpPr>
              <p:nvPr/>
            </p:nvSpPr>
            <p:spPr bwMode="auto">
              <a:xfrm>
                <a:off x="3701" y="3646"/>
                <a:ext cx="134" cy="161"/>
              </a:xfrm>
              <a:custGeom>
                <a:avLst/>
                <a:gdLst>
                  <a:gd name="T0" fmla="*/ 0 w 134"/>
                  <a:gd name="T1" fmla="*/ 53 h 161"/>
                  <a:gd name="T2" fmla="*/ 1 w 134"/>
                  <a:gd name="T3" fmla="*/ 42 h 161"/>
                  <a:gd name="T4" fmla="*/ 2 w 134"/>
                  <a:gd name="T5" fmla="*/ 31 h 161"/>
                  <a:gd name="T6" fmla="*/ 5 w 134"/>
                  <a:gd name="T7" fmla="*/ 21 h 161"/>
                  <a:gd name="T8" fmla="*/ 8 w 134"/>
                  <a:gd name="T9" fmla="*/ 11 h 161"/>
                  <a:gd name="T10" fmla="*/ 17 w 134"/>
                  <a:gd name="T11" fmla="*/ 10 h 161"/>
                  <a:gd name="T12" fmla="*/ 38 w 134"/>
                  <a:gd name="T13" fmla="*/ 6 h 161"/>
                  <a:gd name="T14" fmla="*/ 57 w 134"/>
                  <a:gd name="T15" fmla="*/ 1 h 161"/>
                  <a:gd name="T16" fmla="*/ 66 w 134"/>
                  <a:gd name="T17" fmla="*/ 0 h 161"/>
                  <a:gd name="T18" fmla="*/ 76 w 134"/>
                  <a:gd name="T19" fmla="*/ 1 h 161"/>
                  <a:gd name="T20" fmla="*/ 96 w 134"/>
                  <a:gd name="T21" fmla="*/ 6 h 161"/>
                  <a:gd name="T22" fmla="*/ 117 w 134"/>
                  <a:gd name="T23" fmla="*/ 10 h 161"/>
                  <a:gd name="T24" fmla="*/ 126 w 134"/>
                  <a:gd name="T25" fmla="*/ 11 h 161"/>
                  <a:gd name="T26" fmla="*/ 129 w 134"/>
                  <a:gd name="T27" fmla="*/ 22 h 161"/>
                  <a:gd name="T28" fmla="*/ 132 w 134"/>
                  <a:gd name="T29" fmla="*/ 31 h 161"/>
                  <a:gd name="T30" fmla="*/ 133 w 134"/>
                  <a:gd name="T31" fmla="*/ 42 h 161"/>
                  <a:gd name="T32" fmla="*/ 134 w 134"/>
                  <a:gd name="T33" fmla="*/ 53 h 161"/>
                  <a:gd name="T34" fmla="*/ 133 w 134"/>
                  <a:gd name="T35" fmla="*/ 68 h 161"/>
                  <a:gd name="T36" fmla="*/ 130 w 134"/>
                  <a:gd name="T37" fmla="*/ 82 h 161"/>
                  <a:gd name="T38" fmla="*/ 126 w 134"/>
                  <a:gd name="T39" fmla="*/ 96 h 161"/>
                  <a:gd name="T40" fmla="*/ 121 w 134"/>
                  <a:gd name="T41" fmla="*/ 108 h 161"/>
                  <a:gd name="T42" fmla="*/ 114 w 134"/>
                  <a:gd name="T43" fmla="*/ 120 h 161"/>
                  <a:gd name="T44" fmla="*/ 105 w 134"/>
                  <a:gd name="T45" fmla="*/ 131 h 161"/>
                  <a:gd name="T46" fmla="*/ 95 w 134"/>
                  <a:gd name="T47" fmla="*/ 141 h 161"/>
                  <a:gd name="T48" fmla="*/ 84 w 134"/>
                  <a:gd name="T49" fmla="*/ 150 h 161"/>
                  <a:gd name="T50" fmla="*/ 81 w 134"/>
                  <a:gd name="T51" fmla="*/ 153 h 161"/>
                  <a:gd name="T52" fmla="*/ 76 w 134"/>
                  <a:gd name="T53" fmla="*/ 157 h 161"/>
                  <a:gd name="T54" fmla="*/ 69 w 134"/>
                  <a:gd name="T55" fmla="*/ 160 h 161"/>
                  <a:gd name="T56" fmla="*/ 66 w 134"/>
                  <a:gd name="T57" fmla="*/ 161 h 161"/>
                  <a:gd name="T58" fmla="*/ 64 w 134"/>
                  <a:gd name="T59" fmla="*/ 160 h 161"/>
                  <a:gd name="T60" fmla="*/ 57 w 134"/>
                  <a:gd name="T61" fmla="*/ 156 h 161"/>
                  <a:gd name="T62" fmla="*/ 51 w 134"/>
                  <a:gd name="T63" fmla="*/ 151 h 161"/>
                  <a:gd name="T64" fmla="*/ 50 w 134"/>
                  <a:gd name="T65" fmla="*/ 150 h 161"/>
                  <a:gd name="T66" fmla="*/ 39 w 134"/>
                  <a:gd name="T67" fmla="*/ 141 h 161"/>
                  <a:gd name="T68" fmla="*/ 30 w 134"/>
                  <a:gd name="T69" fmla="*/ 131 h 161"/>
                  <a:gd name="T70" fmla="*/ 20 w 134"/>
                  <a:gd name="T71" fmla="*/ 120 h 161"/>
                  <a:gd name="T72" fmla="*/ 13 w 134"/>
                  <a:gd name="T73" fmla="*/ 108 h 161"/>
                  <a:gd name="T74" fmla="*/ 8 w 134"/>
                  <a:gd name="T75" fmla="*/ 96 h 161"/>
                  <a:gd name="T76" fmla="*/ 4 w 134"/>
                  <a:gd name="T77" fmla="*/ 82 h 161"/>
                  <a:gd name="T78" fmla="*/ 1 w 134"/>
                  <a:gd name="T79" fmla="*/ 68 h 161"/>
                  <a:gd name="T80" fmla="*/ 0 w 134"/>
                  <a:gd name="T81" fmla="*/ 53 h 16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4"/>
                  <a:gd name="T124" fmla="*/ 0 h 161"/>
                  <a:gd name="T125" fmla="*/ 134 w 134"/>
                  <a:gd name="T126" fmla="*/ 161 h 16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4" h="161">
                    <a:moveTo>
                      <a:pt x="0" y="53"/>
                    </a:moveTo>
                    <a:lnTo>
                      <a:pt x="1" y="42"/>
                    </a:lnTo>
                    <a:lnTo>
                      <a:pt x="2" y="31"/>
                    </a:lnTo>
                    <a:lnTo>
                      <a:pt x="5" y="21"/>
                    </a:lnTo>
                    <a:lnTo>
                      <a:pt x="8" y="11"/>
                    </a:lnTo>
                    <a:lnTo>
                      <a:pt x="17" y="10"/>
                    </a:lnTo>
                    <a:lnTo>
                      <a:pt x="38" y="6"/>
                    </a:lnTo>
                    <a:lnTo>
                      <a:pt x="57" y="1"/>
                    </a:lnTo>
                    <a:lnTo>
                      <a:pt x="66" y="0"/>
                    </a:lnTo>
                    <a:lnTo>
                      <a:pt x="76" y="1"/>
                    </a:lnTo>
                    <a:lnTo>
                      <a:pt x="96" y="6"/>
                    </a:lnTo>
                    <a:lnTo>
                      <a:pt x="117" y="10"/>
                    </a:lnTo>
                    <a:lnTo>
                      <a:pt x="126" y="11"/>
                    </a:lnTo>
                    <a:lnTo>
                      <a:pt x="129" y="22"/>
                    </a:lnTo>
                    <a:lnTo>
                      <a:pt x="132" y="31"/>
                    </a:lnTo>
                    <a:lnTo>
                      <a:pt x="133" y="42"/>
                    </a:lnTo>
                    <a:lnTo>
                      <a:pt x="134" y="53"/>
                    </a:lnTo>
                    <a:lnTo>
                      <a:pt x="133" y="68"/>
                    </a:lnTo>
                    <a:lnTo>
                      <a:pt x="130" y="82"/>
                    </a:lnTo>
                    <a:lnTo>
                      <a:pt x="126" y="96"/>
                    </a:lnTo>
                    <a:lnTo>
                      <a:pt x="121" y="108"/>
                    </a:lnTo>
                    <a:lnTo>
                      <a:pt x="114" y="120"/>
                    </a:lnTo>
                    <a:lnTo>
                      <a:pt x="105" y="131"/>
                    </a:lnTo>
                    <a:lnTo>
                      <a:pt x="95" y="141"/>
                    </a:lnTo>
                    <a:lnTo>
                      <a:pt x="84" y="150"/>
                    </a:lnTo>
                    <a:lnTo>
                      <a:pt x="81" y="153"/>
                    </a:lnTo>
                    <a:lnTo>
                      <a:pt x="76" y="157"/>
                    </a:lnTo>
                    <a:lnTo>
                      <a:pt x="69" y="160"/>
                    </a:lnTo>
                    <a:lnTo>
                      <a:pt x="66" y="161"/>
                    </a:lnTo>
                    <a:lnTo>
                      <a:pt x="64" y="160"/>
                    </a:lnTo>
                    <a:lnTo>
                      <a:pt x="57" y="156"/>
                    </a:lnTo>
                    <a:lnTo>
                      <a:pt x="51" y="151"/>
                    </a:lnTo>
                    <a:lnTo>
                      <a:pt x="50" y="150"/>
                    </a:lnTo>
                    <a:lnTo>
                      <a:pt x="39" y="141"/>
                    </a:lnTo>
                    <a:lnTo>
                      <a:pt x="30" y="131"/>
                    </a:lnTo>
                    <a:lnTo>
                      <a:pt x="20" y="120"/>
                    </a:lnTo>
                    <a:lnTo>
                      <a:pt x="13" y="108"/>
                    </a:lnTo>
                    <a:lnTo>
                      <a:pt x="8" y="96"/>
                    </a:lnTo>
                    <a:lnTo>
                      <a:pt x="4" y="82"/>
                    </a:lnTo>
                    <a:lnTo>
                      <a:pt x="1" y="68"/>
                    </a:lnTo>
                    <a:lnTo>
                      <a:pt x="0" y="53"/>
                    </a:lnTo>
                    <a:close/>
                  </a:path>
                </a:pathLst>
              </a:custGeom>
              <a:solidFill>
                <a:srgbClr val="CEB8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32" name="Freeform 362"/>
              <p:cNvSpPr>
                <a:spLocks/>
              </p:cNvSpPr>
              <p:nvPr/>
            </p:nvSpPr>
            <p:spPr bwMode="auto">
              <a:xfrm>
                <a:off x="3701" y="3646"/>
                <a:ext cx="134" cy="161"/>
              </a:xfrm>
              <a:custGeom>
                <a:avLst/>
                <a:gdLst>
                  <a:gd name="T0" fmla="*/ 0 w 134"/>
                  <a:gd name="T1" fmla="*/ 53 h 161"/>
                  <a:gd name="T2" fmla="*/ 1 w 134"/>
                  <a:gd name="T3" fmla="*/ 42 h 161"/>
                  <a:gd name="T4" fmla="*/ 2 w 134"/>
                  <a:gd name="T5" fmla="*/ 31 h 161"/>
                  <a:gd name="T6" fmla="*/ 5 w 134"/>
                  <a:gd name="T7" fmla="*/ 21 h 161"/>
                  <a:gd name="T8" fmla="*/ 8 w 134"/>
                  <a:gd name="T9" fmla="*/ 11 h 161"/>
                  <a:gd name="T10" fmla="*/ 17 w 134"/>
                  <a:gd name="T11" fmla="*/ 10 h 161"/>
                  <a:gd name="T12" fmla="*/ 38 w 134"/>
                  <a:gd name="T13" fmla="*/ 6 h 161"/>
                  <a:gd name="T14" fmla="*/ 57 w 134"/>
                  <a:gd name="T15" fmla="*/ 1 h 161"/>
                  <a:gd name="T16" fmla="*/ 66 w 134"/>
                  <a:gd name="T17" fmla="*/ 0 h 161"/>
                  <a:gd name="T18" fmla="*/ 76 w 134"/>
                  <a:gd name="T19" fmla="*/ 1 h 161"/>
                  <a:gd name="T20" fmla="*/ 96 w 134"/>
                  <a:gd name="T21" fmla="*/ 6 h 161"/>
                  <a:gd name="T22" fmla="*/ 117 w 134"/>
                  <a:gd name="T23" fmla="*/ 10 h 161"/>
                  <a:gd name="T24" fmla="*/ 126 w 134"/>
                  <a:gd name="T25" fmla="*/ 11 h 161"/>
                  <a:gd name="T26" fmla="*/ 129 w 134"/>
                  <a:gd name="T27" fmla="*/ 22 h 161"/>
                  <a:gd name="T28" fmla="*/ 132 w 134"/>
                  <a:gd name="T29" fmla="*/ 31 h 161"/>
                  <a:gd name="T30" fmla="*/ 133 w 134"/>
                  <a:gd name="T31" fmla="*/ 42 h 161"/>
                  <a:gd name="T32" fmla="*/ 134 w 134"/>
                  <a:gd name="T33" fmla="*/ 53 h 161"/>
                  <a:gd name="T34" fmla="*/ 133 w 134"/>
                  <a:gd name="T35" fmla="*/ 68 h 161"/>
                  <a:gd name="T36" fmla="*/ 130 w 134"/>
                  <a:gd name="T37" fmla="*/ 82 h 161"/>
                  <a:gd name="T38" fmla="*/ 126 w 134"/>
                  <a:gd name="T39" fmla="*/ 96 h 161"/>
                  <a:gd name="T40" fmla="*/ 121 w 134"/>
                  <a:gd name="T41" fmla="*/ 108 h 161"/>
                  <a:gd name="T42" fmla="*/ 114 w 134"/>
                  <a:gd name="T43" fmla="*/ 120 h 161"/>
                  <a:gd name="T44" fmla="*/ 105 w 134"/>
                  <a:gd name="T45" fmla="*/ 131 h 161"/>
                  <a:gd name="T46" fmla="*/ 95 w 134"/>
                  <a:gd name="T47" fmla="*/ 141 h 161"/>
                  <a:gd name="T48" fmla="*/ 84 w 134"/>
                  <a:gd name="T49" fmla="*/ 150 h 161"/>
                  <a:gd name="T50" fmla="*/ 81 w 134"/>
                  <a:gd name="T51" fmla="*/ 153 h 161"/>
                  <a:gd name="T52" fmla="*/ 76 w 134"/>
                  <a:gd name="T53" fmla="*/ 157 h 161"/>
                  <a:gd name="T54" fmla="*/ 69 w 134"/>
                  <a:gd name="T55" fmla="*/ 160 h 161"/>
                  <a:gd name="T56" fmla="*/ 66 w 134"/>
                  <a:gd name="T57" fmla="*/ 161 h 161"/>
                  <a:gd name="T58" fmla="*/ 64 w 134"/>
                  <a:gd name="T59" fmla="*/ 160 h 161"/>
                  <a:gd name="T60" fmla="*/ 57 w 134"/>
                  <a:gd name="T61" fmla="*/ 156 h 161"/>
                  <a:gd name="T62" fmla="*/ 51 w 134"/>
                  <a:gd name="T63" fmla="*/ 151 h 161"/>
                  <a:gd name="T64" fmla="*/ 50 w 134"/>
                  <a:gd name="T65" fmla="*/ 150 h 161"/>
                  <a:gd name="T66" fmla="*/ 39 w 134"/>
                  <a:gd name="T67" fmla="*/ 141 h 161"/>
                  <a:gd name="T68" fmla="*/ 30 w 134"/>
                  <a:gd name="T69" fmla="*/ 131 h 161"/>
                  <a:gd name="T70" fmla="*/ 20 w 134"/>
                  <a:gd name="T71" fmla="*/ 120 h 161"/>
                  <a:gd name="T72" fmla="*/ 13 w 134"/>
                  <a:gd name="T73" fmla="*/ 108 h 161"/>
                  <a:gd name="T74" fmla="*/ 8 w 134"/>
                  <a:gd name="T75" fmla="*/ 96 h 161"/>
                  <a:gd name="T76" fmla="*/ 4 w 134"/>
                  <a:gd name="T77" fmla="*/ 82 h 161"/>
                  <a:gd name="T78" fmla="*/ 1 w 134"/>
                  <a:gd name="T79" fmla="*/ 68 h 161"/>
                  <a:gd name="T80" fmla="*/ 0 w 134"/>
                  <a:gd name="T81" fmla="*/ 53 h 16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4"/>
                  <a:gd name="T124" fmla="*/ 0 h 161"/>
                  <a:gd name="T125" fmla="*/ 134 w 134"/>
                  <a:gd name="T126" fmla="*/ 161 h 16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4" h="161">
                    <a:moveTo>
                      <a:pt x="0" y="53"/>
                    </a:moveTo>
                    <a:lnTo>
                      <a:pt x="1" y="42"/>
                    </a:lnTo>
                    <a:lnTo>
                      <a:pt x="2" y="31"/>
                    </a:lnTo>
                    <a:lnTo>
                      <a:pt x="5" y="21"/>
                    </a:lnTo>
                    <a:lnTo>
                      <a:pt x="8" y="11"/>
                    </a:lnTo>
                    <a:lnTo>
                      <a:pt x="17" y="10"/>
                    </a:lnTo>
                    <a:lnTo>
                      <a:pt x="38" y="6"/>
                    </a:lnTo>
                    <a:lnTo>
                      <a:pt x="57" y="1"/>
                    </a:lnTo>
                    <a:lnTo>
                      <a:pt x="66" y="0"/>
                    </a:lnTo>
                    <a:lnTo>
                      <a:pt x="76" y="1"/>
                    </a:lnTo>
                    <a:lnTo>
                      <a:pt x="96" y="6"/>
                    </a:lnTo>
                    <a:lnTo>
                      <a:pt x="117" y="10"/>
                    </a:lnTo>
                    <a:lnTo>
                      <a:pt x="126" y="11"/>
                    </a:lnTo>
                    <a:lnTo>
                      <a:pt x="129" y="22"/>
                    </a:lnTo>
                    <a:lnTo>
                      <a:pt x="132" y="31"/>
                    </a:lnTo>
                    <a:lnTo>
                      <a:pt x="133" y="42"/>
                    </a:lnTo>
                    <a:lnTo>
                      <a:pt x="134" y="53"/>
                    </a:lnTo>
                    <a:lnTo>
                      <a:pt x="133" y="68"/>
                    </a:lnTo>
                    <a:lnTo>
                      <a:pt x="130" y="82"/>
                    </a:lnTo>
                    <a:lnTo>
                      <a:pt x="126" y="96"/>
                    </a:lnTo>
                    <a:lnTo>
                      <a:pt x="121" y="108"/>
                    </a:lnTo>
                    <a:lnTo>
                      <a:pt x="114" y="120"/>
                    </a:lnTo>
                    <a:lnTo>
                      <a:pt x="105" y="131"/>
                    </a:lnTo>
                    <a:lnTo>
                      <a:pt x="95" y="141"/>
                    </a:lnTo>
                    <a:lnTo>
                      <a:pt x="84" y="150"/>
                    </a:lnTo>
                    <a:lnTo>
                      <a:pt x="81" y="153"/>
                    </a:lnTo>
                    <a:lnTo>
                      <a:pt x="76" y="157"/>
                    </a:lnTo>
                    <a:lnTo>
                      <a:pt x="69" y="160"/>
                    </a:lnTo>
                    <a:lnTo>
                      <a:pt x="66" y="161"/>
                    </a:lnTo>
                    <a:lnTo>
                      <a:pt x="64" y="160"/>
                    </a:lnTo>
                    <a:lnTo>
                      <a:pt x="57" y="156"/>
                    </a:lnTo>
                    <a:lnTo>
                      <a:pt x="51" y="151"/>
                    </a:lnTo>
                    <a:lnTo>
                      <a:pt x="50" y="150"/>
                    </a:lnTo>
                    <a:lnTo>
                      <a:pt x="39" y="141"/>
                    </a:lnTo>
                    <a:lnTo>
                      <a:pt x="30" y="131"/>
                    </a:lnTo>
                    <a:lnTo>
                      <a:pt x="20" y="120"/>
                    </a:lnTo>
                    <a:lnTo>
                      <a:pt x="13" y="108"/>
                    </a:lnTo>
                    <a:lnTo>
                      <a:pt x="8" y="96"/>
                    </a:lnTo>
                    <a:lnTo>
                      <a:pt x="4" y="82"/>
                    </a:lnTo>
                    <a:lnTo>
                      <a:pt x="1" y="68"/>
                    </a:lnTo>
                    <a:lnTo>
                      <a:pt x="0" y="53"/>
                    </a:lnTo>
                  </a:path>
                </a:pathLst>
              </a:custGeom>
              <a:noFill/>
              <a:ln w="1588">
                <a:solidFill>
                  <a:srgbClr val="CEB864"/>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ZA">
                  <a:solidFill>
                    <a:srgbClr val="000000"/>
                  </a:solidFill>
                </a:endParaRPr>
              </a:p>
            </p:txBody>
          </p:sp>
          <p:sp>
            <p:nvSpPr>
              <p:cNvPr id="2433" name="Freeform 363"/>
              <p:cNvSpPr>
                <a:spLocks/>
              </p:cNvSpPr>
              <p:nvPr/>
            </p:nvSpPr>
            <p:spPr bwMode="auto">
              <a:xfrm>
                <a:off x="3701" y="3646"/>
                <a:ext cx="134" cy="161"/>
              </a:xfrm>
              <a:custGeom>
                <a:avLst/>
                <a:gdLst>
                  <a:gd name="T0" fmla="*/ 0 w 134"/>
                  <a:gd name="T1" fmla="*/ 53 h 161"/>
                  <a:gd name="T2" fmla="*/ 1 w 134"/>
                  <a:gd name="T3" fmla="*/ 42 h 161"/>
                  <a:gd name="T4" fmla="*/ 2 w 134"/>
                  <a:gd name="T5" fmla="*/ 31 h 161"/>
                  <a:gd name="T6" fmla="*/ 5 w 134"/>
                  <a:gd name="T7" fmla="*/ 21 h 161"/>
                  <a:gd name="T8" fmla="*/ 8 w 134"/>
                  <a:gd name="T9" fmla="*/ 11 h 161"/>
                  <a:gd name="T10" fmla="*/ 17 w 134"/>
                  <a:gd name="T11" fmla="*/ 10 h 161"/>
                  <a:gd name="T12" fmla="*/ 38 w 134"/>
                  <a:gd name="T13" fmla="*/ 6 h 161"/>
                  <a:gd name="T14" fmla="*/ 57 w 134"/>
                  <a:gd name="T15" fmla="*/ 1 h 161"/>
                  <a:gd name="T16" fmla="*/ 66 w 134"/>
                  <a:gd name="T17" fmla="*/ 0 h 161"/>
                  <a:gd name="T18" fmla="*/ 76 w 134"/>
                  <a:gd name="T19" fmla="*/ 1 h 161"/>
                  <a:gd name="T20" fmla="*/ 96 w 134"/>
                  <a:gd name="T21" fmla="*/ 6 h 161"/>
                  <a:gd name="T22" fmla="*/ 117 w 134"/>
                  <a:gd name="T23" fmla="*/ 10 h 161"/>
                  <a:gd name="T24" fmla="*/ 126 w 134"/>
                  <a:gd name="T25" fmla="*/ 11 h 161"/>
                  <a:gd name="T26" fmla="*/ 129 w 134"/>
                  <a:gd name="T27" fmla="*/ 22 h 161"/>
                  <a:gd name="T28" fmla="*/ 132 w 134"/>
                  <a:gd name="T29" fmla="*/ 31 h 161"/>
                  <a:gd name="T30" fmla="*/ 133 w 134"/>
                  <a:gd name="T31" fmla="*/ 42 h 161"/>
                  <a:gd name="T32" fmla="*/ 134 w 134"/>
                  <a:gd name="T33" fmla="*/ 53 h 161"/>
                  <a:gd name="T34" fmla="*/ 133 w 134"/>
                  <a:gd name="T35" fmla="*/ 68 h 161"/>
                  <a:gd name="T36" fmla="*/ 130 w 134"/>
                  <a:gd name="T37" fmla="*/ 82 h 161"/>
                  <a:gd name="T38" fmla="*/ 126 w 134"/>
                  <a:gd name="T39" fmla="*/ 96 h 161"/>
                  <a:gd name="T40" fmla="*/ 121 w 134"/>
                  <a:gd name="T41" fmla="*/ 108 h 161"/>
                  <a:gd name="T42" fmla="*/ 114 w 134"/>
                  <a:gd name="T43" fmla="*/ 120 h 161"/>
                  <a:gd name="T44" fmla="*/ 105 w 134"/>
                  <a:gd name="T45" fmla="*/ 131 h 161"/>
                  <a:gd name="T46" fmla="*/ 95 w 134"/>
                  <a:gd name="T47" fmla="*/ 141 h 161"/>
                  <a:gd name="T48" fmla="*/ 84 w 134"/>
                  <a:gd name="T49" fmla="*/ 150 h 161"/>
                  <a:gd name="T50" fmla="*/ 81 w 134"/>
                  <a:gd name="T51" fmla="*/ 153 h 161"/>
                  <a:gd name="T52" fmla="*/ 76 w 134"/>
                  <a:gd name="T53" fmla="*/ 157 h 161"/>
                  <a:gd name="T54" fmla="*/ 69 w 134"/>
                  <a:gd name="T55" fmla="*/ 160 h 161"/>
                  <a:gd name="T56" fmla="*/ 66 w 134"/>
                  <a:gd name="T57" fmla="*/ 161 h 161"/>
                  <a:gd name="T58" fmla="*/ 64 w 134"/>
                  <a:gd name="T59" fmla="*/ 160 h 161"/>
                  <a:gd name="T60" fmla="*/ 57 w 134"/>
                  <a:gd name="T61" fmla="*/ 156 h 161"/>
                  <a:gd name="T62" fmla="*/ 51 w 134"/>
                  <a:gd name="T63" fmla="*/ 151 h 161"/>
                  <a:gd name="T64" fmla="*/ 50 w 134"/>
                  <a:gd name="T65" fmla="*/ 150 h 161"/>
                  <a:gd name="T66" fmla="*/ 39 w 134"/>
                  <a:gd name="T67" fmla="*/ 141 h 161"/>
                  <a:gd name="T68" fmla="*/ 30 w 134"/>
                  <a:gd name="T69" fmla="*/ 131 h 161"/>
                  <a:gd name="T70" fmla="*/ 20 w 134"/>
                  <a:gd name="T71" fmla="*/ 120 h 161"/>
                  <a:gd name="T72" fmla="*/ 13 w 134"/>
                  <a:gd name="T73" fmla="*/ 108 h 161"/>
                  <a:gd name="T74" fmla="*/ 8 w 134"/>
                  <a:gd name="T75" fmla="*/ 96 h 161"/>
                  <a:gd name="T76" fmla="*/ 4 w 134"/>
                  <a:gd name="T77" fmla="*/ 82 h 161"/>
                  <a:gd name="T78" fmla="*/ 1 w 134"/>
                  <a:gd name="T79" fmla="*/ 68 h 161"/>
                  <a:gd name="T80" fmla="*/ 0 w 134"/>
                  <a:gd name="T81" fmla="*/ 53 h 16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4"/>
                  <a:gd name="T124" fmla="*/ 0 h 161"/>
                  <a:gd name="T125" fmla="*/ 134 w 134"/>
                  <a:gd name="T126" fmla="*/ 161 h 16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4" h="161">
                    <a:moveTo>
                      <a:pt x="0" y="53"/>
                    </a:moveTo>
                    <a:lnTo>
                      <a:pt x="1" y="42"/>
                    </a:lnTo>
                    <a:lnTo>
                      <a:pt x="2" y="31"/>
                    </a:lnTo>
                    <a:lnTo>
                      <a:pt x="5" y="21"/>
                    </a:lnTo>
                    <a:lnTo>
                      <a:pt x="8" y="11"/>
                    </a:lnTo>
                    <a:lnTo>
                      <a:pt x="17" y="10"/>
                    </a:lnTo>
                    <a:lnTo>
                      <a:pt x="38" y="6"/>
                    </a:lnTo>
                    <a:lnTo>
                      <a:pt x="57" y="1"/>
                    </a:lnTo>
                    <a:lnTo>
                      <a:pt x="66" y="0"/>
                    </a:lnTo>
                    <a:lnTo>
                      <a:pt x="76" y="1"/>
                    </a:lnTo>
                    <a:lnTo>
                      <a:pt x="96" y="6"/>
                    </a:lnTo>
                    <a:lnTo>
                      <a:pt x="117" y="10"/>
                    </a:lnTo>
                    <a:lnTo>
                      <a:pt x="126" y="11"/>
                    </a:lnTo>
                    <a:lnTo>
                      <a:pt x="129" y="22"/>
                    </a:lnTo>
                    <a:lnTo>
                      <a:pt x="132" y="31"/>
                    </a:lnTo>
                    <a:lnTo>
                      <a:pt x="133" y="42"/>
                    </a:lnTo>
                    <a:lnTo>
                      <a:pt x="134" y="53"/>
                    </a:lnTo>
                    <a:lnTo>
                      <a:pt x="133" y="68"/>
                    </a:lnTo>
                    <a:lnTo>
                      <a:pt x="130" y="82"/>
                    </a:lnTo>
                    <a:lnTo>
                      <a:pt x="126" y="96"/>
                    </a:lnTo>
                    <a:lnTo>
                      <a:pt x="121" y="108"/>
                    </a:lnTo>
                    <a:lnTo>
                      <a:pt x="114" y="120"/>
                    </a:lnTo>
                    <a:lnTo>
                      <a:pt x="105" y="131"/>
                    </a:lnTo>
                    <a:lnTo>
                      <a:pt x="95" y="141"/>
                    </a:lnTo>
                    <a:lnTo>
                      <a:pt x="84" y="150"/>
                    </a:lnTo>
                    <a:lnTo>
                      <a:pt x="81" y="153"/>
                    </a:lnTo>
                    <a:lnTo>
                      <a:pt x="76" y="157"/>
                    </a:lnTo>
                    <a:lnTo>
                      <a:pt x="69" y="160"/>
                    </a:lnTo>
                    <a:lnTo>
                      <a:pt x="66" y="161"/>
                    </a:lnTo>
                    <a:lnTo>
                      <a:pt x="64" y="160"/>
                    </a:lnTo>
                    <a:lnTo>
                      <a:pt x="57" y="156"/>
                    </a:lnTo>
                    <a:lnTo>
                      <a:pt x="51" y="151"/>
                    </a:lnTo>
                    <a:lnTo>
                      <a:pt x="50" y="150"/>
                    </a:lnTo>
                    <a:lnTo>
                      <a:pt x="39" y="141"/>
                    </a:lnTo>
                    <a:lnTo>
                      <a:pt x="30" y="131"/>
                    </a:lnTo>
                    <a:lnTo>
                      <a:pt x="20" y="120"/>
                    </a:lnTo>
                    <a:lnTo>
                      <a:pt x="13" y="108"/>
                    </a:lnTo>
                    <a:lnTo>
                      <a:pt x="8" y="96"/>
                    </a:lnTo>
                    <a:lnTo>
                      <a:pt x="4" y="82"/>
                    </a:lnTo>
                    <a:lnTo>
                      <a:pt x="1" y="68"/>
                    </a:lnTo>
                    <a:lnTo>
                      <a:pt x="0" y="53"/>
                    </a:lnTo>
                  </a:path>
                </a:pathLst>
              </a:custGeom>
              <a:noFill/>
              <a:ln w="1588">
                <a:solidFill>
                  <a:srgbClr val="CEB864"/>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en-ZA">
                  <a:solidFill>
                    <a:srgbClr val="000000"/>
                  </a:solidFill>
                </a:endParaRPr>
              </a:p>
            </p:txBody>
          </p:sp>
          <p:sp>
            <p:nvSpPr>
              <p:cNvPr id="2434" name="Freeform 364"/>
              <p:cNvSpPr>
                <a:spLocks/>
              </p:cNvSpPr>
              <p:nvPr/>
            </p:nvSpPr>
            <p:spPr bwMode="auto">
              <a:xfrm>
                <a:off x="3618" y="3574"/>
                <a:ext cx="51" cy="206"/>
              </a:xfrm>
              <a:custGeom>
                <a:avLst/>
                <a:gdLst>
                  <a:gd name="T0" fmla="*/ 47 w 51"/>
                  <a:gd name="T1" fmla="*/ 200 h 206"/>
                  <a:gd name="T2" fmla="*/ 39 w 51"/>
                  <a:gd name="T3" fmla="*/ 184 h 206"/>
                  <a:gd name="T4" fmla="*/ 31 w 51"/>
                  <a:gd name="T5" fmla="*/ 165 h 206"/>
                  <a:gd name="T6" fmla="*/ 27 w 51"/>
                  <a:gd name="T7" fmla="*/ 146 h 206"/>
                  <a:gd name="T8" fmla="*/ 23 w 51"/>
                  <a:gd name="T9" fmla="*/ 125 h 206"/>
                  <a:gd name="T10" fmla="*/ 23 w 51"/>
                  <a:gd name="T11" fmla="*/ 105 h 206"/>
                  <a:gd name="T12" fmla="*/ 24 w 51"/>
                  <a:gd name="T13" fmla="*/ 83 h 206"/>
                  <a:gd name="T14" fmla="*/ 27 w 51"/>
                  <a:gd name="T15" fmla="*/ 63 h 206"/>
                  <a:gd name="T16" fmla="*/ 32 w 51"/>
                  <a:gd name="T17" fmla="*/ 44 h 206"/>
                  <a:gd name="T18" fmla="*/ 41 w 51"/>
                  <a:gd name="T19" fmla="*/ 24 h 206"/>
                  <a:gd name="T20" fmla="*/ 50 w 51"/>
                  <a:gd name="T21" fmla="*/ 8 h 206"/>
                  <a:gd name="T22" fmla="*/ 51 w 51"/>
                  <a:gd name="T23" fmla="*/ 4 h 206"/>
                  <a:gd name="T24" fmla="*/ 51 w 51"/>
                  <a:gd name="T25" fmla="*/ 0 h 206"/>
                  <a:gd name="T26" fmla="*/ 49 w 51"/>
                  <a:gd name="T27" fmla="*/ 3 h 206"/>
                  <a:gd name="T28" fmla="*/ 45 w 51"/>
                  <a:gd name="T29" fmla="*/ 5 h 206"/>
                  <a:gd name="T30" fmla="*/ 35 w 51"/>
                  <a:gd name="T31" fmla="*/ 19 h 206"/>
                  <a:gd name="T32" fmla="*/ 26 w 51"/>
                  <a:gd name="T33" fmla="*/ 33 h 206"/>
                  <a:gd name="T34" fmla="*/ 19 w 51"/>
                  <a:gd name="T35" fmla="*/ 48 h 206"/>
                  <a:gd name="T36" fmla="*/ 12 w 51"/>
                  <a:gd name="T37" fmla="*/ 64 h 206"/>
                  <a:gd name="T38" fmla="*/ 7 w 51"/>
                  <a:gd name="T39" fmla="*/ 82 h 206"/>
                  <a:gd name="T40" fmla="*/ 2 w 51"/>
                  <a:gd name="T41" fmla="*/ 99 h 206"/>
                  <a:gd name="T42" fmla="*/ 1 w 51"/>
                  <a:gd name="T43" fmla="*/ 117 h 206"/>
                  <a:gd name="T44" fmla="*/ 0 w 51"/>
                  <a:gd name="T45" fmla="*/ 135 h 206"/>
                  <a:gd name="T46" fmla="*/ 1 w 51"/>
                  <a:gd name="T47" fmla="*/ 153 h 206"/>
                  <a:gd name="T48" fmla="*/ 4 w 51"/>
                  <a:gd name="T49" fmla="*/ 170 h 206"/>
                  <a:gd name="T50" fmla="*/ 8 w 51"/>
                  <a:gd name="T51" fmla="*/ 187 h 206"/>
                  <a:gd name="T52" fmla="*/ 13 w 51"/>
                  <a:gd name="T53" fmla="*/ 203 h 206"/>
                  <a:gd name="T54" fmla="*/ 16 w 51"/>
                  <a:gd name="T55" fmla="*/ 204 h 206"/>
                  <a:gd name="T56" fmla="*/ 20 w 51"/>
                  <a:gd name="T57" fmla="*/ 206 h 206"/>
                  <a:gd name="T58" fmla="*/ 26 w 51"/>
                  <a:gd name="T59" fmla="*/ 206 h 206"/>
                  <a:gd name="T60" fmla="*/ 32 w 51"/>
                  <a:gd name="T61" fmla="*/ 206 h 206"/>
                  <a:gd name="T62" fmla="*/ 43 w 51"/>
                  <a:gd name="T63" fmla="*/ 203 h 206"/>
                  <a:gd name="T64" fmla="*/ 47 w 51"/>
                  <a:gd name="T65" fmla="*/ 200 h 20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1"/>
                  <a:gd name="T100" fmla="*/ 0 h 206"/>
                  <a:gd name="T101" fmla="*/ 51 w 51"/>
                  <a:gd name="T102" fmla="*/ 206 h 20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1" h="206">
                    <a:moveTo>
                      <a:pt x="47" y="200"/>
                    </a:moveTo>
                    <a:lnTo>
                      <a:pt x="39" y="184"/>
                    </a:lnTo>
                    <a:lnTo>
                      <a:pt x="31" y="165"/>
                    </a:lnTo>
                    <a:lnTo>
                      <a:pt x="27" y="146"/>
                    </a:lnTo>
                    <a:lnTo>
                      <a:pt x="23" y="125"/>
                    </a:lnTo>
                    <a:lnTo>
                      <a:pt x="23" y="105"/>
                    </a:lnTo>
                    <a:lnTo>
                      <a:pt x="24" y="83"/>
                    </a:lnTo>
                    <a:lnTo>
                      <a:pt x="27" y="63"/>
                    </a:lnTo>
                    <a:lnTo>
                      <a:pt x="32" y="44"/>
                    </a:lnTo>
                    <a:lnTo>
                      <a:pt x="41" y="24"/>
                    </a:lnTo>
                    <a:lnTo>
                      <a:pt x="50" y="8"/>
                    </a:lnTo>
                    <a:lnTo>
                      <a:pt x="51" y="4"/>
                    </a:lnTo>
                    <a:lnTo>
                      <a:pt x="51" y="0"/>
                    </a:lnTo>
                    <a:lnTo>
                      <a:pt x="49" y="3"/>
                    </a:lnTo>
                    <a:lnTo>
                      <a:pt x="45" y="5"/>
                    </a:lnTo>
                    <a:lnTo>
                      <a:pt x="35" y="19"/>
                    </a:lnTo>
                    <a:lnTo>
                      <a:pt x="26" y="33"/>
                    </a:lnTo>
                    <a:lnTo>
                      <a:pt x="19" y="48"/>
                    </a:lnTo>
                    <a:lnTo>
                      <a:pt x="12" y="64"/>
                    </a:lnTo>
                    <a:lnTo>
                      <a:pt x="7" y="82"/>
                    </a:lnTo>
                    <a:lnTo>
                      <a:pt x="2" y="99"/>
                    </a:lnTo>
                    <a:lnTo>
                      <a:pt x="1" y="117"/>
                    </a:lnTo>
                    <a:lnTo>
                      <a:pt x="0" y="135"/>
                    </a:lnTo>
                    <a:lnTo>
                      <a:pt x="1" y="153"/>
                    </a:lnTo>
                    <a:lnTo>
                      <a:pt x="4" y="170"/>
                    </a:lnTo>
                    <a:lnTo>
                      <a:pt x="8" y="187"/>
                    </a:lnTo>
                    <a:lnTo>
                      <a:pt x="13" y="203"/>
                    </a:lnTo>
                    <a:lnTo>
                      <a:pt x="16" y="204"/>
                    </a:lnTo>
                    <a:lnTo>
                      <a:pt x="20" y="206"/>
                    </a:lnTo>
                    <a:lnTo>
                      <a:pt x="26" y="206"/>
                    </a:lnTo>
                    <a:lnTo>
                      <a:pt x="32" y="206"/>
                    </a:lnTo>
                    <a:lnTo>
                      <a:pt x="43" y="203"/>
                    </a:lnTo>
                    <a:lnTo>
                      <a:pt x="47" y="200"/>
                    </a:lnTo>
                    <a:close/>
                  </a:path>
                </a:pathLst>
              </a:custGeom>
              <a:solidFill>
                <a:srgbClr val="CEB8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35" name="Freeform 365"/>
              <p:cNvSpPr>
                <a:spLocks noEditPoints="1"/>
              </p:cNvSpPr>
              <p:nvPr/>
            </p:nvSpPr>
            <p:spPr bwMode="auto">
              <a:xfrm>
                <a:off x="3615" y="3571"/>
                <a:ext cx="59" cy="213"/>
              </a:xfrm>
              <a:custGeom>
                <a:avLst/>
                <a:gdLst>
                  <a:gd name="T0" fmla="*/ 31 w 59"/>
                  <a:gd name="T1" fmla="*/ 168 h 213"/>
                  <a:gd name="T2" fmla="*/ 30 w 59"/>
                  <a:gd name="T3" fmla="*/ 127 h 213"/>
                  <a:gd name="T4" fmla="*/ 45 w 59"/>
                  <a:gd name="T5" fmla="*/ 186 h 213"/>
                  <a:gd name="T6" fmla="*/ 23 w 59"/>
                  <a:gd name="T7" fmla="*/ 128 h 213"/>
                  <a:gd name="T8" fmla="*/ 27 w 59"/>
                  <a:gd name="T9" fmla="*/ 66 h 213"/>
                  <a:gd name="T10" fmla="*/ 33 w 59"/>
                  <a:gd name="T11" fmla="*/ 67 h 213"/>
                  <a:gd name="T12" fmla="*/ 30 w 59"/>
                  <a:gd name="T13" fmla="*/ 127 h 213"/>
                  <a:gd name="T14" fmla="*/ 37 w 59"/>
                  <a:gd name="T15" fmla="*/ 36 h 213"/>
                  <a:gd name="T16" fmla="*/ 42 w 59"/>
                  <a:gd name="T17" fmla="*/ 38 h 213"/>
                  <a:gd name="T18" fmla="*/ 41 w 59"/>
                  <a:gd name="T19" fmla="*/ 26 h 213"/>
                  <a:gd name="T20" fmla="*/ 56 w 59"/>
                  <a:gd name="T21" fmla="*/ 12 h 213"/>
                  <a:gd name="T22" fmla="*/ 41 w 59"/>
                  <a:gd name="T23" fmla="*/ 26 h 213"/>
                  <a:gd name="T24" fmla="*/ 53 w 59"/>
                  <a:gd name="T25" fmla="*/ 11 h 213"/>
                  <a:gd name="T26" fmla="*/ 50 w 59"/>
                  <a:gd name="T27" fmla="*/ 8 h 213"/>
                  <a:gd name="T28" fmla="*/ 56 w 59"/>
                  <a:gd name="T29" fmla="*/ 11 h 213"/>
                  <a:gd name="T30" fmla="*/ 50 w 59"/>
                  <a:gd name="T31" fmla="*/ 8 h 213"/>
                  <a:gd name="T32" fmla="*/ 59 w 59"/>
                  <a:gd name="T33" fmla="*/ 7 h 213"/>
                  <a:gd name="T34" fmla="*/ 50 w 59"/>
                  <a:gd name="T35" fmla="*/ 8 h 213"/>
                  <a:gd name="T36" fmla="*/ 53 w 59"/>
                  <a:gd name="T37" fmla="*/ 7 h 213"/>
                  <a:gd name="T38" fmla="*/ 59 w 59"/>
                  <a:gd name="T39" fmla="*/ 3 h 213"/>
                  <a:gd name="T40" fmla="*/ 52 w 59"/>
                  <a:gd name="T41" fmla="*/ 6 h 213"/>
                  <a:gd name="T42" fmla="*/ 53 w 59"/>
                  <a:gd name="T43" fmla="*/ 6 h 213"/>
                  <a:gd name="T44" fmla="*/ 53 w 59"/>
                  <a:gd name="T45" fmla="*/ 6 h 213"/>
                  <a:gd name="T46" fmla="*/ 50 w 59"/>
                  <a:gd name="T47" fmla="*/ 2 h 213"/>
                  <a:gd name="T48" fmla="*/ 53 w 59"/>
                  <a:gd name="T49" fmla="*/ 6 h 213"/>
                  <a:gd name="T50" fmla="*/ 50 w 59"/>
                  <a:gd name="T51" fmla="*/ 11 h 213"/>
                  <a:gd name="T52" fmla="*/ 50 w 59"/>
                  <a:gd name="T53" fmla="*/ 2 h 213"/>
                  <a:gd name="T54" fmla="*/ 41 w 59"/>
                  <a:gd name="T55" fmla="*/ 23 h 213"/>
                  <a:gd name="T56" fmla="*/ 35 w 59"/>
                  <a:gd name="T57" fmla="*/ 19 h 213"/>
                  <a:gd name="T58" fmla="*/ 31 w 59"/>
                  <a:gd name="T59" fmla="*/ 37 h 213"/>
                  <a:gd name="T60" fmla="*/ 12 w 59"/>
                  <a:gd name="T61" fmla="*/ 66 h 213"/>
                  <a:gd name="T62" fmla="*/ 31 w 59"/>
                  <a:gd name="T63" fmla="*/ 37 h 213"/>
                  <a:gd name="T64" fmla="*/ 10 w 59"/>
                  <a:gd name="T65" fmla="*/ 102 h 213"/>
                  <a:gd name="T66" fmla="*/ 0 w 59"/>
                  <a:gd name="T67" fmla="*/ 136 h 213"/>
                  <a:gd name="T68" fmla="*/ 7 w 59"/>
                  <a:gd name="T69" fmla="*/ 83 h 213"/>
                  <a:gd name="T70" fmla="*/ 7 w 59"/>
                  <a:gd name="T71" fmla="*/ 136 h 213"/>
                  <a:gd name="T72" fmla="*/ 14 w 59"/>
                  <a:gd name="T73" fmla="*/ 188 h 213"/>
                  <a:gd name="T74" fmla="*/ 8 w 59"/>
                  <a:gd name="T75" fmla="*/ 190 h 213"/>
                  <a:gd name="T76" fmla="*/ 0 w 59"/>
                  <a:gd name="T77" fmla="*/ 136 h 213"/>
                  <a:gd name="T78" fmla="*/ 14 w 59"/>
                  <a:gd name="T79" fmla="*/ 206 h 213"/>
                  <a:gd name="T80" fmla="*/ 19 w 59"/>
                  <a:gd name="T81" fmla="*/ 205 h 213"/>
                  <a:gd name="T82" fmla="*/ 33 w 59"/>
                  <a:gd name="T83" fmla="*/ 213 h 213"/>
                  <a:gd name="T84" fmla="*/ 16 w 59"/>
                  <a:gd name="T85" fmla="*/ 210 h 213"/>
                  <a:gd name="T86" fmla="*/ 31 w 59"/>
                  <a:gd name="T87" fmla="*/ 206 h 213"/>
                  <a:gd name="T88" fmla="*/ 42 w 59"/>
                  <a:gd name="T89" fmla="*/ 210 h 213"/>
                  <a:gd name="T90" fmla="*/ 31 w 59"/>
                  <a:gd name="T91" fmla="*/ 206 h 213"/>
                  <a:gd name="T92" fmla="*/ 48 w 59"/>
                  <a:gd name="T93" fmla="*/ 202 h 213"/>
                  <a:gd name="T94" fmla="*/ 42 w 59"/>
                  <a:gd name="T95" fmla="*/ 210 h 213"/>
                  <a:gd name="T96" fmla="*/ 50 w 59"/>
                  <a:gd name="T97" fmla="*/ 209 h 213"/>
                  <a:gd name="T98" fmla="*/ 48 w 59"/>
                  <a:gd name="T99" fmla="*/ 202 h 213"/>
                  <a:gd name="T100" fmla="*/ 54 w 59"/>
                  <a:gd name="T101" fmla="*/ 203 h 213"/>
                  <a:gd name="T102" fmla="*/ 48 w 59"/>
                  <a:gd name="T103" fmla="*/ 202 h 213"/>
                  <a:gd name="T104" fmla="*/ 54 w 59"/>
                  <a:gd name="T105" fmla="*/ 203 h 21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9"/>
                  <a:gd name="T160" fmla="*/ 0 h 213"/>
                  <a:gd name="T161" fmla="*/ 59 w 59"/>
                  <a:gd name="T162" fmla="*/ 213 h 21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9" h="213">
                    <a:moveTo>
                      <a:pt x="48" y="205"/>
                    </a:moveTo>
                    <a:lnTo>
                      <a:pt x="39" y="187"/>
                    </a:lnTo>
                    <a:lnTo>
                      <a:pt x="31" y="168"/>
                    </a:lnTo>
                    <a:lnTo>
                      <a:pt x="26" y="149"/>
                    </a:lnTo>
                    <a:lnTo>
                      <a:pt x="23" y="128"/>
                    </a:lnTo>
                    <a:lnTo>
                      <a:pt x="30" y="127"/>
                    </a:lnTo>
                    <a:lnTo>
                      <a:pt x="33" y="147"/>
                    </a:lnTo>
                    <a:lnTo>
                      <a:pt x="38" y="166"/>
                    </a:lnTo>
                    <a:lnTo>
                      <a:pt x="45" y="186"/>
                    </a:lnTo>
                    <a:lnTo>
                      <a:pt x="53" y="202"/>
                    </a:lnTo>
                    <a:lnTo>
                      <a:pt x="48" y="205"/>
                    </a:lnTo>
                    <a:close/>
                    <a:moveTo>
                      <a:pt x="23" y="128"/>
                    </a:moveTo>
                    <a:lnTo>
                      <a:pt x="22" y="106"/>
                    </a:lnTo>
                    <a:lnTo>
                      <a:pt x="23" y="86"/>
                    </a:lnTo>
                    <a:lnTo>
                      <a:pt x="27" y="66"/>
                    </a:lnTo>
                    <a:lnTo>
                      <a:pt x="33" y="45"/>
                    </a:lnTo>
                    <a:lnTo>
                      <a:pt x="39" y="48"/>
                    </a:lnTo>
                    <a:lnTo>
                      <a:pt x="33" y="67"/>
                    </a:lnTo>
                    <a:lnTo>
                      <a:pt x="30" y="87"/>
                    </a:lnTo>
                    <a:lnTo>
                      <a:pt x="29" y="106"/>
                    </a:lnTo>
                    <a:lnTo>
                      <a:pt x="30" y="127"/>
                    </a:lnTo>
                    <a:lnTo>
                      <a:pt x="23" y="128"/>
                    </a:lnTo>
                    <a:close/>
                    <a:moveTo>
                      <a:pt x="33" y="45"/>
                    </a:moveTo>
                    <a:lnTo>
                      <a:pt x="37" y="36"/>
                    </a:lnTo>
                    <a:lnTo>
                      <a:pt x="41" y="26"/>
                    </a:lnTo>
                    <a:lnTo>
                      <a:pt x="46" y="29"/>
                    </a:lnTo>
                    <a:lnTo>
                      <a:pt x="42" y="38"/>
                    </a:lnTo>
                    <a:lnTo>
                      <a:pt x="39" y="48"/>
                    </a:lnTo>
                    <a:lnTo>
                      <a:pt x="33" y="45"/>
                    </a:lnTo>
                    <a:close/>
                    <a:moveTo>
                      <a:pt x="41" y="26"/>
                    </a:moveTo>
                    <a:lnTo>
                      <a:pt x="45" y="18"/>
                    </a:lnTo>
                    <a:lnTo>
                      <a:pt x="50" y="10"/>
                    </a:lnTo>
                    <a:lnTo>
                      <a:pt x="56" y="12"/>
                    </a:lnTo>
                    <a:lnTo>
                      <a:pt x="50" y="21"/>
                    </a:lnTo>
                    <a:lnTo>
                      <a:pt x="46" y="29"/>
                    </a:lnTo>
                    <a:lnTo>
                      <a:pt x="41" y="26"/>
                    </a:lnTo>
                    <a:close/>
                    <a:moveTo>
                      <a:pt x="56" y="12"/>
                    </a:moveTo>
                    <a:lnTo>
                      <a:pt x="56" y="12"/>
                    </a:lnTo>
                    <a:lnTo>
                      <a:pt x="53" y="11"/>
                    </a:lnTo>
                    <a:lnTo>
                      <a:pt x="56" y="12"/>
                    </a:lnTo>
                    <a:close/>
                    <a:moveTo>
                      <a:pt x="49" y="10"/>
                    </a:moveTo>
                    <a:lnTo>
                      <a:pt x="50" y="8"/>
                    </a:lnTo>
                    <a:lnTo>
                      <a:pt x="56" y="11"/>
                    </a:lnTo>
                    <a:lnTo>
                      <a:pt x="56" y="12"/>
                    </a:lnTo>
                    <a:lnTo>
                      <a:pt x="49" y="10"/>
                    </a:lnTo>
                    <a:close/>
                    <a:moveTo>
                      <a:pt x="50" y="8"/>
                    </a:moveTo>
                    <a:lnTo>
                      <a:pt x="52" y="7"/>
                    </a:lnTo>
                    <a:lnTo>
                      <a:pt x="52" y="6"/>
                    </a:lnTo>
                    <a:lnTo>
                      <a:pt x="59" y="7"/>
                    </a:lnTo>
                    <a:lnTo>
                      <a:pt x="57" y="10"/>
                    </a:lnTo>
                    <a:lnTo>
                      <a:pt x="56" y="11"/>
                    </a:lnTo>
                    <a:lnTo>
                      <a:pt x="50" y="8"/>
                    </a:lnTo>
                    <a:close/>
                    <a:moveTo>
                      <a:pt x="52" y="6"/>
                    </a:moveTo>
                    <a:lnTo>
                      <a:pt x="53" y="6"/>
                    </a:lnTo>
                    <a:lnTo>
                      <a:pt x="53" y="7"/>
                    </a:lnTo>
                    <a:lnTo>
                      <a:pt x="56" y="0"/>
                    </a:lnTo>
                    <a:lnTo>
                      <a:pt x="57" y="2"/>
                    </a:lnTo>
                    <a:lnTo>
                      <a:pt x="59" y="3"/>
                    </a:lnTo>
                    <a:lnTo>
                      <a:pt x="59" y="6"/>
                    </a:lnTo>
                    <a:lnTo>
                      <a:pt x="59" y="7"/>
                    </a:lnTo>
                    <a:lnTo>
                      <a:pt x="52" y="6"/>
                    </a:lnTo>
                    <a:close/>
                    <a:moveTo>
                      <a:pt x="53" y="7"/>
                    </a:moveTo>
                    <a:lnTo>
                      <a:pt x="53" y="7"/>
                    </a:lnTo>
                    <a:lnTo>
                      <a:pt x="53" y="6"/>
                    </a:lnTo>
                    <a:lnTo>
                      <a:pt x="54" y="3"/>
                    </a:lnTo>
                    <a:lnTo>
                      <a:pt x="53" y="7"/>
                    </a:lnTo>
                    <a:close/>
                    <a:moveTo>
                      <a:pt x="53" y="6"/>
                    </a:moveTo>
                    <a:lnTo>
                      <a:pt x="53" y="7"/>
                    </a:lnTo>
                    <a:lnTo>
                      <a:pt x="54" y="7"/>
                    </a:lnTo>
                    <a:lnTo>
                      <a:pt x="50" y="2"/>
                    </a:lnTo>
                    <a:lnTo>
                      <a:pt x="53" y="0"/>
                    </a:lnTo>
                    <a:lnTo>
                      <a:pt x="56" y="0"/>
                    </a:lnTo>
                    <a:lnTo>
                      <a:pt x="53" y="6"/>
                    </a:lnTo>
                    <a:close/>
                    <a:moveTo>
                      <a:pt x="54" y="7"/>
                    </a:moveTo>
                    <a:lnTo>
                      <a:pt x="52" y="8"/>
                    </a:lnTo>
                    <a:lnTo>
                      <a:pt x="50" y="11"/>
                    </a:lnTo>
                    <a:lnTo>
                      <a:pt x="45" y="7"/>
                    </a:lnTo>
                    <a:lnTo>
                      <a:pt x="48" y="4"/>
                    </a:lnTo>
                    <a:lnTo>
                      <a:pt x="50" y="2"/>
                    </a:lnTo>
                    <a:lnTo>
                      <a:pt x="54" y="7"/>
                    </a:lnTo>
                    <a:close/>
                    <a:moveTo>
                      <a:pt x="50" y="11"/>
                    </a:moveTo>
                    <a:lnTo>
                      <a:pt x="41" y="23"/>
                    </a:lnTo>
                    <a:lnTo>
                      <a:pt x="31" y="37"/>
                    </a:lnTo>
                    <a:lnTo>
                      <a:pt x="26" y="34"/>
                    </a:lnTo>
                    <a:lnTo>
                      <a:pt x="35" y="19"/>
                    </a:lnTo>
                    <a:lnTo>
                      <a:pt x="45" y="7"/>
                    </a:lnTo>
                    <a:lnTo>
                      <a:pt x="50" y="11"/>
                    </a:lnTo>
                    <a:close/>
                    <a:moveTo>
                      <a:pt x="31" y="37"/>
                    </a:moveTo>
                    <a:lnTo>
                      <a:pt x="24" y="52"/>
                    </a:lnTo>
                    <a:lnTo>
                      <a:pt x="18" y="68"/>
                    </a:lnTo>
                    <a:lnTo>
                      <a:pt x="12" y="66"/>
                    </a:lnTo>
                    <a:lnTo>
                      <a:pt x="19" y="49"/>
                    </a:lnTo>
                    <a:lnTo>
                      <a:pt x="26" y="34"/>
                    </a:lnTo>
                    <a:lnTo>
                      <a:pt x="31" y="37"/>
                    </a:lnTo>
                    <a:close/>
                    <a:moveTo>
                      <a:pt x="18" y="68"/>
                    </a:moveTo>
                    <a:lnTo>
                      <a:pt x="12" y="85"/>
                    </a:lnTo>
                    <a:lnTo>
                      <a:pt x="10" y="102"/>
                    </a:lnTo>
                    <a:lnTo>
                      <a:pt x="7" y="120"/>
                    </a:lnTo>
                    <a:lnTo>
                      <a:pt x="7" y="136"/>
                    </a:lnTo>
                    <a:lnTo>
                      <a:pt x="0" y="136"/>
                    </a:lnTo>
                    <a:lnTo>
                      <a:pt x="0" y="119"/>
                    </a:lnTo>
                    <a:lnTo>
                      <a:pt x="3" y="101"/>
                    </a:lnTo>
                    <a:lnTo>
                      <a:pt x="7" y="83"/>
                    </a:lnTo>
                    <a:lnTo>
                      <a:pt x="12" y="66"/>
                    </a:lnTo>
                    <a:lnTo>
                      <a:pt x="18" y="68"/>
                    </a:lnTo>
                    <a:close/>
                    <a:moveTo>
                      <a:pt x="7" y="136"/>
                    </a:moveTo>
                    <a:lnTo>
                      <a:pt x="7" y="154"/>
                    </a:lnTo>
                    <a:lnTo>
                      <a:pt x="10" y="172"/>
                    </a:lnTo>
                    <a:lnTo>
                      <a:pt x="14" y="188"/>
                    </a:lnTo>
                    <a:lnTo>
                      <a:pt x="19" y="205"/>
                    </a:lnTo>
                    <a:lnTo>
                      <a:pt x="14" y="206"/>
                    </a:lnTo>
                    <a:lnTo>
                      <a:pt x="8" y="190"/>
                    </a:lnTo>
                    <a:lnTo>
                      <a:pt x="4" y="172"/>
                    </a:lnTo>
                    <a:lnTo>
                      <a:pt x="1" y="154"/>
                    </a:lnTo>
                    <a:lnTo>
                      <a:pt x="0" y="136"/>
                    </a:lnTo>
                    <a:lnTo>
                      <a:pt x="7" y="136"/>
                    </a:lnTo>
                    <a:close/>
                    <a:moveTo>
                      <a:pt x="14" y="207"/>
                    </a:moveTo>
                    <a:lnTo>
                      <a:pt x="14" y="206"/>
                    </a:lnTo>
                    <a:lnTo>
                      <a:pt x="16" y="206"/>
                    </a:lnTo>
                    <a:lnTo>
                      <a:pt x="14" y="207"/>
                    </a:lnTo>
                    <a:close/>
                    <a:moveTo>
                      <a:pt x="19" y="205"/>
                    </a:moveTo>
                    <a:lnTo>
                      <a:pt x="23" y="206"/>
                    </a:lnTo>
                    <a:lnTo>
                      <a:pt x="31" y="206"/>
                    </a:lnTo>
                    <a:lnTo>
                      <a:pt x="33" y="213"/>
                    </a:lnTo>
                    <a:lnTo>
                      <a:pt x="26" y="213"/>
                    </a:lnTo>
                    <a:lnTo>
                      <a:pt x="20" y="211"/>
                    </a:lnTo>
                    <a:lnTo>
                      <a:pt x="16" y="210"/>
                    </a:lnTo>
                    <a:lnTo>
                      <a:pt x="14" y="207"/>
                    </a:lnTo>
                    <a:lnTo>
                      <a:pt x="19" y="205"/>
                    </a:lnTo>
                    <a:close/>
                    <a:moveTo>
                      <a:pt x="31" y="206"/>
                    </a:moveTo>
                    <a:lnTo>
                      <a:pt x="37" y="205"/>
                    </a:lnTo>
                    <a:lnTo>
                      <a:pt x="41" y="205"/>
                    </a:lnTo>
                    <a:lnTo>
                      <a:pt x="42" y="210"/>
                    </a:lnTo>
                    <a:lnTo>
                      <a:pt x="37" y="211"/>
                    </a:lnTo>
                    <a:lnTo>
                      <a:pt x="33" y="213"/>
                    </a:lnTo>
                    <a:lnTo>
                      <a:pt x="31" y="206"/>
                    </a:lnTo>
                    <a:close/>
                    <a:moveTo>
                      <a:pt x="41" y="205"/>
                    </a:moveTo>
                    <a:lnTo>
                      <a:pt x="45" y="203"/>
                    </a:lnTo>
                    <a:lnTo>
                      <a:pt x="48" y="202"/>
                    </a:lnTo>
                    <a:lnTo>
                      <a:pt x="50" y="209"/>
                    </a:lnTo>
                    <a:lnTo>
                      <a:pt x="46" y="210"/>
                    </a:lnTo>
                    <a:lnTo>
                      <a:pt x="42" y="210"/>
                    </a:lnTo>
                    <a:lnTo>
                      <a:pt x="41" y="205"/>
                    </a:lnTo>
                    <a:close/>
                    <a:moveTo>
                      <a:pt x="50" y="209"/>
                    </a:moveTo>
                    <a:lnTo>
                      <a:pt x="50" y="209"/>
                    </a:lnTo>
                    <a:lnTo>
                      <a:pt x="49" y="206"/>
                    </a:lnTo>
                    <a:lnTo>
                      <a:pt x="50" y="209"/>
                    </a:lnTo>
                    <a:close/>
                    <a:moveTo>
                      <a:pt x="48" y="202"/>
                    </a:moveTo>
                    <a:lnTo>
                      <a:pt x="48" y="203"/>
                    </a:lnTo>
                    <a:lnTo>
                      <a:pt x="54" y="203"/>
                    </a:lnTo>
                    <a:lnTo>
                      <a:pt x="53" y="206"/>
                    </a:lnTo>
                    <a:lnTo>
                      <a:pt x="50" y="209"/>
                    </a:lnTo>
                    <a:lnTo>
                      <a:pt x="48" y="202"/>
                    </a:lnTo>
                    <a:close/>
                    <a:moveTo>
                      <a:pt x="53" y="202"/>
                    </a:moveTo>
                    <a:lnTo>
                      <a:pt x="54" y="203"/>
                    </a:lnTo>
                    <a:lnTo>
                      <a:pt x="50" y="203"/>
                    </a:lnTo>
                    <a:lnTo>
                      <a:pt x="53"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36" name="Freeform 366"/>
              <p:cNvSpPr>
                <a:spLocks/>
              </p:cNvSpPr>
              <p:nvPr/>
            </p:nvSpPr>
            <p:spPr bwMode="auto">
              <a:xfrm>
                <a:off x="3596" y="3559"/>
                <a:ext cx="58" cy="221"/>
              </a:xfrm>
              <a:custGeom>
                <a:avLst/>
                <a:gdLst>
                  <a:gd name="T0" fmla="*/ 57 w 58"/>
                  <a:gd name="T1" fmla="*/ 217 h 221"/>
                  <a:gd name="T2" fmla="*/ 45 w 58"/>
                  <a:gd name="T3" fmla="*/ 198 h 221"/>
                  <a:gd name="T4" fmla="*/ 35 w 58"/>
                  <a:gd name="T5" fmla="*/ 177 h 221"/>
                  <a:gd name="T6" fmla="*/ 29 w 58"/>
                  <a:gd name="T7" fmla="*/ 158 h 221"/>
                  <a:gd name="T8" fmla="*/ 23 w 58"/>
                  <a:gd name="T9" fmla="*/ 138 h 221"/>
                  <a:gd name="T10" fmla="*/ 20 w 58"/>
                  <a:gd name="T11" fmla="*/ 116 h 221"/>
                  <a:gd name="T12" fmla="*/ 20 w 58"/>
                  <a:gd name="T13" fmla="*/ 95 h 221"/>
                  <a:gd name="T14" fmla="*/ 22 w 58"/>
                  <a:gd name="T15" fmla="*/ 73 h 221"/>
                  <a:gd name="T16" fmla="*/ 26 w 58"/>
                  <a:gd name="T17" fmla="*/ 50 h 221"/>
                  <a:gd name="T18" fmla="*/ 29 w 58"/>
                  <a:gd name="T19" fmla="*/ 39 h 221"/>
                  <a:gd name="T20" fmla="*/ 33 w 58"/>
                  <a:gd name="T21" fmla="*/ 29 h 221"/>
                  <a:gd name="T22" fmla="*/ 37 w 58"/>
                  <a:gd name="T23" fmla="*/ 19 h 221"/>
                  <a:gd name="T24" fmla="*/ 41 w 58"/>
                  <a:gd name="T25" fmla="*/ 8 h 221"/>
                  <a:gd name="T26" fmla="*/ 42 w 58"/>
                  <a:gd name="T27" fmla="*/ 4 h 221"/>
                  <a:gd name="T28" fmla="*/ 42 w 58"/>
                  <a:gd name="T29" fmla="*/ 0 h 221"/>
                  <a:gd name="T30" fmla="*/ 39 w 58"/>
                  <a:gd name="T31" fmla="*/ 1 h 221"/>
                  <a:gd name="T32" fmla="*/ 35 w 58"/>
                  <a:gd name="T33" fmla="*/ 7 h 221"/>
                  <a:gd name="T34" fmla="*/ 26 w 58"/>
                  <a:gd name="T35" fmla="*/ 22 h 221"/>
                  <a:gd name="T36" fmla="*/ 18 w 58"/>
                  <a:gd name="T37" fmla="*/ 39 h 221"/>
                  <a:gd name="T38" fmla="*/ 11 w 58"/>
                  <a:gd name="T39" fmla="*/ 57 h 221"/>
                  <a:gd name="T40" fmla="*/ 5 w 58"/>
                  <a:gd name="T41" fmla="*/ 76 h 221"/>
                  <a:gd name="T42" fmla="*/ 3 w 58"/>
                  <a:gd name="T43" fmla="*/ 95 h 221"/>
                  <a:gd name="T44" fmla="*/ 0 w 58"/>
                  <a:gd name="T45" fmla="*/ 114 h 221"/>
                  <a:gd name="T46" fmla="*/ 0 w 58"/>
                  <a:gd name="T47" fmla="*/ 132 h 221"/>
                  <a:gd name="T48" fmla="*/ 1 w 58"/>
                  <a:gd name="T49" fmla="*/ 150 h 221"/>
                  <a:gd name="T50" fmla="*/ 5 w 58"/>
                  <a:gd name="T51" fmla="*/ 166 h 221"/>
                  <a:gd name="T52" fmla="*/ 11 w 58"/>
                  <a:gd name="T53" fmla="*/ 183 h 221"/>
                  <a:gd name="T54" fmla="*/ 16 w 58"/>
                  <a:gd name="T55" fmla="*/ 199 h 221"/>
                  <a:gd name="T56" fmla="*/ 24 w 58"/>
                  <a:gd name="T57" fmla="*/ 215 h 221"/>
                  <a:gd name="T58" fmla="*/ 31 w 58"/>
                  <a:gd name="T59" fmla="*/ 219 h 221"/>
                  <a:gd name="T60" fmla="*/ 45 w 58"/>
                  <a:gd name="T61" fmla="*/ 221 h 221"/>
                  <a:gd name="T62" fmla="*/ 50 w 58"/>
                  <a:gd name="T63" fmla="*/ 221 h 221"/>
                  <a:gd name="T64" fmla="*/ 56 w 58"/>
                  <a:gd name="T65" fmla="*/ 221 h 221"/>
                  <a:gd name="T66" fmla="*/ 57 w 58"/>
                  <a:gd name="T67" fmla="*/ 221 h 221"/>
                  <a:gd name="T68" fmla="*/ 58 w 58"/>
                  <a:gd name="T69" fmla="*/ 219 h 221"/>
                  <a:gd name="T70" fmla="*/ 58 w 58"/>
                  <a:gd name="T71" fmla="*/ 218 h 221"/>
                  <a:gd name="T72" fmla="*/ 57 w 58"/>
                  <a:gd name="T73" fmla="*/ 217 h 22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8"/>
                  <a:gd name="T112" fmla="*/ 0 h 221"/>
                  <a:gd name="T113" fmla="*/ 58 w 58"/>
                  <a:gd name="T114" fmla="*/ 221 h 22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8" h="221">
                    <a:moveTo>
                      <a:pt x="57" y="217"/>
                    </a:moveTo>
                    <a:lnTo>
                      <a:pt x="45" y="198"/>
                    </a:lnTo>
                    <a:lnTo>
                      <a:pt x="35" y="177"/>
                    </a:lnTo>
                    <a:lnTo>
                      <a:pt x="29" y="158"/>
                    </a:lnTo>
                    <a:lnTo>
                      <a:pt x="23" y="138"/>
                    </a:lnTo>
                    <a:lnTo>
                      <a:pt x="20" y="116"/>
                    </a:lnTo>
                    <a:lnTo>
                      <a:pt x="20" y="95"/>
                    </a:lnTo>
                    <a:lnTo>
                      <a:pt x="22" y="73"/>
                    </a:lnTo>
                    <a:lnTo>
                      <a:pt x="26" y="50"/>
                    </a:lnTo>
                    <a:lnTo>
                      <a:pt x="29" y="39"/>
                    </a:lnTo>
                    <a:lnTo>
                      <a:pt x="33" y="29"/>
                    </a:lnTo>
                    <a:lnTo>
                      <a:pt x="37" y="19"/>
                    </a:lnTo>
                    <a:lnTo>
                      <a:pt x="41" y="8"/>
                    </a:lnTo>
                    <a:lnTo>
                      <a:pt x="42" y="4"/>
                    </a:lnTo>
                    <a:lnTo>
                      <a:pt x="42" y="0"/>
                    </a:lnTo>
                    <a:lnTo>
                      <a:pt x="39" y="1"/>
                    </a:lnTo>
                    <a:lnTo>
                      <a:pt x="35" y="7"/>
                    </a:lnTo>
                    <a:lnTo>
                      <a:pt x="26" y="22"/>
                    </a:lnTo>
                    <a:lnTo>
                      <a:pt x="18" y="39"/>
                    </a:lnTo>
                    <a:lnTo>
                      <a:pt x="11" y="57"/>
                    </a:lnTo>
                    <a:lnTo>
                      <a:pt x="5" y="76"/>
                    </a:lnTo>
                    <a:lnTo>
                      <a:pt x="3" y="95"/>
                    </a:lnTo>
                    <a:lnTo>
                      <a:pt x="0" y="114"/>
                    </a:lnTo>
                    <a:lnTo>
                      <a:pt x="0" y="132"/>
                    </a:lnTo>
                    <a:lnTo>
                      <a:pt x="1" y="150"/>
                    </a:lnTo>
                    <a:lnTo>
                      <a:pt x="5" y="166"/>
                    </a:lnTo>
                    <a:lnTo>
                      <a:pt x="11" y="183"/>
                    </a:lnTo>
                    <a:lnTo>
                      <a:pt x="16" y="199"/>
                    </a:lnTo>
                    <a:lnTo>
                      <a:pt x="24" y="215"/>
                    </a:lnTo>
                    <a:lnTo>
                      <a:pt x="31" y="219"/>
                    </a:lnTo>
                    <a:lnTo>
                      <a:pt x="45" y="221"/>
                    </a:lnTo>
                    <a:lnTo>
                      <a:pt x="50" y="221"/>
                    </a:lnTo>
                    <a:lnTo>
                      <a:pt x="56" y="221"/>
                    </a:lnTo>
                    <a:lnTo>
                      <a:pt x="57" y="221"/>
                    </a:lnTo>
                    <a:lnTo>
                      <a:pt x="58" y="219"/>
                    </a:lnTo>
                    <a:lnTo>
                      <a:pt x="58" y="218"/>
                    </a:lnTo>
                    <a:lnTo>
                      <a:pt x="57" y="217"/>
                    </a:lnTo>
                    <a:close/>
                  </a:path>
                </a:pathLst>
              </a:custGeom>
              <a:solidFill>
                <a:srgbClr val="BAA2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37" name="Freeform 367"/>
              <p:cNvSpPr>
                <a:spLocks noEditPoints="1"/>
              </p:cNvSpPr>
              <p:nvPr/>
            </p:nvSpPr>
            <p:spPr bwMode="auto">
              <a:xfrm>
                <a:off x="3593" y="3556"/>
                <a:ext cx="64" cy="228"/>
              </a:xfrm>
              <a:custGeom>
                <a:avLst/>
                <a:gdLst>
                  <a:gd name="T0" fmla="*/ 36 w 64"/>
                  <a:gd name="T1" fmla="*/ 181 h 228"/>
                  <a:gd name="T2" fmla="*/ 29 w 64"/>
                  <a:gd name="T3" fmla="*/ 139 h 228"/>
                  <a:gd name="T4" fmla="*/ 52 w 64"/>
                  <a:gd name="T5" fmla="*/ 199 h 228"/>
                  <a:gd name="T6" fmla="*/ 23 w 64"/>
                  <a:gd name="T7" fmla="*/ 141 h 228"/>
                  <a:gd name="T8" fmla="*/ 22 w 64"/>
                  <a:gd name="T9" fmla="*/ 76 h 228"/>
                  <a:gd name="T10" fmla="*/ 27 w 64"/>
                  <a:gd name="T11" fmla="*/ 76 h 228"/>
                  <a:gd name="T12" fmla="*/ 29 w 64"/>
                  <a:gd name="T13" fmla="*/ 139 h 228"/>
                  <a:gd name="T14" fmla="*/ 29 w 64"/>
                  <a:gd name="T15" fmla="*/ 42 h 228"/>
                  <a:gd name="T16" fmla="*/ 36 w 64"/>
                  <a:gd name="T17" fmla="*/ 44 h 228"/>
                  <a:gd name="T18" fmla="*/ 33 w 64"/>
                  <a:gd name="T19" fmla="*/ 30 h 228"/>
                  <a:gd name="T20" fmla="*/ 46 w 64"/>
                  <a:gd name="T21" fmla="*/ 12 h 228"/>
                  <a:gd name="T22" fmla="*/ 33 w 64"/>
                  <a:gd name="T23" fmla="*/ 30 h 228"/>
                  <a:gd name="T24" fmla="*/ 44 w 64"/>
                  <a:gd name="T25" fmla="*/ 11 h 228"/>
                  <a:gd name="T26" fmla="*/ 41 w 64"/>
                  <a:gd name="T27" fmla="*/ 10 h 228"/>
                  <a:gd name="T28" fmla="*/ 46 w 64"/>
                  <a:gd name="T29" fmla="*/ 12 h 228"/>
                  <a:gd name="T30" fmla="*/ 46 w 64"/>
                  <a:gd name="T31" fmla="*/ 12 h 228"/>
                  <a:gd name="T32" fmla="*/ 46 w 64"/>
                  <a:gd name="T33" fmla="*/ 12 h 228"/>
                  <a:gd name="T34" fmla="*/ 42 w 64"/>
                  <a:gd name="T35" fmla="*/ 7 h 228"/>
                  <a:gd name="T36" fmla="*/ 46 w 64"/>
                  <a:gd name="T37" fmla="*/ 12 h 228"/>
                  <a:gd name="T38" fmla="*/ 44 w 64"/>
                  <a:gd name="T39" fmla="*/ 6 h 228"/>
                  <a:gd name="T40" fmla="*/ 48 w 64"/>
                  <a:gd name="T41" fmla="*/ 2 h 228"/>
                  <a:gd name="T42" fmla="*/ 48 w 64"/>
                  <a:gd name="T43" fmla="*/ 8 h 228"/>
                  <a:gd name="T44" fmla="*/ 44 w 64"/>
                  <a:gd name="T45" fmla="*/ 6 h 228"/>
                  <a:gd name="T46" fmla="*/ 44 w 64"/>
                  <a:gd name="T47" fmla="*/ 6 h 228"/>
                  <a:gd name="T48" fmla="*/ 44 w 64"/>
                  <a:gd name="T49" fmla="*/ 7 h 228"/>
                  <a:gd name="T50" fmla="*/ 42 w 64"/>
                  <a:gd name="T51" fmla="*/ 0 h 228"/>
                  <a:gd name="T52" fmla="*/ 44 w 64"/>
                  <a:gd name="T53" fmla="*/ 6 h 228"/>
                  <a:gd name="T54" fmla="*/ 41 w 64"/>
                  <a:gd name="T55" fmla="*/ 6 h 228"/>
                  <a:gd name="T56" fmla="*/ 42 w 64"/>
                  <a:gd name="T57" fmla="*/ 8 h 228"/>
                  <a:gd name="T58" fmla="*/ 38 w 64"/>
                  <a:gd name="T59" fmla="*/ 4 h 228"/>
                  <a:gd name="T60" fmla="*/ 42 w 64"/>
                  <a:gd name="T61" fmla="*/ 10 h 228"/>
                  <a:gd name="T62" fmla="*/ 36 w 64"/>
                  <a:gd name="T63" fmla="*/ 7 h 228"/>
                  <a:gd name="T64" fmla="*/ 42 w 64"/>
                  <a:gd name="T65" fmla="*/ 10 h 228"/>
                  <a:gd name="T66" fmla="*/ 38 w 64"/>
                  <a:gd name="T67" fmla="*/ 10 h 228"/>
                  <a:gd name="T68" fmla="*/ 32 w 64"/>
                  <a:gd name="T69" fmla="*/ 27 h 228"/>
                  <a:gd name="T70" fmla="*/ 26 w 64"/>
                  <a:gd name="T71" fmla="*/ 23 h 228"/>
                  <a:gd name="T72" fmla="*/ 23 w 64"/>
                  <a:gd name="T73" fmla="*/ 44 h 228"/>
                  <a:gd name="T74" fmla="*/ 6 w 64"/>
                  <a:gd name="T75" fmla="*/ 78 h 228"/>
                  <a:gd name="T76" fmla="*/ 23 w 64"/>
                  <a:gd name="T77" fmla="*/ 44 h 228"/>
                  <a:gd name="T78" fmla="*/ 6 w 64"/>
                  <a:gd name="T79" fmla="*/ 117 h 228"/>
                  <a:gd name="T80" fmla="*/ 2 w 64"/>
                  <a:gd name="T81" fmla="*/ 153 h 228"/>
                  <a:gd name="T82" fmla="*/ 2 w 64"/>
                  <a:gd name="T83" fmla="*/ 98 h 228"/>
                  <a:gd name="T84" fmla="*/ 8 w 64"/>
                  <a:gd name="T85" fmla="*/ 151 h 228"/>
                  <a:gd name="T86" fmla="*/ 23 w 64"/>
                  <a:gd name="T87" fmla="*/ 202 h 228"/>
                  <a:gd name="T88" fmla="*/ 17 w 64"/>
                  <a:gd name="T89" fmla="*/ 203 h 228"/>
                  <a:gd name="T90" fmla="*/ 2 w 64"/>
                  <a:gd name="T91" fmla="*/ 153 h 228"/>
                  <a:gd name="T92" fmla="*/ 32 w 64"/>
                  <a:gd name="T93" fmla="*/ 217 h 228"/>
                  <a:gd name="T94" fmla="*/ 30 w 64"/>
                  <a:gd name="T95" fmla="*/ 217 h 228"/>
                  <a:gd name="T96" fmla="*/ 51 w 64"/>
                  <a:gd name="T97" fmla="*/ 221 h 228"/>
                  <a:gd name="T98" fmla="*/ 34 w 64"/>
                  <a:gd name="T99" fmla="*/ 225 h 228"/>
                  <a:gd name="T100" fmla="*/ 32 w 64"/>
                  <a:gd name="T101" fmla="*/ 218 h 228"/>
                  <a:gd name="T102" fmla="*/ 57 w 64"/>
                  <a:gd name="T103" fmla="*/ 221 h 228"/>
                  <a:gd name="T104" fmla="*/ 51 w 64"/>
                  <a:gd name="T105" fmla="*/ 228 h 228"/>
                  <a:gd name="T106" fmla="*/ 57 w 64"/>
                  <a:gd name="T107" fmla="*/ 221 h 228"/>
                  <a:gd name="T108" fmla="*/ 61 w 64"/>
                  <a:gd name="T109" fmla="*/ 226 h 228"/>
                  <a:gd name="T110" fmla="*/ 57 w 64"/>
                  <a:gd name="T111" fmla="*/ 221 h 228"/>
                  <a:gd name="T112" fmla="*/ 63 w 64"/>
                  <a:gd name="T113" fmla="*/ 218 h 228"/>
                  <a:gd name="T114" fmla="*/ 57 w 64"/>
                  <a:gd name="T115" fmla="*/ 221 h 228"/>
                  <a:gd name="T116" fmla="*/ 57 w 64"/>
                  <a:gd name="T117" fmla="*/ 221 h 2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4"/>
                  <a:gd name="T178" fmla="*/ 0 h 228"/>
                  <a:gd name="T179" fmla="*/ 64 w 64"/>
                  <a:gd name="T180" fmla="*/ 228 h 22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4" h="228">
                    <a:moveTo>
                      <a:pt x="57" y="221"/>
                    </a:moveTo>
                    <a:lnTo>
                      <a:pt x="45" y="202"/>
                    </a:lnTo>
                    <a:lnTo>
                      <a:pt x="36" y="181"/>
                    </a:lnTo>
                    <a:lnTo>
                      <a:pt x="29" y="161"/>
                    </a:lnTo>
                    <a:lnTo>
                      <a:pt x="23" y="141"/>
                    </a:lnTo>
                    <a:lnTo>
                      <a:pt x="29" y="139"/>
                    </a:lnTo>
                    <a:lnTo>
                      <a:pt x="34" y="160"/>
                    </a:lnTo>
                    <a:lnTo>
                      <a:pt x="42" y="179"/>
                    </a:lnTo>
                    <a:lnTo>
                      <a:pt x="52" y="199"/>
                    </a:lnTo>
                    <a:lnTo>
                      <a:pt x="63" y="218"/>
                    </a:lnTo>
                    <a:lnTo>
                      <a:pt x="57" y="221"/>
                    </a:lnTo>
                    <a:close/>
                    <a:moveTo>
                      <a:pt x="23" y="141"/>
                    </a:moveTo>
                    <a:lnTo>
                      <a:pt x="21" y="120"/>
                    </a:lnTo>
                    <a:lnTo>
                      <a:pt x="19" y="98"/>
                    </a:lnTo>
                    <a:lnTo>
                      <a:pt x="22" y="76"/>
                    </a:lnTo>
                    <a:lnTo>
                      <a:pt x="26" y="53"/>
                    </a:lnTo>
                    <a:lnTo>
                      <a:pt x="32" y="55"/>
                    </a:lnTo>
                    <a:lnTo>
                      <a:pt x="27" y="76"/>
                    </a:lnTo>
                    <a:lnTo>
                      <a:pt x="26" y="98"/>
                    </a:lnTo>
                    <a:lnTo>
                      <a:pt x="26" y="119"/>
                    </a:lnTo>
                    <a:lnTo>
                      <a:pt x="29" y="139"/>
                    </a:lnTo>
                    <a:lnTo>
                      <a:pt x="23" y="141"/>
                    </a:lnTo>
                    <a:close/>
                    <a:moveTo>
                      <a:pt x="26" y="53"/>
                    </a:moveTo>
                    <a:lnTo>
                      <a:pt x="29" y="42"/>
                    </a:lnTo>
                    <a:lnTo>
                      <a:pt x="33" y="30"/>
                    </a:lnTo>
                    <a:lnTo>
                      <a:pt x="38" y="33"/>
                    </a:lnTo>
                    <a:lnTo>
                      <a:pt x="36" y="44"/>
                    </a:lnTo>
                    <a:lnTo>
                      <a:pt x="32" y="55"/>
                    </a:lnTo>
                    <a:lnTo>
                      <a:pt x="26" y="53"/>
                    </a:lnTo>
                    <a:close/>
                    <a:moveTo>
                      <a:pt x="33" y="30"/>
                    </a:moveTo>
                    <a:lnTo>
                      <a:pt x="36" y="21"/>
                    </a:lnTo>
                    <a:lnTo>
                      <a:pt x="41" y="10"/>
                    </a:lnTo>
                    <a:lnTo>
                      <a:pt x="46" y="12"/>
                    </a:lnTo>
                    <a:lnTo>
                      <a:pt x="42" y="22"/>
                    </a:lnTo>
                    <a:lnTo>
                      <a:pt x="38" y="33"/>
                    </a:lnTo>
                    <a:lnTo>
                      <a:pt x="33" y="30"/>
                    </a:lnTo>
                    <a:close/>
                    <a:moveTo>
                      <a:pt x="41" y="10"/>
                    </a:moveTo>
                    <a:lnTo>
                      <a:pt x="41" y="10"/>
                    </a:lnTo>
                    <a:lnTo>
                      <a:pt x="44" y="11"/>
                    </a:lnTo>
                    <a:lnTo>
                      <a:pt x="41" y="10"/>
                    </a:lnTo>
                    <a:close/>
                    <a:moveTo>
                      <a:pt x="41" y="10"/>
                    </a:moveTo>
                    <a:lnTo>
                      <a:pt x="41" y="10"/>
                    </a:lnTo>
                    <a:lnTo>
                      <a:pt x="46" y="12"/>
                    </a:lnTo>
                    <a:lnTo>
                      <a:pt x="41" y="10"/>
                    </a:lnTo>
                    <a:close/>
                    <a:moveTo>
                      <a:pt x="46" y="12"/>
                    </a:moveTo>
                    <a:lnTo>
                      <a:pt x="46" y="12"/>
                    </a:lnTo>
                    <a:lnTo>
                      <a:pt x="44" y="11"/>
                    </a:lnTo>
                    <a:lnTo>
                      <a:pt x="46" y="12"/>
                    </a:lnTo>
                    <a:close/>
                    <a:moveTo>
                      <a:pt x="41" y="10"/>
                    </a:moveTo>
                    <a:lnTo>
                      <a:pt x="41" y="8"/>
                    </a:lnTo>
                    <a:lnTo>
                      <a:pt x="42" y="7"/>
                    </a:lnTo>
                    <a:lnTo>
                      <a:pt x="48" y="8"/>
                    </a:lnTo>
                    <a:lnTo>
                      <a:pt x="48" y="11"/>
                    </a:lnTo>
                    <a:lnTo>
                      <a:pt x="46" y="12"/>
                    </a:lnTo>
                    <a:lnTo>
                      <a:pt x="41" y="10"/>
                    </a:lnTo>
                    <a:close/>
                    <a:moveTo>
                      <a:pt x="42" y="7"/>
                    </a:moveTo>
                    <a:lnTo>
                      <a:pt x="44" y="6"/>
                    </a:lnTo>
                    <a:lnTo>
                      <a:pt x="46" y="0"/>
                    </a:lnTo>
                    <a:lnTo>
                      <a:pt x="48" y="2"/>
                    </a:lnTo>
                    <a:lnTo>
                      <a:pt x="49" y="3"/>
                    </a:lnTo>
                    <a:lnTo>
                      <a:pt x="49" y="6"/>
                    </a:lnTo>
                    <a:lnTo>
                      <a:pt x="48" y="8"/>
                    </a:lnTo>
                    <a:lnTo>
                      <a:pt x="42" y="7"/>
                    </a:lnTo>
                    <a:close/>
                    <a:moveTo>
                      <a:pt x="44" y="6"/>
                    </a:moveTo>
                    <a:lnTo>
                      <a:pt x="44" y="6"/>
                    </a:lnTo>
                    <a:lnTo>
                      <a:pt x="45" y="3"/>
                    </a:lnTo>
                    <a:lnTo>
                      <a:pt x="44" y="6"/>
                    </a:lnTo>
                    <a:close/>
                    <a:moveTo>
                      <a:pt x="44" y="6"/>
                    </a:moveTo>
                    <a:lnTo>
                      <a:pt x="44" y="6"/>
                    </a:lnTo>
                    <a:lnTo>
                      <a:pt x="44" y="7"/>
                    </a:lnTo>
                    <a:lnTo>
                      <a:pt x="38" y="3"/>
                    </a:lnTo>
                    <a:lnTo>
                      <a:pt x="41" y="2"/>
                    </a:lnTo>
                    <a:lnTo>
                      <a:pt x="42" y="0"/>
                    </a:lnTo>
                    <a:lnTo>
                      <a:pt x="45" y="0"/>
                    </a:lnTo>
                    <a:lnTo>
                      <a:pt x="48" y="0"/>
                    </a:lnTo>
                    <a:lnTo>
                      <a:pt x="44" y="6"/>
                    </a:lnTo>
                    <a:close/>
                    <a:moveTo>
                      <a:pt x="38" y="3"/>
                    </a:moveTo>
                    <a:lnTo>
                      <a:pt x="38" y="3"/>
                    </a:lnTo>
                    <a:lnTo>
                      <a:pt x="41" y="6"/>
                    </a:lnTo>
                    <a:lnTo>
                      <a:pt x="38" y="3"/>
                    </a:lnTo>
                    <a:close/>
                    <a:moveTo>
                      <a:pt x="44" y="7"/>
                    </a:moveTo>
                    <a:lnTo>
                      <a:pt x="42" y="8"/>
                    </a:lnTo>
                    <a:lnTo>
                      <a:pt x="42" y="10"/>
                    </a:lnTo>
                    <a:lnTo>
                      <a:pt x="37" y="7"/>
                    </a:lnTo>
                    <a:lnTo>
                      <a:pt x="38" y="4"/>
                    </a:lnTo>
                    <a:lnTo>
                      <a:pt x="38" y="3"/>
                    </a:lnTo>
                    <a:lnTo>
                      <a:pt x="44" y="7"/>
                    </a:lnTo>
                    <a:close/>
                    <a:moveTo>
                      <a:pt x="42" y="10"/>
                    </a:moveTo>
                    <a:lnTo>
                      <a:pt x="41" y="11"/>
                    </a:lnTo>
                    <a:lnTo>
                      <a:pt x="36" y="7"/>
                    </a:lnTo>
                    <a:lnTo>
                      <a:pt x="37" y="7"/>
                    </a:lnTo>
                    <a:lnTo>
                      <a:pt x="42" y="10"/>
                    </a:lnTo>
                    <a:close/>
                    <a:moveTo>
                      <a:pt x="36" y="7"/>
                    </a:moveTo>
                    <a:lnTo>
                      <a:pt x="36" y="7"/>
                    </a:lnTo>
                    <a:lnTo>
                      <a:pt x="38" y="10"/>
                    </a:lnTo>
                    <a:lnTo>
                      <a:pt x="36" y="7"/>
                    </a:lnTo>
                    <a:close/>
                    <a:moveTo>
                      <a:pt x="41" y="11"/>
                    </a:moveTo>
                    <a:lnTo>
                      <a:pt x="32" y="27"/>
                    </a:lnTo>
                    <a:lnTo>
                      <a:pt x="23" y="44"/>
                    </a:lnTo>
                    <a:lnTo>
                      <a:pt x="18" y="41"/>
                    </a:lnTo>
                    <a:lnTo>
                      <a:pt x="26" y="23"/>
                    </a:lnTo>
                    <a:lnTo>
                      <a:pt x="36" y="7"/>
                    </a:lnTo>
                    <a:lnTo>
                      <a:pt x="41" y="11"/>
                    </a:lnTo>
                    <a:close/>
                    <a:moveTo>
                      <a:pt x="23" y="44"/>
                    </a:moveTo>
                    <a:lnTo>
                      <a:pt x="17" y="62"/>
                    </a:lnTo>
                    <a:lnTo>
                      <a:pt x="11" y="79"/>
                    </a:lnTo>
                    <a:lnTo>
                      <a:pt x="6" y="78"/>
                    </a:lnTo>
                    <a:lnTo>
                      <a:pt x="11" y="59"/>
                    </a:lnTo>
                    <a:lnTo>
                      <a:pt x="18" y="41"/>
                    </a:lnTo>
                    <a:lnTo>
                      <a:pt x="23" y="44"/>
                    </a:lnTo>
                    <a:close/>
                    <a:moveTo>
                      <a:pt x="11" y="79"/>
                    </a:moveTo>
                    <a:lnTo>
                      <a:pt x="8" y="98"/>
                    </a:lnTo>
                    <a:lnTo>
                      <a:pt x="6" y="117"/>
                    </a:lnTo>
                    <a:lnTo>
                      <a:pt x="6" y="135"/>
                    </a:lnTo>
                    <a:lnTo>
                      <a:pt x="8" y="151"/>
                    </a:lnTo>
                    <a:lnTo>
                      <a:pt x="2" y="153"/>
                    </a:lnTo>
                    <a:lnTo>
                      <a:pt x="0" y="135"/>
                    </a:lnTo>
                    <a:lnTo>
                      <a:pt x="0" y="117"/>
                    </a:lnTo>
                    <a:lnTo>
                      <a:pt x="2" y="98"/>
                    </a:lnTo>
                    <a:lnTo>
                      <a:pt x="6" y="78"/>
                    </a:lnTo>
                    <a:lnTo>
                      <a:pt x="11" y="79"/>
                    </a:lnTo>
                    <a:close/>
                    <a:moveTo>
                      <a:pt x="8" y="151"/>
                    </a:moveTo>
                    <a:lnTo>
                      <a:pt x="11" y="169"/>
                    </a:lnTo>
                    <a:lnTo>
                      <a:pt x="17" y="186"/>
                    </a:lnTo>
                    <a:lnTo>
                      <a:pt x="23" y="202"/>
                    </a:lnTo>
                    <a:lnTo>
                      <a:pt x="30" y="217"/>
                    </a:lnTo>
                    <a:lnTo>
                      <a:pt x="25" y="221"/>
                    </a:lnTo>
                    <a:lnTo>
                      <a:pt x="17" y="203"/>
                    </a:lnTo>
                    <a:lnTo>
                      <a:pt x="10" y="187"/>
                    </a:lnTo>
                    <a:lnTo>
                      <a:pt x="6" y="171"/>
                    </a:lnTo>
                    <a:lnTo>
                      <a:pt x="2" y="153"/>
                    </a:lnTo>
                    <a:lnTo>
                      <a:pt x="8" y="151"/>
                    </a:lnTo>
                    <a:close/>
                    <a:moveTo>
                      <a:pt x="30" y="217"/>
                    </a:moveTo>
                    <a:lnTo>
                      <a:pt x="32" y="217"/>
                    </a:lnTo>
                    <a:lnTo>
                      <a:pt x="32" y="218"/>
                    </a:lnTo>
                    <a:lnTo>
                      <a:pt x="27" y="218"/>
                    </a:lnTo>
                    <a:lnTo>
                      <a:pt x="30" y="217"/>
                    </a:lnTo>
                    <a:close/>
                    <a:moveTo>
                      <a:pt x="32" y="218"/>
                    </a:moveTo>
                    <a:lnTo>
                      <a:pt x="38" y="220"/>
                    </a:lnTo>
                    <a:lnTo>
                      <a:pt x="51" y="221"/>
                    </a:lnTo>
                    <a:lnTo>
                      <a:pt x="51" y="228"/>
                    </a:lnTo>
                    <a:lnTo>
                      <a:pt x="42" y="226"/>
                    </a:lnTo>
                    <a:lnTo>
                      <a:pt x="34" y="225"/>
                    </a:lnTo>
                    <a:lnTo>
                      <a:pt x="29" y="222"/>
                    </a:lnTo>
                    <a:lnTo>
                      <a:pt x="25" y="220"/>
                    </a:lnTo>
                    <a:lnTo>
                      <a:pt x="32" y="218"/>
                    </a:lnTo>
                    <a:close/>
                    <a:moveTo>
                      <a:pt x="51" y="221"/>
                    </a:moveTo>
                    <a:lnTo>
                      <a:pt x="55" y="221"/>
                    </a:lnTo>
                    <a:lnTo>
                      <a:pt x="57" y="221"/>
                    </a:lnTo>
                    <a:lnTo>
                      <a:pt x="57" y="228"/>
                    </a:lnTo>
                    <a:lnTo>
                      <a:pt x="55" y="228"/>
                    </a:lnTo>
                    <a:lnTo>
                      <a:pt x="51" y="228"/>
                    </a:lnTo>
                    <a:lnTo>
                      <a:pt x="51" y="221"/>
                    </a:lnTo>
                    <a:close/>
                    <a:moveTo>
                      <a:pt x="57" y="221"/>
                    </a:moveTo>
                    <a:lnTo>
                      <a:pt x="57" y="221"/>
                    </a:lnTo>
                    <a:lnTo>
                      <a:pt x="64" y="224"/>
                    </a:lnTo>
                    <a:lnTo>
                      <a:pt x="61" y="226"/>
                    </a:lnTo>
                    <a:lnTo>
                      <a:pt x="57" y="228"/>
                    </a:lnTo>
                    <a:lnTo>
                      <a:pt x="57" y="221"/>
                    </a:lnTo>
                    <a:close/>
                    <a:moveTo>
                      <a:pt x="57" y="221"/>
                    </a:moveTo>
                    <a:lnTo>
                      <a:pt x="57" y="221"/>
                    </a:lnTo>
                    <a:lnTo>
                      <a:pt x="57" y="222"/>
                    </a:lnTo>
                    <a:lnTo>
                      <a:pt x="63" y="218"/>
                    </a:lnTo>
                    <a:lnTo>
                      <a:pt x="64" y="221"/>
                    </a:lnTo>
                    <a:lnTo>
                      <a:pt x="64" y="224"/>
                    </a:lnTo>
                    <a:lnTo>
                      <a:pt x="57" y="221"/>
                    </a:lnTo>
                    <a:close/>
                    <a:moveTo>
                      <a:pt x="57" y="222"/>
                    </a:moveTo>
                    <a:lnTo>
                      <a:pt x="57" y="221"/>
                    </a:lnTo>
                    <a:lnTo>
                      <a:pt x="60" y="220"/>
                    </a:lnTo>
                    <a:lnTo>
                      <a:pt x="57" y="2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38" name="Freeform 368"/>
              <p:cNvSpPr>
                <a:spLocks/>
              </p:cNvSpPr>
              <p:nvPr/>
            </p:nvSpPr>
            <p:spPr bwMode="auto">
              <a:xfrm>
                <a:off x="3660" y="3616"/>
                <a:ext cx="50" cy="12"/>
              </a:xfrm>
              <a:custGeom>
                <a:avLst/>
                <a:gdLst>
                  <a:gd name="T0" fmla="*/ 48 w 50"/>
                  <a:gd name="T1" fmla="*/ 11 h 12"/>
                  <a:gd name="T2" fmla="*/ 43 w 50"/>
                  <a:gd name="T3" fmla="*/ 11 h 12"/>
                  <a:gd name="T4" fmla="*/ 37 w 50"/>
                  <a:gd name="T5" fmla="*/ 12 h 12"/>
                  <a:gd name="T6" fmla="*/ 18 w 50"/>
                  <a:gd name="T7" fmla="*/ 7 h 12"/>
                  <a:gd name="T8" fmla="*/ 0 w 50"/>
                  <a:gd name="T9" fmla="*/ 0 h 12"/>
                  <a:gd name="T10" fmla="*/ 5 w 50"/>
                  <a:gd name="T11" fmla="*/ 2 h 12"/>
                  <a:gd name="T12" fmla="*/ 19 w 50"/>
                  <a:gd name="T13" fmla="*/ 4 h 12"/>
                  <a:gd name="T14" fmla="*/ 34 w 50"/>
                  <a:gd name="T15" fmla="*/ 7 h 12"/>
                  <a:gd name="T16" fmla="*/ 46 w 50"/>
                  <a:gd name="T17" fmla="*/ 10 h 12"/>
                  <a:gd name="T18" fmla="*/ 50 w 50"/>
                  <a:gd name="T19" fmla="*/ 11 h 12"/>
                  <a:gd name="T20" fmla="*/ 50 w 50"/>
                  <a:gd name="T21" fmla="*/ 11 h 12"/>
                  <a:gd name="T22" fmla="*/ 49 w 50"/>
                  <a:gd name="T23" fmla="*/ 11 h 12"/>
                  <a:gd name="T24" fmla="*/ 48 w 50"/>
                  <a:gd name="T25" fmla="*/ 11 h 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0"/>
                  <a:gd name="T40" fmla="*/ 0 h 12"/>
                  <a:gd name="T41" fmla="*/ 50 w 50"/>
                  <a:gd name="T42" fmla="*/ 12 h 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0" h="12">
                    <a:moveTo>
                      <a:pt x="48" y="11"/>
                    </a:moveTo>
                    <a:lnTo>
                      <a:pt x="43" y="11"/>
                    </a:lnTo>
                    <a:lnTo>
                      <a:pt x="37" y="12"/>
                    </a:lnTo>
                    <a:lnTo>
                      <a:pt x="18" y="7"/>
                    </a:lnTo>
                    <a:lnTo>
                      <a:pt x="0" y="0"/>
                    </a:lnTo>
                    <a:lnTo>
                      <a:pt x="5" y="2"/>
                    </a:lnTo>
                    <a:lnTo>
                      <a:pt x="19" y="4"/>
                    </a:lnTo>
                    <a:lnTo>
                      <a:pt x="34" y="7"/>
                    </a:lnTo>
                    <a:lnTo>
                      <a:pt x="46" y="10"/>
                    </a:lnTo>
                    <a:lnTo>
                      <a:pt x="50" y="11"/>
                    </a:lnTo>
                    <a:lnTo>
                      <a:pt x="49" y="11"/>
                    </a:lnTo>
                    <a:lnTo>
                      <a:pt x="48" y="1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39" name="Freeform 369"/>
              <p:cNvSpPr>
                <a:spLocks/>
              </p:cNvSpPr>
              <p:nvPr/>
            </p:nvSpPr>
            <p:spPr bwMode="auto">
              <a:xfrm>
                <a:off x="3660" y="3616"/>
                <a:ext cx="52" cy="7"/>
              </a:xfrm>
              <a:custGeom>
                <a:avLst/>
                <a:gdLst>
                  <a:gd name="T0" fmla="*/ 49 w 52"/>
                  <a:gd name="T1" fmla="*/ 6 h 7"/>
                  <a:gd name="T2" fmla="*/ 45 w 52"/>
                  <a:gd name="T3" fmla="*/ 4 h 7"/>
                  <a:gd name="T4" fmla="*/ 39 w 52"/>
                  <a:gd name="T5" fmla="*/ 2 h 7"/>
                  <a:gd name="T6" fmla="*/ 19 w 52"/>
                  <a:gd name="T7" fmla="*/ 0 h 7"/>
                  <a:gd name="T8" fmla="*/ 0 w 52"/>
                  <a:gd name="T9" fmla="*/ 0 h 7"/>
                  <a:gd name="T10" fmla="*/ 5 w 52"/>
                  <a:gd name="T11" fmla="*/ 2 h 7"/>
                  <a:gd name="T12" fmla="*/ 19 w 52"/>
                  <a:gd name="T13" fmla="*/ 3 h 7"/>
                  <a:gd name="T14" fmla="*/ 35 w 52"/>
                  <a:gd name="T15" fmla="*/ 6 h 7"/>
                  <a:gd name="T16" fmla="*/ 46 w 52"/>
                  <a:gd name="T17" fmla="*/ 7 h 7"/>
                  <a:gd name="T18" fmla="*/ 52 w 52"/>
                  <a:gd name="T19" fmla="*/ 7 h 7"/>
                  <a:gd name="T20" fmla="*/ 52 w 52"/>
                  <a:gd name="T21" fmla="*/ 7 h 7"/>
                  <a:gd name="T22" fmla="*/ 50 w 52"/>
                  <a:gd name="T23" fmla="*/ 6 h 7"/>
                  <a:gd name="T24" fmla="*/ 49 w 52"/>
                  <a:gd name="T25" fmla="*/ 6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
                  <a:gd name="T40" fmla="*/ 0 h 7"/>
                  <a:gd name="T41" fmla="*/ 52 w 52"/>
                  <a:gd name="T42" fmla="*/ 7 h 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 h="7">
                    <a:moveTo>
                      <a:pt x="49" y="6"/>
                    </a:moveTo>
                    <a:lnTo>
                      <a:pt x="45" y="4"/>
                    </a:lnTo>
                    <a:lnTo>
                      <a:pt x="39" y="2"/>
                    </a:lnTo>
                    <a:lnTo>
                      <a:pt x="19" y="0"/>
                    </a:lnTo>
                    <a:lnTo>
                      <a:pt x="0" y="0"/>
                    </a:lnTo>
                    <a:lnTo>
                      <a:pt x="5" y="2"/>
                    </a:lnTo>
                    <a:lnTo>
                      <a:pt x="19" y="3"/>
                    </a:lnTo>
                    <a:lnTo>
                      <a:pt x="35" y="6"/>
                    </a:lnTo>
                    <a:lnTo>
                      <a:pt x="46" y="7"/>
                    </a:lnTo>
                    <a:lnTo>
                      <a:pt x="52" y="7"/>
                    </a:lnTo>
                    <a:lnTo>
                      <a:pt x="50" y="6"/>
                    </a:lnTo>
                    <a:lnTo>
                      <a:pt x="49" y="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40" name="Freeform 370"/>
              <p:cNvSpPr>
                <a:spLocks/>
              </p:cNvSpPr>
              <p:nvPr/>
            </p:nvSpPr>
            <p:spPr bwMode="auto">
              <a:xfrm>
                <a:off x="3860" y="3358"/>
                <a:ext cx="103" cy="142"/>
              </a:xfrm>
              <a:custGeom>
                <a:avLst/>
                <a:gdLst>
                  <a:gd name="T0" fmla="*/ 9 w 103"/>
                  <a:gd name="T1" fmla="*/ 119 h 142"/>
                  <a:gd name="T2" fmla="*/ 16 w 103"/>
                  <a:gd name="T3" fmla="*/ 133 h 142"/>
                  <a:gd name="T4" fmla="*/ 39 w 103"/>
                  <a:gd name="T5" fmla="*/ 142 h 142"/>
                  <a:gd name="T6" fmla="*/ 79 w 103"/>
                  <a:gd name="T7" fmla="*/ 135 h 142"/>
                  <a:gd name="T8" fmla="*/ 97 w 103"/>
                  <a:gd name="T9" fmla="*/ 127 h 142"/>
                  <a:gd name="T10" fmla="*/ 99 w 103"/>
                  <a:gd name="T11" fmla="*/ 118 h 142"/>
                  <a:gd name="T12" fmla="*/ 97 w 103"/>
                  <a:gd name="T13" fmla="*/ 116 h 142"/>
                  <a:gd name="T14" fmla="*/ 84 w 103"/>
                  <a:gd name="T15" fmla="*/ 120 h 142"/>
                  <a:gd name="T16" fmla="*/ 61 w 103"/>
                  <a:gd name="T17" fmla="*/ 129 h 142"/>
                  <a:gd name="T18" fmla="*/ 54 w 103"/>
                  <a:gd name="T19" fmla="*/ 131 h 142"/>
                  <a:gd name="T20" fmla="*/ 65 w 103"/>
                  <a:gd name="T21" fmla="*/ 125 h 142"/>
                  <a:gd name="T22" fmla="*/ 93 w 103"/>
                  <a:gd name="T23" fmla="*/ 112 h 142"/>
                  <a:gd name="T24" fmla="*/ 103 w 103"/>
                  <a:gd name="T25" fmla="*/ 104 h 142"/>
                  <a:gd name="T26" fmla="*/ 103 w 103"/>
                  <a:gd name="T27" fmla="*/ 96 h 142"/>
                  <a:gd name="T28" fmla="*/ 97 w 103"/>
                  <a:gd name="T29" fmla="*/ 96 h 142"/>
                  <a:gd name="T30" fmla="*/ 71 w 103"/>
                  <a:gd name="T31" fmla="*/ 111 h 142"/>
                  <a:gd name="T32" fmla="*/ 54 w 103"/>
                  <a:gd name="T33" fmla="*/ 119 h 142"/>
                  <a:gd name="T34" fmla="*/ 69 w 103"/>
                  <a:gd name="T35" fmla="*/ 110 h 142"/>
                  <a:gd name="T36" fmla="*/ 95 w 103"/>
                  <a:gd name="T37" fmla="*/ 92 h 142"/>
                  <a:gd name="T38" fmla="*/ 103 w 103"/>
                  <a:gd name="T39" fmla="*/ 84 h 142"/>
                  <a:gd name="T40" fmla="*/ 101 w 103"/>
                  <a:gd name="T41" fmla="*/ 75 h 142"/>
                  <a:gd name="T42" fmla="*/ 99 w 103"/>
                  <a:gd name="T43" fmla="*/ 75 h 142"/>
                  <a:gd name="T44" fmla="*/ 95 w 103"/>
                  <a:gd name="T45" fmla="*/ 77 h 142"/>
                  <a:gd name="T46" fmla="*/ 87 w 103"/>
                  <a:gd name="T47" fmla="*/ 85 h 142"/>
                  <a:gd name="T48" fmla="*/ 53 w 103"/>
                  <a:gd name="T49" fmla="*/ 111 h 142"/>
                  <a:gd name="T50" fmla="*/ 53 w 103"/>
                  <a:gd name="T51" fmla="*/ 110 h 142"/>
                  <a:gd name="T52" fmla="*/ 88 w 103"/>
                  <a:gd name="T53" fmla="*/ 77 h 142"/>
                  <a:gd name="T54" fmla="*/ 97 w 103"/>
                  <a:gd name="T55" fmla="*/ 70 h 142"/>
                  <a:gd name="T56" fmla="*/ 98 w 103"/>
                  <a:gd name="T57" fmla="*/ 65 h 142"/>
                  <a:gd name="T58" fmla="*/ 97 w 103"/>
                  <a:gd name="T59" fmla="*/ 58 h 142"/>
                  <a:gd name="T60" fmla="*/ 91 w 103"/>
                  <a:gd name="T61" fmla="*/ 51 h 142"/>
                  <a:gd name="T62" fmla="*/ 86 w 103"/>
                  <a:gd name="T63" fmla="*/ 58 h 142"/>
                  <a:gd name="T64" fmla="*/ 68 w 103"/>
                  <a:gd name="T65" fmla="*/ 80 h 142"/>
                  <a:gd name="T66" fmla="*/ 49 w 103"/>
                  <a:gd name="T67" fmla="*/ 100 h 142"/>
                  <a:gd name="T68" fmla="*/ 49 w 103"/>
                  <a:gd name="T69" fmla="*/ 97 h 142"/>
                  <a:gd name="T70" fmla="*/ 67 w 103"/>
                  <a:gd name="T71" fmla="*/ 77 h 142"/>
                  <a:gd name="T72" fmla="*/ 86 w 103"/>
                  <a:gd name="T73" fmla="*/ 51 h 142"/>
                  <a:gd name="T74" fmla="*/ 88 w 103"/>
                  <a:gd name="T75" fmla="*/ 45 h 142"/>
                  <a:gd name="T76" fmla="*/ 87 w 103"/>
                  <a:gd name="T77" fmla="*/ 40 h 142"/>
                  <a:gd name="T78" fmla="*/ 79 w 103"/>
                  <a:gd name="T79" fmla="*/ 30 h 142"/>
                  <a:gd name="T80" fmla="*/ 65 w 103"/>
                  <a:gd name="T81" fmla="*/ 55 h 142"/>
                  <a:gd name="T82" fmla="*/ 44 w 103"/>
                  <a:gd name="T83" fmla="*/ 88 h 142"/>
                  <a:gd name="T84" fmla="*/ 41 w 103"/>
                  <a:gd name="T85" fmla="*/ 85 h 142"/>
                  <a:gd name="T86" fmla="*/ 61 w 103"/>
                  <a:gd name="T87" fmla="*/ 51 h 142"/>
                  <a:gd name="T88" fmla="*/ 72 w 103"/>
                  <a:gd name="T89" fmla="*/ 28 h 142"/>
                  <a:gd name="T90" fmla="*/ 71 w 103"/>
                  <a:gd name="T91" fmla="*/ 21 h 142"/>
                  <a:gd name="T92" fmla="*/ 64 w 103"/>
                  <a:gd name="T93" fmla="*/ 14 h 142"/>
                  <a:gd name="T94" fmla="*/ 54 w 103"/>
                  <a:gd name="T95" fmla="*/ 11 h 142"/>
                  <a:gd name="T96" fmla="*/ 56 w 103"/>
                  <a:gd name="T97" fmla="*/ 20 h 142"/>
                  <a:gd name="T98" fmla="*/ 54 w 103"/>
                  <a:gd name="T99" fmla="*/ 28 h 142"/>
                  <a:gd name="T100" fmla="*/ 52 w 103"/>
                  <a:gd name="T101" fmla="*/ 41 h 142"/>
                  <a:gd name="T102" fmla="*/ 34 w 103"/>
                  <a:gd name="T103" fmla="*/ 77 h 142"/>
                  <a:gd name="T104" fmla="*/ 31 w 103"/>
                  <a:gd name="T105" fmla="*/ 75 h 142"/>
                  <a:gd name="T106" fmla="*/ 48 w 103"/>
                  <a:gd name="T107" fmla="*/ 36 h 142"/>
                  <a:gd name="T108" fmla="*/ 49 w 103"/>
                  <a:gd name="T109" fmla="*/ 24 h 142"/>
                  <a:gd name="T110" fmla="*/ 46 w 103"/>
                  <a:gd name="T111" fmla="*/ 14 h 142"/>
                  <a:gd name="T112" fmla="*/ 42 w 103"/>
                  <a:gd name="T113" fmla="*/ 7 h 142"/>
                  <a:gd name="T114" fmla="*/ 34 w 103"/>
                  <a:gd name="T115" fmla="*/ 0 h 142"/>
                  <a:gd name="T116" fmla="*/ 20 w 103"/>
                  <a:gd name="T117" fmla="*/ 60 h 142"/>
                  <a:gd name="T118" fmla="*/ 0 w 103"/>
                  <a:gd name="T119" fmla="*/ 110 h 142"/>
                  <a:gd name="T120" fmla="*/ 1 w 103"/>
                  <a:gd name="T121" fmla="*/ 111 h 142"/>
                  <a:gd name="T122" fmla="*/ 7 w 103"/>
                  <a:gd name="T123" fmla="*/ 116 h 14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3"/>
                  <a:gd name="T187" fmla="*/ 0 h 142"/>
                  <a:gd name="T188" fmla="*/ 103 w 103"/>
                  <a:gd name="T189" fmla="*/ 142 h 14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3" h="142">
                    <a:moveTo>
                      <a:pt x="7" y="116"/>
                    </a:moveTo>
                    <a:lnTo>
                      <a:pt x="9" y="119"/>
                    </a:lnTo>
                    <a:lnTo>
                      <a:pt x="12" y="125"/>
                    </a:lnTo>
                    <a:lnTo>
                      <a:pt x="16" y="133"/>
                    </a:lnTo>
                    <a:lnTo>
                      <a:pt x="18" y="142"/>
                    </a:lnTo>
                    <a:lnTo>
                      <a:pt x="39" y="142"/>
                    </a:lnTo>
                    <a:lnTo>
                      <a:pt x="56" y="141"/>
                    </a:lnTo>
                    <a:lnTo>
                      <a:pt x="79" y="135"/>
                    </a:lnTo>
                    <a:lnTo>
                      <a:pt x="93" y="130"/>
                    </a:lnTo>
                    <a:lnTo>
                      <a:pt x="97" y="127"/>
                    </a:lnTo>
                    <a:lnTo>
                      <a:pt x="99" y="120"/>
                    </a:lnTo>
                    <a:lnTo>
                      <a:pt x="99" y="118"/>
                    </a:lnTo>
                    <a:lnTo>
                      <a:pt x="99" y="116"/>
                    </a:lnTo>
                    <a:lnTo>
                      <a:pt x="97" y="116"/>
                    </a:lnTo>
                    <a:lnTo>
                      <a:pt x="94" y="116"/>
                    </a:lnTo>
                    <a:lnTo>
                      <a:pt x="84" y="120"/>
                    </a:lnTo>
                    <a:lnTo>
                      <a:pt x="73" y="125"/>
                    </a:lnTo>
                    <a:lnTo>
                      <a:pt x="61" y="129"/>
                    </a:lnTo>
                    <a:lnTo>
                      <a:pt x="54" y="131"/>
                    </a:lnTo>
                    <a:lnTo>
                      <a:pt x="54" y="130"/>
                    </a:lnTo>
                    <a:lnTo>
                      <a:pt x="65" y="125"/>
                    </a:lnTo>
                    <a:lnTo>
                      <a:pt x="79" y="119"/>
                    </a:lnTo>
                    <a:lnTo>
                      <a:pt x="93" y="112"/>
                    </a:lnTo>
                    <a:lnTo>
                      <a:pt x="101" y="108"/>
                    </a:lnTo>
                    <a:lnTo>
                      <a:pt x="103" y="104"/>
                    </a:lnTo>
                    <a:lnTo>
                      <a:pt x="103" y="100"/>
                    </a:lnTo>
                    <a:lnTo>
                      <a:pt x="103" y="96"/>
                    </a:lnTo>
                    <a:lnTo>
                      <a:pt x="102" y="95"/>
                    </a:lnTo>
                    <a:lnTo>
                      <a:pt x="97" y="96"/>
                    </a:lnTo>
                    <a:lnTo>
                      <a:pt x="86" y="103"/>
                    </a:lnTo>
                    <a:lnTo>
                      <a:pt x="71" y="111"/>
                    </a:lnTo>
                    <a:lnTo>
                      <a:pt x="54" y="120"/>
                    </a:lnTo>
                    <a:lnTo>
                      <a:pt x="54" y="119"/>
                    </a:lnTo>
                    <a:lnTo>
                      <a:pt x="54" y="118"/>
                    </a:lnTo>
                    <a:lnTo>
                      <a:pt x="69" y="110"/>
                    </a:lnTo>
                    <a:lnTo>
                      <a:pt x="83" y="100"/>
                    </a:lnTo>
                    <a:lnTo>
                      <a:pt x="95" y="92"/>
                    </a:lnTo>
                    <a:lnTo>
                      <a:pt x="102" y="88"/>
                    </a:lnTo>
                    <a:lnTo>
                      <a:pt x="103" y="84"/>
                    </a:lnTo>
                    <a:lnTo>
                      <a:pt x="102" y="78"/>
                    </a:lnTo>
                    <a:lnTo>
                      <a:pt x="101" y="75"/>
                    </a:lnTo>
                    <a:lnTo>
                      <a:pt x="99" y="75"/>
                    </a:lnTo>
                    <a:lnTo>
                      <a:pt x="98" y="75"/>
                    </a:lnTo>
                    <a:lnTo>
                      <a:pt x="95" y="77"/>
                    </a:lnTo>
                    <a:lnTo>
                      <a:pt x="94" y="78"/>
                    </a:lnTo>
                    <a:lnTo>
                      <a:pt x="87" y="85"/>
                    </a:lnTo>
                    <a:lnTo>
                      <a:pt x="75" y="95"/>
                    </a:lnTo>
                    <a:lnTo>
                      <a:pt x="53" y="111"/>
                    </a:lnTo>
                    <a:lnTo>
                      <a:pt x="53" y="110"/>
                    </a:lnTo>
                    <a:lnTo>
                      <a:pt x="73" y="90"/>
                    </a:lnTo>
                    <a:lnTo>
                      <a:pt x="88" y="77"/>
                    </a:lnTo>
                    <a:lnTo>
                      <a:pt x="93" y="73"/>
                    </a:lnTo>
                    <a:lnTo>
                      <a:pt x="97" y="70"/>
                    </a:lnTo>
                    <a:lnTo>
                      <a:pt x="98" y="67"/>
                    </a:lnTo>
                    <a:lnTo>
                      <a:pt x="98" y="65"/>
                    </a:lnTo>
                    <a:lnTo>
                      <a:pt x="98" y="62"/>
                    </a:lnTo>
                    <a:lnTo>
                      <a:pt x="97" y="58"/>
                    </a:lnTo>
                    <a:lnTo>
                      <a:pt x="94" y="52"/>
                    </a:lnTo>
                    <a:lnTo>
                      <a:pt x="91" y="51"/>
                    </a:lnTo>
                    <a:lnTo>
                      <a:pt x="88" y="55"/>
                    </a:lnTo>
                    <a:lnTo>
                      <a:pt x="86" y="58"/>
                    </a:lnTo>
                    <a:lnTo>
                      <a:pt x="76" y="70"/>
                    </a:lnTo>
                    <a:lnTo>
                      <a:pt x="68" y="80"/>
                    </a:lnTo>
                    <a:lnTo>
                      <a:pt x="58" y="90"/>
                    </a:lnTo>
                    <a:lnTo>
                      <a:pt x="49" y="100"/>
                    </a:lnTo>
                    <a:lnTo>
                      <a:pt x="49" y="99"/>
                    </a:lnTo>
                    <a:lnTo>
                      <a:pt x="49" y="97"/>
                    </a:lnTo>
                    <a:lnTo>
                      <a:pt x="58" y="86"/>
                    </a:lnTo>
                    <a:lnTo>
                      <a:pt x="67" y="77"/>
                    </a:lnTo>
                    <a:lnTo>
                      <a:pt x="79" y="60"/>
                    </a:lnTo>
                    <a:lnTo>
                      <a:pt x="86" y="51"/>
                    </a:lnTo>
                    <a:lnTo>
                      <a:pt x="87" y="47"/>
                    </a:lnTo>
                    <a:lnTo>
                      <a:pt x="88" y="45"/>
                    </a:lnTo>
                    <a:lnTo>
                      <a:pt x="88" y="43"/>
                    </a:lnTo>
                    <a:lnTo>
                      <a:pt x="87" y="40"/>
                    </a:lnTo>
                    <a:lnTo>
                      <a:pt x="83" y="33"/>
                    </a:lnTo>
                    <a:lnTo>
                      <a:pt x="79" y="30"/>
                    </a:lnTo>
                    <a:lnTo>
                      <a:pt x="75" y="40"/>
                    </a:lnTo>
                    <a:lnTo>
                      <a:pt x="65" y="55"/>
                    </a:lnTo>
                    <a:lnTo>
                      <a:pt x="52" y="75"/>
                    </a:lnTo>
                    <a:lnTo>
                      <a:pt x="44" y="88"/>
                    </a:lnTo>
                    <a:lnTo>
                      <a:pt x="42" y="86"/>
                    </a:lnTo>
                    <a:lnTo>
                      <a:pt x="41" y="85"/>
                    </a:lnTo>
                    <a:lnTo>
                      <a:pt x="52" y="69"/>
                    </a:lnTo>
                    <a:lnTo>
                      <a:pt x="61" y="51"/>
                    </a:lnTo>
                    <a:lnTo>
                      <a:pt x="69" y="37"/>
                    </a:lnTo>
                    <a:lnTo>
                      <a:pt x="72" y="28"/>
                    </a:lnTo>
                    <a:lnTo>
                      <a:pt x="72" y="25"/>
                    </a:lnTo>
                    <a:lnTo>
                      <a:pt x="71" y="21"/>
                    </a:lnTo>
                    <a:lnTo>
                      <a:pt x="68" y="18"/>
                    </a:lnTo>
                    <a:lnTo>
                      <a:pt x="64" y="14"/>
                    </a:lnTo>
                    <a:lnTo>
                      <a:pt x="58" y="11"/>
                    </a:lnTo>
                    <a:lnTo>
                      <a:pt x="54" y="11"/>
                    </a:lnTo>
                    <a:lnTo>
                      <a:pt x="56" y="15"/>
                    </a:lnTo>
                    <a:lnTo>
                      <a:pt x="56" y="20"/>
                    </a:lnTo>
                    <a:lnTo>
                      <a:pt x="56" y="24"/>
                    </a:lnTo>
                    <a:lnTo>
                      <a:pt x="54" y="28"/>
                    </a:lnTo>
                    <a:lnTo>
                      <a:pt x="53" y="36"/>
                    </a:lnTo>
                    <a:lnTo>
                      <a:pt x="52" y="41"/>
                    </a:lnTo>
                    <a:lnTo>
                      <a:pt x="44" y="60"/>
                    </a:lnTo>
                    <a:lnTo>
                      <a:pt x="34" y="77"/>
                    </a:lnTo>
                    <a:lnTo>
                      <a:pt x="33" y="75"/>
                    </a:lnTo>
                    <a:lnTo>
                      <a:pt x="31" y="75"/>
                    </a:lnTo>
                    <a:lnTo>
                      <a:pt x="41" y="54"/>
                    </a:lnTo>
                    <a:lnTo>
                      <a:pt x="48" y="36"/>
                    </a:lnTo>
                    <a:lnTo>
                      <a:pt x="49" y="29"/>
                    </a:lnTo>
                    <a:lnTo>
                      <a:pt x="49" y="24"/>
                    </a:lnTo>
                    <a:lnTo>
                      <a:pt x="48" y="20"/>
                    </a:lnTo>
                    <a:lnTo>
                      <a:pt x="46" y="14"/>
                    </a:lnTo>
                    <a:lnTo>
                      <a:pt x="45" y="10"/>
                    </a:lnTo>
                    <a:lnTo>
                      <a:pt x="42" y="7"/>
                    </a:lnTo>
                    <a:lnTo>
                      <a:pt x="38" y="3"/>
                    </a:lnTo>
                    <a:lnTo>
                      <a:pt x="34" y="0"/>
                    </a:lnTo>
                    <a:lnTo>
                      <a:pt x="29" y="32"/>
                    </a:lnTo>
                    <a:lnTo>
                      <a:pt x="20" y="60"/>
                    </a:lnTo>
                    <a:lnTo>
                      <a:pt x="12" y="86"/>
                    </a:lnTo>
                    <a:lnTo>
                      <a:pt x="0" y="110"/>
                    </a:lnTo>
                    <a:lnTo>
                      <a:pt x="1" y="111"/>
                    </a:lnTo>
                    <a:lnTo>
                      <a:pt x="3" y="112"/>
                    </a:lnTo>
                    <a:lnTo>
                      <a:pt x="7" y="116"/>
                    </a:lnTo>
                    <a:close/>
                  </a:path>
                </a:pathLst>
              </a:custGeom>
              <a:solidFill>
                <a:srgbClr val="B1841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41" name="Freeform 371"/>
              <p:cNvSpPr>
                <a:spLocks/>
              </p:cNvSpPr>
              <p:nvPr/>
            </p:nvSpPr>
            <p:spPr bwMode="auto">
              <a:xfrm>
                <a:off x="3573" y="3358"/>
                <a:ext cx="102" cy="142"/>
              </a:xfrm>
              <a:custGeom>
                <a:avLst/>
                <a:gdLst>
                  <a:gd name="T0" fmla="*/ 94 w 102"/>
                  <a:gd name="T1" fmla="*/ 119 h 142"/>
                  <a:gd name="T2" fmla="*/ 87 w 102"/>
                  <a:gd name="T3" fmla="*/ 133 h 142"/>
                  <a:gd name="T4" fmla="*/ 64 w 102"/>
                  <a:gd name="T5" fmla="*/ 142 h 142"/>
                  <a:gd name="T6" fmla="*/ 24 w 102"/>
                  <a:gd name="T7" fmla="*/ 135 h 142"/>
                  <a:gd name="T8" fmla="*/ 7 w 102"/>
                  <a:gd name="T9" fmla="*/ 127 h 142"/>
                  <a:gd name="T10" fmla="*/ 3 w 102"/>
                  <a:gd name="T11" fmla="*/ 118 h 142"/>
                  <a:gd name="T12" fmla="*/ 7 w 102"/>
                  <a:gd name="T13" fmla="*/ 116 h 142"/>
                  <a:gd name="T14" fmla="*/ 19 w 102"/>
                  <a:gd name="T15" fmla="*/ 120 h 142"/>
                  <a:gd name="T16" fmla="*/ 42 w 102"/>
                  <a:gd name="T17" fmla="*/ 129 h 142"/>
                  <a:gd name="T18" fmla="*/ 49 w 102"/>
                  <a:gd name="T19" fmla="*/ 131 h 142"/>
                  <a:gd name="T20" fmla="*/ 38 w 102"/>
                  <a:gd name="T21" fmla="*/ 125 h 142"/>
                  <a:gd name="T22" fmla="*/ 11 w 102"/>
                  <a:gd name="T23" fmla="*/ 112 h 142"/>
                  <a:gd name="T24" fmla="*/ 0 w 102"/>
                  <a:gd name="T25" fmla="*/ 104 h 142"/>
                  <a:gd name="T26" fmla="*/ 0 w 102"/>
                  <a:gd name="T27" fmla="*/ 96 h 142"/>
                  <a:gd name="T28" fmla="*/ 7 w 102"/>
                  <a:gd name="T29" fmla="*/ 96 h 142"/>
                  <a:gd name="T30" fmla="*/ 32 w 102"/>
                  <a:gd name="T31" fmla="*/ 111 h 142"/>
                  <a:gd name="T32" fmla="*/ 49 w 102"/>
                  <a:gd name="T33" fmla="*/ 119 h 142"/>
                  <a:gd name="T34" fmla="*/ 34 w 102"/>
                  <a:gd name="T35" fmla="*/ 110 h 142"/>
                  <a:gd name="T36" fmla="*/ 8 w 102"/>
                  <a:gd name="T37" fmla="*/ 92 h 142"/>
                  <a:gd name="T38" fmla="*/ 0 w 102"/>
                  <a:gd name="T39" fmla="*/ 84 h 142"/>
                  <a:gd name="T40" fmla="*/ 1 w 102"/>
                  <a:gd name="T41" fmla="*/ 75 h 142"/>
                  <a:gd name="T42" fmla="*/ 4 w 102"/>
                  <a:gd name="T43" fmla="*/ 75 h 142"/>
                  <a:gd name="T44" fmla="*/ 8 w 102"/>
                  <a:gd name="T45" fmla="*/ 77 h 142"/>
                  <a:gd name="T46" fmla="*/ 16 w 102"/>
                  <a:gd name="T47" fmla="*/ 85 h 142"/>
                  <a:gd name="T48" fmla="*/ 50 w 102"/>
                  <a:gd name="T49" fmla="*/ 111 h 142"/>
                  <a:gd name="T50" fmla="*/ 50 w 102"/>
                  <a:gd name="T51" fmla="*/ 110 h 142"/>
                  <a:gd name="T52" fmla="*/ 15 w 102"/>
                  <a:gd name="T53" fmla="*/ 77 h 142"/>
                  <a:gd name="T54" fmla="*/ 7 w 102"/>
                  <a:gd name="T55" fmla="*/ 70 h 142"/>
                  <a:gd name="T56" fmla="*/ 5 w 102"/>
                  <a:gd name="T57" fmla="*/ 65 h 142"/>
                  <a:gd name="T58" fmla="*/ 7 w 102"/>
                  <a:gd name="T59" fmla="*/ 58 h 142"/>
                  <a:gd name="T60" fmla="*/ 12 w 102"/>
                  <a:gd name="T61" fmla="*/ 51 h 142"/>
                  <a:gd name="T62" fmla="*/ 17 w 102"/>
                  <a:gd name="T63" fmla="*/ 58 h 142"/>
                  <a:gd name="T64" fmla="*/ 35 w 102"/>
                  <a:gd name="T65" fmla="*/ 80 h 142"/>
                  <a:gd name="T66" fmla="*/ 54 w 102"/>
                  <a:gd name="T67" fmla="*/ 100 h 142"/>
                  <a:gd name="T68" fmla="*/ 54 w 102"/>
                  <a:gd name="T69" fmla="*/ 97 h 142"/>
                  <a:gd name="T70" fmla="*/ 37 w 102"/>
                  <a:gd name="T71" fmla="*/ 77 h 142"/>
                  <a:gd name="T72" fmla="*/ 17 w 102"/>
                  <a:gd name="T73" fmla="*/ 51 h 142"/>
                  <a:gd name="T74" fmla="*/ 15 w 102"/>
                  <a:gd name="T75" fmla="*/ 45 h 142"/>
                  <a:gd name="T76" fmla="*/ 16 w 102"/>
                  <a:gd name="T77" fmla="*/ 40 h 142"/>
                  <a:gd name="T78" fmla="*/ 24 w 102"/>
                  <a:gd name="T79" fmla="*/ 30 h 142"/>
                  <a:gd name="T80" fmla="*/ 38 w 102"/>
                  <a:gd name="T81" fmla="*/ 55 h 142"/>
                  <a:gd name="T82" fmla="*/ 60 w 102"/>
                  <a:gd name="T83" fmla="*/ 88 h 142"/>
                  <a:gd name="T84" fmla="*/ 62 w 102"/>
                  <a:gd name="T85" fmla="*/ 85 h 142"/>
                  <a:gd name="T86" fmla="*/ 41 w 102"/>
                  <a:gd name="T87" fmla="*/ 51 h 142"/>
                  <a:gd name="T88" fmla="*/ 31 w 102"/>
                  <a:gd name="T89" fmla="*/ 28 h 142"/>
                  <a:gd name="T90" fmla="*/ 32 w 102"/>
                  <a:gd name="T91" fmla="*/ 21 h 142"/>
                  <a:gd name="T92" fmla="*/ 39 w 102"/>
                  <a:gd name="T93" fmla="*/ 14 h 142"/>
                  <a:gd name="T94" fmla="*/ 49 w 102"/>
                  <a:gd name="T95" fmla="*/ 11 h 142"/>
                  <a:gd name="T96" fmla="*/ 47 w 102"/>
                  <a:gd name="T97" fmla="*/ 20 h 142"/>
                  <a:gd name="T98" fmla="*/ 47 w 102"/>
                  <a:gd name="T99" fmla="*/ 28 h 142"/>
                  <a:gd name="T100" fmla="*/ 52 w 102"/>
                  <a:gd name="T101" fmla="*/ 41 h 142"/>
                  <a:gd name="T102" fmla="*/ 69 w 102"/>
                  <a:gd name="T103" fmla="*/ 77 h 142"/>
                  <a:gd name="T104" fmla="*/ 71 w 102"/>
                  <a:gd name="T105" fmla="*/ 75 h 142"/>
                  <a:gd name="T106" fmla="*/ 56 w 102"/>
                  <a:gd name="T107" fmla="*/ 36 h 142"/>
                  <a:gd name="T108" fmla="*/ 54 w 102"/>
                  <a:gd name="T109" fmla="*/ 24 h 142"/>
                  <a:gd name="T110" fmla="*/ 56 w 102"/>
                  <a:gd name="T111" fmla="*/ 14 h 142"/>
                  <a:gd name="T112" fmla="*/ 61 w 102"/>
                  <a:gd name="T113" fmla="*/ 7 h 142"/>
                  <a:gd name="T114" fmla="*/ 69 w 102"/>
                  <a:gd name="T115" fmla="*/ 0 h 142"/>
                  <a:gd name="T116" fmla="*/ 83 w 102"/>
                  <a:gd name="T117" fmla="*/ 60 h 142"/>
                  <a:gd name="T118" fmla="*/ 102 w 102"/>
                  <a:gd name="T119" fmla="*/ 110 h 142"/>
                  <a:gd name="T120" fmla="*/ 102 w 102"/>
                  <a:gd name="T121" fmla="*/ 111 h 142"/>
                  <a:gd name="T122" fmla="*/ 96 w 102"/>
                  <a:gd name="T123" fmla="*/ 116 h 14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2"/>
                  <a:gd name="T187" fmla="*/ 0 h 142"/>
                  <a:gd name="T188" fmla="*/ 102 w 102"/>
                  <a:gd name="T189" fmla="*/ 142 h 14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2" h="142">
                    <a:moveTo>
                      <a:pt x="96" y="116"/>
                    </a:moveTo>
                    <a:lnTo>
                      <a:pt x="94" y="119"/>
                    </a:lnTo>
                    <a:lnTo>
                      <a:pt x="90" y="125"/>
                    </a:lnTo>
                    <a:lnTo>
                      <a:pt x="87" y="133"/>
                    </a:lnTo>
                    <a:lnTo>
                      <a:pt x="86" y="142"/>
                    </a:lnTo>
                    <a:lnTo>
                      <a:pt x="64" y="142"/>
                    </a:lnTo>
                    <a:lnTo>
                      <a:pt x="47" y="141"/>
                    </a:lnTo>
                    <a:lnTo>
                      <a:pt x="24" y="135"/>
                    </a:lnTo>
                    <a:lnTo>
                      <a:pt x="11" y="130"/>
                    </a:lnTo>
                    <a:lnTo>
                      <a:pt x="7" y="127"/>
                    </a:lnTo>
                    <a:lnTo>
                      <a:pt x="4" y="120"/>
                    </a:lnTo>
                    <a:lnTo>
                      <a:pt x="3" y="118"/>
                    </a:lnTo>
                    <a:lnTo>
                      <a:pt x="4" y="116"/>
                    </a:lnTo>
                    <a:lnTo>
                      <a:pt x="7" y="116"/>
                    </a:lnTo>
                    <a:lnTo>
                      <a:pt x="9" y="116"/>
                    </a:lnTo>
                    <a:lnTo>
                      <a:pt x="19" y="120"/>
                    </a:lnTo>
                    <a:lnTo>
                      <a:pt x="30" y="125"/>
                    </a:lnTo>
                    <a:lnTo>
                      <a:pt x="42" y="129"/>
                    </a:lnTo>
                    <a:lnTo>
                      <a:pt x="49" y="131"/>
                    </a:lnTo>
                    <a:lnTo>
                      <a:pt x="49" y="130"/>
                    </a:lnTo>
                    <a:lnTo>
                      <a:pt x="38" y="125"/>
                    </a:lnTo>
                    <a:lnTo>
                      <a:pt x="24" y="119"/>
                    </a:lnTo>
                    <a:lnTo>
                      <a:pt x="11" y="112"/>
                    </a:lnTo>
                    <a:lnTo>
                      <a:pt x="3" y="108"/>
                    </a:lnTo>
                    <a:lnTo>
                      <a:pt x="0" y="104"/>
                    </a:lnTo>
                    <a:lnTo>
                      <a:pt x="0" y="100"/>
                    </a:lnTo>
                    <a:lnTo>
                      <a:pt x="0" y="96"/>
                    </a:lnTo>
                    <a:lnTo>
                      <a:pt x="1" y="95"/>
                    </a:lnTo>
                    <a:lnTo>
                      <a:pt x="7" y="96"/>
                    </a:lnTo>
                    <a:lnTo>
                      <a:pt x="17" y="103"/>
                    </a:lnTo>
                    <a:lnTo>
                      <a:pt x="32" y="111"/>
                    </a:lnTo>
                    <a:lnTo>
                      <a:pt x="49" y="120"/>
                    </a:lnTo>
                    <a:lnTo>
                      <a:pt x="49" y="119"/>
                    </a:lnTo>
                    <a:lnTo>
                      <a:pt x="49" y="118"/>
                    </a:lnTo>
                    <a:lnTo>
                      <a:pt x="34" y="110"/>
                    </a:lnTo>
                    <a:lnTo>
                      <a:pt x="20" y="100"/>
                    </a:lnTo>
                    <a:lnTo>
                      <a:pt x="8" y="92"/>
                    </a:lnTo>
                    <a:lnTo>
                      <a:pt x="1" y="88"/>
                    </a:lnTo>
                    <a:lnTo>
                      <a:pt x="0" y="84"/>
                    </a:lnTo>
                    <a:lnTo>
                      <a:pt x="1" y="78"/>
                    </a:lnTo>
                    <a:lnTo>
                      <a:pt x="1" y="75"/>
                    </a:lnTo>
                    <a:lnTo>
                      <a:pt x="3" y="75"/>
                    </a:lnTo>
                    <a:lnTo>
                      <a:pt x="4" y="75"/>
                    </a:lnTo>
                    <a:lnTo>
                      <a:pt x="5" y="75"/>
                    </a:lnTo>
                    <a:lnTo>
                      <a:pt x="8" y="77"/>
                    </a:lnTo>
                    <a:lnTo>
                      <a:pt x="9" y="78"/>
                    </a:lnTo>
                    <a:lnTo>
                      <a:pt x="16" y="85"/>
                    </a:lnTo>
                    <a:lnTo>
                      <a:pt x="28" y="95"/>
                    </a:lnTo>
                    <a:lnTo>
                      <a:pt x="50" y="111"/>
                    </a:lnTo>
                    <a:lnTo>
                      <a:pt x="50" y="110"/>
                    </a:lnTo>
                    <a:lnTo>
                      <a:pt x="30" y="90"/>
                    </a:lnTo>
                    <a:lnTo>
                      <a:pt x="15" y="77"/>
                    </a:lnTo>
                    <a:lnTo>
                      <a:pt x="11" y="73"/>
                    </a:lnTo>
                    <a:lnTo>
                      <a:pt x="7" y="70"/>
                    </a:lnTo>
                    <a:lnTo>
                      <a:pt x="5" y="67"/>
                    </a:lnTo>
                    <a:lnTo>
                      <a:pt x="5" y="65"/>
                    </a:lnTo>
                    <a:lnTo>
                      <a:pt x="5" y="62"/>
                    </a:lnTo>
                    <a:lnTo>
                      <a:pt x="7" y="58"/>
                    </a:lnTo>
                    <a:lnTo>
                      <a:pt x="9" y="52"/>
                    </a:lnTo>
                    <a:lnTo>
                      <a:pt x="12" y="51"/>
                    </a:lnTo>
                    <a:lnTo>
                      <a:pt x="15" y="55"/>
                    </a:lnTo>
                    <a:lnTo>
                      <a:pt x="17" y="58"/>
                    </a:lnTo>
                    <a:lnTo>
                      <a:pt x="27" y="70"/>
                    </a:lnTo>
                    <a:lnTo>
                      <a:pt x="35" y="80"/>
                    </a:lnTo>
                    <a:lnTo>
                      <a:pt x="45" y="90"/>
                    </a:lnTo>
                    <a:lnTo>
                      <a:pt x="54" y="100"/>
                    </a:lnTo>
                    <a:lnTo>
                      <a:pt x="54" y="99"/>
                    </a:lnTo>
                    <a:lnTo>
                      <a:pt x="54" y="97"/>
                    </a:lnTo>
                    <a:lnTo>
                      <a:pt x="45" y="86"/>
                    </a:lnTo>
                    <a:lnTo>
                      <a:pt x="37" y="77"/>
                    </a:lnTo>
                    <a:lnTo>
                      <a:pt x="24" y="60"/>
                    </a:lnTo>
                    <a:lnTo>
                      <a:pt x="17" y="51"/>
                    </a:lnTo>
                    <a:lnTo>
                      <a:pt x="16" y="47"/>
                    </a:lnTo>
                    <a:lnTo>
                      <a:pt x="15" y="45"/>
                    </a:lnTo>
                    <a:lnTo>
                      <a:pt x="15" y="43"/>
                    </a:lnTo>
                    <a:lnTo>
                      <a:pt x="16" y="40"/>
                    </a:lnTo>
                    <a:lnTo>
                      <a:pt x="20" y="33"/>
                    </a:lnTo>
                    <a:lnTo>
                      <a:pt x="24" y="30"/>
                    </a:lnTo>
                    <a:lnTo>
                      <a:pt x="28" y="40"/>
                    </a:lnTo>
                    <a:lnTo>
                      <a:pt x="38" y="55"/>
                    </a:lnTo>
                    <a:lnTo>
                      <a:pt x="52" y="75"/>
                    </a:lnTo>
                    <a:lnTo>
                      <a:pt x="60" y="88"/>
                    </a:lnTo>
                    <a:lnTo>
                      <a:pt x="61" y="86"/>
                    </a:lnTo>
                    <a:lnTo>
                      <a:pt x="62" y="85"/>
                    </a:lnTo>
                    <a:lnTo>
                      <a:pt x="52" y="69"/>
                    </a:lnTo>
                    <a:lnTo>
                      <a:pt x="41" y="51"/>
                    </a:lnTo>
                    <a:lnTo>
                      <a:pt x="34" y="37"/>
                    </a:lnTo>
                    <a:lnTo>
                      <a:pt x="31" y="28"/>
                    </a:lnTo>
                    <a:lnTo>
                      <a:pt x="31" y="25"/>
                    </a:lnTo>
                    <a:lnTo>
                      <a:pt x="32" y="21"/>
                    </a:lnTo>
                    <a:lnTo>
                      <a:pt x="35" y="18"/>
                    </a:lnTo>
                    <a:lnTo>
                      <a:pt x="39" y="14"/>
                    </a:lnTo>
                    <a:lnTo>
                      <a:pt x="45" y="11"/>
                    </a:lnTo>
                    <a:lnTo>
                      <a:pt x="49" y="11"/>
                    </a:lnTo>
                    <a:lnTo>
                      <a:pt x="47" y="15"/>
                    </a:lnTo>
                    <a:lnTo>
                      <a:pt x="47" y="20"/>
                    </a:lnTo>
                    <a:lnTo>
                      <a:pt x="47" y="24"/>
                    </a:lnTo>
                    <a:lnTo>
                      <a:pt x="47" y="28"/>
                    </a:lnTo>
                    <a:lnTo>
                      <a:pt x="50" y="36"/>
                    </a:lnTo>
                    <a:lnTo>
                      <a:pt x="52" y="41"/>
                    </a:lnTo>
                    <a:lnTo>
                      <a:pt x="60" y="60"/>
                    </a:lnTo>
                    <a:lnTo>
                      <a:pt x="69" y="77"/>
                    </a:lnTo>
                    <a:lnTo>
                      <a:pt x="71" y="75"/>
                    </a:lnTo>
                    <a:lnTo>
                      <a:pt x="62" y="54"/>
                    </a:lnTo>
                    <a:lnTo>
                      <a:pt x="56" y="36"/>
                    </a:lnTo>
                    <a:lnTo>
                      <a:pt x="54" y="29"/>
                    </a:lnTo>
                    <a:lnTo>
                      <a:pt x="54" y="24"/>
                    </a:lnTo>
                    <a:lnTo>
                      <a:pt x="56" y="20"/>
                    </a:lnTo>
                    <a:lnTo>
                      <a:pt x="56" y="14"/>
                    </a:lnTo>
                    <a:lnTo>
                      <a:pt x="58" y="10"/>
                    </a:lnTo>
                    <a:lnTo>
                      <a:pt x="61" y="7"/>
                    </a:lnTo>
                    <a:lnTo>
                      <a:pt x="65" y="3"/>
                    </a:lnTo>
                    <a:lnTo>
                      <a:pt x="69" y="0"/>
                    </a:lnTo>
                    <a:lnTo>
                      <a:pt x="75" y="32"/>
                    </a:lnTo>
                    <a:lnTo>
                      <a:pt x="83" y="60"/>
                    </a:lnTo>
                    <a:lnTo>
                      <a:pt x="91" y="86"/>
                    </a:lnTo>
                    <a:lnTo>
                      <a:pt x="102" y="110"/>
                    </a:lnTo>
                    <a:lnTo>
                      <a:pt x="102" y="111"/>
                    </a:lnTo>
                    <a:lnTo>
                      <a:pt x="99" y="112"/>
                    </a:lnTo>
                    <a:lnTo>
                      <a:pt x="96" y="116"/>
                    </a:lnTo>
                    <a:close/>
                  </a:path>
                </a:pathLst>
              </a:custGeom>
              <a:solidFill>
                <a:srgbClr val="B1841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42" name="Freeform 372"/>
              <p:cNvSpPr>
                <a:spLocks/>
              </p:cNvSpPr>
              <p:nvPr/>
            </p:nvSpPr>
            <p:spPr bwMode="auto">
              <a:xfrm>
                <a:off x="3625" y="3780"/>
                <a:ext cx="285" cy="97"/>
              </a:xfrm>
              <a:custGeom>
                <a:avLst/>
                <a:gdLst>
                  <a:gd name="T0" fmla="*/ 43 w 285"/>
                  <a:gd name="T1" fmla="*/ 1 h 97"/>
                  <a:gd name="T2" fmla="*/ 53 w 285"/>
                  <a:gd name="T3" fmla="*/ 12 h 97"/>
                  <a:gd name="T4" fmla="*/ 62 w 285"/>
                  <a:gd name="T5" fmla="*/ 23 h 97"/>
                  <a:gd name="T6" fmla="*/ 74 w 285"/>
                  <a:gd name="T7" fmla="*/ 32 h 97"/>
                  <a:gd name="T8" fmla="*/ 87 w 285"/>
                  <a:gd name="T9" fmla="*/ 41 h 97"/>
                  <a:gd name="T10" fmla="*/ 99 w 285"/>
                  <a:gd name="T11" fmla="*/ 47 h 97"/>
                  <a:gd name="T12" fmla="*/ 114 w 285"/>
                  <a:gd name="T13" fmla="*/ 52 h 97"/>
                  <a:gd name="T14" fmla="*/ 127 w 285"/>
                  <a:gd name="T15" fmla="*/ 54 h 97"/>
                  <a:gd name="T16" fmla="*/ 142 w 285"/>
                  <a:gd name="T17" fmla="*/ 56 h 97"/>
                  <a:gd name="T18" fmla="*/ 159 w 285"/>
                  <a:gd name="T19" fmla="*/ 54 h 97"/>
                  <a:gd name="T20" fmla="*/ 172 w 285"/>
                  <a:gd name="T21" fmla="*/ 52 h 97"/>
                  <a:gd name="T22" fmla="*/ 186 w 285"/>
                  <a:gd name="T23" fmla="*/ 47 h 97"/>
                  <a:gd name="T24" fmla="*/ 200 w 285"/>
                  <a:gd name="T25" fmla="*/ 41 h 97"/>
                  <a:gd name="T26" fmla="*/ 212 w 285"/>
                  <a:gd name="T27" fmla="*/ 32 h 97"/>
                  <a:gd name="T28" fmla="*/ 224 w 285"/>
                  <a:gd name="T29" fmla="*/ 23 h 97"/>
                  <a:gd name="T30" fmla="*/ 234 w 285"/>
                  <a:gd name="T31" fmla="*/ 13 h 97"/>
                  <a:gd name="T32" fmla="*/ 243 w 285"/>
                  <a:gd name="T33" fmla="*/ 1 h 97"/>
                  <a:gd name="T34" fmla="*/ 243 w 285"/>
                  <a:gd name="T35" fmla="*/ 1 h 97"/>
                  <a:gd name="T36" fmla="*/ 243 w 285"/>
                  <a:gd name="T37" fmla="*/ 0 h 97"/>
                  <a:gd name="T38" fmla="*/ 244 w 285"/>
                  <a:gd name="T39" fmla="*/ 1 h 97"/>
                  <a:gd name="T40" fmla="*/ 255 w 285"/>
                  <a:gd name="T41" fmla="*/ 4 h 97"/>
                  <a:gd name="T42" fmla="*/ 268 w 285"/>
                  <a:gd name="T43" fmla="*/ 5 h 97"/>
                  <a:gd name="T44" fmla="*/ 277 w 285"/>
                  <a:gd name="T45" fmla="*/ 4 h 97"/>
                  <a:gd name="T46" fmla="*/ 285 w 285"/>
                  <a:gd name="T47" fmla="*/ 2 h 97"/>
                  <a:gd name="T48" fmla="*/ 281 w 285"/>
                  <a:gd name="T49" fmla="*/ 12 h 97"/>
                  <a:gd name="T50" fmla="*/ 274 w 285"/>
                  <a:gd name="T51" fmla="*/ 23 h 97"/>
                  <a:gd name="T52" fmla="*/ 268 w 285"/>
                  <a:gd name="T53" fmla="*/ 31 h 97"/>
                  <a:gd name="T54" fmla="*/ 261 w 285"/>
                  <a:gd name="T55" fmla="*/ 41 h 97"/>
                  <a:gd name="T56" fmla="*/ 254 w 285"/>
                  <a:gd name="T57" fmla="*/ 49 h 97"/>
                  <a:gd name="T58" fmla="*/ 246 w 285"/>
                  <a:gd name="T59" fmla="*/ 57 h 97"/>
                  <a:gd name="T60" fmla="*/ 236 w 285"/>
                  <a:gd name="T61" fmla="*/ 64 h 97"/>
                  <a:gd name="T62" fmla="*/ 228 w 285"/>
                  <a:gd name="T63" fmla="*/ 69 h 97"/>
                  <a:gd name="T64" fmla="*/ 219 w 285"/>
                  <a:gd name="T65" fmla="*/ 76 h 97"/>
                  <a:gd name="T66" fmla="*/ 208 w 285"/>
                  <a:gd name="T67" fmla="*/ 82 h 97"/>
                  <a:gd name="T68" fmla="*/ 198 w 285"/>
                  <a:gd name="T69" fmla="*/ 86 h 97"/>
                  <a:gd name="T70" fmla="*/ 187 w 285"/>
                  <a:gd name="T71" fmla="*/ 90 h 97"/>
                  <a:gd name="T72" fmla="*/ 176 w 285"/>
                  <a:gd name="T73" fmla="*/ 92 h 97"/>
                  <a:gd name="T74" fmla="*/ 166 w 285"/>
                  <a:gd name="T75" fmla="*/ 94 h 97"/>
                  <a:gd name="T76" fmla="*/ 155 w 285"/>
                  <a:gd name="T77" fmla="*/ 95 h 97"/>
                  <a:gd name="T78" fmla="*/ 142 w 285"/>
                  <a:gd name="T79" fmla="*/ 97 h 97"/>
                  <a:gd name="T80" fmla="*/ 132 w 285"/>
                  <a:gd name="T81" fmla="*/ 95 h 97"/>
                  <a:gd name="T82" fmla="*/ 121 w 285"/>
                  <a:gd name="T83" fmla="*/ 94 h 97"/>
                  <a:gd name="T84" fmla="*/ 110 w 285"/>
                  <a:gd name="T85" fmla="*/ 92 h 97"/>
                  <a:gd name="T86" fmla="*/ 99 w 285"/>
                  <a:gd name="T87" fmla="*/ 90 h 97"/>
                  <a:gd name="T88" fmla="*/ 88 w 285"/>
                  <a:gd name="T89" fmla="*/ 86 h 97"/>
                  <a:gd name="T90" fmla="*/ 77 w 285"/>
                  <a:gd name="T91" fmla="*/ 82 h 97"/>
                  <a:gd name="T92" fmla="*/ 68 w 285"/>
                  <a:gd name="T93" fmla="*/ 76 h 97"/>
                  <a:gd name="T94" fmla="*/ 58 w 285"/>
                  <a:gd name="T95" fmla="*/ 69 h 97"/>
                  <a:gd name="T96" fmla="*/ 50 w 285"/>
                  <a:gd name="T97" fmla="*/ 64 h 97"/>
                  <a:gd name="T98" fmla="*/ 40 w 285"/>
                  <a:gd name="T99" fmla="*/ 56 h 97"/>
                  <a:gd name="T100" fmla="*/ 32 w 285"/>
                  <a:gd name="T101" fmla="*/ 49 h 97"/>
                  <a:gd name="T102" fmla="*/ 25 w 285"/>
                  <a:gd name="T103" fmla="*/ 41 h 97"/>
                  <a:gd name="T104" fmla="*/ 19 w 285"/>
                  <a:gd name="T105" fmla="*/ 31 h 97"/>
                  <a:gd name="T106" fmla="*/ 12 w 285"/>
                  <a:gd name="T107" fmla="*/ 22 h 97"/>
                  <a:gd name="T108" fmla="*/ 5 w 285"/>
                  <a:gd name="T109" fmla="*/ 12 h 97"/>
                  <a:gd name="T110" fmla="*/ 0 w 285"/>
                  <a:gd name="T111" fmla="*/ 2 h 97"/>
                  <a:gd name="T112" fmla="*/ 9 w 285"/>
                  <a:gd name="T113" fmla="*/ 4 h 97"/>
                  <a:gd name="T114" fmla="*/ 19 w 285"/>
                  <a:gd name="T115" fmla="*/ 5 h 97"/>
                  <a:gd name="T116" fmla="*/ 31 w 285"/>
                  <a:gd name="T117" fmla="*/ 4 h 97"/>
                  <a:gd name="T118" fmla="*/ 42 w 285"/>
                  <a:gd name="T119" fmla="*/ 1 h 97"/>
                  <a:gd name="T120" fmla="*/ 43 w 285"/>
                  <a:gd name="T121" fmla="*/ 0 h 97"/>
                  <a:gd name="T122" fmla="*/ 43 w 285"/>
                  <a:gd name="T123" fmla="*/ 0 h 97"/>
                  <a:gd name="T124" fmla="*/ 43 w 285"/>
                  <a:gd name="T125" fmla="*/ 1 h 9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85"/>
                  <a:gd name="T190" fmla="*/ 0 h 97"/>
                  <a:gd name="T191" fmla="*/ 285 w 285"/>
                  <a:gd name="T192" fmla="*/ 97 h 9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85" h="97">
                    <a:moveTo>
                      <a:pt x="43" y="1"/>
                    </a:moveTo>
                    <a:lnTo>
                      <a:pt x="53" y="12"/>
                    </a:lnTo>
                    <a:lnTo>
                      <a:pt x="62" y="23"/>
                    </a:lnTo>
                    <a:lnTo>
                      <a:pt x="74" y="32"/>
                    </a:lnTo>
                    <a:lnTo>
                      <a:pt x="87" y="41"/>
                    </a:lnTo>
                    <a:lnTo>
                      <a:pt x="99" y="47"/>
                    </a:lnTo>
                    <a:lnTo>
                      <a:pt x="114" y="52"/>
                    </a:lnTo>
                    <a:lnTo>
                      <a:pt x="127" y="54"/>
                    </a:lnTo>
                    <a:lnTo>
                      <a:pt x="142" y="56"/>
                    </a:lnTo>
                    <a:lnTo>
                      <a:pt x="159" y="54"/>
                    </a:lnTo>
                    <a:lnTo>
                      <a:pt x="172" y="52"/>
                    </a:lnTo>
                    <a:lnTo>
                      <a:pt x="186" y="47"/>
                    </a:lnTo>
                    <a:lnTo>
                      <a:pt x="200" y="41"/>
                    </a:lnTo>
                    <a:lnTo>
                      <a:pt x="212" y="32"/>
                    </a:lnTo>
                    <a:lnTo>
                      <a:pt x="224" y="23"/>
                    </a:lnTo>
                    <a:lnTo>
                      <a:pt x="234" y="13"/>
                    </a:lnTo>
                    <a:lnTo>
                      <a:pt x="243" y="1"/>
                    </a:lnTo>
                    <a:lnTo>
                      <a:pt x="243" y="0"/>
                    </a:lnTo>
                    <a:lnTo>
                      <a:pt x="244" y="1"/>
                    </a:lnTo>
                    <a:lnTo>
                      <a:pt x="255" y="4"/>
                    </a:lnTo>
                    <a:lnTo>
                      <a:pt x="268" y="5"/>
                    </a:lnTo>
                    <a:lnTo>
                      <a:pt x="277" y="4"/>
                    </a:lnTo>
                    <a:lnTo>
                      <a:pt x="285" y="2"/>
                    </a:lnTo>
                    <a:lnTo>
                      <a:pt x="281" y="12"/>
                    </a:lnTo>
                    <a:lnTo>
                      <a:pt x="274" y="23"/>
                    </a:lnTo>
                    <a:lnTo>
                      <a:pt x="268" y="31"/>
                    </a:lnTo>
                    <a:lnTo>
                      <a:pt x="261" y="41"/>
                    </a:lnTo>
                    <a:lnTo>
                      <a:pt x="254" y="49"/>
                    </a:lnTo>
                    <a:lnTo>
                      <a:pt x="246" y="57"/>
                    </a:lnTo>
                    <a:lnTo>
                      <a:pt x="236" y="64"/>
                    </a:lnTo>
                    <a:lnTo>
                      <a:pt x="228" y="69"/>
                    </a:lnTo>
                    <a:lnTo>
                      <a:pt x="219" y="76"/>
                    </a:lnTo>
                    <a:lnTo>
                      <a:pt x="208" y="82"/>
                    </a:lnTo>
                    <a:lnTo>
                      <a:pt x="198" y="86"/>
                    </a:lnTo>
                    <a:lnTo>
                      <a:pt x="187" y="90"/>
                    </a:lnTo>
                    <a:lnTo>
                      <a:pt x="176" y="92"/>
                    </a:lnTo>
                    <a:lnTo>
                      <a:pt x="166" y="94"/>
                    </a:lnTo>
                    <a:lnTo>
                      <a:pt x="155" y="95"/>
                    </a:lnTo>
                    <a:lnTo>
                      <a:pt x="142" y="97"/>
                    </a:lnTo>
                    <a:lnTo>
                      <a:pt x="132" y="95"/>
                    </a:lnTo>
                    <a:lnTo>
                      <a:pt x="121" y="94"/>
                    </a:lnTo>
                    <a:lnTo>
                      <a:pt x="110" y="92"/>
                    </a:lnTo>
                    <a:lnTo>
                      <a:pt x="99" y="90"/>
                    </a:lnTo>
                    <a:lnTo>
                      <a:pt x="88" y="86"/>
                    </a:lnTo>
                    <a:lnTo>
                      <a:pt x="77" y="82"/>
                    </a:lnTo>
                    <a:lnTo>
                      <a:pt x="68" y="76"/>
                    </a:lnTo>
                    <a:lnTo>
                      <a:pt x="58" y="69"/>
                    </a:lnTo>
                    <a:lnTo>
                      <a:pt x="50" y="64"/>
                    </a:lnTo>
                    <a:lnTo>
                      <a:pt x="40" y="56"/>
                    </a:lnTo>
                    <a:lnTo>
                      <a:pt x="32" y="49"/>
                    </a:lnTo>
                    <a:lnTo>
                      <a:pt x="25" y="41"/>
                    </a:lnTo>
                    <a:lnTo>
                      <a:pt x="19" y="31"/>
                    </a:lnTo>
                    <a:lnTo>
                      <a:pt x="12" y="22"/>
                    </a:lnTo>
                    <a:lnTo>
                      <a:pt x="5" y="12"/>
                    </a:lnTo>
                    <a:lnTo>
                      <a:pt x="0" y="2"/>
                    </a:lnTo>
                    <a:lnTo>
                      <a:pt x="9" y="4"/>
                    </a:lnTo>
                    <a:lnTo>
                      <a:pt x="19" y="5"/>
                    </a:lnTo>
                    <a:lnTo>
                      <a:pt x="31" y="4"/>
                    </a:lnTo>
                    <a:lnTo>
                      <a:pt x="42" y="1"/>
                    </a:lnTo>
                    <a:lnTo>
                      <a:pt x="43" y="0"/>
                    </a:lnTo>
                    <a:lnTo>
                      <a:pt x="43" y="1"/>
                    </a:lnTo>
                    <a:close/>
                  </a:path>
                </a:pathLst>
              </a:custGeom>
              <a:solidFill>
                <a:srgbClr val="0057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43" name="Freeform 373"/>
              <p:cNvSpPr>
                <a:spLocks/>
              </p:cNvSpPr>
              <p:nvPr/>
            </p:nvSpPr>
            <p:spPr bwMode="auto">
              <a:xfrm>
                <a:off x="3584" y="3496"/>
                <a:ext cx="156" cy="81"/>
              </a:xfrm>
              <a:custGeom>
                <a:avLst/>
                <a:gdLst>
                  <a:gd name="T0" fmla="*/ 144 w 156"/>
                  <a:gd name="T1" fmla="*/ 52 h 81"/>
                  <a:gd name="T2" fmla="*/ 133 w 156"/>
                  <a:gd name="T3" fmla="*/ 49 h 81"/>
                  <a:gd name="T4" fmla="*/ 128 w 156"/>
                  <a:gd name="T5" fmla="*/ 45 h 81"/>
                  <a:gd name="T6" fmla="*/ 126 w 156"/>
                  <a:gd name="T7" fmla="*/ 40 h 81"/>
                  <a:gd name="T8" fmla="*/ 119 w 156"/>
                  <a:gd name="T9" fmla="*/ 36 h 81"/>
                  <a:gd name="T10" fmla="*/ 113 w 156"/>
                  <a:gd name="T11" fmla="*/ 30 h 81"/>
                  <a:gd name="T12" fmla="*/ 110 w 156"/>
                  <a:gd name="T13" fmla="*/ 25 h 81"/>
                  <a:gd name="T14" fmla="*/ 100 w 156"/>
                  <a:gd name="T15" fmla="*/ 19 h 81"/>
                  <a:gd name="T16" fmla="*/ 95 w 156"/>
                  <a:gd name="T17" fmla="*/ 14 h 81"/>
                  <a:gd name="T18" fmla="*/ 90 w 156"/>
                  <a:gd name="T19" fmla="*/ 12 h 81"/>
                  <a:gd name="T20" fmla="*/ 81 w 156"/>
                  <a:gd name="T21" fmla="*/ 8 h 81"/>
                  <a:gd name="T22" fmla="*/ 77 w 156"/>
                  <a:gd name="T23" fmla="*/ 7 h 81"/>
                  <a:gd name="T24" fmla="*/ 73 w 156"/>
                  <a:gd name="T25" fmla="*/ 7 h 81"/>
                  <a:gd name="T26" fmla="*/ 47 w 156"/>
                  <a:gd name="T27" fmla="*/ 7 h 81"/>
                  <a:gd name="T28" fmla="*/ 8 w 156"/>
                  <a:gd name="T29" fmla="*/ 2 h 81"/>
                  <a:gd name="T30" fmla="*/ 1 w 156"/>
                  <a:gd name="T31" fmla="*/ 3 h 81"/>
                  <a:gd name="T32" fmla="*/ 4 w 156"/>
                  <a:gd name="T33" fmla="*/ 8 h 81"/>
                  <a:gd name="T34" fmla="*/ 9 w 156"/>
                  <a:gd name="T35" fmla="*/ 14 h 81"/>
                  <a:gd name="T36" fmla="*/ 30 w 156"/>
                  <a:gd name="T37" fmla="*/ 17 h 81"/>
                  <a:gd name="T38" fmla="*/ 46 w 156"/>
                  <a:gd name="T39" fmla="*/ 17 h 81"/>
                  <a:gd name="T40" fmla="*/ 30 w 156"/>
                  <a:gd name="T41" fmla="*/ 19 h 81"/>
                  <a:gd name="T42" fmla="*/ 15 w 156"/>
                  <a:gd name="T43" fmla="*/ 25 h 81"/>
                  <a:gd name="T44" fmla="*/ 27 w 156"/>
                  <a:gd name="T45" fmla="*/ 30 h 81"/>
                  <a:gd name="T46" fmla="*/ 43 w 156"/>
                  <a:gd name="T47" fmla="*/ 27 h 81"/>
                  <a:gd name="T48" fmla="*/ 51 w 156"/>
                  <a:gd name="T49" fmla="*/ 26 h 81"/>
                  <a:gd name="T50" fmla="*/ 36 w 156"/>
                  <a:gd name="T51" fmla="*/ 32 h 81"/>
                  <a:gd name="T52" fmla="*/ 27 w 156"/>
                  <a:gd name="T53" fmla="*/ 38 h 81"/>
                  <a:gd name="T54" fmla="*/ 46 w 156"/>
                  <a:gd name="T55" fmla="*/ 38 h 81"/>
                  <a:gd name="T56" fmla="*/ 60 w 156"/>
                  <a:gd name="T57" fmla="*/ 34 h 81"/>
                  <a:gd name="T58" fmla="*/ 47 w 156"/>
                  <a:gd name="T59" fmla="*/ 41 h 81"/>
                  <a:gd name="T60" fmla="*/ 39 w 156"/>
                  <a:gd name="T61" fmla="*/ 48 h 81"/>
                  <a:gd name="T62" fmla="*/ 60 w 156"/>
                  <a:gd name="T63" fmla="*/ 47 h 81"/>
                  <a:gd name="T64" fmla="*/ 69 w 156"/>
                  <a:gd name="T65" fmla="*/ 42 h 81"/>
                  <a:gd name="T66" fmla="*/ 61 w 156"/>
                  <a:gd name="T67" fmla="*/ 49 h 81"/>
                  <a:gd name="T68" fmla="*/ 53 w 156"/>
                  <a:gd name="T69" fmla="*/ 57 h 81"/>
                  <a:gd name="T70" fmla="*/ 64 w 156"/>
                  <a:gd name="T71" fmla="*/ 60 h 81"/>
                  <a:gd name="T72" fmla="*/ 75 w 156"/>
                  <a:gd name="T73" fmla="*/ 55 h 81"/>
                  <a:gd name="T74" fmla="*/ 81 w 156"/>
                  <a:gd name="T75" fmla="*/ 52 h 81"/>
                  <a:gd name="T76" fmla="*/ 76 w 156"/>
                  <a:gd name="T77" fmla="*/ 57 h 81"/>
                  <a:gd name="T78" fmla="*/ 69 w 156"/>
                  <a:gd name="T79" fmla="*/ 66 h 81"/>
                  <a:gd name="T80" fmla="*/ 80 w 156"/>
                  <a:gd name="T81" fmla="*/ 67 h 81"/>
                  <a:gd name="T82" fmla="*/ 91 w 156"/>
                  <a:gd name="T83" fmla="*/ 62 h 81"/>
                  <a:gd name="T84" fmla="*/ 98 w 156"/>
                  <a:gd name="T85" fmla="*/ 60 h 81"/>
                  <a:gd name="T86" fmla="*/ 80 w 156"/>
                  <a:gd name="T87" fmla="*/ 71 h 81"/>
                  <a:gd name="T88" fmla="*/ 90 w 156"/>
                  <a:gd name="T89" fmla="*/ 75 h 81"/>
                  <a:gd name="T90" fmla="*/ 102 w 156"/>
                  <a:gd name="T91" fmla="*/ 72 h 81"/>
                  <a:gd name="T92" fmla="*/ 111 w 156"/>
                  <a:gd name="T93" fmla="*/ 66 h 81"/>
                  <a:gd name="T94" fmla="*/ 113 w 156"/>
                  <a:gd name="T95" fmla="*/ 66 h 81"/>
                  <a:gd name="T96" fmla="*/ 96 w 156"/>
                  <a:gd name="T97" fmla="*/ 78 h 81"/>
                  <a:gd name="T98" fmla="*/ 109 w 156"/>
                  <a:gd name="T99" fmla="*/ 81 h 81"/>
                  <a:gd name="T100" fmla="*/ 128 w 156"/>
                  <a:gd name="T101" fmla="*/ 75 h 81"/>
                  <a:gd name="T102" fmla="*/ 136 w 156"/>
                  <a:gd name="T103" fmla="*/ 70 h 8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56"/>
                  <a:gd name="T157" fmla="*/ 0 h 81"/>
                  <a:gd name="T158" fmla="*/ 156 w 156"/>
                  <a:gd name="T159" fmla="*/ 81 h 8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56" h="81">
                    <a:moveTo>
                      <a:pt x="156" y="55"/>
                    </a:moveTo>
                    <a:lnTo>
                      <a:pt x="144" y="52"/>
                    </a:lnTo>
                    <a:lnTo>
                      <a:pt x="137" y="51"/>
                    </a:lnTo>
                    <a:lnTo>
                      <a:pt x="133" y="49"/>
                    </a:lnTo>
                    <a:lnTo>
                      <a:pt x="129" y="47"/>
                    </a:lnTo>
                    <a:lnTo>
                      <a:pt x="128" y="45"/>
                    </a:lnTo>
                    <a:lnTo>
                      <a:pt x="126" y="42"/>
                    </a:lnTo>
                    <a:lnTo>
                      <a:pt x="126" y="40"/>
                    </a:lnTo>
                    <a:lnTo>
                      <a:pt x="126" y="38"/>
                    </a:lnTo>
                    <a:lnTo>
                      <a:pt x="119" y="36"/>
                    </a:lnTo>
                    <a:lnTo>
                      <a:pt x="115" y="33"/>
                    </a:lnTo>
                    <a:lnTo>
                      <a:pt x="113" y="30"/>
                    </a:lnTo>
                    <a:lnTo>
                      <a:pt x="111" y="29"/>
                    </a:lnTo>
                    <a:lnTo>
                      <a:pt x="110" y="25"/>
                    </a:lnTo>
                    <a:lnTo>
                      <a:pt x="111" y="23"/>
                    </a:lnTo>
                    <a:lnTo>
                      <a:pt x="100" y="19"/>
                    </a:lnTo>
                    <a:lnTo>
                      <a:pt x="96" y="17"/>
                    </a:lnTo>
                    <a:lnTo>
                      <a:pt x="95" y="14"/>
                    </a:lnTo>
                    <a:lnTo>
                      <a:pt x="95" y="12"/>
                    </a:lnTo>
                    <a:lnTo>
                      <a:pt x="90" y="12"/>
                    </a:lnTo>
                    <a:lnTo>
                      <a:pt x="85" y="11"/>
                    </a:lnTo>
                    <a:lnTo>
                      <a:pt x="81" y="8"/>
                    </a:lnTo>
                    <a:lnTo>
                      <a:pt x="79" y="7"/>
                    </a:lnTo>
                    <a:lnTo>
                      <a:pt x="77" y="7"/>
                    </a:lnTo>
                    <a:lnTo>
                      <a:pt x="73" y="7"/>
                    </a:lnTo>
                    <a:lnTo>
                      <a:pt x="64" y="8"/>
                    </a:lnTo>
                    <a:lnTo>
                      <a:pt x="47" y="7"/>
                    </a:lnTo>
                    <a:lnTo>
                      <a:pt x="20" y="4"/>
                    </a:lnTo>
                    <a:lnTo>
                      <a:pt x="8" y="2"/>
                    </a:lnTo>
                    <a:lnTo>
                      <a:pt x="0" y="0"/>
                    </a:lnTo>
                    <a:lnTo>
                      <a:pt x="1" y="3"/>
                    </a:lnTo>
                    <a:lnTo>
                      <a:pt x="2" y="7"/>
                    </a:lnTo>
                    <a:lnTo>
                      <a:pt x="4" y="8"/>
                    </a:lnTo>
                    <a:lnTo>
                      <a:pt x="5" y="11"/>
                    </a:lnTo>
                    <a:lnTo>
                      <a:pt x="9" y="14"/>
                    </a:lnTo>
                    <a:lnTo>
                      <a:pt x="15" y="15"/>
                    </a:lnTo>
                    <a:lnTo>
                      <a:pt x="30" y="17"/>
                    </a:lnTo>
                    <a:lnTo>
                      <a:pt x="45" y="15"/>
                    </a:lnTo>
                    <a:lnTo>
                      <a:pt x="46" y="17"/>
                    </a:lnTo>
                    <a:lnTo>
                      <a:pt x="46" y="18"/>
                    </a:lnTo>
                    <a:lnTo>
                      <a:pt x="30" y="19"/>
                    </a:lnTo>
                    <a:lnTo>
                      <a:pt x="12" y="21"/>
                    </a:lnTo>
                    <a:lnTo>
                      <a:pt x="15" y="25"/>
                    </a:lnTo>
                    <a:lnTo>
                      <a:pt x="20" y="29"/>
                    </a:lnTo>
                    <a:lnTo>
                      <a:pt x="27" y="30"/>
                    </a:lnTo>
                    <a:lnTo>
                      <a:pt x="35" y="29"/>
                    </a:lnTo>
                    <a:lnTo>
                      <a:pt x="43" y="27"/>
                    </a:lnTo>
                    <a:lnTo>
                      <a:pt x="51" y="25"/>
                    </a:lnTo>
                    <a:lnTo>
                      <a:pt x="51" y="26"/>
                    </a:lnTo>
                    <a:lnTo>
                      <a:pt x="53" y="26"/>
                    </a:lnTo>
                    <a:lnTo>
                      <a:pt x="36" y="32"/>
                    </a:lnTo>
                    <a:lnTo>
                      <a:pt x="24" y="34"/>
                    </a:lnTo>
                    <a:lnTo>
                      <a:pt x="27" y="38"/>
                    </a:lnTo>
                    <a:lnTo>
                      <a:pt x="34" y="41"/>
                    </a:lnTo>
                    <a:lnTo>
                      <a:pt x="46" y="38"/>
                    </a:lnTo>
                    <a:lnTo>
                      <a:pt x="58" y="34"/>
                    </a:lnTo>
                    <a:lnTo>
                      <a:pt x="60" y="34"/>
                    </a:lnTo>
                    <a:lnTo>
                      <a:pt x="61" y="36"/>
                    </a:lnTo>
                    <a:lnTo>
                      <a:pt x="47" y="41"/>
                    </a:lnTo>
                    <a:lnTo>
                      <a:pt x="35" y="45"/>
                    </a:lnTo>
                    <a:lnTo>
                      <a:pt x="39" y="48"/>
                    </a:lnTo>
                    <a:lnTo>
                      <a:pt x="47" y="51"/>
                    </a:lnTo>
                    <a:lnTo>
                      <a:pt x="60" y="47"/>
                    </a:lnTo>
                    <a:lnTo>
                      <a:pt x="68" y="42"/>
                    </a:lnTo>
                    <a:lnTo>
                      <a:pt x="69" y="42"/>
                    </a:lnTo>
                    <a:lnTo>
                      <a:pt x="70" y="44"/>
                    </a:lnTo>
                    <a:lnTo>
                      <a:pt x="61" y="49"/>
                    </a:lnTo>
                    <a:lnTo>
                      <a:pt x="49" y="55"/>
                    </a:lnTo>
                    <a:lnTo>
                      <a:pt x="53" y="57"/>
                    </a:lnTo>
                    <a:lnTo>
                      <a:pt x="57" y="59"/>
                    </a:lnTo>
                    <a:lnTo>
                      <a:pt x="64" y="60"/>
                    </a:lnTo>
                    <a:lnTo>
                      <a:pt x="69" y="57"/>
                    </a:lnTo>
                    <a:lnTo>
                      <a:pt x="75" y="55"/>
                    </a:lnTo>
                    <a:lnTo>
                      <a:pt x="80" y="51"/>
                    </a:lnTo>
                    <a:lnTo>
                      <a:pt x="81" y="52"/>
                    </a:lnTo>
                    <a:lnTo>
                      <a:pt x="83" y="52"/>
                    </a:lnTo>
                    <a:lnTo>
                      <a:pt x="76" y="57"/>
                    </a:lnTo>
                    <a:lnTo>
                      <a:pt x="64" y="63"/>
                    </a:lnTo>
                    <a:lnTo>
                      <a:pt x="69" y="66"/>
                    </a:lnTo>
                    <a:lnTo>
                      <a:pt x="75" y="68"/>
                    </a:lnTo>
                    <a:lnTo>
                      <a:pt x="80" y="67"/>
                    </a:lnTo>
                    <a:lnTo>
                      <a:pt x="87" y="66"/>
                    </a:lnTo>
                    <a:lnTo>
                      <a:pt x="91" y="62"/>
                    </a:lnTo>
                    <a:lnTo>
                      <a:pt x="95" y="59"/>
                    </a:lnTo>
                    <a:lnTo>
                      <a:pt x="98" y="60"/>
                    </a:lnTo>
                    <a:lnTo>
                      <a:pt x="90" y="66"/>
                    </a:lnTo>
                    <a:lnTo>
                      <a:pt x="80" y="71"/>
                    </a:lnTo>
                    <a:lnTo>
                      <a:pt x="84" y="74"/>
                    </a:lnTo>
                    <a:lnTo>
                      <a:pt x="90" y="75"/>
                    </a:lnTo>
                    <a:lnTo>
                      <a:pt x="96" y="74"/>
                    </a:lnTo>
                    <a:lnTo>
                      <a:pt x="102" y="72"/>
                    </a:lnTo>
                    <a:lnTo>
                      <a:pt x="106" y="68"/>
                    </a:lnTo>
                    <a:lnTo>
                      <a:pt x="111" y="66"/>
                    </a:lnTo>
                    <a:lnTo>
                      <a:pt x="113" y="66"/>
                    </a:lnTo>
                    <a:lnTo>
                      <a:pt x="106" y="71"/>
                    </a:lnTo>
                    <a:lnTo>
                      <a:pt x="96" y="78"/>
                    </a:lnTo>
                    <a:lnTo>
                      <a:pt x="100" y="79"/>
                    </a:lnTo>
                    <a:lnTo>
                      <a:pt x="109" y="81"/>
                    </a:lnTo>
                    <a:lnTo>
                      <a:pt x="118" y="79"/>
                    </a:lnTo>
                    <a:lnTo>
                      <a:pt x="128" y="75"/>
                    </a:lnTo>
                    <a:lnTo>
                      <a:pt x="133" y="72"/>
                    </a:lnTo>
                    <a:lnTo>
                      <a:pt x="136" y="70"/>
                    </a:lnTo>
                    <a:lnTo>
                      <a:pt x="156" y="55"/>
                    </a:lnTo>
                    <a:close/>
                  </a:path>
                </a:pathLst>
              </a:custGeom>
              <a:solidFill>
                <a:srgbClr val="8D5A1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44" name="Freeform 374"/>
              <p:cNvSpPr>
                <a:spLocks/>
              </p:cNvSpPr>
              <p:nvPr/>
            </p:nvSpPr>
            <p:spPr bwMode="auto">
              <a:xfrm>
                <a:off x="3793" y="3496"/>
                <a:ext cx="160" cy="81"/>
              </a:xfrm>
              <a:custGeom>
                <a:avLst/>
                <a:gdLst>
                  <a:gd name="T0" fmla="*/ 26 w 160"/>
                  <a:gd name="T1" fmla="*/ 72 h 81"/>
                  <a:gd name="T2" fmla="*/ 40 w 160"/>
                  <a:gd name="T3" fmla="*/ 79 h 81"/>
                  <a:gd name="T4" fmla="*/ 59 w 160"/>
                  <a:gd name="T5" fmla="*/ 79 h 81"/>
                  <a:gd name="T6" fmla="*/ 53 w 160"/>
                  <a:gd name="T7" fmla="*/ 71 h 81"/>
                  <a:gd name="T8" fmla="*/ 48 w 160"/>
                  <a:gd name="T9" fmla="*/ 66 h 81"/>
                  <a:gd name="T10" fmla="*/ 53 w 160"/>
                  <a:gd name="T11" fmla="*/ 68 h 81"/>
                  <a:gd name="T12" fmla="*/ 63 w 160"/>
                  <a:gd name="T13" fmla="*/ 74 h 81"/>
                  <a:gd name="T14" fmla="*/ 75 w 160"/>
                  <a:gd name="T15" fmla="*/ 74 h 81"/>
                  <a:gd name="T16" fmla="*/ 70 w 160"/>
                  <a:gd name="T17" fmla="*/ 66 h 81"/>
                  <a:gd name="T18" fmla="*/ 64 w 160"/>
                  <a:gd name="T19" fmla="*/ 59 h 81"/>
                  <a:gd name="T20" fmla="*/ 72 w 160"/>
                  <a:gd name="T21" fmla="*/ 66 h 81"/>
                  <a:gd name="T22" fmla="*/ 85 w 160"/>
                  <a:gd name="T23" fmla="*/ 68 h 81"/>
                  <a:gd name="T24" fmla="*/ 94 w 160"/>
                  <a:gd name="T25" fmla="*/ 63 h 81"/>
                  <a:gd name="T26" fmla="*/ 76 w 160"/>
                  <a:gd name="T27" fmla="*/ 52 h 81"/>
                  <a:gd name="T28" fmla="*/ 78 w 160"/>
                  <a:gd name="T29" fmla="*/ 51 h 81"/>
                  <a:gd name="T30" fmla="*/ 90 w 160"/>
                  <a:gd name="T31" fmla="*/ 57 h 81"/>
                  <a:gd name="T32" fmla="*/ 102 w 160"/>
                  <a:gd name="T33" fmla="*/ 59 h 81"/>
                  <a:gd name="T34" fmla="*/ 111 w 160"/>
                  <a:gd name="T35" fmla="*/ 55 h 81"/>
                  <a:gd name="T36" fmla="*/ 89 w 160"/>
                  <a:gd name="T37" fmla="*/ 44 h 81"/>
                  <a:gd name="T38" fmla="*/ 91 w 160"/>
                  <a:gd name="T39" fmla="*/ 42 h 81"/>
                  <a:gd name="T40" fmla="*/ 112 w 160"/>
                  <a:gd name="T41" fmla="*/ 51 h 81"/>
                  <a:gd name="T42" fmla="*/ 124 w 160"/>
                  <a:gd name="T43" fmla="*/ 45 h 81"/>
                  <a:gd name="T44" fmla="*/ 98 w 160"/>
                  <a:gd name="T45" fmla="*/ 36 h 81"/>
                  <a:gd name="T46" fmla="*/ 101 w 160"/>
                  <a:gd name="T47" fmla="*/ 34 h 81"/>
                  <a:gd name="T48" fmla="*/ 125 w 160"/>
                  <a:gd name="T49" fmla="*/ 41 h 81"/>
                  <a:gd name="T50" fmla="*/ 135 w 160"/>
                  <a:gd name="T51" fmla="*/ 34 h 81"/>
                  <a:gd name="T52" fmla="*/ 106 w 160"/>
                  <a:gd name="T53" fmla="*/ 26 h 81"/>
                  <a:gd name="T54" fmla="*/ 108 w 160"/>
                  <a:gd name="T55" fmla="*/ 25 h 81"/>
                  <a:gd name="T56" fmla="*/ 124 w 160"/>
                  <a:gd name="T57" fmla="*/ 29 h 81"/>
                  <a:gd name="T58" fmla="*/ 139 w 160"/>
                  <a:gd name="T59" fmla="*/ 29 h 81"/>
                  <a:gd name="T60" fmla="*/ 147 w 160"/>
                  <a:gd name="T61" fmla="*/ 21 h 81"/>
                  <a:gd name="T62" fmla="*/ 113 w 160"/>
                  <a:gd name="T63" fmla="*/ 18 h 81"/>
                  <a:gd name="T64" fmla="*/ 115 w 160"/>
                  <a:gd name="T65" fmla="*/ 15 h 81"/>
                  <a:gd name="T66" fmla="*/ 145 w 160"/>
                  <a:gd name="T67" fmla="*/ 15 h 81"/>
                  <a:gd name="T68" fmla="*/ 154 w 160"/>
                  <a:gd name="T69" fmla="*/ 11 h 81"/>
                  <a:gd name="T70" fmla="*/ 157 w 160"/>
                  <a:gd name="T71" fmla="*/ 7 h 81"/>
                  <a:gd name="T72" fmla="*/ 160 w 160"/>
                  <a:gd name="T73" fmla="*/ 0 h 81"/>
                  <a:gd name="T74" fmla="*/ 139 w 160"/>
                  <a:gd name="T75" fmla="*/ 4 h 81"/>
                  <a:gd name="T76" fmla="*/ 96 w 160"/>
                  <a:gd name="T77" fmla="*/ 8 h 81"/>
                  <a:gd name="T78" fmla="*/ 82 w 160"/>
                  <a:gd name="T79" fmla="*/ 7 h 81"/>
                  <a:gd name="T80" fmla="*/ 81 w 160"/>
                  <a:gd name="T81" fmla="*/ 7 h 81"/>
                  <a:gd name="T82" fmla="*/ 74 w 160"/>
                  <a:gd name="T83" fmla="*/ 11 h 81"/>
                  <a:gd name="T84" fmla="*/ 64 w 160"/>
                  <a:gd name="T85" fmla="*/ 12 h 81"/>
                  <a:gd name="T86" fmla="*/ 63 w 160"/>
                  <a:gd name="T87" fmla="*/ 17 h 81"/>
                  <a:gd name="T88" fmla="*/ 48 w 160"/>
                  <a:gd name="T89" fmla="*/ 23 h 81"/>
                  <a:gd name="T90" fmla="*/ 48 w 160"/>
                  <a:gd name="T91" fmla="*/ 29 h 81"/>
                  <a:gd name="T92" fmla="*/ 44 w 160"/>
                  <a:gd name="T93" fmla="*/ 33 h 81"/>
                  <a:gd name="T94" fmla="*/ 33 w 160"/>
                  <a:gd name="T95" fmla="*/ 38 h 81"/>
                  <a:gd name="T96" fmla="*/ 33 w 160"/>
                  <a:gd name="T97" fmla="*/ 42 h 81"/>
                  <a:gd name="T98" fmla="*/ 30 w 160"/>
                  <a:gd name="T99" fmla="*/ 47 h 81"/>
                  <a:gd name="T100" fmla="*/ 22 w 160"/>
                  <a:gd name="T101" fmla="*/ 51 h 81"/>
                  <a:gd name="T102" fmla="*/ 0 w 160"/>
                  <a:gd name="T103" fmla="*/ 55 h 8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0"/>
                  <a:gd name="T157" fmla="*/ 0 h 81"/>
                  <a:gd name="T158" fmla="*/ 160 w 160"/>
                  <a:gd name="T159" fmla="*/ 81 h 8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0" h="81">
                    <a:moveTo>
                      <a:pt x="23" y="70"/>
                    </a:moveTo>
                    <a:lnTo>
                      <a:pt x="26" y="72"/>
                    </a:lnTo>
                    <a:lnTo>
                      <a:pt x="32" y="75"/>
                    </a:lnTo>
                    <a:lnTo>
                      <a:pt x="40" y="79"/>
                    </a:lnTo>
                    <a:lnTo>
                      <a:pt x="51" y="81"/>
                    </a:lnTo>
                    <a:lnTo>
                      <a:pt x="59" y="79"/>
                    </a:lnTo>
                    <a:lnTo>
                      <a:pt x="63" y="78"/>
                    </a:lnTo>
                    <a:lnTo>
                      <a:pt x="53" y="71"/>
                    </a:lnTo>
                    <a:lnTo>
                      <a:pt x="47" y="66"/>
                    </a:lnTo>
                    <a:lnTo>
                      <a:pt x="48" y="66"/>
                    </a:lnTo>
                    <a:lnTo>
                      <a:pt x="53" y="68"/>
                    </a:lnTo>
                    <a:lnTo>
                      <a:pt x="57" y="72"/>
                    </a:lnTo>
                    <a:lnTo>
                      <a:pt x="63" y="74"/>
                    </a:lnTo>
                    <a:lnTo>
                      <a:pt x="70" y="75"/>
                    </a:lnTo>
                    <a:lnTo>
                      <a:pt x="75" y="74"/>
                    </a:lnTo>
                    <a:lnTo>
                      <a:pt x="79" y="71"/>
                    </a:lnTo>
                    <a:lnTo>
                      <a:pt x="70" y="66"/>
                    </a:lnTo>
                    <a:lnTo>
                      <a:pt x="62" y="60"/>
                    </a:lnTo>
                    <a:lnTo>
                      <a:pt x="64" y="59"/>
                    </a:lnTo>
                    <a:lnTo>
                      <a:pt x="68" y="62"/>
                    </a:lnTo>
                    <a:lnTo>
                      <a:pt x="72" y="66"/>
                    </a:lnTo>
                    <a:lnTo>
                      <a:pt x="78" y="67"/>
                    </a:lnTo>
                    <a:lnTo>
                      <a:pt x="85" y="68"/>
                    </a:lnTo>
                    <a:lnTo>
                      <a:pt x="90" y="66"/>
                    </a:lnTo>
                    <a:lnTo>
                      <a:pt x="94" y="63"/>
                    </a:lnTo>
                    <a:lnTo>
                      <a:pt x="83" y="57"/>
                    </a:lnTo>
                    <a:lnTo>
                      <a:pt x="76" y="52"/>
                    </a:lnTo>
                    <a:lnTo>
                      <a:pt x="78" y="52"/>
                    </a:lnTo>
                    <a:lnTo>
                      <a:pt x="78" y="51"/>
                    </a:lnTo>
                    <a:lnTo>
                      <a:pt x="85" y="55"/>
                    </a:lnTo>
                    <a:lnTo>
                      <a:pt x="90" y="57"/>
                    </a:lnTo>
                    <a:lnTo>
                      <a:pt x="96" y="60"/>
                    </a:lnTo>
                    <a:lnTo>
                      <a:pt x="102" y="59"/>
                    </a:lnTo>
                    <a:lnTo>
                      <a:pt x="106" y="57"/>
                    </a:lnTo>
                    <a:lnTo>
                      <a:pt x="111" y="55"/>
                    </a:lnTo>
                    <a:lnTo>
                      <a:pt x="98" y="49"/>
                    </a:lnTo>
                    <a:lnTo>
                      <a:pt x="89" y="44"/>
                    </a:lnTo>
                    <a:lnTo>
                      <a:pt x="90" y="42"/>
                    </a:lnTo>
                    <a:lnTo>
                      <a:pt x="91" y="42"/>
                    </a:lnTo>
                    <a:lnTo>
                      <a:pt x="100" y="47"/>
                    </a:lnTo>
                    <a:lnTo>
                      <a:pt x="112" y="51"/>
                    </a:lnTo>
                    <a:lnTo>
                      <a:pt x="119" y="48"/>
                    </a:lnTo>
                    <a:lnTo>
                      <a:pt x="124" y="45"/>
                    </a:lnTo>
                    <a:lnTo>
                      <a:pt x="112" y="41"/>
                    </a:lnTo>
                    <a:lnTo>
                      <a:pt x="98" y="36"/>
                    </a:lnTo>
                    <a:lnTo>
                      <a:pt x="100" y="34"/>
                    </a:lnTo>
                    <a:lnTo>
                      <a:pt x="101" y="34"/>
                    </a:lnTo>
                    <a:lnTo>
                      <a:pt x="113" y="38"/>
                    </a:lnTo>
                    <a:lnTo>
                      <a:pt x="125" y="41"/>
                    </a:lnTo>
                    <a:lnTo>
                      <a:pt x="132" y="38"/>
                    </a:lnTo>
                    <a:lnTo>
                      <a:pt x="135" y="34"/>
                    </a:lnTo>
                    <a:lnTo>
                      <a:pt x="123" y="32"/>
                    </a:lnTo>
                    <a:lnTo>
                      <a:pt x="106" y="26"/>
                    </a:lnTo>
                    <a:lnTo>
                      <a:pt x="108" y="26"/>
                    </a:lnTo>
                    <a:lnTo>
                      <a:pt x="108" y="25"/>
                    </a:lnTo>
                    <a:lnTo>
                      <a:pt x="116" y="27"/>
                    </a:lnTo>
                    <a:lnTo>
                      <a:pt x="124" y="29"/>
                    </a:lnTo>
                    <a:lnTo>
                      <a:pt x="132" y="30"/>
                    </a:lnTo>
                    <a:lnTo>
                      <a:pt x="139" y="29"/>
                    </a:lnTo>
                    <a:lnTo>
                      <a:pt x="145" y="25"/>
                    </a:lnTo>
                    <a:lnTo>
                      <a:pt x="147" y="21"/>
                    </a:lnTo>
                    <a:lnTo>
                      <a:pt x="130" y="19"/>
                    </a:lnTo>
                    <a:lnTo>
                      <a:pt x="113" y="18"/>
                    </a:lnTo>
                    <a:lnTo>
                      <a:pt x="113" y="17"/>
                    </a:lnTo>
                    <a:lnTo>
                      <a:pt x="115" y="15"/>
                    </a:lnTo>
                    <a:lnTo>
                      <a:pt x="130" y="17"/>
                    </a:lnTo>
                    <a:lnTo>
                      <a:pt x="145" y="15"/>
                    </a:lnTo>
                    <a:lnTo>
                      <a:pt x="150" y="14"/>
                    </a:lnTo>
                    <a:lnTo>
                      <a:pt x="154" y="11"/>
                    </a:lnTo>
                    <a:lnTo>
                      <a:pt x="155" y="8"/>
                    </a:lnTo>
                    <a:lnTo>
                      <a:pt x="157" y="7"/>
                    </a:lnTo>
                    <a:lnTo>
                      <a:pt x="158" y="3"/>
                    </a:lnTo>
                    <a:lnTo>
                      <a:pt x="160" y="0"/>
                    </a:lnTo>
                    <a:lnTo>
                      <a:pt x="151" y="2"/>
                    </a:lnTo>
                    <a:lnTo>
                      <a:pt x="139" y="4"/>
                    </a:lnTo>
                    <a:lnTo>
                      <a:pt x="112" y="7"/>
                    </a:lnTo>
                    <a:lnTo>
                      <a:pt x="96" y="8"/>
                    </a:lnTo>
                    <a:lnTo>
                      <a:pt x="86" y="7"/>
                    </a:lnTo>
                    <a:lnTo>
                      <a:pt x="82" y="7"/>
                    </a:lnTo>
                    <a:lnTo>
                      <a:pt x="81" y="7"/>
                    </a:lnTo>
                    <a:lnTo>
                      <a:pt x="78" y="8"/>
                    </a:lnTo>
                    <a:lnTo>
                      <a:pt x="74" y="11"/>
                    </a:lnTo>
                    <a:lnTo>
                      <a:pt x="70" y="12"/>
                    </a:lnTo>
                    <a:lnTo>
                      <a:pt x="64" y="12"/>
                    </a:lnTo>
                    <a:lnTo>
                      <a:pt x="64" y="14"/>
                    </a:lnTo>
                    <a:lnTo>
                      <a:pt x="63" y="17"/>
                    </a:lnTo>
                    <a:lnTo>
                      <a:pt x="59" y="19"/>
                    </a:lnTo>
                    <a:lnTo>
                      <a:pt x="48" y="23"/>
                    </a:lnTo>
                    <a:lnTo>
                      <a:pt x="49" y="25"/>
                    </a:lnTo>
                    <a:lnTo>
                      <a:pt x="48" y="29"/>
                    </a:lnTo>
                    <a:lnTo>
                      <a:pt x="47" y="30"/>
                    </a:lnTo>
                    <a:lnTo>
                      <a:pt x="44" y="33"/>
                    </a:lnTo>
                    <a:lnTo>
                      <a:pt x="38" y="36"/>
                    </a:lnTo>
                    <a:lnTo>
                      <a:pt x="33" y="38"/>
                    </a:lnTo>
                    <a:lnTo>
                      <a:pt x="33" y="40"/>
                    </a:lnTo>
                    <a:lnTo>
                      <a:pt x="33" y="42"/>
                    </a:lnTo>
                    <a:lnTo>
                      <a:pt x="32" y="45"/>
                    </a:lnTo>
                    <a:lnTo>
                      <a:pt x="30" y="47"/>
                    </a:lnTo>
                    <a:lnTo>
                      <a:pt x="26" y="49"/>
                    </a:lnTo>
                    <a:lnTo>
                      <a:pt x="22" y="51"/>
                    </a:lnTo>
                    <a:lnTo>
                      <a:pt x="14" y="52"/>
                    </a:lnTo>
                    <a:lnTo>
                      <a:pt x="0" y="55"/>
                    </a:lnTo>
                    <a:lnTo>
                      <a:pt x="23" y="70"/>
                    </a:lnTo>
                    <a:close/>
                  </a:path>
                </a:pathLst>
              </a:custGeom>
              <a:solidFill>
                <a:srgbClr val="8D5A1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45" name="Freeform 375"/>
              <p:cNvSpPr>
                <a:spLocks/>
              </p:cNvSpPr>
              <p:nvPr/>
            </p:nvSpPr>
            <p:spPr bwMode="auto">
              <a:xfrm>
                <a:off x="3661" y="3473"/>
                <a:ext cx="86" cy="75"/>
              </a:xfrm>
              <a:custGeom>
                <a:avLst/>
                <a:gdLst>
                  <a:gd name="T0" fmla="*/ 82 w 86"/>
                  <a:gd name="T1" fmla="*/ 75 h 75"/>
                  <a:gd name="T2" fmla="*/ 72 w 86"/>
                  <a:gd name="T3" fmla="*/ 74 h 75"/>
                  <a:gd name="T4" fmla="*/ 63 w 86"/>
                  <a:gd name="T5" fmla="*/ 72 h 75"/>
                  <a:gd name="T6" fmla="*/ 59 w 86"/>
                  <a:gd name="T7" fmla="*/ 71 h 75"/>
                  <a:gd name="T8" fmla="*/ 55 w 86"/>
                  <a:gd name="T9" fmla="*/ 70 h 75"/>
                  <a:gd name="T10" fmla="*/ 53 w 86"/>
                  <a:gd name="T11" fmla="*/ 67 h 75"/>
                  <a:gd name="T12" fmla="*/ 52 w 86"/>
                  <a:gd name="T13" fmla="*/ 65 h 75"/>
                  <a:gd name="T14" fmla="*/ 52 w 86"/>
                  <a:gd name="T15" fmla="*/ 61 h 75"/>
                  <a:gd name="T16" fmla="*/ 52 w 86"/>
                  <a:gd name="T17" fmla="*/ 60 h 75"/>
                  <a:gd name="T18" fmla="*/ 45 w 86"/>
                  <a:gd name="T19" fmla="*/ 57 h 75"/>
                  <a:gd name="T20" fmla="*/ 41 w 86"/>
                  <a:gd name="T21" fmla="*/ 55 h 75"/>
                  <a:gd name="T22" fmla="*/ 38 w 86"/>
                  <a:gd name="T23" fmla="*/ 52 h 75"/>
                  <a:gd name="T24" fmla="*/ 37 w 86"/>
                  <a:gd name="T25" fmla="*/ 49 h 75"/>
                  <a:gd name="T26" fmla="*/ 36 w 86"/>
                  <a:gd name="T27" fmla="*/ 46 h 75"/>
                  <a:gd name="T28" fmla="*/ 37 w 86"/>
                  <a:gd name="T29" fmla="*/ 45 h 75"/>
                  <a:gd name="T30" fmla="*/ 30 w 86"/>
                  <a:gd name="T31" fmla="*/ 42 h 75"/>
                  <a:gd name="T32" fmla="*/ 26 w 86"/>
                  <a:gd name="T33" fmla="*/ 41 h 75"/>
                  <a:gd name="T34" fmla="*/ 23 w 86"/>
                  <a:gd name="T35" fmla="*/ 38 h 75"/>
                  <a:gd name="T36" fmla="*/ 21 w 86"/>
                  <a:gd name="T37" fmla="*/ 37 h 75"/>
                  <a:gd name="T38" fmla="*/ 21 w 86"/>
                  <a:gd name="T39" fmla="*/ 34 h 75"/>
                  <a:gd name="T40" fmla="*/ 22 w 86"/>
                  <a:gd name="T41" fmla="*/ 33 h 75"/>
                  <a:gd name="T42" fmla="*/ 13 w 86"/>
                  <a:gd name="T43" fmla="*/ 33 h 75"/>
                  <a:gd name="T44" fmla="*/ 6 w 86"/>
                  <a:gd name="T45" fmla="*/ 30 h 75"/>
                  <a:gd name="T46" fmla="*/ 2 w 86"/>
                  <a:gd name="T47" fmla="*/ 27 h 75"/>
                  <a:gd name="T48" fmla="*/ 0 w 86"/>
                  <a:gd name="T49" fmla="*/ 25 h 75"/>
                  <a:gd name="T50" fmla="*/ 0 w 86"/>
                  <a:gd name="T51" fmla="*/ 20 h 75"/>
                  <a:gd name="T52" fmla="*/ 2 w 86"/>
                  <a:gd name="T53" fmla="*/ 16 h 75"/>
                  <a:gd name="T54" fmla="*/ 4 w 86"/>
                  <a:gd name="T55" fmla="*/ 11 h 75"/>
                  <a:gd name="T56" fmla="*/ 8 w 86"/>
                  <a:gd name="T57" fmla="*/ 5 h 75"/>
                  <a:gd name="T58" fmla="*/ 13 w 86"/>
                  <a:gd name="T59" fmla="*/ 1 h 75"/>
                  <a:gd name="T60" fmla="*/ 15 w 86"/>
                  <a:gd name="T61" fmla="*/ 0 h 75"/>
                  <a:gd name="T62" fmla="*/ 17 w 86"/>
                  <a:gd name="T63" fmla="*/ 0 h 75"/>
                  <a:gd name="T64" fmla="*/ 19 w 86"/>
                  <a:gd name="T65" fmla="*/ 3 h 75"/>
                  <a:gd name="T66" fmla="*/ 32 w 86"/>
                  <a:gd name="T67" fmla="*/ 22 h 75"/>
                  <a:gd name="T68" fmla="*/ 44 w 86"/>
                  <a:gd name="T69" fmla="*/ 37 h 75"/>
                  <a:gd name="T70" fmla="*/ 52 w 86"/>
                  <a:gd name="T71" fmla="*/ 44 h 75"/>
                  <a:gd name="T72" fmla="*/ 59 w 86"/>
                  <a:gd name="T73" fmla="*/ 50 h 75"/>
                  <a:gd name="T74" fmla="*/ 67 w 86"/>
                  <a:gd name="T75" fmla="*/ 56 h 75"/>
                  <a:gd name="T76" fmla="*/ 74 w 86"/>
                  <a:gd name="T77" fmla="*/ 60 h 75"/>
                  <a:gd name="T78" fmla="*/ 76 w 86"/>
                  <a:gd name="T79" fmla="*/ 60 h 75"/>
                  <a:gd name="T80" fmla="*/ 79 w 86"/>
                  <a:gd name="T81" fmla="*/ 61 h 75"/>
                  <a:gd name="T82" fmla="*/ 83 w 86"/>
                  <a:gd name="T83" fmla="*/ 63 h 75"/>
                  <a:gd name="T84" fmla="*/ 86 w 86"/>
                  <a:gd name="T85" fmla="*/ 61 h 75"/>
                  <a:gd name="T86" fmla="*/ 82 w 86"/>
                  <a:gd name="T87" fmla="*/ 75 h 7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6"/>
                  <a:gd name="T133" fmla="*/ 0 h 75"/>
                  <a:gd name="T134" fmla="*/ 86 w 86"/>
                  <a:gd name="T135" fmla="*/ 75 h 7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6" h="75">
                    <a:moveTo>
                      <a:pt x="82" y="75"/>
                    </a:moveTo>
                    <a:lnTo>
                      <a:pt x="72" y="74"/>
                    </a:lnTo>
                    <a:lnTo>
                      <a:pt x="63" y="72"/>
                    </a:lnTo>
                    <a:lnTo>
                      <a:pt x="59" y="71"/>
                    </a:lnTo>
                    <a:lnTo>
                      <a:pt x="55" y="70"/>
                    </a:lnTo>
                    <a:lnTo>
                      <a:pt x="53" y="67"/>
                    </a:lnTo>
                    <a:lnTo>
                      <a:pt x="52" y="65"/>
                    </a:lnTo>
                    <a:lnTo>
                      <a:pt x="52" y="61"/>
                    </a:lnTo>
                    <a:lnTo>
                      <a:pt x="52" y="60"/>
                    </a:lnTo>
                    <a:lnTo>
                      <a:pt x="45" y="57"/>
                    </a:lnTo>
                    <a:lnTo>
                      <a:pt x="41" y="55"/>
                    </a:lnTo>
                    <a:lnTo>
                      <a:pt x="38" y="52"/>
                    </a:lnTo>
                    <a:lnTo>
                      <a:pt x="37" y="49"/>
                    </a:lnTo>
                    <a:lnTo>
                      <a:pt x="36" y="46"/>
                    </a:lnTo>
                    <a:lnTo>
                      <a:pt x="37" y="45"/>
                    </a:lnTo>
                    <a:lnTo>
                      <a:pt x="30" y="42"/>
                    </a:lnTo>
                    <a:lnTo>
                      <a:pt x="26" y="41"/>
                    </a:lnTo>
                    <a:lnTo>
                      <a:pt x="23" y="38"/>
                    </a:lnTo>
                    <a:lnTo>
                      <a:pt x="21" y="37"/>
                    </a:lnTo>
                    <a:lnTo>
                      <a:pt x="21" y="34"/>
                    </a:lnTo>
                    <a:lnTo>
                      <a:pt x="22" y="33"/>
                    </a:lnTo>
                    <a:lnTo>
                      <a:pt x="13" y="33"/>
                    </a:lnTo>
                    <a:lnTo>
                      <a:pt x="6" y="30"/>
                    </a:lnTo>
                    <a:lnTo>
                      <a:pt x="2" y="27"/>
                    </a:lnTo>
                    <a:lnTo>
                      <a:pt x="0" y="25"/>
                    </a:lnTo>
                    <a:lnTo>
                      <a:pt x="0" y="20"/>
                    </a:lnTo>
                    <a:lnTo>
                      <a:pt x="2" y="16"/>
                    </a:lnTo>
                    <a:lnTo>
                      <a:pt x="4" y="11"/>
                    </a:lnTo>
                    <a:lnTo>
                      <a:pt x="8" y="5"/>
                    </a:lnTo>
                    <a:lnTo>
                      <a:pt x="13" y="1"/>
                    </a:lnTo>
                    <a:lnTo>
                      <a:pt x="15" y="0"/>
                    </a:lnTo>
                    <a:lnTo>
                      <a:pt x="17" y="0"/>
                    </a:lnTo>
                    <a:lnTo>
                      <a:pt x="19" y="3"/>
                    </a:lnTo>
                    <a:lnTo>
                      <a:pt x="32" y="22"/>
                    </a:lnTo>
                    <a:lnTo>
                      <a:pt x="44" y="37"/>
                    </a:lnTo>
                    <a:lnTo>
                      <a:pt x="52" y="44"/>
                    </a:lnTo>
                    <a:lnTo>
                      <a:pt x="59" y="50"/>
                    </a:lnTo>
                    <a:lnTo>
                      <a:pt x="67" y="56"/>
                    </a:lnTo>
                    <a:lnTo>
                      <a:pt x="74" y="60"/>
                    </a:lnTo>
                    <a:lnTo>
                      <a:pt x="76" y="60"/>
                    </a:lnTo>
                    <a:lnTo>
                      <a:pt x="79" y="61"/>
                    </a:lnTo>
                    <a:lnTo>
                      <a:pt x="83" y="63"/>
                    </a:lnTo>
                    <a:lnTo>
                      <a:pt x="86" y="61"/>
                    </a:lnTo>
                    <a:lnTo>
                      <a:pt x="82" y="75"/>
                    </a:lnTo>
                    <a:close/>
                  </a:path>
                </a:pathLst>
              </a:custGeom>
              <a:solidFill>
                <a:srgbClr val="CEB8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46" name="Freeform 376"/>
              <p:cNvSpPr>
                <a:spLocks noEditPoints="1"/>
              </p:cNvSpPr>
              <p:nvPr/>
            </p:nvSpPr>
            <p:spPr bwMode="auto">
              <a:xfrm>
                <a:off x="3657" y="3802"/>
                <a:ext cx="15" cy="15"/>
              </a:xfrm>
              <a:custGeom>
                <a:avLst/>
                <a:gdLst>
                  <a:gd name="T0" fmla="*/ 3 w 15"/>
                  <a:gd name="T1" fmla="*/ 9 h 15"/>
                  <a:gd name="T2" fmla="*/ 4 w 15"/>
                  <a:gd name="T3" fmla="*/ 10 h 15"/>
                  <a:gd name="T4" fmla="*/ 15 w 15"/>
                  <a:gd name="T5" fmla="*/ 2 h 15"/>
                  <a:gd name="T6" fmla="*/ 12 w 15"/>
                  <a:gd name="T7" fmla="*/ 0 h 15"/>
                  <a:gd name="T8" fmla="*/ 3 w 15"/>
                  <a:gd name="T9" fmla="*/ 9 h 15"/>
                  <a:gd name="T10" fmla="*/ 0 w 15"/>
                  <a:gd name="T11" fmla="*/ 12 h 15"/>
                  <a:gd name="T12" fmla="*/ 2 w 15"/>
                  <a:gd name="T13" fmla="*/ 15 h 15"/>
                  <a:gd name="T14" fmla="*/ 3 w 15"/>
                  <a:gd name="T15" fmla="*/ 12 h 15"/>
                  <a:gd name="T16" fmla="*/ 2 w 15"/>
                  <a:gd name="T17" fmla="*/ 10 h 15"/>
                  <a:gd name="T18" fmla="*/ 0 w 15"/>
                  <a:gd name="T19" fmla="*/ 12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15"/>
                  <a:gd name="T32" fmla="*/ 15 w 15"/>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15">
                    <a:moveTo>
                      <a:pt x="3" y="9"/>
                    </a:moveTo>
                    <a:lnTo>
                      <a:pt x="4" y="10"/>
                    </a:lnTo>
                    <a:lnTo>
                      <a:pt x="15" y="2"/>
                    </a:lnTo>
                    <a:lnTo>
                      <a:pt x="12" y="0"/>
                    </a:lnTo>
                    <a:lnTo>
                      <a:pt x="3" y="9"/>
                    </a:lnTo>
                    <a:close/>
                    <a:moveTo>
                      <a:pt x="0" y="12"/>
                    </a:moveTo>
                    <a:lnTo>
                      <a:pt x="2" y="15"/>
                    </a:lnTo>
                    <a:lnTo>
                      <a:pt x="3" y="12"/>
                    </a:lnTo>
                    <a:lnTo>
                      <a:pt x="2" y="10"/>
                    </a:lnTo>
                    <a:lnTo>
                      <a:pt x="0"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47" name="Freeform 377"/>
              <p:cNvSpPr>
                <a:spLocks/>
              </p:cNvSpPr>
              <p:nvPr/>
            </p:nvSpPr>
            <p:spPr bwMode="auto">
              <a:xfrm>
                <a:off x="3664" y="3810"/>
                <a:ext cx="19" cy="19"/>
              </a:xfrm>
              <a:custGeom>
                <a:avLst/>
                <a:gdLst>
                  <a:gd name="T0" fmla="*/ 0 w 19"/>
                  <a:gd name="T1" fmla="*/ 12 h 19"/>
                  <a:gd name="T2" fmla="*/ 1 w 19"/>
                  <a:gd name="T3" fmla="*/ 15 h 19"/>
                  <a:gd name="T4" fmla="*/ 8 w 19"/>
                  <a:gd name="T5" fmla="*/ 8 h 19"/>
                  <a:gd name="T6" fmla="*/ 8 w 19"/>
                  <a:gd name="T7" fmla="*/ 8 h 19"/>
                  <a:gd name="T8" fmla="*/ 5 w 19"/>
                  <a:gd name="T9" fmla="*/ 17 h 19"/>
                  <a:gd name="T10" fmla="*/ 7 w 19"/>
                  <a:gd name="T11" fmla="*/ 19 h 19"/>
                  <a:gd name="T12" fmla="*/ 10 w 19"/>
                  <a:gd name="T13" fmla="*/ 9 h 19"/>
                  <a:gd name="T14" fmla="*/ 19 w 19"/>
                  <a:gd name="T15" fmla="*/ 5 h 19"/>
                  <a:gd name="T16" fmla="*/ 18 w 19"/>
                  <a:gd name="T17" fmla="*/ 4 h 19"/>
                  <a:gd name="T18" fmla="*/ 8 w 19"/>
                  <a:gd name="T19" fmla="*/ 7 h 19"/>
                  <a:gd name="T20" fmla="*/ 8 w 19"/>
                  <a:gd name="T21" fmla="*/ 7 h 19"/>
                  <a:gd name="T22" fmla="*/ 14 w 19"/>
                  <a:gd name="T23" fmla="*/ 1 h 19"/>
                  <a:gd name="T24" fmla="*/ 12 w 19"/>
                  <a:gd name="T25" fmla="*/ 0 h 19"/>
                  <a:gd name="T26" fmla="*/ 0 w 19"/>
                  <a:gd name="T27" fmla="*/ 12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
                  <a:gd name="T43" fmla="*/ 0 h 19"/>
                  <a:gd name="T44" fmla="*/ 19 w 19"/>
                  <a:gd name="T45" fmla="*/ 19 h 1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 h="19">
                    <a:moveTo>
                      <a:pt x="0" y="12"/>
                    </a:moveTo>
                    <a:lnTo>
                      <a:pt x="1" y="15"/>
                    </a:lnTo>
                    <a:lnTo>
                      <a:pt x="8" y="8"/>
                    </a:lnTo>
                    <a:lnTo>
                      <a:pt x="5" y="17"/>
                    </a:lnTo>
                    <a:lnTo>
                      <a:pt x="7" y="19"/>
                    </a:lnTo>
                    <a:lnTo>
                      <a:pt x="10" y="9"/>
                    </a:lnTo>
                    <a:lnTo>
                      <a:pt x="19" y="5"/>
                    </a:lnTo>
                    <a:lnTo>
                      <a:pt x="18" y="4"/>
                    </a:lnTo>
                    <a:lnTo>
                      <a:pt x="8" y="7"/>
                    </a:lnTo>
                    <a:lnTo>
                      <a:pt x="14" y="1"/>
                    </a:lnTo>
                    <a:lnTo>
                      <a:pt x="12" y="0"/>
                    </a:lnTo>
                    <a:lnTo>
                      <a:pt x="0"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48" name="Freeform 378"/>
              <p:cNvSpPr>
                <a:spLocks/>
              </p:cNvSpPr>
              <p:nvPr/>
            </p:nvSpPr>
            <p:spPr bwMode="auto">
              <a:xfrm>
                <a:off x="3676" y="3819"/>
                <a:ext cx="17" cy="18"/>
              </a:xfrm>
              <a:custGeom>
                <a:avLst/>
                <a:gdLst>
                  <a:gd name="T0" fmla="*/ 0 w 17"/>
                  <a:gd name="T1" fmla="*/ 14 h 18"/>
                  <a:gd name="T2" fmla="*/ 6 w 17"/>
                  <a:gd name="T3" fmla="*/ 18 h 18"/>
                  <a:gd name="T4" fmla="*/ 7 w 17"/>
                  <a:gd name="T5" fmla="*/ 17 h 18"/>
                  <a:gd name="T6" fmla="*/ 4 w 17"/>
                  <a:gd name="T7" fmla="*/ 14 h 18"/>
                  <a:gd name="T8" fmla="*/ 7 w 17"/>
                  <a:gd name="T9" fmla="*/ 10 h 18"/>
                  <a:gd name="T10" fmla="*/ 11 w 17"/>
                  <a:gd name="T11" fmla="*/ 11 h 18"/>
                  <a:gd name="T12" fmla="*/ 12 w 17"/>
                  <a:gd name="T13" fmla="*/ 10 h 18"/>
                  <a:gd name="T14" fmla="*/ 8 w 17"/>
                  <a:gd name="T15" fmla="*/ 7 h 18"/>
                  <a:gd name="T16" fmla="*/ 12 w 17"/>
                  <a:gd name="T17" fmla="*/ 3 h 18"/>
                  <a:gd name="T18" fmla="*/ 15 w 17"/>
                  <a:gd name="T19" fmla="*/ 6 h 18"/>
                  <a:gd name="T20" fmla="*/ 17 w 17"/>
                  <a:gd name="T21" fmla="*/ 4 h 18"/>
                  <a:gd name="T22" fmla="*/ 11 w 17"/>
                  <a:gd name="T23" fmla="*/ 0 h 18"/>
                  <a:gd name="T24" fmla="*/ 0 w 17"/>
                  <a:gd name="T25" fmla="*/ 14 h 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
                  <a:gd name="T40" fmla="*/ 0 h 18"/>
                  <a:gd name="T41" fmla="*/ 17 w 17"/>
                  <a:gd name="T42" fmla="*/ 18 h 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 h="18">
                    <a:moveTo>
                      <a:pt x="0" y="14"/>
                    </a:moveTo>
                    <a:lnTo>
                      <a:pt x="6" y="18"/>
                    </a:lnTo>
                    <a:lnTo>
                      <a:pt x="7" y="17"/>
                    </a:lnTo>
                    <a:lnTo>
                      <a:pt x="4" y="14"/>
                    </a:lnTo>
                    <a:lnTo>
                      <a:pt x="7" y="10"/>
                    </a:lnTo>
                    <a:lnTo>
                      <a:pt x="11" y="11"/>
                    </a:lnTo>
                    <a:lnTo>
                      <a:pt x="12" y="10"/>
                    </a:lnTo>
                    <a:lnTo>
                      <a:pt x="8" y="7"/>
                    </a:lnTo>
                    <a:lnTo>
                      <a:pt x="12" y="3"/>
                    </a:lnTo>
                    <a:lnTo>
                      <a:pt x="15" y="6"/>
                    </a:lnTo>
                    <a:lnTo>
                      <a:pt x="17" y="4"/>
                    </a:lnTo>
                    <a:lnTo>
                      <a:pt x="11" y="0"/>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49" name="Freeform 379"/>
              <p:cNvSpPr>
                <a:spLocks/>
              </p:cNvSpPr>
              <p:nvPr/>
            </p:nvSpPr>
            <p:spPr bwMode="auto">
              <a:xfrm>
                <a:off x="3697" y="3830"/>
                <a:ext cx="15" cy="21"/>
              </a:xfrm>
              <a:custGeom>
                <a:avLst/>
                <a:gdLst>
                  <a:gd name="T0" fmla="*/ 0 w 15"/>
                  <a:gd name="T1" fmla="*/ 17 h 21"/>
                  <a:gd name="T2" fmla="*/ 5 w 15"/>
                  <a:gd name="T3" fmla="*/ 21 h 21"/>
                  <a:gd name="T4" fmla="*/ 6 w 15"/>
                  <a:gd name="T5" fmla="*/ 18 h 21"/>
                  <a:gd name="T6" fmla="*/ 2 w 15"/>
                  <a:gd name="T7" fmla="*/ 17 h 21"/>
                  <a:gd name="T8" fmla="*/ 5 w 15"/>
                  <a:gd name="T9" fmla="*/ 11 h 21"/>
                  <a:gd name="T10" fmla="*/ 9 w 15"/>
                  <a:gd name="T11" fmla="*/ 12 h 21"/>
                  <a:gd name="T12" fmla="*/ 11 w 15"/>
                  <a:gd name="T13" fmla="*/ 11 h 21"/>
                  <a:gd name="T14" fmla="*/ 6 w 15"/>
                  <a:gd name="T15" fmla="*/ 8 h 21"/>
                  <a:gd name="T16" fmla="*/ 9 w 15"/>
                  <a:gd name="T17" fmla="*/ 4 h 21"/>
                  <a:gd name="T18" fmla="*/ 13 w 15"/>
                  <a:gd name="T19" fmla="*/ 6 h 21"/>
                  <a:gd name="T20" fmla="*/ 15 w 15"/>
                  <a:gd name="T21" fmla="*/ 4 h 21"/>
                  <a:gd name="T22" fmla="*/ 8 w 15"/>
                  <a:gd name="T23" fmla="*/ 0 h 21"/>
                  <a:gd name="T24" fmla="*/ 0 w 15"/>
                  <a:gd name="T25" fmla="*/ 17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21"/>
                  <a:gd name="T41" fmla="*/ 15 w 15"/>
                  <a:gd name="T42" fmla="*/ 21 h 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21">
                    <a:moveTo>
                      <a:pt x="0" y="17"/>
                    </a:moveTo>
                    <a:lnTo>
                      <a:pt x="5" y="21"/>
                    </a:lnTo>
                    <a:lnTo>
                      <a:pt x="6" y="18"/>
                    </a:lnTo>
                    <a:lnTo>
                      <a:pt x="2" y="17"/>
                    </a:lnTo>
                    <a:lnTo>
                      <a:pt x="5" y="11"/>
                    </a:lnTo>
                    <a:lnTo>
                      <a:pt x="9" y="12"/>
                    </a:lnTo>
                    <a:lnTo>
                      <a:pt x="11" y="11"/>
                    </a:lnTo>
                    <a:lnTo>
                      <a:pt x="6" y="8"/>
                    </a:lnTo>
                    <a:lnTo>
                      <a:pt x="9" y="4"/>
                    </a:lnTo>
                    <a:lnTo>
                      <a:pt x="13" y="6"/>
                    </a:lnTo>
                    <a:lnTo>
                      <a:pt x="15" y="4"/>
                    </a:lnTo>
                    <a:lnTo>
                      <a:pt x="8" y="0"/>
                    </a:lnTo>
                    <a:lnTo>
                      <a:pt x="0"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50" name="Freeform 380"/>
              <p:cNvSpPr>
                <a:spLocks noEditPoints="1"/>
              </p:cNvSpPr>
              <p:nvPr/>
            </p:nvSpPr>
            <p:spPr bwMode="auto">
              <a:xfrm>
                <a:off x="3709" y="3836"/>
                <a:ext cx="9" cy="19"/>
              </a:xfrm>
              <a:custGeom>
                <a:avLst/>
                <a:gdLst>
                  <a:gd name="T0" fmla="*/ 0 w 9"/>
                  <a:gd name="T1" fmla="*/ 17 h 19"/>
                  <a:gd name="T2" fmla="*/ 3 w 9"/>
                  <a:gd name="T3" fmla="*/ 19 h 19"/>
                  <a:gd name="T4" fmla="*/ 4 w 9"/>
                  <a:gd name="T5" fmla="*/ 16 h 19"/>
                  <a:gd name="T6" fmla="*/ 1 w 9"/>
                  <a:gd name="T7" fmla="*/ 15 h 19"/>
                  <a:gd name="T8" fmla="*/ 0 w 9"/>
                  <a:gd name="T9" fmla="*/ 17 h 19"/>
                  <a:gd name="T10" fmla="*/ 7 w 9"/>
                  <a:gd name="T11" fmla="*/ 2 h 19"/>
                  <a:gd name="T12" fmla="*/ 9 w 9"/>
                  <a:gd name="T13" fmla="*/ 4 h 19"/>
                  <a:gd name="T14" fmla="*/ 9 w 9"/>
                  <a:gd name="T15" fmla="*/ 1 h 19"/>
                  <a:gd name="T16" fmla="*/ 7 w 9"/>
                  <a:gd name="T17" fmla="*/ 0 h 19"/>
                  <a:gd name="T18" fmla="*/ 7 w 9"/>
                  <a:gd name="T19" fmla="*/ 2 h 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19"/>
                  <a:gd name="T32" fmla="*/ 9 w 9"/>
                  <a:gd name="T33" fmla="*/ 19 h 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19">
                    <a:moveTo>
                      <a:pt x="0" y="17"/>
                    </a:moveTo>
                    <a:lnTo>
                      <a:pt x="3" y="19"/>
                    </a:lnTo>
                    <a:lnTo>
                      <a:pt x="4" y="16"/>
                    </a:lnTo>
                    <a:lnTo>
                      <a:pt x="1" y="15"/>
                    </a:lnTo>
                    <a:lnTo>
                      <a:pt x="0" y="17"/>
                    </a:lnTo>
                    <a:close/>
                    <a:moveTo>
                      <a:pt x="7" y="2"/>
                    </a:moveTo>
                    <a:lnTo>
                      <a:pt x="9" y="4"/>
                    </a:lnTo>
                    <a:lnTo>
                      <a:pt x="9" y="1"/>
                    </a:lnTo>
                    <a:lnTo>
                      <a:pt x="7" y="0"/>
                    </a:lnTo>
                    <a:lnTo>
                      <a:pt x="7"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51" name="Freeform 381"/>
              <p:cNvSpPr>
                <a:spLocks/>
              </p:cNvSpPr>
              <p:nvPr/>
            </p:nvSpPr>
            <p:spPr bwMode="auto">
              <a:xfrm>
                <a:off x="3727" y="3842"/>
                <a:ext cx="12" cy="18"/>
              </a:xfrm>
              <a:custGeom>
                <a:avLst/>
                <a:gdLst>
                  <a:gd name="T0" fmla="*/ 0 w 12"/>
                  <a:gd name="T1" fmla="*/ 17 h 18"/>
                  <a:gd name="T2" fmla="*/ 1 w 12"/>
                  <a:gd name="T3" fmla="*/ 18 h 18"/>
                  <a:gd name="T4" fmla="*/ 12 w 12"/>
                  <a:gd name="T5" fmla="*/ 2 h 18"/>
                  <a:gd name="T6" fmla="*/ 9 w 12"/>
                  <a:gd name="T7" fmla="*/ 0 h 18"/>
                  <a:gd name="T8" fmla="*/ 0 w 12"/>
                  <a:gd name="T9" fmla="*/ 17 h 18"/>
                  <a:gd name="T10" fmla="*/ 0 60000 65536"/>
                  <a:gd name="T11" fmla="*/ 0 60000 65536"/>
                  <a:gd name="T12" fmla="*/ 0 60000 65536"/>
                  <a:gd name="T13" fmla="*/ 0 60000 65536"/>
                  <a:gd name="T14" fmla="*/ 0 60000 65536"/>
                  <a:gd name="T15" fmla="*/ 0 w 12"/>
                  <a:gd name="T16" fmla="*/ 0 h 18"/>
                  <a:gd name="T17" fmla="*/ 12 w 12"/>
                  <a:gd name="T18" fmla="*/ 18 h 18"/>
                </a:gdLst>
                <a:ahLst/>
                <a:cxnLst>
                  <a:cxn ang="T10">
                    <a:pos x="T0" y="T1"/>
                  </a:cxn>
                  <a:cxn ang="T11">
                    <a:pos x="T2" y="T3"/>
                  </a:cxn>
                  <a:cxn ang="T12">
                    <a:pos x="T4" y="T5"/>
                  </a:cxn>
                  <a:cxn ang="T13">
                    <a:pos x="T6" y="T7"/>
                  </a:cxn>
                  <a:cxn ang="T14">
                    <a:pos x="T8" y="T9"/>
                  </a:cxn>
                </a:cxnLst>
                <a:rect l="T15" t="T16" r="T17" b="T18"/>
                <a:pathLst>
                  <a:path w="12" h="18">
                    <a:moveTo>
                      <a:pt x="0" y="17"/>
                    </a:moveTo>
                    <a:lnTo>
                      <a:pt x="1" y="18"/>
                    </a:lnTo>
                    <a:lnTo>
                      <a:pt x="12" y="2"/>
                    </a:lnTo>
                    <a:lnTo>
                      <a:pt x="9" y="0"/>
                    </a:lnTo>
                    <a:lnTo>
                      <a:pt x="0"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52" name="Freeform 382"/>
              <p:cNvSpPr>
                <a:spLocks/>
              </p:cNvSpPr>
              <p:nvPr/>
            </p:nvSpPr>
            <p:spPr bwMode="auto">
              <a:xfrm>
                <a:off x="3740" y="3845"/>
                <a:ext cx="12" cy="19"/>
              </a:xfrm>
              <a:custGeom>
                <a:avLst/>
                <a:gdLst>
                  <a:gd name="T0" fmla="*/ 0 w 12"/>
                  <a:gd name="T1" fmla="*/ 18 h 19"/>
                  <a:gd name="T2" fmla="*/ 3 w 12"/>
                  <a:gd name="T3" fmla="*/ 18 h 19"/>
                  <a:gd name="T4" fmla="*/ 7 w 12"/>
                  <a:gd name="T5" fmla="*/ 11 h 19"/>
                  <a:gd name="T6" fmla="*/ 8 w 12"/>
                  <a:gd name="T7" fmla="*/ 18 h 19"/>
                  <a:gd name="T8" fmla="*/ 11 w 12"/>
                  <a:gd name="T9" fmla="*/ 19 h 19"/>
                  <a:gd name="T10" fmla="*/ 8 w 12"/>
                  <a:gd name="T11" fmla="*/ 10 h 19"/>
                  <a:gd name="T12" fmla="*/ 12 w 12"/>
                  <a:gd name="T13" fmla="*/ 2 h 19"/>
                  <a:gd name="T14" fmla="*/ 11 w 12"/>
                  <a:gd name="T15" fmla="*/ 0 h 19"/>
                  <a:gd name="T16" fmla="*/ 7 w 12"/>
                  <a:gd name="T17" fmla="*/ 7 h 19"/>
                  <a:gd name="T18" fmla="*/ 6 w 12"/>
                  <a:gd name="T19" fmla="*/ 0 h 19"/>
                  <a:gd name="T20" fmla="*/ 3 w 12"/>
                  <a:gd name="T21" fmla="*/ 0 h 19"/>
                  <a:gd name="T22" fmla="*/ 6 w 12"/>
                  <a:gd name="T23" fmla="*/ 8 h 19"/>
                  <a:gd name="T24" fmla="*/ 0 w 12"/>
                  <a:gd name="T25" fmla="*/ 18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
                  <a:gd name="T40" fmla="*/ 0 h 19"/>
                  <a:gd name="T41" fmla="*/ 12 w 12"/>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 h="19">
                    <a:moveTo>
                      <a:pt x="0" y="18"/>
                    </a:moveTo>
                    <a:lnTo>
                      <a:pt x="3" y="18"/>
                    </a:lnTo>
                    <a:lnTo>
                      <a:pt x="7" y="11"/>
                    </a:lnTo>
                    <a:lnTo>
                      <a:pt x="8" y="18"/>
                    </a:lnTo>
                    <a:lnTo>
                      <a:pt x="11" y="19"/>
                    </a:lnTo>
                    <a:lnTo>
                      <a:pt x="8" y="10"/>
                    </a:lnTo>
                    <a:lnTo>
                      <a:pt x="12" y="2"/>
                    </a:lnTo>
                    <a:lnTo>
                      <a:pt x="11" y="0"/>
                    </a:lnTo>
                    <a:lnTo>
                      <a:pt x="7" y="7"/>
                    </a:lnTo>
                    <a:lnTo>
                      <a:pt x="6" y="0"/>
                    </a:lnTo>
                    <a:lnTo>
                      <a:pt x="3" y="0"/>
                    </a:lnTo>
                    <a:lnTo>
                      <a:pt x="6" y="8"/>
                    </a:lnTo>
                    <a:lnTo>
                      <a:pt x="0"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53" name="Freeform 383"/>
              <p:cNvSpPr>
                <a:spLocks noEditPoints="1"/>
              </p:cNvSpPr>
              <p:nvPr/>
            </p:nvSpPr>
            <p:spPr bwMode="auto">
              <a:xfrm>
                <a:off x="3758" y="3847"/>
                <a:ext cx="11" cy="17"/>
              </a:xfrm>
              <a:custGeom>
                <a:avLst/>
                <a:gdLst>
                  <a:gd name="T0" fmla="*/ 0 w 11"/>
                  <a:gd name="T1" fmla="*/ 17 h 17"/>
                  <a:gd name="T2" fmla="*/ 3 w 11"/>
                  <a:gd name="T3" fmla="*/ 17 h 17"/>
                  <a:gd name="T4" fmla="*/ 3 w 11"/>
                  <a:gd name="T5" fmla="*/ 13 h 17"/>
                  <a:gd name="T6" fmla="*/ 7 w 11"/>
                  <a:gd name="T7" fmla="*/ 13 h 17"/>
                  <a:gd name="T8" fmla="*/ 8 w 11"/>
                  <a:gd name="T9" fmla="*/ 17 h 17"/>
                  <a:gd name="T10" fmla="*/ 11 w 11"/>
                  <a:gd name="T11" fmla="*/ 17 h 17"/>
                  <a:gd name="T12" fmla="*/ 7 w 11"/>
                  <a:gd name="T13" fmla="*/ 0 h 17"/>
                  <a:gd name="T14" fmla="*/ 4 w 11"/>
                  <a:gd name="T15" fmla="*/ 0 h 17"/>
                  <a:gd name="T16" fmla="*/ 0 w 11"/>
                  <a:gd name="T17" fmla="*/ 17 h 17"/>
                  <a:gd name="T18" fmla="*/ 5 w 11"/>
                  <a:gd name="T19" fmla="*/ 2 h 17"/>
                  <a:gd name="T20" fmla="*/ 5 w 11"/>
                  <a:gd name="T21" fmla="*/ 2 h 17"/>
                  <a:gd name="T22" fmla="*/ 7 w 11"/>
                  <a:gd name="T23" fmla="*/ 10 h 17"/>
                  <a:gd name="T24" fmla="*/ 4 w 11"/>
                  <a:gd name="T25" fmla="*/ 10 h 17"/>
                  <a:gd name="T26" fmla="*/ 5 w 11"/>
                  <a:gd name="T27" fmla="*/ 2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
                  <a:gd name="T43" fmla="*/ 0 h 17"/>
                  <a:gd name="T44" fmla="*/ 11 w 11"/>
                  <a:gd name="T45" fmla="*/ 17 h 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 h="17">
                    <a:moveTo>
                      <a:pt x="0" y="17"/>
                    </a:moveTo>
                    <a:lnTo>
                      <a:pt x="3" y="17"/>
                    </a:lnTo>
                    <a:lnTo>
                      <a:pt x="3" y="13"/>
                    </a:lnTo>
                    <a:lnTo>
                      <a:pt x="7" y="13"/>
                    </a:lnTo>
                    <a:lnTo>
                      <a:pt x="8" y="17"/>
                    </a:lnTo>
                    <a:lnTo>
                      <a:pt x="11" y="17"/>
                    </a:lnTo>
                    <a:lnTo>
                      <a:pt x="7" y="0"/>
                    </a:lnTo>
                    <a:lnTo>
                      <a:pt x="4" y="0"/>
                    </a:lnTo>
                    <a:lnTo>
                      <a:pt x="0" y="17"/>
                    </a:lnTo>
                    <a:close/>
                    <a:moveTo>
                      <a:pt x="5" y="2"/>
                    </a:moveTo>
                    <a:lnTo>
                      <a:pt x="5" y="2"/>
                    </a:lnTo>
                    <a:lnTo>
                      <a:pt x="7" y="10"/>
                    </a:lnTo>
                    <a:lnTo>
                      <a:pt x="4" y="10"/>
                    </a:lnTo>
                    <a:lnTo>
                      <a:pt x="5"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54" name="Freeform 384"/>
              <p:cNvSpPr>
                <a:spLocks noEditPoints="1"/>
              </p:cNvSpPr>
              <p:nvPr/>
            </p:nvSpPr>
            <p:spPr bwMode="auto">
              <a:xfrm>
                <a:off x="3774" y="3847"/>
                <a:ext cx="10" cy="17"/>
              </a:xfrm>
              <a:custGeom>
                <a:avLst/>
                <a:gdLst>
                  <a:gd name="T0" fmla="*/ 2 w 10"/>
                  <a:gd name="T1" fmla="*/ 17 h 17"/>
                  <a:gd name="T2" fmla="*/ 4 w 10"/>
                  <a:gd name="T3" fmla="*/ 17 h 17"/>
                  <a:gd name="T4" fmla="*/ 4 w 10"/>
                  <a:gd name="T5" fmla="*/ 9 h 17"/>
                  <a:gd name="T6" fmla="*/ 4 w 10"/>
                  <a:gd name="T7" fmla="*/ 9 h 17"/>
                  <a:gd name="T8" fmla="*/ 6 w 10"/>
                  <a:gd name="T9" fmla="*/ 9 h 17"/>
                  <a:gd name="T10" fmla="*/ 7 w 10"/>
                  <a:gd name="T11" fmla="*/ 12 h 17"/>
                  <a:gd name="T12" fmla="*/ 7 w 10"/>
                  <a:gd name="T13" fmla="*/ 16 h 17"/>
                  <a:gd name="T14" fmla="*/ 7 w 10"/>
                  <a:gd name="T15" fmla="*/ 16 h 17"/>
                  <a:gd name="T16" fmla="*/ 7 w 10"/>
                  <a:gd name="T17" fmla="*/ 17 h 17"/>
                  <a:gd name="T18" fmla="*/ 10 w 10"/>
                  <a:gd name="T19" fmla="*/ 17 h 17"/>
                  <a:gd name="T20" fmla="*/ 10 w 10"/>
                  <a:gd name="T21" fmla="*/ 16 h 17"/>
                  <a:gd name="T22" fmla="*/ 10 w 10"/>
                  <a:gd name="T23" fmla="*/ 15 h 17"/>
                  <a:gd name="T24" fmla="*/ 10 w 10"/>
                  <a:gd name="T25" fmla="*/ 10 h 17"/>
                  <a:gd name="T26" fmla="*/ 8 w 10"/>
                  <a:gd name="T27" fmla="*/ 9 h 17"/>
                  <a:gd name="T28" fmla="*/ 7 w 10"/>
                  <a:gd name="T29" fmla="*/ 8 h 17"/>
                  <a:gd name="T30" fmla="*/ 7 w 10"/>
                  <a:gd name="T31" fmla="*/ 8 h 17"/>
                  <a:gd name="T32" fmla="*/ 8 w 10"/>
                  <a:gd name="T33" fmla="*/ 6 h 17"/>
                  <a:gd name="T34" fmla="*/ 8 w 10"/>
                  <a:gd name="T35" fmla="*/ 4 h 17"/>
                  <a:gd name="T36" fmla="*/ 8 w 10"/>
                  <a:gd name="T37" fmla="*/ 1 h 17"/>
                  <a:gd name="T38" fmla="*/ 7 w 10"/>
                  <a:gd name="T39" fmla="*/ 0 h 17"/>
                  <a:gd name="T40" fmla="*/ 7 w 10"/>
                  <a:gd name="T41" fmla="*/ 0 h 17"/>
                  <a:gd name="T42" fmla="*/ 4 w 10"/>
                  <a:gd name="T43" fmla="*/ 0 h 17"/>
                  <a:gd name="T44" fmla="*/ 0 w 10"/>
                  <a:gd name="T45" fmla="*/ 0 h 17"/>
                  <a:gd name="T46" fmla="*/ 2 w 10"/>
                  <a:gd name="T47" fmla="*/ 17 h 17"/>
                  <a:gd name="T48" fmla="*/ 3 w 10"/>
                  <a:gd name="T49" fmla="*/ 1 h 17"/>
                  <a:gd name="T50" fmla="*/ 4 w 10"/>
                  <a:gd name="T51" fmla="*/ 1 h 17"/>
                  <a:gd name="T52" fmla="*/ 6 w 10"/>
                  <a:gd name="T53" fmla="*/ 1 h 17"/>
                  <a:gd name="T54" fmla="*/ 6 w 10"/>
                  <a:gd name="T55" fmla="*/ 4 h 17"/>
                  <a:gd name="T56" fmla="*/ 6 w 10"/>
                  <a:gd name="T57" fmla="*/ 6 h 17"/>
                  <a:gd name="T58" fmla="*/ 4 w 10"/>
                  <a:gd name="T59" fmla="*/ 8 h 17"/>
                  <a:gd name="T60" fmla="*/ 3 w 10"/>
                  <a:gd name="T61" fmla="*/ 8 h 17"/>
                  <a:gd name="T62" fmla="*/ 3 w 10"/>
                  <a:gd name="T63" fmla="*/ 1 h 1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
                  <a:gd name="T97" fmla="*/ 0 h 17"/>
                  <a:gd name="T98" fmla="*/ 10 w 10"/>
                  <a:gd name="T99" fmla="*/ 17 h 1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 h="17">
                    <a:moveTo>
                      <a:pt x="2" y="17"/>
                    </a:moveTo>
                    <a:lnTo>
                      <a:pt x="4" y="17"/>
                    </a:lnTo>
                    <a:lnTo>
                      <a:pt x="4" y="9"/>
                    </a:lnTo>
                    <a:lnTo>
                      <a:pt x="6" y="9"/>
                    </a:lnTo>
                    <a:lnTo>
                      <a:pt x="7" y="12"/>
                    </a:lnTo>
                    <a:lnTo>
                      <a:pt x="7" y="16"/>
                    </a:lnTo>
                    <a:lnTo>
                      <a:pt x="7" y="17"/>
                    </a:lnTo>
                    <a:lnTo>
                      <a:pt x="10" y="17"/>
                    </a:lnTo>
                    <a:lnTo>
                      <a:pt x="10" y="16"/>
                    </a:lnTo>
                    <a:lnTo>
                      <a:pt x="10" y="15"/>
                    </a:lnTo>
                    <a:lnTo>
                      <a:pt x="10" y="10"/>
                    </a:lnTo>
                    <a:lnTo>
                      <a:pt x="8" y="9"/>
                    </a:lnTo>
                    <a:lnTo>
                      <a:pt x="7" y="8"/>
                    </a:lnTo>
                    <a:lnTo>
                      <a:pt x="8" y="6"/>
                    </a:lnTo>
                    <a:lnTo>
                      <a:pt x="8" y="4"/>
                    </a:lnTo>
                    <a:lnTo>
                      <a:pt x="8" y="1"/>
                    </a:lnTo>
                    <a:lnTo>
                      <a:pt x="7" y="0"/>
                    </a:lnTo>
                    <a:lnTo>
                      <a:pt x="4" y="0"/>
                    </a:lnTo>
                    <a:lnTo>
                      <a:pt x="0" y="0"/>
                    </a:lnTo>
                    <a:lnTo>
                      <a:pt x="2" y="17"/>
                    </a:lnTo>
                    <a:close/>
                    <a:moveTo>
                      <a:pt x="3" y="1"/>
                    </a:moveTo>
                    <a:lnTo>
                      <a:pt x="4" y="1"/>
                    </a:lnTo>
                    <a:lnTo>
                      <a:pt x="6" y="1"/>
                    </a:lnTo>
                    <a:lnTo>
                      <a:pt x="6" y="4"/>
                    </a:lnTo>
                    <a:lnTo>
                      <a:pt x="6" y="6"/>
                    </a:lnTo>
                    <a:lnTo>
                      <a:pt x="4" y="8"/>
                    </a:lnTo>
                    <a:lnTo>
                      <a:pt x="3" y="8"/>
                    </a:lnTo>
                    <a:lnTo>
                      <a:pt x="3"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55" name="Freeform 385"/>
              <p:cNvSpPr>
                <a:spLocks noEditPoints="1"/>
              </p:cNvSpPr>
              <p:nvPr/>
            </p:nvSpPr>
            <p:spPr bwMode="auto">
              <a:xfrm>
                <a:off x="3789" y="3844"/>
                <a:ext cx="11" cy="19"/>
              </a:xfrm>
              <a:custGeom>
                <a:avLst/>
                <a:gdLst>
                  <a:gd name="T0" fmla="*/ 3 w 11"/>
                  <a:gd name="T1" fmla="*/ 19 h 19"/>
                  <a:gd name="T2" fmla="*/ 6 w 11"/>
                  <a:gd name="T3" fmla="*/ 18 h 19"/>
                  <a:gd name="T4" fmla="*/ 4 w 11"/>
                  <a:gd name="T5" fmla="*/ 11 h 19"/>
                  <a:gd name="T6" fmla="*/ 6 w 11"/>
                  <a:gd name="T7" fmla="*/ 11 h 19"/>
                  <a:gd name="T8" fmla="*/ 7 w 11"/>
                  <a:gd name="T9" fmla="*/ 11 h 19"/>
                  <a:gd name="T10" fmla="*/ 7 w 11"/>
                  <a:gd name="T11" fmla="*/ 12 h 19"/>
                  <a:gd name="T12" fmla="*/ 8 w 11"/>
                  <a:gd name="T13" fmla="*/ 16 h 19"/>
                  <a:gd name="T14" fmla="*/ 8 w 11"/>
                  <a:gd name="T15" fmla="*/ 16 h 19"/>
                  <a:gd name="T16" fmla="*/ 8 w 11"/>
                  <a:gd name="T17" fmla="*/ 18 h 19"/>
                  <a:gd name="T18" fmla="*/ 11 w 11"/>
                  <a:gd name="T19" fmla="*/ 18 h 19"/>
                  <a:gd name="T20" fmla="*/ 11 w 11"/>
                  <a:gd name="T21" fmla="*/ 16 h 19"/>
                  <a:gd name="T22" fmla="*/ 11 w 11"/>
                  <a:gd name="T23" fmla="*/ 15 h 19"/>
                  <a:gd name="T24" fmla="*/ 10 w 11"/>
                  <a:gd name="T25" fmla="*/ 11 h 19"/>
                  <a:gd name="T26" fmla="*/ 8 w 11"/>
                  <a:gd name="T27" fmla="*/ 9 h 19"/>
                  <a:gd name="T28" fmla="*/ 7 w 11"/>
                  <a:gd name="T29" fmla="*/ 8 h 19"/>
                  <a:gd name="T30" fmla="*/ 7 w 11"/>
                  <a:gd name="T31" fmla="*/ 8 h 19"/>
                  <a:gd name="T32" fmla="*/ 8 w 11"/>
                  <a:gd name="T33" fmla="*/ 7 h 19"/>
                  <a:gd name="T34" fmla="*/ 8 w 11"/>
                  <a:gd name="T35" fmla="*/ 4 h 19"/>
                  <a:gd name="T36" fmla="*/ 8 w 11"/>
                  <a:gd name="T37" fmla="*/ 1 h 19"/>
                  <a:gd name="T38" fmla="*/ 7 w 11"/>
                  <a:gd name="T39" fmla="*/ 0 h 19"/>
                  <a:gd name="T40" fmla="*/ 6 w 11"/>
                  <a:gd name="T41" fmla="*/ 0 h 19"/>
                  <a:gd name="T42" fmla="*/ 3 w 11"/>
                  <a:gd name="T43" fmla="*/ 0 h 19"/>
                  <a:gd name="T44" fmla="*/ 0 w 11"/>
                  <a:gd name="T45" fmla="*/ 1 h 19"/>
                  <a:gd name="T46" fmla="*/ 3 w 11"/>
                  <a:gd name="T47" fmla="*/ 19 h 19"/>
                  <a:gd name="T48" fmla="*/ 3 w 11"/>
                  <a:gd name="T49" fmla="*/ 3 h 19"/>
                  <a:gd name="T50" fmla="*/ 4 w 11"/>
                  <a:gd name="T51" fmla="*/ 3 h 19"/>
                  <a:gd name="T52" fmla="*/ 6 w 11"/>
                  <a:gd name="T53" fmla="*/ 3 h 19"/>
                  <a:gd name="T54" fmla="*/ 6 w 11"/>
                  <a:gd name="T55" fmla="*/ 4 h 19"/>
                  <a:gd name="T56" fmla="*/ 6 w 11"/>
                  <a:gd name="T57" fmla="*/ 7 h 19"/>
                  <a:gd name="T58" fmla="*/ 4 w 11"/>
                  <a:gd name="T59" fmla="*/ 8 h 19"/>
                  <a:gd name="T60" fmla="*/ 4 w 11"/>
                  <a:gd name="T61" fmla="*/ 8 h 19"/>
                  <a:gd name="T62" fmla="*/ 3 w 11"/>
                  <a:gd name="T63" fmla="*/ 3 h 1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
                  <a:gd name="T97" fmla="*/ 0 h 19"/>
                  <a:gd name="T98" fmla="*/ 11 w 11"/>
                  <a:gd name="T99" fmla="*/ 19 h 1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 h="19">
                    <a:moveTo>
                      <a:pt x="3" y="19"/>
                    </a:moveTo>
                    <a:lnTo>
                      <a:pt x="6" y="18"/>
                    </a:lnTo>
                    <a:lnTo>
                      <a:pt x="4" y="11"/>
                    </a:lnTo>
                    <a:lnTo>
                      <a:pt x="6" y="11"/>
                    </a:lnTo>
                    <a:lnTo>
                      <a:pt x="7" y="11"/>
                    </a:lnTo>
                    <a:lnTo>
                      <a:pt x="7" y="12"/>
                    </a:lnTo>
                    <a:lnTo>
                      <a:pt x="8" y="16"/>
                    </a:lnTo>
                    <a:lnTo>
                      <a:pt x="8" y="18"/>
                    </a:lnTo>
                    <a:lnTo>
                      <a:pt x="11" y="18"/>
                    </a:lnTo>
                    <a:lnTo>
                      <a:pt x="11" y="16"/>
                    </a:lnTo>
                    <a:lnTo>
                      <a:pt x="11" y="15"/>
                    </a:lnTo>
                    <a:lnTo>
                      <a:pt x="10" y="11"/>
                    </a:lnTo>
                    <a:lnTo>
                      <a:pt x="8" y="9"/>
                    </a:lnTo>
                    <a:lnTo>
                      <a:pt x="7" y="8"/>
                    </a:lnTo>
                    <a:lnTo>
                      <a:pt x="8" y="7"/>
                    </a:lnTo>
                    <a:lnTo>
                      <a:pt x="8" y="4"/>
                    </a:lnTo>
                    <a:lnTo>
                      <a:pt x="8" y="1"/>
                    </a:lnTo>
                    <a:lnTo>
                      <a:pt x="7" y="0"/>
                    </a:lnTo>
                    <a:lnTo>
                      <a:pt x="6" y="0"/>
                    </a:lnTo>
                    <a:lnTo>
                      <a:pt x="3" y="0"/>
                    </a:lnTo>
                    <a:lnTo>
                      <a:pt x="0" y="1"/>
                    </a:lnTo>
                    <a:lnTo>
                      <a:pt x="3" y="19"/>
                    </a:lnTo>
                    <a:close/>
                    <a:moveTo>
                      <a:pt x="3" y="3"/>
                    </a:moveTo>
                    <a:lnTo>
                      <a:pt x="4" y="3"/>
                    </a:lnTo>
                    <a:lnTo>
                      <a:pt x="6" y="3"/>
                    </a:lnTo>
                    <a:lnTo>
                      <a:pt x="6" y="4"/>
                    </a:lnTo>
                    <a:lnTo>
                      <a:pt x="6" y="7"/>
                    </a:lnTo>
                    <a:lnTo>
                      <a:pt x="4" y="8"/>
                    </a:lnTo>
                    <a:lnTo>
                      <a:pt x="3"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56" name="Freeform 386"/>
              <p:cNvSpPr>
                <a:spLocks noEditPoints="1"/>
              </p:cNvSpPr>
              <p:nvPr/>
            </p:nvSpPr>
            <p:spPr bwMode="auto">
              <a:xfrm>
                <a:off x="3806" y="3840"/>
                <a:ext cx="12" cy="19"/>
              </a:xfrm>
              <a:custGeom>
                <a:avLst/>
                <a:gdLst>
                  <a:gd name="T0" fmla="*/ 1 w 12"/>
                  <a:gd name="T1" fmla="*/ 19 h 19"/>
                  <a:gd name="T2" fmla="*/ 4 w 12"/>
                  <a:gd name="T3" fmla="*/ 17 h 19"/>
                  <a:gd name="T4" fmla="*/ 4 w 12"/>
                  <a:gd name="T5" fmla="*/ 13 h 19"/>
                  <a:gd name="T6" fmla="*/ 6 w 12"/>
                  <a:gd name="T7" fmla="*/ 12 h 19"/>
                  <a:gd name="T8" fmla="*/ 9 w 12"/>
                  <a:gd name="T9" fmla="*/ 16 h 19"/>
                  <a:gd name="T10" fmla="*/ 12 w 12"/>
                  <a:gd name="T11" fmla="*/ 16 h 19"/>
                  <a:gd name="T12" fmla="*/ 2 w 12"/>
                  <a:gd name="T13" fmla="*/ 0 h 19"/>
                  <a:gd name="T14" fmla="*/ 0 w 12"/>
                  <a:gd name="T15" fmla="*/ 0 h 19"/>
                  <a:gd name="T16" fmla="*/ 1 w 12"/>
                  <a:gd name="T17" fmla="*/ 19 h 19"/>
                  <a:gd name="T18" fmla="*/ 2 w 12"/>
                  <a:gd name="T19" fmla="*/ 2 h 19"/>
                  <a:gd name="T20" fmla="*/ 2 w 12"/>
                  <a:gd name="T21" fmla="*/ 2 h 19"/>
                  <a:gd name="T22" fmla="*/ 6 w 12"/>
                  <a:gd name="T23" fmla="*/ 11 h 19"/>
                  <a:gd name="T24" fmla="*/ 2 w 12"/>
                  <a:gd name="T25" fmla="*/ 11 h 19"/>
                  <a:gd name="T26" fmla="*/ 2 w 12"/>
                  <a:gd name="T27" fmla="*/ 2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
                  <a:gd name="T43" fmla="*/ 0 h 19"/>
                  <a:gd name="T44" fmla="*/ 12 w 12"/>
                  <a:gd name="T45" fmla="*/ 19 h 1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 h="19">
                    <a:moveTo>
                      <a:pt x="1" y="19"/>
                    </a:moveTo>
                    <a:lnTo>
                      <a:pt x="4" y="17"/>
                    </a:lnTo>
                    <a:lnTo>
                      <a:pt x="4" y="13"/>
                    </a:lnTo>
                    <a:lnTo>
                      <a:pt x="6" y="12"/>
                    </a:lnTo>
                    <a:lnTo>
                      <a:pt x="9" y="16"/>
                    </a:lnTo>
                    <a:lnTo>
                      <a:pt x="12" y="16"/>
                    </a:lnTo>
                    <a:lnTo>
                      <a:pt x="2" y="0"/>
                    </a:lnTo>
                    <a:lnTo>
                      <a:pt x="0" y="0"/>
                    </a:lnTo>
                    <a:lnTo>
                      <a:pt x="1" y="19"/>
                    </a:lnTo>
                    <a:close/>
                    <a:moveTo>
                      <a:pt x="2" y="2"/>
                    </a:moveTo>
                    <a:lnTo>
                      <a:pt x="2" y="2"/>
                    </a:lnTo>
                    <a:lnTo>
                      <a:pt x="6" y="11"/>
                    </a:lnTo>
                    <a:lnTo>
                      <a:pt x="2" y="11"/>
                    </a:lnTo>
                    <a:lnTo>
                      <a:pt x="2"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57" name="Freeform 387"/>
              <p:cNvSpPr>
                <a:spLocks/>
              </p:cNvSpPr>
              <p:nvPr/>
            </p:nvSpPr>
            <p:spPr bwMode="auto">
              <a:xfrm>
                <a:off x="3829" y="3829"/>
                <a:ext cx="6" cy="19"/>
              </a:xfrm>
              <a:custGeom>
                <a:avLst/>
                <a:gdLst>
                  <a:gd name="T0" fmla="*/ 4 w 6"/>
                  <a:gd name="T1" fmla="*/ 19 h 19"/>
                  <a:gd name="T2" fmla="*/ 6 w 6"/>
                  <a:gd name="T3" fmla="*/ 19 h 19"/>
                  <a:gd name="T4" fmla="*/ 2 w 6"/>
                  <a:gd name="T5" fmla="*/ 0 h 19"/>
                  <a:gd name="T6" fmla="*/ 0 w 6"/>
                  <a:gd name="T7" fmla="*/ 1 h 19"/>
                  <a:gd name="T8" fmla="*/ 4 w 6"/>
                  <a:gd name="T9" fmla="*/ 19 h 19"/>
                  <a:gd name="T10" fmla="*/ 0 60000 65536"/>
                  <a:gd name="T11" fmla="*/ 0 60000 65536"/>
                  <a:gd name="T12" fmla="*/ 0 60000 65536"/>
                  <a:gd name="T13" fmla="*/ 0 60000 65536"/>
                  <a:gd name="T14" fmla="*/ 0 60000 65536"/>
                  <a:gd name="T15" fmla="*/ 0 w 6"/>
                  <a:gd name="T16" fmla="*/ 0 h 19"/>
                  <a:gd name="T17" fmla="*/ 6 w 6"/>
                  <a:gd name="T18" fmla="*/ 19 h 19"/>
                </a:gdLst>
                <a:ahLst/>
                <a:cxnLst>
                  <a:cxn ang="T10">
                    <a:pos x="T0" y="T1"/>
                  </a:cxn>
                  <a:cxn ang="T11">
                    <a:pos x="T2" y="T3"/>
                  </a:cxn>
                  <a:cxn ang="T12">
                    <a:pos x="T4" y="T5"/>
                  </a:cxn>
                  <a:cxn ang="T13">
                    <a:pos x="T6" y="T7"/>
                  </a:cxn>
                  <a:cxn ang="T14">
                    <a:pos x="T8" y="T9"/>
                  </a:cxn>
                </a:cxnLst>
                <a:rect l="T15" t="T16" r="T17" b="T18"/>
                <a:pathLst>
                  <a:path w="6" h="19">
                    <a:moveTo>
                      <a:pt x="4" y="19"/>
                    </a:moveTo>
                    <a:lnTo>
                      <a:pt x="6" y="19"/>
                    </a:lnTo>
                    <a:lnTo>
                      <a:pt x="2" y="0"/>
                    </a:lnTo>
                    <a:lnTo>
                      <a:pt x="0" y="1"/>
                    </a:lnTo>
                    <a:lnTo>
                      <a:pt x="4"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58" name="Freeform 388"/>
              <p:cNvSpPr>
                <a:spLocks/>
              </p:cNvSpPr>
              <p:nvPr/>
            </p:nvSpPr>
            <p:spPr bwMode="auto">
              <a:xfrm>
                <a:off x="3840" y="3822"/>
                <a:ext cx="6" cy="19"/>
              </a:xfrm>
              <a:custGeom>
                <a:avLst/>
                <a:gdLst>
                  <a:gd name="T0" fmla="*/ 5 w 6"/>
                  <a:gd name="T1" fmla="*/ 19 h 19"/>
                  <a:gd name="T2" fmla="*/ 6 w 6"/>
                  <a:gd name="T3" fmla="*/ 19 h 19"/>
                  <a:gd name="T4" fmla="*/ 1 w 6"/>
                  <a:gd name="T5" fmla="*/ 0 h 19"/>
                  <a:gd name="T6" fmla="*/ 0 w 6"/>
                  <a:gd name="T7" fmla="*/ 1 h 19"/>
                  <a:gd name="T8" fmla="*/ 5 w 6"/>
                  <a:gd name="T9" fmla="*/ 19 h 19"/>
                  <a:gd name="T10" fmla="*/ 0 60000 65536"/>
                  <a:gd name="T11" fmla="*/ 0 60000 65536"/>
                  <a:gd name="T12" fmla="*/ 0 60000 65536"/>
                  <a:gd name="T13" fmla="*/ 0 60000 65536"/>
                  <a:gd name="T14" fmla="*/ 0 60000 65536"/>
                  <a:gd name="T15" fmla="*/ 0 w 6"/>
                  <a:gd name="T16" fmla="*/ 0 h 19"/>
                  <a:gd name="T17" fmla="*/ 6 w 6"/>
                  <a:gd name="T18" fmla="*/ 19 h 19"/>
                </a:gdLst>
                <a:ahLst/>
                <a:cxnLst>
                  <a:cxn ang="T10">
                    <a:pos x="T0" y="T1"/>
                  </a:cxn>
                  <a:cxn ang="T11">
                    <a:pos x="T2" y="T3"/>
                  </a:cxn>
                  <a:cxn ang="T12">
                    <a:pos x="T4" y="T5"/>
                  </a:cxn>
                  <a:cxn ang="T13">
                    <a:pos x="T6" y="T7"/>
                  </a:cxn>
                  <a:cxn ang="T14">
                    <a:pos x="T8" y="T9"/>
                  </a:cxn>
                </a:cxnLst>
                <a:rect l="T15" t="T16" r="T17" b="T18"/>
                <a:pathLst>
                  <a:path w="6" h="19">
                    <a:moveTo>
                      <a:pt x="5" y="19"/>
                    </a:moveTo>
                    <a:lnTo>
                      <a:pt x="6" y="19"/>
                    </a:lnTo>
                    <a:lnTo>
                      <a:pt x="1" y="0"/>
                    </a:lnTo>
                    <a:lnTo>
                      <a:pt x="0" y="1"/>
                    </a:lnTo>
                    <a:lnTo>
                      <a:pt x="5"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59" name="Freeform 389"/>
              <p:cNvSpPr>
                <a:spLocks/>
              </p:cNvSpPr>
              <p:nvPr/>
            </p:nvSpPr>
            <p:spPr bwMode="auto">
              <a:xfrm>
                <a:off x="3845" y="3814"/>
                <a:ext cx="19" cy="19"/>
              </a:xfrm>
              <a:custGeom>
                <a:avLst/>
                <a:gdLst>
                  <a:gd name="T0" fmla="*/ 12 w 19"/>
                  <a:gd name="T1" fmla="*/ 19 h 19"/>
                  <a:gd name="T2" fmla="*/ 14 w 19"/>
                  <a:gd name="T3" fmla="*/ 18 h 19"/>
                  <a:gd name="T4" fmla="*/ 8 w 19"/>
                  <a:gd name="T5" fmla="*/ 11 h 19"/>
                  <a:gd name="T6" fmla="*/ 8 w 19"/>
                  <a:gd name="T7" fmla="*/ 11 h 19"/>
                  <a:gd name="T8" fmla="*/ 16 w 19"/>
                  <a:gd name="T9" fmla="*/ 15 h 19"/>
                  <a:gd name="T10" fmla="*/ 19 w 19"/>
                  <a:gd name="T11" fmla="*/ 13 h 19"/>
                  <a:gd name="T12" fmla="*/ 10 w 19"/>
                  <a:gd name="T13" fmla="*/ 8 h 19"/>
                  <a:gd name="T14" fmla="*/ 7 w 19"/>
                  <a:gd name="T15" fmla="*/ 0 h 19"/>
                  <a:gd name="T16" fmla="*/ 5 w 19"/>
                  <a:gd name="T17" fmla="*/ 1 h 19"/>
                  <a:gd name="T18" fmla="*/ 7 w 19"/>
                  <a:gd name="T19" fmla="*/ 9 h 19"/>
                  <a:gd name="T20" fmla="*/ 7 w 19"/>
                  <a:gd name="T21" fmla="*/ 9 h 19"/>
                  <a:gd name="T22" fmla="*/ 3 w 19"/>
                  <a:gd name="T23" fmla="*/ 4 h 19"/>
                  <a:gd name="T24" fmla="*/ 0 w 19"/>
                  <a:gd name="T25" fmla="*/ 5 h 19"/>
                  <a:gd name="T26" fmla="*/ 12 w 19"/>
                  <a:gd name="T27" fmla="*/ 19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
                  <a:gd name="T43" fmla="*/ 0 h 19"/>
                  <a:gd name="T44" fmla="*/ 19 w 19"/>
                  <a:gd name="T45" fmla="*/ 19 h 1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 h="19">
                    <a:moveTo>
                      <a:pt x="12" y="19"/>
                    </a:moveTo>
                    <a:lnTo>
                      <a:pt x="14" y="18"/>
                    </a:lnTo>
                    <a:lnTo>
                      <a:pt x="8" y="11"/>
                    </a:lnTo>
                    <a:lnTo>
                      <a:pt x="16" y="15"/>
                    </a:lnTo>
                    <a:lnTo>
                      <a:pt x="19" y="13"/>
                    </a:lnTo>
                    <a:lnTo>
                      <a:pt x="10" y="8"/>
                    </a:lnTo>
                    <a:lnTo>
                      <a:pt x="7" y="0"/>
                    </a:lnTo>
                    <a:lnTo>
                      <a:pt x="5" y="1"/>
                    </a:lnTo>
                    <a:lnTo>
                      <a:pt x="7" y="9"/>
                    </a:lnTo>
                    <a:lnTo>
                      <a:pt x="3" y="4"/>
                    </a:lnTo>
                    <a:lnTo>
                      <a:pt x="0" y="5"/>
                    </a:lnTo>
                    <a:lnTo>
                      <a:pt x="12"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60" name="Freeform 390"/>
              <p:cNvSpPr>
                <a:spLocks/>
              </p:cNvSpPr>
              <p:nvPr/>
            </p:nvSpPr>
            <p:spPr bwMode="auto">
              <a:xfrm>
                <a:off x="3856" y="3804"/>
                <a:ext cx="18" cy="18"/>
              </a:xfrm>
              <a:custGeom>
                <a:avLst/>
                <a:gdLst>
                  <a:gd name="T0" fmla="*/ 13 w 18"/>
                  <a:gd name="T1" fmla="*/ 18 h 18"/>
                  <a:gd name="T2" fmla="*/ 18 w 18"/>
                  <a:gd name="T3" fmla="*/ 13 h 18"/>
                  <a:gd name="T4" fmla="*/ 16 w 18"/>
                  <a:gd name="T5" fmla="*/ 11 h 18"/>
                  <a:gd name="T6" fmla="*/ 13 w 18"/>
                  <a:gd name="T7" fmla="*/ 14 h 18"/>
                  <a:gd name="T8" fmla="*/ 9 w 18"/>
                  <a:gd name="T9" fmla="*/ 10 h 18"/>
                  <a:gd name="T10" fmla="*/ 12 w 18"/>
                  <a:gd name="T11" fmla="*/ 7 h 18"/>
                  <a:gd name="T12" fmla="*/ 11 w 18"/>
                  <a:gd name="T13" fmla="*/ 6 h 18"/>
                  <a:gd name="T14" fmla="*/ 8 w 18"/>
                  <a:gd name="T15" fmla="*/ 8 h 18"/>
                  <a:gd name="T16" fmla="*/ 4 w 18"/>
                  <a:gd name="T17" fmla="*/ 4 h 18"/>
                  <a:gd name="T18" fmla="*/ 7 w 18"/>
                  <a:gd name="T19" fmla="*/ 2 h 18"/>
                  <a:gd name="T20" fmla="*/ 5 w 18"/>
                  <a:gd name="T21" fmla="*/ 0 h 18"/>
                  <a:gd name="T22" fmla="*/ 0 w 18"/>
                  <a:gd name="T23" fmla="*/ 6 h 18"/>
                  <a:gd name="T24" fmla="*/ 13 w 18"/>
                  <a:gd name="T25" fmla="*/ 18 h 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8"/>
                  <a:gd name="T40" fmla="*/ 0 h 18"/>
                  <a:gd name="T41" fmla="*/ 18 w 18"/>
                  <a:gd name="T42" fmla="*/ 18 h 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8" h="18">
                    <a:moveTo>
                      <a:pt x="13" y="18"/>
                    </a:moveTo>
                    <a:lnTo>
                      <a:pt x="18" y="13"/>
                    </a:lnTo>
                    <a:lnTo>
                      <a:pt x="16" y="11"/>
                    </a:lnTo>
                    <a:lnTo>
                      <a:pt x="13" y="14"/>
                    </a:lnTo>
                    <a:lnTo>
                      <a:pt x="9" y="10"/>
                    </a:lnTo>
                    <a:lnTo>
                      <a:pt x="12" y="7"/>
                    </a:lnTo>
                    <a:lnTo>
                      <a:pt x="11" y="6"/>
                    </a:lnTo>
                    <a:lnTo>
                      <a:pt x="8" y="8"/>
                    </a:lnTo>
                    <a:lnTo>
                      <a:pt x="4" y="4"/>
                    </a:lnTo>
                    <a:lnTo>
                      <a:pt x="7" y="2"/>
                    </a:lnTo>
                    <a:lnTo>
                      <a:pt x="5" y="0"/>
                    </a:lnTo>
                    <a:lnTo>
                      <a:pt x="0" y="6"/>
                    </a:lnTo>
                    <a:lnTo>
                      <a:pt x="13"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61" name="Freeform 391"/>
              <p:cNvSpPr>
                <a:spLocks/>
              </p:cNvSpPr>
              <p:nvPr/>
            </p:nvSpPr>
            <p:spPr bwMode="auto">
              <a:xfrm>
                <a:off x="3867" y="3574"/>
                <a:ext cx="51" cy="206"/>
              </a:xfrm>
              <a:custGeom>
                <a:avLst/>
                <a:gdLst>
                  <a:gd name="T0" fmla="*/ 2 w 51"/>
                  <a:gd name="T1" fmla="*/ 200 h 206"/>
                  <a:gd name="T2" fmla="*/ 12 w 51"/>
                  <a:gd name="T3" fmla="*/ 184 h 206"/>
                  <a:gd name="T4" fmla="*/ 20 w 51"/>
                  <a:gd name="T5" fmla="*/ 165 h 206"/>
                  <a:gd name="T6" fmla="*/ 24 w 51"/>
                  <a:gd name="T7" fmla="*/ 146 h 206"/>
                  <a:gd name="T8" fmla="*/ 28 w 51"/>
                  <a:gd name="T9" fmla="*/ 125 h 206"/>
                  <a:gd name="T10" fmla="*/ 28 w 51"/>
                  <a:gd name="T11" fmla="*/ 105 h 206"/>
                  <a:gd name="T12" fmla="*/ 27 w 51"/>
                  <a:gd name="T13" fmla="*/ 83 h 206"/>
                  <a:gd name="T14" fmla="*/ 24 w 51"/>
                  <a:gd name="T15" fmla="*/ 63 h 206"/>
                  <a:gd name="T16" fmla="*/ 19 w 51"/>
                  <a:gd name="T17" fmla="*/ 44 h 206"/>
                  <a:gd name="T18" fmla="*/ 11 w 51"/>
                  <a:gd name="T19" fmla="*/ 24 h 206"/>
                  <a:gd name="T20" fmla="*/ 1 w 51"/>
                  <a:gd name="T21" fmla="*/ 8 h 206"/>
                  <a:gd name="T22" fmla="*/ 0 w 51"/>
                  <a:gd name="T23" fmla="*/ 4 h 206"/>
                  <a:gd name="T24" fmla="*/ 0 w 51"/>
                  <a:gd name="T25" fmla="*/ 0 h 206"/>
                  <a:gd name="T26" fmla="*/ 2 w 51"/>
                  <a:gd name="T27" fmla="*/ 3 h 206"/>
                  <a:gd name="T28" fmla="*/ 7 w 51"/>
                  <a:gd name="T29" fmla="*/ 5 h 206"/>
                  <a:gd name="T30" fmla="*/ 16 w 51"/>
                  <a:gd name="T31" fmla="*/ 19 h 206"/>
                  <a:gd name="T32" fmla="*/ 26 w 51"/>
                  <a:gd name="T33" fmla="*/ 33 h 206"/>
                  <a:gd name="T34" fmla="*/ 32 w 51"/>
                  <a:gd name="T35" fmla="*/ 48 h 206"/>
                  <a:gd name="T36" fmla="*/ 39 w 51"/>
                  <a:gd name="T37" fmla="*/ 64 h 206"/>
                  <a:gd name="T38" fmla="*/ 45 w 51"/>
                  <a:gd name="T39" fmla="*/ 82 h 206"/>
                  <a:gd name="T40" fmla="*/ 49 w 51"/>
                  <a:gd name="T41" fmla="*/ 99 h 206"/>
                  <a:gd name="T42" fmla="*/ 50 w 51"/>
                  <a:gd name="T43" fmla="*/ 117 h 206"/>
                  <a:gd name="T44" fmla="*/ 51 w 51"/>
                  <a:gd name="T45" fmla="*/ 135 h 206"/>
                  <a:gd name="T46" fmla="*/ 50 w 51"/>
                  <a:gd name="T47" fmla="*/ 153 h 206"/>
                  <a:gd name="T48" fmla="*/ 47 w 51"/>
                  <a:gd name="T49" fmla="*/ 170 h 206"/>
                  <a:gd name="T50" fmla="*/ 43 w 51"/>
                  <a:gd name="T51" fmla="*/ 187 h 206"/>
                  <a:gd name="T52" fmla="*/ 38 w 51"/>
                  <a:gd name="T53" fmla="*/ 203 h 206"/>
                  <a:gd name="T54" fmla="*/ 35 w 51"/>
                  <a:gd name="T55" fmla="*/ 204 h 206"/>
                  <a:gd name="T56" fmla="*/ 31 w 51"/>
                  <a:gd name="T57" fmla="*/ 206 h 206"/>
                  <a:gd name="T58" fmla="*/ 26 w 51"/>
                  <a:gd name="T59" fmla="*/ 206 h 206"/>
                  <a:gd name="T60" fmla="*/ 19 w 51"/>
                  <a:gd name="T61" fmla="*/ 206 h 206"/>
                  <a:gd name="T62" fmla="*/ 8 w 51"/>
                  <a:gd name="T63" fmla="*/ 203 h 206"/>
                  <a:gd name="T64" fmla="*/ 2 w 51"/>
                  <a:gd name="T65" fmla="*/ 200 h 20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1"/>
                  <a:gd name="T100" fmla="*/ 0 h 206"/>
                  <a:gd name="T101" fmla="*/ 51 w 51"/>
                  <a:gd name="T102" fmla="*/ 206 h 20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1" h="206">
                    <a:moveTo>
                      <a:pt x="2" y="200"/>
                    </a:moveTo>
                    <a:lnTo>
                      <a:pt x="12" y="184"/>
                    </a:lnTo>
                    <a:lnTo>
                      <a:pt x="20" y="165"/>
                    </a:lnTo>
                    <a:lnTo>
                      <a:pt x="24" y="146"/>
                    </a:lnTo>
                    <a:lnTo>
                      <a:pt x="28" y="125"/>
                    </a:lnTo>
                    <a:lnTo>
                      <a:pt x="28" y="105"/>
                    </a:lnTo>
                    <a:lnTo>
                      <a:pt x="27" y="83"/>
                    </a:lnTo>
                    <a:lnTo>
                      <a:pt x="24" y="63"/>
                    </a:lnTo>
                    <a:lnTo>
                      <a:pt x="19" y="44"/>
                    </a:lnTo>
                    <a:lnTo>
                      <a:pt x="11" y="24"/>
                    </a:lnTo>
                    <a:lnTo>
                      <a:pt x="1" y="8"/>
                    </a:lnTo>
                    <a:lnTo>
                      <a:pt x="0" y="4"/>
                    </a:lnTo>
                    <a:lnTo>
                      <a:pt x="0" y="0"/>
                    </a:lnTo>
                    <a:lnTo>
                      <a:pt x="2" y="3"/>
                    </a:lnTo>
                    <a:lnTo>
                      <a:pt x="7" y="5"/>
                    </a:lnTo>
                    <a:lnTo>
                      <a:pt x="16" y="19"/>
                    </a:lnTo>
                    <a:lnTo>
                      <a:pt x="26" y="33"/>
                    </a:lnTo>
                    <a:lnTo>
                      <a:pt x="32" y="48"/>
                    </a:lnTo>
                    <a:lnTo>
                      <a:pt x="39" y="64"/>
                    </a:lnTo>
                    <a:lnTo>
                      <a:pt x="45" y="82"/>
                    </a:lnTo>
                    <a:lnTo>
                      <a:pt x="49" y="99"/>
                    </a:lnTo>
                    <a:lnTo>
                      <a:pt x="50" y="117"/>
                    </a:lnTo>
                    <a:lnTo>
                      <a:pt x="51" y="135"/>
                    </a:lnTo>
                    <a:lnTo>
                      <a:pt x="50" y="153"/>
                    </a:lnTo>
                    <a:lnTo>
                      <a:pt x="47" y="170"/>
                    </a:lnTo>
                    <a:lnTo>
                      <a:pt x="43" y="187"/>
                    </a:lnTo>
                    <a:lnTo>
                      <a:pt x="38" y="203"/>
                    </a:lnTo>
                    <a:lnTo>
                      <a:pt x="35" y="204"/>
                    </a:lnTo>
                    <a:lnTo>
                      <a:pt x="31" y="206"/>
                    </a:lnTo>
                    <a:lnTo>
                      <a:pt x="26" y="206"/>
                    </a:lnTo>
                    <a:lnTo>
                      <a:pt x="19" y="206"/>
                    </a:lnTo>
                    <a:lnTo>
                      <a:pt x="8" y="203"/>
                    </a:lnTo>
                    <a:lnTo>
                      <a:pt x="2" y="200"/>
                    </a:lnTo>
                    <a:close/>
                  </a:path>
                </a:pathLst>
              </a:custGeom>
              <a:solidFill>
                <a:srgbClr val="CEB8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62" name="Freeform 392"/>
              <p:cNvSpPr>
                <a:spLocks noEditPoints="1"/>
              </p:cNvSpPr>
              <p:nvPr/>
            </p:nvSpPr>
            <p:spPr bwMode="auto">
              <a:xfrm>
                <a:off x="3863" y="3571"/>
                <a:ext cx="58" cy="213"/>
              </a:xfrm>
              <a:custGeom>
                <a:avLst/>
                <a:gdLst>
                  <a:gd name="T0" fmla="*/ 20 w 58"/>
                  <a:gd name="T1" fmla="*/ 166 h 213"/>
                  <a:gd name="T2" fmla="*/ 35 w 58"/>
                  <a:gd name="T3" fmla="*/ 128 h 213"/>
                  <a:gd name="T4" fmla="*/ 19 w 58"/>
                  <a:gd name="T5" fmla="*/ 187 h 213"/>
                  <a:gd name="T6" fmla="*/ 28 w 58"/>
                  <a:gd name="T7" fmla="*/ 127 h 213"/>
                  <a:gd name="T8" fmla="*/ 26 w 58"/>
                  <a:gd name="T9" fmla="*/ 67 h 213"/>
                  <a:gd name="T10" fmla="*/ 31 w 58"/>
                  <a:gd name="T11" fmla="*/ 66 h 213"/>
                  <a:gd name="T12" fmla="*/ 35 w 58"/>
                  <a:gd name="T13" fmla="*/ 128 h 213"/>
                  <a:gd name="T14" fmla="*/ 16 w 58"/>
                  <a:gd name="T15" fmla="*/ 38 h 213"/>
                  <a:gd name="T16" fmla="*/ 21 w 58"/>
                  <a:gd name="T17" fmla="*/ 36 h 213"/>
                  <a:gd name="T18" fmla="*/ 12 w 58"/>
                  <a:gd name="T19" fmla="*/ 29 h 213"/>
                  <a:gd name="T20" fmla="*/ 8 w 58"/>
                  <a:gd name="T21" fmla="*/ 10 h 213"/>
                  <a:gd name="T22" fmla="*/ 12 w 58"/>
                  <a:gd name="T23" fmla="*/ 29 h 213"/>
                  <a:gd name="T24" fmla="*/ 5 w 58"/>
                  <a:gd name="T25" fmla="*/ 11 h 213"/>
                  <a:gd name="T26" fmla="*/ 2 w 58"/>
                  <a:gd name="T27" fmla="*/ 11 h 213"/>
                  <a:gd name="T28" fmla="*/ 8 w 58"/>
                  <a:gd name="T29" fmla="*/ 8 h 213"/>
                  <a:gd name="T30" fmla="*/ 8 w 58"/>
                  <a:gd name="T31" fmla="*/ 8 h 213"/>
                  <a:gd name="T32" fmla="*/ 8 w 58"/>
                  <a:gd name="T33" fmla="*/ 8 h 213"/>
                  <a:gd name="T34" fmla="*/ 0 w 58"/>
                  <a:gd name="T35" fmla="*/ 7 h 213"/>
                  <a:gd name="T36" fmla="*/ 8 w 58"/>
                  <a:gd name="T37" fmla="*/ 8 h 213"/>
                  <a:gd name="T38" fmla="*/ 0 w 58"/>
                  <a:gd name="T39" fmla="*/ 6 h 213"/>
                  <a:gd name="T40" fmla="*/ 2 w 58"/>
                  <a:gd name="T41" fmla="*/ 0 h 213"/>
                  <a:gd name="T42" fmla="*/ 6 w 58"/>
                  <a:gd name="T43" fmla="*/ 6 h 213"/>
                  <a:gd name="T44" fmla="*/ 5 w 58"/>
                  <a:gd name="T45" fmla="*/ 7 h 213"/>
                  <a:gd name="T46" fmla="*/ 5 w 58"/>
                  <a:gd name="T47" fmla="*/ 6 h 213"/>
                  <a:gd name="T48" fmla="*/ 8 w 58"/>
                  <a:gd name="T49" fmla="*/ 2 h 213"/>
                  <a:gd name="T50" fmla="*/ 5 w 58"/>
                  <a:gd name="T51" fmla="*/ 6 h 213"/>
                  <a:gd name="T52" fmla="*/ 11 w 58"/>
                  <a:gd name="T53" fmla="*/ 4 h 213"/>
                  <a:gd name="T54" fmla="*/ 6 w 58"/>
                  <a:gd name="T55" fmla="*/ 8 h 213"/>
                  <a:gd name="T56" fmla="*/ 13 w 58"/>
                  <a:gd name="T57" fmla="*/ 7 h 213"/>
                  <a:gd name="T58" fmla="*/ 27 w 58"/>
                  <a:gd name="T59" fmla="*/ 37 h 213"/>
                  <a:gd name="T60" fmla="*/ 13 w 58"/>
                  <a:gd name="T61" fmla="*/ 7 h 213"/>
                  <a:gd name="T62" fmla="*/ 46 w 58"/>
                  <a:gd name="T63" fmla="*/ 66 h 213"/>
                  <a:gd name="T64" fmla="*/ 27 w 58"/>
                  <a:gd name="T65" fmla="*/ 37 h 213"/>
                  <a:gd name="T66" fmla="*/ 51 w 58"/>
                  <a:gd name="T67" fmla="*/ 83 h 213"/>
                  <a:gd name="T68" fmla="*/ 58 w 58"/>
                  <a:gd name="T69" fmla="*/ 136 h 213"/>
                  <a:gd name="T70" fmla="*/ 49 w 58"/>
                  <a:gd name="T71" fmla="*/ 102 h 213"/>
                  <a:gd name="T72" fmla="*/ 46 w 58"/>
                  <a:gd name="T73" fmla="*/ 66 h 213"/>
                  <a:gd name="T74" fmla="*/ 54 w 58"/>
                  <a:gd name="T75" fmla="*/ 172 h 213"/>
                  <a:gd name="T76" fmla="*/ 39 w 58"/>
                  <a:gd name="T77" fmla="*/ 205 h 213"/>
                  <a:gd name="T78" fmla="*/ 51 w 58"/>
                  <a:gd name="T79" fmla="*/ 154 h 213"/>
                  <a:gd name="T80" fmla="*/ 45 w 58"/>
                  <a:gd name="T81" fmla="*/ 206 h 213"/>
                  <a:gd name="T82" fmla="*/ 45 w 58"/>
                  <a:gd name="T83" fmla="*/ 206 h 213"/>
                  <a:gd name="T84" fmla="*/ 38 w 58"/>
                  <a:gd name="T85" fmla="*/ 211 h 213"/>
                  <a:gd name="T86" fmla="*/ 27 w 58"/>
                  <a:gd name="T87" fmla="*/ 206 h 213"/>
                  <a:gd name="T88" fmla="*/ 45 w 58"/>
                  <a:gd name="T89" fmla="*/ 207 h 213"/>
                  <a:gd name="T90" fmla="*/ 16 w 58"/>
                  <a:gd name="T91" fmla="*/ 210 h 213"/>
                  <a:gd name="T92" fmla="*/ 27 w 58"/>
                  <a:gd name="T93" fmla="*/ 206 h 213"/>
                  <a:gd name="T94" fmla="*/ 12 w 58"/>
                  <a:gd name="T95" fmla="*/ 210 h 213"/>
                  <a:gd name="T96" fmla="*/ 13 w 58"/>
                  <a:gd name="T97" fmla="*/ 203 h 213"/>
                  <a:gd name="T98" fmla="*/ 8 w 58"/>
                  <a:gd name="T99" fmla="*/ 209 h 213"/>
                  <a:gd name="T100" fmla="*/ 8 w 58"/>
                  <a:gd name="T101" fmla="*/ 209 h 213"/>
                  <a:gd name="T102" fmla="*/ 4 w 58"/>
                  <a:gd name="T103" fmla="*/ 203 h 213"/>
                  <a:gd name="T104" fmla="*/ 11 w 58"/>
                  <a:gd name="T105" fmla="*/ 202 h 213"/>
                  <a:gd name="T106" fmla="*/ 4 w 58"/>
                  <a:gd name="T107" fmla="*/ 203 h 213"/>
                  <a:gd name="T108" fmla="*/ 4 w 58"/>
                  <a:gd name="T109" fmla="*/ 203 h 21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8"/>
                  <a:gd name="T166" fmla="*/ 0 h 213"/>
                  <a:gd name="T167" fmla="*/ 58 w 58"/>
                  <a:gd name="T168" fmla="*/ 213 h 21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8" h="213">
                    <a:moveTo>
                      <a:pt x="4" y="202"/>
                    </a:moveTo>
                    <a:lnTo>
                      <a:pt x="13" y="186"/>
                    </a:lnTo>
                    <a:lnTo>
                      <a:pt x="20" y="166"/>
                    </a:lnTo>
                    <a:lnTo>
                      <a:pt x="26" y="147"/>
                    </a:lnTo>
                    <a:lnTo>
                      <a:pt x="28" y="127"/>
                    </a:lnTo>
                    <a:lnTo>
                      <a:pt x="35" y="128"/>
                    </a:lnTo>
                    <a:lnTo>
                      <a:pt x="32" y="149"/>
                    </a:lnTo>
                    <a:lnTo>
                      <a:pt x="27" y="168"/>
                    </a:lnTo>
                    <a:lnTo>
                      <a:pt x="19" y="187"/>
                    </a:lnTo>
                    <a:lnTo>
                      <a:pt x="9" y="205"/>
                    </a:lnTo>
                    <a:lnTo>
                      <a:pt x="4" y="202"/>
                    </a:lnTo>
                    <a:close/>
                    <a:moveTo>
                      <a:pt x="28" y="127"/>
                    </a:moveTo>
                    <a:lnTo>
                      <a:pt x="30" y="106"/>
                    </a:lnTo>
                    <a:lnTo>
                      <a:pt x="28" y="87"/>
                    </a:lnTo>
                    <a:lnTo>
                      <a:pt x="26" y="67"/>
                    </a:lnTo>
                    <a:lnTo>
                      <a:pt x="19" y="48"/>
                    </a:lnTo>
                    <a:lnTo>
                      <a:pt x="26" y="45"/>
                    </a:lnTo>
                    <a:lnTo>
                      <a:pt x="31" y="66"/>
                    </a:lnTo>
                    <a:lnTo>
                      <a:pt x="35" y="86"/>
                    </a:lnTo>
                    <a:lnTo>
                      <a:pt x="36" y="106"/>
                    </a:lnTo>
                    <a:lnTo>
                      <a:pt x="35" y="128"/>
                    </a:lnTo>
                    <a:lnTo>
                      <a:pt x="28" y="127"/>
                    </a:lnTo>
                    <a:close/>
                    <a:moveTo>
                      <a:pt x="19" y="48"/>
                    </a:moveTo>
                    <a:lnTo>
                      <a:pt x="16" y="38"/>
                    </a:lnTo>
                    <a:lnTo>
                      <a:pt x="12" y="29"/>
                    </a:lnTo>
                    <a:lnTo>
                      <a:pt x="17" y="26"/>
                    </a:lnTo>
                    <a:lnTo>
                      <a:pt x="21" y="36"/>
                    </a:lnTo>
                    <a:lnTo>
                      <a:pt x="26" y="45"/>
                    </a:lnTo>
                    <a:lnTo>
                      <a:pt x="19" y="48"/>
                    </a:lnTo>
                    <a:close/>
                    <a:moveTo>
                      <a:pt x="12" y="29"/>
                    </a:moveTo>
                    <a:lnTo>
                      <a:pt x="8" y="21"/>
                    </a:lnTo>
                    <a:lnTo>
                      <a:pt x="2" y="12"/>
                    </a:lnTo>
                    <a:lnTo>
                      <a:pt x="8" y="10"/>
                    </a:lnTo>
                    <a:lnTo>
                      <a:pt x="13" y="18"/>
                    </a:lnTo>
                    <a:lnTo>
                      <a:pt x="17" y="26"/>
                    </a:lnTo>
                    <a:lnTo>
                      <a:pt x="12" y="29"/>
                    </a:lnTo>
                    <a:close/>
                    <a:moveTo>
                      <a:pt x="2" y="12"/>
                    </a:moveTo>
                    <a:lnTo>
                      <a:pt x="2" y="12"/>
                    </a:lnTo>
                    <a:lnTo>
                      <a:pt x="5" y="11"/>
                    </a:lnTo>
                    <a:lnTo>
                      <a:pt x="2" y="12"/>
                    </a:lnTo>
                    <a:close/>
                    <a:moveTo>
                      <a:pt x="2" y="12"/>
                    </a:moveTo>
                    <a:lnTo>
                      <a:pt x="2" y="11"/>
                    </a:lnTo>
                    <a:lnTo>
                      <a:pt x="8" y="8"/>
                    </a:lnTo>
                    <a:lnTo>
                      <a:pt x="8" y="10"/>
                    </a:lnTo>
                    <a:lnTo>
                      <a:pt x="2" y="12"/>
                    </a:lnTo>
                    <a:close/>
                    <a:moveTo>
                      <a:pt x="8" y="8"/>
                    </a:moveTo>
                    <a:lnTo>
                      <a:pt x="8" y="8"/>
                    </a:lnTo>
                    <a:lnTo>
                      <a:pt x="5" y="10"/>
                    </a:lnTo>
                    <a:lnTo>
                      <a:pt x="8" y="8"/>
                    </a:lnTo>
                    <a:close/>
                    <a:moveTo>
                      <a:pt x="2" y="11"/>
                    </a:moveTo>
                    <a:lnTo>
                      <a:pt x="1" y="10"/>
                    </a:lnTo>
                    <a:lnTo>
                      <a:pt x="0" y="7"/>
                    </a:lnTo>
                    <a:lnTo>
                      <a:pt x="6" y="6"/>
                    </a:lnTo>
                    <a:lnTo>
                      <a:pt x="6" y="7"/>
                    </a:lnTo>
                    <a:lnTo>
                      <a:pt x="8" y="8"/>
                    </a:lnTo>
                    <a:lnTo>
                      <a:pt x="2" y="11"/>
                    </a:lnTo>
                    <a:close/>
                    <a:moveTo>
                      <a:pt x="0" y="7"/>
                    </a:moveTo>
                    <a:lnTo>
                      <a:pt x="0" y="6"/>
                    </a:lnTo>
                    <a:lnTo>
                      <a:pt x="0" y="3"/>
                    </a:lnTo>
                    <a:lnTo>
                      <a:pt x="1" y="2"/>
                    </a:lnTo>
                    <a:lnTo>
                      <a:pt x="2" y="0"/>
                    </a:lnTo>
                    <a:lnTo>
                      <a:pt x="5" y="7"/>
                    </a:lnTo>
                    <a:lnTo>
                      <a:pt x="5" y="6"/>
                    </a:lnTo>
                    <a:lnTo>
                      <a:pt x="6" y="6"/>
                    </a:lnTo>
                    <a:lnTo>
                      <a:pt x="0" y="7"/>
                    </a:lnTo>
                    <a:close/>
                    <a:moveTo>
                      <a:pt x="5" y="6"/>
                    </a:moveTo>
                    <a:lnTo>
                      <a:pt x="5" y="7"/>
                    </a:lnTo>
                    <a:lnTo>
                      <a:pt x="4" y="3"/>
                    </a:lnTo>
                    <a:lnTo>
                      <a:pt x="5" y="6"/>
                    </a:lnTo>
                    <a:close/>
                    <a:moveTo>
                      <a:pt x="2" y="0"/>
                    </a:moveTo>
                    <a:lnTo>
                      <a:pt x="5" y="0"/>
                    </a:lnTo>
                    <a:lnTo>
                      <a:pt x="8" y="2"/>
                    </a:lnTo>
                    <a:lnTo>
                      <a:pt x="4" y="7"/>
                    </a:lnTo>
                    <a:lnTo>
                      <a:pt x="5" y="7"/>
                    </a:lnTo>
                    <a:lnTo>
                      <a:pt x="5" y="6"/>
                    </a:lnTo>
                    <a:lnTo>
                      <a:pt x="2" y="0"/>
                    </a:lnTo>
                    <a:close/>
                    <a:moveTo>
                      <a:pt x="8" y="2"/>
                    </a:moveTo>
                    <a:lnTo>
                      <a:pt x="11" y="4"/>
                    </a:lnTo>
                    <a:lnTo>
                      <a:pt x="13" y="7"/>
                    </a:lnTo>
                    <a:lnTo>
                      <a:pt x="8" y="11"/>
                    </a:lnTo>
                    <a:lnTo>
                      <a:pt x="6" y="8"/>
                    </a:lnTo>
                    <a:lnTo>
                      <a:pt x="4" y="7"/>
                    </a:lnTo>
                    <a:lnTo>
                      <a:pt x="8" y="2"/>
                    </a:lnTo>
                    <a:close/>
                    <a:moveTo>
                      <a:pt x="13" y="7"/>
                    </a:moveTo>
                    <a:lnTo>
                      <a:pt x="23" y="19"/>
                    </a:lnTo>
                    <a:lnTo>
                      <a:pt x="32" y="34"/>
                    </a:lnTo>
                    <a:lnTo>
                      <a:pt x="27" y="37"/>
                    </a:lnTo>
                    <a:lnTo>
                      <a:pt x="17" y="23"/>
                    </a:lnTo>
                    <a:lnTo>
                      <a:pt x="8" y="11"/>
                    </a:lnTo>
                    <a:lnTo>
                      <a:pt x="13" y="7"/>
                    </a:lnTo>
                    <a:close/>
                    <a:moveTo>
                      <a:pt x="32" y="34"/>
                    </a:moveTo>
                    <a:lnTo>
                      <a:pt x="39" y="49"/>
                    </a:lnTo>
                    <a:lnTo>
                      <a:pt x="46" y="66"/>
                    </a:lnTo>
                    <a:lnTo>
                      <a:pt x="41" y="68"/>
                    </a:lnTo>
                    <a:lnTo>
                      <a:pt x="34" y="52"/>
                    </a:lnTo>
                    <a:lnTo>
                      <a:pt x="27" y="37"/>
                    </a:lnTo>
                    <a:lnTo>
                      <a:pt x="32" y="34"/>
                    </a:lnTo>
                    <a:close/>
                    <a:moveTo>
                      <a:pt x="46" y="66"/>
                    </a:moveTo>
                    <a:lnTo>
                      <a:pt x="51" y="83"/>
                    </a:lnTo>
                    <a:lnTo>
                      <a:pt x="55" y="101"/>
                    </a:lnTo>
                    <a:lnTo>
                      <a:pt x="58" y="119"/>
                    </a:lnTo>
                    <a:lnTo>
                      <a:pt x="58" y="136"/>
                    </a:lnTo>
                    <a:lnTo>
                      <a:pt x="51" y="136"/>
                    </a:lnTo>
                    <a:lnTo>
                      <a:pt x="51" y="120"/>
                    </a:lnTo>
                    <a:lnTo>
                      <a:pt x="49" y="102"/>
                    </a:lnTo>
                    <a:lnTo>
                      <a:pt x="46" y="85"/>
                    </a:lnTo>
                    <a:lnTo>
                      <a:pt x="41" y="68"/>
                    </a:lnTo>
                    <a:lnTo>
                      <a:pt x="46" y="66"/>
                    </a:lnTo>
                    <a:close/>
                    <a:moveTo>
                      <a:pt x="58" y="136"/>
                    </a:moveTo>
                    <a:lnTo>
                      <a:pt x="57" y="154"/>
                    </a:lnTo>
                    <a:lnTo>
                      <a:pt x="54" y="172"/>
                    </a:lnTo>
                    <a:lnTo>
                      <a:pt x="50" y="190"/>
                    </a:lnTo>
                    <a:lnTo>
                      <a:pt x="45" y="206"/>
                    </a:lnTo>
                    <a:lnTo>
                      <a:pt x="39" y="205"/>
                    </a:lnTo>
                    <a:lnTo>
                      <a:pt x="45" y="188"/>
                    </a:lnTo>
                    <a:lnTo>
                      <a:pt x="49" y="172"/>
                    </a:lnTo>
                    <a:lnTo>
                      <a:pt x="51" y="154"/>
                    </a:lnTo>
                    <a:lnTo>
                      <a:pt x="51" y="136"/>
                    </a:lnTo>
                    <a:lnTo>
                      <a:pt x="58" y="136"/>
                    </a:lnTo>
                    <a:close/>
                    <a:moveTo>
                      <a:pt x="45" y="206"/>
                    </a:moveTo>
                    <a:lnTo>
                      <a:pt x="45" y="207"/>
                    </a:lnTo>
                    <a:lnTo>
                      <a:pt x="42" y="206"/>
                    </a:lnTo>
                    <a:lnTo>
                      <a:pt x="45" y="206"/>
                    </a:lnTo>
                    <a:close/>
                    <a:moveTo>
                      <a:pt x="45" y="207"/>
                    </a:moveTo>
                    <a:lnTo>
                      <a:pt x="42" y="210"/>
                    </a:lnTo>
                    <a:lnTo>
                      <a:pt x="38" y="211"/>
                    </a:lnTo>
                    <a:lnTo>
                      <a:pt x="32" y="213"/>
                    </a:lnTo>
                    <a:lnTo>
                      <a:pt x="26" y="213"/>
                    </a:lnTo>
                    <a:lnTo>
                      <a:pt x="27" y="206"/>
                    </a:lnTo>
                    <a:lnTo>
                      <a:pt x="35" y="206"/>
                    </a:lnTo>
                    <a:lnTo>
                      <a:pt x="39" y="205"/>
                    </a:lnTo>
                    <a:lnTo>
                      <a:pt x="45" y="207"/>
                    </a:lnTo>
                    <a:close/>
                    <a:moveTo>
                      <a:pt x="26" y="213"/>
                    </a:moveTo>
                    <a:lnTo>
                      <a:pt x="21" y="211"/>
                    </a:lnTo>
                    <a:lnTo>
                      <a:pt x="16" y="210"/>
                    </a:lnTo>
                    <a:lnTo>
                      <a:pt x="17" y="205"/>
                    </a:lnTo>
                    <a:lnTo>
                      <a:pt x="21" y="205"/>
                    </a:lnTo>
                    <a:lnTo>
                      <a:pt x="27" y="206"/>
                    </a:lnTo>
                    <a:lnTo>
                      <a:pt x="26" y="213"/>
                    </a:lnTo>
                    <a:close/>
                    <a:moveTo>
                      <a:pt x="16" y="210"/>
                    </a:moveTo>
                    <a:lnTo>
                      <a:pt x="12" y="210"/>
                    </a:lnTo>
                    <a:lnTo>
                      <a:pt x="8" y="209"/>
                    </a:lnTo>
                    <a:lnTo>
                      <a:pt x="11" y="202"/>
                    </a:lnTo>
                    <a:lnTo>
                      <a:pt x="13" y="203"/>
                    </a:lnTo>
                    <a:lnTo>
                      <a:pt x="17" y="205"/>
                    </a:lnTo>
                    <a:lnTo>
                      <a:pt x="16" y="210"/>
                    </a:lnTo>
                    <a:close/>
                    <a:moveTo>
                      <a:pt x="8" y="209"/>
                    </a:moveTo>
                    <a:lnTo>
                      <a:pt x="8" y="209"/>
                    </a:lnTo>
                    <a:lnTo>
                      <a:pt x="9" y="206"/>
                    </a:lnTo>
                    <a:lnTo>
                      <a:pt x="8" y="209"/>
                    </a:lnTo>
                    <a:close/>
                    <a:moveTo>
                      <a:pt x="8" y="209"/>
                    </a:moveTo>
                    <a:lnTo>
                      <a:pt x="5" y="206"/>
                    </a:lnTo>
                    <a:lnTo>
                      <a:pt x="4" y="203"/>
                    </a:lnTo>
                    <a:lnTo>
                      <a:pt x="11" y="203"/>
                    </a:lnTo>
                    <a:lnTo>
                      <a:pt x="11" y="202"/>
                    </a:lnTo>
                    <a:lnTo>
                      <a:pt x="8" y="209"/>
                    </a:lnTo>
                    <a:close/>
                    <a:moveTo>
                      <a:pt x="4" y="203"/>
                    </a:moveTo>
                    <a:lnTo>
                      <a:pt x="4" y="203"/>
                    </a:lnTo>
                    <a:lnTo>
                      <a:pt x="4" y="202"/>
                    </a:lnTo>
                    <a:lnTo>
                      <a:pt x="6" y="203"/>
                    </a:lnTo>
                    <a:lnTo>
                      <a:pt x="4"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63" name="Freeform 393"/>
              <p:cNvSpPr>
                <a:spLocks/>
              </p:cNvSpPr>
              <p:nvPr/>
            </p:nvSpPr>
            <p:spPr bwMode="auto">
              <a:xfrm>
                <a:off x="3882" y="3559"/>
                <a:ext cx="58" cy="221"/>
              </a:xfrm>
              <a:custGeom>
                <a:avLst/>
                <a:gdLst>
                  <a:gd name="T0" fmla="*/ 1 w 58"/>
                  <a:gd name="T1" fmla="*/ 217 h 221"/>
                  <a:gd name="T2" fmla="*/ 12 w 58"/>
                  <a:gd name="T3" fmla="*/ 198 h 221"/>
                  <a:gd name="T4" fmla="*/ 22 w 58"/>
                  <a:gd name="T5" fmla="*/ 177 h 221"/>
                  <a:gd name="T6" fmla="*/ 30 w 58"/>
                  <a:gd name="T7" fmla="*/ 158 h 221"/>
                  <a:gd name="T8" fmla="*/ 35 w 58"/>
                  <a:gd name="T9" fmla="*/ 138 h 221"/>
                  <a:gd name="T10" fmla="*/ 38 w 58"/>
                  <a:gd name="T11" fmla="*/ 116 h 221"/>
                  <a:gd name="T12" fmla="*/ 38 w 58"/>
                  <a:gd name="T13" fmla="*/ 95 h 221"/>
                  <a:gd name="T14" fmla="*/ 36 w 58"/>
                  <a:gd name="T15" fmla="*/ 73 h 221"/>
                  <a:gd name="T16" fmla="*/ 32 w 58"/>
                  <a:gd name="T17" fmla="*/ 50 h 221"/>
                  <a:gd name="T18" fmla="*/ 30 w 58"/>
                  <a:gd name="T19" fmla="*/ 39 h 221"/>
                  <a:gd name="T20" fmla="*/ 26 w 58"/>
                  <a:gd name="T21" fmla="*/ 29 h 221"/>
                  <a:gd name="T22" fmla="*/ 22 w 58"/>
                  <a:gd name="T23" fmla="*/ 19 h 221"/>
                  <a:gd name="T24" fmla="*/ 17 w 58"/>
                  <a:gd name="T25" fmla="*/ 8 h 221"/>
                  <a:gd name="T26" fmla="*/ 16 w 58"/>
                  <a:gd name="T27" fmla="*/ 4 h 221"/>
                  <a:gd name="T28" fmla="*/ 16 w 58"/>
                  <a:gd name="T29" fmla="*/ 0 h 221"/>
                  <a:gd name="T30" fmla="*/ 19 w 58"/>
                  <a:gd name="T31" fmla="*/ 1 h 221"/>
                  <a:gd name="T32" fmla="*/ 23 w 58"/>
                  <a:gd name="T33" fmla="*/ 7 h 221"/>
                  <a:gd name="T34" fmla="*/ 32 w 58"/>
                  <a:gd name="T35" fmla="*/ 22 h 221"/>
                  <a:gd name="T36" fmla="*/ 41 w 58"/>
                  <a:gd name="T37" fmla="*/ 39 h 221"/>
                  <a:gd name="T38" fmla="*/ 47 w 58"/>
                  <a:gd name="T39" fmla="*/ 57 h 221"/>
                  <a:gd name="T40" fmla="*/ 53 w 58"/>
                  <a:gd name="T41" fmla="*/ 76 h 221"/>
                  <a:gd name="T42" fmla="*/ 56 w 58"/>
                  <a:gd name="T43" fmla="*/ 95 h 221"/>
                  <a:gd name="T44" fmla="*/ 58 w 58"/>
                  <a:gd name="T45" fmla="*/ 114 h 221"/>
                  <a:gd name="T46" fmla="*/ 58 w 58"/>
                  <a:gd name="T47" fmla="*/ 132 h 221"/>
                  <a:gd name="T48" fmla="*/ 57 w 58"/>
                  <a:gd name="T49" fmla="*/ 150 h 221"/>
                  <a:gd name="T50" fmla="*/ 53 w 58"/>
                  <a:gd name="T51" fmla="*/ 166 h 221"/>
                  <a:gd name="T52" fmla="*/ 47 w 58"/>
                  <a:gd name="T53" fmla="*/ 183 h 221"/>
                  <a:gd name="T54" fmla="*/ 41 w 58"/>
                  <a:gd name="T55" fmla="*/ 199 h 221"/>
                  <a:gd name="T56" fmla="*/ 32 w 58"/>
                  <a:gd name="T57" fmla="*/ 215 h 221"/>
                  <a:gd name="T58" fmla="*/ 27 w 58"/>
                  <a:gd name="T59" fmla="*/ 219 h 221"/>
                  <a:gd name="T60" fmla="*/ 13 w 58"/>
                  <a:gd name="T61" fmla="*/ 221 h 221"/>
                  <a:gd name="T62" fmla="*/ 8 w 58"/>
                  <a:gd name="T63" fmla="*/ 221 h 221"/>
                  <a:gd name="T64" fmla="*/ 2 w 58"/>
                  <a:gd name="T65" fmla="*/ 221 h 221"/>
                  <a:gd name="T66" fmla="*/ 1 w 58"/>
                  <a:gd name="T67" fmla="*/ 221 h 221"/>
                  <a:gd name="T68" fmla="*/ 0 w 58"/>
                  <a:gd name="T69" fmla="*/ 219 h 221"/>
                  <a:gd name="T70" fmla="*/ 0 w 58"/>
                  <a:gd name="T71" fmla="*/ 218 h 221"/>
                  <a:gd name="T72" fmla="*/ 1 w 58"/>
                  <a:gd name="T73" fmla="*/ 217 h 22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8"/>
                  <a:gd name="T112" fmla="*/ 0 h 221"/>
                  <a:gd name="T113" fmla="*/ 58 w 58"/>
                  <a:gd name="T114" fmla="*/ 221 h 22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8" h="221">
                    <a:moveTo>
                      <a:pt x="1" y="217"/>
                    </a:moveTo>
                    <a:lnTo>
                      <a:pt x="12" y="198"/>
                    </a:lnTo>
                    <a:lnTo>
                      <a:pt x="22" y="177"/>
                    </a:lnTo>
                    <a:lnTo>
                      <a:pt x="30" y="158"/>
                    </a:lnTo>
                    <a:lnTo>
                      <a:pt x="35" y="138"/>
                    </a:lnTo>
                    <a:lnTo>
                      <a:pt x="38" y="116"/>
                    </a:lnTo>
                    <a:lnTo>
                      <a:pt x="38" y="95"/>
                    </a:lnTo>
                    <a:lnTo>
                      <a:pt x="36" y="73"/>
                    </a:lnTo>
                    <a:lnTo>
                      <a:pt x="32" y="50"/>
                    </a:lnTo>
                    <a:lnTo>
                      <a:pt x="30" y="39"/>
                    </a:lnTo>
                    <a:lnTo>
                      <a:pt x="26" y="29"/>
                    </a:lnTo>
                    <a:lnTo>
                      <a:pt x="22" y="19"/>
                    </a:lnTo>
                    <a:lnTo>
                      <a:pt x="17" y="8"/>
                    </a:lnTo>
                    <a:lnTo>
                      <a:pt x="16" y="4"/>
                    </a:lnTo>
                    <a:lnTo>
                      <a:pt x="16" y="0"/>
                    </a:lnTo>
                    <a:lnTo>
                      <a:pt x="19" y="1"/>
                    </a:lnTo>
                    <a:lnTo>
                      <a:pt x="23" y="7"/>
                    </a:lnTo>
                    <a:lnTo>
                      <a:pt x="32" y="22"/>
                    </a:lnTo>
                    <a:lnTo>
                      <a:pt x="41" y="39"/>
                    </a:lnTo>
                    <a:lnTo>
                      <a:pt x="47" y="57"/>
                    </a:lnTo>
                    <a:lnTo>
                      <a:pt x="53" y="76"/>
                    </a:lnTo>
                    <a:lnTo>
                      <a:pt x="56" y="95"/>
                    </a:lnTo>
                    <a:lnTo>
                      <a:pt x="58" y="114"/>
                    </a:lnTo>
                    <a:lnTo>
                      <a:pt x="58" y="132"/>
                    </a:lnTo>
                    <a:lnTo>
                      <a:pt x="57" y="150"/>
                    </a:lnTo>
                    <a:lnTo>
                      <a:pt x="53" y="166"/>
                    </a:lnTo>
                    <a:lnTo>
                      <a:pt x="47" y="183"/>
                    </a:lnTo>
                    <a:lnTo>
                      <a:pt x="41" y="199"/>
                    </a:lnTo>
                    <a:lnTo>
                      <a:pt x="32" y="215"/>
                    </a:lnTo>
                    <a:lnTo>
                      <a:pt x="27" y="219"/>
                    </a:lnTo>
                    <a:lnTo>
                      <a:pt x="13" y="221"/>
                    </a:lnTo>
                    <a:lnTo>
                      <a:pt x="8" y="221"/>
                    </a:lnTo>
                    <a:lnTo>
                      <a:pt x="2" y="221"/>
                    </a:lnTo>
                    <a:lnTo>
                      <a:pt x="1" y="221"/>
                    </a:lnTo>
                    <a:lnTo>
                      <a:pt x="0" y="219"/>
                    </a:lnTo>
                    <a:lnTo>
                      <a:pt x="0" y="218"/>
                    </a:lnTo>
                    <a:lnTo>
                      <a:pt x="1" y="217"/>
                    </a:lnTo>
                    <a:close/>
                  </a:path>
                </a:pathLst>
              </a:custGeom>
              <a:solidFill>
                <a:srgbClr val="BAA2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64" name="Freeform 394"/>
              <p:cNvSpPr>
                <a:spLocks noEditPoints="1"/>
              </p:cNvSpPr>
              <p:nvPr/>
            </p:nvSpPr>
            <p:spPr bwMode="auto">
              <a:xfrm>
                <a:off x="3879" y="3556"/>
                <a:ext cx="64" cy="228"/>
              </a:xfrm>
              <a:custGeom>
                <a:avLst/>
                <a:gdLst>
                  <a:gd name="T0" fmla="*/ 22 w 64"/>
                  <a:gd name="T1" fmla="*/ 179 h 228"/>
                  <a:gd name="T2" fmla="*/ 41 w 64"/>
                  <a:gd name="T3" fmla="*/ 141 h 228"/>
                  <a:gd name="T4" fmla="*/ 18 w 64"/>
                  <a:gd name="T5" fmla="*/ 202 h 228"/>
                  <a:gd name="T6" fmla="*/ 35 w 64"/>
                  <a:gd name="T7" fmla="*/ 139 h 228"/>
                  <a:gd name="T8" fmla="*/ 37 w 64"/>
                  <a:gd name="T9" fmla="*/ 76 h 228"/>
                  <a:gd name="T10" fmla="*/ 42 w 64"/>
                  <a:gd name="T11" fmla="*/ 76 h 228"/>
                  <a:gd name="T12" fmla="*/ 41 w 64"/>
                  <a:gd name="T13" fmla="*/ 141 h 228"/>
                  <a:gd name="T14" fmla="*/ 29 w 64"/>
                  <a:gd name="T15" fmla="*/ 44 h 228"/>
                  <a:gd name="T16" fmla="*/ 35 w 64"/>
                  <a:gd name="T17" fmla="*/ 42 h 228"/>
                  <a:gd name="T18" fmla="*/ 26 w 64"/>
                  <a:gd name="T19" fmla="*/ 33 h 228"/>
                  <a:gd name="T20" fmla="*/ 23 w 64"/>
                  <a:gd name="T21" fmla="*/ 10 h 228"/>
                  <a:gd name="T22" fmla="*/ 26 w 64"/>
                  <a:gd name="T23" fmla="*/ 33 h 228"/>
                  <a:gd name="T24" fmla="*/ 20 w 64"/>
                  <a:gd name="T25" fmla="*/ 11 h 228"/>
                  <a:gd name="T26" fmla="*/ 18 w 64"/>
                  <a:gd name="T27" fmla="*/ 12 h 228"/>
                  <a:gd name="T28" fmla="*/ 23 w 64"/>
                  <a:gd name="T29" fmla="*/ 10 h 228"/>
                  <a:gd name="T30" fmla="*/ 23 w 64"/>
                  <a:gd name="T31" fmla="*/ 10 h 228"/>
                  <a:gd name="T32" fmla="*/ 23 w 64"/>
                  <a:gd name="T33" fmla="*/ 10 h 228"/>
                  <a:gd name="T34" fmla="*/ 16 w 64"/>
                  <a:gd name="T35" fmla="*/ 8 h 228"/>
                  <a:gd name="T36" fmla="*/ 23 w 64"/>
                  <a:gd name="T37" fmla="*/ 10 h 228"/>
                  <a:gd name="T38" fmla="*/ 15 w 64"/>
                  <a:gd name="T39" fmla="*/ 6 h 228"/>
                  <a:gd name="T40" fmla="*/ 18 w 64"/>
                  <a:gd name="T41" fmla="*/ 0 h 228"/>
                  <a:gd name="T42" fmla="*/ 22 w 64"/>
                  <a:gd name="T43" fmla="*/ 7 h 228"/>
                  <a:gd name="T44" fmla="*/ 20 w 64"/>
                  <a:gd name="T45" fmla="*/ 6 h 228"/>
                  <a:gd name="T46" fmla="*/ 20 w 64"/>
                  <a:gd name="T47" fmla="*/ 6 h 228"/>
                  <a:gd name="T48" fmla="*/ 22 w 64"/>
                  <a:gd name="T49" fmla="*/ 0 h 228"/>
                  <a:gd name="T50" fmla="*/ 20 w 64"/>
                  <a:gd name="T51" fmla="*/ 7 h 228"/>
                  <a:gd name="T52" fmla="*/ 16 w 64"/>
                  <a:gd name="T53" fmla="*/ 0 h 228"/>
                  <a:gd name="T54" fmla="*/ 23 w 64"/>
                  <a:gd name="T55" fmla="*/ 6 h 228"/>
                  <a:gd name="T56" fmla="*/ 26 w 64"/>
                  <a:gd name="T57" fmla="*/ 6 h 228"/>
                  <a:gd name="T58" fmla="*/ 22 w 64"/>
                  <a:gd name="T59" fmla="*/ 8 h 228"/>
                  <a:gd name="T60" fmla="*/ 27 w 64"/>
                  <a:gd name="T61" fmla="*/ 6 h 228"/>
                  <a:gd name="T62" fmla="*/ 27 w 64"/>
                  <a:gd name="T63" fmla="*/ 6 h 228"/>
                  <a:gd name="T64" fmla="*/ 29 w 64"/>
                  <a:gd name="T65" fmla="*/ 7 h 228"/>
                  <a:gd name="T66" fmla="*/ 22 w 64"/>
                  <a:gd name="T67" fmla="*/ 10 h 228"/>
                  <a:gd name="T68" fmla="*/ 29 w 64"/>
                  <a:gd name="T69" fmla="*/ 7 h 228"/>
                  <a:gd name="T70" fmla="*/ 29 w 64"/>
                  <a:gd name="T71" fmla="*/ 7 h 228"/>
                  <a:gd name="T72" fmla="*/ 41 w 64"/>
                  <a:gd name="T73" fmla="*/ 44 h 228"/>
                  <a:gd name="T74" fmla="*/ 29 w 64"/>
                  <a:gd name="T75" fmla="*/ 7 h 228"/>
                  <a:gd name="T76" fmla="*/ 59 w 64"/>
                  <a:gd name="T77" fmla="*/ 78 h 228"/>
                  <a:gd name="T78" fmla="*/ 41 w 64"/>
                  <a:gd name="T79" fmla="*/ 44 h 228"/>
                  <a:gd name="T80" fmla="*/ 52 w 64"/>
                  <a:gd name="T81" fmla="*/ 79 h 228"/>
                  <a:gd name="T82" fmla="*/ 59 w 64"/>
                  <a:gd name="T83" fmla="*/ 78 h 228"/>
                  <a:gd name="T84" fmla="*/ 64 w 64"/>
                  <a:gd name="T85" fmla="*/ 135 h 228"/>
                  <a:gd name="T86" fmla="*/ 57 w 64"/>
                  <a:gd name="T87" fmla="*/ 135 h 228"/>
                  <a:gd name="T88" fmla="*/ 52 w 64"/>
                  <a:gd name="T89" fmla="*/ 79 h 228"/>
                  <a:gd name="T90" fmla="*/ 59 w 64"/>
                  <a:gd name="T91" fmla="*/ 171 h 228"/>
                  <a:gd name="T92" fmla="*/ 39 w 64"/>
                  <a:gd name="T93" fmla="*/ 221 h 228"/>
                  <a:gd name="T94" fmla="*/ 48 w 64"/>
                  <a:gd name="T95" fmla="*/ 186 h 228"/>
                  <a:gd name="T96" fmla="*/ 63 w 64"/>
                  <a:gd name="T97" fmla="*/ 153 h 228"/>
                  <a:gd name="T98" fmla="*/ 33 w 64"/>
                  <a:gd name="T99" fmla="*/ 217 h 228"/>
                  <a:gd name="T100" fmla="*/ 39 w 64"/>
                  <a:gd name="T101" fmla="*/ 220 h 228"/>
                  <a:gd name="T102" fmla="*/ 22 w 64"/>
                  <a:gd name="T103" fmla="*/ 226 h 228"/>
                  <a:gd name="T104" fmla="*/ 26 w 64"/>
                  <a:gd name="T105" fmla="*/ 220 h 228"/>
                  <a:gd name="T106" fmla="*/ 14 w 64"/>
                  <a:gd name="T107" fmla="*/ 228 h 228"/>
                  <a:gd name="T108" fmla="*/ 7 w 64"/>
                  <a:gd name="T109" fmla="*/ 221 h 228"/>
                  <a:gd name="T110" fmla="*/ 14 w 64"/>
                  <a:gd name="T111" fmla="*/ 228 h 228"/>
                  <a:gd name="T112" fmla="*/ 0 w 64"/>
                  <a:gd name="T113" fmla="*/ 224 h 228"/>
                  <a:gd name="T114" fmla="*/ 7 w 64"/>
                  <a:gd name="T115" fmla="*/ 221 h 228"/>
                  <a:gd name="T116" fmla="*/ 0 w 64"/>
                  <a:gd name="T117" fmla="*/ 221 h 228"/>
                  <a:gd name="T118" fmla="*/ 5 w 64"/>
                  <a:gd name="T119" fmla="*/ 221 h 228"/>
                  <a:gd name="T120" fmla="*/ 7 w 64"/>
                  <a:gd name="T121" fmla="*/ 221 h 228"/>
                  <a:gd name="T122" fmla="*/ 4 w 64"/>
                  <a:gd name="T123" fmla="*/ 220 h 22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4"/>
                  <a:gd name="T187" fmla="*/ 0 h 228"/>
                  <a:gd name="T188" fmla="*/ 64 w 64"/>
                  <a:gd name="T189" fmla="*/ 228 h 22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4" h="228">
                    <a:moveTo>
                      <a:pt x="1" y="218"/>
                    </a:moveTo>
                    <a:lnTo>
                      <a:pt x="12" y="199"/>
                    </a:lnTo>
                    <a:lnTo>
                      <a:pt x="22" y="179"/>
                    </a:lnTo>
                    <a:lnTo>
                      <a:pt x="30" y="160"/>
                    </a:lnTo>
                    <a:lnTo>
                      <a:pt x="35" y="139"/>
                    </a:lnTo>
                    <a:lnTo>
                      <a:pt x="41" y="141"/>
                    </a:lnTo>
                    <a:lnTo>
                      <a:pt x="35" y="161"/>
                    </a:lnTo>
                    <a:lnTo>
                      <a:pt x="29" y="181"/>
                    </a:lnTo>
                    <a:lnTo>
                      <a:pt x="18" y="202"/>
                    </a:lnTo>
                    <a:lnTo>
                      <a:pt x="7" y="221"/>
                    </a:lnTo>
                    <a:lnTo>
                      <a:pt x="1" y="218"/>
                    </a:lnTo>
                    <a:close/>
                    <a:moveTo>
                      <a:pt x="35" y="139"/>
                    </a:moveTo>
                    <a:lnTo>
                      <a:pt x="38" y="119"/>
                    </a:lnTo>
                    <a:lnTo>
                      <a:pt x="38" y="98"/>
                    </a:lnTo>
                    <a:lnTo>
                      <a:pt x="37" y="76"/>
                    </a:lnTo>
                    <a:lnTo>
                      <a:pt x="33" y="55"/>
                    </a:lnTo>
                    <a:lnTo>
                      <a:pt x="38" y="53"/>
                    </a:lnTo>
                    <a:lnTo>
                      <a:pt x="42" y="76"/>
                    </a:lnTo>
                    <a:lnTo>
                      <a:pt x="45" y="98"/>
                    </a:lnTo>
                    <a:lnTo>
                      <a:pt x="44" y="120"/>
                    </a:lnTo>
                    <a:lnTo>
                      <a:pt x="41" y="141"/>
                    </a:lnTo>
                    <a:lnTo>
                      <a:pt x="35" y="139"/>
                    </a:lnTo>
                    <a:close/>
                    <a:moveTo>
                      <a:pt x="33" y="55"/>
                    </a:moveTo>
                    <a:lnTo>
                      <a:pt x="29" y="44"/>
                    </a:lnTo>
                    <a:lnTo>
                      <a:pt x="26" y="33"/>
                    </a:lnTo>
                    <a:lnTo>
                      <a:pt x="31" y="30"/>
                    </a:lnTo>
                    <a:lnTo>
                      <a:pt x="35" y="42"/>
                    </a:lnTo>
                    <a:lnTo>
                      <a:pt x="38" y="53"/>
                    </a:lnTo>
                    <a:lnTo>
                      <a:pt x="33" y="55"/>
                    </a:lnTo>
                    <a:close/>
                    <a:moveTo>
                      <a:pt x="26" y="33"/>
                    </a:moveTo>
                    <a:lnTo>
                      <a:pt x="22" y="22"/>
                    </a:lnTo>
                    <a:lnTo>
                      <a:pt x="18" y="12"/>
                    </a:lnTo>
                    <a:lnTo>
                      <a:pt x="23" y="10"/>
                    </a:lnTo>
                    <a:lnTo>
                      <a:pt x="27" y="21"/>
                    </a:lnTo>
                    <a:lnTo>
                      <a:pt x="31" y="30"/>
                    </a:lnTo>
                    <a:lnTo>
                      <a:pt x="26" y="33"/>
                    </a:lnTo>
                    <a:close/>
                    <a:moveTo>
                      <a:pt x="23" y="10"/>
                    </a:moveTo>
                    <a:lnTo>
                      <a:pt x="23" y="10"/>
                    </a:lnTo>
                    <a:lnTo>
                      <a:pt x="20" y="11"/>
                    </a:lnTo>
                    <a:lnTo>
                      <a:pt x="23" y="10"/>
                    </a:lnTo>
                    <a:close/>
                    <a:moveTo>
                      <a:pt x="18" y="12"/>
                    </a:moveTo>
                    <a:lnTo>
                      <a:pt x="18" y="12"/>
                    </a:lnTo>
                    <a:lnTo>
                      <a:pt x="23" y="10"/>
                    </a:lnTo>
                    <a:lnTo>
                      <a:pt x="18" y="12"/>
                    </a:lnTo>
                    <a:close/>
                    <a:moveTo>
                      <a:pt x="23" y="10"/>
                    </a:moveTo>
                    <a:lnTo>
                      <a:pt x="23" y="10"/>
                    </a:lnTo>
                    <a:lnTo>
                      <a:pt x="20" y="11"/>
                    </a:lnTo>
                    <a:lnTo>
                      <a:pt x="23" y="10"/>
                    </a:lnTo>
                    <a:close/>
                    <a:moveTo>
                      <a:pt x="18" y="12"/>
                    </a:moveTo>
                    <a:lnTo>
                      <a:pt x="16" y="11"/>
                    </a:lnTo>
                    <a:lnTo>
                      <a:pt x="16" y="8"/>
                    </a:lnTo>
                    <a:lnTo>
                      <a:pt x="22" y="7"/>
                    </a:lnTo>
                    <a:lnTo>
                      <a:pt x="23" y="8"/>
                    </a:lnTo>
                    <a:lnTo>
                      <a:pt x="23" y="10"/>
                    </a:lnTo>
                    <a:lnTo>
                      <a:pt x="18" y="12"/>
                    </a:lnTo>
                    <a:close/>
                    <a:moveTo>
                      <a:pt x="16" y="8"/>
                    </a:moveTo>
                    <a:lnTo>
                      <a:pt x="15" y="6"/>
                    </a:lnTo>
                    <a:lnTo>
                      <a:pt x="15" y="3"/>
                    </a:lnTo>
                    <a:lnTo>
                      <a:pt x="16" y="2"/>
                    </a:lnTo>
                    <a:lnTo>
                      <a:pt x="18" y="0"/>
                    </a:lnTo>
                    <a:lnTo>
                      <a:pt x="20" y="6"/>
                    </a:lnTo>
                    <a:lnTo>
                      <a:pt x="22" y="7"/>
                    </a:lnTo>
                    <a:lnTo>
                      <a:pt x="16" y="8"/>
                    </a:lnTo>
                    <a:close/>
                    <a:moveTo>
                      <a:pt x="20" y="6"/>
                    </a:moveTo>
                    <a:lnTo>
                      <a:pt x="20" y="6"/>
                    </a:lnTo>
                    <a:lnTo>
                      <a:pt x="19" y="3"/>
                    </a:lnTo>
                    <a:lnTo>
                      <a:pt x="20" y="6"/>
                    </a:lnTo>
                    <a:close/>
                    <a:moveTo>
                      <a:pt x="16" y="0"/>
                    </a:moveTo>
                    <a:lnTo>
                      <a:pt x="19" y="0"/>
                    </a:lnTo>
                    <a:lnTo>
                      <a:pt x="22" y="0"/>
                    </a:lnTo>
                    <a:lnTo>
                      <a:pt x="23" y="2"/>
                    </a:lnTo>
                    <a:lnTo>
                      <a:pt x="26" y="3"/>
                    </a:lnTo>
                    <a:lnTo>
                      <a:pt x="20" y="7"/>
                    </a:lnTo>
                    <a:lnTo>
                      <a:pt x="20" y="6"/>
                    </a:lnTo>
                    <a:lnTo>
                      <a:pt x="16" y="0"/>
                    </a:lnTo>
                    <a:close/>
                    <a:moveTo>
                      <a:pt x="26" y="3"/>
                    </a:moveTo>
                    <a:lnTo>
                      <a:pt x="26" y="3"/>
                    </a:lnTo>
                    <a:lnTo>
                      <a:pt x="23" y="6"/>
                    </a:lnTo>
                    <a:lnTo>
                      <a:pt x="26" y="3"/>
                    </a:lnTo>
                    <a:close/>
                    <a:moveTo>
                      <a:pt x="26" y="3"/>
                    </a:moveTo>
                    <a:lnTo>
                      <a:pt x="26" y="6"/>
                    </a:lnTo>
                    <a:lnTo>
                      <a:pt x="27" y="6"/>
                    </a:lnTo>
                    <a:lnTo>
                      <a:pt x="22" y="10"/>
                    </a:lnTo>
                    <a:lnTo>
                      <a:pt x="22" y="8"/>
                    </a:lnTo>
                    <a:lnTo>
                      <a:pt x="20" y="7"/>
                    </a:lnTo>
                    <a:lnTo>
                      <a:pt x="26" y="3"/>
                    </a:lnTo>
                    <a:close/>
                    <a:moveTo>
                      <a:pt x="27" y="6"/>
                    </a:moveTo>
                    <a:lnTo>
                      <a:pt x="27" y="7"/>
                    </a:lnTo>
                    <a:lnTo>
                      <a:pt x="25" y="8"/>
                    </a:lnTo>
                    <a:lnTo>
                      <a:pt x="27" y="6"/>
                    </a:lnTo>
                    <a:close/>
                    <a:moveTo>
                      <a:pt x="27" y="7"/>
                    </a:moveTo>
                    <a:lnTo>
                      <a:pt x="27" y="7"/>
                    </a:lnTo>
                    <a:lnTo>
                      <a:pt x="29" y="7"/>
                    </a:lnTo>
                    <a:lnTo>
                      <a:pt x="23" y="11"/>
                    </a:lnTo>
                    <a:lnTo>
                      <a:pt x="22" y="10"/>
                    </a:lnTo>
                    <a:lnTo>
                      <a:pt x="27" y="7"/>
                    </a:lnTo>
                    <a:close/>
                    <a:moveTo>
                      <a:pt x="29" y="7"/>
                    </a:moveTo>
                    <a:lnTo>
                      <a:pt x="29" y="7"/>
                    </a:lnTo>
                    <a:lnTo>
                      <a:pt x="26" y="10"/>
                    </a:lnTo>
                    <a:lnTo>
                      <a:pt x="29" y="7"/>
                    </a:lnTo>
                    <a:close/>
                    <a:moveTo>
                      <a:pt x="29" y="7"/>
                    </a:moveTo>
                    <a:lnTo>
                      <a:pt x="38" y="23"/>
                    </a:lnTo>
                    <a:lnTo>
                      <a:pt x="46" y="41"/>
                    </a:lnTo>
                    <a:lnTo>
                      <a:pt x="41" y="44"/>
                    </a:lnTo>
                    <a:lnTo>
                      <a:pt x="33" y="27"/>
                    </a:lnTo>
                    <a:lnTo>
                      <a:pt x="23" y="11"/>
                    </a:lnTo>
                    <a:lnTo>
                      <a:pt x="29" y="7"/>
                    </a:lnTo>
                    <a:close/>
                    <a:moveTo>
                      <a:pt x="46" y="41"/>
                    </a:moveTo>
                    <a:lnTo>
                      <a:pt x="53" y="59"/>
                    </a:lnTo>
                    <a:lnTo>
                      <a:pt x="59" y="78"/>
                    </a:lnTo>
                    <a:lnTo>
                      <a:pt x="52" y="79"/>
                    </a:lnTo>
                    <a:lnTo>
                      <a:pt x="48" y="62"/>
                    </a:lnTo>
                    <a:lnTo>
                      <a:pt x="41" y="44"/>
                    </a:lnTo>
                    <a:lnTo>
                      <a:pt x="46" y="41"/>
                    </a:lnTo>
                    <a:close/>
                    <a:moveTo>
                      <a:pt x="52" y="79"/>
                    </a:moveTo>
                    <a:lnTo>
                      <a:pt x="52" y="79"/>
                    </a:lnTo>
                    <a:lnTo>
                      <a:pt x="56" y="79"/>
                    </a:lnTo>
                    <a:lnTo>
                      <a:pt x="52" y="79"/>
                    </a:lnTo>
                    <a:close/>
                    <a:moveTo>
                      <a:pt x="59" y="78"/>
                    </a:moveTo>
                    <a:lnTo>
                      <a:pt x="63" y="98"/>
                    </a:lnTo>
                    <a:lnTo>
                      <a:pt x="64" y="117"/>
                    </a:lnTo>
                    <a:lnTo>
                      <a:pt x="64" y="135"/>
                    </a:lnTo>
                    <a:lnTo>
                      <a:pt x="63" y="153"/>
                    </a:lnTo>
                    <a:lnTo>
                      <a:pt x="56" y="151"/>
                    </a:lnTo>
                    <a:lnTo>
                      <a:pt x="57" y="135"/>
                    </a:lnTo>
                    <a:lnTo>
                      <a:pt x="57" y="117"/>
                    </a:lnTo>
                    <a:lnTo>
                      <a:pt x="56" y="98"/>
                    </a:lnTo>
                    <a:lnTo>
                      <a:pt x="52" y="79"/>
                    </a:lnTo>
                    <a:lnTo>
                      <a:pt x="59" y="78"/>
                    </a:lnTo>
                    <a:close/>
                    <a:moveTo>
                      <a:pt x="63" y="153"/>
                    </a:moveTo>
                    <a:lnTo>
                      <a:pt x="59" y="171"/>
                    </a:lnTo>
                    <a:lnTo>
                      <a:pt x="54" y="187"/>
                    </a:lnTo>
                    <a:lnTo>
                      <a:pt x="48" y="203"/>
                    </a:lnTo>
                    <a:lnTo>
                      <a:pt x="39" y="221"/>
                    </a:lnTo>
                    <a:lnTo>
                      <a:pt x="33" y="217"/>
                    </a:lnTo>
                    <a:lnTo>
                      <a:pt x="41" y="202"/>
                    </a:lnTo>
                    <a:lnTo>
                      <a:pt x="48" y="186"/>
                    </a:lnTo>
                    <a:lnTo>
                      <a:pt x="53" y="169"/>
                    </a:lnTo>
                    <a:lnTo>
                      <a:pt x="56" y="151"/>
                    </a:lnTo>
                    <a:lnTo>
                      <a:pt x="63" y="153"/>
                    </a:lnTo>
                    <a:close/>
                    <a:moveTo>
                      <a:pt x="33" y="218"/>
                    </a:moveTo>
                    <a:lnTo>
                      <a:pt x="33" y="217"/>
                    </a:lnTo>
                    <a:lnTo>
                      <a:pt x="35" y="218"/>
                    </a:lnTo>
                    <a:lnTo>
                      <a:pt x="33" y="218"/>
                    </a:lnTo>
                    <a:close/>
                    <a:moveTo>
                      <a:pt x="39" y="220"/>
                    </a:moveTo>
                    <a:lnTo>
                      <a:pt x="35" y="222"/>
                    </a:lnTo>
                    <a:lnTo>
                      <a:pt x="30" y="225"/>
                    </a:lnTo>
                    <a:lnTo>
                      <a:pt x="22" y="226"/>
                    </a:lnTo>
                    <a:lnTo>
                      <a:pt x="14" y="228"/>
                    </a:lnTo>
                    <a:lnTo>
                      <a:pt x="14" y="221"/>
                    </a:lnTo>
                    <a:lnTo>
                      <a:pt x="26" y="220"/>
                    </a:lnTo>
                    <a:lnTo>
                      <a:pt x="33" y="218"/>
                    </a:lnTo>
                    <a:lnTo>
                      <a:pt x="39" y="220"/>
                    </a:lnTo>
                    <a:close/>
                    <a:moveTo>
                      <a:pt x="14" y="228"/>
                    </a:moveTo>
                    <a:lnTo>
                      <a:pt x="10" y="228"/>
                    </a:lnTo>
                    <a:lnTo>
                      <a:pt x="5" y="228"/>
                    </a:lnTo>
                    <a:lnTo>
                      <a:pt x="7" y="221"/>
                    </a:lnTo>
                    <a:lnTo>
                      <a:pt x="10" y="221"/>
                    </a:lnTo>
                    <a:lnTo>
                      <a:pt x="14" y="221"/>
                    </a:lnTo>
                    <a:lnTo>
                      <a:pt x="14" y="228"/>
                    </a:lnTo>
                    <a:close/>
                    <a:moveTo>
                      <a:pt x="5" y="228"/>
                    </a:moveTo>
                    <a:lnTo>
                      <a:pt x="3" y="226"/>
                    </a:lnTo>
                    <a:lnTo>
                      <a:pt x="0" y="224"/>
                    </a:lnTo>
                    <a:lnTo>
                      <a:pt x="5" y="221"/>
                    </a:lnTo>
                    <a:lnTo>
                      <a:pt x="7" y="221"/>
                    </a:lnTo>
                    <a:lnTo>
                      <a:pt x="5" y="228"/>
                    </a:lnTo>
                    <a:close/>
                    <a:moveTo>
                      <a:pt x="0" y="224"/>
                    </a:moveTo>
                    <a:lnTo>
                      <a:pt x="0" y="221"/>
                    </a:lnTo>
                    <a:lnTo>
                      <a:pt x="1" y="218"/>
                    </a:lnTo>
                    <a:lnTo>
                      <a:pt x="7" y="222"/>
                    </a:lnTo>
                    <a:lnTo>
                      <a:pt x="5" y="221"/>
                    </a:lnTo>
                    <a:lnTo>
                      <a:pt x="0" y="224"/>
                    </a:lnTo>
                    <a:close/>
                    <a:moveTo>
                      <a:pt x="7" y="221"/>
                    </a:moveTo>
                    <a:lnTo>
                      <a:pt x="7" y="221"/>
                    </a:lnTo>
                    <a:lnTo>
                      <a:pt x="7" y="222"/>
                    </a:lnTo>
                    <a:lnTo>
                      <a:pt x="4" y="220"/>
                    </a:lnTo>
                    <a:lnTo>
                      <a:pt x="7" y="2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65" name="Freeform 395"/>
              <p:cNvSpPr>
                <a:spLocks/>
              </p:cNvSpPr>
              <p:nvPr/>
            </p:nvSpPr>
            <p:spPr bwMode="auto">
              <a:xfrm>
                <a:off x="3782" y="3751"/>
                <a:ext cx="25" cy="29"/>
              </a:xfrm>
              <a:custGeom>
                <a:avLst/>
                <a:gdLst>
                  <a:gd name="T0" fmla="*/ 11 w 25"/>
                  <a:gd name="T1" fmla="*/ 21 h 29"/>
                  <a:gd name="T2" fmla="*/ 10 w 25"/>
                  <a:gd name="T3" fmla="*/ 23 h 29"/>
                  <a:gd name="T4" fmla="*/ 9 w 25"/>
                  <a:gd name="T5" fmla="*/ 23 h 29"/>
                  <a:gd name="T6" fmla="*/ 3 w 25"/>
                  <a:gd name="T7" fmla="*/ 26 h 29"/>
                  <a:gd name="T8" fmla="*/ 2 w 25"/>
                  <a:gd name="T9" fmla="*/ 26 h 29"/>
                  <a:gd name="T10" fmla="*/ 0 w 25"/>
                  <a:gd name="T11" fmla="*/ 27 h 29"/>
                  <a:gd name="T12" fmla="*/ 2 w 25"/>
                  <a:gd name="T13" fmla="*/ 29 h 29"/>
                  <a:gd name="T14" fmla="*/ 3 w 25"/>
                  <a:gd name="T15" fmla="*/ 29 h 29"/>
                  <a:gd name="T16" fmla="*/ 6 w 25"/>
                  <a:gd name="T17" fmla="*/ 29 h 29"/>
                  <a:gd name="T18" fmla="*/ 10 w 25"/>
                  <a:gd name="T19" fmla="*/ 27 h 29"/>
                  <a:gd name="T20" fmla="*/ 11 w 25"/>
                  <a:gd name="T21" fmla="*/ 27 h 29"/>
                  <a:gd name="T22" fmla="*/ 15 w 25"/>
                  <a:gd name="T23" fmla="*/ 22 h 29"/>
                  <a:gd name="T24" fmla="*/ 18 w 25"/>
                  <a:gd name="T25" fmla="*/ 19 h 29"/>
                  <a:gd name="T26" fmla="*/ 22 w 25"/>
                  <a:gd name="T27" fmla="*/ 12 h 29"/>
                  <a:gd name="T28" fmla="*/ 24 w 25"/>
                  <a:gd name="T29" fmla="*/ 7 h 29"/>
                  <a:gd name="T30" fmla="*/ 25 w 25"/>
                  <a:gd name="T31" fmla="*/ 3 h 29"/>
                  <a:gd name="T32" fmla="*/ 25 w 25"/>
                  <a:gd name="T33" fmla="*/ 1 h 29"/>
                  <a:gd name="T34" fmla="*/ 25 w 25"/>
                  <a:gd name="T35" fmla="*/ 1 h 29"/>
                  <a:gd name="T36" fmla="*/ 25 w 25"/>
                  <a:gd name="T37" fmla="*/ 1 h 29"/>
                  <a:gd name="T38" fmla="*/ 25 w 25"/>
                  <a:gd name="T39" fmla="*/ 1 h 29"/>
                  <a:gd name="T40" fmla="*/ 25 w 25"/>
                  <a:gd name="T41" fmla="*/ 1 h 29"/>
                  <a:gd name="T42" fmla="*/ 25 w 25"/>
                  <a:gd name="T43" fmla="*/ 0 h 29"/>
                  <a:gd name="T44" fmla="*/ 25 w 25"/>
                  <a:gd name="T45" fmla="*/ 0 h 29"/>
                  <a:gd name="T46" fmla="*/ 18 w 25"/>
                  <a:gd name="T47" fmla="*/ 1 h 29"/>
                  <a:gd name="T48" fmla="*/ 18 w 25"/>
                  <a:gd name="T49" fmla="*/ 1 h 29"/>
                  <a:gd name="T50" fmla="*/ 18 w 25"/>
                  <a:gd name="T51" fmla="*/ 1 h 29"/>
                  <a:gd name="T52" fmla="*/ 18 w 25"/>
                  <a:gd name="T53" fmla="*/ 1 h 29"/>
                  <a:gd name="T54" fmla="*/ 18 w 25"/>
                  <a:gd name="T55" fmla="*/ 1 h 29"/>
                  <a:gd name="T56" fmla="*/ 17 w 25"/>
                  <a:gd name="T57" fmla="*/ 7 h 29"/>
                  <a:gd name="T58" fmla="*/ 15 w 25"/>
                  <a:gd name="T59" fmla="*/ 11 h 29"/>
                  <a:gd name="T60" fmla="*/ 11 w 25"/>
                  <a:gd name="T61" fmla="*/ 21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5"/>
                  <a:gd name="T94" fmla="*/ 0 h 29"/>
                  <a:gd name="T95" fmla="*/ 25 w 25"/>
                  <a:gd name="T96" fmla="*/ 29 h 2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5" h="29">
                    <a:moveTo>
                      <a:pt x="11" y="21"/>
                    </a:moveTo>
                    <a:lnTo>
                      <a:pt x="10" y="23"/>
                    </a:lnTo>
                    <a:lnTo>
                      <a:pt x="9" y="23"/>
                    </a:lnTo>
                    <a:lnTo>
                      <a:pt x="3" y="26"/>
                    </a:lnTo>
                    <a:lnTo>
                      <a:pt x="2" y="26"/>
                    </a:lnTo>
                    <a:lnTo>
                      <a:pt x="0" y="27"/>
                    </a:lnTo>
                    <a:lnTo>
                      <a:pt x="2" y="29"/>
                    </a:lnTo>
                    <a:lnTo>
                      <a:pt x="3" y="29"/>
                    </a:lnTo>
                    <a:lnTo>
                      <a:pt x="6" y="29"/>
                    </a:lnTo>
                    <a:lnTo>
                      <a:pt x="10" y="27"/>
                    </a:lnTo>
                    <a:lnTo>
                      <a:pt x="11" y="27"/>
                    </a:lnTo>
                    <a:lnTo>
                      <a:pt x="15" y="22"/>
                    </a:lnTo>
                    <a:lnTo>
                      <a:pt x="18" y="19"/>
                    </a:lnTo>
                    <a:lnTo>
                      <a:pt x="22" y="12"/>
                    </a:lnTo>
                    <a:lnTo>
                      <a:pt x="24" y="7"/>
                    </a:lnTo>
                    <a:lnTo>
                      <a:pt x="25" y="3"/>
                    </a:lnTo>
                    <a:lnTo>
                      <a:pt x="25" y="1"/>
                    </a:lnTo>
                    <a:lnTo>
                      <a:pt x="25" y="0"/>
                    </a:lnTo>
                    <a:lnTo>
                      <a:pt x="18" y="1"/>
                    </a:lnTo>
                    <a:lnTo>
                      <a:pt x="17" y="7"/>
                    </a:lnTo>
                    <a:lnTo>
                      <a:pt x="15" y="11"/>
                    </a:lnTo>
                    <a:lnTo>
                      <a:pt x="11" y="21"/>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66" name="Freeform 396"/>
              <p:cNvSpPr>
                <a:spLocks/>
              </p:cNvSpPr>
              <p:nvPr/>
            </p:nvSpPr>
            <p:spPr bwMode="auto">
              <a:xfrm>
                <a:off x="3772" y="3752"/>
                <a:ext cx="20" cy="25"/>
              </a:xfrm>
              <a:custGeom>
                <a:avLst/>
                <a:gdLst>
                  <a:gd name="T0" fmla="*/ 6 w 20"/>
                  <a:gd name="T1" fmla="*/ 18 h 25"/>
                  <a:gd name="T2" fmla="*/ 6 w 20"/>
                  <a:gd name="T3" fmla="*/ 18 h 25"/>
                  <a:gd name="T4" fmla="*/ 6 w 20"/>
                  <a:gd name="T5" fmla="*/ 18 h 25"/>
                  <a:gd name="T6" fmla="*/ 6 w 20"/>
                  <a:gd name="T7" fmla="*/ 20 h 25"/>
                  <a:gd name="T8" fmla="*/ 6 w 20"/>
                  <a:gd name="T9" fmla="*/ 20 h 25"/>
                  <a:gd name="T10" fmla="*/ 4 w 20"/>
                  <a:gd name="T11" fmla="*/ 22 h 25"/>
                  <a:gd name="T12" fmla="*/ 0 w 20"/>
                  <a:gd name="T13" fmla="*/ 24 h 25"/>
                  <a:gd name="T14" fmla="*/ 1 w 20"/>
                  <a:gd name="T15" fmla="*/ 25 h 25"/>
                  <a:gd name="T16" fmla="*/ 4 w 20"/>
                  <a:gd name="T17" fmla="*/ 25 h 25"/>
                  <a:gd name="T18" fmla="*/ 9 w 20"/>
                  <a:gd name="T19" fmla="*/ 24 h 25"/>
                  <a:gd name="T20" fmla="*/ 10 w 20"/>
                  <a:gd name="T21" fmla="*/ 21 h 25"/>
                  <a:gd name="T22" fmla="*/ 10 w 20"/>
                  <a:gd name="T23" fmla="*/ 20 h 25"/>
                  <a:gd name="T24" fmla="*/ 12 w 20"/>
                  <a:gd name="T25" fmla="*/ 20 h 25"/>
                  <a:gd name="T26" fmla="*/ 12 w 20"/>
                  <a:gd name="T27" fmla="*/ 20 h 25"/>
                  <a:gd name="T28" fmla="*/ 12 w 20"/>
                  <a:gd name="T29" fmla="*/ 18 h 25"/>
                  <a:gd name="T30" fmla="*/ 12 w 20"/>
                  <a:gd name="T31" fmla="*/ 18 h 25"/>
                  <a:gd name="T32" fmla="*/ 12 w 20"/>
                  <a:gd name="T33" fmla="*/ 18 h 25"/>
                  <a:gd name="T34" fmla="*/ 12 w 20"/>
                  <a:gd name="T35" fmla="*/ 18 h 25"/>
                  <a:gd name="T36" fmla="*/ 13 w 20"/>
                  <a:gd name="T37" fmla="*/ 18 h 25"/>
                  <a:gd name="T38" fmla="*/ 13 w 20"/>
                  <a:gd name="T39" fmla="*/ 18 h 25"/>
                  <a:gd name="T40" fmla="*/ 13 w 20"/>
                  <a:gd name="T41" fmla="*/ 17 h 25"/>
                  <a:gd name="T42" fmla="*/ 13 w 20"/>
                  <a:gd name="T43" fmla="*/ 17 h 25"/>
                  <a:gd name="T44" fmla="*/ 13 w 20"/>
                  <a:gd name="T45" fmla="*/ 17 h 25"/>
                  <a:gd name="T46" fmla="*/ 13 w 20"/>
                  <a:gd name="T47" fmla="*/ 17 h 25"/>
                  <a:gd name="T48" fmla="*/ 14 w 20"/>
                  <a:gd name="T49" fmla="*/ 17 h 25"/>
                  <a:gd name="T50" fmla="*/ 14 w 20"/>
                  <a:gd name="T51" fmla="*/ 15 h 25"/>
                  <a:gd name="T52" fmla="*/ 14 w 20"/>
                  <a:gd name="T53" fmla="*/ 15 h 25"/>
                  <a:gd name="T54" fmla="*/ 19 w 20"/>
                  <a:gd name="T55" fmla="*/ 9 h 25"/>
                  <a:gd name="T56" fmla="*/ 20 w 20"/>
                  <a:gd name="T57" fmla="*/ 0 h 25"/>
                  <a:gd name="T58" fmla="*/ 20 w 20"/>
                  <a:gd name="T59" fmla="*/ 0 h 25"/>
                  <a:gd name="T60" fmla="*/ 19 w 20"/>
                  <a:gd name="T61" fmla="*/ 0 h 25"/>
                  <a:gd name="T62" fmla="*/ 12 w 20"/>
                  <a:gd name="T63" fmla="*/ 2 h 25"/>
                  <a:gd name="T64" fmla="*/ 10 w 20"/>
                  <a:gd name="T65" fmla="*/ 7 h 25"/>
                  <a:gd name="T66" fmla="*/ 9 w 20"/>
                  <a:gd name="T67" fmla="*/ 13 h 25"/>
                  <a:gd name="T68" fmla="*/ 8 w 20"/>
                  <a:gd name="T69" fmla="*/ 14 h 25"/>
                  <a:gd name="T70" fmla="*/ 8 w 20"/>
                  <a:gd name="T71" fmla="*/ 14 h 25"/>
                  <a:gd name="T72" fmla="*/ 8 w 20"/>
                  <a:gd name="T73" fmla="*/ 15 h 25"/>
                  <a:gd name="T74" fmla="*/ 8 w 20"/>
                  <a:gd name="T75" fmla="*/ 15 h 25"/>
                  <a:gd name="T76" fmla="*/ 8 w 20"/>
                  <a:gd name="T77" fmla="*/ 15 h 25"/>
                  <a:gd name="T78" fmla="*/ 8 w 20"/>
                  <a:gd name="T79" fmla="*/ 15 h 25"/>
                  <a:gd name="T80" fmla="*/ 8 w 20"/>
                  <a:gd name="T81" fmla="*/ 15 h 25"/>
                  <a:gd name="T82" fmla="*/ 6 w 20"/>
                  <a:gd name="T83" fmla="*/ 17 h 25"/>
                  <a:gd name="T84" fmla="*/ 6 w 20"/>
                  <a:gd name="T85" fmla="*/ 17 h 25"/>
                  <a:gd name="T86" fmla="*/ 8 w 20"/>
                  <a:gd name="T87" fmla="*/ 17 h 25"/>
                  <a:gd name="T88" fmla="*/ 8 w 20"/>
                  <a:gd name="T89" fmla="*/ 18 h 25"/>
                  <a:gd name="T90" fmla="*/ 6 w 20"/>
                  <a:gd name="T91" fmla="*/ 18 h 2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0"/>
                  <a:gd name="T139" fmla="*/ 0 h 25"/>
                  <a:gd name="T140" fmla="*/ 20 w 20"/>
                  <a:gd name="T141" fmla="*/ 25 h 2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0" h="25">
                    <a:moveTo>
                      <a:pt x="6" y="18"/>
                    </a:moveTo>
                    <a:lnTo>
                      <a:pt x="6" y="18"/>
                    </a:lnTo>
                    <a:lnTo>
                      <a:pt x="6" y="20"/>
                    </a:lnTo>
                    <a:lnTo>
                      <a:pt x="6" y="21"/>
                    </a:lnTo>
                    <a:lnTo>
                      <a:pt x="4" y="22"/>
                    </a:lnTo>
                    <a:lnTo>
                      <a:pt x="0" y="24"/>
                    </a:lnTo>
                    <a:lnTo>
                      <a:pt x="0" y="25"/>
                    </a:lnTo>
                    <a:lnTo>
                      <a:pt x="1" y="25"/>
                    </a:lnTo>
                    <a:lnTo>
                      <a:pt x="2" y="25"/>
                    </a:lnTo>
                    <a:lnTo>
                      <a:pt x="4" y="25"/>
                    </a:lnTo>
                    <a:lnTo>
                      <a:pt x="8" y="24"/>
                    </a:lnTo>
                    <a:lnTo>
                      <a:pt x="9" y="24"/>
                    </a:lnTo>
                    <a:lnTo>
                      <a:pt x="10" y="22"/>
                    </a:lnTo>
                    <a:lnTo>
                      <a:pt x="10" y="21"/>
                    </a:lnTo>
                    <a:lnTo>
                      <a:pt x="10" y="20"/>
                    </a:lnTo>
                    <a:lnTo>
                      <a:pt x="12" y="20"/>
                    </a:lnTo>
                    <a:lnTo>
                      <a:pt x="12" y="18"/>
                    </a:lnTo>
                    <a:lnTo>
                      <a:pt x="13" y="18"/>
                    </a:lnTo>
                    <a:lnTo>
                      <a:pt x="13" y="17"/>
                    </a:lnTo>
                    <a:lnTo>
                      <a:pt x="14" y="17"/>
                    </a:lnTo>
                    <a:lnTo>
                      <a:pt x="14" y="15"/>
                    </a:lnTo>
                    <a:lnTo>
                      <a:pt x="16" y="13"/>
                    </a:lnTo>
                    <a:lnTo>
                      <a:pt x="19" y="9"/>
                    </a:lnTo>
                    <a:lnTo>
                      <a:pt x="20" y="5"/>
                    </a:lnTo>
                    <a:lnTo>
                      <a:pt x="20" y="0"/>
                    </a:lnTo>
                    <a:lnTo>
                      <a:pt x="19" y="0"/>
                    </a:lnTo>
                    <a:lnTo>
                      <a:pt x="12" y="2"/>
                    </a:lnTo>
                    <a:lnTo>
                      <a:pt x="10" y="7"/>
                    </a:lnTo>
                    <a:lnTo>
                      <a:pt x="9" y="13"/>
                    </a:lnTo>
                    <a:lnTo>
                      <a:pt x="8" y="14"/>
                    </a:lnTo>
                    <a:lnTo>
                      <a:pt x="8" y="15"/>
                    </a:lnTo>
                    <a:lnTo>
                      <a:pt x="6" y="17"/>
                    </a:lnTo>
                    <a:lnTo>
                      <a:pt x="8" y="17"/>
                    </a:lnTo>
                    <a:lnTo>
                      <a:pt x="8" y="18"/>
                    </a:lnTo>
                    <a:lnTo>
                      <a:pt x="6" y="18"/>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67" name="Freeform 397"/>
              <p:cNvSpPr>
                <a:spLocks/>
              </p:cNvSpPr>
              <p:nvPr/>
            </p:nvSpPr>
            <p:spPr bwMode="auto">
              <a:xfrm>
                <a:off x="3772" y="3660"/>
                <a:ext cx="43" cy="60"/>
              </a:xfrm>
              <a:custGeom>
                <a:avLst/>
                <a:gdLst>
                  <a:gd name="T0" fmla="*/ 31 w 43"/>
                  <a:gd name="T1" fmla="*/ 13 h 60"/>
                  <a:gd name="T2" fmla="*/ 29 w 43"/>
                  <a:gd name="T3" fmla="*/ 11 h 60"/>
                  <a:gd name="T4" fmla="*/ 34 w 43"/>
                  <a:gd name="T5" fmla="*/ 7 h 60"/>
                  <a:gd name="T6" fmla="*/ 34 w 43"/>
                  <a:gd name="T7" fmla="*/ 4 h 60"/>
                  <a:gd name="T8" fmla="*/ 31 w 43"/>
                  <a:gd name="T9" fmla="*/ 1 h 60"/>
                  <a:gd name="T10" fmla="*/ 31 w 43"/>
                  <a:gd name="T11" fmla="*/ 1 h 60"/>
                  <a:gd name="T12" fmla="*/ 29 w 43"/>
                  <a:gd name="T13" fmla="*/ 1 h 60"/>
                  <a:gd name="T14" fmla="*/ 29 w 43"/>
                  <a:gd name="T15" fmla="*/ 1 h 60"/>
                  <a:gd name="T16" fmla="*/ 28 w 43"/>
                  <a:gd name="T17" fmla="*/ 1 h 60"/>
                  <a:gd name="T18" fmla="*/ 28 w 43"/>
                  <a:gd name="T19" fmla="*/ 0 h 60"/>
                  <a:gd name="T20" fmla="*/ 27 w 43"/>
                  <a:gd name="T21" fmla="*/ 1 h 60"/>
                  <a:gd name="T22" fmla="*/ 27 w 43"/>
                  <a:gd name="T23" fmla="*/ 1 h 60"/>
                  <a:gd name="T24" fmla="*/ 27 w 43"/>
                  <a:gd name="T25" fmla="*/ 0 h 60"/>
                  <a:gd name="T26" fmla="*/ 25 w 43"/>
                  <a:gd name="T27" fmla="*/ 1 h 60"/>
                  <a:gd name="T28" fmla="*/ 25 w 43"/>
                  <a:gd name="T29" fmla="*/ 1 h 60"/>
                  <a:gd name="T30" fmla="*/ 24 w 43"/>
                  <a:gd name="T31" fmla="*/ 0 h 60"/>
                  <a:gd name="T32" fmla="*/ 23 w 43"/>
                  <a:gd name="T33" fmla="*/ 1 h 60"/>
                  <a:gd name="T34" fmla="*/ 24 w 43"/>
                  <a:gd name="T35" fmla="*/ 5 h 60"/>
                  <a:gd name="T36" fmla="*/ 21 w 43"/>
                  <a:gd name="T37" fmla="*/ 8 h 60"/>
                  <a:gd name="T38" fmla="*/ 21 w 43"/>
                  <a:gd name="T39" fmla="*/ 8 h 60"/>
                  <a:gd name="T40" fmla="*/ 24 w 43"/>
                  <a:gd name="T41" fmla="*/ 11 h 60"/>
                  <a:gd name="T42" fmla="*/ 25 w 43"/>
                  <a:gd name="T43" fmla="*/ 11 h 60"/>
                  <a:gd name="T44" fmla="*/ 25 w 43"/>
                  <a:gd name="T45" fmla="*/ 13 h 60"/>
                  <a:gd name="T46" fmla="*/ 21 w 43"/>
                  <a:gd name="T47" fmla="*/ 13 h 60"/>
                  <a:gd name="T48" fmla="*/ 14 w 43"/>
                  <a:gd name="T49" fmla="*/ 20 h 60"/>
                  <a:gd name="T50" fmla="*/ 16 w 43"/>
                  <a:gd name="T51" fmla="*/ 20 h 60"/>
                  <a:gd name="T52" fmla="*/ 19 w 43"/>
                  <a:gd name="T53" fmla="*/ 20 h 60"/>
                  <a:gd name="T54" fmla="*/ 19 w 43"/>
                  <a:gd name="T55" fmla="*/ 22 h 60"/>
                  <a:gd name="T56" fmla="*/ 17 w 43"/>
                  <a:gd name="T57" fmla="*/ 22 h 60"/>
                  <a:gd name="T58" fmla="*/ 10 w 43"/>
                  <a:gd name="T59" fmla="*/ 23 h 60"/>
                  <a:gd name="T60" fmla="*/ 12 w 43"/>
                  <a:gd name="T61" fmla="*/ 26 h 60"/>
                  <a:gd name="T62" fmla="*/ 12 w 43"/>
                  <a:gd name="T63" fmla="*/ 27 h 60"/>
                  <a:gd name="T64" fmla="*/ 10 w 43"/>
                  <a:gd name="T65" fmla="*/ 28 h 60"/>
                  <a:gd name="T66" fmla="*/ 10 w 43"/>
                  <a:gd name="T67" fmla="*/ 30 h 60"/>
                  <a:gd name="T68" fmla="*/ 6 w 43"/>
                  <a:gd name="T69" fmla="*/ 24 h 60"/>
                  <a:gd name="T70" fmla="*/ 4 w 43"/>
                  <a:gd name="T71" fmla="*/ 22 h 60"/>
                  <a:gd name="T72" fmla="*/ 0 w 43"/>
                  <a:gd name="T73" fmla="*/ 24 h 60"/>
                  <a:gd name="T74" fmla="*/ 0 w 43"/>
                  <a:gd name="T75" fmla="*/ 24 h 60"/>
                  <a:gd name="T76" fmla="*/ 5 w 43"/>
                  <a:gd name="T77" fmla="*/ 32 h 60"/>
                  <a:gd name="T78" fmla="*/ 13 w 43"/>
                  <a:gd name="T79" fmla="*/ 32 h 60"/>
                  <a:gd name="T80" fmla="*/ 17 w 43"/>
                  <a:gd name="T81" fmla="*/ 28 h 60"/>
                  <a:gd name="T82" fmla="*/ 19 w 43"/>
                  <a:gd name="T83" fmla="*/ 28 h 60"/>
                  <a:gd name="T84" fmla="*/ 17 w 43"/>
                  <a:gd name="T85" fmla="*/ 49 h 60"/>
                  <a:gd name="T86" fmla="*/ 20 w 43"/>
                  <a:gd name="T87" fmla="*/ 60 h 60"/>
                  <a:gd name="T88" fmla="*/ 28 w 43"/>
                  <a:gd name="T89" fmla="*/ 54 h 60"/>
                  <a:gd name="T90" fmla="*/ 32 w 43"/>
                  <a:gd name="T91" fmla="*/ 39 h 60"/>
                  <a:gd name="T92" fmla="*/ 35 w 43"/>
                  <a:gd name="T93" fmla="*/ 26 h 60"/>
                  <a:gd name="T94" fmla="*/ 36 w 43"/>
                  <a:gd name="T95" fmla="*/ 26 h 60"/>
                  <a:gd name="T96" fmla="*/ 39 w 43"/>
                  <a:gd name="T97" fmla="*/ 24 h 60"/>
                  <a:gd name="T98" fmla="*/ 43 w 43"/>
                  <a:gd name="T99" fmla="*/ 20 h 60"/>
                  <a:gd name="T100" fmla="*/ 40 w 43"/>
                  <a:gd name="T101" fmla="*/ 19 h 60"/>
                  <a:gd name="T102" fmla="*/ 38 w 43"/>
                  <a:gd name="T103" fmla="*/ 16 h 6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
                  <a:gd name="T157" fmla="*/ 0 h 60"/>
                  <a:gd name="T158" fmla="*/ 43 w 43"/>
                  <a:gd name="T159" fmla="*/ 60 h 6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 h="60">
                    <a:moveTo>
                      <a:pt x="38" y="16"/>
                    </a:moveTo>
                    <a:lnTo>
                      <a:pt x="36" y="15"/>
                    </a:lnTo>
                    <a:lnTo>
                      <a:pt x="31" y="13"/>
                    </a:lnTo>
                    <a:lnTo>
                      <a:pt x="29" y="11"/>
                    </a:lnTo>
                    <a:lnTo>
                      <a:pt x="31" y="9"/>
                    </a:lnTo>
                    <a:lnTo>
                      <a:pt x="32" y="8"/>
                    </a:lnTo>
                    <a:lnTo>
                      <a:pt x="34" y="7"/>
                    </a:lnTo>
                    <a:lnTo>
                      <a:pt x="34" y="5"/>
                    </a:lnTo>
                    <a:lnTo>
                      <a:pt x="34" y="4"/>
                    </a:lnTo>
                    <a:lnTo>
                      <a:pt x="32" y="1"/>
                    </a:lnTo>
                    <a:lnTo>
                      <a:pt x="31" y="1"/>
                    </a:lnTo>
                    <a:lnTo>
                      <a:pt x="29" y="1"/>
                    </a:lnTo>
                    <a:lnTo>
                      <a:pt x="28" y="1"/>
                    </a:lnTo>
                    <a:lnTo>
                      <a:pt x="28" y="0"/>
                    </a:lnTo>
                    <a:lnTo>
                      <a:pt x="27" y="1"/>
                    </a:lnTo>
                    <a:lnTo>
                      <a:pt x="27" y="0"/>
                    </a:lnTo>
                    <a:lnTo>
                      <a:pt x="25" y="0"/>
                    </a:lnTo>
                    <a:lnTo>
                      <a:pt x="25" y="1"/>
                    </a:lnTo>
                    <a:lnTo>
                      <a:pt x="24" y="0"/>
                    </a:lnTo>
                    <a:lnTo>
                      <a:pt x="23" y="1"/>
                    </a:lnTo>
                    <a:lnTo>
                      <a:pt x="24" y="4"/>
                    </a:lnTo>
                    <a:lnTo>
                      <a:pt x="24" y="5"/>
                    </a:lnTo>
                    <a:lnTo>
                      <a:pt x="21" y="7"/>
                    </a:lnTo>
                    <a:lnTo>
                      <a:pt x="21" y="8"/>
                    </a:lnTo>
                    <a:lnTo>
                      <a:pt x="21" y="9"/>
                    </a:lnTo>
                    <a:lnTo>
                      <a:pt x="23" y="11"/>
                    </a:lnTo>
                    <a:lnTo>
                      <a:pt x="24" y="11"/>
                    </a:lnTo>
                    <a:lnTo>
                      <a:pt x="25" y="11"/>
                    </a:lnTo>
                    <a:lnTo>
                      <a:pt x="25" y="12"/>
                    </a:lnTo>
                    <a:lnTo>
                      <a:pt x="25" y="13"/>
                    </a:lnTo>
                    <a:lnTo>
                      <a:pt x="24" y="13"/>
                    </a:lnTo>
                    <a:lnTo>
                      <a:pt x="21" y="13"/>
                    </a:lnTo>
                    <a:lnTo>
                      <a:pt x="16" y="17"/>
                    </a:lnTo>
                    <a:lnTo>
                      <a:pt x="16" y="19"/>
                    </a:lnTo>
                    <a:lnTo>
                      <a:pt x="14" y="20"/>
                    </a:lnTo>
                    <a:lnTo>
                      <a:pt x="16" y="20"/>
                    </a:lnTo>
                    <a:lnTo>
                      <a:pt x="17" y="20"/>
                    </a:lnTo>
                    <a:lnTo>
                      <a:pt x="19" y="20"/>
                    </a:lnTo>
                    <a:lnTo>
                      <a:pt x="19" y="22"/>
                    </a:lnTo>
                    <a:lnTo>
                      <a:pt x="17" y="22"/>
                    </a:lnTo>
                    <a:lnTo>
                      <a:pt x="14" y="20"/>
                    </a:lnTo>
                    <a:lnTo>
                      <a:pt x="12" y="22"/>
                    </a:lnTo>
                    <a:lnTo>
                      <a:pt x="10" y="23"/>
                    </a:lnTo>
                    <a:lnTo>
                      <a:pt x="10" y="24"/>
                    </a:lnTo>
                    <a:lnTo>
                      <a:pt x="12" y="26"/>
                    </a:lnTo>
                    <a:lnTo>
                      <a:pt x="12" y="27"/>
                    </a:lnTo>
                    <a:lnTo>
                      <a:pt x="10" y="28"/>
                    </a:lnTo>
                    <a:lnTo>
                      <a:pt x="10" y="30"/>
                    </a:lnTo>
                    <a:lnTo>
                      <a:pt x="10" y="28"/>
                    </a:lnTo>
                    <a:lnTo>
                      <a:pt x="6" y="24"/>
                    </a:lnTo>
                    <a:lnTo>
                      <a:pt x="4" y="22"/>
                    </a:lnTo>
                    <a:lnTo>
                      <a:pt x="0" y="24"/>
                    </a:lnTo>
                    <a:lnTo>
                      <a:pt x="4" y="31"/>
                    </a:lnTo>
                    <a:lnTo>
                      <a:pt x="5" y="32"/>
                    </a:lnTo>
                    <a:lnTo>
                      <a:pt x="6" y="34"/>
                    </a:lnTo>
                    <a:lnTo>
                      <a:pt x="10" y="34"/>
                    </a:lnTo>
                    <a:lnTo>
                      <a:pt x="13" y="32"/>
                    </a:lnTo>
                    <a:lnTo>
                      <a:pt x="16" y="30"/>
                    </a:lnTo>
                    <a:lnTo>
                      <a:pt x="17" y="28"/>
                    </a:lnTo>
                    <a:lnTo>
                      <a:pt x="19" y="28"/>
                    </a:lnTo>
                    <a:lnTo>
                      <a:pt x="17" y="35"/>
                    </a:lnTo>
                    <a:lnTo>
                      <a:pt x="17" y="49"/>
                    </a:lnTo>
                    <a:lnTo>
                      <a:pt x="19" y="54"/>
                    </a:lnTo>
                    <a:lnTo>
                      <a:pt x="20" y="60"/>
                    </a:lnTo>
                    <a:lnTo>
                      <a:pt x="28" y="54"/>
                    </a:lnTo>
                    <a:lnTo>
                      <a:pt x="29" y="47"/>
                    </a:lnTo>
                    <a:lnTo>
                      <a:pt x="32" y="39"/>
                    </a:lnTo>
                    <a:lnTo>
                      <a:pt x="32" y="34"/>
                    </a:lnTo>
                    <a:lnTo>
                      <a:pt x="35" y="26"/>
                    </a:lnTo>
                    <a:lnTo>
                      <a:pt x="36" y="26"/>
                    </a:lnTo>
                    <a:lnTo>
                      <a:pt x="38" y="26"/>
                    </a:lnTo>
                    <a:lnTo>
                      <a:pt x="39" y="24"/>
                    </a:lnTo>
                    <a:lnTo>
                      <a:pt x="42" y="23"/>
                    </a:lnTo>
                    <a:lnTo>
                      <a:pt x="42" y="22"/>
                    </a:lnTo>
                    <a:lnTo>
                      <a:pt x="43" y="20"/>
                    </a:lnTo>
                    <a:lnTo>
                      <a:pt x="43" y="19"/>
                    </a:lnTo>
                    <a:lnTo>
                      <a:pt x="40" y="19"/>
                    </a:lnTo>
                    <a:lnTo>
                      <a:pt x="39" y="19"/>
                    </a:lnTo>
                    <a:lnTo>
                      <a:pt x="39" y="17"/>
                    </a:lnTo>
                    <a:lnTo>
                      <a:pt x="38" y="16"/>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68" name="Freeform 398"/>
              <p:cNvSpPr>
                <a:spLocks/>
              </p:cNvSpPr>
              <p:nvPr/>
            </p:nvSpPr>
            <p:spPr bwMode="auto">
              <a:xfrm>
                <a:off x="3765" y="3675"/>
                <a:ext cx="8" cy="5"/>
              </a:xfrm>
              <a:custGeom>
                <a:avLst/>
                <a:gdLst>
                  <a:gd name="T0" fmla="*/ 2 w 8"/>
                  <a:gd name="T1" fmla="*/ 5 h 5"/>
                  <a:gd name="T2" fmla="*/ 4 w 8"/>
                  <a:gd name="T3" fmla="*/ 5 h 5"/>
                  <a:gd name="T4" fmla="*/ 4 w 8"/>
                  <a:gd name="T5" fmla="*/ 5 h 5"/>
                  <a:gd name="T6" fmla="*/ 4 w 8"/>
                  <a:gd name="T7" fmla="*/ 5 h 5"/>
                  <a:gd name="T8" fmla="*/ 5 w 8"/>
                  <a:gd name="T9" fmla="*/ 5 h 5"/>
                  <a:gd name="T10" fmla="*/ 7 w 8"/>
                  <a:gd name="T11" fmla="*/ 4 h 5"/>
                  <a:gd name="T12" fmla="*/ 7 w 8"/>
                  <a:gd name="T13" fmla="*/ 4 h 5"/>
                  <a:gd name="T14" fmla="*/ 8 w 8"/>
                  <a:gd name="T15" fmla="*/ 2 h 5"/>
                  <a:gd name="T16" fmla="*/ 7 w 8"/>
                  <a:gd name="T17" fmla="*/ 1 h 5"/>
                  <a:gd name="T18" fmla="*/ 7 w 8"/>
                  <a:gd name="T19" fmla="*/ 0 h 5"/>
                  <a:gd name="T20" fmla="*/ 4 w 8"/>
                  <a:gd name="T21" fmla="*/ 0 h 5"/>
                  <a:gd name="T22" fmla="*/ 4 w 8"/>
                  <a:gd name="T23" fmla="*/ 0 h 5"/>
                  <a:gd name="T24" fmla="*/ 4 w 8"/>
                  <a:gd name="T25" fmla="*/ 0 h 5"/>
                  <a:gd name="T26" fmla="*/ 4 w 8"/>
                  <a:gd name="T27" fmla="*/ 0 h 5"/>
                  <a:gd name="T28" fmla="*/ 2 w 8"/>
                  <a:gd name="T29" fmla="*/ 0 h 5"/>
                  <a:gd name="T30" fmla="*/ 2 w 8"/>
                  <a:gd name="T31" fmla="*/ 0 h 5"/>
                  <a:gd name="T32" fmla="*/ 1 w 8"/>
                  <a:gd name="T33" fmla="*/ 1 h 5"/>
                  <a:gd name="T34" fmla="*/ 0 w 8"/>
                  <a:gd name="T35" fmla="*/ 2 h 5"/>
                  <a:gd name="T36" fmla="*/ 1 w 8"/>
                  <a:gd name="T37" fmla="*/ 4 h 5"/>
                  <a:gd name="T38" fmla="*/ 1 w 8"/>
                  <a:gd name="T39" fmla="*/ 4 h 5"/>
                  <a:gd name="T40" fmla="*/ 1 w 8"/>
                  <a:gd name="T41" fmla="*/ 4 h 5"/>
                  <a:gd name="T42" fmla="*/ 2 w 8"/>
                  <a:gd name="T43" fmla="*/ 5 h 5"/>
                  <a:gd name="T44" fmla="*/ 2 w 8"/>
                  <a:gd name="T45" fmla="*/ 5 h 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
                  <a:gd name="T70" fmla="*/ 0 h 5"/>
                  <a:gd name="T71" fmla="*/ 8 w 8"/>
                  <a:gd name="T72" fmla="*/ 5 h 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 h="5">
                    <a:moveTo>
                      <a:pt x="2" y="5"/>
                    </a:moveTo>
                    <a:lnTo>
                      <a:pt x="4" y="5"/>
                    </a:lnTo>
                    <a:lnTo>
                      <a:pt x="5" y="5"/>
                    </a:lnTo>
                    <a:lnTo>
                      <a:pt x="7" y="4"/>
                    </a:lnTo>
                    <a:lnTo>
                      <a:pt x="8" y="2"/>
                    </a:lnTo>
                    <a:lnTo>
                      <a:pt x="7" y="1"/>
                    </a:lnTo>
                    <a:lnTo>
                      <a:pt x="7" y="0"/>
                    </a:lnTo>
                    <a:lnTo>
                      <a:pt x="4" y="0"/>
                    </a:lnTo>
                    <a:lnTo>
                      <a:pt x="2" y="0"/>
                    </a:lnTo>
                    <a:lnTo>
                      <a:pt x="1" y="1"/>
                    </a:lnTo>
                    <a:lnTo>
                      <a:pt x="0" y="2"/>
                    </a:lnTo>
                    <a:lnTo>
                      <a:pt x="1" y="4"/>
                    </a:lnTo>
                    <a:lnTo>
                      <a:pt x="2" y="5"/>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69" name="Freeform 399"/>
              <p:cNvSpPr>
                <a:spLocks/>
              </p:cNvSpPr>
              <p:nvPr/>
            </p:nvSpPr>
            <p:spPr bwMode="auto">
              <a:xfrm>
                <a:off x="3808" y="3683"/>
                <a:ext cx="13" cy="29"/>
              </a:xfrm>
              <a:custGeom>
                <a:avLst/>
                <a:gdLst>
                  <a:gd name="T0" fmla="*/ 0 w 13"/>
                  <a:gd name="T1" fmla="*/ 3 h 29"/>
                  <a:gd name="T2" fmla="*/ 0 w 13"/>
                  <a:gd name="T3" fmla="*/ 3 h 29"/>
                  <a:gd name="T4" fmla="*/ 0 w 13"/>
                  <a:gd name="T5" fmla="*/ 4 h 29"/>
                  <a:gd name="T6" fmla="*/ 0 w 13"/>
                  <a:gd name="T7" fmla="*/ 5 h 29"/>
                  <a:gd name="T8" fmla="*/ 2 w 13"/>
                  <a:gd name="T9" fmla="*/ 7 h 29"/>
                  <a:gd name="T10" fmla="*/ 3 w 13"/>
                  <a:gd name="T11" fmla="*/ 11 h 29"/>
                  <a:gd name="T12" fmla="*/ 6 w 13"/>
                  <a:gd name="T13" fmla="*/ 12 h 29"/>
                  <a:gd name="T14" fmla="*/ 6 w 13"/>
                  <a:gd name="T15" fmla="*/ 15 h 29"/>
                  <a:gd name="T16" fmla="*/ 6 w 13"/>
                  <a:gd name="T17" fmla="*/ 16 h 29"/>
                  <a:gd name="T18" fmla="*/ 6 w 13"/>
                  <a:gd name="T19" fmla="*/ 20 h 29"/>
                  <a:gd name="T20" fmla="*/ 7 w 13"/>
                  <a:gd name="T21" fmla="*/ 22 h 29"/>
                  <a:gd name="T22" fmla="*/ 7 w 13"/>
                  <a:gd name="T23" fmla="*/ 27 h 29"/>
                  <a:gd name="T24" fmla="*/ 8 w 13"/>
                  <a:gd name="T25" fmla="*/ 29 h 29"/>
                  <a:gd name="T26" fmla="*/ 8 w 13"/>
                  <a:gd name="T27" fmla="*/ 29 h 29"/>
                  <a:gd name="T28" fmla="*/ 8 w 13"/>
                  <a:gd name="T29" fmla="*/ 29 h 29"/>
                  <a:gd name="T30" fmla="*/ 11 w 13"/>
                  <a:gd name="T31" fmla="*/ 29 h 29"/>
                  <a:gd name="T32" fmla="*/ 11 w 13"/>
                  <a:gd name="T33" fmla="*/ 29 h 29"/>
                  <a:gd name="T34" fmla="*/ 13 w 13"/>
                  <a:gd name="T35" fmla="*/ 29 h 29"/>
                  <a:gd name="T36" fmla="*/ 13 w 13"/>
                  <a:gd name="T37" fmla="*/ 29 h 29"/>
                  <a:gd name="T38" fmla="*/ 13 w 13"/>
                  <a:gd name="T39" fmla="*/ 29 h 29"/>
                  <a:gd name="T40" fmla="*/ 13 w 13"/>
                  <a:gd name="T41" fmla="*/ 24 h 29"/>
                  <a:gd name="T42" fmla="*/ 13 w 13"/>
                  <a:gd name="T43" fmla="*/ 22 h 29"/>
                  <a:gd name="T44" fmla="*/ 11 w 13"/>
                  <a:gd name="T45" fmla="*/ 16 h 29"/>
                  <a:gd name="T46" fmla="*/ 10 w 13"/>
                  <a:gd name="T47" fmla="*/ 14 h 29"/>
                  <a:gd name="T48" fmla="*/ 10 w 13"/>
                  <a:gd name="T49" fmla="*/ 11 h 29"/>
                  <a:gd name="T50" fmla="*/ 10 w 13"/>
                  <a:gd name="T51" fmla="*/ 11 h 29"/>
                  <a:gd name="T52" fmla="*/ 8 w 13"/>
                  <a:gd name="T53" fmla="*/ 8 h 29"/>
                  <a:gd name="T54" fmla="*/ 8 w 13"/>
                  <a:gd name="T55" fmla="*/ 5 h 29"/>
                  <a:gd name="T56" fmla="*/ 7 w 13"/>
                  <a:gd name="T57" fmla="*/ 3 h 29"/>
                  <a:gd name="T58" fmla="*/ 7 w 13"/>
                  <a:gd name="T59" fmla="*/ 0 h 29"/>
                  <a:gd name="T60" fmla="*/ 6 w 13"/>
                  <a:gd name="T61" fmla="*/ 0 h 29"/>
                  <a:gd name="T62" fmla="*/ 6 w 13"/>
                  <a:gd name="T63" fmla="*/ 0 h 29"/>
                  <a:gd name="T64" fmla="*/ 4 w 13"/>
                  <a:gd name="T65" fmla="*/ 1 h 29"/>
                  <a:gd name="T66" fmla="*/ 3 w 13"/>
                  <a:gd name="T67" fmla="*/ 3 h 29"/>
                  <a:gd name="T68" fmla="*/ 2 w 13"/>
                  <a:gd name="T69" fmla="*/ 3 h 29"/>
                  <a:gd name="T70" fmla="*/ 0 w 13"/>
                  <a:gd name="T71" fmla="*/ 3 h 2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3"/>
                  <a:gd name="T109" fmla="*/ 0 h 29"/>
                  <a:gd name="T110" fmla="*/ 13 w 13"/>
                  <a:gd name="T111" fmla="*/ 29 h 2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3" h="29">
                    <a:moveTo>
                      <a:pt x="0" y="3"/>
                    </a:moveTo>
                    <a:lnTo>
                      <a:pt x="0" y="3"/>
                    </a:lnTo>
                    <a:lnTo>
                      <a:pt x="0" y="4"/>
                    </a:lnTo>
                    <a:lnTo>
                      <a:pt x="0" y="5"/>
                    </a:lnTo>
                    <a:lnTo>
                      <a:pt x="2" y="7"/>
                    </a:lnTo>
                    <a:lnTo>
                      <a:pt x="3" y="11"/>
                    </a:lnTo>
                    <a:lnTo>
                      <a:pt x="6" y="12"/>
                    </a:lnTo>
                    <a:lnTo>
                      <a:pt x="6" y="15"/>
                    </a:lnTo>
                    <a:lnTo>
                      <a:pt x="6" y="16"/>
                    </a:lnTo>
                    <a:lnTo>
                      <a:pt x="6" y="20"/>
                    </a:lnTo>
                    <a:lnTo>
                      <a:pt x="7" y="22"/>
                    </a:lnTo>
                    <a:lnTo>
                      <a:pt x="7" y="27"/>
                    </a:lnTo>
                    <a:lnTo>
                      <a:pt x="8" y="29"/>
                    </a:lnTo>
                    <a:lnTo>
                      <a:pt x="11" y="29"/>
                    </a:lnTo>
                    <a:lnTo>
                      <a:pt x="13" y="29"/>
                    </a:lnTo>
                    <a:lnTo>
                      <a:pt x="13" y="24"/>
                    </a:lnTo>
                    <a:lnTo>
                      <a:pt x="13" y="22"/>
                    </a:lnTo>
                    <a:lnTo>
                      <a:pt x="11" y="16"/>
                    </a:lnTo>
                    <a:lnTo>
                      <a:pt x="10" y="14"/>
                    </a:lnTo>
                    <a:lnTo>
                      <a:pt x="10" y="11"/>
                    </a:lnTo>
                    <a:lnTo>
                      <a:pt x="8" y="8"/>
                    </a:lnTo>
                    <a:lnTo>
                      <a:pt x="8" y="5"/>
                    </a:lnTo>
                    <a:lnTo>
                      <a:pt x="7" y="3"/>
                    </a:lnTo>
                    <a:lnTo>
                      <a:pt x="7" y="0"/>
                    </a:lnTo>
                    <a:lnTo>
                      <a:pt x="6" y="0"/>
                    </a:lnTo>
                    <a:lnTo>
                      <a:pt x="4" y="1"/>
                    </a:lnTo>
                    <a:lnTo>
                      <a:pt x="3" y="3"/>
                    </a:lnTo>
                    <a:lnTo>
                      <a:pt x="2" y="3"/>
                    </a:lnTo>
                    <a:lnTo>
                      <a:pt x="0" y="3"/>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70" name="Freeform 400"/>
              <p:cNvSpPr>
                <a:spLocks/>
              </p:cNvSpPr>
              <p:nvPr/>
            </p:nvSpPr>
            <p:spPr bwMode="auto">
              <a:xfrm>
                <a:off x="3816" y="3713"/>
                <a:ext cx="6" cy="7"/>
              </a:xfrm>
              <a:custGeom>
                <a:avLst/>
                <a:gdLst>
                  <a:gd name="T0" fmla="*/ 2 w 6"/>
                  <a:gd name="T1" fmla="*/ 0 h 7"/>
                  <a:gd name="T2" fmla="*/ 2 w 6"/>
                  <a:gd name="T3" fmla="*/ 0 h 7"/>
                  <a:gd name="T4" fmla="*/ 0 w 6"/>
                  <a:gd name="T5" fmla="*/ 0 h 7"/>
                  <a:gd name="T6" fmla="*/ 0 w 6"/>
                  <a:gd name="T7" fmla="*/ 1 h 7"/>
                  <a:gd name="T8" fmla="*/ 0 w 6"/>
                  <a:gd name="T9" fmla="*/ 1 h 7"/>
                  <a:gd name="T10" fmla="*/ 0 w 6"/>
                  <a:gd name="T11" fmla="*/ 1 h 7"/>
                  <a:gd name="T12" fmla="*/ 0 w 6"/>
                  <a:gd name="T13" fmla="*/ 4 h 7"/>
                  <a:gd name="T14" fmla="*/ 2 w 6"/>
                  <a:gd name="T15" fmla="*/ 7 h 7"/>
                  <a:gd name="T16" fmla="*/ 3 w 6"/>
                  <a:gd name="T17" fmla="*/ 7 h 7"/>
                  <a:gd name="T18" fmla="*/ 3 w 6"/>
                  <a:gd name="T19" fmla="*/ 7 h 7"/>
                  <a:gd name="T20" fmla="*/ 5 w 6"/>
                  <a:gd name="T21" fmla="*/ 7 h 7"/>
                  <a:gd name="T22" fmla="*/ 6 w 6"/>
                  <a:gd name="T23" fmla="*/ 5 h 7"/>
                  <a:gd name="T24" fmla="*/ 6 w 6"/>
                  <a:gd name="T25" fmla="*/ 5 h 7"/>
                  <a:gd name="T26" fmla="*/ 6 w 6"/>
                  <a:gd name="T27" fmla="*/ 4 h 7"/>
                  <a:gd name="T28" fmla="*/ 6 w 6"/>
                  <a:gd name="T29" fmla="*/ 3 h 7"/>
                  <a:gd name="T30" fmla="*/ 6 w 6"/>
                  <a:gd name="T31" fmla="*/ 3 h 7"/>
                  <a:gd name="T32" fmla="*/ 5 w 6"/>
                  <a:gd name="T33" fmla="*/ 1 h 7"/>
                  <a:gd name="T34" fmla="*/ 5 w 6"/>
                  <a:gd name="T35" fmla="*/ 1 h 7"/>
                  <a:gd name="T36" fmla="*/ 5 w 6"/>
                  <a:gd name="T37" fmla="*/ 1 h 7"/>
                  <a:gd name="T38" fmla="*/ 3 w 6"/>
                  <a:gd name="T39" fmla="*/ 0 h 7"/>
                  <a:gd name="T40" fmla="*/ 3 w 6"/>
                  <a:gd name="T41" fmla="*/ 0 h 7"/>
                  <a:gd name="T42" fmla="*/ 3 w 6"/>
                  <a:gd name="T43" fmla="*/ 0 h 7"/>
                  <a:gd name="T44" fmla="*/ 3 w 6"/>
                  <a:gd name="T45" fmla="*/ 0 h 7"/>
                  <a:gd name="T46" fmla="*/ 2 w 6"/>
                  <a:gd name="T47" fmla="*/ 0 h 7"/>
                  <a:gd name="T48" fmla="*/ 2 w 6"/>
                  <a:gd name="T49" fmla="*/ 0 h 7"/>
                  <a:gd name="T50" fmla="*/ 2 w 6"/>
                  <a:gd name="T51" fmla="*/ 0 h 7"/>
                  <a:gd name="T52" fmla="*/ 2 w 6"/>
                  <a:gd name="T53" fmla="*/ 0 h 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
                  <a:gd name="T82" fmla="*/ 0 h 7"/>
                  <a:gd name="T83" fmla="*/ 6 w 6"/>
                  <a:gd name="T84" fmla="*/ 7 h 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 h="7">
                    <a:moveTo>
                      <a:pt x="2" y="0"/>
                    </a:moveTo>
                    <a:lnTo>
                      <a:pt x="2" y="0"/>
                    </a:lnTo>
                    <a:lnTo>
                      <a:pt x="0" y="0"/>
                    </a:lnTo>
                    <a:lnTo>
                      <a:pt x="0" y="1"/>
                    </a:lnTo>
                    <a:lnTo>
                      <a:pt x="0" y="4"/>
                    </a:lnTo>
                    <a:lnTo>
                      <a:pt x="2" y="7"/>
                    </a:lnTo>
                    <a:lnTo>
                      <a:pt x="3" y="7"/>
                    </a:lnTo>
                    <a:lnTo>
                      <a:pt x="5" y="7"/>
                    </a:lnTo>
                    <a:lnTo>
                      <a:pt x="6" y="5"/>
                    </a:lnTo>
                    <a:lnTo>
                      <a:pt x="6" y="4"/>
                    </a:lnTo>
                    <a:lnTo>
                      <a:pt x="6" y="3"/>
                    </a:lnTo>
                    <a:lnTo>
                      <a:pt x="5" y="1"/>
                    </a:lnTo>
                    <a:lnTo>
                      <a:pt x="3" y="0"/>
                    </a:lnTo>
                    <a:lnTo>
                      <a:pt x="2" y="0"/>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71" name="Freeform 401"/>
              <p:cNvSpPr>
                <a:spLocks/>
              </p:cNvSpPr>
              <p:nvPr/>
            </p:nvSpPr>
            <p:spPr bwMode="auto">
              <a:xfrm>
                <a:off x="3785" y="3716"/>
                <a:ext cx="25" cy="35"/>
              </a:xfrm>
              <a:custGeom>
                <a:avLst/>
                <a:gdLst>
                  <a:gd name="T0" fmla="*/ 16 w 25"/>
                  <a:gd name="T1" fmla="*/ 0 h 35"/>
                  <a:gd name="T2" fmla="*/ 8 w 25"/>
                  <a:gd name="T3" fmla="*/ 5 h 35"/>
                  <a:gd name="T4" fmla="*/ 8 w 25"/>
                  <a:gd name="T5" fmla="*/ 6 h 35"/>
                  <a:gd name="T6" fmla="*/ 8 w 25"/>
                  <a:gd name="T7" fmla="*/ 6 h 35"/>
                  <a:gd name="T8" fmla="*/ 8 w 25"/>
                  <a:gd name="T9" fmla="*/ 9 h 35"/>
                  <a:gd name="T10" fmla="*/ 7 w 25"/>
                  <a:gd name="T11" fmla="*/ 12 h 35"/>
                  <a:gd name="T12" fmla="*/ 6 w 25"/>
                  <a:gd name="T13" fmla="*/ 15 h 35"/>
                  <a:gd name="T14" fmla="*/ 3 w 25"/>
                  <a:gd name="T15" fmla="*/ 21 h 35"/>
                  <a:gd name="T16" fmla="*/ 1 w 25"/>
                  <a:gd name="T17" fmla="*/ 26 h 35"/>
                  <a:gd name="T18" fmla="*/ 1 w 25"/>
                  <a:gd name="T19" fmla="*/ 30 h 35"/>
                  <a:gd name="T20" fmla="*/ 1 w 25"/>
                  <a:gd name="T21" fmla="*/ 30 h 35"/>
                  <a:gd name="T22" fmla="*/ 1 w 25"/>
                  <a:gd name="T23" fmla="*/ 31 h 35"/>
                  <a:gd name="T24" fmla="*/ 1 w 25"/>
                  <a:gd name="T25" fmla="*/ 31 h 35"/>
                  <a:gd name="T26" fmla="*/ 1 w 25"/>
                  <a:gd name="T27" fmla="*/ 31 h 35"/>
                  <a:gd name="T28" fmla="*/ 1 w 25"/>
                  <a:gd name="T29" fmla="*/ 32 h 35"/>
                  <a:gd name="T30" fmla="*/ 0 w 25"/>
                  <a:gd name="T31" fmla="*/ 35 h 35"/>
                  <a:gd name="T32" fmla="*/ 0 w 25"/>
                  <a:gd name="T33" fmla="*/ 35 h 35"/>
                  <a:gd name="T34" fmla="*/ 0 w 25"/>
                  <a:gd name="T35" fmla="*/ 35 h 35"/>
                  <a:gd name="T36" fmla="*/ 0 w 25"/>
                  <a:gd name="T37" fmla="*/ 35 h 35"/>
                  <a:gd name="T38" fmla="*/ 0 w 25"/>
                  <a:gd name="T39" fmla="*/ 35 h 35"/>
                  <a:gd name="T40" fmla="*/ 6 w 25"/>
                  <a:gd name="T41" fmla="*/ 34 h 35"/>
                  <a:gd name="T42" fmla="*/ 6 w 25"/>
                  <a:gd name="T43" fmla="*/ 34 h 35"/>
                  <a:gd name="T44" fmla="*/ 6 w 25"/>
                  <a:gd name="T45" fmla="*/ 34 h 35"/>
                  <a:gd name="T46" fmla="*/ 6 w 25"/>
                  <a:gd name="T47" fmla="*/ 34 h 35"/>
                  <a:gd name="T48" fmla="*/ 6 w 25"/>
                  <a:gd name="T49" fmla="*/ 34 h 35"/>
                  <a:gd name="T50" fmla="*/ 6 w 25"/>
                  <a:gd name="T51" fmla="*/ 32 h 35"/>
                  <a:gd name="T52" fmla="*/ 7 w 25"/>
                  <a:gd name="T53" fmla="*/ 32 h 35"/>
                  <a:gd name="T54" fmla="*/ 8 w 25"/>
                  <a:gd name="T55" fmla="*/ 31 h 35"/>
                  <a:gd name="T56" fmla="*/ 10 w 25"/>
                  <a:gd name="T57" fmla="*/ 28 h 35"/>
                  <a:gd name="T58" fmla="*/ 11 w 25"/>
                  <a:gd name="T59" fmla="*/ 27 h 35"/>
                  <a:gd name="T60" fmla="*/ 14 w 25"/>
                  <a:gd name="T61" fmla="*/ 20 h 35"/>
                  <a:gd name="T62" fmla="*/ 15 w 25"/>
                  <a:gd name="T63" fmla="*/ 16 h 35"/>
                  <a:gd name="T64" fmla="*/ 19 w 25"/>
                  <a:gd name="T65" fmla="*/ 12 h 35"/>
                  <a:gd name="T66" fmla="*/ 22 w 25"/>
                  <a:gd name="T67" fmla="*/ 11 h 35"/>
                  <a:gd name="T68" fmla="*/ 23 w 25"/>
                  <a:gd name="T69" fmla="*/ 9 h 35"/>
                  <a:gd name="T70" fmla="*/ 25 w 25"/>
                  <a:gd name="T71" fmla="*/ 8 h 35"/>
                  <a:gd name="T72" fmla="*/ 23 w 25"/>
                  <a:gd name="T73" fmla="*/ 5 h 35"/>
                  <a:gd name="T74" fmla="*/ 23 w 25"/>
                  <a:gd name="T75" fmla="*/ 4 h 35"/>
                  <a:gd name="T76" fmla="*/ 19 w 25"/>
                  <a:gd name="T77" fmla="*/ 0 h 35"/>
                  <a:gd name="T78" fmla="*/ 18 w 25"/>
                  <a:gd name="T79" fmla="*/ 0 h 35"/>
                  <a:gd name="T80" fmla="*/ 16 w 25"/>
                  <a:gd name="T81" fmla="*/ 0 h 3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
                  <a:gd name="T124" fmla="*/ 0 h 35"/>
                  <a:gd name="T125" fmla="*/ 25 w 25"/>
                  <a:gd name="T126" fmla="*/ 35 h 3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 h="35">
                    <a:moveTo>
                      <a:pt x="16" y="0"/>
                    </a:moveTo>
                    <a:lnTo>
                      <a:pt x="8" y="5"/>
                    </a:lnTo>
                    <a:lnTo>
                      <a:pt x="8" y="6"/>
                    </a:lnTo>
                    <a:lnTo>
                      <a:pt x="8" y="9"/>
                    </a:lnTo>
                    <a:lnTo>
                      <a:pt x="7" y="12"/>
                    </a:lnTo>
                    <a:lnTo>
                      <a:pt x="6" y="15"/>
                    </a:lnTo>
                    <a:lnTo>
                      <a:pt x="3" y="21"/>
                    </a:lnTo>
                    <a:lnTo>
                      <a:pt x="1" y="26"/>
                    </a:lnTo>
                    <a:lnTo>
                      <a:pt x="1" y="30"/>
                    </a:lnTo>
                    <a:lnTo>
                      <a:pt x="1" y="31"/>
                    </a:lnTo>
                    <a:lnTo>
                      <a:pt x="1" y="32"/>
                    </a:lnTo>
                    <a:lnTo>
                      <a:pt x="0" y="35"/>
                    </a:lnTo>
                    <a:lnTo>
                      <a:pt x="6" y="34"/>
                    </a:lnTo>
                    <a:lnTo>
                      <a:pt x="6" y="32"/>
                    </a:lnTo>
                    <a:lnTo>
                      <a:pt x="7" y="32"/>
                    </a:lnTo>
                    <a:lnTo>
                      <a:pt x="8" y="31"/>
                    </a:lnTo>
                    <a:lnTo>
                      <a:pt x="10" y="28"/>
                    </a:lnTo>
                    <a:lnTo>
                      <a:pt x="11" y="27"/>
                    </a:lnTo>
                    <a:lnTo>
                      <a:pt x="14" y="20"/>
                    </a:lnTo>
                    <a:lnTo>
                      <a:pt x="15" y="16"/>
                    </a:lnTo>
                    <a:lnTo>
                      <a:pt x="19" y="12"/>
                    </a:lnTo>
                    <a:lnTo>
                      <a:pt x="22" y="11"/>
                    </a:lnTo>
                    <a:lnTo>
                      <a:pt x="23" y="9"/>
                    </a:lnTo>
                    <a:lnTo>
                      <a:pt x="25" y="8"/>
                    </a:lnTo>
                    <a:lnTo>
                      <a:pt x="23" y="5"/>
                    </a:lnTo>
                    <a:lnTo>
                      <a:pt x="23" y="4"/>
                    </a:lnTo>
                    <a:lnTo>
                      <a:pt x="19" y="0"/>
                    </a:lnTo>
                    <a:lnTo>
                      <a:pt x="18" y="0"/>
                    </a:lnTo>
                    <a:lnTo>
                      <a:pt x="16" y="0"/>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72" name="Freeform 402"/>
              <p:cNvSpPr>
                <a:spLocks/>
              </p:cNvSpPr>
              <p:nvPr/>
            </p:nvSpPr>
            <p:spPr bwMode="auto">
              <a:xfrm>
                <a:off x="3799" y="3728"/>
                <a:ext cx="9" cy="22"/>
              </a:xfrm>
              <a:custGeom>
                <a:avLst/>
                <a:gdLst>
                  <a:gd name="T0" fmla="*/ 8 w 9"/>
                  <a:gd name="T1" fmla="*/ 20 h 22"/>
                  <a:gd name="T2" fmla="*/ 8 w 9"/>
                  <a:gd name="T3" fmla="*/ 19 h 22"/>
                  <a:gd name="T4" fmla="*/ 8 w 9"/>
                  <a:gd name="T5" fmla="*/ 18 h 22"/>
                  <a:gd name="T6" fmla="*/ 9 w 9"/>
                  <a:gd name="T7" fmla="*/ 16 h 22"/>
                  <a:gd name="T8" fmla="*/ 9 w 9"/>
                  <a:gd name="T9" fmla="*/ 12 h 22"/>
                  <a:gd name="T10" fmla="*/ 8 w 9"/>
                  <a:gd name="T11" fmla="*/ 5 h 22"/>
                  <a:gd name="T12" fmla="*/ 7 w 9"/>
                  <a:gd name="T13" fmla="*/ 0 h 22"/>
                  <a:gd name="T14" fmla="*/ 7 w 9"/>
                  <a:gd name="T15" fmla="*/ 0 h 22"/>
                  <a:gd name="T16" fmla="*/ 7 w 9"/>
                  <a:gd name="T17" fmla="*/ 0 h 22"/>
                  <a:gd name="T18" fmla="*/ 7 w 9"/>
                  <a:gd name="T19" fmla="*/ 0 h 22"/>
                  <a:gd name="T20" fmla="*/ 5 w 9"/>
                  <a:gd name="T21" fmla="*/ 0 h 22"/>
                  <a:gd name="T22" fmla="*/ 2 w 9"/>
                  <a:gd name="T23" fmla="*/ 5 h 22"/>
                  <a:gd name="T24" fmla="*/ 0 w 9"/>
                  <a:gd name="T25" fmla="*/ 9 h 22"/>
                  <a:gd name="T26" fmla="*/ 0 w 9"/>
                  <a:gd name="T27" fmla="*/ 9 h 22"/>
                  <a:gd name="T28" fmla="*/ 0 w 9"/>
                  <a:gd name="T29" fmla="*/ 9 h 22"/>
                  <a:gd name="T30" fmla="*/ 1 w 9"/>
                  <a:gd name="T31" fmla="*/ 15 h 22"/>
                  <a:gd name="T32" fmla="*/ 2 w 9"/>
                  <a:gd name="T33" fmla="*/ 18 h 22"/>
                  <a:gd name="T34" fmla="*/ 2 w 9"/>
                  <a:gd name="T35" fmla="*/ 20 h 22"/>
                  <a:gd name="T36" fmla="*/ 2 w 9"/>
                  <a:gd name="T37" fmla="*/ 22 h 22"/>
                  <a:gd name="T38" fmla="*/ 2 w 9"/>
                  <a:gd name="T39" fmla="*/ 22 h 22"/>
                  <a:gd name="T40" fmla="*/ 2 w 9"/>
                  <a:gd name="T41" fmla="*/ 22 h 22"/>
                  <a:gd name="T42" fmla="*/ 2 w 9"/>
                  <a:gd name="T43" fmla="*/ 22 h 22"/>
                  <a:gd name="T44" fmla="*/ 2 w 9"/>
                  <a:gd name="T45" fmla="*/ 22 h 22"/>
                  <a:gd name="T46" fmla="*/ 8 w 9"/>
                  <a:gd name="T47" fmla="*/ 22 h 22"/>
                  <a:gd name="T48" fmla="*/ 8 w 9"/>
                  <a:gd name="T49" fmla="*/ 22 h 22"/>
                  <a:gd name="T50" fmla="*/ 8 w 9"/>
                  <a:gd name="T51" fmla="*/ 20 h 22"/>
                  <a:gd name="T52" fmla="*/ 8 w 9"/>
                  <a:gd name="T53" fmla="*/ 20 h 22"/>
                  <a:gd name="T54" fmla="*/ 8 w 9"/>
                  <a:gd name="T55" fmla="*/ 20 h 2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9"/>
                  <a:gd name="T85" fmla="*/ 0 h 22"/>
                  <a:gd name="T86" fmla="*/ 9 w 9"/>
                  <a:gd name="T87" fmla="*/ 22 h 2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9" h="22">
                    <a:moveTo>
                      <a:pt x="8" y="20"/>
                    </a:moveTo>
                    <a:lnTo>
                      <a:pt x="8" y="19"/>
                    </a:lnTo>
                    <a:lnTo>
                      <a:pt x="8" y="18"/>
                    </a:lnTo>
                    <a:lnTo>
                      <a:pt x="9" y="16"/>
                    </a:lnTo>
                    <a:lnTo>
                      <a:pt x="9" y="12"/>
                    </a:lnTo>
                    <a:lnTo>
                      <a:pt x="8" y="5"/>
                    </a:lnTo>
                    <a:lnTo>
                      <a:pt x="7" y="0"/>
                    </a:lnTo>
                    <a:lnTo>
                      <a:pt x="5" y="0"/>
                    </a:lnTo>
                    <a:lnTo>
                      <a:pt x="2" y="5"/>
                    </a:lnTo>
                    <a:lnTo>
                      <a:pt x="0" y="9"/>
                    </a:lnTo>
                    <a:lnTo>
                      <a:pt x="1" y="15"/>
                    </a:lnTo>
                    <a:lnTo>
                      <a:pt x="2" y="18"/>
                    </a:lnTo>
                    <a:lnTo>
                      <a:pt x="2" y="20"/>
                    </a:lnTo>
                    <a:lnTo>
                      <a:pt x="2" y="22"/>
                    </a:lnTo>
                    <a:lnTo>
                      <a:pt x="8" y="22"/>
                    </a:lnTo>
                    <a:lnTo>
                      <a:pt x="8" y="20"/>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73" name="Freeform 403"/>
              <p:cNvSpPr>
                <a:spLocks/>
              </p:cNvSpPr>
              <p:nvPr/>
            </p:nvSpPr>
            <p:spPr bwMode="auto">
              <a:xfrm>
                <a:off x="3729" y="3751"/>
                <a:ext cx="23" cy="29"/>
              </a:xfrm>
              <a:custGeom>
                <a:avLst/>
                <a:gdLst>
                  <a:gd name="T0" fmla="*/ 14 w 23"/>
                  <a:gd name="T1" fmla="*/ 21 h 29"/>
                  <a:gd name="T2" fmla="*/ 15 w 23"/>
                  <a:gd name="T3" fmla="*/ 23 h 29"/>
                  <a:gd name="T4" fmla="*/ 17 w 23"/>
                  <a:gd name="T5" fmla="*/ 23 h 29"/>
                  <a:gd name="T6" fmla="*/ 22 w 23"/>
                  <a:gd name="T7" fmla="*/ 26 h 29"/>
                  <a:gd name="T8" fmla="*/ 23 w 23"/>
                  <a:gd name="T9" fmla="*/ 26 h 29"/>
                  <a:gd name="T10" fmla="*/ 23 w 23"/>
                  <a:gd name="T11" fmla="*/ 27 h 29"/>
                  <a:gd name="T12" fmla="*/ 23 w 23"/>
                  <a:gd name="T13" fmla="*/ 29 h 29"/>
                  <a:gd name="T14" fmla="*/ 21 w 23"/>
                  <a:gd name="T15" fmla="*/ 29 h 29"/>
                  <a:gd name="T16" fmla="*/ 19 w 23"/>
                  <a:gd name="T17" fmla="*/ 29 h 29"/>
                  <a:gd name="T18" fmla="*/ 15 w 23"/>
                  <a:gd name="T19" fmla="*/ 27 h 29"/>
                  <a:gd name="T20" fmla="*/ 14 w 23"/>
                  <a:gd name="T21" fmla="*/ 27 h 29"/>
                  <a:gd name="T22" fmla="*/ 10 w 23"/>
                  <a:gd name="T23" fmla="*/ 22 h 29"/>
                  <a:gd name="T24" fmla="*/ 7 w 23"/>
                  <a:gd name="T25" fmla="*/ 19 h 29"/>
                  <a:gd name="T26" fmla="*/ 3 w 23"/>
                  <a:gd name="T27" fmla="*/ 12 h 29"/>
                  <a:gd name="T28" fmla="*/ 0 w 23"/>
                  <a:gd name="T29" fmla="*/ 7 h 29"/>
                  <a:gd name="T30" fmla="*/ 0 w 23"/>
                  <a:gd name="T31" fmla="*/ 3 h 29"/>
                  <a:gd name="T32" fmla="*/ 0 w 23"/>
                  <a:gd name="T33" fmla="*/ 1 h 29"/>
                  <a:gd name="T34" fmla="*/ 0 w 23"/>
                  <a:gd name="T35" fmla="*/ 1 h 29"/>
                  <a:gd name="T36" fmla="*/ 0 w 23"/>
                  <a:gd name="T37" fmla="*/ 1 h 29"/>
                  <a:gd name="T38" fmla="*/ 0 w 23"/>
                  <a:gd name="T39" fmla="*/ 1 h 29"/>
                  <a:gd name="T40" fmla="*/ 0 w 23"/>
                  <a:gd name="T41" fmla="*/ 1 h 29"/>
                  <a:gd name="T42" fmla="*/ 0 w 23"/>
                  <a:gd name="T43" fmla="*/ 0 h 29"/>
                  <a:gd name="T44" fmla="*/ 0 w 23"/>
                  <a:gd name="T45" fmla="*/ 0 h 29"/>
                  <a:gd name="T46" fmla="*/ 7 w 23"/>
                  <a:gd name="T47" fmla="*/ 1 h 29"/>
                  <a:gd name="T48" fmla="*/ 7 w 23"/>
                  <a:gd name="T49" fmla="*/ 1 h 29"/>
                  <a:gd name="T50" fmla="*/ 7 w 23"/>
                  <a:gd name="T51" fmla="*/ 1 h 29"/>
                  <a:gd name="T52" fmla="*/ 7 w 23"/>
                  <a:gd name="T53" fmla="*/ 1 h 29"/>
                  <a:gd name="T54" fmla="*/ 7 w 23"/>
                  <a:gd name="T55" fmla="*/ 1 h 29"/>
                  <a:gd name="T56" fmla="*/ 8 w 23"/>
                  <a:gd name="T57" fmla="*/ 7 h 29"/>
                  <a:gd name="T58" fmla="*/ 10 w 23"/>
                  <a:gd name="T59" fmla="*/ 11 h 29"/>
                  <a:gd name="T60" fmla="*/ 14 w 23"/>
                  <a:gd name="T61" fmla="*/ 21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3"/>
                  <a:gd name="T94" fmla="*/ 0 h 29"/>
                  <a:gd name="T95" fmla="*/ 23 w 23"/>
                  <a:gd name="T96" fmla="*/ 29 h 2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3" h="29">
                    <a:moveTo>
                      <a:pt x="14" y="21"/>
                    </a:moveTo>
                    <a:lnTo>
                      <a:pt x="15" y="23"/>
                    </a:lnTo>
                    <a:lnTo>
                      <a:pt x="17" y="23"/>
                    </a:lnTo>
                    <a:lnTo>
                      <a:pt x="22" y="26"/>
                    </a:lnTo>
                    <a:lnTo>
                      <a:pt x="23" y="26"/>
                    </a:lnTo>
                    <a:lnTo>
                      <a:pt x="23" y="27"/>
                    </a:lnTo>
                    <a:lnTo>
                      <a:pt x="23" y="29"/>
                    </a:lnTo>
                    <a:lnTo>
                      <a:pt x="21" y="29"/>
                    </a:lnTo>
                    <a:lnTo>
                      <a:pt x="19" y="29"/>
                    </a:lnTo>
                    <a:lnTo>
                      <a:pt x="15" y="27"/>
                    </a:lnTo>
                    <a:lnTo>
                      <a:pt x="14" y="27"/>
                    </a:lnTo>
                    <a:lnTo>
                      <a:pt x="10" y="22"/>
                    </a:lnTo>
                    <a:lnTo>
                      <a:pt x="7" y="19"/>
                    </a:lnTo>
                    <a:lnTo>
                      <a:pt x="3" y="12"/>
                    </a:lnTo>
                    <a:lnTo>
                      <a:pt x="0" y="7"/>
                    </a:lnTo>
                    <a:lnTo>
                      <a:pt x="0" y="3"/>
                    </a:lnTo>
                    <a:lnTo>
                      <a:pt x="0" y="1"/>
                    </a:lnTo>
                    <a:lnTo>
                      <a:pt x="0" y="0"/>
                    </a:lnTo>
                    <a:lnTo>
                      <a:pt x="7" y="1"/>
                    </a:lnTo>
                    <a:lnTo>
                      <a:pt x="8" y="7"/>
                    </a:lnTo>
                    <a:lnTo>
                      <a:pt x="10" y="11"/>
                    </a:lnTo>
                    <a:lnTo>
                      <a:pt x="14" y="21"/>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74" name="Freeform 404"/>
              <p:cNvSpPr>
                <a:spLocks/>
              </p:cNvSpPr>
              <p:nvPr/>
            </p:nvSpPr>
            <p:spPr bwMode="auto">
              <a:xfrm>
                <a:off x="3744" y="3752"/>
                <a:ext cx="21" cy="25"/>
              </a:xfrm>
              <a:custGeom>
                <a:avLst/>
                <a:gdLst>
                  <a:gd name="T0" fmla="*/ 14 w 21"/>
                  <a:gd name="T1" fmla="*/ 18 h 25"/>
                  <a:gd name="T2" fmla="*/ 14 w 21"/>
                  <a:gd name="T3" fmla="*/ 18 h 25"/>
                  <a:gd name="T4" fmla="*/ 14 w 21"/>
                  <a:gd name="T5" fmla="*/ 18 h 25"/>
                  <a:gd name="T6" fmla="*/ 14 w 21"/>
                  <a:gd name="T7" fmla="*/ 20 h 25"/>
                  <a:gd name="T8" fmla="*/ 14 w 21"/>
                  <a:gd name="T9" fmla="*/ 20 h 25"/>
                  <a:gd name="T10" fmla="*/ 17 w 21"/>
                  <a:gd name="T11" fmla="*/ 22 h 25"/>
                  <a:gd name="T12" fmla="*/ 21 w 21"/>
                  <a:gd name="T13" fmla="*/ 24 h 25"/>
                  <a:gd name="T14" fmla="*/ 19 w 21"/>
                  <a:gd name="T15" fmla="*/ 25 h 25"/>
                  <a:gd name="T16" fmla="*/ 17 w 21"/>
                  <a:gd name="T17" fmla="*/ 25 h 25"/>
                  <a:gd name="T18" fmla="*/ 11 w 21"/>
                  <a:gd name="T19" fmla="*/ 24 h 25"/>
                  <a:gd name="T20" fmla="*/ 10 w 21"/>
                  <a:gd name="T21" fmla="*/ 21 h 25"/>
                  <a:gd name="T22" fmla="*/ 8 w 21"/>
                  <a:gd name="T23" fmla="*/ 20 h 25"/>
                  <a:gd name="T24" fmla="*/ 8 w 21"/>
                  <a:gd name="T25" fmla="*/ 20 h 25"/>
                  <a:gd name="T26" fmla="*/ 8 w 21"/>
                  <a:gd name="T27" fmla="*/ 20 h 25"/>
                  <a:gd name="T28" fmla="*/ 8 w 21"/>
                  <a:gd name="T29" fmla="*/ 18 h 25"/>
                  <a:gd name="T30" fmla="*/ 8 w 21"/>
                  <a:gd name="T31" fmla="*/ 18 h 25"/>
                  <a:gd name="T32" fmla="*/ 8 w 21"/>
                  <a:gd name="T33" fmla="*/ 18 h 25"/>
                  <a:gd name="T34" fmla="*/ 8 w 21"/>
                  <a:gd name="T35" fmla="*/ 18 h 25"/>
                  <a:gd name="T36" fmla="*/ 7 w 21"/>
                  <a:gd name="T37" fmla="*/ 18 h 25"/>
                  <a:gd name="T38" fmla="*/ 7 w 21"/>
                  <a:gd name="T39" fmla="*/ 18 h 25"/>
                  <a:gd name="T40" fmla="*/ 7 w 21"/>
                  <a:gd name="T41" fmla="*/ 17 h 25"/>
                  <a:gd name="T42" fmla="*/ 7 w 21"/>
                  <a:gd name="T43" fmla="*/ 17 h 25"/>
                  <a:gd name="T44" fmla="*/ 7 w 21"/>
                  <a:gd name="T45" fmla="*/ 17 h 25"/>
                  <a:gd name="T46" fmla="*/ 7 w 21"/>
                  <a:gd name="T47" fmla="*/ 17 h 25"/>
                  <a:gd name="T48" fmla="*/ 6 w 21"/>
                  <a:gd name="T49" fmla="*/ 17 h 25"/>
                  <a:gd name="T50" fmla="*/ 6 w 21"/>
                  <a:gd name="T51" fmla="*/ 15 h 25"/>
                  <a:gd name="T52" fmla="*/ 6 w 21"/>
                  <a:gd name="T53" fmla="*/ 15 h 25"/>
                  <a:gd name="T54" fmla="*/ 2 w 21"/>
                  <a:gd name="T55" fmla="*/ 9 h 25"/>
                  <a:gd name="T56" fmla="*/ 0 w 21"/>
                  <a:gd name="T57" fmla="*/ 0 h 25"/>
                  <a:gd name="T58" fmla="*/ 0 w 21"/>
                  <a:gd name="T59" fmla="*/ 0 h 25"/>
                  <a:gd name="T60" fmla="*/ 2 w 21"/>
                  <a:gd name="T61" fmla="*/ 0 h 25"/>
                  <a:gd name="T62" fmla="*/ 8 w 21"/>
                  <a:gd name="T63" fmla="*/ 2 h 25"/>
                  <a:gd name="T64" fmla="*/ 10 w 21"/>
                  <a:gd name="T65" fmla="*/ 7 h 25"/>
                  <a:gd name="T66" fmla="*/ 11 w 21"/>
                  <a:gd name="T67" fmla="*/ 13 h 25"/>
                  <a:gd name="T68" fmla="*/ 13 w 21"/>
                  <a:gd name="T69" fmla="*/ 14 h 25"/>
                  <a:gd name="T70" fmla="*/ 13 w 21"/>
                  <a:gd name="T71" fmla="*/ 14 h 25"/>
                  <a:gd name="T72" fmla="*/ 13 w 21"/>
                  <a:gd name="T73" fmla="*/ 15 h 25"/>
                  <a:gd name="T74" fmla="*/ 13 w 21"/>
                  <a:gd name="T75" fmla="*/ 15 h 25"/>
                  <a:gd name="T76" fmla="*/ 13 w 21"/>
                  <a:gd name="T77" fmla="*/ 15 h 25"/>
                  <a:gd name="T78" fmla="*/ 13 w 21"/>
                  <a:gd name="T79" fmla="*/ 15 h 25"/>
                  <a:gd name="T80" fmla="*/ 13 w 21"/>
                  <a:gd name="T81" fmla="*/ 15 h 25"/>
                  <a:gd name="T82" fmla="*/ 14 w 21"/>
                  <a:gd name="T83" fmla="*/ 17 h 25"/>
                  <a:gd name="T84" fmla="*/ 13 w 21"/>
                  <a:gd name="T85" fmla="*/ 17 h 25"/>
                  <a:gd name="T86" fmla="*/ 13 w 21"/>
                  <a:gd name="T87" fmla="*/ 17 h 25"/>
                  <a:gd name="T88" fmla="*/ 13 w 21"/>
                  <a:gd name="T89" fmla="*/ 18 h 25"/>
                  <a:gd name="T90" fmla="*/ 14 w 21"/>
                  <a:gd name="T91" fmla="*/ 18 h 2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1"/>
                  <a:gd name="T139" fmla="*/ 0 h 25"/>
                  <a:gd name="T140" fmla="*/ 21 w 21"/>
                  <a:gd name="T141" fmla="*/ 25 h 2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1" h="25">
                    <a:moveTo>
                      <a:pt x="14" y="18"/>
                    </a:moveTo>
                    <a:lnTo>
                      <a:pt x="14" y="18"/>
                    </a:lnTo>
                    <a:lnTo>
                      <a:pt x="14" y="20"/>
                    </a:lnTo>
                    <a:lnTo>
                      <a:pt x="14" y="21"/>
                    </a:lnTo>
                    <a:lnTo>
                      <a:pt x="17" y="22"/>
                    </a:lnTo>
                    <a:lnTo>
                      <a:pt x="19" y="24"/>
                    </a:lnTo>
                    <a:lnTo>
                      <a:pt x="21" y="24"/>
                    </a:lnTo>
                    <a:lnTo>
                      <a:pt x="21" y="25"/>
                    </a:lnTo>
                    <a:lnTo>
                      <a:pt x="19" y="25"/>
                    </a:lnTo>
                    <a:lnTo>
                      <a:pt x="18" y="25"/>
                    </a:lnTo>
                    <a:lnTo>
                      <a:pt x="17" y="25"/>
                    </a:lnTo>
                    <a:lnTo>
                      <a:pt x="13" y="24"/>
                    </a:lnTo>
                    <a:lnTo>
                      <a:pt x="11" y="24"/>
                    </a:lnTo>
                    <a:lnTo>
                      <a:pt x="10" y="22"/>
                    </a:lnTo>
                    <a:lnTo>
                      <a:pt x="10" y="21"/>
                    </a:lnTo>
                    <a:lnTo>
                      <a:pt x="8" y="20"/>
                    </a:lnTo>
                    <a:lnTo>
                      <a:pt x="8" y="18"/>
                    </a:lnTo>
                    <a:lnTo>
                      <a:pt x="7" y="18"/>
                    </a:lnTo>
                    <a:lnTo>
                      <a:pt x="7" y="17"/>
                    </a:lnTo>
                    <a:lnTo>
                      <a:pt x="6" y="17"/>
                    </a:lnTo>
                    <a:lnTo>
                      <a:pt x="6" y="15"/>
                    </a:lnTo>
                    <a:lnTo>
                      <a:pt x="4" y="13"/>
                    </a:lnTo>
                    <a:lnTo>
                      <a:pt x="2" y="9"/>
                    </a:lnTo>
                    <a:lnTo>
                      <a:pt x="0" y="5"/>
                    </a:lnTo>
                    <a:lnTo>
                      <a:pt x="0" y="0"/>
                    </a:lnTo>
                    <a:lnTo>
                      <a:pt x="2" y="0"/>
                    </a:lnTo>
                    <a:lnTo>
                      <a:pt x="8" y="2"/>
                    </a:lnTo>
                    <a:lnTo>
                      <a:pt x="10" y="7"/>
                    </a:lnTo>
                    <a:lnTo>
                      <a:pt x="11" y="13"/>
                    </a:lnTo>
                    <a:lnTo>
                      <a:pt x="13" y="14"/>
                    </a:lnTo>
                    <a:lnTo>
                      <a:pt x="13" y="15"/>
                    </a:lnTo>
                    <a:lnTo>
                      <a:pt x="14" y="17"/>
                    </a:lnTo>
                    <a:lnTo>
                      <a:pt x="13" y="17"/>
                    </a:lnTo>
                    <a:lnTo>
                      <a:pt x="13" y="18"/>
                    </a:lnTo>
                    <a:lnTo>
                      <a:pt x="14" y="18"/>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75" name="Freeform 405"/>
              <p:cNvSpPr>
                <a:spLocks/>
              </p:cNvSpPr>
              <p:nvPr/>
            </p:nvSpPr>
            <p:spPr bwMode="auto">
              <a:xfrm>
                <a:off x="3721" y="3660"/>
                <a:ext cx="44" cy="60"/>
              </a:xfrm>
              <a:custGeom>
                <a:avLst/>
                <a:gdLst>
                  <a:gd name="T0" fmla="*/ 12 w 44"/>
                  <a:gd name="T1" fmla="*/ 13 h 60"/>
                  <a:gd name="T2" fmla="*/ 12 w 44"/>
                  <a:gd name="T3" fmla="*/ 11 h 60"/>
                  <a:gd name="T4" fmla="*/ 10 w 44"/>
                  <a:gd name="T5" fmla="*/ 7 h 60"/>
                  <a:gd name="T6" fmla="*/ 10 w 44"/>
                  <a:gd name="T7" fmla="*/ 4 h 60"/>
                  <a:gd name="T8" fmla="*/ 11 w 44"/>
                  <a:gd name="T9" fmla="*/ 1 h 60"/>
                  <a:gd name="T10" fmla="*/ 12 w 44"/>
                  <a:gd name="T11" fmla="*/ 1 h 60"/>
                  <a:gd name="T12" fmla="*/ 12 w 44"/>
                  <a:gd name="T13" fmla="*/ 1 h 60"/>
                  <a:gd name="T14" fmla="*/ 14 w 44"/>
                  <a:gd name="T15" fmla="*/ 1 h 60"/>
                  <a:gd name="T16" fmla="*/ 15 w 44"/>
                  <a:gd name="T17" fmla="*/ 1 h 60"/>
                  <a:gd name="T18" fmla="*/ 15 w 44"/>
                  <a:gd name="T19" fmla="*/ 0 h 60"/>
                  <a:gd name="T20" fmla="*/ 15 w 44"/>
                  <a:gd name="T21" fmla="*/ 1 h 60"/>
                  <a:gd name="T22" fmla="*/ 16 w 44"/>
                  <a:gd name="T23" fmla="*/ 1 h 60"/>
                  <a:gd name="T24" fmla="*/ 16 w 44"/>
                  <a:gd name="T25" fmla="*/ 0 h 60"/>
                  <a:gd name="T26" fmla="*/ 18 w 44"/>
                  <a:gd name="T27" fmla="*/ 1 h 60"/>
                  <a:gd name="T28" fmla="*/ 18 w 44"/>
                  <a:gd name="T29" fmla="*/ 1 h 60"/>
                  <a:gd name="T30" fmla="*/ 19 w 44"/>
                  <a:gd name="T31" fmla="*/ 0 h 60"/>
                  <a:gd name="T32" fmla="*/ 19 w 44"/>
                  <a:gd name="T33" fmla="*/ 1 h 60"/>
                  <a:gd name="T34" fmla="*/ 19 w 44"/>
                  <a:gd name="T35" fmla="*/ 5 h 60"/>
                  <a:gd name="T36" fmla="*/ 22 w 44"/>
                  <a:gd name="T37" fmla="*/ 8 h 60"/>
                  <a:gd name="T38" fmla="*/ 22 w 44"/>
                  <a:gd name="T39" fmla="*/ 8 h 60"/>
                  <a:gd name="T40" fmla="*/ 19 w 44"/>
                  <a:gd name="T41" fmla="*/ 11 h 60"/>
                  <a:gd name="T42" fmla="*/ 18 w 44"/>
                  <a:gd name="T43" fmla="*/ 11 h 60"/>
                  <a:gd name="T44" fmla="*/ 18 w 44"/>
                  <a:gd name="T45" fmla="*/ 13 h 60"/>
                  <a:gd name="T46" fmla="*/ 22 w 44"/>
                  <a:gd name="T47" fmla="*/ 13 h 60"/>
                  <a:gd name="T48" fmla="*/ 29 w 44"/>
                  <a:gd name="T49" fmla="*/ 20 h 60"/>
                  <a:gd name="T50" fmla="*/ 27 w 44"/>
                  <a:gd name="T51" fmla="*/ 20 h 60"/>
                  <a:gd name="T52" fmla="*/ 25 w 44"/>
                  <a:gd name="T53" fmla="*/ 20 h 60"/>
                  <a:gd name="T54" fmla="*/ 25 w 44"/>
                  <a:gd name="T55" fmla="*/ 22 h 60"/>
                  <a:gd name="T56" fmla="*/ 26 w 44"/>
                  <a:gd name="T57" fmla="*/ 22 h 60"/>
                  <a:gd name="T58" fmla="*/ 33 w 44"/>
                  <a:gd name="T59" fmla="*/ 23 h 60"/>
                  <a:gd name="T60" fmla="*/ 31 w 44"/>
                  <a:gd name="T61" fmla="*/ 26 h 60"/>
                  <a:gd name="T62" fmla="*/ 31 w 44"/>
                  <a:gd name="T63" fmla="*/ 27 h 60"/>
                  <a:gd name="T64" fmla="*/ 31 w 44"/>
                  <a:gd name="T65" fmla="*/ 28 h 60"/>
                  <a:gd name="T66" fmla="*/ 33 w 44"/>
                  <a:gd name="T67" fmla="*/ 30 h 60"/>
                  <a:gd name="T68" fmla="*/ 36 w 44"/>
                  <a:gd name="T69" fmla="*/ 24 h 60"/>
                  <a:gd name="T70" fmla="*/ 40 w 44"/>
                  <a:gd name="T71" fmla="*/ 22 h 60"/>
                  <a:gd name="T72" fmla="*/ 44 w 44"/>
                  <a:gd name="T73" fmla="*/ 24 h 60"/>
                  <a:gd name="T74" fmla="*/ 44 w 44"/>
                  <a:gd name="T75" fmla="*/ 24 h 60"/>
                  <a:gd name="T76" fmla="*/ 38 w 44"/>
                  <a:gd name="T77" fmla="*/ 32 h 60"/>
                  <a:gd name="T78" fmla="*/ 30 w 44"/>
                  <a:gd name="T79" fmla="*/ 32 h 60"/>
                  <a:gd name="T80" fmla="*/ 26 w 44"/>
                  <a:gd name="T81" fmla="*/ 28 h 60"/>
                  <a:gd name="T82" fmla="*/ 25 w 44"/>
                  <a:gd name="T83" fmla="*/ 28 h 60"/>
                  <a:gd name="T84" fmla="*/ 25 w 44"/>
                  <a:gd name="T85" fmla="*/ 49 h 60"/>
                  <a:gd name="T86" fmla="*/ 23 w 44"/>
                  <a:gd name="T87" fmla="*/ 60 h 60"/>
                  <a:gd name="T88" fmla="*/ 15 w 44"/>
                  <a:gd name="T89" fmla="*/ 54 h 60"/>
                  <a:gd name="T90" fmla="*/ 11 w 44"/>
                  <a:gd name="T91" fmla="*/ 39 h 60"/>
                  <a:gd name="T92" fmla="*/ 8 w 44"/>
                  <a:gd name="T93" fmla="*/ 26 h 60"/>
                  <a:gd name="T94" fmla="*/ 7 w 44"/>
                  <a:gd name="T95" fmla="*/ 26 h 60"/>
                  <a:gd name="T96" fmla="*/ 3 w 44"/>
                  <a:gd name="T97" fmla="*/ 24 h 60"/>
                  <a:gd name="T98" fmla="*/ 0 w 44"/>
                  <a:gd name="T99" fmla="*/ 20 h 60"/>
                  <a:gd name="T100" fmla="*/ 3 w 44"/>
                  <a:gd name="T101" fmla="*/ 19 h 60"/>
                  <a:gd name="T102" fmla="*/ 6 w 44"/>
                  <a:gd name="T103" fmla="*/ 16 h 6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4"/>
                  <a:gd name="T157" fmla="*/ 0 h 60"/>
                  <a:gd name="T158" fmla="*/ 44 w 44"/>
                  <a:gd name="T159" fmla="*/ 60 h 6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4" h="60">
                    <a:moveTo>
                      <a:pt x="6" y="16"/>
                    </a:moveTo>
                    <a:lnTo>
                      <a:pt x="7" y="15"/>
                    </a:lnTo>
                    <a:lnTo>
                      <a:pt x="12" y="13"/>
                    </a:lnTo>
                    <a:lnTo>
                      <a:pt x="14" y="11"/>
                    </a:lnTo>
                    <a:lnTo>
                      <a:pt x="12" y="11"/>
                    </a:lnTo>
                    <a:lnTo>
                      <a:pt x="11" y="9"/>
                    </a:lnTo>
                    <a:lnTo>
                      <a:pt x="11" y="8"/>
                    </a:lnTo>
                    <a:lnTo>
                      <a:pt x="10" y="7"/>
                    </a:lnTo>
                    <a:lnTo>
                      <a:pt x="10" y="5"/>
                    </a:lnTo>
                    <a:lnTo>
                      <a:pt x="10" y="4"/>
                    </a:lnTo>
                    <a:lnTo>
                      <a:pt x="11" y="1"/>
                    </a:lnTo>
                    <a:lnTo>
                      <a:pt x="12" y="1"/>
                    </a:lnTo>
                    <a:lnTo>
                      <a:pt x="14" y="1"/>
                    </a:lnTo>
                    <a:lnTo>
                      <a:pt x="15" y="1"/>
                    </a:lnTo>
                    <a:lnTo>
                      <a:pt x="15" y="0"/>
                    </a:lnTo>
                    <a:lnTo>
                      <a:pt x="15" y="1"/>
                    </a:lnTo>
                    <a:lnTo>
                      <a:pt x="16" y="1"/>
                    </a:lnTo>
                    <a:lnTo>
                      <a:pt x="16" y="0"/>
                    </a:lnTo>
                    <a:lnTo>
                      <a:pt x="18" y="0"/>
                    </a:lnTo>
                    <a:lnTo>
                      <a:pt x="18" y="1"/>
                    </a:lnTo>
                    <a:lnTo>
                      <a:pt x="19" y="0"/>
                    </a:lnTo>
                    <a:lnTo>
                      <a:pt x="19" y="1"/>
                    </a:lnTo>
                    <a:lnTo>
                      <a:pt x="19" y="4"/>
                    </a:lnTo>
                    <a:lnTo>
                      <a:pt x="19" y="5"/>
                    </a:lnTo>
                    <a:lnTo>
                      <a:pt x="21" y="7"/>
                    </a:lnTo>
                    <a:lnTo>
                      <a:pt x="22" y="8"/>
                    </a:lnTo>
                    <a:lnTo>
                      <a:pt x="21" y="9"/>
                    </a:lnTo>
                    <a:lnTo>
                      <a:pt x="21" y="11"/>
                    </a:lnTo>
                    <a:lnTo>
                      <a:pt x="19" y="11"/>
                    </a:lnTo>
                    <a:lnTo>
                      <a:pt x="18" y="11"/>
                    </a:lnTo>
                    <a:lnTo>
                      <a:pt x="18" y="12"/>
                    </a:lnTo>
                    <a:lnTo>
                      <a:pt x="18" y="13"/>
                    </a:lnTo>
                    <a:lnTo>
                      <a:pt x="19" y="13"/>
                    </a:lnTo>
                    <a:lnTo>
                      <a:pt x="22" y="13"/>
                    </a:lnTo>
                    <a:lnTo>
                      <a:pt x="27" y="17"/>
                    </a:lnTo>
                    <a:lnTo>
                      <a:pt x="27" y="19"/>
                    </a:lnTo>
                    <a:lnTo>
                      <a:pt x="29" y="20"/>
                    </a:lnTo>
                    <a:lnTo>
                      <a:pt x="27" y="20"/>
                    </a:lnTo>
                    <a:lnTo>
                      <a:pt x="26" y="20"/>
                    </a:lnTo>
                    <a:lnTo>
                      <a:pt x="25" y="20"/>
                    </a:lnTo>
                    <a:lnTo>
                      <a:pt x="25" y="22"/>
                    </a:lnTo>
                    <a:lnTo>
                      <a:pt x="26" y="22"/>
                    </a:lnTo>
                    <a:lnTo>
                      <a:pt x="29" y="20"/>
                    </a:lnTo>
                    <a:lnTo>
                      <a:pt x="31" y="22"/>
                    </a:lnTo>
                    <a:lnTo>
                      <a:pt x="33" y="23"/>
                    </a:lnTo>
                    <a:lnTo>
                      <a:pt x="33" y="24"/>
                    </a:lnTo>
                    <a:lnTo>
                      <a:pt x="31" y="26"/>
                    </a:lnTo>
                    <a:lnTo>
                      <a:pt x="31" y="27"/>
                    </a:lnTo>
                    <a:lnTo>
                      <a:pt x="31" y="28"/>
                    </a:lnTo>
                    <a:lnTo>
                      <a:pt x="33" y="28"/>
                    </a:lnTo>
                    <a:lnTo>
                      <a:pt x="33" y="30"/>
                    </a:lnTo>
                    <a:lnTo>
                      <a:pt x="33" y="28"/>
                    </a:lnTo>
                    <a:lnTo>
                      <a:pt x="36" y="24"/>
                    </a:lnTo>
                    <a:lnTo>
                      <a:pt x="40" y="22"/>
                    </a:lnTo>
                    <a:lnTo>
                      <a:pt x="44" y="24"/>
                    </a:lnTo>
                    <a:lnTo>
                      <a:pt x="40" y="31"/>
                    </a:lnTo>
                    <a:lnTo>
                      <a:pt x="38" y="32"/>
                    </a:lnTo>
                    <a:lnTo>
                      <a:pt x="37" y="34"/>
                    </a:lnTo>
                    <a:lnTo>
                      <a:pt x="33" y="34"/>
                    </a:lnTo>
                    <a:lnTo>
                      <a:pt x="30" y="32"/>
                    </a:lnTo>
                    <a:lnTo>
                      <a:pt x="27" y="30"/>
                    </a:lnTo>
                    <a:lnTo>
                      <a:pt x="26" y="28"/>
                    </a:lnTo>
                    <a:lnTo>
                      <a:pt x="25" y="28"/>
                    </a:lnTo>
                    <a:lnTo>
                      <a:pt x="26" y="35"/>
                    </a:lnTo>
                    <a:lnTo>
                      <a:pt x="25" y="49"/>
                    </a:lnTo>
                    <a:lnTo>
                      <a:pt x="25" y="54"/>
                    </a:lnTo>
                    <a:lnTo>
                      <a:pt x="23" y="60"/>
                    </a:lnTo>
                    <a:lnTo>
                      <a:pt x="15" y="54"/>
                    </a:lnTo>
                    <a:lnTo>
                      <a:pt x="14" y="47"/>
                    </a:lnTo>
                    <a:lnTo>
                      <a:pt x="11" y="39"/>
                    </a:lnTo>
                    <a:lnTo>
                      <a:pt x="10" y="34"/>
                    </a:lnTo>
                    <a:lnTo>
                      <a:pt x="8" y="26"/>
                    </a:lnTo>
                    <a:lnTo>
                      <a:pt x="7" y="26"/>
                    </a:lnTo>
                    <a:lnTo>
                      <a:pt x="6" y="26"/>
                    </a:lnTo>
                    <a:lnTo>
                      <a:pt x="4" y="24"/>
                    </a:lnTo>
                    <a:lnTo>
                      <a:pt x="3" y="24"/>
                    </a:lnTo>
                    <a:lnTo>
                      <a:pt x="2" y="23"/>
                    </a:lnTo>
                    <a:lnTo>
                      <a:pt x="2" y="22"/>
                    </a:lnTo>
                    <a:lnTo>
                      <a:pt x="0" y="20"/>
                    </a:lnTo>
                    <a:lnTo>
                      <a:pt x="0" y="19"/>
                    </a:lnTo>
                    <a:lnTo>
                      <a:pt x="3" y="19"/>
                    </a:lnTo>
                    <a:lnTo>
                      <a:pt x="4" y="17"/>
                    </a:lnTo>
                    <a:lnTo>
                      <a:pt x="6" y="16"/>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76" name="Freeform 406"/>
              <p:cNvSpPr>
                <a:spLocks/>
              </p:cNvSpPr>
              <p:nvPr/>
            </p:nvSpPr>
            <p:spPr bwMode="auto">
              <a:xfrm>
                <a:off x="3763" y="3675"/>
                <a:ext cx="7" cy="5"/>
              </a:xfrm>
              <a:custGeom>
                <a:avLst/>
                <a:gdLst>
                  <a:gd name="T0" fmla="*/ 6 w 7"/>
                  <a:gd name="T1" fmla="*/ 5 h 5"/>
                  <a:gd name="T2" fmla="*/ 4 w 7"/>
                  <a:gd name="T3" fmla="*/ 5 h 5"/>
                  <a:gd name="T4" fmla="*/ 4 w 7"/>
                  <a:gd name="T5" fmla="*/ 5 h 5"/>
                  <a:gd name="T6" fmla="*/ 3 w 7"/>
                  <a:gd name="T7" fmla="*/ 5 h 5"/>
                  <a:gd name="T8" fmla="*/ 3 w 7"/>
                  <a:gd name="T9" fmla="*/ 5 h 5"/>
                  <a:gd name="T10" fmla="*/ 2 w 7"/>
                  <a:gd name="T11" fmla="*/ 4 h 5"/>
                  <a:gd name="T12" fmla="*/ 0 w 7"/>
                  <a:gd name="T13" fmla="*/ 4 h 5"/>
                  <a:gd name="T14" fmla="*/ 0 w 7"/>
                  <a:gd name="T15" fmla="*/ 2 h 5"/>
                  <a:gd name="T16" fmla="*/ 2 w 7"/>
                  <a:gd name="T17" fmla="*/ 1 h 5"/>
                  <a:gd name="T18" fmla="*/ 2 w 7"/>
                  <a:gd name="T19" fmla="*/ 0 h 5"/>
                  <a:gd name="T20" fmla="*/ 3 w 7"/>
                  <a:gd name="T21" fmla="*/ 0 h 5"/>
                  <a:gd name="T22" fmla="*/ 4 w 7"/>
                  <a:gd name="T23" fmla="*/ 0 h 5"/>
                  <a:gd name="T24" fmla="*/ 4 w 7"/>
                  <a:gd name="T25" fmla="*/ 0 h 5"/>
                  <a:gd name="T26" fmla="*/ 4 w 7"/>
                  <a:gd name="T27" fmla="*/ 0 h 5"/>
                  <a:gd name="T28" fmla="*/ 6 w 7"/>
                  <a:gd name="T29" fmla="*/ 0 h 5"/>
                  <a:gd name="T30" fmla="*/ 6 w 7"/>
                  <a:gd name="T31" fmla="*/ 0 h 5"/>
                  <a:gd name="T32" fmla="*/ 7 w 7"/>
                  <a:gd name="T33" fmla="*/ 1 h 5"/>
                  <a:gd name="T34" fmla="*/ 7 w 7"/>
                  <a:gd name="T35" fmla="*/ 2 h 5"/>
                  <a:gd name="T36" fmla="*/ 7 w 7"/>
                  <a:gd name="T37" fmla="*/ 4 h 5"/>
                  <a:gd name="T38" fmla="*/ 7 w 7"/>
                  <a:gd name="T39" fmla="*/ 4 h 5"/>
                  <a:gd name="T40" fmla="*/ 6 w 7"/>
                  <a:gd name="T41" fmla="*/ 4 h 5"/>
                  <a:gd name="T42" fmla="*/ 6 w 7"/>
                  <a:gd name="T43" fmla="*/ 5 h 5"/>
                  <a:gd name="T44" fmla="*/ 6 w 7"/>
                  <a:gd name="T45" fmla="*/ 5 h 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
                  <a:gd name="T70" fmla="*/ 0 h 5"/>
                  <a:gd name="T71" fmla="*/ 7 w 7"/>
                  <a:gd name="T72" fmla="*/ 5 h 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 h="5">
                    <a:moveTo>
                      <a:pt x="6" y="5"/>
                    </a:moveTo>
                    <a:lnTo>
                      <a:pt x="4" y="5"/>
                    </a:lnTo>
                    <a:lnTo>
                      <a:pt x="3" y="5"/>
                    </a:lnTo>
                    <a:lnTo>
                      <a:pt x="2" y="4"/>
                    </a:lnTo>
                    <a:lnTo>
                      <a:pt x="0" y="4"/>
                    </a:lnTo>
                    <a:lnTo>
                      <a:pt x="0" y="2"/>
                    </a:lnTo>
                    <a:lnTo>
                      <a:pt x="2" y="1"/>
                    </a:lnTo>
                    <a:lnTo>
                      <a:pt x="2" y="0"/>
                    </a:lnTo>
                    <a:lnTo>
                      <a:pt x="3" y="0"/>
                    </a:lnTo>
                    <a:lnTo>
                      <a:pt x="4" y="0"/>
                    </a:lnTo>
                    <a:lnTo>
                      <a:pt x="6" y="0"/>
                    </a:lnTo>
                    <a:lnTo>
                      <a:pt x="7" y="1"/>
                    </a:lnTo>
                    <a:lnTo>
                      <a:pt x="7" y="2"/>
                    </a:lnTo>
                    <a:lnTo>
                      <a:pt x="7" y="4"/>
                    </a:lnTo>
                    <a:lnTo>
                      <a:pt x="6" y="4"/>
                    </a:lnTo>
                    <a:lnTo>
                      <a:pt x="6" y="5"/>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77" name="Freeform 407"/>
              <p:cNvSpPr>
                <a:spLocks/>
              </p:cNvSpPr>
              <p:nvPr/>
            </p:nvSpPr>
            <p:spPr bwMode="auto">
              <a:xfrm>
                <a:off x="3716" y="3683"/>
                <a:ext cx="12" cy="29"/>
              </a:xfrm>
              <a:custGeom>
                <a:avLst/>
                <a:gdLst>
                  <a:gd name="T0" fmla="*/ 12 w 12"/>
                  <a:gd name="T1" fmla="*/ 3 h 29"/>
                  <a:gd name="T2" fmla="*/ 12 w 12"/>
                  <a:gd name="T3" fmla="*/ 3 h 29"/>
                  <a:gd name="T4" fmla="*/ 12 w 12"/>
                  <a:gd name="T5" fmla="*/ 4 h 29"/>
                  <a:gd name="T6" fmla="*/ 12 w 12"/>
                  <a:gd name="T7" fmla="*/ 5 h 29"/>
                  <a:gd name="T8" fmla="*/ 11 w 12"/>
                  <a:gd name="T9" fmla="*/ 7 h 29"/>
                  <a:gd name="T10" fmla="*/ 9 w 12"/>
                  <a:gd name="T11" fmla="*/ 11 h 29"/>
                  <a:gd name="T12" fmla="*/ 7 w 12"/>
                  <a:gd name="T13" fmla="*/ 12 h 29"/>
                  <a:gd name="T14" fmla="*/ 7 w 12"/>
                  <a:gd name="T15" fmla="*/ 15 h 29"/>
                  <a:gd name="T16" fmla="*/ 7 w 12"/>
                  <a:gd name="T17" fmla="*/ 16 h 29"/>
                  <a:gd name="T18" fmla="*/ 5 w 12"/>
                  <a:gd name="T19" fmla="*/ 20 h 29"/>
                  <a:gd name="T20" fmla="*/ 5 w 12"/>
                  <a:gd name="T21" fmla="*/ 22 h 29"/>
                  <a:gd name="T22" fmla="*/ 5 w 12"/>
                  <a:gd name="T23" fmla="*/ 27 h 29"/>
                  <a:gd name="T24" fmla="*/ 4 w 12"/>
                  <a:gd name="T25" fmla="*/ 29 h 29"/>
                  <a:gd name="T26" fmla="*/ 4 w 12"/>
                  <a:gd name="T27" fmla="*/ 29 h 29"/>
                  <a:gd name="T28" fmla="*/ 4 w 12"/>
                  <a:gd name="T29" fmla="*/ 29 h 29"/>
                  <a:gd name="T30" fmla="*/ 1 w 12"/>
                  <a:gd name="T31" fmla="*/ 29 h 29"/>
                  <a:gd name="T32" fmla="*/ 0 w 12"/>
                  <a:gd name="T33" fmla="*/ 29 h 29"/>
                  <a:gd name="T34" fmla="*/ 0 w 12"/>
                  <a:gd name="T35" fmla="*/ 29 h 29"/>
                  <a:gd name="T36" fmla="*/ 0 w 12"/>
                  <a:gd name="T37" fmla="*/ 29 h 29"/>
                  <a:gd name="T38" fmla="*/ 0 w 12"/>
                  <a:gd name="T39" fmla="*/ 29 h 29"/>
                  <a:gd name="T40" fmla="*/ 0 w 12"/>
                  <a:gd name="T41" fmla="*/ 24 h 29"/>
                  <a:gd name="T42" fmla="*/ 0 w 12"/>
                  <a:gd name="T43" fmla="*/ 22 h 29"/>
                  <a:gd name="T44" fmla="*/ 1 w 12"/>
                  <a:gd name="T45" fmla="*/ 16 h 29"/>
                  <a:gd name="T46" fmla="*/ 2 w 12"/>
                  <a:gd name="T47" fmla="*/ 14 h 29"/>
                  <a:gd name="T48" fmla="*/ 2 w 12"/>
                  <a:gd name="T49" fmla="*/ 11 h 29"/>
                  <a:gd name="T50" fmla="*/ 2 w 12"/>
                  <a:gd name="T51" fmla="*/ 11 h 29"/>
                  <a:gd name="T52" fmla="*/ 4 w 12"/>
                  <a:gd name="T53" fmla="*/ 8 h 29"/>
                  <a:gd name="T54" fmla="*/ 4 w 12"/>
                  <a:gd name="T55" fmla="*/ 5 h 29"/>
                  <a:gd name="T56" fmla="*/ 5 w 12"/>
                  <a:gd name="T57" fmla="*/ 3 h 29"/>
                  <a:gd name="T58" fmla="*/ 5 w 12"/>
                  <a:gd name="T59" fmla="*/ 0 h 29"/>
                  <a:gd name="T60" fmla="*/ 5 w 12"/>
                  <a:gd name="T61" fmla="*/ 0 h 29"/>
                  <a:gd name="T62" fmla="*/ 7 w 12"/>
                  <a:gd name="T63" fmla="*/ 0 h 29"/>
                  <a:gd name="T64" fmla="*/ 7 w 12"/>
                  <a:gd name="T65" fmla="*/ 1 h 29"/>
                  <a:gd name="T66" fmla="*/ 9 w 12"/>
                  <a:gd name="T67" fmla="*/ 3 h 29"/>
                  <a:gd name="T68" fmla="*/ 11 w 12"/>
                  <a:gd name="T69" fmla="*/ 3 h 29"/>
                  <a:gd name="T70" fmla="*/ 12 w 12"/>
                  <a:gd name="T71" fmla="*/ 3 h 2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
                  <a:gd name="T109" fmla="*/ 0 h 29"/>
                  <a:gd name="T110" fmla="*/ 12 w 12"/>
                  <a:gd name="T111" fmla="*/ 29 h 2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 h="29">
                    <a:moveTo>
                      <a:pt x="12" y="3"/>
                    </a:moveTo>
                    <a:lnTo>
                      <a:pt x="12" y="3"/>
                    </a:lnTo>
                    <a:lnTo>
                      <a:pt x="12" y="4"/>
                    </a:lnTo>
                    <a:lnTo>
                      <a:pt x="12" y="5"/>
                    </a:lnTo>
                    <a:lnTo>
                      <a:pt x="11" y="7"/>
                    </a:lnTo>
                    <a:lnTo>
                      <a:pt x="9" y="11"/>
                    </a:lnTo>
                    <a:lnTo>
                      <a:pt x="7" y="12"/>
                    </a:lnTo>
                    <a:lnTo>
                      <a:pt x="7" y="15"/>
                    </a:lnTo>
                    <a:lnTo>
                      <a:pt x="7" y="16"/>
                    </a:lnTo>
                    <a:lnTo>
                      <a:pt x="5" y="20"/>
                    </a:lnTo>
                    <a:lnTo>
                      <a:pt x="5" y="22"/>
                    </a:lnTo>
                    <a:lnTo>
                      <a:pt x="5" y="27"/>
                    </a:lnTo>
                    <a:lnTo>
                      <a:pt x="4" y="29"/>
                    </a:lnTo>
                    <a:lnTo>
                      <a:pt x="1" y="29"/>
                    </a:lnTo>
                    <a:lnTo>
                      <a:pt x="0" y="29"/>
                    </a:lnTo>
                    <a:lnTo>
                      <a:pt x="0" y="24"/>
                    </a:lnTo>
                    <a:lnTo>
                      <a:pt x="0" y="22"/>
                    </a:lnTo>
                    <a:lnTo>
                      <a:pt x="1" y="16"/>
                    </a:lnTo>
                    <a:lnTo>
                      <a:pt x="2" y="14"/>
                    </a:lnTo>
                    <a:lnTo>
                      <a:pt x="2" y="11"/>
                    </a:lnTo>
                    <a:lnTo>
                      <a:pt x="4" y="8"/>
                    </a:lnTo>
                    <a:lnTo>
                      <a:pt x="4" y="5"/>
                    </a:lnTo>
                    <a:lnTo>
                      <a:pt x="5" y="3"/>
                    </a:lnTo>
                    <a:lnTo>
                      <a:pt x="5" y="0"/>
                    </a:lnTo>
                    <a:lnTo>
                      <a:pt x="7" y="0"/>
                    </a:lnTo>
                    <a:lnTo>
                      <a:pt x="7" y="1"/>
                    </a:lnTo>
                    <a:lnTo>
                      <a:pt x="9" y="3"/>
                    </a:lnTo>
                    <a:lnTo>
                      <a:pt x="11" y="3"/>
                    </a:lnTo>
                    <a:lnTo>
                      <a:pt x="12" y="3"/>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78" name="Freeform 408"/>
              <p:cNvSpPr>
                <a:spLocks/>
              </p:cNvSpPr>
              <p:nvPr/>
            </p:nvSpPr>
            <p:spPr bwMode="auto">
              <a:xfrm>
                <a:off x="3713" y="3713"/>
                <a:ext cx="7" cy="7"/>
              </a:xfrm>
              <a:custGeom>
                <a:avLst/>
                <a:gdLst>
                  <a:gd name="T0" fmla="*/ 5 w 7"/>
                  <a:gd name="T1" fmla="*/ 0 h 7"/>
                  <a:gd name="T2" fmla="*/ 5 w 7"/>
                  <a:gd name="T3" fmla="*/ 0 h 7"/>
                  <a:gd name="T4" fmla="*/ 5 w 7"/>
                  <a:gd name="T5" fmla="*/ 0 h 7"/>
                  <a:gd name="T6" fmla="*/ 7 w 7"/>
                  <a:gd name="T7" fmla="*/ 1 h 7"/>
                  <a:gd name="T8" fmla="*/ 7 w 7"/>
                  <a:gd name="T9" fmla="*/ 1 h 7"/>
                  <a:gd name="T10" fmla="*/ 7 w 7"/>
                  <a:gd name="T11" fmla="*/ 1 h 7"/>
                  <a:gd name="T12" fmla="*/ 7 w 7"/>
                  <a:gd name="T13" fmla="*/ 4 h 7"/>
                  <a:gd name="T14" fmla="*/ 5 w 7"/>
                  <a:gd name="T15" fmla="*/ 7 h 7"/>
                  <a:gd name="T16" fmla="*/ 4 w 7"/>
                  <a:gd name="T17" fmla="*/ 7 h 7"/>
                  <a:gd name="T18" fmla="*/ 3 w 7"/>
                  <a:gd name="T19" fmla="*/ 7 h 7"/>
                  <a:gd name="T20" fmla="*/ 3 w 7"/>
                  <a:gd name="T21" fmla="*/ 7 h 7"/>
                  <a:gd name="T22" fmla="*/ 1 w 7"/>
                  <a:gd name="T23" fmla="*/ 5 h 7"/>
                  <a:gd name="T24" fmla="*/ 0 w 7"/>
                  <a:gd name="T25" fmla="*/ 5 h 7"/>
                  <a:gd name="T26" fmla="*/ 1 w 7"/>
                  <a:gd name="T27" fmla="*/ 4 h 7"/>
                  <a:gd name="T28" fmla="*/ 1 w 7"/>
                  <a:gd name="T29" fmla="*/ 3 h 7"/>
                  <a:gd name="T30" fmla="*/ 1 w 7"/>
                  <a:gd name="T31" fmla="*/ 3 h 7"/>
                  <a:gd name="T32" fmla="*/ 3 w 7"/>
                  <a:gd name="T33" fmla="*/ 1 h 7"/>
                  <a:gd name="T34" fmla="*/ 3 w 7"/>
                  <a:gd name="T35" fmla="*/ 1 h 7"/>
                  <a:gd name="T36" fmla="*/ 3 w 7"/>
                  <a:gd name="T37" fmla="*/ 1 h 7"/>
                  <a:gd name="T38" fmla="*/ 4 w 7"/>
                  <a:gd name="T39" fmla="*/ 0 h 7"/>
                  <a:gd name="T40" fmla="*/ 4 w 7"/>
                  <a:gd name="T41" fmla="*/ 0 h 7"/>
                  <a:gd name="T42" fmla="*/ 4 w 7"/>
                  <a:gd name="T43" fmla="*/ 0 h 7"/>
                  <a:gd name="T44" fmla="*/ 4 w 7"/>
                  <a:gd name="T45" fmla="*/ 0 h 7"/>
                  <a:gd name="T46" fmla="*/ 5 w 7"/>
                  <a:gd name="T47" fmla="*/ 0 h 7"/>
                  <a:gd name="T48" fmla="*/ 5 w 7"/>
                  <a:gd name="T49" fmla="*/ 0 h 7"/>
                  <a:gd name="T50" fmla="*/ 5 w 7"/>
                  <a:gd name="T51" fmla="*/ 0 h 7"/>
                  <a:gd name="T52" fmla="*/ 5 w 7"/>
                  <a:gd name="T53" fmla="*/ 0 h 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
                  <a:gd name="T82" fmla="*/ 0 h 7"/>
                  <a:gd name="T83" fmla="*/ 7 w 7"/>
                  <a:gd name="T84" fmla="*/ 7 h 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 h="7">
                    <a:moveTo>
                      <a:pt x="5" y="0"/>
                    </a:moveTo>
                    <a:lnTo>
                      <a:pt x="5" y="0"/>
                    </a:lnTo>
                    <a:lnTo>
                      <a:pt x="7" y="1"/>
                    </a:lnTo>
                    <a:lnTo>
                      <a:pt x="7" y="4"/>
                    </a:lnTo>
                    <a:lnTo>
                      <a:pt x="5" y="7"/>
                    </a:lnTo>
                    <a:lnTo>
                      <a:pt x="4" y="7"/>
                    </a:lnTo>
                    <a:lnTo>
                      <a:pt x="3" y="7"/>
                    </a:lnTo>
                    <a:lnTo>
                      <a:pt x="1" y="5"/>
                    </a:lnTo>
                    <a:lnTo>
                      <a:pt x="0" y="5"/>
                    </a:lnTo>
                    <a:lnTo>
                      <a:pt x="1" y="4"/>
                    </a:lnTo>
                    <a:lnTo>
                      <a:pt x="1" y="3"/>
                    </a:lnTo>
                    <a:lnTo>
                      <a:pt x="3" y="1"/>
                    </a:lnTo>
                    <a:lnTo>
                      <a:pt x="4" y="0"/>
                    </a:lnTo>
                    <a:lnTo>
                      <a:pt x="5" y="0"/>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79" name="Freeform 409"/>
              <p:cNvSpPr>
                <a:spLocks/>
              </p:cNvSpPr>
              <p:nvPr/>
            </p:nvSpPr>
            <p:spPr bwMode="auto">
              <a:xfrm>
                <a:off x="3727" y="3716"/>
                <a:ext cx="24" cy="35"/>
              </a:xfrm>
              <a:custGeom>
                <a:avLst/>
                <a:gdLst>
                  <a:gd name="T0" fmla="*/ 8 w 24"/>
                  <a:gd name="T1" fmla="*/ 0 h 35"/>
                  <a:gd name="T2" fmla="*/ 16 w 24"/>
                  <a:gd name="T3" fmla="*/ 5 h 35"/>
                  <a:gd name="T4" fmla="*/ 16 w 24"/>
                  <a:gd name="T5" fmla="*/ 6 h 35"/>
                  <a:gd name="T6" fmla="*/ 16 w 24"/>
                  <a:gd name="T7" fmla="*/ 6 h 35"/>
                  <a:gd name="T8" fmla="*/ 16 w 24"/>
                  <a:gd name="T9" fmla="*/ 9 h 35"/>
                  <a:gd name="T10" fmla="*/ 17 w 24"/>
                  <a:gd name="T11" fmla="*/ 12 h 35"/>
                  <a:gd name="T12" fmla="*/ 19 w 24"/>
                  <a:gd name="T13" fmla="*/ 15 h 35"/>
                  <a:gd name="T14" fmla="*/ 21 w 24"/>
                  <a:gd name="T15" fmla="*/ 21 h 35"/>
                  <a:gd name="T16" fmla="*/ 23 w 24"/>
                  <a:gd name="T17" fmla="*/ 26 h 35"/>
                  <a:gd name="T18" fmla="*/ 23 w 24"/>
                  <a:gd name="T19" fmla="*/ 30 h 35"/>
                  <a:gd name="T20" fmla="*/ 23 w 24"/>
                  <a:gd name="T21" fmla="*/ 30 h 35"/>
                  <a:gd name="T22" fmla="*/ 23 w 24"/>
                  <a:gd name="T23" fmla="*/ 31 h 35"/>
                  <a:gd name="T24" fmla="*/ 23 w 24"/>
                  <a:gd name="T25" fmla="*/ 31 h 35"/>
                  <a:gd name="T26" fmla="*/ 23 w 24"/>
                  <a:gd name="T27" fmla="*/ 31 h 35"/>
                  <a:gd name="T28" fmla="*/ 23 w 24"/>
                  <a:gd name="T29" fmla="*/ 32 h 35"/>
                  <a:gd name="T30" fmla="*/ 24 w 24"/>
                  <a:gd name="T31" fmla="*/ 35 h 35"/>
                  <a:gd name="T32" fmla="*/ 24 w 24"/>
                  <a:gd name="T33" fmla="*/ 35 h 35"/>
                  <a:gd name="T34" fmla="*/ 24 w 24"/>
                  <a:gd name="T35" fmla="*/ 35 h 35"/>
                  <a:gd name="T36" fmla="*/ 24 w 24"/>
                  <a:gd name="T37" fmla="*/ 35 h 35"/>
                  <a:gd name="T38" fmla="*/ 24 w 24"/>
                  <a:gd name="T39" fmla="*/ 35 h 35"/>
                  <a:gd name="T40" fmla="*/ 19 w 24"/>
                  <a:gd name="T41" fmla="*/ 34 h 35"/>
                  <a:gd name="T42" fmla="*/ 19 w 24"/>
                  <a:gd name="T43" fmla="*/ 34 h 35"/>
                  <a:gd name="T44" fmla="*/ 19 w 24"/>
                  <a:gd name="T45" fmla="*/ 34 h 35"/>
                  <a:gd name="T46" fmla="*/ 19 w 24"/>
                  <a:gd name="T47" fmla="*/ 34 h 35"/>
                  <a:gd name="T48" fmla="*/ 19 w 24"/>
                  <a:gd name="T49" fmla="*/ 34 h 35"/>
                  <a:gd name="T50" fmla="*/ 19 w 24"/>
                  <a:gd name="T51" fmla="*/ 32 h 35"/>
                  <a:gd name="T52" fmla="*/ 17 w 24"/>
                  <a:gd name="T53" fmla="*/ 32 h 35"/>
                  <a:gd name="T54" fmla="*/ 16 w 24"/>
                  <a:gd name="T55" fmla="*/ 31 h 35"/>
                  <a:gd name="T56" fmla="*/ 15 w 24"/>
                  <a:gd name="T57" fmla="*/ 28 h 35"/>
                  <a:gd name="T58" fmla="*/ 13 w 24"/>
                  <a:gd name="T59" fmla="*/ 27 h 35"/>
                  <a:gd name="T60" fmla="*/ 10 w 24"/>
                  <a:gd name="T61" fmla="*/ 20 h 35"/>
                  <a:gd name="T62" fmla="*/ 9 w 24"/>
                  <a:gd name="T63" fmla="*/ 16 h 35"/>
                  <a:gd name="T64" fmla="*/ 4 w 24"/>
                  <a:gd name="T65" fmla="*/ 12 h 35"/>
                  <a:gd name="T66" fmla="*/ 2 w 24"/>
                  <a:gd name="T67" fmla="*/ 11 h 35"/>
                  <a:gd name="T68" fmla="*/ 1 w 24"/>
                  <a:gd name="T69" fmla="*/ 9 h 35"/>
                  <a:gd name="T70" fmla="*/ 0 w 24"/>
                  <a:gd name="T71" fmla="*/ 8 h 35"/>
                  <a:gd name="T72" fmla="*/ 1 w 24"/>
                  <a:gd name="T73" fmla="*/ 5 h 35"/>
                  <a:gd name="T74" fmla="*/ 1 w 24"/>
                  <a:gd name="T75" fmla="*/ 4 h 35"/>
                  <a:gd name="T76" fmla="*/ 5 w 24"/>
                  <a:gd name="T77" fmla="*/ 0 h 35"/>
                  <a:gd name="T78" fmla="*/ 6 w 24"/>
                  <a:gd name="T79" fmla="*/ 0 h 35"/>
                  <a:gd name="T80" fmla="*/ 8 w 24"/>
                  <a:gd name="T81" fmla="*/ 0 h 3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4"/>
                  <a:gd name="T124" fmla="*/ 0 h 35"/>
                  <a:gd name="T125" fmla="*/ 24 w 24"/>
                  <a:gd name="T126" fmla="*/ 35 h 3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4" h="35">
                    <a:moveTo>
                      <a:pt x="8" y="0"/>
                    </a:moveTo>
                    <a:lnTo>
                      <a:pt x="16" y="5"/>
                    </a:lnTo>
                    <a:lnTo>
                      <a:pt x="16" y="6"/>
                    </a:lnTo>
                    <a:lnTo>
                      <a:pt x="16" y="9"/>
                    </a:lnTo>
                    <a:lnTo>
                      <a:pt x="17" y="12"/>
                    </a:lnTo>
                    <a:lnTo>
                      <a:pt x="19" y="15"/>
                    </a:lnTo>
                    <a:lnTo>
                      <a:pt x="21" y="21"/>
                    </a:lnTo>
                    <a:lnTo>
                      <a:pt x="23" y="26"/>
                    </a:lnTo>
                    <a:lnTo>
                      <a:pt x="23" y="30"/>
                    </a:lnTo>
                    <a:lnTo>
                      <a:pt x="23" y="31"/>
                    </a:lnTo>
                    <a:lnTo>
                      <a:pt x="23" y="32"/>
                    </a:lnTo>
                    <a:lnTo>
                      <a:pt x="24" y="35"/>
                    </a:lnTo>
                    <a:lnTo>
                      <a:pt x="19" y="34"/>
                    </a:lnTo>
                    <a:lnTo>
                      <a:pt x="19" y="32"/>
                    </a:lnTo>
                    <a:lnTo>
                      <a:pt x="17" y="32"/>
                    </a:lnTo>
                    <a:lnTo>
                      <a:pt x="16" y="31"/>
                    </a:lnTo>
                    <a:lnTo>
                      <a:pt x="15" y="28"/>
                    </a:lnTo>
                    <a:lnTo>
                      <a:pt x="13" y="27"/>
                    </a:lnTo>
                    <a:lnTo>
                      <a:pt x="10" y="20"/>
                    </a:lnTo>
                    <a:lnTo>
                      <a:pt x="9" y="16"/>
                    </a:lnTo>
                    <a:lnTo>
                      <a:pt x="4" y="12"/>
                    </a:lnTo>
                    <a:lnTo>
                      <a:pt x="2" y="11"/>
                    </a:lnTo>
                    <a:lnTo>
                      <a:pt x="1" y="9"/>
                    </a:lnTo>
                    <a:lnTo>
                      <a:pt x="0" y="8"/>
                    </a:lnTo>
                    <a:lnTo>
                      <a:pt x="1" y="5"/>
                    </a:lnTo>
                    <a:lnTo>
                      <a:pt x="1" y="4"/>
                    </a:lnTo>
                    <a:lnTo>
                      <a:pt x="5" y="0"/>
                    </a:lnTo>
                    <a:lnTo>
                      <a:pt x="6" y="0"/>
                    </a:lnTo>
                    <a:lnTo>
                      <a:pt x="8" y="0"/>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80" name="Freeform 410"/>
              <p:cNvSpPr>
                <a:spLocks/>
              </p:cNvSpPr>
              <p:nvPr/>
            </p:nvSpPr>
            <p:spPr bwMode="auto">
              <a:xfrm>
                <a:off x="3728" y="3728"/>
                <a:ext cx="9" cy="22"/>
              </a:xfrm>
              <a:custGeom>
                <a:avLst/>
                <a:gdLst>
                  <a:gd name="T0" fmla="*/ 1 w 9"/>
                  <a:gd name="T1" fmla="*/ 20 h 22"/>
                  <a:gd name="T2" fmla="*/ 1 w 9"/>
                  <a:gd name="T3" fmla="*/ 19 h 22"/>
                  <a:gd name="T4" fmla="*/ 1 w 9"/>
                  <a:gd name="T5" fmla="*/ 18 h 22"/>
                  <a:gd name="T6" fmla="*/ 0 w 9"/>
                  <a:gd name="T7" fmla="*/ 16 h 22"/>
                  <a:gd name="T8" fmla="*/ 0 w 9"/>
                  <a:gd name="T9" fmla="*/ 12 h 22"/>
                  <a:gd name="T10" fmla="*/ 1 w 9"/>
                  <a:gd name="T11" fmla="*/ 5 h 22"/>
                  <a:gd name="T12" fmla="*/ 3 w 9"/>
                  <a:gd name="T13" fmla="*/ 0 h 22"/>
                  <a:gd name="T14" fmla="*/ 3 w 9"/>
                  <a:gd name="T15" fmla="*/ 0 h 22"/>
                  <a:gd name="T16" fmla="*/ 3 w 9"/>
                  <a:gd name="T17" fmla="*/ 0 h 22"/>
                  <a:gd name="T18" fmla="*/ 3 w 9"/>
                  <a:gd name="T19" fmla="*/ 0 h 22"/>
                  <a:gd name="T20" fmla="*/ 3 w 9"/>
                  <a:gd name="T21" fmla="*/ 0 h 22"/>
                  <a:gd name="T22" fmla="*/ 7 w 9"/>
                  <a:gd name="T23" fmla="*/ 5 h 22"/>
                  <a:gd name="T24" fmla="*/ 9 w 9"/>
                  <a:gd name="T25" fmla="*/ 9 h 22"/>
                  <a:gd name="T26" fmla="*/ 9 w 9"/>
                  <a:gd name="T27" fmla="*/ 9 h 22"/>
                  <a:gd name="T28" fmla="*/ 9 w 9"/>
                  <a:gd name="T29" fmla="*/ 9 h 22"/>
                  <a:gd name="T30" fmla="*/ 8 w 9"/>
                  <a:gd name="T31" fmla="*/ 15 h 22"/>
                  <a:gd name="T32" fmla="*/ 7 w 9"/>
                  <a:gd name="T33" fmla="*/ 18 h 22"/>
                  <a:gd name="T34" fmla="*/ 7 w 9"/>
                  <a:gd name="T35" fmla="*/ 20 h 22"/>
                  <a:gd name="T36" fmla="*/ 7 w 9"/>
                  <a:gd name="T37" fmla="*/ 22 h 22"/>
                  <a:gd name="T38" fmla="*/ 7 w 9"/>
                  <a:gd name="T39" fmla="*/ 22 h 22"/>
                  <a:gd name="T40" fmla="*/ 7 w 9"/>
                  <a:gd name="T41" fmla="*/ 22 h 22"/>
                  <a:gd name="T42" fmla="*/ 7 w 9"/>
                  <a:gd name="T43" fmla="*/ 22 h 22"/>
                  <a:gd name="T44" fmla="*/ 7 w 9"/>
                  <a:gd name="T45" fmla="*/ 22 h 22"/>
                  <a:gd name="T46" fmla="*/ 1 w 9"/>
                  <a:gd name="T47" fmla="*/ 22 h 22"/>
                  <a:gd name="T48" fmla="*/ 1 w 9"/>
                  <a:gd name="T49" fmla="*/ 22 h 22"/>
                  <a:gd name="T50" fmla="*/ 1 w 9"/>
                  <a:gd name="T51" fmla="*/ 20 h 22"/>
                  <a:gd name="T52" fmla="*/ 1 w 9"/>
                  <a:gd name="T53" fmla="*/ 20 h 22"/>
                  <a:gd name="T54" fmla="*/ 1 w 9"/>
                  <a:gd name="T55" fmla="*/ 20 h 2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9"/>
                  <a:gd name="T85" fmla="*/ 0 h 22"/>
                  <a:gd name="T86" fmla="*/ 9 w 9"/>
                  <a:gd name="T87" fmla="*/ 22 h 2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9" h="22">
                    <a:moveTo>
                      <a:pt x="1" y="20"/>
                    </a:moveTo>
                    <a:lnTo>
                      <a:pt x="1" y="19"/>
                    </a:lnTo>
                    <a:lnTo>
                      <a:pt x="1" y="18"/>
                    </a:lnTo>
                    <a:lnTo>
                      <a:pt x="0" y="16"/>
                    </a:lnTo>
                    <a:lnTo>
                      <a:pt x="0" y="12"/>
                    </a:lnTo>
                    <a:lnTo>
                      <a:pt x="1" y="5"/>
                    </a:lnTo>
                    <a:lnTo>
                      <a:pt x="3" y="0"/>
                    </a:lnTo>
                    <a:lnTo>
                      <a:pt x="7" y="5"/>
                    </a:lnTo>
                    <a:lnTo>
                      <a:pt x="9" y="9"/>
                    </a:lnTo>
                    <a:lnTo>
                      <a:pt x="8" y="15"/>
                    </a:lnTo>
                    <a:lnTo>
                      <a:pt x="7" y="18"/>
                    </a:lnTo>
                    <a:lnTo>
                      <a:pt x="7" y="20"/>
                    </a:lnTo>
                    <a:lnTo>
                      <a:pt x="7" y="22"/>
                    </a:lnTo>
                    <a:lnTo>
                      <a:pt x="1" y="22"/>
                    </a:lnTo>
                    <a:lnTo>
                      <a:pt x="1" y="20"/>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81" name="Freeform 411"/>
              <p:cNvSpPr>
                <a:spLocks/>
              </p:cNvSpPr>
              <p:nvPr/>
            </p:nvSpPr>
            <p:spPr bwMode="auto">
              <a:xfrm>
                <a:off x="3784" y="3751"/>
                <a:ext cx="7" cy="1"/>
              </a:xfrm>
              <a:custGeom>
                <a:avLst/>
                <a:gdLst>
                  <a:gd name="T0" fmla="*/ 0 w 7"/>
                  <a:gd name="T1" fmla="*/ 1 h 1"/>
                  <a:gd name="T2" fmla="*/ 0 w 7"/>
                  <a:gd name="T3" fmla="*/ 1 h 1"/>
                  <a:gd name="T4" fmla="*/ 0 w 7"/>
                  <a:gd name="T5" fmla="*/ 1 h 1"/>
                  <a:gd name="T6" fmla="*/ 0 w 7"/>
                  <a:gd name="T7" fmla="*/ 1 h 1"/>
                  <a:gd name="T8" fmla="*/ 0 w 7"/>
                  <a:gd name="T9" fmla="*/ 1 h 1"/>
                  <a:gd name="T10" fmla="*/ 0 w 7"/>
                  <a:gd name="T11" fmla="*/ 1 h 1"/>
                  <a:gd name="T12" fmla="*/ 0 w 7"/>
                  <a:gd name="T13" fmla="*/ 1 h 1"/>
                  <a:gd name="T14" fmla="*/ 7 w 7"/>
                  <a:gd name="T15" fmla="*/ 0 h 1"/>
                  <a:gd name="T16" fmla="*/ 7 w 7"/>
                  <a:gd name="T17" fmla="*/ 0 h 1"/>
                  <a:gd name="T18" fmla="*/ 7 w 7"/>
                  <a:gd name="T19" fmla="*/ 0 h 1"/>
                  <a:gd name="T20" fmla="*/ 7 w 7"/>
                  <a:gd name="T21" fmla="*/ 0 h 1"/>
                  <a:gd name="T22" fmla="*/ 7 w 7"/>
                  <a:gd name="T23" fmla="*/ 0 h 1"/>
                  <a:gd name="T24" fmla="*/ 7 w 7"/>
                  <a:gd name="T25" fmla="*/ 0 h 1"/>
                  <a:gd name="T26" fmla="*/ 7 w 7"/>
                  <a:gd name="T27" fmla="*/ 0 h 1"/>
                  <a:gd name="T28" fmla="*/ 7 w 7"/>
                  <a:gd name="T29" fmla="*/ 0 h 1"/>
                  <a:gd name="T30" fmla="*/ 7 w 7"/>
                  <a:gd name="T31" fmla="*/ 0 h 1"/>
                  <a:gd name="T32" fmla="*/ 7 w 7"/>
                  <a:gd name="T33" fmla="*/ 0 h 1"/>
                  <a:gd name="T34" fmla="*/ 7 w 7"/>
                  <a:gd name="T35" fmla="*/ 0 h 1"/>
                  <a:gd name="T36" fmla="*/ 1 w 7"/>
                  <a:gd name="T37" fmla="*/ 0 h 1"/>
                  <a:gd name="T38" fmla="*/ 1 w 7"/>
                  <a:gd name="T39" fmla="*/ 0 h 1"/>
                  <a:gd name="T40" fmla="*/ 1 w 7"/>
                  <a:gd name="T41" fmla="*/ 1 h 1"/>
                  <a:gd name="T42" fmla="*/ 0 w 7"/>
                  <a:gd name="T43" fmla="*/ 1 h 1"/>
                  <a:gd name="T44" fmla="*/ 0 w 7"/>
                  <a:gd name="T45" fmla="*/ 1 h 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
                  <a:gd name="T70" fmla="*/ 0 h 1"/>
                  <a:gd name="T71" fmla="*/ 7 w 7"/>
                  <a:gd name="T72" fmla="*/ 1 h 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 h="1">
                    <a:moveTo>
                      <a:pt x="0" y="1"/>
                    </a:moveTo>
                    <a:lnTo>
                      <a:pt x="0" y="1"/>
                    </a:lnTo>
                    <a:lnTo>
                      <a:pt x="7" y="0"/>
                    </a:lnTo>
                    <a:lnTo>
                      <a:pt x="1" y="0"/>
                    </a:lnTo>
                    <a:lnTo>
                      <a:pt x="1" y="1"/>
                    </a:lnTo>
                    <a:lnTo>
                      <a:pt x="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82" name="Freeform 412"/>
              <p:cNvSpPr>
                <a:spLocks/>
              </p:cNvSpPr>
              <p:nvPr/>
            </p:nvSpPr>
            <p:spPr bwMode="auto">
              <a:xfrm>
                <a:off x="3800" y="3750"/>
                <a:ext cx="7" cy="2"/>
              </a:xfrm>
              <a:custGeom>
                <a:avLst/>
                <a:gdLst>
                  <a:gd name="T0" fmla="*/ 7 w 7"/>
                  <a:gd name="T1" fmla="*/ 1 h 2"/>
                  <a:gd name="T2" fmla="*/ 7 w 7"/>
                  <a:gd name="T3" fmla="*/ 1 h 2"/>
                  <a:gd name="T4" fmla="*/ 7 w 7"/>
                  <a:gd name="T5" fmla="*/ 0 h 2"/>
                  <a:gd name="T6" fmla="*/ 7 w 7"/>
                  <a:gd name="T7" fmla="*/ 0 h 2"/>
                  <a:gd name="T8" fmla="*/ 7 w 7"/>
                  <a:gd name="T9" fmla="*/ 0 h 2"/>
                  <a:gd name="T10" fmla="*/ 7 w 7"/>
                  <a:gd name="T11" fmla="*/ 0 h 2"/>
                  <a:gd name="T12" fmla="*/ 7 w 7"/>
                  <a:gd name="T13" fmla="*/ 0 h 2"/>
                  <a:gd name="T14" fmla="*/ 1 w 7"/>
                  <a:gd name="T15" fmla="*/ 1 h 2"/>
                  <a:gd name="T16" fmla="*/ 1 w 7"/>
                  <a:gd name="T17" fmla="*/ 1 h 2"/>
                  <a:gd name="T18" fmla="*/ 1 w 7"/>
                  <a:gd name="T19" fmla="*/ 1 h 2"/>
                  <a:gd name="T20" fmla="*/ 1 w 7"/>
                  <a:gd name="T21" fmla="*/ 1 h 2"/>
                  <a:gd name="T22" fmla="*/ 1 w 7"/>
                  <a:gd name="T23" fmla="*/ 1 h 2"/>
                  <a:gd name="T24" fmla="*/ 0 w 7"/>
                  <a:gd name="T25" fmla="*/ 1 h 2"/>
                  <a:gd name="T26" fmla="*/ 0 w 7"/>
                  <a:gd name="T27" fmla="*/ 1 h 2"/>
                  <a:gd name="T28" fmla="*/ 1 w 7"/>
                  <a:gd name="T29" fmla="*/ 2 h 2"/>
                  <a:gd name="T30" fmla="*/ 1 w 7"/>
                  <a:gd name="T31" fmla="*/ 2 h 2"/>
                  <a:gd name="T32" fmla="*/ 1 w 7"/>
                  <a:gd name="T33" fmla="*/ 2 h 2"/>
                  <a:gd name="T34" fmla="*/ 7 w 7"/>
                  <a:gd name="T35" fmla="*/ 1 h 2"/>
                  <a:gd name="T36" fmla="*/ 7 w 7"/>
                  <a:gd name="T37" fmla="*/ 1 h 2"/>
                  <a:gd name="T38" fmla="*/ 7 w 7"/>
                  <a:gd name="T39" fmla="*/ 1 h 2"/>
                  <a:gd name="T40" fmla="*/ 7 w 7"/>
                  <a:gd name="T41" fmla="*/ 1 h 2"/>
                  <a:gd name="T42" fmla="*/ 7 w 7"/>
                  <a:gd name="T43" fmla="*/ 1 h 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
                  <a:gd name="T67" fmla="*/ 0 h 2"/>
                  <a:gd name="T68" fmla="*/ 7 w 7"/>
                  <a:gd name="T69" fmla="*/ 2 h 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 h="2">
                    <a:moveTo>
                      <a:pt x="7" y="1"/>
                    </a:moveTo>
                    <a:lnTo>
                      <a:pt x="7" y="1"/>
                    </a:lnTo>
                    <a:lnTo>
                      <a:pt x="7" y="0"/>
                    </a:lnTo>
                    <a:lnTo>
                      <a:pt x="1" y="1"/>
                    </a:lnTo>
                    <a:lnTo>
                      <a:pt x="0" y="1"/>
                    </a:lnTo>
                    <a:lnTo>
                      <a:pt x="1" y="2"/>
                    </a:lnTo>
                    <a:lnTo>
                      <a:pt x="7"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83" name="Freeform 413"/>
              <p:cNvSpPr>
                <a:spLocks/>
              </p:cNvSpPr>
              <p:nvPr/>
            </p:nvSpPr>
            <p:spPr bwMode="auto">
              <a:xfrm>
                <a:off x="3772" y="3680"/>
                <a:ext cx="2" cy="3"/>
              </a:xfrm>
              <a:custGeom>
                <a:avLst/>
                <a:gdLst>
                  <a:gd name="T0" fmla="*/ 0 w 2"/>
                  <a:gd name="T1" fmla="*/ 3 h 3"/>
                  <a:gd name="T2" fmla="*/ 0 w 2"/>
                  <a:gd name="T3" fmla="*/ 3 h 3"/>
                  <a:gd name="T4" fmla="*/ 0 w 2"/>
                  <a:gd name="T5" fmla="*/ 3 h 3"/>
                  <a:gd name="T6" fmla="*/ 0 w 2"/>
                  <a:gd name="T7" fmla="*/ 3 h 3"/>
                  <a:gd name="T8" fmla="*/ 0 w 2"/>
                  <a:gd name="T9" fmla="*/ 3 h 3"/>
                  <a:gd name="T10" fmla="*/ 0 w 2"/>
                  <a:gd name="T11" fmla="*/ 3 h 3"/>
                  <a:gd name="T12" fmla="*/ 0 w 2"/>
                  <a:gd name="T13" fmla="*/ 3 h 3"/>
                  <a:gd name="T14" fmla="*/ 2 w 2"/>
                  <a:gd name="T15" fmla="*/ 2 h 3"/>
                  <a:gd name="T16" fmla="*/ 2 w 2"/>
                  <a:gd name="T17" fmla="*/ 2 h 3"/>
                  <a:gd name="T18" fmla="*/ 2 w 2"/>
                  <a:gd name="T19" fmla="*/ 2 h 3"/>
                  <a:gd name="T20" fmla="*/ 2 w 2"/>
                  <a:gd name="T21" fmla="*/ 2 h 3"/>
                  <a:gd name="T22" fmla="*/ 2 w 2"/>
                  <a:gd name="T23" fmla="*/ 0 h 3"/>
                  <a:gd name="T24" fmla="*/ 2 w 2"/>
                  <a:gd name="T25" fmla="*/ 0 h 3"/>
                  <a:gd name="T26" fmla="*/ 2 w 2"/>
                  <a:gd name="T27" fmla="*/ 0 h 3"/>
                  <a:gd name="T28" fmla="*/ 2 w 2"/>
                  <a:gd name="T29" fmla="*/ 0 h 3"/>
                  <a:gd name="T30" fmla="*/ 2 w 2"/>
                  <a:gd name="T31" fmla="*/ 0 h 3"/>
                  <a:gd name="T32" fmla="*/ 2 w 2"/>
                  <a:gd name="T33" fmla="*/ 0 h 3"/>
                  <a:gd name="T34" fmla="*/ 2 w 2"/>
                  <a:gd name="T35" fmla="*/ 0 h 3"/>
                  <a:gd name="T36" fmla="*/ 0 w 2"/>
                  <a:gd name="T37" fmla="*/ 3 h 3"/>
                  <a:gd name="T38" fmla="*/ 0 w 2"/>
                  <a:gd name="T39" fmla="*/ 3 h 3"/>
                  <a:gd name="T40" fmla="*/ 0 w 2"/>
                  <a:gd name="T41" fmla="*/ 3 h 3"/>
                  <a:gd name="T42" fmla="*/ 0 w 2"/>
                  <a:gd name="T43" fmla="*/ 3 h 3"/>
                  <a:gd name="T44" fmla="*/ 0 w 2"/>
                  <a:gd name="T45" fmla="*/ 3 h 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
                  <a:gd name="T70" fmla="*/ 0 h 3"/>
                  <a:gd name="T71" fmla="*/ 2 w 2"/>
                  <a:gd name="T72" fmla="*/ 3 h 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 h="3">
                    <a:moveTo>
                      <a:pt x="0" y="3"/>
                    </a:moveTo>
                    <a:lnTo>
                      <a:pt x="0" y="3"/>
                    </a:lnTo>
                    <a:lnTo>
                      <a:pt x="2" y="2"/>
                    </a:lnTo>
                    <a:lnTo>
                      <a:pt x="2" y="0"/>
                    </a:ln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84" name="Freeform 414"/>
              <p:cNvSpPr>
                <a:spLocks/>
              </p:cNvSpPr>
              <p:nvPr/>
            </p:nvSpPr>
            <p:spPr bwMode="auto">
              <a:xfrm>
                <a:off x="3770" y="3679"/>
                <a:ext cx="3" cy="3"/>
              </a:xfrm>
              <a:custGeom>
                <a:avLst/>
                <a:gdLst>
                  <a:gd name="T0" fmla="*/ 0 w 3"/>
                  <a:gd name="T1" fmla="*/ 3 h 3"/>
                  <a:gd name="T2" fmla="*/ 0 w 3"/>
                  <a:gd name="T3" fmla="*/ 3 h 3"/>
                  <a:gd name="T4" fmla="*/ 0 w 3"/>
                  <a:gd name="T5" fmla="*/ 3 h 3"/>
                  <a:gd name="T6" fmla="*/ 0 w 3"/>
                  <a:gd name="T7" fmla="*/ 3 h 3"/>
                  <a:gd name="T8" fmla="*/ 0 w 3"/>
                  <a:gd name="T9" fmla="*/ 3 h 3"/>
                  <a:gd name="T10" fmla="*/ 0 w 3"/>
                  <a:gd name="T11" fmla="*/ 3 h 3"/>
                  <a:gd name="T12" fmla="*/ 0 w 3"/>
                  <a:gd name="T13" fmla="*/ 3 h 3"/>
                  <a:gd name="T14" fmla="*/ 3 w 3"/>
                  <a:gd name="T15" fmla="*/ 1 h 3"/>
                  <a:gd name="T16" fmla="*/ 3 w 3"/>
                  <a:gd name="T17" fmla="*/ 1 h 3"/>
                  <a:gd name="T18" fmla="*/ 3 w 3"/>
                  <a:gd name="T19" fmla="*/ 1 h 3"/>
                  <a:gd name="T20" fmla="*/ 3 w 3"/>
                  <a:gd name="T21" fmla="*/ 0 h 3"/>
                  <a:gd name="T22" fmla="*/ 3 w 3"/>
                  <a:gd name="T23" fmla="*/ 0 h 3"/>
                  <a:gd name="T24" fmla="*/ 3 w 3"/>
                  <a:gd name="T25" fmla="*/ 0 h 3"/>
                  <a:gd name="T26" fmla="*/ 3 w 3"/>
                  <a:gd name="T27" fmla="*/ 0 h 3"/>
                  <a:gd name="T28" fmla="*/ 3 w 3"/>
                  <a:gd name="T29" fmla="*/ 0 h 3"/>
                  <a:gd name="T30" fmla="*/ 3 w 3"/>
                  <a:gd name="T31" fmla="*/ 0 h 3"/>
                  <a:gd name="T32" fmla="*/ 3 w 3"/>
                  <a:gd name="T33" fmla="*/ 0 h 3"/>
                  <a:gd name="T34" fmla="*/ 3 w 3"/>
                  <a:gd name="T35" fmla="*/ 0 h 3"/>
                  <a:gd name="T36" fmla="*/ 0 w 3"/>
                  <a:gd name="T37" fmla="*/ 3 h 3"/>
                  <a:gd name="T38" fmla="*/ 0 w 3"/>
                  <a:gd name="T39" fmla="*/ 3 h 3"/>
                  <a:gd name="T40" fmla="*/ 0 w 3"/>
                  <a:gd name="T41" fmla="*/ 3 h 3"/>
                  <a:gd name="T42" fmla="*/ 0 w 3"/>
                  <a:gd name="T43" fmla="*/ 3 h 3"/>
                  <a:gd name="T44" fmla="*/ 0 w 3"/>
                  <a:gd name="T45" fmla="*/ 3 h 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
                  <a:gd name="T70" fmla="*/ 0 h 3"/>
                  <a:gd name="T71" fmla="*/ 3 w 3"/>
                  <a:gd name="T72" fmla="*/ 3 h 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 h="3">
                    <a:moveTo>
                      <a:pt x="0" y="3"/>
                    </a:moveTo>
                    <a:lnTo>
                      <a:pt x="0" y="3"/>
                    </a:lnTo>
                    <a:lnTo>
                      <a:pt x="3" y="1"/>
                    </a:lnTo>
                    <a:lnTo>
                      <a:pt x="3" y="0"/>
                    </a:ln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85" name="Freeform 415"/>
              <p:cNvSpPr>
                <a:spLocks/>
              </p:cNvSpPr>
              <p:nvPr/>
            </p:nvSpPr>
            <p:spPr bwMode="auto">
              <a:xfrm>
                <a:off x="3792" y="3714"/>
                <a:ext cx="9" cy="7"/>
              </a:xfrm>
              <a:custGeom>
                <a:avLst/>
                <a:gdLst>
                  <a:gd name="T0" fmla="*/ 0 w 9"/>
                  <a:gd name="T1" fmla="*/ 7 h 7"/>
                  <a:gd name="T2" fmla="*/ 1 w 9"/>
                  <a:gd name="T3" fmla="*/ 7 h 7"/>
                  <a:gd name="T4" fmla="*/ 1 w 9"/>
                  <a:gd name="T5" fmla="*/ 7 h 7"/>
                  <a:gd name="T6" fmla="*/ 1 w 9"/>
                  <a:gd name="T7" fmla="*/ 7 h 7"/>
                  <a:gd name="T8" fmla="*/ 1 w 9"/>
                  <a:gd name="T9" fmla="*/ 7 h 7"/>
                  <a:gd name="T10" fmla="*/ 9 w 9"/>
                  <a:gd name="T11" fmla="*/ 2 h 7"/>
                  <a:gd name="T12" fmla="*/ 9 w 9"/>
                  <a:gd name="T13" fmla="*/ 2 h 7"/>
                  <a:gd name="T14" fmla="*/ 9 w 9"/>
                  <a:gd name="T15" fmla="*/ 2 h 7"/>
                  <a:gd name="T16" fmla="*/ 9 w 9"/>
                  <a:gd name="T17" fmla="*/ 2 h 7"/>
                  <a:gd name="T18" fmla="*/ 9 w 9"/>
                  <a:gd name="T19" fmla="*/ 2 h 7"/>
                  <a:gd name="T20" fmla="*/ 9 w 9"/>
                  <a:gd name="T21" fmla="*/ 0 h 7"/>
                  <a:gd name="T22" fmla="*/ 9 w 9"/>
                  <a:gd name="T23" fmla="*/ 0 h 7"/>
                  <a:gd name="T24" fmla="*/ 9 w 9"/>
                  <a:gd name="T25" fmla="*/ 0 h 7"/>
                  <a:gd name="T26" fmla="*/ 8 w 9"/>
                  <a:gd name="T27" fmla="*/ 0 h 7"/>
                  <a:gd name="T28" fmla="*/ 8 w 9"/>
                  <a:gd name="T29" fmla="*/ 0 h 7"/>
                  <a:gd name="T30" fmla="*/ 8 w 9"/>
                  <a:gd name="T31" fmla="*/ 0 h 7"/>
                  <a:gd name="T32" fmla="*/ 0 w 9"/>
                  <a:gd name="T33" fmla="*/ 6 h 7"/>
                  <a:gd name="T34" fmla="*/ 0 w 9"/>
                  <a:gd name="T35" fmla="*/ 6 h 7"/>
                  <a:gd name="T36" fmla="*/ 0 w 9"/>
                  <a:gd name="T37" fmla="*/ 7 h 7"/>
                  <a:gd name="T38" fmla="*/ 0 w 9"/>
                  <a:gd name="T39" fmla="*/ 7 h 7"/>
                  <a:gd name="T40" fmla="*/ 0 w 9"/>
                  <a:gd name="T41" fmla="*/ 7 h 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
                  <a:gd name="T64" fmla="*/ 0 h 7"/>
                  <a:gd name="T65" fmla="*/ 9 w 9"/>
                  <a:gd name="T66" fmla="*/ 7 h 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 h="7">
                    <a:moveTo>
                      <a:pt x="0" y="7"/>
                    </a:moveTo>
                    <a:lnTo>
                      <a:pt x="1" y="7"/>
                    </a:lnTo>
                    <a:lnTo>
                      <a:pt x="9" y="2"/>
                    </a:lnTo>
                    <a:lnTo>
                      <a:pt x="9" y="0"/>
                    </a:lnTo>
                    <a:lnTo>
                      <a:pt x="8" y="0"/>
                    </a:lnTo>
                    <a:lnTo>
                      <a:pt x="0" y="6"/>
                    </a:lnTo>
                    <a:lnTo>
                      <a:pt x="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86" name="Freeform 416"/>
              <p:cNvSpPr>
                <a:spLocks/>
              </p:cNvSpPr>
              <p:nvPr/>
            </p:nvSpPr>
            <p:spPr bwMode="auto">
              <a:xfrm>
                <a:off x="3746" y="3751"/>
                <a:ext cx="6" cy="1"/>
              </a:xfrm>
              <a:custGeom>
                <a:avLst/>
                <a:gdLst>
                  <a:gd name="T0" fmla="*/ 5 w 6"/>
                  <a:gd name="T1" fmla="*/ 1 h 1"/>
                  <a:gd name="T2" fmla="*/ 6 w 6"/>
                  <a:gd name="T3" fmla="*/ 1 h 1"/>
                  <a:gd name="T4" fmla="*/ 6 w 6"/>
                  <a:gd name="T5" fmla="*/ 1 h 1"/>
                  <a:gd name="T6" fmla="*/ 6 w 6"/>
                  <a:gd name="T7" fmla="*/ 1 h 1"/>
                  <a:gd name="T8" fmla="*/ 6 w 6"/>
                  <a:gd name="T9" fmla="*/ 1 h 1"/>
                  <a:gd name="T10" fmla="*/ 6 w 6"/>
                  <a:gd name="T11" fmla="*/ 1 h 1"/>
                  <a:gd name="T12" fmla="*/ 6 w 6"/>
                  <a:gd name="T13" fmla="*/ 1 h 1"/>
                  <a:gd name="T14" fmla="*/ 0 w 6"/>
                  <a:gd name="T15" fmla="*/ 0 h 1"/>
                  <a:gd name="T16" fmla="*/ 0 w 6"/>
                  <a:gd name="T17" fmla="*/ 0 h 1"/>
                  <a:gd name="T18" fmla="*/ 0 w 6"/>
                  <a:gd name="T19" fmla="*/ 0 h 1"/>
                  <a:gd name="T20" fmla="*/ 0 w 6"/>
                  <a:gd name="T21" fmla="*/ 0 h 1"/>
                  <a:gd name="T22" fmla="*/ 0 w 6"/>
                  <a:gd name="T23" fmla="*/ 0 h 1"/>
                  <a:gd name="T24" fmla="*/ 0 w 6"/>
                  <a:gd name="T25" fmla="*/ 0 h 1"/>
                  <a:gd name="T26" fmla="*/ 0 w 6"/>
                  <a:gd name="T27" fmla="*/ 0 h 1"/>
                  <a:gd name="T28" fmla="*/ 0 w 6"/>
                  <a:gd name="T29" fmla="*/ 0 h 1"/>
                  <a:gd name="T30" fmla="*/ 0 w 6"/>
                  <a:gd name="T31" fmla="*/ 0 h 1"/>
                  <a:gd name="T32" fmla="*/ 0 w 6"/>
                  <a:gd name="T33" fmla="*/ 0 h 1"/>
                  <a:gd name="T34" fmla="*/ 0 w 6"/>
                  <a:gd name="T35" fmla="*/ 0 h 1"/>
                  <a:gd name="T36" fmla="*/ 5 w 6"/>
                  <a:gd name="T37" fmla="*/ 0 h 1"/>
                  <a:gd name="T38" fmla="*/ 5 w 6"/>
                  <a:gd name="T39" fmla="*/ 0 h 1"/>
                  <a:gd name="T40" fmla="*/ 5 w 6"/>
                  <a:gd name="T41" fmla="*/ 1 h 1"/>
                  <a:gd name="T42" fmla="*/ 5 w 6"/>
                  <a:gd name="T43" fmla="*/ 1 h 1"/>
                  <a:gd name="T44" fmla="*/ 5 w 6"/>
                  <a:gd name="T45" fmla="*/ 1 h 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
                  <a:gd name="T70" fmla="*/ 0 h 1"/>
                  <a:gd name="T71" fmla="*/ 6 w 6"/>
                  <a:gd name="T72" fmla="*/ 1 h 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 h="1">
                    <a:moveTo>
                      <a:pt x="5" y="1"/>
                    </a:moveTo>
                    <a:lnTo>
                      <a:pt x="6" y="1"/>
                    </a:lnTo>
                    <a:lnTo>
                      <a:pt x="0" y="0"/>
                    </a:lnTo>
                    <a:lnTo>
                      <a:pt x="5" y="0"/>
                    </a:lnTo>
                    <a:lnTo>
                      <a:pt x="5"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87" name="Freeform 417"/>
              <p:cNvSpPr>
                <a:spLocks/>
              </p:cNvSpPr>
              <p:nvPr/>
            </p:nvSpPr>
            <p:spPr bwMode="auto">
              <a:xfrm>
                <a:off x="3729" y="3750"/>
                <a:ext cx="6" cy="2"/>
              </a:xfrm>
              <a:custGeom>
                <a:avLst/>
                <a:gdLst>
                  <a:gd name="T0" fmla="*/ 0 w 6"/>
                  <a:gd name="T1" fmla="*/ 1 h 2"/>
                  <a:gd name="T2" fmla="*/ 0 w 6"/>
                  <a:gd name="T3" fmla="*/ 1 h 2"/>
                  <a:gd name="T4" fmla="*/ 0 w 6"/>
                  <a:gd name="T5" fmla="*/ 0 h 2"/>
                  <a:gd name="T6" fmla="*/ 0 w 6"/>
                  <a:gd name="T7" fmla="*/ 0 h 2"/>
                  <a:gd name="T8" fmla="*/ 0 w 6"/>
                  <a:gd name="T9" fmla="*/ 0 h 2"/>
                  <a:gd name="T10" fmla="*/ 0 w 6"/>
                  <a:gd name="T11" fmla="*/ 0 h 2"/>
                  <a:gd name="T12" fmla="*/ 0 w 6"/>
                  <a:gd name="T13" fmla="*/ 0 h 2"/>
                  <a:gd name="T14" fmla="*/ 6 w 6"/>
                  <a:gd name="T15" fmla="*/ 1 h 2"/>
                  <a:gd name="T16" fmla="*/ 6 w 6"/>
                  <a:gd name="T17" fmla="*/ 1 h 2"/>
                  <a:gd name="T18" fmla="*/ 6 w 6"/>
                  <a:gd name="T19" fmla="*/ 1 h 2"/>
                  <a:gd name="T20" fmla="*/ 6 w 6"/>
                  <a:gd name="T21" fmla="*/ 1 h 2"/>
                  <a:gd name="T22" fmla="*/ 6 w 6"/>
                  <a:gd name="T23" fmla="*/ 1 h 2"/>
                  <a:gd name="T24" fmla="*/ 6 w 6"/>
                  <a:gd name="T25" fmla="*/ 1 h 2"/>
                  <a:gd name="T26" fmla="*/ 6 w 6"/>
                  <a:gd name="T27" fmla="*/ 1 h 2"/>
                  <a:gd name="T28" fmla="*/ 6 w 6"/>
                  <a:gd name="T29" fmla="*/ 2 h 2"/>
                  <a:gd name="T30" fmla="*/ 6 w 6"/>
                  <a:gd name="T31" fmla="*/ 2 h 2"/>
                  <a:gd name="T32" fmla="*/ 6 w 6"/>
                  <a:gd name="T33" fmla="*/ 2 h 2"/>
                  <a:gd name="T34" fmla="*/ 0 w 6"/>
                  <a:gd name="T35" fmla="*/ 1 h 2"/>
                  <a:gd name="T36" fmla="*/ 0 w 6"/>
                  <a:gd name="T37" fmla="*/ 1 h 2"/>
                  <a:gd name="T38" fmla="*/ 0 w 6"/>
                  <a:gd name="T39" fmla="*/ 1 h 2"/>
                  <a:gd name="T40" fmla="*/ 0 w 6"/>
                  <a:gd name="T41" fmla="*/ 1 h 2"/>
                  <a:gd name="T42" fmla="*/ 0 w 6"/>
                  <a:gd name="T43" fmla="*/ 1 h 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
                  <a:gd name="T67" fmla="*/ 0 h 2"/>
                  <a:gd name="T68" fmla="*/ 6 w 6"/>
                  <a:gd name="T69" fmla="*/ 2 h 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 h="2">
                    <a:moveTo>
                      <a:pt x="0" y="1"/>
                    </a:moveTo>
                    <a:lnTo>
                      <a:pt x="0" y="1"/>
                    </a:lnTo>
                    <a:lnTo>
                      <a:pt x="0" y="0"/>
                    </a:lnTo>
                    <a:lnTo>
                      <a:pt x="6" y="1"/>
                    </a:lnTo>
                    <a:lnTo>
                      <a:pt x="6" y="2"/>
                    </a:lnTo>
                    <a:lnTo>
                      <a:pt x="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88" name="Freeform 418"/>
              <p:cNvSpPr>
                <a:spLocks/>
              </p:cNvSpPr>
              <p:nvPr/>
            </p:nvSpPr>
            <p:spPr bwMode="auto">
              <a:xfrm>
                <a:off x="3761" y="3680"/>
                <a:ext cx="4" cy="3"/>
              </a:xfrm>
              <a:custGeom>
                <a:avLst/>
                <a:gdLst>
                  <a:gd name="T0" fmla="*/ 4 w 4"/>
                  <a:gd name="T1" fmla="*/ 3 h 3"/>
                  <a:gd name="T2" fmla="*/ 4 w 4"/>
                  <a:gd name="T3" fmla="*/ 3 h 3"/>
                  <a:gd name="T4" fmla="*/ 4 w 4"/>
                  <a:gd name="T5" fmla="*/ 3 h 3"/>
                  <a:gd name="T6" fmla="*/ 4 w 4"/>
                  <a:gd name="T7" fmla="*/ 3 h 3"/>
                  <a:gd name="T8" fmla="*/ 4 w 4"/>
                  <a:gd name="T9" fmla="*/ 3 h 3"/>
                  <a:gd name="T10" fmla="*/ 4 w 4"/>
                  <a:gd name="T11" fmla="*/ 3 h 3"/>
                  <a:gd name="T12" fmla="*/ 4 w 4"/>
                  <a:gd name="T13" fmla="*/ 3 h 3"/>
                  <a:gd name="T14" fmla="*/ 1 w 4"/>
                  <a:gd name="T15" fmla="*/ 2 h 3"/>
                  <a:gd name="T16" fmla="*/ 0 w 4"/>
                  <a:gd name="T17" fmla="*/ 2 h 3"/>
                  <a:gd name="T18" fmla="*/ 0 w 4"/>
                  <a:gd name="T19" fmla="*/ 2 h 3"/>
                  <a:gd name="T20" fmla="*/ 0 w 4"/>
                  <a:gd name="T21" fmla="*/ 2 h 3"/>
                  <a:gd name="T22" fmla="*/ 1 w 4"/>
                  <a:gd name="T23" fmla="*/ 0 h 3"/>
                  <a:gd name="T24" fmla="*/ 1 w 4"/>
                  <a:gd name="T25" fmla="*/ 0 h 3"/>
                  <a:gd name="T26" fmla="*/ 1 w 4"/>
                  <a:gd name="T27" fmla="*/ 0 h 3"/>
                  <a:gd name="T28" fmla="*/ 1 w 4"/>
                  <a:gd name="T29" fmla="*/ 0 h 3"/>
                  <a:gd name="T30" fmla="*/ 1 w 4"/>
                  <a:gd name="T31" fmla="*/ 0 h 3"/>
                  <a:gd name="T32" fmla="*/ 1 w 4"/>
                  <a:gd name="T33" fmla="*/ 0 h 3"/>
                  <a:gd name="T34" fmla="*/ 1 w 4"/>
                  <a:gd name="T35" fmla="*/ 0 h 3"/>
                  <a:gd name="T36" fmla="*/ 4 w 4"/>
                  <a:gd name="T37" fmla="*/ 3 h 3"/>
                  <a:gd name="T38" fmla="*/ 4 w 4"/>
                  <a:gd name="T39" fmla="*/ 3 h 3"/>
                  <a:gd name="T40" fmla="*/ 4 w 4"/>
                  <a:gd name="T41" fmla="*/ 3 h 3"/>
                  <a:gd name="T42" fmla="*/ 4 w 4"/>
                  <a:gd name="T43" fmla="*/ 3 h 3"/>
                  <a:gd name="T44" fmla="*/ 4 w 4"/>
                  <a:gd name="T45" fmla="*/ 3 h 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
                  <a:gd name="T70" fmla="*/ 0 h 3"/>
                  <a:gd name="T71" fmla="*/ 4 w 4"/>
                  <a:gd name="T72" fmla="*/ 3 h 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 h="3">
                    <a:moveTo>
                      <a:pt x="4" y="3"/>
                    </a:moveTo>
                    <a:lnTo>
                      <a:pt x="4" y="3"/>
                    </a:lnTo>
                    <a:lnTo>
                      <a:pt x="1" y="2"/>
                    </a:lnTo>
                    <a:lnTo>
                      <a:pt x="0" y="2"/>
                    </a:lnTo>
                    <a:lnTo>
                      <a:pt x="1" y="0"/>
                    </a:lnTo>
                    <a:lnTo>
                      <a:pt x="4"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89" name="Freeform 419"/>
              <p:cNvSpPr>
                <a:spLocks/>
              </p:cNvSpPr>
              <p:nvPr/>
            </p:nvSpPr>
            <p:spPr bwMode="auto">
              <a:xfrm>
                <a:off x="3762" y="3679"/>
                <a:ext cx="4" cy="3"/>
              </a:xfrm>
              <a:custGeom>
                <a:avLst/>
                <a:gdLst>
                  <a:gd name="T0" fmla="*/ 4 w 4"/>
                  <a:gd name="T1" fmla="*/ 3 h 3"/>
                  <a:gd name="T2" fmla="*/ 4 w 4"/>
                  <a:gd name="T3" fmla="*/ 3 h 3"/>
                  <a:gd name="T4" fmla="*/ 4 w 4"/>
                  <a:gd name="T5" fmla="*/ 3 h 3"/>
                  <a:gd name="T6" fmla="*/ 4 w 4"/>
                  <a:gd name="T7" fmla="*/ 3 h 3"/>
                  <a:gd name="T8" fmla="*/ 4 w 4"/>
                  <a:gd name="T9" fmla="*/ 3 h 3"/>
                  <a:gd name="T10" fmla="*/ 4 w 4"/>
                  <a:gd name="T11" fmla="*/ 3 h 3"/>
                  <a:gd name="T12" fmla="*/ 4 w 4"/>
                  <a:gd name="T13" fmla="*/ 3 h 3"/>
                  <a:gd name="T14" fmla="*/ 1 w 4"/>
                  <a:gd name="T15" fmla="*/ 1 h 3"/>
                  <a:gd name="T16" fmla="*/ 0 w 4"/>
                  <a:gd name="T17" fmla="*/ 1 h 3"/>
                  <a:gd name="T18" fmla="*/ 0 w 4"/>
                  <a:gd name="T19" fmla="*/ 1 h 3"/>
                  <a:gd name="T20" fmla="*/ 0 w 4"/>
                  <a:gd name="T21" fmla="*/ 0 h 3"/>
                  <a:gd name="T22" fmla="*/ 0 w 4"/>
                  <a:gd name="T23" fmla="*/ 0 h 3"/>
                  <a:gd name="T24" fmla="*/ 1 w 4"/>
                  <a:gd name="T25" fmla="*/ 0 h 3"/>
                  <a:gd name="T26" fmla="*/ 1 w 4"/>
                  <a:gd name="T27" fmla="*/ 0 h 3"/>
                  <a:gd name="T28" fmla="*/ 1 w 4"/>
                  <a:gd name="T29" fmla="*/ 0 h 3"/>
                  <a:gd name="T30" fmla="*/ 1 w 4"/>
                  <a:gd name="T31" fmla="*/ 0 h 3"/>
                  <a:gd name="T32" fmla="*/ 1 w 4"/>
                  <a:gd name="T33" fmla="*/ 0 h 3"/>
                  <a:gd name="T34" fmla="*/ 1 w 4"/>
                  <a:gd name="T35" fmla="*/ 0 h 3"/>
                  <a:gd name="T36" fmla="*/ 4 w 4"/>
                  <a:gd name="T37" fmla="*/ 3 h 3"/>
                  <a:gd name="T38" fmla="*/ 4 w 4"/>
                  <a:gd name="T39" fmla="*/ 3 h 3"/>
                  <a:gd name="T40" fmla="*/ 4 w 4"/>
                  <a:gd name="T41" fmla="*/ 3 h 3"/>
                  <a:gd name="T42" fmla="*/ 4 w 4"/>
                  <a:gd name="T43" fmla="*/ 3 h 3"/>
                  <a:gd name="T44" fmla="*/ 4 w 4"/>
                  <a:gd name="T45" fmla="*/ 3 h 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
                  <a:gd name="T70" fmla="*/ 0 h 3"/>
                  <a:gd name="T71" fmla="*/ 4 w 4"/>
                  <a:gd name="T72" fmla="*/ 3 h 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 h="3">
                    <a:moveTo>
                      <a:pt x="4" y="3"/>
                    </a:moveTo>
                    <a:lnTo>
                      <a:pt x="4" y="3"/>
                    </a:lnTo>
                    <a:lnTo>
                      <a:pt x="1" y="1"/>
                    </a:lnTo>
                    <a:lnTo>
                      <a:pt x="0" y="1"/>
                    </a:lnTo>
                    <a:lnTo>
                      <a:pt x="0" y="0"/>
                    </a:lnTo>
                    <a:lnTo>
                      <a:pt x="1" y="0"/>
                    </a:lnTo>
                    <a:lnTo>
                      <a:pt x="4"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90" name="Freeform 420"/>
              <p:cNvSpPr>
                <a:spLocks/>
              </p:cNvSpPr>
              <p:nvPr/>
            </p:nvSpPr>
            <p:spPr bwMode="auto">
              <a:xfrm>
                <a:off x="3735" y="3714"/>
                <a:ext cx="9" cy="7"/>
              </a:xfrm>
              <a:custGeom>
                <a:avLst/>
                <a:gdLst>
                  <a:gd name="T0" fmla="*/ 8 w 9"/>
                  <a:gd name="T1" fmla="*/ 7 h 7"/>
                  <a:gd name="T2" fmla="*/ 8 w 9"/>
                  <a:gd name="T3" fmla="*/ 7 h 7"/>
                  <a:gd name="T4" fmla="*/ 8 w 9"/>
                  <a:gd name="T5" fmla="*/ 7 h 7"/>
                  <a:gd name="T6" fmla="*/ 8 w 9"/>
                  <a:gd name="T7" fmla="*/ 7 h 7"/>
                  <a:gd name="T8" fmla="*/ 8 w 9"/>
                  <a:gd name="T9" fmla="*/ 7 h 7"/>
                  <a:gd name="T10" fmla="*/ 0 w 9"/>
                  <a:gd name="T11" fmla="*/ 2 h 7"/>
                  <a:gd name="T12" fmla="*/ 0 w 9"/>
                  <a:gd name="T13" fmla="*/ 2 h 7"/>
                  <a:gd name="T14" fmla="*/ 0 w 9"/>
                  <a:gd name="T15" fmla="*/ 2 h 7"/>
                  <a:gd name="T16" fmla="*/ 0 w 9"/>
                  <a:gd name="T17" fmla="*/ 2 h 7"/>
                  <a:gd name="T18" fmla="*/ 0 w 9"/>
                  <a:gd name="T19" fmla="*/ 2 h 7"/>
                  <a:gd name="T20" fmla="*/ 0 w 9"/>
                  <a:gd name="T21" fmla="*/ 0 h 7"/>
                  <a:gd name="T22" fmla="*/ 0 w 9"/>
                  <a:gd name="T23" fmla="*/ 0 h 7"/>
                  <a:gd name="T24" fmla="*/ 0 w 9"/>
                  <a:gd name="T25" fmla="*/ 0 h 7"/>
                  <a:gd name="T26" fmla="*/ 0 w 9"/>
                  <a:gd name="T27" fmla="*/ 0 h 7"/>
                  <a:gd name="T28" fmla="*/ 1 w 9"/>
                  <a:gd name="T29" fmla="*/ 0 h 7"/>
                  <a:gd name="T30" fmla="*/ 1 w 9"/>
                  <a:gd name="T31" fmla="*/ 0 h 7"/>
                  <a:gd name="T32" fmla="*/ 9 w 9"/>
                  <a:gd name="T33" fmla="*/ 6 h 7"/>
                  <a:gd name="T34" fmla="*/ 9 w 9"/>
                  <a:gd name="T35" fmla="*/ 6 h 7"/>
                  <a:gd name="T36" fmla="*/ 9 w 9"/>
                  <a:gd name="T37" fmla="*/ 7 h 7"/>
                  <a:gd name="T38" fmla="*/ 9 w 9"/>
                  <a:gd name="T39" fmla="*/ 7 h 7"/>
                  <a:gd name="T40" fmla="*/ 8 w 9"/>
                  <a:gd name="T41" fmla="*/ 7 h 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
                  <a:gd name="T64" fmla="*/ 0 h 7"/>
                  <a:gd name="T65" fmla="*/ 9 w 9"/>
                  <a:gd name="T66" fmla="*/ 7 h 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 h="7">
                    <a:moveTo>
                      <a:pt x="8" y="7"/>
                    </a:moveTo>
                    <a:lnTo>
                      <a:pt x="8" y="7"/>
                    </a:lnTo>
                    <a:lnTo>
                      <a:pt x="0" y="2"/>
                    </a:lnTo>
                    <a:lnTo>
                      <a:pt x="0" y="0"/>
                    </a:lnTo>
                    <a:lnTo>
                      <a:pt x="1" y="0"/>
                    </a:lnTo>
                    <a:lnTo>
                      <a:pt x="9" y="6"/>
                    </a:lnTo>
                    <a:lnTo>
                      <a:pt x="9" y="7"/>
                    </a:lnTo>
                    <a:lnTo>
                      <a:pt x="8"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491" name="Freeform 421"/>
              <p:cNvSpPr>
                <a:spLocks/>
              </p:cNvSpPr>
              <p:nvPr/>
            </p:nvSpPr>
            <p:spPr bwMode="auto">
              <a:xfrm>
                <a:off x="3784" y="3682"/>
                <a:ext cx="7" cy="5"/>
              </a:xfrm>
              <a:custGeom>
                <a:avLst/>
                <a:gdLst>
                  <a:gd name="T0" fmla="*/ 7 w 7"/>
                  <a:gd name="T1" fmla="*/ 1 h 5"/>
                  <a:gd name="T2" fmla="*/ 7 w 7"/>
                  <a:gd name="T3" fmla="*/ 1 h 5"/>
                  <a:gd name="T4" fmla="*/ 7 w 7"/>
                  <a:gd name="T5" fmla="*/ 1 h 5"/>
                  <a:gd name="T6" fmla="*/ 2 w 7"/>
                  <a:gd name="T7" fmla="*/ 0 h 5"/>
                  <a:gd name="T8" fmla="*/ 0 w 7"/>
                  <a:gd name="T9" fmla="*/ 1 h 5"/>
                  <a:gd name="T10" fmla="*/ 1 w 7"/>
                  <a:gd name="T11" fmla="*/ 2 h 5"/>
                  <a:gd name="T12" fmla="*/ 4 w 7"/>
                  <a:gd name="T13" fmla="*/ 4 h 5"/>
                  <a:gd name="T14" fmla="*/ 5 w 7"/>
                  <a:gd name="T15" fmla="*/ 4 h 5"/>
                  <a:gd name="T16" fmla="*/ 7 w 7"/>
                  <a:gd name="T17" fmla="*/ 5 h 5"/>
                  <a:gd name="T18" fmla="*/ 7 w 7"/>
                  <a:gd name="T19" fmla="*/ 5 h 5"/>
                  <a:gd name="T20" fmla="*/ 7 w 7"/>
                  <a:gd name="T21" fmla="*/ 4 h 5"/>
                  <a:gd name="T22" fmla="*/ 7 w 7"/>
                  <a:gd name="T23" fmla="*/ 2 h 5"/>
                  <a:gd name="T24" fmla="*/ 7 w 7"/>
                  <a:gd name="T25" fmla="*/ 1 h 5"/>
                  <a:gd name="T26" fmla="*/ 7 w 7"/>
                  <a:gd name="T27" fmla="*/ 1 h 5"/>
                  <a:gd name="T28" fmla="*/ 7 w 7"/>
                  <a:gd name="T29" fmla="*/ 1 h 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
                  <a:gd name="T46" fmla="*/ 0 h 5"/>
                  <a:gd name="T47" fmla="*/ 7 w 7"/>
                  <a:gd name="T48" fmla="*/ 5 h 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 h="5">
                    <a:moveTo>
                      <a:pt x="7" y="1"/>
                    </a:moveTo>
                    <a:lnTo>
                      <a:pt x="7" y="1"/>
                    </a:lnTo>
                    <a:lnTo>
                      <a:pt x="2" y="0"/>
                    </a:lnTo>
                    <a:lnTo>
                      <a:pt x="0" y="1"/>
                    </a:lnTo>
                    <a:lnTo>
                      <a:pt x="1" y="2"/>
                    </a:lnTo>
                    <a:lnTo>
                      <a:pt x="4" y="4"/>
                    </a:lnTo>
                    <a:lnTo>
                      <a:pt x="5" y="4"/>
                    </a:lnTo>
                    <a:lnTo>
                      <a:pt x="7" y="5"/>
                    </a:lnTo>
                    <a:lnTo>
                      <a:pt x="7" y="4"/>
                    </a:lnTo>
                    <a:lnTo>
                      <a:pt x="7" y="2"/>
                    </a:lnTo>
                    <a:lnTo>
                      <a:pt x="7"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grpSp>
        <p:sp>
          <p:nvSpPr>
            <p:cNvPr id="2285" name="Freeform 422"/>
            <p:cNvSpPr>
              <a:spLocks/>
            </p:cNvSpPr>
            <p:nvPr/>
          </p:nvSpPr>
          <p:spPr bwMode="auto">
            <a:xfrm>
              <a:off x="3808" y="3679"/>
              <a:ext cx="6" cy="5"/>
            </a:xfrm>
            <a:custGeom>
              <a:avLst/>
              <a:gdLst>
                <a:gd name="T0" fmla="*/ 0 w 6"/>
                <a:gd name="T1" fmla="*/ 5 h 5"/>
                <a:gd name="T2" fmla="*/ 2 w 6"/>
                <a:gd name="T3" fmla="*/ 5 h 5"/>
                <a:gd name="T4" fmla="*/ 2 w 6"/>
                <a:gd name="T5" fmla="*/ 4 h 5"/>
                <a:gd name="T6" fmla="*/ 4 w 6"/>
                <a:gd name="T7" fmla="*/ 3 h 5"/>
                <a:gd name="T8" fmla="*/ 6 w 6"/>
                <a:gd name="T9" fmla="*/ 1 h 5"/>
                <a:gd name="T10" fmla="*/ 4 w 6"/>
                <a:gd name="T11" fmla="*/ 0 h 5"/>
                <a:gd name="T12" fmla="*/ 3 w 6"/>
                <a:gd name="T13" fmla="*/ 1 h 5"/>
                <a:gd name="T14" fmla="*/ 2 w 6"/>
                <a:gd name="T15" fmla="*/ 3 h 5"/>
                <a:gd name="T16" fmla="*/ 0 w 6"/>
                <a:gd name="T17" fmla="*/ 5 h 5"/>
                <a:gd name="T18" fmla="*/ 0 w 6"/>
                <a:gd name="T19" fmla="*/ 5 h 5"/>
                <a:gd name="T20" fmla="*/ 0 w 6"/>
                <a:gd name="T21" fmla="*/ 5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
                <a:gd name="T34" fmla="*/ 0 h 5"/>
                <a:gd name="T35" fmla="*/ 6 w 6"/>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 h="5">
                  <a:moveTo>
                    <a:pt x="0" y="5"/>
                  </a:moveTo>
                  <a:lnTo>
                    <a:pt x="2" y="5"/>
                  </a:lnTo>
                  <a:lnTo>
                    <a:pt x="2" y="4"/>
                  </a:lnTo>
                  <a:lnTo>
                    <a:pt x="4" y="3"/>
                  </a:lnTo>
                  <a:lnTo>
                    <a:pt x="6" y="1"/>
                  </a:lnTo>
                  <a:lnTo>
                    <a:pt x="4" y="0"/>
                  </a:lnTo>
                  <a:lnTo>
                    <a:pt x="3" y="1"/>
                  </a:lnTo>
                  <a:lnTo>
                    <a:pt x="2" y="3"/>
                  </a:lnTo>
                  <a:lnTo>
                    <a:pt x="0"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86" name="Freeform 423"/>
            <p:cNvSpPr>
              <a:spLocks/>
            </p:cNvSpPr>
            <p:nvPr/>
          </p:nvSpPr>
          <p:spPr bwMode="auto">
            <a:xfrm>
              <a:off x="3746" y="3682"/>
              <a:ext cx="6" cy="5"/>
            </a:xfrm>
            <a:custGeom>
              <a:avLst/>
              <a:gdLst>
                <a:gd name="T0" fmla="*/ 0 w 6"/>
                <a:gd name="T1" fmla="*/ 1 h 5"/>
                <a:gd name="T2" fmla="*/ 0 w 6"/>
                <a:gd name="T3" fmla="*/ 1 h 5"/>
                <a:gd name="T4" fmla="*/ 0 w 6"/>
                <a:gd name="T5" fmla="*/ 1 h 5"/>
                <a:gd name="T6" fmla="*/ 4 w 6"/>
                <a:gd name="T7" fmla="*/ 0 h 5"/>
                <a:gd name="T8" fmla="*/ 6 w 6"/>
                <a:gd name="T9" fmla="*/ 1 h 5"/>
                <a:gd name="T10" fmla="*/ 5 w 6"/>
                <a:gd name="T11" fmla="*/ 2 h 5"/>
                <a:gd name="T12" fmla="*/ 2 w 6"/>
                <a:gd name="T13" fmla="*/ 4 h 5"/>
                <a:gd name="T14" fmla="*/ 1 w 6"/>
                <a:gd name="T15" fmla="*/ 4 h 5"/>
                <a:gd name="T16" fmla="*/ 0 w 6"/>
                <a:gd name="T17" fmla="*/ 5 h 5"/>
                <a:gd name="T18" fmla="*/ 0 w 6"/>
                <a:gd name="T19" fmla="*/ 5 h 5"/>
                <a:gd name="T20" fmla="*/ 0 w 6"/>
                <a:gd name="T21" fmla="*/ 4 h 5"/>
                <a:gd name="T22" fmla="*/ 0 w 6"/>
                <a:gd name="T23" fmla="*/ 2 h 5"/>
                <a:gd name="T24" fmla="*/ 0 w 6"/>
                <a:gd name="T25" fmla="*/ 1 h 5"/>
                <a:gd name="T26" fmla="*/ 0 w 6"/>
                <a:gd name="T27" fmla="*/ 1 h 5"/>
                <a:gd name="T28" fmla="*/ 0 w 6"/>
                <a:gd name="T29" fmla="*/ 1 h 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
                <a:gd name="T46" fmla="*/ 0 h 5"/>
                <a:gd name="T47" fmla="*/ 6 w 6"/>
                <a:gd name="T48" fmla="*/ 5 h 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 h="5">
                  <a:moveTo>
                    <a:pt x="0" y="1"/>
                  </a:moveTo>
                  <a:lnTo>
                    <a:pt x="0" y="1"/>
                  </a:lnTo>
                  <a:lnTo>
                    <a:pt x="4" y="0"/>
                  </a:lnTo>
                  <a:lnTo>
                    <a:pt x="6" y="1"/>
                  </a:lnTo>
                  <a:lnTo>
                    <a:pt x="5" y="2"/>
                  </a:lnTo>
                  <a:lnTo>
                    <a:pt x="2" y="4"/>
                  </a:lnTo>
                  <a:lnTo>
                    <a:pt x="1" y="4"/>
                  </a:lnTo>
                  <a:lnTo>
                    <a:pt x="0" y="5"/>
                  </a:lnTo>
                  <a:lnTo>
                    <a:pt x="0" y="4"/>
                  </a:lnTo>
                  <a:lnTo>
                    <a:pt x="0" y="2"/>
                  </a:lnTo>
                  <a:lnTo>
                    <a:pt x="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87" name="Freeform 424"/>
            <p:cNvSpPr>
              <a:spLocks/>
            </p:cNvSpPr>
            <p:nvPr/>
          </p:nvSpPr>
          <p:spPr bwMode="auto">
            <a:xfrm>
              <a:off x="3723" y="3679"/>
              <a:ext cx="5" cy="5"/>
            </a:xfrm>
            <a:custGeom>
              <a:avLst/>
              <a:gdLst>
                <a:gd name="T0" fmla="*/ 5 w 5"/>
                <a:gd name="T1" fmla="*/ 5 h 5"/>
                <a:gd name="T2" fmla="*/ 4 w 5"/>
                <a:gd name="T3" fmla="*/ 5 h 5"/>
                <a:gd name="T4" fmla="*/ 4 w 5"/>
                <a:gd name="T5" fmla="*/ 4 h 5"/>
                <a:gd name="T6" fmla="*/ 1 w 5"/>
                <a:gd name="T7" fmla="*/ 3 h 5"/>
                <a:gd name="T8" fmla="*/ 0 w 5"/>
                <a:gd name="T9" fmla="*/ 1 h 5"/>
                <a:gd name="T10" fmla="*/ 1 w 5"/>
                <a:gd name="T11" fmla="*/ 0 h 5"/>
                <a:gd name="T12" fmla="*/ 2 w 5"/>
                <a:gd name="T13" fmla="*/ 1 h 5"/>
                <a:gd name="T14" fmla="*/ 4 w 5"/>
                <a:gd name="T15" fmla="*/ 3 h 5"/>
                <a:gd name="T16" fmla="*/ 5 w 5"/>
                <a:gd name="T17" fmla="*/ 5 h 5"/>
                <a:gd name="T18" fmla="*/ 5 w 5"/>
                <a:gd name="T19" fmla="*/ 5 h 5"/>
                <a:gd name="T20" fmla="*/ 5 w 5"/>
                <a:gd name="T21" fmla="*/ 5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
                <a:gd name="T34" fmla="*/ 0 h 5"/>
                <a:gd name="T35" fmla="*/ 5 w 5"/>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 h="5">
                  <a:moveTo>
                    <a:pt x="5" y="5"/>
                  </a:moveTo>
                  <a:lnTo>
                    <a:pt x="4" y="5"/>
                  </a:lnTo>
                  <a:lnTo>
                    <a:pt x="4" y="4"/>
                  </a:lnTo>
                  <a:lnTo>
                    <a:pt x="1" y="3"/>
                  </a:lnTo>
                  <a:lnTo>
                    <a:pt x="0" y="1"/>
                  </a:lnTo>
                  <a:lnTo>
                    <a:pt x="1" y="0"/>
                  </a:lnTo>
                  <a:lnTo>
                    <a:pt x="2" y="1"/>
                  </a:lnTo>
                  <a:lnTo>
                    <a:pt x="4" y="3"/>
                  </a:lnTo>
                  <a:lnTo>
                    <a:pt x="5"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88" name="Freeform 425"/>
            <p:cNvSpPr>
              <a:spLocks/>
            </p:cNvSpPr>
            <p:nvPr/>
          </p:nvSpPr>
          <p:spPr bwMode="auto">
            <a:xfrm>
              <a:off x="3708" y="3428"/>
              <a:ext cx="121" cy="22"/>
            </a:xfrm>
            <a:custGeom>
              <a:avLst/>
              <a:gdLst>
                <a:gd name="T0" fmla="*/ 0 w 121"/>
                <a:gd name="T1" fmla="*/ 22 h 22"/>
                <a:gd name="T2" fmla="*/ 13 w 121"/>
                <a:gd name="T3" fmla="*/ 14 h 22"/>
                <a:gd name="T4" fmla="*/ 28 w 121"/>
                <a:gd name="T5" fmla="*/ 5 h 22"/>
                <a:gd name="T6" fmla="*/ 36 w 121"/>
                <a:gd name="T7" fmla="*/ 4 h 22"/>
                <a:gd name="T8" fmla="*/ 43 w 121"/>
                <a:gd name="T9" fmla="*/ 1 h 22"/>
                <a:gd name="T10" fmla="*/ 51 w 121"/>
                <a:gd name="T11" fmla="*/ 0 h 22"/>
                <a:gd name="T12" fmla="*/ 61 w 121"/>
                <a:gd name="T13" fmla="*/ 0 h 22"/>
                <a:gd name="T14" fmla="*/ 69 w 121"/>
                <a:gd name="T15" fmla="*/ 0 h 22"/>
                <a:gd name="T16" fmla="*/ 77 w 121"/>
                <a:gd name="T17" fmla="*/ 1 h 22"/>
                <a:gd name="T18" fmla="*/ 85 w 121"/>
                <a:gd name="T19" fmla="*/ 4 h 22"/>
                <a:gd name="T20" fmla="*/ 92 w 121"/>
                <a:gd name="T21" fmla="*/ 5 h 22"/>
                <a:gd name="T22" fmla="*/ 107 w 121"/>
                <a:gd name="T23" fmla="*/ 14 h 22"/>
                <a:gd name="T24" fmla="*/ 121 w 121"/>
                <a:gd name="T25" fmla="*/ 22 h 22"/>
                <a:gd name="T26" fmla="*/ 107 w 121"/>
                <a:gd name="T27" fmla="*/ 16 h 22"/>
                <a:gd name="T28" fmla="*/ 92 w 121"/>
                <a:gd name="T29" fmla="*/ 12 h 22"/>
                <a:gd name="T30" fmla="*/ 76 w 121"/>
                <a:gd name="T31" fmla="*/ 10 h 22"/>
                <a:gd name="T32" fmla="*/ 59 w 121"/>
                <a:gd name="T33" fmla="*/ 8 h 22"/>
                <a:gd name="T34" fmla="*/ 43 w 121"/>
                <a:gd name="T35" fmla="*/ 10 h 22"/>
                <a:gd name="T36" fmla="*/ 28 w 121"/>
                <a:gd name="T37" fmla="*/ 12 h 22"/>
                <a:gd name="T38" fmla="*/ 13 w 121"/>
                <a:gd name="T39" fmla="*/ 16 h 22"/>
                <a:gd name="T40" fmla="*/ 0 w 121"/>
                <a:gd name="T41" fmla="*/ 22 h 2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1"/>
                <a:gd name="T64" fmla="*/ 0 h 22"/>
                <a:gd name="T65" fmla="*/ 121 w 121"/>
                <a:gd name="T66" fmla="*/ 22 h 2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1" h="22">
                  <a:moveTo>
                    <a:pt x="0" y="22"/>
                  </a:moveTo>
                  <a:lnTo>
                    <a:pt x="13" y="14"/>
                  </a:lnTo>
                  <a:lnTo>
                    <a:pt x="28" y="5"/>
                  </a:lnTo>
                  <a:lnTo>
                    <a:pt x="36" y="4"/>
                  </a:lnTo>
                  <a:lnTo>
                    <a:pt x="43" y="1"/>
                  </a:lnTo>
                  <a:lnTo>
                    <a:pt x="51" y="0"/>
                  </a:lnTo>
                  <a:lnTo>
                    <a:pt x="61" y="0"/>
                  </a:lnTo>
                  <a:lnTo>
                    <a:pt x="69" y="0"/>
                  </a:lnTo>
                  <a:lnTo>
                    <a:pt x="77" y="1"/>
                  </a:lnTo>
                  <a:lnTo>
                    <a:pt x="85" y="4"/>
                  </a:lnTo>
                  <a:lnTo>
                    <a:pt x="92" y="5"/>
                  </a:lnTo>
                  <a:lnTo>
                    <a:pt x="107" y="14"/>
                  </a:lnTo>
                  <a:lnTo>
                    <a:pt x="121" y="22"/>
                  </a:lnTo>
                  <a:lnTo>
                    <a:pt x="107" y="16"/>
                  </a:lnTo>
                  <a:lnTo>
                    <a:pt x="92" y="12"/>
                  </a:lnTo>
                  <a:lnTo>
                    <a:pt x="76" y="10"/>
                  </a:lnTo>
                  <a:lnTo>
                    <a:pt x="59" y="8"/>
                  </a:lnTo>
                  <a:lnTo>
                    <a:pt x="43" y="10"/>
                  </a:lnTo>
                  <a:lnTo>
                    <a:pt x="28" y="12"/>
                  </a:lnTo>
                  <a:lnTo>
                    <a:pt x="13" y="16"/>
                  </a:lnTo>
                  <a:lnTo>
                    <a:pt x="0" y="22"/>
                  </a:lnTo>
                  <a:close/>
                </a:path>
              </a:pathLst>
            </a:custGeom>
            <a:solidFill>
              <a:srgbClr val="E779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89" name="Freeform 426"/>
            <p:cNvSpPr>
              <a:spLocks/>
            </p:cNvSpPr>
            <p:nvPr/>
          </p:nvSpPr>
          <p:spPr bwMode="auto">
            <a:xfrm>
              <a:off x="3742" y="3478"/>
              <a:ext cx="20" cy="10"/>
            </a:xfrm>
            <a:custGeom>
              <a:avLst/>
              <a:gdLst>
                <a:gd name="T0" fmla="*/ 6 w 20"/>
                <a:gd name="T1" fmla="*/ 7 h 10"/>
                <a:gd name="T2" fmla="*/ 2 w 20"/>
                <a:gd name="T3" fmla="*/ 9 h 10"/>
                <a:gd name="T4" fmla="*/ 0 w 20"/>
                <a:gd name="T5" fmla="*/ 7 h 10"/>
                <a:gd name="T6" fmla="*/ 1 w 20"/>
                <a:gd name="T7" fmla="*/ 6 h 10"/>
                <a:gd name="T8" fmla="*/ 4 w 20"/>
                <a:gd name="T9" fmla="*/ 5 h 10"/>
                <a:gd name="T10" fmla="*/ 6 w 20"/>
                <a:gd name="T11" fmla="*/ 2 h 10"/>
                <a:gd name="T12" fmla="*/ 12 w 20"/>
                <a:gd name="T13" fmla="*/ 0 h 10"/>
                <a:gd name="T14" fmla="*/ 19 w 20"/>
                <a:gd name="T15" fmla="*/ 0 h 10"/>
                <a:gd name="T16" fmla="*/ 20 w 20"/>
                <a:gd name="T17" fmla="*/ 2 h 10"/>
                <a:gd name="T18" fmla="*/ 19 w 20"/>
                <a:gd name="T19" fmla="*/ 3 h 10"/>
                <a:gd name="T20" fmla="*/ 16 w 20"/>
                <a:gd name="T21" fmla="*/ 10 h 10"/>
                <a:gd name="T22" fmla="*/ 13 w 20"/>
                <a:gd name="T23" fmla="*/ 9 h 10"/>
                <a:gd name="T24" fmla="*/ 6 w 20"/>
                <a:gd name="T25" fmla="*/ 7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
                <a:gd name="T40" fmla="*/ 0 h 10"/>
                <a:gd name="T41" fmla="*/ 20 w 20"/>
                <a:gd name="T42" fmla="*/ 10 h 1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 h="10">
                  <a:moveTo>
                    <a:pt x="6" y="7"/>
                  </a:moveTo>
                  <a:lnTo>
                    <a:pt x="2" y="9"/>
                  </a:lnTo>
                  <a:lnTo>
                    <a:pt x="0" y="7"/>
                  </a:lnTo>
                  <a:lnTo>
                    <a:pt x="1" y="6"/>
                  </a:lnTo>
                  <a:lnTo>
                    <a:pt x="4" y="5"/>
                  </a:lnTo>
                  <a:lnTo>
                    <a:pt x="6" y="2"/>
                  </a:lnTo>
                  <a:lnTo>
                    <a:pt x="12" y="0"/>
                  </a:lnTo>
                  <a:lnTo>
                    <a:pt x="19" y="0"/>
                  </a:lnTo>
                  <a:lnTo>
                    <a:pt x="20" y="2"/>
                  </a:lnTo>
                  <a:lnTo>
                    <a:pt x="19" y="3"/>
                  </a:lnTo>
                  <a:lnTo>
                    <a:pt x="16" y="10"/>
                  </a:lnTo>
                  <a:lnTo>
                    <a:pt x="13" y="9"/>
                  </a:lnTo>
                  <a:lnTo>
                    <a:pt x="6" y="7"/>
                  </a:lnTo>
                  <a:close/>
                </a:path>
              </a:pathLst>
            </a:custGeom>
            <a:solidFill>
              <a:srgbClr val="6126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90" name="Freeform 427"/>
            <p:cNvSpPr>
              <a:spLocks/>
            </p:cNvSpPr>
            <p:nvPr/>
          </p:nvSpPr>
          <p:spPr bwMode="auto">
            <a:xfrm>
              <a:off x="3751" y="3480"/>
              <a:ext cx="7" cy="4"/>
            </a:xfrm>
            <a:custGeom>
              <a:avLst/>
              <a:gdLst>
                <a:gd name="T0" fmla="*/ 0 w 7"/>
                <a:gd name="T1" fmla="*/ 3 h 4"/>
                <a:gd name="T2" fmla="*/ 1 w 7"/>
                <a:gd name="T3" fmla="*/ 0 h 4"/>
                <a:gd name="T4" fmla="*/ 4 w 7"/>
                <a:gd name="T5" fmla="*/ 0 h 4"/>
                <a:gd name="T6" fmla="*/ 7 w 7"/>
                <a:gd name="T7" fmla="*/ 0 h 4"/>
                <a:gd name="T8" fmla="*/ 7 w 7"/>
                <a:gd name="T9" fmla="*/ 3 h 4"/>
                <a:gd name="T10" fmla="*/ 7 w 7"/>
                <a:gd name="T11" fmla="*/ 4 h 4"/>
                <a:gd name="T12" fmla="*/ 4 w 7"/>
                <a:gd name="T13" fmla="*/ 4 h 4"/>
                <a:gd name="T14" fmla="*/ 1 w 7"/>
                <a:gd name="T15" fmla="*/ 4 h 4"/>
                <a:gd name="T16" fmla="*/ 0 w 7"/>
                <a:gd name="T17" fmla="*/ 3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4"/>
                <a:gd name="T29" fmla="*/ 7 w 7"/>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4">
                  <a:moveTo>
                    <a:pt x="0" y="3"/>
                  </a:moveTo>
                  <a:lnTo>
                    <a:pt x="1" y="0"/>
                  </a:lnTo>
                  <a:lnTo>
                    <a:pt x="4" y="0"/>
                  </a:lnTo>
                  <a:lnTo>
                    <a:pt x="7" y="0"/>
                  </a:lnTo>
                  <a:lnTo>
                    <a:pt x="7" y="3"/>
                  </a:lnTo>
                  <a:lnTo>
                    <a:pt x="7" y="4"/>
                  </a:lnTo>
                  <a:lnTo>
                    <a:pt x="4" y="4"/>
                  </a:lnTo>
                  <a:lnTo>
                    <a:pt x="1" y="4"/>
                  </a:ln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sp>
          <p:nvSpPr>
            <p:cNvPr id="2291" name="Freeform 428"/>
            <p:cNvSpPr>
              <a:spLocks/>
            </p:cNvSpPr>
            <p:nvPr/>
          </p:nvSpPr>
          <p:spPr bwMode="auto">
            <a:xfrm>
              <a:off x="3754" y="3480"/>
              <a:ext cx="3" cy="4"/>
            </a:xfrm>
            <a:custGeom>
              <a:avLst/>
              <a:gdLst>
                <a:gd name="T0" fmla="*/ 3 w 3"/>
                <a:gd name="T1" fmla="*/ 1 h 4"/>
                <a:gd name="T2" fmla="*/ 1 w 3"/>
                <a:gd name="T3" fmla="*/ 1 h 4"/>
                <a:gd name="T4" fmla="*/ 1 w 3"/>
                <a:gd name="T5" fmla="*/ 0 h 4"/>
                <a:gd name="T6" fmla="*/ 0 w 3"/>
                <a:gd name="T7" fmla="*/ 1 h 4"/>
                <a:gd name="T8" fmla="*/ 0 w 3"/>
                <a:gd name="T9" fmla="*/ 1 h 4"/>
                <a:gd name="T10" fmla="*/ 0 w 3"/>
                <a:gd name="T11" fmla="*/ 3 h 4"/>
                <a:gd name="T12" fmla="*/ 1 w 3"/>
                <a:gd name="T13" fmla="*/ 4 h 4"/>
                <a:gd name="T14" fmla="*/ 1 w 3"/>
                <a:gd name="T15" fmla="*/ 3 h 4"/>
                <a:gd name="T16" fmla="*/ 3 w 3"/>
                <a:gd name="T17" fmla="*/ 1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4"/>
                <a:gd name="T29" fmla="*/ 3 w 3"/>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4">
                  <a:moveTo>
                    <a:pt x="3" y="1"/>
                  </a:moveTo>
                  <a:lnTo>
                    <a:pt x="1" y="1"/>
                  </a:lnTo>
                  <a:lnTo>
                    <a:pt x="1" y="0"/>
                  </a:lnTo>
                  <a:lnTo>
                    <a:pt x="0" y="1"/>
                  </a:lnTo>
                  <a:lnTo>
                    <a:pt x="0" y="3"/>
                  </a:lnTo>
                  <a:lnTo>
                    <a:pt x="1" y="4"/>
                  </a:lnTo>
                  <a:lnTo>
                    <a:pt x="1" y="3"/>
                  </a:lnTo>
                  <a:lnTo>
                    <a:pt x="3" y="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ZA">
                <a:solidFill>
                  <a:srgbClr val="000000"/>
                </a:solidFill>
              </a:endParaRPr>
            </a:p>
          </p:txBody>
        </p:sp>
      </p:gr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6552439-92BA-4356-9E62-94E12045B222}" type="slidenum">
              <a:rPr lang="en-US" altLang="en-US" smtClean="0">
                <a:solidFill>
                  <a:srgbClr val="000000"/>
                </a:solidFill>
              </a:rPr>
              <a:pPr eaLnBrk="1" hangingPunct="1"/>
              <a:t>1</a:t>
            </a:fld>
            <a:endParaRPr lang="en-US" altLang="en-US" smtClean="0">
              <a:solidFill>
                <a:srgbClr val="000000"/>
              </a:solidFill>
            </a:endParaRPr>
          </a:p>
        </p:txBody>
      </p:sp>
      <p:sp>
        <p:nvSpPr>
          <p:cNvPr id="2052" name="Rectangle 2"/>
          <p:cNvSpPr>
            <a:spLocks noGrp="1" noChangeArrowheads="1"/>
          </p:cNvSpPr>
          <p:nvPr>
            <p:ph type="ctrTitle"/>
          </p:nvPr>
        </p:nvSpPr>
        <p:spPr/>
        <p:txBody>
          <a:bodyPr/>
          <a:lstStyle/>
          <a:p>
            <a:pPr eaLnBrk="1" hangingPunct="1"/>
            <a:endParaRPr lang="en-US" altLang="en-US" smtClean="0"/>
          </a:p>
        </p:txBody>
      </p:sp>
      <p:sp>
        <p:nvSpPr>
          <p:cNvPr id="2053" name="Rectangle 3"/>
          <p:cNvSpPr>
            <a:spLocks noGrp="1" noChangeArrowheads="1"/>
          </p:cNvSpPr>
          <p:nvPr>
            <p:ph type="subTitle" idx="1"/>
          </p:nvPr>
        </p:nvSpPr>
        <p:spPr/>
        <p:txBody>
          <a:bodyPr/>
          <a:lstStyle/>
          <a:p>
            <a:pPr eaLnBrk="1" hangingPunct="1"/>
            <a:endParaRPr lang="en-US" altLang="en-US" smtClean="0"/>
          </a:p>
        </p:txBody>
      </p:sp>
      <p:sp>
        <p:nvSpPr>
          <p:cNvPr id="2054" name="Rectangle 5"/>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r>
              <a:rPr lang="en-US" altLang="en-US" sz="2800" b="1" dirty="0">
                <a:solidFill>
                  <a:srgbClr val="FFC000"/>
                </a:solidFill>
                <a:latin typeface="Arial"/>
                <a:ea typeface="굴림" pitchFamily="34" charset="-127"/>
              </a:rPr>
              <a:t>POLICY DEVELOPMENT AND RESEARCH</a:t>
            </a:r>
            <a:endParaRPr lang="en-GB" altLang="en-US" dirty="0">
              <a:solidFill>
                <a:srgbClr val="000000"/>
              </a:solidFill>
            </a:endParaRPr>
          </a:p>
        </p:txBody>
      </p:sp>
      <p:sp>
        <p:nvSpPr>
          <p:cNvPr id="2055" name="AutoShape 2808"/>
          <p:cNvSpPr>
            <a:spLocks noChangeArrowheads="1"/>
          </p:cNvSpPr>
          <p:nvPr/>
        </p:nvSpPr>
        <p:spPr bwMode="gray">
          <a:xfrm>
            <a:off x="493744" y="998509"/>
            <a:ext cx="184731" cy="400110"/>
          </a:xfrm>
          <a:prstGeom prst="chevron">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sp>
        <p:nvSpPr>
          <p:cNvPr id="2056" name="Rectangle 1026"/>
          <p:cNvSpPr>
            <a:spLocks noChangeArrowheads="1"/>
          </p:cNvSpPr>
          <p:nvPr/>
        </p:nvSpPr>
        <p:spPr bwMode="black">
          <a:xfrm>
            <a:off x="685801" y="4581528"/>
            <a:ext cx="7608277"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lnSpc>
                <a:spcPct val="80000"/>
              </a:lnSpc>
              <a:spcBef>
                <a:spcPct val="0"/>
              </a:spcBef>
              <a:spcAft>
                <a:spcPct val="0"/>
              </a:spcAft>
            </a:pPr>
            <a:endParaRPr lang="en-US" altLang="ko-KR" sz="3200" b="1" dirty="0">
              <a:solidFill>
                <a:srgbClr val="006600"/>
              </a:solidFill>
              <a:latin typeface="Verdana" pitchFamily="34" charset="0"/>
              <a:ea typeface="굴림" pitchFamily="34" charset="-127"/>
            </a:endParaRPr>
          </a:p>
          <a:p>
            <a:pPr algn="ctr" eaLnBrk="1" fontAlgn="base" hangingPunct="1">
              <a:lnSpc>
                <a:spcPct val="80000"/>
              </a:lnSpc>
              <a:spcBef>
                <a:spcPct val="0"/>
              </a:spcBef>
              <a:spcAft>
                <a:spcPct val="0"/>
              </a:spcAft>
            </a:pPr>
            <a:endParaRPr lang="en-US" altLang="ko-KR" sz="3200" b="1" dirty="0">
              <a:solidFill>
                <a:srgbClr val="006600"/>
              </a:solidFill>
              <a:latin typeface="Verdana" pitchFamily="34" charset="0"/>
              <a:ea typeface="굴림" pitchFamily="34" charset="-127"/>
            </a:endParaRPr>
          </a:p>
        </p:txBody>
      </p:sp>
      <p:sp>
        <p:nvSpPr>
          <p:cNvPr id="2057" name="Rectangle 2784"/>
          <p:cNvSpPr>
            <a:spLocks noChangeArrowheads="1"/>
          </p:cNvSpPr>
          <p:nvPr/>
        </p:nvSpPr>
        <p:spPr bwMode="ltGray">
          <a:xfrm>
            <a:off x="0" y="3532188"/>
            <a:ext cx="9144000" cy="392112"/>
          </a:xfrm>
          <a:prstGeom prst="rect">
            <a:avLst/>
          </a:prstGeom>
          <a:solidFill>
            <a:srgbClr val="005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sp>
        <p:nvSpPr>
          <p:cNvPr id="2058" name="Rectangle 25" descr="Large grid"/>
          <p:cNvSpPr>
            <a:spLocks noChangeArrowheads="1"/>
          </p:cNvSpPr>
          <p:nvPr/>
        </p:nvSpPr>
        <p:spPr bwMode="auto">
          <a:xfrm>
            <a:off x="0" y="0"/>
            <a:ext cx="9144000" cy="3409950"/>
          </a:xfrm>
          <a:prstGeom prst="rect">
            <a:avLst/>
          </a:prstGeom>
          <a:pattFill prst="lgGrid">
            <a:fgClr>
              <a:srgbClr val="E4E4E4"/>
            </a:fgClr>
            <a:bgClr>
              <a:schemeClr val="bg1"/>
            </a:bgClr>
          </a:pattFill>
          <a:ln>
            <a:noFill/>
          </a:ln>
          <a:effectLst>
            <a:prstShdw prst="shdw17" dist="17961" dir="2700000">
              <a:srgbClr val="0037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ct val="0"/>
              </a:spcAft>
            </a:pPr>
            <a:r>
              <a:rPr lang="en-US" altLang="en-US" sz="2000" b="1" dirty="0">
                <a:solidFill>
                  <a:srgbClr val="000000"/>
                </a:solidFill>
              </a:rPr>
              <a:t>		</a:t>
            </a:r>
          </a:p>
          <a:p>
            <a:pPr algn="ctr" eaLnBrk="1" fontAlgn="base" hangingPunct="1">
              <a:spcBef>
                <a:spcPct val="0"/>
              </a:spcBef>
              <a:spcAft>
                <a:spcPct val="0"/>
              </a:spcAft>
            </a:pPr>
            <a:endParaRPr lang="en-US" altLang="en-US" sz="2000" b="1" dirty="0">
              <a:solidFill>
                <a:srgbClr val="000000"/>
              </a:solidFill>
            </a:endParaRPr>
          </a:p>
          <a:p>
            <a:pPr algn="ctr" eaLnBrk="1" fontAlgn="base" hangingPunct="1">
              <a:spcBef>
                <a:spcPct val="0"/>
              </a:spcBef>
              <a:spcAft>
                <a:spcPct val="0"/>
              </a:spcAft>
            </a:pPr>
            <a:endParaRPr lang="en-US" altLang="en-US" sz="2000" b="1" dirty="0">
              <a:solidFill>
                <a:srgbClr val="000000"/>
              </a:solidFill>
            </a:endParaRPr>
          </a:p>
          <a:p>
            <a:pPr algn="ctr" eaLnBrk="1" fontAlgn="base" hangingPunct="1">
              <a:spcBef>
                <a:spcPct val="0"/>
              </a:spcBef>
              <a:spcAft>
                <a:spcPct val="0"/>
              </a:spcAft>
            </a:pPr>
            <a:endParaRPr lang="en-US" altLang="en-US" sz="2000" b="1" dirty="0">
              <a:solidFill>
                <a:srgbClr val="000000"/>
              </a:solidFill>
            </a:endParaRPr>
          </a:p>
          <a:p>
            <a:pPr eaLnBrk="1" fontAlgn="base" hangingPunct="1">
              <a:spcBef>
                <a:spcPct val="0"/>
              </a:spcBef>
              <a:spcAft>
                <a:spcPct val="0"/>
              </a:spcAft>
            </a:pPr>
            <a:r>
              <a:rPr lang="en-US" altLang="en-US" sz="2000" b="1" dirty="0" smtClean="0">
                <a:solidFill>
                  <a:srgbClr val="000000"/>
                </a:solidFill>
              </a:rPr>
              <a:t>			DEPARTMENT OF CORRECTIONAL SERVICES </a:t>
            </a:r>
          </a:p>
          <a:p>
            <a:pPr eaLnBrk="1" fontAlgn="base" hangingPunct="1">
              <a:spcBef>
                <a:spcPct val="0"/>
              </a:spcBef>
              <a:spcAft>
                <a:spcPct val="0"/>
              </a:spcAft>
            </a:pPr>
            <a:r>
              <a:rPr lang="en-US" altLang="en-US" sz="2000" b="1" dirty="0">
                <a:solidFill>
                  <a:srgbClr val="000000"/>
                </a:solidFill>
              </a:rPr>
              <a:t>	</a:t>
            </a:r>
            <a:r>
              <a:rPr lang="en-US" altLang="en-US" sz="2000" b="1" dirty="0" smtClean="0">
                <a:solidFill>
                  <a:srgbClr val="000000"/>
                </a:solidFill>
              </a:rPr>
              <a:t>		</a:t>
            </a:r>
            <a:r>
              <a:rPr lang="en-US" altLang="en-US" sz="2000" b="1" dirty="0" smtClean="0">
                <a:solidFill>
                  <a:srgbClr val="000000"/>
                </a:solidFill>
              </a:rPr>
              <a:t>STRATEGIC PLANNING SESSION </a:t>
            </a:r>
            <a:endParaRPr lang="en-US" altLang="en-US" sz="2000" b="1" dirty="0">
              <a:solidFill>
                <a:srgbClr val="000000"/>
              </a:solidFill>
            </a:endParaRPr>
          </a:p>
        </p:txBody>
      </p:sp>
      <p:sp>
        <p:nvSpPr>
          <p:cNvPr id="2059" name="Rectangle 2787"/>
          <p:cNvSpPr>
            <a:spLocks noChangeArrowheads="1"/>
          </p:cNvSpPr>
          <p:nvPr/>
        </p:nvSpPr>
        <p:spPr bwMode="ltGray">
          <a:xfrm>
            <a:off x="0" y="3324228"/>
            <a:ext cx="9144000" cy="20796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grpSp>
        <p:nvGrpSpPr>
          <p:cNvPr id="2060" name="Group 2804"/>
          <p:cNvGrpSpPr>
            <a:grpSpLocks/>
          </p:cNvGrpSpPr>
          <p:nvPr/>
        </p:nvGrpSpPr>
        <p:grpSpPr bwMode="auto">
          <a:xfrm>
            <a:off x="521678" y="1477963"/>
            <a:ext cx="1688123" cy="1204912"/>
            <a:chOff x="329" y="681"/>
            <a:chExt cx="1063" cy="759"/>
          </a:xfrm>
        </p:grpSpPr>
        <p:sp>
          <p:nvSpPr>
            <p:cNvPr id="2276" name="Rectangle 2795"/>
            <p:cNvSpPr>
              <a:spLocks noChangeArrowheads="1"/>
            </p:cNvSpPr>
            <p:nvPr/>
          </p:nvSpPr>
          <p:spPr bwMode="ltGray">
            <a:xfrm>
              <a:off x="329" y="681"/>
              <a:ext cx="103" cy="103"/>
            </a:xfrm>
            <a:prstGeom prst="rect">
              <a:avLst/>
            </a:prstGeom>
            <a:solidFill>
              <a:srgbClr val="005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sp>
          <p:nvSpPr>
            <p:cNvPr id="2277" name="Rectangle 2796"/>
            <p:cNvSpPr>
              <a:spLocks noChangeArrowheads="1"/>
            </p:cNvSpPr>
            <p:nvPr/>
          </p:nvSpPr>
          <p:spPr bwMode="ltGray">
            <a:xfrm>
              <a:off x="569" y="870"/>
              <a:ext cx="103" cy="103"/>
            </a:xfrm>
            <a:prstGeom prst="rect">
              <a:avLst/>
            </a:prstGeom>
            <a:solidFill>
              <a:srgbClr val="005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sp>
          <p:nvSpPr>
            <p:cNvPr id="2278" name="Rectangle 2797"/>
            <p:cNvSpPr>
              <a:spLocks noChangeArrowheads="1"/>
            </p:cNvSpPr>
            <p:nvPr/>
          </p:nvSpPr>
          <p:spPr bwMode="ltGray">
            <a:xfrm>
              <a:off x="912" y="767"/>
              <a:ext cx="102" cy="103"/>
            </a:xfrm>
            <a:prstGeom prst="rect">
              <a:avLst/>
            </a:prstGeom>
            <a:solidFill>
              <a:srgbClr val="005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sp>
          <p:nvSpPr>
            <p:cNvPr id="2279" name="Rectangle 2798"/>
            <p:cNvSpPr>
              <a:spLocks noChangeArrowheads="1"/>
            </p:cNvSpPr>
            <p:nvPr/>
          </p:nvSpPr>
          <p:spPr bwMode="ltGray">
            <a:xfrm>
              <a:off x="809" y="1097"/>
              <a:ext cx="103" cy="103"/>
            </a:xfrm>
            <a:prstGeom prst="rect">
              <a:avLst/>
            </a:prstGeom>
            <a:solidFill>
              <a:srgbClr val="005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sp>
          <p:nvSpPr>
            <p:cNvPr id="2280" name="Rectangle 2799"/>
            <p:cNvSpPr>
              <a:spLocks noChangeArrowheads="1"/>
            </p:cNvSpPr>
            <p:nvPr/>
          </p:nvSpPr>
          <p:spPr bwMode="ltGray">
            <a:xfrm>
              <a:off x="1049" y="1337"/>
              <a:ext cx="103" cy="103"/>
            </a:xfrm>
            <a:prstGeom prst="rect">
              <a:avLst/>
            </a:prstGeom>
            <a:solidFill>
              <a:srgbClr val="005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sp>
          <p:nvSpPr>
            <p:cNvPr id="2281" name="Rectangle 2800"/>
            <p:cNvSpPr>
              <a:spLocks noChangeArrowheads="1"/>
            </p:cNvSpPr>
            <p:nvPr/>
          </p:nvSpPr>
          <p:spPr bwMode="ltGray">
            <a:xfrm>
              <a:off x="1289" y="1097"/>
              <a:ext cx="103" cy="103"/>
            </a:xfrm>
            <a:prstGeom prst="rect">
              <a:avLst/>
            </a:prstGeom>
            <a:solidFill>
              <a:srgbClr val="005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sp>
          <p:nvSpPr>
            <p:cNvPr id="2282" name="Rectangle 2801"/>
            <p:cNvSpPr>
              <a:spLocks noChangeArrowheads="1"/>
            </p:cNvSpPr>
            <p:nvPr/>
          </p:nvSpPr>
          <p:spPr bwMode="ltGray">
            <a:xfrm>
              <a:off x="517" y="1284"/>
              <a:ext cx="102" cy="103"/>
            </a:xfrm>
            <a:prstGeom prst="rect">
              <a:avLst/>
            </a:prstGeom>
            <a:solidFill>
              <a:srgbClr val="005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grpSp>
      <p:grpSp>
        <p:nvGrpSpPr>
          <p:cNvPr id="2061" name="Group 2805"/>
          <p:cNvGrpSpPr>
            <a:grpSpLocks/>
          </p:cNvGrpSpPr>
          <p:nvPr/>
        </p:nvGrpSpPr>
        <p:grpSpPr bwMode="auto">
          <a:xfrm>
            <a:off x="4983774" y="2962278"/>
            <a:ext cx="3657600" cy="741363"/>
            <a:chOff x="3120" y="2430"/>
            <a:chExt cx="2304" cy="467"/>
          </a:xfrm>
        </p:grpSpPr>
        <p:sp>
          <p:nvSpPr>
            <p:cNvPr id="2272" name="AutoShape 2788"/>
            <p:cNvSpPr>
              <a:spLocks noChangeArrowheads="1"/>
            </p:cNvSpPr>
            <p:nvPr/>
          </p:nvSpPr>
          <p:spPr bwMode="auto">
            <a:xfrm>
              <a:off x="3120" y="2430"/>
              <a:ext cx="601" cy="467"/>
            </a:xfrm>
            <a:prstGeom prst="chevron">
              <a:avLst>
                <a:gd name="adj" fmla="val 32173"/>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sp>
          <p:nvSpPr>
            <p:cNvPr id="2273" name="AutoShape 2792"/>
            <p:cNvSpPr>
              <a:spLocks noChangeArrowheads="1"/>
            </p:cNvSpPr>
            <p:nvPr/>
          </p:nvSpPr>
          <p:spPr bwMode="auto">
            <a:xfrm>
              <a:off x="3690" y="2430"/>
              <a:ext cx="601" cy="467"/>
            </a:xfrm>
            <a:prstGeom prst="chevron">
              <a:avLst>
                <a:gd name="adj" fmla="val 32173"/>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sp>
          <p:nvSpPr>
            <p:cNvPr id="2274" name="AutoShape 2793"/>
            <p:cNvSpPr>
              <a:spLocks noChangeArrowheads="1"/>
            </p:cNvSpPr>
            <p:nvPr/>
          </p:nvSpPr>
          <p:spPr bwMode="auto">
            <a:xfrm>
              <a:off x="4247" y="2430"/>
              <a:ext cx="601" cy="467"/>
            </a:xfrm>
            <a:prstGeom prst="chevron">
              <a:avLst>
                <a:gd name="adj" fmla="val 32173"/>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sp>
          <p:nvSpPr>
            <p:cNvPr id="2275" name="AutoShape 2794"/>
            <p:cNvSpPr>
              <a:spLocks noChangeArrowheads="1"/>
            </p:cNvSpPr>
            <p:nvPr/>
          </p:nvSpPr>
          <p:spPr bwMode="auto">
            <a:xfrm>
              <a:off x="4823" y="2430"/>
              <a:ext cx="601" cy="467"/>
            </a:xfrm>
            <a:prstGeom prst="chevron">
              <a:avLst>
                <a:gd name="adj" fmla="val 32173"/>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fontAlgn="base">
                <a:spcBef>
                  <a:spcPct val="0"/>
                </a:spcBef>
                <a:spcAft>
                  <a:spcPct val="0"/>
                </a:spcAft>
              </a:pPr>
              <a:endParaRPr lang="zh-CN" altLang="en-US" sz="2000" b="1">
                <a:solidFill>
                  <a:srgbClr val="BBE0E3"/>
                </a:solidFill>
                <a:latin typeface="Lucida Sans Unicode" pitchFamily="34" charset="0"/>
                <a:ea typeface="굴림" pitchFamily="34" charset="-127"/>
              </a:endParaRPr>
            </a:p>
          </p:txBody>
        </p:sp>
      </p:gr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6125" y="324646"/>
            <a:ext cx="4199538" cy="1616869"/>
          </a:xfrm>
          <a:prstGeom prst="rect">
            <a:avLst/>
          </a:prstGeom>
        </p:spPr>
      </p:pic>
      <p:graphicFrame>
        <p:nvGraphicFramePr>
          <p:cNvPr id="18" name="Table 17"/>
          <p:cNvGraphicFramePr>
            <a:graphicFrameLocks noGrp="1"/>
          </p:cNvGraphicFramePr>
          <p:nvPr>
            <p:extLst>
              <p:ext uri="{D42A27DB-BD31-4B8C-83A1-F6EECF244321}">
                <p14:modId xmlns:p14="http://schemas.microsoft.com/office/powerpoint/2010/main" val="2952834389"/>
              </p:ext>
            </p:extLst>
          </p:nvPr>
        </p:nvGraphicFramePr>
        <p:xfrm>
          <a:off x="643059" y="4228942"/>
          <a:ext cx="8183514" cy="3139440"/>
        </p:xfrm>
        <a:graphic>
          <a:graphicData uri="http://schemas.openxmlformats.org/drawingml/2006/table">
            <a:tbl>
              <a:tblPr firstRow="1" bandRow="1">
                <a:tableStyleId>{2D5ABB26-0587-4C30-8999-92F81FD0307C}</a:tableStyleId>
              </a:tblPr>
              <a:tblGrid>
                <a:gridCol w="8183514">
                  <a:extLst>
                    <a:ext uri="{9D8B030D-6E8A-4147-A177-3AD203B41FA5}">
                      <a16:colId xmlns:a16="http://schemas.microsoft.com/office/drawing/2014/main" xmlns="" val="20000"/>
                    </a:ext>
                  </a:extLst>
                </a:gridCol>
              </a:tblGrid>
              <a:tr h="1241262">
                <a:tc>
                  <a:txBody>
                    <a:bodyPr/>
                    <a:lstStyle/>
                    <a:p>
                      <a:pPr algn="ctr">
                        <a:lnSpc>
                          <a:spcPct val="150000"/>
                        </a:lnSpc>
                      </a:pPr>
                      <a:r>
                        <a:rPr lang="en-US" sz="3200" b="1" dirty="0" smtClean="0">
                          <a:solidFill>
                            <a:srgbClr val="FF0000"/>
                          </a:solidFill>
                        </a:rPr>
                        <a:t>THE</a:t>
                      </a:r>
                      <a:endParaRPr lang="en-US" sz="3200" b="1" dirty="0" smtClean="0">
                        <a:solidFill>
                          <a:srgbClr val="FF0000"/>
                        </a:solidFill>
                      </a:endParaRPr>
                    </a:p>
                    <a:p>
                      <a:pPr algn="ctr">
                        <a:lnSpc>
                          <a:spcPct val="150000"/>
                        </a:lnSpc>
                      </a:pPr>
                      <a:r>
                        <a:rPr lang="en-US" sz="3200" b="1" dirty="0" smtClean="0">
                          <a:solidFill>
                            <a:srgbClr val="FF0000"/>
                          </a:solidFill>
                        </a:rPr>
                        <a:t> STATE OF </a:t>
                      </a:r>
                      <a:r>
                        <a:rPr lang="en-US" sz="3200" b="1" dirty="0" smtClean="0">
                          <a:solidFill>
                            <a:srgbClr val="FF0000"/>
                          </a:solidFill>
                        </a:rPr>
                        <a:t>POLICING </a:t>
                      </a:r>
                      <a:r>
                        <a:rPr lang="en-US" sz="3200" b="1" dirty="0" smtClean="0">
                          <a:solidFill>
                            <a:srgbClr val="FF0000"/>
                          </a:solidFill>
                        </a:rPr>
                        <a:t>IN SOUTH AFRICA</a:t>
                      </a:r>
                    </a:p>
                    <a:p>
                      <a:pPr marL="0" marR="0" indent="0" algn="ctr" defTabSz="914400" rtl="0" eaLnBrk="1" fontAlgn="auto" latinLnBrk="0" hangingPunct="1">
                        <a:lnSpc>
                          <a:spcPct val="150000"/>
                        </a:lnSpc>
                        <a:spcBef>
                          <a:spcPts val="0"/>
                        </a:spcBef>
                        <a:spcAft>
                          <a:spcPts val="0"/>
                        </a:spcAft>
                        <a:buClrTx/>
                        <a:buSzTx/>
                        <a:buFontTx/>
                        <a:buNone/>
                        <a:tabLst/>
                        <a:defRPr/>
                      </a:pPr>
                      <a:r>
                        <a:rPr lang="en-ZA" sz="2800" b="1" baseline="0" dirty="0" smtClean="0">
                          <a:solidFill>
                            <a:schemeClr val="tx1"/>
                          </a:solidFill>
                        </a:rPr>
                        <a:t>August 2019</a:t>
                      </a:r>
                      <a:endParaRPr lang="en-ZA" sz="2800" b="1" baseline="0" dirty="0" smtClean="0">
                        <a:solidFill>
                          <a:schemeClr val="tx1"/>
                        </a:solidFill>
                      </a:endParaRPr>
                    </a:p>
                    <a:p>
                      <a:pPr algn="ctr">
                        <a:lnSpc>
                          <a:spcPct val="150000"/>
                        </a:lnSpc>
                      </a:pPr>
                      <a:endParaRPr lang="en-ZA" sz="2800" b="1" baseline="0" dirty="0" smtClean="0">
                        <a:solidFill>
                          <a:srgbClr val="FF0000"/>
                        </a:solidFill>
                      </a:endParaRPr>
                    </a:p>
                    <a:p>
                      <a:endParaRPr lang="en-ZA" sz="2000" b="1" baseline="0" dirty="0" smtClean="0">
                        <a:solidFill>
                          <a:schemeClr val="tx1"/>
                        </a:solidFill>
                      </a:endParaRP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10690629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F01DEB7-DEE7-4C59-A71F-0B85D4D98939}" type="slidenum">
              <a:rPr lang="en-US" smtClean="0">
                <a:solidFill>
                  <a:srgbClr val="000000"/>
                </a:solidFill>
              </a:rPr>
              <a:pPr>
                <a:defRPr/>
              </a:pPr>
              <a:t>10</a:t>
            </a:fld>
            <a:endParaRPr lang="en-US" dirty="0">
              <a:solidFill>
                <a:srgbClr val="000000"/>
              </a:solidFill>
            </a:endParaRPr>
          </a:p>
        </p:txBody>
      </p:sp>
      <p:sp>
        <p:nvSpPr>
          <p:cNvPr id="3" name="Rectangle 2"/>
          <p:cNvSpPr/>
          <p:nvPr/>
        </p:nvSpPr>
        <p:spPr>
          <a:xfrm>
            <a:off x="393247" y="1669243"/>
            <a:ext cx="8496944" cy="3190617"/>
          </a:xfrm>
          <a:prstGeom prst="rect">
            <a:avLst/>
          </a:prstGeom>
        </p:spPr>
        <p:txBody>
          <a:bodyPr wrap="square">
            <a:spAutoFit/>
          </a:bodyPr>
          <a:lstStyle/>
          <a:p>
            <a:pPr lvl="0" algn="just">
              <a:spcBef>
                <a:spcPts val="1000"/>
              </a:spcBef>
            </a:pPr>
            <a:r>
              <a:rPr lang="en-GB" sz="2400" b="1" dirty="0" smtClean="0">
                <a:solidFill>
                  <a:prstClr val="black"/>
                </a:solidFill>
                <a:latin typeface="+mj-lt"/>
              </a:rPr>
              <a:t>(</a:t>
            </a:r>
            <a:r>
              <a:rPr lang="en-GB" sz="2400" b="1" dirty="0" smtClean="0">
                <a:solidFill>
                  <a:prstClr val="black"/>
                </a:solidFill>
                <a:latin typeface="+mj-lt"/>
              </a:rPr>
              <a:t>7) </a:t>
            </a:r>
            <a:r>
              <a:rPr lang="en-GB" sz="2400" b="1" dirty="0">
                <a:solidFill>
                  <a:prstClr val="black"/>
                </a:solidFill>
                <a:latin typeface="+mj-lt"/>
              </a:rPr>
              <a:t>Police as citizens</a:t>
            </a:r>
            <a:r>
              <a:rPr lang="en-GB" sz="2400" dirty="0">
                <a:solidFill>
                  <a:prstClr val="black"/>
                </a:solidFill>
                <a:latin typeface="+mj-lt"/>
              </a:rPr>
              <a:t>: police’s rights are </a:t>
            </a:r>
            <a:r>
              <a:rPr lang="en-GB" sz="2400" dirty="0" smtClean="0">
                <a:solidFill>
                  <a:prstClr val="black"/>
                </a:solidFill>
                <a:latin typeface="+mj-lt"/>
              </a:rPr>
              <a:t>protected</a:t>
            </a:r>
            <a:endParaRPr lang="en-GB" sz="2400" dirty="0" smtClean="0">
              <a:solidFill>
                <a:prstClr val="black"/>
              </a:solidFill>
              <a:latin typeface="+mj-lt"/>
            </a:endParaRPr>
          </a:p>
          <a:p>
            <a:pPr lvl="0" algn="just">
              <a:spcBef>
                <a:spcPts val="1000"/>
              </a:spcBef>
            </a:pPr>
            <a:r>
              <a:rPr lang="en-GB" sz="2400" b="1" dirty="0" smtClean="0">
                <a:solidFill>
                  <a:prstClr val="black"/>
                </a:solidFill>
                <a:latin typeface="+mj-lt"/>
              </a:rPr>
              <a:t>(8) Efficiency </a:t>
            </a:r>
            <a:r>
              <a:rPr lang="en-GB" sz="2400" b="1" dirty="0">
                <a:solidFill>
                  <a:prstClr val="black"/>
                </a:solidFill>
                <a:latin typeface="+mj-lt"/>
              </a:rPr>
              <a:t>and </a:t>
            </a:r>
            <a:r>
              <a:rPr lang="en-GB" sz="2400" b="1" dirty="0" smtClean="0">
                <a:solidFill>
                  <a:prstClr val="black"/>
                </a:solidFill>
                <a:latin typeface="+mj-lt"/>
              </a:rPr>
              <a:t>effectiveness: </a:t>
            </a:r>
            <a:endParaRPr lang="en-GB" sz="2400" b="1" dirty="0" smtClean="0">
              <a:solidFill>
                <a:prstClr val="black"/>
              </a:solidFill>
              <a:latin typeface="+mj-lt"/>
            </a:endParaRPr>
          </a:p>
          <a:p>
            <a:pPr lvl="0" algn="just">
              <a:spcBef>
                <a:spcPts val="1000"/>
              </a:spcBef>
            </a:pPr>
            <a:r>
              <a:rPr lang="en-US" sz="2400" dirty="0" smtClean="0">
                <a:solidFill>
                  <a:prstClr val="black"/>
                </a:solidFill>
                <a:latin typeface="+mj-lt"/>
              </a:rPr>
              <a:t>Police effectiveness: what </a:t>
            </a:r>
            <a:r>
              <a:rPr lang="en-US" sz="2400" dirty="0">
                <a:solidFill>
                  <a:prstClr val="black"/>
                </a:solidFill>
                <a:latin typeface="+mj-lt"/>
              </a:rPr>
              <a:t>and how much police have accomplished in the eyes of the </a:t>
            </a:r>
            <a:r>
              <a:rPr lang="en-US" sz="2400" dirty="0" smtClean="0">
                <a:solidFill>
                  <a:prstClr val="black"/>
                </a:solidFill>
                <a:latin typeface="+mj-lt"/>
              </a:rPr>
              <a:t>public</a:t>
            </a:r>
          </a:p>
          <a:p>
            <a:pPr lvl="0" algn="just">
              <a:spcBef>
                <a:spcPts val="1000"/>
              </a:spcBef>
            </a:pPr>
            <a:r>
              <a:rPr lang="en-US" sz="2400" dirty="0" smtClean="0">
                <a:solidFill>
                  <a:prstClr val="black"/>
                </a:solidFill>
                <a:latin typeface="+mj-lt"/>
              </a:rPr>
              <a:t>Efficiency</a:t>
            </a:r>
            <a:r>
              <a:rPr lang="en-US" sz="2400" dirty="0" smtClean="0">
                <a:solidFill>
                  <a:prstClr val="black"/>
                </a:solidFill>
                <a:latin typeface="+mj-lt"/>
              </a:rPr>
              <a:t>: </a:t>
            </a:r>
            <a:r>
              <a:rPr lang="en-US" sz="2400" dirty="0">
                <a:solidFill>
                  <a:prstClr val="black"/>
                </a:solidFill>
                <a:latin typeface="+mj-lt"/>
              </a:rPr>
              <a:t>cost-effective and timeous </a:t>
            </a:r>
            <a:r>
              <a:rPr lang="en-US" sz="2400" dirty="0" err="1">
                <a:solidFill>
                  <a:prstClr val="black"/>
                </a:solidFill>
                <a:latin typeface="+mj-lt"/>
              </a:rPr>
              <a:t>utilisation</a:t>
            </a:r>
            <a:r>
              <a:rPr lang="en-US" sz="2400" dirty="0">
                <a:solidFill>
                  <a:prstClr val="black"/>
                </a:solidFill>
                <a:latin typeface="+mj-lt"/>
              </a:rPr>
              <a:t> of </a:t>
            </a:r>
            <a:r>
              <a:rPr lang="en-US" sz="2400" dirty="0" smtClean="0">
                <a:solidFill>
                  <a:prstClr val="black"/>
                </a:solidFill>
                <a:latin typeface="+mj-lt"/>
              </a:rPr>
              <a:t>resources</a:t>
            </a:r>
            <a:endParaRPr lang="en-US" sz="2400" dirty="0">
              <a:solidFill>
                <a:prstClr val="black"/>
              </a:solidFill>
              <a:latin typeface="+mj-lt"/>
            </a:endParaRPr>
          </a:p>
          <a:p>
            <a:pPr lvl="0" algn="just">
              <a:spcBef>
                <a:spcPts val="1000"/>
              </a:spcBef>
            </a:pPr>
            <a:r>
              <a:rPr lang="en-GB" sz="2400" b="1" dirty="0" smtClean="0">
                <a:solidFill>
                  <a:prstClr val="black"/>
                </a:solidFill>
                <a:latin typeface="+mj-lt"/>
              </a:rPr>
              <a:t>(9</a:t>
            </a:r>
            <a:r>
              <a:rPr lang="en-GB" sz="2400" b="1" dirty="0" smtClean="0">
                <a:solidFill>
                  <a:prstClr val="black"/>
                </a:solidFill>
                <a:latin typeface="+mj-lt"/>
              </a:rPr>
              <a:t>) </a:t>
            </a:r>
            <a:r>
              <a:rPr lang="en-GB" sz="2400" b="1" dirty="0">
                <a:solidFill>
                  <a:prstClr val="black"/>
                </a:solidFill>
                <a:latin typeface="+mj-lt"/>
              </a:rPr>
              <a:t>Responsivity: </a:t>
            </a:r>
            <a:r>
              <a:rPr lang="en-GB" sz="2400" dirty="0">
                <a:solidFill>
                  <a:prstClr val="black"/>
                </a:solidFill>
                <a:latin typeface="+mj-lt"/>
              </a:rPr>
              <a:t>Sensitive to victims of crime and community </a:t>
            </a:r>
            <a:r>
              <a:rPr lang="en-GB" sz="2400" dirty="0" smtClean="0">
                <a:solidFill>
                  <a:prstClr val="black"/>
                </a:solidFill>
                <a:latin typeface="+mj-lt"/>
              </a:rPr>
              <a:t>orientation</a:t>
            </a:r>
            <a:endParaRPr lang="en-US" sz="2400" dirty="0">
              <a:solidFill>
                <a:prstClr val="black"/>
              </a:solidFill>
              <a:latin typeface="+mj-lt"/>
            </a:endParaRPr>
          </a:p>
        </p:txBody>
      </p:sp>
      <p:sp>
        <p:nvSpPr>
          <p:cNvPr id="4" name="Rectangle 3"/>
          <p:cNvSpPr/>
          <p:nvPr/>
        </p:nvSpPr>
        <p:spPr>
          <a:xfrm>
            <a:off x="0" y="345085"/>
            <a:ext cx="9283439" cy="507831"/>
          </a:xfrm>
          <a:prstGeom prst="rect">
            <a:avLst/>
          </a:prstGeom>
        </p:spPr>
        <p:txBody>
          <a:bodyPr wrap="none">
            <a:spAutoFit/>
          </a:bodyPr>
          <a:lstStyle/>
          <a:p>
            <a:pPr algn="ctr"/>
            <a:r>
              <a:rPr lang="en-ZA" sz="2700" b="1" dirty="0" smtClean="0"/>
              <a:t>METHODOLOGY  AND FRAMEWORK OF RESEARCH </a:t>
            </a:r>
            <a:endParaRPr lang="en-ZA" sz="2700" b="1" dirty="0"/>
          </a:p>
        </p:txBody>
      </p:sp>
    </p:spTree>
    <p:extLst>
      <p:ext uri="{BB962C8B-B14F-4D97-AF65-F5344CB8AC3E}">
        <p14:creationId xmlns:p14="http://schemas.microsoft.com/office/powerpoint/2010/main" val="358346994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8F1F936-96BC-4505-9E61-F6A23D8868E2}" type="slidenum">
              <a:rPr lang="en-ZA" smtClean="0">
                <a:solidFill>
                  <a:prstClr val="black">
                    <a:tint val="75000"/>
                  </a:prstClr>
                </a:solidFill>
              </a:rPr>
              <a:pPr/>
              <a:t>11</a:t>
            </a:fld>
            <a:endParaRPr lang="en-ZA" dirty="0">
              <a:solidFill>
                <a:prstClr val="black">
                  <a:tint val="75000"/>
                </a:prstClr>
              </a:solidFill>
            </a:endParaRPr>
          </a:p>
        </p:txBody>
      </p:sp>
      <p:sp>
        <p:nvSpPr>
          <p:cNvPr id="3" name="Rounded Rectangle 45"/>
          <p:cNvSpPr>
            <a:spLocks noChangeArrowheads="1"/>
          </p:cNvSpPr>
          <p:nvPr/>
        </p:nvSpPr>
        <p:spPr bwMode="auto">
          <a:xfrm>
            <a:off x="335134" y="1371283"/>
            <a:ext cx="1865313" cy="905589"/>
          </a:xfrm>
          <a:prstGeom prst="roundRect">
            <a:avLst>
              <a:gd name="adj" fmla="val 0"/>
            </a:avLst>
          </a:prstGeom>
          <a:solidFill>
            <a:srgbClr val="00B05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Input </a:t>
            </a:r>
            <a:r>
              <a:rPr kumimoji="0" lang="en-US" altLang="en-US" sz="2000" b="1"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variables</a:t>
            </a:r>
          </a:p>
        </p:txBody>
      </p:sp>
      <p:sp>
        <p:nvSpPr>
          <p:cNvPr id="4" name="Rounded Rectangle 18"/>
          <p:cNvSpPr>
            <a:spLocks noChangeArrowheads="1"/>
          </p:cNvSpPr>
          <p:nvPr/>
        </p:nvSpPr>
        <p:spPr bwMode="auto">
          <a:xfrm>
            <a:off x="2295698" y="1371283"/>
            <a:ext cx="1643063" cy="905589"/>
          </a:xfrm>
          <a:prstGeom prst="roundRect">
            <a:avLst>
              <a:gd name="adj" fmla="val 16667"/>
            </a:avLst>
          </a:prstGeom>
          <a:solidFill>
            <a:srgbClr val="0070C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Output</a:t>
            </a:r>
            <a:r>
              <a:rPr kumimoji="0" lang="en-US" altLang="en-US" sz="1400" b="1"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n-US" sz="2000" b="1"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variables</a:t>
            </a:r>
            <a:endParaRPr kumimoji="0" lang="en-US" altLang="en-US" sz="2000" b="0" i="0" u="none" strike="noStrike" cap="none" normalizeH="0" baseline="0" dirty="0" smtClean="0">
              <a:ln>
                <a:noFill/>
              </a:ln>
              <a:solidFill>
                <a:schemeClr val="tx1"/>
              </a:solidFill>
              <a:effectLst/>
              <a:latin typeface="Arial" panose="020B0604020202020204" pitchFamily="34" charset="0"/>
            </a:endParaRPr>
          </a:p>
        </p:txBody>
      </p:sp>
      <p:sp>
        <p:nvSpPr>
          <p:cNvPr id="5" name="Rounded Rectangle 44"/>
          <p:cNvSpPr>
            <a:spLocks noChangeArrowheads="1"/>
          </p:cNvSpPr>
          <p:nvPr/>
        </p:nvSpPr>
        <p:spPr bwMode="auto">
          <a:xfrm>
            <a:off x="4159423" y="1382316"/>
            <a:ext cx="1643063" cy="822548"/>
          </a:xfrm>
          <a:prstGeom prst="roundRect">
            <a:avLst>
              <a:gd name="adj" fmla="val 16667"/>
            </a:avLst>
          </a:prstGeom>
          <a:solidFill>
            <a:schemeClr val="accent4">
              <a:lumMod val="60000"/>
              <a:lumOff val="40000"/>
            </a:schemeClr>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Outcome</a:t>
            </a:r>
            <a:endParaRPr kumimoji="0" lang="en-US" altLang="en-US" sz="2000" b="0" i="0" u="none" strike="noStrike" cap="none" normalizeH="0" baseline="0" smtClean="0">
              <a:ln>
                <a:noFill/>
              </a:ln>
              <a:solidFill>
                <a:schemeClr val="tx1"/>
              </a:solidFill>
              <a:effectLst/>
              <a:latin typeface="Arial" panose="020B0604020202020204" pitchFamily="34" charset="0"/>
            </a:endParaRPr>
          </a:p>
        </p:txBody>
      </p:sp>
      <p:sp>
        <p:nvSpPr>
          <p:cNvPr id="6" name="Rounded Rectangle 19"/>
          <p:cNvSpPr>
            <a:spLocks noChangeArrowheads="1"/>
          </p:cNvSpPr>
          <p:nvPr/>
        </p:nvSpPr>
        <p:spPr bwMode="auto">
          <a:xfrm>
            <a:off x="5975523" y="1382316"/>
            <a:ext cx="1643063" cy="822548"/>
          </a:xfrm>
          <a:prstGeom prst="roundRect">
            <a:avLst>
              <a:gd name="adj" fmla="val 16667"/>
            </a:avLst>
          </a:prstGeom>
          <a:solidFill>
            <a:schemeClr val="accent6">
              <a:lumMod val="75000"/>
            </a:schemeClr>
          </a:solidFill>
          <a:ln w="12700">
            <a:solidFill>
              <a:schemeClr val="accent6">
                <a:lumMod val="60000"/>
                <a:lumOff val="40000"/>
              </a:schemeClr>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Result</a:t>
            </a:r>
            <a:endParaRPr kumimoji="0" lang="en-US" altLang="en-US" sz="2000" b="0" i="0" u="none" strike="noStrike" cap="none" normalizeH="0" baseline="0" dirty="0" smtClean="0">
              <a:ln>
                <a:noFill/>
              </a:ln>
              <a:solidFill>
                <a:schemeClr val="bg1"/>
              </a:solidFill>
              <a:effectLst/>
              <a:latin typeface="Arial" panose="020B0604020202020204" pitchFamily="34" charset="0"/>
            </a:endParaRPr>
          </a:p>
        </p:txBody>
      </p:sp>
      <p:sp>
        <p:nvSpPr>
          <p:cNvPr id="7" name="Rounded Rectangle 43"/>
          <p:cNvSpPr>
            <a:spLocks noChangeArrowheads="1"/>
          </p:cNvSpPr>
          <p:nvPr/>
        </p:nvSpPr>
        <p:spPr bwMode="auto">
          <a:xfrm>
            <a:off x="446260" y="3029842"/>
            <a:ext cx="1643063" cy="708547"/>
          </a:xfrm>
          <a:prstGeom prst="roundRect">
            <a:avLst>
              <a:gd name="adj" fmla="val 16667"/>
            </a:avLst>
          </a:prstGeom>
          <a:solidFill>
            <a:srgbClr val="92D05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Effectiveness &amp; efficiency</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ounded Rectangle 20"/>
          <p:cNvSpPr>
            <a:spLocks noChangeArrowheads="1"/>
          </p:cNvSpPr>
          <p:nvPr/>
        </p:nvSpPr>
        <p:spPr bwMode="auto">
          <a:xfrm>
            <a:off x="454198" y="2429768"/>
            <a:ext cx="1643063" cy="541362"/>
          </a:xfrm>
          <a:prstGeom prst="roundRect">
            <a:avLst>
              <a:gd name="adj" fmla="val 16667"/>
            </a:avLst>
          </a:prstGeom>
          <a:solidFill>
            <a:srgbClr val="92D05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Knowledge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Rounded Rectangle 42"/>
          <p:cNvSpPr>
            <a:spLocks noChangeArrowheads="1"/>
          </p:cNvSpPr>
          <p:nvPr/>
        </p:nvSpPr>
        <p:spPr bwMode="auto">
          <a:xfrm>
            <a:off x="462135" y="3728342"/>
            <a:ext cx="1643063" cy="875733"/>
          </a:xfrm>
          <a:prstGeom prst="roundRect">
            <a:avLst>
              <a:gd name="adj" fmla="val 16667"/>
            </a:avLst>
          </a:prstGeom>
          <a:solidFill>
            <a:srgbClr val="92D05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Ethics &amp; accountability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ounded Rectangle 30"/>
          <p:cNvSpPr>
            <a:spLocks noChangeArrowheads="1"/>
          </p:cNvSpPr>
          <p:nvPr/>
        </p:nvSpPr>
        <p:spPr bwMode="auto">
          <a:xfrm>
            <a:off x="463723" y="4660206"/>
            <a:ext cx="1643063" cy="541362"/>
          </a:xfrm>
          <a:prstGeom prst="roundRect">
            <a:avLst>
              <a:gd name="adj" fmla="val 16667"/>
            </a:avLst>
          </a:prstGeom>
          <a:solidFill>
            <a:srgbClr val="92D05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Rights-based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ounded Rectangle 41"/>
          <p:cNvSpPr>
            <a:spLocks noChangeArrowheads="1"/>
          </p:cNvSpPr>
          <p:nvPr/>
        </p:nvSpPr>
        <p:spPr bwMode="auto">
          <a:xfrm>
            <a:off x="439910" y="5289650"/>
            <a:ext cx="1641475" cy="500503"/>
          </a:xfrm>
          <a:prstGeom prst="roundRect">
            <a:avLst>
              <a:gd name="adj" fmla="val 16667"/>
            </a:avLst>
          </a:prstGeom>
          <a:solidFill>
            <a:srgbClr val="92D05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Police as citizens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Rounded Rectangle 36"/>
          <p:cNvSpPr>
            <a:spLocks noChangeArrowheads="1"/>
          </p:cNvSpPr>
          <p:nvPr/>
        </p:nvSpPr>
        <p:spPr bwMode="auto">
          <a:xfrm>
            <a:off x="2321098" y="3077468"/>
            <a:ext cx="1643063" cy="541362"/>
          </a:xfrm>
          <a:prstGeom prst="roundRect">
            <a:avLst>
              <a:gd name="adj" fmla="val 16667"/>
            </a:avLst>
          </a:prstGeom>
          <a:solidFill>
            <a:srgbClr val="00B0F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Responsivity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ounded Rectangle 40"/>
          <p:cNvSpPr>
            <a:spLocks noChangeArrowheads="1"/>
          </p:cNvSpPr>
          <p:nvPr/>
        </p:nvSpPr>
        <p:spPr bwMode="auto">
          <a:xfrm>
            <a:off x="2329036" y="2463106"/>
            <a:ext cx="1643062" cy="541362"/>
          </a:xfrm>
          <a:prstGeom prst="roundRect">
            <a:avLst>
              <a:gd name="adj" fmla="val 16667"/>
            </a:avLst>
          </a:prstGeom>
          <a:solidFill>
            <a:srgbClr val="00B0F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Objectivity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ounded Rectangle 37"/>
          <p:cNvSpPr>
            <a:spLocks noChangeArrowheads="1"/>
          </p:cNvSpPr>
          <p:nvPr/>
        </p:nvSpPr>
        <p:spPr bwMode="auto">
          <a:xfrm>
            <a:off x="2305223" y="3723581"/>
            <a:ext cx="1643063" cy="541362"/>
          </a:xfrm>
          <a:prstGeom prst="roundRect">
            <a:avLst>
              <a:gd name="adj" fmla="val 16667"/>
            </a:avLst>
          </a:prstGeom>
          <a:solidFill>
            <a:srgbClr val="00B0F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Empathy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Rounded Rectangle 39"/>
          <p:cNvSpPr>
            <a:spLocks noChangeArrowheads="1"/>
          </p:cNvSpPr>
          <p:nvPr/>
        </p:nvSpPr>
        <p:spPr bwMode="auto">
          <a:xfrm>
            <a:off x="4211960" y="2478981"/>
            <a:ext cx="1643063" cy="541362"/>
          </a:xfrm>
          <a:prstGeom prst="roundRect">
            <a:avLst>
              <a:gd name="adj" fmla="val 16667"/>
            </a:avLst>
          </a:prstGeom>
          <a:solidFill>
            <a:schemeClr val="accent4">
              <a:lumMod val="40000"/>
              <a:lumOff val="60000"/>
            </a:schemeClr>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Trust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ounded Rectangle 38"/>
          <p:cNvSpPr>
            <a:spLocks noChangeArrowheads="1"/>
          </p:cNvSpPr>
          <p:nvPr/>
        </p:nvSpPr>
        <p:spPr bwMode="auto">
          <a:xfrm>
            <a:off x="6025281" y="2455590"/>
            <a:ext cx="1643063" cy="541362"/>
          </a:xfrm>
          <a:prstGeom prst="roundRect">
            <a:avLst>
              <a:gd name="adj" fmla="val 16667"/>
            </a:avLst>
          </a:prstGeom>
          <a:solidFill>
            <a:schemeClr val="accent6">
              <a:lumMod val="60000"/>
              <a:lumOff val="40000"/>
            </a:schemeClr>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Legitimacy</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17" name="Rectangle 15"/>
          <p:cNvSpPr>
            <a:spLocks noChangeArrowheads="1"/>
          </p:cNvSpPr>
          <p:nvPr/>
        </p:nvSpPr>
        <p:spPr bwMode="auto">
          <a:xfrm flipV="1">
            <a:off x="1121966" y="634352"/>
            <a:ext cx="936104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8" name="Rectangle 30"/>
          <p:cNvSpPr>
            <a:spLocks noChangeArrowheads="1"/>
          </p:cNvSpPr>
          <p:nvPr/>
        </p:nvSpPr>
        <p:spPr bwMode="auto">
          <a:xfrm>
            <a:off x="1260648" y="18328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9" name="TextBox 18"/>
          <p:cNvSpPr txBox="1"/>
          <p:nvPr/>
        </p:nvSpPr>
        <p:spPr>
          <a:xfrm>
            <a:off x="611560" y="281606"/>
            <a:ext cx="8352928" cy="523220"/>
          </a:xfrm>
          <a:prstGeom prst="rect">
            <a:avLst/>
          </a:prstGeom>
          <a:noFill/>
        </p:spPr>
        <p:txBody>
          <a:bodyPr wrap="square" rtlCol="0">
            <a:spAutoFit/>
          </a:bodyPr>
          <a:lstStyle/>
          <a:p>
            <a:pPr algn="ctr"/>
            <a:r>
              <a:rPr lang="en-US" sz="2800" b="1" dirty="0" smtClean="0"/>
              <a:t>9 DIMENSIONS OF A POLICE </a:t>
            </a:r>
            <a:endParaRPr lang="en-US" sz="2800" b="1" kern="1200" dirty="0">
              <a:solidFill>
                <a:schemeClr val="tx1"/>
              </a:solidFill>
            </a:endParaRPr>
          </a:p>
        </p:txBody>
      </p:sp>
    </p:spTree>
    <p:extLst>
      <p:ext uri="{BB962C8B-B14F-4D97-AF65-F5344CB8AC3E}">
        <p14:creationId xmlns:p14="http://schemas.microsoft.com/office/powerpoint/2010/main" val="311268034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3608" y="3429000"/>
            <a:ext cx="7344816" cy="1010543"/>
          </a:xfrm>
        </p:spPr>
        <p:txBody>
          <a:bodyPr/>
          <a:lstStyle/>
          <a:p>
            <a:pPr algn="ctr">
              <a:lnSpc>
                <a:spcPct val="150000"/>
              </a:lnSpc>
            </a:pPr>
            <a:r>
              <a:rPr lang="en-ZA" sz="3000" dirty="0" smtClean="0">
                <a:solidFill>
                  <a:srgbClr val="FF0000"/>
                </a:solidFill>
              </a:rPr>
              <a:t>FINDINGS OF THE STUDY </a:t>
            </a:r>
            <a:r>
              <a:rPr lang="en-ZA" sz="3000" dirty="0" smtClean="0">
                <a:solidFill>
                  <a:srgbClr val="FF0000"/>
                </a:solidFill>
              </a:rPr>
              <a:t/>
            </a:r>
            <a:br>
              <a:rPr lang="en-ZA" sz="3000" dirty="0" smtClean="0">
                <a:solidFill>
                  <a:srgbClr val="FF0000"/>
                </a:solidFill>
              </a:rPr>
            </a:br>
            <a:r>
              <a:rPr lang="en-ZA" sz="3000" dirty="0" smtClean="0">
                <a:solidFill>
                  <a:srgbClr val="FF0000"/>
                </a:solidFill>
              </a:rPr>
              <a:t>AGAINST THE 9 DIMENSIONS OF </a:t>
            </a:r>
            <a:br>
              <a:rPr lang="en-ZA" sz="3000" dirty="0" smtClean="0">
                <a:solidFill>
                  <a:srgbClr val="FF0000"/>
                </a:solidFill>
              </a:rPr>
            </a:br>
            <a:r>
              <a:rPr lang="en-ZA" sz="3000" dirty="0" smtClean="0">
                <a:solidFill>
                  <a:srgbClr val="FF0000"/>
                </a:solidFill>
              </a:rPr>
              <a:t>DEMOCRATIC POLICING </a:t>
            </a:r>
            <a:endParaRPr lang="en-ZA" sz="3000" dirty="0">
              <a:solidFill>
                <a:srgbClr val="FF0000"/>
              </a:solidFill>
            </a:endParaRPr>
          </a:p>
        </p:txBody>
      </p:sp>
      <p:sp>
        <p:nvSpPr>
          <p:cNvPr id="4" name="Text Placeholder 3"/>
          <p:cNvSpPr>
            <a:spLocks noGrp="1"/>
          </p:cNvSpPr>
          <p:nvPr>
            <p:ph type="body" sz="half" idx="2"/>
          </p:nvPr>
        </p:nvSpPr>
        <p:spPr/>
        <p:txBody>
          <a:bodyPr/>
          <a:lstStyle/>
          <a:p>
            <a:r>
              <a:rPr lang="en-US" dirty="0" smtClean="0"/>
              <a:t> </a:t>
            </a:r>
            <a:endParaRPr lang="en-ZA" dirty="0"/>
          </a:p>
        </p:txBody>
      </p:sp>
      <p:sp>
        <p:nvSpPr>
          <p:cNvPr id="2" name="Slide Number Placeholder 1"/>
          <p:cNvSpPr>
            <a:spLocks noGrp="1"/>
          </p:cNvSpPr>
          <p:nvPr>
            <p:ph type="sldNum" sz="quarter" idx="12"/>
          </p:nvPr>
        </p:nvSpPr>
        <p:spPr/>
        <p:txBody>
          <a:bodyPr/>
          <a:lstStyle/>
          <a:p>
            <a:pPr>
              <a:defRPr/>
            </a:pPr>
            <a:fld id="{FF01DEB7-DEE7-4C59-A71F-0B85D4D98939}"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344018156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KNOWLEDGE</a:t>
            </a:r>
            <a:endParaRPr lang="en-GB" sz="2800" b="1" dirty="0"/>
          </a:p>
        </p:txBody>
      </p:sp>
      <p:sp>
        <p:nvSpPr>
          <p:cNvPr id="3" name="Content Placeholder 2"/>
          <p:cNvSpPr>
            <a:spLocks noGrp="1"/>
          </p:cNvSpPr>
          <p:nvPr>
            <p:ph idx="1"/>
          </p:nvPr>
        </p:nvSpPr>
        <p:spPr>
          <a:xfrm>
            <a:off x="179512" y="1484784"/>
            <a:ext cx="8856984" cy="4968551"/>
          </a:xfrm>
        </p:spPr>
        <p:txBody>
          <a:bodyPr>
            <a:noAutofit/>
          </a:bodyPr>
          <a:lstStyle/>
          <a:p>
            <a:pPr algn="just">
              <a:buFont typeface="Wingdings" panose="05000000000000000000" pitchFamily="2" charset="2"/>
              <a:buChar char="q"/>
            </a:pPr>
            <a:r>
              <a:rPr lang="en-US" sz="2200" b="1" dirty="0" smtClean="0">
                <a:solidFill>
                  <a:srgbClr val="FF0000"/>
                </a:solidFill>
              </a:rPr>
              <a:t>How is professionalism understood? </a:t>
            </a:r>
          </a:p>
          <a:p>
            <a:pPr marL="512763" lvl="1" indent="-457200" algn="just">
              <a:buFont typeface="Arial" panose="020B0604020202020204" pitchFamily="34" charset="0"/>
              <a:buChar char="•"/>
            </a:pPr>
            <a:r>
              <a:rPr lang="en-US" sz="2200" dirty="0" smtClean="0"/>
              <a:t>UK Independent Commission </a:t>
            </a:r>
            <a:r>
              <a:rPr lang="en-US" sz="2200" dirty="0" smtClean="0"/>
              <a:t> &amp; 2016 White Paper on Policing definition </a:t>
            </a:r>
            <a:r>
              <a:rPr lang="en-US" sz="2200" dirty="0" smtClean="0"/>
              <a:t>of professionalism: demanding standards; self-regulation: ensuring </a:t>
            </a:r>
            <a:r>
              <a:rPr lang="en-US" sz="2200" dirty="0"/>
              <a:t>institutional </a:t>
            </a:r>
            <a:r>
              <a:rPr lang="en-US" sz="2200" dirty="0" smtClean="0"/>
              <a:t>autonomy and less bureaucratic control; expertise; internalized norms.</a:t>
            </a:r>
          </a:p>
          <a:p>
            <a:pPr marL="512763" lvl="1" indent="-457200" algn="just">
              <a:buFont typeface="Arial" panose="020B0604020202020204" pitchFamily="34" charset="0"/>
              <a:buChar char="•"/>
            </a:pPr>
            <a:r>
              <a:rPr lang="en-US" sz="2200" dirty="0"/>
              <a:t>SAPS  understanding </a:t>
            </a:r>
            <a:r>
              <a:rPr lang="en-US" sz="2200" dirty="0" smtClean="0"/>
              <a:t>of professionalism is </a:t>
            </a:r>
            <a:r>
              <a:rPr lang="en-GB" sz="2200" dirty="0"/>
              <a:t>of a top-down approach to enforce compliance with policy and procedure</a:t>
            </a:r>
            <a:endParaRPr lang="en-US" sz="2200" dirty="0"/>
          </a:p>
          <a:p>
            <a:pPr marL="512763" lvl="1" indent="-457200" algn="just">
              <a:buFont typeface="Arial" panose="020B0604020202020204" pitchFamily="34" charset="0"/>
              <a:buChar char="•"/>
            </a:pPr>
            <a:r>
              <a:rPr lang="en-US" sz="2200" dirty="0" smtClean="0"/>
              <a:t>SAPS Training: abolished rank promotion exams</a:t>
            </a:r>
            <a:r>
              <a:rPr lang="en-US" sz="2200" dirty="0" smtClean="0"/>
              <a:t>.</a:t>
            </a:r>
            <a:r>
              <a:rPr lang="en-US" sz="2200" dirty="0"/>
              <a:t> </a:t>
            </a:r>
            <a:endParaRPr lang="en-US" sz="2200" dirty="0" smtClean="0"/>
          </a:p>
          <a:p>
            <a:pPr marL="55563" lvl="1" indent="0">
              <a:buNone/>
            </a:pPr>
            <a:endParaRPr lang="en-US" sz="2000" dirty="0"/>
          </a:p>
        </p:txBody>
      </p:sp>
    </p:spTree>
    <p:extLst>
      <p:ext uri="{BB962C8B-B14F-4D97-AF65-F5344CB8AC3E}">
        <p14:creationId xmlns:p14="http://schemas.microsoft.com/office/powerpoint/2010/main" val="391333234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KNOWLEDGE</a:t>
            </a:r>
            <a:endParaRPr lang="en-GB" sz="2800" b="1" dirty="0"/>
          </a:p>
        </p:txBody>
      </p:sp>
      <p:sp>
        <p:nvSpPr>
          <p:cNvPr id="3" name="Content Placeholder 2"/>
          <p:cNvSpPr>
            <a:spLocks noGrp="1"/>
          </p:cNvSpPr>
          <p:nvPr>
            <p:ph idx="1"/>
          </p:nvPr>
        </p:nvSpPr>
        <p:spPr>
          <a:xfrm>
            <a:off x="179512" y="1484784"/>
            <a:ext cx="8856984" cy="4968551"/>
          </a:xfrm>
        </p:spPr>
        <p:txBody>
          <a:bodyPr>
            <a:normAutofit/>
          </a:bodyPr>
          <a:lstStyle/>
          <a:p>
            <a:pPr marL="514350" lvl="1" indent="-457200" algn="just">
              <a:buFont typeface="Arial" panose="020B0604020202020204" pitchFamily="34" charset="0"/>
              <a:buChar char="•"/>
            </a:pPr>
            <a:r>
              <a:rPr lang="en-US" sz="2400" b="1" dirty="0" smtClean="0">
                <a:solidFill>
                  <a:srgbClr val="FF0000"/>
                </a:solidFill>
              </a:rPr>
              <a:t>What </a:t>
            </a:r>
            <a:r>
              <a:rPr lang="en-US" sz="2400" b="1" dirty="0">
                <a:solidFill>
                  <a:srgbClr val="FF0000"/>
                </a:solidFill>
              </a:rPr>
              <a:t>prevents/limits application of knowledge for Democratic </a:t>
            </a:r>
            <a:r>
              <a:rPr lang="en-US" sz="2400" b="1" dirty="0" smtClean="0">
                <a:solidFill>
                  <a:srgbClr val="FF0000"/>
                </a:solidFill>
              </a:rPr>
              <a:t>Policing (DP)?</a:t>
            </a:r>
            <a:endParaRPr lang="en-US" sz="2400" b="1" dirty="0">
              <a:solidFill>
                <a:srgbClr val="FF0000"/>
              </a:solidFill>
            </a:endParaRPr>
          </a:p>
          <a:p>
            <a:pPr marL="457200" lvl="1" indent="-457200" algn="just">
              <a:buFont typeface="Arial" panose="020B0604020202020204" pitchFamily="34" charset="0"/>
              <a:buChar char="•"/>
            </a:pPr>
            <a:r>
              <a:rPr lang="en-US" sz="2400" dirty="0"/>
              <a:t>Rhetoric by leadership; </a:t>
            </a:r>
            <a:r>
              <a:rPr lang="en-US" sz="2400" dirty="0" smtClean="0"/>
              <a:t>treatment </a:t>
            </a:r>
            <a:r>
              <a:rPr lang="en-US" sz="2400" dirty="0"/>
              <a:t>of external advice and criticism; </a:t>
            </a:r>
          </a:p>
          <a:p>
            <a:pPr marL="457200" lvl="1" indent="-457200" algn="just">
              <a:buFont typeface="Arial" panose="020B0604020202020204" pitchFamily="34" charset="0"/>
              <a:buChar char="•"/>
            </a:pPr>
            <a:r>
              <a:rPr lang="en-US" sz="2400" dirty="0"/>
              <a:t>The strategic objectives are not supportive of DP (e.g. trust, empathy and police as citizens do not feature in </a:t>
            </a:r>
            <a:r>
              <a:rPr lang="en-US" sz="2400" dirty="0" err="1"/>
              <a:t>Strat</a:t>
            </a:r>
            <a:r>
              <a:rPr lang="en-US" sz="2400" dirty="0"/>
              <a:t> Plan). Indicators are frequently flawed – either misplaced, self-fulfilling or focused on inputs and not outcomes.</a:t>
            </a:r>
          </a:p>
          <a:p>
            <a:pPr marL="55563" lvl="1" indent="0">
              <a:buNone/>
            </a:pPr>
            <a:endParaRPr lang="en-US" dirty="0" smtClean="0"/>
          </a:p>
        </p:txBody>
      </p:sp>
    </p:spTree>
    <p:extLst>
      <p:ext uri="{BB962C8B-B14F-4D97-AF65-F5344CB8AC3E}">
        <p14:creationId xmlns:p14="http://schemas.microsoft.com/office/powerpoint/2010/main" val="34115416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KNOWLEDGE</a:t>
            </a:r>
            <a:endParaRPr lang="en-GB" sz="2800" dirty="0"/>
          </a:p>
        </p:txBody>
      </p:sp>
      <p:sp>
        <p:nvSpPr>
          <p:cNvPr id="3" name="Content Placeholder 2"/>
          <p:cNvSpPr>
            <a:spLocks noGrp="1"/>
          </p:cNvSpPr>
          <p:nvPr>
            <p:ph idx="1"/>
          </p:nvPr>
        </p:nvSpPr>
        <p:spPr>
          <a:xfrm>
            <a:off x="251520" y="1484784"/>
            <a:ext cx="8640960" cy="5184576"/>
          </a:xfrm>
        </p:spPr>
        <p:txBody>
          <a:bodyPr>
            <a:noAutofit/>
          </a:bodyPr>
          <a:lstStyle/>
          <a:p>
            <a:pPr>
              <a:buFont typeface="Wingdings" panose="05000000000000000000" pitchFamily="2" charset="2"/>
              <a:buChar char="q"/>
            </a:pPr>
            <a:r>
              <a:rPr lang="en-US" sz="2400" b="1" dirty="0" smtClean="0">
                <a:solidFill>
                  <a:srgbClr val="FF0000"/>
                </a:solidFill>
              </a:rPr>
              <a:t>What </a:t>
            </a:r>
            <a:r>
              <a:rPr lang="en-US" sz="2400" b="1" dirty="0">
                <a:solidFill>
                  <a:srgbClr val="FF0000"/>
                </a:solidFill>
              </a:rPr>
              <a:t>are the consequences of knowledge gaps</a:t>
            </a:r>
            <a:endParaRPr lang="en-GB" sz="2400" b="1" dirty="0">
              <a:solidFill>
                <a:srgbClr val="FF0000"/>
              </a:solidFill>
            </a:endParaRPr>
          </a:p>
          <a:p>
            <a:pPr marL="403225" lvl="2" indent="-341313" algn="just">
              <a:buFont typeface="Arial" panose="020B0604020202020204" pitchFamily="34" charset="0"/>
              <a:buChar char="•"/>
            </a:pPr>
            <a:r>
              <a:rPr lang="en-US" sz="2200" dirty="0"/>
              <a:t>Unlawful arrests and </a:t>
            </a:r>
            <a:r>
              <a:rPr lang="en-US" sz="2200" dirty="0" smtClean="0"/>
              <a:t>detention: 1.6 </a:t>
            </a:r>
            <a:r>
              <a:rPr lang="en-US" sz="2200" dirty="0"/>
              <a:t>million </a:t>
            </a:r>
            <a:r>
              <a:rPr lang="en-US" sz="2200" dirty="0" smtClean="0"/>
              <a:t>people arrested       </a:t>
            </a:r>
            <a:r>
              <a:rPr lang="en-US" sz="2200" b="1" u="sng" dirty="0">
                <a:solidFill>
                  <a:srgbClr val="FF0000"/>
                </a:solidFill>
              </a:rPr>
              <a:t>18.7% </a:t>
            </a:r>
            <a:r>
              <a:rPr lang="en-US" sz="2200" dirty="0"/>
              <a:t>convictions </a:t>
            </a:r>
            <a:r>
              <a:rPr lang="en-US" sz="2200" dirty="0" smtClean="0"/>
              <a:t>(average</a:t>
            </a:r>
            <a:r>
              <a:rPr lang="en-US" sz="2200" dirty="0" smtClean="0"/>
              <a:t>). This is </a:t>
            </a:r>
            <a:r>
              <a:rPr lang="en-US" sz="2200" dirty="0" smtClean="0"/>
              <a:t>relevant </a:t>
            </a:r>
            <a:r>
              <a:rPr lang="en-US" sz="2200" dirty="0"/>
              <a:t>to </a:t>
            </a:r>
            <a:r>
              <a:rPr lang="en-US" sz="2200" dirty="0" err="1"/>
              <a:t>DCS</a:t>
            </a:r>
            <a:r>
              <a:rPr lang="en-US" sz="2200" dirty="0"/>
              <a:t> </a:t>
            </a:r>
            <a:endParaRPr lang="en-US" sz="2200" dirty="0" smtClean="0"/>
          </a:p>
          <a:p>
            <a:pPr marL="403225" lvl="2" indent="-341313" algn="just">
              <a:buFont typeface="Arial" panose="020B0604020202020204" pitchFamily="34" charset="0"/>
              <a:buChar char="•"/>
            </a:pPr>
            <a:r>
              <a:rPr lang="en-US" sz="2200" dirty="0" smtClean="0"/>
              <a:t>Data </a:t>
            </a:r>
            <a:r>
              <a:rPr lang="en-US" sz="2200" dirty="0"/>
              <a:t>indicates a massive attrition rate from arrest to conviction amounting to more than 80% </a:t>
            </a:r>
          </a:p>
          <a:p>
            <a:pPr marL="403225" lvl="2" indent="-341313" algn="just">
              <a:buFont typeface="Arial" panose="020B0604020202020204" pitchFamily="34" charset="0"/>
              <a:buChar char="•"/>
            </a:pPr>
            <a:r>
              <a:rPr lang="en-US" sz="2200" b="1" dirty="0" smtClean="0">
                <a:solidFill>
                  <a:srgbClr val="FF0000"/>
                </a:solidFill>
              </a:rPr>
              <a:t>Only </a:t>
            </a:r>
            <a:r>
              <a:rPr lang="en-US" sz="2200" b="1" dirty="0">
                <a:solidFill>
                  <a:srgbClr val="FF0000"/>
                </a:solidFill>
              </a:rPr>
              <a:t>8% are incarcerated, </a:t>
            </a:r>
            <a:r>
              <a:rPr lang="en-US" sz="2200" dirty="0"/>
              <a:t>rest have a non-custodial sentence (suspended sentence, fines</a:t>
            </a:r>
            <a:r>
              <a:rPr lang="en-US" sz="2200" dirty="0" smtClean="0"/>
              <a:t>)</a:t>
            </a:r>
          </a:p>
          <a:p>
            <a:pPr marL="346075" indent="-346075" algn="just">
              <a:spcBef>
                <a:spcPct val="0"/>
              </a:spcBef>
            </a:pPr>
            <a:r>
              <a:rPr lang="en-GB" altLang="en-US" sz="2400" dirty="0"/>
              <a:t>This implies that a large number of people are </a:t>
            </a:r>
            <a:r>
              <a:rPr lang="en-GB" altLang="en-US" sz="2400" b="1" dirty="0">
                <a:solidFill>
                  <a:srgbClr val="FF0000"/>
                </a:solidFill>
              </a:rPr>
              <a:t>arrested unnecessarily</a:t>
            </a:r>
            <a:r>
              <a:rPr lang="en-GB" altLang="en-US" sz="2400" dirty="0">
                <a:solidFill>
                  <a:srgbClr val="FF0000"/>
                </a:solidFill>
              </a:rPr>
              <a:t>:</a:t>
            </a:r>
          </a:p>
          <a:p>
            <a:pPr marL="746125" lvl="2" indent="-346075" algn="just">
              <a:lnSpc>
                <a:spcPct val="150000"/>
              </a:lnSpc>
              <a:spcBef>
                <a:spcPct val="0"/>
              </a:spcBef>
            </a:pPr>
            <a:r>
              <a:rPr lang="en-GB" altLang="en-US" sz="2000" dirty="0"/>
              <a:t>because there was no case to start off with, or </a:t>
            </a:r>
          </a:p>
          <a:p>
            <a:pPr marL="746125" lvl="2" indent="-346075" algn="just">
              <a:spcBef>
                <a:spcPct val="0"/>
              </a:spcBef>
            </a:pPr>
            <a:r>
              <a:rPr lang="en-GB" altLang="en-US" sz="2000" dirty="0"/>
              <a:t>other means should have and could have been used to ensure their attendance at court</a:t>
            </a:r>
          </a:p>
          <a:p>
            <a:pPr marL="61912" lvl="2" indent="0" algn="just">
              <a:buNone/>
            </a:pPr>
            <a:endParaRPr lang="en-US" sz="2200" dirty="0" smtClean="0"/>
          </a:p>
          <a:p>
            <a:pPr marL="403225" lvl="2" indent="-341313" algn="just">
              <a:buFont typeface="Arial" panose="020B0604020202020204" pitchFamily="34" charset="0"/>
              <a:buChar char="•"/>
            </a:pPr>
            <a:endParaRPr lang="en-US" sz="2200" dirty="0"/>
          </a:p>
          <a:p>
            <a:pPr marL="403225" lvl="2" indent="-341313" algn="just">
              <a:buFont typeface="Arial" panose="020B0604020202020204" pitchFamily="34" charset="0"/>
              <a:buChar char="•"/>
            </a:pPr>
            <a:endParaRPr lang="en-US" sz="2200" dirty="0"/>
          </a:p>
        </p:txBody>
      </p:sp>
      <p:sp>
        <p:nvSpPr>
          <p:cNvPr id="4" name="Right Arrow 3"/>
          <p:cNvSpPr/>
          <p:nvPr/>
        </p:nvSpPr>
        <p:spPr>
          <a:xfrm>
            <a:off x="7668344" y="1700808"/>
            <a:ext cx="360040" cy="117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38925975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KNOWLEDGE</a:t>
            </a:r>
            <a:endParaRPr lang="en-GB" sz="2800" dirty="0"/>
          </a:p>
        </p:txBody>
      </p:sp>
      <p:sp>
        <p:nvSpPr>
          <p:cNvPr id="3" name="Content Placeholder 2"/>
          <p:cNvSpPr>
            <a:spLocks noGrp="1"/>
          </p:cNvSpPr>
          <p:nvPr>
            <p:ph idx="1"/>
          </p:nvPr>
        </p:nvSpPr>
        <p:spPr>
          <a:xfrm>
            <a:off x="324789" y="1673424"/>
            <a:ext cx="8435280" cy="5184576"/>
          </a:xfrm>
        </p:spPr>
        <p:txBody>
          <a:bodyPr>
            <a:noAutofit/>
          </a:bodyPr>
          <a:lstStyle/>
          <a:p>
            <a:pPr marL="346075" indent="-346075" algn="just">
              <a:spcBef>
                <a:spcPct val="0"/>
              </a:spcBef>
            </a:pPr>
            <a:r>
              <a:rPr lang="en-GB" altLang="en-US" sz="2400" dirty="0" smtClean="0"/>
              <a:t>Attrition </a:t>
            </a:r>
            <a:r>
              <a:rPr lang="en-GB" altLang="en-US" sz="2400" dirty="0"/>
              <a:t>may be due to </a:t>
            </a:r>
            <a:r>
              <a:rPr lang="en-GB" altLang="en-US" sz="2400" b="1" dirty="0" err="1">
                <a:solidFill>
                  <a:srgbClr val="FF0000"/>
                </a:solidFill>
              </a:rPr>
              <a:t>NPA’s</a:t>
            </a:r>
            <a:r>
              <a:rPr lang="en-GB" altLang="en-US" sz="2400" b="1" dirty="0">
                <a:solidFill>
                  <a:srgbClr val="FF0000"/>
                </a:solidFill>
              </a:rPr>
              <a:t> selection criteria </a:t>
            </a:r>
            <a:r>
              <a:rPr lang="en-GB" altLang="en-US" sz="2400" dirty="0"/>
              <a:t>for prosecuting cases and partly by the quality of cases received from the police</a:t>
            </a:r>
          </a:p>
          <a:p>
            <a:pPr marL="346075" indent="-346075" algn="just">
              <a:spcBef>
                <a:spcPct val="0"/>
              </a:spcBef>
            </a:pPr>
            <a:r>
              <a:rPr lang="en-GB" altLang="en-US" sz="2400" dirty="0" err="1"/>
              <a:t>NPA</a:t>
            </a:r>
            <a:r>
              <a:rPr lang="en-GB" altLang="en-US" sz="2400" dirty="0"/>
              <a:t> has a </a:t>
            </a:r>
            <a:r>
              <a:rPr lang="en-GB" altLang="en-US" sz="2400" b="1" dirty="0">
                <a:solidFill>
                  <a:srgbClr val="FF0000"/>
                </a:solidFill>
              </a:rPr>
              <a:t>93% conviction rate</a:t>
            </a:r>
            <a:r>
              <a:rPr lang="en-GB" altLang="en-US" sz="2400" dirty="0">
                <a:solidFill>
                  <a:srgbClr val="FF0000"/>
                </a:solidFill>
              </a:rPr>
              <a:t>, </a:t>
            </a:r>
            <a:r>
              <a:rPr lang="en-GB" altLang="en-US" sz="2400" dirty="0"/>
              <a:t>an important factor will thus be how likely a conviction will be when selecting cases for prosecution</a:t>
            </a:r>
          </a:p>
          <a:p>
            <a:pPr marL="403225" lvl="2" indent="-341313" algn="just">
              <a:buFont typeface="Arial" panose="020B0604020202020204" pitchFamily="34" charset="0"/>
              <a:buChar char="•"/>
            </a:pPr>
            <a:endParaRPr lang="en-US" sz="2200" dirty="0" smtClean="0"/>
          </a:p>
          <a:p>
            <a:pPr marL="403225" lvl="2" indent="-341313" algn="just">
              <a:buFont typeface="Arial" panose="020B0604020202020204" pitchFamily="34" charset="0"/>
              <a:buChar char="•"/>
            </a:pPr>
            <a:endParaRPr lang="en-US" sz="2200" dirty="0"/>
          </a:p>
          <a:p>
            <a:pPr marL="403225" lvl="2" indent="-341313" algn="just">
              <a:buFont typeface="Arial" panose="020B0604020202020204" pitchFamily="34" charset="0"/>
              <a:buChar char="•"/>
            </a:pPr>
            <a:endParaRPr lang="en-US" sz="2200" dirty="0"/>
          </a:p>
        </p:txBody>
      </p:sp>
      <p:sp>
        <p:nvSpPr>
          <p:cNvPr id="4" name="Right Arrow 3"/>
          <p:cNvSpPr/>
          <p:nvPr/>
        </p:nvSpPr>
        <p:spPr>
          <a:xfrm>
            <a:off x="7668344" y="1700808"/>
            <a:ext cx="360040" cy="117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79414826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KNOWLEDGE</a:t>
            </a:r>
            <a:endParaRPr lang="en-GB" sz="2800" dirty="0"/>
          </a:p>
        </p:txBody>
      </p:sp>
      <p:sp>
        <p:nvSpPr>
          <p:cNvPr id="3" name="Content Placeholder 2"/>
          <p:cNvSpPr>
            <a:spLocks noGrp="1"/>
          </p:cNvSpPr>
          <p:nvPr>
            <p:ph idx="1"/>
          </p:nvPr>
        </p:nvSpPr>
        <p:spPr>
          <a:xfrm>
            <a:off x="179512" y="1772816"/>
            <a:ext cx="8784976" cy="4752528"/>
          </a:xfrm>
        </p:spPr>
        <p:txBody>
          <a:bodyPr>
            <a:noAutofit/>
          </a:bodyPr>
          <a:lstStyle/>
          <a:p>
            <a:pPr>
              <a:buFont typeface="Wingdings" panose="05000000000000000000" pitchFamily="2" charset="2"/>
              <a:buChar char="q"/>
            </a:pPr>
            <a:r>
              <a:rPr lang="en-US" sz="2400" b="1" dirty="0" smtClean="0">
                <a:solidFill>
                  <a:srgbClr val="FF0000"/>
                </a:solidFill>
              </a:rPr>
              <a:t>Recommendations</a:t>
            </a:r>
            <a:endParaRPr lang="en-US" sz="2400" b="1" dirty="0">
              <a:solidFill>
                <a:srgbClr val="FF0000"/>
              </a:solidFill>
            </a:endParaRPr>
          </a:p>
          <a:p>
            <a:pPr marL="465138" lvl="2" indent="-295275" algn="just">
              <a:buFont typeface="Arial" panose="020B0604020202020204" pitchFamily="34" charset="0"/>
              <a:buChar char="•"/>
            </a:pPr>
            <a:r>
              <a:rPr lang="en-US" sz="2200" dirty="0" smtClean="0"/>
              <a:t>Adopt </a:t>
            </a:r>
            <a:r>
              <a:rPr lang="en-US" sz="2200" dirty="0"/>
              <a:t>a learning organisation: SAPS needs to be open to critique, admits </a:t>
            </a:r>
            <a:r>
              <a:rPr lang="en-US" sz="2200" dirty="0" smtClean="0"/>
              <a:t>mistakes </a:t>
            </a:r>
            <a:r>
              <a:rPr lang="en-US" sz="2200" dirty="0"/>
              <a:t>and </a:t>
            </a:r>
            <a:r>
              <a:rPr lang="en-US" sz="2200" dirty="0" smtClean="0"/>
              <a:t>take </a:t>
            </a:r>
            <a:r>
              <a:rPr lang="en-US" sz="2200" dirty="0"/>
              <a:t>concrete steps to learn from mistakes and </a:t>
            </a:r>
            <a:r>
              <a:rPr lang="en-US" sz="2200" dirty="0" smtClean="0"/>
              <a:t>successes – </a:t>
            </a:r>
            <a:r>
              <a:rPr lang="en-US" sz="2200" dirty="0"/>
              <a:t>a reflective </a:t>
            </a:r>
            <a:r>
              <a:rPr lang="en-US" sz="2200" dirty="0" smtClean="0"/>
              <a:t>organisation.</a:t>
            </a:r>
          </a:p>
          <a:p>
            <a:pPr marL="465138" lvl="2" indent="-295275" algn="just">
              <a:buFont typeface="Arial" panose="020B0604020202020204" pitchFamily="34" charset="0"/>
              <a:buChar char="•"/>
            </a:pPr>
            <a:r>
              <a:rPr lang="en-US" sz="2200" dirty="0" smtClean="0"/>
              <a:t>Establish a </a:t>
            </a:r>
            <a:r>
              <a:rPr lang="en-US" sz="2200" u="sng" dirty="0" smtClean="0"/>
              <a:t>professional body </a:t>
            </a:r>
            <a:r>
              <a:rPr lang="en-US" sz="2200" dirty="0" smtClean="0"/>
              <a:t>as per the National Policing Board. </a:t>
            </a:r>
          </a:p>
          <a:p>
            <a:pPr marL="465138" lvl="2" indent="-295275" algn="just">
              <a:buFont typeface="Arial" panose="020B0604020202020204" pitchFamily="34" charset="0"/>
              <a:buChar char="•"/>
            </a:pPr>
            <a:r>
              <a:rPr lang="en-US" sz="2200" dirty="0" smtClean="0"/>
              <a:t>Assess </a:t>
            </a:r>
            <a:r>
              <a:rPr lang="en-US" sz="2200" dirty="0"/>
              <a:t>the impact of  SAPS pre-recruitment </a:t>
            </a:r>
            <a:r>
              <a:rPr lang="en-US" sz="2200" dirty="0" smtClean="0"/>
              <a:t>training.</a:t>
            </a:r>
          </a:p>
          <a:p>
            <a:pPr marL="339725" lvl="1" indent="-339725"/>
            <a:endParaRPr lang="en-US" sz="2200" dirty="0"/>
          </a:p>
          <a:p>
            <a:pPr marL="457200" lvl="1" indent="0">
              <a:buNone/>
            </a:pPr>
            <a:endParaRPr lang="en-US" sz="2200" dirty="0" smtClean="0"/>
          </a:p>
        </p:txBody>
      </p:sp>
    </p:spTree>
    <p:extLst>
      <p:ext uri="{BB962C8B-B14F-4D97-AF65-F5344CB8AC3E}">
        <p14:creationId xmlns:p14="http://schemas.microsoft.com/office/powerpoint/2010/main" val="199209932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ETHICS AND ACCOUNTABILITY</a:t>
            </a:r>
            <a:endParaRPr lang="en-GB" sz="2800" b="1" dirty="0"/>
          </a:p>
        </p:txBody>
      </p:sp>
      <p:sp>
        <p:nvSpPr>
          <p:cNvPr id="3" name="Content Placeholder 2"/>
          <p:cNvSpPr>
            <a:spLocks noGrp="1"/>
          </p:cNvSpPr>
          <p:nvPr>
            <p:ph idx="1"/>
          </p:nvPr>
        </p:nvSpPr>
        <p:spPr>
          <a:xfrm>
            <a:off x="31656" y="1628800"/>
            <a:ext cx="9112344" cy="5229200"/>
          </a:xfrm>
        </p:spPr>
        <p:txBody>
          <a:bodyPr>
            <a:noAutofit/>
          </a:bodyPr>
          <a:lstStyle/>
          <a:p>
            <a:pPr>
              <a:buFont typeface="Wingdings" panose="05000000000000000000" pitchFamily="2" charset="2"/>
              <a:buChar char="q"/>
            </a:pPr>
            <a:r>
              <a:rPr lang="en-US" sz="2400" b="1" dirty="0" smtClean="0">
                <a:solidFill>
                  <a:srgbClr val="FF0000"/>
                </a:solidFill>
              </a:rPr>
              <a:t>Do officials perceive that they will be held accountable?</a:t>
            </a:r>
            <a:r>
              <a:rPr lang="en-US" sz="2400" dirty="0">
                <a:solidFill>
                  <a:srgbClr val="FF0000"/>
                </a:solidFill>
              </a:rPr>
              <a:t> </a:t>
            </a:r>
            <a:endParaRPr lang="en-US" sz="2400" dirty="0" smtClean="0">
              <a:solidFill>
                <a:srgbClr val="FF0000"/>
              </a:solidFill>
            </a:endParaRPr>
          </a:p>
          <a:p>
            <a:pPr>
              <a:buFont typeface="Wingdings" panose="05000000000000000000" pitchFamily="2" charset="2"/>
              <a:buChar char="q"/>
            </a:pPr>
            <a:r>
              <a:rPr lang="en-US" sz="2400" b="1" dirty="0" smtClean="0">
                <a:solidFill>
                  <a:srgbClr val="FF0000"/>
                </a:solidFill>
              </a:rPr>
              <a:t>Integrity: </a:t>
            </a:r>
          </a:p>
          <a:p>
            <a:pPr marL="573088" lvl="1" indent="-293688" algn="just">
              <a:buFont typeface="Arial" panose="020B0604020202020204" pitchFamily="34" charset="0"/>
              <a:buChar char="•"/>
            </a:pPr>
            <a:r>
              <a:rPr lang="en-US" sz="2200" b="1" dirty="0" smtClean="0"/>
              <a:t>Code of silence </a:t>
            </a:r>
            <a:r>
              <a:rPr lang="en-US" sz="2200" dirty="0" smtClean="0"/>
              <a:t>- 26% will not report receiving free meals &amp; gifts and believe that 46% of colleagues will also not report it.</a:t>
            </a:r>
          </a:p>
          <a:p>
            <a:pPr marL="573088" lvl="2" indent="-293688" algn="just">
              <a:buFont typeface="Arial" panose="020B0604020202020204" pitchFamily="34" charset="0"/>
              <a:buChar char="•"/>
            </a:pPr>
            <a:r>
              <a:rPr lang="en-US" sz="2200" b="1" dirty="0" smtClean="0"/>
              <a:t>Complaints against police (IPID) </a:t>
            </a:r>
            <a:r>
              <a:rPr lang="en-US" sz="2200" dirty="0" smtClean="0"/>
              <a:t>– increased from 5880 in 2014/15 to 7014 in 2016/17</a:t>
            </a:r>
            <a:r>
              <a:rPr lang="en-US" sz="2200" dirty="0"/>
              <a:t>.</a:t>
            </a:r>
            <a:endParaRPr lang="en-US" sz="2200" b="1" u="sng" dirty="0" smtClean="0"/>
          </a:p>
        </p:txBody>
      </p:sp>
      <p:sp>
        <p:nvSpPr>
          <p:cNvPr id="5" name="Rectangle 1"/>
          <p:cNvSpPr>
            <a:spLocks noChangeArrowheads="1"/>
          </p:cNvSpPr>
          <p:nvPr/>
        </p:nvSpPr>
        <p:spPr bwMode="auto">
          <a:xfrm>
            <a:off x="755576" y="355579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2112146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ETHICS AND </a:t>
            </a:r>
            <a:r>
              <a:rPr lang="en-US" sz="2800" b="1" dirty="0" smtClean="0"/>
              <a:t>ACCOUNTABILITY</a:t>
            </a:r>
            <a:endParaRPr lang="en-ZA" dirty="0"/>
          </a:p>
        </p:txBody>
      </p:sp>
      <p:sp>
        <p:nvSpPr>
          <p:cNvPr id="3" name="Content Placeholder 2"/>
          <p:cNvSpPr>
            <a:spLocks noGrp="1"/>
          </p:cNvSpPr>
          <p:nvPr>
            <p:ph idx="1"/>
          </p:nvPr>
        </p:nvSpPr>
        <p:spPr>
          <a:xfrm>
            <a:off x="107504" y="1600201"/>
            <a:ext cx="8784976" cy="4781127"/>
          </a:xfrm>
        </p:spPr>
        <p:txBody>
          <a:bodyPr/>
          <a:lstStyle/>
          <a:p>
            <a:pPr marL="339725" lvl="1">
              <a:buFont typeface="Arial" panose="020B0604020202020204" pitchFamily="34" charset="0"/>
              <a:buChar char="•"/>
            </a:pPr>
            <a:r>
              <a:rPr lang="en-US" sz="1800" b="1" dirty="0" smtClean="0"/>
              <a:t>Civil </a:t>
            </a:r>
            <a:r>
              <a:rPr lang="en-US" sz="1800" b="1" dirty="0"/>
              <a:t>claims </a:t>
            </a:r>
            <a:r>
              <a:rPr lang="en-US" sz="1800" dirty="0"/>
              <a:t>– </a:t>
            </a:r>
            <a:r>
              <a:rPr lang="en-US" sz="1800" dirty="0" smtClean="0"/>
              <a:t>Significant reduction in claims made and paid out in 2016/17. Average </a:t>
            </a:r>
            <a:r>
              <a:rPr lang="en-US" sz="1800" dirty="0"/>
              <a:t>of R681 million p.a. of which R189 million paid out p.a. on </a:t>
            </a:r>
            <a:r>
              <a:rPr lang="en-US" sz="1800" dirty="0" smtClean="0"/>
              <a:t>average, yet not recouped </a:t>
            </a:r>
            <a:r>
              <a:rPr lang="en-US" sz="1800" dirty="0"/>
              <a:t>as required by Treasury </a:t>
            </a:r>
            <a:r>
              <a:rPr lang="en-US" sz="1800" dirty="0" smtClean="0"/>
              <a:t>Regulations. The Public Audit Amendment Bill will assist AG to recoup state losses.</a:t>
            </a:r>
            <a:endParaRPr lang="en-US" sz="18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19</a:t>
            </a:fld>
            <a:endParaRPr lang="en-US" dirty="0">
              <a:solidFill>
                <a:srgbClr val="000000"/>
              </a:solidFill>
            </a:endParaRPr>
          </a:p>
        </p:txBody>
      </p:sp>
      <p:graphicFrame>
        <p:nvGraphicFramePr>
          <p:cNvPr id="5" name="Chart 4"/>
          <p:cNvGraphicFramePr/>
          <p:nvPr>
            <p:extLst>
              <p:ext uri="{D42A27DB-BD31-4B8C-83A1-F6EECF244321}">
                <p14:modId xmlns:p14="http://schemas.microsoft.com/office/powerpoint/2010/main" val="3202465650"/>
              </p:ext>
            </p:extLst>
          </p:nvPr>
        </p:nvGraphicFramePr>
        <p:xfrm>
          <a:off x="0" y="2708919"/>
          <a:ext cx="9144000" cy="38157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5825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PURPOSE OF THE PRESENTATION</a:t>
            </a:r>
            <a:endParaRPr lang="en-US" sz="3200" b="1" dirty="0"/>
          </a:p>
        </p:txBody>
      </p:sp>
      <p:sp>
        <p:nvSpPr>
          <p:cNvPr id="3" name="Content Placeholder 2"/>
          <p:cNvSpPr>
            <a:spLocks noGrp="1"/>
          </p:cNvSpPr>
          <p:nvPr>
            <p:ph idx="1"/>
          </p:nvPr>
        </p:nvSpPr>
        <p:spPr/>
        <p:txBody>
          <a:bodyPr/>
          <a:lstStyle/>
          <a:p>
            <a:pPr algn="ctr"/>
            <a:r>
              <a:rPr lang="en-US" b="1" dirty="0" smtClean="0">
                <a:solidFill>
                  <a:srgbClr val="FF0000"/>
                </a:solidFill>
              </a:rPr>
              <a:t>To inform </a:t>
            </a:r>
            <a:r>
              <a:rPr lang="en-US" b="1" dirty="0" err="1" smtClean="0">
                <a:solidFill>
                  <a:srgbClr val="FF0000"/>
                </a:solidFill>
              </a:rPr>
              <a:t>DCS</a:t>
            </a:r>
            <a:r>
              <a:rPr lang="en-US" b="1" dirty="0" smtClean="0">
                <a:solidFill>
                  <a:srgbClr val="FF0000"/>
                </a:solidFill>
              </a:rPr>
              <a:t> on the state of policing in South Africa &amp; the implications of the state of policing on </a:t>
            </a:r>
            <a:r>
              <a:rPr lang="en-US" b="1" dirty="0" err="1" smtClean="0">
                <a:solidFill>
                  <a:srgbClr val="FF0000"/>
                </a:solidFill>
              </a:rPr>
              <a:t>DCS</a:t>
            </a:r>
            <a:endParaRPr lang="en-US" b="1" dirty="0" smtClean="0">
              <a:solidFill>
                <a:srgbClr val="FF0000"/>
              </a:solidFill>
            </a:endParaRPr>
          </a:p>
          <a:p>
            <a:pPr algn="ctr"/>
            <a:endParaRPr lang="en-US" b="1" dirty="0" smtClean="0">
              <a:solidFill>
                <a:srgbClr val="FF0000"/>
              </a:solidFill>
            </a:endParaRPr>
          </a:p>
          <a:p>
            <a:pPr algn="ctr"/>
            <a:r>
              <a:rPr lang="en-US" b="1" dirty="0" smtClean="0">
                <a:solidFill>
                  <a:srgbClr val="FF0000"/>
                </a:solidFill>
              </a:rPr>
              <a:t>To discuss changing the way we do our work to address crime &amp; violence and lessen the burden on the JCPS cluster departments</a:t>
            </a:r>
            <a:endParaRPr lang="en-US" b="1" dirty="0">
              <a:solidFill>
                <a:srgbClr val="FF0000"/>
              </a:solidFill>
            </a:endParaRPr>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409911038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solidFill>
                  <a:srgbClr val="000000"/>
                </a:solidFill>
              </a:rPr>
              <a:t>ETHICS AND </a:t>
            </a:r>
            <a:r>
              <a:rPr lang="en-US" sz="2800" b="1" dirty="0" smtClean="0">
                <a:solidFill>
                  <a:srgbClr val="000000"/>
                </a:solidFill>
              </a:rPr>
              <a:t>ACCOUNTABILITY</a:t>
            </a:r>
            <a:endParaRPr lang="en-ZA" dirty="0"/>
          </a:p>
        </p:txBody>
      </p:sp>
      <p:sp>
        <p:nvSpPr>
          <p:cNvPr id="3" name="Content Placeholder 2"/>
          <p:cNvSpPr>
            <a:spLocks noGrp="1"/>
          </p:cNvSpPr>
          <p:nvPr>
            <p:ph idx="1"/>
          </p:nvPr>
        </p:nvSpPr>
        <p:spPr>
          <a:xfrm>
            <a:off x="119108" y="1670417"/>
            <a:ext cx="8906195" cy="5069159"/>
          </a:xfrm>
        </p:spPr>
        <p:txBody>
          <a:bodyPr/>
          <a:lstStyle/>
          <a:p>
            <a:pPr marL="339725" lvl="1" algn="just">
              <a:buFont typeface="Wingdings" panose="05000000000000000000" pitchFamily="2" charset="2"/>
              <a:buChar char="q"/>
            </a:pPr>
            <a:r>
              <a:rPr lang="en-US" sz="2400" b="1" dirty="0">
                <a:solidFill>
                  <a:srgbClr val="FF0000"/>
                </a:solidFill>
              </a:rPr>
              <a:t>Disciplinary code: </a:t>
            </a:r>
            <a:r>
              <a:rPr lang="en-US" sz="2400" dirty="0"/>
              <a:t>few are disciplined &lt;5000 p.a. nearly 50% </a:t>
            </a:r>
            <a:r>
              <a:rPr lang="en-US" sz="2400" dirty="0" smtClean="0"/>
              <a:t>withdrawn /</a:t>
            </a:r>
            <a:r>
              <a:rPr lang="en-US" sz="2400" dirty="0"/>
              <a:t>acquitted. </a:t>
            </a:r>
            <a:r>
              <a:rPr lang="en-US" sz="2400" dirty="0" smtClean="0"/>
              <a:t>Approximately 50% of </a:t>
            </a:r>
            <a:r>
              <a:rPr lang="en-US" sz="2400" dirty="0"/>
              <a:t>disciplinary actions in SAPS result in acquittal or withdrawal compared to </a:t>
            </a:r>
            <a:r>
              <a:rPr lang="en-US" sz="2400" b="1" u="sng" dirty="0">
                <a:solidFill>
                  <a:srgbClr val="FF0000"/>
                </a:solidFill>
              </a:rPr>
              <a:t>5.4% at DCS. </a:t>
            </a:r>
            <a:r>
              <a:rPr lang="en-US" sz="2400" dirty="0" smtClean="0"/>
              <a:t>On </a:t>
            </a:r>
            <a:r>
              <a:rPr lang="en-US" sz="2400" dirty="0"/>
              <a:t>average 2.5% of staff in SAPS are subject to disciplinary action compared to nearly </a:t>
            </a:r>
            <a:r>
              <a:rPr lang="en-US" sz="2400" b="1" dirty="0">
                <a:solidFill>
                  <a:srgbClr val="FF0000"/>
                </a:solidFill>
              </a:rPr>
              <a:t>10% in DCS. </a:t>
            </a:r>
            <a:endParaRPr lang="en-US" sz="2400" b="1" dirty="0" smtClean="0">
              <a:solidFill>
                <a:srgbClr val="FF0000"/>
              </a:solidFill>
            </a:endParaRPr>
          </a:p>
          <a:p>
            <a:pPr marL="339725" lvl="1" algn="just">
              <a:buFont typeface="Arial" panose="020B0604020202020204" pitchFamily="34" charset="0"/>
              <a:buChar char="•"/>
            </a:pPr>
            <a:r>
              <a:rPr lang="en-US" sz="2400" dirty="0" smtClean="0"/>
              <a:t>Light </a:t>
            </a:r>
            <a:r>
              <a:rPr lang="en-US" sz="2400" dirty="0"/>
              <a:t>disciplinary </a:t>
            </a:r>
            <a:r>
              <a:rPr lang="en-US" sz="2400" dirty="0" smtClean="0"/>
              <a:t>sanctions: </a:t>
            </a:r>
            <a:r>
              <a:rPr lang="en-US" sz="2400" dirty="0"/>
              <a:t>e.g. 2/3rds received written or verbal warning for Assault GBV 2014/15. Victims of Crime Survey: nationally 14% of households reported being asked for bribe e.g. Gauteng 22%. </a:t>
            </a:r>
          </a:p>
          <a:p>
            <a:pPr marL="339725" lvl="1" algn="just">
              <a:buFont typeface="Wingdings" panose="05000000000000000000" pitchFamily="2" charset="2"/>
              <a:buChar char="q"/>
            </a:pPr>
            <a:r>
              <a:rPr lang="en-US" sz="2400" b="1" dirty="0" smtClean="0">
                <a:solidFill>
                  <a:srgbClr val="FF0000"/>
                </a:solidFill>
              </a:rPr>
              <a:t>Code </a:t>
            </a:r>
            <a:r>
              <a:rPr lang="en-US" sz="2400" b="1" dirty="0">
                <a:solidFill>
                  <a:srgbClr val="FF0000"/>
                </a:solidFill>
              </a:rPr>
              <a:t>of </a:t>
            </a:r>
            <a:r>
              <a:rPr lang="en-US" sz="2400" b="1" dirty="0" smtClean="0">
                <a:solidFill>
                  <a:srgbClr val="FF0000"/>
                </a:solidFill>
              </a:rPr>
              <a:t>conduct: </a:t>
            </a:r>
            <a:r>
              <a:rPr lang="en-US" sz="2400" dirty="0" smtClean="0"/>
              <a:t>few </a:t>
            </a:r>
            <a:r>
              <a:rPr lang="en-US" sz="2400" dirty="0"/>
              <a:t>are trained &lt;5000 p.a. No evidence of refresher training and dealing with practical situations</a:t>
            </a:r>
            <a:r>
              <a:rPr lang="en-US" sz="2400" dirty="0" smtClean="0"/>
              <a:t>. Ideals of the Code are drowned out by the sub-culture.</a:t>
            </a:r>
            <a:endParaRPr lang="en-US" sz="2400" dirty="0"/>
          </a:p>
          <a:p>
            <a:pPr>
              <a:buFont typeface="Arial" panose="020B0604020202020204" pitchFamily="34" charset="0"/>
              <a:buChar char="•"/>
            </a:pPr>
            <a:endParaRPr lang="en-ZA" sz="24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187816520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solidFill>
                  <a:srgbClr val="000000"/>
                </a:solidFill>
              </a:rPr>
              <a:t>ETHICS AND </a:t>
            </a:r>
            <a:r>
              <a:rPr lang="en-US" sz="2800" b="1" dirty="0" smtClean="0">
                <a:solidFill>
                  <a:srgbClr val="000000"/>
                </a:solidFill>
              </a:rPr>
              <a:t>ACCOUNTABILITY</a:t>
            </a:r>
            <a:endParaRPr lang="en-ZA" dirty="0"/>
          </a:p>
        </p:txBody>
      </p:sp>
      <p:sp>
        <p:nvSpPr>
          <p:cNvPr id="3" name="Content Placeholder 2"/>
          <p:cNvSpPr>
            <a:spLocks noGrp="1"/>
          </p:cNvSpPr>
          <p:nvPr>
            <p:ph idx="1"/>
          </p:nvPr>
        </p:nvSpPr>
        <p:spPr>
          <a:xfrm>
            <a:off x="119108" y="1670417"/>
            <a:ext cx="8906195" cy="5069159"/>
          </a:xfrm>
        </p:spPr>
        <p:txBody>
          <a:bodyPr/>
          <a:lstStyle/>
          <a:p>
            <a:pPr marL="339725" lvl="1" algn="just">
              <a:buFont typeface="Wingdings" panose="05000000000000000000" pitchFamily="2" charset="2"/>
              <a:buChar char="q"/>
            </a:pPr>
            <a:r>
              <a:rPr lang="en-US" sz="2400" b="1" dirty="0" smtClean="0">
                <a:solidFill>
                  <a:srgbClr val="FF0000"/>
                </a:solidFill>
              </a:rPr>
              <a:t>Officials </a:t>
            </a:r>
            <a:r>
              <a:rPr lang="en-US" sz="2400" b="1" dirty="0">
                <a:solidFill>
                  <a:srgbClr val="FF0000"/>
                </a:solidFill>
              </a:rPr>
              <a:t>do </a:t>
            </a:r>
            <a:r>
              <a:rPr lang="en-US" sz="2400" b="1" dirty="0" smtClean="0">
                <a:solidFill>
                  <a:srgbClr val="FF0000"/>
                </a:solidFill>
              </a:rPr>
              <a:t>not ‘feel accountability’:  </a:t>
            </a:r>
            <a:r>
              <a:rPr lang="en-US" sz="2400" dirty="0"/>
              <a:t>AGSA very critical of SMS: same issues raised for a number of years and not resolved. E.g. Crime intelligence &amp; </a:t>
            </a:r>
            <a:r>
              <a:rPr lang="en-US" sz="2400" dirty="0" err="1"/>
              <a:t>Marikana</a:t>
            </a:r>
            <a:r>
              <a:rPr lang="en-US" sz="2400" dirty="0"/>
              <a:t>.</a:t>
            </a:r>
          </a:p>
          <a:p>
            <a:pPr algn="just">
              <a:buFont typeface="Wingdings" panose="05000000000000000000" pitchFamily="2" charset="2"/>
              <a:buChar char="q"/>
            </a:pPr>
            <a:r>
              <a:rPr lang="en-US" sz="2400" b="1" dirty="0" smtClean="0">
                <a:solidFill>
                  <a:srgbClr val="FF0000"/>
                </a:solidFill>
              </a:rPr>
              <a:t>Obstacles </a:t>
            </a:r>
            <a:r>
              <a:rPr lang="en-US" sz="2400" b="1" dirty="0">
                <a:solidFill>
                  <a:srgbClr val="FF0000"/>
                </a:solidFill>
              </a:rPr>
              <a:t>to </a:t>
            </a:r>
            <a:r>
              <a:rPr lang="en-US" sz="2400" b="1" dirty="0" smtClean="0">
                <a:solidFill>
                  <a:srgbClr val="FF0000"/>
                </a:solidFill>
              </a:rPr>
              <a:t>accountability</a:t>
            </a:r>
            <a:r>
              <a:rPr lang="en-US" sz="2400" b="1" dirty="0" smtClean="0"/>
              <a:t>: </a:t>
            </a:r>
            <a:r>
              <a:rPr lang="en-US" sz="2400" dirty="0" smtClean="0"/>
              <a:t>low </a:t>
            </a:r>
            <a:r>
              <a:rPr lang="en-US" sz="2400" dirty="0"/>
              <a:t>disciplinary rate; light sanctions; civil claims; IPID capacity; relationship with </a:t>
            </a:r>
            <a:r>
              <a:rPr lang="en-US" sz="2400" dirty="0" smtClean="0"/>
              <a:t>NPA.</a:t>
            </a:r>
          </a:p>
          <a:p>
            <a:pPr>
              <a:buFont typeface="Wingdings" panose="05000000000000000000" pitchFamily="2" charset="2"/>
              <a:buChar char="q"/>
            </a:pPr>
            <a:r>
              <a:rPr lang="en-US" sz="2400" b="1" dirty="0" smtClean="0">
                <a:solidFill>
                  <a:srgbClr val="FF0000"/>
                </a:solidFill>
              </a:rPr>
              <a:t>Overall impression</a:t>
            </a:r>
            <a:r>
              <a:rPr lang="en-US" sz="2400" dirty="0" smtClean="0"/>
              <a:t>: </a:t>
            </a:r>
            <a:r>
              <a:rPr lang="en-US" sz="2400" dirty="0"/>
              <a:t>accountability value chain is broken; law is good but not enforced or inconsistently enforced.</a:t>
            </a:r>
            <a:endParaRPr lang="en-GB" sz="2400" dirty="0"/>
          </a:p>
          <a:p>
            <a:pPr>
              <a:buFont typeface="Arial" panose="020B0604020202020204" pitchFamily="34" charset="0"/>
              <a:buChar char="•"/>
            </a:pPr>
            <a:endParaRPr lang="en-ZA" sz="24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80199560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solidFill>
                  <a:srgbClr val="000000"/>
                </a:solidFill>
              </a:rPr>
              <a:t>ETHICS AND ACCOUNTABILITY</a:t>
            </a:r>
            <a:endParaRPr lang="en-GB" dirty="0"/>
          </a:p>
        </p:txBody>
      </p:sp>
      <p:sp>
        <p:nvSpPr>
          <p:cNvPr id="3" name="Content Placeholder 2"/>
          <p:cNvSpPr>
            <a:spLocks noGrp="1"/>
          </p:cNvSpPr>
          <p:nvPr>
            <p:ph idx="1"/>
          </p:nvPr>
        </p:nvSpPr>
        <p:spPr>
          <a:xfrm>
            <a:off x="179512" y="1412776"/>
            <a:ext cx="8580557" cy="4968552"/>
          </a:xfrm>
        </p:spPr>
        <p:txBody>
          <a:bodyPr/>
          <a:lstStyle/>
          <a:p>
            <a:pPr>
              <a:buFont typeface="Wingdings" panose="05000000000000000000" pitchFamily="2" charset="2"/>
              <a:buChar char="q"/>
            </a:pPr>
            <a:r>
              <a:rPr lang="en-US" sz="2400" b="1" dirty="0" smtClean="0">
                <a:solidFill>
                  <a:srgbClr val="FF0000"/>
                </a:solidFill>
              </a:rPr>
              <a:t>Recommendations</a:t>
            </a:r>
          </a:p>
          <a:p>
            <a:pPr marL="635000" lvl="2" indent="-355600" algn="just">
              <a:buFont typeface="Arial" panose="020B0604020202020204" pitchFamily="34" charset="0"/>
              <a:buChar char="•"/>
            </a:pPr>
            <a:r>
              <a:rPr lang="en-US" dirty="0" smtClean="0"/>
              <a:t>It is critical that individuals are held accountable against a known and understandable standard. </a:t>
            </a:r>
          </a:p>
          <a:p>
            <a:pPr marL="635000" lvl="2" indent="-355600" algn="just">
              <a:buFont typeface="Arial" panose="020B0604020202020204" pitchFamily="34" charset="0"/>
              <a:buChar char="•"/>
            </a:pPr>
            <a:r>
              <a:rPr lang="en-US" dirty="0"/>
              <a:t>Sanctions must reflect the severity of the crime.</a:t>
            </a:r>
          </a:p>
          <a:p>
            <a:pPr marL="635000" lvl="2" indent="-355600" algn="just">
              <a:buFont typeface="Arial" panose="020B0604020202020204" pitchFamily="34" charset="0"/>
              <a:buChar char="•"/>
            </a:pPr>
            <a:r>
              <a:rPr lang="en-US" dirty="0" smtClean="0"/>
              <a:t>Need to strengthen training to prevent as far as possible misuse of authority</a:t>
            </a:r>
            <a:r>
              <a:rPr lang="en-US" dirty="0"/>
              <a:t>. Includes continued refresher training</a:t>
            </a:r>
            <a:r>
              <a:rPr lang="en-US" dirty="0" smtClean="0"/>
              <a:t>.</a:t>
            </a:r>
          </a:p>
          <a:p>
            <a:pPr marL="635000" lvl="2" indent="-355600" algn="just">
              <a:buFont typeface="Arial" panose="020B0604020202020204" pitchFamily="34" charset="0"/>
              <a:buChar char="•"/>
            </a:pPr>
            <a:r>
              <a:rPr lang="en-US" dirty="0" smtClean="0"/>
              <a:t>The relationship between SAPS and IPID as well as with NPA needs to improve in order to make accountability real.</a:t>
            </a:r>
          </a:p>
          <a:p>
            <a:pPr lvl="1" algn="just"/>
            <a:endParaRPr lang="en-GB" dirty="0"/>
          </a:p>
        </p:txBody>
      </p:sp>
    </p:spTree>
    <p:extLst>
      <p:ext uri="{BB962C8B-B14F-4D97-AF65-F5344CB8AC3E}">
        <p14:creationId xmlns:p14="http://schemas.microsoft.com/office/powerpoint/2010/main" val="51609469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800" b="1" dirty="0" smtClean="0"/>
              <a:t>EFFICIENCY AND EFFECTIVENESS </a:t>
            </a:r>
            <a:br>
              <a:rPr lang="en-ZA" sz="2800" b="1" dirty="0" smtClean="0"/>
            </a:br>
            <a:r>
              <a:rPr lang="en-ZA" sz="2800" dirty="0" smtClean="0"/>
              <a:t>SUFFICIENT RESOURCES? </a:t>
            </a:r>
            <a:endParaRPr lang="en-ZA" sz="2800" dirty="0"/>
          </a:p>
        </p:txBody>
      </p:sp>
      <p:sp>
        <p:nvSpPr>
          <p:cNvPr id="3" name="Content Placeholder 2"/>
          <p:cNvSpPr>
            <a:spLocks noGrp="1"/>
          </p:cNvSpPr>
          <p:nvPr>
            <p:ph sz="half" idx="1"/>
          </p:nvPr>
        </p:nvSpPr>
        <p:spPr>
          <a:xfrm>
            <a:off x="328813" y="1700808"/>
            <a:ext cx="8632911" cy="4518153"/>
          </a:xfrm>
        </p:spPr>
        <p:txBody>
          <a:bodyPr>
            <a:noAutofit/>
          </a:bodyPr>
          <a:lstStyle/>
          <a:p>
            <a:pPr>
              <a:buFont typeface="Wingdings" panose="05000000000000000000" pitchFamily="2" charset="2"/>
              <a:buChar char="q"/>
            </a:pPr>
            <a:r>
              <a:rPr lang="en-ZA" sz="2200" b="1" dirty="0" smtClean="0">
                <a:solidFill>
                  <a:srgbClr val="FF0000"/>
                </a:solidFill>
              </a:rPr>
              <a:t>Sufficient </a:t>
            </a:r>
            <a:r>
              <a:rPr lang="en-ZA" sz="2200" b="1" dirty="0">
                <a:solidFill>
                  <a:srgbClr val="FF0000"/>
                </a:solidFill>
              </a:rPr>
              <a:t>resources to be </a:t>
            </a:r>
            <a:r>
              <a:rPr lang="en-ZA" sz="2200" b="1" dirty="0" smtClean="0">
                <a:solidFill>
                  <a:srgbClr val="FF0000"/>
                </a:solidFill>
              </a:rPr>
              <a:t>effective</a:t>
            </a:r>
          </a:p>
          <a:p>
            <a:pPr marL="511175" lvl="1" indent="-457200">
              <a:buFont typeface="Arial" panose="020B0604020202020204" pitchFamily="34" charset="0"/>
              <a:buChar char="•"/>
            </a:pPr>
            <a:r>
              <a:rPr lang="en-ZA" sz="2200" dirty="0" smtClean="0"/>
              <a:t>194 000 personnel and 51 000 vehicles, spending over R1500 per capita. </a:t>
            </a:r>
          </a:p>
          <a:p>
            <a:pPr marL="511175" lvl="1" indent="-457200">
              <a:buFont typeface="Arial" panose="020B0604020202020204" pitchFamily="34" charset="0"/>
              <a:buChar char="•"/>
            </a:pPr>
            <a:r>
              <a:rPr lang="en-ZA" sz="2200" dirty="0" smtClean="0"/>
              <a:t>Better police per 100 000 ratio than Africa and world (354 per 100 000)</a:t>
            </a:r>
          </a:p>
          <a:p>
            <a:pPr>
              <a:buFont typeface="Wingdings" panose="05000000000000000000" pitchFamily="2" charset="2"/>
              <a:buChar char="q"/>
            </a:pPr>
            <a:r>
              <a:rPr lang="en-ZA" sz="2200" b="1" dirty="0" smtClean="0">
                <a:solidFill>
                  <a:srgbClr val="FF0000"/>
                </a:solidFill>
              </a:rPr>
              <a:t>BUT 96% of police stations are “understaffed” on SAPS theoretical </a:t>
            </a:r>
          </a:p>
          <a:p>
            <a:pPr marL="511175" lvl="1" indent="-457200">
              <a:buFont typeface="Arial" panose="020B0604020202020204" pitchFamily="34" charset="0"/>
              <a:buChar char="•"/>
            </a:pPr>
            <a:r>
              <a:rPr lang="en-ZA" sz="2200" dirty="0" smtClean="0"/>
              <a:t>Too many deployed at Management and ‘Divisions’: </a:t>
            </a:r>
          </a:p>
          <a:p>
            <a:pPr marL="511175" lvl="1" indent="-457200">
              <a:buFont typeface="Arial" panose="020B0604020202020204" pitchFamily="34" charset="0"/>
              <a:buChar char="•"/>
            </a:pPr>
            <a:r>
              <a:rPr lang="en-ZA" sz="2200" dirty="0" smtClean="0"/>
              <a:t>Geographical distribution among police stations has </a:t>
            </a:r>
            <a:r>
              <a:rPr lang="en-ZA" sz="2200" dirty="0" smtClean="0"/>
              <a:t>problems</a:t>
            </a:r>
          </a:p>
          <a:p>
            <a:pPr marL="511175" lvl="1" indent="-457200">
              <a:buFont typeface="Arial" panose="020B0604020202020204" pitchFamily="34" charset="0"/>
              <a:buChar char="•"/>
            </a:pPr>
            <a:r>
              <a:rPr lang="en-ZA" sz="2200" dirty="0" smtClean="0"/>
              <a:t>Structuring </a:t>
            </a:r>
            <a:r>
              <a:rPr lang="en-ZA" sz="2200" dirty="0" smtClean="0"/>
              <a:t>within police stations has problems: Category, A, B, C1 or C2</a:t>
            </a:r>
          </a:p>
          <a:p>
            <a:pPr lvl="2"/>
            <a:endParaRPr lang="en-ZA" dirty="0"/>
          </a:p>
        </p:txBody>
      </p:sp>
    </p:spTree>
    <p:extLst>
      <p:ext uri="{BB962C8B-B14F-4D97-AF65-F5344CB8AC3E}">
        <p14:creationId xmlns:p14="http://schemas.microsoft.com/office/powerpoint/2010/main" val="176886069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800" b="1" dirty="0" smtClean="0"/>
              <a:t>EFFICIENCY AND EFFECTIVENESS </a:t>
            </a:r>
            <a:br>
              <a:rPr lang="en-ZA" sz="2800" b="1" dirty="0" smtClean="0"/>
            </a:br>
            <a:r>
              <a:rPr lang="en-ZA" sz="2800" dirty="0" smtClean="0"/>
              <a:t>PROBLEMS WITH RESOURCE FORMULA </a:t>
            </a:r>
            <a:endParaRPr lang="en-ZA" sz="2800" dirty="0"/>
          </a:p>
        </p:txBody>
      </p:sp>
      <p:sp>
        <p:nvSpPr>
          <p:cNvPr id="3" name="Content Placeholder 2"/>
          <p:cNvSpPr>
            <a:spLocks noGrp="1"/>
          </p:cNvSpPr>
          <p:nvPr>
            <p:ph idx="1"/>
          </p:nvPr>
        </p:nvSpPr>
        <p:spPr>
          <a:xfrm>
            <a:off x="251520" y="1600201"/>
            <a:ext cx="8435280" cy="4525963"/>
          </a:xfrm>
        </p:spPr>
        <p:txBody>
          <a:bodyPr/>
          <a:lstStyle/>
          <a:p>
            <a:pPr>
              <a:buFont typeface="Wingdings" panose="05000000000000000000" pitchFamily="2" charset="2"/>
              <a:buChar char="q"/>
            </a:pPr>
            <a:r>
              <a:rPr lang="en-ZA" sz="2200" b="1" dirty="0" smtClean="0">
                <a:solidFill>
                  <a:srgbClr val="FF0000"/>
                </a:solidFill>
              </a:rPr>
              <a:t>Formula problems</a:t>
            </a:r>
            <a:r>
              <a:rPr lang="en-ZA" sz="2200" dirty="0" smtClean="0">
                <a:solidFill>
                  <a:srgbClr val="FF0000"/>
                </a:solidFill>
              </a:rPr>
              <a:t>: </a:t>
            </a:r>
            <a:r>
              <a:rPr lang="en-ZA" sz="2200" dirty="0" smtClean="0"/>
              <a:t>arbitrary </a:t>
            </a:r>
            <a:r>
              <a:rPr lang="en-ZA" sz="2200" dirty="0"/>
              <a:t>choice and weighting of the factors taken into account, double counting of </a:t>
            </a:r>
            <a:r>
              <a:rPr lang="en-ZA" sz="2200" dirty="0" smtClean="0"/>
              <a:t>factors, etc.</a:t>
            </a:r>
          </a:p>
          <a:p>
            <a:pPr>
              <a:buFont typeface="Wingdings" panose="05000000000000000000" pitchFamily="2" charset="2"/>
              <a:buChar char="q"/>
            </a:pPr>
            <a:endParaRPr lang="en-ZA" sz="2200" dirty="0" smtClean="0"/>
          </a:p>
          <a:p>
            <a:pPr>
              <a:buFont typeface="Wingdings" panose="05000000000000000000" pitchFamily="2" charset="2"/>
              <a:buChar char="q"/>
            </a:pPr>
            <a:r>
              <a:rPr lang="en-ZA" sz="2200" b="1" dirty="0" smtClean="0">
                <a:solidFill>
                  <a:srgbClr val="FF0000"/>
                </a:solidFill>
              </a:rPr>
              <a:t>Key problems</a:t>
            </a:r>
          </a:p>
          <a:p>
            <a:pPr marL="236538" indent="-236538">
              <a:buNone/>
            </a:pPr>
            <a:r>
              <a:rPr lang="en-ZA" sz="2200" dirty="0" smtClean="0"/>
              <a:t>1. Reliance on reported crimes: Poorly resourced stations will show poorer reporting: reinforcing the cycle. </a:t>
            </a:r>
          </a:p>
          <a:p>
            <a:pPr marL="0" indent="0">
              <a:buNone/>
            </a:pPr>
            <a:r>
              <a:rPr lang="en-ZA" sz="2200" dirty="0" smtClean="0"/>
              <a:t>2. Failure to weight murder sufficiently </a:t>
            </a:r>
          </a:p>
          <a:p>
            <a:pPr marL="681038" lvl="2" indent="-280988"/>
            <a:r>
              <a:rPr lang="en-ZA" sz="2200" dirty="0"/>
              <a:t>Only weighted 2.5 times other crimes, equal to other contact crimes. </a:t>
            </a:r>
          </a:p>
          <a:p>
            <a:pPr marL="681038" lvl="2" indent="-280988"/>
            <a:r>
              <a:rPr lang="en-ZA" sz="2200" dirty="0" smtClean="0"/>
              <a:t>Murder is the only “trusted” figure and must be taken far more seriously. </a:t>
            </a:r>
          </a:p>
        </p:txBody>
      </p:sp>
    </p:spTree>
    <p:extLst>
      <p:ext uri="{BB962C8B-B14F-4D97-AF65-F5344CB8AC3E}">
        <p14:creationId xmlns:p14="http://schemas.microsoft.com/office/powerpoint/2010/main" val="336218773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720725"/>
          </a:xfrm>
        </p:spPr>
        <p:txBody>
          <a:bodyPr/>
          <a:lstStyle/>
          <a:p>
            <a:r>
              <a:rPr lang="en-ZA" sz="2800" b="1" dirty="0" smtClean="0"/>
              <a:t>EFFICIENCY AND EFFECTIVENESS  </a:t>
            </a:r>
            <a:br>
              <a:rPr lang="en-ZA" sz="2800" b="1" dirty="0" smtClean="0"/>
            </a:br>
            <a:r>
              <a:rPr lang="en-ZA" sz="2800" dirty="0" smtClean="0"/>
              <a:t>PERFORMANCE MEASURES </a:t>
            </a:r>
            <a:endParaRPr lang="en-ZA" sz="2800" dirty="0"/>
          </a:p>
        </p:txBody>
      </p:sp>
      <p:sp>
        <p:nvSpPr>
          <p:cNvPr id="3" name="Content Placeholder 2"/>
          <p:cNvSpPr>
            <a:spLocks noGrp="1"/>
          </p:cNvSpPr>
          <p:nvPr>
            <p:ph idx="1"/>
          </p:nvPr>
        </p:nvSpPr>
        <p:spPr>
          <a:xfrm>
            <a:off x="0" y="1556792"/>
            <a:ext cx="9143999" cy="4896544"/>
          </a:xfrm>
        </p:spPr>
        <p:txBody>
          <a:bodyPr/>
          <a:lstStyle/>
          <a:p>
            <a:pPr>
              <a:buFont typeface="Wingdings" panose="05000000000000000000" pitchFamily="2" charset="2"/>
              <a:buChar char="q"/>
            </a:pPr>
            <a:r>
              <a:rPr lang="en-ZA" sz="2000" b="1" dirty="0" smtClean="0">
                <a:solidFill>
                  <a:srgbClr val="FF0000"/>
                </a:solidFill>
              </a:rPr>
              <a:t>Performance measures</a:t>
            </a:r>
          </a:p>
          <a:p>
            <a:pPr>
              <a:buFont typeface="Arial" panose="020B0604020202020204" pitchFamily="34" charset="0"/>
              <a:buChar char="•"/>
            </a:pPr>
            <a:r>
              <a:rPr lang="en-ZA" sz="2000" b="1" dirty="0" smtClean="0"/>
              <a:t>Reliance on reported crime </a:t>
            </a:r>
            <a:r>
              <a:rPr lang="en-ZA" sz="2000" dirty="0" smtClean="0"/>
              <a:t>fails to recognise that reported crime </a:t>
            </a:r>
            <a:r>
              <a:rPr lang="en-ZA" sz="2000" b="1" i="1" u="sng" dirty="0" smtClean="0"/>
              <a:t>will go up </a:t>
            </a:r>
            <a:r>
              <a:rPr lang="en-ZA" sz="2000" dirty="0" smtClean="0"/>
              <a:t>with greater trust in police. </a:t>
            </a:r>
          </a:p>
          <a:p>
            <a:pPr>
              <a:buFont typeface="Arial" panose="020B0604020202020204" pitchFamily="34" charset="0"/>
              <a:buChar char="•"/>
            </a:pPr>
            <a:r>
              <a:rPr lang="en-ZA" sz="2000" b="1" dirty="0" smtClean="0"/>
              <a:t>Over-reliance on SAPS-recorded information</a:t>
            </a:r>
            <a:r>
              <a:rPr lang="en-US" sz="2000" b="1" dirty="0" smtClean="0"/>
              <a:t> </a:t>
            </a:r>
            <a:r>
              <a:rPr lang="en-US" sz="2000" dirty="0" smtClean="0"/>
              <a:t>(e.g. reaction times are provided by SAPS officials themselves) with the potential risk of information tailored to improve an indicator</a:t>
            </a:r>
            <a:r>
              <a:rPr lang="en-ZA" sz="2000" dirty="0" smtClean="0"/>
              <a:t>.</a:t>
            </a:r>
          </a:p>
          <a:p>
            <a:pPr>
              <a:buFont typeface="Arial" panose="020B0604020202020204" pitchFamily="34" charset="0"/>
              <a:buChar char="•"/>
            </a:pPr>
            <a:r>
              <a:rPr lang="en-ZA" sz="2000" b="1" dirty="0" smtClean="0"/>
              <a:t>Time-bound indicators </a:t>
            </a:r>
            <a:r>
              <a:rPr lang="en-ZA" sz="2000" dirty="0" smtClean="0"/>
              <a:t>encourage delay (e.g. </a:t>
            </a:r>
            <a:r>
              <a:rPr lang="en-US" sz="2000" dirty="0" smtClean="0"/>
              <a:t>% of firearm license applications </a:t>
            </a:r>
            <a:r>
              <a:rPr lang="en-US" sz="2000" dirty="0" err="1" smtClean="0"/>
              <a:t>finalised</a:t>
            </a:r>
            <a:r>
              <a:rPr lang="en-US" sz="2000" dirty="0" smtClean="0"/>
              <a:t> within 90 days’ may encourage delay up to 89 days). Therefore use norms to guide officials.</a:t>
            </a:r>
            <a:endParaRPr lang="en-ZA" sz="2000" dirty="0" smtClean="0"/>
          </a:p>
          <a:p>
            <a:pPr>
              <a:buFont typeface="Arial" panose="020B0604020202020204" pitchFamily="34" charset="0"/>
              <a:buChar char="•"/>
            </a:pPr>
            <a:r>
              <a:rPr lang="en-US" sz="2000" b="1" dirty="0" smtClean="0"/>
              <a:t>Performance indicators</a:t>
            </a:r>
            <a:r>
              <a:rPr lang="en-US" sz="2000" dirty="0" smtClean="0"/>
              <a:t>: very much at micro-operational level and not facilitating the Democratic Policing (i.e. indicators implying automatic communities’ trust). </a:t>
            </a:r>
            <a:r>
              <a:rPr lang="en-US" sz="2000" u="sng" dirty="0" smtClean="0"/>
              <a:t>Objective statements </a:t>
            </a:r>
            <a:r>
              <a:rPr lang="en-US" sz="2000" dirty="0" smtClean="0"/>
              <a:t>(e.g. Transform and professionalise the Service) misaligned to indicators (e.g. % of IPID disciplinary cases </a:t>
            </a:r>
            <a:r>
              <a:rPr lang="en-US" sz="2000" dirty="0" err="1" smtClean="0"/>
              <a:t>finalised</a:t>
            </a:r>
            <a:r>
              <a:rPr lang="en-US" sz="2000" dirty="0" smtClean="0"/>
              <a:t>).</a:t>
            </a:r>
            <a:endParaRPr lang="en-ZA" sz="2000" dirty="0" smtClean="0"/>
          </a:p>
          <a:p>
            <a:endParaRPr lang="en-ZA" sz="1800" dirty="0" smtClean="0"/>
          </a:p>
          <a:p>
            <a:endParaRPr lang="en-ZA" sz="1800" dirty="0" smtClean="0"/>
          </a:p>
          <a:p>
            <a:endParaRPr lang="en-ZA" sz="1800" dirty="0"/>
          </a:p>
        </p:txBody>
      </p:sp>
    </p:spTree>
    <p:extLst>
      <p:ext uri="{BB962C8B-B14F-4D97-AF65-F5344CB8AC3E}">
        <p14:creationId xmlns:p14="http://schemas.microsoft.com/office/powerpoint/2010/main" val="96802246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800" b="1" dirty="0">
                <a:solidFill>
                  <a:srgbClr val="000000"/>
                </a:solidFill>
              </a:rPr>
              <a:t>EFFICIENCY AND EFFECTIVENESS  </a:t>
            </a:r>
            <a:br>
              <a:rPr lang="en-ZA" sz="2800" b="1" dirty="0">
                <a:solidFill>
                  <a:srgbClr val="000000"/>
                </a:solidFill>
              </a:rPr>
            </a:br>
            <a:r>
              <a:rPr lang="en-ZA" sz="2800" dirty="0">
                <a:solidFill>
                  <a:srgbClr val="000000"/>
                </a:solidFill>
              </a:rPr>
              <a:t>PERFORMANCE MEASURES </a:t>
            </a:r>
            <a:r>
              <a:rPr lang="en-ZA" sz="2800" dirty="0" smtClean="0">
                <a:solidFill>
                  <a:srgbClr val="000000"/>
                </a:solidFill>
              </a:rPr>
              <a:t>(cont.)</a:t>
            </a:r>
            <a:endParaRPr lang="en-ZA" dirty="0"/>
          </a:p>
        </p:txBody>
      </p:sp>
      <p:sp>
        <p:nvSpPr>
          <p:cNvPr id="3" name="Content Placeholder 2"/>
          <p:cNvSpPr>
            <a:spLocks noGrp="1"/>
          </p:cNvSpPr>
          <p:nvPr>
            <p:ph idx="1"/>
          </p:nvPr>
        </p:nvSpPr>
        <p:spPr/>
        <p:txBody>
          <a:bodyPr/>
          <a:lstStyle/>
          <a:p>
            <a:pPr lvl="0">
              <a:buFont typeface="Arial" panose="020B0604020202020204" pitchFamily="34" charset="0"/>
              <a:buChar char="•"/>
            </a:pPr>
            <a:r>
              <a:rPr lang="en-US" sz="2000" b="1" u="sng" dirty="0" smtClean="0">
                <a:solidFill>
                  <a:srgbClr val="FF0000"/>
                </a:solidFill>
              </a:rPr>
              <a:t>Targets</a:t>
            </a:r>
            <a:r>
              <a:rPr lang="en-US" sz="2000" b="1" dirty="0" smtClean="0">
                <a:solidFill>
                  <a:srgbClr val="FF0000"/>
                </a:solidFill>
              </a:rPr>
              <a:t> </a:t>
            </a:r>
            <a:r>
              <a:rPr lang="en-US" sz="2000" b="1" dirty="0" smtClean="0">
                <a:solidFill>
                  <a:srgbClr val="FF0000"/>
                </a:solidFill>
              </a:rPr>
              <a:t>are </a:t>
            </a:r>
            <a:r>
              <a:rPr lang="en-US" sz="2000" b="1" dirty="0">
                <a:solidFill>
                  <a:srgbClr val="FF0000"/>
                </a:solidFill>
              </a:rPr>
              <a:t>modest</a:t>
            </a:r>
            <a:r>
              <a:rPr lang="en-US" sz="2000" dirty="0">
                <a:solidFill>
                  <a:srgbClr val="000000"/>
                </a:solidFill>
              </a:rPr>
              <a:t>, given the size of the organisation.</a:t>
            </a:r>
            <a:r>
              <a:rPr lang="en-ZA" sz="2000" dirty="0">
                <a:solidFill>
                  <a:srgbClr val="FF0000"/>
                </a:solidFill>
              </a:rPr>
              <a:t> </a:t>
            </a:r>
            <a:r>
              <a:rPr lang="en-US" sz="2000" dirty="0">
                <a:solidFill>
                  <a:srgbClr val="000000"/>
                </a:solidFill>
              </a:rPr>
              <a:t>None of SAPS indicators pay attention to </a:t>
            </a:r>
            <a:r>
              <a:rPr lang="en-US" sz="2000" u="sng" dirty="0">
                <a:solidFill>
                  <a:srgbClr val="000000"/>
                </a:solidFill>
              </a:rPr>
              <a:t>public experience</a:t>
            </a:r>
            <a:r>
              <a:rPr lang="en-US" sz="2000" dirty="0">
                <a:solidFill>
                  <a:srgbClr val="000000"/>
                </a:solidFill>
              </a:rPr>
              <a:t>, they are complex and difficult for the lay person to understand.</a:t>
            </a:r>
          </a:p>
          <a:p>
            <a:pPr lvl="0">
              <a:buFont typeface="Arial" panose="020B0604020202020204" pitchFamily="34" charset="0"/>
              <a:buChar char="•"/>
            </a:pPr>
            <a:r>
              <a:rPr lang="en-ZA" sz="2000" dirty="0">
                <a:solidFill>
                  <a:srgbClr val="000000"/>
                </a:solidFill>
              </a:rPr>
              <a:t>Failure to recognise </a:t>
            </a:r>
            <a:r>
              <a:rPr lang="en-ZA" sz="2000" b="1" dirty="0">
                <a:solidFill>
                  <a:srgbClr val="FF0000"/>
                </a:solidFill>
              </a:rPr>
              <a:t>perverse incentives </a:t>
            </a:r>
            <a:r>
              <a:rPr lang="en-ZA" sz="2000" dirty="0">
                <a:solidFill>
                  <a:srgbClr val="000000"/>
                </a:solidFill>
              </a:rPr>
              <a:t>and </a:t>
            </a:r>
            <a:r>
              <a:rPr lang="en-ZA" sz="2000" dirty="0" err="1">
                <a:solidFill>
                  <a:srgbClr val="000000"/>
                </a:solidFill>
              </a:rPr>
              <a:t>interlinkages</a:t>
            </a:r>
            <a:r>
              <a:rPr lang="en-ZA" sz="2000" dirty="0">
                <a:solidFill>
                  <a:srgbClr val="000000"/>
                </a:solidFill>
              </a:rPr>
              <a:t> of programmes e.g. crime prevention is not just a Visible Policing matter but cut across Crime Intelligence and Detective Services</a:t>
            </a:r>
            <a:r>
              <a:rPr lang="en-ZA" sz="2000" dirty="0" smtClean="0">
                <a:solidFill>
                  <a:srgbClr val="000000"/>
                </a:solidFill>
              </a:rPr>
              <a:t>.</a:t>
            </a:r>
          </a:p>
          <a:p>
            <a:pPr lvl="0">
              <a:buFont typeface="Wingdings" panose="05000000000000000000" pitchFamily="2" charset="2"/>
              <a:buChar char="q"/>
            </a:pPr>
            <a:endParaRPr lang="en-ZA" sz="2000" dirty="0">
              <a:solidFill>
                <a:srgbClr val="FF0000"/>
              </a:solidFill>
            </a:endParaRPr>
          </a:p>
          <a:p>
            <a:pPr lvl="0">
              <a:buFont typeface="Wingdings" panose="05000000000000000000" pitchFamily="2" charset="2"/>
              <a:buChar char="q"/>
            </a:pPr>
            <a:r>
              <a:rPr lang="en-US" sz="2000" b="1" dirty="0">
                <a:solidFill>
                  <a:srgbClr val="FF0000"/>
                </a:solidFill>
              </a:rPr>
              <a:t>Recommendations on crafting indicators</a:t>
            </a:r>
            <a:r>
              <a:rPr lang="en-US" sz="2000" b="1" dirty="0">
                <a:solidFill>
                  <a:srgbClr val="000000"/>
                </a:solidFill>
              </a:rPr>
              <a:t>:</a:t>
            </a:r>
          </a:p>
          <a:p>
            <a:pPr marL="341313" lvl="1" indent="-280988">
              <a:buFont typeface="Arial" panose="020B0604020202020204" pitchFamily="34" charset="0"/>
              <a:buChar char="•"/>
            </a:pPr>
            <a:r>
              <a:rPr lang="en-US" sz="2000" dirty="0" smtClean="0">
                <a:solidFill>
                  <a:srgbClr val="000000"/>
                </a:solidFill>
              </a:rPr>
              <a:t>(1) Reduce </a:t>
            </a:r>
            <a:r>
              <a:rPr lang="en-US" sz="2000" dirty="0">
                <a:solidFill>
                  <a:srgbClr val="000000"/>
                </a:solidFill>
              </a:rPr>
              <a:t>criminal victimization. (2) Call offenders to account. (3) Reduce fear and enhancing personal security. (4) Guarantee safety in public spaces (</a:t>
            </a:r>
            <a:r>
              <a:rPr lang="en-US" sz="2000" dirty="0" err="1">
                <a:solidFill>
                  <a:srgbClr val="000000"/>
                </a:solidFill>
              </a:rPr>
              <a:t>incl</a:t>
            </a:r>
            <a:r>
              <a:rPr lang="en-US" sz="2000" dirty="0">
                <a:solidFill>
                  <a:srgbClr val="000000"/>
                </a:solidFill>
              </a:rPr>
              <a:t> traffic safety). (5) Use financial resources fairly, efficiently and effectively. (6) Use force and authority fairly, efficiently and effectively. (7) Satisfying customer demands/achieving legitimacy with those policed.</a:t>
            </a:r>
          </a:p>
          <a:p>
            <a:endParaRPr lang="en-ZA" sz="36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26</a:t>
            </a:fld>
            <a:endParaRPr lang="en-US" dirty="0">
              <a:solidFill>
                <a:srgbClr val="000000"/>
              </a:solidFill>
            </a:endParaRPr>
          </a:p>
        </p:txBody>
      </p:sp>
    </p:spTree>
    <p:extLst>
      <p:ext uri="{BB962C8B-B14F-4D97-AF65-F5344CB8AC3E}">
        <p14:creationId xmlns:p14="http://schemas.microsoft.com/office/powerpoint/2010/main" val="274231981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800" b="1" dirty="0" smtClean="0"/>
              <a:t>EFFICIENCY AND EFFECTIVENESS CONT. </a:t>
            </a:r>
            <a:br>
              <a:rPr lang="en-ZA" sz="2800" b="1" dirty="0" smtClean="0"/>
            </a:br>
            <a:r>
              <a:rPr lang="en-ZA" sz="2800" dirty="0" smtClean="0"/>
              <a:t>RESOURCING RECOMMENDATIONS </a:t>
            </a:r>
            <a:endParaRPr lang="en-ZA" sz="2800" dirty="0"/>
          </a:p>
        </p:txBody>
      </p:sp>
      <p:sp>
        <p:nvSpPr>
          <p:cNvPr id="3" name="Content Placeholder 2"/>
          <p:cNvSpPr>
            <a:spLocks noGrp="1"/>
          </p:cNvSpPr>
          <p:nvPr>
            <p:ph idx="1"/>
          </p:nvPr>
        </p:nvSpPr>
        <p:spPr>
          <a:xfrm>
            <a:off x="0" y="1484785"/>
            <a:ext cx="8964488" cy="4896544"/>
          </a:xfrm>
        </p:spPr>
        <p:txBody>
          <a:bodyPr>
            <a:noAutofit/>
          </a:bodyPr>
          <a:lstStyle/>
          <a:p>
            <a:pPr>
              <a:buFont typeface="Wingdings" panose="05000000000000000000" pitchFamily="2" charset="2"/>
              <a:buChar char="q"/>
            </a:pPr>
            <a:r>
              <a:rPr lang="en-ZA" sz="2000" b="1" dirty="0" smtClean="0">
                <a:solidFill>
                  <a:srgbClr val="FF0000"/>
                </a:solidFill>
              </a:rPr>
              <a:t>Indicators: </a:t>
            </a:r>
            <a:r>
              <a:rPr lang="en-ZA" sz="2000" dirty="0" smtClean="0"/>
              <a:t>(</a:t>
            </a:r>
            <a:r>
              <a:rPr lang="en-ZA" sz="2000" dirty="0" err="1" smtClean="0"/>
              <a:t>i</a:t>
            </a:r>
            <a:r>
              <a:rPr lang="en-ZA" sz="2000" dirty="0" smtClean="0"/>
              <a:t>) Review all indicators for perverse incentives; and use  changes in trust and the murder rate as primary indicator of performance. (ii) Evaluate </a:t>
            </a:r>
            <a:r>
              <a:rPr lang="en-ZA" sz="2000" dirty="0"/>
              <a:t>whether the collection of the large range of indicators is itself consuming disproportionate resources. </a:t>
            </a:r>
            <a:r>
              <a:rPr lang="en-ZA" sz="2000" dirty="0" smtClean="0"/>
              <a:t> (iii) Crime </a:t>
            </a:r>
            <a:r>
              <a:rPr lang="en-ZA" sz="2000" dirty="0"/>
              <a:t>reports </a:t>
            </a:r>
            <a:r>
              <a:rPr lang="en-ZA" sz="2000" dirty="0" smtClean="0"/>
              <a:t>should be seen as </a:t>
            </a:r>
            <a:r>
              <a:rPr lang="en-ZA" sz="2000" dirty="0"/>
              <a:t>a tool of analysis rather than as performance measures</a:t>
            </a:r>
            <a:r>
              <a:rPr lang="en-ZA" sz="2000" dirty="0" smtClean="0"/>
              <a:t>.</a:t>
            </a:r>
            <a:endParaRPr lang="en-ZA" sz="2000" b="1" dirty="0">
              <a:solidFill>
                <a:srgbClr val="FF0000"/>
              </a:solidFill>
            </a:endParaRPr>
          </a:p>
          <a:p>
            <a:pPr>
              <a:buFont typeface="Wingdings" panose="05000000000000000000" pitchFamily="2" charset="2"/>
              <a:buChar char="q"/>
            </a:pPr>
            <a:r>
              <a:rPr lang="en-ZA" sz="2000" b="1" dirty="0">
                <a:solidFill>
                  <a:srgbClr val="FF0000"/>
                </a:solidFill>
              </a:rPr>
              <a:t>Investigate deterioration in effectiveness and efficiency since </a:t>
            </a:r>
            <a:r>
              <a:rPr lang="en-ZA" sz="2000" b="1" dirty="0" smtClean="0">
                <a:solidFill>
                  <a:srgbClr val="FF0000"/>
                </a:solidFill>
              </a:rPr>
              <a:t>2012</a:t>
            </a:r>
            <a:r>
              <a:rPr lang="en-ZA" sz="2000" b="1" dirty="0">
                <a:solidFill>
                  <a:srgbClr val="FF0000"/>
                </a:solidFill>
              </a:rPr>
              <a:t>:</a:t>
            </a:r>
            <a:r>
              <a:rPr lang="en-ZA" sz="2000" b="1" dirty="0" smtClean="0">
                <a:solidFill>
                  <a:srgbClr val="FF0000"/>
                </a:solidFill>
              </a:rPr>
              <a:t> </a:t>
            </a:r>
          </a:p>
          <a:p>
            <a:pPr>
              <a:buFont typeface="Arial" panose="020B0604020202020204" pitchFamily="34" charset="0"/>
              <a:buChar char="•"/>
            </a:pPr>
            <a:r>
              <a:rPr lang="en-ZA" sz="2000" dirty="0" smtClean="0"/>
              <a:t>Re-evaluate </a:t>
            </a:r>
            <a:r>
              <a:rPr lang="en-ZA" sz="2000" dirty="0"/>
              <a:t>the primary, geographical and police station distribution of resources, in particular, arrive at an appropriate model of policing for high murder rate areas.  This should include a far higher investment in intelligence-led Visible Policing. </a:t>
            </a:r>
          </a:p>
          <a:p>
            <a:pPr>
              <a:buFont typeface="Wingdings" panose="05000000000000000000" pitchFamily="2" charset="2"/>
              <a:buChar char="q"/>
            </a:pPr>
            <a:r>
              <a:rPr lang="en-ZA" sz="2000" dirty="0" smtClean="0"/>
              <a:t>South </a:t>
            </a:r>
            <a:r>
              <a:rPr lang="en-ZA" sz="2000" dirty="0"/>
              <a:t>Africa cannot afford the billions of additional funding the analysis suggests is required to increase safety with the current structure and functioning of SAPS. </a:t>
            </a:r>
            <a:r>
              <a:rPr lang="en-ZA" sz="2000" b="1" dirty="0" smtClean="0">
                <a:solidFill>
                  <a:srgbClr val="FF0000"/>
                </a:solidFill>
              </a:rPr>
              <a:t>Gains </a:t>
            </a:r>
            <a:r>
              <a:rPr lang="en-ZA" sz="2000" b="1" dirty="0">
                <a:solidFill>
                  <a:srgbClr val="FF0000"/>
                </a:solidFill>
              </a:rPr>
              <a:t>in safety </a:t>
            </a:r>
            <a:r>
              <a:rPr lang="en-ZA" sz="2000" b="1" dirty="0" smtClean="0">
                <a:solidFill>
                  <a:srgbClr val="FF0000"/>
                </a:solidFill>
              </a:rPr>
              <a:t>can be </a:t>
            </a:r>
            <a:r>
              <a:rPr lang="en-ZA" sz="2000" b="1" dirty="0">
                <a:solidFill>
                  <a:srgbClr val="FF0000"/>
                </a:solidFill>
              </a:rPr>
              <a:t>made without additional cost </a:t>
            </a:r>
            <a:r>
              <a:rPr lang="en-ZA" sz="2000" b="1" dirty="0" smtClean="0">
                <a:solidFill>
                  <a:srgbClr val="FF0000"/>
                </a:solidFill>
              </a:rPr>
              <a:t>through </a:t>
            </a:r>
            <a:r>
              <a:rPr lang="en-ZA" sz="2000" u="sng" dirty="0" smtClean="0"/>
              <a:t>improved </a:t>
            </a:r>
            <a:r>
              <a:rPr lang="en-ZA" sz="2000" u="sng" dirty="0"/>
              <a:t>training</a:t>
            </a:r>
            <a:r>
              <a:rPr lang="en-ZA" sz="2000" dirty="0"/>
              <a:t>, </a:t>
            </a:r>
            <a:r>
              <a:rPr lang="en-ZA" sz="2000" u="sng" dirty="0" smtClean="0"/>
              <a:t>reduced levels </a:t>
            </a:r>
            <a:r>
              <a:rPr lang="en-ZA" sz="2000" u="sng" dirty="0"/>
              <a:t>of </a:t>
            </a:r>
            <a:r>
              <a:rPr lang="en-ZA" sz="2000" u="sng" dirty="0" smtClean="0"/>
              <a:t>bureaucracy and flattening </a:t>
            </a:r>
            <a:r>
              <a:rPr lang="en-ZA" sz="2000" u="sng" dirty="0"/>
              <a:t>the hierarchical structure</a:t>
            </a:r>
            <a:r>
              <a:rPr lang="en-ZA" sz="2000" dirty="0" smtClean="0"/>
              <a:t>, </a:t>
            </a:r>
            <a:r>
              <a:rPr lang="en-ZA" sz="2000" u="sng" dirty="0" smtClean="0"/>
              <a:t>lower </a:t>
            </a:r>
            <a:r>
              <a:rPr lang="en-ZA" sz="2000" u="sng" dirty="0"/>
              <a:t>level of administration</a:t>
            </a:r>
            <a:r>
              <a:rPr lang="en-ZA" sz="2000" dirty="0"/>
              <a:t>, </a:t>
            </a:r>
            <a:r>
              <a:rPr lang="en-ZA" sz="2000" u="sng" dirty="0" smtClean="0"/>
              <a:t>devolved </a:t>
            </a:r>
            <a:r>
              <a:rPr lang="en-ZA" sz="2000" u="sng" dirty="0"/>
              <a:t>decision </a:t>
            </a:r>
            <a:r>
              <a:rPr lang="en-ZA" sz="2000" u="sng" dirty="0" smtClean="0"/>
              <a:t>making</a:t>
            </a:r>
            <a:r>
              <a:rPr lang="en-ZA" sz="2000" dirty="0" smtClean="0"/>
              <a:t>. </a:t>
            </a:r>
            <a:endParaRPr lang="en-ZA" sz="2000" dirty="0"/>
          </a:p>
        </p:txBody>
      </p:sp>
    </p:spTree>
    <p:extLst>
      <p:ext uri="{BB962C8B-B14F-4D97-AF65-F5344CB8AC3E}">
        <p14:creationId xmlns:p14="http://schemas.microsoft.com/office/powerpoint/2010/main" val="30522121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POLICE AS CITIZENS</a:t>
            </a:r>
            <a:endParaRPr lang="en-GB" sz="3200" b="1" dirty="0"/>
          </a:p>
        </p:txBody>
      </p:sp>
      <p:sp>
        <p:nvSpPr>
          <p:cNvPr id="3" name="Content Placeholder 2"/>
          <p:cNvSpPr>
            <a:spLocks noGrp="1"/>
          </p:cNvSpPr>
          <p:nvPr>
            <p:ph idx="1"/>
          </p:nvPr>
        </p:nvSpPr>
        <p:spPr>
          <a:xfrm>
            <a:off x="25152" y="1628800"/>
            <a:ext cx="9118848" cy="5157191"/>
          </a:xfrm>
        </p:spPr>
        <p:txBody>
          <a:bodyPr>
            <a:normAutofit fontScale="47500" lnSpcReduction="20000"/>
          </a:bodyPr>
          <a:lstStyle/>
          <a:p>
            <a:pPr algn="just">
              <a:buFont typeface="Wingdings" panose="05000000000000000000" pitchFamily="2" charset="2"/>
              <a:buChar char="q"/>
            </a:pPr>
            <a:r>
              <a:rPr lang="en-US" sz="4500" b="1" dirty="0" smtClean="0">
                <a:solidFill>
                  <a:srgbClr val="FF0000"/>
                </a:solidFill>
              </a:rPr>
              <a:t>Recruitment practices </a:t>
            </a:r>
            <a:r>
              <a:rPr lang="en-US" sz="4500" b="1" dirty="0" smtClean="0"/>
              <a:t>- </a:t>
            </a:r>
            <a:r>
              <a:rPr lang="en-US" sz="4500" dirty="0" smtClean="0"/>
              <a:t>Community based recruitment is problematic (e.g. manipulation at community level, placement issues). Promotion and pay: SAPS employees are well-paid; Rank promotion without examination is highly problematic</a:t>
            </a:r>
            <a:r>
              <a:rPr lang="en-US" sz="4500" dirty="0"/>
              <a:t>. </a:t>
            </a:r>
            <a:r>
              <a:rPr lang="en-US" sz="4500" dirty="0" smtClean="0"/>
              <a:t>Further research is required to assess rigor of </a:t>
            </a:r>
            <a:r>
              <a:rPr lang="en-US" sz="4500" dirty="0"/>
              <a:t>the assessments </a:t>
            </a:r>
            <a:r>
              <a:rPr lang="en-US" sz="4500" dirty="0" smtClean="0"/>
              <a:t>to </a:t>
            </a:r>
            <a:r>
              <a:rPr lang="en-US" sz="4500" dirty="0"/>
              <a:t>determine </a:t>
            </a:r>
            <a:r>
              <a:rPr lang="en-US" sz="4500" dirty="0" smtClean="0"/>
              <a:t>competence.</a:t>
            </a:r>
          </a:p>
          <a:p>
            <a:pPr algn="just">
              <a:buFont typeface="Wingdings" panose="05000000000000000000" pitchFamily="2" charset="2"/>
              <a:buChar char="q"/>
            </a:pPr>
            <a:endParaRPr lang="en-US" sz="4500" dirty="0" smtClean="0"/>
          </a:p>
          <a:p>
            <a:pPr>
              <a:buFont typeface="Wingdings" panose="05000000000000000000" pitchFamily="2" charset="2"/>
              <a:buChar char="q"/>
            </a:pPr>
            <a:r>
              <a:rPr lang="en-US" sz="4500" b="1" dirty="0" smtClean="0">
                <a:solidFill>
                  <a:srgbClr val="FF0000"/>
                </a:solidFill>
              </a:rPr>
              <a:t>Employee Health and Wellness </a:t>
            </a:r>
            <a:r>
              <a:rPr lang="en-US" sz="4500" b="1" dirty="0" smtClean="0"/>
              <a:t>- </a:t>
            </a:r>
            <a:r>
              <a:rPr lang="en-US" sz="4500" dirty="0" smtClean="0"/>
              <a:t>Looks good on paper but overall impression is that the impact is limited; confidentiality of consultations; Lifestyle issues (e.g. hyper tension, obesity, substance abuse).</a:t>
            </a:r>
          </a:p>
          <a:p>
            <a:pPr>
              <a:buFont typeface="Wingdings" panose="05000000000000000000" pitchFamily="2" charset="2"/>
              <a:buChar char="q"/>
            </a:pPr>
            <a:endParaRPr lang="en-US" sz="4500" dirty="0" smtClean="0"/>
          </a:p>
          <a:p>
            <a:pPr>
              <a:buFont typeface="Wingdings" panose="05000000000000000000" pitchFamily="2" charset="2"/>
              <a:buChar char="q"/>
            </a:pPr>
            <a:r>
              <a:rPr lang="en-US" sz="4500" b="1" dirty="0" smtClean="0">
                <a:solidFill>
                  <a:srgbClr val="FF0000"/>
                </a:solidFill>
              </a:rPr>
              <a:t>How dangerous is police work? </a:t>
            </a:r>
            <a:r>
              <a:rPr lang="en-US" sz="4500" dirty="0" smtClean="0"/>
              <a:t>Deaths on &amp; off duty have declined rapidly since 1994 (265 to 83 p.a.) but it is unclear why.</a:t>
            </a:r>
          </a:p>
          <a:p>
            <a:pPr marL="350838" lvl="1" indent="-295275">
              <a:buFont typeface="Arial" panose="020B0604020202020204" pitchFamily="34" charset="0"/>
              <a:buChar char="•"/>
            </a:pPr>
            <a:r>
              <a:rPr lang="en-US" sz="4500" dirty="0" smtClean="0"/>
              <a:t>Majority die due to accidents and murder off duty (suicide rate in SAPS  5 times that of the national rate); Driving skills and not wearing seat belts).</a:t>
            </a:r>
            <a:endParaRPr lang="en-US" sz="4500" b="1" dirty="0" smtClean="0">
              <a:solidFill>
                <a:srgbClr val="FF0000"/>
              </a:solidFill>
            </a:endParaRPr>
          </a:p>
          <a:p>
            <a:pPr marL="341313" lvl="1"/>
            <a:endParaRPr lang="en-GB" dirty="0"/>
          </a:p>
        </p:txBody>
      </p:sp>
    </p:spTree>
    <p:extLst>
      <p:ext uri="{BB962C8B-B14F-4D97-AF65-F5344CB8AC3E}">
        <p14:creationId xmlns:p14="http://schemas.microsoft.com/office/powerpoint/2010/main" val="180885704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POLICE AS CITIZENS</a:t>
            </a:r>
            <a:endParaRPr lang="en-ZA" sz="3200" b="1" dirty="0"/>
          </a:p>
        </p:txBody>
      </p:sp>
      <p:sp>
        <p:nvSpPr>
          <p:cNvPr id="3" name="Content Placeholder 2"/>
          <p:cNvSpPr>
            <a:spLocks noGrp="1"/>
          </p:cNvSpPr>
          <p:nvPr>
            <p:ph idx="1"/>
          </p:nvPr>
        </p:nvSpPr>
        <p:spPr/>
        <p:txBody>
          <a:bodyPr/>
          <a:lstStyle/>
          <a:p>
            <a:pPr marL="349250" lvl="1" indent="-349250">
              <a:buFont typeface="Wingdings" panose="05000000000000000000" pitchFamily="2" charset="2"/>
              <a:buChar char="q"/>
            </a:pPr>
            <a:r>
              <a:rPr lang="en-US" sz="2200" b="1" dirty="0">
                <a:solidFill>
                  <a:srgbClr val="FF0000"/>
                </a:solidFill>
              </a:rPr>
              <a:t>Discipline management </a:t>
            </a:r>
            <a:r>
              <a:rPr lang="en-US" sz="2200" dirty="0">
                <a:solidFill>
                  <a:srgbClr val="000000"/>
                </a:solidFill>
              </a:rPr>
              <a:t>– Disciplinary code does not link offense to sanction, rather introduces new categories of offenses.</a:t>
            </a:r>
            <a:endParaRPr lang="en-US" sz="2200" b="1" dirty="0">
              <a:solidFill>
                <a:srgbClr val="000000"/>
              </a:solidFill>
            </a:endParaRPr>
          </a:p>
          <a:p>
            <a:pPr marL="349250" lvl="1" indent="-349250">
              <a:buFont typeface="Wingdings" panose="05000000000000000000" pitchFamily="2" charset="2"/>
              <a:buChar char="q"/>
            </a:pPr>
            <a:endParaRPr lang="en-US" sz="2200" b="1" u="sng" dirty="0">
              <a:solidFill>
                <a:srgbClr val="000000"/>
              </a:solidFill>
            </a:endParaRPr>
          </a:p>
          <a:p>
            <a:pPr marL="349250" lvl="1" indent="-349250">
              <a:buFont typeface="Wingdings" panose="05000000000000000000" pitchFamily="2" charset="2"/>
              <a:buChar char="q"/>
            </a:pPr>
            <a:r>
              <a:rPr lang="en-US" sz="2200" b="1" dirty="0">
                <a:solidFill>
                  <a:srgbClr val="FF0000"/>
                </a:solidFill>
              </a:rPr>
              <a:t>Recommendations</a:t>
            </a:r>
          </a:p>
          <a:p>
            <a:pPr marL="350838" lvl="1" indent="-295275">
              <a:buFont typeface="Arial" panose="020B0604020202020204" pitchFamily="34" charset="0"/>
              <a:buChar char="•"/>
            </a:pPr>
            <a:r>
              <a:rPr lang="en-US" sz="2200" dirty="0">
                <a:solidFill>
                  <a:srgbClr val="000000"/>
                </a:solidFill>
              </a:rPr>
              <a:t>The EHW </a:t>
            </a:r>
            <a:r>
              <a:rPr lang="en-US" sz="2200" dirty="0" err="1">
                <a:solidFill>
                  <a:srgbClr val="000000"/>
                </a:solidFill>
              </a:rPr>
              <a:t>programme</a:t>
            </a:r>
            <a:r>
              <a:rPr lang="en-US" sz="2200" dirty="0">
                <a:solidFill>
                  <a:srgbClr val="000000"/>
                </a:solidFill>
              </a:rPr>
              <a:t> needs to be strengthened to deal with risks proactively esp. suicide and life style choices. Compulsory debriefing. Review the community recruitment </a:t>
            </a:r>
            <a:r>
              <a:rPr lang="en-US" sz="2200" dirty="0" err="1">
                <a:solidFill>
                  <a:srgbClr val="000000"/>
                </a:solidFill>
              </a:rPr>
              <a:t>programme</a:t>
            </a:r>
            <a:r>
              <a:rPr lang="en-US" sz="2200" dirty="0">
                <a:solidFill>
                  <a:srgbClr val="000000"/>
                </a:solidFill>
              </a:rPr>
              <a:t>; and upgrade driving skills and enforce wearing of seat belts. </a:t>
            </a:r>
          </a:p>
          <a:p>
            <a:endParaRPr lang="en-ZA" sz="22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29</a:t>
            </a:fld>
            <a:endParaRPr lang="en-US" dirty="0">
              <a:solidFill>
                <a:srgbClr val="000000"/>
              </a:solidFill>
            </a:endParaRPr>
          </a:p>
        </p:txBody>
      </p:sp>
    </p:spTree>
    <p:extLst>
      <p:ext uri="{BB962C8B-B14F-4D97-AF65-F5344CB8AC3E}">
        <p14:creationId xmlns:p14="http://schemas.microsoft.com/office/powerpoint/2010/main" val="106827780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954">
                <a:solidFill>
                  <a:schemeClr val="tx1"/>
                </a:solidFill>
                <a:latin typeface="Arial" panose="020B0604020202020204" pitchFamily="34" charset="0"/>
              </a:defRPr>
            </a:lvl1pPr>
            <a:lvl2pPr marL="685817" indent="-263776">
              <a:spcBef>
                <a:spcPct val="20000"/>
              </a:spcBef>
              <a:buChar char="–"/>
              <a:defRPr sz="2585">
                <a:solidFill>
                  <a:schemeClr val="tx1"/>
                </a:solidFill>
                <a:latin typeface="Arial" panose="020B0604020202020204" pitchFamily="34" charset="0"/>
              </a:defRPr>
            </a:lvl2pPr>
            <a:lvl3pPr marL="1055103" indent="-211021">
              <a:spcBef>
                <a:spcPct val="20000"/>
              </a:spcBef>
              <a:buChar char="•"/>
              <a:defRPr sz="2215">
                <a:solidFill>
                  <a:schemeClr val="tx1"/>
                </a:solidFill>
                <a:latin typeface="Arial" panose="020B0604020202020204" pitchFamily="34" charset="0"/>
              </a:defRPr>
            </a:lvl3pPr>
            <a:lvl4pPr marL="1477145" indent="-211021">
              <a:spcBef>
                <a:spcPct val="20000"/>
              </a:spcBef>
              <a:buChar char="–"/>
              <a:defRPr sz="1846">
                <a:solidFill>
                  <a:schemeClr val="tx1"/>
                </a:solidFill>
                <a:latin typeface="Arial" panose="020B0604020202020204" pitchFamily="34" charset="0"/>
              </a:defRPr>
            </a:lvl4pPr>
            <a:lvl5pPr marL="1899186" indent="-211021">
              <a:spcBef>
                <a:spcPct val="20000"/>
              </a:spcBef>
              <a:buChar char="»"/>
              <a:defRPr sz="1846">
                <a:solidFill>
                  <a:schemeClr val="tx1"/>
                </a:solidFill>
                <a:latin typeface="Arial" panose="020B0604020202020204" pitchFamily="34" charset="0"/>
              </a:defRPr>
            </a:lvl5pPr>
            <a:lvl6pPr marL="2321227" indent="-211021" eaLnBrk="0" fontAlgn="base" hangingPunct="0">
              <a:spcBef>
                <a:spcPct val="20000"/>
              </a:spcBef>
              <a:spcAft>
                <a:spcPct val="0"/>
              </a:spcAft>
              <a:buChar char="»"/>
              <a:defRPr sz="1846">
                <a:solidFill>
                  <a:schemeClr val="tx1"/>
                </a:solidFill>
                <a:latin typeface="Arial" panose="020B0604020202020204" pitchFamily="34" charset="0"/>
              </a:defRPr>
            </a:lvl6pPr>
            <a:lvl7pPr marL="2743269" indent="-211021" eaLnBrk="0" fontAlgn="base" hangingPunct="0">
              <a:spcBef>
                <a:spcPct val="20000"/>
              </a:spcBef>
              <a:spcAft>
                <a:spcPct val="0"/>
              </a:spcAft>
              <a:buChar char="»"/>
              <a:defRPr sz="1846">
                <a:solidFill>
                  <a:schemeClr val="tx1"/>
                </a:solidFill>
                <a:latin typeface="Arial" panose="020B0604020202020204" pitchFamily="34" charset="0"/>
              </a:defRPr>
            </a:lvl7pPr>
            <a:lvl8pPr marL="3165310" indent="-211021" eaLnBrk="0" fontAlgn="base" hangingPunct="0">
              <a:spcBef>
                <a:spcPct val="20000"/>
              </a:spcBef>
              <a:spcAft>
                <a:spcPct val="0"/>
              </a:spcAft>
              <a:buChar char="»"/>
              <a:defRPr sz="1846">
                <a:solidFill>
                  <a:schemeClr val="tx1"/>
                </a:solidFill>
                <a:latin typeface="Arial" panose="020B0604020202020204" pitchFamily="34" charset="0"/>
              </a:defRPr>
            </a:lvl8pPr>
            <a:lvl9pPr marL="3587351" indent="-211021" eaLnBrk="0" fontAlgn="base" hangingPunct="0">
              <a:spcBef>
                <a:spcPct val="20000"/>
              </a:spcBef>
              <a:spcAft>
                <a:spcPct val="0"/>
              </a:spcAft>
              <a:buChar char="»"/>
              <a:defRPr sz="1846">
                <a:solidFill>
                  <a:schemeClr val="tx1"/>
                </a:solidFill>
                <a:latin typeface="Arial" panose="020B0604020202020204" pitchFamily="34" charset="0"/>
              </a:defRPr>
            </a:lvl9pPr>
          </a:lstStyle>
          <a:p>
            <a:pPr>
              <a:spcBef>
                <a:spcPct val="0"/>
              </a:spcBef>
              <a:buFontTx/>
              <a:buNone/>
            </a:pPr>
            <a:fld id="{214EE888-BD48-44FE-B2B1-8ACF0D73B686}" type="slidenum">
              <a:rPr lang="en-US" altLang="en-US" sz="1292"/>
              <a:pPr>
                <a:spcBef>
                  <a:spcPct val="0"/>
                </a:spcBef>
                <a:buFontTx/>
                <a:buNone/>
              </a:pPr>
              <a:t>3</a:t>
            </a:fld>
            <a:endParaRPr lang="en-US" altLang="en-US" sz="1292"/>
          </a:p>
        </p:txBody>
      </p:sp>
      <p:sp>
        <p:nvSpPr>
          <p:cNvPr id="11267" name="Title 1"/>
          <p:cNvSpPr>
            <a:spLocks noGrp="1"/>
          </p:cNvSpPr>
          <p:nvPr>
            <p:ph type="title"/>
          </p:nvPr>
        </p:nvSpPr>
        <p:spPr>
          <a:xfrm>
            <a:off x="184638" y="395655"/>
            <a:ext cx="8229600" cy="706315"/>
          </a:xfrm>
        </p:spPr>
        <p:txBody>
          <a:bodyPr/>
          <a:lstStyle/>
          <a:p>
            <a:pPr eaLnBrk="1" hangingPunct="1"/>
            <a:r>
              <a:rPr lang="en-US" altLang="en-US" sz="2954" b="1"/>
              <a:t>LEGAL FRAMEWORK</a:t>
            </a:r>
            <a:endParaRPr lang="en-GB" altLang="en-US" sz="2954" b="1"/>
          </a:p>
        </p:txBody>
      </p:sp>
      <p:sp>
        <p:nvSpPr>
          <p:cNvPr id="7" name="Content Placeholder 2"/>
          <p:cNvSpPr>
            <a:spLocks noGrp="1"/>
          </p:cNvSpPr>
          <p:nvPr>
            <p:ph idx="1"/>
          </p:nvPr>
        </p:nvSpPr>
        <p:spPr>
          <a:xfrm>
            <a:off x="1" y="1597269"/>
            <a:ext cx="9025304" cy="4689231"/>
          </a:xfrm>
        </p:spPr>
        <p:txBody>
          <a:bodyPr/>
          <a:lstStyle/>
          <a:p>
            <a:pPr algn="just" eaLnBrk="1" hangingPunct="1">
              <a:lnSpc>
                <a:spcPct val="150000"/>
              </a:lnSpc>
              <a:defRPr/>
            </a:pPr>
            <a:r>
              <a:rPr lang="en-ZA" sz="2200" dirty="0"/>
              <a:t>The </a:t>
            </a:r>
            <a:r>
              <a:rPr lang="en-ZA" sz="2200" b="1" dirty="0">
                <a:solidFill>
                  <a:srgbClr val="FF0000"/>
                </a:solidFill>
              </a:rPr>
              <a:t>Civilian Secretariat for Police Service </a:t>
            </a:r>
            <a:r>
              <a:rPr lang="en-ZA" sz="2200" dirty="0"/>
              <a:t>(CSPS) is a constitutional body that serves to ensure the transformation of the SAPS by promoting accountability and transparency in the police service. </a:t>
            </a:r>
          </a:p>
          <a:p>
            <a:pPr algn="just" eaLnBrk="1" hangingPunct="1">
              <a:lnSpc>
                <a:spcPct val="150000"/>
              </a:lnSpc>
              <a:defRPr/>
            </a:pPr>
            <a:r>
              <a:rPr lang="en-ZA" sz="2200" dirty="0"/>
              <a:t>The CSPS exercises civilian oversight over the police service, in line with the mandate outlined in Sections 2 and 3 of the SAPS Act. </a:t>
            </a:r>
          </a:p>
          <a:p>
            <a:pPr algn="just" eaLnBrk="1" hangingPunct="1">
              <a:lnSpc>
                <a:spcPct val="150000"/>
              </a:lnSpc>
              <a:defRPr/>
            </a:pPr>
            <a:r>
              <a:rPr lang="en-US" sz="2200" dirty="0"/>
              <a:t>The CSPS is established in terms of Civilian Secretariat for Police Service Act, </a:t>
            </a:r>
            <a:r>
              <a:rPr lang="en-ZA" altLang="en-US" sz="2200" dirty="0"/>
              <a:t>(Act no 2 of 2011)</a:t>
            </a:r>
            <a:endParaRPr lang="en-ZA" sz="2200" dirty="0"/>
          </a:p>
          <a:p>
            <a:pPr marL="0" indent="0" eaLnBrk="1" hangingPunct="1">
              <a:lnSpc>
                <a:spcPct val="90000"/>
              </a:lnSpc>
              <a:buNone/>
              <a:defRPr/>
            </a:pPr>
            <a:endParaRPr lang="en-GB" sz="1662" dirty="0"/>
          </a:p>
        </p:txBody>
      </p:sp>
    </p:spTree>
    <p:extLst>
      <p:ext uri="{BB962C8B-B14F-4D97-AF65-F5344CB8AC3E}">
        <p14:creationId xmlns:p14="http://schemas.microsoft.com/office/powerpoint/2010/main" val="3184551943"/>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08" y="332656"/>
            <a:ext cx="8229600" cy="720725"/>
          </a:xfrm>
        </p:spPr>
        <p:txBody>
          <a:bodyPr/>
          <a:lstStyle/>
          <a:p>
            <a:r>
              <a:rPr lang="en-US" sz="2800" b="1" dirty="0" smtClean="0"/>
              <a:t>HUMAN </a:t>
            </a:r>
            <a:r>
              <a:rPr lang="en-US" sz="2800" b="1" dirty="0" smtClean="0"/>
              <a:t>RIGHTS </a:t>
            </a:r>
            <a:r>
              <a:rPr lang="en-US" sz="2800" b="1" dirty="0" smtClean="0"/>
              <a:t>BASED DIMENSION</a:t>
            </a:r>
            <a:br>
              <a:rPr lang="en-US" sz="2800" b="1" dirty="0" smtClean="0"/>
            </a:br>
            <a:endParaRPr lang="en-ZA" sz="28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30</a:t>
            </a:fld>
            <a:endParaRPr lang="en-US" dirty="0">
              <a:solidFill>
                <a:srgbClr val="000000"/>
              </a:solidFill>
            </a:endParaRPr>
          </a:p>
        </p:txBody>
      </p:sp>
      <p:sp>
        <p:nvSpPr>
          <p:cNvPr id="9" name="Content Placeholder 2"/>
          <p:cNvSpPr txBox="1">
            <a:spLocks/>
          </p:cNvSpPr>
          <p:nvPr/>
        </p:nvSpPr>
        <p:spPr bwMode="auto">
          <a:xfrm>
            <a:off x="179512" y="1412776"/>
            <a:ext cx="8845792" cy="1944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25000" lnSpcReduction="20000"/>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Wingdings" panose="05000000000000000000" pitchFamily="2" charset="2"/>
              <a:buChar char="q"/>
            </a:pPr>
            <a:endParaRPr lang="en-US" sz="8000" b="1" kern="0" dirty="0" smtClean="0"/>
          </a:p>
          <a:p>
            <a:pPr>
              <a:buFont typeface="Wingdings" panose="05000000000000000000" pitchFamily="2" charset="2"/>
              <a:buChar char="q"/>
            </a:pPr>
            <a:r>
              <a:rPr lang="en-US" sz="8800" b="1" kern="0" dirty="0" smtClean="0">
                <a:solidFill>
                  <a:srgbClr val="FF0000"/>
                </a:solidFill>
              </a:rPr>
              <a:t>Concern about the SAPS conduct</a:t>
            </a:r>
          </a:p>
          <a:p>
            <a:pPr marL="350838" lvl="1">
              <a:buFont typeface="Arial" panose="020B0604020202020204" pitchFamily="34" charset="0"/>
              <a:buChar char="•"/>
            </a:pPr>
            <a:r>
              <a:rPr lang="en-US" sz="8800" kern="0" dirty="0" smtClean="0"/>
              <a:t>Out of 18 412 complaints to IPID against SAPS, 75% of complaints were of a human rights nature.</a:t>
            </a:r>
          </a:p>
          <a:p>
            <a:pPr marL="350838" lvl="1">
              <a:buFont typeface="Arial" panose="020B0604020202020204" pitchFamily="34" charset="0"/>
              <a:buChar char="•"/>
            </a:pPr>
            <a:r>
              <a:rPr lang="en-US" sz="8800" kern="0" dirty="0" smtClean="0"/>
              <a:t>Between 2014 and 2016: 21% increase in complaints (4 132 – 4 506).</a:t>
            </a:r>
          </a:p>
          <a:p>
            <a:pPr marL="350838" lvl="1">
              <a:buFont typeface="Arial" panose="020B0604020202020204" pitchFamily="34" charset="0"/>
              <a:buChar char="•"/>
            </a:pPr>
            <a:r>
              <a:rPr lang="en-US" sz="8800" kern="0" dirty="0" smtClean="0"/>
              <a:t>Civil claims for unlawful arrest increased sharply from 2010/11. </a:t>
            </a:r>
            <a:r>
              <a:rPr lang="en-US" sz="8800" kern="0" dirty="0" err="1" smtClean="0"/>
              <a:t>R222</a:t>
            </a:r>
            <a:r>
              <a:rPr lang="en-US" sz="8800" kern="0" dirty="0" smtClean="0"/>
              <a:t> </a:t>
            </a:r>
            <a:r>
              <a:rPr lang="en-US" sz="8800" kern="0" dirty="0" smtClean="0"/>
              <a:t>mil paid for unlawful shootings over 8 years period, a financial burden on tax payers. R982 mil paid in civil claims for wrongful arrests and detention.</a:t>
            </a:r>
          </a:p>
          <a:p>
            <a:pPr marL="350838" lvl="1">
              <a:buFont typeface="Arial" panose="020B0604020202020204" pitchFamily="34" charset="0"/>
              <a:buChar char="•"/>
            </a:pPr>
            <a:endParaRPr lang="en-US" sz="8800" kern="0" dirty="0" smtClean="0"/>
          </a:p>
          <a:p>
            <a:pPr marL="350838" lvl="1">
              <a:buFont typeface="Arial" panose="020B0604020202020204" pitchFamily="34" charset="0"/>
              <a:buChar char="•"/>
            </a:pPr>
            <a:r>
              <a:rPr lang="en-US" sz="8800" kern="0" dirty="0" smtClean="0"/>
              <a:t>Legal and policy framework is sufficient (White Paper on Policing, NDP and Code of Conduct) BUT officials and managers are not held accountable; </a:t>
            </a:r>
            <a:r>
              <a:rPr lang="en-US" sz="8800" kern="0" dirty="0"/>
              <a:t>t</a:t>
            </a:r>
            <a:r>
              <a:rPr lang="en-US" sz="8800" kern="0" dirty="0" smtClean="0"/>
              <a:t>raining </a:t>
            </a:r>
            <a:r>
              <a:rPr lang="en-US" sz="8800" kern="0" dirty="0" smtClean="0"/>
              <a:t>is </a:t>
            </a:r>
            <a:r>
              <a:rPr lang="en-US" sz="8800" kern="0" dirty="0" smtClean="0"/>
              <a:t>lacking</a:t>
            </a:r>
            <a:endParaRPr lang="en-US" sz="8800" kern="0" dirty="0" smtClean="0"/>
          </a:p>
          <a:p>
            <a:endParaRPr lang="en-US" sz="8800" b="1" kern="0" dirty="0" smtClean="0"/>
          </a:p>
          <a:p>
            <a:pPr marL="457200" lvl="1" indent="0">
              <a:buFontTx/>
              <a:buNone/>
            </a:pPr>
            <a:endParaRPr lang="en-US" sz="8800" kern="0" dirty="0" smtClean="0"/>
          </a:p>
          <a:p>
            <a:pPr marL="457200" lvl="1" indent="0">
              <a:buFontTx/>
              <a:buNone/>
            </a:pPr>
            <a:endParaRPr lang="en-US" sz="8800" kern="0" dirty="0" smtClean="0"/>
          </a:p>
          <a:p>
            <a:pPr lvl="1"/>
            <a:endParaRPr lang="en-US" sz="8800" kern="0" dirty="0" smtClean="0"/>
          </a:p>
          <a:p>
            <a:endParaRPr lang="en-GB" sz="8800" kern="0" dirty="0"/>
          </a:p>
        </p:txBody>
      </p:sp>
    </p:spTree>
    <p:extLst>
      <p:ext uri="{BB962C8B-B14F-4D97-AF65-F5344CB8AC3E}">
        <p14:creationId xmlns:p14="http://schemas.microsoft.com/office/powerpoint/2010/main" val="277321243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HUMAN RIGHT BASED DIMENSION CONT. </a:t>
            </a:r>
            <a:endParaRPr lang="en-ZA" sz="2800" b="1"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31</a:t>
            </a:fld>
            <a:endParaRPr lang="en-US" dirty="0">
              <a:solidFill>
                <a:srgbClr val="000000"/>
              </a:solidFill>
            </a:endParaRPr>
          </a:p>
        </p:txBody>
      </p:sp>
      <p:sp>
        <p:nvSpPr>
          <p:cNvPr id="5" name="Content Placeholder 2"/>
          <p:cNvSpPr>
            <a:spLocks noGrp="1"/>
          </p:cNvSpPr>
          <p:nvPr>
            <p:ph idx="1"/>
          </p:nvPr>
        </p:nvSpPr>
        <p:spPr>
          <a:xfrm>
            <a:off x="249288" y="1484784"/>
            <a:ext cx="8773784" cy="5373216"/>
          </a:xfrm>
        </p:spPr>
        <p:txBody>
          <a:bodyPr>
            <a:noAutofit/>
          </a:bodyPr>
          <a:lstStyle/>
          <a:p>
            <a:pPr>
              <a:buFont typeface="Wingdings" panose="05000000000000000000" pitchFamily="2" charset="2"/>
              <a:buChar char="q"/>
            </a:pPr>
            <a:r>
              <a:rPr lang="en-US" sz="2000" b="1" dirty="0" smtClean="0">
                <a:solidFill>
                  <a:srgbClr val="FF0000"/>
                </a:solidFill>
              </a:rPr>
              <a:t>Optional Protocol to the Convention against Torture and other Cruel, Inhumane and Degrading Treatment (OPCAT): </a:t>
            </a:r>
          </a:p>
          <a:p>
            <a:pPr marL="350838" lvl="1" indent="-239713">
              <a:buFont typeface="Arial" panose="020B0604020202020204" pitchFamily="34" charset="0"/>
              <a:buChar char="•"/>
            </a:pPr>
            <a:r>
              <a:rPr lang="en-US" sz="2000" b="1" dirty="0"/>
              <a:t>N</a:t>
            </a:r>
            <a:r>
              <a:rPr lang="en-US" sz="2000" b="1" dirty="0" smtClean="0"/>
              <a:t>ot </a:t>
            </a:r>
            <a:r>
              <a:rPr lang="en-US" sz="2000" b="1" dirty="0"/>
              <a:t>ratified </a:t>
            </a:r>
            <a:r>
              <a:rPr lang="en-US" sz="2000" dirty="0"/>
              <a:t>which means police detention is without regular independent monitoring (consequence: lack of reliable data on the use and conditions of detentions</a:t>
            </a:r>
            <a:r>
              <a:rPr lang="en-US" sz="2000" dirty="0" smtClean="0"/>
              <a:t>).</a:t>
            </a:r>
          </a:p>
          <a:p>
            <a:pPr marL="350838" lvl="1" indent="-239713">
              <a:buFont typeface="Arial" panose="020B0604020202020204" pitchFamily="34" charset="0"/>
              <a:buChar char="•"/>
            </a:pPr>
            <a:endParaRPr lang="en-US" sz="2000" dirty="0"/>
          </a:p>
          <a:p>
            <a:pPr marL="350838" lvl="1" indent="-350838">
              <a:buFont typeface="Wingdings" panose="05000000000000000000" pitchFamily="2" charset="2"/>
              <a:buChar char="q"/>
            </a:pPr>
            <a:r>
              <a:rPr lang="en-US" sz="2000" b="1" dirty="0" smtClean="0">
                <a:solidFill>
                  <a:srgbClr val="FF0000"/>
                </a:solidFill>
              </a:rPr>
              <a:t>Human </a:t>
            </a:r>
            <a:r>
              <a:rPr lang="en-US" sz="2000" b="1" dirty="0">
                <a:solidFill>
                  <a:srgbClr val="FF0000"/>
                </a:solidFill>
              </a:rPr>
              <a:t>rights in the training curriculum</a:t>
            </a:r>
            <a:r>
              <a:rPr lang="en-US" sz="2000" b="1" dirty="0" smtClean="0">
                <a:solidFill>
                  <a:srgbClr val="FF0000"/>
                </a:solidFill>
              </a:rPr>
              <a:t>?</a:t>
            </a:r>
          </a:p>
          <a:p>
            <a:pPr marL="350838" lvl="1" indent="-239713">
              <a:buFont typeface="Arial" panose="020B0604020202020204" pitchFamily="34" charset="0"/>
              <a:buChar char="•"/>
            </a:pPr>
            <a:r>
              <a:rPr lang="en-US" sz="2000" dirty="0" smtClean="0"/>
              <a:t>The copy of the training curriculum was insufficient.</a:t>
            </a:r>
          </a:p>
          <a:p>
            <a:pPr marL="350838" lvl="1" indent="-239713">
              <a:buFont typeface="Arial" panose="020B0604020202020204" pitchFamily="34" charset="0"/>
              <a:buChar char="•"/>
            </a:pPr>
            <a:r>
              <a:rPr lang="en-US" sz="2000" dirty="0" smtClean="0"/>
              <a:t>Unclear </a:t>
            </a:r>
            <a:r>
              <a:rPr lang="en-US" sz="2000" dirty="0"/>
              <a:t>but the overall impression is that it has limited impact on operational level. Too few officials (approx. 13 000 of 102 000 officials in VISPOL). Very limited refresher training </a:t>
            </a:r>
          </a:p>
          <a:p>
            <a:pPr marL="350838" lvl="1" indent="-239713">
              <a:buFont typeface="Arial" panose="020B0604020202020204" pitchFamily="34" charset="0"/>
              <a:buChar char="•"/>
            </a:pPr>
            <a:r>
              <a:rPr lang="en-US" sz="2000" dirty="0" smtClean="0"/>
              <a:t>Human Rights </a:t>
            </a:r>
            <a:r>
              <a:rPr lang="en-US" sz="2000" dirty="0" smtClean="0"/>
              <a:t>are </a:t>
            </a:r>
            <a:r>
              <a:rPr lang="en-US" sz="2000" dirty="0" smtClean="0"/>
              <a:t>covered during Induction </a:t>
            </a:r>
            <a:r>
              <a:rPr lang="en-US" sz="2000" dirty="0" smtClean="0"/>
              <a:t>Courses</a:t>
            </a:r>
            <a:endParaRPr lang="en-US" sz="2000" dirty="0" smtClean="0"/>
          </a:p>
          <a:p>
            <a:pPr marL="350838" lvl="1" indent="-239713">
              <a:buFont typeface="Arial" panose="020B0604020202020204" pitchFamily="34" charset="0"/>
              <a:buChar char="•"/>
            </a:pPr>
            <a:r>
              <a:rPr lang="en-US" sz="2000" dirty="0" smtClean="0"/>
              <a:t>Human Rights Learning Programme – duration – 5 days. For the past three years 1 864 (1%) of SAPS officials attended.</a:t>
            </a:r>
          </a:p>
          <a:p>
            <a:pPr marL="457200" lvl="1" indent="0">
              <a:buNone/>
            </a:pPr>
            <a:endParaRPr lang="en-US" sz="500" dirty="0"/>
          </a:p>
          <a:p>
            <a:pPr lvl="1"/>
            <a:endParaRPr lang="en-US" sz="500" dirty="0" smtClean="0"/>
          </a:p>
          <a:p>
            <a:endParaRPr lang="en-GB" sz="600" dirty="0"/>
          </a:p>
        </p:txBody>
      </p:sp>
    </p:spTree>
    <p:extLst>
      <p:ext uri="{BB962C8B-B14F-4D97-AF65-F5344CB8AC3E}">
        <p14:creationId xmlns:p14="http://schemas.microsoft.com/office/powerpoint/2010/main" val="66134028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HUMAN RIGHT BASED DIMENSION CONT. </a:t>
            </a:r>
            <a:endParaRPr lang="en-ZA" sz="2800" b="1"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32</a:t>
            </a:fld>
            <a:endParaRPr lang="en-US" dirty="0">
              <a:solidFill>
                <a:srgbClr val="000000"/>
              </a:solidFill>
            </a:endParaRPr>
          </a:p>
        </p:txBody>
      </p:sp>
      <p:sp>
        <p:nvSpPr>
          <p:cNvPr id="5" name="Content Placeholder 2"/>
          <p:cNvSpPr>
            <a:spLocks noGrp="1"/>
          </p:cNvSpPr>
          <p:nvPr>
            <p:ph idx="1"/>
          </p:nvPr>
        </p:nvSpPr>
        <p:spPr>
          <a:xfrm>
            <a:off x="249288" y="1484784"/>
            <a:ext cx="8773784" cy="5373216"/>
          </a:xfrm>
        </p:spPr>
        <p:txBody>
          <a:bodyPr>
            <a:noAutofit/>
          </a:bodyPr>
          <a:lstStyle/>
          <a:p>
            <a:pPr marL="350838" lvl="1" indent="-350838">
              <a:buFont typeface="Arial" panose="020B0604020202020204" pitchFamily="34" charset="0"/>
              <a:buChar char="•"/>
            </a:pPr>
            <a:r>
              <a:rPr lang="en-US" sz="2200" b="1" dirty="0" smtClean="0">
                <a:solidFill>
                  <a:srgbClr val="FF0000"/>
                </a:solidFill>
              </a:rPr>
              <a:t>Other HR aligned courses </a:t>
            </a:r>
            <a:r>
              <a:rPr lang="en-US" sz="2200" dirty="0" smtClean="0"/>
              <a:t>were provided in 2015/16 to 17 241 </a:t>
            </a:r>
            <a:r>
              <a:rPr lang="en-US" sz="2200" dirty="0" err="1" smtClean="0"/>
              <a:t>VisPol</a:t>
            </a:r>
            <a:r>
              <a:rPr lang="en-US" sz="2200" dirty="0" smtClean="0"/>
              <a:t> officials in 2015/16, namely Children’s Act, Domestic Violence Act and Child Justice Act; Children and Youth at Risk, HR in Policing, etc. In 2016/17, there were no HR training indicated (Annul Reports)</a:t>
            </a:r>
          </a:p>
          <a:p>
            <a:pPr marL="350838" lvl="1" indent="-350838">
              <a:buFont typeface="Arial" panose="020B0604020202020204" pitchFamily="34" charset="0"/>
              <a:buChar char="•"/>
            </a:pPr>
            <a:r>
              <a:rPr lang="en-US" sz="2200" dirty="0" smtClean="0"/>
              <a:t>Therefore Rights violations and limited training on HR reflect SAPS as not fully committed to advancing Human Rights.</a:t>
            </a:r>
          </a:p>
          <a:p>
            <a:pPr marL="350838" lvl="1" indent="-350838">
              <a:buFont typeface="Arial" panose="020B0604020202020204" pitchFamily="34" charset="0"/>
              <a:buChar char="•"/>
            </a:pPr>
            <a:endParaRPr lang="en-US" sz="2200" dirty="0" smtClean="0">
              <a:solidFill>
                <a:srgbClr val="FF0000"/>
              </a:solidFill>
            </a:endParaRPr>
          </a:p>
          <a:p>
            <a:pPr marL="350838" lvl="1" indent="-350838">
              <a:buFont typeface="Wingdings" panose="05000000000000000000" pitchFamily="2" charset="2"/>
              <a:buChar char="q"/>
            </a:pPr>
            <a:r>
              <a:rPr lang="en-US" sz="2200" b="1" dirty="0" smtClean="0">
                <a:solidFill>
                  <a:srgbClr val="FF0000"/>
                </a:solidFill>
              </a:rPr>
              <a:t>Recommendations</a:t>
            </a:r>
          </a:p>
          <a:p>
            <a:pPr marL="350838" lvl="1" indent="-350838" algn="just">
              <a:buFont typeface="Arial" panose="020B0604020202020204" pitchFamily="34" charset="0"/>
              <a:buChar char="•"/>
            </a:pPr>
            <a:r>
              <a:rPr lang="en-US" sz="2200" dirty="0" smtClean="0"/>
              <a:t>Improve </a:t>
            </a:r>
            <a:r>
              <a:rPr lang="en-US" sz="2200" dirty="0" smtClean="0"/>
              <a:t>training on ethics and accountability for violation of human rights </a:t>
            </a:r>
          </a:p>
          <a:p>
            <a:pPr marL="350838" lvl="1" indent="-350838" algn="just">
              <a:buFont typeface="Arial" panose="020B0604020202020204" pitchFamily="34" charset="0"/>
              <a:buChar char="•"/>
            </a:pPr>
            <a:r>
              <a:rPr lang="en-US" sz="2200" dirty="0" smtClean="0"/>
              <a:t>Improve training on use of force and arrests without a warrant</a:t>
            </a:r>
          </a:p>
          <a:p>
            <a:pPr marL="350838" lvl="1" indent="-350838" algn="just">
              <a:buFont typeface="Arial" panose="020B0604020202020204" pitchFamily="34" charset="0"/>
              <a:buChar char="•"/>
            </a:pPr>
            <a:r>
              <a:rPr lang="en-US" sz="2200" dirty="0" smtClean="0"/>
              <a:t>OPCAT ratification</a:t>
            </a:r>
          </a:p>
          <a:p>
            <a:pPr marL="457200" lvl="1" indent="0">
              <a:buNone/>
            </a:pPr>
            <a:endParaRPr lang="en-US" sz="2000" dirty="0"/>
          </a:p>
          <a:p>
            <a:pPr lvl="1"/>
            <a:endParaRPr lang="en-US" sz="500" dirty="0" smtClean="0"/>
          </a:p>
          <a:p>
            <a:endParaRPr lang="en-GB" sz="600" dirty="0"/>
          </a:p>
        </p:txBody>
      </p:sp>
    </p:spTree>
    <p:extLst>
      <p:ext uri="{BB962C8B-B14F-4D97-AF65-F5344CB8AC3E}">
        <p14:creationId xmlns:p14="http://schemas.microsoft.com/office/powerpoint/2010/main" val="130515061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EMPATHY</a:t>
            </a:r>
            <a:endParaRPr lang="en-ZA" sz="3200" b="1" dirty="0"/>
          </a:p>
        </p:txBody>
      </p:sp>
      <p:sp>
        <p:nvSpPr>
          <p:cNvPr id="3" name="Content Placeholder 2"/>
          <p:cNvSpPr>
            <a:spLocks noGrp="1"/>
          </p:cNvSpPr>
          <p:nvPr>
            <p:ph idx="1"/>
          </p:nvPr>
        </p:nvSpPr>
        <p:spPr>
          <a:xfrm>
            <a:off x="191965" y="1412776"/>
            <a:ext cx="8952035" cy="5111849"/>
          </a:xfrm>
        </p:spPr>
        <p:txBody>
          <a:bodyPr/>
          <a:lstStyle/>
          <a:p>
            <a:pPr>
              <a:buFont typeface="Wingdings" panose="05000000000000000000" pitchFamily="2" charset="2"/>
              <a:buChar char="q"/>
            </a:pPr>
            <a:r>
              <a:rPr lang="en-US" sz="2000" b="1" dirty="0" smtClean="0">
                <a:solidFill>
                  <a:srgbClr val="FF0000"/>
                </a:solidFill>
              </a:rPr>
              <a:t>Special </a:t>
            </a:r>
            <a:r>
              <a:rPr lang="en-US" sz="2000" b="1" dirty="0">
                <a:solidFill>
                  <a:srgbClr val="FF0000"/>
                </a:solidFill>
              </a:rPr>
              <a:t>attention to victims of violence and sexual violence?</a:t>
            </a:r>
          </a:p>
          <a:p>
            <a:pPr marL="350838" lvl="1" algn="just">
              <a:buFont typeface="Arial" panose="020B0604020202020204" pitchFamily="34" charset="0"/>
              <a:buChar char="•"/>
            </a:pPr>
            <a:r>
              <a:rPr lang="en-US" sz="2000" dirty="0"/>
              <a:t>Victims’ Charter, FCS Units, SOP and </a:t>
            </a:r>
            <a:r>
              <a:rPr lang="en-US" sz="2000" dirty="0" smtClean="0"/>
              <a:t>Nat </a:t>
            </a:r>
            <a:r>
              <a:rPr lang="en-US" sz="2000" dirty="0"/>
              <a:t>Instr. Some measures to improve empathy in </a:t>
            </a:r>
            <a:r>
              <a:rPr lang="en-US" sz="2000" dirty="0" smtClean="0"/>
              <a:t>Victim Empowerment </a:t>
            </a:r>
            <a:r>
              <a:rPr lang="en-US" sz="2000" dirty="0"/>
              <a:t>Manual and in NI on Sexual Violence; </a:t>
            </a:r>
            <a:r>
              <a:rPr lang="en-US" sz="2000" dirty="0" smtClean="0"/>
              <a:t>training = </a:t>
            </a:r>
            <a:r>
              <a:rPr lang="en-US" sz="2000" dirty="0"/>
              <a:t>done in past 3 </a:t>
            </a:r>
            <a:r>
              <a:rPr lang="en-US" sz="2000" dirty="0" smtClean="0"/>
              <a:t>years.</a:t>
            </a:r>
            <a:endParaRPr lang="en-US" sz="2000" dirty="0"/>
          </a:p>
          <a:p>
            <a:pPr marL="350838" lvl="1" algn="just">
              <a:buFont typeface="Arial" panose="020B0604020202020204" pitchFamily="34" charset="0"/>
              <a:buChar char="•"/>
            </a:pPr>
            <a:r>
              <a:rPr lang="en-US" sz="2000" dirty="0" smtClean="0"/>
              <a:t>The </a:t>
            </a:r>
            <a:r>
              <a:rPr lang="en-US" sz="2000" dirty="0"/>
              <a:t>ratio of FCS units relative to the number of police stations in provinces was unsatisfactory. This ranged from 5.1 stations per FCS unit in North West to 7.6 stations per </a:t>
            </a:r>
            <a:r>
              <a:rPr lang="en-US" sz="2000" dirty="0" smtClean="0"/>
              <a:t>FCS unit </a:t>
            </a:r>
            <a:r>
              <a:rPr lang="en-US" sz="2000" dirty="0"/>
              <a:t>in the Northern Cape. </a:t>
            </a:r>
            <a:endParaRPr lang="en-US" sz="2000" dirty="0" smtClean="0"/>
          </a:p>
          <a:p>
            <a:pPr marL="350838" lvl="1" algn="just">
              <a:buFont typeface="Arial" panose="020B0604020202020204" pitchFamily="34" charset="0"/>
              <a:buChar char="•"/>
            </a:pPr>
            <a:r>
              <a:rPr lang="en-US" sz="2000" dirty="0" smtClean="0"/>
              <a:t>2017 MRC report </a:t>
            </a:r>
            <a:r>
              <a:rPr lang="en-US" sz="2000" dirty="0"/>
              <a:t>noted </a:t>
            </a:r>
            <a:r>
              <a:rPr lang="en-US" sz="2000" dirty="0" smtClean="0"/>
              <a:t>massive </a:t>
            </a:r>
            <a:r>
              <a:rPr lang="en-US" sz="2000" dirty="0"/>
              <a:t>attrition in rape cases in Criminal Justice System stress levels of officials; vehicle shortage; Many </a:t>
            </a:r>
            <a:r>
              <a:rPr lang="en-US" sz="2000" dirty="0" err="1" smtClean="0"/>
              <a:t>Inv</a:t>
            </a:r>
            <a:r>
              <a:rPr lang="en-US" sz="2000" dirty="0" smtClean="0"/>
              <a:t> Officers </a:t>
            </a:r>
            <a:r>
              <a:rPr lang="en-US" sz="2000" dirty="0"/>
              <a:t>h</a:t>
            </a:r>
            <a:r>
              <a:rPr lang="en-US" sz="2000" dirty="0" smtClean="0"/>
              <a:t>old </a:t>
            </a:r>
            <a:r>
              <a:rPr lang="en-US" sz="2000" dirty="0"/>
              <a:t>conservative views regarding rape and subscribe to rape myths;  half of rape cases led by </a:t>
            </a:r>
            <a:r>
              <a:rPr lang="en-US" sz="2000" dirty="0" smtClean="0"/>
              <a:t>constables (jnr. rank); </a:t>
            </a:r>
            <a:r>
              <a:rPr lang="en-US" sz="2000" dirty="0"/>
              <a:t>poor supervision of investigations; basic admin often not correct; poor docket management; shortage of rape kits; </a:t>
            </a:r>
            <a:r>
              <a:rPr lang="en-US" sz="2000" dirty="0" smtClean="0"/>
              <a:t>evidence </a:t>
            </a:r>
            <a:r>
              <a:rPr lang="en-US" sz="2000" dirty="0"/>
              <a:t>not collected (13%) or collected and not sent through (21</a:t>
            </a:r>
            <a:r>
              <a:rPr lang="en-US" sz="2000" dirty="0" smtClean="0"/>
              <a:t>%).</a:t>
            </a:r>
            <a:endParaRPr lang="en-US" sz="2000" dirty="0"/>
          </a:p>
          <a:p>
            <a:pPr marL="350838" lvl="1" algn="just">
              <a:buFont typeface="Arial" panose="020B0604020202020204" pitchFamily="34" charset="0"/>
              <a:buChar char="•"/>
            </a:pPr>
            <a:r>
              <a:rPr lang="en-US" sz="2000" dirty="0" smtClean="0"/>
              <a:t>Six </a:t>
            </a:r>
            <a:r>
              <a:rPr lang="en-US" sz="2000" dirty="0"/>
              <a:t>point plan adopted to remove barriers to reporting sexual crimes</a:t>
            </a:r>
            <a:r>
              <a:rPr lang="en-US" sz="2000" dirty="0" smtClean="0"/>
              <a:t>.</a:t>
            </a:r>
          </a:p>
          <a:p>
            <a:endParaRPr lang="en-US" sz="1600" b="1" u="sng" dirty="0" smtClean="0"/>
          </a:p>
          <a:p>
            <a:pPr marL="0" indent="0">
              <a:buNone/>
            </a:pPr>
            <a:endParaRPr lang="en-US" sz="1600" dirty="0"/>
          </a:p>
          <a:p>
            <a:endParaRPr lang="en-US" sz="1600" dirty="0"/>
          </a:p>
          <a:p>
            <a:endParaRPr lang="en-ZA" sz="16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33</a:t>
            </a:fld>
            <a:endParaRPr lang="en-US" dirty="0">
              <a:solidFill>
                <a:srgbClr val="000000"/>
              </a:solidFill>
            </a:endParaRPr>
          </a:p>
        </p:txBody>
      </p:sp>
    </p:spTree>
    <p:extLst>
      <p:ext uri="{BB962C8B-B14F-4D97-AF65-F5344CB8AC3E}">
        <p14:creationId xmlns:p14="http://schemas.microsoft.com/office/powerpoint/2010/main" val="305396724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EMPATHY CONT</a:t>
            </a:r>
            <a:r>
              <a:rPr lang="en-US" sz="2800" b="1" dirty="0"/>
              <a:t>. </a:t>
            </a:r>
            <a:endParaRPr lang="en-ZA" sz="2800" b="1" dirty="0"/>
          </a:p>
        </p:txBody>
      </p:sp>
      <p:sp>
        <p:nvSpPr>
          <p:cNvPr id="3" name="Content Placeholder 2"/>
          <p:cNvSpPr>
            <a:spLocks noGrp="1"/>
          </p:cNvSpPr>
          <p:nvPr>
            <p:ph idx="1"/>
          </p:nvPr>
        </p:nvSpPr>
        <p:spPr>
          <a:xfrm>
            <a:off x="191965" y="1412776"/>
            <a:ext cx="8952035" cy="4525963"/>
          </a:xfrm>
        </p:spPr>
        <p:txBody>
          <a:bodyPr/>
          <a:lstStyle/>
          <a:p>
            <a:pPr>
              <a:buFont typeface="Wingdings" panose="05000000000000000000" pitchFamily="2" charset="2"/>
              <a:buChar char="q"/>
            </a:pPr>
            <a:r>
              <a:rPr lang="en-US" sz="2000" b="1" dirty="0" smtClean="0">
                <a:solidFill>
                  <a:srgbClr val="FF0000"/>
                </a:solidFill>
              </a:rPr>
              <a:t>Measures </a:t>
            </a:r>
            <a:r>
              <a:rPr lang="en-US" sz="2000" b="1" dirty="0">
                <a:solidFill>
                  <a:srgbClr val="FF0000"/>
                </a:solidFill>
              </a:rPr>
              <a:t>to improve empathy skills?</a:t>
            </a:r>
          </a:p>
          <a:p>
            <a:r>
              <a:rPr lang="en-US" sz="2000" dirty="0"/>
              <a:t>3 requirements for Victim-friendly service </a:t>
            </a:r>
            <a:r>
              <a:rPr lang="en-US" sz="2000" dirty="0" smtClean="0"/>
              <a:t>(e.g. infrastructure, </a:t>
            </a:r>
            <a:r>
              <a:rPr lang="en-US" sz="2000" dirty="0"/>
              <a:t>training of </a:t>
            </a:r>
            <a:r>
              <a:rPr lang="en-US" sz="2000" dirty="0" smtClean="0"/>
              <a:t>officials, no measurement of good service.</a:t>
            </a:r>
          </a:p>
          <a:p>
            <a:r>
              <a:rPr lang="en-US" sz="2000" dirty="0" smtClean="0"/>
              <a:t>MRC report indicate that sensitivity and empathy skills training is not sufficient. There </a:t>
            </a:r>
            <a:r>
              <a:rPr lang="en-US" sz="2000" dirty="0"/>
              <a:t>is no specific training for detectives on empathy skills; same applies to witnesses</a:t>
            </a:r>
            <a:r>
              <a:rPr lang="en-US" sz="2000" dirty="0" smtClean="0"/>
              <a:t>.</a:t>
            </a:r>
          </a:p>
          <a:p>
            <a:endParaRPr lang="en-US" sz="2000" dirty="0" smtClean="0"/>
          </a:p>
          <a:p>
            <a:pPr>
              <a:buFont typeface="Wingdings" panose="05000000000000000000" pitchFamily="2" charset="2"/>
              <a:buChar char="q"/>
            </a:pPr>
            <a:r>
              <a:rPr lang="en-US" sz="2000" b="1" dirty="0">
                <a:solidFill>
                  <a:srgbClr val="FF0000"/>
                </a:solidFill>
              </a:rPr>
              <a:t>Recommendations</a:t>
            </a:r>
          </a:p>
          <a:p>
            <a:r>
              <a:rPr lang="en-US" sz="2000" dirty="0"/>
              <a:t>Need to conduct victim satisfaction surveys on continuous basis; </a:t>
            </a:r>
          </a:p>
          <a:p>
            <a:r>
              <a:rPr lang="en-US" sz="2000" dirty="0"/>
              <a:t>Training on specifically empathy skills; rape myths and gender attitudes. Especially for detectives and frontline staff</a:t>
            </a:r>
          </a:p>
          <a:p>
            <a:r>
              <a:rPr lang="en-US" sz="2000" dirty="0"/>
              <a:t>Measure progress on 6-point plan implementation</a:t>
            </a:r>
          </a:p>
          <a:p>
            <a:endParaRPr lang="en-US" sz="1600" dirty="0"/>
          </a:p>
          <a:p>
            <a:endParaRPr lang="en-US" sz="1600" dirty="0"/>
          </a:p>
          <a:p>
            <a:endParaRPr lang="en-ZA" sz="16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34</a:t>
            </a:fld>
            <a:endParaRPr lang="en-US" dirty="0">
              <a:solidFill>
                <a:srgbClr val="000000"/>
              </a:solidFill>
            </a:endParaRPr>
          </a:p>
        </p:txBody>
      </p:sp>
    </p:spTree>
    <p:extLst>
      <p:ext uri="{BB962C8B-B14F-4D97-AF65-F5344CB8AC3E}">
        <p14:creationId xmlns:p14="http://schemas.microsoft.com/office/powerpoint/2010/main" val="2389733843"/>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OBJECTIVITY</a:t>
            </a:r>
            <a:endParaRPr lang="en-GB" sz="3200" b="1" dirty="0"/>
          </a:p>
        </p:txBody>
      </p:sp>
      <p:sp>
        <p:nvSpPr>
          <p:cNvPr id="3" name="Content Placeholder 2"/>
          <p:cNvSpPr>
            <a:spLocks noGrp="1"/>
          </p:cNvSpPr>
          <p:nvPr>
            <p:ph idx="1"/>
          </p:nvPr>
        </p:nvSpPr>
        <p:spPr>
          <a:xfrm>
            <a:off x="251520" y="1412776"/>
            <a:ext cx="8712968" cy="5040560"/>
          </a:xfrm>
        </p:spPr>
        <p:txBody>
          <a:bodyPr>
            <a:noAutofit/>
          </a:bodyPr>
          <a:lstStyle/>
          <a:p>
            <a:pPr>
              <a:buFont typeface="Wingdings" panose="05000000000000000000" pitchFamily="2" charset="2"/>
              <a:buChar char="q"/>
            </a:pPr>
            <a:r>
              <a:rPr lang="en-US" sz="2000" b="1" dirty="0" smtClean="0">
                <a:solidFill>
                  <a:srgbClr val="FF0000"/>
                </a:solidFill>
              </a:rPr>
              <a:t>Are</a:t>
            </a:r>
            <a:r>
              <a:rPr lang="en-US" sz="2000" b="1" dirty="0" smtClean="0">
                <a:solidFill>
                  <a:srgbClr val="FF0000"/>
                </a:solidFill>
              </a:rPr>
              <a:t> </a:t>
            </a:r>
            <a:r>
              <a:rPr lang="en-US" sz="2000" b="1" dirty="0" smtClean="0">
                <a:solidFill>
                  <a:srgbClr val="FF0000"/>
                </a:solidFill>
              </a:rPr>
              <a:t>the police objective?</a:t>
            </a:r>
          </a:p>
          <a:p>
            <a:pPr marL="350838" lvl="1" indent="-350838">
              <a:buFont typeface="Arial" panose="020B0604020202020204" pitchFamily="34" charset="0"/>
              <a:buChar char="•"/>
            </a:pPr>
            <a:r>
              <a:rPr lang="en-US" sz="2000" dirty="0" smtClean="0"/>
              <a:t>Growing % of respondents believe that people receive </a:t>
            </a:r>
            <a:r>
              <a:rPr lang="en-US" sz="2000" u="sng" dirty="0" smtClean="0"/>
              <a:t>unequal treatment under the law </a:t>
            </a:r>
            <a:r>
              <a:rPr lang="en-US" sz="2000" dirty="0" smtClean="0"/>
              <a:t>(44% - 2002, 64% - 2015); 70% believed officials break the law &amp; go unpunished (Afrobarometer).</a:t>
            </a:r>
          </a:p>
          <a:p>
            <a:pPr marL="350838" lvl="1" indent="-350838">
              <a:buFont typeface="Arial" panose="020B0604020202020204" pitchFamily="34" charset="0"/>
              <a:buChar char="•"/>
            </a:pPr>
            <a:r>
              <a:rPr lang="en-US" sz="2000" dirty="0" smtClean="0"/>
              <a:t>Arrest trends: large numbers arrested: 1.6 million; roughly half = for crimes (drugs, </a:t>
            </a:r>
            <a:r>
              <a:rPr lang="en-US" sz="2000" dirty="0" err="1" smtClean="0"/>
              <a:t>crimen</a:t>
            </a:r>
            <a:r>
              <a:rPr lang="en-US" sz="2000" dirty="0" smtClean="0"/>
              <a:t> injuria, less serious crimes). Mostly poor men aged 18 &amp; 65 years (1/8 and 1/13): arrested annually (2011/12), very similar numbers to era of pass laws, if adjusted. </a:t>
            </a:r>
          </a:p>
          <a:p>
            <a:pPr marL="350838" lvl="1" indent="-350838">
              <a:buFont typeface="Arial" panose="020B0604020202020204" pitchFamily="34" charset="0"/>
              <a:buChar char="•"/>
            </a:pPr>
            <a:r>
              <a:rPr lang="en-US" sz="2000" dirty="0"/>
              <a:t>54% of cases in pre-trial detention were withdrawn or struck from the roll (DBN, JHB and Mitchells’ Plain: 2008), meaning a substantial number of arrests were either unnecessary or poorly investigated or potentially unlawful</a:t>
            </a:r>
            <a:r>
              <a:rPr lang="en-US" sz="2000" dirty="0" smtClean="0"/>
              <a:t>.</a:t>
            </a:r>
          </a:p>
          <a:p>
            <a:pPr marL="350838" lvl="1" indent="-350838">
              <a:buFont typeface="Arial" panose="020B0604020202020204" pitchFamily="34" charset="0"/>
              <a:buChar char="•"/>
            </a:pPr>
            <a:r>
              <a:rPr lang="en-US" sz="2000" dirty="0"/>
              <a:t>Race and gender in pre-trial pop.: 32% </a:t>
            </a:r>
            <a:r>
              <a:rPr lang="en-US" sz="2000" dirty="0" err="1"/>
              <a:t>coloured</a:t>
            </a:r>
            <a:r>
              <a:rPr lang="en-US" sz="2000" dirty="0"/>
              <a:t> females = awaiting trial versus 18% white females.</a:t>
            </a:r>
          </a:p>
          <a:p>
            <a:pPr marL="350838" lvl="1" indent="-350838">
              <a:buFont typeface="Arial" panose="020B0604020202020204" pitchFamily="34" charset="0"/>
              <a:buChar char="•"/>
            </a:pPr>
            <a:endParaRPr lang="en-US" sz="2000" dirty="0"/>
          </a:p>
          <a:p>
            <a:pPr marL="350838" lvl="1" indent="-350838">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2640691573"/>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OBJECTIVITY CONT. </a:t>
            </a:r>
            <a:endParaRPr lang="en-ZA" sz="3200" dirty="0"/>
          </a:p>
        </p:txBody>
      </p:sp>
      <p:sp>
        <p:nvSpPr>
          <p:cNvPr id="3" name="Content Placeholder 2"/>
          <p:cNvSpPr>
            <a:spLocks noGrp="1"/>
          </p:cNvSpPr>
          <p:nvPr>
            <p:ph idx="1"/>
          </p:nvPr>
        </p:nvSpPr>
        <p:spPr>
          <a:xfrm>
            <a:off x="251520" y="1628800"/>
            <a:ext cx="8773784" cy="4525963"/>
          </a:xfrm>
        </p:spPr>
        <p:txBody>
          <a:bodyPr/>
          <a:lstStyle/>
          <a:p>
            <a:pPr marL="350838" lvl="1" indent="-350838">
              <a:buFont typeface="Arial" panose="020B0604020202020204" pitchFamily="34" charset="0"/>
              <a:buChar char="•"/>
            </a:pPr>
            <a:r>
              <a:rPr lang="en-US" sz="2000" b="1" dirty="0" smtClean="0">
                <a:solidFill>
                  <a:srgbClr val="FF0000"/>
                </a:solidFill>
              </a:rPr>
              <a:t>Road </a:t>
            </a:r>
            <a:r>
              <a:rPr lang="en-US" sz="2000" b="1" dirty="0">
                <a:solidFill>
                  <a:srgbClr val="FF0000"/>
                </a:solidFill>
              </a:rPr>
              <a:t>blocks </a:t>
            </a:r>
            <a:r>
              <a:rPr lang="en-US" sz="2000" dirty="0"/>
              <a:t>(32 000: 2017); Stop and Search (S&amp;S) - 3.2 million: used extensively and shape public’s trust in the police.  Twelve (12) S&amp;S = 1 arrest; each roadblock results in 0.5 arrests. </a:t>
            </a:r>
            <a:endParaRPr lang="en-US" sz="2000" dirty="0" smtClean="0"/>
          </a:p>
          <a:p>
            <a:pPr marL="287338" lvl="1" indent="-287338">
              <a:buFont typeface="Arial" panose="020B0604020202020204" pitchFamily="34" charset="0"/>
              <a:buChar char="•"/>
            </a:pPr>
            <a:r>
              <a:rPr lang="en-US" sz="2000" b="1" dirty="0" smtClean="0">
                <a:solidFill>
                  <a:srgbClr val="FF0000"/>
                </a:solidFill>
              </a:rPr>
              <a:t>Hate </a:t>
            </a:r>
            <a:r>
              <a:rPr lang="en-US" sz="2000" b="1" dirty="0">
                <a:solidFill>
                  <a:srgbClr val="FF0000"/>
                </a:solidFill>
              </a:rPr>
              <a:t>crimes: </a:t>
            </a:r>
            <a:r>
              <a:rPr lang="en-US" sz="2000" dirty="0">
                <a:solidFill>
                  <a:srgbClr val="000000"/>
                </a:solidFill>
              </a:rPr>
              <a:t>No legislation yet. Hate Crimes Working Group (HCWG) – raised very concerning findings about why victims of hate crimes don’t want to report crimes to SAPS (e.g. re-</a:t>
            </a:r>
            <a:r>
              <a:rPr lang="en-US" sz="2000" dirty="0" err="1">
                <a:solidFill>
                  <a:srgbClr val="000000"/>
                </a:solidFill>
              </a:rPr>
              <a:t>victimisation</a:t>
            </a:r>
            <a:r>
              <a:rPr lang="en-US" sz="2000" dirty="0">
                <a:solidFill>
                  <a:srgbClr val="000000"/>
                </a:solidFill>
              </a:rPr>
              <a:t>), leading to</a:t>
            </a:r>
            <a:r>
              <a:rPr lang="en-GB" sz="2000" dirty="0">
                <a:solidFill>
                  <a:srgbClr val="000000"/>
                </a:solidFill>
              </a:rPr>
              <a:t> two thirds of victims of hate crime not reporting crime to the police. </a:t>
            </a:r>
            <a:endParaRPr lang="en-GB" sz="2000" dirty="0" smtClean="0">
              <a:solidFill>
                <a:srgbClr val="000000"/>
              </a:solidFill>
            </a:endParaRPr>
          </a:p>
          <a:p>
            <a:pPr marL="287338" lvl="1" indent="-287338">
              <a:buFont typeface="Arial" panose="020B0604020202020204" pitchFamily="34" charset="0"/>
              <a:buChar char="•"/>
            </a:pPr>
            <a:r>
              <a:rPr lang="en-US" sz="2000" b="1" dirty="0">
                <a:solidFill>
                  <a:srgbClr val="FF0000"/>
                </a:solidFill>
              </a:rPr>
              <a:t>Refugees and immigrants</a:t>
            </a:r>
            <a:r>
              <a:rPr lang="en-US" sz="2000" dirty="0"/>
              <a:t>: 71% reported being stopped by police compared to national rate of less than 30%. Number of illegal immigrants arrested dropped from 80 000 in 2005 to 25000 by 2015. Procedure has also been improved for detention i.e. designated stations, 30 day limit. Draft Standing orders being developed.</a:t>
            </a:r>
          </a:p>
          <a:p>
            <a:pPr marL="287338" lvl="1" indent="-287338">
              <a:buFont typeface="Arial" panose="020B0604020202020204" pitchFamily="34" charset="0"/>
              <a:buChar char="•"/>
            </a:pPr>
            <a:endParaRPr lang="en-GB" sz="1800" dirty="0">
              <a:solidFill>
                <a:srgbClr val="000000"/>
              </a:solidFill>
            </a:endParaRPr>
          </a:p>
          <a:p>
            <a:pPr marL="350838" lvl="1" indent="-350838">
              <a:buFont typeface="Arial" panose="020B0604020202020204" pitchFamily="34" charset="0"/>
              <a:buChar char="•"/>
            </a:pPr>
            <a:endParaRPr lang="en-US" sz="2000" dirty="0"/>
          </a:p>
          <a:p>
            <a:endParaRPr lang="en-ZA" sz="36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36</a:t>
            </a:fld>
            <a:endParaRPr lang="en-US" dirty="0">
              <a:solidFill>
                <a:srgbClr val="000000"/>
              </a:solidFill>
            </a:endParaRPr>
          </a:p>
        </p:txBody>
      </p:sp>
    </p:spTree>
    <p:extLst>
      <p:ext uri="{BB962C8B-B14F-4D97-AF65-F5344CB8AC3E}">
        <p14:creationId xmlns:p14="http://schemas.microsoft.com/office/powerpoint/2010/main" val="2654466407"/>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OBJECTIVITY </a:t>
            </a:r>
            <a:r>
              <a:rPr lang="en-GB" sz="2800" b="1" dirty="0"/>
              <a:t>CONT. </a:t>
            </a:r>
          </a:p>
        </p:txBody>
      </p:sp>
      <p:sp>
        <p:nvSpPr>
          <p:cNvPr id="3" name="Content Placeholder 2"/>
          <p:cNvSpPr>
            <a:spLocks noGrp="1"/>
          </p:cNvSpPr>
          <p:nvPr>
            <p:ph idx="1"/>
          </p:nvPr>
        </p:nvSpPr>
        <p:spPr>
          <a:xfrm>
            <a:off x="0" y="1556792"/>
            <a:ext cx="9144000" cy="4968551"/>
          </a:xfrm>
        </p:spPr>
        <p:txBody>
          <a:bodyPr>
            <a:normAutofit/>
          </a:bodyPr>
          <a:lstStyle/>
          <a:p>
            <a:pPr marL="287338" lvl="1" indent="-287338">
              <a:buFont typeface="Arial" panose="020B0604020202020204" pitchFamily="34" charset="0"/>
              <a:buChar char="•"/>
            </a:pPr>
            <a:r>
              <a:rPr lang="en-US" sz="2000" b="1" dirty="0" smtClean="0">
                <a:solidFill>
                  <a:srgbClr val="FF0000"/>
                </a:solidFill>
              </a:rPr>
              <a:t>LGBTI</a:t>
            </a:r>
            <a:r>
              <a:rPr lang="en-US" sz="2000" b="1" dirty="0" smtClean="0"/>
              <a:t>: </a:t>
            </a:r>
            <a:r>
              <a:rPr lang="en-US" sz="2000" dirty="0" smtClean="0"/>
              <a:t>Safe custody is deep concern when arrested. And speaks to a broader issue of detention management in general that is poor.</a:t>
            </a:r>
          </a:p>
          <a:p>
            <a:pPr marL="287338" lvl="1" indent="-287338">
              <a:buFont typeface="Arial" panose="020B0604020202020204" pitchFamily="34" charset="0"/>
              <a:buChar char="•"/>
            </a:pPr>
            <a:r>
              <a:rPr lang="en-US" sz="2000" b="1" dirty="0" smtClean="0">
                <a:solidFill>
                  <a:srgbClr val="FF0000"/>
                </a:solidFill>
              </a:rPr>
              <a:t>Sex workers</a:t>
            </a:r>
            <a:r>
              <a:rPr lang="en-US" sz="2000" b="1" dirty="0" smtClean="0"/>
              <a:t>: </a:t>
            </a:r>
            <a:r>
              <a:rPr lang="en-US" sz="2000" dirty="0" smtClean="0"/>
              <a:t>Arrest figures have come down after SWEAT case in CPT (2009) but reports of arrest and harassment persist. </a:t>
            </a:r>
          </a:p>
          <a:p>
            <a:pPr marL="287338" lvl="1" indent="-287338">
              <a:buFont typeface="Arial" panose="020B0604020202020204" pitchFamily="34" charset="0"/>
              <a:buChar char="•"/>
            </a:pPr>
            <a:endParaRPr lang="en-US" sz="2000" dirty="0" smtClean="0">
              <a:solidFill>
                <a:srgbClr val="FF0000"/>
              </a:solidFill>
            </a:endParaRPr>
          </a:p>
          <a:p>
            <a:pPr marL="287338" indent="-287338">
              <a:buFont typeface="Wingdings" panose="05000000000000000000" pitchFamily="2" charset="2"/>
              <a:buChar char="q"/>
            </a:pPr>
            <a:r>
              <a:rPr lang="en-US" sz="2000" b="1" dirty="0" smtClean="0">
                <a:solidFill>
                  <a:srgbClr val="FF0000"/>
                </a:solidFill>
              </a:rPr>
              <a:t>What measures are in place? </a:t>
            </a:r>
          </a:p>
          <a:p>
            <a:pPr marL="287338" lvl="1" indent="-287338">
              <a:buFont typeface="Arial" panose="020B0604020202020204" pitchFamily="34" charset="0"/>
              <a:buChar char="•"/>
            </a:pPr>
            <a:r>
              <a:rPr lang="en-US" sz="2000" dirty="0" smtClean="0"/>
              <a:t>Very limited training on arrests without a warrant, few officials are trained, refresher training?</a:t>
            </a:r>
            <a:r>
              <a:rPr lang="en-US" sz="2000" dirty="0">
                <a:solidFill>
                  <a:srgbClr val="FF0000"/>
                </a:solidFill>
              </a:rPr>
              <a:t> </a:t>
            </a:r>
            <a:r>
              <a:rPr lang="en-US" sz="2000" dirty="0"/>
              <a:t>No disaggregated arrest </a:t>
            </a:r>
            <a:r>
              <a:rPr lang="en-US" sz="2000" dirty="0" smtClean="0"/>
              <a:t>data (e.g. race, gender, gender). </a:t>
            </a:r>
          </a:p>
          <a:p>
            <a:pPr marL="287338" lvl="1" indent="-287338">
              <a:buNone/>
            </a:pPr>
            <a:endParaRPr lang="en-US" sz="2000" b="1" dirty="0" smtClean="0">
              <a:solidFill>
                <a:srgbClr val="FF0000"/>
              </a:solidFill>
            </a:endParaRPr>
          </a:p>
          <a:p>
            <a:pPr marL="287338" lvl="1" indent="-287338">
              <a:buFont typeface="Wingdings" panose="05000000000000000000" pitchFamily="2" charset="2"/>
              <a:buChar char="q"/>
            </a:pPr>
            <a:r>
              <a:rPr lang="en-US" sz="2000" b="1" dirty="0" smtClean="0">
                <a:solidFill>
                  <a:srgbClr val="FF0000"/>
                </a:solidFill>
              </a:rPr>
              <a:t>Recommendations</a:t>
            </a:r>
            <a:endParaRPr lang="en-US" sz="2000" b="1" dirty="0">
              <a:solidFill>
                <a:srgbClr val="FF0000"/>
              </a:solidFill>
            </a:endParaRPr>
          </a:p>
          <a:p>
            <a:pPr marL="287338" lvl="1" indent="-287338">
              <a:buFont typeface="Arial" panose="020B0604020202020204" pitchFamily="34" charset="0"/>
              <a:buChar char="•"/>
            </a:pPr>
            <a:r>
              <a:rPr lang="en-US" sz="2000" dirty="0" smtClean="0"/>
              <a:t>Continuous Training </a:t>
            </a:r>
            <a:r>
              <a:rPr lang="en-US" sz="2000" dirty="0"/>
              <a:t>and </a:t>
            </a:r>
            <a:r>
              <a:rPr lang="en-US" sz="2000" dirty="0" smtClean="0"/>
              <a:t>Sensitization; </a:t>
            </a:r>
          </a:p>
          <a:p>
            <a:pPr marL="287338" lvl="1" indent="-287338">
              <a:buFont typeface="Arial" panose="020B0604020202020204" pitchFamily="34" charset="0"/>
              <a:buChar char="•"/>
            </a:pPr>
            <a:r>
              <a:rPr lang="en-US" sz="2000" dirty="0" smtClean="0"/>
              <a:t>Research on arrest and S&amp;S to establish extent of bias and its consequences.</a:t>
            </a:r>
          </a:p>
          <a:p>
            <a:pPr marL="288925" lvl="1" indent="-288925"/>
            <a:endParaRPr lang="en-GB" sz="2000" dirty="0"/>
          </a:p>
        </p:txBody>
      </p:sp>
    </p:spTree>
    <p:extLst>
      <p:ext uri="{BB962C8B-B14F-4D97-AF65-F5344CB8AC3E}">
        <p14:creationId xmlns:p14="http://schemas.microsoft.com/office/powerpoint/2010/main" val="2518186523"/>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RESPONSIVITY</a:t>
            </a:r>
            <a:endParaRPr lang="en-GB" sz="2800" b="1" dirty="0"/>
          </a:p>
        </p:txBody>
      </p:sp>
      <p:sp>
        <p:nvSpPr>
          <p:cNvPr id="3" name="Content Placeholder 2"/>
          <p:cNvSpPr>
            <a:spLocks noGrp="1"/>
          </p:cNvSpPr>
          <p:nvPr>
            <p:ph idx="1"/>
          </p:nvPr>
        </p:nvSpPr>
        <p:spPr>
          <a:xfrm>
            <a:off x="179512" y="1556792"/>
            <a:ext cx="8580557" cy="4752528"/>
          </a:xfrm>
        </p:spPr>
        <p:txBody>
          <a:bodyPr>
            <a:noAutofit/>
          </a:bodyPr>
          <a:lstStyle/>
          <a:p>
            <a:pPr>
              <a:buFont typeface="Wingdings" panose="05000000000000000000" pitchFamily="2" charset="2"/>
              <a:buChar char="q"/>
            </a:pPr>
            <a:r>
              <a:rPr lang="en-US" sz="2200" b="1" dirty="0" smtClean="0">
                <a:solidFill>
                  <a:srgbClr val="FF0000"/>
                </a:solidFill>
              </a:rPr>
              <a:t>How is responsivity measured?</a:t>
            </a:r>
          </a:p>
          <a:p>
            <a:pPr marL="350838" lvl="1">
              <a:buFont typeface="Arial" panose="020B0604020202020204" pitchFamily="34" charset="0"/>
              <a:buChar char="•"/>
            </a:pPr>
            <a:r>
              <a:rPr lang="en-US" sz="2200" dirty="0" smtClean="0"/>
              <a:t>Measurement to assess police performance e.g. response time, nr of arrests, use of force etc.</a:t>
            </a:r>
            <a:r>
              <a:rPr lang="en-GB" sz="2200" b="1" dirty="0"/>
              <a:t> </a:t>
            </a:r>
            <a:r>
              <a:rPr lang="en-GB" sz="2200" dirty="0" smtClean="0"/>
              <a:t>But good </a:t>
            </a:r>
            <a:r>
              <a:rPr lang="en-GB" sz="2200" dirty="0"/>
              <a:t>policing is broader in scope than what </a:t>
            </a:r>
            <a:r>
              <a:rPr lang="en-GB" sz="2200" dirty="0" smtClean="0"/>
              <a:t>these </a:t>
            </a:r>
            <a:r>
              <a:rPr lang="en-GB" sz="2200" dirty="0"/>
              <a:t>performance measures </a:t>
            </a:r>
            <a:r>
              <a:rPr lang="en-GB" sz="2200" dirty="0" smtClean="0"/>
              <a:t>indicate, </a:t>
            </a:r>
            <a:r>
              <a:rPr lang="en-GB" sz="2200" dirty="0"/>
              <a:t>it is important to consider an officer’s response to </a:t>
            </a:r>
            <a:r>
              <a:rPr lang="en-GB" sz="2200" dirty="0" smtClean="0"/>
              <a:t>citizens’ needs during </a:t>
            </a:r>
            <a:r>
              <a:rPr lang="en-GB" sz="2200" dirty="0"/>
              <a:t>the course of their interactions. </a:t>
            </a:r>
            <a:endParaRPr lang="en-US" sz="2200" dirty="0" smtClean="0"/>
          </a:p>
          <a:p>
            <a:pPr marL="350838" lvl="1">
              <a:buFont typeface="Arial" panose="020B0604020202020204" pitchFamily="34" charset="0"/>
              <a:buChar char="•"/>
            </a:pPr>
            <a:r>
              <a:rPr lang="en-GB" sz="2200" dirty="0"/>
              <a:t>Responsivity </a:t>
            </a:r>
            <a:r>
              <a:rPr lang="en-GB" sz="2200" dirty="0" smtClean="0"/>
              <a:t>requires </a:t>
            </a:r>
            <a:r>
              <a:rPr lang="en-GB" sz="2200" dirty="0"/>
              <a:t>a policing approach that </a:t>
            </a:r>
            <a:r>
              <a:rPr lang="en-GB" sz="2200" dirty="0" smtClean="0"/>
              <a:t>addresses community </a:t>
            </a:r>
            <a:r>
              <a:rPr lang="en-GB" sz="2200" dirty="0"/>
              <a:t>needs and concerns </a:t>
            </a:r>
            <a:r>
              <a:rPr lang="en-GB" sz="2200" dirty="0" smtClean="0"/>
              <a:t>(</a:t>
            </a:r>
            <a:r>
              <a:rPr lang="en-GB" sz="2200" dirty="0"/>
              <a:t>community-centred) and victims of crime (victim-centred</a:t>
            </a:r>
            <a:r>
              <a:rPr lang="en-GB" sz="2200" dirty="0" smtClean="0"/>
              <a:t>), which is crucial in building </a:t>
            </a:r>
            <a:r>
              <a:rPr lang="en-GB" sz="2200" dirty="0"/>
              <a:t>public confidence and ultimately trust in the police.</a:t>
            </a:r>
            <a:endParaRPr lang="en-US" sz="2200" dirty="0" smtClean="0"/>
          </a:p>
          <a:p>
            <a:endParaRPr lang="en-US" sz="2000" dirty="0"/>
          </a:p>
          <a:p>
            <a:pPr marL="65088" lvl="1" indent="0" algn="just">
              <a:buNone/>
            </a:pPr>
            <a:endParaRPr lang="en-GB" sz="2000" dirty="0"/>
          </a:p>
        </p:txBody>
      </p:sp>
    </p:spTree>
    <p:extLst>
      <p:ext uri="{BB962C8B-B14F-4D97-AF65-F5344CB8AC3E}">
        <p14:creationId xmlns:p14="http://schemas.microsoft.com/office/powerpoint/2010/main" val="2531281605"/>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RESPONSIVITY</a:t>
            </a:r>
            <a:endParaRPr lang="en-ZA" sz="2800" dirty="0"/>
          </a:p>
        </p:txBody>
      </p:sp>
      <p:sp>
        <p:nvSpPr>
          <p:cNvPr id="3" name="Content Placeholder 2"/>
          <p:cNvSpPr>
            <a:spLocks noGrp="1"/>
          </p:cNvSpPr>
          <p:nvPr>
            <p:ph idx="1"/>
          </p:nvPr>
        </p:nvSpPr>
        <p:spPr>
          <a:xfrm>
            <a:off x="-10738" y="1393603"/>
            <a:ext cx="9154737" cy="4525963"/>
          </a:xfrm>
        </p:spPr>
        <p:txBody>
          <a:bodyPr/>
          <a:lstStyle/>
          <a:p>
            <a:pPr>
              <a:buFont typeface="Wingdings" panose="05000000000000000000" pitchFamily="2" charset="2"/>
              <a:buChar char="q"/>
            </a:pPr>
            <a:r>
              <a:rPr lang="en-US" sz="2000" b="1" dirty="0">
                <a:solidFill>
                  <a:srgbClr val="FF0000"/>
                </a:solidFill>
              </a:rPr>
              <a:t>Are measures in place to improve responsivity?</a:t>
            </a:r>
          </a:p>
          <a:p>
            <a:pPr marL="407988" lvl="1" indent="-342900" algn="just">
              <a:buFont typeface="Arial" panose="020B0604020202020204" pitchFamily="34" charset="0"/>
              <a:buChar char="•"/>
            </a:pPr>
            <a:r>
              <a:rPr lang="en-US" sz="2000" dirty="0" smtClean="0"/>
              <a:t>Complaints response – </a:t>
            </a:r>
            <a:r>
              <a:rPr lang="en-US" sz="2000" dirty="0"/>
              <a:t>target: 70% of complaints ‘</a:t>
            </a:r>
            <a:r>
              <a:rPr lang="en-US" sz="2000" dirty="0" err="1"/>
              <a:t>finalised</a:t>
            </a:r>
            <a:r>
              <a:rPr lang="en-US" sz="2000" dirty="0"/>
              <a:t>’ in 30 working days. In 2016/17 89.2% BUT what does ‘</a:t>
            </a:r>
            <a:r>
              <a:rPr lang="en-US" sz="2000" dirty="0" err="1"/>
              <a:t>finalised</a:t>
            </a:r>
            <a:r>
              <a:rPr lang="en-US" sz="2000" dirty="0"/>
              <a:t>’ mean? There is no feed-back on client satisfaction.</a:t>
            </a:r>
          </a:p>
          <a:p>
            <a:pPr marL="407988" lvl="1" indent="-342900" algn="just">
              <a:buFont typeface="Arial" panose="020B0604020202020204" pitchFamily="34" charset="0"/>
              <a:buChar char="•"/>
            </a:pPr>
            <a:r>
              <a:rPr lang="en-GB" sz="2000" dirty="0"/>
              <a:t>Frontline Service Delivery Monitoring</a:t>
            </a:r>
            <a:r>
              <a:rPr lang="en-US" sz="2000" dirty="0"/>
              <a:t> </a:t>
            </a:r>
            <a:r>
              <a:rPr lang="en-US" sz="2000" dirty="0" err="1"/>
              <a:t>programme</a:t>
            </a:r>
            <a:r>
              <a:rPr lang="en-US" sz="2000" dirty="0"/>
              <a:t> have made </a:t>
            </a:r>
            <a:r>
              <a:rPr lang="en-US" sz="2000" dirty="0" smtClean="0"/>
              <a:t>unfavorable </a:t>
            </a:r>
            <a:r>
              <a:rPr lang="en-US" sz="2000" dirty="0"/>
              <a:t>findings about SAPS services, </a:t>
            </a:r>
            <a:r>
              <a:rPr lang="en-US" sz="2000" dirty="0" err="1"/>
              <a:t>esp</a:t>
            </a:r>
            <a:r>
              <a:rPr lang="en-US" sz="2000" dirty="0"/>
              <a:t> complaints management. Challenges to be addressed through the Service Delivery Improvement Plan.</a:t>
            </a:r>
          </a:p>
          <a:p>
            <a:pPr marL="407988" lvl="1" indent="-342900">
              <a:buFont typeface="Arial" panose="020B0604020202020204" pitchFamily="34" charset="0"/>
              <a:buChar char="•"/>
            </a:pPr>
            <a:r>
              <a:rPr lang="en-US" sz="2000" dirty="0"/>
              <a:t>Sector policing </a:t>
            </a:r>
            <a:r>
              <a:rPr lang="en-US" sz="2000" dirty="0" smtClean="0"/>
              <a:t>aimed </a:t>
            </a:r>
            <a:r>
              <a:rPr lang="en-US" sz="2000" dirty="0"/>
              <a:t>at improving </a:t>
            </a:r>
            <a:r>
              <a:rPr lang="en-US" sz="2000" dirty="0" smtClean="0"/>
              <a:t>community </a:t>
            </a:r>
            <a:r>
              <a:rPr lang="en-US" sz="2000" dirty="0"/>
              <a:t>interaction </a:t>
            </a:r>
            <a:r>
              <a:rPr lang="en-US" sz="2000" dirty="0" smtClean="0"/>
              <a:t>- </a:t>
            </a:r>
            <a:r>
              <a:rPr lang="en-US" sz="2000" dirty="0"/>
              <a:t>facing resource issues and lack of inbuilt impact assessment tools in the Implementation Guideline.</a:t>
            </a:r>
          </a:p>
          <a:p>
            <a:pPr marL="407988" lvl="1" indent="-342900">
              <a:buFont typeface="Arial" panose="020B0604020202020204" pitchFamily="34" charset="0"/>
              <a:buChar char="•"/>
            </a:pPr>
            <a:r>
              <a:rPr lang="en-US" sz="2000" dirty="0"/>
              <a:t>CPF’s - 99% of stations have CPFs but with problems </a:t>
            </a:r>
            <a:r>
              <a:rPr lang="en-US" sz="2000" dirty="0" err="1"/>
              <a:t>wrt</a:t>
            </a:r>
            <a:r>
              <a:rPr lang="en-US" sz="2000" dirty="0"/>
              <a:t> functionality and effectiveness</a:t>
            </a:r>
            <a:r>
              <a:rPr lang="en-US" sz="2000" dirty="0" smtClean="0"/>
              <a:t>.</a:t>
            </a:r>
          </a:p>
          <a:p>
            <a:pPr>
              <a:buFont typeface="Wingdings" panose="05000000000000000000" pitchFamily="2" charset="2"/>
              <a:buChar char="q"/>
            </a:pPr>
            <a:r>
              <a:rPr lang="en-US" sz="2000" b="1" dirty="0">
                <a:solidFill>
                  <a:srgbClr val="FF0000"/>
                </a:solidFill>
              </a:rPr>
              <a:t>How are citizens’ complaints dealt with</a:t>
            </a:r>
            <a:r>
              <a:rPr lang="en-US" sz="2000" b="1" dirty="0" smtClean="0">
                <a:solidFill>
                  <a:srgbClr val="FF0000"/>
                </a:solidFill>
              </a:rPr>
              <a:t>? </a:t>
            </a:r>
            <a:r>
              <a:rPr lang="en-US" sz="2000" b="1" dirty="0" smtClean="0"/>
              <a:t>- </a:t>
            </a:r>
            <a:r>
              <a:rPr lang="en-US" sz="2000" dirty="0" smtClean="0"/>
              <a:t>SO </a:t>
            </a:r>
            <a:r>
              <a:rPr lang="en-US" sz="2000" dirty="0"/>
              <a:t>101 sets out </a:t>
            </a:r>
            <a:r>
              <a:rPr lang="en-US" sz="2000" dirty="0" smtClean="0"/>
              <a:t>procedure; and SAPS </a:t>
            </a:r>
            <a:r>
              <a:rPr lang="en-US" sz="2000" dirty="0"/>
              <a:t>Customer Satisfaction Survey, 2016/17 - between 53% and 58% rated their experience with SAPS as ‘Below average’ and ‘Poor’.</a:t>
            </a:r>
          </a:p>
          <a:p>
            <a:pPr marL="407988" lvl="1" indent="-342900">
              <a:buFont typeface="Arial" panose="020B0604020202020204" pitchFamily="34" charset="0"/>
              <a:buChar char="•"/>
            </a:pPr>
            <a:endParaRPr lang="en-US" sz="2000" dirty="0"/>
          </a:p>
          <a:p>
            <a:endParaRPr lang="en-ZA" sz="20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39</a:t>
            </a:fld>
            <a:endParaRPr lang="en-US" dirty="0">
              <a:solidFill>
                <a:srgbClr val="000000"/>
              </a:solidFill>
            </a:endParaRPr>
          </a:p>
        </p:txBody>
      </p:sp>
    </p:spTree>
    <p:extLst>
      <p:ext uri="{BB962C8B-B14F-4D97-AF65-F5344CB8AC3E}">
        <p14:creationId xmlns:p14="http://schemas.microsoft.com/office/powerpoint/2010/main" val="41411946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954">
                <a:solidFill>
                  <a:schemeClr val="tx1"/>
                </a:solidFill>
                <a:latin typeface="Arial" panose="020B0604020202020204" pitchFamily="34" charset="0"/>
              </a:defRPr>
            </a:lvl1pPr>
            <a:lvl2pPr marL="685817" indent="-263776">
              <a:spcBef>
                <a:spcPct val="20000"/>
              </a:spcBef>
              <a:buChar char="–"/>
              <a:defRPr sz="2585">
                <a:solidFill>
                  <a:schemeClr val="tx1"/>
                </a:solidFill>
                <a:latin typeface="Arial" panose="020B0604020202020204" pitchFamily="34" charset="0"/>
              </a:defRPr>
            </a:lvl2pPr>
            <a:lvl3pPr marL="1055103" indent="-211021">
              <a:spcBef>
                <a:spcPct val="20000"/>
              </a:spcBef>
              <a:buChar char="•"/>
              <a:defRPr sz="2215">
                <a:solidFill>
                  <a:schemeClr val="tx1"/>
                </a:solidFill>
                <a:latin typeface="Arial" panose="020B0604020202020204" pitchFamily="34" charset="0"/>
              </a:defRPr>
            </a:lvl3pPr>
            <a:lvl4pPr marL="1477145" indent="-211021">
              <a:spcBef>
                <a:spcPct val="20000"/>
              </a:spcBef>
              <a:buChar char="–"/>
              <a:defRPr sz="1846">
                <a:solidFill>
                  <a:schemeClr val="tx1"/>
                </a:solidFill>
                <a:latin typeface="Arial" panose="020B0604020202020204" pitchFamily="34" charset="0"/>
              </a:defRPr>
            </a:lvl4pPr>
            <a:lvl5pPr marL="1899186" indent="-211021">
              <a:spcBef>
                <a:spcPct val="20000"/>
              </a:spcBef>
              <a:buChar char="»"/>
              <a:defRPr sz="1846">
                <a:solidFill>
                  <a:schemeClr val="tx1"/>
                </a:solidFill>
                <a:latin typeface="Arial" panose="020B0604020202020204" pitchFamily="34" charset="0"/>
              </a:defRPr>
            </a:lvl5pPr>
            <a:lvl6pPr marL="2321227" indent="-211021" eaLnBrk="0" fontAlgn="base" hangingPunct="0">
              <a:spcBef>
                <a:spcPct val="20000"/>
              </a:spcBef>
              <a:spcAft>
                <a:spcPct val="0"/>
              </a:spcAft>
              <a:buChar char="»"/>
              <a:defRPr sz="1846">
                <a:solidFill>
                  <a:schemeClr val="tx1"/>
                </a:solidFill>
                <a:latin typeface="Arial" panose="020B0604020202020204" pitchFamily="34" charset="0"/>
              </a:defRPr>
            </a:lvl6pPr>
            <a:lvl7pPr marL="2743269" indent="-211021" eaLnBrk="0" fontAlgn="base" hangingPunct="0">
              <a:spcBef>
                <a:spcPct val="20000"/>
              </a:spcBef>
              <a:spcAft>
                <a:spcPct val="0"/>
              </a:spcAft>
              <a:buChar char="»"/>
              <a:defRPr sz="1846">
                <a:solidFill>
                  <a:schemeClr val="tx1"/>
                </a:solidFill>
                <a:latin typeface="Arial" panose="020B0604020202020204" pitchFamily="34" charset="0"/>
              </a:defRPr>
            </a:lvl7pPr>
            <a:lvl8pPr marL="3165310" indent="-211021" eaLnBrk="0" fontAlgn="base" hangingPunct="0">
              <a:spcBef>
                <a:spcPct val="20000"/>
              </a:spcBef>
              <a:spcAft>
                <a:spcPct val="0"/>
              </a:spcAft>
              <a:buChar char="»"/>
              <a:defRPr sz="1846">
                <a:solidFill>
                  <a:schemeClr val="tx1"/>
                </a:solidFill>
                <a:latin typeface="Arial" panose="020B0604020202020204" pitchFamily="34" charset="0"/>
              </a:defRPr>
            </a:lvl8pPr>
            <a:lvl9pPr marL="3587351" indent="-211021" eaLnBrk="0" fontAlgn="base" hangingPunct="0">
              <a:spcBef>
                <a:spcPct val="20000"/>
              </a:spcBef>
              <a:spcAft>
                <a:spcPct val="0"/>
              </a:spcAft>
              <a:buChar char="»"/>
              <a:defRPr sz="1846">
                <a:solidFill>
                  <a:schemeClr val="tx1"/>
                </a:solidFill>
                <a:latin typeface="Arial" panose="020B0604020202020204" pitchFamily="34" charset="0"/>
              </a:defRPr>
            </a:lvl9pPr>
          </a:lstStyle>
          <a:p>
            <a:pPr>
              <a:spcBef>
                <a:spcPct val="0"/>
              </a:spcBef>
              <a:buFontTx/>
              <a:buNone/>
            </a:pPr>
            <a:fld id="{36C1AB19-E1BA-4C82-B5BB-54FDBEADC5E4}" type="slidenum">
              <a:rPr lang="en-US" altLang="en-US" sz="1292"/>
              <a:pPr>
                <a:spcBef>
                  <a:spcPct val="0"/>
                </a:spcBef>
                <a:buFontTx/>
                <a:buNone/>
              </a:pPr>
              <a:t>4</a:t>
            </a:fld>
            <a:endParaRPr lang="en-US" altLang="en-US" sz="1292"/>
          </a:p>
        </p:txBody>
      </p:sp>
      <p:sp>
        <p:nvSpPr>
          <p:cNvPr id="15363" name="Title 1"/>
          <p:cNvSpPr>
            <a:spLocks noGrp="1"/>
          </p:cNvSpPr>
          <p:nvPr>
            <p:ph type="title"/>
          </p:nvPr>
        </p:nvSpPr>
        <p:spPr>
          <a:xfrm>
            <a:off x="457200" y="188640"/>
            <a:ext cx="8229600" cy="706315"/>
          </a:xfrm>
        </p:spPr>
        <p:txBody>
          <a:bodyPr/>
          <a:lstStyle/>
          <a:p>
            <a:pPr eaLnBrk="1" hangingPunct="1"/>
            <a:r>
              <a:rPr lang="en-GB" altLang="en-US" sz="2954" b="1" dirty="0"/>
              <a:t>OBJECTS OF THE CSPS</a:t>
            </a:r>
          </a:p>
        </p:txBody>
      </p:sp>
      <p:sp>
        <p:nvSpPr>
          <p:cNvPr id="15364" name="Content Placeholder 2"/>
          <p:cNvSpPr>
            <a:spLocks noGrp="1"/>
          </p:cNvSpPr>
          <p:nvPr>
            <p:ph idx="1"/>
          </p:nvPr>
        </p:nvSpPr>
        <p:spPr>
          <a:xfrm>
            <a:off x="184639" y="1633905"/>
            <a:ext cx="8846527" cy="4656992"/>
          </a:xfrm>
        </p:spPr>
        <p:txBody>
          <a:bodyPr/>
          <a:lstStyle/>
          <a:p>
            <a:pPr algn="just">
              <a:lnSpc>
                <a:spcPct val="150000"/>
              </a:lnSpc>
            </a:pPr>
            <a:r>
              <a:rPr lang="en-ZA" altLang="en-US" sz="2215" dirty="0"/>
              <a:t>Exercise civilian oversight over the Police Service through </a:t>
            </a:r>
            <a:r>
              <a:rPr lang="en-ZA" altLang="en-US" sz="2215" b="1" dirty="0">
                <a:solidFill>
                  <a:srgbClr val="FF0000"/>
                </a:solidFill>
              </a:rPr>
              <a:t>monitoring and evaluating </a:t>
            </a:r>
            <a:r>
              <a:rPr lang="en-ZA" altLang="en-US" sz="2215" dirty="0"/>
              <a:t>overall police performance against planned programmes; </a:t>
            </a:r>
          </a:p>
          <a:p>
            <a:pPr algn="just">
              <a:lnSpc>
                <a:spcPct val="150000"/>
              </a:lnSpc>
            </a:pPr>
            <a:r>
              <a:rPr lang="en-ZA" altLang="en-US" sz="2215" dirty="0"/>
              <a:t>Give strategic </a:t>
            </a:r>
            <a:r>
              <a:rPr lang="en-ZA" altLang="en-US" sz="2215" b="1" dirty="0">
                <a:solidFill>
                  <a:srgbClr val="FF0000"/>
                </a:solidFill>
              </a:rPr>
              <a:t>policy</a:t>
            </a:r>
            <a:r>
              <a:rPr lang="en-ZA" altLang="en-US" sz="2215" dirty="0">
                <a:solidFill>
                  <a:srgbClr val="FF0000"/>
                </a:solidFill>
              </a:rPr>
              <a:t> </a:t>
            </a:r>
            <a:r>
              <a:rPr lang="en-ZA" altLang="en-US" sz="2215" b="1" dirty="0">
                <a:solidFill>
                  <a:srgbClr val="FF0000"/>
                </a:solidFill>
              </a:rPr>
              <a:t>advice to the Minister </a:t>
            </a:r>
            <a:r>
              <a:rPr lang="en-ZA" altLang="en-US" sz="2215" dirty="0"/>
              <a:t>in respect of developing and implementing </a:t>
            </a:r>
            <a:r>
              <a:rPr lang="en-ZA" altLang="en-US" sz="2215" dirty="0" smtClean="0"/>
              <a:t>policies</a:t>
            </a:r>
            <a:r>
              <a:rPr lang="en-ZA" altLang="en-US" sz="2215" dirty="0"/>
              <a:t> </a:t>
            </a:r>
            <a:r>
              <a:rPr lang="en-ZA" altLang="en-US" sz="2215" dirty="0" smtClean="0"/>
              <a:t>and draft legislation </a:t>
            </a:r>
            <a:endParaRPr lang="en-ZA" altLang="en-US" sz="2215" dirty="0"/>
          </a:p>
          <a:p>
            <a:pPr algn="just">
              <a:lnSpc>
                <a:spcPct val="150000"/>
              </a:lnSpc>
            </a:pPr>
            <a:r>
              <a:rPr lang="en-ZA" altLang="en-US" sz="2215" dirty="0"/>
              <a:t>Implement a </a:t>
            </a:r>
            <a:r>
              <a:rPr lang="en-ZA" altLang="en-US" sz="2215" b="1" dirty="0">
                <a:solidFill>
                  <a:srgbClr val="FF0000"/>
                </a:solidFill>
              </a:rPr>
              <a:t>partnership strategy </a:t>
            </a:r>
            <a:r>
              <a:rPr lang="en-ZA" altLang="en-US" sz="2215" dirty="0"/>
              <a:t>to mobilise role-players and stakeholders to strengthen service delivery by the police service to ensure the safety and security of communities;  </a:t>
            </a:r>
          </a:p>
        </p:txBody>
      </p:sp>
    </p:spTree>
    <p:extLst>
      <p:ext uri="{BB962C8B-B14F-4D97-AF65-F5344CB8AC3E}">
        <p14:creationId xmlns:p14="http://schemas.microsoft.com/office/powerpoint/2010/main" val="3917896188"/>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RESPONSIVITY CONT.</a:t>
            </a:r>
            <a:endParaRPr lang="en-GB" sz="2800" b="1" dirty="0"/>
          </a:p>
        </p:txBody>
      </p:sp>
      <p:sp>
        <p:nvSpPr>
          <p:cNvPr id="3" name="Content Placeholder 2"/>
          <p:cNvSpPr>
            <a:spLocks noGrp="1"/>
          </p:cNvSpPr>
          <p:nvPr>
            <p:ph idx="1"/>
          </p:nvPr>
        </p:nvSpPr>
        <p:spPr>
          <a:xfrm>
            <a:off x="163025" y="1412776"/>
            <a:ext cx="8964488" cy="4853135"/>
          </a:xfrm>
        </p:spPr>
        <p:txBody>
          <a:bodyPr>
            <a:noAutofit/>
          </a:bodyPr>
          <a:lstStyle/>
          <a:p>
            <a:pPr marL="285750" lvl="1">
              <a:buFont typeface="Arial" panose="020B0604020202020204" pitchFamily="34" charset="0"/>
              <a:buChar char="•"/>
            </a:pPr>
            <a:r>
              <a:rPr lang="en-GB" sz="1900" dirty="0" smtClean="0"/>
              <a:t>Commission </a:t>
            </a:r>
            <a:r>
              <a:rPr lang="en-GB" sz="1900" dirty="0"/>
              <a:t>on Gender Equality </a:t>
            </a:r>
            <a:r>
              <a:rPr lang="en-US" sz="1900" dirty="0"/>
              <a:t>assessed SAPS performance against Victim’s Charter in 2009 and 2012 </a:t>
            </a:r>
            <a:r>
              <a:rPr lang="en-US" sz="1900" dirty="0" smtClean="0"/>
              <a:t>- concerned </a:t>
            </a:r>
            <a:r>
              <a:rPr lang="en-US" sz="1900" dirty="0"/>
              <a:t>about </a:t>
            </a:r>
            <a:r>
              <a:rPr lang="en-US" sz="1900" dirty="0" smtClean="0"/>
              <a:t>SAPS’ handling of complaints.</a:t>
            </a:r>
            <a:endParaRPr lang="en-GB" sz="1900" dirty="0" smtClean="0"/>
          </a:p>
          <a:p>
            <a:pPr marL="285750" lvl="1">
              <a:buFont typeface="Arial" panose="020B0604020202020204" pitchFamily="34" charset="0"/>
              <a:buChar char="•"/>
            </a:pPr>
            <a:r>
              <a:rPr lang="en-US" sz="1900" dirty="0"/>
              <a:t>Victim of Crime </a:t>
            </a:r>
            <a:r>
              <a:rPr lang="en-US" sz="1900" dirty="0" smtClean="0"/>
              <a:t>Survey - Victim satisfaction in general decline since 2011.</a:t>
            </a:r>
            <a:r>
              <a:rPr lang="en-GB" sz="1900" dirty="0" smtClean="0"/>
              <a:t> Dissatisfied households: majority </a:t>
            </a:r>
            <a:r>
              <a:rPr lang="en-GB" sz="1900" dirty="0"/>
              <a:t>(59%) felt that </a:t>
            </a:r>
            <a:r>
              <a:rPr lang="en-GB" sz="1900" dirty="0" smtClean="0"/>
              <a:t>SAPS </a:t>
            </a:r>
            <a:r>
              <a:rPr lang="en-GB" sz="1900" dirty="0"/>
              <a:t>never recover their </a:t>
            </a:r>
            <a:r>
              <a:rPr lang="en-GB" sz="1900" dirty="0" smtClean="0"/>
              <a:t>goods; </a:t>
            </a:r>
            <a:r>
              <a:rPr lang="en-GB" sz="1900" dirty="0"/>
              <a:t>15% complained that </a:t>
            </a:r>
            <a:r>
              <a:rPr lang="en-GB" sz="1900" dirty="0" smtClean="0"/>
              <a:t>SAPS doesn’t respond </a:t>
            </a:r>
            <a:r>
              <a:rPr lang="en-GB" sz="1900" dirty="0"/>
              <a:t>on time.</a:t>
            </a:r>
            <a:endParaRPr lang="en-US" sz="1900" dirty="0"/>
          </a:p>
          <a:p>
            <a:pPr marL="285750" lvl="1">
              <a:buFont typeface="Arial" panose="020B0604020202020204" pitchFamily="34" charset="0"/>
              <a:buChar char="•"/>
            </a:pPr>
            <a:r>
              <a:rPr lang="en-US" sz="1900" dirty="0" smtClean="0"/>
              <a:t>Repeat </a:t>
            </a:r>
            <a:r>
              <a:rPr lang="en-US" sz="1900" dirty="0" err="1" smtClean="0"/>
              <a:t>Victimisation</a:t>
            </a:r>
            <a:r>
              <a:rPr lang="en-US" sz="1900" dirty="0" smtClean="0"/>
              <a:t> Index - on the increase which implies that police is not doing enough to protect these households.</a:t>
            </a:r>
          </a:p>
          <a:p>
            <a:pPr marL="285750" lvl="1">
              <a:buFont typeface="Arial" panose="020B0604020202020204" pitchFamily="34" charset="0"/>
              <a:buChar char="•"/>
            </a:pPr>
            <a:r>
              <a:rPr lang="en-GB" sz="1900" dirty="0"/>
              <a:t>Western Cape Police Ombudsman </a:t>
            </a:r>
            <a:r>
              <a:rPr lang="en-US" sz="1900" dirty="0" smtClean="0"/>
              <a:t>and </a:t>
            </a:r>
            <a:r>
              <a:rPr lang="en-US" sz="1900" dirty="0" err="1" smtClean="0"/>
              <a:t>DoCS</a:t>
            </a:r>
            <a:r>
              <a:rPr lang="en-US" sz="1900" dirty="0" smtClean="0"/>
              <a:t> – There are interesting developments and should be looked at.</a:t>
            </a:r>
          </a:p>
          <a:p>
            <a:pPr marL="285750" lvl="1">
              <a:buFont typeface="Arial" panose="020B0604020202020204" pitchFamily="34" charset="0"/>
              <a:buChar char="•"/>
            </a:pPr>
            <a:r>
              <a:rPr lang="en-GB" sz="1900" dirty="0" smtClean="0"/>
              <a:t>SAPS: developing </a:t>
            </a:r>
            <a:r>
              <a:rPr lang="en-GB" sz="1900" dirty="0"/>
              <a:t>a database </a:t>
            </a:r>
            <a:r>
              <a:rPr lang="en-GB" sz="1900" dirty="0" smtClean="0"/>
              <a:t>for </a:t>
            </a:r>
            <a:r>
              <a:rPr lang="en-GB" sz="1900" dirty="0"/>
              <a:t>oversight </a:t>
            </a:r>
            <a:r>
              <a:rPr lang="en-GB" sz="1900" dirty="0" smtClean="0"/>
              <a:t>agencies’ recommendations = Important step </a:t>
            </a:r>
            <a:r>
              <a:rPr lang="en-GB" sz="1900" dirty="0"/>
              <a:t>in the right direction. </a:t>
            </a:r>
            <a:endParaRPr lang="en-GB" sz="1900" dirty="0" smtClean="0"/>
          </a:p>
          <a:p>
            <a:pPr>
              <a:buFont typeface="Wingdings" panose="05000000000000000000" pitchFamily="2" charset="2"/>
              <a:buChar char="q"/>
            </a:pPr>
            <a:r>
              <a:rPr lang="en-US" sz="1900" b="1" dirty="0" smtClean="0">
                <a:solidFill>
                  <a:srgbClr val="FF0000"/>
                </a:solidFill>
              </a:rPr>
              <a:t>Recommendations</a:t>
            </a:r>
          </a:p>
          <a:p>
            <a:pPr marL="287338" lvl="1" indent="-284163">
              <a:buFont typeface="Arial" panose="020B0604020202020204" pitchFamily="34" charset="0"/>
              <a:buChar char="•"/>
            </a:pPr>
            <a:r>
              <a:rPr lang="en-US" sz="1900" dirty="0" smtClean="0"/>
              <a:t>Conduct Client </a:t>
            </a:r>
            <a:r>
              <a:rPr lang="en-US" sz="1900" dirty="0"/>
              <a:t>S</a:t>
            </a:r>
            <a:r>
              <a:rPr lang="en-US" sz="1900" dirty="0" smtClean="0"/>
              <a:t>atisfaction </a:t>
            </a:r>
            <a:r>
              <a:rPr lang="en-US" sz="1900" dirty="0"/>
              <a:t>S</a:t>
            </a:r>
            <a:r>
              <a:rPr lang="en-US" sz="1900" dirty="0" smtClean="0"/>
              <a:t>urveys continuously; Engage external stakeholders continuously; Conduct thorough evaluation of CPFs. Adopt a broader understanding of responsivity –  need for qualitative measurements.</a:t>
            </a:r>
          </a:p>
          <a:p>
            <a:endParaRPr lang="en-GB" sz="1600" dirty="0"/>
          </a:p>
        </p:txBody>
      </p:sp>
    </p:spTree>
    <p:extLst>
      <p:ext uri="{BB962C8B-B14F-4D97-AF65-F5344CB8AC3E}">
        <p14:creationId xmlns:p14="http://schemas.microsoft.com/office/powerpoint/2010/main" val="1132928188"/>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TRUST </a:t>
            </a:r>
            <a:endParaRPr lang="en-ZA" sz="2800" b="1" dirty="0"/>
          </a:p>
        </p:txBody>
      </p:sp>
      <p:sp>
        <p:nvSpPr>
          <p:cNvPr id="3" name="Content Placeholder 2"/>
          <p:cNvSpPr>
            <a:spLocks noGrp="1"/>
          </p:cNvSpPr>
          <p:nvPr>
            <p:ph idx="1"/>
          </p:nvPr>
        </p:nvSpPr>
        <p:spPr>
          <a:xfrm>
            <a:off x="182410" y="1628800"/>
            <a:ext cx="8842894" cy="4525963"/>
          </a:xfrm>
        </p:spPr>
        <p:txBody>
          <a:bodyPr/>
          <a:lstStyle/>
          <a:p>
            <a:r>
              <a:rPr lang="en-US" sz="2000" dirty="0" smtClean="0"/>
              <a:t>The </a:t>
            </a:r>
            <a:r>
              <a:rPr lang="en-US" sz="2000" dirty="0"/>
              <a:t>best measure of whether the police are democratic must be determined by </a:t>
            </a:r>
            <a:r>
              <a:rPr lang="en-US" sz="2000" dirty="0">
                <a:solidFill>
                  <a:srgbClr val="FF0000"/>
                </a:solidFill>
              </a:rPr>
              <a:t>whether or not the public trusts the police</a:t>
            </a:r>
            <a:r>
              <a:rPr lang="en-US" sz="2000" dirty="0"/>
              <a:t>. </a:t>
            </a:r>
            <a:r>
              <a:rPr lang="en-US" sz="2000" dirty="0" smtClean="0"/>
              <a:t>“</a:t>
            </a:r>
            <a:r>
              <a:rPr lang="en-US" sz="2000" dirty="0"/>
              <a:t>Trust” should be the outcome if all other components of democratic policing are achieved</a:t>
            </a:r>
            <a:r>
              <a:rPr lang="en-US" sz="2000" dirty="0" smtClean="0"/>
              <a:t>.</a:t>
            </a:r>
          </a:p>
          <a:p>
            <a:r>
              <a:rPr lang="en-GB" sz="2000" dirty="0"/>
              <a:t>L</a:t>
            </a:r>
            <a:r>
              <a:rPr lang="en-GB" sz="2000" dirty="0" smtClean="0"/>
              <a:t>evels </a:t>
            </a:r>
            <a:r>
              <a:rPr lang="en-GB" sz="2000" dirty="0"/>
              <a:t>of trust have improved from 2005 to 2015 by </a:t>
            </a:r>
            <a:r>
              <a:rPr lang="en-GB" sz="2000" dirty="0" smtClean="0"/>
              <a:t>10% points. </a:t>
            </a:r>
            <a:r>
              <a:rPr lang="en-US" sz="2000" dirty="0" smtClean="0"/>
              <a:t>Trust in the police is low:</a:t>
            </a:r>
          </a:p>
          <a:p>
            <a:endParaRPr lang="en-US" sz="2000" dirty="0"/>
          </a:p>
          <a:p>
            <a:endParaRPr lang="en-ZA" sz="20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41</a:t>
            </a:fld>
            <a:endParaRPr lang="en-US" dirty="0">
              <a:solidFill>
                <a:srgbClr val="000000"/>
              </a:solidFill>
            </a:endParaRPr>
          </a:p>
        </p:txBody>
      </p:sp>
      <p:graphicFrame>
        <p:nvGraphicFramePr>
          <p:cNvPr id="5" name="Content Placeholder 3"/>
          <p:cNvGraphicFramePr>
            <a:graphicFrameLocks/>
          </p:cNvGraphicFramePr>
          <p:nvPr>
            <p:extLst>
              <p:ext uri="{D42A27DB-BD31-4B8C-83A1-F6EECF244321}">
                <p14:modId xmlns:p14="http://schemas.microsoft.com/office/powerpoint/2010/main" val="1083613190"/>
              </p:ext>
            </p:extLst>
          </p:nvPr>
        </p:nvGraphicFramePr>
        <p:xfrm>
          <a:off x="35758" y="3573016"/>
          <a:ext cx="8989546" cy="29516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6661162"/>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TRUST </a:t>
            </a:r>
            <a:endParaRPr lang="en-ZA" sz="2800" b="1"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42</a:t>
            </a:fld>
            <a:endParaRPr lang="en-US" dirty="0">
              <a:solidFill>
                <a:srgbClr val="000000"/>
              </a:solidFill>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3363278951"/>
              </p:ext>
            </p:extLst>
          </p:nvPr>
        </p:nvGraphicFramePr>
        <p:xfrm>
          <a:off x="179512" y="1340768"/>
          <a:ext cx="6408712" cy="5160321"/>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6660232" y="1529459"/>
            <a:ext cx="2365072" cy="4401205"/>
          </a:xfrm>
          <a:prstGeom prst="rect">
            <a:avLst/>
          </a:prstGeom>
          <a:ln>
            <a:solidFill>
              <a:schemeClr val="accent5">
                <a:lumMod val="50000"/>
              </a:schemeClr>
            </a:solidFill>
          </a:ln>
        </p:spPr>
        <p:txBody>
          <a:bodyPr wrap="square">
            <a:spAutoFit/>
          </a:bodyPr>
          <a:lstStyle/>
          <a:p>
            <a:pPr marL="285750" indent="-285750">
              <a:buFont typeface="Arial" panose="020B0604020202020204" pitchFamily="34" charset="0"/>
              <a:buChar char="•"/>
            </a:pPr>
            <a:r>
              <a:rPr lang="en-GB" sz="2000" dirty="0" smtClean="0">
                <a:latin typeface="+mj-lt"/>
                <a:ea typeface="Calibri" panose="020F0502020204030204" pitchFamily="34" charset="0"/>
              </a:rPr>
              <a:t>The police </a:t>
            </a:r>
            <a:r>
              <a:rPr lang="en-GB" sz="2000" dirty="0">
                <a:latin typeface="+mj-lt"/>
                <a:ea typeface="Calibri" panose="020F0502020204030204" pitchFamily="34" charset="0"/>
              </a:rPr>
              <a:t>remain the least-trusted of the four security </a:t>
            </a:r>
            <a:r>
              <a:rPr lang="en-GB" sz="2000" dirty="0" smtClean="0">
                <a:latin typeface="+mj-lt"/>
                <a:ea typeface="Calibri" panose="020F0502020204030204" pitchFamily="34" charset="0"/>
              </a:rPr>
              <a:t>institutions</a:t>
            </a:r>
          </a:p>
          <a:p>
            <a:pPr marL="285750" indent="-285750">
              <a:buFont typeface="Arial" panose="020B0604020202020204" pitchFamily="34" charset="0"/>
              <a:buChar char="•"/>
            </a:pPr>
            <a:r>
              <a:rPr lang="en-GB" sz="2000" dirty="0" smtClean="0">
                <a:latin typeface="+mj-lt"/>
                <a:ea typeface="Calibri" panose="020F0502020204030204" pitchFamily="34" charset="0"/>
              </a:rPr>
              <a:t>SAPS’s overall figure of 45% is lower than </a:t>
            </a:r>
            <a:r>
              <a:rPr lang="en-GB" sz="2000" dirty="0">
                <a:latin typeface="+mj-lt"/>
              </a:rPr>
              <a:t>the 55% average level of trust in police for the 34 Afrobarometer countries </a:t>
            </a:r>
            <a:r>
              <a:rPr lang="en-GB" sz="2000" dirty="0" smtClean="0">
                <a:latin typeface="+mj-lt"/>
              </a:rPr>
              <a:t>surveyed. </a:t>
            </a:r>
            <a:r>
              <a:rPr lang="en-GB" sz="2000" dirty="0" smtClean="0">
                <a:latin typeface="+mj-lt"/>
                <a:ea typeface="Calibri" panose="020F0502020204030204" pitchFamily="34" charset="0"/>
              </a:rPr>
              <a:t> </a:t>
            </a:r>
            <a:endParaRPr lang="en-ZA" sz="2000" dirty="0">
              <a:latin typeface="+mj-lt"/>
            </a:endParaRPr>
          </a:p>
        </p:txBody>
      </p:sp>
    </p:spTree>
    <p:extLst>
      <p:ext uri="{BB962C8B-B14F-4D97-AF65-F5344CB8AC3E}">
        <p14:creationId xmlns:p14="http://schemas.microsoft.com/office/powerpoint/2010/main" val="14981940"/>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
            </a:r>
            <a:br>
              <a:rPr lang="en-US" sz="2800" b="1" dirty="0" smtClean="0"/>
            </a:br>
            <a:r>
              <a:rPr lang="en-US" sz="2800" b="1" dirty="0" smtClean="0"/>
              <a:t>DRIVERS OF TRUST</a:t>
            </a:r>
            <a:endParaRPr lang="en-ZA" sz="2800" b="1"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43</a:t>
            </a:fld>
            <a:endParaRPr lang="en-US" dirty="0">
              <a:solidFill>
                <a:srgbClr val="000000"/>
              </a:solidFill>
            </a:endParaRPr>
          </a:p>
        </p:txBody>
      </p:sp>
      <p:sp>
        <p:nvSpPr>
          <p:cNvPr id="6" name="Rectangle 5"/>
          <p:cNvSpPr/>
          <p:nvPr/>
        </p:nvSpPr>
        <p:spPr>
          <a:xfrm>
            <a:off x="13360" y="1428327"/>
            <a:ext cx="9011944" cy="4867999"/>
          </a:xfrm>
          <a:prstGeom prst="rect">
            <a:avLst/>
          </a:prstGeom>
        </p:spPr>
        <p:txBody>
          <a:bodyPr wrap="square">
            <a:spAutoFit/>
          </a:bodyPr>
          <a:lstStyle/>
          <a:p>
            <a:pPr marL="285750" lvl="0" indent="-285750">
              <a:lnSpc>
                <a:spcPct val="90000"/>
              </a:lnSpc>
              <a:spcBef>
                <a:spcPts val="1000"/>
              </a:spcBef>
              <a:buFont typeface="Wingdings" panose="05000000000000000000" pitchFamily="2" charset="2"/>
              <a:buChar char="q"/>
            </a:pPr>
            <a:r>
              <a:rPr lang="en-ZA" sz="2000" dirty="0">
                <a:solidFill>
                  <a:prstClr val="black"/>
                </a:solidFill>
              </a:rPr>
              <a:t>Difficulty to </a:t>
            </a:r>
            <a:r>
              <a:rPr lang="en-ZA" sz="2000" u="sng" dirty="0">
                <a:solidFill>
                  <a:srgbClr val="FF0000"/>
                </a:solidFill>
              </a:rPr>
              <a:t>access</a:t>
            </a:r>
            <a:r>
              <a:rPr lang="en-ZA" sz="2000" dirty="0">
                <a:solidFill>
                  <a:srgbClr val="FF0000"/>
                </a:solidFill>
              </a:rPr>
              <a:t> </a:t>
            </a:r>
            <a:r>
              <a:rPr lang="en-ZA" sz="2000" dirty="0">
                <a:solidFill>
                  <a:prstClr val="black"/>
                </a:solidFill>
              </a:rPr>
              <a:t>the </a:t>
            </a:r>
            <a:r>
              <a:rPr lang="en-ZA" sz="2000" dirty="0" smtClean="0">
                <a:solidFill>
                  <a:prstClr val="black"/>
                </a:solidFill>
              </a:rPr>
              <a:t>police</a:t>
            </a:r>
            <a:r>
              <a:rPr lang="en-ZA" sz="2000" dirty="0">
                <a:solidFill>
                  <a:prstClr val="black"/>
                </a:solidFill>
              </a:rPr>
              <a:t> </a:t>
            </a:r>
            <a:r>
              <a:rPr lang="en-ZA" sz="2000" dirty="0" smtClean="0">
                <a:solidFill>
                  <a:prstClr val="black"/>
                </a:solidFill>
              </a:rPr>
              <a:t>influences trust negatively.</a:t>
            </a:r>
          </a:p>
          <a:p>
            <a:pPr marL="285750" lvl="0" indent="-285750">
              <a:lnSpc>
                <a:spcPct val="90000"/>
              </a:lnSpc>
              <a:spcBef>
                <a:spcPts val="1000"/>
              </a:spcBef>
              <a:buFont typeface="Wingdings" panose="05000000000000000000" pitchFamily="2" charset="2"/>
              <a:buChar char="q"/>
            </a:pPr>
            <a:r>
              <a:rPr lang="en-ZA" sz="2000" dirty="0" smtClean="0">
                <a:solidFill>
                  <a:prstClr val="black"/>
                </a:solidFill>
              </a:rPr>
              <a:t>Perception </a:t>
            </a:r>
            <a:r>
              <a:rPr lang="en-ZA" sz="2000" dirty="0">
                <a:solidFill>
                  <a:prstClr val="black"/>
                </a:solidFill>
              </a:rPr>
              <a:t>that influence trust in the police: </a:t>
            </a:r>
          </a:p>
          <a:p>
            <a:pPr marL="573088" lvl="1" indent="-293688">
              <a:lnSpc>
                <a:spcPct val="90000"/>
              </a:lnSpc>
              <a:spcBef>
                <a:spcPts val="1000"/>
              </a:spcBef>
              <a:buFont typeface="Arial" panose="020B0604020202020204" pitchFamily="34" charset="0"/>
              <a:buChar char="•"/>
            </a:pPr>
            <a:r>
              <a:rPr lang="en-ZA" sz="2000" dirty="0">
                <a:solidFill>
                  <a:prstClr val="black"/>
                </a:solidFill>
              </a:rPr>
              <a:t>Ordinary people who commit crimes go unpunished &amp; Officials who commit crimes go unpunished (stronger effect). </a:t>
            </a:r>
          </a:p>
          <a:p>
            <a:pPr marL="573088" lvl="1" indent="-293688">
              <a:lnSpc>
                <a:spcPct val="90000"/>
              </a:lnSpc>
              <a:spcBef>
                <a:spcPts val="1000"/>
              </a:spcBef>
              <a:buFont typeface="Arial" panose="020B0604020202020204" pitchFamily="34" charset="0"/>
              <a:buChar char="•"/>
            </a:pPr>
            <a:r>
              <a:rPr lang="en-ZA" sz="2000" dirty="0">
                <a:solidFill>
                  <a:prstClr val="black"/>
                </a:solidFill>
              </a:rPr>
              <a:t>People are </a:t>
            </a:r>
            <a:r>
              <a:rPr lang="en-ZA" sz="2000" u="sng" dirty="0">
                <a:solidFill>
                  <a:prstClr val="black"/>
                </a:solidFill>
              </a:rPr>
              <a:t>treated unequally </a:t>
            </a:r>
            <a:r>
              <a:rPr lang="en-ZA" sz="2000" dirty="0">
                <a:solidFill>
                  <a:prstClr val="black"/>
                </a:solidFill>
              </a:rPr>
              <a:t>under law on race and ethnic basis.</a:t>
            </a:r>
          </a:p>
          <a:p>
            <a:pPr marL="573088" lvl="1" indent="-293688">
              <a:lnSpc>
                <a:spcPct val="90000"/>
              </a:lnSpc>
              <a:spcBef>
                <a:spcPts val="1000"/>
              </a:spcBef>
              <a:buFont typeface="Arial" panose="020B0604020202020204" pitchFamily="34" charset="0"/>
              <a:buChar char="•"/>
            </a:pPr>
            <a:r>
              <a:rPr lang="en-ZA" sz="2000" u="sng" dirty="0">
                <a:solidFill>
                  <a:prstClr val="black"/>
                </a:solidFill>
              </a:rPr>
              <a:t>Corruption</a:t>
            </a:r>
            <a:r>
              <a:rPr lang="en-ZA" sz="2000" dirty="0">
                <a:solidFill>
                  <a:prstClr val="black"/>
                </a:solidFill>
              </a:rPr>
              <a:t> of </a:t>
            </a:r>
            <a:r>
              <a:rPr lang="en-ZA" sz="2000" dirty="0" smtClean="0">
                <a:solidFill>
                  <a:prstClr val="black"/>
                </a:solidFill>
              </a:rPr>
              <a:t>police; and feelings of </a:t>
            </a:r>
            <a:r>
              <a:rPr lang="en-ZA" sz="2000" dirty="0">
                <a:solidFill>
                  <a:prstClr val="black"/>
                </a:solidFill>
              </a:rPr>
              <a:t>lack of </a:t>
            </a:r>
            <a:r>
              <a:rPr lang="en-ZA" sz="2000" u="sng" dirty="0">
                <a:solidFill>
                  <a:prstClr val="black"/>
                </a:solidFill>
              </a:rPr>
              <a:t>personal safety. </a:t>
            </a:r>
            <a:endParaRPr lang="en-ZA" sz="2000" u="sng" dirty="0" smtClean="0">
              <a:solidFill>
                <a:prstClr val="black"/>
              </a:solidFill>
            </a:endParaRPr>
          </a:p>
          <a:p>
            <a:pPr marL="285750" lvl="0" indent="-285750">
              <a:lnSpc>
                <a:spcPct val="90000"/>
              </a:lnSpc>
              <a:spcBef>
                <a:spcPts val="1000"/>
              </a:spcBef>
              <a:buFont typeface="Wingdings" panose="05000000000000000000" pitchFamily="2" charset="2"/>
              <a:buChar char="q"/>
            </a:pPr>
            <a:r>
              <a:rPr lang="en-ZA" sz="2000" b="1" dirty="0" smtClean="0">
                <a:solidFill>
                  <a:srgbClr val="FF0000"/>
                </a:solidFill>
              </a:rPr>
              <a:t>Serurubele Survey</a:t>
            </a:r>
            <a:r>
              <a:rPr lang="en-ZA" sz="2000" dirty="0" smtClean="0">
                <a:solidFill>
                  <a:prstClr val="black"/>
                </a:solidFill>
              </a:rPr>
              <a:t>: Victimisation - </a:t>
            </a:r>
            <a:r>
              <a:rPr lang="en-GB" sz="2000" dirty="0"/>
              <a:t>27% </a:t>
            </a:r>
            <a:r>
              <a:rPr lang="en-GB" sz="2000" dirty="0" smtClean="0"/>
              <a:t>(respondents who were </a:t>
            </a:r>
            <a:r>
              <a:rPr lang="en-GB" sz="2000" dirty="0"/>
              <a:t>victims of crime in the last 3</a:t>
            </a:r>
            <a:r>
              <a:rPr lang="en-GB" sz="2000" dirty="0" smtClean="0"/>
              <a:t> </a:t>
            </a:r>
            <a:r>
              <a:rPr lang="en-GB" sz="2000" dirty="0"/>
              <a:t>years </a:t>
            </a:r>
            <a:r>
              <a:rPr lang="en-GB" sz="2000" dirty="0" smtClean="0"/>
              <a:t>= “</a:t>
            </a:r>
            <a:r>
              <a:rPr lang="en-GB" sz="2000" dirty="0"/>
              <a:t>no confidence” in </a:t>
            </a:r>
            <a:r>
              <a:rPr lang="en-GB" sz="2000" dirty="0" smtClean="0"/>
              <a:t>SAPS </a:t>
            </a:r>
            <a:r>
              <a:rPr lang="en-GB" sz="2000" dirty="0"/>
              <a:t>compared to 21% in the total population. </a:t>
            </a:r>
            <a:endParaRPr lang="en-GB" sz="2000" dirty="0" smtClean="0"/>
          </a:p>
          <a:p>
            <a:pPr marL="228600" lvl="0" indent="-228600">
              <a:lnSpc>
                <a:spcPct val="90000"/>
              </a:lnSpc>
              <a:spcBef>
                <a:spcPts val="1000"/>
              </a:spcBef>
              <a:buFont typeface="Arial" panose="020B0604020202020204" pitchFamily="34" charset="0"/>
              <a:buChar char="•"/>
            </a:pPr>
            <a:r>
              <a:rPr lang="en-ZA" sz="2000" dirty="0" smtClean="0">
                <a:solidFill>
                  <a:prstClr val="black"/>
                </a:solidFill>
              </a:rPr>
              <a:t>Exposure </a:t>
            </a:r>
            <a:r>
              <a:rPr lang="en-ZA" sz="2000" dirty="0">
                <a:solidFill>
                  <a:prstClr val="black"/>
                </a:solidFill>
              </a:rPr>
              <a:t>to criminal </a:t>
            </a:r>
            <a:r>
              <a:rPr lang="en-ZA" sz="2000" dirty="0" smtClean="0">
                <a:solidFill>
                  <a:prstClr val="black"/>
                </a:solidFill>
              </a:rPr>
              <a:t>court and </a:t>
            </a:r>
            <a:r>
              <a:rPr lang="en-ZA" sz="2000" u="sng" dirty="0" smtClean="0">
                <a:solidFill>
                  <a:prstClr val="black"/>
                </a:solidFill>
              </a:rPr>
              <a:t>contact</a:t>
            </a:r>
            <a:r>
              <a:rPr lang="en-ZA" sz="2000" dirty="0" smtClean="0">
                <a:solidFill>
                  <a:prstClr val="black"/>
                </a:solidFill>
              </a:rPr>
              <a:t> </a:t>
            </a:r>
            <a:r>
              <a:rPr lang="en-ZA" sz="2000" dirty="0">
                <a:solidFill>
                  <a:prstClr val="black"/>
                </a:solidFill>
              </a:rPr>
              <a:t>with police especially victims  </a:t>
            </a:r>
            <a:r>
              <a:rPr lang="en-ZA" sz="2000" dirty="0" smtClean="0">
                <a:solidFill>
                  <a:prstClr val="black"/>
                </a:solidFill>
              </a:rPr>
              <a:t>– negatively associated with confidence in the police.</a:t>
            </a:r>
            <a:endParaRPr lang="en-ZA" sz="2000" dirty="0">
              <a:solidFill>
                <a:prstClr val="black"/>
              </a:solidFill>
            </a:endParaRPr>
          </a:p>
          <a:p>
            <a:pPr marL="228600" lvl="0" indent="-228600">
              <a:lnSpc>
                <a:spcPct val="90000"/>
              </a:lnSpc>
              <a:spcBef>
                <a:spcPts val="1000"/>
              </a:spcBef>
              <a:buFont typeface="Arial" panose="020B0604020202020204" pitchFamily="34" charset="0"/>
              <a:buChar char="•"/>
            </a:pPr>
            <a:r>
              <a:rPr lang="en-ZA" sz="2000" dirty="0" smtClean="0">
                <a:solidFill>
                  <a:prstClr val="black"/>
                </a:solidFill>
              </a:rPr>
              <a:t>Demographic variables - </a:t>
            </a:r>
            <a:r>
              <a:rPr lang="en-GB" sz="2000" u="sng" dirty="0"/>
              <a:t>I</a:t>
            </a:r>
            <a:r>
              <a:rPr lang="en-GB" sz="2000" u="sng" dirty="0" smtClean="0"/>
              <a:t>ncome and tertiary </a:t>
            </a:r>
            <a:r>
              <a:rPr lang="en-GB" sz="2000" u="sng" dirty="0"/>
              <a:t>education </a:t>
            </a:r>
            <a:r>
              <a:rPr lang="en-GB" sz="2000" dirty="0" smtClean="0"/>
              <a:t>= strong negative correlation </a:t>
            </a:r>
            <a:r>
              <a:rPr lang="en-GB" sz="2000" dirty="0"/>
              <a:t>with confidence in the criminal justice </a:t>
            </a:r>
            <a:r>
              <a:rPr lang="en-GB" sz="2000" dirty="0" smtClean="0"/>
              <a:t>system, correlation even </a:t>
            </a:r>
            <a:r>
              <a:rPr lang="en-GB" sz="2000" dirty="0"/>
              <a:t>more </a:t>
            </a:r>
            <a:r>
              <a:rPr lang="en-GB" sz="2000" dirty="0" smtClean="0"/>
              <a:t>stronger </a:t>
            </a:r>
            <a:r>
              <a:rPr lang="en-GB" sz="2000" dirty="0"/>
              <a:t>than victimisation.</a:t>
            </a:r>
            <a:endParaRPr lang="en-ZA" sz="2000" dirty="0">
              <a:solidFill>
                <a:prstClr val="black"/>
              </a:solidFill>
            </a:endParaRPr>
          </a:p>
        </p:txBody>
      </p:sp>
    </p:spTree>
    <p:extLst>
      <p:ext uri="{BB962C8B-B14F-4D97-AF65-F5344CB8AC3E}">
        <p14:creationId xmlns:p14="http://schemas.microsoft.com/office/powerpoint/2010/main" val="2306567793"/>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800" b="1" dirty="0" smtClean="0"/>
              <a:t>TRUST</a:t>
            </a:r>
            <a:br>
              <a:rPr lang="en-ZA" sz="2800" b="1" dirty="0" smtClean="0"/>
            </a:br>
            <a:r>
              <a:rPr lang="en-ZA" sz="2800" b="1" dirty="0" smtClean="0"/>
              <a:t>RECOMMENDATIONS ON TRUST</a:t>
            </a:r>
            <a:endParaRPr lang="en-ZA" sz="2800" b="1" dirty="0"/>
          </a:p>
        </p:txBody>
      </p:sp>
      <p:sp>
        <p:nvSpPr>
          <p:cNvPr id="3" name="Content Placeholder 2"/>
          <p:cNvSpPr>
            <a:spLocks noGrp="1"/>
          </p:cNvSpPr>
          <p:nvPr>
            <p:ph sz="half" idx="1"/>
          </p:nvPr>
        </p:nvSpPr>
        <p:spPr>
          <a:xfrm>
            <a:off x="0" y="1412776"/>
            <a:ext cx="3563888" cy="5112567"/>
          </a:xfrm>
          <a:solidFill>
            <a:srgbClr val="A8D6BE"/>
          </a:solidFill>
        </p:spPr>
        <p:txBody>
          <a:bodyPr>
            <a:noAutofit/>
          </a:bodyPr>
          <a:lstStyle/>
          <a:p>
            <a:pPr>
              <a:buFont typeface="Wingdings" panose="05000000000000000000" pitchFamily="2" charset="2"/>
              <a:buChar char="q"/>
            </a:pPr>
            <a:r>
              <a:rPr lang="en-ZA" sz="2000" b="1" dirty="0" smtClean="0">
                <a:solidFill>
                  <a:srgbClr val="FF0000"/>
                </a:solidFill>
              </a:rPr>
              <a:t>Conclusions </a:t>
            </a:r>
          </a:p>
          <a:p>
            <a:r>
              <a:rPr lang="en-ZA" sz="2000" dirty="0" smtClean="0"/>
              <a:t>SAPS - improved trust up to 2011 but subsequent deterioration. Thus, SAPS = capable </a:t>
            </a:r>
            <a:r>
              <a:rPr lang="en-ZA" sz="2000" dirty="0"/>
              <a:t>of </a:t>
            </a:r>
            <a:r>
              <a:rPr lang="en-ZA" sz="2000" dirty="0" smtClean="0"/>
              <a:t>making </a:t>
            </a:r>
            <a:r>
              <a:rPr lang="en-ZA" sz="2000" dirty="0"/>
              <a:t>improvements in trust through improvements </a:t>
            </a:r>
            <a:r>
              <a:rPr lang="en-ZA" sz="2000" dirty="0" smtClean="0"/>
              <a:t>in </a:t>
            </a:r>
            <a:r>
              <a:rPr lang="en-ZA" sz="2000" dirty="0"/>
              <a:t>all </a:t>
            </a:r>
            <a:r>
              <a:rPr lang="en-ZA" sz="2000" dirty="0" smtClean="0"/>
              <a:t>police operations. </a:t>
            </a:r>
          </a:p>
          <a:p>
            <a:r>
              <a:rPr lang="en-ZA" sz="2000" dirty="0"/>
              <a:t>P</a:t>
            </a:r>
            <a:r>
              <a:rPr lang="en-ZA" sz="2000" dirty="0" smtClean="0"/>
              <a:t>erformance </a:t>
            </a:r>
            <a:r>
              <a:rPr lang="en-ZA" sz="2000" dirty="0"/>
              <a:t>in the last 7</a:t>
            </a:r>
            <a:r>
              <a:rPr lang="en-ZA" sz="2000" dirty="0" smtClean="0"/>
              <a:t> </a:t>
            </a:r>
            <a:r>
              <a:rPr lang="en-ZA" sz="2000" dirty="0"/>
              <a:t>years has not built trust. </a:t>
            </a:r>
            <a:endParaRPr lang="en-ZA" sz="2000" dirty="0" smtClean="0"/>
          </a:p>
          <a:p>
            <a:r>
              <a:rPr lang="en-ZA" sz="2000" dirty="0" smtClean="0"/>
              <a:t>Corruption, unequal treatment, difficulty in accessing SAPS drive lack of trust. </a:t>
            </a:r>
          </a:p>
          <a:p>
            <a:r>
              <a:rPr lang="en-ZA" sz="2000" dirty="0" smtClean="0"/>
              <a:t>SAPS does not prioritise trust. </a:t>
            </a:r>
            <a:endParaRPr lang="en-ZA" sz="2000" dirty="0"/>
          </a:p>
        </p:txBody>
      </p:sp>
      <p:sp>
        <p:nvSpPr>
          <p:cNvPr id="4" name="Content Placeholder 3"/>
          <p:cNvSpPr>
            <a:spLocks noGrp="1"/>
          </p:cNvSpPr>
          <p:nvPr>
            <p:ph sz="half" idx="2"/>
          </p:nvPr>
        </p:nvSpPr>
        <p:spPr>
          <a:xfrm>
            <a:off x="3563888" y="1412776"/>
            <a:ext cx="5580112" cy="5112567"/>
          </a:xfrm>
          <a:solidFill>
            <a:srgbClr val="CDE5D8"/>
          </a:solidFill>
        </p:spPr>
        <p:txBody>
          <a:bodyPr>
            <a:noAutofit/>
          </a:bodyPr>
          <a:lstStyle/>
          <a:p>
            <a:pPr>
              <a:buFont typeface="Wingdings" panose="05000000000000000000" pitchFamily="2" charset="2"/>
              <a:buChar char="q"/>
            </a:pPr>
            <a:r>
              <a:rPr lang="en-ZA" sz="2000" b="1" dirty="0" smtClean="0">
                <a:solidFill>
                  <a:srgbClr val="FF0000"/>
                </a:solidFill>
              </a:rPr>
              <a:t>Recommendations -</a:t>
            </a:r>
            <a:r>
              <a:rPr lang="en-ZA" sz="2000" b="1" dirty="0" smtClean="0"/>
              <a:t> </a:t>
            </a:r>
            <a:r>
              <a:rPr lang="en-ZA" sz="2000" dirty="0" smtClean="0"/>
              <a:t>SAPS should: </a:t>
            </a:r>
          </a:p>
          <a:p>
            <a:pPr>
              <a:buFont typeface="Wingdings" panose="05000000000000000000" pitchFamily="2" charset="2"/>
              <a:buChar char="q"/>
            </a:pPr>
            <a:r>
              <a:rPr lang="en-ZA" sz="2000" dirty="0"/>
              <a:t>M</a:t>
            </a:r>
            <a:r>
              <a:rPr lang="en-ZA" sz="2000" dirty="0" smtClean="0"/>
              <a:t>ake </a:t>
            </a:r>
            <a:r>
              <a:rPr lang="en-ZA" sz="2000" dirty="0"/>
              <a:t>an </a:t>
            </a:r>
            <a:r>
              <a:rPr lang="en-ZA" sz="2000" b="1" dirty="0"/>
              <a:t>independently measured </a:t>
            </a:r>
            <a:r>
              <a:rPr lang="en-ZA" sz="2000" dirty="0"/>
              <a:t>indicator of trust </a:t>
            </a:r>
            <a:r>
              <a:rPr lang="en-ZA" sz="2000" dirty="0" smtClean="0"/>
              <a:t>the primary </a:t>
            </a:r>
            <a:r>
              <a:rPr lang="en-ZA" sz="2000" dirty="0"/>
              <a:t>performance </a:t>
            </a:r>
            <a:r>
              <a:rPr lang="en-ZA" sz="2000" dirty="0" smtClean="0"/>
              <a:t>measure.  </a:t>
            </a:r>
            <a:endParaRPr lang="en-ZA" sz="2000" dirty="0"/>
          </a:p>
          <a:p>
            <a:r>
              <a:rPr lang="en-ZA" sz="2000" dirty="0"/>
              <a:t>S</a:t>
            </a:r>
            <a:r>
              <a:rPr lang="en-ZA" sz="2000" dirty="0" smtClean="0"/>
              <a:t>eek </a:t>
            </a:r>
            <a:r>
              <a:rPr lang="en-ZA" sz="2000" dirty="0"/>
              <a:t>methods of easing the experience of requesting </a:t>
            </a:r>
            <a:r>
              <a:rPr lang="en-ZA" sz="2000" dirty="0" smtClean="0"/>
              <a:t>assistance: </a:t>
            </a:r>
          </a:p>
          <a:p>
            <a:pPr lvl="1"/>
            <a:r>
              <a:rPr lang="en-ZA" sz="2000" dirty="0" smtClean="0"/>
              <a:t>Prioritise resources for public interface.  </a:t>
            </a:r>
          </a:p>
          <a:p>
            <a:pPr lvl="1"/>
            <a:r>
              <a:rPr lang="en-ZA" sz="2000" dirty="0" smtClean="0"/>
              <a:t>Improve the </a:t>
            </a:r>
            <a:r>
              <a:rPr lang="en-ZA" sz="2000" dirty="0"/>
              <a:t>experience of reporting crime. </a:t>
            </a:r>
          </a:p>
          <a:p>
            <a:r>
              <a:rPr lang="en-ZA" sz="2000" dirty="0" smtClean="0"/>
              <a:t>Ensure </a:t>
            </a:r>
            <a:r>
              <a:rPr lang="en-ZA" sz="2000" dirty="0"/>
              <a:t>that </a:t>
            </a:r>
            <a:r>
              <a:rPr lang="en-ZA" sz="2000" dirty="0" smtClean="0"/>
              <a:t>actual/ </a:t>
            </a:r>
            <a:r>
              <a:rPr lang="en-ZA" sz="2000" dirty="0"/>
              <a:t>perceived unequal treatment does not occur on either a </a:t>
            </a:r>
            <a:r>
              <a:rPr lang="en-ZA" sz="2000" dirty="0" smtClean="0"/>
              <a:t>person </a:t>
            </a:r>
            <a:r>
              <a:rPr lang="en-ZA" sz="2000" dirty="0"/>
              <a:t>or geographic basis. </a:t>
            </a:r>
            <a:r>
              <a:rPr lang="en-ZA" sz="2000" dirty="0" smtClean="0"/>
              <a:t>The </a:t>
            </a:r>
            <a:r>
              <a:rPr lang="en-ZA" sz="2000" dirty="0"/>
              <a:t>evidence suggests the latter is currently the </a:t>
            </a:r>
            <a:r>
              <a:rPr lang="en-ZA" sz="2000" dirty="0" smtClean="0"/>
              <a:t>case. </a:t>
            </a:r>
          </a:p>
          <a:p>
            <a:r>
              <a:rPr lang="en-ZA" sz="2000" dirty="0" smtClean="0"/>
              <a:t>Decisively deal with corruption. </a:t>
            </a:r>
            <a:endParaRPr lang="en-ZA" sz="2000" dirty="0"/>
          </a:p>
        </p:txBody>
      </p:sp>
    </p:spTree>
    <p:extLst>
      <p:ext uri="{BB962C8B-B14F-4D97-AF65-F5344CB8AC3E}">
        <p14:creationId xmlns:p14="http://schemas.microsoft.com/office/powerpoint/2010/main" val="453898792"/>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RECOMMENDATIONS FOR SAPS</a:t>
            </a:r>
            <a:endParaRPr lang="en-GB" sz="3600" b="1" dirty="0"/>
          </a:p>
        </p:txBody>
      </p:sp>
      <p:sp>
        <p:nvSpPr>
          <p:cNvPr id="3" name="Content Placeholder 2"/>
          <p:cNvSpPr>
            <a:spLocks noGrp="1"/>
          </p:cNvSpPr>
          <p:nvPr>
            <p:ph idx="1"/>
          </p:nvPr>
        </p:nvSpPr>
        <p:spPr/>
        <p:txBody>
          <a:bodyPr/>
          <a:lstStyle/>
          <a:p>
            <a:pPr algn="just"/>
            <a:r>
              <a:rPr lang="en-US" sz="2800" b="1" dirty="0" smtClean="0">
                <a:solidFill>
                  <a:srgbClr val="FF0000"/>
                </a:solidFill>
              </a:rPr>
              <a:t>Measure what matters (e.g. measure trust)</a:t>
            </a:r>
          </a:p>
          <a:p>
            <a:pPr algn="just"/>
            <a:r>
              <a:rPr lang="en-US" sz="2800" b="1" dirty="0" smtClean="0">
                <a:solidFill>
                  <a:srgbClr val="FF0000"/>
                </a:solidFill>
              </a:rPr>
              <a:t>Distribute resources where they are needed</a:t>
            </a:r>
          </a:p>
          <a:p>
            <a:pPr algn="just"/>
            <a:r>
              <a:rPr lang="en-US" sz="2800" b="1" dirty="0" smtClean="0">
                <a:solidFill>
                  <a:srgbClr val="FF0000"/>
                </a:solidFill>
              </a:rPr>
              <a:t>Training to be able to do the job</a:t>
            </a:r>
          </a:p>
          <a:p>
            <a:pPr algn="just"/>
            <a:r>
              <a:rPr lang="en-US" sz="2800" b="1" dirty="0" smtClean="0">
                <a:solidFill>
                  <a:srgbClr val="FF0000"/>
                </a:solidFill>
              </a:rPr>
              <a:t>A stable visionary and strategy-wise leadership (to turn SAPS around requires long term strategy that is sustained)</a:t>
            </a:r>
          </a:p>
          <a:p>
            <a:pPr algn="just"/>
            <a:r>
              <a:rPr lang="en-US" sz="2800" b="1" dirty="0" smtClean="0">
                <a:solidFill>
                  <a:srgbClr val="FF0000"/>
                </a:solidFill>
              </a:rPr>
              <a:t>Accountability and transparency</a:t>
            </a:r>
          </a:p>
          <a:p>
            <a:pPr algn="just"/>
            <a:r>
              <a:rPr lang="en-US" sz="2800" b="1" dirty="0" smtClean="0">
                <a:solidFill>
                  <a:srgbClr val="FF0000"/>
                </a:solidFill>
              </a:rPr>
              <a:t>Policy is not practice</a:t>
            </a:r>
          </a:p>
          <a:p>
            <a:pPr algn="just"/>
            <a:r>
              <a:rPr lang="en-US" sz="2800" b="1" dirty="0" smtClean="0">
                <a:solidFill>
                  <a:srgbClr val="FF0000"/>
                </a:solidFill>
              </a:rPr>
              <a:t>Mistakes should be learnt from (feedback loop from management .</a:t>
            </a:r>
            <a:endParaRPr lang="en-GB" sz="2800" b="1" dirty="0">
              <a:solidFill>
                <a:srgbClr val="FF0000"/>
              </a:solidFill>
            </a:endParaRPr>
          </a:p>
        </p:txBody>
      </p:sp>
    </p:spTree>
    <p:extLst>
      <p:ext uri="{BB962C8B-B14F-4D97-AF65-F5344CB8AC3E}">
        <p14:creationId xmlns:p14="http://schemas.microsoft.com/office/powerpoint/2010/main" val="2821238491"/>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469" y="260648"/>
            <a:ext cx="8229600" cy="720725"/>
          </a:xfrm>
        </p:spPr>
        <p:txBody>
          <a:bodyPr/>
          <a:lstStyle/>
          <a:p>
            <a:r>
              <a:rPr lang="en-US" sz="2800" b="1" dirty="0" smtClean="0">
                <a:solidFill>
                  <a:schemeClr val="tx1"/>
                </a:solidFill>
              </a:rPr>
              <a:t/>
            </a:r>
            <a:br>
              <a:rPr lang="en-US" sz="2800" b="1" dirty="0" smtClean="0">
                <a:solidFill>
                  <a:schemeClr val="tx1"/>
                </a:solidFill>
              </a:rPr>
            </a:br>
            <a:r>
              <a:rPr lang="en-GB" sz="3200" b="1" dirty="0" smtClean="0">
                <a:solidFill>
                  <a:schemeClr val="tx1"/>
                </a:solidFill>
              </a:rPr>
              <a:t>IMPLICATIONS FOR </a:t>
            </a:r>
            <a:r>
              <a:rPr lang="en-GB" sz="3200" b="1" dirty="0" err="1" smtClean="0">
                <a:solidFill>
                  <a:schemeClr val="tx1"/>
                </a:solidFill>
              </a:rPr>
              <a:t>DCS</a:t>
            </a:r>
            <a:r>
              <a:rPr lang="en-GB" sz="2800" b="1" dirty="0" smtClean="0">
                <a:solidFill>
                  <a:schemeClr val="tx1"/>
                </a:solidFill>
              </a:rPr>
              <a:t/>
            </a:r>
            <a:br>
              <a:rPr lang="en-GB" sz="2800" b="1" dirty="0" smtClean="0">
                <a:solidFill>
                  <a:schemeClr val="tx1"/>
                </a:solidFill>
              </a:rPr>
            </a:br>
            <a:endParaRPr lang="en-GB" sz="2800" b="1" dirty="0">
              <a:solidFill>
                <a:schemeClr val="tx1"/>
              </a:solidFill>
            </a:endParaRPr>
          </a:p>
        </p:txBody>
      </p:sp>
      <p:sp>
        <p:nvSpPr>
          <p:cNvPr id="3" name="Content Placeholder 2"/>
          <p:cNvSpPr>
            <a:spLocks noGrp="1"/>
          </p:cNvSpPr>
          <p:nvPr>
            <p:ph idx="1"/>
          </p:nvPr>
        </p:nvSpPr>
        <p:spPr>
          <a:xfrm>
            <a:off x="252781" y="1484784"/>
            <a:ext cx="8784976" cy="4709119"/>
          </a:xfrm>
        </p:spPr>
        <p:txBody>
          <a:bodyPr/>
          <a:lstStyle/>
          <a:p>
            <a:pPr algn="just"/>
            <a:r>
              <a:rPr lang="en-GB" sz="2600" dirty="0" err="1" smtClean="0"/>
              <a:t>WPP</a:t>
            </a:r>
            <a:r>
              <a:rPr lang="en-GB" sz="2600" dirty="0" smtClean="0"/>
              <a:t>/</a:t>
            </a:r>
            <a:r>
              <a:rPr lang="en-GB" sz="2600" dirty="0" err="1" smtClean="0"/>
              <a:t>NDP</a:t>
            </a:r>
            <a:r>
              <a:rPr lang="en-GB" sz="2600" dirty="0" smtClean="0"/>
              <a:t> is requesting SAPS be </a:t>
            </a:r>
            <a:r>
              <a:rPr lang="en-GB" sz="2600" b="1" dirty="0" smtClean="0">
                <a:solidFill>
                  <a:srgbClr val="FF0000"/>
                </a:solidFill>
              </a:rPr>
              <a:t>professionalised</a:t>
            </a:r>
            <a:r>
              <a:rPr lang="en-GB" sz="2600" dirty="0" smtClean="0"/>
              <a:t> (improving investigations…)</a:t>
            </a:r>
          </a:p>
          <a:p>
            <a:pPr algn="just"/>
            <a:r>
              <a:rPr lang="en-GB" sz="2600" dirty="0" smtClean="0"/>
              <a:t>Revitalising of </a:t>
            </a:r>
            <a:r>
              <a:rPr lang="en-GB" sz="2600" dirty="0" err="1" smtClean="0"/>
              <a:t>DPCI</a:t>
            </a:r>
            <a:r>
              <a:rPr lang="en-GB" sz="2600" dirty="0" smtClean="0"/>
              <a:t> &amp; </a:t>
            </a:r>
            <a:r>
              <a:rPr lang="en-GB" sz="2600" dirty="0" err="1" smtClean="0"/>
              <a:t>NPA</a:t>
            </a:r>
            <a:r>
              <a:rPr lang="en-GB" sz="2600" dirty="0" smtClean="0"/>
              <a:t> (more investigators…)</a:t>
            </a:r>
          </a:p>
          <a:p>
            <a:pPr marL="914400" lvl="1" indent="-514350" algn="just">
              <a:buAutoNum type="alphaLcParenR"/>
            </a:pPr>
            <a:r>
              <a:rPr lang="en-GB" sz="2600" dirty="0" smtClean="0"/>
              <a:t>Increased arrests and prosecutions of </a:t>
            </a:r>
            <a:r>
              <a:rPr lang="en-GB" sz="2600" dirty="0" smtClean="0">
                <a:solidFill>
                  <a:srgbClr val="FF0000"/>
                </a:solidFill>
              </a:rPr>
              <a:t>violent offenders</a:t>
            </a:r>
            <a:r>
              <a:rPr lang="en-GB" sz="2600" dirty="0" smtClean="0"/>
              <a:t>, those falling under the </a:t>
            </a:r>
            <a:r>
              <a:rPr lang="en-GB" sz="2600" dirty="0"/>
              <a:t>M</a:t>
            </a:r>
            <a:r>
              <a:rPr lang="en-GB" sz="2600" dirty="0" smtClean="0"/>
              <a:t>inimum </a:t>
            </a:r>
            <a:r>
              <a:rPr lang="en-GB" sz="2600" dirty="0"/>
              <a:t>S</a:t>
            </a:r>
            <a:r>
              <a:rPr lang="en-GB" sz="2600" dirty="0" smtClean="0"/>
              <a:t>entencing Act, will undermine </a:t>
            </a:r>
            <a:r>
              <a:rPr lang="en-GB" sz="2600" dirty="0" err="1" smtClean="0"/>
              <a:t>DCS</a:t>
            </a:r>
            <a:r>
              <a:rPr lang="en-GB" sz="2600" dirty="0" smtClean="0"/>
              <a:t> ability to accommodate short sentenced offenders</a:t>
            </a:r>
          </a:p>
          <a:p>
            <a:pPr marL="914400" lvl="1" indent="-514350" algn="just">
              <a:buAutoNum type="alphaLcParenR"/>
            </a:pPr>
            <a:r>
              <a:rPr lang="en-GB" sz="2600" dirty="0" smtClean="0"/>
              <a:t>Prosecution of </a:t>
            </a:r>
            <a:r>
              <a:rPr lang="en-GB" sz="2600" dirty="0" smtClean="0">
                <a:solidFill>
                  <a:srgbClr val="FF0000"/>
                </a:solidFill>
              </a:rPr>
              <a:t>non-violent offenders </a:t>
            </a:r>
            <a:r>
              <a:rPr lang="en-GB" sz="2600" dirty="0" smtClean="0"/>
              <a:t>receiving lengthy sentences for corruption will mean </a:t>
            </a:r>
            <a:r>
              <a:rPr lang="en-GB" sz="2600" dirty="0" err="1" smtClean="0"/>
              <a:t>DCS</a:t>
            </a:r>
            <a:r>
              <a:rPr lang="en-GB" sz="2600" dirty="0" smtClean="0"/>
              <a:t> will require more facilities. These offenders will have to be accommodated separately from non- violent offenders</a:t>
            </a:r>
          </a:p>
          <a:p>
            <a:pPr marL="0" indent="0" algn="just">
              <a:buNone/>
            </a:pPr>
            <a:endParaRPr lang="en-GB" sz="2400" dirty="0" smtClean="0"/>
          </a:p>
          <a:p>
            <a:pPr marL="514350" indent="-514350" algn="just">
              <a:buAutoNum type="alphaLcParenR"/>
            </a:pPr>
            <a:endParaRPr lang="en-GB" sz="2200" dirty="0" smtClean="0"/>
          </a:p>
          <a:p>
            <a:pPr marL="0" indent="0" algn="just">
              <a:buNone/>
            </a:pPr>
            <a:endParaRPr lang="en-GB" sz="2800" dirty="0"/>
          </a:p>
        </p:txBody>
      </p:sp>
    </p:spTree>
    <p:extLst>
      <p:ext uri="{BB962C8B-B14F-4D97-AF65-F5344CB8AC3E}">
        <p14:creationId xmlns:p14="http://schemas.microsoft.com/office/powerpoint/2010/main" val="3444763598"/>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469" y="260648"/>
            <a:ext cx="8229600" cy="720725"/>
          </a:xfrm>
        </p:spPr>
        <p:txBody>
          <a:bodyPr/>
          <a:lstStyle/>
          <a:p>
            <a:r>
              <a:rPr lang="en-GB" sz="3200" b="1" dirty="0" smtClean="0">
                <a:solidFill>
                  <a:schemeClr val="tx1"/>
                </a:solidFill>
              </a:rPr>
              <a:t>CONCLUSION</a:t>
            </a:r>
            <a:r>
              <a:rPr lang="en-GB" sz="2800" b="1" dirty="0">
                <a:solidFill>
                  <a:srgbClr val="FF0000"/>
                </a:solidFill>
              </a:rPr>
              <a:t/>
            </a:r>
            <a:br>
              <a:rPr lang="en-GB" sz="2800" b="1" dirty="0">
                <a:solidFill>
                  <a:srgbClr val="FF0000"/>
                </a:solidFill>
              </a:rPr>
            </a:br>
            <a:endParaRPr lang="en-GB" sz="2800" b="1" dirty="0"/>
          </a:p>
        </p:txBody>
      </p:sp>
      <p:sp>
        <p:nvSpPr>
          <p:cNvPr id="3" name="Content Placeholder 2"/>
          <p:cNvSpPr>
            <a:spLocks noGrp="1"/>
          </p:cNvSpPr>
          <p:nvPr>
            <p:ph idx="1"/>
          </p:nvPr>
        </p:nvSpPr>
        <p:spPr>
          <a:xfrm>
            <a:off x="252781" y="1484784"/>
            <a:ext cx="8784976" cy="4709119"/>
          </a:xfrm>
        </p:spPr>
        <p:txBody>
          <a:bodyPr/>
          <a:lstStyle/>
          <a:p>
            <a:pPr algn="just">
              <a:buFont typeface="Arial" panose="020B0604020202020204" pitchFamily="34" charset="0"/>
              <a:buChar char="•"/>
            </a:pPr>
            <a:r>
              <a:rPr lang="en-GB" sz="2400" dirty="0" smtClean="0"/>
              <a:t>The current economic climate has seen a resurgence of crimes – likely resulting in uptake of convictions </a:t>
            </a:r>
          </a:p>
          <a:p>
            <a:pPr algn="just">
              <a:buFont typeface="Arial" panose="020B0604020202020204" pitchFamily="34" charset="0"/>
              <a:buChar char="•"/>
            </a:pPr>
            <a:r>
              <a:rPr lang="en-GB" sz="2400" dirty="0" smtClean="0"/>
              <a:t>Budget cuts will impact this</a:t>
            </a:r>
          </a:p>
          <a:p>
            <a:pPr algn="just">
              <a:spcBef>
                <a:spcPct val="0"/>
              </a:spcBef>
            </a:pPr>
            <a:r>
              <a:rPr lang="en-US" altLang="en-US" sz="2400" dirty="0">
                <a:cs typeface="Arial" panose="020B0604020202020204" pitchFamily="34" charset="0"/>
              </a:rPr>
              <a:t>If crime &amp; violence is addressed, there will be no need for the huge </a:t>
            </a:r>
            <a:r>
              <a:rPr lang="en-US" altLang="en-US" sz="2400" dirty="0" smtClean="0">
                <a:cs typeface="Arial" panose="020B0604020202020204" pitchFamily="34" charset="0"/>
              </a:rPr>
              <a:t>budget</a:t>
            </a:r>
          </a:p>
          <a:p>
            <a:pPr algn="just">
              <a:spcBef>
                <a:spcPct val="0"/>
              </a:spcBef>
            </a:pPr>
            <a:r>
              <a:rPr lang="en-US" altLang="en-US" sz="2400" dirty="0">
                <a:cs typeface="Arial" panose="020B0604020202020204" pitchFamily="34" charset="0"/>
              </a:rPr>
              <a:t>Safety is a ‘whole of government &amp; whole of society’ responsibility, particularly at community </a:t>
            </a:r>
            <a:r>
              <a:rPr lang="en-US" altLang="en-US" sz="2400" dirty="0" smtClean="0">
                <a:cs typeface="Arial" panose="020B0604020202020204" pitchFamily="34" charset="0"/>
              </a:rPr>
              <a:t>level (we have the blueprint -</a:t>
            </a:r>
            <a:r>
              <a:rPr lang="en-US" altLang="en-US" sz="2400" dirty="0">
                <a:cs typeface="Arial" panose="020B0604020202020204" pitchFamily="34" charset="0"/>
              </a:rPr>
              <a:t>White Paper on Safety &amp; </a:t>
            </a:r>
            <a:r>
              <a:rPr lang="en-US" altLang="en-US" sz="2400" dirty="0" smtClean="0">
                <a:cs typeface="Arial" panose="020B0604020202020204" pitchFamily="34" charset="0"/>
              </a:rPr>
              <a:t>Security – </a:t>
            </a:r>
            <a:r>
              <a:rPr lang="en-US" altLang="en-US" sz="2400" b="1" dirty="0" smtClean="0">
                <a:solidFill>
                  <a:srgbClr val="00B050"/>
                </a:solidFill>
                <a:cs typeface="Arial" panose="020B0604020202020204" pitchFamily="34" charset="0"/>
              </a:rPr>
              <a:t>integrated Crime &amp; Violence Prevention Strategy)</a:t>
            </a:r>
            <a:endParaRPr lang="en-US" altLang="en-US" sz="2400" b="1" dirty="0">
              <a:solidFill>
                <a:srgbClr val="00B050"/>
              </a:solidFill>
              <a:cs typeface="Arial" panose="020B0604020202020204" pitchFamily="34" charset="0"/>
            </a:endParaRPr>
          </a:p>
          <a:p>
            <a:pPr algn="just">
              <a:spcBef>
                <a:spcPct val="0"/>
              </a:spcBef>
            </a:pPr>
            <a:r>
              <a:rPr lang="en-US" altLang="en-US" sz="2400" dirty="0" smtClean="0">
                <a:cs typeface="Arial" panose="020B0604020202020204" pitchFamily="34" charset="0"/>
              </a:rPr>
              <a:t>We </a:t>
            </a:r>
            <a:r>
              <a:rPr lang="en-US" altLang="en-US" sz="2400" dirty="0">
                <a:cs typeface="Arial" panose="020B0604020202020204" pitchFamily="34" charset="0"/>
              </a:rPr>
              <a:t>need to relook at our </a:t>
            </a:r>
            <a:r>
              <a:rPr lang="en-US" altLang="en-US" sz="2400" b="1" dirty="0">
                <a:solidFill>
                  <a:srgbClr val="FF0000"/>
                </a:solidFill>
                <a:cs typeface="Arial" panose="020B0604020202020204" pitchFamily="34" charset="0"/>
              </a:rPr>
              <a:t>safety model</a:t>
            </a:r>
          </a:p>
          <a:p>
            <a:pPr marL="0" indent="0" algn="just">
              <a:buNone/>
            </a:pPr>
            <a:endParaRPr lang="en-GB" sz="2400" dirty="0" smtClean="0"/>
          </a:p>
          <a:p>
            <a:pPr marL="514350" indent="-514350" algn="just">
              <a:buAutoNum type="alphaLcParenR"/>
            </a:pPr>
            <a:endParaRPr lang="en-GB" sz="2200" dirty="0" smtClean="0"/>
          </a:p>
          <a:p>
            <a:pPr marL="0" indent="0" algn="just">
              <a:buNone/>
            </a:pPr>
            <a:endParaRPr lang="en-GB" sz="2800" dirty="0"/>
          </a:p>
        </p:txBody>
      </p:sp>
    </p:spTree>
    <p:extLst>
      <p:ext uri="{BB962C8B-B14F-4D97-AF65-F5344CB8AC3E}">
        <p14:creationId xmlns:p14="http://schemas.microsoft.com/office/powerpoint/2010/main" val="3923764113"/>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
            </a:r>
            <a:br>
              <a:rPr lang="en-GB" b="1" dirty="0" smtClean="0">
                <a:solidFill>
                  <a:schemeClr val="tx1"/>
                </a:solidFill>
              </a:rPr>
            </a:br>
            <a:r>
              <a:rPr lang="en-GB" sz="3600" b="1" dirty="0" smtClean="0">
                <a:solidFill>
                  <a:schemeClr val="tx1"/>
                </a:solidFill>
              </a:rPr>
              <a:t>CONCLUSION</a:t>
            </a:r>
            <a:r>
              <a:rPr lang="en-GB" sz="4000" b="1" dirty="0">
                <a:solidFill>
                  <a:srgbClr val="FF0000"/>
                </a:solidFill>
              </a:rPr>
              <a:t/>
            </a:r>
            <a:br>
              <a:rPr lang="en-GB" sz="4000" b="1" dirty="0">
                <a:solidFill>
                  <a:srgbClr val="FF0000"/>
                </a:solidFill>
              </a:rPr>
            </a:br>
            <a:endParaRPr lang="en-US" dirty="0"/>
          </a:p>
        </p:txBody>
      </p:sp>
      <p:sp>
        <p:nvSpPr>
          <p:cNvPr id="3" name="Content Placeholder 2"/>
          <p:cNvSpPr>
            <a:spLocks noGrp="1"/>
          </p:cNvSpPr>
          <p:nvPr>
            <p:ph idx="1"/>
          </p:nvPr>
        </p:nvSpPr>
        <p:spPr>
          <a:xfrm>
            <a:off x="179512" y="1600201"/>
            <a:ext cx="8845792" cy="4525963"/>
          </a:xfrm>
        </p:spPr>
        <p:txBody>
          <a:bodyPr/>
          <a:lstStyle/>
          <a:p>
            <a:pPr algn="just"/>
            <a:r>
              <a:rPr lang="en-ZA" sz="2400" dirty="0"/>
              <a:t>This requires a </a:t>
            </a:r>
            <a:r>
              <a:rPr lang="en-ZA" sz="2400" b="1" dirty="0">
                <a:solidFill>
                  <a:srgbClr val="FF0000"/>
                </a:solidFill>
              </a:rPr>
              <a:t>‘mainstreaming’ of violence and crime prevention </a:t>
            </a:r>
            <a:r>
              <a:rPr lang="en-ZA" sz="2400" dirty="0"/>
              <a:t>across government departments beyond the security and social cluster to departments such as Human Settlements and Water Affairs, Small Business Development and </a:t>
            </a:r>
            <a:r>
              <a:rPr lang="en-ZA" sz="2400" dirty="0" smtClean="0"/>
              <a:t>others</a:t>
            </a:r>
          </a:p>
          <a:p>
            <a:pPr algn="just"/>
            <a:r>
              <a:rPr lang="en-ZA" sz="2400" dirty="0" smtClean="0"/>
              <a:t>For </a:t>
            </a:r>
            <a:r>
              <a:rPr lang="en-ZA" sz="2400" dirty="0"/>
              <a:t>example violence and crime prevention must be identified as an </a:t>
            </a:r>
            <a:r>
              <a:rPr lang="en-ZA" sz="2400" b="1" dirty="0">
                <a:solidFill>
                  <a:srgbClr val="FF0000"/>
                </a:solidFill>
              </a:rPr>
              <a:t>outcome of</a:t>
            </a:r>
            <a:r>
              <a:rPr lang="en-ZA" sz="2400" dirty="0"/>
              <a:t> job creation and economic development initiatives. </a:t>
            </a:r>
            <a:endParaRPr lang="en-ZA" sz="2400" dirty="0" smtClean="0"/>
          </a:p>
          <a:p>
            <a:pPr algn="just"/>
            <a:r>
              <a:rPr lang="en-ZA" sz="2400" dirty="0" smtClean="0"/>
              <a:t>Areas </a:t>
            </a:r>
            <a:r>
              <a:rPr lang="en-ZA" sz="2400" dirty="0"/>
              <a:t>which are </a:t>
            </a:r>
            <a:r>
              <a:rPr lang="en-ZA" sz="2400" b="1" dirty="0">
                <a:solidFill>
                  <a:srgbClr val="FF0000"/>
                </a:solidFill>
              </a:rPr>
              <a:t>‘unsafe’ </a:t>
            </a:r>
            <a:r>
              <a:rPr lang="en-ZA" sz="2400" dirty="0"/>
              <a:t>should be earmarked for economic development; and crime and violence prevention strategies need to be integrated into municipal spatial planning, the development and upgrading of human settlements, transport planning etc.</a:t>
            </a:r>
            <a:endParaRPr lang="en-US" sz="2400" dirty="0"/>
          </a:p>
          <a:p>
            <a:endParaRPr lang="en-US" sz="22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48</a:t>
            </a:fld>
            <a:endParaRPr lang="en-US" dirty="0">
              <a:solidFill>
                <a:srgbClr val="000000"/>
              </a:solidFill>
            </a:endParaRPr>
          </a:p>
        </p:txBody>
      </p:sp>
    </p:spTree>
    <p:extLst>
      <p:ext uri="{BB962C8B-B14F-4D97-AF65-F5344CB8AC3E}">
        <p14:creationId xmlns:p14="http://schemas.microsoft.com/office/powerpoint/2010/main" val="4236109358"/>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
            </a:r>
            <a:br>
              <a:rPr lang="en-GB" b="1" dirty="0" smtClean="0">
                <a:solidFill>
                  <a:schemeClr val="tx1"/>
                </a:solidFill>
              </a:rPr>
            </a:br>
            <a:r>
              <a:rPr lang="en-GB" sz="3600" b="1" dirty="0" smtClean="0">
                <a:solidFill>
                  <a:schemeClr val="tx1"/>
                </a:solidFill>
              </a:rPr>
              <a:t>CONCLUSION</a:t>
            </a:r>
            <a:r>
              <a:rPr lang="en-GB" sz="4000" b="1" dirty="0">
                <a:solidFill>
                  <a:srgbClr val="FF0000"/>
                </a:solidFill>
              </a:rPr>
              <a:t/>
            </a:r>
            <a:br>
              <a:rPr lang="en-GB" sz="4000" b="1" dirty="0">
                <a:solidFill>
                  <a:srgbClr val="FF0000"/>
                </a:solidFill>
              </a:rPr>
            </a:br>
            <a:endParaRPr lang="en-US" dirty="0"/>
          </a:p>
        </p:txBody>
      </p:sp>
      <p:sp>
        <p:nvSpPr>
          <p:cNvPr id="3" name="Content Placeholder 2"/>
          <p:cNvSpPr>
            <a:spLocks noGrp="1"/>
          </p:cNvSpPr>
          <p:nvPr>
            <p:ph idx="1"/>
          </p:nvPr>
        </p:nvSpPr>
        <p:spPr>
          <a:xfrm>
            <a:off x="179512" y="1600201"/>
            <a:ext cx="8845792" cy="4525963"/>
          </a:xfrm>
        </p:spPr>
        <p:txBody>
          <a:bodyPr/>
          <a:lstStyle/>
          <a:p>
            <a:pPr algn="just">
              <a:buFont typeface="Arial" panose="020B0604020202020204" pitchFamily="34" charset="0"/>
              <a:buChar char="•"/>
            </a:pPr>
            <a:r>
              <a:rPr lang="en-US" altLang="en-US" sz="2400" dirty="0">
                <a:cs typeface="Arial" panose="020B0604020202020204" pitchFamily="34" charset="0"/>
              </a:rPr>
              <a:t>Need to </a:t>
            </a:r>
            <a:r>
              <a:rPr lang="en-US" altLang="en-US" sz="2400" b="1" dirty="0">
                <a:solidFill>
                  <a:srgbClr val="FF0000"/>
                </a:solidFill>
                <a:cs typeface="Arial" panose="020B0604020202020204" pitchFamily="34" charset="0"/>
              </a:rPr>
              <a:t>fund safety</a:t>
            </a:r>
            <a:r>
              <a:rPr lang="en-US" altLang="en-US" sz="2400" dirty="0">
                <a:cs typeface="Arial" panose="020B0604020202020204" pitchFamily="34" charset="0"/>
              </a:rPr>
              <a:t> as it is regarded as a unfunded mandate at municipal level</a:t>
            </a:r>
            <a:endParaRPr lang="en-GB" sz="2400" dirty="0"/>
          </a:p>
          <a:p>
            <a:pPr algn="just">
              <a:buFont typeface="Arial" panose="020B0604020202020204" pitchFamily="34" charset="0"/>
              <a:buChar char="•"/>
            </a:pPr>
            <a:r>
              <a:rPr lang="en-GB" sz="2400" dirty="0" err="1"/>
              <a:t>WPSS</a:t>
            </a:r>
            <a:r>
              <a:rPr lang="en-GB" sz="2400" dirty="0"/>
              <a:t> must be implemented to lessen the burden on JCPS cluster </a:t>
            </a:r>
            <a:endParaRPr lang="en-GB" sz="2400" dirty="0" smtClean="0"/>
          </a:p>
          <a:p>
            <a:pPr algn="just">
              <a:buFont typeface="Arial" panose="020B0604020202020204" pitchFamily="34" charset="0"/>
              <a:buChar char="•"/>
            </a:pPr>
            <a:r>
              <a:rPr lang="en-GB" sz="2400" b="1" dirty="0" smtClean="0">
                <a:solidFill>
                  <a:srgbClr val="00B050"/>
                </a:solidFill>
              </a:rPr>
              <a:t>WE NEED TO IMPLEMENT!!</a:t>
            </a:r>
            <a:endParaRPr lang="en-GB" sz="2400" b="1" dirty="0">
              <a:solidFill>
                <a:srgbClr val="00B050"/>
              </a:solidFill>
            </a:endParaRPr>
          </a:p>
          <a:p>
            <a:pPr marL="0" indent="0">
              <a:buNone/>
            </a:pPr>
            <a:endParaRPr lang="en-US" sz="2200" dirty="0"/>
          </a:p>
        </p:txBody>
      </p:sp>
      <p:sp>
        <p:nvSpPr>
          <p:cNvPr id="4" name="Slide Number Placeholder 3"/>
          <p:cNvSpPr>
            <a:spLocks noGrp="1"/>
          </p:cNvSpPr>
          <p:nvPr>
            <p:ph type="sldNum" sz="quarter" idx="12"/>
          </p:nvPr>
        </p:nvSpPr>
        <p:spPr/>
        <p:txBody>
          <a:bodyPr/>
          <a:lstStyle/>
          <a:p>
            <a:pPr>
              <a:defRPr/>
            </a:pPr>
            <a:fld id="{C2D7FC5F-0EAE-4268-8427-EAFD88E1B15A}" type="slidenum">
              <a:rPr lang="en-US" smtClean="0">
                <a:solidFill>
                  <a:srgbClr val="000000"/>
                </a:solidFill>
              </a:rPr>
              <a:pPr>
                <a:defRPr/>
              </a:pPr>
              <a:t>49</a:t>
            </a:fld>
            <a:endParaRPr lang="en-US" dirty="0">
              <a:solidFill>
                <a:srgbClr val="000000"/>
              </a:solidFill>
            </a:endParaRPr>
          </a:p>
        </p:txBody>
      </p:sp>
    </p:spTree>
    <p:extLst>
      <p:ext uri="{BB962C8B-B14F-4D97-AF65-F5344CB8AC3E}">
        <p14:creationId xmlns:p14="http://schemas.microsoft.com/office/powerpoint/2010/main" val="284869910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5"/>
          <p:cNvSpPr>
            <a:spLocks noGrp="1"/>
          </p:cNvSpPr>
          <p:nvPr>
            <p:ph type="title"/>
          </p:nvPr>
        </p:nvSpPr>
        <p:spPr>
          <a:xfrm>
            <a:off x="424962" y="836734"/>
            <a:ext cx="8267700" cy="143993"/>
          </a:xfrm>
        </p:spPr>
        <p:txBody>
          <a:bodyPr/>
          <a:lstStyle/>
          <a:p>
            <a:r>
              <a:rPr lang="en-ZA" altLang="en-US" sz="3200" b="1" dirty="0" smtClean="0">
                <a:ea typeface="ＭＳ Ｐゴシック" panose="020B0600070205080204" pitchFamily="34" charset="-128"/>
                <a:cs typeface="Arial" panose="020B0604020202020204" pitchFamily="34" charset="0"/>
              </a:rPr>
              <a:t>SOME FACTS  </a:t>
            </a:r>
            <a:r>
              <a:rPr lang="en-US" altLang="en-US" sz="3200" b="1" dirty="0">
                <a:ea typeface="ＭＳ Ｐゴシック" panose="020B0600070205080204" pitchFamily="34" charset="-128"/>
                <a:cs typeface="Arial" panose="020B0604020202020204" pitchFamily="34" charset="0"/>
              </a:rPr>
              <a:t/>
            </a:r>
            <a:br>
              <a:rPr lang="en-US" altLang="en-US" sz="3200" b="1" dirty="0">
                <a:ea typeface="ＭＳ Ｐゴシック" panose="020B0600070205080204" pitchFamily="34" charset="-128"/>
                <a:cs typeface="Arial" panose="020B0604020202020204" pitchFamily="34" charset="0"/>
              </a:rPr>
            </a:br>
            <a:endParaRPr lang="en-US" altLang="en-US" sz="3200" b="1" dirty="0">
              <a:ea typeface="ＭＳ Ｐゴシック" panose="020B0600070205080204" pitchFamily="34" charset="-128"/>
              <a:cs typeface="Arial" panose="020B0604020202020204" pitchFamily="34" charset="0"/>
            </a:endParaRPr>
          </a:p>
        </p:txBody>
      </p:sp>
      <p:sp>
        <p:nvSpPr>
          <p:cNvPr id="28675" name="Content Placeholder 6"/>
          <p:cNvSpPr>
            <a:spLocks noGrp="1"/>
          </p:cNvSpPr>
          <p:nvPr>
            <p:ph idx="1"/>
          </p:nvPr>
        </p:nvSpPr>
        <p:spPr>
          <a:xfrm>
            <a:off x="258951" y="1700808"/>
            <a:ext cx="8707842" cy="4703331"/>
          </a:xfrm>
        </p:spPr>
        <p:txBody>
          <a:bodyPr/>
          <a:lstStyle/>
          <a:p>
            <a:pPr algn="just">
              <a:lnSpc>
                <a:spcPct val="150000"/>
              </a:lnSpc>
              <a:spcBef>
                <a:spcPct val="0"/>
              </a:spcBef>
            </a:pPr>
            <a:r>
              <a:rPr lang="en-US" altLang="en-US" sz="2400" dirty="0" smtClean="0">
                <a:cs typeface="Arial" panose="020B0604020202020204" pitchFamily="34" charset="0"/>
              </a:rPr>
              <a:t>The burden of the JCPS cluster is tremendous</a:t>
            </a:r>
          </a:p>
          <a:p>
            <a:pPr algn="just">
              <a:lnSpc>
                <a:spcPct val="150000"/>
              </a:lnSpc>
              <a:spcBef>
                <a:spcPct val="0"/>
              </a:spcBef>
            </a:pPr>
            <a:r>
              <a:rPr lang="en-US" altLang="en-US" sz="2400" dirty="0" smtClean="0">
                <a:cs typeface="Arial" panose="020B0604020202020204" pitchFamily="34" charset="0"/>
              </a:rPr>
              <a:t>Budget </a:t>
            </a:r>
            <a:r>
              <a:rPr lang="en-US" altLang="en-US" sz="2400" dirty="0">
                <a:cs typeface="Arial" panose="020B0604020202020204" pitchFamily="34" charset="0"/>
              </a:rPr>
              <a:t>of the JCPS cluster </a:t>
            </a:r>
            <a:r>
              <a:rPr lang="en-US" altLang="en-US" sz="2400" dirty="0" smtClean="0">
                <a:cs typeface="Arial" panose="020B0604020202020204" pitchFamily="34" charset="0"/>
              </a:rPr>
              <a:t>is approx. </a:t>
            </a:r>
            <a:r>
              <a:rPr lang="en-US" altLang="en-US" sz="2400" b="1" dirty="0" err="1">
                <a:solidFill>
                  <a:srgbClr val="FF0000"/>
                </a:solidFill>
                <a:cs typeface="Arial" panose="020B0604020202020204" pitchFamily="34" charset="0"/>
              </a:rPr>
              <a:t>R206</a:t>
            </a:r>
            <a:r>
              <a:rPr lang="en-US" altLang="en-US" sz="2400" b="1" dirty="0">
                <a:solidFill>
                  <a:srgbClr val="FF0000"/>
                </a:solidFill>
                <a:cs typeface="Arial" panose="020B0604020202020204" pitchFamily="34" charset="0"/>
              </a:rPr>
              <a:t> billion </a:t>
            </a:r>
            <a:r>
              <a:rPr lang="en-US" altLang="en-US" sz="2400" dirty="0">
                <a:cs typeface="Arial" panose="020B0604020202020204" pitchFamily="34" charset="0"/>
              </a:rPr>
              <a:t>p.a</a:t>
            </a:r>
            <a:r>
              <a:rPr lang="en-US" altLang="en-US" sz="2400" dirty="0" smtClean="0">
                <a:cs typeface="Arial" panose="020B0604020202020204" pitchFamily="34" charset="0"/>
              </a:rPr>
              <a:t>. because crime &amp; violence is so high and the JCPS cluster departments need to deal with the high crime &amp; violence </a:t>
            </a:r>
          </a:p>
          <a:p>
            <a:pPr algn="just">
              <a:lnSpc>
                <a:spcPct val="150000"/>
              </a:lnSpc>
              <a:spcBef>
                <a:spcPct val="0"/>
              </a:spcBef>
            </a:pPr>
            <a:r>
              <a:rPr lang="en-ZA" altLang="en-US" sz="2400" dirty="0" smtClean="0">
                <a:solidFill>
                  <a:srgbClr val="000000"/>
                </a:solidFill>
                <a:ea typeface="ＭＳ Ｐゴシック" panose="020B0600070205080204" pitchFamily="34" charset="-128"/>
                <a:cs typeface="Arial" panose="020B0604020202020204" pitchFamily="34" charset="0"/>
              </a:rPr>
              <a:t>Most of the </a:t>
            </a:r>
            <a:r>
              <a:rPr lang="en-ZA" altLang="en-US" sz="2400" dirty="0">
                <a:solidFill>
                  <a:srgbClr val="FF0000"/>
                </a:solidFill>
                <a:ea typeface="ＭＳ Ｐゴシック" panose="020B0600070205080204" pitchFamily="34" charset="-128"/>
                <a:cs typeface="Arial" panose="020B0604020202020204" pitchFamily="34" charset="0"/>
              </a:rPr>
              <a:t>‘</a:t>
            </a:r>
            <a:r>
              <a:rPr lang="en-ZA" altLang="en-US" sz="2400" b="1" dirty="0">
                <a:solidFill>
                  <a:srgbClr val="FF0000"/>
                </a:solidFill>
                <a:ea typeface="ＭＳ Ｐゴシック" panose="020B0600070205080204" pitchFamily="34" charset="-128"/>
                <a:cs typeface="Arial" panose="020B0604020202020204" pitchFamily="34" charset="0"/>
              </a:rPr>
              <a:t>drivers’ of crime </a:t>
            </a:r>
            <a:r>
              <a:rPr lang="en-ZA" altLang="en-US" sz="2400" dirty="0">
                <a:solidFill>
                  <a:srgbClr val="000000"/>
                </a:solidFill>
                <a:ea typeface="ＭＳ Ｐゴシック" panose="020B0600070205080204" pitchFamily="34" charset="-128"/>
                <a:cs typeface="Arial" panose="020B0604020202020204" pitchFamily="34" charset="0"/>
              </a:rPr>
              <a:t>(socio economic factors including poverty, inequality, unemployment, social welfare, health and education</a:t>
            </a:r>
            <a:r>
              <a:rPr lang="en-ZA" altLang="en-US" sz="2400" dirty="0" smtClean="0">
                <a:solidFill>
                  <a:srgbClr val="000000"/>
                </a:solidFill>
                <a:ea typeface="ＭＳ Ｐゴシック" panose="020B0600070205080204" pitchFamily="34" charset="-128"/>
                <a:cs typeface="Arial" panose="020B0604020202020204" pitchFamily="34" charset="0"/>
              </a:rPr>
              <a:t>) rests with other government departments</a:t>
            </a:r>
            <a:endParaRPr lang="en-US" altLang="en-US" sz="2400" dirty="0">
              <a:cs typeface="Arial" panose="020B0604020202020204" pitchFamily="34" charset="0"/>
            </a:endParaRPr>
          </a:p>
          <a:p>
            <a:pPr marL="0" indent="0" algn="just">
              <a:lnSpc>
                <a:spcPct val="150000"/>
              </a:lnSpc>
              <a:spcBef>
                <a:spcPct val="0"/>
              </a:spcBef>
              <a:buNone/>
            </a:pPr>
            <a:endParaRPr lang="en-ZA" altLang="en-US" sz="2215" dirty="0">
              <a:cs typeface="Arial" panose="020B0604020202020204" pitchFamily="34" charset="0"/>
            </a:endParaRPr>
          </a:p>
          <a:p>
            <a:pPr algn="just">
              <a:lnSpc>
                <a:spcPct val="150000"/>
              </a:lnSpc>
              <a:spcBef>
                <a:spcPct val="0"/>
              </a:spcBef>
            </a:pPr>
            <a:endParaRPr lang="en-US" altLang="en-US" sz="2215" dirty="0">
              <a:cs typeface="Arial" panose="020B0604020202020204" pitchFamily="34" charset="0"/>
            </a:endParaRPr>
          </a:p>
          <a:p>
            <a:pPr algn="just"/>
            <a:endParaRPr lang="en-US" altLang="en-US" sz="2215" dirty="0">
              <a:cs typeface="Arial" panose="020B0604020202020204" pitchFamily="34" charset="0"/>
            </a:endParaRPr>
          </a:p>
        </p:txBody>
      </p:sp>
      <p:sp>
        <p:nvSpPr>
          <p:cNvPr id="28676" name="Slide Number Placeholder 2"/>
          <p:cNvSpPr>
            <a:spLocks noGrp="1"/>
          </p:cNvSpPr>
          <p:nvPr>
            <p:ph type="sldNum" sz="quarter" idx="11"/>
          </p:nvPr>
        </p:nvSpPr>
        <p:spPr>
          <a:xfrm>
            <a:off x="8560777" y="6260123"/>
            <a:ext cx="398585" cy="43961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954">
                <a:solidFill>
                  <a:schemeClr val="tx1"/>
                </a:solidFill>
                <a:latin typeface="Arial" panose="020B0604020202020204" pitchFamily="34" charset="0"/>
              </a:defRPr>
            </a:lvl1pPr>
            <a:lvl2pPr marL="685817" indent="-263776">
              <a:spcBef>
                <a:spcPct val="20000"/>
              </a:spcBef>
              <a:buChar char="–"/>
              <a:defRPr sz="2585">
                <a:solidFill>
                  <a:schemeClr val="tx1"/>
                </a:solidFill>
                <a:latin typeface="Arial" panose="020B0604020202020204" pitchFamily="34" charset="0"/>
              </a:defRPr>
            </a:lvl2pPr>
            <a:lvl3pPr marL="1055103" indent="-211021">
              <a:spcBef>
                <a:spcPct val="20000"/>
              </a:spcBef>
              <a:buChar char="•"/>
              <a:defRPr sz="2215">
                <a:solidFill>
                  <a:schemeClr val="tx1"/>
                </a:solidFill>
                <a:latin typeface="Arial" panose="020B0604020202020204" pitchFamily="34" charset="0"/>
              </a:defRPr>
            </a:lvl3pPr>
            <a:lvl4pPr marL="1477145" indent="-211021">
              <a:spcBef>
                <a:spcPct val="20000"/>
              </a:spcBef>
              <a:buChar char="–"/>
              <a:defRPr sz="1846">
                <a:solidFill>
                  <a:schemeClr val="tx1"/>
                </a:solidFill>
                <a:latin typeface="Arial" panose="020B0604020202020204" pitchFamily="34" charset="0"/>
              </a:defRPr>
            </a:lvl4pPr>
            <a:lvl5pPr marL="1899186" indent="-211021">
              <a:spcBef>
                <a:spcPct val="20000"/>
              </a:spcBef>
              <a:buChar char="»"/>
              <a:defRPr sz="1846">
                <a:solidFill>
                  <a:schemeClr val="tx1"/>
                </a:solidFill>
                <a:latin typeface="Arial" panose="020B0604020202020204" pitchFamily="34" charset="0"/>
              </a:defRPr>
            </a:lvl5pPr>
            <a:lvl6pPr marL="2321227" indent="-211021" eaLnBrk="0" fontAlgn="base" hangingPunct="0">
              <a:spcBef>
                <a:spcPct val="20000"/>
              </a:spcBef>
              <a:spcAft>
                <a:spcPct val="0"/>
              </a:spcAft>
              <a:buChar char="»"/>
              <a:defRPr sz="1846">
                <a:solidFill>
                  <a:schemeClr val="tx1"/>
                </a:solidFill>
                <a:latin typeface="Arial" panose="020B0604020202020204" pitchFamily="34" charset="0"/>
              </a:defRPr>
            </a:lvl6pPr>
            <a:lvl7pPr marL="2743269" indent="-211021" eaLnBrk="0" fontAlgn="base" hangingPunct="0">
              <a:spcBef>
                <a:spcPct val="20000"/>
              </a:spcBef>
              <a:spcAft>
                <a:spcPct val="0"/>
              </a:spcAft>
              <a:buChar char="»"/>
              <a:defRPr sz="1846">
                <a:solidFill>
                  <a:schemeClr val="tx1"/>
                </a:solidFill>
                <a:latin typeface="Arial" panose="020B0604020202020204" pitchFamily="34" charset="0"/>
              </a:defRPr>
            </a:lvl7pPr>
            <a:lvl8pPr marL="3165310" indent="-211021" eaLnBrk="0" fontAlgn="base" hangingPunct="0">
              <a:spcBef>
                <a:spcPct val="20000"/>
              </a:spcBef>
              <a:spcAft>
                <a:spcPct val="0"/>
              </a:spcAft>
              <a:buChar char="»"/>
              <a:defRPr sz="1846">
                <a:solidFill>
                  <a:schemeClr val="tx1"/>
                </a:solidFill>
                <a:latin typeface="Arial" panose="020B0604020202020204" pitchFamily="34" charset="0"/>
              </a:defRPr>
            </a:lvl8pPr>
            <a:lvl9pPr marL="3587351" indent="-211021" eaLnBrk="0" fontAlgn="base" hangingPunct="0">
              <a:spcBef>
                <a:spcPct val="20000"/>
              </a:spcBef>
              <a:spcAft>
                <a:spcPct val="0"/>
              </a:spcAft>
              <a:buChar char="»"/>
              <a:defRPr sz="1846">
                <a:solidFill>
                  <a:schemeClr val="tx1"/>
                </a:solidFill>
                <a:latin typeface="Arial" panose="020B0604020202020204" pitchFamily="34" charset="0"/>
              </a:defRPr>
            </a:lvl9pPr>
          </a:lstStyle>
          <a:p>
            <a:pPr algn="l">
              <a:spcBef>
                <a:spcPct val="0"/>
              </a:spcBef>
              <a:buFontTx/>
              <a:buNone/>
            </a:pPr>
            <a:fld id="{FAF0A62F-CA39-4BFD-970A-EF362F5732F4}" type="slidenum">
              <a:rPr lang="en-ZA" altLang="en-US" sz="1292"/>
              <a:pPr algn="l">
                <a:spcBef>
                  <a:spcPct val="0"/>
                </a:spcBef>
                <a:buFontTx/>
                <a:buNone/>
              </a:pPr>
              <a:t>5</a:t>
            </a:fld>
            <a:endParaRPr lang="en-ZA" altLang="en-US" sz="1292"/>
          </a:p>
        </p:txBody>
      </p:sp>
    </p:spTree>
    <p:extLst>
      <p:ext uri="{BB962C8B-B14F-4D97-AF65-F5344CB8AC3E}">
        <p14:creationId xmlns:p14="http://schemas.microsoft.com/office/powerpoint/2010/main" val="3122576502"/>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0535" y="1052736"/>
            <a:ext cx="1981200" cy="375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84368" y="6309320"/>
            <a:ext cx="1157272" cy="456712"/>
          </a:xfrm>
          <a:prstGeom prst="rect">
            <a:avLst/>
          </a:prstGeom>
        </p:spPr>
      </p:pic>
      <p:sp>
        <p:nvSpPr>
          <p:cNvPr id="6" name="Rectangle 3"/>
          <p:cNvSpPr txBox="1">
            <a:spLocks noChangeArrowheads="1"/>
          </p:cNvSpPr>
          <p:nvPr/>
        </p:nvSpPr>
        <p:spPr bwMode="auto">
          <a:xfrm>
            <a:off x="302385" y="1593960"/>
            <a:ext cx="8841615" cy="471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ctr" eaLnBrk="1" fontAlgn="auto" hangingPunct="1">
              <a:spcBef>
                <a:spcPts val="0"/>
              </a:spcBef>
              <a:spcAft>
                <a:spcPts val="1000"/>
              </a:spcAft>
            </a:pPr>
            <a:endParaRPr lang="en-US" sz="7200" dirty="0" smtClean="0">
              <a:latin typeface="Arial" panose="020B0604020202020204" pitchFamily="34" charset="0"/>
              <a:ea typeface="Calibri" panose="020F0502020204030204" pitchFamily="34" charset="0"/>
            </a:endParaRPr>
          </a:p>
          <a:p>
            <a:pPr algn="ctr" eaLnBrk="1" fontAlgn="auto" hangingPunct="1">
              <a:spcBef>
                <a:spcPts val="0"/>
              </a:spcBef>
              <a:spcAft>
                <a:spcPts val="1000"/>
              </a:spcAft>
            </a:pPr>
            <a:endParaRPr lang="en-US" sz="7200" dirty="0">
              <a:latin typeface="Arial" panose="020B0604020202020204" pitchFamily="34" charset="0"/>
              <a:ea typeface="Calibri" panose="020F0502020204030204" pitchFamily="34" charset="0"/>
            </a:endParaRPr>
          </a:p>
          <a:p>
            <a:pPr marL="0" indent="0" algn="ctr" eaLnBrk="1" fontAlgn="auto" hangingPunct="1">
              <a:spcBef>
                <a:spcPts val="0"/>
              </a:spcBef>
              <a:spcAft>
                <a:spcPts val="1000"/>
              </a:spcAft>
              <a:buNone/>
            </a:pPr>
            <a:r>
              <a:rPr lang="en-US" sz="7200" dirty="0" smtClean="0">
                <a:latin typeface="Arial" panose="020B0604020202020204" pitchFamily="34" charset="0"/>
                <a:ea typeface="Calibri" panose="020F0502020204030204" pitchFamily="34" charset="0"/>
              </a:rPr>
              <a:t>THANK YOU</a:t>
            </a:r>
            <a:endParaRPr lang="en-US" sz="7200" dirty="0">
              <a:latin typeface="Arial" panose="020B0604020202020204" pitchFamily="34" charset="0"/>
              <a:ea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FF01DEB7-DEE7-4C59-A71F-0B85D4D98939}" type="slidenum">
              <a:rPr lang="en-US" smtClean="0">
                <a:solidFill>
                  <a:srgbClr val="000000"/>
                </a:solidFill>
              </a:rPr>
              <a:pPr>
                <a:defRPr/>
              </a:pPr>
              <a:t>50</a:t>
            </a:fld>
            <a:endParaRPr lang="en-US" dirty="0">
              <a:solidFill>
                <a:srgbClr val="000000"/>
              </a:solidFill>
            </a:endParaRPr>
          </a:p>
        </p:txBody>
      </p:sp>
    </p:spTree>
    <p:extLst>
      <p:ext uri="{BB962C8B-B14F-4D97-AF65-F5344CB8AC3E}">
        <p14:creationId xmlns:p14="http://schemas.microsoft.com/office/powerpoint/2010/main" val="235949398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5"/>
          <p:cNvSpPr>
            <a:spLocks noGrp="1"/>
          </p:cNvSpPr>
          <p:nvPr>
            <p:ph type="title"/>
          </p:nvPr>
        </p:nvSpPr>
        <p:spPr>
          <a:xfrm>
            <a:off x="424962" y="836734"/>
            <a:ext cx="8267700" cy="143993"/>
          </a:xfrm>
        </p:spPr>
        <p:txBody>
          <a:bodyPr/>
          <a:lstStyle/>
          <a:p>
            <a:r>
              <a:rPr lang="en-ZA" altLang="en-US" sz="3200" b="1" dirty="0" smtClean="0">
                <a:ea typeface="ＭＳ Ｐゴシック" panose="020B0600070205080204" pitchFamily="34" charset="-128"/>
                <a:cs typeface="Arial" panose="020B0604020202020204" pitchFamily="34" charset="0"/>
              </a:rPr>
              <a:t>SOME NUMBERS</a:t>
            </a:r>
            <a:r>
              <a:rPr lang="en-US" altLang="en-US" sz="3200" b="1" dirty="0">
                <a:ea typeface="ＭＳ Ｐゴシック" panose="020B0600070205080204" pitchFamily="34" charset="-128"/>
                <a:cs typeface="Arial" panose="020B0604020202020204" pitchFamily="34" charset="0"/>
              </a:rPr>
              <a:t/>
            </a:r>
            <a:br>
              <a:rPr lang="en-US" altLang="en-US" sz="3200" b="1" dirty="0">
                <a:ea typeface="ＭＳ Ｐゴシック" panose="020B0600070205080204" pitchFamily="34" charset="-128"/>
                <a:cs typeface="Arial" panose="020B0604020202020204" pitchFamily="34" charset="0"/>
              </a:rPr>
            </a:br>
            <a:endParaRPr lang="en-US" altLang="en-US" sz="3200" b="1" dirty="0">
              <a:ea typeface="ＭＳ Ｐゴシック" panose="020B0600070205080204" pitchFamily="34" charset="-128"/>
              <a:cs typeface="Arial" panose="020B0604020202020204" pitchFamily="34" charset="0"/>
            </a:endParaRPr>
          </a:p>
        </p:txBody>
      </p:sp>
      <p:sp>
        <p:nvSpPr>
          <p:cNvPr id="28675" name="Content Placeholder 6"/>
          <p:cNvSpPr>
            <a:spLocks noGrp="1"/>
          </p:cNvSpPr>
          <p:nvPr>
            <p:ph idx="1"/>
          </p:nvPr>
        </p:nvSpPr>
        <p:spPr>
          <a:xfrm>
            <a:off x="258951" y="1700808"/>
            <a:ext cx="8707842" cy="4703331"/>
          </a:xfrm>
        </p:spPr>
        <p:txBody>
          <a:bodyPr/>
          <a:lstStyle/>
          <a:p>
            <a:pPr algn="just">
              <a:lnSpc>
                <a:spcPct val="150000"/>
              </a:lnSpc>
              <a:spcBef>
                <a:spcPct val="0"/>
              </a:spcBef>
            </a:pPr>
            <a:r>
              <a:rPr lang="en-ZA" altLang="en-US" sz="2800" b="1" dirty="0" smtClean="0">
                <a:solidFill>
                  <a:srgbClr val="FF0000"/>
                </a:solidFill>
                <a:cs typeface="Arial" panose="020B0604020202020204" pitchFamily="34" charset="0"/>
              </a:rPr>
              <a:t>SAPS </a:t>
            </a:r>
            <a:r>
              <a:rPr lang="en-ZA" altLang="en-US" sz="2800" b="1" dirty="0" smtClean="0">
                <a:cs typeface="Arial" panose="020B0604020202020204" pitchFamily="34" charset="0"/>
              </a:rPr>
              <a:t>= 193 000 </a:t>
            </a:r>
          </a:p>
          <a:p>
            <a:pPr algn="just">
              <a:lnSpc>
                <a:spcPct val="150000"/>
              </a:lnSpc>
              <a:spcBef>
                <a:spcPct val="0"/>
              </a:spcBef>
            </a:pPr>
            <a:r>
              <a:rPr lang="en-ZA" altLang="en-US" sz="2800" b="1" dirty="0" smtClean="0">
                <a:solidFill>
                  <a:srgbClr val="FF0000"/>
                </a:solidFill>
                <a:cs typeface="Arial" panose="020B0604020202020204" pitchFamily="34" charset="0"/>
              </a:rPr>
              <a:t>PRIVATE SECURITY </a:t>
            </a:r>
            <a:r>
              <a:rPr lang="en-ZA" altLang="en-US" sz="2800" b="1" dirty="0" smtClean="0">
                <a:cs typeface="Arial" panose="020B0604020202020204" pitchFamily="34" charset="0"/>
              </a:rPr>
              <a:t>= 500 000</a:t>
            </a:r>
          </a:p>
          <a:p>
            <a:pPr algn="just">
              <a:lnSpc>
                <a:spcPct val="150000"/>
              </a:lnSpc>
              <a:spcBef>
                <a:spcPct val="0"/>
              </a:spcBef>
            </a:pPr>
            <a:r>
              <a:rPr lang="en-ZA" altLang="en-US" sz="2800" b="1" dirty="0" smtClean="0">
                <a:solidFill>
                  <a:srgbClr val="FF0000"/>
                </a:solidFill>
                <a:cs typeface="Arial" panose="020B0604020202020204" pitchFamily="34" charset="0"/>
              </a:rPr>
              <a:t>SOCIAL WORKERS </a:t>
            </a:r>
            <a:r>
              <a:rPr lang="en-ZA" altLang="en-US" sz="2800" b="1" dirty="0" smtClean="0">
                <a:cs typeface="Arial" panose="020B0604020202020204" pitchFamily="34" charset="0"/>
              </a:rPr>
              <a:t>= 19 000</a:t>
            </a:r>
          </a:p>
          <a:p>
            <a:pPr algn="just">
              <a:lnSpc>
                <a:spcPct val="150000"/>
              </a:lnSpc>
              <a:spcBef>
                <a:spcPct val="0"/>
              </a:spcBef>
            </a:pPr>
            <a:endParaRPr lang="en-ZA" altLang="en-US" sz="2800" b="1" dirty="0">
              <a:cs typeface="Arial" panose="020B0604020202020204" pitchFamily="34" charset="0"/>
            </a:endParaRPr>
          </a:p>
          <a:p>
            <a:pPr algn="just">
              <a:lnSpc>
                <a:spcPct val="150000"/>
              </a:lnSpc>
              <a:spcBef>
                <a:spcPct val="0"/>
              </a:spcBef>
            </a:pPr>
            <a:endParaRPr lang="en-ZA" altLang="en-US" sz="2800" b="1" dirty="0" smtClean="0">
              <a:cs typeface="Arial" panose="020B0604020202020204" pitchFamily="34" charset="0"/>
            </a:endParaRPr>
          </a:p>
          <a:p>
            <a:pPr marL="0" indent="0" algn="ctr">
              <a:lnSpc>
                <a:spcPct val="150000"/>
              </a:lnSpc>
              <a:spcBef>
                <a:spcPct val="0"/>
              </a:spcBef>
              <a:buNone/>
            </a:pPr>
            <a:r>
              <a:rPr lang="en-ZA" altLang="en-US" sz="2800" b="1" dirty="0" smtClean="0">
                <a:solidFill>
                  <a:srgbClr val="00B050"/>
                </a:solidFill>
                <a:cs typeface="Arial" panose="020B0604020202020204" pitchFamily="34" charset="0"/>
              </a:rPr>
              <a:t>SOMETHINGS NOT RIGHT HERE!!</a:t>
            </a:r>
            <a:endParaRPr lang="en-US" altLang="en-US" sz="2800" b="1" dirty="0">
              <a:solidFill>
                <a:srgbClr val="00B050"/>
              </a:solidFill>
              <a:cs typeface="Arial" panose="020B0604020202020204" pitchFamily="34" charset="0"/>
            </a:endParaRPr>
          </a:p>
          <a:p>
            <a:pPr algn="just"/>
            <a:endParaRPr lang="en-US" altLang="en-US" sz="2215" dirty="0">
              <a:cs typeface="Arial" panose="020B0604020202020204" pitchFamily="34" charset="0"/>
            </a:endParaRPr>
          </a:p>
        </p:txBody>
      </p:sp>
      <p:sp>
        <p:nvSpPr>
          <p:cNvPr id="28676" name="Slide Number Placeholder 2"/>
          <p:cNvSpPr>
            <a:spLocks noGrp="1"/>
          </p:cNvSpPr>
          <p:nvPr>
            <p:ph type="sldNum" sz="quarter" idx="11"/>
          </p:nvPr>
        </p:nvSpPr>
        <p:spPr>
          <a:xfrm>
            <a:off x="8560777" y="6260123"/>
            <a:ext cx="398585" cy="43961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954">
                <a:solidFill>
                  <a:schemeClr val="tx1"/>
                </a:solidFill>
                <a:latin typeface="Arial" panose="020B0604020202020204" pitchFamily="34" charset="0"/>
              </a:defRPr>
            </a:lvl1pPr>
            <a:lvl2pPr marL="685817" indent="-263776">
              <a:spcBef>
                <a:spcPct val="20000"/>
              </a:spcBef>
              <a:buChar char="–"/>
              <a:defRPr sz="2585">
                <a:solidFill>
                  <a:schemeClr val="tx1"/>
                </a:solidFill>
                <a:latin typeface="Arial" panose="020B0604020202020204" pitchFamily="34" charset="0"/>
              </a:defRPr>
            </a:lvl2pPr>
            <a:lvl3pPr marL="1055103" indent="-211021">
              <a:spcBef>
                <a:spcPct val="20000"/>
              </a:spcBef>
              <a:buChar char="•"/>
              <a:defRPr sz="2215">
                <a:solidFill>
                  <a:schemeClr val="tx1"/>
                </a:solidFill>
                <a:latin typeface="Arial" panose="020B0604020202020204" pitchFamily="34" charset="0"/>
              </a:defRPr>
            </a:lvl3pPr>
            <a:lvl4pPr marL="1477145" indent="-211021">
              <a:spcBef>
                <a:spcPct val="20000"/>
              </a:spcBef>
              <a:buChar char="–"/>
              <a:defRPr sz="1846">
                <a:solidFill>
                  <a:schemeClr val="tx1"/>
                </a:solidFill>
                <a:latin typeface="Arial" panose="020B0604020202020204" pitchFamily="34" charset="0"/>
              </a:defRPr>
            </a:lvl4pPr>
            <a:lvl5pPr marL="1899186" indent="-211021">
              <a:spcBef>
                <a:spcPct val="20000"/>
              </a:spcBef>
              <a:buChar char="»"/>
              <a:defRPr sz="1846">
                <a:solidFill>
                  <a:schemeClr val="tx1"/>
                </a:solidFill>
                <a:latin typeface="Arial" panose="020B0604020202020204" pitchFamily="34" charset="0"/>
              </a:defRPr>
            </a:lvl5pPr>
            <a:lvl6pPr marL="2321227" indent="-211021" eaLnBrk="0" fontAlgn="base" hangingPunct="0">
              <a:spcBef>
                <a:spcPct val="20000"/>
              </a:spcBef>
              <a:spcAft>
                <a:spcPct val="0"/>
              </a:spcAft>
              <a:buChar char="»"/>
              <a:defRPr sz="1846">
                <a:solidFill>
                  <a:schemeClr val="tx1"/>
                </a:solidFill>
                <a:latin typeface="Arial" panose="020B0604020202020204" pitchFamily="34" charset="0"/>
              </a:defRPr>
            </a:lvl6pPr>
            <a:lvl7pPr marL="2743269" indent="-211021" eaLnBrk="0" fontAlgn="base" hangingPunct="0">
              <a:spcBef>
                <a:spcPct val="20000"/>
              </a:spcBef>
              <a:spcAft>
                <a:spcPct val="0"/>
              </a:spcAft>
              <a:buChar char="»"/>
              <a:defRPr sz="1846">
                <a:solidFill>
                  <a:schemeClr val="tx1"/>
                </a:solidFill>
                <a:latin typeface="Arial" panose="020B0604020202020204" pitchFamily="34" charset="0"/>
              </a:defRPr>
            </a:lvl7pPr>
            <a:lvl8pPr marL="3165310" indent="-211021" eaLnBrk="0" fontAlgn="base" hangingPunct="0">
              <a:spcBef>
                <a:spcPct val="20000"/>
              </a:spcBef>
              <a:spcAft>
                <a:spcPct val="0"/>
              </a:spcAft>
              <a:buChar char="»"/>
              <a:defRPr sz="1846">
                <a:solidFill>
                  <a:schemeClr val="tx1"/>
                </a:solidFill>
                <a:latin typeface="Arial" panose="020B0604020202020204" pitchFamily="34" charset="0"/>
              </a:defRPr>
            </a:lvl8pPr>
            <a:lvl9pPr marL="3587351" indent="-211021" eaLnBrk="0" fontAlgn="base" hangingPunct="0">
              <a:spcBef>
                <a:spcPct val="20000"/>
              </a:spcBef>
              <a:spcAft>
                <a:spcPct val="0"/>
              </a:spcAft>
              <a:buChar char="»"/>
              <a:defRPr sz="1846">
                <a:solidFill>
                  <a:schemeClr val="tx1"/>
                </a:solidFill>
                <a:latin typeface="Arial" panose="020B0604020202020204" pitchFamily="34" charset="0"/>
              </a:defRPr>
            </a:lvl9pPr>
          </a:lstStyle>
          <a:p>
            <a:pPr algn="l">
              <a:spcBef>
                <a:spcPct val="0"/>
              </a:spcBef>
              <a:buFontTx/>
              <a:buNone/>
            </a:pPr>
            <a:fld id="{FAF0A62F-CA39-4BFD-970A-EF362F5732F4}" type="slidenum">
              <a:rPr lang="en-ZA" altLang="en-US" sz="1292"/>
              <a:pPr algn="l">
                <a:spcBef>
                  <a:spcPct val="0"/>
                </a:spcBef>
                <a:buFontTx/>
                <a:buNone/>
              </a:pPr>
              <a:t>6</a:t>
            </a:fld>
            <a:endParaRPr lang="en-ZA" altLang="en-US" sz="1292"/>
          </a:p>
        </p:txBody>
      </p:sp>
    </p:spTree>
    <p:extLst>
      <p:ext uri="{BB962C8B-B14F-4D97-AF65-F5344CB8AC3E}">
        <p14:creationId xmlns:p14="http://schemas.microsoft.com/office/powerpoint/2010/main" val="428751668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pPr algn="ctr"/>
            <a:r>
              <a:rPr lang="en-US" sz="3600" b="1" dirty="0" smtClean="0">
                <a:solidFill>
                  <a:srgbClr val="FF0000"/>
                </a:solidFill>
              </a:rPr>
              <a:t>STATE OF POLICING IN SOUTH AFRICA</a:t>
            </a:r>
            <a:endParaRPr lang="en-US" sz="3600" b="1" dirty="0">
              <a:solidFill>
                <a:srgbClr val="FF0000"/>
              </a:solidFill>
            </a:endParaRPr>
          </a:p>
        </p:txBody>
      </p:sp>
      <p:sp>
        <p:nvSpPr>
          <p:cNvPr id="4" name="Slide Number Placeholder 3"/>
          <p:cNvSpPr>
            <a:spLocks noGrp="1"/>
          </p:cNvSpPr>
          <p:nvPr>
            <p:ph type="sldNum" sz="quarter" idx="12"/>
          </p:nvPr>
        </p:nvSpPr>
        <p:spPr/>
        <p:txBody>
          <a:bodyPr/>
          <a:lstStyle/>
          <a:p>
            <a:pPr>
              <a:defRPr/>
            </a:pPr>
            <a:fld id="{DD0400D7-84FF-4904-8E02-7C3DC0F10CA0}"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16376705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0535" y="1052736"/>
            <a:ext cx="1981200" cy="375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84368" y="5960261"/>
            <a:ext cx="1157272" cy="456712"/>
          </a:xfrm>
          <a:prstGeom prst="rect">
            <a:avLst/>
          </a:prstGeom>
        </p:spPr>
      </p:pic>
      <p:sp>
        <p:nvSpPr>
          <p:cNvPr id="6" name="Rectangle 3"/>
          <p:cNvSpPr txBox="1">
            <a:spLocks noChangeArrowheads="1"/>
          </p:cNvSpPr>
          <p:nvPr/>
        </p:nvSpPr>
        <p:spPr bwMode="auto">
          <a:xfrm>
            <a:off x="179513" y="1535585"/>
            <a:ext cx="8862128" cy="4773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287338" lvl="1" indent="-287338" algn="just">
              <a:buFont typeface="Wingdings" panose="05000000000000000000" pitchFamily="2" charset="2"/>
              <a:buChar char="q"/>
            </a:pPr>
            <a:r>
              <a:rPr lang="en-US" sz="2400" b="1" dirty="0" smtClean="0">
                <a:solidFill>
                  <a:srgbClr val="FF0000"/>
                </a:solidFill>
              </a:rPr>
              <a:t>Aim of study: </a:t>
            </a:r>
          </a:p>
          <a:p>
            <a:pPr marL="0" lvl="1" indent="0" algn="just">
              <a:buNone/>
            </a:pPr>
            <a:r>
              <a:rPr lang="en-US" sz="2400" b="1" dirty="0" smtClean="0"/>
              <a:t>To </a:t>
            </a:r>
            <a:r>
              <a:rPr lang="en-US" sz="2400" b="1" dirty="0"/>
              <a:t>assess the </a:t>
            </a:r>
            <a:r>
              <a:rPr lang="en-US" sz="2400" b="1" dirty="0" smtClean="0"/>
              <a:t>state </a:t>
            </a:r>
            <a:r>
              <a:rPr lang="en-US" sz="2400" b="1" dirty="0"/>
              <a:t>of </a:t>
            </a:r>
            <a:r>
              <a:rPr lang="en-US" sz="2400" b="1" dirty="0" smtClean="0"/>
              <a:t>‘democratic policing’ in South </a:t>
            </a:r>
            <a:r>
              <a:rPr lang="en-US" sz="2400" b="1" dirty="0" smtClean="0"/>
              <a:t>Africa</a:t>
            </a:r>
          </a:p>
          <a:p>
            <a:pPr marL="0" lvl="1" indent="0" algn="just">
              <a:buNone/>
            </a:pPr>
            <a:endParaRPr lang="en-US" sz="2400" b="1" dirty="0" smtClean="0"/>
          </a:p>
          <a:p>
            <a:pPr algn="just">
              <a:buFont typeface="Wingdings" panose="05000000000000000000" pitchFamily="2" charset="2"/>
              <a:buChar char="q"/>
            </a:pPr>
            <a:r>
              <a:rPr lang="en-US" sz="2400" b="1" dirty="0" smtClean="0">
                <a:solidFill>
                  <a:srgbClr val="FF0000"/>
                </a:solidFill>
              </a:rPr>
              <a:t>Defining democratic policing: </a:t>
            </a:r>
            <a:r>
              <a:rPr lang="en-GB" sz="2400" b="1" dirty="0" smtClean="0"/>
              <a:t>democratic </a:t>
            </a:r>
            <a:r>
              <a:rPr lang="en-GB" sz="2400" b="1" dirty="0"/>
              <a:t>policing means that the police uphold the rule of law, are accountable and act in a manner that is procedurally fair and in service of the </a:t>
            </a:r>
            <a:r>
              <a:rPr lang="en-GB" sz="2400" b="1" dirty="0" smtClean="0"/>
              <a:t>public</a:t>
            </a:r>
            <a:endParaRPr lang="en-GB" sz="2400" b="1" dirty="0" smtClean="0"/>
          </a:p>
          <a:p>
            <a:pPr marL="0" indent="0">
              <a:buNone/>
            </a:pPr>
            <a:endParaRPr lang="en-GB" sz="1800" dirty="0">
              <a:solidFill>
                <a:schemeClr val="tx2"/>
              </a:solidFill>
            </a:endParaRPr>
          </a:p>
        </p:txBody>
      </p:sp>
      <p:sp>
        <p:nvSpPr>
          <p:cNvPr id="8" name="Rectangle 7"/>
          <p:cNvSpPr/>
          <p:nvPr/>
        </p:nvSpPr>
        <p:spPr>
          <a:xfrm>
            <a:off x="1259632" y="313492"/>
            <a:ext cx="6984776" cy="523220"/>
          </a:xfrm>
          <a:prstGeom prst="rect">
            <a:avLst/>
          </a:prstGeom>
        </p:spPr>
        <p:txBody>
          <a:bodyPr wrap="square">
            <a:spAutoFit/>
          </a:bodyPr>
          <a:lstStyle/>
          <a:p>
            <a:r>
              <a:rPr lang="en-US" sz="2800" b="1" dirty="0" smtClean="0"/>
              <a:t>INTRODUCTION AND BACKGROUND</a:t>
            </a:r>
            <a:endParaRPr lang="en-US" sz="2800" b="1" dirty="0"/>
          </a:p>
        </p:txBody>
      </p:sp>
      <p:sp>
        <p:nvSpPr>
          <p:cNvPr id="3" name="Slide Number Placeholder 2"/>
          <p:cNvSpPr>
            <a:spLocks noGrp="1"/>
          </p:cNvSpPr>
          <p:nvPr>
            <p:ph type="sldNum" sz="quarter" idx="12"/>
          </p:nvPr>
        </p:nvSpPr>
        <p:spPr/>
        <p:txBody>
          <a:bodyPr/>
          <a:lstStyle/>
          <a:p>
            <a:pPr>
              <a:defRPr/>
            </a:pPr>
            <a:fld id="{FF01DEB7-DEE7-4C59-A71F-0B85D4D98939}"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275752090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F01DEB7-DEE7-4C59-A71F-0B85D4D98939}" type="slidenum">
              <a:rPr lang="en-US" smtClean="0">
                <a:solidFill>
                  <a:srgbClr val="000000"/>
                </a:solidFill>
              </a:rPr>
              <a:pPr>
                <a:defRPr/>
              </a:pPr>
              <a:t>9</a:t>
            </a:fld>
            <a:endParaRPr lang="en-US" dirty="0">
              <a:solidFill>
                <a:srgbClr val="000000"/>
              </a:solidFill>
            </a:endParaRPr>
          </a:p>
        </p:txBody>
      </p:sp>
      <p:sp>
        <p:nvSpPr>
          <p:cNvPr id="3" name="Rectangle 2"/>
          <p:cNvSpPr/>
          <p:nvPr/>
        </p:nvSpPr>
        <p:spPr>
          <a:xfrm>
            <a:off x="251520" y="1568725"/>
            <a:ext cx="8773784" cy="5292731"/>
          </a:xfrm>
          <a:prstGeom prst="rect">
            <a:avLst/>
          </a:prstGeom>
        </p:spPr>
        <p:txBody>
          <a:bodyPr wrap="square">
            <a:spAutoFit/>
          </a:bodyPr>
          <a:lstStyle/>
          <a:p>
            <a:pPr marL="342900" lvl="0" indent="-342900">
              <a:lnSpc>
                <a:spcPct val="90000"/>
              </a:lnSpc>
              <a:spcBef>
                <a:spcPts val="1000"/>
              </a:spcBef>
              <a:buFont typeface="Wingdings" panose="05000000000000000000" pitchFamily="2" charset="2"/>
              <a:buChar char="q"/>
            </a:pPr>
            <a:r>
              <a:rPr lang="en-US" sz="2600" b="1" dirty="0" smtClean="0">
                <a:solidFill>
                  <a:srgbClr val="FF0000"/>
                </a:solidFill>
                <a:latin typeface="+mj-lt"/>
              </a:rPr>
              <a:t>Framework of analysis explored 9 </a:t>
            </a:r>
            <a:r>
              <a:rPr lang="en-US" sz="2600" b="1" dirty="0" smtClean="0">
                <a:solidFill>
                  <a:srgbClr val="FF0000"/>
                </a:solidFill>
                <a:latin typeface="+mj-lt"/>
              </a:rPr>
              <a:t>Dimensions of </a:t>
            </a:r>
            <a:r>
              <a:rPr lang="en-US" sz="2600" b="1" dirty="0" smtClean="0">
                <a:solidFill>
                  <a:srgbClr val="FF0000"/>
                </a:solidFill>
                <a:latin typeface="+mj-lt"/>
              </a:rPr>
              <a:t>democratic </a:t>
            </a:r>
            <a:r>
              <a:rPr lang="en-US" sz="2600" b="1" dirty="0">
                <a:solidFill>
                  <a:srgbClr val="FF0000"/>
                </a:solidFill>
                <a:latin typeface="+mj-lt"/>
              </a:rPr>
              <a:t>p</a:t>
            </a:r>
            <a:r>
              <a:rPr lang="en-US" sz="2600" b="1" dirty="0" smtClean="0">
                <a:solidFill>
                  <a:srgbClr val="FF0000"/>
                </a:solidFill>
                <a:latin typeface="+mj-lt"/>
              </a:rPr>
              <a:t>olicing</a:t>
            </a:r>
            <a:r>
              <a:rPr lang="en-US" sz="2600" dirty="0" smtClean="0">
                <a:solidFill>
                  <a:srgbClr val="FF0000"/>
                </a:solidFill>
                <a:latin typeface="+mj-lt"/>
              </a:rPr>
              <a:t>: </a:t>
            </a:r>
          </a:p>
          <a:p>
            <a:pPr lvl="0" algn="just">
              <a:lnSpc>
                <a:spcPct val="90000"/>
              </a:lnSpc>
              <a:spcBef>
                <a:spcPts val="1000"/>
              </a:spcBef>
            </a:pPr>
            <a:r>
              <a:rPr lang="en-US" sz="2400" b="1" dirty="0" smtClean="0">
                <a:solidFill>
                  <a:prstClr val="black"/>
                </a:solidFill>
                <a:latin typeface="+mj-lt"/>
              </a:rPr>
              <a:t>(1) </a:t>
            </a:r>
            <a:r>
              <a:rPr lang="en-GB" sz="2400" b="1" dirty="0" smtClean="0">
                <a:solidFill>
                  <a:prstClr val="black"/>
                </a:solidFill>
                <a:latin typeface="+mj-lt"/>
              </a:rPr>
              <a:t>Knowledge</a:t>
            </a:r>
            <a:r>
              <a:rPr lang="en-GB" sz="2400" dirty="0" smtClean="0">
                <a:solidFill>
                  <a:prstClr val="black"/>
                </a:solidFill>
                <a:latin typeface="+mj-lt"/>
              </a:rPr>
              <a:t>: equipped with </a:t>
            </a:r>
            <a:r>
              <a:rPr lang="en-GB" sz="2400" dirty="0" smtClean="0">
                <a:solidFill>
                  <a:prstClr val="black"/>
                </a:solidFill>
                <a:latin typeface="+mj-lt"/>
              </a:rPr>
              <a:t>skills</a:t>
            </a:r>
            <a:endParaRPr lang="en-GB" sz="2400" dirty="0">
              <a:solidFill>
                <a:prstClr val="black"/>
              </a:solidFill>
              <a:latin typeface="+mj-lt"/>
            </a:endParaRPr>
          </a:p>
          <a:p>
            <a:pPr lvl="0" algn="just">
              <a:lnSpc>
                <a:spcPct val="90000"/>
              </a:lnSpc>
              <a:spcBef>
                <a:spcPts val="1000"/>
              </a:spcBef>
            </a:pPr>
            <a:r>
              <a:rPr lang="en-GB" sz="2400" b="1" dirty="0" smtClean="0">
                <a:solidFill>
                  <a:prstClr val="black"/>
                </a:solidFill>
                <a:latin typeface="+mj-lt"/>
              </a:rPr>
              <a:t>(2)Trust</a:t>
            </a:r>
            <a:r>
              <a:rPr lang="en-GB" sz="2400" b="1" dirty="0" smtClean="0">
                <a:solidFill>
                  <a:prstClr val="black"/>
                </a:solidFill>
                <a:latin typeface="+mj-lt"/>
              </a:rPr>
              <a:t>: </a:t>
            </a:r>
            <a:r>
              <a:rPr lang="en-GB" sz="2400" dirty="0" smtClean="0">
                <a:solidFill>
                  <a:prstClr val="black"/>
                </a:solidFill>
                <a:latin typeface="+mj-lt"/>
              </a:rPr>
              <a:t>public perception of the </a:t>
            </a:r>
            <a:r>
              <a:rPr lang="en-GB" sz="2400" dirty="0" smtClean="0">
                <a:solidFill>
                  <a:prstClr val="black"/>
                </a:solidFill>
                <a:latin typeface="+mj-lt"/>
              </a:rPr>
              <a:t>police</a:t>
            </a:r>
          </a:p>
          <a:p>
            <a:pPr lvl="0" algn="just">
              <a:lnSpc>
                <a:spcPct val="90000"/>
              </a:lnSpc>
              <a:spcBef>
                <a:spcPts val="1000"/>
              </a:spcBef>
            </a:pPr>
            <a:r>
              <a:rPr lang="en-GB" sz="2400" b="1" dirty="0" smtClean="0">
                <a:solidFill>
                  <a:prstClr val="black"/>
                </a:solidFill>
                <a:latin typeface="+mj-lt"/>
              </a:rPr>
              <a:t>(</a:t>
            </a:r>
            <a:r>
              <a:rPr lang="en-GB" sz="2400" b="1" dirty="0" smtClean="0">
                <a:solidFill>
                  <a:prstClr val="black"/>
                </a:solidFill>
                <a:latin typeface="+mj-lt"/>
              </a:rPr>
              <a:t>3) Empathy: </a:t>
            </a:r>
            <a:r>
              <a:rPr lang="en-GB" sz="2400" dirty="0" smtClean="0">
                <a:solidFill>
                  <a:prstClr val="black"/>
                </a:solidFill>
                <a:latin typeface="+mj-lt"/>
              </a:rPr>
              <a:t>respectful interface with the </a:t>
            </a:r>
            <a:r>
              <a:rPr lang="en-GB" sz="2400" dirty="0" smtClean="0">
                <a:solidFill>
                  <a:prstClr val="black"/>
                </a:solidFill>
                <a:latin typeface="+mj-lt"/>
              </a:rPr>
              <a:t>public</a:t>
            </a:r>
            <a:endParaRPr lang="en-GB" sz="2400" dirty="0" smtClean="0">
              <a:solidFill>
                <a:prstClr val="black"/>
              </a:solidFill>
              <a:latin typeface="+mj-lt"/>
            </a:endParaRPr>
          </a:p>
          <a:p>
            <a:pPr lvl="0" algn="just">
              <a:spcBef>
                <a:spcPts val="1000"/>
              </a:spcBef>
            </a:pPr>
            <a:r>
              <a:rPr lang="en-GB" sz="2400" b="1" dirty="0" smtClean="0">
                <a:solidFill>
                  <a:prstClr val="black"/>
                </a:solidFill>
                <a:latin typeface="+mj-lt"/>
              </a:rPr>
              <a:t>(4) Ethics </a:t>
            </a:r>
            <a:r>
              <a:rPr lang="en-GB" sz="2400" b="1" dirty="0">
                <a:solidFill>
                  <a:prstClr val="black"/>
                </a:solidFill>
                <a:latin typeface="+mj-lt"/>
              </a:rPr>
              <a:t>and </a:t>
            </a:r>
            <a:r>
              <a:rPr lang="en-GB" sz="2400" b="1" dirty="0" smtClean="0">
                <a:solidFill>
                  <a:prstClr val="black"/>
                </a:solidFill>
                <a:latin typeface="+mj-lt"/>
              </a:rPr>
              <a:t>accountability:</a:t>
            </a:r>
            <a:r>
              <a:rPr lang="en-US" sz="2400" dirty="0">
                <a:solidFill>
                  <a:prstClr val="black"/>
                </a:solidFill>
                <a:latin typeface="+mj-lt"/>
              </a:rPr>
              <a:t>adherence to the applicable </a:t>
            </a:r>
            <a:r>
              <a:rPr lang="en-US" sz="2400" dirty="0" smtClean="0">
                <a:solidFill>
                  <a:prstClr val="black"/>
                </a:solidFill>
                <a:latin typeface="+mj-lt"/>
              </a:rPr>
              <a:t>laws</a:t>
            </a:r>
            <a:endParaRPr lang="en-GB" sz="2400" dirty="0">
              <a:solidFill>
                <a:prstClr val="black"/>
              </a:solidFill>
              <a:latin typeface="+mj-lt"/>
            </a:endParaRPr>
          </a:p>
          <a:p>
            <a:pPr lvl="0" algn="just">
              <a:spcBef>
                <a:spcPts val="1000"/>
              </a:spcBef>
            </a:pPr>
            <a:r>
              <a:rPr lang="en-GB" sz="2400" b="1" dirty="0" smtClean="0">
                <a:solidFill>
                  <a:prstClr val="black"/>
                </a:solidFill>
                <a:latin typeface="+mj-lt"/>
              </a:rPr>
              <a:t>(5</a:t>
            </a:r>
            <a:r>
              <a:rPr lang="en-GB" sz="2400" b="1" dirty="0" smtClean="0">
                <a:solidFill>
                  <a:prstClr val="black"/>
                </a:solidFill>
                <a:latin typeface="+mj-lt"/>
              </a:rPr>
              <a:t>) Objectivity</a:t>
            </a:r>
            <a:r>
              <a:rPr lang="en-GB" sz="2400" dirty="0" smtClean="0">
                <a:solidFill>
                  <a:prstClr val="black"/>
                </a:solidFill>
                <a:latin typeface="+mj-lt"/>
              </a:rPr>
              <a:t>: fair treatment to </a:t>
            </a:r>
            <a:r>
              <a:rPr lang="en-GB" sz="2400" dirty="0" smtClean="0">
                <a:solidFill>
                  <a:prstClr val="black"/>
                </a:solidFill>
                <a:latin typeface="+mj-lt"/>
              </a:rPr>
              <a:t>all</a:t>
            </a:r>
          </a:p>
          <a:p>
            <a:pPr lvl="0" algn="just">
              <a:spcBef>
                <a:spcPts val="1000"/>
              </a:spcBef>
            </a:pPr>
            <a:r>
              <a:rPr lang="en-GB" sz="2400" b="1" dirty="0" smtClean="0">
                <a:solidFill>
                  <a:prstClr val="black"/>
                </a:solidFill>
                <a:latin typeface="+mj-lt"/>
              </a:rPr>
              <a:t>(</a:t>
            </a:r>
            <a:r>
              <a:rPr lang="en-GB" sz="2400" b="1" dirty="0" smtClean="0">
                <a:solidFill>
                  <a:prstClr val="black"/>
                </a:solidFill>
                <a:latin typeface="+mj-lt"/>
              </a:rPr>
              <a:t>6) Rights-based policing</a:t>
            </a:r>
            <a:r>
              <a:rPr lang="en-GB" sz="2400" dirty="0" smtClean="0">
                <a:solidFill>
                  <a:prstClr val="black"/>
                </a:solidFill>
                <a:latin typeface="+mj-lt"/>
              </a:rPr>
              <a:t>: </a:t>
            </a:r>
            <a:r>
              <a:rPr lang="en-US" sz="2400" dirty="0" smtClean="0">
                <a:solidFill>
                  <a:prstClr val="black"/>
                </a:solidFill>
                <a:latin typeface="+mj-lt"/>
              </a:rPr>
              <a:t>Policing within </a:t>
            </a:r>
            <a:r>
              <a:rPr lang="en-US" sz="2400" dirty="0">
                <a:solidFill>
                  <a:prstClr val="black"/>
                </a:solidFill>
                <a:latin typeface="+mj-lt"/>
              </a:rPr>
              <a:t>the limits of the law, adheres to human rights and related protections, and promotes the values of transparency, fairness, equality and </a:t>
            </a:r>
            <a:r>
              <a:rPr lang="en-US" sz="2400" dirty="0" smtClean="0">
                <a:solidFill>
                  <a:prstClr val="black"/>
                </a:solidFill>
                <a:latin typeface="+mj-lt"/>
              </a:rPr>
              <a:t>justice</a:t>
            </a:r>
            <a:endParaRPr lang="en-GB" sz="2400" b="1" dirty="0" smtClean="0">
              <a:solidFill>
                <a:prstClr val="black"/>
              </a:solidFill>
              <a:latin typeface="+mj-lt"/>
            </a:endParaRPr>
          </a:p>
          <a:p>
            <a:pPr lvl="0" algn="just">
              <a:spcBef>
                <a:spcPts val="1000"/>
              </a:spcBef>
            </a:pPr>
            <a:endParaRPr lang="en-US" sz="2400" dirty="0">
              <a:solidFill>
                <a:prstClr val="black"/>
              </a:solidFill>
              <a:latin typeface="+mj-lt"/>
            </a:endParaRPr>
          </a:p>
        </p:txBody>
      </p:sp>
      <p:sp>
        <p:nvSpPr>
          <p:cNvPr id="4" name="Rectangle 3"/>
          <p:cNvSpPr/>
          <p:nvPr/>
        </p:nvSpPr>
        <p:spPr>
          <a:xfrm>
            <a:off x="0" y="345085"/>
            <a:ext cx="9283439" cy="507831"/>
          </a:xfrm>
          <a:prstGeom prst="rect">
            <a:avLst/>
          </a:prstGeom>
        </p:spPr>
        <p:txBody>
          <a:bodyPr wrap="none">
            <a:spAutoFit/>
          </a:bodyPr>
          <a:lstStyle/>
          <a:p>
            <a:pPr algn="ctr"/>
            <a:r>
              <a:rPr lang="en-ZA" sz="2700" b="1" dirty="0" smtClean="0"/>
              <a:t>METHODOLOGY  AND FRAMEWORK OF RESEARCH </a:t>
            </a:r>
            <a:endParaRPr lang="en-ZA" sz="2700" b="1" dirty="0"/>
          </a:p>
        </p:txBody>
      </p:sp>
    </p:spTree>
    <p:extLst>
      <p:ext uri="{BB962C8B-B14F-4D97-AF65-F5344CB8AC3E}">
        <p14:creationId xmlns:p14="http://schemas.microsoft.com/office/powerpoint/2010/main" val="188857451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23681</TotalTime>
  <Words>8237</Words>
  <Application>Microsoft Office PowerPoint</Application>
  <PresentationFormat>On-screen Show (4:3)</PresentationFormat>
  <Paragraphs>530</Paragraphs>
  <Slides>50</Slides>
  <Notes>38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vt:i4>
      </vt:variant>
    </vt:vector>
  </HeadingPairs>
  <TitlesOfParts>
    <vt:vector size="59" baseType="lpstr">
      <vt:lpstr>굴림</vt:lpstr>
      <vt:lpstr>ＭＳ Ｐゴシック</vt:lpstr>
      <vt:lpstr>Arial</vt:lpstr>
      <vt:lpstr>Calibri</vt:lpstr>
      <vt:lpstr>Lucida Sans Unicode</vt:lpstr>
      <vt:lpstr>Times New Roman</vt:lpstr>
      <vt:lpstr>Verdana</vt:lpstr>
      <vt:lpstr>Wingdings</vt:lpstr>
      <vt:lpstr>Default Design</vt:lpstr>
      <vt:lpstr>PowerPoint Presentation</vt:lpstr>
      <vt:lpstr>PURPOSE OF THE PRESENTATION</vt:lpstr>
      <vt:lpstr>LEGAL FRAMEWORK</vt:lpstr>
      <vt:lpstr>OBJECTS OF THE CSPS</vt:lpstr>
      <vt:lpstr>SOME FACTS   </vt:lpstr>
      <vt:lpstr>SOME NUMBERS </vt:lpstr>
      <vt:lpstr>PowerPoint Presentation</vt:lpstr>
      <vt:lpstr>PowerPoint Presentation</vt:lpstr>
      <vt:lpstr>PowerPoint Presentation</vt:lpstr>
      <vt:lpstr>PowerPoint Presentation</vt:lpstr>
      <vt:lpstr>PowerPoint Presentation</vt:lpstr>
      <vt:lpstr>FINDINGS OF THE STUDY  AGAINST THE 9 DIMENSIONS OF  DEMOCRATIC POLICING </vt:lpstr>
      <vt:lpstr>KNOWLEDGE</vt:lpstr>
      <vt:lpstr>KNOWLEDGE</vt:lpstr>
      <vt:lpstr>KNOWLEDGE</vt:lpstr>
      <vt:lpstr>KNOWLEDGE</vt:lpstr>
      <vt:lpstr>KNOWLEDGE</vt:lpstr>
      <vt:lpstr>ETHICS AND ACCOUNTABILITY</vt:lpstr>
      <vt:lpstr>ETHICS AND ACCOUNTABILITY</vt:lpstr>
      <vt:lpstr>ETHICS AND ACCOUNTABILITY</vt:lpstr>
      <vt:lpstr>ETHICS AND ACCOUNTABILITY</vt:lpstr>
      <vt:lpstr>ETHICS AND ACCOUNTABILITY</vt:lpstr>
      <vt:lpstr>EFFICIENCY AND EFFECTIVENESS  SUFFICIENT RESOURCES? </vt:lpstr>
      <vt:lpstr>EFFICIENCY AND EFFECTIVENESS  PROBLEMS WITH RESOURCE FORMULA </vt:lpstr>
      <vt:lpstr>EFFICIENCY AND EFFECTIVENESS   PERFORMANCE MEASURES </vt:lpstr>
      <vt:lpstr>EFFICIENCY AND EFFECTIVENESS   PERFORMANCE MEASURES (cont.)</vt:lpstr>
      <vt:lpstr>EFFICIENCY AND EFFECTIVENESS CONT.  RESOURCING RECOMMENDATIONS </vt:lpstr>
      <vt:lpstr>POLICE AS CITIZENS</vt:lpstr>
      <vt:lpstr>POLICE AS CITIZENS</vt:lpstr>
      <vt:lpstr>HUMAN RIGHTS BASED DIMENSION </vt:lpstr>
      <vt:lpstr>HUMAN RIGHT BASED DIMENSION CONT. </vt:lpstr>
      <vt:lpstr>HUMAN RIGHT BASED DIMENSION CONT. </vt:lpstr>
      <vt:lpstr>EMPATHY</vt:lpstr>
      <vt:lpstr>EMPATHY CONT. </vt:lpstr>
      <vt:lpstr>OBJECTIVITY</vt:lpstr>
      <vt:lpstr>OBJECTIVITY CONT. </vt:lpstr>
      <vt:lpstr>OBJECTIVITY CONT. </vt:lpstr>
      <vt:lpstr>RESPONSIVITY</vt:lpstr>
      <vt:lpstr>RESPONSIVITY</vt:lpstr>
      <vt:lpstr>RESPONSIVITY CONT.</vt:lpstr>
      <vt:lpstr>TRUST </vt:lpstr>
      <vt:lpstr>TRUST </vt:lpstr>
      <vt:lpstr> DRIVERS OF TRUST</vt:lpstr>
      <vt:lpstr>TRUST RECOMMENDATIONS ON TRUST</vt:lpstr>
      <vt:lpstr>RECOMMENDATIONS FOR SAPS</vt:lpstr>
      <vt:lpstr> IMPLICATIONS FOR DCS </vt:lpstr>
      <vt:lpstr>CONCLUSION </vt:lpstr>
      <vt:lpstr> CONCLUSION </vt:lpstr>
      <vt:lpstr> CONCLUSION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Bilkis Omar - Chief Director</cp:lastModifiedBy>
  <cp:revision>436</cp:revision>
  <cp:lastPrinted>2018-08-16T07:59:10Z</cp:lastPrinted>
  <dcterms:created xsi:type="dcterms:W3CDTF">2016-07-27T11:13:42Z</dcterms:created>
  <dcterms:modified xsi:type="dcterms:W3CDTF">2019-08-14T10:09:38Z</dcterms:modified>
</cp:coreProperties>
</file>