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56" r:id="rId3"/>
    <p:sldId id="258" r:id="rId4"/>
    <p:sldId id="257" r:id="rId5"/>
    <p:sldId id="312" r:id="rId6"/>
    <p:sldId id="313" r:id="rId7"/>
    <p:sldId id="314" r:id="rId8"/>
    <p:sldId id="259" r:id="rId9"/>
    <p:sldId id="271" r:id="rId10"/>
    <p:sldId id="276" r:id="rId11"/>
    <p:sldId id="261" r:id="rId12"/>
    <p:sldId id="273" r:id="rId13"/>
    <p:sldId id="279" r:id="rId14"/>
    <p:sldId id="262" r:id="rId15"/>
    <p:sldId id="280" r:id="rId16"/>
    <p:sldId id="268" r:id="rId17"/>
    <p:sldId id="283" r:id="rId18"/>
    <p:sldId id="305" r:id="rId19"/>
    <p:sldId id="269" r:id="rId20"/>
    <p:sldId id="284" r:id="rId21"/>
    <p:sldId id="264" r:id="rId22"/>
    <p:sldId id="286" r:id="rId23"/>
    <p:sldId id="307" r:id="rId24"/>
    <p:sldId id="308" r:id="rId25"/>
    <p:sldId id="309" r:id="rId26"/>
    <p:sldId id="310" r:id="rId27"/>
    <p:sldId id="311" r:id="rId28"/>
    <p:sldId id="266" r:id="rId29"/>
    <p:sldId id="287" r:id="rId30"/>
    <p:sldId id="29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908"/>
    <a:srgbClr val="000000"/>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33" autoAdjust="0"/>
    <p:restoredTop sz="95382" autoAdjust="0"/>
  </p:normalViewPr>
  <p:slideViewPr>
    <p:cSldViewPr snapToGrid="0" snapToObjects="1">
      <p:cViewPr varScale="1">
        <p:scale>
          <a:sx n="101" d="100"/>
          <a:sy n="101" d="100"/>
        </p:scale>
        <p:origin x="636"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09CAA-54D2-44C0-8DC0-1656415BF282}" type="doc">
      <dgm:prSet loTypeId="urn:microsoft.com/office/officeart/2009/3/layout/BlockDescendingList" loCatId="list" qsTypeId="urn:microsoft.com/office/officeart/2005/8/quickstyle/simple1" qsCatId="simple" csTypeId="urn:microsoft.com/office/officeart/2005/8/colors/colorful1" csCatId="colorful" phldr="1"/>
      <dgm:spPr/>
      <dgm:t>
        <a:bodyPr/>
        <a:lstStyle/>
        <a:p>
          <a:endParaRPr lang="en-ZA"/>
        </a:p>
      </dgm:t>
    </dgm:pt>
    <dgm:pt modelId="{2EB46CE6-0099-442E-877B-5A5D21ED7C7B}">
      <dgm:prSet phldrT="[Text]"/>
      <dgm:spPr/>
      <dgm:t>
        <a:bodyPr/>
        <a:lstStyle/>
        <a:p>
          <a:r>
            <a:rPr lang="en-ZA" dirty="0"/>
            <a:t>5 Year Plan</a:t>
          </a:r>
        </a:p>
      </dgm:t>
    </dgm:pt>
    <dgm:pt modelId="{850C41F9-3215-4D8D-A9A2-2834591CC08B}" type="parTrans" cxnId="{D99404EF-D0DC-4CAF-9E07-BE68C5C494A3}">
      <dgm:prSet/>
      <dgm:spPr/>
      <dgm:t>
        <a:bodyPr/>
        <a:lstStyle/>
        <a:p>
          <a:endParaRPr lang="en-ZA"/>
        </a:p>
      </dgm:t>
    </dgm:pt>
    <dgm:pt modelId="{644359C4-E4B1-4076-850D-8FC0ECBA5D8F}" type="sibTrans" cxnId="{D99404EF-D0DC-4CAF-9E07-BE68C5C494A3}">
      <dgm:prSet/>
      <dgm:spPr/>
      <dgm:t>
        <a:bodyPr/>
        <a:lstStyle/>
        <a:p>
          <a:endParaRPr lang="en-ZA"/>
        </a:p>
      </dgm:t>
    </dgm:pt>
    <dgm:pt modelId="{98F04EE2-9B65-482C-BC52-599DE68FB796}">
      <dgm:prSet phldrT="[Text]" custT="1"/>
      <dgm:spPr/>
      <dgm:t>
        <a:bodyPr/>
        <a:lstStyle/>
        <a:p>
          <a:pPr rtl="0"/>
          <a:r>
            <a:rPr lang="en-ZA" sz="1600" b="1" dirty="0">
              <a:solidFill>
                <a:schemeClr val="bg1"/>
              </a:solidFill>
              <a:effectLst/>
              <a:latin typeface="+mn-lt"/>
              <a:ea typeface="+mn-ea"/>
              <a:cs typeface="+mn-cs"/>
            </a:rPr>
            <a:t>HR</a:t>
          </a:r>
          <a:r>
            <a:rPr lang="en-ZA" sz="1600" b="1" baseline="0" dirty="0">
              <a:solidFill>
                <a:schemeClr val="bg1"/>
              </a:solidFill>
              <a:effectLst/>
              <a:latin typeface="+mn-lt"/>
              <a:ea typeface="+mn-ea"/>
              <a:cs typeface="+mn-cs"/>
            </a:rPr>
            <a:t> </a:t>
          </a:r>
          <a:r>
            <a:rPr lang="en-ZA" sz="1600" b="1" dirty="0">
              <a:solidFill>
                <a:schemeClr val="bg1"/>
              </a:solidFill>
              <a:effectLst/>
              <a:latin typeface="+mn-lt"/>
              <a:ea typeface="+mn-ea"/>
              <a:cs typeface="+mn-cs"/>
            </a:rPr>
            <a:t>Talent Management Strategy in </a:t>
          </a:r>
        </a:p>
        <a:p>
          <a:pPr rtl="0"/>
          <a:r>
            <a:rPr lang="en-ZA" sz="1600" b="1" dirty="0">
              <a:solidFill>
                <a:schemeClr val="bg1"/>
              </a:solidFill>
              <a:effectLst/>
              <a:latin typeface="+mn-lt"/>
              <a:ea typeface="+mn-ea"/>
              <a:cs typeface="+mn-cs"/>
            </a:rPr>
            <a:t>place by 2023</a:t>
          </a:r>
        </a:p>
      </dgm:t>
    </dgm:pt>
    <dgm:pt modelId="{EC8BBB27-5C2B-4853-9EC0-0FCE3561ACF3}" type="parTrans" cxnId="{5BD86FA2-3D0E-4CDD-9AA8-61B8D64E6E1C}">
      <dgm:prSet/>
      <dgm:spPr/>
      <dgm:t>
        <a:bodyPr/>
        <a:lstStyle/>
        <a:p>
          <a:endParaRPr lang="en-ZA"/>
        </a:p>
      </dgm:t>
    </dgm:pt>
    <dgm:pt modelId="{E32789A1-BC72-4289-A144-927DB176C624}" type="sibTrans" cxnId="{5BD86FA2-3D0E-4CDD-9AA8-61B8D64E6E1C}">
      <dgm:prSet/>
      <dgm:spPr/>
      <dgm:t>
        <a:bodyPr/>
        <a:lstStyle/>
        <a:p>
          <a:endParaRPr lang="en-ZA"/>
        </a:p>
      </dgm:t>
    </dgm:pt>
    <dgm:pt modelId="{6936CC32-C20F-4026-9AB7-A80744D6C229}">
      <dgm:prSet phldrT="[Text]"/>
      <dgm:spPr/>
      <dgm:t>
        <a:bodyPr/>
        <a:lstStyle/>
        <a:p>
          <a:r>
            <a:rPr lang="en-ZA" dirty="0"/>
            <a:t>10 Year Plan</a:t>
          </a:r>
        </a:p>
      </dgm:t>
    </dgm:pt>
    <dgm:pt modelId="{3987EA54-BF49-41B0-A012-F479D6321003}" type="parTrans" cxnId="{6DA25F2A-A2C7-4307-B5F1-8BDACE7784C6}">
      <dgm:prSet/>
      <dgm:spPr/>
      <dgm:t>
        <a:bodyPr/>
        <a:lstStyle/>
        <a:p>
          <a:endParaRPr lang="en-ZA"/>
        </a:p>
      </dgm:t>
    </dgm:pt>
    <dgm:pt modelId="{9E81B9F3-31EF-4D2A-A1E4-24AE1C181D1F}" type="sibTrans" cxnId="{6DA25F2A-A2C7-4307-B5F1-8BDACE7784C6}">
      <dgm:prSet/>
      <dgm:spPr/>
      <dgm:t>
        <a:bodyPr/>
        <a:lstStyle/>
        <a:p>
          <a:endParaRPr lang="en-ZA"/>
        </a:p>
      </dgm:t>
    </dgm:pt>
    <dgm:pt modelId="{8E92BBE3-16A3-4A02-B9A0-16F49B2CDC06}">
      <dgm:prSet phldrT="[Text]" custT="1"/>
      <dgm:spPr/>
      <dgm:t>
        <a:bodyPr/>
        <a:lstStyle/>
        <a:p>
          <a:pPr>
            <a:lnSpc>
              <a:spcPct val="100000"/>
            </a:lnSpc>
          </a:pPr>
          <a:r>
            <a:rPr lang="en-ZA" sz="1600" b="1" dirty="0"/>
            <a:t>Professionalisation</a:t>
          </a:r>
        </a:p>
      </dgm:t>
    </dgm:pt>
    <dgm:pt modelId="{067D3413-CF1E-4668-ADD5-067F9D701F45}" type="parTrans" cxnId="{2013C5D8-FF7E-4EFD-8DB9-A80382AD367F}">
      <dgm:prSet/>
      <dgm:spPr/>
      <dgm:t>
        <a:bodyPr/>
        <a:lstStyle/>
        <a:p>
          <a:endParaRPr lang="en-ZA"/>
        </a:p>
      </dgm:t>
    </dgm:pt>
    <dgm:pt modelId="{0967A5C5-5A42-4D43-ACC4-957D01B928FD}" type="sibTrans" cxnId="{2013C5D8-FF7E-4EFD-8DB9-A80382AD367F}">
      <dgm:prSet/>
      <dgm:spPr/>
      <dgm:t>
        <a:bodyPr/>
        <a:lstStyle/>
        <a:p>
          <a:endParaRPr lang="en-ZA"/>
        </a:p>
      </dgm:t>
    </dgm:pt>
    <dgm:pt modelId="{20DA2A4C-3776-4F8D-9A87-B906763DAB66}">
      <dgm:prSet phldrT="[Text]" custT="1"/>
      <dgm:spPr/>
      <dgm:t>
        <a:bodyPr/>
        <a:lstStyle/>
        <a:p>
          <a:pPr>
            <a:lnSpc>
              <a:spcPct val="100000"/>
            </a:lnSpc>
          </a:pPr>
          <a:r>
            <a:rPr lang="en-ZA" sz="1600" b="1" dirty="0"/>
            <a:t>of the Corrections Profession by 2028</a:t>
          </a:r>
        </a:p>
        <a:p>
          <a:pPr>
            <a:lnSpc>
              <a:spcPct val="90000"/>
            </a:lnSpc>
          </a:pPr>
          <a:endParaRPr lang="en-ZA" sz="1600" b="1" dirty="0"/>
        </a:p>
        <a:p>
          <a:pPr>
            <a:lnSpc>
              <a:spcPct val="90000"/>
            </a:lnSpc>
          </a:pPr>
          <a:r>
            <a:rPr lang="en-ZA" sz="1600" b="1" dirty="0"/>
            <a:t>A functional organizational structure in place  by 2028</a:t>
          </a:r>
        </a:p>
      </dgm:t>
    </dgm:pt>
    <dgm:pt modelId="{51CF66C0-0F7E-44E5-B26C-FCEB27FE910E}" type="parTrans" cxnId="{D9B58EF8-8346-44CA-B8B0-BE5CEB08FC3A}">
      <dgm:prSet/>
      <dgm:spPr/>
      <dgm:t>
        <a:bodyPr/>
        <a:lstStyle/>
        <a:p>
          <a:endParaRPr lang="en-ZA"/>
        </a:p>
      </dgm:t>
    </dgm:pt>
    <dgm:pt modelId="{25E8E159-3552-43D5-8CC2-C9CFF340F87E}" type="sibTrans" cxnId="{D9B58EF8-8346-44CA-B8B0-BE5CEB08FC3A}">
      <dgm:prSet/>
      <dgm:spPr/>
      <dgm:t>
        <a:bodyPr/>
        <a:lstStyle/>
        <a:p>
          <a:endParaRPr lang="en-ZA"/>
        </a:p>
      </dgm:t>
    </dgm:pt>
    <dgm:pt modelId="{FA8DD564-35B8-4094-857E-C099354CBA0F}">
      <dgm:prSet phldrT="[Text]"/>
      <dgm:spPr/>
      <dgm:t>
        <a:bodyPr/>
        <a:lstStyle/>
        <a:p>
          <a:r>
            <a:rPr lang="en-ZA" dirty="0"/>
            <a:t>50 Year Plan</a:t>
          </a:r>
        </a:p>
      </dgm:t>
    </dgm:pt>
    <dgm:pt modelId="{315A79DA-E1D1-4F5B-972F-A99373AEF6C3}" type="parTrans" cxnId="{5871D2AC-9DBC-4A3D-ADB9-713426527A50}">
      <dgm:prSet/>
      <dgm:spPr/>
      <dgm:t>
        <a:bodyPr/>
        <a:lstStyle/>
        <a:p>
          <a:endParaRPr lang="en-ZA"/>
        </a:p>
      </dgm:t>
    </dgm:pt>
    <dgm:pt modelId="{5AF9A4A9-57F0-48B9-9E22-E355201EA133}" type="sibTrans" cxnId="{5871D2AC-9DBC-4A3D-ADB9-713426527A50}">
      <dgm:prSet/>
      <dgm:spPr/>
      <dgm:t>
        <a:bodyPr/>
        <a:lstStyle/>
        <a:p>
          <a:endParaRPr lang="en-ZA"/>
        </a:p>
      </dgm:t>
    </dgm:pt>
    <dgm:pt modelId="{AB413B80-DB20-49AE-8BBD-5B77F241FF2F}">
      <dgm:prSet phldrT="[Text]"/>
      <dgm:spPr/>
      <dgm:t>
        <a:bodyPr/>
        <a:lstStyle/>
        <a:p>
          <a:endParaRPr lang="en-ZA" dirty="0"/>
        </a:p>
      </dgm:t>
    </dgm:pt>
    <dgm:pt modelId="{C0609A37-6735-4F0E-BAC1-76354D85887A}" type="parTrans" cxnId="{C562368A-6442-4573-8521-DED5EC6F401A}">
      <dgm:prSet/>
      <dgm:spPr/>
      <dgm:t>
        <a:bodyPr/>
        <a:lstStyle/>
        <a:p>
          <a:endParaRPr lang="en-ZA"/>
        </a:p>
      </dgm:t>
    </dgm:pt>
    <dgm:pt modelId="{B3539902-AF61-4C05-8982-F920BFC33B6A}" type="sibTrans" cxnId="{C562368A-6442-4573-8521-DED5EC6F401A}">
      <dgm:prSet/>
      <dgm:spPr/>
      <dgm:t>
        <a:bodyPr/>
        <a:lstStyle/>
        <a:p>
          <a:endParaRPr lang="en-ZA"/>
        </a:p>
      </dgm:t>
    </dgm:pt>
    <dgm:pt modelId="{557719AE-F4AA-4089-AF04-541317044E28}">
      <dgm:prSet custT="1"/>
      <dgm:spPr/>
      <dgm:t>
        <a:bodyPr/>
        <a:lstStyle/>
        <a:p>
          <a:endParaRPr lang="en-ZA" sz="1200" b="1" dirty="0"/>
        </a:p>
      </dgm:t>
    </dgm:pt>
    <dgm:pt modelId="{323E31AC-61BA-46CE-8CE6-D3AF098C232F}" type="parTrans" cxnId="{B9CE19FF-1A5F-42D1-9F9E-FC1F1CA77EE8}">
      <dgm:prSet/>
      <dgm:spPr/>
      <dgm:t>
        <a:bodyPr/>
        <a:lstStyle/>
        <a:p>
          <a:endParaRPr lang="en-ZA"/>
        </a:p>
      </dgm:t>
    </dgm:pt>
    <dgm:pt modelId="{9326B421-998D-4C33-BA65-5E7B432745C3}" type="sibTrans" cxnId="{B9CE19FF-1A5F-42D1-9F9E-FC1F1CA77EE8}">
      <dgm:prSet/>
      <dgm:spPr/>
      <dgm:t>
        <a:bodyPr/>
        <a:lstStyle/>
        <a:p>
          <a:endParaRPr lang="en-ZA"/>
        </a:p>
      </dgm:t>
    </dgm:pt>
    <dgm:pt modelId="{C348D4CE-AB6E-4808-B90F-C203BB2CC9E6}">
      <dgm:prSet custT="1"/>
      <dgm:spPr/>
      <dgm:t>
        <a:bodyPr/>
        <a:lstStyle/>
        <a:p>
          <a:endParaRPr lang="en-ZA" sz="1600" b="1" dirty="0"/>
        </a:p>
        <a:p>
          <a:endParaRPr lang="en-ZA" sz="1600" b="1" dirty="0"/>
        </a:p>
      </dgm:t>
    </dgm:pt>
    <dgm:pt modelId="{92A64CC6-67D5-4A05-B14C-CEECA00ACEC3}" type="parTrans" cxnId="{428EF257-5546-4AAB-ACBB-F32061555D9D}">
      <dgm:prSet/>
      <dgm:spPr/>
      <dgm:t>
        <a:bodyPr/>
        <a:lstStyle/>
        <a:p>
          <a:endParaRPr lang="en-ZA"/>
        </a:p>
      </dgm:t>
    </dgm:pt>
    <dgm:pt modelId="{88CD7563-A423-4429-814E-948892BA28E8}" type="sibTrans" cxnId="{428EF257-5546-4AAB-ACBB-F32061555D9D}">
      <dgm:prSet/>
      <dgm:spPr/>
      <dgm:t>
        <a:bodyPr/>
        <a:lstStyle/>
        <a:p>
          <a:endParaRPr lang="en-ZA"/>
        </a:p>
      </dgm:t>
    </dgm:pt>
    <dgm:pt modelId="{E48741AD-0724-470E-8559-2C1BF9A1E3C0}">
      <dgm:prSet custT="1"/>
      <dgm:spPr/>
      <dgm:t>
        <a:bodyPr/>
        <a:lstStyle/>
        <a:p>
          <a:pPr>
            <a:lnSpc>
              <a:spcPct val="90000"/>
            </a:lnSpc>
          </a:pPr>
          <a:endParaRPr lang="en-ZA" sz="1600" b="1" dirty="0"/>
        </a:p>
        <a:p>
          <a:pPr>
            <a:lnSpc>
              <a:spcPct val="90000"/>
            </a:lnSpc>
          </a:pPr>
          <a:r>
            <a:rPr lang="en-ZA" sz="1600" b="1" dirty="0"/>
            <a:t>Ensure an ideal correctional environment by 2028</a:t>
          </a:r>
        </a:p>
      </dgm:t>
    </dgm:pt>
    <dgm:pt modelId="{3655C044-1678-4726-B460-6977F7943FE1}" type="parTrans" cxnId="{DC394A48-F2EE-4435-A8AC-A0A567F846B6}">
      <dgm:prSet/>
      <dgm:spPr/>
      <dgm:t>
        <a:bodyPr/>
        <a:lstStyle/>
        <a:p>
          <a:endParaRPr lang="en-ZA"/>
        </a:p>
      </dgm:t>
    </dgm:pt>
    <dgm:pt modelId="{30DDCFD6-677A-42EF-9C19-8BF196DD307D}" type="sibTrans" cxnId="{DC394A48-F2EE-4435-A8AC-A0A567F846B6}">
      <dgm:prSet/>
      <dgm:spPr/>
      <dgm:t>
        <a:bodyPr/>
        <a:lstStyle/>
        <a:p>
          <a:endParaRPr lang="en-ZA"/>
        </a:p>
      </dgm:t>
    </dgm:pt>
    <dgm:pt modelId="{C293218A-BAAD-4BF3-A3A5-A6F8A80DF606}" type="pres">
      <dgm:prSet presAssocID="{43709CAA-54D2-44C0-8DC0-1656415BF282}" presName="Name0" presStyleCnt="0">
        <dgm:presLayoutVars>
          <dgm:chMax val="7"/>
          <dgm:chPref val="7"/>
          <dgm:dir/>
          <dgm:animLvl val="lvl"/>
        </dgm:presLayoutVars>
      </dgm:prSet>
      <dgm:spPr/>
    </dgm:pt>
    <dgm:pt modelId="{FC796FA3-0B14-4662-92B5-4A19530F5080}" type="pres">
      <dgm:prSet presAssocID="{2EB46CE6-0099-442E-877B-5A5D21ED7C7B}" presName="parentText_1" presStyleLbl="node1" presStyleIdx="0" presStyleCnt="3">
        <dgm:presLayoutVars>
          <dgm:chMax val="1"/>
          <dgm:chPref val="1"/>
          <dgm:bulletEnabled val="1"/>
        </dgm:presLayoutVars>
      </dgm:prSet>
      <dgm:spPr/>
    </dgm:pt>
    <dgm:pt modelId="{12C30D81-1BC4-4E76-85E0-972A67EA9B48}" type="pres">
      <dgm:prSet presAssocID="{2EB46CE6-0099-442E-877B-5A5D21ED7C7B}" presName="childText_1" presStyleLbl="node1" presStyleIdx="0" presStyleCnt="3" custScaleX="207923" custLinFactNeighborX="-49409">
        <dgm:presLayoutVars>
          <dgm:chMax val="0"/>
          <dgm:chPref val="0"/>
          <dgm:bulletEnabled val="1"/>
        </dgm:presLayoutVars>
      </dgm:prSet>
      <dgm:spPr/>
    </dgm:pt>
    <dgm:pt modelId="{641AFD6D-F764-4206-91B1-FC22A5909C26}" type="pres">
      <dgm:prSet presAssocID="{2EB46CE6-0099-442E-877B-5A5D21ED7C7B}" presName="accentShape_1" presStyleCnt="0"/>
      <dgm:spPr/>
    </dgm:pt>
    <dgm:pt modelId="{3116F521-1B83-429C-A2A7-ECEDDEDF7363}" type="pres">
      <dgm:prSet presAssocID="{2EB46CE6-0099-442E-877B-5A5D21ED7C7B}" presName="imageRepeatNode" presStyleLbl="node1" presStyleIdx="0" presStyleCnt="3" custScaleX="170434" custLinFactNeighborX="-38759" custLinFactNeighborY="0"/>
      <dgm:spPr/>
    </dgm:pt>
    <dgm:pt modelId="{4AC835D9-EEE6-4006-B162-ED5884128BBA}" type="pres">
      <dgm:prSet presAssocID="{6936CC32-C20F-4026-9AB7-A80744D6C229}" presName="parentText_2" presStyleLbl="node1" presStyleIdx="0" presStyleCnt="3">
        <dgm:presLayoutVars>
          <dgm:chMax val="1"/>
          <dgm:chPref val="1"/>
          <dgm:bulletEnabled val="1"/>
        </dgm:presLayoutVars>
      </dgm:prSet>
      <dgm:spPr/>
    </dgm:pt>
    <dgm:pt modelId="{E29B0D4E-9527-4DF4-8CD5-94AFB7B7C1C8}" type="pres">
      <dgm:prSet presAssocID="{6936CC32-C20F-4026-9AB7-A80744D6C229}" presName="childText_2" presStyleLbl="node2" presStyleIdx="0" presStyleCnt="0" custScaleX="146949" custLinFactNeighborX="25877" custLinFactNeighborY="0">
        <dgm:presLayoutVars>
          <dgm:chMax val="0"/>
          <dgm:chPref val="0"/>
          <dgm:bulletEnabled val="1"/>
        </dgm:presLayoutVars>
      </dgm:prSet>
      <dgm:spPr/>
    </dgm:pt>
    <dgm:pt modelId="{2C2199AD-7778-4CD8-A24E-F35133B1D443}" type="pres">
      <dgm:prSet presAssocID="{6936CC32-C20F-4026-9AB7-A80744D6C229}" presName="accentShape_2" presStyleCnt="0"/>
      <dgm:spPr/>
    </dgm:pt>
    <dgm:pt modelId="{24D6FB7F-F398-4AD2-9D1F-A5B72AA2D00A}" type="pres">
      <dgm:prSet presAssocID="{6936CC32-C20F-4026-9AB7-A80744D6C229}" presName="imageRepeatNode" presStyleLbl="node1" presStyleIdx="1" presStyleCnt="3" custScaleX="150693" custLinFactNeighborX="6017" custLinFactNeighborY="548"/>
      <dgm:spPr/>
    </dgm:pt>
    <dgm:pt modelId="{7D88390C-7299-414B-9CC0-9341FA297A53}" type="pres">
      <dgm:prSet presAssocID="{FA8DD564-35B8-4094-857E-C099354CBA0F}" presName="parentText_3" presStyleLbl="node1" presStyleIdx="1" presStyleCnt="3">
        <dgm:presLayoutVars>
          <dgm:chMax val="1"/>
          <dgm:chPref val="1"/>
          <dgm:bulletEnabled val="1"/>
        </dgm:presLayoutVars>
      </dgm:prSet>
      <dgm:spPr/>
    </dgm:pt>
    <dgm:pt modelId="{8C4C0215-C8FF-405E-9748-D890F08272DB}" type="pres">
      <dgm:prSet presAssocID="{FA8DD564-35B8-4094-857E-C099354CBA0F}" presName="childText_3" presStyleLbl="node2" presStyleIdx="0" presStyleCnt="0" custLinFactNeighborX="36925" custLinFactNeighborY="0">
        <dgm:presLayoutVars>
          <dgm:chMax val="0"/>
          <dgm:chPref val="0"/>
          <dgm:bulletEnabled val="1"/>
        </dgm:presLayoutVars>
      </dgm:prSet>
      <dgm:spPr/>
    </dgm:pt>
    <dgm:pt modelId="{5E5FCEE3-3D79-4858-B49F-46361BF6725F}" type="pres">
      <dgm:prSet presAssocID="{FA8DD564-35B8-4094-857E-C099354CBA0F}" presName="accentShape_3" presStyleCnt="0"/>
      <dgm:spPr/>
    </dgm:pt>
    <dgm:pt modelId="{E3088BF5-33E3-495E-BD53-7F4A2F17A601}" type="pres">
      <dgm:prSet presAssocID="{FA8DD564-35B8-4094-857E-C099354CBA0F}" presName="imageRepeatNode" presStyleLbl="node1" presStyleIdx="2" presStyleCnt="3" custScaleX="150693" custLinFactNeighborX="42774" custLinFactNeighborY="587"/>
      <dgm:spPr/>
    </dgm:pt>
  </dgm:ptLst>
  <dgm:cxnLst>
    <dgm:cxn modelId="{DFE56107-A39C-41D0-A40B-1DE586DB51E8}" type="presOf" srcId="{E48741AD-0724-470E-8559-2C1BF9A1E3C0}" destId="{E29B0D4E-9527-4DF4-8CD5-94AFB7B7C1C8}" srcOrd="0" destOrd="2" presId="urn:microsoft.com/office/officeart/2009/3/layout/BlockDescendingList"/>
    <dgm:cxn modelId="{CFCF960D-07CE-46AC-A6CF-D9AF892F822A}" type="presOf" srcId="{C348D4CE-AB6E-4808-B90F-C203BB2CC9E6}" destId="{12C30D81-1BC4-4E76-85E0-972A67EA9B48}" srcOrd="0" destOrd="2" presId="urn:microsoft.com/office/officeart/2009/3/layout/BlockDescendingList"/>
    <dgm:cxn modelId="{C5661C12-D537-4276-8F5C-904C6CCDBC41}" type="presOf" srcId="{557719AE-F4AA-4089-AF04-541317044E28}" destId="{12C30D81-1BC4-4E76-85E0-972A67EA9B48}" srcOrd="0" destOrd="1" presId="urn:microsoft.com/office/officeart/2009/3/layout/BlockDescendingList"/>
    <dgm:cxn modelId="{6DA25F2A-A2C7-4307-B5F1-8BDACE7784C6}" srcId="{43709CAA-54D2-44C0-8DC0-1656415BF282}" destId="{6936CC32-C20F-4026-9AB7-A80744D6C229}" srcOrd="1" destOrd="0" parTransId="{3987EA54-BF49-41B0-A012-F479D6321003}" sibTransId="{9E81B9F3-31EF-4D2A-A1E4-24AE1C181D1F}"/>
    <dgm:cxn modelId="{B8C21E36-A57F-411A-9BA1-20DEC4368BA7}" type="presOf" srcId="{AB413B80-DB20-49AE-8BBD-5B77F241FF2F}" destId="{8C4C0215-C8FF-405E-9748-D890F08272DB}" srcOrd="0" destOrd="0" presId="urn:microsoft.com/office/officeart/2009/3/layout/BlockDescendingList"/>
    <dgm:cxn modelId="{3CC4683D-72FC-44F0-B668-A0B58774987B}" type="presOf" srcId="{98F04EE2-9B65-482C-BC52-599DE68FB796}" destId="{12C30D81-1BC4-4E76-85E0-972A67EA9B48}" srcOrd="0" destOrd="0" presId="urn:microsoft.com/office/officeart/2009/3/layout/BlockDescendingList"/>
    <dgm:cxn modelId="{B6A6183F-B60B-47C3-A99F-5E1C1E38A22E}" type="presOf" srcId="{2EB46CE6-0099-442E-877B-5A5D21ED7C7B}" destId="{FC796FA3-0B14-4662-92B5-4A19530F5080}" srcOrd="0" destOrd="0" presId="urn:microsoft.com/office/officeart/2009/3/layout/BlockDescendingList"/>
    <dgm:cxn modelId="{94E34862-3F07-4A7A-9CF2-62251AF808EC}" type="presOf" srcId="{8E92BBE3-16A3-4A02-B9A0-16F49B2CDC06}" destId="{E29B0D4E-9527-4DF4-8CD5-94AFB7B7C1C8}" srcOrd="0" destOrd="0" presId="urn:microsoft.com/office/officeart/2009/3/layout/BlockDescendingList"/>
    <dgm:cxn modelId="{DC394A48-F2EE-4435-A8AC-A0A567F846B6}" srcId="{6936CC32-C20F-4026-9AB7-A80744D6C229}" destId="{E48741AD-0724-470E-8559-2C1BF9A1E3C0}" srcOrd="2" destOrd="0" parTransId="{3655C044-1678-4726-B460-6977F7943FE1}" sibTransId="{30DDCFD6-677A-42EF-9C19-8BF196DD307D}"/>
    <dgm:cxn modelId="{9E63374B-3336-474C-8989-3DEE66D11FEA}" type="presOf" srcId="{20DA2A4C-3776-4F8D-9A87-B906763DAB66}" destId="{E29B0D4E-9527-4DF4-8CD5-94AFB7B7C1C8}" srcOrd="0" destOrd="1" presId="urn:microsoft.com/office/officeart/2009/3/layout/BlockDescendingList"/>
    <dgm:cxn modelId="{BDF26176-1595-42F3-9F99-4B67B64E38DC}" type="presOf" srcId="{FA8DD564-35B8-4094-857E-C099354CBA0F}" destId="{7D88390C-7299-414B-9CC0-9341FA297A53}" srcOrd="0" destOrd="0" presId="urn:microsoft.com/office/officeart/2009/3/layout/BlockDescendingList"/>
    <dgm:cxn modelId="{428EF257-5546-4AAB-ACBB-F32061555D9D}" srcId="{2EB46CE6-0099-442E-877B-5A5D21ED7C7B}" destId="{C348D4CE-AB6E-4808-B90F-C203BB2CC9E6}" srcOrd="2" destOrd="0" parTransId="{92A64CC6-67D5-4A05-B14C-CEECA00ACEC3}" sibTransId="{88CD7563-A423-4429-814E-948892BA28E8}"/>
    <dgm:cxn modelId="{C562368A-6442-4573-8521-DED5EC6F401A}" srcId="{FA8DD564-35B8-4094-857E-C099354CBA0F}" destId="{AB413B80-DB20-49AE-8BBD-5B77F241FF2F}" srcOrd="0" destOrd="0" parTransId="{C0609A37-6735-4F0E-BAC1-76354D85887A}" sibTransId="{B3539902-AF61-4C05-8982-F920BFC33B6A}"/>
    <dgm:cxn modelId="{5BD86FA2-3D0E-4CDD-9AA8-61B8D64E6E1C}" srcId="{2EB46CE6-0099-442E-877B-5A5D21ED7C7B}" destId="{98F04EE2-9B65-482C-BC52-599DE68FB796}" srcOrd="0" destOrd="0" parTransId="{EC8BBB27-5C2B-4853-9EC0-0FCE3561ACF3}" sibTransId="{E32789A1-BC72-4289-A144-927DB176C624}"/>
    <dgm:cxn modelId="{AA21D3A4-7C6F-4CA4-9C0E-AB1DACA58A75}" type="presOf" srcId="{43709CAA-54D2-44C0-8DC0-1656415BF282}" destId="{C293218A-BAAD-4BF3-A3A5-A6F8A80DF606}" srcOrd="0" destOrd="0" presId="urn:microsoft.com/office/officeart/2009/3/layout/BlockDescendingList"/>
    <dgm:cxn modelId="{5871D2AC-9DBC-4A3D-ADB9-713426527A50}" srcId="{43709CAA-54D2-44C0-8DC0-1656415BF282}" destId="{FA8DD564-35B8-4094-857E-C099354CBA0F}" srcOrd="2" destOrd="0" parTransId="{315A79DA-E1D1-4F5B-972F-A99373AEF6C3}" sibTransId="{5AF9A4A9-57F0-48B9-9E22-E355201EA133}"/>
    <dgm:cxn modelId="{341C90C4-7321-4878-B131-AF57080ACED1}" type="presOf" srcId="{2EB46CE6-0099-442E-877B-5A5D21ED7C7B}" destId="{3116F521-1B83-429C-A2A7-ECEDDEDF7363}" srcOrd="1" destOrd="0" presId="urn:microsoft.com/office/officeart/2009/3/layout/BlockDescendingList"/>
    <dgm:cxn modelId="{B3F7C0D5-68F0-4D2A-AEFF-7AF722045626}" type="presOf" srcId="{6936CC32-C20F-4026-9AB7-A80744D6C229}" destId="{4AC835D9-EEE6-4006-B162-ED5884128BBA}" srcOrd="0" destOrd="0" presId="urn:microsoft.com/office/officeart/2009/3/layout/BlockDescendingList"/>
    <dgm:cxn modelId="{2013C5D8-FF7E-4EFD-8DB9-A80382AD367F}" srcId="{6936CC32-C20F-4026-9AB7-A80744D6C229}" destId="{8E92BBE3-16A3-4A02-B9A0-16F49B2CDC06}" srcOrd="0" destOrd="0" parTransId="{067D3413-CF1E-4668-ADD5-067F9D701F45}" sibTransId="{0967A5C5-5A42-4D43-ACC4-957D01B928FD}"/>
    <dgm:cxn modelId="{911C21EC-DB8B-4C3F-9122-61CCC837895E}" type="presOf" srcId="{FA8DD564-35B8-4094-857E-C099354CBA0F}" destId="{E3088BF5-33E3-495E-BD53-7F4A2F17A601}" srcOrd="1" destOrd="0" presId="urn:microsoft.com/office/officeart/2009/3/layout/BlockDescendingList"/>
    <dgm:cxn modelId="{7DC143EC-22AD-4CCF-BC15-064E6A46043F}" type="presOf" srcId="{6936CC32-C20F-4026-9AB7-A80744D6C229}" destId="{24D6FB7F-F398-4AD2-9D1F-A5B72AA2D00A}" srcOrd="1" destOrd="0" presId="urn:microsoft.com/office/officeart/2009/3/layout/BlockDescendingList"/>
    <dgm:cxn modelId="{D99404EF-D0DC-4CAF-9E07-BE68C5C494A3}" srcId="{43709CAA-54D2-44C0-8DC0-1656415BF282}" destId="{2EB46CE6-0099-442E-877B-5A5D21ED7C7B}" srcOrd="0" destOrd="0" parTransId="{850C41F9-3215-4D8D-A9A2-2834591CC08B}" sibTransId="{644359C4-E4B1-4076-850D-8FC0ECBA5D8F}"/>
    <dgm:cxn modelId="{D9B58EF8-8346-44CA-B8B0-BE5CEB08FC3A}" srcId="{6936CC32-C20F-4026-9AB7-A80744D6C229}" destId="{20DA2A4C-3776-4F8D-9A87-B906763DAB66}" srcOrd="1" destOrd="0" parTransId="{51CF66C0-0F7E-44E5-B26C-FCEB27FE910E}" sibTransId="{25E8E159-3552-43D5-8CC2-C9CFF340F87E}"/>
    <dgm:cxn modelId="{B9CE19FF-1A5F-42D1-9F9E-FC1F1CA77EE8}" srcId="{2EB46CE6-0099-442E-877B-5A5D21ED7C7B}" destId="{557719AE-F4AA-4089-AF04-541317044E28}" srcOrd="1" destOrd="0" parTransId="{323E31AC-61BA-46CE-8CE6-D3AF098C232F}" sibTransId="{9326B421-998D-4C33-BA65-5E7B432745C3}"/>
    <dgm:cxn modelId="{6F05BC8A-BD88-4896-B9DC-806058EDEF3B}" type="presParOf" srcId="{C293218A-BAAD-4BF3-A3A5-A6F8A80DF606}" destId="{FC796FA3-0B14-4662-92B5-4A19530F5080}" srcOrd="0" destOrd="0" presId="urn:microsoft.com/office/officeart/2009/3/layout/BlockDescendingList"/>
    <dgm:cxn modelId="{89A45B25-353D-4315-A25E-E706DE10EB8C}" type="presParOf" srcId="{C293218A-BAAD-4BF3-A3A5-A6F8A80DF606}" destId="{12C30D81-1BC4-4E76-85E0-972A67EA9B48}" srcOrd="1" destOrd="0" presId="urn:microsoft.com/office/officeart/2009/3/layout/BlockDescendingList"/>
    <dgm:cxn modelId="{910B624C-3A28-45A5-94DC-D880BE57478B}" type="presParOf" srcId="{C293218A-BAAD-4BF3-A3A5-A6F8A80DF606}" destId="{641AFD6D-F764-4206-91B1-FC22A5909C26}" srcOrd="2" destOrd="0" presId="urn:microsoft.com/office/officeart/2009/3/layout/BlockDescendingList"/>
    <dgm:cxn modelId="{7BB456E5-1E51-4DFD-9BC9-C32799401636}" type="presParOf" srcId="{641AFD6D-F764-4206-91B1-FC22A5909C26}" destId="{3116F521-1B83-429C-A2A7-ECEDDEDF7363}" srcOrd="0" destOrd="0" presId="urn:microsoft.com/office/officeart/2009/3/layout/BlockDescendingList"/>
    <dgm:cxn modelId="{A5984E13-CA74-45E7-AD0C-AAA168F4B7D7}" type="presParOf" srcId="{C293218A-BAAD-4BF3-A3A5-A6F8A80DF606}" destId="{4AC835D9-EEE6-4006-B162-ED5884128BBA}" srcOrd="3" destOrd="0" presId="urn:microsoft.com/office/officeart/2009/3/layout/BlockDescendingList"/>
    <dgm:cxn modelId="{799529E3-EF0D-4CA8-AB84-BB9D80275FB4}" type="presParOf" srcId="{C293218A-BAAD-4BF3-A3A5-A6F8A80DF606}" destId="{E29B0D4E-9527-4DF4-8CD5-94AFB7B7C1C8}" srcOrd="4" destOrd="0" presId="urn:microsoft.com/office/officeart/2009/3/layout/BlockDescendingList"/>
    <dgm:cxn modelId="{D0CA8770-11EC-4515-ACBF-4BE9AD86251C}" type="presParOf" srcId="{C293218A-BAAD-4BF3-A3A5-A6F8A80DF606}" destId="{2C2199AD-7778-4CD8-A24E-F35133B1D443}" srcOrd="5" destOrd="0" presId="urn:microsoft.com/office/officeart/2009/3/layout/BlockDescendingList"/>
    <dgm:cxn modelId="{3DA7D33A-D701-4119-8A0D-F7C9E97C057D}" type="presParOf" srcId="{2C2199AD-7778-4CD8-A24E-F35133B1D443}" destId="{24D6FB7F-F398-4AD2-9D1F-A5B72AA2D00A}" srcOrd="0" destOrd="0" presId="urn:microsoft.com/office/officeart/2009/3/layout/BlockDescendingList"/>
    <dgm:cxn modelId="{A2195862-AE8B-49AA-BC00-CB3261C2E067}" type="presParOf" srcId="{C293218A-BAAD-4BF3-A3A5-A6F8A80DF606}" destId="{7D88390C-7299-414B-9CC0-9341FA297A53}" srcOrd="6" destOrd="0" presId="urn:microsoft.com/office/officeart/2009/3/layout/BlockDescendingList"/>
    <dgm:cxn modelId="{440DD739-80FE-4CDB-8262-DC8BDCA1A273}" type="presParOf" srcId="{C293218A-BAAD-4BF3-A3A5-A6F8A80DF606}" destId="{8C4C0215-C8FF-405E-9748-D890F08272DB}" srcOrd="7" destOrd="0" presId="urn:microsoft.com/office/officeart/2009/3/layout/BlockDescendingList"/>
    <dgm:cxn modelId="{95F0D785-E47B-472D-AC0A-4533DBBCE1FB}" type="presParOf" srcId="{C293218A-BAAD-4BF3-A3A5-A6F8A80DF606}" destId="{5E5FCEE3-3D79-4858-B49F-46361BF6725F}" srcOrd="8" destOrd="0" presId="urn:microsoft.com/office/officeart/2009/3/layout/BlockDescendingList"/>
    <dgm:cxn modelId="{78089D1E-A091-46B6-A9DA-11EDEE19D957}" type="presParOf" srcId="{5E5FCEE3-3D79-4858-B49F-46361BF6725F}" destId="{E3088BF5-33E3-495E-BD53-7F4A2F17A601}"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dgm:spPr>
      <dgm:t>
        <a:bodyPr/>
        <a:lstStyle/>
        <a:p>
          <a:r>
            <a:rPr lang="en-ZA" dirty="0">
              <a:solidFill>
                <a:schemeClr val="tx1"/>
              </a:solidFill>
              <a:latin typeface="Calibri"/>
              <a:ea typeface="+mn-ea"/>
              <a:cs typeface="+mn-cs"/>
            </a:rPr>
            <a:t>Impact (Impact Statement)</a:t>
          </a: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dgm:spPr>
      <dgm:t>
        <a:bodyPr/>
        <a:lstStyle/>
        <a:p>
          <a:r>
            <a:rPr lang="en-ZA" dirty="0">
              <a:solidFill>
                <a:schemeClr val="tx1"/>
              </a:solidFill>
              <a:latin typeface="Calibri"/>
              <a:ea typeface="+mn-ea"/>
              <a:cs typeface="+mn-cs"/>
            </a:rPr>
            <a:t>Outcome (5 year target)</a:t>
          </a: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dgm:spPr>
      <dgm:t>
        <a:bodyPr/>
        <a:lstStyle/>
        <a:p>
          <a:r>
            <a:rPr lang="en-ZA" dirty="0">
              <a:solidFill>
                <a:schemeClr val="tx1"/>
              </a:solidFill>
              <a:latin typeface="Calibri"/>
              <a:ea typeface="+mn-ea"/>
              <a:cs typeface="+mn-cs"/>
            </a:rPr>
            <a:t>Primary Outputs (KPI’S)</a:t>
          </a: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EF1A6440-C633-4BB6-96E5-40D65B8BBB63}">
      <dgm:prSet phldrT="[Text]"/>
      <dgm:spPr>
        <a:xfrm>
          <a:off x="6674941" y="0"/>
          <a:ext cx="2469058" cy="408158"/>
        </a:xfrm>
      </dgm:spPr>
      <dgm:t>
        <a:bodyPr/>
        <a:lstStyle/>
        <a:p>
          <a:r>
            <a:rPr lang="en-ZA" dirty="0">
              <a:solidFill>
                <a:schemeClr val="tx1"/>
              </a:solidFill>
              <a:latin typeface="Calibri"/>
              <a:ea typeface="+mn-ea"/>
              <a:cs typeface="+mn-cs"/>
            </a:rPr>
            <a:t>Secondary Outputs (AOP)</a:t>
          </a:r>
        </a:p>
      </dgm:t>
    </dgm:pt>
    <dgm:pt modelId="{DCED5FB0-56B2-4A52-AF3C-629E7756F398}" type="parTrans" cxnId="{E64F0AFB-1957-496E-8EFE-8515FBECE9E4}">
      <dgm:prSet/>
      <dgm:spPr/>
      <dgm:t>
        <a:bodyPr/>
        <a:lstStyle/>
        <a:p>
          <a:endParaRPr lang="en-ZA">
            <a:solidFill>
              <a:schemeClr val="tx1"/>
            </a:solidFill>
          </a:endParaRPr>
        </a:p>
      </dgm:t>
    </dgm:pt>
    <dgm:pt modelId="{E243EE48-5539-47D5-97B3-D254260051EB}" type="sibTrans" cxnId="{E64F0AFB-1957-496E-8EFE-8515FBECE9E4}">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4">
        <dgm:presLayoutVars>
          <dgm:chMax val="0"/>
          <dgm:chPref val="0"/>
          <dgm:bulletEnabled val="1"/>
        </dgm:presLayoutVars>
      </dgm:prSet>
      <dgm:spPr>
        <a:prstGeom prst="chevron">
          <a:avLst/>
        </a:prstGeom>
      </dgm:spPr>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4">
        <dgm:presLayoutVars>
          <dgm:chMax val="0"/>
          <dgm:chPref val="0"/>
          <dgm:bulletEnabled val="1"/>
        </dgm:presLayoutVars>
      </dgm:prSet>
      <dgm:spPr>
        <a:prstGeom prst="chevron">
          <a:avLst/>
        </a:prstGeom>
      </dgm:spPr>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4">
        <dgm:presLayoutVars>
          <dgm:chMax val="0"/>
          <dgm:chPref val="0"/>
          <dgm:bulletEnabled val="1"/>
        </dgm:presLayoutVars>
      </dgm:prSet>
      <dgm:spPr>
        <a:prstGeom prst="chevron">
          <a:avLst/>
        </a:prstGeom>
      </dgm:spPr>
    </dgm:pt>
    <dgm:pt modelId="{B595F69F-E1B9-4C42-AE00-88723C2E3538}" type="pres">
      <dgm:prSet presAssocID="{9BC49193-A35C-47A1-84E1-FE567320C6A9}" presName="parTxOnlySpace" presStyleCnt="0"/>
      <dgm:spPr/>
    </dgm:pt>
    <dgm:pt modelId="{670DF4D6-AE9E-4D6D-B49B-3109C6E846F7}" type="pres">
      <dgm:prSet presAssocID="{EF1A6440-C633-4BB6-96E5-40D65B8BBB63}" presName="parTxOnly" presStyleLbl="node1" presStyleIdx="3" presStyleCnt="4" custLinFactNeighborX="1718" custLinFactNeighborY="74826">
        <dgm:presLayoutVars>
          <dgm:chMax val="0"/>
          <dgm:chPref val="0"/>
          <dgm:bulletEnabled val="1"/>
        </dgm:presLayoutVars>
      </dgm:prSet>
      <dgm:spPr>
        <a:prstGeom prst="chevron">
          <a:avLst/>
        </a:prstGeom>
      </dgm:spPr>
    </dgm:pt>
  </dgm:ptLst>
  <dgm:cxnLst>
    <dgm:cxn modelId="{9D20673A-9DF6-47FC-BF38-7D75D2CE96E9}" srcId="{5A4EBD29-9BDB-4410-B5A3-C93C45ECDCCA}" destId="{A5405A81-8DD7-45E5-9221-8CEB3D1CA633}" srcOrd="1" destOrd="0" parTransId="{0720EFD5-880C-413E-9507-F36C419877A2}" sibTransId="{C9ED9D56-56EF-4F06-A6A8-5ED94C400346}"/>
    <dgm:cxn modelId="{A4ACE565-3B26-49F8-9E43-A25769E741C1}" type="presOf" srcId="{B55F6B3D-7746-48EE-B5B3-3A8ACF91F9E7}" destId="{262BE795-9EDB-44E2-96BB-62343E1E77CA}" srcOrd="0" destOrd="0" presId="urn:microsoft.com/office/officeart/2005/8/layout/chevron1"/>
    <dgm:cxn modelId="{E4EFB16E-8A7D-440E-B9F3-D2340766E3CC}" type="presOf" srcId="{A5405A81-8DD7-45E5-9221-8CEB3D1CA633}" destId="{725E6417-0418-43C0-891F-EE405BDC9D2D}" srcOrd="0" destOrd="0" presId="urn:microsoft.com/office/officeart/2005/8/layout/chevron1"/>
    <dgm:cxn modelId="{6D896EA9-5C9E-4E4D-A0EE-0ADEDE767C47}" type="presOf" srcId="{EF1A6440-C633-4BB6-96E5-40D65B8BBB63}" destId="{670DF4D6-AE9E-4D6D-B49B-3109C6E846F7}" srcOrd="0" destOrd="0" presId="urn:microsoft.com/office/officeart/2005/8/layout/chevron1"/>
    <dgm:cxn modelId="{7EBE78B7-CE5D-45B6-9D2B-C90016FBA602}" type="presOf" srcId="{5A4EBD29-9BDB-4410-B5A3-C93C45ECDCCA}" destId="{7E95E91A-77C9-480C-9DF5-36A9800DE5FD}"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E64F0AFB-1957-496E-8EFE-8515FBECE9E4}" srcId="{5A4EBD29-9BDB-4410-B5A3-C93C45ECDCCA}" destId="{EF1A6440-C633-4BB6-96E5-40D65B8BBB63}" srcOrd="3" destOrd="0" parTransId="{DCED5FB0-56B2-4A52-AF3C-629E7756F398}" sibTransId="{E243EE48-5539-47D5-97B3-D254260051EB}"/>
    <dgm:cxn modelId="{548ED5FE-98ED-4D45-9A71-DCBBA31FE930}" type="presOf" srcId="{8FD5EE27-EEA5-4F7D-9768-110820E6ACFE}" destId="{9654805B-6471-444A-A5C9-497929093079}" srcOrd="0" destOrd="0" presId="urn:microsoft.com/office/officeart/2005/8/layout/chevron1"/>
    <dgm:cxn modelId="{3A338A8D-51DD-49D8-B4D1-3CB9E9E44712}" type="presParOf" srcId="{7E95E91A-77C9-480C-9DF5-36A9800DE5FD}" destId="{262BE795-9EDB-44E2-96BB-62343E1E77CA}" srcOrd="0" destOrd="0" presId="urn:microsoft.com/office/officeart/2005/8/layout/chevron1"/>
    <dgm:cxn modelId="{38F32FEF-5EAF-4E13-9A59-23F39718A9F8}" type="presParOf" srcId="{7E95E91A-77C9-480C-9DF5-36A9800DE5FD}" destId="{54CFF9C2-0D0A-4481-B27F-65E1272CE003}" srcOrd="1" destOrd="0" presId="urn:microsoft.com/office/officeart/2005/8/layout/chevron1"/>
    <dgm:cxn modelId="{A36340BD-5AB7-483A-B49F-0B98928D6F21}" type="presParOf" srcId="{7E95E91A-77C9-480C-9DF5-36A9800DE5FD}" destId="{725E6417-0418-43C0-891F-EE405BDC9D2D}" srcOrd="2" destOrd="0" presId="urn:microsoft.com/office/officeart/2005/8/layout/chevron1"/>
    <dgm:cxn modelId="{6F220B6D-C946-443F-A4D0-6888573596E6}" type="presParOf" srcId="{7E95E91A-77C9-480C-9DF5-36A9800DE5FD}" destId="{9D115F0D-9052-4C85-9C1C-B341DDFC46D7}" srcOrd="3" destOrd="0" presId="urn:microsoft.com/office/officeart/2005/8/layout/chevron1"/>
    <dgm:cxn modelId="{4B7796F7-7F70-4F86-9D4F-AFC925C0C9D9}" type="presParOf" srcId="{7E95E91A-77C9-480C-9DF5-36A9800DE5FD}" destId="{9654805B-6471-444A-A5C9-497929093079}" srcOrd="4" destOrd="0" presId="urn:microsoft.com/office/officeart/2005/8/layout/chevron1"/>
    <dgm:cxn modelId="{B5FB1177-49C8-44F8-A02C-3F5024521EE9}" type="presParOf" srcId="{7E95E91A-77C9-480C-9DF5-36A9800DE5FD}" destId="{B595F69F-E1B9-4C42-AE00-88723C2E3538}" srcOrd="5" destOrd="0" presId="urn:microsoft.com/office/officeart/2005/8/layout/chevron1"/>
    <dgm:cxn modelId="{AC6DF342-1942-4CC1-8BF3-A5DA68B39769}" type="presParOf" srcId="{7E95E91A-77C9-480C-9DF5-36A9800DE5FD}" destId="{670DF4D6-AE9E-4D6D-B49B-3109C6E846F7}"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a:t>Impact: </a:t>
          </a:r>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r>
            <a:rPr lang="en-ZA"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a:t>Outcome:</a:t>
          </a:r>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dirty="0">
              <a:latin typeface="Calibri"/>
              <a:ea typeface="+mn-ea"/>
              <a:cs typeface="+mn-cs"/>
            </a:rPr>
            <a:t>Build capacity to ensure value driven delivery of correctional services</a:t>
          </a:r>
          <a:endParaRPr lang="en-ZA"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a:t>Strategic intent:</a:t>
          </a:r>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ZA" dirty="0"/>
            <a:t>Functional organisational  structure developed</a:t>
          </a:r>
        </a:p>
        <a:p>
          <a:r>
            <a:rPr lang="en-ZA" dirty="0"/>
            <a:t>HR Talent Management Strategy developed and implemented</a:t>
          </a:r>
        </a:p>
        <a:p>
          <a:endParaRPr lang="en-ZA" dirty="0"/>
        </a:p>
        <a:p>
          <a:endParaRPr lang="en-ZA" dirty="0"/>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pt>
  </dgm:ptLst>
  <dgm:cxnLst>
    <dgm:cxn modelId="{C03CB601-71C6-42B0-BE84-AEAA8438FC18}" type="presOf" srcId="{BAD5FAA4-94A7-43CD-A735-B5C2D83937F6}" destId="{856E43E6-3D70-4376-AA4E-32C2946973DE}" srcOrd="0" destOrd="1" presId="urn:microsoft.com/office/officeart/2009/3/layout/IncreasingArrowsProcess"/>
    <dgm:cxn modelId="{FF45AD2D-9C65-485A-9367-1D3B3817B27D}" type="presOf" srcId="{E4F7FC25-1B7F-409B-8CDB-AB80035AB426}" destId="{0322A22A-B91F-42EC-AA50-5A3C2B1C1D58}"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532B4E34-E822-43E5-A218-C81D039BC82B}" srcId="{1C9B6F4F-F71B-47E5-A3F4-6A133EDDA7BF}" destId="{A550DE6B-60E9-42A4-BA24-09B99E04212B}" srcOrd="0" destOrd="0" parTransId="{F4CB9502-2D6C-47DA-A50D-94C4C749FB63}" sibTransId="{E57F40EC-C532-4728-B92E-A9224576F231}"/>
    <dgm:cxn modelId="{A1D63A69-51C9-4145-AAAE-0C785AA55BD1}" srcId="{EB6F8CBA-A29F-43D4-82F0-03B87713507D}" destId="{BAD5FAA4-94A7-43CD-A735-B5C2D83937F6}" srcOrd="1" destOrd="0" parTransId="{890AC574-3A8B-4DB7-A9B9-3961565CB2B3}" sibTransId="{0BECE5CD-63A2-48B1-8B89-39D3C9C3BC75}"/>
    <dgm:cxn modelId="{506F1850-B3A3-4183-A64D-7AF547470E31}" type="presOf" srcId="{19696909-8C48-46BB-BC66-CAD5D98AD709}" destId="{C30C58A0-B04E-452B-9322-CA41E936892C}" srcOrd="0" destOrd="0"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E42BCF80-003F-4418-B46A-6ACF6604D2CB}" srcId="{19696909-8C48-46BB-BC66-CAD5D98AD709}" destId="{3672533D-8F35-4A31-9BF1-7879BDF5BDBE}" srcOrd="0" destOrd="0" parTransId="{3895EC86-D6A3-43CD-A7C4-6BD72386C11D}" sibTransId="{AFCA6754-B92A-439F-86E3-B2D211B0C3DF}"/>
    <dgm:cxn modelId="{E57CEC85-3B0E-4164-8E81-D7AA81BF99CE}" type="presOf" srcId="{1C9B6F4F-F71B-47E5-A3F4-6A133EDDA7BF}" destId="{CCAB3F69-164F-45F2-B5B9-A78867DCEE16}" srcOrd="0" destOrd="0" presId="urn:microsoft.com/office/officeart/2009/3/layout/IncreasingArrowsProcess"/>
    <dgm:cxn modelId="{197BD289-D8EB-42D2-95BD-41727C542F3F}" type="presOf" srcId="{A550DE6B-60E9-42A4-BA24-09B99E04212B}" destId="{2E2CEF3C-DAE3-4606-B5A5-BCCA1CBCB380}" srcOrd="0" destOrd="0" presId="urn:microsoft.com/office/officeart/2009/3/layout/IncreasingArrowsProcess"/>
    <dgm:cxn modelId="{AE48189B-E12B-404E-8AA4-E4BE6B5A26D7}" type="presOf" srcId="{BC7B1659-D774-458A-9AD5-FDBA0EB81088}" destId="{3B15316A-54DA-4456-ADE2-E7F050C432BD}" srcOrd="0" destOrd="1" presId="urn:microsoft.com/office/officeart/2009/3/layout/IncreasingArrowsProcess"/>
    <dgm:cxn modelId="{653111CC-CEBE-429E-8ACD-32E0EEF6BC48}" srcId="{E4F7FC25-1B7F-409B-8CDB-AB80035AB426}" destId="{1C9B6F4F-F71B-47E5-A3F4-6A133EDDA7BF}" srcOrd="2" destOrd="0" parTransId="{A7B34D18-627D-4CC8-8188-C16385F270E3}" sibTransId="{7A8BE1AD-444B-452B-A70D-57AFCE99E04E}"/>
    <dgm:cxn modelId="{38CC1CD6-D8D9-46BC-A967-B18EF681256D}" srcId="{19696909-8C48-46BB-BC66-CAD5D98AD709}" destId="{BC7B1659-D774-458A-9AD5-FDBA0EB81088}" srcOrd="1" destOrd="0" parTransId="{2BDDA411-B270-4B2A-92DF-38174B25F00D}" sibTransId="{11EAC833-E84E-4845-AB88-2782780D0775}"/>
    <dgm:cxn modelId="{153B40D7-D4DB-4ADF-B37A-224A75DA7FC1}" type="presOf" srcId="{EB6F8CBA-A29F-43D4-82F0-03B87713507D}" destId="{5554142E-C32B-4E5F-9FFA-9D5E68938780}" srcOrd="0" destOrd="0" presId="urn:microsoft.com/office/officeart/2009/3/layout/IncreasingArrowsProcess"/>
    <dgm:cxn modelId="{09FCEAEA-EA18-41BE-996A-6CA3A137E569}" type="presOf" srcId="{35E16B8E-CCE1-4695-8F2E-A526A427A356}" destId="{856E43E6-3D70-4376-AA4E-32C2946973DE}" srcOrd="0" destOrd="0"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4C7842F6-E8E1-4EEF-8F9C-50432AEC4A06}" type="presOf" srcId="{3672533D-8F35-4A31-9BF1-7879BDF5BDBE}" destId="{3B15316A-54DA-4456-ADE2-E7F050C432BD}" srcOrd="0" destOrd="0" presId="urn:microsoft.com/office/officeart/2009/3/layout/IncreasingArrowsProcess"/>
    <dgm:cxn modelId="{8E67AEB6-E482-4FF2-A62C-FB373382473C}" type="presParOf" srcId="{0322A22A-B91F-42EC-AA50-5A3C2B1C1D58}" destId="{5554142E-C32B-4E5F-9FFA-9D5E68938780}" srcOrd="0" destOrd="0" presId="urn:microsoft.com/office/officeart/2009/3/layout/IncreasingArrowsProcess"/>
    <dgm:cxn modelId="{38809F2E-BF79-4D4D-8CEF-783972488491}" type="presParOf" srcId="{0322A22A-B91F-42EC-AA50-5A3C2B1C1D58}" destId="{856E43E6-3D70-4376-AA4E-32C2946973DE}" srcOrd="1" destOrd="0" presId="urn:microsoft.com/office/officeart/2009/3/layout/IncreasingArrowsProcess"/>
    <dgm:cxn modelId="{725339AF-E902-47BA-BEEB-F6BF87DA2276}" type="presParOf" srcId="{0322A22A-B91F-42EC-AA50-5A3C2B1C1D58}" destId="{C30C58A0-B04E-452B-9322-CA41E936892C}" srcOrd="2" destOrd="0" presId="urn:microsoft.com/office/officeart/2009/3/layout/IncreasingArrowsProcess"/>
    <dgm:cxn modelId="{EF0B82FA-590A-4B8F-8174-9FE35A89DCD0}" type="presParOf" srcId="{0322A22A-B91F-42EC-AA50-5A3C2B1C1D58}" destId="{3B15316A-54DA-4456-ADE2-E7F050C432BD}" srcOrd="3" destOrd="0" presId="urn:microsoft.com/office/officeart/2009/3/layout/IncreasingArrowsProcess"/>
    <dgm:cxn modelId="{A5BF8980-EFBF-4055-AFB3-7410837AAAEE}" type="presParOf" srcId="{0322A22A-B91F-42EC-AA50-5A3C2B1C1D58}" destId="{CCAB3F69-164F-45F2-B5B9-A78867DCEE16}" srcOrd="4" destOrd="0" presId="urn:microsoft.com/office/officeart/2009/3/layout/IncreasingArrowsProcess"/>
    <dgm:cxn modelId="{5D218283-5D78-4E9C-89EF-6A5C96BB37BA}"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a:t>Impact: </a:t>
          </a:r>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pPr algn="l"/>
          <a:r>
            <a:rPr lang="en-ZA"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a:t>Outcome:</a:t>
          </a:r>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pPr algn="l"/>
          <a:r>
            <a:rPr lang="en-ZA" dirty="0">
              <a:latin typeface="Calibri"/>
              <a:ea typeface="+mn-ea"/>
              <a:cs typeface="+mn-cs"/>
            </a:rPr>
            <a:t>Build capacity to ensure value driven delivery of correctional services</a:t>
          </a:r>
          <a:endParaRPr lang="en-ZA"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a:t>Strategic intent:</a:t>
          </a:r>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ZA" dirty="0"/>
            <a:t>Functional organisational structure implemented</a:t>
          </a:r>
        </a:p>
        <a:p>
          <a:r>
            <a:rPr lang="en-ZA" dirty="0"/>
            <a:t>Ensure ideal correctional environment</a:t>
          </a:r>
        </a:p>
        <a:p>
          <a:r>
            <a:rPr lang="en-ZA" dirty="0" err="1"/>
            <a:t>Professionalisation</a:t>
          </a:r>
          <a:r>
            <a:rPr lang="en-ZA" dirty="0"/>
            <a:t> of corrections</a:t>
          </a:r>
        </a:p>
        <a:p>
          <a:endParaRPr lang="en-ZA" dirty="0"/>
        </a:p>
        <a:p>
          <a:endParaRPr lang="en-ZA" dirty="0"/>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pPr algn="l"/>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pPr algn="l"/>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pt>
  </dgm:ptLst>
  <dgm:cxnLst>
    <dgm:cxn modelId="{25E5EA03-D692-4A47-B52D-3C2665155DE0}" type="presOf" srcId="{BC7B1659-D774-458A-9AD5-FDBA0EB81088}" destId="{3B15316A-54DA-4456-ADE2-E7F050C432BD}" srcOrd="0" destOrd="1" presId="urn:microsoft.com/office/officeart/2009/3/layout/IncreasingArrowsProcess"/>
    <dgm:cxn modelId="{7510BB10-2088-4126-8AC8-A699EE97DE95}" type="presOf" srcId="{35E16B8E-CCE1-4695-8F2E-A526A427A356}" destId="{856E43E6-3D70-4376-AA4E-32C2946973DE}" srcOrd="0" destOrd="0" presId="urn:microsoft.com/office/officeart/2009/3/layout/IncreasingArrowsProcess"/>
    <dgm:cxn modelId="{AFEC6F16-6473-43D5-9238-B88FC81DA98C}" type="presOf" srcId="{19696909-8C48-46BB-BC66-CAD5D98AD709}" destId="{C30C58A0-B04E-452B-9322-CA41E936892C}"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532B4E34-E822-43E5-A218-C81D039BC82B}" srcId="{1C9B6F4F-F71B-47E5-A3F4-6A133EDDA7BF}" destId="{A550DE6B-60E9-42A4-BA24-09B99E04212B}" srcOrd="0" destOrd="0" parTransId="{F4CB9502-2D6C-47DA-A50D-94C4C749FB63}" sibTransId="{E57F40EC-C532-4728-B92E-A9224576F231}"/>
    <dgm:cxn modelId="{1AD0AC44-9FB0-48B9-BE05-0E12B0778C79}" type="presOf" srcId="{BAD5FAA4-94A7-43CD-A735-B5C2D83937F6}" destId="{856E43E6-3D70-4376-AA4E-32C2946973DE}" srcOrd="0" destOrd="1"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0E925552-5709-4DE1-AC0A-F8EAF212BE90}" type="presOf" srcId="{A550DE6B-60E9-42A4-BA24-09B99E04212B}" destId="{2E2CEF3C-DAE3-4606-B5A5-BCCA1CBCB380}" srcOrd="0" destOrd="0"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E42BCF80-003F-4418-B46A-6ACF6604D2CB}" srcId="{19696909-8C48-46BB-BC66-CAD5D98AD709}" destId="{3672533D-8F35-4A31-9BF1-7879BDF5BDBE}" srcOrd="0" destOrd="0" parTransId="{3895EC86-D6A3-43CD-A7C4-6BD72386C11D}" sibTransId="{AFCA6754-B92A-439F-86E3-B2D211B0C3DF}"/>
    <dgm:cxn modelId="{F067C6C5-9B3A-4C73-9C6D-C42470728251}" type="presOf" srcId="{EB6F8CBA-A29F-43D4-82F0-03B87713507D}" destId="{5554142E-C32B-4E5F-9FFA-9D5E68938780}" srcOrd="0" destOrd="0" presId="urn:microsoft.com/office/officeart/2009/3/layout/IncreasingArrowsProcess"/>
    <dgm:cxn modelId="{653111CC-CEBE-429E-8ACD-32E0EEF6BC48}" srcId="{E4F7FC25-1B7F-409B-8CDB-AB80035AB426}" destId="{1C9B6F4F-F71B-47E5-A3F4-6A133EDDA7BF}" srcOrd="2" destOrd="0" parTransId="{A7B34D18-627D-4CC8-8188-C16385F270E3}" sibTransId="{7A8BE1AD-444B-452B-A70D-57AFCE99E04E}"/>
    <dgm:cxn modelId="{F4B0AACE-D909-4591-A772-12C145B78FE0}" type="presOf" srcId="{E4F7FC25-1B7F-409B-8CDB-AB80035AB426}" destId="{0322A22A-B91F-42EC-AA50-5A3C2B1C1D58}" srcOrd="0" destOrd="0" presId="urn:microsoft.com/office/officeart/2009/3/layout/IncreasingArrowsProcess"/>
    <dgm:cxn modelId="{73A817D5-9DF6-49D2-BC7E-7D7B3DF03035}" type="presOf" srcId="{1C9B6F4F-F71B-47E5-A3F4-6A133EDDA7BF}" destId="{CCAB3F69-164F-45F2-B5B9-A78867DCEE16}" srcOrd="0" destOrd="0" presId="urn:microsoft.com/office/officeart/2009/3/layout/IncreasingArrowsProcess"/>
    <dgm:cxn modelId="{38CC1CD6-D8D9-46BC-A967-B18EF681256D}" srcId="{19696909-8C48-46BB-BC66-CAD5D98AD709}" destId="{BC7B1659-D774-458A-9AD5-FDBA0EB81088}" srcOrd="1" destOrd="0" parTransId="{2BDDA411-B270-4B2A-92DF-38174B25F00D}" sibTransId="{11EAC833-E84E-4845-AB88-2782780D0775}"/>
    <dgm:cxn modelId="{B1B127DC-18AF-4553-BB2C-DAA2119B7191}" type="presOf" srcId="{3672533D-8F35-4A31-9BF1-7879BDF5BDBE}" destId="{3B15316A-54DA-4456-ADE2-E7F050C432BD}" srcOrd="0" destOrd="0"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87C6CA4C-CA40-4B5F-94F3-8A3595A38215}" type="presParOf" srcId="{0322A22A-B91F-42EC-AA50-5A3C2B1C1D58}" destId="{5554142E-C32B-4E5F-9FFA-9D5E68938780}" srcOrd="0" destOrd="0" presId="urn:microsoft.com/office/officeart/2009/3/layout/IncreasingArrowsProcess"/>
    <dgm:cxn modelId="{3E7D6086-6B21-4CBF-9704-904E3116791C}" type="presParOf" srcId="{0322A22A-B91F-42EC-AA50-5A3C2B1C1D58}" destId="{856E43E6-3D70-4376-AA4E-32C2946973DE}" srcOrd="1" destOrd="0" presId="urn:microsoft.com/office/officeart/2009/3/layout/IncreasingArrowsProcess"/>
    <dgm:cxn modelId="{F24E2B0F-2405-4916-9032-6DB88E4F4A30}" type="presParOf" srcId="{0322A22A-B91F-42EC-AA50-5A3C2B1C1D58}" destId="{C30C58A0-B04E-452B-9322-CA41E936892C}" srcOrd="2" destOrd="0" presId="urn:microsoft.com/office/officeart/2009/3/layout/IncreasingArrowsProcess"/>
    <dgm:cxn modelId="{9190CB43-6A5A-46C1-8AEE-53F14C3D5389}" type="presParOf" srcId="{0322A22A-B91F-42EC-AA50-5A3C2B1C1D58}" destId="{3B15316A-54DA-4456-ADE2-E7F050C432BD}" srcOrd="3" destOrd="0" presId="urn:microsoft.com/office/officeart/2009/3/layout/IncreasingArrowsProcess"/>
    <dgm:cxn modelId="{5FA88434-3007-4B09-A0A4-2297735FF8FE}" type="presParOf" srcId="{0322A22A-B91F-42EC-AA50-5A3C2B1C1D58}" destId="{CCAB3F69-164F-45F2-B5B9-A78867DCEE16}" srcOrd="4" destOrd="0" presId="urn:microsoft.com/office/officeart/2009/3/layout/IncreasingArrowsProcess"/>
    <dgm:cxn modelId="{1BA80E68-EB5A-480E-B8B4-13F0158DBD9C}"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a:t>Impact: </a:t>
          </a:r>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r>
            <a:rPr lang="en-ZA"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a:t>Outcome:</a:t>
          </a:r>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dirty="0">
              <a:latin typeface="Calibri"/>
              <a:ea typeface="+mn-ea"/>
              <a:cs typeface="+mn-cs"/>
            </a:rPr>
            <a:t>Build capacity to ensure value driven delivery of correctional services</a:t>
          </a:r>
          <a:endParaRPr lang="en-ZA"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a:t>Strategic intent:</a:t>
          </a:r>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pPr algn="just"/>
          <a:r>
            <a:rPr lang="en-ZA" b="0" dirty="0">
              <a:solidFill>
                <a:schemeClr val="tx1"/>
              </a:solidFill>
            </a:rPr>
            <a:t>African University of Corrections</a:t>
          </a: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5BAEA9AB-D9B8-41C5-8953-E7A3C323A2E6}">
      <dgm:prSet phldrT="[Text]"/>
      <dgm:spPr/>
      <dgm:t>
        <a:bodyPr/>
        <a:lstStyle/>
        <a:p>
          <a:pPr algn="just"/>
          <a:endParaRPr lang="en-ZA" b="0" dirty="0">
            <a:solidFill>
              <a:schemeClr val="tx1"/>
            </a:solidFill>
          </a:endParaRPr>
        </a:p>
      </dgm:t>
    </dgm:pt>
    <dgm:pt modelId="{2FBC43C7-BF7C-4776-B71E-2F1607FB4D12}" type="parTrans" cxnId="{6C33FCFA-1FB3-4F8E-AC4D-4468EC17B86D}">
      <dgm:prSet/>
      <dgm:spPr/>
      <dgm:t>
        <a:bodyPr/>
        <a:lstStyle/>
        <a:p>
          <a:endParaRPr lang="en-ZA"/>
        </a:p>
      </dgm:t>
    </dgm:pt>
    <dgm:pt modelId="{C64811DD-9A73-4363-8525-8D73AAF18286}" type="sibTrans" cxnId="{6C33FCFA-1FB3-4F8E-AC4D-4468EC17B86D}">
      <dgm:prSet/>
      <dgm:spPr/>
      <dgm:t>
        <a:bodyPr/>
        <a:lstStyle/>
        <a:p>
          <a:endParaRPr lang="en-ZA"/>
        </a:p>
      </dgm:t>
    </dgm:pt>
    <dgm:pt modelId="{83F85FB8-6B81-4ED5-92C8-58C1CA7E76E9}">
      <dgm:prSet phldrT="[Text]"/>
      <dgm:spPr/>
      <dgm:t>
        <a:bodyPr/>
        <a:lstStyle/>
        <a:p>
          <a:pPr algn="just"/>
          <a:r>
            <a:rPr lang="en-ZA" b="0" dirty="0">
              <a:solidFill>
                <a:schemeClr val="tx1"/>
              </a:solidFill>
            </a:rPr>
            <a:t>Explore capacitation of  the ideal correctional official  for  universal  and virtual corrections.</a:t>
          </a:r>
        </a:p>
      </dgm:t>
    </dgm:pt>
    <dgm:pt modelId="{9508983A-D998-4BA4-8865-EA6C6EC23EF7}" type="parTrans" cxnId="{CC0F300D-71C8-4AAA-892C-2FAEBE21C6F5}">
      <dgm:prSet/>
      <dgm:spPr/>
      <dgm:t>
        <a:bodyPr/>
        <a:lstStyle/>
        <a:p>
          <a:endParaRPr lang="en-ZA"/>
        </a:p>
      </dgm:t>
    </dgm:pt>
    <dgm:pt modelId="{09355AA4-F96D-4E71-8FE9-EF6DC2507766}" type="sibTrans" cxnId="{CC0F300D-71C8-4AAA-892C-2FAEBE21C6F5}">
      <dgm:prSet/>
      <dgm:spPr/>
      <dgm:t>
        <a:bodyPr/>
        <a:lstStyle/>
        <a:p>
          <a:endParaRPr lang="en-ZA"/>
        </a:p>
      </dgm:t>
    </dgm:pt>
    <dgm:pt modelId="{6F778127-8025-4814-8EF9-B888A5C8108E}">
      <dgm:prSet phldrT="[Text]"/>
      <dgm:spPr/>
      <dgm:t>
        <a:bodyPr/>
        <a:lstStyle/>
        <a:p>
          <a:pPr algn="l"/>
          <a:endParaRPr lang="en-ZA" dirty="0">
            <a:solidFill>
              <a:schemeClr val="tx1"/>
            </a:solidFill>
          </a:endParaRPr>
        </a:p>
      </dgm:t>
    </dgm:pt>
    <dgm:pt modelId="{E16551D7-CF9D-4C40-B5B5-33C7F6979186}" type="parTrans" cxnId="{ADE795CE-139F-49A8-B49B-FF1B2E2F19BB}">
      <dgm:prSet/>
      <dgm:spPr/>
      <dgm:t>
        <a:bodyPr/>
        <a:lstStyle/>
        <a:p>
          <a:endParaRPr lang="en-ZA"/>
        </a:p>
      </dgm:t>
    </dgm:pt>
    <dgm:pt modelId="{D454EFC0-DCBA-4A5F-9188-DE1C4C531D6C}" type="sibTrans" cxnId="{ADE795CE-139F-49A8-B49B-FF1B2E2F19BB}">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pt>
  </dgm:ptLst>
  <dgm:cxnLst>
    <dgm:cxn modelId="{CC0F300D-71C8-4AAA-892C-2FAEBE21C6F5}" srcId="{1C9B6F4F-F71B-47E5-A3F4-6A133EDDA7BF}" destId="{83F85FB8-6B81-4ED5-92C8-58C1CA7E76E9}" srcOrd="2" destOrd="0" parTransId="{9508983A-D998-4BA4-8865-EA6C6EC23EF7}" sibTransId="{09355AA4-F96D-4E71-8FE9-EF6DC2507766}"/>
    <dgm:cxn modelId="{9259052A-B68B-48EE-8FB9-50CB3648FA94}" type="presOf" srcId="{1C9B6F4F-F71B-47E5-A3F4-6A133EDDA7BF}" destId="{CCAB3F69-164F-45F2-B5B9-A78867DCEE16}" srcOrd="0" destOrd="0" presId="urn:microsoft.com/office/officeart/2009/3/layout/IncreasingArrowsProcess"/>
    <dgm:cxn modelId="{0BA6D12A-5DA3-4467-A73A-A56AE40EE553}" type="presOf" srcId="{83F85FB8-6B81-4ED5-92C8-58C1CA7E76E9}" destId="{2E2CEF3C-DAE3-4606-B5A5-BCCA1CBCB380}" srcOrd="0" destOrd="2"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532B4E34-E822-43E5-A218-C81D039BC82B}" srcId="{1C9B6F4F-F71B-47E5-A3F4-6A133EDDA7BF}" destId="{A550DE6B-60E9-42A4-BA24-09B99E04212B}" srcOrd="0" destOrd="0" parTransId="{F4CB9502-2D6C-47DA-A50D-94C4C749FB63}" sibTransId="{E57F40EC-C532-4728-B92E-A9224576F231}"/>
    <dgm:cxn modelId="{21C8EC3C-383A-40D4-A3AD-40FB645E9C4B}" type="presOf" srcId="{3672533D-8F35-4A31-9BF1-7879BDF5BDBE}" destId="{3B15316A-54DA-4456-ADE2-E7F050C432BD}" srcOrd="0" destOrd="0" presId="urn:microsoft.com/office/officeart/2009/3/layout/IncreasingArrowsProcess"/>
    <dgm:cxn modelId="{CEA1EC40-5EFB-4CCC-96A9-A02F6A176EA9}" type="presOf" srcId="{EB6F8CBA-A29F-43D4-82F0-03B87713507D}" destId="{5554142E-C32B-4E5F-9FFA-9D5E68938780}" srcOrd="0" destOrd="0" presId="urn:microsoft.com/office/officeart/2009/3/layout/IncreasingArrowsProcess"/>
    <dgm:cxn modelId="{98274047-1A2F-49D3-B55F-91381D411FA9}" type="presOf" srcId="{A550DE6B-60E9-42A4-BA24-09B99E04212B}" destId="{2E2CEF3C-DAE3-4606-B5A5-BCCA1CBCB380}" srcOrd="0" destOrd="0"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CE183C51-FB5B-4113-9C6A-5C88518E824D}" type="presOf" srcId="{19696909-8C48-46BB-BC66-CAD5D98AD709}" destId="{C30C58A0-B04E-452B-9322-CA41E936892C}" srcOrd="0" destOrd="0" presId="urn:microsoft.com/office/officeart/2009/3/layout/IncreasingArrowsProcess"/>
    <dgm:cxn modelId="{DA10EC56-CF55-469A-A813-F19B94F55A6F}" type="presOf" srcId="{BAD5FAA4-94A7-43CD-A735-B5C2D83937F6}" destId="{856E43E6-3D70-4376-AA4E-32C2946973DE}" srcOrd="0" destOrd="1"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E42BCF80-003F-4418-B46A-6ACF6604D2CB}" srcId="{19696909-8C48-46BB-BC66-CAD5D98AD709}" destId="{3672533D-8F35-4A31-9BF1-7879BDF5BDBE}" srcOrd="0" destOrd="0" parTransId="{3895EC86-D6A3-43CD-A7C4-6BD72386C11D}" sibTransId="{AFCA6754-B92A-439F-86E3-B2D211B0C3DF}"/>
    <dgm:cxn modelId="{3288C5BB-DB7D-4139-9A9D-4D61BA079231}" type="presOf" srcId="{6F778127-8025-4814-8EF9-B888A5C8108E}" destId="{2E2CEF3C-DAE3-4606-B5A5-BCCA1CBCB380}" srcOrd="0" destOrd="3" presId="urn:microsoft.com/office/officeart/2009/3/layout/IncreasingArrowsProcess"/>
    <dgm:cxn modelId="{144DBDC6-775A-4185-B613-D3949AA6399F}" type="presOf" srcId="{5BAEA9AB-D9B8-41C5-8953-E7A3C323A2E6}" destId="{2E2CEF3C-DAE3-4606-B5A5-BCCA1CBCB380}" srcOrd="0" destOrd="1" presId="urn:microsoft.com/office/officeart/2009/3/layout/IncreasingArrowsProcess"/>
    <dgm:cxn modelId="{653111CC-CEBE-429E-8ACD-32E0EEF6BC48}" srcId="{E4F7FC25-1B7F-409B-8CDB-AB80035AB426}" destId="{1C9B6F4F-F71B-47E5-A3F4-6A133EDDA7BF}" srcOrd="2" destOrd="0" parTransId="{A7B34D18-627D-4CC8-8188-C16385F270E3}" sibTransId="{7A8BE1AD-444B-452B-A70D-57AFCE99E04E}"/>
    <dgm:cxn modelId="{ADE795CE-139F-49A8-B49B-FF1B2E2F19BB}" srcId="{1C9B6F4F-F71B-47E5-A3F4-6A133EDDA7BF}" destId="{6F778127-8025-4814-8EF9-B888A5C8108E}" srcOrd="3" destOrd="0" parTransId="{E16551D7-CF9D-4C40-B5B5-33C7F6979186}" sibTransId="{D454EFC0-DCBA-4A5F-9188-DE1C4C531D6C}"/>
    <dgm:cxn modelId="{38CC1CD6-D8D9-46BC-A967-B18EF681256D}" srcId="{19696909-8C48-46BB-BC66-CAD5D98AD709}" destId="{BC7B1659-D774-458A-9AD5-FDBA0EB81088}" srcOrd="1" destOrd="0" parTransId="{2BDDA411-B270-4B2A-92DF-38174B25F00D}" sibTransId="{11EAC833-E84E-4845-AB88-2782780D0775}"/>
    <dgm:cxn modelId="{667ACDD8-C6D7-4DD9-9985-21CDCCAB1DA4}" type="presOf" srcId="{35E16B8E-CCE1-4695-8F2E-A526A427A356}" destId="{856E43E6-3D70-4376-AA4E-32C2946973DE}" srcOrd="0" destOrd="0" presId="urn:microsoft.com/office/officeart/2009/3/layout/IncreasingArrowsProcess"/>
    <dgm:cxn modelId="{B79D50DE-29AB-47E7-9105-4D5764E93C7C}" type="presOf" srcId="{BC7B1659-D774-458A-9AD5-FDBA0EB81088}" destId="{3B15316A-54DA-4456-ADE2-E7F050C432BD}" srcOrd="0" destOrd="1"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1DBEB7EB-D53A-4272-8EF1-0DA10C78529F}" type="presOf" srcId="{E4F7FC25-1B7F-409B-8CDB-AB80035AB426}" destId="{0322A22A-B91F-42EC-AA50-5A3C2B1C1D58}" srcOrd="0" destOrd="0" presId="urn:microsoft.com/office/officeart/2009/3/layout/IncreasingArrowsProcess"/>
    <dgm:cxn modelId="{6C33FCFA-1FB3-4F8E-AC4D-4468EC17B86D}" srcId="{1C9B6F4F-F71B-47E5-A3F4-6A133EDDA7BF}" destId="{5BAEA9AB-D9B8-41C5-8953-E7A3C323A2E6}" srcOrd="1" destOrd="0" parTransId="{2FBC43C7-BF7C-4776-B71E-2F1607FB4D12}" sibTransId="{C64811DD-9A73-4363-8525-8D73AAF18286}"/>
    <dgm:cxn modelId="{49A3015B-C5AF-45A5-A971-AE0E5120E6EE}" type="presParOf" srcId="{0322A22A-B91F-42EC-AA50-5A3C2B1C1D58}" destId="{5554142E-C32B-4E5F-9FFA-9D5E68938780}" srcOrd="0" destOrd="0" presId="urn:microsoft.com/office/officeart/2009/3/layout/IncreasingArrowsProcess"/>
    <dgm:cxn modelId="{905C19B3-4B2D-4EFC-8B72-C487D5B763EA}" type="presParOf" srcId="{0322A22A-B91F-42EC-AA50-5A3C2B1C1D58}" destId="{856E43E6-3D70-4376-AA4E-32C2946973DE}" srcOrd="1" destOrd="0" presId="urn:microsoft.com/office/officeart/2009/3/layout/IncreasingArrowsProcess"/>
    <dgm:cxn modelId="{0A31C178-0E81-4C9A-AB4A-CC7CAAD5A2E2}" type="presParOf" srcId="{0322A22A-B91F-42EC-AA50-5A3C2B1C1D58}" destId="{C30C58A0-B04E-452B-9322-CA41E936892C}" srcOrd="2" destOrd="0" presId="urn:microsoft.com/office/officeart/2009/3/layout/IncreasingArrowsProcess"/>
    <dgm:cxn modelId="{FE9FC787-293C-4133-9107-5531B226EEA7}" type="presParOf" srcId="{0322A22A-B91F-42EC-AA50-5A3C2B1C1D58}" destId="{3B15316A-54DA-4456-ADE2-E7F050C432BD}" srcOrd="3" destOrd="0" presId="urn:microsoft.com/office/officeart/2009/3/layout/IncreasingArrowsProcess"/>
    <dgm:cxn modelId="{71A0FA7B-FB27-4B6E-9CD9-1E0840228667}" type="presParOf" srcId="{0322A22A-B91F-42EC-AA50-5A3C2B1C1D58}" destId="{CCAB3F69-164F-45F2-B5B9-A78867DCEE16}" srcOrd="4" destOrd="0" presId="urn:microsoft.com/office/officeart/2009/3/layout/IncreasingArrowsProcess"/>
    <dgm:cxn modelId="{50F12AFE-A96C-4C1E-8970-6C6122510DB5}"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1779E4-F6D9-48D7-8FB8-CB2BDDC0890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ZA"/>
        </a:p>
      </dgm:t>
    </dgm:pt>
    <dgm:pt modelId="{20F0F244-8A4D-40B3-8291-C4799234F425}">
      <dgm:prSet phldrT="[Text]" custT="1"/>
      <dgm:spPr>
        <a:xfrm>
          <a:off x="233340" y="2424116"/>
          <a:ext cx="1742683" cy="871341"/>
        </a:xfrm>
        <a:prstGeom prst="roundRect">
          <a:avLst>
            <a:gd name="adj" fmla="val 10000"/>
          </a:avLst>
        </a:prstGeom>
      </dgm:spPr>
      <dgm:t>
        <a:bodyPr/>
        <a:lstStyle/>
        <a:p>
          <a:r>
            <a:rPr lang="en-ZA" sz="1200"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p>
      </dgm:t>
    </dgm:pt>
    <dgm:pt modelId="{08BAD210-BA6D-42C5-87F5-4268C56E9F21}" type="parTrans" cxnId="{4FC16DBF-5772-44AB-A81C-388C45399591}">
      <dgm:prSet/>
      <dgm:spPr/>
      <dgm:t>
        <a:bodyPr/>
        <a:lstStyle/>
        <a:p>
          <a:endParaRPr lang="en-ZA"/>
        </a:p>
      </dgm:t>
    </dgm:pt>
    <dgm:pt modelId="{3E4905E3-DDF6-4D83-9F0A-5D5D816EA587}" type="sibTrans" cxnId="{4FC16DBF-5772-44AB-A81C-388C45399591}">
      <dgm:prSet/>
      <dgm:spPr/>
      <dgm:t>
        <a:bodyPr/>
        <a:lstStyle/>
        <a:p>
          <a:endParaRPr lang="en-ZA"/>
        </a:p>
      </dgm:t>
    </dgm:pt>
    <dgm:pt modelId="{C02EED6D-A8B7-4F9E-92B3-3023A75769B1}">
      <dgm:prSet phldrT="[Text]" custT="1"/>
      <dgm:spPr>
        <a:xfrm>
          <a:off x="2523905" y="2424116"/>
          <a:ext cx="1742683" cy="871341"/>
        </a:xfrm>
        <a:prstGeom prst="roundRect">
          <a:avLst>
            <a:gd name="adj" fmla="val 10000"/>
          </a:avLst>
        </a:prstGeom>
      </dgm:spPr>
      <dgm:t>
        <a:bodyPr/>
        <a:lstStyle/>
        <a:p>
          <a:r>
            <a:rPr lang="en-ZA" sz="1600" dirty="0">
              <a:latin typeface="Calibri"/>
              <a:ea typeface="+mn-ea"/>
              <a:cs typeface="+mn-cs"/>
            </a:rPr>
            <a:t>Build capacity to ensure value driven delivery of correctional services</a:t>
          </a:r>
        </a:p>
      </dgm:t>
    </dgm:pt>
    <dgm:pt modelId="{33C487AF-E27D-4567-9F55-D19F60BDB170}" type="parTrans" cxnId="{86339C19-994E-4BF0-A593-5AB174B6CA8B}">
      <dgm:prSet/>
      <dgm:spPr>
        <a:xfrm>
          <a:off x="1976023" y="2846076"/>
          <a:ext cx="547882" cy="27421"/>
        </a:xfrm>
        <a:custGeom>
          <a:avLst/>
          <a:gdLst/>
          <a:ahLst/>
          <a:cxnLst/>
          <a:rect l="0" t="0" r="0" b="0"/>
          <a:pathLst>
            <a:path>
              <a:moveTo>
                <a:pt x="0" y="13710"/>
              </a:moveTo>
              <a:lnTo>
                <a:pt x="547882" y="13710"/>
              </a:lnTo>
            </a:path>
          </a:pathLst>
        </a:custGeom>
      </dgm:spPr>
      <dgm:t>
        <a:bodyPr/>
        <a:lstStyle/>
        <a:p>
          <a:endParaRPr lang="en-ZA">
            <a:solidFill>
              <a:sysClr val="windowText" lastClr="000000">
                <a:hueOff val="0"/>
                <a:satOff val="0"/>
                <a:lumOff val="0"/>
                <a:alphaOff val="0"/>
              </a:sysClr>
            </a:solidFill>
            <a:latin typeface="Calibri"/>
            <a:ea typeface="+mn-ea"/>
            <a:cs typeface="+mn-cs"/>
          </a:endParaRPr>
        </a:p>
      </dgm:t>
    </dgm:pt>
    <dgm:pt modelId="{0E5654BE-583E-4A3B-8463-2DCCC735CE86}" type="sibTrans" cxnId="{86339C19-994E-4BF0-A593-5AB174B6CA8B}">
      <dgm:prSet/>
      <dgm:spPr/>
      <dgm:t>
        <a:bodyPr/>
        <a:lstStyle/>
        <a:p>
          <a:endParaRPr lang="en-ZA"/>
        </a:p>
      </dgm:t>
    </dgm:pt>
    <dgm:pt modelId="{7A4948D0-9C29-471B-87B1-C829CFAA350B}">
      <dgm:prSet custT="1"/>
      <dgm:spPr>
        <a:xfrm>
          <a:off x="4883114" y="1923095"/>
          <a:ext cx="1742683" cy="871341"/>
        </a:xfrm>
        <a:prstGeom prst="roundRect">
          <a:avLst>
            <a:gd name="adj" fmla="val 10000"/>
          </a:avLst>
        </a:prstGeom>
      </dgm:spPr>
      <dgm:t>
        <a:bodyPr/>
        <a:lstStyle/>
        <a:p>
          <a:r>
            <a:rPr lang="en-ZA" sz="1600" b="0" dirty="0">
              <a:effectLst/>
              <a:latin typeface="Calibri" panose="020F0502020204030204" pitchFamily="34" charset="0"/>
              <a:ea typeface="+mn-ea"/>
              <a:cs typeface="Times New Roman" panose="02020603050405020304" pitchFamily="18" charset="0"/>
            </a:rPr>
            <a:t>Professional Council established</a:t>
          </a:r>
        </a:p>
      </dgm:t>
    </dgm:pt>
    <dgm:pt modelId="{28948F3D-43E8-43EB-8A1A-38248E4E539D}" type="parTrans" cxnId="{0A07B529-41FF-4B30-BA28-984C8C53F170}">
      <dgm:prSet/>
      <dgm:spPr>
        <a:xfrm rot="19254054">
          <a:off x="4177633" y="2595565"/>
          <a:ext cx="794435" cy="27421"/>
        </a:xfrm>
        <a:custGeom>
          <a:avLst/>
          <a:gdLst/>
          <a:ahLst/>
          <a:cxnLst/>
          <a:rect l="0" t="0" r="0" b="0"/>
          <a:pathLst>
            <a:path>
              <a:moveTo>
                <a:pt x="0" y="13710"/>
              </a:moveTo>
              <a:lnTo>
                <a:pt x="794435" y="13710"/>
              </a:lnTo>
            </a:path>
          </a:pathLst>
        </a:custGeom>
      </dgm:spPr>
      <dgm:t>
        <a:bodyPr/>
        <a:lstStyle/>
        <a:p>
          <a:endParaRPr lang="en-ZA">
            <a:solidFill>
              <a:sysClr val="windowText" lastClr="000000">
                <a:hueOff val="0"/>
                <a:satOff val="0"/>
                <a:lumOff val="0"/>
                <a:alphaOff val="0"/>
              </a:sysClr>
            </a:solidFill>
            <a:latin typeface="Calibri"/>
            <a:ea typeface="+mn-ea"/>
            <a:cs typeface="+mn-cs"/>
          </a:endParaRPr>
        </a:p>
      </dgm:t>
    </dgm:pt>
    <dgm:pt modelId="{BF7F964B-93AD-46D8-A749-ADA423B674ED}" type="sibTrans" cxnId="{0A07B529-41FF-4B30-BA28-984C8C53F170}">
      <dgm:prSet/>
      <dgm:spPr/>
      <dgm:t>
        <a:bodyPr/>
        <a:lstStyle/>
        <a:p>
          <a:endParaRPr lang="en-ZA"/>
        </a:p>
      </dgm:t>
    </dgm:pt>
    <dgm:pt modelId="{41BEA329-896A-4A78-AC41-498D98371ACD}">
      <dgm:prSet custT="1"/>
      <dgm:spPr>
        <a:xfrm>
          <a:off x="4883114" y="2925138"/>
          <a:ext cx="1742683" cy="871341"/>
        </a:xfrm>
        <a:prstGeom prst="roundRect">
          <a:avLst>
            <a:gd name="adj" fmla="val 10000"/>
          </a:avLst>
        </a:prstGeom>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600" b="0" kern="0" dirty="0">
              <a:latin typeface="+mn-lt"/>
            </a:rPr>
            <a:t>Recruitment and  selection  strategy</a:t>
          </a:r>
        </a:p>
        <a:p>
          <a:endParaRPr lang="en-ZA" sz="1600" b="0" dirty="0">
            <a:latin typeface="Calibri"/>
            <a:ea typeface="+mn-ea"/>
            <a:cs typeface="+mn-cs"/>
          </a:endParaRPr>
        </a:p>
      </dgm:t>
    </dgm:pt>
    <dgm:pt modelId="{BCFFA13F-26B4-4005-B867-27F956CAA094}" type="parTrans" cxnId="{7CF5FE8B-AF87-45BD-A42E-58291CA41DD1}">
      <dgm:prSet/>
      <dgm:spPr>
        <a:xfrm rot="2345946">
          <a:off x="4177633" y="3096587"/>
          <a:ext cx="794435" cy="27421"/>
        </a:xfrm>
        <a:custGeom>
          <a:avLst/>
          <a:gdLst/>
          <a:ahLst/>
          <a:cxnLst/>
          <a:rect l="0" t="0" r="0" b="0"/>
          <a:pathLst>
            <a:path>
              <a:moveTo>
                <a:pt x="0" y="13710"/>
              </a:moveTo>
              <a:lnTo>
                <a:pt x="794435" y="13710"/>
              </a:lnTo>
            </a:path>
          </a:pathLst>
        </a:custGeom>
      </dgm:spPr>
      <dgm:t>
        <a:bodyPr/>
        <a:lstStyle/>
        <a:p>
          <a:endParaRPr lang="en-ZA">
            <a:solidFill>
              <a:sysClr val="windowText" lastClr="000000">
                <a:hueOff val="0"/>
                <a:satOff val="0"/>
                <a:lumOff val="0"/>
                <a:alphaOff val="0"/>
              </a:sysClr>
            </a:solidFill>
            <a:latin typeface="Calibri"/>
            <a:ea typeface="+mn-ea"/>
            <a:cs typeface="+mn-cs"/>
          </a:endParaRPr>
        </a:p>
      </dgm:t>
    </dgm:pt>
    <dgm:pt modelId="{58410083-A12D-4AAB-936E-FB41E77E8DB5}" type="sibTrans" cxnId="{7CF5FE8B-AF87-45BD-A42E-58291CA41DD1}">
      <dgm:prSet/>
      <dgm:spPr/>
      <dgm:t>
        <a:bodyPr/>
        <a:lstStyle/>
        <a:p>
          <a:endParaRPr lang="en-ZA"/>
        </a:p>
      </dgm:t>
    </dgm:pt>
    <dgm:pt modelId="{095F11D1-6CFF-4584-957D-39470A55144D}">
      <dgm:prSet custT="1"/>
      <dgm:spPr/>
      <dgm:t>
        <a:bodyPr/>
        <a:lstStyle/>
        <a:p>
          <a:r>
            <a:rPr lang="en-ZA" sz="1600" b="0" dirty="0"/>
            <a:t>Needs based  training in line with the WSP</a:t>
          </a:r>
        </a:p>
      </dgm:t>
    </dgm:pt>
    <dgm:pt modelId="{79D349FE-31E6-4AF8-8949-28E9D7D6E928}" type="parTrans" cxnId="{1BBEA307-B70C-45D5-8FDD-9C0BD78A43F6}">
      <dgm:prSet/>
      <dgm:spPr/>
      <dgm:t>
        <a:bodyPr/>
        <a:lstStyle/>
        <a:p>
          <a:endParaRPr lang="en-ZA"/>
        </a:p>
      </dgm:t>
    </dgm:pt>
    <dgm:pt modelId="{1D85D625-6329-4A4B-97D7-460B34A32484}" type="sibTrans" cxnId="{1BBEA307-B70C-45D5-8FDD-9C0BD78A43F6}">
      <dgm:prSet/>
      <dgm:spPr/>
      <dgm:t>
        <a:bodyPr/>
        <a:lstStyle/>
        <a:p>
          <a:endParaRPr lang="en-ZA"/>
        </a:p>
      </dgm:t>
    </dgm:pt>
    <dgm:pt modelId="{87B8620C-BFC2-4DC3-95C1-6C39ACD97892}">
      <dgm:prSet custT="1"/>
      <dgm:spPr>
        <a:xfrm>
          <a:off x="4883114" y="2925138"/>
          <a:ext cx="1742683" cy="871341"/>
        </a:xfrm>
      </dgm:spPr>
      <dgm:t>
        <a:bodyPr/>
        <a:lstStyle/>
        <a:p>
          <a:r>
            <a:rPr lang="en-ZA" sz="1600" b="0" dirty="0">
              <a:effectLst/>
              <a:latin typeface="Calibri" panose="020F0502020204030204" pitchFamily="34" charset="0"/>
              <a:ea typeface="+mn-ea"/>
              <a:cs typeface="Times New Roman" panose="02020603050405020304" pitchFamily="18" charset="0"/>
            </a:rPr>
            <a:t>Existence of HR talent management strategy</a:t>
          </a:r>
          <a:endParaRPr lang="en-ZA" sz="1600" b="0" dirty="0">
            <a:latin typeface="Calibri"/>
            <a:ea typeface="+mn-ea"/>
            <a:cs typeface="+mn-cs"/>
          </a:endParaRPr>
        </a:p>
      </dgm:t>
    </dgm:pt>
    <dgm:pt modelId="{71DE0AC0-83AA-4C72-B67D-715396FFB316}" type="parTrans" cxnId="{F61DF7AF-B789-4867-9B5C-875749CE2D9F}">
      <dgm:prSet/>
      <dgm:spPr/>
      <dgm:t>
        <a:bodyPr/>
        <a:lstStyle/>
        <a:p>
          <a:endParaRPr lang="en-ZA"/>
        </a:p>
      </dgm:t>
    </dgm:pt>
    <dgm:pt modelId="{29518BD1-DD8B-4B92-B525-FB8CD597387C}" type="sibTrans" cxnId="{F61DF7AF-B789-4867-9B5C-875749CE2D9F}">
      <dgm:prSet/>
      <dgm:spPr/>
      <dgm:t>
        <a:bodyPr/>
        <a:lstStyle/>
        <a:p>
          <a:endParaRPr lang="en-ZA"/>
        </a:p>
      </dgm:t>
    </dgm:pt>
    <dgm:pt modelId="{D17BFF15-F469-450A-BE93-B04123CCC99E}" type="pres">
      <dgm:prSet presAssocID="{881779E4-F6D9-48D7-8FB8-CB2BDDC08908}" presName="diagram" presStyleCnt="0">
        <dgm:presLayoutVars>
          <dgm:chPref val="1"/>
          <dgm:dir/>
          <dgm:animOne val="branch"/>
          <dgm:animLvl val="lvl"/>
          <dgm:resizeHandles val="exact"/>
        </dgm:presLayoutVars>
      </dgm:prSet>
      <dgm:spPr/>
    </dgm:pt>
    <dgm:pt modelId="{235628BE-2AF4-4FD1-B4DB-76E88AF7A130}" type="pres">
      <dgm:prSet presAssocID="{20F0F244-8A4D-40B3-8291-C4799234F425}" presName="root1" presStyleCnt="0"/>
      <dgm:spPr/>
    </dgm:pt>
    <dgm:pt modelId="{B5BE1993-DE2F-4A51-8D77-D9DF03A10228}" type="pres">
      <dgm:prSet presAssocID="{20F0F244-8A4D-40B3-8291-C4799234F425}" presName="LevelOneTextNode" presStyleLbl="node0" presStyleIdx="0" presStyleCnt="1" custScaleY="181789" custLinFactNeighborX="13183">
        <dgm:presLayoutVars>
          <dgm:chPref val="3"/>
        </dgm:presLayoutVars>
      </dgm:prSet>
      <dgm:spPr/>
    </dgm:pt>
    <dgm:pt modelId="{82B930AE-E3CE-4040-9A46-2F0B78280E54}" type="pres">
      <dgm:prSet presAssocID="{20F0F244-8A4D-40B3-8291-C4799234F425}" presName="level2hierChild" presStyleCnt="0"/>
      <dgm:spPr/>
    </dgm:pt>
    <dgm:pt modelId="{806624F1-247C-4B18-98B2-C7420405EA0A}" type="pres">
      <dgm:prSet presAssocID="{33C487AF-E27D-4567-9F55-D19F60BDB170}" presName="conn2-1" presStyleLbl="parChTrans1D2" presStyleIdx="0" presStyleCnt="1"/>
      <dgm:spPr/>
    </dgm:pt>
    <dgm:pt modelId="{50470530-08AF-4AF3-BE2B-110E99E28E68}" type="pres">
      <dgm:prSet presAssocID="{33C487AF-E27D-4567-9F55-D19F60BDB170}" presName="connTx" presStyleLbl="parChTrans1D2" presStyleIdx="0" presStyleCnt="1"/>
      <dgm:spPr/>
    </dgm:pt>
    <dgm:pt modelId="{59737DA6-DC62-4140-A2D2-C8CFEA603EDB}" type="pres">
      <dgm:prSet presAssocID="{C02EED6D-A8B7-4F9E-92B3-3023A75769B1}" presName="root2" presStyleCnt="0"/>
      <dgm:spPr/>
    </dgm:pt>
    <dgm:pt modelId="{700750EF-DCA2-44E7-A8F6-8722B98CA86B}" type="pres">
      <dgm:prSet presAssocID="{C02EED6D-A8B7-4F9E-92B3-3023A75769B1}" presName="LevelTwoTextNode" presStyleLbl="node2" presStyleIdx="0" presStyleCnt="1" custScaleX="110057" custScaleY="324930" custLinFactNeighborX="8112" custLinFactNeighborY="-17271">
        <dgm:presLayoutVars>
          <dgm:chPref val="3"/>
        </dgm:presLayoutVars>
      </dgm:prSet>
      <dgm:spPr/>
    </dgm:pt>
    <dgm:pt modelId="{88852E6A-98CD-4632-B618-9D174C1917FB}" type="pres">
      <dgm:prSet presAssocID="{C02EED6D-A8B7-4F9E-92B3-3023A75769B1}" presName="level3hierChild" presStyleCnt="0"/>
      <dgm:spPr/>
    </dgm:pt>
    <dgm:pt modelId="{3A0F5D64-518A-4350-B9E9-C42320A5B686}" type="pres">
      <dgm:prSet presAssocID="{28948F3D-43E8-43EB-8A1A-38248E4E539D}" presName="conn2-1" presStyleLbl="parChTrans1D3" presStyleIdx="0" presStyleCnt="4"/>
      <dgm:spPr/>
    </dgm:pt>
    <dgm:pt modelId="{09EFA9F9-F99C-4F23-8B39-6412BD28426D}" type="pres">
      <dgm:prSet presAssocID="{28948F3D-43E8-43EB-8A1A-38248E4E539D}" presName="connTx" presStyleLbl="parChTrans1D3" presStyleIdx="0" presStyleCnt="4"/>
      <dgm:spPr/>
    </dgm:pt>
    <dgm:pt modelId="{862D8BE0-6D48-4291-8E6C-261FD74FC528}" type="pres">
      <dgm:prSet presAssocID="{7A4948D0-9C29-471B-87B1-C829CFAA350B}" presName="root2" presStyleCnt="0"/>
      <dgm:spPr/>
    </dgm:pt>
    <dgm:pt modelId="{E57721BD-D99F-4BCC-BEB3-1297D5C323E0}" type="pres">
      <dgm:prSet presAssocID="{7A4948D0-9C29-471B-87B1-C829CFAA350B}" presName="LevelTwoTextNode" presStyleLbl="node3" presStyleIdx="0" presStyleCnt="4" custScaleY="66992" custLinFactNeighborX="375" custLinFactNeighborY="20915">
        <dgm:presLayoutVars>
          <dgm:chPref val="3"/>
        </dgm:presLayoutVars>
      </dgm:prSet>
      <dgm:spPr/>
    </dgm:pt>
    <dgm:pt modelId="{B32B6CDA-E203-4D0D-824D-DA3CFFDD0E99}" type="pres">
      <dgm:prSet presAssocID="{7A4948D0-9C29-471B-87B1-C829CFAA350B}" presName="level3hierChild" presStyleCnt="0"/>
      <dgm:spPr/>
    </dgm:pt>
    <dgm:pt modelId="{B69B4C6B-460A-425F-963C-1346F63D3D3C}" type="pres">
      <dgm:prSet presAssocID="{79D349FE-31E6-4AF8-8949-28E9D7D6E928}" presName="conn2-1" presStyleLbl="parChTrans1D3" presStyleIdx="1" presStyleCnt="4"/>
      <dgm:spPr/>
    </dgm:pt>
    <dgm:pt modelId="{9667889F-B7D3-4582-817C-002085BBAD53}" type="pres">
      <dgm:prSet presAssocID="{79D349FE-31E6-4AF8-8949-28E9D7D6E928}" presName="connTx" presStyleLbl="parChTrans1D3" presStyleIdx="1" presStyleCnt="4"/>
      <dgm:spPr/>
    </dgm:pt>
    <dgm:pt modelId="{3082F1FB-7C18-48EF-A275-F31F6A159FFC}" type="pres">
      <dgm:prSet presAssocID="{095F11D1-6CFF-4584-957D-39470A55144D}" presName="root2" presStyleCnt="0"/>
      <dgm:spPr/>
    </dgm:pt>
    <dgm:pt modelId="{5970CD5D-39AF-49BF-BA6C-3C8E2A62E2F4}" type="pres">
      <dgm:prSet presAssocID="{095F11D1-6CFF-4584-957D-39470A55144D}" presName="LevelTwoTextNode" presStyleLbl="node3" presStyleIdx="1" presStyleCnt="4" custLinFactNeighborX="374" custLinFactNeighborY="21001">
        <dgm:presLayoutVars>
          <dgm:chPref val="3"/>
        </dgm:presLayoutVars>
      </dgm:prSet>
      <dgm:spPr/>
    </dgm:pt>
    <dgm:pt modelId="{DD61E677-00E2-4A5C-B103-7CE19873805F}" type="pres">
      <dgm:prSet presAssocID="{095F11D1-6CFF-4584-957D-39470A55144D}" presName="level3hierChild" presStyleCnt="0"/>
      <dgm:spPr/>
    </dgm:pt>
    <dgm:pt modelId="{ACCF4CD0-F9FF-4370-A691-0715E7AAB44F}" type="pres">
      <dgm:prSet presAssocID="{BCFFA13F-26B4-4005-B867-27F956CAA094}" presName="conn2-1" presStyleLbl="parChTrans1D3" presStyleIdx="2" presStyleCnt="4"/>
      <dgm:spPr/>
    </dgm:pt>
    <dgm:pt modelId="{F502CA11-8A99-4DFD-8890-1F220A4853F0}" type="pres">
      <dgm:prSet presAssocID="{BCFFA13F-26B4-4005-B867-27F956CAA094}" presName="connTx" presStyleLbl="parChTrans1D3" presStyleIdx="2" presStyleCnt="4"/>
      <dgm:spPr/>
    </dgm:pt>
    <dgm:pt modelId="{4726C162-9BDD-41C6-92E8-299A2BC4E607}" type="pres">
      <dgm:prSet presAssocID="{41BEA329-896A-4A78-AC41-498D98371ACD}" presName="root2" presStyleCnt="0"/>
      <dgm:spPr/>
    </dgm:pt>
    <dgm:pt modelId="{CC82D747-28E6-4311-BA1A-378E1CDE55D5}" type="pres">
      <dgm:prSet presAssocID="{41BEA329-896A-4A78-AC41-498D98371ACD}" presName="LevelTwoTextNode" presStyleLbl="node3" presStyleIdx="2" presStyleCnt="4" custScaleY="181789" custLinFactNeighborY="22400">
        <dgm:presLayoutVars>
          <dgm:chPref val="3"/>
        </dgm:presLayoutVars>
      </dgm:prSet>
      <dgm:spPr/>
    </dgm:pt>
    <dgm:pt modelId="{C7A14819-F468-496E-941F-C11A83096207}" type="pres">
      <dgm:prSet presAssocID="{41BEA329-896A-4A78-AC41-498D98371ACD}" presName="level3hierChild" presStyleCnt="0"/>
      <dgm:spPr/>
    </dgm:pt>
    <dgm:pt modelId="{98D75EE8-FFD4-462C-8DDD-5C0DFD0541EB}" type="pres">
      <dgm:prSet presAssocID="{71DE0AC0-83AA-4C72-B67D-715396FFB316}" presName="conn2-1" presStyleLbl="parChTrans1D3" presStyleIdx="3" presStyleCnt="4"/>
      <dgm:spPr/>
    </dgm:pt>
    <dgm:pt modelId="{5D08B5F5-BA13-426D-8FA4-7509FABFE64C}" type="pres">
      <dgm:prSet presAssocID="{71DE0AC0-83AA-4C72-B67D-715396FFB316}" presName="connTx" presStyleLbl="parChTrans1D3" presStyleIdx="3" presStyleCnt="4"/>
      <dgm:spPr/>
    </dgm:pt>
    <dgm:pt modelId="{FC8F31D1-0D3B-49B6-AAA3-53CE49F69800}" type="pres">
      <dgm:prSet presAssocID="{87B8620C-BFC2-4DC3-95C1-6C39ACD97892}" presName="root2" presStyleCnt="0"/>
      <dgm:spPr/>
    </dgm:pt>
    <dgm:pt modelId="{60F9573B-5FE2-4FCB-89F9-26648CA723E5}" type="pres">
      <dgm:prSet presAssocID="{87B8620C-BFC2-4DC3-95C1-6C39ACD97892}" presName="LevelTwoTextNode" presStyleLbl="node3" presStyleIdx="3" presStyleCnt="4" custScaleY="181789" custLinFactNeighborY="28000">
        <dgm:presLayoutVars>
          <dgm:chPref val="3"/>
        </dgm:presLayoutVars>
      </dgm:prSet>
      <dgm:spPr>
        <a:prstGeom prst="roundRect">
          <a:avLst>
            <a:gd name="adj" fmla="val 10000"/>
          </a:avLst>
        </a:prstGeom>
      </dgm:spPr>
    </dgm:pt>
    <dgm:pt modelId="{BF41BD58-BC10-4D42-ADA4-E9370C3FC25A}" type="pres">
      <dgm:prSet presAssocID="{87B8620C-BFC2-4DC3-95C1-6C39ACD97892}" presName="level3hierChild" presStyleCnt="0"/>
      <dgm:spPr/>
    </dgm:pt>
  </dgm:ptLst>
  <dgm:cxnLst>
    <dgm:cxn modelId="{1BBEA307-B70C-45D5-8FDD-9C0BD78A43F6}" srcId="{C02EED6D-A8B7-4F9E-92B3-3023A75769B1}" destId="{095F11D1-6CFF-4584-957D-39470A55144D}" srcOrd="1" destOrd="0" parTransId="{79D349FE-31E6-4AF8-8949-28E9D7D6E928}" sibTransId="{1D85D625-6329-4A4B-97D7-460B34A32484}"/>
    <dgm:cxn modelId="{76642F10-E444-4A0E-A0E5-17129896735E}" type="presOf" srcId="{79D349FE-31E6-4AF8-8949-28E9D7D6E928}" destId="{9667889F-B7D3-4582-817C-002085BBAD53}" srcOrd="1" destOrd="0" presId="urn:microsoft.com/office/officeart/2005/8/layout/hierarchy2"/>
    <dgm:cxn modelId="{86339C19-994E-4BF0-A593-5AB174B6CA8B}" srcId="{20F0F244-8A4D-40B3-8291-C4799234F425}" destId="{C02EED6D-A8B7-4F9E-92B3-3023A75769B1}" srcOrd="0" destOrd="0" parTransId="{33C487AF-E27D-4567-9F55-D19F60BDB170}" sibTransId="{0E5654BE-583E-4A3B-8463-2DCCC735CE86}"/>
    <dgm:cxn modelId="{41A6BA19-F669-40B7-B2B3-C9A7807E6196}" type="presOf" srcId="{71DE0AC0-83AA-4C72-B67D-715396FFB316}" destId="{5D08B5F5-BA13-426D-8FA4-7509FABFE64C}" srcOrd="1" destOrd="0" presId="urn:microsoft.com/office/officeart/2005/8/layout/hierarchy2"/>
    <dgm:cxn modelId="{41B8B31C-02AC-46DB-8E79-9DA62A12A8C6}" type="presOf" srcId="{BCFFA13F-26B4-4005-B867-27F956CAA094}" destId="{F502CA11-8A99-4DFD-8890-1F220A4853F0}" srcOrd="1" destOrd="0" presId="urn:microsoft.com/office/officeart/2005/8/layout/hierarchy2"/>
    <dgm:cxn modelId="{16E8F022-DC02-4881-8AF3-B43DA598F7ED}" type="presOf" srcId="{79D349FE-31E6-4AF8-8949-28E9D7D6E928}" destId="{B69B4C6B-460A-425F-963C-1346F63D3D3C}" srcOrd="0" destOrd="0" presId="urn:microsoft.com/office/officeart/2005/8/layout/hierarchy2"/>
    <dgm:cxn modelId="{0A07B529-41FF-4B30-BA28-984C8C53F170}" srcId="{C02EED6D-A8B7-4F9E-92B3-3023A75769B1}" destId="{7A4948D0-9C29-471B-87B1-C829CFAA350B}" srcOrd="0" destOrd="0" parTransId="{28948F3D-43E8-43EB-8A1A-38248E4E539D}" sibTransId="{BF7F964B-93AD-46D8-A749-ADA423B674ED}"/>
    <dgm:cxn modelId="{42FA3B2E-1721-4D85-8B1D-6ED2012779E9}" type="presOf" srcId="{33C487AF-E27D-4567-9F55-D19F60BDB170}" destId="{50470530-08AF-4AF3-BE2B-110E99E28E68}" srcOrd="1" destOrd="0" presId="urn:microsoft.com/office/officeart/2005/8/layout/hierarchy2"/>
    <dgm:cxn modelId="{EFFBCA2F-CA84-477F-849D-736008E5AFC3}" type="presOf" srcId="{28948F3D-43E8-43EB-8A1A-38248E4E539D}" destId="{09EFA9F9-F99C-4F23-8B39-6412BD28426D}" srcOrd="1" destOrd="0" presId="urn:microsoft.com/office/officeart/2005/8/layout/hierarchy2"/>
    <dgm:cxn modelId="{7DC47C37-6F46-46D7-8BF4-29D9159F1E19}" type="presOf" srcId="{71DE0AC0-83AA-4C72-B67D-715396FFB316}" destId="{98D75EE8-FFD4-462C-8DDD-5C0DFD0541EB}" srcOrd="0" destOrd="0" presId="urn:microsoft.com/office/officeart/2005/8/layout/hierarchy2"/>
    <dgm:cxn modelId="{F4AE784F-BBD3-4D3A-AFDD-815AA570F2C2}" type="presOf" srcId="{28948F3D-43E8-43EB-8A1A-38248E4E539D}" destId="{3A0F5D64-518A-4350-B9E9-C42320A5B686}" srcOrd="0" destOrd="0" presId="urn:microsoft.com/office/officeart/2005/8/layout/hierarchy2"/>
    <dgm:cxn modelId="{BE573B50-A675-481D-8CEC-6E3D4AAFDBF6}" type="presOf" srcId="{87B8620C-BFC2-4DC3-95C1-6C39ACD97892}" destId="{60F9573B-5FE2-4FCB-89F9-26648CA723E5}" srcOrd="0" destOrd="0" presId="urn:microsoft.com/office/officeart/2005/8/layout/hierarchy2"/>
    <dgm:cxn modelId="{BD520F78-9BBE-4499-8C8A-A35FCD2D1DC0}" type="presOf" srcId="{20F0F244-8A4D-40B3-8291-C4799234F425}" destId="{B5BE1993-DE2F-4A51-8D77-D9DF03A10228}" srcOrd="0" destOrd="0" presId="urn:microsoft.com/office/officeart/2005/8/layout/hierarchy2"/>
    <dgm:cxn modelId="{086D6D5A-8ECD-4AB3-9E1B-35A444F2DE0D}" type="presOf" srcId="{41BEA329-896A-4A78-AC41-498D98371ACD}" destId="{CC82D747-28E6-4311-BA1A-378E1CDE55D5}" srcOrd="0" destOrd="0" presId="urn:microsoft.com/office/officeart/2005/8/layout/hierarchy2"/>
    <dgm:cxn modelId="{7CF5FE8B-AF87-45BD-A42E-58291CA41DD1}" srcId="{C02EED6D-A8B7-4F9E-92B3-3023A75769B1}" destId="{41BEA329-896A-4A78-AC41-498D98371ACD}" srcOrd="2" destOrd="0" parTransId="{BCFFA13F-26B4-4005-B867-27F956CAA094}" sibTransId="{58410083-A12D-4AAB-936E-FB41E77E8DB5}"/>
    <dgm:cxn modelId="{130AF197-1DE7-407E-B789-D3298BF13220}" type="presOf" srcId="{C02EED6D-A8B7-4F9E-92B3-3023A75769B1}" destId="{700750EF-DCA2-44E7-A8F6-8722B98CA86B}" srcOrd="0" destOrd="0" presId="urn:microsoft.com/office/officeart/2005/8/layout/hierarchy2"/>
    <dgm:cxn modelId="{A70B04A5-5B7E-41D9-9663-9EA74A044D10}" type="presOf" srcId="{BCFFA13F-26B4-4005-B867-27F956CAA094}" destId="{ACCF4CD0-F9FF-4370-A691-0715E7AAB44F}" srcOrd="0" destOrd="0" presId="urn:microsoft.com/office/officeart/2005/8/layout/hierarchy2"/>
    <dgm:cxn modelId="{E08E42AB-6F23-4B36-9118-4514368B6EC6}" type="presOf" srcId="{33C487AF-E27D-4567-9F55-D19F60BDB170}" destId="{806624F1-247C-4B18-98B2-C7420405EA0A}" srcOrd="0" destOrd="0" presId="urn:microsoft.com/office/officeart/2005/8/layout/hierarchy2"/>
    <dgm:cxn modelId="{F61DF7AF-B789-4867-9B5C-875749CE2D9F}" srcId="{C02EED6D-A8B7-4F9E-92B3-3023A75769B1}" destId="{87B8620C-BFC2-4DC3-95C1-6C39ACD97892}" srcOrd="3" destOrd="0" parTransId="{71DE0AC0-83AA-4C72-B67D-715396FFB316}" sibTransId="{29518BD1-DD8B-4B92-B525-FB8CD597387C}"/>
    <dgm:cxn modelId="{909308BF-066F-41B6-B3E6-73F6A285ADDF}" type="presOf" srcId="{881779E4-F6D9-48D7-8FB8-CB2BDDC08908}" destId="{D17BFF15-F469-450A-BE93-B04123CCC99E}" srcOrd="0" destOrd="0" presId="urn:microsoft.com/office/officeart/2005/8/layout/hierarchy2"/>
    <dgm:cxn modelId="{4FC16DBF-5772-44AB-A81C-388C45399591}" srcId="{881779E4-F6D9-48D7-8FB8-CB2BDDC08908}" destId="{20F0F244-8A4D-40B3-8291-C4799234F425}" srcOrd="0" destOrd="0" parTransId="{08BAD210-BA6D-42C5-87F5-4268C56E9F21}" sibTransId="{3E4905E3-DDF6-4D83-9F0A-5D5D816EA587}"/>
    <dgm:cxn modelId="{59BD80D8-1DDB-429F-B841-BB8B7FCAE640}" type="presOf" srcId="{7A4948D0-9C29-471B-87B1-C829CFAA350B}" destId="{E57721BD-D99F-4BCC-BEB3-1297D5C323E0}" srcOrd="0" destOrd="0" presId="urn:microsoft.com/office/officeart/2005/8/layout/hierarchy2"/>
    <dgm:cxn modelId="{7D704EDA-985E-46D3-BBA7-1B94511532DD}" type="presOf" srcId="{095F11D1-6CFF-4584-957D-39470A55144D}" destId="{5970CD5D-39AF-49BF-BA6C-3C8E2A62E2F4}" srcOrd="0" destOrd="0" presId="urn:microsoft.com/office/officeart/2005/8/layout/hierarchy2"/>
    <dgm:cxn modelId="{77A6011F-2AAB-40BD-8388-3F751C93CDB1}" type="presParOf" srcId="{D17BFF15-F469-450A-BE93-B04123CCC99E}" destId="{235628BE-2AF4-4FD1-B4DB-76E88AF7A130}" srcOrd="0" destOrd="0" presId="urn:microsoft.com/office/officeart/2005/8/layout/hierarchy2"/>
    <dgm:cxn modelId="{15BCF426-E3E9-45D5-88AE-30C3A6AE7D01}" type="presParOf" srcId="{235628BE-2AF4-4FD1-B4DB-76E88AF7A130}" destId="{B5BE1993-DE2F-4A51-8D77-D9DF03A10228}" srcOrd="0" destOrd="0" presId="urn:microsoft.com/office/officeart/2005/8/layout/hierarchy2"/>
    <dgm:cxn modelId="{4C038C8F-3ACB-435A-A492-A88119945707}" type="presParOf" srcId="{235628BE-2AF4-4FD1-B4DB-76E88AF7A130}" destId="{82B930AE-E3CE-4040-9A46-2F0B78280E54}" srcOrd="1" destOrd="0" presId="urn:microsoft.com/office/officeart/2005/8/layout/hierarchy2"/>
    <dgm:cxn modelId="{4D9EE3BE-BB39-46AD-BB2B-335ECE7F6DA2}" type="presParOf" srcId="{82B930AE-E3CE-4040-9A46-2F0B78280E54}" destId="{806624F1-247C-4B18-98B2-C7420405EA0A}" srcOrd="0" destOrd="0" presId="urn:microsoft.com/office/officeart/2005/8/layout/hierarchy2"/>
    <dgm:cxn modelId="{7BB698B9-3BF7-4E4A-B605-EC9564D5ED38}" type="presParOf" srcId="{806624F1-247C-4B18-98B2-C7420405EA0A}" destId="{50470530-08AF-4AF3-BE2B-110E99E28E68}" srcOrd="0" destOrd="0" presId="urn:microsoft.com/office/officeart/2005/8/layout/hierarchy2"/>
    <dgm:cxn modelId="{02EA3F43-2043-4CFA-8F4A-0D190A69D235}" type="presParOf" srcId="{82B930AE-E3CE-4040-9A46-2F0B78280E54}" destId="{59737DA6-DC62-4140-A2D2-C8CFEA603EDB}" srcOrd="1" destOrd="0" presId="urn:microsoft.com/office/officeart/2005/8/layout/hierarchy2"/>
    <dgm:cxn modelId="{6013ED77-B0AA-4D18-BC8F-02CE2826FF4A}" type="presParOf" srcId="{59737DA6-DC62-4140-A2D2-C8CFEA603EDB}" destId="{700750EF-DCA2-44E7-A8F6-8722B98CA86B}" srcOrd="0" destOrd="0" presId="urn:microsoft.com/office/officeart/2005/8/layout/hierarchy2"/>
    <dgm:cxn modelId="{19BC46C7-E35C-4E0B-8505-8E374C4A372F}" type="presParOf" srcId="{59737DA6-DC62-4140-A2D2-C8CFEA603EDB}" destId="{88852E6A-98CD-4632-B618-9D174C1917FB}" srcOrd="1" destOrd="0" presId="urn:microsoft.com/office/officeart/2005/8/layout/hierarchy2"/>
    <dgm:cxn modelId="{4FC83816-48A9-4C2B-877C-819DABAAE40B}" type="presParOf" srcId="{88852E6A-98CD-4632-B618-9D174C1917FB}" destId="{3A0F5D64-518A-4350-B9E9-C42320A5B686}" srcOrd="0" destOrd="0" presId="urn:microsoft.com/office/officeart/2005/8/layout/hierarchy2"/>
    <dgm:cxn modelId="{33332EBB-D6A0-4FFC-A778-A65DF2B5EFBA}" type="presParOf" srcId="{3A0F5D64-518A-4350-B9E9-C42320A5B686}" destId="{09EFA9F9-F99C-4F23-8B39-6412BD28426D}" srcOrd="0" destOrd="0" presId="urn:microsoft.com/office/officeart/2005/8/layout/hierarchy2"/>
    <dgm:cxn modelId="{48920715-F570-407D-9515-1A436771AFB5}" type="presParOf" srcId="{88852E6A-98CD-4632-B618-9D174C1917FB}" destId="{862D8BE0-6D48-4291-8E6C-261FD74FC528}" srcOrd="1" destOrd="0" presId="urn:microsoft.com/office/officeart/2005/8/layout/hierarchy2"/>
    <dgm:cxn modelId="{8E212005-DAB2-4BC8-B495-07D234CD0983}" type="presParOf" srcId="{862D8BE0-6D48-4291-8E6C-261FD74FC528}" destId="{E57721BD-D99F-4BCC-BEB3-1297D5C323E0}" srcOrd="0" destOrd="0" presId="urn:microsoft.com/office/officeart/2005/8/layout/hierarchy2"/>
    <dgm:cxn modelId="{4F246F69-FEA2-44F8-BE7E-219A7103D465}" type="presParOf" srcId="{862D8BE0-6D48-4291-8E6C-261FD74FC528}" destId="{B32B6CDA-E203-4D0D-824D-DA3CFFDD0E99}" srcOrd="1" destOrd="0" presId="urn:microsoft.com/office/officeart/2005/8/layout/hierarchy2"/>
    <dgm:cxn modelId="{ED0F3C1A-6694-42B7-8AAB-1D2D464BA6FA}" type="presParOf" srcId="{88852E6A-98CD-4632-B618-9D174C1917FB}" destId="{B69B4C6B-460A-425F-963C-1346F63D3D3C}" srcOrd="2" destOrd="0" presId="urn:microsoft.com/office/officeart/2005/8/layout/hierarchy2"/>
    <dgm:cxn modelId="{24619165-D16A-4C74-922E-E5E1AE44F1BF}" type="presParOf" srcId="{B69B4C6B-460A-425F-963C-1346F63D3D3C}" destId="{9667889F-B7D3-4582-817C-002085BBAD53}" srcOrd="0" destOrd="0" presId="urn:microsoft.com/office/officeart/2005/8/layout/hierarchy2"/>
    <dgm:cxn modelId="{AFF3027D-9413-447A-9212-57190B9D6698}" type="presParOf" srcId="{88852E6A-98CD-4632-B618-9D174C1917FB}" destId="{3082F1FB-7C18-48EF-A275-F31F6A159FFC}" srcOrd="3" destOrd="0" presId="urn:microsoft.com/office/officeart/2005/8/layout/hierarchy2"/>
    <dgm:cxn modelId="{CAEFD37F-1ED8-4639-8521-750E47F28C2D}" type="presParOf" srcId="{3082F1FB-7C18-48EF-A275-F31F6A159FFC}" destId="{5970CD5D-39AF-49BF-BA6C-3C8E2A62E2F4}" srcOrd="0" destOrd="0" presId="urn:microsoft.com/office/officeart/2005/8/layout/hierarchy2"/>
    <dgm:cxn modelId="{1A87B991-D03F-4BF9-887F-AA37C1B27246}" type="presParOf" srcId="{3082F1FB-7C18-48EF-A275-F31F6A159FFC}" destId="{DD61E677-00E2-4A5C-B103-7CE19873805F}" srcOrd="1" destOrd="0" presId="urn:microsoft.com/office/officeart/2005/8/layout/hierarchy2"/>
    <dgm:cxn modelId="{3252853B-AC13-4EDA-88BE-6E531D7D8097}" type="presParOf" srcId="{88852E6A-98CD-4632-B618-9D174C1917FB}" destId="{ACCF4CD0-F9FF-4370-A691-0715E7AAB44F}" srcOrd="4" destOrd="0" presId="urn:microsoft.com/office/officeart/2005/8/layout/hierarchy2"/>
    <dgm:cxn modelId="{09C65586-3F36-4587-A047-108CD958BFAB}" type="presParOf" srcId="{ACCF4CD0-F9FF-4370-A691-0715E7AAB44F}" destId="{F502CA11-8A99-4DFD-8890-1F220A4853F0}" srcOrd="0" destOrd="0" presId="urn:microsoft.com/office/officeart/2005/8/layout/hierarchy2"/>
    <dgm:cxn modelId="{557E44EE-37B9-423C-B10A-F4DA69596A9A}" type="presParOf" srcId="{88852E6A-98CD-4632-B618-9D174C1917FB}" destId="{4726C162-9BDD-41C6-92E8-299A2BC4E607}" srcOrd="5" destOrd="0" presId="urn:microsoft.com/office/officeart/2005/8/layout/hierarchy2"/>
    <dgm:cxn modelId="{3C785261-8DF7-408C-82E4-F0792F1EB49A}" type="presParOf" srcId="{4726C162-9BDD-41C6-92E8-299A2BC4E607}" destId="{CC82D747-28E6-4311-BA1A-378E1CDE55D5}" srcOrd="0" destOrd="0" presId="urn:microsoft.com/office/officeart/2005/8/layout/hierarchy2"/>
    <dgm:cxn modelId="{16A45D4E-43B8-4A42-93C1-F3409B3F790F}" type="presParOf" srcId="{4726C162-9BDD-41C6-92E8-299A2BC4E607}" destId="{C7A14819-F468-496E-941F-C11A83096207}" srcOrd="1" destOrd="0" presId="urn:microsoft.com/office/officeart/2005/8/layout/hierarchy2"/>
    <dgm:cxn modelId="{26958407-B2F9-4B2B-B640-04D2A10DB7A8}" type="presParOf" srcId="{88852E6A-98CD-4632-B618-9D174C1917FB}" destId="{98D75EE8-FFD4-462C-8DDD-5C0DFD0541EB}" srcOrd="6" destOrd="0" presId="urn:microsoft.com/office/officeart/2005/8/layout/hierarchy2"/>
    <dgm:cxn modelId="{082A790B-E419-42DD-BC76-DA32BCBFD839}" type="presParOf" srcId="{98D75EE8-FFD4-462C-8DDD-5C0DFD0541EB}" destId="{5D08B5F5-BA13-426D-8FA4-7509FABFE64C}" srcOrd="0" destOrd="0" presId="urn:microsoft.com/office/officeart/2005/8/layout/hierarchy2"/>
    <dgm:cxn modelId="{BDBF98B4-47AB-4D6B-BC48-B5DC8339B837}" type="presParOf" srcId="{88852E6A-98CD-4632-B618-9D174C1917FB}" destId="{FC8F31D1-0D3B-49B6-AAA3-53CE49F69800}" srcOrd="7" destOrd="0" presId="urn:microsoft.com/office/officeart/2005/8/layout/hierarchy2"/>
    <dgm:cxn modelId="{8D3002DB-030A-468D-A2E4-BC827F018375}" type="presParOf" srcId="{FC8F31D1-0D3B-49B6-AAA3-53CE49F69800}" destId="{60F9573B-5FE2-4FCB-89F9-26648CA723E5}" srcOrd="0" destOrd="0" presId="urn:microsoft.com/office/officeart/2005/8/layout/hierarchy2"/>
    <dgm:cxn modelId="{0F3F5D8D-106F-46F5-81A6-2818E3F7A182}" type="presParOf" srcId="{FC8F31D1-0D3B-49B6-AAA3-53CE49F69800}" destId="{BF41BD58-BC10-4D42-ADA4-E9370C3FC25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a:prstGeom prst="chevron">
          <a:avLst/>
        </a:prstGeom>
      </dgm:spPr>
      <dgm:t>
        <a:bodyPr/>
        <a:lstStyle/>
        <a:p>
          <a:r>
            <a:rPr lang="en-ZA" dirty="0">
              <a:solidFill>
                <a:schemeClr val="tx1"/>
              </a:solidFill>
              <a:latin typeface="Calibri"/>
              <a:ea typeface="+mn-ea"/>
              <a:cs typeface="+mn-cs"/>
            </a:rPr>
            <a:t>Impact (Impact Statement)</a:t>
          </a: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a:prstGeom prst="chevron">
          <a:avLst/>
        </a:prstGeom>
      </dgm:spPr>
      <dgm:t>
        <a:bodyPr/>
        <a:lstStyle/>
        <a:p>
          <a:r>
            <a:rPr lang="en-ZA" dirty="0">
              <a:solidFill>
                <a:schemeClr val="tx1"/>
              </a:solidFill>
              <a:latin typeface="Calibri"/>
              <a:ea typeface="+mn-ea"/>
              <a:cs typeface="+mn-cs"/>
            </a:rPr>
            <a:t>Outcome (5 year target)</a:t>
          </a: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a:prstGeom prst="chevron">
          <a:avLst/>
        </a:prstGeom>
      </dgm:spPr>
      <dgm:t>
        <a:bodyPr/>
        <a:lstStyle/>
        <a:p>
          <a:r>
            <a:rPr lang="en-ZA" dirty="0">
              <a:solidFill>
                <a:schemeClr val="tx1"/>
              </a:solidFill>
              <a:latin typeface="Calibri"/>
              <a:ea typeface="+mn-ea"/>
              <a:cs typeface="+mn-cs"/>
            </a:rPr>
            <a:t>Primary Outputs (KPI’S)</a:t>
          </a: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EF1A6440-C633-4BB6-96E5-40D65B8BBB63}">
      <dgm:prSet phldrT="[Text]"/>
      <dgm:spPr>
        <a:xfrm>
          <a:off x="6674941" y="0"/>
          <a:ext cx="2469058" cy="408158"/>
        </a:xfrm>
        <a:prstGeom prst="chevron">
          <a:avLst/>
        </a:prstGeom>
      </dgm:spPr>
      <dgm:t>
        <a:bodyPr/>
        <a:lstStyle/>
        <a:p>
          <a:r>
            <a:rPr lang="en-ZA" dirty="0">
              <a:solidFill>
                <a:schemeClr val="tx1"/>
              </a:solidFill>
              <a:latin typeface="Calibri"/>
              <a:ea typeface="+mn-ea"/>
              <a:cs typeface="+mn-cs"/>
            </a:rPr>
            <a:t>Secondary Outputs (AOP)</a:t>
          </a:r>
        </a:p>
      </dgm:t>
    </dgm:pt>
    <dgm:pt modelId="{DCED5FB0-56B2-4A52-AF3C-629E7756F398}" type="parTrans" cxnId="{E64F0AFB-1957-496E-8EFE-8515FBECE9E4}">
      <dgm:prSet/>
      <dgm:spPr/>
      <dgm:t>
        <a:bodyPr/>
        <a:lstStyle/>
        <a:p>
          <a:endParaRPr lang="en-ZA">
            <a:solidFill>
              <a:schemeClr val="tx1"/>
            </a:solidFill>
          </a:endParaRPr>
        </a:p>
      </dgm:t>
    </dgm:pt>
    <dgm:pt modelId="{E243EE48-5539-47D5-97B3-D254260051EB}" type="sibTrans" cxnId="{E64F0AFB-1957-496E-8EFE-8515FBECE9E4}">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4">
        <dgm:presLayoutVars>
          <dgm:chMax val="0"/>
          <dgm:chPref val="0"/>
          <dgm:bulletEnabled val="1"/>
        </dgm:presLayoutVars>
      </dgm:prSet>
      <dgm:spPr/>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4" custLinFactNeighborX="2379">
        <dgm:presLayoutVars>
          <dgm:chMax val="0"/>
          <dgm:chPref val="0"/>
          <dgm:bulletEnabled val="1"/>
        </dgm:presLayoutVars>
      </dgm:prSet>
      <dgm:spPr/>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4">
        <dgm:presLayoutVars>
          <dgm:chMax val="0"/>
          <dgm:chPref val="0"/>
          <dgm:bulletEnabled val="1"/>
        </dgm:presLayoutVars>
      </dgm:prSet>
      <dgm:spPr/>
    </dgm:pt>
    <dgm:pt modelId="{B595F69F-E1B9-4C42-AE00-88723C2E3538}" type="pres">
      <dgm:prSet presAssocID="{9BC49193-A35C-47A1-84E1-FE567320C6A9}" presName="parTxOnlySpace" presStyleCnt="0"/>
      <dgm:spPr/>
    </dgm:pt>
    <dgm:pt modelId="{670DF4D6-AE9E-4D6D-B49B-3109C6E846F7}" type="pres">
      <dgm:prSet presAssocID="{EF1A6440-C633-4BB6-96E5-40D65B8BBB63}" presName="parTxOnly" presStyleLbl="node1" presStyleIdx="3" presStyleCnt="4" custLinFactNeighborX="1718" custLinFactNeighborY="74826">
        <dgm:presLayoutVars>
          <dgm:chMax val="0"/>
          <dgm:chPref val="0"/>
          <dgm:bulletEnabled val="1"/>
        </dgm:presLayoutVars>
      </dgm:prSet>
      <dgm:spPr/>
    </dgm:pt>
  </dgm:ptLst>
  <dgm:cxnLst>
    <dgm:cxn modelId="{BC600F02-8BB7-405E-83BD-F5FFD95A43F3}" type="presOf" srcId="{8FD5EE27-EEA5-4F7D-9768-110820E6ACFE}" destId="{9654805B-6471-444A-A5C9-497929093079}" srcOrd="0" destOrd="0" presId="urn:microsoft.com/office/officeart/2005/8/layout/chevron1"/>
    <dgm:cxn modelId="{0F4DDD16-DF25-4EA6-A2E8-892BDBA889F5}" type="presOf" srcId="{EF1A6440-C633-4BB6-96E5-40D65B8BBB63}" destId="{670DF4D6-AE9E-4D6D-B49B-3109C6E846F7}" srcOrd="0" destOrd="0" presId="urn:microsoft.com/office/officeart/2005/8/layout/chevron1"/>
    <dgm:cxn modelId="{9D20673A-9DF6-47FC-BF38-7D75D2CE96E9}" srcId="{5A4EBD29-9BDB-4410-B5A3-C93C45ECDCCA}" destId="{A5405A81-8DD7-45E5-9221-8CEB3D1CA633}" srcOrd="1" destOrd="0" parTransId="{0720EFD5-880C-413E-9507-F36C419877A2}" sibTransId="{C9ED9D56-56EF-4F06-A6A8-5ED94C400346}"/>
    <dgm:cxn modelId="{DA536194-EDD4-4C05-85B0-A01027F25CAC}" type="presOf" srcId="{A5405A81-8DD7-45E5-9221-8CEB3D1CA633}" destId="{725E6417-0418-43C0-891F-EE405BDC9D2D}" srcOrd="0" destOrd="0" presId="urn:microsoft.com/office/officeart/2005/8/layout/chevron1"/>
    <dgm:cxn modelId="{16769FA7-A75E-4A96-BBAA-ACA02773BFE6}" type="presOf" srcId="{5A4EBD29-9BDB-4410-B5A3-C93C45ECDCCA}" destId="{7E95E91A-77C9-480C-9DF5-36A9800DE5FD}"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CB1618EE-8454-4BE0-A80B-8AD2996C1D43}" type="presOf" srcId="{B55F6B3D-7746-48EE-B5B3-3A8ACF91F9E7}" destId="{262BE795-9EDB-44E2-96BB-62343E1E77CA}" srcOrd="0" destOrd="0" presId="urn:microsoft.com/office/officeart/2005/8/layout/chevron1"/>
    <dgm:cxn modelId="{E64F0AFB-1957-496E-8EFE-8515FBECE9E4}" srcId="{5A4EBD29-9BDB-4410-B5A3-C93C45ECDCCA}" destId="{EF1A6440-C633-4BB6-96E5-40D65B8BBB63}" srcOrd="3" destOrd="0" parTransId="{DCED5FB0-56B2-4A52-AF3C-629E7756F398}" sibTransId="{E243EE48-5539-47D5-97B3-D254260051EB}"/>
    <dgm:cxn modelId="{14662CFB-217C-4C14-91D2-4CA7D1BEC27B}" type="presParOf" srcId="{7E95E91A-77C9-480C-9DF5-36A9800DE5FD}" destId="{262BE795-9EDB-44E2-96BB-62343E1E77CA}" srcOrd="0" destOrd="0" presId="urn:microsoft.com/office/officeart/2005/8/layout/chevron1"/>
    <dgm:cxn modelId="{A942ABDA-D3E8-463D-9F12-14194C78C3A9}" type="presParOf" srcId="{7E95E91A-77C9-480C-9DF5-36A9800DE5FD}" destId="{54CFF9C2-0D0A-4481-B27F-65E1272CE003}" srcOrd="1" destOrd="0" presId="urn:microsoft.com/office/officeart/2005/8/layout/chevron1"/>
    <dgm:cxn modelId="{04FFD7AB-666F-46B5-BAEA-A819ED4902D7}" type="presParOf" srcId="{7E95E91A-77C9-480C-9DF5-36A9800DE5FD}" destId="{725E6417-0418-43C0-891F-EE405BDC9D2D}" srcOrd="2" destOrd="0" presId="urn:microsoft.com/office/officeart/2005/8/layout/chevron1"/>
    <dgm:cxn modelId="{73AE5AAC-D3C6-4A50-883B-BF457DE7DAE0}" type="presParOf" srcId="{7E95E91A-77C9-480C-9DF5-36A9800DE5FD}" destId="{9D115F0D-9052-4C85-9C1C-B341DDFC46D7}" srcOrd="3" destOrd="0" presId="urn:microsoft.com/office/officeart/2005/8/layout/chevron1"/>
    <dgm:cxn modelId="{B11BE972-B03D-47E0-B9F4-7553B5F5D3AD}" type="presParOf" srcId="{7E95E91A-77C9-480C-9DF5-36A9800DE5FD}" destId="{9654805B-6471-444A-A5C9-497929093079}" srcOrd="4" destOrd="0" presId="urn:microsoft.com/office/officeart/2005/8/layout/chevron1"/>
    <dgm:cxn modelId="{CA7EF109-D68F-4DE9-B4FC-880A631108A3}" type="presParOf" srcId="{7E95E91A-77C9-480C-9DF5-36A9800DE5FD}" destId="{B595F69F-E1B9-4C42-AE00-88723C2E3538}" srcOrd="5" destOrd="0" presId="urn:microsoft.com/office/officeart/2005/8/layout/chevron1"/>
    <dgm:cxn modelId="{0BBC68CF-7E72-41FA-A6BC-84CD904BD9BC}" type="presParOf" srcId="{7E95E91A-77C9-480C-9DF5-36A9800DE5FD}" destId="{670DF4D6-AE9E-4D6D-B49B-3109C6E846F7}"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1779E4-F6D9-48D7-8FB8-CB2BDDC0890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ZA"/>
        </a:p>
      </dgm:t>
    </dgm:pt>
    <dgm:pt modelId="{20F0F244-8A4D-40B3-8291-C4799234F425}">
      <dgm:prSet phldrT="[Text]" custT="1"/>
      <dgm:spPr>
        <a:xfrm>
          <a:off x="233340" y="2424116"/>
          <a:ext cx="1742683" cy="871341"/>
        </a:xfrm>
      </dgm:spPr>
      <dgm:t>
        <a:bodyPr/>
        <a:lstStyle/>
        <a:p>
          <a:r>
            <a:rPr lang="en-ZA" sz="1200"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200" b="1" dirty="0">
            <a:latin typeface="Calibri"/>
            <a:ea typeface="+mn-ea"/>
            <a:cs typeface="+mn-cs"/>
          </a:endParaRPr>
        </a:p>
      </dgm:t>
    </dgm:pt>
    <dgm:pt modelId="{08BAD210-BA6D-42C5-87F5-4268C56E9F21}" type="parTrans" cxnId="{4FC16DBF-5772-44AB-A81C-388C45399591}">
      <dgm:prSet/>
      <dgm:spPr/>
      <dgm:t>
        <a:bodyPr/>
        <a:lstStyle/>
        <a:p>
          <a:endParaRPr lang="en-ZA"/>
        </a:p>
      </dgm:t>
    </dgm:pt>
    <dgm:pt modelId="{3E4905E3-DDF6-4D83-9F0A-5D5D816EA587}" type="sibTrans" cxnId="{4FC16DBF-5772-44AB-A81C-388C45399591}">
      <dgm:prSet/>
      <dgm:spPr/>
      <dgm:t>
        <a:bodyPr/>
        <a:lstStyle/>
        <a:p>
          <a:endParaRPr lang="en-ZA"/>
        </a:p>
      </dgm:t>
    </dgm:pt>
    <dgm:pt modelId="{C02EED6D-A8B7-4F9E-92B3-3023A75769B1}">
      <dgm:prSet phldrT="[Text]" custT="1"/>
      <dgm:spPr>
        <a:xfrm>
          <a:off x="2523905" y="2424116"/>
          <a:ext cx="1742683" cy="871341"/>
        </a:xfrm>
      </dgm:spPr>
      <dgm:t>
        <a:bodyPr/>
        <a:lstStyle/>
        <a:p>
          <a:r>
            <a:rPr lang="en-ZA" sz="1400" dirty="0">
              <a:latin typeface="Calibri"/>
              <a:ea typeface="+mn-ea"/>
              <a:cs typeface="+mn-cs"/>
            </a:rPr>
            <a:t>Build capacity to ensure value driven delivery of correctional services</a:t>
          </a:r>
        </a:p>
      </dgm:t>
    </dgm:pt>
    <dgm:pt modelId="{33C487AF-E27D-4567-9F55-D19F60BDB170}" type="parTrans" cxnId="{86339C19-994E-4BF0-A593-5AB174B6CA8B}">
      <dgm:prSet/>
      <dgm:spPr>
        <a:xfrm>
          <a:off x="1976023" y="2846076"/>
          <a:ext cx="547882"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0E5654BE-583E-4A3B-8463-2DCCC735CE86}" type="sibTrans" cxnId="{86339C19-994E-4BF0-A593-5AB174B6CA8B}">
      <dgm:prSet/>
      <dgm:spPr/>
      <dgm:t>
        <a:bodyPr/>
        <a:lstStyle/>
        <a:p>
          <a:endParaRPr lang="en-ZA"/>
        </a:p>
      </dgm:t>
    </dgm:pt>
    <dgm:pt modelId="{7A4948D0-9C29-471B-87B1-C829CFAA350B}">
      <dgm:prSet custT="1"/>
      <dgm:spPr>
        <a:xfrm>
          <a:off x="4883114" y="1923095"/>
          <a:ext cx="1742683" cy="871341"/>
        </a:xfrm>
      </dgm:spPr>
      <dgm:t>
        <a:bodyPr/>
        <a:lstStyle/>
        <a:p>
          <a:r>
            <a:rPr lang="en-ZA" sz="1200" b="1" dirty="0">
              <a:effectLst/>
              <a:latin typeface="Calibri" panose="020F0502020204030204" pitchFamily="34" charset="0"/>
              <a:ea typeface="+mn-ea"/>
              <a:cs typeface="Times New Roman" panose="02020603050405020304" pitchFamily="18" charset="0"/>
            </a:rPr>
            <a:t>Capacitation of the Department to deliver on its mandate</a:t>
          </a:r>
          <a:endParaRPr lang="en-ZA" sz="1200" b="0" dirty="0">
            <a:effectLst/>
            <a:latin typeface="Calibri" panose="020F0502020204030204" pitchFamily="34" charset="0"/>
            <a:ea typeface="+mn-ea"/>
            <a:cs typeface="Times New Roman" panose="02020603050405020304" pitchFamily="18" charset="0"/>
          </a:endParaRPr>
        </a:p>
      </dgm:t>
    </dgm:pt>
    <dgm:pt modelId="{28948F3D-43E8-43EB-8A1A-38248E4E539D}" type="parTrans" cxnId="{0A07B529-41FF-4B30-BA28-984C8C53F170}">
      <dgm:prSet/>
      <dgm:spPr>
        <a:xfrm rot="19254054">
          <a:off x="4177633" y="2595565"/>
          <a:ext cx="794435"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BF7F964B-93AD-46D8-A749-ADA423B674ED}" type="sibTrans" cxnId="{0A07B529-41FF-4B30-BA28-984C8C53F170}">
      <dgm:prSet/>
      <dgm:spPr/>
      <dgm:t>
        <a:bodyPr/>
        <a:lstStyle/>
        <a:p>
          <a:endParaRPr lang="en-ZA"/>
        </a:p>
      </dgm:t>
    </dgm:pt>
    <dgm:pt modelId="{41BEA329-896A-4A78-AC41-498D98371ACD}">
      <dgm:prSet custT="1"/>
      <dgm:spPr>
        <a:xfrm>
          <a:off x="4883114" y="2925138"/>
          <a:ext cx="1742683" cy="871341"/>
        </a:xfrm>
      </dgm:spPr>
      <dgm:t>
        <a:bodyPr/>
        <a:lstStyle/>
        <a:p>
          <a:r>
            <a:rPr lang="en-ZA" sz="1200" b="1" dirty="0">
              <a:latin typeface="Calibri"/>
              <a:ea typeface="+mn-ea"/>
              <a:cs typeface="+mn-cs"/>
            </a:rPr>
            <a:t>Alignment organisational  structure </a:t>
          </a:r>
          <a:r>
            <a:rPr lang="en-ZA" sz="1200" b="0" dirty="0">
              <a:latin typeface="Calibri"/>
              <a:ea typeface="+mn-ea"/>
              <a:cs typeface="+mn-cs"/>
            </a:rPr>
            <a:t>with the  service delivery model</a:t>
          </a:r>
        </a:p>
      </dgm:t>
    </dgm:pt>
    <dgm:pt modelId="{BCFFA13F-26B4-4005-B867-27F956CAA094}" type="parTrans" cxnId="{7CF5FE8B-AF87-45BD-A42E-58291CA41DD1}">
      <dgm:prSet/>
      <dgm:spPr>
        <a:xfrm rot="2345946">
          <a:off x="4177633" y="3096587"/>
          <a:ext cx="794435"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58410083-A12D-4AAB-936E-FB41E77E8DB5}" type="sibTrans" cxnId="{7CF5FE8B-AF87-45BD-A42E-58291CA41DD1}">
      <dgm:prSet/>
      <dgm:spPr/>
      <dgm:t>
        <a:bodyPr/>
        <a:lstStyle/>
        <a:p>
          <a:endParaRPr lang="en-ZA"/>
        </a:p>
      </dgm:t>
    </dgm:pt>
    <dgm:pt modelId="{D17BFF15-F469-450A-BE93-B04123CCC99E}" type="pres">
      <dgm:prSet presAssocID="{881779E4-F6D9-48D7-8FB8-CB2BDDC08908}" presName="diagram" presStyleCnt="0">
        <dgm:presLayoutVars>
          <dgm:chPref val="1"/>
          <dgm:dir/>
          <dgm:animOne val="branch"/>
          <dgm:animLvl val="lvl"/>
          <dgm:resizeHandles val="exact"/>
        </dgm:presLayoutVars>
      </dgm:prSet>
      <dgm:spPr/>
    </dgm:pt>
    <dgm:pt modelId="{235628BE-2AF4-4FD1-B4DB-76E88AF7A130}" type="pres">
      <dgm:prSet presAssocID="{20F0F244-8A4D-40B3-8291-C4799234F425}" presName="root1" presStyleCnt="0"/>
      <dgm:spPr/>
    </dgm:pt>
    <dgm:pt modelId="{B5BE1993-DE2F-4A51-8D77-D9DF03A10228}" type="pres">
      <dgm:prSet presAssocID="{20F0F244-8A4D-40B3-8291-C4799234F425}" presName="LevelOneTextNode" presStyleLbl="node0" presStyleIdx="0" presStyleCnt="1" custScaleY="181789" custLinFactNeighborX="13183">
        <dgm:presLayoutVars>
          <dgm:chPref val="3"/>
        </dgm:presLayoutVars>
      </dgm:prSet>
      <dgm:spPr>
        <a:prstGeom prst="roundRect">
          <a:avLst>
            <a:gd name="adj" fmla="val 10000"/>
          </a:avLst>
        </a:prstGeom>
      </dgm:spPr>
    </dgm:pt>
    <dgm:pt modelId="{82B930AE-E3CE-4040-9A46-2F0B78280E54}" type="pres">
      <dgm:prSet presAssocID="{20F0F244-8A4D-40B3-8291-C4799234F425}" presName="level2hierChild" presStyleCnt="0"/>
      <dgm:spPr/>
    </dgm:pt>
    <dgm:pt modelId="{806624F1-247C-4B18-98B2-C7420405EA0A}" type="pres">
      <dgm:prSet presAssocID="{33C487AF-E27D-4567-9F55-D19F60BDB170}" presName="conn2-1" presStyleLbl="parChTrans1D2" presStyleIdx="0" presStyleCnt="1"/>
      <dgm:spPr>
        <a:custGeom>
          <a:avLst/>
          <a:gdLst/>
          <a:ahLst/>
          <a:cxnLst/>
          <a:rect l="0" t="0" r="0" b="0"/>
          <a:pathLst>
            <a:path>
              <a:moveTo>
                <a:pt x="0" y="13710"/>
              </a:moveTo>
              <a:lnTo>
                <a:pt x="547882" y="13710"/>
              </a:lnTo>
            </a:path>
          </a:pathLst>
        </a:custGeom>
      </dgm:spPr>
    </dgm:pt>
    <dgm:pt modelId="{50470530-08AF-4AF3-BE2B-110E99E28E68}" type="pres">
      <dgm:prSet presAssocID="{33C487AF-E27D-4567-9F55-D19F60BDB170}" presName="connTx" presStyleLbl="parChTrans1D2" presStyleIdx="0" presStyleCnt="1"/>
      <dgm:spPr/>
    </dgm:pt>
    <dgm:pt modelId="{59737DA6-DC62-4140-A2D2-C8CFEA603EDB}" type="pres">
      <dgm:prSet presAssocID="{C02EED6D-A8B7-4F9E-92B3-3023A75769B1}" presName="root2" presStyleCnt="0"/>
      <dgm:spPr/>
    </dgm:pt>
    <dgm:pt modelId="{700750EF-DCA2-44E7-A8F6-8722B98CA86B}" type="pres">
      <dgm:prSet presAssocID="{C02EED6D-A8B7-4F9E-92B3-3023A75769B1}" presName="LevelTwoTextNode" presStyleLbl="node2" presStyleIdx="0" presStyleCnt="1" custScaleY="181789" custLinFactNeighborX="4622">
        <dgm:presLayoutVars>
          <dgm:chPref val="3"/>
        </dgm:presLayoutVars>
      </dgm:prSet>
      <dgm:spPr>
        <a:prstGeom prst="roundRect">
          <a:avLst>
            <a:gd name="adj" fmla="val 10000"/>
          </a:avLst>
        </a:prstGeom>
      </dgm:spPr>
    </dgm:pt>
    <dgm:pt modelId="{88852E6A-98CD-4632-B618-9D174C1917FB}" type="pres">
      <dgm:prSet presAssocID="{C02EED6D-A8B7-4F9E-92B3-3023A75769B1}" presName="level3hierChild" presStyleCnt="0"/>
      <dgm:spPr/>
    </dgm:pt>
    <dgm:pt modelId="{3A0F5D64-518A-4350-B9E9-C42320A5B686}" type="pres">
      <dgm:prSet presAssocID="{28948F3D-43E8-43EB-8A1A-38248E4E539D}" presName="conn2-1" presStyleLbl="parChTrans1D3" presStyleIdx="0" presStyleCnt="2"/>
      <dgm:spPr>
        <a:custGeom>
          <a:avLst/>
          <a:gdLst/>
          <a:ahLst/>
          <a:cxnLst/>
          <a:rect l="0" t="0" r="0" b="0"/>
          <a:pathLst>
            <a:path>
              <a:moveTo>
                <a:pt x="0" y="13710"/>
              </a:moveTo>
              <a:lnTo>
                <a:pt x="794435" y="13710"/>
              </a:lnTo>
            </a:path>
          </a:pathLst>
        </a:custGeom>
      </dgm:spPr>
    </dgm:pt>
    <dgm:pt modelId="{09EFA9F9-F99C-4F23-8B39-6412BD28426D}" type="pres">
      <dgm:prSet presAssocID="{28948F3D-43E8-43EB-8A1A-38248E4E539D}" presName="connTx" presStyleLbl="parChTrans1D3" presStyleIdx="0" presStyleCnt="2"/>
      <dgm:spPr/>
    </dgm:pt>
    <dgm:pt modelId="{862D8BE0-6D48-4291-8E6C-261FD74FC528}" type="pres">
      <dgm:prSet presAssocID="{7A4948D0-9C29-471B-87B1-C829CFAA350B}" presName="root2" presStyleCnt="0"/>
      <dgm:spPr/>
    </dgm:pt>
    <dgm:pt modelId="{E57721BD-D99F-4BCC-BEB3-1297D5C323E0}" type="pres">
      <dgm:prSet presAssocID="{7A4948D0-9C29-471B-87B1-C829CFAA350B}" presName="LevelTwoTextNode" presStyleLbl="node3" presStyleIdx="0" presStyleCnt="2" custScaleY="181789">
        <dgm:presLayoutVars>
          <dgm:chPref val="3"/>
        </dgm:presLayoutVars>
      </dgm:prSet>
      <dgm:spPr>
        <a:prstGeom prst="roundRect">
          <a:avLst>
            <a:gd name="adj" fmla="val 10000"/>
          </a:avLst>
        </a:prstGeom>
      </dgm:spPr>
    </dgm:pt>
    <dgm:pt modelId="{B32B6CDA-E203-4D0D-824D-DA3CFFDD0E99}" type="pres">
      <dgm:prSet presAssocID="{7A4948D0-9C29-471B-87B1-C829CFAA350B}" presName="level3hierChild" presStyleCnt="0"/>
      <dgm:spPr/>
    </dgm:pt>
    <dgm:pt modelId="{ACCF4CD0-F9FF-4370-A691-0715E7AAB44F}" type="pres">
      <dgm:prSet presAssocID="{BCFFA13F-26B4-4005-B867-27F956CAA094}" presName="conn2-1" presStyleLbl="parChTrans1D3" presStyleIdx="1" presStyleCnt="2"/>
      <dgm:spPr>
        <a:custGeom>
          <a:avLst/>
          <a:gdLst/>
          <a:ahLst/>
          <a:cxnLst/>
          <a:rect l="0" t="0" r="0" b="0"/>
          <a:pathLst>
            <a:path>
              <a:moveTo>
                <a:pt x="0" y="13710"/>
              </a:moveTo>
              <a:lnTo>
                <a:pt x="794435" y="13710"/>
              </a:lnTo>
            </a:path>
          </a:pathLst>
        </a:custGeom>
      </dgm:spPr>
    </dgm:pt>
    <dgm:pt modelId="{F502CA11-8A99-4DFD-8890-1F220A4853F0}" type="pres">
      <dgm:prSet presAssocID="{BCFFA13F-26B4-4005-B867-27F956CAA094}" presName="connTx" presStyleLbl="parChTrans1D3" presStyleIdx="1" presStyleCnt="2"/>
      <dgm:spPr/>
    </dgm:pt>
    <dgm:pt modelId="{4726C162-9BDD-41C6-92E8-299A2BC4E607}" type="pres">
      <dgm:prSet presAssocID="{41BEA329-896A-4A78-AC41-498D98371ACD}" presName="root2" presStyleCnt="0"/>
      <dgm:spPr/>
    </dgm:pt>
    <dgm:pt modelId="{CC82D747-28E6-4311-BA1A-378E1CDE55D5}" type="pres">
      <dgm:prSet presAssocID="{41BEA329-896A-4A78-AC41-498D98371ACD}" presName="LevelTwoTextNode" presStyleLbl="node3" presStyleIdx="1" presStyleCnt="2" custScaleY="181789">
        <dgm:presLayoutVars>
          <dgm:chPref val="3"/>
        </dgm:presLayoutVars>
      </dgm:prSet>
      <dgm:spPr>
        <a:prstGeom prst="roundRect">
          <a:avLst>
            <a:gd name="adj" fmla="val 10000"/>
          </a:avLst>
        </a:prstGeom>
      </dgm:spPr>
    </dgm:pt>
    <dgm:pt modelId="{C7A14819-F468-496E-941F-C11A83096207}" type="pres">
      <dgm:prSet presAssocID="{41BEA329-896A-4A78-AC41-498D98371ACD}" presName="level3hierChild" presStyleCnt="0"/>
      <dgm:spPr/>
    </dgm:pt>
  </dgm:ptLst>
  <dgm:cxnLst>
    <dgm:cxn modelId="{86339C19-994E-4BF0-A593-5AB174B6CA8B}" srcId="{20F0F244-8A4D-40B3-8291-C4799234F425}" destId="{C02EED6D-A8B7-4F9E-92B3-3023A75769B1}" srcOrd="0" destOrd="0" parTransId="{33C487AF-E27D-4567-9F55-D19F60BDB170}" sibTransId="{0E5654BE-583E-4A3B-8463-2DCCC735CE86}"/>
    <dgm:cxn modelId="{0A07B529-41FF-4B30-BA28-984C8C53F170}" srcId="{C02EED6D-A8B7-4F9E-92B3-3023A75769B1}" destId="{7A4948D0-9C29-471B-87B1-C829CFAA350B}" srcOrd="0" destOrd="0" parTransId="{28948F3D-43E8-43EB-8A1A-38248E4E539D}" sibTransId="{BF7F964B-93AD-46D8-A749-ADA423B674ED}"/>
    <dgm:cxn modelId="{3FF9EC30-840A-4448-9164-9FBD7BE7ABEF}" type="presOf" srcId="{881779E4-F6D9-48D7-8FB8-CB2BDDC08908}" destId="{D17BFF15-F469-450A-BE93-B04123CCC99E}" srcOrd="0" destOrd="0" presId="urn:microsoft.com/office/officeart/2005/8/layout/hierarchy2"/>
    <dgm:cxn modelId="{B1DD1C54-71E0-48EB-B993-1E9AC05FD50A}" type="presOf" srcId="{C02EED6D-A8B7-4F9E-92B3-3023A75769B1}" destId="{700750EF-DCA2-44E7-A8F6-8722B98CA86B}" srcOrd="0" destOrd="0" presId="urn:microsoft.com/office/officeart/2005/8/layout/hierarchy2"/>
    <dgm:cxn modelId="{17773488-A5DB-4FE1-9C3B-B05B69D8BB13}" type="presOf" srcId="{33C487AF-E27D-4567-9F55-D19F60BDB170}" destId="{50470530-08AF-4AF3-BE2B-110E99E28E68}" srcOrd="1" destOrd="0" presId="urn:microsoft.com/office/officeart/2005/8/layout/hierarchy2"/>
    <dgm:cxn modelId="{7CF5FE8B-AF87-45BD-A42E-58291CA41DD1}" srcId="{C02EED6D-A8B7-4F9E-92B3-3023A75769B1}" destId="{41BEA329-896A-4A78-AC41-498D98371ACD}" srcOrd="1" destOrd="0" parTransId="{BCFFA13F-26B4-4005-B867-27F956CAA094}" sibTransId="{58410083-A12D-4AAB-936E-FB41E77E8DB5}"/>
    <dgm:cxn modelId="{6BBDD28E-11B6-45B5-A6C6-7DF4564E0941}" type="presOf" srcId="{28948F3D-43E8-43EB-8A1A-38248E4E539D}" destId="{09EFA9F9-F99C-4F23-8B39-6412BD28426D}" srcOrd="1" destOrd="0" presId="urn:microsoft.com/office/officeart/2005/8/layout/hierarchy2"/>
    <dgm:cxn modelId="{C997C899-AF4C-401A-9124-841829C569A3}" type="presOf" srcId="{41BEA329-896A-4A78-AC41-498D98371ACD}" destId="{CC82D747-28E6-4311-BA1A-378E1CDE55D5}" srcOrd="0" destOrd="0" presId="urn:microsoft.com/office/officeart/2005/8/layout/hierarchy2"/>
    <dgm:cxn modelId="{415860AF-424C-46B9-9074-372709BEEF43}" type="presOf" srcId="{33C487AF-E27D-4567-9F55-D19F60BDB170}" destId="{806624F1-247C-4B18-98B2-C7420405EA0A}" srcOrd="0" destOrd="0" presId="urn:microsoft.com/office/officeart/2005/8/layout/hierarchy2"/>
    <dgm:cxn modelId="{7D59A9BC-6611-42F6-9E47-FD9633D441C9}" type="presOf" srcId="{BCFFA13F-26B4-4005-B867-27F956CAA094}" destId="{ACCF4CD0-F9FF-4370-A691-0715E7AAB44F}" srcOrd="0" destOrd="0" presId="urn:microsoft.com/office/officeart/2005/8/layout/hierarchy2"/>
    <dgm:cxn modelId="{4FC16DBF-5772-44AB-A81C-388C45399591}" srcId="{881779E4-F6D9-48D7-8FB8-CB2BDDC08908}" destId="{20F0F244-8A4D-40B3-8291-C4799234F425}" srcOrd="0" destOrd="0" parTransId="{08BAD210-BA6D-42C5-87F5-4268C56E9F21}" sibTransId="{3E4905E3-DDF6-4D83-9F0A-5D5D816EA587}"/>
    <dgm:cxn modelId="{F2337BC3-FF3B-4BF9-8D69-501A091F66C3}" type="presOf" srcId="{7A4948D0-9C29-471B-87B1-C829CFAA350B}" destId="{E57721BD-D99F-4BCC-BEB3-1297D5C323E0}" srcOrd="0" destOrd="0" presId="urn:microsoft.com/office/officeart/2005/8/layout/hierarchy2"/>
    <dgm:cxn modelId="{A172D1E1-CC6F-4160-B84E-527CD7CAE2D7}" type="presOf" srcId="{BCFFA13F-26B4-4005-B867-27F956CAA094}" destId="{F502CA11-8A99-4DFD-8890-1F220A4853F0}" srcOrd="1" destOrd="0" presId="urn:microsoft.com/office/officeart/2005/8/layout/hierarchy2"/>
    <dgm:cxn modelId="{EA1285EB-A9C1-4DD6-B158-EE999908C973}" type="presOf" srcId="{20F0F244-8A4D-40B3-8291-C4799234F425}" destId="{B5BE1993-DE2F-4A51-8D77-D9DF03A10228}" srcOrd="0" destOrd="0" presId="urn:microsoft.com/office/officeart/2005/8/layout/hierarchy2"/>
    <dgm:cxn modelId="{7DCA39EE-E2B7-46D8-9EA7-F793734E1FE3}" type="presOf" srcId="{28948F3D-43E8-43EB-8A1A-38248E4E539D}" destId="{3A0F5D64-518A-4350-B9E9-C42320A5B686}" srcOrd="0" destOrd="0" presId="urn:microsoft.com/office/officeart/2005/8/layout/hierarchy2"/>
    <dgm:cxn modelId="{71594ED3-FEB0-4541-9E56-752260B028DC}" type="presParOf" srcId="{D17BFF15-F469-450A-BE93-B04123CCC99E}" destId="{235628BE-2AF4-4FD1-B4DB-76E88AF7A130}" srcOrd="0" destOrd="0" presId="urn:microsoft.com/office/officeart/2005/8/layout/hierarchy2"/>
    <dgm:cxn modelId="{E9F37E96-9A9E-4454-935C-6F6BBFED81A8}" type="presParOf" srcId="{235628BE-2AF4-4FD1-B4DB-76E88AF7A130}" destId="{B5BE1993-DE2F-4A51-8D77-D9DF03A10228}" srcOrd="0" destOrd="0" presId="urn:microsoft.com/office/officeart/2005/8/layout/hierarchy2"/>
    <dgm:cxn modelId="{0E8BB528-8F1D-44AB-98CB-0F7E460D0293}" type="presParOf" srcId="{235628BE-2AF4-4FD1-B4DB-76E88AF7A130}" destId="{82B930AE-E3CE-4040-9A46-2F0B78280E54}" srcOrd="1" destOrd="0" presId="urn:microsoft.com/office/officeart/2005/8/layout/hierarchy2"/>
    <dgm:cxn modelId="{C6CA2A32-AC48-4439-9502-CE770642C927}" type="presParOf" srcId="{82B930AE-E3CE-4040-9A46-2F0B78280E54}" destId="{806624F1-247C-4B18-98B2-C7420405EA0A}" srcOrd="0" destOrd="0" presId="urn:microsoft.com/office/officeart/2005/8/layout/hierarchy2"/>
    <dgm:cxn modelId="{DF428CE7-BDFB-4E7A-9FF0-2283442C18B4}" type="presParOf" srcId="{806624F1-247C-4B18-98B2-C7420405EA0A}" destId="{50470530-08AF-4AF3-BE2B-110E99E28E68}" srcOrd="0" destOrd="0" presId="urn:microsoft.com/office/officeart/2005/8/layout/hierarchy2"/>
    <dgm:cxn modelId="{4CAFD1B7-772F-4D9B-9F06-43CDDEF1397F}" type="presParOf" srcId="{82B930AE-E3CE-4040-9A46-2F0B78280E54}" destId="{59737DA6-DC62-4140-A2D2-C8CFEA603EDB}" srcOrd="1" destOrd="0" presId="urn:microsoft.com/office/officeart/2005/8/layout/hierarchy2"/>
    <dgm:cxn modelId="{77D10DCE-74F9-45B8-AD20-6BDA70C2FA8E}" type="presParOf" srcId="{59737DA6-DC62-4140-A2D2-C8CFEA603EDB}" destId="{700750EF-DCA2-44E7-A8F6-8722B98CA86B}" srcOrd="0" destOrd="0" presId="urn:microsoft.com/office/officeart/2005/8/layout/hierarchy2"/>
    <dgm:cxn modelId="{FDB374A4-2682-4037-A7E5-75FC744A257E}" type="presParOf" srcId="{59737DA6-DC62-4140-A2D2-C8CFEA603EDB}" destId="{88852E6A-98CD-4632-B618-9D174C1917FB}" srcOrd="1" destOrd="0" presId="urn:microsoft.com/office/officeart/2005/8/layout/hierarchy2"/>
    <dgm:cxn modelId="{6B2F79F4-9B2F-4453-9120-95B6F820DC2D}" type="presParOf" srcId="{88852E6A-98CD-4632-B618-9D174C1917FB}" destId="{3A0F5D64-518A-4350-B9E9-C42320A5B686}" srcOrd="0" destOrd="0" presId="urn:microsoft.com/office/officeart/2005/8/layout/hierarchy2"/>
    <dgm:cxn modelId="{E17F1351-CF4B-4A31-8499-C18AA6E22883}" type="presParOf" srcId="{3A0F5D64-518A-4350-B9E9-C42320A5B686}" destId="{09EFA9F9-F99C-4F23-8B39-6412BD28426D}" srcOrd="0" destOrd="0" presId="urn:microsoft.com/office/officeart/2005/8/layout/hierarchy2"/>
    <dgm:cxn modelId="{34145E2F-F8E3-4CD9-8EA3-EB316B20DDD6}" type="presParOf" srcId="{88852E6A-98CD-4632-B618-9D174C1917FB}" destId="{862D8BE0-6D48-4291-8E6C-261FD74FC528}" srcOrd="1" destOrd="0" presId="urn:microsoft.com/office/officeart/2005/8/layout/hierarchy2"/>
    <dgm:cxn modelId="{BDFF78E4-BE30-487D-9B92-12B291FCC137}" type="presParOf" srcId="{862D8BE0-6D48-4291-8E6C-261FD74FC528}" destId="{E57721BD-D99F-4BCC-BEB3-1297D5C323E0}" srcOrd="0" destOrd="0" presId="urn:microsoft.com/office/officeart/2005/8/layout/hierarchy2"/>
    <dgm:cxn modelId="{714B5217-617C-486B-8EA2-32520E0E4EE3}" type="presParOf" srcId="{862D8BE0-6D48-4291-8E6C-261FD74FC528}" destId="{B32B6CDA-E203-4D0D-824D-DA3CFFDD0E99}" srcOrd="1" destOrd="0" presId="urn:microsoft.com/office/officeart/2005/8/layout/hierarchy2"/>
    <dgm:cxn modelId="{3537A44F-8424-46B3-9C04-3EC36730E8AD}" type="presParOf" srcId="{88852E6A-98CD-4632-B618-9D174C1917FB}" destId="{ACCF4CD0-F9FF-4370-A691-0715E7AAB44F}" srcOrd="2" destOrd="0" presId="urn:microsoft.com/office/officeart/2005/8/layout/hierarchy2"/>
    <dgm:cxn modelId="{51CE78D5-F46E-4B34-97E7-43EB7B5C0BE3}" type="presParOf" srcId="{ACCF4CD0-F9FF-4370-A691-0715E7AAB44F}" destId="{F502CA11-8A99-4DFD-8890-1F220A4853F0}" srcOrd="0" destOrd="0" presId="urn:microsoft.com/office/officeart/2005/8/layout/hierarchy2"/>
    <dgm:cxn modelId="{F8642F47-F54F-4AE8-BA28-7144CECE7DDE}" type="presParOf" srcId="{88852E6A-98CD-4632-B618-9D174C1917FB}" destId="{4726C162-9BDD-41C6-92E8-299A2BC4E607}" srcOrd="3" destOrd="0" presId="urn:microsoft.com/office/officeart/2005/8/layout/hierarchy2"/>
    <dgm:cxn modelId="{9F8E0C1D-59A0-4F62-A50D-2BBFF5A18798}" type="presParOf" srcId="{4726C162-9BDD-41C6-92E8-299A2BC4E607}" destId="{CC82D747-28E6-4311-BA1A-378E1CDE55D5}" srcOrd="0" destOrd="0" presId="urn:microsoft.com/office/officeart/2005/8/layout/hierarchy2"/>
    <dgm:cxn modelId="{0365F769-1A52-422E-B95B-0A5BCE0CD982}" type="presParOf" srcId="{4726C162-9BDD-41C6-92E8-299A2BC4E607}" destId="{C7A14819-F468-496E-941F-C11A8309620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dgm:spPr>
      <dgm:t>
        <a:bodyPr/>
        <a:lstStyle/>
        <a:p>
          <a:r>
            <a:rPr lang="en-ZA" dirty="0">
              <a:solidFill>
                <a:schemeClr val="tx1"/>
              </a:solidFill>
              <a:latin typeface="Calibri"/>
              <a:ea typeface="+mn-ea"/>
              <a:cs typeface="+mn-cs"/>
            </a:rPr>
            <a:t>Impact (Impact Statement)</a:t>
          </a: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dgm:spPr>
      <dgm:t>
        <a:bodyPr/>
        <a:lstStyle/>
        <a:p>
          <a:r>
            <a:rPr lang="en-ZA" dirty="0">
              <a:solidFill>
                <a:schemeClr val="tx1"/>
              </a:solidFill>
              <a:latin typeface="Calibri"/>
              <a:ea typeface="+mn-ea"/>
              <a:cs typeface="+mn-cs"/>
            </a:rPr>
            <a:t>Outcome (5 year target)</a:t>
          </a: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dgm:spPr>
      <dgm:t>
        <a:bodyPr/>
        <a:lstStyle/>
        <a:p>
          <a:r>
            <a:rPr lang="en-ZA" dirty="0">
              <a:solidFill>
                <a:schemeClr val="tx1"/>
              </a:solidFill>
              <a:latin typeface="Calibri"/>
              <a:ea typeface="+mn-ea"/>
              <a:cs typeface="+mn-cs"/>
            </a:rPr>
            <a:t>Primary Outputs (KPI’S)</a:t>
          </a: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EF1A6440-C633-4BB6-96E5-40D65B8BBB63}">
      <dgm:prSet phldrT="[Text]"/>
      <dgm:spPr>
        <a:xfrm>
          <a:off x="6674941" y="0"/>
          <a:ext cx="2469058" cy="408158"/>
        </a:xfrm>
      </dgm:spPr>
      <dgm:t>
        <a:bodyPr/>
        <a:lstStyle/>
        <a:p>
          <a:r>
            <a:rPr lang="en-ZA" dirty="0">
              <a:solidFill>
                <a:schemeClr val="tx1"/>
              </a:solidFill>
              <a:latin typeface="Calibri"/>
              <a:ea typeface="+mn-ea"/>
              <a:cs typeface="+mn-cs"/>
            </a:rPr>
            <a:t>Secondary Outputs (AOP)</a:t>
          </a:r>
        </a:p>
      </dgm:t>
    </dgm:pt>
    <dgm:pt modelId="{DCED5FB0-56B2-4A52-AF3C-629E7756F398}" type="parTrans" cxnId="{E64F0AFB-1957-496E-8EFE-8515FBECE9E4}">
      <dgm:prSet/>
      <dgm:spPr/>
      <dgm:t>
        <a:bodyPr/>
        <a:lstStyle/>
        <a:p>
          <a:endParaRPr lang="en-ZA">
            <a:solidFill>
              <a:schemeClr val="tx1"/>
            </a:solidFill>
          </a:endParaRPr>
        </a:p>
      </dgm:t>
    </dgm:pt>
    <dgm:pt modelId="{E243EE48-5539-47D5-97B3-D254260051EB}" type="sibTrans" cxnId="{E64F0AFB-1957-496E-8EFE-8515FBECE9E4}">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4">
        <dgm:presLayoutVars>
          <dgm:chMax val="0"/>
          <dgm:chPref val="0"/>
          <dgm:bulletEnabled val="1"/>
        </dgm:presLayoutVars>
      </dgm:prSet>
      <dgm:spPr>
        <a:prstGeom prst="chevron">
          <a:avLst/>
        </a:prstGeom>
      </dgm:spPr>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4">
        <dgm:presLayoutVars>
          <dgm:chMax val="0"/>
          <dgm:chPref val="0"/>
          <dgm:bulletEnabled val="1"/>
        </dgm:presLayoutVars>
      </dgm:prSet>
      <dgm:spPr>
        <a:prstGeom prst="chevron">
          <a:avLst/>
        </a:prstGeom>
      </dgm:spPr>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4">
        <dgm:presLayoutVars>
          <dgm:chMax val="0"/>
          <dgm:chPref val="0"/>
          <dgm:bulletEnabled val="1"/>
        </dgm:presLayoutVars>
      </dgm:prSet>
      <dgm:spPr>
        <a:prstGeom prst="chevron">
          <a:avLst/>
        </a:prstGeom>
      </dgm:spPr>
    </dgm:pt>
    <dgm:pt modelId="{B595F69F-E1B9-4C42-AE00-88723C2E3538}" type="pres">
      <dgm:prSet presAssocID="{9BC49193-A35C-47A1-84E1-FE567320C6A9}" presName="parTxOnlySpace" presStyleCnt="0"/>
      <dgm:spPr/>
    </dgm:pt>
    <dgm:pt modelId="{670DF4D6-AE9E-4D6D-B49B-3109C6E846F7}" type="pres">
      <dgm:prSet presAssocID="{EF1A6440-C633-4BB6-96E5-40D65B8BBB63}" presName="parTxOnly" presStyleLbl="node1" presStyleIdx="3" presStyleCnt="4" custLinFactNeighborX="1718" custLinFactNeighborY="74826">
        <dgm:presLayoutVars>
          <dgm:chMax val="0"/>
          <dgm:chPref val="0"/>
          <dgm:bulletEnabled val="1"/>
        </dgm:presLayoutVars>
      </dgm:prSet>
      <dgm:spPr>
        <a:prstGeom prst="chevron">
          <a:avLst/>
        </a:prstGeom>
      </dgm:spPr>
    </dgm:pt>
  </dgm:ptLst>
  <dgm:cxnLst>
    <dgm:cxn modelId="{5349282F-D706-494F-A86D-3DBD3581C4F8}" type="presOf" srcId="{8FD5EE27-EEA5-4F7D-9768-110820E6ACFE}" destId="{9654805B-6471-444A-A5C9-497929093079}" srcOrd="0" destOrd="0" presId="urn:microsoft.com/office/officeart/2005/8/layout/chevron1"/>
    <dgm:cxn modelId="{9D20673A-9DF6-47FC-BF38-7D75D2CE96E9}" srcId="{5A4EBD29-9BDB-4410-B5A3-C93C45ECDCCA}" destId="{A5405A81-8DD7-45E5-9221-8CEB3D1CA633}" srcOrd="1" destOrd="0" parTransId="{0720EFD5-880C-413E-9507-F36C419877A2}" sibTransId="{C9ED9D56-56EF-4F06-A6A8-5ED94C400346}"/>
    <dgm:cxn modelId="{ECA483CF-038D-4954-B7AC-E3D1F071ACCD}" type="presOf" srcId="{EF1A6440-C633-4BB6-96E5-40D65B8BBB63}" destId="{670DF4D6-AE9E-4D6D-B49B-3109C6E846F7}"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C20BBEF5-90F8-4838-97BB-5693587D2869}" type="presOf" srcId="{B55F6B3D-7746-48EE-B5B3-3A8ACF91F9E7}" destId="{262BE795-9EDB-44E2-96BB-62343E1E77CA}" srcOrd="0" destOrd="0" presId="urn:microsoft.com/office/officeart/2005/8/layout/chevron1"/>
    <dgm:cxn modelId="{ED418DF6-F548-4B4A-B88D-327F1AA69B51}" type="presOf" srcId="{5A4EBD29-9BDB-4410-B5A3-C93C45ECDCCA}" destId="{7E95E91A-77C9-480C-9DF5-36A9800DE5FD}" srcOrd="0" destOrd="0" presId="urn:microsoft.com/office/officeart/2005/8/layout/chevron1"/>
    <dgm:cxn modelId="{C0BB38F7-6C27-4281-BD46-EAC655A430F4}" type="presOf" srcId="{A5405A81-8DD7-45E5-9221-8CEB3D1CA633}" destId="{725E6417-0418-43C0-891F-EE405BDC9D2D}" srcOrd="0" destOrd="0" presId="urn:microsoft.com/office/officeart/2005/8/layout/chevron1"/>
    <dgm:cxn modelId="{E64F0AFB-1957-496E-8EFE-8515FBECE9E4}" srcId="{5A4EBD29-9BDB-4410-B5A3-C93C45ECDCCA}" destId="{EF1A6440-C633-4BB6-96E5-40D65B8BBB63}" srcOrd="3" destOrd="0" parTransId="{DCED5FB0-56B2-4A52-AF3C-629E7756F398}" sibTransId="{E243EE48-5539-47D5-97B3-D254260051EB}"/>
    <dgm:cxn modelId="{2D8EC5D9-4AE6-490A-82C9-7FCA0B5972C9}" type="presParOf" srcId="{7E95E91A-77C9-480C-9DF5-36A9800DE5FD}" destId="{262BE795-9EDB-44E2-96BB-62343E1E77CA}" srcOrd="0" destOrd="0" presId="urn:microsoft.com/office/officeart/2005/8/layout/chevron1"/>
    <dgm:cxn modelId="{F89153F2-75EA-4464-8172-1CA2D59C19F6}" type="presParOf" srcId="{7E95E91A-77C9-480C-9DF5-36A9800DE5FD}" destId="{54CFF9C2-0D0A-4481-B27F-65E1272CE003}" srcOrd="1" destOrd="0" presId="urn:microsoft.com/office/officeart/2005/8/layout/chevron1"/>
    <dgm:cxn modelId="{18B22DED-B30C-4693-AEA8-5EEBC38CD729}" type="presParOf" srcId="{7E95E91A-77C9-480C-9DF5-36A9800DE5FD}" destId="{725E6417-0418-43C0-891F-EE405BDC9D2D}" srcOrd="2" destOrd="0" presId="urn:microsoft.com/office/officeart/2005/8/layout/chevron1"/>
    <dgm:cxn modelId="{2EF47EBA-9DEB-4744-B9DE-96B13DC49EAB}" type="presParOf" srcId="{7E95E91A-77C9-480C-9DF5-36A9800DE5FD}" destId="{9D115F0D-9052-4C85-9C1C-B341DDFC46D7}" srcOrd="3" destOrd="0" presId="urn:microsoft.com/office/officeart/2005/8/layout/chevron1"/>
    <dgm:cxn modelId="{B039228D-6C8C-4D3B-A44D-CBB1D825740C}" type="presParOf" srcId="{7E95E91A-77C9-480C-9DF5-36A9800DE5FD}" destId="{9654805B-6471-444A-A5C9-497929093079}" srcOrd="4" destOrd="0" presId="urn:microsoft.com/office/officeart/2005/8/layout/chevron1"/>
    <dgm:cxn modelId="{2197F6CD-7941-449E-B473-4DD8B79A452B}" type="presParOf" srcId="{7E95E91A-77C9-480C-9DF5-36A9800DE5FD}" destId="{B595F69F-E1B9-4C42-AE00-88723C2E3538}" srcOrd="5" destOrd="0" presId="urn:microsoft.com/office/officeart/2005/8/layout/chevron1"/>
    <dgm:cxn modelId="{CCECFCC3-5F1D-4BB6-B550-076F9450B31C}" type="presParOf" srcId="{7E95E91A-77C9-480C-9DF5-36A9800DE5FD}" destId="{670DF4D6-AE9E-4D6D-B49B-3109C6E846F7}"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1779E4-F6D9-48D7-8FB8-CB2BDDC0890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ZA"/>
        </a:p>
      </dgm:t>
    </dgm:pt>
    <dgm:pt modelId="{20F0F244-8A4D-40B3-8291-C4799234F425}">
      <dgm:prSet phldrT="[Text]" custT="1"/>
      <dgm:spPr>
        <a:xfrm>
          <a:off x="233340" y="2424116"/>
          <a:ext cx="1742683" cy="871341"/>
        </a:xfrm>
      </dgm:spPr>
      <dgm:t>
        <a:bodyPr/>
        <a:lstStyle/>
        <a:p>
          <a:r>
            <a:rPr lang="en-ZA" sz="1200"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200" dirty="0">
            <a:latin typeface="Calibri"/>
            <a:ea typeface="+mn-ea"/>
            <a:cs typeface="+mn-cs"/>
          </a:endParaRPr>
        </a:p>
      </dgm:t>
    </dgm:pt>
    <dgm:pt modelId="{08BAD210-BA6D-42C5-87F5-4268C56E9F21}" type="parTrans" cxnId="{4FC16DBF-5772-44AB-A81C-388C45399591}">
      <dgm:prSet/>
      <dgm:spPr/>
      <dgm:t>
        <a:bodyPr/>
        <a:lstStyle/>
        <a:p>
          <a:endParaRPr lang="en-ZA"/>
        </a:p>
      </dgm:t>
    </dgm:pt>
    <dgm:pt modelId="{3E4905E3-DDF6-4D83-9F0A-5D5D816EA587}" type="sibTrans" cxnId="{4FC16DBF-5772-44AB-A81C-388C45399591}">
      <dgm:prSet/>
      <dgm:spPr/>
      <dgm:t>
        <a:bodyPr/>
        <a:lstStyle/>
        <a:p>
          <a:endParaRPr lang="en-ZA"/>
        </a:p>
      </dgm:t>
    </dgm:pt>
    <dgm:pt modelId="{C02EED6D-A8B7-4F9E-92B3-3023A75769B1}">
      <dgm:prSet phldrT="[Text]" custT="1"/>
      <dgm:spPr>
        <a:xfrm>
          <a:off x="2523905" y="2424116"/>
          <a:ext cx="1742683" cy="871341"/>
        </a:xfrm>
      </dgm:spPr>
      <dgm:t>
        <a:bodyPr/>
        <a:lstStyle/>
        <a:p>
          <a:r>
            <a:rPr lang="en-ZA" sz="1500" dirty="0">
              <a:latin typeface="Calibri"/>
              <a:ea typeface="+mn-ea"/>
              <a:cs typeface="+mn-cs"/>
            </a:rPr>
            <a:t>Build capacity to ensure value driven delivery of correctional services</a:t>
          </a:r>
        </a:p>
      </dgm:t>
    </dgm:pt>
    <dgm:pt modelId="{0E5654BE-583E-4A3B-8463-2DCCC735CE86}" type="sibTrans" cxnId="{86339C19-994E-4BF0-A593-5AB174B6CA8B}">
      <dgm:prSet/>
      <dgm:spPr/>
      <dgm:t>
        <a:bodyPr/>
        <a:lstStyle/>
        <a:p>
          <a:endParaRPr lang="en-ZA"/>
        </a:p>
      </dgm:t>
    </dgm:pt>
    <dgm:pt modelId="{33C487AF-E27D-4567-9F55-D19F60BDB170}" type="parTrans" cxnId="{86339C19-994E-4BF0-A593-5AB174B6CA8B}">
      <dgm:prSet/>
      <dgm:spPr>
        <a:xfrm>
          <a:off x="1976023" y="2846076"/>
          <a:ext cx="547882"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379435D7-8156-417E-924C-B3D0DC458D35}">
      <dgm:prSet custT="1"/>
      <dgm:spPr/>
      <dgm:t>
        <a:bodyPr/>
        <a:lstStyle/>
        <a:p>
          <a:r>
            <a:rPr lang="en-US" sz="1200" dirty="0"/>
            <a:t>Promote the </a:t>
          </a:r>
          <a:r>
            <a:rPr lang="en-US" sz="1200" b="1" dirty="0"/>
            <a:t>physical, social, emotional, occupational, spiritual, financial, and intellectual wellness </a:t>
          </a:r>
          <a:r>
            <a:rPr lang="en-US" sz="1200" dirty="0"/>
            <a:t>of individuals especially through sport and recreation</a:t>
          </a:r>
          <a:endParaRPr lang="en-ZA" sz="1200" dirty="0"/>
        </a:p>
      </dgm:t>
    </dgm:pt>
    <dgm:pt modelId="{A440E97A-E696-437A-8BD5-E3B32D9C5125}" type="sibTrans" cxnId="{E9113DE1-E17A-44A4-8813-3F59062CD589}">
      <dgm:prSet/>
      <dgm:spPr/>
      <dgm:t>
        <a:bodyPr/>
        <a:lstStyle/>
        <a:p>
          <a:endParaRPr lang="en-ZA"/>
        </a:p>
      </dgm:t>
    </dgm:pt>
    <dgm:pt modelId="{B8CD4588-A433-4173-AFA5-A3B5C6F37E57}" type="parTrans" cxnId="{E9113DE1-E17A-44A4-8813-3F59062CD589}">
      <dgm:prSet/>
      <dgm:spPr/>
      <dgm:t>
        <a:bodyPr/>
        <a:lstStyle/>
        <a:p>
          <a:endParaRPr lang="en-ZA"/>
        </a:p>
      </dgm:t>
    </dgm:pt>
    <dgm:pt modelId="{83D16197-09E2-411C-A02F-3BA2BA11BA44}">
      <dgm:prSet custT="1"/>
      <dgm:spPr/>
      <dgm:t>
        <a:bodyPr/>
        <a:lstStyle/>
        <a:p>
          <a:r>
            <a:rPr lang="en-ZA" sz="1200" i="0" dirty="0"/>
            <a:t>Enhance the </a:t>
          </a:r>
          <a:r>
            <a:rPr lang="en-ZA" sz="1200" b="1" i="0" dirty="0"/>
            <a:t>health and wellbeing of employees by improving occupational Health and Safety </a:t>
          </a:r>
          <a:r>
            <a:rPr lang="en-ZA" sz="1200" i="0" dirty="0"/>
            <a:t>in the workplace </a:t>
          </a:r>
        </a:p>
      </dgm:t>
    </dgm:pt>
    <dgm:pt modelId="{80733037-7E36-4E77-BD38-901FDA089F72}" type="sibTrans" cxnId="{12BC5136-A104-4A91-BC61-53BAEF3AEEFF}">
      <dgm:prSet/>
      <dgm:spPr/>
      <dgm:t>
        <a:bodyPr/>
        <a:lstStyle/>
        <a:p>
          <a:endParaRPr lang="en-ZA"/>
        </a:p>
      </dgm:t>
    </dgm:pt>
    <dgm:pt modelId="{EA12D3E4-22BD-4CF2-BFD7-B168D3B3D4F1}" type="parTrans" cxnId="{12BC5136-A104-4A91-BC61-53BAEF3AEEFF}">
      <dgm:prSet/>
      <dgm:spPr/>
      <dgm:t>
        <a:bodyPr/>
        <a:lstStyle/>
        <a:p>
          <a:endParaRPr lang="en-ZA"/>
        </a:p>
      </dgm:t>
    </dgm:pt>
    <dgm:pt modelId="{17439901-0D55-45AD-8947-A3327D41D681}">
      <dgm:prSet custT="1"/>
      <dgm:spPr/>
      <dgm:t>
        <a:bodyPr/>
        <a:lstStyle/>
        <a:p>
          <a:r>
            <a:rPr lang="en-GB" sz="1200" dirty="0"/>
            <a:t>Address </a:t>
          </a:r>
          <a:r>
            <a:rPr lang="en-GB" sz="1200" b="1" dirty="0"/>
            <a:t>the social and structural barriers to HIV, STI and TB</a:t>
          </a:r>
          <a:r>
            <a:rPr lang="en-GB" sz="1200" dirty="0"/>
            <a:t> prevention,  care and impact</a:t>
          </a:r>
          <a:endParaRPr lang="en-ZA" sz="1200" dirty="0"/>
        </a:p>
      </dgm:t>
    </dgm:pt>
    <dgm:pt modelId="{7DA68AFE-1625-45C9-A4B0-5F7FDF8FC972}" type="sibTrans" cxnId="{3FED83C9-6FE8-42CD-9AFF-AC36545DB830}">
      <dgm:prSet/>
      <dgm:spPr/>
      <dgm:t>
        <a:bodyPr/>
        <a:lstStyle/>
        <a:p>
          <a:endParaRPr lang="en-ZA"/>
        </a:p>
      </dgm:t>
    </dgm:pt>
    <dgm:pt modelId="{C29B28F2-C834-4E33-B51B-AC6751B0D209}" type="parTrans" cxnId="{3FED83C9-6FE8-42CD-9AFF-AC36545DB830}">
      <dgm:prSet/>
      <dgm:spPr/>
      <dgm:t>
        <a:bodyPr/>
        <a:lstStyle/>
        <a:p>
          <a:endParaRPr lang="en-ZA"/>
        </a:p>
      </dgm:t>
    </dgm:pt>
    <dgm:pt modelId="{94847106-D4F4-49D4-AB02-DE8D1486A74C}">
      <dgm:prSet custT="1"/>
      <dgm:spPr/>
      <dgm:t>
        <a:bodyPr/>
        <a:lstStyle/>
        <a:p>
          <a:r>
            <a:rPr lang="en-US" sz="1200" dirty="0"/>
            <a:t>Measure the  </a:t>
          </a:r>
          <a:r>
            <a:rPr lang="en-US" sz="1200" b="1" dirty="0"/>
            <a:t>impact of targeted interventions </a:t>
          </a:r>
          <a:r>
            <a:rPr lang="en-US" sz="1200" dirty="0"/>
            <a:t>on both employee health and productivity</a:t>
          </a:r>
          <a:r>
            <a:rPr lang="en-US" sz="900" dirty="0"/>
            <a:t>.</a:t>
          </a:r>
          <a:endParaRPr lang="en-ZA" sz="900" dirty="0"/>
        </a:p>
      </dgm:t>
    </dgm:pt>
    <dgm:pt modelId="{CC4A8FDB-4755-4C38-B4CD-6C9912E1CB62}" type="sibTrans" cxnId="{3457F155-3898-457B-BC43-290828E72C05}">
      <dgm:prSet/>
      <dgm:spPr/>
      <dgm:t>
        <a:bodyPr/>
        <a:lstStyle/>
        <a:p>
          <a:endParaRPr lang="en-ZA"/>
        </a:p>
      </dgm:t>
    </dgm:pt>
    <dgm:pt modelId="{EC475B2E-C768-44C7-88FA-E2866537C352}" type="parTrans" cxnId="{3457F155-3898-457B-BC43-290828E72C05}">
      <dgm:prSet/>
      <dgm:spPr/>
      <dgm:t>
        <a:bodyPr/>
        <a:lstStyle/>
        <a:p>
          <a:endParaRPr lang="en-ZA"/>
        </a:p>
      </dgm:t>
    </dgm:pt>
    <dgm:pt modelId="{7C1D13B2-403C-40D2-970A-B94C48C3366C}">
      <dgm:prSet custT="1"/>
      <dgm:spPr/>
      <dgm:t>
        <a:bodyPr/>
        <a:lstStyle/>
        <a:p>
          <a:r>
            <a:rPr lang="en-ZA" sz="1200" dirty="0"/>
            <a:t>Improve the </a:t>
          </a:r>
          <a:r>
            <a:rPr lang="en-ZA" sz="1200" b="1" dirty="0"/>
            <a:t>benefits for employees through the Facilities Fund </a:t>
          </a:r>
        </a:p>
      </dgm:t>
    </dgm:pt>
    <dgm:pt modelId="{D39C51FD-9F9B-449B-BCD7-C4C22A00D51F}" type="sibTrans" cxnId="{A2BD242F-EB45-438D-B766-40F9472C0995}">
      <dgm:prSet/>
      <dgm:spPr/>
      <dgm:t>
        <a:bodyPr/>
        <a:lstStyle/>
        <a:p>
          <a:endParaRPr lang="en-ZA"/>
        </a:p>
      </dgm:t>
    </dgm:pt>
    <dgm:pt modelId="{9038CCBF-0FE9-4B52-B6B1-2E3AD28B97EA}" type="parTrans" cxnId="{A2BD242F-EB45-438D-B766-40F9472C0995}">
      <dgm:prSet/>
      <dgm:spPr/>
      <dgm:t>
        <a:bodyPr/>
        <a:lstStyle/>
        <a:p>
          <a:endParaRPr lang="en-ZA"/>
        </a:p>
      </dgm:t>
    </dgm:pt>
    <dgm:pt modelId="{D17BFF15-F469-450A-BE93-B04123CCC99E}" type="pres">
      <dgm:prSet presAssocID="{881779E4-F6D9-48D7-8FB8-CB2BDDC08908}" presName="diagram" presStyleCnt="0">
        <dgm:presLayoutVars>
          <dgm:chPref val="1"/>
          <dgm:dir/>
          <dgm:animOne val="branch"/>
          <dgm:animLvl val="lvl"/>
          <dgm:resizeHandles val="exact"/>
        </dgm:presLayoutVars>
      </dgm:prSet>
      <dgm:spPr/>
    </dgm:pt>
    <dgm:pt modelId="{235628BE-2AF4-4FD1-B4DB-76E88AF7A130}" type="pres">
      <dgm:prSet presAssocID="{20F0F244-8A4D-40B3-8291-C4799234F425}" presName="root1" presStyleCnt="0"/>
      <dgm:spPr/>
    </dgm:pt>
    <dgm:pt modelId="{B5BE1993-DE2F-4A51-8D77-D9DF03A10228}" type="pres">
      <dgm:prSet presAssocID="{20F0F244-8A4D-40B3-8291-C4799234F425}" presName="LevelOneTextNode" presStyleLbl="node0" presStyleIdx="0" presStyleCnt="1" custScaleY="181789" custLinFactNeighborX="13183">
        <dgm:presLayoutVars>
          <dgm:chPref val="3"/>
        </dgm:presLayoutVars>
      </dgm:prSet>
      <dgm:spPr>
        <a:prstGeom prst="roundRect">
          <a:avLst>
            <a:gd name="adj" fmla="val 10000"/>
          </a:avLst>
        </a:prstGeom>
      </dgm:spPr>
    </dgm:pt>
    <dgm:pt modelId="{82B930AE-E3CE-4040-9A46-2F0B78280E54}" type="pres">
      <dgm:prSet presAssocID="{20F0F244-8A4D-40B3-8291-C4799234F425}" presName="level2hierChild" presStyleCnt="0"/>
      <dgm:spPr/>
    </dgm:pt>
    <dgm:pt modelId="{806624F1-247C-4B18-98B2-C7420405EA0A}" type="pres">
      <dgm:prSet presAssocID="{33C487AF-E27D-4567-9F55-D19F60BDB170}" presName="conn2-1" presStyleLbl="parChTrans1D2" presStyleIdx="0" presStyleCnt="1"/>
      <dgm:spPr>
        <a:custGeom>
          <a:avLst/>
          <a:gdLst/>
          <a:ahLst/>
          <a:cxnLst/>
          <a:rect l="0" t="0" r="0" b="0"/>
          <a:pathLst>
            <a:path>
              <a:moveTo>
                <a:pt x="0" y="13710"/>
              </a:moveTo>
              <a:lnTo>
                <a:pt x="547882" y="13710"/>
              </a:lnTo>
            </a:path>
          </a:pathLst>
        </a:custGeom>
      </dgm:spPr>
    </dgm:pt>
    <dgm:pt modelId="{50470530-08AF-4AF3-BE2B-110E99E28E68}" type="pres">
      <dgm:prSet presAssocID="{33C487AF-E27D-4567-9F55-D19F60BDB170}" presName="connTx" presStyleLbl="parChTrans1D2" presStyleIdx="0" presStyleCnt="1"/>
      <dgm:spPr/>
    </dgm:pt>
    <dgm:pt modelId="{59737DA6-DC62-4140-A2D2-C8CFEA603EDB}" type="pres">
      <dgm:prSet presAssocID="{C02EED6D-A8B7-4F9E-92B3-3023A75769B1}" presName="root2" presStyleCnt="0"/>
      <dgm:spPr/>
    </dgm:pt>
    <dgm:pt modelId="{700750EF-DCA2-44E7-A8F6-8722B98CA86B}" type="pres">
      <dgm:prSet presAssocID="{C02EED6D-A8B7-4F9E-92B3-3023A75769B1}" presName="LevelTwoTextNode" presStyleLbl="node2" presStyleIdx="0" presStyleCnt="1" custScaleY="181789" custLinFactNeighborX="4622">
        <dgm:presLayoutVars>
          <dgm:chPref val="3"/>
        </dgm:presLayoutVars>
      </dgm:prSet>
      <dgm:spPr>
        <a:prstGeom prst="roundRect">
          <a:avLst>
            <a:gd name="adj" fmla="val 10000"/>
          </a:avLst>
        </a:prstGeom>
      </dgm:spPr>
    </dgm:pt>
    <dgm:pt modelId="{88852E6A-98CD-4632-B618-9D174C1917FB}" type="pres">
      <dgm:prSet presAssocID="{C02EED6D-A8B7-4F9E-92B3-3023A75769B1}" presName="level3hierChild" presStyleCnt="0"/>
      <dgm:spPr/>
    </dgm:pt>
    <dgm:pt modelId="{7E4E2759-5BD2-4081-A673-00F197260BE9}" type="pres">
      <dgm:prSet presAssocID="{9038CCBF-0FE9-4B52-B6B1-2E3AD28B97EA}" presName="conn2-1" presStyleLbl="parChTrans1D3" presStyleIdx="0" presStyleCnt="5"/>
      <dgm:spPr/>
    </dgm:pt>
    <dgm:pt modelId="{44CD11DC-15B1-42F1-83B9-9C16E117B65F}" type="pres">
      <dgm:prSet presAssocID="{9038CCBF-0FE9-4B52-B6B1-2E3AD28B97EA}" presName="connTx" presStyleLbl="parChTrans1D3" presStyleIdx="0" presStyleCnt="5"/>
      <dgm:spPr/>
    </dgm:pt>
    <dgm:pt modelId="{17BDB265-765C-4F75-97CA-B0B8DA31559B}" type="pres">
      <dgm:prSet presAssocID="{7C1D13B2-403C-40D2-970A-B94C48C3366C}" presName="root2" presStyleCnt="0"/>
      <dgm:spPr/>
    </dgm:pt>
    <dgm:pt modelId="{1AC9E821-7B12-4DDF-8771-342200359143}" type="pres">
      <dgm:prSet presAssocID="{7C1D13B2-403C-40D2-970A-B94C48C3366C}" presName="LevelTwoTextNode" presStyleLbl="node3" presStyleIdx="0" presStyleCnt="5" custScaleY="87187" custLinFactNeighborY="12276">
        <dgm:presLayoutVars>
          <dgm:chPref val="3"/>
        </dgm:presLayoutVars>
      </dgm:prSet>
      <dgm:spPr/>
    </dgm:pt>
    <dgm:pt modelId="{723545E8-08B3-4308-A223-908CC6F39FEA}" type="pres">
      <dgm:prSet presAssocID="{7C1D13B2-403C-40D2-970A-B94C48C3366C}" presName="level3hierChild" presStyleCnt="0"/>
      <dgm:spPr/>
    </dgm:pt>
    <dgm:pt modelId="{A75A819A-D4F3-44C3-A0F7-10DEE55C7FCF}" type="pres">
      <dgm:prSet presAssocID="{EC475B2E-C768-44C7-88FA-E2866537C352}" presName="conn2-1" presStyleLbl="parChTrans1D3" presStyleIdx="1" presStyleCnt="5"/>
      <dgm:spPr/>
    </dgm:pt>
    <dgm:pt modelId="{E3BE6080-44D1-4BE3-86BE-51553DF8F6E0}" type="pres">
      <dgm:prSet presAssocID="{EC475B2E-C768-44C7-88FA-E2866537C352}" presName="connTx" presStyleLbl="parChTrans1D3" presStyleIdx="1" presStyleCnt="5"/>
      <dgm:spPr/>
    </dgm:pt>
    <dgm:pt modelId="{7004F77D-36A3-4BCD-A476-AF11E0CD4706}" type="pres">
      <dgm:prSet presAssocID="{94847106-D4F4-49D4-AB02-DE8D1486A74C}" presName="root2" presStyleCnt="0"/>
      <dgm:spPr/>
    </dgm:pt>
    <dgm:pt modelId="{DEAAA919-CE1B-424C-BD7D-5ED122446015}" type="pres">
      <dgm:prSet presAssocID="{94847106-D4F4-49D4-AB02-DE8D1486A74C}" presName="LevelTwoTextNode" presStyleLbl="node3" presStyleIdx="1" presStyleCnt="5" custLinFactNeighborY="10912">
        <dgm:presLayoutVars>
          <dgm:chPref val="3"/>
        </dgm:presLayoutVars>
      </dgm:prSet>
      <dgm:spPr/>
    </dgm:pt>
    <dgm:pt modelId="{3B3E2C04-1EAA-4CF0-9B82-74A68E86BF0C}" type="pres">
      <dgm:prSet presAssocID="{94847106-D4F4-49D4-AB02-DE8D1486A74C}" presName="level3hierChild" presStyleCnt="0"/>
      <dgm:spPr/>
    </dgm:pt>
    <dgm:pt modelId="{878707D5-84F5-4600-ABA3-5F6D9D12FD94}" type="pres">
      <dgm:prSet presAssocID="{C29B28F2-C834-4E33-B51B-AC6751B0D209}" presName="conn2-1" presStyleLbl="parChTrans1D3" presStyleIdx="2" presStyleCnt="5"/>
      <dgm:spPr/>
    </dgm:pt>
    <dgm:pt modelId="{867AF50C-103A-4F98-92E4-15FBAD628B0D}" type="pres">
      <dgm:prSet presAssocID="{C29B28F2-C834-4E33-B51B-AC6751B0D209}" presName="connTx" presStyleLbl="parChTrans1D3" presStyleIdx="2" presStyleCnt="5"/>
      <dgm:spPr/>
    </dgm:pt>
    <dgm:pt modelId="{D9C01C48-33C4-4E81-87DC-EFD9952374B9}" type="pres">
      <dgm:prSet presAssocID="{17439901-0D55-45AD-8947-A3327D41D681}" presName="root2" presStyleCnt="0"/>
      <dgm:spPr/>
    </dgm:pt>
    <dgm:pt modelId="{229C0C58-16B6-4FCA-A9E4-DBE920B624EE}" type="pres">
      <dgm:prSet presAssocID="{17439901-0D55-45AD-8947-A3327D41D681}" presName="LevelTwoTextNode" presStyleLbl="node3" presStyleIdx="2" presStyleCnt="5" custLinFactNeighborY="12276">
        <dgm:presLayoutVars>
          <dgm:chPref val="3"/>
        </dgm:presLayoutVars>
      </dgm:prSet>
      <dgm:spPr/>
    </dgm:pt>
    <dgm:pt modelId="{4AC7665C-0112-44B3-9722-FDBACA814BB1}" type="pres">
      <dgm:prSet presAssocID="{17439901-0D55-45AD-8947-A3327D41D681}" presName="level3hierChild" presStyleCnt="0"/>
      <dgm:spPr/>
    </dgm:pt>
    <dgm:pt modelId="{5B9E1C98-E7E2-4FCD-AC75-0CB8E0D13C14}" type="pres">
      <dgm:prSet presAssocID="{EA12D3E4-22BD-4CF2-BFD7-B168D3B3D4F1}" presName="conn2-1" presStyleLbl="parChTrans1D3" presStyleIdx="3" presStyleCnt="5"/>
      <dgm:spPr/>
    </dgm:pt>
    <dgm:pt modelId="{33E3C8D0-AAAF-42AF-AA97-BBD45F4F56D5}" type="pres">
      <dgm:prSet presAssocID="{EA12D3E4-22BD-4CF2-BFD7-B168D3B3D4F1}" presName="connTx" presStyleLbl="parChTrans1D3" presStyleIdx="3" presStyleCnt="5"/>
      <dgm:spPr/>
    </dgm:pt>
    <dgm:pt modelId="{10135A59-BCE0-4718-B076-1E86BE9F6770}" type="pres">
      <dgm:prSet presAssocID="{83D16197-09E2-411C-A02F-3BA2BA11BA44}" presName="root2" presStyleCnt="0"/>
      <dgm:spPr/>
    </dgm:pt>
    <dgm:pt modelId="{FF5F84C7-61DC-4521-A960-322BB2959A31}" type="pres">
      <dgm:prSet presAssocID="{83D16197-09E2-411C-A02F-3BA2BA11BA44}" presName="LevelTwoTextNode" presStyleLbl="node3" presStyleIdx="3" presStyleCnt="5" custLinFactNeighborY="13640">
        <dgm:presLayoutVars>
          <dgm:chPref val="3"/>
        </dgm:presLayoutVars>
      </dgm:prSet>
      <dgm:spPr/>
    </dgm:pt>
    <dgm:pt modelId="{F38BBD21-0904-4B79-B135-5FD845B0704C}" type="pres">
      <dgm:prSet presAssocID="{83D16197-09E2-411C-A02F-3BA2BA11BA44}" presName="level3hierChild" presStyleCnt="0"/>
      <dgm:spPr/>
    </dgm:pt>
    <dgm:pt modelId="{05729153-C1EC-4811-8488-00B4E24DDDB9}" type="pres">
      <dgm:prSet presAssocID="{B8CD4588-A433-4173-AFA5-A3B5C6F37E57}" presName="conn2-1" presStyleLbl="parChTrans1D3" presStyleIdx="4" presStyleCnt="5"/>
      <dgm:spPr/>
    </dgm:pt>
    <dgm:pt modelId="{55B17463-DA5A-4F50-A7F8-3121E3633A76}" type="pres">
      <dgm:prSet presAssocID="{B8CD4588-A433-4173-AFA5-A3B5C6F37E57}" presName="connTx" presStyleLbl="parChTrans1D3" presStyleIdx="4" presStyleCnt="5"/>
      <dgm:spPr/>
    </dgm:pt>
    <dgm:pt modelId="{1BE00CBA-8EE4-4C74-B22C-9D60B2C95A0C}" type="pres">
      <dgm:prSet presAssocID="{379435D7-8156-417E-924C-B3D0DC458D35}" presName="root2" presStyleCnt="0"/>
      <dgm:spPr/>
    </dgm:pt>
    <dgm:pt modelId="{2EC2C4AC-CCA3-4C02-9904-A26A2EE362B9}" type="pres">
      <dgm:prSet presAssocID="{379435D7-8156-417E-924C-B3D0DC458D35}" presName="LevelTwoTextNode" presStyleLbl="node3" presStyleIdx="4" presStyleCnt="5" custScaleY="140640" custLinFactNeighborY="15004">
        <dgm:presLayoutVars>
          <dgm:chPref val="3"/>
        </dgm:presLayoutVars>
      </dgm:prSet>
      <dgm:spPr/>
    </dgm:pt>
    <dgm:pt modelId="{02863966-E685-4407-801B-C7A86702871F}" type="pres">
      <dgm:prSet presAssocID="{379435D7-8156-417E-924C-B3D0DC458D35}" presName="level3hierChild" presStyleCnt="0"/>
      <dgm:spPr/>
    </dgm:pt>
  </dgm:ptLst>
  <dgm:cxnLst>
    <dgm:cxn modelId="{F02E3312-1E66-40DF-8045-28A026290350}" type="presOf" srcId="{17439901-0D55-45AD-8947-A3327D41D681}" destId="{229C0C58-16B6-4FCA-A9E4-DBE920B624EE}" srcOrd="0" destOrd="0" presId="urn:microsoft.com/office/officeart/2005/8/layout/hierarchy2"/>
    <dgm:cxn modelId="{29BE6615-803F-4664-8B99-0B2342A9DB5C}" type="presOf" srcId="{33C487AF-E27D-4567-9F55-D19F60BDB170}" destId="{806624F1-247C-4B18-98B2-C7420405EA0A}" srcOrd="0" destOrd="0" presId="urn:microsoft.com/office/officeart/2005/8/layout/hierarchy2"/>
    <dgm:cxn modelId="{86339C19-994E-4BF0-A593-5AB174B6CA8B}" srcId="{20F0F244-8A4D-40B3-8291-C4799234F425}" destId="{C02EED6D-A8B7-4F9E-92B3-3023A75769B1}" srcOrd="0" destOrd="0" parTransId="{33C487AF-E27D-4567-9F55-D19F60BDB170}" sibTransId="{0E5654BE-583E-4A3B-8463-2DCCC735CE86}"/>
    <dgm:cxn modelId="{A2BD242F-EB45-438D-B766-40F9472C0995}" srcId="{C02EED6D-A8B7-4F9E-92B3-3023A75769B1}" destId="{7C1D13B2-403C-40D2-970A-B94C48C3366C}" srcOrd="0" destOrd="0" parTransId="{9038CCBF-0FE9-4B52-B6B1-2E3AD28B97EA}" sibTransId="{D39C51FD-9F9B-449B-BCD7-C4C22A00D51F}"/>
    <dgm:cxn modelId="{DEE24E32-E7A0-4BD3-853B-13EC27E19DDC}" type="presOf" srcId="{33C487AF-E27D-4567-9F55-D19F60BDB170}" destId="{50470530-08AF-4AF3-BE2B-110E99E28E68}" srcOrd="1" destOrd="0" presId="urn:microsoft.com/office/officeart/2005/8/layout/hierarchy2"/>
    <dgm:cxn modelId="{12BC5136-A104-4A91-BC61-53BAEF3AEEFF}" srcId="{C02EED6D-A8B7-4F9E-92B3-3023A75769B1}" destId="{83D16197-09E2-411C-A02F-3BA2BA11BA44}" srcOrd="3" destOrd="0" parTransId="{EA12D3E4-22BD-4CF2-BFD7-B168D3B3D4F1}" sibTransId="{80733037-7E36-4E77-BD38-901FDA089F72}"/>
    <dgm:cxn modelId="{C5CC255B-2A14-4865-BFE0-A373763DD57C}" type="presOf" srcId="{881779E4-F6D9-48D7-8FB8-CB2BDDC08908}" destId="{D17BFF15-F469-450A-BE93-B04123CCC99E}" srcOrd="0" destOrd="0" presId="urn:microsoft.com/office/officeart/2005/8/layout/hierarchy2"/>
    <dgm:cxn modelId="{5FE80243-0FD1-4873-9CCC-D24D1F047212}" type="presOf" srcId="{C29B28F2-C834-4E33-B51B-AC6751B0D209}" destId="{878707D5-84F5-4600-ABA3-5F6D9D12FD94}" srcOrd="0" destOrd="0" presId="urn:microsoft.com/office/officeart/2005/8/layout/hierarchy2"/>
    <dgm:cxn modelId="{8AAEDE65-F955-4B3A-B084-1E4681F97FA7}" type="presOf" srcId="{C29B28F2-C834-4E33-B51B-AC6751B0D209}" destId="{867AF50C-103A-4F98-92E4-15FBAD628B0D}" srcOrd="1" destOrd="0" presId="urn:microsoft.com/office/officeart/2005/8/layout/hierarchy2"/>
    <dgm:cxn modelId="{5F743453-F2DB-4115-B8C0-FE74F6DE1C9F}" type="presOf" srcId="{C02EED6D-A8B7-4F9E-92B3-3023A75769B1}" destId="{700750EF-DCA2-44E7-A8F6-8722B98CA86B}" srcOrd="0" destOrd="0" presId="urn:microsoft.com/office/officeart/2005/8/layout/hierarchy2"/>
    <dgm:cxn modelId="{3457F155-3898-457B-BC43-290828E72C05}" srcId="{C02EED6D-A8B7-4F9E-92B3-3023A75769B1}" destId="{94847106-D4F4-49D4-AB02-DE8D1486A74C}" srcOrd="1" destOrd="0" parTransId="{EC475B2E-C768-44C7-88FA-E2866537C352}" sibTransId="{CC4A8FDB-4755-4C38-B4CD-6C9912E1CB62}"/>
    <dgm:cxn modelId="{F9E93D8D-C9F7-4474-9A17-F523EED6E8A3}" type="presOf" srcId="{379435D7-8156-417E-924C-B3D0DC458D35}" destId="{2EC2C4AC-CCA3-4C02-9904-A26A2EE362B9}" srcOrd="0" destOrd="0" presId="urn:microsoft.com/office/officeart/2005/8/layout/hierarchy2"/>
    <dgm:cxn modelId="{FBD23797-7596-4CA4-8B2C-46415EE44456}" type="presOf" srcId="{9038CCBF-0FE9-4B52-B6B1-2E3AD28B97EA}" destId="{7E4E2759-5BD2-4081-A673-00F197260BE9}" srcOrd="0" destOrd="0" presId="urn:microsoft.com/office/officeart/2005/8/layout/hierarchy2"/>
    <dgm:cxn modelId="{8C7649AB-075D-40BE-9178-D3AFC48039FD}" type="presOf" srcId="{EC475B2E-C768-44C7-88FA-E2866537C352}" destId="{E3BE6080-44D1-4BE3-86BE-51553DF8F6E0}" srcOrd="1" destOrd="0" presId="urn:microsoft.com/office/officeart/2005/8/layout/hierarchy2"/>
    <dgm:cxn modelId="{10D9FCAC-D8B3-4D56-9760-D43C5ABCF657}" type="presOf" srcId="{EA12D3E4-22BD-4CF2-BFD7-B168D3B3D4F1}" destId="{33E3C8D0-AAAF-42AF-AA97-BBD45F4F56D5}" srcOrd="1" destOrd="0" presId="urn:microsoft.com/office/officeart/2005/8/layout/hierarchy2"/>
    <dgm:cxn modelId="{DCA83DAF-7D21-4472-B8D1-FFB9020349E0}" type="presOf" srcId="{83D16197-09E2-411C-A02F-3BA2BA11BA44}" destId="{FF5F84C7-61DC-4521-A960-322BB2959A31}" srcOrd="0" destOrd="0" presId="urn:microsoft.com/office/officeart/2005/8/layout/hierarchy2"/>
    <dgm:cxn modelId="{1984CFB3-32CB-4572-B75F-9FE63F0A2B37}" type="presOf" srcId="{EC475B2E-C768-44C7-88FA-E2866537C352}" destId="{A75A819A-D4F3-44C3-A0F7-10DEE55C7FCF}" srcOrd="0" destOrd="0" presId="urn:microsoft.com/office/officeart/2005/8/layout/hierarchy2"/>
    <dgm:cxn modelId="{03B6ADBA-6968-4342-B521-739ADA0CE9CB}" type="presOf" srcId="{B8CD4588-A433-4173-AFA5-A3B5C6F37E57}" destId="{05729153-C1EC-4811-8488-00B4E24DDDB9}" srcOrd="0" destOrd="0" presId="urn:microsoft.com/office/officeart/2005/8/layout/hierarchy2"/>
    <dgm:cxn modelId="{4FC16DBF-5772-44AB-A81C-388C45399591}" srcId="{881779E4-F6D9-48D7-8FB8-CB2BDDC08908}" destId="{20F0F244-8A4D-40B3-8291-C4799234F425}" srcOrd="0" destOrd="0" parTransId="{08BAD210-BA6D-42C5-87F5-4268C56E9F21}" sibTransId="{3E4905E3-DDF6-4D83-9F0A-5D5D816EA587}"/>
    <dgm:cxn modelId="{48D131C5-2D79-43C7-BE94-2E86AC2C657A}" type="presOf" srcId="{94847106-D4F4-49D4-AB02-DE8D1486A74C}" destId="{DEAAA919-CE1B-424C-BD7D-5ED122446015}" srcOrd="0" destOrd="0" presId="urn:microsoft.com/office/officeart/2005/8/layout/hierarchy2"/>
    <dgm:cxn modelId="{38D594C7-1932-47A0-8A8D-BF508F39A657}" type="presOf" srcId="{B8CD4588-A433-4173-AFA5-A3B5C6F37E57}" destId="{55B17463-DA5A-4F50-A7F8-3121E3633A76}" srcOrd="1" destOrd="0" presId="urn:microsoft.com/office/officeart/2005/8/layout/hierarchy2"/>
    <dgm:cxn modelId="{08692AC9-FBCC-4639-8C8F-79E51A021B88}" type="presOf" srcId="{7C1D13B2-403C-40D2-970A-B94C48C3366C}" destId="{1AC9E821-7B12-4DDF-8771-342200359143}" srcOrd="0" destOrd="0" presId="urn:microsoft.com/office/officeart/2005/8/layout/hierarchy2"/>
    <dgm:cxn modelId="{3FED83C9-6FE8-42CD-9AFF-AC36545DB830}" srcId="{C02EED6D-A8B7-4F9E-92B3-3023A75769B1}" destId="{17439901-0D55-45AD-8947-A3327D41D681}" srcOrd="2" destOrd="0" parTransId="{C29B28F2-C834-4E33-B51B-AC6751B0D209}" sibTransId="{7DA68AFE-1625-45C9-A4B0-5F7FDF8FC972}"/>
    <dgm:cxn modelId="{E1FFC7D7-DF5F-4848-874C-2105BCBB76EE}" type="presOf" srcId="{EA12D3E4-22BD-4CF2-BFD7-B168D3B3D4F1}" destId="{5B9E1C98-E7E2-4FCD-AC75-0CB8E0D13C14}" srcOrd="0" destOrd="0" presId="urn:microsoft.com/office/officeart/2005/8/layout/hierarchy2"/>
    <dgm:cxn modelId="{EADBC5D9-DC57-4B39-BCE3-AED9C81569FA}" type="presOf" srcId="{20F0F244-8A4D-40B3-8291-C4799234F425}" destId="{B5BE1993-DE2F-4A51-8D77-D9DF03A10228}" srcOrd="0" destOrd="0" presId="urn:microsoft.com/office/officeart/2005/8/layout/hierarchy2"/>
    <dgm:cxn modelId="{4B8B51DB-AF22-4124-883B-DEF64928EDB9}" type="presOf" srcId="{9038CCBF-0FE9-4B52-B6B1-2E3AD28B97EA}" destId="{44CD11DC-15B1-42F1-83B9-9C16E117B65F}" srcOrd="1" destOrd="0" presId="urn:microsoft.com/office/officeart/2005/8/layout/hierarchy2"/>
    <dgm:cxn modelId="{E9113DE1-E17A-44A4-8813-3F59062CD589}" srcId="{C02EED6D-A8B7-4F9E-92B3-3023A75769B1}" destId="{379435D7-8156-417E-924C-B3D0DC458D35}" srcOrd="4" destOrd="0" parTransId="{B8CD4588-A433-4173-AFA5-A3B5C6F37E57}" sibTransId="{A440E97A-E696-437A-8BD5-E3B32D9C5125}"/>
    <dgm:cxn modelId="{D70B95FF-A6AA-4303-B603-7995CB760211}" type="presParOf" srcId="{D17BFF15-F469-450A-BE93-B04123CCC99E}" destId="{235628BE-2AF4-4FD1-B4DB-76E88AF7A130}" srcOrd="0" destOrd="0" presId="urn:microsoft.com/office/officeart/2005/8/layout/hierarchy2"/>
    <dgm:cxn modelId="{391D1191-2019-4B16-BE60-0600B641EE62}" type="presParOf" srcId="{235628BE-2AF4-4FD1-B4DB-76E88AF7A130}" destId="{B5BE1993-DE2F-4A51-8D77-D9DF03A10228}" srcOrd="0" destOrd="0" presId="urn:microsoft.com/office/officeart/2005/8/layout/hierarchy2"/>
    <dgm:cxn modelId="{466604DC-77E0-4608-9C2B-E2014FF77075}" type="presParOf" srcId="{235628BE-2AF4-4FD1-B4DB-76E88AF7A130}" destId="{82B930AE-E3CE-4040-9A46-2F0B78280E54}" srcOrd="1" destOrd="0" presId="urn:microsoft.com/office/officeart/2005/8/layout/hierarchy2"/>
    <dgm:cxn modelId="{93396FB5-D08A-43F7-823F-06DA4F550D17}" type="presParOf" srcId="{82B930AE-E3CE-4040-9A46-2F0B78280E54}" destId="{806624F1-247C-4B18-98B2-C7420405EA0A}" srcOrd="0" destOrd="0" presId="urn:microsoft.com/office/officeart/2005/8/layout/hierarchy2"/>
    <dgm:cxn modelId="{210C194B-657B-4004-ADFA-6DD7E3AB3124}" type="presParOf" srcId="{806624F1-247C-4B18-98B2-C7420405EA0A}" destId="{50470530-08AF-4AF3-BE2B-110E99E28E68}" srcOrd="0" destOrd="0" presId="urn:microsoft.com/office/officeart/2005/8/layout/hierarchy2"/>
    <dgm:cxn modelId="{FF8FF626-791F-447B-8C0C-7C310AE0AE22}" type="presParOf" srcId="{82B930AE-E3CE-4040-9A46-2F0B78280E54}" destId="{59737DA6-DC62-4140-A2D2-C8CFEA603EDB}" srcOrd="1" destOrd="0" presId="urn:microsoft.com/office/officeart/2005/8/layout/hierarchy2"/>
    <dgm:cxn modelId="{836F68FB-3F8B-4040-BB5C-0D0C0D28F452}" type="presParOf" srcId="{59737DA6-DC62-4140-A2D2-C8CFEA603EDB}" destId="{700750EF-DCA2-44E7-A8F6-8722B98CA86B}" srcOrd="0" destOrd="0" presId="urn:microsoft.com/office/officeart/2005/8/layout/hierarchy2"/>
    <dgm:cxn modelId="{FA694C69-E57B-4107-9B0D-E25086D35479}" type="presParOf" srcId="{59737DA6-DC62-4140-A2D2-C8CFEA603EDB}" destId="{88852E6A-98CD-4632-B618-9D174C1917FB}" srcOrd="1" destOrd="0" presId="urn:microsoft.com/office/officeart/2005/8/layout/hierarchy2"/>
    <dgm:cxn modelId="{CFE92EB6-2CFB-4874-8035-238660AEE74A}" type="presParOf" srcId="{88852E6A-98CD-4632-B618-9D174C1917FB}" destId="{7E4E2759-5BD2-4081-A673-00F197260BE9}" srcOrd="0" destOrd="0" presId="urn:microsoft.com/office/officeart/2005/8/layout/hierarchy2"/>
    <dgm:cxn modelId="{0B4258BC-0B4F-439C-9995-42853AE17DFE}" type="presParOf" srcId="{7E4E2759-5BD2-4081-A673-00F197260BE9}" destId="{44CD11DC-15B1-42F1-83B9-9C16E117B65F}" srcOrd="0" destOrd="0" presId="urn:microsoft.com/office/officeart/2005/8/layout/hierarchy2"/>
    <dgm:cxn modelId="{01682809-29C2-4114-839C-D0C25A7FBDFF}" type="presParOf" srcId="{88852E6A-98CD-4632-B618-9D174C1917FB}" destId="{17BDB265-765C-4F75-97CA-B0B8DA31559B}" srcOrd="1" destOrd="0" presId="urn:microsoft.com/office/officeart/2005/8/layout/hierarchy2"/>
    <dgm:cxn modelId="{189B2843-1B83-4246-8371-892871E2AE85}" type="presParOf" srcId="{17BDB265-765C-4F75-97CA-B0B8DA31559B}" destId="{1AC9E821-7B12-4DDF-8771-342200359143}" srcOrd="0" destOrd="0" presId="urn:microsoft.com/office/officeart/2005/8/layout/hierarchy2"/>
    <dgm:cxn modelId="{A0481043-156B-4299-AAE2-FFA889424AB8}" type="presParOf" srcId="{17BDB265-765C-4F75-97CA-B0B8DA31559B}" destId="{723545E8-08B3-4308-A223-908CC6F39FEA}" srcOrd="1" destOrd="0" presId="urn:microsoft.com/office/officeart/2005/8/layout/hierarchy2"/>
    <dgm:cxn modelId="{36F7966C-DB84-4A91-9366-991344F70FBE}" type="presParOf" srcId="{88852E6A-98CD-4632-B618-9D174C1917FB}" destId="{A75A819A-D4F3-44C3-A0F7-10DEE55C7FCF}" srcOrd="2" destOrd="0" presId="urn:microsoft.com/office/officeart/2005/8/layout/hierarchy2"/>
    <dgm:cxn modelId="{BA2D8DFD-47A3-4910-8EF1-7DA36954B646}" type="presParOf" srcId="{A75A819A-D4F3-44C3-A0F7-10DEE55C7FCF}" destId="{E3BE6080-44D1-4BE3-86BE-51553DF8F6E0}" srcOrd="0" destOrd="0" presId="urn:microsoft.com/office/officeart/2005/8/layout/hierarchy2"/>
    <dgm:cxn modelId="{6B9DA267-45B1-4D37-BEE9-D2D9E3701E57}" type="presParOf" srcId="{88852E6A-98CD-4632-B618-9D174C1917FB}" destId="{7004F77D-36A3-4BCD-A476-AF11E0CD4706}" srcOrd="3" destOrd="0" presId="urn:microsoft.com/office/officeart/2005/8/layout/hierarchy2"/>
    <dgm:cxn modelId="{32099733-F5CE-469F-848C-39156E39A1E0}" type="presParOf" srcId="{7004F77D-36A3-4BCD-A476-AF11E0CD4706}" destId="{DEAAA919-CE1B-424C-BD7D-5ED122446015}" srcOrd="0" destOrd="0" presId="urn:microsoft.com/office/officeart/2005/8/layout/hierarchy2"/>
    <dgm:cxn modelId="{E5FC0353-F578-4E9D-9484-C1591879FA53}" type="presParOf" srcId="{7004F77D-36A3-4BCD-A476-AF11E0CD4706}" destId="{3B3E2C04-1EAA-4CF0-9B82-74A68E86BF0C}" srcOrd="1" destOrd="0" presId="urn:microsoft.com/office/officeart/2005/8/layout/hierarchy2"/>
    <dgm:cxn modelId="{DCED1715-623D-46CB-BA08-FF3565A9901A}" type="presParOf" srcId="{88852E6A-98CD-4632-B618-9D174C1917FB}" destId="{878707D5-84F5-4600-ABA3-5F6D9D12FD94}" srcOrd="4" destOrd="0" presId="urn:microsoft.com/office/officeart/2005/8/layout/hierarchy2"/>
    <dgm:cxn modelId="{EBE1CB16-7C6A-407F-B76D-E383EAD1F6F4}" type="presParOf" srcId="{878707D5-84F5-4600-ABA3-5F6D9D12FD94}" destId="{867AF50C-103A-4F98-92E4-15FBAD628B0D}" srcOrd="0" destOrd="0" presId="urn:microsoft.com/office/officeart/2005/8/layout/hierarchy2"/>
    <dgm:cxn modelId="{FCCB8F52-6BBB-409F-A8D8-86875D33CD22}" type="presParOf" srcId="{88852E6A-98CD-4632-B618-9D174C1917FB}" destId="{D9C01C48-33C4-4E81-87DC-EFD9952374B9}" srcOrd="5" destOrd="0" presId="urn:microsoft.com/office/officeart/2005/8/layout/hierarchy2"/>
    <dgm:cxn modelId="{E2A2D182-1464-4D2E-BC60-58104B17A68D}" type="presParOf" srcId="{D9C01C48-33C4-4E81-87DC-EFD9952374B9}" destId="{229C0C58-16B6-4FCA-A9E4-DBE920B624EE}" srcOrd="0" destOrd="0" presId="urn:microsoft.com/office/officeart/2005/8/layout/hierarchy2"/>
    <dgm:cxn modelId="{22A1F3E1-7D5E-4AF5-97F8-DA9C96CAE778}" type="presParOf" srcId="{D9C01C48-33C4-4E81-87DC-EFD9952374B9}" destId="{4AC7665C-0112-44B3-9722-FDBACA814BB1}" srcOrd="1" destOrd="0" presId="urn:microsoft.com/office/officeart/2005/8/layout/hierarchy2"/>
    <dgm:cxn modelId="{BDA3CA30-C9EE-4F50-A631-7C45467BF5EF}" type="presParOf" srcId="{88852E6A-98CD-4632-B618-9D174C1917FB}" destId="{5B9E1C98-E7E2-4FCD-AC75-0CB8E0D13C14}" srcOrd="6" destOrd="0" presId="urn:microsoft.com/office/officeart/2005/8/layout/hierarchy2"/>
    <dgm:cxn modelId="{B976BC18-3E7B-4A17-8123-8AC6503832E0}" type="presParOf" srcId="{5B9E1C98-E7E2-4FCD-AC75-0CB8E0D13C14}" destId="{33E3C8D0-AAAF-42AF-AA97-BBD45F4F56D5}" srcOrd="0" destOrd="0" presId="urn:microsoft.com/office/officeart/2005/8/layout/hierarchy2"/>
    <dgm:cxn modelId="{F7FC3B2F-4BCC-4904-96DE-C38522296CDD}" type="presParOf" srcId="{88852E6A-98CD-4632-B618-9D174C1917FB}" destId="{10135A59-BCE0-4718-B076-1E86BE9F6770}" srcOrd="7" destOrd="0" presId="urn:microsoft.com/office/officeart/2005/8/layout/hierarchy2"/>
    <dgm:cxn modelId="{7B8206B4-B0E9-436E-BA05-9A7C3E0CDCFE}" type="presParOf" srcId="{10135A59-BCE0-4718-B076-1E86BE9F6770}" destId="{FF5F84C7-61DC-4521-A960-322BB2959A31}" srcOrd="0" destOrd="0" presId="urn:microsoft.com/office/officeart/2005/8/layout/hierarchy2"/>
    <dgm:cxn modelId="{ADF0076C-1113-4174-A4D3-9E83AE2CFE05}" type="presParOf" srcId="{10135A59-BCE0-4718-B076-1E86BE9F6770}" destId="{F38BBD21-0904-4B79-B135-5FD845B0704C}" srcOrd="1" destOrd="0" presId="urn:microsoft.com/office/officeart/2005/8/layout/hierarchy2"/>
    <dgm:cxn modelId="{E5FD54DA-E219-4DD7-AD92-4578CD7ABE24}" type="presParOf" srcId="{88852E6A-98CD-4632-B618-9D174C1917FB}" destId="{05729153-C1EC-4811-8488-00B4E24DDDB9}" srcOrd="8" destOrd="0" presId="urn:microsoft.com/office/officeart/2005/8/layout/hierarchy2"/>
    <dgm:cxn modelId="{2C3E03E2-C9CA-4E83-90E6-0D6FA9A0BC68}" type="presParOf" srcId="{05729153-C1EC-4811-8488-00B4E24DDDB9}" destId="{55B17463-DA5A-4F50-A7F8-3121E3633A76}" srcOrd="0" destOrd="0" presId="urn:microsoft.com/office/officeart/2005/8/layout/hierarchy2"/>
    <dgm:cxn modelId="{A706AD16-0E39-4FF1-872A-492CD3610CC2}" type="presParOf" srcId="{88852E6A-98CD-4632-B618-9D174C1917FB}" destId="{1BE00CBA-8EE4-4C74-B22C-9D60B2C95A0C}" srcOrd="9" destOrd="0" presId="urn:microsoft.com/office/officeart/2005/8/layout/hierarchy2"/>
    <dgm:cxn modelId="{F2DD6630-6C91-43D3-947C-07613C57A7F4}" type="presParOf" srcId="{1BE00CBA-8EE4-4C74-B22C-9D60B2C95A0C}" destId="{2EC2C4AC-CCA3-4C02-9904-A26A2EE362B9}" srcOrd="0" destOrd="0" presId="urn:microsoft.com/office/officeart/2005/8/layout/hierarchy2"/>
    <dgm:cxn modelId="{1CB0EB8B-3534-4449-8504-E285EB48DB5F}" type="presParOf" srcId="{1BE00CBA-8EE4-4C74-B22C-9D60B2C95A0C}" destId="{02863966-E685-4407-801B-C7A86702871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8BF5-33E3-495E-BD53-7F4A2F17A601}">
      <dsp:nvSpPr>
        <dsp:cNvPr id="0" name=""/>
        <dsp:cNvSpPr/>
      </dsp:nvSpPr>
      <dsp:spPr>
        <a:xfrm>
          <a:off x="5280496" y="1152050"/>
          <a:ext cx="2735991" cy="34543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211455" bIns="46990" numCol="1" spcCol="1270" anchor="ctr" anchorCtr="0">
          <a:noAutofit/>
        </a:bodyPr>
        <a:lstStyle/>
        <a:p>
          <a:pPr marL="0" lvl="0" indent="0" algn="r" defTabSz="1644650">
            <a:lnSpc>
              <a:spcPct val="90000"/>
            </a:lnSpc>
            <a:spcBef>
              <a:spcPct val="0"/>
            </a:spcBef>
            <a:spcAft>
              <a:spcPct val="35000"/>
            </a:spcAft>
            <a:buNone/>
          </a:pPr>
          <a:r>
            <a:rPr lang="en-ZA" sz="3700" kern="1200" dirty="0"/>
            <a:t>50 Year Plan</a:t>
          </a:r>
        </a:p>
      </dsp:txBody>
      <dsp:txXfrm rot="16200000">
        <a:off x="6038811" y="2350810"/>
        <a:ext cx="3108878" cy="711357"/>
      </dsp:txXfrm>
    </dsp:sp>
    <dsp:sp modelId="{24D6FB7F-F398-4AD2-9D1F-A5B72AA2D00A}">
      <dsp:nvSpPr>
        <dsp:cNvPr id="0" name=""/>
        <dsp:cNvSpPr/>
      </dsp:nvSpPr>
      <dsp:spPr>
        <a:xfrm>
          <a:off x="2870122" y="571188"/>
          <a:ext cx="2735991" cy="40351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217170" bIns="48260" numCol="1" spcCol="1270" anchor="ctr" anchorCtr="0">
          <a:noAutofit/>
        </a:bodyPr>
        <a:lstStyle/>
        <a:p>
          <a:pPr marL="0" lvl="0" indent="0" algn="r" defTabSz="1689100">
            <a:lnSpc>
              <a:spcPct val="90000"/>
            </a:lnSpc>
            <a:spcBef>
              <a:spcPct val="0"/>
            </a:spcBef>
            <a:spcAft>
              <a:spcPct val="35000"/>
            </a:spcAft>
            <a:buNone/>
          </a:pPr>
          <a:r>
            <a:rPr lang="en-ZA" sz="3800" kern="1200" dirty="0"/>
            <a:t>10 Year Plan</a:t>
          </a:r>
        </a:p>
      </dsp:txBody>
      <dsp:txXfrm rot="16200000">
        <a:off x="3367050" y="2031336"/>
        <a:ext cx="3631654" cy="711357"/>
      </dsp:txXfrm>
    </dsp:sp>
    <dsp:sp modelId="{3116F521-1B83-429C-A2A7-ECEDDEDF7363}">
      <dsp:nvSpPr>
        <dsp:cNvPr id="0" name=""/>
        <dsp:cNvSpPr/>
      </dsp:nvSpPr>
      <dsp:spPr>
        <a:xfrm>
          <a:off x="0" y="0"/>
          <a:ext cx="3094410" cy="45842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217170" bIns="48260" numCol="1" spcCol="1270" anchor="ctr" anchorCtr="0">
          <a:noAutofit/>
        </a:bodyPr>
        <a:lstStyle/>
        <a:p>
          <a:pPr marL="0" lvl="0" indent="0" algn="r" defTabSz="1689100">
            <a:lnSpc>
              <a:spcPct val="90000"/>
            </a:lnSpc>
            <a:spcBef>
              <a:spcPct val="0"/>
            </a:spcBef>
            <a:spcAft>
              <a:spcPct val="35000"/>
            </a:spcAft>
            <a:buNone/>
          </a:pPr>
          <a:r>
            <a:rPr lang="en-ZA" sz="3800" kern="1200" dirty="0"/>
            <a:t>5 Year Plan</a:t>
          </a:r>
        </a:p>
      </dsp:txBody>
      <dsp:txXfrm rot="16200000">
        <a:off x="552816" y="1660638"/>
        <a:ext cx="4125824" cy="804546"/>
      </dsp:txXfrm>
    </dsp:sp>
    <dsp:sp modelId="{12C30D81-1BC4-4E76-85E0-972A67EA9B48}">
      <dsp:nvSpPr>
        <dsp:cNvPr id="0" name=""/>
        <dsp:cNvSpPr/>
      </dsp:nvSpPr>
      <dsp:spPr>
        <a:xfrm>
          <a:off x="0" y="0"/>
          <a:ext cx="2680295" cy="46063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ZA" sz="1600" b="1" kern="1200" dirty="0">
              <a:solidFill>
                <a:schemeClr val="bg1"/>
              </a:solidFill>
              <a:effectLst/>
              <a:latin typeface="+mn-lt"/>
              <a:ea typeface="+mn-ea"/>
              <a:cs typeface="+mn-cs"/>
            </a:rPr>
            <a:t>HR</a:t>
          </a:r>
          <a:r>
            <a:rPr lang="en-ZA" sz="1600" b="1" kern="1200" baseline="0" dirty="0">
              <a:solidFill>
                <a:schemeClr val="bg1"/>
              </a:solidFill>
              <a:effectLst/>
              <a:latin typeface="+mn-lt"/>
              <a:ea typeface="+mn-ea"/>
              <a:cs typeface="+mn-cs"/>
            </a:rPr>
            <a:t> </a:t>
          </a:r>
          <a:r>
            <a:rPr lang="en-ZA" sz="1600" b="1" kern="1200" dirty="0">
              <a:solidFill>
                <a:schemeClr val="bg1"/>
              </a:solidFill>
              <a:effectLst/>
              <a:latin typeface="+mn-lt"/>
              <a:ea typeface="+mn-ea"/>
              <a:cs typeface="+mn-cs"/>
            </a:rPr>
            <a:t>Talent Management Strategy in </a:t>
          </a:r>
        </a:p>
        <a:p>
          <a:pPr marL="0" lvl="0" indent="0" algn="l" defTabSz="711200" rtl="0">
            <a:lnSpc>
              <a:spcPct val="90000"/>
            </a:lnSpc>
            <a:spcBef>
              <a:spcPct val="0"/>
            </a:spcBef>
            <a:spcAft>
              <a:spcPct val="35000"/>
            </a:spcAft>
            <a:buNone/>
          </a:pPr>
          <a:r>
            <a:rPr lang="en-ZA" sz="1600" b="1" kern="1200" dirty="0">
              <a:solidFill>
                <a:schemeClr val="bg1"/>
              </a:solidFill>
              <a:effectLst/>
              <a:latin typeface="+mn-lt"/>
              <a:ea typeface="+mn-ea"/>
              <a:cs typeface="+mn-cs"/>
            </a:rPr>
            <a:t>place by 2023</a:t>
          </a:r>
        </a:p>
        <a:p>
          <a:pPr marL="0" lvl="0" indent="0" algn="l" defTabSz="533400">
            <a:lnSpc>
              <a:spcPct val="90000"/>
            </a:lnSpc>
            <a:spcBef>
              <a:spcPct val="0"/>
            </a:spcBef>
            <a:spcAft>
              <a:spcPct val="35000"/>
            </a:spcAft>
            <a:buNone/>
          </a:pPr>
          <a:endParaRPr lang="en-ZA" sz="1200" b="1" kern="1200" dirty="0"/>
        </a:p>
        <a:p>
          <a:pPr marL="0" lvl="0" indent="0" algn="l" defTabSz="711200">
            <a:lnSpc>
              <a:spcPct val="90000"/>
            </a:lnSpc>
            <a:spcBef>
              <a:spcPct val="0"/>
            </a:spcBef>
            <a:spcAft>
              <a:spcPct val="35000"/>
            </a:spcAft>
            <a:buNone/>
          </a:pPr>
          <a:endParaRPr lang="en-ZA" sz="1600" b="1" kern="1200" dirty="0"/>
        </a:p>
        <a:p>
          <a:pPr marL="0" lvl="0" indent="0" algn="l" defTabSz="711200">
            <a:lnSpc>
              <a:spcPct val="90000"/>
            </a:lnSpc>
            <a:spcBef>
              <a:spcPct val="0"/>
            </a:spcBef>
            <a:spcAft>
              <a:spcPct val="35000"/>
            </a:spcAft>
            <a:buNone/>
          </a:pPr>
          <a:endParaRPr lang="en-ZA" sz="1600" b="1" kern="1200" dirty="0"/>
        </a:p>
      </dsp:txBody>
      <dsp:txXfrm>
        <a:off x="0" y="0"/>
        <a:ext cx="2680295" cy="4606360"/>
      </dsp:txXfrm>
    </dsp:sp>
    <dsp:sp modelId="{E29B0D4E-9527-4DF4-8CD5-94AFB7B7C1C8}">
      <dsp:nvSpPr>
        <dsp:cNvPr id="0" name=""/>
        <dsp:cNvSpPr/>
      </dsp:nvSpPr>
      <dsp:spPr>
        <a:xfrm>
          <a:off x="3252040" y="549078"/>
          <a:ext cx="1894291" cy="40572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ZA" sz="1600" b="1" kern="1200" dirty="0"/>
            <a:t>Professionalisation</a:t>
          </a:r>
        </a:p>
        <a:p>
          <a:pPr marL="0" lvl="0" indent="0" algn="l" defTabSz="711200">
            <a:lnSpc>
              <a:spcPct val="100000"/>
            </a:lnSpc>
            <a:spcBef>
              <a:spcPct val="0"/>
            </a:spcBef>
            <a:spcAft>
              <a:spcPct val="35000"/>
            </a:spcAft>
            <a:buNone/>
          </a:pPr>
          <a:r>
            <a:rPr lang="en-ZA" sz="1600" b="1" kern="1200" dirty="0"/>
            <a:t>of the Corrections Profession by 2028</a:t>
          </a:r>
        </a:p>
        <a:p>
          <a:pPr marL="0" lvl="0" indent="0" algn="l" defTabSz="711200">
            <a:lnSpc>
              <a:spcPct val="90000"/>
            </a:lnSpc>
            <a:spcBef>
              <a:spcPct val="0"/>
            </a:spcBef>
            <a:spcAft>
              <a:spcPct val="35000"/>
            </a:spcAft>
            <a:buNone/>
          </a:pPr>
          <a:endParaRPr lang="en-ZA" sz="1600" b="1" kern="1200" dirty="0"/>
        </a:p>
        <a:p>
          <a:pPr marL="0" lvl="0" indent="0" algn="l" defTabSz="711200">
            <a:lnSpc>
              <a:spcPct val="90000"/>
            </a:lnSpc>
            <a:spcBef>
              <a:spcPct val="0"/>
            </a:spcBef>
            <a:spcAft>
              <a:spcPct val="35000"/>
            </a:spcAft>
            <a:buNone/>
          </a:pPr>
          <a:r>
            <a:rPr lang="en-ZA" sz="1600" b="1" kern="1200" dirty="0"/>
            <a:t>A functional organizational structure in place  by 2028</a:t>
          </a:r>
        </a:p>
        <a:p>
          <a:pPr marL="0" lvl="0" indent="0" algn="l" defTabSz="711200">
            <a:lnSpc>
              <a:spcPct val="90000"/>
            </a:lnSpc>
            <a:spcBef>
              <a:spcPct val="0"/>
            </a:spcBef>
            <a:spcAft>
              <a:spcPct val="35000"/>
            </a:spcAft>
            <a:buNone/>
          </a:pPr>
          <a:endParaRPr lang="en-ZA" sz="1600" b="1" kern="1200" dirty="0"/>
        </a:p>
        <a:p>
          <a:pPr marL="0" lvl="0" indent="0" algn="l" defTabSz="711200">
            <a:lnSpc>
              <a:spcPct val="90000"/>
            </a:lnSpc>
            <a:spcBef>
              <a:spcPct val="0"/>
            </a:spcBef>
            <a:spcAft>
              <a:spcPct val="35000"/>
            </a:spcAft>
            <a:buNone/>
          </a:pPr>
          <a:r>
            <a:rPr lang="en-ZA" sz="1600" b="1" kern="1200" dirty="0"/>
            <a:t>Ensure an ideal correctional environment by 2028</a:t>
          </a:r>
        </a:p>
      </dsp:txBody>
      <dsp:txXfrm>
        <a:off x="3252040" y="549078"/>
        <a:ext cx="1894291" cy="4057281"/>
      </dsp:txXfrm>
    </dsp:sp>
    <dsp:sp modelId="{8C4C0215-C8FF-405E-9748-D890F08272DB}">
      <dsp:nvSpPr>
        <dsp:cNvPr id="0" name=""/>
        <dsp:cNvSpPr/>
      </dsp:nvSpPr>
      <dsp:spPr>
        <a:xfrm>
          <a:off x="5675009" y="1131782"/>
          <a:ext cx="1289080" cy="34745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endParaRPr lang="en-ZA" sz="3700" kern="1200" dirty="0"/>
        </a:p>
      </dsp:txBody>
      <dsp:txXfrm>
        <a:off x="5675009" y="1131782"/>
        <a:ext cx="1289080" cy="3474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E795-9EDB-44E2-96BB-62343E1E77CA}">
      <dsp:nvSpPr>
        <dsp:cNvPr id="0" name=""/>
        <dsp:cNvSpPr/>
      </dsp:nvSpPr>
      <dsp:spPr>
        <a:xfrm>
          <a:off x="4241"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Impact (Impact Statement)</a:t>
          </a:r>
        </a:p>
      </dsp:txBody>
      <dsp:txXfrm>
        <a:off x="208320" y="0"/>
        <a:ext cx="2060900" cy="408158"/>
      </dsp:txXfrm>
    </dsp:sp>
    <dsp:sp modelId="{725E6417-0418-43C0-891F-EE405BDC9D2D}">
      <dsp:nvSpPr>
        <dsp:cNvPr id="0" name=""/>
        <dsp:cNvSpPr/>
      </dsp:nvSpPr>
      <dsp:spPr>
        <a:xfrm>
          <a:off x="2226394"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Outcome (5 year target)</a:t>
          </a:r>
        </a:p>
      </dsp:txBody>
      <dsp:txXfrm>
        <a:off x="2430473" y="0"/>
        <a:ext cx="2060900" cy="408158"/>
      </dsp:txXfrm>
    </dsp:sp>
    <dsp:sp modelId="{9654805B-6471-444A-A5C9-497929093079}">
      <dsp:nvSpPr>
        <dsp:cNvPr id="0" name=""/>
        <dsp:cNvSpPr/>
      </dsp:nvSpPr>
      <dsp:spPr>
        <a:xfrm>
          <a:off x="4448547"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Primary Outputs (KPI’S)</a:t>
          </a:r>
        </a:p>
      </dsp:txBody>
      <dsp:txXfrm>
        <a:off x="4652626" y="0"/>
        <a:ext cx="2060900" cy="408158"/>
      </dsp:txXfrm>
    </dsp:sp>
    <dsp:sp modelId="{670DF4D6-AE9E-4D6D-B49B-3109C6E846F7}">
      <dsp:nvSpPr>
        <dsp:cNvPr id="0" name=""/>
        <dsp:cNvSpPr/>
      </dsp:nvSpPr>
      <dsp:spPr>
        <a:xfrm>
          <a:off x="6674941"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Secondary Outputs (AOP)</a:t>
          </a:r>
        </a:p>
      </dsp:txBody>
      <dsp:txXfrm>
        <a:off x="6879020" y="0"/>
        <a:ext cx="2060900" cy="408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1423847"/>
          <a:ext cx="8280400" cy="120594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Impact: </a:t>
          </a:r>
        </a:p>
      </dsp:txBody>
      <dsp:txXfrm>
        <a:off x="0" y="1725332"/>
        <a:ext cx="7978915" cy="602971"/>
      </dsp:txXfrm>
    </dsp:sp>
    <dsp:sp modelId="{856E43E6-3D70-4376-AA4E-32C2946973DE}">
      <dsp:nvSpPr>
        <dsp:cNvPr id="0" name=""/>
        <dsp:cNvSpPr/>
      </dsp:nvSpPr>
      <dsp:spPr>
        <a:xfrm>
          <a:off x="0" y="2353802"/>
          <a:ext cx="2550363" cy="232308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800" kern="1200" dirty="0"/>
        </a:p>
        <a:p>
          <a:pPr marL="0" lvl="0" indent="0" algn="l" defTabSz="800100">
            <a:lnSpc>
              <a:spcPct val="90000"/>
            </a:lnSpc>
            <a:spcBef>
              <a:spcPct val="0"/>
            </a:spcBef>
            <a:spcAft>
              <a:spcPct val="35000"/>
            </a:spcAft>
            <a:buNone/>
          </a:pPr>
          <a:endParaRPr lang="en-ZA" sz="1800" kern="1200" dirty="0"/>
        </a:p>
      </dsp:txBody>
      <dsp:txXfrm>
        <a:off x="0" y="2353802"/>
        <a:ext cx="2550363" cy="2323087"/>
      </dsp:txXfrm>
    </dsp:sp>
    <dsp:sp modelId="{C30C58A0-B04E-452B-9322-CA41E936892C}">
      <dsp:nvSpPr>
        <dsp:cNvPr id="0" name=""/>
        <dsp:cNvSpPr/>
      </dsp:nvSpPr>
      <dsp:spPr>
        <a:xfrm>
          <a:off x="2550363" y="1825827"/>
          <a:ext cx="5730036" cy="120594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Outcome:</a:t>
          </a:r>
        </a:p>
      </dsp:txBody>
      <dsp:txXfrm>
        <a:off x="2550363" y="2127312"/>
        <a:ext cx="5428551" cy="602971"/>
      </dsp:txXfrm>
    </dsp:sp>
    <dsp:sp modelId="{3B15316A-54DA-4456-ADE2-E7F050C432BD}">
      <dsp:nvSpPr>
        <dsp:cNvPr id="0" name=""/>
        <dsp:cNvSpPr/>
      </dsp:nvSpPr>
      <dsp:spPr>
        <a:xfrm>
          <a:off x="2550363" y="2755782"/>
          <a:ext cx="2550363" cy="232308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Calibri"/>
              <a:ea typeface="+mn-ea"/>
              <a:cs typeface="+mn-cs"/>
            </a:rPr>
            <a:t>Build capacity to ensure value driven delivery of correctional services</a:t>
          </a:r>
          <a:endParaRPr lang="en-ZA" sz="1800" kern="1200" dirty="0"/>
        </a:p>
        <a:p>
          <a:pPr marL="0" lvl="0" indent="0" algn="l" defTabSz="800100">
            <a:lnSpc>
              <a:spcPct val="90000"/>
            </a:lnSpc>
            <a:spcBef>
              <a:spcPct val="0"/>
            </a:spcBef>
            <a:spcAft>
              <a:spcPct val="35000"/>
            </a:spcAft>
            <a:buNone/>
          </a:pPr>
          <a:endParaRPr lang="en-ZA" sz="1800" kern="1200" dirty="0"/>
        </a:p>
      </dsp:txBody>
      <dsp:txXfrm>
        <a:off x="2550363" y="2755782"/>
        <a:ext cx="2550363" cy="2323087"/>
      </dsp:txXfrm>
    </dsp:sp>
    <dsp:sp modelId="{CCAB3F69-164F-45F2-B5B9-A78867DCEE16}">
      <dsp:nvSpPr>
        <dsp:cNvPr id="0" name=""/>
        <dsp:cNvSpPr/>
      </dsp:nvSpPr>
      <dsp:spPr>
        <a:xfrm>
          <a:off x="5100726" y="2227808"/>
          <a:ext cx="3179673" cy="120594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Strategic intent:</a:t>
          </a:r>
        </a:p>
      </dsp:txBody>
      <dsp:txXfrm>
        <a:off x="5100726" y="2529293"/>
        <a:ext cx="2878188" cy="602971"/>
      </dsp:txXfrm>
    </dsp:sp>
    <dsp:sp modelId="{2E2CEF3C-DAE3-4606-B5A5-BCCA1CBCB380}">
      <dsp:nvSpPr>
        <dsp:cNvPr id="0" name=""/>
        <dsp:cNvSpPr/>
      </dsp:nvSpPr>
      <dsp:spPr>
        <a:xfrm>
          <a:off x="5100726" y="3157763"/>
          <a:ext cx="2550363" cy="22890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t>Functional organisational  structure developed</a:t>
          </a:r>
        </a:p>
        <a:p>
          <a:pPr marL="0" lvl="0" indent="0" algn="l" defTabSz="800100">
            <a:lnSpc>
              <a:spcPct val="90000"/>
            </a:lnSpc>
            <a:spcBef>
              <a:spcPct val="0"/>
            </a:spcBef>
            <a:spcAft>
              <a:spcPct val="35000"/>
            </a:spcAft>
            <a:buNone/>
          </a:pPr>
          <a:r>
            <a:rPr lang="en-ZA" sz="1800" kern="1200" dirty="0"/>
            <a:t>HR Talent Management Strategy developed and implemented</a:t>
          </a:r>
        </a:p>
        <a:p>
          <a:pPr marL="0" lvl="0" indent="0" algn="l" defTabSz="800100">
            <a:lnSpc>
              <a:spcPct val="90000"/>
            </a:lnSpc>
            <a:spcBef>
              <a:spcPct val="0"/>
            </a:spcBef>
            <a:spcAft>
              <a:spcPct val="35000"/>
            </a:spcAft>
            <a:buNone/>
          </a:pPr>
          <a:endParaRPr lang="en-ZA" sz="1800" kern="1200" dirty="0"/>
        </a:p>
        <a:p>
          <a:pPr marL="0" lvl="0" indent="0" algn="l" defTabSz="800100">
            <a:lnSpc>
              <a:spcPct val="90000"/>
            </a:lnSpc>
            <a:spcBef>
              <a:spcPct val="0"/>
            </a:spcBef>
            <a:spcAft>
              <a:spcPct val="35000"/>
            </a:spcAft>
            <a:buNone/>
          </a:pPr>
          <a:endParaRPr lang="en-ZA" sz="1800" kern="1200" dirty="0"/>
        </a:p>
      </dsp:txBody>
      <dsp:txXfrm>
        <a:off x="5100726" y="3157763"/>
        <a:ext cx="2550363" cy="2289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1423847"/>
          <a:ext cx="8280400" cy="120594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Impact: </a:t>
          </a:r>
        </a:p>
      </dsp:txBody>
      <dsp:txXfrm>
        <a:off x="0" y="1725332"/>
        <a:ext cx="7978915" cy="602971"/>
      </dsp:txXfrm>
    </dsp:sp>
    <dsp:sp modelId="{856E43E6-3D70-4376-AA4E-32C2946973DE}">
      <dsp:nvSpPr>
        <dsp:cNvPr id="0" name=""/>
        <dsp:cNvSpPr/>
      </dsp:nvSpPr>
      <dsp:spPr>
        <a:xfrm>
          <a:off x="0" y="2353802"/>
          <a:ext cx="2550363" cy="232308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600" kern="1200" dirty="0"/>
        </a:p>
        <a:p>
          <a:pPr marL="0" lvl="0" indent="0" algn="l" defTabSz="711200">
            <a:lnSpc>
              <a:spcPct val="90000"/>
            </a:lnSpc>
            <a:spcBef>
              <a:spcPct val="0"/>
            </a:spcBef>
            <a:spcAft>
              <a:spcPct val="35000"/>
            </a:spcAft>
            <a:buNone/>
          </a:pPr>
          <a:endParaRPr lang="en-ZA" sz="1600" kern="1200" dirty="0"/>
        </a:p>
      </dsp:txBody>
      <dsp:txXfrm>
        <a:off x="0" y="2353802"/>
        <a:ext cx="2550363" cy="2323087"/>
      </dsp:txXfrm>
    </dsp:sp>
    <dsp:sp modelId="{C30C58A0-B04E-452B-9322-CA41E936892C}">
      <dsp:nvSpPr>
        <dsp:cNvPr id="0" name=""/>
        <dsp:cNvSpPr/>
      </dsp:nvSpPr>
      <dsp:spPr>
        <a:xfrm>
          <a:off x="2550363" y="1825827"/>
          <a:ext cx="5730036" cy="120594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Outcome:</a:t>
          </a:r>
        </a:p>
      </dsp:txBody>
      <dsp:txXfrm>
        <a:off x="2550363" y="2127312"/>
        <a:ext cx="5428551" cy="602971"/>
      </dsp:txXfrm>
    </dsp:sp>
    <dsp:sp modelId="{3B15316A-54DA-4456-ADE2-E7F050C432BD}">
      <dsp:nvSpPr>
        <dsp:cNvPr id="0" name=""/>
        <dsp:cNvSpPr/>
      </dsp:nvSpPr>
      <dsp:spPr>
        <a:xfrm>
          <a:off x="2550363" y="2755782"/>
          <a:ext cx="2550363" cy="232308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latin typeface="Calibri"/>
              <a:ea typeface="+mn-ea"/>
              <a:cs typeface="+mn-cs"/>
            </a:rPr>
            <a:t>Build capacity to ensure value driven delivery of correctional services</a:t>
          </a:r>
          <a:endParaRPr lang="en-ZA" sz="1600" kern="1200" dirty="0"/>
        </a:p>
        <a:p>
          <a:pPr marL="0" lvl="0" indent="0" algn="l" defTabSz="711200">
            <a:lnSpc>
              <a:spcPct val="90000"/>
            </a:lnSpc>
            <a:spcBef>
              <a:spcPct val="0"/>
            </a:spcBef>
            <a:spcAft>
              <a:spcPct val="35000"/>
            </a:spcAft>
            <a:buNone/>
          </a:pPr>
          <a:endParaRPr lang="en-ZA" sz="1600" kern="1200" dirty="0"/>
        </a:p>
      </dsp:txBody>
      <dsp:txXfrm>
        <a:off x="2550363" y="2755782"/>
        <a:ext cx="2550363" cy="2323087"/>
      </dsp:txXfrm>
    </dsp:sp>
    <dsp:sp modelId="{CCAB3F69-164F-45F2-B5B9-A78867DCEE16}">
      <dsp:nvSpPr>
        <dsp:cNvPr id="0" name=""/>
        <dsp:cNvSpPr/>
      </dsp:nvSpPr>
      <dsp:spPr>
        <a:xfrm>
          <a:off x="5100726" y="2227808"/>
          <a:ext cx="3179673" cy="120594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Strategic intent:</a:t>
          </a:r>
        </a:p>
      </dsp:txBody>
      <dsp:txXfrm>
        <a:off x="5100726" y="2529293"/>
        <a:ext cx="2878188" cy="602971"/>
      </dsp:txXfrm>
    </dsp:sp>
    <dsp:sp modelId="{2E2CEF3C-DAE3-4606-B5A5-BCCA1CBCB380}">
      <dsp:nvSpPr>
        <dsp:cNvPr id="0" name=""/>
        <dsp:cNvSpPr/>
      </dsp:nvSpPr>
      <dsp:spPr>
        <a:xfrm>
          <a:off x="5100726" y="3157763"/>
          <a:ext cx="2550363" cy="22890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t>Functional organisational structure implemented</a:t>
          </a:r>
        </a:p>
        <a:p>
          <a:pPr marL="0" lvl="0" indent="0" algn="l" defTabSz="711200">
            <a:lnSpc>
              <a:spcPct val="90000"/>
            </a:lnSpc>
            <a:spcBef>
              <a:spcPct val="0"/>
            </a:spcBef>
            <a:spcAft>
              <a:spcPct val="35000"/>
            </a:spcAft>
            <a:buNone/>
          </a:pPr>
          <a:r>
            <a:rPr lang="en-ZA" sz="1600" kern="1200" dirty="0"/>
            <a:t>Ensure ideal correctional environment</a:t>
          </a:r>
        </a:p>
        <a:p>
          <a:pPr marL="0" lvl="0" indent="0" algn="l" defTabSz="711200">
            <a:lnSpc>
              <a:spcPct val="90000"/>
            </a:lnSpc>
            <a:spcBef>
              <a:spcPct val="0"/>
            </a:spcBef>
            <a:spcAft>
              <a:spcPct val="35000"/>
            </a:spcAft>
            <a:buNone/>
          </a:pPr>
          <a:r>
            <a:rPr lang="en-ZA" sz="1600" kern="1200" dirty="0" err="1"/>
            <a:t>Professionalisation</a:t>
          </a:r>
          <a:r>
            <a:rPr lang="en-ZA" sz="1600" kern="1200" dirty="0"/>
            <a:t> of corrections</a:t>
          </a:r>
        </a:p>
        <a:p>
          <a:pPr marL="0" lvl="0" indent="0" algn="l" defTabSz="711200">
            <a:lnSpc>
              <a:spcPct val="90000"/>
            </a:lnSpc>
            <a:spcBef>
              <a:spcPct val="0"/>
            </a:spcBef>
            <a:spcAft>
              <a:spcPct val="35000"/>
            </a:spcAft>
            <a:buNone/>
          </a:pPr>
          <a:endParaRPr lang="en-ZA" sz="1600" kern="1200" dirty="0"/>
        </a:p>
        <a:p>
          <a:pPr marL="0" lvl="0" indent="0" algn="l" defTabSz="711200">
            <a:lnSpc>
              <a:spcPct val="90000"/>
            </a:lnSpc>
            <a:spcBef>
              <a:spcPct val="0"/>
            </a:spcBef>
            <a:spcAft>
              <a:spcPct val="35000"/>
            </a:spcAft>
            <a:buNone/>
          </a:pPr>
          <a:endParaRPr lang="en-ZA" sz="1600" kern="1200" dirty="0"/>
        </a:p>
      </dsp:txBody>
      <dsp:txXfrm>
        <a:off x="5100726" y="3157763"/>
        <a:ext cx="2550363" cy="2289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1423847"/>
          <a:ext cx="8280400" cy="120594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Impact: </a:t>
          </a:r>
        </a:p>
      </dsp:txBody>
      <dsp:txXfrm>
        <a:off x="0" y="1725332"/>
        <a:ext cx="7978915" cy="602971"/>
      </dsp:txXfrm>
    </dsp:sp>
    <dsp:sp modelId="{856E43E6-3D70-4376-AA4E-32C2946973DE}">
      <dsp:nvSpPr>
        <dsp:cNvPr id="0" name=""/>
        <dsp:cNvSpPr/>
      </dsp:nvSpPr>
      <dsp:spPr>
        <a:xfrm>
          <a:off x="0" y="2353802"/>
          <a:ext cx="2550363" cy="232308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600" kern="1200" dirty="0"/>
        </a:p>
        <a:p>
          <a:pPr marL="0" lvl="0" indent="0" algn="l" defTabSz="711200">
            <a:lnSpc>
              <a:spcPct val="90000"/>
            </a:lnSpc>
            <a:spcBef>
              <a:spcPct val="0"/>
            </a:spcBef>
            <a:spcAft>
              <a:spcPct val="35000"/>
            </a:spcAft>
            <a:buNone/>
          </a:pPr>
          <a:endParaRPr lang="en-ZA" sz="1600" kern="1200" dirty="0"/>
        </a:p>
      </dsp:txBody>
      <dsp:txXfrm>
        <a:off x="0" y="2353802"/>
        <a:ext cx="2550363" cy="2323087"/>
      </dsp:txXfrm>
    </dsp:sp>
    <dsp:sp modelId="{C30C58A0-B04E-452B-9322-CA41E936892C}">
      <dsp:nvSpPr>
        <dsp:cNvPr id="0" name=""/>
        <dsp:cNvSpPr/>
      </dsp:nvSpPr>
      <dsp:spPr>
        <a:xfrm>
          <a:off x="2550363" y="1825827"/>
          <a:ext cx="5730036" cy="120594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Outcome:</a:t>
          </a:r>
        </a:p>
      </dsp:txBody>
      <dsp:txXfrm>
        <a:off x="2550363" y="2127312"/>
        <a:ext cx="5428551" cy="602971"/>
      </dsp:txXfrm>
    </dsp:sp>
    <dsp:sp modelId="{3B15316A-54DA-4456-ADE2-E7F050C432BD}">
      <dsp:nvSpPr>
        <dsp:cNvPr id="0" name=""/>
        <dsp:cNvSpPr/>
      </dsp:nvSpPr>
      <dsp:spPr>
        <a:xfrm>
          <a:off x="2550363" y="2755782"/>
          <a:ext cx="2550363" cy="232308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latin typeface="Calibri"/>
              <a:ea typeface="+mn-ea"/>
              <a:cs typeface="+mn-cs"/>
            </a:rPr>
            <a:t>Build capacity to ensure value driven delivery of correctional services</a:t>
          </a:r>
          <a:endParaRPr lang="en-ZA" sz="1600" kern="1200" dirty="0"/>
        </a:p>
        <a:p>
          <a:pPr marL="0" lvl="0" indent="0" algn="l" defTabSz="711200">
            <a:lnSpc>
              <a:spcPct val="90000"/>
            </a:lnSpc>
            <a:spcBef>
              <a:spcPct val="0"/>
            </a:spcBef>
            <a:spcAft>
              <a:spcPct val="35000"/>
            </a:spcAft>
            <a:buNone/>
          </a:pPr>
          <a:endParaRPr lang="en-ZA" sz="1600" kern="1200" dirty="0"/>
        </a:p>
      </dsp:txBody>
      <dsp:txXfrm>
        <a:off x="2550363" y="2755782"/>
        <a:ext cx="2550363" cy="2323087"/>
      </dsp:txXfrm>
    </dsp:sp>
    <dsp:sp modelId="{CCAB3F69-164F-45F2-B5B9-A78867DCEE16}">
      <dsp:nvSpPr>
        <dsp:cNvPr id="0" name=""/>
        <dsp:cNvSpPr/>
      </dsp:nvSpPr>
      <dsp:spPr>
        <a:xfrm>
          <a:off x="5100726" y="2227808"/>
          <a:ext cx="3179673" cy="120594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marL="0" lvl="0" indent="0" algn="l" defTabSz="1022350">
            <a:lnSpc>
              <a:spcPct val="90000"/>
            </a:lnSpc>
            <a:spcBef>
              <a:spcPct val="0"/>
            </a:spcBef>
            <a:spcAft>
              <a:spcPct val="35000"/>
            </a:spcAft>
            <a:buNone/>
          </a:pPr>
          <a:r>
            <a:rPr lang="en-ZA" sz="2300" kern="1200" dirty="0"/>
            <a:t>Strategic intent:</a:t>
          </a:r>
        </a:p>
      </dsp:txBody>
      <dsp:txXfrm>
        <a:off x="5100726" y="2529293"/>
        <a:ext cx="2878188" cy="602971"/>
      </dsp:txXfrm>
    </dsp:sp>
    <dsp:sp modelId="{2E2CEF3C-DAE3-4606-B5A5-BCCA1CBCB380}">
      <dsp:nvSpPr>
        <dsp:cNvPr id="0" name=""/>
        <dsp:cNvSpPr/>
      </dsp:nvSpPr>
      <dsp:spPr>
        <a:xfrm>
          <a:off x="5100726" y="3157763"/>
          <a:ext cx="2550363" cy="22890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ZA" sz="1600" b="0" kern="1200" dirty="0">
              <a:solidFill>
                <a:schemeClr val="tx1"/>
              </a:solidFill>
            </a:rPr>
            <a:t>African University of Corrections</a:t>
          </a:r>
        </a:p>
        <a:p>
          <a:pPr marL="0" lvl="0" indent="0" algn="just" defTabSz="711200">
            <a:lnSpc>
              <a:spcPct val="90000"/>
            </a:lnSpc>
            <a:spcBef>
              <a:spcPct val="0"/>
            </a:spcBef>
            <a:spcAft>
              <a:spcPct val="35000"/>
            </a:spcAft>
            <a:buNone/>
          </a:pPr>
          <a:endParaRPr lang="en-ZA" sz="1600" b="0" kern="1200" dirty="0">
            <a:solidFill>
              <a:schemeClr val="tx1"/>
            </a:solidFill>
          </a:endParaRPr>
        </a:p>
        <a:p>
          <a:pPr marL="0" lvl="0" indent="0" algn="just" defTabSz="711200">
            <a:lnSpc>
              <a:spcPct val="90000"/>
            </a:lnSpc>
            <a:spcBef>
              <a:spcPct val="0"/>
            </a:spcBef>
            <a:spcAft>
              <a:spcPct val="35000"/>
            </a:spcAft>
            <a:buNone/>
          </a:pPr>
          <a:r>
            <a:rPr lang="en-ZA" sz="1600" b="0" kern="1200" dirty="0">
              <a:solidFill>
                <a:schemeClr val="tx1"/>
              </a:solidFill>
            </a:rPr>
            <a:t>Explore capacitation of  the ideal correctional official  for  universal  and virtual corrections.</a:t>
          </a:r>
        </a:p>
        <a:p>
          <a:pPr marL="0" lvl="0" indent="0" algn="l" defTabSz="711200">
            <a:lnSpc>
              <a:spcPct val="90000"/>
            </a:lnSpc>
            <a:spcBef>
              <a:spcPct val="0"/>
            </a:spcBef>
            <a:spcAft>
              <a:spcPct val="35000"/>
            </a:spcAft>
            <a:buNone/>
          </a:pPr>
          <a:endParaRPr lang="en-ZA" sz="1600" kern="1200" dirty="0">
            <a:solidFill>
              <a:schemeClr val="tx1"/>
            </a:solidFill>
          </a:endParaRPr>
        </a:p>
      </dsp:txBody>
      <dsp:txXfrm>
        <a:off x="5100726" y="3157763"/>
        <a:ext cx="2550363" cy="2289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1993-DE2F-4A51-8D77-D9DF03A10228}">
      <dsp:nvSpPr>
        <dsp:cNvPr id="0" name=""/>
        <dsp:cNvSpPr/>
      </dsp:nvSpPr>
      <dsp:spPr>
        <a:xfrm>
          <a:off x="229980" y="2088847"/>
          <a:ext cx="1696340" cy="154188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p>
      </dsp:txBody>
      <dsp:txXfrm>
        <a:off x="275140" y="2134007"/>
        <a:ext cx="1606020" cy="1451560"/>
      </dsp:txXfrm>
    </dsp:sp>
    <dsp:sp modelId="{806624F1-247C-4B18-98B2-C7420405EA0A}">
      <dsp:nvSpPr>
        <dsp:cNvPr id="0" name=""/>
        <dsp:cNvSpPr/>
      </dsp:nvSpPr>
      <dsp:spPr>
        <a:xfrm rot="20766793">
          <a:off x="1917401" y="2773197"/>
          <a:ext cx="610354" cy="26692"/>
        </a:xfrm>
        <a:custGeom>
          <a:avLst/>
          <a:gdLst/>
          <a:ahLst/>
          <a:cxnLst/>
          <a:rect l="0" t="0" r="0" b="0"/>
          <a:pathLst>
            <a:path>
              <a:moveTo>
                <a:pt x="0" y="13710"/>
              </a:moveTo>
              <a:lnTo>
                <a:pt x="547882" y="1371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204104" y="2775392"/>
        <a:ext cx="0" cy="0"/>
      </dsp:txXfrm>
    </dsp:sp>
    <dsp:sp modelId="{700750EF-DCA2-44E7-A8F6-8722B98CA86B}">
      <dsp:nvSpPr>
        <dsp:cNvPr id="0" name=""/>
        <dsp:cNvSpPr/>
      </dsp:nvSpPr>
      <dsp:spPr>
        <a:xfrm>
          <a:off x="2518836" y="1335320"/>
          <a:ext cx="1866941" cy="27559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Calibri"/>
              <a:ea typeface="+mn-ea"/>
              <a:cs typeface="+mn-cs"/>
            </a:rPr>
            <a:t>Build capacity to ensure value driven delivery of correctional services</a:t>
          </a:r>
        </a:p>
      </dsp:txBody>
      <dsp:txXfrm>
        <a:off x="2573517" y="1390001"/>
        <a:ext cx="1757579" cy="2646597"/>
      </dsp:txXfrm>
    </dsp:sp>
    <dsp:sp modelId="{3A0F5D64-518A-4350-B9E9-C42320A5B686}">
      <dsp:nvSpPr>
        <dsp:cNvPr id="0" name=""/>
        <dsp:cNvSpPr/>
      </dsp:nvSpPr>
      <dsp:spPr>
        <a:xfrm rot="17197488">
          <a:off x="3702977" y="1783492"/>
          <a:ext cx="1912882" cy="26692"/>
        </a:xfrm>
        <a:custGeom>
          <a:avLst/>
          <a:gdLst/>
          <a:ahLst/>
          <a:cxnLst/>
          <a:rect l="0" t="0" r="0" b="0"/>
          <a:pathLst>
            <a:path>
              <a:moveTo>
                <a:pt x="0" y="13710"/>
              </a:moveTo>
              <a:lnTo>
                <a:pt x="794435" y="137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599913" y="1828980"/>
        <a:ext cx="0" cy="0"/>
      </dsp:txXfrm>
    </dsp:sp>
    <dsp:sp modelId="{E57721BD-D99F-4BCC-BEB3-1297D5C323E0}">
      <dsp:nvSpPr>
        <dsp:cNvPr id="0" name=""/>
        <dsp:cNvSpPr/>
      </dsp:nvSpPr>
      <dsp:spPr>
        <a:xfrm>
          <a:off x="4933059" y="596275"/>
          <a:ext cx="1696340" cy="56820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0" kern="1200" dirty="0">
              <a:effectLst/>
              <a:latin typeface="Calibri" panose="020F0502020204030204" pitchFamily="34" charset="0"/>
              <a:ea typeface="+mn-ea"/>
              <a:cs typeface="Times New Roman" panose="02020603050405020304" pitchFamily="18" charset="0"/>
            </a:rPr>
            <a:t>Professional Council established</a:t>
          </a:r>
        </a:p>
      </dsp:txBody>
      <dsp:txXfrm>
        <a:off x="4949701" y="612917"/>
        <a:ext cx="1663056" cy="534922"/>
      </dsp:txXfrm>
    </dsp:sp>
    <dsp:sp modelId="{B69B4C6B-460A-425F-963C-1346F63D3D3C}">
      <dsp:nvSpPr>
        <dsp:cNvPr id="0" name=""/>
        <dsp:cNvSpPr/>
      </dsp:nvSpPr>
      <dsp:spPr>
        <a:xfrm rot="17926119">
          <a:off x="4090847" y="2201564"/>
          <a:ext cx="1137134" cy="26692"/>
        </a:xfrm>
        <a:custGeom>
          <a:avLst/>
          <a:gdLst/>
          <a:ahLst/>
          <a:cxnLst/>
          <a:rect l="0" t="0" r="0" b="0"/>
          <a:pathLst>
            <a:path>
              <a:moveTo>
                <a:pt x="0" y="13346"/>
              </a:moveTo>
              <a:lnTo>
                <a:pt x="1137134" y="133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4630986" y="2186482"/>
        <a:ext cx="56856" cy="56856"/>
      </dsp:txXfrm>
    </dsp:sp>
    <dsp:sp modelId="{5970CD5D-39AF-49BF-BA6C-3C8E2A62E2F4}">
      <dsp:nvSpPr>
        <dsp:cNvPr id="0" name=""/>
        <dsp:cNvSpPr/>
      </dsp:nvSpPr>
      <dsp:spPr>
        <a:xfrm>
          <a:off x="4933051" y="1292436"/>
          <a:ext cx="1696340" cy="84817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0" kern="1200" dirty="0"/>
            <a:t>Needs based  training in line with the WSP</a:t>
          </a:r>
        </a:p>
      </dsp:txBody>
      <dsp:txXfrm>
        <a:off x="4957893" y="1317278"/>
        <a:ext cx="1646656" cy="798486"/>
      </dsp:txXfrm>
    </dsp:sp>
    <dsp:sp modelId="{ACCF4CD0-F9FF-4370-A691-0715E7AAB44F}">
      <dsp:nvSpPr>
        <dsp:cNvPr id="0" name=""/>
        <dsp:cNvSpPr/>
      </dsp:nvSpPr>
      <dsp:spPr>
        <a:xfrm rot="1916929">
          <a:off x="4337494" y="2868622"/>
          <a:ext cx="637496" cy="26692"/>
        </a:xfrm>
        <a:custGeom>
          <a:avLst/>
          <a:gdLst/>
          <a:ahLst/>
          <a:cxnLst/>
          <a:rect l="0" t="0" r="0" b="0"/>
          <a:pathLst>
            <a:path>
              <a:moveTo>
                <a:pt x="0" y="13710"/>
              </a:moveTo>
              <a:lnTo>
                <a:pt x="794435" y="137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651152" y="2860012"/>
        <a:ext cx="0" cy="0"/>
      </dsp:txXfrm>
    </dsp:sp>
    <dsp:sp modelId="{CC82D747-28E6-4311-BA1A-378E1CDE55D5}">
      <dsp:nvSpPr>
        <dsp:cNvPr id="0" name=""/>
        <dsp:cNvSpPr/>
      </dsp:nvSpPr>
      <dsp:spPr>
        <a:xfrm>
          <a:off x="4926707" y="2279698"/>
          <a:ext cx="1696340" cy="154188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600" b="0" kern="0" dirty="0">
              <a:latin typeface="+mn-lt"/>
            </a:rPr>
            <a:t>Recruitment and  selection  strategy</a:t>
          </a:r>
        </a:p>
        <a:p>
          <a:pPr>
            <a:spcBef>
              <a:spcPct val="0"/>
            </a:spcBef>
            <a:buNone/>
          </a:pPr>
          <a:endParaRPr lang="en-ZA" sz="1600" b="0" dirty="0">
            <a:latin typeface="Calibri"/>
            <a:ea typeface="+mn-ea"/>
            <a:cs typeface="+mn-cs"/>
          </a:endParaRPr>
        </a:p>
      </dsp:txBody>
      <dsp:txXfrm>
        <a:off x="4971867" y="2324858"/>
        <a:ext cx="1606020" cy="1451560"/>
      </dsp:txXfrm>
    </dsp:sp>
    <dsp:sp modelId="{98D75EE8-FFD4-462C-8DDD-5C0DFD0541EB}">
      <dsp:nvSpPr>
        <dsp:cNvPr id="0" name=""/>
        <dsp:cNvSpPr/>
      </dsp:nvSpPr>
      <dsp:spPr>
        <a:xfrm rot="4514732">
          <a:off x="3594253" y="3726924"/>
          <a:ext cx="2123977" cy="26692"/>
        </a:xfrm>
        <a:custGeom>
          <a:avLst/>
          <a:gdLst/>
          <a:ahLst/>
          <a:cxnLst/>
          <a:rect l="0" t="0" r="0" b="0"/>
          <a:pathLst>
            <a:path>
              <a:moveTo>
                <a:pt x="0" y="13346"/>
              </a:moveTo>
              <a:lnTo>
                <a:pt x="2123977" y="133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ZA" sz="700" kern="1200"/>
        </a:p>
      </dsp:txBody>
      <dsp:txXfrm>
        <a:off x="4603143" y="3687171"/>
        <a:ext cx="106198" cy="106198"/>
      </dsp:txXfrm>
    </dsp:sp>
    <dsp:sp modelId="{60F9573B-5FE2-4FCB-89F9-26648CA723E5}">
      <dsp:nvSpPr>
        <dsp:cNvPr id="0" name=""/>
        <dsp:cNvSpPr/>
      </dsp:nvSpPr>
      <dsp:spPr>
        <a:xfrm>
          <a:off x="4926707" y="3996301"/>
          <a:ext cx="1696340" cy="154188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0" kern="1200" dirty="0">
              <a:effectLst/>
              <a:latin typeface="Calibri" panose="020F0502020204030204" pitchFamily="34" charset="0"/>
              <a:ea typeface="+mn-ea"/>
              <a:cs typeface="Times New Roman" panose="02020603050405020304" pitchFamily="18" charset="0"/>
            </a:rPr>
            <a:t>Existence of HR talent management strategy</a:t>
          </a:r>
          <a:endParaRPr lang="en-ZA" sz="1600" b="0" kern="1200" dirty="0">
            <a:latin typeface="Calibri"/>
            <a:ea typeface="+mn-ea"/>
            <a:cs typeface="+mn-cs"/>
          </a:endParaRPr>
        </a:p>
      </dsp:txBody>
      <dsp:txXfrm>
        <a:off x="4971867" y="4041461"/>
        <a:ext cx="1606020" cy="1451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E795-9EDB-44E2-96BB-62343E1E77CA}">
      <dsp:nvSpPr>
        <dsp:cNvPr id="0" name=""/>
        <dsp:cNvSpPr/>
      </dsp:nvSpPr>
      <dsp:spPr>
        <a:xfrm>
          <a:off x="4241"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Impact (Impact Statement)</a:t>
          </a:r>
        </a:p>
      </dsp:txBody>
      <dsp:txXfrm>
        <a:off x="208320" y="0"/>
        <a:ext cx="2060900" cy="408158"/>
      </dsp:txXfrm>
    </dsp:sp>
    <dsp:sp modelId="{725E6417-0418-43C0-891F-EE405BDC9D2D}">
      <dsp:nvSpPr>
        <dsp:cNvPr id="0" name=""/>
        <dsp:cNvSpPr/>
      </dsp:nvSpPr>
      <dsp:spPr>
        <a:xfrm>
          <a:off x="2232268"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Outcome (5 year target)</a:t>
          </a:r>
        </a:p>
      </dsp:txBody>
      <dsp:txXfrm>
        <a:off x="2436347" y="0"/>
        <a:ext cx="2060900" cy="408158"/>
      </dsp:txXfrm>
    </dsp:sp>
    <dsp:sp modelId="{9654805B-6471-444A-A5C9-497929093079}">
      <dsp:nvSpPr>
        <dsp:cNvPr id="0" name=""/>
        <dsp:cNvSpPr/>
      </dsp:nvSpPr>
      <dsp:spPr>
        <a:xfrm>
          <a:off x="4448547"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Primary Outputs (KPI’S)</a:t>
          </a:r>
        </a:p>
      </dsp:txBody>
      <dsp:txXfrm>
        <a:off x="4652626" y="0"/>
        <a:ext cx="2060900" cy="408158"/>
      </dsp:txXfrm>
    </dsp:sp>
    <dsp:sp modelId="{670DF4D6-AE9E-4D6D-B49B-3109C6E846F7}">
      <dsp:nvSpPr>
        <dsp:cNvPr id="0" name=""/>
        <dsp:cNvSpPr/>
      </dsp:nvSpPr>
      <dsp:spPr>
        <a:xfrm>
          <a:off x="6674941"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Secondary Outputs (AOP)</a:t>
          </a:r>
        </a:p>
      </dsp:txBody>
      <dsp:txXfrm>
        <a:off x="6879020" y="0"/>
        <a:ext cx="2060900" cy="408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1993-DE2F-4A51-8D77-D9DF03A10228}">
      <dsp:nvSpPr>
        <dsp:cNvPr id="0" name=""/>
        <dsp:cNvSpPr/>
      </dsp:nvSpPr>
      <dsp:spPr>
        <a:xfrm>
          <a:off x="233340" y="2067785"/>
          <a:ext cx="1742683" cy="158400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200" b="1" kern="1200" dirty="0">
            <a:latin typeface="Calibri"/>
            <a:ea typeface="+mn-ea"/>
            <a:cs typeface="+mn-cs"/>
          </a:endParaRPr>
        </a:p>
      </dsp:txBody>
      <dsp:txXfrm>
        <a:off x="279734" y="2114179"/>
        <a:ext cx="1649895" cy="1491215"/>
      </dsp:txXfrm>
    </dsp:sp>
    <dsp:sp modelId="{806624F1-247C-4B18-98B2-C7420405EA0A}">
      <dsp:nvSpPr>
        <dsp:cNvPr id="0" name=""/>
        <dsp:cNvSpPr/>
      </dsp:nvSpPr>
      <dsp:spPr>
        <a:xfrm>
          <a:off x="1976023" y="2846076"/>
          <a:ext cx="547882" cy="27421"/>
        </a:xfrm>
        <a:custGeom>
          <a:avLst/>
          <a:gdLst/>
          <a:ahLst/>
          <a:cxnLst/>
          <a:rect l="0" t="0" r="0" b="0"/>
          <a:pathLst>
            <a:path>
              <a:moveTo>
                <a:pt x="0" y="13710"/>
              </a:moveTo>
              <a:lnTo>
                <a:pt x="547882" y="1371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236267" y="2846090"/>
        <a:ext cx="27394" cy="27394"/>
      </dsp:txXfrm>
    </dsp:sp>
    <dsp:sp modelId="{700750EF-DCA2-44E7-A8F6-8722B98CA86B}">
      <dsp:nvSpPr>
        <dsp:cNvPr id="0" name=""/>
        <dsp:cNvSpPr/>
      </dsp:nvSpPr>
      <dsp:spPr>
        <a:xfrm>
          <a:off x="2523905" y="2067785"/>
          <a:ext cx="1742683" cy="158400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Calibri"/>
              <a:ea typeface="+mn-ea"/>
              <a:cs typeface="+mn-cs"/>
            </a:rPr>
            <a:t>Build capacity to ensure value driven delivery of correctional services</a:t>
          </a:r>
        </a:p>
      </dsp:txBody>
      <dsp:txXfrm>
        <a:off x="2570299" y="2114179"/>
        <a:ext cx="1649895" cy="1491215"/>
      </dsp:txXfrm>
    </dsp:sp>
    <dsp:sp modelId="{3A0F5D64-518A-4350-B9E9-C42320A5B686}">
      <dsp:nvSpPr>
        <dsp:cNvPr id="0" name=""/>
        <dsp:cNvSpPr/>
      </dsp:nvSpPr>
      <dsp:spPr>
        <a:xfrm rot="18343207">
          <a:off x="4046846" y="2417400"/>
          <a:ext cx="1056010" cy="27421"/>
        </a:xfrm>
        <a:custGeom>
          <a:avLst/>
          <a:gdLst/>
          <a:ahLst/>
          <a:cxnLst/>
          <a:rect l="0" t="0" r="0" b="0"/>
          <a:pathLst>
            <a:path>
              <a:moveTo>
                <a:pt x="0" y="13710"/>
              </a:moveTo>
              <a:lnTo>
                <a:pt x="794435" y="137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548451" y="2404711"/>
        <a:ext cx="52800" cy="52800"/>
      </dsp:txXfrm>
    </dsp:sp>
    <dsp:sp modelId="{E57721BD-D99F-4BCC-BEB3-1297D5C323E0}">
      <dsp:nvSpPr>
        <dsp:cNvPr id="0" name=""/>
        <dsp:cNvSpPr/>
      </dsp:nvSpPr>
      <dsp:spPr>
        <a:xfrm>
          <a:off x="4883114" y="1210433"/>
          <a:ext cx="1742683" cy="158400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effectLst/>
              <a:latin typeface="Calibri" panose="020F0502020204030204" pitchFamily="34" charset="0"/>
              <a:ea typeface="+mn-ea"/>
              <a:cs typeface="Times New Roman" panose="02020603050405020304" pitchFamily="18" charset="0"/>
            </a:rPr>
            <a:t>Capacitation of the Department to deliver on its mandate</a:t>
          </a:r>
          <a:endParaRPr lang="en-ZA" sz="1200" b="0" kern="1200" dirty="0">
            <a:effectLst/>
            <a:latin typeface="Calibri" panose="020F0502020204030204" pitchFamily="34" charset="0"/>
            <a:ea typeface="+mn-ea"/>
            <a:cs typeface="Times New Roman" panose="02020603050405020304" pitchFamily="18" charset="0"/>
          </a:endParaRPr>
        </a:p>
      </dsp:txBody>
      <dsp:txXfrm>
        <a:off x="4929508" y="1256827"/>
        <a:ext cx="1649895" cy="1491215"/>
      </dsp:txXfrm>
    </dsp:sp>
    <dsp:sp modelId="{ACCF4CD0-F9FF-4370-A691-0715E7AAB44F}">
      <dsp:nvSpPr>
        <dsp:cNvPr id="0" name=""/>
        <dsp:cNvSpPr/>
      </dsp:nvSpPr>
      <dsp:spPr>
        <a:xfrm rot="3256793">
          <a:off x="4046846" y="3274752"/>
          <a:ext cx="1056010" cy="27421"/>
        </a:xfrm>
        <a:custGeom>
          <a:avLst/>
          <a:gdLst/>
          <a:ahLst/>
          <a:cxnLst/>
          <a:rect l="0" t="0" r="0" b="0"/>
          <a:pathLst>
            <a:path>
              <a:moveTo>
                <a:pt x="0" y="13710"/>
              </a:moveTo>
              <a:lnTo>
                <a:pt x="794435" y="137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548451" y="3262063"/>
        <a:ext cx="52800" cy="52800"/>
      </dsp:txXfrm>
    </dsp:sp>
    <dsp:sp modelId="{CC82D747-28E6-4311-BA1A-378E1CDE55D5}">
      <dsp:nvSpPr>
        <dsp:cNvPr id="0" name=""/>
        <dsp:cNvSpPr/>
      </dsp:nvSpPr>
      <dsp:spPr>
        <a:xfrm>
          <a:off x="4883114" y="2925138"/>
          <a:ext cx="1742683" cy="158400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latin typeface="Calibri"/>
              <a:ea typeface="+mn-ea"/>
              <a:cs typeface="+mn-cs"/>
            </a:rPr>
            <a:t>Alignment organisational  structure </a:t>
          </a:r>
          <a:r>
            <a:rPr lang="en-ZA" sz="1200" b="0" kern="1200" dirty="0">
              <a:latin typeface="Calibri"/>
              <a:ea typeface="+mn-ea"/>
              <a:cs typeface="+mn-cs"/>
            </a:rPr>
            <a:t>with the  service delivery model</a:t>
          </a:r>
        </a:p>
      </dsp:txBody>
      <dsp:txXfrm>
        <a:off x="4929508" y="2971532"/>
        <a:ext cx="1649895" cy="14912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E795-9EDB-44E2-96BB-62343E1E77CA}">
      <dsp:nvSpPr>
        <dsp:cNvPr id="0" name=""/>
        <dsp:cNvSpPr/>
      </dsp:nvSpPr>
      <dsp:spPr>
        <a:xfrm>
          <a:off x="4241"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Impact (Impact Statement)</a:t>
          </a:r>
        </a:p>
      </dsp:txBody>
      <dsp:txXfrm>
        <a:off x="208320" y="0"/>
        <a:ext cx="2060900" cy="408158"/>
      </dsp:txXfrm>
    </dsp:sp>
    <dsp:sp modelId="{725E6417-0418-43C0-891F-EE405BDC9D2D}">
      <dsp:nvSpPr>
        <dsp:cNvPr id="0" name=""/>
        <dsp:cNvSpPr/>
      </dsp:nvSpPr>
      <dsp:spPr>
        <a:xfrm>
          <a:off x="2226394"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Outcome (5 year target)</a:t>
          </a:r>
        </a:p>
      </dsp:txBody>
      <dsp:txXfrm>
        <a:off x="2430473" y="0"/>
        <a:ext cx="2060900" cy="408158"/>
      </dsp:txXfrm>
    </dsp:sp>
    <dsp:sp modelId="{9654805B-6471-444A-A5C9-497929093079}">
      <dsp:nvSpPr>
        <dsp:cNvPr id="0" name=""/>
        <dsp:cNvSpPr/>
      </dsp:nvSpPr>
      <dsp:spPr>
        <a:xfrm>
          <a:off x="4448547"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Primary Outputs (KPI’S)</a:t>
          </a:r>
        </a:p>
      </dsp:txBody>
      <dsp:txXfrm>
        <a:off x="4652626" y="0"/>
        <a:ext cx="2060900" cy="408158"/>
      </dsp:txXfrm>
    </dsp:sp>
    <dsp:sp modelId="{670DF4D6-AE9E-4D6D-B49B-3109C6E846F7}">
      <dsp:nvSpPr>
        <dsp:cNvPr id="0" name=""/>
        <dsp:cNvSpPr/>
      </dsp:nvSpPr>
      <dsp:spPr>
        <a:xfrm>
          <a:off x="6674941" y="0"/>
          <a:ext cx="2469058"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latin typeface="Calibri"/>
              <a:ea typeface="+mn-ea"/>
              <a:cs typeface="+mn-cs"/>
            </a:rPr>
            <a:t>Secondary Outputs (AOP)</a:t>
          </a:r>
        </a:p>
      </dsp:txBody>
      <dsp:txXfrm>
        <a:off x="6879020" y="0"/>
        <a:ext cx="2060900" cy="408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1993-DE2F-4A51-8D77-D9DF03A10228}">
      <dsp:nvSpPr>
        <dsp:cNvPr id="0" name=""/>
        <dsp:cNvSpPr/>
      </dsp:nvSpPr>
      <dsp:spPr>
        <a:xfrm>
          <a:off x="236349" y="2068559"/>
          <a:ext cx="1740981" cy="158245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200" kern="1200" dirty="0">
            <a:latin typeface="Calibri"/>
            <a:ea typeface="+mn-ea"/>
            <a:cs typeface="+mn-cs"/>
          </a:endParaRPr>
        </a:p>
      </dsp:txBody>
      <dsp:txXfrm>
        <a:off x="282698" y="2114908"/>
        <a:ext cx="1648283" cy="1489758"/>
      </dsp:txXfrm>
    </dsp:sp>
    <dsp:sp modelId="{806624F1-247C-4B18-98B2-C7420405EA0A}">
      <dsp:nvSpPr>
        <dsp:cNvPr id="0" name=""/>
        <dsp:cNvSpPr/>
      </dsp:nvSpPr>
      <dsp:spPr>
        <a:xfrm>
          <a:off x="1977330" y="2846089"/>
          <a:ext cx="547347" cy="27395"/>
        </a:xfrm>
        <a:custGeom>
          <a:avLst/>
          <a:gdLst/>
          <a:ahLst/>
          <a:cxnLst/>
          <a:rect l="0" t="0" r="0" b="0"/>
          <a:pathLst>
            <a:path>
              <a:moveTo>
                <a:pt x="0" y="13710"/>
              </a:moveTo>
              <a:lnTo>
                <a:pt x="547882" y="1371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237320" y="2846103"/>
        <a:ext cx="27367" cy="27367"/>
      </dsp:txXfrm>
    </dsp:sp>
    <dsp:sp modelId="{700750EF-DCA2-44E7-A8F6-8722B98CA86B}">
      <dsp:nvSpPr>
        <dsp:cNvPr id="0" name=""/>
        <dsp:cNvSpPr/>
      </dsp:nvSpPr>
      <dsp:spPr>
        <a:xfrm>
          <a:off x="2524677" y="2068559"/>
          <a:ext cx="1740981" cy="158245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ZA" sz="1500" kern="1200" dirty="0">
              <a:latin typeface="Calibri"/>
              <a:ea typeface="+mn-ea"/>
              <a:cs typeface="+mn-cs"/>
            </a:rPr>
            <a:t>Build capacity to ensure value driven delivery of correctional services</a:t>
          </a:r>
        </a:p>
      </dsp:txBody>
      <dsp:txXfrm>
        <a:off x="2571026" y="2114908"/>
        <a:ext cx="1648283" cy="1489758"/>
      </dsp:txXfrm>
    </dsp:sp>
    <dsp:sp modelId="{7E4E2759-5BD2-4081-A673-00F197260BE9}">
      <dsp:nvSpPr>
        <dsp:cNvPr id="0" name=""/>
        <dsp:cNvSpPr/>
      </dsp:nvSpPr>
      <dsp:spPr>
        <a:xfrm rot="17193241">
          <a:off x="3492744" y="1810014"/>
          <a:ext cx="2161751" cy="27395"/>
        </a:xfrm>
        <a:custGeom>
          <a:avLst/>
          <a:gdLst/>
          <a:ahLst/>
          <a:cxnLst/>
          <a:rect l="0" t="0" r="0" b="0"/>
          <a:pathLst>
            <a:path>
              <a:moveTo>
                <a:pt x="0" y="13697"/>
              </a:moveTo>
              <a:lnTo>
                <a:pt x="2161751" y="1369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ZA" sz="700" kern="1200"/>
        </a:p>
      </dsp:txBody>
      <dsp:txXfrm>
        <a:off x="4519577" y="1769668"/>
        <a:ext cx="108087" cy="108087"/>
      </dsp:txXfrm>
    </dsp:sp>
    <dsp:sp modelId="{1AC9E821-7B12-4DDF-8771-342200359143}">
      <dsp:nvSpPr>
        <dsp:cNvPr id="0" name=""/>
        <dsp:cNvSpPr/>
      </dsp:nvSpPr>
      <dsp:spPr>
        <a:xfrm>
          <a:off x="4881583" y="408159"/>
          <a:ext cx="1740981" cy="758954"/>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kern="1200" dirty="0"/>
            <a:t>Improve the </a:t>
          </a:r>
          <a:r>
            <a:rPr lang="en-ZA" sz="1200" b="1" kern="1200" dirty="0"/>
            <a:t>benefits for employees through the Facilities Fund </a:t>
          </a:r>
        </a:p>
      </dsp:txBody>
      <dsp:txXfrm>
        <a:off x="4903812" y="430388"/>
        <a:ext cx="1696523" cy="714496"/>
      </dsp:txXfrm>
    </dsp:sp>
    <dsp:sp modelId="{A75A819A-D4F3-44C3-A0F7-10DEE55C7FCF}">
      <dsp:nvSpPr>
        <dsp:cNvPr id="0" name=""/>
        <dsp:cNvSpPr/>
      </dsp:nvSpPr>
      <dsp:spPr>
        <a:xfrm rot="17904506">
          <a:off x="3926306" y="2276725"/>
          <a:ext cx="1294628" cy="27395"/>
        </a:xfrm>
        <a:custGeom>
          <a:avLst/>
          <a:gdLst/>
          <a:ahLst/>
          <a:cxnLst/>
          <a:rect l="0" t="0" r="0" b="0"/>
          <a:pathLst>
            <a:path>
              <a:moveTo>
                <a:pt x="0" y="13697"/>
              </a:moveTo>
              <a:lnTo>
                <a:pt x="1294628" y="1369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4541255" y="2258057"/>
        <a:ext cx="64731" cy="64731"/>
      </dsp:txXfrm>
    </dsp:sp>
    <dsp:sp modelId="{DEAAA919-CE1B-424C-BD7D-5ED122446015}">
      <dsp:nvSpPr>
        <dsp:cNvPr id="0" name=""/>
        <dsp:cNvSpPr/>
      </dsp:nvSpPr>
      <dsp:spPr>
        <a:xfrm>
          <a:off x="4881583" y="1285814"/>
          <a:ext cx="1740981" cy="87049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Measure the  </a:t>
          </a:r>
          <a:r>
            <a:rPr lang="en-US" sz="1200" b="1" kern="1200" dirty="0"/>
            <a:t>impact of targeted interventions </a:t>
          </a:r>
          <a:r>
            <a:rPr lang="en-US" sz="1200" kern="1200" dirty="0"/>
            <a:t>on both employee health and productivity</a:t>
          </a:r>
          <a:r>
            <a:rPr lang="en-US" sz="900" kern="1200" dirty="0"/>
            <a:t>.</a:t>
          </a:r>
          <a:endParaRPr lang="en-ZA" sz="900" kern="1200" dirty="0"/>
        </a:p>
      </dsp:txBody>
      <dsp:txXfrm>
        <a:off x="4907079" y="1311310"/>
        <a:ext cx="1689989" cy="819498"/>
      </dsp:txXfrm>
    </dsp:sp>
    <dsp:sp modelId="{878707D5-84F5-4600-ABA3-5F6D9D12FD94}">
      <dsp:nvSpPr>
        <dsp:cNvPr id="0" name=""/>
        <dsp:cNvSpPr/>
      </dsp:nvSpPr>
      <dsp:spPr>
        <a:xfrm rot="20907433">
          <a:off x="4259301" y="2783194"/>
          <a:ext cx="628638" cy="27395"/>
        </a:xfrm>
        <a:custGeom>
          <a:avLst/>
          <a:gdLst/>
          <a:ahLst/>
          <a:cxnLst/>
          <a:rect l="0" t="0" r="0" b="0"/>
          <a:pathLst>
            <a:path>
              <a:moveTo>
                <a:pt x="0" y="13697"/>
              </a:moveTo>
              <a:lnTo>
                <a:pt x="628638" y="1369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4557904" y="2781176"/>
        <a:ext cx="31431" cy="31431"/>
      </dsp:txXfrm>
    </dsp:sp>
    <dsp:sp modelId="{229C0C58-16B6-4FCA-A9E4-DBE920B624EE}">
      <dsp:nvSpPr>
        <dsp:cNvPr id="0" name=""/>
        <dsp:cNvSpPr/>
      </dsp:nvSpPr>
      <dsp:spPr>
        <a:xfrm>
          <a:off x="4881583" y="2298751"/>
          <a:ext cx="1740981" cy="87049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Address </a:t>
          </a:r>
          <a:r>
            <a:rPr lang="en-GB" sz="1200" b="1" kern="1200" dirty="0"/>
            <a:t>the social and structural barriers to HIV, STI and TB</a:t>
          </a:r>
          <a:r>
            <a:rPr lang="en-GB" sz="1200" kern="1200" dirty="0"/>
            <a:t> prevention,  care and impact</a:t>
          </a:r>
          <a:endParaRPr lang="en-ZA" sz="1200" kern="1200" dirty="0"/>
        </a:p>
      </dsp:txBody>
      <dsp:txXfrm>
        <a:off x="4907079" y="2324247"/>
        <a:ext cx="1689989" cy="819498"/>
      </dsp:txXfrm>
    </dsp:sp>
    <dsp:sp modelId="{5B9E1C98-E7E2-4FCD-AC75-0CB8E0D13C14}">
      <dsp:nvSpPr>
        <dsp:cNvPr id="0" name=""/>
        <dsp:cNvSpPr/>
      </dsp:nvSpPr>
      <dsp:spPr>
        <a:xfrm rot="3313723">
          <a:off x="4033622" y="3289663"/>
          <a:ext cx="1079996" cy="27395"/>
        </a:xfrm>
        <a:custGeom>
          <a:avLst/>
          <a:gdLst/>
          <a:ahLst/>
          <a:cxnLst/>
          <a:rect l="0" t="0" r="0" b="0"/>
          <a:pathLst>
            <a:path>
              <a:moveTo>
                <a:pt x="0" y="13697"/>
              </a:moveTo>
              <a:lnTo>
                <a:pt x="1079996" y="1369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4546620" y="3276361"/>
        <a:ext cx="53999" cy="53999"/>
      </dsp:txXfrm>
    </dsp:sp>
    <dsp:sp modelId="{FF5F84C7-61DC-4521-A960-322BB2959A31}">
      <dsp:nvSpPr>
        <dsp:cNvPr id="0" name=""/>
        <dsp:cNvSpPr/>
      </dsp:nvSpPr>
      <dsp:spPr>
        <a:xfrm>
          <a:off x="4881583" y="3311689"/>
          <a:ext cx="1740981" cy="87049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ZA" sz="1200" i="0" kern="1200" dirty="0"/>
            <a:t>Enhance the </a:t>
          </a:r>
          <a:r>
            <a:rPr lang="en-ZA" sz="1200" b="1" i="0" kern="1200" dirty="0"/>
            <a:t>health and wellbeing of employees by improving occupational Health and Safety </a:t>
          </a:r>
          <a:r>
            <a:rPr lang="en-ZA" sz="1200" i="0" kern="1200" dirty="0"/>
            <a:t>in the workplace </a:t>
          </a:r>
        </a:p>
      </dsp:txBody>
      <dsp:txXfrm>
        <a:off x="4907079" y="3337185"/>
        <a:ext cx="1689989" cy="819498"/>
      </dsp:txXfrm>
    </dsp:sp>
    <dsp:sp modelId="{05729153-C1EC-4811-8488-00B4E24DDDB9}">
      <dsp:nvSpPr>
        <dsp:cNvPr id="0" name=""/>
        <dsp:cNvSpPr/>
      </dsp:nvSpPr>
      <dsp:spPr>
        <a:xfrm rot="4408938">
          <a:off x="3490435" y="3884574"/>
          <a:ext cx="2166370" cy="27395"/>
        </a:xfrm>
        <a:custGeom>
          <a:avLst/>
          <a:gdLst/>
          <a:ahLst/>
          <a:cxnLst/>
          <a:rect l="0" t="0" r="0" b="0"/>
          <a:pathLst>
            <a:path>
              <a:moveTo>
                <a:pt x="0" y="13697"/>
              </a:moveTo>
              <a:lnTo>
                <a:pt x="2166370" y="1369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ZA" sz="700" kern="1200"/>
        </a:p>
      </dsp:txBody>
      <dsp:txXfrm>
        <a:off x="4519461" y="3844112"/>
        <a:ext cx="108318" cy="108318"/>
      </dsp:txXfrm>
    </dsp:sp>
    <dsp:sp modelId="{2EC2C4AC-CCA3-4C02-9904-A26A2EE362B9}">
      <dsp:nvSpPr>
        <dsp:cNvPr id="0" name=""/>
        <dsp:cNvSpPr/>
      </dsp:nvSpPr>
      <dsp:spPr>
        <a:xfrm>
          <a:off x="4881583" y="4324627"/>
          <a:ext cx="1740981" cy="12242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Promote the </a:t>
          </a:r>
          <a:r>
            <a:rPr lang="en-US" sz="1200" b="1" kern="1200" dirty="0"/>
            <a:t>physical, social, emotional, occupational, spiritual, financial, and intellectual wellness </a:t>
          </a:r>
          <a:r>
            <a:rPr lang="en-US" sz="1200" kern="1200" dirty="0"/>
            <a:t>of individuals especially through sport and recreation</a:t>
          </a:r>
          <a:endParaRPr lang="en-ZA" sz="1200" kern="1200" dirty="0"/>
        </a:p>
      </dsp:txBody>
      <dsp:txXfrm>
        <a:off x="4917440" y="4360484"/>
        <a:ext cx="1669267" cy="1152543"/>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9D650-015F-4F91-AC32-AEEE6A40B8D9}" type="datetimeFigureOut">
              <a:rPr lang="en-ZA" smtClean="0"/>
              <a:t>2019/08/16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8A482-2061-49D3-A35A-7891C3524BDA}" type="slidenum">
              <a:rPr lang="en-ZA" smtClean="0"/>
              <a:t>‹#›</a:t>
            </a:fld>
            <a:endParaRPr lang="en-ZA"/>
          </a:p>
        </p:txBody>
      </p:sp>
    </p:spTree>
    <p:extLst>
      <p:ext uri="{BB962C8B-B14F-4D97-AF65-F5344CB8AC3E}">
        <p14:creationId xmlns:p14="http://schemas.microsoft.com/office/powerpoint/2010/main" val="3463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Extracted from the Commission 1 presentation from July 2019 strategic</a:t>
            </a:r>
            <a:r>
              <a:rPr lang="en-ZA" baseline="0" dirty="0"/>
              <a:t> session.</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3</a:t>
            </a:fld>
            <a:endParaRPr lang="en-ZA"/>
          </a:p>
        </p:txBody>
      </p:sp>
    </p:spTree>
    <p:extLst>
      <p:ext uri="{BB962C8B-B14F-4D97-AF65-F5344CB8AC3E}">
        <p14:creationId xmlns:p14="http://schemas.microsoft.com/office/powerpoint/2010/main" val="201955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8</a:t>
            </a:fld>
            <a:endParaRPr lang="en-ZA"/>
          </a:p>
        </p:txBody>
      </p:sp>
    </p:spTree>
    <p:extLst>
      <p:ext uri="{BB962C8B-B14F-4D97-AF65-F5344CB8AC3E}">
        <p14:creationId xmlns:p14="http://schemas.microsoft.com/office/powerpoint/2010/main" val="4916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9</a:t>
            </a:fld>
            <a:endParaRPr lang="en-ZA"/>
          </a:p>
        </p:txBody>
      </p:sp>
    </p:spTree>
    <p:extLst>
      <p:ext uri="{BB962C8B-B14F-4D97-AF65-F5344CB8AC3E}">
        <p14:creationId xmlns:p14="http://schemas.microsoft.com/office/powerpoint/2010/main" val="25770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One</a:t>
            </a:r>
            <a:r>
              <a:rPr lang="en-ZA" baseline="0" dirty="0"/>
              <a:t> outcome</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15</a:t>
            </a:fld>
            <a:endParaRPr lang="en-ZA"/>
          </a:p>
        </p:txBody>
      </p:sp>
    </p:spTree>
    <p:extLst>
      <p:ext uri="{BB962C8B-B14F-4D97-AF65-F5344CB8AC3E}">
        <p14:creationId xmlns:p14="http://schemas.microsoft.com/office/powerpoint/2010/main" val="117069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new dynamic outlook to reposition the Department</a:t>
            </a:r>
          </a:p>
        </p:txBody>
      </p:sp>
      <p:sp>
        <p:nvSpPr>
          <p:cNvPr id="4" name="Slide Number Placeholder 3"/>
          <p:cNvSpPr>
            <a:spLocks noGrp="1"/>
          </p:cNvSpPr>
          <p:nvPr>
            <p:ph type="sldNum" sz="quarter" idx="10"/>
          </p:nvPr>
        </p:nvSpPr>
        <p:spPr/>
        <p:txBody>
          <a:bodyPr/>
          <a:lstStyle/>
          <a:p>
            <a:fld id="{D738A482-2061-49D3-A35A-7891C3524BDA}" type="slidenum">
              <a:rPr lang="en-ZA" smtClean="0"/>
              <a:t>16</a:t>
            </a:fld>
            <a:endParaRPr lang="en-ZA"/>
          </a:p>
        </p:txBody>
      </p:sp>
    </p:spTree>
    <p:extLst>
      <p:ext uri="{BB962C8B-B14F-4D97-AF65-F5344CB8AC3E}">
        <p14:creationId xmlns:p14="http://schemas.microsoft.com/office/powerpoint/2010/main" val="117069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17</a:t>
            </a:fld>
            <a:endParaRPr lang="en-ZA"/>
          </a:p>
        </p:txBody>
      </p:sp>
    </p:spTree>
    <p:extLst>
      <p:ext uri="{BB962C8B-B14F-4D97-AF65-F5344CB8AC3E}">
        <p14:creationId xmlns:p14="http://schemas.microsoft.com/office/powerpoint/2010/main" val="117069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99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41618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61973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94"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val="418760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9724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val="368216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58292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10564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a:t>Click to edit Master title style</a:t>
            </a:r>
            <a:endParaRPr lang="en-GB" noProof="0" dirty="0"/>
          </a:p>
        </p:txBody>
      </p:sp>
    </p:spTree>
    <p:extLst>
      <p:ext uri="{BB962C8B-B14F-4D97-AF65-F5344CB8AC3E}">
        <p14:creationId xmlns:p14="http://schemas.microsoft.com/office/powerpoint/2010/main" val="2913823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216822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338174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1841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147406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0822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62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137402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383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8" name="Footer Placeholder 7"/>
          <p:cNvSpPr>
            <a:spLocks noGrp="1"/>
          </p:cNvSpPr>
          <p:nvPr>
            <p:ph type="ftr" sz="quarter" idx="11"/>
          </p:nvPr>
        </p:nvSpPr>
        <p:spPr>
          <a:xfrm>
            <a:off x="0" y="6126163"/>
            <a:ext cx="9144000" cy="7318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10400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4" name="Footer Placeholder 3"/>
          <p:cNvSpPr>
            <a:spLocks noGrp="1"/>
          </p:cNvSpPr>
          <p:nvPr>
            <p:ph type="ftr" sz="quarter" idx="11"/>
          </p:nvPr>
        </p:nvSpPr>
        <p:spPr>
          <a:xfrm>
            <a:off x="0" y="6126163"/>
            <a:ext cx="9144000" cy="7318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5963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3" name="Footer Placeholder 2"/>
          <p:cNvSpPr>
            <a:spLocks noGrp="1"/>
          </p:cNvSpPr>
          <p:nvPr>
            <p:ph type="ftr" sz="quarter" idx="11"/>
          </p:nvPr>
        </p:nvSpPr>
        <p:spPr>
          <a:xfrm>
            <a:off x="0" y="6126163"/>
            <a:ext cx="9144000" cy="7318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854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0328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8413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val="392580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defTabSz="914400"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fontAlgn="base" hangingPunct="0">
              <a:spcBef>
                <a:spcPct val="0"/>
              </a:spcBef>
              <a:spcAft>
                <a:spcPct val="0"/>
              </a:spcAft>
              <a:defRPr/>
            </a:pPr>
            <a:fld id="{851172FB-5EEA-4105-882C-8D3DDB9655BA}" type="slidenum">
              <a:rPr lang="en-GB" sz="900">
                <a:solidFill>
                  <a:srgbClr val="77787B"/>
                </a:solidFill>
              </a:rPr>
              <a:pPr algn="r" defTabSz="914400"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defTabSz="914400" fontAlgn="base">
              <a:spcBef>
                <a:spcPct val="0"/>
              </a:spcBef>
              <a:spcAft>
                <a:spcPct val="0"/>
              </a:spcAft>
              <a:defRPr/>
            </a:pPr>
            <a:r>
              <a:rPr lang="en-GB" sz="1400" i="1" dirty="0">
                <a:solidFill>
                  <a:srgbClr val="000000"/>
                </a:solidFill>
              </a:rPr>
              <a:t>Highly Confidential</a:t>
            </a:r>
          </a:p>
        </p:txBody>
      </p:sp>
    </p:spTree>
    <p:extLst>
      <p:ext uri="{BB962C8B-B14F-4D97-AF65-F5344CB8AC3E}">
        <p14:creationId xmlns:p14="http://schemas.microsoft.com/office/powerpoint/2010/main" val="971006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14" y="-84667"/>
            <a:ext cx="9143086" cy="6858000"/>
          </a:xfrm>
          <a:prstGeom prst="rect">
            <a:avLst/>
          </a:prstGeom>
        </p:spPr>
      </p:pic>
      <p:sp>
        <p:nvSpPr>
          <p:cNvPr id="6" name="TextBox 5"/>
          <p:cNvSpPr txBox="1"/>
          <p:nvPr/>
        </p:nvSpPr>
        <p:spPr>
          <a:xfrm>
            <a:off x="-34656" y="4012401"/>
            <a:ext cx="7259253" cy="1490536"/>
          </a:xfrm>
          <a:prstGeom prst="rect">
            <a:avLst/>
          </a:prstGeom>
          <a:noFill/>
        </p:spPr>
        <p:txBody>
          <a:bodyPr wrap="square" rtlCol="0">
            <a:spAutoFit/>
          </a:bodyPr>
          <a:lstStyle/>
          <a:p>
            <a:pPr>
              <a:lnSpc>
                <a:spcPts val="3600"/>
              </a:lnSpc>
            </a:pPr>
            <a:r>
              <a:rPr lang="en-US" sz="3800" b="1" dirty="0">
                <a:solidFill>
                  <a:srgbClr val="008F00"/>
                </a:solidFill>
                <a:effectLst>
                  <a:outerShdw blurRad="38100" dist="38100" dir="2700000" algn="tl">
                    <a:srgbClr val="000000">
                      <a:alpha val="43137"/>
                    </a:srgbClr>
                  </a:outerShdw>
                </a:effectLst>
              </a:rPr>
              <a:t>HUMAN RESOURCES </a:t>
            </a:r>
          </a:p>
          <a:p>
            <a:pPr>
              <a:lnSpc>
                <a:spcPts val="3600"/>
              </a:lnSpc>
            </a:pPr>
            <a:endParaRPr lang="en-US" sz="3800" b="1" dirty="0">
              <a:solidFill>
                <a:srgbClr val="008F00"/>
              </a:solidFill>
              <a:effectLst>
                <a:outerShdw blurRad="38100" dist="38100" dir="2700000" algn="tl">
                  <a:srgbClr val="000000">
                    <a:alpha val="43137"/>
                  </a:srgbClr>
                </a:outerShdw>
              </a:effectLst>
            </a:endParaRPr>
          </a:p>
          <a:p>
            <a:pPr>
              <a:lnSpc>
                <a:spcPts val="3600"/>
              </a:lnSpc>
            </a:pPr>
            <a:r>
              <a:rPr lang="en-US" sz="3800" b="1">
                <a:solidFill>
                  <a:srgbClr val="008F00"/>
                </a:solidFill>
                <a:effectLst>
                  <a:outerShdw blurRad="38100" dist="38100" dir="2700000" algn="tl">
                    <a:srgbClr val="000000">
                      <a:alpha val="43137"/>
                    </a:srgbClr>
                  </a:outerShdw>
                </a:effectLst>
              </a:rPr>
              <a:t>COMMISSION  6</a:t>
            </a:r>
            <a:endParaRPr lang="en-US" sz="3800" b="1" dirty="0">
              <a:solidFill>
                <a:srgbClr val="008F00"/>
              </a:solidFill>
              <a:effectLst>
                <a:outerShdw blurRad="38100" dist="38100" dir="2700000" algn="tl">
                  <a:srgbClr val="000000">
                    <a:alpha val="43137"/>
                  </a:srgbClr>
                </a:outerShdw>
              </a:effectLst>
            </a:endParaRPr>
          </a:p>
        </p:txBody>
      </p:sp>
      <p:sp>
        <p:nvSpPr>
          <p:cNvPr id="7" name="TextBox 6"/>
          <p:cNvSpPr txBox="1"/>
          <p:nvPr/>
        </p:nvSpPr>
        <p:spPr>
          <a:xfrm>
            <a:off x="3594971" y="341348"/>
            <a:ext cx="5136038" cy="1477328"/>
          </a:xfrm>
          <a:prstGeom prst="rect">
            <a:avLst/>
          </a:prstGeom>
          <a:noFill/>
        </p:spPr>
        <p:txBody>
          <a:bodyPr wrap="square" rtlCol="0">
            <a:spAutoFit/>
          </a:bodyPr>
          <a:lstStyle/>
          <a:p>
            <a:pPr algn="r">
              <a:lnSpc>
                <a:spcPts val="3600"/>
              </a:lnSpc>
            </a:pPr>
            <a:r>
              <a:rPr lang="en-US" sz="2800" b="1" i="1" dirty="0">
                <a:effectLst>
                  <a:outerShdw blurRad="38100" dist="38100" dir="2700000" algn="tl">
                    <a:srgbClr val="000000">
                      <a:alpha val="43137"/>
                    </a:srgbClr>
                  </a:outerShdw>
                </a:effectLst>
              </a:rPr>
              <a:t>2019 STRATEGIC PLANNING SESSION</a:t>
            </a:r>
          </a:p>
          <a:p>
            <a:pPr algn="r">
              <a:lnSpc>
                <a:spcPts val="3600"/>
              </a:lnSpc>
            </a:pPr>
            <a:r>
              <a:rPr lang="en-US" sz="2800" b="1" i="1" dirty="0">
                <a:effectLst>
                  <a:outerShdw blurRad="38100" dist="38100" dir="2700000" algn="tl">
                    <a:srgbClr val="000000">
                      <a:alpha val="43137"/>
                    </a:srgbClr>
                  </a:outerShdw>
                </a:effectLst>
              </a:rPr>
              <a:t>14-16 AUGUST 2019</a:t>
            </a:r>
          </a:p>
        </p:txBody>
      </p:sp>
    </p:spTree>
    <p:extLst>
      <p:ext uri="{BB962C8B-B14F-4D97-AF65-F5344CB8AC3E}">
        <p14:creationId xmlns:p14="http://schemas.microsoft.com/office/powerpoint/2010/main" val="274940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024346"/>
            <a:ext cx="8229600" cy="3334791"/>
          </a:xfrm>
        </p:spPr>
        <p:txBody>
          <a:bodyPr>
            <a:noAutofit/>
          </a:bodyPr>
          <a:lstStyle/>
          <a:p>
            <a:pPr algn="just"/>
            <a:r>
              <a:rPr lang="en-US" sz="1400" dirty="0"/>
              <a:t>According to what has emerged from the engagement prior and post the </a:t>
            </a:r>
            <a:r>
              <a:rPr lang="en-US" sz="1400" dirty="0" err="1"/>
              <a:t>Kopanong</a:t>
            </a:r>
            <a:r>
              <a:rPr lang="en-US" sz="1400" dirty="0"/>
              <a:t> Strategic session, the following are the </a:t>
            </a:r>
            <a:r>
              <a:rPr lang="en-US" sz="1400" b="1" dirty="0"/>
              <a:t>strengths, weaknesses, opportunities and threats in relation to </a:t>
            </a:r>
            <a:r>
              <a:rPr lang="en-US" sz="1600" b="1" dirty="0"/>
              <a:t>HR</a:t>
            </a:r>
            <a:r>
              <a:rPr lang="en-US" sz="1600" dirty="0"/>
              <a:t>.</a:t>
            </a:r>
          </a:p>
          <a:p>
            <a:pPr marL="0" indent="0">
              <a:buNone/>
            </a:pPr>
            <a:endParaRPr lang="en-US" sz="2400" dirty="0"/>
          </a:p>
        </p:txBody>
      </p:sp>
      <p:sp>
        <p:nvSpPr>
          <p:cNvPr id="5" name="TextBox 4"/>
          <p:cNvSpPr txBox="1"/>
          <p:nvPr/>
        </p:nvSpPr>
        <p:spPr>
          <a:xfrm>
            <a:off x="457200" y="186744"/>
            <a:ext cx="8229600" cy="461665"/>
          </a:xfrm>
          <a:prstGeom prst="rect">
            <a:avLst/>
          </a:prstGeom>
          <a:noFill/>
        </p:spPr>
        <p:txBody>
          <a:bodyPr wrap="square" rtlCol="0">
            <a:spAutoFit/>
          </a:bodyPr>
          <a:lstStyle/>
          <a:p>
            <a:r>
              <a:rPr lang="en-US" sz="2400" b="1" dirty="0">
                <a:solidFill>
                  <a:srgbClr val="00B050"/>
                </a:solidFill>
                <a:effectLst>
                  <a:outerShdw blurRad="38100" dist="38100" dir="2700000" algn="tl">
                    <a:srgbClr val="000000">
                      <a:alpha val="43137"/>
                    </a:srgbClr>
                  </a:outerShdw>
                </a:effectLst>
              </a:rPr>
              <a:t>ENVIRONMENTAL ANALYSIS</a:t>
            </a:r>
          </a:p>
        </p:txBody>
      </p:sp>
      <p:graphicFrame>
        <p:nvGraphicFramePr>
          <p:cNvPr id="2" name="Table 1"/>
          <p:cNvGraphicFramePr>
            <a:graphicFrameLocks noGrp="1"/>
          </p:cNvGraphicFramePr>
          <p:nvPr>
            <p:extLst>
              <p:ext uri="{D42A27DB-BD31-4B8C-83A1-F6EECF244321}">
                <p14:modId xmlns:p14="http://schemas.microsoft.com/office/powerpoint/2010/main" val="1950447199"/>
              </p:ext>
            </p:extLst>
          </p:nvPr>
        </p:nvGraphicFramePr>
        <p:xfrm>
          <a:off x="595423" y="1559476"/>
          <a:ext cx="8410354" cy="4505960"/>
        </p:xfrm>
        <a:graphic>
          <a:graphicData uri="http://schemas.openxmlformats.org/drawingml/2006/table">
            <a:tbl>
              <a:tblPr firstRow="1" bandRow="1">
                <a:tableStyleId>{F5AB1C69-6EDB-4FF4-983F-18BD219EF322}</a:tableStyleId>
              </a:tblPr>
              <a:tblGrid>
                <a:gridCol w="4026832">
                  <a:extLst>
                    <a:ext uri="{9D8B030D-6E8A-4147-A177-3AD203B41FA5}">
                      <a16:colId xmlns:a16="http://schemas.microsoft.com/office/drawing/2014/main" val="20000"/>
                    </a:ext>
                  </a:extLst>
                </a:gridCol>
                <a:gridCol w="4383522">
                  <a:extLst>
                    <a:ext uri="{9D8B030D-6E8A-4147-A177-3AD203B41FA5}">
                      <a16:colId xmlns:a16="http://schemas.microsoft.com/office/drawing/2014/main" val="20001"/>
                    </a:ext>
                  </a:extLst>
                </a:gridCol>
              </a:tblGrid>
              <a:tr h="370840">
                <a:tc>
                  <a:txBody>
                    <a:bodyPr/>
                    <a:lstStyle/>
                    <a:p>
                      <a:r>
                        <a:rPr lang="en-ZA" b="0" dirty="0"/>
                        <a:t>Strengths</a:t>
                      </a:r>
                    </a:p>
                  </a:txBody>
                  <a:tcPr/>
                </a:tc>
                <a:tc>
                  <a:txBody>
                    <a:bodyPr/>
                    <a:lstStyle/>
                    <a:p>
                      <a:r>
                        <a:rPr lang="en-ZA" b="0" dirty="0"/>
                        <a:t>Weaknesses</a:t>
                      </a:r>
                    </a:p>
                  </a:txBody>
                  <a:tcPr/>
                </a:tc>
                <a:extLst>
                  <a:ext uri="{0D108BD9-81ED-4DB2-BD59-A6C34878D82A}">
                    <a16:rowId xmlns:a16="http://schemas.microsoft.com/office/drawing/2014/main" val="10000"/>
                  </a:ext>
                </a:extLst>
              </a:tr>
              <a:tr h="370840">
                <a:tc>
                  <a:txBody>
                    <a:bodyPr/>
                    <a:lstStyle/>
                    <a:p>
                      <a:pPr algn="just"/>
                      <a:r>
                        <a:rPr lang="en-ZA" sz="1200" b="0" dirty="0"/>
                        <a:t>Experienced HR subject matter experts</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0" dirty="0"/>
                        <a:t>Lack of</a:t>
                      </a:r>
                      <a:r>
                        <a:rPr lang="en-ZA" sz="1200" b="0" baseline="0" dirty="0"/>
                        <a:t> an appropriate organisational structure to attract and retain the skills required for an impactful approach to HR. </a:t>
                      </a:r>
                      <a:endParaRPr lang="en-ZA" sz="1200" b="0" dirty="0"/>
                    </a:p>
                  </a:txBody>
                  <a:tcPr/>
                </a:tc>
                <a:extLst>
                  <a:ext uri="{0D108BD9-81ED-4DB2-BD59-A6C34878D82A}">
                    <a16:rowId xmlns:a16="http://schemas.microsoft.com/office/drawing/2014/main" val="10001"/>
                  </a:ext>
                </a:extLst>
              </a:tr>
              <a:tr h="370840">
                <a:tc>
                  <a:txBody>
                    <a:bodyPr/>
                    <a:lstStyle/>
                    <a:p>
                      <a:pPr algn="just"/>
                      <a:r>
                        <a:rPr lang="en-ZA" sz="1200" b="0" dirty="0"/>
                        <a:t>Good relationship</a:t>
                      </a:r>
                      <a:r>
                        <a:rPr lang="en-ZA" sz="1200" b="0" baseline="0" dirty="0"/>
                        <a:t> with critical stakeholders including SASSETA, NSG, EAPA-SA, Organised Labour, National Treasury, DPSA, Tertiary Institutions and NGO’s. </a:t>
                      </a:r>
                      <a:endParaRPr lang="en-ZA" sz="1200" b="0" dirty="0"/>
                    </a:p>
                  </a:txBody>
                  <a:tcPr/>
                </a:tc>
                <a:tc>
                  <a:txBody>
                    <a:bodyPr/>
                    <a:lstStyle/>
                    <a:p>
                      <a:pPr algn="just"/>
                      <a:r>
                        <a:rPr lang="en-ZA" sz="1200" b="0" baseline="0" dirty="0"/>
                        <a:t>Benefits of these relationships not optimised.</a:t>
                      </a:r>
                    </a:p>
                    <a:p>
                      <a:pPr algn="just"/>
                      <a:endParaRPr lang="en-ZA" sz="1200" b="0" dirty="0"/>
                    </a:p>
                  </a:txBody>
                  <a:tcPr/>
                </a:tc>
                <a:extLst>
                  <a:ext uri="{0D108BD9-81ED-4DB2-BD59-A6C34878D82A}">
                    <a16:rowId xmlns:a16="http://schemas.microsoft.com/office/drawing/2014/main" val="10002"/>
                  </a:ext>
                </a:extLst>
              </a:tr>
              <a:tr h="370840">
                <a:tc>
                  <a:txBody>
                    <a:bodyPr/>
                    <a:lstStyle/>
                    <a:p>
                      <a:pPr algn="just"/>
                      <a:r>
                        <a:rPr lang="en-ZA" sz="1200" b="0" dirty="0"/>
                        <a:t>E-learning has been introduced</a:t>
                      </a:r>
                      <a:r>
                        <a:rPr lang="en-ZA" sz="1200" b="0" baseline="0" dirty="0"/>
                        <a:t> and this mode of delivery saves costs while reaching large numbers</a:t>
                      </a:r>
                      <a:endParaRPr lang="en-ZA" sz="1200" b="0" dirty="0"/>
                    </a:p>
                  </a:txBody>
                  <a:tcPr/>
                </a:tc>
                <a:tc>
                  <a:txBody>
                    <a:bodyPr/>
                    <a:lstStyle/>
                    <a:p>
                      <a:pPr algn="just"/>
                      <a:r>
                        <a:rPr lang="en-ZA" sz="1200" b="0" dirty="0"/>
                        <a:t>Lack of sufficiently developed systems and appropriate technology</a:t>
                      </a:r>
                      <a:r>
                        <a:rPr lang="en-ZA" sz="1200" b="0" baseline="0" dirty="0"/>
                        <a:t> to capture and analyse HR information</a:t>
                      </a:r>
                      <a:endParaRPr lang="en-ZA" sz="1200" b="0" dirty="0"/>
                    </a:p>
                  </a:txBody>
                  <a:tcPr/>
                </a:tc>
                <a:extLst>
                  <a:ext uri="{0D108BD9-81ED-4DB2-BD59-A6C34878D82A}">
                    <a16:rowId xmlns:a16="http://schemas.microsoft.com/office/drawing/2014/main" val="10003"/>
                  </a:ext>
                </a:extLst>
              </a:tr>
              <a:tr h="370840">
                <a:tc>
                  <a:txBody>
                    <a:bodyPr/>
                    <a:lstStyle/>
                    <a:p>
                      <a:pPr algn="just"/>
                      <a:r>
                        <a:rPr lang="en-ZA" sz="1200" b="0" dirty="0"/>
                        <a:t>Two DCS</a:t>
                      </a:r>
                      <a:r>
                        <a:rPr lang="en-ZA" sz="1200" b="0" baseline="0" dirty="0"/>
                        <a:t> Colleges and training centres in most management areas</a:t>
                      </a:r>
                    </a:p>
                    <a:p>
                      <a:pPr algn="just"/>
                      <a:endParaRPr lang="en-ZA" sz="1200" b="0" dirty="0"/>
                    </a:p>
                  </a:txBody>
                  <a:tcPr/>
                </a:tc>
                <a:tc>
                  <a:txBody>
                    <a:bodyPr/>
                    <a:lstStyle/>
                    <a:p>
                      <a:pPr algn="just"/>
                      <a:r>
                        <a:rPr lang="en-ZA" sz="1200" b="0" dirty="0"/>
                        <a:t>Not all infrastructure is OHS compliant</a:t>
                      </a:r>
                      <a:r>
                        <a:rPr lang="en-ZA" sz="1200" b="0" baseline="0" dirty="0"/>
                        <a:t> and accessible and PWDs and OHS meetings not held consistently.</a:t>
                      </a:r>
                      <a:endParaRPr lang="en-ZA" sz="1200" b="0" dirty="0"/>
                    </a:p>
                  </a:txBody>
                  <a:tcPr/>
                </a:tc>
                <a:extLst>
                  <a:ext uri="{0D108BD9-81ED-4DB2-BD59-A6C34878D82A}">
                    <a16:rowId xmlns:a16="http://schemas.microsoft.com/office/drawing/2014/main" val="10004"/>
                  </a:ext>
                </a:extLst>
              </a:tr>
              <a:tr h="370840">
                <a:tc>
                  <a:txBody>
                    <a:bodyPr/>
                    <a:lstStyle/>
                    <a:p>
                      <a:pPr marL="0" algn="just" defTabSz="457200" rtl="0" eaLnBrk="1" latinLnBrk="0" hangingPunct="1"/>
                      <a:r>
                        <a:rPr lang="en-ZA" sz="1200" b="0" kern="1200" dirty="0">
                          <a:solidFill>
                            <a:schemeClr val="dk1"/>
                          </a:solidFill>
                          <a:latin typeface="+mn-lt"/>
                          <a:ea typeface="+mn-ea"/>
                          <a:cs typeface="+mn-cs"/>
                        </a:rPr>
                        <a:t>Capacitated EAP’s to manage</a:t>
                      </a:r>
                      <a:r>
                        <a:rPr lang="en-ZA" sz="1200" b="0" kern="1200" baseline="0" dirty="0">
                          <a:solidFill>
                            <a:schemeClr val="dk1"/>
                          </a:solidFill>
                          <a:latin typeface="+mn-lt"/>
                          <a:ea typeface="+mn-ea"/>
                          <a:cs typeface="+mn-cs"/>
                        </a:rPr>
                        <a:t> referrals</a:t>
                      </a:r>
                      <a:endParaRPr lang="en-ZA" sz="1200" b="0" kern="1200" dirty="0">
                        <a:solidFill>
                          <a:schemeClr val="dk1"/>
                        </a:solidFill>
                        <a:latin typeface="+mn-lt"/>
                        <a:ea typeface="+mn-ea"/>
                        <a:cs typeface="+mn-cs"/>
                      </a:endParaRPr>
                    </a:p>
                  </a:txBody>
                  <a:tcPr/>
                </a:tc>
                <a:tc>
                  <a:txBody>
                    <a:bodyPr/>
                    <a:lstStyle/>
                    <a:p>
                      <a:pPr marL="0" algn="just" defTabSz="457200" rtl="0" eaLnBrk="1" latinLnBrk="0" hangingPunct="1"/>
                      <a:r>
                        <a:rPr lang="en-ZA" sz="1200" b="0" kern="1200" dirty="0">
                          <a:solidFill>
                            <a:schemeClr val="dk1"/>
                          </a:solidFill>
                          <a:latin typeface="+mn-lt"/>
                          <a:ea typeface="+mn-ea"/>
                          <a:cs typeface="+mn-cs"/>
                        </a:rPr>
                        <a:t>Insufficient</a:t>
                      </a:r>
                      <a:r>
                        <a:rPr lang="en-ZA" sz="1200" b="0" kern="1200" baseline="0" dirty="0">
                          <a:solidFill>
                            <a:schemeClr val="dk1"/>
                          </a:solidFill>
                          <a:latin typeface="+mn-lt"/>
                          <a:ea typeface="+mn-ea"/>
                          <a:cs typeface="+mn-cs"/>
                        </a:rPr>
                        <a:t> EAP’s</a:t>
                      </a:r>
                      <a:endParaRPr lang="en-ZA" sz="1200" b="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pPr marL="0" algn="just" defTabSz="457200" rtl="0" eaLnBrk="1" latinLnBrk="0" hangingPunct="1"/>
                      <a:r>
                        <a:rPr lang="en-ZA" sz="1200" b="0" kern="1200" dirty="0">
                          <a:solidFill>
                            <a:schemeClr val="dk1"/>
                          </a:solidFill>
                          <a:latin typeface="+mn-lt"/>
                          <a:ea typeface="+mn-ea"/>
                          <a:cs typeface="+mn-cs"/>
                        </a:rPr>
                        <a:t>Large numbers that are taken in the learnership and internship programmes</a:t>
                      </a:r>
                    </a:p>
                  </a:txBody>
                  <a:tcPr/>
                </a:tc>
                <a:tc>
                  <a:txBody>
                    <a:bodyPr/>
                    <a:lstStyle/>
                    <a:p>
                      <a:pPr marL="0" algn="just" defTabSz="457200" rtl="0" eaLnBrk="1" latinLnBrk="0" hangingPunct="1"/>
                      <a:r>
                        <a:rPr lang="en-ZA" sz="1200" b="0" kern="1200" dirty="0">
                          <a:solidFill>
                            <a:schemeClr val="dk1"/>
                          </a:solidFill>
                          <a:latin typeface="+mn-lt"/>
                          <a:ea typeface="+mn-ea"/>
                          <a:cs typeface="+mn-cs"/>
                        </a:rPr>
                        <a:t>The inability of available systems to cope with the large volumes of applications received for the learnership.</a:t>
                      </a:r>
                    </a:p>
                  </a:txBody>
                  <a:tcPr/>
                </a:tc>
                <a:extLst>
                  <a:ext uri="{0D108BD9-81ED-4DB2-BD59-A6C34878D82A}">
                    <a16:rowId xmlns:a16="http://schemas.microsoft.com/office/drawing/2014/main" val="10006"/>
                  </a:ext>
                </a:extLst>
              </a:tr>
              <a:tr h="370840">
                <a:tc>
                  <a:txBody>
                    <a:bodyPr/>
                    <a:lstStyle/>
                    <a:p>
                      <a:pPr marL="0" algn="just" defTabSz="457200" rtl="0" eaLnBrk="1" latinLnBrk="0" hangingPunct="1"/>
                      <a:r>
                        <a:rPr lang="en-ZA" sz="1200" b="0" kern="1200" dirty="0">
                          <a:solidFill>
                            <a:schemeClr val="dk1"/>
                          </a:solidFill>
                          <a:latin typeface="+mn-lt"/>
                          <a:ea typeface="+mn-ea"/>
                          <a:cs typeface="+mn-cs"/>
                        </a:rPr>
                        <a:t>Availability</a:t>
                      </a:r>
                      <a:r>
                        <a:rPr lang="en-ZA" sz="1200" b="0" kern="1200" baseline="0" dirty="0">
                          <a:solidFill>
                            <a:schemeClr val="dk1"/>
                          </a:solidFill>
                          <a:latin typeface="+mn-lt"/>
                          <a:ea typeface="+mn-ea"/>
                          <a:cs typeface="+mn-cs"/>
                        </a:rPr>
                        <a:t> of </a:t>
                      </a:r>
                      <a:r>
                        <a:rPr lang="en-ZA" sz="1200" b="0" kern="1200" dirty="0">
                          <a:solidFill>
                            <a:schemeClr val="dk1"/>
                          </a:solidFill>
                          <a:latin typeface="+mn-lt"/>
                          <a:ea typeface="+mn-ea"/>
                          <a:cs typeface="+mn-cs"/>
                        </a:rPr>
                        <a:t>HR</a:t>
                      </a:r>
                      <a:r>
                        <a:rPr lang="en-ZA" sz="1200" b="0" kern="1200" baseline="0" dirty="0">
                          <a:solidFill>
                            <a:schemeClr val="dk1"/>
                          </a:solidFill>
                          <a:latin typeface="+mn-lt"/>
                          <a:ea typeface="+mn-ea"/>
                          <a:cs typeface="+mn-cs"/>
                        </a:rPr>
                        <a:t> policies </a:t>
                      </a:r>
                      <a:endParaRPr lang="en-ZA" sz="1200" b="0" kern="1200" dirty="0">
                        <a:solidFill>
                          <a:schemeClr val="dk1"/>
                        </a:solidFill>
                        <a:latin typeface="+mn-lt"/>
                        <a:ea typeface="+mn-ea"/>
                        <a:cs typeface="+mn-cs"/>
                      </a:endParaRPr>
                    </a:p>
                  </a:txBody>
                  <a:tcPr/>
                </a:tc>
                <a:tc>
                  <a:txBody>
                    <a:bodyPr/>
                    <a:lstStyle/>
                    <a:p>
                      <a:pPr marL="0" algn="just" defTabSz="457200" rtl="0" eaLnBrk="1" latinLnBrk="0" hangingPunct="1"/>
                      <a:r>
                        <a:rPr lang="en-ZA" sz="1200" b="0" kern="1200" dirty="0">
                          <a:solidFill>
                            <a:schemeClr val="dk1"/>
                          </a:solidFill>
                          <a:latin typeface="+mn-lt"/>
                          <a:ea typeface="+mn-ea"/>
                          <a:cs typeface="+mn-cs"/>
                        </a:rPr>
                        <a:t>There</a:t>
                      </a:r>
                      <a:r>
                        <a:rPr lang="en-ZA" sz="1200" b="0" kern="1200" baseline="0" dirty="0">
                          <a:solidFill>
                            <a:schemeClr val="dk1"/>
                          </a:solidFill>
                          <a:latin typeface="+mn-lt"/>
                          <a:ea typeface="+mn-ea"/>
                          <a:cs typeface="+mn-cs"/>
                        </a:rPr>
                        <a:t> is p</a:t>
                      </a:r>
                      <a:r>
                        <a:rPr lang="en-ZA" sz="1200" b="0" kern="1200" dirty="0">
                          <a:solidFill>
                            <a:schemeClr val="dk1"/>
                          </a:solidFill>
                          <a:latin typeface="+mn-lt"/>
                          <a:ea typeface="+mn-ea"/>
                          <a:cs typeface="+mn-cs"/>
                        </a:rPr>
                        <a:t>oor, inconsistent implementation and monitoring</a:t>
                      </a:r>
                    </a:p>
                  </a:txBody>
                  <a:tcPr/>
                </a:tc>
                <a:extLst>
                  <a:ext uri="{0D108BD9-81ED-4DB2-BD59-A6C34878D82A}">
                    <a16:rowId xmlns:a16="http://schemas.microsoft.com/office/drawing/2014/main" val="10007"/>
                  </a:ext>
                </a:extLst>
              </a:tr>
              <a:tr h="370840">
                <a:tc>
                  <a:txBody>
                    <a:bodyPr/>
                    <a:lstStyle/>
                    <a:p>
                      <a:pPr marL="0" algn="just" defTabSz="457200" rtl="0" eaLnBrk="1" latinLnBrk="0" hangingPunct="1"/>
                      <a:r>
                        <a:rPr lang="en-ZA" sz="1200" b="0" kern="1200" dirty="0">
                          <a:solidFill>
                            <a:schemeClr val="dk1"/>
                          </a:solidFill>
                          <a:latin typeface="+mn-lt"/>
                          <a:ea typeface="+mn-ea"/>
                          <a:cs typeface="+mn-cs"/>
                        </a:rPr>
                        <a:t>Draft</a:t>
                      </a:r>
                      <a:r>
                        <a:rPr lang="en-ZA" sz="1200" b="0" kern="1200" baseline="0" dirty="0">
                          <a:solidFill>
                            <a:schemeClr val="dk1"/>
                          </a:solidFill>
                          <a:latin typeface="+mn-lt"/>
                          <a:ea typeface="+mn-ea"/>
                          <a:cs typeface="+mn-cs"/>
                        </a:rPr>
                        <a:t> HR Strategy </a:t>
                      </a:r>
                      <a:endParaRPr lang="en-ZA" sz="1200" b="0" kern="1200" dirty="0">
                        <a:solidFill>
                          <a:schemeClr val="dk1"/>
                        </a:solidFill>
                        <a:latin typeface="+mn-lt"/>
                        <a:ea typeface="+mn-ea"/>
                        <a:cs typeface="+mn-cs"/>
                      </a:endParaRPr>
                    </a:p>
                  </a:txBody>
                  <a:tcPr/>
                </a:tc>
                <a:tc>
                  <a:txBody>
                    <a:bodyPr/>
                    <a:lstStyle/>
                    <a:p>
                      <a:pPr marL="0" algn="just" defTabSz="457200" rtl="0" eaLnBrk="1" latinLnBrk="0" hangingPunct="1"/>
                      <a:r>
                        <a:rPr lang="en-ZA" sz="1200" b="0" kern="1200" baseline="0" dirty="0">
                          <a:solidFill>
                            <a:schemeClr val="dk1"/>
                          </a:solidFill>
                          <a:latin typeface="+mn-lt"/>
                          <a:ea typeface="+mn-ea"/>
                          <a:cs typeface="+mn-cs"/>
                        </a:rPr>
                        <a:t>Lack of  i</a:t>
                      </a:r>
                      <a:r>
                        <a:rPr lang="en-ZA" sz="1200" b="0" kern="1200" dirty="0">
                          <a:solidFill>
                            <a:schemeClr val="dk1"/>
                          </a:solidFill>
                          <a:latin typeface="+mn-lt"/>
                          <a:ea typeface="+mn-ea"/>
                          <a:cs typeface="+mn-cs"/>
                        </a:rPr>
                        <a:t>ntegrated HR strategy</a:t>
                      </a:r>
                    </a:p>
                  </a:txBody>
                  <a:tcPr/>
                </a:tc>
                <a:extLst>
                  <a:ext uri="{0D108BD9-81ED-4DB2-BD59-A6C34878D82A}">
                    <a16:rowId xmlns:a16="http://schemas.microsoft.com/office/drawing/2014/main" val="10008"/>
                  </a:ext>
                </a:extLst>
              </a:tr>
              <a:tr h="370840">
                <a:tc>
                  <a:txBody>
                    <a:bodyPr/>
                    <a:lstStyle/>
                    <a:p>
                      <a:pPr marL="0" algn="just" defTabSz="457200" rtl="0" eaLnBrk="1" latinLnBrk="0" hangingPunct="1"/>
                      <a:r>
                        <a:rPr lang="en-ZA" sz="1200" b="0" kern="1200" dirty="0">
                          <a:solidFill>
                            <a:schemeClr val="dk1"/>
                          </a:solidFill>
                          <a:latin typeface="+mn-lt"/>
                          <a:ea typeface="+mn-ea"/>
                          <a:cs typeface="+mn-cs"/>
                        </a:rPr>
                        <a:t>Compensation</a:t>
                      </a:r>
                      <a:r>
                        <a:rPr lang="en-ZA" sz="1200" b="0" kern="1200" baseline="0" dirty="0">
                          <a:solidFill>
                            <a:schemeClr val="dk1"/>
                          </a:solidFill>
                          <a:latin typeface="+mn-lt"/>
                          <a:ea typeface="+mn-ea"/>
                          <a:cs typeface="+mn-cs"/>
                        </a:rPr>
                        <a:t> of employees’ budget</a:t>
                      </a:r>
                      <a:endParaRPr lang="en-ZA" sz="1200" b="0" kern="1200" dirty="0">
                        <a:solidFill>
                          <a:schemeClr val="dk1"/>
                        </a:solidFill>
                        <a:latin typeface="+mn-lt"/>
                        <a:ea typeface="+mn-ea"/>
                        <a:cs typeface="+mn-cs"/>
                      </a:endParaRPr>
                    </a:p>
                  </a:txBody>
                  <a:tcPr/>
                </a:tc>
                <a:tc>
                  <a:txBody>
                    <a:bodyPr/>
                    <a:lstStyle/>
                    <a:p>
                      <a:pPr marL="0" algn="just" defTabSz="457200" rtl="0" eaLnBrk="1" latinLnBrk="0" hangingPunct="1"/>
                      <a:r>
                        <a:rPr lang="en-ZA" sz="1200" b="0" kern="1200" dirty="0">
                          <a:solidFill>
                            <a:schemeClr val="dk1"/>
                          </a:solidFill>
                          <a:latin typeface="+mn-lt"/>
                          <a:ea typeface="+mn-ea"/>
                          <a:cs typeface="+mn-cs"/>
                        </a:rPr>
                        <a:t>Inadequate HR budget and capacity</a:t>
                      </a:r>
                      <a:r>
                        <a:rPr lang="en-ZA" sz="1200" b="0" kern="1200" baseline="0" dirty="0">
                          <a:solidFill>
                            <a:schemeClr val="dk1"/>
                          </a:solidFill>
                          <a:latin typeface="+mn-lt"/>
                          <a:ea typeface="+mn-ea"/>
                          <a:cs typeface="+mn-cs"/>
                        </a:rPr>
                        <a:t> to fill posts </a:t>
                      </a:r>
                      <a:endParaRPr lang="en-ZA" sz="1200" b="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2270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86744"/>
            <a:ext cx="8229600"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ENVIRONMENTAL ANALYSIS</a:t>
            </a:r>
          </a:p>
        </p:txBody>
      </p:sp>
      <p:graphicFrame>
        <p:nvGraphicFramePr>
          <p:cNvPr id="2" name="Table 1"/>
          <p:cNvGraphicFramePr>
            <a:graphicFrameLocks noGrp="1"/>
          </p:cNvGraphicFramePr>
          <p:nvPr>
            <p:extLst>
              <p:ext uri="{D42A27DB-BD31-4B8C-83A1-F6EECF244321}">
                <p14:modId xmlns:p14="http://schemas.microsoft.com/office/powerpoint/2010/main" val="2623012716"/>
              </p:ext>
            </p:extLst>
          </p:nvPr>
        </p:nvGraphicFramePr>
        <p:xfrm>
          <a:off x="457200" y="1100265"/>
          <a:ext cx="8279284" cy="4928041"/>
        </p:xfrm>
        <a:graphic>
          <a:graphicData uri="http://schemas.openxmlformats.org/drawingml/2006/table">
            <a:tbl>
              <a:tblPr firstRow="1" bandRow="1">
                <a:tableStyleId>{7DF18680-E054-41AD-8BC1-D1AEF772440D}</a:tableStyleId>
              </a:tblPr>
              <a:tblGrid>
                <a:gridCol w="4139642">
                  <a:extLst>
                    <a:ext uri="{9D8B030D-6E8A-4147-A177-3AD203B41FA5}">
                      <a16:colId xmlns:a16="http://schemas.microsoft.com/office/drawing/2014/main" val="20000"/>
                    </a:ext>
                  </a:extLst>
                </a:gridCol>
                <a:gridCol w="4139642">
                  <a:extLst>
                    <a:ext uri="{9D8B030D-6E8A-4147-A177-3AD203B41FA5}">
                      <a16:colId xmlns:a16="http://schemas.microsoft.com/office/drawing/2014/main" val="20001"/>
                    </a:ext>
                  </a:extLst>
                </a:gridCol>
              </a:tblGrid>
              <a:tr h="370840">
                <a:tc>
                  <a:txBody>
                    <a:bodyPr/>
                    <a:lstStyle/>
                    <a:p>
                      <a:r>
                        <a:rPr lang="en-ZA" sz="1600" dirty="0"/>
                        <a:t>Opportunities</a:t>
                      </a:r>
                    </a:p>
                  </a:txBody>
                  <a:tcPr/>
                </a:tc>
                <a:tc>
                  <a:txBody>
                    <a:bodyPr/>
                    <a:lstStyle/>
                    <a:p>
                      <a:r>
                        <a:rPr lang="en-ZA" sz="1600" dirty="0"/>
                        <a:t>Threats</a:t>
                      </a:r>
                    </a:p>
                  </a:txBody>
                  <a:tcPr/>
                </a:tc>
                <a:extLst>
                  <a:ext uri="{0D108BD9-81ED-4DB2-BD59-A6C34878D82A}">
                    <a16:rowId xmlns:a16="http://schemas.microsoft.com/office/drawing/2014/main" val="10000"/>
                  </a:ext>
                </a:extLst>
              </a:tr>
              <a:tr h="549081">
                <a:tc rowSpan="4">
                  <a:txBody>
                    <a:bodyPr/>
                    <a:lstStyle/>
                    <a:p>
                      <a:pPr marL="0" algn="just" defTabSz="457200" rtl="0" eaLnBrk="1" latinLnBrk="0" hangingPunct="1"/>
                      <a:r>
                        <a:rPr lang="en-ZA" sz="1600" kern="1200" dirty="0"/>
                        <a:t>High unemployment rate, which includes a large number of unemployed Corrections graduates whose skills can be tapped into for entry level positions</a:t>
                      </a:r>
                      <a:endParaRPr lang="en-ZA" sz="1600" b="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Shortage of professional skills in the country</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549081">
                <a:tc vMerge="1">
                  <a:txBody>
                    <a:bodyPr/>
                    <a:lstStyle/>
                    <a:p>
                      <a:pPr marL="0" algn="just" defTabSz="457200" rtl="0" eaLnBrk="1" latinLnBrk="0" hangingPunct="1"/>
                      <a:endParaRPr lang="en-ZA" sz="1600" b="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Expectations of employment from communities in the recruitment processes.</a:t>
                      </a:r>
                      <a:endParaRPr lang="en-ZA" sz="16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0002"/>
                  </a:ext>
                </a:extLst>
              </a:tr>
              <a:tr h="273879">
                <a:tc vMerge="1">
                  <a:txBody>
                    <a:bodyPr/>
                    <a:lstStyle/>
                    <a:p>
                      <a:endParaRPr lang="en-ZA"/>
                    </a:p>
                  </a:txBody>
                  <a:tcPr/>
                </a:tc>
                <a:tc>
                  <a:txBody>
                    <a:bodyPr/>
                    <a:lstStyle/>
                    <a:p>
                      <a:pPr marL="0" algn="just" defTabSz="457200" rtl="0" eaLnBrk="1" latinLnBrk="0" hangingPunct="1"/>
                      <a:r>
                        <a:rPr lang="en-ZA" sz="1600" kern="1200" dirty="0"/>
                        <a:t>Bogus recruitment agencies</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vMerge="1">
                  <a:txBody>
                    <a:bodyPr/>
                    <a:lstStyle/>
                    <a:p>
                      <a:pPr marL="0" algn="just" defTabSz="457200" rtl="0" eaLnBrk="1" latinLnBrk="0" hangingPunct="1"/>
                      <a:endParaRPr lang="en-ZA" sz="120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High unemployment  and levels of poverty which means large numbers of applications which are difficult to manage</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algn="just" defTabSz="457200" rtl="0" eaLnBrk="1" latinLnBrk="0" hangingPunct="1"/>
                      <a:r>
                        <a:rPr lang="en-ZA" sz="1600" kern="1200" dirty="0"/>
                        <a:t>4th industrial revolution  - E-learning</a:t>
                      </a:r>
                      <a:endParaRPr lang="en-ZA" sz="1600" b="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Budget cuts</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pPr marL="0" algn="just" defTabSz="457200" rtl="0" eaLnBrk="1" latinLnBrk="0" hangingPunct="1"/>
                      <a:r>
                        <a:rPr lang="en-ZA" sz="1600" kern="1200" dirty="0"/>
                        <a:t>Courses offered and funded by international organisations</a:t>
                      </a:r>
                      <a:endParaRPr lang="en-ZA" sz="1600" b="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Lack of collaborative efforts between the Government Departments</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pPr marL="0" algn="just" defTabSz="457200" rtl="0" eaLnBrk="1" latinLnBrk="0" hangingPunct="1"/>
                      <a:r>
                        <a:rPr lang="en-ZA" sz="1600" kern="1200" dirty="0"/>
                        <a:t>E-recruitment for developmental programmes and posts, e-bursary applications</a:t>
                      </a:r>
                      <a:endParaRPr lang="en-ZA" sz="1600" b="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Lack of adequate IT infrastructure</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70840">
                <a:tc>
                  <a:txBody>
                    <a:bodyPr/>
                    <a:lstStyle/>
                    <a:p>
                      <a:pPr marL="0" algn="just" defTabSz="457200" rtl="0" eaLnBrk="1" latinLnBrk="0" hangingPunct="1"/>
                      <a:r>
                        <a:rPr lang="en-ZA" sz="1600" kern="1200" dirty="0"/>
                        <a:t>Automation of HR processes</a:t>
                      </a:r>
                      <a:endParaRPr lang="en-ZA" sz="1600" b="0" kern="1200" dirty="0">
                        <a:solidFill>
                          <a:schemeClr val="dk1"/>
                        </a:solidFill>
                        <a:latin typeface="+mn-lt"/>
                        <a:ea typeface="+mn-ea"/>
                        <a:cs typeface="+mn-cs"/>
                      </a:endParaRPr>
                    </a:p>
                  </a:txBody>
                  <a:tcPr/>
                </a:tc>
                <a:tc>
                  <a:txBody>
                    <a:bodyPr/>
                    <a:lstStyle/>
                    <a:p>
                      <a:pPr marL="0" algn="just" defTabSz="457200" rtl="0" eaLnBrk="1" latinLnBrk="0" hangingPunct="1"/>
                      <a:r>
                        <a:rPr lang="en-ZA" sz="1600" kern="1200" dirty="0"/>
                        <a:t>High</a:t>
                      </a:r>
                      <a:r>
                        <a:rPr lang="en-ZA" sz="1600" kern="1200" baseline="0" dirty="0"/>
                        <a:t> conviction rate</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pPr marL="0" algn="just" defTabSz="457200" rtl="0" eaLnBrk="1" latinLnBrk="0" hangingPunct="1"/>
                      <a:r>
                        <a:rPr lang="en-ZA" sz="1600" kern="1200" baseline="0" dirty="0"/>
                        <a:t>Enhanced employee engagement</a:t>
                      </a:r>
                      <a:endParaRPr lang="en-ZA" sz="1600" b="0" kern="1200" dirty="0">
                        <a:solidFill>
                          <a:schemeClr val="tx1"/>
                        </a:solidFill>
                        <a:latin typeface="+mn-lt"/>
                        <a:ea typeface="+mn-ea"/>
                        <a:cs typeface="+mn-cs"/>
                      </a:endParaRPr>
                    </a:p>
                  </a:txBody>
                  <a:tcPr/>
                </a:tc>
                <a:tc>
                  <a:txBody>
                    <a:bodyPr/>
                    <a:lstStyle/>
                    <a:p>
                      <a:pPr marL="0" algn="just" defTabSz="457200" rtl="0" eaLnBrk="1" latinLnBrk="0" hangingPunct="1"/>
                      <a:r>
                        <a:rPr lang="en-ZA" sz="1600" kern="1200" dirty="0"/>
                        <a:t>Labour unrest, high litigation rate</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nvGraphicFramePr>
        <p:xfrm>
          <a:off x="9484242" y="221157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Z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52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84" y="1116638"/>
            <a:ext cx="8644270" cy="4801314"/>
          </a:xfrm>
          <a:prstGeom prst="rect">
            <a:avLst/>
          </a:prstGeom>
        </p:spPr>
        <p:txBody>
          <a:bodyPr wrap="square">
            <a:spAutoFit/>
          </a:bodyPr>
          <a:lstStyle/>
          <a:p>
            <a:pPr marL="285750" indent="-285750">
              <a:buFont typeface="Arial" panose="020B0604020202020204" pitchFamily="34" charset="0"/>
              <a:buChar char="•"/>
            </a:pPr>
            <a:r>
              <a:rPr lang="en-ZA" dirty="0"/>
              <a:t>The post establishment of the Department has been progressively reduced in the past five years resulting in dire staff shortages which have had the most severe impact in the correctional centres.  </a:t>
            </a:r>
          </a:p>
          <a:p>
            <a:pPr marL="285750" indent="-285750">
              <a:buFont typeface="Arial" panose="020B0604020202020204" pitchFamily="34" charset="0"/>
              <a:buChar char="•"/>
            </a:pPr>
            <a:r>
              <a:rPr lang="en-ZA" dirty="0"/>
              <a:t>These staffing shortages have in turn affected the health and safety of officials resulting in low staff morale, security risks and comprised rehabilitation programmes. </a:t>
            </a:r>
          </a:p>
          <a:p>
            <a:pPr marL="285750" indent="-285750">
              <a:buFont typeface="Arial" panose="020B0604020202020204" pitchFamily="34" charset="0"/>
              <a:buChar char="•"/>
            </a:pPr>
            <a:r>
              <a:rPr lang="en-ZA" dirty="0"/>
              <a:t>The Department is in the process of reviewing the organisational structure to align it to the recently approved service delivery model.  The intention over the strategic plan period is to finalise the process of reviewing the organisational structure and post establishment, development and implementation of the talent management strategy and  professionalising corrections.</a:t>
            </a:r>
          </a:p>
          <a:p>
            <a:pPr marL="285750" indent="-285750">
              <a:buFont typeface="Arial" panose="020B0604020202020204" pitchFamily="34" charset="0"/>
              <a:buChar char="•"/>
            </a:pPr>
            <a:r>
              <a:rPr lang="en-ZA" kern="0" dirty="0"/>
              <a:t>Critical to the next 5 years is the institution of governance frameworks for the HR processes that are necessary to deliver the ideal correctional official.</a:t>
            </a:r>
          </a:p>
          <a:p>
            <a:pPr marL="285750" indent="-285750">
              <a:buFont typeface="Arial" panose="020B0604020202020204" pitchFamily="34" charset="0"/>
              <a:buChar char="•"/>
            </a:pPr>
            <a:r>
              <a:rPr lang="en-ZA" kern="0" dirty="0"/>
              <a:t>In the next 10 years the focus will be on implementing these governance frameworks and entrenching them in the organisation for attracting and retaining the best talent, for the positioning of corrections as a profession and DCS as an employer of choice.</a:t>
            </a:r>
          </a:p>
          <a:p>
            <a:endParaRPr lang="en-ZA" dirty="0"/>
          </a:p>
          <a:p>
            <a:pPr marL="171450" indent="-171450">
              <a:buFont typeface="Arial" panose="020B0604020202020204" pitchFamily="34" charset="0"/>
              <a:buChar char="•"/>
            </a:pPr>
            <a:endParaRPr lang="en-US" dirty="0">
              <a:solidFill>
                <a:srgbClr val="FF0000"/>
              </a:solidFill>
            </a:endParaRPr>
          </a:p>
        </p:txBody>
      </p:sp>
      <p:sp>
        <p:nvSpPr>
          <p:cNvPr id="3" name="Rectangle 2"/>
          <p:cNvSpPr/>
          <p:nvPr/>
        </p:nvSpPr>
        <p:spPr>
          <a:xfrm>
            <a:off x="421427" y="138222"/>
            <a:ext cx="7148954" cy="523220"/>
          </a:xfrm>
          <a:prstGeom prst="rect">
            <a:avLst/>
          </a:prstGeom>
        </p:spPr>
        <p:txBody>
          <a:bodyPr wrap="square">
            <a:spAutoFit/>
          </a:bodyPr>
          <a:lstStyle/>
          <a:p>
            <a:r>
              <a:rPr lang="en-US" sz="2800" b="1" dirty="0">
                <a:solidFill>
                  <a:srgbClr val="00B050"/>
                </a:solidFill>
                <a:effectLst>
                  <a:outerShdw blurRad="38100" dist="38100" dir="2700000" algn="tl">
                    <a:srgbClr val="000000">
                      <a:alpha val="43137"/>
                    </a:srgbClr>
                  </a:outerShdw>
                </a:effectLst>
              </a:rPr>
              <a:t>ENVIRONMENTAL ANALYSIS: HR SUMMARY</a:t>
            </a:r>
          </a:p>
        </p:txBody>
      </p:sp>
    </p:spTree>
    <p:extLst>
      <p:ext uri="{BB962C8B-B14F-4D97-AF65-F5344CB8AC3E}">
        <p14:creationId xmlns:p14="http://schemas.microsoft.com/office/powerpoint/2010/main" val="115480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91057598"/>
              </p:ext>
            </p:extLst>
          </p:nvPr>
        </p:nvGraphicFramePr>
        <p:xfrm>
          <a:off x="116959" y="828451"/>
          <a:ext cx="8910082" cy="5400633"/>
        </p:xfrm>
        <a:graphic>
          <a:graphicData uri="http://schemas.openxmlformats.org/drawingml/2006/table">
            <a:tbl>
              <a:tblPr firstRow="1" bandRow="1">
                <a:tableStyleId>{F5AB1C69-6EDB-4FF4-983F-18BD219EF322}</a:tableStyleId>
              </a:tblPr>
              <a:tblGrid>
                <a:gridCol w="2887451">
                  <a:extLst>
                    <a:ext uri="{9D8B030D-6E8A-4147-A177-3AD203B41FA5}">
                      <a16:colId xmlns:a16="http://schemas.microsoft.com/office/drawing/2014/main" val="20000"/>
                    </a:ext>
                  </a:extLst>
                </a:gridCol>
                <a:gridCol w="2887451">
                  <a:extLst>
                    <a:ext uri="{9D8B030D-6E8A-4147-A177-3AD203B41FA5}">
                      <a16:colId xmlns:a16="http://schemas.microsoft.com/office/drawing/2014/main" val="20001"/>
                    </a:ext>
                  </a:extLst>
                </a:gridCol>
                <a:gridCol w="3135180">
                  <a:extLst>
                    <a:ext uri="{9D8B030D-6E8A-4147-A177-3AD203B41FA5}">
                      <a16:colId xmlns:a16="http://schemas.microsoft.com/office/drawing/2014/main" val="20002"/>
                    </a:ext>
                  </a:extLst>
                </a:gridCol>
              </a:tblGrid>
              <a:tr h="947186">
                <a:tc>
                  <a:txBody>
                    <a:bodyPr/>
                    <a:lstStyle/>
                    <a:p>
                      <a:r>
                        <a:rPr lang="en-ZA" dirty="0"/>
                        <a:t>What has been achieved in the past 5 years and what has worked well</a:t>
                      </a:r>
                    </a:p>
                  </a:txBody>
                  <a:tcPr/>
                </a:tc>
                <a:tc>
                  <a:txBody>
                    <a:bodyPr/>
                    <a:lstStyle/>
                    <a:p>
                      <a:r>
                        <a:rPr lang="en-ZA" dirty="0"/>
                        <a:t>What have</a:t>
                      </a:r>
                      <a:r>
                        <a:rPr lang="en-ZA" baseline="0" dirty="0"/>
                        <a:t> we failed to achieve in the past 5 years and why</a:t>
                      </a:r>
                      <a:endParaRPr lang="en-ZA" dirty="0"/>
                    </a:p>
                  </a:txBody>
                  <a:tcPr/>
                </a:tc>
                <a:tc>
                  <a:txBody>
                    <a:bodyPr/>
                    <a:lstStyle/>
                    <a:p>
                      <a:r>
                        <a:rPr lang="en-ZA" dirty="0"/>
                        <a:t>What need to be done differently</a:t>
                      </a:r>
                      <a:r>
                        <a:rPr lang="en-ZA" baseline="0" dirty="0"/>
                        <a:t> / change</a:t>
                      </a:r>
                      <a:endParaRPr lang="en-ZA" dirty="0"/>
                    </a:p>
                  </a:txBody>
                  <a:tcPr/>
                </a:tc>
                <a:extLst>
                  <a:ext uri="{0D108BD9-81ED-4DB2-BD59-A6C34878D82A}">
                    <a16:rowId xmlns:a16="http://schemas.microsoft.com/office/drawing/2014/main" val="10000"/>
                  </a:ext>
                </a:extLst>
              </a:tr>
              <a:tr h="1252888">
                <a:tc>
                  <a:txBody>
                    <a:bodyPr/>
                    <a:lstStyle/>
                    <a:p>
                      <a:pPr algn="just"/>
                      <a:r>
                        <a:rPr lang="en-ZA" sz="1400" b="0" dirty="0"/>
                        <a:t>There</a:t>
                      </a:r>
                      <a:r>
                        <a:rPr lang="en-ZA" sz="1400" b="0" baseline="0" dirty="0"/>
                        <a:t> has been consistent overachievement on the APP performance indicator related to the number of officials trained in line with the WSP</a:t>
                      </a:r>
                      <a:endParaRPr lang="en-ZA" sz="1400" b="0" dirty="0"/>
                    </a:p>
                  </a:txBody>
                  <a:tcPr/>
                </a:tc>
                <a:tc>
                  <a:txBody>
                    <a:bodyPr/>
                    <a:lstStyle/>
                    <a:p>
                      <a:pPr algn="just"/>
                      <a:r>
                        <a:rPr lang="en-ZA" sz="1400" b="0" dirty="0"/>
                        <a:t>The impact</a:t>
                      </a:r>
                      <a:r>
                        <a:rPr lang="en-ZA" sz="1400" b="0" baseline="0" dirty="0"/>
                        <a:t> of this over achievement has not been assessed because of a lack of capacity internal to do training impact assessment.</a:t>
                      </a:r>
                      <a:endParaRPr lang="en-ZA" sz="1800" b="0" dirty="0"/>
                    </a:p>
                  </a:txBody>
                  <a:tcPr/>
                </a:tc>
                <a:tc>
                  <a:txBody>
                    <a:bodyPr/>
                    <a:lstStyle/>
                    <a:p>
                      <a:pPr algn="just"/>
                      <a:r>
                        <a:rPr lang="en-ZA" sz="1400" b="0" dirty="0"/>
                        <a:t>Capacity for training</a:t>
                      </a:r>
                      <a:r>
                        <a:rPr lang="en-ZA" sz="1400" b="0" baseline="0" dirty="0"/>
                        <a:t> impact assessment.</a:t>
                      </a:r>
                      <a:endParaRPr lang="en-ZA" sz="1800" b="0" baseline="0" dirty="0"/>
                    </a:p>
                    <a:p>
                      <a:pPr algn="just"/>
                      <a:endParaRPr lang="en-ZA" sz="1800" b="0" baseline="0" dirty="0"/>
                    </a:p>
                    <a:p>
                      <a:pPr algn="just"/>
                      <a:endParaRPr lang="en-ZA" sz="1800" b="0" baseline="0" dirty="0"/>
                    </a:p>
                  </a:txBody>
                  <a:tcPr/>
                </a:tc>
                <a:extLst>
                  <a:ext uri="{0D108BD9-81ED-4DB2-BD59-A6C34878D82A}">
                    <a16:rowId xmlns:a16="http://schemas.microsoft.com/office/drawing/2014/main" val="10001"/>
                  </a:ext>
                </a:extLst>
              </a:tr>
              <a:tr h="1032557">
                <a:tc>
                  <a:txBody>
                    <a:bodyPr/>
                    <a:lstStyle/>
                    <a:p>
                      <a:pPr algn="just"/>
                      <a:r>
                        <a:rPr lang="en-ZA" sz="1400" b="0" dirty="0"/>
                        <a:t>3973</a:t>
                      </a:r>
                      <a:r>
                        <a:rPr lang="en-ZA" sz="1400" b="0" baseline="0" dirty="0"/>
                        <a:t> learners were enrolled on the Corrections Services Learnership</a:t>
                      </a:r>
                      <a:endParaRPr lang="en-ZA" sz="1400" b="0" dirty="0"/>
                    </a:p>
                  </a:txBody>
                  <a:tcPr/>
                </a:tc>
                <a:tc>
                  <a:txBody>
                    <a:bodyPr/>
                    <a:lstStyle/>
                    <a:p>
                      <a:pPr algn="just"/>
                      <a:r>
                        <a:rPr lang="en-ZA" sz="1400" b="0" dirty="0"/>
                        <a:t>Inadequate resourcing of the colleges to support the learnership</a:t>
                      </a:r>
                      <a:r>
                        <a:rPr lang="en-ZA" sz="1400" b="0" baseline="0" dirty="0"/>
                        <a:t> intakes required to create adequate entry level reserves to fill vacancies at this level.</a:t>
                      </a:r>
                      <a:endParaRPr lang="en-ZA" sz="1400" b="0" dirty="0"/>
                    </a:p>
                  </a:txBody>
                  <a:tcPr/>
                </a:tc>
                <a:tc>
                  <a:txBody>
                    <a:bodyPr/>
                    <a:lstStyle/>
                    <a:p>
                      <a:pPr algn="just"/>
                      <a:r>
                        <a:rPr lang="en-ZA" sz="1400" b="0" dirty="0"/>
                        <a:t>Adequate and consistent budgeting and resourcing</a:t>
                      </a:r>
                      <a:r>
                        <a:rPr lang="en-ZA" sz="1400" b="0" baseline="0" dirty="0"/>
                        <a:t> of the colleges for two learnership intakes per annum.</a:t>
                      </a:r>
                    </a:p>
                    <a:p>
                      <a:pPr algn="just"/>
                      <a:endParaRPr lang="en-ZA" sz="1400" b="0" baseline="0" dirty="0"/>
                    </a:p>
                    <a:p>
                      <a:pPr algn="just"/>
                      <a:r>
                        <a:rPr lang="en-ZA" sz="1400" b="0" baseline="0" dirty="0"/>
                        <a:t>Creation of </a:t>
                      </a:r>
                      <a:r>
                        <a:rPr lang="en-ZA" sz="1400" b="0" baseline="0" dirty="0" err="1"/>
                        <a:t>learnership</a:t>
                      </a:r>
                      <a:r>
                        <a:rPr lang="en-ZA" sz="1400" b="0" baseline="0" dirty="0"/>
                        <a:t> recruitment database.</a:t>
                      </a:r>
                    </a:p>
                    <a:p>
                      <a:pPr algn="just"/>
                      <a:endParaRPr lang="en-ZA" sz="1400" b="0" baseline="0" dirty="0"/>
                    </a:p>
                    <a:p>
                      <a:pPr algn="just"/>
                      <a:r>
                        <a:rPr lang="en-ZA" sz="1400" b="0" baseline="0" dirty="0"/>
                        <a:t>Recruitment from districts.</a:t>
                      </a:r>
                      <a:endParaRPr lang="en-ZA" sz="1400" b="0" dirty="0"/>
                    </a:p>
                  </a:txBody>
                  <a:tcPr/>
                </a:tc>
                <a:extLst>
                  <a:ext uri="{0D108BD9-81ED-4DB2-BD59-A6C34878D82A}">
                    <a16:rowId xmlns:a16="http://schemas.microsoft.com/office/drawing/2014/main" val="10002"/>
                  </a:ext>
                </a:extLst>
              </a:tr>
              <a:tr h="1402239">
                <a:tc>
                  <a:txBody>
                    <a:bodyPr/>
                    <a:lstStyle/>
                    <a:p>
                      <a:r>
                        <a:rPr lang="en-ZA" sz="1400" b="0" dirty="0"/>
                        <a:t>Professional Council business case was approved and draft legislation developed</a:t>
                      </a:r>
                    </a:p>
                  </a:txBody>
                  <a:tcPr/>
                </a:tc>
                <a:tc>
                  <a:txBody>
                    <a:bodyPr/>
                    <a:lstStyle/>
                    <a:p>
                      <a:pPr algn="just"/>
                      <a:r>
                        <a:rPr lang="en-ZA" sz="1400" b="0" dirty="0"/>
                        <a:t>The establishment of the Professional</a:t>
                      </a:r>
                      <a:r>
                        <a:rPr lang="en-ZA" sz="1400" b="0" baseline="0" dirty="0"/>
                        <a:t> Council has not been achieved as t</a:t>
                      </a:r>
                      <a:r>
                        <a:rPr lang="en-ZA" sz="1400" b="0" dirty="0"/>
                        <a:t>he setting up of the interim structures</a:t>
                      </a:r>
                      <a:r>
                        <a:rPr lang="en-ZA" sz="1400" b="0" baseline="0" dirty="0"/>
                        <a:t> to drive the implementation of the business case were never approved</a:t>
                      </a:r>
                      <a:endParaRPr lang="en-ZA" sz="1400" b="0" dirty="0"/>
                    </a:p>
                  </a:txBody>
                  <a:tcPr/>
                </a:tc>
                <a:tc>
                  <a:txBody>
                    <a:bodyPr/>
                    <a:lstStyle/>
                    <a:p>
                      <a:pPr algn="just"/>
                      <a:r>
                        <a:rPr lang="en-ZA" sz="1400" b="0" dirty="0"/>
                        <a:t>The interim structures for the Professional Council as</a:t>
                      </a:r>
                      <a:r>
                        <a:rPr lang="en-ZA" sz="1400" b="0" baseline="0" dirty="0"/>
                        <a:t> recommended in the business case </a:t>
                      </a:r>
                      <a:r>
                        <a:rPr lang="en-ZA" sz="1400" b="0" dirty="0"/>
                        <a:t>need to be approved and implemented.</a:t>
                      </a:r>
                    </a:p>
                    <a:p>
                      <a:pPr algn="just"/>
                      <a:r>
                        <a:rPr lang="en-ZA" sz="1400" b="0" dirty="0"/>
                        <a:t>Legislation</a:t>
                      </a:r>
                      <a:r>
                        <a:rPr lang="en-ZA" sz="1400" b="0" baseline="0" dirty="0"/>
                        <a:t> needs to be consulted and bill tabled.</a:t>
                      </a:r>
                      <a:endParaRPr lang="en-ZA" sz="1400" b="0"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HISTORICAL PERFORMANCE</a:t>
            </a:r>
          </a:p>
        </p:txBody>
      </p:sp>
    </p:spTree>
    <p:extLst>
      <p:ext uri="{BB962C8B-B14F-4D97-AF65-F5344CB8AC3E}">
        <p14:creationId xmlns:p14="http://schemas.microsoft.com/office/powerpoint/2010/main" val="344052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233801"/>
              </p:ext>
            </p:extLst>
          </p:nvPr>
        </p:nvGraphicFramePr>
        <p:xfrm>
          <a:off x="295275" y="1193800"/>
          <a:ext cx="8229600" cy="5547360"/>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ZA" sz="1800" b="0" dirty="0"/>
                        <a:t>What has been achieved in the past 5 years and what has worked well</a:t>
                      </a:r>
                    </a:p>
                  </a:txBody>
                  <a:tcPr/>
                </a:tc>
                <a:tc>
                  <a:txBody>
                    <a:bodyPr/>
                    <a:lstStyle/>
                    <a:p>
                      <a:r>
                        <a:rPr lang="en-ZA" sz="1800" b="0" dirty="0"/>
                        <a:t>What have</a:t>
                      </a:r>
                      <a:r>
                        <a:rPr lang="en-ZA" sz="1800" b="0" baseline="0" dirty="0"/>
                        <a:t> we failed to achieve in the past 5 years and why</a:t>
                      </a:r>
                      <a:endParaRPr lang="en-ZA" sz="1800" b="0" dirty="0"/>
                    </a:p>
                  </a:txBody>
                  <a:tcPr/>
                </a:tc>
                <a:tc>
                  <a:txBody>
                    <a:bodyPr/>
                    <a:lstStyle/>
                    <a:p>
                      <a:r>
                        <a:rPr lang="en-ZA" sz="1800" b="0" dirty="0"/>
                        <a:t>What need to be done differently</a:t>
                      </a:r>
                      <a:r>
                        <a:rPr lang="en-ZA" sz="1800" b="0" baseline="0" dirty="0"/>
                        <a:t> / change</a:t>
                      </a:r>
                      <a:endParaRPr lang="en-ZA" sz="1800" b="0" dirty="0"/>
                    </a:p>
                  </a:txBody>
                  <a:tcPr/>
                </a:tc>
                <a:extLst>
                  <a:ext uri="{0D108BD9-81ED-4DB2-BD59-A6C34878D82A}">
                    <a16:rowId xmlns:a16="http://schemas.microsoft.com/office/drawing/2014/main" val="10000"/>
                  </a:ext>
                </a:extLst>
              </a:tr>
              <a:tr h="370840">
                <a:tc>
                  <a:txBody>
                    <a:bodyPr/>
                    <a:lstStyle/>
                    <a:p>
                      <a:pPr marL="0" algn="l" defTabSz="457200" rtl="0" eaLnBrk="1" latinLnBrk="0" hangingPunct="1"/>
                      <a:r>
                        <a:rPr lang="en-ZA" sz="1400" b="0" kern="1200" dirty="0">
                          <a:solidFill>
                            <a:schemeClr val="dk1"/>
                          </a:solidFill>
                          <a:latin typeface="+mn-lt"/>
                          <a:ea typeface="+mn-ea"/>
                          <a:cs typeface="+mn-cs"/>
                        </a:rPr>
                        <a:t>Service Delivery model approved</a:t>
                      </a:r>
                    </a:p>
                  </a:txBody>
                  <a:tcPr/>
                </a:tc>
                <a:tc>
                  <a:txBody>
                    <a:bodyPr/>
                    <a:lstStyle/>
                    <a:p>
                      <a:pPr marL="0" algn="l" defTabSz="457200" rtl="0" eaLnBrk="1" latinLnBrk="0" hangingPunct="1"/>
                      <a:r>
                        <a:rPr lang="en-ZA" sz="1400" b="0" kern="1200" dirty="0">
                          <a:solidFill>
                            <a:schemeClr val="dk1"/>
                          </a:solidFill>
                          <a:latin typeface="+mn-lt"/>
                          <a:ea typeface="+mn-ea"/>
                          <a:cs typeface="+mn-cs"/>
                        </a:rPr>
                        <a:t>Finalisation of the approved organisational Structure due exhaustive</a:t>
                      </a:r>
                      <a:r>
                        <a:rPr lang="en-ZA" sz="1400" b="0" kern="1200" baseline="0" dirty="0">
                          <a:solidFill>
                            <a:schemeClr val="dk1"/>
                          </a:solidFill>
                          <a:latin typeface="+mn-lt"/>
                          <a:ea typeface="+mn-ea"/>
                          <a:cs typeface="+mn-cs"/>
                        </a:rPr>
                        <a:t> consultative processes</a:t>
                      </a:r>
                      <a:endParaRPr lang="en-ZA" sz="1400" b="0" kern="1200" dirty="0">
                        <a:solidFill>
                          <a:schemeClr val="dk1"/>
                        </a:solidFill>
                        <a:latin typeface="+mn-lt"/>
                        <a:ea typeface="+mn-ea"/>
                        <a:cs typeface="+mn-cs"/>
                      </a:endParaRPr>
                    </a:p>
                  </a:txBody>
                  <a:tcPr/>
                </a:tc>
                <a:tc>
                  <a:txBody>
                    <a:bodyPr/>
                    <a:lstStyle/>
                    <a:p>
                      <a:pPr marL="0" algn="l" defTabSz="457200" rtl="0" eaLnBrk="1" latinLnBrk="0" hangingPunct="1"/>
                      <a:r>
                        <a:rPr lang="en-ZA" sz="1400" b="0" kern="1200" dirty="0">
                          <a:solidFill>
                            <a:schemeClr val="dk1"/>
                          </a:solidFill>
                          <a:latin typeface="+mn-lt"/>
                          <a:ea typeface="+mn-ea"/>
                          <a:cs typeface="+mn-cs"/>
                        </a:rPr>
                        <a:t>Submit the  structure to the Executive authority for approval and seek concurrence from MPSA</a:t>
                      </a:r>
                    </a:p>
                  </a:txBody>
                  <a:tcPr/>
                </a:tc>
                <a:extLst>
                  <a:ext uri="{0D108BD9-81ED-4DB2-BD59-A6C34878D82A}">
                    <a16:rowId xmlns:a16="http://schemas.microsoft.com/office/drawing/2014/main" val="10001"/>
                  </a:ext>
                </a:extLst>
              </a:tr>
              <a:tr h="370840">
                <a:tc>
                  <a:txBody>
                    <a:bodyPr/>
                    <a:lstStyle/>
                    <a:p>
                      <a:pPr marL="0" algn="l" defTabSz="457200" rtl="0" eaLnBrk="1" latinLnBrk="0" hangingPunct="1"/>
                      <a:r>
                        <a:rPr lang="en-ZA" sz="1400" b="0" kern="1200" dirty="0">
                          <a:solidFill>
                            <a:schemeClr val="dk1"/>
                          </a:solidFill>
                          <a:latin typeface="+mn-lt"/>
                          <a:ea typeface="+mn-ea"/>
                          <a:cs typeface="+mn-cs"/>
                        </a:rPr>
                        <a:t>Research on the new shift system finalised in</a:t>
                      </a:r>
                      <a:r>
                        <a:rPr lang="en-ZA" sz="1400" b="0" kern="1200" baseline="0" dirty="0">
                          <a:solidFill>
                            <a:schemeClr val="dk1"/>
                          </a:solidFill>
                          <a:latin typeface="+mn-lt"/>
                          <a:ea typeface="+mn-ea"/>
                          <a:cs typeface="+mn-cs"/>
                        </a:rPr>
                        <a:t> line with section 8(5) of the Act</a:t>
                      </a:r>
                      <a:endParaRPr lang="en-ZA" sz="1400" b="0" kern="1200" dirty="0">
                        <a:solidFill>
                          <a:schemeClr val="dk1"/>
                        </a:solidFill>
                        <a:latin typeface="+mn-lt"/>
                        <a:ea typeface="+mn-ea"/>
                        <a:cs typeface="+mn-cs"/>
                      </a:endParaRPr>
                    </a:p>
                  </a:txBody>
                  <a:tcPr/>
                </a:tc>
                <a:tc>
                  <a:txBody>
                    <a:bodyPr/>
                    <a:lstStyle/>
                    <a:p>
                      <a:pPr marL="0" algn="l" defTabSz="457200" rtl="0" eaLnBrk="1" latinLnBrk="0" hangingPunct="1"/>
                      <a:r>
                        <a:rPr lang="en-ZA" sz="1400" b="0" kern="1200" dirty="0">
                          <a:solidFill>
                            <a:schemeClr val="dk1"/>
                          </a:solidFill>
                          <a:latin typeface="+mn-lt"/>
                          <a:ea typeface="+mn-ea"/>
                          <a:cs typeface="+mn-cs"/>
                        </a:rPr>
                        <a:t>Implementation of uniformed</a:t>
                      </a:r>
                      <a:r>
                        <a:rPr lang="en-ZA" sz="1400" b="0" kern="1200" baseline="0" dirty="0">
                          <a:solidFill>
                            <a:schemeClr val="dk1"/>
                          </a:solidFill>
                          <a:latin typeface="+mn-lt"/>
                          <a:ea typeface="+mn-ea"/>
                          <a:cs typeface="+mn-cs"/>
                        </a:rPr>
                        <a:t> </a:t>
                      </a:r>
                      <a:r>
                        <a:rPr lang="en-ZA" sz="1400" b="0" kern="1200" dirty="0">
                          <a:solidFill>
                            <a:schemeClr val="dk1"/>
                          </a:solidFill>
                          <a:latin typeface="+mn-lt"/>
                          <a:ea typeface="+mn-ea"/>
                          <a:cs typeface="+mn-cs"/>
                        </a:rPr>
                        <a:t>appropriate shift system due exhaustive consultative processes</a:t>
                      </a:r>
                    </a:p>
                    <a:p>
                      <a:pPr marL="0" algn="l" defTabSz="457200" rtl="0" eaLnBrk="1" latinLnBrk="0" hangingPunct="1"/>
                      <a:endParaRPr lang="en-ZA" sz="1400" b="0" kern="1200" dirty="0">
                        <a:solidFill>
                          <a:schemeClr val="dk1"/>
                        </a:solidFill>
                        <a:latin typeface="+mn-lt"/>
                        <a:ea typeface="+mn-ea"/>
                        <a:cs typeface="+mn-cs"/>
                      </a:endParaRPr>
                    </a:p>
                  </a:txBody>
                  <a:tcPr/>
                </a:tc>
                <a:tc>
                  <a:txBody>
                    <a:bodyPr/>
                    <a:lstStyle/>
                    <a:p>
                      <a:pPr marL="0" algn="l" defTabSz="457200" rtl="0" eaLnBrk="1" latinLnBrk="0" hangingPunct="1"/>
                      <a:r>
                        <a:rPr lang="en-ZA" sz="1400" b="0" kern="1200" dirty="0">
                          <a:solidFill>
                            <a:schemeClr val="dk1"/>
                          </a:solidFill>
                          <a:latin typeface="+mn-lt"/>
                          <a:ea typeface="+mn-ea"/>
                          <a:cs typeface="+mn-cs"/>
                        </a:rPr>
                        <a:t>National Commissioner to approve the appropriate shift system after sufficient staffing has been provided </a:t>
                      </a:r>
                    </a:p>
                  </a:txBody>
                  <a:tcPr/>
                </a:tc>
                <a:extLst>
                  <a:ext uri="{0D108BD9-81ED-4DB2-BD59-A6C34878D82A}">
                    <a16:rowId xmlns:a16="http://schemas.microsoft.com/office/drawing/2014/main" val="10002"/>
                  </a:ext>
                </a:extLst>
              </a:tr>
              <a:tr h="370840">
                <a:tc>
                  <a:txBody>
                    <a:bodyPr/>
                    <a:lstStyle/>
                    <a:p>
                      <a:pPr marL="0" algn="l" defTabSz="457200" rtl="0" eaLnBrk="1" latinLnBrk="0" hangingPunct="1"/>
                      <a:r>
                        <a:rPr lang="en-ZA" sz="1400" b="0" kern="1200" dirty="0">
                          <a:solidFill>
                            <a:schemeClr val="dk1"/>
                          </a:solidFill>
                          <a:latin typeface="+mn-lt"/>
                          <a:ea typeface="+mn-ea"/>
                          <a:cs typeface="+mn-cs"/>
                        </a:rPr>
                        <a:t>IEHW roll outs conducted in 46 management areas</a:t>
                      </a:r>
                    </a:p>
                  </a:txBody>
                  <a:tcPr/>
                </a:tc>
                <a:tc>
                  <a:txBody>
                    <a:bodyPr/>
                    <a:lstStyle/>
                    <a:p>
                      <a:pPr marL="0" algn="l" defTabSz="457200" rtl="0" eaLnBrk="1" latinLnBrk="0" hangingPunct="1"/>
                      <a:r>
                        <a:rPr lang="en-ZA" sz="1400" b="0" kern="1200" dirty="0">
                          <a:solidFill>
                            <a:schemeClr val="dk1"/>
                          </a:solidFill>
                          <a:latin typeface="+mn-lt"/>
                          <a:ea typeface="+mn-ea"/>
                          <a:cs typeface="+mn-cs"/>
                        </a:rPr>
                        <a:t>Management do not</a:t>
                      </a:r>
                      <a:r>
                        <a:rPr lang="en-ZA" sz="1400" b="0" kern="1200" baseline="0" dirty="0">
                          <a:solidFill>
                            <a:schemeClr val="dk1"/>
                          </a:solidFill>
                          <a:latin typeface="+mn-lt"/>
                          <a:ea typeface="+mn-ea"/>
                          <a:cs typeface="+mn-cs"/>
                        </a:rPr>
                        <a:t> treat IEHW as a primary requirement of employee satisfaction</a:t>
                      </a:r>
                      <a:endParaRPr lang="en-ZA" sz="1400" b="0" kern="1200" dirty="0">
                        <a:solidFill>
                          <a:schemeClr val="dk1"/>
                        </a:solidFill>
                        <a:latin typeface="+mn-lt"/>
                        <a:ea typeface="+mn-ea"/>
                        <a:cs typeface="+mn-cs"/>
                      </a:endParaRPr>
                    </a:p>
                  </a:txBody>
                  <a:tcPr/>
                </a:tc>
                <a:tc>
                  <a:txBody>
                    <a:bodyPr/>
                    <a:lstStyle/>
                    <a:p>
                      <a:pPr marL="0" algn="l" defTabSz="457200" rtl="0" eaLnBrk="1" latinLnBrk="0" hangingPunct="1"/>
                      <a:r>
                        <a:rPr lang="en-ZA" sz="1400" b="0" kern="1200" dirty="0">
                          <a:solidFill>
                            <a:schemeClr val="dk1"/>
                          </a:solidFill>
                          <a:latin typeface="+mn-lt"/>
                          <a:ea typeface="+mn-ea"/>
                          <a:cs typeface="+mn-cs"/>
                        </a:rPr>
                        <a:t>Operationalise recommendations of roll outs in Management Areas</a:t>
                      </a:r>
                    </a:p>
                  </a:txBody>
                  <a:tcPr/>
                </a:tc>
                <a:extLst>
                  <a:ext uri="{0D108BD9-81ED-4DB2-BD59-A6C34878D82A}">
                    <a16:rowId xmlns:a16="http://schemas.microsoft.com/office/drawing/2014/main" val="10003"/>
                  </a:ext>
                </a:extLst>
              </a:tr>
              <a:tr h="370840">
                <a:tc>
                  <a:txBody>
                    <a:bodyPr/>
                    <a:lstStyle/>
                    <a:p>
                      <a:pPr marL="0" algn="l" defTabSz="457200" rtl="0" eaLnBrk="1" latinLnBrk="0" hangingPunct="1"/>
                      <a:r>
                        <a:rPr lang="en-ZA" sz="1400" b="0" kern="1200" dirty="0">
                          <a:solidFill>
                            <a:schemeClr val="dk1"/>
                          </a:solidFill>
                          <a:latin typeface="+mn-lt"/>
                          <a:ea typeface="+mn-ea"/>
                          <a:cs typeface="+mn-cs"/>
                        </a:rPr>
                        <a:t>Maintained vacancy</a:t>
                      </a:r>
                      <a:r>
                        <a:rPr lang="en-ZA" sz="1400" b="0" kern="1200" baseline="0" dirty="0">
                          <a:solidFill>
                            <a:schemeClr val="dk1"/>
                          </a:solidFill>
                          <a:latin typeface="+mn-lt"/>
                          <a:ea typeface="+mn-ea"/>
                          <a:cs typeface="+mn-cs"/>
                        </a:rPr>
                        <a:t> rate below 10%</a:t>
                      </a:r>
                      <a:endParaRPr lang="en-ZA" sz="1400" b="0" kern="1200" dirty="0">
                        <a:solidFill>
                          <a:schemeClr val="dk1"/>
                        </a:solidFill>
                        <a:latin typeface="+mn-lt"/>
                        <a:ea typeface="+mn-ea"/>
                        <a:cs typeface="+mn-cs"/>
                      </a:endParaRPr>
                    </a:p>
                  </a:txBody>
                  <a:tcPr/>
                </a:tc>
                <a:tc>
                  <a:txBody>
                    <a:bodyPr/>
                    <a:lstStyle/>
                    <a:p>
                      <a:pPr marL="0" algn="l" defTabSz="457200" rtl="0" eaLnBrk="1" latinLnBrk="0" hangingPunct="1"/>
                      <a:r>
                        <a:rPr lang="en-ZA" sz="1400" b="0" kern="1200" dirty="0">
                          <a:solidFill>
                            <a:schemeClr val="dk1"/>
                          </a:solidFill>
                          <a:latin typeface="+mn-lt"/>
                          <a:ea typeface="+mn-ea"/>
                          <a:cs typeface="+mn-cs"/>
                        </a:rPr>
                        <a:t>Filling of funded vacancies (leaking bucket)</a:t>
                      </a:r>
                    </a:p>
                    <a:p>
                      <a:pPr marL="0" algn="l" defTabSz="457200" rtl="0" eaLnBrk="1" latinLnBrk="0" hangingPunct="1"/>
                      <a:endParaRPr lang="en-ZA" sz="1400" b="0" kern="1200" dirty="0">
                        <a:solidFill>
                          <a:schemeClr val="dk1"/>
                        </a:solidFill>
                        <a:latin typeface="+mn-lt"/>
                        <a:ea typeface="+mn-ea"/>
                        <a:cs typeface="+mn-cs"/>
                      </a:endParaRPr>
                    </a:p>
                    <a:p>
                      <a:pPr marL="0" algn="l" defTabSz="457200" rtl="0" eaLnBrk="1" latinLnBrk="0" hangingPunct="1"/>
                      <a:r>
                        <a:rPr lang="en-ZA" sz="1400" b="0" kern="1200" dirty="0">
                          <a:solidFill>
                            <a:schemeClr val="dk1"/>
                          </a:solidFill>
                          <a:latin typeface="+mn-lt"/>
                          <a:ea typeface="+mn-ea"/>
                          <a:cs typeface="+mn-cs"/>
                        </a:rPr>
                        <a:t>Inadequate</a:t>
                      </a:r>
                      <a:r>
                        <a:rPr lang="en-ZA" sz="1400" b="0" kern="1200" baseline="0" dirty="0">
                          <a:solidFill>
                            <a:schemeClr val="dk1"/>
                          </a:solidFill>
                          <a:latin typeface="+mn-lt"/>
                          <a:ea typeface="+mn-ea"/>
                          <a:cs typeface="+mn-cs"/>
                        </a:rPr>
                        <a:t> r</a:t>
                      </a:r>
                      <a:r>
                        <a:rPr lang="en-ZA" sz="1400" b="0" kern="1200" dirty="0">
                          <a:solidFill>
                            <a:schemeClr val="dk1"/>
                          </a:solidFill>
                          <a:latin typeface="+mn-lt"/>
                          <a:ea typeface="+mn-ea"/>
                          <a:cs typeface="+mn-cs"/>
                        </a:rPr>
                        <a:t>ecruitment</a:t>
                      </a:r>
                      <a:r>
                        <a:rPr lang="en-ZA" sz="1400" b="0" kern="1200" baseline="0" dirty="0">
                          <a:solidFill>
                            <a:schemeClr val="dk1"/>
                          </a:solidFill>
                          <a:latin typeface="+mn-lt"/>
                          <a:ea typeface="+mn-ea"/>
                          <a:cs typeface="+mn-cs"/>
                        </a:rPr>
                        <a:t> </a:t>
                      </a:r>
                      <a:r>
                        <a:rPr lang="en-ZA" sz="1400" b="0" kern="1200" dirty="0">
                          <a:solidFill>
                            <a:schemeClr val="dk1"/>
                          </a:solidFill>
                          <a:latin typeface="+mn-lt"/>
                          <a:ea typeface="+mn-ea"/>
                          <a:cs typeface="+mn-cs"/>
                        </a:rPr>
                        <a:t>and retention professionals</a:t>
                      </a:r>
                    </a:p>
                  </a:txBody>
                  <a:tcPr/>
                </a:tc>
                <a:tc>
                  <a:txBody>
                    <a:bodyPr/>
                    <a:lstStyle/>
                    <a:p>
                      <a:pPr marL="0" algn="l" defTabSz="457200" rtl="0" eaLnBrk="1" latinLnBrk="0" hangingPunct="1"/>
                      <a:r>
                        <a:rPr lang="en-ZA" sz="1400" b="0" kern="1200" dirty="0">
                          <a:solidFill>
                            <a:schemeClr val="dk1"/>
                          </a:solidFill>
                          <a:latin typeface="+mn-lt"/>
                          <a:ea typeface="+mn-ea"/>
                          <a:cs typeface="+mn-cs"/>
                        </a:rPr>
                        <a:t>Consistent</a:t>
                      </a:r>
                      <a:r>
                        <a:rPr lang="en-ZA" sz="1400" b="0" kern="1200" baseline="0" dirty="0">
                          <a:solidFill>
                            <a:schemeClr val="dk1"/>
                          </a:solidFill>
                          <a:latin typeface="+mn-lt"/>
                          <a:ea typeface="+mn-ea"/>
                          <a:cs typeface="+mn-cs"/>
                        </a:rPr>
                        <a:t> </a:t>
                      </a:r>
                      <a:r>
                        <a:rPr lang="en-ZA" sz="1400" b="0" kern="1200" baseline="0" dirty="0" err="1">
                          <a:solidFill>
                            <a:schemeClr val="dk1"/>
                          </a:solidFill>
                          <a:latin typeface="+mn-lt"/>
                          <a:ea typeface="+mn-ea"/>
                          <a:cs typeface="+mn-cs"/>
                        </a:rPr>
                        <a:t>learnership</a:t>
                      </a:r>
                      <a:r>
                        <a:rPr lang="en-ZA" sz="1400" b="0" kern="1200" baseline="0" dirty="0">
                          <a:solidFill>
                            <a:schemeClr val="dk1"/>
                          </a:solidFill>
                          <a:latin typeface="+mn-lt"/>
                          <a:ea typeface="+mn-ea"/>
                          <a:cs typeface="+mn-cs"/>
                        </a:rPr>
                        <a:t> intakes</a:t>
                      </a:r>
                    </a:p>
                    <a:p>
                      <a:pPr marL="0" algn="l" defTabSz="457200" rtl="0" eaLnBrk="1" latinLnBrk="0" hangingPunct="1"/>
                      <a:endParaRPr lang="en-ZA" sz="1400" b="0" kern="1200" baseline="0" dirty="0">
                        <a:solidFill>
                          <a:schemeClr val="dk1"/>
                        </a:solidFill>
                        <a:latin typeface="+mn-lt"/>
                        <a:ea typeface="+mn-ea"/>
                        <a:cs typeface="+mn-cs"/>
                      </a:endParaRPr>
                    </a:p>
                    <a:p>
                      <a:pPr marL="0" algn="l" defTabSz="457200" rtl="0" eaLnBrk="1" latinLnBrk="0" hangingPunct="1"/>
                      <a:r>
                        <a:rPr lang="en-ZA" sz="1400" b="0" kern="1200" baseline="0" dirty="0">
                          <a:solidFill>
                            <a:schemeClr val="dk1"/>
                          </a:solidFill>
                          <a:latin typeface="+mn-lt"/>
                          <a:ea typeface="+mn-ea"/>
                          <a:cs typeface="+mn-cs"/>
                        </a:rPr>
                        <a:t>Promotion System</a:t>
                      </a:r>
                    </a:p>
                    <a:p>
                      <a:pPr marL="0" algn="l" defTabSz="457200" rtl="0" eaLnBrk="1" latinLnBrk="0" hangingPunct="1"/>
                      <a:endParaRPr lang="en-ZA" sz="1400" b="0" kern="1200" baseline="0" dirty="0">
                        <a:solidFill>
                          <a:schemeClr val="dk1"/>
                        </a:solidFill>
                        <a:latin typeface="+mn-lt"/>
                        <a:ea typeface="+mn-ea"/>
                        <a:cs typeface="+mn-cs"/>
                      </a:endParaRPr>
                    </a:p>
                    <a:p>
                      <a:pPr marL="0" algn="l" defTabSz="457200" rtl="0" eaLnBrk="1" latinLnBrk="0" hangingPunct="1"/>
                      <a:r>
                        <a:rPr lang="en-ZA" sz="1400" b="0" kern="1200" baseline="0" dirty="0">
                          <a:solidFill>
                            <a:schemeClr val="dk1"/>
                          </a:solidFill>
                          <a:latin typeface="+mn-lt"/>
                          <a:ea typeface="+mn-ea"/>
                          <a:cs typeface="+mn-cs"/>
                        </a:rPr>
                        <a:t>Recruitment and retention strategy</a:t>
                      </a:r>
                    </a:p>
                    <a:p>
                      <a:pPr marL="0" algn="l" defTabSz="457200" rtl="0" eaLnBrk="1" latinLnBrk="0" hangingPunct="1"/>
                      <a:endParaRPr lang="en-ZA" sz="1400" b="0" kern="1200" baseline="0" dirty="0">
                        <a:solidFill>
                          <a:schemeClr val="dk1"/>
                        </a:solidFill>
                        <a:latin typeface="+mn-lt"/>
                        <a:ea typeface="+mn-ea"/>
                        <a:cs typeface="+mn-cs"/>
                      </a:endParaRPr>
                    </a:p>
                    <a:p>
                      <a:pPr marL="0" algn="l" defTabSz="457200" rtl="0" eaLnBrk="1" latinLnBrk="0" hangingPunct="1"/>
                      <a:r>
                        <a:rPr lang="en-ZA" sz="1400" b="0" kern="1200" baseline="0" dirty="0">
                          <a:solidFill>
                            <a:schemeClr val="dk1"/>
                          </a:solidFill>
                          <a:latin typeface="+mn-lt"/>
                          <a:ea typeface="+mn-ea"/>
                          <a:cs typeface="+mn-cs"/>
                        </a:rPr>
                        <a:t>Community service; partnership with other departments and professional bodies - MoUs; allowances for professionals</a:t>
                      </a:r>
                      <a:endParaRPr lang="en-ZA" sz="14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295275" y="203564"/>
            <a:ext cx="4967841" cy="523220"/>
          </a:xfrm>
          <a:prstGeom prst="rect">
            <a:avLst/>
          </a:prstGeom>
        </p:spPr>
        <p:txBody>
          <a:bodyPr wrap="square">
            <a:spAutoFit/>
          </a:bodyPr>
          <a:lstStyle/>
          <a:p>
            <a:pPr lvl="0"/>
            <a:r>
              <a:rPr lang="en-US" sz="2800" b="1" dirty="0">
                <a:solidFill>
                  <a:srgbClr val="00B050"/>
                </a:solidFill>
                <a:effectLst>
                  <a:outerShdw blurRad="38100" dist="38100" dir="2700000" algn="tl">
                    <a:srgbClr val="000000">
                      <a:alpha val="43137"/>
                    </a:srgbClr>
                  </a:outerShdw>
                </a:effectLst>
              </a:rPr>
              <a:t>HISTORICAL PERFORMANCE</a:t>
            </a:r>
          </a:p>
        </p:txBody>
      </p:sp>
    </p:spTree>
    <p:extLst>
      <p:ext uri="{BB962C8B-B14F-4D97-AF65-F5344CB8AC3E}">
        <p14:creationId xmlns:p14="http://schemas.microsoft.com/office/powerpoint/2010/main" val="6253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6744"/>
            <a:ext cx="8229600" cy="523220"/>
          </a:xfrm>
          <a:prstGeom prst="rect">
            <a:avLst/>
          </a:prstGeom>
          <a:noFill/>
        </p:spPr>
        <p:txBody>
          <a:bodyPr wrap="square" rtlCol="0">
            <a:spAutoFit/>
          </a:bodyPr>
          <a:lstStyle/>
          <a:p>
            <a:r>
              <a:rPr lang="en-US" sz="2800" dirty="0">
                <a:solidFill>
                  <a:srgbClr val="00B050"/>
                </a:solidFill>
                <a:effectLst>
                  <a:outerShdw blurRad="38100" dist="38100" dir="2700000" algn="tl">
                    <a:srgbClr val="000000">
                      <a:alpha val="43137"/>
                    </a:srgbClr>
                  </a:outerShdw>
                </a:effectLst>
              </a:rPr>
              <a:t>HR: 5 YEAR STRATEGIC PLAN - RESULTS CHAIN</a:t>
            </a:r>
          </a:p>
        </p:txBody>
      </p:sp>
      <p:graphicFrame>
        <p:nvGraphicFramePr>
          <p:cNvPr id="5" name="Diagram 4"/>
          <p:cNvGraphicFramePr/>
          <p:nvPr>
            <p:extLst>
              <p:ext uri="{D42A27DB-BD31-4B8C-83A1-F6EECF244321}">
                <p14:modId xmlns:p14="http://schemas.microsoft.com/office/powerpoint/2010/main" val="2913910031"/>
              </p:ext>
            </p:extLst>
          </p:nvPr>
        </p:nvGraphicFramePr>
        <p:xfrm>
          <a:off x="0" y="1138425"/>
          <a:ext cx="662940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805967320"/>
              </p:ext>
            </p:extLst>
          </p:nvPr>
        </p:nvGraphicFramePr>
        <p:xfrm>
          <a:off x="0" y="1138425"/>
          <a:ext cx="9144000" cy="408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unded Rectangle 6"/>
          <p:cNvSpPr/>
          <p:nvPr/>
        </p:nvSpPr>
        <p:spPr>
          <a:xfrm>
            <a:off x="6780811" y="1546584"/>
            <a:ext cx="2269410" cy="5311416"/>
          </a:xfrm>
          <a:prstGeom prst="roundRect">
            <a:avLst/>
          </a:prstGeom>
          <a:noFill/>
          <a:ln w="25400" cap="flat" cmpd="sng" algn="ctr">
            <a:solidFill>
              <a:srgbClr val="009A44"/>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ZA" sz="1400" kern="0" dirty="0">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ZA" sz="1350" kern="0" dirty="0">
                <a:latin typeface="Calibri"/>
              </a:rPr>
              <a:t>Professional Council Legislation tabled and interim structures to drive establishment of council approved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350" i="0" u="none" strike="noStrike" kern="0" cap="none" spc="0" normalizeH="0" baseline="0" noProof="0" dirty="0">
              <a:ln>
                <a:noFill/>
              </a:ln>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ZA" sz="1350" kern="0" dirty="0">
                <a:latin typeface="Calibri"/>
              </a:rPr>
              <a:t>Development, implementation, monitoring and evaluation of the </a:t>
            </a:r>
          </a:p>
          <a:p>
            <a:pPr marL="0" marR="0" lvl="0" indent="0" algn="ctr" defTabSz="914400" eaLnBrk="1" fontAlgn="auto" latinLnBrk="0" hangingPunct="1">
              <a:lnSpc>
                <a:spcPct val="100000"/>
              </a:lnSpc>
              <a:spcBef>
                <a:spcPts val="0"/>
              </a:spcBef>
              <a:spcAft>
                <a:spcPts val="0"/>
              </a:spcAft>
              <a:buClrTx/>
              <a:buSzTx/>
              <a:buFontTx/>
              <a:buNone/>
              <a:tabLst/>
              <a:defRPr/>
            </a:pPr>
            <a:r>
              <a:rPr lang="en-ZA" sz="1350" kern="0" dirty="0">
                <a:latin typeface="Calibri"/>
              </a:rPr>
              <a:t>implementation of the WSP (including retraining of officials).</a:t>
            </a:r>
          </a:p>
          <a:p>
            <a:pPr marL="0" marR="0" lvl="0" indent="0" algn="ctr" defTabSz="914400" eaLnBrk="1" fontAlgn="auto" latinLnBrk="0" hangingPunct="1">
              <a:lnSpc>
                <a:spcPct val="100000"/>
              </a:lnSpc>
              <a:spcBef>
                <a:spcPts val="0"/>
              </a:spcBef>
              <a:spcAft>
                <a:spcPts val="0"/>
              </a:spcAft>
              <a:buClrTx/>
              <a:buSzTx/>
              <a:buFontTx/>
              <a:buNone/>
              <a:tabLst/>
              <a:defRPr/>
            </a:pPr>
            <a:endParaRPr lang="en-ZA" sz="1350" kern="0" dirty="0">
              <a:latin typeface="Calibri"/>
            </a:endParaRPr>
          </a:p>
          <a:p>
            <a:pPr lvl="0" algn="ctr" defTabSz="914400">
              <a:defRPr/>
            </a:pPr>
            <a:r>
              <a:rPr lang="en-ZA" sz="1350" kern="0" dirty="0"/>
              <a:t>Two </a:t>
            </a:r>
            <a:r>
              <a:rPr lang="en-ZA" sz="1350" kern="0" dirty="0" err="1"/>
              <a:t>learnership</a:t>
            </a:r>
            <a:r>
              <a:rPr lang="en-ZA" sz="1350" kern="0" dirty="0"/>
              <a:t> intakes of 1032 per annum prioritising Corrections graduates</a:t>
            </a:r>
          </a:p>
          <a:p>
            <a:pPr lvl="0" algn="ctr" defTabSz="914400">
              <a:defRPr/>
            </a:pPr>
            <a:endParaRPr lang="en-ZA" sz="1350" kern="0" dirty="0"/>
          </a:p>
          <a:p>
            <a:pPr lvl="0" algn="ctr" defTabSz="914400">
              <a:defRPr/>
            </a:pPr>
            <a:r>
              <a:rPr lang="en-ZA" sz="1350" kern="0" dirty="0"/>
              <a:t>MoU with SANDF</a:t>
            </a:r>
          </a:p>
          <a:p>
            <a:pPr lvl="0" algn="ctr"/>
            <a:endParaRPr lang="en-ZA" sz="1350" dirty="0"/>
          </a:p>
          <a:p>
            <a:pPr lvl="0" algn="ctr"/>
            <a:r>
              <a:rPr lang="en-ZA" sz="1350" dirty="0"/>
              <a:t>HR talent management strategy implemented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i="0" u="none" strike="noStrike" kern="0" cap="none" spc="0" normalizeH="0" baseline="0" noProof="0" dirty="0">
              <a:ln>
                <a:noFill/>
              </a:ln>
              <a:effectLst/>
              <a:uLnTx/>
              <a:uFillTx/>
              <a:latin typeface="Calibri"/>
            </a:endParaRPr>
          </a:p>
        </p:txBody>
      </p:sp>
      <p:sp>
        <p:nvSpPr>
          <p:cNvPr id="8" name="Flowchart: Alternate Process 7"/>
          <p:cNvSpPr/>
          <p:nvPr/>
        </p:nvSpPr>
        <p:spPr>
          <a:xfrm>
            <a:off x="2574245" y="5403269"/>
            <a:ext cx="1785104" cy="1205207"/>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dirty="0">
                <a:solidFill>
                  <a:srgbClr val="FF0000"/>
                </a:solidFill>
              </a:rPr>
              <a:t>5 year target:</a:t>
            </a:r>
          </a:p>
          <a:p>
            <a:pPr algn="ctr"/>
            <a:r>
              <a:rPr lang="en-ZA" sz="1500" dirty="0">
                <a:solidFill>
                  <a:schemeClr val="tx1"/>
                </a:solidFill>
              </a:rPr>
              <a:t>5% improvement in organisational performance (average)</a:t>
            </a:r>
          </a:p>
        </p:txBody>
      </p:sp>
      <p:cxnSp>
        <p:nvCxnSpPr>
          <p:cNvPr id="3" name="Straight Connector 2"/>
          <p:cNvCxnSpPr/>
          <p:nvPr/>
        </p:nvCxnSpPr>
        <p:spPr>
          <a:xfrm flipV="1">
            <a:off x="4406849" y="2018805"/>
            <a:ext cx="485783" cy="1793174"/>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3161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6744"/>
            <a:ext cx="8229600" cy="523220"/>
          </a:xfrm>
          <a:prstGeom prst="rect">
            <a:avLst/>
          </a:prstGeom>
          <a:noFill/>
        </p:spPr>
        <p:txBody>
          <a:bodyPr wrap="square" rtlCol="0">
            <a:spAutoFit/>
          </a:bodyPr>
          <a:lstStyle/>
          <a:p>
            <a:r>
              <a:rPr lang="en-US" sz="2800" dirty="0">
                <a:solidFill>
                  <a:srgbClr val="00B050"/>
                </a:solidFill>
                <a:effectLst>
                  <a:outerShdw blurRad="38100" dist="38100" dir="2700000" algn="tl">
                    <a:srgbClr val="000000">
                      <a:alpha val="43137"/>
                    </a:srgbClr>
                  </a:outerShdw>
                </a:effectLst>
              </a:rPr>
              <a:t>HRM: 5 YEAR STRATEGIC PLAN - RESULTS CHAIN</a:t>
            </a:r>
          </a:p>
        </p:txBody>
      </p:sp>
      <p:graphicFrame>
        <p:nvGraphicFramePr>
          <p:cNvPr id="5" name="Diagram 4"/>
          <p:cNvGraphicFramePr/>
          <p:nvPr>
            <p:extLst>
              <p:ext uri="{D42A27DB-BD31-4B8C-83A1-F6EECF244321}">
                <p14:modId xmlns:p14="http://schemas.microsoft.com/office/powerpoint/2010/main" val="364671175"/>
              </p:ext>
            </p:extLst>
          </p:nvPr>
        </p:nvGraphicFramePr>
        <p:xfrm>
          <a:off x="0" y="1138425"/>
          <a:ext cx="662940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010490421"/>
              </p:ext>
            </p:extLst>
          </p:nvPr>
        </p:nvGraphicFramePr>
        <p:xfrm>
          <a:off x="0" y="1138425"/>
          <a:ext cx="9144000" cy="408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unded Rectangle 6"/>
          <p:cNvSpPr/>
          <p:nvPr/>
        </p:nvSpPr>
        <p:spPr>
          <a:xfrm>
            <a:off x="6896567" y="2018873"/>
            <a:ext cx="2153653" cy="4179908"/>
          </a:xfrm>
          <a:prstGeom prst="roundRect">
            <a:avLst/>
          </a:prstGeom>
          <a:noFill/>
          <a:ln w="25400" cap="flat" cmpd="sng" algn="ctr">
            <a:solidFill>
              <a:srgbClr val="009A44"/>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r>
              <a:rPr lang="en-ZA" sz="1400" dirty="0"/>
              <a:t>Structure that is aligned to the Service Delivery Model </a:t>
            </a:r>
          </a:p>
          <a:p>
            <a:pPr lvl="0"/>
            <a:endParaRPr lang="en-ZA" sz="1400" dirty="0"/>
          </a:p>
          <a:p>
            <a:pPr lvl="0"/>
            <a:r>
              <a:rPr lang="en-ZA" sz="1400" dirty="0"/>
              <a:t>Structure that complements uniformed shift system, grade progression and career development</a:t>
            </a:r>
          </a:p>
          <a:p>
            <a:pPr lvl="0"/>
            <a:endParaRPr lang="en-ZA" sz="1400" dirty="0"/>
          </a:p>
          <a:p>
            <a:pPr lvl="0"/>
            <a:r>
              <a:rPr lang="en-ZA" sz="1400" dirty="0"/>
              <a:t>Structure that enhances supervisory capacity and organisational competency</a:t>
            </a:r>
          </a:p>
          <a:p>
            <a:pPr lvl="0"/>
            <a:endParaRPr lang="en-ZA" sz="1400" dirty="0"/>
          </a:p>
          <a:p>
            <a:pPr lvl="0"/>
            <a:r>
              <a:rPr lang="en-ZA" sz="1400" dirty="0"/>
              <a:t>Prioritisation of the micro structure (centre centric)</a:t>
            </a:r>
          </a:p>
          <a:p>
            <a:pPr lvl="0"/>
            <a:endParaRPr lang="en-ZA" sz="1400" dirty="0"/>
          </a:p>
        </p:txBody>
      </p:sp>
      <p:sp>
        <p:nvSpPr>
          <p:cNvPr id="8" name="Flowchart: Alternate Process 7"/>
          <p:cNvSpPr/>
          <p:nvPr/>
        </p:nvSpPr>
        <p:spPr>
          <a:xfrm>
            <a:off x="2680570" y="4902827"/>
            <a:ext cx="1653436" cy="137038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dirty="0">
                <a:solidFill>
                  <a:srgbClr val="FF0000"/>
                </a:solidFill>
              </a:rPr>
              <a:t>5 year target:</a:t>
            </a:r>
          </a:p>
          <a:p>
            <a:pPr algn="ctr"/>
            <a:r>
              <a:rPr lang="en-ZA" sz="1500" dirty="0">
                <a:solidFill>
                  <a:schemeClr val="tx1"/>
                </a:solidFill>
              </a:rPr>
              <a:t>5% improvement in organisational performance (average)</a:t>
            </a:r>
          </a:p>
        </p:txBody>
      </p:sp>
      <p:cxnSp>
        <p:nvCxnSpPr>
          <p:cNvPr id="15" name="Straight Connector 14"/>
          <p:cNvCxnSpPr/>
          <p:nvPr/>
        </p:nvCxnSpPr>
        <p:spPr>
          <a:xfrm flipV="1">
            <a:off x="4298381" y="3182588"/>
            <a:ext cx="546752" cy="795646"/>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Straight Connector 16"/>
          <p:cNvCxnSpPr/>
          <p:nvPr/>
        </p:nvCxnSpPr>
        <p:spPr>
          <a:xfrm>
            <a:off x="4274631" y="3978234"/>
            <a:ext cx="629879" cy="924593"/>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0176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6744"/>
            <a:ext cx="8229600" cy="523220"/>
          </a:xfrm>
          <a:prstGeom prst="rect">
            <a:avLst/>
          </a:prstGeom>
          <a:noFill/>
        </p:spPr>
        <p:txBody>
          <a:bodyPr wrap="square" rtlCol="0">
            <a:spAutoFit/>
          </a:bodyPr>
          <a:lstStyle/>
          <a:p>
            <a:r>
              <a:rPr lang="en-US" sz="2800" dirty="0">
                <a:solidFill>
                  <a:srgbClr val="00B050"/>
                </a:solidFill>
                <a:effectLst>
                  <a:outerShdw blurRad="38100" dist="38100" dir="2700000" algn="tl">
                    <a:srgbClr val="000000">
                      <a:alpha val="43137"/>
                    </a:srgbClr>
                  </a:outerShdw>
                </a:effectLst>
              </a:rPr>
              <a:t>5 YEAR STRATEGIC PLAN - RESULTS CHAIN</a:t>
            </a:r>
          </a:p>
        </p:txBody>
      </p:sp>
      <p:graphicFrame>
        <p:nvGraphicFramePr>
          <p:cNvPr id="5" name="Diagram 4"/>
          <p:cNvGraphicFramePr/>
          <p:nvPr>
            <p:extLst>
              <p:ext uri="{D42A27DB-BD31-4B8C-83A1-F6EECF244321}">
                <p14:modId xmlns:p14="http://schemas.microsoft.com/office/powerpoint/2010/main" val="133028325"/>
              </p:ext>
            </p:extLst>
          </p:nvPr>
        </p:nvGraphicFramePr>
        <p:xfrm>
          <a:off x="0" y="1138425"/>
          <a:ext cx="662940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081064802"/>
              </p:ext>
            </p:extLst>
          </p:nvPr>
        </p:nvGraphicFramePr>
        <p:xfrm>
          <a:off x="0" y="1138425"/>
          <a:ext cx="9144000" cy="408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unded Rectangle 6"/>
          <p:cNvSpPr/>
          <p:nvPr/>
        </p:nvSpPr>
        <p:spPr>
          <a:xfrm>
            <a:off x="6896567" y="1680210"/>
            <a:ext cx="2153653" cy="4812029"/>
          </a:xfrm>
          <a:prstGeom prst="roundRect">
            <a:avLst/>
          </a:prstGeom>
          <a:noFill/>
          <a:ln w="25400" cap="flat" cmpd="sng" algn="ctr">
            <a:solidFill>
              <a:srgbClr val="009A44"/>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tabLst/>
              <a:defRPr/>
            </a:pPr>
            <a:r>
              <a:rPr lang="en-ZA" sz="1350" kern="0" dirty="0">
                <a:latin typeface="Calibri"/>
              </a:rPr>
              <a:t>Better study loans</a:t>
            </a:r>
          </a:p>
          <a:p>
            <a:pPr marR="0" lvl="0" algn="ctr" defTabSz="914400" eaLnBrk="1" fontAlgn="auto" latinLnBrk="0" hangingPunct="1">
              <a:lnSpc>
                <a:spcPct val="100000"/>
              </a:lnSpc>
              <a:spcBef>
                <a:spcPts val="0"/>
              </a:spcBef>
              <a:spcAft>
                <a:spcPts val="0"/>
              </a:spcAft>
              <a:buClrTx/>
              <a:buSzTx/>
              <a:tabLst/>
              <a:defRPr/>
            </a:pPr>
            <a:r>
              <a:rPr kumimoji="0" lang="en-ZA" sz="1350" i="0" u="none" strike="noStrike" kern="0" cap="none" spc="0" normalizeH="0" baseline="0" noProof="0" dirty="0">
                <a:ln>
                  <a:noFill/>
                </a:ln>
                <a:effectLst/>
                <a:uLnTx/>
                <a:uFillTx/>
                <a:latin typeface="Calibri"/>
              </a:rPr>
              <a:t>Access to holiday facilities</a:t>
            </a:r>
          </a:p>
          <a:p>
            <a:pPr marR="0" lvl="0" algn="ctr" defTabSz="914400" eaLnBrk="1" fontAlgn="auto" latinLnBrk="0" hangingPunct="1">
              <a:lnSpc>
                <a:spcPct val="100000"/>
              </a:lnSpc>
              <a:spcBef>
                <a:spcPts val="0"/>
              </a:spcBef>
              <a:spcAft>
                <a:spcPts val="0"/>
              </a:spcAft>
              <a:buClrTx/>
              <a:buSzTx/>
              <a:tabLst/>
              <a:defRPr/>
            </a:pPr>
            <a:r>
              <a:rPr lang="en-ZA" sz="1350" kern="0" dirty="0">
                <a:latin typeface="Calibri"/>
              </a:rPr>
              <a:t>Reduced levels of stress</a:t>
            </a:r>
          </a:p>
          <a:p>
            <a:pPr marR="0" lvl="0" algn="ctr" defTabSz="914400" eaLnBrk="1" fontAlgn="auto" latinLnBrk="0" hangingPunct="1">
              <a:lnSpc>
                <a:spcPct val="100000"/>
              </a:lnSpc>
              <a:spcBef>
                <a:spcPts val="0"/>
              </a:spcBef>
              <a:spcAft>
                <a:spcPts val="0"/>
              </a:spcAft>
              <a:buClrTx/>
              <a:buSzTx/>
              <a:tabLst/>
              <a:defRPr/>
            </a:pPr>
            <a:r>
              <a:rPr kumimoji="0" lang="en-ZA" sz="1350" i="0" u="none" strike="noStrike" kern="0" cap="none" spc="0" normalizeH="0" baseline="0" noProof="0" dirty="0">
                <a:ln>
                  <a:noFill/>
                </a:ln>
                <a:effectLst/>
                <a:uLnTx/>
                <a:uFillTx/>
                <a:latin typeface="Calibri"/>
              </a:rPr>
              <a:t>Reduced HIV,</a:t>
            </a:r>
            <a:r>
              <a:rPr kumimoji="0" lang="en-ZA" sz="1350" i="0" u="none" strike="noStrike" kern="0" cap="none" spc="0" normalizeH="0" noProof="0" dirty="0">
                <a:ln>
                  <a:noFill/>
                </a:ln>
                <a:effectLst/>
                <a:uLnTx/>
                <a:uFillTx/>
                <a:latin typeface="Calibri"/>
              </a:rPr>
              <a:t> TB and STI infections</a:t>
            </a:r>
          </a:p>
          <a:p>
            <a:pPr marR="0" lvl="0" algn="ctr" defTabSz="914400" eaLnBrk="1" fontAlgn="auto" latinLnBrk="0" hangingPunct="1">
              <a:lnSpc>
                <a:spcPct val="100000"/>
              </a:lnSpc>
              <a:spcBef>
                <a:spcPts val="0"/>
              </a:spcBef>
              <a:spcAft>
                <a:spcPts val="0"/>
              </a:spcAft>
              <a:buClrTx/>
              <a:buSzTx/>
              <a:tabLst/>
              <a:defRPr/>
            </a:pPr>
            <a:r>
              <a:rPr lang="en-ZA" sz="1350" kern="0" baseline="0" dirty="0">
                <a:latin typeface="Calibri"/>
              </a:rPr>
              <a:t>Fewer</a:t>
            </a:r>
            <a:r>
              <a:rPr lang="en-ZA" sz="1350" kern="0" dirty="0">
                <a:latin typeface="Calibri"/>
              </a:rPr>
              <a:t> injuries on duty</a:t>
            </a:r>
          </a:p>
          <a:p>
            <a:pPr marR="0" lvl="0" algn="ctr" defTabSz="914400" eaLnBrk="1" fontAlgn="auto" latinLnBrk="0" hangingPunct="1">
              <a:lnSpc>
                <a:spcPct val="100000"/>
              </a:lnSpc>
              <a:spcBef>
                <a:spcPts val="0"/>
              </a:spcBef>
              <a:spcAft>
                <a:spcPts val="0"/>
              </a:spcAft>
              <a:buClrTx/>
              <a:buSzTx/>
              <a:tabLst/>
              <a:defRPr/>
            </a:pPr>
            <a:r>
              <a:rPr kumimoji="0" lang="en-ZA" sz="1350" i="0" u="none" strike="noStrike" kern="0" cap="none" spc="0" normalizeH="0" baseline="0" noProof="0" dirty="0">
                <a:ln>
                  <a:noFill/>
                </a:ln>
                <a:effectLst/>
                <a:uLnTx/>
                <a:uFillTx/>
                <a:latin typeface="Calibri"/>
              </a:rPr>
              <a:t>More sport and recreation activities</a:t>
            </a:r>
          </a:p>
          <a:p>
            <a:pPr marR="0" lvl="0" algn="ctr" defTabSz="914400" eaLnBrk="1" fontAlgn="auto" latinLnBrk="0" hangingPunct="1">
              <a:lnSpc>
                <a:spcPct val="100000"/>
              </a:lnSpc>
              <a:spcBef>
                <a:spcPts val="0"/>
              </a:spcBef>
              <a:spcAft>
                <a:spcPts val="0"/>
              </a:spcAft>
              <a:buClrTx/>
              <a:buSzTx/>
              <a:tabLst/>
              <a:defRPr/>
            </a:pPr>
            <a:r>
              <a:rPr lang="en-ZA" sz="1350" kern="0" dirty="0">
                <a:latin typeface="Calibri"/>
              </a:rPr>
              <a:t>Reduction in trauma incidents</a:t>
            </a:r>
            <a:endParaRPr kumimoji="0" lang="en-ZA" sz="1350" i="0" u="none" strike="noStrike" kern="0" cap="none" spc="0" normalizeH="0" baseline="0" noProof="0" dirty="0">
              <a:ln>
                <a:noFill/>
              </a:ln>
              <a:effectLst/>
              <a:uLnTx/>
              <a:uFillTx/>
              <a:latin typeface="Calibri"/>
            </a:endParaRPr>
          </a:p>
        </p:txBody>
      </p:sp>
      <p:sp>
        <p:nvSpPr>
          <p:cNvPr id="8" name="Flowchart: Alternate Process 7"/>
          <p:cNvSpPr/>
          <p:nvPr/>
        </p:nvSpPr>
        <p:spPr>
          <a:xfrm>
            <a:off x="2680570" y="4902828"/>
            <a:ext cx="1653436" cy="135546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dirty="0">
                <a:solidFill>
                  <a:srgbClr val="FF0000"/>
                </a:solidFill>
              </a:rPr>
              <a:t>5 year target</a:t>
            </a:r>
            <a:r>
              <a:rPr lang="en-ZA" dirty="0">
                <a:solidFill>
                  <a:schemeClr val="tx1"/>
                </a:solidFill>
              </a:rPr>
              <a:t>:</a:t>
            </a:r>
          </a:p>
          <a:p>
            <a:pPr algn="ctr"/>
            <a:r>
              <a:rPr lang="en-ZA" sz="1500" dirty="0">
                <a:solidFill>
                  <a:schemeClr val="tx1"/>
                </a:solidFill>
              </a:rPr>
              <a:t>5% improvement in organisational performance (average)</a:t>
            </a:r>
          </a:p>
          <a:p>
            <a:pPr algn="ctr"/>
            <a:endParaRPr lang="en-ZA" dirty="0">
              <a:solidFill>
                <a:schemeClr val="tx1"/>
              </a:solidFill>
            </a:endParaRPr>
          </a:p>
        </p:txBody>
      </p:sp>
    </p:spTree>
    <p:extLst>
      <p:ext uri="{BB962C8B-B14F-4D97-AF65-F5344CB8AC3E}">
        <p14:creationId xmlns:p14="http://schemas.microsoft.com/office/powerpoint/2010/main" val="131046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0930385"/>
              </p:ext>
            </p:extLst>
          </p:nvPr>
        </p:nvGraphicFramePr>
        <p:xfrm>
          <a:off x="0" y="400110"/>
          <a:ext cx="9065172" cy="5469547"/>
        </p:xfrm>
        <a:graphic>
          <a:graphicData uri="http://schemas.openxmlformats.org/drawingml/2006/table">
            <a:tbl>
              <a:tblPr firstRow="1" firstCol="1" bandRow="1"/>
              <a:tblGrid>
                <a:gridCol w="733647">
                  <a:extLst>
                    <a:ext uri="{9D8B030D-6E8A-4147-A177-3AD203B41FA5}">
                      <a16:colId xmlns:a16="http://schemas.microsoft.com/office/drawing/2014/main" val="20000"/>
                    </a:ext>
                  </a:extLst>
                </a:gridCol>
                <a:gridCol w="1781136">
                  <a:extLst>
                    <a:ext uri="{9D8B030D-6E8A-4147-A177-3AD203B41FA5}">
                      <a16:colId xmlns:a16="http://schemas.microsoft.com/office/drawing/2014/main" val="20001"/>
                    </a:ext>
                  </a:extLst>
                </a:gridCol>
                <a:gridCol w="993961">
                  <a:extLst>
                    <a:ext uri="{9D8B030D-6E8A-4147-A177-3AD203B41FA5}">
                      <a16:colId xmlns:a16="http://schemas.microsoft.com/office/drawing/2014/main" val="20002"/>
                    </a:ext>
                  </a:extLst>
                </a:gridCol>
                <a:gridCol w="1196346">
                  <a:extLst>
                    <a:ext uri="{9D8B030D-6E8A-4147-A177-3AD203B41FA5}">
                      <a16:colId xmlns:a16="http://schemas.microsoft.com/office/drawing/2014/main" val="20003"/>
                    </a:ext>
                  </a:extLst>
                </a:gridCol>
                <a:gridCol w="903767">
                  <a:extLst>
                    <a:ext uri="{9D8B030D-6E8A-4147-A177-3AD203B41FA5}">
                      <a16:colId xmlns:a16="http://schemas.microsoft.com/office/drawing/2014/main" val="20004"/>
                    </a:ext>
                  </a:extLst>
                </a:gridCol>
                <a:gridCol w="797442">
                  <a:extLst>
                    <a:ext uri="{9D8B030D-6E8A-4147-A177-3AD203B41FA5}">
                      <a16:colId xmlns:a16="http://schemas.microsoft.com/office/drawing/2014/main" val="20005"/>
                    </a:ext>
                  </a:extLst>
                </a:gridCol>
                <a:gridCol w="768781">
                  <a:extLst>
                    <a:ext uri="{9D8B030D-6E8A-4147-A177-3AD203B41FA5}">
                      <a16:colId xmlns:a16="http://schemas.microsoft.com/office/drawing/2014/main" val="20006"/>
                    </a:ext>
                  </a:extLst>
                </a:gridCol>
                <a:gridCol w="991458">
                  <a:extLst>
                    <a:ext uri="{9D8B030D-6E8A-4147-A177-3AD203B41FA5}">
                      <a16:colId xmlns:a16="http://schemas.microsoft.com/office/drawing/2014/main" val="20007"/>
                    </a:ext>
                  </a:extLst>
                </a:gridCol>
                <a:gridCol w="898634">
                  <a:extLst>
                    <a:ext uri="{9D8B030D-6E8A-4147-A177-3AD203B41FA5}">
                      <a16:colId xmlns:a16="http://schemas.microsoft.com/office/drawing/2014/main" val="20008"/>
                    </a:ext>
                  </a:extLst>
                </a:gridCol>
              </a:tblGrid>
              <a:tr h="176143">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50371">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11276">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extLst>
                  <a:ext uri="{0D108BD9-81ED-4DB2-BD59-A6C34878D82A}">
                    <a16:rowId xmlns:a16="http://schemas.microsoft.com/office/drawing/2014/main" val="10002"/>
                  </a:ext>
                </a:extLst>
              </a:tr>
              <a:tr h="192168">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108200">
                <a:tc>
                  <a:txBody>
                    <a:bodyPr/>
                    <a:lstStyle/>
                    <a:p>
                      <a:pPr>
                        <a:lnSpc>
                          <a:spcPct val="115000"/>
                        </a:lnSpc>
                        <a:spcAft>
                          <a:spcPts val="0"/>
                        </a:spcAft>
                      </a:pPr>
                      <a:r>
                        <a:rPr lang="en-ZA" sz="1200" b="0" dirty="0">
                          <a:effectLst/>
                          <a:latin typeface="Calibri"/>
                          <a:ea typeface="Calibri"/>
                          <a:cs typeface="Times New Roman"/>
                        </a:rPr>
                        <a:t>1.1.1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100" b="0" dirty="0">
                          <a:effectLst/>
                          <a:latin typeface="Calibri"/>
                          <a:ea typeface="Calibri"/>
                          <a:cs typeface="Times New Roman"/>
                        </a:rPr>
                        <a:t>Approved</a:t>
                      </a:r>
                      <a:r>
                        <a:rPr lang="en-ZA" sz="1100" b="0" baseline="0" dirty="0">
                          <a:effectLst/>
                          <a:latin typeface="Calibri"/>
                          <a:ea typeface="Calibri"/>
                          <a:cs typeface="Times New Roman"/>
                        </a:rPr>
                        <a:t> aligned organisational structure</a:t>
                      </a:r>
                      <a:endParaRPr lang="en-ZA" sz="1100" b="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baseline="0" dirty="0">
                          <a:effectLst/>
                          <a:latin typeface="+mn-lt"/>
                          <a:ea typeface="Calibri"/>
                          <a:cs typeface="Times New Roman"/>
                        </a:rPr>
                        <a:t>Organisational structure </a:t>
                      </a:r>
                      <a:r>
                        <a:rPr lang="en-ZA" sz="1100" b="0" dirty="0">
                          <a:effectLst/>
                          <a:latin typeface="+mn-lt"/>
                          <a:ea typeface="Calibri"/>
                          <a:cs typeface="Times New Roman"/>
                        </a:rPr>
                        <a:t>developed</a:t>
                      </a:r>
                      <a:r>
                        <a:rPr lang="en-ZA" sz="1100" b="0" baseline="0" dirty="0">
                          <a:effectLst/>
                          <a:latin typeface="+mn-lt"/>
                          <a:ea typeface="Calibri"/>
                          <a:cs typeface="Times New Roman"/>
                        </a:rPr>
                        <a:t> and consulted</a:t>
                      </a:r>
                      <a:endParaRPr lang="en-ZA" sz="1100" b="0" dirty="0">
                        <a:effectLst/>
                        <a:latin typeface="+mn-lt"/>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baseline="0" dirty="0">
                          <a:effectLst/>
                          <a:latin typeface="+mn-lt"/>
                          <a:ea typeface="Calibri"/>
                          <a:cs typeface="Times New Roman"/>
                        </a:rPr>
                        <a:t>Organisational structure </a:t>
                      </a:r>
                      <a:r>
                        <a:rPr lang="en-ZA" sz="1100" b="0" dirty="0">
                          <a:effectLst/>
                          <a:latin typeface="+mn-lt"/>
                          <a:ea typeface="Calibri"/>
                          <a:cs typeface="Times New Roman"/>
                        </a:rPr>
                        <a:t>developed</a:t>
                      </a:r>
                      <a:r>
                        <a:rPr lang="en-ZA" sz="1100" b="0" baseline="0" dirty="0">
                          <a:effectLst/>
                          <a:latin typeface="+mn-lt"/>
                          <a:ea typeface="Calibri"/>
                          <a:cs typeface="Times New Roman"/>
                        </a:rPr>
                        <a:t> and consulted</a:t>
                      </a:r>
                      <a:endParaRPr lang="en-ZA" sz="1100" b="0" dirty="0">
                        <a:effectLst/>
                        <a:latin typeface="+mn-lt"/>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kern="1200" baseline="0" dirty="0">
                          <a:solidFill>
                            <a:schemeClr val="tx1"/>
                          </a:solidFill>
                          <a:effectLst/>
                          <a:latin typeface="+mn-lt"/>
                          <a:ea typeface="Calibri"/>
                          <a:cs typeface="Times New Roman"/>
                        </a:rPr>
                        <a:t>Transitional Structure developed and submitted for approval</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kern="1200" baseline="0" dirty="0">
                          <a:solidFill>
                            <a:schemeClr val="tx1"/>
                          </a:solidFill>
                          <a:effectLst/>
                          <a:latin typeface="+mn-lt"/>
                          <a:ea typeface="Calibri"/>
                          <a:cs typeface="Times New Roman"/>
                        </a:rPr>
                        <a:t>Transitional Structure approved</a:t>
                      </a:r>
                      <a:endParaRPr lang="en-ZA" sz="1100" b="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kern="1200" baseline="0" dirty="0">
                          <a:solidFill>
                            <a:schemeClr val="tx1"/>
                          </a:solidFill>
                          <a:effectLst/>
                          <a:latin typeface="+mn-lt"/>
                          <a:ea typeface="Calibri"/>
                          <a:cs typeface="Times New Roman"/>
                        </a:rPr>
                        <a:t>Micro (correctional centre) structure approved </a:t>
                      </a:r>
                      <a:endParaRPr lang="en-ZA" sz="1100" b="0" dirty="0">
                        <a:effectLst/>
                        <a:latin typeface="+mn-lt"/>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dirty="0">
                          <a:effectLst/>
                          <a:latin typeface="+mn-lt"/>
                          <a:ea typeface="Calibri"/>
                          <a:cs typeface="Times New Roman"/>
                        </a:rPr>
                        <a:t>Correctional centre post establishment reviewed in line with the approved</a:t>
                      </a:r>
                      <a:r>
                        <a:rPr lang="en-ZA" sz="1100" b="0" baseline="0" dirty="0">
                          <a:effectLst/>
                          <a:latin typeface="+mn-lt"/>
                          <a:ea typeface="Calibri"/>
                          <a:cs typeface="Times New Roman"/>
                        </a:rPr>
                        <a:t> structure.</a:t>
                      </a:r>
                      <a:endParaRPr lang="en-ZA" sz="1100" b="0" dirty="0">
                        <a:effectLst/>
                        <a:latin typeface="+mn-lt"/>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ts val="1520"/>
                        </a:lnSpc>
                        <a:spcBef>
                          <a:spcPts val="0"/>
                        </a:spcBef>
                        <a:spcAft>
                          <a:spcPts val="0"/>
                        </a:spcAft>
                        <a:buClrTx/>
                        <a:buSzTx/>
                        <a:buFontTx/>
                        <a:buNone/>
                        <a:tabLst/>
                        <a:defRPr/>
                      </a:pPr>
                      <a:r>
                        <a:rPr lang="en-ZA" sz="1100" b="0" dirty="0">
                          <a:effectLst/>
                          <a:latin typeface="+mn-lt"/>
                          <a:ea typeface="Calibri"/>
                          <a:cs typeface="Times New Roman"/>
                        </a:rPr>
                        <a:t>Migration to the approved post establishment</a:t>
                      </a:r>
                      <a:r>
                        <a:rPr lang="en-ZA" sz="1100" b="0" baseline="0" dirty="0">
                          <a:effectLst/>
                          <a:latin typeface="+mn-lt"/>
                          <a:ea typeface="Calibri"/>
                          <a:cs typeface="Times New Roman"/>
                        </a:rPr>
                        <a:t> completed</a:t>
                      </a:r>
                      <a:endParaRPr lang="en-ZA" sz="1100" b="0" dirty="0">
                        <a:effectLst/>
                        <a:latin typeface="+mn-lt"/>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4"/>
                  </a:ext>
                </a:extLst>
              </a:tr>
              <a:tr h="923305">
                <a:tc>
                  <a:txBody>
                    <a:bodyPr/>
                    <a:lstStyle/>
                    <a:p>
                      <a:pPr>
                        <a:lnSpc>
                          <a:spcPct val="115000"/>
                        </a:lnSpc>
                        <a:spcAft>
                          <a:spcPts val="0"/>
                        </a:spcAft>
                      </a:pPr>
                      <a:r>
                        <a:rPr lang="en-ZA" sz="1200" b="0" dirty="0">
                          <a:effectLst/>
                          <a:latin typeface="Calibri"/>
                          <a:ea typeface="Calibri"/>
                          <a:cs typeface="Times New Roman"/>
                        </a:rPr>
                        <a:t>1.1.2</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Funded vacancy rate which is less than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 Fill positions at 90%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 Maintain the vacancy rate below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 Maintain the vacancy rate below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Maintain the vacancy rate below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 Maintain the vacancy rate below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 Maintain the vacancy rate below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ts val="1520"/>
                        </a:lnSpc>
                        <a:spcAft>
                          <a:spcPts val="0"/>
                        </a:spcAft>
                      </a:pPr>
                      <a:r>
                        <a:rPr lang="en-ZA" sz="1100" b="0" kern="1200" dirty="0">
                          <a:solidFill>
                            <a:schemeClr val="tx1"/>
                          </a:solidFill>
                          <a:effectLst/>
                          <a:latin typeface="Calibri"/>
                          <a:ea typeface="Calibri"/>
                          <a:cs typeface="Times New Roman"/>
                        </a:rPr>
                        <a:t> Maintain the vacancy rate below 10%</a:t>
                      </a: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5"/>
                  </a:ext>
                </a:extLst>
              </a:tr>
              <a:tr h="804540">
                <a:tc>
                  <a:txBody>
                    <a:bodyPr/>
                    <a:lstStyle/>
                    <a:p>
                      <a:pPr>
                        <a:lnSpc>
                          <a:spcPct val="115000"/>
                        </a:lnSpc>
                        <a:spcAft>
                          <a:spcPts val="0"/>
                        </a:spcAft>
                      </a:pPr>
                      <a:r>
                        <a:rPr lang="en-ZA" sz="1200" b="0" dirty="0">
                          <a:effectLst/>
                          <a:latin typeface="Calibri"/>
                          <a:ea typeface="Calibri"/>
                          <a:cs typeface="Times New Roman"/>
                        </a:rPr>
                        <a:t>1.1.3</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Aft>
                          <a:spcPts val="0"/>
                        </a:spcAft>
                      </a:pPr>
                      <a:r>
                        <a:rPr lang="en-ZA" sz="1200" b="0" dirty="0">
                          <a:effectLst/>
                          <a:latin typeface="Calibri"/>
                          <a:ea typeface="Calibri"/>
                          <a:cs typeface="Times New Roman"/>
                        </a:rPr>
                        <a:t> Number of learners enrolled in the Corrections Services Learnership</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 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960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2064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2064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2064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effectLst/>
                          <a:latin typeface="Calibri"/>
                          <a:ea typeface="Calibri"/>
                          <a:cs typeface="Times New Roman"/>
                        </a:rPr>
                        <a:t>2064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6"/>
                  </a:ext>
                </a:extLst>
              </a:tr>
              <a:tr h="804540">
                <a:tc>
                  <a:txBody>
                    <a:bodyPr/>
                    <a:lstStyle/>
                    <a:p>
                      <a:pPr>
                        <a:lnSpc>
                          <a:spcPct val="115000"/>
                        </a:lnSpc>
                        <a:spcAft>
                          <a:spcPts val="0"/>
                        </a:spcAft>
                      </a:pPr>
                      <a:r>
                        <a:rPr lang="en-ZA" sz="1200" b="0" dirty="0">
                          <a:solidFill>
                            <a:schemeClr val="tx1"/>
                          </a:solidFill>
                          <a:effectLst/>
                          <a:latin typeface="Calibri"/>
                          <a:ea typeface="Calibri"/>
                          <a:cs typeface="Times New Roman"/>
                        </a:rPr>
                        <a:t>1.1.4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Aft>
                          <a:spcPts val="0"/>
                        </a:spcAft>
                      </a:pPr>
                      <a:r>
                        <a:rPr lang="en-ZA" sz="1200" b="0" dirty="0">
                          <a:solidFill>
                            <a:schemeClr val="tx1"/>
                          </a:solidFill>
                          <a:effectLst/>
                          <a:latin typeface="Calibri"/>
                          <a:ea typeface="Calibri"/>
                          <a:cs typeface="Times New Roman"/>
                        </a:rPr>
                        <a:t>Professional Council Established</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solidFill>
                            <a:schemeClr val="tx1"/>
                          </a:solidFill>
                          <a:effectLst/>
                          <a:latin typeface="Calibri"/>
                          <a:ea typeface="Calibri"/>
                          <a:cs typeface="Times New Roman"/>
                        </a:rPr>
                        <a:t>Draft</a:t>
                      </a:r>
                      <a:r>
                        <a:rPr lang="en-ZA" sz="1200" b="0" baseline="0" dirty="0">
                          <a:solidFill>
                            <a:schemeClr val="tx1"/>
                          </a:solidFill>
                          <a:effectLst/>
                          <a:latin typeface="Calibri"/>
                          <a:ea typeface="Calibri"/>
                          <a:cs typeface="Times New Roman"/>
                        </a:rPr>
                        <a:t>ing of legislation researched  </a:t>
                      </a:r>
                      <a:endParaRPr lang="en-ZA" sz="12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b="0" dirty="0">
                          <a:solidFill>
                            <a:schemeClr val="tx1"/>
                          </a:solidFill>
                          <a:effectLst/>
                          <a:latin typeface="+mn-lt"/>
                          <a:ea typeface="Calibri"/>
                          <a:cs typeface="Times New Roman"/>
                        </a:rPr>
                        <a:t>Draft</a:t>
                      </a:r>
                      <a:r>
                        <a:rPr lang="en-ZA" sz="1200" b="0" baseline="0" dirty="0">
                          <a:solidFill>
                            <a:schemeClr val="tx1"/>
                          </a:solidFill>
                          <a:effectLst/>
                          <a:latin typeface="+mn-lt"/>
                          <a:ea typeface="Calibri"/>
                          <a:cs typeface="Times New Roman"/>
                        </a:rPr>
                        <a:t> legislation </a:t>
                      </a:r>
                    </a:p>
                    <a:p>
                      <a:pPr marL="0" marR="0" indent="0" algn="l" defTabSz="457200" rtl="0" eaLnBrk="1" fontAlgn="auto" latinLnBrk="0" hangingPunct="1">
                        <a:lnSpc>
                          <a:spcPct val="115000"/>
                        </a:lnSpc>
                        <a:spcBef>
                          <a:spcPts val="0"/>
                        </a:spcBef>
                        <a:spcAft>
                          <a:spcPts val="0"/>
                        </a:spcAft>
                        <a:buClrTx/>
                        <a:buSzTx/>
                        <a:buFontTx/>
                        <a:buNone/>
                        <a:tabLst/>
                        <a:defRPr/>
                      </a:pPr>
                      <a:r>
                        <a:rPr lang="en-ZA" sz="1200" b="0" baseline="0" dirty="0">
                          <a:solidFill>
                            <a:schemeClr val="tx1"/>
                          </a:solidFill>
                          <a:effectLst/>
                          <a:latin typeface="+mn-lt"/>
                          <a:ea typeface="Calibri"/>
                          <a:cs typeface="Times New Roman"/>
                        </a:rPr>
                        <a:t>developed</a:t>
                      </a:r>
                      <a:endParaRPr lang="en-ZA" sz="1200" b="0" dirty="0">
                        <a:solidFill>
                          <a:schemeClr val="tx1"/>
                        </a:solidFill>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solidFill>
                            <a:schemeClr val="tx1"/>
                          </a:solidFill>
                          <a:effectLst/>
                          <a:latin typeface="Calibri"/>
                          <a:ea typeface="Calibri"/>
                          <a:cs typeface="Times New Roman"/>
                        </a:rPr>
                        <a:t>Draft </a:t>
                      </a:r>
                      <a:r>
                        <a:rPr lang="en-ZA" sz="1200" b="0" baseline="0" dirty="0">
                          <a:solidFill>
                            <a:schemeClr val="tx1"/>
                          </a:solidFill>
                          <a:effectLst/>
                          <a:latin typeface="Calibri"/>
                          <a:ea typeface="Calibri"/>
                          <a:cs typeface="Times New Roman"/>
                        </a:rPr>
                        <a:t>legislation consulted with NCCS</a:t>
                      </a:r>
                      <a:endParaRPr lang="en-ZA" sz="12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solidFill>
                            <a:schemeClr val="tx1"/>
                          </a:solidFill>
                          <a:effectLst/>
                          <a:latin typeface="Calibri"/>
                          <a:ea typeface="Calibri"/>
                          <a:cs typeface="Times New Roman"/>
                        </a:rPr>
                        <a:t>Draft legislation</a:t>
                      </a:r>
                      <a:r>
                        <a:rPr lang="en-ZA" sz="1200" b="0" baseline="0" dirty="0">
                          <a:solidFill>
                            <a:schemeClr val="tx1"/>
                          </a:solidFill>
                          <a:effectLst/>
                          <a:latin typeface="Calibri"/>
                          <a:ea typeface="Calibri"/>
                          <a:cs typeface="Times New Roman"/>
                        </a:rPr>
                        <a:t> consulted internally</a:t>
                      </a:r>
                      <a:endParaRPr lang="en-ZA" sz="12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b="0" dirty="0">
                          <a:solidFill>
                            <a:schemeClr val="tx1"/>
                          </a:solidFill>
                          <a:effectLst/>
                          <a:latin typeface="Calibri"/>
                          <a:ea typeface="Calibri"/>
                          <a:cs typeface="Times New Roman"/>
                        </a:rPr>
                        <a:t>Legislation consulted</a:t>
                      </a:r>
                      <a:r>
                        <a:rPr lang="en-ZA" sz="1200" b="0" baseline="0" dirty="0">
                          <a:solidFill>
                            <a:schemeClr val="tx1"/>
                          </a:solidFill>
                          <a:effectLst/>
                          <a:latin typeface="Calibri"/>
                          <a:ea typeface="Calibri"/>
                          <a:cs typeface="Times New Roman"/>
                        </a:rPr>
                        <a:t> externally</a:t>
                      </a:r>
                      <a:endParaRPr lang="en-ZA" sz="12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b="0" dirty="0">
                          <a:solidFill>
                            <a:schemeClr val="tx1"/>
                          </a:solidFill>
                          <a:effectLst/>
                          <a:latin typeface="+mn-lt"/>
                          <a:ea typeface="Calibri"/>
                          <a:cs typeface="Times New Roman"/>
                        </a:rPr>
                        <a:t>Interim</a:t>
                      </a:r>
                      <a:r>
                        <a:rPr lang="en-ZA" sz="1200" b="0" baseline="0" dirty="0">
                          <a:solidFill>
                            <a:schemeClr val="tx1"/>
                          </a:solidFill>
                          <a:effectLst/>
                          <a:latin typeface="+mn-lt"/>
                          <a:ea typeface="Calibri"/>
                          <a:cs typeface="Times New Roman"/>
                        </a:rPr>
                        <a:t> structure implemented</a:t>
                      </a:r>
                      <a:endParaRPr lang="en-ZA" sz="1200" b="0" dirty="0">
                        <a:solidFill>
                          <a:schemeClr val="tx1"/>
                        </a:solidFill>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b="0" dirty="0">
                          <a:solidFill>
                            <a:schemeClr val="tx1"/>
                          </a:solidFill>
                          <a:effectLst/>
                          <a:latin typeface="+mn-lt"/>
                          <a:ea typeface="Calibri"/>
                          <a:cs typeface="Times New Roman"/>
                        </a:rPr>
                        <a:t>Interim</a:t>
                      </a:r>
                      <a:r>
                        <a:rPr lang="en-ZA" sz="1200" b="0" baseline="0" dirty="0">
                          <a:solidFill>
                            <a:schemeClr val="tx1"/>
                          </a:solidFill>
                          <a:effectLst/>
                          <a:latin typeface="+mn-lt"/>
                          <a:ea typeface="Calibri"/>
                          <a:cs typeface="Times New Roman"/>
                        </a:rPr>
                        <a:t> structure implemented</a:t>
                      </a:r>
                      <a:endParaRPr lang="en-ZA" sz="1200" b="0" dirty="0">
                        <a:solidFill>
                          <a:schemeClr val="tx1"/>
                        </a:solidFill>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0" y="1262294"/>
            <a:ext cx="23689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ZA" altLang="en-US" sz="1200" b="1" spc="-5" dirty="0">
                <a:solidFill>
                  <a:prstClr val="black"/>
                </a:solidFill>
                <a:cs typeface="Calibri"/>
              </a:rPr>
              <a:t>Outputs      Indicators and Targets</a:t>
            </a:r>
          </a:p>
        </p:txBody>
      </p:sp>
      <p:sp>
        <p:nvSpPr>
          <p:cNvPr id="6" name="TextBox 5"/>
          <p:cNvSpPr txBox="1"/>
          <p:nvPr/>
        </p:nvSpPr>
        <p:spPr>
          <a:xfrm>
            <a:off x="457200" y="0"/>
            <a:ext cx="8229600" cy="400110"/>
          </a:xfrm>
          <a:prstGeom prst="rect">
            <a:avLst/>
          </a:prstGeom>
          <a:noFill/>
        </p:spPr>
        <p:txBody>
          <a:bodyPr wrap="square" rtlCol="0">
            <a:spAutoFit/>
          </a:bodyPr>
          <a:lstStyle/>
          <a:p>
            <a:r>
              <a:rPr lang="en-US" sz="2000" b="1" dirty="0">
                <a:solidFill>
                  <a:srgbClr val="00B050"/>
                </a:solidFill>
                <a:effectLst>
                  <a:outerShdw blurRad="38100" dist="38100" dir="2700000" algn="tl">
                    <a:srgbClr val="000000">
                      <a:alpha val="43137"/>
                    </a:srgbClr>
                  </a:outerShdw>
                </a:effectLst>
              </a:rPr>
              <a:t>                             2020/21 ANNUAL PERFORMANCE PLAN</a:t>
            </a:r>
          </a:p>
        </p:txBody>
      </p:sp>
    </p:spTree>
    <p:extLst>
      <p:ext uri="{BB962C8B-B14F-4D97-AF65-F5344CB8AC3E}">
        <p14:creationId xmlns:p14="http://schemas.microsoft.com/office/powerpoint/2010/main" val="41055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1214" y="107951"/>
            <a:ext cx="4380623" cy="400110"/>
          </a:xfrm>
          <a:prstGeom prst="rect">
            <a:avLst/>
          </a:prstGeom>
        </p:spPr>
        <p:txBody>
          <a:bodyPr wrap="none">
            <a:spAutoFit/>
          </a:bodyPr>
          <a:lstStyle/>
          <a:p>
            <a:r>
              <a:rPr lang="en-US" sz="2000" b="1" dirty="0">
                <a:solidFill>
                  <a:srgbClr val="00B050"/>
                </a:solidFill>
                <a:effectLst>
                  <a:outerShdw blurRad="38100" dist="38100" dir="2700000" algn="tl">
                    <a:srgbClr val="000000">
                      <a:alpha val="43137"/>
                    </a:srgbClr>
                  </a:outerShdw>
                </a:effectLst>
              </a:rPr>
              <a:t>2020/21 ANNUAL PERFORMANCE PLAN</a:t>
            </a:r>
          </a:p>
        </p:txBody>
      </p:sp>
      <p:graphicFrame>
        <p:nvGraphicFramePr>
          <p:cNvPr id="4" name="Table 3"/>
          <p:cNvGraphicFramePr>
            <a:graphicFrameLocks noGrp="1"/>
          </p:cNvGraphicFramePr>
          <p:nvPr>
            <p:extLst>
              <p:ext uri="{D42A27DB-BD31-4B8C-83A1-F6EECF244321}">
                <p14:modId xmlns:p14="http://schemas.microsoft.com/office/powerpoint/2010/main" val="4205210908"/>
              </p:ext>
            </p:extLst>
          </p:nvPr>
        </p:nvGraphicFramePr>
        <p:xfrm>
          <a:off x="65124" y="692899"/>
          <a:ext cx="9078876" cy="4638436"/>
        </p:xfrm>
        <a:graphic>
          <a:graphicData uri="http://schemas.openxmlformats.org/drawingml/2006/table">
            <a:tbl>
              <a:tblPr firstRow="1" firstCol="1" bandRow="1"/>
              <a:tblGrid>
                <a:gridCol w="655195">
                  <a:extLst>
                    <a:ext uri="{9D8B030D-6E8A-4147-A177-3AD203B41FA5}">
                      <a16:colId xmlns:a16="http://schemas.microsoft.com/office/drawing/2014/main" val="20000"/>
                    </a:ext>
                  </a:extLst>
                </a:gridCol>
                <a:gridCol w="1168335">
                  <a:extLst>
                    <a:ext uri="{9D8B030D-6E8A-4147-A177-3AD203B41FA5}">
                      <a16:colId xmlns:a16="http://schemas.microsoft.com/office/drawing/2014/main" val="20001"/>
                    </a:ext>
                  </a:extLst>
                </a:gridCol>
                <a:gridCol w="1168335">
                  <a:extLst>
                    <a:ext uri="{9D8B030D-6E8A-4147-A177-3AD203B41FA5}">
                      <a16:colId xmlns:a16="http://schemas.microsoft.com/office/drawing/2014/main" val="20002"/>
                    </a:ext>
                  </a:extLst>
                </a:gridCol>
                <a:gridCol w="1069215">
                  <a:extLst>
                    <a:ext uri="{9D8B030D-6E8A-4147-A177-3AD203B41FA5}">
                      <a16:colId xmlns:a16="http://schemas.microsoft.com/office/drawing/2014/main" val="20003"/>
                    </a:ext>
                  </a:extLst>
                </a:gridCol>
                <a:gridCol w="1168335">
                  <a:extLst>
                    <a:ext uri="{9D8B030D-6E8A-4147-A177-3AD203B41FA5}">
                      <a16:colId xmlns:a16="http://schemas.microsoft.com/office/drawing/2014/main" val="20004"/>
                    </a:ext>
                  </a:extLst>
                </a:gridCol>
                <a:gridCol w="1168335">
                  <a:extLst>
                    <a:ext uri="{9D8B030D-6E8A-4147-A177-3AD203B41FA5}">
                      <a16:colId xmlns:a16="http://schemas.microsoft.com/office/drawing/2014/main" val="20005"/>
                    </a:ext>
                  </a:extLst>
                </a:gridCol>
                <a:gridCol w="851999">
                  <a:extLst>
                    <a:ext uri="{9D8B030D-6E8A-4147-A177-3AD203B41FA5}">
                      <a16:colId xmlns:a16="http://schemas.microsoft.com/office/drawing/2014/main" val="20006"/>
                    </a:ext>
                  </a:extLst>
                </a:gridCol>
                <a:gridCol w="851999">
                  <a:extLst>
                    <a:ext uri="{9D8B030D-6E8A-4147-A177-3AD203B41FA5}">
                      <a16:colId xmlns:a16="http://schemas.microsoft.com/office/drawing/2014/main" val="20007"/>
                    </a:ext>
                  </a:extLst>
                </a:gridCol>
                <a:gridCol w="977128">
                  <a:extLst>
                    <a:ext uri="{9D8B030D-6E8A-4147-A177-3AD203B41FA5}">
                      <a16:colId xmlns:a16="http://schemas.microsoft.com/office/drawing/2014/main" val="20008"/>
                    </a:ext>
                  </a:extLst>
                </a:gridCol>
              </a:tblGrid>
              <a:tr h="192786">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endParaRPr lang="en-ZA"/>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85572">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5905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extLst>
                  <a:ext uri="{0D108BD9-81ED-4DB2-BD59-A6C34878D82A}">
                    <a16:rowId xmlns:a16="http://schemas.microsoft.com/office/drawing/2014/main" val="10002"/>
                  </a:ext>
                </a:extLst>
              </a:tr>
              <a:tr h="192786">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92786">
                <a:tc>
                  <a:txBody>
                    <a:bodyPr/>
                    <a:lstStyle/>
                    <a:p>
                      <a:pPr>
                        <a:lnSpc>
                          <a:spcPct val="115000"/>
                        </a:lnSpc>
                        <a:spcAft>
                          <a:spcPts val="0"/>
                        </a:spcAft>
                      </a:pPr>
                      <a:r>
                        <a:rPr lang="en-ZA" sz="1100" dirty="0">
                          <a:effectLst/>
                          <a:latin typeface="Calibri"/>
                          <a:ea typeface="Calibri"/>
                          <a:cs typeface="Times New Roman"/>
                        </a:rPr>
                        <a:t>1.1.5</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Aft>
                          <a:spcPts val="0"/>
                        </a:spcAft>
                      </a:pPr>
                      <a:r>
                        <a:rPr lang="en-ZA" sz="1200" dirty="0">
                          <a:effectLst/>
                          <a:latin typeface="Calibri"/>
                          <a:ea typeface="Calibri"/>
                          <a:cs typeface="Times New Roman"/>
                        </a:rPr>
                        <a:t> Number of officials trained in line with the WSP</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dirty="0">
                          <a:effectLst/>
                          <a:latin typeface="Calibri"/>
                          <a:ea typeface="Calibri"/>
                          <a:cs typeface="Times New Roman"/>
                        </a:rPr>
                        <a:t>28 210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000" kern="1200" dirty="0">
                          <a:solidFill>
                            <a:srgbClr val="000000"/>
                          </a:solidFill>
                          <a:effectLst/>
                          <a:latin typeface="Arial"/>
                          <a:ea typeface="Calibri"/>
                          <a:cs typeface="Times New Roman"/>
                        </a:rPr>
                        <a:t>32</a:t>
                      </a:r>
                      <a:r>
                        <a:rPr lang="en-ZA" sz="1000" kern="1200" baseline="0" dirty="0">
                          <a:solidFill>
                            <a:srgbClr val="000000"/>
                          </a:solidFill>
                          <a:effectLst/>
                          <a:latin typeface="Arial"/>
                          <a:ea typeface="Calibri"/>
                          <a:cs typeface="Times New Roman"/>
                        </a:rPr>
                        <a:t> 388</a:t>
                      </a:r>
                      <a:endParaRPr lang="en-ZA" sz="110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000" kern="1200" dirty="0">
                          <a:solidFill>
                            <a:srgbClr val="000000"/>
                          </a:solidFill>
                          <a:effectLst/>
                          <a:latin typeface="Arial"/>
                          <a:ea typeface="Calibri"/>
                          <a:cs typeface="Times New Roman"/>
                        </a:rPr>
                        <a:t>34 208</a:t>
                      </a:r>
                      <a:endParaRPr lang="en-ZA" sz="110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000" kern="1200" dirty="0">
                          <a:solidFill>
                            <a:srgbClr val="000000"/>
                          </a:solidFill>
                          <a:effectLst/>
                          <a:latin typeface="Arial"/>
                          <a:ea typeface="Calibri"/>
                          <a:cs typeface="Times New Roman"/>
                        </a:rPr>
                        <a:t>23 150</a:t>
                      </a:r>
                      <a:endParaRPr lang="en-ZA" sz="110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000" kern="1200" dirty="0">
                          <a:solidFill>
                            <a:srgbClr val="000000"/>
                          </a:solidFill>
                          <a:effectLst/>
                          <a:latin typeface="Arial"/>
                          <a:ea typeface="Calibri"/>
                          <a:cs typeface="Times New Roman"/>
                        </a:rPr>
                        <a:t>25 465</a:t>
                      </a:r>
                      <a:endParaRPr lang="en-ZA" sz="110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000" kern="1200" dirty="0">
                          <a:solidFill>
                            <a:srgbClr val="000000"/>
                          </a:solidFill>
                          <a:effectLst/>
                          <a:latin typeface="Arial"/>
                          <a:ea typeface="Calibri"/>
                          <a:cs typeface="Times New Roman"/>
                        </a:rPr>
                        <a:t>28 012</a:t>
                      </a:r>
                      <a:endParaRPr lang="en-ZA" sz="110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ts val="1520"/>
                        </a:lnSpc>
                        <a:spcAft>
                          <a:spcPts val="0"/>
                        </a:spcAft>
                      </a:pPr>
                      <a:r>
                        <a:rPr lang="en-ZA" sz="1000" kern="1200" dirty="0">
                          <a:solidFill>
                            <a:srgbClr val="000000"/>
                          </a:solidFill>
                          <a:effectLst/>
                          <a:latin typeface="Arial"/>
                          <a:ea typeface="Calibri"/>
                          <a:cs typeface="Times New Roman"/>
                        </a:rPr>
                        <a:t>30 813</a:t>
                      </a:r>
                      <a:endParaRPr lang="en-ZA" sz="1100" dirty="0">
                        <a:effectLst/>
                        <a:latin typeface="Calibri"/>
                        <a:ea typeface="Calibri"/>
                        <a:cs typeface="Times New Roman"/>
                      </a:endParaRPr>
                    </a:p>
                  </a:txBody>
                  <a:tcPr marL="68580" marR="68580" marT="9525"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4"/>
                  </a:ext>
                </a:extLst>
              </a:tr>
              <a:tr h="792134">
                <a:tc>
                  <a:txBody>
                    <a:bodyPr/>
                    <a:lstStyle/>
                    <a:p>
                      <a:pPr>
                        <a:lnSpc>
                          <a:spcPct val="115000"/>
                        </a:lnSpc>
                        <a:spcAft>
                          <a:spcPts val="0"/>
                        </a:spcAft>
                      </a:pPr>
                      <a:r>
                        <a:rPr lang="en-ZA" sz="1100" dirty="0">
                          <a:effectLst/>
                          <a:latin typeface="Calibri"/>
                          <a:ea typeface="Calibri"/>
                          <a:cs typeface="Times New Roman"/>
                        </a:rPr>
                        <a:t>1.1.6</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IEHW programme </a:t>
                      </a:r>
                      <a:r>
                        <a:rPr lang="en-ZA" sz="1100" dirty="0">
                          <a:effectLst/>
                          <a:latin typeface="+mn-lt"/>
                          <a:ea typeface="Calibri"/>
                          <a:cs typeface="Times New Roman"/>
                        </a:rPr>
                        <a:t>implemented at</a:t>
                      </a:r>
                      <a:r>
                        <a:rPr lang="en-ZA" sz="1100" baseline="0" dirty="0">
                          <a:effectLst/>
                          <a:latin typeface="Calibri"/>
                          <a:ea typeface="Calibri"/>
                          <a:cs typeface="Times New Roman"/>
                        </a:rPr>
                        <a:t> </a:t>
                      </a:r>
                      <a:r>
                        <a:rPr lang="en-ZA" sz="1100" dirty="0">
                          <a:effectLst/>
                          <a:latin typeface="Calibri"/>
                          <a:ea typeface="Calibri"/>
                          <a:cs typeface="Times New Roman"/>
                        </a:rPr>
                        <a:t>48</a:t>
                      </a:r>
                      <a:r>
                        <a:rPr lang="en-ZA" sz="1100" baseline="0" dirty="0">
                          <a:effectLst/>
                          <a:latin typeface="Calibri"/>
                          <a:ea typeface="Calibri"/>
                          <a:cs typeface="Times New Roman"/>
                        </a:rPr>
                        <a:t> management areas</a:t>
                      </a:r>
                      <a:endParaRPr lang="en-ZA" sz="11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10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11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6</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12</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12</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12</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 12</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5"/>
                  </a:ext>
                </a:extLst>
              </a:tr>
              <a:tr h="861399">
                <a:tc>
                  <a:txBody>
                    <a:bodyPr/>
                    <a:lstStyle/>
                    <a:p>
                      <a:pPr>
                        <a:spcAft>
                          <a:spcPts val="0"/>
                        </a:spcAft>
                      </a:pPr>
                      <a:r>
                        <a:rPr lang="en-ZA" sz="1000" dirty="0">
                          <a:solidFill>
                            <a:schemeClr val="tx1"/>
                          </a:solidFill>
                          <a:effectLst/>
                          <a:latin typeface="Calibri"/>
                          <a:ea typeface="Calibri"/>
                          <a:cs typeface="Times New Roman"/>
                        </a:rPr>
                        <a:t>1.1.7</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dirty="0">
                          <a:solidFill>
                            <a:schemeClr val="tx1"/>
                          </a:solidFill>
                          <a:effectLst/>
                          <a:latin typeface="Calibri"/>
                          <a:ea typeface="Calibri"/>
                          <a:cs typeface="Times New Roman"/>
                        </a:rPr>
                        <a:t>Compliance with the departmental EE Plan</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b="0" dirty="0">
                          <a:solidFill>
                            <a:schemeClr val="tx1"/>
                          </a:solidFill>
                          <a:effectLst/>
                          <a:latin typeface="Calibri"/>
                          <a:ea typeface="Calibri"/>
                          <a:cs typeface="Times New Roman"/>
                        </a:rPr>
                        <a:t>SMS – 60.11 (M)</a:t>
                      </a:r>
                    </a:p>
                    <a:p>
                      <a:pPr>
                        <a:spcAft>
                          <a:spcPts val="0"/>
                        </a:spcAft>
                      </a:pPr>
                      <a:r>
                        <a:rPr lang="en-ZA" sz="1000" b="0" dirty="0">
                          <a:solidFill>
                            <a:schemeClr val="tx1"/>
                          </a:solidFill>
                          <a:effectLst/>
                          <a:latin typeface="Calibri"/>
                          <a:ea typeface="Calibri"/>
                          <a:cs typeface="Times New Roman"/>
                        </a:rPr>
                        <a:t>39.89% (F), </a:t>
                      </a:r>
                    </a:p>
                    <a:p>
                      <a:pPr>
                        <a:spcAft>
                          <a:spcPts val="0"/>
                        </a:spcAft>
                      </a:pPr>
                      <a:r>
                        <a:rPr lang="en-ZA" sz="1000" b="0" dirty="0">
                          <a:solidFill>
                            <a:schemeClr val="tx1"/>
                          </a:solidFill>
                          <a:effectLst/>
                          <a:latin typeface="Calibri"/>
                          <a:ea typeface="Calibri"/>
                          <a:cs typeface="Times New Roman"/>
                        </a:rPr>
                        <a:t>0.71%</a:t>
                      </a:r>
                      <a:r>
                        <a:rPr lang="en-ZA" sz="1000" b="0" baseline="0" dirty="0">
                          <a:solidFill>
                            <a:schemeClr val="tx1"/>
                          </a:solidFill>
                          <a:effectLst/>
                          <a:latin typeface="Calibri"/>
                          <a:ea typeface="Calibri"/>
                          <a:cs typeface="Times New Roman"/>
                        </a:rPr>
                        <a:t> (PWD)</a:t>
                      </a:r>
                      <a:endParaRPr lang="en-ZA" sz="10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b="0" dirty="0">
                          <a:solidFill>
                            <a:schemeClr val="tx1"/>
                          </a:solidFill>
                          <a:effectLst/>
                          <a:latin typeface="+mn-lt"/>
                          <a:ea typeface="Calibri"/>
                          <a:cs typeface="Times New Roman"/>
                        </a:rPr>
                        <a:t>SMS – 59% (M)</a:t>
                      </a:r>
                    </a:p>
                    <a:p>
                      <a:pPr>
                        <a:spcAft>
                          <a:spcPts val="0"/>
                        </a:spcAft>
                      </a:pPr>
                      <a:r>
                        <a:rPr lang="en-ZA" sz="1000" b="0" dirty="0">
                          <a:solidFill>
                            <a:schemeClr val="tx1"/>
                          </a:solidFill>
                          <a:effectLst/>
                          <a:latin typeface="+mn-lt"/>
                          <a:ea typeface="Calibri"/>
                          <a:cs typeface="Times New Roman"/>
                        </a:rPr>
                        <a:t>41%% (F), </a:t>
                      </a:r>
                    </a:p>
                    <a:p>
                      <a:pPr>
                        <a:spcAft>
                          <a:spcPts val="0"/>
                        </a:spcAft>
                      </a:pPr>
                      <a:r>
                        <a:rPr lang="en-ZA" sz="1000" b="0" dirty="0">
                          <a:solidFill>
                            <a:schemeClr val="tx1"/>
                          </a:solidFill>
                          <a:effectLst/>
                          <a:latin typeface="+mn-lt"/>
                          <a:ea typeface="Calibri"/>
                          <a:cs typeface="Times New Roman"/>
                        </a:rPr>
                        <a:t>0.75%</a:t>
                      </a:r>
                      <a:r>
                        <a:rPr lang="en-ZA" sz="1000" b="0" baseline="0" dirty="0">
                          <a:solidFill>
                            <a:schemeClr val="tx1"/>
                          </a:solidFill>
                          <a:effectLst/>
                          <a:latin typeface="+mn-lt"/>
                          <a:ea typeface="Calibri"/>
                          <a:cs typeface="Times New Roman"/>
                        </a:rPr>
                        <a:t> (PWD)</a:t>
                      </a:r>
                      <a:endParaRPr lang="en-ZA" sz="1000" b="0" dirty="0">
                        <a:solidFill>
                          <a:schemeClr val="tx1"/>
                        </a:solidFill>
                        <a:effectLst/>
                        <a:latin typeface="+mn-lt"/>
                        <a:ea typeface="Calibri"/>
                        <a:cs typeface="Times New Roman"/>
                      </a:endParaRPr>
                    </a:p>
                    <a:p>
                      <a:pPr>
                        <a:spcAft>
                          <a:spcPts val="0"/>
                        </a:spcAft>
                      </a:pPr>
                      <a:endParaRPr lang="en-ZA" sz="10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b="0" dirty="0">
                          <a:solidFill>
                            <a:schemeClr val="tx1"/>
                          </a:solidFill>
                          <a:effectLst/>
                          <a:latin typeface="+mn-lt"/>
                          <a:ea typeface="Calibri"/>
                          <a:cs typeface="Times New Roman"/>
                        </a:rPr>
                        <a:t>SMS – 57% (M)</a:t>
                      </a:r>
                    </a:p>
                    <a:p>
                      <a:pPr>
                        <a:spcAft>
                          <a:spcPts val="0"/>
                        </a:spcAft>
                      </a:pPr>
                      <a:r>
                        <a:rPr lang="en-ZA" sz="1000" b="0" dirty="0">
                          <a:solidFill>
                            <a:schemeClr val="tx1"/>
                          </a:solidFill>
                          <a:effectLst/>
                          <a:latin typeface="+mn-lt"/>
                          <a:ea typeface="Calibri"/>
                          <a:cs typeface="Times New Roman"/>
                        </a:rPr>
                        <a:t>43% (F), </a:t>
                      </a:r>
                    </a:p>
                    <a:p>
                      <a:pPr>
                        <a:spcAft>
                          <a:spcPts val="0"/>
                        </a:spcAft>
                      </a:pPr>
                      <a:r>
                        <a:rPr lang="en-ZA" sz="1000" b="0" dirty="0">
                          <a:solidFill>
                            <a:schemeClr val="tx1"/>
                          </a:solidFill>
                          <a:effectLst/>
                          <a:latin typeface="+mn-lt"/>
                          <a:ea typeface="Calibri"/>
                          <a:cs typeface="Times New Roman"/>
                        </a:rPr>
                        <a:t>0.77%</a:t>
                      </a:r>
                      <a:r>
                        <a:rPr lang="en-ZA" sz="1000" b="0" baseline="0" dirty="0">
                          <a:solidFill>
                            <a:schemeClr val="tx1"/>
                          </a:solidFill>
                          <a:effectLst/>
                          <a:latin typeface="+mn-lt"/>
                          <a:ea typeface="Calibri"/>
                          <a:cs typeface="Times New Roman"/>
                        </a:rPr>
                        <a:t> (PWD)</a:t>
                      </a:r>
                      <a:endParaRPr lang="en-ZA" sz="1000" b="0" dirty="0">
                        <a:solidFill>
                          <a:schemeClr val="tx1"/>
                        </a:solidFill>
                        <a:effectLst/>
                        <a:latin typeface="+mn-lt"/>
                        <a:ea typeface="Calibri"/>
                        <a:cs typeface="Times New Roman"/>
                      </a:endParaRPr>
                    </a:p>
                    <a:p>
                      <a:pPr>
                        <a:spcAft>
                          <a:spcPts val="0"/>
                        </a:spcAft>
                      </a:pPr>
                      <a:endParaRPr lang="en-ZA" sz="10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b="0" dirty="0">
                          <a:solidFill>
                            <a:schemeClr val="tx1"/>
                          </a:solidFill>
                          <a:effectLst/>
                          <a:latin typeface="+mn-lt"/>
                          <a:ea typeface="Calibri"/>
                          <a:cs typeface="Times New Roman"/>
                        </a:rPr>
                        <a:t>SMS – 57.06% (M)</a:t>
                      </a:r>
                    </a:p>
                    <a:p>
                      <a:pPr>
                        <a:spcAft>
                          <a:spcPts val="0"/>
                        </a:spcAft>
                      </a:pPr>
                      <a:r>
                        <a:rPr lang="en-ZA" sz="1000" b="0" dirty="0">
                          <a:solidFill>
                            <a:schemeClr val="tx1"/>
                          </a:solidFill>
                          <a:effectLst/>
                          <a:latin typeface="+mn-lt"/>
                          <a:ea typeface="Calibri"/>
                          <a:cs typeface="Times New Roman"/>
                        </a:rPr>
                        <a:t> 42.94% (F), </a:t>
                      </a:r>
                    </a:p>
                    <a:p>
                      <a:pPr>
                        <a:spcAft>
                          <a:spcPts val="0"/>
                        </a:spcAft>
                      </a:pPr>
                      <a:r>
                        <a:rPr lang="en-ZA" sz="1000" b="0" dirty="0">
                          <a:solidFill>
                            <a:schemeClr val="tx1"/>
                          </a:solidFill>
                          <a:effectLst/>
                          <a:latin typeface="+mn-lt"/>
                          <a:ea typeface="Calibri"/>
                          <a:cs typeface="Times New Roman"/>
                        </a:rPr>
                        <a:t>0.77%</a:t>
                      </a:r>
                      <a:r>
                        <a:rPr lang="en-ZA" sz="1000" b="0" baseline="0" dirty="0">
                          <a:solidFill>
                            <a:schemeClr val="tx1"/>
                          </a:solidFill>
                          <a:effectLst/>
                          <a:latin typeface="+mn-lt"/>
                          <a:ea typeface="Calibri"/>
                          <a:cs typeface="Times New Roman"/>
                        </a:rPr>
                        <a:t> (PWD)</a:t>
                      </a:r>
                      <a:endParaRPr lang="en-ZA" sz="1000" b="0" dirty="0">
                        <a:solidFill>
                          <a:schemeClr val="tx1"/>
                        </a:solidFill>
                        <a:effectLst/>
                        <a:latin typeface="+mn-lt"/>
                        <a:ea typeface="Calibri"/>
                        <a:cs typeface="Times New Roman"/>
                      </a:endParaRPr>
                    </a:p>
                    <a:p>
                      <a:pPr>
                        <a:spcAft>
                          <a:spcPts val="0"/>
                        </a:spcAft>
                      </a:pPr>
                      <a:endParaRPr lang="en-ZA" sz="1000" b="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dirty="0">
                          <a:solidFill>
                            <a:schemeClr val="tx1"/>
                          </a:solidFill>
                          <a:effectLst/>
                          <a:latin typeface="Calibri"/>
                          <a:ea typeface="Calibri"/>
                          <a:cs typeface="Times New Roman"/>
                        </a:rPr>
                        <a:t>Comply with the 50:50 SMS target and 2% Disability target</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dirty="0">
                          <a:solidFill>
                            <a:schemeClr val="tx1"/>
                          </a:solidFill>
                          <a:effectLst/>
                          <a:latin typeface="+mn-lt"/>
                          <a:ea typeface="Calibri"/>
                          <a:cs typeface="Times New Roman"/>
                        </a:rPr>
                        <a:t>Comply with the 50:50 SMS target and 2% Disability target</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dirty="0">
                          <a:solidFill>
                            <a:schemeClr val="tx1"/>
                          </a:solidFill>
                          <a:effectLst/>
                          <a:latin typeface="+mn-lt"/>
                          <a:ea typeface="Calibri"/>
                          <a:cs typeface="Times New Roman"/>
                        </a:rPr>
                        <a:t>Comply with the 50:50 SMS target and 2% Disability target</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6"/>
                  </a:ext>
                </a:extLst>
              </a:tr>
              <a:tr h="861399">
                <a:tc>
                  <a:txBody>
                    <a:bodyPr/>
                    <a:lstStyle/>
                    <a:p>
                      <a:pPr>
                        <a:spcAft>
                          <a:spcPts val="0"/>
                        </a:spcAft>
                      </a:pPr>
                      <a:r>
                        <a:rPr lang="en-ZA" sz="1000" dirty="0">
                          <a:solidFill>
                            <a:schemeClr val="tx1"/>
                          </a:solidFill>
                          <a:effectLst/>
                          <a:latin typeface="Calibri"/>
                          <a:ea typeface="Calibri"/>
                          <a:cs typeface="Times New Roman"/>
                        </a:rPr>
                        <a:t>1.1.8</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baseline="0" dirty="0">
                          <a:solidFill>
                            <a:schemeClr val="tx1"/>
                          </a:solidFill>
                          <a:effectLst/>
                          <a:latin typeface="Calibri"/>
                          <a:ea typeface="Calibri"/>
                          <a:cs typeface="Times New Roman"/>
                        </a:rPr>
                        <a:t>Disciplinary cases finalised in 90 days</a:t>
                      </a:r>
                      <a:endParaRPr lang="en-ZA" sz="10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b="0" dirty="0">
                          <a:solidFill>
                            <a:schemeClr val="tx1"/>
                          </a:solidFill>
                          <a:effectLst/>
                          <a:latin typeface="Calibri"/>
                          <a:ea typeface="Calibri"/>
                          <a:cs typeface="Times New Roman"/>
                        </a:rPr>
                        <a:t>73.23%</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b="0" dirty="0">
                          <a:solidFill>
                            <a:schemeClr val="tx1"/>
                          </a:solidFill>
                          <a:effectLst/>
                          <a:latin typeface="Calibri"/>
                          <a:ea typeface="Calibri"/>
                          <a:cs typeface="Times New Roman"/>
                        </a:rPr>
                        <a:t>79.88%</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b="0" dirty="0">
                          <a:solidFill>
                            <a:schemeClr val="tx1"/>
                          </a:solidFill>
                          <a:effectLst/>
                          <a:latin typeface="Calibri"/>
                          <a:ea typeface="Calibri"/>
                          <a:cs typeface="Times New Roman"/>
                        </a:rPr>
                        <a:t>73.10%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b="0" dirty="0">
                          <a:solidFill>
                            <a:schemeClr val="tx1"/>
                          </a:solidFill>
                          <a:effectLst/>
                          <a:latin typeface="Calibri"/>
                          <a:ea typeface="Calibri"/>
                          <a:cs typeface="Times New Roman"/>
                        </a:rPr>
                        <a:t>69.11%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pPr>
                        <a:spcAft>
                          <a:spcPts val="0"/>
                        </a:spcAft>
                      </a:pPr>
                      <a:r>
                        <a:rPr lang="en-ZA" sz="1000" dirty="0">
                          <a:solidFill>
                            <a:schemeClr val="tx1"/>
                          </a:solidFill>
                          <a:effectLst/>
                          <a:latin typeface="Calibri"/>
                          <a:ea typeface="Calibri"/>
                          <a:cs typeface="Times New Roman"/>
                        </a:rPr>
                        <a:t>75%</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dirty="0">
                          <a:solidFill>
                            <a:schemeClr val="tx1"/>
                          </a:solidFill>
                          <a:effectLst/>
                          <a:latin typeface="+mn-lt"/>
                          <a:ea typeface="Calibri"/>
                          <a:cs typeface="Times New Roman"/>
                        </a:rPr>
                        <a:t>77%</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spcAft>
                          <a:spcPts val="0"/>
                        </a:spcAft>
                      </a:pPr>
                      <a:r>
                        <a:rPr lang="en-ZA" sz="1000" dirty="0">
                          <a:solidFill>
                            <a:schemeClr val="tx1"/>
                          </a:solidFill>
                          <a:effectLst/>
                          <a:latin typeface="+mn-lt"/>
                          <a:ea typeface="Calibri"/>
                          <a:cs typeface="Times New Roman"/>
                        </a:rPr>
                        <a:t>79%</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176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910"/>
            <a:ext cx="8229600" cy="5103421"/>
          </a:xfrm>
        </p:spPr>
        <p:txBody>
          <a:bodyPr>
            <a:normAutofit/>
          </a:bodyPr>
          <a:lstStyle/>
          <a:p>
            <a:r>
              <a:rPr lang="en-ZA" sz="2200" dirty="0"/>
              <a:t>Summary of the outcomes of the 2018 Strategic Planning Session</a:t>
            </a:r>
          </a:p>
          <a:p>
            <a:r>
              <a:rPr lang="en-ZA" sz="2200" dirty="0"/>
              <a:t>Current Service Delivery Method (SDM)</a:t>
            </a:r>
          </a:p>
          <a:p>
            <a:r>
              <a:rPr lang="en-ZA" sz="2200" dirty="0"/>
              <a:t>Contextual issues considered in the planning</a:t>
            </a:r>
          </a:p>
          <a:p>
            <a:r>
              <a:rPr lang="en-ZA" sz="2200" dirty="0"/>
              <a:t>Internal and external environmental analysis </a:t>
            </a:r>
          </a:p>
          <a:p>
            <a:r>
              <a:rPr lang="en-ZA" sz="2200" dirty="0"/>
              <a:t>Historical performance </a:t>
            </a:r>
          </a:p>
          <a:p>
            <a:r>
              <a:rPr lang="en-ZA" sz="2200" dirty="0"/>
              <a:t>Changes required for the new cycle</a:t>
            </a:r>
          </a:p>
          <a:p>
            <a:r>
              <a:rPr lang="en-ZA" sz="2200" dirty="0"/>
              <a:t>Five Year Plan (2020-2025)</a:t>
            </a:r>
          </a:p>
          <a:p>
            <a:r>
              <a:rPr lang="en-ZA" sz="2200" dirty="0"/>
              <a:t>Resource considerations</a:t>
            </a:r>
          </a:p>
          <a:p>
            <a:r>
              <a:rPr lang="en-ZA" sz="2200" dirty="0"/>
              <a:t>Dependencies</a:t>
            </a:r>
          </a:p>
          <a:p>
            <a:r>
              <a:rPr lang="en-ZA" sz="2200" dirty="0"/>
              <a:t>Strategic risks</a:t>
            </a:r>
          </a:p>
          <a:p>
            <a:endParaRPr lang="en-ZA" dirty="0"/>
          </a:p>
          <a:p>
            <a:endParaRPr lang="en-ZA" dirty="0"/>
          </a:p>
          <a:p>
            <a:endParaRPr lang="en-ZA" dirty="0"/>
          </a:p>
        </p:txBody>
      </p:sp>
      <p:sp>
        <p:nvSpPr>
          <p:cNvPr id="4" name="TextBox 3"/>
          <p:cNvSpPr txBox="1"/>
          <p:nvPr/>
        </p:nvSpPr>
        <p:spPr>
          <a:xfrm>
            <a:off x="457200" y="186744"/>
            <a:ext cx="8229600" cy="646331"/>
          </a:xfrm>
          <a:prstGeom prst="rect">
            <a:avLst/>
          </a:prstGeom>
          <a:noFill/>
        </p:spPr>
        <p:txBody>
          <a:bodyPr wrap="square" rtlCol="0">
            <a:spAutoFit/>
          </a:bodyPr>
          <a:lstStyle/>
          <a:p>
            <a:r>
              <a:rPr lang="en-US" sz="3600" b="1" dirty="0">
                <a:solidFill>
                  <a:srgbClr val="00B050"/>
                </a:solidFill>
                <a:effectLst>
                  <a:outerShdw blurRad="38100" dist="38100" dir="2700000" algn="tl">
                    <a:srgbClr val="000000">
                      <a:alpha val="43137"/>
                    </a:srgbClr>
                  </a:outerShdw>
                </a:effectLst>
              </a:rPr>
              <a:t>PRESENTATION OUTLINE</a:t>
            </a:r>
          </a:p>
        </p:txBody>
      </p:sp>
    </p:spTree>
    <p:extLst>
      <p:ext uri="{BB962C8B-B14F-4D97-AF65-F5344CB8AC3E}">
        <p14:creationId xmlns:p14="http://schemas.microsoft.com/office/powerpoint/2010/main" val="183982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86" y="1031358"/>
            <a:ext cx="8739672" cy="5313171"/>
          </a:xfrm>
        </p:spPr>
        <p:txBody>
          <a:bodyPr>
            <a:noAutofit/>
          </a:bodyPr>
          <a:lstStyle/>
          <a:p>
            <a:r>
              <a:rPr lang="en-ZA" sz="1600" dirty="0"/>
              <a:t>What are the available resources in the Department? </a:t>
            </a:r>
          </a:p>
          <a:p>
            <a:pPr lvl="1"/>
            <a:r>
              <a:rPr lang="en-ZA" sz="1400" dirty="0"/>
              <a:t>Number of Posts Nationally 41480</a:t>
            </a:r>
          </a:p>
          <a:p>
            <a:pPr lvl="1"/>
            <a:r>
              <a:rPr lang="en-ZA" sz="1400" dirty="0"/>
              <a:t>Filled Posts Nationally 38170</a:t>
            </a:r>
          </a:p>
          <a:p>
            <a:pPr lvl="1"/>
            <a:r>
              <a:rPr lang="en-ZA" sz="1400" dirty="0"/>
              <a:t>Vacant Posts Nationally 3310</a:t>
            </a:r>
          </a:p>
          <a:p>
            <a:pPr lvl="1"/>
            <a:r>
              <a:rPr lang="en-ZA" sz="1400" dirty="0"/>
              <a:t>Compensation Budget  Nationally: R18 213 635.00</a:t>
            </a:r>
          </a:p>
          <a:p>
            <a:pPr marL="57150" indent="0">
              <a:buNone/>
            </a:pPr>
            <a:r>
              <a:rPr lang="en-ZA" sz="1600" dirty="0"/>
              <a:t>The current resources are inadequate to provide optimal HR business support functions.  The achievement of the aforementioned targets will require reprioritisation of the current available resources to the management areas and centres, including reorganisation of the HR structure and placement of incumbents according to their competencies and skills</a:t>
            </a:r>
          </a:p>
          <a:p>
            <a:pPr marL="457200" lvl="1" indent="0">
              <a:buNone/>
            </a:pPr>
            <a:endParaRPr lang="en-ZA" sz="1600" dirty="0"/>
          </a:p>
          <a:p>
            <a:pPr marL="0" indent="0">
              <a:buNone/>
            </a:pPr>
            <a:r>
              <a:rPr lang="en-ZA" sz="1600" dirty="0"/>
              <a:t> In view of the proposed budget cuts Branches to consider how do we optimise existing resources and extract    optimal value such as n the following: </a:t>
            </a:r>
          </a:p>
          <a:p>
            <a:pPr lvl="1"/>
            <a:r>
              <a:rPr lang="en-ZA" sz="1600" dirty="0"/>
              <a:t>HR initiatives will include:</a:t>
            </a:r>
          </a:p>
          <a:p>
            <a:pPr lvl="2"/>
            <a:r>
              <a:rPr lang="en-ZA" sz="1600" dirty="0"/>
              <a:t>Strategic Partnering with other departments in the JCPS Cluster to deliver on training</a:t>
            </a:r>
          </a:p>
          <a:p>
            <a:pPr lvl="2"/>
            <a:r>
              <a:rPr lang="en-ZA" sz="1600" dirty="0"/>
              <a:t>Use of e-learning to save on costs related to travel, accommodation for training.</a:t>
            </a:r>
          </a:p>
          <a:p>
            <a:pPr lvl="2"/>
            <a:r>
              <a:rPr lang="en-ZA" sz="1600" dirty="0"/>
              <a:t>Leveraging on relationship with SASSETA, NSG, EAPA-SA, Organised Labour, National Treasury, DPSA, Tertiary Institutions and NGO’s. </a:t>
            </a:r>
          </a:p>
          <a:p>
            <a:pPr lvl="2"/>
            <a:r>
              <a:rPr lang="en-ZA" sz="1600" dirty="0"/>
              <a:t>Exploration of donor funding.</a:t>
            </a:r>
          </a:p>
          <a:p>
            <a:pPr marL="914400" lvl="2" indent="0">
              <a:buNone/>
            </a:pPr>
            <a:endParaRPr lang="en-ZA" sz="1600" dirty="0"/>
          </a:p>
          <a:p>
            <a:pPr marL="457200" lvl="1" indent="0" algn="just">
              <a:buNone/>
            </a:pPr>
            <a:r>
              <a:rPr lang="en-ZA" sz="1400" dirty="0"/>
              <a:t>.  </a:t>
            </a:r>
          </a:p>
          <a:p>
            <a:pPr lvl="1" algn="just"/>
            <a:endParaRPr lang="en-ZA" sz="1400" i="1" dirty="0">
              <a:solidFill>
                <a:srgbClr val="FC1908"/>
              </a:solidFill>
            </a:endParaRPr>
          </a:p>
        </p:txBody>
      </p:sp>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RESOURCE CONSIDERATIONS</a:t>
            </a:r>
          </a:p>
        </p:txBody>
      </p:sp>
    </p:spTree>
    <p:extLst>
      <p:ext uri="{BB962C8B-B14F-4D97-AF65-F5344CB8AC3E}">
        <p14:creationId xmlns:p14="http://schemas.microsoft.com/office/powerpoint/2010/main" val="321611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66700"/>
            <a:ext cx="6410992"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CRITICAL SUCCESS FACTORS AND DEPENDENCIES: HR</a:t>
            </a:r>
          </a:p>
        </p:txBody>
      </p:sp>
      <p:graphicFrame>
        <p:nvGraphicFramePr>
          <p:cNvPr id="3" name="Table 2"/>
          <p:cNvGraphicFramePr>
            <a:graphicFrameLocks noGrp="1"/>
          </p:cNvGraphicFramePr>
          <p:nvPr>
            <p:extLst>
              <p:ext uri="{D42A27DB-BD31-4B8C-83A1-F6EECF244321}">
                <p14:modId xmlns:p14="http://schemas.microsoft.com/office/powerpoint/2010/main" val="2815138053"/>
              </p:ext>
            </p:extLst>
          </p:nvPr>
        </p:nvGraphicFramePr>
        <p:xfrm>
          <a:off x="85725" y="1108135"/>
          <a:ext cx="8845624" cy="5138138"/>
        </p:xfrm>
        <a:graphic>
          <a:graphicData uri="http://schemas.openxmlformats.org/drawingml/2006/table">
            <a:tbl>
              <a:tblPr firstRow="1" bandRow="1">
                <a:tableStyleId>{5C22544A-7EE6-4342-B048-85BDC9FD1C3A}</a:tableStyleId>
              </a:tblPr>
              <a:tblGrid>
                <a:gridCol w="3481520">
                  <a:extLst>
                    <a:ext uri="{9D8B030D-6E8A-4147-A177-3AD203B41FA5}">
                      <a16:colId xmlns:a16="http://schemas.microsoft.com/office/drawing/2014/main" val="20000"/>
                    </a:ext>
                  </a:extLst>
                </a:gridCol>
                <a:gridCol w="5364104">
                  <a:extLst>
                    <a:ext uri="{9D8B030D-6E8A-4147-A177-3AD203B41FA5}">
                      <a16:colId xmlns:a16="http://schemas.microsoft.com/office/drawing/2014/main" val="20001"/>
                    </a:ext>
                  </a:extLst>
                </a:gridCol>
              </a:tblGrid>
              <a:tr h="401688">
                <a:tc>
                  <a:txBody>
                    <a:bodyPr/>
                    <a:lstStyle/>
                    <a:p>
                      <a:r>
                        <a:rPr lang="en-ZA" b="0" dirty="0"/>
                        <a:t>CRITICAL SUCCESS FACTORS</a:t>
                      </a:r>
                    </a:p>
                  </a:txBody>
                  <a:tcPr>
                    <a:solidFill>
                      <a:schemeClr val="accent3"/>
                    </a:solidFill>
                  </a:tcPr>
                </a:tc>
                <a:tc>
                  <a:txBody>
                    <a:bodyPr/>
                    <a:lstStyle/>
                    <a:p>
                      <a:r>
                        <a:rPr lang="en-ZA" b="0" dirty="0"/>
                        <a:t>DEPENDENCIES</a:t>
                      </a:r>
                    </a:p>
                  </a:txBody>
                  <a:tcPr>
                    <a:solidFill>
                      <a:schemeClr val="accent3"/>
                    </a:solidFill>
                  </a:tcPr>
                </a:tc>
                <a:extLst>
                  <a:ext uri="{0D108BD9-81ED-4DB2-BD59-A6C34878D82A}">
                    <a16:rowId xmlns:a16="http://schemas.microsoft.com/office/drawing/2014/main" val="10000"/>
                  </a:ext>
                </a:extLst>
              </a:tr>
              <a:tr h="606056">
                <a:tc>
                  <a:txBody>
                    <a:bodyPr/>
                    <a:lstStyle/>
                    <a:p>
                      <a:r>
                        <a:rPr lang="en-ZA" sz="1600" b="0" dirty="0"/>
                        <a:t>Development of  Service Delivery model and operations management frame</a:t>
                      </a:r>
                      <a:r>
                        <a:rPr lang="en-ZA" sz="1600" b="0" baseline="0" dirty="0"/>
                        <a:t> work</a:t>
                      </a:r>
                      <a:endParaRPr lang="en-ZA" sz="1600" b="0" dirty="0"/>
                    </a:p>
                  </a:txBody>
                  <a:tcPr>
                    <a:solidFill>
                      <a:schemeClr val="accent3">
                        <a:lumMod val="20000"/>
                        <a:lumOff val="80000"/>
                      </a:schemeClr>
                    </a:solidFill>
                  </a:tcPr>
                </a:tc>
                <a:tc>
                  <a:txBody>
                    <a:bodyPr/>
                    <a:lstStyle/>
                    <a:p>
                      <a:r>
                        <a:rPr lang="en-ZA" sz="1600" b="0" dirty="0"/>
                        <a:t>Strategic management Branch and the Service providers appointed</a:t>
                      </a:r>
                    </a:p>
                  </a:txBody>
                  <a:tcPr>
                    <a:solidFill>
                      <a:schemeClr val="accent3">
                        <a:lumMod val="20000"/>
                        <a:lumOff val="80000"/>
                      </a:schemeClr>
                    </a:solidFill>
                  </a:tcPr>
                </a:tc>
                <a:extLst>
                  <a:ext uri="{0D108BD9-81ED-4DB2-BD59-A6C34878D82A}">
                    <a16:rowId xmlns:a16="http://schemas.microsoft.com/office/drawing/2014/main" val="10001"/>
                  </a:ext>
                </a:extLst>
              </a:tr>
              <a:tr h="595423">
                <a:tc>
                  <a:txBody>
                    <a:bodyPr/>
                    <a:lstStyle/>
                    <a:p>
                      <a:r>
                        <a:rPr lang="en-ZA" sz="1600" b="0" dirty="0"/>
                        <a:t>Enhancement of recruitment, </a:t>
                      </a:r>
                      <a:r>
                        <a:rPr lang="en-ZA" sz="1600" b="0" baseline="0" dirty="0"/>
                        <a:t>selection and retention of talent</a:t>
                      </a:r>
                      <a:endParaRPr lang="en-ZA" sz="1600" b="0" dirty="0"/>
                    </a:p>
                  </a:txBody>
                  <a:tcPr>
                    <a:solidFill>
                      <a:schemeClr val="accent3">
                        <a:lumMod val="20000"/>
                        <a:lumOff val="80000"/>
                      </a:schemeClr>
                    </a:solidFill>
                  </a:tcPr>
                </a:tc>
                <a:tc>
                  <a:txBody>
                    <a:bodyPr/>
                    <a:lstStyle/>
                    <a:p>
                      <a:r>
                        <a:rPr lang="en-ZA" sz="1600" b="0" dirty="0"/>
                        <a:t>Talent management strategy and approved structure</a:t>
                      </a:r>
                    </a:p>
                  </a:txBody>
                  <a:tcPr>
                    <a:solidFill>
                      <a:schemeClr val="accent3">
                        <a:lumMod val="20000"/>
                        <a:lumOff val="80000"/>
                      </a:schemeClr>
                    </a:solidFill>
                  </a:tcPr>
                </a:tc>
                <a:extLst>
                  <a:ext uri="{0D108BD9-81ED-4DB2-BD59-A6C34878D82A}">
                    <a16:rowId xmlns:a16="http://schemas.microsoft.com/office/drawing/2014/main" val="10002"/>
                  </a:ext>
                </a:extLst>
              </a:tr>
              <a:tr h="361507">
                <a:tc>
                  <a:txBody>
                    <a:bodyPr/>
                    <a:lstStyle/>
                    <a:p>
                      <a:r>
                        <a:rPr lang="en-ZA" sz="1600" b="0" dirty="0"/>
                        <a:t>Implementation of appropriate shift</a:t>
                      </a:r>
                      <a:r>
                        <a:rPr lang="en-ZA" sz="1600" b="0" baseline="0" dirty="0"/>
                        <a:t> pattern </a:t>
                      </a:r>
                      <a:endParaRPr lang="en-ZA" sz="1600" b="0" dirty="0"/>
                    </a:p>
                  </a:txBody>
                  <a:tcPr>
                    <a:solidFill>
                      <a:schemeClr val="accent3">
                        <a:lumMod val="20000"/>
                        <a:lumOff val="80000"/>
                      </a:schemeClr>
                    </a:solidFill>
                  </a:tcPr>
                </a:tc>
                <a:tc>
                  <a:txBody>
                    <a:bodyPr/>
                    <a:lstStyle/>
                    <a:p>
                      <a:r>
                        <a:rPr lang="en-ZA" sz="1600" b="0" dirty="0"/>
                        <a:t>Buy</a:t>
                      </a:r>
                      <a:r>
                        <a:rPr lang="en-ZA" sz="1600" b="0" baseline="0" dirty="0"/>
                        <a:t> in from organised labour and sufficient staff</a:t>
                      </a:r>
                      <a:endParaRPr lang="en-ZA" sz="1600" b="0" dirty="0"/>
                    </a:p>
                  </a:txBody>
                  <a:tcPr>
                    <a:solidFill>
                      <a:schemeClr val="accent3">
                        <a:lumMod val="20000"/>
                        <a:lumOff val="80000"/>
                      </a:schemeClr>
                    </a:solidFill>
                  </a:tcPr>
                </a:tc>
                <a:extLst>
                  <a:ext uri="{0D108BD9-81ED-4DB2-BD59-A6C34878D82A}">
                    <a16:rowId xmlns:a16="http://schemas.microsoft.com/office/drawing/2014/main" val="10003"/>
                  </a:ext>
                </a:extLst>
              </a:tr>
              <a:tr h="361507">
                <a:tc>
                  <a:txBody>
                    <a:bodyPr/>
                    <a:lstStyle/>
                    <a:p>
                      <a:pPr marL="0" algn="l" defTabSz="457200" rtl="0" eaLnBrk="1" latinLnBrk="0" hangingPunct="1"/>
                      <a:r>
                        <a:rPr lang="en-ZA" sz="1600" b="0" kern="1200" dirty="0">
                          <a:solidFill>
                            <a:schemeClr val="dk1"/>
                          </a:solidFill>
                          <a:latin typeface="+mn-lt"/>
                          <a:ea typeface="+mn-ea"/>
                          <a:cs typeface="+mn-cs"/>
                        </a:rPr>
                        <a:t>Establishment of professional council for Correctional Services</a:t>
                      </a: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dirty="0"/>
                        <a:t>The professionalization of corrections depends on the establishment of the professional council which in turn will depend on political and executive support for the implementation of the business case.</a:t>
                      </a:r>
                    </a:p>
                    <a:p>
                      <a:endParaRPr lang="en-ZA" sz="1600" b="0" dirty="0"/>
                    </a:p>
                  </a:txBody>
                  <a:tcPr>
                    <a:solidFill>
                      <a:schemeClr val="accent3">
                        <a:lumMod val="20000"/>
                        <a:lumOff val="80000"/>
                      </a:schemeClr>
                    </a:solidFill>
                  </a:tcPr>
                </a:tc>
                <a:extLst>
                  <a:ext uri="{0D108BD9-81ED-4DB2-BD59-A6C34878D82A}">
                    <a16:rowId xmlns:a16="http://schemas.microsoft.com/office/drawing/2014/main" val="10004"/>
                  </a:ext>
                </a:extLst>
              </a:tr>
              <a:tr h="361507">
                <a:tc>
                  <a:txBody>
                    <a:bodyPr/>
                    <a:lstStyle/>
                    <a:p>
                      <a:pPr marL="0" algn="l" defTabSz="457200" rtl="0" eaLnBrk="1" latinLnBrk="0" hangingPunct="1"/>
                      <a:r>
                        <a:rPr lang="en-ZA" sz="1600" b="0" kern="1200" dirty="0">
                          <a:solidFill>
                            <a:schemeClr val="dk1"/>
                          </a:solidFill>
                          <a:latin typeface="+mn-lt"/>
                          <a:ea typeface="+mn-ea"/>
                          <a:cs typeface="+mn-cs"/>
                        </a:rPr>
                        <a:t>Learnership Intake</a:t>
                      </a:r>
                    </a:p>
                  </a:txBody>
                  <a:tcPr>
                    <a:solidFill>
                      <a:schemeClr val="accent3">
                        <a:lumMod val="20000"/>
                        <a:lumOff val="80000"/>
                      </a:schemeClr>
                    </a:solidFill>
                  </a:tcPr>
                </a:tc>
                <a:tc>
                  <a:txBody>
                    <a:bodyPr/>
                    <a:lstStyle/>
                    <a:p>
                      <a:r>
                        <a:rPr lang="en-ZA" sz="1600" b="0" dirty="0"/>
                        <a:t>The seamless intake of learners in line with the targets set is dependent on the appropriate resourcing of the colleges – in terms of budget for their nutrition, uniform and availability of trained staff</a:t>
                      </a:r>
                    </a:p>
                  </a:txBody>
                  <a:tcPr>
                    <a:solidFill>
                      <a:schemeClr val="accent3">
                        <a:lumMod val="20000"/>
                        <a:lumOff val="80000"/>
                      </a:schemeClr>
                    </a:solidFill>
                  </a:tcPr>
                </a:tc>
                <a:extLst>
                  <a:ext uri="{0D108BD9-81ED-4DB2-BD59-A6C34878D82A}">
                    <a16:rowId xmlns:a16="http://schemas.microsoft.com/office/drawing/2014/main" val="10005"/>
                  </a:ext>
                </a:extLst>
              </a:tr>
              <a:tr h="361507">
                <a:tc>
                  <a:txBody>
                    <a:bodyPr/>
                    <a:lstStyle/>
                    <a:p>
                      <a:pPr marL="0" algn="l" defTabSz="457200" rtl="0" eaLnBrk="1" latinLnBrk="0" hangingPunct="1"/>
                      <a:r>
                        <a:rPr lang="en-ZA" sz="1600" b="0" kern="1200" dirty="0">
                          <a:solidFill>
                            <a:schemeClr val="dk1"/>
                          </a:solidFill>
                          <a:latin typeface="+mn-lt"/>
                          <a:ea typeface="+mn-ea"/>
                          <a:cs typeface="+mn-cs"/>
                        </a:rPr>
                        <a:t>HR Efficiency</a:t>
                      </a:r>
                    </a:p>
                  </a:txBody>
                  <a:tcPr>
                    <a:solidFill>
                      <a:schemeClr val="accent3">
                        <a:lumMod val="20000"/>
                        <a:lumOff val="80000"/>
                      </a:schemeClr>
                    </a:solidFill>
                  </a:tcPr>
                </a:tc>
                <a:tc>
                  <a:txBody>
                    <a:bodyPr/>
                    <a:lstStyle/>
                    <a:p>
                      <a:r>
                        <a:rPr lang="en-ZA" sz="1600" b="0" dirty="0"/>
                        <a:t>Cooperation</a:t>
                      </a:r>
                      <a:r>
                        <a:rPr lang="en-ZA" sz="1600" b="0" baseline="0" dirty="0"/>
                        <a:t> and competence of line function management</a:t>
                      </a:r>
                      <a:endParaRPr lang="en-ZA" sz="1600" b="0" dirty="0"/>
                    </a:p>
                  </a:txBody>
                  <a:tcP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811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66700"/>
            <a:ext cx="6410992"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ACTION PLAN</a:t>
            </a:r>
          </a:p>
        </p:txBody>
      </p:sp>
      <p:graphicFrame>
        <p:nvGraphicFramePr>
          <p:cNvPr id="3" name="Table 2"/>
          <p:cNvGraphicFramePr>
            <a:graphicFrameLocks noGrp="1"/>
          </p:cNvGraphicFramePr>
          <p:nvPr>
            <p:extLst>
              <p:ext uri="{D42A27DB-BD31-4B8C-83A1-F6EECF244321}">
                <p14:modId xmlns:p14="http://schemas.microsoft.com/office/powerpoint/2010/main" val="3363600783"/>
              </p:ext>
            </p:extLst>
          </p:nvPr>
        </p:nvGraphicFramePr>
        <p:xfrm>
          <a:off x="85725" y="1108135"/>
          <a:ext cx="8758730" cy="4596498"/>
        </p:xfrm>
        <a:graphic>
          <a:graphicData uri="http://schemas.openxmlformats.org/drawingml/2006/table">
            <a:tbl>
              <a:tblPr firstRow="1" bandRow="1">
                <a:tableStyleId>{5C22544A-7EE6-4342-B048-85BDC9FD1C3A}</a:tableStyleId>
              </a:tblPr>
              <a:tblGrid>
                <a:gridCol w="2116604">
                  <a:extLst>
                    <a:ext uri="{9D8B030D-6E8A-4147-A177-3AD203B41FA5}">
                      <a16:colId xmlns:a16="http://schemas.microsoft.com/office/drawing/2014/main" val="20000"/>
                    </a:ext>
                  </a:extLst>
                </a:gridCol>
                <a:gridCol w="2116604">
                  <a:extLst>
                    <a:ext uri="{9D8B030D-6E8A-4147-A177-3AD203B41FA5}">
                      <a16:colId xmlns:a16="http://schemas.microsoft.com/office/drawing/2014/main" val="20001"/>
                    </a:ext>
                  </a:extLst>
                </a:gridCol>
                <a:gridCol w="2262761">
                  <a:extLst>
                    <a:ext uri="{9D8B030D-6E8A-4147-A177-3AD203B41FA5}">
                      <a16:colId xmlns:a16="http://schemas.microsoft.com/office/drawing/2014/main" val="20002"/>
                    </a:ext>
                  </a:extLst>
                </a:gridCol>
                <a:gridCol w="2262761">
                  <a:extLst>
                    <a:ext uri="{9D8B030D-6E8A-4147-A177-3AD203B41FA5}">
                      <a16:colId xmlns:a16="http://schemas.microsoft.com/office/drawing/2014/main" val="20003"/>
                    </a:ext>
                  </a:extLst>
                </a:gridCol>
              </a:tblGrid>
              <a:tr h="401688">
                <a:tc>
                  <a:txBody>
                    <a:bodyPr/>
                    <a:lstStyle/>
                    <a:p>
                      <a:r>
                        <a:rPr lang="en-ZA" dirty="0"/>
                        <a:t>Output</a:t>
                      </a:r>
                    </a:p>
                  </a:txBody>
                  <a:tcPr>
                    <a:solidFill>
                      <a:schemeClr val="accent3"/>
                    </a:solidFill>
                  </a:tcPr>
                </a:tc>
                <a:tc>
                  <a:txBody>
                    <a:bodyPr/>
                    <a:lstStyle/>
                    <a:p>
                      <a:r>
                        <a:rPr lang="en-ZA" dirty="0"/>
                        <a:t>Action </a:t>
                      </a:r>
                    </a:p>
                  </a:txBody>
                  <a:tcPr>
                    <a:solidFill>
                      <a:schemeClr val="accent3"/>
                    </a:solidFill>
                  </a:tcPr>
                </a:tc>
                <a:tc>
                  <a:txBody>
                    <a:bodyPr/>
                    <a:lstStyle/>
                    <a:p>
                      <a:r>
                        <a:rPr lang="en-ZA" dirty="0"/>
                        <a:t>Time Frame </a:t>
                      </a:r>
                    </a:p>
                  </a:txBody>
                  <a:tcPr>
                    <a:solidFill>
                      <a:schemeClr val="accent3"/>
                    </a:solidFill>
                  </a:tcPr>
                </a:tc>
                <a:tc>
                  <a:txBody>
                    <a:bodyPr/>
                    <a:lstStyle/>
                    <a:p>
                      <a:r>
                        <a:rPr lang="en-ZA" dirty="0"/>
                        <a:t>Responsibility</a:t>
                      </a:r>
                    </a:p>
                  </a:txBody>
                  <a:tcPr>
                    <a:solidFill>
                      <a:schemeClr val="accent3"/>
                    </a:solidFill>
                  </a:tcPr>
                </a:tc>
                <a:extLst>
                  <a:ext uri="{0D108BD9-81ED-4DB2-BD59-A6C34878D82A}">
                    <a16:rowId xmlns:a16="http://schemas.microsoft.com/office/drawing/2014/main" val="10000"/>
                  </a:ext>
                </a:extLst>
              </a:tr>
              <a:tr h="606056">
                <a:tc rowSpan="6">
                  <a:txBody>
                    <a:bodyPr/>
                    <a:lstStyle/>
                    <a:p>
                      <a:r>
                        <a:rPr lang="en-ZA" sz="1600" b="0" kern="1200" baseline="0" dirty="0">
                          <a:solidFill>
                            <a:schemeClr val="dk1"/>
                          </a:solidFill>
                          <a:effectLst/>
                          <a:latin typeface="+mn-lt"/>
                          <a:ea typeface="+mn-ea"/>
                          <a:cs typeface="+mn-cs"/>
                        </a:rPr>
                        <a:t>A functional,  affordable, centre-centric </a:t>
                      </a:r>
                      <a:r>
                        <a:rPr lang="en-ZA" sz="1600" b="0" kern="1200" dirty="0">
                          <a:solidFill>
                            <a:schemeClr val="dk1"/>
                          </a:solidFill>
                          <a:effectLst/>
                          <a:latin typeface="+mn-lt"/>
                          <a:ea typeface="+mn-ea"/>
                          <a:cs typeface="+mn-cs"/>
                        </a:rPr>
                        <a:t>organizational structure in place  by 2028</a:t>
                      </a:r>
                      <a:endParaRPr lang="en-ZA" sz="1600" b="1" dirty="0"/>
                    </a:p>
                  </a:txBody>
                  <a:tcPr>
                    <a:solidFill>
                      <a:schemeClr val="accent3">
                        <a:lumMod val="20000"/>
                        <a:lumOff val="80000"/>
                      </a:schemeClr>
                    </a:solidFill>
                  </a:tcPr>
                </a:tc>
                <a:tc>
                  <a:txBody>
                    <a:bodyPr/>
                    <a:lstStyle/>
                    <a:p>
                      <a:pPr marL="0" lvl="1" indent="0">
                        <a:buFont typeface="+mj-lt"/>
                        <a:buNone/>
                      </a:pPr>
                      <a:r>
                        <a:rPr lang="en-ZA" sz="1500" kern="1200" dirty="0">
                          <a:solidFill>
                            <a:schemeClr val="dk1"/>
                          </a:solidFill>
                          <a:effectLst/>
                          <a:latin typeface="+mn-lt"/>
                          <a:ea typeface="+mn-ea"/>
                          <a:cs typeface="+mn-cs"/>
                        </a:rPr>
                        <a:t>Service Delivery model (people and structure work stream)</a:t>
                      </a:r>
                    </a:p>
                    <a:p>
                      <a:endParaRPr lang="en-ZA" sz="1500" b="1" dirty="0"/>
                    </a:p>
                  </a:txBody>
                  <a:tcPr>
                    <a:solidFill>
                      <a:schemeClr val="accent3">
                        <a:lumMod val="20000"/>
                        <a:lumOff val="80000"/>
                      </a:schemeClr>
                    </a:solidFill>
                  </a:tcPr>
                </a:tc>
                <a:tc>
                  <a:txBody>
                    <a:bodyPr/>
                    <a:lstStyle/>
                    <a:p>
                      <a:r>
                        <a:rPr lang="en-ZA" sz="1600" dirty="0"/>
                        <a:t>31</a:t>
                      </a:r>
                      <a:r>
                        <a:rPr lang="en-ZA" sz="1600" baseline="0" dirty="0"/>
                        <a:t> March 2020</a:t>
                      </a:r>
                      <a:endParaRPr lang="en-ZA" sz="1600" dirty="0"/>
                    </a:p>
                  </a:txBody>
                  <a:tcPr>
                    <a:solidFill>
                      <a:schemeClr val="accent3">
                        <a:lumMod val="20000"/>
                        <a:lumOff val="80000"/>
                      </a:schemeClr>
                    </a:solidFill>
                  </a:tcPr>
                </a:tc>
                <a:tc>
                  <a:txBody>
                    <a:bodyPr/>
                    <a:lstStyle/>
                    <a:p>
                      <a:r>
                        <a:rPr lang="en-ZA" sz="1600" dirty="0"/>
                        <a:t>DCHRM</a:t>
                      </a:r>
                    </a:p>
                  </a:txBody>
                  <a:tcPr>
                    <a:solidFill>
                      <a:schemeClr val="accent3">
                        <a:lumMod val="20000"/>
                        <a:lumOff val="80000"/>
                      </a:schemeClr>
                    </a:solidFill>
                  </a:tcPr>
                </a:tc>
                <a:extLst>
                  <a:ext uri="{0D108BD9-81ED-4DB2-BD59-A6C34878D82A}">
                    <a16:rowId xmlns:a16="http://schemas.microsoft.com/office/drawing/2014/main" val="10001"/>
                  </a:ext>
                </a:extLst>
              </a:tr>
              <a:tr h="595423">
                <a:tc vMerge="1">
                  <a:txBody>
                    <a:bodyPr/>
                    <a:lstStyle/>
                    <a:p>
                      <a:endParaRPr lang="en-ZA" sz="1600" b="1" dirty="0"/>
                    </a:p>
                  </a:txBody>
                  <a:tcPr>
                    <a:solidFill>
                      <a:schemeClr val="accent3">
                        <a:lumMod val="20000"/>
                        <a:lumOff val="80000"/>
                      </a:schemeClr>
                    </a:solidFill>
                  </a:tcPr>
                </a:tc>
                <a:tc>
                  <a:txBody>
                    <a:bodyPr/>
                    <a:lstStyle/>
                    <a:p>
                      <a:pPr marL="0" lvl="1" indent="0">
                        <a:buFont typeface="+mj-lt"/>
                        <a:buNone/>
                      </a:pPr>
                      <a:r>
                        <a:rPr lang="en-ZA" sz="1500" kern="1200" dirty="0">
                          <a:solidFill>
                            <a:schemeClr val="dk1"/>
                          </a:solidFill>
                          <a:effectLst/>
                          <a:latin typeface="+mn-lt"/>
                          <a:ea typeface="+mn-ea"/>
                          <a:cs typeface="+mn-cs"/>
                        </a:rPr>
                        <a:t>Transitional</a:t>
                      </a:r>
                      <a:r>
                        <a:rPr lang="en-ZA" sz="1500" kern="1200" baseline="0" dirty="0">
                          <a:solidFill>
                            <a:schemeClr val="dk1"/>
                          </a:solidFill>
                          <a:effectLst/>
                          <a:latin typeface="+mn-lt"/>
                          <a:ea typeface="+mn-ea"/>
                          <a:cs typeface="+mn-cs"/>
                        </a:rPr>
                        <a:t> and micro s</a:t>
                      </a:r>
                      <a:r>
                        <a:rPr lang="en-ZA" sz="1500" kern="1200" dirty="0">
                          <a:solidFill>
                            <a:schemeClr val="dk1"/>
                          </a:solidFill>
                          <a:effectLst/>
                          <a:latin typeface="+mn-lt"/>
                          <a:ea typeface="+mn-ea"/>
                          <a:cs typeface="+mn-cs"/>
                        </a:rPr>
                        <a:t>tructure approved</a:t>
                      </a:r>
                      <a:endParaRPr lang="en-US" sz="1500" kern="1200" dirty="0">
                        <a:solidFill>
                          <a:schemeClr val="dk1"/>
                        </a:solidFill>
                        <a:effectLst/>
                        <a:latin typeface="+mn-lt"/>
                        <a:ea typeface="+mn-ea"/>
                        <a:cs typeface="+mn-cs"/>
                      </a:endParaRPr>
                    </a:p>
                    <a:p>
                      <a:endParaRPr lang="en-ZA" sz="1500" b="1" dirty="0"/>
                    </a:p>
                  </a:txBody>
                  <a:tcPr>
                    <a:solidFill>
                      <a:schemeClr val="accent3">
                        <a:lumMod val="20000"/>
                        <a:lumOff val="80000"/>
                      </a:schemeClr>
                    </a:solidFill>
                  </a:tcPr>
                </a:tc>
                <a:tc>
                  <a:txBody>
                    <a:bodyPr/>
                    <a:lstStyle/>
                    <a:p>
                      <a:r>
                        <a:rPr lang="en-ZA" sz="1600" b="0" dirty="0"/>
                        <a:t>31 March 2020</a:t>
                      </a:r>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2"/>
                  </a:ext>
                </a:extLst>
              </a:tr>
              <a:tr h="361507">
                <a:tc vMerge="1">
                  <a:txBody>
                    <a:bodyPr/>
                    <a:lstStyle/>
                    <a:p>
                      <a:endParaRPr lang="en-ZA" sz="1600" b="1" dirty="0"/>
                    </a:p>
                  </a:txBody>
                  <a:tcPr>
                    <a:solidFill>
                      <a:schemeClr val="accent3">
                        <a:lumMod val="20000"/>
                        <a:lumOff val="80000"/>
                      </a:schemeClr>
                    </a:solidFill>
                  </a:tcPr>
                </a:tc>
                <a:tc>
                  <a:txBody>
                    <a:bodyPr/>
                    <a:lstStyle/>
                    <a:p>
                      <a:pPr marL="0" lvl="1" indent="0">
                        <a:buFont typeface="+mj-lt"/>
                        <a:buNone/>
                      </a:pPr>
                      <a:r>
                        <a:rPr lang="en-ZA" sz="1500" kern="1200" dirty="0">
                          <a:solidFill>
                            <a:schemeClr val="dk1"/>
                          </a:solidFill>
                          <a:effectLst/>
                          <a:latin typeface="+mn-lt"/>
                          <a:ea typeface="+mn-ea"/>
                          <a:cs typeface="+mn-cs"/>
                        </a:rPr>
                        <a:t>Shift pattern implemented</a:t>
                      </a:r>
                      <a:endParaRPr lang="en-US" sz="150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b="0" dirty="0"/>
                        <a:t>31 March 2021</a:t>
                      </a:r>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3"/>
                  </a:ext>
                </a:extLst>
              </a:tr>
              <a:tr h="361507">
                <a:tc vMerge="1">
                  <a:txBody>
                    <a:bodyPr/>
                    <a:lstStyle/>
                    <a:p>
                      <a:pPr marL="0" algn="l" defTabSz="457200" rtl="0" eaLnBrk="1" latinLnBrk="0" hangingPunct="1"/>
                      <a:endParaRPr lang="en-ZA" sz="1600" b="1"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500" kern="1200" dirty="0">
                          <a:solidFill>
                            <a:schemeClr val="dk1"/>
                          </a:solidFill>
                          <a:effectLst/>
                          <a:latin typeface="+mn-lt"/>
                          <a:ea typeface="+mn-ea"/>
                          <a:cs typeface="+mn-cs"/>
                        </a:rPr>
                        <a:t>Staffing norms</a:t>
                      </a:r>
                      <a:endParaRPr lang="en-US" sz="1500" kern="1200" dirty="0">
                        <a:solidFill>
                          <a:schemeClr val="dk1"/>
                        </a:solidFill>
                        <a:effectLst/>
                        <a:latin typeface="+mn-lt"/>
                        <a:ea typeface="+mn-ea"/>
                        <a:cs typeface="+mn-cs"/>
                      </a:endParaRPr>
                    </a:p>
                    <a:p>
                      <a:pPr marL="0" algn="l" defTabSz="457200" rtl="0" eaLnBrk="1" latinLnBrk="0" hangingPunct="1"/>
                      <a:endParaRPr lang="en-ZA" sz="1500" b="1"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ZA" sz="1600" dirty="0"/>
                        <a:t>31 March 2023</a:t>
                      </a:r>
                    </a:p>
                  </a:txBody>
                  <a:tcPr>
                    <a:solidFill>
                      <a:schemeClr val="accent3">
                        <a:lumMod val="20000"/>
                        <a:lumOff val="80000"/>
                      </a:schemeClr>
                    </a:solidFill>
                  </a:tcPr>
                </a:tc>
                <a:tc>
                  <a:txBody>
                    <a:bodyPr/>
                    <a:lstStyle/>
                    <a:p>
                      <a:r>
                        <a:rPr lang="en-ZA" sz="1600" dirty="0"/>
                        <a:t>DCHRM</a:t>
                      </a:r>
                    </a:p>
                  </a:txBody>
                  <a:tcPr>
                    <a:solidFill>
                      <a:schemeClr val="accent3">
                        <a:lumMod val="20000"/>
                        <a:lumOff val="80000"/>
                      </a:schemeClr>
                    </a:solidFill>
                  </a:tcPr>
                </a:tc>
                <a:extLst>
                  <a:ext uri="{0D108BD9-81ED-4DB2-BD59-A6C34878D82A}">
                    <a16:rowId xmlns:a16="http://schemas.microsoft.com/office/drawing/2014/main" val="10004"/>
                  </a:ext>
                </a:extLst>
              </a:tr>
              <a:tr h="361507">
                <a:tc vMerge="1">
                  <a:txBody>
                    <a:bodyPr/>
                    <a:lstStyle/>
                    <a:p>
                      <a:pPr marL="0" algn="l" defTabSz="457200" rtl="0" eaLnBrk="1" latinLnBrk="0" hangingPunct="1"/>
                      <a:endParaRPr lang="en-ZA" sz="1600" b="1" kern="1200" dirty="0">
                        <a:solidFill>
                          <a:schemeClr val="dk1"/>
                        </a:solidFill>
                        <a:latin typeface="+mn-lt"/>
                        <a:ea typeface="+mn-ea"/>
                        <a:cs typeface="+mn-cs"/>
                      </a:endParaRPr>
                    </a:p>
                  </a:txBody>
                  <a:tcPr>
                    <a:solidFill>
                      <a:schemeClr val="accent3">
                        <a:lumMod val="20000"/>
                        <a:lumOff val="80000"/>
                      </a:schemeClr>
                    </a:solidFill>
                  </a:tcPr>
                </a:tc>
                <a:tc>
                  <a:txBody>
                    <a:bodyPr/>
                    <a:lstStyle/>
                    <a:p>
                      <a:pPr algn="l">
                        <a:lnSpc>
                          <a:spcPct val="115000"/>
                        </a:lnSpc>
                        <a:spcAft>
                          <a:spcPts val="0"/>
                        </a:spcAft>
                      </a:pPr>
                      <a:r>
                        <a:rPr lang="en-ZA" sz="1500" dirty="0">
                          <a:solidFill>
                            <a:schemeClr val="tx1"/>
                          </a:solidFill>
                          <a:effectLst/>
                          <a:latin typeface="+mn-lt"/>
                          <a:ea typeface="Calibri"/>
                          <a:cs typeface="Times New Roman"/>
                        </a:rPr>
                        <a:t>Employment of ex-officials</a:t>
                      </a:r>
                    </a:p>
                  </a:txBody>
                  <a:tcPr marL="68580" marR="68580" marT="0" marB="0">
                    <a:solidFill>
                      <a:schemeClr val="accent3">
                        <a:lumMod val="20000"/>
                        <a:lumOff val="80000"/>
                      </a:schemeClr>
                    </a:solidFill>
                  </a:tcPr>
                </a:tc>
                <a:tc>
                  <a:txBody>
                    <a:bodyPr/>
                    <a:lstStyle/>
                    <a:p>
                      <a:r>
                        <a:rPr lang="en-ZA" sz="1600" dirty="0"/>
                        <a:t>31 March 2020</a:t>
                      </a:r>
                    </a:p>
                  </a:txBody>
                  <a:tcPr>
                    <a:solidFill>
                      <a:schemeClr val="accent3">
                        <a:lumMod val="20000"/>
                        <a:lumOff val="80000"/>
                      </a:schemeClr>
                    </a:solidFill>
                  </a:tcPr>
                </a:tc>
                <a:tc>
                  <a:txBody>
                    <a:bodyPr/>
                    <a:lstStyle/>
                    <a:p>
                      <a:r>
                        <a:rPr lang="en-ZA" sz="1600" dirty="0"/>
                        <a:t>DCHRM</a:t>
                      </a:r>
                    </a:p>
                  </a:txBody>
                  <a:tcPr>
                    <a:solidFill>
                      <a:schemeClr val="accent3">
                        <a:lumMod val="20000"/>
                        <a:lumOff val="80000"/>
                      </a:schemeClr>
                    </a:solidFill>
                  </a:tcPr>
                </a:tc>
                <a:extLst>
                  <a:ext uri="{0D108BD9-81ED-4DB2-BD59-A6C34878D82A}">
                    <a16:rowId xmlns:a16="http://schemas.microsoft.com/office/drawing/2014/main" val="10005"/>
                  </a:ext>
                </a:extLst>
              </a:tr>
              <a:tr h="361507">
                <a:tc vMerge="1">
                  <a:txBody>
                    <a:bodyPr/>
                    <a:lstStyle/>
                    <a:p>
                      <a:pPr marL="0" algn="l" defTabSz="457200" rtl="0" eaLnBrk="1" latinLnBrk="0" hangingPunct="1"/>
                      <a:endParaRPr lang="en-ZA" sz="1600" b="1" kern="1200" dirty="0">
                        <a:solidFill>
                          <a:schemeClr val="dk1"/>
                        </a:solidFill>
                        <a:latin typeface="+mn-lt"/>
                        <a:ea typeface="+mn-ea"/>
                        <a:cs typeface="+mn-cs"/>
                      </a:endParaRPr>
                    </a:p>
                  </a:txBody>
                  <a:tcPr>
                    <a:solidFill>
                      <a:schemeClr val="accent3">
                        <a:lumMod val="20000"/>
                        <a:lumOff val="80000"/>
                      </a:schemeClr>
                    </a:solidFill>
                  </a:tcPr>
                </a:tc>
                <a:tc>
                  <a:txBody>
                    <a:bodyPr/>
                    <a:lstStyle/>
                    <a:p>
                      <a:pPr algn="l">
                        <a:lnSpc>
                          <a:spcPct val="115000"/>
                        </a:lnSpc>
                        <a:spcAft>
                          <a:spcPts val="0"/>
                        </a:spcAft>
                      </a:pPr>
                      <a:r>
                        <a:rPr lang="en-ZA" sz="1500" dirty="0">
                          <a:solidFill>
                            <a:schemeClr val="tx1"/>
                          </a:solidFill>
                          <a:effectLst/>
                          <a:latin typeface="+mn-lt"/>
                          <a:ea typeface="Calibri"/>
                          <a:cs typeface="Times New Roman"/>
                        </a:rPr>
                        <a:t>Recruitment of excess SANDF from the  </a:t>
                      </a:r>
                      <a:r>
                        <a:rPr lang="en-ZA" sz="1500" dirty="0" err="1">
                          <a:solidFill>
                            <a:schemeClr val="tx1"/>
                          </a:solidFill>
                          <a:effectLst/>
                          <a:latin typeface="+mn-lt"/>
                          <a:ea typeface="Calibri"/>
                          <a:cs typeface="Times New Roman"/>
                        </a:rPr>
                        <a:t>Learnership</a:t>
                      </a:r>
                      <a:r>
                        <a:rPr lang="en-ZA" sz="1500" dirty="0">
                          <a:solidFill>
                            <a:schemeClr val="tx1"/>
                          </a:solidFill>
                          <a:effectLst/>
                          <a:latin typeface="+mn-lt"/>
                          <a:ea typeface="Calibri"/>
                          <a:cs typeface="Times New Roman"/>
                        </a:rPr>
                        <a:t> program</a:t>
                      </a:r>
                    </a:p>
                  </a:txBody>
                  <a:tcPr marL="68580" marR="68580" marT="0" marB="0">
                    <a:solidFill>
                      <a:schemeClr val="accent3">
                        <a:lumMod val="20000"/>
                        <a:lumOff val="80000"/>
                      </a:schemeClr>
                    </a:solidFill>
                  </a:tcPr>
                </a:tc>
                <a:tc>
                  <a:txBody>
                    <a:bodyPr/>
                    <a:lstStyle/>
                    <a:p>
                      <a:r>
                        <a:rPr lang="en-ZA" sz="1600" dirty="0"/>
                        <a:t>31 March 2020</a:t>
                      </a:r>
                    </a:p>
                  </a:txBody>
                  <a:tcPr>
                    <a:solidFill>
                      <a:schemeClr val="accent3">
                        <a:lumMod val="20000"/>
                        <a:lumOff val="80000"/>
                      </a:schemeClr>
                    </a:solidFill>
                  </a:tcPr>
                </a:tc>
                <a:tc>
                  <a:txBody>
                    <a:bodyPr/>
                    <a:lstStyle/>
                    <a:p>
                      <a:r>
                        <a:rPr lang="en-ZA" sz="1600" dirty="0"/>
                        <a:t>DCHRM</a:t>
                      </a:r>
                    </a:p>
                  </a:txBody>
                  <a:tcP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210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66700"/>
            <a:ext cx="6410992"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ACTION PLAN</a:t>
            </a:r>
          </a:p>
        </p:txBody>
      </p:sp>
      <p:graphicFrame>
        <p:nvGraphicFramePr>
          <p:cNvPr id="3" name="Table 2"/>
          <p:cNvGraphicFramePr>
            <a:graphicFrameLocks noGrp="1"/>
          </p:cNvGraphicFramePr>
          <p:nvPr>
            <p:extLst>
              <p:ext uri="{D42A27DB-BD31-4B8C-83A1-F6EECF244321}">
                <p14:modId xmlns:p14="http://schemas.microsoft.com/office/powerpoint/2010/main" val="3855577592"/>
              </p:ext>
            </p:extLst>
          </p:nvPr>
        </p:nvGraphicFramePr>
        <p:xfrm>
          <a:off x="85725" y="1108135"/>
          <a:ext cx="8758730" cy="4208144"/>
        </p:xfrm>
        <a:graphic>
          <a:graphicData uri="http://schemas.openxmlformats.org/drawingml/2006/table">
            <a:tbl>
              <a:tblPr firstRow="1" bandRow="1">
                <a:tableStyleId>{5C22544A-7EE6-4342-B048-85BDC9FD1C3A}</a:tableStyleId>
              </a:tblPr>
              <a:tblGrid>
                <a:gridCol w="1506592">
                  <a:extLst>
                    <a:ext uri="{9D8B030D-6E8A-4147-A177-3AD203B41FA5}">
                      <a16:colId xmlns:a16="http://schemas.microsoft.com/office/drawing/2014/main" val="20000"/>
                    </a:ext>
                  </a:extLst>
                </a:gridCol>
                <a:gridCol w="2726616">
                  <a:extLst>
                    <a:ext uri="{9D8B030D-6E8A-4147-A177-3AD203B41FA5}">
                      <a16:colId xmlns:a16="http://schemas.microsoft.com/office/drawing/2014/main" val="20001"/>
                    </a:ext>
                  </a:extLst>
                </a:gridCol>
                <a:gridCol w="2262761">
                  <a:extLst>
                    <a:ext uri="{9D8B030D-6E8A-4147-A177-3AD203B41FA5}">
                      <a16:colId xmlns:a16="http://schemas.microsoft.com/office/drawing/2014/main" val="20002"/>
                    </a:ext>
                  </a:extLst>
                </a:gridCol>
                <a:gridCol w="2262761">
                  <a:extLst>
                    <a:ext uri="{9D8B030D-6E8A-4147-A177-3AD203B41FA5}">
                      <a16:colId xmlns:a16="http://schemas.microsoft.com/office/drawing/2014/main" val="20003"/>
                    </a:ext>
                  </a:extLst>
                </a:gridCol>
              </a:tblGrid>
              <a:tr h="401688">
                <a:tc>
                  <a:txBody>
                    <a:bodyPr/>
                    <a:lstStyle/>
                    <a:p>
                      <a:r>
                        <a:rPr lang="en-ZA" b="0" dirty="0"/>
                        <a:t>Output</a:t>
                      </a:r>
                    </a:p>
                  </a:txBody>
                  <a:tcPr>
                    <a:solidFill>
                      <a:schemeClr val="accent3"/>
                    </a:solidFill>
                  </a:tcPr>
                </a:tc>
                <a:tc>
                  <a:txBody>
                    <a:bodyPr/>
                    <a:lstStyle/>
                    <a:p>
                      <a:r>
                        <a:rPr lang="en-ZA" b="0" dirty="0"/>
                        <a:t>Action </a:t>
                      </a:r>
                    </a:p>
                  </a:txBody>
                  <a:tcPr>
                    <a:solidFill>
                      <a:schemeClr val="accent3"/>
                    </a:solidFill>
                  </a:tcPr>
                </a:tc>
                <a:tc>
                  <a:txBody>
                    <a:bodyPr/>
                    <a:lstStyle/>
                    <a:p>
                      <a:r>
                        <a:rPr lang="en-ZA" b="0" dirty="0"/>
                        <a:t>Time Frame </a:t>
                      </a:r>
                    </a:p>
                  </a:txBody>
                  <a:tcPr>
                    <a:solidFill>
                      <a:schemeClr val="accent3"/>
                    </a:solidFill>
                  </a:tcPr>
                </a:tc>
                <a:tc>
                  <a:txBody>
                    <a:bodyPr/>
                    <a:lstStyle/>
                    <a:p>
                      <a:r>
                        <a:rPr lang="en-ZA" b="0" dirty="0"/>
                        <a:t>Responsibility</a:t>
                      </a:r>
                    </a:p>
                  </a:txBody>
                  <a:tcPr>
                    <a:solidFill>
                      <a:schemeClr val="accent3"/>
                    </a:solidFill>
                  </a:tcPr>
                </a:tc>
                <a:extLst>
                  <a:ext uri="{0D108BD9-81ED-4DB2-BD59-A6C34878D82A}">
                    <a16:rowId xmlns:a16="http://schemas.microsoft.com/office/drawing/2014/main" val="10000"/>
                  </a:ext>
                </a:extLst>
              </a:tr>
              <a:tr h="606056">
                <a:tc rowSpan="4">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600" b="0" kern="1200" dirty="0">
                          <a:solidFill>
                            <a:schemeClr val="dk1"/>
                          </a:solidFill>
                          <a:effectLst/>
                          <a:latin typeface="+mn-lt"/>
                          <a:ea typeface="+mn-ea"/>
                          <a:cs typeface="+mn-cs"/>
                        </a:rPr>
                        <a:t>HR</a:t>
                      </a:r>
                      <a:r>
                        <a:rPr lang="en-ZA" sz="1600" b="0" kern="1200" baseline="0" dirty="0">
                          <a:solidFill>
                            <a:schemeClr val="dk1"/>
                          </a:solidFill>
                          <a:effectLst/>
                          <a:latin typeface="+mn-lt"/>
                          <a:ea typeface="+mn-ea"/>
                          <a:cs typeface="+mn-cs"/>
                        </a:rPr>
                        <a:t> </a:t>
                      </a:r>
                      <a:r>
                        <a:rPr lang="en-ZA" sz="1600" b="0" kern="1200" dirty="0">
                          <a:solidFill>
                            <a:schemeClr val="dk1"/>
                          </a:solidFill>
                          <a:effectLst/>
                          <a:latin typeface="+mn-lt"/>
                          <a:ea typeface="+mn-ea"/>
                          <a:cs typeface="+mn-cs"/>
                        </a:rPr>
                        <a:t>Talent Management Strategy in place by 2023</a:t>
                      </a:r>
                    </a:p>
                  </a:txBody>
                  <a:tcPr>
                    <a:solidFill>
                      <a:schemeClr val="accent3">
                        <a:lumMod val="20000"/>
                        <a:lumOff val="80000"/>
                      </a:schemeClr>
                    </a:solidFill>
                  </a:tcPr>
                </a:tc>
                <a:tc>
                  <a:txBody>
                    <a:bodyPr/>
                    <a:lstStyle/>
                    <a:p>
                      <a:pPr marL="0" indent="0">
                        <a:buFont typeface="+mj-lt"/>
                        <a:buNone/>
                      </a:pPr>
                      <a:r>
                        <a:rPr lang="en-ZA" sz="1600" b="0" dirty="0"/>
                        <a:t>Strategy</a:t>
                      </a:r>
                      <a:r>
                        <a:rPr lang="en-ZA" sz="1600" b="0" baseline="0" dirty="0"/>
                        <a:t> developed.</a:t>
                      </a:r>
                    </a:p>
                    <a:p>
                      <a:endParaRPr lang="en-ZA" sz="1600" b="0" dirty="0"/>
                    </a:p>
                  </a:txBody>
                  <a:tcPr>
                    <a:solidFill>
                      <a:schemeClr val="accent3">
                        <a:lumMod val="20000"/>
                        <a:lumOff val="80000"/>
                      </a:schemeClr>
                    </a:solidFill>
                  </a:tcPr>
                </a:tc>
                <a:tc>
                  <a:txBody>
                    <a:bodyPr/>
                    <a:lstStyle/>
                    <a:p>
                      <a:r>
                        <a:rPr lang="en-ZA" sz="1600" b="0" dirty="0"/>
                        <a:t>31</a:t>
                      </a:r>
                      <a:r>
                        <a:rPr lang="en-ZA" sz="1600" b="0" baseline="0" dirty="0"/>
                        <a:t> March 2021</a:t>
                      </a:r>
                      <a:endParaRPr lang="en-ZA" sz="1600" b="0" dirty="0"/>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1"/>
                  </a:ext>
                </a:extLst>
              </a:tr>
              <a:tr h="595423">
                <a:tc vMerge="1">
                  <a:txBody>
                    <a:bodyPr/>
                    <a:lstStyle/>
                    <a:p>
                      <a:endParaRPr lang="en-ZA" sz="1600" b="1" dirty="0"/>
                    </a:p>
                  </a:txBody>
                  <a:tcPr>
                    <a:solidFill>
                      <a:schemeClr val="accent3">
                        <a:lumMod val="20000"/>
                        <a:lumOff val="80000"/>
                      </a:schemeClr>
                    </a:solidFill>
                  </a:tcPr>
                </a:tc>
                <a:tc>
                  <a:txBody>
                    <a:bodyPr/>
                    <a:lstStyle/>
                    <a:p>
                      <a:pPr marL="0" indent="0">
                        <a:buFont typeface="+mj-lt"/>
                        <a:buNone/>
                      </a:pPr>
                      <a:r>
                        <a:rPr lang="en-ZA" sz="1600" b="0" kern="1200" dirty="0">
                          <a:solidFill>
                            <a:schemeClr val="dk1"/>
                          </a:solidFill>
                          <a:effectLst/>
                          <a:latin typeface="+mn-lt"/>
                          <a:ea typeface="+mn-ea"/>
                          <a:cs typeface="+mn-cs"/>
                        </a:rPr>
                        <a:t>Competency framework and assessment tools developed.</a:t>
                      </a:r>
                      <a:endParaRPr lang="en-US" sz="1600" b="0" kern="1200" dirty="0">
                        <a:solidFill>
                          <a:schemeClr val="dk1"/>
                        </a:solidFill>
                        <a:effectLst/>
                        <a:latin typeface="+mn-lt"/>
                        <a:ea typeface="+mn-ea"/>
                        <a:cs typeface="+mn-cs"/>
                      </a:endParaRPr>
                    </a:p>
                    <a:p>
                      <a:pPr marL="346075" indent="-171450">
                        <a:buFont typeface="Arial" panose="020B0604020202020204" pitchFamily="34" charset="0"/>
                        <a:buChar char="•"/>
                      </a:pPr>
                      <a:r>
                        <a:rPr lang="en-ZA" sz="1600" b="0" kern="1200" dirty="0">
                          <a:solidFill>
                            <a:schemeClr val="dk1"/>
                          </a:solidFill>
                          <a:effectLst/>
                          <a:latin typeface="+mn-lt"/>
                          <a:ea typeface="+mn-ea"/>
                          <a:cs typeface="+mn-cs"/>
                        </a:rPr>
                        <a:t>Behavioural and  technical</a:t>
                      </a:r>
                      <a:endParaRPr lang="en-US" sz="1600" b="0" kern="1200" dirty="0">
                        <a:solidFill>
                          <a:schemeClr val="dk1"/>
                        </a:solidFill>
                        <a:effectLst/>
                        <a:latin typeface="+mn-lt"/>
                        <a:ea typeface="+mn-ea"/>
                        <a:cs typeface="+mn-cs"/>
                      </a:endParaRPr>
                    </a:p>
                    <a:p>
                      <a:endParaRPr lang="en-ZA" sz="1600" b="0" dirty="0"/>
                    </a:p>
                  </a:txBody>
                  <a:tcPr>
                    <a:solidFill>
                      <a:schemeClr val="accent3">
                        <a:lumMod val="20000"/>
                        <a:lumOff val="80000"/>
                      </a:schemeClr>
                    </a:solidFill>
                  </a:tcPr>
                </a:tc>
                <a:tc>
                  <a:txBody>
                    <a:bodyPr/>
                    <a:lstStyle/>
                    <a:p>
                      <a:r>
                        <a:rPr lang="en-ZA" sz="1600" b="0" dirty="0"/>
                        <a:t>31 March 2022</a:t>
                      </a:r>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2"/>
                  </a:ext>
                </a:extLst>
              </a:tr>
              <a:tr h="361507">
                <a:tc vMerge="1">
                  <a:txBody>
                    <a:bodyPr/>
                    <a:lstStyle/>
                    <a:p>
                      <a:endParaRPr lang="en-ZA" sz="1600" b="1" dirty="0"/>
                    </a:p>
                  </a:txBody>
                  <a:tcPr>
                    <a:solidFill>
                      <a:schemeClr val="accent3">
                        <a:lumMod val="20000"/>
                        <a:lumOff val="80000"/>
                      </a:schemeClr>
                    </a:solidFill>
                  </a:tcPr>
                </a:tc>
                <a:tc>
                  <a:txBody>
                    <a:bodyPr/>
                    <a:lstStyle/>
                    <a:p>
                      <a:pPr marL="0" indent="0">
                        <a:buFont typeface="+mj-lt"/>
                        <a:buNone/>
                      </a:pPr>
                      <a:r>
                        <a:rPr lang="en-ZA" sz="1600" b="0" kern="1200" dirty="0">
                          <a:solidFill>
                            <a:schemeClr val="dk1"/>
                          </a:solidFill>
                          <a:effectLst/>
                          <a:latin typeface="+mn-lt"/>
                          <a:ea typeface="+mn-ea"/>
                          <a:cs typeface="+mn-cs"/>
                        </a:rPr>
                        <a:t> Skills Audit conducted.</a:t>
                      </a:r>
                    </a:p>
                    <a:p>
                      <a:endParaRPr lang="en-ZA" sz="1600" b="0" dirty="0"/>
                    </a:p>
                  </a:txBody>
                  <a:tcPr>
                    <a:solidFill>
                      <a:schemeClr val="accent3">
                        <a:lumMod val="20000"/>
                        <a:lumOff val="80000"/>
                      </a:schemeClr>
                    </a:solidFill>
                  </a:tcPr>
                </a:tc>
                <a:tc>
                  <a:txBody>
                    <a:bodyPr/>
                    <a:lstStyle/>
                    <a:p>
                      <a:r>
                        <a:rPr lang="en-ZA" sz="1600" b="0" dirty="0"/>
                        <a:t>31 March 2023</a:t>
                      </a:r>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3"/>
                  </a:ext>
                </a:extLst>
              </a:tr>
              <a:tr h="361507">
                <a:tc vMerge="1">
                  <a:txBody>
                    <a:bodyPr/>
                    <a:lstStyle/>
                    <a:p>
                      <a:pPr marL="0" algn="l" defTabSz="457200" rtl="0" eaLnBrk="1" latinLnBrk="0" hangingPunct="1"/>
                      <a:endParaRPr lang="en-ZA" sz="1600" b="1"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indent="0">
                        <a:buFont typeface="+mj-lt"/>
                        <a:buNone/>
                      </a:pPr>
                      <a:r>
                        <a:rPr lang="en-ZA" sz="1600" b="0" kern="1200" dirty="0">
                          <a:solidFill>
                            <a:schemeClr val="dk1"/>
                          </a:solidFill>
                          <a:effectLst/>
                          <a:latin typeface="+mn-lt"/>
                          <a:ea typeface="+mn-ea"/>
                          <a:cs typeface="+mn-cs"/>
                        </a:rPr>
                        <a:t>Recruitment policy</a:t>
                      </a:r>
                      <a:r>
                        <a:rPr lang="en-ZA" sz="1600" b="0" kern="1200" baseline="0" dirty="0">
                          <a:solidFill>
                            <a:schemeClr val="dk1"/>
                          </a:solidFill>
                          <a:effectLst/>
                          <a:latin typeface="+mn-lt"/>
                          <a:ea typeface="+mn-ea"/>
                          <a:cs typeface="+mn-cs"/>
                        </a:rPr>
                        <a:t> and procedures developed</a:t>
                      </a:r>
                      <a:endParaRPr lang="en-US" sz="1600" b="0" kern="1200" baseline="0" dirty="0">
                        <a:solidFill>
                          <a:schemeClr val="dk1"/>
                        </a:solidFill>
                        <a:effectLst/>
                        <a:latin typeface="+mn-lt"/>
                        <a:ea typeface="+mn-ea"/>
                        <a:cs typeface="+mn-cs"/>
                      </a:endParaRPr>
                    </a:p>
                    <a:p>
                      <a:pPr marL="346075" indent="-171450">
                        <a:buFont typeface="Arial" panose="020B0604020202020204" pitchFamily="34" charset="0"/>
                        <a:buChar char="•"/>
                      </a:pPr>
                      <a:r>
                        <a:rPr lang="en-ZA" sz="1600" b="0" kern="1200" dirty="0">
                          <a:solidFill>
                            <a:schemeClr val="dk1"/>
                          </a:solidFill>
                          <a:effectLst/>
                          <a:latin typeface="+mn-lt"/>
                          <a:ea typeface="+mn-ea"/>
                          <a:cs typeface="+mn-cs"/>
                        </a:rPr>
                        <a:t>Effective selection, criteria</a:t>
                      </a:r>
                      <a:endParaRPr lang="en-US" sz="1600" b="0" kern="1200" dirty="0">
                        <a:solidFill>
                          <a:schemeClr val="dk1"/>
                        </a:solidFill>
                        <a:effectLst/>
                        <a:latin typeface="+mn-lt"/>
                        <a:ea typeface="+mn-ea"/>
                        <a:cs typeface="+mn-cs"/>
                      </a:endParaRPr>
                    </a:p>
                    <a:p>
                      <a:pPr marL="346075" indent="-171450">
                        <a:buFont typeface="Arial" panose="020B0604020202020204" pitchFamily="34" charset="0"/>
                        <a:buChar char="•"/>
                      </a:pPr>
                      <a:r>
                        <a:rPr lang="en-ZA" sz="1600" b="0" kern="1200" dirty="0">
                          <a:solidFill>
                            <a:schemeClr val="dk1"/>
                          </a:solidFill>
                          <a:effectLst/>
                          <a:latin typeface="+mn-lt"/>
                          <a:ea typeface="+mn-ea"/>
                          <a:cs typeface="+mn-cs"/>
                        </a:rPr>
                        <a:t>Occupational class driven</a:t>
                      </a:r>
                      <a:endParaRPr lang="en-US" sz="1600" b="0" kern="1200" dirty="0">
                        <a:solidFill>
                          <a:schemeClr val="dk1"/>
                        </a:solidFill>
                        <a:effectLst/>
                        <a:latin typeface="+mn-lt"/>
                        <a:ea typeface="+mn-ea"/>
                        <a:cs typeface="+mn-cs"/>
                      </a:endParaRPr>
                    </a:p>
                    <a:p>
                      <a:pPr marL="346075" indent="-171450">
                        <a:buFont typeface="Arial" panose="020B0604020202020204" pitchFamily="34" charset="0"/>
                        <a:buChar char="•"/>
                      </a:pPr>
                      <a:r>
                        <a:rPr lang="en-ZA" sz="1600" b="0" kern="1200" dirty="0">
                          <a:solidFill>
                            <a:schemeClr val="dk1"/>
                          </a:solidFill>
                          <a:effectLst/>
                          <a:latin typeface="+mn-lt"/>
                          <a:ea typeface="+mn-ea"/>
                          <a:cs typeface="+mn-cs"/>
                        </a:rPr>
                        <a:t>Orientation and induction</a:t>
                      </a:r>
                      <a:endParaRPr lang="en-US" sz="1600" b="0" kern="1200" dirty="0">
                        <a:solidFill>
                          <a:schemeClr val="dk1"/>
                        </a:solidFill>
                        <a:effectLst/>
                        <a:latin typeface="+mn-lt"/>
                        <a:ea typeface="+mn-ea"/>
                        <a:cs typeface="+mn-cs"/>
                      </a:endParaRPr>
                    </a:p>
                    <a:p>
                      <a:pPr marL="0" algn="l" defTabSz="457200" rtl="0" eaLnBrk="1" latinLnBrk="0" hangingPunct="1"/>
                      <a:endParaRPr lang="en-ZA" sz="1600" b="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ZA" sz="1600" b="0" dirty="0"/>
                        <a:t>31 March 2022</a:t>
                      </a:r>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210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66700"/>
            <a:ext cx="6410992"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ACTION PLAN</a:t>
            </a:r>
          </a:p>
        </p:txBody>
      </p:sp>
      <p:graphicFrame>
        <p:nvGraphicFramePr>
          <p:cNvPr id="3" name="Table 2"/>
          <p:cNvGraphicFramePr>
            <a:graphicFrameLocks noGrp="1"/>
          </p:cNvGraphicFramePr>
          <p:nvPr>
            <p:extLst>
              <p:ext uri="{D42A27DB-BD31-4B8C-83A1-F6EECF244321}">
                <p14:modId xmlns:p14="http://schemas.microsoft.com/office/powerpoint/2010/main" val="1356917044"/>
              </p:ext>
            </p:extLst>
          </p:nvPr>
        </p:nvGraphicFramePr>
        <p:xfrm>
          <a:off x="85725" y="1108135"/>
          <a:ext cx="8758730" cy="3953671"/>
        </p:xfrm>
        <a:graphic>
          <a:graphicData uri="http://schemas.openxmlformats.org/drawingml/2006/table">
            <a:tbl>
              <a:tblPr firstRow="1" bandRow="1">
                <a:tableStyleId>{5C22544A-7EE6-4342-B048-85BDC9FD1C3A}</a:tableStyleId>
              </a:tblPr>
              <a:tblGrid>
                <a:gridCol w="2116604">
                  <a:extLst>
                    <a:ext uri="{9D8B030D-6E8A-4147-A177-3AD203B41FA5}">
                      <a16:colId xmlns:a16="http://schemas.microsoft.com/office/drawing/2014/main" val="20000"/>
                    </a:ext>
                  </a:extLst>
                </a:gridCol>
                <a:gridCol w="2116604">
                  <a:extLst>
                    <a:ext uri="{9D8B030D-6E8A-4147-A177-3AD203B41FA5}">
                      <a16:colId xmlns:a16="http://schemas.microsoft.com/office/drawing/2014/main" val="20001"/>
                    </a:ext>
                  </a:extLst>
                </a:gridCol>
                <a:gridCol w="2262761">
                  <a:extLst>
                    <a:ext uri="{9D8B030D-6E8A-4147-A177-3AD203B41FA5}">
                      <a16:colId xmlns:a16="http://schemas.microsoft.com/office/drawing/2014/main" val="20002"/>
                    </a:ext>
                  </a:extLst>
                </a:gridCol>
                <a:gridCol w="2262761">
                  <a:extLst>
                    <a:ext uri="{9D8B030D-6E8A-4147-A177-3AD203B41FA5}">
                      <a16:colId xmlns:a16="http://schemas.microsoft.com/office/drawing/2014/main" val="20003"/>
                    </a:ext>
                  </a:extLst>
                </a:gridCol>
              </a:tblGrid>
              <a:tr h="401688">
                <a:tc>
                  <a:txBody>
                    <a:bodyPr/>
                    <a:lstStyle/>
                    <a:p>
                      <a:r>
                        <a:rPr lang="en-ZA" dirty="0"/>
                        <a:t>Output</a:t>
                      </a:r>
                    </a:p>
                  </a:txBody>
                  <a:tcPr>
                    <a:solidFill>
                      <a:schemeClr val="accent3"/>
                    </a:solidFill>
                  </a:tcPr>
                </a:tc>
                <a:tc>
                  <a:txBody>
                    <a:bodyPr/>
                    <a:lstStyle/>
                    <a:p>
                      <a:r>
                        <a:rPr lang="en-ZA" dirty="0"/>
                        <a:t>Action </a:t>
                      </a:r>
                    </a:p>
                  </a:txBody>
                  <a:tcPr>
                    <a:solidFill>
                      <a:schemeClr val="accent3"/>
                    </a:solidFill>
                  </a:tcPr>
                </a:tc>
                <a:tc>
                  <a:txBody>
                    <a:bodyPr/>
                    <a:lstStyle/>
                    <a:p>
                      <a:r>
                        <a:rPr lang="en-ZA" dirty="0"/>
                        <a:t>Time Frame </a:t>
                      </a:r>
                    </a:p>
                  </a:txBody>
                  <a:tcPr>
                    <a:solidFill>
                      <a:schemeClr val="accent3"/>
                    </a:solidFill>
                  </a:tcPr>
                </a:tc>
                <a:tc>
                  <a:txBody>
                    <a:bodyPr/>
                    <a:lstStyle/>
                    <a:p>
                      <a:r>
                        <a:rPr lang="en-ZA" dirty="0"/>
                        <a:t>Responsibility</a:t>
                      </a:r>
                    </a:p>
                  </a:txBody>
                  <a:tcPr>
                    <a:solidFill>
                      <a:schemeClr val="accent3"/>
                    </a:solidFill>
                  </a:tcPr>
                </a:tc>
                <a:extLst>
                  <a:ext uri="{0D108BD9-81ED-4DB2-BD59-A6C34878D82A}">
                    <a16:rowId xmlns:a16="http://schemas.microsoft.com/office/drawing/2014/main" val="10000"/>
                  </a:ext>
                </a:extLst>
              </a:tr>
              <a:tr h="606056">
                <a:tc rowSpan="4">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600" kern="1200" dirty="0">
                          <a:solidFill>
                            <a:schemeClr val="dk1"/>
                          </a:solidFill>
                          <a:effectLst/>
                          <a:latin typeface="+mn-lt"/>
                          <a:ea typeface="+mn-ea"/>
                          <a:cs typeface="+mn-cs"/>
                        </a:rPr>
                        <a:t>HR</a:t>
                      </a:r>
                      <a:r>
                        <a:rPr lang="en-ZA" sz="1600" kern="1200" baseline="0" dirty="0">
                          <a:solidFill>
                            <a:schemeClr val="dk1"/>
                          </a:solidFill>
                          <a:effectLst/>
                          <a:latin typeface="+mn-lt"/>
                          <a:ea typeface="+mn-ea"/>
                          <a:cs typeface="+mn-cs"/>
                        </a:rPr>
                        <a:t> </a:t>
                      </a:r>
                      <a:r>
                        <a:rPr lang="en-ZA" sz="1600" kern="1200" dirty="0">
                          <a:solidFill>
                            <a:schemeClr val="dk1"/>
                          </a:solidFill>
                          <a:effectLst/>
                          <a:latin typeface="+mn-lt"/>
                          <a:ea typeface="+mn-ea"/>
                          <a:cs typeface="+mn-cs"/>
                        </a:rPr>
                        <a:t>Talent Management Strategy in place by 2023</a:t>
                      </a:r>
                    </a:p>
                  </a:txBody>
                  <a:tcPr>
                    <a:solidFill>
                      <a:schemeClr val="accent3">
                        <a:lumMod val="20000"/>
                        <a:lumOff val="80000"/>
                      </a:schemeClr>
                    </a:solidFill>
                  </a:tcPr>
                </a:tc>
                <a:tc>
                  <a:txBody>
                    <a:bodyPr/>
                    <a:lstStyle/>
                    <a:p>
                      <a:pPr marL="0" indent="0">
                        <a:buFont typeface="+mj-lt"/>
                        <a:buNone/>
                      </a:pPr>
                      <a:r>
                        <a:rPr lang="en-ZA" sz="1600" kern="1200" dirty="0">
                          <a:solidFill>
                            <a:schemeClr val="dk1"/>
                          </a:solidFill>
                          <a:effectLst/>
                          <a:latin typeface="+mn-lt"/>
                          <a:ea typeface="+mn-ea"/>
                          <a:cs typeface="+mn-cs"/>
                        </a:rPr>
                        <a:t>Career Pathing policy developed</a:t>
                      </a:r>
                      <a:endParaRPr lang="en-US" sz="1600" kern="1200" dirty="0">
                        <a:solidFill>
                          <a:schemeClr val="dk1"/>
                        </a:solidFill>
                        <a:effectLst/>
                        <a:latin typeface="+mn-lt"/>
                        <a:ea typeface="+mn-ea"/>
                        <a:cs typeface="+mn-cs"/>
                      </a:endParaRPr>
                    </a:p>
                    <a:p>
                      <a:pPr marL="358775" indent="-184150">
                        <a:buFont typeface="Arial" panose="020B0604020202020204" pitchFamily="34" charset="0"/>
                        <a:buChar char="•"/>
                      </a:pPr>
                      <a:r>
                        <a:rPr lang="en-ZA" sz="1600" kern="1200" dirty="0">
                          <a:solidFill>
                            <a:schemeClr val="tx1"/>
                          </a:solidFill>
                          <a:effectLst/>
                          <a:latin typeface="+mn-lt"/>
                          <a:ea typeface="+mn-ea"/>
                          <a:cs typeface="+mn-cs"/>
                        </a:rPr>
                        <a:t>Review of  OSD’s</a:t>
                      </a:r>
                      <a:endParaRPr lang="en-US" sz="1600" kern="1200" dirty="0">
                        <a:solidFill>
                          <a:schemeClr val="tx1"/>
                        </a:solidFill>
                        <a:effectLst/>
                        <a:latin typeface="+mn-lt"/>
                        <a:ea typeface="+mn-ea"/>
                        <a:cs typeface="+mn-cs"/>
                      </a:endParaRPr>
                    </a:p>
                    <a:p>
                      <a:pPr marL="358775" indent="-184150">
                        <a:buFont typeface="Arial" panose="020B0604020202020204" pitchFamily="34" charset="0"/>
                        <a:buChar char="•"/>
                      </a:pPr>
                      <a:r>
                        <a:rPr lang="en-ZA" sz="1600" kern="1200" dirty="0">
                          <a:solidFill>
                            <a:schemeClr val="tx1"/>
                          </a:solidFill>
                          <a:effectLst/>
                          <a:latin typeface="+mn-lt"/>
                          <a:ea typeface="+mn-ea"/>
                          <a:cs typeface="+mn-cs"/>
                        </a:rPr>
                        <a:t>Promotions</a:t>
                      </a:r>
                      <a:endParaRPr lang="en-US" sz="1600" kern="1200" dirty="0">
                        <a:solidFill>
                          <a:schemeClr val="tx1"/>
                        </a:solidFill>
                        <a:effectLst/>
                        <a:latin typeface="+mn-lt"/>
                        <a:ea typeface="+mn-ea"/>
                        <a:cs typeface="+mn-cs"/>
                      </a:endParaRPr>
                    </a:p>
                    <a:p>
                      <a:pPr marL="358775" indent="-184150">
                        <a:buFont typeface="Arial" panose="020B0604020202020204" pitchFamily="34" charset="0"/>
                        <a:buChar char="•"/>
                      </a:pPr>
                      <a:r>
                        <a:rPr lang="en-ZA" sz="1600" kern="1200" dirty="0">
                          <a:solidFill>
                            <a:schemeClr val="dk1"/>
                          </a:solidFill>
                          <a:effectLst/>
                          <a:latin typeface="+mn-lt"/>
                          <a:ea typeface="+mn-ea"/>
                          <a:cs typeface="+mn-cs"/>
                        </a:rPr>
                        <a:t>Compensation framework</a:t>
                      </a:r>
                      <a:endParaRPr lang="en-US" sz="160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dirty="0"/>
                        <a:t>31 March 2022</a:t>
                      </a:r>
                    </a:p>
                  </a:txBody>
                  <a:tcPr>
                    <a:solidFill>
                      <a:schemeClr val="accent3">
                        <a:lumMod val="20000"/>
                        <a:lumOff val="80000"/>
                      </a:schemeClr>
                    </a:solidFill>
                  </a:tcPr>
                </a:tc>
                <a:tc>
                  <a:txBody>
                    <a:bodyPr/>
                    <a:lstStyle/>
                    <a:p>
                      <a:r>
                        <a:rPr lang="en-ZA" sz="1600" dirty="0"/>
                        <a:t>DCHRM</a:t>
                      </a:r>
                    </a:p>
                  </a:txBody>
                  <a:tcPr>
                    <a:solidFill>
                      <a:schemeClr val="accent3">
                        <a:lumMod val="20000"/>
                        <a:lumOff val="80000"/>
                      </a:schemeClr>
                    </a:solidFill>
                  </a:tcPr>
                </a:tc>
                <a:extLst>
                  <a:ext uri="{0D108BD9-81ED-4DB2-BD59-A6C34878D82A}">
                    <a16:rowId xmlns:a16="http://schemas.microsoft.com/office/drawing/2014/main" val="10001"/>
                  </a:ext>
                </a:extLst>
              </a:tr>
              <a:tr h="595423">
                <a:tc vMerge="1">
                  <a:txBody>
                    <a:bodyPr/>
                    <a:lstStyle/>
                    <a:p>
                      <a:endParaRPr lang="en-ZA" sz="1600" b="1" dirty="0"/>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n-lt"/>
                          <a:ea typeface="+mn-ea"/>
                          <a:cs typeface="+mn-cs"/>
                        </a:rPr>
                        <a:t>Retention policy developed</a:t>
                      </a: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31 March 2021</a:t>
                      </a:r>
                    </a:p>
                    <a:p>
                      <a:endParaRPr lang="en-ZA" sz="1600" b="1" dirty="0"/>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DCHRM</a:t>
                      </a:r>
                    </a:p>
                    <a:p>
                      <a:endParaRPr lang="en-ZA" sz="1600" b="1" dirty="0"/>
                    </a:p>
                  </a:txBody>
                  <a:tcPr>
                    <a:solidFill>
                      <a:schemeClr val="accent3">
                        <a:lumMod val="20000"/>
                        <a:lumOff val="80000"/>
                      </a:schemeClr>
                    </a:solidFill>
                  </a:tcPr>
                </a:tc>
                <a:extLst>
                  <a:ext uri="{0D108BD9-81ED-4DB2-BD59-A6C34878D82A}">
                    <a16:rowId xmlns:a16="http://schemas.microsoft.com/office/drawing/2014/main" val="10002"/>
                  </a:ext>
                </a:extLst>
              </a:tr>
              <a:tr h="361507">
                <a:tc vMerge="1">
                  <a:txBody>
                    <a:bodyPr/>
                    <a:lstStyle/>
                    <a:p>
                      <a:endParaRPr lang="en-ZA" sz="1600" b="1" dirty="0"/>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effectLst/>
                          <a:latin typeface="+mn-lt"/>
                          <a:ea typeface="+mn-ea"/>
                          <a:cs typeface="+mn-cs"/>
                        </a:rPr>
                        <a:t>Succession planning policy developed</a:t>
                      </a:r>
                      <a:endParaRPr lang="en-US" sz="1600" kern="1200" dirty="0">
                        <a:solidFill>
                          <a:schemeClr val="tx1"/>
                        </a:solidFill>
                        <a:effectLst/>
                        <a:latin typeface="+mn-lt"/>
                        <a:ea typeface="+mn-ea"/>
                        <a:cs typeface="+mn-cs"/>
                      </a:endParaRP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31 March 2022</a:t>
                      </a:r>
                    </a:p>
                    <a:p>
                      <a:endParaRPr lang="en-ZA" sz="1600" b="1" dirty="0"/>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DCHRM</a:t>
                      </a:r>
                    </a:p>
                    <a:p>
                      <a:endParaRPr lang="en-ZA" sz="1600" b="1" dirty="0"/>
                    </a:p>
                  </a:txBody>
                  <a:tcPr>
                    <a:solidFill>
                      <a:schemeClr val="accent3">
                        <a:lumMod val="20000"/>
                        <a:lumOff val="80000"/>
                      </a:schemeClr>
                    </a:solidFill>
                  </a:tcPr>
                </a:tc>
                <a:extLst>
                  <a:ext uri="{0D108BD9-81ED-4DB2-BD59-A6C34878D82A}">
                    <a16:rowId xmlns:a16="http://schemas.microsoft.com/office/drawing/2014/main" val="10003"/>
                  </a:ext>
                </a:extLst>
              </a:tr>
              <a:tr h="361507">
                <a:tc vMerge="1">
                  <a:txBody>
                    <a:bodyPr/>
                    <a:lstStyle/>
                    <a:p>
                      <a:pPr marL="0" algn="l" defTabSz="457200" rtl="0" eaLnBrk="1" latinLnBrk="0" hangingPunct="1"/>
                      <a:endParaRPr lang="en-ZA" sz="1600" b="1"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457200" rtl="0" eaLnBrk="1" latinLnBrk="0" hangingPunct="1"/>
                      <a:r>
                        <a:rPr lang="en-ZA" sz="1600" kern="1200" dirty="0">
                          <a:solidFill>
                            <a:schemeClr val="dk1"/>
                          </a:solidFill>
                          <a:effectLst/>
                          <a:latin typeface="+mn-lt"/>
                          <a:ea typeface="+mn-ea"/>
                          <a:cs typeface="+mn-cs"/>
                        </a:rPr>
                        <a:t>Training and Development to address skills gap</a:t>
                      </a:r>
                      <a:endParaRPr lang="en-ZA" sz="1600" b="1"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31 March 2021</a:t>
                      </a:r>
                      <a:r>
                        <a:rPr lang="en-ZA" sz="1600" baseline="0" dirty="0"/>
                        <a:t> Annually</a:t>
                      </a:r>
                      <a:endParaRPr lang="en-ZA" sz="1600" dirty="0"/>
                    </a:p>
                    <a:p>
                      <a:endParaRPr lang="en-ZA" sz="1600" dirty="0"/>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DCHRD</a:t>
                      </a:r>
                    </a:p>
                    <a:p>
                      <a:endParaRPr lang="en-ZA" sz="1600" dirty="0"/>
                    </a:p>
                  </a:txBody>
                  <a:tcP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827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66700"/>
            <a:ext cx="6410992"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ACTION PLAN</a:t>
            </a:r>
          </a:p>
        </p:txBody>
      </p:sp>
      <p:graphicFrame>
        <p:nvGraphicFramePr>
          <p:cNvPr id="3" name="Table 2"/>
          <p:cNvGraphicFramePr>
            <a:graphicFrameLocks noGrp="1"/>
          </p:cNvGraphicFramePr>
          <p:nvPr>
            <p:extLst>
              <p:ext uri="{D42A27DB-BD31-4B8C-83A1-F6EECF244321}">
                <p14:modId xmlns:p14="http://schemas.microsoft.com/office/powerpoint/2010/main" val="748462529"/>
              </p:ext>
            </p:extLst>
          </p:nvPr>
        </p:nvGraphicFramePr>
        <p:xfrm>
          <a:off x="85725" y="1108135"/>
          <a:ext cx="8758730" cy="5689968"/>
        </p:xfrm>
        <a:graphic>
          <a:graphicData uri="http://schemas.openxmlformats.org/drawingml/2006/table">
            <a:tbl>
              <a:tblPr firstRow="1" bandRow="1">
                <a:tableStyleId>{5C22544A-7EE6-4342-B048-85BDC9FD1C3A}</a:tableStyleId>
              </a:tblPr>
              <a:tblGrid>
                <a:gridCol w="2116604">
                  <a:extLst>
                    <a:ext uri="{9D8B030D-6E8A-4147-A177-3AD203B41FA5}">
                      <a16:colId xmlns:a16="http://schemas.microsoft.com/office/drawing/2014/main" val="20000"/>
                    </a:ext>
                  </a:extLst>
                </a:gridCol>
                <a:gridCol w="2116604">
                  <a:extLst>
                    <a:ext uri="{9D8B030D-6E8A-4147-A177-3AD203B41FA5}">
                      <a16:colId xmlns:a16="http://schemas.microsoft.com/office/drawing/2014/main" val="20001"/>
                    </a:ext>
                  </a:extLst>
                </a:gridCol>
                <a:gridCol w="2262761">
                  <a:extLst>
                    <a:ext uri="{9D8B030D-6E8A-4147-A177-3AD203B41FA5}">
                      <a16:colId xmlns:a16="http://schemas.microsoft.com/office/drawing/2014/main" val="20002"/>
                    </a:ext>
                  </a:extLst>
                </a:gridCol>
                <a:gridCol w="2262761">
                  <a:extLst>
                    <a:ext uri="{9D8B030D-6E8A-4147-A177-3AD203B41FA5}">
                      <a16:colId xmlns:a16="http://schemas.microsoft.com/office/drawing/2014/main" val="20003"/>
                    </a:ext>
                  </a:extLst>
                </a:gridCol>
              </a:tblGrid>
              <a:tr h="401688">
                <a:tc>
                  <a:txBody>
                    <a:bodyPr/>
                    <a:lstStyle/>
                    <a:p>
                      <a:r>
                        <a:rPr lang="en-ZA" b="0" dirty="0"/>
                        <a:t>Output</a:t>
                      </a:r>
                    </a:p>
                  </a:txBody>
                  <a:tcPr>
                    <a:solidFill>
                      <a:schemeClr val="accent3"/>
                    </a:solidFill>
                  </a:tcPr>
                </a:tc>
                <a:tc>
                  <a:txBody>
                    <a:bodyPr/>
                    <a:lstStyle/>
                    <a:p>
                      <a:r>
                        <a:rPr lang="en-ZA" b="0" dirty="0"/>
                        <a:t>Action </a:t>
                      </a:r>
                    </a:p>
                  </a:txBody>
                  <a:tcPr>
                    <a:solidFill>
                      <a:schemeClr val="accent3"/>
                    </a:solidFill>
                  </a:tcPr>
                </a:tc>
                <a:tc>
                  <a:txBody>
                    <a:bodyPr/>
                    <a:lstStyle/>
                    <a:p>
                      <a:r>
                        <a:rPr lang="en-ZA" b="0" dirty="0"/>
                        <a:t>Time Frame </a:t>
                      </a:r>
                    </a:p>
                  </a:txBody>
                  <a:tcPr>
                    <a:solidFill>
                      <a:schemeClr val="accent3"/>
                    </a:solidFill>
                  </a:tcPr>
                </a:tc>
                <a:tc>
                  <a:txBody>
                    <a:bodyPr/>
                    <a:lstStyle/>
                    <a:p>
                      <a:r>
                        <a:rPr lang="en-ZA" b="0" dirty="0"/>
                        <a:t>Responsibility</a:t>
                      </a:r>
                    </a:p>
                  </a:txBody>
                  <a:tcPr>
                    <a:solidFill>
                      <a:schemeClr val="accent3"/>
                    </a:solidFill>
                  </a:tcPr>
                </a:tc>
                <a:extLst>
                  <a:ext uri="{0D108BD9-81ED-4DB2-BD59-A6C34878D82A}">
                    <a16:rowId xmlns:a16="http://schemas.microsoft.com/office/drawing/2014/main" val="10000"/>
                  </a:ext>
                </a:extLst>
              </a:tr>
              <a:tr h="606056">
                <a:tc rowSpan="6">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600" b="0" kern="1200" dirty="0">
                          <a:solidFill>
                            <a:schemeClr val="dk1"/>
                          </a:solidFill>
                          <a:effectLst/>
                          <a:latin typeface="+mn-lt"/>
                          <a:ea typeface="+mn-ea"/>
                          <a:cs typeface="+mn-cs"/>
                        </a:rPr>
                        <a:t>Ensure an ideal correctional environment</a:t>
                      </a:r>
                      <a:r>
                        <a:rPr lang="en-ZA" sz="1600" b="0" kern="1200" baseline="0" dirty="0">
                          <a:solidFill>
                            <a:schemeClr val="dk1"/>
                          </a:solidFill>
                          <a:effectLst/>
                          <a:latin typeface="+mn-lt"/>
                          <a:ea typeface="+mn-ea"/>
                          <a:cs typeface="+mn-cs"/>
                        </a:rPr>
                        <a:t> by 2028</a:t>
                      </a:r>
                      <a:endParaRPr lang="en-ZA" sz="1600" b="0" kern="1200" dirty="0">
                        <a:solidFill>
                          <a:schemeClr val="dk1"/>
                        </a:solidFill>
                        <a:effectLst/>
                        <a:latin typeface="+mn-lt"/>
                        <a:ea typeface="+mn-ea"/>
                        <a:cs typeface="+mn-cs"/>
                      </a:endParaRPr>
                    </a:p>
                    <a:p>
                      <a:pPr marL="0" marR="0" lvl="0" indent="0" algn="l" defTabSz="914331" rtl="0" eaLnBrk="1" fontAlgn="auto" latinLnBrk="0" hangingPunct="1">
                        <a:lnSpc>
                          <a:spcPct val="100000"/>
                        </a:lnSpc>
                        <a:spcBef>
                          <a:spcPts val="0"/>
                        </a:spcBef>
                        <a:spcAft>
                          <a:spcPts val="0"/>
                        </a:spcAft>
                        <a:buClrTx/>
                        <a:buSzTx/>
                        <a:buFont typeface="+mj-lt"/>
                        <a:buNone/>
                        <a:tabLst/>
                        <a:defRPr/>
                      </a:pPr>
                      <a:endParaRPr lang="en-ZA" sz="1600" b="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b="0" dirty="0"/>
                        <a:t>Training on ethics and integrity framework; engagement with organised</a:t>
                      </a:r>
                      <a:r>
                        <a:rPr lang="en-ZA" sz="1600" b="0" baseline="0" dirty="0"/>
                        <a:t> labour on vetting of staff</a:t>
                      </a:r>
                      <a:endParaRPr lang="en-ZA" sz="1600" b="0" dirty="0"/>
                    </a:p>
                  </a:txBody>
                  <a:tcPr>
                    <a:solidFill>
                      <a:schemeClr val="accent3">
                        <a:lumMod val="20000"/>
                        <a:lumOff val="80000"/>
                      </a:schemeClr>
                    </a:solidFill>
                  </a:tcPr>
                </a:tc>
                <a:tc>
                  <a:txBody>
                    <a:bodyPr/>
                    <a:lstStyle/>
                    <a:p>
                      <a:r>
                        <a:rPr lang="en-ZA" sz="1600" b="0" dirty="0"/>
                        <a:t>31 March 2021</a:t>
                      </a:r>
                    </a:p>
                  </a:txBody>
                  <a:tcPr>
                    <a:solidFill>
                      <a:schemeClr val="accent3">
                        <a:lumMod val="20000"/>
                        <a:lumOff val="80000"/>
                      </a:schemeClr>
                    </a:solidFill>
                  </a:tcPr>
                </a:tc>
                <a:tc>
                  <a:txBody>
                    <a:bodyPr/>
                    <a:lstStyle/>
                    <a:p>
                      <a:r>
                        <a:rPr lang="en-ZA" sz="1600" b="0" dirty="0"/>
                        <a:t>DCHRD</a:t>
                      </a:r>
                    </a:p>
                    <a:p>
                      <a:r>
                        <a:rPr lang="en-ZA" sz="1600" b="0" dirty="0"/>
                        <a:t>DC</a:t>
                      </a:r>
                      <a:r>
                        <a:rPr lang="en-ZA" sz="1600" b="0" baseline="0" dirty="0"/>
                        <a:t> CSO</a:t>
                      </a:r>
                      <a:endParaRPr lang="en-ZA" sz="1600" b="0" dirty="0"/>
                    </a:p>
                    <a:p>
                      <a:r>
                        <a:rPr lang="en-ZA" sz="1600" b="0" dirty="0"/>
                        <a:t>DCER</a:t>
                      </a:r>
                    </a:p>
                  </a:txBody>
                  <a:tcPr>
                    <a:solidFill>
                      <a:schemeClr val="accent3">
                        <a:lumMod val="20000"/>
                        <a:lumOff val="80000"/>
                      </a:schemeClr>
                    </a:solidFill>
                  </a:tcPr>
                </a:tc>
                <a:extLst>
                  <a:ext uri="{0D108BD9-81ED-4DB2-BD59-A6C34878D82A}">
                    <a16:rowId xmlns:a16="http://schemas.microsoft.com/office/drawing/2014/main" val="10001"/>
                  </a:ext>
                </a:extLst>
              </a:tr>
              <a:tr h="606056">
                <a:tc vMerge="1">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endParaRPr lang="en-ZA" sz="1600" b="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pPr marL="0" lvl="1" indent="0">
                        <a:buFont typeface="+mj-lt"/>
                        <a:buNone/>
                      </a:pPr>
                      <a:r>
                        <a:rPr lang="en-ZA" sz="1500" b="0" kern="1200" dirty="0">
                          <a:solidFill>
                            <a:schemeClr val="tx1"/>
                          </a:solidFill>
                          <a:effectLst/>
                          <a:latin typeface="+mn-lt"/>
                          <a:ea typeface="+mn-ea"/>
                          <a:cs typeface="+mn-cs"/>
                        </a:rPr>
                        <a:t>Conduct survey on</a:t>
                      </a:r>
                      <a:r>
                        <a:rPr lang="en-ZA" sz="1500" b="0" kern="1200" baseline="0" dirty="0">
                          <a:solidFill>
                            <a:schemeClr val="tx1"/>
                          </a:solidFill>
                          <a:effectLst/>
                          <a:latin typeface="+mn-lt"/>
                          <a:ea typeface="+mn-ea"/>
                          <a:cs typeface="+mn-cs"/>
                        </a:rPr>
                        <a:t> Organizational  Culture.</a:t>
                      </a:r>
                      <a:endParaRPr lang="en-US" sz="1500" b="0" kern="1200" baseline="0" dirty="0">
                        <a:solidFill>
                          <a:schemeClr val="tx1"/>
                        </a:solidFill>
                        <a:effectLst/>
                        <a:latin typeface="+mn-lt"/>
                        <a:ea typeface="+mn-ea"/>
                        <a:cs typeface="+mn-cs"/>
                      </a:endParaRPr>
                    </a:p>
                    <a:p>
                      <a:endParaRPr lang="en-ZA" sz="1600" b="0" dirty="0"/>
                    </a:p>
                  </a:txBody>
                  <a:tcPr>
                    <a:solidFill>
                      <a:schemeClr val="accent3">
                        <a:lumMod val="20000"/>
                        <a:lumOff val="80000"/>
                      </a:schemeClr>
                    </a:solidFill>
                  </a:tcPr>
                </a:tc>
                <a:tc>
                  <a:txBody>
                    <a:bodyPr/>
                    <a:lstStyle/>
                    <a:p>
                      <a:r>
                        <a:rPr lang="en-ZA" sz="1600" b="0" dirty="0"/>
                        <a:t>31 March 2022</a:t>
                      </a:r>
                    </a:p>
                  </a:txBody>
                  <a:tcPr>
                    <a:solidFill>
                      <a:schemeClr val="accent3">
                        <a:lumMod val="20000"/>
                        <a:lumOff val="80000"/>
                      </a:schemeClr>
                    </a:solidFill>
                  </a:tcPr>
                </a:tc>
                <a:tc>
                  <a:txBody>
                    <a:bodyPr/>
                    <a:lstStyle/>
                    <a:p>
                      <a:r>
                        <a:rPr lang="en-ZA" sz="1600" b="0" dirty="0"/>
                        <a:t>DCHRM</a:t>
                      </a:r>
                    </a:p>
                  </a:txBody>
                  <a:tcPr>
                    <a:solidFill>
                      <a:schemeClr val="accent3">
                        <a:lumMod val="20000"/>
                        <a:lumOff val="80000"/>
                      </a:schemeClr>
                    </a:solidFill>
                  </a:tcPr>
                </a:tc>
                <a:extLst>
                  <a:ext uri="{0D108BD9-81ED-4DB2-BD59-A6C34878D82A}">
                    <a16:rowId xmlns:a16="http://schemas.microsoft.com/office/drawing/2014/main" val="10002"/>
                  </a:ext>
                </a:extLst>
              </a:tr>
              <a:tr h="595423">
                <a:tc vMerge="1">
                  <a:txBody>
                    <a:bodyPr/>
                    <a:lstStyle/>
                    <a:p>
                      <a:endParaRPr lang="en-ZA" sz="1600" b="0" dirty="0"/>
                    </a:p>
                  </a:txBody>
                  <a:tcPr>
                    <a:solidFill>
                      <a:schemeClr val="accent3">
                        <a:lumMod val="20000"/>
                        <a:lumOff val="8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500" b="0" kern="1200" dirty="0">
                          <a:solidFill>
                            <a:schemeClr val="dk1"/>
                          </a:solidFill>
                          <a:effectLst/>
                          <a:latin typeface="+mn-lt"/>
                          <a:ea typeface="+mn-ea"/>
                          <a:cs typeface="+mn-cs"/>
                        </a:rPr>
                        <a:t>OHS capacity</a:t>
                      </a:r>
                      <a:r>
                        <a:rPr lang="en-ZA" sz="1500" b="0" kern="1200" baseline="0" dirty="0">
                          <a:solidFill>
                            <a:schemeClr val="dk1"/>
                          </a:solidFill>
                          <a:effectLst/>
                          <a:latin typeface="+mn-lt"/>
                          <a:ea typeface="+mn-ea"/>
                          <a:cs typeface="+mn-cs"/>
                        </a:rPr>
                        <a:t> created in management areas to ensure compliance.</a:t>
                      </a:r>
                      <a:endParaRPr lang="en-US" sz="1500" b="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b="0" dirty="0"/>
                        <a:t>31 March 2022</a:t>
                      </a: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dirty="0"/>
                        <a:t>DCIEHW</a:t>
                      </a:r>
                    </a:p>
                    <a:p>
                      <a:endParaRPr lang="en-ZA" sz="1600" b="0" dirty="0"/>
                    </a:p>
                  </a:txBody>
                  <a:tcPr>
                    <a:solidFill>
                      <a:schemeClr val="accent3">
                        <a:lumMod val="20000"/>
                        <a:lumOff val="80000"/>
                      </a:schemeClr>
                    </a:solidFill>
                  </a:tcPr>
                </a:tc>
                <a:extLst>
                  <a:ext uri="{0D108BD9-81ED-4DB2-BD59-A6C34878D82A}">
                    <a16:rowId xmlns:a16="http://schemas.microsoft.com/office/drawing/2014/main" val="10003"/>
                  </a:ext>
                </a:extLst>
              </a:tr>
              <a:tr h="361507">
                <a:tc vMerge="1">
                  <a:txBody>
                    <a:bodyPr/>
                    <a:lstStyle/>
                    <a:p>
                      <a:endParaRPr lang="en-ZA" sz="1600" b="0" dirty="0"/>
                    </a:p>
                  </a:txBody>
                  <a:tcPr>
                    <a:solidFill>
                      <a:schemeClr val="accent3">
                        <a:lumMod val="20000"/>
                        <a:lumOff val="8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500" b="0" kern="1200" dirty="0">
                          <a:solidFill>
                            <a:schemeClr val="dk1"/>
                          </a:solidFill>
                          <a:effectLst/>
                          <a:latin typeface="+mn-lt"/>
                          <a:ea typeface="+mn-ea"/>
                          <a:cs typeface="+mn-cs"/>
                        </a:rPr>
                        <a:t>IEHW policy </a:t>
                      </a:r>
                      <a:r>
                        <a:rPr lang="en-ZA" sz="1500" b="0" kern="1200" baseline="0" dirty="0">
                          <a:solidFill>
                            <a:schemeClr val="dk1"/>
                          </a:solidFill>
                          <a:effectLst/>
                          <a:latin typeface="+mn-lt"/>
                          <a:ea typeface="+mn-ea"/>
                          <a:cs typeface="+mn-cs"/>
                        </a:rPr>
                        <a:t> implemented  at 25% of  management areas.</a:t>
                      </a:r>
                      <a:endParaRPr lang="en-US" sz="1500" b="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b="0" dirty="0"/>
                        <a:t>31 March 2021</a:t>
                      </a: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dirty="0"/>
                        <a:t>DCIEHW</a:t>
                      </a:r>
                    </a:p>
                    <a:p>
                      <a:endParaRPr lang="en-ZA" sz="1600" b="0" dirty="0"/>
                    </a:p>
                    <a:p>
                      <a:endParaRPr lang="en-ZA" sz="1600" b="0" dirty="0"/>
                    </a:p>
                  </a:txBody>
                  <a:tcPr>
                    <a:solidFill>
                      <a:schemeClr val="accent3">
                        <a:lumMod val="20000"/>
                        <a:lumOff val="80000"/>
                      </a:schemeClr>
                    </a:solidFill>
                  </a:tcPr>
                </a:tc>
                <a:extLst>
                  <a:ext uri="{0D108BD9-81ED-4DB2-BD59-A6C34878D82A}">
                    <a16:rowId xmlns:a16="http://schemas.microsoft.com/office/drawing/2014/main" val="10004"/>
                  </a:ext>
                </a:extLst>
              </a:tr>
              <a:tr h="361507">
                <a:tc vMerge="1">
                  <a:txBody>
                    <a:bodyPr/>
                    <a:lstStyle/>
                    <a:p>
                      <a:pPr marL="0" algn="l" defTabSz="457200" rtl="0" eaLnBrk="1" latinLnBrk="0" hangingPunct="1"/>
                      <a:endParaRPr lang="en-ZA" sz="1600" b="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500" b="0" kern="1200" dirty="0">
                          <a:solidFill>
                            <a:schemeClr val="dk1"/>
                          </a:solidFill>
                          <a:effectLst/>
                          <a:latin typeface="+mn-lt"/>
                          <a:ea typeface="+mn-ea"/>
                          <a:cs typeface="+mn-cs"/>
                        </a:rPr>
                        <a:t>Re-location from GPSSBC to  SSSBC </a:t>
                      </a:r>
                      <a:endParaRPr lang="en-US" sz="1500" b="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b="0" dirty="0"/>
                        <a:t>31 March 2024</a:t>
                      </a: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dirty="0"/>
                        <a:t>DCER</a:t>
                      </a:r>
                    </a:p>
                    <a:p>
                      <a:endParaRPr lang="en-ZA" sz="1600" b="0" dirty="0"/>
                    </a:p>
                  </a:txBody>
                  <a:tcPr>
                    <a:solidFill>
                      <a:schemeClr val="accent3">
                        <a:lumMod val="20000"/>
                        <a:lumOff val="80000"/>
                      </a:schemeClr>
                    </a:solidFill>
                  </a:tcPr>
                </a:tc>
                <a:extLst>
                  <a:ext uri="{0D108BD9-81ED-4DB2-BD59-A6C34878D82A}">
                    <a16:rowId xmlns:a16="http://schemas.microsoft.com/office/drawing/2014/main" val="10005"/>
                  </a:ext>
                </a:extLst>
              </a:tr>
              <a:tr h="361507">
                <a:tc vMerge="1">
                  <a:txBody>
                    <a:bodyPr/>
                    <a:lstStyle/>
                    <a:p>
                      <a:pPr marL="0" algn="l" defTabSz="457200" rtl="0" eaLnBrk="1" latinLnBrk="0" hangingPunct="1"/>
                      <a:endParaRPr lang="en-ZA" sz="1600" b="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ZA" sz="1500" b="0" kern="1200" dirty="0">
                          <a:solidFill>
                            <a:schemeClr val="dk1"/>
                          </a:solidFill>
                          <a:effectLst/>
                          <a:latin typeface="+mn-lt"/>
                          <a:ea typeface="+mn-ea"/>
                          <a:cs typeface="+mn-cs"/>
                        </a:rPr>
                        <a:t>User  friendly HR Standard Operating Procedures (central  repository) developed.</a:t>
                      </a:r>
                      <a:endParaRPr lang="en-ZA" sz="1500" b="0" dirty="0"/>
                    </a:p>
                  </a:txBody>
                  <a:tcPr>
                    <a:solidFill>
                      <a:schemeClr val="accent3">
                        <a:lumMod val="20000"/>
                        <a:lumOff val="80000"/>
                      </a:schemeClr>
                    </a:solidFill>
                  </a:tcPr>
                </a:tc>
                <a:tc>
                  <a:txBody>
                    <a:bodyPr/>
                    <a:lstStyle/>
                    <a:p>
                      <a:r>
                        <a:rPr lang="en-ZA" sz="1600" b="0" dirty="0"/>
                        <a:t>31 March 2023</a:t>
                      </a:r>
                    </a:p>
                  </a:txBody>
                  <a:tcPr>
                    <a:solidFill>
                      <a:schemeClr val="accent3">
                        <a:lumMod val="20000"/>
                        <a:lumOff val="80000"/>
                      </a:schemeClr>
                    </a:solidFill>
                  </a:tcPr>
                </a:tc>
                <a:tc>
                  <a:txBody>
                    <a:bodyPr/>
                    <a:lstStyle/>
                    <a:p>
                      <a:r>
                        <a:rPr lang="en-ZA" sz="1600" b="0" dirty="0"/>
                        <a:t>CDC HR</a:t>
                      </a:r>
                    </a:p>
                  </a:txBody>
                  <a:tcP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3535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66700"/>
            <a:ext cx="6410992"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ACTION PLAN</a:t>
            </a:r>
          </a:p>
        </p:txBody>
      </p:sp>
      <p:graphicFrame>
        <p:nvGraphicFramePr>
          <p:cNvPr id="3" name="Table 2"/>
          <p:cNvGraphicFramePr>
            <a:graphicFrameLocks noGrp="1"/>
          </p:cNvGraphicFramePr>
          <p:nvPr>
            <p:extLst>
              <p:ext uri="{D42A27DB-BD31-4B8C-83A1-F6EECF244321}">
                <p14:modId xmlns:p14="http://schemas.microsoft.com/office/powerpoint/2010/main" val="3536704640"/>
              </p:ext>
            </p:extLst>
          </p:nvPr>
        </p:nvGraphicFramePr>
        <p:xfrm>
          <a:off x="85725" y="1108135"/>
          <a:ext cx="8758730" cy="2624247"/>
        </p:xfrm>
        <a:graphic>
          <a:graphicData uri="http://schemas.openxmlformats.org/drawingml/2006/table">
            <a:tbl>
              <a:tblPr firstRow="1" bandRow="1">
                <a:tableStyleId>{5C22544A-7EE6-4342-B048-85BDC9FD1C3A}</a:tableStyleId>
              </a:tblPr>
              <a:tblGrid>
                <a:gridCol w="2116604">
                  <a:extLst>
                    <a:ext uri="{9D8B030D-6E8A-4147-A177-3AD203B41FA5}">
                      <a16:colId xmlns:a16="http://schemas.microsoft.com/office/drawing/2014/main" val="20000"/>
                    </a:ext>
                  </a:extLst>
                </a:gridCol>
                <a:gridCol w="2116604">
                  <a:extLst>
                    <a:ext uri="{9D8B030D-6E8A-4147-A177-3AD203B41FA5}">
                      <a16:colId xmlns:a16="http://schemas.microsoft.com/office/drawing/2014/main" val="20001"/>
                    </a:ext>
                  </a:extLst>
                </a:gridCol>
                <a:gridCol w="2262761">
                  <a:extLst>
                    <a:ext uri="{9D8B030D-6E8A-4147-A177-3AD203B41FA5}">
                      <a16:colId xmlns:a16="http://schemas.microsoft.com/office/drawing/2014/main" val="20002"/>
                    </a:ext>
                  </a:extLst>
                </a:gridCol>
                <a:gridCol w="2262761">
                  <a:extLst>
                    <a:ext uri="{9D8B030D-6E8A-4147-A177-3AD203B41FA5}">
                      <a16:colId xmlns:a16="http://schemas.microsoft.com/office/drawing/2014/main" val="20003"/>
                    </a:ext>
                  </a:extLst>
                </a:gridCol>
              </a:tblGrid>
              <a:tr h="401688">
                <a:tc>
                  <a:txBody>
                    <a:bodyPr/>
                    <a:lstStyle/>
                    <a:p>
                      <a:r>
                        <a:rPr lang="en-ZA" dirty="0"/>
                        <a:t>Output</a:t>
                      </a:r>
                    </a:p>
                  </a:txBody>
                  <a:tcPr>
                    <a:solidFill>
                      <a:schemeClr val="accent3"/>
                    </a:solidFill>
                  </a:tcPr>
                </a:tc>
                <a:tc>
                  <a:txBody>
                    <a:bodyPr/>
                    <a:lstStyle/>
                    <a:p>
                      <a:r>
                        <a:rPr lang="en-ZA" dirty="0"/>
                        <a:t>Action </a:t>
                      </a:r>
                    </a:p>
                  </a:txBody>
                  <a:tcPr>
                    <a:solidFill>
                      <a:schemeClr val="accent3"/>
                    </a:solidFill>
                  </a:tcPr>
                </a:tc>
                <a:tc>
                  <a:txBody>
                    <a:bodyPr/>
                    <a:lstStyle/>
                    <a:p>
                      <a:r>
                        <a:rPr lang="en-ZA" dirty="0"/>
                        <a:t>Time Frame </a:t>
                      </a:r>
                    </a:p>
                  </a:txBody>
                  <a:tcPr>
                    <a:solidFill>
                      <a:schemeClr val="accent3"/>
                    </a:solidFill>
                  </a:tcPr>
                </a:tc>
                <a:tc>
                  <a:txBody>
                    <a:bodyPr/>
                    <a:lstStyle/>
                    <a:p>
                      <a:r>
                        <a:rPr lang="en-ZA" dirty="0"/>
                        <a:t>Responsibility</a:t>
                      </a:r>
                    </a:p>
                  </a:txBody>
                  <a:tcPr>
                    <a:solidFill>
                      <a:schemeClr val="accent3"/>
                    </a:solidFill>
                  </a:tcPr>
                </a:tc>
                <a:extLst>
                  <a:ext uri="{0D108BD9-81ED-4DB2-BD59-A6C34878D82A}">
                    <a16:rowId xmlns:a16="http://schemas.microsoft.com/office/drawing/2014/main" val="10000"/>
                  </a:ext>
                </a:extLst>
              </a:tr>
              <a:tr h="606056">
                <a:tc rowSpan="3">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600" kern="1200" dirty="0">
                          <a:solidFill>
                            <a:schemeClr val="dk1"/>
                          </a:solidFill>
                          <a:effectLst/>
                          <a:latin typeface="+mn-lt"/>
                          <a:ea typeface="+mn-ea"/>
                          <a:cs typeface="+mn-cs"/>
                        </a:rPr>
                        <a:t>Professionalization of the corrections profession by 2028</a:t>
                      </a:r>
                      <a:endParaRPr lang="en-US" sz="160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r>
                        <a:rPr lang="en-ZA" sz="1600" b="1" dirty="0"/>
                        <a:t>Consultation on legislation</a:t>
                      </a:r>
                    </a:p>
                  </a:txBody>
                  <a:tcPr>
                    <a:solidFill>
                      <a:schemeClr val="accent3">
                        <a:lumMod val="20000"/>
                        <a:lumOff val="80000"/>
                      </a:schemeClr>
                    </a:solidFill>
                  </a:tcPr>
                </a:tc>
                <a:tc>
                  <a:txBody>
                    <a:bodyPr/>
                    <a:lstStyle/>
                    <a:p>
                      <a:r>
                        <a:rPr lang="en-ZA" sz="1600" dirty="0"/>
                        <a:t>31 March 2021</a:t>
                      </a:r>
                    </a:p>
                  </a:txBody>
                  <a:tcPr>
                    <a:solidFill>
                      <a:schemeClr val="accent3">
                        <a:lumMod val="20000"/>
                        <a:lumOff val="80000"/>
                      </a:schemeClr>
                    </a:solidFill>
                  </a:tcPr>
                </a:tc>
                <a:tc>
                  <a:txBody>
                    <a:bodyPr/>
                    <a:lstStyle/>
                    <a:p>
                      <a:r>
                        <a:rPr lang="en-ZA" sz="1600" dirty="0"/>
                        <a:t>DCHRD</a:t>
                      </a:r>
                    </a:p>
                  </a:txBody>
                  <a:tcPr>
                    <a:solidFill>
                      <a:schemeClr val="accent3">
                        <a:lumMod val="20000"/>
                        <a:lumOff val="80000"/>
                      </a:schemeClr>
                    </a:solidFill>
                  </a:tcPr>
                </a:tc>
                <a:extLst>
                  <a:ext uri="{0D108BD9-81ED-4DB2-BD59-A6C34878D82A}">
                    <a16:rowId xmlns:a16="http://schemas.microsoft.com/office/drawing/2014/main" val="10001"/>
                  </a:ext>
                </a:extLst>
              </a:tr>
              <a:tr h="606056">
                <a:tc vMerge="1">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endParaRPr lang="en-US" sz="1600" kern="1200" dirty="0">
                        <a:solidFill>
                          <a:schemeClr val="dk1"/>
                        </a:solidFill>
                        <a:effectLst/>
                        <a:latin typeface="+mn-lt"/>
                        <a:ea typeface="+mn-ea"/>
                        <a:cs typeface="+mn-cs"/>
                      </a:endParaRPr>
                    </a:p>
                  </a:txBody>
                  <a:tcPr>
                    <a:solidFill>
                      <a:schemeClr val="accent3">
                        <a:lumMod val="20000"/>
                        <a:lumOff val="8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500" kern="1200" baseline="0" dirty="0">
                          <a:solidFill>
                            <a:schemeClr val="dk1"/>
                          </a:solidFill>
                          <a:effectLst/>
                          <a:latin typeface="+mn-lt"/>
                          <a:ea typeface="+mn-ea"/>
                          <a:cs typeface="+mn-cs"/>
                        </a:rPr>
                        <a:t>Interim structures for Professional Council for Corrections approved</a:t>
                      </a:r>
                      <a:endParaRPr lang="en-US" sz="1500" kern="1200" baseline="0" dirty="0">
                        <a:solidFill>
                          <a:schemeClr val="dk1"/>
                        </a:solidFill>
                        <a:effectLst/>
                        <a:latin typeface="+mn-lt"/>
                        <a:ea typeface="+mn-ea"/>
                        <a:cs typeface="+mn-cs"/>
                      </a:endParaRPr>
                    </a:p>
                    <a:p>
                      <a:endParaRPr lang="en-ZA" sz="1600" b="1" dirty="0"/>
                    </a:p>
                  </a:txBody>
                  <a:tcPr>
                    <a:solidFill>
                      <a:schemeClr val="accent3">
                        <a:lumMod val="20000"/>
                        <a:lumOff val="80000"/>
                      </a:schemeClr>
                    </a:solidFill>
                  </a:tcPr>
                </a:tc>
                <a:tc>
                  <a:txBody>
                    <a:bodyPr/>
                    <a:lstStyle/>
                    <a:p>
                      <a:r>
                        <a:rPr lang="en-ZA" sz="1600" dirty="0"/>
                        <a:t>31 March 2021</a:t>
                      </a:r>
                    </a:p>
                  </a:txBody>
                  <a:tcPr>
                    <a:solidFill>
                      <a:schemeClr val="accent3">
                        <a:lumMod val="20000"/>
                        <a:lumOff val="80000"/>
                      </a:schemeClr>
                    </a:solidFill>
                  </a:tcPr>
                </a:tc>
                <a:tc>
                  <a:txBody>
                    <a:bodyPr/>
                    <a:lstStyle/>
                    <a:p>
                      <a:r>
                        <a:rPr lang="en-ZA" sz="1600" dirty="0"/>
                        <a:t>CDC</a:t>
                      </a:r>
                      <a:r>
                        <a:rPr lang="en-ZA" sz="1600" baseline="0" dirty="0"/>
                        <a:t> HR</a:t>
                      </a:r>
                    </a:p>
                    <a:p>
                      <a:r>
                        <a:rPr lang="en-ZA" sz="1600" baseline="0" dirty="0"/>
                        <a:t>National Commissioner</a:t>
                      </a:r>
                    </a:p>
                    <a:p>
                      <a:r>
                        <a:rPr lang="en-ZA" sz="1600" dirty="0"/>
                        <a:t>Minister</a:t>
                      </a:r>
                    </a:p>
                  </a:txBody>
                  <a:tcPr>
                    <a:solidFill>
                      <a:schemeClr val="accent3">
                        <a:lumMod val="20000"/>
                        <a:lumOff val="80000"/>
                      </a:schemeClr>
                    </a:solidFill>
                  </a:tcPr>
                </a:tc>
                <a:extLst>
                  <a:ext uri="{0D108BD9-81ED-4DB2-BD59-A6C34878D82A}">
                    <a16:rowId xmlns:a16="http://schemas.microsoft.com/office/drawing/2014/main" val="10002"/>
                  </a:ext>
                </a:extLst>
              </a:tr>
              <a:tr h="595423">
                <a:tc vMerge="1">
                  <a:txBody>
                    <a:bodyPr/>
                    <a:lstStyle/>
                    <a:p>
                      <a:endParaRPr lang="en-ZA" sz="1600" b="1" dirty="0"/>
                    </a:p>
                  </a:txBody>
                  <a:tcPr>
                    <a:solidFill>
                      <a:schemeClr val="accent3">
                        <a:lumMod val="20000"/>
                        <a:lumOff val="80000"/>
                      </a:schemeClr>
                    </a:solidFill>
                  </a:tcPr>
                </a:tc>
                <a:tc>
                  <a:txBody>
                    <a:bodyPr/>
                    <a:lstStyle/>
                    <a:p>
                      <a:r>
                        <a:rPr lang="en-ZA" sz="1600" b="0" dirty="0"/>
                        <a:t>Interim structure implemented</a:t>
                      </a:r>
                    </a:p>
                  </a:txBody>
                  <a:tcPr>
                    <a:solidFill>
                      <a:schemeClr val="accent3">
                        <a:lumMod val="20000"/>
                        <a:lumOff val="80000"/>
                      </a:schemeClr>
                    </a:solidFill>
                  </a:tcPr>
                </a:tc>
                <a:tc>
                  <a:txBody>
                    <a:bodyPr/>
                    <a:lstStyle/>
                    <a:p>
                      <a:r>
                        <a:rPr lang="en-ZA" sz="1600" b="0" dirty="0"/>
                        <a:t>31 March 2023</a:t>
                      </a:r>
                    </a:p>
                  </a:txBody>
                  <a:tcPr>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DCHRD</a:t>
                      </a:r>
                    </a:p>
                    <a:p>
                      <a:endParaRPr lang="en-ZA" sz="1600" b="1" dirty="0"/>
                    </a:p>
                  </a:txBody>
                  <a:tcP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6620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HR: STRATEGIC RISKS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14622651"/>
              </p:ext>
            </p:extLst>
          </p:nvPr>
        </p:nvGraphicFramePr>
        <p:xfrm>
          <a:off x="457200" y="1186841"/>
          <a:ext cx="8229600" cy="4297680"/>
        </p:xfrm>
        <a:graphic>
          <a:graphicData uri="http://schemas.openxmlformats.org/drawingml/2006/table">
            <a:tbl>
              <a:tblPr firstRow="1" bandRow="1">
                <a:tableStyleId>{F5AB1C69-6EDB-4FF4-983F-18BD219EF322}</a:tableStyleId>
              </a:tblPr>
              <a:tblGrid>
                <a:gridCol w="1913860">
                  <a:extLst>
                    <a:ext uri="{9D8B030D-6E8A-4147-A177-3AD203B41FA5}">
                      <a16:colId xmlns:a16="http://schemas.microsoft.com/office/drawing/2014/main" val="20000"/>
                    </a:ext>
                  </a:extLst>
                </a:gridCol>
                <a:gridCol w="1573619">
                  <a:extLst>
                    <a:ext uri="{9D8B030D-6E8A-4147-A177-3AD203B41FA5}">
                      <a16:colId xmlns:a16="http://schemas.microsoft.com/office/drawing/2014/main" val="20001"/>
                    </a:ext>
                  </a:extLst>
                </a:gridCol>
                <a:gridCol w="1733107">
                  <a:extLst>
                    <a:ext uri="{9D8B030D-6E8A-4147-A177-3AD203B41FA5}">
                      <a16:colId xmlns:a16="http://schemas.microsoft.com/office/drawing/2014/main" val="20002"/>
                    </a:ext>
                  </a:extLst>
                </a:gridCol>
                <a:gridCol w="1363094">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a:r>
                        <a:rPr lang="en-US" dirty="0"/>
                        <a:t>Outcome</a:t>
                      </a:r>
                    </a:p>
                  </a:txBody>
                  <a:tcPr/>
                </a:tc>
                <a:tc>
                  <a:txBody>
                    <a:bodyPr/>
                    <a:lstStyle/>
                    <a:p>
                      <a:pPr algn="l"/>
                      <a:r>
                        <a:rPr lang="en-US" dirty="0"/>
                        <a:t>Risk</a:t>
                      </a:r>
                    </a:p>
                  </a:txBody>
                  <a:tcPr/>
                </a:tc>
                <a:tc>
                  <a:txBody>
                    <a:bodyPr/>
                    <a:lstStyle/>
                    <a:p>
                      <a:pPr algn="l"/>
                      <a:r>
                        <a:rPr lang="en-US" dirty="0"/>
                        <a:t>Probability (High/ Medium/ Low)</a:t>
                      </a:r>
                    </a:p>
                  </a:txBody>
                  <a:tcPr/>
                </a:tc>
                <a:tc>
                  <a:txBody>
                    <a:bodyPr/>
                    <a:lstStyle/>
                    <a:p>
                      <a:pPr algn="l"/>
                      <a:r>
                        <a:rPr lang="en-US" dirty="0"/>
                        <a:t>Impact (High/ Medium/ Low)</a:t>
                      </a:r>
                    </a:p>
                  </a:txBody>
                  <a:tcPr/>
                </a:tc>
                <a:tc>
                  <a:txBody>
                    <a:bodyPr/>
                    <a:lstStyle/>
                    <a:p>
                      <a:pPr algn="l"/>
                      <a:r>
                        <a:rPr lang="en-US" dirty="0"/>
                        <a:t>Mitigation Strategy</a:t>
                      </a:r>
                    </a:p>
                  </a:txBody>
                  <a:tcPr/>
                </a:tc>
                <a:extLst>
                  <a:ext uri="{0D108BD9-81ED-4DB2-BD59-A6C34878D82A}">
                    <a16:rowId xmlns:a16="http://schemas.microsoft.com/office/drawing/2014/main" val="10000"/>
                  </a:ext>
                </a:extLst>
              </a:tr>
              <a:tr h="370840">
                <a:tc>
                  <a:txBody>
                    <a:bodyPr/>
                    <a:lstStyle/>
                    <a:p>
                      <a:pPr lvl="0" algn="l"/>
                      <a:r>
                        <a:rPr lang="en-ZA" sz="1600" dirty="0">
                          <a:latin typeface="+mn-lt"/>
                          <a:ea typeface="+mn-ea"/>
                          <a:cs typeface="+mn-cs"/>
                        </a:rPr>
                        <a:t>Professionalisation of Corrections</a:t>
                      </a:r>
                    </a:p>
                  </a:txBody>
                  <a:tcPr/>
                </a:tc>
                <a:tc>
                  <a:txBody>
                    <a:bodyPr/>
                    <a:lstStyle/>
                    <a:p>
                      <a:pPr algn="l"/>
                      <a:r>
                        <a:rPr lang="en-US" sz="1600" dirty="0"/>
                        <a:t>Interim</a:t>
                      </a:r>
                      <a:r>
                        <a:rPr lang="en-US" sz="1600" baseline="0" dirty="0"/>
                        <a:t> structures not approved</a:t>
                      </a:r>
                      <a:endParaRPr lang="en-US" sz="1600" dirty="0"/>
                    </a:p>
                  </a:txBody>
                  <a:tcPr/>
                </a:tc>
                <a:tc>
                  <a:txBody>
                    <a:bodyPr/>
                    <a:lstStyle/>
                    <a:p>
                      <a:pPr algn="l"/>
                      <a:r>
                        <a:rPr lang="en-US" sz="1600" dirty="0"/>
                        <a:t>High</a:t>
                      </a:r>
                    </a:p>
                  </a:txBody>
                  <a:tcPr/>
                </a:tc>
                <a:tc>
                  <a:txBody>
                    <a:bodyPr/>
                    <a:lstStyle/>
                    <a:p>
                      <a:pPr algn="l"/>
                      <a:r>
                        <a:rPr lang="en-US" sz="1600" dirty="0"/>
                        <a:t>High</a:t>
                      </a:r>
                    </a:p>
                  </a:txBody>
                  <a:tcPr/>
                </a:tc>
                <a:tc>
                  <a:txBody>
                    <a:bodyPr/>
                    <a:lstStyle/>
                    <a:p>
                      <a:pPr algn="l"/>
                      <a:r>
                        <a:rPr lang="en-US" sz="1600" dirty="0"/>
                        <a:t>Engagement of Ministry</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latin typeface="+mn-lt"/>
                          <a:ea typeface="+mn-ea"/>
                          <a:cs typeface="+mn-cs"/>
                        </a:rPr>
                        <a:t>Contribution to youth employment  and empowerment through the Corrections Services Learnership while filling entry level vacancies</a:t>
                      </a:r>
                    </a:p>
                    <a:p>
                      <a:pPr algn="l"/>
                      <a:endParaRPr lang="en-US" sz="1600" dirty="0"/>
                    </a:p>
                  </a:txBody>
                  <a:tcPr/>
                </a:tc>
                <a:tc>
                  <a:txBody>
                    <a:bodyPr/>
                    <a:lstStyle/>
                    <a:p>
                      <a:pPr algn="l"/>
                      <a:r>
                        <a:rPr lang="en-US" sz="1600" dirty="0"/>
                        <a:t>Colleges not adequately resourced</a:t>
                      </a:r>
                    </a:p>
                    <a:p>
                      <a:pPr algn="l"/>
                      <a:endParaRPr lang="en-US" sz="1600" dirty="0"/>
                    </a:p>
                  </a:txBody>
                  <a:tcPr/>
                </a:tc>
                <a:tc>
                  <a:txBody>
                    <a:bodyPr/>
                    <a:lstStyle/>
                    <a:p>
                      <a:pPr algn="l"/>
                      <a:r>
                        <a:rPr lang="en-US" sz="1600" dirty="0"/>
                        <a:t>High</a:t>
                      </a:r>
                    </a:p>
                  </a:txBody>
                  <a:tcPr/>
                </a:tc>
                <a:tc>
                  <a:txBody>
                    <a:bodyPr/>
                    <a:lstStyle/>
                    <a:p>
                      <a:pPr algn="l"/>
                      <a:r>
                        <a:rPr lang="en-US" sz="1600" dirty="0"/>
                        <a:t>High</a:t>
                      </a:r>
                    </a:p>
                  </a:txBody>
                  <a:tcPr/>
                </a:tc>
                <a:tc>
                  <a:txBody>
                    <a:bodyPr/>
                    <a:lstStyle/>
                    <a:p>
                      <a:pPr algn="l"/>
                      <a:r>
                        <a:rPr lang="en-US" sz="1600" dirty="0"/>
                        <a:t>Budget planning for the </a:t>
                      </a:r>
                      <a:r>
                        <a:rPr lang="en-US" sz="1600" dirty="0" err="1"/>
                        <a:t>learnership</a:t>
                      </a:r>
                      <a:endParaRPr lang="en-US" sz="1600" dirty="0"/>
                    </a:p>
                    <a:p>
                      <a:pPr algn="l"/>
                      <a:r>
                        <a:rPr lang="en-US" sz="1600" dirty="0"/>
                        <a:t>MOU</a:t>
                      </a:r>
                      <a:r>
                        <a:rPr lang="en-US" sz="1600" baseline="0" dirty="0"/>
                        <a:t> with SANDF to provide facilities and facilitators </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207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4666"/>
            <a:ext cx="4811857" cy="400110"/>
          </a:xfrm>
          <a:prstGeom prst="rect">
            <a:avLst/>
          </a:prstGeom>
        </p:spPr>
        <p:txBody>
          <a:bodyPr wrap="square">
            <a:spAutoFit/>
          </a:bodyPr>
          <a:lstStyle/>
          <a:p>
            <a:r>
              <a:rPr lang="en-US" sz="2000" b="1" dirty="0">
                <a:solidFill>
                  <a:srgbClr val="00B050"/>
                </a:solidFill>
                <a:effectLst>
                  <a:outerShdw blurRad="38100" dist="38100" dir="2700000" algn="tl">
                    <a:srgbClr val="000000">
                      <a:alpha val="43137"/>
                    </a:srgbClr>
                  </a:outerShdw>
                </a:effectLst>
              </a:rPr>
              <a:t>HR: STRATEGIC RISKS</a:t>
            </a:r>
          </a:p>
        </p:txBody>
      </p:sp>
      <p:graphicFrame>
        <p:nvGraphicFramePr>
          <p:cNvPr id="3" name="Table 2"/>
          <p:cNvGraphicFramePr>
            <a:graphicFrameLocks noGrp="1"/>
          </p:cNvGraphicFramePr>
          <p:nvPr>
            <p:extLst>
              <p:ext uri="{D42A27DB-BD31-4B8C-83A1-F6EECF244321}">
                <p14:modId xmlns:p14="http://schemas.microsoft.com/office/powerpoint/2010/main" val="1494918156"/>
              </p:ext>
            </p:extLst>
          </p:nvPr>
        </p:nvGraphicFramePr>
        <p:xfrm>
          <a:off x="171450" y="1224534"/>
          <a:ext cx="8674838" cy="4145280"/>
        </p:xfrm>
        <a:graphic>
          <a:graphicData uri="http://schemas.openxmlformats.org/drawingml/2006/table">
            <a:tbl>
              <a:tblPr firstRow="1" bandRow="1">
                <a:tableStyleId>{F5AB1C69-6EDB-4FF4-983F-18BD219EF322}</a:tableStyleId>
              </a:tblPr>
              <a:tblGrid>
                <a:gridCol w="1813560">
                  <a:extLst>
                    <a:ext uri="{9D8B030D-6E8A-4147-A177-3AD203B41FA5}">
                      <a16:colId xmlns:a16="http://schemas.microsoft.com/office/drawing/2014/main" val="20000"/>
                    </a:ext>
                  </a:extLst>
                </a:gridCol>
                <a:gridCol w="1863937">
                  <a:extLst>
                    <a:ext uri="{9D8B030D-6E8A-4147-A177-3AD203B41FA5}">
                      <a16:colId xmlns:a16="http://schemas.microsoft.com/office/drawing/2014/main" val="20001"/>
                    </a:ext>
                  </a:extLst>
                </a:gridCol>
                <a:gridCol w="1392904">
                  <a:extLst>
                    <a:ext uri="{9D8B030D-6E8A-4147-A177-3AD203B41FA5}">
                      <a16:colId xmlns:a16="http://schemas.microsoft.com/office/drawing/2014/main" val="20002"/>
                    </a:ext>
                  </a:extLst>
                </a:gridCol>
                <a:gridCol w="1594884">
                  <a:extLst>
                    <a:ext uri="{9D8B030D-6E8A-4147-A177-3AD203B41FA5}">
                      <a16:colId xmlns:a16="http://schemas.microsoft.com/office/drawing/2014/main" val="20003"/>
                    </a:ext>
                  </a:extLst>
                </a:gridCol>
                <a:gridCol w="2009553">
                  <a:extLst>
                    <a:ext uri="{9D8B030D-6E8A-4147-A177-3AD203B41FA5}">
                      <a16:colId xmlns:a16="http://schemas.microsoft.com/office/drawing/2014/main" val="20004"/>
                    </a:ext>
                  </a:extLst>
                </a:gridCol>
              </a:tblGrid>
              <a:tr h="370840">
                <a:tc>
                  <a:txBody>
                    <a:bodyPr/>
                    <a:lstStyle/>
                    <a:p>
                      <a:pPr algn="l"/>
                      <a:r>
                        <a:rPr lang="en-US" dirty="0"/>
                        <a:t>Outcome</a:t>
                      </a:r>
                    </a:p>
                  </a:txBody>
                  <a:tcPr/>
                </a:tc>
                <a:tc>
                  <a:txBody>
                    <a:bodyPr/>
                    <a:lstStyle/>
                    <a:p>
                      <a:pPr algn="l"/>
                      <a:r>
                        <a:rPr lang="en-US" dirty="0"/>
                        <a:t>Risk</a:t>
                      </a:r>
                    </a:p>
                  </a:txBody>
                  <a:tcPr/>
                </a:tc>
                <a:tc>
                  <a:txBody>
                    <a:bodyPr/>
                    <a:lstStyle/>
                    <a:p>
                      <a:pPr algn="l"/>
                      <a:r>
                        <a:rPr lang="en-US" dirty="0"/>
                        <a:t>Probability (High/ Medium/ Low)</a:t>
                      </a:r>
                    </a:p>
                  </a:txBody>
                  <a:tcPr/>
                </a:tc>
                <a:tc>
                  <a:txBody>
                    <a:bodyPr/>
                    <a:lstStyle/>
                    <a:p>
                      <a:pPr algn="l"/>
                      <a:r>
                        <a:rPr lang="en-US" dirty="0"/>
                        <a:t>Impact (High/ Medium/ Low)</a:t>
                      </a:r>
                    </a:p>
                  </a:txBody>
                  <a:tcPr/>
                </a:tc>
                <a:tc>
                  <a:txBody>
                    <a:bodyPr/>
                    <a:lstStyle/>
                    <a:p>
                      <a:pPr algn="l"/>
                      <a:r>
                        <a:rPr lang="en-US" dirty="0"/>
                        <a:t>Mitigation Strategy</a:t>
                      </a:r>
                    </a:p>
                  </a:txBody>
                  <a:tcPr/>
                </a:tc>
                <a:extLst>
                  <a:ext uri="{0D108BD9-81ED-4DB2-BD59-A6C34878D82A}">
                    <a16:rowId xmlns:a16="http://schemas.microsoft.com/office/drawing/2014/main" val="10000"/>
                  </a:ext>
                </a:extLst>
              </a:tr>
              <a:tr h="370840">
                <a:tc rowSpan="2">
                  <a:txBody>
                    <a:bodyPr/>
                    <a:lstStyle/>
                    <a:p>
                      <a:pPr marL="0" lvl="0" algn="l" defTabSz="457200" rtl="0" eaLnBrk="1" latinLnBrk="0" hangingPunct="1">
                        <a:lnSpc>
                          <a:spcPct val="115000"/>
                        </a:lnSpc>
                        <a:spcAft>
                          <a:spcPts val="1000"/>
                        </a:spcAft>
                      </a:pPr>
                      <a:r>
                        <a:rPr lang="en-US" sz="1600" kern="1200" dirty="0">
                          <a:solidFill>
                            <a:schemeClr val="dk1"/>
                          </a:solidFill>
                          <a:latin typeface="+mn-lt"/>
                          <a:ea typeface="+mn-ea"/>
                          <a:cs typeface="+mn-cs"/>
                        </a:rPr>
                        <a:t>Improve human resource capacity and management to enable the department to fulfil its mandate</a:t>
                      </a:r>
                      <a:endParaRPr lang="en-ZA" sz="1600" kern="1200" dirty="0">
                        <a:solidFill>
                          <a:schemeClr val="dk1"/>
                        </a:solidFill>
                        <a:latin typeface="+mn-lt"/>
                        <a:ea typeface="+mn-ea"/>
                        <a:cs typeface="+mn-cs"/>
                      </a:endParaRPr>
                    </a:p>
                  </a:txBody>
                  <a:tcPr marL="68580" marR="68580" marT="0" marB="0"/>
                </a:tc>
                <a:tc>
                  <a:txBody>
                    <a:bodyPr/>
                    <a:lstStyle/>
                    <a:p>
                      <a:pPr marL="0" lvl="0" indent="0" algn="l" defTabSz="457200" rtl="0" eaLnBrk="1" latinLnBrk="0" hangingPunct="1">
                        <a:lnSpc>
                          <a:spcPct val="115000"/>
                        </a:lnSpc>
                        <a:spcAft>
                          <a:spcPts val="1000"/>
                        </a:spcAft>
                        <a:buFont typeface="+mj-lt"/>
                        <a:buNone/>
                      </a:pPr>
                      <a:r>
                        <a:rPr lang="en-US" sz="1600" kern="1200" dirty="0">
                          <a:solidFill>
                            <a:schemeClr val="dk1"/>
                          </a:solidFill>
                          <a:latin typeface="+mn-lt"/>
                          <a:ea typeface="+mn-ea"/>
                          <a:cs typeface="+mn-cs"/>
                        </a:rPr>
                        <a:t>Misalignment between organizational structure and operational needs.</a:t>
                      </a:r>
                      <a:endParaRPr lang="en-ZA" sz="1600" kern="1200" dirty="0">
                        <a:solidFill>
                          <a:schemeClr val="dk1"/>
                        </a:solidFill>
                        <a:latin typeface="+mn-lt"/>
                        <a:ea typeface="+mn-ea"/>
                        <a:cs typeface="+mn-cs"/>
                      </a:endParaRPr>
                    </a:p>
                  </a:txBody>
                  <a:tcPr marL="68580" marR="68580" marT="0" marB="0"/>
                </a:tc>
                <a:tc>
                  <a:txBody>
                    <a:bodyPr/>
                    <a:lstStyle/>
                    <a:p>
                      <a:pPr marL="0" lvl="0" algn="l" defTabSz="457200" rtl="0" eaLnBrk="1" latinLnBrk="0" hangingPunct="1"/>
                      <a:r>
                        <a:rPr lang="en-US" sz="1600" kern="1200" dirty="0">
                          <a:solidFill>
                            <a:schemeClr val="dk1"/>
                          </a:solidFill>
                          <a:latin typeface="+mn-lt"/>
                          <a:ea typeface="+mn-ea"/>
                          <a:cs typeface="+mn-cs"/>
                        </a:rPr>
                        <a:t>high</a:t>
                      </a:r>
                    </a:p>
                  </a:txBody>
                  <a:tcPr/>
                </a:tc>
                <a:tc>
                  <a:txBody>
                    <a:bodyPr/>
                    <a:lstStyle/>
                    <a:p>
                      <a:pPr marL="0" lvl="0" algn="l" defTabSz="457200" rtl="0" eaLnBrk="1" latinLnBrk="0" hangingPunct="1"/>
                      <a:r>
                        <a:rPr lang="en-US" sz="1600" kern="1200" dirty="0">
                          <a:solidFill>
                            <a:schemeClr val="dk1"/>
                          </a:solidFill>
                          <a:latin typeface="+mn-lt"/>
                          <a:ea typeface="+mn-ea"/>
                          <a:cs typeface="+mn-cs"/>
                        </a:rPr>
                        <a:t>high</a:t>
                      </a:r>
                    </a:p>
                  </a:txBody>
                  <a:tcPr/>
                </a:tc>
                <a:tc>
                  <a:txBody>
                    <a:bodyPr/>
                    <a:lstStyle/>
                    <a:p>
                      <a:pPr marL="0" lvl="0" algn="l" defTabSz="457200" rtl="0" eaLnBrk="1" latinLnBrk="0" hangingPunct="1"/>
                      <a:r>
                        <a:rPr lang="en-US" sz="1600" kern="1200" dirty="0">
                          <a:solidFill>
                            <a:schemeClr val="dk1"/>
                          </a:solidFill>
                          <a:latin typeface="+mn-lt"/>
                          <a:ea typeface="+mn-ea"/>
                          <a:cs typeface="+mn-cs"/>
                        </a:rPr>
                        <a:t>Proper feasibility studies conducted and approval of the Structure accelerated  </a:t>
                      </a:r>
                    </a:p>
                  </a:txBody>
                  <a:tcPr/>
                </a:tc>
                <a:extLst>
                  <a:ext uri="{0D108BD9-81ED-4DB2-BD59-A6C34878D82A}">
                    <a16:rowId xmlns:a16="http://schemas.microsoft.com/office/drawing/2014/main" val="10001"/>
                  </a:ext>
                </a:extLst>
              </a:tr>
              <a:tr h="370840">
                <a:tc vMerge="1">
                  <a:txBody>
                    <a:bodyPr/>
                    <a:lstStyle/>
                    <a:p>
                      <a:pPr marL="0" lvl="0" algn="l" defTabSz="457200" rtl="0" eaLnBrk="1" latinLnBrk="0" hangingPunct="1">
                        <a:lnSpc>
                          <a:spcPct val="115000"/>
                        </a:lnSpc>
                        <a:spcAft>
                          <a:spcPts val="1000"/>
                        </a:spcAft>
                      </a:pPr>
                      <a:endParaRPr lang="en-ZA" sz="1600" kern="1200" dirty="0">
                        <a:solidFill>
                          <a:schemeClr val="dk1"/>
                        </a:solidFill>
                        <a:latin typeface="+mn-lt"/>
                        <a:ea typeface="+mn-ea"/>
                        <a:cs typeface="+mn-cs"/>
                      </a:endParaRPr>
                    </a:p>
                  </a:txBody>
                  <a:tcPr marL="68580" marR="68580" marT="0" marB="0"/>
                </a:tc>
                <a:tc>
                  <a:txBody>
                    <a:bodyPr/>
                    <a:lstStyle/>
                    <a:p>
                      <a:pPr marL="0" lvl="0" indent="0" algn="l" defTabSz="457200" rtl="0" eaLnBrk="1" latinLnBrk="0" hangingPunct="1">
                        <a:lnSpc>
                          <a:spcPct val="115000"/>
                        </a:lnSpc>
                        <a:spcAft>
                          <a:spcPts val="1000"/>
                        </a:spcAft>
                        <a:buFont typeface="+mj-lt"/>
                        <a:buNone/>
                      </a:pPr>
                      <a:r>
                        <a:rPr lang="en-US" sz="1600" kern="1200" dirty="0">
                          <a:solidFill>
                            <a:schemeClr val="dk1"/>
                          </a:solidFill>
                          <a:latin typeface="+mn-lt"/>
                          <a:ea typeface="+mn-ea"/>
                          <a:cs typeface="+mn-cs"/>
                        </a:rPr>
                        <a:t>Staff shortage</a:t>
                      </a:r>
                      <a:endParaRPr lang="en-ZA" sz="1600" kern="1200" dirty="0">
                        <a:solidFill>
                          <a:schemeClr val="dk1"/>
                        </a:solidFill>
                        <a:latin typeface="+mn-lt"/>
                        <a:ea typeface="+mn-ea"/>
                        <a:cs typeface="+mn-cs"/>
                      </a:endParaRPr>
                    </a:p>
                  </a:txBody>
                  <a:tcPr marL="68580" marR="68580" marT="0" marB="0"/>
                </a:tc>
                <a:tc>
                  <a:txBody>
                    <a:bodyPr/>
                    <a:lstStyle/>
                    <a:p>
                      <a:pPr marL="0" lvl="0" algn="l" defTabSz="457200" rtl="0" eaLnBrk="1" latinLnBrk="0" hangingPunct="1"/>
                      <a:r>
                        <a:rPr lang="en-US" sz="1600" kern="1200" dirty="0">
                          <a:solidFill>
                            <a:schemeClr val="dk1"/>
                          </a:solidFill>
                          <a:latin typeface="+mn-lt"/>
                          <a:ea typeface="+mn-ea"/>
                          <a:cs typeface="+mn-cs"/>
                        </a:rPr>
                        <a:t>high</a:t>
                      </a:r>
                    </a:p>
                  </a:txBody>
                  <a:tcPr/>
                </a:tc>
                <a:tc>
                  <a:txBody>
                    <a:bodyPr/>
                    <a:lstStyle/>
                    <a:p>
                      <a:pPr marL="0" lvl="0" algn="l" defTabSz="457200" rtl="0" eaLnBrk="1" latinLnBrk="0" hangingPunct="1"/>
                      <a:r>
                        <a:rPr lang="en-US" sz="1600" kern="1200" dirty="0">
                          <a:solidFill>
                            <a:schemeClr val="dk1"/>
                          </a:solidFill>
                          <a:latin typeface="+mn-lt"/>
                          <a:ea typeface="+mn-ea"/>
                          <a:cs typeface="+mn-cs"/>
                        </a:rPr>
                        <a:t>high</a:t>
                      </a:r>
                    </a:p>
                  </a:txBody>
                  <a:tcPr/>
                </a:tc>
                <a:tc>
                  <a:txBody>
                    <a:bodyPr/>
                    <a:lstStyle/>
                    <a:p>
                      <a:pPr marL="0" lvl="0" algn="l" defTabSz="457200" rtl="0" eaLnBrk="1" latinLnBrk="0" hangingPunct="1"/>
                      <a:r>
                        <a:rPr lang="en-US" sz="1600" kern="1200" dirty="0">
                          <a:solidFill>
                            <a:schemeClr val="dk1"/>
                          </a:solidFill>
                          <a:latin typeface="+mn-lt"/>
                          <a:ea typeface="+mn-ea"/>
                          <a:cs typeface="+mn-cs"/>
                        </a:rPr>
                        <a:t>Develop</a:t>
                      </a:r>
                      <a:r>
                        <a:rPr lang="en-US" sz="1600" kern="1200" baseline="0" dirty="0">
                          <a:solidFill>
                            <a:schemeClr val="dk1"/>
                          </a:solidFill>
                          <a:latin typeface="+mn-lt"/>
                          <a:ea typeface="+mn-ea"/>
                          <a:cs typeface="+mn-cs"/>
                        </a:rPr>
                        <a:t> and accelerate the i</a:t>
                      </a:r>
                      <a:r>
                        <a:rPr lang="en-US" sz="1600" kern="1200" dirty="0">
                          <a:solidFill>
                            <a:schemeClr val="dk1"/>
                          </a:solidFill>
                          <a:latin typeface="+mn-lt"/>
                          <a:ea typeface="+mn-ea"/>
                          <a:cs typeface="+mn-cs"/>
                        </a:rPr>
                        <a:t>mplementation of the</a:t>
                      </a:r>
                      <a:r>
                        <a:rPr lang="en-US" sz="1600" kern="1200" baseline="0" dirty="0">
                          <a:solidFill>
                            <a:schemeClr val="dk1"/>
                          </a:solidFill>
                          <a:latin typeface="+mn-lt"/>
                          <a:ea typeface="+mn-ea"/>
                          <a:cs typeface="+mn-cs"/>
                        </a:rPr>
                        <a:t>  three(3) pronged </a:t>
                      </a:r>
                      <a:r>
                        <a:rPr lang="en-US" sz="1600" kern="1200" dirty="0">
                          <a:solidFill>
                            <a:schemeClr val="dk1"/>
                          </a:solidFill>
                          <a:latin typeface="+mn-lt"/>
                          <a:ea typeface="+mn-ea"/>
                          <a:cs typeface="+mn-cs"/>
                        </a:rPr>
                        <a:t>HR Recruitment Strategy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4721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r>
              <a:rPr lang="en-US" sz="4000" dirty="0">
                <a:solidFill>
                  <a:prstClr val="white"/>
                </a:solidFill>
                <a:latin typeface="Calibri"/>
                <a:cs typeface="Arial Black"/>
              </a:rPr>
              <a:t>Thank You</a:t>
            </a:r>
          </a:p>
        </p:txBody>
      </p:sp>
      <p:sp>
        <p:nvSpPr>
          <p:cNvPr id="13" name="TextBox 12"/>
          <p:cNvSpPr txBox="1"/>
          <p:nvPr/>
        </p:nvSpPr>
        <p:spPr>
          <a:xfrm>
            <a:off x="1079500" y="423996"/>
            <a:ext cx="6338176" cy="1569660"/>
          </a:xfrm>
          <a:prstGeom prst="rect">
            <a:avLst/>
          </a:prstGeom>
          <a:noFill/>
        </p:spPr>
        <p:txBody>
          <a:bodyPr wrap="square" rtlCol="0">
            <a:spAutoFit/>
          </a:bodyPr>
          <a:lstStyle/>
          <a:p>
            <a:pPr algn="ctr"/>
            <a:r>
              <a:rPr lang="en-ZA" sz="2400" b="1" dirty="0">
                <a:solidFill>
                  <a:srgbClr val="00B050"/>
                </a:solidFill>
              </a:rPr>
              <a:t>THANK YOU</a:t>
            </a:r>
          </a:p>
          <a:p>
            <a:pPr algn="ctr"/>
            <a:endParaRPr lang="en-ZA" sz="2400" b="1" dirty="0">
              <a:solidFill>
                <a:srgbClr val="00B050"/>
              </a:solidFill>
            </a:endParaRPr>
          </a:p>
          <a:p>
            <a:pPr algn="ctr"/>
            <a:r>
              <a:rPr lang="en-ZA" sz="2400" b="1" dirty="0">
                <a:solidFill>
                  <a:srgbClr val="00B050"/>
                </a:solidFill>
              </a:rPr>
              <a:t>STRIVING FOR A SOUTH AFRICA IN WHICH PEOPLE ARE AND FEEL SAFE</a:t>
            </a:r>
          </a:p>
        </p:txBody>
      </p:sp>
    </p:spTree>
    <p:extLst>
      <p:ext uri="{BB962C8B-B14F-4D97-AF65-F5344CB8AC3E}">
        <p14:creationId xmlns:p14="http://schemas.microsoft.com/office/powerpoint/2010/main" val="80838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5330501"/>
              </p:ext>
            </p:extLst>
          </p:nvPr>
        </p:nvGraphicFramePr>
        <p:xfrm>
          <a:off x="835368" y="1102290"/>
          <a:ext cx="8016488" cy="460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199" y="186744"/>
            <a:ext cx="8652933"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SUMMARY OF THE 2018 STRATEGIC PLANNING SESSION</a:t>
            </a:r>
          </a:p>
        </p:txBody>
      </p:sp>
      <p:sp>
        <p:nvSpPr>
          <p:cNvPr id="2" name="TextBox 1"/>
          <p:cNvSpPr txBox="1"/>
          <p:nvPr/>
        </p:nvSpPr>
        <p:spPr>
          <a:xfrm>
            <a:off x="6441474" y="2388804"/>
            <a:ext cx="1668162" cy="2246769"/>
          </a:xfrm>
          <a:prstGeom prst="rect">
            <a:avLst/>
          </a:prstGeom>
          <a:noFill/>
        </p:spPr>
        <p:txBody>
          <a:bodyPr wrap="square" rtlCol="0">
            <a:spAutoFit/>
          </a:bodyPr>
          <a:lstStyle/>
          <a:p>
            <a:r>
              <a:rPr lang="en-ZA" sz="1400" b="1" dirty="0">
                <a:solidFill>
                  <a:schemeClr val="bg1"/>
                </a:solidFill>
              </a:rPr>
              <a:t>African University of Corrections</a:t>
            </a:r>
          </a:p>
          <a:p>
            <a:endParaRPr lang="en-ZA" sz="1400" b="1" dirty="0">
              <a:solidFill>
                <a:schemeClr val="bg1"/>
              </a:solidFill>
            </a:endParaRPr>
          </a:p>
          <a:p>
            <a:pPr lvl="0"/>
            <a:r>
              <a:rPr lang="en-ZA" sz="1400" b="1" dirty="0">
                <a:solidFill>
                  <a:schemeClr val="bg1"/>
                </a:solidFill>
              </a:rPr>
              <a:t>Explore capacitation of  the ideal correctional official  for  universal  and virtual corrections.</a:t>
            </a:r>
          </a:p>
          <a:p>
            <a:endParaRPr lang="en-ZA" sz="1400" b="1" dirty="0">
              <a:solidFill>
                <a:schemeClr val="bg1"/>
              </a:solidFill>
            </a:endParaRPr>
          </a:p>
        </p:txBody>
      </p:sp>
    </p:spTree>
    <p:extLst>
      <p:ext uri="{BB962C8B-B14F-4D97-AF65-F5344CB8AC3E}">
        <p14:creationId xmlns:p14="http://schemas.microsoft.com/office/powerpoint/2010/main" val="26423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Session</a:t>
            </a:r>
            <a:endParaRPr lang="en-ZA" dirty="0"/>
          </a:p>
        </p:txBody>
      </p:sp>
      <p:graphicFrame>
        <p:nvGraphicFramePr>
          <p:cNvPr id="3" name="Diagram 2"/>
          <p:cNvGraphicFramePr/>
          <p:nvPr>
            <p:extLst>
              <p:ext uri="{D42A27DB-BD31-4B8C-83A1-F6EECF244321}">
                <p14:modId xmlns:p14="http://schemas.microsoft.com/office/powerpoint/2010/main" val="1774522997"/>
              </p:ext>
            </p:extLst>
          </p:nvPr>
        </p:nvGraphicFramePr>
        <p:xfrm>
          <a:off x="533400" y="317500"/>
          <a:ext cx="8280400" cy="687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a:solidFill>
                  <a:srgbClr val="00B050"/>
                </a:solidFill>
                <a:ea typeface="+mn-ea"/>
                <a:cs typeface="+mn-cs"/>
              </a:rPr>
              <a:t>5 Year Strategic Intent</a:t>
            </a:r>
            <a:endParaRPr lang="en-ZA" dirty="0"/>
          </a:p>
        </p:txBody>
      </p:sp>
    </p:spTree>
    <p:extLst>
      <p:ext uri="{BB962C8B-B14F-4D97-AF65-F5344CB8AC3E}">
        <p14:creationId xmlns:p14="http://schemas.microsoft.com/office/powerpoint/2010/main" val="30254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Session</a:t>
            </a:r>
            <a:endParaRPr lang="en-ZA" dirty="0"/>
          </a:p>
        </p:txBody>
      </p:sp>
      <p:graphicFrame>
        <p:nvGraphicFramePr>
          <p:cNvPr id="3" name="Diagram 2"/>
          <p:cNvGraphicFramePr/>
          <p:nvPr>
            <p:extLst>
              <p:ext uri="{D42A27DB-BD31-4B8C-83A1-F6EECF244321}">
                <p14:modId xmlns:p14="http://schemas.microsoft.com/office/powerpoint/2010/main" val="3445060482"/>
              </p:ext>
            </p:extLst>
          </p:nvPr>
        </p:nvGraphicFramePr>
        <p:xfrm>
          <a:off x="533400" y="305625"/>
          <a:ext cx="8280400" cy="687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a:solidFill>
                  <a:srgbClr val="00B050"/>
                </a:solidFill>
                <a:ea typeface="+mn-ea"/>
                <a:cs typeface="+mn-cs"/>
              </a:rPr>
              <a:t>10 Year Strategic Intent</a:t>
            </a:r>
            <a:endParaRPr lang="en-ZA" dirty="0"/>
          </a:p>
        </p:txBody>
      </p:sp>
    </p:spTree>
    <p:extLst>
      <p:ext uri="{BB962C8B-B14F-4D97-AF65-F5344CB8AC3E}">
        <p14:creationId xmlns:p14="http://schemas.microsoft.com/office/powerpoint/2010/main" val="355831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Session</a:t>
            </a:r>
            <a:endParaRPr lang="en-ZA" dirty="0"/>
          </a:p>
        </p:txBody>
      </p:sp>
      <p:graphicFrame>
        <p:nvGraphicFramePr>
          <p:cNvPr id="3" name="Diagram 2"/>
          <p:cNvGraphicFramePr/>
          <p:nvPr>
            <p:extLst>
              <p:ext uri="{D42A27DB-BD31-4B8C-83A1-F6EECF244321}">
                <p14:modId xmlns:p14="http://schemas.microsoft.com/office/powerpoint/2010/main" val="2665193632"/>
              </p:ext>
            </p:extLst>
          </p:nvPr>
        </p:nvGraphicFramePr>
        <p:xfrm>
          <a:off x="533400" y="305625"/>
          <a:ext cx="8280400" cy="687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a:solidFill>
                  <a:srgbClr val="00B050"/>
                </a:solidFill>
                <a:ea typeface="+mn-ea"/>
                <a:cs typeface="+mn-cs"/>
              </a:rPr>
              <a:t>50 Year Strategic Intent</a:t>
            </a:r>
            <a:endParaRPr lang="en-ZA" dirty="0"/>
          </a:p>
        </p:txBody>
      </p:sp>
    </p:spTree>
    <p:extLst>
      <p:ext uri="{BB962C8B-B14F-4D97-AF65-F5344CB8AC3E}">
        <p14:creationId xmlns:p14="http://schemas.microsoft.com/office/powerpoint/2010/main" val="335483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068953"/>
              </p:ext>
            </p:extLst>
          </p:nvPr>
        </p:nvGraphicFramePr>
        <p:xfrm>
          <a:off x="197708" y="990531"/>
          <a:ext cx="8879617" cy="4937760"/>
        </p:xfrm>
        <a:graphic>
          <a:graphicData uri="http://schemas.openxmlformats.org/drawingml/2006/table">
            <a:tbl>
              <a:tblPr firstRow="1" bandRow="1">
                <a:tableStyleId>{F5AB1C69-6EDB-4FF4-983F-18BD219EF322}</a:tableStyleId>
              </a:tblPr>
              <a:tblGrid>
                <a:gridCol w="1992599">
                  <a:extLst>
                    <a:ext uri="{9D8B030D-6E8A-4147-A177-3AD203B41FA5}">
                      <a16:colId xmlns:a16="http://schemas.microsoft.com/office/drawing/2014/main" val="20000"/>
                    </a:ext>
                  </a:extLst>
                </a:gridCol>
                <a:gridCol w="2352342">
                  <a:extLst>
                    <a:ext uri="{9D8B030D-6E8A-4147-A177-3AD203B41FA5}">
                      <a16:colId xmlns:a16="http://schemas.microsoft.com/office/drawing/2014/main" val="20001"/>
                    </a:ext>
                  </a:extLst>
                </a:gridCol>
                <a:gridCol w="2336381">
                  <a:extLst>
                    <a:ext uri="{9D8B030D-6E8A-4147-A177-3AD203B41FA5}">
                      <a16:colId xmlns:a16="http://schemas.microsoft.com/office/drawing/2014/main" val="20002"/>
                    </a:ext>
                  </a:extLst>
                </a:gridCol>
                <a:gridCol w="2198295">
                  <a:extLst>
                    <a:ext uri="{9D8B030D-6E8A-4147-A177-3AD203B41FA5}">
                      <a16:colId xmlns:a16="http://schemas.microsoft.com/office/drawing/2014/main" val="20003"/>
                    </a:ext>
                  </a:extLst>
                </a:gridCol>
              </a:tblGrid>
              <a:tr h="370840">
                <a:tc>
                  <a:txBody>
                    <a:bodyPr/>
                    <a:lstStyle/>
                    <a:p>
                      <a:r>
                        <a:rPr lang="en-ZA" dirty="0"/>
                        <a:t>What are the core services</a:t>
                      </a:r>
                    </a:p>
                  </a:txBody>
                  <a:tcPr/>
                </a:tc>
                <a:tc>
                  <a:txBody>
                    <a:bodyPr/>
                    <a:lstStyle/>
                    <a:p>
                      <a:r>
                        <a:rPr lang="en-ZA" dirty="0"/>
                        <a:t>How are these delivered </a:t>
                      </a:r>
                    </a:p>
                    <a:p>
                      <a:r>
                        <a:rPr lang="en-ZA" dirty="0"/>
                        <a:t>(service</a:t>
                      </a:r>
                      <a:r>
                        <a:rPr lang="en-ZA" baseline="0" dirty="0"/>
                        <a:t> delivery arrangements)</a:t>
                      </a:r>
                      <a:endParaRPr lang="en-ZA" dirty="0"/>
                    </a:p>
                  </a:txBody>
                  <a:tcPr/>
                </a:tc>
                <a:tc>
                  <a:txBody>
                    <a:bodyPr/>
                    <a:lstStyle/>
                    <a:p>
                      <a:r>
                        <a:rPr lang="en-ZA" dirty="0"/>
                        <a:t>Weaknesses</a:t>
                      </a:r>
                      <a:r>
                        <a:rPr lang="en-ZA" baseline="0" dirty="0"/>
                        <a:t> with the current arrangements</a:t>
                      </a:r>
                      <a:endParaRPr lang="en-ZA" dirty="0"/>
                    </a:p>
                  </a:txBody>
                  <a:tcPr/>
                </a:tc>
                <a:tc>
                  <a:txBody>
                    <a:bodyPr/>
                    <a:lstStyle/>
                    <a:p>
                      <a:r>
                        <a:rPr lang="en-ZA" dirty="0"/>
                        <a:t>High</a:t>
                      </a:r>
                      <a:r>
                        <a:rPr lang="en-ZA" baseline="0" dirty="0"/>
                        <a:t> Level Interventions / Alternative Delivery Models</a:t>
                      </a:r>
                      <a:endParaRPr lang="en-ZA" dirty="0"/>
                    </a:p>
                  </a:txBody>
                  <a:tcPr/>
                </a:tc>
                <a:extLst>
                  <a:ext uri="{0D108BD9-81ED-4DB2-BD59-A6C34878D82A}">
                    <a16:rowId xmlns:a16="http://schemas.microsoft.com/office/drawing/2014/main" val="10000"/>
                  </a:ext>
                </a:extLst>
              </a:tr>
              <a:tr h="1112520">
                <a:tc>
                  <a:txBody>
                    <a:bodyPr/>
                    <a:lstStyle/>
                    <a:p>
                      <a:pPr marL="285750" indent="-285750" algn="l">
                        <a:buFont typeface="Arial" panose="020B0604020202020204" pitchFamily="34" charset="0"/>
                        <a:buChar char="•"/>
                      </a:pPr>
                      <a:r>
                        <a:rPr lang="en-ZA" sz="1200" dirty="0"/>
                        <a:t>HR Planning, provisioning,</a:t>
                      </a:r>
                      <a:r>
                        <a:rPr lang="en-ZA" sz="1200" baseline="0" dirty="0"/>
                        <a:t> transactional and system management</a:t>
                      </a:r>
                      <a:endParaRPr lang="en-ZA" sz="1200" dirty="0"/>
                    </a:p>
                    <a:p>
                      <a:pPr marL="285750" indent="-285750" algn="l">
                        <a:buFont typeface="Arial" panose="020B0604020202020204" pitchFamily="34" charset="0"/>
                        <a:buChar char="•"/>
                      </a:pPr>
                      <a:r>
                        <a:rPr lang="en-ZA" sz="1200" dirty="0"/>
                        <a:t>Training</a:t>
                      </a:r>
                      <a:r>
                        <a:rPr lang="en-ZA" sz="1200" baseline="0" dirty="0"/>
                        <a:t> needs analysis, compilation and implementation of the Workplace Skills Plan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HRD</a:t>
                      </a:r>
                      <a:r>
                        <a:rPr lang="en-ZA" sz="1200" baseline="0" dirty="0"/>
                        <a:t> Quality Assurance</a:t>
                      </a:r>
                    </a:p>
                    <a:p>
                      <a:pPr marL="285750" indent="-285750" algn="l">
                        <a:buFont typeface="Arial" panose="020B0604020202020204" pitchFamily="34" charset="0"/>
                        <a:buChar char="•"/>
                      </a:pPr>
                      <a:r>
                        <a:rPr lang="en-ZA" sz="1200" dirty="0"/>
                        <a:t>Implementation of development programmes for youth, women and people</a:t>
                      </a:r>
                      <a:r>
                        <a:rPr lang="en-ZA" sz="1200" baseline="0" dirty="0"/>
                        <a:t> with disabilities.</a:t>
                      </a:r>
                    </a:p>
                    <a:p>
                      <a:pPr marL="285750" indent="-285750" algn="l">
                        <a:buFont typeface="Arial" panose="020B0604020202020204" pitchFamily="34" charset="0"/>
                        <a:buChar char="•"/>
                      </a:pPr>
                      <a:r>
                        <a:rPr lang="en-ZA" sz="1200" baseline="0" dirty="0"/>
                        <a:t>Implementation of affirmative action measures</a:t>
                      </a:r>
                    </a:p>
                    <a:p>
                      <a:pPr marL="285750" indent="-285750" algn="l">
                        <a:buFont typeface="Arial" panose="020B0604020202020204" pitchFamily="34" charset="0"/>
                        <a:buChar char="•"/>
                      </a:pPr>
                      <a:r>
                        <a:rPr lang="en-ZA" sz="1200" baseline="0" dirty="0"/>
                        <a:t>IEHW provisioning </a:t>
                      </a:r>
                    </a:p>
                    <a:p>
                      <a:pPr marL="285750" indent="-285750" algn="l">
                        <a:buFont typeface="Arial" panose="020B0604020202020204" pitchFamily="34" charset="0"/>
                        <a:buChar char="•"/>
                      </a:pPr>
                      <a:r>
                        <a:rPr lang="en-ZA" sz="1200" baseline="0" dirty="0"/>
                        <a:t>Effective ER management</a:t>
                      </a:r>
                    </a:p>
                  </a:txBody>
                  <a:tcPr/>
                </a:tc>
                <a:tc>
                  <a:txBody>
                    <a:bodyPr/>
                    <a:lstStyle/>
                    <a:p>
                      <a:pPr marL="285750" indent="-285750" algn="l">
                        <a:buFont typeface="Arial" panose="020B0604020202020204" pitchFamily="34" charset="0"/>
                        <a:buChar char="•"/>
                      </a:pPr>
                      <a:r>
                        <a:rPr lang="en-ZA" sz="1200" baseline="0" dirty="0"/>
                        <a:t>HR is in-sourced and partially decentralised and centralised.</a:t>
                      </a:r>
                    </a:p>
                    <a:p>
                      <a:pPr marL="285750" indent="-285750" algn="l">
                        <a:buFont typeface="Arial" panose="020B0604020202020204" pitchFamily="34" charset="0"/>
                        <a:buChar char="•"/>
                      </a:pPr>
                      <a:r>
                        <a:rPr lang="en-ZA" sz="1200" baseline="0" dirty="0"/>
                        <a:t>Some training is outsourced to training service providers</a:t>
                      </a:r>
                    </a:p>
                    <a:p>
                      <a:pPr marL="0" indent="0" algn="l">
                        <a:buFont typeface="Arial" panose="020B0604020202020204" pitchFamily="34" charset="0"/>
                        <a:buNone/>
                      </a:pPr>
                      <a:endParaRPr lang="en-ZA" sz="1600" baseline="0" dirty="0"/>
                    </a:p>
                    <a:p>
                      <a:pPr marL="285750" indent="-285750" algn="l">
                        <a:buFont typeface="Arial" panose="020B0604020202020204" pitchFamily="34" charset="0"/>
                        <a:buChar char="•"/>
                      </a:pPr>
                      <a:endParaRPr lang="en-ZA" sz="1600" baseline="0" dirty="0"/>
                    </a:p>
                    <a:p>
                      <a:pPr marL="0" indent="0" algn="l">
                        <a:buFont typeface="Arial" panose="020B0604020202020204" pitchFamily="34" charset="0"/>
                        <a:buNone/>
                      </a:pPr>
                      <a:endParaRPr lang="en-ZA" sz="1600" baseline="0" dirty="0"/>
                    </a:p>
                    <a:p>
                      <a:pPr marL="0" indent="0" algn="l">
                        <a:buFont typeface="Arial" panose="020B0604020202020204" pitchFamily="34" charset="0"/>
                        <a:buNone/>
                      </a:pPr>
                      <a:endParaRPr lang="en-ZA" sz="1600" baseline="0" dirty="0"/>
                    </a:p>
                  </a:txBody>
                  <a:tcPr/>
                </a:tc>
                <a:tc>
                  <a:txBody>
                    <a:bodyPr/>
                    <a:lstStyle/>
                    <a:p>
                      <a:pPr marL="171450" lvl="0" indent="-171450" algn="l">
                        <a:buFont typeface="Arial" panose="020B0604020202020204" pitchFamily="34" charset="0"/>
                        <a:buChar char="•"/>
                      </a:pPr>
                      <a:r>
                        <a:rPr lang="en-ZA" sz="1200" dirty="0"/>
                        <a:t>HR structure is not aligned to the</a:t>
                      </a:r>
                      <a:r>
                        <a:rPr lang="en-ZA" sz="1200" baseline="0" dirty="0"/>
                        <a:t> delivery on the HR mandate</a:t>
                      </a:r>
                      <a:endParaRPr lang="en-ZA" sz="1200" dirty="0"/>
                    </a:p>
                    <a:p>
                      <a:pPr marL="171450" indent="-171450" algn="l">
                        <a:buFont typeface="Arial" panose="020B0604020202020204" pitchFamily="34" charset="0"/>
                        <a:buChar char="•"/>
                      </a:pPr>
                      <a:r>
                        <a:rPr lang="en-ZA" sz="1200" dirty="0"/>
                        <a:t>Lack of automated HR systems</a:t>
                      </a:r>
                    </a:p>
                    <a:p>
                      <a:pPr marL="171450" indent="-171450" algn="l">
                        <a:buFont typeface="Arial" panose="020B0604020202020204" pitchFamily="34" charset="0"/>
                        <a:buChar char="•"/>
                      </a:pPr>
                      <a:r>
                        <a:rPr lang="en-ZA" sz="1200" dirty="0"/>
                        <a:t>Lack of training impact assessment capacity.</a:t>
                      </a:r>
                      <a:endParaRPr lang="en-ZA" sz="1600" dirty="0"/>
                    </a:p>
                    <a:p>
                      <a:pPr marL="171450" indent="-171450" algn="l">
                        <a:buFont typeface="Arial" panose="020B0604020202020204" pitchFamily="34" charset="0"/>
                        <a:buChar char="•"/>
                      </a:pPr>
                      <a:r>
                        <a:rPr lang="en-ZA" sz="1200" dirty="0"/>
                        <a:t>Inadequate budget for HR</a:t>
                      </a:r>
                      <a:r>
                        <a:rPr lang="en-ZA" sz="1200" baseline="0" dirty="0"/>
                        <a:t> activities.</a:t>
                      </a:r>
                    </a:p>
                    <a:p>
                      <a:pPr marL="171450" indent="-171450" algn="l">
                        <a:buFont typeface="Arial" panose="020B0604020202020204" pitchFamily="34" charset="0"/>
                        <a:buChar char="•"/>
                      </a:pPr>
                      <a:r>
                        <a:rPr lang="en-ZA" sz="1200" baseline="0" dirty="0"/>
                        <a:t>Positioning of DCS at the General Public Service Sectoral Bargaining Council (GPSSBC)</a:t>
                      </a:r>
                    </a:p>
                    <a:p>
                      <a:pPr marL="171450" indent="-171450" algn="l">
                        <a:buFont typeface="Arial" panose="020B0604020202020204" pitchFamily="34" charset="0"/>
                        <a:buChar char="•"/>
                      </a:pPr>
                      <a:r>
                        <a:rPr lang="en-ZA" sz="1200" baseline="0" dirty="0"/>
                        <a:t>Non compliance with employment equity targets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a:t>Inconsistent implementation of HR directives</a:t>
                      </a:r>
                    </a:p>
                    <a:p>
                      <a:pPr marL="171450" indent="-171450" algn="l">
                        <a:buFont typeface="Arial" panose="020B0604020202020204" pitchFamily="34" charset="0"/>
                        <a:buChar char="•"/>
                      </a:pPr>
                      <a:endParaRPr lang="en-ZA" sz="1200" baseline="0" dirty="0"/>
                    </a:p>
                    <a:p>
                      <a:pPr marL="0" indent="0" algn="l">
                        <a:buFont typeface="Arial" panose="020B0604020202020204" pitchFamily="34" charset="0"/>
                        <a:buNone/>
                      </a:pPr>
                      <a:endParaRPr lang="en-ZA" sz="1200" baseline="0"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Re-alignment</a:t>
                      </a:r>
                      <a:r>
                        <a:rPr lang="en-ZA" sz="1200" baseline="0" dirty="0"/>
                        <a:t> of the HR structure and reprioritisation of the budget.</a:t>
                      </a:r>
                      <a:endParaRPr lang="en-ZA" sz="1200" dirty="0"/>
                    </a:p>
                    <a:p>
                      <a:pPr marL="171450" indent="-171450" algn="l">
                        <a:buFont typeface="Arial" panose="020B0604020202020204" pitchFamily="34" charset="0"/>
                        <a:buChar char="•"/>
                      </a:pPr>
                      <a:r>
                        <a:rPr lang="en-ZA" sz="1200" dirty="0"/>
                        <a:t>Automation of HR</a:t>
                      </a:r>
                      <a:r>
                        <a:rPr lang="en-ZA" sz="1200" baseline="0" dirty="0"/>
                        <a:t> systems</a:t>
                      </a:r>
                      <a:endParaRPr lang="en-ZA" sz="1200" dirty="0"/>
                    </a:p>
                    <a:p>
                      <a:pPr marL="171450" indent="-171450" algn="l">
                        <a:buFont typeface="Arial" panose="020B0604020202020204" pitchFamily="34" charset="0"/>
                        <a:buChar char="•"/>
                      </a:pPr>
                      <a:r>
                        <a:rPr lang="en-ZA" sz="1200" dirty="0"/>
                        <a:t>Creation</a:t>
                      </a:r>
                      <a:r>
                        <a:rPr lang="en-ZA" sz="1200" baseline="0" dirty="0"/>
                        <a:t> of impact assessment capacity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a:t>Relocation of DCS  to the Safety and Security Sectoral Bargaining Council (SSSBC)</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a:t>Consistent implementation of HR directives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a:t>Full decentralisation of HR functions and capacity to the management areas and correctional centres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a:t>Outsourcing of functions where internal capacity not available </a:t>
                      </a:r>
                    </a:p>
                    <a:p>
                      <a:pPr marL="0" indent="0" algn="l">
                        <a:buFont typeface="Arial" panose="020B0604020202020204" pitchFamily="34" charset="0"/>
                        <a:buNone/>
                      </a:pPr>
                      <a:endParaRPr lang="en-ZA" sz="1200" baseline="0"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CURRENT DELIVERY METHOD</a:t>
            </a:r>
          </a:p>
        </p:txBody>
      </p:sp>
    </p:spTree>
    <p:extLst>
      <p:ext uri="{BB962C8B-B14F-4D97-AF65-F5344CB8AC3E}">
        <p14:creationId xmlns:p14="http://schemas.microsoft.com/office/powerpoint/2010/main" val="174504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8038"/>
            <a:ext cx="8229600" cy="5059002"/>
          </a:xfrm>
        </p:spPr>
        <p:txBody>
          <a:bodyPr>
            <a:normAutofit lnSpcReduction="10000"/>
          </a:bodyPr>
          <a:lstStyle/>
          <a:p>
            <a:pPr marL="0" indent="0" algn="just">
              <a:buNone/>
            </a:pPr>
            <a:r>
              <a:rPr lang="en-US" sz="1800" dirty="0">
                <a:solidFill>
                  <a:prstClr val="black"/>
                </a:solidFill>
                <a:ea typeface="+mj-ea"/>
                <a:cs typeface="+mj-cs"/>
              </a:rPr>
              <a:t>The following are the guiding documents that inform HR:</a:t>
            </a:r>
          </a:p>
          <a:p>
            <a:pPr lvl="0" algn="just"/>
            <a:r>
              <a:rPr lang="en-US" sz="1800" dirty="0"/>
              <a:t>National Development Plan - Chapter 13: Building a capable and developmental state</a:t>
            </a:r>
          </a:p>
          <a:p>
            <a:pPr lvl="1" algn="just"/>
            <a:r>
              <a:rPr lang="en-US" sz="1800" dirty="0"/>
              <a:t>Objective: A public service immersed in the development agenda but insulated from political interference.</a:t>
            </a:r>
          </a:p>
          <a:p>
            <a:pPr lvl="1" algn="just"/>
            <a:r>
              <a:rPr lang="en-US" sz="1800" dirty="0"/>
              <a:t>Objective: Staff at all levels have the authority, experience, competence and support they need to do their jobs</a:t>
            </a:r>
          </a:p>
          <a:p>
            <a:pPr algn="just"/>
            <a:r>
              <a:rPr lang="en-US" sz="1800" dirty="0">
                <a:solidFill>
                  <a:prstClr val="black"/>
                </a:solidFill>
              </a:rPr>
              <a:t>All the national strategic documents related to HR emphasize building public sector capacity, developing skills to meet the demands of the current and emerging social and economic priorities and to overcome the related challenges of poverty and unemployment, especially among the youth.</a:t>
            </a:r>
          </a:p>
          <a:p>
            <a:pPr algn="just"/>
            <a:r>
              <a:rPr lang="en-US" sz="1800" dirty="0">
                <a:solidFill>
                  <a:prstClr val="black"/>
                </a:solidFill>
              </a:rPr>
              <a:t>The emphasis is on making every workspace a training space with the state being at the forefront of driving work integrated learning and development initiatives.</a:t>
            </a:r>
          </a:p>
          <a:p>
            <a:pPr algn="just"/>
            <a:r>
              <a:rPr lang="en-ZA" sz="1800" dirty="0">
                <a:solidFill>
                  <a:prstClr val="black"/>
                </a:solidFill>
              </a:rPr>
              <a:t>Commitment to employ 2064 entry level correctional officials  annually - this means that the Department will need to enrol this number of learners in the Correctional Services Learnership per annum to have a ready pool of competent entry level correctional officers to draw from.   </a:t>
            </a:r>
          </a:p>
          <a:p>
            <a:endParaRPr lang="en-US" sz="1700" dirty="0">
              <a:solidFill>
                <a:prstClr val="black"/>
              </a:solidFill>
            </a:endParaRPr>
          </a:p>
          <a:p>
            <a:pPr marL="0" lvl="0" indent="0">
              <a:buNone/>
            </a:pPr>
            <a:endParaRPr lang="en-US" sz="1600" dirty="0"/>
          </a:p>
          <a:p>
            <a:endParaRPr lang="en-ZA" sz="1600" dirty="0">
              <a:solidFill>
                <a:srgbClr val="FF0000"/>
              </a:solidFill>
            </a:endParaRPr>
          </a:p>
        </p:txBody>
      </p:sp>
      <p:sp>
        <p:nvSpPr>
          <p:cNvPr id="4" name="TextBox 3"/>
          <p:cNvSpPr txBox="1"/>
          <p:nvPr/>
        </p:nvSpPr>
        <p:spPr>
          <a:xfrm>
            <a:off x="457200" y="158381"/>
            <a:ext cx="8229600"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CONTEXTUAL ISSUES</a:t>
            </a:r>
          </a:p>
        </p:txBody>
      </p:sp>
    </p:spTree>
    <p:extLst>
      <p:ext uri="{BB962C8B-B14F-4D97-AF65-F5344CB8AC3E}">
        <p14:creationId xmlns:p14="http://schemas.microsoft.com/office/powerpoint/2010/main" val="186221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9487"/>
            <a:ext cx="8229600" cy="4972335"/>
          </a:xfrm>
        </p:spPr>
        <p:txBody>
          <a:bodyPr>
            <a:normAutofit/>
          </a:bodyPr>
          <a:lstStyle/>
          <a:p>
            <a:pPr algn="just">
              <a:lnSpc>
                <a:spcPct val="120000"/>
              </a:lnSpc>
              <a:buFont typeface="Wingdings" panose="05000000000000000000" pitchFamily="2" charset="2"/>
              <a:buChar char="q"/>
            </a:pPr>
            <a:r>
              <a:rPr lang="en-ZA" sz="1800" dirty="0">
                <a:solidFill>
                  <a:prstClr val="black"/>
                </a:solidFill>
                <a:ea typeface="+mj-ea"/>
                <a:cs typeface="+mj-cs"/>
              </a:rPr>
              <a:t>This is in line with Priority 1 of the MTSF which emphasizes the need for economic transformation and job creation, especially for the youth. </a:t>
            </a:r>
          </a:p>
          <a:p>
            <a:pPr algn="just">
              <a:lnSpc>
                <a:spcPct val="120000"/>
              </a:lnSpc>
              <a:buFont typeface="Wingdings" panose="05000000000000000000" pitchFamily="2" charset="2"/>
              <a:buChar char="q"/>
            </a:pPr>
            <a:r>
              <a:rPr lang="en-ZA" sz="1800" dirty="0">
                <a:solidFill>
                  <a:prstClr val="black"/>
                </a:solidFill>
              </a:rPr>
              <a:t>The wellbeing of youth will have to be prioritised and institutionalised in the wellness policies.</a:t>
            </a:r>
            <a:endParaRPr lang="en-ZA" sz="1800" dirty="0">
              <a:solidFill>
                <a:prstClr val="black"/>
              </a:solidFill>
              <a:ea typeface="+mj-ea"/>
              <a:cs typeface="+mj-cs"/>
            </a:endParaRPr>
          </a:p>
          <a:p>
            <a:pPr algn="just">
              <a:lnSpc>
                <a:spcPct val="120000"/>
              </a:lnSpc>
              <a:buFont typeface="Wingdings" panose="05000000000000000000" pitchFamily="2" charset="2"/>
              <a:buChar char="q"/>
            </a:pPr>
            <a:r>
              <a:rPr lang="en-ZA" sz="1800" dirty="0">
                <a:solidFill>
                  <a:prstClr val="black"/>
                </a:solidFill>
                <a:ea typeface="+mj-ea"/>
                <a:cs typeface="+mj-cs"/>
              </a:rPr>
              <a:t>HR is expected to contribute to Priority 6: A capable, ethical and developmental state.</a:t>
            </a:r>
          </a:p>
          <a:p>
            <a:pPr algn="just">
              <a:lnSpc>
                <a:spcPct val="120000"/>
              </a:lnSpc>
              <a:buFont typeface="Wingdings" panose="05000000000000000000" pitchFamily="2" charset="2"/>
              <a:buChar char="q"/>
            </a:pPr>
            <a:r>
              <a:rPr lang="en-US" sz="1800" dirty="0">
                <a:solidFill>
                  <a:prstClr val="black"/>
                </a:solidFill>
              </a:rPr>
              <a:t>The imminent budget cuts will however have  a negative impact  on the alignment of the </a:t>
            </a:r>
            <a:r>
              <a:rPr lang="en-US" sz="1800" dirty="0" err="1">
                <a:solidFill>
                  <a:prstClr val="black"/>
                </a:solidFill>
              </a:rPr>
              <a:t>organisational</a:t>
            </a:r>
            <a:r>
              <a:rPr lang="en-US" sz="1800" dirty="0">
                <a:solidFill>
                  <a:prstClr val="black"/>
                </a:solidFill>
              </a:rPr>
              <a:t> structure  and  filling of posts which will also affect the National Development Plan (NDP) , Medium Term Strategic Framework (MTSF) and National Priorities in  job creation and  </a:t>
            </a:r>
            <a:r>
              <a:rPr lang="en-ZA" sz="1800" dirty="0">
                <a:solidFill>
                  <a:prstClr val="black"/>
                </a:solidFill>
              </a:rPr>
              <a:t>number of youth to  be employed in DCS.</a:t>
            </a:r>
            <a:endParaRPr lang="en-ZA" sz="1800" dirty="0">
              <a:solidFill>
                <a:prstClr val="black"/>
              </a:solidFill>
              <a:ea typeface="+mj-ea"/>
              <a:cs typeface="+mj-cs"/>
            </a:endParaRPr>
          </a:p>
          <a:p>
            <a:pPr marL="0" indent="0" algn="just">
              <a:lnSpc>
                <a:spcPct val="120000"/>
              </a:lnSpc>
              <a:buNone/>
            </a:pPr>
            <a:endParaRPr lang="en-US" sz="1800" dirty="0">
              <a:solidFill>
                <a:prstClr val="black"/>
              </a:solidFill>
            </a:endParaRPr>
          </a:p>
          <a:p>
            <a:pPr algn="just">
              <a:lnSpc>
                <a:spcPct val="120000"/>
              </a:lnSpc>
            </a:pPr>
            <a:endParaRPr lang="en-ZA" sz="1800" dirty="0">
              <a:solidFill>
                <a:srgbClr val="FF0000"/>
              </a:solidFill>
            </a:endParaRPr>
          </a:p>
        </p:txBody>
      </p:sp>
      <p:sp>
        <p:nvSpPr>
          <p:cNvPr id="4" name="TextBox 3"/>
          <p:cNvSpPr txBox="1"/>
          <p:nvPr/>
        </p:nvSpPr>
        <p:spPr>
          <a:xfrm>
            <a:off x="457200" y="186744"/>
            <a:ext cx="8229600" cy="584775"/>
          </a:xfrm>
          <a:prstGeom prst="rect">
            <a:avLst/>
          </a:prstGeom>
          <a:noFill/>
        </p:spPr>
        <p:txBody>
          <a:bodyPr wrap="square" rtlCol="0">
            <a:spAutoFit/>
          </a:bodyPr>
          <a:lstStyle/>
          <a:p>
            <a:r>
              <a:rPr lang="en-US" sz="3200" b="1" dirty="0">
                <a:solidFill>
                  <a:srgbClr val="00B050"/>
                </a:solidFill>
                <a:effectLst>
                  <a:outerShdw blurRad="38100" dist="38100" dir="2700000" algn="tl">
                    <a:srgbClr val="000000">
                      <a:alpha val="43137"/>
                    </a:srgbClr>
                  </a:outerShdw>
                </a:effectLst>
              </a:rPr>
              <a:t>CONTEXTUAL ISSUES</a:t>
            </a:r>
          </a:p>
        </p:txBody>
      </p:sp>
    </p:spTree>
    <p:extLst>
      <p:ext uri="{BB962C8B-B14F-4D97-AF65-F5344CB8AC3E}">
        <p14:creationId xmlns:p14="http://schemas.microsoft.com/office/powerpoint/2010/main" val="2651662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4260</TotalTime>
  <Words>3272</Words>
  <Application>Microsoft Office PowerPoint</Application>
  <PresentationFormat>On-screen Show (4:3)</PresentationFormat>
  <Paragraphs>553</Paragraphs>
  <Slides>29</Slides>
  <Notes>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0</vt:i4>
      </vt:variant>
      <vt:variant>
        <vt:lpstr>Slide Titles</vt:lpstr>
      </vt:variant>
      <vt:variant>
        <vt:i4>29</vt:i4>
      </vt:variant>
    </vt:vector>
  </HeadingPairs>
  <TitlesOfParts>
    <vt:vector size="34" baseType="lpstr">
      <vt:lpstr>Arial</vt:lpstr>
      <vt:lpstr>Calibri</vt:lpstr>
      <vt:lpstr>Wingdings</vt:lpstr>
      <vt:lpstr>Office Theme</vt:lpstr>
      <vt:lpstr>3_Blank</vt:lpstr>
      <vt:lpstr>PowerPoint Presentation</vt:lpstr>
      <vt:lpstr>PowerPoint Presentation</vt:lpstr>
      <vt:lpstr>PowerPoint Presentation</vt:lpstr>
      <vt:lpstr>Summary of the 2018 Strategic Planning Session</vt:lpstr>
      <vt:lpstr>Summary of the 2018 Strategic Planning Session</vt:lpstr>
      <vt:lpstr>Summary of the 2018 Strategic Planning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Kopbc1</cp:lastModifiedBy>
  <cp:revision>209</cp:revision>
  <dcterms:created xsi:type="dcterms:W3CDTF">2015-07-10T13:05:49Z</dcterms:created>
  <dcterms:modified xsi:type="dcterms:W3CDTF">2019-08-16T07:12:41Z</dcterms:modified>
</cp:coreProperties>
</file>