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8" r:id="rId4"/>
    <p:sldId id="294" r:id="rId5"/>
    <p:sldId id="279" r:id="rId6"/>
    <p:sldId id="257" r:id="rId7"/>
    <p:sldId id="293" r:id="rId8"/>
    <p:sldId id="273" r:id="rId9"/>
    <p:sldId id="260" r:id="rId10"/>
    <p:sldId id="261" r:id="rId11"/>
    <p:sldId id="301" r:id="rId12"/>
    <p:sldId id="262" r:id="rId13"/>
    <p:sldId id="275" r:id="rId14"/>
    <p:sldId id="276" r:id="rId15"/>
    <p:sldId id="289" r:id="rId16"/>
    <p:sldId id="288" r:id="rId17"/>
    <p:sldId id="295" r:id="rId18"/>
    <p:sldId id="298" r:id="rId19"/>
    <p:sldId id="300" r:id="rId20"/>
    <p:sldId id="269" r:id="rId21"/>
    <p:sldId id="272" r:id="rId22"/>
    <p:sldId id="271" r:id="rId23"/>
    <p:sldId id="264" r:id="rId24"/>
    <p:sldId id="265" r:id="rId25"/>
    <p:sldId id="278" r:id="rId26"/>
    <p:sldId id="266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908"/>
    <a:srgbClr val="0000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 autoAdjust="0"/>
    <p:restoredTop sz="95758" autoAdjust="0"/>
  </p:normalViewPr>
  <p:slideViewPr>
    <p:cSldViewPr snapToGrid="0" snapToObjects="1">
      <p:cViewPr>
        <p:scale>
          <a:sx n="70" d="100"/>
          <a:sy n="70" d="100"/>
        </p:scale>
        <p:origin x="-11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09CAA-54D2-44C0-8DC0-1656415BF282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2EB46CE6-0099-442E-877B-5A5D21ED7C7B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Year Plan</a:t>
          </a:r>
          <a:endParaRPr lang="en-Z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50C41F9-3215-4D8D-A9A2-2834591CC08B}" type="parTrans" cxnId="{D99404EF-D0DC-4CAF-9E07-BE68C5C494A3}">
      <dgm:prSet/>
      <dgm:spPr/>
      <dgm:t>
        <a:bodyPr/>
        <a:lstStyle/>
        <a:p>
          <a:endParaRPr lang="en-ZA"/>
        </a:p>
      </dgm:t>
    </dgm:pt>
    <dgm:pt modelId="{644359C4-E4B1-4076-850D-8FC0ECBA5D8F}" type="sibTrans" cxnId="{D99404EF-D0DC-4CAF-9E07-BE68C5C494A3}">
      <dgm:prSet/>
      <dgm:spPr/>
      <dgm:t>
        <a:bodyPr/>
        <a:lstStyle/>
        <a:p>
          <a:endParaRPr lang="en-ZA"/>
        </a:p>
      </dgm:t>
    </dgm:pt>
    <dgm:pt modelId="{98F04EE2-9B65-482C-BC52-599DE68FB796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endParaRPr lang="en-ZA" sz="1300" b="1" strike="sngStrike" dirty="0">
            <a:solidFill>
              <a:schemeClr val="accent6">
                <a:lumMod val="20000"/>
                <a:lumOff val="8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8BBB27-5C2B-4853-9EC0-0FCE3561ACF3}" type="parTrans" cxnId="{5BD86FA2-3D0E-4CDD-9AA8-61B8D64E6E1C}">
      <dgm:prSet/>
      <dgm:spPr/>
      <dgm:t>
        <a:bodyPr/>
        <a:lstStyle/>
        <a:p>
          <a:endParaRPr lang="en-ZA"/>
        </a:p>
      </dgm:t>
    </dgm:pt>
    <dgm:pt modelId="{E32789A1-BC72-4289-A144-927DB176C624}" type="sibTrans" cxnId="{5BD86FA2-3D0E-4CDD-9AA8-61B8D64E6E1C}">
      <dgm:prSet/>
      <dgm:spPr/>
      <dgm:t>
        <a:bodyPr/>
        <a:lstStyle/>
        <a:p>
          <a:endParaRPr lang="en-ZA"/>
        </a:p>
      </dgm:t>
    </dgm:pt>
    <dgm:pt modelId="{6936CC32-C20F-4026-9AB7-A80744D6C229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 Year Plan</a:t>
          </a:r>
          <a:endParaRPr lang="en-Z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987EA54-BF49-41B0-A012-F479D6321003}" type="parTrans" cxnId="{6DA25F2A-A2C7-4307-B5F1-8BDACE7784C6}">
      <dgm:prSet/>
      <dgm:spPr/>
      <dgm:t>
        <a:bodyPr/>
        <a:lstStyle/>
        <a:p>
          <a:endParaRPr lang="en-ZA"/>
        </a:p>
      </dgm:t>
    </dgm:pt>
    <dgm:pt modelId="{9E81B9F3-31EF-4D2A-A1E4-24AE1C181D1F}" type="sibTrans" cxnId="{6DA25F2A-A2C7-4307-B5F1-8BDACE7784C6}">
      <dgm:prSet/>
      <dgm:spPr/>
      <dgm:t>
        <a:bodyPr/>
        <a:lstStyle/>
        <a:p>
          <a:endParaRPr lang="en-ZA"/>
        </a:p>
      </dgm:t>
    </dgm:pt>
    <dgm:pt modelId="{8E92BBE3-16A3-4A02-B9A0-16F49B2CDC06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ZA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Dynamic Community </a:t>
          </a:r>
          <a:r>
            <a:rPr lang="en-ZA" sz="1800" b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Corrections system</a:t>
          </a:r>
          <a:endParaRPr lang="en-ZA" sz="18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Established community relations in the  field of Corrections</a:t>
          </a:r>
          <a:endParaRPr lang="en-ZA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67D3413-CF1E-4668-ADD5-067F9D701F45}" type="parTrans" cxnId="{2013C5D8-FF7E-4EFD-8DB9-A80382AD367F}">
      <dgm:prSet/>
      <dgm:spPr/>
      <dgm:t>
        <a:bodyPr/>
        <a:lstStyle/>
        <a:p>
          <a:endParaRPr lang="en-ZA"/>
        </a:p>
      </dgm:t>
    </dgm:pt>
    <dgm:pt modelId="{0967A5C5-5A42-4D43-ACC4-957D01B928FD}" type="sibTrans" cxnId="{2013C5D8-FF7E-4EFD-8DB9-A80382AD367F}">
      <dgm:prSet/>
      <dgm:spPr/>
      <dgm:t>
        <a:bodyPr/>
        <a:lstStyle/>
        <a:p>
          <a:endParaRPr lang="en-ZA"/>
        </a:p>
      </dgm:t>
    </dgm:pt>
    <dgm:pt modelId="{FA8DD564-35B8-4094-857E-C099354CBA0F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 Year Plan</a:t>
          </a:r>
          <a:endParaRPr lang="en-Z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15A79DA-E1D1-4F5B-972F-A99373AEF6C3}" type="parTrans" cxnId="{5871D2AC-9DBC-4A3D-ADB9-713426527A50}">
      <dgm:prSet/>
      <dgm:spPr/>
      <dgm:t>
        <a:bodyPr/>
        <a:lstStyle/>
        <a:p>
          <a:endParaRPr lang="en-ZA"/>
        </a:p>
      </dgm:t>
    </dgm:pt>
    <dgm:pt modelId="{5AF9A4A9-57F0-48B9-9E22-E355201EA133}" type="sibTrans" cxnId="{5871D2AC-9DBC-4A3D-ADB9-713426527A50}">
      <dgm:prSet/>
      <dgm:spPr/>
      <dgm:t>
        <a:bodyPr/>
        <a:lstStyle/>
        <a:p>
          <a:endParaRPr lang="en-ZA"/>
        </a:p>
      </dgm:t>
    </dgm:pt>
    <dgm:pt modelId="{AB413B80-DB20-49AE-8BBD-5B77F241FF2F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ZA" sz="1800" b="1" dirty="0" smtClean="0">
              <a:latin typeface="Arial" pitchFamily="34" charset="0"/>
              <a:cs typeface="Arial" pitchFamily="34" charset="0"/>
            </a:rPr>
            <a:t>Globalised approach to community corrections through artificial intelligence</a:t>
          </a:r>
          <a:endParaRPr lang="en-ZA" sz="1800" b="1" dirty="0"/>
        </a:p>
      </dgm:t>
    </dgm:pt>
    <dgm:pt modelId="{C0609A37-6735-4F0E-BAC1-76354D85887A}" type="parTrans" cxnId="{C562368A-6442-4573-8521-DED5EC6F401A}">
      <dgm:prSet/>
      <dgm:spPr/>
      <dgm:t>
        <a:bodyPr/>
        <a:lstStyle/>
        <a:p>
          <a:endParaRPr lang="en-ZA"/>
        </a:p>
      </dgm:t>
    </dgm:pt>
    <dgm:pt modelId="{B3539902-AF61-4C05-8982-F920BFC33B6A}" type="sibTrans" cxnId="{C562368A-6442-4573-8521-DED5EC6F401A}">
      <dgm:prSet/>
      <dgm:spPr/>
      <dgm:t>
        <a:bodyPr/>
        <a:lstStyle/>
        <a:p>
          <a:endParaRPr lang="en-ZA"/>
        </a:p>
      </dgm:t>
    </dgm:pt>
    <dgm:pt modelId="{7A0921EC-56A5-48B1-AF2D-97A9C6ABC19B}">
      <dgm:prSet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ZA" sz="1600" b="1" strike="noStrik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</a:t>
          </a:r>
          <a:r>
            <a:rPr lang="en-ZA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rofessionalise Community Corrections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en-GB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Modernisation of ICT systems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en-GB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Partnerships will stimulate economic growth in communities (economic stimulus)</a:t>
          </a:r>
          <a:endParaRPr lang="en-ZA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25D89D0-2A56-4078-9A07-97DBDC6A3636}" type="parTrans" cxnId="{C1C1FDBA-D9EC-4B2F-A44D-FB1968373416}">
      <dgm:prSet/>
      <dgm:spPr/>
      <dgm:t>
        <a:bodyPr/>
        <a:lstStyle/>
        <a:p>
          <a:endParaRPr lang="en-ZA"/>
        </a:p>
      </dgm:t>
    </dgm:pt>
    <dgm:pt modelId="{389A26ED-9FA9-4A0B-A14F-96CF3E71306C}" type="sibTrans" cxnId="{C1C1FDBA-D9EC-4B2F-A44D-FB1968373416}">
      <dgm:prSet/>
      <dgm:spPr/>
      <dgm:t>
        <a:bodyPr/>
        <a:lstStyle/>
        <a:p>
          <a:endParaRPr lang="en-ZA"/>
        </a:p>
      </dgm:t>
    </dgm:pt>
    <dgm:pt modelId="{DB9618AD-A570-4A12-975E-E1EFDF743A7D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ZA" sz="1600" dirty="0"/>
        </a:p>
      </dgm:t>
    </dgm:pt>
    <dgm:pt modelId="{549DFCBF-D718-470F-992B-F6EB654C99C5}" type="parTrans" cxnId="{134E9DA0-F2B5-47BE-8286-D699197E517C}">
      <dgm:prSet/>
      <dgm:spPr/>
      <dgm:t>
        <a:bodyPr/>
        <a:lstStyle/>
        <a:p>
          <a:endParaRPr lang="en-ZA"/>
        </a:p>
      </dgm:t>
    </dgm:pt>
    <dgm:pt modelId="{CF3C844A-ECA5-4301-8F28-5EF4A4CDC924}" type="sibTrans" cxnId="{134E9DA0-F2B5-47BE-8286-D699197E517C}">
      <dgm:prSet/>
      <dgm:spPr/>
      <dgm:t>
        <a:bodyPr/>
        <a:lstStyle/>
        <a:p>
          <a:endParaRPr lang="en-ZA"/>
        </a:p>
      </dgm:t>
    </dgm:pt>
    <dgm:pt modelId="{C293218A-BAAD-4BF3-A3A5-A6F8A80DF606}" type="pres">
      <dgm:prSet presAssocID="{43709CAA-54D2-44C0-8DC0-1656415BF28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FC796FA3-0B14-4662-92B5-4A19530F5080}" type="pres">
      <dgm:prSet presAssocID="{2EB46CE6-0099-442E-877B-5A5D21ED7C7B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2C30D81-1BC4-4E76-85E0-972A67EA9B48}" type="pres">
      <dgm:prSet presAssocID="{2EB46CE6-0099-442E-877B-5A5D21ED7C7B}" presName="childText_1" presStyleLbl="node1" presStyleIdx="0" presStyleCnt="3" custScaleX="155490" custScaleY="100000" custLinFactNeighborX="-54677" custLinFactNeighborY="-23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41AFD6D-F764-4206-91B1-FC22A5909C26}" type="pres">
      <dgm:prSet presAssocID="{2EB46CE6-0099-442E-877B-5A5D21ED7C7B}" presName="accentShape_1" presStyleCnt="0"/>
      <dgm:spPr/>
    </dgm:pt>
    <dgm:pt modelId="{3116F521-1B83-429C-A2A7-ECEDDEDF7363}" type="pres">
      <dgm:prSet presAssocID="{2EB46CE6-0099-442E-877B-5A5D21ED7C7B}" presName="imageRepeatNode" presStyleLbl="node1" presStyleIdx="0" presStyleCnt="3" custScaleX="150693" custLinFactNeighborX="-35547" custLinFactNeighborY="482"/>
      <dgm:spPr/>
      <dgm:t>
        <a:bodyPr/>
        <a:lstStyle/>
        <a:p>
          <a:endParaRPr lang="en-ZA"/>
        </a:p>
      </dgm:t>
    </dgm:pt>
    <dgm:pt modelId="{4AC835D9-EEE6-4006-B162-ED5884128BBA}" type="pres">
      <dgm:prSet presAssocID="{6936CC32-C20F-4026-9AB7-A80744D6C229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29B0D4E-9527-4DF4-8CD5-94AFB7B7C1C8}" type="pres">
      <dgm:prSet presAssocID="{6936CC32-C20F-4026-9AB7-A80744D6C229}" presName="childText_2" presStyleLbl="node2" presStyleIdx="0" presStyleCnt="0" custScaleX="146480" custScaleY="79874" custLinFactNeighborX="4667" custLinFactNeighborY="-4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C2199AD-7778-4CD8-A24E-F35133B1D443}" type="pres">
      <dgm:prSet presAssocID="{6936CC32-C20F-4026-9AB7-A80744D6C229}" presName="accentShape_2" presStyleCnt="0"/>
      <dgm:spPr/>
    </dgm:pt>
    <dgm:pt modelId="{24D6FB7F-F398-4AD2-9D1F-A5B72AA2D00A}" type="pres">
      <dgm:prSet presAssocID="{6936CC32-C20F-4026-9AB7-A80744D6C229}" presName="imageRepeatNode" presStyleLbl="node1" presStyleIdx="1" presStyleCnt="3" custScaleX="150693" custLinFactNeighborX="6209" custLinFactNeighborY="548"/>
      <dgm:spPr/>
      <dgm:t>
        <a:bodyPr/>
        <a:lstStyle/>
        <a:p>
          <a:endParaRPr lang="en-ZA"/>
        </a:p>
      </dgm:t>
    </dgm:pt>
    <dgm:pt modelId="{7D88390C-7299-414B-9CC0-9341FA297A53}" type="pres">
      <dgm:prSet presAssocID="{FA8DD564-35B8-4094-857E-C099354CBA0F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4C0215-C8FF-405E-9748-D890F08272DB}" type="pres">
      <dgm:prSet presAssocID="{FA8DD564-35B8-4094-857E-C099354CBA0F}" presName="childText_3" presStyleLbl="node2" presStyleIdx="0" presStyleCnt="0" custScaleX="129642" custScaleY="43074" custLinFactNeighborX="55185" custLinFactNeighborY="-21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E5FCEE3-3D79-4858-B49F-46361BF6725F}" type="pres">
      <dgm:prSet presAssocID="{FA8DD564-35B8-4094-857E-C099354CBA0F}" presName="accentShape_3" presStyleCnt="0"/>
      <dgm:spPr/>
    </dgm:pt>
    <dgm:pt modelId="{E3088BF5-33E3-495E-BD53-7F4A2F17A601}" type="pres">
      <dgm:prSet presAssocID="{FA8DD564-35B8-4094-857E-C099354CBA0F}" presName="imageRepeatNode" presStyleLbl="node1" presStyleIdx="2" presStyleCnt="3" custScaleX="150693" custLinFactNeighborX="48758" custLinFactNeighborY="587"/>
      <dgm:spPr/>
      <dgm:t>
        <a:bodyPr/>
        <a:lstStyle/>
        <a:p>
          <a:endParaRPr lang="en-ZA"/>
        </a:p>
      </dgm:t>
    </dgm:pt>
  </dgm:ptLst>
  <dgm:cxnLst>
    <dgm:cxn modelId="{911C21EC-DB8B-4C3F-9122-61CCC837895E}" type="presOf" srcId="{FA8DD564-35B8-4094-857E-C099354CBA0F}" destId="{E3088BF5-33E3-495E-BD53-7F4A2F17A601}" srcOrd="1" destOrd="0" presId="urn:microsoft.com/office/officeart/2009/3/layout/BlockDescendingList"/>
    <dgm:cxn modelId="{134E9DA0-F2B5-47BE-8286-D699197E517C}" srcId="{6936CC32-C20F-4026-9AB7-A80744D6C229}" destId="{DB9618AD-A570-4A12-975E-E1EFDF743A7D}" srcOrd="1" destOrd="0" parTransId="{549DFCBF-D718-470F-992B-F6EB654C99C5}" sibTransId="{CF3C844A-ECA5-4301-8F28-5EF4A4CDC924}"/>
    <dgm:cxn modelId="{D99404EF-D0DC-4CAF-9E07-BE68C5C494A3}" srcId="{43709CAA-54D2-44C0-8DC0-1656415BF282}" destId="{2EB46CE6-0099-442E-877B-5A5D21ED7C7B}" srcOrd="0" destOrd="0" parTransId="{850C41F9-3215-4D8D-A9A2-2834591CC08B}" sibTransId="{644359C4-E4B1-4076-850D-8FC0ECBA5D8F}"/>
    <dgm:cxn modelId="{2F350137-397C-4B31-B891-C79E19DFF8DF}" type="presOf" srcId="{DB9618AD-A570-4A12-975E-E1EFDF743A7D}" destId="{E29B0D4E-9527-4DF4-8CD5-94AFB7B7C1C8}" srcOrd="0" destOrd="1" presId="urn:microsoft.com/office/officeart/2009/3/layout/BlockDescendingList"/>
    <dgm:cxn modelId="{AA21D3A4-7C6F-4CA4-9C0E-AB1DACA58A75}" type="presOf" srcId="{43709CAA-54D2-44C0-8DC0-1656415BF282}" destId="{C293218A-BAAD-4BF3-A3A5-A6F8A80DF606}" srcOrd="0" destOrd="0" presId="urn:microsoft.com/office/officeart/2009/3/layout/BlockDescendingList"/>
    <dgm:cxn modelId="{B6A6183F-B60B-47C3-A99F-5E1C1E38A22E}" type="presOf" srcId="{2EB46CE6-0099-442E-877B-5A5D21ED7C7B}" destId="{FC796FA3-0B14-4662-92B5-4A19530F5080}" srcOrd="0" destOrd="0" presId="urn:microsoft.com/office/officeart/2009/3/layout/BlockDescendingList"/>
    <dgm:cxn modelId="{2932CF08-411D-44C3-84E1-AC67008073FC}" type="presOf" srcId="{7A0921EC-56A5-48B1-AF2D-97A9C6ABC19B}" destId="{12C30D81-1BC4-4E76-85E0-972A67EA9B48}" srcOrd="0" destOrd="1" presId="urn:microsoft.com/office/officeart/2009/3/layout/BlockDescendingList"/>
    <dgm:cxn modelId="{2013C5D8-FF7E-4EFD-8DB9-A80382AD367F}" srcId="{6936CC32-C20F-4026-9AB7-A80744D6C229}" destId="{8E92BBE3-16A3-4A02-B9A0-16F49B2CDC06}" srcOrd="0" destOrd="0" parTransId="{067D3413-CF1E-4668-ADD5-067F9D701F45}" sibTransId="{0967A5C5-5A42-4D43-ACC4-957D01B928FD}"/>
    <dgm:cxn modelId="{C562368A-6442-4573-8521-DED5EC6F401A}" srcId="{FA8DD564-35B8-4094-857E-C099354CBA0F}" destId="{AB413B80-DB20-49AE-8BBD-5B77F241FF2F}" srcOrd="0" destOrd="0" parTransId="{C0609A37-6735-4F0E-BAC1-76354D85887A}" sibTransId="{B3539902-AF61-4C05-8982-F920BFC33B6A}"/>
    <dgm:cxn modelId="{B8C21E36-A57F-411A-9BA1-20DEC4368BA7}" type="presOf" srcId="{AB413B80-DB20-49AE-8BBD-5B77F241FF2F}" destId="{8C4C0215-C8FF-405E-9748-D890F08272DB}" srcOrd="0" destOrd="0" presId="urn:microsoft.com/office/officeart/2009/3/layout/BlockDescendingList"/>
    <dgm:cxn modelId="{5BD86FA2-3D0E-4CDD-9AA8-61B8D64E6E1C}" srcId="{2EB46CE6-0099-442E-877B-5A5D21ED7C7B}" destId="{98F04EE2-9B65-482C-BC52-599DE68FB796}" srcOrd="0" destOrd="0" parTransId="{EC8BBB27-5C2B-4853-9EC0-0FCE3561ACF3}" sibTransId="{E32789A1-BC72-4289-A144-927DB176C624}"/>
    <dgm:cxn modelId="{7DC143EC-22AD-4CCF-BC15-064E6A46043F}" type="presOf" srcId="{6936CC32-C20F-4026-9AB7-A80744D6C229}" destId="{24D6FB7F-F398-4AD2-9D1F-A5B72AA2D00A}" srcOrd="1" destOrd="0" presId="urn:microsoft.com/office/officeart/2009/3/layout/BlockDescendingList"/>
    <dgm:cxn modelId="{3CC4683D-72FC-44F0-B668-A0B58774987B}" type="presOf" srcId="{98F04EE2-9B65-482C-BC52-599DE68FB796}" destId="{12C30D81-1BC4-4E76-85E0-972A67EA9B48}" srcOrd="0" destOrd="0" presId="urn:microsoft.com/office/officeart/2009/3/layout/BlockDescendingList"/>
    <dgm:cxn modelId="{341C90C4-7321-4878-B131-AF57080ACED1}" type="presOf" srcId="{2EB46CE6-0099-442E-877B-5A5D21ED7C7B}" destId="{3116F521-1B83-429C-A2A7-ECEDDEDF7363}" srcOrd="1" destOrd="0" presId="urn:microsoft.com/office/officeart/2009/3/layout/BlockDescendingList"/>
    <dgm:cxn modelId="{B3F7C0D5-68F0-4D2A-AEFF-7AF722045626}" type="presOf" srcId="{6936CC32-C20F-4026-9AB7-A80744D6C229}" destId="{4AC835D9-EEE6-4006-B162-ED5884128BBA}" srcOrd="0" destOrd="0" presId="urn:microsoft.com/office/officeart/2009/3/layout/BlockDescendingList"/>
    <dgm:cxn modelId="{C1C1FDBA-D9EC-4B2F-A44D-FB1968373416}" srcId="{2EB46CE6-0099-442E-877B-5A5D21ED7C7B}" destId="{7A0921EC-56A5-48B1-AF2D-97A9C6ABC19B}" srcOrd="1" destOrd="0" parTransId="{A25D89D0-2A56-4078-9A07-97DBDC6A3636}" sibTransId="{389A26ED-9FA9-4A0B-A14F-96CF3E71306C}"/>
    <dgm:cxn modelId="{94E34862-3F07-4A7A-9CF2-62251AF808EC}" type="presOf" srcId="{8E92BBE3-16A3-4A02-B9A0-16F49B2CDC06}" destId="{E29B0D4E-9527-4DF4-8CD5-94AFB7B7C1C8}" srcOrd="0" destOrd="0" presId="urn:microsoft.com/office/officeart/2009/3/layout/BlockDescendingList"/>
    <dgm:cxn modelId="{5871D2AC-9DBC-4A3D-ADB9-713426527A50}" srcId="{43709CAA-54D2-44C0-8DC0-1656415BF282}" destId="{FA8DD564-35B8-4094-857E-C099354CBA0F}" srcOrd="2" destOrd="0" parTransId="{315A79DA-E1D1-4F5B-972F-A99373AEF6C3}" sibTransId="{5AF9A4A9-57F0-48B9-9E22-E355201EA133}"/>
    <dgm:cxn modelId="{BDF26176-1595-42F3-9F99-4B67B64E38DC}" type="presOf" srcId="{FA8DD564-35B8-4094-857E-C099354CBA0F}" destId="{7D88390C-7299-414B-9CC0-9341FA297A53}" srcOrd="0" destOrd="0" presId="urn:microsoft.com/office/officeart/2009/3/layout/BlockDescendingList"/>
    <dgm:cxn modelId="{6DA25F2A-A2C7-4307-B5F1-8BDACE7784C6}" srcId="{43709CAA-54D2-44C0-8DC0-1656415BF282}" destId="{6936CC32-C20F-4026-9AB7-A80744D6C229}" srcOrd="1" destOrd="0" parTransId="{3987EA54-BF49-41B0-A012-F479D6321003}" sibTransId="{9E81B9F3-31EF-4D2A-A1E4-24AE1C181D1F}"/>
    <dgm:cxn modelId="{6F05BC8A-BD88-4896-B9DC-806058EDEF3B}" type="presParOf" srcId="{C293218A-BAAD-4BF3-A3A5-A6F8A80DF606}" destId="{FC796FA3-0B14-4662-92B5-4A19530F5080}" srcOrd="0" destOrd="0" presId="urn:microsoft.com/office/officeart/2009/3/layout/BlockDescendingList"/>
    <dgm:cxn modelId="{89A45B25-353D-4315-A25E-E706DE10EB8C}" type="presParOf" srcId="{C293218A-BAAD-4BF3-A3A5-A6F8A80DF606}" destId="{12C30D81-1BC4-4E76-85E0-972A67EA9B48}" srcOrd="1" destOrd="0" presId="urn:microsoft.com/office/officeart/2009/3/layout/BlockDescendingList"/>
    <dgm:cxn modelId="{910B624C-3A28-45A5-94DC-D880BE57478B}" type="presParOf" srcId="{C293218A-BAAD-4BF3-A3A5-A6F8A80DF606}" destId="{641AFD6D-F764-4206-91B1-FC22A5909C26}" srcOrd="2" destOrd="0" presId="urn:microsoft.com/office/officeart/2009/3/layout/BlockDescendingList"/>
    <dgm:cxn modelId="{7BB456E5-1E51-4DFD-9BC9-C32799401636}" type="presParOf" srcId="{641AFD6D-F764-4206-91B1-FC22A5909C26}" destId="{3116F521-1B83-429C-A2A7-ECEDDEDF7363}" srcOrd="0" destOrd="0" presId="urn:microsoft.com/office/officeart/2009/3/layout/BlockDescendingList"/>
    <dgm:cxn modelId="{A5984E13-CA74-45E7-AD0C-AAA168F4B7D7}" type="presParOf" srcId="{C293218A-BAAD-4BF3-A3A5-A6F8A80DF606}" destId="{4AC835D9-EEE6-4006-B162-ED5884128BBA}" srcOrd="3" destOrd="0" presId="urn:microsoft.com/office/officeart/2009/3/layout/BlockDescendingList"/>
    <dgm:cxn modelId="{799529E3-EF0D-4CA8-AB84-BB9D80275FB4}" type="presParOf" srcId="{C293218A-BAAD-4BF3-A3A5-A6F8A80DF606}" destId="{E29B0D4E-9527-4DF4-8CD5-94AFB7B7C1C8}" srcOrd="4" destOrd="0" presId="urn:microsoft.com/office/officeart/2009/3/layout/BlockDescendingList"/>
    <dgm:cxn modelId="{D0CA8770-11EC-4515-ACBF-4BE9AD86251C}" type="presParOf" srcId="{C293218A-BAAD-4BF3-A3A5-A6F8A80DF606}" destId="{2C2199AD-7778-4CD8-A24E-F35133B1D443}" srcOrd="5" destOrd="0" presId="urn:microsoft.com/office/officeart/2009/3/layout/BlockDescendingList"/>
    <dgm:cxn modelId="{3DA7D33A-D701-4119-8A0D-F7C9E97C057D}" type="presParOf" srcId="{2C2199AD-7778-4CD8-A24E-F35133B1D443}" destId="{24D6FB7F-F398-4AD2-9D1F-A5B72AA2D00A}" srcOrd="0" destOrd="0" presId="urn:microsoft.com/office/officeart/2009/3/layout/BlockDescendingList"/>
    <dgm:cxn modelId="{A2195862-AE8B-49AA-BC00-CB3261C2E067}" type="presParOf" srcId="{C293218A-BAAD-4BF3-A3A5-A6F8A80DF606}" destId="{7D88390C-7299-414B-9CC0-9341FA297A53}" srcOrd="6" destOrd="0" presId="urn:microsoft.com/office/officeart/2009/3/layout/BlockDescendingList"/>
    <dgm:cxn modelId="{440DD739-80FE-4CDB-8262-DC8BDCA1A273}" type="presParOf" srcId="{C293218A-BAAD-4BF3-A3A5-A6F8A80DF606}" destId="{8C4C0215-C8FF-405E-9748-D890F08272DB}" srcOrd="7" destOrd="0" presId="urn:microsoft.com/office/officeart/2009/3/layout/BlockDescendingList"/>
    <dgm:cxn modelId="{95F0D785-E47B-472D-AC0A-4533DBBCE1FB}" type="presParOf" srcId="{C293218A-BAAD-4BF3-A3A5-A6F8A80DF606}" destId="{5E5FCEE3-3D79-4858-B49F-46361BF6725F}" srcOrd="8" destOrd="0" presId="urn:microsoft.com/office/officeart/2009/3/layout/BlockDescendingList"/>
    <dgm:cxn modelId="{78089D1E-A091-46B6-A9DA-11EDEE19D957}" type="presParOf" srcId="{5E5FCEE3-3D79-4858-B49F-46361BF6725F}" destId="{E3088BF5-33E3-495E-BD53-7F4A2F17A60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779E4-F6D9-48D7-8FB8-CB2BDDC08908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20F0F244-8A4D-40B3-8291-C4799234F425}">
      <dgm:prSet phldrT="[Text]" custT="1"/>
      <dgm:spPr>
        <a:xfrm>
          <a:off x="233340" y="2424116"/>
          <a:ext cx="1742683" cy="871341"/>
        </a:xfrm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>
              <a:latin typeface="Arial" pitchFamily="34" charset="0"/>
              <a:ea typeface="+mn-ea"/>
              <a:cs typeface="Arial" pitchFamily="34" charset="0"/>
            </a:rPr>
            <a:t>Safer and empowered communities through sustainable economic development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endParaRPr lang="en-ZA" sz="16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08BAD210-BA6D-42C5-87F5-4268C56E9F21}" type="parTrans" cxnId="{4FC16DBF-5772-44AB-A81C-388C45399591}">
      <dgm:prSet/>
      <dgm:spPr/>
      <dgm:t>
        <a:bodyPr/>
        <a:lstStyle/>
        <a:p>
          <a:endParaRPr lang="en-ZA"/>
        </a:p>
      </dgm:t>
    </dgm:pt>
    <dgm:pt modelId="{3E4905E3-DDF6-4D83-9F0A-5D5D816EA587}" type="sibTrans" cxnId="{4FC16DBF-5772-44AB-A81C-388C45399591}">
      <dgm:prSet/>
      <dgm:spPr/>
      <dgm:t>
        <a:bodyPr/>
        <a:lstStyle/>
        <a:p>
          <a:endParaRPr lang="en-ZA"/>
        </a:p>
      </dgm:t>
    </dgm:pt>
    <dgm:pt modelId="{C02EED6D-A8B7-4F9E-92B3-3023A75769B1}">
      <dgm:prSet phldrT="[Text]" custT="1"/>
      <dgm:spPr>
        <a:xfrm>
          <a:off x="2523905" y="2424116"/>
          <a:ext cx="1742683" cy="871341"/>
        </a:xfr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GB" sz="1400" dirty="0" smtClean="0">
              <a:latin typeface="Arial" pitchFamily="34" charset="0"/>
              <a:ea typeface="+mn-ea"/>
              <a:cs typeface="Arial" pitchFamily="34" charset="0"/>
            </a:rPr>
            <a:t>Successful reintegration of Offenders Parolees and Probationers</a:t>
          </a:r>
          <a:endParaRPr lang="en-ZA" sz="14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33C487AF-E27D-4567-9F55-D19F60BDB170}" type="parTrans" cxnId="{86339C19-994E-4BF0-A593-5AB174B6CA8B}">
      <dgm:prSet/>
      <dgm:spPr>
        <a:xfrm>
          <a:off x="1976023" y="2846076"/>
          <a:ext cx="547882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5654BE-583E-4A3B-8463-2DCCC735CE86}" type="sibTrans" cxnId="{86339C19-994E-4BF0-A593-5AB174B6CA8B}">
      <dgm:prSet/>
      <dgm:spPr/>
      <dgm:t>
        <a:bodyPr/>
        <a:lstStyle/>
        <a:p>
          <a:endParaRPr lang="en-ZA"/>
        </a:p>
      </dgm:t>
    </dgm:pt>
    <dgm:pt modelId="{7A4948D0-9C29-471B-87B1-C829CFAA350B}">
      <dgm:prSet custT="1"/>
      <dgm:spPr>
        <a:xfrm>
          <a:off x="4883114" y="1923095"/>
          <a:ext cx="1742683" cy="871341"/>
        </a:xfrm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400" dirty="0" smtClean="0">
              <a:latin typeface="Arial" pitchFamily="34" charset="0"/>
              <a:cs typeface="Arial" pitchFamily="34" charset="0"/>
            </a:rPr>
            <a:t>Compliance to conditions by of Probationers and Parolees</a:t>
          </a:r>
        </a:p>
      </dgm:t>
    </dgm:pt>
    <dgm:pt modelId="{28948F3D-43E8-43EB-8A1A-38248E4E539D}" type="parTrans" cxnId="{0A07B529-41FF-4B30-BA28-984C8C53F170}">
      <dgm:prSet/>
      <dgm:spPr>
        <a:xfrm rot="19254054">
          <a:off x="4177633" y="2595565"/>
          <a:ext cx="794435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7F964B-93AD-46D8-A749-ADA423B674ED}" type="sibTrans" cxnId="{0A07B529-41FF-4B30-BA28-984C8C53F170}">
      <dgm:prSet/>
      <dgm:spPr/>
      <dgm:t>
        <a:bodyPr/>
        <a:lstStyle/>
        <a:p>
          <a:endParaRPr lang="en-ZA"/>
        </a:p>
      </dgm:t>
    </dgm:pt>
    <dgm:pt modelId="{41BEA329-896A-4A78-AC41-498D98371ACD}">
      <dgm:prSet custT="1"/>
      <dgm:spPr>
        <a:xfrm>
          <a:off x="4883114" y="2925138"/>
          <a:ext cx="1742683" cy="871341"/>
        </a:xfrm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dirty="0" smtClean="0">
              <a:latin typeface="Arial" pitchFamily="34" charset="0"/>
              <a:ea typeface="+mn-ea"/>
              <a:cs typeface="Arial" pitchFamily="34" charset="0"/>
            </a:rPr>
            <a:t>Restorative Justice (RJ): Victim Offender Dialogue </a:t>
          </a:r>
          <a:endParaRPr lang="en-ZA" sz="1400" b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BCFFA13F-26B4-4005-B867-27F956CAA094}" type="parTrans" cxnId="{7CF5FE8B-AF87-45BD-A42E-58291CA41DD1}">
      <dgm:prSet/>
      <dgm:spPr>
        <a:xfrm rot="2345946">
          <a:off x="4177633" y="3096587"/>
          <a:ext cx="794435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410083-A12D-4AAB-936E-FB41E77E8DB5}" type="sibTrans" cxnId="{7CF5FE8B-AF87-45BD-A42E-58291CA41DD1}">
      <dgm:prSet/>
      <dgm:spPr/>
      <dgm:t>
        <a:bodyPr/>
        <a:lstStyle/>
        <a:p>
          <a:endParaRPr lang="en-ZA"/>
        </a:p>
      </dgm:t>
    </dgm:pt>
    <dgm:pt modelId="{D89B42E3-59EC-4D34-BE3E-75E4A4E4E450}">
      <dgm:prSet custT="1"/>
      <dgm:spPr>
        <a:xfrm>
          <a:off x="4883114" y="2925138"/>
          <a:ext cx="1742683" cy="871341"/>
        </a:xfrm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dirty="0" smtClean="0">
              <a:latin typeface="Arial" pitchFamily="34" charset="0"/>
              <a:ea typeface="+mn-ea"/>
              <a:cs typeface="Arial" pitchFamily="34" charset="0"/>
            </a:rPr>
            <a:t>Accessibility of services within all districts </a:t>
          </a:r>
          <a:endParaRPr lang="en-ZA" sz="1400" b="0" dirty="0">
            <a:latin typeface="Arial" pitchFamily="34" charset="0"/>
            <a:ea typeface="+mn-ea"/>
            <a:cs typeface="Arial" pitchFamily="34" charset="0"/>
          </a:endParaRPr>
        </a:p>
      </dgm:t>
    </dgm:pt>
    <dgm:pt modelId="{E917A799-8FDE-4A3A-91AF-FCF7BC04F836}" type="parTrans" cxnId="{C836946A-B93A-481F-8FE1-FDC75E7C7F5F}">
      <dgm:prSet/>
      <dgm:spPr/>
      <dgm:t>
        <a:bodyPr/>
        <a:lstStyle/>
        <a:p>
          <a:endParaRPr lang="en-ZA"/>
        </a:p>
      </dgm:t>
    </dgm:pt>
    <dgm:pt modelId="{D7D74B7A-F5F3-4C7E-B6FE-99A7DCCD674B}" type="sibTrans" cxnId="{C836946A-B93A-481F-8FE1-FDC75E7C7F5F}">
      <dgm:prSet/>
      <dgm:spPr/>
      <dgm:t>
        <a:bodyPr/>
        <a:lstStyle/>
        <a:p>
          <a:endParaRPr lang="en-ZA"/>
        </a:p>
      </dgm:t>
    </dgm:pt>
    <dgm:pt modelId="{D17BFF15-F469-450A-BE93-B04123CCC99E}" type="pres">
      <dgm:prSet presAssocID="{881779E4-F6D9-48D7-8FB8-CB2BDDC089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35628BE-2AF4-4FD1-B4DB-76E88AF7A130}" type="pres">
      <dgm:prSet presAssocID="{20F0F244-8A4D-40B3-8291-C4799234F425}" presName="root1" presStyleCnt="0"/>
      <dgm:spPr/>
      <dgm:t>
        <a:bodyPr/>
        <a:lstStyle/>
        <a:p>
          <a:endParaRPr lang="en-ZA"/>
        </a:p>
      </dgm:t>
    </dgm:pt>
    <dgm:pt modelId="{B5BE1993-DE2F-4A51-8D77-D9DF03A10228}" type="pres">
      <dgm:prSet presAssocID="{20F0F244-8A4D-40B3-8291-C4799234F425}" presName="LevelOneTextNode" presStyleLbl="node0" presStyleIdx="0" presStyleCnt="1" custScaleY="102745" custLinFactNeighborX="18988" custLinFactNeighborY="-19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82B930AE-E3CE-4040-9A46-2F0B78280E54}" type="pres">
      <dgm:prSet presAssocID="{20F0F244-8A4D-40B3-8291-C4799234F425}" presName="level2hierChild" presStyleCnt="0"/>
      <dgm:spPr/>
      <dgm:t>
        <a:bodyPr/>
        <a:lstStyle/>
        <a:p>
          <a:endParaRPr lang="en-ZA"/>
        </a:p>
      </dgm:t>
    </dgm:pt>
    <dgm:pt modelId="{806624F1-247C-4B18-98B2-C7420405EA0A}" type="pres">
      <dgm:prSet presAssocID="{33C487AF-E27D-4567-9F55-D19F60BDB170}" presName="conn2-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47882" y="1371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50470530-08AF-4AF3-BE2B-110E99E28E68}" type="pres">
      <dgm:prSet presAssocID="{33C487AF-E27D-4567-9F55-D19F60BDB170}" presName="connTx" presStyleLbl="parChTrans1D2" presStyleIdx="0" presStyleCnt="1"/>
      <dgm:spPr/>
      <dgm:t>
        <a:bodyPr/>
        <a:lstStyle/>
        <a:p>
          <a:endParaRPr lang="en-ZA"/>
        </a:p>
      </dgm:t>
    </dgm:pt>
    <dgm:pt modelId="{59737DA6-DC62-4140-A2D2-C8CFEA603EDB}" type="pres">
      <dgm:prSet presAssocID="{C02EED6D-A8B7-4F9E-92B3-3023A75769B1}" presName="root2" presStyleCnt="0"/>
      <dgm:spPr/>
      <dgm:t>
        <a:bodyPr/>
        <a:lstStyle/>
        <a:p>
          <a:endParaRPr lang="en-ZA"/>
        </a:p>
      </dgm:t>
    </dgm:pt>
    <dgm:pt modelId="{700750EF-DCA2-44E7-A8F6-8722B98CA86B}" type="pres">
      <dgm:prSet presAssocID="{C02EED6D-A8B7-4F9E-92B3-3023A75769B1}" presName="LevelTwoTextNode" presStyleLbl="node2" presStyleIdx="0" presStyleCnt="1" custScaleY="83313" custLinFactNeighborX="2290" custLinFactNeighborY="-76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88852E6A-98CD-4632-B618-9D174C1917FB}" type="pres">
      <dgm:prSet presAssocID="{C02EED6D-A8B7-4F9E-92B3-3023A75769B1}" presName="level3hierChild" presStyleCnt="0"/>
      <dgm:spPr/>
      <dgm:t>
        <a:bodyPr/>
        <a:lstStyle/>
        <a:p>
          <a:endParaRPr lang="en-ZA"/>
        </a:p>
      </dgm:t>
    </dgm:pt>
    <dgm:pt modelId="{3A0F5D64-518A-4350-B9E9-C42320A5B686}" type="pres">
      <dgm:prSet presAssocID="{28948F3D-43E8-43EB-8A1A-38248E4E539D}" presName="conn2-1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09EFA9F9-F99C-4F23-8B39-6412BD28426D}" type="pres">
      <dgm:prSet presAssocID="{28948F3D-43E8-43EB-8A1A-38248E4E539D}" presName="connTx" presStyleLbl="parChTrans1D3" presStyleIdx="0" presStyleCnt="3"/>
      <dgm:spPr/>
      <dgm:t>
        <a:bodyPr/>
        <a:lstStyle/>
        <a:p>
          <a:endParaRPr lang="en-ZA"/>
        </a:p>
      </dgm:t>
    </dgm:pt>
    <dgm:pt modelId="{862D8BE0-6D48-4291-8E6C-261FD74FC528}" type="pres">
      <dgm:prSet presAssocID="{7A4948D0-9C29-471B-87B1-C829CFAA350B}" presName="root2" presStyleCnt="0"/>
      <dgm:spPr/>
      <dgm:t>
        <a:bodyPr/>
        <a:lstStyle/>
        <a:p>
          <a:endParaRPr lang="en-ZA"/>
        </a:p>
      </dgm:t>
    </dgm:pt>
    <dgm:pt modelId="{E57721BD-D99F-4BCC-BEB3-1297D5C323E0}" type="pres">
      <dgm:prSet presAssocID="{7A4948D0-9C29-471B-87B1-C829CFAA350B}" presName="LevelTwoTextNode" presStyleLbl="node3" presStyleIdx="0" presStyleCnt="3" custScaleY="86356" custLinFactNeighborX="-6476" custLinFactNeighborY="380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B32B6CDA-E203-4D0D-824D-DA3CFFDD0E99}" type="pres">
      <dgm:prSet presAssocID="{7A4948D0-9C29-471B-87B1-C829CFAA350B}" presName="level3hierChild" presStyleCnt="0"/>
      <dgm:spPr/>
      <dgm:t>
        <a:bodyPr/>
        <a:lstStyle/>
        <a:p>
          <a:endParaRPr lang="en-ZA"/>
        </a:p>
      </dgm:t>
    </dgm:pt>
    <dgm:pt modelId="{ACCF4CD0-F9FF-4370-A691-0715E7AAB44F}" type="pres">
      <dgm:prSet presAssocID="{BCFFA13F-26B4-4005-B867-27F956CAA094}" presName="conn2-1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F502CA11-8A99-4DFD-8890-1F220A4853F0}" type="pres">
      <dgm:prSet presAssocID="{BCFFA13F-26B4-4005-B867-27F956CAA094}" presName="connTx" presStyleLbl="parChTrans1D3" presStyleIdx="1" presStyleCnt="3"/>
      <dgm:spPr/>
      <dgm:t>
        <a:bodyPr/>
        <a:lstStyle/>
        <a:p>
          <a:endParaRPr lang="en-ZA"/>
        </a:p>
      </dgm:t>
    </dgm:pt>
    <dgm:pt modelId="{4726C162-9BDD-41C6-92E8-299A2BC4E607}" type="pres">
      <dgm:prSet presAssocID="{41BEA329-896A-4A78-AC41-498D98371ACD}" presName="root2" presStyleCnt="0"/>
      <dgm:spPr/>
      <dgm:t>
        <a:bodyPr/>
        <a:lstStyle/>
        <a:p>
          <a:endParaRPr lang="en-ZA"/>
        </a:p>
      </dgm:t>
    </dgm:pt>
    <dgm:pt modelId="{CC82D747-28E6-4311-BA1A-378E1CDE55D5}" type="pres">
      <dgm:prSet presAssocID="{41BEA329-896A-4A78-AC41-498D98371ACD}" presName="LevelTwoTextNode" presStyleLbl="node3" presStyleIdx="1" presStyleCnt="3" custScaleX="91802" custScaleY="80252" custLinFactNeighborX="-380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C7A14819-F468-496E-941F-C11A83096207}" type="pres">
      <dgm:prSet presAssocID="{41BEA329-896A-4A78-AC41-498D98371ACD}" presName="level3hierChild" presStyleCnt="0"/>
      <dgm:spPr/>
      <dgm:t>
        <a:bodyPr/>
        <a:lstStyle/>
        <a:p>
          <a:endParaRPr lang="en-ZA"/>
        </a:p>
      </dgm:t>
    </dgm:pt>
    <dgm:pt modelId="{FE7F0813-BBC4-4BF2-AFB5-2351174295F3}" type="pres">
      <dgm:prSet presAssocID="{E917A799-8FDE-4A3A-91AF-FCF7BC04F836}" presName="conn2-1" presStyleLbl="parChTrans1D3" presStyleIdx="2" presStyleCnt="3"/>
      <dgm:spPr/>
      <dgm:t>
        <a:bodyPr/>
        <a:lstStyle/>
        <a:p>
          <a:endParaRPr lang="en-ZA"/>
        </a:p>
      </dgm:t>
    </dgm:pt>
    <dgm:pt modelId="{969445D4-0D51-4A01-AB93-33AD2003F443}" type="pres">
      <dgm:prSet presAssocID="{E917A799-8FDE-4A3A-91AF-FCF7BC04F836}" presName="connTx" presStyleLbl="parChTrans1D3" presStyleIdx="2" presStyleCnt="3"/>
      <dgm:spPr/>
      <dgm:t>
        <a:bodyPr/>
        <a:lstStyle/>
        <a:p>
          <a:endParaRPr lang="en-ZA"/>
        </a:p>
      </dgm:t>
    </dgm:pt>
    <dgm:pt modelId="{4AF38FCF-563E-4863-A6D8-E46B3589729A}" type="pres">
      <dgm:prSet presAssocID="{D89B42E3-59EC-4D34-BE3E-75E4A4E4E450}" presName="root2" presStyleCnt="0"/>
      <dgm:spPr/>
    </dgm:pt>
    <dgm:pt modelId="{E68F007C-A2EB-4A01-8268-8B3C2277F556}" type="pres">
      <dgm:prSet presAssocID="{D89B42E3-59EC-4D34-BE3E-75E4A4E4E450}" presName="LevelTwoTextNode" presStyleLbl="node3" presStyleIdx="2" presStyleCnt="3" custScaleX="90278" custScaleY="7870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BA8359E4-F1CE-4A96-A8F0-4028F34AB5E1}" type="pres">
      <dgm:prSet presAssocID="{D89B42E3-59EC-4D34-BE3E-75E4A4E4E450}" presName="level3hierChild" presStyleCnt="0"/>
      <dgm:spPr/>
    </dgm:pt>
  </dgm:ptLst>
  <dgm:cxnLst>
    <dgm:cxn modelId="{F1D19BF3-9ED3-4E11-9D54-A8142E096D88}" type="presOf" srcId="{41BEA329-896A-4A78-AC41-498D98371ACD}" destId="{CC82D747-28E6-4311-BA1A-378E1CDE55D5}" srcOrd="0" destOrd="0" presId="urn:microsoft.com/office/officeart/2005/8/layout/hierarchy2"/>
    <dgm:cxn modelId="{06FBAC62-5ECE-47F2-A198-750E4801BC15}" type="presOf" srcId="{BCFFA13F-26B4-4005-B867-27F956CAA094}" destId="{ACCF4CD0-F9FF-4370-A691-0715E7AAB44F}" srcOrd="0" destOrd="0" presId="urn:microsoft.com/office/officeart/2005/8/layout/hierarchy2"/>
    <dgm:cxn modelId="{E1B4B285-D4F1-43DD-909B-968EE6DC4485}" type="presOf" srcId="{28948F3D-43E8-43EB-8A1A-38248E4E539D}" destId="{3A0F5D64-518A-4350-B9E9-C42320A5B686}" srcOrd="0" destOrd="0" presId="urn:microsoft.com/office/officeart/2005/8/layout/hierarchy2"/>
    <dgm:cxn modelId="{96E3384D-53DE-477F-B65E-29F6480014A8}" type="presOf" srcId="{33C487AF-E27D-4567-9F55-D19F60BDB170}" destId="{806624F1-247C-4B18-98B2-C7420405EA0A}" srcOrd="0" destOrd="0" presId="urn:microsoft.com/office/officeart/2005/8/layout/hierarchy2"/>
    <dgm:cxn modelId="{8A6D7EF9-6A82-47BB-A5B3-06BF8AF74002}" type="presOf" srcId="{33C487AF-E27D-4567-9F55-D19F60BDB170}" destId="{50470530-08AF-4AF3-BE2B-110E99E28E68}" srcOrd="1" destOrd="0" presId="urn:microsoft.com/office/officeart/2005/8/layout/hierarchy2"/>
    <dgm:cxn modelId="{B3C2B09A-D770-4E01-BFAB-8CEDD148D7C0}" type="presOf" srcId="{E917A799-8FDE-4A3A-91AF-FCF7BC04F836}" destId="{969445D4-0D51-4A01-AB93-33AD2003F443}" srcOrd="1" destOrd="0" presId="urn:microsoft.com/office/officeart/2005/8/layout/hierarchy2"/>
    <dgm:cxn modelId="{E5F8A69F-8F1B-4F42-B504-4C92EFEECCE9}" type="presOf" srcId="{E917A799-8FDE-4A3A-91AF-FCF7BC04F836}" destId="{FE7F0813-BBC4-4BF2-AFB5-2351174295F3}" srcOrd="0" destOrd="0" presId="urn:microsoft.com/office/officeart/2005/8/layout/hierarchy2"/>
    <dgm:cxn modelId="{4FC16DBF-5772-44AB-A81C-388C45399591}" srcId="{881779E4-F6D9-48D7-8FB8-CB2BDDC08908}" destId="{20F0F244-8A4D-40B3-8291-C4799234F425}" srcOrd="0" destOrd="0" parTransId="{08BAD210-BA6D-42C5-87F5-4268C56E9F21}" sibTransId="{3E4905E3-DDF6-4D83-9F0A-5D5D816EA587}"/>
    <dgm:cxn modelId="{BC9EA672-F4C9-46BF-A7E2-ECADF21A47A5}" type="presOf" srcId="{BCFFA13F-26B4-4005-B867-27F956CAA094}" destId="{F502CA11-8A99-4DFD-8890-1F220A4853F0}" srcOrd="1" destOrd="0" presId="urn:microsoft.com/office/officeart/2005/8/layout/hierarchy2"/>
    <dgm:cxn modelId="{7CF5FE8B-AF87-45BD-A42E-58291CA41DD1}" srcId="{C02EED6D-A8B7-4F9E-92B3-3023A75769B1}" destId="{41BEA329-896A-4A78-AC41-498D98371ACD}" srcOrd="1" destOrd="0" parTransId="{BCFFA13F-26B4-4005-B867-27F956CAA094}" sibTransId="{58410083-A12D-4AAB-936E-FB41E77E8DB5}"/>
    <dgm:cxn modelId="{86339C19-994E-4BF0-A593-5AB174B6CA8B}" srcId="{20F0F244-8A4D-40B3-8291-C4799234F425}" destId="{C02EED6D-A8B7-4F9E-92B3-3023A75769B1}" srcOrd="0" destOrd="0" parTransId="{33C487AF-E27D-4567-9F55-D19F60BDB170}" sibTransId="{0E5654BE-583E-4A3B-8463-2DCCC735CE86}"/>
    <dgm:cxn modelId="{9B3B2618-29CF-48B9-A552-C777CDAE200B}" type="presOf" srcId="{28948F3D-43E8-43EB-8A1A-38248E4E539D}" destId="{09EFA9F9-F99C-4F23-8B39-6412BD28426D}" srcOrd="1" destOrd="0" presId="urn:microsoft.com/office/officeart/2005/8/layout/hierarchy2"/>
    <dgm:cxn modelId="{01E90D4C-44B0-42F6-83E2-15AA7DC6EE8E}" type="presOf" srcId="{C02EED6D-A8B7-4F9E-92B3-3023A75769B1}" destId="{700750EF-DCA2-44E7-A8F6-8722B98CA86B}" srcOrd="0" destOrd="0" presId="urn:microsoft.com/office/officeart/2005/8/layout/hierarchy2"/>
    <dgm:cxn modelId="{0A07B529-41FF-4B30-BA28-984C8C53F170}" srcId="{C02EED6D-A8B7-4F9E-92B3-3023A75769B1}" destId="{7A4948D0-9C29-471B-87B1-C829CFAA350B}" srcOrd="0" destOrd="0" parTransId="{28948F3D-43E8-43EB-8A1A-38248E4E539D}" sibTransId="{BF7F964B-93AD-46D8-A749-ADA423B674ED}"/>
    <dgm:cxn modelId="{BF1C1CB1-9A20-498B-BB0C-E80992B80ADC}" type="presOf" srcId="{881779E4-F6D9-48D7-8FB8-CB2BDDC08908}" destId="{D17BFF15-F469-450A-BE93-B04123CCC99E}" srcOrd="0" destOrd="0" presId="urn:microsoft.com/office/officeart/2005/8/layout/hierarchy2"/>
    <dgm:cxn modelId="{C836946A-B93A-481F-8FE1-FDC75E7C7F5F}" srcId="{C02EED6D-A8B7-4F9E-92B3-3023A75769B1}" destId="{D89B42E3-59EC-4D34-BE3E-75E4A4E4E450}" srcOrd="2" destOrd="0" parTransId="{E917A799-8FDE-4A3A-91AF-FCF7BC04F836}" sibTransId="{D7D74B7A-F5F3-4C7E-B6FE-99A7DCCD674B}"/>
    <dgm:cxn modelId="{BA38880D-A9F4-4B61-BFB8-0A72A9D45987}" type="presOf" srcId="{7A4948D0-9C29-471B-87B1-C829CFAA350B}" destId="{E57721BD-D99F-4BCC-BEB3-1297D5C323E0}" srcOrd="0" destOrd="0" presId="urn:microsoft.com/office/officeart/2005/8/layout/hierarchy2"/>
    <dgm:cxn modelId="{9AC66CEA-2E58-4C66-A597-A695B8F71720}" type="presOf" srcId="{D89B42E3-59EC-4D34-BE3E-75E4A4E4E450}" destId="{E68F007C-A2EB-4A01-8268-8B3C2277F556}" srcOrd="0" destOrd="0" presId="urn:microsoft.com/office/officeart/2005/8/layout/hierarchy2"/>
    <dgm:cxn modelId="{2C35AA82-2C84-4817-99CB-51783229460B}" type="presOf" srcId="{20F0F244-8A4D-40B3-8291-C4799234F425}" destId="{B5BE1993-DE2F-4A51-8D77-D9DF03A10228}" srcOrd="0" destOrd="0" presId="urn:microsoft.com/office/officeart/2005/8/layout/hierarchy2"/>
    <dgm:cxn modelId="{385D9490-3C0B-4A0B-BF59-2FA2E7674953}" type="presParOf" srcId="{D17BFF15-F469-450A-BE93-B04123CCC99E}" destId="{235628BE-2AF4-4FD1-B4DB-76E88AF7A130}" srcOrd="0" destOrd="0" presId="urn:microsoft.com/office/officeart/2005/8/layout/hierarchy2"/>
    <dgm:cxn modelId="{2909AEA4-833D-41E4-946B-E8A802723CEC}" type="presParOf" srcId="{235628BE-2AF4-4FD1-B4DB-76E88AF7A130}" destId="{B5BE1993-DE2F-4A51-8D77-D9DF03A10228}" srcOrd="0" destOrd="0" presId="urn:microsoft.com/office/officeart/2005/8/layout/hierarchy2"/>
    <dgm:cxn modelId="{B52F24F9-7BBA-44CA-A367-4D56EB4CA91E}" type="presParOf" srcId="{235628BE-2AF4-4FD1-B4DB-76E88AF7A130}" destId="{82B930AE-E3CE-4040-9A46-2F0B78280E54}" srcOrd="1" destOrd="0" presId="urn:microsoft.com/office/officeart/2005/8/layout/hierarchy2"/>
    <dgm:cxn modelId="{B88FF81F-E405-4036-A1B7-9907190862B4}" type="presParOf" srcId="{82B930AE-E3CE-4040-9A46-2F0B78280E54}" destId="{806624F1-247C-4B18-98B2-C7420405EA0A}" srcOrd="0" destOrd="0" presId="urn:microsoft.com/office/officeart/2005/8/layout/hierarchy2"/>
    <dgm:cxn modelId="{DE470EA8-2A5C-425D-9D78-1FF7AF75E2F8}" type="presParOf" srcId="{806624F1-247C-4B18-98B2-C7420405EA0A}" destId="{50470530-08AF-4AF3-BE2B-110E99E28E68}" srcOrd="0" destOrd="0" presId="urn:microsoft.com/office/officeart/2005/8/layout/hierarchy2"/>
    <dgm:cxn modelId="{A5747228-003B-4FF5-8876-6D1459F54B86}" type="presParOf" srcId="{82B930AE-E3CE-4040-9A46-2F0B78280E54}" destId="{59737DA6-DC62-4140-A2D2-C8CFEA603EDB}" srcOrd="1" destOrd="0" presId="urn:microsoft.com/office/officeart/2005/8/layout/hierarchy2"/>
    <dgm:cxn modelId="{D95671CB-2AFB-4775-8504-B37BC73F3CA5}" type="presParOf" srcId="{59737DA6-DC62-4140-A2D2-C8CFEA603EDB}" destId="{700750EF-DCA2-44E7-A8F6-8722B98CA86B}" srcOrd="0" destOrd="0" presId="urn:microsoft.com/office/officeart/2005/8/layout/hierarchy2"/>
    <dgm:cxn modelId="{E87A24CE-5506-4D06-A1C4-97F4FD2133D0}" type="presParOf" srcId="{59737DA6-DC62-4140-A2D2-C8CFEA603EDB}" destId="{88852E6A-98CD-4632-B618-9D174C1917FB}" srcOrd="1" destOrd="0" presId="urn:microsoft.com/office/officeart/2005/8/layout/hierarchy2"/>
    <dgm:cxn modelId="{A57CEA94-C2F9-4D9F-8C17-2FD99EFD83E2}" type="presParOf" srcId="{88852E6A-98CD-4632-B618-9D174C1917FB}" destId="{3A0F5D64-518A-4350-B9E9-C42320A5B686}" srcOrd="0" destOrd="0" presId="urn:microsoft.com/office/officeart/2005/8/layout/hierarchy2"/>
    <dgm:cxn modelId="{F154A4C2-7CD3-42E6-A84E-6EBDE2BF48D5}" type="presParOf" srcId="{3A0F5D64-518A-4350-B9E9-C42320A5B686}" destId="{09EFA9F9-F99C-4F23-8B39-6412BD28426D}" srcOrd="0" destOrd="0" presId="urn:microsoft.com/office/officeart/2005/8/layout/hierarchy2"/>
    <dgm:cxn modelId="{0AD25405-92FD-44DD-9012-830926990B34}" type="presParOf" srcId="{88852E6A-98CD-4632-B618-9D174C1917FB}" destId="{862D8BE0-6D48-4291-8E6C-261FD74FC528}" srcOrd="1" destOrd="0" presId="urn:microsoft.com/office/officeart/2005/8/layout/hierarchy2"/>
    <dgm:cxn modelId="{90AA00E2-AA42-4D18-91DD-44AF5E8D41FF}" type="presParOf" srcId="{862D8BE0-6D48-4291-8E6C-261FD74FC528}" destId="{E57721BD-D99F-4BCC-BEB3-1297D5C323E0}" srcOrd="0" destOrd="0" presId="urn:microsoft.com/office/officeart/2005/8/layout/hierarchy2"/>
    <dgm:cxn modelId="{259A857F-488B-4A5B-96AB-4D798115C7B1}" type="presParOf" srcId="{862D8BE0-6D48-4291-8E6C-261FD74FC528}" destId="{B32B6CDA-E203-4D0D-824D-DA3CFFDD0E99}" srcOrd="1" destOrd="0" presId="urn:microsoft.com/office/officeart/2005/8/layout/hierarchy2"/>
    <dgm:cxn modelId="{E044F1C3-6670-47B6-A69B-4FB670142811}" type="presParOf" srcId="{88852E6A-98CD-4632-B618-9D174C1917FB}" destId="{ACCF4CD0-F9FF-4370-A691-0715E7AAB44F}" srcOrd="2" destOrd="0" presId="urn:microsoft.com/office/officeart/2005/8/layout/hierarchy2"/>
    <dgm:cxn modelId="{485D0DBA-07AB-4763-8D51-03F7C9410C76}" type="presParOf" srcId="{ACCF4CD0-F9FF-4370-A691-0715E7AAB44F}" destId="{F502CA11-8A99-4DFD-8890-1F220A4853F0}" srcOrd="0" destOrd="0" presId="urn:microsoft.com/office/officeart/2005/8/layout/hierarchy2"/>
    <dgm:cxn modelId="{AD5F190E-7CEC-4FDA-9A17-55A9FA38D9A3}" type="presParOf" srcId="{88852E6A-98CD-4632-B618-9D174C1917FB}" destId="{4726C162-9BDD-41C6-92E8-299A2BC4E607}" srcOrd="3" destOrd="0" presId="urn:microsoft.com/office/officeart/2005/8/layout/hierarchy2"/>
    <dgm:cxn modelId="{C2AE69DC-DA2B-4BAB-9749-F6F1CBA7108B}" type="presParOf" srcId="{4726C162-9BDD-41C6-92E8-299A2BC4E607}" destId="{CC82D747-28E6-4311-BA1A-378E1CDE55D5}" srcOrd="0" destOrd="0" presId="urn:microsoft.com/office/officeart/2005/8/layout/hierarchy2"/>
    <dgm:cxn modelId="{3A351695-5061-4B80-A31A-8D55DFE5DDCE}" type="presParOf" srcId="{4726C162-9BDD-41C6-92E8-299A2BC4E607}" destId="{C7A14819-F468-496E-941F-C11A83096207}" srcOrd="1" destOrd="0" presId="urn:microsoft.com/office/officeart/2005/8/layout/hierarchy2"/>
    <dgm:cxn modelId="{898C99A6-07CB-4F8C-906B-CC6341266FD0}" type="presParOf" srcId="{88852E6A-98CD-4632-B618-9D174C1917FB}" destId="{FE7F0813-BBC4-4BF2-AFB5-2351174295F3}" srcOrd="4" destOrd="0" presId="urn:microsoft.com/office/officeart/2005/8/layout/hierarchy2"/>
    <dgm:cxn modelId="{0D07FCE9-30A7-4DD2-94BD-4D2B805852F9}" type="presParOf" srcId="{FE7F0813-BBC4-4BF2-AFB5-2351174295F3}" destId="{969445D4-0D51-4A01-AB93-33AD2003F443}" srcOrd="0" destOrd="0" presId="urn:microsoft.com/office/officeart/2005/8/layout/hierarchy2"/>
    <dgm:cxn modelId="{5C211DB4-4D66-40B4-9709-ACD54F6BCE89}" type="presParOf" srcId="{88852E6A-98CD-4632-B618-9D174C1917FB}" destId="{4AF38FCF-563E-4863-A6D8-E46B3589729A}" srcOrd="5" destOrd="0" presId="urn:microsoft.com/office/officeart/2005/8/layout/hierarchy2"/>
    <dgm:cxn modelId="{C52FB146-46ED-412E-A99E-0294E34A2D08}" type="presParOf" srcId="{4AF38FCF-563E-4863-A6D8-E46B3589729A}" destId="{E68F007C-A2EB-4A01-8268-8B3C2277F556}" srcOrd="0" destOrd="0" presId="urn:microsoft.com/office/officeart/2005/8/layout/hierarchy2"/>
    <dgm:cxn modelId="{84AFE358-7D1C-446C-9636-5B08F2978C82}" type="presParOf" srcId="{4AF38FCF-563E-4863-A6D8-E46B3589729A}" destId="{BA8359E4-F1CE-4A96-A8F0-4028F34AB5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4EBD29-9BDB-4410-B5A3-C93C45ECDCCA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B55F6B3D-7746-48EE-B5B3-3A8ACF91F9E7}">
      <dgm:prSet phldrT="[Text]" custT="1"/>
      <dgm:spPr>
        <a:xfrm>
          <a:off x="4241" y="0"/>
          <a:ext cx="2469058" cy="408158"/>
        </a:xfrm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ZA" sz="1200" b="1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Impact (Impact Statement)</a:t>
          </a:r>
          <a:endParaRPr lang="en-ZA" sz="1200" b="1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208254B-0DDD-4696-9EEC-242775112F79}" type="par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686B98D-58FB-406C-9034-9447D5FD71C6}" type="sib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5405A81-8DD7-45E5-9221-8CEB3D1CA633}">
      <dgm:prSet phldrT="[Text]" custT="1"/>
      <dgm:spPr>
        <a:xfrm>
          <a:off x="2226394" y="0"/>
          <a:ext cx="2469058" cy="408158"/>
        </a:xfrm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ZA" sz="1200" b="1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Outcome (5 year target)</a:t>
          </a:r>
          <a:endParaRPr lang="en-ZA" sz="1200" b="1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0720EFD5-880C-413E-9507-F36C419877A2}" type="par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9ED9D56-56EF-4F06-A6A8-5ED94C400346}" type="sib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FD5EE27-EEA5-4F7D-9768-110820E6ACFE}">
      <dgm:prSet phldrT="[Text]" custT="1"/>
      <dgm:spPr>
        <a:xfrm>
          <a:off x="4448547" y="0"/>
          <a:ext cx="2469058" cy="408158"/>
        </a:xfrm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ZA" sz="1200" b="1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Primary Outputs (KPI’S)</a:t>
          </a:r>
          <a:endParaRPr lang="en-ZA" sz="1200" b="1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9D090CF-5114-4F81-A477-1D0A07B3AE22}" type="par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BC49193-A35C-47A1-84E1-FE567320C6A9}" type="sib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E95E91A-77C9-480C-9DF5-36A9800DE5FD}" type="pres">
      <dgm:prSet presAssocID="{5A4EBD29-9BDB-4410-B5A3-C93C45ECDCCA}" presName="Name0" presStyleCnt="0">
        <dgm:presLayoutVars>
          <dgm:dir/>
          <dgm:animLvl val="lvl"/>
          <dgm:resizeHandles val="exact"/>
        </dgm:presLayoutVars>
      </dgm:prSet>
      <dgm:spPr/>
    </dgm:pt>
    <dgm:pt modelId="{262BE795-9EDB-44E2-96BB-62343E1E77CA}" type="pres">
      <dgm:prSet presAssocID="{B55F6B3D-7746-48EE-B5B3-3A8ACF91F9E7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  <dgm:pt modelId="{54CFF9C2-0D0A-4481-B27F-65E1272CE003}" type="pres">
      <dgm:prSet presAssocID="{D686B98D-58FB-406C-9034-9447D5FD71C6}" presName="parTxOnlySpace" presStyleCnt="0"/>
      <dgm:spPr/>
    </dgm:pt>
    <dgm:pt modelId="{725E6417-0418-43C0-891F-EE405BDC9D2D}" type="pres">
      <dgm:prSet presAssocID="{A5405A81-8DD7-45E5-9221-8CEB3D1CA633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  <dgm:pt modelId="{9D115F0D-9052-4C85-9C1C-B341DDFC46D7}" type="pres">
      <dgm:prSet presAssocID="{C9ED9D56-56EF-4F06-A6A8-5ED94C400346}" presName="parTxOnlySpace" presStyleCnt="0"/>
      <dgm:spPr/>
    </dgm:pt>
    <dgm:pt modelId="{9654805B-6471-444A-A5C9-497929093079}" type="pres">
      <dgm:prSet presAssocID="{8FD5EE27-EEA5-4F7D-9768-110820E6ACFE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</dgm:ptLst>
  <dgm:cxnLst>
    <dgm:cxn modelId="{F3EBEFAF-BD68-4B6F-BEC0-38622EED9982}" type="presOf" srcId="{8FD5EE27-EEA5-4F7D-9768-110820E6ACFE}" destId="{9654805B-6471-444A-A5C9-497929093079}" srcOrd="0" destOrd="0" presId="urn:microsoft.com/office/officeart/2005/8/layout/chevron1"/>
    <dgm:cxn modelId="{62766AAF-D22B-408C-A9C3-92DE49BE0708}" type="presOf" srcId="{B55F6B3D-7746-48EE-B5B3-3A8ACF91F9E7}" destId="{262BE795-9EDB-44E2-96BB-62343E1E77CA}" srcOrd="0" destOrd="0" presId="urn:microsoft.com/office/officeart/2005/8/layout/chevron1"/>
    <dgm:cxn modelId="{9D20673A-9DF6-47FC-BF38-7D75D2CE96E9}" srcId="{5A4EBD29-9BDB-4410-B5A3-C93C45ECDCCA}" destId="{A5405A81-8DD7-45E5-9221-8CEB3D1CA633}" srcOrd="1" destOrd="0" parTransId="{0720EFD5-880C-413E-9507-F36C419877A2}" sibTransId="{C9ED9D56-56EF-4F06-A6A8-5ED94C400346}"/>
    <dgm:cxn modelId="{5B689A24-A9A6-4DAE-A20D-3B6477E98E0B}" type="presOf" srcId="{A5405A81-8DD7-45E5-9221-8CEB3D1CA633}" destId="{725E6417-0418-43C0-891F-EE405BDC9D2D}" srcOrd="0" destOrd="0" presId="urn:microsoft.com/office/officeart/2005/8/layout/chevron1"/>
    <dgm:cxn modelId="{ED689DDA-D6E1-4C9D-87AE-9EB8976FEA7C}" srcId="{5A4EBD29-9BDB-4410-B5A3-C93C45ECDCCA}" destId="{B55F6B3D-7746-48EE-B5B3-3A8ACF91F9E7}" srcOrd="0" destOrd="0" parTransId="{A208254B-0DDD-4696-9EEC-242775112F79}" sibTransId="{D686B98D-58FB-406C-9034-9447D5FD71C6}"/>
    <dgm:cxn modelId="{E42A57ED-8F88-47D9-A998-A2735410C5A7}" srcId="{5A4EBD29-9BDB-4410-B5A3-C93C45ECDCCA}" destId="{8FD5EE27-EEA5-4F7D-9768-110820E6ACFE}" srcOrd="2" destOrd="0" parTransId="{B9D090CF-5114-4F81-A477-1D0A07B3AE22}" sibTransId="{9BC49193-A35C-47A1-84E1-FE567320C6A9}"/>
    <dgm:cxn modelId="{6964515C-5506-41FF-8DEC-B2343F75C16A}" type="presOf" srcId="{5A4EBD29-9BDB-4410-B5A3-C93C45ECDCCA}" destId="{7E95E91A-77C9-480C-9DF5-36A9800DE5FD}" srcOrd="0" destOrd="0" presId="urn:microsoft.com/office/officeart/2005/8/layout/chevron1"/>
    <dgm:cxn modelId="{DCFC41D1-EFB9-4E36-BEB2-9904EAA43DC6}" type="presParOf" srcId="{7E95E91A-77C9-480C-9DF5-36A9800DE5FD}" destId="{262BE795-9EDB-44E2-96BB-62343E1E77CA}" srcOrd="0" destOrd="0" presId="urn:microsoft.com/office/officeart/2005/8/layout/chevron1"/>
    <dgm:cxn modelId="{AFE0F681-7CDC-4CFC-930B-01A7DD476A1E}" type="presParOf" srcId="{7E95E91A-77C9-480C-9DF5-36A9800DE5FD}" destId="{54CFF9C2-0D0A-4481-B27F-65E1272CE003}" srcOrd="1" destOrd="0" presId="urn:microsoft.com/office/officeart/2005/8/layout/chevron1"/>
    <dgm:cxn modelId="{6BF1FC91-19BE-4913-93BC-1029B35B4212}" type="presParOf" srcId="{7E95E91A-77C9-480C-9DF5-36A9800DE5FD}" destId="{725E6417-0418-43C0-891F-EE405BDC9D2D}" srcOrd="2" destOrd="0" presId="urn:microsoft.com/office/officeart/2005/8/layout/chevron1"/>
    <dgm:cxn modelId="{F99AE48C-3068-4558-935F-72D2EC4BEAF0}" type="presParOf" srcId="{7E95E91A-77C9-480C-9DF5-36A9800DE5FD}" destId="{9D115F0D-9052-4C85-9C1C-B341DDFC46D7}" srcOrd="3" destOrd="0" presId="urn:microsoft.com/office/officeart/2005/8/layout/chevron1"/>
    <dgm:cxn modelId="{8226FCAB-475F-4019-B611-B4C53F31EEEC}" type="presParOf" srcId="{7E95E91A-77C9-480C-9DF5-36A9800DE5FD}" destId="{9654805B-6471-444A-A5C9-4979290930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88BF5-33E3-495E-BD53-7F4A2F17A601}">
      <dsp:nvSpPr>
        <dsp:cNvPr id="0" name=""/>
        <dsp:cNvSpPr/>
      </dsp:nvSpPr>
      <dsp:spPr>
        <a:xfrm>
          <a:off x="6021140" y="1152050"/>
          <a:ext cx="2735991" cy="3454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18288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 Year Plan</a:t>
          </a:r>
          <a:endParaRPr lang="en-Z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6200000">
        <a:off x="6779455" y="2350810"/>
        <a:ext cx="3108878" cy="711357"/>
      </dsp:txXfrm>
    </dsp:sp>
    <dsp:sp modelId="{24D6FB7F-F398-4AD2-9D1F-A5B72AA2D00A}">
      <dsp:nvSpPr>
        <dsp:cNvPr id="0" name=""/>
        <dsp:cNvSpPr/>
      </dsp:nvSpPr>
      <dsp:spPr>
        <a:xfrm>
          <a:off x="3270671" y="571188"/>
          <a:ext cx="2735991" cy="40351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18288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 Year Plan</a:t>
          </a:r>
          <a:endParaRPr lang="en-Z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6200000">
        <a:off x="3767599" y="2031336"/>
        <a:ext cx="3631654" cy="711357"/>
      </dsp:txXfrm>
    </dsp:sp>
    <dsp:sp modelId="{3116F521-1B83-429C-A2A7-ECEDDEDF7363}">
      <dsp:nvSpPr>
        <dsp:cNvPr id="0" name=""/>
        <dsp:cNvSpPr/>
      </dsp:nvSpPr>
      <dsp:spPr>
        <a:xfrm>
          <a:off x="528756" y="22096"/>
          <a:ext cx="2735991" cy="45842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18288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Year Plan</a:t>
          </a:r>
          <a:endParaRPr lang="en-ZA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6200000">
        <a:off x="778599" y="1729329"/>
        <a:ext cx="4125824" cy="711357"/>
      </dsp:txXfrm>
    </dsp:sp>
    <dsp:sp modelId="{12C30D81-1BC4-4E76-85E0-972A67EA9B48}">
      <dsp:nvSpPr>
        <dsp:cNvPr id="0" name=""/>
        <dsp:cNvSpPr/>
      </dsp:nvSpPr>
      <dsp:spPr>
        <a:xfrm>
          <a:off x="571856" y="0"/>
          <a:ext cx="2004391" cy="46063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endParaRPr lang="en-ZA" sz="1300" b="1" strike="sngStrike" kern="1200" dirty="0">
            <a:solidFill>
              <a:schemeClr val="accent6">
                <a:lumMod val="20000"/>
                <a:lumOff val="8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ZA" sz="1600" b="1" strike="noStrik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</a:t>
          </a:r>
          <a:r>
            <a:rPr lang="en-ZA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rofessionalise Community Corrections</a:t>
          </a:r>
        </a:p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Modernisation of ICT systems</a:t>
          </a:r>
        </a:p>
        <a:p>
          <a:pPr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Partnerships will stimulate economic growth in communities (economic stimulus)</a:t>
          </a:r>
          <a:endParaRPr lang="en-ZA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71856" y="0"/>
        <a:ext cx="2004391" cy="4606360"/>
      </dsp:txXfrm>
    </dsp:sp>
    <dsp:sp modelId="{E29B0D4E-9527-4DF4-8CD5-94AFB7B7C1C8}">
      <dsp:nvSpPr>
        <dsp:cNvPr id="0" name=""/>
        <dsp:cNvSpPr/>
      </dsp:nvSpPr>
      <dsp:spPr>
        <a:xfrm>
          <a:off x="3378712" y="790324"/>
          <a:ext cx="1888245" cy="324071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Dynamic Community </a:t>
          </a:r>
          <a:r>
            <a:rPr lang="en-ZA" sz="1800" b="1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Corrections system</a:t>
          </a:r>
          <a:endParaRPr lang="en-ZA" sz="1800" b="1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Established community relations in the  field of Corrections</a:t>
          </a:r>
          <a:endParaRPr lang="en-ZA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600" kern="1200" dirty="0"/>
        </a:p>
      </dsp:txBody>
      <dsp:txXfrm>
        <a:off x="3378712" y="790324"/>
        <a:ext cx="1888245" cy="3240713"/>
      </dsp:txXfrm>
    </dsp:sp>
    <dsp:sp modelId="{8C4C0215-C8FF-405E-9748-D890F08272DB}">
      <dsp:nvSpPr>
        <dsp:cNvPr id="0" name=""/>
        <dsp:cNvSpPr/>
      </dsp:nvSpPr>
      <dsp:spPr>
        <a:xfrm>
          <a:off x="6116404" y="1378408"/>
          <a:ext cx="1671189" cy="14966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Arial" pitchFamily="34" charset="0"/>
              <a:cs typeface="Arial" pitchFamily="34" charset="0"/>
            </a:rPr>
            <a:t>Globalised approach to community corrections through artificial intelligence</a:t>
          </a:r>
          <a:endParaRPr lang="en-ZA" sz="1800" b="1" kern="1200" dirty="0"/>
        </a:p>
      </dsp:txBody>
      <dsp:txXfrm>
        <a:off x="6116404" y="1378408"/>
        <a:ext cx="1671189" cy="1496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E1993-DE2F-4A51-8D77-D9DF03A10228}">
      <dsp:nvSpPr>
        <dsp:cNvPr id="0" name=""/>
        <dsp:cNvSpPr/>
      </dsp:nvSpPr>
      <dsp:spPr>
        <a:xfrm>
          <a:off x="457201" y="2247575"/>
          <a:ext cx="2374318" cy="121974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>
              <a:latin typeface="Arial" pitchFamily="34" charset="0"/>
              <a:ea typeface="+mn-ea"/>
              <a:cs typeface="Arial" pitchFamily="34" charset="0"/>
            </a:rPr>
            <a:t>Safer and empowered communities through sustainable economic development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>
              <a:latin typeface="Arial" pitchFamily="34" charset="0"/>
              <a:ea typeface="+mn-ea"/>
              <a:cs typeface="Arial" pitchFamily="34" charset="0"/>
            </a:rPr>
            <a:t> </a:t>
          </a:r>
          <a:endParaRPr lang="en-ZA" sz="16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492926" y="2283300"/>
        <a:ext cx="2302868" cy="1148296"/>
      </dsp:txXfrm>
    </dsp:sp>
    <dsp:sp modelId="{806624F1-247C-4B18-98B2-C7420405EA0A}">
      <dsp:nvSpPr>
        <dsp:cNvPr id="0" name=""/>
        <dsp:cNvSpPr/>
      </dsp:nvSpPr>
      <dsp:spPr>
        <a:xfrm rot="21558325">
          <a:off x="2831499" y="2835414"/>
          <a:ext cx="553304" cy="37360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47882" y="137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94319" y="2840262"/>
        <a:ext cx="27665" cy="27665"/>
      </dsp:txXfrm>
    </dsp:sp>
    <dsp:sp modelId="{700750EF-DCA2-44E7-A8F6-8722B98CA86B}">
      <dsp:nvSpPr>
        <dsp:cNvPr id="0" name=""/>
        <dsp:cNvSpPr/>
      </dsp:nvSpPr>
      <dsp:spPr>
        <a:xfrm>
          <a:off x="3384783" y="2356212"/>
          <a:ext cx="2374318" cy="98905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GB" sz="1400" kern="1200" dirty="0" smtClean="0">
              <a:latin typeface="Arial" pitchFamily="34" charset="0"/>
              <a:ea typeface="+mn-ea"/>
              <a:cs typeface="Arial" pitchFamily="34" charset="0"/>
            </a:rPr>
            <a:t>Successful reintegration of Offenders Parolees and Probationers</a:t>
          </a:r>
          <a:endParaRPr lang="en-ZA" sz="14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3413752" y="2385181"/>
        <a:ext cx="2316380" cy="931120"/>
      </dsp:txXfrm>
    </dsp:sp>
    <dsp:sp modelId="{3A0F5D64-518A-4350-B9E9-C42320A5B686}">
      <dsp:nvSpPr>
        <dsp:cNvPr id="0" name=""/>
        <dsp:cNvSpPr/>
      </dsp:nvSpPr>
      <dsp:spPr>
        <a:xfrm rot="18287510">
          <a:off x="5480058" y="2298391"/>
          <a:ext cx="1299683" cy="37360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097408" y="2284579"/>
        <a:ext cx="64984" cy="64984"/>
      </dsp:txXfrm>
    </dsp:sp>
    <dsp:sp modelId="{E57721BD-D99F-4BCC-BEB3-1297D5C323E0}">
      <dsp:nvSpPr>
        <dsp:cNvPr id="0" name=""/>
        <dsp:cNvSpPr/>
      </dsp:nvSpPr>
      <dsp:spPr>
        <a:xfrm>
          <a:off x="6500697" y="1270810"/>
          <a:ext cx="2374318" cy="102518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1400" kern="1200" dirty="0" smtClean="0">
              <a:latin typeface="Arial" pitchFamily="34" charset="0"/>
              <a:cs typeface="Arial" pitchFamily="34" charset="0"/>
            </a:rPr>
            <a:t>Compliance to conditions by of Probationers and Parolees</a:t>
          </a:r>
        </a:p>
      </dsp:txBody>
      <dsp:txXfrm>
        <a:off x="6530724" y="1300837"/>
        <a:ext cx="2314264" cy="965129"/>
      </dsp:txXfrm>
    </dsp:sp>
    <dsp:sp modelId="{ACCF4CD0-F9FF-4370-A691-0715E7AAB44F}">
      <dsp:nvSpPr>
        <dsp:cNvPr id="0" name=""/>
        <dsp:cNvSpPr/>
      </dsp:nvSpPr>
      <dsp:spPr>
        <a:xfrm rot="232270">
          <a:off x="5758182" y="2859294"/>
          <a:ext cx="806758" cy="37360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41392" y="2857805"/>
        <a:ext cx="40337" cy="40337"/>
      </dsp:txXfrm>
    </dsp:sp>
    <dsp:sp modelId="{CC82D747-28E6-4311-BA1A-378E1CDE55D5}">
      <dsp:nvSpPr>
        <dsp:cNvPr id="0" name=""/>
        <dsp:cNvSpPr/>
      </dsp:nvSpPr>
      <dsp:spPr>
        <a:xfrm>
          <a:off x="6564020" y="2428848"/>
          <a:ext cx="2179672" cy="95271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latin typeface="Arial" pitchFamily="34" charset="0"/>
              <a:ea typeface="+mn-ea"/>
              <a:cs typeface="Arial" pitchFamily="34" charset="0"/>
            </a:rPr>
            <a:t>Restorative Justice (RJ): Victim Offender Dialogue </a:t>
          </a:r>
          <a:endParaRPr lang="en-ZA" sz="1400" b="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6591924" y="2456752"/>
        <a:ext cx="2123864" cy="896911"/>
      </dsp:txXfrm>
    </dsp:sp>
    <dsp:sp modelId="{FE7F0813-BBC4-4BF2-AFB5-2351174295F3}">
      <dsp:nvSpPr>
        <dsp:cNvPr id="0" name=""/>
        <dsp:cNvSpPr/>
      </dsp:nvSpPr>
      <dsp:spPr>
        <a:xfrm rot="3163056">
          <a:off x="5467726" y="3420096"/>
          <a:ext cx="1478108" cy="37360"/>
        </a:xfrm>
        <a:custGeom>
          <a:avLst/>
          <a:gdLst/>
          <a:ahLst/>
          <a:cxnLst/>
          <a:rect l="0" t="0" r="0" b="0"/>
          <a:pathLst>
            <a:path>
              <a:moveTo>
                <a:pt x="0" y="18680"/>
              </a:moveTo>
              <a:lnTo>
                <a:pt x="1478108" y="1868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6169827" y="3401824"/>
        <a:ext cx="73905" cy="73905"/>
      </dsp:txXfrm>
    </dsp:sp>
    <dsp:sp modelId="{E68F007C-A2EB-4A01-8268-8B3C2277F556}">
      <dsp:nvSpPr>
        <dsp:cNvPr id="0" name=""/>
        <dsp:cNvSpPr/>
      </dsp:nvSpPr>
      <dsp:spPr>
        <a:xfrm>
          <a:off x="6654458" y="3559641"/>
          <a:ext cx="2143487" cy="9343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>
              <a:latin typeface="Arial" pitchFamily="34" charset="0"/>
              <a:ea typeface="+mn-ea"/>
              <a:cs typeface="Arial" pitchFamily="34" charset="0"/>
            </a:rPr>
            <a:t>Accessibility of services within all districts </a:t>
          </a:r>
          <a:endParaRPr lang="en-ZA" sz="1400" b="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6681824" y="3587007"/>
        <a:ext cx="2088755" cy="879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BE795-9EDB-44E2-96BB-62343E1E77CA}">
      <dsp:nvSpPr>
        <dsp:cNvPr id="0" name=""/>
        <dsp:cNvSpPr/>
      </dsp:nvSpPr>
      <dsp:spPr>
        <a:xfrm>
          <a:off x="2678" y="0"/>
          <a:ext cx="3263800" cy="40815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Impact (Impact Statement)</a:t>
          </a:r>
          <a:endParaRPr lang="en-ZA" sz="1200" b="1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06757" y="0"/>
        <a:ext cx="2855642" cy="408158"/>
      </dsp:txXfrm>
    </dsp:sp>
    <dsp:sp modelId="{725E6417-0418-43C0-891F-EE405BDC9D2D}">
      <dsp:nvSpPr>
        <dsp:cNvPr id="0" name=""/>
        <dsp:cNvSpPr/>
      </dsp:nvSpPr>
      <dsp:spPr>
        <a:xfrm>
          <a:off x="2940099" y="0"/>
          <a:ext cx="3263800" cy="408158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Outcome (5 year target)</a:t>
          </a:r>
          <a:endParaRPr lang="en-ZA" sz="1200" b="1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144178" y="0"/>
        <a:ext cx="2855642" cy="408158"/>
      </dsp:txXfrm>
    </dsp:sp>
    <dsp:sp modelId="{9654805B-6471-444A-A5C9-497929093079}">
      <dsp:nvSpPr>
        <dsp:cNvPr id="0" name=""/>
        <dsp:cNvSpPr/>
      </dsp:nvSpPr>
      <dsp:spPr>
        <a:xfrm>
          <a:off x="5877520" y="0"/>
          <a:ext cx="3263800" cy="40815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Primary Outputs (KPI’S)</a:t>
          </a:r>
          <a:endParaRPr lang="en-ZA" sz="1200" b="1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081599" y="0"/>
        <a:ext cx="2855642" cy="408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9D650-015F-4F91-AC32-AEEE6A40B8D9}" type="datetimeFigureOut">
              <a:rPr lang="en-ZA" smtClean="0"/>
              <a:t>2019/08/16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8A482-2061-49D3-A35A-7891C3524B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37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 new dynamic outlook to reposition the Department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069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7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7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1141415" y="3124202"/>
            <a:ext cx="6861175" cy="401648"/>
          </a:xfrm>
          <a:ln algn="ctr"/>
        </p:spPr>
        <p:txBody>
          <a:bodyPr anchor="ctr"/>
          <a:lstStyle>
            <a:lvl1pPr algn="ctr">
              <a:defRPr sz="29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351341"/>
            <a:ext cx="6400800" cy="221599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8760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2092329"/>
            <a:ext cx="8647112" cy="132959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724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080296"/>
          </a:xfrm>
        </p:spPr>
        <p:txBody>
          <a:bodyPr/>
          <a:lstStyle>
            <a:lvl1pPr algn="ctr">
              <a:defRPr sz="39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276999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165" indent="0">
              <a:buNone/>
              <a:defRPr sz="1800"/>
            </a:lvl2pPr>
            <a:lvl3pPr marL="914331" indent="0">
              <a:buNone/>
              <a:defRPr sz="1600"/>
            </a:lvl3pPr>
            <a:lvl4pPr marL="1371495" indent="0">
              <a:buNone/>
              <a:defRPr sz="1400"/>
            </a:lvl4pPr>
            <a:lvl5pPr marL="1828660" indent="0">
              <a:buNone/>
              <a:defRPr sz="1400"/>
            </a:lvl5pPr>
            <a:lvl6pPr marL="2285826" indent="0">
              <a:buNone/>
              <a:defRPr sz="1400"/>
            </a:lvl6pPr>
            <a:lvl7pPr marL="2742990" indent="0">
              <a:buNone/>
              <a:defRPr sz="1400"/>
            </a:lvl7pPr>
            <a:lvl8pPr marL="3200156" indent="0">
              <a:buNone/>
              <a:defRPr sz="1400"/>
            </a:lvl8pPr>
            <a:lvl9pPr marL="3657321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16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092328"/>
            <a:ext cx="4246562" cy="2188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092328"/>
            <a:ext cx="4248150" cy="2188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292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4"/>
            <a:ext cx="868680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7"/>
            <a:ext cx="4268788" cy="66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6"/>
            <a:ext cx="4268788" cy="1895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270375" cy="66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270375" cy="1895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564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382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22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23887"/>
            <a:ext cx="3008313" cy="5539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623888"/>
            <a:ext cx="5111750" cy="2517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785941"/>
            <a:ext cx="3008313" cy="19943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74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43198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1" indent="0">
              <a:buNone/>
              <a:defRPr sz="2400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6" indent="0">
              <a:buNone/>
              <a:defRPr sz="2000"/>
            </a:lvl6pPr>
            <a:lvl7pPr marL="2742990" indent="0">
              <a:buNone/>
              <a:defRPr sz="2000"/>
            </a:lvl7pPr>
            <a:lvl8pPr marL="3200156" indent="0">
              <a:buNone/>
              <a:defRPr sz="2000"/>
            </a:lvl8pPr>
            <a:lvl9pPr marL="3657321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19943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06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3588" y="2092327"/>
            <a:ext cx="1329595" cy="3545587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822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6182" y="596901"/>
            <a:ext cx="276999" cy="414020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0603" y="596901"/>
            <a:ext cx="1329595" cy="4140200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2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8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BC736-DFB4-2744-8ACA-6A9B20372C9F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0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4617"/>
            <a:ext cx="8229600" cy="333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PowerPoint-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9408"/>
            <a:ext cx="2926350" cy="114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3"/>
          <p:cNvSpPr>
            <a:spLocks noChangeShapeType="1"/>
          </p:cNvSpPr>
          <p:nvPr/>
        </p:nvSpPr>
        <p:spPr bwMode="auto">
          <a:xfrm flipV="1">
            <a:off x="246063" y="457200"/>
            <a:ext cx="8669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596900"/>
            <a:ext cx="864711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Headline: (20 pt.) Arial bold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092325"/>
            <a:ext cx="8647112" cy="2659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Text: 16-pt. Arial with Wingdings square square bullet 100%</a:t>
            </a:r>
          </a:p>
          <a:p>
            <a:pPr lvl="1"/>
            <a:r>
              <a:rPr lang="en-GB" smtClean="0"/>
              <a:t>Second-level bullet — Arial round</a:t>
            </a:r>
          </a:p>
          <a:p>
            <a:pPr lvl="2"/>
            <a:r>
              <a:rPr lang="en-GB" smtClean="0"/>
              <a:t>Third-level bullet — Arial Em dash</a:t>
            </a:r>
          </a:p>
          <a:p>
            <a:pPr lvl="3"/>
            <a:r>
              <a:rPr lang="en-GB" smtClean="0"/>
              <a:t>Fourth-level bullet — Arial Em dash</a:t>
            </a:r>
          </a:p>
          <a:p>
            <a:pPr lvl="4"/>
            <a:r>
              <a:rPr lang="en-GB" smtClean="0"/>
              <a:t>xx</a:t>
            </a:r>
          </a:p>
          <a:p>
            <a:pPr lvl="0"/>
            <a:r>
              <a:rPr lang="en-GB" smtClean="0"/>
              <a:t>Text: 16 pt. Arial, plain text sentence case</a:t>
            </a:r>
          </a:p>
          <a:p>
            <a:pPr lvl="1"/>
            <a:r>
              <a:rPr lang="en-GB" smtClean="0"/>
              <a:t>Second-level bullet</a:t>
            </a:r>
          </a:p>
          <a:p>
            <a:pPr lvl="2"/>
            <a:r>
              <a:rPr lang="en-GB" smtClean="0"/>
              <a:t>Third-level bullet</a:t>
            </a:r>
          </a:p>
          <a:p>
            <a:pPr lvl="3"/>
            <a:r>
              <a:rPr lang="en-GB" smtClean="0"/>
              <a:t>Fourth-level bullet</a:t>
            </a:r>
          </a:p>
        </p:txBody>
      </p:sp>
      <p:sp>
        <p:nvSpPr>
          <p:cNvPr id="1029" name="Rectangle 28"/>
          <p:cNvSpPr>
            <a:spLocks noChangeArrowheads="1"/>
          </p:cNvSpPr>
          <p:nvPr/>
        </p:nvSpPr>
        <p:spPr bwMode="auto">
          <a:xfrm>
            <a:off x="8650288" y="6705600"/>
            <a:ext cx="265112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1172FB-5EEA-4105-882C-8D3DDB9655BA}" type="slidenum">
              <a:rPr lang="en-GB" sz="900">
                <a:solidFill>
                  <a:srgbClr val="77787B"/>
                </a:solidFill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 dirty="0">
              <a:solidFill>
                <a:srgbClr val="77787B"/>
              </a:solidFill>
            </a:endParaRPr>
          </a:p>
        </p:txBody>
      </p:sp>
      <p:pic>
        <p:nvPicPr>
          <p:cNvPr id="3079" name="Picture 6" descr="C:\Users\jmumaw\Desktop\DCS\Pics\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39"/>
          <p:cNvSpPr txBox="1">
            <a:spLocks noChangeArrowheads="1"/>
          </p:cNvSpPr>
          <p:nvPr/>
        </p:nvSpPr>
        <p:spPr bwMode="auto">
          <a:xfrm>
            <a:off x="242888" y="80963"/>
            <a:ext cx="1685925" cy="334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000000"/>
                </a:solidFill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97100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1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3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4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6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bg2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623888" indent="-1619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93750" indent="-166688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bg2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955675" indent="-158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5pPr>
      <a:lvl6pPr marL="1414356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6pPr>
      <a:lvl7pPr marL="1871520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7pPr>
      <a:lvl8pPr marL="2328685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8pPr>
      <a:lvl9pPr marL="2785851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9"/>
            <a:ext cx="91430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302" y="3311055"/>
            <a:ext cx="68229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8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Commission 4: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Community Corrections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4971" y="341348"/>
            <a:ext cx="5136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Strategic Planning Session</a:t>
            </a:r>
          </a:p>
          <a:p>
            <a:pPr algn="r">
              <a:lnSpc>
                <a:spcPts val="3600"/>
              </a:lnSpc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August 2019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26749" y="948582"/>
            <a:ext cx="8890502" cy="5071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External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factors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(external environmental scanning) enhancing or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constraining Department’s operations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delivery: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u="sng" dirty="0" smtClean="0">
                <a:latin typeface="Arial" pitchFamily="34" charset="0"/>
                <a:cs typeface="Arial" pitchFamily="34" charset="0"/>
              </a:rPr>
              <a:t>Enhancing / Enablers: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Job opportunities (Business sector)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Restorative Justice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Ambassadors programmes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Sustainable Partnerships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Acceptance by communities (Public education / awareness of parole decisions)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Judiciary (Expansion of non-custodial sentencing options for petty offenders)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Expungement of criminal records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Accredited skills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development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Decentralisation of services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Occupation specific training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Suitable vehicles 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71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Environmental analysis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33870"/>
              </p:ext>
            </p:extLst>
          </p:nvPr>
        </p:nvGraphicFramePr>
        <p:xfrm>
          <a:off x="152400" y="1127760"/>
          <a:ext cx="8773887" cy="43804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18114"/>
                <a:gridCol w="2431144"/>
                <a:gridCol w="2924629"/>
              </a:tblGrid>
              <a:tr h="1123182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itchFamily="34" charset="0"/>
                        </a:rPr>
                        <a:t>What has been achieved in the past 5 years and what has worked well</a:t>
                      </a:r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itchFamily="34" charset="0"/>
                        </a:rPr>
                        <a:t>What have</a:t>
                      </a:r>
                      <a:r>
                        <a:rPr lang="en-ZA" baseline="0" dirty="0" smtClean="0">
                          <a:latin typeface="Arial Narrow" pitchFamily="34" charset="0"/>
                        </a:rPr>
                        <a:t> we failed to achieve in the past 5 years and why</a:t>
                      </a:r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itchFamily="34" charset="0"/>
                        </a:rPr>
                        <a:t>What need to be done differently</a:t>
                      </a:r>
                      <a:r>
                        <a:rPr lang="en-ZA" baseline="0" dirty="0" smtClean="0">
                          <a:latin typeface="Arial Narrow" pitchFamily="34" charset="0"/>
                        </a:rPr>
                        <a:t> / change</a:t>
                      </a:r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137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Narrow" pitchFamily="34" charset="0"/>
                        </a:rPr>
                        <a:t>Compliance rate for parolees without violations increased</a:t>
                      </a:r>
                      <a:r>
                        <a:rPr lang="en-GB" baseline="0" dirty="0" smtClean="0">
                          <a:latin typeface="Arial Narrow" pitchFamily="34" charset="0"/>
                        </a:rPr>
                        <a:t> from 94.10% during 2013/14 to 99% by the end of 2018/19</a:t>
                      </a:r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 smtClean="0">
                          <a:latin typeface="Arial Narrow" pitchFamily="34" charset="0"/>
                        </a:rPr>
                        <a:t>Target achieved</a:t>
                      </a:r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Partnerships with National House of Traditional Leaders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Community Safety Forums,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Modern technology</a:t>
                      </a:r>
                      <a:endParaRPr lang="en-ZA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 Narrow" pitchFamily="34" charset="0"/>
                        </a:rPr>
                        <a:t>Compliance rate for probationers</a:t>
                      </a:r>
                      <a:r>
                        <a:rPr lang="en-GB" baseline="0" dirty="0" smtClean="0">
                          <a:latin typeface="Arial Narrow" pitchFamily="34" charset="0"/>
                        </a:rPr>
                        <a:t> without violations </a:t>
                      </a:r>
                      <a:r>
                        <a:rPr lang="en-GB" dirty="0" smtClean="0">
                          <a:latin typeface="Arial Narrow" pitchFamily="34" charset="0"/>
                        </a:rPr>
                        <a:t>increased</a:t>
                      </a:r>
                      <a:r>
                        <a:rPr lang="en-GB" baseline="0" dirty="0" smtClean="0">
                          <a:latin typeface="Arial Narrow" pitchFamily="34" charset="0"/>
                        </a:rPr>
                        <a:t> from 92.8% during 2013/14 to 99% by the end of 2018/19</a:t>
                      </a:r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Historical performance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8832"/>
              </p:ext>
            </p:extLst>
          </p:nvPr>
        </p:nvGraphicFramePr>
        <p:xfrm>
          <a:off x="457200" y="1127760"/>
          <a:ext cx="8229600" cy="426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3287486"/>
                <a:gridCol w="2198914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itchFamily="34" charset="0"/>
                        </a:rPr>
                        <a:t>What has been achieved in the past 5 years and what has worked well</a:t>
                      </a:r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itchFamily="34" charset="0"/>
                        </a:rPr>
                        <a:t>What have</a:t>
                      </a:r>
                      <a:r>
                        <a:rPr lang="en-ZA" baseline="0" dirty="0" smtClean="0">
                          <a:latin typeface="Arial Narrow" pitchFamily="34" charset="0"/>
                        </a:rPr>
                        <a:t> we failed to achieve in the past 5 years and why</a:t>
                      </a:r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arrow" pitchFamily="34" charset="0"/>
                        </a:rPr>
                        <a:t>What need to be done differently</a:t>
                      </a:r>
                      <a:r>
                        <a:rPr lang="en-ZA" baseline="0" dirty="0" smtClean="0">
                          <a:latin typeface="Arial Narrow" pitchFamily="34" charset="0"/>
                        </a:rPr>
                        <a:t> / change</a:t>
                      </a:r>
                      <a:endParaRPr lang="en-ZA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17 halfway houses were established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since inception and 528 parolees and probationers were reintegrated .Since inception all targets were achieved 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In 2018/2019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the target on reintegration of parolees and probationers through halfway house was not achieved</a:t>
                      </a:r>
                    </a:p>
                    <a:p>
                      <a:r>
                        <a:rPr lang="en-US" sz="1600" baseline="0" dirty="0" smtClean="0">
                          <a:latin typeface="Arial Narrow" pitchFamily="34" charset="0"/>
                        </a:rPr>
                        <a:t>Limited halfway Houses</a:t>
                      </a:r>
                    </a:p>
                    <a:p>
                      <a:r>
                        <a:rPr lang="en-US" sz="1600" baseline="0" dirty="0" smtClean="0">
                          <a:latin typeface="Arial Narrow" pitchFamily="34" charset="0"/>
                        </a:rPr>
                        <a:t>Challenges with procurement  processes</a:t>
                      </a:r>
                    </a:p>
                    <a:p>
                      <a:r>
                        <a:rPr lang="en-US" sz="1600" baseline="0" dirty="0" smtClean="0">
                          <a:latin typeface="Arial Narrow" pitchFamily="34" charset="0"/>
                        </a:rPr>
                        <a:t>Resistance of communities to accept  parolees residing in the Halfway Houses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Revise business model for Halfway houses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Establishment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of service points increased from 6 to 958  through partnerships with external stake holders to enhance their accessibility of services</a:t>
                      </a:r>
                      <a:endParaRPr lang="en-ZA" sz="1600" dirty="0" smtClean="0">
                        <a:latin typeface="Arial Narrow" pitchFamily="34" charset="0"/>
                      </a:endParaRPr>
                    </a:p>
                    <a:p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Narrow" pitchFamily="34" charset="0"/>
                        </a:rPr>
                        <a:t>Target achieved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Increasing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partnerships</a:t>
                      </a:r>
                      <a:endParaRPr lang="en-ZA" sz="16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Historical performance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31835"/>
              </p:ext>
            </p:extLst>
          </p:nvPr>
        </p:nvGraphicFramePr>
        <p:xfrm>
          <a:off x="195944" y="975360"/>
          <a:ext cx="8806542" cy="3569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4828"/>
                <a:gridCol w="3440317"/>
                <a:gridCol w="2891397"/>
              </a:tblGrid>
              <a:tr h="1266201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 Narrow" pitchFamily="34" charset="0"/>
                        </a:rPr>
                        <a:t>What has been achieved in the past 5 years and what has worked well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 Narrow" pitchFamily="34" charset="0"/>
                        </a:rPr>
                        <a:t>What have</a:t>
                      </a:r>
                      <a:r>
                        <a:rPr lang="en-ZA" sz="1600" baseline="0" dirty="0" smtClean="0">
                          <a:latin typeface="Arial Narrow" pitchFamily="34" charset="0"/>
                        </a:rPr>
                        <a:t> we failed to achieve in the past 5 years and why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 Narrow" pitchFamily="34" charset="0"/>
                        </a:rPr>
                        <a:t>What need to be done differently</a:t>
                      </a:r>
                      <a:r>
                        <a:rPr lang="en-ZA" sz="1600" baseline="0" dirty="0" smtClean="0">
                          <a:latin typeface="Arial Narrow" pitchFamily="34" charset="0"/>
                        </a:rPr>
                        <a:t> / change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2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Participation of victims/offended has improved drastically since 2015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Participation of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 Narrow" pitchFamily="34" charset="0"/>
                        </a:rPr>
                        <a:t>offenders remain very low compare to projected annual figure due to lack of knowledge and understanding of the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process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Arial Narrow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itchFamily="34" charset="0"/>
                        </a:rPr>
                        <a:t>Offenders are reluctant to participate in the program due to fear of meeting up with their victims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Improve public education on the mandate of correctional services</a:t>
                      </a:r>
                      <a:endParaRPr lang="en-ZA" sz="1600" kern="120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Historical performance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Year Strategic Plan - Results Chain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4316196"/>
              </p:ext>
            </p:extLst>
          </p:nvPr>
        </p:nvGraphicFramePr>
        <p:xfrm>
          <a:off x="0" y="1138425"/>
          <a:ext cx="9035143" cy="57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30822816"/>
              </p:ext>
            </p:extLst>
          </p:nvPr>
        </p:nvGraphicFramePr>
        <p:xfrm>
          <a:off x="0" y="1138425"/>
          <a:ext cx="9144000" cy="40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lowchart: Alternate Process 7"/>
          <p:cNvSpPr/>
          <p:nvPr/>
        </p:nvSpPr>
        <p:spPr>
          <a:xfrm>
            <a:off x="3395050" y="4750048"/>
            <a:ext cx="2489702" cy="114375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u="sng" dirty="0" smtClean="0">
                <a:solidFill>
                  <a:schemeClr val="tx1"/>
                </a:solidFill>
                <a:latin typeface="Arial Narrow" pitchFamily="34" charset="0"/>
              </a:rPr>
              <a:t>5 year target: </a:t>
            </a:r>
          </a:p>
          <a:p>
            <a:pPr algn="ctr"/>
            <a:r>
              <a:rPr lang="en-ZA" sz="1600" dirty="0" smtClean="0">
                <a:solidFill>
                  <a:schemeClr val="tx1"/>
                </a:solidFill>
                <a:latin typeface="Arial Narrow" pitchFamily="34" charset="0"/>
              </a:rPr>
              <a:t>97 % of offenders (Parolees and Probationers ) successfully reintegrated</a:t>
            </a:r>
          </a:p>
        </p:txBody>
      </p:sp>
    </p:spTree>
    <p:extLst>
      <p:ext uri="{BB962C8B-B14F-4D97-AF65-F5344CB8AC3E}">
        <p14:creationId xmlns:p14="http://schemas.microsoft.com/office/powerpoint/2010/main" val="6523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828" y="-325560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Operational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Activities (5 Year)</a:t>
            </a:r>
            <a:endParaRPr lang="en-Z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37247"/>
              </p:ext>
            </p:extLst>
          </p:nvPr>
        </p:nvGraphicFramePr>
        <p:xfrm>
          <a:off x="228598" y="1005114"/>
          <a:ext cx="8556172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65"/>
                <a:gridCol w="4744016"/>
                <a:gridCol w="1213648"/>
                <a:gridCol w="21390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itchFamily="34" charset="0"/>
                        </a:rPr>
                        <a:t>No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Narrow" pitchFamily="34" charset="0"/>
                        </a:rPr>
                        <a:t>Activity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Narrow" pitchFamily="34" charset="0"/>
                        </a:rPr>
                        <a:t>Time Frame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Narrow" pitchFamily="34" charset="0"/>
                        </a:rPr>
                        <a:t>Responsibility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 Narrow" pitchFamily="34" charset="0"/>
                        </a:rPr>
                        <a:t>1</a:t>
                      </a:r>
                      <a:endParaRPr lang="en-ZA" sz="16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noProof="0" dirty="0" smtClean="0">
                          <a:latin typeface="Arial Narrow" pitchFamily="34" charset="0"/>
                          <a:cs typeface="Arial" pitchFamily="34" charset="0"/>
                        </a:rPr>
                        <a:t>Employability of Probationers and Parolees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1600" kern="0" baseline="0" noProof="0" dirty="0" smtClean="0">
                          <a:latin typeface="Arial Narrow" pitchFamily="34" charset="0"/>
                          <a:cs typeface="Arial" pitchFamily="34" charset="0"/>
                        </a:rPr>
                        <a:t>Audit and identify skills </a:t>
                      </a:r>
                      <a:r>
                        <a:rPr lang="en-GB" sz="1600" kern="0" baseline="0" noProof="0" dirty="0" smtClean="0">
                          <a:latin typeface="Arial Narrow" pitchFamily="34" charset="0"/>
                          <a:cs typeface="Arial" pitchFamily="34" charset="0"/>
                        </a:rPr>
                        <a:t>levels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1600" kern="0" baseline="0" noProof="0" dirty="0" smtClean="0">
                          <a:latin typeface="Arial Narrow" pitchFamily="34" charset="0"/>
                          <a:cs typeface="Arial" pitchFamily="34" charset="0"/>
                        </a:rPr>
                        <a:t>Formalisation of co-operatives</a:t>
                      </a:r>
                      <a:endParaRPr lang="en-GB" sz="1600" kern="0" baseline="0" noProof="0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1600" kern="0" noProof="0" dirty="0" smtClean="0">
                          <a:latin typeface="Arial Narrow" pitchFamily="34" charset="0"/>
                          <a:cs typeface="Arial" pitchFamily="34" charset="0"/>
                        </a:rPr>
                        <a:t>Formalise </a:t>
                      </a:r>
                      <a:r>
                        <a:rPr lang="en-GB" sz="1600" kern="0" noProof="0" dirty="0" smtClean="0">
                          <a:latin typeface="Arial Narrow" pitchFamily="34" charset="0"/>
                          <a:cs typeface="Arial" pitchFamily="34" charset="0"/>
                        </a:rPr>
                        <a:t>collaboration with business</a:t>
                      </a:r>
                      <a:r>
                        <a:rPr lang="en-GB" sz="1600" kern="0" baseline="0" noProof="0" dirty="0" smtClean="0">
                          <a:latin typeface="Arial Narrow" pitchFamily="34" charset="0"/>
                          <a:cs typeface="Arial" pitchFamily="34" charset="0"/>
                        </a:rPr>
                        <a:t> sector / Seta’s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1600" kern="0" baseline="0" noProof="0" dirty="0" smtClean="0">
                          <a:latin typeface="Arial Narrow" pitchFamily="34" charset="0"/>
                          <a:cs typeface="Arial" pitchFamily="34" charset="0"/>
                        </a:rPr>
                        <a:t>Provide accredited skills to enable </a:t>
                      </a:r>
                      <a:r>
                        <a:rPr lang="en-GB" sz="1600" kern="0" noProof="0" dirty="0" smtClean="0">
                          <a:latin typeface="Arial Narrow" pitchFamily="34" charset="0"/>
                          <a:cs typeface="Arial" pitchFamily="34" charset="0"/>
                        </a:rPr>
                        <a:t>Probationers and Parolees</a:t>
                      </a:r>
                      <a:r>
                        <a:rPr lang="en-GB" sz="1600" kern="0" baseline="0" noProof="0" dirty="0" smtClean="0">
                          <a:latin typeface="Arial Narrow" pitchFamily="34" charset="0"/>
                          <a:cs typeface="Arial" pitchFamily="34" charset="0"/>
                        </a:rPr>
                        <a:t> to contribute to economic development</a:t>
                      </a:r>
                      <a:endParaRPr lang="en-GB" sz="1600" kern="0" noProof="0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1600" kern="0" baseline="0" noProof="0" dirty="0" smtClean="0">
                          <a:latin typeface="Arial Narrow" pitchFamily="34" charset="0"/>
                          <a:cs typeface="Arial" pitchFamily="34" charset="0"/>
                        </a:rPr>
                        <a:t>Provision </a:t>
                      </a:r>
                      <a:r>
                        <a:rPr lang="en-GB" sz="1600" kern="0" baseline="0" noProof="0" dirty="0" smtClean="0">
                          <a:latin typeface="Arial Narrow" pitchFamily="34" charset="0"/>
                          <a:cs typeface="Arial" pitchFamily="34" charset="0"/>
                        </a:rPr>
                        <a:t>of “starter-pack tools”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dirty="0" smtClean="0">
                          <a:latin typeface="Arial Narrow" pitchFamily="34" charset="0"/>
                        </a:rPr>
                        <a:t>By 31 March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dirty="0" smtClean="0">
                          <a:latin typeface="Arial Narrow" pitchFamily="34" charset="0"/>
                        </a:rPr>
                        <a:t>CDC: Community Corrections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600" strike="noStrike" dirty="0" smtClean="0">
                        <a:latin typeface="Arial Narrow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u="sng" strike="noStrike" dirty="0" smtClean="0">
                          <a:latin typeface="Arial Narrow" pitchFamily="34" charset="0"/>
                        </a:rPr>
                        <a:t>Dependencies</a:t>
                      </a:r>
                      <a:r>
                        <a:rPr lang="en-GB" sz="1600" u="sng" strike="noStrike" dirty="0" smtClean="0">
                          <a:latin typeface="Arial Narrow" pitchFamily="34" charset="0"/>
                        </a:rPr>
                        <a:t>:</a:t>
                      </a:r>
                      <a:r>
                        <a:rPr lang="en-GB" sz="1600" strike="noStrike" dirty="0" smtClean="0"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strike="noStrike" dirty="0" smtClean="0">
                          <a:latin typeface="Arial Narrow" pitchFamily="34" charset="0"/>
                        </a:rPr>
                        <a:t>(Skills Development / Seta’s / Business sector / relevant State</a:t>
                      </a:r>
                      <a:r>
                        <a:rPr lang="en-GB" sz="1600" strike="noStrike" baseline="0" dirty="0" smtClean="0">
                          <a:latin typeface="Arial Narrow" pitchFamily="34" charset="0"/>
                        </a:rPr>
                        <a:t> entities)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latin typeface="Arial Narrow" pitchFamily="34" charset="0"/>
                        </a:rPr>
                        <a:t>2</a:t>
                      </a:r>
                      <a:endParaRPr lang="en-ZA" sz="16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dirty="0" smtClean="0">
                          <a:latin typeface="Arial Narrow" pitchFamily="34" charset="0"/>
                          <a:cs typeface="Arial" pitchFamily="34" charset="0"/>
                        </a:rPr>
                        <a:t>Reposition </a:t>
                      </a:r>
                      <a:r>
                        <a:rPr lang="en-GB" sz="1600" b="1" kern="0" dirty="0" smtClean="0">
                          <a:latin typeface="Arial Narrow" pitchFamily="34" charset="0"/>
                          <a:cs typeface="Arial" pitchFamily="34" charset="0"/>
                        </a:rPr>
                        <a:t>Social Reintegration</a:t>
                      </a:r>
                      <a:r>
                        <a:rPr lang="en-GB" sz="1600" b="1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(Community Corrections) </a:t>
                      </a:r>
                      <a:r>
                        <a:rPr lang="en-GB" sz="1600" b="1" kern="0" dirty="0" smtClean="0">
                          <a:latin typeface="Arial Narrow" pitchFamily="34" charset="0"/>
                          <a:cs typeface="Arial" pitchFamily="34" charset="0"/>
                        </a:rPr>
                        <a:t>under </a:t>
                      </a:r>
                      <a:r>
                        <a:rPr lang="en-GB" sz="1600" b="1" kern="0" dirty="0" smtClean="0">
                          <a:latin typeface="Arial Narrow" pitchFamily="34" charset="0"/>
                          <a:cs typeface="Arial" pitchFamily="34" charset="0"/>
                        </a:rPr>
                        <a:t>the umbrella of DCS with its own identity and branding</a:t>
                      </a:r>
                    </a:p>
                    <a:p>
                      <a:pPr marL="342900" marR="0" indent="-34290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Development of Business case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Review Legislation and Policies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31 March ‘23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31 March ‘25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CDC: Community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Corrections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 Narrow" pitchFamily="34" charset="0"/>
                        </a:rPr>
                        <a:t>3</a:t>
                      </a:r>
                      <a:endParaRPr lang="en-ZA" sz="16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0" dirty="0" smtClean="0">
                          <a:latin typeface="Arial Narrow" pitchFamily="34" charset="0"/>
                          <a:cs typeface="Arial" pitchFamily="34" charset="0"/>
                        </a:rPr>
                        <a:t>Probationers and Parolees involved in Community Projects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1600" kern="0" dirty="0" smtClean="0">
                          <a:latin typeface="Arial Narrow" pitchFamily="34" charset="0"/>
                          <a:cs typeface="Arial" pitchFamily="34" charset="0"/>
                        </a:rPr>
                        <a:t>Identify needs within communities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1600" kern="0" dirty="0" smtClean="0">
                          <a:latin typeface="Arial Narrow" pitchFamily="34" charset="0"/>
                          <a:cs typeface="Arial" pitchFamily="34" charset="0"/>
                        </a:rPr>
                        <a:t>Formalising</a:t>
                      </a:r>
                      <a:r>
                        <a:rPr lang="en-GB" sz="1600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partnerships with Local Municipalities / Traditional Leaders</a:t>
                      </a:r>
                      <a:endParaRPr lang="en-GB" sz="1600" kern="0" dirty="0" smtClean="0">
                        <a:latin typeface="Arial Narrow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1600" kern="0" dirty="0" smtClean="0">
                          <a:latin typeface="Arial Narrow" pitchFamily="34" charset="0"/>
                          <a:cs typeface="Arial" pitchFamily="34" charset="0"/>
                        </a:rPr>
                        <a:t>Involvement</a:t>
                      </a:r>
                      <a:r>
                        <a:rPr lang="en-GB" sz="1600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in Community and </a:t>
                      </a:r>
                      <a:r>
                        <a:rPr lang="en-GB" sz="1600" kern="0" dirty="0" smtClean="0">
                          <a:latin typeface="Arial Narrow" pitchFamily="34" charset="0"/>
                          <a:cs typeface="Arial" pitchFamily="34" charset="0"/>
                        </a:rPr>
                        <a:t>EPW</a:t>
                      </a:r>
                      <a:r>
                        <a:rPr lang="en-GB" sz="1600" kern="0" baseline="0" dirty="0" smtClean="0">
                          <a:latin typeface="Arial Narrow" pitchFamily="34" charset="0"/>
                          <a:cs typeface="Arial" pitchFamily="34" charset="0"/>
                        </a:rPr>
                        <a:t> projects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Narrow" pitchFamily="34" charset="0"/>
                        </a:rPr>
                        <a:t>31 March 2021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Narrow" pitchFamily="34" charset="0"/>
                        </a:rPr>
                        <a:t>CDC: Community Corrections </a:t>
                      </a:r>
                    </a:p>
                    <a:p>
                      <a:endParaRPr lang="en-GB" sz="1600" dirty="0" smtClean="0">
                        <a:latin typeface="Arial Narrow" pitchFamily="34" charset="0"/>
                      </a:endParaRPr>
                    </a:p>
                    <a:p>
                      <a:r>
                        <a:rPr lang="en-GB" sz="1600" dirty="0" smtClean="0">
                          <a:latin typeface="Arial Narrow" pitchFamily="34" charset="0"/>
                        </a:rPr>
                        <a:t>Dependencies:</a:t>
                      </a:r>
                    </a:p>
                    <a:p>
                      <a:r>
                        <a:rPr lang="en-GB" sz="1600" dirty="0" smtClean="0">
                          <a:latin typeface="Arial Narrow" pitchFamily="34" charset="0"/>
                        </a:rPr>
                        <a:t>District / Local Government</a:t>
                      </a:r>
                      <a:endParaRPr lang="en-ZA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4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07"/>
            <a:ext cx="8229600" cy="77114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Operational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Activities (5 Year)</a:t>
            </a:r>
            <a:endParaRPr lang="en-ZA" sz="3200" b="1" strike="sngStrik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937785"/>
              </p:ext>
            </p:extLst>
          </p:nvPr>
        </p:nvGraphicFramePr>
        <p:xfrm>
          <a:off x="90534" y="988944"/>
          <a:ext cx="8872596" cy="488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34"/>
                <a:gridCol w="4983532"/>
                <a:gridCol w="1620570"/>
                <a:gridCol w="1856160"/>
              </a:tblGrid>
              <a:tr h="3147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 Narrow" pitchFamily="34" charset="0"/>
                        </a:rPr>
                        <a:t>No</a:t>
                      </a:r>
                      <a:endParaRPr lang="en-ZA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Narrow" pitchFamily="34" charset="0"/>
                        </a:rPr>
                        <a:t>Activity</a:t>
                      </a:r>
                      <a:endParaRPr lang="en-ZA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Narrow" pitchFamily="34" charset="0"/>
                        </a:rPr>
                        <a:t>Time Frame</a:t>
                      </a:r>
                      <a:endParaRPr lang="en-ZA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Narrow" pitchFamily="34" charset="0"/>
                        </a:rPr>
                        <a:t>Responsibility</a:t>
                      </a:r>
                      <a:endParaRPr lang="en-ZA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7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Arial Narrow" pitchFamily="34" charset="0"/>
                        </a:rPr>
                        <a:t>4</a:t>
                      </a:r>
                      <a:endParaRPr lang="en-ZA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 Narrow" pitchFamily="34" charset="0"/>
                        </a:rPr>
                        <a:t>Professionalise Community Corrections</a:t>
                      </a:r>
                      <a:endParaRPr lang="en-ZA" sz="1400" b="1" dirty="0" smtClean="0">
                        <a:latin typeface="Arial Narrow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Conduct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GB" sz="1400" b="0" dirty="0" smtClean="0">
                          <a:latin typeface="Arial Narrow" pitchFamily="34" charset="0"/>
                        </a:rPr>
                        <a:t>needs analysis (Indaba)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Register work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 study and job analysis </a:t>
                      </a:r>
                      <a:endParaRPr lang="en-GB" sz="1400" b="0" dirty="0" smtClean="0">
                        <a:latin typeface="Arial Narrow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Trained officials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Identification of vacancies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Development of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 occupation specific training curricula for Community Corrections at colleges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strike="noStrike" baseline="0" dirty="0" smtClean="0">
                          <a:latin typeface="Arial Narrow" pitchFamily="34" charset="0"/>
                        </a:rPr>
                        <a:t>Development of placement criteria for Community Corrections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strike="noStrike" baseline="0" dirty="0" smtClean="0">
                          <a:latin typeface="Arial Narrow" pitchFamily="34" charset="0"/>
                        </a:rPr>
                        <a:t>Allocation of dedicated resources for Community Corrections</a:t>
                      </a:r>
                      <a:endParaRPr lang="en-ZA" sz="1400" b="0" strike="noStrike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31 March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 2021 </a:t>
                      </a:r>
                      <a:endParaRPr lang="en-ZA" sz="1400" b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CDC: Community Corrections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ZA" sz="1400" b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56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Arial Narrow" pitchFamily="34" charset="0"/>
                        </a:rPr>
                        <a:t>5</a:t>
                      </a:r>
                      <a:endParaRPr lang="en-ZA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Arial Narrow" pitchFamily="34" charset="0"/>
                        </a:rPr>
                        <a:t>Modernisation of ICT systems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Automated monitoring and supervision system</a:t>
                      </a: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(IIMS)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Integrated system across IJS (IIMS)</a:t>
                      </a:r>
                      <a:endParaRPr lang="en-ZA" sz="14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ZA" sz="14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Accessibility of Social Reintegration services (App)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Access to system at all Community Corrections Offices (wire-less)</a:t>
                      </a:r>
                      <a:endParaRPr lang="en-ZA" sz="14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31 March 2020</a:t>
                      </a:r>
                      <a:endParaRPr lang="en-ZA" sz="1400" b="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CDC: Community Corrections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400" b="0" dirty="0" smtClean="0">
                        <a:latin typeface="Arial Narrow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Dependency: CDC </a:t>
                      </a:r>
                      <a:r>
                        <a:rPr lang="en-GB" sz="1400" b="0" dirty="0" err="1" smtClean="0">
                          <a:latin typeface="Arial Narrow" pitchFamily="34" charset="0"/>
                        </a:rPr>
                        <a:t>Gito</a:t>
                      </a:r>
                      <a:endParaRPr lang="en-GB" sz="1400" b="0" dirty="0" smtClean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77">
                <a:tc>
                  <a:txBody>
                    <a:bodyPr/>
                    <a:lstStyle/>
                    <a:p>
                      <a:pPr algn="ctr"/>
                      <a:r>
                        <a:rPr lang="en-GB" sz="1400" b="1" strike="noStrike" dirty="0" smtClean="0">
                          <a:latin typeface="Arial Narrow" pitchFamily="34" charset="0"/>
                        </a:rPr>
                        <a:t>6</a:t>
                      </a:r>
                      <a:endParaRPr lang="en-ZA" sz="1400" b="1" strike="noStrike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1400" b="1" strike="noStrike" dirty="0" smtClean="0">
                          <a:latin typeface="Arial Narrow" pitchFamily="34" charset="0"/>
                          <a:cs typeface="Arial" pitchFamily="34" charset="0"/>
                        </a:rPr>
                        <a:t>Manufacturing of Mobile offices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dirty="0" smtClean="0">
                          <a:latin typeface="Arial Narrow" pitchFamily="34" charset="0"/>
                        </a:rPr>
                        <a:t>Roving offices (similar to mobile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 clinics) – equipped with IT technology</a:t>
                      </a:r>
                      <a:endParaRPr lang="en-GB" sz="1400" b="0" i="1" baseline="0" dirty="0" smtClean="0">
                        <a:latin typeface="Arial Narrow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Reprioritisation of budget for fleet (vehicles) – 1 </a:t>
                      </a:r>
                      <a:r>
                        <a:rPr lang="en-GB" sz="1400" b="0" baseline="0" dirty="0" err="1" smtClean="0">
                          <a:latin typeface="Arial Narrow" pitchFamily="34" charset="0"/>
                        </a:rPr>
                        <a:t>amoured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 vehicle 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per </a:t>
                      </a:r>
                      <a:r>
                        <a:rPr lang="en-GB" sz="1400" b="0" baseline="0" dirty="0" smtClean="0">
                          <a:latin typeface="Arial Narrow" pitchFamily="34" charset="0"/>
                        </a:rPr>
                        <a:t>region (e.g. VOC vehicle as ‘pilot’)</a:t>
                      </a:r>
                      <a:endParaRPr lang="en-GB" sz="1400" b="0" baseline="0" dirty="0" smtClean="0">
                        <a:latin typeface="Arial Narrow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GB" sz="1400" b="0" i="0" baseline="0" dirty="0" smtClean="0">
                          <a:latin typeface="Arial Narrow" pitchFamily="34" charset="0"/>
                        </a:rPr>
                        <a:t>Manufacturing </a:t>
                      </a:r>
                      <a:r>
                        <a:rPr lang="en-GB" sz="1400" b="0" i="0" baseline="0" dirty="0" smtClean="0">
                          <a:latin typeface="Arial Narrow" pitchFamily="34" charset="0"/>
                        </a:rPr>
                        <a:t>of “trailer”</a:t>
                      </a:r>
                      <a:endParaRPr lang="en-ZA" sz="1400" b="0" strike="noStrike" dirty="0" smtClean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strike="noStrike" baseline="0" dirty="0" smtClean="0">
                          <a:latin typeface="Arial Narrow" pitchFamily="34" charset="0"/>
                        </a:rPr>
                        <a:t>31 March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strike="noStrike" dirty="0" smtClean="0">
                          <a:latin typeface="Arial Narrow" pitchFamily="34" charset="0"/>
                        </a:rPr>
                        <a:t>CDC: Community</a:t>
                      </a:r>
                      <a:r>
                        <a:rPr lang="en-GB" sz="1400" b="0" strike="noStrike" baseline="0" dirty="0" smtClean="0">
                          <a:latin typeface="Arial Narrow" pitchFamily="34" charset="0"/>
                        </a:rPr>
                        <a:t> Corrections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8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07"/>
            <a:ext cx="8229600" cy="77114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Operational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Activities (5-10 Years)</a:t>
            </a:r>
            <a:endParaRPr lang="en-ZA" sz="3200" b="1" strike="sngStrik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07760"/>
              </p:ext>
            </p:extLst>
          </p:nvPr>
        </p:nvGraphicFramePr>
        <p:xfrm>
          <a:off x="90534" y="988944"/>
          <a:ext cx="8872596" cy="236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34"/>
                <a:gridCol w="4983532"/>
                <a:gridCol w="1620570"/>
                <a:gridCol w="1856160"/>
              </a:tblGrid>
              <a:tr h="56793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Arial Narrow" pitchFamily="34" charset="0"/>
                        </a:rPr>
                        <a:t>No</a:t>
                      </a:r>
                      <a:endParaRPr lang="en-ZA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Narrow" pitchFamily="34" charset="0"/>
                        </a:rPr>
                        <a:t>Activity</a:t>
                      </a:r>
                      <a:endParaRPr lang="en-ZA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Narrow" pitchFamily="34" charset="0"/>
                        </a:rPr>
                        <a:t>Time Frame</a:t>
                      </a:r>
                      <a:endParaRPr lang="en-ZA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 Narrow" pitchFamily="34" charset="0"/>
                        </a:rPr>
                        <a:t>Responsibility</a:t>
                      </a:r>
                      <a:endParaRPr lang="en-ZA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7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latin typeface="Arial" pitchFamily="34" charset="0"/>
                          <a:cs typeface="Arial" pitchFamily="34" charset="0"/>
                        </a:rPr>
                        <a:t>Foster Strategic partnerships for the successful reintegration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ZA" sz="1400" smtClean="0">
                          <a:latin typeface="Arial" pitchFamily="34" charset="0"/>
                          <a:cs typeface="Arial" pitchFamily="34" charset="0"/>
                        </a:rPr>
                        <a:t>Continued </a:t>
                      </a: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implementation of  the Stakeholder Management Strategy</a:t>
                      </a:r>
                    </a:p>
                    <a:p>
                      <a:pPr marL="342900" marR="0" indent="-34290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Mobilization, collaboration  of forums</a:t>
                      </a:r>
                    </a:p>
                    <a:p>
                      <a:pPr marL="342900" marR="0" indent="-34290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Maintain relationships with stakeholders (NHTL, MOU)</a:t>
                      </a:r>
                    </a:p>
                    <a:p>
                      <a:pPr marL="342900" marR="0" indent="-342900" algn="l" defTabSz="914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ZA" sz="1400" dirty="0" smtClean="0">
                          <a:latin typeface="Arial" pitchFamily="34" charset="0"/>
                          <a:cs typeface="Arial" pitchFamily="34" charset="0"/>
                        </a:rPr>
                        <a:t>Participate in intergovernmental structures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ZA" sz="1400" b="0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dirty="0" smtClean="0">
                          <a:latin typeface="Arial" pitchFamily="34" charset="0"/>
                          <a:cs typeface="Arial" pitchFamily="34" charset="0"/>
                        </a:rPr>
                        <a:t>31 March 2029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400" b="0" dirty="0" smtClean="0">
                          <a:latin typeface="Arial" pitchFamily="34" charset="0"/>
                          <a:cs typeface="Arial" pitchFamily="34" charset="0"/>
                        </a:rPr>
                        <a:t>CDC: Community Corrections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1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07"/>
            <a:ext cx="8229600" cy="77114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Operational 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Activities (10-50 Years)</a:t>
            </a:r>
            <a:endParaRPr lang="en-ZA" sz="3200" b="1" strike="sngStrik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930150"/>
              </p:ext>
            </p:extLst>
          </p:nvPr>
        </p:nvGraphicFramePr>
        <p:xfrm>
          <a:off x="90534" y="1170013"/>
          <a:ext cx="8872596" cy="336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422"/>
                <a:gridCol w="4218915"/>
                <a:gridCol w="2037030"/>
                <a:gridCol w="2037229"/>
              </a:tblGrid>
              <a:tr h="56793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ZA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Activity</a:t>
                      </a:r>
                      <a:endParaRPr lang="en-ZA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Time Frame</a:t>
                      </a:r>
                      <a:endParaRPr lang="en-ZA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Responsibility</a:t>
                      </a:r>
                      <a:endParaRPr lang="en-ZA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7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2000" dirty="0" smtClean="0">
                          <a:latin typeface="Arial" pitchFamily="34" charset="0"/>
                          <a:cs typeface="Arial" pitchFamily="34" charset="0"/>
                        </a:rPr>
                        <a:t>Innovation and technology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ZA" sz="2000" b="0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31 March 2068</a:t>
                      </a:r>
                      <a:endParaRPr lang="en-ZA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CDC: Community Corrections</a:t>
                      </a:r>
                      <a:endParaRPr lang="en-ZA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7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ZA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Utilisation of integrated technology to enhance the Correctional system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ZA" sz="2000" b="0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31 March 2068</a:t>
                      </a:r>
                      <a:endParaRPr lang="en-ZA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000" b="0" dirty="0" smtClean="0">
                          <a:latin typeface="Arial" pitchFamily="34" charset="0"/>
                          <a:cs typeface="Arial" pitchFamily="34" charset="0"/>
                        </a:rPr>
                        <a:t>CDC: Community Corrections</a:t>
                      </a:r>
                      <a:endParaRPr lang="en-ZA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7278"/>
              </p:ext>
            </p:extLst>
          </p:nvPr>
        </p:nvGraphicFramePr>
        <p:xfrm>
          <a:off x="332408" y="2027166"/>
          <a:ext cx="8354393" cy="3169158"/>
        </p:xfrm>
        <a:graphic>
          <a:graphicData uri="http://schemas.openxmlformats.org/drawingml/2006/table">
            <a:tbl>
              <a:tblPr firstRow="1" firstCol="1" bandRow="1"/>
              <a:tblGrid>
                <a:gridCol w="611337"/>
                <a:gridCol w="1090128"/>
                <a:gridCol w="1090128"/>
                <a:gridCol w="997643"/>
                <a:gridCol w="1090128"/>
                <a:gridCol w="1090128"/>
                <a:gridCol w="794967"/>
                <a:gridCol w="794967"/>
                <a:gridCol w="794967"/>
              </a:tblGrid>
              <a:tr h="19278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855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783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278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Outcome 1.1: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1.1.1</a:t>
                      </a:r>
                      <a:endParaRPr lang="en-ZA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Percentage of parolees without violations per year  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98.80%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(5 1161/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51 785)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99%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(53 615/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54 225)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(55 047 / 55491)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97%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(55 072 / 56775)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97%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(56 372 / 58115)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97%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(57 701 / 59486)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(59063 / 60890)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1.1.2</a:t>
                      </a:r>
                      <a:endParaRPr lang="en-ZA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Percentage of probationers without violations per year 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98.99%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(16 016/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16 178)</a:t>
                      </a:r>
                      <a:endParaRPr lang="en-ZA" sz="10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99%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(15 914/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16 131)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(15 046 / 15 204)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97%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(16 674 /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17 190)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97%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(16 978 /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17 503)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97%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(17 287 /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17 822)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(17698  / 18246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815" y="1216742"/>
            <a:ext cx="508575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altLang="en-US" sz="2550" b="1" spc="-5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Outputs</a:t>
            </a:r>
            <a:r>
              <a:rPr lang="en-ZA" altLang="en-US" sz="2550" b="1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ZA" altLang="en-US" sz="2550" b="1" spc="-5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Indicators </a:t>
            </a:r>
            <a:r>
              <a:rPr lang="en-ZA" altLang="en-US" sz="2550" b="1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2020/21 Annual Performance Plan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910"/>
            <a:ext cx="8229600" cy="51034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Summary of the outcomes of the 2018 Strategic Planning Session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Current service delivery method (SDM)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Contextual issues considered in the planning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Internal and external environmental analysis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Historical performance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Changes required for the new cycle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Five Year Plan (2020-2025)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Resource considerations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Dependencies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dirty="0" smtClean="0">
                <a:latin typeface="Arial" pitchFamily="34" charset="0"/>
                <a:cs typeface="Arial" pitchFamily="34" charset="0"/>
              </a:rPr>
              <a:t>Strategic risks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Presentation outline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2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71396"/>
              </p:ext>
            </p:extLst>
          </p:nvPr>
        </p:nvGraphicFramePr>
        <p:xfrm>
          <a:off x="141513" y="1459116"/>
          <a:ext cx="8806543" cy="4168669"/>
        </p:xfrm>
        <a:graphic>
          <a:graphicData uri="http://schemas.openxmlformats.org/drawingml/2006/table">
            <a:tbl>
              <a:tblPr firstRow="1" firstCol="1" bandRow="1"/>
              <a:tblGrid>
                <a:gridCol w="674450"/>
                <a:gridCol w="1202671"/>
                <a:gridCol w="1040361"/>
                <a:gridCol w="852605"/>
                <a:gridCol w="1202671"/>
                <a:gridCol w="1202671"/>
                <a:gridCol w="877038"/>
                <a:gridCol w="877038"/>
                <a:gridCol w="877038"/>
              </a:tblGrid>
              <a:tr h="19278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855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783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278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Outcome 1.1: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64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1.1.1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Number of victims/ offended, offender, parolees and probationers who participated in restorative justice process (VOM and VOD).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'Total= 10166 </a:t>
                      </a:r>
                      <a:r>
                        <a:rPr lang="en-ZA" sz="11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Victims / </a:t>
                      </a:r>
                      <a:r>
                        <a:rPr lang="en-ZA" sz="11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6786 Offenders/parolees and Probationers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b="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13 679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21867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7560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8245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8930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9615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1.1.2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Number of offenders/parolees</a:t>
                      </a:r>
                    </a:p>
                    <a:p>
                      <a:r>
                        <a:rPr lang="en-ZA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and probationers who</a:t>
                      </a:r>
                    </a:p>
                    <a:p>
                      <a:r>
                        <a:rPr lang="en-ZA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participate in Restorative Justice</a:t>
                      </a:r>
                    </a:p>
                    <a:p>
                      <a:r>
                        <a:rPr lang="en-ZA" sz="11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Programme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TOTAL:</a:t>
                      </a:r>
                      <a:endParaRPr lang="en-ZA" sz="1100" b="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9886 / 6593</a:t>
                      </a:r>
                      <a:endParaRPr lang="en-ZA" sz="1100" b="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5268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6580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7000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7250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7500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7750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1522" y="974368"/>
            <a:ext cx="508575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altLang="en-US" sz="2550" b="1" spc="-5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Outputs</a:t>
            </a:r>
            <a:r>
              <a:rPr lang="en-ZA" altLang="en-US" sz="2550" b="1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ZA" altLang="en-US" sz="2550" b="1" spc="-5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Indicators </a:t>
            </a:r>
            <a:r>
              <a:rPr lang="en-ZA" altLang="en-US" sz="2550" b="1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2020/21 Annual Performance Plan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5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28032"/>
              </p:ext>
            </p:extLst>
          </p:nvPr>
        </p:nvGraphicFramePr>
        <p:xfrm>
          <a:off x="332408" y="2027166"/>
          <a:ext cx="8354393" cy="3733800"/>
        </p:xfrm>
        <a:graphic>
          <a:graphicData uri="http://schemas.openxmlformats.org/drawingml/2006/table">
            <a:tbl>
              <a:tblPr firstRow="1" firstCol="1" bandRow="1"/>
              <a:tblGrid>
                <a:gridCol w="611337"/>
                <a:gridCol w="1090128"/>
                <a:gridCol w="1090128"/>
                <a:gridCol w="997643"/>
                <a:gridCol w="1090128"/>
                <a:gridCol w="1090128"/>
                <a:gridCol w="794967"/>
                <a:gridCol w="794967"/>
                <a:gridCol w="794967"/>
              </a:tblGrid>
              <a:tr h="19278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No.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Output Indicator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855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Audited/ Actual Performance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Estimated Performance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MTEF Period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783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2016/17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2017/18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2018/19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2019/20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2020/21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2021/22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2022/23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2786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Outcome 1.1: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1.1.1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Number of service points established in Community Corrections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28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131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36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1.1.2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>
                        <a:spcAft>
                          <a:spcPts val="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Number of parolees and probationers reintegrated through Halfway house</a:t>
                      </a: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72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96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96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" panose="020B0604020202020204" pitchFamily="34" charset="0"/>
                        </a:rPr>
                        <a:t>96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815" y="1216742"/>
            <a:ext cx="508575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altLang="en-US" sz="2550" b="1" spc="-5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Outputs</a:t>
            </a:r>
            <a:r>
              <a:rPr lang="en-ZA" altLang="en-US" sz="2550" b="1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ZA" altLang="en-US" sz="2550" b="1" spc="-5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Indicators </a:t>
            </a:r>
            <a:r>
              <a:rPr lang="en-ZA" altLang="en-US" sz="2550" b="1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2020/21 Annual Performance Plan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933230"/>
            <a:ext cx="8550207" cy="50847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Available resources within the Branch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According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to the 2003 post establishment structure, there are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currently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2022 funded positions at community corrections of which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1843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filled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(Caseload: 71,573)</a:t>
            </a: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Limited number of suitable vehicles utilised for monitoring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218 Community Corrections Offices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In view of the proposed budget cuts - how to optimise existing resources and extract optimal value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expand or improve the implementation of non-custodial measures, adequate investment in the administrative structures, staffing and training of the Community Corrections system need to be made.  </a:t>
            </a: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Community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Corrections cannot succeed in diverting offenders from incarceration unless it has a high degree of credibility with the judiciary, offenders and the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community.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Partnerships with all stake holders in the corrections agenda</a:t>
            </a:r>
            <a:endParaRPr lang="en-Z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Resource considerations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1122014"/>
            <a:ext cx="8642959" cy="489151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900" b="1" dirty="0" smtClean="0">
                <a:latin typeface="Arial" pitchFamily="34" charset="0"/>
                <a:cs typeface="Arial" pitchFamily="34" charset="0"/>
              </a:rPr>
              <a:t>Critical success factors:</a:t>
            </a:r>
            <a:endParaRPr lang="en-ZA" sz="29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900" dirty="0" smtClean="0">
                <a:latin typeface="Arial" pitchFamily="34" charset="0"/>
                <a:cs typeface="Arial" pitchFamily="34" charset="0"/>
              </a:rPr>
              <a:t>Modernised technology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900" dirty="0" smtClean="0">
                <a:latin typeface="Arial" pitchFamily="34" charset="0"/>
                <a:cs typeface="Arial" pitchFamily="34" charset="0"/>
              </a:rPr>
              <a:t>Increase in the participation of victims and offended in VOM/VOD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900" dirty="0" smtClean="0">
                <a:latin typeface="Arial" pitchFamily="34" charset="0"/>
                <a:cs typeface="Arial" pitchFamily="34" charset="0"/>
              </a:rPr>
              <a:t>Increased / additional allocation from the Criminal Asset Recovery Account (CARA)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dirty="0" smtClean="0">
                <a:latin typeface="Arial" pitchFamily="34" charset="0"/>
                <a:cs typeface="Arial" pitchFamily="34" charset="0"/>
              </a:rPr>
              <a:t>Increased Human capacity at Community Corrections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dirty="0" smtClean="0">
                <a:latin typeface="Arial" pitchFamily="34" charset="0"/>
                <a:cs typeface="Arial" pitchFamily="34" charset="0"/>
              </a:rPr>
              <a:t>Occupation specific Social Reintegration training</a:t>
            </a:r>
            <a:endParaRPr lang="en-ZA" sz="2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900" b="1" dirty="0" smtClean="0">
                <a:latin typeface="Arial" pitchFamily="34" charset="0"/>
                <a:cs typeface="Arial" pitchFamily="34" charset="0"/>
              </a:rPr>
              <a:t>Dependencies:</a:t>
            </a:r>
            <a:endParaRPr lang="en-ZA" sz="29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900" dirty="0" smtClean="0">
                <a:latin typeface="Arial" pitchFamily="34" charset="0"/>
                <a:cs typeface="Arial" pitchFamily="34" charset="0"/>
              </a:rPr>
              <a:t>Partnerships with Inter Departmental sector, NGO’s, CBO’s, NPO’s, FBO’s, Traditional leaders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900" dirty="0" smtClean="0">
                <a:latin typeface="Arial" pitchFamily="34" charset="0"/>
                <a:cs typeface="Arial" pitchFamily="34" charset="0"/>
              </a:rPr>
              <a:t>Creation of employment opportunities for parolees and probationers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dirty="0" smtClean="0">
                <a:latin typeface="Arial" pitchFamily="34" charset="0"/>
                <a:cs typeface="Arial" pitchFamily="34" charset="0"/>
              </a:rPr>
              <a:t>Expungement of criminal record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dirty="0" smtClean="0">
                <a:latin typeface="Arial" pitchFamily="34" charset="0"/>
                <a:cs typeface="Arial" pitchFamily="34" charset="0"/>
              </a:rPr>
              <a:t>Alternative sentencing options (Community Service Orders)</a:t>
            </a:r>
            <a:endParaRPr lang="en-ZA" sz="2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Critical success factors and dependencies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99" y="186744"/>
            <a:ext cx="864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Strategic Risks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571902"/>
              </p:ext>
            </p:extLst>
          </p:nvPr>
        </p:nvGraphicFramePr>
        <p:xfrm>
          <a:off x="195944" y="1051039"/>
          <a:ext cx="8735115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5913"/>
                <a:gridCol w="1556657"/>
                <a:gridCol w="903515"/>
                <a:gridCol w="979714"/>
                <a:gridCol w="4239316"/>
              </a:tblGrid>
              <a:tr h="9007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Outcome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Risk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Probability (High/ Medium/ Low)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Impact (High/ Medium/ Low)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Mitigation Strategy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99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Successful reintegration of Offenders Parolees and Probationers</a:t>
                      </a:r>
                      <a:endParaRPr lang="en-ZA" sz="1400" dirty="0" smtClean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Non compliance to conditions</a:t>
                      </a:r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Medium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Development of leasing guidelines in consideration with facilities at the regions and Head Office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Conduct Audit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on safety of leased Community Corrections offices to determine the level of compliance 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Submitting the memorandum to facilities outlining all month to month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lease agreements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 for possible improvement or increase the lease period,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Consult DPW to assist with possible relocation of Community Corrections offices to State building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Conduct an audit on available office accommodation in line with facilities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Utilization of service from other stakeholders (SAPS, Traditional leaders and community halls ) to assist with Community Corrections offices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2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99" y="186744"/>
            <a:ext cx="864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Strategic Risks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659458"/>
              </p:ext>
            </p:extLst>
          </p:nvPr>
        </p:nvGraphicFramePr>
        <p:xfrm>
          <a:off x="135698" y="1076319"/>
          <a:ext cx="8904515" cy="3596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0903"/>
                <a:gridCol w="1397726"/>
                <a:gridCol w="1262743"/>
                <a:gridCol w="1317172"/>
                <a:gridCol w="31459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Outcome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Probability (High/ Medium/ Low)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Impact (High/ Medium/ Low)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Mitigation Strategy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47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Successful reintegration of Offenders Parolees and Probationers</a:t>
                      </a:r>
                      <a:endParaRPr lang="en-ZA" sz="1200" dirty="0" smtClean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Rejection by communities</a:t>
                      </a:r>
                      <a:endParaRPr lang="en-ZA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Critical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Critical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Strengthen working relationship with stakeholders for coverage assistance in remote areas.</a:t>
                      </a:r>
                      <a:endParaRPr lang="en-ZA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Involvements of all relevant stakeholders in the planning stage of the process.</a:t>
                      </a:r>
                      <a:endParaRPr lang="en-ZA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Advocating the importance of working relationship with stakeholders on regular basis.</a:t>
                      </a:r>
                      <a:endParaRPr lang="en-ZA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Request for training of current recruit to augment the monitoring of parolees.</a:t>
                      </a:r>
                      <a:endParaRPr lang="en-ZA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Submit HR needs to HRP</a:t>
                      </a:r>
                      <a:endParaRPr lang="en-ZA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the advocacy coverage through additional media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press and community dialogues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0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 Template_1.2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4528" y="271596"/>
            <a:ext cx="4522887" cy="70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libri"/>
                <a:cs typeface="Arial Black"/>
              </a:rPr>
              <a:t>Thank You</a:t>
            </a:r>
            <a:endParaRPr lang="en-US" sz="4000" dirty="0">
              <a:solidFill>
                <a:prstClr val="white"/>
              </a:solidFill>
              <a:latin typeface="Calibri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500" y="423996"/>
            <a:ext cx="63381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algn="ctr"/>
            <a:endParaRPr lang="en-ZA" sz="2400" b="1" dirty="0">
              <a:solidFill>
                <a:srgbClr val="00B050"/>
              </a:solidFill>
            </a:endParaRPr>
          </a:p>
          <a:p>
            <a:pPr algn="ctr"/>
            <a:r>
              <a:rPr lang="en-ZA" sz="2400" b="1" dirty="0">
                <a:solidFill>
                  <a:srgbClr val="00B050"/>
                </a:solidFill>
              </a:rPr>
              <a:t>STRIVING FOR A SOUTH AFRICA IN WHICH PEOPLE ARE AND FEEL SAFE</a:t>
            </a:r>
          </a:p>
        </p:txBody>
      </p:sp>
    </p:spTree>
    <p:extLst>
      <p:ext uri="{BB962C8B-B14F-4D97-AF65-F5344CB8AC3E}">
        <p14:creationId xmlns:p14="http://schemas.microsoft.com/office/powerpoint/2010/main" val="42337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ted-festivity-and-celebration-image-02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5602"/>
            <a:ext cx="3732028" cy="25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imated-festivity-and-celebration-image-02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93" y="2963825"/>
            <a:ext cx="3345712" cy="22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August 1991 – 15 August 2019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607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Celebrating 28 Years of Community Corrections in South Africa!!!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24267"/>
            <a:ext cx="8229600" cy="77114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Z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393371"/>
            <a:ext cx="8686800" cy="4316037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b="1" dirty="0">
                <a:latin typeface="Arial" pitchFamily="34" charset="0"/>
                <a:cs typeface="Arial" pitchFamily="34" charset="0"/>
              </a:rPr>
              <a:t>Community </a:t>
            </a: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Corrections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refers to all non-custodial measures and forms of supervision applicable to persons who are subject to such measures and supervision in the community and who are under the control of the Department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0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Correctional </a:t>
            </a:r>
            <a:r>
              <a:rPr lang="en-US" altLang="en-US" sz="20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Supervision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was implemented on </a:t>
            </a:r>
            <a:r>
              <a:rPr lang="en-US" altLang="en-US" sz="20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15 August 1991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South Africa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During the year 2000 provision was made for the placement of </a:t>
            </a: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Awaiting Trial Persons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 the system of community </a:t>
            </a: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corrections [62 (f)]</a:t>
            </a:r>
            <a:endParaRPr lang="en-US" altLang="en-US" sz="2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82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086041"/>
              </p:ext>
            </p:extLst>
          </p:nvPr>
        </p:nvGraphicFramePr>
        <p:xfrm>
          <a:off x="97971" y="1102290"/>
          <a:ext cx="9046029" cy="460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971" y="186744"/>
            <a:ext cx="9046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of the 2018 Strategic Planning Session</a:t>
            </a:r>
            <a:endParaRPr lang="en-US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84603"/>
              </p:ext>
            </p:extLst>
          </p:nvPr>
        </p:nvGraphicFramePr>
        <p:xfrm>
          <a:off x="206826" y="1262380"/>
          <a:ext cx="8752116" cy="417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8029"/>
                <a:gridCol w="2188029"/>
                <a:gridCol w="2188029"/>
                <a:gridCol w="2188029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 Narrow" pitchFamily="34" charset="0"/>
                          <a:cs typeface="Arial" pitchFamily="34" charset="0"/>
                        </a:rPr>
                        <a:t>What are the core services</a:t>
                      </a:r>
                      <a:endParaRPr lang="en-ZA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 Narrow" pitchFamily="34" charset="0"/>
                          <a:cs typeface="Arial" pitchFamily="34" charset="0"/>
                        </a:rPr>
                        <a:t>How are these delivered </a:t>
                      </a:r>
                    </a:p>
                    <a:p>
                      <a:r>
                        <a:rPr lang="en-ZA" sz="1600" dirty="0" smtClean="0">
                          <a:latin typeface="Arial Narrow" pitchFamily="34" charset="0"/>
                          <a:cs typeface="Arial" pitchFamily="34" charset="0"/>
                        </a:rPr>
                        <a:t>(service</a:t>
                      </a:r>
                      <a:r>
                        <a:rPr lang="en-ZA" sz="1600" baseline="0" dirty="0" smtClean="0">
                          <a:latin typeface="Arial Narrow" pitchFamily="34" charset="0"/>
                          <a:cs typeface="Arial" pitchFamily="34" charset="0"/>
                        </a:rPr>
                        <a:t> delivery arrangements)</a:t>
                      </a:r>
                      <a:endParaRPr lang="en-ZA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 Narrow" pitchFamily="34" charset="0"/>
                          <a:cs typeface="Arial" pitchFamily="34" charset="0"/>
                        </a:rPr>
                        <a:t>Weaknesses</a:t>
                      </a:r>
                      <a:r>
                        <a:rPr lang="en-ZA" sz="1600" baseline="0" dirty="0" smtClean="0">
                          <a:latin typeface="Arial Narrow" pitchFamily="34" charset="0"/>
                          <a:cs typeface="Arial" pitchFamily="34" charset="0"/>
                        </a:rPr>
                        <a:t> with the current arrangements</a:t>
                      </a:r>
                      <a:endParaRPr lang="en-ZA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en-ZA" sz="16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Arial" pitchFamily="34" charset="0"/>
                        </a:rPr>
                        <a:t> level interventions / alternative mode of delivery</a:t>
                      </a:r>
                      <a:endParaRPr lang="en-ZA" sz="1600" dirty="0">
                        <a:solidFill>
                          <a:schemeClr val="bg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Correctional and Parole Supervision</a:t>
                      </a:r>
                      <a:r>
                        <a:rPr lang="en-GB" sz="1600" b="1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Services</a:t>
                      </a:r>
                      <a:endParaRPr lang="en-ZA" sz="1600" b="1" i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Physical</a:t>
                      </a:r>
                      <a:r>
                        <a:rPr lang="en-GB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monitoring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Categorization according to risk categories (High, Medium, Low risk)</a:t>
                      </a:r>
                      <a:endParaRPr lang="en-ZA" sz="1600" i="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Accessibility of certain rural areas</a:t>
                      </a:r>
                    </a:p>
                    <a:p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Location of community corrections offices</a:t>
                      </a:r>
                    </a:p>
                    <a:p>
                      <a:r>
                        <a:rPr lang="en-GB" sz="1600" i="0" strike="noStrike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Inadequate vehicles</a:t>
                      </a:r>
                      <a:endParaRPr lang="en-ZA" sz="1600" i="0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Decentralisation of offices (mobile offices, wireless)</a:t>
                      </a:r>
                    </a:p>
                    <a:p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Enhance Partnerships (e.g. NHTL)</a:t>
                      </a:r>
                    </a:p>
                    <a:p>
                      <a:endParaRPr lang="en-ZA" sz="1600" i="0" dirty="0">
                        <a:solidFill>
                          <a:srgbClr val="FF0000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Reintegration Services</a:t>
                      </a:r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Community Liaison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Community Service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Reintegration Programmes</a:t>
                      </a:r>
                      <a:endParaRPr lang="en-ZA" sz="1600" i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Partnerships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Halfway</a:t>
                      </a:r>
                      <a:r>
                        <a:rPr lang="en-GB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Houses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Renovation of schools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Employability of ex-offenders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Ambassadors programme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Restorative Justice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i="0" kern="120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Stigmatization</a:t>
                      </a:r>
                    </a:p>
                    <a:p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Buy-in</a:t>
                      </a: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by Judiciary in alternative sentencing</a:t>
                      </a:r>
                    </a:p>
                    <a:p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Unemployment levels</a:t>
                      </a:r>
                      <a:endParaRPr lang="en-ZA" sz="1600" i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Promotion of non-custodial sentencing</a:t>
                      </a:r>
                    </a:p>
                    <a:p>
                      <a:r>
                        <a:rPr lang="en-GB" sz="1600" i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Expungement</a:t>
                      </a: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of criminal records</a:t>
                      </a:r>
                    </a:p>
                    <a:p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Victim support</a:t>
                      </a:r>
                      <a:endParaRPr lang="en-ZA" sz="1600" i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Current delivery method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122238"/>
            <a:ext cx="8229600" cy="771140"/>
          </a:xfrm>
        </p:spPr>
        <p:txBody>
          <a:bodyPr>
            <a:normAutofit/>
          </a:bodyPr>
          <a:lstStyle/>
          <a:p>
            <a:r>
              <a:rPr lang="en-Z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Ministry Priorities</a:t>
            </a:r>
            <a:endParaRPr lang="en-ZA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153886"/>
            <a:ext cx="8752114" cy="434869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Priorities of the Minister and Deputy Minister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ZA" sz="2000" dirty="0">
                <a:latin typeface="Arial" pitchFamily="34" charset="0"/>
                <a:cs typeface="Arial" pitchFamily="34" charset="0"/>
              </a:rPr>
              <a:t>Offenders, parolees and probationers are successfully reintegrated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(2</a:t>
            </a:r>
            <a:r>
              <a:rPr lang="en-ZA" sz="2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 chance) back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into their society as law-abiding citizens through provision of social reintegration programmes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Partnerships (NHTL)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 err="1" smtClean="0">
                <a:latin typeface="Arial" pitchFamily="34" charset="0"/>
                <a:cs typeface="Arial" pitchFamily="34" charset="0"/>
              </a:rPr>
              <a:t>Imbizos</a:t>
            </a:r>
            <a:endParaRPr lang="en-ZA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Social Reintegration week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Community projects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Support Systems (safety-net)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7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9" y="957088"/>
            <a:ext cx="8772808" cy="50182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b="1" u="sng" dirty="0" smtClean="0">
                <a:latin typeface="Arial" pitchFamily="34" charset="0"/>
                <a:ea typeface="+mj-ea"/>
                <a:cs typeface="Arial" pitchFamily="34" charset="0"/>
              </a:rPr>
              <a:t>Contextual </a:t>
            </a:r>
            <a:r>
              <a:rPr lang="en-US" sz="2100" b="1" u="sng" dirty="0">
                <a:latin typeface="Arial" pitchFamily="34" charset="0"/>
                <a:ea typeface="+mj-ea"/>
                <a:cs typeface="Arial" pitchFamily="34" charset="0"/>
              </a:rPr>
              <a:t>issues that have an impact on how </a:t>
            </a:r>
            <a:r>
              <a:rPr lang="en-US" sz="2100" b="1" u="sng" dirty="0" smtClean="0">
                <a:latin typeface="Arial" pitchFamily="34" charset="0"/>
                <a:ea typeface="+mj-ea"/>
                <a:cs typeface="Arial" pitchFamily="34" charset="0"/>
              </a:rPr>
              <a:t>services will </a:t>
            </a:r>
            <a:r>
              <a:rPr lang="en-US" sz="2100" b="1" u="sng" dirty="0">
                <a:latin typeface="Arial" pitchFamily="34" charset="0"/>
                <a:ea typeface="+mj-ea"/>
                <a:cs typeface="Arial" pitchFamily="34" charset="0"/>
              </a:rPr>
              <a:t>be delivered in the </a:t>
            </a:r>
            <a:r>
              <a:rPr lang="en-US" sz="2100" b="1" u="sng" dirty="0" smtClean="0">
                <a:latin typeface="Arial" pitchFamily="34" charset="0"/>
                <a:ea typeface="+mj-ea"/>
                <a:cs typeface="Arial" pitchFamily="34" charset="0"/>
              </a:rPr>
              <a:t>future</a:t>
            </a:r>
            <a:r>
              <a:rPr lang="en-US" sz="2100" b="1" u="sng" dirty="0"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en-US" sz="2100" b="1" u="sng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100" b="1" dirty="0">
                <a:latin typeface="Arial" pitchFamily="34" charset="0"/>
                <a:cs typeface="Arial" pitchFamily="34" charset="0"/>
              </a:rPr>
              <a:t>Successful </a:t>
            </a: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reintegration: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(found employment, support system,  acceptance by communities, entrepreneurship, ambassador programme)</a:t>
            </a:r>
            <a:endParaRPr lang="en-ZA" sz="2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Reduction </a:t>
            </a:r>
            <a:r>
              <a:rPr lang="en-ZA" sz="21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reoffending: </a:t>
            </a:r>
            <a:r>
              <a:rPr lang="en-ZA" sz="2100" dirty="0">
                <a:latin typeface="Arial" pitchFamily="34" charset="0"/>
                <a:cs typeface="Arial" pitchFamily="34" charset="0"/>
              </a:rPr>
              <a:t> 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(compliance to conditions of placement, reduction of absconding, employment</a:t>
            </a:r>
            <a:r>
              <a:rPr lang="en-ZA" sz="2100" dirty="0">
                <a:latin typeface="Arial" pitchFamily="34" charset="0"/>
                <a:cs typeface="Arial" pitchFamily="34" charset="0"/>
              </a:rPr>
              <a:t>, support system,  acceptance by communities, entrepreneurship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)</a:t>
            </a:r>
            <a:endParaRPr lang="en-ZA" sz="2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100" b="1" dirty="0">
                <a:latin typeface="Arial" pitchFamily="34" charset="0"/>
                <a:cs typeface="Arial" pitchFamily="34" charset="0"/>
              </a:rPr>
              <a:t>Safer South </a:t>
            </a: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Africa: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(crime free communities / districts)</a:t>
            </a:r>
            <a:endParaRPr lang="en-ZA" sz="21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Restorative Justice: </a:t>
            </a:r>
            <a:r>
              <a:rPr lang="en-ZA" sz="2100" dirty="0">
                <a:latin typeface="Arial" pitchFamily="34" charset="0"/>
                <a:cs typeface="Arial" pitchFamily="34" charset="0"/>
              </a:rPr>
              <a:t>(acceptance by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communities, restored relations and reparation)</a:t>
            </a:r>
            <a:endParaRPr lang="en-ZA" sz="21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Criminal record: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ZA" sz="2100" dirty="0" err="1" smtClean="0">
                <a:latin typeface="Arial" pitchFamily="34" charset="0"/>
                <a:cs typeface="Arial" pitchFamily="34" charset="0"/>
              </a:rPr>
              <a:t>expungement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, sustainable employment, self employment, small business)</a:t>
            </a:r>
            <a:endParaRPr lang="en-ZA" sz="21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Employability: </a:t>
            </a:r>
            <a:r>
              <a:rPr lang="en-ZA" sz="2100" dirty="0">
                <a:latin typeface="Arial" pitchFamily="34" charset="0"/>
                <a:cs typeface="Arial" pitchFamily="34" charset="0"/>
              </a:rPr>
              <a:t>(sustainable employment, self employment, small business)</a:t>
            </a:r>
            <a:endParaRPr lang="en-ZA" sz="21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ZA" sz="2100" b="1" dirty="0" smtClean="0">
                <a:latin typeface="Arial" pitchFamily="34" charset="0"/>
                <a:cs typeface="Arial" pitchFamily="34" charset="0"/>
              </a:rPr>
              <a:t>Halfway House: </a:t>
            </a:r>
            <a:r>
              <a:rPr lang="en-ZA" sz="2100" dirty="0" smtClean="0">
                <a:latin typeface="Arial" pitchFamily="34" charset="0"/>
                <a:cs typeface="Arial" pitchFamily="34" charset="0"/>
              </a:rPr>
              <a:t>(support system, transitional process between incarceration and successful reintegration, safety net)</a:t>
            </a:r>
            <a:endParaRPr lang="en-ZA" sz="21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60000"/>
              </a:lnSpc>
              <a:spcBef>
                <a:spcPts val="0"/>
              </a:spcBef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lvl="1"/>
            <a:endParaRPr lang="en-US" sz="2400" dirty="0">
              <a:solidFill>
                <a:srgbClr val="FF0000"/>
              </a:solidFill>
              <a:ea typeface="+mj-ea"/>
              <a:cs typeface="+mj-cs"/>
            </a:endParaRPr>
          </a:p>
          <a:p>
            <a:pPr lvl="1"/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Contextual issues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3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26749" y="841915"/>
            <a:ext cx="8890502" cy="5071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External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factors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(external environmental scanning) enhancing or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constraining Department’s operations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delivery: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u="sng" dirty="0" smtClean="0">
                <a:latin typeface="Arial" pitchFamily="34" charset="0"/>
                <a:cs typeface="Arial" pitchFamily="34" charset="0"/>
              </a:rPr>
              <a:t>Constraining:</a:t>
            </a:r>
            <a:endParaRPr lang="en-ZA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Unemployment (Employability of ex offenders)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1800" dirty="0" smtClean="0">
                <a:latin typeface="Arial" pitchFamily="34" charset="0"/>
                <a:cs typeface="Arial" pitchFamily="34" charset="0"/>
              </a:rPr>
              <a:t>Rejection of offenders by families and  communities (Stigmatisation)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Dysfunctional family structures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Lack of support systems</a:t>
            </a: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Poverty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Peer pressure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Crime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Re-offending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Internal: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Accessibility of services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Suitable vehicles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Trained officials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71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Environmental analysis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7xKqHXCsmEqpYS9D3W9JO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7D0900"/>
      </a:lt2>
      <a:accent1>
        <a:srgbClr val="808080"/>
      </a:accent1>
      <a:accent2>
        <a:srgbClr val="A0A0A0"/>
      </a:accent2>
      <a:accent3>
        <a:srgbClr val="FFFFFF"/>
      </a:accent3>
      <a:accent4>
        <a:srgbClr val="000000"/>
      </a:accent4>
      <a:accent5>
        <a:srgbClr val="C0C0C0"/>
      </a:accent5>
      <a:accent6>
        <a:srgbClr val="919191"/>
      </a:accent6>
      <a:hlink>
        <a:srgbClr val="B9B9B9"/>
      </a:hlink>
      <a:folHlink>
        <a:srgbClr val="DCDCDC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3689</TotalTime>
  <Words>2087</Words>
  <Application>Microsoft Office PowerPoint</Application>
  <PresentationFormat>On-screen Show (4:3)</PresentationFormat>
  <Paragraphs>439</Paragraphs>
  <Slides>26</Slides>
  <Notes>1</Notes>
  <HiddenSlides>6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3_Blank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Ministry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Operational Activities (5 Year)</vt:lpstr>
      <vt:lpstr>Operational Activities (5 Year)</vt:lpstr>
      <vt:lpstr>Operational Activities (5-10 Years)</vt:lpstr>
      <vt:lpstr>Operational Activities (10-50 Years)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Pienaar, Willie</cp:lastModifiedBy>
  <cp:revision>477</cp:revision>
  <dcterms:created xsi:type="dcterms:W3CDTF">2015-07-10T13:05:49Z</dcterms:created>
  <dcterms:modified xsi:type="dcterms:W3CDTF">2019-08-16T07:46:24Z</dcterms:modified>
</cp:coreProperties>
</file>