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5"/>
  </p:notesMasterIdLst>
  <p:sldIdLst>
    <p:sldId id="256" r:id="rId5"/>
    <p:sldId id="258" r:id="rId6"/>
    <p:sldId id="325" r:id="rId7"/>
    <p:sldId id="329" r:id="rId8"/>
    <p:sldId id="286" r:id="rId9"/>
    <p:sldId id="287" r:id="rId10"/>
    <p:sldId id="315" r:id="rId11"/>
    <p:sldId id="316" r:id="rId12"/>
    <p:sldId id="326" r:id="rId13"/>
    <p:sldId id="327" r:id="rId14"/>
    <p:sldId id="328" r:id="rId15"/>
    <p:sldId id="259" r:id="rId16"/>
    <p:sldId id="335" r:id="rId17"/>
    <p:sldId id="318" r:id="rId18"/>
    <p:sldId id="260" r:id="rId19"/>
    <p:sldId id="261" r:id="rId20"/>
    <p:sldId id="271" r:id="rId21"/>
    <p:sldId id="262" r:id="rId22"/>
    <p:sldId id="268" r:id="rId23"/>
    <p:sldId id="336" r:id="rId24"/>
    <p:sldId id="332" r:id="rId25"/>
    <p:sldId id="333" r:id="rId26"/>
    <p:sldId id="334" r:id="rId27"/>
    <p:sldId id="322" r:id="rId28"/>
    <p:sldId id="297" r:id="rId29"/>
    <p:sldId id="301" r:id="rId30"/>
    <p:sldId id="264" r:id="rId31"/>
    <p:sldId id="265" r:id="rId32"/>
    <p:sldId id="304" r:id="rId33"/>
    <p:sldId id="267"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908"/>
    <a:srgbClr val="000000"/>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773" autoAdjust="0"/>
  </p:normalViewPr>
  <p:slideViewPr>
    <p:cSldViewPr snapToGrid="0" snapToObjects="1">
      <p:cViewPr>
        <p:scale>
          <a:sx n="90" d="100"/>
          <a:sy n="90" d="100"/>
        </p:scale>
        <p:origin x="473"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11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a:ln>
          <a:solidFill>
            <a:srgbClr val="00B050"/>
          </a:solidFill>
        </a:ln>
      </dgm:spPr>
      <dgm:t>
        <a:bodyPr/>
        <a:lstStyle/>
        <a:p>
          <a:r>
            <a:rPr lang="en-ZA" dirty="0"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custT="1"/>
      <dgm:spPr/>
      <dgm:t>
        <a:bodyPr/>
        <a:lstStyle/>
        <a:p>
          <a:r>
            <a:rPr lang="en-ZA" sz="1600" dirty="0" smtClean="0">
              <a:latin typeface="Arial" panose="020B0604020202020204" pitchFamily="34" charset="0"/>
              <a:cs typeface="Arial" panose="020B0604020202020204" pitchFamily="34" charset="0"/>
            </a:rPr>
            <a:t>Improved safety and security  of inmates, officials, community, assets and information. </a:t>
          </a:r>
          <a:endParaRPr lang="en-ZA" sz="1600" dirty="0">
            <a:latin typeface="Arial" panose="020B0604020202020204" pitchFamily="34" charset="0"/>
            <a:cs typeface="Arial" panose="020B0604020202020204" pitchFamily="34" charset="0"/>
          </a:endParaRPr>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smtClean="0"/>
            <a:t>Outcome:</a:t>
          </a:r>
          <a:endParaRPr lang="en-ZA" dirty="0"/>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custT="1"/>
      <dgm:spPr/>
      <dgm:t>
        <a:bodyPr/>
        <a:lstStyle/>
        <a:p>
          <a:r>
            <a:rPr lang="en-ZA" sz="1600" dirty="0" smtClean="0">
              <a:latin typeface="Arial" panose="020B0604020202020204" pitchFamily="34" charset="0"/>
              <a:cs typeface="Arial" panose="020B0604020202020204" pitchFamily="34" charset="0"/>
            </a:rPr>
            <a:t>Inmates incarcerated within safe, secure and humane conditions  conducive for successful reintegration </a:t>
          </a:r>
        </a:p>
        <a:p>
          <a:endParaRPr lang="en-ZA" sz="1000" dirty="0" smtClean="0"/>
        </a:p>
        <a:p>
          <a:endParaRPr lang="en-ZA" sz="1000"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smtClean="0"/>
            <a:t>Strategic intent:</a:t>
          </a:r>
          <a:endParaRPr lang="en-ZA" dirty="0"/>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custT="1"/>
      <dgm:spPr/>
      <dgm:t>
        <a:bodyPr/>
        <a:lstStyle/>
        <a:p>
          <a:pPr algn="just"/>
          <a:r>
            <a:rPr lang="en-ZA" sz="1600" dirty="0" smtClean="0">
              <a:solidFill>
                <a:prstClr val="black"/>
              </a:solidFill>
              <a:latin typeface="Arial" panose="020B0604020202020204" pitchFamily="34" charset="0"/>
              <a:cs typeface="Arial" panose="020B0604020202020204" pitchFamily="34" charset="0"/>
            </a:rPr>
            <a:t>Develop and implement relevant Security Strategies</a:t>
          </a:r>
        </a:p>
        <a:p>
          <a:pPr algn="just"/>
          <a:r>
            <a:rPr lang="en-ZA" sz="1600" dirty="0" smtClean="0">
              <a:solidFill>
                <a:prstClr val="black"/>
              </a:solidFill>
              <a:latin typeface="Arial" panose="020B0604020202020204" pitchFamily="34" charset="0"/>
              <a:cs typeface="Arial" panose="020B0604020202020204" pitchFamily="34" charset="0"/>
            </a:rPr>
            <a:t>Strengthen partnerships to enhance security services with Law Enforcement Agencies. </a:t>
          </a:r>
        </a:p>
        <a:p>
          <a:r>
            <a:rPr lang="en-ZA" sz="1600" dirty="0" smtClean="0">
              <a:solidFill>
                <a:prstClr val="black"/>
              </a:solidFill>
              <a:latin typeface="Arial" panose="020B0604020202020204" pitchFamily="34" charset="0"/>
              <a:cs typeface="Arial" panose="020B0604020202020204" pitchFamily="34" charset="0"/>
            </a:rPr>
            <a:t>Procure, implement and maintain security technology.</a:t>
          </a:r>
        </a:p>
        <a:p>
          <a:pPr algn="just"/>
          <a:r>
            <a:rPr lang="en-ZA" sz="1600" dirty="0" smtClean="0">
              <a:solidFill>
                <a:prstClr val="black"/>
              </a:solidFill>
              <a:latin typeface="Arial" panose="020B0604020202020204" pitchFamily="34" charset="0"/>
              <a:cs typeface="Arial" panose="020B0604020202020204" pitchFamily="34" charset="0"/>
            </a:rPr>
            <a:t>Application of smart technology advancement.</a:t>
          </a:r>
          <a:endParaRPr lang="en-ZA" sz="1600" dirty="0">
            <a:solidFill>
              <a:srgbClr val="00B0F0"/>
            </a:solidFill>
            <a:latin typeface="Arial" panose="020B0604020202020204" pitchFamily="34" charset="0"/>
            <a:cs typeface="Arial" panose="020B0604020202020204" pitchFamily="34" charset="0"/>
          </a:endParaRPr>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sz="1000"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endParaRPr lang="en-ZA" sz="1000"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F5DE5CBB-BB5E-4BC7-9674-E9014851587D}">
      <dgm:prSet/>
      <dgm:spPr/>
      <dgm:t>
        <a:bodyPr/>
        <a:lstStyle/>
        <a:p>
          <a:pPr algn="l"/>
          <a:endParaRPr lang="en-ZA" sz="1000" dirty="0" smtClean="0"/>
        </a:p>
      </dgm:t>
    </dgm:pt>
    <dgm:pt modelId="{D1E85D77-0669-481D-B4C9-46A5D5886B1B}" type="parTrans" cxnId="{CE636769-FA41-41F7-AC44-F3257ABCD498}">
      <dgm:prSet/>
      <dgm:spPr/>
      <dgm:t>
        <a:bodyPr/>
        <a:lstStyle/>
        <a:p>
          <a:endParaRPr lang="en-ZA"/>
        </a:p>
      </dgm:t>
    </dgm:pt>
    <dgm:pt modelId="{2DE99706-51EE-4346-ADE8-2A6E16D34179}" type="sibTrans" cxnId="{CE636769-FA41-41F7-AC44-F3257ABCD498}">
      <dgm:prSet/>
      <dgm:spPr/>
      <dgm:t>
        <a:bodyPr/>
        <a:lstStyle/>
        <a:p>
          <a:endParaRPr lang="en-ZA"/>
        </a:p>
      </dgm:t>
    </dgm:pt>
    <dgm:pt modelId="{034C97B8-C38A-4436-A299-8E8FF9E6CDE1}">
      <dgm:prSet custT="1"/>
      <dgm:spPr/>
      <dgm:t>
        <a:bodyPr/>
        <a:lstStyle/>
        <a:p>
          <a:pPr algn="l"/>
          <a:endParaRPr lang="en-ZA" sz="1200" dirty="0" smtClean="0">
            <a:latin typeface="Arial" panose="020B0604020202020204" pitchFamily="34" charset="0"/>
            <a:cs typeface="Arial" panose="020B0604020202020204" pitchFamily="34" charset="0"/>
          </a:endParaRPr>
        </a:p>
      </dgm:t>
    </dgm:pt>
    <dgm:pt modelId="{A1F2A492-2C4C-41A1-9341-5CE85974920F}" type="parTrans" cxnId="{BEBA01F0-7878-426D-9924-5550DF55118D}">
      <dgm:prSet/>
      <dgm:spPr/>
      <dgm:t>
        <a:bodyPr/>
        <a:lstStyle/>
        <a:p>
          <a:endParaRPr lang="en-ZA"/>
        </a:p>
      </dgm:t>
    </dgm:pt>
    <dgm:pt modelId="{AFA8F6E7-AA70-490B-B5B6-63F8C5C59E2D}" type="sibTrans" cxnId="{BEBA01F0-7878-426D-9924-5550DF55118D}">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custLinFactNeighborX="-475">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custScaleX="108021" custScaleY="114450">
        <dgm:presLayoutVars>
          <dgm:chMax val="0"/>
          <dgm:chPref val="0"/>
          <dgm:bulletEnabled val="1"/>
        </dgm:presLayoutVars>
      </dgm:prSet>
      <dgm:spPr/>
      <dgm:t>
        <a:bodyPr/>
        <a:lstStyle/>
        <a:p>
          <a:endParaRPr lang="en-ZA"/>
        </a:p>
      </dgm:t>
    </dgm:pt>
  </dgm:ptLst>
  <dgm:cxnLst>
    <dgm:cxn modelId="{463804DD-70BA-437C-A004-A5685C0A1DCB}" type="presOf" srcId="{3672533D-8F35-4A31-9BF1-7879BDF5BDBE}" destId="{3B15316A-54DA-4456-ADE2-E7F050C432BD}" srcOrd="0" destOrd="0" presId="urn:microsoft.com/office/officeart/2009/3/layout/IncreasingArrowsProcess"/>
    <dgm:cxn modelId="{532B4E34-E822-43E5-A218-C81D039BC82B}" srcId="{1C9B6F4F-F71B-47E5-A3F4-6A133EDDA7BF}" destId="{A550DE6B-60E9-42A4-BA24-09B99E04212B}" srcOrd="0" destOrd="0" parTransId="{F4CB9502-2D6C-47DA-A50D-94C4C749FB63}" sibTransId="{E57F40EC-C532-4728-B92E-A9224576F231}"/>
    <dgm:cxn modelId="{EF9DA197-BF03-439D-810D-81DAC7BC1D1F}" type="presOf" srcId="{35E16B8E-CCE1-4695-8F2E-A526A427A356}" destId="{856E43E6-3D70-4376-AA4E-32C2946973DE}" srcOrd="0" destOrd="0" presId="urn:microsoft.com/office/officeart/2009/3/layout/IncreasingArrowsProcess"/>
    <dgm:cxn modelId="{CD9A9E8F-0C8F-4CA8-96FD-29F100291C30}" type="presOf" srcId="{BAD5FAA4-94A7-43CD-A735-B5C2D83937F6}" destId="{856E43E6-3D70-4376-AA4E-32C2946973DE}" srcOrd="0" destOrd="1" presId="urn:microsoft.com/office/officeart/2009/3/layout/IncreasingArrowsProcess"/>
    <dgm:cxn modelId="{38CC1CD6-D8D9-46BC-A967-B18EF681256D}" srcId="{19696909-8C48-46BB-BC66-CAD5D98AD709}" destId="{BC7B1659-D774-458A-9AD5-FDBA0EB81088}" srcOrd="1" destOrd="0" parTransId="{2BDDA411-B270-4B2A-92DF-38174B25F00D}" sibTransId="{11EAC833-E84E-4845-AB88-2782780D0775}"/>
    <dgm:cxn modelId="{4DB67505-D2EC-415E-B730-24516C53E0D6}" type="presOf" srcId="{EB6F8CBA-A29F-43D4-82F0-03B87713507D}" destId="{5554142E-C32B-4E5F-9FFA-9D5E68938780}" srcOrd="0" destOrd="0" presId="urn:microsoft.com/office/officeart/2009/3/layout/IncreasingArrowsProcess"/>
    <dgm:cxn modelId="{B1DB1D60-5329-4280-943C-48A65AB5B828}" type="presOf" srcId="{F5DE5CBB-BB5E-4BC7-9674-E9014851587D}" destId="{2E2CEF3C-DAE3-4606-B5A5-BCCA1CBCB380}" srcOrd="0" destOrd="2" presId="urn:microsoft.com/office/officeart/2009/3/layout/IncreasingArrowsProcess"/>
    <dgm:cxn modelId="{BEBA01F0-7878-426D-9924-5550DF55118D}" srcId="{1C9B6F4F-F71B-47E5-A3F4-6A133EDDA7BF}" destId="{034C97B8-C38A-4436-A299-8E8FF9E6CDE1}" srcOrd="1" destOrd="0" parTransId="{A1F2A492-2C4C-41A1-9341-5CE85974920F}" sibTransId="{AFA8F6E7-AA70-490B-B5B6-63F8C5C59E2D}"/>
    <dgm:cxn modelId="{F02FFE70-19B6-4F29-915A-F3097D95584B}" type="presOf" srcId="{1C9B6F4F-F71B-47E5-A3F4-6A133EDDA7BF}" destId="{CCAB3F69-164F-45F2-B5B9-A78867DCEE16}" srcOrd="0" destOrd="0" presId="urn:microsoft.com/office/officeart/2009/3/layout/IncreasingArrowsProcess"/>
    <dgm:cxn modelId="{CE636769-FA41-41F7-AC44-F3257ABCD498}" srcId="{1C9B6F4F-F71B-47E5-A3F4-6A133EDDA7BF}" destId="{F5DE5CBB-BB5E-4BC7-9674-E9014851587D}" srcOrd="2" destOrd="0" parTransId="{D1E85D77-0669-481D-B4C9-46A5D5886B1B}" sibTransId="{2DE99706-51EE-4346-ADE8-2A6E16D34179}"/>
    <dgm:cxn modelId="{22FC3600-A3B9-4B27-B1C1-DCC47CEA9DA5}" type="presOf" srcId="{BC7B1659-D774-458A-9AD5-FDBA0EB81088}" destId="{3B15316A-54DA-4456-ADE2-E7F050C432BD}" srcOrd="0" destOrd="1" presId="urn:microsoft.com/office/officeart/2009/3/layout/IncreasingArrowsProcess"/>
    <dgm:cxn modelId="{A1D63A69-51C9-4145-AAAE-0C785AA55BD1}" srcId="{EB6F8CBA-A29F-43D4-82F0-03B87713507D}" destId="{BAD5FAA4-94A7-43CD-A735-B5C2D83937F6}" srcOrd="1" destOrd="0" parTransId="{890AC574-3A8B-4DB7-A9B9-3961565CB2B3}" sibTransId="{0BECE5CD-63A2-48B1-8B89-39D3C9C3BC75}"/>
    <dgm:cxn modelId="{C4DE74D3-4FD5-41C0-9758-732A4FAAC70C}" type="presOf" srcId="{034C97B8-C38A-4436-A299-8E8FF9E6CDE1}" destId="{2E2CEF3C-DAE3-4606-B5A5-BCCA1CBCB380}" srcOrd="0" destOrd="1" presId="urn:microsoft.com/office/officeart/2009/3/layout/IncreasingArrowsProcess"/>
    <dgm:cxn modelId="{830DAA77-536E-40F8-9905-2573DD09F600}" srcId="{E4F7FC25-1B7F-409B-8CDB-AB80035AB426}" destId="{EB6F8CBA-A29F-43D4-82F0-03B87713507D}" srcOrd="0" destOrd="0" parTransId="{46587606-BE85-4879-980C-E311B005708F}" sibTransId="{20B777CD-0AE9-44DF-BBCF-960FAB4144E8}"/>
    <dgm:cxn modelId="{653111CC-CEBE-429E-8ACD-32E0EEF6BC48}" srcId="{E4F7FC25-1B7F-409B-8CDB-AB80035AB426}" destId="{1C9B6F4F-F71B-47E5-A3F4-6A133EDDA7BF}" srcOrd="2" destOrd="0" parTransId="{A7B34D18-627D-4CC8-8188-C16385F270E3}" sibTransId="{7A8BE1AD-444B-452B-A70D-57AFCE99E04E}"/>
    <dgm:cxn modelId="{189C6CCB-C6B4-4078-A2A0-22848045294F}" type="presOf" srcId="{19696909-8C48-46BB-BC66-CAD5D98AD709}" destId="{C30C58A0-B04E-452B-9322-CA41E936892C}" srcOrd="0" destOrd="0" presId="urn:microsoft.com/office/officeart/2009/3/layout/IncreasingArrowsProcess"/>
    <dgm:cxn modelId="{1D3CE916-9E9B-4BAD-BA87-32F123333E9C}" type="presOf" srcId="{E4F7FC25-1B7F-409B-8CDB-AB80035AB426}" destId="{0322A22A-B91F-42EC-AA50-5A3C2B1C1D58}" srcOrd="0" destOrd="0" presId="urn:microsoft.com/office/officeart/2009/3/layout/IncreasingArrowsProcess"/>
    <dgm:cxn modelId="{08E91F31-5CF3-4EEE-8C47-932A0DAADBC6}" srcId="{E4F7FC25-1B7F-409B-8CDB-AB80035AB426}" destId="{19696909-8C48-46BB-BC66-CAD5D98AD709}" srcOrd="1" destOrd="0" parTransId="{03B51307-9445-4544-9771-772629675289}" sibTransId="{16A7768E-8FFC-4FBE-9730-B00AEF21F663}"/>
    <dgm:cxn modelId="{B3A579EB-CB65-4934-B360-A56676282321}" srcId="{EB6F8CBA-A29F-43D4-82F0-03B87713507D}" destId="{35E16B8E-CCE1-4695-8F2E-A526A427A356}" srcOrd="0" destOrd="0" parTransId="{43F7794A-95C8-43D7-A2AC-2DD7E3072162}" sibTransId="{6E5F8C0E-6D37-428E-A854-26612E21F81D}"/>
    <dgm:cxn modelId="{58F636A8-98D7-46B8-AE82-6D077986E765}" type="presOf" srcId="{A550DE6B-60E9-42A4-BA24-09B99E04212B}" destId="{2E2CEF3C-DAE3-4606-B5A5-BCCA1CBCB380}" srcOrd="0" destOrd="0" presId="urn:microsoft.com/office/officeart/2009/3/layout/IncreasingArrowsProcess"/>
    <dgm:cxn modelId="{E42BCF80-003F-4418-B46A-6ACF6604D2CB}" srcId="{19696909-8C48-46BB-BC66-CAD5D98AD709}" destId="{3672533D-8F35-4A31-9BF1-7879BDF5BDBE}" srcOrd="0" destOrd="0" parTransId="{3895EC86-D6A3-43CD-A7C4-6BD72386C11D}" sibTransId="{AFCA6754-B92A-439F-86E3-B2D211B0C3DF}"/>
    <dgm:cxn modelId="{2048E10A-262B-4268-B97C-2BF29F25F5FE}" type="presParOf" srcId="{0322A22A-B91F-42EC-AA50-5A3C2B1C1D58}" destId="{5554142E-C32B-4E5F-9FFA-9D5E68938780}" srcOrd="0" destOrd="0" presId="urn:microsoft.com/office/officeart/2009/3/layout/IncreasingArrowsProcess"/>
    <dgm:cxn modelId="{E2106C9C-2925-4175-B34C-BA89AA66E5B3}" type="presParOf" srcId="{0322A22A-B91F-42EC-AA50-5A3C2B1C1D58}" destId="{856E43E6-3D70-4376-AA4E-32C2946973DE}" srcOrd="1" destOrd="0" presId="urn:microsoft.com/office/officeart/2009/3/layout/IncreasingArrowsProcess"/>
    <dgm:cxn modelId="{8753099E-554C-42B9-ABBD-C87A9BF18532}" type="presParOf" srcId="{0322A22A-B91F-42EC-AA50-5A3C2B1C1D58}" destId="{C30C58A0-B04E-452B-9322-CA41E936892C}" srcOrd="2" destOrd="0" presId="urn:microsoft.com/office/officeart/2009/3/layout/IncreasingArrowsProcess"/>
    <dgm:cxn modelId="{D258290A-4FA9-47D4-BBAD-FE1888362AF1}" type="presParOf" srcId="{0322A22A-B91F-42EC-AA50-5A3C2B1C1D58}" destId="{3B15316A-54DA-4456-ADE2-E7F050C432BD}" srcOrd="3" destOrd="0" presId="urn:microsoft.com/office/officeart/2009/3/layout/IncreasingArrowsProcess"/>
    <dgm:cxn modelId="{68185A99-4A43-45F4-B56A-0EDAB346A989}" type="presParOf" srcId="{0322A22A-B91F-42EC-AA50-5A3C2B1C1D58}" destId="{CCAB3F69-164F-45F2-B5B9-A78867DCEE16}" srcOrd="4" destOrd="0" presId="urn:microsoft.com/office/officeart/2009/3/layout/IncreasingArrowsProcess"/>
    <dgm:cxn modelId="{EC663FEB-CCC5-4904-8637-93D75CFAEA60}"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custT="1"/>
      <dgm:spPr/>
      <dgm:t>
        <a:bodyPr/>
        <a:lstStyle/>
        <a:p>
          <a:r>
            <a:rPr lang="en-ZA" sz="1800" dirty="0" smtClean="0">
              <a:latin typeface="Arial" panose="020B0604020202020204" pitchFamily="34" charset="0"/>
              <a:cs typeface="Arial" panose="020B0604020202020204" pitchFamily="34" charset="0"/>
            </a:rPr>
            <a:t>Improved safety and security  of inmates, officials, community, assets and information. </a:t>
          </a:r>
          <a:endParaRPr lang="en-ZA" sz="1800" dirty="0">
            <a:latin typeface="Arial" panose="020B0604020202020204" pitchFamily="34" charset="0"/>
            <a:cs typeface="Arial" panose="020B0604020202020204" pitchFamily="34" charset="0"/>
          </a:endParaRPr>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smtClean="0"/>
            <a:t>Outcome:</a:t>
          </a:r>
          <a:endParaRPr lang="en-ZA" dirty="0"/>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custT="1"/>
      <dgm:spPr/>
      <dgm:t>
        <a:bodyPr/>
        <a:lstStyle/>
        <a:p>
          <a:r>
            <a:rPr lang="en-ZA" sz="1800" dirty="0" smtClean="0">
              <a:latin typeface="Arial" panose="020B0604020202020204" pitchFamily="34" charset="0"/>
              <a:cs typeface="Arial" panose="020B0604020202020204" pitchFamily="34" charset="0"/>
            </a:rPr>
            <a:t>Inmates incarcerated within safe, secure and humane conditions  conducive for successful reintegration </a:t>
          </a:r>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smtClean="0"/>
            <a:t>Strategic intent</a:t>
          </a:r>
          <a:endParaRPr lang="en-ZA" dirty="0"/>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custT="1"/>
      <dgm:spPr/>
      <dgm:t>
        <a:bodyPr/>
        <a:lstStyle/>
        <a:p>
          <a:r>
            <a:rPr lang="en-ZA" sz="1800" dirty="0" smtClean="0">
              <a:solidFill>
                <a:schemeClr val="tx1"/>
              </a:solidFill>
              <a:latin typeface="Arial" panose="020B0604020202020204" pitchFamily="34" charset="0"/>
              <a:cs typeface="Arial" panose="020B0604020202020204" pitchFamily="34" charset="0"/>
            </a:rPr>
            <a:t>Evaluate the effectiveness and enhancement of security operations and systems</a:t>
          </a:r>
          <a:r>
            <a:rPr lang="en-ZA" sz="1800" dirty="0" smtClean="0">
              <a:solidFill>
                <a:srgbClr val="FF0000"/>
              </a:solidFill>
              <a:latin typeface="Arial" panose="020B0604020202020204" pitchFamily="34" charset="0"/>
              <a:cs typeface="Arial" panose="020B0604020202020204" pitchFamily="34" charset="0"/>
            </a:rPr>
            <a:t>. </a:t>
          </a:r>
          <a:endParaRPr lang="en-ZA" sz="1800" dirty="0">
            <a:solidFill>
              <a:srgbClr val="FF0000"/>
            </a:solidFill>
            <a:latin typeface="Arial" panose="020B0604020202020204" pitchFamily="34" charset="0"/>
            <a:cs typeface="Arial" panose="020B0604020202020204" pitchFamily="34" charset="0"/>
          </a:endParaRPr>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sz="1300"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endParaRPr lang="en-ZA" sz="1300"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86DEF639-0F76-4CFA-9A16-5A1EB04D77EA}">
      <dgm:prSet/>
      <dgm:spPr/>
      <dgm:t>
        <a:bodyPr/>
        <a:lstStyle/>
        <a:p>
          <a:endParaRPr lang="en-ZA" sz="1200" dirty="0" smtClean="0"/>
        </a:p>
      </dgm:t>
    </dgm:pt>
    <dgm:pt modelId="{0CA27E76-2C78-42EE-8701-E5264D96CA13}" type="parTrans" cxnId="{40BB5416-9375-48F0-B022-CDECAD25AB06}">
      <dgm:prSet/>
      <dgm:spPr/>
      <dgm:t>
        <a:bodyPr/>
        <a:lstStyle/>
        <a:p>
          <a:endParaRPr lang="en-ZA"/>
        </a:p>
      </dgm:t>
    </dgm:pt>
    <dgm:pt modelId="{3C8FE3D4-363F-4D79-B5EB-5396B4390668}" type="sibTrans" cxnId="{40BB5416-9375-48F0-B022-CDECAD25AB06}">
      <dgm:prSet/>
      <dgm:spPr/>
      <dgm:t>
        <a:bodyPr/>
        <a:lstStyle/>
        <a:p>
          <a:endParaRPr lang="en-ZA"/>
        </a:p>
      </dgm:t>
    </dgm:pt>
    <dgm:pt modelId="{46934206-5161-4782-8747-F0EEA3F44205}">
      <dgm:prSet/>
      <dgm:spPr/>
      <dgm:t>
        <a:bodyPr/>
        <a:lstStyle/>
        <a:p>
          <a:endParaRPr lang="en-ZA" sz="1200" dirty="0" smtClean="0"/>
        </a:p>
      </dgm:t>
    </dgm:pt>
    <dgm:pt modelId="{EB5081A0-0DF0-4325-AEA6-980F3825AED3}" type="parTrans" cxnId="{03786402-F7EA-4C70-ACB3-59E06CB1ED00}">
      <dgm:prSet/>
      <dgm:spPr/>
      <dgm:t>
        <a:bodyPr/>
        <a:lstStyle/>
        <a:p>
          <a:endParaRPr lang="en-ZA"/>
        </a:p>
      </dgm:t>
    </dgm:pt>
    <dgm:pt modelId="{40EB6A75-F7B7-4704-91B0-FA280CDE64D1}" type="sibTrans" cxnId="{03786402-F7EA-4C70-ACB3-59E06CB1ED00}">
      <dgm:prSet/>
      <dgm:spPr/>
      <dgm:t>
        <a:bodyPr/>
        <a:lstStyle/>
        <a:p>
          <a:endParaRPr lang="en-ZA"/>
        </a:p>
      </dgm:t>
    </dgm:pt>
    <dgm:pt modelId="{BB431220-FFBC-42CE-8A88-A8E876B5C0A1}">
      <dgm:prSet custT="1"/>
      <dgm:spPr/>
      <dgm:t>
        <a:bodyPr/>
        <a:lstStyle/>
        <a:p>
          <a:endParaRPr lang="en-ZA" sz="1400" dirty="0" smtClean="0">
            <a:solidFill>
              <a:srgbClr val="FF0000"/>
            </a:solidFill>
            <a:latin typeface="Arial" panose="020B0604020202020204" pitchFamily="34" charset="0"/>
            <a:cs typeface="Arial" panose="020B0604020202020204" pitchFamily="34" charset="0"/>
          </a:endParaRPr>
        </a:p>
      </dgm:t>
    </dgm:pt>
    <dgm:pt modelId="{1B26B1CA-15A4-4A27-8830-10E706640917}" type="parTrans" cxnId="{27CE95EA-3B5E-4369-8797-8207C27D057B}">
      <dgm:prSet/>
      <dgm:spPr/>
      <dgm:t>
        <a:bodyPr/>
        <a:lstStyle/>
        <a:p>
          <a:endParaRPr lang="en-ZA"/>
        </a:p>
      </dgm:t>
    </dgm:pt>
    <dgm:pt modelId="{193F5425-3FDD-47C4-B0C0-A1E6646AF3C6}" type="sibTrans" cxnId="{27CE95EA-3B5E-4369-8797-8207C27D057B}">
      <dgm:prSet/>
      <dgm:spPr/>
      <dgm:t>
        <a:bodyPr/>
        <a:lstStyle/>
        <a:p>
          <a:endParaRPr lang="en-ZA"/>
        </a:p>
      </dgm:t>
    </dgm:pt>
    <dgm:pt modelId="{7CF3D54D-1A6A-4FCF-BBFA-5D2FDDCA130C}">
      <dgm:prSet phldrT="[Text]"/>
      <dgm:spPr/>
      <dgm:t>
        <a:bodyPr/>
        <a:lstStyle/>
        <a:p>
          <a:endParaRPr lang="en-ZA" sz="1300" dirty="0" smtClean="0"/>
        </a:p>
      </dgm:t>
    </dgm:pt>
    <dgm:pt modelId="{2886258D-A74A-4D0C-9962-2642E7CD9BA8}" type="parTrans" cxnId="{22CC00E9-2458-423C-BC25-1DFE12AB06BA}">
      <dgm:prSet/>
      <dgm:spPr/>
      <dgm:t>
        <a:bodyPr/>
        <a:lstStyle/>
        <a:p>
          <a:endParaRPr lang="en-ZA"/>
        </a:p>
      </dgm:t>
    </dgm:pt>
    <dgm:pt modelId="{1C54BEC3-C4BB-459C-8180-B6766EBCEEF6}" type="sibTrans" cxnId="{22CC00E9-2458-423C-BC25-1DFE12AB06BA}">
      <dgm:prSet/>
      <dgm:spPr/>
      <dgm:t>
        <a:bodyPr/>
        <a:lstStyle/>
        <a:p>
          <a:endParaRPr lang="en-ZA"/>
        </a:p>
      </dgm:t>
    </dgm:pt>
    <dgm:pt modelId="{BCAF7041-A376-4AB6-B294-6D88D5C013E8}">
      <dgm:prSet phldrT="[Text]"/>
      <dgm:spPr/>
      <dgm:t>
        <a:bodyPr/>
        <a:lstStyle/>
        <a:p>
          <a:r>
            <a:rPr lang="en-ZA" sz="1300" smtClean="0"/>
            <a:t>. </a:t>
          </a:r>
          <a:endParaRPr lang="en-ZA" sz="1300"/>
        </a:p>
      </dgm:t>
    </dgm:pt>
    <dgm:pt modelId="{E56F7798-70A0-45D0-9406-466248AA79A4}" type="parTrans" cxnId="{AE1D0517-6EC7-40F9-ACDA-684F559C211B}">
      <dgm:prSet/>
      <dgm:spPr/>
    </dgm:pt>
    <dgm:pt modelId="{6447563F-84B6-41C0-8408-A7F70E07E28C}" type="sibTrans" cxnId="{AE1D0517-6EC7-40F9-ACDA-684F559C211B}">
      <dgm:prSet/>
      <dgm:spPr/>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t>
        <a:bodyPr/>
        <a:lstStyle/>
        <a:p>
          <a:endParaRPr lang="en-ZA"/>
        </a:p>
      </dgm:t>
    </dgm:pt>
  </dgm:ptLst>
  <dgm:cxnLst>
    <dgm:cxn modelId="{03786402-F7EA-4C70-ACB3-59E06CB1ED00}" srcId="{1C9B6F4F-F71B-47E5-A3F4-6A133EDDA7BF}" destId="{46934206-5161-4782-8747-F0EEA3F44205}" srcOrd="2" destOrd="0" parTransId="{EB5081A0-0DF0-4325-AEA6-980F3825AED3}" sibTransId="{40EB6A75-F7B7-4704-91B0-FA280CDE64D1}"/>
    <dgm:cxn modelId="{075E7808-76AF-4506-866E-9A26458F7880}" type="presOf" srcId="{46934206-5161-4782-8747-F0EEA3F44205}" destId="{2E2CEF3C-DAE3-4606-B5A5-BCCA1CBCB380}" srcOrd="0" destOrd="2" presId="urn:microsoft.com/office/officeart/2009/3/layout/IncreasingArrowsProcess"/>
    <dgm:cxn modelId="{22CC00E9-2458-423C-BC25-1DFE12AB06BA}" srcId="{EB6F8CBA-A29F-43D4-82F0-03B87713507D}" destId="{7CF3D54D-1A6A-4FCF-BBFA-5D2FDDCA130C}" srcOrd="1" destOrd="0" parTransId="{2886258D-A74A-4D0C-9962-2642E7CD9BA8}" sibTransId="{1C54BEC3-C4BB-459C-8180-B6766EBCEEF6}"/>
    <dgm:cxn modelId="{40BB5416-9375-48F0-B022-CDECAD25AB06}" srcId="{1C9B6F4F-F71B-47E5-A3F4-6A133EDDA7BF}" destId="{86DEF639-0F76-4CFA-9A16-5A1EB04D77EA}" srcOrd="3" destOrd="0" parTransId="{0CA27E76-2C78-42EE-8701-E5264D96CA13}" sibTransId="{3C8FE3D4-363F-4D79-B5EB-5396B4390668}"/>
    <dgm:cxn modelId="{50F6DCE6-6346-41ED-871D-60B2C2D63D43}" type="presOf" srcId="{35E16B8E-CCE1-4695-8F2E-A526A427A356}" destId="{856E43E6-3D70-4376-AA4E-32C2946973DE}" srcOrd="0" destOrd="0" presId="urn:microsoft.com/office/officeart/2009/3/layout/IncreasingArrowsProcess"/>
    <dgm:cxn modelId="{532B4E34-E822-43E5-A218-C81D039BC82B}" srcId="{1C9B6F4F-F71B-47E5-A3F4-6A133EDDA7BF}" destId="{A550DE6B-60E9-42A4-BA24-09B99E04212B}" srcOrd="0" destOrd="0" parTransId="{F4CB9502-2D6C-47DA-A50D-94C4C749FB63}" sibTransId="{E57F40EC-C532-4728-B92E-A9224576F231}"/>
    <dgm:cxn modelId="{CC898110-5004-4B68-91B3-B86892D2DC00}" type="presOf" srcId="{1C9B6F4F-F71B-47E5-A3F4-6A133EDDA7BF}" destId="{CCAB3F69-164F-45F2-B5B9-A78867DCEE16}" srcOrd="0" destOrd="0" presId="urn:microsoft.com/office/officeart/2009/3/layout/IncreasingArrowsProcess"/>
    <dgm:cxn modelId="{FD57E980-0A9B-4D4D-8338-BFA1FD072A18}" type="presOf" srcId="{BB431220-FFBC-42CE-8A88-A8E876B5C0A1}" destId="{2E2CEF3C-DAE3-4606-B5A5-BCCA1CBCB380}" srcOrd="0" destOrd="1" presId="urn:microsoft.com/office/officeart/2009/3/layout/IncreasingArrowsProcess"/>
    <dgm:cxn modelId="{7D681EDF-DC11-4FDA-B105-4A112A1A4743}" type="presOf" srcId="{BC7B1659-D774-458A-9AD5-FDBA0EB81088}" destId="{3B15316A-54DA-4456-ADE2-E7F050C432BD}" srcOrd="0" destOrd="1" presId="urn:microsoft.com/office/officeart/2009/3/layout/IncreasingArrowsProcess"/>
    <dgm:cxn modelId="{38CC1CD6-D8D9-46BC-A967-B18EF681256D}" srcId="{19696909-8C48-46BB-BC66-CAD5D98AD709}" destId="{BC7B1659-D774-458A-9AD5-FDBA0EB81088}" srcOrd="1" destOrd="0" parTransId="{2BDDA411-B270-4B2A-92DF-38174B25F00D}" sibTransId="{11EAC833-E84E-4845-AB88-2782780D0775}"/>
    <dgm:cxn modelId="{C0C1756A-A04D-41EF-8987-7559E04BDB8D}" type="presOf" srcId="{86DEF639-0F76-4CFA-9A16-5A1EB04D77EA}" destId="{2E2CEF3C-DAE3-4606-B5A5-BCCA1CBCB380}" srcOrd="0" destOrd="3" presId="urn:microsoft.com/office/officeart/2009/3/layout/IncreasingArrowsProcess"/>
    <dgm:cxn modelId="{C62F2A48-E6DB-4613-8AC6-274F9196C30B}" type="presOf" srcId="{BCAF7041-A376-4AB6-B294-6D88D5C013E8}" destId="{856E43E6-3D70-4376-AA4E-32C2946973DE}" srcOrd="0" destOrd="2" presId="urn:microsoft.com/office/officeart/2009/3/layout/IncreasingArrowsProcess"/>
    <dgm:cxn modelId="{302655C9-B857-4C7E-AB23-C310085F7285}" type="presOf" srcId="{BAD5FAA4-94A7-43CD-A735-B5C2D83937F6}" destId="{856E43E6-3D70-4376-AA4E-32C2946973DE}" srcOrd="0" destOrd="3" presId="urn:microsoft.com/office/officeart/2009/3/layout/IncreasingArrowsProcess"/>
    <dgm:cxn modelId="{88125D37-106A-4053-95F6-594C123BB067}" type="presOf" srcId="{EB6F8CBA-A29F-43D4-82F0-03B87713507D}" destId="{5554142E-C32B-4E5F-9FFA-9D5E68938780}" srcOrd="0" destOrd="0" presId="urn:microsoft.com/office/officeart/2009/3/layout/IncreasingArrowsProcess"/>
    <dgm:cxn modelId="{72D65D83-6312-4DAF-A23D-0680A692AB1D}" type="presOf" srcId="{7CF3D54D-1A6A-4FCF-BBFA-5D2FDDCA130C}" destId="{856E43E6-3D70-4376-AA4E-32C2946973DE}" srcOrd="0" destOrd="1" presId="urn:microsoft.com/office/officeart/2009/3/layout/IncreasingArrowsProcess"/>
    <dgm:cxn modelId="{27CE95EA-3B5E-4369-8797-8207C27D057B}" srcId="{1C9B6F4F-F71B-47E5-A3F4-6A133EDDA7BF}" destId="{BB431220-FFBC-42CE-8A88-A8E876B5C0A1}" srcOrd="1" destOrd="0" parTransId="{1B26B1CA-15A4-4A27-8830-10E706640917}" sibTransId="{193F5425-3FDD-47C4-B0C0-A1E6646AF3C6}"/>
    <dgm:cxn modelId="{5162E70B-C45F-492B-945F-D62F719202D3}" type="presOf" srcId="{3672533D-8F35-4A31-9BF1-7879BDF5BDBE}" destId="{3B15316A-54DA-4456-ADE2-E7F050C432BD}" srcOrd="0" destOrd="0" presId="urn:microsoft.com/office/officeart/2009/3/layout/IncreasingArrowsProcess"/>
    <dgm:cxn modelId="{AE1D0517-6EC7-40F9-ACDA-684F559C211B}" srcId="{EB6F8CBA-A29F-43D4-82F0-03B87713507D}" destId="{BCAF7041-A376-4AB6-B294-6D88D5C013E8}" srcOrd="2" destOrd="0" parTransId="{E56F7798-70A0-45D0-9406-466248AA79A4}" sibTransId="{6447563F-84B6-41C0-8408-A7F70E07E28C}"/>
    <dgm:cxn modelId="{4D45EE71-768D-48C1-9A44-FD2031449122}" type="presOf" srcId="{E4F7FC25-1B7F-409B-8CDB-AB80035AB426}" destId="{0322A22A-B91F-42EC-AA50-5A3C2B1C1D58}" srcOrd="0" destOrd="0" presId="urn:microsoft.com/office/officeart/2009/3/layout/IncreasingArrowsProcess"/>
    <dgm:cxn modelId="{7B3AF064-1583-4D44-B71A-690E070D3211}" type="presOf" srcId="{19696909-8C48-46BB-BC66-CAD5D98AD709}" destId="{C30C58A0-B04E-452B-9322-CA41E936892C}" srcOrd="0" destOrd="0" presId="urn:microsoft.com/office/officeart/2009/3/layout/IncreasingArrowsProcess"/>
    <dgm:cxn modelId="{A1D63A69-51C9-4145-AAAE-0C785AA55BD1}" srcId="{EB6F8CBA-A29F-43D4-82F0-03B87713507D}" destId="{BAD5FAA4-94A7-43CD-A735-B5C2D83937F6}" srcOrd="3" destOrd="0" parTransId="{890AC574-3A8B-4DB7-A9B9-3961565CB2B3}" sibTransId="{0BECE5CD-63A2-48B1-8B89-39D3C9C3BC75}"/>
    <dgm:cxn modelId="{830DAA77-536E-40F8-9905-2573DD09F600}" srcId="{E4F7FC25-1B7F-409B-8CDB-AB80035AB426}" destId="{EB6F8CBA-A29F-43D4-82F0-03B87713507D}" srcOrd="0" destOrd="0" parTransId="{46587606-BE85-4879-980C-E311B005708F}" sibTransId="{20B777CD-0AE9-44DF-BBCF-960FAB4144E8}"/>
    <dgm:cxn modelId="{653111CC-CEBE-429E-8ACD-32E0EEF6BC48}" srcId="{E4F7FC25-1B7F-409B-8CDB-AB80035AB426}" destId="{1C9B6F4F-F71B-47E5-A3F4-6A133EDDA7BF}" srcOrd="2" destOrd="0" parTransId="{A7B34D18-627D-4CC8-8188-C16385F270E3}" sibTransId="{7A8BE1AD-444B-452B-A70D-57AFCE99E04E}"/>
    <dgm:cxn modelId="{9962CC6E-3ED8-4A75-A95F-0C9DF543FF7A}" type="presOf" srcId="{A550DE6B-60E9-42A4-BA24-09B99E04212B}" destId="{2E2CEF3C-DAE3-4606-B5A5-BCCA1CBCB380}" srcOrd="0" destOrd="0" presId="urn:microsoft.com/office/officeart/2009/3/layout/IncreasingArrowsProcess"/>
    <dgm:cxn modelId="{08E91F31-5CF3-4EEE-8C47-932A0DAADBC6}" srcId="{E4F7FC25-1B7F-409B-8CDB-AB80035AB426}" destId="{19696909-8C48-46BB-BC66-CAD5D98AD709}" srcOrd="1" destOrd="0" parTransId="{03B51307-9445-4544-9771-772629675289}" sibTransId="{16A7768E-8FFC-4FBE-9730-B00AEF21F663}"/>
    <dgm:cxn modelId="{B3A579EB-CB65-4934-B360-A56676282321}" srcId="{EB6F8CBA-A29F-43D4-82F0-03B87713507D}" destId="{35E16B8E-CCE1-4695-8F2E-A526A427A356}" srcOrd="0" destOrd="0" parTransId="{43F7794A-95C8-43D7-A2AC-2DD7E3072162}" sibTransId="{6E5F8C0E-6D37-428E-A854-26612E21F81D}"/>
    <dgm:cxn modelId="{E42BCF80-003F-4418-B46A-6ACF6604D2CB}" srcId="{19696909-8C48-46BB-BC66-CAD5D98AD709}" destId="{3672533D-8F35-4A31-9BF1-7879BDF5BDBE}" srcOrd="0" destOrd="0" parTransId="{3895EC86-D6A3-43CD-A7C4-6BD72386C11D}" sibTransId="{AFCA6754-B92A-439F-86E3-B2D211B0C3DF}"/>
    <dgm:cxn modelId="{9D362EA8-BB6C-4D55-8DFF-5AF32EFD7420}" type="presParOf" srcId="{0322A22A-B91F-42EC-AA50-5A3C2B1C1D58}" destId="{5554142E-C32B-4E5F-9FFA-9D5E68938780}" srcOrd="0" destOrd="0" presId="urn:microsoft.com/office/officeart/2009/3/layout/IncreasingArrowsProcess"/>
    <dgm:cxn modelId="{0EBAEC70-9177-4697-9FF0-785300A9D600}" type="presParOf" srcId="{0322A22A-B91F-42EC-AA50-5A3C2B1C1D58}" destId="{856E43E6-3D70-4376-AA4E-32C2946973DE}" srcOrd="1" destOrd="0" presId="urn:microsoft.com/office/officeart/2009/3/layout/IncreasingArrowsProcess"/>
    <dgm:cxn modelId="{FE38BE43-E52A-4722-9CAF-75D8352CC595}" type="presParOf" srcId="{0322A22A-B91F-42EC-AA50-5A3C2B1C1D58}" destId="{C30C58A0-B04E-452B-9322-CA41E936892C}" srcOrd="2" destOrd="0" presId="urn:microsoft.com/office/officeart/2009/3/layout/IncreasingArrowsProcess"/>
    <dgm:cxn modelId="{8926DF2E-B9CE-48AA-AA96-25CCAC58F57F}" type="presParOf" srcId="{0322A22A-B91F-42EC-AA50-5A3C2B1C1D58}" destId="{3B15316A-54DA-4456-ADE2-E7F050C432BD}" srcOrd="3" destOrd="0" presId="urn:microsoft.com/office/officeart/2009/3/layout/IncreasingArrowsProcess"/>
    <dgm:cxn modelId="{C24279AA-F3A5-417E-9786-732BE5C238A9}" type="presParOf" srcId="{0322A22A-B91F-42EC-AA50-5A3C2B1C1D58}" destId="{CCAB3F69-164F-45F2-B5B9-A78867DCEE16}" srcOrd="4" destOrd="0" presId="urn:microsoft.com/office/officeart/2009/3/layout/IncreasingArrowsProcess"/>
    <dgm:cxn modelId="{8134A329-1E84-40B4-AD68-EE78CBC46DBE}"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dgm:spPr/>
      <dgm:t>
        <a:bodyPr/>
        <a:lstStyle/>
        <a:p>
          <a:r>
            <a:rPr lang="en-ZA" dirty="0" smtClean="0">
              <a:latin typeface="Arial" panose="020B0604020202020204" pitchFamily="34" charset="0"/>
              <a:cs typeface="Arial" panose="020B0604020202020204" pitchFamily="34" charset="0"/>
            </a:rPr>
            <a:t>Improved safety and security  of inmates, officials, community, assets and information</a:t>
          </a:r>
          <a:r>
            <a:rPr lang="en-ZA" dirty="0" smtClean="0"/>
            <a:t>. </a:t>
          </a:r>
          <a:endParaRPr lang="en-ZA"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smtClean="0"/>
            <a:t>Outcome:</a:t>
          </a:r>
          <a:endParaRPr lang="en-ZA" dirty="0"/>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r>
            <a:rPr lang="en-ZA" dirty="0" smtClean="0">
              <a:latin typeface="Arial" panose="020B0604020202020204" pitchFamily="34" charset="0"/>
              <a:cs typeface="Arial" panose="020B0604020202020204" pitchFamily="34" charset="0"/>
            </a:rPr>
            <a:t>Inmates incarcerated within safe, secure and humane conditions  conducive for successful reintegration </a:t>
          </a:r>
          <a:endParaRPr lang="en-ZA" dirty="0">
            <a:latin typeface="Arial" panose="020B0604020202020204" pitchFamily="34" charset="0"/>
            <a:cs typeface="Arial" panose="020B0604020202020204" pitchFamily="34" charset="0"/>
          </a:endParaRPr>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smtClean="0"/>
            <a:t>Strategic intent</a:t>
          </a:r>
          <a:endParaRPr lang="en-ZA" dirty="0"/>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dgm:spPr/>
      <dgm:t>
        <a:bodyPr/>
        <a:lstStyle/>
        <a:p>
          <a:r>
            <a:rPr lang="en-GB" b="0" dirty="0" smtClean="0">
              <a:latin typeface="Arial" panose="020B0604020202020204" pitchFamily="34" charset="0"/>
              <a:cs typeface="Arial" panose="020B0604020202020204" pitchFamily="34" charset="0"/>
            </a:rPr>
            <a:t>Smart technology usage to enhance security operations</a:t>
          </a:r>
          <a:endParaRPr lang="en-ZA" b="0" dirty="0">
            <a:solidFill>
              <a:srgbClr val="00B0F0"/>
            </a:solidFill>
            <a:latin typeface="Arial" panose="020B0604020202020204" pitchFamily="34" charset="0"/>
            <a:cs typeface="Arial" panose="020B0604020202020204" pitchFamily="34" charset="0"/>
          </a:endParaRPr>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endParaRPr lang="en-ZA"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1FEB3477-DB12-429A-8C53-CB8324F427AE}">
      <dgm:prSet/>
      <dgm:spPr/>
      <dgm:t>
        <a:bodyPr/>
        <a:lstStyle/>
        <a:p>
          <a:endParaRPr lang="en-ZA" dirty="0"/>
        </a:p>
      </dgm:t>
    </dgm:pt>
    <dgm:pt modelId="{6AB00996-B626-4362-85F1-52A24CA243E1}" type="parTrans" cxnId="{6119B0EB-BDCE-4D18-8D38-C3C3CCADFE05}">
      <dgm:prSet/>
      <dgm:spPr/>
      <dgm:t>
        <a:bodyPr/>
        <a:lstStyle/>
        <a:p>
          <a:endParaRPr lang="en-ZA"/>
        </a:p>
      </dgm:t>
    </dgm:pt>
    <dgm:pt modelId="{AC7D5763-1971-4504-A269-51FFA4161E81}" type="sibTrans" cxnId="{6119B0EB-BDCE-4D18-8D38-C3C3CCADFE05}">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t>
        <a:bodyPr/>
        <a:lstStyle/>
        <a:p>
          <a:endParaRPr lang="en-ZA"/>
        </a:p>
      </dgm:t>
    </dgm:pt>
  </dgm:ptLst>
  <dgm:cxnLst>
    <dgm:cxn modelId="{532B4E34-E822-43E5-A218-C81D039BC82B}" srcId="{1C9B6F4F-F71B-47E5-A3F4-6A133EDDA7BF}" destId="{A550DE6B-60E9-42A4-BA24-09B99E04212B}" srcOrd="0" destOrd="0" parTransId="{F4CB9502-2D6C-47DA-A50D-94C4C749FB63}" sibTransId="{E57F40EC-C532-4728-B92E-A9224576F231}"/>
    <dgm:cxn modelId="{D04A6D58-9B9E-4483-B538-7746DA3F15A2}" type="presOf" srcId="{E4F7FC25-1B7F-409B-8CDB-AB80035AB426}" destId="{0322A22A-B91F-42EC-AA50-5A3C2B1C1D58}" srcOrd="0" destOrd="0" presId="urn:microsoft.com/office/officeart/2009/3/layout/IncreasingArrowsProcess"/>
    <dgm:cxn modelId="{53B2C83B-F4B0-4B96-BEBC-262D3929B505}" type="presOf" srcId="{1FEB3477-DB12-429A-8C53-CB8324F427AE}" destId="{3B15316A-54DA-4456-ADE2-E7F050C432BD}" srcOrd="0" destOrd="1" presId="urn:microsoft.com/office/officeart/2009/3/layout/IncreasingArrowsProcess"/>
    <dgm:cxn modelId="{38CC1CD6-D8D9-46BC-A967-B18EF681256D}" srcId="{19696909-8C48-46BB-BC66-CAD5D98AD709}" destId="{BC7B1659-D774-458A-9AD5-FDBA0EB81088}" srcOrd="2" destOrd="0" parTransId="{2BDDA411-B270-4B2A-92DF-38174B25F00D}" sibTransId="{11EAC833-E84E-4845-AB88-2782780D0775}"/>
    <dgm:cxn modelId="{3EA21980-77F9-4050-A79C-5ACE2E681EC7}" type="presOf" srcId="{BAD5FAA4-94A7-43CD-A735-B5C2D83937F6}" destId="{856E43E6-3D70-4376-AA4E-32C2946973DE}" srcOrd="0" destOrd="1" presId="urn:microsoft.com/office/officeart/2009/3/layout/IncreasingArrowsProcess"/>
    <dgm:cxn modelId="{70FA0CC2-3BA0-4AFB-85DD-2519B0AA448F}" type="presOf" srcId="{A550DE6B-60E9-42A4-BA24-09B99E04212B}" destId="{2E2CEF3C-DAE3-4606-B5A5-BCCA1CBCB380}" srcOrd="0" destOrd="0" presId="urn:microsoft.com/office/officeart/2009/3/layout/IncreasingArrowsProcess"/>
    <dgm:cxn modelId="{C54B6246-A765-44C0-A028-5D8F40C6BE88}" type="presOf" srcId="{3672533D-8F35-4A31-9BF1-7879BDF5BDBE}" destId="{3B15316A-54DA-4456-ADE2-E7F050C432BD}" srcOrd="0" destOrd="0" presId="urn:microsoft.com/office/officeart/2009/3/layout/IncreasingArrowsProcess"/>
    <dgm:cxn modelId="{6119B0EB-BDCE-4D18-8D38-C3C3CCADFE05}" srcId="{19696909-8C48-46BB-BC66-CAD5D98AD709}" destId="{1FEB3477-DB12-429A-8C53-CB8324F427AE}" srcOrd="1" destOrd="0" parTransId="{6AB00996-B626-4362-85F1-52A24CA243E1}" sibTransId="{AC7D5763-1971-4504-A269-51FFA4161E81}"/>
    <dgm:cxn modelId="{32B527A7-2BA1-4DF4-805E-EF12B28EB2A0}" type="presOf" srcId="{EB6F8CBA-A29F-43D4-82F0-03B87713507D}" destId="{5554142E-C32B-4E5F-9FFA-9D5E68938780}" srcOrd="0" destOrd="0" presId="urn:microsoft.com/office/officeart/2009/3/layout/IncreasingArrowsProcess"/>
    <dgm:cxn modelId="{653B7A9B-5A91-4C3A-BB92-9956390E6D29}" type="presOf" srcId="{19696909-8C48-46BB-BC66-CAD5D98AD709}" destId="{C30C58A0-B04E-452B-9322-CA41E936892C}" srcOrd="0" destOrd="0" presId="urn:microsoft.com/office/officeart/2009/3/layout/IncreasingArrowsProcess"/>
    <dgm:cxn modelId="{96E54CFA-2664-4731-8665-520C974CCBB4}" type="presOf" srcId="{35E16B8E-CCE1-4695-8F2E-A526A427A356}" destId="{856E43E6-3D70-4376-AA4E-32C2946973DE}" srcOrd="0" destOrd="0" presId="urn:microsoft.com/office/officeart/2009/3/layout/IncreasingArrowsProcess"/>
    <dgm:cxn modelId="{A1D63A69-51C9-4145-AAAE-0C785AA55BD1}" srcId="{EB6F8CBA-A29F-43D4-82F0-03B87713507D}" destId="{BAD5FAA4-94A7-43CD-A735-B5C2D83937F6}" srcOrd="1" destOrd="0" parTransId="{890AC574-3A8B-4DB7-A9B9-3961565CB2B3}" sibTransId="{0BECE5CD-63A2-48B1-8B89-39D3C9C3BC75}"/>
    <dgm:cxn modelId="{830DAA77-536E-40F8-9905-2573DD09F600}" srcId="{E4F7FC25-1B7F-409B-8CDB-AB80035AB426}" destId="{EB6F8CBA-A29F-43D4-82F0-03B87713507D}" srcOrd="0" destOrd="0" parTransId="{46587606-BE85-4879-980C-E311B005708F}" sibTransId="{20B777CD-0AE9-44DF-BBCF-960FAB4144E8}"/>
    <dgm:cxn modelId="{653111CC-CEBE-429E-8ACD-32E0EEF6BC48}" srcId="{E4F7FC25-1B7F-409B-8CDB-AB80035AB426}" destId="{1C9B6F4F-F71B-47E5-A3F4-6A133EDDA7BF}" srcOrd="2" destOrd="0" parTransId="{A7B34D18-627D-4CC8-8188-C16385F270E3}" sibTransId="{7A8BE1AD-444B-452B-A70D-57AFCE99E04E}"/>
    <dgm:cxn modelId="{A385B5B6-8946-411E-92FA-332997331CC5}" type="presOf" srcId="{1C9B6F4F-F71B-47E5-A3F4-6A133EDDA7BF}" destId="{CCAB3F69-164F-45F2-B5B9-A78867DCEE16}" srcOrd="0" destOrd="0" presId="urn:microsoft.com/office/officeart/2009/3/layout/IncreasingArrowsProcess"/>
    <dgm:cxn modelId="{73813371-F6E5-4513-BE7A-82FFD32806D0}" type="presOf" srcId="{BC7B1659-D774-458A-9AD5-FDBA0EB81088}" destId="{3B15316A-54DA-4456-ADE2-E7F050C432BD}" srcOrd="0" destOrd="2" presId="urn:microsoft.com/office/officeart/2009/3/layout/IncreasingArrowsProcess"/>
    <dgm:cxn modelId="{08E91F31-5CF3-4EEE-8C47-932A0DAADBC6}" srcId="{E4F7FC25-1B7F-409B-8CDB-AB80035AB426}" destId="{19696909-8C48-46BB-BC66-CAD5D98AD709}" srcOrd="1" destOrd="0" parTransId="{03B51307-9445-4544-9771-772629675289}" sibTransId="{16A7768E-8FFC-4FBE-9730-B00AEF21F663}"/>
    <dgm:cxn modelId="{B3A579EB-CB65-4934-B360-A56676282321}" srcId="{EB6F8CBA-A29F-43D4-82F0-03B87713507D}" destId="{35E16B8E-CCE1-4695-8F2E-A526A427A356}" srcOrd="0" destOrd="0" parTransId="{43F7794A-95C8-43D7-A2AC-2DD7E3072162}" sibTransId="{6E5F8C0E-6D37-428E-A854-26612E21F81D}"/>
    <dgm:cxn modelId="{E42BCF80-003F-4418-B46A-6ACF6604D2CB}" srcId="{19696909-8C48-46BB-BC66-CAD5D98AD709}" destId="{3672533D-8F35-4A31-9BF1-7879BDF5BDBE}" srcOrd="0" destOrd="0" parTransId="{3895EC86-D6A3-43CD-A7C4-6BD72386C11D}" sibTransId="{AFCA6754-B92A-439F-86E3-B2D211B0C3DF}"/>
    <dgm:cxn modelId="{345876A6-8344-49AD-962D-A333A3D4C2B9}" type="presParOf" srcId="{0322A22A-B91F-42EC-AA50-5A3C2B1C1D58}" destId="{5554142E-C32B-4E5F-9FFA-9D5E68938780}" srcOrd="0" destOrd="0" presId="urn:microsoft.com/office/officeart/2009/3/layout/IncreasingArrowsProcess"/>
    <dgm:cxn modelId="{49AFD76E-0870-4410-AF26-B55617856420}" type="presParOf" srcId="{0322A22A-B91F-42EC-AA50-5A3C2B1C1D58}" destId="{856E43E6-3D70-4376-AA4E-32C2946973DE}" srcOrd="1" destOrd="0" presId="urn:microsoft.com/office/officeart/2009/3/layout/IncreasingArrowsProcess"/>
    <dgm:cxn modelId="{631C9E5C-2130-476D-8716-5A5DA22F0FB4}" type="presParOf" srcId="{0322A22A-B91F-42EC-AA50-5A3C2B1C1D58}" destId="{C30C58A0-B04E-452B-9322-CA41E936892C}" srcOrd="2" destOrd="0" presId="urn:microsoft.com/office/officeart/2009/3/layout/IncreasingArrowsProcess"/>
    <dgm:cxn modelId="{3C533C1B-C636-4B84-8817-02A8CB1B3247}" type="presParOf" srcId="{0322A22A-B91F-42EC-AA50-5A3C2B1C1D58}" destId="{3B15316A-54DA-4456-ADE2-E7F050C432BD}" srcOrd="3" destOrd="0" presId="urn:microsoft.com/office/officeart/2009/3/layout/IncreasingArrowsProcess"/>
    <dgm:cxn modelId="{77C4BAE5-142E-448C-B0A3-ED6DE2257B2E}" type="presParOf" srcId="{0322A22A-B91F-42EC-AA50-5A3C2B1C1D58}" destId="{CCAB3F69-164F-45F2-B5B9-A78867DCEE16}" srcOrd="4" destOrd="0" presId="urn:microsoft.com/office/officeart/2009/3/layout/IncreasingArrowsProcess"/>
    <dgm:cxn modelId="{A613DAB2-7F8F-44C7-82B8-7B1E71B593CC}"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1779E4-F6D9-48D7-8FB8-CB2BDDC08908}"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ZA"/>
        </a:p>
      </dgm:t>
    </dgm:pt>
    <dgm:pt modelId="{20F0F244-8A4D-40B3-8291-C4799234F425}">
      <dgm:prSet phldrT="[Text]" custT="1"/>
      <dgm:spPr>
        <a:xfrm>
          <a:off x="233340" y="2424116"/>
          <a:ext cx="1742683" cy="871341"/>
        </a:xfrm>
        <a:prstGeom prst="roundRect">
          <a:avLst>
            <a:gd name="adj" fmla="val 10000"/>
          </a:avLst>
        </a:prstGeom>
        <a:solidFill>
          <a:schemeClr val="accent5">
            <a:lumMod val="40000"/>
            <a:lumOff val="60000"/>
          </a:schemeClr>
        </a:solidFill>
      </dgm:spPr>
      <dgm:t>
        <a:bodyPr/>
        <a:lstStyle/>
        <a:p>
          <a:r>
            <a:rPr lang="en-ZA" sz="1100" b="1" dirty="0" smtClean="0"/>
            <a:t> </a:t>
          </a:r>
          <a:r>
            <a:rPr lang="en-ZA" sz="1600" b="0" dirty="0" smtClean="0">
              <a:latin typeface="Arial" panose="020B0604020202020204" pitchFamily="34" charset="0"/>
              <a:cs typeface="Arial" panose="020B0604020202020204" pitchFamily="34" charset="0"/>
            </a:rPr>
            <a:t>Im</a:t>
          </a:r>
          <a:r>
            <a:rPr lang="en-ZA" sz="1600" b="0" dirty="0" smtClean="0">
              <a:latin typeface="Arial" panose="020B0604020202020204" pitchFamily="34" charset="0"/>
              <a:ea typeface="+mn-ea"/>
              <a:cs typeface="Arial" panose="020B0604020202020204" pitchFamily="34" charset="0"/>
            </a:rPr>
            <a:t>proved safety and security  of inmates, officials, community, assets and information</a:t>
          </a:r>
          <a:r>
            <a:rPr lang="en-ZA" sz="1600" dirty="0" smtClean="0">
              <a:latin typeface="Arial" panose="020B0604020202020204" pitchFamily="34" charset="0"/>
              <a:ea typeface="+mn-ea"/>
              <a:cs typeface="Arial" panose="020B0604020202020204" pitchFamily="34" charset="0"/>
            </a:rPr>
            <a:t>. </a:t>
          </a:r>
          <a:endParaRPr lang="en-ZA" sz="1600" dirty="0">
            <a:solidFill>
              <a:schemeClr val="tx1"/>
            </a:solidFill>
            <a:latin typeface="Arial" panose="020B0604020202020204" pitchFamily="34" charset="0"/>
            <a:ea typeface="+mn-ea"/>
            <a:cs typeface="Arial" panose="020B0604020202020204" pitchFamily="34" charset="0"/>
          </a:endParaRPr>
        </a:p>
      </dgm:t>
    </dgm:pt>
    <dgm:pt modelId="{08BAD210-BA6D-42C5-87F5-4268C56E9F21}" type="parTrans" cxnId="{4FC16DBF-5772-44AB-A81C-388C45399591}">
      <dgm:prSet/>
      <dgm:spPr/>
      <dgm:t>
        <a:bodyPr/>
        <a:lstStyle/>
        <a:p>
          <a:endParaRPr lang="en-ZA"/>
        </a:p>
      </dgm:t>
    </dgm:pt>
    <dgm:pt modelId="{3E4905E3-DDF6-4D83-9F0A-5D5D816EA587}" type="sibTrans" cxnId="{4FC16DBF-5772-44AB-A81C-388C45399591}">
      <dgm:prSet/>
      <dgm:spPr/>
      <dgm:t>
        <a:bodyPr/>
        <a:lstStyle/>
        <a:p>
          <a:endParaRPr lang="en-ZA"/>
        </a:p>
      </dgm:t>
    </dgm:pt>
    <dgm:pt modelId="{C02EED6D-A8B7-4F9E-92B3-3023A75769B1}">
      <dgm:prSet phldrT="[Text]" custT="1"/>
      <dgm:spPr>
        <a:xfrm>
          <a:off x="2523905" y="2424116"/>
          <a:ext cx="1742683" cy="871341"/>
        </a:xfrm>
        <a:prstGeom prst="roundRect">
          <a:avLst>
            <a:gd name="adj" fmla="val 10000"/>
          </a:avLst>
        </a:prstGeom>
        <a:solidFill>
          <a:srgbClr val="FFFF00"/>
        </a:solidFill>
      </dgm:spPr>
      <dgm:t>
        <a:bodyPr/>
        <a:lstStyle/>
        <a:p>
          <a:r>
            <a:rPr lang="en-ZA" sz="1600" dirty="0" smtClean="0">
              <a:latin typeface="Arial" panose="020B0604020202020204" pitchFamily="34" charset="0"/>
              <a:ea typeface="+mn-ea"/>
              <a:cs typeface="Arial" panose="020B0604020202020204" pitchFamily="34" charset="0"/>
            </a:rPr>
            <a:t>Inmates incarcerated within safe, secure and humane conditions  conducive for successful reintegration </a:t>
          </a:r>
        </a:p>
      </dgm:t>
    </dgm:pt>
    <dgm:pt modelId="{33C487AF-E27D-4567-9F55-D19F60BDB170}" type="parTrans" cxnId="{86339C19-994E-4BF0-A593-5AB174B6CA8B}">
      <dgm:prSet/>
      <dgm:spPr>
        <a:xfrm>
          <a:off x="1976023" y="2846076"/>
          <a:ext cx="547882" cy="27421"/>
        </a:xfrm>
        <a:custGeom>
          <a:avLst/>
          <a:gdLst/>
          <a:ahLst/>
          <a:cxnLst/>
          <a:rect l="0" t="0" r="0" b="0"/>
          <a:pathLst>
            <a:path>
              <a:moveTo>
                <a:pt x="0" y="13710"/>
              </a:moveTo>
              <a:lnTo>
                <a:pt x="547882" y="13710"/>
              </a:lnTo>
            </a:path>
          </a:pathLst>
        </a:custGeom>
      </dgm:spPr>
      <dgm:t>
        <a:bodyPr/>
        <a:lstStyle/>
        <a:p>
          <a:endParaRPr lang="en-ZA">
            <a:solidFill>
              <a:sysClr val="windowText" lastClr="000000">
                <a:hueOff val="0"/>
                <a:satOff val="0"/>
                <a:lumOff val="0"/>
                <a:alphaOff val="0"/>
              </a:sysClr>
            </a:solidFill>
            <a:latin typeface="Calibri"/>
            <a:ea typeface="+mn-ea"/>
            <a:cs typeface="+mn-cs"/>
          </a:endParaRPr>
        </a:p>
      </dgm:t>
    </dgm:pt>
    <dgm:pt modelId="{0E5654BE-583E-4A3B-8463-2DCCC735CE86}" type="sibTrans" cxnId="{86339C19-994E-4BF0-A593-5AB174B6CA8B}">
      <dgm:prSet/>
      <dgm:spPr/>
      <dgm:t>
        <a:bodyPr/>
        <a:lstStyle/>
        <a:p>
          <a:endParaRPr lang="en-ZA"/>
        </a:p>
      </dgm:t>
    </dgm:pt>
    <dgm:pt modelId="{7A4948D0-9C29-471B-87B1-C829CFAA350B}">
      <dgm:prSet custT="1"/>
      <dgm:spPr>
        <a:xfrm>
          <a:off x="4883114" y="1923095"/>
          <a:ext cx="1742683" cy="871341"/>
        </a:xfrm>
        <a:prstGeom prst="roundRect">
          <a:avLst>
            <a:gd name="adj" fmla="val 10000"/>
          </a:avLst>
        </a:prstGeom>
        <a:solidFill>
          <a:schemeClr val="accent2">
            <a:lumMod val="40000"/>
            <a:lumOff val="60000"/>
          </a:schemeClr>
        </a:solidFill>
      </dgm:spPr>
      <dgm:t>
        <a:bodyPr/>
        <a:lstStyle/>
        <a:p>
          <a:pPr algn="l"/>
          <a:endParaRPr lang="en-ZA" sz="1100" b="0" dirty="0" smtClean="0">
            <a:solidFill>
              <a:schemeClr val="tx1"/>
            </a:solidFill>
            <a:effectLst/>
            <a:latin typeface="Calibri" panose="020F0502020204030204" pitchFamily="34" charset="0"/>
            <a:ea typeface="+mn-ea"/>
            <a:cs typeface="Times New Roman" panose="02020603050405020304" pitchFamily="18" charset="0"/>
          </a:endParaRPr>
        </a:p>
        <a:p>
          <a:pPr algn="l"/>
          <a:r>
            <a:rPr lang="en-ZA" sz="1600" b="0" dirty="0" smtClean="0">
              <a:solidFill>
                <a:schemeClr val="tx1"/>
              </a:solidFill>
              <a:effectLst/>
              <a:latin typeface="Arial" panose="020B0604020202020204" pitchFamily="34" charset="0"/>
              <a:ea typeface="+mn-ea"/>
              <a:cs typeface="Arial" panose="020B0604020202020204" pitchFamily="34" charset="0"/>
            </a:rPr>
            <a:t>Reduction of inmates who escaped from correctional centres and remand detention facilities</a:t>
          </a:r>
        </a:p>
        <a:p>
          <a:pPr algn="l"/>
          <a:r>
            <a:rPr lang="en-ZA" sz="1600" b="0" dirty="0" smtClean="0">
              <a:solidFill>
                <a:schemeClr val="tx1"/>
              </a:solidFill>
              <a:effectLst/>
              <a:latin typeface="Arial" panose="020B0604020202020204" pitchFamily="34" charset="0"/>
              <a:ea typeface="+mn-ea"/>
              <a:cs typeface="Arial" panose="020B0604020202020204" pitchFamily="34" charset="0"/>
            </a:rPr>
            <a:t>Reduction of inmates injured as a result of reported assaults in correctional centres and remand detention facilities </a:t>
          </a:r>
        </a:p>
        <a:p>
          <a:pPr algn="l"/>
          <a:r>
            <a:rPr lang="en-ZA" sz="1600" b="0" dirty="0" smtClean="0">
              <a:solidFill>
                <a:schemeClr val="tx1"/>
              </a:solidFill>
              <a:effectLst/>
              <a:latin typeface="Arial" panose="020B0604020202020204" pitchFamily="34" charset="0"/>
              <a:ea typeface="+mn-ea"/>
              <a:cs typeface="Arial" panose="020B0604020202020204" pitchFamily="34" charset="0"/>
            </a:rPr>
            <a:t>Reduction of unnatural deaths in correctional centres and remand detention facilities </a:t>
          </a:r>
        </a:p>
        <a:p>
          <a:pPr algn="l"/>
          <a:r>
            <a:rPr lang="en-ZA" sz="1600" b="0" dirty="0" smtClean="0">
              <a:solidFill>
                <a:schemeClr val="tx1"/>
              </a:solidFill>
              <a:effectLst/>
              <a:latin typeface="Arial" panose="020B0604020202020204" pitchFamily="34" charset="0"/>
              <a:ea typeface="+mn-ea"/>
              <a:cs typeface="Arial" panose="020B0604020202020204" pitchFamily="34" charset="0"/>
            </a:rPr>
            <a:t>Reduction of gang related violent incidents</a:t>
          </a:r>
        </a:p>
        <a:p>
          <a:pPr algn="l"/>
          <a:r>
            <a:rPr lang="en-ZA" sz="1600" b="0" dirty="0" smtClean="0">
              <a:solidFill>
                <a:schemeClr val="tx1"/>
              </a:solidFill>
              <a:effectLst/>
              <a:latin typeface="Arial" panose="020B0604020202020204" pitchFamily="34" charset="0"/>
              <a:ea typeface="+mn-ea"/>
              <a:cs typeface="Arial" panose="020B0604020202020204" pitchFamily="34" charset="0"/>
            </a:rPr>
            <a:t>Ensuring the integrity of employees, consultants and contractors  (through the security screening and vetting</a:t>
          </a:r>
        </a:p>
        <a:p>
          <a:r>
            <a:rPr lang="en-ZA" sz="1600" b="0" dirty="0" smtClean="0">
              <a:solidFill>
                <a:schemeClr val="tx1"/>
              </a:solidFill>
              <a:effectLst/>
              <a:latin typeface="Arial" panose="020B0604020202020204" pitchFamily="34" charset="0"/>
              <a:ea typeface="+mn-ea"/>
              <a:cs typeface="Arial" panose="020B0604020202020204" pitchFamily="34" charset="0"/>
            </a:rPr>
            <a:t>Effective implementation of Information Security Measures</a:t>
          </a:r>
        </a:p>
        <a:p>
          <a:pPr algn="l"/>
          <a:endParaRPr lang="en-ZA" sz="1100" b="0" dirty="0" smtClean="0">
            <a:solidFill>
              <a:schemeClr val="tx1"/>
            </a:solidFill>
            <a:effectLst/>
            <a:latin typeface="Arial" panose="020B0604020202020204" pitchFamily="34" charset="0"/>
            <a:ea typeface="+mn-ea"/>
            <a:cs typeface="Arial" panose="020B0604020202020204" pitchFamily="34" charset="0"/>
          </a:endParaRPr>
        </a:p>
        <a:p>
          <a:pPr algn="l"/>
          <a:endParaRPr lang="en-ZA" sz="1100" b="0" dirty="0">
            <a:solidFill>
              <a:srgbClr val="FF0000"/>
            </a:solidFill>
            <a:effectLst/>
            <a:latin typeface="Calibri" panose="020F0502020204030204" pitchFamily="34" charset="0"/>
            <a:ea typeface="+mn-ea"/>
            <a:cs typeface="Times New Roman" panose="02020603050405020304" pitchFamily="18" charset="0"/>
          </a:endParaRPr>
        </a:p>
      </dgm:t>
    </dgm:pt>
    <dgm:pt modelId="{BF7F964B-93AD-46D8-A749-ADA423B674ED}" type="sibTrans" cxnId="{0A07B529-41FF-4B30-BA28-984C8C53F170}">
      <dgm:prSet/>
      <dgm:spPr/>
      <dgm:t>
        <a:bodyPr/>
        <a:lstStyle/>
        <a:p>
          <a:endParaRPr lang="en-ZA"/>
        </a:p>
      </dgm:t>
    </dgm:pt>
    <dgm:pt modelId="{28948F3D-43E8-43EB-8A1A-38248E4E539D}" type="parTrans" cxnId="{0A07B529-41FF-4B30-BA28-984C8C53F170}">
      <dgm:prSet/>
      <dgm:spPr>
        <a:xfrm rot="19254054">
          <a:off x="4177633" y="2595565"/>
          <a:ext cx="794435" cy="27421"/>
        </a:xfrm>
        <a:custGeom>
          <a:avLst/>
          <a:gdLst/>
          <a:ahLst/>
          <a:cxnLst/>
          <a:rect l="0" t="0" r="0" b="0"/>
          <a:pathLst>
            <a:path>
              <a:moveTo>
                <a:pt x="0" y="13710"/>
              </a:moveTo>
              <a:lnTo>
                <a:pt x="794435" y="13710"/>
              </a:lnTo>
            </a:path>
          </a:pathLst>
        </a:custGeom>
      </dgm:spPr>
      <dgm:t>
        <a:bodyPr/>
        <a:lstStyle/>
        <a:p>
          <a:endParaRPr lang="en-ZA">
            <a:solidFill>
              <a:sysClr val="windowText" lastClr="000000">
                <a:hueOff val="0"/>
                <a:satOff val="0"/>
                <a:lumOff val="0"/>
                <a:alphaOff val="0"/>
              </a:sysClr>
            </a:solidFill>
            <a:latin typeface="Calibri"/>
            <a:ea typeface="+mn-ea"/>
            <a:cs typeface="+mn-cs"/>
          </a:endParaRPr>
        </a:p>
      </dgm:t>
    </dgm:pt>
    <dgm:pt modelId="{D17BFF15-F469-450A-BE93-B04123CCC99E}" type="pres">
      <dgm:prSet presAssocID="{881779E4-F6D9-48D7-8FB8-CB2BDDC08908}" presName="diagram" presStyleCnt="0">
        <dgm:presLayoutVars>
          <dgm:chPref val="1"/>
          <dgm:dir/>
          <dgm:animOne val="branch"/>
          <dgm:animLvl val="lvl"/>
          <dgm:resizeHandles val="exact"/>
        </dgm:presLayoutVars>
      </dgm:prSet>
      <dgm:spPr/>
      <dgm:t>
        <a:bodyPr/>
        <a:lstStyle/>
        <a:p>
          <a:endParaRPr lang="en-ZA"/>
        </a:p>
      </dgm:t>
    </dgm:pt>
    <dgm:pt modelId="{235628BE-2AF4-4FD1-B4DB-76E88AF7A130}" type="pres">
      <dgm:prSet presAssocID="{20F0F244-8A4D-40B3-8291-C4799234F425}" presName="root1" presStyleCnt="0"/>
      <dgm:spPr/>
      <dgm:t>
        <a:bodyPr/>
        <a:lstStyle/>
        <a:p>
          <a:endParaRPr lang="en-ZA"/>
        </a:p>
      </dgm:t>
    </dgm:pt>
    <dgm:pt modelId="{B5BE1993-DE2F-4A51-8D77-D9DF03A10228}" type="pres">
      <dgm:prSet presAssocID="{20F0F244-8A4D-40B3-8291-C4799234F425}" presName="LevelOneTextNode" presStyleLbl="node0" presStyleIdx="0" presStyleCnt="1" custScaleX="122733" custScaleY="181789" custLinFactNeighborX="13183">
        <dgm:presLayoutVars>
          <dgm:chPref val="3"/>
        </dgm:presLayoutVars>
      </dgm:prSet>
      <dgm:spPr/>
      <dgm:t>
        <a:bodyPr/>
        <a:lstStyle/>
        <a:p>
          <a:endParaRPr lang="en-ZA"/>
        </a:p>
      </dgm:t>
    </dgm:pt>
    <dgm:pt modelId="{82B930AE-E3CE-4040-9A46-2F0B78280E54}" type="pres">
      <dgm:prSet presAssocID="{20F0F244-8A4D-40B3-8291-C4799234F425}" presName="level2hierChild" presStyleCnt="0"/>
      <dgm:spPr/>
      <dgm:t>
        <a:bodyPr/>
        <a:lstStyle/>
        <a:p>
          <a:endParaRPr lang="en-ZA"/>
        </a:p>
      </dgm:t>
    </dgm:pt>
    <dgm:pt modelId="{806624F1-247C-4B18-98B2-C7420405EA0A}" type="pres">
      <dgm:prSet presAssocID="{33C487AF-E27D-4567-9F55-D19F60BDB170}" presName="conn2-1" presStyleLbl="parChTrans1D2" presStyleIdx="0" presStyleCnt="1"/>
      <dgm:spPr/>
      <dgm:t>
        <a:bodyPr/>
        <a:lstStyle/>
        <a:p>
          <a:endParaRPr lang="en-ZA"/>
        </a:p>
      </dgm:t>
    </dgm:pt>
    <dgm:pt modelId="{50470530-08AF-4AF3-BE2B-110E99E28E68}" type="pres">
      <dgm:prSet presAssocID="{33C487AF-E27D-4567-9F55-D19F60BDB170}" presName="connTx" presStyleLbl="parChTrans1D2" presStyleIdx="0" presStyleCnt="1"/>
      <dgm:spPr/>
      <dgm:t>
        <a:bodyPr/>
        <a:lstStyle/>
        <a:p>
          <a:endParaRPr lang="en-ZA"/>
        </a:p>
      </dgm:t>
    </dgm:pt>
    <dgm:pt modelId="{59737DA6-DC62-4140-A2D2-C8CFEA603EDB}" type="pres">
      <dgm:prSet presAssocID="{C02EED6D-A8B7-4F9E-92B3-3023A75769B1}" presName="root2" presStyleCnt="0"/>
      <dgm:spPr/>
      <dgm:t>
        <a:bodyPr/>
        <a:lstStyle/>
        <a:p>
          <a:endParaRPr lang="en-ZA"/>
        </a:p>
      </dgm:t>
    </dgm:pt>
    <dgm:pt modelId="{700750EF-DCA2-44E7-A8F6-8722B98CA86B}" type="pres">
      <dgm:prSet presAssocID="{C02EED6D-A8B7-4F9E-92B3-3023A75769B1}" presName="LevelTwoTextNode" presStyleLbl="node2" presStyleIdx="0" presStyleCnt="1" custScaleX="133953" custScaleY="181789" custLinFactNeighborX="4622">
        <dgm:presLayoutVars>
          <dgm:chPref val="3"/>
        </dgm:presLayoutVars>
      </dgm:prSet>
      <dgm:spPr/>
      <dgm:t>
        <a:bodyPr/>
        <a:lstStyle/>
        <a:p>
          <a:endParaRPr lang="en-ZA"/>
        </a:p>
      </dgm:t>
    </dgm:pt>
    <dgm:pt modelId="{88852E6A-98CD-4632-B618-9D174C1917FB}" type="pres">
      <dgm:prSet presAssocID="{C02EED6D-A8B7-4F9E-92B3-3023A75769B1}" presName="level3hierChild" presStyleCnt="0"/>
      <dgm:spPr/>
      <dgm:t>
        <a:bodyPr/>
        <a:lstStyle/>
        <a:p>
          <a:endParaRPr lang="en-ZA"/>
        </a:p>
      </dgm:t>
    </dgm:pt>
    <dgm:pt modelId="{3A0F5D64-518A-4350-B9E9-C42320A5B686}" type="pres">
      <dgm:prSet presAssocID="{28948F3D-43E8-43EB-8A1A-38248E4E539D}" presName="conn2-1" presStyleLbl="parChTrans1D3" presStyleIdx="0" presStyleCnt="1"/>
      <dgm:spPr/>
      <dgm:t>
        <a:bodyPr/>
        <a:lstStyle/>
        <a:p>
          <a:endParaRPr lang="en-ZA"/>
        </a:p>
      </dgm:t>
    </dgm:pt>
    <dgm:pt modelId="{09EFA9F9-F99C-4F23-8B39-6412BD28426D}" type="pres">
      <dgm:prSet presAssocID="{28948F3D-43E8-43EB-8A1A-38248E4E539D}" presName="connTx" presStyleLbl="parChTrans1D3" presStyleIdx="0" presStyleCnt="1"/>
      <dgm:spPr/>
      <dgm:t>
        <a:bodyPr/>
        <a:lstStyle/>
        <a:p>
          <a:endParaRPr lang="en-ZA"/>
        </a:p>
      </dgm:t>
    </dgm:pt>
    <dgm:pt modelId="{862D8BE0-6D48-4291-8E6C-261FD74FC528}" type="pres">
      <dgm:prSet presAssocID="{7A4948D0-9C29-471B-87B1-C829CFAA350B}" presName="root2" presStyleCnt="0"/>
      <dgm:spPr/>
      <dgm:t>
        <a:bodyPr/>
        <a:lstStyle/>
        <a:p>
          <a:endParaRPr lang="en-ZA"/>
        </a:p>
      </dgm:t>
    </dgm:pt>
    <dgm:pt modelId="{E57721BD-D99F-4BCC-BEB3-1297D5C323E0}" type="pres">
      <dgm:prSet presAssocID="{7A4948D0-9C29-471B-87B1-C829CFAA350B}" presName="LevelTwoTextNode" presStyleLbl="node3" presStyleIdx="0" presStyleCnt="1" custScaleX="235945" custScaleY="580672" custLinFactNeighborX="-17782" custLinFactNeighborY="-1094">
        <dgm:presLayoutVars>
          <dgm:chPref val="3"/>
        </dgm:presLayoutVars>
      </dgm:prSet>
      <dgm:spPr/>
      <dgm:t>
        <a:bodyPr/>
        <a:lstStyle/>
        <a:p>
          <a:endParaRPr lang="en-ZA"/>
        </a:p>
      </dgm:t>
    </dgm:pt>
    <dgm:pt modelId="{B32B6CDA-E203-4D0D-824D-DA3CFFDD0E99}" type="pres">
      <dgm:prSet presAssocID="{7A4948D0-9C29-471B-87B1-C829CFAA350B}" presName="level3hierChild" presStyleCnt="0"/>
      <dgm:spPr/>
      <dgm:t>
        <a:bodyPr/>
        <a:lstStyle/>
        <a:p>
          <a:endParaRPr lang="en-ZA"/>
        </a:p>
      </dgm:t>
    </dgm:pt>
  </dgm:ptLst>
  <dgm:cxnLst>
    <dgm:cxn modelId="{F4AE784F-BBD3-4D3A-AFDD-815AA570F2C2}" type="presOf" srcId="{28948F3D-43E8-43EB-8A1A-38248E4E539D}" destId="{3A0F5D64-518A-4350-B9E9-C42320A5B686}" srcOrd="0" destOrd="0" presId="urn:microsoft.com/office/officeart/2005/8/layout/hierarchy2"/>
    <dgm:cxn modelId="{59BD80D8-1DDB-429F-B841-BB8B7FCAE640}" type="presOf" srcId="{7A4948D0-9C29-471B-87B1-C829CFAA350B}" destId="{E57721BD-D99F-4BCC-BEB3-1297D5C323E0}" srcOrd="0" destOrd="0" presId="urn:microsoft.com/office/officeart/2005/8/layout/hierarchy2"/>
    <dgm:cxn modelId="{86339C19-994E-4BF0-A593-5AB174B6CA8B}" srcId="{20F0F244-8A4D-40B3-8291-C4799234F425}" destId="{C02EED6D-A8B7-4F9E-92B3-3023A75769B1}" srcOrd="0" destOrd="0" parTransId="{33C487AF-E27D-4567-9F55-D19F60BDB170}" sibTransId="{0E5654BE-583E-4A3B-8463-2DCCC735CE86}"/>
    <dgm:cxn modelId="{42FA3B2E-1721-4D85-8B1D-6ED2012779E9}" type="presOf" srcId="{33C487AF-E27D-4567-9F55-D19F60BDB170}" destId="{50470530-08AF-4AF3-BE2B-110E99E28E68}" srcOrd="1" destOrd="0" presId="urn:microsoft.com/office/officeart/2005/8/layout/hierarchy2"/>
    <dgm:cxn modelId="{0A07B529-41FF-4B30-BA28-984C8C53F170}" srcId="{C02EED6D-A8B7-4F9E-92B3-3023A75769B1}" destId="{7A4948D0-9C29-471B-87B1-C829CFAA350B}" srcOrd="0" destOrd="0" parTransId="{28948F3D-43E8-43EB-8A1A-38248E4E539D}" sibTransId="{BF7F964B-93AD-46D8-A749-ADA423B674ED}"/>
    <dgm:cxn modelId="{E08E42AB-6F23-4B36-9118-4514368B6EC6}" type="presOf" srcId="{33C487AF-E27D-4567-9F55-D19F60BDB170}" destId="{806624F1-247C-4B18-98B2-C7420405EA0A}" srcOrd="0" destOrd="0" presId="urn:microsoft.com/office/officeart/2005/8/layout/hierarchy2"/>
    <dgm:cxn modelId="{BD520F78-9BBE-4499-8C8A-A35FCD2D1DC0}" type="presOf" srcId="{20F0F244-8A4D-40B3-8291-C4799234F425}" destId="{B5BE1993-DE2F-4A51-8D77-D9DF03A10228}" srcOrd="0" destOrd="0" presId="urn:microsoft.com/office/officeart/2005/8/layout/hierarchy2"/>
    <dgm:cxn modelId="{EFFBCA2F-CA84-477F-849D-736008E5AFC3}" type="presOf" srcId="{28948F3D-43E8-43EB-8A1A-38248E4E539D}" destId="{09EFA9F9-F99C-4F23-8B39-6412BD28426D}" srcOrd="1" destOrd="0" presId="urn:microsoft.com/office/officeart/2005/8/layout/hierarchy2"/>
    <dgm:cxn modelId="{4FC16DBF-5772-44AB-A81C-388C45399591}" srcId="{881779E4-F6D9-48D7-8FB8-CB2BDDC08908}" destId="{20F0F244-8A4D-40B3-8291-C4799234F425}" srcOrd="0" destOrd="0" parTransId="{08BAD210-BA6D-42C5-87F5-4268C56E9F21}" sibTransId="{3E4905E3-DDF6-4D83-9F0A-5D5D816EA587}"/>
    <dgm:cxn modelId="{130AF197-1DE7-407E-B789-D3298BF13220}" type="presOf" srcId="{C02EED6D-A8B7-4F9E-92B3-3023A75769B1}" destId="{700750EF-DCA2-44E7-A8F6-8722B98CA86B}" srcOrd="0" destOrd="0" presId="urn:microsoft.com/office/officeart/2005/8/layout/hierarchy2"/>
    <dgm:cxn modelId="{909308BF-066F-41B6-B3E6-73F6A285ADDF}" type="presOf" srcId="{881779E4-F6D9-48D7-8FB8-CB2BDDC08908}" destId="{D17BFF15-F469-450A-BE93-B04123CCC99E}" srcOrd="0" destOrd="0" presId="urn:microsoft.com/office/officeart/2005/8/layout/hierarchy2"/>
    <dgm:cxn modelId="{77A6011F-2AAB-40BD-8388-3F751C93CDB1}" type="presParOf" srcId="{D17BFF15-F469-450A-BE93-B04123CCC99E}" destId="{235628BE-2AF4-4FD1-B4DB-76E88AF7A130}" srcOrd="0" destOrd="0" presId="urn:microsoft.com/office/officeart/2005/8/layout/hierarchy2"/>
    <dgm:cxn modelId="{15BCF426-E3E9-45D5-88AE-30C3A6AE7D01}" type="presParOf" srcId="{235628BE-2AF4-4FD1-B4DB-76E88AF7A130}" destId="{B5BE1993-DE2F-4A51-8D77-D9DF03A10228}" srcOrd="0" destOrd="0" presId="urn:microsoft.com/office/officeart/2005/8/layout/hierarchy2"/>
    <dgm:cxn modelId="{4C038C8F-3ACB-435A-A492-A88119945707}" type="presParOf" srcId="{235628BE-2AF4-4FD1-B4DB-76E88AF7A130}" destId="{82B930AE-E3CE-4040-9A46-2F0B78280E54}" srcOrd="1" destOrd="0" presId="urn:microsoft.com/office/officeart/2005/8/layout/hierarchy2"/>
    <dgm:cxn modelId="{4D9EE3BE-BB39-46AD-BB2B-335ECE7F6DA2}" type="presParOf" srcId="{82B930AE-E3CE-4040-9A46-2F0B78280E54}" destId="{806624F1-247C-4B18-98B2-C7420405EA0A}" srcOrd="0" destOrd="0" presId="urn:microsoft.com/office/officeart/2005/8/layout/hierarchy2"/>
    <dgm:cxn modelId="{7BB698B9-3BF7-4E4A-B605-EC9564D5ED38}" type="presParOf" srcId="{806624F1-247C-4B18-98B2-C7420405EA0A}" destId="{50470530-08AF-4AF3-BE2B-110E99E28E68}" srcOrd="0" destOrd="0" presId="urn:microsoft.com/office/officeart/2005/8/layout/hierarchy2"/>
    <dgm:cxn modelId="{02EA3F43-2043-4CFA-8F4A-0D190A69D235}" type="presParOf" srcId="{82B930AE-E3CE-4040-9A46-2F0B78280E54}" destId="{59737DA6-DC62-4140-A2D2-C8CFEA603EDB}" srcOrd="1" destOrd="0" presId="urn:microsoft.com/office/officeart/2005/8/layout/hierarchy2"/>
    <dgm:cxn modelId="{6013ED77-B0AA-4D18-BC8F-02CE2826FF4A}" type="presParOf" srcId="{59737DA6-DC62-4140-A2D2-C8CFEA603EDB}" destId="{700750EF-DCA2-44E7-A8F6-8722B98CA86B}" srcOrd="0" destOrd="0" presId="urn:microsoft.com/office/officeart/2005/8/layout/hierarchy2"/>
    <dgm:cxn modelId="{19BC46C7-E35C-4E0B-8505-8E374C4A372F}" type="presParOf" srcId="{59737DA6-DC62-4140-A2D2-C8CFEA603EDB}" destId="{88852E6A-98CD-4632-B618-9D174C1917FB}" srcOrd="1" destOrd="0" presId="urn:microsoft.com/office/officeart/2005/8/layout/hierarchy2"/>
    <dgm:cxn modelId="{4FC83816-48A9-4C2B-877C-819DABAAE40B}" type="presParOf" srcId="{88852E6A-98CD-4632-B618-9D174C1917FB}" destId="{3A0F5D64-518A-4350-B9E9-C42320A5B686}" srcOrd="0" destOrd="0" presId="urn:microsoft.com/office/officeart/2005/8/layout/hierarchy2"/>
    <dgm:cxn modelId="{33332EBB-D6A0-4FFC-A778-A65DF2B5EFBA}" type="presParOf" srcId="{3A0F5D64-518A-4350-B9E9-C42320A5B686}" destId="{09EFA9F9-F99C-4F23-8B39-6412BD28426D}" srcOrd="0" destOrd="0" presId="urn:microsoft.com/office/officeart/2005/8/layout/hierarchy2"/>
    <dgm:cxn modelId="{48920715-F570-407D-9515-1A436771AFB5}" type="presParOf" srcId="{88852E6A-98CD-4632-B618-9D174C1917FB}" destId="{862D8BE0-6D48-4291-8E6C-261FD74FC528}" srcOrd="1" destOrd="0" presId="urn:microsoft.com/office/officeart/2005/8/layout/hierarchy2"/>
    <dgm:cxn modelId="{8E212005-DAB2-4BC8-B495-07D234CD0983}" type="presParOf" srcId="{862D8BE0-6D48-4291-8E6C-261FD74FC528}" destId="{E57721BD-D99F-4BCC-BEB3-1297D5C323E0}" srcOrd="0" destOrd="0" presId="urn:microsoft.com/office/officeart/2005/8/layout/hierarchy2"/>
    <dgm:cxn modelId="{4F246F69-FEA2-44F8-BE7E-219A7103D465}" type="presParOf" srcId="{862D8BE0-6D48-4291-8E6C-261FD74FC528}" destId="{B32B6CDA-E203-4D0D-824D-DA3CFFDD0E9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4EBD29-9BDB-4410-B5A3-C93C45ECDCCA}" type="doc">
      <dgm:prSet loTypeId="urn:microsoft.com/office/officeart/2005/8/layout/chevron1" loCatId="process" qsTypeId="urn:microsoft.com/office/officeart/2005/8/quickstyle/simple5" qsCatId="simple" csTypeId="urn:microsoft.com/office/officeart/2005/8/colors/accent3_2" csCatId="accent3" phldr="1"/>
      <dgm:spPr/>
    </dgm:pt>
    <dgm:pt modelId="{B55F6B3D-7746-48EE-B5B3-3A8ACF91F9E7}">
      <dgm:prSet phldrT="[Text]"/>
      <dgm:spPr>
        <a:xfrm>
          <a:off x="4241" y="0"/>
          <a:ext cx="2469058" cy="408158"/>
        </a:xfrm>
        <a:prstGeom prst="chevron">
          <a:avLst/>
        </a:prstGeom>
      </dgm:spPr>
      <dgm:t>
        <a:bodyPr/>
        <a:lstStyle/>
        <a:p>
          <a:r>
            <a:rPr lang="en-ZA" dirty="0" smtClean="0">
              <a:solidFill>
                <a:schemeClr val="tx1"/>
              </a:solidFill>
              <a:latin typeface="Calibri"/>
              <a:ea typeface="+mn-ea"/>
              <a:cs typeface="+mn-cs"/>
            </a:rPr>
            <a:t>Impact (Impact Statement)</a:t>
          </a:r>
          <a:endParaRPr lang="en-ZA" dirty="0">
            <a:solidFill>
              <a:schemeClr val="tx1"/>
            </a:solidFill>
            <a:latin typeface="Calibri"/>
            <a:ea typeface="+mn-ea"/>
            <a:cs typeface="+mn-cs"/>
          </a:endParaRPr>
        </a:p>
      </dgm:t>
    </dgm:pt>
    <dgm:pt modelId="{A208254B-0DDD-4696-9EEC-242775112F79}" type="parTrans" cxnId="{ED689DDA-D6E1-4C9D-87AE-9EB8976FEA7C}">
      <dgm:prSet/>
      <dgm:spPr/>
      <dgm:t>
        <a:bodyPr/>
        <a:lstStyle/>
        <a:p>
          <a:endParaRPr lang="en-ZA">
            <a:solidFill>
              <a:schemeClr val="tx1"/>
            </a:solidFill>
          </a:endParaRPr>
        </a:p>
      </dgm:t>
    </dgm:pt>
    <dgm:pt modelId="{D686B98D-58FB-406C-9034-9447D5FD71C6}" type="sibTrans" cxnId="{ED689DDA-D6E1-4C9D-87AE-9EB8976FEA7C}">
      <dgm:prSet/>
      <dgm:spPr/>
      <dgm:t>
        <a:bodyPr/>
        <a:lstStyle/>
        <a:p>
          <a:endParaRPr lang="en-ZA">
            <a:solidFill>
              <a:schemeClr val="tx1"/>
            </a:solidFill>
          </a:endParaRPr>
        </a:p>
      </dgm:t>
    </dgm:pt>
    <dgm:pt modelId="{A5405A81-8DD7-45E5-9221-8CEB3D1CA633}">
      <dgm:prSet phldrT="[Text]"/>
      <dgm:spPr>
        <a:xfrm>
          <a:off x="2226394" y="0"/>
          <a:ext cx="2469058" cy="408158"/>
        </a:xfrm>
        <a:prstGeom prst="chevron">
          <a:avLst/>
        </a:prstGeom>
      </dgm:spPr>
      <dgm:t>
        <a:bodyPr/>
        <a:lstStyle/>
        <a:p>
          <a:r>
            <a:rPr lang="en-ZA" dirty="0" smtClean="0">
              <a:solidFill>
                <a:schemeClr val="tx1"/>
              </a:solidFill>
              <a:latin typeface="Calibri"/>
              <a:ea typeface="+mn-ea"/>
              <a:cs typeface="+mn-cs"/>
            </a:rPr>
            <a:t>Outcome (5 year target)</a:t>
          </a:r>
          <a:endParaRPr lang="en-ZA" dirty="0">
            <a:solidFill>
              <a:schemeClr val="tx1"/>
            </a:solidFill>
            <a:latin typeface="Calibri"/>
            <a:ea typeface="+mn-ea"/>
            <a:cs typeface="+mn-cs"/>
          </a:endParaRPr>
        </a:p>
      </dgm:t>
    </dgm:pt>
    <dgm:pt modelId="{0720EFD5-880C-413E-9507-F36C419877A2}" type="parTrans" cxnId="{9D20673A-9DF6-47FC-BF38-7D75D2CE96E9}">
      <dgm:prSet/>
      <dgm:spPr/>
      <dgm:t>
        <a:bodyPr/>
        <a:lstStyle/>
        <a:p>
          <a:endParaRPr lang="en-ZA">
            <a:solidFill>
              <a:schemeClr val="tx1"/>
            </a:solidFill>
          </a:endParaRPr>
        </a:p>
      </dgm:t>
    </dgm:pt>
    <dgm:pt modelId="{C9ED9D56-56EF-4F06-A6A8-5ED94C400346}" type="sibTrans" cxnId="{9D20673A-9DF6-47FC-BF38-7D75D2CE96E9}">
      <dgm:prSet/>
      <dgm:spPr/>
      <dgm:t>
        <a:bodyPr/>
        <a:lstStyle/>
        <a:p>
          <a:endParaRPr lang="en-ZA">
            <a:solidFill>
              <a:schemeClr val="tx1"/>
            </a:solidFill>
          </a:endParaRPr>
        </a:p>
      </dgm:t>
    </dgm:pt>
    <dgm:pt modelId="{8FD5EE27-EEA5-4F7D-9768-110820E6ACFE}">
      <dgm:prSet phldrT="[Text]"/>
      <dgm:spPr>
        <a:xfrm>
          <a:off x="4448547" y="0"/>
          <a:ext cx="2469058" cy="408158"/>
        </a:xfrm>
        <a:prstGeom prst="chevron">
          <a:avLst/>
        </a:prstGeom>
      </dgm:spPr>
      <dgm:t>
        <a:bodyPr/>
        <a:lstStyle/>
        <a:p>
          <a:r>
            <a:rPr lang="en-ZA" dirty="0" smtClean="0">
              <a:solidFill>
                <a:schemeClr val="tx1"/>
              </a:solidFill>
              <a:latin typeface="Calibri"/>
              <a:ea typeface="+mn-ea"/>
              <a:cs typeface="+mn-cs"/>
            </a:rPr>
            <a:t>Primary Outputs (KPI’S)</a:t>
          </a:r>
          <a:endParaRPr lang="en-ZA" dirty="0">
            <a:solidFill>
              <a:schemeClr val="tx1"/>
            </a:solidFill>
            <a:latin typeface="Calibri"/>
            <a:ea typeface="+mn-ea"/>
            <a:cs typeface="+mn-cs"/>
          </a:endParaRPr>
        </a:p>
      </dgm:t>
    </dgm:pt>
    <dgm:pt modelId="{B9D090CF-5114-4F81-A477-1D0A07B3AE22}" type="parTrans" cxnId="{E42A57ED-8F88-47D9-A998-A2735410C5A7}">
      <dgm:prSet/>
      <dgm:spPr/>
      <dgm:t>
        <a:bodyPr/>
        <a:lstStyle/>
        <a:p>
          <a:endParaRPr lang="en-ZA">
            <a:solidFill>
              <a:schemeClr val="tx1"/>
            </a:solidFill>
          </a:endParaRPr>
        </a:p>
      </dgm:t>
    </dgm:pt>
    <dgm:pt modelId="{9BC49193-A35C-47A1-84E1-FE567320C6A9}" type="sibTrans" cxnId="{E42A57ED-8F88-47D9-A998-A2735410C5A7}">
      <dgm:prSet/>
      <dgm:spPr/>
      <dgm:t>
        <a:bodyPr/>
        <a:lstStyle/>
        <a:p>
          <a:endParaRPr lang="en-ZA">
            <a:solidFill>
              <a:schemeClr val="tx1"/>
            </a:solidFill>
          </a:endParaRPr>
        </a:p>
      </dgm:t>
    </dgm:pt>
    <dgm:pt modelId="{7E95E91A-77C9-480C-9DF5-36A9800DE5FD}" type="pres">
      <dgm:prSet presAssocID="{5A4EBD29-9BDB-4410-B5A3-C93C45ECDCCA}" presName="Name0" presStyleCnt="0">
        <dgm:presLayoutVars>
          <dgm:dir/>
          <dgm:animLvl val="lvl"/>
          <dgm:resizeHandles val="exact"/>
        </dgm:presLayoutVars>
      </dgm:prSet>
      <dgm:spPr/>
    </dgm:pt>
    <dgm:pt modelId="{262BE795-9EDB-44E2-96BB-62343E1E77CA}" type="pres">
      <dgm:prSet presAssocID="{B55F6B3D-7746-48EE-B5B3-3A8ACF91F9E7}" presName="parTxOnly" presStyleLbl="node1" presStyleIdx="0" presStyleCnt="3">
        <dgm:presLayoutVars>
          <dgm:chMax val="0"/>
          <dgm:chPref val="0"/>
          <dgm:bulletEnabled val="1"/>
        </dgm:presLayoutVars>
      </dgm:prSet>
      <dgm:spPr/>
      <dgm:t>
        <a:bodyPr/>
        <a:lstStyle/>
        <a:p>
          <a:endParaRPr lang="en-ZA"/>
        </a:p>
      </dgm:t>
    </dgm:pt>
    <dgm:pt modelId="{54CFF9C2-0D0A-4481-B27F-65E1272CE003}" type="pres">
      <dgm:prSet presAssocID="{D686B98D-58FB-406C-9034-9447D5FD71C6}" presName="parTxOnlySpace" presStyleCnt="0"/>
      <dgm:spPr/>
    </dgm:pt>
    <dgm:pt modelId="{725E6417-0418-43C0-891F-EE405BDC9D2D}" type="pres">
      <dgm:prSet presAssocID="{A5405A81-8DD7-45E5-9221-8CEB3D1CA633}" presName="parTxOnly" presStyleLbl="node1" presStyleIdx="1" presStyleCnt="3">
        <dgm:presLayoutVars>
          <dgm:chMax val="0"/>
          <dgm:chPref val="0"/>
          <dgm:bulletEnabled val="1"/>
        </dgm:presLayoutVars>
      </dgm:prSet>
      <dgm:spPr/>
      <dgm:t>
        <a:bodyPr/>
        <a:lstStyle/>
        <a:p>
          <a:endParaRPr lang="en-ZA"/>
        </a:p>
      </dgm:t>
    </dgm:pt>
    <dgm:pt modelId="{9D115F0D-9052-4C85-9C1C-B341DDFC46D7}" type="pres">
      <dgm:prSet presAssocID="{C9ED9D56-56EF-4F06-A6A8-5ED94C400346}" presName="parTxOnlySpace" presStyleCnt="0"/>
      <dgm:spPr/>
    </dgm:pt>
    <dgm:pt modelId="{9654805B-6471-444A-A5C9-497929093079}" type="pres">
      <dgm:prSet presAssocID="{8FD5EE27-EEA5-4F7D-9768-110820E6ACFE}" presName="parTxOnly" presStyleLbl="node1" presStyleIdx="2" presStyleCnt="3">
        <dgm:presLayoutVars>
          <dgm:chMax val="0"/>
          <dgm:chPref val="0"/>
          <dgm:bulletEnabled val="1"/>
        </dgm:presLayoutVars>
      </dgm:prSet>
      <dgm:spPr/>
      <dgm:t>
        <a:bodyPr/>
        <a:lstStyle/>
        <a:p>
          <a:endParaRPr lang="en-ZA"/>
        </a:p>
      </dgm:t>
    </dgm:pt>
  </dgm:ptLst>
  <dgm:cxnLst>
    <dgm:cxn modelId="{CB1618EE-8454-4BE0-A80B-8AD2996C1D43}" type="presOf" srcId="{B55F6B3D-7746-48EE-B5B3-3A8ACF91F9E7}" destId="{262BE795-9EDB-44E2-96BB-62343E1E77CA}" srcOrd="0" destOrd="0" presId="urn:microsoft.com/office/officeart/2005/8/layout/chevron1"/>
    <dgm:cxn modelId="{9D20673A-9DF6-47FC-BF38-7D75D2CE96E9}" srcId="{5A4EBD29-9BDB-4410-B5A3-C93C45ECDCCA}" destId="{A5405A81-8DD7-45E5-9221-8CEB3D1CA633}" srcOrd="1" destOrd="0" parTransId="{0720EFD5-880C-413E-9507-F36C419877A2}" sibTransId="{C9ED9D56-56EF-4F06-A6A8-5ED94C400346}"/>
    <dgm:cxn modelId="{16769FA7-A75E-4A96-BBAA-ACA02773BFE6}" type="presOf" srcId="{5A4EBD29-9BDB-4410-B5A3-C93C45ECDCCA}" destId="{7E95E91A-77C9-480C-9DF5-36A9800DE5FD}" srcOrd="0" destOrd="0" presId="urn:microsoft.com/office/officeart/2005/8/layout/chevron1"/>
    <dgm:cxn modelId="{DA536194-EDD4-4C05-85B0-A01027F25CAC}" type="presOf" srcId="{A5405A81-8DD7-45E5-9221-8CEB3D1CA633}" destId="{725E6417-0418-43C0-891F-EE405BDC9D2D}" srcOrd="0" destOrd="0" presId="urn:microsoft.com/office/officeart/2005/8/layout/chevron1"/>
    <dgm:cxn modelId="{ED689DDA-D6E1-4C9D-87AE-9EB8976FEA7C}" srcId="{5A4EBD29-9BDB-4410-B5A3-C93C45ECDCCA}" destId="{B55F6B3D-7746-48EE-B5B3-3A8ACF91F9E7}" srcOrd="0" destOrd="0" parTransId="{A208254B-0DDD-4696-9EEC-242775112F79}" sibTransId="{D686B98D-58FB-406C-9034-9447D5FD71C6}"/>
    <dgm:cxn modelId="{E42A57ED-8F88-47D9-A998-A2735410C5A7}" srcId="{5A4EBD29-9BDB-4410-B5A3-C93C45ECDCCA}" destId="{8FD5EE27-EEA5-4F7D-9768-110820E6ACFE}" srcOrd="2" destOrd="0" parTransId="{B9D090CF-5114-4F81-A477-1D0A07B3AE22}" sibTransId="{9BC49193-A35C-47A1-84E1-FE567320C6A9}"/>
    <dgm:cxn modelId="{BC600F02-8BB7-405E-83BD-F5FFD95A43F3}" type="presOf" srcId="{8FD5EE27-EEA5-4F7D-9768-110820E6ACFE}" destId="{9654805B-6471-444A-A5C9-497929093079}" srcOrd="0" destOrd="0" presId="urn:microsoft.com/office/officeart/2005/8/layout/chevron1"/>
    <dgm:cxn modelId="{14662CFB-217C-4C14-91D2-4CA7D1BEC27B}" type="presParOf" srcId="{7E95E91A-77C9-480C-9DF5-36A9800DE5FD}" destId="{262BE795-9EDB-44E2-96BB-62343E1E77CA}" srcOrd="0" destOrd="0" presId="urn:microsoft.com/office/officeart/2005/8/layout/chevron1"/>
    <dgm:cxn modelId="{A942ABDA-D3E8-463D-9F12-14194C78C3A9}" type="presParOf" srcId="{7E95E91A-77C9-480C-9DF5-36A9800DE5FD}" destId="{54CFF9C2-0D0A-4481-B27F-65E1272CE003}" srcOrd="1" destOrd="0" presId="urn:microsoft.com/office/officeart/2005/8/layout/chevron1"/>
    <dgm:cxn modelId="{04FFD7AB-666F-46B5-BAEA-A819ED4902D7}" type="presParOf" srcId="{7E95E91A-77C9-480C-9DF5-36A9800DE5FD}" destId="{725E6417-0418-43C0-891F-EE405BDC9D2D}" srcOrd="2" destOrd="0" presId="urn:microsoft.com/office/officeart/2005/8/layout/chevron1"/>
    <dgm:cxn modelId="{73AE5AAC-D3C6-4A50-883B-BF457DE7DAE0}" type="presParOf" srcId="{7E95E91A-77C9-480C-9DF5-36A9800DE5FD}" destId="{9D115F0D-9052-4C85-9C1C-B341DDFC46D7}" srcOrd="3" destOrd="0" presId="urn:microsoft.com/office/officeart/2005/8/layout/chevron1"/>
    <dgm:cxn modelId="{B11BE972-B03D-47E0-B9F4-7553B5F5D3AD}" type="presParOf" srcId="{7E95E91A-77C9-480C-9DF5-36A9800DE5FD}" destId="{9654805B-6471-444A-A5C9-497929093079}"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23874" y="1353230"/>
          <a:ext cx="8232650" cy="1198987"/>
        </a:xfrm>
        <a:prstGeom prst="rightArrow">
          <a:avLst>
            <a:gd name="adj1" fmla="val 50000"/>
            <a:gd name="adj2" fmla="val 50000"/>
          </a:avLst>
        </a:prstGeom>
        <a:solidFill>
          <a:schemeClr val="accent2">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339" numCol="1" spcCol="1270" anchor="ctr" anchorCtr="0">
          <a:noAutofit/>
        </a:bodyPr>
        <a:lstStyle/>
        <a:p>
          <a:pPr lvl="0" algn="l" defTabSz="1022350">
            <a:lnSpc>
              <a:spcPct val="90000"/>
            </a:lnSpc>
            <a:spcBef>
              <a:spcPct val="0"/>
            </a:spcBef>
            <a:spcAft>
              <a:spcPct val="35000"/>
            </a:spcAft>
          </a:pPr>
          <a:r>
            <a:rPr lang="en-ZA" sz="2300" kern="1200" dirty="0" smtClean="0"/>
            <a:t>Impact: </a:t>
          </a:r>
          <a:endParaRPr lang="en-ZA" sz="2300" kern="1200" dirty="0"/>
        </a:p>
      </dsp:txBody>
      <dsp:txXfrm>
        <a:off x="23874" y="1652977"/>
        <a:ext cx="7932903" cy="599493"/>
      </dsp:txXfrm>
    </dsp:sp>
    <dsp:sp modelId="{856E43E6-3D70-4376-AA4E-32C2946973DE}">
      <dsp:nvSpPr>
        <dsp:cNvPr id="0" name=""/>
        <dsp:cNvSpPr/>
      </dsp:nvSpPr>
      <dsp:spPr>
        <a:xfrm>
          <a:off x="23874" y="2277822"/>
          <a:ext cx="2535656" cy="230969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kern="1200" dirty="0" smtClean="0">
              <a:latin typeface="Arial" panose="020B0604020202020204" pitchFamily="34" charset="0"/>
              <a:cs typeface="Arial" panose="020B0604020202020204" pitchFamily="34" charset="0"/>
            </a:rPr>
            <a:t>Improved safety and security  of inmates, officials, community, assets and information. </a:t>
          </a:r>
          <a:endParaRPr lang="en-ZA" sz="1600" kern="1200" dirty="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endParaRPr lang="en-ZA" sz="1000" kern="1200" dirty="0"/>
        </a:p>
      </dsp:txBody>
      <dsp:txXfrm>
        <a:off x="23874" y="2277822"/>
        <a:ext cx="2535656" cy="2309691"/>
      </dsp:txXfrm>
    </dsp:sp>
    <dsp:sp modelId="{C30C58A0-B04E-452B-9322-CA41E936892C}">
      <dsp:nvSpPr>
        <dsp:cNvPr id="0" name=""/>
        <dsp:cNvSpPr/>
      </dsp:nvSpPr>
      <dsp:spPr>
        <a:xfrm>
          <a:off x="2559531" y="1752892"/>
          <a:ext cx="5696994" cy="1198987"/>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339" numCol="1" spcCol="1270" anchor="ctr" anchorCtr="0">
          <a:noAutofit/>
        </a:bodyPr>
        <a:lstStyle/>
        <a:p>
          <a:pPr lvl="0" algn="l" defTabSz="1022350">
            <a:lnSpc>
              <a:spcPct val="90000"/>
            </a:lnSpc>
            <a:spcBef>
              <a:spcPct val="0"/>
            </a:spcBef>
            <a:spcAft>
              <a:spcPct val="35000"/>
            </a:spcAft>
          </a:pPr>
          <a:r>
            <a:rPr lang="en-ZA" sz="2300" kern="1200" dirty="0" smtClean="0"/>
            <a:t>Outcome:</a:t>
          </a:r>
          <a:endParaRPr lang="en-ZA" sz="2300" kern="1200" dirty="0"/>
        </a:p>
      </dsp:txBody>
      <dsp:txXfrm>
        <a:off x="2559531" y="2052639"/>
        <a:ext cx="5397247" cy="599493"/>
      </dsp:txXfrm>
    </dsp:sp>
    <dsp:sp modelId="{3B15316A-54DA-4456-ADE2-E7F050C432BD}">
      <dsp:nvSpPr>
        <dsp:cNvPr id="0" name=""/>
        <dsp:cNvSpPr/>
      </dsp:nvSpPr>
      <dsp:spPr>
        <a:xfrm>
          <a:off x="2547486" y="2677485"/>
          <a:ext cx="2535656" cy="230969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kern="1200" dirty="0" smtClean="0">
              <a:latin typeface="Arial" panose="020B0604020202020204" pitchFamily="34" charset="0"/>
              <a:cs typeface="Arial" panose="020B0604020202020204" pitchFamily="34" charset="0"/>
            </a:rPr>
            <a:t>Inmates incarcerated within safe, secure and humane conditions  conducive for successful reintegration </a:t>
          </a:r>
        </a:p>
        <a:p>
          <a:pPr lvl="0" algn="l" defTabSz="711200">
            <a:lnSpc>
              <a:spcPct val="90000"/>
            </a:lnSpc>
            <a:spcBef>
              <a:spcPct val="0"/>
            </a:spcBef>
            <a:spcAft>
              <a:spcPct val="35000"/>
            </a:spcAft>
          </a:pPr>
          <a:endParaRPr lang="en-ZA" sz="1000" kern="1200" dirty="0" smtClean="0"/>
        </a:p>
        <a:p>
          <a:pPr lvl="0" algn="l" defTabSz="711200">
            <a:lnSpc>
              <a:spcPct val="90000"/>
            </a:lnSpc>
            <a:spcBef>
              <a:spcPct val="0"/>
            </a:spcBef>
            <a:spcAft>
              <a:spcPct val="35000"/>
            </a:spcAft>
          </a:pPr>
          <a:endParaRPr lang="en-ZA" sz="1000" kern="1200" dirty="0"/>
        </a:p>
        <a:p>
          <a:pPr lvl="0" algn="l" defTabSz="444500">
            <a:lnSpc>
              <a:spcPct val="90000"/>
            </a:lnSpc>
            <a:spcBef>
              <a:spcPct val="0"/>
            </a:spcBef>
            <a:spcAft>
              <a:spcPct val="35000"/>
            </a:spcAft>
          </a:pPr>
          <a:endParaRPr lang="en-ZA" sz="1000" kern="1200" dirty="0"/>
        </a:p>
      </dsp:txBody>
      <dsp:txXfrm>
        <a:off x="2547486" y="2677485"/>
        <a:ext cx="2535656" cy="2309691"/>
      </dsp:txXfrm>
    </dsp:sp>
    <dsp:sp modelId="{CCAB3F69-164F-45F2-B5B9-A78867DCEE16}">
      <dsp:nvSpPr>
        <dsp:cNvPr id="0" name=""/>
        <dsp:cNvSpPr/>
      </dsp:nvSpPr>
      <dsp:spPr>
        <a:xfrm>
          <a:off x="5095187" y="2152555"/>
          <a:ext cx="3161337" cy="1198987"/>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339" numCol="1" spcCol="1270" anchor="ctr" anchorCtr="0">
          <a:noAutofit/>
        </a:bodyPr>
        <a:lstStyle/>
        <a:p>
          <a:pPr lvl="0" algn="l" defTabSz="1022350">
            <a:lnSpc>
              <a:spcPct val="90000"/>
            </a:lnSpc>
            <a:spcBef>
              <a:spcPct val="0"/>
            </a:spcBef>
            <a:spcAft>
              <a:spcPct val="35000"/>
            </a:spcAft>
          </a:pPr>
          <a:r>
            <a:rPr lang="en-ZA" sz="2300" kern="1200" dirty="0" smtClean="0"/>
            <a:t>Strategic intent:</a:t>
          </a:r>
          <a:endParaRPr lang="en-ZA" sz="2300" kern="1200" dirty="0"/>
        </a:p>
      </dsp:txBody>
      <dsp:txXfrm>
        <a:off x="5095187" y="2452302"/>
        <a:ext cx="2861590" cy="599493"/>
      </dsp:txXfrm>
    </dsp:sp>
    <dsp:sp modelId="{2E2CEF3C-DAE3-4606-B5A5-BCCA1CBCB380}">
      <dsp:nvSpPr>
        <dsp:cNvPr id="0" name=""/>
        <dsp:cNvSpPr/>
      </dsp:nvSpPr>
      <dsp:spPr>
        <a:xfrm>
          <a:off x="4993494" y="2912714"/>
          <a:ext cx="2739041" cy="2604755"/>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ZA" sz="1600" kern="1200" dirty="0" smtClean="0">
              <a:solidFill>
                <a:prstClr val="black"/>
              </a:solidFill>
              <a:latin typeface="Arial" panose="020B0604020202020204" pitchFamily="34" charset="0"/>
              <a:cs typeface="Arial" panose="020B0604020202020204" pitchFamily="34" charset="0"/>
            </a:rPr>
            <a:t>Develop and implement relevant Security Strategies</a:t>
          </a:r>
        </a:p>
        <a:p>
          <a:pPr lvl="0" algn="just" defTabSz="711200">
            <a:lnSpc>
              <a:spcPct val="90000"/>
            </a:lnSpc>
            <a:spcBef>
              <a:spcPct val="0"/>
            </a:spcBef>
            <a:spcAft>
              <a:spcPct val="35000"/>
            </a:spcAft>
          </a:pPr>
          <a:r>
            <a:rPr lang="en-ZA" sz="1600" kern="1200" dirty="0" smtClean="0">
              <a:solidFill>
                <a:prstClr val="black"/>
              </a:solidFill>
              <a:latin typeface="Arial" panose="020B0604020202020204" pitchFamily="34" charset="0"/>
              <a:cs typeface="Arial" panose="020B0604020202020204" pitchFamily="34" charset="0"/>
            </a:rPr>
            <a:t>Strengthen partnerships to enhance security services with Law Enforcement Agencies. </a:t>
          </a:r>
        </a:p>
        <a:p>
          <a:pPr lvl="0" defTabSz="711200">
            <a:lnSpc>
              <a:spcPct val="90000"/>
            </a:lnSpc>
            <a:spcBef>
              <a:spcPct val="0"/>
            </a:spcBef>
            <a:spcAft>
              <a:spcPct val="35000"/>
            </a:spcAft>
          </a:pPr>
          <a:r>
            <a:rPr lang="en-ZA" sz="1600" kern="1200" dirty="0" smtClean="0">
              <a:solidFill>
                <a:prstClr val="black"/>
              </a:solidFill>
              <a:latin typeface="Arial" panose="020B0604020202020204" pitchFamily="34" charset="0"/>
              <a:cs typeface="Arial" panose="020B0604020202020204" pitchFamily="34" charset="0"/>
            </a:rPr>
            <a:t>Procure, implement and maintain security technology.</a:t>
          </a:r>
        </a:p>
        <a:p>
          <a:pPr lvl="0" algn="just" defTabSz="711200">
            <a:lnSpc>
              <a:spcPct val="90000"/>
            </a:lnSpc>
            <a:spcBef>
              <a:spcPct val="0"/>
            </a:spcBef>
            <a:spcAft>
              <a:spcPct val="35000"/>
            </a:spcAft>
          </a:pPr>
          <a:r>
            <a:rPr lang="en-ZA" sz="1600" kern="1200" dirty="0" smtClean="0">
              <a:solidFill>
                <a:prstClr val="black"/>
              </a:solidFill>
              <a:latin typeface="Arial" panose="020B0604020202020204" pitchFamily="34" charset="0"/>
              <a:cs typeface="Arial" panose="020B0604020202020204" pitchFamily="34" charset="0"/>
            </a:rPr>
            <a:t>Application of smart technology advancement.</a:t>
          </a:r>
          <a:endParaRPr lang="en-ZA" sz="1600" kern="1200" dirty="0">
            <a:solidFill>
              <a:srgbClr val="00B0F0"/>
            </a:solidFill>
            <a:latin typeface="Arial" panose="020B0604020202020204" pitchFamily="34" charset="0"/>
            <a:cs typeface="Arial" panose="020B0604020202020204" pitchFamily="34" charset="0"/>
          </a:endParaRPr>
        </a:p>
        <a:p>
          <a:pPr lvl="0" algn="l" defTabSz="533400">
            <a:lnSpc>
              <a:spcPct val="90000"/>
            </a:lnSpc>
            <a:spcBef>
              <a:spcPct val="0"/>
            </a:spcBef>
            <a:spcAft>
              <a:spcPct val="35000"/>
            </a:spcAft>
          </a:pPr>
          <a:endParaRPr lang="en-ZA" sz="1200" kern="1200" dirty="0" smtClean="0">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endParaRPr lang="en-ZA" sz="1000" kern="1200" dirty="0" smtClean="0"/>
        </a:p>
      </dsp:txBody>
      <dsp:txXfrm>
        <a:off x="4993494" y="2912714"/>
        <a:ext cx="2739041" cy="2604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0" y="617397"/>
          <a:ext cx="8280400" cy="1205941"/>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smtClean="0"/>
            <a:t>Impact: </a:t>
          </a:r>
          <a:endParaRPr lang="en-ZA" sz="2300" kern="1200" dirty="0"/>
        </a:p>
      </dsp:txBody>
      <dsp:txXfrm>
        <a:off x="0" y="918882"/>
        <a:ext cx="7978915" cy="602971"/>
      </dsp:txXfrm>
    </dsp:sp>
    <dsp:sp modelId="{856E43E6-3D70-4376-AA4E-32C2946973DE}">
      <dsp:nvSpPr>
        <dsp:cNvPr id="0" name=""/>
        <dsp:cNvSpPr/>
      </dsp:nvSpPr>
      <dsp:spPr>
        <a:xfrm>
          <a:off x="0" y="1547352"/>
          <a:ext cx="2550363" cy="232308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smtClean="0">
              <a:latin typeface="Arial" panose="020B0604020202020204" pitchFamily="34" charset="0"/>
              <a:cs typeface="Arial" panose="020B0604020202020204" pitchFamily="34" charset="0"/>
            </a:rPr>
            <a:t>Improved safety and security  of inmates, officials, community, assets and information. </a:t>
          </a:r>
          <a:endParaRPr lang="en-ZA" sz="1800" kern="1200" dirty="0">
            <a:latin typeface="Arial" panose="020B0604020202020204" pitchFamily="34" charset="0"/>
            <a:cs typeface="Arial" panose="020B0604020202020204" pitchFamily="34" charset="0"/>
          </a:endParaRPr>
        </a:p>
        <a:p>
          <a:pPr lvl="0" algn="l" defTabSz="577850">
            <a:lnSpc>
              <a:spcPct val="90000"/>
            </a:lnSpc>
            <a:spcBef>
              <a:spcPct val="0"/>
            </a:spcBef>
            <a:spcAft>
              <a:spcPct val="35000"/>
            </a:spcAft>
          </a:pPr>
          <a:endParaRPr lang="en-ZA" sz="1300" kern="1200" dirty="0" smtClean="0"/>
        </a:p>
        <a:p>
          <a:pPr lvl="0" algn="l" defTabSz="577850">
            <a:lnSpc>
              <a:spcPct val="90000"/>
            </a:lnSpc>
            <a:spcBef>
              <a:spcPct val="0"/>
            </a:spcBef>
            <a:spcAft>
              <a:spcPct val="35000"/>
            </a:spcAft>
          </a:pPr>
          <a:r>
            <a:rPr lang="en-ZA" sz="1300" kern="1200" smtClean="0"/>
            <a:t>. </a:t>
          </a:r>
          <a:endParaRPr lang="en-ZA" sz="1300" kern="1200"/>
        </a:p>
        <a:p>
          <a:pPr lvl="0" algn="l" defTabSz="577850">
            <a:lnSpc>
              <a:spcPct val="90000"/>
            </a:lnSpc>
            <a:spcBef>
              <a:spcPct val="0"/>
            </a:spcBef>
            <a:spcAft>
              <a:spcPct val="35000"/>
            </a:spcAft>
          </a:pPr>
          <a:endParaRPr lang="en-ZA" sz="1300" kern="1200" dirty="0"/>
        </a:p>
      </dsp:txBody>
      <dsp:txXfrm>
        <a:off x="0" y="1547352"/>
        <a:ext cx="2550363" cy="2323087"/>
      </dsp:txXfrm>
    </dsp:sp>
    <dsp:sp modelId="{C30C58A0-B04E-452B-9322-CA41E936892C}">
      <dsp:nvSpPr>
        <dsp:cNvPr id="0" name=""/>
        <dsp:cNvSpPr/>
      </dsp:nvSpPr>
      <dsp:spPr>
        <a:xfrm>
          <a:off x="2550363" y="1019377"/>
          <a:ext cx="5730036" cy="120594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smtClean="0"/>
            <a:t>Outcome:</a:t>
          </a:r>
          <a:endParaRPr lang="en-ZA" sz="2300" kern="1200" dirty="0"/>
        </a:p>
      </dsp:txBody>
      <dsp:txXfrm>
        <a:off x="2550363" y="1320862"/>
        <a:ext cx="5428551" cy="602971"/>
      </dsp:txXfrm>
    </dsp:sp>
    <dsp:sp modelId="{3B15316A-54DA-4456-ADE2-E7F050C432BD}">
      <dsp:nvSpPr>
        <dsp:cNvPr id="0" name=""/>
        <dsp:cNvSpPr/>
      </dsp:nvSpPr>
      <dsp:spPr>
        <a:xfrm>
          <a:off x="2550363" y="1949332"/>
          <a:ext cx="2550363" cy="232308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smtClean="0">
              <a:latin typeface="Arial" panose="020B0604020202020204" pitchFamily="34" charset="0"/>
              <a:cs typeface="Arial" panose="020B0604020202020204" pitchFamily="34" charset="0"/>
            </a:rPr>
            <a:t>Inmates incarcerated within safe, secure and humane conditions  conducive for successful reintegration </a:t>
          </a:r>
        </a:p>
        <a:p>
          <a:pPr lvl="0" algn="l" defTabSz="577850">
            <a:lnSpc>
              <a:spcPct val="90000"/>
            </a:lnSpc>
            <a:spcBef>
              <a:spcPct val="0"/>
            </a:spcBef>
            <a:spcAft>
              <a:spcPct val="35000"/>
            </a:spcAft>
          </a:pPr>
          <a:endParaRPr lang="en-ZA" sz="1300" kern="1200" dirty="0"/>
        </a:p>
      </dsp:txBody>
      <dsp:txXfrm>
        <a:off x="2550363" y="1949332"/>
        <a:ext cx="2550363" cy="2323087"/>
      </dsp:txXfrm>
    </dsp:sp>
    <dsp:sp modelId="{CCAB3F69-164F-45F2-B5B9-A78867DCEE16}">
      <dsp:nvSpPr>
        <dsp:cNvPr id="0" name=""/>
        <dsp:cNvSpPr/>
      </dsp:nvSpPr>
      <dsp:spPr>
        <a:xfrm>
          <a:off x="5100726" y="1421358"/>
          <a:ext cx="3179673" cy="1205941"/>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smtClean="0"/>
            <a:t>Strategic intent</a:t>
          </a:r>
          <a:endParaRPr lang="en-ZA" sz="2300" kern="1200" dirty="0"/>
        </a:p>
      </dsp:txBody>
      <dsp:txXfrm>
        <a:off x="5100726" y="1722843"/>
        <a:ext cx="2878188" cy="602971"/>
      </dsp:txXfrm>
    </dsp:sp>
    <dsp:sp modelId="{2E2CEF3C-DAE3-4606-B5A5-BCCA1CBCB380}">
      <dsp:nvSpPr>
        <dsp:cNvPr id="0" name=""/>
        <dsp:cNvSpPr/>
      </dsp:nvSpPr>
      <dsp:spPr>
        <a:xfrm>
          <a:off x="5100726" y="2351313"/>
          <a:ext cx="2550363" cy="228908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smtClean="0">
              <a:solidFill>
                <a:schemeClr val="tx1"/>
              </a:solidFill>
              <a:latin typeface="Arial" panose="020B0604020202020204" pitchFamily="34" charset="0"/>
              <a:cs typeface="Arial" panose="020B0604020202020204" pitchFamily="34" charset="0"/>
            </a:rPr>
            <a:t>Evaluate the effectiveness and enhancement of security operations and systems</a:t>
          </a:r>
          <a:r>
            <a:rPr lang="en-ZA" sz="1800" kern="1200" dirty="0" smtClean="0">
              <a:solidFill>
                <a:srgbClr val="FF0000"/>
              </a:solidFill>
              <a:latin typeface="Arial" panose="020B0604020202020204" pitchFamily="34" charset="0"/>
              <a:cs typeface="Arial" panose="020B0604020202020204" pitchFamily="34" charset="0"/>
            </a:rPr>
            <a:t>. </a:t>
          </a:r>
          <a:endParaRPr lang="en-ZA" sz="1800" kern="1200" dirty="0">
            <a:solidFill>
              <a:srgbClr val="FF0000"/>
            </a:solidFill>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endParaRPr lang="en-ZA" sz="1400" kern="1200" dirty="0" smtClean="0">
            <a:solidFill>
              <a:srgbClr val="FF0000"/>
            </a:solidFill>
            <a:latin typeface="Arial" panose="020B0604020202020204" pitchFamily="34" charset="0"/>
            <a:cs typeface="Arial" panose="020B0604020202020204" pitchFamily="34" charset="0"/>
          </a:endParaRPr>
        </a:p>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endParaRPr lang="en-ZA" sz="1200" kern="1200" dirty="0" smtClean="0"/>
        </a:p>
      </dsp:txBody>
      <dsp:txXfrm>
        <a:off x="5100726" y="2351313"/>
        <a:ext cx="2550363" cy="2289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0" y="617397"/>
          <a:ext cx="8280400" cy="1205941"/>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smtClean="0"/>
            <a:t>Impact: </a:t>
          </a:r>
          <a:endParaRPr lang="en-ZA" sz="2300" kern="1200" dirty="0"/>
        </a:p>
      </dsp:txBody>
      <dsp:txXfrm>
        <a:off x="0" y="918882"/>
        <a:ext cx="7978915" cy="602971"/>
      </dsp:txXfrm>
    </dsp:sp>
    <dsp:sp modelId="{856E43E6-3D70-4376-AA4E-32C2946973DE}">
      <dsp:nvSpPr>
        <dsp:cNvPr id="0" name=""/>
        <dsp:cNvSpPr/>
      </dsp:nvSpPr>
      <dsp:spPr>
        <a:xfrm>
          <a:off x="0" y="1547352"/>
          <a:ext cx="2550363" cy="232308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smtClean="0">
              <a:latin typeface="Arial" panose="020B0604020202020204" pitchFamily="34" charset="0"/>
              <a:cs typeface="Arial" panose="020B0604020202020204" pitchFamily="34" charset="0"/>
            </a:rPr>
            <a:t>Improved safety and security  of inmates, officials, community, assets and information</a:t>
          </a:r>
          <a:r>
            <a:rPr lang="en-ZA" sz="1800" kern="1200" dirty="0" smtClean="0"/>
            <a:t>. </a:t>
          </a:r>
          <a:endParaRPr lang="en-ZA" sz="1800" kern="1200" dirty="0"/>
        </a:p>
        <a:p>
          <a:pPr lvl="0" algn="l" defTabSz="800100">
            <a:lnSpc>
              <a:spcPct val="90000"/>
            </a:lnSpc>
            <a:spcBef>
              <a:spcPct val="0"/>
            </a:spcBef>
            <a:spcAft>
              <a:spcPct val="35000"/>
            </a:spcAft>
          </a:pPr>
          <a:endParaRPr lang="en-ZA" sz="1800" kern="1200" dirty="0"/>
        </a:p>
      </dsp:txBody>
      <dsp:txXfrm>
        <a:off x="0" y="1547352"/>
        <a:ext cx="2550363" cy="2323087"/>
      </dsp:txXfrm>
    </dsp:sp>
    <dsp:sp modelId="{C30C58A0-B04E-452B-9322-CA41E936892C}">
      <dsp:nvSpPr>
        <dsp:cNvPr id="0" name=""/>
        <dsp:cNvSpPr/>
      </dsp:nvSpPr>
      <dsp:spPr>
        <a:xfrm>
          <a:off x="2550363" y="1019377"/>
          <a:ext cx="5730036" cy="120594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smtClean="0"/>
            <a:t>Outcome:</a:t>
          </a:r>
          <a:endParaRPr lang="en-ZA" sz="2300" kern="1200" dirty="0"/>
        </a:p>
      </dsp:txBody>
      <dsp:txXfrm>
        <a:off x="2550363" y="1320862"/>
        <a:ext cx="5428551" cy="602971"/>
      </dsp:txXfrm>
    </dsp:sp>
    <dsp:sp modelId="{3B15316A-54DA-4456-ADE2-E7F050C432BD}">
      <dsp:nvSpPr>
        <dsp:cNvPr id="0" name=""/>
        <dsp:cNvSpPr/>
      </dsp:nvSpPr>
      <dsp:spPr>
        <a:xfrm>
          <a:off x="2550363" y="1949332"/>
          <a:ext cx="2550363" cy="232308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smtClean="0">
              <a:latin typeface="Arial" panose="020B0604020202020204" pitchFamily="34" charset="0"/>
              <a:cs typeface="Arial" panose="020B0604020202020204" pitchFamily="34" charset="0"/>
            </a:rPr>
            <a:t>Inmates incarcerated within safe, secure and humane conditions  conducive for successful reintegration </a:t>
          </a:r>
          <a:endParaRPr lang="en-ZA" sz="1800" kern="1200" dirty="0">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endParaRPr lang="en-ZA" sz="1800" kern="1200" dirty="0"/>
        </a:p>
        <a:p>
          <a:pPr lvl="0" algn="l" defTabSz="800100">
            <a:lnSpc>
              <a:spcPct val="90000"/>
            </a:lnSpc>
            <a:spcBef>
              <a:spcPct val="0"/>
            </a:spcBef>
            <a:spcAft>
              <a:spcPct val="35000"/>
            </a:spcAft>
          </a:pPr>
          <a:endParaRPr lang="en-ZA" sz="1800" kern="1200" dirty="0"/>
        </a:p>
      </dsp:txBody>
      <dsp:txXfrm>
        <a:off x="2550363" y="1949332"/>
        <a:ext cx="2550363" cy="2323087"/>
      </dsp:txXfrm>
    </dsp:sp>
    <dsp:sp modelId="{CCAB3F69-164F-45F2-B5B9-A78867DCEE16}">
      <dsp:nvSpPr>
        <dsp:cNvPr id="0" name=""/>
        <dsp:cNvSpPr/>
      </dsp:nvSpPr>
      <dsp:spPr>
        <a:xfrm>
          <a:off x="5100726" y="1421358"/>
          <a:ext cx="3179673" cy="1205941"/>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smtClean="0"/>
            <a:t>Strategic intent</a:t>
          </a:r>
          <a:endParaRPr lang="en-ZA" sz="2300" kern="1200" dirty="0"/>
        </a:p>
      </dsp:txBody>
      <dsp:txXfrm>
        <a:off x="5100726" y="1722843"/>
        <a:ext cx="2878188" cy="602971"/>
      </dsp:txXfrm>
    </dsp:sp>
    <dsp:sp modelId="{2E2CEF3C-DAE3-4606-B5A5-BCCA1CBCB380}">
      <dsp:nvSpPr>
        <dsp:cNvPr id="0" name=""/>
        <dsp:cNvSpPr/>
      </dsp:nvSpPr>
      <dsp:spPr>
        <a:xfrm>
          <a:off x="5100726" y="2351313"/>
          <a:ext cx="2550363" cy="228908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b="0" kern="1200" dirty="0" smtClean="0">
              <a:latin typeface="Arial" panose="020B0604020202020204" pitchFamily="34" charset="0"/>
              <a:cs typeface="Arial" panose="020B0604020202020204" pitchFamily="34" charset="0"/>
            </a:rPr>
            <a:t>Smart technology usage to enhance security operations</a:t>
          </a:r>
          <a:endParaRPr lang="en-ZA" sz="1800" b="0" kern="1200" dirty="0">
            <a:solidFill>
              <a:srgbClr val="00B0F0"/>
            </a:solidFill>
            <a:latin typeface="Arial" panose="020B0604020202020204" pitchFamily="34" charset="0"/>
            <a:cs typeface="Arial" panose="020B0604020202020204" pitchFamily="34" charset="0"/>
          </a:endParaRPr>
        </a:p>
      </dsp:txBody>
      <dsp:txXfrm>
        <a:off x="5100726" y="2351313"/>
        <a:ext cx="2550363" cy="2289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E1993-DE2F-4A51-8D77-D9DF03A10228}">
      <dsp:nvSpPr>
        <dsp:cNvPr id="0" name=""/>
        <dsp:cNvSpPr/>
      </dsp:nvSpPr>
      <dsp:spPr>
        <a:xfrm>
          <a:off x="208714" y="2162390"/>
          <a:ext cx="1883360" cy="1394793"/>
        </a:xfrm>
        <a:prstGeom prst="roundRect">
          <a:avLst>
            <a:gd name="adj" fmla="val 10000"/>
          </a:avLst>
        </a:prstGeom>
        <a:solidFill>
          <a:schemeClr val="accent5">
            <a:lumMod val="40000"/>
            <a:lumOff val="60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t> </a:t>
          </a:r>
          <a:r>
            <a:rPr lang="en-ZA" sz="1600" b="0" kern="1200" dirty="0" smtClean="0">
              <a:latin typeface="Arial" panose="020B0604020202020204" pitchFamily="34" charset="0"/>
              <a:cs typeface="Arial" panose="020B0604020202020204" pitchFamily="34" charset="0"/>
            </a:rPr>
            <a:t>Im</a:t>
          </a:r>
          <a:r>
            <a:rPr lang="en-ZA" sz="1600" b="0" kern="1200" dirty="0" smtClean="0">
              <a:latin typeface="Arial" panose="020B0604020202020204" pitchFamily="34" charset="0"/>
              <a:ea typeface="+mn-ea"/>
              <a:cs typeface="Arial" panose="020B0604020202020204" pitchFamily="34" charset="0"/>
            </a:rPr>
            <a:t>proved safety and security  of inmates, officials, community, assets and information</a:t>
          </a:r>
          <a:r>
            <a:rPr lang="en-ZA" sz="1600" kern="1200" dirty="0" smtClean="0">
              <a:latin typeface="Arial" panose="020B0604020202020204" pitchFamily="34" charset="0"/>
              <a:ea typeface="+mn-ea"/>
              <a:cs typeface="Arial" panose="020B0604020202020204" pitchFamily="34" charset="0"/>
            </a:rPr>
            <a:t>. </a:t>
          </a:r>
          <a:endParaRPr lang="en-ZA" sz="1600" kern="1200" dirty="0">
            <a:solidFill>
              <a:schemeClr val="tx1"/>
            </a:solidFill>
            <a:latin typeface="Arial" panose="020B0604020202020204" pitchFamily="34" charset="0"/>
            <a:ea typeface="+mn-ea"/>
            <a:cs typeface="Arial" panose="020B0604020202020204" pitchFamily="34" charset="0"/>
          </a:endParaRPr>
        </a:p>
      </dsp:txBody>
      <dsp:txXfrm>
        <a:off x="249566" y="2203242"/>
        <a:ext cx="1801656" cy="1313089"/>
      </dsp:txXfrm>
    </dsp:sp>
    <dsp:sp modelId="{806624F1-247C-4B18-98B2-C7420405EA0A}">
      <dsp:nvSpPr>
        <dsp:cNvPr id="0" name=""/>
        <dsp:cNvSpPr/>
      </dsp:nvSpPr>
      <dsp:spPr>
        <a:xfrm>
          <a:off x="2092075" y="2847714"/>
          <a:ext cx="482437" cy="24146"/>
        </a:xfrm>
        <a:custGeom>
          <a:avLst/>
          <a:gdLst/>
          <a:ahLst/>
          <a:cxnLst/>
          <a:rect l="0" t="0" r="0" b="0"/>
          <a:pathLst>
            <a:path>
              <a:moveTo>
                <a:pt x="0" y="13710"/>
              </a:moveTo>
              <a:lnTo>
                <a:pt x="547882" y="1371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ysClr val="windowText" lastClr="000000">
                <a:hueOff val="0"/>
                <a:satOff val="0"/>
                <a:lumOff val="0"/>
                <a:alphaOff val="0"/>
              </a:sysClr>
            </a:solidFill>
            <a:latin typeface="Calibri"/>
            <a:ea typeface="+mn-ea"/>
            <a:cs typeface="+mn-cs"/>
          </a:endParaRPr>
        </a:p>
      </dsp:txBody>
      <dsp:txXfrm>
        <a:off x="2321233" y="2847726"/>
        <a:ext cx="0" cy="0"/>
      </dsp:txXfrm>
    </dsp:sp>
    <dsp:sp modelId="{700750EF-DCA2-44E7-A8F6-8722B98CA86B}">
      <dsp:nvSpPr>
        <dsp:cNvPr id="0" name=""/>
        <dsp:cNvSpPr/>
      </dsp:nvSpPr>
      <dsp:spPr>
        <a:xfrm>
          <a:off x="2574512" y="2162390"/>
          <a:ext cx="2055533" cy="1394793"/>
        </a:xfrm>
        <a:prstGeom prst="roundRect">
          <a:avLst>
            <a:gd name="adj" fmla="val 10000"/>
          </a:avLst>
        </a:prstGeom>
        <a:solidFill>
          <a:srgbClr val="FFFF00"/>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latin typeface="Arial" panose="020B0604020202020204" pitchFamily="34" charset="0"/>
              <a:ea typeface="+mn-ea"/>
              <a:cs typeface="Arial" panose="020B0604020202020204" pitchFamily="34" charset="0"/>
            </a:rPr>
            <a:t>Inmates incarcerated within safe, secure and humane conditions  conducive for successful reintegration </a:t>
          </a:r>
        </a:p>
      </dsp:txBody>
      <dsp:txXfrm>
        <a:off x="2615364" y="2203242"/>
        <a:ext cx="1973829" cy="1313089"/>
      </dsp:txXfrm>
    </dsp:sp>
    <dsp:sp modelId="{3A0F5D64-518A-4350-B9E9-C42320A5B686}">
      <dsp:nvSpPr>
        <dsp:cNvPr id="0" name=""/>
        <dsp:cNvSpPr/>
      </dsp:nvSpPr>
      <dsp:spPr>
        <a:xfrm rot="21493167">
          <a:off x="4629981" y="2843517"/>
          <a:ext cx="270144" cy="24146"/>
        </a:xfrm>
        <a:custGeom>
          <a:avLst/>
          <a:gdLst/>
          <a:ahLst/>
          <a:cxnLst/>
          <a:rect l="0" t="0" r="0" b="0"/>
          <a:pathLst>
            <a:path>
              <a:moveTo>
                <a:pt x="0" y="13710"/>
              </a:moveTo>
              <a:lnTo>
                <a:pt x="794435" y="137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ysClr val="windowText" lastClr="000000">
                <a:hueOff val="0"/>
                <a:satOff val="0"/>
                <a:lumOff val="0"/>
                <a:alphaOff val="0"/>
              </a:sysClr>
            </a:solidFill>
            <a:latin typeface="Calibri"/>
            <a:ea typeface="+mn-ea"/>
            <a:cs typeface="+mn-cs"/>
          </a:endParaRPr>
        </a:p>
      </dsp:txBody>
      <dsp:txXfrm>
        <a:off x="4758093" y="2849049"/>
        <a:ext cx="0" cy="0"/>
      </dsp:txXfrm>
    </dsp:sp>
    <dsp:sp modelId="{E57721BD-D99F-4BCC-BEB3-1297D5C323E0}">
      <dsp:nvSpPr>
        <dsp:cNvPr id="0" name=""/>
        <dsp:cNvSpPr/>
      </dsp:nvSpPr>
      <dsp:spPr>
        <a:xfrm>
          <a:off x="4900060" y="623763"/>
          <a:ext cx="3620620" cy="4455260"/>
        </a:xfrm>
        <a:prstGeom prst="roundRect">
          <a:avLst>
            <a:gd name="adj" fmla="val 10000"/>
          </a:avLst>
        </a:prstGeom>
        <a:solidFill>
          <a:schemeClr val="accent2">
            <a:lumMod val="40000"/>
            <a:lumOff val="60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endParaRPr lang="en-ZA" sz="1100" b="0" kern="1200" dirty="0" smtClean="0">
            <a:solidFill>
              <a:schemeClr val="tx1"/>
            </a:solidFill>
            <a:effectLst/>
            <a:latin typeface="Calibri" panose="020F0502020204030204" pitchFamily="34" charset="0"/>
            <a:ea typeface="+mn-ea"/>
            <a:cs typeface="Times New Roman" panose="02020603050405020304" pitchFamily="18" charset="0"/>
          </a:endParaRPr>
        </a:p>
        <a:p>
          <a:pPr lvl="0" algn="l" defTabSz="488950">
            <a:lnSpc>
              <a:spcPct val="90000"/>
            </a:lnSpc>
            <a:spcBef>
              <a:spcPct val="0"/>
            </a:spcBef>
            <a:spcAft>
              <a:spcPct val="35000"/>
            </a:spcAft>
          </a:pPr>
          <a:r>
            <a:rPr lang="en-ZA" sz="1600" b="0" kern="1200" dirty="0" smtClean="0">
              <a:solidFill>
                <a:schemeClr val="tx1"/>
              </a:solidFill>
              <a:effectLst/>
              <a:latin typeface="Arial" panose="020B0604020202020204" pitchFamily="34" charset="0"/>
              <a:ea typeface="+mn-ea"/>
              <a:cs typeface="Arial" panose="020B0604020202020204" pitchFamily="34" charset="0"/>
            </a:rPr>
            <a:t>Reduction of inmates who escaped from correctional centres and remand detention facilities</a:t>
          </a:r>
        </a:p>
        <a:p>
          <a:pPr lvl="0" algn="l" defTabSz="488950">
            <a:lnSpc>
              <a:spcPct val="90000"/>
            </a:lnSpc>
            <a:spcBef>
              <a:spcPct val="0"/>
            </a:spcBef>
            <a:spcAft>
              <a:spcPct val="35000"/>
            </a:spcAft>
          </a:pPr>
          <a:r>
            <a:rPr lang="en-ZA" sz="1600" b="0" kern="1200" dirty="0" smtClean="0">
              <a:solidFill>
                <a:schemeClr val="tx1"/>
              </a:solidFill>
              <a:effectLst/>
              <a:latin typeface="Arial" panose="020B0604020202020204" pitchFamily="34" charset="0"/>
              <a:ea typeface="+mn-ea"/>
              <a:cs typeface="Arial" panose="020B0604020202020204" pitchFamily="34" charset="0"/>
            </a:rPr>
            <a:t>Reduction of inmates injured as a result of reported assaults in correctional centres and remand detention facilities </a:t>
          </a:r>
        </a:p>
        <a:p>
          <a:pPr lvl="0" algn="l" defTabSz="488950">
            <a:lnSpc>
              <a:spcPct val="90000"/>
            </a:lnSpc>
            <a:spcBef>
              <a:spcPct val="0"/>
            </a:spcBef>
            <a:spcAft>
              <a:spcPct val="35000"/>
            </a:spcAft>
          </a:pPr>
          <a:r>
            <a:rPr lang="en-ZA" sz="1600" b="0" kern="1200" dirty="0" smtClean="0">
              <a:solidFill>
                <a:schemeClr val="tx1"/>
              </a:solidFill>
              <a:effectLst/>
              <a:latin typeface="Arial" panose="020B0604020202020204" pitchFamily="34" charset="0"/>
              <a:ea typeface="+mn-ea"/>
              <a:cs typeface="Arial" panose="020B0604020202020204" pitchFamily="34" charset="0"/>
            </a:rPr>
            <a:t>Reduction of unnatural deaths in correctional centres and remand detention facilities </a:t>
          </a:r>
        </a:p>
        <a:p>
          <a:pPr lvl="0" algn="l" defTabSz="488950">
            <a:lnSpc>
              <a:spcPct val="90000"/>
            </a:lnSpc>
            <a:spcBef>
              <a:spcPct val="0"/>
            </a:spcBef>
            <a:spcAft>
              <a:spcPct val="35000"/>
            </a:spcAft>
          </a:pPr>
          <a:r>
            <a:rPr lang="en-ZA" sz="1600" b="0" kern="1200" dirty="0" smtClean="0">
              <a:solidFill>
                <a:schemeClr val="tx1"/>
              </a:solidFill>
              <a:effectLst/>
              <a:latin typeface="Arial" panose="020B0604020202020204" pitchFamily="34" charset="0"/>
              <a:ea typeface="+mn-ea"/>
              <a:cs typeface="Arial" panose="020B0604020202020204" pitchFamily="34" charset="0"/>
            </a:rPr>
            <a:t>Reduction of gang related violent incidents</a:t>
          </a:r>
        </a:p>
        <a:p>
          <a:pPr lvl="0" algn="l" defTabSz="488950">
            <a:lnSpc>
              <a:spcPct val="90000"/>
            </a:lnSpc>
            <a:spcBef>
              <a:spcPct val="0"/>
            </a:spcBef>
            <a:spcAft>
              <a:spcPct val="35000"/>
            </a:spcAft>
          </a:pPr>
          <a:r>
            <a:rPr lang="en-ZA" sz="1600" b="0" kern="1200" dirty="0" smtClean="0">
              <a:solidFill>
                <a:schemeClr val="tx1"/>
              </a:solidFill>
              <a:effectLst/>
              <a:latin typeface="Arial" panose="020B0604020202020204" pitchFamily="34" charset="0"/>
              <a:ea typeface="+mn-ea"/>
              <a:cs typeface="Arial" panose="020B0604020202020204" pitchFamily="34" charset="0"/>
            </a:rPr>
            <a:t>Ensuring the integrity of employees, consultants and contractors  (through the security screening and vetting</a:t>
          </a:r>
        </a:p>
        <a:p>
          <a:pPr lvl="0" defTabSz="488950">
            <a:lnSpc>
              <a:spcPct val="90000"/>
            </a:lnSpc>
            <a:spcBef>
              <a:spcPct val="0"/>
            </a:spcBef>
            <a:spcAft>
              <a:spcPct val="35000"/>
            </a:spcAft>
          </a:pPr>
          <a:r>
            <a:rPr lang="en-ZA" sz="1600" b="0" kern="1200" dirty="0" smtClean="0">
              <a:solidFill>
                <a:schemeClr val="tx1"/>
              </a:solidFill>
              <a:effectLst/>
              <a:latin typeface="Arial" panose="020B0604020202020204" pitchFamily="34" charset="0"/>
              <a:ea typeface="+mn-ea"/>
              <a:cs typeface="Arial" panose="020B0604020202020204" pitchFamily="34" charset="0"/>
            </a:rPr>
            <a:t>Effective implementation of Information Security Measures</a:t>
          </a:r>
        </a:p>
        <a:p>
          <a:pPr lvl="0" algn="l" defTabSz="488950">
            <a:lnSpc>
              <a:spcPct val="90000"/>
            </a:lnSpc>
            <a:spcBef>
              <a:spcPct val="0"/>
            </a:spcBef>
            <a:spcAft>
              <a:spcPct val="35000"/>
            </a:spcAft>
          </a:pPr>
          <a:endParaRPr lang="en-ZA" sz="1100" b="0" kern="1200" dirty="0" smtClean="0">
            <a:solidFill>
              <a:schemeClr val="tx1"/>
            </a:solidFill>
            <a:effectLst/>
            <a:latin typeface="Arial" panose="020B0604020202020204" pitchFamily="34" charset="0"/>
            <a:ea typeface="+mn-ea"/>
            <a:cs typeface="Arial" panose="020B0604020202020204" pitchFamily="34" charset="0"/>
          </a:endParaRPr>
        </a:p>
        <a:p>
          <a:pPr lvl="0" algn="l" defTabSz="488950">
            <a:lnSpc>
              <a:spcPct val="90000"/>
            </a:lnSpc>
            <a:spcBef>
              <a:spcPct val="0"/>
            </a:spcBef>
            <a:spcAft>
              <a:spcPct val="35000"/>
            </a:spcAft>
          </a:pPr>
          <a:endParaRPr lang="en-ZA" sz="1100" b="0" kern="1200" dirty="0">
            <a:solidFill>
              <a:srgbClr val="FF0000"/>
            </a:solidFill>
            <a:effectLst/>
            <a:latin typeface="Calibri" panose="020F0502020204030204" pitchFamily="34" charset="0"/>
            <a:ea typeface="+mn-ea"/>
            <a:cs typeface="Times New Roman" panose="02020603050405020304" pitchFamily="18" charset="0"/>
          </a:endParaRPr>
        </a:p>
      </dsp:txBody>
      <dsp:txXfrm>
        <a:off x="5006104" y="729807"/>
        <a:ext cx="3408532" cy="4243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E795-9EDB-44E2-96BB-62343E1E77CA}">
      <dsp:nvSpPr>
        <dsp:cNvPr id="0" name=""/>
        <dsp:cNvSpPr/>
      </dsp:nvSpPr>
      <dsp:spPr>
        <a:xfrm>
          <a:off x="2678" y="0"/>
          <a:ext cx="3263800"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ZA" sz="1900" kern="1200" dirty="0" smtClean="0">
              <a:solidFill>
                <a:schemeClr val="tx1"/>
              </a:solidFill>
              <a:latin typeface="Calibri"/>
              <a:ea typeface="+mn-ea"/>
              <a:cs typeface="+mn-cs"/>
            </a:rPr>
            <a:t>Impact (Impact Statement)</a:t>
          </a:r>
          <a:endParaRPr lang="en-ZA" sz="1900" kern="1200" dirty="0">
            <a:solidFill>
              <a:schemeClr val="tx1"/>
            </a:solidFill>
            <a:latin typeface="Calibri"/>
            <a:ea typeface="+mn-ea"/>
            <a:cs typeface="+mn-cs"/>
          </a:endParaRPr>
        </a:p>
      </dsp:txBody>
      <dsp:txXfrm>
        <a:off x="206757" y="0"/>
        <a:ext cx="2855642" cy="408158"/>
      </dsp:txXfrm>
    </dsp:sp>
    <dsp:sp modelId="{725E6417-0418-43C0-891F-EE405BDC9D2D}">
      <dsp:nvSpPr>
        <dsp:cNvPr id="0" name=""/>
        <dsp:cNvSpPr/>
      </dsp:nvSpPr>
      <dsp:spPr>
        <a:xfrm>
          <a:off x="2940099" y="0"/>
          <a:ext cx="3263800"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ZA" sz="1900" kern="1200" dirty="0" smtClean="0">
              <a:solidFill>
                <a:schemeClr val="tx1"/>
              </a:solidFill>
              <a:latin typeface="Calibri"/>
              <a:ea typeface="+mn-ea"/>
              <a:cs typeface="+mn-cs"/>
            </a:rPr>
            <a:t>Outcome (5 year target)</a:t>
          </a:r>
          <a:endParaRPr lang="en-ZA" sz="1900" kern="1200" dirty="0">
            <a:solidFill>
              <a:schemeClr val="tx1"/>
            </a:solidFill>
            <a:latin typeface="Calibri"/>
            <a:ea typeface="+mn-ea"/>
            <a:cs typeface="+mn-cs"/>
          </a:endParaRPr>
        </a:p>
      </dsp:txBody>
      <dsp:txXfrm>
        <a:off x="3144178" y="0"/>
        <a:ext cx="2855642" cy="408158"/>
      </dsp:txXfrm>
    </dsp:sp>
    <dsp:sp modelId="{9654805B-6471-444A-A5C9-497929093079}">
      <dsp:nvSpPr>
        <dsp:cNvPr id="0" name=""/>
        <dsp:cNvSpPr/>
      </dsp:nvSpPr>
      <dsp:spPr>
        <a:xfrm>
          <a:off x="5877520" y="0"/>
          <a:ext cx="3263800"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ZA" sz="1900" kern="1200" dirty="0" smtClean="0">
              <a:solidFill>
                <a:schemeClr val="tx1"/>
              </a:solidFill>
              <a:latin typeface="Calibri"/>
              <a:ea typeface="+mn-ea"/>
              <a:cs typeface="+mn-cs"/>
            </a:rPr>
            <a:t>Primary Outputs (KPI’S)</a:t>
          </a:r>
          <a:endParaRPr lang="en-ZA" sz="1900" kern="1200" dirty="0">
            <a:solidFill>
              <a:schemeClr val="tx1"/>
            </a:solidFill>
            <a:latin typeface="Calibri"/>
            <a:ea typeface="+mn-ea"/>
            <a:cs typeface="+mn-cs"/>
          </a:endParaRPr>
        </a:p>
      </dsp:txBody>
      <dsp:txXfrm>
        <a:off x="6081599" y="0"/>
        <a:ext cx="2855642" cy="40815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E9D650-015F-4F91-AC32-AEEE6A40B8D9}" type="datetimeFigureOut">
              <a:rPr lang="en-ZA" smtClean="0"/>
              <a:t>2019/08/16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38A482-2061-49D3-A35A-7891C3524BDA}" type="slidenum">
              <a:rPr lang="en-ZA" smtClean="0"/>
              <a:t>‹#›</a:t>
            </a:fld>
            <a:endParaRPr lang="en-ZA"/>
          </a:p>
        </p:txBody>
      </p:sp>
    </p:spTree>
    <p:extLst>
      <p:ext uri="{BB962C8B-B14F-4D97-AF65-F5344CB8AC3E}">
        <p14:creationId xmlns:p14="http://schemas.microsoft.com/office/powerpoint/2010/main" val="346378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Officials, community, assets and information are safe and secure</a:t>
            </a:r>
          </a:p>
          <a:p>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11</a:t>
            </a:fld>
            <a:endParaRPr lang="en-ZA"/>
          </a:p>
        </p:txBody>
      </p:sp>
    </p:spTree>
    <p:extLst>
      <p:ext uri="{BB962C8B-B14F-4D97-AF65-F5344CB8AC3E}">
        <p14:creationId xmlns:p14="http://schemas.microsoft.com/office/powerpoint/2010/main" val="388670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12</a:t>
            </a:fld>
            <a:endParaRPr lang="en-ZA"/>
          </a:p>
        </p:txBody>
      </p:sp>
    </p:spTree>
    <p:extLst>
      <p:ext uri="{BB962C8B-B14F-4D97-AF65-F5344CB8AC3E}">
        <p14:creationId xmlns:p14="http://schemas.microsoft.com/office/powerpoint/2010/main" val="269249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new dynamic outlook to reposition the Department</a:t>
            </a:r>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19</a:t>
            </a:fld>
            <a:endParaRPr lang="en-ZA"/>
          </a:p>
        </p:txBody>
      </p:sp>
    </p:spTree>
    <p:extLst>
      <p:ext uri="{BB962C8B-B14F-4D97-AF65-F5344CB8AC3E}">
        <p14:creationId xmlns:p14="http://schemas.microsoft.com/office/powerpoint/2010/main" val="117069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79937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416182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61973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10"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418760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19724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68216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58292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10564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2913823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216822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38174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1841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47406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908228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6246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660F6C-A5FD-45E7-B32F-0464BC503807}"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223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D76CAE-444F-4036-B906-DEA9E071E8D8}"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567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5358A-D348-485F-917A-A05D806363C7}"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95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896DFC-8A1A-4443-990A-F76E9B01B4A0}" type="datetime1">
              <a:rPr lang="en-US" smtClean="0">
                <a:solidFill>
                  <a:prstClr val="black">
                    <a:tint val="75000"/>
                  </a:prstClr>
                </a:solidFill>
              </a:rPr>
              <a:pPr/>
              <a:t>8/16/2019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5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221B2D-7168-4563-B77A-0AAAA6A7F67A}" type="datetime1">
              <a:rPr lang="en-US" smtClean="0">
                <a:solidFill>
                  <a:prstClr val="black">
                    <a:tint val="75000"/>
                  </a:prstClr>
                </a:solidFill>
              </a:rPr>
              <a:pPr/>
              <a:t>8/16/2019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421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A828F4-E0CA-4555-896D-C3163B26F733}" type="datetime1">
              <a:rPr lang="en-US" smtClean="0">
                <a:solidFill>
                  <a:prstClr val="black">
                    <a:tint val="75000"/>
                  </a:prstClr>
                </a:solidFill>
              </a:rPr>
              <a:pPr/>
              <a:t>8/16/2019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66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970EE-93F0-4F57-808D-5FD212FD11BE}" type="datetime1">
              <a:rPr lang="en-US" smtClean="0">
                <a:solidFill>
                  <a:prstClr val="black">
                    <a:tint val="75000"/>
                  </a:prstClr>
                </a:solidFill>
              </a:rPr>
              <a:pPr/>
              <a:t>8/16/2019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06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1374027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C5054-6D6F-4EC6-AD8A-116832610373}" type="datetime1">
              <a:rPr lang="en-US" smtClean="0">
                <a:solidFill>
                  <a:prstClr val="black">
                    <a:tint val="75000"/>
                  </a:prstClr>
                </a:solidFill>
              </a:rPr>
              <a:pPr/>
              <a:t>8/16/2019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57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3D72F-942A-40C2-823D-AF8DCE8B4A3A}" type="datetime1">
              <a:rPr lang="en-US" smtClean="0">
                <a:solidFill>
                  <a:prstClr val="black">
                    <a:tint val="75000"/>
                  </a:prstClr>
                </a:solidFill>
              </a:rPr>
              <a:pPr/>
              <a:t>8/16/2019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40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208F7-56F9-42E5-BA0F-B1B8F4323C98}"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928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7800A4-D332-4923-A7BE-4A36816CB9CF}"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44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DCBC1-A129-499C-8EAE-F474F9F371B9}"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3871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9B617-834B-467A-B488-15DE63933389}"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6185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7BCA2-EE9A-4D8B-BD3E-E10F704486BA}"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283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4C7802-35B7-4124-896D-E2A6799C0427}" type="datetime1">
              <a:rPr lang="en-US" smtClean="0">
                <a:solidFill>
                  <a:prstClr val="black">
                    <a:tint val="75000"/>
                  </a:prstClr>
                </a:solidFill>
              </a:rPr>
              <a:pPr/>
              <a:t>8/16/2019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028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C05471-BB26-4143-8958-3A3EEE4F7785}" type="datetime1">
              <a:rPr lang="en-US" smtClean="0">
                <a:solidFill>
                  <a:prstClr val="black">
                    <a:tint val="75000"/>
                  </a:prstClr>
                </a:solidFill>
              </a:rPr>
              <a:pPr/>
              <a:t>8/16/2019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345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543C0-F887-4C8A-8553-E18A80620A24}" type="datetime1">
              <a:rPr lang="en-US" smtClean="0">
                <a:solidFill>
                  <a:prstClr val="black">
                    <a:tint val="75000"/>
                  </a:prstClr>
                </a:solidFill>
              </a:rPr>
              <a:pPr/>
              <a:t>8/16/2019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62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738301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A02F7-5C91-462D-B059-54B8B636DC3E}" type="datetime1">
              <a:rPr lang="en-US" smtClean="0">
                <a:solidFill>
                  <a:prstClr val="black">
                    <a:tint val="75000"/>
                  </a:prstClr>
                </a:solidFill>
              </a:rPr>
              <a:pPr/>
              <a:t>8/16/2019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943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E5DF4-C1E4-464E-8D73-985483CA64E3}" type="datetime1">
              <a:rPr lang="en-US" smtClean="0">
                <a:solidFill>
                  <a:prstClr val="black">
                    <a:tint val="75000"/>
                  </a:prstClr>
                </a:solidFill>
              </a:rPr>
              <a:pPr/>
              <a:t>8/16/2019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172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22DDB-31C7-44A7-8991-2D1073530ADC}" type="datetime1">
              <a:rPr lang="en-US" smtClean="0">
                <a:solidFill>
                  <a:prstClr val="black">
                    <a:tint val="75000"/>
                  </a:prstClr>
                </a:solidFill>
              </a:rPr>
              <a:pPr/>
              <a:t>8/16/2019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804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5B0A2B-71F9-44DE-9857-01CCECFD839B}"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80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7C4B0-2138-4DDF-B286-26CB2F5BCC62}"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79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8" name="Footer Placeholder 7"/>
          <p:cNvSpPr>
            <a:spLocks noGrp="1"/>
          </p:cNvSpPr>
          <p:nvPr>
            <p:ph type="ftr" sz="quarter" idx="11"/>
          </p:nvPr>
        </p:nvSpPr>
        <p:spPr>
          <a:xfrm>
            <a:off x="0" y="6126163"/>
            <a:ext cx="9144000" cy="7318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310400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4" name="Footer Placeholder 3"/>
          <p:cNvSpPr>
            <a:spLocks noGrp="1"/>
          </p:cNvSpPr>
          <p:nvPr>
            <p:ph type="ftr" sz="quarter" idx="11"/>
          </p:nvPr>
        </p:nvSpPr>
        <p:spPr>
          <a:xfrm>
            <a:off x="0" y="6126163"/>
            <a:ext cx="9144000" cy="7318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5963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3" name="Footer Placeholder 2"/>
          <p:cNvSpPr>
            <a:spLocks noGrp="1"/>
          </p:cNvSpPr>
          <p:nvPr>
            <p:ph type="ftr" sz="quarter" idx="11"/>
          </p:nvPr>
        </p:nvSpPr>
        <p:spPr>
          <a:xfrm>
            <a:off x="0" y="6126163"/>
            <a:ext cx="9144000" cy="7318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8548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303285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84130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771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74617"/>
            <a:ext cx="8229600" cy="33347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owerPoint-2.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5709408"/>
            <a:ext cx="2926350" cy="1148592"/>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937549"/>
          </a:xfrm>
          <a:prstGeom prst="rect">
            <a:avLst/>
          </a:prstGeom>
        </p:spPr>
      </p:pic>
    </p:spTree>
    <p:extLst>
      <p:ext uri="{BB962C8B-B14F-4D97-AF65-F5344CB8AC3E}">
        <p14:creationId xmlns:p14="http://schemas.microsoft.com/office/powerpoint/2010/main" val="392580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defTabSz="914400" fontAlgn="base">
              <a:spcBef>
                <a:spcPct val="0"/>
              </a:spcBef>
              <a:spcAft>
                <a:spcPct val="0"/>
              </a:spcAft>
              <a:defRPr/>
            </a:pPr>
            <a:endParaRPr lang="en-ZA" sz="1400"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defTabSz="914400" eaLnBrk="0" fontAlgn="base" hangingPunct="0">
              <a:spcBef>
                <a:spcPct val="0"/>
              </a:spcBef>
              <a:spcAft>
                <a:spcPct val="0"/>
              </a:spcAft>
              <a:defRPr/>
            </a:pPr>
            <a:fld id="{851172FB-5EEA-4105-882C-8D3DDB9655BA}" type="slidenum">
              <a:rPr lang="en-GB" sz="900">
                <a:solidFill>
                  <a:srgbClr val="77787B"/>
                </a:solidFill>
              </a:rPr>
              <a:pPr algn="r" defTabSz="914400" eaLnBrk="0" fontAlgn="base" hangingPunct="0">
                <a:spcBef>
                  <a:spcPct val="0"/>
                </a:spcBef>
                <a:spcAft>
                  <a:spcPct val="0"/>
                </a:spcAft>
                <a:defRPr/>
              </a:pPr>
              <a:t>‹#›</a:t>
            </a:fld>
            <a:endParaRPr lang="en-GB" sz="900" dirty="0">
              <a:solidFill>
                <a:srgbClr val="77787B"/>
              </a:solidFill>
            </a:endParaRP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defTabSz="914400" fontAlgn="base">
              <a:spcBef>
                <a:spcPct val="0"/>
              </a:spcBef>
              <a:spcAft>
                <a:spcPct val="0"/>
              </a:spcAft>
              <a:defRPr/>
            </a:pPr>
            <a:r>
              <a:rPr lang="en-GB" sz="1400" i="1" dirty="0">
                <a:solidFill>
                  <a:srgbClr val="000000"/>
                </a:solidFill>
              </a:rPr>
              <a:t>Highly Confidential</a:t>
            </a:r>
          </a:p>
        </p:txBody>
      </p:sp>
    </p:spTree>
    <p:extLst>
      <p:ext uri="{BB962C8B-B14F-4D97-AF65-F5344CB8AC3E}">
        <p14:creationId xmlns:p14="http://schemas.microsoft.com/office/powerpoint/2010/main" val="971006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4B34A-C7E5-4111-90F2-F9FB33FEB15C}"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CONFIDENTIAL</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87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2"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B35B6-B8B2-4306-BA63-1CC937F31C82}" type="datetime1">
              <a:rPr lang="en-US" smtClean="0">
                <a:solidFill>
                  <a:prstClr val="black">
                    <a:tint val="75000"/>
                  </a:prstClr>
                </a:solidFill>
              </a:rPr>
              <a:pPr/>
              <a:t>8/16/2019</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445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4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4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4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4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 y="183796"/>
            <a:ext cx="9143086" cy="6858000"/>
          </a:xfrm>
          <a:prstGeom prst="rect">
            <a:avLst/>
          </a:prstGeom>
        </p:spPr>
      </p:pic>
      <p:sp>
        <p:nvSpPr>
          <p:cNvPr id="7" name="TextBox 6"/>
          <p:cNvSpPr txBox="1"/>
          <p:nvPr/>
        </p:nvSpPr>
        <p:spPr>
          <a:xfrm>
            <a:off x="3594971" y="341348"/>
            <a:ext cx="5136038" cy="1015663"/>
          </a:xfrm>
          <a:prstGeom prst="rect">
            <a:avLst/>
          </a:prstGeom>
          <a:noFill/>
        </p:spPr>
        <p:txBody>
          <a:bodyPr wrap="square" rtlCol="0">
            <a:spAutoFit/>
          </a:bodyPr>
          <a:lstStyle/>
          <a:p>
            <a:pPr algn="r">
              <a:lnSpc>
                <a:spcPts val="3600"/>
              </a:lnSpc>
            </a:pPr>
            <a:r>
              <a:rPr lang="en-US" sz="2800" i="1" dirty="0" smtClean="0">
                <a:solidFill>
                  <a:schemeClr val="bg1"/>
                </a:solidFill>
              </a:rPr>
              <a:t>2019 Strategic Planning Session</a:t>
            </a:r>
          </a:p>
          <a:p>
            <a:pPr algn="r">
              <a:lnSpc>
                <a:spcPts val="3600"/>
              </a:lnSpc>
            </a:pPr>
            <a:r>
              <a:rPr lang="en-US" sz="2800" i="1" dirty="0" smtClean="0">
                <a:solidFill>
                  <a:schemeClr val="bg1"/>
                </a:solidFill>
              </a:rPr>
              <a:t>15 August 2019</a:t>
            </a:r>
            <a:endParaRPr lang="en-US" sz="2800" i="1" dirty="0">
              <a:solidFill>
                <a:schemeClr val="bg1"/>
              </a:solidFill>
            </a:endParaRPr>
          </a:p>
        </p:txBody>
      </p:sp>
      <p:sp>
        <p:nvSpPr>
          <p:cNvPr id="3" name="Rectangle 2"/>
          <p:cNvSpPr/>
          <p:nvPr/>
        </p:nvSpPr>
        <p:spPr>
          <a:xfrm>
            <a:off x="326572" y="4112763"/>
            <a:ext cx="4572000" cy="1200329"/>
          </a:xfrm>
          <a:prstGeom prst="rect">
            <a:avLst/>
          </a:prstGeom>
        </p:spPr>
        <p:txBody>
          <a:bodyPr>
            <a:spAutoFit/>
          </a:bodyPr>
          <a:lstStyle/>
          <a:p>
            <a:r>
              <a:rPr lang="en-ZA" b="1" dirty="0" smtClean="0">
                <a:solidFill>
                  <a:srgbClr val="00B050"/>
                </a:solidFill>
                <a:latin typeface="Arial" panose="020B0604020202020204" pitchFamily="34" charset="0"/>
                <a:cs typeface="Arial" panose="020B0604020202020204" pitchFamily="34" charset="0"/>
              </a:rPr>
              <a:t>COMMISSION 5: </a:t>
            </a:r>
          </a:p>
          <a:p>
            <a:r>
              <a:rPr lang="en-ZA" b="1" dirty="0" smtClean="0">
                <a:solidFill>
                  <a:srgbClr val="00B050"/>
                </a:solidFill>
                <a:latin typeface="Arial" panose="020B0604020202020204" pitchFamily="34" charset="0"/>
                <a:cs typeface="Arial" panose="020B0604020202020204" pitchFamily="34" charset="0"/>
              </a:rPr>
              <a:t>SECURITY PRESENTATION</a:t>
            </a:r>
          </a:p>
          <a:p>
            <a:endParaRPr lang="en-ZA" b="1" dirty="0">
              <a:solidFill>
                <a:srgbClr val="00B050"/>
              </a:solidFill>
              <a:latin typeface="Arial" panose="020B0604020202020204" pitchFamily="34" charset="0"/>
              <a:cs typeface="Arial" panose="020B0604020202020204" pitchFamily="34" charset="0"/>
            </a:endParaRPr>
          </a:p>
          <a:p>
            <a:r>
              <a:rPr lang="en-ZA" b="1" dirty="0" smtClean="0">
                <a:solidFill>
                  <a:srgbClr val="00B050"/>
                </a:solidFill>
                <a:latin typeface="Arial" panose="020B0604020202020204" pitchFamily="34" charset="0"/>
                <a:cs typeface="Arial" panose="020B0604020202020204" pitchFamily="34" charset="0"/>
              </a:rPr>
              <a:t>16 AUGUST 2019</a:t>
            </a:r>
            <a:endParaRPr lang="en-ZA"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40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09538"/>
            <a:ext cx="8229600" cy="771140"/>
          </a:xfrm>
        </p:spPr>
        <p:txBody>
          <a:bodyPr>
            <a:normAutofit/>
          </a:bodyPr>
          <a:lstStyle/>
          <a:p>
            <a:pPr lvl="0">
              <a:spcBef>
                <a:spcPts val="0"/>
              </a:spcBef>
            </a:pPr>
            <a:r>
              <a:rPr lang="en-US" sz="2800" b="1" dirty="0">
                <a:solidFill>
                  <a:srgbClr val="00B050"/>
                </a:solidFill>
                <a:ea typeface="+mn-ea"/>
                <a:cs typeface="+mn-cs"/>
              </a:rPr>
              <a:t>Summary of the 2018 Strategic Planning </a:t>
            </a:r>
            <a:r>
              <a:rPr lang="en-US" sz="2800" b="1" dirty="0" smtClean="0">
                <a:solidFill>
                  <a:srgbClr val="00B050"/>
                </a:solidFill>
                <a:ea typeface="+mn-ea"/>
                <a:cs typeface="+mn-cs"/>
              </a:rPr>
              <a:t>Session</a:t>
            </a:r>
            <a:endParaRPr lang="en-ZA" dirty="0"/>
          </a:p>
        </p:txBody>
      </p:sp>
      <p:graphicFrame>
        <p:nvGraphicFramePr>
          <p:cNvPr id="3" name="Diagram 2"/>
          <p:cNvGraphicFramePr/>
          <p:nvPr>
            <p:extLst>
              <p:ext uri="{D42A27DB-BD31-4B8C-83A1-F6EECF244321}">
                <p14:modId xmlns:p14="http://schemas.microsoft.com/office/powerpoint/2010/main" val="3543765005"/>
              </p:ext>
            </p:extLst>
          </p:nvPr>
        </p:nvGraphicFramePr>
        <p:xfrm>
          <a:off x="533400" y="1206500"/>
          <a:ext cx="8280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08000" y="1050156"/>
            <a:ext cx="8229600" cy="7711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dirty="0" smtClean="0">
                <a:solidFill>
                  <a:srgbClr val="00B050"/>
                </a:solidFill>
                <a:ea typeface="+mn-ea"/>
                <a:cs typeface="+mn-cs"/>
              </a:rPr>
              <a:t>10 Year Strategic Intent</a:t>
            </a:r>
            <a:endParaRPr lang="en-ZA" dirty="0"/>
          </a:p>
        </p:txBody>
      </p:sp>
    </p:spTree>
    <p:extLst>
      <p:ext uri="{BB962C8B-B14F-4D97-AF65-F5344CB8AC3E}">
        <p14:creationId xmlns:p14="http://schemas.microsoft.com/office/powerpoint/2010/main" val="2329798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09538"/>
            <a:ext cx="8229600" cy="771140"/>
          </a:xfrm>
        </p:spPr>
        <p:txBody>
          <a:bodyPr>
            <a:normAutofit/>
          </a:bodyPr>
          <a:lstStyle/>
          <a:p>
            <a:pPr lvl="0">
              <a:spcBef>
                <a:spcPts val="0"/>
              </a:spcBef>
            </a:pPr>
            <a:r>
              <a:rPr lang="en-US" sz="2800" b="1" dirty="0">
                <a:solidFill>
                  <a:srgbClr val="00B050"/>
                </a:solidFill>
                <a:ea typeface="+mn-ea"/>
                <a:cs typeface="+mn-cs"/>
              </a:rPr>
              <a:t>Summary of the 2018 Strategic Planning </a:t>
            </a:r>
            <a:r>
              <a:rPr lang="en-US" sz="2800" b="1" dirty="0" smtClean="0">
                <a:solidFill>
                  <a:srgbClr val="00B050"/>
                </a:solidFill>
                <a:ea typeface="+mn-ea"/>
                <a:cs typeface="+mn-cs"/>
              </a:rPr>
              <a:t>Session</a:t>
            </a:r>
            <a:endParaRPr lang="en-ZA" dirty="0"/>
          </a:p>
        </p:txBody>
      </p:sp>
      <p:graphicFrame>
        <p:nvGraphicFramePr>
          <p:cNvPr id="3" name="Diagram 2"/>
          <p:cNvGraphicFramePr/>
          <p:nvPr>
            <p:extLst>
              <p:ext uri="{D42A27DB-BD31-4B8C-83A1-F6EECF244321}">
                <p14:modId xmlns:p14="http://schemas.microsoft.com/office/powerpoint/2010/main" val="2205123329"/>
              </p:ext>
            </p:extLst>
          </p:nvPr>
        </p:nvGraphicFramePr>
        <p:xfrm>
          <a:off x="533400" y="1206500"/>
          <a:ext cx="8280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508000" y="1050156"/>
            <a:ext cx="8229600" cy="7711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dirty="0" smtClean="0">
                <a:solidFill>
                  <a:srgbClr val="00B050"/>
                </a:solidFill>
              </a:rPr>
              <a:t>50 Year Strategic Intent</a:t>
            </a:r>
            <a:endParaRPr lang="en-ZA" dirty="0">
              <a:solidFill>
                <a:prstClr val="black"/>
              </a:solidFill>
            </a:endParaRPr>
          </a:p>
        </p:txBody>
      </p:sp>
    </p:spTree>
    <p:extLst>
      <p:ext uri="{BB962C8B-B14F-4D97-AF65-F5344CB8AC3E}">
        <p14:creationId xmlns:p14="http://schemas.microsoft.com/office/powerpoint/2010/main" val="2329798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90322419"/>
              </p:ext>
            </p:extLst>
          </p:nvPr>
        </p:nvGraphicFramePr>
        <p:xfrm>
          <a:off x="0" y="617800"/>
          <a:ext cx="9144000" cy="4998720"/>
        </p:xfrm>
        <a:graphic>
          <a:graphicData uri="http://schemas.openxmlformats.org/drawingml/2006/table">
            <a:tbl>
              <a:tblPr firstRow="1" bandRow="1">
                <a:tableStyleId>{F5AB1C69-6EDB-4FF4-983F-18BD219EF322}</a:tableStyleId>
              </a:tblPr>
              <a:tblGrid>
                <a:gridCol w="1170122"/>
                <a:gridCol w="1743675"/>
                <a:gridCol w="2579427"/>
                <a:gridCol w="3650776"/>
              </a:tblGrid>
              <a:tr h="607402">
                <a:tc>
                  <a:txBody>
                    <a:bodyPr/>
                    <a:lstStyle/>
                    <a:p>
                      <a:r>
                        <a:rPr lang="en-ZA" sz="1600" dirty="0" smtClean="0"/>
                        <a:t>What are the core services</a:t>
                      </a:r>
                      <a:endParaRPr lang="en-ZA" sz="1600" dirty="0"/>
                    </a:p>
                  </a:txBody>
                  <a:tcPr/>
                </a:tc>
                <a:tc>
                  <a:txBody>
                    <a:bodyPr/>
                    <a:lstStyle/>
                    <a:p>
                      <a:r>
                        <a:rPr lang="en-ZA" sz="1600" dirty="0" smtClean="0"/>
                        <a:t>How are these delivered </a:t>
                      </a:r>
                    </a:p>
                    <a:p>
                      <a:r>
                        <a:rPr lang="en-ZA" sz="1600" dirty="0" smtClean="0"/>
                        <a:t>(service</a:t>
                      </a:r>
                      <a:r>
                        <a:rPr lang="en-ZA" sz="1600" baseline="0" dirty="0" smtClean="0"/>
                        <a:t> delivery arrangements)</a:t>
                      </a:r>
                      <a:endParaRPr lang="en-ZA" sz="1600" dirty="0"/>
                    </a:p>
                  </a:txBody>
                  <a:tcPr/>
                </a:tc>
                <a:tc>
                  <a:txBody>
                    <a:bodyPr/>
                    <a:lstStyle/>
                    <a:p>
                      <a:r>
                        <a:rPr lang="en-ZA" sz="1600" dirty="0" smtClean="0"/>
                        <a:t>Weaknesses</a:t>
                      </a:r>
                      <a:r>
                        <a:rPr lang="en-ZA" sz="1600" baseline="0" dirty="0" smtClean="0"/>
                        <a:t> with the current arrangements</a:t>
                      </a:r>
                      <a:endParaRPr lang="en-ZA" sz="1600" dirty="0"/>
                    </a:p>
                  </a:txBody>
                  <a:tcPr/>
                </a:tc>
                <a:tc>
                  <a:txBody>
                    <a:bodyPr/>
                    <a:lstStyle/>
                    <a:p>
                      <a:r>
                        <a:rPr lang="en-ZA" sz="1600" dirty="0" smtClean="0"/>
                        <a:t>High level interventions / alternative modes of delivery</a:t>
                      </a:r>
                    </a:p>
                  </a:txBody>
                  <a:tcPr/>
                </a:tc>
              </a:tr>
              <a:tr h="2817006">
                <a:tc>
                  <a:txBody>
                    <a:bodyPr/>
                    <a:lstStyle/>
                    <a:p>
                      <a:pPr algn="just">
                        <a:lnSpc>
                          <a:spcPct val="100000"/>
                        </a:lnSpc>
                      </a:pPr>
                      <a:r>
                        <a:rPr lang="en-ZA" sz="1400" dirty="0" smtClean="0">
                          <a:solidFill>
                            <a:prstClr val="black"/>
                          </a:solidFill>
                          <a:latin typeface="Arial" panose="020B0604020202020204" pitchFamily="34" charset="0"/>
                          <a:cs typeface="Arial" panose="020B0604020202020204" pitchFamily="34" charset="0"/>
                        </a:rPr>
                        <a:t>Provide for safe and secure conditions of detention consistent with maintaining the human dignity of </a:t>
                      </a:r>
                      <a:r>
                        <a:rPr lang="en-ZA" sz="1400" dirty="0" smtClean="0">
                          <a:solidFill>
                            <a:srgbClr val="000000"/>
                          </a:solidFill>
                          <a:latin typeface="Arial" panose="020B0604020202020204" pitchFamily="34" charset="0"/>
                          <a:cs typeface="Arial" panose="020B0604020202020204" pitchFamily="34" charset="0"/>
                        </a:rPr>
                        <a:t>inmates</a:t>
                      </a:r>
                      <a:r>
                        <a:rPr lang="en-US" sz="1400" dirty="0" smtClean="0">
                          <a:solidFill>
                            <a:srgbClr val="000000"/>
                          </a:solidFill>
                          <a:latin typeface="Arial" panose="020B0604020202020204" pitchFamily="34" charset="0"/>
                          <a:cs typeface="Arial" panose="020B0604020202020204" pitchFamily="34" charset="0"/>
                        </a:rPr>
                        <a:t>.</a:t>
                      </a:r>
                      <a:endParaRPr lang="en-ZA" sz="1400" dirty="0" smtClean="0">
                        <a:solidFill>
                          <a:prstClr val="black"/>
                        </a:solidFill>
                        <a:latin typeface="Arial" panose="020B0604020202020204" pitchFamily="34" charset="0"/>
                        <a:cs typeface="Arial" panose="020B0604020202020204" pitchFamily="34" charset="0"/>
                      </a:endParaRPr>
                    </a:p>
                  </a:txBody>
                  <a:tcPr/>
                </a:tc>
                <a:tc>
                  <a:txBody>
                    <a:bodyPr/>
                    <a:lstStyle/>
                    <a:p>
                      <a:pPr marL="171450" indent="-171450">
                        <a:lnSpc>
                          <a:spcPct val="100000"/>
                        </a:lnSpc>
                        <a:buFont typeface="Arial" panose="020B0604020202020204" pitchFamily="34" charset="0"/>
                        <a:buChar char="•"/>
                      </a:pPr>
                      <a:r>
                        <a:rPr lang="en-ZA" sz="1400" kern="1200" dirty="0" smtClean="0">
                          <a:solidFill>
                            <a:schemeClr val="dk1"/>
                          </a:solidFill>
                          <a:effectLst/>
                          <a:latin typeface="Arial" panose="020B0604020202020204" pitchFamily="34" charset="0"/>
                          <a:ea typeface="+mn-ea"/>
                          <a:cs typeface="Arial" panose="020B0604020202020204" pitchFamily="34" charset="0"/>
                        </a:rPr>
                        <a:t>Internal capacity through</a:t>
                      </a:r>
                      <a:r>
                        <a:rPr lang="en-ZA" sz="1400" kern="1200" baseline="0" dirty="0" smtClean="0">
                          <a:solidFill>
                            <a:schemeClr val="dk1"/>
                          </a:solidFill>
                          <a:effectLst/>
                          <a:latin typeface="Arial" panose="020B0604020202020204" pitchFamily="34" charset="0"/>
                          <a:ea typeface="+mn-ea"/>
                          <a:cs typeface="Arial" panose="020B0604020202020204" pitchFamily="34" charset="0"/>
                        </a:rPr>
                        <a:t> c</a:t>
                      </a:r>
                      <a:r>
                        <a:rPr lang="en-ZA" sz="1400" kern="1200" dirty="0" smtClean="0">
                          <a:solidFill>
                            <a:schemeClr val="dk1"/>
                          </a:solidFill>
                          <a:effectLst/>
                          <a:latin typeface="Arial" panose="020B0604020202020204" pitchFamily="34" charset="0"/>
                          <a:ea typeface="+mn-ea"/>
                          <a:cs typeface="Arial" panose="020B0604020202020204" pitchFamily="34" charset="0"/>
                        </a:rPr>
                        <a:t>ustodial officials</a:t>
                      </a:r>
                      <a:r>
                        <a:rPr lang="en-ZA" sz="1400" kern="1200" baseline="0" dirty="0" smtClean="0">
                          <a:solidFill>
                            <a:schemeClr val="dk1"/>
                          </a:solidFill>
                          <a:effectLst/>
                          <a:latin typeface="Arial" panose="020B0604020202020204" pitchFamily="34" charset="0"/>
                          <a:ea typeface="+mn-ea"/>
                          <a:cs typeface="Arial" panose="020B0604020202020204" pitchFamily="34" charset="0"/>
                        </a:rPr>
                        <a:t>.</a:t>
                      </a:r>
                    </a:p>
                    <a:p>
                      <a:pPr marL="0" indent="0">
                        <a:lnSpc>
                          <a:spcPct val="100000"/>
                        </a:lnSpc>
                        <a:buFont typeface="Arial" panose="020B0604020202020204" pitchFamily="34" charset="0"/>
                        <a:buNone/>
                      </a:pPr>
                      <a:endParaRPr lang="en-ZA" sz="1400" kern="1200" baseline="0" dirty="0" smtClean="0">
                        <a:solidFill>
                          <a:schemeClr val="dk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r>
                        <a:rPr lang="en-ZA" sz="1400" kern="1200" baseline="0" dirty="0" smtClean="0">
                          <a:solidFill>
                            <a:schemeClr val="dk1"/>
                          </a:solidFill>
                          <a:effectLst/>
                          <a:latin typeface="Arial" panose="020B0604020202020204" pitchFamily="34" charset="0"/>
                          <a:ea typeface="+mn-ea"/>
                          <a:cs typeface="Arial" panose="020B0604020202020204" pitchFamily="34" charset="0"/>
                        </a:rPr>
                        <a:t>Decentralised services from Head office/Regional/Management Area/Centre level</a:t>
                      </a: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dirty="0" smtClean="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dirty="0" smtClean="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rgbClr val="FF0000"/>
                        </a:solidFill>
                        <a:effectLst/>
                        <a:latin typeface="Arial" panose="020B0604020202020204" pitchFamily="34" charset="0"/>
                        <a:ea typeface="+mn-ea"/>
                        <a:cs typeface="Arial" panose="020B0604020202020204" pitchFamily="34" charset="0"/>
                      </a:endParaRPr>
                    </a:p>
                  </a:txBody>
                  <a:tcPr/>
                </a:tc>
                <a:tc>
                  <a:txBody>
                    <a:bodyPr/>
                    <a:lstStyle/>
                    <a:p>
                      <a:pPr marL="171450" indent="-171450">
                        <a:lnSpc>
                          <a:spcPct val="100000"/>
                        </a:lnSpc>
                        <a:buFont typeface="Arial" panose="020B0604020202020204" pitchFamily="34" charset="0"/>
                        <a:buChar char="•"/>
                      </a:pPr>
                      <a:r>
                        <a:rPr lang="en-ZA" sz="1400" baseline="0" dirty="0" smtClean="0">
                          <a:latin typeface="Arial" panose="020B0604020202020204" pitchFamily="34" charset="0"/>
                          <a:cs typeface="Arial" panose="020B0604020202020204" pitchFamily="34" charset="0"/>
                        </a:rPr>
                        <a:t>Shortage of custodial officials in relation to inmate population.</a:t>
                      </a:r>
                    </a:p>
                    <a:p>
                      <a:pPr marL="0" indent="0">
                        <a:lnSpc>
                          <a:spcPct val="100000"/>
                        </a:lnSpc>
                        <a:buFont typeface="Arial" panose="020B0604020202020204" pitchFamily="34" charset="0"/>
                        <a:buNone/>
                      </a:pPr>
                      <a:endParaRPr lang="en-ZA" sz="1400" dirty="0" smtClean="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latin typeface="Arial" panose="020B0604020202020204" pitchFamily="34" charset="0"/>
                          <a:cs typeface="Arial" panose="020B0604020202020204" pitchFamily="34" charset="0"/>
                        </a:rPr>
                        <a:t>Dysfunctional</a:t>
                      </a:r>
                      <a:r>
                        <a:rPr lang="en-ZA" sz="1400" baseline="0" dirty="0" smtClean="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Integrated</a:t>
                      </a:r>
                      <a:r>
                        <a:rPr lang="en-ZA" sz="1400" baseline="0" dirty="0" smtClean="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Security System (ISS) due to non-maintenance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dirty="0" smtClean="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latin typeface="Arial" panose="020B0604020202020204" pitchFamily="34" charset="0"/>
                          <a:cs typeface="Arial" panose="020B0604020202020204" pitchFamily="34" charset="0"/>
                        </a:rPr>
                        <a:t>Increase of gang related activities</a:t>
                      </a:r>
                      <a:r>
                        <a:rPr lang="en-ZA" sz="1400" baseline="0" dirty="0" smtClean="0">
                          <a:latin typeface="Arial" panose="020B0604020202020204" pitchFamily="34" charset="0"/>
                          <a:cs typeface="Arial" panose="020B0604020202020204" pitchFamily="34" charset="0"/>
                        </a:rPr>
                        <a:t> in correctional facilities </a:t>
                      </a:r>
                      <a:endParaRPr lang="en-ZA" sz="1400" dirty="0" smtClean="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smtClean="0">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endParaRPr lang="en-ZA" sz="1400" dirty="0" smtClean="0">
                        <a:latin typeface="Arial" panose="020B0604020202020204" pitchFamily="34" charset="0"/>
                        <a:cs typeface="Arial" panose="020B0604020202020204" pitchFamily="34" charset="0"/>
                      </a:endParaRPr>
                    </a:p>
                  </a:txBody>
                  <a:tcPr/>
                </a:tc>
                <a:tc>
                  <a:txBody>
                    <a:bodyPr/>
                    <a:lstStyle/>
                    <a:p>
                      <a:pPr>
                        <a:lnSpc>
                          <a:spcPct val="100000"/>
                        </a:lnSpc>
                      </a:pPr>
                      <a:r>
                        <a:rPr lang="en-ZA" sz="1400" dirty="0" smtClean="0">
                          <a:solidFill>
                            <a:schemeClr val="tx1"/>
                          </a:solidFill>
                          <a:latin typeface="Arial" panose="020B0604020202020204" pitchFamily="34" charset="0"/>
                          <a:cs typeface="Arial" panose="020B0604020202020204" pitchFamily="34" charset="0"/>
                        </a:rPr>
                        <a:t>Redesign security</a:t>
                      </a:r>
                      <a:r>
                        <a:rPr lang="en-ZA" sz="1400" baseline="0" dirty="0" smtClean="0">
                          <a:solidFill>
                            <a:schemeClr val="tx1"/>
                          </a:solidFill>
                          <a:latin typeface="Arial" panose="020B0604020202020204" pitchFamily="34" charset="0"/>
                          <a:cs typeface="Arial" panose="020B0604020202020204" pitchFamily="34" charset="0"/>
                        </a:rPr>
                        <a:t> model to provide the required capacity.</a:t>
                      </a:r>
                    </a:p>
                    <a:p>
                      <a:pPr>
                        <a:lnSpc>
                          <a:spcPct val="100000"/>
                        </a:lnSpc>
                      </a:pPr>
                      <a:endParaRPr lang="en-ZA" sz="1400" baseline="0" dirty="0" smtClean="0">
                        <a:solidFill>
                          <a:schemeClr val="tx1"/>
                        </a:solidFill>
                        <a:latin typeface="Arial" panose="020B0604020202020204" pitchFamily="34" charset="0"/>
                        <a:cs typeface="Arial" panose="020B0604020202020204" pitchFamily="34" charset="0"/>
                      </a:endParaRPr>
                    </a:p>
                    <a:p>
                      <a:pPr>
                        <a:lnSpc>
                          <a:spcPct val="100000"/>
                        </a:lnSpc>
                      </a:pPr>
                      <a:endParaRPr lang="en-ZA" sz="1400" dirty="0" smtClean="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Expedite the resuscitation of the ISS Projects</a:t>
                      </a:r>
                    </a:p>
                    <a:p>
                      <a:pPr>
                        <a:lnSpc>
                          <a:spcPct val="100000"/>
                        </a:lnSpc>
                      </a:pPr>
                      <a:endParaRPr lang="en-ZA" sz="1400" dirty="0" smtClean="0">
                        <a:latin typeface="Arial" panose="020B0604020202020204" pitchFamily="34" charset="0"/>
                        <a:cs typeface="Arial" panose="020B0604020202020204" pitchFamily="34" charset="0"/>
                      </a:endParaRPr>
                    </a:p>
                    <a:p>
                      <a:pPr>
                        <a:lnSpc>
                          <a:spcPct val="100000"/>
                        </a:lnSpc>
                      </a:pPr>
                      <a:endParaRPr lang="en-ZA" sz="1400" dirty="0" smtClean="0">
                        <a:latin typeface="Arial" panose="020B0604020202020204" pitchFamily="34" charset="0"/>
                        <a:cs typeface="Arial" panose="020B0604020202020204" pitchFamily="34" charset="0"/>
                      </a:endParaRPr>
                    </a:p>
                    <a:p>
                      <a:pPr>
                        <a:lnSpc>
                          <a:spcPct val="100000"/>
                        </a:lnSpc>
                      </a:pPr>
                      <a:r>
                        <a:rPr lang="en-ZA" sz="1400" baseline="0" dirty="0" smtClean="0">
                          <a:latin typeface="Arial" panose="020B0604020202020204" pitchFamily="34" charset="0"/>
                          <a:cs typeface="Arial" panose="020B0604020202020204" pitchFamily="34" charset="0"/>
                        </a:rPr>
                        <a:t>Review implementation method of Gang Management Strategy in line with the National Anti-gang Management Strategy </a:t>
                      </a:r>
                    </a:p>
                    <a:p>
                      <a:pPr>
                        <a:lnSpc>
                          <a:spcPct val="100000"/>
                        </a:lnSpc>
                      </a:pPr>
                      <a:endParaRPr lang="en-ZA" sz="1400" baseline="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dirty="0">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Current delivery method</a:t>
            </a:r>
            <a:endParaRPr lang="en-US" sz="2800" b="1" dirty="0">
              <a:solidFill>
                <a:srgbClr val="00B050"/>
              </a:solidFill>
            </a:endParaRPr>
          </a:p>
        </p:txBody>
      </p:sp>
    </p:spTree>
    <p:extLst>
      <p:ext uri="{BB962C8B-B14F-4D97-AF65-F5344CB8AC3E}">
        <p14:creationId xmlns:p14="http://schemas.microsoft.com/office/powerpoint/2010/main" val="1745049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49153697"/>
              </p:ext>
            </p:extLst>
          </p:nvPr>
        </p:nvGraphicFramePr>
        <p:xfrm>
          <a:off x="68752" y="1010653"/>
          <a:ext cx="9144000" cy="4785360"/>
        </p:xfrm>
        <a:graphic>
          <a:graphicData uri="http://schemas.openxmlformats.org/drawingml/2006/table">
            <a:tbl>
              <a:tblPr firstRow="1" bandRow="1">
                <a:tableStyleId>{F5AB1C69-6EDB-4FF4-983F-18BD219EF322}</a:tableStyleId>
              </a:tblPr>
              <a:tblGrid>
                <a:gridCol w="1170122"/>
                <a:gridCol w="1743675"/>
                <a:gridCol w="2579427"/>
                <a:gridCol w="3650776"/>
              </a:tblGrid>
              <a:tr h="1016170">
                <a:tc>
                  <a:txBody>
                    <a:bodyPr/>
                    <a:lstStyle/>
                    <a:p>
                      <a:r>
                        <a:rPr lang="en-ZA" sz="1600" dirty="0" smtClean="0"/>
                        <a:t>What are the core services</a:t>
                      </a:r>
                      <a:endParaRPr lang="en-ZA" sz="1600" dirty="0"/>
                    </a:p>
                  </a:txBody>
                  <a:tcPr/>
                </a:tc>
                <a:tc>
                  <a:txBody>
                    <a:bodyPr/>
                    <a:lstStyle/>
                    <a:p>
                      <a:r>
                        <a:rPr lang="en-ZA" sz="1600" dirty="0" smtClean="0"/>
                        <a:t>How are these delivered </a:t>
                      </a:r>
                    </a:p>
                    <a:p>
                      <a:r>
                        <a:rPr lang="en-ZA" sz="1600" dirty="0" smtClean="0"/>
                        <a:t>(service</a:t>
                      </a:r>
                      <a:r>
                        <a:rPr lang="en-ZA" sz="1600" baseline="0" dirty="0" smtClean="0"/>
                        <a:t> delivery arrangements)</a:t>
                      </a:r>
                      <a:endParaRPr lang="en-ZA" sz="1600" dirty="0"/>
                    </a:p>
                  </a:txBody>
                  <a:tcPr/>
                </a:tc>
                <a:tc>
                  <a:txBody>
                    <a:bodyPr/>
                    <a:lstStyle/>
                    <a:p>
                      <a:r>
                        <a:rPr lang="en-ZA" sz="1600" dirty="0" smtClean="0">
                          <a:solidFill>
                            <a:schemeClr val="bg1"/>
                          </a:solidFill>
                        </a:rPr>
                        <a:t>Weaknesses</a:t>
                      </a:r>
                      <a:r>
                        <a:rPr lang="en-ZA" sz="1600" baseline="0" dirty="0" smtClean="0">
                          <a:solidFill>
                            <a:schemeClr val="bg1"/>
                          </a:solidFill>
                        </a:rPr>
                        <a:t> with the current arrangements</a:t>
                      </a:r>
                      <a:endParaRPr lang="en-ZA" sz="1600" dirty="0">
                        <a:solidFill>
                          <a:schemeClr val="bg1"/>
                        </a:solidFill>
                      </a:endParaRPr>
                    </a:p>
                  </a:txBody>
                  <a:tcPr/>
                </a:tc>
                <a:tc>
                  <a:txBody>
                    <a:bodyPr/>
                    <a:lstStyle/>
                    <a:p>
                      <a:r>
                        <a:rPr lang="en-ZA" sz="1600" dirty="0" smtClean="0">
                          <a:solidFill>
                            <a:schemeClr val="bg1"/>
                          </a:solidFill>
                        </a:rPr>
                        <a:t>High level interventions / alternative modes of delivery</a:t>
                      </a:r>
                    </a:p>
                    <a:p>
                      <a:endParaRPr lang="en-ZA" sz="1600" dirty="0">
                        <a:solidFill>
                          <a:schemeClr val="bg1"/>
                        </a:solidFill>
                      </a:endParaRPr>
                    </a:p>
                  </a:txBody>
                  <a:tcPr/>
                </a:tc>
              </a:tr>
              <a:tr h="3542079">
                <a:tc>
                  <a:txBody>
                    <a:bodyPr/>
                    <a:lstStyle/>
                    <a:p>
                      <a:pPr algn="just">
                        <a:lnSpc>
                          <a:spcPct val="100000"/>
                        </a:lnSpc>
                      </a:pPr>
                      <a:r>
                        <a:rPr lang="en-ZA" sz="1400" dirty="0" smtClean="0">
                          <a:solidFill>
                            <a:prstClr val="black"/>
                          </a:solidFill>
                          <a:latin typeface="Arial" panose="020B0604020202020204" pitchFamily="34" charset="0"/>
                          <a:cs typeface="Arial" panose="020B0604020202020204" pitchFamily="34" charset="0"/>
                        </a:rPr>
                        <a:t>Provide safety of employees, community </a:t>
                      </a:r>
                    </a:p>
                  </a:txBody>
                  <a:tcPr/>
                </a:tc>
                <a:tc>
                  <a:txBody>
                    <a:bodyPr/>
                    <a:lstStyle/>
                    <a:p>
                      <a:pPr marL="171450" indent="-171450">
                        <a:lnSpc>
                          <a:spcPct val="100000"/>
                        </a:lnSpc>
                        <a:buFont typeface="Arial" panose="020B0604020202020204" pitchFamily="34" charset="0"/>
                        <a:buChar char="•"/>
                      </a:pPr>
                      <a:r>
                        <a:rPr lang="en-ZA" sz="1400" kern="1200" dirty="0" smtClean="0">
                          <a:solidFill>
                            <a:schemeClr val="tx1"/>
                          </a:solidFill>
                          <a:effectLst/>
                          <a:latin typeface="Arial" panose="020B0604020202020204" pitchFamily="34" charset="0"/>
                          <a:ea typeface="+mn-ea"/>
                          <a:cs typeface="Arial" panose="020B0604020202020204" pitchFamily="34" charset="0"/>
                        </a:rPr>
                        <a:t>Enhance Access Control (provide  positive ID for personnel contractors and visitors)</a:t>
                      </a: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r>
                        <a:rPr lang="en-ZA" sz="1400" kern="1200" dirty="0" smtClean="0">
                          <a:solidFill>
                            <a:schemeClr val="tx1"/>
                          </a:solidFill>
                          <a:effectLst/>
                          <a:latin typeface="Arial" panose="020B0604020202020204" pitchFamily="34" charset="0"/>
                          <a:ea typeface="+mn-ea"/>
                          <a:cs typeface="Arial" panose="020B0604020202020204" pitchFamily="34" charset="0"/>
                        </a:rPr>
                        <a:t>Ensuring safety and security at events </a:t>
                      </a: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r>
                        <a:rPr lang="en-ZA" sz="1400" kern="1200" dirty="0" smtClean="0">
                          <a:solidFill>
                            <a:schemeClr val="tx1"/>
                          </a:solidFill>
                          <a:effectLst/>
                          <a:latin typeface="Arial" panose="020B0604020202020204" pitchFamily="34" charset="0"/>
                          <a:ea typeface="+mn-ea"/>
                          <a:cs typeface="Arial" panose="020B0604020202020204" pitchFamily="34" charset="0"/>
                        </a:rPr>
                        <a:t>Conduct Security Threats and Risk Assessments</a:t>
                      </a: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171450" indent="-171450">
                        <a:lnSpc>
                          <a:spcPct val="100000"/>
                        </a:lnSpc>
                        <a:buFont typeface="Arial" panose="020B0604020202020204" pitchFamily="34" charset="0"/>
                        <a:buChar char="•"/>
                      </a:pPr>
                      <a:r>
                        <a:rPr lang="en-ZA" sz="1400" baseline="0" dirty="0" smtClean="0">
                          <a:solidFill>
                            <a:schemeClr val="tx1"/>
                          </a:solidFill>
                          <a:latin typeface="Arial" panose="020B0604020202020204" pitchFamily="34" charset="0"/>
                          <a:cs typeface="Arial" panose="020B0604020202020204" pitchFamily="34" charset="0"/>
                        </a:rPr>
                        <a:t>Lack of dedicated custodial officials</a:t>
                      </a:r>
                    </a:p>
                    <a:p>
                      <a:pPr marL="0" indent="0">
                        <a:lnSpc>
                          <a:spcPct val="100000"/>
                        </a:lnSpc>
                        <a:buFont typeface="Arial" panose="020B0604020202020204" pitchFamily="34" charset="0"/>
                        <a:buNone/>
                      </a:pPr>
                      <a:endParaRPr lang="en-ZA" sz="1400" baseline="0" dirty="0" smtClean="0">
                        <a:solidFill>
                          <a:schemeClr val="tx1"/>
                        </a:solidFill>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chemeClr val="tx1"/>
                          </a:solidFill>
                          <a:latin typeface="Arial" panose="020B0604020202020204" pitchFamily="34" charset="0"/>
                          <a:cs typeface="Arial" panose="020B0604020202020204" pitchFamily="34" charset="0"/>
                        </a:rPr>
                        <a:t>Ineffective vetting process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smtClean="0">
                        <a:solidFill>
                          <a:schemeClr val="tx1"/>
                        </a:solidFill>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smtClean="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dirty="0" smtClean="0">
                        <a:solidFill>
                          <a:schemeClr val="tx1"/>
                        </a:solidFill>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chemeClr val="tx1"/>
                          </a:solidFill>
                          <a:latin typeface="Arial" panose="020B0604020202020204" pitchFamily="34" charset="0"/>
                          <a:cs typeface="Arial" panose="020B0604020202020204" pitchFamily="34" charset="0"/>
                        </a:rPr>
                        <a:t>Officials working are not appropriately </a:t>
                      </a:r>
                      <a:r>
                        <a:rPr lang="en-ZA" sz="1400" baseline="0" dirty="0" smtClean="0">
                          <a:solidFill>
                            <a:schemeClr val="tx1"/>
                          </a:solidFill>
                          <a:latin typeface="Arial" panose="020B0604020202020204" pitchFamily="34" charset="0"/>
                          <a:cs typeface="Arial" panose="020B0604020202020204" pitchFamily="34" charset="0"/>
                        </a:rPr>
                        <a:t>trained</a:t>
                      </a:r>
                      <a:r>
                        <a:rPr lang="en-ZA" sz="1400" dirty="0" smtClean="0">
                          <a:solidFill>
                            <a:schemeClr val="tx1"/>
                          </a:solidFill>
                          <a:latin typeface="Arial" panose="020B0604020202020204" pitchFamily="34" charset="0"/>
                          <a:cs typeface="Arial" panose="020B0604020202020204" pitchFamily="34" charset="0"/>
                        </a:rPr>
                        <a:t>.</a:t>
                      </a:r>
                    </a:p>
                    <a:p>
                      <a:pPr marL="0" indent="0">
                        <a:lnSpc>
                          <a:spcPct val="100000"/>
                        </a:lnSpc>
                        <a:buFont typeface="Arial" panose="020B0604020202020204" pitchFamily="34" charset="0"/>
                        <a:buNone/>
                      </a:pPr>
                      <a:endParaRPr lang="en-ZA" sz="1400" dirty="0" smtClean="0">
                        <a:solidFill>
                          <a:schemeClr val="tx1"/>
                        </a:solidFill>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endParaRPr lang="en-ZA" sz="1400" dirty="0" smtClean="0">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pPr>
                      <a:r>
                        <a:rPr lang="en-ZA" sz="1400" dirty="0" smtClean="0">
                          <a:solidFill>
                            <a:schemeClr val="tx1"/>
                          </a:solidFill>
                          <a:latin typeface="Arial" panose="020B0604020202020204" pitchFamily="34" charset="0"/>
                          <a:cs typeface="Arial" panose="020B0604020202020204" pitchFamily="34" charset="0"/>
                        </a:rPr>
                        <a:t>Redesign security</a:t>
                      </a:r>
                      <a:r>
                        <a:rPr lang="en-ZA" sz="1400" baseline="0" dirty="0" smtClean="0">
                          <a:solidFill>
                            <a:schemeClr val="tx1"/>
                          </a:solidFill>
                          <a:latin typeface="Arial" panose="020B0604020202020204" pitchFamily="34" charset="0"/>
                          <a:cs typeface="Arial" panose="020B0604020202020204" pitchFamily="34" charset="0"/>
                        </a:rPr>
                        <a:t> model to provide the required capacity</a:t>
                      </a:r>
                    </a:p>
                    <a:p>
                      <a:pPr>
                        <a:lnSpc>
                          <a:spcPct val="100000"/>
                        </a:lnSpc>
                      </a:pPr>
                      <a:endParaRPr lang="en-ZA" sz="1400" baseline="0" dirty="0" smtClean="0">
                        <a:solidFill>
                          <a:schemeClr val="tx1"/>
                        </a:solidFill>
                        <a:latin typeface="Arial" panose="020B0604020202020204" pitchFamily="34" charset="0"/>
                        <a:cs typeface="Arial" panose="020B0604020202020204" pitchFamily="34" charset="0"/>
                      </a:endParaRPr>
                    </a:p>
                    <a:p>
                      <a:pPr>
                        <a:lnSpc>
                          <a:spcPct val="100000"/>
                        </a:lnSpc>
                      </a:pPr>
                      <a:r>
                        <a:rPr lang="en-ZA" sz="1400" dirty="0" smtClean="0">
                          <a:solidFill>
                            <a:schemeClr val="tx1"/>
                          </a:solidFill>
                          <a:latin typeface="Arial" panose="020B0604020202020204" pitchFamily="34" charset="0"/>
                          <a:cs typeface="Arial" panose="020B0604020202020204" pitchFamily="34" charset="0"/>
                        </a:rPr>
                        <a:t>Develop a strategy of integrity</a:t>
                      </a:r>
                      <a:r>
                        <a:rPr lang="en-ZA" sz="1400" baseline="0" dirty="0" smtClean="0">
                          <a:solidFill>
                            <a:schemeClr val="tx1"/>
                          </a:solidFill>
                          <a:latin typeface="Arial" panose="020B0604020202020204" pitchFamily="34" charset="0"/>
                          <a:cs typeface="Arial" panose="020B0604020202020204" pitchFamily="34" charset="0"/>
                        </a:rPr>
                        <a:t> testing of officials in conjunction with SSA</a:t>
                      </a:r>
                    </a:p>
                    <a:p>
                      <a:pPr>
                        <a:lnSpc>
                          <a:spcPct val="100000"/>
                        </a:lnSpc>
                      </a:pPr>
                      <a:endParaRPr lang="en-ZA" sz="1400" dirty="0" smtClean="0">
                        <a:solidFill>
                          <a:schemeClr val="tx1"/>
                        </a:solidFill>
                        <a:latin typeface="Arial" panose="020B0604020202020204" pitchFamily="34" charset="0"/>
                        <a:cs typeface="Arial" panose="020B0604020202020204" pitchFamily="34" charset="0"/>
                      </a:endParaRPr>
                    </a:p>
                    <a:p>
                      <a:pPr>
                        <a:lnSpc>
                          <a:spcPct val="100000"/>
                        </a:lnSpc>
                      </a:pPr>
                      <a:endParaRPr lang="en-ZA" sz="1400" dirty="0" smtClean="0">
                        <a:latin typeface="Arial" panose="020B0604020202020204" pitchFamily="34" charset="0"/>
                        <a:cs typeface="Arial" panose="020B0604020202020204" pitchFamily="34" charset="0"/>
                      </a:endParaRPr>
                    </a:p>
                    <a:p>
                      <a:pPr>
                        <a:lnSpc>
                          <a:spcPct val="100000"/>
                        </a:lnSpc>
                      </a:pPr>
                      <a:r>
                        <a:rPr lang="en-ZA" sz="1400" dirty="0" smtClean="0">
                          <a:solidFill>
                            <a:schemeClr val="tx1"/>
                          </a:solidFill>
                          <a:latin typeface="Arial" panose="020B0604020202020204" pitchFamily="34" charset="0"/>
                          <a:cs typeface="Arial" panose="020B0604020202020204" pitchFamily="34" charset="0"/>
                        </a:rPr>
                        <a:t>Review training methodology</a:t>
                      </a:r>
                      <a:r>
                        <a:rPr lang="en-ZA" sz="1400" baseline="0" dirty="0" smtClean="0">
                          <a:solidFill>
                            <a:schemeClr val="tx1"/>
                          </a:solidFill>
                          <a:latin typeface="Arial" panose="020B0604020202020204" pitchFamily="34" charset="0"/>
                          <a:cs typeface="Arial" panose="020B0604020202020204" pitchFamily="34" charset="0"/>
                        </a:rPr>
                        <a:t>.</a:t>
                      </a:r>
                      <a:endParaRPr lang="en-ZA" sz="1400" dirty="0" smtClean="0">
                        <a:solidFill>
                          <a:schemeClr val="tx1"/>
                        </a:solidFill>
                        <a:latin typeface="Arial" panose="020B0604020202020204" pitchFamily="34" charset="0"/>
                        <a:cs typeface="Arial" panose="020B0604020202020204" pitchFamily="34" charset="0"/>
                      </a:endParaRPr>
                    </a:p>
                    <a:p>
                      <a:pPr>
                        <a:lnSpc>
                          <a:spcPct val="100000"/>
                        </a:lnSpc>
                      </a:pPr>
                      <a:endParaRPr lang="en-ZA" sz="1400" dirty="0" smtClean="0">
                        <a:latin typeface="Arial" panose="020B0604020202020204" pitchFamily="34" charset="0"/>
                        <a:cs typeface="Arial" panose="020B0604020202020204" pitchFamily="34" charset="0"/>
                      </a:endParaRPr>
                    </a:p>
                    <a:p>
                      <a:pPr>
                        <a:lnSpc>
                          <a:spcPct val="100000"/>
                        </a:lnSpc>
                      </a:pPr>
                      <a:endParaRPr lang="en-ZA" sz="1400" dirty="0" smtClean="0">
                        <a:latin typeface="Arial" panose="020B0604020202020204" pitchFamily="34" charset="0"/>
                        <a:cs typeface="Arial" panose="020B0604020202020204" pitchFamily="34" charset="0"/>
                      </a:endParaRPr>
                    </a:p>
                    <a:p>
                      <a:pPr>
                        <a:lnSpc>
                          <a:spcPct val="100000"/>
                        </a:lnSpc>
                      </a:pPr>
                      <a:endParaRPr lang="en-ZA" sz="1400" dirty="0" smtClean="0">
                        <a:latin typeface="Arial" panose="020B0604020202020204" pitchFamily="34" charset="0"/>
                        <a:cs typeface="Arial" panose="020B0604020202020204" pitchFamily="34" charset="0"/>
                      </a:endParaRPr>
                    </a:p>
                    <a:p>
                      <a:pPr>
                        <a:lnSpc>
                          <a:spcPct val="100000"/>
                        </a:lnSpc>
                      </a:pPr>
                      <a:endParaRPr lang="en-ZA" sz="14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dirty="0">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Current delivery method</a:t>
            </a:r>
            <a:endParaRPr lang="en-US" sz="2800" b="1" dirty="0">
              <a:solidFill>
                <a:srgbClr val="00B050"/>
              </a:solidFill>
            </a:endParaRPr>
          </a:p>
        </p:txBody>
      </p:sp>
    </p:spTree>
    <p:extLst>
      <p:ext uri="{BB962C8B-B14F-4D97-AF65-F5344CB8AC3E}">
        <p14:creationId xmlns:p14="http://schemas.microsoft.com/office/powerpoint/2010/main" val="18752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8630548"/>
              </p:ext>
            </p:extLst>
          </p:nvPr>
        </p:nvGraphicFramePr>
        <p:xfrm>
          <a:off x="0" y="775281"/>
          <a:ext cx="9144000" cy="4541520"/>
        </p:xfrm>
        <a:graphic>
          <a:graphicData uri="http://schemas.openxmlformats.org/drawingml/2006/table">
            <a:tbl>
              <a:tblPr firstRow="1" bandRow="1">
                <a:tableStyleId>{F5AB1C69-6EDB-4FF4-983F-18BD219EF322}</a:tableStyleId>
              </a:tblPr>
              <a:tblGrid>
                <a:gridCol w="1363579"/>
                <a:gridCol w="3208421"/>
                <a:gridCol w="2286000"/>
                <a:gridCol w="2286000"/>
              </a:tblGrid>
              <a:tr h="554847">
                <a:tc>
                  <a:txBody>
                    <a:bodyPr/>
                    <a:lstStyle/>
                    <a:p>
                      <a:r>
                        <a:rPr lang="en-ZA" sz="1400" dirty="0" smtClean="0">
                          <a:latin typeface="Arial" panose="020B0604020202020204" pitchFamily="34" charset="0"/>
                          <a:cs typeface="Arial" panose="020B0604020202020204" pitchFamily="34" charset="0"/>
                        </a:rPr>
                        <a:t>What are the core services</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How are these delivered </a:t>
                      </a:r>
                    </a:p>
                    <a:p>
                      <a:r>
                        <a:rPr lang="en-ZA" sz="1400" dirty="0" smtClean="0">
                          <a:latin typeface="Arial" panose="020B0604020202020204" pitchFamily="34" charset="0"/>
                          <a:cs typeface="Arial" panose="020B0604020202020204" pitchFamily="34" charset="0"/>
                        </a:rPr>
                        <a:t>(service</a:t>
                      </a:r>
                      <a:r>
                        <a:rPr lang="en-ZA" sz="1400" baseline="0" dirty="0" smtClean="0">
                          <a:latin typeface="Arial" panose="020B0604020202020204" pitchFamily="34" charset="0"/>
                          <a:cs typeface="Arial" panose="020B0604020202020204" pitchFamily="34" charset="0"/>
                        </a:rPr>
                        <a:t> delivery arrangements)</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Weaknesses</a:t>
                      </a:r>
                      <a:r>
                        <a:rPr lang="en-ZA" sz="1400" baseline="0" dirty="0" smtClean="0">
                          <a:latin typeface="Arial" panose="020B0604020202020204" pitchFamily="34" charset="0"/>
                          <a:cs typeface="Arial" panose="020B0604020202020204" pitchFamily="34" charset="0"/>
                        </a:rPr>
                        <a:t> with the current arrangements</a:t>
                      </a:r>
                      <a:endParaRPr lang="en-ZA"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mn-lt"/>
                          <a:ea typeface="+mn-ea"/>
                          <a:cs typeface="+mn-cs"/>
                        </a:rPr>
                        <a:t>High level interventions / alternative modes of </a:t>
                      </a:r>
                      <a:r>
                        <a:rPr kumimoji="0" lang="en-ZA" sz="1600" b="1" i="0" u="none" strike="noStrike" kern="1200" cap="none" spc="0" normalizeH="0" baseline="0" noProof="0" dirty="0" smtClean="0">
                          <a:ln>
                            <a:noFill/>
                          </a:ln>
                          <a:solidFill>
                            <a:schemeClr val="bg1"/>
                          </a:solidFill>
                          <a:effectLst/>
                          <a:uLnTx/>
                          <a:uFillTx/>
                          <a:latin typeface="+mn-lt"/>
                          <a:ea typeface="+mn-ea"/>
                          <a:cs typeface="+mn-cs"/>
                        </a:rPr>
                        <a:t>delivery</a:t>
                      </a:r>
                    </a:p>
                  </a:txBody>
                  <a:tcPr/>
                </a:tc>
              </a:tr>
              <a:tr h="2507086">
                <a:tc>
                  <a:txBody>
                    <a:bodyPr/>
                    <a:lstStyle/>
                    <a:p>
                      <a:pPr>
                        <a:lnSpc>
                          <a:spcPct val="100000"/>
                        </a:lnSpc>
                      </a:pPr>
                      <a:r>
                        <a:rPr lang="en-ZA" sz="1400" dirty="0" smtClean="0">
                          <a:solidFill>
                            <a:schemeClr val="tx1"/>
                          </a:solidFill>
                          <a:latin typeface="Arial" panose="020B0604020202020204" pitchFamily="34" charset="0"/>
                          <a:cs typeface="Arial" panose="020B0604020202020204" pitchFamily="34" charset="0"/>
                        </a:rPr>
                        <a:t>Provide the safety of assets and information in order to mitigate risks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171450" indent="-171450">
                        <a:lnSpc>
                          <a:spcPct val="100000"/>
                        </a:lnSpc>
                        <a:buFont typeface="Arial" panose="020B0604020202020204" pitchFamily="34" charset="0"/>
                        <a:buChar char="•"/>
                      </a:pPr>
                      <a:r>
                        <a:rPr lang="en-ZA" sz="1400" kern="1200" dirty="0" smtClean="0">
                          <a:solidFill>
                            <a:schemeClr val="tx1"/>
                          </a:solidFill>
                          <a:effectLst/>
                          <a:latin typeface="Arial" panose="020B0604020202020204" pitchFamily="34" charset="0"/>
                          <a:ea typeface="+mn-ea"/>
                          <a:cs typeface="Arial" panose="020B0604020202020204" pitchFamily="34" charset="0"/>
                        </a:rPr>
                        <a:t>Implementation of Information Measures,  Classification System, Information Security Audits and Awareness Sessions)</a:t>
                      </a: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00000"/>
                        </a:lnSpc>
                        <a:buFont typeface="Arial" panose="020B0604020202020204" pitchFamily="34" charset="0"/>
                        <a:buChar cha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171450" indent="-171450">
                        <a:lnSpc>
                          <a:spcPct val="100000"/>
                        </a:lnSpc>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Ineffective</a:t>
                      </a:r>
                      <a:r>
                        <a:rPr lang="en-ZA" sz="1400" baseline="0" dirty="0" smtClean="0">
                          <a:solidFill>
                            <a:schemeClr val="tx1"/>
                          </a:solidFill>
                          <a:latin typeface="Arial" panose="020B0604020202020204" pitchFamily="34" charset="0"/>
                          <a:cs typeface="Arial" panose="020B0604020202020204" pitchFamily="34" charset="0"/>
                        </a:rPr>
                        <a:t> execution</a:t>
                      </a:r>
                    </a:p>
                    <a:p>
                      <a:pPr marL="171450" indent="-171450">
                        <a:lnSpc>
                          <a:spcPct val="100000"/>
                        </a:lnSpc>
                        <a:buFont typeface="Arial" panose="020B0604020202020204" pitchFamily="34" charset="0"/>
                        <a:buChar char="•"/>
                      </a:pPr>
                      <a:r>
                        <a:rPr lang="en-ZA" sz="1400" baseline="0" dirty="0" smtClean="0">
                          <a:solidFill>
                            <a:schemeClr val="tx1"/>
                          </a:solidFill>
                          <a:latin typeface="Arial" panose="020B0604020202020204" pitchFamily="34" charset="0"/>
                          <a:cs typeface="Arial" panose="020B0604020202020204" pitchFamily="34" charset="0"/>
                        </a:rPr>
                        <a:t>Misalignment of security function</a:t>
                      </a:r>
                      <a:endParaRPr lang="en-ZA" sz="1400" dirty="0" smtClean="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dirty="0" smtClean="0">
                        <a:solidFill>
                          <a:schemeClr val="tx1"/>
                        </a:solidFill>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smtClean="0">
                        <a:solidFill>
                          <a:schemeClr val="tx1"/>
                        </a:solidFill>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smtClean="0">
                        <a:solidFill>
                          <a:schemeClr val="tx1"/>
                        </a:solidFill>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endParaRPr lang="en-ZA" sz="140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ZA" sz="1400" dirty="0" smtClean="0">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pPr>
                      <a:r>
                        <a:rPr lang="en-ZA" sz="1400" dirty="0" smtClean="0">
                          <a:solidFill>
                            <a:schemeClr val="tx1"/>
                          </a:solidFill>
                          <a:latin typeface="Arial" panose="020B0604020202020204" pitchFamily="34" charset="0"/>
                          <a:cs typeface="Arial" panose="020B0604020202020204" pitchFamily="34" charset="0"/>
                        </a:rPr>
                        <a:t>Review the methodology</a:t>
                      </a:r>
                    </a:p>
                    <a:p>
                      <a:pPr>
                        <a:lnSpc>
                          <a:spcPct val="100000"/>
                        </a:lnSpc>
                      </a:pPr>
                      <a:r>
                        <a:rPr lang="en-ZA" sz="1400" dirty="0" smtClean="0">
                          <a:solidFill>
                            <a:schemeClr val="tx1"/>
                          </a:solidFill>
                          <a:latin typeface="Arial" panose="020B0604020202020204" pitchFamily="34" charset="0"/>
                          <a:cs typeface="Arial" panose="020B0604020202020204" pitchFamily="34" charset="0"/>
                        </a:rPr>
                        <a:t>Organisational</a:t>
                      </a:r>
                      <a:r>
                        <a:rPr lang="en-ZA" sz="1400" baseline="0" dirty="0" smtClean="0">
                          <a:solidFill>
                            <a:schemeClr val="tx1"/>
                          </a:solidFill>
                          <a:latin typeface="Arial" panose="020B0604020202020204" pitchFamily="34" charset="0"/>
                          <a:cs typeface="Arial" panose="020B0604020202020204" pitchFamily="34" charset="0"/>
                        </a:rPr>
                        <a:t> structure realignment</a:t>
                      </a:r>
                      <a:endParaRPr lang="en-ZA" sz="1400" dirty="0" smtClean="0">
                        <a:solidFill>
                          <a:schemeClr val="tx1"/>
                        </a:solidFill>
                        <a:latin typeface="Arial" panose="020B0604020202020204" pitchFamily="34" charset="0"/>
                        <a:cs typeface="Arial" panose="020B0604020202020204" pitchFamily="34" charset="0"/>
                      </a:endParaRPr>
                    </a:p>
                    <a:p>
                      <a:pPr>
                        <a:lnSpc>
                          <a:spcPct val="100000"/>
                        </a:lnSpc>
                      </a:pPr>
                      <a:endParaRPr lang="en-ZA" sz="1400" dirty="0" smtClean="0">
                        <a:solidFill>
                          <a:schemeClr val="tx1"/>
                        </a:solidFill>
                        <a:latin typeface="Arial" panose="020B0604020202020204" pitchFamily="34" charset="0"/>
                        <a:cs typeface="Arial" panose="020B0604020202020204" pitchFamily="34" charset="0"/>
                      </a:endParaRPr>
                    </a:p>
                    <a:p>
                      <a:pPr>
                        <a:lnSpc>
                          <a:spcPct val="100000"/>
                        </a:lnSpc>
                      </a:pPr>
                      <a:endParaRPr lang="en-ZA" sz="1400" dirty="0" smtClean="0">
                        <a:solidFill>
                          <a:schemeClr val="tx1"/>
                        </a:solidFill>
                        <a:latin typeface="Arial" panose="020B0604020202020204" pitchFamily="34" charset="0"/>
                        <a:cs typeface="Arial" panose="020B0604020202020204" pitchFamily="34" charset="0"/>
                      </a:endParaRPr>
                    </a:p>
                    <a:p>
                      <a:pPr>
                        <a:lnSpc>
                          <a:spcPct val="100000"/>
                        </a:lnSpc>
                      </a:pPr>
                      <a:endParaRPr lang="en-ZA" sz="1400" dirty="0" smtClean="0">
                        <a:solidFill>
                          <a:schemeClr val="tx1"/>
                        </a:solidFill>
                        <a:latin typeface="Arial" panose="020B0604020202020204" pitchFamily="34" charset="0"/>
                        <a:cs typeface="Arial" panose="020B0604020202020204" pitchFamily="34" charset="0"/>
                      </a:endParaRPr>
                    </a:p>
                    <a:p>
                      <a:pPr>
                        <a:lnSpc>
                          <a:spcPct val="100000"/>
                        </a:lnSpc>
                      </a:pPr>
                      <a:endParaRPr lang="en-ZA" sz="1400" dirty="0" smtClean="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Current delivery method</a:t>
            </a:r>
            <a:endParaRPr lang="en-US" sz="2800" b="1" dirty="0">
              <a:solidFill>
                <a:srgbClr val="00B050"/>
              </a:solidFill>
            </a:endParaRPr>
          </a:p>
        </p:txBody>
      </p:sp>
    </p:spTree>
    <p:extLst>
      <p:ext uri="{BB962C8B-B14F-4D97-AF65-F5344CB8AC3E}">
        <p14:creationId xmlns:p14="http://schemas.microsoft.com/office/powerpoint/2010/main" val="3407503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772" y="1009900"/>
            <a:ext cx="8229600" cy="4966357"/>
          </a:xfrm>
        </p:spPr>
        <p:txBody>
          <a:bodyPr>
            <a:noAutofit/>
          </a:bodyPr>
          <a:lstStyle/>
          <a:p>
            <a:pPr algn="just">
              <a:buFont typeface="Wingdings" panose="05000000000000000000" pitchFamily="2" charset="2"/>
              <a:buChar char="q"/>
            </a:pPr>
            <a:r>
              <a:rPr lang="en-US" sz="1800" kern="0" spc="-10" dirty="0">
                <a:latin typeface="Arial" panose="020B0604020202020204" pitchFamily="34" charset="0"/>
                <a:cs typeface="Arial" panose="020B0604020202020204" pitchFamily="34" charset="0"/>
              </a:rPr>
              <a:t>The </a:t>
            </a:r>
            <a:r>
              <a:rPr lang="en-US" sz="1800" kern="0" spc="-10" dirty="0" smtClean="0">
                <a:latin typeface="Arial" panose="020B0604020202020204" pitchFamily="34" charset="0"/>
                <a:cs typeface="Arial" panose="020B0604020202020204" pitchFamily="34" charset="0"/>
              </a:rPr>
              <a:t>Programme </a:t>
            </a:r>
            <a:r>
              <a:rPr lang="en-US" sz="1800" kern="0" spc="-10" dirty="0">
                <a:latin typeface="Arial" panose="020B0604020202020204" pitchFamily="34" charset="0"/>
                <a:cs typeface="Arial" panose="020B0604020202020204" pitchFamily="34" charset="0"/>
              </a:rPr>
              <a:t>Incarceration directly contributes to </a:t>
            </a:r>
            <a:r>
              <a:rPr lang="en-US" sz="1800" kern="0" spc="-10" dirty="0" smtClean="0">
                <a:latin typeface="Arial" panose="020B0604020202020204" pitchFamily="34" charset="0"/>
                <a:cs typeface="Arial" panose="020B0604020202020204" pitchFamily="34" charset="0"/>
              </a:rPr>
              <a:t>Chapter 11 in the NDP and priority </a:t>
            </a:r>
            <a:r>
              <a:rPr lang="en-US" sz="1800" kern="0" spc="-10" dirty="0">
                <a:latin typeface="Arial" panose="020B0604020202020204" pitchFamily="34" charset="0"/>
                <a:cs typeface="Arial" panose="020B0604020202020204" pitchFamily="34" charset="0"/>
              </a:rPr>
              <a:t>5 and 7 derived from the </a:t>
            </a:r>
            <a:r>
              <a:rPr lang="en-US" sz="1800" kern="0" spc="-10" dirty="0" smtClean="0">
                <a:latin typeface="Arial" panose="020B0604020202020204" pitchFamily="34" charset="0"/>
                <a:cs typeface="Arial" panose="020B0604020202020204" pitchFamily="34" charset="0"/>
              </a:rPr>
              <a:t>MTSF</a:t>
            </a:r>
          </a:p>
          <a:p>
            <a:pPr algn="just">
              <a:buFont typeface="Wingdings" panose="05000000000000000000" pitchFamily="2" charset="2"/>
              <a:buChar char="q"/>
            </a:pPr>
            <a:endParaRPr lang="en-US" sz="1800" kern="0" spc="-10" dirty="0">
              <a:latin typeface="Arial" panose="020B0604020202020204" pitchFamily="34" charset="0"/>
              <a:cs typeface="Arial" panose="020B0604020202020204" pitchFamily="34" charset="0"/>
            </a:endParaRPr>
          </a:p>
          <a:p>
            <a:pPr lvl="1" algn="just"/>
            <a:r>
              <a:rPr lang="en-ZA" sz="1800" kern="0" spc="-10" dirty="0">
                <a:latin typeface="Arial" panose="020B0604020202020204" pitchFamily="34" charset="0"/>
                <a:cs typeface="Arial" panose="020B0604020202020204" pitchFamily="34" charset="0"/>
              </a:rPr>
              <a:t>Social Cohesion and Safe </a:t>
            </a:r>
            <a:r>
              <a:rPr lang="en-ZA" sz="1800" kern="0" spc="-10" dirty="0" smtClean="0">
                <a:latin typeface="Arial" panose="020B0604020202020204" pitchFamily="34" charset="0"/>
                <a:cs typeface="Arial" panose="020B0604020202020204" pitchFamily="34" charset="0"/>
              </a:rPr>
              <a:t>Communities: The </a:t>
            </a:r>
            <a:r>
              <a:rPr lang="en-ZA" sz="1800" kern="0" spc="-10" dirty="0">
                <a:latin typeface="Arial" panose="020B0604020202020204" pitchFamily="34" charset="0"/>
                <a:cs typeface="Arial" panose="020B0604020202020204" pitchFamily="34" charset="0"/>
              </a:rPr>
              <a:t>safekeeping of inmates, employees, assets and information as a responsibility of DCS contributes towards the total safety of the country</a:t>
            </a:r>
            <a:r>
              <a:rPr lang="en-ZA" sz="1800" kern="0" spc="-10" dirty="0" smtClean="0">
                <a:latin typeface="Arial" panose="020B0604020202020204" pitchFamily="34" charset="0"/>
                <a:cs typeface="Arial" panose="020B0604020202020204" pitchFamily="34" charset="0"/>
              </a:rPr>
              <a:t>.  </a:t>
            </a:r>
            <a:r>
              <a:rPr lang="en-US" sz="1800" kern="0" spc="-10" dirty="0" smtClean="0">
                <a:latin typeface="Arial" panose="020B0604020202020204" pitchFamily="34" charset="0"/>
                <a:cs typeface="Arial" panose="020B0604020202020204" pitchFamily="34" charset="0"/>
              </a:rPr>
              <a:t> </a:t>
            </a:r>
          </a:p>
          <a:p>
            <a:pPr marL="0" indent="0" algn="just">
              <a:buNone/>
            </a:pPr>
            <a:endParaRPr lang="en-US" sz="1800" kern="0" spc="-10" dirty="0">
              <a:latin typeface="Arial" panose="020B0604020202020204" pitchFamily="34" charset="0"/>
              <a:cs typeface="Arial" panose="020B0604020202020204" pitchFamily="34" charset="0"/>
            </a:endParaRPr>
          </a:p>
          <a:p>
            <a:pPr lvl="1" algn="just"/>
            <a:r>
              <a:rPr lang="en-ZA" sz="1800" dirty="0" smtClean="0">
                <a:latin typeface="Arial" panose="020B0604020202020204" pitchFamily="34" charset="0"/>
                <a:cs typeface="Arial" panose="020B0604020202020204" pitchFamily="34" charset="0"/>
              </a:rPr>
              <a:t>A better Africa and a better world. Interstate Transfer of prisoners.</a:t>
            </a:r>
          </a:p>
          <a:p>
            <a:pPr lvl="1" algn="just"/>
            <a:endParaRPr lang="en-ZA" sz="1800" dirty="0">
              <a:latin typeface="Arial" panose="020B0604020202020204" pitchFamily="34" charset="0"/>
              <a:cs typeface="Arial" panose="020B0604020202020204" pitchFamily="34" charset="0"/>
            </a:endParaRPr>
          </a:p>
          <a:p>
            <a:pPr lvl="1" algn="just"/>
            <a:r>
              <a:rPr lang="en-ZA" sz="1800" dirty="0" smtClean="0">
                <a:latin typeface="Arial" panose="020B0604020202020204" pitchFamily="34" charset="0"/>
                <a:cs typeface="Arial" panose="020B0604020202020204" pitchFamily="34" charset="0"/>
              </a:rPr>
              <a:t>Services delivered in a context of overcrowding and legal imperatives brought by court judgements.</a:t>
            </a:r>
          </a:p>
          <a:p>
            <a:pPr algn="just"/>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ZA" sz="1800" dirty="0" smtClean="0">
                <a:latin typeface="Arial" panose="020B0604020202020204" pitchFamily="34" charset="0"/>
                <a:cs typeface="Arial" panose="020B0604020202020204" pitchFamily="34" charset="0"/>
              </a:rPr>
              <a:t>Minister and DM Priorities </a:t>
            </a:r>
          </a:p>
          <a:p>
            <a:pPr marL="457200" lvl="1" indent="0" algn="just">
              <a:buNone/>
            </a:pPr>
            <a:r>
              <a:rPr lang="en-ZA" sz="1800" dirty="0" smtClean="0">
                <a:latin typeface="Arial" panose="020B0604020202020204" pitchFamily="34" charset="0"/>
                <a:cs typeface="Arial" panose="020B0604020202020204" pitchFamily="34" charset="0"/>
              </a:rPr>
              <a:t>- Implement </a:t>
            </a:r>
            <a:r>
              <a:rPr lang="en-ZA" sz="1800" dirty="0" smtClean="0">
                <a:latin typeface="Arial" panose="020B0604020202020204" pitchFamily="34" charset="0"/>
                <a:cs typeface="Arial" panose="020B0604020202020204" pitchFamily="34" charset="0"/>
              </a:rPr>
              <a:t>technologies to eliminate the influx of contraband </a:t>
            </a:r>
          </a:p>
          <a:p>
            <a:pPr lvl="1" algn="just"/>
            <a:r>
              <a:rPr lang="en-ZA" sz="1800" dirty="0" smtClean="0">
                <a:latin typeface="Arial" panose="020B0604020202020204" pitchFamily="34" charset="0"/>
                <a:cs typeface="Arial" panose="020B0604020202020204" pitchFamily="34" charset="0"/>
              </a:rPr>
              <a:t>Continuous improvement in safety and security of officials particularly women</a:t>
            </a:r>
          </a:p>
          <a:p>
            <a:pPr marL="457200" lvl="1" indent="0" algn="just">
              <a:buNone/>
            </a:pPr>
            <a:endParaRPr lang="en-ZA" sz="1800" dirty="0">
              <a:latin typeface="Arial" panose="020B0604020202020204" pitchFamily="34" charset="0"/>
              <a:cs typeface="Arial" panose="020B0604020202020204" pitchFamily="34" charset="0"/>
            </a:endParaRPr>
          </a:p>
          <a:p>
            <a:pPr algn="just"/>
            <a:endParaRPr lang="en-ZA" sz="22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n-US" sz="1800" dirty="0" smtClean="0">
              <a:latin typeface="Arial" panose="020B0604020202020204" pitchFamily="34" charset="0"/>
              <a:ea typeface="+mj-ea"/>
              <a:cs typeface="Arial" panose="020B0604020202020204" pitchFamily="34" charset="0"/>
            </a:endParaRPr>
          </a:p>
        </p:txBody>
      </p:sp>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Contextual issues (link to the outcomes and impacts)</a:t>
            </a:r>
            <a:endParaRPr lang="en-US" sz="2800" b="1" dirty="0">
              <a:solidFill>
                <a:srgbClr val="00B050"/>
              </a:solidFill>
            </a:endParaRPr>
          </a:p>
        </p:txBody>
      </p:sp>
    </p:spTree>
    <p:extLst>
      <p:ext uri="{BB962C8B-B14F-4D97-AF65-F5344CB8AC3E}">
        <p14:creationId xmlns:p14="http://schemas.microsoft.com/office/powerpoint/2010/main" val="676837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Environmental analysis</a:t>
            </a:r>
            <a:endParaRPr lang="en-US" sz="2800" b="1" dirty="0">
              <a:solidFill>
                <a:srgbClr val="00B05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50493391"/>
              </p:ext>
            </p:extLst>
          </p:nvPr>
        </p:nvGraphicFramePr>
        <p:xfrm>
          <a:off x="123825" y="1285875"/>
          <a:ext cx="8856889" cy="2375552"/>
        </p:xfrm>
        <a:graphic>
          <a:graphicData uri="http://schemas.openxmlformats.org/drawingml/2006/table">
            <a:tbl>
              <a:tblPr firstRow="1" bandRow="1">
                <a:tableStyleId>{5C22544A-7EE6-4342-B048-85BDC9FD1C3A}</a:tableStyleId>
              </a:tblPr>
              <a:tblGrid>
                <a:gridCol w="1647825"/>
                <a:gridCol w="7209064"/>
              </a:tblGrid>
              <a:tr h="864054">
                <a:tc>
                  <a:txBody>
                    <a:bodyPr/>
                    <a:lstStyle/>
                    <a:p>
                      <a:pPr algn="just"/>
                      <a:r>
                        <a:rPr lang="en-GB" sz="1400" b="0" dirty="0" smtClean="0">
                          <a:solidFill>
                            <a:schemeClr val="tx1"/>
                          </a:solidFill>
                          <a:latin typeface="Arial" panose="020B0604020202020204" pitchFamily="34" charset="0"/>
                          <a:cs typeface="Arial" panose="020B0604020202020204" pitchFamily="34" charset="0"/>
                        </a:rPr>
                        <a:t>Political</a:t>
                      </a:r>
                      <a:endParaRPr lang="en-GB" sz="1400" b="0" dirty="0">
                        <a:solidFill>
                          <a:schemeClr val="tx1"/>
                        </a:solidFill>
                        <a:latin typeface="Arial" panose="020B0604020202020204" pitchFamily="34" charset="0"/>
                        <a:cs typeface="Arial" panose="020B0604020202020204" pitchFamily="34" charset="0"/>
                      </a:endParaRPr>
                    </a:p>
                  </a:txBody>
                  <a:tcPr>
                    <a:noFill/>
                  </a:tcPr>
                </a:tc>
                <a:tc>
                  <a:txBody>
                    <a:bodyPr/>
                    <a:lstStyle/>
                    <a:p>
                      <a:pPr algn="just"/>
                      <a:r>
                        <a:rPr lang="en-GB" sz="1400" b="0" baseline="0" dirty="0" smtClean="0">
                          <a:solidFill>
                            <a:schemeClr val="tx1"/>
                          </a:solidFill>
                          <a:latin typeface="Arial" panose="020B0604020202020204" pitchFamily="34" charset="0"/>
                          <a:cs typeface="Arial" panose="020B0604020202020204" pitchFamily="34" charset="0"/>
                        </a:rPr>
                        <a:t>DCS forms part of the criminal Justice value chain and its purpose is to contribute to maintaining and protecting a just, peaceful and safe society by detaining all inmates in safe custody whilst ensuring their humane dignity, amongst others. </a:t>
                      </a:r>
                      <a:endParaRPr lang="en-GB" sz="1400" b="0" dirty="0">
                        <a:solidFill>
                          <a:schemeClr val="tx1"/>
                        </a:solidFill>
                        <a:latin typeface="Arial" panose="020B0604020202020204" pitchFamily="34" charset="0"/>
                        <a:cs typeface="Arial" panose="020B0604020202020204" pitchFamily="34" charset="0"/>
                      </a:endParaRPr>
                    </a:p>
                  </a:txBody>
                  <a:tcPr>
                    <a:noFill/>
                  </a:tcPr>
                </a:tc>
              </a:tr>
              <a:tr h="723900">
                <a:tc>
                  <a:txBody>
                    <a:bodyPr/>
                    <a:lstStyle/>
                    <a:p>
                      <a:pPr algn="just"/>
                      <a:r>
                        <a:rPr lang="en-GB" sz="1400" dirty="0" smtClean="0">
                          <a:solidFill>
                            <a:schemeClr val="tx1"/>
                          </a:solidFill>
                          <a:latin typeface="Arial" panose="020B0604020202020204" pitchFamily="34" charset="0"/>
                          <a:cs typeface="Arial" panose="020B0604020202020204" pitchFamily="34" charset="0"/>
                        </a:rPr>
                        <a:t>Economic growth</a:t>
                      </a:r>
                      <a:endParaRPr lang="en-GB" sz="1400" dirty="0">
                        <a:solidFill>
                          <a:schemeClr val="tx1"/>
                        </a:solidFill>
                        <a:latin typeface="Arial" panose="020B0604020202020204" pitchFamily="34" charset="0"/>
                        <a:cs typeface="Arial" panose="020B0604020202020204" pitchFamily="34" charset="0"/>
                      </a:endParaRPr>
                    </a:p>
                  </a:txBody>
                  <a:tcPr>
                    <a:noFill/>
                  </a:tcPr>
                </a:tc>
                <a:tc>
                  <a:txBody>
                    <a:bodyPr/>
                    <a:lstStyle/>
                    <a:p>
                      <a:pPr algn="just">
                        <a:buFont typeface="Wingdings" panose="05000000000000000000" pitchFamily="2" charset="2"/>
                        <a:buNone/>
                      </a:pPr>
                      <a:r>
                        <a:rPr lang="en-US" sz="1400" kern="1200" dirty="0" smtClean="0">
                          <a:solidFill>
                            <a:schemeClr val="tx1"/>
                          </a:solidFill>
                          <a:latin typeface="Arial" panose="020B0604020202020204" pitchFamily="34" charset="0"/>
                          <a:ea typeface="+mn-ea"/>
                          <a:cs typeface="Arial" panose="020B0604020202020204" pitchFamily="34" charset="0"/>
                        </a:rPr>
                        <a:t>The current economic pressures placed on Government will have a direct impact</a:t>
                      </a:r>
                      <a:r>
                        <a:rPr lang="en-US" sz="1400" kern="1200" baseline="0" dirty="0" smtClean="0">
                          <a:solidFill>
                            <a:schemeClr val="tx1"/>
                          </a:solidFill>
                          <a:latin typeface="Arial" panose="020B0604020202020204" pitchFamily="34" charset="0"/>
                          <a:ea typeface="+mn-ea"/>
                          <a:cs typeface="Arial" panose="020B0604020202020204" pitchFamily="34" charset="0"/>
                        </a:rPr>
                        <a:t> on the spending / cost cutting in the Department (HR, Infrastructure, Systems, Security)</a:t>
                      </a:r>
                      <a:endParaRPr lang="en-US" sz="1400" kern="1200" dirty="0" smtClean="0">
                        <a:solidFill>
                          <a:schemeClr val="tx1"/>
                        </a:solidFill>
                        <a:latin typeface="Arial" panose="020B0604020202020204" pitchFamily="34" charset="0"/>
                        <a:ea typeface="+mn-ea"/>
                        <a:cs typeface="Arial" panose="020B0604020202020204" pitchFamily="34" charset="0"/>
                      </a:endParaRPr>
                    </a:p>
                  </a:txBody>
                  <a:tcPr>
                    <a:noFill/>
                  </a:tcPr>
                </a:tc>
              </a:tr>
              <a:tr h="787598">
                <a:tc>
                  <a:txBody>
                    <a:bodyPr/>
                    <a:lstStyle/>
                    <a:p>
                      <a:pPr algn="just"/>
                      <a:r>
                        <a:rPr lang="en-GB" sz="1400" dirty="0" smtClean="0">
                          <a:solidFill>
                            <a:schemeClr val="tx1"/>
                          </a:solidFill>
                          <a:latin typeface="Arial" panose="020B0604020202020204" pitchFamily="34" charset="0"/>
                          <a:cs typeface="Arial" panose="020B0604020202020204" pitchFamily="34" charset="0"/>
                        </a:rPr>
                        <a:t>Sociological</a:t>
                      </a:r>
                      <a:endParaRPr lang="en-GB" sz="1400" dirty="0">
                        <a:solidFill>
                          <a:schemeClr val="tx1"/>
                        </a:solidFill>
                        <a:latin typeface="Arial" panose="020B0604020202020204" pitchFamily="34" charset="0"/>
                        <a:cs typeface="Arial" panose="020B0604020202020204" pitchFamily="34" charset="0"/>
                      </a:endParaRPr>
                    </a:p>
                  </a:txBody>
                  <a:tcPr>
                    <a:noFill/>
                  </a:tcPr>
                </a:tc>
                <a:tc>
                  <a:txBody>
                    <a:bodyPr/>
                    <a:lstStyle/>
                    <a:p>
                      <a:pPr algn="just"/>
                      <a:r>
                        <a:rPr lang="en-GB" sz="1400" b="0" dirty="0" smtClean="0">
                          <a:solidFill>
                            <a:schemeClr val="tx1"/>
                          </a:solidFill>
                          <a:latin typeface="Arial" panose="020B0604020202020204" pitchFamily="34" charset="0"/>
                          <a:cs typeface="Arial" panose="020B0604020202020204" pitchFamily="34" charset="0"/>
                        </a:rPr>
                        <a:t>Criminal</a:t>
                      </a:r>
                      <a:r>
                        <a:rPr lang="en-GB" sz="1400" b="0" baseline="0" dirty="0" smtClean="0">
                          <a:solidFill>
                            <a:schemeClr val="tx1"/>
                          </a:solidFill>
                          <a:latin typeface="Arial" panose="020B0604020202020204" pitchFamily="34" charset="0"/>
                          <a:cs typeface="Arial" panose="020B0604020202020204" pitchFamily="34" charset="0"/>
                        </a:rPr>
                        <a:t> and gang activities will continue to perpetuate </a:t>
                      </a:r>
                      <a:r>
                        <a:rPr lang="en-GB" sz="1400" b="0" kern="1200" baseline="0" dirty="0" smtClean="0">
                          <a:solidFill>
                            <a:schemeClr val="tx1"/>
                          </a:solidFill>
                          <a:latin typeface="Arial" panose="020B0604020202020204" pitchFamily="34" charset="0"/>
                          <a:ea typeface="+mn-ea"/>
                          <a:cs typeface="Arial" panose="020B0604020202020204" pitchFamily="34" charset="0"/>
                        </a:rPr>
                        <a:t>a </a:t>
                      </a:r>
                      <a:r>
                        <a:rPr lang="en-GB" sz="1400" b="0" kern="1200" baseline="0" dirty="0" smtClean="0">
                          <a:solidFill>
                            <a:schemeClr val="tx1"/>
                          </a:solidFill>
                          <a:latin typeface="Arial" panose="020B0604020202020204" pitchFamily="34" charset="0"/>
                          <a:ea typeface="+mn-ea"/>
                          <a:cs typeface="Arial" panose="020B0604020202020204" pitchFamily="34" charset="0"/>
                        </a:rPr>
                        <a:t>negative impact on Security.</a:t>
                      </a:r>
                      <a:endParaRPr lang="en-US" sz="1400" b="0" kern="1200" dirty="0" smtClean="0">
                        <a:solidFill>
                          <a:schemeClr val="tx1"/>
                        </a:solidFill>
                        <a:latin typeface="Arial" panose="020B0604020202020204" pitchFamily="34" charset="0"/>
                        <a:ea typeface="+mn-ea"/>
                        <a:cs typeface="Arial" panose="020B0604020202020204" pitchFamily="34" charset="0"/>
                      </a:endParaRPr>
                    </a:p>
                  </a:txBody>
                  <a:tcPr>
                    <a:noFill/>
                  </a:tcPr>
                </a:tc>
              </a:tr>
            </a:tbl>
          </a:graphicData>
        </a:graphic>
      </p:graphicFrame>
    </p:spTree>
    <p:extLst>
      <p:ext uri="{BB962C8B-B14F-4D97-AF65-F5344CB8AC3E}">
        <p14:creationId xmlns:p14="http://schemas.microsoft.com/office/powerpoint/2010/main" val="2122709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Environmental analysis</a:t>
            </a:r>
            <a:endParaRPr lang="en-US" sz="2800" b="1" dirty="0">
              <a:solidFill>
                <a:srgbClr val="00B05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94221804"/>
              </p:ext>
            </p:extLst>
          </p:nvPr>
        </p:nvGraphicFramePr>
        <p:xfrm>
          <a:off x="333375" y="1028774"/>
          <a:ext cx="8523514" cy="4876800"/>
        </p:xfrm>
        <a:graphic>
          <a:graphicData uri="http://schemas.openxmlformats.org/drawingml/2006/table">
            <a:tbl>
              <a:tblPr firstRow="1" bandRow="1">
                <a:tableStyleId>{5C22544A-7EE6-4342-B048-85BDC9FD1C3A}</a:tableStyleId>
              </a:tblPr>
              <a:tblGrid>
                <a:gridCol w="1447658"/>
                <a:gridCol w="7075856"/>
              </a:tblGrid>
              <a:tr h="946711">
                <a:tc>
                  <a:txBody>
                    <a:bodyPr/>
                    <a:lstStyle/>
                    <a:p>
                      <a:pPr algn="just"/>
                      <a:r>
                        <a:rPr lang="en-GB" sz="1400" b="0" dirty="0" smtClean="0">
                          <a:solidFill>
                            <a:schemeClr val="tx1"/>
                          </a:solidFill>
                          <a:latin typeface="Arial" panose="020B0604020202020204" pitchFamily="34" charset="0"/>
                          <a:cs typeface="Arial" panose="020B0604020202020204" pitchFamily="34" charset="0"/>
                        </a:rPr>
                        <a:t>Technological</a:t>
                      </a:r>
                    </a:p>
                    <a:p>
                      <a:pPr algn="just"/>
                      <a:endParaRPr lang="en-GB" sz="1400" b="0" dirty="0" smtClean="0">
                        <a:solidFill>
                          <a:schemeClr val="tx1"/>
                        </a:solidFill>
                        <a:latin typeface="Arial" panose="020B0604020202020204" pitchFamily="34" charset="0"/>
                        <a:cs typeface="Arial" panose="020B0604020202020204" pitchFamily="34" charset="0"/>
                      </a:endParaRPr>
                    </a:p>
                    <a:p>
                      <a:pPr algn="just"/>
                      <a:endParaRPr lang="en-GB" sz="1400" b="0" dirty="0" smtClean="0">
                        <a:solidFill>
                          <a:schemeClr val="tx1"/>
                        </a:solidFill>
                        <a:latin typeface="Arial" panose="020B0604020202020204" pitchFamily="34" charset="0"/>
                        <a:cs typeface="Arial" panose="020B0604020202020204" pitchFamily="34" charset="0"/>
                      </a:endParaRPr>
                    </a:p>
                    <a:p>
                      <a:pPr algn="just"/>
                      <a:endParaRPr lang="en-GB" sz="1400" b="0" dirty="0" smtClean="0">
                        <a:solidFill>
                          <a:schemeClr val="tx1"/>
                        </a:solidFill>
                        <a:latin typeface="Arial" panose="020B0604020202020204" pitchFamily="34" charset="0"/>
                        <a:cs typeface="Arial" panose="020B0604020202020204" pitchFamily="34" charset="0"/>
                      </a:endParaRPr>
                    </a:p>
                    <a:p>
                      <a:pPr algn="just"/>
                      <a:endParaRPr lang="en-GB" sz="1400" b="0" dirty="0" smtClean="0">
                        <a:solidFill>
                          <a:schemeClr val="tx1"/>
                        </a:solidFill>
                        <a:latin typeface="Arial" panose="020B0604020202020204" pitchFamily="34" charset="0"/>
                        <a:cs typeface="Arial" panose="020B0604020202020204" pitchFamily="34" charset="0"/>
                      </a:endParaRPr>
                    </a:p>
                    <a:p>
                      <a:pPr algn="just"/>
                      <a:endParaRPr lang="en-GB" sz="1400" b="0" dirty="0" smtClean="0">
                        <a:solidFill>
                          <a:schemeClr val="tx1"/>
                        </a:solidFill>
                        <a:latin typeface="Arial" panose="020B0604020202020204" pitchFamily="34" charset="0"/>
                        <a:cs typeface="Arial" panose="020B0604020202020204" pitchFamily="34" charset="0"/>
                      </a:endParaRPr>
                    </a:p>
                    <a:p>
                      <a:pPr algn="just"/>
                      <a:endParaRPr lang="en-GB" sz="1400" b="0" dirty="0" smtClean="0">
                        <a:solidFill>
                          <a:schemeClr val="tx1"/>
                        </a:solidFill>
                        <a:latin typeface="Arial" panose="020B0604020202020204" pitchFamily="34" charset="0"/>
                        <a:cs typeface="Arial" panose="020B0604020202020204" pitchFamily="34" charset="0"/>
                      </a:endParaRPr>
                    </a:p>
                    <a:p>
                      <a:pPr algn="just"/>
                      <a:endParaRPr lang="en-GB" sz="1400" b="0" dirty="0" smtClean="0">
                        <a:solidFill>
                          <a:schemeClr val="tx1"/>
                        </a:solidFill>
                        <a:latin typeface="Arial" panose="020B0604020202020204" pitchFamily="34" charset="0"/>
                        <a:cs typeface="Arial" panose="020B0604020202020204" pitchFamily="34" charset="0"/>
                      </a:endParaRPr>
                    </a:p>
                    <a:p>
                      <a:pPr algn="just"/>
                      <a:endParaRPr lang="en-GB" sz="1400" b="0" dirty="0" smtClean="0">
                        <a:solidFill>
                          <a:schemeClr val="tx1"/>
                        </a:solidFill>
                        <a:latin typeface="Arial" panose="020B0604020202020204" pitchFamily="34" charset="0"/>
                        <a:cs typeface="Arial" panose="020B0604020202020204" pitchFamily="34" charset="0"/>
                      </a:endParaRPr>
                    </a:p>
                    <a:p>
                      <a:pPr algn="just"/>
                      <a:r>
                        <a:rPr lang="en-GB" sz="1400" b="0" dirty="0" smtClean="0">
                          <a:solidFill>
                            <a:schemeClr val="tx1"/>
                          </a:solidFill>
                          <a:latin typeface="Arial" panose="020B0604020202020204" pitchFamily="34" charset="0"/>
                          <a:cs typeface="Arial" panose="020B0604020202020204" pitchFamily="34" charset="0"/>
                        </a:rPr>
                        <a:t>Environmental</a:t>
                      </a:r>
                      <a:endParaRPr lang="en-GB" sz="1400" b="0" dirty="0">
                        <a:solidFill>
                          <a:schemeClr val="tx1"/>
                        </a:solidFill>
                        <a:latin typeface="Arial" panose="020B0604020202020204" pitchFamily="34" charset="0"/>
                        <a:cs typeface="Arial" panose="020B0604020202020204" pitchFamily="34" charset="0"/>
                      </a:endParaRPr>
                    </a:p>
                  </a:txBody>
                  <a:tcPr>
                    <a:noFill/>
                  </a:tcPr>
                </a:tc>
                <a:tc>
                  <a:txBody>
                    <a:bodyPr/>
                    <a:lstStyle/>
                    <a:p>
                      <a:pPr algn="just"/>
                      <a:r>
                        <a:rPr lang="en-ZA" sz="1400" b="0" dirty="0" smtClean="0">
                          <a:solidFill>
                            <a:schemeClr val="tx1"/>
                          </a:solidFill>
                          <a:latin typeface="Arial" panose="020B0604020202020204" pitchFamily="34" charset="0"/>
                          <a:cs typeface="Arial" panose="020B0604020202020204" pitchFamily="34" charset="0"/>
                        </a:rPr>
                        <a:t>Technologies utilized by the Department must match the rate at which technology is evolving in general.  It should leverage on the initiatives of the 4th industrial revolution and ensure the  use of technology to the advantage of Government and its citizens. DCS should partner with respective institutions to design and develop security and secure technology in an integrated and sustainable manner.  Advanced use of technology regarding the professional development of employees will assist in creating a cadre of ideal Correctional leaders as well as development of better skilled offenders.</a:t>
                      </a:r>
                    </a:p>
                    <a:p>
                      <a:pPr algn="just"/>
                      <a:endParaRPr lang="en-GB" sz="1400" b="0" dirty="0" smtClean="0">
                        <a:solidFill>
                          <a:schemeClr val="tx1"/>
                        </a:solidFill>
                        <a:latin typeface="Arial" panose="020B0604020202020204" pitchFamily="34" charset="0"/>
                        <a:cs typeface="Arial" panose="020B0604020202020204" pitchFamily="34" charset="0"/>
                      </a:endParaRPr>
                    </a:p>
                    <a:p>
                      <a:pPr algn="just"/>
                      <a:r>
                        <a:rPr lang="en-GB" sz="1400" b="0" dirty="0" smtClean="0">
                          <a:solidFill>
                            <a:schemeClr val="tx1"/>
                          </a:solidFill>
                          <a:latin typeface="Arial" panose="020B0604020202020204" pitchFamily="34" charset="0"/>
                          <a:cs typeface="Arial" panose="020B0604020202020204" pitchFamily="34" charset="0"/>
                        </a:rPr>
                        <a:t>Energy and water crisis</a:t>
                      </a:r>
                      <a:r>
                        <a:rPr lang="en-GB" sz="1400" b="0" baseline="0" dirty="0" smtClean="0">
                          <a:solidFill>
                            <a:schemeClr val="tx1"/>
                          </a:solidFill>
                          <a:latin typeface="Arial" panose="020B0604020202020204" pitchFamily="34" charset="0"/>
                          <a:cs typeface="Arial" panose="020B0604020202020204" pitchFamily="34" charset="0"/>
                        </a:rPr>
                        <a:t> will have a direct negative impact in ensuring that all inmates are kept in humane conditions whilst in custody. The DCS will have to invest in solar systems and building of own water supply.  Taking into consideration the economical challenges that the country is presently facing.  </a:t>
                      </a:r>
                    </a:p>
                    <a:p>
                      <a:pPr algn="just"/>
                      <a:endParaRPr lang="en-GB" sz="1400" b="0" dirty="0">
                        <a:solidFill>
                          <a:schemeClr val="tx1"/>
                        </a:solidFill>
                        <a:latin typeface="Arial" panose="020B0604020202020204" pitchFamily="34" charset="0"/>
                        <a:cs typeface="Arial" panose="020B0604020202020204" pitchFamily="34" charset="0"/>
                      </a:endParaRPr>
                    </a:p>
                  </a:txBody>
                  <a:tcPr>
                    <a:noFill/>
                  </a:tcPr>
                </a:tc>
              </a:tr>
              <a:tr h="962025">
                <a:tc>
                  <a:txBody>
                    <a:bodyPr/>
                    <a:lstStyle/>
                    <a:p>
                      <a:pPr algn="just"/>
                      <a:r>
                        <a:rPr lang="en-GB" sz="1400" b="0" dirty="0" smtClean="0">
                          <a:solidFill>
                            <a:schemeClr val="tx1"/>
                          </a:solidFill>
                          <a:latin typeface="Arial" panose="020B0604020202020204" pitchFamily="34" charset="0"/>
                          <a:cs typeface="Arial" panose="020B0604020202020204" pitchFamily="34" charset="0"/>
                        </a:rPr>
                        <a:t>Legal</a:t>
                      </a:r>
                      <a:endParaRPr lang="en-GB" sz="1400" b="0" dirty="0">
                        <a:solidFill>
                          <a:schemeClr val="tx1"/>
                        </a:solidFill>
                        <a:latin typeface="Arial" panose="020B0604020202020204" pitchFamily="34" charset="0"/>
                        <a:cs typeface="Arial" panose="020B0604020202020204" pitchFamily="34" charset="0"/>
                      </a:endParaRPr>
                    </a:p>
                  </a:txBody>
                  <a:tcPr>
                    <a:noFill/>
                  </a:tcPr>
                </a:tc>
                <a:tc>
                  <a:txBody>
                    <a:bodyPr/>
                    <a:lstStyle/>
                    <a:p>
                      <a:pPr algn="just"/>
                      <a:r>
                        <a:rPr lang="en-GB" sz="1400" b="0" dirty="0" smtClean="0">
                          <a:solidFill>
                            <a:schemeClr val="tx1"/>
                          </a:solidFill>
                          <a:latin typeface="Arial" panose="020B0604020202020204" pitchFamily="34" charset="0"/>
                          <a:cs typeface="Arial" panose="020B0604020202020204" pitchFamily="34" charset="0"/>
                        </a:rPr>
                        <a:t>Inmates are conversant with their legal rights and therefore DCS has an</a:t>
                      </a:r>
                      <a:r>
                        <a:rPr lang="en-GB" sz="1400" b="0" baseline="0" dirty="0" smtClean="0">
                          <a:solidFill>
                            <a:schemeClr val="tx1"/>
                          </a:solidFill>
                          <a:latin typeface="Arial" panose="020B0604020202020204" pitchFamily="34" charset="0"/>
                          <a:cs typeface="Arial" panose="020B0604020202020204" pitchFamily="34" charset="0"/>
                        </a:rPr>
                        <a:t> obligation to ensure that the inmate’s rights are protected at all cost. Including the relevant international treaties.</a:t>
                      </a:r>
                    </a:p>
                    <a:p>
                      <a:pPr algn="just"/>
                      <a:endParaRPr lang="en-GB" sz="1400" b="0" baseline="0" dirty="0" smtClean="0">
                        <a:solidFill>
                          <a:schemeClr val="tx1"/>
                        </a:solidFill>
                        <a:latin typeface="Arial" panose="020B0604020202020204" pitchFamily="34" charset="0"/>
                        <a:cs typeface="Arial" panose="020B0604020202020204" pitchFamily="34" charset="0"/>
                      </a:endParaRPr>
                    </a:p>
                    <a:p>
                      <a:pPr algn="just"/>
                      <a:r>
                        <a:rPr lang="en-ZA" sz="1400" b="0" baseline="0" dirty="0" smtClean="0">
                          <a:solidFill>
                            <a:schemeClr val="tx1"/>
                          </a:solidFill>
                          <a:latin typeface="Arial" panose="020B0604020202020204" pitchFamily="34" charset="0"/>
                          <a:cs typeface="Arial" panose="020B0604020202020204" pitchFamily="34" charset="0"/>
                        </a:rPr>
                        <a:t>To develop a legal framework to deal with cyber security threats and risk as well as capabilities  to support Government Agencies in the implementation of cyber security protection, analysing of security breaches, gathering of intelligence and information on cell phone tracking and data.</a:t>
                      </a:r>
                      <a:endParaRPr lang="en-GB" sz="1400" b="0" baseline="0" dirty="0" smtClean="0">
                        <a:solidFill>
                          <a:schemeClr val="tx1"/>
                        </a:solidFill>
                        <a:latin typeface="Arial" panose="020B0604020202020204" pitchFamily="34" charset="0"/>
                        <a:cs typeface="Arial" panose="020B0604020202020204" pitchFamily="34" charset="0"/>
                      </a:endParaRPr>
                    </a:p>
                    <a:p>
                      <a:pPr algn="just"/>
                      <a:endParaRPr lang="en-GB" sz="1400" b="0" dirty="0">
                        <a:solidFill>
                          <a:schemeClr val="tx1"/>
                        </a:solidFill>
                        <a:latin typeface="Arial" panose="020B0604020202020204" pitchFamily="34" charset="0"/>
                        <a:cs typeface="Arial" panose="020B0604020202020204" pitchFamily="34" charset="0"/>
                      </a:endParaRPr>
                    </a:p>
                  </a:txBody>
                  <a:tcPr>
                    <a:noFill/>
                  </a:tcPr>
                </a:tc>
              </a:tr>
            </a:tbl>
          </a:graphicData>
        </a:graphic>
      </p:graphicFrame>
    </p:spTree>
    <p:extLst>
      <p:ext uri="{BB962C8B-B14F-4D97-AF65-F5344CB8AC3E}">
        <p14:creationId xmlns:p14="http://schemas.microsoft.com/office/powerpoint/2010/main" val="3149545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39969996"/>
              </p:ext>
            </p:extLst>
          </p:nvPr>
        </p:nvGraphicFramePr>
        <p:xfrm>
          <a:off x="328188" y="999677"/>
          <a:ext cx="8612620" cy="2279626"/>
        </p:xfrm>
        <a:graphic>
          <a:graphicData uri="http://schemas.openxmlformats.org/drawingml/2006/table">
            <a:tbl>
              <a:tblPr firstRow="1" bandRow="1">
                <a:tableStyleId>{F5AB1C69-6EDB-4FF4-983F-18BD219EF322}</a:tableStyleId>
              </a:tblPr>
              <a:tblGrid>
                <a:gridCol w="3235815"/>
                <a:gridCol w="2620821"/>
                <a:gridCol w="2755984"/>
              </a:tblGrid>
              <a:tr h="1029946">
                <a:tc>
                  <a:txBody>
                    <a:bodyPr/>
                    <a:lstStyle/>
                    <a:p>
                      <a:r>
                        <a:rPr lang="en-ZA" sz="1600" dirty="0" smtClean="0"/>
                        <a:t>What has been achieved in the past 5 years and what has worked well</a:t>
                      </a:r>
                      <a:endParaRPr lang="en-ZA" sz="1600" dirty="0"/>
                    </a:p>
                  </a:txBody>
                  <a:tcPr/>
                </a:tc>
                <a:tc>
                  <a:txBody>
                    <a:bodyPr/>
                    <a:lstStyle/>
                    <a:p>
                      <a:r>
                        <a:rPr lang="en-ZA" sz="1600" dirty="0" smtClean="0"/>
                        <a:t>What have</a:t>
                      </a:r>
                      <a:r>
                        <a:rPr lang="en-ZA" sz="1600" baseline="0" dirty="0" smtClean="0"/>
                        <a:t> we failed to achieve in the past 5 years and why</a:t>
                      </a:r>
                      <a:endParaRPr lang="en-ZA" sz="1600" dirty="0"/>
                    </a:p>
                  </a:txBody>
                  <a:tcPr/>
                </a:tc>
                <a:tc>
                  <a:txBody>
                    <a:bodyPr/>
                    <a:lstStyle/>
                    <a:p>
                      <a:r>
                        <a:rPr lang="en-ZA" sz="1600" dirty="0" smtClean="0">
                          <a:solidFill>
                            <a:schemeClr val="bg1"/>
                          </a:solidFill>
                        </a:rPr>
                        <a:t>What needs to be done differently</a:t>
                      </a:r>
                      <a:r>
                        <a:rPr lang="en-ZA" sz="1600" baseline="0" dirty="0" smtClean="0">
                          <a:solidFill>
                            <a:schemeClr val="bg1"/>
                          </a:solidFill>
                        </a:rPr>
                        <a:t> / change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smtClean="0">
                        <a:ln>
                          <a:noFill/>
                        </a:ln>
                        <a:solidFill>
                          <a:schemeClr val="bg1"/>
                        </a:solidFill>
                        <a:effectLst/>
                        <a:uLnTx/>
                        <a:uFillTx/>
                        <a:latin typeface="+mn-lt"/>
                        <a:ea typeface="+mn-ea"/>
                        <a:cs typeface="+mn-cs"/>
                      </a:endParaRPr>
                    </a:p>
                  </a:txBody>
                  <a:tcPr/>
                </a:tc>
              </a:tr>
              <a:tr h="346942">
                <a:tc>
                  <a:txBody>
                    <a:bodyPr/>
                    <a:lstStyle/>
                    <a:p>
                      <a:r>
                        <a:rPr lang="en-ZA" sz="1400" baseline="0" dirty="0" smtClean="0">
                          <a:latin typeface="Arial" panose="020B0604020202020204" pitchFamily="34" charset="0"/>
                          <a:cs typeface="Arial" panose="020B0604020202020204" pitchFamily="34" charset="0"/>
                        </a:rPr>
                        <a:t>The decrease of escapes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anose="020B0604020202020204" pitchFamily="34" charset="0"/>
                          <a:cs typeface="Arial" panose="020B0604020202020204" pitchFamily="34" charset="0"/>
                        </a:rPr>
                        <a:t>Decrease on escape </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solidFill>
                            <a:schemeClr val="tx1"/>
                          </a:solidFill>
                          <a:latin typeface="Arial" panose="020B0604020202020204" pitchFamily="34" charset="0"/>
                          <a:cs typeface="Arial" panose="020B0604020202020204" pitchFamily="34" charset="0"/>
                        </a:rPr>
                        <a:t>Enforcing of compliance and stricter</a:t>
                      </a:r>
                      <a:r>
                        <a:rPr lang="en-ZA" sz="1400" baseline="0" dirty="0" smtClean="0">
                          <a:solidFill>
                            <a:schemeClr val="tx1"/>
                          </a:solidFill>
                          <a:latin typeface="Arial" panose="020B0604020202020204" pitchFamily="34" charset="0"/>
                          <a:cs typeface="Arial" panose="020B0604020202020204" pitchFamily="34" charset="0"/>
                        </a:rPr>
                        <a:t> application of consequence management</a:t>
                      </a:r>
                      <a:endParaRPr lang="en-ZA" sz="1400" dirty="0">
                        <a:solidFill>
                          <a:schemeClr val="tx1"/>
                        </a:solidFill>
                        <a:latin typeface="Arial" panose="020B0604020202020204" pitchFamily="34" charset="0"/>
                        <a:cs typeface="Arial" panose="020B0604020202020204" pitchFamily="34" charset="0"/>
                      </a:endParaRPr>
                    </a:p>
                  </a:txBody>
                  <a:tcPr/>
                </a:tc>
              </a:tr>
              <a:tr h="501047">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dirty="0" smtClean="0">
                          <a:latin typeface="Arial" panose="020B0604020202020204" pitchFamily="34" charset="0"/>
                          <a:cs typeface="Arial" panose="020B0604020202020204" pitchFamily="34" charset="0"/>
                        </a:rPr>
                        <a:t>The decrease in </a:t>
                      </a:r>
                      <a:r>
                        <a:rPr lang="en-ZA" sz="1400" dirty="0" smtClean="0">
                          <a:latin typeface="Arial" panose="020B0604020202020204" pitchFamily="34" charset="0"/>
                          <a:cs typeface="Arial" panose="020B0604020202020204" pitchFamily="34" charset="0"/>
                        </a:rPr>
                        <a:t>inmates </a:t>
                      </a:r>
                      <a:r>
                        <a:rPr lang="en-ZA" sz="1400" dirty="0" smtClean="0">
                          <a:latin typeface="Arial" panose="020B0604020202020204" pitchFamily="34" charset="0"/>
                          <a:cs typeface="Arial" panose="020B0604020202020204" pitchFamily="34" charset="0"/>
                        </a:rPr>
                        <a:t>injured as a result of reported assaults</a:t>
                      </a:r>
                      <a:endParaRPr lang="en-ZA" sz="1400" dirty="0">
                        <a:latin typeface="Arial" panose="020B0604020202020204" pitchFamily="34" charset="0"/>
                        <a:cs typeface="Arial" panose="020B0604020202020204" pitchFamily="34" charset="0"/>
                      </a:endParaRPr>
                    </a:p>
                  </a:txBody>
                  <a:tcPr/>
                </a:tc>
                <a:tc>
                  <a:txBody>
                    <a:bodyPr/>
                    <a:lstStyle/>
                    <a:p>
                      <a:endParaRPr lang="en-ZA" sz="14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400" dirty="0">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Historical performance</a:t>
            </a:r>
            <a:endParaRPr lang="en-US" sz="2800" b="1" dirty="0">
              <a:solidFill>
                <a:srgbClr val="00B050"/>
              </a:solidFill>
            </a:endParaRPr>
          </a:p>
        </p:txBody>
      </p:sp>
    </p:spTree>
    <p:extLst>
      <p:ext uri="{BB962C8B-B14F-4D97-AF65-F5344CB8AC3E}">
        <p14:creationId xmlns:p14="http://schemas.microsoft.com/office/powerpoint/2010/main" val="3440524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5 Year Strategic Plan - Results Chain</a:t>
            </a:r>
            <a:endParaRPr lang="en-US" sz="2800" b="1" dirty="0">
              <a:solidFill>
                <a:srgbClr val="00B050"/>
              </a:solidFill>
            </a:endParaRPr>
          </a:p>
        </p:txBody>
      </p:sp>
      <p:graphicFrame>
        <p:nvGraphicFramePr>
          <p:cNvPr id="5" name="Diagram 4"/>
          <p:cNvGraphicFramePr/>
          <p:nvPr>
            <p:extLst>
              <p:ext uri="{D42A27DB-BD31-4B8C-83A1-F6EECF244321}">
                <p14:modId xmlns:p14="http://schemas.microsoft.com/office/powerpoint/2010/main" val="2910206115"/>
              </p:ext>
            </p:extLst>
          </p:nvPr>
        </p:nvGraphicFramePr>
        <p:xfrm>
          <a:off x="0" y="1138425"/>
          <a:ext cx="8799968"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968628588"/>
              </p:ext>
            </p:extLst>
          </p:nvPr>
        </p:nvGraphicFramePr>
        <p:xfrm>
          <a:off x="0" y="1138425"/>
          <a:ext cx="9144000" cy="4081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2525197" y="4844503"/>
            <a:ext cx="2064970" cy="118510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1200" dirty="0" smtClean="0">
                <a:solidFill>
                  <a:schemeClr val="tx1"/>
                </a:solidFill>
                <a:latin typeface="Arial" panose="020B0604020202020204" pitchFamily="34" charset="0"/>
                <a:cs typeface="Arial" panose="020B0604020202020204" pitchFamily="34" charset="0"/>
              </a:rPr>
              <a:t>5 Year Target:</a:t>
            </a:r>
          </a:p>
          <a:p>
            <a:pPr algn="ctr"/>
            <a:r>
              <a:rPr lang="en-ZA" sz="1200" dirty="0" smtClean="0">
                <a:solidFill>
                  <a:schemeClr val="tx1"/>
                </a:solidFill>
                <a:latin typeface="Arial" panose="020B0604020202020204" pitchFamily="34" charset="0"/>
                <a:cs typeface="Arial" panose="020B0604020202020204" pitchFamily="34" charset="0"/>
              </a:rPr>
              <a:t>10% Reduction in the number of security breaches at correctional centres</a:t>
            </a:r>
          </a:p>
          <a:p>
            <a:pPr algn="ctr"/>
            <a:endParaRPr lang="en-ZA" sz="1100" dirty="0">
              <a:solidFill>
                <a:schemeClr val="tx1"/>
              </a:solidFill>
            </a:endParaRPr>
          </a:p>
        </p:txBody>
      </p:sp>
    </p:spTree>
    <p:extLst>
      <p:ext uri="{BB962C8B-B14F-4D97-AF65-F5344CB8AC3E}">
        <p14:creationId xmlns:p14="http://schemas.microsoft.com/office/powerpoint/2010/main" val="343161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4" y="968830"/>
            <a:ext cx="8316686" cy="5001984"/>
          </a:xfrm>
        </p:spPr>
        <p:txBody>
          <a:bodyPr>
            <a:normAutofit fontScale="70000" lnSpcReduction="20000"/>
          </a:bodyPr>
          <a:lstStyle/>
          <a:p>
            <a:r>
              <a:rPr lang="en-ZA" dirty="0" smtClean="0"/>
              <a:t>Purpose of presentation</a:t>
            </a:r>
          </a:p>
          <a:p>
            <a:r>
              <a:rPr lang="en-ZA" dirty="0" smtClean="0"/>
              <a:t>DCS mandate</a:t>
            </a:r>
          </a:p>
          <a:p>
            <a:r>
              <a:rPr lang="en-ZA" dirty="0" smtClean="0"/>
              <a:t>Legislative framework</a:t>
            </a:r>
          </a:p>
          <a:p>
            <a:r>
              <a:rPr lang="en-ZA" dirty="0" smtClean="0"/>
              <a:t>Purpose of the Chief Directorate Security Operations</a:t>
            </a:r>
          </a:p>
          <a:p>
            <a:r>
              <a:rPr lang="en-ZA" dirty="0" smtClean="0"/>
              <a:t>Summary of the strategic intent of the 2018 Strategic Planning Session</a:t>
            </a:r>
          </a:p>
          <a:p>
            <a:r>
              <a:rPr lang="en-ZA" dirty="0" smtClean="0"/>
              <a:t>Current service delivery method (SDM)</a:t>
            </a:r>
          </a:p>
          <a:p>
            <a:r>
              <a:rPr lang="en-ZA" dirty="0" smtClean="0"/>
              <a:t>Contextual issues considered in the planning</a:t>
            </a:r>
          </a:p>
          <a:p>
            <a:r>
              <a:rPr lang="en-ZA" dirty="0" smtClean="0"/>
              <a:t>Internal and external environmental analysis </a:t>
            </a:r>
          </a:p>
          <a:p>
            <a:r>
              <a:rPr lang="en-ZA" dirty="0" smtClean="0"/>
              <a:t>Historical performance </a:t>
            </a:r>
          </a:p>
          <a:p>
            <a:r>
              <a:rPr lang="en-ZA" dirty="0" smtClean="0"/>
              <a:t>Changes required for the new cycle</a:t>
            </a:r>
          </a:p>
          <a:p>
            <a:r>
              <a:rPr lang="en-ZA" dirty="0" smtClean="0"/>
              <a:t>Five Year Plan (2020-2025)</a:t>
            </a:r>
          </a:p>
          <a:p>
            <a:r>
              <a:rPr lang="en-ZA" dirty="0" smtClean="0"/>
              <a:t>Resource considerations</a:t>
            </a:r>
          </a:p>
          <a:p>
            <a:r>
              <a:rPr lang="en-ZA" dirty="0" smtClean="0"/>
              <a:t>Dependencies</a:t>
            </a:r>
          </a:p>
          <a:p>
            <a:r>
              <a:rPr lang="en-ZA" dirty="0" smtClean="0"/>
              <a:t>Strategic risks</a:t>
            </a:r>
          </a:p>
          <a:p>
            <a:endParaRPr lang="en-ZA" dirty="0" smtClean="0"/>
          </a:p>
          <a:p>
            <a:endParaRPr lang="en-ZA" dirty="0" smtClean="0"/>
          </a:p>
          <a:p>
            <a:endParaRPr lang="en-ZA" dirty="0"/>
          </a:p>
        </p:txBody>
      </p:sp>
      <p:sp>
        <p:nvSpPr>
          <p:cNvPr id="4" name="TextBox 3"/>
          <p:cNvSpPr txBox="1"/>
          <p:nvPr/>
        </p:nvSpPr>
        <p:spPr>
          <a:xfrm>
            <a:off x="457200" y="186744"/>
            <a:ext cx="8229600" cy="646331"/>
          </a:xfrm>
          <a:prstGeom prst="rect">
            <a:avLst/>
          </a:prstGeom>
          <a:noFill/>
        </p:spPr>
        <p:txBody>
          <a:bodyPr wrap="square" rtlCol="0">
            <a:spAutoFit/>
          </a:bodyPr>
          <a:lstStyle/>
          <a:p>
            <a:r>
              <a:rPr lang="en-US" sz="3600" b="1" dirty="0" smtClean="0">
                <a:solidFill>
                  <a:srgbClr val="00B050"/>
                </a:solidFill>
              </a:rPr>
              <a:t>Presentation outline</a:t>
            </a:r>
            <a:endParaRPr lang="en-US" sz="3600" b="1" dirty="0">
              <a:solidFill>
                <a:srgbClr val="00B050"/>
              </a:solidFill>
            </a:endParaRPr>
          </a:p>
        </p:txBody>
      </p:sp>
    </p:spTree>
    <p:extLst>
      <p:ext uri="{BB962C8B-B14F-4D97-AF65-F5344CB8AC3E}">
        <p14:creationId xmlns:p14="http://schemas.microsoft.com/office/powerpoint/2010/main" val="1839825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5074300"/>
              </p:ext>
            </p:extLst>
          </p:nvPr>
        </p:nvGraphicFramePr>
        <p:xfrm>
          <a:off x="348558" y="1044042"/>
          <a:ext cx="8229600" cy="4485640"/>
        </p:xfrm>
        <a:graphic>
          <a:graphicData uri="http://schemas.openxmlformats.org/drawingml/2006/table">
            <a:tbl>
              <a:tblPr firstRow="1" bandRow="1">
                <a:tableStyleId>{5C22544A-7EE6-4342-B048-85BDC9FD1C3A}</a:tableStyleId>
              </a:tblPr>
              <a:tblGrid>
                <a:gridCol w="696471"/>
                <a:gridCol w="3418329"/>
                <a:gridCol w="2057400"/>
                <a:gridCol w="2057400"/>
              </a:tblGrid>
              <a:tr h="370840">
                <a:tc>
                  <a:txBody>
                    <a:bodyPr/>
                    <a:lstStyle/>
                    <a:p>
                      <a:r>
                        <a:rPr lang="en-ZA" dirty="0" smtClean="0"/>
                        <a:t>No</a:t>
                      </a:r>
                      <a:r>
                        <a:rPr lang="en-ZA" baseline="0" dirty="0" smtClean="0"/>
                        <a:t> </a:t>
                      </a:r>
                      <a:endParaRPr lang="en-ZA" dirty="0"/>
                    </a:p>
                  </a:txBody>
                  <a:tcPr/>
                </a:tc>
                <a:tc>
                  <a:txBody>
                    <a:bodyPr/>
                    <a:lstStyle/>
                    <a:p>
                      <a:r>
                        <a:rPr lang="en-ZA" dirty="0" smtClean="0"/>
                        <a:t>Activity</a:t>
                      </a:r>
                      <a:endParaRPr lang="en-ZA" dirty="0"/>
                    </a:p>
                  </a:txBody>
                  <a:tcPr/>
                </a:tc>
                <a:tc>
                  <a:txBody>
                    <a:bodyPr/>
                    <a:lstStyle/>
                    <a:p>
                      <a:r>
                        <a:rPr lang="en-ZA" dirty="0" smtClean="0"/>
                        <a:t>Timeframe</a:t>
                      </a:r>
                      <a:endParaRPr lang="en-ZA" dirty="0"/>
                    </a:p>
                  </a:txBody>
                  <a:tcPr/>
                </a:tc>
                <a:tc>
                  <a:txBody>
                    <a:bodyPr/>
                    <a:lstStyle/>
                    <a:p>
                      <a:r>
                        <a:rPr lang="en-ZA" dirty="0" smtClean="0"/>
                        <a:t>Responsibility</a:t>
                      </a:r>
                      <a:endParaRPr lang="en-ZA" dirty="0"/>
                    </a:p>
                  </a:txBody>
                  <a:tcPr/>
                </a:tc>
              </a:tr>
              <a:tr h="370840">
                <a:tc>
                  <a:txBody>
                    <a:bodyPr/>
                    <a:lstStyle/>
                    <a:p>
                      <a:r>
                        <a:rPr lang="en-ZA" sz="1600" dirty="0" smtClean="0">
                          <a:latin typeface="Arial" panose="020B0604020202020204" pitchFamily="34" charset="0"/>
                          <a:cs typeface="Arial" panose="020B0604020202020204" pitchFamily="34" charset="0"/>
                        </a:rPr>
                        <a:t>1.</a:t>
                      </a:r>
                      <a:endParaRPr lang="en-ZA"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Reduced gang violent incidents by continuous monitoring of the Gang Management Strategy and other security related policies.</a:t>
                      </a:r>
                    </a:p>
                  </a:txBody>
                  <a:tcPr/>
                </a:tc>
                <a:tc>
                  <a:txBody>
                    <a:bodyPr/>
                    <a:lstStyle/>
                    <a:p>
                      <a:r>
                        <a:rPr lang="en-ZA" sz="1600" dirty="0" smtClean="0">
                          <a:latin typeface="Arial" panose="020B0604020202020204" pitchFamily="34" charset="0"/>
                          <a:cs typeface="Arial" panose="020B0604020202020204" pitchFamily="34" charset="0"/>
                        </a:rPr>
                        <a:t>31 March 2020</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Director Security Management </a:t>
                      </a:r>
                      <a:endParaRPr lang="en-ZA" sz="1600" dirty="0">
                        <a:latin typeface="Arial" panose="020B0604020202020204" pitchFamily="34" charset="0"/>
                        <a:cs typeface="Arial" panose="020B0604020202020204" pitchFamily="34" charset="0"/>
                      </a:endParaRPr>
                    </a:p>
                  </a:txBody>
                  <a:tcPr/>
                </a:tc>
              </a:tr>
              <a:tr h="370840">
                <a:tc>
                  <a:txBody>
                    <a:bodyPr/>
                    <a:lstStyle/>
                    <a:p>
                      <a:r>
                        <a:rPr lang="en-ZA" sz="1600" dirty="0" smtClean="0">
                          <a:latin typeface="Arial" panose="020B0604020202020204" pitchFamily="34" charset="0"/>
                          <a:cs typeface="Arial" panose="020B0604020202020204" pitchFamily="34" charset="0"/>
                        </a:rPr>
                        <a:t>2.</a:t>
                      </a:r>
                      <a:endParaRPr lang="en-ZA" sz="1600" dirty="0">
                        <a:latin typeface="Arial" panose="020B0604020202020204" pitchFamily="34" charset="0"/>
                        <a:cs typeface="Arial" panose="020B0604020202020204" pitchFamily="34" charset="0"/>
                      </a:endParaRPr>
                    </a:p>
                  </a:txBody>
                  <a:tcPr/>
                </a:tc>
                <a:tc>
                  <a:txBody>
                    <a:bodyPr/>
                    <a:lstStyle/>
                    <a:p>
                      <a:pPr lvl="0"/>
                      <a:r>
                        <a:rPr lang="en-ZA" sz="1600" dirty="0" smtClean="0">
                          <a:latin typeface="Arial" panose="020B0604020202020204" pitchFamily="34" charset="0"/>
                          <a:cs typeface="Arial" panose="020B0604020202020204" pitchFamily="34" charset="0"/>
                        </a:rPr>
                        <a:t>Roll-out of ID Cards</a:t>
                      </a:r>
                    </a:p>
                    <a:p>
                      <a:pPr lvl="0"/>
                      <a:endParaRPr lang="en-ZA" sz="1600" dirty="0" smtClean="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31 March 2020</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Director Security Standards</a:t>
                      </a:r>
                      <a:endParaRPr lang="en-ZA" sz="1600" dirty="0">
                        <a:latin typeface="Arial" panose="020B0604020202020204" pitchFamily="34" charset="0"/>
                        <a:cs typeface="Arial" panose="020B0604020202020204" pitchFamily="34" charset="0"/>
                      </a:endParaRPr>
                    </a:p>
                  </a:txBody>
                  <a:tcPr/>
                </a:tc>
              </a:tr>
              <a:tr h="370840">
                <a:tc>
                  <a:txBody>
                    <a:bodyPr/>
                    <a:lstStyle/>
                    <a:p>
                      <a:r>
                        <a:rPr lang="en-ZA" sz="1600" dirty="0" smtClean="0">
                          <a:latin typeface="Arial" panose="020B0604020202020204" pitchFamily="34" charset="0"/>
                          <a:cs typeface="Arial" panose="020B0604020202020204" pitchFamily="34" charset="0"/>
                        </a:rPr>
                        <a:t>3</a:t>
                      </a:r>
                      <a:endParaRPr lang="en-ZA"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Security screening and vetting of employees, learners, Interns and service providers/Voice Stress Analysis System (VSAS) usage.</a:t>
                      </a:r>
                    </a:p>
                  </a:txBody>
                  <a:tcPr/>
                </a:tc>
                <a:tc>
                  <a:txBody>
                    <a:bodyPr/>
                    <a:lstStyle/>
                    <a:p>
                      <a:r>
                        <a:rPr lang="en-ZA" sz="1600" dirty="0" smtClean="0">
                          <a:latin typeface="Arial" panose="020B0604020202020204" pitchFamily="34" charset="0"/>
                          <a:cs typeface="Arial" panose="020B0604020202020204" pitchFamily="34" charset="0"/>
                        </a:rPr>
                        <a:t>31 March 2021</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Director Security Standards</a:t>
                      </a:r>
                    </a:p>
                    <a:p>
                      <a:endParaRPr lang="en-ZA" sz="1600" dirty="0">
                        <a:latin typeface="Arial" panose="020B0604020202020204" pitchFamily="34" charset="0"/>
                        <a:cs typeface="Arial" panose="020B0604020202020204" pitchFamily="34" charset="0"/>
                      </a:endParaRPr>
                    </a:p>
                  </a:txBody>
                  <a:tcPr/>
                </a:tc>
              </a:tr>
              <a:tr h="370840">
                <a:tc>
                  <a:txBody>
                    <a:bodyPr/>
                    <a:lstStyle/>
                    <a:p>
                      <a:r>
                        <a:rPr lang="en-ZA" sz="1600" dirty="0" smtClean="0">
                          <a:latin typeface="Arial" panose="020B0604020202020204" pitchFamily="34" charset="0"/>
                          <a:cs typeface="Arial" panose="020B0604020202020204" pitchFamily="34" charset="0"/>
                        </a:rPr>
                        <a:t>4.</a:t>
                      </a:r>
                      <a:endParaRPr lang="en-ZA" sz="1600" dirty="0">
                        <a:latin typeface="Arial" panose="020B0604020202020204" pitchFamily="34" charset="0"/>
                        <a:cs typeface="Arial" panose="020B0604020202020204" pitchFamily="34" charset="0"/>
                      </a:endParaRPr>
                    </a:p>
                  </a:txBody>
                  <a:tcPr/>
                </a:tc>
                <a:tc>
                  <a:txBody>
                    <a:bodyPr/>
                    <a:lstStyle/>
                    <a:p>
                      <a:pPr lvl="0"/>
                      <a:r>
                        <a:rPr lang="en-ZA" sz="1600" dirty="0" smtClean="0">
                          <a:latin typeface="Arial" panose="020B0604020202020204" pitchFamily="34" charset="0"/>
                          <a:cs typeface="Arial" panose="020B0604020202020204" pitchFamily="34" charset="0"/>
                        </a:rPr>
                        <a:t>Roll-out of classification system and information audits.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31 March 2020</a:t>
                      </a:r>
                    </a:p>
                    <a:p>
                      <a:endParaRPr lang="en-ZA" sz="1600" dirty="0">
                        <a:latin typeface="Arial" panose="020B0604020202020204" pitchFamily="34" charset="0"/>
                        <a:cs typeface="Arial" panose="020B0604020202020204" pitchFamily="34" charset="0"/>
                      </a:endParaRPr>
                    </a:p>
                  </a:txBody>
                  <a:tcPr/>
                </a:tc>
                <a:tc>
                  <a:txBody>
                    <a:bodyPr/>
                    <a:lstStyle/>
                    <a:p>
                      <a:r>
                        <a:rPr lang="en-ZA" sz="1600" smtClean="0">
                          <a:latin typeface="Arial" panose="020B0604020202020204" pitchFamily="34" charset="0"/>
                          <a:cs typeface="Arial" panose="020B0604020202020204" pitchFamily="34" charset="0"/>
                        </a:rPr>
                        <a:t>Director Security Standards</a:t>
                      </a:r>
                      <a:endParaRPr lang="en-ZA" sz="1600" dirty="0">
                        <a:latin typeface="Arial" panose="020B0604020202020204" pitchFamily="34" charset="0"/>
                        <a:cs typeface="Arial" panose="020B0604020202020204" pitchFamily="34" charset="0"/>
                      </a:endParaRPr>
                    </a:p>
                  </a:txBody>
                  <a:tcPr/>
                </a:tc>
              </a:tr>
              <a:tr h="370840">
                <a:tc>
                  <a:txBody>
                    <a:bodyPr/>
                    <a:lstStyle/>
                    <a:p>
                      <a:r>
                        <a:rPr lang="en-ZA" sz="1600" dirty="0" smtClean="0">
                          <a:latin typeface="Arial" panose="020B0604020202020204" pitchFamily="34" charset="0"/>
                          <a:cs typeface="Arial" panose="020B0604020202020204" pitchFamily="34" charset="0"/>
                        </a:rPr>
                        <a:t>5.</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Conduct  Threat and Risk Assessments (TRA) at Correctional Facilities.</a:t>
                      </a:r>
                      <a:endParaRPr lang="en-ZA" sz="16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31 March 2020</a:t>
                      </a:r>
                    </a:p>
                    <a:p>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Director Security Standards</a:t>
                      </a:r>
                      <a:endParaRPr lang="en-ZA" sz="160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457200" y="186744"/>
            <a:ext cx="8229600" cy="830997"/>
          </a:xfrm>
          <a:prstGeom prst="rect">
            <a:avLst/>
          </a:prstGeom>
          <a:noFill/>
        </p:spPr>
        <p:txBody>
          <a:bodyPr wrap="square" rtlCol="0">
            <a:spAutoFit/>
          </a:bodyPr>
          <a:lstStyle/>
          <a:p>
            <a:r>
              <a:rPr lang="en-US" sz="2400" b="1" dirty="0" smtClean="0">
                <a:solidFill>
                  <a:srgbClr val="00B050"/>
                </a:solidFill>
              </a:rPr>
              <a:t>Action Plan (implementation of the strategic intent - time based)  </a:t>
            </a:r>
            <a:endParaRPr lang="en-US" sz="2400" b="1" dirty="0">
              <a:solidFill>
                <a:srgbClr val="00B050"/>
              </a:solidFill>
            </a:endParaRPr>
          </a:p>
        </p:txBody>
      </p:sp>
    </p:spTree>
    <p:extLst>
      <p:ext uri="{BB962C8B-B14F-4D97-AF65-F5344CB8AC3E}">
        <p14:creationId xmlns:p14="http://schemas.microsoft.com/office/powerpoint/2010/main" val="4131245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0557387"/>
              </p:ext>
            </p:extLst>
          </p:nvPr>
        </p:nvGraphicFramePr>
        <p:xfrm>
          <a:off x="348558" y="1080256"/>
          <a:ext cx="8229600" cy="4729480"/>
        </p:xfrm>
        <a:graphic>
          <a:graphicData uri="http://schemas.openxmlformats.org/drawingml/2006/table">
            <a:tbl>
              <a:tblPr firstRow="1" bandRow="1">
                <a:tableStyleId>{5C22544A-7EE6-4342-B048-85BDC9FD1C3A}</a:tableStyleId>
              </a:tblPr>
              <a:tblGrid>
                <a:gridCol w="656377"/>
                <a:gridCol w="3458423"/>
                <a:gridCol w="2057400"/>
                <a:gridCol w="2057400"/>
              </a:tblGrid>
              <a:tr h="370840">
                <a:tc>
                  <a:txBody>
                    <a:bodyPr/>
                    <a:lstStyle/>
                    <a:p>
                      <a:r>
                        <a:rPr lang="en-ZA" dirty="0" smtClean="0"/>
                        <a:t>No</a:t>
                      </a:r>
                      <a:r>
                        <a:rPr lang="en-ZA" baseline="0" dirty="0" smtClean="0"/>
                        <a:t> </a:t>
                      </a:r>
                      <a:endParaRPr lang="en-ZA" dirty="0"/>
                    </a:p>
                  </a:txBody>
                  <a:tcPr/>
                </a:tc>
                <a:tc>
                  <a:txBody>
                    <a:bodyPr/>
                    <a:lstStyle/>
                    <a:p>
                      <a:r>
                        <a:rPr lang="en-ZA" dirty="0" smtClean="0"/>
                        <a:t>Activity</a:t>
                      </a:r>
                      <a:endParaRPr lang="en-ZA" dirty="0"/>
                    </a:p>
                  </a:txBody>
                  <a:tcPr/>
                </a:tc>
                <a:tc>
                  <a:txBody>
                    <a:bodyPr/>
                    <a:lstStyle/>
                    <a:p>
                      <a:r>
                        <a:rPr lang="en-ZA" dirty="0" smtClean="0"/>
                        <a:t>Timeframe</a:t>
                      </a:r>
                      <a:endParaRPr lang="en-ZA" dirty="0"/>
                    </a:p>
                  </a:txBody>
                  <a:tcPr/>
                </a:tc>
                <a:tc>
                  <a:txBody>
                    <a:bodyPr/>
                    <a:lstStyle/>
                    <a:p>
                      <a:r>
                        <a:rPr lang="en-ZA" dirty="0" smtClean="0"/>
                        <a:t>Responsibility</a:t>
                      </a:r>
                      <a:endParaRPr lang="en-ZA" dirty="0"/>
                    </a:p>
                  </a:txBody>
                  <a:tcPr/>
                </a:tc>
              </a:tr>
              <a:tr h="370840">
                <a:tc>
                  <a:txBody>
                    <a:bodyPr/>
                    <a:lstStyle/>
                    <a:p>
                      <a:r>
                        <a:rPr lang="en-ZA" sz="1600" dirty="0" smtClean="0">
                          <a:latin typeface="Arial" panose="020B0604020202020204" pitchFamily="34" charset="0"/>
                          <a:cs typeface="Arial" panose="020B0604020202020204" pitchFamily="34" charset="0"/>
                        </a:rPr>
                        <a:t>6</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Conduct security awareness sessions in the DCS</a:t>
                      </a: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Quarterly</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Director Security Standards</a:t>
                      </a:r>
                    </a:p>
                  </a:txBody>
                  <a:tcPr/>
                </a:tc>
              </a:tr>
              <a:tr h="370840">
                <a:tc>
                  <a:txBody>
                    <a:bodyPr/>
                    <a:lstStyle/>
                    <a:p>
                      <a:r>
                        <a:rPr lang="en-ZA" sz="1600" dirty="0" smtClean="0">
                          <a:solidFill>
                            <a:schemeClr val="tx1"/>
                          </a:solidFill>
                          <a:latin typeface="Arial" panose="020B0604020202020204" pitchFamily="34" charset="0"/>
                          <a:cs typeface="Arial" panose="020B0604020202020204" pitchFamily="34" charset="0"/>
                        </a:rPr>
                        <a:t>7.</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Implement</a:t>
                      </a:r>
                      <a:r>
                        <a:rPr lang="en-ZA" sz="1600" baseline="0" dirty="0" smtClean="0">
                          <a:solidFill>
                            <a:schemeClr val="tx1"/>
                          </a:solidFill>
                          <a:latin typeface="Arial" panose="020B0604020202020204" pitchFamily="34" charset="0"/>
                          <a:cs typeface="Arial" panose="020B0604020202020204" pitchFamily="34" charset="0"/>
                        </a:rPr>
                        <a:t> technologies to eliminate the in</a:t>
                      </a:r>
                      <a:r>
                        <a:rPr lang="en-ZA" sz="1600" dirty="0" smtClean="0">
                          <a:solidFill>
                            <a:schemeClr val="tx1"/>
                          </a:solidFill>
                          <a:latin typeface="Arial" panose="020B0604020202020204" pitchFamily="34" charset="0"/>
                          <a:cs typeface="Arial" panose="020B0604020202020204" pitchFamily="34" charset="0"/>
                        </a:rPr>
                        <a:t>flux of contraband</a:t>
                      </a:r>
                      <a:r>
                        <a:rPr lang="en-ZA" sz="1600" baseline="0" dirty="0" smtClean="0">
                          <a:solidFill>
                            <a:schemeClr val="tx1"/>
                          </a:solidFill>
                          <a:latin typeface="Arial" panose="020B0604020202020204" pitchFamily="34" charset="0"/>
                          <a:cs typeface="Arial" panose="020B0604020202020204" pitchFamily="34" charset="0"/>
                        </a:rPr>
                        <a:t> into correctional centres</a:t>
                      </a:r>
                      <a:endParaRPr lang="en-ZA" sz="160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31 March 2024</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CSO</a:t>
                      </a:r>
                    </a:p>
                    <a:p>
                      <a:r>
                        <a:rPr lang="en-ZA" sz="1600" baseline="0" dirty="0" smtClean="0">
                          <a:solidFill>
                            <a:schemeClr val="tx1"/>
                          </a:solidFill>
                          <a:latin typeface="Arial" panose="020B0604020202020204" pitchFamily="34" charset="0"/>
                          <a:cs typeface="Arial" panose="020B0604020202020204" pitchFamily="34" charset="0"/>
                        </a:rPr>
                        <a:t>GITO</a:t>
                      </a:r>
                    </a:p>
                    <a:p>
                      <a:endParaRPr lang="en-ZA" sz="16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ZA" sz="1600" dirty="0" smtClean="0">
                          <a:latin typeface="Arial" panose="020B0604020202020204" pitchFamily="34" charset="0"/>
                          <a:cs typeface="Arial" panose="020B0604020202020204" pitchFamily="34" charset="0"/>
                        </a:rPr>
                        <a:t>8.</a:t>
                      </a:r>
                      <a:endParaRPr lang="en-ZA"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Develop and implement smart data analysis system</a:t>
                      </a: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31 March 2024</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CSO</a:t>
                      </a:r>
                    </a:p>
                    <a:p>
                      <a:r>
                        <a:rPr lang="en-ZA" sz="1600" dirty="0" smtClean="0">
                          <a:solidFill>
                            <a:schemeClr val="tx1"/>
                          </a:solidFill>
                          <a:latin typeface="Arial" panose="020B0604020202020204" pitchFamily="34" charset="0"/>
                          <a:cs typeface="Arial" panose="020B0604020202020204" pitchFamily="34" charset="0"/>
                        </a:rPr>
                        <a:t>GITO</a:t>
                      </a:r>
                      <a:endParaRPr lang="en-ZA" sz="16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ZA" sz="1600" dirty="0" smtClean="0">
                          <a:latin typeface="Arial" panose="020B0604020202020204" pitchFamily="34" charset="0"/>
                          <a:cs typeface="Arial" panose="020B0604020202020204" pitchFamily="34" charset="0"/>
                        </a:rPr>
                        <a:t>9.</a:t>
                      </a:r>
                      <a:endParaRPr lang="en-ZA" sz="1600" dirty="0">
                        <a:latin typeface="Arial" panose="020B0604020202020204" pitchFamily="34" charset="0"/>
                        <a:cs typeface="Arial" panose="020B0604020202020204" pitchFamily="34" charset="0"/>
                      </a:endParaRPr>
                    </a:p>
                  </a:txBody>
                  <a:tcPr/>
                </a:tc>
                <a:tc>
                  <a:txBody>
                    <a:bodyPr/>
                    <a:lstStyle/>
                    <a:p>
                      <a:pPr lvl="0"/>
                      <a:r>
                        <a:rPr lang="en-ZA" sz="1600" dirty="0" smtClean="0">
                          <a:solidFill>
                            <a:schemeClr val="tx1"/>
                          </a:solidFill>
                          <a:latin typeface="Arial" panose="020B0604020202020204" pitchFamily="34" charset="0"/>
                          <a:cs typeface="Arial" panose="020B0604020202020204" pitchFamily="34" charset="0"/>
                        </a:rPr>
                        <a:t>Install Improved security fences</a:t>
                      </a:r>
                      <a:r>
                        <a:rPr lang="en-ZA" sz="1600" baseline="0" dirty="0" smtClean="0">
                          <a:solidFill>
                            <a:schemeClr val="tx1"/>
                          </a:solidFill>
                          <a:latin typeface="Arial" panose="020B0604020202020204" pitchFamily="34" charset="0"/>
                          <a:cs typeface="Arial" panose="020B0604020202020204" pitchFamily="34" charset="0"/>
                        </a:rPr>
                        <a:t> </a:t>
                      </a:r>
                      <a:r>
                        <a:rPr lang="en-ZA" sz="1600" dirty="0" smtClean="0">
                          <a:solidFill>
                            <a:schemeClr val="tx1"/>
                          </a:solidFill>
                          <a:latin typeface="Arial" panose="020B0604020202020204" pitchFamily="34" charset="0"/>
                          <a:cs typeface="Arial" panose="020B0604020202020204" pitchFamily="34" charset="0"/>
                        </a:rPr>
                        <a:t>in correctional facilities</a:t>
                      </a:r>
                      <a:r>
                        <a:rPr lang="en-ZA" sz="1600" baseline="0" dirty="0" smtClean="0">
                          <a:solidFill>
                            <a:schemeClr val="tx1"/>
                          </a:solidFill>
                          <a:latin typeface="Arial" panose="020B0604020202020204" pitchFamily="34" charset="0"/>
                          <a:cs typeface="Arial" panose="020B0604020202020204" pitchFamily="34" charset="0"/>
                        </a:rPr>
                        <a:t> </a:t>
                      </a:r>
                      <a:endParaRPr lang="en-ZA" sz="1600" dirty="0" smtClean="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31 March 2024</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DC Facilities </a:t>
                      </a:r>
                    </a:p>
                    <a:p>
                      <a:r>
                        <a:rPr lang="en-ZA" sz="1600" baseline="0" dirty="0" smtClean="0">
                          <a:solidFill>
                            <a:schemeClr val="tx1"/>
                          </a:solidFill>
                          <a:latin typeface="Arial" panose="020B0604020202020204" pitchFamily="34" charset="0"/>
                          <a:cs typeface="Arial" panose="020B0604020202020204" pitchFamily="34" charset="0"/>
                        </a:rPr>
                        <a:t>GITO</a:t>
                      </a:r>
                    </a:p>
                    <a:p>
                      <a:r>
                        <a:rPr lang="en-ZA" sz="1600" baseline="0" dirty="0" smtClean="0">
                          <a:solidFill>
                            <a:schemeClr val="tx1"/>
                          </a:solidFill>
                          <a:latin typeface="Arial" panose="020B0604020202020204" pitchFamily="34" charset="0"/>
                          <a:cs typeface="Arial" panose="020B0604020202020204" pitchFamily="34" charset="0"/>
                        </a:rPr>
                        <a:t>CSO</a:t>
                      </a:r>
                      <a:endParaRPr lang="en-ZA" sz="16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ZA" sz="1600" dirty="0" smtClean="0">
                          <a:latin typeface="Arial" panose="020B0604020202020204" pitchFamily="34" charset="0"/>
                          <a:cs typeface="Arial" panose="020B0604020202020204" pitchFamily="34" charset="0"/>
                        </a:rPr>
                        <a:t>10.</a:t>
                      </a:r>
                      <a:endParaRPr lang="en-ZA"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latin typeface="Arial" panose="020B0604020202020204" pitchFamily="34" charset="0"/>
                          <a:cs typeface="Arial" panose="020B0604020202020204" pitchFamily="34" charset="0"/>
                        </a:rPr>
                        <a:t>Continuous review of the Integrated </a:t>
                      </a:r>
                      <a:r>
                        <a:rPr lang="en-GB" sz="1600" b="0" dirty="0" smtClean="0">
                          <a:solidFill>
                            <a:schemeClr val="tx1"/>
                          </a:solidFill>
                          <a:latin typeface="Arial" panose="020B0604020202020204" pitchFamily="34" charset="0"/>
                          <a:cs typeface="Arial" panose="020B0604020202020204" pitchFamily="34" charset="0"/>
                        </a:rPr>
                        <a:t>S</a:t>
                      </a:r>
                      <a:r>
                        <a:rPr lang="en-GB" sz="1600" b="0" kern="1200" dirty="0" smtClean="0">
                          <a:solidFill>
                            <a:schemeClr val="tx1"/>
                          </a:solidFill>
                          <a:latin typeface="Arial" panose="020B0604020202020204" pitchFamily="34" charset="0"/>
                          <a:cs typeface="Arial" panose="020B0604020202020204" pitchFamily="34" charset="0"/>
                        </a:rPr>
                        <a:t>ecurity System, classification of facilities and </a:t>
                      </a:r>
                      <a:r>
                        <a:rPr lang="en-GB" sz="1600" b="0" kern="1200" dirty="0" smtClean="0">
                          <a:solidFill>
                            <a:schemeClr val="tx1"/>
                          </a:solidFill>
                          <a:latin typeface="Arial" panose="020B0604020202020204" pitchFamily="34" charset="0"/>
                          <a:cs typeface="Arial" panose="020B0604020202020204" pitchFamily="34" charset="0"/>
                        </a:rPr>
                        <a:t>inmates </a:t>
                      </a:r>
                      <a:r>
                        <a:rPr lang="en-GB" sz="1600" b="0" kern="1200" dirty="0" smtClean="0">
                          <a:solidFill>
                            <a:schemeClr val="tx1"/>
                          </a:solidFill>
                          <a:latin typeface="Arial" panose="020B0604020202020204" pitchFamily="34" charset="0"/>
                          <a:cs typeface="Arial" panose="020B0604020202020204" pitchFamily="34" charset="0"/>
                        </a:rPr>
                        <a:t>and partnering with relevant structures for enhancing security in Correctional Centres</a:t>
                      </a:r>
                    </a:p>
                  </a:txBody>
                  <a:tcPr/>
                </a:tc>
                <a:tc>
                  <a:txBody>
                    <a:bodyPr/>
                    <a:lstStyle/>
                    <a:p>
                      <a:r>
                        <a:rPr lang="en-ZA" sz="1600" dirty="0" smtClean="0">
                          <a:latin typeface="Arial" panose="020B0604020202020204" pitchFamily="34" charset="0"/>
                          <a:cs typeface="Arial" panose="020B0604020202020204" pitchFamily="34" charset="0"/>
                        </a:rPr>
                        <a:t>31 March 2020</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CSO</a:t>
                      </a:r>
                    </a:p>
                    <a:p>
                      <a:r>
                        <a:rPr lang="en-ZA" sz="1600" dirty="0" smtClean="0">
                          <a:latin typeface="Arial" panose="020B0604020202020204" pitchFamily="34" charset="0"/>
                          <a:cs typeface="Arial" panose="020B0604020202020204" pitchFamily="34" charset="0"/>
                        </a:rPr>
                        <a:t>DC Facilities </a:t>
                      </a:r>
                      <a:endParaRPr lang="en-ZA"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988666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5821484"/>
              </p:ext>
            </p:extLst>
          </p:nvPr>
        </p:nvGraphicFramePr>
        <p:xfrm>
          <a:off x="348558" y="531178"/>
          <a:ext cx="8229600" cy="4394200"/>
        </p:xfrm>
        <a:graphic>
          <a:graphicData uri="http://schemas.openxmlformats.org/drawingml/2006/table">
            <a:tbl>
              <a:tblPr firstRow="1" bandRow="1">
                <a:tableStyleId>{5C22544A-7EE6-4342-B048-85BDC9FD1C3A}</a:tableStyleId>
              </a:tblPr>
              <a:tblGrid>
                <a:gridCol w="656377"/>
                <a:gridCol w="3458423"/>
                <a:gridCol w="2057400"/>
                <a:gridCol w="2057400"/>
              </a:tblGrid>
              <a:tr h="370840">
                <a:tc>
                  <a:txBody>
                    <a:bodyPr/>
                    <a:lstStyle/>
                    <a:p>
                      <a:r>
                        <a:rPr lang="en-ZA" dirty="0" smtClean="0"/>
                        <a:t>No</a:t>
                      </a:r>
                      <a:r>
                        <a:rPr lang="en-ZA" baseline="0" dirty="0" smtClean="0"/>
                        <a:t> </a:t>
                      </a:r>
                      <a:endParaRPr lang="en-ZA" dirty="0"/>
                    </a:p>
                  </a:txBody>
                  <a:tcPr/>
                </a:tc>
                <a:tc>
                  <a:txBody>
                    <a:bodyPr/>
                    <a:lstStyle/>
                    <a:p>
                      <a:r>
                        <a:rPr lang="en-ZA" dirty="0" smtClean="0"/>
                        <a:t>Activity</a:t>
                      </a:r>
                      <a:endParaRPr lang="en-ZA" dirty="0"/>
                    </a:p>
                  </a:txBody>
                  <a:tcPr/>
                </a:tc>
                <a:tc>
                  <a:txBody>
                    <a:bodyPr/>
                    <a:lstStyle/>
                    <a:p>
                      <a:r>
                        <a:rPr lang="en-ZA" dirty="0" smtClean="0"/>
                        <a:t>Timeframe</a:t>
                      </a:r>
                      <a:endParaRPr lang="en-ZA" dirty="0"/>
                    </a:p>
                  </a:txBody>
                  <a:tcPr/>
                </a:tc>
                <a:tc>
                  <a:txBody>
                    <a:bodyPr/>
                    <a:lstStyle/>
                    <a:p>
                      <a:r>
                        <a:rPr lang="en-ZA" dirty="0" smtClean="0"/>
                        <a:t>Responsibility</a:t>
                      </a:r>
                      <a:endParaRPr lang="en-ZA" dirty="0"/>
                    </a:p>
                  </a:txBody>
                  <a:tcPr/>
                </a:tc>
              </a:tr>
              <a:tr h="370840">
                <a:tc>
                  <a:txBody>
                    <a:bodyPr/>
                    <a:lstStyle/>
                    <a:p>
                      <a:r>
                        <a:rPr lang="en-ZA" dirty="0" smtClean="0"/>
                        <a:t>11.</a:t>
                      </a:r>
                      <a:endParaRPr lang="en-ZA" dirty="0"/>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Conduct feasibility study for the cell phone management system </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31 March 2020</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GITO</a:t>
                      </a:r>
                    </a:p>
                    <a:p>
                      <a:r>
                        <a:rPr lang="en-ZA" sz="1600" dirty="0" smtClean="0">
                          <a:solidFill>
                            <a:schemeClr val="tx1"/>
                          </a:solidFill>
                          <a:latin typeface="Arial" panose="020B0604020202020204" pitchFamily="34" charset="0"/>
                          <a:cs typeface="Arial" panose="020B0604020202020204" pitchFamily="34" charset="0"/>
                        </a:rPr>
                        <a:t>CSO </a:t>
                      </a:r>
                    </a:p>
                    <a:p>
                      <a:r>
                        <a:rPr lang="en-ZA" sz="1600" dirty="0" smtClean="0">
                          <a:solidFill>
                            <a:schemeClr val="tx1"/>
                          </a:solidFill>
                          <a:latin typeface="Arial" panose="020B0604020202020204" pitchFamily="34" charset="0"/>
                          <a:cs typeface="Arial" panose="020B0604020202020204" pitchFamily="34" charset="0"/>
                        </a:rPr>
                        <a:t>DC</a:t>
                      </a:r>
                      <a:r>
                        <a:rPr lang="en-ZA" sz="1600" baseline="0" dirty="0" smtClean="0">
                          <a:solidFill>
                            <a:schemeClr val="tx1"/>
                          </a:solidFill>
                          <a:latin typeface="Arial" panose="020B0604020202020204" pitchFamily="34" charset="0"/>
                          <a:cs typeface="Arial" panose="020B0604020202020204" pitchFamily="34" charset="0"/>
                        </a:rPr>
                        <a:t> Facilities</a:t>
                      </a:r>
                      <a:endParaRPr lang="en-ZA" sz="16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ZA" dirty="0" smtClean="0"/>
                        <a:t>12.</a:t>
                      </a:r>
                      <a:endParaRPr lang="en-Z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prstClr val="black"/>
                          </a:solidFill>
                          <a:latin typeface="Arial" panose="020B0604020202020204" pitchFamily="34" charset="0"/>
                          <a:cs typeface="Arial" panose="020B0604020202020204" pitchFamily="34" charset="0"/>
                        </a:rPr>
                        <a:t>MOUs with relevant stakeholders to strengthen partnerships to improve security services delivery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31 March 2020</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CSO</a:t>
                      </a:r>
                    </a:p>
                    <a:p>
                      <a:r>
                        <a:rPr lang="en-ZA" sz="1600" dirty="0" smtClean="0">
                          <a:latin typeface="Arial" panose="020B0604020202020204" pitchFamily="34" charset="0"/>
                          <a:cs typeface="Arial" panose="020B0604020202020204" pitchFamily="34" charset="0"/>
                        </a:rPr>
                        <a:t>GITO</a:t>
                      </a:r>
                    </a:p>
                    <a:p>
                      <a:endParaRPr lang="en-ZA" sz="1600" dirty="0" smtClean="0">
                        <a:latin typeface="Arial" panose="020B0604020202020204" pitchFamily="34" charset="0"/>
                        <a:cs typeface="Arial" panose="020B0604020202020204" pitchFamily="34" charset="0"/>
                      </a:endParaRPr>
                    </a:p>
                  </a:txBody>
                  <a:tcPr/>
                </a:tc>
              </a:tr>
              <a:tr h="370840">
                <a:tc>
                  <a:txBody>
                    <a:bodyPr/>
                    <a:lstStyle/>
                    <a:p>
                      <a:r>
                        <a:rPr lang="en-ZA" dirty="0" smtClean="0"/>
                        <a:t>13.</a:t>
                      </a:r>
                      <a:endParaRPr lang="en-ZA" dirty="0"/>
                    </a:p>
                  </a:txBody>
                  <a:tcPr/>
                </a:tc>
                <a:tc>
                  <a:txBody>
                    <a:bodyPr/>
                    <a:lstStyle/>
                    <a:p>
                      <a:r>
                        <a:rPr lang="en-GB" sz="1600" dirty="0" smtClean="0">
                          <a:solidFill>
                            <a:schemeClr val="tx1"/>
                          </a:solidFill>
                          <a:latin typeface="Arial" panose="020B0604020202020204" pitchFamily="34" charset="0"/>
                          <a:cs typeface="Arial" panose="020B0604020202020204" pitchFamily="34" charset="0"/>
                        </a:rPr>
                        <a:t>Implement an Integrated Security Strategy for DCS to respond to Government Integrated response to crime</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31 March 2024</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CSO</a:t>
                      </a:r>
                    </a:p>
                    <a:p>
                      <a:r>
                        <a:rPr lang="en-ZA" sz="1600" dirty="0" smtClean="0">
                          <a:latin typeface="Arial" panose="020B0604020202020204" pitchFamily="34" charset="0"/>
                          <a:cs typeface="Arial" panose="020B0604020202020204" pitchFamily="34" charset="0"/>
                        </a:rPr>
                        <a:t>GITO</a:t>
                      </a:r>
                    </a:p>
                    <a:p>
                      <a:endParaRPr lang="en-ZA" sz="1600" dirty="0" smtClean="0">
                        <a:latin typeface="Arial" panose="020B0604020202020204" pitchFamily="34" charset="0"/>
                        <a:cs typeface="Arial" panose="020B0604020202020204" pitchFamily="34" charset="0"/>
                      </a:endParaRPr>
                    </a:p>
                    <a:p>
                      <a:endParaRPr lang="en-ZA" sz="1600" dirty="0" smtClean="0">
                        <a:latin typeface="Arial" panose="020B0604020202020204" pitchFamily="34" charset="0"/>
                        <a:cs typeface="Arial" panose="020B0604020202020204" pitchFamily="34" charset="0"/>
                      </a:endParaRPr>
                    </a:p>
                  </a:txBody>
                  <a:tcPr/>
                </a:tc>
              </a:tr>
              <a:tr h="370840">
                <a:tc>
                  <a:txBody>
                    <a:bodyPr/>
                    <a:lstStyle/>
                    <a:p>
                      <a:r>
                        <a:rPr lang="en-ZA" dirty="0" smtClean="0"/>
                        <a:t>14.</a:t>
                      </a:r>
                      <a:endParaRPr lang="en-ZA" dirty="0"/>
                    </a:p>
                  </a:txBody>
                  <a:tcPr/>
                </a:tc>
                <a:tc>
                  <a:txBody>
                    <a:bodyPr/>
                    <a:lstStyle/>
                    <a:p>
                      <a:pPr marL="0" indent="0" defTabSz="400050">
                        <a:lnSpc>
                          <a:spcPct val="90000"/>
                        </a:lnSpc>
                        <a:spcBef>
                          <a:spcPct val="0"/>
                        </a:spcBef>
                        <a:spcAft>
                          <a:spcPct val="35000"/>
                        </a:spcAft>
                        <a:buFont typeface="Arial" panose="020B0604020202020204" pitchFamily="34" charset="0"/>
                        <a:buNone/>
                      </a:pPr>
                      <a:r>
                        <a:rPr lang="en-ZA" sz="1600" dirty="0" smtClean="0">
                          <a:solidFill>
                            <a:schemeClr val="tx1"/>
                          </a:solidFill>
                          <a:latin typeface="Arial" panose="020B0604020202020204" pitchFamily="34" charset="0"/>
                          <a:cs typeface="Arial" panose="020B0604020202020204" pitchFamily="34" charset="0"/>
                        </a:rPr>
                        <a:t>Effective implementation and review of the Multi-Pronged Strategy to Down manage overcrowding in Correctional Facilities to address the societal fibre</a:t>
                      </a:r>
                      <a:endParaRPr lang="en-ZA" sz="160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31 March 2020</a:t>
                      </a:r>
                    </a:p>
                    <a:p>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DC Personal Corrections</a:t>
                      </a:r>
                    </a:p>
                    <a:p>
                      <a:r>
                        <a:rPr lang="en-ZA" sz="1600" dirty="0" smtClean="0">
                          <a:solidFill>
                            <a:schemeClr val="tx1"/>
                          </a:solidFill>
                          <a:latin typeface="Arial" panose="020B0604020202020204" pitchFamily="34" charset="0"/>
                          <a:cs typeface="Arial" panose="020B0604020202020204" pitchFamily="34" charset="0"/>
                        </a:rPr>
                        <a:t>CDC Incarceration</a:t>
                      </a:r>
                      <a:r>
                        <a:rPr lang="en-ZA" sz="1600" baseline="0" dirty="0" smtClean="0">
                          <a:solidFill>
                            <a:schemeClr val="tx1"/>
                          </a:solidFill>
                          <a:latin typeface="Arial" panose="020B0604020202020204" pitchFamily="34" charset="0"/>
                          <a:cs typeface="Arial" panose="020B0604020202020204" pitchFamily="34" charset="0"/>
                        </a:rPr>
                        <a:t> and Corrections</a:t>
                      </a:r>
                      <a:endParaRPr lang="en-ZA" sz="1600" dirty="0" smtClean="0">
                        <a:solidFill>
                          <a:schemeClr val="tx1"/>
                        </a:solidFill>
                        <a:latin typeface="Arial" panose="020B0604020202020204" pitchFamily="34" charset="0"/>
                        <a:cs typeface="Arial" panose="020B0604020202020204" pitchFamily="34" charset="0"/>
                      </a:endParaRPr>
                    </a:p>
                    <a:p>
                      <a:r>
                        <a:rPr lang="en-ZA" sz="1600" dirty="0" smtClean="0">
                          <a:solidFill>
                            <a:schemeClr val="tx1"/>
                          </a:solidFill>
                          <a:latin typeface="Arial" panose="020B0604020202020204" pitchFamily="34" charset="0"/>
                          <a:cs typeface="Arial" panose="020B0604020202020204" pitchFamily="34" charset="0"/>
                        </a:rPr>
                        <a:t>CSO</a:t>
                      </a:r>
                      <a:endParaRPr lang="en-ZA" sz="16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290309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9484529"/>
              </p:ext>
            </p:extLst>
          </p:nvPr>
        </p:nvGraphicFramePr>
        <p:xfrm>
          <a:off x="348558" y="531178"/>
          <a:ext cx="8229600" cy="4028440"/>
        </p:xfrm>
        <a:graphic>
          <a:graphicData uri="http://schemas.openxmlformats.org/drawingml/2006/table">
            <a:tbl>
              <a:tblPr firstRow="1" bandRow="1">
                <a:tableStyleId>{5C22544A-7EE6-4342-B048-85BDC9FD1C3A}</a:tableStyleId>
              </a:tblPr>
              <a:tblGrid>
                <a:gridCol w="656377"/>
                <a:gridCol w="3458423"/>
                <a:gridCol w="2057400"/>
                <a:gridCol w="2057400"/>
              </a:tblGrid>
              <a:tr h="370840">
                <a:tc>
                  <a:txBody>
                    <a:bodyPr/>
                    <a:lstStyle/>
                    <a:p>
                      <a:r>
                        <a:rPr lang="en-ZA" dirty="0" smtClean="0"/>
                        <a:t>No</a:t>
                      </a:r>
                      <a:r>
                        <a:rPr lang="en-ZA" baseline="0" dirty="0" smtClean="0"/>
                        <a:t> </a:t>
                      </a:r>
                      <a:endParaRPr lang="en-ZA" dirty="0"/>
                    </a:p>
                  </a:txBody>
                  <a:tcPr/>
                </a:tc>
                <a:tc>
                  <a:txBody>
                    <a:bodyPr/>
                    <a:lstStyle/>
                    <a:p>
                      <a:r>
                        <a:rPr lang="en-ZA" dirty="0" smtClean="0"/>
                        <a:t>Activity</a:t>
                      </a:r>
                      <a:endParaRPr lang="en-ZA" dirty="0"/>
                    </a:p>
                  </a:txBody>
                  <a:tcPr/>
                </a:tc>
                <a:tc>
                  <a:txBody>
                    <a:bodyPr/>
                    <a:lstStyle/>
                    <a:p>
                      <a:r>
                        <a:rPr lang="en-ZA" dirty="0" smtClean="0"/>
                        <a:t>Timeframe</a:t>
                      </a:r>
                      <a:endParaRPr lang="en-ZA" dirty="0"/>
                    </a:p>
                  </a:txBody>
                  <a:tcPr/>
                </a:tc>
                <a:tc>
                  <a:txBody>
                    <a:bodyPr/>
                    <a:lstStyle/>
                    <a:p>
                      <a:r>
                        <a:rPr lang="en-ZA" dirty="0" smtClean="0"/>
                        <a:t>Responsibility</a:t>
                      </a:r>
                      <a:endParaRPr lang="en-ZA" dirty="0"/>
                    </a:p>
                  </a:txBody>
                  <a:tcPr/>
                </a:tc>
              </a:tr>
              <a:tr h="370840">
                <a:tc>
                  <a:txBody>
                    <a:bodyPr/>
                    <a:lstStyle/>
                    <a:p>
                      <a:r>
                        <a:rPr lang="en-ZA" dirty="0" smtClean="0"/>
                        <a:t>15.</a:t>
                      </a:r>
                      <a:endParaRPr lang="en-ZA" dirty="0"/>
                    </a:p>
                  </a:txBody>
                  <a:tcPr/>
                </a:tc>
                <a:tc>
                  <a:txBody>
                    <a:bodyPr/>
                    <a:lstStyle/>
                    <a:p>
                      <a:pPr marL="0" indent="0" defTabSz="400050">
                        <a:lnSpc>
                          <a:spcPct val="90000"/>
                        </a:lnSpc>
                        <a:spcBef>
                          <a:spcPct val="0"/>
                        </a:spcBef>
                        <a:spcAft>
                          <a:spcPct val="35000"/>
                        </a:spcAft>
                        <a:buFont typeface="Arial" panose="020B0604020202020204" pitchFamily="34" charset="0"/>
                        <a:buNone/>
                      </a:pPr>
                      <a:r>
                        <a:rPr lang="en-ZA" sz="1600" dirty="0" smtClean="0">
                          <a:solidFill>
                            <a:schemeClr val="tx1"/>
                          </a:solidFill>
                          <a:latin typeface="Arial" panose="020B0604020202020204" pitchFamily="34" charset="0"/>
                          <a:cs typeface="Arial" panose="020B0604020202020204" pitchFamily="34" charset="0"/>
                        </a:rPr>
                        <a:t>Implementation of Gang Management Strategy which is integrated with the National Anti-Gang  Management Strategy</a:t>
                      </a: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31 March 2020</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CSO</a:t>
                      </a:r>
                    </a:p>
                    <a:p>
                      <a:r>
                        <a:rPr lang="en-ZA" sz="1600" dirty="0" smtClean="0">
                          <a:solidFill>
                            <a:schemeClr val="tx1"/>
                          </a:solidFill>
                          <a:latin typeface="Arial" panose="020B0604020202020204" pitchFamily="34" charset="0"/>
                          <a:cs typeface="Arial" panose="020B0604020202020204" pitchFamily="34" charset="0"/>
                        </a:rPr>
                        <a:t>GITO</a:t>
                      </a:r>
                    </a:p>
                  </a:txBody>
                  <a:tcPr/>
                </a:tc>
              </a:tr>
              <a:tr h="370840">
                <a:tc>
                  <a:txBody>
                    <a:bodyPr/>
                    <a:lstStyle/>
                    <a:p>
                      <a:r>
                        <a:rPr lang="en-ZA" dirty="0" smtClean="0"/>
                        <a:t>16.</a:t>
                      </a:r>
                      <a:endParaRPr lang="en-ZA" dirty="0"/>
                    </a:p>
                  </a:txBody>
                  <a:tcPr/>
                </a:tc>
                <a:tc>
                  <a:txBody>
                    <a:bodyPr/>
                    <a:lstStyle/>
                    <a:p>
                      <a:pPr marL="0" indent="0" defTabSz="400050">
                        <a:lnSpc>
                          <a:spcPct val="90000"/>
                        </a:lnSpc>
                        <a:spcBef>
                          <a:spcPct val="0"/>
                        </a:spcBef>
                        <a:spcAft>
                          <a:spcPct val="35000"/>
                        </a:spcAft>
                        <a:buFont typeface="Arial" panose="020B0604020202020204" pitchFamily="34" charset="0"/>
                        <a:buNone/>
                      </a:pPr>
                      <a:r>
                        <a:rPr lang="en-ZA" sz="1600" dirty="0" smtClean="0">
                          <a:solidFill>
                            <a:schemeClr val="tx1"/>
                          </a:solidFill>
                          <a:latin typeface="Arial" panose="020B0604020202020204" pitchFamily="34" charset="0"/>
                          <a:cs typeface="Arial" panose="020B0604020202020204" pitchFamily="34" charset="0"/>
                        </a:rPr>
                        <a:t>Implementation</a:t>
                      </a:r>
                      <a:r>
                        <a:rPr lang="en-ZA" sz="1600" baseline="0" dirty="0" smtClean="0">
                          <a:solidFill>
                            <a:schemeClr val="tx1"/>
                          </a:solidFill>
                          <a:latin typeface="Arial" panose="020B0604020202020204" pitchFamily="34" charset="0"/>
                          <a:cs typeface="Arial" panose="020B0604020202020204" pitchFamily="34" charset="0"/>
                        </a:rPr>
                        <a:t> and </a:t>
                      </a:r>
                      <a:r>
                        <a:rPr lang="en-ZA" sz="1600" dirty="0" smtClean="0">
                          <a:solidFill>
                            <a:schemeClr val="tx1"/>
                          </a:solidFill>
                          <a:latin typeface="Arial" panose="020B0604020202020204" pitchFamily="34" charset="0"/>
                          <a:cs typeface="Arial" panose="020B0604020202020204" pitchFamily="34" charset="0"/>
                        </a:rPr>
                        <a:t>effective</a:t>
                      </a:r>
                      <a:r>
                        <a:rPr lang="en-ZA" sz="1600" baseline="0" dirty="0" smtClean="0">
                          <a:solidFill>
                            <a:schemeClr val="tx1"/>
                          </a:solidFill>
                          <a:latin typeface="Arial" panose="020B0604020202020204" pitchFamily="34" charset="0"/>
                          <a:cs typeface="Arial" panose="020B0604020202020204" pitchFamily="34" charset="0"/>
                        </a:rPr>
                        <a:t> functioning</a:t>
                      </a:r>
                      <a:r>
                        <a:rPr lang="en-ZA" sz="1600" dirty="0" smtClean="0">
                          <a:solidFill>
                            <a:schemeClr val="tx1"/>
                          </a:solidFill>
                          <a:latin typeface="Arial" panose="020B0604020202020204" pitchFamily="34" charset="0"/>
                          <a:cs typeface="Arial" panose="020B0604020202020204" pitchFamily="34" charset="0"/>
                        </a:rPr>
                        <a:t> of the Integrated Team to deal with organised crimes within correctional centres</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31 March 2020</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CSO</a:t>
                      </a:r>
                    </a:p>
                  </a:txBody>
                  <a:tcPr/>
                </a:tc>
              </a:tr>
              <a:tr h="370840">
                <a:tc>
                  <a:txBody>
                    <a:bodyPr/>
                    <a:lstStyle/>
                    <a:p>
                      <a:r>
                        <a:rPr lang="en-ZA" dirty="0" smtClean="0"/>
                        <a:t>17.</a:t>
                      </a:r>
                      <a:endParaRPr lang="en-ZA" dirty="0"/>
                    </a:p>
                  </a:txBody>
                  <a:tcPr/>
                </a:tc>
                <a:tc>
                  <a:txBody>
                    <a:bodyPr/>
                    <a:lstStyle/>
                    <a:p>
                      <a:pPr marL="0" indent="0" defTabSz="400050">
                        <a:lnSpc>
                          <a:spcPct val="90000"/>
                        </a:lnSpc>
                        <a:spcBef>
                          <a:spcPct val="0"/>
                        </a:spcBef>
                        <a:spcAft>
                          <a:spcPct val="35000"/>
                        </a:spcAft>
                        <a:buFont typeface="Arial" panose="020B0604020202020204" pitchFamily="34" charset="0"/>
                        <a:buNone/>
                      </a:pPr>
                      <a:r>
                        <a:rPr lang="en-ZA" sz="1600" dirty="0" smtClean="0">
                          <a:solidFill>
                            <a:schemeClr val="tx1"/>
                          </a:solidFill>
                          <a:latin typeface="Arial" panose="020B0604020202020204" pitchFamily="34" charset="0"/>
                          <a:cs typeface="Arial" panose="020B0604020202020204" pitchFamily="34" charset="0"/>
                        </a:rPr>
                        <a:t>Optimise utilisation of integrated technology to enhance safety and security including the installation of CCTV cameras inside the cells, body scanners, drones</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31 March 2024</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CSO</a:t>
                      </a:r>
                    </a:p>
                    <a:p>
                      <a:r>
                        <a:rPr lang="en-ZA" sz="1600" dirty="0" smtClean="0">
                          <a:solidFill>
                            <a:schemeClr val="tx1"/>
                          </a:solidFill>
                          <a:latin typeface="Arial" panose="020B0604020202020204" pitchFamily="34" charset="0"/>
                          <a:cs typeface="Arial" panose="020B0604020202020204" pitchFamily="34" charset="0"/>
                        </a:rPr>
                        <a:t>GITO</a:t>
                      </a:r>
                    </a:p>
                  </a:txBody>
                  <a:tcPr/>
                </a:tc>
              </a:tr>
              <a:tr h="370840">
                <a:tc>
                  <a:txBody>
                    <a:bodyPr/>
                    <a:lstStyle/>
                    <a:p>
                      <a:r>
                        <a:rPr lang="en-ZA" dirty="0" smtClean="0"/>
                        <a:t>18.</a:t>
                      </a:r>
                      <a:endParaRPr lang="en-ZA" dirty="0"/>
                    </a:p>
                  </a:txBody>
                  <a:tcPr/>
                </a:tc>
                <a:tc>
                  <a:txBody>
                    <a:bodyPr/>
                    <a:lstStyle/>
                    <a:p>
                      <a:pPr marL="0" indent="0" defTabSz="400050">
                        <a:lnSpc>
                          <a:spcPct val="90000"/>
                        </a:lnSpc>
                        <a:spcBef>
                          <a:spcPct val="0"/>
                        </a:spcBef>
                        <a:spcAft>
                          <a:spcPct val="35000"/>
                        </a:spcAft>
                        <a:buFont typeface="Arial" panose="020B0604020202020204" pitchFamily="34" charset="0"/>
                        <a:buNone/>
                      </a:pPr>
                      <a:r>
                        <a:rPr lang="en-ZA" sz="1600" dirty="0" smtClean="0">
                          <a:solidFill>
                            <a:schemeClr val="tx1"/>
                          </a:solidFill>
                          <a:latin typeface="Arial" panose="020B0604020202020204" pitchFamily="34" charset="0"/>
                          <a:cs typeface="Arial" panose="020B0604020202020204" pitchFamily="34" charset="0"/>
                        </a:rPr>
                        <a:t>Develop</a:t>
                      </a:r>
                      <a:r>
                        <a:rPr lang="en-ZA" sz="1600" baseline="0" dirty="0" smtClean="0">
                          <a:solidFill>
                            <a:schemeClr val="tx1"/>
                          </a:solidFill>
                          <a:latin typeface="Arial" panose="020B0604020202020204" pitchFamily="34" charset="0"/>
                          <a:cs typeface="Arial" panose="020B0604020202020204" pitchFamily="34" charset="0"/>
                        </a:rPr>
                        <a:t> and implement Anti-Cor</a:t>
                      </a:r>
                      <a:r>
                        <a:rPr lang="en-ZA" sz="1600" dirty="0" smtClean="0">
                          <a:solidFill>
                            <a:schemeClr val="tx1"/>
                          </a:solidFill>
                          <a:latin typeface="Arial" panose="020B0604020202020204" pitchFamily="34" charset="0"/>
                          <a:cs typeface="Arial" panose="020B0604020202020204" pitchFamily="34" charset="0"/>
                        </a:rPr>
                        <a:t>ruption Strategy.</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31 March 2020</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r>
                        <a:rPr lang="en-ZA" sz="1600" dirty="0" smtClean="0">
                          <a:solidFill>
                            <a:schemeClr val="tx1"/>
                          </a:solidFill>
                          <a:latin typeface="Arial" panose="020B0604020202020204" pitchFamily="34" charset="0"/>
                          <a:cs typeface="Arial" panose="020B0604020202020204" pitchFamily="34" charset="0"/>
                        </a:rPr>
                        <a:t>CSO</a:t>
                      </a:r>
                    </a:p>
                  </a:txBody>
                  <a:tcPr/>
                </a:tc>
              </a:tr>
            </a:tbl>
          </a:graphicData>
        </a:graphic>
      </p:graphicFrame>
    </p:spTree>
    <p:extLst>
      <p:ext uri="{BB962C8B-B14F-4D97-AF65-F5344CB8AC3E}">
        <p14:creationId xmlns:p14="http://schemas.microsoft.com/office/powerpoint/2010/main" val="352026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2363171"/>
              </p:ext>
            </p:extLst>
          </p:nvPr>
        </p:nvGraphicFramePr>
        <p:xfrm>
          <a:off x="348558" y="1080256"/>
          <a:ext cx="8229600" cy="2992120"/>
        </p:xfrm>
        <a:graphic>
          <a:graphicData uri="http://schemas.openxmlformats.org/drawingml/2006/table">
            <a:tbl>
              <a:tblPr firstRow="1" bandRow="1">
                <a:tableStyleId>{5C22544A-7EE6-4342-B048-85BDC9FD1C3A}</a:tableStyleId>
              </a:tblPr>
              <a:tblGrid>
                <a:gridCol w="656377"/>
                <a:gridCol w="3458423"/>
                <a:gridCol w="2057400"/>
                <a:gridCol w="2057400"/>
              </a:tblGrid>
              <a:tr h="370840">
                <a:tc>
                  <a:txBody>
                    <a:bodyPr/>
                    <a:lstStyle/>
                    <a:p>
                      <a:r>
                        <a:rPr lang="en-ZA" dirty="0" smtClean="0"/>
                        <a:t>No</a:t>
                      </a:r>
                      <a:r>
                        <a:rPr lang="en-ZA" baseline="0" dirty="0" smtClean="0"/>
                        <a:t> </a:t>
                      </a:r>
                      <a:endParaRPr lang="en-ZA" dirty="0"/>
                    </a:p>
                  </a:txBody>
                  <a:tcPr/>
                </a:tc>
                <a:tc>
                  <a:txBody>
                    <a:bodyPr/>
                    <a:lstStyle/>
                    <a:p>
                      <a:r>
                        <a:rPr lang="en-ZA" dirty="0" smtClean="0"/>
                        <a:t>Activity</a:t>
                      </a:r>
                      <a:endParaRPr lang="en-ZA" dirty="0"/>
                    </a:p>
                  </a:txBody>
                  <a:tcPr/>
                </a:tc>
                <a:tc>
                  <a:txBody>
                    <a:bodyPr/>
                    <a:lstStyle/>
                    <a:p>
                      <a:r>
                        <a:rPr lang="en-ZA" dirty="0" smtClean="0"/>
                        <a:t>Timeframe</a:t>
                      </a:r>
                      <a:endParaRPr lang="en-ZA" dirty="0"/>
                    </a:p>
                  </a:txBody>
                  <a:tcPr/>
                </a:tc>
                <a:tc>
                  <a:txBody>
                    <a:bodyPr/>
                    <a:lstStyle/>
                    <a:p>
                      <a:r>
                        <a:rPr lang="en-ZA" dirty="0" smtClean="0"/>
                        <a:t>Responsibility</a:t>
                      </a:r>
                      <a:endParaRPr lang="en-ZA" dirty="0"/>
                    </a:p>
                  </a:txBody>
                  <a:tcPr/>
                </a:tc>
              </a:tr>
              <a:tr h="370840">
                <a:tc>
                  <a:txBody>
                    <a:bodyPr/>
                    <a:lstStyle/>
                    <a:p>
                      <a:r>
                        <a:rPr lang="en-ZA" sz="1600" dirty="0" smtClean="0">
                          <a:latin typeface="Arial" panose="020B0604020202020204" pitchFamily="34" charset="0"/>
                          <a:cs typeface="Arial" panose="020B0604020202020204" pitchFamily="34" charset="0"/>
                        </a:rPr>
                        <a:t>19.</a:t>
                      </a:r>
                      <a:endParaRPr lang="en-ZA" sz="16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latin typeface="Arial" panose="020B0604020202020204" pitchFamily="34" charset="0"/>
                          <a:cs typeface="Arial" panose="020B0604020202020204" pitchFamily="34" charset="0"/>
                        </a:rPr>
                        <a:t>Continuous review of the Integrated </a:t>
                      </a:r>
                      <a:r>
                        <a:rPr lang="en-GB" sz="1600" b="0" dirty="0" smtClean="0">
                          <a:solidFill>
                            <a:schemeClr val="tx1"/>
                          </a:solidFill>
                          <a:latin typeface="Arial" panose="020B0604020202020204" pitchFamily="34" charset="0"/>
                          <a:cs typeface="Arial" panose="020B0604020202020204" pitchFamily="34" charset="0"/>
                        </a:rPr>
                        <a:t>S</a:t>
                      </a:r>
                      <a:r>
                        <a:rPr lang="en-GB" sz="1600" b="0" kern="1200" dirty="0" smtClean="0">
                          <a:solidFill>
                            <a:schemeClr val="tx1"/>
                          </a:solidFill>
                          <a:latin typeface="Arial" panose="020B0604020202020204" pitchFamily="34" charset="0"/>
                          <a:cs typeface="Arial" panose="020B0604020202020204" pitchFamily="34" charset="0"/>
                        </a:rPr>
                        <a:t>ecurity System, classification of facilities and offenders and partnering with relevant structures for enhancing security in Correctional Centres</a:t>
                      </a:r>
                    </a:p>
                  </a:txBody>
                  <a:tcPr/>
                </a:tc>
                <a:tc>
                  <a:txBody>
                    <a:bodyPr/>
                    <a:lstStyle/>
                    <a:p>
                      <a:r>
                        <a:rPr lang="en-ZA" sz="1600" dirty="0" smtClean="0">
                          <a:latin typeface="Arial" panose="020B0604020202020204" pitchFamily="34" charset="0"/>
                          <a:cs typeface="Arial" panose="020B0604020202020204" pitchFamily="34" charset="0"/>
                        </a:rPr>
                        <a:t>31 March 2020</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CSO</a:t>
                      </a:r>
                    </a:p>
                    <a:p>
                      <a:r>
                        <a:rPr lang="en-ZA" sz="1600" dirty="0" smtClean="0">
                          <a:latin typeface="Arial" panose="020B0604020202020204" pitchFamily="34" charset="0"/>
                          <a:cs typeface="Arial" panose="020B0604020202020204" pitchFamily="34" charset="0"/>
                        </a:rPr>
                        <a:t>Acting DC Facilities </a:t>
                      </a:r>
                      <a:endParaRPr lang="en-ZA" sz="1600" dirty="0">
                        <a:latin typeface="Arial" panose="020B0604020202020204" pitchFamily="34" charset="0"/>
                        <a:cs typeface="Arial" panose="020B0604020202020204" pitchFamily="34" charset="0"/>
                      </a:endParaRPr>
                    </a:p>
                  </a:txBody>
                  <a:tcPr/>
                </a:tc>
              </a:tr>
              <a:tr h="370840">
                <a:tc>
                  <a:txBody>
                    <a:bodyPr/>
                    <a:lstStyle/>
                    <a:p>
                      <a:r>
                        <a:rPr lang="en-ZA" sz="1600" dirty="0" smtClean="0">
                          <a:latin typeface="Arial" panose="020B0604020202020204" pitchFamily="34" charset="0"/>
                          <a:cs typeface="Arial" panose="020B0604020202020204" pitchFamily="34" charset="0"/>
                        </a:rPr>
                        <a:t>20.</a:t>
                      </a:r>
                      <a:endParaRPr lang="en-ZA" sz="1600" dirty="0">
                        <a:latin typeface="Arial" panose="020B0604020202020204" pitchFamily="34" charset="0"/>
                        <a:cs typeface="Arial" panose="020B0604020202020204" pitchFamily="34" charset="0"/>
                      </a:endParaRPr>
                    </a:p>
                  </a:txBody>
                  <a:tcPr/>
                </a:tc>
                <a:tc>
                  <a:txBody>
                    <a:bodyPr/>
                    <a:lstStyle/>
                    <a:p>
                      <a:pPr lvl="0"/>
                      <a:r>
                        <a:rPr lang="en-ZA" sz="1600" dirty="0" smtClean="0">
                          <a:latin typeface="Arial" panose="020B0604020202020204" pitchFamily="34" charset="0"/>
                          <a:cs typeface="Arial" panose="020B0604020202020204" pitchFamily="34" charset="0"/>
                        </a:rPr>
                        <a:t>Create internal capacity to reduce  DCS dependencies on private companies and take ownership of our security systems</a:t>
                      </a:r>
                      <a:r>
                        <a:rPr lang="en-ZA" sz="1600" dirty="0" smtClean="0">
                          <a:solidFill>
                            <a:srgbClr val="FF0000"/>
                          </a:solidFill>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31 March 2021</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CSO</a:t>
                      </a:r>
                    </a:p>
                    <a:p>
                      <a:r>
                        <a:rPr lang="en-ZA" sz="1600" baseline="0" dirty="0" smtClean="0">
                          <a:latin typeface="Arial" panose="020B0604020202020204" pitchFamily="34" charset="0"/>
                          <a:cs typeface="Arial" panose="020B0604020202020204" pitchFamily="34" charset="0"/>
                        </a:rPr>
                        <a:t>GITO</a:t>
                      </a:r>
                    </a:p>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latin typeface="Arial" panose="020B0604020202020204" pitchFamily="34" charset="0"/>
                          <a:cs typeface="Arial" panose="020B0604020202020204" pitchFamily="34" charset="0"/>
                        </a:rPr>
                        <a:t>Acting DC Facilities </a:t>
                      </a:r>
                    </a:p>
                  </a:txBody>
                  <a:tcPr/>
                </a:tc>
              </a:tr>
            </a:tbl>
          </a:graphicData>
        </a:graphic>
      </p:graphicFrame>
      <p:sp>
        <p:nvSpPr>
          <p:cNvPr id="5" name="TextBox 4"/>
          <p:cNvSpPr txBox="1"/>
          <p:nvPr/>
        </p:nvSpPr>
        <p:spPr>
          <a:xfrm>
            <a:off x="457200" y="186744"/>
            <a:ext cx="8229600" cy="523220"/>
          </a:xfrm>
          <a:prstGeom prst="rect">
            <a:avLst/>
          </a:prstGeom>
          <a:noFill/>
        </p:spPr>
        <p:txBody>
          <a:bodyPr wrap="square" rtlCol="0">
            <a:spAutoFit/>
          </a:bodyPr>
          <a:lstStyle/>
          <a:p>
            <a:pPr lvl="0"/>
            <a:r>
              <a:rPr lang="en-US" sz="2800" b="1" dirty="0" smtClean="0">
                <a:solidFill>
                  <a:srgbClr val="00B050"/>
                </a:solidFill>
              </a:rPr>
              <a:t>Action Plan </a:t>
            </a:r>
            <a:r>
              <a:rPr lang="en-US" sz="2800" b="1" dirty="0">
                <a:solidFill>
                  <a:srgbClr val="00B050"/>
                </a:solidFill>
              </a:rPr>
              <a:t>(implementation of the strategic intent)  </a:t>
            </a:r>
            <a:r>
              <a:rPr lang="en-US" sz="2800" b="1" dirty="0" smtClean="0">
                <a:solidFill>
                  <a:srgbClr val="00B050"/>
                </a:solidFill>
              </a:rPr>
              <a:t> </a:t>
            </a:r>
            <a:endParaRPr lang="en-US" sz="2800" b="1" dirty="0">
              <a:solidFill>
                <a:srgbClr val="00B050"/>
              </a:solidFill>
            </a:endParaRPr>
          </a:p>
        </p:txBody>
      </p:sp>
    </p:spTree>
    <p:extLst>
      <p:ext uri="{BB962C8B-B14F-4D97-AF65-F5344CB8AC3E}">
        <p14:creationId xmlns:p14="http://schemas.microsoft.com/office/powerpoint/2010/main" val="261993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5866943"/>
              </p:ext>
            </p:extLst>
          </p:nvPr>
        </p:nvGraphicFramePr>
        <p:xfrm>
          <a:off x="172919" y="1451611"/>
          <a:ext cx="8780579" cy="3913631"/>
        </p:xfrm>
        <a:graphic>
          <a:graphicData uri="http://schemas.openxmlformats.org/drawingml/2006/table">
            <a:tbl>
              <a:tblPr firstRow="1" firstCol="1" bandRow="1"/>
              <a:tblGrid>
                <a:gridCol w="525874"/>
                <a:gridCol w="1262389"/>
                <a:gridCol w="1145739"/>
                <a:gridCol w="1048536"/>
                <a:gridCol w="1145739"/>
                <a:gridCol w="1145739"/>
                <a:gridCol w="835521"/>
                <a:gridCol w="835521"/>
                <a:gridCol w="835521"/>
              </a:tblGrid>
              <a:tr h="182273">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No.</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Output Indicator</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7">
                  <a:txBody>
                    <a:bodyPr/>
                    <a:lstStyle/>
                    <a:p>
                      <a:pPr algn="ctr">
                        <a:lnSpc>
                          <a:spcPct val="115000"/>
                        </a:lnSpc>
                        <a:spcAft>
                          <a:spcPts val="0"/>
                        </a:spcAft>
                      </a:pPr>
                      <a:r>
                        <a:rPr lang="en-ZA" sz="1100" b="1" dirty="0">
                          <a:solidFill>
                            <a:schemeClr val="tx1"/>
                          </a:solidFill>
                          <a:effectLst/>
                          <a:latin typeface="Calibri"/>
                          <a:ea typeface="Calibri"/>
                          <a:cs typeface="Times New Roman"/>
                        </a:rPr>
                        <a:t>Annual Targets</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5897">
                <a:tc vMerge="1">
                  <a:txBody>
                    <a:bodyPr/>
                    <a:lstStyle/>
                    <a:p>
                      <a:endParaRPr lang="en-ZA"/>
                    </a:p>
                  </a:txBody>
                  <a:tcPr/>
                </a:tc>
                <a:tc vMerge="1">
                  <a:txBody>
                    <a:bodyPr/>
                    <a:lstStyle/>
                    <a:p>
                      <a:endParaRPr lang="en-GB"/>
                    </a:p>
                  </a:txBody>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Audited/ Actual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Estimated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MTEF Period</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r>
              <a:tr h="496061">
                <a:tc vMerge="1">
                  <a:txBody>
                    <a:bodyPr/>
                    <a:lstStyle/>
                    <a:p>
                      <a:endParaRPr lang="en-ZA"/>
                    </a:p>
                  </a:txBody>
                  <a:tcPr/>
                </a:tc>
                <a:tc vMerge="1">
                  <a:txBody>
                    <a:bodyPr/>
                    <a:lstStyle/>
                    <a:p>
                      <a:endParaRPr lang="en-GB"/>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2016/17</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2017/18</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2018/19</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2019/20</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2020/21</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2021/22</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2022/23</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r>
              <a:tr h="198854">
                <a:tc gridSpan="9">
                  <a:txBody>
                    <a:bodyPr/>
                    <a:lstStyle/>
                    <a:p>
                      <a:pPr>
                        <a:lnSpc>
                          <a:spcPct val="115000"/>
                        </a:lnSpc>
                        <a:spcAft>
                          <a:spcPts val="0"/>
                        </a:spcAft>
                      </a:pPr>
                      <a:r>
                        <a:rPr lang="en-ZA" sz="1200" b="1" dirty="0">
                          <a:solidFill>
                            <a:schemeClr val="tx1"/>
                          </a:solidFill>
                          <a:effectLst/>
                          <a:latin typeface="Calibri"/>
                          <a:ea typeface="Calibri"/>
                          <a:cs typeface="Times New Roman"/>
                        </a:rPr>
                        <a:t>Outcome 1.1: </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GB"/>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209028">
                <a:tc>
                  <a:txBody>
                    <a:bodyPr/>
                    <a:lstStyle/>
                    <a:p>
                      <a:pPr>
                        <a:lnSpc>
                          <a:spcPct val="115000"/>
                        </a:lnSpc>
                        <a:spcAft>
                          <a:spcPts val="0"/>
                        </a:spcAft>
                      </a:pPr>
                      <a:r>
                        <a:rPr lang="en-ZA" sz="1000" b="1" dirty="0" smtClean="0">
                          <a:effectLst/>
                          <a:latin typeface="Arial" panose="020B0604020202020204" pitchFamily="34" charset="0"/>
                          <a:ea typeface="Calibri"/>
                          <a:cs typeface="Arial" panose="020B0604020202020204" pitchFamily="34" charset="0"/>
                        </a:rPr>
                        <a:t>5.1.1.1</a:t>
                      </a:r>
                      <a:endParaRPr lang="en-ZA" sz="10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Percentage of inmates who escaped from Correctional Centre and remand detention facilities per year</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50/161054 (0.031%)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50/164129 (0.030%)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56/162875 (0.034%)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56/166 449 (0.034%)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57/168043 (0.034%)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58/169681 (0.034%)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58/171363 (0.034%)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r h="1209028">
                <a:tc>
                  <a:txBody>
                    <a:bodyPr/>
                    <a:lstStyle/>
                    <a:p>
                      <a:pPr>
                        <a:lnSpc>
                          <a:spcPct val="115000"/>
                        </a:lnSpc>
                        <a:spcAft>
                          <a:spcPts val="0"/>
                        </a:spcAft>
                      </a:pPr>
                      <a:r>
                        <a:rPr lang="en-ZA" sz="1000" b="1" dirty="0" smtClean="0">
                          <a:effectLst/>
                          <a:latin typeface="Arial" panose="020B0604020202020204" pitchFamily="34" charset="0"/>
                          <a:ea typeface="Calibri"/>
                          <a:cs typeface="Arial" panose="020B0604020202020204" pitchFamily="34" charset="0"/>
                        </a:rPr>
                        <a:t>5.1.1.2</a:t>
                      </a:r>
                      <a:endParaRPr lang="en-ZA" sz="1000" b="1"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Percentage of inmates injured as a result of reported assaults in Correctional Centres and remand detention facilities per year</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7388/161054 (4.59%)</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7474/164129 (4.6%)</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6701/162875 (4.11%)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7824/166 449 (4.70%)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7898/168043 (4.70%)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7975/169681 (4.70%)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8054/171 363 (4.70%)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12815" y="974368"/>
            <a:ext cx="439511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ZA" altLang="en-US" sz="2550" b="1" spc="-5" dirty="0" smtClean="0">
                <a:solidFill>
                  <a:prstClr val="black"/>
                </a:solidFill>
                <a:cs typeface="Calibri"/>
              </a:rPr>
              <a:t>Outputs</a:t>
            </a:r>
            <a:r>
              <a:rPr lang="en-ZA" altLang="en-US" sz="2550" b="1" spc="-5" dirty="0">
                <a:solidFill>
                  <a:prstClr val="black"/>
                </a:solidFill>
                <a:cs typeface="Calibri"/>
              </a:rPr>
              <a:t>, </a:t>
            </a:r>
            <a:r>
              <a:rPr lang="en-ZA" altLang="en-US" sz="2550" b="1" spc="-5" dirty="0" smtClean="0">
                <a:solidFill>
                  <a:prstClr val="black"/>
                </a:solidFill>
                <a:cs typeface="Calibri"/>
              </a:rPr>
              <a:t>Indicators </a:t>
            </a:r>
            <a:r>
              <a:rPr lang="en-ZA" altLang="en-US" sz="2550" b="1" spc="-5" dirty="0">
                <a:solidFill>
                  <a:prstClr val="black"/>
                </a:solidFill>
                <a:cs typeface="Calibri"/>
              </a:rPr>
              <a:t>and Targets</a:t>
            </a:r>
          </a:p>
        </p:txBody>
      </p:sp>
      <p:sp>
        <p:nvSpPr>
          <p:cNvPr id="6" name="TextBox 5"/>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2020/21 Annual Performance Plan</a:t>
            </a:r>
            <a:endParaRPr lang="en-US" sz="2800" b="1" dirty="0">
              <a:solidFill>
                <a:srgbClr val="00B050"/>
              </a:solidFill>
            </a:endParaRPr>
          </a:p>
        </p:txBody>
      </p:sp>
    </p:spTree>
    <p:extLst>
      <p:ext uri="{BB962C8B-B14F-4D97-AF65-F5344CB8AC3E}">
        <p14:creationId xmlns:p14="http://schemas.microsoft.com/office/powerpoint/2010/main" val="3450002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9200300"/>
              </p:ext>
            </p:extLst>
          </p:nvPr>
        </p:nvGraphicFramePr>
        <p:xfrm>
          <a:off x="172919" y="1451611"/>
          <a:ext cx="8780579" cy="2511551"/>
        </p:xfrm>
        <a:graphic>
          <a:graphicData uri="http://schemas.openxmlformats.org/drawingml/2006/table">
            <a:tbl>
              <a:tblPr firstRow="1" firstCol="1" bandRow="1"/>
              <a:tblGrid>
                <a:gridCol w="525874"/>
                <a:gridCol w="1262389"/>
                <a:gridCol w="1145739"/>
                <a:gridCol w="1048536"/>
                <a:gridCol w="1145739"/>
                <a:gridCol w="1145739"/>
                <a:gridCol w="835521"/>
                <a:gridCol w="835521"/>
                <a:gridCol w="835521"/>
              </a:tblGrid>
              <a:tr h="182273">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No.</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Output Indicator</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7">
                  <a:txBody>
                    <a:bodyPr/>
                    <a:lstStyle/>
                    <a:p>
                      <a:pPr algn="ctr">
                        <a:lnSpc>
                          <a:spcPct val="115000"/>
                        </a:lnSpc>
                        <a:spcAft>
                          <a:spcPts val="0"/>
                        </a:spcAft>
                      </a:pPr>
                      <a:r>
                        <a:rPr lang="en-ZA" sz="1100" b="1" dirty="0">
                          <a:solidFill>
                            <a:schemeClr val="tx1"/>
                          </a:solidFill>
                          <a:effectLst/>
                          <a:latin typeface="Calibri"/>
                          <a:ea typeface="Calibri"/>
                          <a:cs typeface="Times New Roman"/>
                        </a:rPr>
                        <a:t>Annual Targets</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5897">
                <a:tc vMerge="1">
                  <a:txBody>
                    <a:bodyPr/>
                    <a:lstStyle/>
                    <a:p>
                      <a:endParaRPr lang="en-ZA"/>
                    </a:p>
                  </a:txBody>
                  <a:tcPr/>
                </a:tc>
                <a:tc vMerge="1">
                  <a:txBody>
                    <a:bodyPr/>
                    <a:lstStyle/>
                    <a:p>
                      <a:endParaRPr lang="en-GB"/>
                    </a:p>
                  </a:txBody>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Audited/ Actual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Estimated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MTEF Period</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r>
              <a:tr h="496061">
                <a:tc vMerge="1">
                  <a:txBody>
                    <a:bodyPr/>
                    <a:lstStyle/>
                    <a:p>
                      <a:endParaRPr lang="en-ZA"/>
                    </a:p>
                  </a:txBody>
                  <a:tcPr/>
                </a:tc>
                <a:tc vMerge="1">
                  <a:txBody>
                    <a:bodyPr/>
                    <a:lstStyle/>
                    <a:p>
                      <a:endParaRPr lang="en-GB"/>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2016/17</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2017/18</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2018/19</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2019/20</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2020/21</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2021/22</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2022/23</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r>
              <a:tr h="198854">
                <a:tc gridSpan="9">
                  <a:txBody>
                    <a:bodyPr/>
                    <a:lstStyle/>
                    <a:p>
                      <a:pPr>
                        <a:lnSpc>
                          <a:spcPct val="115000"/>
                        </a:lnSpc>
                        <a:spcAft>
                          <a:spcPts val="0"/>
                        </a:spcAft>
                      </a:pPr>
                      <a:r>
                        <a:rPr lang="en-ZA" sz="1200" b="1" dirty="0">
                          <a:solidFill>
                            <a:schemeClr val="tx1"/>
                          </a:solidFill>
                          <a:effectLst/>
                          <a:latin typeface="Calibri"/>
                          <a:ea typeface="Calibri"/>
                          <a:cs typeface="Times New Roman"/>
                        </a:rPr>
                        <a:t>Outcome 1.1: </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GB"/>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209028">
                <a:tc>
                  <a:txBody>
                    <a:bodyPr/>
                    <a:lstStyle/>
                    <a:p>
                      <a:pPr>
                        <a:lnSpc>
                          <a:spcPct val="115000"/>
                        </a:lnSpc>
                        <a:spcAft>
                          <a:spcPts val="0"/>
                        </a:spcAft>
                      </a:pPr>
                      <a:r>
                        <a:rPr lang="en-ZA" sz="1000" b="1" dirty="0" smtClean="0">
                          <a:effectLst/>
                          <a:latin typeface="+mj-lt"/>
                          <a:ea typeface="Calibri"/>
                          <a:cs typeface="Times New Roman"/>
                        </a:rPr>
                        <a:t>5.1.1.3</a:t>
                      </a:r>
                      <a:endParaRPr lang="en-ZA" sz="1000" b="1" dirty="0">
                        <a:effectLst/>
                        <a:latin typeface="+mj-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Percentage of confirmed unnatural deaths in Correctional Centres and remand detention facilities per year</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52/161054 (0.038%)</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61/164129 (0.037%)</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53/162875 (0.033%)</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53/166449 (0.032%)</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54/166449 (0.032%)</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a:effectLst/>
                          <a:latin typeface="Arial" panose="020B0604020202020204" pitchFamily="34" charset="0"/>
                          <a:ea typeface="Calibri" panose="020F0502020204030204" pitchFamily="34" charset="0"/>
                          <a:cs typeface="Arial" panose="020B0604020202020204" pitchFamily="34" charset="0"/>
                        </a:rPr>
                        <a:t>54/169681 (0.032%)</a:t>
                      </a:r>
                      <a:endParaRPr lang="en-ZA"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000" b="1" dirty="0">
                          <a:effectLst/>
                          <a:latin typeface="Arial" panose="020B0604020202020204" pitchFamily="34" charset="0"/>
                          <a:ea typeface="Calibri" panose="020F0502020204030204" pitchFamily="34" charset="0"/>
                          <a:cs typeface="Arial" panose="020B0604020202020204" pitchFamily="34" charset="0"/>
                        </a:rPr>
                        <a:t>55 / 171 363 (0.032%)</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12815" y="974368"/>
            <a:ext cx="439511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ZA" altLang="en-US" sz="2550" b="1" spc="-5" dirty="0" smtClean="0">
                <a:solidFill>
                  <a:prstClr val="black"/>
                </a:solidFill>
                <a:cs typeface="Calibri"/>
              </a:rPr>
              <a:t>Outputs</a:t>
            </a:r>
            <a:r>
              <a:rPr lang="en-ZA" altLang="en-US" sz="2550" b="1" spc="-5" dirty="0">
                <a:solidFill>
                  <a:prstClr val="black"/>
                </a:solidFill>
                <a:cs typeface="Calibri"/>
              </a:rPr>
              <a:t>, </a:t>
            </a:r>
            <a:r>
              <a:rPr lang="en-ZA" altLang="en-US" sz="2550" b="1" spc="-5" dirty="0" smtClean="0">
                <a:solidFill>
                  <a:prstClr val="black"/>
                </a:solidFill>
                <a:cs typeface="Calibri"/>
              </a:rPr>
              <a:t>Indicators </a:t>
            </a:r>
            <a:r>
              <a:rPr lang="en-ZA" altLang="en-US" sz="2550" b="1" spc="-5" dirty="0">
                <a:solidFill>
                  <a:prstClr val="black"/>
                </a:solidFill>
                <a:cs typeface="Calibri"/>
              </a:rPr>
              <a:t>and Targets</a:t>
            </a:r>
          </a:p>
        </p:txBody>
      </p:sp>
      <p:sp>
        <p:nvSpPr>
          <p:cNvPr id="6" name="TextBox 5"/>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2020/21 Annual Performance Plan</a:t>
            </a:r>
            <a:endParaRPr lang="en-US" sz="2800" b="1" dirty="0">
              <a:solidFill>
                <a:srgbClr val="00B050"/>
              </a:solidFill>
            </a:endParaRPr>
          </a:p>
        </p:txBody>
      </p:sp>
    </p:spTree>
    <p:extLst>
      <p:ext uri="{BB962C8B-B14F-4D97-AF65-F5344CB8AC3E}">
        <p14:creationId xmlns:p14="http://schemas.microsoft.com/office/powerpoint/2010/main" val="752885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79" y="1073820"/>
            <a:ext cx="8937797" cy="4723311"/>
          </a:xfrm>
        </p:spPr>
        <p:txBody>
          <a:bodyPr>
            <a:normAutofit/>
          </a:bodyPr>
          <a:lstStyle/>
          <a:p>
            <a:pPr marL="0" indent="0" algn="just">
              <a:buNone/>
            </a:pPr>
            <a:r>
              <a:rPr lang="en-ZA" sz="1800" dirty="0" smtClean="0">
                <a:latin typeface="Arial" panose="020B0604020202020204" pitchFamily="34" charset="0"/>
                <a:cs typeface="Arial" panose="020B0604020202020204" pitchFamily="34" charset="0"/>
              </a:rPr>
              <a:t>Having considered the background information provided what will be do differently/ solutions we proposing taking into considerations the constraints</a:t>
            </a:r>
          </a:p>
          <a:p>
            <a:pPr marL="0" indent="0" algn="just">
              <a:buNone/>
            </a:pPr>
            <a:endParaRPr lang="en-ZA" sz="1800" dirty="0" smtClean="0">
              <a:latin typeface="Arial" panose="020B0604020202020204" pitchFamily="34" charset="0"/>
              <a:cs typeface="Arial" panose="020B0604020202020204" pitchFamily="34" charset="0"/>
            </a:endParaRPr>
          </a:p>
          <a:p>
            <a:pPr algn="just"/>
            <a:r>
              <a:rPr lang="en-ZA" sz="1800" dirty="0" smtClean="0">
                <a:latin typeface="Arial" panose="020B0604020202020204" pitchFamily="34" charset="0"/>
                <a:cs typeface="Arial" panose="020B0604020202020204" pitchFamily="34" charset="0"/>
              </a:rPr>
              <a:t>Utilizing of in house expertise to train officials in gang management and security related tasks.</a:t>
            </a:r>
          </a:p>
          <a:p>
            <a:pPr algn="just"/>
            <a:r>
              <a:rPr lang="en-ZA" sz="1800" dirty="0" smtClean="0">
                <a:latin typeface="Arial" panose="020B0604020202020204" pitchFamily="34" charset="0"/>
                <a:cs typeface="Arial" panose="020B0604020202020204" pitchFamily="34" charset="0"/>
              </a:rPr>
              <a:t>A well functioning National </a:t>
            </a:r>
            <a:r>
              <a:rPr lang="en-ZA" sz="1800" dirty="0">
                <a:latin typeface="Arial" panose="020B0604020202020204" pitchFamily="34" charset="0"/>
                <a:cs typeface="Arial" panose="020B0604020202020204" pitchFamily="34" charset="0"/>
              </a:rPr>
              <a:t>O</a:t>
            </a:r>
            <a:r>
              <a:rPr lang="en-ZA" sz="1800" dirty="0" smtClean="0">
                <a:latin typeface="Arial" panose="020B0604020202020204" pitchFamily="34" charset="0"/>
                <a:cs typeface="Arial" panose="020B0604020202020204" pitchFamily="34" charset="0"/>
              </a:rPr>
              <a:t>perations </a:t>
            </a:r>
            <a:r>
              <a:rPr lang="en-ZA" sz="1800" dirty="0">
                <a:latin typeface="Arial" panose="020B0604020202020204" pitchFamily="34" charset="0"/>
                <a:cs typeface="Arial" panose="020B0604020202020204" pitchFamily="34" charset="0"/>
              </a:rPr>
              <a:t>C</a:t>
            </a:r>
            <a:r>
              <a:rPr lang="en-ZA" sz="1800" dirty="0" smtClean="0">
                <a:latin typeface="Arial" panose="020B0604020202020204" pitchFamily="34" charset="0"/>
                <a:cs typeface="Arial" panose="020B0604020202020204" pitchFamily="34" charset="0"/>
              </a:rPr>
              <a:t>entre.</a:t>
            </a:r>
          </a:p>
          <a:p>
            <a:pPr algn="just"/>
            <a:r>
              <a:rPr lang="en-ZA" sz="1800" dirty="0" smtClean="0">
                <a:latin typeface="Arial" panose="020B0604020202020204" pitchFamily="34" charset="0"/>
                <a:cs typeface="Arial" panose="020B0604020202020204" pitchFamily="34" charset="0"/>
              </a:rPr>
              <a:t>Review the existing structure </a:t>
            </a:r>
          </a:p>
          <a:p>
            <a:pPr algn="just"/>
            <a:r>
              <a:rPr lang="en-ZA" sz="1800" dirty="0" smtClean="0">
                <a:latin typeface="Arial" panose="020B0604020202020204" pitchFamily="34" charset="0"/>
                <a:cs typeface="Arial" panose="020B0604020202020204" pitchFamily="34" charset="0"/>
              </a:rPr>
              <a:t>The training / retraining of staff to deal with security / emergency situations.</a:t>
            </a:r>
          </a:p>
          <a:p>
            <a:pPr algn="just"/>
            <a:r>
              <a:rPr lang="en-ZA" sz="1800" dirty="0" smtClean="0">
                <a:latin typeface="Arial" panose="020B0604020202020204" pitchFamily="34" charset="0"/>
                <a:cs typeface="Arial" panose="020B0604020202020204" pitchFamily="34" charset="0"/>
              </a:rPr>
              <a:t>Decrease inmate population through special remission, the consideration of placing remand detainees that have petty crimes.</a:t>
            </a:r>
          </a:p>
          <a:p>
            <a:pPr algn="just"/>
            <a:r>
              <a:rPr lang="en-ZA" sz="1800" dirty="0" smtClean="0">
                <a:latin typeface="Arial" panose="020B0604020202020204" pitchFamily="34" charset="0"/>
                <a:cs typeface="Arial" panose="020B0604020202020204" pitchFamily="34" charset="0"/>
              </a:rPr>
              <a:t>Using of own resources for maintenance and repairs.</a:t>
            </a:r>
          </a:p>
          <a:p>
            <a:pPr algn="just"/>
            <a:r>
              <a:rPr lang="en-ZA" sz="1800" dirty="0" smtClean="0">
                <a:latin typeface="Arial" panose="020B0604020202020204" pitchFamily="34" charset="0"/>
                <a:cs typeface="Arial" panose="020B0604020202020204" pitchFamily="34" charset="0"/>
              </a:rPr>
              <a:t>Training of offenders in various skills to assist in the up keeping of facilities, producing of vegetables (self sustainability).</a:t>
            </a:r>
            <a:r>
              <a:rPr lang="en-ZA" sz="1800" dirty="0">
                <a:solidFill>
                  <a:srgbClr val="00B050"/>
                </a:solidFill>
                <a:latin typeface="Arial" panose="020B0604020202020204" pitchFamily="34" charset="0"/>
                <a:cs typeface="Arial" panose="020B0604020202020204" pitchFamily="34" charset="0"/>
              </a:rPr>
              <a:t> </a:t>
            </a:r>
            <a:endParaRPr lang="en-ZA" sz="1800" dirty="0" smtClean="0">
              <a:latin typeface="Arial" panose="020B0604020202020204" pitchFamily="34" charset="0"/>
              <a:cs typeface="Arial" panose="020B0604020202020204" pitchFamily="34" charset="0"/>
            </a:endParaRPr>
          </a:p>
        </p:txBody>
      </p:sp>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Resource considerations</a:t>
            </a:r>
            <a:endParaRPr lang="en-US" sz="2800" b="1" dirty="0">
              <a:solidFill>
                <a:srgbClr val="FC1908"/>
              </a:solidFill>
            </a:endParaRPr>
          </a:p>
        </p:txBody>
      </p:sp>
    </p:spTree>
    <p:extLst>
      <p:ext uri="{BB962C8B-B14F-4D97-AF65-F5344CB8AC3E}">
        <p14:creationId xmlns:p14="http://schemas.microsoft.com/office/powerpoint/2010/main" val="3216117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043" y="975815"/>
            <a:ext cx="8791015" cy="5323385"/>
          </a:xfrm>
        </p:spPr>
        <p:txBody>
          <a:bodyPr>
            <a:noAutofit/>
          </a:bodyPr>
          <a:lstStyle/>
          <a:p>
            <a:pPr marL="0" indent="0">
              <a:spcBef>
                <a:spcPts val="0"/>
              </a:spcBef>
              <a:buNone/>
            </a:pPr>
            <a:r>
              <a:rPr lang="en-ZA" sz="1300" b="1" dirty="0" smtClean="0">
                <a:latin typeface="Arial" panose="020B0604020202020204" pitchFamily="34" charset="0"/>
                <a:cs typeface="Arial" panose="020B0604020202020204" pitchFamily="34" charset="0"/>
              </a:rPr>
              <a:t>CRITICAL SUCCESS FACTORS</a:t>
            </a:r>
          </a:p>
          <a:p>
            <a:pPr marL="0" indent="0">
              <a:spcBef>
                <a:spcPts val="0"/>
              </a:spcBef>
              <a:buNone/>
            </a:pPr>
            <a:endParaRPr lang="en-ZA" sz="1300" b="1" dirty="0" smtClean="0">
              <a:latin typeface="Arial" panose="020B0604020202020204" pitchFamily="34" charset="0"/>
              <a:cs typeface="Arial" panose="020B0604020202020204" pitchFamily="34" charset="0"/>
            </a:endParaRPr>
          </a:p>
          <a:p>
            <a:pPr>
              <a:spcBef>
                <a:spcPts val="0"/>
              </a:spcBef>
            </a:pPr>
            <a:r>
              <a:rPr lang="en-ZA" sz="1300" dirty="0" smtClean="0">
                <a:latin typeface="Arial" panose="020B0604020202020204" pitchFamily="34" charset="0"/>
                <a:cs typeface="Arial" panose="020B0604020202020204" pitchFamily="34" charset="0"/>
              </a:rPr>
              <a:t>Signing </a:t>
            </a:r>
            <a:r>
              <a:rPr lang="en-ZA" sz="1300" dirty="0">
                <a:latin typeface="Arial" panose="020B0604020202020204" pitchFamily="34" charset="0"/>
                <a:cs typeface="Arial" panose="020B0604020202020204" pitchFamily="34" charset="0"/>
              </a:rPr>
              <a:t>of </a:t>
            </a:r>
            <a:r>
              <a:rPr lang="en-ZA" sz="1300" dirty="0" smtClean="0">
                <a:latin typeface="Arial" panose="020B0604020202020204" pitchFamily="34" charset="0"/>
                <a:cs typeface="Arial" panose="020B0604020202020204" pitchFamily="34" charset="0"/>
              </a:rPr>
              <a:t>MOU </a:t>
            </a:r>
            <a:r>
              <a:rPr lang="en-ZA" sz="1300" dirty="0">
                <a:latin typeface="Arial" panose="020B0604020202020204" pitchFamily="34" charset="0"/>
                <a:cs typeface="Arial" panose="020B0604020202020204" pitchFamily="34" charset="0"/>
              </a:rPr>
              <a:t>with </a:t>
            </a:r>
            <a:r>
              <a:rPr lang="en-ZA" sz="1300" dirty="0" smtClean="0">
                <a:latin typeface="Arial" panose="020B0604020202020204" pitchFamily="34" charset="0"/>
                <a:cs typeface="Arial" panose="020B0604020202020204" pitchFamily="34" charset="0"/>
              </a:rPr>
              <a:t>CSIR to assist </a:t>
            </a:r>
            <a:r>
              <a:rPr lang="en-ZA" sz="1300" dirty="0">
                <a:latin typeface="Arial" panose="020B0604020202020204" pitchFamily="34" charset="0"/>
                <a:cs typeface="Arial" panose="020B0604020202020204" pitchFamily="34" charset="0"/>
              </a:rPr>
              <a:t>with security technology </a:t>
            </a:r>
            <a:r>
              <a:rPr lang="en-ZA" sz="1300" dirty="0" smtClean="0">
                <a:latin typeface="Arial" panose="020B0604020202020204" pitchFamily="34" charset="0"/>
                <a:cs typeface="Arial" panose="020B0604020202020204" pitchFamily="34" charset="0"/>
              </a:rPr>
              <a:t>projects.</a:t>
            </a:r>
            <a:endParaRPr lang="en-ZA" sz="1300" dirty="0">
              <a:latin typeface="Arial" panose="020B0604020202020204" pitchFamily="34" charset="0"/>
              <a:cs typeface="Arial" panose="020B0604020202020204" pitchFamily="34" charset="0"/>
            </a:endParaRPr>
          </a:p>
          <a:p>
            <a:pPr>
              <a:spcBef>
                <a:spcPts val="0"/>
              </a:spcBef>
            </a:pPr>
            <a:r>
              <a:rPr lang="en-ZA" sz="1300" dirty="0" smtClean="0">
                <a:latin typeface="Arial" panose="020B0604020202020204" pitchFamily="34" charset="0"/>
                <a:cs typeface="Arial" panose="020B0604020202020204" pitchFamily="34" charset="0"/>
              </a:rPr>
              <a:t>Reduction </a:t>
            </a:r>
            <a:r>
              <a:rPr lang="en-ZA" sz="1300" dirty="0">
                <a:latin typeface="Arial" panose="020B0604020202020204" pitchFamily="34" charset="0"/>
                <a:cs typeface="Arial" panose="020B0604020202020204" pitchFamily="34" charset="0"/>
              </a:rPr>
              <a:t>of </a:t>
            </a:r>
            <a:r>
              <a:rPr lang="en-ZA" sz="1300" dirty="0" smtClean="0">
                <a:latin typeface="Arial" panose="020B0604020202020204" pitchFamily="34" charset="0"/>
                <a:cs typeface="Arial" panose="020B0604020202020204" pitchFamily="34" charset="0"/>
              </a:rPr>
              <a:t>escapes, violent gang incidents and inmates injured as a result of reported assaults.</a:t>
            </a:r>
          </a:p>
          <a:p>
            <a:pPr>
              <a:spcBef>
                <a:spcPts val="0"/>
              </a:spcBef>
            </a:pPr>
            <a:r>
              <a:rPr lang="en-ZA" sz="1300" dirty="0" smtClean="0">
                <a:latin typeface="Arial" panose="020B0604020202020204" pitchFamily="34" charset="0"/>
                <a:cs typeface="Arial" panose="020B0604020202020204" pitchFamily="34" charset="0"/>
              </a:rPr>
              <a:t>Significant reduction of security incidents attributed to the deployment of NTT at hotspot correctional facilities</a:t>
            </a:r>
          </a:p>
          <a:p>
            <a:pPr>
              <a:spcBef>
                <a:spcPts val="0"/>
              </a:spcBef>
            </a:pPr>
            <a:r>
              <a:rPr lang="en-ZA" sz="1300" dirty="0" smtClean="0">
                <a:latin typeface="Arial" panose="020B0604020202020204" pitchFamily="34" charset="0"/>
                <a:cs typeface="Arial" panose="020B0604020202020204" pitchFamily="34" charset="0"/>
              </a:rPr>
              <a:t>Establishment of the Security </a:t>
            </a:r>
            <a:r>
              <a:rPr lang="en-ZA" sz="1300" dirty="0">
                <a:latin typeface="Arial" panose="020B0604020202020204" pitchFamily="34" charset="0"/>
                <a:cs typeface="Arial" panose="020B0604020202020204" pitchFamily="34" charset="0"/>
              </a:rPr>
              <a:t>C</a:t>
            </a:r>
            <a:r>
              <a:rPr lang="en-ZA" sz="1300" dirty="0" smtClean="0">
                <a:latin typeface="Arial" panose="020B0604020202020204" pitchFamily="34" charset="0"/>
                <a:cs typeface="Arial" panose="020B0604020202020204" pitchFamily="34" charset="0"/>
              </a:rPr>
              <a:t>ommittee.</a:t>
            </a:r>
          </a:p>
          <a:p>
            <a:pPr>
              <a:spcBef>
                <a:spcPts val="0"/>
              </a:spcBef>
            </a:pPr>
            <a:r>
              <a:rPr lang="en-ZA" sz="1300" dirty="0">
                <a:latin typeface="Arial" panose="020B0604020202020204" pitchFamily="34" charset="0"/>
                <a:cs typeface="Arial" panose="020B0604020202020204" pitchFamily="34" charset="0"/>
              </a:rPr>
              <a:t>Effective roll-out of ID </a:t>
            </a:r>
            <a:r>
              <a:rPr lang="en-ZA" sz="1300" dirty="0" smtClean="0">
                <a:latin typeface="Arial" panose="020B0604020202020204" pitchFamily="34" charset="0"/>
                <a:cs typeface="Arial" panose="020B0604020202020204" pitchFamily="34" charset="0"/>
              </a:rPr>
              <a:t>Cards</a:t>
            </a:r>
          </a:p>
          <a:p>
            <a:pPr>
              <a:spcBef>
                <a:spcPts val="0"/>
              </a:spcBef>
            </a:pPr>
            <a:r>
              <a:rPr lang="en-ZA" sz="1200" dirty="0" smtClean="0">
                <a:latin typeface="Arial" panose="020B0604020202020204" pitchFamily="34" charset="0"/>
                <a:cs typeface="Arial" panose="020B0604020202020204" pitchFamily="34" charset="0"/>
              </a:rPr>
              <a:t>Effective </a:t>
            </a:r>
            <a:r>
              <a:rPr lang="en-ZA" sz="1200" dirty="0">
                <a:latin typeface="Arial" panose="020B0604020202020204" pitchFamily="34" charset="0"/>
                <a:cs typeface="Arial" panose="020B0604020202020204" pitchFamily="34" charset="0"/>
              </a:rPr>
              <a:t>security screening of new employees, learners and Interns</a:t>
            </a:r>
          </a:p>
          <a:p>
            <a:pPr>
              <a:spcBef>
                <a:spcPts val="0"/>
              </a:spcBef>
            </a:pPr>
            <a:r>
              <a:rPr lang="en-ZA" sz="1300" dirty="0" smtClean="0">
                <a:latin typeface="Arial" panose="020B0604020202020204" pitchFamily="34" charset="0"/>
                <a:cs typeface="Arial" panose="020B0604020202020204" pitchFamily="34" charset="0"/>
              </a:rPr>
              <a:t>Effective </a:t>
            </a:r>
            <a:r>
              <a:rPr lang="en-ZA" sz="1300" dirty="0">
                <a:latin typeface="Arial" panose="020B0604020202020204" pitchFamily="34" charset="0"/>
                <a:cs typeface="Arial" panose="020B0604020202020204" pitchFamily="34" charset="0"/>
              </a:rPr>
              <a:t>roll-out of classification system and information </a:t>
            </a:r>
            <a:r>
              <a:rPr lang="en-ZA" sz="1300" dirty="0" smtClean="0">
                <a:latin typeface="Arial" panose="020B0604020202020204" pitchFamily="34" charset="0"/>
                <a:cs typeface="Arial" panose="020B0604020202020204" pitchFamily="34" charset="0"/>
              </a:rPr>
              <a:t>audits</a:t>
            </a:r>
          </a:p>
          <a:p>
            <a:pPr marL="0" indent="0">
              <a:spcBef>
                <a:spcPts val="0"/>
              </a:spcBef>
              <a:buNone/>
            </a:pPr>
            <a:endParaRPr lang="en-ZA" sz="1300" dirty="0" smtClean="0">
              <a:latin typeface="Arial" panose="020B0604020202020204" pitchFamily="34" charset="0"/>
              <a:cs typeface="Arial" panose="020B0604020202020204" pitchFamily="34" charset="0"/>
            </a:endParaRPr>
          </a:p>
          <a:p>
            <a:pPr>
              <a:spcBef>
                <a:spcPts val="0"/>
              </a:spcBef>
            </a:pPr>
            <a:r>
              <a:rPr lang="en-ZA" sz="1300" b="1" dirty="0" smtClean="0">
                <a:latin typeface="Arial" panose="020B0604020202020204" pitchFamily="34" charset="0"/>
                <a:cs typeface="Arial" panose="020B0604020202020204" pitchFamily="34" charset="0"/>
              </a:rPr>
              <a:t>DEPENDENCIES</a:t>
            </a:r>
          </a:p>
          <a:p>
            <a:pPr>
              <a:spcBef>
                <a:spcPts val="0"/>
              </a:spcBef>
            </a:pPr>
            <a:endParaRPr lang="en-ZA" sz="1300" b="1" dirty="0">
              <a:latin typeface="Arial" panose="020B0604020202020204" pitchFamily="34" charset="0"/>
              <a:cs typeface="Arial" panose="020B0604020202020204" pitchFamily="34" charset="0"/>
            </a:endParaRPr>
          </a:p>
          <a:p>
            <a:pPr>
              <a:spcBef>
                <a:spcPts val="0"/>
              </a:spcBef>
            </a:pPr>
            <a:r>
              <a:rPr lang="en-ZA" sz="1300" dirty="0" smtClean="0">
                <a:latin typeface="Arial" panose="020B0604020202020204" pitchFamily="34" charset="0"/>
                <a:cs typeface="Arial" panose="020B0604020202020204" pitchFamily="34" charset="0"/>
              </a:rPr>
              <a:t>Sufficient </a:t>
            </a:r>
            <a:r>
              <a:rPr lang="en-ZA" sz="1300" dirty="0">
                <a:latin typeface="Arial" panose="020B0604020202020204" pitchFamily="34" charset="0"/>
                <a:cs typeface="Arial" panose="020B0604020202020204" pitchFamily="34" charset="0"/>
              </a:rPr>
              <a:t>bed space to accommodate </a:t>
            </a:r>
            <a:r>
              <a:rPr lang="en-ZA" sz="1300" dirty="0" smtClean="0">
                <a:latin typeface="Arial" panose="020B0604020202020204" pitchFamily="34" charset="0"/>
                <a:cs typeface="Arial" panose="020B0604020202020204" pitchFamily="34" charset="0"/>
              </a:rPr>
              <a:t>inmates. </a:t>
            </a:r>
            <a:endParaRPr lang="en-ZA" sz="1300" dirty="0">
              <a:latin typeface="Arial" panose="020B0604020202020204" pitchFamily="34" charset="0"/>
              <a:cs typeface="Arial" panose="020B0604020202020204" pitchFamily="34" charset="0"/>
            </a:endParaRPr>
          </a:p>
          <a:p>
            <a:pPr>
              <a:spcBef>
                <a:spcPts val="0"/>
              </a:spcBef>
            </a:pPr>
            <a:r>
              <a:rPr lang="en-ZA" sz="1300" dirty="0">
                <a:latin typeface="Arial" panose="020B0604020202020204" pitchFamily="34" charset="0"/>
                <a:cs typeface="Arial" panose="020B0604020202020204" pitchFamily="34" charset="0"/>
              </a:rPr>
              <a:t>Cluster partners in the CJS to manage inmate population , training of officials, smuggling of contrabands, etc.</a:t>
            </a:r>
          </a:p>
          <a:p>
            <a:pPr>
              <a:spcBef>
                <a:spcPts val="0"/>
              </a:spcBef>
            </a:pPr>
            <a:r>
              <a:rPr lang="en-ZA" sz="1300" dirty="0">
                <a:latin typeface="Arial" panose="020B0604020202020204" pitchFamily="34" charset="0"/>
                <a:cs typeface="Arial" panose="020B0604020202020204" pitchFamily="34" charset="0"/>
              </a:rPr>
              <a:t>Integrated </a:t>
            </a:r>
            <a:r>
              <a:rPr lang="en-ZA" sz="1300" dirty="0" smtClean="0">
                <a:latin typeface="Arial" panose="020B0604020202020204" pitchFamily="34" charset="0"/>
                <a:cs typeface="Arial" panose="020B0604020202020204" pitchFamily="34" charset="0"/>
              </a:rPr>
              <a:t>Security </a:t>
            </a:r>
            <a:r>
              <a:rPr lang="en-ZA" sz="1300" dirty="0">
                <a:latin typeface="Arial" panose="020B0604020202020204" pitchFamily="34" charset="0"/>
                <a:cs typeface="Arial" panose="020B0604020202020204" pitchFamily="34" charset="0"/>
              </a:rPr>
              <a:t>S</a:t>
            </a:r>
            <a:r>
              <a:rPr lang="en-ZA" sz="1300" dirty="0" smtClean="0">
                <a:latin typeface="Arial" panose="020B0604020202020204" pitchFamily="34" charset="0"/>
                <a:cs typeface="Arial" panose="020B0604020202020204" pitchFamily="34" charset="0"/>
              </a:rPr>
              <a:t>ystems</a:t>
            </a:r>
            <a:r>
              <a:rPr lang="en-ZA" sz="1300" dirty="0">
                <a:latin typeface="Arial" panose="020B0604020202020204" pitchFamily="34" charset="0"/>
                <a:cs typeface="Arial" panose="020B0604020202020204" pitchFamily="34" charset="0"/>
              </a:rPr>
              <a:t>.</a:t>
            </a:r>
          </a:p>
          <a:p>
            <a:pPr>
              <a:spcBef>
                <a:spcPts val="0"/>
              </a:spcBef>
            </a:pPr>
            <a:r>
              <a:rPr lang="en-ZA" sz="1300" dirty="0">
                <a:latin typeface="Arial" panose="020B0604020202020204" pitchFamily="34" charset="0"/>
                <a:cs typeface="Arial" panose="020B0604020202020204" pitchFamily="34" charset="0"/>
              </a:rPr>
              <a:t>New generation </a:t>
            </a:r>
            <a:r>
              <a:rPr lang="en-ZA" sz="1300" dirty="0" smtClean="0">
                <a:latin typeface="Arial" panose="020B0604020202020204" pitchFamily="34" charset="0"/>
                <a:cs typeface="Arial" panose="020B0604020202020204" pitchFamily="34" charset="0"/>
              </a:rPr>
              <a:t>correctional centres </a:t>
            </a:r>
            <a:r>
              <a:rPr lang="en-ZA" sz="1300" dirty="0">
                <a:latin typeface="Arial" panose="020B0604020202020204" pitchFamily="34" charset="0"/>
                <a:cs typeface="Arial" panose="020B0604020202020204" pitchFamily="34" charset="0"/>
              </a:rPr>
              <a:t>to deal with the unit management principles.</a:t>
            </a:r>
          </a:p>
          <a:p>
            <a:pPr>
              <a:spcBef>
                <a:spcPts val="0"/>
              </a:spcBef>
            </a:pPr>
            <a:r>
              <a:rPr lang="en-ZA" sz="1300" dirty="0">
                <a:latin typeface="Arial" panose="020B0604020202020204" pitchFamily="34" charset="0"/>
                <a:cs typeface="Arial" panose="020B0604020202020204" pitchFamily="34" charset="0"/>
              </a:rPr>
              <a:t>Dedicated security </a:t>
            </a:r>
            <a:r>
              <a:rPr lang="en-ZA" sz="1300" dirty="0" smtClean="0">
                <a:latin typeface="Arial" panose="020B0604020202020204" pitchFamily="34" charset="0"/>
                <a:cs typeface="Arial" panose="020B0604020202020204" pitchFamily="34" charset="0"/>
              </a:rPr>
              <a:t>personnel.</a:t>
            </a:r>
            <a:endParaRPr lang="en-ZA" sz="1300" dirty="0">
              <a:latin typeface="Arial" panose="020B0604020202020204" pitchFamily="34" charset="0"/>
              <a:cs typeface="Arial" panose="020B0604020202020204" pitchFamily="34" charset="0"/>
            </a:endParaRPr>
          </a:p>
          <a:p>
            <a:pPr>
              <a:spcBef>
                <a:spcPts val="0"/>
              </a:spcBef>
            </a:pPr>
            <a:r>
              <a:rPr lang="en-ZA" sz="1300" dirty="0">
                <a:latin typeface="Arial" panose="020B0604020202020204" pitchFamily="34" charset="0"/>
                <a:cs typeface="Arial" panose="020B0604020202020204" pitchFamily="34" charset="0"/>
              </a:rPr>
              <a:t>Effective implementation of security policy and procedures.</a:t>
            </a:r>
          </a:p>
          <a:p>
            <a:pPr>
              <a:spcBef>
                <a:spcPts val="0"/>
              </a:spcBef>
            </a:pPr>
            <a:r>
              <a:rPr lang="en-ZA" sz="1300" dirty="0">
                <a:latin typeface="Arial" panose="020B0604020202020204" pitchFamily="34" charset="0"/>
                <a:cs typeface="Arial" panose="020B0604020202020204" pitchFamily="34" charset="0"/>
              </a:rPr>
              <a:t>Internally – all branches in DCS.</a:t>
            </a:r>
          </a:p>
          <a:p>
            <a:pPr>
              <a:spcBef>
                <a:spcPts val="0"/>
              </a:spcBef>
            </a:pPr>
            <a:r>
              <a:rPr lang="en-ZA" sz="1300" dirty="0">
                <a:latin typeface="Arial" panose="020B0604020202020204" pitchFamily="34" charset="0"/>
                <a:cs typeface="Arial" panose="020B0604020202020204" pitchFamily="34" charset="0"/>
              </a:rPr>
              <a:t>Externally – all Departments in the JCPS Cluster.</a:t>
            </a:r>
          </a:p>
          <a:p>
            <a:pPr>
              <a:spcBef>
                <a:spcPts val="0"/>
              </a:spcBef>
            </a:pPr>
            <a:r>
              <a:rPr lang="en-ZA" sz="1300" dirty="0">
                <a:latin typeface="Arial" panose="020B0604020202020204" pitchFamily="34" charset="0"/>
                <a:cs typeface="Arial" panose="020B0604020202020204" pitchFamily="34" charset="0"/>
              </a:rPr>
              <a:t>Stakeholders and service </a:t>
            </a:r>
            <a:r>
              <a:rPr lang="en-ZA" sz="1300" dirty="0" smtClean="0">
                <a:latin typeface="Arial" panose="020B0604020202020204" pitchFamily="34" charset="0"/>
                <a:cs typeface="Arial" panose="020B0604020202020204" pitchFamily="34" charset="0"/>
              </a:rPr>
              <a:t>providers(PSIRA)</a:t>
            </a:r>
            <a:endParaRPr lang="en-ZA" sz="1300" dirty="0">
              <a:latin typeface="Arial" panose="020B0604020202020204" pitchFamily="34" charset="0"/>
              <a:cs typeface="Arial" panose="020B0604020202020204" pitchFamily="34" charset="0"/>
            </a:endParaRPr>
          </a:p>
          <a:p>
            <a:pPr>
              <a:spcBef>
                <a:spcPts val="0"/>
              </a:spcBef>
            </a:pPr>
            <a:endParaRPr lang="en-ZA" sz="1300" dirty="0">
              <a:latin typeface="Arial" panose="020B0604020202020204" pitchFamily="34" charset="0"/>
              <a:cs typeface="Arial" panose="020B0604020202020204" pitchFamily="34" charset="0"/>
            </a:endParaRPr>
          </a:p>
          <a:p>
            <a:pPr>
              <a:spcBef>
                <a:spcPts val="0"/>
              </a:spcBef>
            </a:pPr>
            <a:endParaRPr lang="en-ZA" sz="1400" dirty="0">
              <a:latin typeface="Arial" panose="020B0604020202020204" pitchFamily="34" charset="0"/>
              <a:cs typeface="Arial" panose="020B0604020202020204" pitchFamily="34" charset="0"/>
            </a:endParaRPr>
          </a:p>
          <a:p>
            <a:pPr>
              <a:spcBef>
                <a:spcPts val="0"/>
              </a:spcBef>
            </a:pPr>
            <a:endParaRPr lang="en-ZA" sz="1400" dirty="0">
              <a:latin typeface="Arial" panose="020B0604020202020204" pitchFamily="34" charset="0"/>
              <a:cs typeface="Arial" panose="020B0604020202020204" pitchFamily="34" charset="0"/>
            </a:endParaRPr>
          </a:p>
          <a:p>
            <a:pPr marL="0" indent="0">
              <a:spcBef>
                <a:spcPts val="0"/>
              </a:spcBef>
              <a:buNone/>
            </a:pPr>
            <a:endParaRPr lang="en-ZA" sz="1400" dirty="0" smtClean="0">
              <a:latin typeface="Arial" panose="020B0604020202020204" pitchFamily="34" charset="0"/>
              <a:cs typeface="Arial" panose="020B0604020202020204" pitchFamily="34" charset="0"/>
            </a:endParaRPr>
          </a:p>
          <a:p>
            <a:pPr>
              <a:spcBef>
                <a:spcPts val="0"/>
              </a:spcBef>
            </a:pPr>
            <a:endParaRPr lang="en-ZA" sz="1400" dirty="0">
              <a:latin typeface="Arial" panose="020B0604020202020204" pitchFamily="34" charset="0"/>
              <a:cs typeface="Arial" panose="020B0604020202020204" pitchFamily="34" charset="0"/>
            </a:endParaRPr>
          </a:p>
          <a:p>
            <a:pPr marL="0" indent="0">
              <a:spcBef>
                <a:spcPts val="0"/>
              </a:spcBef>
              <a:buNone/>
            </a:pPr>
            <a:r>
              <a:rPr lang="en-ZA" sz="1400" dirty="0" smtClean="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p:txBody>
      </p:sp>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Critical success factors and dependencies</a:t>
            </a:r>
            <a:endParaRPr lang="en-US" sz="2800" b="1" dirty="0">
              <a:solidFill>
                <a:srgbClr val="00B050"/>
              </a:solidFill>
            </a:endParaRPr>
          </a:p>
        </p:txBody>
      </p:sp>
    </p:spTree>
    <p:extLst>
      <p:ext uri="{BB962C8B-B14F-4D97-AF65-F5344CB8AC3E}">
        <p14:creationId xmlns:p14="http://schemas.microsoft.com/office/powerpoint/2010/main" val="285280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Strategic Risks</a:t>
            </a:r>
            <a:endParaRPr lang="en-US" sz="2800" b="1" dirty="0">
              <a:solidFill>
                <a:srgbClr val="00B05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940974003"/>
              </p:ext>
            </p:extLst>
          </p:nvPr>
        </p:nvGraphicFramePr>
        <p:xfrm>
          <a:off x="103166" y="972658"/>
          <a:ext cx="8950218" cy="4704860"/>
        </p:xfrm>
        <a:graphic>
          <a:graphicData uri="http://schemas.openxmlformats.org/drawingml/2006/table">
            <a:tbl>
              <a:tblPr firstRow="1" bandRow="1">
                <a:tableStyleId>{F5AB1C69-6EDB-4FF4-983F-18BD219EF322}</a:tableStyleId>
              </a:tblPr>
              <a:tblGrid>
                <a:gridCol w="1254118"/>
                <a:gridCol w="2812708"/>
                <a:gridCol w="1038928"/>
                <a:gridCol w="869996"/>
                <a:gridCol w="2974468"/>
              </a:tblGrid>
              <a:tr h="766123">
                <a:tc>
                  <a:txBody>
                    <a:bodyPr/>
                    <a:lstStyle/>
                    <a:p>
                      <a:r>
                        <a:rPr lang="en-US" sz="1200" dirty="0" smtClean="0">
                          <a:latin typeface="Arial" panose="020B0604020202020204" pitchFamily="34" charset="0"/>
                          <a:cs typeface="Arial" panose="020B0604020202020204" pitchFamily="34" charset="0"/>
                        </a:rPr>
                        <a:t>Outcome</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Risk</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Probability (High / Medium / Low)</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Impact (High / Medium / Low)</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Mitigation Strategy</a:t>
                      </a:r>
                      <a:endParaRPr lang="en-US" sz="1200" dirty="0">
                        <a:latin typeface="Arial" panose="020B0604020202020204" pitchFamily="34" charset="0"/>
                        <a:cs typeface="Arial" panose="020B0604020202020204" pitchFamily="34" charset="0"/>
                      </a:endParaRPr>
                    </a:p>
                  </a:txBody>
                  <a:tcPr/>
                </a:tc>
              </a:tr>
              <a:tr h="955820">
                <a:tc rowSpan="3">
                  <a:txBody>
                    <a:bodyPr/>
                    <a:lstStyle/>
                    <a:p>
                      <a:pPr lvl="0"/>
                      <a:r>
                        <a:rPr lang="en-ZA" sz="1200" dirty="0" smtClean="0">
                          <a:latin typeface="Arial" panose="020B0604020202020204" pitchFamily="34" charset="0"/>
                          <a:ea typeface="+mn-ea"/>
                          <a:cs typeface="Arial" panose="020B0604020202020204" pitchFamily="34" charset="0"/>
                        </a:rPr>
                        <a:t>To create secure and humane facilities for incarceration of inmates in a conducive environment.</a:t>
                      </a:r>
                      <a:endParaRPr lang="en-ZA" sz="1200" dirty="0">
                        <a:latin typeface="Arial" panose="020B0604020202020204" pitchFamily="34" charset="0"/>
                        <a:ea typeface="+mn-ea"/>
                        <a:cs typeface="Arial" panose="020B0604020202020204" pitchFamily="34" charset="0"/>
                      </a:endParaRPr>
                    </a:p>
                  </a:txBody>
                  <a:tcPr>
                    <a:lnB w="28575" cap="flat" cmpd="sng" algn="ctr">
                      <a:solidFill>
                        <a:schemeClr val="bg1"/>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Outdated</a:t>
                      </a:r>
                      <a:r>
                        <a:rPr lang="en-US" sz="1200" baseline="0" dirty="0" smtClean="0">
                          <a:latin typeface="Arial" panose="020B0604020202020204" pitchFamily="34" charset="0"/>
                          <a:cs typeface="Arial" panose="020B0604020202020204" pitchFamily="34" charset="0"/>
                        </a:rPr>
                        <a:t> and vulnerable ICT infrastructure impacting on the reliability, security and integrity of the systems.</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High </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High </a:t>
                      </a:r>
                      <a:endParaRPr lang="en-US" sz="12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Replacement of old infrastructure on prioritized sites.</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Rolling</a:t>
                      </a:r>
                      <a:r>
                        <a:rPr lang="en-ZA" sz="1200" baseline="0" dirty="0" smtClean="0">
                          <a:latin typeface="Arial" panose="020B0604020202020204" pitchFamily="34" charset="0"/>
                          <a:cs typeface="Arial" panose="020B0604020202020204" pitchFamily="34" charset="0"/>
                        </a:rPr>
                        <a:t> out of the IIMS system.</a:t>
                      </a:r>
                    </a:p>
                  </a:txBody>
                  <a:tcPr/>
                </a:tc>
              </a:tr>
              <a:tr h="406356">
                <a:tc vMerge="1">
                  <a:txBody>
                    <a:bodyPr/>
                    <a:lstStyle/>
                    <a:p>
                      <a:pPr lvl="0"/>
                      <a:endParaRPr lang="en-ZA" sz="1200" dirty="0">
                        <a:latin typeface="Arial" panose="020B0604020202020204" pitchFamily="34" charset="0"/>
                        <a:ea typeface="+mn-ea"/>
                        <a:cs typeface="Arial" panose="020B0604020202020204" pitchFamily="34" charset="0"/>
                      </a:endParaRPr>
                    </a:p>
                  </a:txBody>
                  <a:tcPr/>
                </a:tc>
                <a:tc>
                  <a:txBody>
                    <a:bodyPr/>
                    <a:lstStyle/>
                    <a:p>
                      <a:pPr marL="0" indent="0">
                        <a:buFont typeface="Arial" panose="020B0604020202020204" pitchFamily="34" charset="0"/>
                        <a:buNone/>
                      </a:pPr>
                      <a:r>
                        <a:rPr lang="en-ZA" sz="1200" dirty="0" smtClean="0">
                          <a:solidFill>
                            <a:schemeClr val="tx1"/>
                          </a:solidFill>
                          <a:latin typeface="Arial" panose="020B0604020202020204" pitchFamily="34" charset="0"/>
                          <a:cs typeface="Arial" panose="020B0604020202020204" pitchFamily="34" charset="0"/>
                        </a:rPr>
                        <a:t>Misalignment of security strategies to continuously changing in security environment.</a:t>
                      </a:r>
                    </a:p>
                  </a:txBody>
                  <a:tcPr/>
                </a:tc>
                <a:tc>
                  <a:txBody>
                    <a:bodyPr/>
                    <a:lstStyle/>
                    <a:p>
                      <a:r>
                        <a:rPr lang="en-US" sz="1200" dirty="0" smtClean="0">
                          <a:latin typeface="Arial" panose="020B0604020202020204" pitchFamily="34" charset="0"/>
                          <a:cs typeface="Arial" panose="020B0604020202020204" pitchFamily="34" charset="0"/>
                        </a:rPr>
                        <a:t>Medium </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High </a:t>
                      </a:r>
                      <a:endParaRPr lang="en-US" sz="12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Deploying of National Response Teams in case of critical needs.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Ensure Emergency</a:t>
                      </a:r>
                      <a:r>
                        <a:rPr lang="en-US" sz="1200" baseline="0" dirty="0" smtClean="0">
                          <a:solidFill>
                            <a:schemeClr val="tx1"/>
                          </a:solidFill>
                          <a:latin typeface="Arial" panose="020B0604020202020204" pitchFamily="34" charset="0"/>
                          <a:cs typeface="Arial" panose="020B0604020202020204" pitchFamily="34" charset="0"/>
                        </a:rPr>
                        <a:t> Support Teams are available and are deployed as and when need arises.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Arial" panose="020B0604020202020204" pitchFamily="34" charset="0"/>
                          <a:cs typeface="Arial" panose="020B0604020202020204" pitchFamily="34" charset="0"/>
                        </a:rPr>
                        <a:t>Regular visits are conducted at Management Areas/Centre level to review security compliance.</a:t>
                      </a:r>
                      <a:endParaRPr lang="en-US" sz="1200" dirty="0">
                        <a:solidFill>
                          <a:schemeClr val="tx1"/>
                        </a:solidFill>
                        <a:latin typeface="Arial" panose="020B0604020202020204" pitchFamily="34" charset="0"/>
                        <a:cs typeface="Arial" panose="020B0604020202020204" pitchFamily="34" charset="0"/>
                      </a:endParaRPr>
                    </a:p>
                  </a:txBody>
                  <a:tcPr/>
                </a:tc>
              </a:tr>
              <a:tr h="444843">
                <a:tc vMerge="1">
                  <a:txBody>
                    <a:bodyPr/>
                    <a:lstStyle/>
                    <a:p>
                      <a:pPr lvl="0"/>
                      <a:endParaRPr lang="en-ZA" sz="1200" dirty="0">
                        <a:latin typeface="Arial" panose="020B0604020202020204" pitchFamily="34" charset="0"/>
                        <a:ea typeface="+mn-ea"/>
                        <a:cs typeface="Arial" panose="020B0604020202020204" pitchFamily="34" charset="0"/>
                      </a:endParaRPr>
                    </a:p>
                  </a:txBody>
                  <a:tcPr>
                    <a:lnB w="28575"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latin typeface="Arial" panose="020B0604020202020204" pitchFamily="34" charset="0"/>
                          <a:cs typeface="Arial" panose="020B0604020202020204" pitchFamily="34" charset="0"/>
                        </a:rPr>
                        <a:t>Late and non completion of plan infrastructure</a:t>
                      </a:r>
                      <a:r>
                        <a:rPr lang="en-ZA" sz="1200" baseline="0" dirty="0" smtClean="0">
                          <a:solidFill>
                            <a:schemeClr val="tx1"/>
                          </a:solidFill>
                          <a:latin typeface="Arial" panose="020B0604020202020204" pitchFamily="34" charset="0"/>
                          <a:cs typeface="Arial" panose="020B0604020202020204" pitchFamily="34" charset="0"/>
                        </a:rPr>
                        <a:t> project including maintenance and facilities.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aseline="0" dirty="0" smtClean="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aseline="0" dirty="0" smtClean="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aseline="0" dirty="0" smtClean="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aseline="0" dirty="0" smtClean="0">
                        <a:solidFill>
                          <a:schemeClr val="tx1"/>
                        </a:solidFill>
                        <a:latin typeface="Arial" panose="020B0604020202020204" pitchFamily="34" charset="0"/>
                        <a:cs typeface="Arial" panose="020B0604020202020204" pitchFamily="34" charset="0"/>
                      </a:endParaRPr>
                    </a:p>
                  </a:txBody>
                  <a:tcPr>
                    <a:lnB w="28575" cap="flat" cmpd="sng" algn="ctr">
                      <a:solidFill>
                        <a:schemeClr val="bg1"/>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High</a:t>
                      </a:r>
                      <a:endParaRPr lang="en-US" sz="1200" dirty="0">
                        <a:latin typeface="Arial" panose="020B0604020202020204" pitchFamily="34" charset="0"/>
                        <a:cs typeface="Arial" panose="020B0604020202020204" pitchFamily="34" charset="0"/>
                      </a:endParaRPr>
                    </a:p>
                  </a:txBody>
                  <a:tcPr>
                    <a:lnB w="28575" cap="flat" cmpd="sng" algn="ctr">
                      <a:solidFill>
                        <a:schemeClr val="bg1"/>
                      </a:solidFill>
                      <a:prstDash val="solid"/>
                      <a:round/>
                      <a:headEnd type="none" w="med" len="med"/>
                      <a:tailEnd type="none" w="med" len="med"/>
                    </a:lnB>
                  </a:tcPr>
                </a:tc>
                <a:tc>
                  <a:txBody>
                    <a:bodyPr/>
                    <a:lstStyle/>
                    <a:p>
                      <a:r>
                        <a:rPr lang="en-US" sz="1200" dirty="0" smtClean="0">
                          <a:latin typeface="Arial" panose="020B0604020202020204" pitchFamily="34" charset="0"/>
                          <a:cs typeface="Arial" panose="020B0604020202020204" pitchFamily="34" charset="0"/>
                        </a:rPr>
                        <a:t>High </a:t>
                      </a:r>
                      <a:endParaRPr lang="en-US" sz="1200" dirty="0">
                        <a:latin typeface="Arial" panose="020B0604020202020204" pitchFamily="34" charset="0"/>
                        <a:cs typeface="Arial" panose="020B0604020202020204" pitchFamily="34" charset="0"/>
                      </a:endParaRPr>
                    </a:p>
                  </a:txBody>
                  <a:tcPr>
                    <a:lnB w="28575"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Utilization of own resources for other maintenance projects and monitoring project progress.</a:t>
                      </a:r>
                    </a:p>
                  </a:txBody>
                  <a:tcPr>
                    <a:lnB w="28575"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8478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8738"/>
            <a:ext cx="8229600" cy="771140"/>
          </a:xfrm>
        </p:spPr>
        <p:txBody>
          <a:bodyPr>
            <a:normAutofit/>
          </a:bodyPr>
          <a:lstStyle/>
          <a:p>
            <a:pPr lvl="0">
              <a:spcBef>
                <a:spcPts val="0"/>
              </a:spcBef>
            </a:pPr>
            <a:r>
              <a:rPr lang="en-US" sz="3600" b="1" dirty="0" smtClean="0">
                <a:solidFill>
                  <a:srgbClr val="00B050"/>
                </a:solidFill>
                <a:ea typeface="+mn-ea"/>
                <a:cs typeface="+mn-cs"/>
              </a:rPr>
              <a:t>Matters to address in the presentations</a:t>
            </a:r>
            <a:endParaRPr lang="en-ZA" dirty="0"/>
          </a:p>
        </p:txBody>
      </p:sp>
      <p:sp>
        <p:nvSpPr>
          <p:cNvPr id="3" name="TextBox 2"/>
          <p:cNvSpPr txBox="1"/>
          <p:nvPr/>
        </p:nvSpPr>
        <p:spPr>
          <a:xfrm>
            <a:off x="419100" y="1295400"/>
            <a:ext cx="8140700" cy="240065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ZA" sz="2000" dirty="0" smtClean="0"/>
              <a:t>Presentations are not showing </a:t>
            </a:r>
            <a:r>
              <a:rPr lang="en-ZA" sz="2000" b="1" dirty="0" smtClean="0"/>
              <a:t>strategic intent (pre conditions to achieving the impact)</a:t>
            </a:r>
          </a:p>
          <a:p>
            <a:pPr marL="285750" indent="-285750">
              <a:spcAft>
                <a:spcPts val="1200"/>
              </a:spcAft>
              <a:buFont typeface="Arial" panose="020B0604020202020204" pitchFamily="34" charset="0"/>
              <a:buChar char="•"/>
            </a:pPr>
            <a:r>
              <a:rPr lang="en-ZA" sz="2000" dirty="0" smtClean="0"/>
              <a:t>Must be linked to the </a:t>
            </a:r>
            <a:r>
              <a:rPr lang="en-ZA" sz="2000" b="1" dirty="0" smtClean="0"/>
              <a:t>outcomes and impacts </a:t>
            </a:r>
            <a:r>
              <a:rPr lang="en-ZA" sz="2000" dirty="0" smtClean="0"/>
              <a:t>that we have identified.  Group actions to be solution driven</a:t>
            </a:r>
          </a:p>
          <a:p>
            <a:pPr marL="285750" indent="-285750">
              <a:spcAft>
                <a:spcPts val="1200"/>
              </a:spcAft>
              <a:buFont typeface="Arial" panose="020B0604020202020204" pitchFamily="34" charset="0"/>
              <a:buChar char="•"/>
            </a:pPr>
            <a:r>
              <a:rPr lang="en-ZA" sz="2000" dirty="0" smtClean="0"/>
              <a:t>Demonstrate innovative and creative thinking</a:t>
            </a:r>
          </a:p>
          <a:p>
            <a:pPr marL="285750" indent="-285750">
              <a:spcAft>
                <a:spcPts val="1200"/>
              </a:spcAft>
              <a:buFont typeface="Arial" panose="020B0604020202020204" pitchFamily="34" charset="0"/>
              <a:buChar char="•"/>
            </a:pPr>
            <a:r>
              <a:rPr lang="en-ZA" sz="2000" dirty="0" smtClean="0"/>
              <a:t>Then aligned to appropriate action plans</a:t>
            </a:r>
            <a:endParaRPr lang="en-ZA" sz="2000" dirty="0"/>
          </a:p>
        </p:txBody>
      </p:sp>
    </p:spTree>
    <p:extLst>
      <p:ext uri="{BB962C8B-B14F-4D97-AF65-F5344CB8AC3E}">
        <p14:creationId xmlns:p14="http://schemas.microsoft.com/office/powerpoint/2010/main" val="2086809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r>
              <a:rPr lang="en-US" sz="4000" dirty="0" smtClean="0">
                <a:solidFill>
                  <a:prstClr val="white"/>
                </a:solidFill>
                <a:latin typeface="Calibri"/>
                <a:cs typeface="Arial Black"/>
              </a:rPr>
              <a:t>Thank You</a:t>
            </a:r>
            <a:endParaRPr lang="en-US" sz="4000" dirty="0">
              <a:solidFill>
                <a:prstClr val="white"/>
              </a:solidFill>
              <a:latin typeface="Calibri"/>
              <a:cs typeface="Arial Black"/>
            </a:endParaRPr>
          </a:p>
        </p:txBody>
      </p:sp>
      <p:sp>
        <p:nvSpPr>
          <p:cNvPr id="13" name="TextBox 12"/>
          <p:cNvSpPr txBox="1"/>
          <p:nvPr/>
        </p:nvSpPr>
        <p:spPr>
          <a:xfrm>
            <a:off x="1079500" y="423996"/>
            <a:ext cx="6338176" cy="1569660"/>
          </a:xfrm>
          <a:prstGeom prst="rect">
            <a:avLst/>
          </a:prstGeom>
          <a:noFill/>
        </p:spPr>
        <p:txBody>
          <a:bodyPr wrap="square" rtlCol="0">
            <a:spAutoFit/>
          </a:bodyPr>
          <a:lstStyle/>
          <a:p>
            <a:pPr algn="ctr"/>
            <a:r>
              <a:rPr lang="en-ZA" sz="2400" b="1" dirty="0">
                <a:solidFill>
                  <a:srgbClr val="00B050"/>
                </a:solidFill>
              </a:rPr>
              <a:t>THANK YOU</a:t>
            </a:r>
          </a:p>
          <a:p>
            <a:pPr algn="ctr"/>
            <a:endParaRPr lang="en-ZA" sz="2400" b="1" dirty="0">
              <a:solidFill>
                <a:srgbClr val="00B050"/>
              </a:solidFill>
            </a:endParaRPr>
          </a:p>
          <a:p>
            <a:pPr algn="ctr"/>
            <a:r>
              <a:rPr lang="en-ZA" sz="2400" b="1" dirty="0">
                <a:solidFill>
                  <a:srgbClr val="00B050"/>
                </a:solidFill>
              </a:rPr>
              <a:t>STRIVING FOR A SOUTH AFRICA IN WHICH PEOPLE ARE AND FEEL SAFE</a:t>
            </a:r>
          </a:p>
        </p:txBody>
      </p:sp>
    </p:spTree>
    <p:extLst>
      <p:ext uri="{BB962C8B-B14F-4D97-AF65-F5344CB8AC3E}">
        <p14:creationId xmlns:p14="http://schemas.microsoft.com/office/powerpoint/2010/main" val="4233745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4</a:t>
            </a:fld>
            <a:endParaRPr lang="en-US">
              <a:solidFill>
                <a:prstClr val="black">
                  <a:tint val="75000"/>
                </a:prstClr>
              </a:solidFill>
            </a:endParaRPr>
          </a:p>
        </p:txBody>
      </p:sp>
      <p:sp>
        <p:nvSpPr>
          <p:cNvPr id="6" name="Title 1"/>
          <p:cNvSpPr>
            <a:spLocks noGrp="1"/>
          </p:cNvSpPr>
          <p:nvPr>
            <p:ph type="title"/>
          </p:nvPr>
        </p:nvSpPr>
        <p:spPr>
          <a:xfrm>
            <a:off x="466576" y="12700"/>
            <a:ext cx="8229600" cy="968028"/>
          </a:xfrm>
        </p:spPr>
        <p:txBody>
          <a:bodyPr>
            <a:normAutofit/>
          </a:bodyPr>
          <a:lstStyle/>
          <a:p>
            <a:pPr>
              <a:spcBef>
                <a:spcPts val="0"/>
              </a:spcBef>
            </a:pPr>
            <a:r>
              <a:rPr lang="en-ZA" sz="3600" b="1" dirty="0">
                <a:solidFill>
                  <a:srgbClr val="00B050"/>
                </a:solidFill>
                <a:ea typeface="+mn-ea"/>
                <a:cs typeface="+mn-cs"/>
              </a:rPr>
              <a:t>Results Chain</a:t>
            </a:r>
          </a:p>
        </p:txBody>
      </p:sp>
      <p:sp>
        <p:nvSpPr>
          <p:cNvPr id="9" name="Rectangle 8"/>
          <p:cNvSpPr/>
          <p:nvPr/>
        </p:nvSpPr>
        <p:spPr>
          <a:xfrm>
            <a:off x="3051051" y="908720"/>
            <a:ext cx="3168352"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ZA" dirty="0" smtClean="0">
                <a:solidFill>
                  <a:prstClr val="black"/>
                </a:solidFill>
              </a:rPr>
              <a:t>Impact</a:t>
            </a:r>
            <a:endParaRPr lang="en-ZA" dirty="0">
              <a:solidFill>
                <a:prstClr val="black"/>
              </a:solidFill>
            </a:endParaRPr>
          </a:p>
        </p:txBody>
      </p:sp>
      <p:sp>
        <p:nvSpPr>
          <p:cNvPr id="11" name="Regular Pentagon 10"/>
          <p:cNvSpPr/>
          <p:nvPr/>
        </p:nvSpPr>
        <p:spPr>
          <a:xfrm>
            <a:off x="1547664" y="1844824"/>
            <a:ext cx="1728192" cy="1224136"/>
          </a:xfrm>
          <a:prstGeom prst="pent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ZA" sz="1600" dirty="0" smtClean="0">
                <a:solidFill>
                  <a:prstClr val="white"/>
                </a:solidFill>
              </a:rPr>
              <a:t>Outcome (Pre condition)</a:t>
            </a:r>
            <a:endParaRPr lang="en-ZA" sz="1600" dirty="0">
              <a:solidFill>
                <a:prstClr val="white"/>
              </a:solidFill>
            </a:endParaRPr>
          </a:p>
        </p:txBody>
      </p:sp>
      <p:sp>
        <p:nvSpPr>
          <p:cNvPr id="12" name="Regular Pentagon 11"/>
          <p:cNvSpPr/>
          <p:nvPr/>
        </p:nvSpPr>
        <p:spPr>
          <a:xfrm>
            <a:off x="5868144" y="2031901"/>
            <a:ext cx="1728192" cy="1224136"/>
          </a:xfrm>
          <a:prstGeom prst="pent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n-ZA" sz="1600" dirty="0" smtClean="0">
                <a:solidFill>
                  <a:prstClr val="white"/>
                </a:solidFill>
              </a:rPr>
              <a:t>Outcome (Pre condition)</a:t>
            </a:r>
            <a:endParaRPr lang="en-ZA" sz="1600" dirty="0">
              <a:solidFill>
                <a:prstClr val="white"/>
              </a:solidFill>
            </a:endParaRPr>
          </a:p>
        </p:txBody>
      </p:sp>
      <p:sp>
        <p:nvSpPr>
          <p:cNvPr id="13" name="Flowchart: Terminator 12"/>
          <p:cNvSpPr/>
          <p:nvPr/>
        </p:nvSpPr>
        <p:spPr>
          <a:xfrm>
            <a:off x="899592" y="1484784"/>
            <a:ext cx="1152128" cy="36004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ZA" dirty="0" smtClean="0">
                <a:solidFill>
                  <a:prstClr val="white"/>
                </a:solidFill>
              </a:rPr>
              <a:t>Indicator</a:t>
            </a:r>
            <a:endParaRPr lang="en-ZA" dirty="0">
              <a:solidFill>
                <a:prstClr val="white"/>
              </a:solidFill>
            </a:endParaRPr>
          </a:p>
        </p:txBody>
      </p:sp>
      <p:sp>
        <p:nvSpPr>
          <p:cNvPr id="14" name="Flowchart: Terminator 13"/>
          <p:cNvSpPr/>
          <p:nvPr/>
        </p:nvSpPr>
        <p:spPr>
          <a:xfrm>
            <a:off x="7020272" y="1517762"/>
            <a:ext cx="1152128" cy="36004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ZA" dirty="0" smtClean="0">
                <a:solidFill>
                  <a:prstClr val="white"/>
                </a:solidFill>
              </a:rPr>
              <a:t>Indicator</a:t>
            </a:r>
            <a:endParaRPr lang="en-ZA" dirty="0">
              <a:solidFill>
                <a:prstClr val="white"/>
              </a:solidFill>
            </a:endParaRPr>
          </a:p>
        </p:txBody>
      </p:sp>
      <p:sp>
        <p:nvSpPr>
          <p:cNvPr id="15" name="Flowchart: Manual Input 14"/>
          <p:cNvSpPr/>
          <p:nvPr/>
        </p:nvSpPr>
        <p:spPr>
          <a:xfrm>
            <a:off x="3995936" y="1600600"/>
            <a:ext cx="1656184" cy="639688"/>
          </a:xfrm>
          <a:prstGeom prst="flowChartManualIn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dirty="0" smtClean="0">
                <a:solidFill>
                  <a:prstClr val="white"/>
                </a:solidFill>
              </a:rPr>
              <a:t>Assumptions</a:t>
            </a:r>
            <a:endParaRPr lang="en-ZA" dirty="0">
              <a:solidFill>
                <a:prstClr val="white"/>
              </a:solidFill>
            </a:endParaRPr>
          </a:p>
        </p:txBody>
      </p:sp>
      <p:sp>
        <p:nvSpPr>
          <p:cNvPr id="16" name="Snip Single Corner Rectangle 15"/>
          <p:cNvSpPr/>
          <p:nvPr/>
        </p:nvSpPr>
        <p:spPr>
          <a:xfrm>
            <a:off x="802854" y="4075720"/>
            <a:ext cx="1584176" cy="360040"/>
          </a:xfrm>
          <a:prstGeom prst="snip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r>
              <a:rPr lang="en-ZA" dirty="0" smtClean="0">
                <a:solidFill>
                  <a:prstClr val="white"/>
                </a:solidFill>
              </a:rPr>
              <a:t>Intervention</a:t>
            </a:r>
            <a:endParaRPr lang="en-ZA" dirty="0">
              <a:solidFill>
                <a:prstClr val="white"/>
              </a:solidFill>
            </a:endParaRPr>
          </a:p>
        </p:txBody>
      </p:sp>
      <p:sp>
        <p:nvSpPr>
          <p:cNvPr id="17" name="Snip Single Corner Rectangle 16"/>
          <p:cNvSpPr/>
          <p:nvPr/>
        </p:nvSpPr>
        <p:spPr>
          <a:xfrm>
            <a:off x="2648372" y="4075720"/>
            <a:ext cx="1584176" cy="360040"/>
          </a:xfrm>
          <a:prstGeom prst="snip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r>
              <a:rPr lang="en-ZA" dirty="0" smtClean="0">
                <a:solidFill>
                  <a:prstClr val="white"/>
                </a:solidFill>
              </a:rPr>
              <a:t>Intervention</a:t>
            </a:r>
            <a:endParaRPr lang="en-ZA" dirty="0">
              <a:solidFill>
                <a:prstClr val="white"/>
              </a:solidFill>
            </a:endParaRPr>
          </a:p>
        </p:txBody>
      </p:sp>
      <p:sp>
        <p:nvSpPr>
          <p:cNvPr id="18" name="Snip Single Corner Rectangle 17"/>
          <p:cNvSpPr/>
          <p:nvPr/>
        </p:nvSpPr>
        <p:spPr>
          <a:xfrm>
            <a:off x="6372200" y="4280520"/>
            <a:ext cx="1584176" cy="360040"/>
          </a:xfrm>
          <a:prstGeom prst="snip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r>
              <a:rPr lang="en-ZA" dirty="0" smtClean="0">
                <a:solidFill>
                  <a:prstClr val="white"/>
                </a:solidFill>
              </a:rPr>
              <a:t>Intervention</a:t>
            </a:r>
            <a:endParaRPr lang="en-ZA" dirty="0">
              <a:solidFill>
                <a:prstClr val="white"/>
              </a:solidFill>
            </a:endParaRPr>
          </a:p>
        </p:txBody>
      </p:sp>
      <p:sp>
        <p:nvSpPr>
          <p:cNvPr id="19" name="Flowchart: Manual Input 18"/>
          <p:cNvSpPr/>
          <p:nvPr/>
        </p:nvSpPr>
        <p:spPr>
          <a:xfrm>
            <a:off x="6223570" y="3388804"/>
            <a:ext cx="1656184" cy="639688"/>
          </a:xfrm>
          <a:prstGeom prst="flowChartManualIn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dirty="0" smtClean="0">
                <a:solidFill>
                  <a:prstClr val="white"/>
                </a:solidFill>
              </a:rPr>
              <a:t>Assumptions</a:t>
            </a:r>
            <a:endParaRPr lang="en-ZA" dirty="0">
              <a:solidFill>
                <a:prstClr val="white"/>
              </a:solidFill>
            </a:endParaRPr>
          </a:p>
        </p:txBody>
      </p:sp>
      <p:sp>
        <p:nvSpPr>
          <p:cNvPr id="20" name="Flowchart: Manual Input 19"/>
          <p:cNvSpPr/>
          <p:nvPr/>
        </p:nvSpPr>
        <p:spPr>
          <a:xfrm>
            <a:off x="1575123" y="3198329"/>
            <a:ext cx="1656184" cy="639688"/>
          </a:xfrm>
          <a:prstGeom prst="flowChartManualIn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dirty="0" smtClean="0">
                <a:solidFill>
                  <a:prstClr val="white"/>
                </a:solidFill>
              </a:rPr>
              <a:t>Assumptions</a:t>
            </a:r>
            <a:endParaRPr lang="en-ZA" dirty="0">
              <a:solidFill>
                <a:prstClr val="white"/>
              </a:solidFill>
            </a:endParaRPr>
          </a:p>
        </p:txBody>
      </p:sp>
      <p:cxnSp>
        <p:nvCxnSpPr>
          <p:cNvPr id="22" name="Straight Connector 21"/>
          <p:cNvCxnSpPr/>
          <p:nvPr/>
        </p:nvCxnSpPr>
        <p:spPr>
          <a:xfrm>
            <a:off x="1691680" y="1877802"/>
            <a:ext cx="360040" cy="154099"/>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4" idx="2"/>
          </p:cNvCxnSpPr>
          <p:nvPr/>
        </p:nvCxnSpPr>
        <p:spPr>
          <a:xfrm flipH="1">
            <a:off x="7236296" y="1877802"/>
            <a:ext cx="360040" cy="39907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915816" y="1517762"/>
            <a:ext cx="891319" cy="559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5868144" y="1517762"/>
            <a:ext cx="576064" cy="6871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802854" y="4784179"/>
            <a:ext cx="8640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ZA" sz="1600" dirty="0" smtClean="0">
                <a:solidFill>
                  <a:prstClr val="black"/>
                </a:solidFill>
              </a:rPr>
              <a:t>Outputs</a:t>
            </a:r>
            <a:endParaRPr lang="en-ZA" sz="1600" dirty="0">
              <a:solidFill>
                <a:prstClr val="black"/>
              </a:solidFill>
            </a:endParaRPr>
          </a:p>
        </p:txBody>
      </p:sp>
      <p:sp>
        <p:nvSpPr>
          <p:cNvPr id="31" name="Rectangle 30"/>
          <p:cNvSpPr/>
          <p:nvPr/>
        </p:nvSpPr>
        <p:spPr>
          <a:xfrm>
            <a:off x="1763019" y="4784179"/>
            <a:ext cx="8640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ZA" sz="1600" dirty="0" smtClean="0">
                <a:solidFill>
                  <a:prstClr val="black"/>
                </a:solidFill>
              </a:rPr>
              <a:t>Outputs</a:t>
            </a:r>
            <a:endParaRPr lang="en-ZA" sz="1600" dirty="0">
              <a:solidFill>
                <a:prstClr val="black"/>
              </a:solidFill>
            </a:endParaRPr>
          </a:p>
        </p:txBody>
      </p:sp>
      <p:sp>
        <p:nvSpPr>
          <p:cNvPr id="32" name="Rectangle 31"/>
          <p:cNvSpPr/>
          <p:nvPr/>
        </p:nvSpPr>
        <p:spPr>
          <a:xfrm>
            <a:off x="2735635" y="4797152"/>
            <a:ext cx="8640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ZA" sz="1600" dirty="0" smtClean="0">
                <a:solidFill>
                  <a:prstClr val="black"/>
                </a:solidFill>
              </a:rPr>
              <a:t>Outputs</a:t>
            </a:r>
            <a:endParaRPr lang="en-ZA" sz="1600" dirty="0">
              <a:solidFill>
                <a:prstClr val="black"/>
              </a:solidFill>
            </a:endParaRPr>
          </a:p>
        </p:txBody>
      </p:sp>
      <p:sp>
        <p:nvSpPr>
          <p:cNvPr id="33" name="Rectangle 32"/>
          <p:cNvSpPr/>
          <p:nvPr/>
        </p:nvSpPr>
        <p:spPr>
          <a:xfrm>
            <a:off x="7322629" y="4797152"/>
            <a:ext cx="8640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ZA" sz="1600" dirty="0" smtClean="0">
                <a:solidFill>
                  <a:prstClr val="black"/>
                </a:solidFill>
              </a:rPr>
              <a:t>Outputs</a:t>
            </a:r>
            <a:endParaRPr lang="en-ZA" sz="1600" dirty="0">
              <a:solidFill>
                <a:prstClr val="black"/>
              </a:solidFill>
            </a:endParaRPr>
          </a:p>
        </p:txBody>
      </p:sp>
      <p:sp>
        <p:nvSpPr>
          <p:cNvPr id="34" name="Rectangle 33"/>
          <p:cNvSpPr/>
          <p:nvPr/>
        </p:nvSpPr>
        <p:spPr>
          <a:xfrm>
            <a:off x="6372200" y="4797152"/>
            <a:ext cx="8640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ZA" sz="1600" dirty="0" smtClean="0">
                <a:solidFill>
                  <a:prstClr val="black"/>
                </a:solidFill>
              </a:rPr>
              <a:t>Outputs</a:t>
            </a:r>
            <a:endParaRPr lang="en-ZA" sz="1600" dirty="0">
              <a:solidFill>
                <a:prstClr val="black"/>
              </a:solidFill>
            </a:endParaRPr>
          </a:p>
        </p:txBody>
      </p:sp>
      <p:sp>
        <p:nvSpPr>
          <p:cNvPr id="35" name="Flowchart: Data 34"/>
          <p:cNvSpPr/>
          <p:nvPr/>
        </p:nvSpPr>
        <p:spPr>
          <a:xfrm>
            <a:off x="407901" y="5288235"/>
            <a:ext cx="983382" cy="432048"/>
          </a:xfrm>
          <a:prstGeom prst="flowChartInputOutput">
            <a:avLst/>
          </a:prstGeom>
        </p:spPr>
        <p:style>
          <a:lnRef idx="1">
            <a:schemeClr val="dk1"/>
          </a:lnRef>
          <a:fillRef idx="2">
            <a:schemeClr val="dk1"/>
          </a:fillRef>
          <a:effectRef idx="1">
            <a:schemeClr val="dk1"/>
          </a:effectRef>
          <a:fontRef idx="minor">
            <a:schemeClr val="dk1"/>
          </a:fontRef>
        </p:style>
        <p:txBody>
          <a:bodyPr rtlCol="0" anchor="ctr"/>
          <a:lstStyle/>
          <a:p>
            <a:pPr algn="ctr" defTabSz="914400"/>
            <a:r>
              <a:rPr lang="en-ZA" sz="800" dirty="0" smtClean="0">
                <a:solidFill>
                  <a:prstClr val="black"/>
                </a:solidFill>
              </a:rPr>
              <a:t>Activities</a:t>
            </a:r>
            <a:endParaRPr lang="en-ZA" sz="800" dirty="0">
              <a:solidFill>
                <a:prstClr val="black"/>
              </a:solidFill>
            </a:endParaRPr>
          </a:p>
        </p:txBody>
      </p:sp>
      <p:sp>
        <p:nvSpPr>
          <p:cNvPr id="38" name="Flowchart: Data 37"/>
          <p:cNvSpPr/>
          <p:nvPr/>
        </p:nvSpPr>
        <p:spPr>
          <a:xfrm>
            <a:off x="1489423" y="5292774"/>
            <a:ext cx="983382" cy="432048"/>
          </a:xfrm>
          <a:prstGeom prst="flowChartInputOutput">
            <a:avLst/>
          </a:prstGeom>
        </p:spPr>
        <p:style>
          <a:lnRef idx="1">
            <a:schemeClr val="dk1"/>
          </a:lnRef>
          <a:fillRef idx="2">
            <a:schemeClr val="dk1"/>
          </a:fillRef>
          <a:effectRef idx="1">
            <a:schemeClr val="dk1"/>
          </a:effectRef>
          <a:fontRef idx="minor">
            <a:schemeClr val="dk1"/>
          </a:fontRef>
        </p:style>
        <p:txBody>
          <a:bodyPr rtlCol="0" anchor="ctr"/>
          <a:lstStyle/>
          <a:p>
            <a:pPr algn="ctr" defTabSz="914400"/>
            <a:r>
              <a:rPr lang="en-ZA" sz="800" dirty="0" smtClean="0">
                <a:solidFill>
                  <a:prstClr val="black"/>
                </a:solidFill>
              </a:rPr>
              <a:t>Activities</a:t>
            </a:r>
            <a:endParaRPr lang="en-ZA" sz="800" dirty="0">
              <a:solidFill>
                <a:prstClr val="black"/>
              </a:solidFill>
            </a:endParaRPr>
          </a:p>
        </p:txBody>
      </p:sp>
      <p:sp>
        <p:nvSpPr>
          <p:cNvPr id="39" name="Flowchart: Data 38"/>
          <p:cNvSpPr/>
          <p:nvPr/>
        </p:nvSpPr>
        <p:spPr>
          <a:xfrm>
            <a:off x="2457078" y="5288235"/>
            <a:ext cx="983382" cy="432048"/>
          </a:xfrm>
          <a:prstGeom prst="flowChartInputOutput">
            <a:avLst/>
          </a:prstGeom>
        </p:spPr>
        <p:style>
          <a:lnRef idx="1">
            <a:schemeClr val="dk1"/>
          </a:lnRef>
          <a:fillRef idx="2">
            <a:schemeClr val="dk1"/>
          </a:fillRef>
          <a:effectRef idx="1">
            <a:schemeClr val="dk1"/>
          </a:effectRef>
          <a:fontRef idx="minor">
            <a:schemeClr val="dk1"/>
          </a:fontRef>
        </p:style>
        <p:txBody>
          <a:bodyPr rtlCol="0" anchor="ctr"/>
          <a:lstStyle/>
          <a:p>
            <a:pPr algn="ctr" defTabSz="914400"/>
            <a:r>
              <a:rPr lang="en-ZA" sz="800" dirty="0" smtClean="0">
                <a:solidFill>
                  <a:prstClr val="black"/>
                </a:solidFill>
              </a:rPr>
              <a:t>Activities</a:t>
            </a:r>
            <a:endParaRPr lang="en-ZA" sz="800" dirty="0">
              <a:solidFill>
                <a:prstClr val="black"/>
              </a:solidFill>
            </a:endParaRPr>
          </a:p>
        </p:txBody>
      </p:sp>
      <p:sp>
        <p:nvSpPr>
          <p:cNvPr id="40" name="Flowchart: Data 39"/>
          <p:cNvSpPr/>
          <p:nvPr/>
        </p:nvSpPr>
        <p:spPr>
          <a:xfrm>
            <a:off x="6339247" y="5306491"/>
            <a:ext cx="983382" cy="432048"/>
          </a:xfrm>
          <a:prstGeom prst="flowChartInputOutput">
            <a:avLst/>
          </a:prstGeom>
        </p:spPr>
        <p:style>
          <a:lnRef idx="1">
            <a:schemeClr val="dk1"/>
          </a:lnRef>
          <a:fillRef idx="2">
            <a:schemeClr val="dk1"/>
          </a:fillRef>
          <a:effectRef idx="1">
            <a:schemeClr val="dk1"/>
          </a:effectRef>
          <a:fontRef idx="minor">
            <a:schemeClr val="dk1"/>
          </a:fontRef>
        </p:style>
        <p:txBody>
          <a:bodyPr rtlCol="0" anchor="ctr"/>
          <a:lstStyle/>
          <a:p>
            <a:pPr algn="ctr" defTabSz="914400"/>
            <a:r>
              <a:rPr lang="en-ZA" sz="800" dirty="0" smtClean="0">
                <a:solidFill>
                  <a:prstClr val="black"/>
                </a:solidFill>
              </a:rPr>
              <a:t>Activities</a:t>
            </a:r>
            <a:endParaRPr lang="en-ZA" sz="800" dirty="0">
              <a:solidFill>
                <a:prstClr val="black"/>
              </a:solidFill>
            </a:endParaRPr>
          </a:p>
        </p:txBody>
      </p:sp>
      <p:sp>
        <p:nvSpPr>
          <p:cNvPr id="41" name="Flowchart: Data 40"/>
          <p:cNvSpPr/>
          <p:nvPr/>
        </p:nvSpPr>
        <p:spPr>
          <a:xfrm>
            <a:off x="7362664" y="5301208"/>
            <a:ext cx="983382" cy="432048"/>
          </a:xfrm>
          <a:prstGeom prst="flowChartInputOutput">
            <a:avLst/>
          </a:prstGeom>
        </p:spPr>
        <p:style>
          <a:lnRef idx="1">
            <a:schemeClr val="dk1"/>
          </a:lnRef>
          <a:fillRef idx="2">
            <a:schemeClr val="dk1"/>
          </a:fillRef>
          <a:effectRef idx="1">
            <a:schemeClr val="dk1"/>
          </a:effectRef>
          <a:fontRef idx="minor">
            <a:schemeClr val="dk1"/>
          </a:fontRef>
        </p:style>
        <p:txBody>
          <a:bodyPr rtlCol="0" anchor="ctr"/>
          <a:lstStyle/>
          <a:p>
            <a:pPr algn="ctr" defTabSz="914400"/>
            <a:r>
              <a:rPr lang="en-ZA" sz="800" dirty="0" smtClean="0">
                <a:solidFill>
                  <a:prstClr val="black"/>
                </a:solidFill>
              </a:rPr>
              <a:t>Activities</a:t>
            </a:r>
            <a:endParaRPr lang="en-ZA" sz="800" dirty="0">
              <a:solidFill>
                <a:prstClr val="black"/>
              </a:solidFill>
            </a:endParaRPr>
          </a:p>
        </p:txBody>
      </p:sp>
      <p:sp>
        <p:nvSpPr>
          <p:cNvPr id="43" name="Flowchart: Decision 42"/>
          <p:cNvSpPr/>
          <p:nvPr/>
        </p:nvSpPr>
        <p:spPr>
          <a:xfrm>
            <a:off x="251520" y="5764460"/>
            <a:ext cx="1037983" cy="648072"/>
          </a:xfrm>
          <a:prstGeom prst="flowChartDecision">
            <a:avLst/>
          </a:prstGeom>
          <a:solidFill>
            <a:srgbClr val="FFCCFF"/>
          </a:solidFill>
          <a:ln>
            <a:solidFill>
              <a:srgbClr val="FFCCFF"/>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sz="1000" dirty="0" smtClean="0">
                <a:solidFill>
                  <a:srgbClr val="003300"/>
                </a:solidFill>
              </a:rPr>
              <a:t>Inputs</a:t>
            </a:r>
            <a:endParaRPr lang="en-ZA" sz="1000" dirty="0">
              <a:solidFill>
                <a:srgbClr val="003300"/>
              </a:solidFill>
            </a:endParaRPr>
          </a:p>
        </p:txBody>
      </p:sp>
      <p:sp>
        <p:nvSpPr>
          <p:cNvPr id="44" name="Flowchart: Decision 43"/>
          <p:cNvSpPr/>
          <p:nvPr/>
        </p:nvSpPr>
        <p:spPr>
          <a:xfrm>
            <a:off x="1335643" y="5772025"/>
            <a:ext cx="1037983" cy="648072"/>
          </a:xfrm>
          <a:prstGeom prst="flowChartDecision">
            <a:avLst/>
          </a:prstGeom>
          <a:solidFill>
            <a:srgbClr val="FFCCFF"/>
          </a:solidFill>
          <a:ln>
            <a:solidFill>
              <a:srgbClr val="FFCCFF"/>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sz="1000" dirty="0" smtClean="0">
                <a:solidFill>
                  <a:srgbClr val="003300"/>
                </a:solidFill>
              </a:rPr>
              <a:t>Inputs</a:t>
            </a:r>
            <a:endParaRPr lang="en-ZA" sz="1000" dirty="0">
              <a:solidFill>
                <a:srgbClr val="003300"/>
              </a:solidFill>
            </a:endParaRPr>
          </a:p>
        </p:txBody>
      </p:sp>
      <p:sp>
        <p:nvSpPr>
          <p:cNvPr id="45" name="Flowchart: Decision 44"/>
          <p:cNvSpPr/>
          <p:nvPr/>
        </p:nvSpPr>
        <p:spPr>
          <a:xfrm>
            <a:off x="2415605" y="5772086"/>
            <a:ext cx="1037983" cy="648072"/>
          </a:xfrm>
          <a:prstGeom prst="flowChartDecision">
            <a:avLst/>
          </a:prstGeom>
          <a:solidFill>
            <a:srgbClr val="FFCCFF"/>
          </a:solidFill>
          <a:ln>
            <a:solidFill>
              <a:srgbClr val="FFCCFF"/>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sz="1000" dirty="0" smtClean="0">
                <a:solidFill>
                  <a:srgbClr val="003300"/>
                </a:solidFill>
              </a:rPr>
              <a:t>Inputs</a:t>
            </a:r>
            <a:endParaRPr lang="en-ZA" sz="1000" dirty="0">
              <a:solidFill>
                <a:srgbClr val="003300"/>
              </a:solidFill>
            </a:endParaRPr>
          </a:p>
        </p:txBody>
      </p:sp>
      <p:sp>
        <p:nvSpPr>
          <p:cNvPr id="46" name="Flowchart: Decision 45"/>
          <p:cNvSpPr/>
          <p:nvPr/>
        </p:nvSpPr>
        <p:spPr>
          <a:xfrm>
            <a:off x="6234734" y="5772447"/>
            <a:ext cx="1037983" cy="648072"/>
          </a:xfrm>
          <a:prstGeom prst="flowChartDecision">
            <a:avLst/>
          </a:prstGeom>
          <a:solidFill>
            <a:srgbClr val="FFCCFF"/>
          </a:solidFill>
          <a:ln>
            <a:solidFill>
              <a:srgbClr val="FFCCFF"/>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sz="1000" dirty="0" smtClean="0">
                <a:solidFill>
                  <a:srgbClr val="003300"/>
                </a:solidFill>
              </a:rPr>
              <a:t>Inputs</a:t>
            </a:r>
            <a:endParaRPr lang="en-ZA" sz="1000" dirty="0">
              <a:solidFill>
                <a:srgbClr val="003300"/>
              </a:solidFill>
            </a:endParaRPr>
          </a:p>
        </p:txBody>
      </p:sp>
      <p:sp>
        <p:nvSpPr>
          <p:cNvPr id="47" name="Flowchart: Decision 46"/>
          <p:cNvSpPr/>
          <p:nvPr/>
        </p:nvSpPr>
        <p:spPr>
          <a:xfrm>
            <a:off x="7308063" y="5756770"/>
            <a:ext cx="1037983" cy="648072"/>
          </a:xfrm>
          <a:prstGeom prst="flowChartDecision">
            <a:avLst/>
          </a:prstGeom>
          <a:solidFill>
            <a:srgbClr val="FFCCFF"/>
          </a:solidFill>
          <a:ln>
            <a:solidFill>
              <a:srgbClr val="FFCCFF"/>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ZA" sz="1000" dirty="0" smtClean="0">
                <a:solidFill>
                  <a:srgbClr val="003300"/>
                </a:solidFill>
              </a:rPr>
              <a:t>Inputs</a:t>
            </a:r>
            <a:endParaRPr lang="en-ZA" sz="1000" dirty="0">
              <a:solidFill>
                <a:srgbClr val="003300"/>
              </a:solidFill>
            </a:endParaRPr>
          </a:p>
        </p:txBody>
      </p:sp>
      <p:sp>
        <p:nvSpPr>
          <p:cNvPr id="48" name="Flowchart: Terminator 47"/>
          <p:cNvSpPr/>
          <p:nvPr/>
        </p:nvSpPr>
        <p:spPr>
          <a:xfrm>
            <a:off x="3895353" y="4742550"/>
            <a:ext cx="1152128" cy="36004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ZA" dirty="0" smtClean="0">
                <a:solidFill>
                  <a:prstClr val="white"/>
                </a:solidFill>
              </a:rPr>
              <a:t>Indicator</a:t>
            </a:r>
            <a:endParaRPr lang="en-ZA" dirty="0">
              <a:solidFill>
                <a:prstClr val="white"/>
              </a:solidFill>
            </a:endParaRPr>
          </a:p>
        </p:txBody>
      </p:sp>
      <p:cxnSp>
        <p:nvCxnSpPr>
          <p:cNvPr id="49" name="Straight Connector 48"/>
          <p:cNvCxnSpPr/>
          <p:nvPr/>
        </p:nvCxnSpPr>
        <p:spPr>
          <a:xfrm flipH="1">
            <a:off x="3616846" y="4951145"/>
            <a:ext cx="288032" cy="11363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52" name="Flowchart: Terminator 51"/>
          <p:cNvSpPr/>
          <p:nvPr/>
        </p:nvSpPr>
        <p:spPr>
          <a:xfrm>
            <a:off x="5066084" y="5036207"/>
            <a:ext cx="1152128" cy="360040"/>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r>
              <a:rPr lang="en-ZA" dirty="0" smtClean="0">
                <a:solidFill>
                  <a:prstClr val="white"/>
                </a:solidFill>
              </a:rPr>
              <a:t>Indicator</a:t>
            </a:r>
            <a:endParaRPr lang="en-ZA" dirty="0">
              <a:solidFill>
                <a:prstClr val="white"/>
              </a:solidFill>
            </a:endParaRPr>
          </a:p>
        </p:txBody>
      </p:sp>
      <p:cxnSp>
        <p:nvCxnSpPr>
          <p:cNvPr id="53" name="Straight Connector 52"/>
          <p:cNvCxnSpPr>
            <a:stCxn id="52" idx="3"/>
            <a:endCxn id="34" idx="1"/>
          </p:cNvCxnSpPr>
          <p:nvPr/>
        </p:nvCxnSpPr>
        <p:spPr>
          <a:xfrm flipV="1">
            <a:off x="6218212" y="5049180"/>
            <a:ext cx="153988" cy="16704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45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0499" y="271596"/>
            <a:ext cx="7936302" cy="461665"/>
          </a:xfrm>
          <a:prstGeom prst="rect">
            <a:avLst/>
          </a:prstGeom>
          <a:noFill/>
        </p:spPr>
        <p:txBody>
          <a:bodyPr wrap="square" rtlCol="0">
            <a:spAutoFit/>
          </a:bodyPr>
          <a:lstStyle/>
          <a:p>
            <a:pPr algn="ctr"/>
            <a:r>
              <a:rPr lang="en-US" sz="2400" b="1" dirty="0" smtClean="0">
                <a:solidFill>
                  <a:srgbClr val="00B050"/>
                </a:solidFill>
                <a:latin typeface="Arial" panose="020B0604020202020204" pitchFamily="34" charset="0"/>
                <a:cs typeface="Arial" panose="020B0604020202020204" pitchFamily="34" charset="0"/>
              </a:rPr>
              <a:t>PURPOSE  OF THE PRESENTATION</a:t>
            </a:r>
            <a:endParaRPr lang="en-US" sz="2400" b="1" dirty="0">
              <a:solidFill>
                <a:srgbClr val="00B050"/>
              </a:solidFill>
              <a:latin typeface="Arial" panose="020B0604020202020204" pitchFamily="34" charset="0"/>
              <a:cs typeface="Arial" panose="020B0604020202020204" pitchFamily="34" charset="0"/>
            </a:endParaRPr>
          </a:p>
        </p:txBody>
      </p:sp>
      <p:sp>
        <p:nvSpPr>
          <p:cNvPr id="2" name="Rectangle 1"/>
          <p:cNvSpPr/>
          <p:nvPr/>
        </p:nvSpPr>
        <p:spPr>
          <a:xfrm>
            <a:off x="551793" y="1586504"/>
            <a:ext cx="7910036" cy="1200329"/>
          </a:xfrm>
          <a:prstGeom prst="rect">
            <a:avLst/>
          </a:prstGeom>
        </p:spPr>
        <p:txBody>
          <a:bodyPr wrap="square">
            <a:spAutoFit/>
          </a:bodyPr>
          <a:lstStyle/>
          <a:p>
            <a:pPr algn="just">
              <a:lnSpc>
                <a:spcPct val="150000"/>
              </a:lnSpc>
              <a:defRPr/>
            </a:pPr>
            <a:r>
              <a:rPr lang="en-ZA" sz="2400" dirty="0" smtClean="0">
                <a:solidFill>
                  <a:prstClr val="black"/>
                </a:solidFill>
                <a:latin typeface="Arial" panose="020B0604020202020204" pitchFamily="34" charset="0"/>
                <a:cs typeface="Arial" panose="020B0604020202020204" pitchFamily="34" charset="0"/>
              </a:rPr>
              <a:t>To provide an overview on Security Operations including the five (5), ten (10) and fifty (50) year plan .</a:t>
            </a:r>
            <a:endParaRPr lang="en-ZA" sz="24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Tree>
    <p:extLst>
      <p:ext uri="{BB962C8B-B14F-4D97-AF65-F5344CB8AC3E}">
        <p14:creationId xmlns:p14="http://schemas.microsoft.com/office/powerpoint/2010/main" val="2953267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76300" y="271596"/>
            <a:ext cx="7640403" cy="461665"/>
          </a:xfrm>
          <a:prstGeom prst="rect">
            <a:avLst/>
          </a:prstGeom>
          <a:noFill/>
        </p:spPr>
        <p:txBody>
          <a:bodyPr wrap="square" rtlCol="0">
            <a:spAutoFit/>
          </a:bodyPr>
          <a:lstStyle/>
          <a:p>
            <a:pPr algn="ctr"/>
            <a:r>
              <a:rPr lang="en-US" sz="2400" b="1" dirty="0" smtClean="0">
                <a:solidFill>
                  <a:srgbClr val="00B050"/>
                </a:solidFill>
                <a:latin typeface="Arial" panose="020B0604020202020204" pitchFamily="34" charset="0"/>
                <a:cs typeface="Arial" panose="020B0604020202020204" pitchFamily="34" charset="0"/>
              </a:rPr>
              <a:t>DCS MANDATE</a:t>
            </a:r>
            <a:endParaRPr lang="en-US" sz="2400" b="1" dirty="0">
              <a:solidFill>
                <a:srgbClr val="00B05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6</a:t>
            </a:fld>
            <a:endParaRPr lang="en-US">
              <a:solidFill>
                <a:prstClr val="black">
                  <a:tint val="75000"/>
                </a:prstClr>
              </a:solidFill>
            </a:endParaRPr>
          </a:p>
        </p:txBody>
      </p:sp>
      <p:sp>
        <p:nvSpPr>
          <p:cNvPr id="3" name="Rectangle 2"/>
          <p:cNvSpPr/>
          <p:nvPr/>
        </p:nvSpPr>
        <p:spPr>
          <a:xfrm>
            <a:off x="332509" y="1339593"/>
            <a:ext cx="8455231" cy="5324535"/>
          </a:xfrm>
          <a:prstGeom prst="rect">
            <a:avLst/>
          </a:prstGeom>
        </p:spPr>
        <p:txBody>
          <a:bodyPr wrap="square">
            <a:spAutoFit/>
          </a:bodyPr>
          <a:lstStyle/>
          <a:p>
            <a:pPr algn="just"/>
            <a:r>
              <a:rPr lang="en-ZA" sz="2000" dirty="0">
                <a:solidFill>
                  <a:prstClr val="black"/>
                </a:solidFill>
                <a:latin typeface="Arial" panose="020B0604020202020204" pitchFamily="34" charset="0"/>
                <a:cs typeface="Arial" panose="020B0604020202020204" pitchFamily="34" charset="0"/>
              </a:rPr>
              <a:t>The </a:t>
            </a:r>
            <a:r>
              <a:rPr lang="en-ZA" sz="2000" dirty="0" smtClean="0">
                <a:solidFill>
                  <a:prstClr val="black"/>
                </a:solidFill>
                <a:latin typeface="Arial" panose="020B0604020202020204" pitchFamily="34" charset="0"/>
                <a:cs typeface="Arial" panose="020B0604020202020204" pitchFamily="34" charset="0"/>
              </a:rPr>
              <a:t>DCS is </a:t>
            </a:r>
            <a:r>
              <a:rPr lang="en-ZA" sz="2000" dirty="0">
                <a:solidFill>
                  <a:prstClr val="black"/>
                </a:solidFill>
                <a:latin typeface="Arial" panose="020B0604020202020204" pitchFamily="34" charset="0"/>
                <a:cs typeface="Arial" panose="020B0604020202020204" pitchFamily="34" charset="0"/>
              </a:rPr>
              <a:t>responsible for the rehabilitation of offenders in </a:t>
            </a:r>
            <a:r>
              <a:rPr lang="en-ZA" sz="2000" dirty="0" smtClean="0">
                <a:solidFill>
                  <a:prstClr val="black"/>
                </a:solidFill>
                <a:latin typeface="Arial" panose="020B0604020202020204" pitchFamily="34" charset="0"/>
                <a:cs typeface="Arial" panose="020B0604020202020204" pitchFamily="34" charset="0"/>
              </a:rPr>
              <a:t>a safe </a:t>
            </a:r>
            <a:r>
              <a:rPr lang="en-ZA" sz="2000" dirty="0">
                <a:solidFill>
                  <a:prstClr val="black"/>
                </a:solidFill>
                <a:latin typeface="Arial" panose="020B0604020202020204" pitchFamily="34" charset="0"/>
                <a:cs typeface="Arial" panose="020B0604020202020204" pitchFamily="34" charset="0"/>
              </a:rPr>
              <a:t>and secure environment while observing their human </a:t>
            </a:r>
            <a:r>
              <a:rPr lang="en-ZA" sz="2000" dirty="0" smtClean="0">
                <a:solidFill>
                  <a:prstClr val="black"/>
                </a:solidFill>
                <a:latin typeface="Arial" panose="020B0604020202020204" pitchFamily="34" charset="0"/>
                <a:cs typeface="Arial" panose="020B0604020202020204" pitchFamily="34" charset="0"/>
              </a:rPr>
              <a:t>dignity, </a:t>
            </a:r>
            <a:r>
              <a:rPr lang="en-ZA" sz="2000" dirty="0">
                <a:solidFill>
                  <a:prstClr val="black"/>
                </a:solidFill>
                <a:latin typeface="Arial" panose="020B0604020202020204" pitchFamily="34" charset="0"/>
                <a:cs typeface="Arial" panose="020B0604020202020204" pitchFamily="34" charset="0"/>
              </a:rPr>
              <a:t>including at least the provision, at state expense, of adequate </a:t>
            </a:r>
            <a:r>
              <a:rPr lang="en-ZA" sz="2000" dirty="0" smtClean="0">
                <a:solidFill>
                  <a:prstClr val="black"/>
                </a:solidFill>
                <a:latin typeface="Arial" panose="020B0604020202020204" pitchFamily="34" charset="0"/>
                <a:cs typeface="Arial" panose="020B0604020202020204" pitchFamily="34" charset="0"/>
              </a:rPr>
              <a:t>accommodation, health </a:t>
            </a:r>
            <a:r>
              <a:rPr lang="en-ZA" sz="2000" dirty="0">
                <a:solidFill>
                  <a:prstClr val="black"/>
                </a:solidFill>
                <a:latin typeface="Arial" panose="020B0604020202020204" pitchFamily="34" charset="0"/>
                <a:cs typeface="Arial" panose="020B0604020202020204" pitchFamily="34" charset="0"/>
              </a:rPr>
              <a:t>care </a:t>
            </a:r>
            <a:r>
              <a:rPr lang="en-ZA" sz="2000" dirty="0" smtClean="0">
                <a:solidFill>
                  <a:prstClr val="black"/>
                </a:solidFill>
                <a:latin typeface="Arial" panose="020B0604020202020204" pitchFamily="34" charset="0"/>
                <a:cs typeface="Arial" panose="020B0604020202020204" pitchFamily="34" charset="0"/>
              </a:rPr>
              <a:t>services, exercises among others.</a:t>
            </a:r>
            <a:endParaRPr lang="en-ZA" sz="2000" dirty="0">
              <a:solidFill>
                <a:prstClr val="black"/>
              </a:solidFill>
              <a:latin typeface="Arial" panose="020B0604020202020204" pitchFamily="34" charset="0"/>
              <a:cs typeface="Arial" panose="020B0604020202020204" pitchFamily="34" charset="0"/>
            </a:endParaRPr>
          </a:p>
          <a:p>
            <a:pPr algn="just"/>
            <a:endParaRPr lang="en-ZA" sz="2000" dirty="0">
              <a:solidFill>
                <a:prstClr val="black"/>
              </a:solidFill>
              <a:latin typeface="Arial" panose="020B0604020202020204" pitchFamily="34" charset="0"/>
              <a:cs typeface="Arial" panose="020B0604020202020204" pitchFamily="34" charset="0"/>
            </a:endParaRPr>
          </a:p>
          <a:p>
            <a:pPr algn="just"/>
            <a:r>
              <a:rPr lang="en-ZA" sz="2000" dirty="0">
                <a:solidFill>
                  <a:prstClr val="black"/>
                </a:solidFill>
                <a:latin typeface="Arial" panose="020B0604020202020204" pitchFamily="34" charset="0"/>
                <a:cs typeface="Arial" panose="020B0604020202020204" pitchFamily="34" charset="0"/>
              </a:rPr>
              <a:t>The legislation requires the D</a:t>
            </a:r>
            <a:r>
              <a:rPr lang="en-ZA" sz="2000" dirty="0" smtClean="0">
                <a:solidFill>
                  <a:prstClr val="black"/>
                </a:solidFill>
                <a:latin typeface="Arial" panose="020B0604020202020204" pitchFamily="34" charset="0"/>
                <a:cs typeface="Arial" panose="020B0604020202020204" pitchFamily="34" charset="0"/>
              </a:rPr>
              <a:t>epartment to contribute </a:t>
            </a:r>
            <a:r>
              <a:rPr lang="en-ZA" sz="2000" dirty="0">
                <a:solidFill>
                  <a:prstClr val="black"/>
                </a:solidFill>
                <a:latin typeface="Arial" panose="020B0604020202020204" pitchFamily="34" charset="0"/>
                <a:cs typeface="Arial" panose="020B0604020202020204" pitchFamily="34" charset="0"/>
              </a:rPr>
              <a:t>to maintaining and promoting a just, peaceful and safe society by correcting offending behaviour in a safe, secure and humane environment, thus facilitating optimal rehabilitation and </a:t>
            </a:r>
            <a:r>
              <a:rPr lang="en-ZA" sz="2000" dirty="0" smtClean="0">
                <a:solidFill>
                  <a:prstClr val="black"/>
                </a:solidFill>
                <a:latin typeface="Arial" panose="020B0604020202020204" pitchFamily="34" charset="0"/>
                <a:cs typeface="Arial" panose="020B0604020202020204" pitchFamily="34" charset="0"/>
              </a:rPr>
              <a:t>reduction in </a:t>
            </a:r>
            <a:r>
              <a:rPr lang="en-ZA" sz="2000" dirty="0">
                <a:solidFill>
                  <a:prstClr val="black"/>
                </a:solidFill>
                <a:latin typeface="Arial" panose="020B0604020202020204" pitchFamily="34" charset="0"/>
                <a:cs typeface="Arial" panose="020B0604020202020204" pitchFamily="34" charset="0"/>
              </a:rPr>
              <a:t>repeat offending</a:t>
            </a:r>
            <a:r>
              <a:rPr lang="en-ZA" sz="2000" dirty="0" smtClean="0">
                <a:solidFill>
                  <a:prstClr val="black"/>
                </a:solidFill>
                <a:latin typeface="Arial" panose="020B0604020202020204" pitchFamily="34" charset="0"/>
                <a:cs typeface="Arial" panose="020B0604020202020204" pitchFamily="34" charset="0"/>
              </a:rPr>
              <a:t>.</a:t>
            </a:r>
          </a:p>
          <a:p>
            <a:pPr algn="just"/>
            <a:endParaRPr lang="en-ZA" sz="2000" dirty="0">
              <a:solidFill>
                <a:prstClr val="black"/>
              </a:solidFill>
              <a:latin typeface="Arial" panose="020B0604020202020204" pitchFamily="34" charset="0"/>
              <a:cs typeface="Arial" panose="020B0604020202020204" pitchFamily="34" charset="0"/>
            </a:endParaRPr>
          </a:p>
          <a:p>
            <a:pPr algn="just"/>
            <a:r>
              <a:rPr lang="en-ZA" sz="2000" b="1" dirty="0" smtClean="0">
                <a:solidFill>
                  <a:prstClr val="black"/>
                </a:solidFill>
                <a:latin typeface="Arial" panose="020B0604020202020204" pitchFamily="34" charset="0"/>
                <a:cs typeface="Arial" panose="020B0604020202020204" pitchFamily="34" charset="0"/>
              </a:rPr>
              <a:t>Security is an overarching structure through which no Strategic Programmes {Administration, Incarceration, Rehabilitation, Care and Social Reintegration} can be achieved without, in terms of Section 2 and 4 of the Correctional Services Act, 111 of 1998 as amended.</a:t>
            </a:r>
          </a:p>
          <a:p>
            <a:pPr algn="just"/>
            <a:endParaRPr lang="en-ZA" sz="2000" dirty="0" smtClean="0">
              <a:solidFill>
                <a:prstClr val="black"/>
              </a:solidFill>
              <a:latin typeface="Arial" panose="020B0604020202020204" pitchFamily="34" charset="0"/>
              <a:cs typeface="Arial" panose="020B0604020202020204" pitchFamily="34" charset="0"/>
            </a:endParaRPr>
          </a:p>
          <a:p>
            <a:pPr algn="just"/>
            <a:endParaRPr lang="en-ZA" sz="2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CONFIDENTIAL</a:t>
            </a:r>
            <a:endParaRPr lang="en-US" dirty="0">
              <a:solidFill>
                <a:prstClr val="black">
                  <a:tint val="75000"/>
                </a:prstClr>
              </a:solidFill>
            </a:endParaRPr>
          </a:p>
        </p:txBody>
      </p:sp>
    </p:spTree>
    <p:extLst>
      <p:ext uri="{BB962C8B-B14F-4D97-AF65-F5344CB8AC3E}">
        <p14:creationId xmlns:p14="http://schemas.microsoft.com/office/powerpoint/2010/main" val="3758969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7100" y="271596"/>
            <a:ext cx="7112719" cy="461665"/>
          </a:xfrm>
          <a:prstGeom prst="rect">
            <a:avLst/>
          </a:prstGeom>
          <a:noFill/>
        </p:spPr>
        <p:txBody>
          <a:bodyPr wrap="square" rtlCol="0">
            <a:spAutoFit/>
          </a:bodyPr>
          <a:lstStyle/>
          <a:p>
            <a:pPr algn="ctr"/>
            <a:r>
              <a:rPr lang="en-US" sz="2400" b="1" dirty="0" smtClean="0">
                <a:solidFill>
                  <a:srgbClr val="005300"/>
                </a:solidFill>
                <a:latin typeface="Arial" panose="020B0604020202020204" pitchFamily="34" charset="0"/>
                <a:cs typeface="Arial" panose="020B0604020202020204" pitchFamily="34" charset="0"/>
              </a:rPr>
              <a:t>LEGISLATIVE FRAMEWORK</a:t>
            </a:r>
            <a:endParaRPr lang="en-US" sz="2400" b="1" dirty="0">
              <a:solidFill>
                <a:srgbClr val="0053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7</a:t>
            </a:fld>
            <a:endParaRPr lang="en-US">
              <a:solidFill>
                <a:prstClr val="black">
                  <a:tint val="75000"/>
                </a:prstClr>
              </a:solidFill>
            </a:endParaRPr>
          </a:p>
        </p:txBody>
      </p:sp>
      <p:sp>
        <p:nvSpPr>
          <p:cNvPr id="3" name="Rectangle 2"/>
          <p:cNvSpPr/>
          <p:nvPr/>
        </p:nvSpPr>
        <p:spPr>
          <a:xfrm>
            <a:off x="646980" y="1140178"/>
            <a:ext cx="7868369" cy="530914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Constitution of the Republic of South Africa, 1996.</a:t>
            </a:r>
          </a:p>
          <a:p>
            <a:pPr marL="342900" indent="-34290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Correctional Services Act, Act No 111 of 1998</a:t>
            </a:r>
            <a:r>
              <a:rPr lang="en-ZA" sz="1600" dirty="0" smtClean="0">
                <a:solidFill>
                  <a:srgbClr val="000000"/>
                </a:solidFill>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ZA" sz="1600" dirty="0" smtClean="0">
                <a:solidFill>
                  <a:srgbClr val="000000"/>
                </a:solidFill>
                <a:latin typeface="Arial" panose="020B0604020202020204" pitchFamily="34" charset="0"/>
                <a:cs typeface="Arial" panose="020B0604020202020204" pitchFamily="34" charset="0"/>
              </a:rPr>
              <a:t>Control of Access to Public Premises and Vehicles Act 53  of 1985</a:t>
            </a:r>
            <a:endParaRPr lang="en-ZA" sz="1600" dirty="0">
              <a:solidFill>
                <a:srgbClr val="00000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Criminal Law Amendment Act, Act No 32 of 2007 (Sexual Offences).</a:t>
            </a:r>
          </a:p>
          <a:p>
            <a:pPr marL="342900" indent="-34290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Criminal Procedure Act, Act No 51 of 1997.</a:t>
            </a:r>
          </a:p>
          <a:p>
            <a:pPr marL="342900" indent="-34290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White Paper on Correctional Services, 2005.</a:t>
            </a:r>
          </a:p>
          <a:p>
            <a:pPr marL="342900" indent="-34290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B-Order</a:t>
            </a:r>
            <a:r>
              <a:rPr lang="en-ZA" sz="1600" dirty="0" smtClean="0">
                <a:solidFill>
                  <a:srgbClr val="000000"/>
                </a:solidFill>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ZA" sz="1600" dirty="0" smtClean="0">
                <a:solidFill>
                  <a:srgbClr val="000000"/>
                </a:solidFill>
                <a:latin typeface="Arial" panose="020B0604020202020204" pitchFamily="34" charset="0"/>
                <a:cs typeface="Arial" panose="020B0604020202020204" pitchFamily="34" charset="0"/>
              </a:rPr>
              <a:t>General Intelligence Laws Amendment  Act, Act 11 of 2013 </a:t>
            </a:r>
            <a:endParaRPr lang="en-ZA" sz="1600" dirty="0">
              <a:solidFill>
                <a:srgbClr val="00000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ZA" sz="1600" dirty="0" smtClean="0">
                <a:solidFill>
                  <a:srgbClr val="000000"/>
                </a:solidFill>
                <a:latin typeface="Arial" panose="020B0604020202020204" pitchFamily="34" charset="0"/>
                <a:cs typeface="Arial" panose="020B0604020202020204" pitchFamily="34" charset="0"/>
              </a:rPr>
              <a:t>Minimum </a:t>
            </a:r>
            <a:r>
              <a:rPr lang="en-ZA" sz="1600" dirty="0">
                <a:solidFill>
                  <a:srgbClr val="000000"/>
                </a:solidFill>
                <a:latin typeface="Arial" panose="020B0604020202020204" pitchFamily="34" charset="0"/>
                <a:cs typeface="Arial" panose="020B0604020202020204" pitchFamily="34" charset="0"/>
              </a:rPr>
              <a:t>Security Standards for Correctional Centres</a:t>
            </a:r>
            <a:r>
              <a:rPr lang="en-ZA" sz="1600" dirty="0" smtClean="0">
                <a:solidFill>
                  <a:srgbClr val="000000"/>
                </a:solidFill>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ZA" sz="1600" dirty="0" smtClean="0">
                <a:solidFill>
                  <a:srgbClr val="000000"/>
                </a:solidFill>
                <a:latin typeface="Arial" panose="020B0604020202020204" pitchFamily="34" charset="0"/>
                <a:cs typeface="Arial" panose="020B0604020202020204" pitchFamily="34" charset="0"/>
              </a:rPr>
              <a:t>Minimum Information Security Standards (MISS)</a:t>
            </a:r>
          </a:p>
          <a:p>
            <a:pPr marL="342900" indent="-34290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National Strategic Intelligence Act, 1994 [(Act No 39 of 1994</a:t>
            </a:r>
            <a:r>
              <a:rPr lang="en-US" sz="1600" dirty="0" smtClean="0">
                <a:solidFill>
                  <a:srgbClr val="000000"/>
                </a:solidFill>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Protection of Personal Information Act, Act No 4 of 2013</a:t>
            </a:r>
            <a:endParaRPr lang="en-ZA" sz="1600" dirty="0" smtClean="0">
              <a:solidFill>
                <a:srgbClr val="00000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ZA" sz="1600" dirty="0" smtClean="0">
                <a:solidFill>
                  <a:srgbClr val="000000"/>
                </a:solidFill>
                <a:latin typeface="Arial" panose="020B0604020202020204" pitchFamily="34" charset="0"/>
                <a:cs typeface="Arial" panose="020B0604020202020204" pitchFamily="34" charset="0"/>
              </a:rPr>
              <a:t>White Paper on Remand Detention Management in South Africa, 2014.</a:t>
            </a:r>
          </a:p>
          <a:p>
            <a:pPr marL="342900" indent="-342900" algn="just">
              <a:lnSpc>
                <a:spcPct val="150000"/>
              </a:lnSpc>
              <a:buFont typeface="Arial" panose="020B0604020202020204" pitchFamily="34" charset="0"/>
              <a:buChar char="•"/>
            </a:pPr>
            <a:r>
              <a:rPr lang="en-ZA" sz="1600" dirty="0" smtClean="0">
                <a:solidFill>
                  <a:srgbClr val="000000"/>
                </a:solidFill>
                <a:latin typeface="Arial" panose="020B0604020202020204" pitchFamily="34" charset="0"/>
                <a:cs typeface="Arial" panose="020B0604020202020204" pitchFamily="34" charset="0"/>
              </a:rPr>
              <a:t>United Nations Standard Minimum Rules (The Nelson Mandela Rules</a:t>
            </a:r>
            <a:r>
              <a:rPr lang="en-ZA" dirty="0" smtClean="0">
                <a:solidFill>
                  <a:srgbClr val="000000"/>
                </a:solidFill>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CONFIDENTIAL</a:t>
            </a:r>
            <a:endParaRPr lang="en-US" dirty="0">
              <a:solidFill>
                <a:prstClr val="black">
                  <a:tint val="75000"/>
                </a:prstClr>
              </a:solidFill>
            </a:endParaRPr>
          </a:p>
        </p:txBody>
      </p:sp>
    </p:spTree>
    <p:extLst>
      <p:ext uri="{BB962C8B-B14F-4D97-AF65-F5344CB8AC3E}">
        <p14:creationId xmlns:p14="http://schemas.microsoft.com/office/powerpoint/2010/main" val="1553813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0849" y="271596"/>
            <a:ext cx="7640403" cy="830997"/>
          </a:xfrm>
          <a:prstGeom prst="rect">
            <a:avLst/>
          </a:prstGeom>
          <a:noFill/>
        </p:spPr>
        <p:txBody>
          <a:bodyPr wrap="square" rtlCol="0">
            <a:spAutoFit/>
          </a:bodyPr>
          <a:lstStyle/>
          <a:p>
            <a:pPr algn="ctr"/>
            <a:r>
              <a:rPr lang="en-US" sz="2400" b="1" dirty="0" smtClean="0">
                <a:solidFill>
                  <a:srgbClr val="005300"/>
                </a:solidFill>
                <a:latin typeface="Arial" panose="020B0604020202020204" pitchFamily="34" charset="0"/>
                <a:cs typeface="Arial" panose="020B0604020202020204" pitchFamily="34" charset="0"/>
              </a:rPr>
              <a:t>PURPOSE </a:t>
            </a:r>
            <a:r>
              <a:rPr lang="en-US" sz="2400" b="1" dirty="0">
                <a:solidFill>
                  <a:srgbClr val="005300"/>
                </a:solidFill>
                <a:latin typeface="Arial" panose="020B0604020202020204" pitchFamily="34" charset="0"/>
                <a:cs typeface="Arial" panose="020B0604020202020204" pitchFamily="34" charset="0"/>
              </a:rPr>
              <a:t>OF </a:t>
            </a:r>
            <a:r>
              <a:rPr lang="en-US" sz="2400" b="1" dirty="0" smtClean="0">
                <a:solidFill>
                  <a:srgbClr val="005300"/>
                </a:solidFill>
                <a:latin typeface="Arial" panose="020B0604020202020204" pitchFamily="34" charset="0"/>
                <a:cs typeface="Arial" panose="020B0604020202020204" pitchFamily="34" charset="0"/>
              </a:rPr>
              <a:t>THE CHIEF DIRECTORATE SECURITY OPERATIONS</a:t>
            </a:r>
            <a:endParaRPr lang="en-US" sz="2400" b="1" dirty="0">
              <a:solidFill>
                <a:srgbClr val="0053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8</a:t>
            </a:fld>
            <a:endParaRPr lang="en-US">
              <a:solidFill>
                <a:prstClr val="black">
                  <a:tint val="75000"/>
                </a:prstClr>
              </a:solidFill>
            </a:endParaRPr>
          </a:p>
        </p:txBody>
      </p:sp>
      <p:sp>
        <p:nvSpPr>
          <p:cNvPr id="3" name="Rectangle 2"/>
          <p:cNvSpPr/>
          <p:nvPr/>
        </p:nvSpPr>
        <p:spPr>
          <a:xfrm>
            <a:off x="536713" y="1162822"/>
            <a:ext cx="7978637" cy="1785104"/>
          </a:xfrm>
          <a:prstGeom prst="rect">
            <a:avLst/>
          </a:prstGeom>
        </p:spPr>
        <p:txBody>
          <a:bodyPr wrap="square">
            <a:spAutoFit/>
          </a:bodyPr>
          <a:lstStyle/>
          <a:p>
            <a:pPr algn="just"/>
            <a:endParaRPr lang="en-ZA" sz="2000" dirty="0" smtClean="0">
              <a:solidFill>
                <a:prstClr val="black"/>
              </a:solidFill>
              <a:latin typeface="Arial" panose="020B0604020202020204" pitchFamily="34" charset="0"/>
              <a:cs typeface="Arial" panose="020B0604020202020204" pitchFamily="34" charset="0"/>
            </a:endParaRPr>
          </a:p>
          <a:p>
            <a:pPr algn="just">
              <a:lnSpc>
                <a:spcPct val="150000"/>
              </a:lnSpc>
            </a:pPr>
            <a:r>
              <a:rPr lang="en-ZA" sz="2000" dirty="0" smtClean="0">
                <a:solidFill>
                  <a:prstClr val="black"/>
                </a:solidFill>
                <a:latin typeface="Arial" panose="020B0604020202020204" pitchFamily="34" charset="0"/>
                <a:cs typeface="Arial" panose="020B0604020202020204" pitchFamily="34" charset="0"/>
              </a:rPr>
              <a:t>Provide </a:t>
            </a:r>
            <a:r>
              <a:rPr lang="en-ZA" sz="2000" dirty="0">
                <a:solidFill>
                  <a:prstClr val="black"/>
                </a:solidFill>
                <a:latin typeface="Arial" panose="020B0604020202020204" pitchFamily="34" charset="0"/>
                <a:cs typeface="Arial" panose="020B0604020202020204" pitchFamily="34" charset="0"/>
              </a:rPr>
              <a:t>for safe and secure conditions of detention consistent with maintaining the human dignity of </a:t>
            </a:r>
            <a:r>
              <a:rPr lang="en-ZA" sz="2000" dirty="0" smtClean="0">
                <a:solidFill>
                  <a:srgbClr val="000000"/>
                </a:solidFill>
                <a:latin typeface="Arial" panose="020B0604020202020204" pitchFamily="34" charset="0"/>
                <a:cs typeface="Arial" panose="020B0604020202020204" pitchFamily="34" charset="0"/>
              </a:rPr>
              <a:t>inmates and to ensure the safety of </a:t>
            </a:r>
            <a:r>
              <a:rPr lang="en-US" sz="2000" dirty="0">
                <a:solidFill>
                  <a:srgbClr val="000000"/>
                </a:solidFill>
                <a:latin typeface="Arial" panose="020B0604020202020204" pitchFamily="34" charset="0"/>
                <a:cs typeface="Arial" panose="020B0604020202020204" pitchFamily="34" charset="0"/>
              </a:rPr>
              <a:t>employees, assets and </a:t>
            </a:r>
            <a:r>
              <a:rPr lang="en-US" sz="2000" dirty="0" smtClean="0">
                <a:solidFill>
                  <a:srgbClr val="000000"/>
                </a:solidFill>
                <a:latin typeface="Arial" panose="020B0604020202020204" pitchFamily="34" charset="0"/>
                <a:cs typeface="Arial" panose="020B0604020202020204" pitchFamily="34" charset="0"/>
              </a:rPr>
              <a:t>information.</a:t>
            </a:r>
            <a:endParaRPr lang="en-ZA" sz="2000" dirty="0" smtClean="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CONFIDENTIAL</a:t>
            </a:r>
          </a:p>
        </p:txBody>
      </p:sp>
    </p:spTree>
    <p:extLst>
      <p:ext uri="{BB962C8B-B14F-4D97-AF65-F5344CB8AC3E}">
        <p14:creationId xmlns:p14="http://schemas.microsoft.com/office/powerpoint/2010/main" val="2714508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09538"/>
            <a:ext cx="8229600" cy="771140"/>
          </a:xfrm>
        </p:spPr>
        <p:txBody>
          <a:bodyPr>
            <a:normAutofit/>
          </a:bodyPr>
          <a:lstStyle/>
          <a:p>
            <a:pPr lvl="0">
              <a:spcBef>
                <a:spcPts val="0"/>
              </a:spcBef>
            </a:pPr>
            <a:r>
              <a:rPr lang="en-US" sz="2800" b="1" dirty="0">
                <a:solidFill>
                  <a:srgbClr val="00B050"/>
                </a:solidFill>
                <a:ea typeface="+mn-ea"/>
                <a:cs typeface="+mn-cs"/>
              </a:rPr>
              <a:t>Summary of the 2018 Strategic Planning </a:t>
            </a:r>
            <a:r>
              <a:rPr lang="en-US" sz="2800" b="1" dirty="0" smtClean="0">
                <a:solidFill>
                  <a:srgbClr val="00B050"/>
                </a:solidFill>
                <a:ea typeface="+mn-ea"/>
                <a:cs typeface="+mn-cs"/>
              </a:rPr>
              <a:t>Session</a:t>
            </a:r>
            <a:endParaRPr lang="en-ZA" dirty="0"/>
          </a:p>
        </p:txBody>
      </p:sp>
      <p:graphicFrame>
        <p:nvGraphicFramePr>
          <p:cNvPr id="3" name="Diagram 2"/>
          <p:cNvGraphicFramePr/>
          <p:nvPr>
            <p:extLst>
              <p:ext uri="{D42A27DB-BD31-4B8C-83A1-F6EECF244321}">
                <p14:modId xmlns:p14="http://schemas.microsoft.com/office/powerpoint/2010/main" val="2175000704"/>
              </p:ext>
            </p:extLst>
          </p:nvPr>
        </p:nvGraphicFramePr>
        <p:xfrm>
          <a:off x="533400" y="317500"/>
          <a:ext cx="8280400" cy="687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08000" y="1050156"/>
            <a:ext cx="8229600" cy="7711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dirty="0" smtClean="0">
                <a:solidFill>
                  <a:srgbClr val="00B050"/>
                </a:solidFill>
                <a:ea typeface="+mn-ea"/>
                <a:cs typeface="+mn-cs"/>
              </a:rPr>
              <a:t>5 Year Strategic Intent</a:t>
            </a:r>
            <a:endParaRPr lang="en-ZA" dirty="0"/>
          </a:p>
        </p:txBody>
      </p:sp>
    </p:spTree>
    <p:extLst>
      <p:ext uri="{BB962C8B-B14F-4D97-AF65-F5344CB8AC3E}">
        <p14:creationId xmlns:p14="http://schemas.microsoft.com/office/powerpoint/2010/main" val="20294750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4293</TotalTime>
  <Words>2752</Words>
  <Application>Microsoft Office PowerPoint</Application>
  <PresentationFormat>On-screen Show (4:3)</PresentationFormat>
  <Paragraphs>519</Paragraphs>
  <Slides>30</Slides>
  <Notes>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0</vt:i4>
      </vt:variant>
      <vt:variant>
        <vt:lpstr>Slide Titles</vt:lpstr>
      </vt:variant>
      <vt:variant>
        <vt:i4>30</vt:i4>
      </vt:variant>
    </vt:vector>
  </HeadingPairs>
  <TitlesOfParts>
    <vt:vector size="40" baseType="lpstr">
      <vt:lpstr>Arial</vt:lpstr>
      <vt:lpstr>Arial Black</vt:lpstr>
      <vt:lpstr>Calibri</vt:lpstr>
      <vt:lpstr>Calibri Light</vt:lpstr>
      <vt:lpstr>Times New Roman</vt:lpstr>
      <vt:lpstr>Wingdings</vt:lpstr>
      <vt:lpstr>Office Theme</vt:lpstr>
      <vt:lpstr>3_Blank</vt:lpstr>
      <vt:lpstr>1_Office Theme</vt:lpstr>
      <vt:lpstr>2_Office Theme</vt:lpstr>
      <vt:lpstr>PowerPoint Presentation</vt:lpstr>
      <vt:lpstr>PowerPoint Presentation</vt:lpstr>
      <vt:lpstr>Matters to address in the presentations</vt:lpstr>
      <vt:lpstr>Results Chain</vt:lpstr>
      <vt:lpstr>PowerPoint Presentation</vt:lpstr>
      <vt:lpstr>PowerPoint Presentation</vt:lpstr>
      <vt:lpstr>PowerPoint Presentation</vt:lpstr>
      <vt:lpstr>PowerPoint Presentation</vt:lpstr>
      <vt:lpstr>Summary of the 2018 Strategic Planning Session</vt:lpstr>
      <vt:lpstr>Summary of the 2018 Strategic Planning Session</vt:lpstr>
      <vt:lpstr>Summary of the 2018 Strategic Planning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Mthethwa, Lucky</cp:lastModifiedBy>
  <cp:revision>853</cp:revision>
  <cp:lastPrinted>2019-08-13T14:38:29Z</cp:lastPrinted>
  <dcterms:created xsi:type="dcterms:W3CDTF">2015-07-10T13:05:49Z</dcterms:created>
  <dcterms:modified xsi:type="dcterms:W3CDTF">2019-08-16T08:12:50Z</dcterms:modified>
</cp:coreProperties>
</file>