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8" r:id="rId4"/>
    <p:sldId id="257" r:id="rId5"/>
    <p:sldId id="305" r:id="rId6"/>
    <p:sldId id="306" r:id="rId7"/>
    <p:sldId id="307" r:id="rId8"/>
    <p:sldId id="279" r:id="rId9"/>
    <p:sldId id="280" r:id="rId10"/>
    <p:sldId id="281" r:id="rId11"/>
    <p:sldId id="300" r:id="rId12"/>
    <p:sldId id="293" r:id="rId13"/>
    <p:sldId id="283" r:id="rId14"/>
    <p:sldId id="284" r:id="rId15"/>
    <p:sldId id="301" r:id="rId16"/>
    <p:sldId id="292" r:id="rId17"/>
    <p:sldId id="274" r:id="rId18"/>
    <p:sldId id="302" r:id="rId19"/>
    <p:sldId id="262" r:id="rId20"/>
    <p:sldId id="260" r:id="rId21"/>
    <p:sldId id="287" r:id="rId22"/>
    <p:sldId id="261" r:id="rId23"/>
    <p:sldId id="304" r:id="rId24"/>
    <p:sldId id="298" r:id="rId25"/>
    <p:sldId id="264" r:id="rId26"/>
    <p:sldId id="265" r:id="rId27"/>
    <p:sldId id="266" r:id="rId28"/>
    <p:sldId id="267" r:id="rId29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a, Nandi" initials="MN" lastIdx="1" clrIdx="0">
    <p:extLst>
      <p:ext uri="{19B8F6BF-5375-455C-9EA6-DF929625EA0E}">
        <p15:presenceInfo xmlns:p15="http://schemas.microsoft.com/office/powerpoint/2012/main" userId="S-1-5-21-172820803-184315659-518595180-53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C19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730" autoAdjust="0"/>
  </p:normalViewPr>
  <p:slideViewPr>
    <p:cSldViewPr snapToGrid="0" snapToObjects="1">
      <p:cViewPr varScale="1">
        <p:scale>
          <a:sx n="106" d="100"/>
          <a:sy n="106" d="100"/>
        </p:scale>
        <p:origin x="1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709CAA-54D2-44C0-8DC0-1656415BF282}" type="doc">
      <dgm:prSet loTypeId="urn:microsoft.com/office/officeart/2009/3/layout/BlockDescending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C293218A-BAAD-4BF3-A3A5-A6F8A80DF606}" type="pres">
      <dgm:prSet presAssocID="{43709CAA-54D2-44C0-8DC0-1656415BF282}" presName="Name0" presStyleCnt="0">
        <dgm:presLayoutVars>
          <dgm:chMax val="7"/>
          <dgm:chPref val="7"/>
          <dgm:dir/>
          <dgm:animLvl val="lvl"/>
        </dgm:presLayoutVars>
      </dgm:prSet>
      <dgm:spPr/>
    </dgm:pt>
  </dgm:ptLst>
  <dgm:cxnLst>
    <dgm:cxn modelId="{AA21D3A4-7C6F-4CA4-9C0E-AB1DACA58A75}" type="presOf" srcId="{43709CAA-54D2-44C0-8DC0-1656415BF282}" destId="{C293218A-BAAD-4BF3-A3A5-A6F8A80DF606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54440D-A53C-4E92-9DC6-C8739E65FF04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ZA"/>
        </a:p>
      </dgm:t>
    </dgm:pt>
    <dgm:pt modelId="{DDE5F6AA-2B79-46FA-A92E-A205D05A317C}">
      <dgm:prSet phldrT="[Text]" custT="1"/>
      <dgm:spPr/>
      <dgm:t>
        <a:bodyPr/>
        <a:lstStyle/>
        <a:p>
          <a:r>
            <a:rPr lang="en-ZA" sz="3500" b="1" dirty="0"/>
            <a:t>Branch Finance</a:t>
          </a:r>
        </a:p>
      </dgm:t>
    </dgm:pt>
    <dgm:pt modelId="{F9D72B77-17F3-41D6-93E6-DDA642E79A73}" type="parTrans" cxnId="{79966832-0CE5-4F1C-AAAA-B79CCA54D92B}">
      <dgm:prSet/>
      <dgm:spPr/>
      <dgm:t>
        <a:bodyPr/>
        <a:lstStyle/>
        <a:p>
          <a:endParaRPr lang="en-ZA"/>
        </a:p>
      </dgm:t>
    </dgm:pt>
    <dgm:pt modelId="{B32DC9A9-D244-44B8-8673-287D2F09E841}" type="sibTrans" cxnId="{79966832-0CE5-4F1C-AAAA-B79CCA54D92B}">
      <dgm:prSet/>
      <dgm:spPr/>
      <dgm:t>
        <a:bodyPr/>
        <a:lstStyle/>
        <a:p>
          <a:endParaRPr lang="en-ZA"/>
        </a:p>
      </dgm:t>
    </dgm:pt>
    <dgm:pt modelId="{E9EF0847-D10B-4E0D-8D41-F718FFDD0680}">
      <dgm:prSet phldrT="[Text]"/>
      <dgm:spPr/>
      <dgm:t>
        <a:bodyPr/>
        <a:lstStyle/>
        <a:p>
          <a:r>
            <a:rPr lang="en-ZA" b="1" dirty="0"/>
            <a:t>Internal Control and Compliance (ICC)</a:t>
          </a:r>
        </a:p>
      </dgm:t>
    </dgm:pt>
    <dgm:pt modelId="{2B12AE26-BF43-4837-AB56-76F29FBA896A}" type="parTrans" cxnId="{346645BD-3F16-4580-B03C-8788BFBC394A}">
      <dgm:prSet/>
      <dgm:spPr/>
      <dgm:t>
        <a:bodyPr/>
        <a:lstStyle/>
        <a:p>
          <a:endParaRPr lang="en-ZA"/>
        </a:p>
      </dgm:t>
    </dgm:pt>
    <dgm:pt modelId="{10610453-4F6C-4945-938E-9B6E77ECBD06}" type="sibTrans" cxnId="{346645BD-3F16-4580-B03C-8788BFBC394A}">
      <dgm:prSet/>
      <dgm:spPr/>
      <dgm:t>
        <a:bodyPr/>
        <a:lstStyle/>
        <a:p>
          <a:endParaRPr lang="en-ZA"/>
        </a:p>
      </dgm:t>
    </dgm:pt>
    <dgm:pt modelId="{828B6FD8-1D34-4D20-A409-92B9CF83AC7F}">
      <dgm:prSet phldrT="[Text]"/>
      <dgm:spPr/>
      <dgm:t>
        <a:bodyPr/>
        <a:lstStyle/>
        <a:p>
          <a:r>
            <a:rPr lang="en-ZA" b="1" dirty="0"/>
            <a:t>Supply Chain Management (SCM)</a:t>
          </a:r>
        </a:p>
      </dgm:t>
    </dgm:pt>
    <dgm:pt modelId="{53C6CFDD-784E-4573-8554-A7718B705E91}" type="parTrans" cxnId="{696FB692-8D6B-4C7F-BBC6-65B5600BD6CA}">
      <dgm:prSet/>
      <dgm:spPr/>
      <dgm:t>
        <a:bodyPr/>
        <a:lstStyle/>
        <a:p>
          <a:endParaRPr lang="en-ZA"/>
        </a:p>
      </dgm:t>
    </dgm:pt>
    <dgm:pt modelId="{92926C22-07BE-4C02-9DD5-3C20D8E1177C}" type="sibTrans" cxnId="{696FB692-8D6B-4C7F-BBC6-65B5600BD6CA}">
      <dgm:prSet/>
      <dgm:spPr/>
      <dgm:t>
        <a:bodyPr/>
        <a:lstStyle/>
        <a:p>
          <a:endParaRPr lang="en-ZA"/>
        </a:p>
      </dgm:t>
    </dgm:pt>
    <dgm:pt modelId="{BC02D235-EE93-4956-AFAE-20830A525B18}">
      <dgm:prSet phldrT="[Text]"/>
      <dgm:spPr/>
      <dgm:t>
        <a:bodyPr/>
        <a:lstStyle/>
        <a:p>
          <a:r>
            <a:rPr lang="en-ZA" b="1" dirty="0"/>
            <a:t>Financial and Management Accounting (FMA) </a:t>
          </a:r>
        </a:p>
      </dgm:t>
    </dgm:pt>
    <dgm:pt modelId="{9EA00884-CFB2-418D-AF97-08DBF6C9C369}" type="parTrans" cxnId="{948E8819-3005-45B2-B0CB-88B4A5B32380}">
      <dgm:prSet/>
      <dgm:spPr/>
      <dgm:t>
        <a:bodyPr/>
        <a:lstStyle/>
        <a:p>
          <a:endParaRPr lang="en-ZA"/>
        </a:p>
      </dgm:t>
    </dgm:pt>
    <dgm:pt modelId="{F5614338-47CA-48C5-A2B0-82FE83AB0F6A}" type="sibTrans" cxnId="{948E8819-3005-45B2-B0CB-88B4A5B32380}">
      <dgm:prSet/>
      <dgm:spPr/>
      <dgm:t>
        <a:bodyPr/>
        <a:lstStyle/>
        <a:p>
          <a:endParaRPr lang="en-ZA"/>
        </a:p>
      </dgm:t>
    </dgm:pt>
    <dgm:pt modelId="{056BD04C-9A73-4E60-8496-DEBB12D96A1C}" type="pres">
      <dgm:prSet presAssocID="{4054440D-A53C-4E92-9DC6-C8739E65FF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97710A7-FF0C-4574-A104-CE0E71E66741}" type="pres">
      <dgm:prSet presAssocID="{DDE5F6AA-2B79-46FA-A92E-A205D05A317C}" presName="root1" presStyleCnt="0"/>
      <dgm:spPr/>
    </dgm:pt>
    <dgm:pt modelId="{D7BB9731-E69E-4B64-829F-71E19EB96719}" type="pres">
      <dgm:prSet presAssocID="{DDE5F6AA-2B79-46FA-A92E-A205D05A317C}" presName="LevelOneTextNode" presStyleLbl="node0" presStyleIdx="0" presStyleCnt="1">
        <dgm:presLayoutVars>
          <dgm:chPref val="3"/>
        </dgm:presLayoutVars>
      </dgm:prSet>
      <dgm:spPr/>
    </dgm:pt>
    <dgm:pt modelId="{1DB09FE6-EA0F-4F03-93A1-33020E43E3AB}" type="pres">
      <dgm:prSet presAssocID="{DDE5F6AA-2B79-46FA-A92E-A205D05A317C}" presName="level2hierChild" presStyleCnt="0"/>
      <dgm:spPr/>
    </dgm:pt>
    <dgm:pt modelId="{FF71BEC2-A36B-4E84-B6F7-3A85E2C15987}" type="pres">
      <dgm:prSet presAssocID="{2B12AE26-BF43-4837-AB56-76F29FBA896A}" presName="conn2-1" presStyleLbl="parChTrans1D2" presStyleIdx="0" presStyleCnt="3"/>
      <dgm:spPr/>
    </dgm:pt>
    <dgm:pt modelId="{8841A18C-4BD5-4430-8B43-058CF83F280B}" type="pres">
      <dgm:prSet presAssocID="{2B12AE26-BF43-4837-AB56-76F29FBA896A}" presName="connTx" presStyleLbl="parChTrans1D2" presStyleIdx="0" presStyleCnt="3"/>
      <dgm:spPr/>
    </dgm:pt>
    <dgm:pt modelId="{C80DAD6A-B183-4D63-9DC1-827FEB611BCB}" type="pres">
      <dgm:prSet presAssocID="{E9EF0847-D10B-4E0D-8D41-F718FFDD0680}" presName="root2" presStyleCnt="0"/>
      <dgm:spPr/>
    </dgm:pt>
    <dgm:pt modelId="{8E9A72C5-47A6-42BE-B726-0C7967DB05A8}" type="pres">
      <dgm:prSet presAssocID="{E9EF0847-D10B-4E0D-8D41-F718FFDD0680}" presName="LevelTwoTextNode" presStyleLbl="node2" presStyleIdx="0" presStyleCnt="3">
        <dgm:presLayoutVars>
          <dgm:chPref val="3"/>
        </dgm:presLayoutVars>
      </dgm:prSet>
      <dgm:spPr/>
    </dgm:pt>
    <dgm:pt modelId="{FDC8BD0A-79C1-4537-9FB0-A217EB5E0E89}" type="pres">
      <dgm:prSet presAssocID="{E9EF0847-D10B-4E0D-8D41-F718FFDD0680}" presName="level3hierChild" presStyleCnt="0"/>
      <dgm:spPr/>
    </dgm:pt>
    <dgm:pt modelId="{67966FBE-D43C-4DBC-B249-3AA0A4D94A75}" type="pres">
      <dgm:prSet presAssocID="{53C6CFDD-784E-4573-8554-A7718B705E91}" presName="conn2-1" presStyleLbl="parChTrans1D2" presStyleIdx="1" presStyleCnt="3"/>
      <dgm:spPr/>
    </dgm:pt>
    <dgm:pt modelId="{8DC6FFAA-97B3-4F4F-BF74-47C8B4811271}" type="pres">
      <dgm:prSet presAssocID="{53C6CFDD-784E-4573-8554-A7718B705E91}" presName="connTx" presStyleLbl="parChTrans1D2" presStyleIdx="1" presStyleCnt="3"/>
      <dgm:spPr/>
    </dgm:pt>
    <dgm:pt modelId="{F22AF8E3-2C95-43CA-9F23-A64D9C3B1F6B}" type="pres">
      <dgm:prSet presAssocID="{828B6FD8-1D34-4D20-A409-92B9CF83AC7F}" presName="root2" presStyleCnt="0"/>
      <dgm:spPr/>
    </dgm:pt>
    <dgm:pt modelId="{65475152-409D-4026-8B0D-98F455074FA1}" type="pres">
      <dgm:prSet presAssocID="{828B6FD8-1D34-4D20-A409-92B9CF83AC7F}" presName="LevelTwoTextNode" presStyleLbl="node2" presStyleIdx="1" presStyleCnt="3">
        <dgm:presLayoutVars>
          <dgm:chPref val="3"/>
        </dgm:presLayoutVars>
      </dgm:prSet>
      <dgm:spPr/>
    </dgm:pt>
    <dgm:pt modelId="{B9F80FCC-FA96-4715-9DCA-70F180AAD47A}" type="pres">
      <dgm:prSet presAssocID="{828B6FD8-1D34-4D20-A409-92B9CF83AC7F}" presName="level3hierChild" presStyleCnt="0"/>
      <dgm:spPr/>
    </dgm:pt>
    <dgm:pt modelId="{55DF8898-1113-4EC8-89DF-A937CE222C69}" type="pres">
      <dgm:prSet presAssocID="{9EA00884-CFB2-418D-AF97-08DBF6C9C369}" presName="conn2-1" presStyleLbl="parChTrans1D2" presStyleIdx="2" presStyleCnt="3"/>
      <dgm:spPr/>
    </dgm:pt>
    <dgm:pt modelId="{50B5BCDD-CB7D-4031-AB55-AE3172C42FD9}" type="pres">
      <dgm:prSet presAssocID="{9EA00884-CFB2-418D-AF97-08DBF6C9C369}" presName="connTx" presStyleLbl="parChTrans1D2" presStyleIdx="2" presStyleCnt="3"/>
      <dgm:spPr/>
    </dgm:pt>
    <dgm:pt modelId="{6EB1C52A-C6E3-4473-9371-8B447ED7449A}" type="pres">
      <dgm:prSet presAssocID="{BC02D235-EE93-4956-AFAE-20830A525B18}" presName="root2" presStyleCnt="0"/>
      <dgm:spPr/>
    </dgm:pt>
    <dgm:pt modelId="{87DBE50F-6E07-481F-BA01-228B6AC9DFCF}" type="pres">
      <dgm:prSet presAssocID="{BC02D235-EE93-4956-AFAE-20830A525B18}" presName="LevelTwoTextNode" presStyleLbl="node2" presStyleIdx="2" presStyleCnt="3">
        <dgm:presLayoutVars>
          <dgm:chPref val="3"/>
        </dgm:presLayoutVars>
      </dgm:prSet>
      <dgm:spPr/>
    </dgm:pt>
    <dgm:pt modelId="{48A1F5FA-4BC1-43B6-9478-8E73A4CADE33}" type="pres">
      <dgm:prSet presAssocID="{BC02D235-EE93-4956-AFAE-20830A525B18}" presName="level3hierChild" presStyleCnt="0"/>
      <dgm:spPr/>
    </dgm:pt>
  </dgm:ptLst>
  <dgm:cxnLst>
    <dgm:cxn modelId="{4E391A0A-A781-458B-96BB-D8B2BF856673}" type="presOf" srcId="{2B12AE26-BF43-4837-AB56-76F29FBA896A}" destId="{FF71BEC2-A36B-4E84-B6F7-3A85E2C15987}" srcOrd="0" destOrd="0" presId="urn:microsoft.com/office/officeart/2008/layout/HorizontalMultiLevelHierarchy"/>
    <dgm:cxn modelId="{7FE05B18-BB8C-4EA2-A7A9-A297CDF696B0}" type="presOf" srcId="{4054440D-A53C-4E92-9DC6-C8739E65FF04}" destId="{056BD04C-9A73-4E60-8496-DEBB12D96A1C}" srcOrd="0" destOrd="0" presId="urn:microsoft.com/office/officeart/2008/layout/HorizontalMultiLevelHierarchy"/>
    <dgm:cxn modelId="{948E8819-3005-45B2-B0CB-88B4A5B32380}" srcId="{DDE5F6AA-2B79-46FA-A92E-A205D05A317C}" destId="{BC02D235-EE93-4956-AFAE-20830A525B18}" srcOrd="2" destOrd="0" parTransId="{9EA00884-CFB2-418D-AF97-08DBF6C9C369}" sibTransId="{F5614338-47CA-48C5-A2B0-82FE83AB0F6A}"/>
    <dgm:cxn modelId="{0347692F-D844-4E6C-8D60-BF2009681AE7}" type="presOf" srcId="{DDE5F6AA-2B79-46FA-A92E-A205D05A317C}" destId="{D7BB9731-E69E-4B64-829F-71E19EB96719}" srcOrd="0" destOrd="0" presId="urn:microsoft.com/office/officeart/2008/layout/HorizontalMultiLevelHierarchy"/>
    <dgm:cxn modelId="{79966832-0CE5-4F1C-AAAA-B79CCA54D92B}" srcId="{4054440D-A53C-4E92-9DC6-C8739E65FF04}" destId="{DDE5F6AA-2B79-46FA-A92E-A205D05A317C}" srcOrd="0" destOrd="0" parTransId="{F9D72B77-17F3-41D6-93E6-DDA642E79A73}" sibTransId="{B32DC9A9-D244-44B8-8673-287D2F09E841}"/>
    <dgm:cxn modelId="{75210B34-B56D-4EF2-BD16-F025FB36D5A3}" type="presOf" srcId="{2B12AE26-BF43-4837-AB56-76F29FBA896A}" destId="{8841A18C-4BD5-4430-8B43-058CF83F280B}" srcOrd="1" destOrd="0" presId="urn:microsoft.com/office/officeart/2008/layout/HorizontalMultiLevelHierarchy"/>
    <dgm:cxn modelId="{88CC153C-8DBA-4C0E-865E-44713BAE12FE}" type="presOf" srcId="{E9EF0847-D10B-4E0D-8D41-F718FFDD0680}" destId="{8E9A72C5-47A6-42BE-B726-0C7967DB05A8}" srcOrd="0" destOrd="0" presId="urn:microsoft.com/office/officeart/2008/layout/HorizontalMultiLevelHierarchy"/>
    <dgm:cxn modelId="{77C6AB3E-6ADC-43A0-9D8B-D167B858B09E}" type="presOf" srcId="{53C6CFDD-784E-4573-8554-A7718B705E91}" destId="{8DC6FFAA-97B3-4F4F-BF74-47C8B4811271}" srcOrd="1" destOrd="0" presId="urn:microsoft.com/office/officeart/2008/layout/HorizontalMultiLevelHierarchy"/>
    <dgm:cxn modelId="{CE3F745D-6C2D-4108-8E58-DAE65497052E}" type="presOf" srcId="{828B6FD8-1D34-4D20-A409-92B9CF83AC7F}" destId="{65475152-409D-4026-8B0D-98F455074FA1}" srcOrd="0" destOrd="0" presId="urn:microsoft.com/office/officeart/2008/layout/HorizontalMultiLevelHierarchy"/>
    <dgm:cxn modelId="{111AB75E-D39F-4443-BC29-B5F2D7DB63D1}" type="presOf" srcId="{53C6CFDD-784E-4573-8554-A7718B705E91}" destId="{67966FBE-D43C-4DBC-B249-3AA0A4D94A75}" srcOrd="0" destOrd="0" presId="urn:microsoft.com/office/officeart/2008/layout/HorizontalMultiLevelHierarchy"/>
    <dgm:cxn modelId="{B1D5B045-AAF2-4B6F-B1FD-034E2522A901}" type="presOf" srcId="{BC02D235-EE93-4956-AFAE-20830A525B18}" destId="{87DBE50F-6E07-481F-BA01-228B6AC9DFCF}" srcOrd="0" destOrd="0" presId="urn:microsoft.com/office/officeart/2008/layout/HorizontalMultiLevelHierarchy"/>
    <dgm:cxn modelId="{696FB692-8D6B-4C7F-BBC6-65B5600BD6CA}" srcId="{DDE5F6AA-2B79-46FA-A92E-A205D05A317C}" destId="{828B6FD8-1D34-4D20-A409-92B9CF83AC7F}" srcOrd="1" destOrd="0" parTransId="{53C6CFDD-784E-4573-8554-A7718B705E91}" sibTransId="{92926C22-07BE-4C02-9DD5-3C20D8E1177C}"/>
    <dgm:cxn modelId="{346645BD-3F16-4580-B03C-8788BFBC394A}" srcId="{DDE5F6AA-2B79-46FA-A92E-A205D05A317C}" destId="{E9EF0847-D10B-4E0D-8D41-F718FFDD0680}" srcOrd="0" destOrd="0" parTransId="{2B12AE26-BF43-4837-AB56-76F29FBA896A}" sibTransId="{10610453-4F6C-4945-938E-9B6E77ECBD06}"/>
    <dgm:cxn modelId="{7002C1C1-7CE0-4714-A2E2-BF2A08871091}" type="presOf" srcId="{9EA00884-CFB2-418D-AF97-08DBF6C9C369}" destId="{50B5BCDD-CB7D-4031-AB55-AE3172C42FD9}" srcOrd="1" destOrd="0" presId="urn:microsoft.com/office/officeart/2008/layout/HorizontalMultiLevelHierarchy"/>
    <dgm:cxn modelId="{281924F5-BB05-4646-898B-7A24C8C9D357}" type="presOf" srcId="{9EA00884-CFB2-418D-AF97-08DBF6C9C369}" destId="{55DF8898-1113-4EC8-89DF-A937CE222C69}" srcOrd="0" destOrd="0" presId="urn:microsoft.com/office/officeart/2008/layout/HorizontalMultiLevelHierarchy"/>
    <dgm:cxn modelId="{EB97FEBA-F46C-4050-93AC-B6DF8803494D}" type="presParOf" srcId="{056BD04C-9A73-4E60-8496-DEBB12D96A1C}" destId="{597710A7-FF0C-4574-A104-CE0E71E66741}" srcOrd="0" destOrd="0" presId="urn:microsoft.com/office/officeart/2008/layout/HorizontalMultiLevelHierarchy"/>
    <dgm:cxn modelId="{E1956603-5BF7-482B-ADCB-9AE89320EC49}" type="presParOf" srcId="{597710A7-FF0C-4574-A104-CE0E71E66741}" destId="{D7BB9731-E69E-4B64-829F-71E19EB96719}" srcOrd="0" destOrd="0" presId="urn:microsoft.com/office/officeart/2008/layout/HorizontalMultiLevelHierarchy"/>
    <dgm:cxn modelId="{61B43B80-7A51-4FE9-9905-BC6A9C0216E1}" type="presParOf" srcId="{597710A7-FF0C-4574-A104-CE0E71E66741}" destId="{1DB09FE6-EA0F-4F03-93A1-33020E43E3AB}" srcOrd="1" destOrd="0" presId="urn:microsoft.com/office/officeart/2008/layout/HorizontalMultiLevelHierarchy"/>
    <dgm:cxn modelId="{CA7DFB70-B8CD-4E95-8E34-69A527AB14DA}" type="presParOf" srcId="{1DB09FE6-EA0F-4F03-93A1-33020E43E3AB}" destId="{FF71BEC2-A36B-4E84-B6F7-3A85E2C15987}" srcOrd="0" destOrd="0" presId="urn:microsoft.com/office/officeart/2008/layout/HorizontalMultiLevelHierarchy"/>
    <dgm:cxn modelId="{2A424F91-EE05-41A3-991A-5B630B141C23}" type="presParOf" srcId="{FF71BEC2-A36B-4E84-B6F7-3A85E2C15987}" destId="{8841A18C-4BD5-4430-8B43-058CF83F280B}" srcOrd="0" destOrd="0" presId="urn:microsoft.com/office/officeart/2008/layout/HorizontalMultiLevelHierarchy"/>
    <dgm:cxn modelId="{43DCA196-767D-4B22-93EE-3B1CAC1308D0}" type="presParOf" srcId="{1DB09FE6-EA0F-4F03-93A1-33020E43E3AB}" destId="{C80DAD6A-B183-4D63-9DC1-827FEB611BCB}" srcOrd="1" destOrd="0" presId="urn:microsoft.com/office/officeart/2008/layout/HorizontalMultiLevelHierarchy"/>
    <dgm:cxn modelId="{0B6A6A36-AF4E-4811-A085-D77BD8A21EA8}" type="presParOf" srcId="{C80DAD6A-B183-4D63-9DC1-827FEB611BCB}" destId="{8E9A72C5-47A6-42BE-B726-0C7967DB05A8}" srcOrd="0" destOrd="0" presId="urn:microsoft.com/office/officeart/2008/layout/HorizontalMultiLevelHierarchy"/>
    <dgm:cxn modelId="{C334555A-BE81-4C9E-971C-A0A63A9BCA65}" type="presParOf" srcId="{C80DAD6A-B183-4D63-9DC1-827FEB611BCB}" destId="{FDC8BD0A-79C1-4537-9FB0-A217EB5E0E89}" srcOrd="1" destOrd="0" presId="urn:microsoft.com/office/officeart/2008/layout/HorizontalMultiLevelHierarchy"/>
    <dgm:cxn modelId="{F088F7C6-9807-45E1-A933-4CE2471055E3}" type="presParOf" srcId="{1DB09FE6-EA0F-4F03-93A1-33020E43E3AB}" destId="{67966FBE-D43C-4DBC-B249-3AA0A4D94A75}" srcOrd="2" destOrd="0" presId="urn:microsoft.com/office/officeart/2008/layout/HorizontalMultiLevelHierarchy"/>
    <dgm:cxn modelId="{6A42FE4B-3591-4195-9824-2D672BEF6924}" type="presParOf" srcId="{67966FBE-D43C-4DBC-B249-3AA0A4D94A75}" destId="{8DC6FFAA-97B3-4F4F-BF74-47C8B4811271}" srcOrd="0" destOrd="0" presId="urn:microsoft.com/office/officeart/2008/layout/HorizontalMultiLevelHierarchy"/>
    <dgm:cxn modelId="{8516D12F-2099-47D6-9C22-97FCF4F360E6}" type="presParOf" srcId="{1DB09FE6-EA0F-4F03-93A1-33020E43E3AB}" destId="{F22AF8E3-2C95-43CA-9F23-A64D9C3B1F6B}" srcOrd="3" destOrd="0" presId="urn:microsoft.com/office/officeart/2008/layout/HorizontalMultiLevelHierarchy"/>
    <dgm:cxn modelId="{BC059A71-1F31-4DF1-B86D-5D1405510D72}" type="presParOf" srcId="{F22AF8E3-2C95-43CA-9F23-A64D9C3B1F6B}" destId="{65475152-409D-4026-8B0D-98F455074FA1}" srcOrd="0" destOrd="0" presId="urn:microsoft.com/office/officeart/2008/layout/HorizontalMultiLevelHierarchy"/>
    <dgm:cxn modelId="{1CE90C95-5BA2-44F3-9413-8C58B469AD11}" type="presParOf" srcId="{F22AF8E3-2C95-43CA-9F23-A64D9C3B1F6B}" destId="{B9F80FCC-FA96-4715-9DCA-70F180AAD47A}" srcOrd="1" destOrd="0" presId="urn:microsoft.com/office/officeart/2008/layout/HorizontalMultiLevelHierarchy"/>
    <dgm:cxn modelId="{69E3D792-D78F-456C-B6CA-5A59E211F446}" type="presParOf" srcId="{1DB09FE6-EA0F-4F03-93A1-33020E43E3AB}" destId="{55DF8898-1113-4EC8-89DF-A937CE222C69}" srcOrd="4" destOrd="0" presId="urn:microsoft.com/office/officeart/2008/layout/HorizontalMultiLevelHierarchy"/>
    <dgm:cxn modelId="{C251D804-241B-4A32-AAF9-E27E960D75D6}" type="presParOf" srcId="{55DF8898-1113-4EC8-89DF-A937CE222C69}" destId="{50B5BCDD-CB7D-4031-AB55-AE3172C42FD9}" srcOrd="0" destOrd="0" presId="urn:microsoft.com/office/officeart/2008/layout/HorizontalMultiLevelHierarchy"/>
    <dgm:cxn modelId="{2B2C883F-506E-43C9-897D-7F60A74960AC}" type="presParOf" srcId="{1DB09FE6-EA0F-4F03-93A1-33020E43E3AB}" destId="{6EB1C52A-C6E3-4473-9371-8B447ED7449A}" srcOrd="5" destOrd="0" presId="urn:microsoft.com/office/officeart/2008/layout/HorizontalMultiLevelHierarchy"/>
    <dgm:cxn modelId="{7AC57408-711A-402E-9C37-DEB5FCE6C57F}" type="presParOf" srcId="{6EB1C52A-C6E3-4473-9371-8B447ED7449A}" destId="{87DBE50F-6E07-481F-BA01-228B6AC9DFCF}" srcOrd="0" destOrd="0" presId="urn:microsoft.com/office/officeart/2008/layout/HorizontalMultiLevelHierarchy"/>
    <dgm:cxn modelId="{DBE5432B-AD4D-4988-BCD5-743549C94EC5}" type="presParOf" srcId="{6EB1C52A-C6E3-4473-9371-8B447ED7449A}" destId="{48A1F5FA-4BC1-43B6-9478-8E73A4CADE3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7FC25-1B7F-409B-8CDB-AB80035AB42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B6F8CBA-A29F-43D4-82F0-03B87713507D}">
      <dgm:prSet phldrT="[Text]"/>
      <dgm:spPr/>
      <dgm:t>
        <a:bodyPr/>
        <a:lstStyle/>
        <a:p>
          <a:r>
            <a:rPr lang="en-ZA" dirty="0"/>
            <a:t>Impact: </a:t>
          </a:r>
        </a:p>
      </dgm:t>
    </dgm:pt>
    <dgm:pt modelId="{46587606-BE85-4879-980C-E311B005708F}" type="parTrans" cxnId="{830DAA77-536E-40F8-9905-2573DD09F600}">
      <dgm:prSet/>
      <dgm:spPr/>
      <dgm:t>
        <a:bodyPr/>
        <a:lstStyle/>
        <a:p>
          <a:endParaRPr lang="en-ZA"/>
        </a:p>
      </dgm:t>
    </dgm:pt>
    <dgm:pt modelId="{20B777CD-0AE9-44DF-BBCF-960FAB4144E8}" type="sibTrans" cxnId="{830DAA77-536E-40F8-9905-2573DD09F600}">
      <dgm:prSet/>
      <dgm:spPr/>
      <dgm:t>
        <a:bodyPr/>
        <a:lstStyle/>
        <a:p>
          <a:endParaRPr lang="en-ZA"/>
        </a:p>
      </dgm:t>
    </dgm:pt>
    <dgm:pt modelId="{35E16B8E-CCE1-4695-8F2E-A526A427A356}">
      <dgm:prSet phldrT="[Text]" custT="1"/>
      <dgm:spPr/>
      <dgm:t>
        <a:bodyPr/>
        <a:lstStyle/>
        <a:p>
          <a:pPr algn="ctr"/>
          <a:r>
            <a:rPr lang="en-ZA" sz="20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</a:t>
          </a:r>
          <a:endParaRPr lang="en-ZA" sz="2000" dirty="0"/>
        </a:p>
      </dgm:t>
    </dgm:pt>
    <dgm:pt modelId="{43F7794A-95C8-43D7-A2AC-2DD7E3072162}" type="parTrans" cxnId="{B3A579EB-CB65-4934-B360-A56676282321}">
      <dgm:prSet/>
      <dgm:spPr/>
      <dgm:t>
        <a:bodyPr/>
        <a:lstStyle/>
        <a:p>
          <a:endParaRPr lang="en-ZA"/>
        </a:p>
      </dgm:t>
    </dgm:pt>
    <dgm:pt modelId="{6E5F8C0E-6D37-428E-A854-26612E21F81D}" type="sibTrans" cxnId="{B3A579EB-CB65-4934-B360-A56676282321}">
      <dgm:prSet/>
      <dgm:spPr/>
      <dgm:t>
        <a:bodyPr/>
        <a:lstStyle/>
        <a:p>
          <a:endParaRPr lang="en-ZA"/>
        </a:p>
      </dgm:t>
    </dgm:pt>
    <dgm:pt modelId="{19696909-8C48-46BB-BC66-CAD5D98AD709}">
      <dgm:prSet phldrT="[Text]"/>
      <dgm:spPr/>
      <dgm:t>
        <a:bodyPr/>
        <a:lstStyle/>
        <a:p>
          <a:r>
            <a:rPr lang="en-ZA" dirty="0"/>
            <a:t>Outcome:</a:t>
          </a:r>
        </a:p>
      </dgm:t>
    </dgm:pt>
    <dgm:pt modelId="{03B51307-9445-4544-9771-772629675289}" type="parTrans" cxnId="{08E91F31-5CF3-4EEE-8C47-932A0DAADBC6}">
      <dgm:prSet/>
      <dgm:spPr/>
      <dgm:t>
        <a:bodyPr/>
        <a:lstStyle/>
        <a:p>
          <a:endParaRPr lang="en-ZA"/>
        </a:p>
      </dgm:t>
    </dgm:pt>
    <dgm:pt modelId="{16A7768E-8FFC-4FBE-9730-B00AEF21F663}" type="sibTrans" cxnId="{08E91F31-5CF3-4EEE-8C47-932A0DAADBC6}">
      <dgm:prSet/>
      <dgm:spPr/>
      <dgm:t>
        <a:bodyPr/>
        <a:lstStyle/>
        <a:p>
          <a:endParaRPr lang="en-ZA"/>
        </a:p>
      </dgm:t>
    </dgm:pt>
    <dgm:pt modelId="{3672533D-8F35-4A31-9BF1-7879BDF5BDBE}">
      <dgm:prSet phldrT="[Text]" custT="1"/>
      <dgm:spPr/>
      <dgm:t>
        <a:bodyPr/>
        <a:lstStyle/>
        <a:p>
          <a:r>
            <a:rPr lang="en-ZA" sz="20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  <a:endParaRPr lang="en-ZA" sz="2000" dirty="0"/>
        </a:p>
      </dgm:t>
    </dgm:pt>
    <dgm:pt modelId="{3895EC86-D6A3-43CD-A7C4-6BD72386C11D}" type="parTrans" cxnId="{E42BCF80-003F-4418-B46A-6ACF6604D2CB}">
      <dgm:prSet/>
      <dgm:spPr/>
      <dgm:t>
        <a:bodyPr/>
        <a:lstStyle/>
        <a:p>
          <a:endParaRPr lang="en-ZA"/>
        </a:p>
      </dgm:t>
    </dgm:pt>
    <dgm:pt modelId="{AFCA6754-B92A-439F-86E3-B2D211B0C3DF}" type="sibTrans" cxnId="{E42BCF80-003F-4418-B46A-6ACF6604D2CB}">
      <dgm:prSet/>
      <dgm:spPr/>
      <dgm:t>
        <a:bodyPr/>
        <a:lstStyle/>
        <a:p>
          <a:endParaRPr lang="en-ZA"/>
        </a:p>
      </dgm:t>
    </dgm:pt>
    <dgm:pt modelId="{1C9B6F4F-F71B-47E5-A3F4-6A133EDDA7BF}">
      <dgm:prSet phldrT="[Text]"/>
      <dgm:spPr/>
      <dgm:t>
        <a:bodyPr/>
        <a:lstStyle/>
        <a:p>
          <a:r>
            <a:rPr lang="en-ZA" dirty="0"/>
            <a:t>Strategic intent:</a:t>
          </a:r>
        </a:p>
      </dgm:t>
    </dgm:pt>
    <dgm:pt modelId="{A7B34D18-627D-4CC8-8188-C16385F270E3}" type="parTrans" cxnId="{653111CC-CEBE-429E-8ACD-32E0EEF6BC48}">
      <dgm:prSet/>
      <dgm:spPr/>
      <dgm:t>
        <a:bodyPr/>
        <a:lstStyle/>
        <a:p>
          <a:endParaRPr lang="en-ZA"/>
        </a:p>
      </dgm:t>
    </dgm:pt>
    <dgm:pt modelId="{7A8BE1AD-444B-452B-A70D-57AFCE99E04E}" type="sibTrans" cxnId="{653111CC-CEBE-429E-8ACD-32E0EEF6BC48}">
      <dgm:prSet/>
      <dgm:spPr/>
      <dgm:t>
        <a:bodyPr/>
        <a:lstStyle/>
        <a:p>
          <a:endParaRPr lang="en-ZA"/>
        </a:p>
      </dgm:t>
    </dgm:pt>
    <dgm:pt modelId="{A550DE6B-60E9-42A4-BA24-09B99E04212B}">
      <dgm:prSet phldrT="[Text]"/>
      <dgm:spPr/>
      <dgm:t>
        <a:bodyPr/>
        <a:lstStyle/>
        <a:p>
          <a:r>
            <a:rPr lang="en-ZA" b="1" dirty="0"/>
            <a:t>Sound  financial management practices and ethical public administration </a:t>
          </a:r>
          <a:endParaRPr lang="en-ZA" dirty="0"/>
        </a:p>
      </dgm:t>
    </dgm:pt>
    <dgm:pt modelId="{F4CB9502-2D6C-47DA-A50D-94C4C749FB63}" type="parTrans" cxnId="{532B4E34-E822-43E5-A218-C81D039BC82B}">
      <dgm:prSet/>
      <dgm:spPr/>
      <dgm:t>
        <a:bodyPr/>
        <a:lstStyle/>
        <a:p>
          <a:endParaRPr lang="en-ZA"/>
        </a:p>
      </dgm:t>
    </dgm:pt>
    <dgm:pt modelId="{E57F40EC-C532-4728-B92E-A9224576F231}" type="sibTrans" cxnId="{532B4E34-E822-43E5-A218-C81D039BC82B}">
      <dgm:prSet/>
      <dgm:spPr/>
      <dgm:t>
        <a:bodyPr/>
        <a:lstStyle/>
        <a:p>
          <a:endParaRPr lang="en-ZA"/>
        </a:p>
      </dgm:t>
    </dgm:pt>
    <dgm:pt modelId="{BAD5FAA4-94A7-43CD-A735-B5C2D83937F6}">
      <dgm:prSet/>
      <dgm:spPr/>
      <dgm:t>
        <a:bodyPr/>
        <a:lstStyle/>
        <a:p>
          <a:pPr algn="l"/>
          <a:endParaRPr lang="en-ZA" sz="1100" dirty="0"/>
        </a:p>
      </dgm:t>
    </dgm:pt>
    <dgm:pt modelId="{890AC574-3A8B-4DB7-A9B9-3961565CB2B3}" type="parTrans" cxnId="{A1D63A69-51C9-4145-AAAE-0C785AA55BD1}">
      <dgm:prSet/>
      <dgm:spPr/>
      <dgm:t>
        <a:bodyPr/>
        <a:lstStyle/>
        <a:p>
          <a:endParaRPr lang="en-ZA"/>
        </a:p>
      </dgm:t>
    </dgm:pt>
    <dgm:pt modelId="{0BECE5CD-63A2-48B1-8B89-39D3C9C3BC75}" type="sibTrans" cxnId="{A1D63A69-51C9-4145-AAAE-0C785AA55BD1}">
      <dgm:prSet/>
      <dgm:spPr/>
      <dgm:t>
        <a:bodyPr/>
        <a:lstStyle/>
        <a:p>
          <a:endParaRPr lang="en-ZA"/>
        </a:p>
      </dgm:t>
    </dgm:pt>
    <dgm:pt modelId="{BC7B1659-D774-458A-9AD5-FDBA0EB81088}">
      <dgm:prSet/>
      <dgm:spPr/>
      <dgm:t>
        <a:bodyPr/>
        <a:lstStyle/>
        <a:p>
          <a:endParaRPr lang="en-ZA" sz="1100" dirty="0"/>
        </a:p>
      </dgm:t>
    </dgm:pt>
    <dgm:pt modelId="{2BDDA411-B270-4B2A-92DF-38174B25F00D}" type="parTrans" cxnId="{38CC1CD6-D8D9-46BC-A967-B18EF681256D}">
      <dgm:prSet/>
      <dgm:spPr/>
      <dgm:t>
        <a:bodyPr/>
        <a:lstStyle/>
        <a:p>
          <a:endParaRPr lang="en-ZA"/>
        </a:p>
      </dgm:t>
    </dgm:pt>
    <dgm:pt modelId="{11EAC833-E84E-4845-AB88-2782780D0775}" type="sibTrans" cxnId="{38CC1CD6-D8D9-46BC-A967-B18EF681256D}">
      <dgm:prSet/>
      <dgm:spPr/>
      <dgm:t>
        <a:bodyPr/>
        <a:lstStyle/>
        <a:p>
          <a:endParaRPr lang="en-ZA"/>
        </a:p>
      </dgm:t>
    </dgm:pt>
    <dgm:pt modelId="{BB0CFDC6-7C1E-4A60-83D0-4AADFCEDC3F7}">
      <dgm:prSet/>
      <dgm:spPr/>
      <dgm:t>
        <a:bodyPr/>
        <a:lstStyle/>
        <a:p>
          <a:endParaRPr lang="en-ZA" dirty="0"/>
        </a:p>
      </dgm:t>
    </dgm:pt>
    <dgm:pt modelId="{026E3992-AEDF-46D4-9304-087479A2BD1D}" type="parTrans" cxnId="{1FA7B6E0-2319-46BB-9EEA-D921946398AD}">
      <dgm:prSet/>
      <dgm:spPr/>
      <dgm:t>
        <a:bodyPr/>
        <a:lstStyle/>
        <a:p>
          <a:endParaRPr lang="en-ZA"/>
        </a:p>
      </dgm:t>
    </dgm:pt>
    <dgm:pt modelId="{FB15348B-A8CB-4C3F-9DFE-7CB4961695B1}" type="sibTrans" cxnId="{1FA7B6E0-2319-46BB-9EEA-D921946398AD}">
      <dgm:prSet/>
      <dgm:spPr/>
      <dgm:t>
        <a:bodyPr/>
        <a:lstStyle/>
        <a:p>
          <a:endParaRPr lang="en-ZA"/>
        </a:p>
      </dgm:t>
    </dgm:pt>
    <dgm:pt modelId="{C09D3121-F0B0-4869-A0B8-2142838D6A62}">
      <dgm:prSet/>
      <dgm:spPr/>
      <dgm:t>
        <a:bodyPr/>
        <a:lstStyle/>
        <a:p>
          <a:r>
            <a:rPr lang="en-ZA" b="1"/>
            <a:t>Optimal  utilisation of resources supported by economical procurement practices </a:t>
          </a:r>
          <a:endParaRPr lang="en-ZA" b="1" dirty="0"/>
        </a:p>
      </dgm:t>
    </dgm:pt>
    <dgm:pt modelId="{028500E2-A420-4BA9-9827-E6B917AD9E2E}" type="parTrans" cxnId="{012964C6-283F-4808-A7B7-41426972B9A9}">
      <dgm:prSet/>
      <dgm:spPr/>
      <dgm:t>
        <a:bodyPr/>
        <a:lstStyle/>
        <a:p>
          <a:endParaRPr lang="en-ZA"/>
        </a:p>
      </dgm:t>
    </dgm:pt>
    <dgm:pt modelId="{96F86709-B5DA-496A-9B77-570CB0DA6EFF}" type="sibTrans" cxnId="{012964C6-283F-4808-A7B7-41426972B9A9}">
      <dgm:prSet/>
      <dgm:spPr/>
      <dgm:t>
        <a:bodyPr/>
        <a:lstStyle/>
        <a:p>
          <a:endParaRPr lang="en-ZA"/>
        </a:p>
      </dgm:t>
    </dgm:pt>
    <dgm:pt modelId="{4D02450E-3146-4D92-A72D-6181E2DAB5B2}">
      <dgm:prSet/>
      <dgm:spPr/>
      <dgm:t>
        <a:bodyPr/>
        <a:lstStyle/>
        <a:p>
          <a:endParaRPr lang="en-ZA" b="1" dirty="0"/>
        </a:p>
      </dgm:t>
    </dgm:pt>
    <dgm:pt modelId="{C29F9A16-DBD8-460B-A5B3-2F33B4DA1382}" type="parTrans" cxnId="{9131A916-EF49-4522-8458-6F410E385B4D}">
      <dgm:prSet/>
      <dgm:spPr/>
      <dgm:t>
        <a:bodyPr/>
        <a:lstStyle/>
        <a:p>
          <a:endParaRPr lang="en-ZA"/>
        </a:p>
      </dgm:t>
    </dgm:pt>
    <dgm:pt modelId="{D1421C56-9C98-4A03-8E53-CBE0CE2655D2}" type="sibTrans" cxnId="{9131A916-EF49-4522-8458-6F410E385B4D}">
      <dgm:prSet/>
      <dgm:spPr/>
      <dgm:t>
        <a:bodyPr/>
        <a:lstStyle/>
        <a:p>
          <a:endParaRPr lang="en-ZA"/>
        </a:p>
      </dgm:t>
    </dgm:pt>
    <dgm:pt modelId="{ABD63E0A-BF9A-460C-B235-FA13EFFDCA04}">
      <dgm:prSet/>
      <dgm:spPr/>
      <dgm:t>
        <a:bodyPr/>
        <a:lstStyle/>
        <a:p>
          <a:r>
            <a:rPr lang="en-ZA" b="1"/>
            <a:t>Re-engineering supply chain management and business processes.</a:t>
          </a:r>
          <a:endParaRPr lang="en-ZA" b="1" dirty="0"/>
        </a:p>
      </dgm:t>
    </dgm:pt>
    <dgm:pt modelId="{65D8D3C1-A02C-43A7-9D51-AA5B4E057F75}" type="parTrans" cxnId="{8D173241-1551-4D25-9863-B2BA034F4BA4}">
      <dgm:prSet/>
      <dgm:spPr/>
      <dgm:t>
        <a:bodyPr/>
        <a:lstStyle/>
        <a:p>
          <a:endParaRPr lang="en-ZA"/>
        </a:p>
      </dgm:t>
    </dgm:pt>
    <dgm:pt modelId="{F3C64848-15EE-4772-87C9-DE973582AA22}" type="sibTrans" cxnId="{8D173241-1551-4D25-9863-B2BA034F4BA4}">
      <dgm:prSet/>
      <dgm:spPr/>
      <dgm:t>
        <a:bodyPr/>
        <a:lstStyle/>
        <a:p>
          <a:endParaRPr lang="en-ZA"/>
        </a:p>
      </dgm:t>
    </dgm:pt>
    <dgm:pt modelId="{CEC56252-0B01-4770-9BC2-4ACE3F50B6CE}">
      <dgm:prSet/>
      <dgm:spPr/>
      <dgm:t>
        <a:bodyPr/>
        <a:lstStyle/>
        <a:p>
          <a:endParaRPr lang="en-ZA" b="1" dirty="0"/>
        </a:p>
      </dgm:t>
    </dgm:pt>
    <dgm:pt modelId="{BAEB4B94-DE31-428A-83FC-B77DE8268BBA}" type="parTrans" cxnId="{732AAAB6-D783-4A0A-81C8-CD705B310190}">
      <dgm:prSet/>
      <dgm:spPr/>
      <dgm:t>
        <a:bodyPr/>
        <a:lstStyle/>
        <a:p>
          <a:endParaRPr lang="en-ZA"/>
        </a:p>
      </dgm:t>
    </dgm:pt>
    <dgm:pt modelId="{F9F19D30-50A6-41E8-B11B-4CA689576480}" type="sibTrans" cxnId="{732AAAB6-D783-4A0A-81C8-CD705B310190}">
      <dgm:prSet/>
      <dgm:spPr/>
      <dgm:t>
        <a:bodyPr/>
        <a:lstStyle/>
        <a:p>
          <a:endParaRPr lang="en-ZA"/>
        </a:p>
      </dgm:t>
    </dgm:pt>
    <dgm:pt modelId="{82433739-4DC7-4D57-B689-118CA41422CC}">
      <dgm:prSet/>
      <dgm:spPr/>
      <dgm:t>
        <a:bodyPr/>
        <a:lstStyle/>
        <a:p>
          <a:r>
            <a:rPr lang="en-ZA" b="1" dirty="0"/>
            <a:t>Achieve acceptable maturity levels for internal controls and risk </a:t>
          </a:r>
          <a:endParaRPr lang="en-ZA" dirty="0"/>
        </a:p>
      </dgm:t>
    </dgm:pt>
    <dgm:pt modelId="{8BD102EA-0DC7-47E6-97B5-2E877BA66502}" type="parTrans" cxnId="{88AF773C-49EC-47F1-84F3-07A188F0B9CF}">
      <dgm:prSet/>
      <dgm:spPr/>
      <dgm:t>
        <a:bodyPr/>
        <a:lstStyle/>
        <a:p>
          <a:endParaRPr lang="en-ZA"/>
        </a:p>
      </dgm:t>
    </dgm:pt>
    <dgm:pt modelId="{3D5AB30B-CDA9-4DC6-ACC2-FF01B2B16E2C}" type="sibTrans" cxnId="{88AF773C-49EC-47F1-84F3-07A188F0B9CF}">
      <dgm:prSet/>
      <dgm:spPr/>
      <dgm:t>
        <a:bodyPr/>
        <a:lstStyle/>
        <a:p>
          <a:endParaRPr lang="en-ZA"/>
        </a:p>
      </dgm:t>
    </dgm:pt>
    <dgm:pt modelId="{0322A22A-B91F-42EC-AA50-5A3C2B1C1D58}" type="pres">
      <dgm:prSet presAssocID="{E4F7FC25-1B7F-409B-8CDB-AB80035AB42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554142E-C32B-4E5F-9FFA-9D5E68938780}" type="pres">
      <dgm:prSet presAssocID="{EB6F8CBA-A29F-43D4-82F0-03B87713507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56E43E6-3D70-4376-AA4E-32C2946973DE}" type="pres">
      <dgm:prSet presAssocID="{EB6F8CBA-A29F-43D4-82F0-03B87713507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30C58A0-B04E-452B-9322-CA41E936892C}" type="pres">
      <dgm:prSet presAssocID="{19696909-8C48-46BB-BC66-CAD5D98AD709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B15316A-54DA-4456-ADE2-E7F050C432BD}" type="pres">
      <dgm:prSet presAssocID="{19696909-8C48-46BB-BC66-CAD5D98AD7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CCAB3F69-164F-45F2-B5B9-A78867DCEE16}" type="pres">
      <dgm:prSet presAssocID="{1C9B6F4F-F71B-47E5-A3F4-6A133EDDA7B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2E2CEF3C-DAE3-4606-B5A5-BCCA1CBCB380}" type="pres">
      <dgm:prSet presAssocID="{1C9B6F4F-F71B-47E5-A3F4-6A133EDDA7B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D224700-CA74-49AE-AAE7-ABBBADD9E68D}" type="presOf" srcId="{4D02450E-3146-4D92-A72D-6181E2DAB5B2}" destId="{2E2CEF3C-DAE3-4606-B5A5-BCCA1CBCB380}" srcOrd="0" destOrd="3" presId="urn:microsoft.com/office/officeart/2009/3/layout/IncreasingArrowsProcess"/>
    <dgm:cxn modelId="{00723701-B71E-4F1B-8D57-2734032414FB}" type="presOf" srcId="{35E16B8E-CCE1-4695-8F2E-A526A427A356}" destId="{856E43E6-3D70-4376-AA4E-32C2946973DE}" srcOrd="0" destOrd="0" presId="urn:microsoft.com/office/officeart/2009/3/layout/IncreasingArrowsProcess"/>
    <dgm:cxn modelId="{9131A916-EF49-4522-8458-6F410E385B4D}" srcId="{1C9B6F4F-F71B-47E5-A3F4-6A133EDDA7BF}" destId="{4D02450E-3146-4D92-A72D-6181E2DAB5B2}" srcOrd="3" destOrd="0" parTransId="{C29F9A16-DBD8-460B-A5B3-2F33B4DA1382}" sibTransId="{D1421C56-9C98-4A03-8E53-CBE0CE2655D2}"/>
    <dgm:cxn modelId="{9CD8531E-8C65-40DF-A12C-F94D24E7AF53}" type="presOf" srcId="{CEC56252-0B01-4770-9BC2-4ACE3F50B6CE}" destId="{2E2CEF3C-DAE3-4606-B5A5-BCCA1CBCB380}" srcOrd="0" destOrd="5" presId="urn:microsoft.com/office/officeart/2009/3/layout/IncreasingArrowsProcess"/>
    <dgm:cxn modelId="{08E91F31-5CF3-4EEE-8C47-932A0DAADBC6}" srcId="{E4F7FC25-1B7F-409B-8CDB-AB80035AB426}" destId="{19696909-8C48-46BB-BC66-CAD5D98AD709}" srcOrd="1" destOrd="0" parTransId="{03B51307-9445-4544-9771-772629675289}" sibTransId="{16A7768E-8FFC-4FBE-9730-B00AEF21F663}"/>
    <dgm:cxn modelId="{532B4E34-E822-43E5-A218-C81D039BC82B}" srcId="{1C9B6F4F-F71B-47E5-A3F4-6A133EDDA7BF}" destId="{A550DE6B-60E9-42A4-BA24-09B99E04212B}" srcOrd="0" destOrd="0" parTransId="{F4CB9502-2D6C-47DA-A50D-94C4C749FB63}" sibTransId="{E57F40EC-C532-4728-B92E-A9224576F231}"/>
    <dgm:cxn modelId="{88AF773C-49EC-47F1-84F3-07A188F0B9CF}" srcId="{1C9B6F4F-F71B-47E5-A3F4-6A133EDDA7BF}" destId="{82433739-4DC7-4D57-B689-118CA41422CC}" srcOrd="6" destOrd="0" parTransId="{8BD102EA-0DC7-47E6-97B5-2E877BA66502}" sibTransId="{3D5AB30B-CDA9-4DC6-ACC2-FF01B2B16E2C}"/>
    <dgm:cxn modelId="{8D173241-1551-4D25-9863-B2BA034F4BA4}" srcId="{1C9B6F4F-F71B-47E5-A3F4-6A133EDDA7BF}" destId="{ABD63E0A-BF9A-460C-B235-FA13EFFDCA04}" srcOrd="4" destOrd="0" parTransId="{65D8D3C1-A02C-43A7-9D51-AA5B4E057F75}" sibTransId="{F3C64848-15EE-4772-87C9-DE973582AA22}"/>
    <dgm:cxn modelId="{4775F244-6C8E-4F85-B306-C575BAA89586}" type="presOf" srcId="{19696909-8C48-46BB-BC66-CAD5D98AD709}" destId="{C30C58A0-B04E-452B-9322-CA41E936892C}" srcOrd="0" destOrd="0" presId="urn:microsoft.com/office/officeart/2009/3/layout/IncreasingArrowsProcess"/>
    <dgm:cxn modelId="{A1D63A69-51C9-4145-AAAE-0C785AA55BD1}" srcId="{EB6F8CBA-A29F-43D4-82F0-03B87713507D}" destId="{BAD5FAA4-94A7-43CD-A735-B5C2D83937F6}" srcOrd="1" destOrd="0" parTransId="{890AC574-3A8B-4DB7-A9B9-3961565CB2B3}" sibTransId="{0BECE5CD-63A2-48B1-8B89-39D3C9C3BC75}"/>
    <dgm:cxn modelId="{F99BAE50-73B4-405A-B574-4EB15954A5BC}" type="presOf" srcId="{BC7B1659-D774-458A-9AD5-FDBA0EB81088}" destId="{3B15316A-54DA-4456-ADE2-E7F050C432BD}" srcOrd="0" destOrd="1" presId="urn:microsoft.com/office/officeart/2009/3/layout/IncreasingArrowsProcess"/>
    <dgm:cxn modelId="{EE751676-9EF2-4610-A9C8-2299FBADBB88}" type="presOf" srcId="{1C9B6F4F-F71B-47E5-A3F4-6A133EDDA7BF}" destId="{CCAB3F69-164F-45F2-B5B9-A78867DCEE16}" srcOrd="0" destOrd="0" presId="urn:microsoft.com/office/officeart/2009/3/layout/IncreasingArrowsProcess"/>
    <dgm:cxn modelId="{830DAA77-536E-40F8-9905-2573DD09F600}" srcId="{E4F7FC25-1B7F-409B-8CDB-AB80035AB426}" destId="{EB6F8CBA-A29F-43D4-82F0-03B87713507D}" srcOrd="0" destOrd="0" parTransId="{46587606-BE85-4879-980C-E311B005708F}" sibTransId="{20B777CD-0AE9-44DF-BBCF-960FAB4144E8}"/>
    <dgm:cxn modelId="{9B78267F-5E36-4EC8-8EB9-6F194F5BC050}" type="presOf" srcId="{E4F7FC25-1B7F-409B-8CDB-AB80035AB426}" destId="{0322A22A-B91F-42EC-AA50-5A3C2B1C1D58}" srcOrd="0" destOrd="0" presId="urn:microsoft.com/office/officeart/2009/3/layout/IncreasingArrowsProcess"/>
    <dgm:cxn modelId="{E42BCF80-003F-4418-B46A-6ACF6604D2CB}" srcId="{19696909-8C48-46BB-BC66-CAD5D98AD709}" destId="{3672533D-8F35-4A31-9BF1-7879BDF5BDBE}" srcOrd="0" destOrd="0" parTransId="{3895EC86-D6A3-43CD-A7C4-6BD72386C11D}" sibTransId="{AFCA6754-B92A-439F-86E3-B2D211B0C3DF}"/>
    <dgm:cxn modelId="{5B356F8B-A47D-4E74-A7A6-8852131679A0}" type="presOf" srcId="{BAD5FAA4-94A7-43CD-A735-B5C2D83937F6}" destId="{856E43E6-3D70-4376-AA4E-32C2946973DE}" srcOrd="0" destOrd="1" presId="urn:microsoft.com/office/officeart/2009/3/layout/IncreasingArrowsProcess"/>
    <dgm:cxn modelId="{04A4D78F-42E6-4101-886C-80AE164DE164}" type="presOf" srcId="{BB0CFDC6-7C1E-4A60-83D0-4AADFCEDC3F7}" destId="{2E2CEF3C-DAE3-4606-B5A5-BCCA1CBCB380}" srcOrd="0" destOrd="1" presId="urn:microsoft.com/office/officeart/2009/3/layout/IncreasingArrowsProcess"/>
    <dgm:cxn modelId="{02D4A793-2078-4EBD-B850-5F47E0143D4F}" type="presOf" srcId="{C09D3121-F0B0-4869-A0B8-2142838D6A62}" destId="{2E2CEF3C-DAE3-4606-B5A5-BCCA1CBCB380}" srcOrd="0" destOrd="2" presId="urn:microsoft.com/office/officeart/2009/3/layout/IncreasingArrowsProcess"/>
    <dgm:cxn modelId="{69C02E9C-EB60-4091-A067-C913044B9E52}" type="presOf" srcId="{A550DE6B-60E9-42A4-BA24-09B99E04212B}" destId="{2E2CEF3C-DAE3-4606-B5A5-BCCA1CBCB380}" srcOrd="0" destOrd="0" presId="urn:microsoft.com/office/officeart/2009/3/layout/IncreasingArrowsProcess"/>
    <dgm:cxn modelId="{3C98BDAF-BDD1-4898-80FC-5AC898D9CEA5}" type="presOf" srcId="{ABD63E0A-BF9A-460C-B235-FA13EFFDCA04}" destId="{2E2CEF3C-DAE3-4606-B5A5-BCCA1CBCB380}" srcOrd="0" destOrd="4" presId="urn:microsoft.com/office/officeart/2009/3/layout/IncreasingArrowsProcess"/>
    <dgm:cxn modelId="{732AAAB6-D783-4A0A-81C8-CD705B310190}" srcId="{1C9B6F4F-F71B-47E5-A3F4-6A133EDDA7BF}" destId="{CEC56252-0B01-4770-9BC2-4ACE3F50B6CE}" srcOrd="5" destOrd="0" parTransId="{BAEB4B94-DE31-428A-83FC-B77DE8268BBA}" sibTransId="{F9F19D30-50A6-41E8-B11B-4CA689576480}"/>
    <dgm:cxn modelId="{11BECABE-37D8-4A56-A9A6-6D6D1A17D725}" type="presOf" srcId="{82433739-4DC7-4D57-B689-118CA41422CC}" destId="{2E2CEF3C-DAE3-4606-B5A5-BCCA1CBCB380}" srcOrd="0" destOrd="6" presId="urn:microsoft.com/office/officeart/2009/3/layout/IncreasingArrowsProcess"/>
    <dgm:cxn modelId="{EC3623C2-AC79-483C-97E5-3F4FFF1C76BF}" type="presOf" srcId="{3672533D-8F35-4A31-9BF1-7879BDF5BDBE}" destId="{3B15316A-54DA-4456-ADE2-E7F050C432BD}" srcOrd="0" destOrd="0" presId="urn:microsoft.com/office/officeart/2009/3/layout/IncreasingArrowsProcess"/>
    <dgm:cxn modelId="{012964C6-283F-4808-A7B7-41426972B9A9}" srcId="{1C9B6F4F-F71B-47E5-A3F4-6A133EDDA7BF}" destId="{C09D3121-F0B0-4869-A0B8-2142838D6A62}" srcOrd="2" destOrd="0" parTransId="{028500E2-A420-4BA9-9827-E6B917AD9E2E}" sibTransId="{96F86709-B5DA-496A-9B77-570CB0DA6EFF}"/>
    <dgm:cxn modelId="{653111CC-CEBE-429E-8ACD-32E0EEF6BC48}" srcId="{E4F7FC25-1B7F-409B-8CDB-AB80035AB426}" destId="{1C9B6F4F-F71B-47E5-A3F4-6A133EDDA7BF}" srcOrd="2" destOrd="0" parTransId="{A7B34D18-627D-4CC8-8188-C16385F270E3}" sibTransId="{7A8BE1AD-444B-452B-A70D-57AFCE99E04E}"/>
    <dgm:cxn modelId="{732709D6-8ADB-416E-89AC-BC4BDD9236CD}" type="presOf" srcId="{EB6F8CBA-A29F-43D4-82F0-03B87713507D}" destId="{5554142E-C32B-4E5F-9FFA-9D5E68938780}" srcOrd="0" destOrd="0" presId="urn:microsoft.com/office/officeart/2009/3/layout/IncreasingArrowsProcess"/>
    <dgm:cxn modelId="{38CC1CD6-D8D9-46BC-A967-B18EF681256D}" srcId="{19696909-8C48-46BB-BC66-CAD5D98AD709}" destId="{BC7B1659-D774-458A-9AD5-FDBA0EB81088}" srcOrd="1" destOrd="0" parTransId="{2BDDA411-B270-4B2A-92DF-38174B25F00D}" sibTransId="{11EAC833-E84E-4845-AB88-2782780D0775}"/>
    <dgm:cxn modelId="{1FA7B6E0-2319-46BB-9EEA-D921946398AD}" srcId="{1C9B6F4F-F71B-47E5-A3F4-6A133EDDA7BF}" destId="{BB0CFDC6-7C1E-4A60-83D0-4AADFCEDC3F7}" srcOrd="1" destOrd="0" parTransId="{026E3992-AEDF-46D4-9304-087479A2BD1D}" sibTransId="{FB15348B-A8CB-4C3F-9DFE-7CB4961695B1}"/>
    <dgm:cxn modelId="{B3A579EB-CB65-4934-B360-A56676282321}" srcId="{EB6F8CBA-A29F-43D4-82F0-03B87713507D}" destId="{35E16B8E-CCE1-4695-8F2E-A526A427A356}" srcOrd="0" destOrd="0" parTransId="{43F7794A-95C8-43D7-A2AC-2DD7E3072162}" sibTransId="{6E5F8C0E-6D37-428E-A854-26612E21F81D}"/>
    <dgm:cxn modelId="{48BCB5F9-6352-4016-9D9C-21CEC114B477}" type="presParOf" srcId="{0322A22A-B91F-42EC-AA50-5A3C2B1C1D58}" destId="{5554142E-C32B-4E5F-9FFA-9D5E68938780}" srcOrd="0" destOrd="0" presId="urn:microsoft.com/office/officeart/2009/3/layout/IncreasingArrowsProcess"/>
    <dgm:cxn modelId="{17E1B4AE-9032-48B5-964C-FF84854E0ABC}" type="presParOf" srcId="{0322A22A-B91F-42EC-AA50-5A3C2B1C1D58}" destId="{856E43E6-3D70-4376-AA4E-32C2946973DE}" srcOrd="1" destOrd="0" presId="urn:microsoft.com/office/officeart/2009/3/layout/IncreasingArrowsProcess"/>
    <dgm:cxn modelId="{8CF227C0-0888-43D9-B540-FC467B230F71}" type="presParOf" srcId="{0322A22A-B91F-42EC-AA50-5A3C2B1C1D58}" destId="{C30C58A0-B04E-452B-9322-CA41E936892C}" srcOrd="2" destOrd="0" presId="urn:microsoft.com/office/officeart/2009/3/layout/IncreasingArrowsProcess"/>
    <dgm:cxn modelId="{A18E5109-EB20-4FE4-AA8A-A31860AD6E6E}" type="presParOf" srcId="{0322A22A-B91F-42EC-AA50-5A3C2B1C1D58}" destId="{3B15316A-54DA-4456-ADE2-E7F050C432BD}" srcOrd="3" destOrd="0" presId="urn:microsoft.com/office/officeart/2009/3/layout/IncreasingArrowsProcess"/>
    <dgm:cxn modelId="{B8622F24-A7E9-4C85-B4B4-EE72EB2FC94F}" type="presParOf" srcId="{0322A22A-B91F-42EC-AA50-5A3C2B1C1D58}" destId="{CCAB3F69-164F-45F2-B5B9-A78867DCEE16}" srcOrd="4" destOrd="0" presId="urn:microsoft.com/office/officeart/2009/3/layout/IncreasingArrowsProcess"/>
    <dgm:cxn modelId="{7E9C34E3-7706-47BF-85C4-B435A338825D}" type="presParOf" srcId="{0322A22A-B91F-42EC-AA50-5A3C2B1C1D58}" destId="{2E2CEF3C-DAE3-4606-B5A5-BCCA1CBCB38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F7FC25-1B7F-409B-8CDB-AB80035AB42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B6F8CBA-A29F-43D4-82F0-03B87713507D}">
      <dgm:prSet phldrT="[Text]"/>
      <dgm:spPr/>
      <dgm:t>
        <a:bodyPr/>
        <a:lstStyle/>
        <a:p>
          <a:r>
            <a:rPr lang="en-ZA" dirty="0"/>
            <a:t>Impact: </a:t>
          </a:r>
        </a:p>
      </dgm:t>
    </dgm:pt>
    <dgm:pt modelId="{46587606-BE85-4879-980C-E311B005708F}" type="parTrans" cxnId="{830DAA77-536E-40F8-9905-2573DD09F600}">
      <dgm:prSet/>
      <dgm:spPr/>
      <dgm:t>
        <a:bodyPr/>
        <a:lstStyle/>
        <a:p>
          <a:endParaRPr lang="en-ZA"/>
        </a:p>
      </dgm:t>
    </dgm:pt>
    <dgm:pt modelId="{20B777CD-0AE9-44DF-BBCF-960FAB4144E8}" type="sibTrans" cxnId="{830DAA77-536E-40F8-9905-2573DD09F600}">
      <dgm:prSet/>
      <dgm:spPr/>
      <dgm:t>
        <a:bodyPr/>
        <a:lstStyle/>
        <a:p>
          <a:endParaRPr lang="en-ZA"/>
        </a:p>
      </dgm:t>
    </dgm:pt>
    <dgm:pt modelId="{35E16B8E-CCE1-4695-8F2E-A526A427A356}">
      <dgm:prSet phldrT="[Text]"/>
      <dgm:spPr/>
      <dgm:t>
        <a:bodyPr/>
        <a:lstStyle/>
        <a:p>
          <a:pPr algn="ctr"/>
          <a:r>
            <a:rPr lang="en-ZA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</a:t>
          </a:r>
          <a:endParaRPr lang="en-ZA" dirty="0"/>
        </a:p>
      </dgm:t>
    </dgm:pt>
    <dgm:pt modelId="{43F7794A-95C8-43D7-A2AC-2DD7E3072162}" type="parTrans" cxnId="{B3A579EB-CB65-4934-B360-A56676282321}">
      <dgm:prSet/>
      <dgm:spPr/>
      <dgm:t>
        <a:bodyPr/>
        <a:lstStyle/>
        <a:p>
          <a:endParaRPr lang="en-ZA"/>
        </a:p>
      </dgm:t>
    </dgm:pt>
    <dgm:pt modelId="{6E5F8C0E-6D37-428E-A854-26612E21F81D}" type="sibTrans" cxnId="{B3A579EB-CB65-4934-B360-A56676282321}">
      <dgm:prSet/>
      <dgm:spPr/>
      <dgm:t>
        <a:bodyPr/>
        <a:lstStyle/>
        <a:p>
          <a:endParaRPr lang="en-ZA"/>
        </a:p>
      </dgm:t>
    </dgm:pt>
    <dgm:pt modelId="{19696909-8C48-46BB-BC66-CAD5D98AD709}">
      <dgm:prSet phldrT="[Text]"/>
      <dgm:spPr/>
      <dgm:t>
        <a:bodyPr/>
        <a:lstStyle/>
        <a:p>
          <a:r>
            <a:rPr lang="en-ZA" dirty="0"/>
            <a:t>Outcome:</a:t>
          </a:r>
        </a:p>
      </dgm:t>
    </dgm:pt>
    <dgm:pt modelId="{03B51307-9445-4544-9771-772629675289}" type="parTrans" cxnId="{08E91F31-5CF3-4EEE-8C47-932A0DAADBC6}">
      <dgm:prSet/>
      <dgm:spPr/>
      <dgm:t>
        <a:bodyPr/>
        <a:lstStyle/>
        <a:p>
          <a:endParaRPr lang="en-ZA"/>
        </a:p>
      </dgm:t>
    </dgm:pt>
    <dgm:pt modelId="{16A7768E-8FFC-4FBE-9730-B00AEF21F663}" type="sibTrans" cxnId="{08E91F31-5CF3-4EEE-8C47-932A0DAADBC6}">
      <dgm:prSet/>
      <dgm:spPr/>
      <dgm:t>
        <a:bodyPr/>
        <a:lstStyle/>
        <a:p>
          <a:endParaRPr lang="en-ZA"/>
        </a:p>
      </dgm:t>
    </dgm:pt>
    <dgm:pt modelId="{3672533D-8F35-4A31-9BF1-7879BDF5BDBE}">
      <dgm:prSet phldrT="[Text]"/>
      <dgm:spPr/>
      <dgm:t>
        <a:bodyPr/>
        <a:lstStyle/>
        <a:p>
          <a:r>
            <a:rPr lang="en-ZA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  <a:endParaRPr lang="en-ZA" dirty="0"/>
        </a:p>
      </dgm:t>
    </dgm:pt>
    <dgm:pt modelId="{3895EC86-D6A3-43CD-A7C4-6BD72386C11D}" type="parTrans" cxnId="{E42BCF80-003F-4418-B46A-6ACF6604D2CB}">
      <dgm:prSet/>
      <dgm:spPr/>
      <dgm:t>
        <a:bodyPr/>
        <a:lstStyle/>
        <a:p>
          <a:endParaRPr lang="en-ZA"/>
        </a:p>
      </dgm:t>
    </dgm:pt>
    <dgm:pt modelId="{AFCA6754-B92A-439F-86E3-B2D211B0C3DF}" type="sibTrans" cxnId="{E42BCF80-003F-4418-B46A-6ACF6604D2CB}">
      <dgm:prSet/>
      <dgm:spPr/>
      <dgm:t>
        <a:bodyPr/>
        <a:lstStyle/>
        <a:p>
          <a:endParaRPr lang="en-ZA"/>
        </a:p>
      </dgm:t>
    </dgm:pt>
    <dgm:pt modelId="{1C9B6F4F-F71B-47E5-A3F4-6A133EDDA7BF}">
      <dgm:prSet phldrT="[Text]"/>
      <dgm:spPr/>
      <dgm:t>
        <a:bodyPr/>
        <a:lstStyle/>
        <a:p>
          <a:r>
            <a:rPr lang="en-ZA" dirty="0"/>
            <a:t>Strategic intent:</a:t>
          </a:r>
        </a:p>
      </dgm:t>
    </dgm:pt>
    <dgm:pt modelId="{A7B34D18-627D-4CC8-8188-C16385F270E3}" type="parTrans" cxnId="{653111CC-CEBE-429E-8ACD-32E0EEF6BC48}">
      <dgm:prSet/>
      <dgm:spPr/>
      <dgm:t>
        <a:bodyPr/>
        <a:lstStyle/>
        <a:p>
          <a:endParaRPr lang="en-ZA"/>
        </a:p>
      </dgm:t>
    </dgm:pt>
    <dgm:pt modelId="{7A8BE1AD-444B-452B-A70D-57AFCE99E04E}" type="sibTrans" cxnId="{653111CC-CEBE-429E-8ACD-32E0EEF6BC48}">
      <dgm:prSet/>
      <dgm:spPr/>
      <dgm:t>
        <a:bodyPr/>
        <a:lstStyle/>
        <a:p>
          <a:endParaRPr lang="en-ZA"/>
        </a:p>
      </dgm:t>
    </dgm:pt>
    <dgm:pt modelId="{A550DE6B-60E9-42A4-BA24-09B99E04212B}">
      <dgm:prSet phldrT="[Text]"/>
      <dgm:spPr/>
      <dgm:t>
        <a:bodyPr/>
        <a:lstStyle/>
        <a:p>
          <a:r>
            <a:rPr lang="en-ZA" b="1" dirty="0"/>
            <a:t>Clean audit outcomes</a:t>
          </a:r>
        </a:p>
        <a:p>
          <a:endParaRPr lang="en-ZA" b="1" dirty="0"/>
        </a:p>
        <a:p>
          <a:r>
            <a:rPr lang="en-ZA" b="1" dirty="0"/>
            <a:t>Increased revenue and productivity </a:t>
          </a:r>
        </a:p>
        <a:p>
          <a:endParaRPr lang="en-ZA" b="1" dirty="0"/>
        </a:p>
        <a:p>
          <a:r>
            <a:rPr lang="en-ZA" b="1" dirty="0"/>
            <a:t>Improved Compliance levels with laws and regulations  </a:t>
          </a:r>
          <a:endParaRPr lang="en-ZA" dirty="0"/>
        </a:p>
      </dgm:t>
    </dgm:pt>
    <dgm:pt modelId="{F4CB9502-2D6C-47DA-A50D-94C4C749FB63}" type="parTrans" cxnId="{532B4E34-E822-43E5-A218-C81D039BC82B}">
      <dgm:prSet/>
      <dgm:spPr/>
      <dgm:t>
        <a:bodyPr/>
        <a:lstStyle/>
        <a:p>
          <a:endParaRPr lang="en-ZA"/>
        </a:p>
      </dgm:t>
    </dgm:pt>
    <dgm:pt modelId="{E57F40EC-C532-4728-B92E-A9224576F231}" type="sibTrans" cxnId="{532B4E34-E822-43E5-A218-C81D039BC82B}">
      <dgm:prSet/>
      <dgm:spPr/>
      <dgm:t>
        <a:bodyPr/>
        <a:lstStyle/>
        <a:p>
          <a:endParaRPr lang="en-ZA"/>
        </a:p>
      </dgm:t>
    </dgm:pt>
    <dgm:pt modelId="{BAD5FAA4-94A7-43CD-A735-B5C2D83937F6}">
      <dgm:prSet/>
      <dgm:spPr/>
      <dgm:t>
        <a:bodyPr/>
        <a:lstStyle/>
        <a:p>
          <a:pPr algn="l"/>
          <a:endParaRPr lang="en-ZA" dirty="0"/>
        </a:p>
      </dgm:t>
    </dgm:pt>
    <dgm:pt modelId="{890AC574-3A8B-4DB7-A9B9-3961565CB2B3}" type="parTrans" cxnId="{A1D63A69-51C9-4145-AAAE-0C785AA55BD1}">
      <dgm:prSet/>
      <dgm:spPr/>
      <dgm:t>
        <a:bodyPr/>
        <a:lstStyle/>
        <a:p>
          <a:endParaRPr lang="en-ZA"/>
        </a:p>
      </dgm:t>
    </dgm:pt>
    <dgm:pt modelId="{0BECE5CD-63A2-48B1-8B89-39D3C9C3BC75}" type="sibTrans" cxnId="{A1D63A69-51C9-4145-AAAE-0C785AA55BD1}">
      <dgm:prSet/>
      <dgm:spPr/>
      <dgm:t>
        <a:bodyPr/>
        <a:lstStyle/>
        <a:p>
          <a:endParaRPr lang="en-ZA"/>
        </a:p>
      </dgm:t>
    </dgm:pt>
    <dgm:pt modelId="{BC7B1659-D774-458A-9AD5-FDBA0EB81088}">
      <dgm:prSet/>
      <dgm:spPr/>
      <dgm:t>
        <a:bodyPr/>
        <a:lstStyle/>
        <a:p>
          <a:endParaRPr lang="en-ZA" dirty="0"/>
        </a:p>
      </dgm:t>
    </dgm:pt>
    <dgm:pt modelId="{2BDDA411-B270-4B2A-92DF-38174B25F00D}" type="parTrans" cxnId="{38CC1CD6-D8D9-46BC-A967-B18EF681256D}">
      <dgm:prSet/>
      <dgm:spPr/>
      <dgm:t>
        <a:bodyPr/>
        <a:lstStyle/>
        <a:p>
          <a:endParaRPr lang="en-ZA"/>
        </a:p>
      </dgm:t>
    </dgm:pt>
    <dgm:pt modelId="{11EAC833-E84E-4845-AB88-2782780D0775}" type="sibTrans" cxnId="{38CC1CD6-D8D9-46BC-A967-B18EF681256D}">
      <dgm:prSet/>
      <dgm:spPr/>
      <dgm:t>
        <a:bodyPr/>
        <a:lstStyle/>
        <a:p>
          <a:endParaRPr lang="en-ZA"/>
        </a:p>
      </dgm:t>
    </dgm:pt>
    <dgm:pt modelId="{0322A22A-B91F-42EC-AA50-5A3C2B1C1D58}" type="pres">
      <dgm:prSet presAssocID="{E4F7FC25-1B7F-409B-8CDB-AB80035AB42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554142E-C32B-4E5F-9FFA-9D5E68938780}" type="pres">
      <dgm:prSet presAssocID="{EB6F8CBA-A29F-43D4-82F0-03B87713507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56E43E6-3D70-4376-AA4E-32C2946973DE}" type="pres">
      <dgm:prSet presAssocID="{EB6F8CBA-A29F-43D4-82F0-03B87713507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30C58A0-B04E-452B-9322-CA41E936892C}" type="pres">
      <dgm:prSet presAssocID="{19696909-8C48-46BB-BC66-CAD5D98AD709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B15316A-54DA-4456-ADE2-E7F050C432BD}" type="pres">
      <dgm:prSet presAssocID="{19696909-8C48-46BB-BC66-CAD5D98AD7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CCAB3F69-164F-45F2-B5B9-A78867DCEE16}" type="pres">
      <dgm:prSet presAssocID="{1C9B6F4F-F71B-47E5-A3F4-6A133EDDA7B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2E2CEF3C-DAE3-4606-B5A5-BCCA1CBCB380}" type="pres">
      <dgm:prSet presAssocID="{1C9B6F4F-F71B-47E5-A3F4-6A133EDDA7B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C0A7005-DE0E-4000-AB55-7220E72B4EE7}" type="presOf" srcId="{BC7B1659-D774-458A-9AD5-FDBA0EB81088}" destId="{3B15316A-54DA-4456-ADE2-E7F050C432BD}" srcOrd="0" destOrd="1" presId="urn:microsoft.com/office/officeart/2009/3/layout/IncreasingArrowsProcess"/>
    <dgm:cxn modelId="{4E0D172D-3038-46BB-B7F9-E5A6C1AA6D1D}" type="presOf" srcId="{EB6F8CBA-A29F-43D4-82F0-03B87713507D}" destId="{5554142E-C32B-4E5F-9FFA-9D5E68938780}" srcOrd="0" destOrd="0" presId="urn:microsoft.com/office/officeart/2009/3/layout/IncreasingArrowsProcess"/>
    <dgm:cxn modelId="{08E91F31-5CF3-4EEE-8C47-932A0DAADBC6}" srcId="{E4F7FC25-1B7F-409B-8CDB-AB80035AB426}" destId="{19696909-8C48-46BB-BC66-CAD5D98AD709}" srcOrd="1" destOrd="0" parTransId="{03B51307-9445-4544-9771-772629675289}" sibTransId="{16A7768E-8FFC-4FBE-9730-B00AEF21F663}"/>
    <dgm:cxn modelId="{532B4E34-E822-43E5-A218-C81D039BC82B}" srcId="{1C9B6F4F-F71B-47E5-A3F4-6A133EDDA7BF}" destId="{A550DE6B-60E9-42A4-BA24-09B99E04212B}" srcOrd="0" destOrd="0" parTransId="{F4CB9502-2D6C-47DA-A50D-94C4C749FB63}" sibTransId="{E57F40EC-C532-4728-B92E-A9224576F231}"/>
    <dgm:cxn modelId="{1A28D835-F7A5-43A8-8ED5-F9CE99A4089D}" type="presOf" srcId="{BAD5FAA4-94A7-43CD-A735-B5C2D83937F6}" destId="{856E43E6-3D70-4376-AA4E-32C2946973DE}" srcOrd="0" destOrd="1" presId="urn:microsoft.com/office/officeart/2009/3/layout/IncreasingArrowsProcess"/>
    <dgm:cxn modelId="{21CBBD67-97F4-4B21-B15D-0DBA0037B673}" type="presOf" srcId="{1C9B6F4F-F71B-47E5-A3F4-6A133EDDA7BF}" destId="{CCAB3F69-164F-45F2-B5B9-A78867DCEE16}" srcOrd="0" destOrd="0" presId="urn:microsoft.com/office/officeart/2009/3/layout/IncreasingArrowsProcess"/>
    <dgm:cxn modelId="{A1D63A69-51C9-4145-AAAE-0C785AA55BD1}" srcId="{EB6F8CBA-A29F-43D4-82F0-03B87713507D}" destId="{BAD5FAA4-94A7-43CD-A735-B5C2D83937F6}" srcOrd="1" destOrd="0" parTransId="{890AC574-3A8B-4DB7-A9B9-3961565CB2B3}" sibTransId="{0BECE5CD-63A2-48B1-8B89-39D3C9C3BC75}"/>
    <dgm:cxn modelId="{9CF51071-6EE6-4DE9-9676-BCBC86A406D8}" type="presOf" srcId="{3672533D-8F35-4A31-9BF1-7879BDF5BDBE}" destId="{3B15316A-54DA-4456-ADE2-E7F050C432BD}" srcOrd="0" destOrd="0" presId="urn:microsoft.com/office/officeart/2009/3/layout/IncreasingArrowsProcess"/>
    <dgm:cxn modelId="{830DAA77-536E-40F8-9905-2573DD09F600}" srcId="{E4F7FC25-1B7F-409B-8CDB-AB80035AB426}" destId="{EB6F8CBA-A29F-43D4-82F0-03B87713507D}" srcOrd="0" destOrd="0" parTransId="{46587606-BE85-4879-980C-E311B005708F}" sibTransId="{20B777CD-0AE9-44DF-BBCF-960FAB4144E8}"/>
    <dgm:cxn modelId="{E42BCF80-003F-4418-B46A-6ACF6604D2CB}" srcId="{19696909-8C48-46BB-BC66-CAD5D98AD709}" destId="{3672533D-8F35-4A31-9BF1-7879BDF5BDBE}" srcOrd="0" destOrd="0" parTransId="{3895EC86-D6A3-43CD-A7C4-6BD72386C11D}" sibTransId="{AFCA6754-B92A-439F-86E3-B2D211B0C3DF}"/>
    <dgm:cxn modelId="{30C84CAA-64D5-4B6B-815B-2573FCC6A044}" type="presOf" srcId="{35E16B8E-CCE1-4695-8F2E-A526A427A356}" destId="{856E43E6-3D70-4376-AA4E-32C2946973DE}" srcOrd="0" destOrd="0" presId="urn:microsoft.com/office/officeart/2009/3/layout/IncreasingArrowsProcess"/>
    <dgm:cxn modelId="{653111CC-CEBE-429E-8ACD-32E0EEF6BC48}" srcId="{E4F7FC25-1B7F-409B-8CDB-AB80035AB426}" destId="{1C9B6F4F-F71B-47E5-A3F4-6A133EDDA7BF}" srcOrd="2" destOrd="0" parTransId="{A7B34D18-627D-4CC8-8188-C16385F270E3}" sibTransId="{7A8BE1AD-444B-452B-A70D-57AFCE99E04E}"/>
    <dgm:cxn modelId="{2806F2D1-3689-44BB-8E2F-7F6DE9D3D68C}" type="presOf" srcId="{19696909-8C48-46BB-BC66-CAD5D98AD709}" destId="{C30C58A0-B04E-452B-9322-CA41E936892C}" srcOrd="0" destOrd="0" presId="urn:microsoft.com/office/officeart/2009/3/layout/IncreasingArrowsProcess"/>
    <dgm:cxn modelId="{A7177CD3-4F3C-411A-89C7-2C8909050B51}" type="presOf" srcId="{E4F7FC25-1B7F-409B-8CDB-AB80035AB426}" destId="{0322A22A-B91F-42EC-AA50-5A3C2B1C1D58}" srcOrd="0" destOrd="0" presId="urn:microsoft.com/office/officeart/2009/3/layout/IncreasingArrowsProcess"/>
    <dgm:cxn modelId="{38CC1CD6-D8D9-46BC-A967-B18EF681256D}" srcId="{19696909-8C48-46BB-BC66-CAD5D98AD709}" destId="{BC7B1659-D774-458A-9AD5-FDBA0EB81088}" srcOrd="1" destOrd="0" parTransId="{2BDDA411-B270-4B2A-92DF-38174B25F00D}" sibTransId="{11EAC833-E84E-4845-AB88-2782780D0775}"/>
    <dgm:cxn modelId="{B3A579EB-CB65-4934-B360-A56676282321}" srcId="{EB6F8CBA-A29F-43D4-82F0-03B87713507D}" destId="{35E16B8E-CCE1-4695-8F2E-A526A427A356}" srcOrd="0" destOrd="0" parTransId="{43F7794A-95C8-43D7-A2AC-2DD7E3072162}" sibTransId="{6E5F8C0E-6D37-428E-A854-26612E21F81D}"/>
    <dgm:cxn modelId="{47ECF7EE-DC8C-4DF2-B0BE-4F58B69C6F12}" type="presOf" srcId="{A550DE6B-60E9-42A4-BA24-09B99E04212B}" destId="{2E2CEF3C-DAE3-4606-B5A5-BCCA1CBCB380}" srcOrd="0" destOrd="0" presId="urn:microsoft.com/office/officeart/2009/3/layout/IncreasingArrowsProcess"/>
    <dgm:cxn modelId="{775403EB-CD36-4C8F-A59E-64084E09532D}" type="presParOf" srcId="{0322A22A-B91F-42EC-AA50-5A3C2B1C1D58}" destId="{5554142E-C32B-4E5F-9FFA-9D5E68938780}" srcOrd="0" destOrd="0" presId="urn:microsoft.com/office/officeart/2009/3/layout/IncreasingArrowsProcess"/>
    <dgm:cxn modelId="{8251DDE5-9CA0-46E8-95F6-F44277C8F462}" type="presParOf" srcId="{0322A22A-B91F-42EC-AA50-5A3C2B1C1D58}" destId="{856E43E6-3D70-4376-AA4E-32C2946973DE}" srcOrd="1" destOrd="0" presId="urn:microsoft.com/office/officeart/2009/3/layout/IncreasingArrowsProcess"/>
    <dgm:cxn modelId="{ECA794D6-0EC0-49F9-8E59-426C507F2ACC}" type="presParOf" srcId="{0322A22A-B91F-42EC-AA50-5A3C2B1C1D58}" destId="{C30C58A0-B04E-452B-9322-CA41E936892C}" srcOrd="2" destOrd="0" presId="urn:microsoft.com/office/officeart/2009/3/layout/IncreasingArrowsProcess"/>
    <dgm:cxn modelId="{5E1FB405-09BD-48CB-9D2D-AF6BCB907CD6}" type="presParOf" srcId="{0322A22A-B91F-42EC-AA50-5A3C2B1C1D58}" destId="{3B15316A-54DA-4456-ADE2-E7F050C432BD}" srcOrd="3" destOrd="0" presId="urn:microsoft.com/office/officeart/2009/3/layout/IncreasingArrowsProcess"/>
    <dgm:cxn modelId="{AF1BD7B4-5087-4A9F-93B8-D1DEDE9C78E9}" type="presParOf" srcId="{0322A22A-B91F-42EC-AA50-5A3C2B1C1D58}" destId="{CCAB3F69-164F-45F2-B5B9-A78867DCEE16}" srcOrd="4" destOrd="0" presId="urn:microsoft.com/office/officeart/2009/3/layout/IncreasingArrowsProcess"/>
    <dgm:cxn modelId="{EFE75B9E-7846-47DF-91B0-4403035348F4}" type="presParOf" srcId="{0322A22A-B91F-42EC-AA50-5A3C2B1C1D58}" destId="{2E2CEF3C-DAE3-4606-B5A5-BCCA1CBCB38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F7FC25-1B7F-409B-8CDB-AB80035AB42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B6F8CBA-A29F-43D4-82F0-03B87713507D}">
      <dgm:prSet phldrT="[Text]"/>
      <dgm:spPr/>
      <dgm:t>
        <a:bodyPr/>
        <a:lstStyle/>
        <a:p>
          <a:r>
            <a:rPr lang="en-ZA" dirty="0"/>
            <a:t>Impact: </a:t>
          </a:r>
        </a:p>
      </dgm:t>
    </dgm:pt>
    <dgm:pt modelId="{46587606-BE85-4879-980C-E311B005708F}" type="parTrans" cxnId="{830DAA77-536E-40F8-9905-2573DD09F600}">
      <dgm:prSet/>
      <dgm:spPr/>
      <dgm:t>
        <a:bodyPr/>
        <a:lstStyle/>
        <a:p>
          <a:endParaRPr lang="en-ZA"/>
        </a:p>
      </dgm:t>
    </dgm:pt>
    <dgm:pt modelId="{20B777CD-0AE9-44DF-BBCF-960FAB4144E8}" type="sibTrans" cxnId="{830DAA77-536E-40F8-9905-2573DD09F600}">
      <dgm:prSet/>
      <dgm:spPr/>
      <dgm:t>
        <a:bodyPr/>
        <a:lstStyle/>
        <a:p>
          <a:endParaRPr lang="en-ZA"/>
        </a:p>
      </dgm:t>
    </dgm:pt>
    <dgm:pt modelId="{35E16B8E-CCE1-4695-8F2E-A526A427A356}">
      <dgm:prSet phldrT="[Text]"/>
      <dgm:spPr/>
      <dgm:t>
        <a:bodyPr/>
        <a:lstStyle/>
        <a:p>
          <a:pPr algn="ctr"/>
          <a:r>
            <a:rPr lang="en-ZA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</a:t>
          </a:r>
          <a:endParaRPr lang="en-ZA" dirty="0"/>
        </a:p>
      </dgm:t>
    </dgm:pt>
    <dgm:pt modelId="{43F7794A-95C8-43D7-A2AC-2DD7E3072162}" type="parTrans" cxnId="{B3A579EB-CB65-4934-B360-A56676282321}">
      <dgm:prSet/>
      <dgm:spPr/>
      <dgm:t>
        <a:bodyPr/>
        <a:lstStyle/>
        <a:p>
          <a:endParaRPr lang="en-ZA"/>
        </a:p>
      </dgm:t>
    </dgm:pt>
    <dgm:pt modelId="{6E5F8C0E-6D37-428E-A854-26612E21F81D}" type="sibTrans" cxnId="{B3A579EB-CB65-4934-B360-A56676282321}">
      <dgm:prSet/>
      <dgm:spPr/>
      <dgm:t>
        <a:bodyPr/>
        <a:lstStyle/>
        <a:p>
          <a:endParaRPr lang="en-ZA"/>
        </a:p>
      </dgm:t>
    </dgm:pt>
    <dgm:pt modelId="{19696909-8C48-46BB-BC66-CAD5D98AD709}">
      <dgm:prSet phldrT="[Text]"/>
      <dgm:spPr/>
      <dgm:t>
        <a:bodyPr/>
        <a:lstStyle/>
        <a:p>
          <a:r>
            <a:rPr lang="en-ZA" dirty="0"/>
            <a:t>Outcome:</a:t>
          </a:r>
        </a:p>
      </dgm:t>
    </dgm:pt>
    <dgm:pt modelId="{03B51307-9445-4544-9771-772629675289}" type="parTrans" cxnId="{08E91F31-5CF3-4EEE-8C47-932A0DAADBC6}">
      <dgm:prSet/>
      <dgm:spPr/>
      <dgm:t>
        <a:bodyPr/>
        <a:lstStyle/>
        <a:p>
          <a:endParaRPr lang="en-ZA"/>
        </a:p>
      </dgm:t>
    </dgm:pt>
    <dgm:pt modelId="{16A7768E-8FFC-4FBE-9730-B00AEF21F663}" type="sibTrans" cxnId="{08E91F31-5CF3-4EEE-8C47-932A0DAADBC6}">
      <dgm:prSet/>
      <dgm:spPr/>
      <dgm:t>
        <a:bodyPr/>
        <a:lstStyle/>
        <a:p>
          <a:endParaRPr lang="en-ZA"/>
        </a:p>
      </dgm:t>
    </dgm:pt>
    <dgm:pt modelId="{3672533D-8F35-4A31-9BF1-7879BDF5BDBE}">
      <dgm:prSet phldrT="[Text]"/>
      <dgm:spPr/>
      <dgm:t>
        <a:bodyPr/>
        <a:lstStyle/>
        <a:p>
          <a:r>
            <a:rPr lang="en-ZA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  <a:endParaRPr lang="en-ZA" dirty="0"/>
        </a:p>
      </dgm:t>
    </dgm:pt>
    <dgm:pt modelId="{3895EC86-D6A3-43CD-A7C4-6BD72386C11D}" type="parTrans" cxnId="{E42BCF80-003F-4418-B46A-6ACF6604D2CB}">
      <dgm:prSet/>
      <dgm:spPr/>
      <dgm:t>
        <a:bodyPr/>
        <a:lstStyle/>
        <a:p>
          <a:endParaRPr lang="en-ZA"/>
        </a:p>
      </dgm:t>
    </dgm:pt>
    <dgm:pt modelId="{AFCA6754-B92A-439F-86E3-B2D211B0C3DF}" type="sibTrans" cxnId="{E42BCF80-003F-4418-B46A-6ACF6604D2CB}">
      <dgm:prSet/>
      <dgm:spPr/>
      <dgm:t>
        <a:bodyPr/>
        <a:lstStyle/>
        <a:p>
          <a:endParaRPr lang="en-ZA"/>
        </a:p>
      </dgm:t>
    </dgm:pt>
    <dgm:pt modelId="{1C9B6F4F-F71B-47E5-A3F4-6A133EDDA7BF}">
      <dgm:prSet phldrT="[Text]"/>
      <dgm:spPr/>
      <dgm:t>
        <a:bodyPr/>
        <a:lstStyle/>
        <a:p>
          <a:r>
            <a:rPr lang="en-ZA" dirty="0"/>
            <a:t>Strategic intent:</a:t>
          </a:r>
        </a:p>
      </dgm:t>
    </dgm:pt>
    <dgm:pt modelId="{A7B34D18-627D-4CC8-8188-C16385F270E3}" type="parTrans" cxnId="{653111CC-CEBE-429E-8ACD-32E0EEF6BC48}">
      <dgm:prSet/>
      <dgm:spPr/>
      <dgm:t>
        <a:bodyPr/>
        <a:lstStyle/>
        <a:p>
          <a:endParaRPr lang="en-ZA"/>
        </a:p>
      </dgm:t>
    </dgm:pt>
    <dgm:pt modelId="{7A8BE1AD-444B-452B-A70D-57AFCE99E04E}" type="sibTrans" cxnId="{653111CC-CEBE-429E-8ACD-32E0EEF6BC48}">
      <dgm:prSet/>
      <dgm:spPr/>
      <dgm:t>
        <a:bodyPr/>
        <a:lstStyle/>
        <a:p>
          <a:endParaRPr lang="en-ZA"/>
        </a:p>
      </dgm:t>
    </dgm:pt>
    <dgm:pt modelId="{A550DE6B-60E9-42A4-BA24-09B99E04212B}">
      <dgm:prSet phldrT="[Text]" custT="1"/>
      <dgm:spPr/>
      <dgm:t>
        <a:bodyPr/>
        <a:lstStyle/>
        <a:p>
          <a:r>
            <a:rPr lang="en-ZA" sz="3200" b="1" dirty="0"/>
            <a:t>A Capable Correctional Services</a:t>
          </a:r>
          <a:endParaRPr lang="en-ZA" sz="3200" dirty="0"/>
        </a:p>
      </dgm:t>
    </dgm:pt>
    <dgm:pt modelId="{F4CB9502-2D6C-47DA-A50D-94C4C749FB63}" type="parTrans" cxnId="{532B4E34-E822-43E5-A218-C81D039BC82B}">
      <dgm:prSet/>
      <dgm:spPr/>
      <dgm:t>
        <a:bodyPr/>
        <a:lstStyle/>
        <a:p>
          <a:endParaRPr lang="en-ZA"/>
        </a:p>
      </dgm:t>
    </dgm:pt>
    <dgm:pt modelId="{E57F40EC-C532-4728-B92E-A9224576F231}" type="sibTrans" cxnId="{532B4E34-E822-43E5-A218-C81D039BC82B}">
      <dgm:prSet/>
      <dgm:spPr/>
      <dgm:t>
        <a:bodyPr/>
        <a:lstStyle/>
        <a:p>
          <a:endParaRPr lang="en-ZA"/>
        </a:p>
      </dgm:t>
    </dgm:pt>
    <dgm:pt modelId="{BAD5FAA4-94A7-43CD-A735-B5C2D83937F6}">
      <dgm:prSet/>
      <dgm:spPr/>
      <dgm:t>
        <a:bodyPr/>
        <a:lstStyle/>
        <a:p>
          <a:pPr algn="l"/>
          <a:endParaRPr lang="en-ZA" dirty="0"/>
        </a:p>
      </dgm:t>
    </dgm:pt>
    <dgm:pt modelId="{890AC574-3A8B-4DB7-A9B9-3961565CB2B3}" type="parTrans" cxnId="{A1D63A69-51C9-4145-AAAE-0C785AA55BD1}">
      <dgm:prSet/>
      <dgm:spPr/>
      <dgm:t>
        <a:bodyPr/>
        <a:lstStyle/>
        <a:p>
          <a:endParaRPr lang="en-ZA"/>
        </a:p>
      </dgm:t>
    </dgm:pt>
    <dgm:pt modelId="{0BECE5CD-63A2-48B1-8B89-39D3C9C3BC75}" type="sibTrans" cxnId="{A1D63A69-51C9-4145-AAAE-0C785AA55BD1}">
      <dgm:prSet/>
      <dgm:spPr/>
      <dgm:t>
        <a:bodyPr/>
        <a:lstStyle/>
        <a:p>
          <a:endParaRPr lang="en-ZA"/>
        </a:p>
      </dgm:t>
    </dgm:pt>
    <dgm:pt modelId="{BC7B1659-D774-458A-9AD5-FDBA0EB81088}">
      <dgm:prSet/>
      <dgm:spPr/>
      <dgm:t>
        <a:bodyPr/>
        <a:lstStyle/>
        <a:p>
          <a:endParaRPr lang="en-ZA" dirty="0"/>
        </a:p>
      </dgm:t>
    </dgm:pt>
    <dgm:pt modelId="{2BDDA411-B270-4B2A-92DF-38174B25F00D}" type="parTrans" cxnId="{38CC1CD6-D8D9-46BC-A967-B18EF681256D}">
      <dgm:prSet/>
      <dgm:spPr/>
      <dgm:t>
        <a:bodyPr/>
        <a:lstStyle/>
        <a:p>
          <a:endParaRPr lang="en-ZA"/>
        </a:p>
      </dgm:t>
    </dgm:pt>
    <dgm:pt modelId="{11EAC833-E84E-4845-AB88-2782780D0775}" type="sibTrans" cxnId="{38CC1CD6-D8D9-46BC-A967-B18EF681256D}">
      <dgm:prSet/>
      <dgm:spPr/>
      <dgm:t>
        <a:bodyPr/>
        <a:lstStyle/>
        <a:p>
          <a:endParaRPr lang="en-ZA"/>
        </a:p>
      </dgm:t>
    </dgm:pt>
    <dgm:pt modelId="{0322A22A-B91F-42EC-AA50-5A3C2B1C1D58}" type="pres">
      <dgm:prSet presAssocID="{E4F7FC25-1B7F-409B-8CDB-AB80035AB42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554142E-C32B-4E5F-9FFA-9D5E68938780}" type="pres">
      <dgm:prSet presAssocID="{EB6F8CBA-A29F-43D4-82F0-03B87713507D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856E43E6-3D70-4376-AA4E-32C2946973DE}" type="pres">
      <dgm:prSet presAssocID="{EB6F8CBA-A29F-43D4-82F0-03B87713507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30C58A0-B04E-452B-9322-CA41E936892C}" type="pres">
      <dgm:prSet presAssocID="{19696909-8C48-46BB-BC66-CAD5D98AD709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B15316A-54DA-4456-ADE2-E7F050C432BD}" type="pres">
      <dgm:prSet presAssocID="{19696909-8C48-46BB-BC66-CAD5D98AD7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CCAB3F69-164F-45F2-B5B9-A78867DCEE16}" type="pres">
      <dgm:prSet presAssocID="{1C9B6F4F-F71B-47E5-A3F4-6A133EDDA7BF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2E2CEF3C-DAE3-4606-B5A5-BCCA1CBCB380}" type="pres">
      <dgm:prSet presAssocID="{1C9B6F4F-F71B-47E5-A3F4-6A133EDDA7B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334A27-B4D7-4080-964B-7F66D26266D7}" type="presOf" srcId="{1C9B6F4F-F71B-47E5-A3F4-6A133EDDA7BF}" destId="{CCAB3F69-164F-45F2-B5B9-A78867DCEE16}" srcOrd="0" destOrd="0" presId="urn:microsoft.com/office/officeart/2009/3/layout/IncreasingArrowsProcess"/>
    <dgm:cxn modelId="{08E91F31-5CF3-4EEE-8C47-932A0DAADBC6}" srcId="{E4F7FC25-1B7F-409B-8CDB-AB80035AB426}" destId="{19696909-8C48-46BB-BC66-CAD5D98AD709}" srcOrd="1" destOrd="0" parTransId="{03B51307-9445-4544-9771-772629675289}" sibTransId="{16A7768E-8FFC-4FBE-9730-B00AEF21F663}"/>
    <dgm:cxn modelId="{532B4E34-E822-43E5-A218-C81D039BC82B}" srcId="{1C9B6F4F-F71B-47E5-A3F4-6A133EDDA7BF}" destId="{A550DE6B-60E9-42A4-BA24-09B99E04212B}" srcOrd="0" destOrd="0" parTransId="{F4CB9502-2D6C-47DA-A50D-94C4C749FB63}" sibTransId="{E57F40EC-C532-4728-B92E-A9224576F231}"/>
    <dgm:cxn modelId="{2D661D60-19D0-4A3E-94AD-DF2F4A78C866}" type="presOf" srcId="{3672533D-8F35-4A31-9BF1-7879BDF5BDBE}" destId="{3B15316A-54DA-4456-ADE2-E7F050C432BD}" srcOrd="0" destOrd="0" presId="urn:microsoft.com/office/officeart/2009/3/layout/IncreasingArrowsProcess"/>
    <dgm:cxn modelId="{53133862-D7A6-4B85-AF52-B8C2E70122D3}" type="presOf" srcId="{35E16B8E-CCE1-4695-8F2E-A526A427A356}" destId="{856E43E6-3D70-4376-AA4E-32C2946973DE}" srcOrd="0" destOrd="0" presId="urn:microsoft.com/office/officeart/2009/3/layout/IncreasingArrowsProcess"/>
    <dgm:cxn modelId="{A1D63A69-51C9-4145-AAAE-0C785AA55BD1}" srcId="{EB6F8CBA-A29F-43D4-82F0-03B87713507D}" destId="{BAD5FAA4-94A7-43CD-A735-B5C2D83937F6}" srcOrd="1" destOrd="0" parTransId="{890AC574-3A8B-4DB7-A9B9-3961565CB2B3}" sibTransId="{0BECE5CD-63A2-48B1-8B89-39D3C9C3BC75}"/>
    <dgm:cxn modelId="{98412E52-8A92-4ECE-809B-0547BFE6FB28}" type="presOf" srcId="{BAD5FAA4-94A7-43CD-A735-B5C2D83937F6}" destId="{856E43E6-3D70-4376-AA4E-32C2946973DE}" srcOrd="0" destOrd="1" presId="urn:microsoft.com/office/officeart/2009/3/layout/IncreasingArrowsProcess"/>
    <dgm:cxn modelId="{830DAA77-536E-40F8-9905-2573DD09F600}" srcId="{E4F7FC25-1B7F-409B-8CDB-AB80035AB426}" destId="{EB6F8CBA-A29F-43D4-82F0-03B87713507D}" srcOrd="0" destOrd="0" parTransId="{46587606-BE85-4879-980C-E311B005708F}" sibTransId="{20B777CD-0AE9-44DF-BBCF-960FAB4144E8}"/>
    <dgm:cxn modelId="{E42BCF80-003F-4418-B46A-6ACF6604D2CB}" srcId="{19696909-8C48-46BB-BC66-CAD5D98AD709}" destId="{3672533D-8F35-4A31-9BF1-7879BDF5BDBE}" srcOrd="0" destOrd="0" parTransId="{3895EC86-D6A3-43CD-A7C4-6BD72386C11D}" sibTransId="{AFCA6754-B92A-439F-86E3-B2D211B0C3DF}"/>
    <dgm:cxn modelId="{94EDDE8A-360C-46C9-9787-55C76A324F33}" type="presOf" srcId="{EB6F8CBA-A29F-43D4-82F0-03B87713507D}" destId="{5554142E-C32B-4E5F-9FFA-9D5E68938780}" srcOrd="0" destOrd="0" presId="urn:microsoft.com/office/officeart/2009/3/layout/IncreasingArrowsProcess"/>
    <dgm:cxn modelId="{55D28AB1-AB2D-49E8-A2FE-1C0EF3D09EB0}" type="presOf" srcId="{19696909-8C48-46BB-BC66-CAD5D98AD709}" destId="{C30C58A0-B04E-452B-9322-CA41E936892C}" srcOrd="0" destOrd="0" presId="urn:microsoft.com/office/officeart/2009/3/layout/IncreasingArrowsProcess"/>
    <dgm:cxn modelId="{8B23A8B1-2740-4F39-AF0B-77881DEE6323}" type="presOf" srcId="{A550DE6B-60E9-42A4-BA24-09B99E04212B}" destId="{2E2CEF3C-DAE3-4606-B5A5-BCCA1CBCB380}" srcOrd="0" destOrd="0" presId="urn:microsoft.com/office/officeart/2009/3/layout/IncreasingArrowsProcess"/>
    <dgm:cxn modelId="{653111CC-CEBE-429E-8ACD-32E0EEF6BC48}" srcId="{E4F7FC25-1B7F-409B-8CDB-AB80035AB426}" destId="{1C9B6F4F-F71B-47E5-A3F4-6A133EDDA7BF}" srcOrd="2" destOrd="0" parTransId="{A7B34D18-627D-4CC8-8188-C16385F270E3}" sibTransId="{7A8BE1AD-444B-452B-A70D-57AFCE99E04E}"/>
    <dgm:cxn modelId="{38CC1CD6-D8D9-46BC-A967-B18EF681256D}" srcId="{19696909-8C48-46BB-BC66-CAD5D98AD709}" destId="{BC7B1659-D774-458A-9AD5-FDBA0EB81088}" srcOrd="1" destOrd="0" parTransId="{2BDDA411-B270-4B2A-92DF-38174B25F00D}" sibTransId="{11EAC833-E84E-4845-AB88-2782780D0775}"/>
    <dgm:cxn modelId="{874DAEDC-EE6B-4123-94FC-A3A5B30819C5}" type="presOf" srcId="{E4F7FC25-1B7F-409B-8CDB-AB80035AB426}" destId="{0322A22A-B91F-42EC-AA50-5A3C2B1C1D58}" srcOrd="0" destOrd="0" presId="urn:microsoft.com/office/officeart/2009/3/layout/IncreasingArrowsProcess"/>
    <dgm:cxn modelId="{B3A579EB-CB65-4934-B360-A56676282321}" srcId="{EB6F8CBA-A29F-43D4-82F0-03B87713507D}" destId="{35E16B8E-CCE1-4695-8F2E-A526A427A356}" srcOrd="0" destOrd="0" parTransId="{43F7794A-95C8-43D7-A2AC-2DD7E3072162}" sibTransId="{6E5F8C0E-6D37-428E-A854-26612E21F81D}"/>
    <dgm:cxn modelId="{23159EF4-4231-4060-B2FC-96404A66FB10}" type="presOf" srcId="{BC7B1659-D774-458A-9AD5-FDBA0EB81088}" destId="{3B15316A-54DA-4456-ADE2-E7F050C432BD}" srcOrd="0" destOrd="1" presId="urn:microsoft.com/office/officeart/2009/3/layout/IncreasingArrowsProcess"/>
    <dgm:cxn modelId="{C02B4299-84D4-45D0-9F9B-02313864ED3D}" type="presParOf" srcId="{0322A22A-B91F-42EC-AA50-5A3C2B1C1D58}" destId="{5554142E-C32B-4E5F-9FFA-9D5E68938780}" srcOrd="0" destOrd="0" presId="urn:microsoft.com/office/officeart/2009/3/layout/IncreasingArrowsProcess"/>
    <dgm:cxn modelId="{F6FC4DC9-9016-44F9-A67D-2FBA38FDB251}" type="presParOf" srcId="{0322A22A-B91F-42EC-AA50-5A3C2B1C1D58}" destId="{856E43E6-3D70-4376-AA4E-32C2946973DE}" srcOrd="1" destOrd="0" presId="urn:microsoft.com/office/officeart/2009/3/layout/IncreasingArrowsProcess"/>
    <dgm:cxn modelId="{2D76E93D-0491-4749-92C9-2787E2C43A72}" type="presParOf" srcId="{0322A22A-B91F-42EC-AA50-5A3C2B1C1D58}" destId="{C30C58A0-B04E-452B-9322-CA41E936892C}" srcOrd="2" destOrd="0" presId="urn:microsoft.com/office/officeart/2009/3/layout/IncreasingArrowsProcess"/>
    <dgm:cxn modelId="{15B0135C-1BDE-4375-8EDB-30D89C2B1A5C}" type="presParOf" srcId="{0322A22A-B91F-42EC-AA50-5A3C2B1C1D58}" destId="{3B15316A-54DA-4456-ADE2-E7F050C432BD}" srcOrd="3" destOrd="0" presId="urn:microsoft.com/office/officeart/2009/3/layout/IncreasingArrowsProcess"/>
    <dgm:cxn modelId="{9E55D01E-996E-4644-AD10-DFB7AD9E2584}" type="presParOf" srcId="{0322A22A-B91F-42EC-AA50-5A3C2B1C1D58}" destId="{CCAB3F69-164F-45F2-B5B9-A78867DCEE16}" srcOrd="4" destOrd="0" presId="urn:microsoft.com/office/officeart/2009/3/layout/IncreasingArrowsProcess"/>
    <dgm:cxn modelId="{EAD66C9B-AFAC-4C95-9DD9-0C8A90431776}" type="presParOf" srcId="{0322A22A-B91F-42EC-AA50-5A3C2B1C1D58}" destId="{2E2CEF3C-DAE3-4606-B5A5-BCCA1CBCB38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1779E4-F6D9-48D7-8FB8-CB2BDDC08908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0F0F244-8A4D-40B3-8291-C4799234F425}">
      <dgm:prSet phldrT="[Text]" custT="1"/>
      <dgm:spPr>
        <a:xfrm>
          <a:off x="233340" y="2424116"/>
          <a:ext cx="1742683" cy="871341"/>
        </a:xfrm>
      </dgm:spPr>
      <dgm:t>
        <a:bodyPr/>
        <a:lstStyle/>
        <a:p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 </a:t>
          </a:r>
        </a:p>
      </dgm:t>
    </dgm:pt>
    <dgm:pt modelId="{08BAD210-BA6D-42C5-87F5-4268C56E9F21}" type="parTrans" cxnId="{4FC16DBF-5772-44AB-A81C-388C45399591}">
      <dgm:prSet/>
      <dgm:spPr/>
      <dgm:t>
        <a:bodyPr/>
        <a:lstStyle/>
        <a:p>
          <a:endParaRPr lang="en-ZA"/>
        </a:p>
      </dgm:t>
    </dgm:pt>
    <dgm:pt modelId="{3E4905E3-DDF6-4D83-9F0A-5D5D816EA587}" type="sibTrans" cxnId="{4FC16DBF-5772-44AB-A81C-388C45399591}">
      <dgm:prSet/>
      <dgm:spPr/>
      <dgm:t>
        <a:bodyPr/>
        <a:lstStyle/>
        <a:p>
          <a:endParaRPr lang="en-ZA"/>
        </a:p>
      </dgm:t>
    </dgm:pt>
    <dgm:pt modelId="{C02EED6D-A8B7-4F9E-92B3-3023A75769B1}">
      <dgm:prSet phldrT="[Text]" custT="1"/>
      <dgm:spPr>
        <a:xfrm>
          <a:off x="2523905" y="2424116"/>
          <a:ext cx="1742683" cy="871341"/>
        </a:xfrm>
      </dgm:spPr>
      <dgm:t>
        <a:bodyPr/>
        <a:lstStyle/>
        <a:p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</a:p>
        <a:p>
          <a:endParaRPr lang="en-ZA" sz="1600" kern="1200" dirty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</a:p>
      </dgm:t>
    </dgm:pt>
    <dgm:pt modelId="{33C487AF-E27D-4567-9F55-D19F60BDB170}" type="parTrans" cxnId="{86339C19-994E-4BF0-A593-5AB174B6CA8B}">
      <dgm:prSet/>
      <dgm:spPr>
        <a:xfrm>
          <a:off x="1976023" y="2846076"/>
          <a:ext cx="547882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5654BE-583E-4A3B-8463-2DCCC735CE86}" type="sibTrans" cxnId="{86339C19-994E-4BF0-A593-5AB174B6CA8B}">
      <dgm:prSet/>
      <dgm:spPr/>
      <dgm:t>
        <a:bodyPr/>
        <a:lstStyle/>
        <a:p>
          <a:endParaRPr lang="en-ZA"/>
        </a:p>
      </dgm:t>
    </dgm:pt>
    <dgm:pt modelId="{7A4948D0-9C29-471B-87B1-C829CFAA350B}">
      <dgm:prSet custT="1"/>
      <dgm:spPr>
        <a:xfrm>
          <a:off x="4883114" y="1923095"/>
          <a:ext cx="1742683" cy="871341"/>
        </a:xfrm>
      </dgm:spPr>
      <dgm:t>
        <a:bodyPr/>
        <a:lstStyle/>
        <a:p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Consistent clean administration and reliable financial reporting</a:t>
          </a:r>
        </a:p>
      </dgm:t>
    </dgm:pt>
    <dgm:pt modelId="{28948F3D-43E8-43EB-8A1A-38248E4E539D}" type="parTrans" cxnId="{0A07B529-41FF-4B30-BA28-984C8C53F170}">
      <dgm:prSet/>
      <dgm:spPr>
        <a:xfrm rot="19254054">
          <a:off x="4177633" y="2595565"/>
          <a:ext cx="794435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7F964B-93AD-46D8-A749-ADA423B674ED}" type="sibTrans" cxnId="{0A07B529-41FF-4B30-BA28-984C8C53F170}">
      <dgm:prSet/>
      <dgm:spPr/>
      <dgm:t>
        <a:bodyPr/>
        <a:lstStyle/>
        <a:p>
          <a:endParaRPr lang="en-ZA"/>
        </a:p>
      </dgm:t>
    </dgm:pt>
    <dgm:pt modelId="{41BEA329-896A-4A78-AC41-498D98371ACD}">
      <dgm:prSet custT="1"/>
      <dgm:spPr>
        <a:xfrm>
          <a:off x="4883114" y="2925138"/>
          <a:ext cx="1742683" cy="871341"/>
        </a:xfrm>
      </dgm:spPr>
      <dgm:t>
        <a:bodyPr/>
        <a:lstStyle/>
        <a:p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Improved productivity and self sufficiency</a:t>
          </a:r>
        </a:p>
      </dgm:t>
    </dgm:pt>
    <dgm:pt modelId="{BCFFA13F-26B4-4005-B867-27F956CAA094}" type="parTrans" cxnId="{7CF5FE8B-AF87-45BD-A42E-58291CA41DD1}">
      <dgm:prSet/>
      <dgm:spPr>
        <a:xfrm rot="2345946">
          <a:off x="4177633" y="3096587"/>
          <a:ext cx="794435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410083-A12D-4AAB-936E-FB41E77E8DB5}" type="sibTrans" cxnId="{7CF5FE8B-AF87-45BD-A42E-58291CA41DD1}">
      <dgm:prSet/>
      <dgm:spPr/>
      <dgm:t>
        <a:bodyPr/>
        <a:lstStyle/>
        <a:p>
          <a:endParaRPr lang="en-ZA"/>
        </a:p>
      </dgm:t>
    </dgm:pt>
    <dgm:pt modelId="{D17BFF15-F469-450A-BE93-B04123CCC99E}" type="pres">
      <dgm:prSet presAssocID="{881779E4-F6D9-48D7-8FB8-CB2BDDC089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5628BE-2AF4-4FD1-B4DB-76E88AF7A130}" type="pres">
      <dgm:prSet presAssocID="{20F0F244-8A4D-40B3-8291-C4799234F425}" presName="root1" presStyleCnt="0"/>
      <dgm:spPr/>
    </dgm:pt>
    <dgm:pt modelId="{B5BE1993-DE2F-4A51-8D77-D9DF03A10228}" type="pres">
      <dgm:prSet presAssocID="{20F0F244-8A4D-40B3-8291-C4799234F425}" presName="LevelOneTextNode" presStyleLbl="node0" presStyleIdx="0" presStyleCnt="1" custScaleY="234515" custLinFactNeighborX="13183" custLinFactNeighborY="1000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2B930AE-E3CE-4040-9A46-2F0B78280E54}" type="pres">
      <dgm:prSet presAssocID="{20F0F244-8A4D-40B3-8291-C4799234F425}" presName="level2hierChild" presStyleCnt="0"/>
      <dgm:spPr/>
    </dgm:pt>
    <dgm:pt modelId="{806624F1-247C-4B18-98B2-C7420405EA0A}" type="pres">
      <dgm:prSet presAssocID="{33C487AF-E27D-4567-9F55-D19F60BDB170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</dgm:spPr>
    </dgm:pt>
    <dgm:pt modelId="{50470530-08AF-4AF3-BE2B-110E99E28E68}" type="pres">
      <dgm:prSet presAssocID="{33C487AF-E27D-4567-9F55-D19F60BDB170}" presName="connTx" presStyleLbl="parChTrans1D2" presStyleIdx="0" presStyleCnt="1"/>
      <dgm:spPr/>
    </dgm:pt>
    <dgm:pt modelId="{59737DA6-DC62-4140-A2D2-C8CFEA603EDB}" type="pres">
      <dgm:prSet presAssocID="{C02EED6D-A8B7-4F9E-92B3-3023A75769B1}" presName="root2" presStyleCnt="0"/>
      <dgm:spPr/>
    </dgm:pt>
    <dgm:pt modelId="{700750EF-DCA2-44E7-A8F6-8722B98CA86B}" type="pres">
      <dgm:prSet presAssocID="{C02EED6D-A8B7-4F9E-92B3-3023A75769B1}" presName="LevelTwoTextNode" presStyleLbl="node2" presStyleIdx="0" presStyleCnt="1" custScaleY="398392" custLinFactNeighborX="46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88852E6A-98CD-4632-B618-9D174C1917FB}" type="pres">
      <dgm:prSet presAssocID="{C02EED6D-A8B7-4F9E-92B3-3023A75769B1}" presName="level3hierChild" presStyleCnt="0"/>
      <dgm:spPr/>
    </dgm:pt>
    <dgm:pt modelId="{3A0F5D64-518A-4350-B9E9-C42320A5B686}" type="pres">
      <dgm:prSet presAssocID="{28948F3D-43E8-43EB-8A1A-38248E4E539D}" presName="conn2-1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</dgm:pt>
    <dgm:pt modelId="{09EFA9F9-F99C-4F23-8B39-6412BD28426D}" type="pres">
      <dgm:prSet presAssocID="{28948F3D-43E8-43EB-8A1A-38248E4E539D}" presName="connTx" presStyleLbl="parChTrans1D3" presStyleIdx="0" presStyleCnt="2"/>
      <dgm:spPr/>
    </dgm:pt>
    <dgm:pt modelId="{862D8BE0-6D48-4291-8E6C-261FD74FC528}" type="pres">
      <dgm:prSet presAssocID="{7A4948D0-9C29-471B-87B1-C829CFAA350B}" presName="root2" presStyleCnt="0"/>
      <dgm:spPr/>
    </dgm:pt>
    <dgm:pt modelId="{E57721BD-D99F-4BCC-BEB3-1297D5C323E0}" type="pres">
      <dgm:prSet presAssocID="{7A4948D0-9C29-471B-87B1-C829CFAA350B}" presName="LevelTwoTextNode" presStyleLbl="node3" presStyleIdx="0" presStyleCnt="2" custScaleY="18178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B32B6CDA-E203-4D0D-824D-DA3CFFDD0E99}" type="pres">
      <dgm:prSet presAssocID="{7A4948D0-9C29-471B-87B1-C829CFAA350B}" presName="level3hierChild" presStyleCnt="0"/>
      <dgm:spPr/>
    </dgm:pt>
    <dgm:pt modelId="{ACCF4CD0-F9FF-4370-A691-0715E7AAB44F}" type="pres">
      <dgm:prSet presAssocID="{BCFFA13F-26B4-4005-B867-27F956CAA094}" presName="conn2-1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</dgm:pt>
    <dgm:pt modelId="{F502CA11-8A99-4DFD-8890-1F220A4853F0}" type="pres">
      <dgm:prSet presAssocID="{BCFFA13F-26B4-4005-B867-27F956CAA094}" presName="connTx" presStyleLbl="parChTrans1D3" presStyleIdx="1" presStyleCnt="2"/>
      <dgm:spPr/>
    </dgm:pt>
    <dgm:pt modelId="{4726C162-9BDD-41C6-92E8-299A2BC4E607}" type="pres">
      <dgm:prSet presAssocID="{41BEA329-896A-4A78-AC41-498D98371ACD}" presName="root2" presStyleCnt="0"/>
      <dgm:spPr/>
    </dgm:pt>
    <dgm:pt modelId="{CC82D747-28E6-4311-BA1A-378E1CDE55D5}" type="pres">
      <dgm:prSet presAssocID="{41BEA329-896A-4A78-AC41-498D98371ACD}" presName="LevelTwoTextNode" presStyleLbl="node3" presStyleIdx="1" presStyleCnt="2" custScaleY="181789" custLinFactNeighborY="29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7A14819-F468-496E-941F-C11A83096207}" type="pres">
      <dgm:prSet presAssocID="{41BEA329-896A-4A78-AC41-498D98371ACD}" presName="level3hierChild" presStyleCnt="0"/>
      <dgm:spPr/>
    </dgm:pt>
  </dgm:ptLst>
  <dgm:cxnLst>
    <dgm:cxn modelId="{C64C140F-6445-46B8-BCEE-9298CB423D1F}" type="presOf" srcId="{33C487AF-E27D-4567-9F55-D19F60BDB170}" destId="{806624F1-247C-4B18-98B2-C7420405EA0A}" srcOrd="0" destOrd="0" presId="urn:microsoft.com/office/officeart/2005/8/layout/hierarchy2"/>
    <dgm:cxn modelId="{86339C19-994E-4BF0-A593-5AB174B6CA8B}" srcId="{20F0F244-8A4D-40B3-8291-C4799234F425}" destId="{C02EED6D-A8B7-4F9E-92B3-3023A75769B1}" srcOrd="0" destOrd="0" parTransId="{33C487AF-E27D-4567-9F55-D19F60BDB170}" sibTransId="{0E5654BE-583E-4A3B-8463-2DCCC735CE86}"/>
    <dgm:cxn modelId="{0A07B529-41FF-4B30-BA28-984C8C53F170}" srcId="{C02EED6D-A8B7-4F9E-92B3-3023A75769B1}" destId="{7A4948D0-9C29-471B-87B1-C829CFAA350B}" srcOrd="0" destOrd="0" parTransId="{28948F3D-43E8-43EB-8A1A-38248E4E539D}" sibTransId="{BF7F964B-93AD-46D8-A749-ADA423B674ED}"/>
    <dgm:cxn modelId="{F44DCE39-3DBD-4775-9EAD-DA80C0240F77}" type="presOf" srcId="{881779E4-F6D9-48D7-8FB8-CB2BDDC08908}" destId="{D17BFF15-F469-450A-BE93-B04123CCC99E}" srcOrd="0" destOrd="0" presId="urn:microsoft.com/office/officeart/2005/8/layout/hierarchy2"/>
    <dgm:cxn modelId="{DFA5665B-CCB2-4B6E-9396-6C78421140A0}" type="presOf" srcId="{28948F3D-43E8-43EB-8A1A-38248E4E539D}" destId="{09EFA9F9-F99C-4F23-8B39-6412BD28426D}" srcOrd="1" destOrd="0" presId="urn:microsoft.com/office/officeart/2005/8/layout/hierarchy2"/>
    <dgm:cxn modelId="{BDFA015D-B8D7-4983-9060-E6656638F4EF}" type="presOf" srcId="{41BEA329-896A-4A78-AC41-498D98371ACD}" destId="{CC82D747-28E6-4311-BA1A-378E1CDE55D5}" srcOrd="0" destOrd="0" presId="urn:microsoft.com/office/officeart/2005/8/layout/hierarchy2"/>
    <dgm:cxn modelId="{1FEE055E-ECDF-464A-AAA1-33BDB11E55F0}" type="presOf" srcId="{BCFFA13F-26B4-4005-B867-27F956CAA094}" destId="{ACCF4CD0-F9FF-4370-A691-0715E7AAB44F}" srcOrd="0" destOrd="0" presId="urn:microsoft.com/office/officeart/2005/8/layout/hierarchy2"/>
    <dgm:cxn modelId="{0A0C0166-735F-4E5F-8A55-B93C2D766C0C}" type="presOf" srcId="{7A4948D0-9C29-471B-87B1-C829CFAA350B}" destId="{E57721BD-D99F-4BCC-BEB3-1297D5C323E0}" srcOrd="0" destOrd="0" presId="urn:microsoft.com/office/officeart/2005/8/layout/hierarchy2"/>
    <dgm:cxn modelId="{1758DB47-2934-4029-AEE8-69BA7B32878E}" type="presOf" srcId="{C02EED6D-A8B7-4F9E-92B3-3023A75769B1}" destId="{700750EF-DCA2-44E7-A8F6-8722B98CA86B}" srcOrd="0" destOrd="0" presId="urn:microsoft.com/office/officeart/2005/8/layout/hierarchy2"/>
    <dgm:cxn modelId="{4AF0154C-489C-4C30-A565-13332AA7088E}" type="presOf" srcId="{20F0F244-8A4D-40B3-8291-C4799234F425}" destId="{B5BE1993-DE2F-4A51-8D77-D9DF03A10228}" srcOrd="0" destOrd="0" presId="urn:microsoft.com/office/officeart/2005/8/layout/hierarchy2"/>
    <dgm:cxn modelId="{9192415A-0724-40FB-8F88-55291EB986E2}" type="presOf" srcId="{28948F3D-43E8-43EB-8A1A-38248E4E539D}" destId="{3A0F5D64-518A-4350-B9E9-C42320A5B686}" srcOrd="0" destOrd="0" presId="urn:microsoft.com/office/officeart/2005/8/layout/hierarchy2"/>
    <dgm:cxn modelId="{7CF5FE8B-AF87-45BD-A42E-58291CA41DD1}" srcId="{C02EED6D-A8B7-4F9E-92B3-3023A75769B1}" destId="{41BEA329-896A-4A78-AC41-498D98371ACD}" srcOrd="1" destOrd="0" parTransId="{BCFFA13F-26B4-4005-B867-27F956CAA094}" sibTransId="{58410083-A12D-4AAB-936E-FB41E77E8DB5}"/>
    <dgm:cxn modelId="{23035691-9925-409B-B5E0-D196929CB2A3}" type="presOf" srcId="{BCFFA13F-26B4-4005-B867-27F956CAA094}" destId="{F502CA11-8A99-4DFD-8890-1F220A4853F0}" srcOrd="1" destOrd="0" presId="urn:microsoft.com/office/officeart/2005/8/layout/hierarchy2"/>
    <dgm:cxn modelId="{4FC16DBF-5772-44AB-A81C-388C45399591}" srcId="{881779E4-F6D9-48D7-8FB8-CB2BDDC08908}" destId="{20F0F244-8A4D-40B3-8291-C4799234F425}" srcOrd="0" destOrd="0" parTransId="{08BAD210-BA6D-42C5-87F5-4268C56E9F21}" sibTransId="{3E4905E3-DDF6-4D83-9F0A-5D5D816EA587}"/>
    <dgm:cxn modelId="{0AC5E1D5-5728-4A5B-9133-2C8C04C4974D}" type="presOf" srcId="{33C487AF-E27D-4567-9F55-D19F60BDB170}" destId="{50470530-08AF-4AF3-BE2B-110E99E28E68}" srcOrd="1" destOrd="0" presId="urn:microsoft.com/office/officeart/2005/8/layout/hierarchy2"/>
    <dgm:cxn modelId="{C2371568-9A12-41A9-9B26-EA2FDE4B37B0}" type="presParOf" srcId="{D17BFF15-F469-450A-BE93-B04123CCC99E}" destId="{235628BE-2AF4-4FD1-B4DB-76E88AF7A130}" srcOrd="0" destOrd="0" presId="urn:microsoft.com/office/officeart/2005/8/layout/hierarchy2"/>
    <dgm:cxn modelId="{0FC0340B-8666-4124-A8F9-35D91D00A67E}" type="presParOf" srcId="{235628BE-2AF4-4FD1-B4DB-76E88AF7A130}" destId="{B5BE1993-DE2F-4A51-8D77-D9DF03A10228}" srcOrd="0" destOrd="0" presId="urn:microsoft.com/office/officeart/2005/8/layout/hierarchy2"/>
    <dgm:cxn modelId="{77758C20-D2F9-441C-BAB8-F92FD597D6D6}" type="presParOf" srcId="{235628BE-2AF4-4FD1-B4DB-76E88AF7A130}" destId="{82B930AE-E3CE-4040-9A46-2F0B78280E54}" srcOrd="1" destOrd="0" presId="urn:microsoft.com/office/officeart/2005/8/layout/hierarchy2"/>
    <dgm:cxn modelId="{FA25A40D-2693-4B62-A497-DB5C86E38268}" type="presParOf" srcId="{82B930AE-E3CE-4040-9A46-2F0B78280E54}" destId="{806624F1-247C-4B18-98B2-C7420405EA0A}" srcOrd="0" destOrd="0" presId="urn:microsoft.com/office/officeart/2005/8/layout/hierarchy2"/>
    <dgm:cxn modelId="{D1A7AD9E-6A80-4BFC-B6BA-A97739E94788}" type="presParOf" srcId="{806624F1-247C-4B18-98B2-C7420405EA0A}" destId="{50470530-08AF-4AF3-BE2B-110E99E28E68}" srcOrd="0" destOrd="0" presId="urn:microsoft.com/office/officeart/2005/8/layout/hierarchy2"/>
    <dgm:cxn modelId="{4E170379-A44D-4332-8586-59B9A99E4A65}" type="presParOf" srcId="{82B930AE-E3CE-4040-9A46-2F0B78280E54}" destId="{59737DA6-DC62-4140-A2D2-C8CFEA603EDB}" srcOrd="1" destOrd="0" presId="urn:microsoft.com/office/officeart/2005/8/layout/hierarchy2"/>
    <dgm:cxn modelId="{B36D89FE-80C5-484D-A87A-CC260964E555}" type="presParOf" srcId="{59737DA6-DC62-4140-A2D2-C8CFEA603EDB}" destId="{700750EF-DCA2-44E7-A8F6-8722B98CA86B}" srcOrd="0" destOrd="0" presId="urn:microsoft.com/office/officeart/2005/8/layout/hierarchy2"/>
    <dgm:cxn modelId="{66CF2D6F-C842-4DAF-9EA9-813D9F8E27E3}" type="presParOf" srcId="{59737DA6-DC62-4140-A2D2-C8CFEA603EDB}" destId="{88852E6A-98CD-4632-B618-9D174C1917FB}" srcOrd="1" destOrd="0" presId="urn:microsoft.com/office/officeart/2005/8/layout/hierarchy2"/>
    <dgm:cxn modelId="{A860F4DD-5121-471D-9256-8C40CCBA8400}" type="presParOf" srcId="{88852E6A-98CD-4632-B618-9D174C1917FB}" destId="{3A0F5D64-518A-4350-B9E9-C42320A5B686}" srcOrd="0" destOrd="0" presId="urn:microsoft.com/office/officeart/2005/8/layout/hierarchy2"/>
    <dgm:cxn modelId="{32892161-1909-4C2F-8D04-2C48E253EC5A}" type="presParOf" srcId="{3A0F5D64-518A-4350-B9E9-C42320A5B686}" destId="{09EFA9F9-F99C-4F23-8B39-6412BD28426D}" srcOrd="0" destOrd="0" presId="urn:microsoft.com/office/officeart/2005/8/layout/hierarchy2"/>
    <dgm:cxn modelId="{57094EA3-623D-47EB-9FDA-EC49A57F285E}" type="presParOf" srcId="{88852E6A-98CD-4632-B618-9D174C1917FB}" destId="{862D8BE0-6D48-4291-8E6C-261FD74FC528}" srcOrd="1" destOrd="0" presId="urn:microsoft.com/office/officeart/2005/8/layout/hierarchy2"/>
    <dgm:cxn modelId="{A644D7A6-6824-419B-BC88-33D69BDE77F0}" type="presParOf" srcId="{862D8BE0-6D48-4291-8E6C-261FD74FC528}" destId="{E57721BD-D99F-4BCC-BEB3-1297D5C323E0}" srcOrd="0" destOrd="0" presId="urn:microsoft.com/office/officeart/2005/8/layout/hierarchy2"/>
    <dgm:cxn modelId="{7142AE19-3705-4C62-8A0F-474DFE21B041}" type="presParOf" srcId="{862D8BE0-6D48-4291-8E6C-261FD74FC528}" destId="{B32B6CDA-E203-4D0D-824D-DA3CFFDD0E99}" srcOrd="1" destOrd="0" presId="urn:microsoft.com/office/officeart/2005/8/layout/hierarchy2"/>
    <dgm:cxn modelId="{6981FB27-7620-4588-A603-B11A768E0100}" type="presParOf" srcId="{88852E6A-98CD-4632-B618-9D174C1917FB}" destId="{ACCF4CD0-F9FF-4370-A691-0715E7AAB44F}" srcOrd="2" destOrd="0" presId="urn:microsoft.com/office/officeart/2005/8/layout/hierarchy2"/>
    <dgm:cxn modelId="{9B55EE6F-6ED1-4457-AC58-C8A0443F8533}" type="presParOf" srcId="{ACCF4CD0-F9FF-4370-A691-0715E7AAB44F}" destId="{F502CA11-8A99-4DFD-8890-1F220A4853F0}" srcOrd="0" destOrd="0" presId="urn:microsoft.com/office/officeart/2005/8/layout/hierarchy2"/>
    <dgm:cxn modelId="{03CA8A87-7E22-4E34-BEA4-EDDEFDC770DB}" type="presParOf" srcId="{88852E6A-98CD-4632-B618-9D174C1917FB}" destId="{4726C162-9BDD-41C6-92E8-299A2BC4E607}" srcOrd="3" destOrd="0" presId="urn:microsoft.com/office/officeart/2005/8/layout/hierarchy2"/>
    <dgm:cxn modelId="{B3D0EBBC-CD92-48FB-8548-760C968DD163}" type="presParOf" srcId="{4726C162-9BDD-41C6-92E8-299A2BC4E607}" destId="{CC82D747-28E6-4311-BA1A-378E1CDE55D5}" srcOrd="0" destOrd="0" presId="urn:microsoft.com/office/officeart/2005/8/layout/hierarchy2"/>
    <dgm:cxn modelId="{3D824AD4-FD09-4CA5-8484-DF15E6920A73}" type="presParOf" srcId="{4726C162-9BDD-41C6-92E8-299A2BC4E607}" destId="{C7A14819-F468-496E-941F-C11A830962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4EBD29-9BDB-4410-B5A3-C93C45ECDCCA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B55F6B3D-7746-48EE-B5B3-3A8ACF91F9E7}">
      <dgm:prSet phldrT="[Text]"/>
      <dgm:spPr>
        <a:xfrm>
          <a:off x="4241" y="0"/>
          <a:ext cx="2469058" cy="408158"/>
        </a:xfrm>
      </dgm:spPr>
      <dgm:t>
        <a:bodyPr/>
        <a:lstStyle/>
        <a:p>
          <a:r>
            <a:rPr lang="en-ZA" dirty="0">
              <a:solidFill>
                <a:schemeClr val="tx1"/>
              </a:solidFill>
              <a:latin typeface="Calibri"/>
              <a:ea typeface="+mn-ea"/>
              <a:cs typeface="+mn-cs"/>
            </a:rPr>
            <a:t>Impact (Impact Statement)</a:t>
          </a:r>
        </a:p>
      </dgm:t>
    </dgm:pt>
    <dgm:pt modelId="{A208254B-0DDD-4696-9EEC-242775112F79}" type="par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686B98D-58FB-406C-9034-9447D5FD71C6}" type="sib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5405A81-8DD7-45E5-9221-8CEB3D1CA633}">
      <dgm:prSet phldrT="[Text]"/>
      <dgm:spPr>
        <a:xfrm>
          <a:off x="2226394" y="0"/>
          <a:ext cx="2469058" cy="408158"/>
        </a:xfrm>
      </dgm:spPr>
      <dgm:t>
        <a:bodyPr/>
        <a:lstStyle/>
        <a:p>
          <a:r>
            <a:rPr lang="en-ZA" dirty="0">
              <a:solidFill>
                <a:schemeClr val="tx1"/>
              </a:solidFill>
              <a:latin typeface="Calibri"/>
              <a:ea typeface="+mn-ea"/>
              <a:cs typeface="+mn-cs"/>
            </a:rPr>
            <a:t>Outcome (5 year target)</a:t>
          </a:r>
        </a:p>
      </dgm:t>
    </dgm:pt>
    <dgm:pt modelId="{0720EFD5-880C-413E-9507-F36C419877A2}" type="par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9ED9D56-56EF-4F06-A6A8-5ED94C400346}" type="sib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FD5EE27-EEA5-4F7D-9768-110820E6ACFE}">
      <dgm:prSet phldrT="[Text]"/>
      <dgm:spPr>
        <a:xfrm>
          <a:off x="4448547" y="0"/>
          <a:ext cx="2469058" cy="408158"/>
        </a:xfrm>
      </dgm:spPr>
      <dgm:t>
        <a:bodyPr/>
        <a:lstStyle/>
        <a:p>
          <a:r>
            <a:rPr lang="en-ZA" dirty="0">
              <a:solidFill>
                <a:schemeClr val="tx1"/>
              </a:solidFill>
              <a:latin typeface="Calibri"/>
              <a:ea typeface="+mn-ea"/>
              <a:cs typeface="+mn-cs"/>
            </a:rPr>
            <a:t>Primary Outputs (KPI’S)</a:t>
          </a:r>
        </a:p>
      </dgm:t>
    </dgm:pt>
    <dgm:pt modelId="{B9D090CF-5114-4F81-A477-1D0A07B3AE22}" type="par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BC49193-A35C-47A1-84E1-FE567320C6A9}" type="sib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EF1A6440-C633-4BB6-96E5-40D65B8BBB63}">
      <dgm:prSet phldrT="[Text]"/>
      <dgm:spPr>
        <a:xfrm>
          <a:off x="6674941" y="0"/>
          <a:ext cx="2469058" cy="408158"/>
        </a:xfrm>
      </dgm:spPr>
      <dgm:t>
        <a:bodyPr/>
        <a:lstStyle/>
        <a:p>
          <a:r>
            <a:rPr lang="en-ZA" dirty="0">
              <a:solidFill>
                <a:schemeClr val="tx1"/>
              </a:solidFill>
              <a:latin typeface="Calibri"/>
              <a:ea typeface="+mn-ea"/>
              <a:cs typeface="+mn-cs"/>
            </a:rPr>
            <a:t>Secondary Outputs (AOP)</a:t>
          </a:r>
        </a:p>
      </dgm:t>
    </dgm:pt>
    <dgm:pt modelId="{DCED5FB0-56B2-4A52-AF3C-629E7756F398}" type="parTrans" cxnId="{E64F0AFB-1957-496E-8EFE-8515FBECE9E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E243EE48-5539-47D5-97B3-D254260051EB}" type="sibTrans" cxnId="{E64F0AFB-1957-496E-8EFE-8515FBECE9E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E95E91A-77C9-480C-9DF5-36A9800DE5FD}" type="pres">
      <dgm:prSet presAssocID="{5A4EBD29-9BDB-4410-B5A3-C93C45ECDCCA}" presName="Name0" presStyleCnt="0">
        <dgm:presLayoutVars>
          <dgm:dir/>
          <dgm:animLvl val="lvl"/>
          <dgm:resizeHandles val="exact"/>
        </dgm:presLayoutVars>
      </dgm:prSet>
      <dgm:spPr/>
    </dgm:pt>
    <dgm:pt modelId="{262BE795-9EDB-44E2-96BB-62343E1E77CA}" type="pres">
      <dgm:prSet presAssocID="{B55F6B3D-7746-48EE-B5B3-3A8ACF91F9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54CFF9C2-0D0A-4481-B27F-65E1272CE003}" type="pres">
      <dgm:prSet presAssocID="{D686B98D-58FB-406C-9034-9447D5FD71C6}" presName="parTxOnlySpace" presStyleCnt="0"/>
      <dgm:spPr/>
    </dgm:pt>
    <dgm:pt modelId="{725E6417-0418-43C0-891F-EE405BDC9D2D}" type="pres">
      <dgm:prSet presAssocID="{A5405A81-8DD7-45E5-9221-8CEB3D1CA633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9D115F0D-9052-4C85-9C1C-B341DDFC46D7}" type="pres">
      <dgm:prSet presAssocID="{C9ED9D56-56EF-4F06-A6A8-5ED94C400346}" presName="parTxOnlySpace" presStyleCnt="0"/>
      <dgm:spPr/>
    </dgm:pt>
    <dgm:pt modelId="{9654805B-6471-444A-A5C9-497929093079}" type="pres">
      <dgm:prSet presAssocID="{8FD5EE27-EEA5-4F7D-9768-110820E6ACFE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  <dgm:pt modelId="{B595F69F-E1B9-4C42-AE00-88723C2E3538}" type="pres">
      <dgm:prSet presAssocID="{9BC49193-A35C-47A1-84E1-FE567320C6A9}" presName="parTxOnlySpace" presStyleCnt="0"/>
      <dgm:spPr/>
    </dgm:pt>
    <dgm:pt modelId="{670DF4D6-AE9E-4D6D-B49B-3109C6E846F7}" type="pres">
      <dgm:prSet presAssocID="{EF1A6440-C633-4BB6-96E5-40D65B8BBB63}" presName="parTxOnly" presStyleLbl="node1" presStyleIdx="3" presStyleCnt="4" custLinFactNeighborX="1718" custLinFactNeighborY="7482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</dgm:pt>
  </dgm:ptLst>
  <dgm:cxnLst>
    <dgm:cxn modelId="{B2B43828-7282-4354-8CE6-FA10F6CFD93C}" type="presOf" srcId="{8FD5EE27-EEA5-4F7D-9768-110820E6ACFE}" destId="{9654805B-6471-444A-A5C9-497929093079}" srcOrd="0" destOrd="0" presId="urn:microsoft.com/office/officeart/2005/8/layout/chevron1"/>
    <dgm:cxn modelId="{9D20673A-9DF6-47FC-BF38-7D75D2CE96E9}" srcId="{5A4EBD29-9BDB-4410-B5A3-C93C45ECDCCA}" destId="{A5405A81-8DD7-45E5-9221-8CEB3D1CA633}" srcOrd="1" destOrd="0" parTransId="{0720EFD5-880C-413E-9507-F36C419877A2}" sibTransId="{C9ED9D56-56EF-4F06-A6A8-5ED94C400346}"/>
    <dgm:cxn modelId="{432AD6A3-B661-4F25-96F1-987D97E6CE2F}" type="presOf" srcId="{5A4EBD29-9BDB-4410-B5A3-C93C45ECDCCA}" destId="{7E95E91A-77C9-480C-9DF5-36A9800DE5FD}" srcOrd="0" destOrd="0" presId="urn:microsoft.com/office/officeart/2005/8/layout/chevron1"/>
    <dgm:cxn modelId="{C4F2DCA8-6432-4E72-A133-50B3AAB8AEE0}" type="presOf" srcId="{A5405A81-8DD7-45E5-9221-8CEB3D1CA633}" destId="{725E6417-0418-43C0-891F-EE405BDC9D2D}" srcOrd="0" destOrd="0" presId="urn:microsoft.com/office/officeart/2005/8/layout/chevron1"/>
    <dgm:cxn modelId="{0AD920AA-60D0-4320-B942-1F0D2CFA3A05}" type="presOf" srcId="{B55F6B3D-7746-48EE-B5B3-3A8ACF91F9E7}" destId="{262BE795-9EDB-44E2-96BB-62343E1E77CA}" srcOrd="0" destOrd="0" presId="urn:microsoft.com/office/officeart/2005/8/layout/chevron1"/>
    <dgm:cxn modelId="{ED689DDA-D6E1-4C9D-87AE-9EB8976FEA7C}" srcId="{5A4EBD29-9BDB-4410-B5A3-C93C45ECDCCA}" destId="{B55F6B3D-7746-48EE-B5B3-3A8ACF91F9E7}" srcOrd="0" destOrd="0" parTransId="{A208254B-0DDD-4696-9EEC-242775112F79}" sibTransId="{D686B98D-58FB-406C-9034-9447D5FD71C6}"/>
    <dgm:cxn modelId="{22C964DE-5018-4A33-9EB3-48AD23434E9D}" type="presOf" srcId="{EF1A6440-C633-4BB6-96E5-40D65B8BBB63}" destId="{670DF4D6-AE9E-4D6D-B49B-3109C6E846F7}" srcOrd="0" destOrd="0" presId="urn:microsoft.com/office/officeart/2005/8/layout/chevron1"/>
    <dgm:cxn modelId="{E42A57ED-8F88-47D9-A998-A2735410C5A7}" srcId="{5A4EBD29-9BDB-4410-B5A3-C93C45ECDCCA}" destId="{8FD5EE27-EEA5-4F7D-9768-110820E6ACFE}" srcOrd="2" destOrd="0" parTransId="{B9D090CF-5114-4F81-A477-1D0A07B3AE22}" sibTransId="{9BC49193-A35C-47A1-84E1-FE567320C6A9}"/>
    <dgm:cxn modelId="{E64F0AFB-1957-496E-8EFE-8515FBECE9E4}" srcId="{5A4EBD29-9BDB-4410-B5A3-C93C45ECDCCA}" destId="{EF1A6440-C633-4BB6-96E5-40D65B8BBB63}" srcOrd="3" destOrd="0" parTransId="{DCED5FB0-56B2-4A52-AF3C-629E7756F398}" sibTransId="{E243EE48-5539-47D5-97B3-D254260051EB}"/>
    <dgm:cxn modelId="{78A2FF65-4278-4781-A08A-30D5D6C8E914}" type="presParOf" srcId="{7E95E91A-77C9-480C-9DF5-36A9800DE5FD}" destId="{262BE795-9EDB-44E2-96BB-62343E1E77CA}" srcOrd="0" destOrd="0" presId="urn:microsoft.com/office/officeart/2005/8/layout/chevron1"/>
    <dgm:cxn modelId="{45D4D9C9-8B86-45F6-8ECF-8D6890E50491}" type="presParOf" srcId="{7E95E91A-77C9-480C-9DF5-36A9800DE5FD}" destId="{54CFF9C2-0D0A-4481-B27F-65E1272CE003}" srcOrd="1" destOrd="0" presId="urn:microsoft.com/office/officeart/2005/8/layout/chevron1"/>
    <dgm:cxn modelId="{9B55E1A6-4582-4B5F-8DDC-6D63E8ADF894}" type="presParOf" srcId="{7E95E91A-77C9-480C-9DF5-36A9800DE5FD}" destId="{725E6417-0418-43C0-891F-EE405BDC9D2D}" srcOrd="2" destOrd="0" presId="urn:microsoft.com/office/officeart/2005/8/layout/chevron1"/>
    <dgm:cxn modelId="{8446D901-9198-4F1F-84E8-8F82D5597CFE}" type="presParOf" srcId="{7E95E91A-77C9-480C-9DF5-36A9800DE5FD}" destId="{9D115F0D-9052-4C85-9C1C-B341DDFC46D7}" srcOrd="3" destOrd="0" presId="urn:microsoft.com/office/officeart/2005/8/layout/chevron1"/>
    <dgm:cxn modelId="{3F693BBA-3B06-4D4B-A4F2-34946C51ECA3}" type="presParOf" srcId="{7E95E91A-77C9-480C-9DF5-36A9800DE5FD}" destId="{9654805B-6471-444A-A5C9-497929093079}" srcOrd="4" destOrd="0" presId="urn:microsoft.com/office/officeart/2005/8/layout/chevron1"/>
    <dgm:cxn modelId="{2D8ECA40-4A07-4350-AF43-324AC01E96B8}" type="presParOf" srcId="{7E95E91A-77C9-480C-9DF5-36A9800DE5FD}" destId="{B595F69F-E1B9-4C42-AE00-88723C2E3538}" srcOrd="5" destOrd="0" presId="urn:microsoft.com/office/officeart/2005/8/layout/chevron1"/>
    <dgm:cxn modelId="{6E6CBFAF-3886-4F1C-BD70-7BBF6AD4197B}" type="presParOf" srcId="{7E95E91A-77C9-480C-9DF5-36A9800DE5FD}" destId="{670DF4D6-AE9E-4D6D-B49B-3109C6E846F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F8898-1113-4EC8-89DF-A937CE222C69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140486" y="2487348"/>
        <a:ext cx="54502" cy="54502"/>
      </dsp:txXfrm>
    </dsp:sp>
    <dsp:sp modelId="{67966FBE-D43C-4DBC-B249-3AA0A4D94A75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155074" y="2019336"/>
        <a:ext cx="25326" cy="25326"/>
      </dsp:txXfrm>
    </dsp:sp>
    <dsp:sp modelId="{FF71BEC2-A36B-4E84-B6F7-3A85E2C15987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140486" y="1522148"/>
        <a:ext cx="54502" cy="54502"/>
      </dsp:txXfrm>
    </dsp:sp>
    <dsp:sp modelId="{D7BB9731-E69E-4B64-829F-71E19EB96719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500" b="1" kern="1200" dirty="0"/>
            <a:t>Branch Finance</a:t>
          </a:r>
        </a:p>
      </dsp:txBody>
      <dsp:txXfrm>
        <a:off x="-503610" y="1645920"/>
        <a:ext cx="4064000" cy="772160"/>
      </dsp:txXfrm>
    </dsp:sp>
    <dsp:sp modelId="{8E9A72C5-47A6-42BE-B726-0C7967DB05A8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dirty="0"/>
            <a:t>Internal Control and Compliance (ICC)</a:t>
          </a:r>
        </a:p>
      </dsp:txBody>
      <dsp:txXfrm>
        <a:off x="2421006" y="680719"/>
        <a:ext cx="2532684" cy="772160"/>
      </dsp:txXfrm>
    </dsp:sp>
    <dsp:sp modelId="{65475152-409D-4026-8B0D-98F455074FA1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dirty="0"/>
            <a:t>Supply Chain Management (SCM)</a:t>
          </a:r>
        </a:p>
      </dsp:txBody>
      <dsp:txXfrm>
        <a:off x="2421006" y="1645920"/>
        <a:ext cx="2532684" cy="772160"/>
      </dsp:txXfrm>
    </dsp:sp>
    <dsp:sp modelId="{87DBE50F-6E07-481F-BA01-228B6AC9DFCF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700" b="1" kern="1200" dirty="0"/>
            <a:t>Financial and Management Accounting (FMA) </a:t>
          </a:r>
        </a:p>
      </dsp:txBody>
      <dsp:txXfrm>
        <a:off x="2421006" y="2611119"/>
        <a:ext cx="2532684" cy="772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142E-C32B-4E5F-9FFA-9D5E68938780}">
      <dsp:nvSpPr>
        <dsp:cNvPr id="0" name=""/>
        <dsp:cNvSpPr/>
      </dsp:nvSpPr>
      <dsp:spPr>
        <a:xfrm>
          <a:off x="0" y="1423847"/>
          <a:ext cx="8280400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Impact: </a:t>
          </a:r>
        </a:p>
      </dsp:txBody>
      <dsp:txXfrm>
        <a:off x="0" y="1725332"/>
        <a:ext cx="7978915" cy="602971"/>
      </dsp:txXfrm>
    </dsp:sp>
    <dsp:sp modelId="{856E43E6-3D70-4376-AA4E-32C2946973DE}">
      <dsp:nvSpPr>
        <dsp:cNvPr id="0" name=""/>
        <dsp:cNvSpPr/>
      </dsp:nvSpPr>
      <dsp:spPr>
        <a:xfrm>
          <a:off x="0" y="235380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</a:t>
          </a:r>
          <a:endParaRPr lang="en-ZA" sz="20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 dirty="0"/>
        </a:p>
      </dsp:txBody>
      <dsp:txXfrm>
        <a:off x="0" y="2353802"/>
        <a:ext cx="2550363" cy="2323087"/>
      </dsp:txXfrm>
    </dsp:sp>
    <dsp:sp modelId="{C30C58A0-B04E-452B-9322-CA41E936892C}">
      <dsp:nvSpPr>
        <dsp:cNvPr id="0" name=""/>
        <dsp:cNvSpPr/>
      </dsp:nvSpPr>
      <dsp:spPr>
        <a:xfrm>
          <a:off x="2550363" y="1825827"/>
          <a:ext cx="5730036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Outcome:</a:t>
          </a:r>
        </a:p>
      </dsp:txBody>
      <dsp:txXfrm>
        <a:off x="2550363" y="2127312"/>
        <a:ext cx="5428551" cy="602971"/>
      </dsp:txXfrm>
    </dsp:sp>
    <dsp:sp modelId="{3B15316A-54DA-4456-ADE2-E7F050C432BD}">
      <dsp:nvSpPr>
        <dsp:cNvPr id="0" name=""/>
        <dsp:cNvSpPr/>
      </dsp:nvSpPr>
      <dsp:spPr>
        <a:xfrm>
          <a:off x="2550363" y="275578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  <a:endParaRPr lang="en-ZA" sz="20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 dirty="0"/>
        </a:p>
      </dsp:txBody>
      <dsp:txXfrm>
        <a:off x="2550363" y="2755782"/>
        <a:ext cx="2550363" cy="2323087"/>
      </dsp:txXfrm>
    </dsp:sp>
    <dsp:sp modelId="{CCAB3F69-164F-45F2-B5B9-A78867DCEE16}">
      <dsp:nvSpPr>
        <dsp:cNvPr id="0" name=""/>
        <dsp:cNvSpPr/>
      </dsp:nvSpPr>
      <dsp:spPr>
        <a:xfrm>
          <a:off x="5100726" y="2227808"/>
          <a:ext cx="3179673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Strategic intent:</a:t>
          </a:r>
        </a:p>
      </dsp:txBody>
      <dsp:txXfrm>
        <a:off x="5100726" y="2529293"/>
        <a:ext cx="2878188" cy="602971"/>
      </dsp:txXfrm>
    </dsp:sp>
    <dsp:sp modelId="{2E2CEF3C-DAE3-4606-B5A5-BCCA1CBCB380}">
      <dsp:nvSpPr>
        <dsp:cNvPr id="0" name=""/>
        <dsp:cNvSpPr/>
      </dsp:nvSpPr>
      <dsp:spPr>
        <a:xfrm>
          <a:off x="5100726" y="3157763"/>
          <a:ext cx="2550363" cy="228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Sound  financial management practices and ethical public administration </a:t>
          </a:r>
          <a:endParaRPr lang="en-ZA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/>
            <a:t>Optimal  utilisation of resources supported by economical procurement practices </a:t>
          </a:r>
          <a:endParaRPr lang="en-ZA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/>
            <a:t>Re-engineering supply chain management and business processes.</a:t>
          </a:r>
          <a:endParaRPr lang="en-ZA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b="1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Achieve acceptable maturity levels for internal controls and risk </a:t>
          </a:r>
          <a:endParaRPr lang="en-ZA" sz="1100" kern="1200" dirty="0"/>
        </a:p>
      </dsp:txBody>
      <dsp:txXfrm>
        <a:off x="5100726" y="3157763"/>
        <a:ext cx="2550363" cy="2289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142E-C32B-4E5F-9FFA-9D5E68938780}">
      <dsp:nvSpPr>
        <dsp:cNvPr id="0" name=""/>
        <dsp:cNvSpPr/>
      </dsp:nvSpPr>
      <dsp:spPr>
        <a:xfrm>
          <a:off x="0" y="1423847"/>
          <a:ext cx="8280400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Impact: </a:t>
          </a:r>
        </a:p>
      </dsp:txBody>
      <dsp:txXfrm>
        <a:off x="0" y="1725332"/>
        <a:ext cx="7978915" cy="602971"/>
      </dsp:txXfrm>
    </dsp:sp>
    <dsp:sp modelId="{856E43E6-3D70-4376-AA4E-32C2946973DE}">
      <dsp:nvSpPr>
        <dsp:cNvPr id="0" name=""/>
        <dsp:cNvSpPr/>
      </dsp:nvSpPr>
      <dsp:spPr>
        <a:xfrm>
          <a:off x="0" y="235380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</a:t>
          </a:r>
          <a:endParaRPr lang="en-ZA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</dsp:txBody>
      <dsp:txXfrm>
        <a:off x="0" y="2353802"/>
        <a:ext cx="2550363" cy="2323087"/>
      </dsp:txXfrm>
    </dsp:sp>
    <dsp:sp modelId="{C30C58A0-B04E-452B-9322-CA41E936892C}">
      <dsp:nvSpPr>
        <dsp:cNvPr id="0" name=""/>
        <dsp:cNvSpPr/>
      </dsp:nvSpPr>
      <dsp:spPr>
        <a:xfrm>
          <a:off x="2550363" y="1825827"/>
          <a:ext cx="5730036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Outcome:</a:t>
          </a:r>
        </a:p>
      </dsp:txBody>
      <dsp:txXfrm>
        <a:off x="2550363" y="2127312"/>
        <a:ext cx="5428551" cy="602971"/>
      </dsp:txXfrm>
    </dsp:sp>
    <dsp:sp modelId="{3B15316A-54DA-4456-ADE2-E7F050C432BD}">
      <dsp:nvSpPr>
        <dsp:cNvPr id="0" name=""/>
        <dsp:cNvSpPr/>
      </dsp:nvSpPr>
      <dsp:spPr>
        <a:xfrm>
          <a:off x="2550363" y="275578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  <a:endParaRPr lang="en-ZA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/>
        </a:p>
      </dsp:txBody>
      <dsp:txXfrm>
        <a:off x="2550363" y="2755782"/>
        <a:ext cx="2550363" cy="2323087"/>
      </dsp:txXfrm>
    </dsp:sp>
    <dsp:sp modelId="{CCAB3F69-164F-45F2-B5B9-A78867DCEE16}">
      <dsp:nvSpPr>
        <dsp:cNvPr id="0" name=""/>
        <dsp:cNvSpPr/>
      </dsp:nvSpPr>
      <dsp:spPr>
        <a:xfrm>
          <a:off x="5100726" y="2227808"/>
          <a:ext cx="3179673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Strategic intent:</a:t>
          </a:r>
        </a:p>
      </dsp:txBody>
      <dsp:txXfrm>
        <a:off x="5100726" y="2529293"/>
        <a:ext cx="2878188" cy="602971"/>
      </dsp:txXfrm>
    </dsp:sp>
    <dsp:sp modelId="{2E2CEF3C-DAE3-4606-B5A5-BCCA1CBCB380}">
      <dsp:nvSpPr>
        <dsp:cNvPr id="0" name=""/>
        <dsp:cNvSpPr/>
      </dsp:nvSpPr>
      <dsp:spPr>
        <a:xfrm>
          <a:off x="5100726" y="3157763"/>
          <a:ext cx="2550363" cy="228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Clean audit outcomes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Increased revenue and productivity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Improved Compliance levels with laws and regulations  </a:t>
          </a:r>
          <a:endParaRPr lang="en-ZA" sz="1600" kern="1200" dirty="0"/>
        </a:p>
      </dsp:txBody>
      <dsp:txXfrm>
        <a:off x="5100726" y="3157763"/>
        <a:ext cx="2550363" cy="22890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142E-C32B-4E5F-9FFA-9D5E68938780}">
      <dsp:nvSpPr>
        <dsp:cNvPr id="0" name=""/>
        <dsp:cNvSpPr/>
      </dsp:nvSpPr>
      <dsp:spPr>
        <a:xfrm>
          <a:off x="0" y="1423847"/>
          <a:ext cx="8280400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Impact: </a:t>
          </a:r>
        </a:p>
      </dsp:txBody>
      <dsp:txXfrm>
        <a:off x="0" y="1725332"/>
        <a:ext cx="7978915" cy="602971"/>
      </dsp:txXfrm>
    </dsp:sp>
    <dsp:sp modelId="{856E43E6-3D70-4376-AA4E-32C2946973DE}">
      <dsp:nvSpPr>
        <dsp:cNvPr id="0" name=""/>
        <dsp:cNvSpPr/>
      </dsp:nvSpPr>
      <dsp:spPr>
        <a:xfrm>
          <a:off x="0" y="235380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</a:t>
          </a: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</dsp:txBody>
      <dsp:txXfrm>
        <a:off x="0" y="2353802"/>
        <a:ext cx="2550363" cy="2323087"/>
      </dsp:txXfrm>
    </dsp:sp>
    <dsp:sp modelId="{C30C58A0-B04E-452B-9322-CA41E936892C}">
      <dsp:nvSpPr>
        <dsp:cNvPr id="0" name=""/>
        <dsp:cNvSpPr/>
      </dsp:nvSpPr>
      <dsp:spPr>
        <a:xfrm>
          <a:off x="2550363" y="1825827"/>
          <a:ext cx="5730036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Outcome:</a:t>
          </a:r>
        </a:p>
      </dsp:txBody>
      <dsp:txXfrm>
        <a:off x="2550363" y="2127312"/>
        <a:ext cx="5428551" cy="602971"/>
      </dsp:txXfrm>
    </dsp:sp>
    <dsp:sp modelId="{3B15316A-54DA-4456-ADE2-E7F050C432BD}">
      <dsp:nvSpPr>
        <dsp:cNvPr id="0" name=""/>
        <dsp:cNvSpPr/>
      </dsp:nvSpPr>
      <dsp:spPr>
        <a:xfrm>
          <a:off x="2550363" y="275578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  <a:endParaRPr lang="en-ZA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000" kern="1200" dirty="0"/>
        </a:p>
      </dsp:txBody>
      <dsp:txXfrm>
        <a:off x="2550363" y="2755782"/>
        <a:ext cx="2550363" cy="2323087"/>
      </dsp:txXfrm>
    </dsp:sp>
    <dsp:sp modelId="{CCAB3F69-164F-45F2-B5B9-A78867DCEE16}">
      <dsp:nvSpPr>
        <dsp:cNvPr id="0" name=""/>
        <dsp:cNvSpPr/>
      </dsp:nvSpPr>
      <dsp:spPr>
        <a:xfrm>
          <a:off x="5100726" y="2227808"/>
          <a:ext cx="3179673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Strategic intent:</a:t>
          </a:r>
        </a:p>
      </dsp:txBody>
      <dsp:txXfrm>
        <a:off x="5100726" y="2529293"/>
        <a:ext cx="2878188" cy="602971"/>
      </dsp:txXfrm>
    </dsp:sp>
    <dsp:sp modelId="{2E2CEF3C-DAE3-4606-B5A5-BCCA1CBCB380}">
      <dsp:nvSpPr>
        <dsp:cNvPr id="0" name=""/>
        <dsp:cNvSpPr/>
      </dsp:nvSpPr>
      <dsp:spPr>
        <a:xfrm>
          <a:off x="5100726" y="3157763"/>
          <a:ext cx="2550363" cy="228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b="1" kern="1200" dirty="0"/>
            <a:t>A Capable Correctional Services</a:t>
          </a:r>
          <a:endParaRPr lang="en-ZA" sz="3200" kern="1200" dirty="0"/>
        </a:p>
      </dsp:txBody>
      <dsp:txXfrm>
        <a:off x="5100726" y="3157763"/>
        <a:ext cx="2550363" cy="22890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BE1993-DE2F-4A51-8D77-D9DF03A10228}">
      <dsp:nvSpPr>
        <dsp:cNvPr id="0" name=""/>
        <dsp:cNvSpPr/>
      </dsp:nvSpPr>
      <dsp:spPr>
        <a:xfrm>
          <a:off x="236349" y="1926155"/>
          <a:ext cx="1740981" cy="20414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Integrated support and solution for efficient  and economic service delivery </a:t>
          </a:r>
        </a:p>
      </dsp:txBody>
      <dsp:txXfrm>
        <a:off x="287341" y="1977147"/>
        <a:ext cx="1638997" cy="1939446"/>
      </dsp:txXfrm>
    </dsp:sp>
    <dsp:sp modelId="{806624F1-247C-4B18-98B2-C7420405EA0A}">
      <dsp:nvSpPr>
        <dsp:cNvPr id="0" name=""/>
        <dsp:cNvSpPr/>
      </dsp:nvSpPr>
      <dsp:spPr>
        <a:xfrm rot="21057595">
          <a:off x="1973888" y="2889631"/>
          <a:ext cx="554231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237148" y="2889473"/>
        <a:ext cx="27711" cy="27711"/>
      </dsp:txXfrm>
    </dsp:sp>
    <dsp:sp modelId="{700750EF-DCA2-44E7-A8F6-8722B98CA86B}">
      <dsp:nvSpPr>
        <dsp:cNvPr id="0" name=""/>
        <dsp:cNvSpPr/>
      </dsp:nvSpPr>
      <dsp:spPr>
        <a:xfrm>
          <a:off x="2524677" y="1125805"/>
          <a:ext cx="1740981" cy="34679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Build capacity to ensure value driven Correctional Services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600" kern="1200" dirty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 </a:t>
          </a:r>
        </a:p>
      </dsp:txBody>
      <dsp:txXfrm>
        <a:off x="2575669" y="1176797"/>
        <a:ext cx="1638997" cy="3365980"/>
      </dsp:txXfrm>
    </dsp:sp>
    <dsp:sp modelId="{3A0F5D64-518A-4350-B9E9-C42320A5B686}">
      <dsp:nvSpPr>
        <dsp:cNvPr id="0" name=""/>
        <dsp:cNvSpPr/>
      </dsp:nvSpPr>
      <dsp:spPr>
        <a:xfrm rot="18343207">
          <a:off x="4046131" y="2417832"/>
          <a:ext cx="1054978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47246" y="2405155"/>
        <a:ext cx="52748" cy="52748"/>
      </dsp:txXfrm>
    </dsp:sp>
    <dsp:sp modelId="{E57721BD-D99F-4BCC-BEB3-1297D5C323E0}">
      <dsp:nvSpPr>
        <dsp:cNvPr id="0" name=""/>
        <dsp:cNvSpPr/>
      </dsp:nvSpPr>
      <dsp:spPr>
        <a:xfrm>
          <a:off x="4881583" y="1212044"/>
          <a:ext cx="1740981" cy="1582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Consistent clean administration and reliable financial reporting</a:t>
          </a:r>
        </a:p>
      </dsp:txBody>
      <dsp:txXfrm>
        <a:off x="4927932" y="1258393"/>
        <a:ext cx="1648283" cy="1489758"/>
      </dsp:txXfrm>
    </dsp:sp>
    <dsp:sp modelId="{ACCF4CD0-F9FF-4370-A691-0715E7AAB44F}">
      <dsp:nvSpPr>
        <dsp:cNvPr id="0" name=""/>
        <dsp:cNvSpPr/>
      </dsp:nvSpPr>
      <dsp:spPr>
        <a:xfrm rot="3305016">
          <a:off x="4035583" y="3287274"/>
          <a:ext cx="1076074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546719" y="3274069"/>
        <a:ext cx="53803" cy="53803"/>
      </dsp:txXfrm>
    </dsp:sp>
    <dsp:sp modelId="{CC82D747-28E6-4311-BA1A-378E1CDE55D5}">
      <dsp:nvSpPr>
        <dsp:cNvPr id="0" name=""/>
        <dsp:cNvSpPr/>
      </dsp:nvSpPr>
      <dsp:spPr>
        <a:xfrm>
          <a:off x="4881583" y="2950927"/>
          <a:ext cx="1740981" cy="1582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rPr>
            <a:t>Improved productivity and self sufficiency</a:t>
          </a:r>
        </a:p>
      </dsp:txBody>
      <dsp:txXfrm>
        <a:off x="4927932" y="2997276"/>
        <a:ext cx="1648283" cy="1489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BE795-9EDB-44E2-96BB-62343E1E77CA}">
      <dsp:nvSpPr>
        <dsp:cNvPr id="0" name=""/>
        <dsp:cNvSpPr/>
      </dsp:nvSpPr>
      <dsp:spPr>
        <a:xfrm>
          <a:off x="4241" y="0"/>
          <a:ext cx="2469058" cy="408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Impact (Impact Statement)</a:t>
          </a:r>
        </a:p>
      </dsp:txBody>
      <dsp:txXfrm>
        <a:off x="208320" y="0"/>
        <a:ext cx="2060900" cy="408158"/>
      </dsp:txXfrm>
    </dsp:sp>
    <dsp:sp modelId="{725E6417-0418-43C0-891F-EE405BDC9D2D}">
      <dsp:nvSpPr>
        <dsp:cNvPr id="0" name=""/>
        <dsp:cNvSpPr/>
      </dsp:nvSpPr>
      <dsp:spPr>
        <a:xfrm>
          <a:off x="2226394" y="0"/>
          <a:ext cx="2469058" cy="408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Outcome (5 year target)</a:t>
          </a:r>
        </a:p>
      </dsp:txBody>
      <dsp:txXfrm>
        <a:off x="2430473" y="0"/>
        <a:ext cx="2060900" cy="408158"/>
      </dsp:txXfrm>
    </dsp:sp>
    <dsp:sp modelId="{9654805B-6471-444A-A5C9-497929093079}">
      <dsp:nvSpPr>
        <dsp:cNvPr id="0" name=""/>
        <dsp:cNvSpPr/>
      </dsp:nvSpPr>
      <dsp:spPr>
        <a:xfrm>
          <a:off x="4448547" y="0"/>
          <a:ext cx="2469058" cy="408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Primary Outputs (KPI’S)</a:t>
          </a:r>
        </a:p>
      </dsp:txBody>
      <dsp:txXfrm>
        <a:off x="4652626" y="0"/>
        <a:ext cx="2060900" cy="408158"/>
      </dsp:txXfrm>
    </dsp:sp>
    <dsp:sp modelId="{670DF4D6-AE9E-4D6D-B49B-3109C6E846F7}">
      <dsp:nvSpPr>
        <dsp:cNvPr id="0" name=""/>
        <dsp:cNvSpPr/>
      </dsp:nvSpPr>
      <dsp:spPr>
        <a:xfrm>
          <a:off x="6674941" y="0"/>
          <a:ext cx="2469058" cy="40815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Secondary Outputs (AOP)</a:t>
          </a:r>
        </a:p>
      </dsp:txBody>
      <dsp:txXfrm>
        <a:off x="6879020" y="0"/>
        <a:ext cx="2060900" cy="408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8B865-7AAF-4C26-8304-915F71EFA814}" type="datetimeFigureOut">
              <a:rPr lang="en-ZA" smtClean="0"/>
              <a:t>2019/08/16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899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816E-BE48-416A-A5C7-2784E3254F9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87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D650-015F-4F91-AC32-AEEE6A40B8D9}" type="datetimeFigureOut">
              <a:rPr lang="en-ZA" smtClean="0"/>
              <a:t>2019/08/16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A482-2061-49D3-A35A-7891C3524BD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37897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480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1598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332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786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A new dynamic outlook to reposition the Department</a:t>
            </a:r>
          </a:p>
        </p:txBody>
      </p:sp>
    </p:spTree>
    <p:extLst>
      <p:ext uri="{BB962C8B-B14F-4D97-AF65-F5344CB8AC3E}">
        <p14:creationId xmlns:p14="http://schemas.microsoft.com/office/powerpoint/2010/main" val="9322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C4C8F1-5C13-4C81-9E02-FFA3FB49745C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FE9780-74FD-47C4-A100-16A2C14E37C2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B9EAB0-93A5-48EB-B615-3853EF061145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73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r:id="rId4" imgW="0" imgH="0" progId="">
                  <p:embed/>
                </p:oleObj>
              </mc:Choice>
              <mc:Fallback>
                <p:oleObj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1141415" y="3124202"/>
            <a:ext cx="6861175" cy="401648"/>
          </a:xfrm>
          <a:ln algn="ctr"/>
        </p:spPr>
        <p:txBody>
          <a:bodyPr anchor="ctr"/>
          <a:lstStyle>
            <a:lvl1pPr algn="ctr">
              <a:defRPr sz="29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351341"/>
            <a:ext cx="6400800" cy="221599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8760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063" y="2092329"/>
            <a:ext cx="8647112" cy="1329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9724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080296"/>
          </a:xfrm>
        </p:spPr>
        <p:txBody>
          <a:bodyPr/>
          <a:lstStyle>
            <a:lvl1pPr algn="ctr">
              <a:defRPr sz="3900" b="1" cap="all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276999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165" indent="0">
              <a:buNone/>
              <a:defRPr sz="1800"/>
            </a:lvl2pPr>
            <a:lvl3pPr marL="914331" indent="0">
              <a:buNone/>
              <a:defRPr sz="1600"/>
            </a:lvl3pPr>
            <a:lvl4pPr marL="1371495" indent="0">
              <a:buNone/>
              <a:defRPr sz="1400"/>
            </a:lvl4pPr>
            <a:lvl5pPr marL="1828660" indent="0">
              <a:buNone/>
              <a:defRPr sz="1400"/>
            </a:lvl5pPr>
            <a:lvl6pPr marL="2285826" indent="0">
              <a:buNone/>
              <a:defRPr sz="1400"/>
            </a:lvl6pPr>
            <a:lvl7pPr marL="2742990" indent="0">
              <a:buNone/>
              <a:defRPr sz="1400"/>
            </a:lvl7pPr>
            <a:lvl8pPr marL="3200156" indent="0">
              <a:buNone/>
              <a:defRPr sz="1400"/>
            </a:lvl8pPr>
            <a:lvl9pPr marL="3657321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2168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2092328"/>
            <a:ext cx="4246562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092328"/>
            <a:ext cx="4248150" cy="21882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8292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4"/>
            <a:ext cx="868680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35117"/>
            <a:ext cx="4268788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174876"/>
            <a:ext cx="4268788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270375" cy="664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1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6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6" indent="0">
              <a:buNone/>
              <a:defRPr sz="1600" b="1"/>
            </a:lvl8pPr>
            <a:lvl9pPr marL="3657321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270375" cy="1895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5642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38238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822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623887"/>
            <a:ext cx="3008313" cy="5539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623888"/>
            <a:ext cx="5111750" cy="25176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785941"/>
            <a:ext cx="3008313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74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CF84B9-409E-405B-AC42-68BD7303CAD6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2769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43198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1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6" indent="0">
              <a:buNone/>
              <a:defRPr sz="2000"/>
            </a:lvl6pPr>
            <a:lvl7pPr marL="2742990" indent="0">
              <a:buNone/>
              <a:defRPr sz="2000"/>
            </a:lvl7pPr>
            <a:lvl8pPr marL="3200156" indent="0">
              <a:buNone/>
              <a:defRPr sz="2000"/>
            </a:lvl8pPr>
            <a:lvl9pPr marL="3657321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199439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1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6" indent="0">
              <a:buNone/>
              <a:defRPr sz="900"/>
            </a:lvl6pPr>
            <a:lvl7pPr marL="2742990" indent="0">
              <a:buNone/>
              <a:defRPr sz="900"/>
            </a:lvl7pPr>
            <a:lvl8pPr marL="3200156" indent="0">
              <a:buNone/>
              <a:defRPr sz="900"/>
            </a:lvl8pPr>
            <a:lvl9pPr marL="3657321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066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63588" y="2092327"/>
            <a:ext cx="1329595" cy="3545587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0822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jmumaw\Desktop\DCS\Pics\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6182" y="596901"/>
            <a:ext cx="276999" cy="414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0603" y="596901"/>
            <a:ext cx="1329595" cy="414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24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DA1FA0-D395-4681-BF55-22293260D305}" type="datetime1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56F202-B076-4690-B6B2-960DC7C3B6A2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A38F2C-7960-4E9B-92AA-C3AB668217F3}" type="datetime1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9B7CE2-30F6-460D-BFD4-C1CB5F299034}" type="datetime1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035CF-7DDE-4EA3-8E10-FDFD70BA9169}" type="datetime1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499E67-5AFE-4D9D-AED6-ADE41968F254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D10222-7FB0-476C-800A-23705670680C}" type="datetime1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0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4617"/>
            <a:ext cx="8229600" cy="333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owerPoint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9408"/>
            <a:ext cx="2926350" cy="114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3"/>
          <p:cNvSpPr>
            <a:spLocks noChangeShapeType="1"/>
          </p:cNvSpPr>
          <p:nvPr/>
        </p:nvSpPr>
        <p:spPr bwMode="auto">
          <a:xfrm flipV="1">
            <a:off x="246063" y="457200"/>
            <a:ext cx="8669337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lIns="91433" tIns="45717" rIns="91433" bIns="45717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ZA" sz="1400" dirty="0">
              <a:solidFill>
                <a:srgbClr val="000000"/>
              </a:solidFill>
            </a:endParaRPr>
          </a:p>
        </p:txBody>
      </p:sp>
      <p:sp>
        <p:nvSpPr>
          <p:cNvPr id="3075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596900"/>
            <a:ext cx="864711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Headline: (20 pt.) Arial bold</a:t>
            </a:r>
          </a:p>
        </p:txBody>
      </p:sp>
      <p:sp>
        <p:nvSpPr>
          <p:cNvPr id="307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2092325"/>
            <a:ext cx="8647112" cy="26590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Text: 16-pt. Arial with Wingdings square square bullet 100%</a:t>
            </a:r>
          </a:p>
          <a:p>
            <a:pPr lvl="1"/>
            <a:r>
              <a:rPr lang="en-GB"/>
              <a:t>Second-level bullet — Arial round</a:t>
            </a:r>
          </a:p>
          <a:p>
            <a:pPr lvl="2"/>
            <a:r>
              <a:rPr lang="en-GB"/>
              <a:t>Third-level bullet — Arial Em dash</a:t>
            </a:r>
          </a:p>
          <a:p>
            <a:pPr lvl="3"/>
            <a:r>
              <a:rPr lang="en-GB"/>
              <a:t>Fourth-level bullet — Arial Em dash</a:t>
            </a:r>
          </a:p>
          <a:p>
            <a:pPr lvl="4"/>
            <a:r>
              <a:rPr lang="en-GB"/>
              <a:t>xx</a:t>
            </a:r>
          </a:p>
          <a:p>
            <a:pPr lvl="0"/>
            <a:r>
              <a:rPr lang="en-GB"/>
              <a:t>Text: 16 pt. Arial, plain text sentence case</a:t>
            </a:r>
          </a:p>
          <a:p>
            <a:pPr lvl="1"/>
            <a:r>
              <a:rPr lang="en-GB"/>
              <a:t>Second-level bullet</a:t>
            </a:r>
          </a:p>
          <a:p>
            <a:pPr lvl="2"/>
            <a:r>
              <a:rPr lang="en-GB"/>
              <a:t>Third-level bullet</a:t>
            </a:r>
          </a:p>
          <a:p>
            <a:pPr lvl="3"/>
            <a:r>
              <a:rPr lang="en-GB"/>
              <a:t>Fourth-level bullet</a:t>
            </a:r>
          </a:p>
        </p:txBody>
      </p:sp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8650288" y="6705600"/>
            <a:ext cx="265112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1172FB-5EEA-4105-882C-8D3DDB9655BA}" type="slidenum">
              <a:rPr lang="en-GB" sz="900">
                <a:solidFill>
                  <a:srgbClr val="77787B"/>
                </a:solidFill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900" dirty="0">
              <a:solidFill>
                <a:srgbClr val="77787B"/>
              </a:solidFill>
            </a:endParaRPr>
          </a:p>
        </p:txBody>
      </p:sp>
      <p:pic>
        <p:nvPicPr>
          <p:cNvPr id="3079" name="Picture 6" descr="C:\Users\jmumaw\Desktop\DCS\Pics\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00488" y="0"/>
            <a:ext cx="1362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39"/>
          <p:cNvSpPr txBox="1">
            <a:spLocks noChangeArrowheads="1"/>
          </p:cNvSpPr>
          <p:nvPr/>
        </p:nvSpPr>
        <p:spPr bwMode="auto">
          <a:xfrm>
            <a:off x="242888" y="80963"/>
            <a:ext cx="1685925" cy="334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i="1" dirty="0">
                <a:solidFill>
                  <a:srgbClr val="000000"/>
                </a:solidFill>
              </a:rPr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97100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16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3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49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6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6700" indent="-266700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8891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623888" indent="-1619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3pPr>
      <a:lvl4pPr marL="793750" indent="-166688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4pPr>
      <a:lvl5pPr marL="955675" indent="-158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5pPr>
      <a:lvl6pPr marL="1414356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6pPr>
      <a:lvl7pPr marL="1871520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7pPr>
      <a:lvl8pPr marL="2328685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8pPr>
      <a:lvl9pPr marL="2785851" indent="-1603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­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9"/>
            <a:ext cx="91430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364" y="4193557"/>
            <a:ext cx="6918772" cy="587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400" b="1" dirty="0">
                <a:solidFill>
                  <a:srgbClr val="008F00"/>
                </a:solidFill>
              </a:rPr>
              <a:t>Branch Finance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4971" y="341348"/>
            <a:ext cx="5136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800" i="1" dirty="0">
                <a:solidFill>
                  <a:schemeClr val="bg1"/>
                </a:solidFill>
              </a:rPr>
              <a:t>2019 Strategic Planning Session</a:t>
            </a:r>
          </a:p>
          <a:p>
            <a:pPr algn="r">
              <a:lnSpc>
                <a:spcPts val="3600"/>
              </a:lnSpc>
            </a:pPr>
            <a:r>
              <a:rPr lang="en-US" sz="2800" i="1" dirty="0">
                <a:solidFill>
                  <a:schemeClr val="bg1"/>
                </a:solidFill>
              </a:rPr>
              <a:t>16 August 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522525"/>
              </p:ext>
            </p:extLst>
          </p:nvPr>
        </p:nvGraphicFramePr>
        <p:xfrm>
          <a:off x="207873" y="1638655"/>
          <a:ext cx="8029042" cy="3596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49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7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New</a:t>
                      </a:r>
                      <a:r>
                        <a:rPr lang="en-ZA" baseline="0" dirty="0"/>
                        <a:t> methods of work/proposed actions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Target</a:t>
                      </a:r>
                      <a:r>
                        <a:rPr lang="en-ZA" baseline="0" dirty="0"/>
                        <a:t> date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Responsible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Enablers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Automate compliance monitoring by collating, generation of compliance inspection exception reports, analysis and providing useful compliance reports to management,</a:t>
                      </a:r>
                    </a:p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March 2021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ICC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Capital Budget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for the procurement of a system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Review structure of regional inspectorate to support Internal Control function.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Z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ZA" sz="1400" baseline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March 2022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ICC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Management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support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			</a:t>
            </a:r>
            <a:r>
              <a:rPr lang="en-US" sz="2800" b="1" dirty="0">
                <a:solidFill>
                  <a:srgbClr val="00B050"/>
                </a:solidFill>
              </a:rPr>
              <a:t>Implementation plan - ICC</a:t>
            </a:r>
            <a:endParaRPr lang="en-US" sz="2800" b="1" dirty="0">
              <a:solidFill>
                <a:srgbClr val="008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5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048929"/>
              </p:ext>
            </p:extLst>
          </p:nvPr>
        </p:nvGraphicFramePr>
        <p:xfrm>
          <a:off x="234951" y="1127760"/>
          <a:ext cx="8826498" cy="4168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7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0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What has been achieved in the past 5 years and what has worked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What have</a:t>
                      </a:r>
                      <a:r>
                        <a:rPr lang="en-ZA" baseline="0" dirty="0"/>
                        <a:t> we failed to achieve in the past 5 years and why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What need to be done differently</a:t>
                      </a:r>
                      <a:r>
                        <a:rPr lang="en-ZA" baseline="0" dirty="0"/>
                        <a:t> / change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7820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Establishment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of the Corporate Risk Management function and governance structures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Realignment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of Internal Assurance processes to support risk-based approach.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Realignment of  Assurance Services </a:t>
                      </a:r>
                    </a:p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Automate risk management processes through collation, analysis and evaluation of information. </a:t>
                      </a:r>
                    </a:p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Centralize Corporate Risk Management function and provide limited resources at management areas to support processes (appoint Risk champions).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Capacitation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of the Internal Control, Loss Management and Inspectorate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>
                          <a:latin typeface="+mn-lt"/>
                          <a:cs typeface="Arial" panose="020B0604020202020204" pitchFamily="34" charset="0"/>
                        </a:rPr>
                        <a:t>Improve internal</a:t>
                      </a:r>
                      <a:r>
                        <a:rPr lang="en-ZA" sz="1400" baseline="0" dirty="0">
                          <a:latin typeface="+mn-lt"/>
                          <a:cs typeface="Arial" panose="020B0604020202020204" pitchFamily="34" charset="0"/>
                        </a:rPr>
                        <a:t> control maturity to desired levels due to lack capacity constraints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Automate internal control processes to collate, analyse and evaluate information. </a:t>
                      </a:r>
                    </a:p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Assign responsibilities to specific individuals.</a:t>
                      </a:r>
                    </a:p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Currently, the Internal Control function has only three( 3) resources, therefore it should be capacitated with at least .ten(10) officials with a Director.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Historical performance - ICC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0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332955"/>
              </p:ext>
            </p:extLst>
          </p:nvPr>
        </p:nvGraphicFramePr>
        <p:xfrm>
          <a:off x="177801" y="1134533"/>
          <a:ext cx="8695266" cy="4639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3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8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6303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High</a:t>
                      </a:r>
                      <a:r>
                        <a:rPr lang="en-ZA" baseline="0" dirty="0"/>
                        <a:t> level intervention/alternative modes of delivery</a:t>
                      </a:r>
                      <a:endParaRPr lang="en-ZA" dirty="0"/>
                    </a:p>
                    <a:p>
                      <a:r>
                        <a:rPr lang="en-ZA" dirty="0"/>
                        <a:t>.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0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="1" dirty="0"/>
                        <a:t>Procurement and Logistics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Procedures that</a:t>
                      </a:r>
                      <a:r>
                        <a:rPr lang="en-ZA" sz="1400" baseline="0" dirty="0"/>
                        <a:t> are linked to legislative frameworks.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aseline="0" dirty="0"/>
                        <a:t>Decentralised system of procurement at management areas and logistics stores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Skills</a:t>
                      </a:r>
                      <a:r>
                        <a:rPr lang="en-ZA" sz="1400" baseline="0" dirty="0"/>
                        <a:t> gap,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aseline="0" dirty="0"/>
                        <a:t>Capacity constraints resulting in lack of segregation of duties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aseline="0" dirty="0"/>
                        <a:t>and non compliance to procurement prescripts,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Review</a:t>
                      </a:r>
                      <a:r>
                        <a:rPr lang="en-ZA" sz="1400" baseline="0" dirty="0"/>
                        <a:t> the current Supply chain management  operating model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– SCM [1/2]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2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801608"/>
              </p:ext>
            </p:extLst>
          </p:nvPr>
        </p:nvGraphicFramePr>
        <p:xfrm>
          <a:off x="168964" y="1341341"/>
          <a:ext cx="8537713" cy="3078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827">
                <a:tc>
                  <a:txBody>
                    <a:bodyPr/>
                    <a:lstStyle/>
                    <a:p>
                      <a:r>
                        <a:rPr lang="en-ZA" sz="1600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How are these delivered </a:t>
                      </a:r>
                    </a:p>
                    <a:p>
                      <a:r>
                        <a:rPr lang="en-ZA" sz="1600" dirty="0"/>
                        <a:t>(service</a:t>
                      </a:r>
                      <a:r>
                        <a:rPr lang="en-ZA" sz="1600" baseline="0" dirty="0"/>
                        <a:t> delivery arrangements)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Weaknesses</a:t>
                      </a:r>
                      <a:r>
                        <a:rPr lang="en-ZA" sz="1600" baseline="0" dirty="0"/>
                        <a:t> with the current arrangements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High</a:t>
                      </a:r>
                      <a:r>
                        <a:rPr lang="en-ZA" sz="1600" baseline="0" dirty="0"/>
                        <a:t> level intervention/alternative modes of delivery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287">
                <a:tc>
                  <a:txBody>
                    <a:bodyPr/>
                    <a:lstStyle/>
                    <a:p>
                      <a:r>
                        <a:rPr lang="en-ZA" sz="1400" b="1" dirty="0"/>
                        <a:t>Contract</a:t>
                      </a:r>
                      <a:r>
                        <a:rPr lang="en-ZA" sz="1400" b="1" baseline="0" dirty="0"/>
                        <a:t> management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Monitoring contract</a:t>
                      </a:r>
                      <a:r>
                        <a:rPr lang="en-ZA" sz="1400" baseline="0" dirty="0"/>
                        <a:t> registers</a:t>
                      </a:r>
                    </a:p>
                    <a:p>
                      <a:endParaRPr lang="en-ZA" sz="1400" baseline="0" dirty="0"/>
                    </a:p>
                    <a:p>
                      <a:r>
                        <a:rPr lang="en-ZA" sz="1400" baseline="0" dirty="0"/>
                        <a:t>Maintaining contractual commitments </a:t>
                      </a:r>
                    </a:p>
                    <a:p>
                      <a:endParaRPr lang="en-ZA" sz="1400" baseline="0" dirty="0"/>
                    </a:p>
                    <a:p>
                      <a:r>
                        <a:rPr lang="en-ZA" sz="1400" baseline="0" dirty="0"/>
                        <a:t>Monitoring supplier performance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Skills</a:t>
                      </a:r>
                      <a:r>
                        <a:rPr lang="en-ZA" sz="1400" baseline="0" dirty="0"/>
                        <a:t> gap and lack of contract management performed at regional level and management areas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Review</a:t>
                      </a:r>
                      <a:r>
                        <a:rPr lang="en-ZA" sz="1400" baseline="0" dirty="0"/>
                        <a:t> the current method of awarding term contracts.</a:t>
                      </a:r>
                    </a:p>
                    <a:p>
                      <a:endParaRPr lang="en-ZA" sz="1400" baseline="0" dirty="0"/>
                    </a:p>
                    <a:p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8965" y="197"/>
            <a:ext cx="878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– SCM [2/2]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42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66468"/>
              </p:ext>
            </p:extLst>
          </p:nvPr>
        </p:nvGraphicFramePr>
        <p:xfrm>
          <a:off x="258268" y="929707"/>
          <a:ext cx="8695266" cy="42444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921">
                <a:tc>
                  <a:txBody>
                    <a:bodyPr/>
                    <a:lstStyle/>
                    <a:p>
                      <a:r>
                        <a:rPr lang="en-ZA" dirty="0"/>
                        <a:t>New</a:t>
                      </a:r>
                      <a:r>
                        <a:rPr lang="en-ZA" baseline="0" dirty="0"/>
                        <a:t> methods of work/proposed actions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Target</a:t>
                      </a:r>
                      <a:r>
                        <a:rPr lang="en-ZA" baseline="0" dirty="0"/>
                        <a:t> date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Responsible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Enablers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545">
                <a:tc>
                  <a:txBody>
                    <a:bodyPr/>
                    <a:lstStyle/>
                    <a:p>
                      <a:r>
                        <a:rPr lang="en-ZA" sz="1400" baseline="0" dirty="0"/>
                        <a:t>Review the operating model by developing Standard Operating Procedures</a:t>
                      </a:r>
                    </a:p>
                    <a:p>
                      <a:endParaRPr lang="en-ZA" sz="1400" baseline="0" dirty="0"/>
                    </a:p>
                    <a:p>
                      <a:r>
                        <a:rPr lang="en-ZA" sz="1400" baseline="0" dirty="0"/>
                        <a:t>Review current procurement methods, and shared Services concept.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31</a:t>
                      </a:r>
                      <a:r>
                        <a:rPr lang="en-ZA" sz="1400" baseline="0" dirty="0"/>
                        <a:t> March 2021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aseline="0" dirty="0"/>
                        <a:t>31 March 2023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SCM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Management</a:t>
                      </a:r>
                      <a:r>
                        <a:rPr lang="en-ZA" sz="1400" baseline="0" dirty="0"/>
                        <a:t> support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7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Contribute</a:t>
                      </a:r>
                      <a:r>
                        <a:rPr lang="en-ZA" sz="1400" baseline="0" dirty="0"/>
                        <a:t> towards growing small businesses and 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cooperatives and designated groups through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30% set aside to support SMME &amp; Cooperatives (PPPFA) &amp; Strategic Procurement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Automate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 contract management system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31</a:t>
                      </a:r>
                      <a:r>
                        <a:rPr lang="en-ZA" sz="1400" baseline="0" dirty="0"/>
                        <a:t> March 2022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aseline="0" dirty="0"/>
                        <a:t>31 March 2022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SCM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SCM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Management</a:t>
                      </a:r>
                      <a:r>
                        <a:rPr lang="en-ZA" sz="1400" baseline="0" dirty="0"/>
                        <a:t> support</a:t>
                      </a: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Management</a:t>
                      </a:r>
                      <a:r>
                        <a:rPr lang="en-ZA" sz="1400" baseline="0" dirty="0"/>
                        <a:t> support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Implementation plan - SCM</a:t>
            </a:r>
            <a:endParaRPr lang="en-US" sz="2800" b="1" dirty="0">
              <a:solidFill>
                <a:srgbClr val="008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1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445196"/>
              </p:ext>
            </p:extLst>
          </p:nvPr>
        </p:nvGraphicFramePr>
        <p:xfrm>
          <a:off x="457200" y="1127760"/>
          <a:ext cx="8229600" cy="3444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What has been achieved in the past 5 years and what has worked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What have</a:t>
                      </a:r>
                      <a:r>
                        <a:rPr lang="en-ZA" baseline="0" dirty="0"/>
                        <a:t> we failed to achieve in the past 5 years and why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What need to be done differently</a:t>
                      </a:r>
                      <a:r>
                        <a:rPr lang="en-ZA" baseline="0" dirty="0"/>
                        <a:t> / change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/>
                        <a:t>Unqualified</a:t>
                      </a:r>
                      <a:r>
                        <a:rPr lang="en-ZA" sz="1400" baseline="0" dirty="0"/>
                        <a:t> audit opinion 15/16 and 16/17 financial year within assets management, Internal controls were implemented 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To maintain</a:t>
                      </a:r>
                      <a:r>
                        <a:rPr lang="en-ZA" sz="1400" baseline="0" dirty="0"/>
                        <a:t> unqualified audit opinion internal control could not be implemented due to lack of capacity. </a:t>
                      </a:r>
                    </a:p>
                    <a:p>
                      <a:endParaRPr lang="en-ZA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aseline="0" dirty="0"/>
                        <a:t>Review the operating model.</a:t>
                      </a:r>
                    </a:p>
                    <a:p>
                      <a:endParaRPr lang="en-ZA" sz="1400" baseline="0" dirty="0"/>
                    </a:p>
                    <a:p>
                      <a:r>
                        <a:rPr lang="en-ZA" sz="1400" baseline="0" dirty="0"/>
                        <a:t>Review current procurement methods, and Shared Services concept.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dirty="0"/>
                        <a:t>Contribute</a:t>
                      </a:r>
                      <a:r>
                        <a:rPr lang="en-ZA" sz="1400" baseline="0" dirty="0"/>
                        <a:t> towards empowerment of Black owned businesses through set aside of levels 1 – 4 for procurement with threshold below R500 k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baseline="0" dirty="0"/>
                        <a:t>Targeting small businesses and cooperatives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/>
                        <a:t>Contribute</a:t>
                      </a:r>
                      <a:r>
                        <a:rPr lang="en-ZA" sz="1400" baseline="0" dirty="0"/>
                        <a:t> towards growing small businesses and </a:t>
                      </a:r>
                      <a:r>
                        <a:rPr lang="en-ZA" sz="1400" baseline="0" dirty="0">
                          <a:solidFill>
                            <a:schemeClr val="tx1"/>
                          </a:solidFill>
                        </a:rPr>
                        <a:t>cooperatives and designated groups through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30% set aside to support SMME &amp; Cooperatives (PPPFA)</a:t>
                      </a:r>
                      <a:endParaRPr lang="en-ZA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ZA" sz="1400" baseline="0" dirty="0"/>
                        <a:t> 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Historical performance – SCM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01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643130"/>
              </p:ext>
            </p:extLst>
          </p:nvPr>
        </p:nvGraphicFramePr>
        <p:xfrm>
          <a:off x="347869" y="1161459"/>
          <a:ext cx="8289236" cy="40153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7827">
                <a:tc>
                  <a:txBody>
                    <a:bodyPr/>
                    <a:lstStyle/>
                    <a:p>
                      <a:r>
                        <a:rPr lang="en-ZA" sz="1600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How are these delivered </a:t>
                      </a:r>
                    </a:p>
                    <a:p>
                      <a:r>
                        <a:rPr lang="en-ZA" sz="1600" dirty="0"/>
                        <a:t>(service</a:t>
                      </a:r>
                      <a:r>
                        <a:rPr lang="en-ZA" sz="1600" baseline="0" dirty="0"/>
                        <a:t> delivery arrangements)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Weaknesses</a:t>
                      </a:r>
                      <a:r>
                        <a:rPr lang="en-ZA" sz="1600" baseline="0" dirty="0"/>
                        <a:t> with the current arrangements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/>
                        <a:t>High</a:t>
                      </a:r>
                      <a:r>
                        <a:rPr lang="en-ZA" sz="1600" baseline="0" dirty="0"/>
                        <a:t> level intervention/alternative modes of delivery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42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Co-ordinate and manage the budgetary processes 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Internal</a:t>
                      </a:r>
                      <a:r>
                        <a:rPr lang="en-ZA" sz="1400" baseline="0" dirty="0"/>
                        <a:t> guidelines, budget templates and models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Poor quality of budget inputs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Negative economic outlook of the country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Harness culture of efficiency</a:t>
                      </a:r>
                      <a:r>
                        <a:rPr lang="en-ZA" sz="1400" baseline="0" dirty="0"/>
                        <a:t> and doing more with fewer resources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42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Expenditure Control and financial reporting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Spending plans, In Year</a:t>
                      </a:r>
                      <a:r>
                        <a:rPr lang="en-ZA" sz="1400" baseline="0" dirty="0"/>
                        <a:t> Monitoring, quarterly and annual financial statements</a:t>
                      </a:r>
                      <a:r>
                        <a:rPr lang="en-ZA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Lack of monitoring of spending plans by some of the activity/program</a:t>
                      </a:r>
                      <a:r>
                        <a:rPr lang="en-ZA" sz="1400" baseline="0" dirty="0"/>
                        <a:t> managers/sub-program managers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Program</a:t>
                      </a:r>
                      <a:r>
                        <a:rPr lang="en-ZA" sz="1400" baseline="0" dirty="0"/>
                        <a:t> and sub program managers to be held accountable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197" y="209458"/>
            <a:ext cx="8497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- FMA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44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044641"/>
              </p:ext>
            </p:extLst>
          </p:nvPr>
        </p:nvGraphicFramePr>
        <p:xfrm>
          <a:off x="177801" y="1134533"/>
          <a:ext cx="8695266" cy="475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16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141">
                <a:tc>
                  <a:txBody>
                    <a:bodyPr/>
                    <a:lstStyle/>
                    <a:p>
                      <a:r>
                        <a:rPr lang="en-ZA" dirty="0"/>
                        <a:t>New</a:t>
                      </a:r>
                      <a:r>
                        <a:rPr lang="en-ZA" baseline="0" dirty="0"/>
                        <a:t> methods of work/proposed actions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Target</a:t>
                      </a:r>
                      <a:r>
                        <a:rPr lang="en-ZA" baseline="0" dirty="0"/>
                        <a:t> date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Responsible 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Enablers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87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Review the operating model to streamline spans and layers of operations and management in respect of budgeting, payments, accounting and reporting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31</a:t>
                      </a:r>
                      <a:r>
                        <a:rPr lang="en-ZA" sz="1400" baseline="0" dirty="0"/>
                        <a:t> March 20</a:t>
                      </a:r>
                      <a:r>
                        <a:rPr lang="en-ZA" sz="1400" dirty="0"/>
                        <a:t>22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FMA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Management</a:t>
                      </a:r>
                      <a:r>
                        <a:rPr lang="en-ZA" sz="1400" baseline="0" dirty="0"/>
                        <a:t> support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11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 appropriate costing methods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towards activity based budgeting and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performance based budgeting 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31</a:t>
                      </a:r>
                      <a:r>
                        <a:rPr lang="en-ZA" sz="1400" baseline="0" dirty="0"/>
                        <a:t> March 20</a:t>
                      </a:r>
                      <a:r>
                        <a:rPr lang="en-ZA" sz="1400" dirty="0"/>
                        <a:t>21</a:t>
                      </a:r>
                      <a:r>
                        <a:rPr lang="en-ZA" sz="1400" baseline="0" dirty="0"/>
                        <a:t>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FMA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Management</a:t>
                      </a:r>
                      <a:r>
                        <a:rPr lang="en-ZA" sz="1400" baseline="0" dirty="0"/>
                        <a:t> support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aseline="0" dirty="0"/>
                        <a:t>Training of finance officials and subprogramme and activity manager 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112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 trading entity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31</a:t>
                      </a:r>
                      <a:r>
                        <a:rPr lang="en-ZA" sz="1400" baseline="0" dirty="0"/>
                        <a:t> March 20</a:t>
                      </a:r>
                      <a:r>
                        <a:rPr lang="en-ZA" sz="1400" dirty="0"/>
                        <a:t>21</a:t>
                      </a:r>
                      <a:r>
                        <a:rPr lang="en-ZA" sz="1400" baseline="0" dirty="0"/>
                        <a:t> 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CFO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Management support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Capital investment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dirty="0"/>
                        <a:t>Systems</a:t>
                      </a:r>
                      <a:r>
                        <a:rPr lang="en-ZA" sz="1400" baseline="0" dirty="0"/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baseline="0" dirty="0"/>
                        <a:t>Treasury approval </a:t>
                      </a: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Implementation plan- FMA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6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56714"/>
              </p:ext>
            </p:extLst>
          </p:nvPr>
        </p:nvGraphicFramePr>
        <p:xfrm>
          <a:off x="182880" y="965200"/>
          <a:ext cx="8770619" cy="494060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9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91">
                <a:tc>
                  <a:txBody>
                    <a:bodyPr/>
                    <a:lstStyle/>
                    <a:p>
                      <a:r>
                        <a:rPr lang="en-ZA" dirty="0"/>
                        <a:t>What has been achieved in the past 5 years and what has worked 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What have</a:t>
                      </a:r>
                      <a:r>
                        <a:rPr lang="en-ZA" baseline="0" dirty="0"/>
                        <a:t> we failed to achieve in the past 5 years and why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What need to be done differently</a:t>
                      </a:r>
                      <a:r>
                        <a:rPr lang="en-ZA" baseline="0" dirty="0"/>
                        <a:t> / change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84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Implemented stricter cost containment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To retain staff and fill all</a:t>
                      </a:r>
                      <a:r>
                        <a:rPr lang="en-ZA" sz="1400" baseline="0" dirty="0"/>
                        <a:t> funded vacant posts</a:t>
                      </a:r>
                      <a:r>
                        <a:rPr lang="en-ZA" sz="1400" dirty="0"/>
                        <a:t> due to long turnaround time standards</a:t>
                      </a:r>
                      <a:r>
                        <a:rPr lang="en-ZA" sz="1400" baseline="0" dirty="0"/>
                        <a:t> in recruitment processes and high turnover of finance staff and soft </a:t>
                      </a:r>
                      <a:r>
                        <a:rPr lang="en-ZA" sz="1400" dirty="0"/>
                        <a:t>moratorium</a:t>
                      </a:r>
                      <a:r>
                        <a:rPr lang="en-ZA" sz="1400" baseline="0" dirty="0"/>
                        <a:t> on the filling of posts</a:t>
                      </a:r>
                      <a:endParaRPr lang="en-Z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Review the operating model to streamline spans and layers of operations and management in respect of budgeting, payments, accounting and reporting functions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Emanating from above bullet, should there be vacancies, prioritise the filling of all critical funded posts</a:t>
                      </a:r>
                      <a:endParaRPr lang="en-ZA" sz="14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236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On average achieved APP percentage spending target of 99.75%.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ZA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2015/16 the department over spent the voted allocation and  incurred unauthorised expenditure.</a:t>
                      </a:r>
                      <a:r>
                        <a:rPr lang="en-ZA" sz="1400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Appropriate costing methods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towards activity based budgeting and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performance based budgeting 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Historical performance – FMA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4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88"/>
            <a:ext cx="8229600" cy="46925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Internal Control and Compliance </a:t>
            </a:r>
          </a:p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Poor Internal Controls within the Department.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Ineffective and inefficient governance structures and Processes.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Lack of improvement on audit outcomes.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Low risk management maturity level within the department.</a:t>
            </a: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cs typeface="Arial" panose="020B0604020202020204" pitchFamily="34" charset="0"/>
              </a:rPr>
              <a:t>Supply Chain Management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Persistent irregularities due to reliance on implementing agencies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Poor planning  (demand management) 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Negative audit outcome due to non compliance to procurement processes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Lack of systems to monitor empowerment of SMME and Cooperatives.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SCM in totality is not fully represented within the Department e.g. no management of contracts at regional level.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Poor record keeping of documents make it impossible for AGSA</a:t>
            </a:r>
          </a:p>
          <a:p>
            <a:endParaRPr lang="en-US" sz="2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Financial and Management  Accounting </a:t>
            </a:r>
          </a:p>
          <a:p>
            <a:pPr marL="0" indent="0">
              <a:buNone/>
            </a:pP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Budget Cuts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Uncertainty in future budget allocation due to sluggish economy and national revenue shortfalls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Contextual 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1924"/>
            <a:ext cx="8229600" cy="5103421"/>
          </a:xfrm>
        </p:spPr>
        <p:txBody>
          <a:bodyPr>
            <a:normAutofit fontScale="77500" lnSpcReduction="20000"/>
          </a:bodyPr>
          <a:lstStyle/>
          <a:p>
            <a:endParaRPr lang="en-ZA" dirty="0"/>
          </a:p>
          <a:p>
            <a:r>
              <a:rPr lang="en-ZA" dirty="0"/>
              <a:t>Composition of Branch Finance</a:t>
            </a:r>
          </a:p>
          <a:p>
            <a:r>
              <a:rPr lang="en-ZA" dirty="0"/>
              <a:t>Summary of the outcomes of the 2018 Strategic Planning Session</a:t>
            </a:r>
          </a:p>
          <a:p>
            <a:r>
              <a:rPr lang="en-ZA" dirty="0"/>
              <a:t>Current service delivery method (SDM)</a:t>
            </a:r>
          </a:p>
          <a:p>
            <a:r>
              <a:rPr lang="en-ZA" dirty="0"/>
              <a:t>Contextual issues considered in the planning</a:t>
            </a:r>
          </a:p>
          <a:p>
            <a:r>
              <a:rPr lang="en-ZA" dirty="0"/>
              <a:t>Internal and external environmental analysis </a:t>
            </a:r>
          </a:p>
          <a:p>
            <a:r>
              <a:rPr lang="en-ZA" dirty="0"/>
              <a:t>Historical performance </a:t>
            </a:r>
          </a:p>
          <a:p>
            <a:r>
              <a:rPr lang="en-ZA" dirty="0"/>
              <a:t>Changes required for the new cycle</a:t>
            </a:r>
          </a:p>
          <a:p>
            <a:r>
              <a:rPr lang="en-ZA" dirty="0"/>
              <a:t>Five Year Plan (2020-2025)</a:t>
            </a:r>
          </a:p>
          <a:p>
            <a:r>
              <a:rPr lang="en-ZA" dirty="0"/>
              <a:t>Resource considerations</a:t>
            </a:r>
          </a:p>
          <a:p>
            <a:r>
              <a:rPr lang="en-ZA" dirty="0"/>
              <a:t>Dependencies</a:t>
            </a:r>
          </a:p>
          <a:p>
            <a:r>
              <a:rPr lang="en-ZA" dirty="0"/>
              <a:t>Strategic risks</a:t>
            </a:r>
            <a:fld id="{0C6A943E-3772-405D-A75D-F6C6C0B6C7AF}" type="slidenum">
              <a:rPr lang="en-ZA" smtClean="0"/>
              <a:t>2</a:t>
            </a:fld>
            <a:fld id="{F41AB701-A1F8-4913-9AB9-8E4BAEF672D1}" type="slidenum">
              <a:rPr lang="en-ZA" smtClean="0"/>
              <a:t>2</a:t>
            </a:fld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Presentation 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2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87"/>
            <a:ext cx="8229600" cy="45837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cs typeface="Arial" panose="020B0604020202020204" pitchFamily="34" charset="0"/>
              </a:rPr>
              <a:t>Priorities of the Minister and Deputy Minister and </a:t>
            </a:r>
            <a:r>
              <a:rPr lang="en-ZA" sz="1900" b="1" dirty="0">
                <a:cs typeface="Arial" panose="020B0604020202020204" pitchFamily="34" charset="0"/>
              </a:rPr>
              <a:t>Priority 6: A Capable, Ethical and Developmental State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Strengthening of internal controls and risk management systems to achieve clean governance and administration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cs typeface="Arial" panose="020B0604020202020204" pitchFamily="34" charset="0"/>
              </a:rPr>
              <a:t>These are incorporated into Operational Plans as follows:-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Capacitation of Internal Control and Compliance function through appointment of Internal Control,  Loss Management and Inspectorate resources. 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Development of Internal Control frameworks.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Realignment of processes to ensure responsiveness and value-add.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Prioritization of internal control work activities by following risk-based approach.</a:t>
            </a:r>
          </a:p>
          <a:p>
            <a:endParaRPr lang="en-US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Contextual issues..(Cont.)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7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254000" y="889000"/>
            <a:ext cx="8432800" cy="504898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q"/>
            </a:pPr>
            <a:endParaRPr lang="en-US" sz="1400" dirty="0"/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ZA" sz="1600" dirty="0">
                <a:cs typeface="Arial" panose="020B0604020202020204" pitchFamily="34" charset="0"/>
              </a:rPr>
              <a:t>Unclear and constantly changing regulatory environment negatively impacting on levels of compliance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ZA" sz="1600" dirty="0">
                <a:cs typeface="Arial" panose="020B0604020202020204" pitchFamily="34" charset="0"/>
              </a:rPr>
              <a:t>Reduced </a:t>
            </a:r>
            <a:r>
              <a:rPr lang="en-ZA" sz="1600" dirty="0" err="1">
                <a:cs typeface="Arial" panose="020B0604020202020204" pitchFamily="34" charset="0"/>
              </a:rPr>
              <a:t>fiscus</a:t>
            </a:r>
            <a:r>
              <a:rPr lang="en-ZA" sz="1600" dirty="0">
                <a:cs typeface="Arial" panose="020B0604020202020204" pitchFamily="34" charset="0"/>
              </a:rPr>
              <a:t> resulting in insufficient budget allocations for programmes and projects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ZA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ZA" sz="1600" dirty="0">
                <a:solidFill>
                  <a:prstClr val="black"/>
                </a:solidFill>
                <a:cs typeface="Arial" panose="020B0604020202020204" pitchFamily="34" charset="0"/>
              </a:rPr>
              <a:t>Increased litigations, fraud and corrupt activities </a:t>
            </a:r>
            <a:endParaRPr lang="en-ZA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cs typeface="Arial" panose="020B0604020202020204" pitchFamily="34" charset="0"/>
              </a:rPr>
              <a:t>Financial viability  of suppliers which leads to non delivery of  goods and services.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cs typeface="Arial" panose="020B0604020202020204" pitchFamily="34" charset="0"/>
            </a:endParaRPr>
          </a:p>
          <a:p>
            <a:pPr lvl="1"/>
            <a:endParaRPr lang="en-ZA" sz="1600" dirty="0">
              <a:highlight>
                <a:srgbClr val="FFFF00"/>
              </a:highlight>
            </a:endParaRPr>
          </a:p>
          <a:p>
            <a:pPr lvl="1"/>
            <a:endParaRPr lang="en-US" sz="1600" dirty="0"/>
          </a:p>
          <a:p>
            <a:pPr marL="457200" lvl="1" indent="0">
              <a:buNone/>
            </a:pPr>
            <a:br>
              <a:rPr lang="en-US" sz="20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Environmental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9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5 Year Strategic Plan - Results Chain 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3753545"/>
              </p:ext>
            </p:extLst>
          </p:nvPr>
        </p:nvGraphicFramePr>
        <p:xfrm>
          <a:off x="0" y="1125725"/>
          <a:ext cx="6629400" cy="57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3992891"/>
              </p:ext>
            </p:extLst>
          </p:nvPr>
        </p:nvGraphicFramePr>
        <p:xfrm>
          <a:off x="0" y="1138425"/>
          <a:ext cx="9144000" cy="4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owchart: Alternate Process 7"/>
          <p:cNvSpPr/>
          <p:nvPr/>
        </p:nvSpPr>
        <p:spPr>
          <a:xfrm>
            <a:off x="2680570" y="5849981"/>
            <a:ext cx="2761380" cy="68893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Target: 5% improvement in organizational performance (average)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39082" y="2380891"/>
            <a:ext cx="1742683" cy="3364301"/>
            <a:chOff x="4883114" y="1210433"/>
            <a:chExt cx="1742683" cy="1584003"/>
          </a:xfrm>
        </p:grpSpPr>
        <p:sp>
          <p:nvSpPr>
            <p:cNvPr id="10" name="Rounded Rectangle 9"/>
            <p:cNvSpPr/>
            <p:nvPr/>
          </p:nvSpPr>
          <p:spPr>
            <a:xfrm>
              <a:off x="4883114" y="1210433"/>
              <a:ext cx="1742683" cy="1584003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929508" y="1256827"/>
              <a:ext cx="1649895" cy="14912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99.75% of allocated budget spent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Increase revenue generation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6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Clean audit outcomes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98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875422"/>
              </p:ext>
            </p:extLst>
          </p:nvPr>
        </p:nvGraphicFramePr>
        <p:xfrm>
          <a:off x="205408" y="1519167"/>
          <a:ext cx="8532192" cy="2183966"/>
        </p:xfrm>
        <a:graphic>
          <a:graphicData uri="http://schemas.openxmlformats.org/drawingml/2006/table">
            <a:tbl>
              <a:tblPr firstRow="1" firstCol="1" bandRow="1"/>
              <a:tblGrid>
                <a:gridCol w="61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30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704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44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8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919">
                <a:tc grid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1.1: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Zero audit qualifications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One audit qualification on capital work-in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One audit qualification</a:t>
                      </a:r>
                      <a:r>
                        <a:rPr lang="en-ZA" sz="105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on contractual commitments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Two audit qualifications on Commitments and Irregular Expenditure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Zero audit qualification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Zero audit qualification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Zero audit qualification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Clean</a:t>
                      </a:r>
                      <a:r>
                        <a:rPr lang="en-ZA" sz="105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audit </a:t>
                      </a:r>
                      <a:endParaRPr lang="en-ZA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490" y="974368"/>
            <a:ext cx="439511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>
                <a:solidFill>
                  <a:prstClr val="black"/>
                </a:solidFill>
                <a:cs typeface="Calibri"/>
              </a:rPr>
              <a:t>Outputs, Indicators 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2020/21 Annual Performance Plan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8" y="3962400"/>
            <a:ext cx="8532192" cy="165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96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709964"/>
            <a:ext cx="8229600" cy="522921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ZA" dirty="0"/>
              <a:t>  </a:t>
            </a:r>
          </a:p>
          <a:p>
            <a:pPr marL="342900" lvl="1" indent="-342900">
              <a:buFont typeface="Wingdings" pitchFamily="2" charset="2"/>
              <a:buChar char="q"/>
            </a:pPr>
            <a:r>
              <a:rPr lang="en-ZA" sz="2900" dirty="0"/>
              <a:t>Looming budget cuts over the 2020 MTEF, which may result in the following:</a:t>
            </a:r>
          </a:p>
          <a:p>
            <a:pPr marL="0" lvl="1" indent="0">
              <a:buNone/>
            </a:pPr>
            <a:endParaRPr lang="en-ZA" sz="2900" dirty="0"/>
          </a:p>
          <a:p>
            <a:pPr marL="985838" lvl="1" indent="-269875">
              <a:buFont typeface="Wingdings" panose="05000000000000000000" pitchFamily="2" charset="2"/>
              <a:buChar char="§"/>
            </a:pPr>
            <a:r>
              <a:rPr lang="en-ZA" sz="2900" i="1" dirty="0"/>
              <a:t>Reduced staff  numbers / Reorganisation/restructuring / Reduction of inmate population /Policy and legislative review (such as minimum sentencing) / Better integration within JCPS Cluster (affordability of bail amounts by RDs – option / Efficiency gains in the operations of the department  </a:t>
            </a:r>
            <a:endParaRPr lang="en-ZA" sz="29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ZA" sz="2900" dirty="0">
                <a:cs typeface="Arial" panose="020B0604020202020204" pitchFamily="34" charset="0"/>
              </a:rPr>
              <a:t>Reorganize Assurance Services to maximize assurance value, optimize operational efficiency.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ZA" sz="2900" dirty="0">
                <a:cs typeface="Arial" panose="020B0604020202020204" pitchFamily="34" charset="0"/>
              </a:rPr>
              <a:t>Conduct skills audit and re-assign/re-deploy resources based on outcomes to improve organizational efficiency and effectiveness. </a:t>
            </a:r>
          </a:p>
          <a:p>
            <a:pPr>
              <a:buFont typeface="Wingdings" pitchFamily="2" charset="2"/>
              <a:buChar char="q"/>
            </a:pPr>
            <a:r>
              <a:rPr lang="en-ZA" sz="2900" dirty="0"/>
              <a:t>Review the current operating model between HO, Regions and Management Areas by clearly defining roles and responsibilities.</a:t>
            </a:r>
          </a:p>
          <a:p>
            <a:pPr marL="0" indent="0">
              <a:buNone/>
            </a:pPr>
            <a:endParaRPr lang="en-ZA" sz="2900" dirty="0"/>
          </a:p>
          <a:p>
            <a:pPr>
              <a:buFont typeface="Wingdings" pitchFamily="2" charset="2"/>
              <a:buChar char="q"/>
            </a:pPr>
            <a:r>
              <a:rPr lang="en-ZA" sz="2900" dirty="0"/>
              <a:t>Continuous cost saving initiatives by way of  bid negotiations and strategic procurement initiatives</a:t>
            </a:r>
          </a:p>
          <a:p>
            <a:pPr marL="0" indent="0">
              <a:buNone/>
            </a:pPr>
            <a:endParaRPr lang="en-ZA" sz="2900" dirty="0"/>
          </a:p>
          <a:p>
            <a:pPr lvl="1"/>
            <a:endParaRPr lang="en-ZA" i="1" dirty="0">
              <a:solidFill>
                <a:srgbClr val="FC190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Resource considerations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1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78" y="1122014"/>
            <a:ext cx="8229600" cy="47516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ZA" sz="1700" b="1" dirty="0"/>
              <a:t>Critical success factors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Spending in line with the allocated budget and the approved spending plans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Cut fruitless and wasteful expenditure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Reduce irregular expenditure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Eliminate bank overdraft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Training and education of [human capital] resources within the Internal Control and Compliance function.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Management commitment to Improvement of internal controls.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Integrated Planning and Reporting by Assurance Providers.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Strengthening of risk management function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Seamless take-over of PPP contracts </a:t>
            </a:r>
          </a:p>
          <a:p>
            <a:pPr lvl="1"/>
            <a:endParaRPr lang="en-ZA" sz="1700" dirty="0"/>
          </a:p>
          <a:p>
            <a:pPr marL="0" indent="0">
              <a:buNone/>
            </a:pPr>
            <a:r>
              <a:rPr lang="en-ZA" sz="1700" b="1" dirty="0"/>
              <a:t>Dependencies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Credible operational, procurement and spending plans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Improved planning by programme managers and paying service providers on time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Management support [ Being responsive to internal control deficiencies]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Availability of resources (Human capital + software's+ budget).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Proper coordination within functions.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q"/>
            </a:pPr>
            <a:r>
              <a:rPr lang="en-ZA" sz="1700" dirty="0"/>
              <a:t>Operational Models that support mandate and vision of the department.</a:t>
            </a:r>
          </a:p>
          <a:p>
            <a:pPr lvl="1"/>
            <a:endParaRPr lang="en-ZA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Critical success factors and dependencies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05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99" y="186744"/>
            <a:ext cx="86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Strategic Risks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323803"/>
              </p:ext>
            </p:extLst>
          </p:nvPr>
        </p:nvGraphicFramePr>
        <p:xfrm>
          <a:off x="130711" y="1046594"/>
          <a:ext cx="8957734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73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508">
                <a:tc>
                  <a:txBody>
                    <a:bodyPr/>
                    <a:lstStyle/>
                    <a:p>
                      <a:r>
                        <a:rPr lang="en-US" sz="1200" dirty="0"/>
                        <a:t>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Probability (High/ Medium/ 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Impact (High/ Medium/ 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Mitigation 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598"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provide effective and efficient financial and supply chain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Z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Inadequate funding of programmes</a:t>
                      </a:r>
                    </a:p>
                    <a:p>
                      <a:pPr marL="0" lvl="0" algn="l" defTabSz="457200" rtl="0" eaLnBrk="1" latinLnBrk="0" hangingPunct="1"/>
                      <a:endParaRPr lang="en-ZA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Over/under spending of allocated budget </a:t>
                      </a:r>
                    </a:p>
                    <a:p>
                      <a:pPr marL="0" lvl="0" algn="l" defTabSz="457200" rtl="0" eaLnBrk="1" latinLnBrk="0" hangingPunct="1"/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Timely budget reprioritisation and budget controls.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862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Clean audit outcomes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Inadequate funding of projects</a:t>
                      </a:r>
                      <a:r>
                        <a:rPr lang="en-US" sz="1200" baseline="0" dirty="0"/>
                        <a:t> and </a:t>
                      </a:r>
                      <a:r>
                        <a:rPr lang="en-US" sz="1200" baseline="0" dirty="0" err="1"/>
                        <a:t>programmes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Work</a:t>
                      </a:r>
                      <a:r>
                        <a:rPr lang="en-US" sz="1200" baseline="0" dirty="0"/>
                        <a:t> within the limited budget allocation.</a:t>
                      </a: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Prioritize budget allocation.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71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 Template_1.2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4528" y="2715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latin typeface="Calibri"/>
                <a:cs typeface="Arial Black"/>
              </a:rPr>
              <a:t>Thank You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0" y="423996"/>
            <a:ext cx="6338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00B050"/>
                </a:solidFill>
              </a:rPr>
              <a:t>THANK YOU</a:t>
            </a:r>
          </a:p>
          <a:p>
            <a:pPr algn="ctr"/>
            <a:endParaRPr lang="en-ZA" sz="2400" b="1" dirty="0">
              <a:solidFill>
                <a:srgbClr val="00B050"/>
              </a:solidFill>
            </a:endParaRPr>
          </a:p>
          <a:p>
            <a:pPr algn="ctr"/>
            <a:r>
              <a:rPr lang="en-ZA" sz="2400" b="1" dirty="0">
                <a:solidFill>
                  <a:srgbClr val="00B050"/>
                </a:solidFill>
              </a:rPr>
              <a:t>STRIVING FOR A SOUTH AFRICA IN WHICH PEOPLE ARE AND FEEL SAFE</a:t>
            </a:r>
          </a:p>
        </p:txBody>
      </p:sp>
    </p:spTree>
    <p:extLst>
      <p:ext uri="{BB962C8B-B14F-4D97-AF65-F5344CB8AC3E}">
        <p14:creationId xmlns:p14="http://schemas.microsoft.com/office/powerpoint/2010/main" val="423374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3517208"/>
              </p:ext>
            </p:extLst>
          </p:nvPr>
        </p:nvGraphicFramePr>
        <p:xfrm>
          <a:off x="457200" y="1102290"/>
          <a:ext cx="8461332" cy="460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Composition of Branch Finance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096850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1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538"/>
            <a:ext cx="8229600" cy="7711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Summary of the 2018 Strategic Planning Session</a:t>
            </a: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384607"/>
              </p:ext>
            </p:extLst>
          </p:nvPr>
        </p:nvGraphicFramePr>
        <p:xfrm>
          <a:off x="533400" y="317500"/>
          <a:ext cx="8280400" cy="687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8000" y="1050156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5 Year Strategic Intent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68299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538"/>
            <a:ext cx="8229600" cy="7711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Summary of the 2018 Strategic Planning Session</a:t>
            </a: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15683676"/>
              </p:ext>
            </p:extLst>
          </p:nvPr>
        </p:nvGraphicFramePr>
        <p:xfrm>
          <a:off x="533400" y="317500"/>
          <a:ext cx="8280400" cy="687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8000" y="1050156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10 Year Strategic Intent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458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538"/>
            <a:ext cx="8229600" cy="7711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Summary of the 2018 Strategic Planning Session</a:t>
            </a: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70607646"/>
              </p:ext>
            </p:extLst>
          </p:nvPr>
        </p:nvGraphicFramePr>
        <p:xfrm>
          <a:off x="533400" y="317500"/>
          <a:ext cx="8280400" cy="687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8000" y="1050156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50 Year Strategic Intent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972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553230"/>
              </p:ext>
            </p:extLst>
          </p:nvPr>
        </p:nvGraphicFramePr>
        <p:xfrm>
          <a:off x="76200" y="989330"/>
          <a:ext cx="8966200" cy="3881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High</a:t>
                      </a:r>
                      <a:r>
                        <a:rPr lang="en-ZA" baseline="0" dirty="0"/>
                        <a:t> level intervention/alternative modes of delivery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7800" indent="-1778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Monitor compliance with relevant prescriptions through  provision of inspection activities. </a:t>
                      </a:r>
                    </a:p>
                    <a:p>
                      <a:pPr marL="177800" indent="-1778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ZA" sz="1400" b="0" i="0" u="none" strike="noStrike" baseline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177800" indent="-1778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ZA" sz="1400" b="0" i="0" u="none" strike="noStrike" baseline="0" dirty="0">
                          <a:solidFill>
                            <a:srgbClr val="000000"/>
                          </a:solidFill>
                          <a:latin typeface="+mn-lt"/>
                          <a:cs typeface="Arial" panose="020B0604020202020204" pitchFamily="34" charset="0"/>
                        </a:rPr>
                        <a:t>Investigations of irregular and fruitless expenditure</a:t>
                      </a:r>
                    </a:p>
                    <a:p>
                      <a:endParaRPr lang="en-ZA" sz="1400" b="1" i="0" u="sng" strike="noStrike" baseline="0" dirty="0">
                        <a:solidFill>
                          <a:srgbClr val="0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</a:t>
                      </a:r>
                      <a:r>
                        <a:rPr lang="en-ZA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inspections at regions, correctional centres including public-private partnership correctional centres and community corrections.</a:t>
                      </a:r>
                    </a:p>
                    <a:p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Investigate irregular, fruitless and wasteful expenditure.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Inadequate compliance monitoring coverage.</a:t>
                      </a:r>
                    </a:p>
                    <a:p>
                      <a:pPr marL="88900" indent="-88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Inadequate /</a:t>
                      </a:r>
                      <a:r>
                        <a:rPr lang="en-ZA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Assurance gap on compliance </a:t>
                      </a:r>
                    </a:p>
                    <a:p>
                      <a:pPr marL="88900" indent="-88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Delays</a:t>
                      </a:r>
                      <a:r>
                        <a:rPr lang="en-ZA" sz="140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in investigations and consequence management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Review internal control and compliance functions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sz="1400" baseline="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88900" indent="-88900">
                        <a:buFont typeface="Arial" panose="020B0604020202020204" pitchFamily="34" charset="0"/>
                        <a:buChar char="•"/>
                      </a:pP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867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– ICC [1/3]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2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776709"/>
              </p:ext>
            </p:extLst>
          </p:nvPr>
        </p:nvGraphicFramePr>
        <p:xfrm>
          <a:off x="76200" y="989330"/>
          <a:ext cx="8966200" cy="42331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High</a:t>
                      </a:r>
                      <a:r>
                        <a:rPr lang="en-ZA" baseline="0" dirty="0"/>
                        <a:t> level intervention/alternative modes of delivery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Maintain an effective, efficient and transparent </a:t>
                      </a:r>
                      <a:r>
                        <a:rPr lang="en-ZA" sz="1400" b="0" u="none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internal control system</a:t>
                      </a:r>
                      <a:r>
                        <a:rPr lang="en-ZA" sz="1400" b="0" u="none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ensure:-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arenR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effectiveness and efficiency of operations,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arenR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reliability of financial information, and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arenR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compliance with laws and regulations.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Monitoring</a:t>
                      </a:r>
                      <a:r>
                        <a:rPr lang="en-ZA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audit action plans to ensure adequacy and effectiveness in a timely manner.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guidelines and frameworks for internal controls.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baseline="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Support management to design internal controls.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Inadequate coverage on scope </a:t>
                      </a:r>
                      <a:r>
                        <a:rPr lang="en-ZA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due to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capacity constraints.</a:t>
                      </a:r>
                    </a:p>
                    <a:p>
                      <a:pPr marL="88900" indent="-88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Lack of integrated assurance planning/ combined assurance.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Review internal control and compliance functions </a:t>
                      </a: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-7814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– ICC [2/3]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347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119558"/>
              </p:ext>
            </p:extLst>
          </p:nvPr>
        </p:nvGraphicFramePr>
        <p:xfrm>
          <a:off x="76200" y="989330"/>
          <a:ext cx="8966200" cy="39557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8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What are the core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How are these delivered </a:t>
                      </a:r>
                    </a:p>
                    <a:p>
                      <a:r>
                        <a:rPr lang="en-ZA" dirty="0"/>
                        <a:t>(service</a:t>
                      </a:r>
                      <a:r>
                        <a:rPr lang="en-ZA" baseline="0" dirty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Weaknesses</a:t>
                      </a:r>
                      <a:r>
                        <a:rPr lang="en-ZA" baseline="0" dirty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High</a:t>
                      </a:r>
                      <a:r>
                        <a:rPr lang="en-ZA" baseline="0" dirty="0"/>
                        <a:t> level intervention/alternative modes of delivery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Roll-out Enterprise-wide </a:t>
                      </a:r>
                      <a:r>
                        <a:rPr lang="en-ZA" sz="1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 Management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(ERM) process</a:t>
                      </a:r>
                      <a:r>
                        <a:rPr lang="en-ZA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across the entire department including regions and improve risk maturity level within department.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-88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 facilitation at strategic and operational levels </a:t>
                      </a:r>
                    </a:p>
                    <a:p>
                      <a:pPr marL="88900" indent="-88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 monitoring reports.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Capacity constraints.</a:t>
                      </a:r>
                    </a:p>
                    <a:p>
                      <a:pPr marL="177800" lvl="0" indent="-1778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7800" lvl="0" indent="-1778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ZA" sz="14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Failure</a:t>
                      </a:r>
                      <a:r>
                        <a:rPr lang="en-ZA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 leverage the benefits of risk management within the department</a:t>
                      </a:r>
                      <a:endParaRPr lang="en-ZA" sz="1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88900" indent="-88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endParaRPr lang="en-ZA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marR="0" lvl="0" indent="-88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Re-organise risk management and governance functions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" y="8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Current delivery method – ICC [3/3]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EFFF0-9380-7049-A803-178CCBCDB8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21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7xKqHXCsmEqpYS9D3W9JO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FFFFFF"/>
      </a:accent3>
      <a:accent4>
        <a:srgbClr val="000000"/>
      </a:accent4>
      <a:accent5>
        <a:srgbClr val="C0C0C0"/>
      </a:accent5>
      <a:accent6>
        <a:srgbClr val="919191"/>
      </a:accent6>
      <a:hlink>
        <a:srgbClr val="B9B9B9"/>
      </a:hlink>
      <a:folHlink>
        <a:srgbClr val="DCDCDC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72000" rIns="72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bg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3605</TotalTime>
  <Words>2279</Words>
  <Application>Microsoft Office PowerPoint</Application>
  <PresentationFormat>On-screen Show (4:3)</PresentationFormat>
  <Paragraphs>416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Unicode MS</vt:lpstr>
      <vt:lpstr>Calibri</vt:lpstr>
      <vt:lpstr>Symbol</vt:lpstr>
      <vt:lpstr>Wingdings</vt:lpstr>
      <vt:lpstr>Office Theme</vt:lpstr>
      <vt:lpstr>3_Blank</vt:lpstr>
      <vt:lpstr>PowerPoint Presentation</vt:lpstr>
      <vt:lpstr>PowerPoint Presentation</vt:lpstr>
      <vt:lpstr>PowerPoint Presentation</vt:lpstr>
      <vt:lpstr>Summary of the 2018 Strategic Planning Session</vt:lpstr>
      <vt:lpstr>Summary of the 2018 Strategic Planning Session</vt:lpstr>
      <vt:lpstr>Summary of the 2018 Strategic Planning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Kopbc1</cp:lastModifiedBy>
  <cp:revision>217</cp:revision>
  <cp:lastPrinted>2019-08-16T07:21:14Z</cp:lastPrinted>
  <dcterms:created xsi:type="dcterms:W3CDTF">2015-07-10T13:05:49Z</dcterms:created>
  <dcterms:modified xsi:type="dcterms:W3CDTF">2019-08-16T07:23:50Z</dcterms:modified>
</cp:coreProperties>
</file>