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5"/>
  </p:notesMasterIdLst>
  <p:sldIdLst>
    <p:sldId id="256" r:id="rId3"/>
    <p:sldId id="258" r:id="rId4"/>
    <p:sldId id="311" r:id="rId5"/>
    <p:sldId id="312" r:id="rId6"/>
    <p:sldId id="313" r:id="rId7"/>
    <p:sldId id="259" r:id="rId8"/>
    <p:sldId id="284" r:id="rId9"/>
    <p:sldId id="261" r:id="rId10"/>
    <p:sldId id="289" r:id="rId11"/>
    <p:sldId id="305" r:id="rId12"/>
    <p:sldId id="262" r:id="rId13"/>
    <p:sldId id="301" r:id="rId14"/>
    <p:sldId id="293" r:id="rId15"/>
    <p:sldId id="298" r:id="rId16"/>
    <p:sldId id="300" r:id="rId17"/>
    <p:sldId id="269" r:id="rId18"/>
    <p:sldId id="273" r:id="rId19"/>
    <p:sldId id="264" r:id="rId20"/>
    <p:sldId id="314" r:id="rId21"/>
    <p:sldId id="266" r:id="rId22"/>
    <p:sldId id="315" r:id="rId23"/>
    <p:sldId id="26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hlangu, Entwell" initials="SE" lastIdx="2" clrIdx="0"/>
  <p:cmAuthor id="1" name="Thandiwe Motlonye" initials="T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8F00"/>
    <a:srgbClr val="FC19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39" autoAdjust="0"/>
    <p:restoredTop sz="94737" autoAdjust="0"/>
  </p:normalViewPr>
  <p:slideViewPr>
    <p:cSldViewPr snapToGrid="0" snapToObjects="1">
      <p:cViewPr>
        <p:scale>
          <a:sx n="100" d="100"/>
          <a:sy n="100" d="100"/>
        </p:scale>
        <p:origin x="-18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dirty="0" smtClean="0">
                <a:effectLst/>
              </a:rPr>
              <a:t>Inmate Population: 1994/1995 to 2018/2019</a:t>
            </a:r>
            <a:endParaRPr lang="en-US" dirty="0">
              <a:effectLst/>
            </a:endParaRPr>
          </a:p>
        </c:rich>
      </c:tx>
      <c:layout/>
      <c:overlay val="0"/>
      <c:spPr>
        <a:noFill/>
        <a:ln>
          <a:noFill/>
        </a:ln>
        <a:effectLst/>
      </c:spPr>
    </c:title>
    <c:autoTitleDeleted val="0"/>
    <c:plotArea>
      <c:layout/>
      <c:barChart>
        <c:barDir val="col"/>
        <c:grouping val="clustered"/>
        <c:varyColors val="0"/>
        <c:ser>
          <c:idx val="0"/>
          <c:order val="0"/>
          <c:tx>
            <c:strRef>
              <c:f>Sheet1!$B$69</c:f>
              <c:strCache>
                <c:ptCount val="1"/>
                <c:pt idx="0">
                  <c:v>Bedspaces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Sheet1!$A$70:$A$78</c:f>
              <c:strCache>
                <c:ptCount val="9"/>
                <c:pt idx="0">
                  <c:v>Avg: 1994/1995</c:v>
                </c:pt>
                <c:pt idx="1">
                  <c:v>Avg: 1999/2000</c:v>
                </c:pt>
                <c:pt idx="2">
                  <c:v>Avg: 2004/2005</c:v>
                </c:pt>
                <c:pt idx="3">
                  <c:v>Avg: 2009/2010</c:v>
                </c:pt>
                <c:pt idx="4">
                  <c:v>Avg: 2014/2015</c:v>
                </c:pt>
                <c:pt idx="5">
                  <c:v>Avg: 2015/2016</c:v>
                </c:pt>
                <c:pt idx="6">
                  <c:v>Avg: 2016/2017</c:v>
                </c:pt>
                <c:pt idx="7">
                  <c:v>Avg: 2017/2018</c:v>
                </c:pt>
                <c:pt idx="8">
                  <c:v>Avg: 2018/2019</c:v>
                </c:pt>
              </c:strCache>
            </c:strRef>
          </c:cat>
          <c:val>
            <c:numRef>
              <c:f>Sheet1!$B$70:$B$78</c:f>
              <c:numCache>
                <c:formatCode>General</c:formatCode>
                <c:ptCount val="9"/>
                <c:pt idx="0">
                  <c:v>92790</c:v>
                </c:pt>
                <c:pt idx="1">
                  <c:v>99486</c:v>
                </c:pt>
                <c:pt idx="2">
                  <c:v>114149</c:v>
                </c:pt>
                <c:pt idx="3">
                  <c:v>115827</c:v>
                </c:pt>
                <c:pt idx="4">
                  <c:v>119134</c:v>
                </c:pt>
                <c:pt idx="5">
                  <c:v>119134</c:v>
                </c:pt>
                <c:pt idx="6">
                  <c:v>119134</c:v>
                </c:pt>
                <c:pt idx="7">
                  <c:v>118723</c:v>
                </c:pt>
                <c:pt idx="8">
                  <c:v>118572</c:v>
                </c:pt>
              </c:numCache>
            </c:numRef>
          </c:val>
        </c:ser>
        <c:ser>
          <c:idx val="1"/>
          <c:order val="1"/>
          <c:tx>
            <c:strRef>
              <c:f>Sheet1!$C$69</c:f>
              <c:strCache>
                <c:ptCount val="1"/>
                <c:pt idx="0">
                  <c:v>Unsentenced </c:v>
                </c:pt>
              </c:strCache>
            </c:strRef>
          </c:tx>
          <c:spPr>
            <a:solidFill>
              <a:schemeClr val="accent2"/>
            </a:solidFill>
            <a:ln>
              <a:noFill/>
            </a:ln>
            <a:effectLst/>
          </c:spPr>
          <c:invertIfNegative val="0"/>
          <c:cat>
            <c:strRef>
              <c:f>Sheet1!$A$70:$A$78</c:f>
              <c:strCache>
                <c:ptCount val="9"/>
                <c:pt idx="0">
                  <c:v>Avg: 1994/1995</c:v>
                </c:pt>
                <c:pt idx="1">
                  <c:v>Avg: 1999/2000</c:v>
                </c:pt>
                <c:pt idx="2">
                  <c:v>Avg: 2004/2005</c:v>
                </c:pt>
                <c:pt idx="3">
                  <c:v>Avg: 2009/2010</c:v>
                </c:pt>
                <c:pt idx="4">
                  <c:v>Avg: 2014/2015</c:v>
                </c:pt>
                <c:pt idx="5">
                  <c:v>Avg: 2015/2016</c:v>
                </c:pt>
                <c:pt idx="6">
                  <c:v>Avg: 2016/2017</c:v>
                </c:pt>
                <c:pt idx="7">
                  <c:v>Avg: 2017/2018</c:v>
                </c:pt>
                <c:pt idx="8">
                  <c:v>Avg: 2018/2019</c:v>
                </c:pt>
              </c:strCache>
            </c:strRef>
          </c:cat>
          <c:val>
            <c:numRef>
              <c:f>Sheet1!$C$70:$C$78</c:f>
              <c:numCache>
                <c:formatCode>General</c:formatCode>
                <c:ptCount val="9"/>
                <c:pt idx="0">
                  <c:v>22021</c:v>
                </c:pt>
                <c:pt idx="1">
                  <c:v>56411</c:v>
                </c:pt>
                <c:pt idx="2">
                  <c:v>50141</c:v>
                </c:pt>
                <c:pt idx="3">
                  <c:v>48125</c:v>
                </c:pt>
                <c:pt idx="4">
                  <c:v>42077</c:v>
                </c:pt>
                <c:pt idx="5">
                  <c:v>41876</c:v>
                </c:pt>
                <c:pt idx="6">
                  <c:v>42525</c:v>
                </c:pt>
                <c:pt idx="7">
                  <c:v>42705</c:v>
                </c:pt>
                <c:pt idx="8">
                  <c:v>44843</c:v>
                </c:pt>
              </c:numCache>
            </c:numRef>
          </c:val>
        </c:ser>
        <c:ser>
          <c:idx val="2"/>
          <c:order val="2"/>
          <c:tx>
            <c:strRef>
              <c:f>Sheet1!$D$69</c:f>
              <c:strCache>
                <c:ptCount val="1"/>
                <c:pt idx="0">
                  <c:v>Sentenced </c:v>
                </c:pt>
              </c:strCache>
            </c:strRef>
          </c:tx>
          <c:spPr>
            <a:solidFill>
              <a:schemeClr val="accent3"/>
            </a:solidFill>
            <a:ln>
              <a:noFill/>
            </a:ln>
            <a:effectLst/>
          </c:spPr>
          <c:invertIfNegative val="0"/>
          <c:cat>
            <c:strRef>
              <c:f>Sheet1!$A$70:$A$78</c:f>
              <c:strCache>
                <c:ptCount val="9"/>
                <c:pt idx="0">
                  <c:v>Avg: 1994/1995</c:v>
                </c:pt>
                <c:pt idx="1">
                  <c:v>Avg: 1999/2000</c:v>
                </c:pt>
                <c:pt idx="2">
                  <c:v>Avg: 2004/2005</c:v>
                </c:pt>
                <c:pt idx="3">
                  <c:v>Avg: 2009/2010</c:v>
                </c:pt>
                <c:pt idx="4">
                  <c:v>Avg: 2014/2015</c:v>
                </c:pt>
                <c:pt idx="5">
                  <c:v>Avg: 2015/2016</c:v>
                </c:pt>
                <c:pt idx="6">
                  <c:v>Avg: 2016/2017</c:v>
                </c:pt>
                <c:pt idx="7">
                  <c:v>Avg: 2017/2018</c:v>
                </c:pt>
                <c:pt idx="8">
                  <c:v>Avg: 2018/2019</c:v>
                </c:pt>
              </c:strCache>
            </c:strRef>
          </c:cat>
          <c:val>
            <c:numRef>
              <c:f>Sheet1!$D$70:$D$78</c:f>
              <c:numCache>
                <c:formatCode>General</c:formatCode>
                <c:ptCount val="9"/>
                <c:pt idx="0">
                  <c:v>89171</c:v>
                </c:pt>
                <c:pt idx="1">
                  <c:v>102270</c:v>
                </c:pt>
                <c:pt idx="2">
                  <c:v>135360</c:v>
                </c:pt>
                <c:pt idx="3">
                  <c:v>114736</c:v>
                </c:pt>
                <c:pt idx="4">
                  <c:v>115064</c:v>
                </c:pt>
                <c:pt idx="5">
                  <c:v>117455</c:v>
                </c:pt>
                <c:pt idx="6">
                  <c:v>117755</c:v>
                </c:pt>
                <c:pt idx="7">
                  <c:v>117878</c:v>
                </c:pt>
                <c:pt idx="8">
                  <c:v>116976</c:v>
                </c:pt>
              </c:numCache>
            </c:numRef>
          </c:val>
        </c:ser>
        <c:ser>
          <c:idx val="3"/>
          <c:order val="3"/>
          <c:tx>
            <c:strRef>
              <c:f>Sheet1!$E$69</c:f>
              <c:strCache>
                <c:ptCount val="1"/>
                <c:pt idx="0">
                  <c:v>All inmates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Sheet1!$A$70:$A$78</c:f>
              <c:strCache>
                <c:ptCount val="9"/>
                <c:pt idx="0">
                  <c:v>Avg: 1994/1995</c:v>
                </c:pt>
                <c:pt idx="1">
                  <c:v>Avg: 1999/2000</c:v>
                </c:pt>
                <c:pt idx="2">
                  <c:v>Avg: 2004/2005</c:v>
                </c:pt>
                <c:pt idx="3">
                  <c:v>Avg: 2009/2010</c:v>
                </c:pt>
                <c:pt idx="4">
                  <c:v>Avg: 2014/2015</c:v>
                </c:pt>
                <c:pt idx="5">
                  <c:v>Avg: 2015/2016</c:v>
                </c:pt>
                <c:pt idx="6">
                  <c:v>Avg: 2016/2017</c:v>
                </c:pt>
                <c:pt idx="7">
                  <c:v>Avg: 2017/2018</c:v>
                </c:pt>
                <c:pt idx="8">
                  <c:v>Avg: 2018/2019</c:v>
                </c:pt>
              </c:strCache>
            </c:strRef>
          </c:cat>
          <c:val>
            <c:numRef>
              <c:f>Sheet1!$E$70:$E$78</c:f>
              <c:numCache>
                <c:formatCode>General</c:formatCode>
                <c:ptCount val="9"/>
                <c:pt idx="0">
                  <c:v>111192</c:v>
                </c:pt>
                <c:pt idx="1">
                  <c:v>158681</c:v>
                </c:pt>
                <c:pt idx="2">
                  <c:v>185501</c:v>
                </c:pt>
                <c:pt idx="3">
                  <c:v>162861</c:v>
                </c:pt>
                <c:pt idx="4">
                  <c:v>157141</c:v>
                </c:pt>
                <c:pt idx="5">
                  <c:v>159331</c:v>
                </c:pt>
                <c:pt idx="6">
                  <c:v>160280</c:v>
                </c:pt>
                <c:pt idx="7">
                  <c:v>160583</c:v>
                </c:pt>
                <c:pt idx="8">
                  <c:v>161819</c:v>
                </c:pt>
              </c:numCache>
            </c:numRef>
          </c:val>
        </c:ser>
        <c:dLbls>
          <c:showLegendKey val="0"/>
          <c:showVal val="0"/>
          <c:showCatName val="0"/>
          <c:showSerName val="0"/>
          <c:showPercent val="0"/>
          <c:showBubbleSize val="0"/>
        </c:dLbls>
        <c:gapWidth val="219"/>
        <c:overlap val="-27"/>
        <c:axId val="130076032"/>
        <c:axId val="130086016"/>
      </c:barChart>
      <c:catAx>
        <c:axId val="13007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0086016"/>
        <c:crosses val="autoZero"/>
        <c:auto val="1"/>
        <c:lblAlgn val="ctr"/>
        <c:lblOffset val="100"/>
        <c:noMultiLvlLbl val="0"/>
      </c:catAx>
      <c:valAx>
        <c:axId val="1300860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0076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tx2">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custT="1"/>
      <dgm:spPr/>
      <dgm:t>
        <a:bodyPr/>
        <a:lstStyle/>
        <a:p>
          <a:r>
            <a:rPr lang="en-ZA" sz="2000" b="0" dirty="0" smtClean="0">
              <a:solidFill>
                <a:schemeClr val="tx1"/>
              </a:solidFill>
              <a:latin typeface="Calibri"/>
              <a:ea typeface="+mn-ea"/>
              <a:cs typeface="+mn-cs"/>
            </a:rPr>
            <a:t>Safe, secure and humane detention of inmates </a:t>
          </a:r>
          <a:endParaRPr lang="en-ZA" sz="2000"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smtClean="0"/>
            <a:t>Outcome:</a:t>
          </a:r>
          <a:endParaRPr lang="en-ZA" dirty="0"/>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custT="1"/>
      <dgm:spPr/>
      <dgm:t>
        <a:bodyPr/>
        <a:lstStyle/>
        <a:p>
          <a:r>
            <a:rPr lang="en-ZA" sz="2400" strike="noStrike" dirty="0" smtClean="0">
              <a:solidFill>
                <a:schemeClr val="tx1"/>
              </a:solidFill>
              <a:latin typeface="Calibri"/>
              <a:ea typeface="+mn-ea"/>
              <a:cs typeface="+mn-cs"/>
            </a:rPr>
            <a:t>Comprehensive </a:t>
          </a:r>
          <a:r>
            <a:rPr lang="en-ZA" sz="2400" dirty="0" smtClean="0">
              <a:latin typeface="Calibri"/>
              <a:ea typeface="+mn-ea"/>
              <a:cs typeface="+mn-cs"/>
            </a:rPr>
            <a:t>case management system</a:t>
          </a:r>
          <a:endParaRPr lang="en-ZA" sz="2400" strike="sngStrike"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smtClean="0"/>
            <a:t>Strategic intent</a:t>
          </a:r>
          <a:endParaRPr lang="en-ZA" dirty="0"/>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custT="1"/>
      <dgm:spPr/>
      <dgm:t>
        <a:bodyPr/>
        <a:lstStyle/>
        <a:p>
          <a:r>
            <a:rPr lang="en-ZA" sz="1400" strike="noStrike" dirty="0" smtClean="0">
              <a:solidFill>
                <a:schemeClr val="tx1"/>
              </a:solidFill>
            </a:rPr>
            <a:t>*Review and benchmark best practices </a:t>
          </a:r>
        </a:p>
        <a:p>
          <a:r>
            <a:rPr lang="en-ZA" sz="1400" strike="noStrike" dirty="0" smtClean="0">
              <a:solidFill>
                <a:schemeClr val="tx1"/>
              </a:solidFill>
            </a:rPr>
            <a:t>*Improved case management through automation of business processes.</a:t>
          </a:r>
        </a:p>
        <a:p>
          <a:r>
            <a:rPr lang="en-ZA" sz="1400" strike="noStrike" dirty="0" smtClean="0">
              <a:solidFill>
                <a:schemeClr val="tx1"/>
              </a:solidFill>
            </a:rPr>
            <a:t>*Integrated planning and collaboration with stakeholders </a:t>
          </a:r>
        </a:p>
        <a:p>
          <a:r>
            <a:rPr lang="en-ZA" sz="1400" strike="noStrike" dirty="0" smtClean="0">
              <a:solidFill>
                <a:schemeClr val="tx1"/>
              </a:solidFill>
            </a:rPr>
            <a:t>*Review and implement overcrowding strategy</a:t>
          </a:r>
        </a:p>
        <a:p>
          <a:r>
            <a:rPr lang="en-ZA" sz="1400" strike="noStrike" dirty="0" smtClean="0">
              <a:solidFill>
                <a:schemeClr val="tx1"/>
              </a:solidFill>
            </a:rPr>
            <a:t>*Monitoring and evaluation</a:t>
          </a:r>
          <a:endParaRPr lang="en-ZA" sz="1400" strike="noStrike" dirty="0">
            <a:solidFill>
              <a:schemeClr val="tx1"/>
            </a:solidFill>
          </a:endParaRPr>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sz="1200"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F3707ED6-5EB9-4996-BFB3-AD09FACCDDB5}">
      <dgm:prSet custT="1"/>
      <dgm:spPr/>
      <dgm:t>
        <a:bodyPr/>
        <a:lstStyle/>
        <a:p>
          <a:endParaRPr lang="en-ZA" sz="1400" strike="noStrike" dirty="0" smtClean="0">
            <a:solidFill>
              <a:schemeClr val="tx1"/>
            </a:solidFill>
          </a:endParaRPr>
        </a:p>
      </dgm:t>
    </dgm:pt>
    <dgm:pt modelId="{7B1DD912-B806-4EDB-B1A0-2AC1541DA6EB}" type="parTrans" cxnId="{F25F087E-2533-4353-A59F-8E2A1A6ADB73}">
      <dgm:prSet/>
      <dgm:spPr/>
      <dgm:t>
        <a:bodyPr/>
        <a:lstStyle/>
        <a:p>
          <a:endParaRPr lang="en-ZA"/>
        </a:p>
      </dgm:t>
    </dgm:pt>
    <dgm:pt modelId="{79744C1A-D27B-40C0-987F-0D1FC339B7B9}" type="sibTrans" cxnId="{F25F087E-2533-4353-A59F-8E2A1A6ADB73}">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custLinFactNeighborY="-4152">
        <dgm:presLayoutVars>
          <dgm:chMax val="0"/>
          <dgm:chPref val="0"/>
          <dgm:bulletEnabled val="1"/>
        </dgm:presLayoutVars>
      </dgm:prSet>
      <dgm:spPr/>
      <dgm:t>
        <a:bodyPr/>
        <a:lstStyle/>
        <a:p>
          <a:endParaRPr lang="en-ZA"/>
        </a:p>
      </dgm:t>
    </dgm:pt>
  </dgm:ptLst>
  <dgm:cxnLst>
    <dgm:cxn modelId="{1D0388C3-42F2-40AD-B46D-A0E8AEBD5C53}" type="presOf" srcId="{A550DE6B-60E9-42A4-BA24-09B99E04212B}" destId="{2E2CEF3C-DAE3-4606-B5A5-BCCA1CBCB380}" srcOrd="0" destOrd="0" presId="urn:microsoft.com/office/officeart/2009/3/layout/IncreasingArrowsProcess"/>
    <dgm:cxn modelId="{A57F901E-6FB2-4032-B2D4-094F3A656086}" type="presOf" srcId="{19696909-8C48-46BB-BC66-CAD5D98AD709}" destId="{C30C58A0-B04E-452B-9322-CA41E936892C}" srcOrd="0" destOrd="0" presId="urn:microsoft.com/office/officeart/2009/3/layout/IncreasingArrowsProcess"/>
    <dgm:cxn modelId="{2D1151C9-CAF5-41F9-95C7-4FE295DE80A2}" type="presOf" srcId="{E4F7FC25-1B7F-409B-8CDB-AB80035AB426}" destId="{0322A22A-B91F-42EC-AA50-5A3C2B1C1D58}" srcOrd="0" destOrd="0" presId="urn:microsoft.com/office/officeart/2009/3/layout/IncreasingArrowsProcess"/>
    <dgm:cxn modelId="{532B4E34-E822-43E5-A218-C81D039BC82B}" srcId="{1C9B6F4F-F71B-47E5-A3F4-6A133EDDA7BF}" destId="{A550DE6B-60E9-42A4-BA24-09B99E04212B}" srcOrd="0" destOrd="0" parTransId="{F4CB9502-2D6C-47DA-A50D-94C4C749FB63}" sibTransId="{E57F40EC-C532-4728-B92E-A9224576F231}"/>
    <dgm:cxn modelId="{AD7B8BEA-8E83-4C52-B108-7D0F21DF7A01}" type="presOf" srcId="{EB6F8CBA-A29F-43D4-82F0-03B87713507D}" destId="{5554142E-C32B-4E5F-9FFA-9D5E68938780}" srcOrd="0" destOrd="0" presId="urn:microsoft.com/office/officeart/2009/3/layout/IncreasingArrowsProcess"/>
    <dgm:cxn modelId="{65BC61D9-99F0-4211-B724-916D5754175E}" type="presOf" srcId="{1C9B6F4F-F71B-47E5-A3F4-6A133EDDA7BF}" destId="{CCAB3F69-164F-45F2-B5B9-A78867DCEE16}" srcOrd="0" destOrd="0" presId="urn:microsoft.com/office/officeart/2009/3/layout/IncreasingArrowsProcess"/>
    <dgm:cxn modelId="{9E62E9E9-DF21-4751-9A6B-29B4CA6F5A90}" type="presOf" srcId="{BAD5FAA4-94A7-43CD-A735-B5C2D83937F6}" destId="{856E43E6-3D70-4376-AA4E-32C2946973DE}" srcOrd="0" destOrd="1" presId="urn:microsoft.com/office/officeart/2009/3/layout/IncreasingArrowsProcess"/>
    <dgm:cxn modelId="{F25F087E-2533-4353-A59F-8E2A1A6ADB73}" srcId="{1C9B6F4F-F71B-47E5-A3F4-6A133EDDA7BF}" destId="{F3707ED6-5EB9-4996-BFB3-AD09FACCDDB5}" srcOrd="1" destOrd="0" parTransId="{7B1DD912-B806-4EDB-B1A0-2AC1541DA6EB}" sibTransId="{79744C1A-D27B-40C0-987F-0D1FC339B7B9}"/>
    <dgm:cxn modelId="{E94F9038-136F-4D88-BDE6-778C98C75BAC}" type="presOf" srcId="{3672533D-8F35-4A31-9BF1-7879BDF5BDBE}" destId="{3B15316A-54DA-4456-ADE2-E7F050C432BD}" srcOrd="0" destOrd="0" presId="urn:microsoft.com/office/officeart/2009/3/layout/IncreasingArrowsProcess"/>
    <dgm:cxn modelId="{F3DD70EB-CFAD-454B-BA17-FD6BD438D88A}" type="presOf" srcId="{35E16B8E-CCE1-4695-8F2E-A526A427A356}" destId="{856E43E6-3D70-4376-AA4E-32C2946973DE}" srcOrd="0" destOrd="0" presId="urn:microsoft.com/office/officeart/2009/3/layout/IncreasingArrowsProcess"/>
    <dgm:cxn modelId="{A1D63A69-51C9-4145-AAAE-0C785AA55BD1}" srcId="{EB6F8CBA-A29F-43D4-82F0-03B87713507D}" destId="{BAD5FAA4-94A7-43CD-A735-B5C2D83937F6}" srcOrd="1" destOrd="0" parTransId="{890AC574-3A8B-4DB7-A9B9-3961565CB2B3}" sibTransId="{0BECE5CD-63A2-48B1-8B89-39D3C9C3BC75}"/>
    <dgm:cxn modelId="{830DAA77-536E-40F8-9905-2573DD09F600}" srcId="{E4F7FC25-1B7F-409B-8CDB-AB80035AB426}" destId="{EB6F8CBA-A29F-43D4-82F0-03B87713507D}" srcOrd="0" destOrd="0" parTransId="{46587606-BE85-4879-980C-E311B005708F}" sibTransId="{20B777CD-0AE9-44DF-BBCF-960FAB4144E8}"/>
    <dgm:cxn modelId="{653111CC-CEBE-429E-8ACD-32E0EEF6BC48}" srcId="{E4F7FC25-1B7F-409B-8CDB-AB80035AB426}" destId="{1C9B6F4F-F71B-47E5-A3F4-6A133EDDA7BF}" srcOrd="2" destOrd="0" parTransId="{A7B34D18-627D-4CC8-8188-C16385F270E3}" sibTransId="{7A8BE1AD-444B-452B-A70D-57AFCE99E04E}"/>
    <dgm:cxn modelId="{6CB49ABD-2BF5-4773-B118-6E5A2D573E80}" type="presOf" srcId="{F3707ED6-5EB9-4996-BFB3-AD09FACCDDB5}" destId="{2E2CEF3C-DAE3-4606-B5A5-BCCA1CBCB380}" srcOrd="0" destOrd="1" presId="urn:microsoft.com/office/officeart/2009/3/layout/IncreasingArrowsProcess"/>
    <dgm:cxn modelId="{B3A579EB-CB65-4934-B360-A56676282321}" srcId="{EB6F8CBA-A29F-43D4-82F0-03B87713507D}" destId="{35E16B8E-CCE1-4695-8F2E-A526A427A356}" srcOrd="0" destOrd="0" parTransId="{43F7794A-95C8-43D7-A2AC-2DD7E3072162}" sibTransId="{6E5F8C0E-6D37-428E-A854-26612E21F81D}"/>
    <dgm:cxn modelId="{08E91F31-5CF3-4EEE-8C47-932A0DAADBC6}" srcId="{E4F7FC25-1B7F-409B-8CDB-AB80035AB426}" destId="{19696909-8C48-46BB-BC66-CAD5D98AD709}" srcOrd="1" destOrd="0" parTransId="{03B51307-9445-4544-9771-772629675289}" sibTransId="{16A7768E-8FFC-4FBE-9730-B00AEF21F663}"/>
    <dgm:cxn modelId="{E42BCF80-003F-4418-B46A-6ACF6604D2CB}" srcId="{19696909-8C48-46BB-BC66-CAD5D98AD709}" destId="{3672533D-8F35-4A31-9BF1-7879BDF5BDBE}" srcOrd="0" destOrd="0" parTransId="{3895EC86-D6A3-43CD-A7C4-6BD72386C11D}" sibTransId="{AFCA6754-B92A-439F-86E3-B2D211B0C3DF}"/>
    <dgm:cxn modelId="{E78D50FF-2731-44BE-A289-DC1759FBFC8A}" type="presParOf" srcId="{0322A22A-B91F-42EC-AA50-5A3C2B1C1D58}" destId="{5554142E-C32B-4E5F-9FFA-9D5E68938780}" srcOrd="0" destOrd="0" presId="urn:microsoft.com/office/officeart/2009/3/layout/IncreasingArrowsProcess"/>
    <dgm:cxn modelId="{0E283530-3304-4BEC-BA59-6AC808DE4E94}" type="presParOf" srcId="{0322A22A-B91F-42EC-AA50-5A3C2B1C1D58}" destId="{856E43E6-3D70-4376-AA4E-32C2946973DE}" srcOrd="1" destOrd="0" presId="urn:microsoft.com/office/officeart/2009/3/layout/IncreasingArrowsProcess"/>
    <dgm:cxn modelId="{3C9FD44F-3F52-46C6-88EE-81BFDAA6A39A}" type="presParOf" srcId="{0322A22A-B91F-42EC-AA50-5A3C2B1C1D58}" destId="{C30C58A0-B04E-452B-9322-CA41E936892C}" srcOrd="2" destOrd="0" presId="urn:microsoft.com/office/officeart/2009/3/layout/IncreasingArrowsProcess"/>
    <dgm:cxn modelId="{9E8B0D9F-4629-4244-8111-89C1863C7AC5}" type="presParOf" srcId="{0322A22A-B91F-42EC-AA50-5A3C2B1C1D58}" destId="{3B15316A-54DA-4456-ADE2-E7F050C432BD}" srcOrd="3" destOrd="0" presId="urn:microsoft.com/office/officeart/2009/3/layout/IncreasingArrowsProcess"/>
    <dgm:cxn modelId="{4AB3E43B-1831-4E76-8A3B-E8DC3EC65898}" type="presParOf" srcId="{0322A22A-B91F-42EC-AA50-5A3C2B1C1D58}" destId="{CCAB3F69-164F-45F2-B5B9-A78867DCEE16}" srcOrd="4" destOrd="0" presId="urn:microsoft.com/office/officeart/2009/3/layout/IncreasingArrowsProcess"/>
    <dgm:cxn modelId="{7A31C8F8-13B4-4D10-8AC6-F6BD43F54BAB}"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dgm:spPr/>
      <dgm:t>
        <a:bodyPr/>
        <a:lstStyle/>
        <a:p>
          <a:r>
            <a:rPr lang="en-ZA" b="0" dirty="0" smtClean="0">
              <a:solidFill>
                <a:schemeClr val="tx1"/>
              </a:solidFill>
              <a:latin typeface="Calibri"/>
              <a:ea typeface="+mn-ea"/>
              <a:cs typeface="+mn-cs"/>
            </a:rPr>
            <a:t>Safe, secure and humane detention of inmates </a:t>
          </a:r>
          <a:endParaRPr lang="en-ZA"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smtClean="0"/>
            <a:t>Outcome:</a:t>
          </a:r>
          <a:endParaRPr lang="en-ZA" dirty="0"/>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r>
            <a:rPr lang="en-ZA" dirty="0" smtClean="0">
              <a:latin typeface="Calibri"/>
              <a:ea typeface="+mn-ea"/>
              <a:cs typeface="+mn-cs"/>
            </a:rPr>
            <a:t>Comprehensive case management system</a:t>
          </a:r>
          <a:endParaRPr lang="en-ZA" strike="sngStrike" dirty="0"/>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smtClean="0"/>
            <a:t>Strategic intent</a:t>
          </a:r>
          <a:endParaRPr lang="en-ZA" dirty="0"/>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dgm:spPr/>
      <dgm:t>
        <a:bodyPr/>
        <a:lstStyle/>
        <a:p>
          <a:r>
            <a:rPr lang="en-GB" b="1" dirty="0" smtClean="0"/>
            <a:t>*Secure, credible and reliable information.</a:t>
          </a:r>
          <a:endParaRPr lang="en-ZA" strike="sngStrike" dirty="0"/>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9C25B5FC-52F2-4380-B59B-ED29BC0F2042}">
      <dgm:prSet/>
      <dgm:spPr/>
      <dgm:t>
        <a:bodyPr/>
        <a:lstStyle/>
        <a:p>
          <a:endParaRPr lang="en-ZA" dirty="0" smtClean="0">
            <a:latin typeface="Calibri"/>
            <a:ea typeface="+mn-ea"/>
            <a:cs typeface="+mn-cs"/>
          </a:endParaRPr>
        </a:p>
      </dgm:t>
    </dgm:pt>
    <dgm:pt modelId="{87EF6FF3-AB71-4B5C-AAF1-D86825216988}" type="parTrans" cxnId="{C39574E5-97B1-4BB7-BAAA-BEE6E59DF62C}">
      <dgm:prSet/>
      <dgm:spPr/>
      <dgm:t>
        <a:bodyPr/>
        <a:lstStyle/>
        <a:p>
          <a:endParaRPr lang="en-ZA"/>
        </a:p>
      </dgm:t>
    </dgm:pt>
    <dgm:pt modelId="{38DDAAC4-C198-4CAC-8364-BAD6098DEEA1}" type="sibTrans" cxnId="{C39574E5-97B1-4BB7-BAAA-BEE6E59DF62C}">
      <dgm:prSet/>
      <dgm:spPr/>
      <dgm:t>
        <a:bodyPr/>
        <a:lstStyle/>
        <a:p>
          <a:endParaRPr lang="en-ZA"/>
        </a:p>
      </dgm:t>
    </dgm:pt>
    <dgm:pt modelId="{B9B71BA8-73B3-45A9-9AAB-4D9949A9F023}">
      <dgm:prSet/>
      <dgm:spPr/>
      <dgm:t>
        <a:bodyPr/>
        <a:lstStyle/>
        <a:p>
          <a:r>
            <a:rPr lang="en-GB" b="1" smtClean="0"/>
            <a:t>*Maintain partnerships with relevant stakeholders</a:t>
          </a:r>
          <a:endParaRPr lang="en-GB" b="1" dirty="0" smtClean="0"/>
        </a:p>
      </dgm:t>
    </dgm:pt>
    <dgm:pt modelId="{E2126E7E-4500-49FE-8DEC-A80CD8BB5992}" type="parTrans" cxnId="{A089969E-963B-4DCE-BB00-EE5CC37FBE90}">
      <dgm:prSet/>
      <dgm:spPr/>
      <dgm:t>
        <a:bodyPr/>
        <a:lstStyle/>
        <a:p>
          <a:endParaRPr lang="en-ZA"/>
        </a:p>
      </dgm:t>
    </dgm:pt>
    <dgm:pt modelId="{6A90629B-9671-47B5-9C83-605AFD98314A}" type="sibTrans" cxnId="{A089969E-963B-4DCE-BB00-EE5CC37FBE90}">
      <dgm:prSet/>
      <dgm:spPr/>
      <dgm:t>
        <a:bodyPr/>
        <a:lstStyle/>
        <a:p>
          <a:endParaRPr lang="en-ZA"/>
        </a:p>
      </dgm:t>
    </dgm:pt>
    <dgm:pt modelId="{38D523B1-4DFB-4B62-96A7-F0F268D14720}">
      <dgm:prSet/>
      <dgm:spPr/>
      <dgm:t>
        <a:bodyPr/>
        <a:lstStyle/>
        <a:p>
          <a:r>
            <a:rPr lang="en-ZA" b="1" smtClean="0"/>
            <a:t>*Identify and explore technological advancements for implementation</a:t>
          </a:r>
          <a:endParaRPr lang="en-ZA" b="1" dirty="0" smtClean="0"/>
        </a:p>
      </dgm:t>
    </dgm:pt>
    <dgm:pt modelId="{51DD7406-D4FF-4314-9404-23A90F4BBE8E}" type="parTrans" cxnId="{283F17DD-5260-4D2D-B761-9719E4BA6EA0}">
      <dgm:prSet/>
      <dgm:spPr/>
      <dgm:t>
        <a:bodyPr/>
        <a:lstStyle/>
        <a:p>
          <a:endParaRPr lang="en-ZA"/>
        </a:p>
      </dgm:t>
    </dgm:pt>
    <dgm:pt modelId="{67AB5413-3D58-4E6F-9922-202BCA707091}" type="sibTrans" cxnId="{283F17DD-5260-4D2D-B761-9719E4BA6EA0}">
      <dgm:prSet/>
      <dgm:spPr/>
      <dgm:t>
        <a:bodyPr/>
        <a:lstStyle/>
        <a:p>
          <a:endParaRPr lang="en-ZA"/>
        </a:p>
      </dgm:t>
    </dgm:pt>
    <dgm:pt modelId="{28D133D4-8B61-41E7-B69B-852C4DE0E10A}">
      <dgm:prSet/>
      <dgm:spPr/>
      <dgm:t>
        <a:bodyPr/>
        <a:lstStyle/>
        <a:p>
          <a:r>
            <a:rPr lang="en-GB" b="1" dirty="0" smtClean="0"/>
            <a:t>*Evaluate the effectiveness of overcrowding strategy</a:t>
          </a:r>
        </a:p>
      </dgm:t>
    </dgm:pt>
    <dgm:pt modelId="{77F0D0D9-A0C2-47FB-848F-E545BB4F2734}" type="parTrans" cxnId="{7954C480-5A4F-41D6-8FD8-E796DCD8BFF6}">
      <dgm:prSet/>
      <dgm:spPr/>
      <dgm:t>
        <a:bodyPr/>
        <a:lstStyle/>
        <a:p>
          <a:endParaRPr lang="en-ZA"/>
        </a:p>
      </dgm:t>
    </dgm:pt>
    <dgm:pt modelId="{67961C7E-9688-4699-A7C6-A2AC07D15B98}" type="sibTrans" cxnId="{7954C480-5A4F-41D6-8FD8-E796DCD8BFF6}">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dgm:presLayoutVars>
          <dgm:chMax val="0"/>
          <dgm:chPref val="0"/>
          <dgm:bulletEnabled val="1"/>
        </dgm:presLayoutVars>
      </dgm:prSet>
      <dgm:spPr/>
      <dgm:t>
        <a:bodyPr/>
        <a:lstStyle/>
        <a:p>
          <a:endParaRPr lang="en-ZA"/>
        </a:p>
      </dgm:t>
    </dgm:pt>
  </dgm:ptLst>
  <dgm:cxnLst>
    <dgm:cxn modelId="{9EC1C926-0DED-4313-A1CA-A3378C9A5159}" type="presOf" srcId="{35E16B8E-CCE1-4695-8F2E-A526A427A356}" destId="{856E43E6-3D70-4376-AA4E-32C2946973DE}" srcOrd="0" destOrd="0" presId="urn:microsoft.com/office/officeart/2009/3/layout/IncreasingArrowsProcess"/>
    <dgm:cxn modelId="{653111CC-CEBE-429E-8ACD-32E0EEF6BC48}" srcId="{E4F7FC25-1B7F-409B-8CDB-AB80035AB426}" destId="{1C9B6F4F-F71B-47E5-A3F4-6A133EDDA7BF}" srcOrd="2" destOrd="0" parTransId="{A7B34D18-627D-4CC8-8188-C16385F270E3}" sibTransId="{7A8BE1AD-444B-452B-A70D-57AFCE99E04E}"/>
    <dgm:cxn modelId="{A089969E-963B-4DCE-BB00-EE5CC37FBE90}" srcId="{1C9B6F4F-F71B-47E5-A3F4-6A133EDDA7BF}" destId="{B9B71BA8-73B3-45A9-9AAB-4D9949A9F023}" srcOrd="1" destOrd="0" parTransId="{E2126E7E-4500-49FE-8DEC-A80CD8BB5992}" sibTransId="{6A90629B-9671-47B5-9C83-605AFD98314A}"/>
    <dgm:cxn modelId="{E42BCF80-003F-4418-B46A-6ACF6604D2CB}" srcId="{19696909-8C48-46BB-BC66-CAD5D98AD709}" destId="{3672533D-8F35-4A31-9BF1-7879BDF5BDBE}" srcOrd="0" destOrd="0" parTransId="{3895EC86-D6A3-43CD-A7C4-6BD72386C11D}" sibTransId="{AFCA6754-B92A-439F-86E3-B2D211B0C3DF}"/>
    <dgm:cxn modelId="{A1D63A69-51C9-4145-AAAE-0C785AA55BD1}" srcId="{EB6F8CBA-A29F-43D4-82F0-03B87713507D}" destId="{BAD5FAA4-94A7-43CD-A735-B5C2D83937F6}" srcOrd="1" destOrd="0" parTransId="{890AC574-3A8B-4DB7-A9B9-3961565CB2B3}" sibTransId="{0BECE5CD-63A2-48B1-8B89-39D3C9C3BC75}"/>
    <dgm:cxn modelId="{E9F6A7B6-8057-4B4C-94DC-E6F4FFEC0038}" type="presOf" srcId="{E4F7FC25-1B7F-409B-8CDB-AB80035AB426}" destId="{0322A22A-B91F-42EC-AA50-5A3C2B1C1D58}" srcOrd="0" destOrd="0" presId="urn:microsoft.com/office/officeart/2009/3/layout/IncreasingArrowsProcess"/>
    <dgm:cxn modelId="{28513A71-D57E-4728-BE53-77C4012FD359}" type="presOf" srcId="{B9B71BA8-73B3-45A9-9AAB-4D9949A9F023}" destId="{2E2CEF3C-DAE3-4606-B5A5-BCCA1CBCB380}" srcOrd="0" destOrd="1" presId="urn:microsoft.com/office/officeart/2009/3/layout/IncreasingArrowsProcess"/>
    <dgm:cxn modelId="{830DAA77-536E-40F8-9905-2573DD09F600}" srcId="{E4F7FC25-1B7F-409B-8CDB-AB80035AB426}" destId="{EB6F8CBA-A29F-43D4-82F0-03B87713507D}" srcOrd="0" destOrd="0" parTransId="{46587606-BE85-4879-980C-E311B005708F}" sibTransId="{20B777CD-0AE9-44DF-BBCF-960FAB4144E8}"/>
    <dgm:cxn modelId="{71F4FB9C-9C32-45BC-8099-F41A40769E75}" type="presOf" srcId="{A550DE6B-60E9-42A4-BA24-09B99E04212B}" destId="{2E2CEF3C-DAE3-4606-B5A5-BCCA1CBCB380}" srcOrd="0" destOrd="0" presId="urn:microsoft.com/office/officeart/2009/3/layout/IncreasingArrowsProcess"/>
    <dgm:cxn modelId="{7431B479-FFC2-4E06-AC79-92A30CF51D43}" type="presOf" srcId="{EB6F8CBA-A29F-43D4-82F0-03B87713507D}" destId="{5554142E-C32B-4E5F-9FFA-9D5E68938780}" srcOrd="0" destOrd="0" presId="urn:microsoft.com/office/officeart/2009/3/layout/IncreasingArrowsProcess"/>
    <dgm:cxn modelId="{75BAD625-D7E2-4A6F-857B-DAC8E8DC19D9}" type="presOf" srcId="{38D523B1-4DFB-4B62-96A7-F0F268D14720}" destId="{2E2CEF3C-DAE3-4606-B5A5-BCCA1CBCB380}" srcOrd="0" destOrd="2" presId="urn:microsoft.com/office/officeart/2009/3/layout/IncreasingArrowsProcess"/>
    <dgm:cxn modelId="{8E64D1D5-0B50-4C13-9432-4E1A367C2930}" type="presOf" srcId="{BAD5FAA4-94A7-43CD-A735-B5C2D83937F6}" destId="{856E43E6-3D70-4376-AA4E-32C2946973DE}" srcOrd="0" destOrd="1" presId="urn:microsoft.com/office/officeart/2009/3/layout/IncreasingArrowsProcess"/>
    <dgm:cxn modelId="{7954C480-5A4F-41D6-8FD8-E796DCD8BFF6}" srcId="{1C9B6F4F-F71B-47E5-A3F4-6A133EDDA7BF}" destId="{28D133D4-8B61-41E7-B69B-852C4DE0E10A}" srcOrd="3" destOrd="0" parTransId="{77F0D0D9-A0C2-47FB-848F-E545BB4F2734}" sibTransId="{67961C7E-9688-4699-A7C6-A2AC07D15B98}"/>
    <dgm:cxn modelId="{106DE4E2-6DFB-4B61-88CB-674FC090526B}" type="presOf" srcId="{28D133D4-8B61-41E7-B69B-852C4DE0E10A}" destId="{2E2CEF3C-DAE3-4606-B5A5-BCCA1CBCB380}" srcOrd="0" destOrd="3" presId="urn:microsoft.com/office/officeart/2009/3/layout/IncreasingArrowsProcess"/>
    <dgm:cxn modelId="{283F17DD-5260-4D2D-B761-9719E4BA6EA0}" srcId="{1C9B6F4F-F71B-47E5-A3F4-6A133EDDA7BF}" destId="{38D523B1-4DFB-4B62-96A7-F0F268D14720}" srcOrd="2" destOrd="0" parTransId="{51DD7406-D4FF-4314-9404-23A90F4BBE8E}" sibTransId="{67AB5413-3D58-4E6F-9922-202BCA707091}"/>
    <dgm:cxn modelId="{919D237C-DF58-4AB0-A2B0-938661BA7DE0}" type="presOf" srcId="{1C9B6F4F-F71B-47E5-A3F4-6A133EDDA7BF}" destId="{CCAB3F69-164F-45F2-B5B9-A78867DCEE16}" srcOrd="0" destOrd="0" presId="urn:microsoft.com/office/officeart/2009/3/layout/IncreasingArrowsProcess"/>
    <dgm:cxn modelId="{532B4E34-E822-43E5-A218-C81D039BC82B}" srcId="{1C9B6F4F-F71B-47E5-A3F4-6A133EDDA7BF}" destId="{A550DE6B-60E9-42A4-BA24-09B99E04212B}" srcOrd="0" destOrd="0" parTransId="{F4CB9502-2D6C-47DA-A50D-94C4C749FB63}" sibTransId="{E57F40EC-C532-4728-B92E-A9224576F231}"/>
    <dgm:cxn modelId="{08E91F31-5CF3-4EEE-8C47-932A0DAADBC6}" srcId="{E4F7FC25-1B7F-409B-8CDB-AB80035AB426}" destId="{19696909-8C48-46BB-BC66-CAD5D98AD709}" srcOrd="1" destOrd="0" parTransId="{03B51307-9445-4544-9771-772629675289}" sibTransId="{16A7768E-8FFC-4FBE-9730-B00AEF21F663}"/>
    <dgm:cxn modelId="{C39574E5-97B1-4BB7-BAAA-BEE6E59DF62C}" srcId="{19696909-8C48-46BB-BC66-CAD5D98AD709}" destId="{9C25B5FC-52F2-4380-B59B-ED29BC0F2042}" srcOrd="1" destOrd="0" parTransId="{87EF6FF3-AB71-4B5C-AAF1-D86825216988}" sibTransId="{38DDAAC4-C198-4CAC-8364-BAD6098DEEA1}"/>
    <dgm:cxn modelId="{5CC51EFE-A85B-4625-ACD9-283FD8AC93A0}" type="presOf" srcId="{19696909-8C48-46BB-BC66-CAD5D98AD709}" destId="{C30C58A0-B04E-452B-9322-CA41E936892C}" srcOrd="0" destOrd="0" presId="urn:microsoft.com/office/officeart/2009/3/layout/IncreasingArrowsProcess"/>
    <dgm:cxn modelId="{B3A579EB-CB65-4934-B360-A56676282321}" srcId="{EB6F8CBA-A29F-43D4-82F0-03B87713507D}" destId="{35E16B8E-CCE1-4695-8F2E-A526A427A356}" srcOrd="0" destOrd="0" parTransId="{43F7794A-95C8-43D7-A2AC-2DD7E3072162}" sibTransId="{6E5F8C0E-6D37-428E-A854-26612E21F81D}"/>
    <dgm:cxn modelId="{7A54C113-BBB9-4355-95EA-7E124C636210}" type="presOf" srcId="{9C25B5FC-52F2-4380-B59B-ED29BC0F2042}" destId="{3B15316A-54DA-4456-ADE2-E7F050C432BD}" srcOrd="0" destOrd="1" presId="urn:microsoft.com/office/officeart/2009/3/layout/IncreasingArrowsProcess"/>
    <dgm:cxn modelId="{9EE6F020-7AAF-4058-B51C-154AC6536660}" type="presOf" srcId="{3672533D-8F35-4A31-9BF1-7879BDF5BDBE}" destId="{3B15316A-54DA-4456-ADE2-E7F050C432BD}" srcOrd="0" destOrd="0" presId="urn:microsoft.com/office/officeart/2009/3/layout/IncreasingArrowsProcess"/>
    <dgm:cxn modelId="{510BDAB5-6B5B-45FF-8C44-06D4669AA6B9}" type="presParOf" srcId="{0322A22A-B91F-42EC-AA50-5A3C2B1C1D58}" destId="{5554142E-C32B-4E5F-9FFA-9D5E68938780}" srcOrd="0" destOrd="0" presId="urn:microsoft.com/office/officeart/2009/3/layout/IncreasingArrowsProcess"/>
    <dgm:cxn modelId="{DA1CA1F3-6B70-44B9-BB50-1EF2E6068286}" type="presParOf" srcId="{0322A22A-B91F-42EC-AA50-5A3C2B1C1D58}" destId="{856E43E6-3D70-4376-AA4E-32C2946973DE}" srcOrd="1" destOrd="0" presId="urn:microsoft.com/office/officeart/2009/3/layout/IncreasingArrowsProcess"/>
    <dgm:cxn modelId="{FDAC813B-0D08-4192-8A3A-692107A8126E}" type="presParOf" srcId="{0322A22A-B91F-42EC-AA50-5A3C2B1C1D58}" destId="{C30C58A0-B04E-452B-9322-CA41E936892C}" srcOrd="2" destOrd="0" presId="urn:microsoft.com/office/officeart/2009/3/layout/IncreasingArrowsProcess"/>
    <dgm:cxn modelId="{94F66B00-7E3D-4BA2-B509-0D2530054A84}" type="presParOf" srcId="{0322A22A-B91F-42EC-AA50-5A3C2B1C1D58}" destId="{3B15316A-54DA-4456-ADE2-E7F050C432BD}" srcOrd="3" destOrd="0" presId="urn:microsoft.com/office/officeart/2009/3/layout/IncreasingArrowsProcess"/>
    <dgm:cxn modelId="{BAFC220C-9197-406B-BF1D-061CA856FA7B}" type="presParOf" srcId="{0322A22A-B91F-42EC-AA50-5A3C2B1C1D58}" destId="{CCAB3F69-164F-45F2-B5B9-A78867DCEE16}" srcOrd="4" destOrd="0" presId="urn:microsoft.com/office/officeart/2009/3/layout/IncreasingArrowsProcess"/>
    <dgm:cxn modelId="{90D83528-3AD7-4D21-BB48-CA0781CAB215}"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7FC25-1B7F-409B-8CDB-AB80035AB42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ZA"/>
        </a:p>
      </dgm:t>
    </dgm:pt>
    <dgm:pt modelId="{EB6F8CBA-A29F-43D4-82F0-03B87713507D}">
      <dgm:prSet phldrT="[Text]"/>
      <dgm:spPr/>
      <dgm:t>
        <a:bodyPr/>
        <a:lstStyle/>
        <a:p>
          <a:r>
            <a:rPr lang="en-ZA" dirty="0" smtClean="0"/>
            <a:t>Impact: </a:t>
          </a:r>
          <a:endParaRPr lang="en-ZA" dirty="0"/>
        </a:p>
      </dgm:t>
    </dgm:pt>
    <dgm:pt modelId="{46587606-BE85-4879-980C-E311B005708F}" type="parTrans" cxnId="{830DAA77-536E-40F8-9905-2573DD09F600}">
      <dgm:prSet/>
      <dgm:spPr/>
      <dgm:t>
        <a:bodyPr/>
        <a:lstStyle/>
        <a:p>
          <a:endParaRPr lang="en-ZA"/>
        </a:p>
      </dgm:t>
    </dgm:pt>
    <dgm:pt modelId="{20B777CD-0AE9-44DF-BBCF-960FAB4144E8}" type="sibTrans" cxnId="{830DAA77-536E-40F8-9905-2573DD09F600}">
      <dgm:prSet/>
      <dgm:spPr/>
      <dgm:t>
        <a:bodyPr/>
        <a:lstStyle/>
        <a:p>
          <a:endParaRPr lang="en-ZA"/>
        </a:p>
      </dgm:t>
    </dgm:pt>
    <dgm:pt modelId="{35E16B8E-CCE1-4695-8F2E-A526A427A356}">
      <dgm:prSet phldrT="[Text]"/>
      <dgm:spPr/>
      <dgm:t>
        <a:bodyPr/>
        <a:lstStyle/>
        <a:p>
          <a:r>
            <a:rPr lang="en-ZA" b="0" dirty="0" smtClean="0">
              <a:solidFill>
                <a:schemeClr val="tx1"/>
              </a:solidFill>
              <a:latin typeface="Calibri"/>
              <a:ea typeface="+mn-ea"/>
              <a:cs typeface="+mn-cs"/>
            </a:rPr>
            <a:t>Safe, secure and humane detention of inmates </a:t>
          </a:r>
          <a:endParaRPr lang="en-ZA" dirty="0"/>
        </a:p>
      </dgm:t>
    </dgm:pt>
    <dgm:pt modelId="{43F7794A-95C8-43D7-A2AC-2DD7E3072162}" type="parTrans" cxnId="{B3A579EB-CB65-4934-B360-A56676282321}">
      <dgm:prSet/>
      <dgm:spPr/>
      <dgm:t>
        <a:bodyPr/>
        <a:lstStyle/>
        <a:p>
          <a:endParaRPr lang="en-ZA"/>
        </a:p>
      </dgm:t>
    </dgm:pt>
    <dgm:pt modelId="{6E5F8C0E-6D37-428E-A854-26612E21F81D}" type="sibTrans" cxnId="{B3A579EB-CB65-4934-B360-A56676282321}">
      <dgm:prSet/>
      <dgm:spPr/>
      <dgm:t>
        <a:bodyPr/>
        <a:lstStyle/>
        <a:p>
          <a:endParaRPr lang="en-ZA"/>
        </a:p>
      </dgm:t>
    </dgm:pt>
    <dgm:pt modelId="{19696909-8C48-46BB-BC66-CAD5D98AD709}">
      <dgm:prSet phldrT="[Text]"/>
      <dgm:spPr/>
      <dgm:t>
        <a:bodyPr/>
        <a:lstStyle/>
        <a:p>
          <a:r>
            <a:rPr lang="en-ZA" dirty="0" smtClean="0"/>
            <a:t>Outcome:</a:t>
          </a:r>
          <a:endParaRPr lang="en-ZA" dirty="0"/>
        </a:p>
      </dgm:t>
    </dgm:pt>
    <dgm:pt modelId="{03B51307-9445-4544-9771-772629675289}" type="parTrans" cxnId="{08E91F31-5CF3-4EEE-8C47-932A0DAADBC6}">
      <dgm:prSet/>
      <dgm:spPr/>
      <dgm:t>
        <a:bodyPr/>
        <a:lstStyle/>
        <a:p>
          <a:endParaRPr lang="en-ZA"/>
        </a:p>
      </dgm:t>
    </dgm:pt>
    <dgm:pt modelId="{16A7768E-8FFC-4FBE-9730-B00AEF21F663}" type="sibTrans" cxnId="{08E91F31-5CF3-4EEE-8C47-932A0DAADBC6}">
      <dgm:prSet/>
      <dgm:spPr/>
      <dgm:t>
        <a:bodyPr/>
        <a:lstStyle/>
        <a:p>
          <a:endParaRPr lang="en-ZA"/>
        </a:p>
      </dgm:t>
    </dgm:pt>
    <dgm:pt modelId="{3672533D-8F35-4A31-9BF1-7879BDF5BDBE}">
      <dgm:prSet phldrT="[Text]"/>
      <dgm:spPr/>
      <dgm:t>
        <a:bodyPr/>
        <a:lstStyle/>
        <a:p>
          <a:r>
            <a:rPr lang="en-ZA" i="0" dirty="0" smtClean="0">
              <a:latin typeface="Calibri"/>
              <a:ea typeface="+mn-ea"/>
              <a:cs typeface="+mn-cs"/>
            </a:rPr>
            <a:t>Comprehensive case management system</a:t>
          </a:r>
        </a:p>
      </dgm:t>
    </dgm:pt>
    <dgm:pt modelId="{3895EC86-D6A3-43CD-A7C4-6BD72386C11D}" type="parTrans" cxnId="{E42BCF80-003F-4418-B46A-6ACF6604D2CB}">
      <dgm:prSet/>
      <dgm:spPr/>
      <dgm:t>
        <a:bodyPr/>
        <a:lstStyle/>
        <a:p>
          <a:endParaRPr lang="en-ZA"/>
        </a:p>
      </dgm:t>
    </dgm:pt>
    <dgm:pt modelId="{AFCA6754-B92A-439F-86E3-B2D211B0C3DF}" type="sibTrans" cxnId="{E42BCF80-003F-4418-B46A-6ACF6604D2CB}">
      <dgm:prSet/>
      <dgm:spPr/>
      <dgm:t>
        <a:bodyPr/>
        <a:lstStyle/>
        <a:p>
          <a:endParaRPr lang="en-ZA"/>
        </a:p>
      </dgm:t>
    </dgm:pt>
    <dgm:pt modelId="{1C9B6F4F-F71B-47E5-A3F4-6A133EDDA7BF}">
      <dgm:prSet phldrT="[Text]"/>
      <dgm:spPr/>
      <dgm:t>
        <a:bodyPr/>
        <a:lstStyle/>
        <a:p>
          <a:r>
            <a:rPr lang="en-ZA" dirty="0" smtClean="0"/>
            <a:t>Strategic intent</a:t>
          </a:r>
          <a:endParaRPr lang="en-ZA" dirty="0"/>
        </a:p>
      </dgm:t>
    </dgm:pt>
    <dgm:pt modelId="{A7B34D18-627D-4CC8-8188-C16385F270E3}" type="parTrans" cxnId="{653111CC-CEBE-429E-8ACD-32E0EEF6BC48}">
      <dgm:prSet/>
      <dgm:spPr/>
      <dgm:t>
        <a:bodyPr/>
        <a:lstStyle/>
        <a:p>
          <a:endParaRPr lang="en-ZA"/>
        </a:p>
      </dgm:t>
    </dgm:pt>
    <dgm:pt modelId="{7A8BE1AD-444B-452B-A70D-57AFCE99E04E}" type="sibTrans" cxnId="{653111CC-CEBE-429E-8ACD-32E0EEF6BC48}">
      <dgm:prSet/>
      <dgm:spPr/>
      <dgm:t>
        <a:bodyPr/>
        <a:lstStyle/>
        <a:p>
          <a:endParaRPr lang="en-ZA"/>
        </a:p>
      </dgm:t>
    </dgm:pt>
    <dgm:pt modelId="{A550DE6B-60E9-42A4-BA24-09B99E04212B}">
      <dgm:prSet phldrT="[Text]" custT="1"/>
      <dgm:spPr/>
      <dgm:t>
        <a:bodyPr/>
        <a:lstStyle/>
        <a:p>
          <a:r>
            <a:rPr lang="en-GB" sz="1400" b="1" dirty="0" smtClean="0"/>
            <a:t>*Implement and monitor policies and the Strategy for the Management of overcrowding</a:t>
          </a:r>
          <a:endParaRPr lang="en-ZA" sz="1400" u="sng" strike="noStrike" dirty="0"/>
        </a:p>
      </dgm:t>
    </dgm:pt>
    <dgm:pt modelId="{F4CB9502-2D6C-47DA-A50D-94C4C749FB63}" type="parTrans" cxnId="{532B4E34-E822-43E5-A218-C81D039BC82B}">
      <dgm:prSet/>
      <dgm:spPr/>
      <dgm:t>
        <a:bodyPr/>
        <a:lstStyle/>
        <a:p>
          <a:endParaRPr lang="en-ZA"/>
        </a:p>
      </dgm:t>
    </dgm:pt>
    <dgm:pt modelId="{E57F40EC-C532-4728-B92E-A9224576F231}" type="sibTrans" cxnId="{532B4E34-E822-43E5-A218-C81D039BC82B}">
      <dgm:prSet/>
      <dgm:spPr/>
      <dgm:t>
        <a:bodyPr/>
        <a:lstStyle/>
        <a:p>
          <a:endParaRPr lang="en-ZA"/>
        </a:p>
      </dgm:t>
    </dgm:pt>
    <dgm:pt modelId="{BAD5FAA4-94A7-43CD-A735-B5C2D83937F6}">
      <dgm:prSet/>
      <dgm:spPr/>
      <dgm:t>
        <a:bodyPr/>
        <a:lstStyle/>
        <a:p>
          <a:endParaRPr lang="en-ZA" dirty="0"/>
        </a:p>
      </dgm:t>
    </dgm:pt>
    <dgm:pt modelId="{890AC574-3A8B-4DB7-A9B9-3961565CB2B3}" type="parTrans" cxnId="{A1D63A69-51C9-4145-AAAE-0C785AA55BD1}">
      <dgm:prSet/>
      <dgm:spPr/>
      <dgm:t>
        <a:bodyPr/>
        <a:lstStyle/>
        <a:p>
          <a:endParaRPr lang="en-ZA"/>
        </a:p>
      </dgm:t>
    </dgm:pt>
    <dgm:pt modelId="{0BECE5CD-63A2-48B1-8B89-39D3C9C3BC75}" type="sibTrans" cxnId="{A1D63A69-51C9-4145-AAAE-0C785AA55BD1}">
      <dgm:prSet/>
      <dgm:spPr/>
      <dgm:t>
        <a:bodyPr/>
        <a:lstStyle/>
        <a:p>
          <a:endParaRPr lang="en-ZA"/>
        </a:p>
      </dgm:t>
    </dgm:pt>
    <dgm:pt modelId="{BC7B1659-D774-458A-9AD5-FDBA0EB81088}">
      <dgm:prSet/>
      <dgm:spPr/>
      <dgm:t>
        <a:bodyPr/>
        <a:lstStyle/>
        <a:p>
          <a:endParaRPr lang="en-ZA" dirty="0"/>
        </a:p>
      </dgm:t>
    </dgm:pt>
    <dgm:pt modelId="{2BDDA411-B270-4B2A-92DF-38174B25F00D}" type="parTrans" cxnId="{38CC1CD6-D8D9-46BC-A967-B18EF681256D}">
      <dgm:prSet/>
      <dgm:spPr/>
      <dgm:t>
        <a:bodyPr/>
        <a:lstStyle/>
        <a:p>
          <a:endParaRPr lang="en-ZA"/>
        </a:p>
      </dgm:t>
    </dgm:pt>
    <dgm:pt modelId="{11EAC833-E84E-4845-AB88-2782780D0775}" type="sibTrans" cxnId="{38CC1CD6-D8D9-46BC-A967-B18EF681256D}">
      <dgm:prSet/>
      <dgm:spPr/>
      <dgm:t>
        <a:bodyPr/>
        <a:lstStyle/>
        <a:p>
          <a:endParaRPr lang="en-ZA"/>
        </a:p>
      </dgm:t>
    </dgm:pt>
    <dgm:pt modelId="{85A6E26F-9545-43A3-93E1-E9FBDE19FDD7}">
      <dgm:prSet custT="1"/>
      <dgm:spPr/>
      <dgm:t>
        <a:bodyPr/>
        <a:lstStyle/>
        <a:p>
          <a:r>
            <a:rPr lang="en-GB" sz="1400" b="1" dirty="0" smtClean="0"/>
            <a:t>*Strengthen partnerships with relevant stakeholders to improve/broaden the reach of services and interventions; </a:t>
          </a:r>
        </a:p>
      </dgm:t>
    </dgm:pt>
    <dgm:pt modelId="{A0E6751A-13DB-4CD4-9AED-E17084F0A326}" type="parTrans" cxnId="{B7A98C3C-D4BE-4DA4-8138-18F6791D66B7}">
      <dgm:prSet/>
      <dgm:spPr/>
      <dgm:t>
        <a:bodyPr/>
        <a:lstStyle/>
        <a:p>
          <a:endParaRPr lang="en-ZA"/>
        </a:p>
      </dgm:t>
    </dgm:pt>
    <dgm:pt modelId="{63B98EA3-9F3D-4729-A7AB-F58D467AA39F}" type="sibTrans" cxnId="{B7A98C3C-D4BE-4DA4-8138-18F6791D66B7}">
      <dgm:prSet/>
      <dgm:spPr/>
      <dgm:t>
        <a:bodyPr/>
        <a:lstStyle/>
        <a:p>
          <a:endParaRPr lang="en-ZA"/>
        </a:p>
      </dgm:t>
    </dgm:pt>
    <dgm:pt modelId="{665B9E08-93D5-4548-9B11-DCF218072549}">
      <dgm:prSet custT="1"/>
      <dgm:spPr/>
      <dgm:t>
        <a:bodyPr/>
        <a:lstStyle/>
        <a:p>
          <a:r>
            <a:rPr lang="en-GB" sz="1400" b="1" dirty="0" smtClean="0"/>
            <a:t>*Participate in Integrated Planning with stakeholders;</a:t>
          </a:r>
        </a:p>
      </dgm:t>
    </dgm:pt>
    <dgm:pt modelId="{47F5505A-3BC1-4709-9A7F-41DCF68C87AF}" type="parTrans" cxnId="{66D9D785-92F4-4258-8FBA-2BDE61B5BEAE}">
      <dgm:prSet/>
      <dgm:spPr/>
      <dgm:t>
        <a:bodyPr/>
        <a:lstStyle/>
        <a:p>
          <a:endParaRPr lang="en-ZA"/>
        </a:p>
      </dgm:t>
    </dgm:pt>
    <dgm:pt modelId="{07829EFA-080F-4C0E-8D5A-E1CD31FA3BAF}" type="sibTrans" cxnId="{66D9D785-92F4-4258-8FBA-2BDE61B5BEAE}">
      <dgm:prSet/>
      <dgm:spPr/>
      <dgm:t>
        <a:bodyPr/>
        <a:lstStyle/>
        <a:p>
          <a:endParaRPr lang="en-ZA"/>
        </a:p>
      </dgm:t>
    </dgm:pt>
    <dgm:pt modelId="{51A6AC74-E419-41B9-AB98-03B690957B77}">
      <dgm:prSet/>
      <dgm:spPr/>
      <dgm:t>
        <a:bodyPr/>
        <a:lstStyle/>
        <a:p>
          <a:r>
            <a:rPr lang="en-GB" sz="1100" b="1" dirty="0" smtClean="0">
              <a:solidFill>
                <a:schemeClr val="bg1"/>
              </a:solidFill>
            </a:rPr>
            <a:t>*Implementation of advanced technology in collaboration with JCPS and SAPS</a:t>
          </a:r>
          <a:endParaRPr lang="en-ZA" sz="1100" b="1" dirty="0"/>
        </a:p>
      </dgm:t>
    </dgm:pt>
    <dgm:pt modelId="{C6C0A620-681D-49EF-AAF6-0611A4EE7208}" type="parTrans" cxnId="{C5E16467-3BC5-49B7-8D7D-C02DE36E84CA}">
      <dgm:prSet/>
      <dgm:spPr/>
      <dgm:t>
        <a:bodyPr/>
        <a:lstStyle/>
        <a:p>
          <a:endParaRPr lang="en-ZA"/>
        </a:p>
      </dgm:t>
    </dgm:pt>
    <dgm:pt modelId="{6F88907E-A553-4072-BF81-07DDD1B24684}" type="sibTrans" cxnId="{C5E16467-3BC5-49B7-8D7D-C02DE36E84CA}">
      <dgm:prSet/>
      <dgm:spPr/>
      <dgm:t>
        <a:bodyPr/>
        <a:lstStyle/>
        <a:p>
          <a:endParaRPr lang="en-ZA"/>
        </a:p>
      </dgm:t>
    </dgm:pt>
    <dgm:pt modelId="{0322A22A-B91F-42EC-AA50-5A3C2B1C1D58}" type="pres">
      <dgm:prSet presAssocID="{E4F7FC25-1B7F-409B-8CDB-AB80035AB426}" presName="Name0" presStyleCnt="0">
        <dgm:presLayoutVars>
          <dgm:chMax val="5"/>
          <dgm:chPref val="5"/>
          <dgm:dir/>
          <dgm:animLvl val="lvl"/>
        </dgm:presLayoutVars>
      </dgm:prSet>
      <dgm:spPr/>
      <dgm:t>
        <a:bodyPr/>
        <a:lstStyle/>
        <a:p>
          <a:endParaRPr lang="en-ZA"/>
        </a:p>
      </dgm:t>
    </dgm:pt>
    <dgm:pt modelId="{5554142E-C32B-4E5F-9FFA-9D5E68938780}" type="pres">
      <dgm:prSet presAssocID="{EB6F8CBA-A29F-43D4-82F0-03B87713507D}" presName="parentText1" presStyleLbl="node1" presStyleIdx="0" presStyleCnt="3">
        <dgm:presLayoutVars>
          <dgm:chMax/>
          <dgm:chPref val="3"/>
          <dgm:bulletEnabled val="1"/>
        </dgm:presLayoutVars>
      </dgm:prSet>
      <dgm:spPr/>
      <dgm:t>
        <a:bodyPr/>
        <a:lstStyle/>
        <a:p>
          <a:endParaRPr lang="en-ZA"/>
        </a:p>
      </dgm:t>
    </dgm:pt>
    <dgm:pt modelId="{856E43E6-3D70-4376-AA4E-32C2946973DE}" type="pres">
      <dgm:prSet presAssocID="{EB6F8CBA-A29F-43D4-82F0-03B87713507D}" presName="childText1" presStyleLbl="solidAlignAcc1" presStyleIdx="0" presStyleCnt="3">
        <dgm:presLayoutVars>
          <dgm:chMax val="0"/>
          <dgm:chPref val="0"/>
          <dgm:bulletEnabled val="1"/>
        </dgm:presLayoutVars>
      </dgm:prSet>
      <dgm:spPr/>
      <dgm:t>
        <a:bodyPr/>
        <a:lstStyle/>
        <a:p>
          <a:endParaRPr lang="en-ZA"/>
        </a:p>
      </dgm:t>
    </dgm:pt>
    <dgm:pt modelId="{C30C58A0-B04E-452B-9322-CA41E936892C}" type="pres">
      <dgm:prSet presAssocID="{19696909-8C48-46BB-BC66-CAD5D98AD709}" presName="parentText2" presStyleLbl="node1" presStyleIdx="1" presStyleCnt="3">
        <dgm:presLayoutVars>
          <dgm:chMax/>
          <dgm:chPref val="3"/>
          <dgm:bulletEnabled val="1"/>
        </dgm:presLayoutVars>
      </dgm:prSet>
      <dgm:spPr/>
      <dgm:t>
        <a:bodyPr/>
        <a:lstStyle/>
        <a:p>
          <a:endParaRPr lang="en-ZA"/>
        </a:p>
      </dgm:t>
    </dgm:pt>
    <dgm:pt modelId="{3B15316A-54DA-4456-ADE2-E7F050C432BD}" type="pres">
      <dgm:prSet presAssocID="{19696909-8C48-46BB-BC66-CAD5D98AD709}" presName="childText2" presStyleLbl="solidAlignAcc1" presStyleIdx="1" presStyleCnt="3">
        <dgm:presLayoutVars>
          <dgm:chMax val="0"/>
          <dgm:chPref val="0"/>
          <dgm:bulletEnabled val="1"/>
        </dgm:presLayoutVars>
      </dgm:prSet>
      <dgm:spPr/>
      <dgm:t>
        <a:bodyPr/>
        <a:lstStyle/>
        <a:p>
          <a:endParaRPr lang="en-ZA"/>
        </a:p>
      </dgm:t>
    </dgm:pt>
    <dgm:pt modelId="{CCAB3F69-164F-45F2-B5B9-A78867DCEE16}" type="pres">
      <dgm:prSet presAssocID="{1C9B6F4F-F71B-47E5-A3F4-6A133EDDA7BF}" presName="parentText3" presStyleLbl="node1" presStyleIdx="2" presStyleCnt="3">
        <dgm:presLayoutVars>
          <dgm:chMax/>
          <dgm:chPref val="3"/>
          <dgm:bulletEnabled val="1"/>
        </dgm:presLayoutVars>
      </dgm:prSet>
      <dgm:spPr/>
      <dgm:t>
        <a:bodyPr/>
        <a:lstStyle/>
        <a:p>
          <a:endParaRPr lang="en-ZA"/>
        </a:p>
      </dgm:t>
    </dgm:pt>
    <dgm:pt modelId="{2E2CEF3C-DAE3-4606-B5A5-BCCA1CBCB380}" type="pres">
      <dgm:prSet presAssocID="{1C9B6F4F-F71B-47E5-A3F4-6A133EDDA7BF}" presName="childText3" presStyleLbl="solidAlignAcc1" presStyleIdx="2" presStyleCnt="3" custLinFactNeighborX="-2328">
        <dgm:presLayoutVars>
          <dgm:chMax val="0"/>
          <dgm:chPref val="0"/>
          <dgm:bulletEnabled val="1"/>
        </dgm:presLayoutVars>
      </dgm:prSet>
      <dgm:spPr/>
      <dgm:t>
        <a:bodyPr/>
        <a:lstStyle/>
        <a:p>
          <a:endParaRPr lang="en-ZA"/>
        </a:p>
      </dgm:t>
    </dgm:pt>
  </dgm:ptLst>
  <dgm:cxnLst>
    <dgm:cxn modelId="{F70535FF-CE0C-4C3A-AD14-3A866BD552A6}" type="presOf" srcId="{85A6E26F-9545-43A3-93E1-E9FBDE19FDD7}" destId="{2E2CEF3C-DAE3-4606-B5A5-BCCA1CBCB380}" srcOrd="0" destOrd="1" presId="urn:microsoft.com/office/officeart/2009/3/layout/IncreasingArrowsProcess"/>
    <dgm:cxn modelId="{2E2650B2-242D-4727-8D92-75C74BE67991}" type="presOf" srcId="{19696909-8C48-46BB-BC66-CAD5D98AD709}" destId="{C30C58A0-B04E-452B-9322-CA41E936892C}" srcOrd="0" destOrd="0" presId="urn:microsoft.com/office/officeart/2009/3/layout/IncreasingArrowsProcess"/>
    <dgm:cxn modelId="{C5E16467-3BC5-49B7-8D7D-C02DE36E84CA}" srcId="{1C9B6F4F-F71B-47E5-A3F4-6A133EDDA7BF}" destId="{51A6AC74-E419-41B9-AB98-03B690957B77}" srcOrd="3" destOrd="0" parTransId="{C6C0A620-681D-49EF-AAF6-0611A4EE7208}" sibTransId="{6F88907E-A553-4072-BF81-07DDD1B24684}"/>
    <dgm:cxn modelId="{484713AC-8469-4D68-ABB8-02BC3BD0E7EA}" type="presOf" srcId="{BAD5FAA4-94A7-43CD-A735-B5C2D83937F6}" destId="{856E43E6-3D70-4376-AA4E-32C2946973DE}" srcOrd="0" destOrd="1" presId="urn:microsoft.com/office/officeart/2009/3/layout/IncreasingArrowsProcess"/>
    <dgm:cxn modelId="{F1C7317A-7EA7-410C-A351-B2C3196C1FBB}" type="presOf" srcId="{51A6AC74-E419-41B9-AB98-03B690957B77}" destId="{2E2CEF3C-DAE3-4606-B5A5-BCCA1CBCB380}" srcOrd="0" destOrd="3" presId="urn:microsoft.com/office/officeart/2009/3/layout/IncreasingArrowsProcess"/>
    <dgm:cxn modelId="{F7905252-D076-4320-8020-D3EB21E3C2F8}" type="presOf" srcId="{E4F7FC25-1B7F-409B-8CDB-AB80035AB426}" destId="{0322A22A-B91F-42EC-AA50-5A3C2B1C1D58}" srcOrd="0" destOrd="0" presId="urn:microsoft.com/office/officeart/2009/3/layout/IncreasingArrowsProcess"/>
    <dgm:cxn modelId="{830DAA77-536E-40F8-9905-2573DD09F600}" srcId="{E4F7FC25-1B7F-409B-8CDB-AB80035AB426}" destId="{EB6F8CBA-A29F-43D4-82F0-03B87713507D}" srcOrd="0" destOrd="0" parTransId="{46587606-BE85-4879-980C-E311B005708F}" sibTransId="{20B777CD-0AE9-44DF-BBCF-960FAB4144E8}"/>
    <dgm:cxn modelId="{A9E22109-98BA-4D8B-B35B-D5840A45DC00}" type="presOf" srcId="{BC7B1659-D774-458A-9AD5-FDBA0EB81088}" destId="{3B15316A-54DA-4456-ADE2-E7F050C432BD}" srcOrd="0" destOrd="1" presId="urn:microsoft.com/office/officeart/2009/3/layout/IncreasingArrowsProcess"/>
    <dgm:cxn modelId="{B7A98C3C-D4BE-4DA4-8138-18F6791D66B7}" srcId="{1C9B6F4F-F71B-47E5-A3F4-6A133EDDA7BF}" destId="{85A6E26F-9545-43A3-93E1-E9FBDE19FDD7}" srcOrd="1" destOrd="0" parTransId="{A0E6751A-13DB-4CD4-9AED-E17084F0A326}" sibTransId="{63B98EA3-9F3D-4729-A7AB-F58D467AA39F}"/>
    <dgm:cxn modelId="{07641A80-FA8B-4715-B8E9-1A519FC263E9}" type="presOf" srcId="{3672533D-8F35-4A31-9BF1-7879BDF5BDBE}" destId="{3B15316A-54DA-4456-ADE2-E7F050C432BD}" srcOrd="0" destOrd="0" presId="urn:microsoft.com/office/officeart/2009/3/layout/IncreasingArrowsProcess"/>
    <dgm:cxn modelId="{653111CC-CEBE-429E-8ACD-32E0EEF6BC48}" srcId="{E4F7FC25-1B7F-409B-8CDB-AB80035AB426}" destId="{1C9B6F4F-F71B-47E5-A3F4-6A133EDDA7BF}" srcOrd="2" destOrd="0" parTransId="{A7B34D18-627D-4CC8-8188-C16385F270E3}" sibTransId="{7A8BE1AD-444B-452B-A70D-57AFCE99E04E}"/>
    <dgm:cxn modelId="{66D9D785-92F4-4258-8FBA-2BDE61B5BEAE}" srcId="{1C9B6F4F-F71B-47E5-A3F4-6A133EDDA7BF}" destId="{665B9E08-93D5-4548-9B11-DCF218072549}" srcOrd="2" destOrd="0" parTransId="{47F5505A-3BC1-4709-9A7F-41DCF68C87AF}" sibTransId="{07829EFA-080F-4C0E-8D5A-E1CD31FA3BAF}"/>
    <dgm:cxn modelId="{A1D63A69-51C9-4145-AAAE-0C785AA55BD1}" srcId="{EB6F8CBA-A29F-43D4-82F0-03B87713507D}" destId="{BAD5FAA4-94A7-43CD-A735-B5C2D83937F6}" srcOrd="1" destOrd="0" parTransId="{890AC574-3A8B-4DB7-A9B9-3961565CB2B3}" sibTransId="{0BECE5CD-63A2-48B1-8B89-39D3C9C3BC75}"/>
    <dgm:cxn modelId="{08E91F31-5CF3-4EEE-8C47-932A0DAADBC6}" srcId="{E4F7FC25-1B7F-409B-8CDB-AB80035AB426}" destId="{19696909-8C48-46BB-BC66-CAD5D98AD709}" srcOrd="1" destOrd="0" parTransId="{03B51307-9445-4544-9771-772629675289}" sibTransId="{16A7768E-8FFC-4FBE-9730-B00AEF21F663}"/>
    <dgm:cxn modelId="{46CE0C95-6FE2-4D33-83E4-A1C230FE4881}" type="presOf" srcId="{EB6F8CBA-A29F-43D4-82F0-03B87713507D}" destId="{5554142E-C32B-4E5F-9FFA-9D5E68938780}" srcOrd="0" destOrd="0" presId="urn:microsoft.com/office/officeart/2009/3/layout/IncreasingArrowsProcess"/>
    <dgm:cxn modelId="{38CC1CD6-D8D9-46BC-A967-B18EF681256D}" srcId="{19696909-8C48-46BB-BC66-CAD5D98AD709}" destId="{BC7B1659-D774-458A-9AD5-FDBA0EB81088}" srcOrd="1" destOrd="0" parTransId="{2BDDA411-B270-4B2A-92DF-38174B25F00D}" sibTransId="{11EAC833-E84E-4845-AB88-2782780D0775}"/>
    <dgm:cxn modelId="{532B4E34-E822-43E5-A218-C81D039BC82B}" srcId="{1C9B6F4F-F71B-47E5-A3F4-6A133EDDA7BF}" destId="{A550DE6B-60E9-42A4-BA24-09B99E04212B}" srcOrd="0" destOrd="0" parTransId="{F4CB9502-2D6C-47DA-A50D-94C4C749FB63}" sibTransId="{E57F40EC-C532-4728-B92E-A9224576F231}"/>
    <dgm:cxn modelId="{83EBD16F-12B4-4CA8-9AE6-8C7608CA1D25}" type="presOf" srcId="{1C9B6F4F-F71B-47E5-A3F4-6A133EDDA7BF}" destId="{CCAB3F69-164F-45F2-B5B9-A78867DCEE16}" srcOrd="0" destOrd="0" presId="urn:microsoft.com/office/officeart/2009/3/layout/IncreasingArrowsProcess"/>
    <dgm:cxn modelId="{508CE259-DCF6-48AF-AD87-BD41E700B158}" type="presOf" srcId="{665B9E08-93D5-4548-9B11-DCF218072549}" destId="{2E2CEF3C-DAE3-4606-B5A5-BCCA1CBCB380}" srcOrd="0" destOrd="2" presId="urn:microsoft.com/office/officeart/2009/3/layout/IncreasingArrowsProcess"/>
    <dgm:cxn modelId="{E42BCF80-003F-4418-B46A-6ACF6604D2CB}" srcId="{19696909-8C48-46BB-BC66-CAD5D98AD709}" destId="{3672533D-8F35-4A31-9BF1-7879BDF5BDBE}" srcOrd="0" destOrd="0" parTransId="{3895EC86-D6A3-43CD-A7C4-6BD72386C11D}" sibTransId="{AFCA6754-B92A-439F-86E3-B2D211B0C3DF}"/>
    <dgm:cxn modelId="{B96E6EDA-8E52-4757-866C-239992F3E873}" type="presOf" srcId="{A550DE6B-60E9-42A4-BA24-09B99E04212B}" destId="{2E2CEF3C-DAE3-4606-B5A5-BCCA1CBCB380}" srcOrd="0" destOrd="0" presId="urn:microsoft.com/office/officeart/2009/3/layout/IncreasingArrowsProcess"/>
    <dgm:cxn modelId="{B3A579EB-CB65-4934-B360-A56676282321}" srcId="{EB6F8CBA-A29F-43D4-82F0-03B87713507D}" destId="{35E16B8E-CCE1-4695-8F2E-A526A427A356}" srcOrd="0" destOrd="0" parTransId="{43F7794A-95C8-43D7-A2AC-2DD7E3072162}" sibTransId="{6E5F8C0E-6D37-428E-A854-26612E21F81D}"/>
    <dgm:cxn modelId="{D25CCDF8-CA4E-4806-9831-98FE875C9C64}" type="presOf" srcId="{35E16B8E-CCE1-4695-8F2E-A526A427A356}" destId="{856E43E6-3D70-4376-AA4E-32C2946973DE}" srcOrd="0" destOrd="0" presId="urn:microsoft.com/office/officeart/2009/3/layout/IncreasingArrowsProcess"/>
    <dgm:cxn modelId="{5674E34E-771D-4436-BE89-D126081C5E7B}" type="presParOf" srcId="{0322A22A-B91F-42EC-AA50-5A3C2B1C1D58}" destId="{5554142E-C32B-4E5F-9FFA-9D5E68938780}" srcOrd="0" destOrd="0" presId="urn:microsoft.com/office/officeart/2009/3/layout/IncreasingArrowsProcess"/>
    <dgm:cxn modelId="{24037ACE-EDCE-4DEB-8D5A-C0C6F732A426}" type="presParOf" srcId="{0322A22A-B91F-42EC-AA50-5A3C2B1C1D58}" destId="{856E43E6-3D70-4376-AA4E-32C2946973DE}" srcOrd="1" destOrd="0" presId="urn:microsoft.com/office/officeart/2009/3/layout/IncreasingArrowsProcess"/>
    <dgm:cxn modelId="{33AD2C75-F4CB-4210-BA58-9380063FAFDF}" type="presParOf" srcId="{0322A22A-B91F-42EC-AA50-5A3C2B1C1D58}" destId="{C30C58A0-B04E-452B-9322-CA41E936892C}" srcOrd="2" destOrd="0" presId="urn:microsoft.com/office/officeart/2009/3/layout/IncreasingArrowsProcess"/>
    <dgm:cxn modelId="{497E8BC5-B0F5-4797-9AF4-E6335A7BB7F5}" type="presParOf" srcId="{0322A22A-B91F-42EC-AA50-5A3C2B1C1D58}" destId="{3B15316A-54DA-4456-ADE2-E7F050C432BD}" srcOrd="3" destOrd="0" presId="urn:microsoft.com/office/officeart/2009/3/layout/IncreasingArrowsProcess"/>
    <dgm:cxn modelId="{1797EEA3-CDEF-4E69-BBCA-C8DCA4717647}" type="presParOf" srcId="{0322A22A-B91F-42EC-AA50-5A3C2B1C1D58}" destId="{CCAB3F69-164F-45F2-B5B9-A78867DCEE16}" srcOrd="4" destOrd="0" presId="urn:microsoft.com/office/officeart/2009/3/layout/IncreasingArrowsProcess"/>
    <dgm:cxn modelId="{55551B2D-FDFC-489F-8ACB-99D5C0122828}" type="presParOf" srcId="{0322A22A-B91F-42EC-AA50-5A3C2B1C1D58}" destId="{2E2CEF3C-DAE3-4606-B5A5-BCCA1CBCB380}"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1779E4-F6D9-48D7-8FB8-CB2BDDC08908}" type="doc">
      <dgm:prSet loTypeId="urn:microsoft.com/office/officeart/2005/8/layout/hierarchy2" loCatId="hierarchy" qsTypeId="urn:microsoft.com/office/officeart/2005/8/quickstyle/simple2" qsCatId="simple" csTypeId="urn:microsoft.com/office/officeart/2005/8/colors/accent3_1" csCatId="accent3" phldr="1"/>
      <dgm:spPr/>
      <dgm:t>
        <a:bodyPr/>
        <a:lstStyle/>
        <a:p>
          <a:endParaRPr lang="en-ZA"/>
        </a:p>
      </dgm:t>
    </dgm:pt>
    <dgm:pt modelId="{20F0F244-8A4D-40B3-8291-C4799234F425}">
      <dgm:prSet phldrT="[Text]" custT="1"/>
      <dgm:spPr>
        <a:xfrm>
          <a:off x="233340" y="2424116"/>
          <a:ext cx="1742683" cy="871341"/>
        </a:xfrm>
      </dgm:spPr>
      <dgm:t>
        <a:bodyPr/>
        <a:lstStyle/>
        <a:p>
          <a:r>
            <a:rPr lang="en-ZA" sz="1600" b="0" dirty="0" smtClean="0">
              <a:solidFill>
                <a:schemeClr val="tx1"/>
              </a:solidFill>
              <a:latin typeface="Calibri"/>
              <a:ea typeface="+mn-ea"/>
              <a:cs typeface="+mn-cs"/>
            </a:rPr>
            <a:t>Safe, secure and humane detention of inmates </a:t>
          </a:r>
          <a:endParaRPr lang="en-ZA" sz="1600" b="0" dirty="0">
            <a:solidFill>
              <a:schemeClr val="tx1"/>
            </a:solidFill>
            <a:latin typeface="Calibri"/>
            <a:ea typeface="+mn-ea"/>
            <a:cs typeface="+mn-cs"/>
          </a:endParaRPr>
        </a:p>
      </dgm:t>
    </dgm:pt>
    <dgm:pt modelId="{08BAD210-BA6D-42C5-87F5-4268C56E9F21}" type="parTrans" cxnId="{4FC16DBF-5772-44AB-A81C-388C45399591}">
      <dgm:prSet/>
      <dgm:spPr/>
      <dgm:t>
        <a:bodyPr/>
        <a:lstStyle/>
        <a:p>
          <a:endParaRPr lang="en-ZA"/>
        </a:p>
      </dgm:t>
    </dgm:pt>
    <dgm:pt modelId="{3E4905E3-DDF6-4D83-9F0A-5D5D816EA587}" type="sibTrans" cxnId="{4FC16DBF-5772-44AB-A81C-388C45399591}">
      <dgm:prSet/>
      <dgm:spPr/>
      <dgm:t>
        <a:bodyPr/>
        <a:lstStyle/>
        <a:p>
          <a:endParaRPr lang="en-ZA"/>
        </a:p>
      </dgm:t>
    </dgm:pt>
    <dgm:pt modelId="{C02EED6D-A8B7-4F9E-92B3-3023A75769B1}">
      <dgm:prSet phldrT="[Text]" custT="1"/>
      <dgm:spPr>
        <a:xfrm>
          <a:off x="2523905" y="2424116"/>
          <a:ext cx="1742683" cy="871341"/>
        </a:xfrm>
      </dgm:spPr>
      <dgm:t>
        <a:bodyPr/>
        <a:lstStyle/>
        <a:p>
          <a:r>
            <a:rPr lang="en-ZA" sz="1600" dirty="0" smtClean="0">
              <a:latin typeface="Calibri"/>
              <a:ea typeface="+mn-ea"/>
              <a:cs typeface="+mn-cs"/>
            </a:rPr>
            <a:t>Comprehensive case management system</a:t>
          </a:r>
        </a:p>
      </dgm:t>
    </dgm:pt>
    <dgm:pt modelId="{33C487AF-E27D-4567-9F55-D19F60BDB170}" type="parTrans" cxnId="{86339C19-994E-4BF0-A593-5AB174B6CA8B}">
      <dgm:prSet/>
      <dgm:spPr>
        <a:xfrm>
          <a:off x="1976023" y="2846076"/>
          <a:ext cx="547882" cy="27421"/>
        </a:xfrm>
      </dgm:spPr>
      <dgm:t>
        <a:bodyPr/>
        <a:lstStyle/>
        <a:p>
          <a:endParaRPr lang="en-ZA">
            <a:solidFill>
              <a:sysClr val="windowText" lastClr="000000">
                <a:hueOff val="0"/>
                <a:satOff val="0"/>
                <a:lumOff val="0"/>
                <a:alphaOff val="0"/>
              </a:sysClr>
            </a:solidFill>
            <a:latin typeface="Calibri"/>
            <a:ea typeface="+mn-ea"/>
            <a:cs typeface="+mn-cs"/>
          </a:endParaRPr>
        </a:p>
      </dgm:t>
    </dgm:pt>
    <dgm:pt modelId="{0E5654BE-583E-4A3B-8463-2DCCC735CE86}" type="sibTrans" cxnId="{86339C19-994E-4BF0-A593-5AB174B6CA8B}">
      <dgm:prSet/>
      <dgm:spPr/>
      <dgm:t>
        <a:bodyPr/>
        <a:lstStyle/>
        <a:p>
          <a:endParaRPr lang="en-ZA"/>
        </a:p>
      </dgm:t>
    </dgm:pt>
    <dgm:pt modelId="{7A4948D0-9C29-471B-87B1-C829CFAA350B}">
      <dgm:prSet custT="1"/>
      <dgm:spPr>
        <a:xfrm>
          <a:off x="4883114" y="1923095"/>
          <a:ext cx="1742683" cy="871341"/>
        </a:xfrm>
      </dgm:spPr>
      <dgm:t>
        <a:bodyPr/>
        <a:lstStyle/>
        <a:p>
          <a:pPr algn="l"/>
          <a:endParaRPr lang="en-ZA" sz="1600" b="0" dirty="0" smtClean="0">
            <a:solidFill>
              <a:schemeClr val="tx1"/>
            </a:solidFill>
            <a:effectLst/>
            <a:latin typeface="Calibri" panose="020F0502020204030204" pitchFamily="34" charset="0"/>
            <a:ea typeface="+mn-ea"/>
            <a:cs typeface="Times New Roman" panose="02020603050405020304" pitchFamily="18" charset="0"/>
          </a:endParaRPr>
        </a:p>
        <a:p>
          <a:pPr algn="l"/>
          <a:r>
            <a:rPr lang="en-ZA" sz="1600" b="0" dirty="0" smtClean="0">
              <a:solidFill>
                <a:schemeClr val="tx1"/>
              </a:solidFill>
              <a:effectLst/>
              <a:latin typeface="Calibri" panose="020F0502020204030204" pitchFamily="34" charset="0"/>
              <a:ea typeface="+mn-ea"/>
              <a:cs typeface="Times New Roman" panose="02020603050405020304" pitchFamily="18" charset="0"/>
            </a:rPr>
            <a:t>Risk assessment of inmates</a:t>
          </a:r>
        </a:p>
        <a:p>
          <a:pPr algn="l"/>
          <a:endParaRPr lang="en-ZA" sz="1600" b="0" dirty="0" smtClean="0">
            <a:solidFill>
              <a:schemeClr val="tx1"/>
            </a:solidFill>
            <a:effectLst/>
            <a:latin typeface="Calibri" panose="020F0502020204030204" pitchFamily="34" charset="0"/>
            <a:ea typeface="+mn-ea"/>
            <a:cs typeface="Times New Roman" panose="02020603050405020304" pitchFamily="18" charset="0"/>
          </a:endParaRPr>
        </a:p>
      </dgm:t>
    </dgm:pt>
    <dgm:pt modelId="{BF7F964B-93AD-46D8-A749-ADA423B674ED}" type="sibTrans" cxnId="{0A07B529-41FF-4B30-BA28-984C8C53F170}">
      <dgm:prSet/>
      <dgm:spPr/>
      <dgm:t>
        <a:bodyPr/>
        <a:lstStyle/>
        <a:p>
          <a:endParaRPr lang="en-ZA"/>
        </a:p>
      </dgm:t>
    </dgm:pt>
    <dgm:pt modelId="{28948F3D-43E8-43EB-8A1A-38248E4E539D}" type="parTrans" cxnId="{0A07B529-41FF-4B30-BA28-984C8C53F170}">
      <dgm:prSet/>
      <dgm:spPr>
        <a:xfrm rot="19254054">
          <a:off x="4177633" y="2595565"/>
          <a:ext cx="794435" cy="27421"/>
        </a:xfrm>
      </dgm:spPr>
      <dgm:t>
        <a:bodyPr/>
        <a:lstStyle/>
        <a:p>
          <a:endParaRPr lang="en-ZA">
            <a:solidFill>
              <a:sysClr val="windowText" lastClr="000000">
                <a:hueOff val="0"/>
                <a:satOff val="0"/>
                <a:lumOff val="0"/>
                <a:alphaOff val="0"/>
              </a:sysClr>
            </a:solidFill>
            <a:latin typeface="Calibri"/>
            <a:ea typeface="+mn-ea"/>
            <a:cs typeface="+mn-cs"/>
          </a:endParaRPr>
        </a:p>
      </dgm:t>
    </dgm:pt>
    <dgm:pt modelId="{CDA8BB3B-8859-4EFF-A0FF-D1B83B820ED8}">
      <dgm:prSet custT="1"/>
      <dgm:spPr>
        <a:xfrm>
          <a:off x="4883114" y="1923095"/>
          <a:ext cx="1742683" cy="871341"/>
        </a:xfrm>
      </dgm:spPr>
      <dgm:t>
        <a:bodyPr/>
        <a:lstStyle/>
        <a:p>
          <a:pPr algn="l"/>
          <a:r>
            <a:rPr lang="en-ZA" sz="1600" b="0" dirty="0" smtClean="0">
              <a:solidFill>
                <a:schemeClr val="tx1"/>
              </a:solidFill>
              <a:effectLst/>
              <a:latin typeface="Calibri" panose="020F0502020204030204" pitchFamily="34" charset="0"/>
              <a:ea typeface="+mn-ea"/>
              <a:cs typeface="Times New Roman" panose="02020603050405020304" pitchFamily="18" charset="0"/>
            </a:rPr>
            <a:t>Quality profiles considered timeously by CSPBs</a:t>
          </a:r>
        </a:p>
      </dgm:t>
    </dgm:pt>
    <dgm:pt modelId="{EFE609C1-3B56-49BD-85C8-789318FE3B40}" type="parTrans" cxnId="{3231C1AD-14CF-4900-9F2E-91ECB5D6C7C5}">
      <dgm:prSet/>
      <dgm:spPr/>
      <dgm:t>
        <a:bodyPr/>
        <a:lstStyle/>
        <a:p>
          <a:endParaRPr lang="en-ZA"/>
        </a:p>
      </dgm:t>
    </dgm:pt>
    <dgm:pt modelId="{3E71E6C8-F2B8-45EA-9C1A-F0C4B15F3046}" type="sibTrans" cxnId="{3231C1AD-14CF-4900-9F2E-91ECB5D6C7C5}">
      <dgm:prSet/>
      <dgm:spPr/>
      <dgm:t>
        <a:bodyPr/>
        <a:lstStyle/>
        <a:p>
          <a:endParaRPr lang="en-ZA"/>
        </a:p>
      </dgm:t>
    </dgm:pt>
    <dgm:pt modelId="{FD55C8A6-83FC-41CA-B463-103369F38490}">
      <dgm:prSet custT="1"/>
      <dgm:spPr>
        <a:xfrm>
          <a:off x="4883114" y="1923095"/>
          <a:ext cx="1742683" cy="871341"/>
        </a:xfrm>
      </dgm:spPr>
      <dgm:t>
        <a:bodyPr/>
        <a:lstStyle/>
        <a:p>
          <a:pPr algn="l"/>
          <a:r>
            <a:rPr lang="en-ZA" sz="1600" b="0" dirty="0" smtClean="0">
              <a:solidFill>
                <a:schemeClr val="tx1"/>
              </a:solidFill>
              <a:effectLst/>
              <a:latin typeface="Calibri" panose="020F0502020204030204" pitchFamily="34" charset="0"/>
              <a:ea typeface="+mn-ea"/>
              <a:cs typeface="Times New Roman" panose="02020603050405020304" pitchFamily="18" charset="0"/>
            </a:rPr>
            <a:t>Inmate </a:t>
          </a:r>
        </a:p>
        <a:p>
          <a:pPr algn="l"/>
          <a:r>
            <a:rPr lang="en-ZA" sz="1600" b="0" dirty="0" smtClean="0">
              <a:solidFill>
                <a:schemeClr val="tx1"/>
              </a:solidFill>
              <a:effectLst/>
              <a:latin typeface="Calibri" panose="020F0502020204030204" pitchFamily="34" charset="0"/>
              <a:ea typeface="+mn-ea"/>
              <a:cs typeface="Times New Roman" panose="02020603050405020304" pitchFamily="18" charset="0"/>
            </a:rPr>
            <a:t>Management </a:t>
          </a:r>
          <a:endParaRPr lang="en-ZA" sz="1600" dirty="0">
            <a:latin typeface="Calibri" panose="020F0502020204030204" pitchFamily="34" charset="0"/>
            <a:cs typeface="Times New Roman" panose="02020603050405020304" pitchFamily="18" charset="0"/>
          </a:endParaRPr>
        </a:p>
      </dgm:t>
    </dgm:pt>
    <dgm:pt modelId="{AE76B081-41BE-49FB-BB3A-6BF77D0FED5D}" type="parTrans" cxnId="{8016C4DC-89F2-40EC-A4A2-74AFACC3F155}">
      <dgm:prSet/>
      <dgm:spPr/>
      <dgm:t>
        <a:bodyPr/>
        <a:lstStyle/>
        <a:p>
          <a:endParaRPr lang="en-ZA"/>
        </a:p>
      </dgm:t>
    </dgm:pt>
    <dgm:pt modelId="{095ACB05-EEB5-4DCF-89BF-F8C2EF4453BF}" type="sibTrans" cxnId="{8016C4DC-89F2-40EC-A4A2-74AFACC3F155}">
      <dgm:prSet/>
      <dgm:spPr/>
      <dgm:t>
        <a:bodyPr/>
        <a:lstStyle/>
        <a:p>
          <a:endParaRPr lang="en-ZA"/>
        </a:p>
      </dgm:t>
    </dgm:pt>
    <dgm:pt modelId="{D515235D-DC1A-4AF3-B415-2428903E5E26}">
      <dgm:prSet custT="1"/>
      <dgm:spPr>
        <a:xfrm>
          <a:off x="4883114" y="1923095"/>
          <a:ext cx="1742683" cy="871341"/>
        </a:xfrm>
      </dgm:spPr>
      <dgm:t>
        <a:bodyPr/>
        <a:lstStyle/>
        <a:p>
          <a:pPr algn="l"/>
          <a:r>
            <a:rPr lang="en-ZA" sz="1600" b="0" dirty="0" smtClean="0">
              <a:solidFill>
                <a:schemeClr val="tx1"/>
              </a:solidFill>
              <a:effectLst/>
              <a:latin typeface="Calibri" panose="020F0502020204030204" pitchFamily="34" charset="0"/>
              <a:ea typeface="+mn-ea"/>
              <a:cs typeface="Times New Roman" panose="02020603050405020304" pitchFamily="18" charset="0"/>
            </a:rPr>
            <a:t>Integrated and automated case management system and information</a:t>
          </a:r>
          <a:endParaRPr lang="en-ZA" sz="1600" b="0" dirty="0">
            <a:solidFill>
              <a:schemeClr val="tx1"/>
            </a:solidFill>
            <a:effectLst/>
            <a:latin typeface="Calibri" panose="020F0502020204030204" pitchFamily="34" charset="0"/>
            <a:ea typeface="+mn-ea"/>
            <a:cs typeface="Times New Roman" panose="02020603050405020304" pitchFamily="18" charset="0"/>
          </a:endParaRPr>
        </a:p>
      </dgm:t>
    </dgm:pt>
    <dgm:pt modelId="{407DB45B-4E1E-4AF5-A212-8847EBC11B88}" type="sibTrans" cxnId="{8DCE65D6-035D-4863-A3A7-1FB34C041864}">
      <dgm:prSet/>
      <dgm:spPr/>
      <dgm:t>
        <a:bodyPr/>
        <a:lstStyle/>
        <a:p>
          <a:endParaRPr lang="en-ZA"/>
        </a:p>
      </dgm:t>
    </dgm:pt>
    <dgm:pt modelId="{2BDD56D0-DEB1-4868-8D2C-2860F610FCE8}" type="parTrans" cxnId="{8DCE65D6-035D-4863-A3A7-1FB34C041864}">
      <dgm:prSet/>
      <dgm:spPr/>
      <dgm:t>
        <a:bodyPr/>
        <a:lstStyle/>
        <a:p>
          <a:endParaRPr lang="en-ZA"/>
        </a:p>
      </dgm:t>
    </dgm:pt>
    <dgm:pt modelId="{D64BD26A-76A2-4C5D-AA24-A67A71339C48}">
      <dgm:prSet custT="1"/>
      <dgm:spPr>
        <a:xfrm>
          <a:off x="4883114" y="1923095"/>
          <a:ext cx="1742683" cy="871341"/>
        </a:xfrm>
      </dgm:spPr>
      <dgm:t>
        <a:bodyPr/>
        <a:lstStyle/>
        <a:p>
          <a:pPr algn="l"/>
          <a:r>
            <a:rPr lang="en-US" sz="1600" b="0" strike="noStrike" dirty="0" smtClean="0">
              <a:effectLst/>
              <a:latin typeface="+mn-lt"/>
              <a:ea typeface="Calibri"/>
              <a:cs typeface="Times New Roman"/>
            </a:rPr>
            <a:t>Management of</a:t>
          </a:r>
          <a:r>
            <a:rPr lang="en-US" sz="1600" b="0" strike="sngStrike" dirty="0" smtClean="0">
              <a:effectLst/>
              <a:latin typeface="+mn-lt"/>
              <a:ea typeface="Calibri"/>
              <a:cs typeface="Times New Roman"/>
            </a:rPr>
            <a:t> </a:t>
          </a:r>
          <a:r>
            <a:rPr lang="en-US" sz="1600" b="0" dirty="0" smtClean="0">
              <a:effectLst/>
              <a:latin typeface="+mn-lt"/>
              <a:ea typeface="Calibri"/>
              <a:cs typeface="Times New Roman"/>
            </a:rPr>
            <a:t>overcrowding</a:t>
          </a:r>
        </a:p>
      </dgm:t>
    </dgm:pt>
    <dgm:pt modelId="{077D629E-A7AC-4538-9F76-B0ECBBEE3C26}" type="parTrans" cxnId="{F25E3DA0-E518-490A-916C-4B9865614D82}">
      <dgm:prSet/>
      <dgm:spPr/>
      <dgm:t>
        <a:bodyPr/>
        <a:lstStyle/>
        <a:p>
          <a:endParaRPr lang="en-ZA"/>
        </a:p>
      </dgm:t>
    </dgm:pt>
    <dgm:pt modelId="{DF0F6E0C-8CC6-4DB0-9B32-E03B52189E5B}" type="sibTrans" cxnId="{F25E3DA0-E518-490A-916C-4B9865614D82}">
      <dgm:prSet/>
      <dgm:spPr/>
      <dgm:t>
        <a:bodyPr/>
        <a:lstStyle/>
        <a:p>
          <a:endParaRPr lang="en-ZA"/>
        </a:p>
      </dgm:t>
    </dgm:pt>
    <dgm:pt modelId="{D17BFF15-F469-450A-BE93-B04123CCC99E}" type="pres">
      <dgm:prSet presAssocID="{881779E4-F6D9-48D7-8FB8-CB2BDDC08908}" presName="diagram" presStyleCnt="0">
        <dgm:presLayoutVars>
          <dgm:chPref val="1"/>
          <dgm:dir/>
          <dgm:animOne val="branch"/>
          <dgm:animLvl val="lvl"/>
          <dgm:resizeHandles val="exact"/>
        </dgm:presLayoutVars>
      </dgm:prSet>
      <dgm:spPr/>
      <dgm:t>
        <a:bodyPr/>
        <a:lstStyle/>
        <a:p>
          <a:endParaRPr lang="en-ZA"/>
        </a:p>
      </dgm:t>
    </dgm:pt>
    <dgm:pt modelId="{235628BE-2AF4-4FD1-B4DB-76E88AF7A130}" type="pres">
      <dgm:prSet presAssocID="{20F0F244-8A4D-40B3-8291-C4799234F425}" presName="root1" presStyleCnt="0"/>
      <dgm:spPr/>
      <dgm:t>
        <a:bodyPr/>
        <a:lstStyle/>
        <a:p>
          <a:endParaRPr lang="en-ZA"/>
        </a:p>
      </dgm:t>
    </dgm:pt>
    <dgm:pt modelId="{B5BE1993-DE2F-4A51-8D77-D9DF03A10228}" type="pres">
      <dgm:prSet presAssocID="{20F0F244-8A4D-40B3-8291-C4799234F425}" presName="LevelOneTextNode" presStyleLbl="node0" presStyleIdx="0" presStyleCnt="2" custScaleY="181789" custLinFactNeighborX="11079" custLinFactNeighborY="-68877">
        <dgm:presLayoutVars>
          <dgm:chPref val="3"/>
        </dgm:presLayoutVars>
      </dgm:prSet>
      <dgm:spPr>
        <a:prstGeom prst="roundRect">
          <a:avLst>
            <a:gd name="adj" fmla="val 10000"/>
          </a:avLst>
        </a:prstGeom>
      </dgm:spPr>
      <dgm:t>
        <a:bodyPr/>
        <a:lstStyle/>
        <a:p>
          <a:endParaRPr lang="en-ZA"/>
        </a:p>
      </dgm:t>
    </dgm:pt>
    <dgm:pt modelId="{82B930AE-E3CE-4040-9A46-2F0B78280E54}" type="pres">
      <dgm:prSet presAssocID="{20F0F244-8A4D-40B3-8291-C4799234F425}" presName="level2hierChild" presStyleCnt="0"/>
      <dgm:spPr/>
      <dgm:t>
        <a:bodyPr/>
        <a:lstStyle/>
        <a:p>
          <a:endParaRPr lang="en-ZA"/>
        </a:p>
      </dgm:t>
    </dgm:pt>
    <dgm:pt modelId="{806624F1-247C-4B18-98B2-C7420405EA0A}" type="pres">
      <dgm:prSet presAssocID="{33C487AF-E27D-4567-9F55-D19F60BDB170}" presName="conn2-1" presStyleLbl="parChTrans1D2" presStyleIdx="0" presStyleCnt="1"/>
      <dgm:spPr>
        <a:custGeom>
          <a:avLst/>
          <a:gdLst/>
          <a:ahLst/>
          <a:cxnLst/>
          <a:rect l="0" t="0" r="0" b="0"/>
          <a:pathLst>
            <a:path>
              <a:moveTo>
                <a:pt x="0" y="13710"/>
              </a:moveTo>
              <a:lnTo>
                <a:pt x="547882" y="13710"/>
              </a:lnTo>
            </a:path>
          </a:pathLst>
        </a:custGeom>
      </dgm:spPr>
      <dgm:t>
        <a:bodyPr/>
        <a:lstStyle/>
        <a:p>
          <a:endParaRPr lang="en-ZA"/>
        </a:p>
      </dgm:t>
    </dgm:pt>
    <dgm:pt modelId="{50470530-08AF-4AF3-BE2B-110E99E28E68}" type="pres">
      <dgm:prSet presAssocID="{33C487AF-E27D-4567-9F55-D19F60BDB170}" presName="connTx" presStyleLbl="parChTrans1D2" presStyleIdx="0" presStyleCnt="1"/>
      <dgm:spPr/>
      <dgm:t>
        <a:bodyPr/>
        <a:lstStyle/>
        <a:p>
          <a:endParaRPr lang="en-ZA"/>
        </a:p>
      </dgm:t>
    </dgm:pt>
    <dgm:pt modelId="{59737DA6-DC62-4140-A2D2-C8CFEA603EDB}" type="pres">
      <dgm:prSet presAssocID="{C02EED6D-A8B7-4F9E-92B3-3023A75769B1}" presName="root2" presStyleCnt="0"/>
      <dgm:spPr/>
      <dgm:t>
        <a:bodyPr/>
        <a:lstStyle/>
        <a:p>
          <a:endParaRPr lang="en-ZA"/>
        </a:p>
      </dgm:t>
    </dgm:pt>
    <dgm:pt modelId="{700750EF-DCA2-44E7-A8F6-8722B98CA86B}" type="pres">
      <dgm:prSet presAssocID="{C02EED6D-A8B7-4F9E-92B3-3023A75769B1}" presName="LevelTwoTextNode" presStyleLbl="node2" presStyleIdx="0" presStyleCnt="1" custScaleY="181789" custLinFactNeighborX="-3794" custLinFactNeighborY="-66116">
        <dgm:presLayoutVars>
          <dgm:chPref val="3"/>
        </dgm:presLayoutVars>
      </dgm:prSet>
      <dgm:spPr>
        <a:prstGeom prst="roundRect">
          <a:avLst>
            <a:gd name="adj" fmla="val 10000"/>
          </a:avLst>
        </a:prstGeom>
      </dgm:spPr>
      <dgm:t>
        <a:bodyPr/>
        <a:lstStyle/>
        <a:p>
          <a:endParaRPr lang="en-ZA"/>
        </a:p>
      </dgm:t>
    </dgm:pt>
    <dgm:pt modelId="{88852E6A-98CD-4632-B618-9D174C1917FB}" type="pres">
      <dgm:prSet presAssocID="{C02EED6D-A8B7-4F9E-92B3-3023A75769B1}" presName="level3hierChild" presStyleCnt="0"/>
      <dgm:spPr/>
      <dgm:t>
        <a:bodyPr/>
        <a:lstStyle/>
        <a:p>
          <a:endParaRPr lang="en-ZA"/>
        </a:p>
      </dgm:t>
    </dgm:pt>
    <dgm:pt modelId="{3A0F5D64-518A-4350-B9E9-C42320A5B686}" type="pres">
      <dgm:prSet presAssocID="{28948F3D-43E8-43EB-8A1A-38248E4E539D}" presName="conn2-1" presStyleLbl="parChTrans1D3" presStyleIdx="0" presStyleCnt="4"/>
      <dgm:spPr>
        <a:custGeom>
          <a:avLst/>
          <a:gdLst/>
          <a:ahLst/>
          <a:cxnLst/>
          <a:rect l="0" t="0" r="0" b="0"/>
          <a:pathLst>
            <a:path>
              <a:moveTo>
                <a:pt x="0" y="13710"/>
              </a:moveTo>
              <a:lnTo>
                <a:pt x="794435" y="13710"/>
              </a:lnTo>
            </a:path>
          </a:pathLst>
        </a:custGeom>
      </dgm:spPr>
      <dgm:t>
        <a:bodyPr/>
        <a:lstStyle/>
        <a:p>
          <a:endParaRPr lang="en-ZA"/>
        </a:p>
      </dgm:t>
    </dgm:pt>
    <dgm:pt modelId="{09EFA9F9-F99C-4F23-8B39-6412BD28426D}" type="pres">
      <dgm:prSet presAssocID="{28948F3D-43E8-43EB-8A1A-38248E4E539D}" presName="connTx" presStyleLbl="parChTrans1D3" presStyleIdx="0" presStyleCnt="4"/>
      <dgm:spPr/>
      <dgm:t>
        <a:bodyPr/>
        <a:lstStyle/>
        <a:p>
          <a:endParaRPr lang="en-ZA"/>
        </a:p>
      </dgm:t>
    </dgm:pt>
    <dgm:pt modelId="{862D8BE0-6D48-4291-8E6C-261FD74FC528}" type="pres">
      <dgm:prSet presAssocID="{7A4948D0-9C29-471B-87B1-C829CFAA350B}" presName="root2" presStyleCnt="0"/>
      <dgm:spPr/>
      <dgm:t>
        <a:bodyPr/>
        <a:lstStyle/>
        <a:p>
          <a:endParaRPr lang="en-ZA"/>
        </a:p>
      </dgm:t>
    </dgm:pt>
    <dgm:pt modelId="{E57721BD-D99F-4BCC-BEB3-1297D5C323E0}" type="pres">
      <dgm:prSet presAssocID="{7A4948D0-9C29-471B-87B1-C829CFAA350B}" presName="LevelTwoTextNode" presStyleLbl="node3" presStyleIdx="0" presStyleCnt="4" custScaleY="53329" custLinFactNeighborX="-6954" custLinFactNeighborY="-19400">
        <dgm:presLayoutVars>
          <dgm:chPref val="3"/>
        </dgm:presLayoutVars>
      </dgm:prSet>
      <dgm:spPr>
        <a:prstGeom prst="roundRect">
          <a:avLst>
            <a:gd name="adj" fmla="val 10000"/>
          </a:avLst>
        </a:prstGeom>
      </dgm:spPr>
      <dgm:t>
        <a:bodyPr/>
        <a:lstStyle/>
        <a:p>
          <a:endParaRPr lang="en-ZA"/>
        </a:p>
      </dgm:t>
    </dgm:pt>
    <dgm:pt modelId="{B32B6CDA-E203-4D0D-824D-DA3CFFDD0E99}" type="pres">
      <dgm:prSet presAssocID="{7A4948D0-9C29-471B-87B1-C829CFAA350B}" presName="level3hierChild" presStyleCnt="0"/>
      <dgm:spPr/>
      <dgm:t>
        <a:bodyPr/>
        <a:lstStyle/>
        <a:p>
          <a:endParaRPr lang="en-ZA"/>
        </a:p>
      </dgm:t>
    </dgm:pt>
    <dgm:pt modelId="{CEF10967-F9E3-4527-B9BA-364E5F2ED87A}" type="pres">
      <dgm:prSet presAssocID="{EFE609C1-3B56-49BD-85C8-789318FE3B40}" presName="conn2-1" presStyleLbl="parChTrans1D3" presStyleIdx="1" presStyleCnt="4"/>
      <dgm:spPr/>
      <dgm:t>
        <a:bodyPr/>
        <a:lstStyle/>
        <a:p>
          <a:endParaRPr lang="en-ZA"/>
        </a:p>
      </dgm:t>
    </dgm:pt>
    <dgm:pt modelId="{3895604A-B89A-4D1D-AAF3-D70E1A7B43C6}" type="pres">
      <dgm:prSet presAssocID="{EFE609C1-3B56-49BD-85C8-789318FE3B40}" presName="connTx" presStyleLbl="parChTrans1D3" presStyleIdx="1" presStyleCnt="4"/>
      <dgm:spPr/>
      <dgm:t>
        <a:bodyPr/>
        <a:lstStyle/>
        <a:p>
          <a:endParaRPr lang="en-ZA"/>
        </a:p>
      </dgm:t>
    </dgm:pt>
    <dgm:pt modelId="{4611BF71-3BE6-4CB8-A48E-EF960E3907F8}" type="pres">
      <dgm:prSet presAssocID="{CDA8BB3B-8859-4EFF-A0FF-D1B83B820ED8}" presName="root2" presStyleCnt="0"/>
      <dgm:spPr/>
    </dgm:pt>
    <dgm:pt modelId="{184FD591-FC66-458F-BD90-65DBA726CA67}" type="pres">
      <dgm:prSet presAssocID="{CDA8BB3B-8859-4EFF-A0FF-D1B83B820ED8}" presName="LevelTwoTextNode" presStyleLbl="node3" presStyleIdx="1" presStyleCnt="4" custScaleY="78196" custLinFactNeighborX="-8006" custLinFactNeighborY="-12955">
        <dgm:presLayoutVars>
          <dgm:chPref val="3"/>
        </dgm:presLayoutVars>
      </dgm:prSet>
      <dgm:spPr>
        <a:prstGeom prst="roundRect">
          <a:avLst>
            <a:gd name="adj" fmla="val 10000"/>
          </a:avLst>
        </a:prstGeom>
      </dgm:spPr>
      <dgm:t>
        <a:bodyPr/>
        <a:lstStyle/>
        <a:p>
          <a:endParaRPr lang="en-ZA"/>
        </a:p>
      </dgm:t>
    </dgm:pt>
    <dgm:pt modelId="{1BEA5C22-899B-4204-B691-993EE6FBD33E}" type="pres">
      <dgm:prSet presAssocID="{CDA8BB3B-8859-4EFF-A0FF-D1B83B820ED8}" presName="level3hierChild" presStyleCnt="0"/>
      <dgm:spPr/>
    </dgm:pt>
    <dgm:pt modelId="{A16627A3-8C60-4899-A417-6ABEA5CF294F}" type="pres">
      <dgm:prSet presAssocID="{2BDD56D0-DEB1-4868-8D2C-2860F610FCE8}" presName="conn2-1" presStyleLbl="parChTrans1D3" presStyleIdx="2" presStyleCnt="4"/>
      <dgm:spPr/>
      <dgm:t>
        <a:bodyPr/>
        <a:lstStyle/>
        <a:p>
          <a:endParaRPr lang="en-ZA"/>
        </a:p>
      </dgm:t>
    </dgm:pt>
    <dgm:pt modelId="{D380C670-84B7-4564-A39A-683C373A5E35}" type="pres">
      <dgm:prSet presAssocID="{2BDD56D0-DEB1-4868-8D2C-2860F610FCE8}" presName="connTx" presStyleLbl="parChTrans1D3" presStyleIdx="2" presStyleCnt="4"/>
      <dgm:spPr/>
      <dgm:t>
        <a:bodyPr/>
        <a:lstStyle/>
        <a:p>
          <a:endParaRPr lang="en-ZA"/>
        </a:p>
      </dgm:t>
    </dgm:pt>
    <dgm:pt modelId="{9366489A-B6DF-4216-B63D-51665C0056D8}" type="pres">
      <dgm:prSet presAssocID="{D515235D-DC1A-4AF3-B415-2428903E5E26}" presName="root2" presStyleCnt="0"/>
      <dgm:spPr/>
    </dgm:pt>
    <dgm:pt modelId="{D149E425-599F-48B3-AF3C-CB147FBF740E}" type="pres">
      <dgm:prSet presAssocID="{D515235D-DC1A-4AF3-B415-2428903E5E26}" presName="LevelTwoTextNode" presStyleLbl="node3" presStyleIdx="2" presStyleCnt="4" custLinFactNeighborX="-7466" custLinFactNeighborY="-25669">
        <dgm:presLayoutVars>
          <dgm:chPref val="3"/>
        </dgm:presLayoutVars>
      </dgm:prSet>
      <dgm:spPr>
        <a:prstGeom prst="roundRect">
          <a:avLst>
            <a:gd name="adj" fmla="val 10000"/>
          </a:avLst>
        </a:prstGeom>
      </dgm:spPr>
      <dgm:t>
        <a:bodyPr/>
        <a:lstStyle/>
        <a:p>
          <a:endParaRPr lang="en-ZA"/>
        </a:p>
      </dgm:t>
    </dgm:pt>
    <dgm:pt modelId="{315DABBA-A4C2-404D-8C6E-792DC0AF28D8}" type="pres">
      <dgm:prSet presAssocID="{D515235D-DC1A-4AF3-B415-2428903E5E26}" presName="level3hierChild" presStyleCnt="0"/>
      <dgm:spPr/>
    </dgm:pt>
    <dgm:pt modelId="{4334F46B-896B-4F54-AF53-D5E42D621AE4}" type="pres">
      <dgm:prSet presAssocID="{AE76B081-41BE-49FB-BB3A-6BF77D0FED5D}" presName="conn2-1" presStyleLbl="parChTrans1D3" presStyleIdx="3" presStyleCnt="4"/>
      <dgm:spPr/>
      <dgm:t>
        <a:bodyPr/>
        <a:lstStyle/>
        <a:p>
          <a:endParaRPr lang="en-ZA"/>
        </a:p>
      </dgm:t>
    </dgm:pt>
    <dgm:pt modelId="{2CE816FA-EA1F-459F-A51A-988085D87E3B}" type="pres">
      <dgm:prSet presAssocID="{AE76B081-41BE-49FB-BB3A-6BF77D0FED5D}" presName="connTx" presStyleLbl="parChTrans1D3" presStyleIdx="3" presStyleCnt="4"/>
      <dgm:spPr/>
      <dgm:t>
        <a:bodyPr/>
        <a:lstStyle/>
        <a:p>
          <a:endParaRPr lang="en-ZA"/>
        </a:p>
      </dgm:t>
    </dgm:pt>
    <dgm:pt modelId="{B6F9CD62-808D-4DD0-81CB-D10AE8BE87BB}" type="pres">
      <dgm:prSet presAssocID="{FD55C8A6-83FC-41CA-B463-103369F38490}" presName="root2" presStyleCnt="0"/>
      <dgm:spPr/>
    </dgm:pt>
    <dgm:pt modelId="{75DF9E2C-C248-4977-B207-FDC43752109D}" type="pres">
      <dgm:prSet presAssocID="{FD55C8A6-83FC-41CA-B463-103369F38490}" presName="LevelTwoTextNode" presStyleLbl="node3" presStyleIdx="3" presStyleCnt="4" custScaleX="97345" custScaleY="89381" custLinFactNeighborX="-4225" custLinFactNeighborY="-35540">
        <dgm:presLayoutVars>
          <dgm:chPref val="3"/>
        </dgm:presLayoutVars>
      </dgm:prSet>
      <dgm:spPr/>
      <dgm:t>
        <a:bodyPr/>
        <a:lstStyle/>
        <a:p>
          <a:endParaRPr lang="en-ZA"/>
        </a:p>
      </dgm:t>
    </dgm:pt>
    <dgm:pt modelId="{8FDBE96B-0D53-4196-A672-070E1C4E8FDF}" type="pres">
      <dgm:prSet presAssocID="{FD55C8A6-83FC-41CA-B463-103369F38490}" presName="level3hierChild" presStyleCnt="0"/>
      <dgm:spPr/>
    </dgm:pt>
    <dgm:pt modelId="{08E9B483-D554-4E97-977E-5FDADF32D1C7}" type="pres">
      <dgm:prSet presAssocID="{D64BD26A-76A2-4C5D-AA24-A67A71339C48}" presName="root1" presStyleCnt="0"/>
      <dgm:spPr/>
    </dgm:pt>
    <dgm:pt modelId="{692D057B-5E30-4B91-A482-D81C0973AD18}" type="pres">
      <dgm:prSet presAssocID="{D64BD26A-76A2-4C5D-AA24-A67A71339C48}" presName="LevelOneTextNode" presStyleLbl="node0" presStyleIdx="1" presStyleCnt="2" custScaleY="85788" custLinFactX="100000" custLinFactNeighborX="178266" custLinFactNeighborY="73780">
        <dgm:presLayoutVars>
          <dgm:chPref val="3"/>
        </dgm:presLayoutVars>
      </dgm:prSet>
      <dgm:spPr>
        <a:prstGeom prst="roundRect">
          <a:avLst>
            <a:gd name="adj" fmla="val 10000"/>
          </a:avLst>
        </a:prstGeom>
      </dgm:spPr>
      <dgm:t>
        <a:bodyPr/>
        <a:lstStyle/>
        <a:p>
          <a:endParaRPr lang="en-ZA"/>
        </a:p>
      </dgm:t>
    </dgm:pt>
    <dgm:pt modelId="{B90983D3-1D8D-4340-8A4C-DC49B228864B}" type="pres">
      <dgm:prSet presAssocID="{D64BD26A-76A2-4C5D-AA24-A67A71339C48}" presName="level2hierChild" presStyleCnt="0"/>
      <dgm:spPr/>
    </dgm:pt>
  </dgm:ptLst>
  <dgm:cxnLst>
    <dgm:cxn modelId="{082ACAEF-7391-4756-BE23-973E76C45D17}" type="presOf" srcId="{881779E4-F6D9-48D7-8FB8-CB2BDDC08908}" destId="{D17BFF15-F469-450A-BE93-B04123CCC99E}" srcOrd="0" destOrd="0" presId="urn:microsoft.com/office/officeart/2005/8/layout/hierarchy2"/>
    <dgm:cxn modelId="{8DCE65D6-035D-4863-A3A7-1FB34C041864}" srcId="{C02EED6D-A8B7-4F9E-92B3-3023A75769B1}" destId="{D515235D-DC1A-4AF3-B415-2428903E5E26}" srcOrd="2" destOrd="0" parTransId="{2BDD56D0-DEB1-4868-8D2C-2860F610FCE8}" sibTransId="{407DB45B-4E1E-4AF5-A212-8847EBC11B88}"/>
    <dgm:cxn modelId="{454C6708-B4A5-4046-9887-D21B13B6D031}" type="presOf" srcId="{EFE609C1-3B56-49BD-85C8-789318FE3B40}" destId="{CEF10967-F9E3-4527-B9BA-364E5F2ED87A}" srcOrd="0" destOrd="0" presId="urn:microsoft.com/office/officeart/2005/8/layout/hierarchy2"/>
    <dgm:cxn modelId="{8D8951DA-5D41-4BC9-A135-1E0CB8AB51F5}" type="presOf" srcId="{AE76B081-41BE-49FB-BB3A-6BF77D0FED5D}" destId="{2CE816FA-EA1F-459F-A51A-988085D87E3B}" srcOrd="1" destOrd="0" presId="urn:microsoft.com/office/officeart/2005/8/layout/hierarchy2"/>
    <dgm:cxn modelId="{A3648EC1-9CF7-4DAF-A8A0-1092E6F5D7A3}" type="presOf" srcId="{D515235D-DC1A-4AF3-B415-2428903E5E26}" destId="{D149E425-599F-48B3-AF3C-CB147FBF740E}" srcOrd="0" destOrd="0" presId="urn:microsoft.com/office/officeart/2005/8/layout/hierarchy2"/>
    <dgm:cxn modelId="{3231C1AD-14CF-4900-9F2E-91ECB5D6C7C5}" srcId="{C02EED6D-A8B7-4F9E-92B3-3023A75769B1}" destId="{CDA8BB3B-8859-4EFF-A0FF-D1B83B820ED8}" srcOrd="1" destOrd="0" parTransId="{EFE609C1-3B56-49BD-85C8-789318FE3B40}" sibTransId="{3E71E6C8-F2B8-45EA-9C1A-F0C4B15F3046}"/>
    <dgm:cxn modelId="{9D307DA2-CC89-4C43-8290-AB0475A8509E}" type="presOf" srcId="{7A4948D0-9C29-471B-87B1-C829CFAA350B}" destId="{E57721BD-D99F-4BCC-BEB3-1297D5C323E0}" srcOrd="0" destOrd="0" presId="urn:microsoft.com/office/officeart/2005/8/layout/hierarchy2"/>
    <dgm:cxn modelId="{8016C4DC-89F2-40EC-A4A2-74AFACC3F155}" srcId="{C02EED6D-A8B7-4F9E-92B3-3023A75769B1}" destId="{FD55C8A6-83FC-41CA-B463-103369F38490}" srcOrd="3" destOrd="0" parTransId="{AE76B081-41BE-49FB-BB3A-6BF77D0FED5D}" sibTransId="{095ACB05-EEB5-4DCF-89BF-F8C2EF4453BF}"/>
    <dgm:cxn modelId="{693CD858-D9FE-422A-A52D-45FE0135C99F}" type="presOf" srcId="{AE76B081-41BE-49FB-BB3A-6BF77D0FED5D}" destId="{4334F46B-896B-4F54-AF53-D5E42D621AE4}" srcOrd="0" destOrd="0" presId="urn:microsoft.com/office/officeart/2005/8/layout/hierarchy2"/>
    <dgm:cxn modelId="{4FC16DBF-5772-44AB-A81C-388C45399591}" srcId="{881779E4-F6D9-48D7-8FB8-CB2BDDC08908}" destId="{20F0F244-8A4D-40B3-8291-C4799234F425}" srcOrd="0" destOrd="0" parTransId="{08BAD210-BA6D-42C5-87F5-4268C56E9F21}" sibTransId="{3E4905E3-DDF6-4D83-9F0A-5D5D816EA587}"/>
    <dgm:cxn modelId="{86339C19-994E-4BF0-A593-5AB174B6CA8B}" srcId="{20F0F244-8A4D-40B3-8291-C4799234F425}" destId="{C02EED6D-A8B7-4F9E-92B3-3023A75769B1}" srcOrd="0" destOrd="0" parTransId="{33C487AF-E27D-4567-9F55-D19F60BDB170}" sibTransId="{0E5654BE-583E-4A3B-8463-2DCCC735CE86}"/>
    <dgm:cxn modelId="{58D3EEB7-840E-41F7-9E4C-B3433ACCA2B2}" type="presOf" srcId="{28948F3D-43E8-43EB-8A1A-38248E4E539D}" destId="{3A0F5D64-518A-4350-B9E9-C42320A5B686}" srcOrd="0" destOrd="0" presId="urn:microsoft.com/office/officeart/2005/8/layout/hierarchy2"/>
    <dgm:cxn modelId="{04629CBF-7C02-4FD4-8D2F-D654DF1EF2CA}" type="presOf" srcId="{28948F3D-43E8-43EB-8A1A-38248E4E539D}" destId="{09EFA9F9-F99C-4F23-8B39-6412BD28426D}" srcOrd="1" destOrd="0" presId="urn:microsoft.com/office/officeart/2005/8/layout/hierarchy2"/>
    <dgm:cxn modelId="{43AE06CC-C5AB-4BA9-A446-C3B14BF8E5E7}" type="presOf" srcId="{C02EED6D-A8B7-4F9E-92B3-3023A75769B1}" destId="{700750EF-DCA2-44E7-A8F6-8722B98CA86B}" srcOrd="0" destOrd="0" presId="urn:microsoft.com/office/officeart/2005/8/layout/hierarchy2"/>
    <dgm:cxn modelId="{4FC70CF1-C800-41A3-A1CB-2D9608EDE6E9}" type="presOf" srcId="{2BDD56D0-DEB1-4868-8D2C-2860F610FCE8}" destId="{A16627A3-8C60-4899-A417-6ABEA5CF294F}" srcOrd="0" destOrd="0" presId="urn:microsoft.com/office/officeart/2005/8/layout/hierarchy2"/>
    <dgm:cxn modelId="{530F7E3E-2C52-4EA2-9B65-125018EE384B}" type="presOf" srcId="{D64BD26A-76A2-4C5D-AA24-A67A71339C48}" destId="{692D057B-5E30-4B91-A482-D81C0973AD18}" srcOrd="0" destOrd="0" presId="urn:microsoft.com/office/officeart/2005/8/layout/hierarchy2"/>
    <dgm:cxn modelId="{B4E6BD64-AEEA-4250-B7E9-E20C147F2312}" type="presOf" srcId="{FD55C8A6-83FC-41CA-B463-103369F38490}" destId="{75DF9E2C-C248-4977-B207-FDC43752109D}" srcOrd="0" destOrd="0" presId="urn:microsoft.com/office/officeart/2005/8/layout/hierarchy2"/>
    <dgm:cxn modelId="{0A07B529-41FF-4B30-BA28-984C8C53F170}" srcId="{C02EED6D-A8B7-4F9E-92B3-3023A75769B1}" destId="{7A4948D0-9C29-471B-87B1-C829CFAA350B}" srcOrd="0" destOrd="0" parTransId="{28948F3D-43E8-43EB-8A1A-38248E4E539D}" sibTransId="{BF7F964B-93AD-46D8-A749-ADA423B674ED}"/>
    <dgm:cxn modelId="{BF0D821A-70C1-4A43-A95C-E6E43CFFE1F1}" type="presOf" srcId="{CDA8BB3B-8859-4EFF-A0FF-D1B83B820ED8}" destId="{184FD591-FC66-458F-BD90-65DBA726CA67}" srcOrd="0" destOrd="0" presId="urn:microsoft.com/office/officeart/2005/8/layout/hierarchy2"/>
    <dgm:cxn modelId="{9FACC511-7ED8-4163-A32B-376220AB45F2}" type="presOf" srcId="{EFE609C1-3B56-49BD-85C8-789318FE3B40}" destId="{3895604A-B89A-4D1D-AAF3-D70E1A7B43C6}" srcOrd="1" destOrd="0" presId="urn:microsoft.com/office/officeart/2005/8/layout/hierarchy2"/>
    <dgm:cxn modelId="{14EE87FD-F160-41A2-A34B-3F79E1CE390B}" type="presOf" srcId="{20F0F244-8A4D-40B3-8291-C4799234F425}" destId="{B5BE1993-DE2F-4A51-8D77-D9DF03A10228}" srcOrd="0" destOrd="0" presId="urn:microsoft.com/office/officeart/2005/8/layout/hierarchy2"/>
    <dgm:cxn modelId="{E8AA35D4-52EF-410E-B629-B746B418923A}" type="presOf" srcId="{2BDD56D0-DEB1-4868-8D2C-2860F610FCE8}" destId="{D380C670-84B7-4564-A39A-683C373A5E35}" srcOrd="1" destOrd="0" presId="urn:microsoft.com/office/officeart/2005/8/layout/hierarchy2"/>
    <dgm:cxn modelId="{A84F6620-EA5E-4D41-9260-41CEF491DE93}" type="presOf" srcId="{33C487AF-E27D-4567-9F55-D19F60BDB170}" destId="{806624F1-247C-4B18-98B2-C7420405EA0A}" srcOrd="0" destOrd="0" presId="urn:microsoft.com/office/officeart/2005/8/layout/hierarchy2"/>
    <dgm:cxn modelId="{F25E3DA0-E518-490A-916C-4B9865614D82}" srcId="{881779E4-F6D9-48D7-8FB8-CB2BDDC08908}" destId="{D64BD26A-76A2-4C5D-AA24-A67A71339C48}" srcOrd="1" destOrd="0" parTransId="{077D629E-A7AC-4538-9F76-B0ECBBEE3C26}" sibTransId="{DF0F6E0C-8CC6-4DB0-9B32-E03B52189E5B}"/>
    <dgm:cxn modelId="{1D3B9D78-9807-4E71-9239-6D46F8EFE321}" type="presOf" srcId="{33C487AF-E27D-4567-9F55-D19F60BDB170}" destId="{50470530-08AF-4AF3-BE2B-110E99E28E68}" srcOrd="1" destOrd="0" presId="urn:microsoft.com/office/officeart/2005/8/layout/hierarchy2"/>
    <dgm:cxn modelId="{76BDEA75-827E-4C4C-904B-F319F3B966A8}" type="presParOf" srcId="{D17BFF15-F469-450A-BE93-B04123CCC99E}" destId="{235628BE-2AF4-4FD1-B4DB-76E88AF7A130}" srcOrd="0" destOrd="0" presId="urn:microsoft.com/office/officeart/2005/8/layout/hierarchy2"/>
    <dgm:cxn modelId="{33DF0155-560A-4803-B8BB-DAB576F3F262}" type="presParOf" srcId="{235628BE-2AF4-4FD1-B4DB-76E88AF7A130}" destId="{B5BE1993-DE2F-4A51-8D77-D9DF03A10228}" srcOrd="0" destOrd="0" presId="urn:microsoft.com/office/officeart/2005/8/layout/hierarchy2"/>
    <dgm:cxn modelId="{8DEECD6D-D740-45B8-9D7D-01C65CB6270D}" type="presParOf" srcId="{235628BE-2AF4-4FD1-B4DB-76E88AF7A130}" destId="{82B930AE-E3CE-4040-9A46-2F0B78280E54}" srcOrd="1" destOrd="0" presId="urn:microsoft.com/office/officeart/2005/8/layout/hierarchy2"/>
    <dgm:cxn modelId="{A005F0F8-CC0F-4D22-998E-8D89FAE7AD71}" type="presParOf" srcId="{82B930AE-E3CE-4040-9A46-2F0B78280E54}" destId="{806624F1-247C-4B18-98B2-C7420405EA0A}" srcOrd="0" destOrd="0" presId="urn:microsoft.com/office/officeart/2005/8/layout/hierarchy2"/>
    <dgm:cxn modelId="{5288678F-8242-4B82-AAC7-6F79EE3CC8C8}" type="presParOf" srcId="{806624F1-247C-4B18-98B2-C7420405EA0A}" destId="{50470530-08AF-4AF3-BE2B-110E99E28E68}" srcOrd="0" destOrd="0" presId="urn:microsoft.com/office/officeart/2005/8/layout/hierarchy2"/>
    <dgm:cxn modelId="{0ADCED20-1375-4FCC-8C7E-B773FD681897}" type="presParOf" srcId="{82B930AE-E3CE-4040-9A46-2F0B78280E54}" destId="{59737DA6-DC62-4140-A2D2-C8CFEA603EDB}" srcOrd="1" destOrd="0" presId="urn:microsoft.com/office/officeart/2005/8/layout/hierarchy2"/>
    <dgm:cxn modelId="{7396AEC1-E411-42FC-9573-0830C545288A}" type="presParOf" srcId="{59737DA6-DC62-4140-A2D2-C8CFEA603EDB}" destId="{700750EF-DCA2-44E7-A8F6-8722B98CA86B}" srcOrd="0" destOrd="0" presId="urn:microsoft.com/office/officeart/2005/8/layout/hierarchy2"/>
    <dgm:cxn modelId="{41F71808-7CA7-4EE2-A040-CCBC766A8F25}" type="presParOf" srcId="{59737DA6-DC62-4140-A2D2-C8CFEA603EDB}" destId="{88852E6A-98CD-4632-B618-9D174C1917FB}" srcOrd="1" destOrd="0" presId="urn:microsoft.com/office/officeart/2005/8/layout/hierarchy2"/>
    <dgm:cxn modelId="{B1E3E9B2-5A25-4EF6-8226-ECE4009D79DF}" type="presParOf" srcId="{88852E6A-98CD-4632-B618-9D174C1917FB}" destId="{3A0F5D64-518A-4350-B9E9-C42320A5B686}" srcOrd="0" destOrd="0" presId="urn:microsoft.com/office/officeart/2005/8/layout/hierarchy2"/>
    <dgm:cxn modelId="{F7F3E5F6-1011-46B9-8631-6CDE96777FEC}" type="presParOf" srcId="{3A0F5D64-518A-4350-B9E9-C42320A5B686}" destId="{09EFA9F9-F99C-4F23-8B39-6412BD28426D}" srcOrd="0" destOrd="0" presId="urn:microsoft.com/office/officeart/2005/8/layout/hierarchy2"/>
    <dgm:cxn modelId="{AB8B99A2-0A91-4640-A262-E4C25B32581A}" type="presParOf" srcId="{88852E6A-98CD-4632-B618-9D174C1917FB}" destId="{862D8BE0-6D48-4291-8E6C-261FD74FC528}" srcOrd="1" destOrd="0" presId="urn:microsoft.com/office/officeart/2005/8/layout/hierarchy2"/>
    <dgm:cxn modelId="{C73160B6-605B-42DD-982D-739B27AF1AB5}" type="presParOf" srcId="{862D8BE0-6D48-4291-8E6C-261FD74FC528}" destId="{E57721BD-D99F-4BCC-BEB3-1297D5C323E0}" srcOrd="0" destOrd="0" presId="urn:microsoft.com/office/officeart/2005/8/layout/hierarchy2"/>
    <dgm:cxn modelId="{D7008436-95C4-494C-8A3B-93C88B6307A1}" type="presParOf" srcId="{862D8BE0-6D48-4291-8E6C-261FD74FC528}" destId="{B32B6CDA-E203-4D0D-824D-DA3CFFDD0E99}" srcOrd="1" destOrd="0" presId="urn:microsoft.com/office/officeart/2005/8/layout/hierarchy2"/>
    <dgm:cxn modelId="{72664976-EC3D-4B45-A1AF-A4C567E67123}" type="presParOf" srcId="{88852E6A-98CD-4632-B618-9D174C1917FB}" destId="{CEF10967-F9E3-4527-B9BA-364E5F2ED87A}" srcOrd="2" destOrd="0" presId="urn:microsoft.com/office/officeart/2005/8/layout/hierarchy2"/>
    <dgm:cxn modelId="{8FF2C6FF-8BB3-4B66-8E09-59F154A9E13B}" type="presParOf" srcId="{CEF10967-F9E3-4527-B9BA-364E5F2ED87A}" destId="{3895604A-B89A-4D1D-AAF3-D70E1A7B43C6}" srcOrd="0" destOrd="0" presId="urn:microsoft.com/office/officeart/2005/8/layout/hierarchy2"/>
    <dgm:cxn modelId="{E46A80F7-1C57-4A30-9140-E1ACFD494CEA}" type="presParOf" srcId="{88852E6A-98CD-4632-B618-9D174C1917FB}" destId="{4611BF71-3BE6-4CB8-A48E-EF960E3907F8}" srcOrd="3" destOrd="0" presId="urn:microsoft.com/office/officeart/2005/8/layout/hierarchy2"/>
    <dgm:cxn modelId="{FC0532C2-AFA0-421D-96F7-68C886F03B23}" type="presParOf" srcId="{4611BF71-3BE6-4CB8-A48E-EF960E3907F8}" destId="{184FD591-FC66-458F-BD90-65DBA726CA67}" srcOrd="0" destOrd="0" presId="urn:microsoft.com/office/officeart/2005/8/layout/hierarchy2"/>
    <dgm:cxn modelId="{690ED449-4F14-41F6-843B-DD849B729FE1}" type="presParOf" srcId="{4611BF71-3BE6-4CB8-A48E-EF960E3907F8}" destId="{1BEA5C22-899B-4204-B691-993EE6FBD33E}" srcOrd="1" destOrd="0" presId="urn:microsoft.com/office/officeart/2005/8/layout/hierarchy2"/>
    <dgm:cxn modelId="{126D6672-9679-4776-9DCA-1C2F9D9AD0A9}" type="presParOf" srcId="{88852E6A-98CD-4632-B618-9D174C1917FB}" destId="{A16627A3-8C60-4899-A417-6ABEA5CF294F}" srcOrd="4" destOrd="0" presId="urn:microsoft.com/office/officeart/2005/8/layout/hierarchy2"/>
    <dgm:cxn modelId="{F3BE4CDA-604E-4F51-9639-89F18A80B43C}" type="presParOf" srcId="{A16627A3-8C60-4899-A417-6ABEA5CF294F}" destId="{D380C670-84B7-4564-A39A-683C373A5E35}" srcOrd="0" destOrd="0" presId="urn:microsoft.com/office/officeart/2005/8/layout/hierarchy2"/>
    <dgm:cxn modelId="{A5B0620C-946E-4F33-A00F-CAC8D38F6F8B}" type="presParOf" srcId="{88852E6A-98CD-4632-B618-9D174C1917FB}" destId="{9366489A-B6DF-4216-B63D-51665C0056D8}" srcOrd="5" destOrd="0" presId="urn:microsoft.com/office/officeart/2005/8/layout/hierarchy2"/>
    <dgm:cxn modelId="{DBFCDAFC-7E72-4C21-A791-05D3FD8CF645}" type="presParOf" srcId="{9366489A-B6DF-4216-B63D-51665C0056D8}" destId="{D149E425-599F-48B3-AF3C-CB147FBF740E}" srcOrd="0" destOrd="0" presId="urn:microsoft.com/office/officeart/2005/8/layout/hierarchy2"/>
    <dgm:cxn modelId="{FA080B0E-46DF-4223-AEC8-32001E6EAF04}" type="presParOf" srcId="{9366489A-B6DF-4216-B63D-51665C0056D8}" destId="{315DABBA-A4C2-404D-8C6E-792DC0AF28D8}" srcOrd="1" destOrd="0" presId="urn:microsoft.com/office/officeart/2005/8/layout/hierarchy2"/>
    <dgm:cxn modelId="{BEA4CA21-81FC-461B-8C09-EC945CF5AC46}" type="presParOf" srcId="{88852E6A-98CD-4632-B618-9D174C1917FB}" destId="{4334F46B-896B-4F54-AF53-D5E42D621AE4}" srcOrd="6" destOrd="0" presId="urn:microsoft.com/office/officeart/2005/8/layout/hierarchy2"/>
    <dgm:cxn modelId="{7803F91D-E022-47E0-97B0-43D0CFA01DE0}" type="presParOf" srcId="{4334F46B-896B-4F54-AF53-D5E42D621AE4}" destId="{2CE816FA-EA1F-459F-A51A-988085D87E3B}" srcOrd="0" destOrd="0" presId="urn:microsoft.com/office/officeart/2005/8/layout/hierarchy2"/>
    <dgm:cxn modelId="{7BADACAD-FF61-46DF-A0DF-49E3E8FD1DA6}" type="presParOf" srcId="{88852E6A-98CD-4632-B618-9D174C1917FB}" destId="{B6F9CD62-808D-4DD0-81CB-D10AE8BE87BB}" srcOrd="7" destOrd="0" presId="urn:microsoft.com/office/officeart/2005/8/layout/hierarchy2"/>
    <dgm:cxn modelId="{030A483A-2985-4D92-B158-51C5402A1497}" type="presParOf" srcId="{B6F9CD62-808D-4DD0-81CB-D10AE8BE87BB}" destId="{75DF9E2C-C248-4977-B207-FDC43752109D}" srcOrd="0" destOrd="0" presId="urn:microsoft.com/office/officeart/2005/8/layout/hierarchy2"/>
    <dgm:cxn modelId="{C950B1C4-6956-4AFF-AD47-954830CFA593}" type="presParOf" srcId="{B6F9CD62-808D-4DD0-81CB-D10AE8BE87BB}" destId="{8FDBE96B-0D53-4196-A672-070E1C4E8FDF}" srcOrd="1" destOrd="0" presId="urn:microsoft.com/office/officeart/2005/8/layout/hierarchy2"/>
    <dgm:cxn modelId="{88DA260D-7DF2-41ED-8167-829CD799DBF6}" type="presParOf" srcId="{D17BFF15-F469-450A-BE93-B04123CCC99E}" destId="{08E9B483-D554-4E97-977E-5FDADF32D1C7}" srcOrd="1" destOrd="0" presId="urn:microsoft.com/office/officeart/2005/8/layout/hierarchy2"/>
    <dgm:cxn modelId="{D38866AF-AF9E-4CAF-93D8-957A47913081}" type="presParOf" srcId="{08E9B483-D554-4E97-977E-5FDADF32D1C7}" destId="{692D057B-5E30-4B91-A482-D81C0973AD18}" srcOrd="0" destOrd="0" presId="urn:microsoft.com/office/officeart/2005/8/layout/hierarchy2"/>
    <dgm:cxn modelId="{DA83BE7B-DF88-4F57-8537-DF3BC228FEE0}" type="presParOf" srcId="{08E9B483-D554-4E97-977E-5FDADF32D1C7}" destId="{B90983D3-1D8D-4340-8A4C-DC49B228864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4EBD29-9BDB-4410-B5A3-C93C45ECDCCA}" type="doc">
      <dgm:prSet loTypeId="urn:microsoft.com/office/officeart/2005/8/layout/chevron1" loCatId="process" qsTypeId="urn:microsoft.com/office/officeart/2005/8/quickstyle/simple5" qsCatId="simple" csTypeId="urn:microsoft.com/office/officeart/2005/8/colors/accent3_2" csCatId="accent3" phldr="1"/>
      <dgm:spPr/>
    </dgm:pt>
    <dgm:pt modelId="{B55F6B3D-7746-48EE-B5B3-3A8ACF91F9E7}">
      <dgm:prSet phldrT="[Text]"/>
      <dgm:spPr>
        <a:xfrm>
          <a:off x="4241" y="0"/>
          <a:ext cx="2469058" cy="408158"/>
        </a:xfrm>
      </dgm:spPr>
      <dgm:t>
        <a:bodyPr/>
        <a:lstStyle/>
        <a:p>
          <a:r>
            <a:rPr lang="en-ZA" dirty="0" smtClean="0">
              <a:solidFill>
                <a:schemeClr val="tx1"/>
              </a:solidFill>
              <a:latin typeface="Calibri"/>
              <a:ea typeface="+mn-ea"/>
              <a:cs typeface="+mn-cs"/>
            </a:rPr>
            <a:t>Impact (Impact Statement)</a:t>
          </a:r>
          <a:endParaRPr lang="en-ZA" dirty="0">
            <a:solidFill>
              <a:schemeClr val="tx1"/>
            </a:solidFill>
            <a:latin typeface="Calibri"/>
            <a:ea typeface="+mn-ea"/>
            <a:cs typeface="+mn-cs"/>
          </a:endParaRPr>
        </a:p>
      </dgm:t>
    </dgm:pt>
    <dgm:pt modelId="{A208254B-0DDD-4696-9EEC-242775112F79}" type="parTrans" cxnId="{ED689DDA-D6E1-4C9D-87AE-9EB8976FEA7C}">
      <dgm:prSet/>
      <dgm:spPr/>
      <dgm:t>
        <a:bodyPr/>
        <a:lstStyle/>
        <a:p>
          <a:endParaRPr lang="en-ZA">
            <a:solidFill>
              <a:schemeClr val="tx1"/>
            </a:solidFill>
          </a:endParaRPr>
        </a:p>
      </dgm:t>
    </dgm:pt>
    <dgm:pt modelId="{D686B98D-58FB-406C-9034-9447D5FD71C6}" type="sibTrans" cxnId="{ED689DDA-D6E1-4C9D-87AE-9EB8976FEA7C}">
      <dgm:prSet/>
      <dgm:spPr/>
      <dgm:t>
        <a:bodyPr/>
        <a:lstStyle/>
        <a:p>
          <a:endParaRPr lang="en-ZA">
            <a:solidFill>
              <a:schemeClr val="tx1"/>
            </a:solidFill>
          </a:endParaRPr>
        </a:p>
      </dgm:t>
    </dgm:pt>
    <dgm:pt modelId="{A5405A81-8DD7-45E5-9221-8CEB3D1CA633}">
      <dgm:prSet phldrT="[Text]"/>
      <dgm:spPr>
        <a:xfrm>
          <a:off x="2226394" y="0"/>
          <a:ext cx="2469058" cy="408158"/>
        </a:xfrm>
      </dgm:spPr>
      <dgm:t>
        <a:bodyPr/>
        <a:lstStyle/>
        <a:p>
          <a:r>
            <a:rPr lang="en-ZA" dirty="0" smtClean="0">
              <a:solidFill>
                <a:schemeClr val="tx1"/>
              </a:solidFill>
              <a:latin typeface="Calibri"/>
              <a:ea typeface="+mn-ea"/>
              <a:cs typeface="+mn-cs"/>
            </a:rPr>
            <a:t>Outcome (5 year target)</a:t>
          </a:r>
          <a:endParaRPr lang="en-ZA" dirty="0">
            <a:solidFill>
              <a:schemeClr val="tx1"/>
            </a:solidFill>
            <a:latin typeface="Calibri"/>
            <a:ea typeface="+mn-ea"/>
            <a:cs typeface="+mn-cs"/>
          </a:endParaRPr>
        </a:p>
      </dgm:t>
    </dgm:pt>
    <dgm:pt modelId="{0720EFD5-880C-413E-9507-F36C419877A2}" type="parTrans" cxnId="{9D20673A-9DF6-47FC-BF38-7D75D2CE96E9}">
      <dgm:prSet/>
      <dgm:spPr/>
      <dgm:t>
        <a:bodyPr/>
        <a:lstStyle/>
        <a:p>
          <a:endParaRPr lang="en-ZA">
            <a:solidFill>
              <a:schemeClr val="tx1"/>
            </a:solidFill>
          </a:endParaRPr>
        </a:p>
      </dgm:t>
    </dgm:pt>
    <dgm:pt modelId="{C9ED9D56-56EF-4F06-A6A8-5ED94C400346}" type="sibTrans" cxnId="{9D20673A-9DF6-47FC-BF38-7D75D2CE96E9}">
      <dgm:prSet/>
      <dgm:spPr/>
      <dgm:t>
        <a:bodyPr/>
        <a:lstStyle/>
        <a:p>
          <a:endParaRPr lang="en-ZA">
            <a:solidFill>
              <a:schemeClr val="tx1"/>
            </a:solidFill>
          </a:endParaRPr>
        </a:p>
      </dgm:t>
    </dgm:pt>
    <dgm:pt modelId="{8FD5EE27-EEA5-4F7D-9768-110820E6ACFE}">
      <dgm:prSet phldrT="[Text]"/>
      <dgm:spPr>
        <a:xfrm>
          <a:off x="4448547" y="0"/>
          <a:ext cx="2469058" cy="408158"/>
        </a:xfrm>
      </dgm:spPr>
      <dgm:t>
        <a:bodyPr/>
        <a:lstStyle/>
        <a:p>
          <a:r>
            <a:rPr lang="en-ZA" dirty="0" smtClean="0">
              <a:solidFill>
                <a:schemeClr val="tx1"/>
              </a:solidFill>
              <a:latin typeface="Calibri"/>
              <a:ea typeface="+mn-ea"/>
              <a:cs typeface="+mn-cs"/>
            </a:rPr>
            <a:t>Primary Outputs (KPI’S)</a:t>
          </a:r>
          <a:endParaRPr lang="en-ZA" dirty="0">
            <a:solidFill>
              <a:schemeClr val="tx1"/>
            </a:solidFill>
            <a:latin typeface="Calibri"/>
            <a:ea typeface="+mn-ea"/>
            <a:cs typeface="+mn-cs"/>
          </a:endParaRPr>
        </a:p>
      </dgm:t>
    </dgm:pt>
    <dgm:pt modelId="{9BC49193-A35C-47A1-84E1-FE567320C6A9}" type="sibTrans" cxnId="{E42A57ED-8F88-47D9-A998-A2735410C5A7}">
      <dgm:prSet/>
      <dgm:spPr/>
      <dgm:t>
        <a:bodyPr/>
        <a:lstStyle/>
        <a:p>
          <a:endParaRPr lang="en-ZA">
            <a:solidFill>
              <a:schemeClr val="tx1"/>
            </a:solidFill>
          </a:endParaRPr>
        </a:p>
      </dgm:t>
    </dgm:pt>
    <dgm:pt modelId="{B9D090CF-5114-4F81-A477-1D0A07B3AE22}" type="parTrans" cxnId="{E42A57ED-8F88-47D9-A998-A2735410C5A7}">
      <dgm:prSet/>
      <dgm:spPr/>
      <dgm:t>
        <a:bodyPr/>
        <a:lstStyle/>
        <a:p>
          <a:endParaRPr lang="en-ZA">
            <a:solidFill>
              <a:schemeClr val="tx1"/>
            </a:solidFill>
          </a:endParaRPr>
        </a:p>
      </dgm:t>
    </dgm:pt>
    <dgm:pt modelId="{7E95E91A-77C9-480C-9DF5-36A9800DE5FD}" type="pres">
      <dgm:prSet presAssocID="{5A4EBD29-9BDB-4410-B5A3-C93C45ECDCCA}" presName="Name0" presStyleCnt="0">
        <dgm:presLayoutVars>
          <dgm:dir/>
          <dgm:animLvl val="lvl"/>
          <dgm:resizeHandles val="exact"/>
        </dgm:presLayoutVars>
      </dgm:prSet>
      <dgm:spPr/>
    </dgm:pt>
    <dgm:pt modelId="{262BE795-9EDB-44E2-96BB-62343E1E77CA}" type="pres">
      <dgm:prSet presAssocID="{B55F6B3D-7746-48EE-B5B3-3A8ACF91F9E7}" presName="parTxOnly" presStyleLbl="node1" presStyleIdx="0" presStyleCnt="3">
        <dgm:presLayoutVars>
          <dgm:chMax val="0"/>
          <dgm:chPref val="0"/>
          <dgm:bulletEnabled val="1"/>
        </dgm:presLayoutVars>
      </dgm:prSet>
      <dgm:spPr>
        <a:prstGeom prst="chevron">
          <a:avLst/>
        </a:prstGeom>
      </dgm:spPr>
      <dgm:t>
        <a:bodyPr/>
        <a:lstStyle/>
        <a:p>
          <a:endParaRPr lang="en-ZA"/>
        </a:p>
      </dgm:t>
    </dgm:pt>
    <dgm:pt modelId="{54CFF9C2-0D0A-4481-B27F-65E1272CE003}" type="pres">
      <dgm:prSet presAssocID="{D686B98D-58FB-406C-9034-9447D5FD71C6}" presName="parTxOnlySpace" presStyleCnt="0"/>
      <dgm:spPr/>
    </dgm:pt>
    <dgm:pt modelId="{725E6417-0418-43C0-891F-EE405BDC9D2D}" type="pres">
      <dgm:prSet presAssocID="{A5405A81-8DD7-45E5-9221-8CEB3D1CA633}" presName="parTxOnly" presStyleLbl="node1" presStyleIdx="1" presStyleCnt="3">
        <dgm:presLayoutVars>
          <dgm:chMax val="0"/>
          <dgm:chPref val="0"/>
          <dgm:bulletEnabled val="1"/>
        </dgm:presLayoutVars>
      </dgm:prSet>
      <dgm:spPr>
        <a:prstGeom prst="chevron">
          <a:avLst/>
        </a:prstGeom>
      </dgm:spPr>
      <dgm:t>
        <a:bodyPr/>
        <a:lstStyle/>
        <a:p>
          <a:endParaRPr lang="en-ZA"/>
        </a:p>
      </dgm:t>
    </dgm:pt>
    <dgm:pt modelId="{9D115F0D-9052-4C85-9C1C-B341DDFC46D7}" type="pres">
      <dgm:prSet presAssocID="{C9ED9D56-56EF-4F06-A6A8-5ED94C400346}" presName="parTxOnlySpace" presStyleCnt="0"/>
      <dgm:spPr/>
    </dgm:pt>
    <dgm:pt modelId="{9654805B-6471-444A-A5C9-497929093079}" type="pres">
      <dgm:prSet presAssocID="{8FD5EE27-EEA5-4F7D-9768-110820E6ACFE}" presName="parTxOnly" presStyleLbl="node1" presStyleIdx="2" presStyleCnt="3">
        <dgm:presLayoutVars>
          <dgm:chMax val="0"/>
          <dgm:chPref val="0"/>
          <dgm:bulletEnabled val="1"/>
        </dgm:presLayoutVars>
      </dgm:prSet>
      <dgm:spPr>
        <a:prstGeom prst="chevron">
          <a:avLst/>
        </a:prstGeom>
      </dgm:spPr>
      <dgm:t>
        <a:bodyPr/>
        <a:lstStyle/>
        <a:p>
          <a:endParaRPr lang="en-ZA"/>
        </a:p>
      </dgm:t>
    </dgm:pt>
  </dgm:ptLst>
  <dgm:cxnLst>
    <dgm:cxn modelId="{78ABC349-412C-4080-A692-91C016348E38}" type="presOf" srcId="{8FD5EE27-EEA5-4F7D-9768-110820E6ACFE}" destId="{9654805B-6471-444A-A5C9-497929093079}" srcOrd="0" destOrd="0" presId="urn:microsoft.com/office/officeart/2005/8/layout/chevron1"/>
    <dgm:cxn modelId="{9D20673A-9DF6-47FC-BF38-7D75D2CE96E9}" srcId="{5A4EBD29-9BDB-4410-B5A3-C93C45ECDCCA}" destId="{A5405A81-8DD7-45E5-9221-8CEB3D1CA633}" srcOrd="1" destOrd="0" parTransId="{0720EFD5-880C-413E-9507-F36C419877A2}" sibTransId="{C9ED9D56-56EF-4F06-A6A8-5ED94C400346}"/>
    <dgm:cxn modelId="{6F5ED47A-AF67-4004-B401-EE570FC104DF}" type="presOf" srcId="{B55F6B3D-7746-48EE-B5B3-3A8ACF91F9E7}" destId="{262BE795-9EDB-44E2-96BB-62343E1E77CA}" srcOrd="0" destOrd="0" presId="urn:microsoft.com/office/officeart/2005/8/layout/chevron1"/>
    <dgm:cxn modelId="{D5CAC9EA-FA17-4B9E-9B53-BB99A1C380C7}" type="presOf" srcId="{A5405A81-8DD7-45E5-9221-8CEB3D1CA633}" destId="{725E6417-0418-43C0-891F-EE405BDC9D2D}" srcOrd="0" destOrd="0" presId="urn:microsoft.com/office/officeart/2005/8/layout/chevron1"/>
    <dgm:cxn modelId="{ED689DDA-D6E1-4C9D-87AE-9EB8976FEA7C}" srcId="{5A4EBD29-9BDB-4410-B5A3-C93C45ECDCCA}" destId="{B55F6B3D-7746-48EE-B5B3-3A8ACF91F9E7}" srcOrd="0" destOrd="0" parTransId="{A208254B-0DDD-4696-9EEC-242775112F79}" sibTransId="{D686B98D-58FB-406C-9034-9447D5FD71C6}"/>
    <dgm:cxn modelId="{E42A57ED-8F88-47D9-A998-A2735410C5A7}" srcId="{5A4EBD29-9BDB-4410-B5A3-C93C45ECDCCA}" destId="{8FD5EE27-EEA5-4F7D-9768-110820E6ACFE}" srcOrd="2" destOrd="0" parTransId="{B9D090CF-5114-4F81-A477-1D0A07B3AE22}" sibTransId="{9BC49193-A35C-47A1-84E1-FE567320C6A9}"/>
    <dgm:cxn modelId="{E045CCC7-62B1-4947-811B-2493BDEA807E}" type="presOf" srcId="{5A4EBD29-9BDB-4410-B5A3-C93C45ECDCCA}" destId="{7E95E91A-77C9-480C-9DF5-36A9800DE5FD}" srcOrd="0" destOrd="0" presId="urn:microsoft.com/office/officeart/2005/8/layout/chevron1"/>
    <dgm:cxn modelId="{ADDBBC63-C5B3-4EF1-BEA9-44501E2BCCAE}" type="presParOf" srcId="{7E95E91A-77C9-480C-9DF5-36A9800DE5FD}" destId="{262BE795-9EDB-44E2-96BB-62343E1E77CA}" srcOrd="0" destOrd="0" presId="urn:microsoft.com/office/officeart/2005/8/layout/chevron1"/>
    <dgm:cxn modelId="{00203265-37F9-486A-8E04-232FDDC6E786}" type="presParOf" srcId="{7E95E91A-77C9-480C-9DF5-36A9800DE5FD}" destId="{54CFF9C2-0D0A-4481-B27F-65E1272CE003}" srcOrd="1" destOrd="0" presId="urn:microsoft.com/office/officeart/2005/8/layout/chevron1"/>
    <dgm:cxn modelId="{E207D133-1DE2-440D-8644-5F9BA84D3548}" type="presParOf" srcId="{7E95E91A-77C9-480C-9DF5-36A9800DE5FD}" destId="{725E6417-0418-43C0-891F-EE405BDC9D2D}" srcOrd="2" destOrd="0" presId="urn:microsoft.com/office/officeart/2005/8/layout/chevron1"/>
    <dgm:cxn modelId="{C1F85E8E-1882-485B-AEE9-09E255C3E4C8}" type="presParOf" srcId="{7E95E91A-77C9-480C-9DF5-36A9800DE5FD}" destId="{9D115F0D-9052-4C85-9C1C-B341DDFC46D7}" srcOrd="3" destOrd="0" presId="urn:microsoft.com/office/officeart/2005/8/layout/chevron1"/>
    <dgm:cxn modelId="{9D999295-FA4B-4DD7-AA21-0068F623F884}" type="presParOf" srcId="{7E95E91A-77C9-480C-9DF5-36A9800DE5FD}" destId="{9654805B-6471-444A-A5C9-497929093079}"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24387" y="586053"/>
          <a:ext cx="8409425" cy="1224732"/>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426" numCol="1" spcCol="1270" anchor="ctr" anchorCtr="0">
          <a:noAutofit/>
        </a:bodyPr>
        <a:lstStyle/>
        <a:p>
          <a:pPr lvl="0" algn="l" defTabSz="1022350">
            <a:lnSpc>
              <a:spcPct val="90000"/>
            </a:lnSpc>
            <a:spcBef>
              <a:spcPct val="0"/>
            </a:spcBef>
            <a:spcAft>
              <a:spcPct val="35000"/>
            </a:spcAft>
          </a:pPr>
          <a:r>
            <a:rPr lang="en-ZA" sz="2300" kern="1200" dirty="0" smtClean="0"/>
            <a:t>Impact: </a:t>
          </a:r>
          <a:endParaRPr lang="en-ZA" sz="2300" kern="1200" dirty="0"/>
        </a:p>
      </dsp:txBody>
      <dsp:txXfrm>
        <a:off x="24387" y="892236"/>
        <a:ext cx="8103242" cy="612366"/>
      </dsp:txXfrm>
    </dsp:sp>
    <dsp:sp modelId="{856E43E6-3D70-4376-AA4E-32C2946973DE}">
      <dsp:nvSpPr>
        <dsp:cNvPr id="0" name=""/>
        <dsp:cNvSpPr/>
      </dsp:nvSpPr>
      <dsp:spPr>
        <a:xfrm>
          <a:off x="24387" y="1530499"/>
          <a:ext cx="2590103" cy="235928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ZA" sz="2000" b="0" kern="1200" dirty="0" smtClean="0">
              <a:solidFill>
                <a:schemeClr val="tx1"/>
              </a:solidFill>
              <a:latin typeface="Calibri"/>
              <a:ea typeface="+mn-ea"/>
              <a:cs typeface="+mn-cs"/>
            </a:rPr>
            <a:t>Safe, secure and humane detention of inmates </a:t>
          </a:r>
          <a:endParaRPr lang="en-ZA" sz="2000" kern="1200" dirty="0"/>
        </a:p>
        <a:p>
          <a:pPr lvl="0" algn="l" defTabSz="533400">
            <a:lnSpc>
              <a:spcPct val="90000"/>
            </a:lnSpc>
            <a:spcBef>
              <a:spcPct val="0"/>
            </a:spcBef>
            <a:spcAft>
              <a:spcPct val="35000"/>
            </a:spcAft>
          </a:pPr>
          <a:endParaRPr lang="en-ZA" sz="1200" kern="1200" dirty="0"/>
        </a:p>
      </dsp:txBody>
      <dsp:txXfrm>
        <a:off x="24387" y="1530499"/>
        <a:ext cx="2590103" cy="2359286"/>
      </dsp:txXfrm>
    </dsp:sp>
    <dsp:sp modelId="{C30C58A0-B04E-452B-9322-CA41E936892C}">
      <dsp:nvSpPr>
        <dsp:cNvPr id="0" name=""/>
        <dsp:cNvSpPr/>
      </dsp:nvSpPr>
      <dsp:spPr>
        <a:xfrm>
          <a:off x="2614490" y="994298"/>
          <a:ext cx="5819322" cy="1224732"/>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426" numCol="1" spcCol="1270" anchor="ctr" anchorCtr="0">
          <a:noAutofit/>
        </a:bodyPr>
        <a:lstStyle/>
        <a:p>
          <a:pPr lvl="0" algn="l" defTabSz="1022350">
            <a:lnSpc>
              <a:spcPct val="90000"/>
            </a:lnSpc>
            <a:spcBef>
              <a:spcPct val="0"/>
            </a:spcBef>
            <a:spcAft>
              <a:spcPct val="35000"/>
            </a:spcAft>
          </a:pPr>
          <a:r>
            <a:rPr lang="en-ZA" sz="2300" kern="1200" dirty="0" smtClean="0"/>
            <a:t>Outcome:</a:t>
          </a:r>
          <a:endParaRPr lang="en-ZA" sz="2300" kern="1200" dirty="0"/>
        </a:p>
      </dsp:txBody>
      <dsp:txXfrm>
        <a:off x="2614490" y="1300481"/>
        <a:ext cx="5513139" cy="612366"/>
      </dsp:txXfrm>
    </dsp:sp>
    <dsp:sp modelId="{3B15316A-54DA-4456-ADE2-E7F050C432BD}">
      <dsp:nvSpPr>
        <dsp:cNvPr id="0" name=""/>
        <dsp:cNvSpPr/>
      </dsp:nvSpPr>
      <dsp:spPr>
        <a:xfrm>
          <a:off x="2614490" y="1938743"/>
          <a:ext cx="2590103" cy="235928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strike="noStrike" kern="1200" dirty="0" smtClean="0">
              <a:solidFill>
                <a:schemeClr val="tx1"/>
              </a:solidFill>
              <a:latin typeface="Calibri"/>
              <a:ea typeface="+mn-ea"/>
              <a:cs typeface="+mn-cs"/>
            </a:rPr>
            <a:t>Comprehensive </a:t>
          </a:r>
          <a:r>
            <a:rPr lang="en-ZA" sz="2400" kern="1200" dirty="0" smtClean="0">
              <a:latin typeface="Calibri"/>
              <a:ea typeface="+mn-ea"/>
              <a:cs typeface="+mn-cs"/>
            </a:rPr>
            <a:t>case management system</a:t>
          </a:r>
          <a:endParaRPr lang="en-ZA" sz="2400" strike="sngStrike" kern="1200" dirty="0"/>
        </a:p>
      </dsp:txBody>
      <dsp:txXfrm>
        <a:off x="2614490" y="1938743"/>
        <a:ext cx="2590103" cy="2359286"/>
      </dsp:txXfrm>
    </dsp:sp>
    <dsp:sp modelId="{CCAB3F69-164F-45F2-B5B9-A78867DCEE16}">
      <dsp:nvSpPr>
        <dsp:cNvPr id="0" name=""/>
        <dsp:cNvSpPr/>
      </dsp:nvSpPr>
      <dsp:spPr>
        <a:xfrm>
          <a:off x="5204593" y="1402542"/>
          <a:ext cx="3229219" cy="1224732"/>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4426" numCol="1" spcCol="1270" anchor="ctr" anchorCtr="0">
          <a:noAutofit/>
        </a:bodyPr>
        <a:lstStyle/>
        <a:p>
          <a:pPr lvl="0" algn="l" defTabSz="1022350">
            <a:lnSpc>
              <a:spcPct val="90000"/>
            </a:lnSpc>
            <a:spcBef>
              <a:spcPct val="0"/>
            </a:spcBef>
            <a:spcAft>
              <a:spcPct val="35000"/>
            </a:spcAft>
          </a:pPr>
          <a:r>
            <a:rPr lang="en-ZA" sz="2300" kern="1200" dirty="0" smtClean="0"/>
            <a:t>Strategic intent</a:t>
          </a:r>
          <a:endParaRPr lang="en-ZA" sz="2300" kern="1200" dirty="0"/>
        </a:p>
      </dsp:txBody>
      <dsp:txXfrm>
        <a:off x="5204593" y="1708725"/>
        <a:ext cx="2923036" cy="612366"/>
      </dsp:txXfrm>
    </dsp:sp>
    <dsp:sp modelId="{2E2CEF3C-DAE3-4606-B5A5-BCCA1CBCB380}">
      <dsp:nvSpPr>
        <dsp:cNvPr id="0" name=""/>
        <dsp:cNvSpPr/>
      </dsp:nvSpPr>
      <dsp:spPr>
        <a:xfrm>
          <a:off x="5204593" y="2250464"/>
          <a:ext cx="2590103" cy="2324758"/>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ZA" sz="1400" strike="noStrike" kern="1200" dirty="0" smtClean="0">
              <a:solidFill>
                <a:schemeClr val="tx1"/>
              </a:solidFill>
            </a:rPr>
            <a:t>*Review and benchmark best practices </a:t>
          </a:r>
        </a:p>
        <a:p>
          <a:pPr lvl="0" algn="l" defTabSz="622300">
            <a:lnSpc>
              <a:spcPct val="90000"/>
            </a:lnSpc>
            <a:spcBef>
              <a:spcPct val="0"/>
            </a:spcBef>
            <a:spcAft>
              <a:spcPct val="35000"/>
            </a:spcAft>
          </a:pPr>
          <a:r>
            <a:rPr lang="en-ZA" sz="1400" strike="noStrike" kern="1200" dirty="0" smtClean="0">
              <a:solidFill>
                <a:schemeClr val="tx1"/>
              </a:solidFill>
            </a:rPr>
            <a:t>*Improved case management through automation of business processes.</a:t>
          </a:r>
        </a:p>
        <a:p>
          <a:pPr lvl="0" algn="l" defTabSz="622300">
            <a:lnSpc>
              <a:spcPct val="90000"/>
            </a:lnSpc>
            <a:spcBef>
              <a:spcPct val="0"/>
            </a:spcBef>
            <a:spcAft>
              <a:spcPct val="35000"/>
            </a:spcAft>
          </a:pPr>
          <a:r>
            <a:rPr lang="en-ZA" sz="1400" strike="noStrike" kern="1200" dirty="0" smtClean="0">
              <a:solidFill>
                <a:schemeClr val="tx1"/>
              </a:solidFill>
            </a:rPr>
            <a:t>*Integrated planning and collaboration with stakeholders </a:t>
          </a:r>
        </a:p>
        <a:p>
          <a:pPr lvl="0" algn="l" defTabSz="622300">
            <a:lnSpc>
              <a:spcPct val="90000"/>
            </a:lnSpc>
            <a:spcBef>
              <a:spcPct val="0"/>
            </a:spcBef>
            <a:spcAft>
              <a:spcPct val="35000"/>
            </a:spcAft>
          </a:pPr>
          <a:r>
            <a:rPr lang="en-ZA" sz="1400" strike="noStrike" kern="1200" dirty="0" smtClean="0">
              <a:solidFill>
                <a:schemeClr val="tx1"/>
              </a:solidFill>
            </a:rPr>
            <a:t>*Review and implement overcrowding strategy</a:t>
          </a:r>
        </a:p>
        <a:p>
          <a:pPr lvl="0" algn="l" defTabSz="622300">
            <a:lnSpc>
              <a:spcPct val="90000"/>
            </a:lnSpc>
            <a:spcBef>
              <a:spcPct val="0"/>
            </a:spcBef>
            <a:spcAft>
              <a:spcPct val="35000"/>
            </a:spcAft>
          </a:pPr>
          <a:r>
            <a:rPr lang="en-ZA" sz="1400" strike="noStrike" kern="1200" dirty="0" smtClean="0">
              <a:solidFill>
                <a:schemeClr val="tx1"/>
              </a:solidFill>
            </a:rPr>
            <a:t>*Monitoring and evaluation</a:t>
          </a:r>
          <a:endParaRPr lang="en-ZA" sz="1400" strike="noStrike" kern="1200" dirty="0">
            <a:solidFill>
              <a:schemeClr val="tx1"/>
            </a:solidFill>
          </a:endParaRPr>
        </a:p>
        <a:p>
          <a:pPr lvl="0" algn="l" defTabSz="622300">
            <a:lnSpc>
              <a:spcPct val="90000"/>
            </a:lnSpc>
            <a:spcBef>
              <a:spcPct val="0"/>
            </a:spcBef>
            <a:spcAft>
              <a:spcPct val="35000"/>
            </a:spcAft>
          </a:pPr>
          <a:endParaRPr lang="en-ZA" sz="1400" strike="noStrike" kern="1200" dirty="0" smtClean="0">
            <a:solidFill>
              <a:schemeClr val="tx1"/>
            </a:solidFill>
          </a:endParaRPr>
        </a:p>
      </dsp:txBody>
      <dsp:txXfrm>
        <a:off x="5204593" y="2250464"/>
        <a:ext cx="2590103" cy="2324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0" y="617397"/>
          <a:ext cx="8280400" cy="1205941"/>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smtClean="0"/>
            <a:t>Impact: </a:t>
          </a:r>
          <a:endParaRPr lang="en-ZA" sz="2300" kern="1200" dirty="0"/>
        </a:p>
      </dsp:txBody>
      <dsp:txXfrm>
        <a:off x="0" y="918882"/>
        <a:ext cx="7978915" cy="602971"/>
      </dsp:txXfrm>
    </dsp:sp>
    <dsp:sp modelId="{856E43E6-3D70-4376-AA4E-32C2946973DE}">
      <dsp:nvSpPr>
        <dsp:cNvPr id="0" name=""/>
        <dsp:cNvSpPr/>
      </dsp:nvSpPr>
      <dsp:spPr>
        <a:xfrm>
          <a:off x="0" y="1547352"/>
          <a:ext cx="2550363" cy="232308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ZA" sz="1500" b="0" kern="1200" dirty="0" smtClean="0">
              <a:solidFill>
                <a:schemeClr val="tx1"/>
              </a:solidFill>
              <a:latin typeface="Calibri"/>
              <a:ea typeface="+mn-ea"/>
              <a:cs typeface="+mn-cs"/>
            </a:rPr>
            <a:t>Safe, secure and humane detention of inmates </a:t>
          </a:r>
          <a:endParaRPr lang="en-ZA" sz="1500" kern="1200" dirty="0"/>
        </a:p>
        <a:p>
          <a:pPr lvl="0" algn="l" defTabSz="666750">
            <a:lnSpc>
              <a:spcPct val="90000"/>
            </a:lnSpc>
            <a:spcBef>
              <a:spcPct val="0"/>
            </a:spcBef>
            <a:spcAft>
              <a:spcPct val="35000"/>
            </a:spcAft>
          </a:pPr>
          <a:endParaRPr lang="en-ZA" sz="1500" kern="1200" dirty="0"/>
        </a:p>
      </dsp:txBody>
      <dsp:txXfrm>
        <a:off x="0" y="1547352"/>
        <a:ext cx="2550363" cy="2323087"/>
      </dsp:txXfrm>
    </dsp:sp>
    <dsp:sp modelId="{C30C58A0-B04E-452B-9322-CA41E936892C}">
      <dsp:nvSpPr>
        <dsp:cNvPr id="0" name=""/>
        <dsp:cNvSpPr/>
      </dsp:nvSpPr>
      <dsp:spPr>
        <a:xfrm>
          <a:off x="2550363" y="1019377"/>
          <a:ext cx="5730036" cy="120594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smtClean="0"/>
            <a:t>Outcome:</a:t>
          </a:r>
          <a:endParaRPr lang="en-ZA" sz="2300" kern="1200" dirty="0"/>
        </a:p>
      </dsp:txBody>
      <dsp:txXfrm>
        <a:off x="2550363" y="1320862"/>
        <a:ext cx="5428551" cy="602971"/>
      </dsp:txXfrm>
    </dsp:sp>
    <dsp:sp modelId="{3B15316A-54DA-4456-ADE2-E7F050C432BD}">
      <dsp:nvSpPr>
        <dsp:cNvPr id="0" name=""/>
        <dsp:cNvSpPr/>
      </dsp:nvSpPr>
      <dsp:spPr>
        <a:xfrm>
          <a:off x="2550363" y="1949332"/>
          <a:ext cx="2550363" cy="232308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ZA" sz="1500" kern="1200" dirty="0" smtClean="0">
              <a:latin typeface="Calibri"/>
              <a:ea typeface="+mn-ea"/>
              <a:cs typeface="+mn-cs"/>
            </a:rPr>
            <a:t>Comprehensive case management system</a:t>
          </a:r>
          <a:endParaRPr lang="en-ZA" sz="1500" strike="sngStrike" kern="1200" dirty="0"/>
        </a:p>
        <a:p>
          <a:pPr lvl="0" algn="l" defTabSz="666750">
            <a:lnSpc>
              <a:spcPct val="90000"/>
            </a:lnSpc>
            <a:spcBef>
              <a:spcPct val="0"/>
            </a:spcBef>
            <a:spcAft>
              <a:spcPct val="35000"/>
            </a:spcAft>
          </a:pPr>
          <a:endParaRPr lang="en-ZA" sz="1500" kern="1200" dirty="0" smtClean="0">
            <a:latin typeface="Calibri"/>
            <a:ea typeface="+mn-ea"/>
            <a:cs typeface="+mn-cs"/>
          </a:endParaRPr>
        </a:p>
      </dsp:txBody>
      <dsp:txXfrm>
        <a:off x="2550363" y="1949332"/>
        <a:ext cx="2550363" cy="2323087"/>
      </dsp:txXfrm>
    </dsp:sp>
    <dsp:sp modelId="{CCAB3F69-164F-45F2-B5B9-A78867DCEE16}">
      <dsp:nvSpPr>
        <dsp:cNvPr id="0" name=""/>
        <dsp:cNvSpPr/>
      </dsp:nvSpPr>
      <dsp:spPr>
        <a:xfrm>
          <a:off x="5100726" y="1421358"/>
          <a:ext cx="3179673" cy="1205941"/>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1443" numCol="1" spcCol="1270" anchor="ctr" anchorCtr="0">
          <a:noAutofit/>
        </a:bodyPr>
        <a:lstStyle/>
        <a:p>
          <a:pPr lvl="0" algn="l" defTabSz="1022350">
            <a:lnSpc>
              <a:spcPct val="90000"/>
            </a:lnSpc>
            <a:spcBef>
              <a:spcPct val="0"/>
            </a:spcBef>
            <a:spcAft>
              <a:spcPct val="35000"/>
            </a:spcAft>
          </a:pPr>
          <a:r>
            <a:rPr lang="en-ZA" sz="2300" kern="1200" dirty="0" smtClean="0"/>
            <a:t>Strategic intent</a:t>
          </a:r>
          <a:endParaRPr lang="en-ZA" sz="2300" kern="1200" dirty="0"/>
        </a:p>
      </dsp:txBody>
      <dsp:txXfrm>
        <a:off x="5100726" y="1722843"/>
        <a:ext cx="2878188" cy="602971"/>
      </dsp:txXfrm>
    </dsp:sp>
    <dsp:sp modelId="{2E2CEF3C-DAE3-4606-B5A5-BCCA1CBCB380}">
      <dsp:nvSpPr>
        <dsp:cNvPr id="0" name=""/>
        <dsp:cNvSpPr/>
      </dsp:nvSpPr>
      <dsp:spPr>
        <a:xfrm>
          <a:off x="5100726" y="2351313"/>
          <a:ext cx="2550363" cy="228908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b="1" kern="1200" dirty="0" smtClean="0"/>
            <a:t>*Secure, credible and reliable information.</a:t>
          </a:r>
          <a:endParaRPr lang="en-ZA" sz="1500" strike="sngStrike" kern="1200" dirty="0"/>
        </a:p>
        <a:p>
          <a:pPr lvl="0" algn="l" defTabSz="666750">
            <a:lnSpc>
              <a:spcPct val="90000"/>
            </a:lnSpc>
            <a:spcBef>
              <a:spcPct val="0"/>
            </a:spcBef>
            <a:spcAft>
              <a:spcPct val="35000"/>
            </a:spcAft>
          </a:pPr>
          <a:r>
            <a:rPr lang="en-GB" sz="1500" b="1" kern="1200" smtClean="0"/>
            <a:t>*Maintain partnerships with relevant stakeholders</a:t>
          </a:r>
          <a:endParaRPr lang="en-GB" sz="1500" b="1" kern="1200" dirty="0" smtClean="0"/>
        </a:p>
        <a:p>
          <a:pPr lvl="0" algn="l" defTabSz="666750">
            <a:lnSpc>
              <a:spcPct val="90000"/>
            </a:lnSpc>
            <a:spcBef>
              <a:spcPct val="0"/>
            </a:spcBef>
            <a:spcAft>
              <a:spcPct val="35000"/>
            </a:spcAft>
          </a:pPr>
          <a:r>
            <a:rPr lang="en-ZA" sz="1500" b="1" kern="1200" smtClean="0"/>
            <a:t>*Identify and explore technological advancements for implementation</a:t>
          </a:r>
          <a:endParaRPr lang="en-ZA" sz="1500" b="1" kern="1200" dirty="0" smtClean="0"/>
        </a:p>
        <a:p>
          <a:pPr lvl="0" algn="l" defTabSz="666750">
            <a:lnSpc>
              <a:spcPct val="90000"/>
            </a:lnSpc>
            <a:spcBef>
              <a:spcPct val="0"/>
            </a:spcBef>
            <a:spcAft>
              <a:spcPct val="35000"/>
            </a:spcAft>
          </a:pPr>
          <a:r>
            <a:rPr lang="en-GB" sz="1500" b="1" kern="1200" dirty="0" smtClean="0"/>
            <a:t>*Evaluate the effectiveness of overcrowding strategy</a:t>
          </a:r>
        </a:p>
      </dsp:txBody>
      <dsp:txXfrm>
        <a:off x="5100726" y="2351313"/>
        <a:ext cx="2550363" cy="2289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4142E-C32B-4E5F-9FFA-9D5E68938780}">
      <dsp:nvSpPr>
        <dsp:cNvPr id="0" name=""/>
        <dsp:cNvSpPr/>
      </dsp:nvSpPr>
      <dsp:spPr>
        <a:xfrm>
          <a:off x="23874" y="628996"/>
          <a:ext cx="8232650" cy="1198987"/>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339" numCol="1" spcCol="1270" anchor="ctr" anchorCtr="0">
          <a:noAutofit/>
        </a:bodyPr>
        <a:lstStyle/>
        <a:p>
          <a:pPr lvl="0" algn="l" defTabSz="1022350">
            <a:lnSpc>
              <a:spcPct val="90000"/>
            </a:lnSpc>
            <a:spcBef>
              <a:spcPct val="0"/>
            </a:spcBef>
            <a:spcAft>
              <a:spcPct val="35000"/>
            </a:spcAft>
          </a:pPr>
          <a:r>
            <a:rPr lang="en-ZA" sz="2300" kern="1200" dirty="0" smtClean="0"/>
            <a:t>Impact: </a:t>
          </a:r>
          <a:endParaRPr lang="en-ZA" sz="2300" kern="1200" dirty="0"/>
        </a:p>
      </dsp:txBody>
      <dsp:txXfrm>
        <a:off x="23874" y="928743"/>
        <a:ext cx="7932903" cy="599493"/>
      </dsp:txXfrm>
    </dsp:sp>
    <dsp:sp modelId="{856E43E6-3D70-4376-AA4E-32C2946973DE}">
      <dsp:nvSpPr>
        <dsp:cNvPr id="0" name=""/>
        <dsp:cNvSpPr/>
      </dsp:nvSpPr>
      <dsp:spPr>
        <a:xfrm>
          <a:off x="23874" y="1553589"/>
          <a:ext cx="2535656" cy="230969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ZA" sz="2300" b="0" kern="1200" dirty="0" smtClean="0">
              <a:solidFill>
                <a:schemeClr val="tx1"/>
              </a:solidFill>
              <a:latin typeface="Calibri"/>
              <a:ea typeface="+mn-ea"/>
              <a:cs typeface="+mn-cs"/>
            </a:rPr>
            <a:t>Safe, secure and humane detention of inmates </a:t>
          </a:r>
          <a:endParaRPr lang="en-ZA" sz="2300" kern="1200" dirty="0"/>
        </a:p>
        <a:p>
          <a:pPr lvl="0" algn="l" defTabSz="1022350">
            <a:lnSpc>
              <a:spcPct val="90000"/>
            </a:lnSpc>
            <a:spcBef>
              <a:spcPct val="0"/>
            </a:spcBef>
            <a:spcAft>
              <a:spcPct val="35000"/>
            </a:spcAft>
          </a:pPr>
          <a:endParaRPr lang="en-ZA" sz="2300" kern="1200" dirty="0"/>
        </a:p>
      </dsp:txBody>
      <dsp:txXfrm>
        <a:off x="23874" y="1553589"/>
        <a:ext cx="2535656" cy="2309691"/>
      </dsp:txXfrm>
    </dsp:sp>
    <dsp:sp modelId="{C30C58A0-B04E-452B-9322-CA41E936892C}">
      <dsp:nvSpPr>
        <dsp:cNvPr id="0" name=""/>
        <dsp:cNvSpPr/>
      </dsp:nvSpPr>
      <dsp:spPr>
        <a:xfrm>
          <a:off x="2559531" y="1028659"/>
          <a:ext cx="5696994" cy="1198987"/>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339" numCol="1" spcCol="1270" anchor="ctr" anchorCtr="0">
          <a:noAutofit/>
        </a:bodyPr>
        <a:lstStyle/>
        <a:p>
          <a:pPr lvl="0" algn="l" defTabSz="1022350">
            <a:lnSpc>
              <a:spcPct val="90000"/>
            </a:lnSpc>
            <a:spcBef>
              <a:spcPct val="0"/>
            </a:spcBef>
            <a:spcAft>
              <a:spcPct val="35000"/>
            </a:spcAft>
          </a:pPr>
          <a:r>
            <a:rPr lang="en-ZA" sz="2300" kern="1200" dirty="0" smtClean="0"/>
            <a:t>Outcome:</a:t>
          </a:r>
          <a:endParaRPr lang="en-ZA" sz="2300" kern="1200" dirty="0"/>
        </a:p>
      </dsp:txBody>
      <dsp:txXfrm>
        <a:off x="2559531" y="1328406"/>
        <a:ext cx="5397247" cy="599493"/>
      </dsp:txXfrm>
    </dsp:sp>
    <dsp:sp modelId="{3B15316A-54DA-4456-ADE2-E7F050C432BD}">
      <dsp:nvSpPr>
        <dsp:cNvPr id="0" name=""/>
        <dsp:cNvSpPr/>
      </dsp:nvSpPr>
      <dsp:spPr>
        <a:xfrm>
          <a:off x="2559531" y="1953251"/>
          <a:ext cx="2535656" cy="2309691"/>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ZA" sz="2300" i="0" kern="1200" dirty="0" smtClean="0">
              <a:latin typeface="Calibri"/>
              <a:ea typeface="+mn-ea"/>
              <a:cs typeface="+mn-cs"/>
            </a:rPr>
            <a:t>Comprehensive case management system</a:t>
          </a:r>
        </a:p>
        <a:p>
          <a:pPr lvl="0" algn="l" defTabSz="1022350">
            <a:lnSpc>
              <a:spcPct val="90000"/>
            </a:lnSpc>
            <a:spcBef>
              <a:spcPct val="0"/>
            </a:spcBef>
            <a:spcAft>
              <a:spcPct val="35000"/>
            </a:spcAft>
          </a:pPr>
          <a:endParaRPr lang="en-ZA" sz="2300" kern="1200" dirty="0"/>
        </a:p>
      </dsp:txBody>
      <dsp:txXfrm>
        <a:off x="2559531" y="1953251"/>
        <a:ext cx="2535656" cy="2309691"/>
      </dsp:txXfrm>
    </dsp:sp>
    <dsp:sp modelId="{CCAB3F69-164F-45F2-B5B9-A78867DCEE16}">
      <dsp:nvSpPr>
        <dsp:cNvPr id="0" name=""/>
        <dsp:cNvSpPr/>
      </dsp:nvSpPr>
      <dsp:spPr>
        <a:xfrm>
          <a:off x="5095187" y="1428321"/>
          <a:ext cx="3161337" cy="1198987"/>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339" numCol="1" spcCol="1270" anchor="ctr" anchorCtr="0">
          <a:noAutofit/>
        </a:bodyPr>
        <a:lstStyle/>
        <a:p>
          <a:pPr lvl="0" algn="l" defTabSz="1022350">
            <a:lnSpc>
              <a:spcPct val="90000"/>
            </a:lnSpc>
            <a:spcBef>
              <a:spcPct val="0"/>
            </a:spcBef>
            <a:spcAft>
              <a:spcPct val="35000"/>
            </a:spcAft>
          </a:pPr>
          <a:r>
            <a:rPr lang="en-ZA" sz="2300" kern="1200" dirty="0" smtClean="0"/>
            <a:t>Strategic intent</a:t>
          </a:r>
          <a:endParaRPr lang="en-ZA" sz="2300" kern="1200" dirty="0"/>
        </a:p>
      </dsp:txBody>
      <dsp:txXfrm>
        <a:off x="5095187" y="1728068"/>
        <a:ext cx="2861590" cy="599493"/>
      </dsp:txXfrm>
    </dsp:sp>
    <dsp:sp modelId="{2E2CEF3C-DAE3-4606-B5A5-BCCA1CBCB380}">
      <dsp:nvSpPr>
        <dsp:cNvPr id="0" name=""/>
        <dsp:cNvSpPr/>
      </dsp:nvSpPr>
      <dsp:spPr>
        <a:xfrm>
          <a:off x="5036157" y="2352914"/>
          <a:ext cx="2535656" cy="227588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1" kern="1200" dirty="0" smtClean="0"/>
            <a:t>*Implement and monitor policies and the Strategy for the Management of overcrowding</a:t>
          </a:r>
          <a:endParaRPr lang="en-ZA" sz="1400" u="sng" strike="noStrike" kern="1200" dirty="0"/>
        </a:p>
        <a:p>
          <a:pPr lvl="0" algn="l" defTabSz="622300">
            <a:lnSpc>
              <a:spcPct val="90000"/>
            </a:lnSpc>
            <a:spcBef>
              <a:spcPct val="0"/>
            </a:spcBef>
            <a:spcAft>
              <a:spcPct val="35000"/>
            </a:spcAft>
          </a:pPr>
          <a:r>
            <a:rPr lang="en-GB" sz="1400" b="1" kern="1200" dirty="0" smtClean="0"/>
            <a:t>*Strengthen partnerships with relevant stakeholders to improve/broaden the reach of services and interventions; </a:t>
          </a:r>
        </a:p>
        <a:p>
          <a:pPr lvl="0" algn="l" defTabSz="622300">
            <a:lnSpc>
              <a:spcPct val="90000"/>
            </a:lnSpc>
            <a:spcBef>
              <a:spcPct val="0"/>
            </a:spcBef>
            <a:spcAft>
              <a:spcPct val="35000"/>
            </a:spcAft>
          </a:pPr>
          <a:r>
            <a:rPr lang="en-GB" sz="1400" b="1" kern="1200" dirty="0" smtClean="0"/>
            <a:t>*Participate in Integrated Planning with stakeholders;</a:t>
          </a:r>
        </a:p>
        <a:p>
          <a:pPr lvl="0" algn="l" defTabSz="488950">
            <a:lnSpc>
              <a:spcPct val="90000"/>
            </a:lnSpc>
            <a:spcBef>
              <a:spcPct val="0"/>
            </a:spcBef>
            <a:spcAft>
              <a:spcPct val="35000"/>
            </a:spcAft>
          </a:pPr>
          <a:r>
            <a:rPr lang="en-GB" sz="1100" b="1" kern="1200" dirty="0" smtClean="0">
              <a:solidFill>
                <a:schemeClr val="bg1"/>
              </a:solidFill>
            </a:rPr>
            <a:t>*Implementation of advanced technology in collaboration with JCPS and SAPS</a:t>
          </a:r>
          <a:endParaRPr lang="en-ZA" sz="1100" b="1" kern="1200" dirty="0"/>
        </a:p>
      </dsp:txBody>
      <dsp:txXfrm>
        <a:off x="5036157" y="2352914"/>
        <a:ext cx="2535656" cy="22758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E1993-DE2F-4A51-8D77-D9DF03A10228}">
      <dsp:nvSpPr>
        <dsp:cNvPr id="0" name=""/>
        <dsp:cNvSpPr/>
      </dsp:nvSpPr>
      <dsp:spPr>
        <a:xfrm>
          <a:off x="264915" y="940994"/>
          <a:ext cx="2338048" cy="21251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b="0" kern="1200" dirty="0" smtClean="0">
              <a:solidFill>
                <a:schemeClr val="tx1"/>
              </a:solidFill>
              <a:latin typeface="Calibri"/>
              <a:ea typeface="+mn-ea"/>
              <a:cs typeface="+mn-cs"/>
            </a:rPr>
            <a:t>Safe, secure and humane detention of inmates </a:t>
          </a:r>
          <a:endParaRPr lang="en-ZA" sz="1600" b="0" kern="1200" dirty="0">
            <a:solidFill>
              <a:schemeClr val="tx1"/>
            </a:solidFill>
            <a:latin typeface="Calibri"/>
            <a:ea typeface="+mn-ea"/>
            <a:cs typeface="+mn-cs"/>
          </a:endParaRPr>
        </a:p>
      </dsp:txBody>
      <dsp:txXfrm>
        <a:off x="327159" y="1003238"/>
        <a:ext cx="2213560" cy="2000669"/>
      </dsp:txXfrm>
    </dsp:sp>
    <dsp:sp modelId="{806624F1-247C-4B18-98B2-C7420405EA0A}">
      <dsp:nvSpPr>
        <dsp:cNvPr id="0" name=""/>
        <dsp:cNvSpPr/>
      </dsp:nvSpPr>
      <dsp:spPr>
        <a:xfrm rot="188683">
          <a:off x="2602521" y="2001316"/>
          <a:ext cx="588367" cy="36790"/>
        </a:xfrm>
        <a:custGeom>
          <a:avLst/>
          <a:gdLst/>
          <a:ahLst/>
          <a:cxnLst/>
          <a:rect l="0" t="0" r="0" b="0"/>
          <a:pathLst>
            <a:path>
              <a:moveTo>
                <a:pt x="0" y="13710"/>
              </a:moveTo>
              <a:lnTo>
                <a:pt x="547882" y="1371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ysClr val="windowText" lastClr="000000">
                <a:hueOff val="0"/>
                <a:satOff val="0"/>
                <a:lumOff val="0"/>
                <a:alphaOff val="0"/>
              </a:sysClr>
            </a:solidFill>
            <a:latin typeface="Calibri"/>
            <a:ea typeface="+mn-ea"/>
            <a:cs typeface="+mn-cs"/>
          </a:endParaRPr>
        </a:p>
      </dsp:txBody>
      <dsp:txXfrm>
        <a:off x="2881995" y="2005002"/>
        <a:ext cx="29418" cy="29418"/>
      </dsp:txXfrm>
    </dsp:sp>
    <dsp:sp modelId="{700750EF-DCA2-44E7-A8F6-8722B98CA86B}">
      <dsp:nvSpPr>
        <dsp:cNvPr id="0" name=""/>
        <dsp:cNvSpPr/>
      </dsp:nvSpPr>
      <dsp:spPr>
        <a:xfrm>
          <a:off x="3190445" y="973271"/>
          <a:ext cx="2338048" cy="212515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latin typeface="Calibri"/>
              <a:ea typeface="+mn-ea"/>
              <a:cs typeface="+mn-cs"/>
            </a:rPr>
            <a:t>Comprehensive case management system</a:t>
          </a:r>
        </a:p>
      </dsp:txBody>
      <dsp:txXfrm>
        <a:off x="3252689" y="1035515"/>
        <a:ext cx="2213560" cy="2000669"/>
      </dsp:txXfrm>
    </dsp:sp>
    <dsp:sp modelId="{3A0F5D64-518A-4350-B9E9-C42320A5B686}">
      <dsp:nvSpPr>
        <dsp:cNvPr id="0" name=""/>
        <dsp:cNvSpPr/>
      </dsp:nvSpPr>
      <dsp:spPr>
        <a:xfrm rot="18235088">
          <a:off x="5187365" y="1376990"/>
          <a:ext cx="1543593" cy="36790"/>
        </a:xfrm>
        <a:custGeom>
          <a:avLst/>
          <a:gdLst/>
          <a:ahLst/>
          <a:cxnLst/>
          <a:rect l="0" t="0" r="0" b="0"/>
          <a:pathLst>
            <a:path>
              <a:moveTo>
                <a:pt x="0" y="13710"/>
              </a:moveTo>
              <a:lnTo>
                <a:pt x="794435" y="13710"/>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solidFill>
              <a:sysClr val="windowText" lastClr="000000">
                <a:hueOff val="0"/>
                <a:satOff val="0"/>
                <a:lumOff val="0"/>
                <a:alphaOff val="0"/>
              </a:sysClr>
            </a:solidFill>
            <a:latin typeface="Calibri"/>
            <a:ea typeface="+mn-ea"/>
            <a:cs typeface="+mn-cs"/>
          </a:endParaRPr>
        </a:p>
      </dsp:txBody>
      <dsp:txXfrm>
        <a:off x="5920572" y="1356796"/>
        <a:ext cx="77179" cy="77179"/>
      </dsp:txXfrm>
    </dsp:sp>
    <dsp:sp modelId="{E57721BD-D99F-4BCC-BEB3-1297D5C323E0}">
      <dsp:nvSpPr>
        <dsp:cNvPr id="0" name=""/>
        <dsp:cNvSpPr/>
      </dsp:nvSpPr>
      <dsp:spPr>
        <a:xfrm>
          <a:off x="6389831" y="443206"/>
          <a:ext cx="2338048" cy="623428"/>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en-ZA" sz="1600" b="0" kern="1200" dirty="0" smtClean="0">
            <a:solidFill>
              <a:schemeClr val="tx1"/>
            </a:solidFill>
            <a:effectLst/>
            <a:latin typeface="Calibri" panose="020F0502020204030204" pitchFamily="34" charset="0"/>
            <a:ea typeface="+mn-ea"/>
            <a:cs typeface="Times New Roman" panose="02020603050405020304" pitchFamily="18" charset="0"/>
          </a:endParaRPr>
        </a:p>
        <a:p>
          <a:pPr lvl="0" algn="l" defTabSz="711200">
            <a:lnSpc>
              <a:spcPct val="90000"/>
            </a:lnSpc>
            <a:spcBef>
              <a:spcPct val="0"/>
            </a:spcBef>
            <a:spcAft>
              <a:spcPct val="35000"/>
            </a:spcAft>
          </a:pPr>
          <a:r>
            <a:rPr lang="en-ZA" sz="1600" b="0" kern="1200" dirty="0" smtClean="0">
              <a:solidFill>
                <a:schemeClr val="tx1"/>
              </a:solidFill>
              <a:effectLst/>
              <a:latin typeface="Calibri" panose="020F0502020204030204" pitchFamily="34" charset="0"/>
              <a:ea typeface="+mn-ea"/>
              <a:cs typeface="Times New Roman" panose="02020603050405020304" pitchFamily="18" charset="0"/>
            </a:rPr>
            <a:t>Risk assessment of inmates</a:t>
          </a:r>
        </a:p>
        <a:p>
          <a:pPr lvl="0" algn="l" defTabSz="711200">
            <a:lnSpc>
              <a:spcPct val="90000"/>
            </a:lnSpc>
            <a:spcBef>
              <a:spcPct val="0"/>
            </a:spcBef>
            <a:spcAft>
              <a:spcPct val="35000"/>
            </a:spcAft>
          </a:pPr>
          <a:endParaRPr lang="en-ZA" sz="1600" b="0" kern="1200" dirty="0" smtClean="0">
            <a:solidFill>
              <a:schemeClr val="tx1"/>
            </a:solidFill>
            <a:effectLst/>
            <a:latin typeface="Calibri" panose="020F0502020204030204" pitchFamily="34" charset="0"/>
            <a:ea typeface="+mn-ea"/>
            <a:cs typeface="Times New Roman" panose="02020603050405020304" pitchFamily="18" charset="0"/>
          </a:endParaRPr>
        </a:p>
      </dsp:txBody>
      <dsp:txXfrm>
        <a:off x="6408091" y="461466"/>
        <a:ext cx="2301528" cy="586908"/>
      </dsp:txXfrm>
    </dsp:sp>
    <dsp:sp modelId="{CEF10967-F9E3-4527-B9BA-364E5F2ED87A}">
      <dsp:nvSpPr>
        <dsp:cNvPr id="0" name=""/>
        <dsp:cNvSpPr/>
      </dsp:nvSpPr>
      <dsp:spPr>
        <a:xfrm rot="20558868">
          <a:off x="5508546" y="1886729"/>
          <a:ext cx="876636" cy="36790"/>
        </a:xfrm>
        <a:custGeom>
          <a:avLst/>
          <a:gdLst/>
          <a:ahLst/>
          <a:cxnLst/>
          <a:rect l="0" t="0" r="0" b="0"/>
          <a:pathLst>
            <a:path>
              <a:moveTo>
                <a:pt x="0" y="18395"/>
              </a:moveTo>
              <a:lnTo>
                <a:pt x="876636" y="1839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5924948" y="1883208"/>
        <a:ext cx="43831" cy="43831"/>
      </dsp:txXfrm>
    </dsp:sp>
    <dsp:sp modelId="{184FD591-FC66-458F-BD90-65DBA726CA67}">
      <dsp:nvSpPr>
        <dsp:cNvPr id="0" name=""/>
        <dsp:cNvSpPr/>
      </dsp:nvSpPr>
      <dsp:spPr>
        <a:xfrm>
          <a:off x="6365234" y="1317333"/>
          <a:ext cx="2338048" cy="91413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ZA" sz="1600" b="0" kern="1200" dirty="0" smtClean="0">
              <a:solidFill>
                <a:schemeClr val="tx1"/>
              </a:solidFill>
              <a:effectLst/>
              <a:latin typeface="Calibri" panose="020F0502020204030204" pitchFamily="34" charset="0"/>
              <a:ea typeface="+mn-ea"/>
              <a:cs typeface="Times New Roman" panose="02020603050405020304" pitchFamily="18" charset="0"/>
            </a:rPr>
            <a:t>Quality profiles considered timeously by CSPBs</a:t>
          </a:r>
        </a:p>
      </dsp:txBody>
      <dsp:txXfrm>
        <a:off x="6392008" y="1344107"/>
        <a:ext cx="2284500" cy="860582"/>
      </dsp:txXfrm>
    </dsp:sp>
    <dsp:sp modelId="{A16627A3-8C60-4899-A417-6ABEA5CF294F}">
      <dsp:nvSpPr>
        <dsp:cNvPr id="0" name=""/>
        <dsp:cNvSpPr/>
      </dsp:nvSpPr>
      <dsp:spPr>
        <a:xfrm rot="2611767">
          <a:off x="5367423" y="2420879"/>
          <a:ext cx="1171506" cy="36790"/>
        </a:xfrm>
        <a:custGeom>
          <a:avLst/>
          <a:gdLst/>
          <a:ahLst/>
          <a:cxnLst/>
          <a:rect l="0" t="0" r="0" b="0"/>
          <a:pathLst>
            <a:path>
              <a:moveTo>
                <a:pt x="0" y="18395"/>
              </a:moveTo>
              <a:lnTo>
                <a:pt x="1171506" y="1839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5923889" y="2409987"/>
        <a:ext cx="58575" cy="58575"/>
      </dsp:txXfrm>
    </dsp:sp>
    <dsp:sp modelId="{D149E425-599F-48B3-AF3C-CB147FBF740E}">
      <dsp:nvSpPr>
        <dsp:cNvPr id="0" name=""/>
        <dsp:cNvSpPr/>
      </dsp:nvSpPr>
      <dsp:spPr>
        <a:xfrm>
          <a:off x="6377860" y="2258187"/>
          <a:ext cx="2338048" cy="1169024"/>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ZA" sz="1600" b="0" kern="1200" dirty="0" smtClean="0">
              <a:solidFill>
                <a:schemeClr val="tx1"/>
              </a:solidFill>
              <a:effectLst/>
              <a:latin typeface="Calibri" panose="020F0502020204030204" pitchFamily="34" charset="0"/>
              <a:ea typeface="+mn-ea"/>
              <a:cs typeface="Times New Roman" panose="02020603050405020304" pitchFamily="18" charset="0"/>
            </a:rPr>
            <a:t>Integrated and automated case management system and information</a:t>
          </a:r>
          <a:endParaRPr lang="en-ZA" sz="1600" b="0" kern="1200" dirty="0">
            <a:solidFill>
              <a:schemeClr val="tx1"/>
            </a:solidFill>
            <a:effectLst/>
            <a:latin typeface="Calibri" panose="020F0502020204030204" pitchFamily="34" charset="0"/>
            <a:ea typeface="+mn-ea"/>
            <a:cs typeface="Times New Roman" panose="02020603050405020304" pitchFamily="18" charset="0"/>
          </a:endParaRPr>
        </a:p>
      </dsp:txBody>
      <dsp:txXfrm>
        <a:off x="6412100" y="2292427"/>
        <a:ext cx="2269568" cy="1100544"/>
      </dsp:txXfrm>
    </dsp:sp>
    <dsp:sp modelId="{4334F46B-896B-4F54-AF53-D5E42D621AE4}">
      <dsp:nvSpPr>
        <dsp:cNvPr id="0" name=""/>
        <dsp:cNvSpPr/>
      </dsp:nvSpPr>
      <dsp:spPr>
        <a:xfrm rot="3893194">
          <a:off x="4901153" y="3004336"/>
          <a:ext cx="2179823" cy="36790"/>
        </a:xfrm>
        <a:custGeom>
          <a:avLst/>
          <a:gdLst/>
          <a:ahLst/>
          <a:cxnLst/>
          <a:rect l="0" t="0" r="0" b="0"/>
          <a:pathLst>
            <a:path>
              <a:moveTo>
                <a:pt x="0" y="18395"/>
              </a:moveTo>
              <a:lnTo>
                <a:pt x="2179823" y="1839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A" sz="700" kern="1200"/>
        </a:p>
      </dsp:txBody>
      <dsp:txXfrm>
        <a:off x="5936569" y="2968236"/>
        <a:ext cx="108991" cy="108991"/>
      </dsp:txXfrm>
    </dsp:sp>
    <dsp:sp modelId="{75DF9E2C-C248-4977-B207-FDC43752109D}">
      <dsp:nvSpPr>
        <dsp:cNvPr id="0" name=""/>
        <dsp:cNvSpPr/>
      </dsp:nvSpPr>
      <dsp:spPr>
        <a:xfrm>
          <a:off x="6453636" y="3487170"/>
          <a:ext cx="2275973" cy="104488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ZA" sz="1600" b="0" kern="1200" dirty="0" smtClean="0">
              <a:solidFill>
                <a:schemeClr val="tx1"/>
              </a:solidFill>
              <a:effectLst/>
              <a:latin typeface="Calibri" panose="020F0502020204030204" pitchFamily="34" charset="0"/>
              <a:ea typeface="+mn-ea"/>
              <a:cs typeface="Times New Roman" panose="02020603050405020304" pitchFamily="18" charset="0"/>
            </a:rPr>
            <a:t>Inmate </a:t>
          </a:r>
        </a:p>
        <a:p>
          <a:pPr lvl="0" algn="l" defTabSz="711200">
            <a:lnSpc>
              <a:spcPct val="90000"/>
            </a:lnSpc>
            <a:spcBef>
              <a:spcPct val="0"/>
            </a:spcBef>
            <a:spcAft>
              <a:spcPct val="35000"/>
            </a:spcAft>
          </a:pPr>
          <a:r>
            <a:rPr lang="en-ZA" sz="1600" b="0" kern="1200" dirty="0" smtClean="0">
              <a:solidFill>
                <a:schemeClr val="tx1"/>
              </a:solidFill>
              <a:effectLst/>
              <a:latin typeface="Calibri" panose="020F0502020204030204" pitchFamily="34" charset="0"/>
              <a:ea typeface="+mn-ea"/>
              <a:cs typeface="Times New Roman" panose="02020603050405020304" pitchFamily="18" charset="0"/>
            </a:rPr>
            <a:t>Management </a:t>
          </a:r>
          <a:endParaRPr lang="en-ZA" sz="1600" kern="1200" dirty="0">
            <a:latin typeface="Calibri" panose="020F0502020204030204" pitchFamily="34" charset="0"/>
            <a:cs typeface="Times New Roman" panose="02020603050405020304" pitchFamily="18" charset="0"/>
          </a:endParaRPr>
        </a:p>
      </dsp:txBody>
      <dsp:txXfrm>
        <a:off x="6484240" y="3517774"/>
        <a:ext cx="2214765" cy="983677"/>
      </dsp:txXfrm>
    </dsp:sp>
    <dsp:sp modelId="{692D057B-5E30-4B91-A482-D81C0973AD18}">
      <dsp:nvSpPr>
        <dsp:cNvPr id="0" name=""/>
        <dsp:cNvSpPr/>
      </dsp:nvSpPr>
      <dsp:spPr>
        <a:xfrm>
          <a:off x="6511877" y="4716692"/>
          <a:ext cx="2338048" cy="100288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sz="1600" b="0" strike="noStrike" kern="1200" dirty="0" smtClean="0">
              <a:effectLst/>
              <a:latin typeface="+mn-lt"/>
              <a:ea typeface="Calibri"/>
              <a:cs typeface="Times New Roman"/>
            </a:rPr>
            <a:t>Management of</a:t>
          </a:r>
          <a:r>
            <a:rPr lang="en-US" sz="1600" b="0" strike="sngStrike" kern="1200" dirty="0" smtClean="0">
              <a:effectLst/>
              <a:latin typeface="+mn-lt"/>
              <a:ea typeface="Calibri"/>
              <a:cs typeface="Times New Roman"/>
            </a:rPr>
            <a:t> </a:t>
          </a:r>
          <a:r>
            <a:rPr lang="en-US" sz="1600" b="0" kern="1200" dirty="0" smtClean="0">
              <a:effectLst/>
              <a:latin typeface="+mn-lt"/>
              <a:ea typeface="Calibri"/>
              <a:cs typeface="Times New Roman"/>
            </a:rPr>
            <a:t>overcrowding</a:t>
          </a:r>
        </a:p>
      </dsp:txBody>
      <dsp:txXfrm>
        <a:off x="6541250" y="4746065"/>
        <a:ext cx="2279302" cy="944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BE795-9EDB-44E2-96BB-62343E1E77CA}">
      <dsp:nvSpPr>
        <dsp:cNvPr id="0" name=""/>
        <dsp:cNvSpPr/>
      </dsp:nvSpPr>
      <dsp:spPr>
        <a:xfrm>
          <a:off x="2678" y="0"/>
          <a:ext cx="3263800"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ZA" sz="1900" kern="1200" dirty="0" smtClean="0">
              <a:solidFill>
                <a:schemeClr val="tx1"/>
              </a:solidFill>
              <a:latin typeface="Calibri"/>
              <a:ea typeface="+mn-ea"/>
              <a:cs typeface="+mn-cs"/>
            </a:rPr>
            <a:t>Impact (Impact Statement)</a:t>
          </a:r>
          <a:endParaRPr lang="en-ZA" sz="1900" kern="1200" dirty="0">
            <a:solidFill>
              <a:schemeClr val="tx1"/>
            </a:solidFill>
            <a:latin typeface="Calibri"/>
            <a:ea typeface="+mn-ea"/>
            <a:cs typeface="+mn-cs"/>
          </a:endParaRPr>
        </a:p>
      </dsp:txBody>
      <dsp:txXfrm>
        <a:off x="206757" y="0"/>
        <a:ext cx="2855642" cy="408158"/>
      </dsp:txXfrm>
    </dsp:sp>
    <dsp:sp modelId="{725E6417-0418-43C0-891F-EE405BDC9D2D}">
      <dsp:nvSpPr>
        <dsp:cNvPr id="0" name=""/>
        <dsp:cNvSpPr/>
      </dsp:nvSpPr>
      <dsp:spPr>
        <a:xfrm>
          <a:off x="2940099" y="0"/>
          <a:ext cx="3263800"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ZA" sz="1900" kern="1200" dirty="0" smtClean="0">
              <a:solidFill>
                <a:schemeClr val="tx1"/>
              </a:solidFill>
              <a:latin typeface="Calibri"/>
              <a:ea typeface="+mn-ea"/>
              <a:cs typeface="+mn-cs"/>
            </a:rPr>
            <a:t>Outcome (5 year target)</a:t>
          </a:r>
          <a:endParaRPr lang="en-ZA" sz="1900" kern="1200" dirty="0">
            <a:solidFill>
              <a:schemeClr val="tx1"/>
            </a:solidFill>
            <a:latin typeface="Calibri"/>
            <a:ea typeface="+mn-ea"/>
            <a:cs typeface="+mn-cs"/>
          </a:endParaRPr>
        </a:p>
      </dsp:txBody>
      <dsp:txXfrm>
        <a:off x="3144178" y="0"/>
        <a:ext cx="2855642" cy="408158"/>
      </dsp:txXfrm>
    </dsp:sp>
    <dsp:sp modelId="{9654805B-6471-444A-A5C9-497929093079}">
      <dsp:nvSpPr>
        <dsp:cNvPr id="0" name=""/>
        <dsp:cNvSpPr/>
      </dsp:nvSpPr>
      <dsp:spPr>
        <a:xfrm>
          <a:off x="5877520" y="0"/>
          <a:ext cx="3263800" cy="408158"/>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ZA" sz="1900" kern="1200" dirty="0" smtClean="0">
              <a:solidFill>
                <a:schemeClr val="tx1"/>
              </a:solidFill>
              <a:latin typeface="Calibri"/>
              <a:ea typeface="+mn-ea"/>
              <a:cs typeface="+mn-cs"/>
            </a:rPr>
            <a:t>Primary Outputs (KPI’S)</a:t>
          </a:r>
          <a:endParaRPr lang="en-ZA" sz="1900" kern="1200" dirty="0">
            <a:solidFill>
              <a:schemeClr val="tx1"/>
            </a:solidFill>
            <a:latin typeface="Calibri"/>
            <a:ea typeface="+mn-ea"/>
            <a:cs typeface="+mn-cs"/>
          </a:endParaRPr>
        </a:p>
      </dsp:txBody>
      <dsp:txXfrm>
        <a:off x="6081599" y="0"/>
        <a:ext cx="2855642" cy="40815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9D650-015F-4F91-AC32-AEEE6A40B8D9}" type="datetimeFigureOut">
              <a:rPr lang="en-ZA" smtClean="0"/>
              <a:t>2019/08/16</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8A482-2061-49D3-A35A-7891C3524BDA}" type="slidenum">
              <a:rPr lang="en-ZA" smtClean="0"/>
              <a:t>‹#›</a:t>
            </a:fld>
            <a:endParaRPr lang="en-ZA"/>
          </a:p>
        </p:txBody>
      </p:sp>
    </p:spTree>
    <p:extLst>
      <p:ext uri="{BB962C8B-B14F-4D97-AF65-F5344CB8AC3E}">
        <p14:creationId xmlns:p14="http://schemas.microsoft.com/office/powerpoint/2010/main" val="346378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738A482-2061-49D3-A35A-7891C3524BDA}" type="slidenum">
              <a:rPr lang="en-ZA" smtClean="0"/>
              <a:t>1</a:t>
            </a:fld>
            <a:endParaRPr lang="en-ZA"/>
          </a:p>
        </p:txBody>
      </p:sp>
    </p:spTree>
    <p:extLst>
      <p:ext uri="{BB962C8B-B14F-4D97-AF65-F5344CB8AC3E}">
        <p14:creationId xmlns:p14="http://schemas.microsoft.com/office/powerpoint/2010/main" val="34008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new dynamic outlook to reposition the Department</a:t>
            </a:r>
            <a:endParaRPr lang="en-ZA" dirty="0"/>
          </a:p>
        </p:txBody>
      </p:sp>
      <p:sp>
        <p:nvSpPr>
          <p:cNvPr id="4" name="Slide Number Placeholder 3"/>
          <p:cNvSpPr>
            <a:spLocks noGrp="1"/>
          </p:cNvSpPr>
          <p:nvPr>
            <p:ph type="sldNum" sz="quarter" idx="10"/>
          </p:nvPr>
        </p:nvSpPr>
        <p:spPr/>
        <p:txBody>
          <a:bodyPr/>
          <a:lstStyle/>
          <a:p>
            <a:fld id="{D738A482-2061-49D3-A35A-7891C3524BDA}" type="slidenum">
              <a:rPr lang="en-ZA" smtClean="0"/>
              <a:t>12</a:t>
            </a:fld>
            <a:endParaRPr lang="en-ZA"/>
          </a:p>
        </p:txBody>
      </p:sp>
    </p:spTree>
    <p:extLst>
      <p:ext uri="{BB962C8B-B14F-4D97-AF65-F5344CB8AC3E}">
        <p14:creationId xmlns:p14="http://schemas.microsoft.com/office/powerpoint/2010/main" val="386079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AFD551-4ED3-4795-9759-707F808E4BF5}" type="datetime1">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79937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6D28E2-0CD9-4369-8C40-79C1550C20C4}" type="datetime1">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416182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8AB5ACD-3C82-4B15-9DB2-4DBFE7A0CB8F}" type="datetime1">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61973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86"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141415"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1"/>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val="418760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246063" y="2092329"/>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419724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722313" y="2906717"/>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368216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28"/>
            <a:ext cx="4246562"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5" y="2092328"/>
            <a:ext cx="4248150"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58292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4"/>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0" y="1535117"/>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0"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9" y="1535117"/>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9"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10564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val="2913823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val="216822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4"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0"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4" y="1785941"/>
            <a:ext cx="3008313"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38174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0E0FA6E-5210-42CD-9625-8E765C9209CA}" type="datetime1">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1841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4"/>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1"/>
            <a:ext cx="5486400" cy="19943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47406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88" y="2092327"/>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908228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2" y="596901"/>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3" y="596901"/>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624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F4F8F1-637C-47B7-B2BE-9926737963F9}" type="datetime1">
              <a:rPr lang="en-US" smtClean="0"/>
              <a:t>8/16/2019</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137402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5903C3-AA13-415B-ACC0-6C177F39D530}" type="datetime1">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7383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F209B9-DE41-4C72-B9B1-33EA34597A8B}" type="datetime1">
              <a:rPr lang="en-US" smtClean="0"/>
              <a:t>8/16/2019</a:t>
            </a:fld>
            <a:endParaRPr lang="en-US"/>
          </a:p>
        </p:txBody>
      </p:sp>
      <p:sp>
        <p:nvSpPr>
          <p:cNvPr id="8" name="Footer Placeholder 7"/>
          <p:cNvSpPr>
            <a:spLocks noGrp="1"/>
          </p:cNvSpPr>
          <p:nvPr>
            <p:ph type="ftr" sz="quarter" idx="11"/>
          </p:nvPr>
        </p:nvSpPr>
        <p:spPr>
          <a:xfrm>
            <a:off x="0" y="6126163"/>
            <a:ext cx="9144000" cy="7318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310400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D8EEC-B624-4C58-AA34-AFC4F70FEDC6}" type="datetime1">
              <a:rPr lang="en-US" smtClean="0"/>
              <a:t>8/16/2019</a:t>
            </a:fld>
            <a:endParaRPr lang="en-US"/>
          </a:p>
        </p:txBody>
      </p:sp>
      <p:sp>
        <p:nvSpPr>
          <p:cNvPr id="4" name="Footer Placeholder 3"/>
          <p:cNvSpPr>
            <a:spLocks noGrp="1"/>
          </p:cNvSpPr>
          <p:nvPr>
            <p:ph type="ftr" sz="quarter" idx="11"/>
          </p:nvPr>
        </p:nvSpPr>
        <p:spPr>
          <a:xfrm>
            <a:off x="0" y="6126163"/>
            <a:ext cx="9144000" cy="7318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5963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EF5D61-B4FF-471D-918F-0E4EF7C5813F}" type="datetime1">
              <a:rPr lang="en-US" smtClean="0"/>
              <a:t>8/16/2019</a:t>
            </a:fld>
            <a:endParaRPr lang="en-US"/>
          </a:p>
        </p:txBody>
      </p:sp>
      <p:sp>
        <p:nvSpPr>
          <p:cNvPr id="3" name="Footer Placeholder 2"/>
          <p:cNvSpPr>
            <a:spLocks noGrp="1"/>
          </p:cNvSpPr>
          <p:nvPr>
            <p:ph type="ftr" sz="quarter" idx="11"/>
          </p:nvPr>
        </p:nvSpPr>
        <p:spPr>
          <a:xfrm>
            <a:off x="0" y="6126163"/>
            <a:ext cx="9144000" cy="7318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38548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2A0C75A-C8C5-43F3-85D6-8850AD5BBF19}" type="datetime1">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303285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C76FCC-AC9D-458A-AD93-D7EC21E95F38}" type="datetime1">
              <a:rPr lang="en-US" smtClean="0"/>
              <a:t>8/16/2019</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t>‹#›</a:t>
            </a:fld>
            <a:endParaRPr lang="en-US"/>
          </a:p>
        </p:txBody>
      </p:sp>
    </p:spTree>
    <p:extLst>
      <p:ext uri="{BB962C8B-B14F-4D97-AF65-F5344CB8AC3E}">
        <p14:creationId xmlns:p14="http://schemas.microsoft.com/office/powerpoint/2010/main" val="284130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771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74617"/>
            <a:ext cx="8229600" cy="33347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owerPoint-2.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5709408"/>
            <a:ext cx="2926350" cy="1148592"/>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937549"/>
          </a:xfrm>
          <a:prstGeom prst="rect">
            <a:avLst/>
          </a:prstGeom>
        </p:spPr>
      </p:pic>
    </p:spTree>
    <p:extLst>
      <p:ext uri="{BB962C8B-B14F-4D97-AF65-F5344CB8AC3E}">
        <p14:creationId xmlns:p14="http://schemas.microsoft.com/office/powerpoint/2010/main" val="392580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defTabSz="914400" fontAlgn="base">
              <a:spcBef>
                <a:spcPct val="0"/>
              </a:spcBef>
              <a:spcAft>
                <a:spcPct val="0"/>
              </a:spcAft>
              <a:defRPr/>
            </a:pPr>
            <a:endParaRPr lang="en-ZA" sz="1400" dirty="0">
              <a:solidFill>
                <a:srgbClr val="000000"/>
              </a:solidFill>
            </a:endParaRPr>
          </a:p>
        </p:txBody>
      </p:sp>
      <p:sp>
        <p:nvSpPr>
          <p:cNvPr id="307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307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defTabSz="914400" eaLnBrk="0" fontAlgn="base" hangingPunct="0">
              <a:spcBef>
                <a:spcPct val="0"/>
              </a:spcBef>
              <a:spcAft>
                <a:spcPct val="0"/>
              </a:spcAft>
              <a:defRPr/>
            </a:pPr>
            <a:fld id="{851172FB-5EEA-4105-882C-8D3DDB9655BA}" type="slidenum">
              <a:rPr lang="en-GB" sz="900">
                <a:solidFill>
                  <a:srgbClr val="77787B"/>
                </a:solidFill>
              </a:rPr>
              <a:pPr algn="r" defTabSz="914400" eaLnBrk="0" fontAlgn="base" hangingPunct="0">
                <a:spcBef>
                  <a:spcPct val="0"/>
                </a:spcBef>
                <a:spcAft>
                  <a:spcPct val="0"/>
                </a:spcAft>
                <a:defRPr/>
              </a:pPr>
              <a:t>‹#›</a:t>
            </a:fld>
            <a:endParaRPr lang="en-GB" sz="900" dirty="0">
              <a:solidFill>
                <a:srgbClr val="77787B"/>
              </a:solidFill>
            </a:endParaRPr>
          </a:p>
        </p:txBody>
      </p:sp>
      <p:pic>
        <p:nvPicPr>
          <p:cNvPr id="307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34962"/>
          </a:xfrm>
          <a:prstGeom prst="rect">
            <a:avLst/>
          </a:prstGeom>
          <a:noFill/>
          <a:ln w="12700" algn="ctr">
            <a:noFill/>
            <a:miter lim="800000"/>
            <a:headEnd/>
            <a:tailEnd/>
          </a:ln>
        </p:spPr>
        <p:txBody>
          <a:bodyPr lIns="72000" tIns="72000" rIns="72000" bIns="72000">
            <a:spAutoFit/>
          </a:bodyPr>
          <a:lstStyle/>
          <a:p>
            <a:pPr defTabSz="914400" fontAlgn="base">
              <a:spcBef>
                <a:spcPct val="0"/>
              </a:spcBef>
              <a:spcAft>
                <a:spcPct val="0"/>
              </a:spcAft>
              <a:defRPr/>
            </a:pPr>
            <a:r>
              <a:rPr lang="en-GB" sz="1400" i="1" dirty="0">
                <a:solidFill>
                  <a:srgbClr val="000000"/>
                </a:solidFill>
              </a:rPr>
              <a:t>Highly Confidential</a:t>
            </a:r>
          </a:p>
        </p:txBody>
      </p:sp>
    </p:spTree>
    <p:extLst>
      <p:ext uri="{BB962C8B-B14F-4D97-AF65-F5344CB8AC3E}">
        <p14:creationId xmlns:p14="http://schemas.microsoft.com/office/powerpoint/2010/main" val="971006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89"/>
            <a:ext cx="9143086" cy="6858000"/>
          </a:xfrm>
          <a:prstGeom prst="rect">
            <a:avLst/>
          </a:prstGeom>
        </p:spPr>
      </p:pic>
      <p:sp>
        <p:nvSpPr>
          <p:cNvPr id="6" name="TextBox 5"/>
          <p:cNvSpPr txBox="1"/>
          <p:nvPr/>
        </p:nvSpPr>
        <p:spPr>
          <a:xfrm>
            <a:off x="175364" y="3657600"/>
            <a:ext cx="6151545" cy="2400657"/>
          </a:xfrm>
          <a:prstGeom prst="rect">
            <a:avLst/>
          </a:prstGeom>
          <a:noFill/>
        </p:spPr>
        <p:txBody>
          <a:bodyPr wrap="square" rtlCol="0">
            <a:spAutoFit/>
          </a:bodyPr>
          <a:lstStyle/>
          <a:p>
            <a:pPr>
              <a:lnSpc>
                <a:spcPts val="3600"/>
              </a:lnSpc>
            </a:pPr>
            <a:r>
              <a:rPr lang="en-US" sz="4400" b="1" dirty="0" smtClean="0">
                <a:solidFill>
                  <a:srgbClr val="008F00"/>
                </a:solidFill>
              </a:rPr>
              <a:t>INCARCERATION</a:t>
            </a:r>
          </a:p>
          <a:p>
            <a:pPr>
              <a:lnSpc>
                <a:spcPts val="3600"/>
              </a:lnSpc>
            </a:pPr>
            <a:r>
              <a:rPr lang="en-US" sz="4400" b="1" dirty="0" smtClean="0">
                <a:solidFill>
                  <a:srgbClr val="008F00"/>
                </a:solidFill>
              </a:rPr>
              <a:t>(Remand Detention and Offender Management) </a:t>
            </a:r>
          </a:p>
          <a:p>
            <a:pPr>
              <a:lnSpc>
                <a:spcPts val="3600"/>
              </a:lnSpc>
            </a:pPr>
            <a:r>
              <a:rPr lang="en-US" sz="4400" b="1" dirty="0" smtClean="0">
                <a:solidFill>
                  <a:srgbClr val="008F00"/>
                </a:solidFill>
              </a:rPr>
              <a:t> </a:t>
            </a:r>
          </a:p>
          <a:p>
            <a:pPr>
              <a:lnSpc>
                <a:spcPts val="3600"/>
              </a:lnSpc>
            </a:pPr>
            <a:endParaRPr lang="en-US" sz="4400" b="1" dirty="0" smtClean="0">
              <a:solidFill>
                <a:srgbClr val="008F00"/>
              </a:solidFill>
            </a:endParaRPr>
          </a:p>
        </p:txBody>
      </p:sp>
      <p:sp>
        <p:nvSpPr>
          <p:cNvPr id="7" name="TextBox 6"/>
          <p:cNvSpPr txBox="1"/>
          <p:nvPr/>
        </p:nvSpPr>
        <p:spPr>
          <a:xfrm>
            <a:off x="3594971" y="341348"/>
            <a:ext cx="5136038" cy="1015663"/>
          </a:xfrm>
          <a:prstGeom prst="rect">
            <a:avLst/>
          </a:prstGeom>
          <a:noFill/>
        </p:spPr>
        <p:txBody>
          <a:bodyPr wrap="square" rtlCol="0">
            <a:spAutoFit/>
          </a:bodyPr>
          <a:lstStyle/>
          <a:p>
            <a:pPr algn="r">
              <a:lnSpc>
                <a:spcPts val="3600"/>
              </a:lnSpc>
            </a:pPr>
            <a:r>
              <a:rPr lang="en-US" sz="2800" i="1" dirty="0" smtClean="0">
                <a:solidFill>
                  <a:schemeClr val="bg1"/>
                </a:solidFill>
              </a:rPr>
              <a:t>2019 Strategic Planning Session</a:t>
            </a:r>
          </a:p>
          <a:p>
            <a:pPr algn="r">
              <a:lnSpc>
                <a:spcPts val="3600"/>
              </a:lnSpc>
            </a:pPr>
            <a:r>
              <a:rPr lang="en-US" sz="2800" i="1" dirty="0" smtClean="0">
                <a:solidFill>
                  <a:schemeClr val="bg1"/>
                </a:solidFill>
              </a:rPr>
              <a:t>15 August 2019</a:t>
            </a:r>
            <a:endParaRPr lang="en-US" sz="2800" i="1" dirty="0">
              <a:solidFill>
                <a:schemeClr val="bg1"/>
              </a:solidFill>
            </a:endParaRPr>
          </a:p>
        </p:txBody>
      </p:sp>
      <p:sp>
        <p:nvSpPr>
          <p:cNvPr id="3" name="Slide Number Placeholder 2"/>
          <p:cNvSpPr>
            <a:spLocks noGrp="1"/>
          </p:cNvSpPr>
          <p:nvPr>
            <p:ph type="sldNum" sz="quarter" idx="12"/>
          </p:nvPr>
        </p:nvSpPr>
        <p:spPr/>
        <p:txBody>
          <a:bodyPr/>
          <a:lstStyle/>
          <a:p>
            <a:fld id="{AFCEFFF0-9380-7049-A803-178CCBCDB80F}" type="slidenum">
              <a:rPr lang="en-US" smtClean="0"/>
              <a:t>1</a:t>
            </a:fld>
            <a:endParaRPr lang="en-US"/>
          </a:p>
        </p:txBody>
      </p:sp>
    </p:spTree>
    <p:extLst>
      <p:ext uri="{BB962C8B-B14F-4D97-AF65-F5344CB8AC3E}">
        <p14:creationId xmlns:p14="http://schemas.microsoft.com/office/powerpoint/2010/main" val="2749402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749" y="186744"/>
            <a:ext cx="8560051" cy="461665"/>
          </a:xfrm>
          <a:prstGeom prst="rect">
            <a:avLst/>
          </a:prstGeom>
          <a:noFill/>
        </p:spPr>
        <p:txBody>
          <a:bodyPr wrap="square" rtlCol="0">
            <a:spAutoFit/>
          </a:bodyPr>
          <a:lstStyle/>
          <a:p>
            <a:r>
              <a:rPr lang="en-US" sz="2400" b="1" dirty="0" smtClean="0">
                <a:solidFill>
                  <a:srgbClr val="00B050"/>
                </a:solidFill>
              </a:rPr>
              <a:t>Inmate Population and Bedspace: 1994/1995 to 2018/2019</a:t>
            </a:r>
            <a:endParaRPr lang="en-US" sz="2400" b="1" dirty="0">
              <a:solidFill>
                <a:srgbClr val="00B050"/>
              </a:solidFill>
            </a:endParaRPr>
          </a:p>
        </p:txBody>
      </p:sp>
      <p:sp>
        <p:nvSpPr>
          <p:cNvPr id="3" name="Slide Number Placeholder 2"/>
          <p:cNvSpPr>
            <a:spLocks noGrp="1"/>
          </p:cNvSpPr>
          <p:nvPr>
            <p:ph type="sldNum" sz="quarter" idx="12"/>
          </p:nvPr>
        </p:nvSpPr>
        <p:spPr/>
        <p:txBody>
          <a:bodyPr/>
          <a:lstStyle/>
          <a:p>
            <a:fld id="{AFCEFFF0-9380-7049-A803-178CCBCDB80F}" type="slidenum">
              <a:rPr lang="en-US" smtClean="0"/>
              <a:t>10</a:t>
            </a:fld>
            <a:endParaRPr lang="en-US"/>
          </a:p>
        </p:txBody>
      </p:sp>
      <p:graphicFrame>
        <p:nvGraphicFramePr>
          <p:cNvPr id="5" name="Chart 4"/>
          <p:cNvGraphicFramePr>
            <a:graphicFrameLocks/>
          </p:cNvGraphicFramePr>
          <p:nvPr/>
        </p:nvGraphicFramePr>
        <p:xfrm>
          <a:off x="0" y="1027568"/>
          <a:ext cx="8799967" cy="5165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0504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42757035"/>
              </p:ext>
            </p:extLst>
          </p:nvPr>
        </p:nvGraphicFramePr>
        <p:xfrm>
          <a:off x="228600" y="1009462"/>
          <a:ext cx="8670471" cy="5130477"/>
        </p:xfrm>
        <a:graphic>
          <a:graphicData uri="http://schemas.openxmlformats.org/drawingml/2006/table">
            <a:tbl>
              <a:tblPr firstRow="1" bandRow="1">
                <a:tableStyleId>{F5AB1C69-6EDB-4FF4-983F-18BD219EF322}</a:tableStyleId>
              </a:tblPr>
              <a:tblGrid>
                <a:gridCol w="3072740"/>
                <a:gridCol w="2945081"/>
                <a:gridCol w="2652650"/>
              </a:tblGrid>
              <a:tr h="882712">
                <a:tc>
                  <a:txBody>
                    <a:bodyPr/>
                    <a:lstStyle/>
                    <a:p>
                      <a:r>
                        <a:rPr lang="en-ZA" dirty="0" smtClean="0"/>
                        <a:t>What has been achieved in the past 5 years and what has worked well</a:t>
                      </a:r>
                      <a:endParaRPr lang="en-ZA" dirty="0"/>
                    </a:p>
                  </a:txBody>
                  <a:tcPr/>
                </a:tc>
                <a:tc>
                  <a:txBody>
                    <a:bodyPr/>
                    <a:lstStyle/>
                    <a:p>
                      <a:r>
                        <a:rPr lang="en-ZA" dirty="0" smtClean="0"/>
                        <a:t>What have</a:t>
                      </a:r>
                      <a:r>
                        <a:rPr lang="en-ZA" baseline="0" dirty="0" smtClean="0"/>
                        <a:t> we failed to achieve in the past 5 years and why</a:t>
                      </a:r>
                      <a:endParaRPr lang="en-ZA" dirty="0"/>
                    </a:p>
                  </a:txBody>
                  <a:tcPr/>
                </a:tc>
                <a:tc>
                  <a:txBody>
                    <a:bodyPr/>
                    <a:lstStyle/>
                    <a:p>
                      <a:r>
                        <a:rPr lang="en-ZA" dirty="0" smtClean="0"/>
                        <a:t>What need to be done differently</a:t>
                      </a:r>
                      <a:r>
                        <a:rPr lang="en-ZA" baseline="0" dirty="0" smtClean="0"/>
                        <a:t> / change</a:t>
                      </a:r>
                      <a:endParaRPr lang="en-ZA" dirty="0"/>
                    </a:p>
                  </a:txBody>
                  <a:tcPr/>
                </a:tc>
              </a:tr>
              <a:tr h="801231">
                <a:tc>
                  <a:txBody>
                    <a:bodyPr/>
                    <a:lstStyle/>
                    <a:p>
                      <a:r>
                        <a:rPr lang="en-ZA" sz="1400" dirty="0" smtClean="0">
                          <a:solidFill>
                            <a:schemeClr val="tx1"/>
                          </a:solidFill>
                        </a:rPr>
                        <a:t>Development  and implementation of the White</a:t>
                      </a:r>
                      <a:r>
                        <a:rPr lang="en-ZA" sz="1400" baseline="0" dirty="0" smtClean="0">
                          <a:solidFill>
                            <a:schemeClr val="tx1"/>
                          </a:solidFill>
                        </a:rPr>
                        <a:t> Paper on Remand Detention</a:t>
                      </a:r>
                      <a:endParaRPr lang="en-ZA" sz="1400" dirty="0">
                        <a:solidFill>
                          <a:schemeClr val="tx1"/>
                        </a:solidFill>
                      </a:endParaRPr>
                    </a:p>
                  </a:txBody>
                  <a:tcPr/>
                </a:tc>
                <a:tc>
                  <a:txBody>
                    <a:bodyPr/>
                    <a:lstStyle/>
                    <a:p>
                      <a:r>
                        <a:rPr lang="en-ZA" sz="1400" baseline="0" dirty="0" smtClean="0">
                          <a:solidFill>
                            <a:schemeClr val="tx1"/>
                          </a:solidFill>
                        </a:rPr>
                        <a:t>White Paper on Remand Detention not embedded in the Correctional Services Act </a:t>
                      </a:r>
                      <a:endParaRPr lang="en-ZA" sz="1400" dirty="0">
                        <a:solidFill>
                          <a:schemeClr val="tx1"/>
                        </a:solidFill>
                      </a:endParaRPr>
                    </a:p>
                  </a:txBody>
                  <a:tcPr/>
                </a:tc>
                <a:tc>
                  <a:txBody>
                    <a:bodyPr/>
                    <a:lstStyle/>
                    <a:p>
                      <a:r>
                        <a:rPr lang="en-ZA" sz="1400" baseline="0" dirty="0" smtClean="0">
                          <a:solidFill>
                            <a:schemeClr val="tx1"/>
                          </a:solidFill>
                        </a:rPr>
                        <a:t>Review Correctional Services Act to incorporate aspects of the White Paper on Remand Detention</a:t>
                      </a:r>
                      <a:endParaRPr lang="en-ZA" sz="1400" dirty="0">
                        <a:solidFill>
                          <a:schemeClr val="tx1"/>
                        </a:solidFill>
                      </a:endParaRPr>
                    </a:p>
                  </a:txBody>
                  <a:tcPr/>
                </a:tc>
              </a:tr>
              <a:tr h="741357">
                <a:tc>
                  <a:txBody>
                    <a:bodyPr/>
                    <a:lstStyle/>
                    <a:p>
                      <a:r>
                        <a:rPr lang="en-ZA" sz="1400" dirty="0" smtClean="0">
                          <a:solidFill>
                            <a:schemeClr val="tx1"/>
                          </a:solidFill>
                        </a:rPr>
                        <a:t>Development &amp; implementation of </a:t>
                      </a:r>
                      <a:r>
                        <a:rPr lang="en-ZA" sz="1400" baseline="0" dirty="0" smtClean="0">
                          <a:solidFill>
                            <a:schemeClr val="tx1"/>
                          </a:solidFill>
                        </a:rPr>
                        <a:t>CJS </a:t>
                      </a:r>
                      <a:r>
                        <a:rPr lang="en-ZA" sz="1400" dirty="0" smtClean="0">
                          <a:solidFill>
                            <a:schemeClr val="tx1"/>
                          </a:solidFill>
                        </a:rPr>
                        <a:t>protocols for the Management</a:t>
                      </a:r>
                      <a:r>
                        <a:rPr lang="en-ZA" sz="1400" baseline="0" dirty="0" smtClean="0">
                          <a:solidFill>
                            <a:schemeClr val="tx1"/>
                          </a:solidFill>
                        </a:rPr>
                        <a:t> of </a:t>
                      </a:r>
                      <a:r>
                        <a:rPr lang="en-ZA" sz="1400" baseline="0" smtClean="0">
                          <a:solidFill>
                            <a:schemeClr val="tx1"/>
                          </a:solidFill>
                        </a:rPr>
                        <a:t>Remand Detainees</a:t>
                      </a:r>
                      <a:endParaRPr lang="en-ZA" sz="1400" baseline="0"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solidFill>
                            <a:schemeClr val="tx1"/>
                          </a:solidFill>
                        </a:rPr>
                        <a:t>Determination of the effectiveness of the protocols</a:t>
                      </a:r>
                      <a:endParaRPr lang="en-ZA" sz="1400"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Review of protocols and conduct </a:t>
                      </a:r>
                      <a:r>
                        <a:rPr lang="en-ZA" sz="1400" smtClean="0">
                          <a:solidFill>
                            <a:schemeClr val="tx1"/>
                          </a:solidFill>
                        </a:rPr>
                        <a:t>integrated M&amp;E</a:t>
                      </a:r>
                      <a:endParaRPr lang="en-ZA" sz="1400" dirty="0" smtClean="0">
                        <a:solidFill>
                          <a:schemeClr val="tx1"/>
                        </a:solidFill>
                      </a:endParaRPr>
                    </a:p>
                  </a:txBody>
                  <a:tcPr/>
                </a:tc>
              </a:tr>
              <a:tr h="1072515">
                <a:tc>
                  <a:txBody>
                    <a:bodyPr/>
                    <a:lstStyle/>
                    <a:p>
                      <a:r>
                        <a:rPr lang="en-ZA" sz="1400" baseline="0" dirty="0" smtClean="0">
                          <a:solidFill>
                            <a:schemeClr val="tx1"/>
                          </a:solidFill>
                        </a:rPr>
                        <a:t>CSPBs have exceeded the set target  in considering cases that have served to them by the CMCs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Parole</a:t>
                      </a:r>
                      <a:r>
                        <a:rPr lang="en-ZA" sz="1400" baseline="0" dirty="0" smtClean="0">
                          <a:solidFill>
                            <a:schemeClr val="tx1"/>
                          </a:solidFill>
                        </a:rPr>
                        <a:t> Board contracts not renewed within time</a:t>
                      </a:r>
                      <a:endParaRPr lang="en-ZA" sz="1400"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Review the current model of the parole system</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Expedite</a:t>
                      </a:r>
                      <a:r>
                        <a:rPr lang="en-ZA" sz="1400" baseline="0" dirty="0" smtClean="0">
                          <a:solidFill>
                            <a:schemeClr val="tx1"/>
                          </a:solidFill>
                        </a:rPr>
                        <a:t> the appointment of all parole board members</a:t>
                      </a:r>
                      <a:endParaRPr lang="en-ZA" sz="1400" dirty="0" smtClean="0">
                        <a:solidFill>
                          <a:schemeClr val="tx1"/>
                        </a:solidFill>
                      </a:endParaRPr>
                    </a:p>
                  </a:txBody>
                  <a:tcPr/>
                </a:tc>
              </a:tr>
              <a:tr h="1072515">
                <a:tc>
                  <a:txBody>
                    <a:bodyPr/>
                    <a:lstStyle/>
                    <a:p>
                      <a:pPr marL="0" lvl="1" indent="0">
                        <a:buFont typeface="Arial" panose="020B0604020202020204" pitchFamily="34" charset="0"/>
                        <a:buNone/>
                      </a:pPr>
                      <a:r>
                        <a:rPr lang="en-ZA" sz="1400" kern="1200" baseline="0" dirty="0" smtClean="0">
                          <a:solidFill>
                            <a:schemeClr val="tx1"/>
                          </a:solidFill>
                          <a:latin typeface="+mn-lt"/>
                          <a:ea typeface="+mn-ea"/>
                          <a:cs typeface="+mn-cs"/>
                        </a:rPr>
                        <a:t>Average number of sentenced offenders remain stable at below 120 000</a:t>
                      </a:r>
                    </a:p>
                    <a:p>
                      <a:pPr marL="0" lvl="1" indent="0">
                        <a:buFont typeface="Arial" panose="020B0604020202020204" pitchFamily="34" charset="0"/>
                        <a:buNone/>
                      </a:pPr>
                      <a:endParaRPr lang="en-ZA" sz="1400" kern="1200" baseline="0" dirty="0" smtClean="0">
                        <a:solidFill>
                          <a:schemeClr val="tx1"/>
                        </a:solidFill>
                        <a:latin typeface="+mn-lt"/>
                        <a:ea typeface="+mn-ea"/>
                        <a:cs typeface="+mn-cs"/>
                      </a:endParaRPr>
                    </a:p>
                    <a:p>
                      <a:pPr marL="0" lvl="1" indent="0">
                        <a:buFont typeface="Arial" panose="020B0604020202020204" pitchFamily="34" charset="0"/>
                        <a:buNone/>
                      </a:pPr>
                      <a:r>
                        <a:rPr lang="en-ZA" sz="1400" kern="1200" baseline="0" dirty="0" smtClean="0">
                          <a:solidFill>
                            <a:schemeClr val="tx1"/>
                          </a:solidFill>
                          <a:latin typeface="+mn-lt"/>
                          <a:ea typeface="+mn-ea"/>
                          <a:cs typeface="+mn-cs"/>
                        </a:rPr>
                        <a:t>Children in detention reduced by more than 30% (46.7%)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Significantly reduce the inmate population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Integrated approach in the management of overcrowding with Cluster Departments</a:t>
                      </a:r>
                      <a:r>
                        <a:rPr lang="en-ZA" sz="1400" baseline="0" dirty="0" smtClean="0">
                          <a:solidFill>
                            <a:schemeClr val="tx1"/>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dirty="0" smtClean="0">
                        <a:solidFill>
                          <a:schemeClr val="tx1"/>
                        </a:solidFill>
                      </a:endParaRPr>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Historical performance</a:t>
            </a:r>
            <a:endParaRPr lang="en-US" sz="2800" b="1" dirty="0">
              <a:solidFill>
                <a:srgbClr val="00B050"/>
              </a:solidFill>
            </a:endParaRPr>
          </a:p>
        </p:txBody>
      </p:sp>
      <p:sp>
        <p:nvSpPr>
          <p:cNvPr id="3" name="Slide Number Placeholder 2"/>
          <p:cNvSpPr>
            <a:spLocks noGrp="1"/>
          </p:cNvSpPr>
          <p:nvPr>
            <p:ph type="sldNum" sz="quarter" idx="12"/>
          </p:nvPr>
        </p:nvSpPr>
        <p:spPr/>
        <p:txBody>
          <a:bodyPr/>
          <a:lstStyle/>
          <a:p>
            <a:fld id="{AFCEFFF0-9380-7049-A803-178CCBCDB80F}" type="slidenum">
              <a:rPr lang="en-US" smtClean="0"/>
              <a:t>11</a:t>
            </a:fld>
            <a:endParaRPr lang="en-US"/>
          </a:p>
        </p:txBody>
      </p:sp>
    </p:spTree>
    <p:extLst>
      <p:ext uri="{BB962C8B-B14F-4D97-AF65-F5344CB8AC3E}">
        <p14:creationId xmlns:p14="http://schemas.microsoft.com/office/powerpoint/2010/main" val="3440524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6750" y="144888"/>
            <a:ext cx="8229600" cy="523220"/>
          </a:xfrm>
          <a:prstGeom prst="rect">
            <a:avLst/>
          </a:prstGeom>
          <a:noFill/>
        </p:spPr>
        <p:txBody>
          <a:bodyPr wrap="square" rtlCol="0">
            <a:spAutoFit/>
          </a:bodyPr>
          <a:lstStyle/>
          <a:p>
            <a:r>
              <a:rPr lang="en-US" sz="2800" b="1" dirty="0" smtClean="0">
                <a:solidFill>
                  <a:srgbClr val="00B050"/>
                </a:solidFill>
              </a:rPr>
              <a:t>5 Year Strategic Plan - Results Chain</a:t>
            </a:r>
            <a:endParaRPr lang="en-US" sz="2800" b="1" dirty="0">
              <a:solidFill>
                <a:srgbClr val="00B050"/>
              </a:solidFill>
            </a:endParaRPr>
          </a:p>
        </p:txBody>
      </p:sp>
      <p:graphicFrame>
        <p:nvGraphicFramePr>
          <p:cNvPr id="5" name="Diagram 4"/>
          <p:cNvGraphicFramePr/>
          <p:nvPr>
            <p:extLst>
              <p:ext uri="{D42A27DB-BD31-4B8C-83A1-F6EECF244321}">
                <p14:modId xmlns:p14="http://schemas.microsoft.com/office/powerpoint/2010/main" val="1779554175"/>
              </p:ext>
            </p:extLst>
          </p:nvPr>
        </p:nvGraphicFramePr>
        <p:xfrm>
          <a:off x="-1" y="1138425"/>
          <a:ext cx="8896351" cy="5719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583661450"/>
              </p:ext>
            </p:extLst>
          </p:nvPr>
        </p:nvGraphicFramePr>
        <p:xfrm>
          <a:off x="0" y="762088"/>
          <a:ext cx="9144000" cy="4081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Flowchart: Alternate Process 7"/>
          <p:cNvSpPr/>
          <p:nvPr/>
        </p:nvSpPr>
        <p:spPr>
          <a:xfrm>
            <a:off x="3206338" y="4370486"/>
            <a:ext cx="2481943" cy="1351016"/>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ZA" sz="1400" dirty="0" smtClean="0">
                <a:solidFill>
                  <a:schemeClr val="tx1"/>
                </a:solidFill>
              </a:rPr>
              <a:t>5 year target:</a:t>
            </a:r>
          </a:p>
          <a:p>
            <a:r>
              <a:rPr lang="en-ZA" sz="1400" dirty="0" smtClean="0">
                <a:solidFill>
                  <a:schemeClr val="tx1"/>
                </a:solidFill>
              </a:rPr>
              <a:t>100% inmates subjected to case management processes (admission, </a:t>
            </a:r>
            <a:r>
              <a:rPr lang="en-ZA" sz="1400" dirty="0">
                <a:solidFill>
                  <a:schemeClr val="tx1"/>
                </a:solidFill>
              </a:rPr>
              <a:t>detention, </a:t>
            </a:r>
            <a:r>
              <a:rPr lang="en-ZA" sz="1400" dirty="0" smtClean="0">
                <a:solidFill>
                  <a:schemeClr val="tx1"/>
                </a:solidFill>
              </a:rPr>
              <a:t>placement and  release</a:t>
            </a:r>
            <a:r>
              <a:rPr lang="en-ZA" sz="1400" dirty="0">
                <a:solidFill>
                  <a:schemeClr val="tx1"/>
                </a:solidFill>
              </a:rPr>
              <a:t>.</a:t>
            </a:r>
            <a:r>
              <a:rPr lang="en-ZA" sz="1400" dirty="0" smtClean="0">
                <a:solidFill>
                  <a:schemeClr val="tx1"/>
                </a:solidFill>
              </a:rPr>
              <a:t>) </a:t>
            </a:r>
          </a:p>
        </p:txBody>
      </p:sp>
      <p:sp>
        <p:nvSpPr>
          <p:cNvPr id="3" name="Slide Number Placeholder 2"/>
          <p:cNvSpPr>
            <a:spLocks noGrp="1"/>
          </p:cNvSpPr>
          <p:nvPr>
            <p:ph type="sldNum" sz="quarter" idx="12"/>
          </p:nvPr>
        </p:nvSpPr>
        <p:spPr/>
        <p:txBody>
          <a:bodyPr/>
          <a:lstStyle/>
          <a:p>
            <a:fld id="{AFCEFFF0-9380-7049-A803-178CCBCDB80F}" type="slidenum">
              <a:rPr lang="en-US" sz="1600" smtClean="0"/>
              <a:t>12</a:t>
            </a:fld>
            <a:endParaRPr lang="en-US" sz="1600" dirty="0"/>
          </a:p>
        </p:txBody>
      </p:sp>
      <p:cxnSp>
        <p:nvCxnSpPr>
          <p:cNvPr id="26" name="Straight Connector 25"/>
          <p:cNvCxnSpPr/>
          <p:nvPr/>
        </p:nvCxnSpPr>
        <p:spPr>
          <a:xfrm flipV="1">
            <a:off x="5562600" y="1866900"/>
            <a:ext cx="819150" cy="1257300"/>
          </a:xfrm>
          <a:prstGeom prst="line">
            <a:avLst/>
          </a:prstGeom>
          <a:ln>
            <a:solidFill>
              <a:srgbClr val="3366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62600" y="3124200"/>
            <a:ext cx="914400" cy="3105150"/>
          </a:xfrm>
          <a:prstGeom prst="line">
            <a:avLst/>
          </a:prstGeom>
          <a:ln>
            <a:solidFill>
              <a:srgbClr val="33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381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13174995"/>
              </p:ext>
            </p:extLst>
          </p:nvPr>
        </p:nvGraphicFramePr>
        <p:xfrm>
          <a:off x="195942" y="976632"/>
          <a:ext cx="8700407" cy="4782900"/>
        </p:xfrm>
        <a:graphic>
          <a:graphicData uri="http://schemas.openxmlformats.org/drawingml/2006/table">
            <a:tbl>
              <a:tblPr firstRow="1" bandRow="1">
                <a:tableStyleId>{5C22544A-7EE6-4342-B048-85BDC9FD1C3A}</a:tableStyleId>
              </a:tblPr>
              <a:tblGrid>
                <a:gridCol w="1575614"/>
                <a:gridCol w="1895759"/>
                <a:gridCol w="2448167"/>
                <a:gridCol w="1230359"/>
                <a:gridCol w="1550508"/>
              </a:tblGrid>
              <a:tr h="8683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latin typeface="+mn-lt"/>
                          <a:ea typeface="+mn-ea"/>
                          <a:cs typeface="+mn-cs"/>
                        </a:rPr>
                        <a:t>Primary Outputs (KPI’S)</a:t>
                      </a:r>
                    </a:p>
                    <a:p>
                      <a:endParaRPr lang="en-ZA" sz="1400" dirty="0"/>
                    </a:p>
                  </a:txBody>
                  <a:tcPr/>
                </a:tc>
                <a:tc>
                  <a:txBody>
                    <a:bodyPr/>
                    <a:lstStyle/>
                    <a:p>
                      <a:r>
                        <a:rPr lang="en-ZA" sz="1400" dirty="0" smtClean="0"/>
                        <a:t>Secondary</a:t>
                      </a:r>
                      <a:r>
                        <a:rPr lang="en-ZA" sz="1400" baseline="0" dirty="0" smtClean="0"/>
                        <a:t> Output</a:t>
                      </a:r>
                      <a:endParaRPr lang="en-ZA" sz="1400" dirty="0"/>
                    </a:p>
                  </a:txBody>
                  <a:tcPr/>
                </a:tc>
                <a:tc>
                  <a:txBody>
                    <a:bodyPr/>
                    <a:lstStyle/>
                    <a:p>
                      <a:r>
                        <a:rPr lang="en-ZA" sz="1400" dirty="0" smtClean="0"/>
                        <a:t>Activities</a:t>
                      </a:r>
                      <a:endParaRPr lang="en-ZA" sz="1400" dirty="0"/>
                    </a:p>
                  </a:txBody>
                  <a:tcPr/>
                </a:tc>
                <a:tc>
                  <a:txBody>
                    <a:bodyPr/>
                    <a:lstStyle/>
                    <a:p>
                      <a:r>
                        <a:rPr lang="en-ZA" sz="1400" dirty="0" smtClean="0"/>
                        <a:t>Timeframes</a:t>
                      </a:r>
                      <a:endParaRPr lang="en-ZA" sz="1400" dirty="0"/>
                    </a:p>
                  </a:txBody>
                  <a:tcPr/>
                </a:tc>
                <a:tc>
                  <a:txBody>
                    <a:bodyPr/>
                    <a:lstStyle/>
                    <a:p>
                      <a:r>
                        <a:rPr lang="en-ZA" sz="1400" dirty="0" smtClean="0"/>
                        <a:t>Responsibility</a:t>
                      </a:r>
                      <a:endParaRPr lang="en-ZA" sz="1400" dirty="0"/>
                    </a:p>
                  </a:txBody>
                  <a:tcPr/>
                </a:tc>
              </a:tr>
              <a:tr h="12735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dirty="0" smtClean="0">
                          <a:solidFill>
                            <a:schemeClr val="tx1"/>
                          </a:solidFill>
                          <a:effectLst/>
                          <a:latin typeface="Calibri" panose="020F0502020204030204" pitchFamily="34" charset="0"/>
                          <a:ea typeface="+mn-ea"/>
                          <a:cs typeface="Times New Roman" panose="02020603050405020304" pitchFamily="18" charset="0"/>
                        </a:rPr>
                        <a:t>Risk assessment of inmates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i="0" u="none" kern="0" dirty="0" smtClean="0"/>
                    </a:p>
                  </a:txBody>
                  <a:tcPr/>
                </a:tc>
                <a:tc>
                  <a:txBody>
                    <a:bodyPr/>
                    <a:lstStyle/>
                    <a:p>
                      <a:pPr>
                        <a:lnSpc>
                          <a:spcPct val="115000"/>
                        </a:lnSpc>
                        <a:spcAft>
                          <a:spcPts val="0"/>
                        </a:spcAft>
                      </a:pPr>
                      <a:r>
                        <a:rPr lang="en-ZA" sz="1400" b="0" dirty="0" smtClean="0">
                          <a:effectLst/>
                          <a:latin typeface="+mn-lt"/>
                          <a:ea typeface="Calibri"/>
                          <a:cs typeface="Times New Roman"/>
                        </a:rPr>
                        <a:t>Number</a:t>
                      </a:r>
                      <a:r>
                        <a:rPr lang="en-ZA" sz="1400" b="0" baseline="0" dirty="0" smtClean="0">
                          <a:effectLst/>
                          <a:latin typeface="+mn-lt"/>
                          <a:ea typeface="Calibri"/>
                          <a:cs typeface="Times New Roman"/>
                        </a:rPr>
                        <a:t> </a:t>
                      </a:r>
                      <a:r>
                        <a:rPr lang="en-ZA" sz="1400" b="0" dirty="0" smtClean="0">
                          <a:effectLst/>
                          <a:latin typeface="+mn-lt"/>
                          <a:ea typeface="Calibri"/>
                          <a:cs typeface="Times New Roman"/>
                        </a:rPr>
                        <a:t>of inmates  </a:t>
                      </a:r>
                      <a:r>
                        <a:rPr lang="en-ZA" sz="1400" b="0" baseline="0" dirty="0" smtClean="0">
                          <a:effectLst/>
                          <a:latin typeface="+mn-lt"/>
                          <a:ea typeface="Calibri"/>
                          <a:cs typeface="Times New Roman"/>
                        </a:rPr>
                        <a:t>subjected to continuous Risk Assessment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0" dirty="0" smtClean="0"/>
                        <a:t>Conduct</a:t>
                      </a:r>
                      <a:r>
                        <a:rPr lang="en-ZA" sz="1400" kern="0" baseline="0" dirty="0" smtClean="0"/>
                        <a:t> assessment and k</a:t>
                      </a:r>
                      <a:r>
                        <a:rPr lang="en-ZA" sz="1400" kern="0" dirty="0" smtClean="0"/>
                        <a:t>eep</a:t>
                      </a:r>
                      <a:r>
                        <a:rPr lang="en-ZA" sz="1400" kern="0" baseline="0" dirty="0" smtClean="0"/>
                        <a:t> a record of inmates </a:t>
                      </a:r>
                      <a:r>
                        <a:rPr lang="en-ZA" sz="1400" kern="0" dirty="0" smtClean="0"/>
                        <a:t>subjected to risk assessment.</a:t>
                      </a:r>
                      <a:endParaRPr lang="en-ZA" sz="1400" kern="0" baseline="0" dirty="0" smtClean="0"/>
                    </a:p>
                  </a:txBody>
                  <a:tcPr/>
                </a:tc>
                <a:tc>
                  <a:txBody>
                    <a:bodyPr/>
                    <a:lstStyle/>
                    <a:p>
                      <a:r>
                        <a:rPr lang="en-ZA" sz="1400" dirty="0" smtClean="0"/>
                        <a:t>Daily</a:t>
                      </a:r>
                      <a:endParaRPr lang="en-ZA" sz="1400" dirty="0"/>
                    </a:p>
                  </a:txBody>
                  <a:tcPr/>
                </a:tc>
                <a:tc>
                  <a:txBody>
                    <a:bodyPr/>
                    <a:lstStyle/>
                    <a:p>
                      <a:r>
                        <a:rPr lang="en-ZA" sz="1400" dirty="0" smtClean="0"/>
                        <a:t>Area Commissioner </a:t>
                      </a:r>
                      <a:endParaRPr lang="en-ZA" sz="1400" dirty="0"/>
                    </a:p>
                  </a:txBody>
                  <a:tcPr/>
                </a:tc>
              </a:tr>
              <a:tr h="26410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kern="1200" dirty="0" smtClean="0">
                          <a:solidFill>
                            <a:schemeClr val="tx1"/>
                          </a:solidFill>
                          <a:effectLst/>
                          <a:latin typeface="Calibri" panose="020F0502020204030204" pitchFamily="34" charset="0"/>
                          <a:ea typeface="+mn-ea"/>
                          <a:cs typeface="Times New Roman" panose="02020603050405020304" pitchFamily="18" charset="0"/>
                        </a:rPr>
                        <a:t>Quality profiles considered timeously by CSPBs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b="0" i="0" u="none" kern="1200" dirty="0" smtClean="0">
                        <a:solidFill>
                          <a:schemeClr val="tx1"/>
                        </a:solidFill>
                        <a:effectLst/>
                        <a:latin typeface="Calibri" panose="020F0502020204030204" pitchFamily="34" charset="0"/>
                        <a:ea typeface="+mn-ea"/>
                        <a:cs typeface="Times New Roman" panose="02020603050405020304" pitchFamily="18" charset="0"/>
                      </a:endParaRPr>
                    </a:p>
                    <a:p>
                      <a:endParaRPr lang="en-ZA" sz="1400" i="0" u="non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0" dirty="0" smtClean="0">
                          <a:solidFill>
                            <a:schemeClr val="tx1"/>
                          </a:solidFill>
                        </a:rPr>
                        <a:t>Number of profiles of offenders  considered by CSPB on or before reaching their minimum detention period and further profile dates.</a:t>
                      </a:r>
                    </a:p>
                    <a:p>
                      <a:endParaRPr lang="en-ZA" sz="1400" dirty="0"/>
                    </a:p>
                  </a:txBody>
                  <a:tcPr/>
                </a:tc>
                <a:tc>
                  <a:txBody>
                    <a:bodyPr/>
                    <a:lstStyle/>
                    <a:p>
                      <a:pPr marL="0" indent="0">
                        <a:buFont typeface="Arial" panose="020B0604020202020204" pitchFamily="34" charset="0"/>
                        <a:buNone/>
                      </a:pPr>
                      <a:r>
                        <a:rPr lang="en-ZA" sz="1400" dirty="0" smtClean="0">
                          <a:solidFill>
                            <a:schemeClr val="tx1"/>
                          </a:solidFill>
                        </a:rPr>
                        <a:t>Implementation</a:t>
                      </a:r>
                      <a:r>
                        <a:rPr lang="en-ZA" sz="1400" baseline="0" dirty="0" smtClean="0">
                          <a:solidFill>
                            <a:schemeClr val="tx1"/>
                          </a:solidFill>
                        </a:rPr>
                        <a:t> and compliance with source documents. </a:t>
                      </a:r>
                    </a:p>
                    <a:p>
                      <a:pPr marL="0" indent="0">
                        <a:buFont typeface="Arial" panose="020B0604020202020204" pitchFamily="34" charset="0"/>
                        <a:buNone/>
                      </a:pPr>
                      <a:endParaRPr lang="en-ZA" sz="1400" baseline="0" dirty="0" smtClean="0">
                        <a:solidFill>
                          <a:schemeClr val="tx1"/>
                        </a:solidFill>
                      </a:endParaRPr>
                    </a:p>
                    <a:p>
                      <a:pPr marL="0" indent="0">
                        <a:buFont typeface="Arial" panose="020B0604020202020204" pitchFamily="34" charset="0"/>
                        <a:buNone/>
                      </a:pPr>
                      <a:r>
                        <a:rPr lang="en-ZA" sz="1400" baseline="0" dirty="0" smtClean="0">
                          <a:solidFill>
                            <a:schemeClr val="tx1"/>
                          </a:solidFill>
                        </a:rPr>
                        <a:t>Keep records of profile reports received and considered by the CSPB.</a:t>
                      </a:r>
                    </a:p>
                    <a:p>
                      <a:pPr marL="0" indent="0">
                        <a:buFontTx/>
                        <a:buNone/>
                      </a:pPr>
                      <a:endParaRPr lang="en-ZA" sz="1400" baseline="0" dirty="0" smtClean="0">
                        <a:solidFill>
                          <a:schemeClr val="tx1"/>
                        </a:solidFill>
                      </a:endParaRPr>
                    </a:p>
                    <a:p>
                      <a:pPr marL="0" indent="0">
                        <a:buFontTx/>
                        <a:buNone/>
                      </a:pPr>
                      <a:r>
                        <a:rPr lang="en-ZA" sz="1400" baseline="0" dirty="0" smtClean="0">
                          <a:solidFill>
                            <a:schemeClr val="tx1"/>
                          </a:solidFill>
                        </a:rPr>
                        <a:t>Consistent participation and timeous submission of SAPS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Monthly</a:t>
                      </a:r>
                    </a:p>
                    <a:p>
                      <a:endParaRPr lang="en-ZA" sz="1400" dirty="0"/>
                    </a:p>
                  </a:txBody>
                  <a:tcPr/>
                </a:tc>
                <a:tc>
                  <a:txBody>
                    <a:bodyPr/>
                    <a:lstStyle/>
                    <a:p>
                      <a:r>
                        <a:rPr lang="en-ZA" sz="1400" dirty="0" smtClean="0"/>
                        <a:t>Chairperson CSPB</a:t>
                      </a:r>
                      <a:endParaRPr lang="en-ZA" sz="1400" dirty="0"/>
                    </a:p>
                  </a:txBody>
                  <a:tcPr/>
                </a:tc>
              </a:tr>
            </a:tbl>
          </a:graphicData>
        </a:graphic>
      </p:graphicFrame>
      <p:sp>
        <p:nvSpPr>
          <p:cNvPr id="4" name="Slide Number Placeholder 3"/>
          <p:cNvSpPr>
            <a:spLocks noGrp="1"/>
          </p:cNvSpPr>
          <p:nvPr>
            <p:ph type="sldNum" sz="quarter" idx="12"/>
          </p:nvPr>
        </p:nvSpPr>
        <p:spPr/>
        <p:txBody>
          <a:bodyPr/>
          <a:lstStyle/>
          <a:p>
            <a:r>
              <a:rPr lang="en-US" dirty="0" smtClean="0"/>
              <a:t>20</a:t>
            </a:r>
            <a:endParaRPr lang="en-US" dirty="0"/>
          </a:p>
        </p:txBody>
      </p:sp>
      <p:sp>
        <p:nvSpPr>
          <p:cNvPr id="9" name="TextBox 8"/>
          <p:cNvSpPr txBox="1"/>
          <p:nvPr/>
        </p:nvSpPr>
        <p:spPr>
          <a:xfrm>
            <a:off x="666750" y="144888"/>
            <a:ext cx="8229600" cy="523220"/>
          </a:xfrm>
          <a:prstGeom prst="rect">
            <a:avLst/>
          </a:prstGeom>
          <a:noFill/>
        </p:spPr>
        <p:txBody>
          <a:bodyPr wrap="square" rtlCol="0">
            <a:spAutoFit/>
          </a:bodyPr>
          <a:lstStyle/>
          <a:p>
            <a:r>
              <a:rPr lang="en-US" sz="2800" b="1" dirty="0" smtClean="0">
                <a:solidFill>
                  <a:srgbClr val="00B050"/>
                </a:solidFill>
              </a:rPr>
              <a:t>Action Plan on outputs</a:t>
            </a:r>
            <a:endParaRPr lang="en-US" sz="2800" b="1" dirty="0">
              <a:solidFill>
                <a:srgbClr val="00B050"/>
              </a:solidFill>
            </a:endParaRPr>
          </a:p>
        </p:txBody>
      </p:sp>
    </p:spTree>
    <p:extLst>
      <p:ext uri="{BB962C8B-B14F-4D97-AF65-F5344CB8AC3E}">
        <p14:creationId xmlns:p14="http://schemas.microsoft.com/office/powerpoint/2010/main" val="3272524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16367344"/>
              </p:ext>
            </p:extLst>
          </p:nvPr>
        </p:nvGraphicFramePr>
        <p:xfrm>
          <a:off x="300252" y="961901"/>
          <a:ext cx="8596100" cy="5962774"/>
        </p:xfrm>
        <a:graphic>
          <a:graphicData uri="http://schemas.openxmlformats.org/drawingml/2006/table">
            <a:tbl>
              <a:tblPr firstRow="1" bandRow="1">
                <a:tableStyleId>{5C22544A-7EE6-4342-B048-85BDC9FD1C3A}</a:tableStyleId>
              </a:tblPr>
              <a:tblGrid>
                <a:gridCol w="1853489"/>
                <a:gridCol w="1853489"/>
                <a:gridCol w="1517818"/>
                <a:gridCol w="1685652"/>
                <a:gridCol w="1685652"/>
              </a:tblGrid>
              <a:tr h="6750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latin typeface="+mn-lt"/>
                          <a:ea typeface="+mn-ea"/>
                          <a:cs typeface="+mn-cs"/>
                        </a:rPr>
                        <a:t>Primary Outputs (KPI’S)</a:t>
                      </a:r>
                    </a:p>
                  </a:txBody>
                  <a:tcPr/>
                </a:tc>
                <a:tc>
                  <a:txBody>
                    <a:bodyPr/>
                    <a:lstStyle/>
                    <a:p>
                      <a:r>
                        <a:rPr lang="en-ZA" sz="1400" dirty="0" smtClean="0"/>
                        <a:t>Secondary</a:t>
                      </a:r>
                      <a:r>
                        <a:rPr lang="en-ZA" sz="1400" baseline="0" dirty="0" smtClean="0"/>
                        <a:t> Output</a:t>
                      </a:r>
                      <a:endParaRPr lang="en-ZA" sz="1400" dirty="0"/>
                    </a:p>
                  </a:txBody>
                  <a:tcPr/>
                </a:tc>
                <a:tc>
                  <a:txBody>
                    <a:bodyPr/>
                    <a:lstStyle/>
                    <a:p>
                      <a:r>
                        <a:rPr lang="en-ZA" sz="1400" dirty="0" smtClean="0"/>
                        <a:t>Activities</a:t>
                      </a:r>
                      <a:endParaRPr lang="en-ZA" sz="1400" dirty="0"/>
                    </a:p>
                  </a:txBody>
                  <a:tcPr/>
                </a:tc>
                <a:tc>
                  <a:txBody>
                    <a:bodyPr/>
                    <a:lstStyle/>
                    <a:p>
                      <a:r>
                        <a:rPr lang="en-ZA" sz="1400" dirty="0" smtClean="0"/>
                        <a:t>Timeframes</a:t>
                      </a:r>
                      <a:endParaRPr lang="en-ZA" sz="1400" dirty="0"/>
                    </a:p>
                  </a:txBody>
                  <a:tcPr/>
                </a:tc>
                <a:tc>
                  <a:txBody>
                    <a:bodyPr/>
                    <a:lstStyle/>
                    <a:p>
                      <a:r>
                        <a:rPr lang="en-ZA" sz="1400" dirty="0" smtClean="0"/>
                        <a:t>Responsibility</a:t>
                      </a:r>
                      <a:endParaRPr lang="en-ZA" sz="1400" dirty="0"/>
                    </a:p>
                  </a:txBody>
                  <a:tcPr/>
                </a:tc>
              </a:tr>
              <a:tr h="24469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kern="1200" dirty="0" smtClean="0">
                          <a:solidFill>
                            <a:schemeClr val="tx1"/>
                          </a:solidFill>
                          <a:effectLst/>
                          <a:latin typeface="Calibri" panose="020F0502020204030204" pitchFamily="34" charset="0"/>
                          <a:ea typeface="+mn-ea"/>
                          <a:cs typeface="Times New Roman" panose="02020603050405020304" pitchFamily="18" charset="0"/>
                        </a:rPr>
                        <a:t>Integrated and automated case management system and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i="0" u="none" kern="0" dirty="0" smtClean="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0" dirty="0" smtClean="0">
                          <a:solidFill>
                            <a:schemeClr val="tx1"/>
                          </a:solidFill>
                        </a:rPr>
                        <a:t>Availability of an effective automated</a:t>
                      </a:r>
                      <a:r>
                        <a:rPr lang="en-ZA" sz="1200" kern="0" baseline="0" dirty="0" smtClean="0">
                          <a:solidFill>
                            <a:schemeClr val="tx1"/>
                          </a:solidFill>
                        </a:rPr>
                        <a:t> system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0" baseline="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0" baseline="0" dirty="0" smtClean="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0" baseline="0" dirty="0" smtClean="0">
                          <a:solidFill>
                            <a:schemeClr val="tx1"/>
                          </a:solidFill>
                        </a:rPr>
                        <a:t>Availability of business information tool</a:t>
                      </a:r>
                      <a:endParaRPr lang="en-ZA" sz="1200" kern="0" dirty="0" smtClean="0">
                        <a:solidFill>
                          <a:schemeClr val="tx1"/>
                        </a:solidFill>
                      </a:endParaRPr>
                    </a:p>
                  </a:txBody>
                  <a:tcPr/>
                </a:tc>
                <a:tc>
                  <a:txBody>
                    <a:bodyPr/>
                    <a:lstStyle/>
                    <a:p>
                      <a:pPr marL="0" indent="0">
                        <a:buFont typeface="Arial" panose="020B0604020202020204" pitchFamily="34" charset="0"/>
                        <a:buNone/>
                      </a:pPr>
                      <a:r>
                        <a:rPr lang="en-ZA" sz="1200" kern="0" dirty="0" smtClean="0">
                          <a:solidFill>
                            <a:schemeClr val="tx1"/>
                          </a:solidFill>
                          <a:latin typeface="+mn-lt"/>
                          <a:ea typeface="+mn-ea"/>
                          <a:cs typeface="+mn-cs"/>
                        </a:rPr>
                        <a:t>Development </a:t>
                      </a:r>
                    </a:p>
                    <a:p>
                      <a:pPr marL="0" indent="0">
                        <a:buFont typeface="Arial" panose="020B0604020202020204" pitchFamily="34" charset="0"/>
                        <a:buNone/>
                      </a:pPr>
                      <a:endParaRPr lang="en-ZA" sz="1200" kern="0" dirty="0" smtClean="0">
                        <a:solidFill>
                          <a:schemeClr val="tx1"/>
                        </a:solidFill>
                        <a:latin typeface="+mn-lt"/>
                        <a:ea typeface="+mn-ea"/>
                        <a:cs typeface="+mn-cs"/>
                      </a:endParaRPr>
                    </a:p>
                    <a:p>
                      <a:pPr marL="0" indent="0">
                        <a:buFont typeface="Arial" panose="020B0604020202020204" pitchFamily="34" charset="0"/>
                        <a:buNone/>
                      </a:pPr>
                      <a:r>
                        <a:rPr lang="en-ZA" sz="1200" kern="0" dirty="0" smtClean="0">
                          <a:solidFill>
                            <a:schemeClr val="tx1"/>
                          </a:solidFill>
                          <a:latin typeface="+mn-lt"/>
                          <a:ea typeface="+mn-ea"/>
                          <a:cs typeface="+mn-cs"/>
                        </a:rPr>
                        <a:t>Phased rollout</a:t>
                      </a:r>
                    </a:p>
                    <a:p>
                      <a:pPr marL="0" indent="0">
                        <a:buFont typeface="Arial" panose="020B0604020202020204" pitchFamily="34" charset="0"/>
                        <a:buNone/>
                      </a:pPr>
                      <a:endParaRPr lang="en-ZA" sz="1200" kern="0" dirty="0" smtClean="0">
                        <a:solidFill>
                          <a:schemeClr val="tx1"/>
                        </a:solidFill>
                        <a:latin typeface="+mn-lt"/>
                        <a:ea typeface="+mn-ea"/>
                        <a:cs typeface="+mn-cs"/>
                      </a:endParaRPr>
                    </a:p>
                    <a:p>
                      <a:pPr marL="0" indent="0">
                        <a:buFont typeface="Arial" panose="020B0604020202020204" pitchFamily="34" charset="0"/>
                        <a:buNone/>
                      </a:pPr>
                      <a:r>
                        <a:rPr lang="en-ZA" sz="1200" kern="0" dirty="0" smtClean="0">
                          <a:solidFill>
                            <a:schemeClr val="tx1"/>
                          </a:solidFill>
                          <a:latin typeface="+mn-lt"/>
                          <a:ea typeface="+mn-ea"/>
                          <a:cs typeface="+mn-cs"/>
                        </a:rPr>
                        <a:t>Training</a:t>
                      </a:r>
                      <a:r>
                        <a:rPr lang="en-ZA" sz="1200" kern="0" baseline="0" dirty="0" smtClean="0">
                          <a:solidFill>
                            <a:schemeClr val="tx1"/>
                          </a:solidFill>
                          <a:latin typeface="+mn-lt"/>
                          <a:ea typeface="+mn-ea"/>
                          <a:cs typeface="+mn-cs"/>
                        </a:rPr>
                        <a:t> of officials on case management system</a:t>
                      </a:r>
                    </a:p>
                    <a:p>
                      <a:pPr marL="0" indent="0">
                        <a:buFont typeface="Arial" panose="020B0604020202020204" pitchFamily="34" charset="0"/>
                        <a:buNone/>
                      </a:pPr>
                      <a:endParaRPr lang="en-ZA" sz="1200" kern="0" baseline="0" dirty="0" smtClean="0">
                        <a:solidFill>
                          <a:schemeClr val="tx1"/>
                        </a:solidFill>
                        <a:latin typeface="+mn-lt"/>
                        <a:ea typeface="+mn-ea"/>
                        <a:cs typeface="+mn-cs"/>
                      </a:endParaRPr>
                    </a:p>
                    <a:p>
                      <a:pPr marL="0" indent="0">
                        <a:buFont typeface="Arial" panose="020B0604020202020204" pitchFamily="34" charset="0"/>
                        <a:buNone/>
                      </a:pPr>
                      <a:r>
                        <a:rPr lang="en-ZA" sz="1200" kern="0" dirty="0" smtClean="0">
                          <a:solidFill>
                            <a:schemeClr val="tx1"/>
                          </a:solidFill>
                          <a:latin typeface="+mn-lt"/>
                          <a:ea typeface="+mn-ea"/>
                          <a:cs typeface="+mn-cs"/>
                        </a:rPr>
                        <a:t>Capturing of data manually and electronically</a:t>
                      </a:r>
                    </a:p>
                  </a:txBody>
                  <a:tcPr/>
                </a:tc>
                <a:tc>
                  <a:txBody>
                    <a:bodyPr/>
                    <a:lstStyle/>
                    <a:p>
                      <a:r>
                        <a:rPr lang="en-ZA" sz="1200" dirty="0" smtClean="0">
                          <a:solidFill>
                            <a:schemeClr val="tx1"/>
                          </a:solidFill>
                        </a:rPr>
                        <a:t>October 2019</a:t>
                      </a:r>
                    </a:p>
                    <a:p>
                      <a:endParaRPr lang="en-ZA" sz="1200" dirty="0" smtClean="0">
                        <a:solidFill>
                          <a:schemeClr val="tx1"/>
                        </a:solidFill>
                      </a:endParaRPr>
                    </a:p>
                    <a:p>
                      <a:r>
                        <a:rPr lang="en-ZA" sz="1200" dirty="0" smtClean="0">
                          <a:solidFill>
                            <a:schemeClr val="tx1"/>
                          </a:solidFill>
                        </a:rPr>
                        <a:t>March 2023</a:t>
                      </a:r>
                    </a:p>
                    <a:p>
                      <a:endParaRPr lang="en-ZA" sz="120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tx1"/>
                          </a:solidFill>
                        </a:rPr>
                        <a:t>March 2020 </a:t>
                      </a:r>
                    </a:p>
                    <a:p>
                      <a:endParaRPr lang="en-ZA" sz="1200" dirty="0" smtClean="0">
                        <a:solidFill>
                          <a:schemeClr val="tx1"/>
                        </a:solidFill>
                      </a:endParaRPr>
                    </a:p>
                    <a:p>
                      <a:endParaRPr lang="en-ZA" sz="1200" dirty="0" smtClean="0">
                        <a:solidFill>
                          <a:schemeClr val="tx1"/>
                        </a:solidFill>
                      </a:endParaRPr>
                    </a:p>
                    <a:p>
                      <a:endParaRPr lang="en-ZA" sz="1200" dirty="0" smtClean="0">
                        <a:solidFill>
                          <a:schemeClr val="tx1"/>
                        </a:solidFill>
                      </a:endParaRPr>
                    </a:p>
                    <a:p>
                      <a:endParaRPr lang="en-ZA" sz="1200" dirty="0" smtClean="0">
                        <a:solidFill>
                          <a:schemeClr val="tx1"/>
                        </a:solidFill>
                      </a:endParaRPr>
                    </a:p>
                    <a:p>
                      <a:r>
                        <a:rPr lang="en-ZA" sz="1200" dirty="0" smtClean="0">
                          <a:solidFill>
                            <a:schemeClr val="tx1"/>
                          </a:solidFill>
                        </a:rPr>
                        <a:t>October 2019</a:t>
                      </a:r>
                    </a:p>
                    <a:p>
                      <a:endParaRPr lang="en-ZA" sz="1200" dirty="0" smtClean="0">
                        <a:solidFill>
                          <a:schemeClr val="tx1"/>
                        </a:solidFill>
                      </a:endParaRPr>
                    </a:p>
                  </a:txBody>
                  <a:tcPr/>
                </a:tc>
                <a:tc>
                  <a:txBody>
                    <a:bodyPr/>
                    <a:lstStyle/>
                    <a:p>
                      <a:r>
                        <a:rPr lang="en-ZA" sz="1200" baseline="0" dirty="0" smtClean="0">
                          <a:solidFill>
                            <a:schemeClr val="tx1"/>
                          </a:solidFill>
                        </a:rPr>
                        <a:t>CDC Incarceration and Corrections / Remand Detainees</a:t>
                      </a:r>
                    </a:p>
                    <a:p>
                      <a:r>
                        <a:rPr lang="en-ZA" sz="1200" dirty="0" smtClean="0">
                          <a:solidFill>
                            <a:schemeClr val="tx1"/>
                          </a:solidFill>
                        </a:rPr>
                        <a:t>dependency</a:t>
                      </a:r>
                      <a:r>
                        <a:rPr lang="en-ZA" sz="1200" baseline="0" dirty="0" smtClean="0">
                          <a:solidFill>
                            <a:schemeClr val="tx1"/>
                          </a:solidFill>
                        </a:rPr>
                        <a:t> </a:t>
                      </a:r>
                      <a:r>
                        <a:rPr lang="en-ZA" sz="1200" dirty="0" smtClean="0">
                          <a:solidFill>
                            <a:schemeClr val="tx1"/>
                          </a:solidFill>
                        </a:rPr>
                        <a:t>CDC GITO,</a:t>
                      </a:r>
                      <a:endParaRPr lang="en-ZA" sz="1200" dirty="0">
                        <a:solidFill>
                          <a:schemeClr val="tx1"/>
                        </a:solidFill>
                      </a:endParaRPr>
                    </a:p>
                  </a:txBody>
                  <a:tcPr/>
                </a:tc>
              </a:tr>
              <a:tr h="28407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0" dirty="0" smtClean="0"/>
                        <a:t>Management of overcrowding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0" dirty="0" smtClean="0"/>
                        <a:t>Reduced inmate</a:t>
                      </a:r>
                      <a:r>
                        <a:rPr lang="en-ZA" sz="1200" kern="0" baseline="0" dirty="0" smtClean="0"/>
                        <a:t> population</a:t>
                      </a:r>
                      <a:endParaRPr lang="en-ZA" sz="1200" kern="0" dirty="0" smtClean="0"/>
                    </a:p>
                  </a:txBody>
                  <a:tcPr/>
                </a:tc>
                <a:tc>
                  <a:txBody>
                    <a:bodyPr/>
                    <a:lstStyle/>
                    <a:p>
                      <a:r>
                        <a:rPr lang="en-ZA" sz="1200" dirty="0" smtClean="0"/>
                        <a:t>Implement </a:t>
                      </a:r>
                      <a:r>
                        <a:rPr lang="en-ZA" sz="1200" baseline="0" dirty="0" smtClean="0"/>
                        <a:t>multi pronged strategy</a:t>
                      </a:r>
                      <a:endParaRPr lang="en-ZA" sz="1200" dirty="0" smtClean="0"/>
                    </a:p>
                    <a:p>
                      <a:endParaRPr lang="en-ZA" sz="1200" dirty="0" smtClean="0"/>
                    </a:p>
                    <a:p>
                      <a:r>
                        <a:rPr lang="en-ZA" sz="1200" dirty="0" smtClean="0"/>
                        <a:t>Review of the </a:t>
                      </a:r>
                      <a:r>
                        <a:rPr lang="en-ZA" sz="1200" baseline="0" dirty="0" smtClean="0"/>
                        <a:t>multi pronged  </a:t>
                      </a:r>
                      <a:r>
                        <a:rPr lang="en-ZA" sz="1200" baseline="0" dirty="0" smtClean="0">
                          <a:solidFill>
                            <a:schemeClr val="tx1"/>
                          </a:solidFill>
                        </a:rPr>
                        <a:t>strategy</a:t>
                      </a:r>
                    </a:p>
                    <a:p>
                      <a:endParaRPr lang="en-ZA" sz="1200" baseline="0" dirty="0" smtClean="0">
                        <a:solidFill>
                          <a:schemeClr val="tx1"/>
                        </a:solidFill>
                      </a:endParaRPr>
                    </a:p>
                    <a:p>
                      <a:r>
                        <a:rPr lang="en-ZA" sz="1200" baseline="0" dirty="0" smtClean="0">
                          <a:solidFill>
                            <a:schemeClr val="tx1"/>
                          </a:solidFill>
                        </a:rPr>
                        <a:t>Participate in Social and Economic Clusters activities to comprehensively address overcrowding</a:t>
                      </a:r>
                    </a:p>
                  </a:txBody>
                  <a:tcPr/>
                </a:tc>
                <a:tc>
                  <a:txBody>
                    <a:bodyPr/>
                    <a:lstStyle/>
                    <a:p>
                      <a:r>
                        <a:rPr lang="en-ZA" sz="1200" dirty="0" smtClean="0"/>
                        <a:t>January 2020</a:t>
                      </a:r>
                    </a:p>
                    <a:p>
                      <a:endParaRPr lang="en-ZA" sz="1200" dirty="0" smtClean="0"/>
                    </a:p>
                    <a:p>
                      <a:endParaRPr lang="en-ZA" sz="1200" dirty="0" smtClean="0"/>
                    </a:p>
                    <a:p>
                      <a:r>
                        <a:rPr lang="en-ZA" sz="1200" dirty="0" smtClean="0"/>
                        <a:t>December</a:t>
                      </a:r>
                      <a:r>
                        <a:rPr lang="en-ZA" sz="1200" baseline="0" dirty="0" smtClean="0"/>
                        <a:t> 2019</a:t>
                      </a:r>
                      <a:endParaRPr lang="en-ZA" sz="1200" dirty="0" smtClean="0"/>
                    </a:p>
                    <a:p>
                      <a:endParaRPr lang="en-ZA" sz="1200" dirty="0" smtClean="0"/>
                    </a:p>
                    <a:p>
                      <a:endParaRPr lang="en-ZA" sz="1200" dirty="0" smtClean="0"/>
                    </a:p>
                    <a:p>
                      <a:endParaRPr lang="en-ZA" sz="1200" dirty="0" smtClean="0"/>
                    </a:p>
                    <a:p>
                      <a:r>
                        <a:rPr lang="en-ZA" sz="1200" dirty="0" smtClean="0"/>
                        <a:t>As</a:t>
                      </a:r>
                      <a:r>
                        <a:rPr lang="en-ZA" sz="1200" baseline="0" dirty="0" smtClean="0"/>
                        <a:t> scheduled</a:t>
                      </a:r>
                    </a:p>
                    <a:p>
                      <a:endParaRPr lang="en-ZA" sz="1200" baseline="0" dirty="0" smtClean="0"/>
                    </a:p>
                  </a:txBody>
                  <a:tcPr/>
                </a:tc>
                <a:tc>
                  <a:txBody>
                    <a:bodyPr/>
                    <a:lstStyle/>
                    <a:p>
                      <a:r>
                        <a:rPr lang="en-ZA" sz="1200" dirty="0" smtClean="0"/>
                        <a:t>CDC Incarceration and Corrections</a:t>
                      </a:r>
                    </a:p>
                    <a:p>
                      <a:endParaRPr lang="en-ZA"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CDC Incarceration and Remand Detention</a:t>
                      </a:r>
                    </a:p>
                    <a:p>
                      <a:endParaRPr lang="en-ZA" sz="1200" dirty="0" smtClean="0"/>
                    </a:p>
                    <a:p>
                      <a:r>
                        <a:rPr lang="en-ZA" sz="1200" dirty="0" smtClean="0"/>
                        <a:t>CDC Incarceration and Remand Detention</a:t>
                      </a:r>
                    </a:p>
                    <a:p>
                      <a:r>
                        <a:rPr lang="en-ZA" sz="1200" dirty="0" smtClean="0"/>
                        <a:t>Regional Commissioners</a:t>
                      </a:r>
                    </a:p>
                  </a:txBody>
                  <a:tcPr/>
                </a:tc>
              </a:tr>
            </a:tbl>
          </a:graphicData>
        </a:graphic>
      </p:graphicFrame>
      <p:sp>
        <p:nvSpPr>
          <p:cNvPr id="4" name="Slide Number Placeholder 3"/>
          <p:cNvSpPr>
            <a:spLocks noGrp="1"/>
          </p:cNvSpPr>
          <p:nvPr>
            <p:ph type="sldNum" sz="quarter" idx="12"/>
          </p:nvPr>
        </p:nvSpPr>
        <p:spPr/>
        <p:txBody>
          <a:bodyPr/>
          <a:lstStyle/>
          <a:p>
            <a:fld id="{AFCEFFF0-9380-7049-A803-178CCBCDB80F}" type="slidenum">
              <a:rPr lang="en-US" smtClean="0"/>
              <a:t>14</a:t>
            </a:fld>
            <a:endParaRPr lang="en-US"/>
          </a:p>
        </p:txBody>
      </p:sp>
      <p:sp>
        <p:nvSpPr>
          <p:cNvPr id="9" name="TextBox 8"/>
          <p:cNvSpPr txBox="1"/>
          <p:nvPr/>
        </p:nvSpPr>
        <p:spPr>
          <a:xfrm>
            <a:off x="666750" y="144888"/>
            <a:ext cx="8229600" cy="523220"/>
          </a:xfrm>
          <a:prstGeom prst="rect">
            <a:avLst/>
          </a:prstGeom>
          <a:noFill/>
        </p:spPr>
        <p:txBody>
          <a:bodyPr wrap="square" rtlCol="0">
            <a:spAutoFit/>
          </a:bodyPr>
          <a:lstStyle/>
          <a:p>
            <a:r>
              <a:rPr lang="en-US" sz="2800" b="1" dirty="0">
                <a:solidFill>
                  <a:srgbClr val="00B050"/>
                </a:solidFill>
              </a:rPr>
              <a:t>Action Plan on outputs</a:t>
            </a:r>
          </a:p>
        </p:txBody>
      </p:sp>
    </p:spTree>
    <p:extLst>
      <p:ext uri="{BB962C8B-B14F-4D97-AF65-F5344CB8AC3E}">
        <p14:creationId xmlns:p14="http://schemas.microsoft.com/office/powerpoint/2010/main" val="432853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082357124"/>
              </p:ext>
            </p:extLst>
          </p:nvPr>
        </p:nvGraphicFramePr>
        <p:xfrm>
          <a:off x="362198" y="1023818"/>
          <a:ext cx="8425542" cy="4848926"/>
        </p:xfrm>
        <a:graphic>
          <a:graphicData uri="http://schemas.openxmlformats.org/drawingml/2006/table">
            <a:tbl>
              <a:tblPr firstRow="1" bandRow="1">
                <a:tableStyleId>{5C22544A-7EE6-4342-B048-85BDC9FD1C3A}</a:tableStyleId>
              </a:tblPr>
              <a:tblGrid>
                <a:gridCol w="1335973"/>
                <a:gridCol w="1603169"/>
                <a:gridCol w="2200580"/>
                <a:gridCol w="1642910"/>
                <a:gridCol w="1642910"/>
              </a:tblGrid>
              <a:tr h="183293">
                <a:tc>
                  <a:txBody>
                    <a:bodyPr/>
                    <a:lstStyle/>
                    <a:p>
                      <a:r>
                        <a:rPr lang="en-ZA" sz="1400" dirty="0" smtClean="0"/>
                        <a:t>Primary</a:t>
                      </a:r>
                      <a:r>
                        <a:rPr lang="en-ZA" sz="1400" baseline="0" dirty="0" smtClean="0"/>
                        <a:t> Output</a:t>
                      </a:r>
                      <a:endParaRPr lang="en-ZA" sz="1400" dirty="0"/>
                    </a:p>
                  </a:txBody>
                  <a:tcPr/>
                </a:tc>
                <a:tc>
                  <a:txBody>
                    <a:bodyPr/>
                    <a:lstStyle/>
                    <a:p>
                      <a:r>
                        <a:rPr lang="en-ZA" sz="1400" dirty="0" smtClean="0"/>
                        <a:t>Secondary</a:t>
                      </a:r>
                      <a:r>
                        <a:rPr lang="en-ZA" sz="1400" baseline="0" dirty="0" smtClean="0"/>
                        <a:t> Output</a:t>
                      </a:r>
                      <a:endParaRPr lang="en-ZA" sz="1400" dirty="0"/>
                    </a:p>
                  </a:txBody>
                  <a:tcPr/>
                </a:tc>
                <a:tc>
                  <a:txBody>
                    <a:bodyPr/>
                    <a:lstStyle/>
                    <a:p>
                      <a:r>
                        <a:rPr lang="en-ZA" sz="1400" dirty="0" smtClean="0"/>
                        <a:t>Activities</a:t>
                      </a:r>
                      <a:endParaRPr lang="en-ZA" sz="1400" dirty="0"/>
                    </a:p>
                  </a:txBody>
                  <a:tcPr/>
                </a:tc>
                <a:tc>
                  <a:txBody>
                    <a:bodyPr/>
                    <a:lstStyle/>
                    <a:p>
                      <a:r>
                        <a:rPr lang="en-ZA" sz="1400" dirty="0" smtClean="0"/>
                        <a:t>Timeframes</a:t>
                      </a:r>
                      <a:endParaRPr lang="en-ZA" sz="1400" dirty="0"/>
                    </a:p>
                  </a:txBody>
                  <a:tcPr/>
                </a:tc>
                <a:tc>
                  <a:txBody>
                    <a:bodyPr/>
                    <a:lstStyle/>
                    <a:p>
                      <a:r>
                        <a:rPr lang="en-ZA" sz="1400" dirty="0" smtClean="0"/>
                        <a:t>Responsibility</a:t>
                      </a:r>
                      <a:endParaRPr lang="en-ZA" sz="1400" dirty="0"/>
                    </a:p>
                  </a:txBody>
                  <a:tcPr/>
                </a:tc>
              </a:tr>
              <a:tr h="2347634">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0" dirty="0" smtClean="0">
                          <a:solidFill>
                            <a:schemeClr val="tx1"/>
                          </a:solidFill>
                        </a:rPr>
                        <a:t>Inmate Management </a:t>
                      </a:r>
                    </a:p>
                  </a:txBody>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kern="0" dirty="0" smtClean="0">
                          <a:solidFill>
                            <a:schemeClr val="tx1"/>
                          </a:solidFill>
                        </a:rPr>
                        <a:t>Effective inmate management within the correctional centres</a:t>
                      </a:r>
                    </a:p>
                    <a:p>
                      <a:pPr lvl="0"/>
                      <a:endParaRPr lang="en-GB" sz="1400" b="1" strike="sngStrike" dirty="0" smtClean="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0" dirty="0" smtClean="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solidFill>
                            <a:schemeClr val="tx1"/>
                          </a:solidFill>
                        </a:rPr>
                        <a:t>Review   CMC and CSPB processes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solidFill>
                            <a:schemeClr val="tx1"/>
                          </a:solidFill>
                        </a:rPr>
                        <a:t>Implement CMC and CSPB processes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aseline="0" dirty="0" smtClean="0">
                        <a:solidFill>
                          <a:schemeClr val="tx1"/>
                        </a:solidFill>
                      </a:endParaRPr>
                    </a:p>
                    <a:p>
                      <a:r>
                        <a:rPr lang="en-ZA" sz="1400" baseline="0" dirty="0" smtClean="0">
                          <a:solidFill>
                            <a:schemeClr val="tx1"/>
                          </a:solidFill>
                        </a:rPr>
                        <a:t>Provision of all relevant A&amp;R reports to assists within offender and cluster management</a:t>
                      </a:r>
                    </a:p>
                  </a:txBody>
                  <a:tcPr/>
                </a:tc>
                <a:tc>
                  <a:txBody>
                    <a:bodyPr/>
                    <a:lstStyle/>
                    <a:p>
                      <a:r>
                        <a:rPr lang="en-ZA" sz="1400" dirty="0" smtClean="0">
                          <a:solidFill>
                            <a:schemeClr val="tx1"/>
                          </a:solidFill>
                        </a:rPr>
                        <a:t>31 December  2019</a:t>
                      </a: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endParaRPr lang="en-ZA" sz="1400" dirty="0" smtClean="0">
                        <a:solidFill>
                          <a:schemeClr val="tx1"/>
                        </a:solidFill>
                      </a:endParaRPr>
                    </a:p>
                    <a:p>
                      <a:r>
                        <a:rPr lang="en-ZA" sz="1400" dirty="0" smtClean="0">
                          <a:solidFill>
                            <a:schemeClr val="tx1"/>
                          </a:solidFill>
                        </a:rPr>
                        <a:t>As required/requested</a:t>
                      </a:r>
                    </a:p>
                    <a:p>
                      <a:endParaRPr lang="en-ZA" sz="1400" dirty="0" smtClean="0">
                        <a:solidFill>
                          <a:schemeClr val="tx1"/>
                        </a:solidFill>
                      </a:endParaRPr>
                    </a:p>
                    <a:p>
                      <a:endParaRPr lang="en-ZA" sz="1400" dirty="0" smtClean="0">
                        <a:solidFill>
                          <a:schemeClr val="tx1"/>
                        </a:solidFill>
                      </a:endParaRPr>
                    </a:p>
                  </a:txBody>
                  <a:tcPr/>
                </a:tc>
                <a:tc>
                  <a:txBody>
                    <a:bodyPr/>
                    <a:lstStyle/>
                    <a:p>
                      <a:r>
                        <a:rPr lang="en-ZA" sz="1400" dirty="0" smtClean="0">
                          <a:solidFill>
                            <a:schemeClr val="tx1"/>
                          </a:solidFill>
                        </a:rPr>
                        <a:t>CDC Incarceration</a:t>
                      </a:r>
                      <a:r>
                        <a:rPr lang="en-ZA" sz="1400" baseline="0" dirty="0" smtClean="0">
                          <a:solidFill>
                            <a:schemeClr val="tx1"/>
                          </a:solidFill>
                        </a:rPr>
                        <a:t> and Corrections / Remand Detention</a:t>
                      </a:r>
                    </a:p>
                    <a:p>
                      <a:endParaRPr lang="en-ZA" sz="1400" baseline="0" dirty="0" smtClean="0">
                        <a:solidFill>
                          <a:schemeClr val="tx1"/>
                        </a:solidFill>
                      </a:endParaRPr>
                    </a:p>
                    <a:p>
                      <a:r>
                        <a:rPr lang="en-ZA" sz="1400" baseline="0" dirty="0" smtClean="0">
                          <a:solidFill>
                            <a:schemeClr val="tx1"/>
                          </a:solidFill>
                        </a:rPr>
                        <a:t>Area Commissioners</a:t>
                      </a:r>
                    </a:p>
                    <a:p>
                      <a:endParaRPr lang="en-ZA" sz="140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CDC Incarceration</a:t>
                      </a:r>
                      <a:r>
                        <a:rPr lang="en-ZA" sz="1400" baseline="0" dirty="0" smtClean="0">
                          <a:solidFill>
                            <a:schemeClr val="tx1"/>
                          </a:solidFill>
                        </a:rPr>
                        <a:t> and Corrections / Remand Detention/GITO</a:t>
                      </a:r>
                    </a:p>
                  </a:txBody>
                  <a:tcPr/>
                </a:tc>
              </a:tr>
              <a:tr h="734126">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0" dirty="0" smtClean="0">
                        <a:solidFill>
                          <a:srgbClr val="FF0000"/>
                        </a:solidFill>
                      </a:endParaRP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0" dirty="0" smtClean="0">
                        <a:solidFill>
                          <a:srgbClr val="FF0000"/>
                        </a:solidFill>
                      </a:endParaRPr>
                    </a:p>
                  </a:txBody>
                  <a:tcPr/>
                </a:tc>
                <a:tc>
                  <a:txBody>
                    <a:bodyPr/>
                    <a:lstStyle/>
                    <a:p>
                      <a:r>
                        <a:rPr lang="en-ZA" sz="1400" baseline="0" dirty="0" smtClean="0">
                          <a:solidFill>
                            <a:schemeClr val="tx1"/>
                          </a:solidFill>
                        </a:rPr>
                        <a:t>Implement Integrated Inmate Management System (IIMS)</a:t>
                      </a:r>
                    </a:p>
                  </a:txBody>
                  <a:tcPr/>
                </a:tc>
                <a:tc>
                  <a:txBody>
                    <a:bodyPr/>
                    <a:lstStyle/>
                    <a:p>
                      <a:r>
                        <a:rPr lang="en-ZA" sz="1400" dirty="0" smtClean="0">
                          <a:solidFill>
                            <a:schemeClr val="tx1"/>
                          </a:solidFill>
                        </a:rPr>
                        <a:t>31 December  2019</a:t>
                      </a:r>
                    </a:p>
                  </a:txBody>
                  <a:tcPr/>
                </a:tc>
                <a:tc>
                  <a:txBody>
                    <a:bodyPr/>
                    <a:lstStyle/>
                    <a:p>
                      <a:r>
                        <a:rPr lang="en-ZA" sz="1400" smtClean="0">
                          <a:solidFill>
                            <a:schemeClr val="tx1"/>
                          </a:solidFill>
                        </a:rPr>
                        <a:t>CDC Incarceration</a:t>
                      </a:r>
                      <a:r>
                        <a:rPr lang="en-ZA" sz="1400" baseline="0" smtClean="0">
                          <a:solidFill>
                            <a:schemeClr val="tx1"/>
                          </a:solidFill>
                        </a:rPr>
                        <a:t> and Corrections / Remand Detention</a:t>
                      </a:r>
                      <a:endParaRPr lang="en-ZA" sz="1400" baseline="0" dirty="0" smtClean="0">
                        <a:solidFill>
                          <a:schemeClr val="tx1"/>
                        </a:solidFill>
                      </a:endParaRPr>
                    </a:p>
                  </a:txBody>
                  <a:tcPr/>
                </a:tc>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0" dirty="0" smtClean="0">
                        <a:solidFill>
                          <a:srgbClr val="FF0000"/>
                        </a:solidFill>
                      </a:endParaRP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1400" kern="0" dirty="0" smtClean="0">
                        <a:solidFill>
                          <a:srgbClr val="FF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aseline="0" dirty="0" smtClean="0">
                          <a:solidFill>
                            <a:schemeClr val="tx1"/>
                          </a:solidFill>
                        </a:rPr>
                        <a:t>Review and implementation of the  decision making tool for CMCs and CSPBs</a:t>
                      </a:r>
                    </a:p>
                    <a:p>
                      <a:endParaRPr lang="en-ZA" sz="1400" baseline="0" dirty="0" smtClean="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tx1"/>
                          </a:solidFill>
                        </a:rPr>
                        <a:t>31 December  2019</a:t>
                      </a:r>
                    </a:p>
                    <a:p>
                      <a:endParaRPr lang="en-ZA" sz="1400" dirty="0">
                        <a:solidFill>
                          <a:srgbClr val="FF0000"/>
                        </a:solidFill>
                      </a:endParaRPr>
                    </a:p>
                  </a:txBody>
                  <a:tcPr/>
                </a:tc>
                <a:tc>
                  <a:txBody>
                    <a:bodyPr/>
                    <a:lstStyle/>
                    <a:p>
                      <a:r>
                        <a:rPr lang="en-ZA" sz="1400" dirty="0" smtClean="0">
                          <a:solidFill>
                            <a:schemeClr val="tx1"/>
                          </a:solidFill>
                        </a:rPr>
                        <a:t>CDC Incarceration</a:t>
                      </a:r>
                      <a:r>
                        <a:rPr lang="en-ZA" sz="1400" baseline="0" dirty="0" smtClean="0">
                          <a:solidFill>
                            <a:schemeClr val="tx1"/>
                          </a:solidFill>
                        </a:rPr>
                        <a:t> and Corrections / Remand Detention</a:t>
                      </a:r>
                    </a:p>
                  </a:txBody>
                  <a:tcPr/>
                </a:tc>
              </a:tr>
            </a:tbl>
          </a:graphicData>
        </a:graphic>
      </p:graphicFrame>
      <p:sp>
        <p:nvSpPr>
          <p:cNvPr id="4" name="Slide Number Placeholder 3"/>
          <p:cNvSpPr>
            <a:spLocks noGrp="1"/>
          </p:cNvSpPr>
          <p:nvPr>
            <p:ph type="sldNum" sz="quarter" idx="12"/>
          </p:nvPr>
        </p:nvSpPr>
        <p:spPr/>
        <p:txBody>
          <a:bodyPr/>
          <a:lstStyle/>
          <a:p>
            <a:fld id="{AFCEFFF0-9380-7049-A803-178CCBCDB80F}" type="slidenum">
              <a:rPr lang="en-US" smtClean="0"/>
              <a:t>15</a:t>
            </a:fld>
            <a:endParaRPr lang="en-US"/>
          </a:p>
        </p:txBody>
      </p:sp>
      <p:sp>
        <p:nvSpPr>
          <p:cNvPr id="9" name="TextBox 8"/>
          <p:cNvSpPr txBox="1"/>
          <p:nvPr/>
        </p:nvSpPr>
        <p:spPr>
          <a:xfrm>
            <a:off x="666750" y="144888"/>
            <a:ext cx="8229600" cy="523220"/>
          </a:xfrm>
          <a:prstGeom prst="rect">
            <a:avLst/>
          </a:prstGeom>
          <a:noFill/>
        </p:spPr>
        <p:txBody>
          <a:bodyPr wrap="square" rtlCol="0">
            <a:spAutoFit/>
          </a:bodyPr>
          <a:lstStyle/>
          <a:p>
            <a:r>
              <a:rPr lang="en-US" sz="2800" b="1" dirty="0">
                <a:solidFill>
                  <a:srgbClr val="00B050"/>
                </a:solidFill>
              </a:rPr>
              <a:t>Action Plan on outputs</a:t>
            </a:r>
          </a:p>
        </p:txBody>
      </p:sp>
    </p:spTree>
    <p:extLst>
      <p:ext uri="{BB962C8B-B14F-4D97-AF65-F5344CB8AC3E}">
        <p14:creationId xmlns:p14="http://schemas.microsoft.com/office/powerpoint/2010/main" val="1811003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22900443"/>
              </p:ext>
            </p:extLst>
          </p:nvPr>
        </p:nvGraphicFramePr>
        <p:xfrm>
          <a:off x="172919" y="1459116"/>
          <a:ext cx="8453938" cy="4176521"/>
        </p:xfrm>
        <a:graphic>
          <a:graphicData uri="http://schemas.openxmlformats.org/drawingml/2006/table">
            <a:tbl>
              <a:tblPr firstRow="1" firstCol="1" bandRow="1"/>
              <a:tblGrid>
                <a:gridCol w="500349"/>
                <a:gridCol w="1201116"/>
                <a:gridCol w="1087891"/>
                <a:gridCol w="101782"/>
                <a:gridCol w="997643"/>
                <a:gridCol w="1090128"/>
                <a:gridCol w="1090128"/>
                <a:gridCol w="794967"/>
                <a:gridCol w="794967"/>
                <a:gridCol w="794967"/>
              </a:tblGrid>
              <a:tr h="182273">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No.</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Output Indicator</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8">
                  <a:txBody>
                    <a:bodyPr/>
                    <a:lstStyle/>
                    <a:p>
                      <a:pPr algn="ctr">
                        <a:lnSpc>
                          <a:spcPct val="115000"/>
                        </a:lnSpc>
                        <a:spcAft>
                          <a:spcPts val="0"/>
                        </a:spcAft>
                      </a:pPr>
                      <a:r>
                        <a:rPr lang="en-ZA" sz="1100" b="1" dirty="0">
                          <a:solidFill>
                            <a:schemeClr val="tx1"/>
                          </a:solidFill>
                          <a:effectLst/>
                          <a:latin typeface="Calibri"/>
                          <a:ea typeface="Calibri"/>
                          <a:cs typeface="Times New Roman"/>
                        </a:rPr>
                        <a:t>Annual Targets</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5897">
                <a:tc vMerge="1">
                  <a:txBody>
                    <a:bodyPr/>
                    <a:lstStyle/>
                    <a:p>
                      <a:endParaRPr lang="en-ZA"/>
                    </a:p>
                  </a:txBody>
                  <a:tcPr/>
                </a:tc>
                <a:tc vMerge="1">
                  <a:txBody>
                    <a:bodyPr/>
                    <a:lstStyle/>
                    <a:p>
                      <a:endParaRPr lang="en-GB"/>
                    </a:p>
                  </a:txBody>
                  <a:tcPr/>
                </a:tc>
                <a:tc gridSpan="4">
                  <a:txBody>
                    <a:bodyPr/>
                    <a:lstStyle/>
                    <a:p>
                      <a:pPr algn="ctr">
                        <a:lnSpc>
                          <a:spcPct val="115000"/>
                        </a:lnSpc>
                        <a:spcAft>
                          <a:spcPts val="0"/>
                        </a:spcAft>
                      </a:pPr>
                      <a:r>
                        <a:rPr lang="en-ZA" sz="1100" b="1" dirty="0">
                          <a:solidFill>
                            <a:schemeClr val="tx1"/>
                          </a:solidFill>
                          <a:effectLst/>
                          <a:latin typeface="Calibri"/>
                          <a:ea typeface="Calibri"/>
                          <a:cs typeface="Times New Roman"/>
                        </a:rPr>
                        <a:t>Audited/ Actual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Estimated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MTEF Period</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r>
              <a:tr h="496061">
                <a:tc vMerge="1">
                  <a:txBody>
                    <a:bodyPr/>
                    <a:lstStyle/>
                    <a:p>
                      <a:endParaRPr lang="en-ZA"/>
                    </a:p>
                  </a:txBody>
                  <a:tcPr/>
                </a:tc>
                <a:tc vMerge="1">
                  <a:txBody>
                    <a:bodyPr/>
                    <a:lstStyle/>
                    <a:p>
                      <a:endParaRPr lang="en-GB"/>
                    </a:p>
                  </a:txBody>
                  <a:tcPr/>
                </a:tc>
                <a:tc gridSpan="2">
                  <a:txBody>
                    <a:bodyPr/>
                    <a:lstStyle/>
                    <a:p>
                      <a:pPr algn="ctr">
                        <a:lnSpc>
                          <a:spcPct val="115000"/>
                        </a:lnSpc>
                        <a:spcAft>
                          <a:spcPts val="0"/>
                        </a:spcAft>
                      </a:pPr>
                      <a:r>
                        <a:rPr lang="en-ZA" sz="1100" b="1" dirty="0">
                          <a:solidFill>
                            <a:schemeClr val="tx1"/>
                          </a:solidFill>
                          <a:effectLst/>
                          <a:latin typeface="Calibri"/>
                          <a:ea typeface="Calibri"/>
                          <a:cs typeface="Times New Roman"/>
                        </a:rPr>
                        <a:t>2016/17</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2017/18</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2018/19</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2019/20</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2020/21</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2021/22</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2022/23</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r>
              <a:tr h="198854">
                <a:tc gridSpan="10">
                  <a:txBody>
                    <a:bodyPr/>
                    <a:lstStyle/>
                    <a:p>
                      <a:pPr>
                        <a:lnSpc>
                          <a:spcPct val="115000"/>
                        </a:lnSpc>
                        <a:spcAft>
                          <a:spcPts val="0"/>
                        </a:spcAft>
                      </a:pPr>
                      <a:r>
                        <a:rPr lang="en-ZA" sz="1200" b="1" dirty="0">
                          <a:solidFill>
                            <a:schemeClr val="tx1"/>
                          </a:solidFill>
                          <a:effectLst/>
                          <a:latin typeface="Calibri"/>
                          <a:ea typeface="Calibri"/>
                          <a:cs typeface="Times New Roman"/>
                        </a:rPr>
                        <a:t>Outcome 1.1: </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GB"/>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283208">
                <a:tc>
                  <a:txBody>
                    <a:bodyPr/>
                    <a:lstStyle/>
                    <a:p>
                      <a:pPr>
                        <a:lnSpc>
                          <a:spcPct val="115000"/>
                        </a:lnSpc>
                        <a:spcAft>
                          <a:spcPts val="0"/>
                        </a:spcAft>
                      </a:pPr>
                      <a:r>
                        <a:rPr lang="en-US" sz="1200" dirty="0" smtClean="0">
                          <a:effectLst/>
                          <a:latin typeface="+mj-lt"/>
                          <a:ea typeface="Calibri"/>
                          <a:cs typeface="Times New Roman"/>
                        </a:rPr>
                        <a:t>1.1.1</a:t>
                      </a:r>
                      <a:endParaRPr lang="en-ZA" sz="1200" dirty="0">
                        <a:effectLst/>
                        <a:latin typeface="+mj-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b="0" dirty="0" smtClean="0">
                          <a:effectLst/>
                          <a:latin typeface="+mn-lt"/>
                          <a:ea typeface="Calibri"/>
                          <a:cs typeface="Times New Roman"/>
                        </a:rPr>
                        <a:t>Percentage of RDs in Remand</a:t>
                      </a:r>
                      <a:r>
                        <a:rPr lang="en-ZA" sz="1100" b="0" baseline="0" dirty="0" smtClean="0">
                          <a:effectLst/>
                          <a:latin typeface="+mn-lt"/>
                          <a:ea typeface="Calibri"/>
                          <a:cs typeface="Times New Roman"/>
                        </a:rPr>
                        <a:t> Detention Facilities (RDFs) subjected to Continuous Risk Assessment (CRA)</a:t>
                      </a:r>
                    </a:p>
                    <a:p>
                      <a:pPr>
                        <a:lnSpc>
                          <a:spcPct val="115000"/>
                        </a:lnSpc>
                        <a:spcAft>
                          <a:spcPts val="0"/>
                        </a:spcAft>
                      </a:pPr>
                      <a:endParaRPr lang="en-ZA" sz="1100" b="0" dirty="0">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l">
                        <a:lnSpc>
                          <a:spcPct val="115000"/>
                        </a:lnSpc>
                        <a:spcAft>
                          <a:spcPts val="0"/>
                        </a:spcAft>
                      </a:pPr>
                      <a:r>
                        <a:rPr lang="en-ZA" sz="1100" b="0" dirty="0">
                          <a:effectLst/>
                          <a:latin typeface="+mn-lt"/>
                          <a:ea typeface="Calibri"/>
                          <a:cs typeface="Times New Roman"/>
                        </a:rPr>
                        <a:t> </a:t>
                      </a:r>
                      <a:r>
                        <a:rPr lang="en-ZA" sz="1100" b="0" dirty="0" smtClean="0">
                          <a:effectLst/>
                          <a:latin typeface="+mn-lt"/>
                          <a:ea typeface="Calibri"/>
                          <a:cs typeface="Times New Roman"/>
                        </a:rPr>
                        <a:t>43% (69/161)</a:t>
                      </a:r>
                      <a:endParaRPr lang="en-ZA" sz="1100" b="0" dirty="0">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gridSpan="2">
                  <a:txBody>
                    <a:bodyPr/>
                    <a:lstStyle/>
                    <a:p>
                      <a:pPr algn="l">
                        <a:lnSpc>
                          <a:spcPct val="115000"/>
                        </a:lnSpc>
                        <a:spcAft>
                          <a:spcPts val="0"/>
                        </a:spcAft>
                      </a:pPr>
                      <a:r>
                        <a:rPr lang="en-ZA" sz="1100" b="0" dirty="0" smtClean="0">
                          <a:effectLst/>
                          <a:latin typeface="+mn-lt"/>
                          <a:ea typeface="Calibri"/>
                          <a:cs typeface="Times New Roman"/>
                        </a:rPr>
                        <a:t>11.29% (14/124)</a:t>
                      </a:r>
                      <a:endParaRPr lang="en-ZA" sz="1100" b="0" dirty="0">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hMerge="1">
                  <a:txBody>
                    <a:bodyPr/>
                    <a:lstStyle/>
                    <a:p>
                      <a:pPr algn="l">
                        <a:lnSpc>
                          <a:spcPct val="115000"/>
                        </a:lnSpc>
                        <a:spcAft>
                          <a:spcPts val="0"/>
                        </a:spcAft>
                      </a:pPr>
                      <a:endParaRPr lang="en-ZA" sz="1100" b="0" dirty="0">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l">
                        <a:lnSpc>
                          <a:spcPct val="115000"/>
                        </a:lnSpc>
                        <a:spcAft>
                          <a:spcPts val="0"/>
                        </a:spcAft>
                      </a:pPr>
                      <a:r>
                        <a:rPr lang="en-ZA" sz="1100" b="0" dirty="0" smtClean="0">
                          <a:effectLst/>
                          <a:latin typeface="+mn-lt"/>
                          <a:ea typeface="Calibri"/>
                          <a:cs typeface="Times New Roman"/>
                        </a:rPr>
                        <a:t>9.6% (12/125)</a:t>
                      </a:r>
                      <a:endParaRPr lang="en-ZA" sz="1100" b="0" dirty="0">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l">
                        <a:lnSpc>
                          <a:spcPct val="115000"/>
                        </a:lnSpc>
                        <a:spcAft>
                          <a:spcPts val="0"/>
                        </a:spcAft>
                      </a:pPr>
                      <a:r>
                        <a:rPr lang="en-ZA" sz="1100" b="0" dirty="0" smtClean="0">
                          <a:effectLst/>
                          <a:latin typeface="+mn-lt"/>
                          <a:ea typeface="Calibri"/>
                          <a:cs typeface="Times New Roman"/>
                        </a:rPr>
                        <a:t>60%</a:t>
                      </a:r>
                    </a:p>
                    <a:p>
                      <a:pPr algn="l">
                        <a:lnSpc>
                          <a:spcPct val="115000"/>
                        </a:lnSpc>
                        <a:spcAft>
                          <a:spcPts val="0"/>
                        </a:spcAft>
                      </a:pPr>
                      <a:r>
                        <a:rPr lang="en-ZA" sz="1100" b="0" dirty="0" smtClean="0">
                          <a:effectLst/>
                          <a:latin typeface="+mn-lt"/>
                          <a:ea typeface="Calibri"/>
                          <a:cs typeface="Times New Roman"/>
                        </a:rPr>
                        <a:t>(28 931/44 508)</a:t>
                      </a:r>
                    </a:p>
                    <a:p>
                      <a:pPr algn="l">
                        <a:lnSpc>
                          <a:spcPct val="115000"/>
                        </a:lnSpc>
                        <a:spcAft>
                          <a:spcPts val="0"/>
                        </a:spcAft>
                      </a:pPr>
                      <a:endParaRPr lang="en-ZA" sz="1100" b="0" dirty="0" smtClean="0">
                        <a:solidFill>
                          <a:schemeClr val="tx1"/>
                        </a:solidFill>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15000"/>
                        </a:lnSpc>
                        <a:spcAft>
                          <a:spcPts val="0"/>
                        </a:spcAft>
                      </a:pPr>
                      <a:r>
                        <a:rPr lang="en-ZA" sz="1100" b="0" dirty="0">
                          <a:effectLst/>
                          <a:latin typeface="+mn-lt"/>
                          <a:ea typeface="Calibri"/>
                          <a:cs typeface="Times New Roman"/>
                        </a:rPr>
                        <a:t> </a:t>
                      </a:r>
                      <a:r>
                        <a:rPr lang="en-ZA" sz="1100" b="0" dirty="0" smtClean="0">
                          <a:effectLst/>
                          <a:latin typeface="+mn-lt"/>
                          <a:ea typeface="Calibri"/>
                          <a:cs typeface="Times New Roman"/>
                        </a:rPr>
                        <a:t>65%</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15000"/>
                        </a:lnSpc>
                        <a:spcAft>
                          <a:spcPts val="0"/>
                        </a:spcAft>
                      </a:pPr>
                      <a:r>
                        <a:rPr lang="en-ZA" sz="1100" b="0" dirty="0">
                          <a:effectLst/>
                          <a:latin typeface="+mn-lt"/>
                          <a:ea typeface="Calibri"/>
                          <a:cs typeface="Times New Roman"/>
                        </a:rPr>
                        <a:t> </a:t>
                      </a:r>
                      <a:r>
                        <a:rPr lang="en-ZA" sz="1100" b="0" dirty="0" smtClean="0">
                          <a:effectLst/>
                          <a:latin typeface="+mn-lt"/>
                          <a:ea typeface="Calibri"/>
                          <a:cs typeface="Times New Roman"/>
                        </a:rPr>
                        <a:t>65%</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15000"/>
                        </a:lnSpc>
                        <a:spcAft>
                          <a:spcPts val="0"/>
                        </a:spcAft>
                      </a:pPr>
                      <a:r>
                        <a:rPr lang="en-ZA" sz="1100" b="0" dirty="0">
                          <a:effectLst/>
                          <a:latin typeface="+mn-lt"/>
                          <a:ea typeface="Calibri"/>
                          <a:cs typeface="Times New Roman"/>
                        </a:rPr>
                        <a:t> </a:t>
                      </a:r>
                      <a:r>
                        <a:rPr lang="en-ZA" sz="1100" b="0" dirty="0" smtClean="0">
                          <a:effectLst/>
                          <a:latin typeface="+mn-lt"/>
                          <a:ea typeface="Calibri"/>
                          <a:cs typeface="Times New Roman"/>
                        </a:rPr>
                        <a:t>65%</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r h="1149936">
                <a:tc>
                  <a:txBody>
                    <a:bodyPr/>
                    <a:lstStyle/>
                    <a:p>
                      <a:pPr>
                        <a:lnSpc>
                          <a:spcPct val="115000"/>
                        </a:lnSpc>
                        <a:spcAft>
                          <a:spcPts val="0"/>
                        </a:spcAft>
                      </a:pPr>
                      <a:r>
                        <a:rPr lang="en-US" sz="1200" dirty="0" smtClean="0">
                          <a:effectLst/>
                          <a:latin typeface="+mj-lt"/>
                          <a:ea typeface="Calibri"/>
                          <a:cs typeface="Times New Roman"/>
                        </a:rPr>
                        <a:t>1.1.2</a:t>
                      </a:r>
                      <a:endParaRPr lang="en-ZA" sz="1200" dirty="0">
                        <a:effectLst/>
                        <a:latin typeface="+mj-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US" sz="1100" b="0" dirty="0" smtClean="0">
                          <a:effectLst/>
                          <a:latin typeface="+mn-lt"/>
                          <a:ea typeface="Calibri"/>
                          <a:cs typeface="Times New Roman"/>
                        </a:rPr>
                        <a:t>Percentage of overcrowding</a:t>
                      </a:r>
                      <a:r>
                        <a:rPr lang="en-US" sz="1100" b="0" baseline="0" dirty="0" smtClean="0">
                          <a:effectLst/>
                          <a:latin typeface="+mn-lt"/>
                          <a:ea typeface="Calibri"/>
                          <a:cs typeface="Times New Roman"/>
                        </a:rPr>
                        <a:t> of sentenced and remand detainees </a:t>
                      </a:r>
                      <a:r>
                        <a:rPr lang="en-US" sz="1100" b="0" dirty="0" smtClean="0">
                          <a:effectLst/>
                          <a:latin typeface="+mn-lt"/>
                          <a:ea typeface="Calibri"/>
                          <a:cs typeface="Times New Roman"/>
                        </a:rPr>
                        <a:t> in excess of approved</a:t>
                      </a:r>
                      <a:r>
                        <a:rPr lang="en-US" sz="1100" b="0" baseline="0" dirty="0" smtClean="0">
                          <a:effectLst/>
                          <a:latin typeface="+mn-lt"/>
                          <a:ea typeface="Calibri"/>
                          <a:cs typeface="Times New Roman"/>
                        </a:rPr>
                        <a:t> bed space </a:t>
                      </a:r>
                      <a:endParaRPr lang="en-ZA" sz="1100" b="0" dirty="0">
                        <a:effectLst/>
                        <a:latin typeface="+mn-lt"/>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l">
                        <a:lnSpc>
                          <a:spcPct val="115000"/>
                        </a:lnSpc>
                        <a:spcBef>
                          <a:spcPts val="100"/>
                        </a:spcBef>
                        <a:spcAft>
                          <a:spcPts val="100"/>
                        </a:spcAft>
                      </a:pPr>
                      <a:r>
                        <a:rPr lang="en-ZA" sz="1100" dirty="0" smtClean="0">
                          <a:solidFill>
                            <a:schemeClr val="tx1"/>
                          </a:solidFill>
                          <a:effectLst/>
                          <a:latin typeface="+mn-lt"/>
                          <a:ea typeface="Calibri"/>
                          <a:cs typeface="Vrinda"/>
                        </a:rPr>
                        <a:t>35%</a:t>
                      </a:r>
                    </a:p>
                    <a:p>
                      <a:pPr algn="l">
                        <a:lnSpc>
                          <a:spcPct val="115000"/>
                        </a:lnSpc>
                        <a:spcBef>
                          <a:spcPts val="100"/>
                        </a:spcBef>
                        <a:spcAft>
                          <a:spcPts val="100"/>
                        </a:spcAft>
                      </a:pPr>
                      <a:r>
                        <a:rPr lang="en-ZA" sz="1100" dirty="0" smtClean="0">
                          <a:solidFill>
                            <a:schemeClr val="tx1"/>
                          </a:solidFill>
                          <a:effectLst/>
                          <a:latin typeface="+mn-lt"/>
                          <a:ea typeface="Calibri"/>
                          <a:cs typeface="Vrinda"/>
                        </a:rPr>
                        <a:t>(41146</a:t>
                      </a:r>
                      <a:r>
                        <a:rPr lang="en-ZA" sz="1100" dirty="0">
                          <a:solidFill>
                            <a:schemeClr val="tx1"/>
                          </a:solidFill>
                          <a:effectLst/>
                          <a:latin typeface="+mn-lt"/>
                          <a:ea typeface="Calibri"/>
                          <a:cs typeface="Vrinda"/>
                        </a:rPr>
                        <a:t>/ </a:t>
                      </a:r>
                      <a:r>
                        <a:rPr lang="en-ZA" sz="1100" dirty="0" smtClean="0">
                          <a:solidFill>
                            <a:schemeClr val="tx1"/>
                          </a:solidFill>
                          <a:effectLst/>
                          <a:latin typeface="+mn-lt"/>
                          <a:ea typeface="Calibri"/>
                          <a:cs typeface="Vrinda"/>
                        </a:rPr>
                        <a:t>119134</a:t>
                      </a:r>
                      <a:r>
                        <a:rPr lang="en-ZA" sz="1100" dirty="0">
                          <a:solidFill>
                            <a:schemeClr val="tx1"/>
                          </a:solidFill>
                          <a:effectLst/>
                          <a:latin typeface="+mn-lt"/>
                          <a:ea typeface="Calibri"/>
                          <a:cs typeface="Vrinda"/>
                        </a:rPr>
                        <a:t>)</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gridSpan="2">
                  <a:txBody>
                    <a:bodyPr/>
                    <a:lstStyle/>
                    <a:p>
                      <a:pPr algn="l">
                        <a:lnSpc>
                          <a:spcPct val="115000"/>
                        </a:lnSpc>
                        <a:spcBef>
                          <a:spcPts val="100"/>
                        </a:spcBef>
                        <a:spcAft>
                          <a:spcPts val="100"/>
                        </a:spcAft>
                      </a:pPr>
                      <a:r>
                        <a:rPr lang="en-ZA" sz="1100" dirty="0">
                          <a:solidFill>
                            <a:schemeClr val="tx1"/>
                          </a:solidFill>
                          <a:effectLst/>
                          <a:latin typeface="+mn-lt"/>
                          <a:ea typeface="Calibri"/>
                          <a:cs typeface="Vrinda"/>
                        </a:rPr>
                        <a:t>39%</a:t>
                      </a:r>
                    </a:p>
                    <a:p>
                      <a:pPr algn="l">
                        <a:lnSpc>
                          <a:spcPct val="115000"/>
                        </a:lnSpc>
                        <a:spcBef>
                          <a:spcPts val="100"/>
                        </a:spcBef>
                        <a:spcAft>
                          <a:spcPts val="100"/>
                        </a:spcAft>
                      </a:pPr>
                      <a:r>
                        <a:rPr lang="en-ZA" sz="1100" dirty="0">
                          <a:solidFill>
                            <a:schemeClr val="tx1"/>
                          </a:solidFill>
                          <a:effectLst/>
                          <a:latin typeface="+mn-lt"/>
                          <a:ea typeface="Calibri"/>
                          <a:cs typeface="Vrinda"/>
                        </a:rPr>
                        <a:t>(</a:t>
                      </a:r>
                      <a:r>
                        <a:rPr lang="en-ZA" sz="1100" dirty="0" smtClean="0">
                          <a:solidFill>
                            <a:schemeClr val="tx1"/>
                          </a:solidFill>
                          <a:effectLst/>
                          <a:latin typeface="+mn-lt"/>
                          <a:ea typeface="Calibri"/>
                          <a:cs typeface="Vrinda"/>
                        </a:rPr>
                        <a:t>45406/118 </a:t>
                      </a:r>
                      <a:r>
                        <a:rPr lang="en-ZA" sz="1100" dirty="0">
                          <a:solidFill>
                            <a:schemeClr val="tx1"/>
                          </a:solidFill>
                          <a:effectLst/>
                          <a:latin typeface="+mn-lt"/>
                          <a:ea typeface="Calibri"/>
                          <a:cs typeface="Vrinda"/>
                        </a:rPr>
                        <a:t>723)</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hMerge="1">
                  <a:txBody>
                    <a:bodyPr/>
                    <a:lstStyle/>
                    <a:p>
                      <a:pPr algn="l">
                        <a:lnSpc>
                          <a:spcPct val="115000"/>
                        </a:lnSpc>
                        <a:spcBef>
                          <a:spcPts val="100"/>
                        </a:spcBef>
                        <a:spcAft>
                          <a:spcPts val="100"/>
                        </a:spcAft>
                      </a:pPr>
                      <a:endParaRPr lang="en-ZA" sz="1100" dirty="0">
                        <a:solidFill>
                          <a:schemeClr val="tx1"/>
                        </a:solidFill>
                        <a:effectLst/>
                        <a:latin typeface="+mn-lt"/>
                        <a:ea typeface="Calibri"/>
                        <a:cs typeface="Vrinda"/>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l">
                        <a:lnSpc>
                          <a:spcPct val="115000"/>
                        </a:lnSpc>
                        <a:spcBef>
                          <a:spcPts val="100"/>
                        </a:spcBef>
                        <a:spcAft>
                          <a:spcPts val="100"/>
                        </a:spcAft>
                      </a:pPr>
                      <a:r>
                        <a:rPr lang="en-ZA" sz="1100" dirty="0">
                          <a:solidFill>
                            <a:schemeClr val="tx1"/>
                          </a:solidFill>
                          <a:effectLst/>
                          <a:latin typeface="+mn-lt"/>
                          <a:ea typeface="Calibri"/>
                          <a:cs typeface="Vrinda"/>
                        </a:rPr>
                        <a:t>37%</a:t>
                      </a:r>
                    </a:p>
                    <a:p>
                      <a:pPr algn="l">
                        <a:lnSpc>
                          <a:spcPct val="115000"/>
                        </a:lnSpc>
                        <a:spcBef>
                          <a:spcPts val="100"/>
                        </a:spcBef>
                        <a:spcAft>
                          <a:spcPts val="100"/>
                        </a:spcAft>
                      </a:pPr>
                      <a:r>
                        <a:rPr lang="en-ZA" sz="1100" dirty="0">
                          <a:solidFill>
                            <a:schemeClr val="tx1"/>
                          </a:solidFill>
                          <a:effectLst/>
                          <a:latin typeface="+mn-lt"/>
                          <a:ea typeface="Calibri"/>
                          <a:cs typeface="Vrinda"/>
                        </a:rPr>
                        <a:t>(</a:t>
                      </a:r>
                      <a:r>
                        <a:rPr lang="en-ZA" sz="1100" dirty="0" smtClean="0">
                          <a:solidFill>
                            <a:schemeClr val="tx1"/>
                          </a:solidFill>
                          <a:effectLst/>
                          <a:latin typeface="+mn-lt"/>
                          <a:ea typeface="Calibri"/>
                          <a:cs typeface="Vrinda"/>
                        </a:rPr>
                        <a:t>44303/118 </a:t>
                      </a:r>
                      <a:r>
                        <a:rPr lang="en-ZA" sz="1100" dirty="0">
                          <a:solidFill>
                            <a:schemeClr val="tx1"/>
                          </a:solidFill>
                          <a:effectLst/>
                          <a:latin typeface="+mn-lt"/>
                          <a:ea typeface="Calibri"/>
                          <a:cs typeface="Vrinda"/>
                        </a:rPr>
                        <a:t>572)</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l">
                        <a:lnSpc>
                          <a:spcPct val="115000"/>
                        </a:lnSpc>
                        <a:spcBef>
                          <a:spcPts val="100"/>
                        </a:spcBef>
                        <a:spcAft>
                          <a:spcPts val="100"/>
                        </a:spcAft>
                      </a:pPr>
                      <a:r>
                        <a:rPr lang="en-ZA" sz="1100" dirty="0">
                          <a:solidFill>
                            <a:schemeClr val="tx1"/>
                          </a:solidFill>
                          <a:effectLst/>
                          <a:latin typeface="+mn-lt"/>
                          <a:ea typeface="Calibri"/>
                          <a:cs typeface="Vrinda"/>
                        </a:rPr>
                        <a:t>39%</a:t>
                      </a:r>
                    </a:p>
                    <a:p>
                      <a:pPr algn="l">
                        <a:lnSpc>
                          <a:spcPct val="115000"/>
                        </a:lnSpc>
                        <a:spcBef>
                          <a:spcPts val="100"/>
                        </a:spcBef>
                        <a:spcAft>
                          <a:spcPts val="100"/>
                        </a:spcAft>
                      </a:pPr>
                      <a:r>
                        <a:rPr lang="en-ZA" sz="1100" dirty="0">
                          <a:solidFill>
                            <a:schemeClr val="tx1"/>
                          </a:solidFill>
                          <a:effectLst/>
                          <a:latin typeface="+mn-lt"/>
                          <a:ea typeface="Calibri"/>
                          <a:cs typeface="Vrinda"/>
                        </a:rPr>
                        <a:t>(</a:t>
                      </a:r>
                      <a:r>
                        <a:rPr lang="en-ZA" sz="1100" dirty="0" smtClean="0">
                          <a:solidFill>
                            <a:schemeClr val="tx1"/>
                          </a:solidFill>
                          <a:effectLst/>
                          <a:latin typeface="+mn-lt"/>
                          <a:ea typeface="Calibri"/>
                          <a:cs typeface="Vrinda"/>
                        </a:rPr>
                        <a:t>45</a:t>
                      </a:r>
                      <a:r>
                        <a:rPr lang="en-ZA" sz="1100" baseline="0" dirty="0" smtClean="0">
                          <a:solidFill>
                            <a:schemeClr val="tx1"/>
                          </a:solidFill>
                          <a:effectLst/>
                          <a:latin typeface="+mn-lt"/>
                          <a:ea typeface="Calibri"/>
                          <a:cs typeface="Vrinda"/>
                        </a:rPr>
                        <a:t> </a:t>
                      </a:r>
                      <a:r>
                        <a:rPr lang="en-ZA" sz="1100" dirty="0" smtClean="0">
                          <a:solidFill>
                            <a:schemeClr val="tx1"/>
                          </a:solidFill>
                          <a:effectLst/>
                          <a:latin typeface="+mn-lt"/>
                          <a:ea typeface="Calibri"/>
                          <a:cs typeface="Vrinda"/>
                        </a:rPr>
                        <a:t>406/118 </a:t>
                      </a:r>
                      <a:r>
                        <a:rPr lang="en-ZA" sz="1100" dirty="0">
                          <a:solidFill>
                            <a:schemeClr val="tx1"/>
                          </a:solidFill>
                          <a:effectLst/>
                          <a:latin typeface="+mn-lt"/>
                          <a:ea typeface="Calibri"/>
                          <a:cs typeface="Vrinda"/>
                        </a:rPr>
                        <a:t>723)</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15000"/>
                        </a:lnSpc>
                        <a:spcBef>
                          <a:spcPts val="100"/>
                        </a:spcBef>
                        <a:spcAft>
                          <a:spcPts val="100"/>
                        </a:spcAft>
                      </a:pPr>
                      <a:r>
                        <a:rPr lang="en-ZA" sz="1100" dirty="0" smtClean="0">
                          <a:solidFill>
                            <a:schemeClr val="tx1"/>
                          </a:solidFill>
                          <a:effectLst/>
                          <a:latin typeface="+mn-lt"/>
                          <a:ea typeface="Calibri"/>
                          <a:cs typeface="Vrinda"/>
                        </a:rPr>
                        <a:t>41%</a:t>
                      </a:r>
                      <a:endParaRPr lang="en-ZA" sz="1100" dirty="0">
                        <a:solidFill>
                          <a:schemeClr val="tx1"/>
                        </a:solidFill>
                        <a:effectLst/>
                        <a:latin typeface="+mn-lt"/>
                        <a:ea typeface="Calibri"/>
                        <a:cs typeface="Vrinda"/>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15000"/>
                        </a:lnSpc>
                        <a:spcBef>
                          <a:spcPts val="100"/>
                        </a:spcBef>
                        <a:spcAft>
                          <a:spcPts val="100"/>
                        </a:spcAft>
                      </a:pPr>
                      <a:r>
                        <a:rPr lang="en-ZA" sz="1100" dirty="0" smtClean="0">
                          <a:solidFill>
                            <a:schemeClr val="tx1"/>
                          </a:solidFill>
                          <a:effectLst/>
                          <a:latin typeface="+mn-lt"/>
                          <a:ea typeface="Calibri"/>
                          <a:cs typeface="Vrinda"/>
                        </a:rPr>
                        <a:t>42%</a:t>
                      </a:r>
                      <a:endParaRPr lang="en-ZA" sz="1100" dirty="0">
                        <a:solidFill>
                          <a:schemeClr val="tx1"/>
                        </a:solidFill>
                        <a:effectLst/>
                        <a:latin typeface="+mn-lt"/>
                        <a:ea typeface="Calibri"/>
                        <a:cs typeface="Vrinda"/>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gn="ctr">
                        <a:lnSpc>
                          <a:spcPct val="115000"/>
                        </a:lnSpc>
                        <a:spcBef>
                          <a:spcPts val="100"/>
                        </a:spcBef>
                        <a:spcAft>
                          <a:spcPts val="100"/>
                        </a:spcAft>
                      </a:pPr>
                      <a:r>
                        <a:rPr lang="en-ZA" sz="1100" dirty="0" smtClean="0">
                          <a:solidFill>
                            <a:schemeClr val="tx1"/>
                          </a:solidFill>
                          <a:effectLst/>
                          <a:latin typeface="+mn-lt"/>
                          <a:ea typeface="Calibri"/>
                          <a:cs typeface="Vrinda"/>
                        </a:rPr>
                        <a:t>42%</a:t>
                      </a:r>
                      <a:endParaRPr lang="en-ZA" sz="1100" dirty="0">
                        <a:solidFill>
                          <a:schemeClr val="tx1"/>
                        </a:solidFill>
                        <a:effectLst/>
                        <a:latin typeface="+mn-lt"/>
                        <a:ea typeface="Calibri"/>
                        <a:cs typeface="Vrinda"/>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12815" y="974368"/>
            <a:ext cx="439511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ZA" altLang="en-US" sz="2550" b="1" spc="-5" dirty="0" smtClean="0">
                <a:solidFill>
                  <a:prstClr val="black"/>
                </a:solidFill>
                <a:cs typeface="Calibri"/>
              </a:rPr>
              <a:t>Outputs</a:t>
            </a:r>
            <a:r>
              <a:rPr lang="en-ZA" altLang="en-US" sz="2550" b="1" spc="-5" dirty="0">
                <a:solidFill>
                  <a:prstClr val="black"/>
                </a:solidFill>
                <a:cs typeface="Calibri"/>
              </a:rPr>
              <a:t>, </a:t>
            </a:r>
            <a:r>
              <a:rPr lang="en-ZA" altLang="en-US" sz="2550" b="1" spc="-5" dirty="0" smtClean="0">
                <a:solidFill>
                  <a:prstClr val="black"/>
                </a:solidFill>
                <a:cs typeface="Calibri"/>
              </a:rPr>
              <a:t>Indicators </a:t>
            </a:r>
            <a:r>
              <a:rPr lang="en-ZA" altLang="en-US" sz="2550" b="1" spc="-5" dirty="0">
                <a:solidFill>
                  <a:prstClr val="black"/>
                </a:solidFill>
                <a:cs typeface="Calibri"/>
              </a:rPr>
              <a:t>and Targets</a:t>
            </a:r>
          </a:p>
        </p:txBody>
      </p:sp>
      <p:sp>
        <p:nvSpPr>
          <p:cNvPr id="6" name="TextBox 5"/>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2020/21 Annual Performance Plan</a:t>
            </a:r>
            <a:endParaRPr lang="en-US" sz="2800" b="1" dirty="0">
              <a:solidFill>
                <a:srgbClr val="00B050"/>
              </a:solidFill>
            </a:endParaRPr>
          </a:p>
        </p:txBody>
      </p:sp>
      <p:sp>
        <p:nvSpPr>
          <p:cNvPr id="3" name="Slide Number Placeholder 2"/>
          <p:cNvSpPr>
            <a:spLocks noGrp="1"/>
          </p:cNvSpPr>
          <p:nvPr>
            <p:ph type="sldNum" sz="quarter" idx="12"/>
          </p:nvPr>
        </p:nvSpPr>
        <p:spPr/>
        <p:txBody>
          <a:bodyPr/>
          <a:lstStyle/>
          <a:p>
            <a:fld id="{AFCEFFF0-9380-7049-A803-178CCBCDB80F}" type="slidenum">
              <a:rPr lang="en-US" smtClean="0"/>
              <a:t>16</a:t>
            </a:fld>
            <a:endParaRPr lang="en-US"/>
          </a:p>
        </p:txBody>
      </p:sp>
    </p:spTree>
    <p:extLst>
      <p:ext uri="{BB962C8B-B14F-4D97-AF65-F5344CB8AC3E}">
        <p14:creationId xmlns:p14="http://schemas.microsoft.com/office/powerpoint/2010/main" val="410559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6972120"/>
              </p:ext>
            </p:extLst>
          </p:nvPr>
        </p:nvGraphicFramePr>
        <p:xfrm>
          <a:off x="172919" y="1459116"/>
          <a:ext cx="8354393" cy="3669425"/>
        </p:xfrm>
        <a:graphic>
          <a:graphicData uri="http://schemas.openxmlformats.org/drawingml/2006/table">
            <a:tbl>
              <a:tblPr firstRow="1" firstCol="1" bandRow="1"/>
              <a:tblGrid>
                <a:gridCol w="500349"/>
                <a:gridCol w="1201116"/>
                <a:gridCol w="1090128"/>
                <a:gridCol w="997643"/>
                <a:gridCol w="1090128"/>
                <a:gridCol w="1090128"/>
                <a:gridCol w="794967"/>
                <a:gridCol w="794967"/>
                <a:gridCol w="794967"/>
              </a:tblGrid>
              <a:tr h="182273">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No.</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rowSpan="3">
                  <a:txBody>
                    <a:bodyPr/>
                    <a:lstStyle/>
                    <a:p>
                      <a:pPr algn="ctr">
                        <a:lnSpc>
                          <a:spcPct val="115000"/>
                        </a:lnSpc>
                        <a:spcAft>
                          <a:spcPts val="0"/>
                        </a:spcAft>
                      </a:pPr>
                      <a:r>
                        <a:rPr lang="en-ZA" sz="1100" b="1" dirty="0">
                          <a:solidFill>
                            <a:schemeClr val="tx1"/>
                          </a:solidFill>
                          <a:effectLst/>
                          <a:latin typeface="Calibri"/>
                          <a:ea typeface="Calibri"/>
                          <a:cs typeface="Times New Roman"/>
                        </a:rPr>
                        <a:t>Output Indicator</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7">
                  <a:txBody>
                    <a:bodyPr/>
                    <a:lstStyle/>
                    <a:p>
                      <a:pPr algn="ctr">
                        <a:lnSpc>
                          <a:spcPct val="115000"/>
                        </a:lnSpc>
                        <a:spcAft>
                          <a:spcPts val="0"/>
                        </a:spcAft>
                      </a:pPr>
                      <a:r>
                        <a:rPr lang="en-ZA" sz="1100" b="1" dirty="0">
                          <a:solidFill>
                            <a:schemeClr val="tx1"/>
                          </a:solidFill>
                          <a:effectLst/>
                          <a:latin typeface="Calibri"/>
                          <a:ea typeface="Calibri"/>
                          <a:cs typeface="Times New Roman"/>
                        </a:rPr>
                        <a:t>Annual Targets</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75897">
                <a:tc vMerge="1">
                  <a:txBody>
                    <a:bodyPr/>
                    <a:lstStyle/>
                    <a:p>
                      <a:endParaRPr lang="en-ZA"/>
                    </a:p>
                  </a:txBody>
                  <a:tcPr/>
                </a:tc>
                <a:tc vMerge="1">
                  <a:txBody>
                    <a:bodyPr/>
                    <a:lstStyle/>
                    <a:p>
                      <a:endParaRPr lang="en-GB"/>
                    </a:p>
                  </a:txBody>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Audited/ Actual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Estimated Performance</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gridSpan="3">
                  <a:txBody>
                    <a:bodyPr/>
                    <a:lstStyle/>
                    <a:p>
                      <a:pPr algn="ctr">
                        <a:lnSpc>
                          <a:spcPct val="115000"/>
                        </a:lnSpc>
                        <a:spcAft>
                          <a:spcPts val="0"/>
                        </a:spcAft>
                      </a:pPr>
                      <a:r>
                        <a:rPr lang="en-ZA" sz="1100" b="1" dirty="0">
                          <a:solidFill>
                            <a:schemeClr val="tx1"/>
                          </a:solidFill>
                          <a:effectLst/>
                          <a:latin typeface="Calibri"/>
                          <a:ea typeface="Calibri"/>
                          <a:cs typeface="Times New Roman"/>
                        </a:rPr>
                        <a:t>MTEF Period</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ZA"/>
                    </a:p>
                  </a:txBody>
                  <a:tcPr/>
                </a:tc>
                <a:tc hMerge="1">
                  <a:txBody>
                    <a:bodyPr/>
                    <a:lstStyle/>
                    <a:p>
                      <a:endParaRPr lang="en-ZA"/>
                    </a:p>
                  </a:txBody>
                  <a:tcPr/>
                </a:tc>
              </a:tr>
              <a:tr h="496061">
                <a:tc vMerge="1">
                  <a:txBody>
                    <a:bodyPr/>
                    <a:lstStyle/>
                    <a:p>
                      <a:endParaRPr lang="en-ZA"/>
                    </a:p>
                  </a:txBody>
                  <a:tcPr/>
                </a:tc>
                <a:tc vMerge="1">
                  <a:txBody>
                    <a:bodyPr/>
                    <a:lstStyle/>
                    <a:p>
                      <a:endParaRPr lang="en-GB"/>
                    </a:p>
                  </a:txBody>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2016/17</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2017/18</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2018/19</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2019/20</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2020/21</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2021/22</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a:txBody>
                    <a:bodyPr/>
                    <a:lstStyle/>
                    <a:p>
                      <a:pPr algn="ctr">
                        <a:lnSpc>
                          <a:spcPct val="115000"/>
                        </a:lnSpc>
                        <a:spcAft>
                          <a:spcPts val="0"/>
                        </a:spcAft>
                      </a:pPr>
                      <a:r>
                        <a:rPr lang="en-ZA" sz="1100" b="1" dirty="0">
                          <a:solidFill>
                            <a:schemeClr val="tx1"/>
                          </a:solidFill>
                          <a:effectLst/>
                          <a:latin typeface="Calibri"/>
                          <a:ea typeface="Calibri"/>
                          <a:cs typeface="Times New Roman"/>
                        </a:rPr>
                        <a:t>2022/23</a:t>
                      </a:r>
                      <a:endParaRPr lang="en-ZA" sz="1100" dirty="0">
                        <a:solidFill>
                          <a:schemeClr val="tx1"/>
                        </a:solidFill>
                        <a:effectLst/>
                        <a:latin typeface="Calibri"/>
                        <a:ea typeface="Calibri"/>
                        <a:cs typeface="Times New Roman"/>
                      </a:endParaRPr>
                    </a:p>
                  </a:txBody>
                  <a:tcPr marL="68580" marR="68580" marT="0" marB="0" anchor="ctr">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r>
              <a:tr h="474360">
                <a:tc gridSpan="9">
                  <a:txBody>
                    <a:bodyPr/>
                    <a:lstStyle/>
                    <a:p>
                      <a:pPr>
                        <a:lnSpc>
                          <a:spcPct val="115000"/>
                        </a:lnSpc>
                        <a:spcAft>
                          <a:spcPts val="0"/>
                        </a:spcAft>
                      </a:pPr>
                      <a:r>
                        <a:rPr lang="en-ZA" sz="1200" b="1" dirty="0">
                          <a:solidFill>
                            <a:schemeClr val="tx1"/>
                          </a:solidFill>
                          <a:effectLst/>
                          <a:latin typeface="Calibri"/>
                          <a:ea typeface="Calibri"/>
                          <a:cs typeface="Times New Roman"/>
                        </a:rPr>
                        <a:t>Outcome 1.1: </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solidFill>
                      <a:srgbClr val="CCFF33"/>
                    </a:solidFill>
                  </a:tcPr>
                </a:tc>
                <a:tc hMerge="1">
                  <a:txBody>
                    <a:bodyPr/>
                    <a:lstStyle/>
                    <a:p>
                      <a:endParaRPr lang="en-GB"/>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099897">
                <a:tc>
                  <a:txBody>
                    <a:bodyPr/>
                    <a:lstStyle/>
                    <a:p>
                      <a:pPr>
                        <a:lnSpc>
                          <a:spcPct val="115000"/>
                        </a:lnSpc>
                        <a:spcAft>
                          <a:spcPts val="0"/>
                        </a:spcAft>
                      </a:pPr>
                      <a:r>
                        <a:rPr lang="en-ZA" sz="1200" dirty="0" smtClean="0">
                          <a:solidFill>
                            <a:schemeClr val="tx1"/>
                          </a:solidFill>
                          <a:effectLst/>
                          <a:latin typeface="Calibri"/>
                          <a:ea typeface="Calibri"/>
                          <a:cs typeface="Times New Roman"/>
                        </a:rPr>
                        <a:t>1.1.3</a:t>
                      </a:r>
                      <a:endParaRPr lang="en-ZA" sz="12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solidFill>
                            <a:schemeClr val="tx1"/>
                          </a:solidFill>
                          <a:effectLst/>
                          <a:latin typeface="Calibri"/>
                          <a:ea typeface="Calibri"/>
                          <a:cs typeface="Times New Roman"/>
                        </a:rPr>
                        <a:t>Percentage of offenders’ profiles</a:t>
                      </a:r>
                    </a:p>
                    <a:p>
                      <a:pPr>
                        <a:lnSpc>
                          <a:spcPct val="115000"/>
                        </a:lnSpc>
                        <a:spcAft>
                          <a:spcPts val="0"/>
                        </a:spcAft>
                      </a:pPr>
                      <a:r>
                        <a:rPr lang="en-ZA" sz="1100" dirty="0">
                          <a:solidFill>
                            <a:schemeClr val="tx1"/>
                          </a:solidFill>
                          <a:effectLst/>
                          <a:latin typeface="Calibri"/>
                          <a:ea typeface="Calibri"/>
                          <a:cs typeface="Times New Roman"/>
                        </a:rPr>
                        <a:t>submitted by the Case Management</a:t>
                      </a:r>
                    </a:p>
                    <a:p>
                      <a:pPr>
                        <a:lnSpc>
                          <a:spcPct val="115000"/>
                        </a:lnSpc>
                        <a:spcAft>
                          <a:spcPts val="0"/>
                        </a:spcAft>
                      </a:pPr>
                      <a:r>
                        <a:rPr lang="en-ZA" sz="1100" dirty="0">
                          <a:solidFill>
                            <a:schemeClr val="tx1"/>
                          </a:solidFill>
                          <a:effectLst/>
                          <a:latin typeface="Calibri"/>
                          <a:ea typeface="Calibri"/>
                          <a:cs typeface="Times New Roman"/>
                        </a:rPr>
                        <a:t>Committees (CMCs) that were</a:t>
                      </a:r>
                    </a:p>
                    <a:p>
                      <a:pPr>
                        <a:lnSpc>
                          <a:spcPct val="115000"/>
                        </a:lnSpc>
                        <a:spcAft>
                          <a:spcPts val="0"/>
                        </a:spcAft>
                      </a:pPr>
                      <a:r>
                        <a:rPr lang="en-ZA" sz="1100" dirty="0">
                          <a:solidFill>
                            <a:schemeClr val="tx1"/>
                          </a:solidFill>
                          <a:effectLst/>
                          <a:latin typeface="Calibri"/>
                          <a:ea typeface="Calibri"/>
                          <a:cs typeface="Times New Roman"/>
                        </a:rPr>
                        <a:t>considered by Correctional Supervision</a:t>
                      </a:r>
                    </a:p>
                    <a:p>
                      <a:pPr>
                        <a:lnSpc>
                          <a:spcPct val="115000"/>
                        </a:lnSpc>
                        <a:spcAft>
                          <a:spcPts val="0"/>
                        </a:spcAft>
                      </a:pPr>
                      <a:r>
                        <a:rPr lang="en-ZA" sz="1100" dirty="0">
                          <a:solidFill>
                            <a:schemeClr val="tx1"/>
                          </a:solidFill>
                          <a:effectLst/>
                          <a:latin typeface="Calibri"/>
                          <a:ea typeface="Calibri"/>
                          <a:cs typeface="Times New Roman"/>
                        </a:rPr>
                        <a:t>and Parole Boards (CSPBs)</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solidFill>
                            <a:schemeClr val="tx1"/>
                          </a:solidFill>
                          <a:effectLst/>
                          <a:latin typeface="Calibri"/>
                          <a:ea typeface="Calibri"/>
                          <a:cs typeface="Times New Roman"/>
                        </a:rPr>
                        <a:t>91%</a:t>
                      </a:r>
                    </a:p>
                    <a:p>
                      <a:pPr>
                        <a:lnSpc>
                          <a:spcPct val="115000"/>
                        </a:lnSpc>
                        <a:spcAft>
                          <a:spcPts val="0"/>
                        </a:spcAft>
                      </a:pPr>
                      <a:r>
                        <a:rPr lang="en-ZA" sz="1100" dirty="0">
                          <a:solidFill>
                            <a:schemeClr val="tx1"/>
                          </a:solidFill>
                          <a:effectLst/>
                          <a:latin typeface="Calibri"/>
                          <a:ea typeface="Calibri"/>
                          <a:cs typeface="Times New Roman"/>
                        </a:rPr>
                        <a:t>(44 521/48 984)</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b="0" dirty="0">
                          <a:solidFill>
                            <a:schemeClr val="tx1"/>
                          </a:solidFill>
                          <a:effectLst/>
                          <a:latin typeface="Calibri"/>
                          <a:ea typeface="Calibri"/>
                          <a:cs typeface="Times New Roman"/>
                        </a:rPr>
                        <a:t>95%</a:t>
                      </a:r>
                    </a:p>
                    <a:p>
                      <a:pPr>
                        <a:lnSpc>
                          <a:spcPct val="115000"/>
                        </a:lnSpc>
                        <a:spcAft>
                          <a:spcPts val="0"/>
                        </a:spcAft>
                      </a:pPr>
                      <a:r>
                        <a:rPr lang="en-ZA" sz="1100" b="0" dirty="0">
                          <a:solidFill>
                            <a:schemeClr val="tx1"/>
                          </a:solidFill>
                          <a:effectLst/>
                          <a:latin typeface="Calibri"/>
                          <a:ea typeface="Calibri"/>
                          <a:cs typeface="Times New Roman"/>
                        </a:rPr>
                        <a:t>(28 226/ 29 641)</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solidFill>
                            <a:schemeClr val="tx1"/>
                          </a:solidFill>
                          <a:effectLst/>
                          <a:latin typeface="Calibri"/>
                          <a:ea typeface="Calibri"/>
                          <a:cs typeface="Times New Roman"/>
                        </a:rPr>
                        <a:t>93.45%</a:t>
                      </a:r>
                    </a:p>
                    <a:p>
                      <a:pPr>
                        <a:lnSpc>
                          <a:spcPct val="115000"/>
                        </a:lnSpc>
                        <a:spcAft>
                          <a:spcPts val="0"/>
                        </a:spcAft>
                      </a:pPr>
                      <a:r>
                        <a:rPr lang="en-ZA" sz="1100" dirty="0">
                          <a:solidFill>
                            <a:schemeClr val="tx1"/>
                          </a:solidFill>
                          <a:effectLst/>
                          <a:latin typeface="Calibri"/>
                          <a:ea typeface="Calibri"/>
                          <a:cs typeface="Times New Roman"/>
                        </a:rPr>
                        <a:t>(31 1911/34 147)</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solidFill>
                            <a:schemeClr val="tx1"/>
                          </a:solidFill>
                          <a:effectLst/>
                          <a:latin typeface="Calibri"/>
                          <a:ea typeface="Calibri"/>
                          <a:cs typeface="Times New Roman"/>
                        </a:rPr>
                        <a:t>92%</a:t>
                      </a:r>
                    </a:p>
                    <a:p>
                      <a:pPr>
                        <a:lnSpc>
                          <a:spcPct val="115000"/>
                        </a:lnSpc>
                        <a:spcAft>
                          <a:spcPts val="0"/>
                        </a:spcAft>
                      </a:pPr>
                      <a:r>
                        <a:rPr lang="en-ZA" sz="1100" dirty="0">
                          <a:solidFill>
                            <a:schemeClr val="tx1"/>
                          </a:solidFill>
                          <a:effectLst/>
                          <a:latin typeface="Calibri"/>
                          <a:ea typeface="Calibri"/>
                          <a:cs typeface="Times New Roman"/>
                        </a:rPr>
                        <a:t>(28 208/30 660)</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solidFill>
                            <a:schemeClr val="tx1"/>
                          </a:solidFill>
                          <a:effectLst/>
                          <a:latin typeface="Calibri"/>
                          <a:ea typeface="Calibri"/>
                          <a:cs typeface="Times New Roman"/>
                        </a:rPr>
                        <a:t>93</a:t>
                      </a:r>
                      <a:r>
                        <a:rPr lang="en-ZA" sz="1100" dirty="0" smtClean="0">
                          <a:solidFill>
                            <a:schemeClr val="tx1"/>
                          </a:solidFill>
                          <a:effectLst/>
                          <a:latin typeface="Calibri"/>
                          <a:ea typeface="Calibri"/>
                          <a:cs typeface="Times New Roman"/>
                        </a:rPr>
                        <a:t>%</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solidFill>
                            <a:schemeClr val="tx1"/>
                          </a:solidFill>
                          <a:effectLst/>
                          <a:latin typeface="Calibri"/>
                          <a:ea typeface="Calibri"/>
                          <a:cs typeface="Times New Roman"/>
                        </a:rPr>
                        <a:t>93</a:t>
                      </a:r>
                      <a:r>
                        <a:rPr lang="en-ZA" sz="1100" dirty="0" smtClean="0">
                          <a:solidFill>
                            <a:schemeClr val="tx1"/>
                          </a:solidFill>
                          <a:effectLst/>
                          <a:latin typeface="Calibri"/>
                          <a:ea typeface="Calibri"/>
                          <a:cs typeface="Times New Roman"/>
                        </a:rPr>
                        <a:t>%</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c>
                  <a:txBody>
                    <a:bodyPr/>
                    <a:lstStyle/>
                    <a:p>
                      <a:pPr>
                        <a:lnSpc>
                          <a:spcPct val="115000"/>
                        </a:lnSpc>
                        <a:spcAft>
                          <a:spcPts val="0"/>
                        </a:spcAft>
                      </a:pPr>
                      <a:r>
                        <a:rPr lang="en-ZA" sz="1100" dirty="0">
                          <a:solidFill>
                            <a:schemeClr val="tx1"/>
                          </a:solidFill>
                          <a:effectLst/>
                          <a:latin typeface="Calibri"/>
                          <a:ea typeface="Calibri"/>
                          <a:cs typeface="Times New Roman"/>
                        </a:rPr>
                        <a:t>94% </a:t>
                      </a:r>
                    </a:p>
                  </a:txBody>
                  <a:tcPr marL="68580" marR="68580" marT="0" marB="0">
                    <a:lnL w="12700" cap="flat" cmpd="sng" algn="ctr">
                      <a:solidFill>
                        <a:srgbClr val="003300"/>
                      </a:solidFill>
                      <a:prstDash val="solid"/>
                      <a:round/>
                      <a:headEnd type="none" w="med" len="med"/>
                      <a:tailEnd type="none" w="med" len="med"/>
                    </a:lnL>
                    <a:lnR w="12700" cap="flat" cmpd="sng" algn="ctr">
                      <a:solidFill>
                        <a:srgbClr val="003300"/>
                      </a:solidFill>
                      <a:prstDash val="solid"/>
                      <a:round/>
                      <a:headEnd type="none" w="med" len="med"/>
                      <a:tailEnd type="none" w="med" len="med"/>
                    </a:lnR>
                    <a:lnT w="12700" cap="flat" cmpd="sng" algn="ctr">
                      <a:solidFill>
                        <a:srgbClr val="003300"/>
                      </a:solidFill>
                      <a:prstDash val="solid"/>
                      <a:round/>
                      <a:headEnd type="none" w="med" len="med"/>
                      <a:tailEnd type="none" w="med" len="med"/>
                    </a:lnT>
                    <a:lnB w="12700" cap="flat" cmpd="sng" algn="ctr">
                      <a:solidFill>
                        <a:srgbClr val="0033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312815" y="974368"/>
            <a:ext cx="439511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n-ZA" altLang="en-US" sz="2550" b="1" spc="-5" dirty="0" smtClean="0">
                <a:solidFill>
                  <a:prstClr val="black"/>
                </a:solidFill>
                <a:cs typeface="Calibri"/>
              </a:rPr>
              <a:t>Outputs</a:t>
            </a:r>
            <a:r>
              <a:rPr lang="en-ZA" altLang="en-US" sz="2550" b="1" spc="-5" dirty="0">
                <a:solidFill>
                  <a:prstClr val="black"/>
                </a:solidFill>
                <a:cs typeface="Calibri"/>
              </a:rPr>
              <a:t>, </a:t>
            </a:r>
            <a:r>
              <a:rPr lang="en-ZA" altLang="en-US" sz="2550" b="1" spc="-5" dirty="0" smtClean="0">
                <a:solidFill>
                  <a:prstClr val="black"/>
                </a:solidFill>
                <a:cs typeface="Calibri"/>
              </a:rPr>
              <a:t>Indicators </a:t>
            </a:r>
            <a:r>
              <a:rPr lang="en-ZA" altLang="en-US" sz="2550" b="1" spc="-5" dirty="0">
                <a:solidFill>
                  <a:prstClr val="black"/>
                </a:solidFill>
                <a:cs typeface="Calibri"/>
              </a:rPr>
              <a:t>and Targets</a:t>
            </a:r>
          </a:p>
        </p:txBody>
      </p:sp>
      <p:sp>
        <p:nvSpPr>
          <p:cNvPr id="6" name="TextBox 5"/>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2020/21 Annual Performance Plan</a:t>
            </a:r>
            <a:endParaRPr lang="en-US" sz="2800" b="1" dirty="0">
              <a:solidFill>
                <a:srgbClr val="00B050"/>
              </a:solidFill>
            </a:endParaRPr>
          </a:p>
        </p:txBody>
      </p:sp>
      <p:sp>
        <p:nvSpPr>
          <p:cNvPr id="3" name="Slide Number Placeholder 2"/>
          <p:cNvSpPr>
            <a:spLocks noGrp="1"/>
          </p:cNvSpPr>
          <p:nvPr>
            <p:ph type="sldNum" sz="quarter" idx="12"/>
          </p:nvPr>
        </p:nvSpPr>
        <p:spPr/>
        <p:txBody>
          <a:bodyPr/>
          <a:lstStyle/>
          <a:p>
            <a:fld id="{AFCEFFF0-9380-7049-A803-178CCBCDB80F}" type="slidenum">
              <a:rPr lang="en-US" smtClean="0"/>
              <a:t>17</a:t>
            </a:fld>
            <a:endParaRPr lang="en-US"/>
          </a:p>
        </p:txBody>
      </p:sp>
    </p:spTree>
    <p:extLst>
      <p:ext uri="{BB962C8B-B14F-4D97-AF65-F5344CB8AC3E}">
        <p14:creationId xmlns:p14="http://schemas.microsoft.com/office/powerpoint/2010/main" val="4141924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8778658" cy="5468229"/>
          </a:xfrm>
        </p:spPr>
        <p:txBody>
          <a:bodyPr>
            <a:normAutofit/>
          </a:bodyPr>
          <a:lstStyle/>
          <a:p>
            <a:pPr marL="0" lvl="0" indent="0">
              <a:buNone/>
            </a:pPr>
            <a:r>
              <a:rPr lang="en-ZA" sz="1800" dirty="0"/>
              <a:t>In view of the proposed budget cuts Branches to think how they will use this opportunity to influence change, how do we optimise existing resources and extract optimal value. </a:t>
            </a:r>
          </a:p>
          <a:p>
            <a:pPr lvl="0">
              <a:buFont typeface="Arial" panose="020B0604020202020204" pitchFamily="34" charset="0"/>
              <a:buChar char="•"/>
            </a:pPr>
            <a:r>
              <a:rPr lang="en-ZA" sz="1800" dirty="0" smtClean="0"/>
              <a:t>Inputs </a:t>
            </a:r>
            <a:r>
              <a:rPr lang="en-ZA" sz="1800" dirty="0"/>
              <a:t>already been provided for a proposed new </a:t>
            </a:r>
            <a:r>
              <a:rPr lang="en-ZA" sz="1800" dirty="0" smtClean="0"/>
              <a:t>transitional structure </a:t>
            </a:r>
            <a:r>
              <a:rPr lang="en-ZA" sz="1800" dirty="0"/>
              <a:t>for the </a:t>
            </a:r>
            <a:r>
              <a:rPr lang="en-ZA" sz="1800" dirty="0" smtClean="0"/>
              <a:t>Programme Incarceration </a:t>
            </a:r>
            <a:r>
              <a:rPr lang="en-ZA" sz="1800" dirty="0"/>
              <a:t>and has been adopted into the interim structure.</a:t>
            </a:r>
          </a:p>
          <a:p>
            <a:pPr lvl="0"/>
            <a:r>
              <a:rPr lang="en-ZA" sz="1800" dirty="0"/>
              <a:t>Inputs has been provided for legislation </a:t>
            </a:r>
            <a:r>
              <a:rPr lang="en-ZA" sz="1800" dirty="0" smtClean="0"/>
              <a:t>review on (</a:t>
            </a:r>
            <a:r>
              <a:rPr lang="en-ZA" sz="1800" dirty="0"/>
              <a:t>49G</a:t>
            </a:r>
            <a:r>
              <a:rPr lang="en-ZA" sz="1800" dirty="0" smtClean="0"/>
              <a:t>) </a:t>
            </a:r>
          </a:p>
          <a:p>
            <a:pPr lvl="0"/>
            <a:r>
              <a:rPr lang="en-ZA" sz="1800" dirty="0" smtClean="0"/>
              <a:t>Policy review of the uniform package of the inmates</a:t>
            </a:r>
          </a:p>
          <a:p>
            <a:pPr lvl="0"/>
            <a:r>
              <a:rPr lang="en-ZA" sz="1800" dirty="0" smtClean="0"/>
              <a:t>An </a:t>
            </a:r>
            <a:r>
              <a:rPr lang="en-ZA" sz="1800" dirty="0"/>
              <a:t>improved collaboration with other departments will be advantageous for the </a:t>
            </a:r>
            <a:r>
              <a:rPr lang="en-ZA" sz="1800" dirty="0" smtClean="0"/>
              <a:t>Programme Incarceration due to dependencies on other external  stakeholders </a:t>
            </a:r>
            <a:endParaRPr lang="en-ZA" sz="1800" dirty="0"/>
          </a:p>
          <a:p>
            <a:pPr>
              <a:buFont typeface="Arial" panose="020B0604020202020204" pitchFamily="34" charset="0"/>
              <a:buChar char="•"/>
            </a:pPr>
            <a:r>
              <a:rPr lang="en-ZA" sz="1800" dirty="0" smtClean="0"/>
              <a:t>Special Remission:</a:t>
            </a:r>
            <a:endParaRPr lang="en-ZA" sz="1800" dirty="0"/>
          </a:p>
          <a:p>
            <a:pPr marL="360363" indent="-360363">
              <a:buNone/>
            </a:pPr>
            <a:r>
              <a:rPr lang="en-GB" sz="1800" dirty="0" smtClean="0">
                <a:cs typeface="Arial" panose="020B0604020202020204" pitchFamily="34" charset="0"/>
              </a:rPr>
              <a:t>       A proposal in this regard has been put on route for consideration by Cabinet</a:t>
            </a:r>
          </a:p>
          <a:p>
            <a:pPr marL="360363" lvl="1" indent="0" algn="just">
              <a:buNone/>
            </a:pPr>
            <a:r>
              <a:rPr lang="en-GB" sz="1800" dirty="0" smtClean="0">
                <a:cs typeface="Arial" panose="020B0604020202020204" pitchFamily="34" charset="0"/>
              </a:rPr>
              <a:t>for granting of a special remission to sentenced offenders, including probationers and parolees </a:t>
            </a:r>
          </a:p>
          <a:p>
            <a:pPr marL="285750" lvl="1" algn="just">
              <a:buFont typeface="Arial" panose="020B0604020202020204" pitchFamily="34" charset="0"/>
              <a:buChar char="•"/>
            </a:pPr>
            <a:r>
              <a:rPr lang="en-ZA" sz="1800" dirty="0" smtClean="0"/>
              <a:t>Consideration of placement of remand detainees who have bail of R1000 and less under non-custodial alternatives (per capita incarceration cost approximately R400.00 </a:t>
            </a:r>
            <a:r>
              <a:rPr lang="en-ZA" sz="1800" dirty="0" err="1" smtClean="0"/>
              <a:t>p.d</a:t>
            </a:r>
            <a:r>
              <a:rPr lang="en-ZA" sz="1800" dirty="0" smtClean="0"/>
              <a:t>)</a:t>
            </a:r>
          </a:p>
          <a:p>
            <a:pPr marL="457200" lvl="1" indent="0">
              <a:buNone/>
            </a:pPr>
            <a:endParaRPr lang="en-ZA" i="1" dirty="0" smtClean="0">
              <a:solidFill>
                <a:srgbClr val="FC1908"/>
              </a:solidFill>
            </a:endParaRPr>
          </a:p>
          <a:p>
            <a:pPr lvl="1"/>
            <a:endParaRPr lang="en-ZA" i="1" dirty="0">
              <a:solidFill>
                <a:srgbClr val="FC1908"/>
              </a:solidFill>
            </a:endParaRPr>
          </a:p>
        </p:txBody>
      </p:sp>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Resource considerations</a:t>
            </a:r>
            <a:endParaRPr lang="en-US" sz="2800" b="1" dirty="0">
              <a:solidFill>
                <a:srgbClr val="00B050"/>
              </a:solidFill>
            </a:endParaRPr>
          </a:p>
        </p:txBody>
      </p:sp>
      <p:sp>
        <p:nvSpPr>
          <p:cNvPr id="5" name="Slide Number Placeholder 4"/>
          <p:cNvSpPr>
            <a:spLocks noGrp="1"/>
          </p:cNvSpPr>
          <p:nvPr>
            <p:ph type="sldNum" sz="quarter" idx="12"/>
          </p:nvPr>
        </p:nvSpPr>
        <p:spPr/>
        <p:txBody>
          <a:bodyPr/>
          <a:lstStyle/>
          <a:p>
            <a:fld id="{AFCEFFF0-9380-7049-A803-178CCBCDB80F}" type="slidenum">
              <a:rPr lang="en-US" smtClean="0"/>
              <a:t>18</a:t>
            </a:fld>
            <a:endParaRPr lang="en-US"/>
          </a:p>
        </p:txBody>
      </p:sp>
    </p:spTree>
    <p:extLst>
      <p:ext uri="{BB962C8B-B14F-4D97-AF65-F5344CB8AC3E}">
        <p14:creationId xmlns:p14="http://schemas.microsoft.com/office/powerpoint/2010/main" val="3216117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0945"/>
            <a:ext cx="8229600" cy="4973986"/>
          </a:xfrm>
        </p:spPr>
        <p:txBody>
          <a:bodyPr>
            <a:noAutofit/>
          </a:bodyPr>
          <a:lstStyle/>
          <a:p>
            <a:pPr marL="0" indent="0">
              <a:buNone/>
            </a:pPr>
            <a:endParaRPr lang="en-ZA" sz="1800" dirty="0" smtClean="0"/>
          </a:p>
          <a:p>
            <a:pPr marL="0" indent="0">
              <a:buNone/>
            </a:pPr>
            <a:endParaRPr lang="en-ZA" sz="1800" dirty="0"/>
          </a:p>
          <a:p>
            <a:pPr marL="0" indent="0">
              <a:buNone/>
            </a:pPr>
            <a:endParaRPr lang="en-ZA" sz="1800" dirty="0" smtClean="0"/>
          </a:p>
          <a:p>
            <a:pPr marL="0" indent="0">
              <a:buNone/>
            </a:pPr>
            <a:endParaRPr lang="en-ZA" sz="1800" dirty="0"/>
          </a:p>
        </p:txBody>
      </p:sp>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Critical success factors and dependencies</a:t>
            </a:r>
            <a:endParaRPr lang="en-US" sz="2800" b="1" dirty="0">
              <a:solidFill>
                <a:srgbClr val="00B050"/>
              </a:solidFill>
            </a:endParaRPr>
          </a:p>
        </p:txBody>
      </p:sp>
      <p:sp>
        <p:nvSpPr>
          <p:cNvPr id="5" name="Slide Number Placeholder 4"/>
          <p:cNvSpPr>
            <a:spLocks noGrp="1"/>
          </p:cNvSpPr>
          <p:nvPr>
            <p:ph type="sldNum" sz="quarter" idx="12"/>
          </p:nvPr>
        </p:nvSpPr>
        <p:spPr/>
        <p:txBody>
          <a:bodyPr/>
          <a:lstStyle/>
          <a:p>
            <a:fld id="{AFCEFFF0-9380-7049-A803-178CCBCDB80F}" type="slidenum">
              <a:rPr lang="en-US" smtClean="0"/>
              <a:t>19</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065294412"/>
              </p:ext>
            </p:extLst>
          </p:nvPr>
        </p:nvGraphicFramePr>
        <p:xfrm>
          <a:off x="288098" y="984011"/>
          <a:ext cx="8642960" cy="4028440"/>
        </p:xfrm>
        <a:graphic>
          <a:graphicData uri="http://schemas.openxmlformats.org/drawingml/2006/table">
            <a:tbl>
              <a:tblPr firstRow="1" bandRow="1">
                <a:tableStyleId>{F5AB1C69-6EDB-4FF4-983F-18BD219EF322}</a:tableStyleId>
              </a:tblPr>
              <a:tblGrid>
                <a:gridCol w="4321480"/>
                <a:gridCol w="4321480"/>
              </a:tblGrid>
              <a:tr h="370840">
                <a:tc>
                  <a:txBody>
                    <a:bodyPr/>
                    <a:lstStyle/>
                    <a:p>
                      <a:r>
                        <a:rPr lang="en-US" sz="1800" dirty="0" smtClean="0"/>
                        <a:t>Critical success factors </a:t>
                      </a:r>
                      <a:endParaRPr lang="en-ZA"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Dependencies</a:t>
                      </a:r>
                      <a:endParaRPr lang="en-US" sz="1800" b="1" dirty="0" smtClean="0">
                        <a:solidFill>
                          <a:schemeClr val="tx1"/>
                        </a:solidFill>
                      </a:endParaRP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smtClean="0"/>
                        <a:t>Amendment</a:t>
                      </a:r>
                      <a:r>
                        <a:rPr lang="en-ZA" sz="1800" baseline="0" dirty="0" smtClean="0"/>
                        <a:t> </a:t>
                      </a:r>
                      <a:r>
                        <a:rPr lang="en-ZA" sz="1800" dirty="0" smtClean="0"/>
                        <a:t>of legislation and approval of new and reviewed policies and procedures</a:t>
                      </a:r>
                      <a:endParaRPr lang="en-ZA" dirty="0"/>
                    </a:p>
                  </a:txBody>
                  <a:tcPr/>
                </a:tc>
                <a:tc>
                  <a:txBody>
                    <a:bodyPr/>
                    <a:lstStyle/>
                    <a:p>
                      <a:pPr lvl="0" algn="l"/>
                      <a:r>
                        <a:rPr lang="en-ZA" sz="1800" dirty="0" smtClean="0"/>
                        <a:t>Cooperation of relevant internal and</a:t>
                      </a:r>
                      <a:r>
                        <a:rPr lang="en-ZA" sz="1800" baseline="0" dirty="0" smtClean="0"/>
                        <a:t> external stakeholders</a:t>
                      </a:r>
                      <a:r>
                        <a:rPr lang="en-ZA" sz="1800" dirty="0" smtClean="0"/>
                        <a:t> (SAPS, NPA, </a:t>
                      </a:r>
                      <a:r>
                        <a:rPr lang="en-ZA" sz="1800" dirty="0" err="1" smtClean="0"/>
                        <a:t>DoJ</a:t>
                      </a:r>
                      <a:r>
                        <a:rPr lang="en-ZA" sz="1800" dirty="0" smtClean="0"/>
                        <a:t>, Legal Aid South Africa, oversight authorities, </a:t>
                      </a:r>
                      <a:r>
                        <a:rPr lang="en-ZA" sz="1800" dirty="0" err="1" smtClean="0"/>
                        <a:t>DoH</a:t>
                      </a:r>
                      <a:r>
                        <a:rPr lang="en-ZA" sz="1800" dirty="0" smtClean="0"/>
                        <a:t>) </a:t>
                      </a:r>
                      <a:endParaRPr lang="en-ZA" sz="1800" dirty="0" smtClean="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Reduced levels of overcrowding</a:t>
                      </a:r>
                      <a:endParaRPr lang="en-ZA" dirty="0">
                        <a:solidFill>
                          <a:schemeClr val="tx1"/>
                        </a:solidFill>
                      </a:endParaRPr>
                    </a:p>
                  </a:txBody>
                  <a:tcPr/>
                </a:tc>
                <a:tc>
                  <a:txBody>
                    <a:bodyPr/>
                    <a:lstStyle/>
                    <a:p>
                      <a:pPr lvl="0" algn="l"/>
                      <a:r>
                        <a:rPr lang="en-ZA" sz="1800" dirty="0" smtClean="0"/>
                        <a:t>Cluster partners in the CJS to effectively contribute towards the reduction in  overcrowding levels.</a:t>
                      </a:r>
                      <a:endParaRPr lang="en-ZA" sz="1800" dirty="0" smtClean="0">
                        <a:solidFill>
                          <a:schemeClr val="tx1"/>
                        </a:solidFill>
                      </a:endParaRPr>
                    </a:p>
                  </a:txBody>
                  <a:tcPr/>
                </a:tc>
              </a:tr>
              <a:tr h="8644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Finalization and implementation of the DCS  revised organizational structure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800" dirty="0" smtClean="0"/>
                        <a:t>Implementation of service delivery model – Redefine business processes and service delivery tools </a:t>
                      </a: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kern="0" dirty="0" smtClean="0"/>
                        <a:t>Availability of an effective automated</a:t>
                      </a:r>
                      <a:r>
                        <a:rPr lang="en-ZA" sz="1800" kern="0" baseline="0" dirty="0" smtClean="0"/>
                        <a:t> system</a:t>
                      </a:r>
                    </a:p>
                    <a:p>
                      <a:endParaRPr lang="en-ZA"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smtClean="0"/>
                        <a:t>Implementation of IIMS and</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800" dirty="0" smtClean="0"/>
                        <a:t>Integrated</a:t>
                      </a:r>
                      <a:r>
                        <a:rPr lang="en-ZA" sz="1800" baseline="0" dirty="0" smtClean="0"/>
                        <a:t> Justice System</a:t>
                      </a:r>
                      <a:endParaRPr lang="en-ZA" dirty="0" smtClean="0"/>
                    </a:p>
                    <a:p>
                      <a:endParaRPr lang="en-ZA" dirty="0"/>
                    </a:p>
                  </a:txBody>
                  <a:tcPr/>
                </a:tc>
              </a:tr>
            </a:tbl>
          </a:graphicData>
        </a:graphic>
      </p:graphicFrame>
    </p:spTree>
    <p:extLst>
      <p:ext uri="{BB962C8B-B14F-4D97-AF65-F5344CB8AC3E}">
        <p14:creationId xmlns:p14="http://schemas.microsoft.com/office/powerpoint/2010/main" val="1247198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910"/>
            <a:ext cx="8229600" cy="5103421"/>
          </a:xfrm>
        </p:spPr>
        <p:txBody>
          <a:bodyPr>
            <a:normAutofit fontScale="92500" lnSpcReduction="20000"/>
          </a:bodyPr>
          <a:lstStyle/>
          <a:p>
            <a:r>
              <a:rPr lang="en-ZA" dirty="0" smtClean="0"/>
              <a:t>Summary of the strategic intent of the 2018 Strategic Planning Session</a:t>
            </a:r>
          </a:p>
          <a:p>
            <a:r>
              <a:rPr lang="en-ZA" dirty="0" smtClean="0"/>
              <a:t>Current service delivery method (SDM)</a:t>
            </a:r>
          </a:p>
          <a:p>
            <a:r>
              <a:rPr lang="en-ZA" dirty="0" smtClean="0"/>
              <a:t>Contextual issues considered in the planning</a:t>
            </a:r>
          </a:p>
          <a:p>
            <a:r>
              <a:rPr lang="en-ZA" dirty="0" smtClean="0"/>
              <a:t>Environmental analysis </a:t>
            </a:r>
          </a:p>
          <a:p>
            <a:r>
              <a:rPr lang="en-ZA" dirty="0" smtClean="0"/>
              <a:t>Historical performance</a:t>
            </a:r>
          </a:p>
          <a:p>
            <a:r>
              <a:rPr lang="en-ZA" dirty="0" smtClean="0"/>
              <a:t>Five </a:t>
            </a:r>
            <a:r>
              <a:rPr lang="en-ZA" dirty="0"/>
              <a:t>Year </a:t>
            </a:r>
            <a:r>
              <a:rPr lang="en-ZA" dirty="0" smtClean="0"/>
              <a:t>Plan (2020-2025) </a:t>
            </a:r>
          </a:p>
          <a:p>
            <a:r>
              <a:rPr lang="en-ZA" dirty="0" smtClean="0"/>
              <a:t>Secondary </a:t>
            </a:r>
            <a:r>
              <a:rPr lang="en-ZA" dirty="0"/>
              <a:t>Outputs (AOP</a:t>
            </a:r>
            <a:r>
              <a:rPr lang="en-ZA" dirty="0" smtClean="0"/>
              <a:t>)</a:t>
            </a:r>
          </a:p>
          <a:p>
            <a:r>
              <a:rPr lang="en-ZA" dirty="0" smtClean="0"/>
              <a:t>Resource considerations</a:t>
            </a:r>
          </a:p>
          <a:p>
            <a:r>
              <a:rPr lang="en-ZA" dirty="0" smtClean="0"/>
              <a:t>Critical success factors and dependencies</a:t>
            </a:r>
          </a:p>
          <a:p>
            <a:r>
              <a:rPr lang="en-ZA" dirty="0" smtClean="0"/>
              <a:t>Strategic risks</a:t>
            </a:r>
          </a:p>
          <a:p>
            <a:endParaRPr lang="en-ZA" dirty="0" smtClean="0"/>
          </a:p>
          <a:p>
            <a:endParaRPr lang="en-ZA" dirty="0" smtClean="0"/>
          </a:p>
          <a:p>
            <a:endParaRPr lang="en-ZA" dirty="0"/>
          </a:p>
        </p:txBody>
      </p:sp>
      <p:sp>
        <p:nvSpPr>
          <p:cNvPr id="4" name="TextBox 3"/>
          <p:cNvSpPr txBox="1"/>
          <p:nvPr/>
        </p:nvSpPr>
        <p:spPr>
          <a:xfrm>
            <a:off x="457200" y="186744"/>
            <a:ext cx="8229600" cy="646331"/>
          </a:xfrm>
          <a:prstGeom prst="rect">
            <a:avLst/>
          </a:prstGeom>
          <a:noFill/>
        </p:spPr>
        <p:txBody>
          <a:bodyPr wrap="square" rtlCol="0">
            <a:spAutoFit/>
          </a:bodyPr>
          <a:lstStyle/>
          <a:p>
            <a:r>
              <a:rPr lang="en-US" sz="3600" b="1" dirty="0" smtClean="0">
                <a:solidFill>
                  <a:srgbClr val="00B050"/>
                </a:solidFill>
              </a:rPr>
              <a:t>Presentation outline</a:t>
            </a:r>
            <a:endParaRPr lang="en-US" sz="3600" b="1" dirty="0">
              <a:solidFill>
                <a:srgbClr val="00B050"/>
              </a:solidFill>
            </a:endParaRPr>
          </a:p>
        </p:txBody>
      </p:sp>
      <p:sp>
        <p:nvSpPr>
          <p:cNvPr id="5" name="Slide Number Placeholder 4"/>
          <p:cNvSpPr>
            <a:spLocks noGrp="1"/>
          </p:cNvSpPr>
          <p:nvPr>
            <p:ph type="sldNum" sz="quarter" idx="12"/>
          </p:nvPr>
        </p:nvSpPr>
        <p:spPr/>
        <p:txBody>
          <a:bodyPr/>
          <a:lstStyle/>
          <a:p>
            <a:fld id="{AFCEFFF0-9380-7049-A803-178CCBCDB80F}" type="slidenum">
              <a:rPr lang="en-US" smtClean="0"/>
              <a:t>2</a:t>
            </a:fld>
            <a:endParaRPr lang="en-US"/>
          </a:p>
        </p:txBody>
      </p:sp>
    </p:spTree>
    <p:extLst>
      <p:ext uri="{BB962C8B-B14F-4D97-AF65-F5344CB8AC3E}">
        <p14:creationId xmlns:p14="http://schemas.microsoft.com/office/powerpoint/2010/main" val="1839825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Strategic Risks</a:t>
            </a:r>
            <a:endParaRPr lang="en-US" sz="2800" b="1" dirty="0">
              <a:solidFill>
                <a:srgbClr val="00B05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661932219"/>
              </p:ext>
            </p:extLst>
          </p:nvPr>
        </p:nvGraphicFramePr>
        <p:xfrm>
          <a:off x="233707" y="965031"/>
          <a:ext cx="8729040" cy="5842472"/>
        </p:xfrm>
        <a:graphic>
          <a:graphicData uri="http://schemas.openxmlformats.org/drawingml/2006/table">
            <a:tbl>
              <a:tblPr firstRow="1" bandRow="1">
                <a:tableStyleId>{F5AB1C69-6EDB-4FF4-983F-18BD219EF322}</a:tableStyleId>
              </a:tblPr>
              <a:tblGrid>
                <a:gridCol w="1454840"/>
                <a:gridCol w="1454840"/>
                <a:gridCol w="1454840"/>
                <a:gridCol w="1454840"/>
                <a:gridCol w="1454840"/>
                <a:gridCol w="1454840"/>
              </a:tblGrid>
              <a:tr h="869911">
                <a:tc>
                  <a:txBody>
                    <a:bodyPr/>
                    <a:lstStyle/>
                    <a:p>
                      <a:r>
                        <a:rPr lang="en-US" sz="1400" dirty="0" smtClean="0"/>
                        <a:t>Outcome</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latin typeface="+mn-lt"/>
                          <a:ea typeface="+mn-ea"/>
                          <a:cs typeface="+mn-cs"/>
                        </a:rPr>
                        <a:t>Primary Outputs (KPIs)</a:t>
                      </a:r>
                    </a:p>
                    <a:p>
                      <a:endParaRPr lang="en-US" sz="1400" dirty="0"/>
                    </a:p>
                  </a:txBody>
                  <a:tcPr/>
                </a:tc>
                <a:tc>
                  <a:txBody>
                    <a:bodyPr/>
                    <a:lstStyle/>
                    <a:p>
                      <a:r>
                        <a:rPr lang="en-US" sz="1400" dirty="0" smtClean="0"/>
                        <a:t>Risk</a:t>
                      </a:r>
                      <a:endParaRPr lang="en-US" sz="1400" dirty="0"/>
                    </a:p>
                  </a:txBody>
                  <a:tcPr/>
                </a:tc>
                <a:tc>
                  <a:txBody>
                    <a:bodyPr/>
                    <a:lstStyle/>
                    <a:p>
                      <a:r>
                        <a:rPr lang="en-US" sz="1400" dirty="0" smtClean="0"/>
                        <a:t>Probability (High/ Medium/ Low)</a:t>
                      </a:r>
                      <a:endParaRPr lang="en-US" sz="1400" dirty="0"/>
                    </a:p>
                  </a:txBody>
                  <a:tcPr/>
                </a:tc>
                <a:tc>
                  <a:txBody>
                    <a:bodyPr/>
                    <a:lstStyle/>
                    <a:p>
                      <a:r>
                        <a:rPr lang="en-US" sz="1400" dirty="0" smtClean="0"/>
                        <a:t>Impact (High/ Medium/ Low)</a:t>
                      </a:r>
                      <a:endParaRPr lang="en-US" sz="1400" dirty="0"/>
                    </a:p>
                  </a:txBody>
                  <a:tcPr/>
                </a:tc>
                <a:tc>
                  <a:txBody>
                    <a:bodyPr/>
                    <a:lstStyle/>
                    <a:p>
                      <a:r>
                        <a:rPr lang="en-US" sz="1400" dirty="0" smtClean="0"/>
                        <a:t>Mitigation Strategy</a:t>
                      </a:r>
                      <a:endParaRPr lang="en-US" sz="1400" dirty="0"/>
                    </a:p>
                  </a:txBody>
                  <a:tcPr/>
                </a:tc>
              </a:tr>
              <a:tr h="949201">
                <a:tc rowSpan="3">
                  <a:txBody>
                    <a:bodyPr/>
                    <a:lstStyle/>
                    <a:p>
                      <a:pPr lvl="0"/>
                      <a:r>
                        <a:rPr lang="en-ZA" sz="1400" dirty="0" smtClean="0">
                          <a:latin typeface="+mn-lt"/>
                          <a:ea typeface="+mn-ea"/>
                          <a:cs typeface="+mn-cs"/>
                        </a:rPr>
                        <a:t>Comprehensive case management system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effectLst/>
                          <a:latin typeface="Calibri" panose="020F0502020204030204" pitchFamily="34" charset="0"/>
                          <a:ea typeface="+mn-ea"/>
                          <a:cs typeface="Times New Roman" panose="02020603050405020304" pitchFamily="18" charset="0"/>
                        </a:rPr>
                        <a:t>Risk assessment of inmates</a:t>
                      </a:r>
                    </a:p>
                    <a:p>
                      <a:pPr lvl="0"/>
                      <a:endParaRPr lang="en-ZA" sz="1400" dirty="0" smtClean="0">
                        <a:latin typeface="+mn-lt"/>
                        <a:ea typeface="+mn-ea"/>
                        <a:cs typeface="+mn-cs"/>
                      </a:endParaRPr>
                    </a:p>
                  </a:txBody>
                  <a:tcPr/>
                </a:tc>
                <a:tc>
                  <a:txBody>
                    <a:bodyPr/>
                    <a:lstStyle/>
                    <a:p>
                      <a:pPr marL="0" indent="0">
                        <a:buFont typeface="Arial" panose="020B0604020202020204" pitchFamily="34" charset="0"/>
                        <a:buNone/>
                      </a:pPr>
                      <a:r>
                        <a:rPr lang="en-ZA" sz="1400" dirty="0" smtClean="0">
                          <a:solidFill>
                            <a:schemeClr val="tx1"/>
                          </a:solidFill>
                        </a:rPr>
                        <a:t>Lack</a:t>
                      </a:r>
                      <a:r>
                        <a:rPr lang="en-ZA" sz="1400" baseline="0" dirty="0" smtClean="0">
                          <a:solidFill>
                            <a:schemeClr val="tx1"/>
                          </a:solidFill>
                        </a:rPr>
                        <a:t> of </a:t>
                      </a:r>
                      <a:r>
                        <a:rPr lang="en-ZA" sz="1400" dirty="0" smtClean="0">
                          <a:solidFill>
                            <a:schemeClr val="tx1"/>
                          </a:solidFill>
                        </a:rPr>
                        <a:t>safety and security for inmates, officials and public</a:t>
                      </a:r>
                    </a:p>
                  </a:txBody>
                  <a:tcPr/>
                </a:tc>
                <a:tc>
                  <a:txBody>
                    <a:bodyPr/>
                    <a:lstStyle/>
                    <a:p>
                      <a:r>
                        <a:rPr lang="en-ZA" sz="1400" dirty="0" smtClean="0"/>
                        <a:t>High </a:t>
                      </a:r>
                      <a:endParaRPr lang="en-ZA" sz="1400" dirty="0"/>
                    </a:p>
                  </a:txBody>
                  <a:tcPr/>
                </a:tc>
                <a:tc>
                  <a:txBody>
                    <a:bodyPr/>
                    <a:lstStyle/>
                    <a:p>
                      <a:r>
                        <a:rPr lang="en-ZA" sz="1400" dirty="0" smtClean="0"/>
                        <a:t>High</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smtClean="0">
                          <a:solidFill>
                            <a:schemeClr val="tx1"/>
                          </a:solidFill>
                          <a:latin typeface="+mn-lt"/>
                          <a:ea typeface="+mn-ea"/>
                          <a:cs typeface="+mn-cs"/>
                        </a:rPr>
                        <a:t>Implementation of the results</a:t>
                      </a:r>
                      <a:r>
                        <a:rPr lang="en-US" sz="1400" kern="1200" baseline="0" dirty="0" smtClean="0">
                          <a:solidFill>
                            <a:schemeClr val="tx1"/>
                          </a:solidFill>
                          <a:latin typeface="+mn-lt"/>
                          <a:ea typeface="+mn-ea"/>
                          <a:cs typeface="+mn-cs"/>
                        </a:rPr>
                        <a:t> of </a:t>
                      </a:r>
                      <a:r>
                        <a:rPr lang="en-US" sz="1400" baseline="0" dirty="0" smtClean="0">
                          <a:solidFill>
                            <a:schemeClr val="tx1"/>
                          </a:solidFill>
                          <a:latin typeface="+mj-lt"/>
                        </a:rPr>
                        <a:t>risk assessment</a:t>
                      </a:r>
                      <a:endParaRPr lang="en-US" sz="1400" dirty="0">
                        <a:solidFill>
                          <a:schemeClr val="tx1"/>
                        </a:solidFill>
                        <a:latin typeface="+mj-lt"/>
                      </a:endParaRPr>
                    </a:p>
                  </a:txBody>
                  <a:tcPr/>
                </a:tc>
              </a:tr>
              <a:tr h="1182832">
                <a:tc vMerge="1">
                  <a:txBody>
                    <a:bodyPr/>
                    <a:lstStyle/>
                    <a:p>
                      <a:pPr lvl="0"/>
                      <a:endParaRPr lang="en-ZA" sz="1400" dirty="0" smtClean="0">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chemeClr val="tx1"/>
                          </a:solidFill>
                          <a:effectLst/>
                          <a:latin typeface="Calibri" panose="020F0502020204030204" pitchFamily="34" charset="0"/>
                          <a:ea typeface="+mn-ea"/>
                          <a:cs typeface="Times New Roman" panose="02020603050405020304" pitchFamily="18" charset="0"/>
                        </a:rPr>
                        <a:t>Quality profiles considered timeously by CSPBs</a:t>
                      </a:r>
                    </a:p>
                  </a:txBody>
                  <a:tcPr/>
                </a:tc>
                <a:tc>
                  <a:txBody>
                    <a:bodyPr/>
                    <a:lstStyle/>
                    <a:p>
                      <a:pPr marL="0" indent="0">
                        <a:buFont typeface="Arial" panose="020B0604020202020204" pitchFamily="34" charset="0"/>
                        <a:buNone/>
                      </a:pPr>
                      <a:r>
                        <a:rPr lang="en-ZA" sz="1400" b="0" dirty="0" smtClean="0">
                          <a:solidFill>
                            <a:schemeClr val="tx1"/>
                          </a:solidFill>
                        </a:rPr>
                        <a:t>Erroneous</a:t>
                      </a:r>
                      <a:r>
                        <a:rPr lang="en-ZA" sz="1400" dirty="0" smtClean="0">
                          <a:solidFill>
                            <a:schemeClr val="tx1"/>
                          </a:solidFill>
                        </a:rPr>
                        <a:t> releases</a:t>
                      </a:r>
                    </a:p>
                    <a:p>
                      <a:pPr marL="0" indent="0">
                        <a:buFont typeface="Arial" panose="020B0604020202020204" pitchFamily="34" charset="0"/>
                        <a:buNone/>
                      </a:pPr>
                      <a:endParaRPr lang="en-ZA" sz="1400" dirty="0" smtClean="0">
                        <a:solidFill>
                          <a:schemeClr val="tx1"/>
                        </a:solidFill>
                      </a:endParaRPr>
                    </a:p>
                    <a:p>
                      <a:pPr marL="0" indent="0">
                        <a:buFont typeface="Arial" panose="020B0604020202020204" pitchFamily="34" charset="0"/>
                        <a:buNone/>
                      </a:pPr>
                      <a:r>
                        <a:rPr lang="en-ZA" sz="1400" dirty="0" smtClean="0">
                          <a:solidFill>
                            <a:schemeClr val="tx1"/>
                          </a:solidFill>
                        </a:rPr>
                        <a:t>Wrong placements</a:t>
                      </a:r>
                    </a:p>
                    <a:p>
                      <a:pPr marL="0" indent="0">
                        <a:buFont typeface="Arial" panose="020B0604020202020204" pitchFamily="34" charset="0"/>
                        <a:buNone/>
                      </a:pPr>
                      <a:endParaRPr lang="en-ZA" sz="1400" dirty="0" smtClean="0">
                        <a:solidFill>
                          <a:schemeClr val="tx1"/>
                        </a:solidFill>
                      </a:endParaRPr>
                    </a:p>
                    <a:p>
                      <a:pPr marL="0" indent="0">
                        <a:buFont typeface="Arial" panose="020B0604020202020204" pitchFamily="34" charset="0"/>
                        <a:buNone/>
                      </a:pPr>
                      <a:r>
                        <a:rPr lang="en-ZA" sz="1400" dirty="0" smtClean="0">
                          <a:solidFill>
                            <a:schemeClr val="tx1"/>
                          </a:solidFill>
                        </a:rPr>
                        <a:t>Inmates representations, litigations and riots</a:t>
                      </a:r>
                    </a:p>
                  </a:txBody>
                  <a:tcPr/>
                </a:tc>
                <a:tc>
                  <a:txBody>
                    <a:bodyPr/>
                    <a:lstStyle/>
                    <a:p>
                      <a:r>
                        <a:rPr lang="en-ZA" sz="1400" dirty="0" smtClean="0"/>
                        <a:t>High </a:t>
                      </a:r>
                      <a:endParaRPr lang="en-ZA" sz="1400" dirty="0"/>
                    </a:p>
                  </a:txBody>
                  <a:tcPr/>
                </a:tc>
                <a:tc>
                  <a:txBody>
                    <a:bodyPr/>
                    <a:lstStyle/>
                    <a:p>
                      <a:r>
                        <a:rPr lang="en-ZA" sz="1400" dirty="0" smtClean="0"/>
                        <a:t>High</a:t>
                      </a:r>
                      <a:endParaRPr lang="en-ZA" sz="1400" dirty="0"/>
                    </a:p>
                  </a:txBody>
                  <a:tcPr/>
                </a:tc>
                <a:tc>
                  <a:txBody>
                    <a:bodyPr/>
                    <a:lstStyle/>
                    <a:p>
                      <a:r>
                        <a:rPr lang="en-US" sz="1400" dirty="0" smtClean="0">
                          <a:solidFill>
                            <a:schemeClr val="tx1"/>
                          </a:solidFill>
                          <a:latin typeface="+mj-lt"/>
                        </a:rPr>
                        <a:t>Implementation</a:t>
                      </a:r>
                      <a:r>
                        <a:rPr lang="en-US" sz="1400" baseline="0" dirty="0" smtClean="0">
                          <a:solidFill>
                            <a:schemeClr val="tx1"/>
                          </a:solidFill>
                          <a:latin typeface="+mj-lt"/>
                        </a:rPr>
                        <a:t> of IIMs (e.g. scheduling)</a:t>
                      </a:r>
                    </a:p>
                    <a:p>
                      <a:endParaRPr lang="en-US" sz="1400" baseline="0" dirty="0" smtClean="0">
                        <a:solidFill>
                          <a:schemeClr val="tx1"/>
                        </a:solidFill>
                        <a:latin typeface="+mj-lt"/>
                      </a:endParaRPr>
                    </a:p>
                    <a:p>
                      <a:r>
                        <a:rPr lang="en-US" sz="1400" baseline="0" dirty="0" smtClean="0">
                          <a:solidFill>
                            <a:schemeClr val="tx1"/>
                          </a:solidFill>
                          <a:latin typeface="+mj-lt"/>
                        </a:rPr>
                        <a:t>Induction, training and retraining of CMC and CSPB members</a:t>
                      </a:r>
                      <a:endParaRPr lang="en-US" sz="1400" dirty="0">
                        <a:solidFill>
                          <a:schemeClr val="tx1"/>
                        </a:solidFill>
                        <a:latin typeface="+mj-lt"/>
                      </a:endParaRPr>
                    </a:p>
                  </a:txBody>
                  <a:tcPr/>
                </a:tc>
              </a:tr>
              <a:tr h="1436384">
                <a:tc vMerge="1">
                  <a:txBody>
                    <a:bodyPr/>
                    <a:lstStyle/>
                    <a:p>
                      <a:pPr lvl="0"/>
                      <a:endParaRPr lang="en-ZA" sz="1400" dirty="0" smtClean="0">
                        <a:latin typeface="+mn-lt"/>
                        <a:ea typeface="+mn-ea"/>
                        <a:cs typeface="+mn-cs"/>
                      </a:endParaRPr>
                    </a:p>
                  </a:txBody>
                  <a:tcPr/>
                </a:tc>
                <a:tc>
                  <a:txBody>
                    <a:bodyPr/>
                    <a:lstStyle/>
                    <a:p>
                      <a:pPr lvl="0" algn="l"/>
                      <a:r>
                        <a:rPr lang="en-ZA" sz="1400" b="0" dirty="0" smtClean="0">
                          <a:solidFill>
                            <a:schemeClr val="tx1"/>
                          </a:solidFill>
                          <a:effectLst/>
                          <a:latin typeface="Calibri" panose="020F0502020204030204" pitchFamily="34" charset="0"/>
                          <a:ea typeface="+mn-ea"/>
                          <a:cs typeface="Times New Roman" panose="02020603050405020304" pitchFamily="18" charset="0"/>
                        </a:rPr>
                        <a:t>Integrated and automated case management system and information</a:t>
                      </a:r>
                      <a:endParaRPr lang="en-ZA" sz="1400" b="0" dirty="0">
                        <a:solidFill>
                          <a:schemeClr val="tx1"/>
                        </a:solidFill>
                        <a:effectLst/>
                        <a:latin typeface="Calibri" panose="020F0502020204030204" pitchFamily="34" charset="0"/>
                        <a:ea typeface="+mn-ea"/>
                        <a:cs typeface="Times New Roman" panose="02020603050405020304" pitchFamily="18" charset="0"/>
                      </a:endParaRPr>
                    </a:p>
                  </a:txBody>
                  <a:tcPr/>
                </a:tc>
                <a:tc>
                  <a:txBody>
                    <a:bodyPr/>
                    <a:lstStyle/>
                    <a:p>
                      <a:pPr marL="0" indent="0">
                        <a:buFont typeface="Arial" panose="020B0604020202020204" pitchFamily="34" charset="0"/>
                        <a:buNone/>
                      </a:pPr>
                      <a:r>
                        <a:rPr lang="en-ZA" sz="1400" dirty="0" smtClean="0">
                          <a:solidFill>
                            <a:schemeClr val="tx1"/>
                          </a:solidFill>
                        </a:rPr>
                        <a:t>Decision</a:t>
                      </a:r>
                      <a:r>
                        <a:rPr lang="en-ZA" sz="1400" baseline="0" dirty="0" smtClean="0">
                          <a:solidFill>
                            <a:schemeClr val="tx1"/>
                          </a:solidFill>
                        </a:rPr>
                        <a:t> making affected negatively.</a:t>
                      </a:r>
                    </a:p>
                    <a:p>
                      <a:pPr marL="0" indent="0">
                        <a:buFont typeface="Arial" panose="020B0604020202020204" pitchFamily="34" charset="0"/>
                        <a:buNone/>
                      </a:pPr>
                      <a:endParaRPr lang="en-ZA" sz="1400" baseline="0" dirty="0" smtClean="0">
                        <a:solidFill>
                          <a:schemeClr val="tx1"/>
                        </a:solidFill>
                      </a:endParaRPr>
                    </a:p>
                    <a:p>
                      <a:pPr marL="0" indent="0">
                        <a:buFont typeface="Arial" panose="020B0604020202020204" pitchFamily="34" charset="0"/>
                        <a:buNone/>
                      </a:pPr>
                      <a:r>
                        <a:rPr lang="en-ZA" sz="1400" dirty="0" smtClean="0">
                          <a:solidFill>
                            <a:schemeClr val="tx1"/>
                          </a:solidFill>
                        </a:rPr>
                        <a:t>Un</a:t>
                      </a:r>
                      <a:r>
                        <a:rPr lang="en-ZA" sz="1400" baseline="0" dirty="0" smtClean="0">
                          <a:solidFill>
                            <a:schemeClr val="tx1"/>
                          </a:solidFill>
                        </a:rPr>
                        <a:t>reliable and delayed information</a:t>
                      </a:r>
                    </a:p>
                    <a:p>
                      <a:pPr marL="0" indent="0">
                        <a:buFont typeface="Arial" panose="020B0604020202020204" pitchFamily="34" charset="0"/>
                        <a:buNone/>
                      </a:pPr>
                      <a:endParaRPr lang="en-ZA" sz="1400" dirty="0" smtClean="0">
                        <a:solidFill>
                          <a:schemeClr val="tx1"/>
                        </a:solidFill>
                      </a:endParaRPr>
                    </a:p>
                  </a:txBody>
                  <a:tcPr/>
                </a:tc>
                <a:tc>
                  <a:txBody>
                    <a:bodyPr/>
                    <a:lstStyle/>
                    <a:p>
                      <a:r>
                        <a:rPr lang="en-ZA" sz="1400" dirty="0" smtClean="0"/>
                        <a:t>High </a:t>
                      </a:r>
                      <a:endParaRPr lang="en-ZA" sz="1400" dirty="0"/>
                    </a:p>
                  </a:txBody>
                  <a:tcPr/>
                </a:tc>
                <a:tc>
                  <a:txBody>
                    <a:bodyPr/>
                    <a:lstStyle/>
                    <a:p>
                      <a:r>
                        <a:rPr lang="en-ZA" sz="1400" dirty="0" smtClean="0"/>
                        <a:t>High</a:t>
                      </a:r>
                      <a:endParaRPr lang="en-ZA" sz="1400" dirty="0"/>
                    </a:p>
                  </a:txBody>
                  <a:tcPr/>
                </a:tc>
                <a:tc>
                  <a:txBody>
                    <a:bodyPr/>
                    <a:lstStyle/>
                    <a:p>
                      <a:r>
                        <a:rPr lang="en-US" sz="1400" kern="1200" dirty="0" smtClean="0">
                          <a:solidFill>
                            <a:schemeClr val="tx1"/>
                          </a:solidFill>
                          <a:latin typeface="+mn-lt"/>
                          <a:ea typeface="+mn-ea"/>
                          <a:cs typeface="+mn-cs"/>
                        </a:rPr>
                        <a:t>Implementation</a:t>
                      </a:r>
                      <a:r>
                        <a:rPr lang="en-US" sz="1400" kern="1200" baseline="0" dirty="0" smtClean="0">
                          <a:solidFill>
                            <a:schemeClr val="tx1"/>
                          </a:solidFill>
                          <a:latin typeface="+mn-lt"/>
                          <a:ea typeface="+mn-ea"/>
                          <a:cs typeface="+mn-cs"/>
                        </a:rPr>
                        <a:t> of IIMs </a:t>
                      </a:r>
                      <a:endParaRPr lang="en-US" sz="1400" dirty="0">
                        <a:solidFill>
                          <a:schemeClr val="tx1"/>
                        </a:solidFill>
                        <a:latin typeface="+mj-lt"/>
                      </a:endParaRPr>
                    </a:p>
                  </a:txBody>
                  <a:tcPr/>
                </a:tc>
              </a:tr>
            </a:tbl>
          </a:graphicData>
        </a:graphic>
      </p:graphicFrame>
      <p:sp>
        <p:nvSpPr>
          <p:cNvPr id="3" name="Slide Number Placeholder 2"/>
          <p:cNvSpPr>
            <a:spLocks noGrp="1"/>
          </p:cNvSpPr>
          <p:nvPr>
            <p:ph type="sldNum" sz="quarter" idx="12"/>
          </p:nvPr>
        </p:nvSpPr>
        <p:spPr/>
        <p:txBody>
          <a:bodyPr/>
          <a:lstStyle/>
          <a:p>
            <a:fld id="{AFCEFFF0-9380-7049-A803-178CCBCDB80F}" type="slidenum">
              <a:rPr lang="en-US" smtClean="0"/>
              <a:t>20</a:t>
            </a:fld>
            <a:endParaRPr lang="en-US"/>
          </a:p>
        </p:txBody>
      </p:sp>
    </p:spTree>
    <p:extLst>
      <p:ext uri="{BB962C8B-B14F-4D97-AF65-F5344CB8AC3E}">
        <p14:creationId xmlns:p14="http://schemas.microsoft.com/office/powerpoint/2010/main" val="1612071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099" y="186744"/>
            <a:ext cx="8642959" cy="523220"/>
          </a:xfrm>
          <a:prstGeom prst="rect">
            <a:avLst/>
          </a:prstGeom>
          <a:noFill/>
        </p:spPr>
        <p:txBody>
          <a:bodyPr wrap="square" rtlCol="0">
            <a:spAutoFit/>
          </a:bodyPr>
          <a:lstStyle/>
          <a:p>
            <a:r>
              <a:rPr lang="en-US" sz="2800" b="1" dirty="0" smtClean="0">
                <a:solidFill>
                  <a:srgbClr val="00B050"/>
                </a:solidFill>
              </a:rPr>
              <a:t>Strategic Risks</a:t>
            </a:r>
            <a:endParaRPr lang="en-US" sz="2800" b="1" dirty="0">
              <a:solidFill>
                <a:srgbClr val="00B05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960327803"/>
              </p:ext>
            </p:extLst>
          </p:nvPr>
        </p:nvGraphicFramePr>
        <p:xfrm>
          <a:off x="233707" y="965030"/>
          <a:ext cx="8729041" cy="5262378"/>
        </p:xfrm>
        <a:graphic>
          <a:graphicData uri="http://schemas.openxmlformats.org/drawingml/2006/table">
            <a:tbl>
              <a:tblPr firstRow="1" bandRow="1">
                <a:tableStyleId>{F5AB1C69-6EDB-4FF4-983F-18BD219EF322}</a:tableStyleId>
              </a:tblPr>
              <a:tblGrid>
                <a:gridCol w="1143831"/>
                <a:gridCol w="1517042"/>
                <a:gridCol w="1517042"/>
                <a:gridCol w="1517042"/>
                <a:gridCol w="1517042"/>
                <a:gridCol w="1517042"/>
              </a:tblGrid>
              <a:tr h="812298">
                <a:tc>
                  <a:txBody>
                    <a:bodyPr/>
                    <a:lstStyle/>
                    <a:p>
                      <a:r>
                        <a:rPr lang="en-US" sz="1400" dirty="0" smtClean="0"/>
                        <a:t>Outcome</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latin typeface="+mn-lt"/>
                          <a:ea typeface="+mn-ea"/>
                          <a:cs typeface="+mn-cs"/>
                        </a:rPr>
                        <a:t>Primary Outputs (KPI’S)</a:t>
                      </a:r>
                    </a:p>
                    <a:p>
                      <a:endParaRPr lang="en-US" sz="1400" dirty="0"/>
                    </a:p>
                  </a:txBody>
                  <a:tcPr/>
                </a:tc>
                <a:tc>
                  <a:txBody>
                    <a:bodyPr/>
                    <a:lstStyle/>
                    <a:p>
                      <a:r>
                        <a:rPr lang="en-US" sz="1400" dirty="0" smtClean="0"/>
                        <a:t>Risk</a:t>
                      </a:r>
                      <a:endParaRPr lang="en-US" sz="1400" dirty="0"/>
                    </a:p>
                  </a:txBody>
                  <a:tcPr/>
                </a:tc>
                <a:tc>
                  <a:txBody>
                    <a:bodyPr/>
                    <a:lstStyle/>
                    <a:p>
                      <a:r>
                        <a:rPr lang="en-US" sz="1400" dirty="0" smtClean="0"/>
                        <a:t>Probability (High/ Medium/ Low)</a:t>
                      </a:r>
                      <a:endParaRPr lang="en-US" sz="1400" dirty="0"/>
                    </a:p>
                  </a:txBody>
                  <a:tcPr/>
                </a:tc>
                <a:tc>
                  <a:txBody>
                    <a:bodyPr/>
                    <a:lstStyle/>
                    <a:p>
                      <a:r>
                        <a:rPr lang="en-US" sz="1400" dirty="0" smtClean="0"/>
                        <a:t>Impact (High/ Medium/ Low)</a:t>
                      </a:r>
                      <a:endParaRPr lang="en-US" sz="1400" dirty="0"/>
                    </a:p>
                  </a:txBody>
                  <a:tcPr/>
                </a:tc>
                <a:tc>
                  <a:txBody>
                    <a:bodyPr/>
                    <a:lstStyle/>
                    <a:p>
                      <a:r>
                        <a:rPr lang="en-US" sz="1400" dirty="0" smtClean="0"/>
                        <a:t>Mitigation Strategy</a:t>
                      </a:r>
                      <a:endParaRPr lang="en-US" sz="1400" dirty="0"/>
                    </a:p>
                  </a:txBody>
                  <a:tcPr/>
                </a:tc>
              </a:tr>
              <a:tr h="1006815">
                <a:tc rowSpan="2">
                  <a:txBody>
                    <a:bodyPr/>
                    <a:lstStyle/>
                    <a:p>
                      <a:pPr lvl="0"/>
                      <a:r>
                        <a:rPr lang="en-ZA" sz="1400" dirty="0" smtClean="0">
                          <a:latin typeface="+mn-lt"/>
                          <a:ea typeface="+mn-ea"/>
                          <a:cs typeface="+mn-cs"/>
                        </a:rPr>
                        <a:t>Effective and efficient case management</a:t>
                      </a:r>
                    </a:p>
                  </a:txBody>
                  <a:tcPr/>
                </a:tc>
                <a:tc>
                  <a:txBody>
                    <a:bodyPr/>
                    <a:lstStyle/>
                    <a:p>
                      <a:pPr lvl="0" algn="l"/>
                      <a:r>
                        <a:rPr lang="en-ZA" sz="1400" b="0" strike="noStrike" dirty="0" smtClean="0">
                          <a:effectLst/>
                          <a:latin typeface="+mn-lt"/>
                          <a:ea typeface="Calibri"/>
                          <a:cs typeface="Times New Roman"/>
                        </a:rPr>
                        <a:t>Inmate management </a:t>
                      </a:r>
                      <a:endParaRPr lang="en-ZA" sz="1400" dirty="0" smtClean="0">
                        <a:latin typeface="Calibri" panose="020F0502020204030204" pitchFamily="34" charset="0"/>
                        <a:cs typeface="Times New Roman" panose="02020603050405020304" pitchFamily="18" charset="0"/>
                      </a:endParaRPr>
                    </a:p>
                    <a:p>
                      <a:pPr lvl="0"/>
                      <a:endParaRPr lang="en-ZA" sz="1400" dirty="0" smtClean="0">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chemeClr val="dk1"/>
                          </a:solidFill>
                          <a:latin typeface="+mn-lt"/>
                          <a:ea typeface="+mn-ea"/>
                          <a:cs typeface="+mn-cs"/>
                        </a:rPr>
                        <a:t>Incorrect inmate classification and re-classification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kern="1200" dirty="0" smtClean="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chemeClr val="dk1"/>
                          </a:solidFill>
                          <a:latin typeface="+mn-lt"/>
                          <a:ea typeface="+mn-ea"/>
                          <a:cs typeface="+mn-cs"/>
                        </a:rPr>
                        <a:t>Litigations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kern="1200" dirty="0" smtClean="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kern="1200" dirty="0" smtClean="0">
                          <a:solidFill>
                            <a:schemeClr val="dk1"/>
                          </a:solidFill>
                          <a:latin typeface="+mn-lt"/>
                          <a:ea typeface="+mn-ea"/>
                          <a:cs typeface="+mn-cs"/>
                        </a:rPr>
                        <a:t>Corrupt practices</a:t>
                      </a:r>
                    </a:p>
                  </a:txBody>
                  <a:tcPr/>
                </a:tc>
                <a:tc>
                  <a:txBody>
                    <a:bodyPr/>
                    <a:lstStyle/>
                    <a:p>
                      <a:r>
                        <a:rPr lang="en-ZA" sz="1400" dirty="0" smtClean="0"/>
                        <a:t>High </a:t>
                      </a:r>
                      <a:endParaRPr lang="en-ZA" sz="1400" dirty="0"/>
                    </a:p>
                  </a:txBody>
                  <a:tcPr/>
                </a:tc>
                <a:tc>
                  <a:txBody>
                    <a:bodyPr/>
                    <a:lstStyle/>
                    <a:p>
                      <a:r>
                        <a:rPr lang="en-ZA" sz="1400" dirty="0" smtClean="0"/>
                        <a:t>High</a:t>
                      </a:r>
                      <a:endParaRPr lang="en-ZA" sz="1400" dirty="0"/>
                    </a:p>
                  </a:txBody>
                  <a:tcPr/>
                </a:tc>
                <a:tc>
                  <a:txBody>
                    <a:bodyPr/>
                    <a:lstStyle/>
                    <a:p>
                      <a:r>
                        <a:rPr lang="en-US" sz="1400" kern="1200" dirty="0" smtClean="0">
                          <a:solidFill>
                            <a:schemeClr val="dk1"/>
                          </a:solidFill>
                          <a:latin typeface="+mn-lt"/>
                          <a:ea typeface="+mn-ea"/>
                          <a:cs typeface="+mn-cs"/>
                        </a:rPr>
                        <a:t>Automated business processes</a:t>
                      </a:r>
                      <a:endParaRPr lang="en-US" sz="1400" kern="1200" dirty="0">
                        <a:solidFill>
                          <a:schemeClr val="dk1"/>
                        </a:solidFill>
                        <a:latin typeface="+mn-lt"/>
                        <a:ea typeface="+mn-ea"/>
                        <a:cs typeface="+mn-cs"/>
                      </a:endParaRPr>
                    </a:p>
                  </a:txBody>
                  <a:tcPr/>
                </a:tc>
              </a:tr>
              <a:tr h="1745125">
                <a:tc vMerge="1">
                  <a:txBody>
                    <a:bodyPr/>
                    <a:lstStyle/>
                    <a:p>
                      <a:pPr lvl="0"/>
                      <a:endParaRPr lang="en-ZA" sz="1400" dirty="0" smtClean="0">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mn-lt"/>
                          <a:ea typeface="+mn-ea"/>
                          <a:cs typeface="+mn-cs"/>
                        </a:rPr>
                        <a:t>Management of overcrowding</a:t>
                      </a:r>
                      <a:endParaRPr lang="en-ZA" sz="1400" kern="1200" dirty="0" smtClean="0">
                        <a:solidFill>
                          <a:schemeClr val="dk1"/>
                        </a:solidFill>
                        <a:latin typeface="+mn-lt"/>
                        <a:ea typeface="+mn-ea"/>
                        <a:cs typeface="+mn-cs"/>
                      </a:endParaRPr>
                    </a:p>
                    <a:p>
                      <a:pPr lvl="0"/>
                      <a:endParaRPr lang="en-ZA" sz="1400" dirty="0" smtClean="0">
                        <a:latin typeface="+mn-lt"/>
                        <a:ea typeface="+mn-ea"/>
                        <a:cs typeface="+mn-cs"/>
                      </a:endParaRPr>
                    </a:p>
                  </a:txBody>
                  <a:tcPr/>
                </a:tc>
                <a:tc>
                  <a:txBody>
                    <a:bodyPr/>
                    <a:lstStyle/>
                    <a:p>
                      <a:pPr marL="0" indent="0" algn="l" defTabSz="457200" rtl="0" eaLnBrk="1" latinLnBrk="0" hangingPunct="1">
                        <a:buFont typeface="Arial" panose="020B0604020202020204" pitchFamily="34" charset="0"/>
                        <a:buNone/>
                      </a:pPr>
                      <a:r>
                        <a:rPr lang="en-ZA" sz="1400" kern="1200" dirty="0" smtClean="0">
                          <a:solidFill>
                            <a:schemeClr val="dk1"/>
                          </a:solidFill>
                          <a:latin typeface="+mn-lt"/>
                          <a:ea typeface="+mn-ea"/>
                          <a:cs typeface="+mn-cs"/>
                        </a:rPr>
                        <a:t>Negative</a:t>
                      </a:r>
                      <a:r>
                        <a:rPr lang="en-ZA" sz="1400" kern="1200" baseline="0" dirty="0" smtClean="0">
                          <a:solidFill>
                            <a:schemeClr val="dk1"/>
                          </a:solidFill>
                          <a:latin typeface="+mn-lt"/>
                          <a:ea typeface="+mn-ea"/>
                          <a:cs typeface="+mn-cs"/>
                        </a:rPr>
                        <a:t> i</a:t>
                      </a:r>
                      <a:r>
                        <a:rPr lang="en-ZA" sz="1400" kern="1200" dirty="0" smtClean="0">
                          <a:solidFill>
                            <a:schemeClr val="dk1"/>
                          </a:solidFill>
                          <a:latin typeface="+mn-lt"/>
                          <a:ea typeface="+mn-ea"/>
                          <a:cs typeface="+mn-cs"/>
                        </a:rPr>
                        <a:t>mpact on resources (e.g.HR, infrastructure, bulk services)</a:t>
                      </a:r>
                    </a:p>
                    <a:p>
                      <a:pPr marL="0" indent="0" algn="l" defTabSz="457200" rtl="0" eaLnBrk="1" latinLnBrk="0" hangingPunct="1">
                        <a:buFont typeface="Arial" panose="020B0604020202020204" pitchFamily="34" charset="0"/>
                        <a:buNone/>
                      </a:pPr>
                      <a:endParaRPr lang="en-ZA" sz="1400" kern="1200" dirty="0" smtClean="0">
                        <a:solidFill>
                          <a:schemeClr val="dk1"/>
                        </a:solidFill>
                        <a:latin typeface="+mn-lt"/>
                        <a:ea typeface="+mn-ea"/>
                        <a:cs typeface="+mn-cs"/>
                      </a:endParaRPr>
                    </a:p>
                    <a:p>
                      <a:pPr marL="0" indent="0" algn="l" defTabSz="457200" rtl="0" eaLnBrk="1" latinLnBrk="0" hangingPunct="1">
                        <a:buFont typeface="Arial" panose="020B0604020202020204" pitchFamily="34" charset="0"/>
                        <a:buNone/>
                      </a:pPr>
                      <a:r>
                        <a:rPr lang="en-ZA" sz="1400" kern="1200" dirty="0" smtClean="0">
                          <a:solidFill>
                            <a:schemeClr val="dk1"/>
                          </a:solidFill>
                          <a:latin typeface="+mn-lt"/>
                          <a:ea typeface="+mn-ea"/>
                          <a:cs typeface="+mn-cs"/>
                        </a:rPr>
                        <a:t>Spread of infections</a:t>
                      </a:r>
                    </a:p>
                    <a:p>
                      <a:pPr marL="0" indent="0" algn="l" defTabSz="457200" rtl="0" eaLnBrk="1" latinLnBrk="0" hangingPunct="1">
                        <a:buFont typeface="Arial" panose="020B0604020202020204" pitchFamily="34" charset="0"/>
                        <a:buNone/>
                      </a:pPr>
                      <a:endParaRPr lang="en-ZA" sz="1400" kern="1200" dirty="0" smtClean="0">
                        <a:solidFill>
                          <a:schemeClr val="dk1"/>
                        </a:solidFill>
                        <a:latin typeface="+mn-lt"/>
                        <a:ea typeface="+mn-ea"/>
                        <a:cs typeface="+mn-cs"/>
                      </a:endParaRPr>
                    </a:p>
                    <a:p>
                      <a:pPr marL="0" indent="0" algn="l" defTabSz="457200" rtl="0" eaLnBrk="1" latinLnBrk="0" hangingPunct="1">
                        <a:buFont typeface="Arial" panose="020B0604020202020204" pitchFamily="34" charset="0"/>
                        <a:buNone/>
                      </a:pPr>
                      <a:r>
                        <a:rPr lang="en-ZA" sz="1400" kern="1200" dirty="0" smtClean="0">
                          <a:solidFill>
                            <a:schemeClr val="dk1"/>
                          </a:solidFill>
                          <a:latin typeface="+mn-lt"/>
                          <a:ea typeface="+mn-ea"/>
                          <a:cs typeface="+mn-cs"/>
                        </a:rPr>
                        <a:t>Non-separation of </a:t>
                      </a:r>
                      <a:r>
                        <a:rPr lang="en-ZA" sz="1400" kern="1200" baseline="0" dirty="0" smtClean="0">
                          <a:solidFill>
                            <a:schemeClr val="dk1"/>
                          </a:solidFill>
                          <a:latin typeface="+mn-lt"/>
                          <a:ea typeface="+mn-ea"/>
                          <a:cs typeface="+mn-cs"/>
                        </a:rPr>
                        <a:t>vulnerable from hardened criminals</a:t>
                      </a:r>
                      <a:endParaRPr lang="en-ZA" sz="1400" kern="1200" dirty="0" smtClean="0">
                        <a:solidFill>
                          <a:schemeClr val="dk1"/>
                        </a:solidFill>
                        <a:latin typeface="+mn-lt"/>
                        <a:ea typeface="+mn-ea"/>
                        <a:cs typeface="+mn-cs"/>
                      </a:endParaRPr>
                    </a:p>
                  </a:txBody>
                  <a:tcPr/>
                </a:tc>
                <a:tc>
                  <a:txBody>
                    <a:bodyPr/>
                    <a:lstStyle/>
                    <a:p>
                      <a:r>
                        <a:rPr lang="en-ZA" sz="1400" dirty="0" smtClean="0"/>
                        <a:t>High </a:t>
                      </a:r>
                      <a:endParaRPr lang="en-ZA" sz="1400" dirty="0"/>
                    </a:p>
                  </a:txBody>
                  <a:tcPr/>
                </a:tc>
                <a:tc>
                  <a:txBody>
                    <a:bodyPr/>
                    <a:lstStyle/>
                    <a:p>
                      <a:r>
                        <a:rPr lang="en-ZA" sz="1400" dirty="0" smtClean="0"/>
                        <a:t>High</a:t>
                      </a:r>
                      <a:endParaRPr lang="en-ZA"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tx1"/>
                          </a:solidFill>
                          <a:latin typeface="+mn-lt"/>
                          <a:ea typeface="+mn-ea"/>
                          <a:cs typeface="+mn-cs"/>
                        </a:rPr>
                        <a:t>Integrated cluster  management of overcrowding </a:t>
                      </a:r>
                    </a:p>
                    <a:p>
                      <a:endParaRPr lang="en-US" sz="1400" dirty="0">
                        <a:solidFill>
                          <a:schemeClr val="tx1"/>
                        </a:solidFill>
                        <a:latin typeface="+mj-lt"/>
                      </a:endParaRPr>
                    </a:p>
                  </a:txBody>
                  <a:tcPr/>
                </a:tc>
              </a:tr>
            </a:tbl>
          </a:graphicData>
        </a:graphic>
      </p:graphicFrame>
      <p:sp>
        <p:nvSpPr>
          <p:cNvPr id="3" name="Slide Number Placeholder 2"/>
          <p:cNvSpPr>
            <a:spLocks noGrp="1"/>
          </p:cNvSpPr>
          <p:nvPr>
            <p:ph type="sldNum" sz="quarter" idx="12"/>
          </p:nvPr>
        </p:nvSpPr>
        <p:spPr/>
        <p:txBody>
          <a:bodyPr/>
          <a:lstStyle/>
          <a:p>
            <a:fld id="{AFCEFFF0-9380-7049-A803-178CCBCDB80F}" type="slidenum">
              <a:rPr lang="en-US" smtClean="0"/>
              <a:t>21</a:t>
            </a:fld>
            <a:endParaRPr lang="en-US"/>
          </a:p>
        </p:txBody>
      </p:sp>
    </p:spTree>
    <p:extLst>
      <p:ext uri="{BB962C8B-B14F-4D97-AF65-F5344CB8AC3E}">
        <p14:creationId xmlns:p14="http://schemas.microsoft.com/office/powerpoint/2010/main" val="3718371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2" y="0"/>
            <a:ext cx="9144000" cy="6858000"/>
          </a:xfrm>
          <a:prstGeom prst="rect">
            <a:avLst/>
          </a:prstGeom>
        </p:spPr>
      </p:pic>
      <p:sp>
        <p:nvSpPr>
          <p:cNvPr id="5" name="TextBox 4"/>
          <p:cNvSpPr txBox="1"/>
          <p:nvPr/>
        </p:nvSpPr>
        <p:spPr>
          <a:xfrm>
            <a:off x="1234528" y="271596"/>
            <a:ext cx="4522887" cy="707894"/>
          </a:xfrm>
          <a:prstGeom prst="rect">
            <a:avLst/>
          </a:prstGeom>
          <a:noFill/>
        </p:spPr>
        <p:txBody>
          <a:bodyPr wrap="square" rtlCol="0">
            <a:spAutoFit/>
          </a:bodyPr>
          <a:lstStyle/>
          <a:p>
            <a:r>
              <a:rPr lang="en-US" sz="4000" dirty="0" smtClean="0">
                <a:solidFill>
                  <a:prstClr val="white"/>
                </a:solidFill>
                <a:latin typeface="Calibri"/>
                <a:cs typeface="Arial Black"/>
              </a:rPr>
              <a:t>Thank You</a:t>
            </a:r>
            <a:endParaRPr lang="en-US" sz="4000" dirty="0">
              <a:solidFill>
                <a:prstClr val="white"/>
              </a:solidFill>
              <a:latin typeface="Calibri"/>
              <a:cs typeface="Arial Black"/>
            </a:endParaRPr>
          </a:p>
        </p:txBody>
      </p:sp>
      <p:sp>
        <p:nvSpPr>
          <p:cNvPr id="13" name="TextBox 12"/>
          <p:cNvSpPr txBox="1"/>
          <p:nvPr/>
        </p:nvSpPr>
        <p:spPr>
          <a:xfrm>
            <a:off x="1079500" y="423996"/>
            <a:ext cx="6338176" cy="1569660"/>
          </a:xfrm>
          <a:prstGeom prst="rect">
            <a:avLst/>
          </a:prstGeom>
          <a:noFill/>
        </p:spPr>
        <p:txBody>
          <a:bodyPr wrap="square" rtlCol="0">
            <a:spAutoFit/>
          </a:bodyPr>
          <a:lstStyle/>
          <a:p>
            <a:pPr algn="ctr"/>
            <a:r>
              <a:rPr lang="en-ZA" sz="2400" b="1" dirty="0">
                <a:solidFill>
                  <a:srgbClr val="00B050"/>
                </a:solidFill>
              </a:rPr>
              <a:t>THANK YOU</a:t>
            </a:r>
          </a:p>
          <a:p>
            <a:pPr algn="ctr"/>
            <a:endParaRPr lang="en-ZA" sz="2400" b="1" dirty="0">
              <a:solidFill>
                <a:srgbClr val="00B050"/>
              </a:solidFill>
            </a:endParaRPr>
          </a:p>
          <a:p>
            <a:pPr algn="ctr"/>
            <a:r>
              <a:rPr lang="en-ZA" sz="2400" b="1" dirty="0">
                <a:solidFill>
                  <a:srgbClr val="00B050"/>
                </a:solidFill>
              </a:rPr>
              <a:t>STRIVING FOR A SOUTH AFRICA IN WHICH PEOPLE ARE AND FEEL SAFE</a:t>
            </a:r>
          </a:p>
        </p:txBody>
      </p:sp>
    </p:spTree>
    <p:extLst>
      <p:ext uri="{BB962C8B-B14F-4D97-AF65-F5344CB8AC3E}">
        <p14:creationId xmlns:p14="http://schemas.microsoft.com/office/powerpoint/2010/main" val="4233745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09538"/>
            <a:ext cx="8229600" cy="771140"/>
          </a:xfrm>
        </p:spPr>
        <p:txBody>
          <a:bodyPr>
            <a:normAutofit/>
          </a:bodyPr>
          <a:lstStyle/>
          <a:p>
            <a:pPr lvl="0">
              <a:spcBef>
                <a:spcPts val="0"/>
              </a:spcBef>
            </a:pPr>
            <a:r>
              <a:rPr lang="en-US" sz="2800" b="1" dirty="0">
                <a:solidFill>
                  <a:srgbClr val="00B050"/>
                </a:solidFill>
                <a:ea typeface="+mn-ea"/>
                <a:cs typeface="+mn-cs"/>
              </a:rPr>
              <a:t>Summary of the 2018 Strategic Planning </a:t>
            </a:r>
            <a:r>
              <a:rPr lang="en-US" sz="2800" b="1" dirty="0" smtClean="0">
                <a:solidFill>
                  <a:srgbClr val="00B050"/>
                </a:solidFill>
                <a:ea typeface="+mn-ea"/>
                <a:cs typeface="+mn-cs"/>
              </a:rPr>
              <a:t>Session</a:t>
            </a:r>
            <a:endParaRPr lang="en-ZA" dirty="0"/>
          </a:p>
        </p:txBody>
      </p:sp>
      <p:graphicFrame>
        <p:nvGraphicFramePr>
          <p:cNvPr id="3" name="Diagram 2"/>
          <p:cNvGraphicFramePr/>
          <p:nvPr>
            <p:extLst>
              <p:ext uri="{D42A27DB-BD31-4B8C-83A1-F6EECF244321}">
                <p14:modId xmlns:p14="http://schemas.microsoft.com/office/powerpoint/2010/main" val="4163402951"/>
              </p:ext>
            </p:extLst>
          </p:nvPr>
        </p:nvGraphicFramePr>
        <p:xfrm>
          <a:off x="355600" y="1206500"/>
          <a:ext cx="8458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08000" y="1050156"/>
            <a:ext cx="8229600" cy="7711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dirty="0" smtClean="0">
                <a:solidFill>
                  <a:srgbClr val="00B050"/>
                </a:solidFill>
                <a:ea typeface="+mn-ea"/>
                <a:cs typeface="+mn-cs"/>
              </a:rPr>
              <a:t>5 Year Strategic Intent</a:t>
            </a:r>
            <a:endParaRPr lang="en-ZA" dirty="0"/>
          </a:p>
        </p:txBody>
      </p:sp>
    </p:spTree>
    <p:extLst>
      <p:ext uri="{BB962C8B-B14F-4D97-AF65-F5344CB8AC3E}">
        <p14:creationId xmlns:p14="http://schemas.microsoft.com/office/powerpoint/2010/main" val="4039450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09538"/>
            <a:ext cx="8229600" cy="771140"/>
          </a:xfrm>
        </p:spPr>
        <p:txBody>
          <a:bodyPr>
            <a:normAutofit/>
          </a:bodyPr>
          <a:lstStyle/>
          <a:p>
            <a:pPr lvl="0">
              <a:spcBef>
                <a:spcPts val="0"/>
              </a:spcBef>
            </a:pPr>
            <a:r>
              <a:rPr lang="en-US" sz="2800" b="1" dirty="0">
                <a:solidFill>
                  <a:srgbClr val="00B050"/>
                </a:solidFill>
                <a:ea typeface="+mn-ea"/>
                <a:cs typeface="+mn-cs"/>
              </a:rPr>
              <a:t>Summary of the 2018 Strategic Planning </a:t>
            </a:r>
            <a:r>
              <a:rPr lang="en-US" sz="2800" b="1" dirty="0" smtClean="0">
                <a:solidFill>
                  <a:srgbClr val="00B050"/>
                </a:solidFill>
                <a:ea typeface="+mn-ea"/>
                <a:cs typeface="+mn-cs"/>
              </a:rPr>
              <a:t>Session</a:t>
            </a:r>
            <a:endParaRPr lang="en-ZA" dirty="0"/>
          </a:p>
        </p:txBody>
      </p:sp>
      <p:graphicFrame>
        <p:nvGraphicFramePr>
          <p:cNvPr id="3" name="Diagram 2"/>
          <p:cNvGraphicFramePr/>
          <p:nvPr>
            <p:extLst>
              <p:ext uri="{D42A27DB-BD31-4B8C-83A1-F6EECF244321}">
                <p14:modId xmlns:p14="http://schemas.microsoft.com/office/powerpoint/2010/main" val="2354411522"/>
              </p:ext>
            </p:extLst>
          </p:nvPr>
        </p:nvGraphicFramePr>
        <p:xfrm>
          <a:off x="533400" y="1206500"/>
          <a:ext cx="8280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08000" y="1050156"/>
            <a:ext cx="8229600" cy="7711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dirty="0" smtClean="0">
                <a:solidFill>
                  <a:srgbClr val="00B050"/>
                </a:solidFill>
                <a:ea typeface="+mn-ea"/>
                <a:cs typeface="+mn-cs"/>
              </a:rPr>
              <a:t>10 Year Strategic Intent</a:t>
            </a:r>
            <a:endParaRPr lang="en-ZA" dirty="0"/>
          </a:p>
        </p:txBody>
      </p:sp>
    </p:spTree>
    <p:extLst>
      <p:ext uri="{BB962C8B-B14F-4D97-AF65-F5344CB8AC3E}">
        <p14:creationId xmlns:p14="http://schemas.microsoft.com/office/powerpoint/2010/main" val="3283301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09538"/>
            <a:ext cx="8229600" cy="771140"/>
          </a:xfrm>
        </p:spPr>
        <p:txBody>
          <a:bodyPr>
            <a:normAutofit/>
          </a:bodyPr>
          <a:lstStyle/>
          <a:p>
            <a:pPr lvl="0">
              <a:spcBef>
                <a:spcPts val="0"/>
              </a:spcBef>
            </a:pPr>
            <a:r>
              <a:rPr lang="en-US" sz="2800" b="1" dirty="0">
                <a:solidFill>
                  <a:srgbClr val="00B050"/>
                </a:solidFill>
                <a:ea typeface="+mn-ea"/>
                <a:cs typeface="+mn-cs"/>
              </a:rPr>
              <a:t>Summary of the 2018 Strategic Planning </a:t>
            </a:r>
            <a:r>
              <a:rPr lang="en-US" sz="2800" b="1" dirty="0" smtClean="0">
                <a:solidFill>
                  <a:srgbClr val="00B050"/>
                </a:solidFill>
                <a:ea typeface="+mn-ea"/>
                <a:cs typeface="+mn-cs"/>
              </a:rPr>
              <a:t>Session</a:t>
            </a:r>
            <a:endParaRPr lang="en-ZA" dirty="0"/>
          </a:p>
        </p:txBody>
      </p:sp>
      <p:graphicFrame>
        <p:nvGraphicFramePr>
          <p:cNvPr id="3" name="Diagram 2"/>
          <p:cNvGraphicFramePr/>
          <p:nvPr>
            <p:extLst>
              <p:ext uri="{D42A27DB-BD31-4B8C-83A1-F6EECF244321}">
                <p14:modId xmlns:p14="http://schemas.microsoft.com/office/powerpoint/2010/main" val="2274409302"/>
              </p:ext>
            </p:extLst>
          </p:nvPr>
        </p:nvGraphicFramePr>
        <p:xfrm>
          <a:off x="533400" y="1206500"/>
          <a:ext cx="82804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08000" y="1050156"/>
            <a:ext cx="8229600" cy="7711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2800" b="1" dirty="0" smtClean="0">
                <a:solidFill>
                  <a:srgbClr val="00B050"/>
                </a:solidFill>
                <a:ea typeface="+mn-ea"/>
                <a:cs typeface="+mn-cs"/>
              </a:rPr>
              <a:t>50 Year Strategic Intent</a:t>
            </a:r>
            <a:endParaRPr lang="en-ZA" dirty="0"/>
          </a:p>
        </p:txBody>
      </p:sp>
    </p:spTree>
    <p:extLst>
      <p:ext uri="{BB962C8B-B14F-4D97-AF65-F5344CB8AC3E}">
        <p14:creationId xmlns:p14="http://schemas.microsoft.com/office/powerpoint/2010/main" val="4248019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93824869"/>
              </p:ext>
            </p:extLst>
          </p:nvPr>
        </p:nvGraphicFramePr>
        <p:xfrm>
          <a:off x="457200" y="966085"/>
          <a:ext cx="8229600" cy="4844725"/>
        </p:xfrm>
        <a:graphic>
          <a:graphicData uri="http://schemas.openxmlformats.org/drawingml/2006/table">
            <a:tbl>
              <a:tblPr firstRow="1" bandRow="1">
                <a:tableStyleId>{F5AB1C69-6EDB-4FF4-983F-18BD219EF322}</a:tableStyleId>
              </a:tblPr>
              <a:tblGrid>
                <a:gridCol w="2057400"/>
                <a:gridCol w="2057400"/>
                <a:gridCol w="2057400"/>
                <a:gridCol w="2057400"/>
              </a:tblGrid>
              <a:tr h="1187125">
                <a:tc>
                  <a:txBody>
                    <a:bodyPr/>
                    <a:lstStyle/>
                    <a:p>
                      <a:r>
                        <a:rPr lang="en-ZA" sz="1600" dirty="0" smtClean="0"/>
                        <a:t>What are the core services</a:t>
                      </a:r>
                      <a:endParaRPr lang="en-ZA" sz="1600" dirty="0"/>
                    </a:p>
                  </a:txBody>
                  <a:tcPr/>
                </a:tc>
                <a:tc>
                  <a:txBody>
                    <a:bodyPr/>
                    <a:lstStyle/>
                    <a:p>
                      <a:r>
                        <a:rPr lang="en-ZA" sz="1600" dirty="0" smtClean="0"/>
                        <a:t>How are these delivered </a:t>
                      </a:r>
                    </a:p>
                    <a:p>
                      <a:r>
                        <a:rPr lang="en-ZA" sz="1600" dirty="0" smtClean="0"/>
                        <a:t>(service</a:t>
                      </a:r>
                      <a:r>
                        <a:rPr lang="en-ZA" sz="1600" baseline="0" dirty="0" smtClean="0"/>
                        <a:t> delivery arrangements)</a:t>
                      </a:r>
                      <a:endParaRPr lang="en-ZA" sz="1600" dirty="0"/>
                    </a:p>
                  </a:txBody>
                  <a:tcPr/>
                </a:tc>
                <a:tc>
                  <a:txBody>
                    <a:bodyPr/>
                    <a:lstStyle/>
                    <a:p>
                      <a:r>
                        <a:rPr lang="en-ZA" sz="1600" dirty="0" smtClean="0"/>
                        <a:t>Weaknesses</a:t>
                      </a:r>
                      <a:r>
                        <a:rPr lang="en-ZA" sz="1600" baseline="0" dirty="0" smtClean="0"/>
                        <a:t> with the current arrangements</a:t>
                      </a:r>
                      <a:endParaRPr lang="en-ZA" sz="1600" dirty="0"/>
                    </a:p>
                  </a:txBody>
                  <a:tcPr/>
                </a:tc>
                <a:tc>
                  <a:txBody>
                    <a:bodyPr/>
                    <a:lstStyle/>
                    <a:p>
                      <a:r>
                        <a:rPr lang="en-ZA" sz="1600" dirty="0" smtClean="0"/>
                        <a:t>Interventions  required/alternative modes</a:t>
                      </a:r>
                      <a:endParaRPr lang="en-ZA" sz="1600" dirty="0"/>
                    </a:p>
                  </a:txBody>
                  <a:tcPr/>
                </a:tc>
              </a:tr>
              <a:tr h="9462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Arial" panose="020B0604020202020204" pitchFamily="34" charset="0"/>
                        </a:rPr>
                        <a:t>Inmate management</a:t>
                      </a:r>
                      <a:endParaRPr lang="en-ZA" sz="1200" strike="noStrike" kern="1200" dirty="0" smtClean="0">
                        <a:solidFill>
                          <a:schemeClr val="tx1"/>
                        </a:solidFill>
                        <a:effectLst/>
                        <a:latin typeface="+mn-lt"/>
                        <a:ea typeface="+mn-ea"/>
                        <a:cs typeface="Arial" panose="020B0604020202020204" pitchFamily="34" charset="0"/>
                      </a:endParaRPr>
                    </a:p>
                  </a:txBody>
                  <a:tcPr/>
                </a:tc>
                <a:tc>
                  <a:txBody>
                    <a:bodyPr/>
                    <a:lstStyle/>
                    <a:p>
                      <a:pPr marL="171450" indent="-171450">
                        <a:lnSpc>
                          <a:spcPct val="100000"/>
                        </a:lnSpc>
                        <a:buFont typeface="Arial" panose="020B0604020202020204" pitchFamily="34" charset="0"/>
                        <a:buChar char="•"/>
                      </a:pPr>
                      <a:r>
                        <a:rPr lang="en-ZA" sz="1200" dirty="0" smtClean="0">
                          <a:solidFill>
                            <a:schemeClr val="tx1"/>
                          </a:solidFill>
                          <a:latin typeface="+mn-lt"/>
                          <a:cs typeface="Arial" panose="020B0604020202020204" pitchFamily="34" charset="0"/>
                        </a:rPr>
                        <a:t>Admission, detention,  placement or release  of inmates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kern="1200" dirty="0" smtClean="0">
                          <a:solidFill>
                            <a:schemeClr val="tx1"/>
                          </a:solidFill>
                          <a:effectLst/>
                          <a:latin typeface="+mn-lt"/>
                          <a:ea typeface="+mn-ea"/>
                          <a:cs typeface="+mn-cs"/>
                        </a:rPr>
                        <a:t>Assessment, classification  and profiling  to determine needs based interventions that guides  rehabilitation through  the Correctional Sentence Plan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rPr>
                        <a:t>Qualifying offenders are considered by CSPB for placement on day parole, parole, medical parole and correctional supervision</a:t>
                      </a:r>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latin typeface="+mn-lt"/>
                        </a:rPr>
                        <a:t>Manual case management system</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solidFill>
                            <a:schemeClr val="tx1"/>
                          </a:solidFill>
                          <a:latin typeface="+mn-lt"/>
                          <a:cs typeface="Arial" panose="020B0604020202020204" pitchFamily="34" charset="0"/>
                        </a:rPr>
                        <a:t>A&amp;R system is outdated</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latin typeface="+mn-lt"/>
                        </a:rPr>
                        <a:t>Lack of integrated criminal justice information  and management system (SAP62, SAP 69C &amp; sentence remarks) – CMC, Parole Board  &amp; NCCS)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latin typeface="+mn-lt"/>
                        </a:rPr>
                        <a:t>Inefficient case management processes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rPr>
                        <a:t>Inconsistencies  in decision making by CSPBs</a:t>
                      </a:r>
                      <a:endParaRPr lang="en-ZA" sz="1200" baseline="0" dirty="0" smtClean="0">
                        <a:solidFill>
                          <a:schemeClr val="tx1"/>
                        </a:solidFill>
                        <a:latin typeface="+mn-lt"/>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aseline="0" dirty="0" smtClean="0">
                        <a:solidFill>
                          <a:schemeClr val="tx1"/>
                        </a:solidFill>
                        <a:latin typeface="+mn-lt"/>
                      </a:endParaRPr>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rPr>
                        <a:t>Review Case Management systems, processes and tools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aseline="0" dirty="0" smtClean="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aseline="0" dirty="0" smtClean="0">
                          <a:solidFill>
                            <a:schemeClr val="tx1"/>
                          </a:solidFill>
                        </a:rPr>
                        <a:t>Induction, training &amp; re-training of new and old CSPB members on policy and procedure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aseline="0" dirty="0" smtClean="0">
                        <a:solidFill>
                          <a:schemeClr val="tx1"/>
                        </a:solidFill>
                      </a:endParaRPr>
                    </a:p>
                  </a:txBody>
                  <a:tcPr/>
                </a:tc>
              </a:tr>
              <a:tr h="9462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effectLst/>
                          <a:latin typeface="+mn-lt"/>
                          <a:ea typeface="+mn-ea"/>
                          <a:cs typeface="+mn-cs"/>
                        </a:rPr>
                        <a:t>Management of overcrowding of inmates</a:t>
                      </a:r>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solidFill>
                            <a:schemeClr val="tx1"/>
                          </a:solidFill>
                          <a:latin typeface="+mn-lt"/>
                        </a:rPr>
                        <a:t>Implementation</a:t>
                      </a:r>
                      <a:r>
                        <a:rPr lang="en-ZA" sz="1200" baseline="0" dirty="0" smtClean="0">
                          <a:solidFill>
                            <a:schemeClr val="tx1"/>
                          </a:solidFill>
                          <a:latin typeface="+mn-lt"/>
                        </a:rPr>
                        <a:t> of the multi pronged strategy</a:t>
                      </a:r>
                    </a:p>
                  </a:txBody>
                  <a:tcPr/>
                </a:tc>
                <a:tc>
                  <a:txBody>
                    <a:bodyPr/>
                    <a:lstStyle/>
                    <a:p>
                      <a:pPr marL="171450" indent="-171450">
                        <a:buFont typeface="Arial" panose="020B0604020202020204" pitchFamily="34" charset="0"/>
                        <a:buChar char="•"/>
                      </a:pPr>
                      <a:r>
                        <a:rPr lang="en-ZA" sz="1200" dirty="0" smtClean="0">
                          <a:solidFill>
                            <a:schemeClr val="tx1"/>
                          </a:solidFill>
                          <a:latin typeface="+mn-lt"/>
                        </a:rPr>
                        <a:t>Lack of integrated planning within the Cluster</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smtClean="0">
                          <a:solidFill>
                            <a:schemeClr val="tx1"/>
                          </a:solidFill>
                          <a:latin typeface="+mn-lt"/>
                        </a:rPr>
                        <a:t>Inadequate implementation of the </a:t>
                      </a:r>
                      <a:r>
                        <a:rPr lang="en-ZA" sz="1200" baseline="0" dirty="0" smtClean="0">
                          <a:solidFill>
                            <a:schemeClr val="tx1"/>
                          </a:solidFill>
                          <a:latin typeface="+mn-lt"/>
                        </a:rPr>
                        <a:t>multi pronged strategy</a:t>
                      </a:r>
                    </a:p>
                  </a:txBody>
                  <a:tcPr/>
                </a:tc>
                <a:tc>
                  <a:txBody>
                    <a:bodyPr/>
                    <a:lstStyle/>
                    <a:p>
                      <a:pPr marL="171450" indent="-171450">
                        <a:buFont typeface="Arial" panose="020B0604020202020204" pitchFamily="34" charset="0"/>
                        <a:buChar char="•"/>
                      </a:pPr>
                      <a:r>
                        <a:rPr lang="en-ZA" sz="1200" baseline="0" dirty="0" smtClean="0">
                          <a:solidFill>
                            <a:schemeClr val="tx1"/>
                          </a:solidFill>
                          <a:latin typeface="+mn-lt"/>
                        </a:rPr>
                        <a:t>Review of the current Multi –pronged Strategy.</a:t>
                      </a:r>
                    </a:p>
                    <a:p>
                      <a:pPr marL="171450" indent="-171450">
                        <a:buFont typeface="Arial" panose="020B0604020202020204" pitchFamily="34" charset="0"/>
                        <a:buChar char="•"/>
                      </a:pPr>
                      <a:endParaRPr lang="en-ZA" sz="1200" baseline="0" dirty="0" smtClean="0">
                        <a:solidFill>
                          <a:schemeClr val="tx1"/>
                        </a:solidFill>
                        <a:latin typeface="+mn-lt"/>
                      </a:endParaRPr>
                    </a:p>
                    <a:p>
                      <a:pPr marL="171450" indent="-171450">
                        <a:buFont typeface="Arial" panose="020B0604020202020204" pitchFamily="34" charset="0"/>
                        <a:buChar char="•"/>
                      </a:pPr>
                      <a:r>
                        <a:rPr lang="en-ZA" sz="1200" baseline="0" dirty="0" smtClean="0">
                          <a:solidFill>
                            <a:schemeClr val="tx1"/>
                          </a:solidFill>
                          <a:latin typeface="+mn-lt"/>
                        </a:rPr>
                        <a:t>Improved collaboration with JCPS Cluster partners  </a:t>
                      </a:r>
                    </a:p>
                  </a:txBody>
                  <a:tcPr/>
                </a:tc>
              </a:tr>
            </a:tbl>
          </a:graphicData>
        </a:graphic>
      </p:graphicFrame>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Current </a:t>
            </a:r>
            <a:r>
              <a:rPr lang="en-US" sz="2800" b="1" dirty="0">
                <a:solidFill>
                  <a:srgbClr val="00B050"/>
                </a:solidFill>
              </a:rPr>
              <a:t>s</a:t>
            </a:r>
            <a:r>
              <a:rPr lang="en-US" sz="2800" b="1" dirty="0" smtClean="0">
                <a:solidFill>
                  <a:srgbClr val="00B050"/>
                </a:solidFill>
              </a:rPr>
              <a:t>ervice delivery method</a:t>
            </a:r>
            <a:endParaRPr lang="en-US" sz="2800" b="1" dirty="0">
              <a:solidFill>
                <a:srgbClr val="00B050"/>
              </a:solidFill>
            </a:endParaRPr>
          </a:p>
        </p:txBody>
      </p:sp>
      <p:sp>
        <p:nvSpPr>
          <p:cNvPr id="3" name="Slide Number Placeholder 2"/>
          <p:cNvSpPr>
            <a:spLocks noGrp="1"/>
          </p:cNvSpPr>
          <p:nvPr>
            <p:ph type="sldNum" sz="quarter" idx="12"/>
          </p:nvPr>
        </p:nvSpPr>
        <p:spPr/>
        <p:txBody>
          <a:bodyPr/>
          <a:lstStyle/>
          <a:p>
            <a:fld id="{AFCEFFF0-9380-7049-A803-178CCBCDB80F}" type="slidenum">
              <a:rPr lang="en-US" smtClean="0"/>
              <a:t>6</a:t>
            </a:fld>
            <a:endParaRPr lang="en-US"/>
          </a:p>
        </p:txBody>
      </p:sp>
    </p:spTree>
    <p:extLst>
      <p:ext uri="{BB962C8B-B14F-4D97-AF65-F5344CB8AC3E}">
        <p14:creationId xmlns:p14="http://schemas.microsoft.com/office/powerpoint/2010/main" val="1745049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582"/>
            <a:ext cx="8229600" cy="4502067"/>
          </a:xfrm>
        </p:spPr>
        <p:txBody>
          <a:bodyPr>
            <a:noAutofit/>
          </a:bodyPr>
          <a:lstStyle/>
          <a:p>
            <a:pPr algn="just">
              <a:spcBef>
                <a:spcPts val="600"/>
              </a:spcBef>
              <a:spcAft>
                <a:spcPts val="1800"/>
              </a:spcAft>
              <a:buFont typeface="Arial" panose="020B0604020202020204" pitchFamily="34" charset="0"/>
              <a:buChar char="•"/>
            </a:pPr>
            <a:r>
              <a:rPr lang="en-ZA" sz="2000" kern="0" spc="-10" dirty="0" smtClean="0">
                <a:latin typeface="+mj-lt"/>
                <a:cs typeface="Arial" panose="020B0604020202020204" pitchFamily="34" charset="0"/>
              </a:rPr>
              <a:t>The </a:t>
            </a:r>
            <a:r>
              <a:rPr lang="en-ZA" sz="2000" kern="0" spc="-10" dirty="0">
                <a:latin typeface="+mj-lt"/>
                <a:cs typeface="Arial" panose="020B0604020202020204" pitchFamily="34" charset="0"/>
              </a:rPr>
              <a:t>Programme Incarceration directly contributes to </a:t>
            </a:r>
            <a:r>
              <a:rPr lang="en-ZA" sz="2000" b="1" kern="0" spc="-10" dirty="0">
                <a:latin typeface="+mj-lt"/>
                <a:cs typeface="Arial" panose="020B0604020202020204" pitchFamily="34" charset="0"/>
              </a:rPr>
              <a:t>Chapter 12 of the NDP vision </a:t>
            </a:r>
            <a:r>
              <a:rPr lang="en-ZA" sz="2000" b="1" kern="0" spc="-10" dirty="0" smtClean="0">
                <a:latin typeface="+mj-lt"/>
                <a:cs typeface="Arial" panose="020B0604020202020204" pitchFamily="34" charset="0"/>
              </a:rPr>
              <a:t>2030</a:t>
            </a:r>
            <a:r>
              <a:rPr lang="en-ZA" sz="2000" kern="0" spc="-10" dirty="0" smtClean="0">
                <a:latin typeface="+mj-lt"/>
                <a:cs typeface="Arial" panose="020B0604020202020204" pitchFamily="34" charset="0"/>
              </a:rPr>
              <a:t>,  </a:t>
            </a:r>
            <a:r>
              <a:rPr lang="en-ZA" sz="2000" b="1" kern="0" spc="-10" dirty="0" smtClean="0">
                <a:latin typeface="+mj-lt"/>
                <a:cs typeface="Arial" panose="020B0604020202020204" pitchFamily="34" charset="0"/>
              </a:rPr>
              <a:t>Priority </a:t>
            </a:r>
            <a:r>
              <a:rPr lang="en-ZA" sz="2000" b="1" kern="0" spc="-10" dirty="0">
                <a:latin typeface="+mj-lt"/>
                <a:cs typeface="Arial" panose="020B0604020202020204" pitchFamily="34" charset="0"/>
              </a:rPr>
              <a:t>5 </a:t>
            </a:r>
            <a:r>
              <a:rPr lang="en-ZA" sz="2000" b="1" kern="0" spc="-10" dirty="0" smtClean="0">
                <a:latin typeface="+mj-lt"/>
                <a:cs typeface="Arial" panose="020B0604020202020204" pitchFamily="34" charset="0"/>
              </a:rPr>
              <a:t>(Social </a:t>
            </a:r>
            <a:r>
              <a:rPr lang="en-ZA" sz="2000" b="1" kern="0" spc="-10" dirty="0">
                <a:latin typeface="+mj-lt"/>
                <a:cs typeface="Arial" panose="020B0604020202020204" pitchFamily="34" charset="0"/>
              </a:rPr>
              <a:t>Cohesion and Safe communities </a:t>
            </a:r>
            <a:r>
              <a:rPr lang="en-ZA" sz="2000" b="1" kern="0" spc="-10" dirty="0" smtClean="0">
                <a:latin typeface="+mj-lt"/>
                <a:cs typeface="Arial" panose="020B0604020202020204" pitchFamily="34" charset="0"/>
              </a:rPr>
              <a:t>and Priority </a:t>
            </a:r>
            <a:r>
              <a:rPr lang="en-ZA" sz="2000" b="1" kern="0" spc="-10" dirty="0">
                <a:latin typeface="+mj-lt"/>
                <a:cs typeface="Arial" panose="020B0604020202020204" pitchFamily="34" charset="0"/>
              </a:rPr>
              <a:t>7 </a:t>
            </a:r>
            <a:r>
              <a:rPr lang="en-ZA" sz="2000" b="1" kern="0" spc="-10" dirty="0" smtClean="0">
                <a:latin typeface="+mj-lt"/>
                <a:cs typeface="Arial" panose="020B0604020202020204" pitchFamily="34" charset="0"/>
              </a:rPr>
              <a:t>(A </a:t>
            </a:r>
            <a:r>
              <a:rPr lang="en-ZA" sz="2000" b="1" kern="0" spc="-10" dirty="0">
                <a:latin typeface="+mj-lt"/>
                <a:cs typeface="Arial" panose="020B0604020202020204" pitchFamily="34" charset="0"/>
              </a:rPr>
              <a:t>better Africa and World) </a:t>
            </a:r>
            <a:r>
              <a:rPr lang="en-ZA" sz="2000" kern="0" spc="-10" dirty="0" smtClean="0">
                <a:latin typeface="+mj-lt"/>
                <a:cs typeface="Arial" panose="020B0604020202020204" pitchFamily="34" charset="0"/>
              </a:rPr>
              <a:t>of </a:t>
            </a:r>
            <a:r>
              <a:rPr lang="en-ZA" sz="2000" kern="0" spc="-10" dirty="0">
                <a:latin typeface="+mj-lt"/>
                <a:cs typeface="Arial" panose="020B0604020202020204" pitchFamily="34" charset="0"/>
              </a:rPr>
              <a:t>the Seven Priorities of MTSF derived from the Electoral </a:t>
            </a:r>
            <a:r>
              <a:rPr lang="en-ZA" sz="2000" kern="0" spc="-10" dirty="0" smtClean="0">
                <a:latin typeface="+mj-lt"/>
                <a:cs typeface="Arial" panose="020B0604020202020204" pitchFamily="34" charset="0"/>
              </a:rPr>
              <a:t>Mandate, SONA and Minister’s budget vote speech</a:t>
            </a:r>
            <a:endParaRPr lang="en-ZA" sz="2000" kern="0" spc="-10" dirty="0">
              <a:latin typeface="+mj-lt"/>
              <a:cs typeface="Arial" panose="020B0604020202020204" pitchFamily="34" charset="0"/>
            </a:endParaRPr>
          </a:p>
          <a:p>
            <a:pPr lvl="1" algn="just">
              <a:spcBef>
                <a:spcPts val="600"/>
              </a:spcBef>
              <a:spcAft>
                <a:spcPts val="1800"/>
              </a:spcAft>
              <a:buFont typeface="Arial" panose="020B0604020202020204" pitchFamily="34" charset="0"/>
              <a:buChar char="•"/>
            </a:pPr>
            <a:r>
              <a:rPr lang="en-US" sz="1800" kern="0" spc="-10" dirty="0" smtClean="0">
                <a:latin typeface="+mj-lt"/>
                <a:cs typeface="Arial" panose="020B0604020202020204" pitchFamily="34" charset="0"/>
              </a:rPr>
              <a:t>Social </a:t>
            </a:r>
            <a:r>
              <a:rPr lang="en-US" sz="1800" kern="0" spc="-10" dirty="0">
                <a:latin typeface="+mj-lt"/>
                <a:cs typeface="Arial" panose="020B0604020202020204" pitchFamily="34" charset="0"/>
              </a:rPr>
              <a:t>Cohesion and Safe Communities </a:t>
            </a:r>
            <a:r>
              <a:rPr lang="en-US" sz="1800" kern="0" spc="-10" dirty="0" smtClean="0">
                <a:latin typeface="+mj-lt"/>
                <a:cs typeface="Arial" panose="020B0604020202020204" pitchFamily="34" charset="0"/>
              </a:rPr>
              <a:t>:- The </a:t>
            </a:r>
            <a:r>
              <a:rPr lang="en-US" sz="1800" kern="0" spc="-10" dirty="0">
                <a:latin typeface="+mj-lt"/>
                <a:cs typeface="Arial" panose="020B0604020202020204" pitchFamily="34" charset="0"/>
              </a:rPr>
              <a:t>safekeeping of inmates as a responsibility of DCS contributes towards the total safety of the </a:t>
            </a:r>
            <a:r>
              <a:rPr lang="en-US" sz="1800" kern="0" spc="-10" dirty="0" smtClean="0">
                <a:latin typeface="+mj-lt"/>
                <a:cs typeface="Arial" panose="020B0604020202020204" pitchFamily="34" charset="0"/>
              </a:rPr>
              <a:t>country. </a:t>
            </a:r>
          </a:p>
          <a:p>
            <a:pPr lvl="1" algn="just">
              <a:spcBef>
                <a:spcPts val="600"/>
              </a:spcBef>
              <a:spcAft>
                <a:spcPts val="1800"/>
              </a:spcAft>
              <a:buFont typeface="Arial" panose="020B0604020202020204" pitchFamily="34" charset="0"/>
              <a:buChar char="•"/>
            </a:pPr>
            <a:r>
              <a:rPr lang="en-ZA" sz="1800" dirty="0" smtClean="0">
                <a:latin typeface="+mj-lt"/>
              </a:rPr>
              <a:t>A better Africa &amp; World :- The RSA is signatory to various UN Conventions</a:t>
            </a:r>
            <a:r>
              <a:rPr lang="en-ZA" sz="1800" dirty="0">
                <a:latin typeface="+mj-lt"/>
              </a:rPr>
              <a:t> </a:t>
            </a:r>
            <a:r>
              <a:rPr lang="en-ZA" sz="1800" dirty="0" smtClean="0">
                <a:latin typeface="+mj-lt"/>
              </a:rPr>
              <a:t>and Treaties whereby the DCS has an obligation and directly contributes and actively participate including in the AU and SADC structures.</a:t>
            </a:r>
          </a:p>
        </p:txBody>
      </p:sp>
      <p:sp>
        <p:nvSpPr>
          <p:cNvPr id="4" name="TextBox 3"/>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Contextual issues</a:t>
            </a:r>
            <a:endParaRPr lang="en-US" sz="2800" b="1" dirty="0">
              <a:solidFill>
                <a:srgbClr val="00B050"/>
              </a:solidFill>
            </a:endParaRPr>
          </a:p>
        </p:txBody>
      </p:sp>
      <p:sp>
        <p:nvSpPr>
          <p:cNvPr id="5" name="Slide Number Placeholder 4"/>
          <p:cNvSpPr>
            <a:spLocks noGrp="1"/>
          </p:cNvSpPr>
          <p:nvPr>
            <p:ph type="sldNum" sz="quarter" idx="12"/>
          </p:nvPr>
        </p:nvSpPr>
        <p:spPr/>
        <p:txBody>
          <a:bodyPr/>
          <a:lstStyle/>
          <a:p>
            <a:fld id="{AFCEFFF0-9380-7049-A803-178CCBCDB80F}" type="slidenum">
              <a:rPr lang="en-US" smtClean="0"/>
              <a:t>7</a:t>
            </a:fld>
            <a:endParaRPr lang="en-US"/>
          </a:p>
        </p:txBody>
      </p:sp>
    </p:spTree>
    <p:extLst>
      <p:ext uri="{BB962C8B-B14F-4D97-AF65-F5344CB8AC3E}">
        <p14:creationId xmlns:p14="http://schemas.microsoft.com/office/powerpoint/2010/main" val="1228026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0048709"/>
              </p:ext>
            </p:extLst>
          </p:nvPr>
        </p:nvGraphicFramePr>
        <p:xfrm>
          <a:off x="287977" y="1139253"/>
          <a:ext cx="8737270" cy="4319438"/>
        </p:xfrm>
        <a:graphic>
          <a:graphicData uri="http://schemas.openxmlformats.org/drawingml/2006/table">
            <a:tbl>
              <a:tblPr firstRow="1" bandRow="1">
                <a:tableStyleId>{5C22544A-7EE6-4342-B048-85BDC9FD1C3A}</a:tableStyleId>
              </a:tblPr>
              <a:tblGrid>
                <a:gridCol w="1350818"/>
                <a:gridCol w="7386452"/>
              </a:tblGrid>
              <a:tr h="752843">
                <a:tc>
                  <a:txBody>
                    <a:bodyPr/>
                    <a:lstStyle/>
                    <a:p>
                      <a:r>
                        <a:rPr lang="en-GB" sz="1600" kern="1200" dirty="0" smtClean="0">
                          <a:solidFill>
                            <a:schemeClr val="bg1"/>
                          </a:solidFill>
                          <a:latin typeface="+mn-lt"/>
                          <a:ea typeface="+mn-ea"/>
                          <a:cs typeface="+mn-cs"/>
                        </a:rPr>
                        <a:t>Political</a:t>
                      </a:r>
                      <a:endParaRPr lang="en-GB" sz="1600" kern="1200" dirty="0">
                        <a:solidFill>
                          <a:schemeClr val="bg1"/>
                        </a:solidFill>
                        <a:latin typeface="+mn-lt"/>
                        <a:ea typeface="+mn-ea"/>
                        <a:cs typeface="+mn-cs"/>
                      </a:endParaRPr>
                    </a:p>
                  </a:txBody>
                  <a:tcPr/>
                </a:tc>
                <a:tc>
                  <a:txBody>
                    <a:bodyPr/>
                    <a:lstStyle/>
                    <a:p>
                      <a:r>
                        <a:rPr lang="en-GB" sz="1600" b="0" baseline="0" dirty="0" smtClean="0">
                          <a:solidFill>
                            <a:schemeClr val="bg1"/>
                          </a:solidFill>
                        </a:rPr>
                        <a:t>Although safety is a high priority,  attention is more likely to be given to other CJS in the criminal justice sector as DCS is at the end of the value chain and also dealing with perpetrators as there is </a:t>
                      </a:r>
                      <a:r>
                        <a:rPr lang="en-GB" sz="1600" b="1" u="sng" baseline="0" dirty="0" smtClean="0">
                          <a:solidFill>
                            <a:schemeClr val="bg1"/>
                          </a:solidFill>
                        </a:rPr>
                        <a:t>growing call for focus on victims</a:t>
                      </a:r>
                      <a:r>
                        <a:rPr lang="en-GB" sz="1600" b="1" u="none" baseline="0" dirty="0" smtClean="0">
                          <a:solidFill>
                            <a:schemeClr val="bg1"/>
                          </a:solidFill>
                        </a:rPr>
                        <a:t> </a:t>
                      </a:r>
                      <a:r>
                        <a:rPr lang="en-GB" sz="1600" b="0" baseline="0" dirty="0" smtClean="0">
                          <a:solidFill>
                            <a:schemeClr val="bg1"/>
                          </a:solidFill>
                        </a:rPr>
                        <a:t>to a large extent</a:t>
                      </a:r>
                      <a:endParaRPr lang="en-GB" sz="1600" b="0" dirty="0">
                        <a:solidFill>
                          <a:schemeClr val="bg1"/>
                        </a:solidFill>
                        <a:latin typeface="Arial" panose="020B0604020202020204" pitchFamily="34" charset="0"/>
                        <a:cs typeface="Arial" panose="020B0604020202020204" pitchFamily="34" charset="0"/>
                      </a:endParaRPr>
                    </a:p>
                  </a:txBody>
                  <a:tcPr/>
                </a:tc>
              </a:tr>
              <a:tr h="1362878">
                <a:tc>
                  <a:txBody>
                    <a:bodyPr/>
                    <a:lstStyle/>
                    <a:p>
                      <a:r>
                        <a:rPr lang="en-GB" sz="1600" b="1" kern="1200" dirty="0" smtClean="0">
                          <a:solidFill>
                            <a:schemeClr val="dk1"/>
                          </a:solidFill>
                          <a:latin typeface="+mn-lt"/>
                          <a:ea typeface="+mn-ea"/>
                          <a:cs typeface="+mn-cs"/>
                        </a:rPr>
                        <a:t>Economic</a:t>
                      </a:r>
                      <a:endParaRPr lang="en-GB" sz="1600" b="1" kern="1200" dirty="0">
                        <a:solidFill>
                          <a:schemeClr val="dk1"/>
                        </a:solidFill>
                        <a:latin typeface="+mn-lt"/>
                        <a:ea typeface="+mn-ea"/>
                        <a:cs typeface="+mn-cs"/>
                      </a:endParaRPr>
                    </a:p>
                  </a:txBody>
                  <a:tcPr/>
                </a:tc>
                <a:tc>
                  <a:txBody>
                    <a:bodyPr/>
                    <a:lstStyle/>
                    <a:p>
                      <a:pPr>
                        <a:buFont typeface="Wingdings" panose="05000000000000000000" pitchFamily="2" charset="2"/>
                        <a:buNone/>
                      </a:pPr>
                      <a:r>
                        <a:rPr lang="en-US" sz="1600" kern="1200" dirty="0" smtClean="0"/>
                        <a:t>Unemployment</a:t>
                      </a:r>
                      <a:r>
                        <a:rPr lang="en-US" sz="1600" kern="1200" baseline="0" dirty="0" smtClean="0"/>
                        <a:t> remains stubbornly high especially amongst the youth, which may lead to high crime levels which impact negatively on the offender population.</a:t>
                      </a:r>
                    </a:p>
                    <a:p>
                      <a:pPr>
                        <a:buFont typeface="Wingdings" panose="05000000000000000000" pitchFamily="2" charset="2"/>
                        <a:buNone/>
                      </a:pPr>
                      <a:r>
                        <a:rPr lang="en-US" sz="1600" kern="1200" dirty="0" smtClean="0"/>
                        <a:t>Current economic pressures</a:t>
                      </a:r>
                      <a:r>
                        <a:rPr lang="en-US" sz="1600" kern="1200" baseline="0" dirty="0" smtClean="0"/>
                        <a:t> may </a:t>
                      </a:r>
                      <a:r>
                        <a:rPr lang="en-US" sz="1600" kern="1200" dirty="0" smtClean="0"/>
                        <a:t>impact negatively on service</a:t>
                      </a:r>
                      <a:r>
                        <a:rPr lang="en-US" sz="1600" kern="1200" baseline="0" dirty="0" smtClean="0"/>
                        <a:t> delivery.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t>Prevalence of economic crimes (crimes of greed) and corruption may result in more arrests and incarceration</a:t>
                      </a:r>
                    </a:p>
                  </a:txBody>
                  <a:tcPr/>
                </a:tc>
              </a:tr>
              <a:tr h="983403">
                <a:tc>
                  <a:txBody>
                    <a:bodyPr/>
                    <a:lstStyle/>
                    <a:p>
                      <a:r>
                        <a:rPr lang="en-GB" sz="1600" b="1" kern="1200" dirty="0" smtClean="0">
                          <a:solidFill>
                            <a:schemeClr val="dk1"/>
                          </a:solidFill>
                          <a:latin typeface="+mn-lt"/>
                          <a:ea typeface="+mn-ea"/>
                          <a:cs typeface="+mn-cs"/>
                        </a:rPr>
                        <a:t>Social</a:t>
                      </a:r>
                      <a:endParaRPr lang="en-GB" sz="1600" b="1" kern="1200" dirty="0">
                        <a:solidFill>
                          <a:schemeClr val="dk1"/>
                        </a:solidFill>
                        <a:latin typeface="+mn-lt"/>
                        <a:ea typeface="+mn-ea"/>
                        <a:cs typeface="+mn-cs"/>
                      </a:endParaRPr>
                    </a:p>
                  </a:txBody>
                  <a:tcPr/>
                </a:tc>
                <a:tc>
                  <a:txBody>
                    <a:bodyPr/>
                    <a:lstStyle/>
                    <a:p>
                      <a:r>
                        <a:rPr lang="en-US" sz="1600" kern="1200" dirty="0" smtClean="0">
                          <a:solidFill>
                            <a:schemeClr val="dk1"/>
                          </a:solidFill>
                          <a:latin typeface="+mn-lt"/>
                          <a:ea typeface="+mn-ea"/>
                          <a:cs typeface="+mn-cs"/>
                        </a:rPr>
                        <a:t>Inequalities in societies </a:t>
                      </a:r>
                      <a:r>
                        <a:rPr lang="en-GB" sz="1600" dirty="0" smtClean="0"/>
                        <a:t>result </a:t>
                      </a:r>
                      <a:r>
                        <a:rPr lang="en-GB" sz="1600" baseline="0" dirty="0" smtClean="0"/>
                        <a:t>in poverty, </a:t>
                      </a:r>
                      <a:r>
                        <a:rPr lang="en-GB" sz="1600" dirty="0" smtClean="0"/>
                        <a:t>unemployment, illiteracy, lack of support systems that can lead to </a:t>
                      </a:r>
                      <a:r>
                        <a:rPr lang="en-GB" sz="1600" baseline="0" dirty="0" smtClean="0"/>
                        <a:t>violence and criminality leading to increased inmate population. </a:t>
                      </a:r>
                      <a:r>
                        <a:rPr lang="en-US" sz="1600" kern="1200" dirty="0" smtClean="0"/>
                        <a:t>Changing nature of criminal trends, increase in violent and serious</a:t>
                      </a:r>
                      <a:r>
                        <a:rPr lang="en-US" sz="1600" kern="1200" baseline="0" dirty="0" smtClean="0"/>
                        <a:t> crimes</a:t>
                      </a:r>
                      <a:r>
                        <a:rPr lang="en-US" sz="1600" kern="1200" dirty="0" smtClean="0"/>
                        <a:t> and types of offenders including minimum sentencing legislation will have an ongoing negative impact on inmate</a:t>
                      </a:r>
                      <a:r>
                        <a:rPr lang="en-US" sz="1600" kern="1200" baseline="0" dirty="0" smtClean="0"/>
                        <a:t> population </a:t>
                      </a:r>
                      <a:r>
                        <a:rPr lang="en-US" sz="1600" kern="1200" dirty="0" smtClean="0">
                          <a:solidFill>
                            <a:schemeClr val="dk1"/>
                          </a:solidFill>
                          <a:latin typeface="+mn-lt"/>
                          <a:ea typeface="+mn-ea"/>
                          <a:cs typeface="+mn-cs"/>
                        </a:rPr>
                        <a:t>and overcrowding</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(Crimes of need).</a:t>
                      </a:r>
                      <a:endParaRPr lang="en-GB" sz="1600" kern="1200" dirty="0">
                        <a:solidFill>
                          <a:schemeClr val="dk1"/>
                        </a:solidFill>
                        <a:latin typeface="+mn-lt"/>
                        <a:ea typeface="+mn-ea"/>
                        <a:cs typeface="+mn-cs"/>
                      </a:endParaRPr>
                    </a:p>
                  </a:txBody>
                  <a:tcPr/>
                </a:tc>
              </a:tr>
              <a:tr h="734518">
                <a:tc>
                  <a:txBody>
                    <a:bodyPr/>
                    <a:lstStyle/>
                    <a:p>
                      <a:r>
                        <a:rPr lang="en-GB" sz="1600" b="1" kern="1200" dirty="0" smtClean="0">
                          <a:solidFill>
                            <a:schemeClr val="dk1"/>
                          </a:solidFill>
                          <a:latin typeface="+mn-lt"/>
                          <a:ea typeface="+mn-ea"/>
                          <a:cs typeface="+mn-cs"/>
                        </a:rPr>
                        <a:t>Technologica</a:t>
                      </a:r>
                      <a:r>
                        <a:rPr lang="en-GB" sz="1600" kern="1200" dirty="0" smtClean="0">
                          <a:solidFill>
                            <a:schemeClr val="dk1"/>
                          </a:solidFill>
                          <a:latin typeface="+mn-lt"/>
                          <a:ea typeface="+mn-ea"/>
                          <a:cs typeface="+mn-cs"/>
                        </a:rPr>
                        <a:t>l</a:t>
                      </a:r>
                      <a:endParaRPr lang="en-GB" sz="1600" kern="1200" dirty="0">
                        <a:solidFill>
                          <a:schemeClr val="dk1"/>
                        </a:solidFill>
                        <a:latin typeface="+mn-lt"/>
                        <a:ea typeface="+mn-ea"/>
                        <a:cs typeface="+mn-cs"/>
                      </a:endParaRPr>
                    </a:p>
                  </a:txBody>
                  <a:tcPr/>
                </a:tc>
                <a:tc>
                  <a:txBody>
                    <a:bodyPr/>
                    <a:lstStyle/>
                    <a:p>
                      <a:r>
                        <a:rPr lang="en-GB" sz="1600" dirty="0" smtClean="0">
                          <a:solidFill>
                            <a:schemeClr val="tx1"/>
                          </a:solidFill>
                        </a:rPr>
                        <a:t>Availability of  advanced technology leads to different type of crimes but</a:t>
                      </a:r>
                      <a:r>
                        <a:rPr lang="en-GB" sz="1600" baseline="0" dirty="0" smtClean="0">
                          <a:solidFill>
                            <a:schemeClr val="tx1"/>
                          </a:solidFill>
                        </a:rPr>
                        <a:t> also enables offenders to commit crimes from within Correctional Centres. Resource constraints in keeping up to date and abreast of the 4</a:t>
                      </a:r>
                      <a:r>
                        <a:rPr lang="en-GB" sz="1600" baseline="30000" dirty="0" smtClean="0">
                          <a:solidFill>
                            <a:schemeClr val="tx1"/>
                          </a:solidFill>
                        </a:rPr>
                        <a:t>th</a:t>
                      </a:r>
                      <a:r>
                        <a:rPr lang="en-GB" sz="1600" baseline="0" dirty="0" smtClean="0">
                          <a:solidFill>
                            <a:schemeClr val="tx1"/>
                          </a:solidFill>
                        </a:rPr>
                        <a:t> industrial revolution.</a:t>
                      </a:r>
                      <a:endParaRPr lang="en-GB" sz="1600" baseline="0" dirty="0" smtClean="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Environmental analysis</a:t>
            </a:r>
            <a:endParaRPr lang="en-US" sz="2800" b="1" dirty="0">
              <a:solidFill>
                <a:srgbClr val="00B050"/>
              </a:solidFill>
            </a:endParaRPr>
          </a:p>
        </p:txBody>
      </p:sp>
      <p:sp>
        <p:nvSpPr>
          <p:cNvPr id="4" name="Slide Number Placeholder 3"/>
          <p:cNvSpPr>
            <a:spLocks noGrp="1"/>
          </p:cNvSpPr>
          <p:nvPr>
            <p:ph type="sldNum" sz="quarter" idx="12"/>
          </p:nvPr>
        </p:nvSpPr>
        <p:spPr/>
        <p:txBody>
          <a:bodyPr/>
          <a:lstStyle/>
          <a:p>
            <a:fld id="{AFCEFFF0-9380-7049-A803-178CCBCDB80F}" type="slidenum">
              <a:rPr lang="en-US" smtClean="0"/>
              <a:t>8</a:t>
            </a:fld>
            <a:endParaRPr lang="en-US"/>
          </a:p>
        </p:txBody>
      </p:sp>
    </p:spTree>
    <p:extLst>
      <p:ext uri="{BB962C8B-B14F-4D97-AF65-F5344CB8AC3E}">
        <p14:creationId xmlns:p14="http://schemas.microsoft.com/office/powerpoint/2010/main" val="2122709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1758007"/>
              </p:ext>
            </p:extLst>
          </p:nvPr>
        </p:nvGraphicFramePr>
        <p:xfrm>
          <a:off x="310243" y="1139253"/>
          <a:ext cx="8523514" cy="2468880"/>
        </p:xfrm>
        <a:graphic>
          <a:graphicData uri="http://schemas.openxmlformats.org/drawingml/2006/table">
            <a:tbl>
              <a:tblPr firstRow="1" bandRow="1">
                <a:tableStyleId>{5C22544A-7EE6-4342-B048-85BDC9FD1C3A}</a:tableStyleId>
              </a:tblPr>
              <a:tblGrid>
                <a:gridCol w="1577934"/>
                <a:gridCol w="6945580"/>
              </a:tblGrid>
              <a:tr h="734518">
                <a:tc>
                  <a:txBody>
                    <a:bodyPr/>
                    <a:lstStyle/>
                    <a:p>
                      <a:r>
                        <a:rPr lang="en-GB" sz="1600" kern="1200" dirty="0" smtClean="0">
                          <a:solidFill>
                            <a:schemeClr val="bg1"/>
                          </a:solidFill>
                          <a:latin typeface="+mn-lt"/>
                          <a:ea typeface="+mn-ea"/>
                          <a:cs typeface="+mn-cs"/>
                        </a:rPr>
                        <a:t>Environmental</a:t>
                      </a:r>
                      <a:endParaRPr lang="en-GB" sz="1600" kern="1200" dirty="0">
                        <a:solidFill>
                          <a:schemeClr val="bg1"/>
                        </a:solidFill>
                        <a:latin typeface="+mn-lt"/>
                        <a:ea typeface="+mn-ea"/>
                        <a:cs typeface="+mn-cs"/>
                      </a:endParaRPr>
                    </a:p>
                  </a:txBody>
                  <a:tcPr/>
                </a:tc>
                <a:tc>
                  <a:txBody>
                    <a:bodyPr/>
                    <a:lstStyle/>
                    <a:p>
                      <a:r>
                        <a:rPr lang="en-GB" sz="1600" kern="1200" dirty="0" smtClean="0">
                          <a:solidFill>
                            <a:schemeClr val="bg1"/>
                          </a:solidFill>
                          <a:latin typeface="+mn-lt"/>
                          <a:ea typeface="+mn-ea"/>
                          <a:cs typeface="+mn-cs"/>
                        </a:rPr>
                        <a:t>Impact of global warming resulting in changing weather patterns. Energy and water crisis while having negative challenges has also led the Department to explore in investing  in alternative energy source to  reduce electricity costs.</a:t>
                      </a:r>
                      <a:endParaRPr lang="en-GB" sz="1600" kern="1200" dirty="0">
                        <a:solidFill>
                          <a:schemeClr val="bg1"/>
                        </a:solidFill>
                        <a:latin typeface="+mn-lt"/>
                        <a:ea typeface="+mn-ea"/>
                        <a:cs typeface="+mn-cs"/>
                      </a:endParaRPr>
                    </a:p>
                  </a:txBody>
                  <a:tcPr/>
                </a:tc>
              </a:tr>
              <a:tr h="458813">
                <a:tc>
                  <a:txBody>
                    <a:bodyPr/>
                    <a:lstStyle/>
                    <a:p>
                      <a:r>
                        <a:rPr lang="en-GB" sz="1600" kern="1200" dirty="0" smtClean="0">
                          <a:solidFill>
                            <a:schemeClr val="dk1"/>
                          </a:solidFill>
                          <a:latin typeface="+mn-lt"/>
                          <a:ea typeface="+mn-ea"/>
                          <a:cs typeface="+mn-cs"/>
                        </a:rPr>
                        <a:t>Legal</a:t>
                      </a:r>
                      <a:endParaRPr lang="en-GB" sz="1600" kern="1200" dirty="0">
                        <a:solidFill>
                          <a:schemeClr val="dk1"/>
                        </a:solidFill>
                        <a:latin typeface="+mn-lt"/>
                        <a:ea typeface="+mn-ea"/>
                        <a:cs typeface="+mn-cs"/>
                      </a:endParaRPr>
                    </a:p>
                  </a:txBody>
                  <a:tcPr/>
                </a:tc>
                <a:tc>
                  <a:txBody>
                    <a:bodyPr/>
                    <a:lstStyle/>
                    <a:p>
                      <a:r>
                        <a:rPr lang="en-GB" sz="1600" kern="1200" dirty="0" smtClean="0">
                          <a:solidFill>
                            <a:schemeClr val="dk1"/>
                          </a:solidFill>
                          <a:latin typeface="+mn-lt"/>
                          <a:ea typeface="+mn-ea"/>
                          <a:cs typeface="+mn-cs"/>
                        </a:rPr>
                        <a:t>Offenders are more aware of their legal rights which has an increasing impact on the department in terms of litigations.</a:t>
                      </a:r>
                    </a:p>
                  </a:txBody>
                  <a:tcPr/>
                </a:tc>
              </a:tr>
              <a:tr h="734518">
                <a:tc>
                  <a:txBody>
                    <a:bodyPr/>
                    <a:lstStyle/>
                    <a:p>
                      <a:r>
                        <a:rPr lang="en-GB" sz="1600" kern="1200" dirty="0" smtClean="0">
                          <a:solidFill>
                            <a:schemeClr val="dk1"/>
                          </a:solidFill>
                          <a:latin typeface="+mn-lt"/>
                          <a:ea typeface="+mn-ea"/>
                          <a:cs typeface="+mn-cs"/>
                        </a:rPr>
                        <a:t>Communication</a:t>
                      </a:r>
                      <a:endParaRPr lang="en-GB" sz="1600" kern="1200" dirty="0">
                        <a:solidFill>
                          <a:schemeClr val="dk1"/>
                        </a:solidFill>
                        <a:latin typeface="+mn-lt"/>
                        <a:ea typeface="+mn-ea"/>
                        <a:cs typeface="+mn-cs"/>
                      </a:endParaRPr>
                    </a:p>
                  </a:txBody>
                  <a:tcPr/>
                </a:tc>
                <a:tc>
                  <a:txBody>
                    <a:bodyPr/>
                    <a:lstStyle/>
                    <a:p>
                      <a:r>
                        <a:rPr lang="en-GB" sz="1600" kern="1200" dirty="0" smtClean="0">
                          <a:solidFill>
                            <a:schemeClr val="dk1"/>
                          </a:solidFill>
                          <a:latin typeface="+mn-lt"/>
                          <a:ea typeface="+mn-ea"/>
                          <a:cs typeface="+mn-cs"/>
                        </a:rPr>
                        <a:t>Impact of social media on facilitating criminal activities and use of advance communication technology such as bluetooth enabled smart phones e.g. bullying. </a:t>
                      </a:r>
                    </a:p>
                    <a:p>
                      <a:r>
                        <a:rPr lang="en-ZA" sz="1600" kern="1200" dirty="0" smtClean="0">
                          <a:solidFill>
                            <a:schemeClr val="dk1"/>
                          </a:solidFill>
                          <a:latin typeface="+mn-lt"/>
                          <a:ea typeface="+mn-ea"/>
                          <a:cs typeface="+mn-cs"/>
                        </a:rPr>
                        <a:t>Public perception of DCS as well as  public awareness and education on services rendered by the DCS.</a:t>
                      </a:r>
                    </a:p>
                  </a:txBody>
                  <a:tcPr/>
                </a:tc>
              </a:tr>
            </a:tbl>
          </a:graphicData>
        </a:graphic>
      </p:graphicFrame>
      <p:sp>
        <p:nvSpPr>
          <p:cNvPr id="5" name="TextBox 4"/>
          <p:cNvSpPr txBox="1"/>
          <p:nvPr/>
        </p:nvSpPr>
        <p:spPr>
          <a:xfrm>
            <a:off x="457200" y="186744"/>
            <a:ext cx="8229600" cy="523220"/>
          </a:xfrm>
          <a:prstGeom prst="rect">
            <a:avLst/>
          </a:prstGeom>
          <a:noFill/>
        </p:spPr>
        <p:txBody>
          <a:bodyPr wrap="square" rtlCol="0">
            <a:spAutoFit/>
          </a:bodyPr>
          <a:lstStyle/>
          <a:p>
            <a:r>
              <a:rPr lang="en-US" sz="2800" b="1" dirty="0" smtClean="0">
                <a:solidFill>
                  <a:srgbClr val="00B050"/>
                </a:solidFill>
              </a:rPr>
              <a:t>Environmental analysis</a:t>
            </a:r>
            <a:endParaRPr lang="en-US" sz="2800" b="1" dirty="0">
              <a:solidFill>
                <a:srgbClr val="00B050"/>
              </a:solidFill>
            </a:endParaRPr>
          </a:p>
        </p:txBody>
      </p:sp>
      <p:sp>
        <p:nvSpPr>
          <p:cNvPr id="4" name="Slide Number Placeholder 3"/>
          <p:cNvSpPr>
            <a:spLocks noGrp="1"/>
          </p:cNvSpPr>
          <p:nvPr>
            <p:ph type="sldNum" sz="quarter" idx="12"/>
          </p:nvPr>
        </p:nvSpPr>
        <p:spPr/>
        <p:txBody>
          <a:bodyPr/>
          <a:lstStyle/>
          <a:p>
            <a:fld id="{AFCEFFF0-9380-7049-A803-178CCBCDB80F}" type="slidenum">
              <a:rPr lang="en-US" smtClean="0"/>
              <a:t>9</a:t>
            </a:fld>
            <a:endParaRPr lang="en-US"/>
          </a:p>
        </p:txBody>
      </p:sp>
    </p:spTree>
    <p:extLst>
      <p:ext uri="{BB962C8B-B14F-4D97-AF65-F5344CB8AC3E}">
        <p14:creationId xmlns:p14="http://schemas.microsoft.com/office/powerpoint/2010/main" val="8556020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4416</TotalTime>
  <Words>2157</Words>
  <Application>Microsoft Office PowerPoint</Application>
  <PresentationFormat>On-screen Show (4:3)</PresentationFormat>
  <Paragraphs>418</Paragraphs>
  <Slides>22</Slides>
  <Notes>2</Notes>
  <HiddenSlides>3</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22</vt:i4>
      </vt:variant>
    </vt:vector>
  </HeadingPairs>
  <TitlesOfParts>
    <vt:vector size="24" baseType="lpstr">
      <vt:lpstr>Office Theme</vt:lpstr>
      <vt:lpstr>3_Blank</vt:lpstr>
      <vt:lpstr>PowerPoint Presentation</vt:lpstr>
      <vt:lpstr>PowerPoint Presentation</vt:lpstr>
      <vt:lpstr>Summary of the 2018 Strategic Planning Session</vt:lpstr>
      <vt:lpstr>Summary of the 2018 Strategic Planning Session</vt:lpstr>
      <vt:lpstr>Summary of the 2018 Strategic Planning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Lethani Vilakazi</cp:lastModifiedBy>
  <cp:revision>594</cp:revision>
  <dcterms:created xsi:type="dcterms:W3CDTF">2015-07-10T13:05:49Z</dcterms:created>
  <dcterms:modified xsi:type="dcterms:W3CDTF">2019-08-16T06:53:48Z</dcterms:modified>
</cp:coreProperties>
</file>