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6.jpg" ContentType="image/jpg"/>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79" r:id="rId3"/>
  </p:sldMasterIdLst>
  <p:notesMasterIdLst>
    <p:notesMasterId r:id="rId40"/>
  </p:notesMasterIdLst>
  <p:sldIdLst>
    <p:sldId id="292" r:id="rId4"/>
    <p:sldId id="293" r:id="rId5"/>
    <p:sldId id="383" r:id="rId6"/>
    <p:sldId id="381" r:id="rId7"/>
    <p:sldId id="382" r:id="rId8"/>
    <p:sldId id="390" r:id="rId9"/>
    <p:sldId id="373" r:id="rId10"/>
    <p:sldId id="341" r:id="rId11"/>
    <p:sldId id="345" r:id="rId12"/>
    <p:sldId id="340" r:id="rId13"/>
    <p:sldId id="375" r:id="rId14"/>
    <p:sldId id="376" r:id="rId15"/>
    <p:sldId id="377" r:id="rId16"/>
    <p:sldId id="378" r:id="rId17"/>
    <p:sldId id="379" r:id="rId18"/>
    <p:sldId id="342" r:id="rId19"/>
    <p:sldId id="343" r:id="rId20"/>
    <p:sldId id="344" r:id="rId21"/>
    <p:sldId id="391" r:id="rId22"/>
    <p:sldId id="346" r:id="rId23"/>
    <p:sldId id="361" r:id="rId24"/>
    <p:sldId id="362" r:id="rId25"/>
    <p:sldId id="363" r:id="rId26"/>
    <p:sldId id="366" r:id="rId27"/>
    <p:sldId id="393" r:id="rId28"/>
    <p:sldId id="367" r:id="rId29"/>
    <p:sldId id="368" r:id="rId30"/>
    <p:sldId id="358" r:id="rId31"/>
    <p:sldId id="369" r:id="rId32"/>
    <p:sldId id="360" r:id="rId33"/>
    <p:sldId id="370" r:id="rId34"/>
    <p:sldId id="392" r:id="rId35"/>
    <p:sldId id="351" r:id="rId36"/>
    <p:sldId id="352" r:id="rId37"/>
    <p:sldId id="380" r:id="rId38"/>
    <p:sldId id="303" r:id="rId3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24" autoAdjust="0"/>
    <p:restoredTop sz="94660"/>
  </p:normalViewPr>
  <p:slideViewPr>
    <p:cSldViewPr snapToGrid="0">
      <p:cViewPr varScale="1">
        <p:scale>
          <a:sx n="67" d="100"/>
          <a:sy n="67" d="100"/>
        </p:scale>
        <p:origin x="-208" y="-64"/>
      </p:cViewPr>
      <p:guideLst>
        <p:guide orient="horz" pos="2160"/>
        <p:guide pos="3840"/>
      </p:guideLst>
    </p:cSldViewPr>
  </p:slideViewPr>
  <p:notesTextViewPr>
    <p:cViewPr>
      <p:scale>
        <a:sx n="1" d="1"/>
        <a:sy n="1" d="1"/>
      </p:scale>
      <p:origin x="0" y="0"/>
    </p:cViewPr>
  </p:notesTextViewPr>
  <p:sorterViewPr>
    <p:cViewPr>
      <p:scale>
        <a:sx n="100" d="100"/>
        <a:sy n="100" d="100"/>
      </p:scale>
      <p:origin x="0" y="76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DEC50-8423-4D7B-911D-244AA0DF771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2A1DEC7-11B4-4667-AA7F-AA7070E6E8F3}">
      <dgm:prSet phldrT="[Text]" custT="1"/>
      <dgm:spPr>
        <a:solidFill>
          <a:srgbClr val="C00000"/>
        </a:solidFill>
        <a:scene3d>
          <a:camera prst="orthographicFront"/>
          <a:lightRig rig="threePt" dir="t"/>
        </a:scene3d>
        <a:sp3d>
          <a:bevelT w="152400" h="50800" prst="softRound"/>
        </a:sp3d>
      </dgm:spPr>
      <dgm:t>
        <a:bodyPr/>
        <a:lstStyle/>
        <a:p>
          <a:pPr rtl="0"/>
          <a:r>
            <a:rPr lang="en-US" sz="1400" b="1" dirty="0"/>
            <a:t>Major Change Drivers</a:t>
          </a:r>
        </a:p>
      </dgm:t>
    </dgm:pt>
    <dgm:pt modelId="{1728BA10-DDFA-4ABD-A8EE-DB7832FCB345}" type="parTrans" cxnId="{36F9CF94-06AD-411B-9775-26D87C948BD8}">
      <dgm:prSet/>
      <dgm:spPr/>
      <dgm:t>
        <a:bodyPr/>
        <a:lstStyle/>
        <a:p>
          <a:endParaRPr lang="en-US" sz="900"/>
        </a:p>
      </dgm:t>
    </dgm:pt>
    <dgm:pt modelId="{58907E2F-E868-43FF-ADA3-7DD19C17D82B}" type="sibTrans" cxnId="{36F9CF94-06AD-411B-9775-26D87C948BD8}">
      <dgm:prSet/>
      <dgm:spPr/>
      <dgm:t>
        <a:bodyPr/>
        <a:lstStyle/>
        <a:p>
          <a:endParaRPr lang="en-US" sz="900"/>
        </a:p>
      </dgm:t>
    </dgm:pt>
    <dgm:pt modelId="{BE1B4FF1-DFEC-4EF9-98B6-8C2A00C45FB5}">
      <dgm:prSet phldrT="[Text]" custT="1"/>
      <dgm:spPr>
        <a:solidFill>
          <a:schemeClr val="bg1">
            <a:lumMod val="95000"/>
          </a:schemeClr>
        </a:solidFill>
        <a:ln>
          <a:solidFill>
            <a:schemeClr val="bg1">
              <a:lumMod val="95000"/>
            </a:schemeClr>
          </a:solidFill>
        </a:ln>
        <a:scene3d>
          <a:camera prst="orthographicFront"/>
          <a:lightRig rig="threePt" dir="t"/>
        </a:scene3d>
        <a:sp3d>
          <a:bevelT w="152400" h="50800" prst="softRound"/>
        </a:sp3d>
      </dgm:spPr>
      <dgm:t>
        <a:bodyPr/>
        <a:lstStyle/>
        <a:p>
          <a:pPr rtl="0"/>
          <a:r>
            <a:rPr lang="en-US" sz="1400" b="1" dirty="0">
              <a:solidFill>
                <a:schemeClr val="tx1"/>
              </a:solidFill>
            </a:rPr>
            <a:t>Fourth Industrial Revolution</a:t>
          </a:r>
        </a:p>
      </dgm:t>
    </dgm:pt>
    <dgm:pt modelId="{4F3ADD54-1B4E-4BCF-8AA6-A531E83B6F43}" type="parTrans" cxnId="{7753EF3A-9422-4973-95E7-385191D92720}">
      <dgm:prSet custT="1"/>
      <dgm:spPr>
        <a:scene3d>
          <a:camera prst="orthographicFront"/>
          <a:lightRig rig="threePt" dir="t"/>
        </a:scene3d>
        <a:sp3d>
          <a:bevelT w="152400" h="50800" prst="softRound"/>
        </a:sp3d>
      </dgm:spPr>
      <dgm:t>
        <a:bodyPr/>
        <a:lstStyle/>
        <a:p>
          <a:endParaRPr lang="en-US" sz="900"/>
        </a:p>
      </dgm:t>
    </dgm:pt>
    <dgm:pt modelId="{E50B3D42-8960-4F91-9275-22C58E3E9D38}" type="sibTrans" cxnId="{7753EF3A-9422-4973-95E7-385191D92720}">
      <dgm:prSet/>
      <dgm:spPr/>
      <dgm:t>
        <a:bodyPr/>
        <a:lstStyle/>
        <a:p>
          <a:endParaRPr lang="en-US" sz="900"/>
        </a:p>
      </dgm:t>
    </dgm:pt>
    <dgm:pt modelId="{CDC5CFA1-D7FC-405A-B6F8-33E8460B31B8}">
      <dgm:prSet phldrT="[Text]" custT="1"/>
      <dgm:spPr>
        <a:solidFill>
          <a:schemeClr val="bg1">
            <a:lumMod val="85000"/>
          </a:schemeClr>
        </a:solidFill>
        <a:ln>
          <a:solidFill>
            <a:schemeClr val="bg1">
              <a:lumMod val="85000"/>
            </a:schemeClr>
          </a:solidFill>
        </a:ln>
        <a:scene3d>
          <a:camera prst="orthographicFront"/>
          <a:lightRig rig="threePt" dir="t"/>
        </a:scene3d>
        <a:sp3d>
          <a:bevelT w="152400" h="50800" prst="softRound"/>
        </a:sp3d>
      </dgm:spPr>
      <dgm:t>
        <a:bodyPr/>
        <a:lstStyle/>
        <a:p>
          <a:pPr rtl="0"/>
          <a:r>
            <a:rPr lang="en-US" sz="1400" b="1" dirty="0">
              <a:solidFill>
                <a:schemeClr val="tx1"/>
              </a:solidFill>
            </a:rPr>
            <a:t>Skills Shortages &amp; Mismatches</a:t>
          </a:r>
        </a:p>
      </dgm:t>
    </dgm:pt>
    <dgm:pt modelId="{11414573-0410-4DA3-B9F4-F1B2EA524D38}" type="parTrans" cxnId="{9FD3DE2E-112A-4DBA-8DA4-D670E302CFE0}">
      <dgm:prSet custT="1"/>
      <dgm:spPr>
        <a:scene3d>
          <a:camera prst="orthographicFront"/>
          <a:lightRig rig="threePt" dir="t"/>
        </a:scene3d>
        <a:sp3d>
          <a:bevelT w="152400" h="50800" prst="softRound"/>
        </a:sp3d>
      </dgm:spPr>
      <dgm:t>
        <a:bodyPr/>
        <a:lstStyle/>
        <a:p>
          <a:pPr rtl="0"/>
          <a:endParaRPr lang="en-US" sz="900"/>
        </a:p>
      </dgm:t>
    </dgm:pt>
    <dgm:pt modelId="{E9370D6D-AAE3-4863-B721-D958D44238BC}" type="sibTrans" cxnId="{9FD3DE2E-112A-4DBA-8DA4-D670E302CFE0}">
      <dgm:prSet/>
      <dgm:spPr/>
      <dgm:t>
        <a:bodyPr/>
        <a:lstStyle/>
        <a:p>
          <a:endParaRPr lang="en-US" sz="900"/>
        </a:p>
      </dgm:t>
    </dgm:pt>
    <dgm:pt modelId="{4B62F2EB-7F92-4CE1-A353-8D8681F8D5B5}">
      <dgm:prSet phldrT="[Text]" custT="1"/>
      <dgm:spPr>
        <a:solidFill>
          <a:schemeClr val="bg1">
            <a:lumMod val="75000"/>
          </a:schemeClr>
        </a:solidFill>
        <a:ln>
          <a:solidFill>
            <a:schemeClr val="bg1">
              <a:lumMod val="75000"/>
            </a:schemeClr>
          </a:solidFill>
        </a:ln>
        <a:scene3d>
          <a:camera prst="orthographicFront"/>
          <a:lightRig rig="threePt" dir="t"/>
        </a:scene3d>
        <a:sp3d>
          <a:bevelT w="152400" h="50800" prst="softRound"/>
        </a:sp3d>
      </dgm:spPr>
      <dgm:t>
        <a:bodyPr/>
        <a:lstStyle/>
        <a:p>
          <a:pPr rtl="0"/>
          <a:r>
            <a:rPr lang="en-US" sz="1400" b="1" dirty="0">
              <a:solidFill>
                <a:schemeClr val="tx1"/>
              </a:solidFill>
            </a:rPr>
            <a:t>Socio-economic Issues</a:t>
          </a:r>
        </a:p>
      </dgm:t>
    </dgm:pt>
    <dgm:pt modelId="{E075C9ED-2C60-497D-83C4-7E00EF9923AE}" type="parTrans" cxnId="{6086BA6D-C21C-452B-B746-0C89BBE7FF3C}">
      <dgm:prSet custT="1"/>
      <dgm:spPr>
        <a:scene3d>
          <a:camera prst="orthographicFront"/>
          <a:lightRig rig="threePt" dir="t"/>
        </a:scene3d>
        <a:sp3d>
          <a:bevelT w="152400" h="50800" prst="softRound"/>
        </a:sp3d>
      </dgm:spPr>
      <dgm:t>
        <a:bodyPr/>
        <a:lstStyle/>
        <a:p>
          <a:endParaRPr lang="en-US" sz="900"/>
        </a:p>
      </dgm:t>
    </dgm:pt>
    <dgm:pt modelId="{A77F40D5-56B8-4B59-9064-5F1F3236D4AF}" type="sibTrans" cxnId="{6086BA6D-C21C-452B-B746-0C89BBE7FF3C}">
      <dgm:prSet/>
      <dgm:spPr/>
      <dgm:t>
        <a:bodyPr/>
        <a:lstStyle/>
        <a:p>
          <a:endParaRPr lang="en-US" sz="900"/>
        </a:p>
      </dgm:t>
    </dgm:pt>
    <dgm:pt modelId="{F8813711-DDA4-4603-BFDA-A14ED4A22908}">
      <dgm:prSet phldrT="[Text]" custT="1"/>
      <dgm:spPr>
        <a:solidFill>
          <a:schemeClr val="bg1">
            <a:lumMod val="65000"/>
          </a:schemeClr>
        </a:solidFill>
        <a:ln>
          <a:solidFill>
            <a:schemeClr val="bg1">
              <a:lumMod val="65000"/>
            </a:schemeClr>
          </a:solidFill>
        </a:ln>
        <a:scene3d>
          <a:camera prst="orthographicFront"/>
          <a:lightRig rig="threePt" dir="t"/>
        </a:scene3d>
        <a:sp3d>
          <a:bevelT w="152400" h="50800" prst="softRound"/>
        </a:sp3d>
      </dgm:spPr>
      <dgm:t>
        <a:bodyPr/>
        <a:lstStyle/>
        <a:p>
          <a:pPr rtl="0"/>
          <a:r>
            <a:rPr lang="en-US" sz="1400" b="1" dirty="0">
              <a:solidFill>
                <a:schemeClr val="tx1"/>
              </a:solidFill>
            </a:rPr>
            <a:t>Inclusive Education</a:t>
          </a:r>
        </a:p>
      </dgm:t>
    </dgm:pt>
    <dgm:pt modelId="{90D32B8F-8566-4382-BADE-26F1241E403F}" type="parTrans" cxnId="{3ADC693F-1021-4F11-98FD-23E3FC9E3862}">
      <dgm:prSet custT="1"/>
      <dgm:spPr>
        <a:scene3d>
          <a:camera prst="orthographicFront"/>
          <a:lightRig rig="threePt" dir="t"/>
        </a:scene3d>
        <a:sp3d>
          <a:bevelT w="152400" h="50800" prst="softRound"/>
        </a:sp3d>
      </dgm:spPr>
      <dgm:t>
        <a:bodyPr/>
        <a:lstStyle/>
        <a:p>
          <a:pPr rtl="0"/>
          <a:endParaRPr lang="en-US" sz="900"/>
        </a:p>
      </dgm:t>
    </dgm:pt>
    <dgm:pt modelId="{160FA6CF-D3EA-4FEB-8173-983D32C97FDE}" type="sibTrans" cxnId="{3ADC693F-1021-4F11-98FD-23E3FC9E3862}">
      <dgm:prSet/>
      <dgm:spPr/>
      <dgm:t>
        <a:bodyPr/>
        <a:lstStyle/>
        <a:p>
          <a:endParaRPr lang="en-US" sz="900"/>
        </a:p>
      </dgm:t>
    </dgm:pt>
    <dgm:pt modelId="{6D7C4039-0263-405D-B0FF-8A942329E468}">
      <dgm:prSet custT="1"/>
      <dgm:spPr>
        <a:solidFill>
          <a:schemeClr val="bg1">
            <a:lumMod val="85000"/>
          </a:schemeClr>
        </a:solidFill>
        <a:scene3d>
          <a:camera prst="orthographicFront"/>
          <a:lightRig rig="threePt" dir="t"/>
        </a:scene3d>
        <a:sp3d>
          <a:bevelT w="152400" h="50800" prst="softRound"/>
        </a:sp3d>
      </dgm:spPr>
      <dgm:t>
        <a:bodyPr/>
        <a:lstStyle/>
        <a:p>
          <a:pPr rtl="0"/>
          <a:r>
            <a:rPr lang="en-ZA" sz="1400" b="1" dirty="0">
              <a:solidFill>
                <a:sysClr val="windowText" lastClr="000000"/>
              </a:solidFill>
            </a:rPr>
            <a:t>Sustainable Development Goals</a:t>
          </a:r>
        </a:p>
      </dgm:t>
    </dgm:pt>
    <dgm:pt modelId="{155F2D39-6BFD-4140-B442-CE91442BE564}" type="parTrans" cxnId="{F7F098DA-1220-495C-9B24-C63BCACCA5B5}">
      <dgm:prSet/>
      <dgm:spPr/>
      <dgm:t>
        <a:bodyPr/>
        <a:lstStyle/>
        <a:p>
          <a:pPr rtl="0"/>
          <a:endParaRPr lang="en-ZA"/>
        </a:p>
      </dgm:t>
    </dgm:pt>
    <dgm:pt modelId="{48BB8E62-B7B0-435E-85BE-561160B7097D}" type="sibTrans" cxnId="{F7F098DA-1220-495C-9B24-C63BCACCA5B5}">
      <dgm:prSet/>
      <dgm:spPr/>
      <dgm:t>
        <a:bodyPr/>
        <a:lstStyle/>
        <a:p>
          <a:endParaRPr lang="en-ZA"/>
        </a:p>
      </dgm:t>
    </dgm:pt>
    <dgm:pt modelId="{437D0329-8C7C-4A5F-806F-7E2D668A41EA}">
      <dgm:prSet custT="1"/>
      <dgm:spPr>
        <a:solidFill>
          <a:schemeClr val="bg1">
            <a:lumMod val="85000"/>
          </a:schemeClr>
        </a:solidFill>
        <a:scene3d>
          <a:camera prst="orthographicFront"/>
          <a:lightRig rig="threePt" dir="t"/>
        </a:scene3d>
        <a:sp3d>
          <a:bevelT w="152400" h="50800" prst="softRound"/>
        </a:sp3d>
      </dgm:spPr>
      <dgm:t>
        <a:bodyPr/>
        <a:lstStyle/>
        <a:p>
          <a:pPr rtl="0"/>
          <a:r>
            <a:rPr lang="en-ZA" sz="1400" b="1" dirty="0" smtClean="0">
              <a:solidFill>
                <a:sysClr val="windowText" lastClr="000000"/>
              </a:solidFill>
            </a:rPr>
            <a:t>Foundational</a:t>
          </a:r>
          <a:endParaRPr lang="en-ZA" sz="1400" b="1" dirty="0">
            <a:solidFill>
              <a:sysClr val="windowText" lastClr="000000"/>
            </a:solidFill>
          </a:endParaRPr>
        </a:p>
        <a:p>
          <a:pPr rtl="0"/>
          <a:r>
            <a:rPr lang="en-ZA" sz="1400" b="1" dirty="0">
              <a:solidFill>
                <a:sysClr val="windowText" lastClr="000000"/>
              </a:solidFill>
            </a:rPr>
            <a:t>Learning</a:t>
          </a:r>
        </a:p>
      </dgm:t>
    </dgm:pt>
    <dgm:pt modelId="{735C95B3-6C75-46AF-B555-511092CEE726}" type="parTrans" cxnId="{514312B5-6E17-47A6-B258-AA494EC9C7F4}">
      <dgm:prSet/>
      <dgm:spPr/>
      <dgm:t>
        <a:bodyPr/>
        <a:lstStyle/>
        <a:p>
          <a:pPr rtl="0"/>
          <a:endParaRPr lang="en-ZA"/>
        </a:p>
      </dgm:t>
    </dgm:pt>
    <dgm:pt modelId="{13C53426-F29A-4F8B-A0D6-61A898657394}" type="sibTrans" cxnId="{514312B5-6E17-47A6-B258-AA494EC9C7F4}">
      <dgm:prSet/>
      <dgm:spPr/>
      <dgm:t>
        <a:bodyPr/>
        <a:lstStyle/>
        <a:p>
          <a:endParaRPr lang="en-ZA"/>
        </a:p>
      </dgm:t>
    </dgm:pt>
    <dgm:pt modelId="{B8F4367E-F2D8-43E2-8AC2-C82F40A4F0FA}" type="pres">
      <dgm:prSet presAssocID="{B84DEC50-8423-4D7B-911D-244AA0DF771D}" presName="cycle" presStyleCnt="0">
        <dgm:presLayoutVars>
          <dgm:chMax val="1"/>
          <dgm:dir/>
          <dgm:animLvl val="ctr"/>
          <dgm:resizeHandles val="exact"/>
        </dgm:presLayoutVars>
      </dgm:prSet>
      <dgm:spPr/>
      <dgm:t>
        <a:bodyPr/>
        <a:lstStyle/>
        <a:p>
          <a:endParaRPr lang="en-ZA"/>
        </a:p>
      </dgm:t>
    </dgm:pt>
    <dgm:pt modelId="{3BBAB2E6-21F9-4A57-9EBA-5D853283E85C}" type="pres">
      <dgm:prSet presAssocID="{32A1DEC7-11B4-4667-AA7F-AA7070E6E8F3}" presName="centerShape" presStyleLbl="node0" presStyleIdx="0" presStyleCnt="1"/>
      <dgm:spPr/>
      <dgm:t>
        <a:bodyPr/>
        <a:lstStyle/>
        <a:p>
          <a:endParaRPr lang="en-ZA"/>
        </a:p>
      </dgm:t>
    </dgm:pt>
    <dgm:pt modelId="{4C2A5EBA-B3A3-4998-839A-36F61A46DB3D}" type="pres">
      <dgm:prSet presAssocID="{4F3ADD54-1B4E-4BCF-8AA6-A531E83B6F43}" presName="Name9" presStyleLbl="parChTrans1D2" presStyleIdx="0" presStyleCnt="6"/>
      <dgm:spPr/>
      <dgm:t>
        <a:bodyPr/>
        <a:lstStyle/>
        <a:p>
          <a:endParaRPr lang="en-ZA"/>
        </a:p>
      </dgm:t>
    </dgm:pt>
    <dgm:pt modelId="{96C51576-9412-43BE-A5E9-8CC17038FA0D}" type="pres">
      <dgm:prSet presAssocID="{4F3ADD54-1B4E-4BCF-8AA6-A531E83B6F43}" presName="connTx" presStyleLbl="parChTrans1D2" presStyleIdx="0" presStyleCnt="6"/>
      <dgm:spPr/>
      <dgm:t>
        <a:bodyPr/>
        <a:lstStyle/>
        <a:p>
          <a:endParaRPr lang="en-ZA"/>
        </a:p>
      </dgm:t>
    </dgm:pt>
    <dgm:pt modelId="{BEFBC6F7-7AA0-4B6A-8694-407573425EF3}" type="pres">
      <dgm:prSet presAssocID="{BE1B4FF1-DFEC-4EF9-98B6-8C2A00C45FB5}" presName="node" presStyleLbl="node1" presStyleIdx="0" presStyleCnt="6">
        <dgm:presLayoutVars>
          <dgm:bulletEnabled val="1"/>
        </dgm:presLayoutVars>
      </dgm:prSet>
      <dgm:spPr/>
      <dgm:t>
        <a:bodyPr/>
        <a:lstStyle/>
        <a:p>
          <a:endParaRPr lang="en-ZA"/>
        </a:p>
      </dgm:t>
    </dgm:pt>
    <dgm:pt modelId="{6A08B09B-9B27-4882-92D8-7E94DB9CBC59}" type="pres">
      <dgm:prSet presAssocID="{155F2D39-6BFD-4140-B442-CE91442BE564}" presName="Name9" presStyleLbl="parChTrans1D2" presStyleIdx="1" presStyleCnt="6"/>
      <dgm:spPr/>
      <dgm:t>
        <a:bodyPr/>
        <a:lstStyle/>
        <a:p>
          <a:endParaRPr lang="en-ZA"/>
        </a:p>
      </dgm:t>
    </dgm:pt>
    <dgm:pt modelId="{092394A3-D1DF-44A5-9EB3-4F86141502D7}" type="pres">
      <dgm:prSet presAssocID="{155F2D39-6BFD-4140-B442-CE91442BE564}" presName="connTx" presStyleLbl="parChTrans1D2" presStyleIdx="1" presStyleCnt="6"/>
      <dgm:spPr/>
      <dgm:t>
        <a:bodyPr/>
        <a:lstStyle/>
        <a:p>
          <a:endParaRPr lang="en-ZA"/>
        </a:p>
      </dgm:t>
    </dgm:pt>
    <dgm:pt modelId="{F73F3FF1-E949-47AB-9287-A09703BE732C}" type="pres">
      <dgm:prSet presAssocID="{6D7C4039-0263-405D-B0FF-8A942329E468}" presName="node" presStyleLbl="node1" presStyleIdx="1" presStyleCnt="6" custScaleX="110280" custScaleY="109357">
        <dgm:presLayoutVars>
          <dgm:bulletEnabled val="1"/>
        </dgm:presLayoutVars>
      </dgm:prSet>
      <dgm:spPr/>
      <dgm:t>
        <a:bodyPr/>
        <a:lstStyle/>
        <a:p>
          <a:endParaRPr lang="en-ZA"/>
        </a:p>
      </dgm:t>
    </dgm:pt>
    <dgm:pt modelId="{421DAF26-AFAB-4108-89F8-F4C0B643982E}" type="pres">
      <dgm:prSet presAssocID="{11414573-0410-4DA3-B9F4-F1B2EA524D38}" presName="Name9" presStyleLbl="parChTrans1D2" presStyleIdx="2" presStyleCnt="6"/>
      <dgm:spPr/>
      <dgm:t>
        <a:bodyPr/>
        <a:lstStyle/>
        <a:p>
          <a:endParaRPr lang="en-ZA"/>
        </a:p>
      </dgm:t>
    </dgm:pt>
    <dgm:pt modelId="{31398359-594A-4CAE-AA2D-B7B30E5DA37F}" type="pres">
      <dgm:prSet presAssocID="{11414573-0410-4DA3-B9F4-F1B2EA524D38}" presName="connTx" presStyleLbl="parChTrans1D2" presStyleIdx="2" presStyleCnt="6"/>
      <dgm:spPr/>
      <dgm:t>
        <a:bodyPr/>
        <a:lstStyle/>
        <a:p>
          <a:endParaRPr lang="en-ZA"/>
        </a:p>
      </dgm:t>
    </dgm:pt>
    <dgm:pt modelId="{72CC5005-7D39-4D2E-8D97-783BE668B526}" type="pres">
      <dgm:prSet presAssocID="{CDC5CFA1-D7FC-405A-B6F8-33E8460B31B8}" presName="node" presStyleLbl="node1" presStyleIdx="2" presStyleCnt="6" custScaleX="109465" custScaleY="105673">
        <dgm:presLayoutVars>
          <dgm:bulletEnabled val="1"/>
        </dgm:presLayoutVars>
      </dgm:prSet>
      <dgm:spPr/>
      <dgm:t>
        <a:bodyPr/>
        <a:lstStyle/>
        <a:p>
          <a:endParaRPr lang="en-ZA"/>
        </a:p>
      </dgm:t>
    </dgm:pt>
    <dgm:pt modelId="{0A906E3E-1E91-40A8-B4AD-06EAC3CA4344}" type="pres">
      <dgm:prSet presAssocID="{E075C9ED-2C60-497D-83C4-7E00EF9923AE}" presName="Name9" presStyleLbl="parChTrans1D2" presStyleIdx="3" presStyleCnt="6"/>
      <dgm:spPr/>
      <dgm:t>
        <a:bodyPr/>
        <a:lstStyle/>
        <a:p>
          <a:endParaRPr lang="en-ZA"/>
        </a:p>
      </dgm:t>
    </dgm:pt>
    <dgm:pt modelId="{C6D97BEC-3800-4E36-94A2-8104999A2551}" type="pres">
      <dgm:prSet presAssocID="{E075C9ED-2C60-497D-83C4-7E00EF9923AE}" presName="connTx" presStyleLbl="parChTrans1D2" presStyleIdx="3" presStyleCnt="6"/>
      <dgm:spPr/>
      <dgm:t>
        <a:bodyPr/>
        <a:lstStyle/>
        <a:p>
          <a:endParaRPr lang="en-ZA"/>
        </a:p>
      </dgm:t>
    </dgm:pt>
    <dgm:pt modelId="{4AF3B47D-B085-4921-9C80-6ED3B7B0567D}" type="pres">
      <dgm:prSet presAssocID="{4B62F2EB-7F92-4CE1-A353-8D8681F8D5B5}" presName="node" presStyleLbl="node1" presStyleIdx="3" presStyleCnt="6">
        <dgm:presLayoutVars>
          <dgm:bulletEnabled val="1"/>
        </dgm:presLayoutVars>
      </dgm:prSet>
      <dgm:spPr/>
      <dgm:t>
        <a:bodyPr/>
        <a:lstStyle/>
        <a:p>
          <a:endParaRPr lang="en-ZA"/>
        </a:p>
      </dgm:t>
    </dgm:pt>
    <dgm:pt modelId="{F37A7170-7493-4143-8997-377550AC0EBC}" type="pres">
      <dgm:prSet presAssocID="{735C95B3-6C75-46AF-B555-511092CEE726}" presName="Name9" presStyleLbl="parChTrans1D2" presStyleIdx="4" presStyleCnt="6"/>
      <dgm:spPr/>
      <dgm:t>
        <a:bodyPr/>
        <a:lstStyle/>
        <a:p>
          <a:endParaRPr lang="en-ZA"/>
        </a:p>
      </dgm:t>
    </dgm:pt>
    <dgm:pt modelId="{2DF5FB1A-5012-405C-B406-9EC98A824634}" type="pres">
      <dgm:prSet presAssocID="{735C95B3-6C75-46AF-B555-511092CEE726}" presName="connTx" presStyleLbl="parChTrans1D2" presStyleIdx="4" presStyleCnt="6"/>
      <dgm:spPr/>
      <dgm:t>
        <a:bodyPr/>
        <a:lstStyle/>
        <a:p>
          <a:endParaRPr lang="en-ZA"/>
        </a:p>
      </dgm:t>
    </dgm:pt>
    <dgm:pt modelId="{827C56B9-DE4B-41CC-B4A8-8C398B47C553}" type="pres">
      <dgm:prSet presAssocID="{437D0329-8C7C-4A5F-806F-7E2D668A41EA}" presName="node" presStyleLbl="node1" presStyleIdx="4" presStyleCnt="6" custScaleX="109733" custScaleY="110499">
        <dgm:presLayoutVars>
          <dgm:bulletEnabled val="1"/>
        </dgm:presLayoutVars>
      </dgm:prSet>
      <dgm:spPr/>
      <dgm:t>
        <a:bodyPr/>
        <a:lstStyle/>
        <a:p>
          <a:endParaRPr lang="en-ZA"/>
        </a:p>
      </dgm:t>
    </dgm:pt>
    <dgm:pt modelId="{2C99B2A4-A503-463C-AB43-A365CF6D970A}" type="pres">
      <dgm:prSet presAssocID="{90D32B8F-8566-4382-BADE-26F1241E403F}" presName="Name9" presStyleLbl="parChTrans1D2" presStyleIdx="5" presStyleCnt="6"/>
      <dgm:spPr/>
      <dgm:t>
        <a:bodyPr/>
        <a:lstStyle/>
        <a:p>
          <a:endParaRPr lang="en-ZA"/>
        </a:p>
      </dgm:t>
    </dgm:pt>
    <dgm:pt modelId="{9DCC2A4E-2216-4FF3-830A-A60DE4FA1368}" type="pres">
      <dgm:prSet presAssocID="{90D32B8F-8566-4382-BADE-26F1241E403F}" presName="connTx" presStyleLbl="parChTrans1D2" presStyleIdx="5" presStyleCnt="6"/>
      <dgm:spPr/>
      <dgm:t>
        <a:bodyPr/>
        <a:lstStyle/>
        <a:p>
          <a:endParaRPr lang="en-ZA"/>
        </a:p>
      </dgm:t>
    </dgm:pt>
    <dgm:pt modelId="{4159913A-76F3-4514-B25B-CBC25F1758B1}" type="pres">
      <dgm:prSet presAssocID="{F8813711-DDA4-4603-BFDA-A14ED4A22908}" presName="node" presStyleLbl="node1" presStyleIdx="5" presStyleCnt="6" custScaleX="103534" custScaleY="106175">
        <dgm:presLayoutVars>
          <dgm:bulletEnabled val="1"/>
        </dgm:presLayoutVars>
      </dgm:prSet>
      <dgm:spPr/>
      <dgm:t>
        <a:bodyPr/>
        <a:lstStyle/>
        <a:p>
          <a:endParaRPr lang="en-ZA"/>
        </a:p>
      </dgm:t>
    </dgm:pt>
  </dgm:ptLst>
  <dgm:cxnLst>
    <dgm:cxn modelId="{12280529-1491-4D06-844C-A2F3F61F6312}" type="presOf" srcId="{32A1DEC7-11B4-4667-AA7F-AA7070E6E8F3}" destId="{3BBAB2E6-21F9-4A57-9EBA-5D853283E85C}" srcOrd="0" destOrd="0" presId="urn:microsoft.com/office/officeart/2005/8/layout/radial1"/>
    <dgm:cxn modelId="{0190E70E-A2CF-4BF1-9524-3D323A935313}" type="presOf" srcId="{90D32B8F-8566-4382-BADE-26F1241E403F}" destId="{2C99B2A4-A503-463C-AB43-A365CF6D970A}" srcOrd="0" destOrd="0" presId="urn:microsoft.com/office/officeart/2005/8/layout/radial1"/>
    <dgm:cxn modelId="{98AC7725-602C-4538-B670-BE4416CE0B8E}" type="presOf" srcId="{4B62F2EB-7F92-4CE1-A353-8D8681F8D5B5}" destId="{4AF3B47D-B085-4921-9C80-6ED3B7B0567D}" srcOrd="0" destOrd="0" presId="urn:microsoft.com/office/officeart/2005/8/layout/radial1"/>
    <dgm:cxn modelId="{F7F098DA-1220-495C-9B24-C63BCACCA5B5}" srcId="{32A1DEC7-11B4-4667-AA7F-AA7070E6E8F3}" destId="{6D7C4039-0263-405D-B0FF-8A942329E468}" srcOrd="1" destOrd="0" parTransId="{155F2D39-6BFD-4140-B442-CE91442BE564}" sibTransId="{48BB8E62-B7B0-435E-85BE-561160B7097D}"/>
    <dgm:cxn modelId="{B5DA2D35-6AF3-4E26-B658-8148F243E63D}" type="presOf" srcId="{735C95B3-6C75-46AF-B555-511092CEE726}" destId="{2DF5FB1A-5012-405C-B406-9EC98A824634}" srcOrd="1" destOrd="0" presId="urn:microsoft.com/office/officeart/2005/8/layout/radial1"/>
    <dgm:cxn modelId="{7163D5B8-8A87-4711-93E9-12D7E132F731}" type="presOf" srcId="{BE1B4FF1-DFEC-4EF9-98B6-8C2A00C45FB5}" destId="{BEFBC6F7-7AA0-4B6A-8694-407573425EF3}" srcOrd="0" destOrd="0" presId="urn:microsoft.com/office/officeart/2005/8/layout/radial1"/>
    <dgm:cxn modelId="{36F9CF94-06AD-411B-9775-26D87C948BD8}" srcId="{B84DEC50-8423-4D7B-911D-244AA0DF771D}" destId="{32A1DEC7-11B4-4667-AA7F-AA7070E6E8F3}" srcOrd="0" destOrd="0" parTransId="{1728BA10-DDFA-4ABD-A8EE-DB7832FCB345}" sibTransId="{58907E2F-E868-43FF-ADA3-7DD19C17D82B}"/>
    <dgm:cxn modelId="{3ADC693F-1021-4F11-98FD-23E3FC9E3862}" srcId="{32A1DEC7-11B4-4667-AA7F-AA7070E6E8F3}" destId="{F8813711-DDA4-4603-BFDA-A14ED4A22908}" srcOrd="5" destOrd="0" parTransId="{90D32B8F-8566-4382-BADE-26F1241E403F}" sibTransId="{160FA6CF-D3EA-4FEB-8173-983D32C97FDE}"/>
    <dgm:cxn modelId="{FEAD2735-6E1E-4C75-B0A3-3A15F86DABBC}" type="presOf" srcId="{F8813711-DDA4-4603-BFDA-A14ED4A22908}" destId="{4159913A-76F3-4514-B25B-CBC25F1758B1}" srcOrd="0" destOrd="0" presId="urn:microsoft.com/office/officeart/2005/8/layout/radial1"/>
    <dgm:cxn modelId="{34599418-C3D6-49F4-8336-08F97A1ED3F0}" type="presOf" srcId="{11414573-0410-4DA3-B9F4-F1B2EA524D38}" destId="{421DAF26-AFAB-4108-89F8-F4C0B643982E}" srcOrd="0" destOrd="0" presId="urn:microsoft.com/office/officeart/2005/8/layout/radial1"/>
    <dgm:cxn modelId="{6086BA6D-C21C-452B-B746-0C89BBE7FF3C}" srcId="{32A1DEC7-11B4-4667-AA7F-AA7070E6E8F3}" destId="{4B62F2EB-7F92-4CE1-A353-8D8681F8D5B5}" srcOrd="3" destOrd="0" parTransId="{E075C9ED-2C60-497D-83C4-7E00EF9923AE}" sibTransId="{A77F40D5-56B8-4B59-9064-5F1F3236D4AF}"/>
    <dgm:cxn modelId="{7753EF3A-9422-4973-95E7-385191D92720}" srcId="{32A1DEC7-11B4-4667-AA7F-AA7070E6E8F3}" destId="{BE1B4FF1-DFEC-4EF9-98B6-8C2A00C45FB5}" srcOrd="0" destOrd="0" parTransId="{4F3ADD54-1B4E-4BCF-8AA6-A531E83B6F43}" sibTransId="{E50B3D42-8960-4F91-9275-22C58E3E9D38}"/>
    <dgm:cxn modelId="{3562FAAF-F04B-4703-ADD0-4F41359E0216}" type="presOf" srcId="{90D32B8F-8566-4382-BADE-26F1241E403F}" destId="{9DCC2A4E-2216-4FF3-830A-A60DE4FA1368}" srcOrd="1" destOrd="0" presId="urn:microsoft.com/office/officeart/2005/8/layout/radial1"/>
    <dgm:cxn modelId="{5C0E0194-42DC-4472-AE29-FC0821E10E83}" type="presOf" srcId="{735C95B3-6C75-46AF-B555-511092CEE726}" destId="{F37A7170-7493-4143-8997-377550AC0EBC}" srcOrd="0" destOrd="0" presId="urn:microsoft.com/office/officeart/2005/8/layout/radial1"/>
    <dgm:cxn modelId="{514312B5-6E17-47A6-B258-AA494EC9C7F4}" srcId="{32A1DEC7-11B4-4667-AA7F-AA7070E6E8F3}" destId="{437D0329-8C7C-4A5F-806F-7E2D668A41EA}" srcOrd="4" destOrd="0" parTransId="{735C95B3-6C75-46AF-B555-511092CEE726}" sibTransId="{13C53426-F29A-4F8B-A0D6-61A898657394}"/>
    <dgm:cxn modelId="{6BC81E23-142F-4CB4-AEC2-26BAD1B78D63}" type="presOf" srcId="{437D0329-8C7C-4A5F-806F-7E2D668A41EA}" destId="{827C56B9-DE4B-41CC-B4A8-8C398B47C553}" srcOrd="0" destOrd="0" presId="urn:microsoft.com/office/officeart/2005/8/layout/radial1"/>
    <dgm:cxn modelId="{B090EF88-95BA-409A-88B5-C96AEE93C5A2}" type="presOf" srcId="{11414573-0410-4DA3-B9F4-F1B2EA524D38}" destId="{31398359-594A-4CAE-AA2D-B7B30E5DA37F}" srcOrd="1" destOrd="0" presId="urn:microsoft.com/office/officeart/2005/8/layout/radial1"/>
    <dgm:cxn modelId="{2D4D7459-28B2-4338-88F8-104E58520893}" type="presOf" srcId="{6D7C4039-0263-405D-B0FF-8A942329E468}" destId="{F73F3FF1-E949-47AB-9287-A09703BE732C}" srcOrd="0" destOrd="0" presId="urn:microsoft.com/office/officeart/2005/8/layout/radial1"/>
    <dgm:cxn modelId="{879F91C2-7FE6-4198-B921-3AF02A73DAA6}" type="presOf" srcId="{4F3ADD54-1B4E-4BCF-8AA6-A531E83B6F43}" destId="{4C2A5EBA-B3A3-4998-839A-36F61A46DB3D}" srcOrd="0" destOrd="0" presId="urn:microsoft.com/office/officeart/2005/8/layout/radial1"/>
    <dgm:cxn modelId="{C956CDB7-637F-4154-AF15-503F766FBD79}" type="presOf" srcId="{E075C9ED-2C60-497D-83C4-7E00EF9923AE}" destId="{0A906E3E-1E91-40A8-B4AD-06EAC3CA4344}" srcOrd="0" destOrd="0" presId="urn:microsoft.com/office/officeart/2005/8/layout/radial1"/>
    <dgm:cxn modelId="{A34CD8B0-A892-47B3-B027-447BB0B47E5B}" type="presOf" srcId="{4F3ADD54-1B4E-4BCF-8AA6-A531E83B6F43}" destId="{96C51576-9412-43BE-A5E9-8CC17038FA0D}" srcOrd="1" destOrd="0" presId="urn:microsoft.com/office/officeart/2005/8/layout/radial1"/>
    <dgm:cxn modelId="{400D8ECB-BB92-4847-93E9-3A4EADAB2159}" type="presOf" srcId="{155F2D39-6BFD-4140-B442-CE91442BE564}" destId="{6A08B09B-9B27-4882-92D8-7E94DB9CBC59}" srcOrd="0" destOrd="0" presId="urn:microsoft.com/office/officeart/2005/8/layout/radial1"/>
    <dgm:cxn modelId="{2A4FCCB3-D6DA-41C2-AC7E-18A6AADACD21}" type="presOf" srcId="{B84DEC50-8423-4D7B-911D-244AA0DF771D}" destId="{B8F4367E-F2D8-43E2-8AC2-C82F40A4F0FA}" srcOrd="0" destOrd="0" presId="urn:microsoft.com/office/officeart/2005/8/layout/radial1"/>
    <dgm:cxn modelId="{62D69D72-692F-4F73-BF63-9063571E7112}" type="presOf" srcId="{155F2D39-6BFD-4140-B442-CE91442BE564}" destId="{092394A3-D1DF-44A5-9EB3-4F86141502D7}" srcOrd="1" destOrd="0" presId="urn:microsoft.com/office/officeart/2005/8/layout/radial1"/>
    <dgm:cxn modelId="{2C14B140-0077-4EB2-A3B1-76B74C27A82B}" type="presOf" srcId="{CDC5CFA1-D7FC-405A-B6F8-33E8460B31B8}" destId="{72CC5005-7D39-4D2E-8D97-783BE668B526}" srcOrd="0" destOrd="0" presId="urn:microsoft.com/office/officeart/2005/8/layout/radial1"/>
    <dgm:cxn modelId="{9FD3DE2E-112A-4DBA-8DA4-D670E302CFE0}" srcId="{32A1DEC7-11B4-4667-AA7F-AA7070E6E8F3}" destId="{CDC5CFA1-D7FC-405A-B6F8-33E8460B31B8}" srcOrd="2" destOrd="0" parTransId="{11414573-0410-4DA3-B9F4-F1B2EA524D38}" sibTransId="{E9370D6D-AAE3-4863-B721-D958D44238BC}"/>
    <dgm:cxn modelId="{D7D582FF-95BB-47A1-AF70-9BC1D6FE37D1}" type="presOf" srcId="{E075C9ED-2C60-497D-83C4-7E00EF9923AE}" destId="{C6D97BEC-3800-4E36-94A2-8104999A2551}" srcOrd="1" destOrd="0" presId="urn:microsoft.com/office/officeart/2005/8/layout/radial1"/>
    <dgm:cxn modelId="{BBE27435-7351-4073-A9BD-1B897C217FC2}" type="presParOf" srcId="{B8F4367E-F2D8-43E2-8AC2-C82F40A4F0FA}" destId="{3BBAB2E6-21F9-4A57-9EBA-5D853283E85C}" srcOrd="0" destOrd="0" presId="urn:microsoft.com/office/officeart/2005/8/layout/radial1"/>
    <dgm:cxn modelId="{CD5DA932-DF5A-494C-A877-8A975E79CB46}" type="presParOf" srcId="{B8F4367E-F2D8-43E2-8AC2-C82F40A4F0FA}" destId="{4C2A5EBA-B3A3-4998-839A-36F61A46DB3D}" srcOrd="1" destOrd="0" presId="urn:microsoft.com/office/officeart/2005/8/layout/radial1"/>
    <dgm:cxn modelId="{A8425C4B-3EBA-4B20-9D6E-73054D9DB77D}" type="presParOf" srcId="{4C2A5EBA-B3A3-4998-839A-36F61A46DB3D}" destId="{96C51576-9412-43BE-A5E9-8CC17038FA0D}" srcOrd="0" destOrd="0" presId="urn:microsoft.com/office/officeart/2005/8/layout/radial1"/>
    <dgm:cxn modelId="{92770E2E-BC83-4BAA-A66C-A849CBF0CE97}" type="presParOf" srcId="{B8F4367E-F2D8-43E2-8AC2-C82F40A4F0FA}" destId="{BEFBC6F7-7AA0-4B6A-8694-407573425EF3}" srcOrd="2" destOrd="0" presId="urn:microsoft.com/office/officeart/2005/8/layout/radial1"/>
    <dgm:cxn modelId="{2840B2D0-FE54-42E2-8FEC-0D2F89D56AD7}" type="presParOf" srcId="{B8F4367E-F2D8-43E2-8AC2-C82F40A4F0FA}" destId="{6A08B09B-9B27-4882-92D8-7E94DB9CBC59}" srcOrd="3" destOrd="0" presId="urn:microsoft.com/office/officeart/2005/8/layout/radial1"/>
    <dgm:cxn modelId="{BE197B32-E2FF-45B5-A90E-30606C46439F}" type="presParOf" srcId="{6A08B09B-9B27-4882-92D8-7E94DB9CBC59}" destId="{092394A3-D1DF-44A5-9EB3-4F86141502D7}" srcOrd="0" destOrd="0" presId="urn:microsoft.com/office/officeart/2005/8/layout/radial1"/>
    <dgm:cxn modelId="{8BF9BF90-1895-4435-99CF-A3EBB7C81636}" type="presParOf" srcId="{B8F4367E-F2D8-43E2-8AC2-C82F40A4F0FA}" destId="{F73F3FF1-E949-47AB-9287-A09703BE732C}" srcOrd="4" destOrd="0" presId="urn:microsoft.com/office/officeart/2005/8/layout/radial1"/>
    <dgm:cxn modelId="{B21F3663-DA71-421D-AEB0-74E14CB6F900}" type="presParOf" srcId="{B8F4367E-F2D8-43E2-8AC2-C82F40A4F0FA}" destId="{421DAF26-AFAB-4108-89F8-F4C0B643982E}" srcOrd="5" destOrd="0" presId="urn:microsoft.com/office/officeart/2005/8/layout/radial1"/>
    <dgm:cxn modelId="{9F6FC75D-008E-4314-9E48-8D77F9319420}" type="presParOf" srcId="{421DAF26-AFAB-4108-89F8-F4C0B643982E}" destId="{31398359-594A-4CAE-AA2D-B7B30E5DA37F}" srcOrd="0" destOrd="0" presId="urn:microsoft.com/office/officeart/2005/8/layout/radial1"/>
    <dgm:cxn modelId="{E07C8989-6956-404A-8620-9F73FD38A5AA}" type="presParOf" srcId="{B8F4367E-F2D8-43E2-8AC2-C82F40A4F0FA}" destId="{72CC5005-7D39-4D2E-8D97-783BE668B526}" srcOrd="6" destOrd="0" presId="urn:microsoft.com/office/officeart/2005/8/layout/radial1"/>
    <dgm:cxn modelId="{342C5FAB-3AFC-402C-BFF3-F46AFC5BAD8F}" type="presParOf" srcId="{B8F4367E-F2D8-43E2-8AC2-C82F40A4F0FA}" destId="{0A906E3E-1E91-40A8-B4AD-06EAC3CA4344}" srcOrd="7" destOrd="0" presId="urn:microsoft.com/office/officeart/2005/8/layout/radial1"/>
    <dgm:cxn modelId="{88917C91-233E-46AF-9CFC-30B965D8A9CA}" type="presParOf" srcId="{0A906E3E-1E91-40A8-B4AD-06EAC3CA4344}" destId="{C6D97BEC-3800-4E36-94A2-8104999A2551}" srcOrd="0" destOrd="0" presId="urn:microsoft.com/office/officeart/2005/8/layout/radial1"/>
    <dgm:cxn modelId="{C7BF5ACF-86C0-4A7E-AAF6-FC16277617B8}" type="presParOf" srcId="{B8F4367E-F2D8-43E2-8AC2-C82F40A4F0FA}" destId="{4AF3B47D-B085-4921-9C80-6ED3B7B0567D}" srcOrd="8" destOrd="0" presId="urn:microsoft.com/office/officeart/2005/8/layout/radial1"/>
    <dgm:cxn modelId="{0B6431FF-E877-49A1-A069-0390A0760B5A}" type="presParOf" srcId="{B8F4367E-F2D8-43E2-8AC2-C82F40A4F0FA}" destId="{F37A7170-7493-4143-8997-377550AC0EBC}" srcOrd="9" destOrd="0" presId="urn:microsoft.com/office/officeart/2005/8/layout/radial1"/>
    <dgm:cxn modelId="{73B58366-FC18-4E0B-A757-0BCB6B75EE72}" type="presParOf" srcId="{F37A7170-7493-4143-8997-377550AC0EBC}" destId="{2DF5FB1A-5012-405C-B406-9EC98A824634}" srcOrd="0" destOrd="0" presId="urn:microsoft.com/office/officeart/2005/8/layout/radial1"/>
    <dgm:cxn modelId="{06A808DF-1769-4F96-A5A6-6E2E02FE678E}" type="presParOf" srcId="{B8F4367E-F2D8-43E2-8AC2-C82F40A4F0FA}" destId="{827C56B9-DE4B-41CC-B4A8-8C398B47C553}" srcOrd="10" destOrd="0" presId="urn:microsoft.com/office/officeart/2005/8/layout/radial1"/>
    <dgm:cxn modelId="{B6502DDA-0DB0-45D6-AC4A-98FA8D7A1DAC}" type="presParOf" srcId="{B8F4367E-F2D8-43E2-8AC2-C82F40A4F0FA}" destId="{2C99B2A4-A503-463C-AB43-A365CF6D970A}" srcOrd="11" destOrd="0" presId="urn:microsoft.com/office/officeart/2005/8/layout/radial1"/>
    <dgm:cxn modelId="{EDB125E1-F88D-4E66-9D72-8AE4AE874A21}" type="presParOf" srcId="{2C99B2A4-A503-463C-AB43-A365CF6D970A}" destId="{9DCC2A4E-2216-4FF3-830A-A60DE4FA1368}" srcOrd="0" destOrd="0" presId="urn:microsoft.com/office/officeart/2005/8/layout/radial1"/>
    <dgm:cxn modelId="{F97CEDA8-FC55-4ABE-AA5F-66F75A8AB193}" type="presParOf" srcId="{B8F4367E-F2D8-43E2-8AC2-C82F40A4F0FA}" destId="{4159913A-76F3-4514-B25B-CBC25F1758B1}"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0F25E60-80D7-4A6A-85D8-905E2700EB3B}" type="datetimeFigureOut">
              <a:rPr lang="en-ZA" smtClean="0"/>
              <a:t>2019/08/14</a:t>
            </a:fld>
            <a:endParaRPr lang="en-ZA"/>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6813BAB-825B-413D-AA0B-1B76D1C4743B}" type="slidenum">
              <a:rPr lang="en-ZA" smtClean="0"/>
              <a:t>‹#›</a:t>
            </a:fld>
            <a:endParaRPr lang="en-ZA"/>
          </a:p>
        </p:txBody>
      </p:sp>
    </p:spTree>
    <p:extLst>
      <p:ext uri="{BB962C8B-B14F-4D97-AF65-F5344CB8AC3E}">
        <p14:creationId xmlns:p14="http://schemas.microsoft.com/office/powerpoint/2010/main" val="21263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DA3FB7-BD1B-4C42-8790-3711E741D11E}" type="slidenum">
              <a:rPr lang="en-ZA" smtClean="0">
                <a:solidFill>
                  <a:prstClr val="black"/>
                </a:solidFill>
              </a:rPr>
              <a:pPr fontAlgn="base">
                <a:spcBef>
                  <a:spcPct val="0"/>
                </a:spcBef>
                <a:spcAft>
                  <a:spcPct val="0"/>
                </a:spcAft>
                <a:defRPr/>
              </a:pPr>
              <a:t>1</a:t>
            </a:fld>
            <a:endParaRPr lang="en-ZA" dirty="0" smtClean="0">
              <a:solidFill>
                <a:prstClr val="black"/>
              </a:solidFill>
            </a:endParaRPr>
          </a:p>
        </p:txBody>
      </p:sp>
    </p:spTree>
    <p:extLst>
      <p:ext uri="{BB962C8B-B14F-4D97-AF65-F5344CB8AC3E}">
        <p14:creationId xmlns:p14="http://schemas.microsoft.com/office/powerpoint/2010/main" val="404943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05149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5730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1DEA57-A0AE-4928-AC58-D509915AD750}" type="datetimeFigureOut">
              <a:rPr lang="en-ZA" smtClean="0"/>
              <a:t>2019/08/14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9C6208-2042-4D82-931F-A9C79B5153ED}" type="slidenum">
              <a:rPr lang="en-ZA" smtClean="0"/>
              <a:t>‹#›</a:t>
            </a:fld>
            <a:endParaRPr lang="en-ZA" dirty="0"/>
          </a:p>
        </p:txBody>
      </p:sp>
    </p:spTree>
    <p:extLst>
      <p:ext uri="{BB962C8B-B14F-4D97-AF65-F5344CB8AC3E}">
        <p14:creationId xmlns:p14="http://schemas.microsoft.com/office/powerpoint/2010/main"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1DEA57-A0AE-4928-AC58-D509915AD750}" type="datetimeFigureOut">
              <a:rPr lang="en-ZA" smtClean="0"/>
              <a:t>2019/08/14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9C6208-2042-4D82-931F-A9C79B5153ED}" type="slidenum">
              <a:rPr lang="en-ZA" smtClean="0"/>
              <a:t>‹#›</a:t>
            </a:fld>
            <a:endParaRPr lang="en-ZA" dirty="0"/>
          </a:p>
        </p:txBody>
      </p:sp>
    </p:spTree>
    <p:extLst>
      <p:ext uri="{BB962C8B-B14F-4D97-AF65-F5344CB8AC3E}">
        <p14:creationId xmlns:p14="http://schemas.microsoft.com/office/powerpoint/2010/main" val="1010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46166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8/14/2019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4293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81585" y="729216"/>
            <a:ext cx="6028827" cy="614014"/>
          </a:xfrm>
        </p:spPr>
        <p:txBody>
          <a:bodyPr lIns="0" tIns="0" rIns="0" bIns="0"/>
          <a:lstStyle>
            <a:lvl1pPr>
              <a:defRPr sz="3990" b="0" i="0">
                <a:solidFill>
                  <a:schemeClr val="tx1"/>
                </a:solidFill>
                <a:latin typeface="Calibri"/>
                <a:cs typeface="Calibri"/>
              </a:defRPr>
            </a:lvl1pPr>
          </a:lstStyle>
          <a:p>
            <a:endParaRPr/>
          </a:p>
        </p:txBody>
      </p:sp>
      <p:sp>
        <p:nvSpPr>
          <p:cNvPr id="3" name="Holder 3"/>
          <p:cNvSpPr>
            <a:spLocks noGrp="1"/>
          </p:cNvSpPr>
          <p:nvPr>
            <p:ph type="body" idx="1"/>
          </p:nvPr>
        </p:nvSpPr>
        <p:spPr>
          <a:xfrm>
            <a:off x="972890" y="1715249"/>
            <a:ext cx="10246217" cy="418576"/>
          </a:xfrm>
        </p:spPr>
        <p:txBody>
          <a:bodyPr lIns="0" tIns="0" rIns="0" bIns="0"/>
          <a:lstStyle>
            <a:lvl1pPr>
              <a:defRPr sz="272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8/14/2019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8262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81585" y="729216"/>
            <a:ext cx="6028827" cy="614014"/>
          </a:xfrm>
        </p:spPr>
        <p:txBody>
          <a:bodyPr lIns="0" tIns="0" rIns="0" bIns="0"/>
          <a:lstStyle>
            <a:lvl1pPr>
              <a:defRPr sz="3990" b="0" i="0">
                <a:solidFill>
                  <a:schemeClr val="tx1"/>
                </a:solidFill>
                <a:latin typeface="Calibri"/>
                <a:cs typeface="Calibri"/>
              </a:defRPr>
            </a:lvl1pPr>
          </a:lstStyle>
          <a:p>
            <a:endParaRPr/>
          </a:p>
        </p:txBody>
      </p:sp>
      <p:sp>
        <p:nvSpPr>
          <p:cNvPr id="3" name="Holder 3"/>
          <p:cNvSpPr>
            <a:spLocks noGrp="1"/>
          </p:cNvSpPr>
          <p:nvPr>
            <p:ph sz="half" idx="2"/>
          </p:nvPr>
        </p:nvSpPr>
        <p:spPr>
          <a:xfrm>
            <a:off x="609601" y="1577340"/>
            <a:ext cx="5303520" cy="46166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6166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8/14/2019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89057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81585" y="729216"/>
            <a:ext cx="6028827" cy="614014"/>
          </a:xfrm>
        </p:spPr>
        <p:txBody>
          <a:bodyPr lIns="0" tIns="0" rIns="0" bIns="0"/>
          <a:lstStyle>
            <a:lvl1pPr>
              <a:defRPr sz="399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8/14/2019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391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3427" y="316469"/>
            <a:ext cx="10425463" cy="6218841"/>
          </a:xfrm>
          <a:prstGeom prst="rect">
            <a:avLst/>
          </a:prstGeom>
          <a:blipFill>
            <a:blip r:embed="rId2" cstate="print"/>
            <a:stretch>
              <a:fillRect/>
            </a:stretch>
          </a:blipFill>
        </p:spPr>
        <p:txBody>
          <a:bodyPr wrap="square" lIns="0" tIns="0" rIns="0" bIns="0" rtlCol="0"/>
          <a:lstStyle/>
          <a:p>
            <a:endParaRPr sz="1632">
              <a:solidFill>
                <a:prstClr val="black"/>
              </a:solidFill>
            </a:endParaRPr>
          </a:p>
        </p:txBody>
      </p:sp>
      <p:sp>
        <p:nvSpPr>
          <p:cNvPr id="17" name="bk object 17"/>
          <p:cNvSpPr/>
          <p:nvPr/>
        </p:nvSpPr>
        <p:spPr>
          <a:xfrm>
            <a:off x="883427" y="316469"/>
            <a:ext cx="10425463" cy="5198951"/>
          </a:xfrm>
          <a:prstGeom prst="rect">
            <a:avLst/>
          </a:prstGeom>
          <a:blipFill>
            <a:blip r:embed="rId3" cstate="print"/>
            <a:stretch>
              <a:fillRect/>
            </a:stretch>
          </a:blipFill>
        </p:spPr>
        <p:txBody>
          <a:bodyPr wrap="square" lIns="0" tIns="0" rIns="0" bIns="0" rtlCol="0"/>
          <a:lstStyle/>
          <a:p>
            <a:endParaRPr sz="1632">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8/14/2019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535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5730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Slide Number Placeholder 5"/>
          <p:cNvSpPr>
            <a:spLocks noGrp="1"/>
          </p:cNvSpPr>
          <p:nvPr>
            <p:ph type="sldNum" sz="quarter" idx="4"/>
          </p:nvPr>
        </p:nvSpPr>
        <p:spPr>
          <a:xfrm>
            <a:off x="9168341" y="594928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15735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5"/>
          <p:cNvSpPr>
            <a:spLocks noGrp="1"/>
          </p:cNvSpPr>
          <p:nvPr>
            <p:ph type="sldNum" sz="quarter" idx="4"/>
          </p:nvPr>
        </p:nvSpPr>
        <p:spPr>
          <a:xfrm>
            <a:off x="9168341" y="58772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01037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9264352" y="594419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865B0-5D17-4547-8A6A-62A458F9063E}" type="slidenum">
              <a:rPr lang="en-ZA" sz="1200" smtClean="0">
                <a:solidFill>
                  <a:prstClr val="black">
                    <a:tint val="75000"/>
                  </a:prstClr>
                </a:solidFill>
              </a:rPr>
              <a:pPr/>
              <a:t>‹#›</a:t>
            </a:fld>
            <a:endParaRPr lang="en-ZA" sz="1200" dirty="0">
              <a:solidFill>
                <a:prstClr val="black">
                  <a:tint val="75000"/>
                </a:prstClr>
              </a:solidFill>
            </a:endParaRPr>
          </a:p>
        </p:txBody>
      </p:sp>
    </p:spTree>
    <p:extLst>
      <p:ext uri="{BB962C8B-B14F-4D97-AF65-F5344CB8AC3E}">
        <p14:creationId xmlns:p14="http://schemas.microsoft.com/office/powerpoint/2010/main" val="55298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021440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5"/>
          <p:cNvSpPr>
            <a:spLocks noGrp="1"/>
          </p:cNvSpPr>
          <p:nvPr>
            <p:ph type="sldNum" sz="quarter" idx="4"/>
          </p:nvPr>
        </p:nvSpPr>
        <p:spPr>
          <a:xfrm>
            <a:off x="9168341" y="58772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36176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5"/>
          <p:cNvSpPr>
            <a:spLocks noGrp="1"/>
          </p:cNvSpPr>
          <p:nvPr>
            <p:ph type="sldNum" sz="quarter" idx="10"/>
          </p:nvPr>
        </p:nvSpPr>
        <p:spPr>
          <a:xfrm>
            <a:off x="9168341" y="638132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
        <p:nvSpPr>
          <p:cNvPr id="8" name="Content Placeholder 2"/>
          <p:cNvSpPr>
            <a:spLocks noGrp="1"/>
          </p:cNvSpPr>
          <p:nvPr>
            <p:ph idx="11"/>
          </p:nvPr>
        </p:nvSpPr>
        <p:spPr>
          <a:xfrm>
            <a:off x="609600" y="1600202"/>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96265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a:xfrm>
            <a:off x="6576053" y="6381329"/>
            <a:ext cx="2844800" cy="365125"/>
          </a:xfrm>
        </p:spPr>
        <p:txBody>
          <a:body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
        <p:nvSpPr>
          <p:cNvPr id="6" name="Content Placeholder 2"/>
          <p:cNvSpPr>
            <a:spLocks noGrp="1"/>
          </p:cNvSpPr>
          <p:nvPr>
            <p:ph idx="1"/>
          </p:nvPr>
        </p:nvSpPr>
        <p:spPr>
          <a:xfrm>
            <a:off x="609600" y="1600202"/>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3845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25211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75341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2759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02433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36035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754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Mast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170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7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1351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6463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51DEA57-A0AE-4928-AC58-D509915AD750}" type="datetimeFigureOut">
              <a:rPr lang="en-ZA" smtClean="0"/>
              <a:t>2019/08/14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29C6208-2042-4D82-931F-A9C79B5153ED}" type="slidenum">
              <a:rPr lang="en-ZA" smtClean="0"/>
              <a:t>‹#›</a:t>
            </a:fld>
            <a:endParaRPr lang="en-ZA" dirty="0"/>
          </a:p>
        </p:txBody>
      </p:sp>
    </p:spTree>
    <p:extLst>
      <p:ext uri="{BB962C8B-B14F-4D97-AF65-F5344CB8AC3E}">
        <p14:creationId xmlns:p14="http://schemas.microsoft.com/office/powerpoint/2010/main" val="10174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DEA57-A0AE-4928-AC58-D509915AD750}" type="datetimeFigureOut">
              <a:rPr lang="en-ZA" smtClean="0"/>
              <a:t>2019/08/14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29C6208-2042-4D82-931F-A9C79B5153ED}" type="slidenum">
              <a:rPr lang="en-ZA" smtClean="0"/>
              <a:t>‹#›</a:t>
            </a:fld>
            <a:endParaRPr lang="en-ZA" dirty="0"/>
          </a:p>
        </p:txBody>
      </p:sp>
    </p:spTree>
    <p:extLst>
      <p:ext uri="{BB962C8B-B14F-4D97-AF65-F5344CB8AC3E}">
        <p14:creationId xmlns:p14="http://schemas.microsoft.com/office/powerpoint/2010/main" val="10249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DEA57-A0AE-4928-AC58-D509915AD750}" type="datetimeFigureOut">
              <a:rPr lang="en-ZA" smtClean="0"/>
              <a:t>2019/08/14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9C6208-2042-4D82-931F-A9C79B5153ED}" type="slidenum">
              <a:rPr lang="en-ZA" smtClean="0"/>
              <a:t>‹#›</a:t>
            </a:fld>
            <a:endParaRPr lang="en-ZA" dirty="0"/>
          </a:p>
        </p:txBody>
      </p:sp>
    </p:spTree>
    <p:extLst>
      <p:ext uri="{BB962C8B-B14F-4D97-AF65-F5344CB8AC3E}">
        <p14:creationId xmlns:p14="http://schemas.microsoft.com/office/powerpoint/2010/main"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DEA57-A0AE-4928-AC58-D509915AD750}" type="datetimeFigureOut">
              <a:rPr lang="en-ZA" smtClean="0"/>
              <a:t>2019/08/14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9C6208-2042-4D82-931F-A9C79B5153ED}" type="slidenum">
              <a:rPr lang="en-ZA" smtClean="0"/>
              <a:t>‹#›</a:t>
            </a:fld>
            <a:endParaRPr lang="en-ZA" dirty="0"/>
          </a:p>
        </p:txBody>
      </p:sp>
    </p:spTree>
    <p:extLst>
      <p:ext uri="{BB962C8B-B14F-4D97-AF65-F5344CB8AC3E}">
        <p14:creationId xmlns:p14="http://schemas.microsoft.com/office/powerpoint/2010/main"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DEA57-A0AE-4928-AC58-D509915AD750}" type="datetimeFigureOut">
              <a:rPr lang="en-ZA" smtClean="0"/>
              <a:t>2019/08/14</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C6208-2042-4D82-931F-A9C79B5153ED}" type="slidenum">
              <a:rPr lang="en-ZA" smtClean="0"/>
              <a:t>‹#›</a:t>
            </a:fld>
            <a:endParaRPr lang="en-ZA" dirty="0"/>
          </a:p>
        </p:txBody>
      </p:sp>
    </p:spTree>
    <p:extLst>
      <p:ext uri="{BB962C8B-B14F-4D97-AF65-F5344CB8AC3E}">
        <p14:creationId xmlns:p14="http://schemas.microsoft.com/office/powerpoint/2010/main" val="4810298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3427" y="316469"/>
            <a:ext cx="10425463" cy="6218841"/>
          </a:xfrm>
          <a:prstGeom prst="rect">
            <a:avLst/>
          </a:prstGeom>
          <a:blipFill>
            <a:blip r:embed="rId7" cstate="print"/>
            <a:stretch>
              <a:fillRect/>
            </a:stretch>
          </a:blipFill>
        </p:spPr>
        <p:txBody>
          <a:bodyPr wrap="square" lIns="0" tIns="0" rIns="0" bIns="0" rtlCol="0"/>
          <a:lstStyle/>
          <a:p>
            <a:endParaRPr sz="1632">
              <a:solidFill>
                <a:prstClr val="black"/>
              </a:solidFill>
            </a:endParaRPr>
          </a:p>
        </p:txBody>
      </p:sp>
      <p:sp>
        <p:nvSpPr>
          <p:cNvPr id="2" name="Holder 2"/>
          <p:cNvSpPr>
            <a:spLocks noGrp="1"/>
          </p:cNvSpPr>
          <p:nvPr>
            <p:ph type="title"/>
          </p:nvPr>
        </p:nvSpPr>
        <p:spPr>
          <a:xfrm>
            <a:off x="3081585" y="729216"/>
            <a:ext cx="6028827" cy="677108"/>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972890" y="1715249"/>
            <a:ext cx="10246217" cy="461665"/>
          </a:xfrm>
          <a:prstGeom prst="rect">
            <a:avLst/>
          </a:prstGeom>
        </p:spPr>
        <p:txBody>
          <a:bodyPr wrap="square" lIns="0" tIns="0" rIns="0" bIns="0">
            <a:spAutoFit/>
          </a:bodyPr>
          <a:lstStyle>
            <a:lvl1pPr>
              <a:defRPr sz="3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1" y="6377939"/>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8/14/2019</a:t>
            </a:fld>
            <a:endParaRPr lang="en-US">
              <a:solidFill>
                <a:prstClr val="black">
                  <a:tint val="75000"/>
                </a:prstClr>
              </a:solidFill>
            </a:endParaRPr>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166579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865B0-5D17-4547-8A6A-62A458F906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971474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241363"/>
            <a:ext cx="12025635" cy="3873042"/>
          </a:xfrm>
        </p:spPr>
        <p:txBody>
          <a:bodyPr>
            <a:normAutofit fontScale="90000"/>
          </a:bodyPr>
          <a:lstStyle/>
          <a:p>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endParaRPr lang="en-ZA" altLang="en-US" dirty="0" smtClean="0"/>
          </a:p>
        </p:txBody>
      </p:sp>
      <p:sp>
        <p:nvSpPr>
          <p:cNvPr id="3" name="Title 1"/>
          <p:cNvSpPr txBox="1">
            <a:spLocks/>
          </p:cNvSpPr>
          <p:nvPr/>
        </p:nvSpPr>
        <p:spPr bwMode="auto">
          <a:xfrm>
            <a:off x="-204793" y="2974288"/>
            <a:ext cx="12047968" cy="4563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fontAlgn="base">
              <a:spcBef>
                <a:spcPct val="0"/>
              </a:spcBef>
              <a:spcAft>
                <a:spcPct val="0"/>
              </a:spcAft>
              <a:defRPr/>
            </a:pP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endParaRPr lang="en-ZA" altLang="en-US" sz="5400" b="1" dirty="0" smtClean="0">
              <a:solidFill>
                <a:srgbClr val="741202"/>
              </a:solidFill>
              <a:latin typeface="Arial" panose="020B0604020202020204" pitchFamily="34" charset="0"/>
              <a:cs typeface="Arial" panose="020B0604020202020204" pitchFamily="34" charset="0"/>
            </a:endParaRPr>
          </a:p>
          <a:p>
            <a:pPr algn="ctr" fontAlgn="base">
              <a:spcBef>
                <a:spcPct val="0"/>
              </a:spcBef>
              <a:spcAft>
                <a:spcPct val="0"/>
              </a:spcAft>
              <a:defRPr/>
            </a:pPr>
            <a:r>
              <a:rPr lang="en-ZA" altLang="en-US" sz="4800" b="1" dirty="0" smtClean="0">
                <a:solidFill>
                  <a:srgbClr val="741202"/>
                </a:solidFill>
                <a:latin typeface="Arial" panose="020B0604020202020204" pitchFamily="34" charset="0"/>
                <a:cs typeface="Arial" panose="020B0604020202020204" pitchFamily="34" charset="0"/>
              </a:rPr>
              <a:t>  </a:t>
            </a:r>
            <a:r>
              <a:rPr lang="en-ZA" altLang="en-US" sz="4400" b="1" dirty="0" smtClean="0">
                <a:solidFill>
                  <a:srgbClr val="741202"/>
                </a:solidFill>
                <a:latin typeface="Arial" panose="020B0604020202020204" pitchFamily="34" charset="0"/>
                <a:cs typeface="Arial" panose="020B0604020202020204" pitchFamily="34" charset="0"/>
              </a:rPr>
              <a:t/>
            </a:r>
            <a:br>
              <a:rPr lang="en-ZA" altLang="en-US" sz="4400" b="1" dirty="0" smtClean="0">
                <a:solidFill>
                  <a:srgbClr val="741202"/>
                </a:solidFill>
                <a:latin typeface="Arial" panose="020B0604020202020204" pitchFamily="34" charset="0"/>
                <a:cs typeface="Arial" panose="020B0604020202020204" pitchFamily="34" charset="0"/>
              </a:rPr>
            </a:br>
            <a:r>
              <a:rPr lang="en-ZA" altLang="en-US" sz="4400" b="1" dirty="0" smtClean="0">
                <a:solidFill>
                  <a:srgbClr val="741202"/>
                </a:solidFill>
                <a:latin typeface="Arial" panose="020B0604020202020204" pitchFamily="34" charset="0"/>
                <a:cs typeface="Arial" panose="020B0604020202020204" pitchFamily="34" charset="0"/>
              </a:rPr>
              <a:t/>
            </a:r>
            <a:br>
              <a:rPr lang="en-ZA" altLang="en-US" sz="4400" b="1" dirty="0" smtClean="0">
                <a:solidFill>
                  <a:srgbClr val="741202"/>
                </a:solidFill>
                <a:latin typeface="Arial" panose="020B0604020202020204" pitchFamily="34" charset="0"/>
                <a:cs typeface="Arial" panose="020B0604020202020204" pitchFamily="34" charset="0"/>
              </a:rPr>
            </a:br>
            <a:r>
              <a:rPr lang="en-ZA" altLang="en-US" sz="4400" b="1" dirty="0" smtClean="0">
                <a:solidFill>
                  <a:srgbClr val="741202"/>
                </a:solidFill>
                <a:latin typeface="Arial" panose="020B0604020202020204" pitchFamily="34" charset="0"/>
                <a:cs typeface="Arial" panose="020B0604020202020204" pitchFamily="34" charset="0"/>
              </a:rPr>
              <a:t/>
            </a:r>
            <a:br>
              <a:rPr lang="en-ZA" altLang="en-US" sz="4400" b="1" dirty="0" smtClean="0">
                <a:solidFill>
                  <a:srgbClr val="741202"/>
                </a:solidFill>
                <a:latin typeface="Arial" panose="020B0604020202020204" pitchFamily="34" charset="0"/>
                <a:cs typeface="Arial" panose="020B0604020202020204" pitchFamily="34" charset="0"/>
              </a:rPr>
            </a:br>
            <a:r>
              <a:rPr lang="en-ZA" altLang="en-US" sz="4400" b="1" dirty="0" smtClean="0">
                <a:solidFill>
                  <a:srgbClr val="741202"/>
                </a:solidFill>
                <a:latin typeface="Arial" panose="020B0604020202020204" pitchFamily="34" charset="0"/>
                <a:cs typeface="Arial" panose="020B0604020202020204" pitchFamily="34" charset="0"/>
              </a:rPr>
              <a:t/>
            </a:r>
            <a:br>
              <a:rPr lang="en-ZA" altLang="en-US" sz="4400" b="1" dirty="0" smtClean="0">
                <a:solidFill>
                  <a:srgbClr val="741202"/>
                </a:solidFill>
                <a:latin typeface="Arial" panose="020B0604020202020204" pitchFamily="34" charset="0"/>
                <a:cs typeface="Arial" panose="020B0604020202020204" pitchFamily="34" charset="0"/>
              </a:rPr>
            </a:b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r>
              <a:rPr lang="en-ZA" altLang="en-US" sz="2400" b="1" dirty="0" smtClean="0">
                <a:solidFill>
                  <a:srgbClr val="741202"/>
                </a:solidFill>
                <a:latin typeface="Arial" panose="020B0604020202020204" pitchFamily="34" charset="0"/>
                <a:cs typeface="Arial" panose="020B0604020202020204" pitchFamily="34" charset="0"/>
              </a:rPr>
              <a:t/>
            </a:r>
            <a:br>
              <a:rPr lang="en-ZA" altLang="en-US" sz="2400" b="1" dirty="0" smtClean="0">
                <a:solidFill>
                  <a:srgbClr val="741202"/>
                </a:solidFill>
                <a:latin typeface="Arial" panose="020B0604020202020204" pitchFamily="34" charset="0"/>
                <a:cs typeface="Arial" panose="020B0604020202020204" pitchFamily="34" charset="0"/>
              </a:rPr>
            </a:br>
            <a:endParaRPr lang="en-ZA" altLang="en-US" sz="3200" b="1" dirty="0"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55242" y="2878035"/>
            <a:ext cx="11281340" cy="1200329"/>
          </a:xfrm>
          <a:prstGeom prst="rect">
            <a:avLst/>
          </a:prstGeom>
        </p:spPr>
        <p:txBody>
          <a:bodyPr wrap="square">
            <a:spAutoFit/>
          </a:bodyPr>
          <a:lstStyle/>
          <a:p>
            <a:pPr algn="ctr"/>
            <a:r>
              <a:rPr lang="en-US" sz="2400" b="1" dirty="0" smtClean="0">
                <a:solidFill>
                  <a:srgbClr val="F79646">
                    <a:lumMod val="50000"/>
                  </a:srgbClr>
                </a:solidFill>
              </a:rPr>
              <a:t>THE THREE STREAM MODEL: ACADEMIC, TECHNICAL VOCATIONAL AND TECHNICAL OCCUPATIONAL STREAMS</a:t>
            </a:r>
          </a:p>
          <a:p>
            <a:pPr algn="ctr"/>
            <a:r>
              <a:rPr lang="en-US" sz="2400" b="1" smtClean="0">
                <a:solidFill>
                  <a:srgbClr val="F79646">
                    <a:lumMod val="50000"/>
                  </a:srgbClr>
                </a:solidFill>
              </a:rPr>
              <a:t> </a:t>
            </a:r>
            <a:r>
              <a:rPr lang="en-US" sz="2400" b="1" smtClean="0">
                <a:solidFill>
                  <a:srgbClr val="F79646">
                    <a:lumMod val="50000"/>
                  </a:srgbClr>
                </a:solidFill>
              </a:rPr>
              <a:t>14 </a:t>
            </a:r>
            <a:r>
              <a:rPr lang="en-US" sz="2400" b="1" dirty="0" smtClean="0">
                <a:solidFill>
                  <a:srgbClr val="F79646">
                    <a:lumMod val="50000"/>
                  </a:srgbClr>
                </a:solidFill>
              </a:rPr>
              <a:t>August 2019</a:t>
            </a:r>
          </a:p>
        </p:txBody>
      </p:sp>
      <p:sp>
        <p:nvSpPr>
          <p:cNvPr id="7" name="Rectangle 6"/>
          <p:cNvSpPr/>
          <p:nvPr/>
        </p:nvSpPr>
        <p:spPr>
          <a:xfrm>
            <a:off x="455242" y="1484784"/>
            <a:ext cx="11281340" cy="646331"/>
          </a:xfrm>
          <a:prstGeom prst="rect">
            <a:avLst/>
          </a:prstGeom>
        </p:spPr>
        <p:txBody>
          <a:bodyPr wrap="square">
            <a:spAutoFit/>
          </a:bodyPr>
          <a:lstStyle/>
          <a:p>
            <a:pPr algn="ctr"/>
            <a:r>
              <a:rPr lang="en-ZA" sz="3600" b="1" dirty="0" smtClean="0">
                <a:solidFill>
                  <a:srgbClr val="C0504D">
                    <a:lumMod val="50000"/>
                  </a:srgbClr>
                </a:solidFill>
                <a:latin typeface="Arial" panose="020B0604020202020204" pitchFamily="34" charset="0"/>
                <a:ea typeface="+mj-ea"/>
                <a:cs typeface="Arial" panose="020B0604020202020204" pitchFamily="34" charset="0"/>
              </a:rPr>
              <a:t>Correctional Services </a:t>
            </a:r>
          </a:p>
        </p:txBody>
      </p:sp>
    </p:spTree>
    <p:extLst>
      <p:ext uri="{BB962C8B-B14F-4D97-AF65-F5344CB8AC3E}">
        <p14:creationId xmlns:p14="http://schemas.microsoft.com/office/powerpoint/2010/main" val="343689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9FF686E-BECD-4EB3-B8FC-7D0B2FD541D3}"/>
              </a:ext>
            </a:extLst>
          </p:cNvPr>
          <p:cNvGraphicFramePr>
            <a:graphicFrameLocks noGrp="1"/>
          </p:cNvGraphicFramePr>
          <p:nvPr>
            <p:extLst>
              <p:ext uri="{D42A27DB-BD31-4B8C-83A1-F6EECF244321}">
                <p14:modId xmlns:p14="http://schemas.microsoft.com/office/powerpoint/2010/main" val="1965311256"/>
              </p:ext>
            </p:extLst>
          </p:nvPr>
        </p:nvGraphicFramePr>
        <p:xfrm>
          <a:off x="1543661" y="233044"/>
          <a:ext cx="7809347" cy="6267308"/>
        </p:xfrm>
        <a:graphic>
          <a:graphicData uri="http://schemas.openxmlformats.org/drawingml/2006/table">
            <a:tbl>
              <a:tblPr firstRow="1" firstCol="1" bandRow="1">
                <a:tableStyleId>{5C22544A-7EE6-4342-B048-85BDC9FD1C3A}</a:tableStyleId>
              </a:tblPr>
              <a:tblGrid>
                <a:gridCol w="539784">
                  <a:extLst>
                    <a:ext uri="{9D8B030D-6E8A-4147-A177-3AD203B41FA5}">
                      <a16:colId xmlns:a16="http://schemas.microsoft.com/office/drawing/2014/main" xmlns="" val="3106446866"/>
                    </a:ext>
                  </a:extLst>
                </a:gridCol>
                <a:gridCol w="1142461">
                  <a:extLst>
                    <a:ext uri="{9D8B030D-6E8A-4147-A177-3AD203B41FA5}">
                      <a16:colId xmlns:a16="http://schemas.microsoft.com/office/drawing/2014/main" xmlns="" val="3760112397"/>
                    </a:ext>
                  </a:extLst>
                </a:gridCol>
                <a:gridCol w="1364586">
                  <a:extLst>
                    <a:ext uri="{9D8B030D-6E8A-4147-A177-3AD203B41FA5}">
                      <a16:colId xmlns:a16="http://schemas.microsoft.com/office/drawing/2014/main" xmlns="" val="916618306"/>
                    </a:ext>
                  </a:extLst>
                </a:gridCol>
                <a:gridCol w="1364586">
                  <a:extLst>
                    <a:ext uri="{9D8B030D-6E8A-4147-A177-3AD203B41FA5}">
                      <a16:colId xmlns:a16="http://schemas.microsoft.com/office/drawing/2014/main" xmlns="" val="282626267"/>
                    </a:ext>
                  </a:extLst>
                </a:gridCol>
                <a:gridCol w="1364586">
                  <a:extLst>
                    <a:ext uri="{9D8B030D-6E8A-4147-A177-3AD203B41FA5}">
                      <a16:colId xmlns:a16="http://schemas.microsoft.com/office/drawing/2014/main" xmlns="" val="3910344814"/>
                    </a:ext>
                  </a:extLst>
                </a:gridCol>
                <a:gridCol w="878142">
                  <a:extLst>
                    <a:ext uri="{9D8B030D-6E8A-4147-A177-3AD203B41FA5}">
                      <a16:colId xmlns:a16="http://schemas.microsoft.com/office/drawing/2014/main" xmlns="" val="1105929932"/>
                    </a:ext>
                  </a:extLst>
                </a:gridCol>
                <a:gridCol w="356672">
                  <a:extLst>
                    <a:ext uri="{9D8B030D-6E8A-4147-A177-3AD203B41FA5}">
                      <a16:colId xmlns:a16="http://schemas.microsoft.com/office/drawing/2014/main" xmlns="" val="1761003723"/>
                    </a:ext>
                  </a:extLst>
                </a:gridCol>
                <a:gridCol w="441858">
                  <a:extLst>
                    <a:ext uri="{9D8B030D-6E8A-4147-A177-3AD203B41FA5}">
                      <a16:colId xmlns:a16="http://schemas.microsoft.com/office/drawing/2014/main" xmlns="" val="4289218255"/>
                    </a:ext>
                  </a:extLst>
                </a:gridCol>
                <a:gridCol w="356672">
                  <a:extLst>
                    <a:ext uri="{9D8B030D-6E8A-4147-A177-3AD203B41FA5}">
                      <a16:colId xmlns:a16="http://schemas.microsoft.com/office/drawing/2014/main" xmlns="" val="3814321827"/>
                    </a:ext>
                  </a:extLst>
                </a:gridCol>
              </a:tblGrid>
              <a:tr h="401330">
                <a:tc rowSpan="6">
                  <a:txBody>
                    <a:bodyPr/>
                    <a:lstStyle/>
                    <a:p>
                      <a:pPr marL="71755" marR="71755" algn="ctr">
                        <a:lnSpc>
                          <a:spcPct val="107000"/>
                        </a:lnSpc>
                        <a:spcAft>
                          <a:spcPts val="0"/>
                        </a:spcAft>
                      </a:pPr>
                      <a:r>
                        <a:rPr lang="en-ZA" sz="1600" dirty="0">
                          <a:solidFill>
                            <a:schemeClr val="tx1"/>
                          </a:solidFill>
                          <a:effectLst/>
                        </a:rPr>
                        <a:t>Higher Education </a:t>
                      </a:r>
                    </a:p>
                    <a:p>
                      <a:pPr marL="71755" marR="71755" algn="ctr">
                        <a:lnSpc>
                          <a:spcPct val="107000"/>
                        </a:lnSpc>
                        <a:spcAft>
                          <a:spcPts val="0"/>
                        </a:spcAft>
                      </a:pPr>
                      <a:r>
                        <a:rPr lang="en-ZA" sz="1600" dirty="0">
                          <a:solidFill>
                            <a:schemeClr val="tx1"/>
                          </a:solidFill>
                          <a:effectLst/>
                        </a:rPr>
                        <a:t>&amp; Training</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solidFill>
                      <a:schemeClr val="bg1">
                        <a:lumMod val="95000"/>
                      </a:schemeClr>
                    </a:solidFill>
                  </a:tcPr>
                </a:tc>
                <a:tc>
                  <a:txBody>
                    <a:bodyPr/>
                    <a:lstStyle/>
                    <a:p>
                      <a:pPr algn="ctr">
                        <a:lnSpc>
                          <a:spcPct val="107000"/>
                        </a:lnSpc>
                        <a:spcAft>
                          <a:spcPts val="0"/>
                        </a:spcAft>
                      </a:pPr>
                      <a:r>
                        <a:rPr lang="en-ZA" sz="1400" b="1" dirty="0">
                          <a:solidFill>
                            <a:schemeClr val="tx1"/>
                          </a:solidFill>
                          <a:effectLst/>
                        </a:rPr>
                        <a:t>10</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gridSpan="4">
                  <a:txBody>
                    <a:bodyPr/>
                    <a:lstStyle/>
                    <a:p>
                      <a:pPr algn="l">
                        <a:lnSpc>
                          <a:spcPct val="107000"/>
                        </a:lnSpc>
                        <a:spcAft>
                          <a:spcPts val="0"/>
                        </a:spcAft>
                      </a:pPr>
                      <a:r>
                        <a:rPr lang="en-ZA" sz="1400" b="1" dirty="0">
                          <a:solidFill>
                            <a:schemeClr val="tx1"/>
                          </a:solidFill>
                          <a:effectLst/>
                        </a:rPr>
                        <a:t>Doctoral Degree</a:t>
                      </a:r>
                    </a:p>
                    <a:p>
                      <a:pPr algn="l">
                        <a:lnSpc>
                          <a:spcPct val="107000"/>
                        </a:lnSpc>
                        <a:spcAft>
                          <a:spcPts val="0"/>
                        </a:spcAft>
                      </a:pPr>
                      <a:r>
                        <a:rPr lang="en-ZA" sz="1400" b="1" dirty="0">
                          <a:solidFill>
                            <a:schemeClr val="tx1"/>
                          </a:solidFill>
                          <a:effectLst/>
                        </a:rPr>
                        <a:t> </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10">
                  <a:txBody>
                    <a:bodyPr/>
                    <a:lstStyle/>
                    <a:p>
                      <a:pPr marL="71755" marR="71755" algn="ctr">
                        <a:lnSpc>
                          <a:spcPct val="107000"/>
                        </a:lnSpc>
                        <a:spcAft>
                          <a:spcPts val="0"/>
                        </a:spcAft>
                      </a:pPr>
                      <a:r>
                        <a:rPr lang="en-ZA" sz="1400" b="1" dirty="0">
                          <a:solidFill>
                            <a:schemeClr val="tx1"/>
                          </a:solidFill>
                          <a:effectLst/>
                        </a:rPr>
                        <a:t>National Skills Certificates</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solidFill>
                      <a:schemeClr val="accent2">
                        <a:lumMod val="20000"/>
                        <a:lumOff val="80000"/>
                      </a:schemeClr>
                    </a:solidFill>
                  </a:tcPr>
                </a:tc>
                <a:tc rowSpan="6">
                  <a:txBody>
                    <a:bodyPr/>
                    <a:lstStyle/>
                    <a:p>
                      <a:pPr algn="just">
                        <a:lnSpc>
                          <a:spcPct val="107000"/>
                        </a:lnSpc>
                        <a:spcAft>
                          <a:spcPts val="0"/>
                        </a:spcAft>
                      </a:pPr>
                      <a:r>
                        <a:rPr lang="en-ZA" sz="1400" b="1" dirty="0">
                          <a:solidFill>
                            <a:schemeClr val="tx1"/>
                          </a:solidFill>
                          <a:effectLst/>
                        </a:rPr>
                        <a:t> </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rowSpan="10">
                  <a:txBody>
                    <a:bodyPr/>
                    <a:lstStyle/>
                    <a:p>
                      <a:pPr marL="71755" marR="71755" algn="ctr">
                        <a:lnSpc>
                          <a:spcPct val="107000"/>
                        </a:lnSpc>
                        <a:spcAft>
                          <a:spcPts val="0"/>
                        </a:spcAft>
                      </a:pPr>
                      <a:r>
                        <a:rPr lang="en-ZA" sz="1400" b="1" dirty="0">
                          <a:solidFill>
                            <a:schemeClr val="tx1"/>
                          </a:solidFill>
                          <a:effectLst/>
                        </a:rPr>
                        <a:t>National Occupational Certificates</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solidFill>
                      <a:schemeClr val="accent2">
                        <a:lumMod val="20000"/>
                        <a:lumOff val="80000"/>
                      </a:schemeClr>
                    </a:solidFill>
                  </a:tcPr>
                </a:tc>
                <a:extLst>
                  <a:ext uri="{0D108BD9-81ED-4DB2-BD59-A6C34878D82A}">
                    <a16:rowId xmlns:a16="http://schemas.microsoft.com/office/drawing/2014/main" xmlns="" val="1828245301"/>
                  </a:ext>
                </a:extLst>
              </a:tr>
              <a:tr h="401330">
                <a:tc vMerge="1">
                  <a:txBody>
                    <a:bodyPr/>
                    <a:lstStyle/>
                    <a:p>
                      <a:endParaRPr lang="en-ZA"/>
                    </a:p>
                  </a:txBody>
                  <a:tcPr/>
                </a:tc>
                <a:tc>
                  <a:txBody>
                    <a:bodyPr/>
                    <a:lstStyle/>
                    <a:p>
                      <a:pPr algn="ctr">
                        <a:lnSpc>
                          <a:spcPct val="107000"/>
                        </a:lnSpc>
                        <a:spcAft>
                          <a:spcPts val="0"/>
                        </a:spcAft>
                      </a:pPr>
                      <a:r>
                        <a:rPr lang="en-ZA" sz="1400" b="1" dirty="0">
                          <a:solidFill>
                            <a:schemeClr val="tx1"/>
                          </a:solidFill>
                          <a:effectLst/>
                        </a:rPr>
                        <a:t>9</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gridSpan="4">
                  <a:txBody>
                    <a:bodyPr/>
                    <a:lstStyle/>
                    <a:p>
                      <a:pPr algn="l">
                        <a:lnSpc>
                          <a:spcPct val="107000"/>
                        </a:lnSpc>
                        <a:spcAft>
                          <a:spcPts val="0"/>
                        </a:spcAft>
                      </a:pPr>
                      <a:r>
                        <a:rPr lang="en-ZA" sz="1400" b="1" dirty="0">
                          <a:solidFill>
                            <a:schemeClr val="tx1"/>
                          </a:solidFill>
                          <a:effectLst/>
                        </a:rPr>
                        <a:t>Masters Degree</a:t>
                      </a:r>
                    </a:p>
                    <a:p>
                      <a:pPr algn="l">
                        <a:lnSpc>
                          <a:spcPct val="107000"/>
                        </a:lnSpc>
                        <a:spcAft>
                          <a:spcPts val="0"/>
                        </a:spcAft>
                      </a:pPr>
                      <a:r>
                        <a:rPr lang="en-ZA" sz="1400" b="1" dirty="0">
                          <a:solidFill>
                            <a:schemeClr val="tx1"/>
                          </a:solidFill>
                          <a:effectLst/>
                        </a:rPr>
                        <a:t> </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209736488"/>
                  </a:ext>
                </a:extLst>
              </a:tr>
              <a:tr h="401330">
                <a:tc vMerge="1">
                  <a:txBody>
                    <a:bodyPr/>
                    <a:lstStyle/>
                    <a:p>
                      <a:endParaRPr lang="en-ZA"/>
                    </a:p>
                  </a:txBody>
                  <a:tcPr/>
                </a:tc>
                <a:tc>
                  <a:txBody>
                    <a:bodyPr/>
                    <a:lstStyle/>
                    <a:p>
                      <a:pPr algn="ctr">
                        <a:lnSpc>
                          <a:spcPct val="107000"/>
                        </a:lnSpc>
                        <a:spcAft>
                          <a:spcPts val="0"/>
                        </a:spcAft>
                      </a:pPr>
                      <a:r>
                        <a:rPr lang="en-ZA" sz="1400" b="1" dirty="0">
                          <a:solidFill>
                            <a:schemeClr val="tx1"/>
                          </a:solidFill>
                          <a:effectLst/>
                        </a:rPr>
                        <a:t>8</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gridSpan="4">
                  <a:txBody>
                    <a:bodyPr/>
                    <a:lstStyle/>
                    <a:p>
                      <a:pPr algn="l">
                        <a:lnSpc>
                          <a:spcPct val="107000"/>
                        </a:lnSpc>
                        <a:spcAft>
                          <a:spcPts val="0"/>
                        </a:spcAft>
                      </a:pPr>
                      <a:r>
                        <a:rPr lang="en-ZA" sz="1400" b="1" dirty="0">
                          <a:solidFill>
                            <a:schemeClr val="tx1"/>
                          </a:solidFill>
                          <a:effectLst/>
                        </a:rPr>
                        <a:t>Postgraduate Diploma</a:t>
                      </a:r>
                    </a:p>
                    <a:p>
                      <a:pPr algn="l">
                        <a:lnSpc>
                          <a:spcPct val="107000"/>
                        </a:lnSpc>
                        <a:spcAft>
                          <a:spcPts val="0"/>
                        </a:spcAft>
                        <a:tabLst>
                          <a:tab pos="1641475" algn="ctr"/>
                        </a:tabLst>
                      </a:pPr>
                      <a:r>
                        <a:rPr lang="en-ZA" sz="1400" b="1" dirty="0">
                          <a:solidFill>
                            <a:schemeClr val="tx1"/>
                          </a:solidFill>
                          <a:effectLst/>
                        </a:rPr>
                        <a:t>Professional Qualifications	</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752849755"/>
                  </a:ext>
                </a:extLst>
              </a:tr>
              <a:tr h="401330">
                <a:tc vMerge="1">
                  <a:txBody>
                    <a:bodyPr/>
                    <a:lstStyle/>
                    <a:p>
                      <a:endParaRPr lang="en-ZA"/>
                    </a:p>
                  </a:txBody>
                  <a:tcPr/>
                </a:tc>
                <a:tc>
                  <a:txBody>
                    <a:bodyPr/>
                    <a:lstStyle/>
                    <a:p>
                      <a:pPr algn="ctr">
                        <a:lnSpc>
                          <a:spcPct val="107000"/>
                        </a:lnSpc>
                        <a:spcAft>
                          <a:spcPts val="0"/>
                        </a:spcAft>
                      </a:pPr>
                      <a:r>
                        <a:rPr lang="en-ZA" sz="1400" b="1" dirty="0">
                          <a:solidFill>
                            <a:schemeClr val="tx1"/>
                          </a:solidFill>
                          <a:effectLst/>
                        </a:rPr>
                        <a:t>7</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gridSpan="4">
                  <a:txBody>
                    <a:bodyPr/>
                    <a:lstStyle/>
                    <a:p>
                      <a:pPr algn="l">
                        <a:lnSpc>
                          <a:spcPct val="107000"/>
                        </a:lnSpc>
                        <a:spcAft>
                          <a:spcPts val="0"/>
                        </a:spcAft>
                      </a:pPr>
                      <a:r>
                        <a:rPr lang="en-ZA" sz="1400" b="1" dirty="0">
                          <a:solidFill>
                            <a:schemeClr val="tx1"/>
                          </a:solidFill>
                          <a:effectLst/>
                        </a:rPr>
                        <a:t>Bachelors Degree</a:t>
                      </a:r>
                    </a:p>
                    <a:p>
                      <a:pPr algn="l">
                        <a:lnSpc>
                          <a:spcPct val="107000"/>
                        </a:lnSpc>
                        <a:spcAft>
                          <a:spcPts val="0"/>
                        </a:spcAft>
                      </a:pPr>
                      <a:r>
                        <a:rPr lang="en-ZA" sz="1400" b="1" dirty="0">
                          <a:solidFill>
                            <a:schemeClr val="tx1"/>
                          </a:solidFill>
                          <a:effectLst/>
                        </a:rPr>
                        <a:t>Advanced Diploma</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504181740"/>
                  </a:ext>
                </a:extLst>
              </a:tr>
              <a:tr h="401330">
                <a:tc vMerge="1">
                  <a:txBody>
                    <a:bodyPr/>
                    <a:lstStyle/>
                    <a:p>
                      <a:endParaRPr lang="en-ZA"/>
                    </a:p>
                  </a:txBody>
                  <a:tcPr/>
                </a:tc>
                <a:tc>
                  <a:txBody>
                    <a:bodyPr/>
                    <a:lstStyle/>
                    <a:p>
                      <a:pPr algn="ctr">
                        <a:lnSpc>
                          <a:spcPct val="107000"/>
                        </a:lnSpc>
                        <a:spcAft>
                          <a:spcPts val="0"/>
                        </a:spcAft>
                      </a:pPr>
                      <a:r>
                        <a:rPr lang="en-ZA" sz="1400" b="1" dirty="0">
                          <a:solidFill>
                            <a:schemeClr val="tx1"/>
                          </a:solidFill>
                          <a:effectLst/>
                        </a:rPr>
                        <a:t>6</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gridSpan="4">
                  <a:txBody>
                    <a:bodyPr/>
                    <a:lstStyle/>
                    <a:p>
                      <a:pPr algn="l">
                        <a:lnSpc>
                          <a:spcPct val="107000"/>
                        </a:lnSpc>
                        <a:spcAft>
                          <a:spcPts val="0"/>
                        </a:spcAft>
                      </a:pPr>
                      <a:r>
                        <a:rPr lang="en-ZA" sz="1400" b="1" dirty="0">
                          <a:solidFill>
                            <a:schemeClr val="tx1"/>
                          </a:solidFill>
                          <a:effectLst/>
                        </a:rPr>
                        <a:t>Diploma</a:t>
                      </a:r>
                    </a:p>
                    <a:p>
                      <a:pPr algn="l">
                        <a:lnSpc>
                          <a:spcPct val="107000"/>
                        </a:lnSpc>
                        <a:spcAft>
                          <a:spcPts val="0"/>
                        </a:spcAft>
                      </a:pPr>
                      <a:r>
                        <a:rPr lang="en-ZA" sz="1400" b="1" dirty="0">
                          <a:solidFill>
                            <a:schemeClr val="tx1"/>
                          </a:solidFill>
                          <a:effectLst/>
                        </a:rPr>
                        <a:t>Advanced Certificate</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015440262"/>
                  </a:ext>
                </a:extLst>
              </a:tr>
              <a:tr h="811649">
                <a:tc vMerge="1">
                  <a:txBody>
                    <a:bodyPr/>
                    <a:lstStyle/>
                    <a:p>
                      <a:endParaRPr lang="en-ZA"/>
                    </a:p>
                  </a:txBody>
                  <a:tcPr/>
                </a:tc>
                <a:tc>
                  <a:txBody>
                    <a:bodyPr/>
                    <a:lstStyle/>
                    <a:p>
                      <a:pPr algn="ctr">
                        <a:lnSpc>
                          <a:spcPct val="107000"/>
                        </a:lnSpc>
                        <a:spcAft>
                          <a:spcPts val="0"/>
                        </a:spcAft>
                      </a:pPr>
                      <a:r>
                        <a:rPr lang="en-ZA" sz="1400" b="1" dirty="0">
                          <a:solidFill>
                            <a:schemeClr val="tx1"/>
                          </a:solidFill>
                          <a:effectLst/>
                        </a:rPr>
                        <a:t>5</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gridSpan="2">
                  <a:txBody>
                    <a:bodyPr/>
                    <a:lstStyle/>
                    <a:p>
                      <a:pPr algn="l">
                        <a:lnSpc>
                          <a:spcPct val="107000"/>
                        </a:lnSpc>
                        <a:spcAft>
                          <a:spcPts val="0"/>
                        </a:spcAft>
                      </a:pPr>
                      <a:r>
                        <a:rPr lang="en-ZA" sz="1400" b="1" dirty="0">
                          <a:solidFill>
                            <a:schemeClr val="tx1"/>
                          </a:solidFill>
                          <a:effectLst/>
                        </a:rPr>
                        <a:t>                   Higher Certificate</a:t>
                      </a:r>
                    </a:p>
                    <a:p>
                      <a:pPr algn="r">
                        <a:lnSpc>
                          <a:spcPct val="107000"/>
                        </a:lnSpc>
                        <a:spcAft>
                          <a:spcPts val="0"/>
                        </a:spcAft>
                      </a:pPr>
                      <a:r>
                        <a:rPr lang="en-ZA" sz="1400" b="1" dirty="0">
                          <a:solidFill>
                            <a:schemeClr val="tx1"/>
                          </a:solidFill>
                          <a:effectLst/>
                        </a:rPr>
                        <a:t> </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ZA"/>
                    </a:p>
                  </a:txBody>
                  <a:tcPr/>
                </a:tc>
                <a:tc>
                  <a:txBody>
                    <a:bodyPr/>
                    <a:lstStyle/>
                    <a:p>
                      <a:pPr algn="ctr">
                        <a:lnSpc>
                          <a:spcPct val="107000"/>
                        </a:lnSpc>
                        <a:spcAft>
                          <a:spcPts val="0"/>
                        </a:spcAft>
                      </a:pPr>
                      <a:r>
                        <a:rPr lang="en-ZA" sz="1400" b="1" dirty="0">
                          <a:solidFill>
                            <a:schemeClr val="tx1"/>
                          </a:solidFill>
                          <a:effectLst/>
                        </a:rPr>
                        <a:t>Advanced National Certificate Vocational </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r>
                        <a:rPr lang="en-ZA" sz="1400" b="1" dirty="0">
                          <a:solidFill>
                            <a:schemeClr val="tx1"/>
                          </a:solidFill>
                          <a:effectLst/>
                        </a:rPr>
                        <a:t>NATED 4-6</a:t>
                      </a:r>
                    </a:p>
                    <a:p>
                      <a:pPr algn="ctr">
                        <a:lnSpc>
                          <a:spcPct val="107000"/>
                        </a:lnSpc>
                        <a:spcAft>
                          <a:spcPts val="0"/>
                        </a:spcAft>
                      </a:pPr>
                      <a:r>
                        <a:rPr lang="en-ZA" sz="1400" b="1" dirty="0">
                          <a:solidFill>
                            <a:schemeClr val="tx1"/>
                          </a:solidFill>
                          <a:effectLst/>
                        </a:rPr>
                        <a:t>(18 months)</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016863111"/>
                  </a:ext>
                </a:extLst>
              </a:tr>
              <a:tr h="606490">
                <a:tc rowSpan="3">
                  <a:txBody>
                    <a:bodyPr/>
                    <a:lstStyle/>
                    <a:p>
                      <a:pPr marL="71755" marR="71755" algn="ctr">
                        <a:lnSpc>
                          <a:spcPct val="107000"/>
                        </a:lnSpc>
                        <a:spcAft>
                          <a:spcPts val="0"/>
                        </a:spcAft>
                      </a:pPr>
                      <a:r>
                        <a:rPr lang="en-ZA" sz="1600" dirty="0">
                          <a:solidFill>
                            <a:schemeClr val="tx1"/>
                          </a:solidFill>
                          <a:effectLst/>
                        </a:rPr>
                        <a:t>FET</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solidFill>
                      <a:schemeClr val="bg1">
                        <a:lumMod val="95000"/>
                      </a:schemeClr>
                    </a:solidFill>
                  </a:tcPr>
                </a:tc>
                <a:tc>
                  <a:txBody>
                    <a:bodyPr/>
                    <a:lstStyle/>
                    <a:p>
                      <a:pPr algn="ctr">
                        <a:lnSpc>
                          <a:spcPct val="107000"/>
                        </a:lnSpc>
                        <a:spcAft>
                          <a:spcPts val="0"/>
                        </a:spcAft>
                      </a:pPr>
                      <a:r>
                        <a:rPr lang="en-ZA" sz="1400" b="1" dirty="0">
                          <a:effectLst/>
                        </a:rPr>
                        <a:t>4</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400" b="1" dirty="0">
                          <a:effectLst/>
                        </a:rPr>
                        <a:t>National Senior Certificate</a:t>
                      </a:r>
                    </a:p>
                    <a:p>
                      <a:pPr algn="ctr">
                        <a:lnSpc>
                          <a:spcPct val="107000"/>
                        </a:lnSpc>
                        <a:spcAft>
                          <a:spcPts val="0"/>
                        </a:spcAft>
                      </a:pPr>
                      <a:r>
                        <a:rPr lang="en-ZA" sz="1400" b="1" dirty="0">
                          <a:effectLst/>
                        </a:rPr>
                        <a:t>Grade 12</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400" b="1" dirty="0">
                          <a:effectLst/>
                        </a:rPr>
                        <a:t>National Adult Senior Certificate</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400" b="1" dirty="0">
                          <a:effectLst/>
                        </a:rPr>
                        <a:t>National Certificate Vocational 3</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n-ZA" sz="1400" b="1" dirty="0">
                          <a:effectLst/>
                        </a:rPr>
                        <a:t>NATED 3</a:t>
                      </a:r>
                    </a:p>
                    <a:p>
                      <a:pPr algn="ctr">
                        <a:lnSpc>
                          <a:spcPct val="107000"/>
                        </a:lnSpc>
                        <a:spcAft>
                          <a:spcPts val="0"/>
                        </a:spcAft>
                      </a:pPr>
                      <a:r>
                        <a:rPr lang="en-ZA" sz="1400" b="1" dirty="0">
                          <a:effectLst/>
                        </a:rPr>
                        <a:t>(3-6 months)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vMerge="1">
                  <a:txBody>
                    <a:bodyPr/>
                    <a:lstStyle/>
                    <a:p>
                      <a:endParaRPr lang="en-ZA"/>
                    </a:p>
                  </a:txBody>
                  <a:tcPr/>
                </a:tc>
                <a:tc rowSpan="4">
                  <a:txBody>
                    <a:bodyPr/>
                    <a:lstStyle/>
                    <a:p>
                      <a:pPr algn="ctr">
                        <a:lnSpc>
                          <a:spcPct val="107000"/>
                        </a:lnSpc>
                        <a:spcAft>
                          <a:spcPts val="0"/>
                        </a:spcAft>
                      </a:pPr>
                      <a:r>
                        <a:rPr lang="en-ZA" sz="1400" b="1" dirty="0">
                          <a:solidFill>
                            <a:schemeClr val="tx1"/>
                          </a:solidFill>
                          <a:effectLst/>
                        </a:rPr>
                        <a:t>National Occupational Access Certificates</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solidFill>
                      <a:schemeClr val="accent2">
                        <a:lumMod val="20000"/>
                        <a:lumOff val="80000"/>
                      </a:schemeClr>
                    </a:solidFill>
                  </a:tcPr>
                </a:tc>
                <a:tc vMerge="1">
                  <a:txBody>
                    <a:bodyPr/>
                    <a:lstStyle/>
                    <a:p>
                      <a:endParaRPr lang="en-ZA"/>
                    </a:p>
                  </a:txBody>
                  <a:tcPr/>
                </a:tc>
                <a:extLst>
                  <a:ext uri="{0D108BD9-81ED-4DB2-BD59-A6C34878D82A}">
                    <a16:rowId xmlns:a16="http://schemas.microsoft.com/office/drawing/2014/main" xmlns="" val="4024801802"/>
                  </a:ext>
                </a:extLst>
              </a:tr>
              <a:tr h="606490">
                <a:tc vMerge="1">
                  <a:txBody>
                    <a:bodyPr/>
                    <a:lstStyle/>
                    <a:p>
                      <a:endParaRPr lang="en-ZA"/>
                    </a:p>
                  </a:txBody>
                  <a:tcPr/>
                </a:tc>
                <a:tc>
                  <a:txBody>
                    <a:bodyPr/>
                    <a:lstStyle/>
                    <a:p>
                      <a:pPr algn="ctr">
                        <a:lnSpc>
                          <a:spcPct val="107000"/>
                        </a:lnSpc>
                        <a:spcAft>
                          <a:spcPts val="0"/>
                        </a:spcAft>
                      </a:pPr>
                      <a:r>
                        <a:rPr lang="en-ZA" sz="1400" b="1" dirty="0">
                          <a:effectLst/>
                        </a:rPr>
                        <a:t>3</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400" b="1" dirty="0">
                          <a:effectLst/>
                        </a:rPr>
                        <a:t>Grade 11</a:t>
                      </a:r>
                    </a:p>
                    <a:p>
                      <a:pPr algn="ct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rowSpan="2">
                  <a:txBody>
                    <a:bodyPr/>
                    <a:lstStyle/>
                    <a:p>
                      <a:pPr algn="ctr">
                        <a:lnSpc>
                          <a:spcPct val="107000"/>
                        </a:lnSpc>
                        <a:spcAft>
                          <a:spcPts val="0"/>
                        </a:spcAft>
                      </a:pPr>
                      <a:r>
                        <a:rPr lang="en-ZA" sz="1400" b="1" dirty="0">
                          <a:effectLst/>
                        </a:rPr>
                        <a:t>Unit of learning to be accumulated</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400" b="1" dirty="0">
                          <a:effectLst/>
                        </a:rPr>
                        <a:t>National Certificate Vocational 2</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n-ZA" sz="1400" b="1" dirty="0">
                          <a:effectLst/>
                        </a:rPr>
                        <a:t>NATED</a:t>
                      </a:r>
                    </a:p>
                    <a:p>
                      <a:pPr algn="ctr">
                        <a:lnSpc>
                          <a:spcPct val="107000"/>
                        </a:lnSpc>
                        <a:spcAft>
                          <a:spcPts val="0"/>
                        </a:spcAft>
                      </a:pPr>
                      <a:r>
                        <a:rPr lang="en-ZA" sz="1400" b="1" dirty="0">
                          <a:effectLst/>
                        </a:rPr>
                        <a:t>(3-6 months)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165760269"/>
                  </a:ext>
                </a:extLst>
              </a:tr>
              <a:tr h="606490">
                <a:tc vMerge="1">
                  <a:txBody>
                    <a:bodyPr/>
                    <a:lstStyle/>
                    <a:p>
                      <a:endParaRPr lang="en-ZA"/>
                    </a:p>
                  </a:txBody>
                  <a:tcPr/>
                </a:tc>
                <a:tc>
                  <a:txBody>
                    <a:bodyPr/>
                    <a:lstStyle/>
                    <a:p>
                      <a:pPr algn="ctr">
                        <a:lnSpc>
                          <a:spcPct val="107000"/>
                        </a:lnSpc>
                        <a:spcAft>
                          <a:spcPts val="0"/>
                        </a:spcAft>
                      </a:pPr>
                      <a:r>
                        <a:rPr lang="en-ZA" sz="1400" b="1" dirty="0">
                          <a:effectLst/>
                        </a:rPr>
                        <a:t>2</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400" b="1" dirty="0">
                          <a:effectLst/>
                        </a:rPr>
                        <a:t>Grade 10</a:t>
                      </a:r>
                    </a:p>
                    <a:p>
                      <a:pPr algn="ct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vMerge="1">
                  <a:txBody>
                    <a:bodyPr/>
                    <a:lstStyle/>
                    <a:p>
                      <a:endParaRPr lang="en-ZA"/>
                    </a:p>
                  </a:txBody>
                  <a:tcPr/>
                </a:tc>
                <a:tc>
                  <a:txBody>
                    <a:bodyPr/>
                    <a:lstStyle/>
                    <a:p>
                      <a:pPr algn="ctr">
                        <a:lnSpc>
                          <a:spcPct val="107000"/>
                        </a:lnSpc>
                        <a:spcAft>
                          <a:spcPts val="0"/>
                        </a:spcAft>
                      </a:pPr>
                      <a:r>
                        <a:rPr lang="en-ZA" sz="1400" b="1" dirty="0">
                          <a:effectLst/>
                        </a:rPr>
                        <a:t>National Certificate Vocational 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n-ZA" sz="1400" b="1" dirty="0">
                          <a:effectLst/>
                        </a:rPr>
                        <a:t>NATED 1</a:t>
                      </a:r>
                    </a:p>
                    <a:p>
                      <a:pPr algn="ctr">
                        <a:lnSpc>
                          <a:spcPct val="107000"/>
                        </a:lnSpc>
                        <a:spcAft>
                          <a:spcPts val="0"/>
                        </a:spcAft>
                      </a:pPr>
                      <a:r>
                        <a:rPr lang="en-ZA" sz="1400" b="1" dirty="0">
                          <a:effectLst/>
                        </a:rPr>
                        <a:t>(3-6 months)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190282207"/>
                  </a:ext>
                </a:extLst>
              </a:tr>
              <a:tr h="1016809">
                <a:tc>
                  <a:txBody>
                    <a:bodyPr/>
                    <a:lstStyle/>
                    <a:p>
                      <a:pPr algn="ctr">
                        <a:lnSpc>
                          <a:spcPct val="107000"/>
                        </a:lnSpc>
                        <a:spcAft>
                          <a:spcPts val="0"/>
                        </a:spcAft>
                      </a:pPr>
                      <a:r>
                        <a:rPr lang="en-ZA" sz="1600" dirty="0">
                          <a:solidFill>
                            <a:schemeClr val="tx1"/>
                          </a:solidFill>
                          <a:effectLst/>
                        </a:rPr>
                        <a:t>GET</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solidFill>
                      <a:schemeClr val="bg1">
                        <a:lumMod val="95000"/>
                      </a:schemeClr>
                    </a:solidFill>
                  </a:tcPr>
                </a:tc>
                <a:tc>
                  <a:txBody>
                    <a:bodyPr/>
                    <a:lstStyle/>
                    <a:p>
                      <a:pPr algn="ctr">
                        <a:lnSpc>
                          <a:spcPct val="107000"/>
                        </a:lnSpc>
                        <a:spcAft>
                          <a:spcPts val="0"/>
                        </a:spcAft>
                      </a:pPr>
                      <a:r>
                        <a:rPr lang="en-ZA" sz="1400" b="1" dirty="0">
                          <a:effectLst/>
                        </a:rPr>
                        <a:t>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400" b="1" dirty="0">
                          <a:effectLst/>
                        </a:rPr>
                        <a:t>General </a:t>
                      </a:r>
                      <a:r>
                        <a:rPr lang="en-ZA" sz="1400" b="1" dirty="0" smtClean="0">
                          <a:effectLst/>
                        </a:rPr>
                        <a:t>Certificate of Education</a:t>
                      </a:r>
                      <a:endParaRPr lang="en-ZA" sz="1400" b="1" dirty="0">
                        <a:effectLst/>
                      </a:endParaRPr>
                    </a:p>
                    <a:p>
                      <a:pPr algn="ctr">
                        <a:lnSpc>
                          <a:spcPct val="107000"/>
                        </a:lnSpc>
                        <a:spcAft>
                          <a:spcPts val="0"/>
                        </a:spcAft>
                      </a:pPr>
                      <a:r>
                        <a:rPr lang="en-ZA" sz="1400" b="1" dirty="0">
                          <a:effectLst/>
                        </a:rPr>
                        <a:t>(Grade 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400" b="1" dirty="0">
                          <a:effectLst/>
                        </a:rPr>
                        <a:t>Adult Basic Certificate of Education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just">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493782356"/>
                  </a:ext>
                </a:extLst>
              </a:tr>
            </a:tbl>
          </a:graphicData>
        </a:graphic>
      </p:graphicFrame>
      <p:grpSp>
        <p:nvGrpSpPr>
          <p:cNvPr id="3" name="Group 2">
            <a:extLst>
              <a:ext uri="{FF2B5EF4-FFF2-40B4-BE49-F238E27FC236}">
                <a16:creationId xmlns:a16="http://schemas.microsoft.com/office/drawing/2014/main" xmlns="" id="{AC209CD9-4E3B-4A66-B7C5-1383637383E0}"/>
              </a:ext>
            </a:extLst>
          </p:cNvPr>
          <p:cNvGrpSpPr/>
          <p:nvPr/>
        </p:nvGrpSpPr>
        <p:grpSpPr>
          <a:xfrm>
            <a:off x="1245326" y="1222974"/>
            <a:ext cx="8107682" cy="5320668"/>
            <a:chOff x="1245326" y="1222974"/>
            <a:chExt cx="8107682" cy="5320668"/>
          </a:xfrm>
        </p:grpSpPr>
        <p:sp>
          <p:nvSpPr>
            <p:cNvPr id="5" name="Oval 4">
              <a:extLst>
                <a:ext uri="{FF2B5EF4-FFF2-40B4-BE49-F238E27FC236}">
                  <a16:creationId xmlns:a16="http://schemas.microsoft.com/office/drawing/2014/main" xmlns="" id="{1617260F-0F0E-46DF-8752-7D2A29B9B362}"/>
                </a:ext>
              </a:extLst>
            </p:cNvPr>
            <p:cNvSpPr/>
            <p:nvPr/>
          </p:nvSpPr>
          <p:spPr>
            <a:xfrm>
              <a:off x="8227146" y="1311320"/>
              <a:ext cx="1125862" cy="5818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600" b="1" dirty="0">
                  <a:effectLst/>
                  <a:ea typeface="Calibri" panose="020F0502020204030204" pitchFamily="34" charset="0"/>
                  <a:cs typeface="Times New Roman" panose="02020603050405020304" pitchFamily="18" charset="0"/>
                </a:rPr>
                <a:t>QCTO</a:t>
              </a:r>
              <a:endParaRPr lang="en-ZA" sz="1600" dirty="0">
                <a:effectLst/>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xmlns="" id="{7EA50C85-EC29-4248-9C97-3C20D69D0A08}"/>
                </a:ext>
              </a:extLst>
            </p:cNvPr>
            <p:cNvSpPr/>
            <p:nvPr/>
          </p:nvSpPr>
          <p:spPr>
            <a:xfrm>
              <a:off x="5747659" y="1222974"/>
              <a:ext cx="1444216" cy="7585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600" b="1" dirty="0">
                  <a:effectLst/>
                  <a:ea typeface="Calibri" panose="020F0502020204030204" pitchFamily="34" charset="0"/>
                  <a:cs typeface="Times New Roman" panose="02020603050405020304" pitchFamily="18" charset="0"/>
                </a:rPr>
                <a:t>HEQC</a:t>
              </a:r>
              <a:endParaRPr lang="en-ZA" sz="1600" dirty="0">
                <a:effectLst/>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xmlns="" id="{3DB80D17-01D0-4457-A045-87180B1BF288}"/>
                </a:ext>
              </a:extLst>
            </p:cNvPr>
            <p:cNvSpPr/>
            <p:nvPr/>
          </p:nvSpPr>
          <p:spPr>
            <a:xfrm rot="19314309">
              <a:off x="1245326" y="4687127"/>
              <a:ext cx="1524495" cy="5553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600" b="1" dirty="0">
                  <a:effectLst/>
                  <a:ea typeface="Calibri" panose="020F0502020204030204" pitchFamily="34" charset="0"/>
                  <a:cs typeface="Times New Roman" panose="02020603050405020304" pitchFamily="18" charset="0"/>
                </a:rPr>
                <a:t>UMALUSI</a:t>
              </a:r>
              <a:endParaRPr lang="en-ZA" sz="1600" dirty="0">
                <a:effectLst/>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CC77B956-59E2-4C1E-9043-128E0B69AD36}"/>
                </a:ext>
              </a:extLst>
            </p:cNvPr>
            <p:cNvSpPr/>
            <p:nvPr/>
          </p:nvSpPr>
          <p:spPr>
            <a:xfrm rot="19314309">
              <a:off x="1907410" y="6061692"/>
              <a:ext cx="876232" cy="481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600" b="1" dirty="0">
                  <a:effectLst/>
                  <a:ea typeface="Calibri" panose="020F0502020204030204" pitchFamily="34" charset="0"/>
                  <a:cs typeface="Times New Roman" panose="02020603050405020304" pitchFamily="18" charset="0"/>
                </a:rPr>
                <a:t>DBE</a:t>
              </a:r>
              <a:endParaRPr lang="en-ZA" sz="1600" dirty="0">
                <a:effectLst/>
                <a:ea typeface="Calibri" panose="020F0502020204030204" pitchFamily="34" charset="0"/>
                <a:cs typeface="Times New Roman" panose="02020603050405020304" pitchFamily="18" charset="0"/>
              </a:endParaRPr>
            </a:p>
          </p:txBody>
        </p:sp>
      </p:grpSp>
      <p:sp>
        <p:nvSpPr>
          <p:cNvPr id="9" name="Rectangle 8">
            <a:extLst>
              <a:ext uri="{FF2B5EF4-FFF2-40B4-BE49-F238E27FC236}">
                <a16:creationId xmlns:a16="http://schemas.microsoft.com/office/drawing/2014/main" xmlns="" id="{C10C4A5E-BFC9-4F63-B3DF-B2165FADA595}"/>
              </a:ext>
            </a:extLst>
          </p:cNvPr>
          <p:cNvSpPr/>
          <p:nvPr/>
        </p:nvSpPr>
        <p:spPr>
          <a:xfrm>
            <a:off x="9660296" y="314648"/>
            <a:ext cx="2198875" cy="908326"/>
          </a:xfrm>
          <a:prstGeom prst="rect">
            <a:avLst/>
          </a:prstGeom>
        </p:spPr>
        <p:txBody>
          <a:bodyPr wrap="square">
            <a:spAutoFit/>
          </a:bodyPr>
          <a:lstStyle/>
          <a:p>
            <a:pPr lvl="0" algn="r">
              <a:lnSpc>
                <a:spcPct val="107000"/>
              </a:lnSpc>
              <a:spcBef>
                <a:spcPts val="200"/>
              </a:spcBef>
              <a:spcAft>
                <a:spcPts val="0"/>
              </a:spcAft>
            </a:pPr>
            <a:r>
              <a:rPr lang="en-ZA"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Basic education </a:t>
            </a:r>
          </a:p>
          <a:p>
            <a:pPr lvl="0" algn="r">
              <a:lnSpc>
                <a:spcPct val="107000"/>
              </a:lnSpc>
              <a:spcBef>
                <a:spcPts val="200"/>
              </a:spcBef>
              <a:spcAft>
                <a:spcPts val="0"/>
              </a:spcAft>
            </a:pPr>
            <a:r>
              <a:rPr lang="en-ZA"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In NQF</a:t>
            </a:r>
          </a:p>
        </p:txBody>
      </p:sp>
      <p:sp>
        <p:nvSpPr>
          <p:cNvPr id="10" name="Title 9"/>
          <p:cNvSpPr>
            <a:spLocks noGrp="1"/>
          </p:cNvSpPr>
          <p:nvPr>
            <p:ph type="title"/>
          </p:nvPr>
        </p:nvSpPr>
        <p:spPr/>
        <p:txBody>
          <a:bodyPr/>
          <a:lstStyle/>
          <a:p>
            <a:r>
              <a:rPr lang="en-ZA" dirty="0" smtClean="0"/>
              <a:t> </a:t>
            </a:r>
            <a:endParaRPr lang="en-ZA" dirty="0"/>
          </a:p>
        </p:txBody>
      </p:sp>
    </p:spTree>
    <p:extLst>
      <p:ext uri="{BB962C8B-B14F-4D97-AF65-F5344CB8AC3E}">
        <p14:creationId xmlns:p14="http://schemas.microsoft.com/office/powerpoint/2010/main" val="10867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316" y="2115471"/>
            <a:ext cx="10972800" cy="1143000"/>
          </a:xfrm>
        </p:spPr>
        <p:txBody>
          <a:bodyPr>
            <a:normAutofit/>
          </a:bodyPr>
          <a:lstStyle/>
          <a:p>
            <a:r>
              <a:rPr lang="en-ZA" b="1" dirty="0" smtClean="0">
                <a:solidFill>
                  <a:schemeClr val="accent2">
                    <a:lumMod val="75000"/>
                  </a:schemeClr>
                </a:solidFill>
                <a:latin typeface="Aharoni" panose="02010803020104030203" pitchFamily="2" charset="-79"/>
                <a:cs typeface="Aharoni" panose="02010803020104030203" pitchFamily="2" charset="-79"/>
              </a:rPr>
              <a:t>INTERNATIONAL PROGRAMMES</a:t>
            </a:r>
            <a:endParaRPr lang="en-ZA" b="1" dirty="0">
              <a:solidFill>
                <a:srgbClr val="C00000"/>
              </a:solidFill>
            </a:endParaRPr>
          </a:p>
        </p:txBody>
      </p:sp>
    </p:spTree>
    <p:extLst>
      <p:ext uri="{BB962C8B-B14F-4D97-AF65-F5344CB8AC3E}">
        <p14:creationId xmlns:p14="http://schemas.microsoft.com/office/powerpoint/2010/main" val="179456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F8FF443-B150-4D2F-B263-13730375DD68}"/>
              </a:ext>
            </a:extLst>
          </p:cNvPr>
          <p:cNvSpPr/>
          <p:nvPr/>
        </p:nvSpPr>
        <p:spPr>
          <a:xfrm>
            <a:off x="10398034" y="287383"/>
            <a:ext cx="1371600"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2400" b="1" i="1" dirty="0">
                <a:solidFill>
                  <a:srgbClr val="C00000"/>
                </a:solidFill>
              </a:rPr>
              <a:t>Malaysia</a:t>
            </a:r>
          </a:p>
        </p:txBody>
      </p:sp>
      <p:grpSp>
        <p:nvGrpSpPr>
          <p:cNvPr id="5" name="Group 4">
            <a:extLst>
              <a:ext uri="{FF2B5EF4-FFF2-40B4-BE49-F238E27FC236}">
                <a16:creationId xmlns:a16="http://schemas.microsoft.com/office/drawing/2014/main" xmlns="" id="{719FB009-C8DD-4042-A381-DF108EA44C87}"/>
              </a:ext>
            </a:extLst>
          </p:cNvPr>
          <p:cNvGrpSpPr/>
          <p:nvPr/>
        </p:nvGrpSpPr>
        <p:grpSpPr>
          <a:xfrm>
            <a:off x="1763486" y="640080"/>
            <a:ext cx="7161439" cy="5172891"/>
            <a:chOff x="0" y="0"/>
            <a:chExt cx="5657850" cy="3683787"/>
          </a:xfrm>
        </p:grpSpPr>
        <p:grpSp>
          <p:nvGrpSpPr>
            <p:cNvPr id="6" name="Group 5">
              <a:extLst>
                <a:ext uri="{FF2B5EF4-FFF2-40B4-BE49-F238E27FC236}">
                  <a16:creationId xmlns:a16="http://schemas.microsoft.com/office/drawing/2014/main" xmlns="" id="{BBD516E0-41B0-47E5-B5CE-58B27047EE18}"/>
                </a:ext>
              </a:extLst>
            </p:cNvPr>
            <p:cNvGrpSpPr/>
            <p:nvPr/>
          </p:nvGrpSpPr>
          <p:grpSpPr>
            <a:xfrm>
              <a:off x="0" y="0"/>
              <a:ext cx="5657850" cy="3683787"/>
              <a:chOff x="0" y="0"/>
              <a:chExt cx="5657850" cy="3683787"/>
            </a:xfrm>
          </p:grpSpPr>
          <p:grpSp>
            <p:nvGrpSpPr>
              <p:cNvPr id="8" name="Group 7">
                <a:extLst>
                  <a:ext uri="{FF2B5EF4-FFF2-40B4-BE49-F238E27FC236}">
                    <a16:creationId xmlns:a16="http://schemas.microsoft.com/office/drawing/2014/main" xmlns="" id="{4F2E145B-3982-4AB9-8ECB-10D4F62B4083}"/>
                  </a:ext>
                </a:extLst>
              </p:cNvPr>
              <p:cNvGrpSpPr/>
              <p:nvPr/>
            </p:nvGrpSpPr>
            <p:grpSpPr>
              <a:xfrm>
                <a:off x="0" y="0"/>
                <a:ext cx="5657850" cy="3658899"/>
                <a:chOff x="0" y="0"/>
                <a:chExt cx="5657850" cy="3658899"/>
              </a:xfrm>
            </p:grpSpPr>
            <p:grpSp>
              <p:nvGrpSpPr>
                <p:cNvPr id="12" name="Group 11">
                  <a:extLst>
                    <a:ext uri="{FF2B5EF4-FFF2-40B4-BE49-F238E27FC236}">
                      <a16:creationId xmlns:a16="http://schemas.microsoft.com/office/drawing/2014/main" xmlns="" id="{A96F8E1D-C6FA-41C6-8A5F-AA9413327E9E}"/>
                    </a:ext>
                  </a:extLst>
                </p:cNvPr>
                <p:cNvGrpSpPr/>
                <p:nvPr/>
              </p:nvGrpSpPr>
              <p:grpSpPr>
                <a:xfrm>
                  <a:off x="0" y="0"/>
                  <a:ext cx="5657850" cy="3658899"/>
                  <a:chOff x="0" y="0"/>
                  <a:chExt cx="5657850" cy="3658899"/>
                </a:xfrm>
              </p:grpSpPr>
              <p:grpSp>
                <p:nvGrpSpPr>
                  <p:cNvPr id="17" name="Group 16">
                    <a:extLst>
                      <a:ext uri="{FF2B5EF4-FFF2-40B4-BE49-F238E27FC236}">
                        <a16:creationId xmlns:a16="http://schemas.microsoft.com/office/drawing/2014/main" xmlns="" id="{11A69D28-C7B1-4AE2-B536-661FBD6717FD}"/>
                      </a:ext>
                    </a:extLst>
                  </p:cNvPr>
                  <p:cNvGrpSpPr/>
                  <p:nvPr/>
                </p:nvGrpSpPr>
                <p:grpSpPr>
                  <a:xfrm>
                    <a:off x="0" y="0"/>
                    <a:ext cx="1035506" cy="3658899"/>
                    <a:chOff x="0" y="-946206"/>
                    <a:chExt cx="1093035" cy="3658899"/>
                  </a:xfrm>
                </p:grpSpPr>
                <p:sp>
                  <p:nvSpPr>
                    <p:cNvPr id="31" name="Rectangle 30">
                      <a:extLst>
                        <a:ext uri="{FF2B5EF4-FFF2-40B4-BE49-F238E27FC236}">
                          <a16:creationId xmlns:a16="http://schemas.microsoft.com/office/drawing/2014/main" xmlns="" id="{8109D3A1-29A6-4E24-85CF-2D5ECA2014CE}"/>
                        </a:ext>
                      </a:extLst>
                    </p:cNvPr>
                    <p:cNvSpPr/>
                    <p:nvPr/>
                  </p:nvSpPr>
                  <p:spPr>
                    <a:xfrm>
                      <a:off x="7952" y="2202330"/>
                      <a:ext cx="1085083" cy="51036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PRIMARY EDUCATION</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(6 YEARS)</a:t>
                      </a:r>
                      <a:endParaRPr lang="en-ZA" sz="1400">
                        <a:effectLs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C7F8AF40-C584-4EEA-A135-21366704B8EF}"/>
                        </a:ext>
                      </a:extLst>
                    </p:cNvPr>
                    <p:cNvSpPr/>
                    <p:nvPr/>
                  </p:nvSpPr>
                  <p:spPr>
                    <a:xfrm>
                      <a:off x="0" y="1462902"/>
                      <a:ext cx="1084728" cy="50990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JUNIOR SECONDARY</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(3 YEARS)</a:t>
                      </a:r>
                      <a:endParaRPr lang="en-ZA" sz="1400">
                        <a:effectLs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2CEF4155-A79C-432C-968F-C7B78E6751AA}"/>
                        </a:ext>
                      </a:extLst>
                    </p:cNvPr>
                    <p:cNvSpPr/>
                    <p:nvPr/>
                  </p:nvSpPr>
                  <p:spPr>
                    <a:xfrm>
                      <a:off x="7952" y="739374"/>
                      <a:ext cx="1084728" cy="50990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UPPER SECONDARY</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(2 YEARS)</a:t>
                      </a:r>
                      <a:endParaRPr lang="en-ZA" sz="1400">
                        <a:effectLst/>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xmlns="" id="{C5D6B798-4A2B-48B0-A79F-B20F18ABB4F5}"/>
                        </a:ext>
                      </a:extLst>
                    </p:cNvPr>
                    <p:cNvSpPr/>
                    <p:nvPr/>
                  </p:nvSpPr>
                  <p:spPr>
                    <a:xfrm>
                      <a:off x="7952" y="-946206"/>
                      <a:ext cx="1084728" cy="145605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POST SECONDARY</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 </a:t>
                      </a:r>
                      <a:endParaRPr lang="en-ZA" sz="1400">
                        <a:effectLst/>
                        <a:ea typeface="Calibri" panose="020F0502020204030204" pitchFamily="34"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xmlns="" id="{317F4F85-CD7A-4868-9F87-8A1B4FB5CE1B}"/>
                      </a:ext>
                    </a:extLst>
                  </p:cNvPr>
                  <p:cNvGrpSpPr/>
                  <p:nvPr/>
                </p:nvGrpSpPr>
                <p:grpSpPr>
                  <a:xfrm>
                    <a:off x="1374704" y="739472"/>
                    <a:ext cx="1288955" cy="1455378"/>
                    <a:chOff x="-175800" y="0"/>
                    <a:chExt cx="1288955" cy="1455378"/>
                  </a:xfrm>
                </p:grpSpPr>
                <p:sp>
                  <p:nvSpPr>
                    <p:cNvPr id="29" name="Rectangle 28">
                      <a:extLst>
                        <a:ext uri="{FF2B5EF4-FFF2-40B4-BE49-F238E27FC236}">
                          <a16:creationId xmlns:a16="http://schemas.microsoft.com/office/drawing/2014/main" xmlns="" id="{2692F8C4-B5E2-4019-BBB5-B384223273C4}"/>
                        </a:ext>
                      </a:extLst>
                    </p:cNvPr>
                    <p:cNvSpPr/>
                    <p:nvPr/>
                  </p:nvSpPr>
                  <p:spPr>
                    <a:xfrm>
                      <a:off x="0" y="0"/>
                      <a:ext cx="1113155" cy="71628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endParaRPr lang="en-ZA" sz="1400" b="1" dirty="0">
                        <a:solidFill>
                          <a:srgbClr val="000000"/>
                        </a:solidFill>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TVET</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Polytechnic</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Community College</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E88EC179-2092-4AF5-85E9-950FE3ED24E8}"/>
                        </a:ext>
                      </a:extLst>
                    </p:cNvPr>
                    <p:cNvSpPr/>
                    <p:nvPr/>
                  </p:nvSpPr>
                  <p:spPr>
                    <a:xfrm>
                      <a:off x="-175800" y="946108"/>
                      <a:ext cx="1106469" cy="5092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ACADEMIC </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i="1">
                          <a:solidFill>
                            <a:srgbClr val="000000"/>
                          </a:solidFill>
                          <a:effectLst/>
                          <a:ea typeface="Calibri" panose="020F0502020204030204" pitchFamily="34" charset="0"/>
                          <a:cs typeface="Times New Roman" panose="02020603050405020304" pitchFamily="18" charset="0"/>
                        </a:rPr>
                        <a:t>Normal School</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 </a:t>
                      </a:r>
                      <a:endParaRPr lang="en-ZA" sz="1400">
                        <a:effectLst/>
                        <a:ea typeface="Calibri" panose="020F050202020403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xmlns="" id="{A290FF01-A4E9-4AAA-8D10-FCEDB4EA32FF}"/>
                      </a:ext>
                    </a:extLst>
                  </p:cNvPr>
                  <p:cNvGrpSpPr/>
                  <p:nvPr/>
                </p:nvGrpSpPr>
                <p:grpSpPr>
                  <a:xfrm>
                    <a:off x="2214708" y="1113922"/>
                    <a:ext cx="3443142" cy="1818666"/>
                    <a:chOff x="-711372" y="16642"/>
                    <a:chExt cx="3443142" cy="1818666"/>
                  </a:xfrm>
                </p:grpSpPr>
                <p:sp>
                  <p:nvSpPr>
                    <p:cNvPr id="27" name="Rectangle 26">
                      <a:extLst>
                        <a:ext uri="{FF2B5EF4-FFF2-40B4-BE49-F238E27FC236}">
                          <a16:creationId xmlns:a16="http://schemas.microsoft.com/office/drawing/2014/main" xmlns="" id="{20192F95-F49E-45C0-A811-62211971FD0C}"/>
                        </a:ext>
                      </a:extLst>
                    </p:cNvPr>
                    <p:cNvSpPr/>
                    <p:nvPr/>
                  </p:nvSpPr>
                  <p:spPr>
                    <a:xfrm>
                      <a:off x="-711372" y="1326038"/>
                      <a:ext cx="2072045" cy="5092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endParaRPr lang="en-ZA" sz="1400" b="1" dirty="0">
                        <a:solidFill>
                          <a:srgbClr val="000000"/>
                        </a:solidFill>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ACADEMIC / VOCATIONAL</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i="1" dirty="0">
                          <a:solidFill>
                            <a:srgbClr val="000000"/>
                          </a:solidFill>
                          <a:effectLst/>
                          <a:ea typeface="Calibri" panose="020F0502020204030204" pitchFamily="34" charset="0"/>
                          <a:cs typeface="Times New Roman" panose="02020603050405020304" pitchFamily="18" charset="0"/>
                        </a:rPr>
                        <a:t>Normal School</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5C2F973A-3B66-4FF3-A58A-8C02FF7D4635}"/>
                        </a:ext>
                      </a:extLst>
                    </p:cNvPr>
                    <p:cNvSpPr/>
                    <p:nvPr/>
                  </p:nvSpPr>
                  <p:spPr>
                    <a:xfrm>
                      <a:off x="1689052" y="16642"/>
                      <a:ext cx="1042718" cy="10809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VOCATIONAL </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a:solidFill>
                            <a:srgbClr val="000000"/>
                          </a:solidFill>
                          <a:effectLst/>
                          <a:ea typeface="Calibri" panose="020F0502020204030204" pitchFamily="34" charset="0"/>
                          <a:cs typeface="Times New Roman" panose="02020603050405020304" pitchFamily="18" charset="0"/>
                        </a:rPr>
                        <a:t> </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a:solidFill>
                            <a:srgbClr val="000000"/>
                          </a:solidFill>
                          <a:effectLst/>
                          <a:ea typeface="Calibri" panose="020F0502020204030204" pitchFamily="34" charset="0"/>
                          <a:cs typeface="Times New Roman" panose="02020603050405020304" pitchFamily="18" charset="0"/>
                        </a:rPr>
                        <a:t> </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a:solidFill>
                            <a:srgbClr val="000000"/>
                          </a:solidFill>
                          <a:effectLst/>
                          <a:ea typeface="Calibri" panose="020F0502020204030204" pitchFamily="34" charset="0"/>
                          <a:cs typeface="Times New Roman" panose="02020603050405020304" pitchFamily="18" charset="0"/>
                        </a:rPr>
                        <a:t> </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a:solidFill>
                            <a:srgbClr val="000000"/>
                          </a:solidFill>
                          <a:effectLst/>
                          <a:ea typeface="Calibri" panose="020F0502020204030204" pitchFamily="34" charset="0"/>
                          <a:cs typeface="Times New Roman" panose="02020603050405020304" pitchFamily="18" charset="0"/>
                        </a:rPr>
                        <a:t> </a:t>
                      </a:r>
                      <a:endParaRPr lang="en-ZA" sz="1400">
                        <a:effectLst/>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23C2A2EC-B0A2-4946-8BCB-9BE606BDE5A6}"/>
                      </a:ext>
                    </a:extLst>
                  </p:cNvPr>
                  <p:cNvGrpSpPr/>
                  <p:nvPr/>
                </p:nvGrpSpPr>
                <p:grpSpPr>
                  <a:xfrm>
                    <a:off x="1699404" y="0"/>
                    <a:ext cx="3826621" cy="1456056"/>
                    <a:chOff x="-121445" y="0"/>
                    <a:chExt cx="3826621" cy="1456056"/>
                  </a:xfrm>
                </p:grpSpPr>
                <p:sp>
                  <p:nvSpPr>
                    <p:cNvPr id="25" name="Rectangle 24">
                      <a:extLst>
                        <a:ext uri="{FF2B5EF4-FFF2-40B4-BE49-F238E27FC236}">
                          <a16:creationId xmlns:a16="http://schemas.microsoft.com/office/drawing/2014/main" xmlns="" id="{97B1D81C-4DDB-4BDB-A088-1D2BA7D98B23}"/>
                        </a:ext>
                      </a:extLst>
                    </p:cNvPr>
                    <p:cNvSpPr/>
                    <p:nvPr/>
                  </p:nvSpPr>
                  <p:spPr>
                    <a:xfrm>
                      <a:off x="-121445" y="0"/>
                      <a:ext cx="3826621" cy="24649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HIGHER EDUCATION</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06FFFBB6-E415-441A-90B9-02E9A6028A97}"/>
                        </a:ext>
                      </a:extLst>
                    </p:cNvPr>
                    <p:cNvSpPr/>
                    <p:nvPr/>
                  </p:nvSpPr>
                  <p:spPr>
                    <a:xfrm>
                      <a:off x="1151513" y="739776"/>
                      <a:ext cx="1113155" cy="71628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endParaRPr lang="en-ZA" sz="1400" b="1" dirty="0">
                        <a:solidFill>
                          <a:srgbClr val="000000"/>
                        </a:solidFill>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OTHER GOVERNMENT MINISTRIES</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xmlns="" id="{A5EEB150-4556-4B2D-8F4C-34063ED99267}"/>
                      </a:ext>
                    </a:extLst>
                  </p:cNvPr>
                  <p:cNvGrpSpPr/>
                  <p:nvPr/>
                </p:nvGrpSpPr>
                <p:grpSpPr>
                  <a:xfrm>
                    <a:off x="2059388" y="246553"/>
                    <a:ext cx="3145084" cy="797246"/>
                    <a:chOff x="0" y="62"/>
                    <a:chExt cx="3145084" cy="797246"/>
                  </a:xfrm>
                </p:grpSpPr>
                <p:sp>
                  <p:nvSpPr>
                    <p:cNvPr id="22" name="Arrow: Striped Right 21">
                      <a:extLst>
                        <a:ext uri="{FF2B5EF4-FFF2-40B4-BE49-F238E27FC236}">
                          <a16:creationId xmlns:a16="http://schemas.microsoft.com/office/drawing/2014/main" xmlns="" id="{B2BEF600-AA2A-4621-A1AB-9F4E5093C576}"/>
                        </a:ext>
                      </a:extLst>
                    </p:cNvPr>
                    <p:cNvSpPr/>
                    <p:nvPr/>
                  </p:nvSpPr>
                  <p:spPr>
                    <a:xfrm rot="16200000">
                      <a:off x="2651377" y="303601"/>
                      <a:ext cx="781050" cy="206364"/>
                    </a:xfrm>
                    <a:prstGeom prst="striped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sp>
                  <p:nvSpPr>
                    <p:cNvPr id="23" name="Arrow: Striped Right 22">
                      <a:extLst>
                        <a:ext uri="{FF2B5EF4-FFF2-40B4-BE49-F238E27FC236}">
                          <a16:creationId xmlns:a16="http://schemas.microsoft.com/office/drawing/2014/main" xmlns="" id="{49CD349F-B4B0-49C9-96DB-AB50FFB47E3D}"/>
                        </a:ext>
                      </a:extLst>
                    </p:cNvPr>
                    <p:cNvSpPr/>
                    <p:nvPr/>
                  </p:nvSpPr>
                  <p:spPr>
                    <a:xfrm rot="16200000">
                      <a:off x="-114997" y="115059"/>
                      <a:ext cx="436369" cy="206375"/>
                    </a:xfrm>
                    <a:prstGeom prst="striped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sp>
                  <p:nvSpPr>
                    <p:cNvPr id="24" name="Arrow: Striped Right 23">
                      <a:extLst>
                        <a:ext uri="{FF2B5EF4-FFF2-40B4-BE49-F238E27FC236}">
                          <a16:creationId xmlns:a16="http://schemas.microsoft.com/office/drawing/2014/main" xmlns="" id="{98C0D1B4-068B-4F36-930E-7BDF24B7C001}"/>
                        </a:ext>
                      </a:extLst>
                    </p:cNvPr>
                    <p:cNvSpPr/>
                    <p:nvPr/>
                  </p:nvSpPr>
                  <p:spPr>
                    <a:xfrm rot="16200000">
                      <a:off x="1306860" y="131266"/>
                      <a:ext cx="436494" cy="206375"/>
                    </a:xfrm>
                    <a:prstGeom prst="striped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grpSp>
            </p:grpSp>
            <p:grpSp>
              <p:nvGrpSpPr>
                <p:cNvPr id="13" name="Group 12">
                  <a:extLst>
                    <a:ext uri="{FF2B5EF4-FFF2-40B4-BE49-F238E27FC236}">
                      <a16:creationId xmlns:a16="http://schemas.microsoft.com/office/drawing/2014/main" xmlns="" id="{7463A509-6832-4CA4-9118-71DC74D51173}"/>
                    </a:ext>
                  </a:extLst>
                </p:cNvPr>
                <p:cNvGrpSpPr/>
                <p:nvPr/>
              </p:nvGrpSpPr>
              <p:grpSpPr>
                <a:xfrm>
                  <a:off x="0" y="1582170"/>
                  <a:ext cx="5446643" cy="1455229"/>
                  <a:chOff x="0" y="-140"/>
                  <a:chExt cx="5446643" cy="1455229"/>
                </a:xfrm>
              </p:grpSpPr>
              <p:cxnSp>
                <p:nvCxnSpPr>
                  <p:cNvPr id="14" name="Straight Connector 13">
                    <a:extLst>
                      <a:ext uri="{FF2B5EF4-FFF2-40B4-BE49-F238E27FC236}">
                        <a16:creationId xmlns:a16="http://schemas.microsoft.com/office/drawing/2014/main" xmlns="" id="{F05B691A-AB4C-45E5-AAAC-77B0C92EDF1B}"/>
                      </a:ext>
                    </a:extLst>
                  </p:cNvPr>
                  <p:cNvCxnSpPr/>
                  <p:nvPr/>
                </p:nvCxnSpPr>
                <p:spPr>
                  <a:xfrm>
                    <a:off x="7949" y="-140"/>
                    <a:ext cx="4426028"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5184968-D739-4EEF-8D40-F326AB474FE7}"/>
                      </a:ext>
                    </a:extLst>
                  </p:cNvPr>
                  <p:cNvCxnSpPr/>
                  <p:nvPr/>
                </p:nvCxnSpPr>
                <p:spPr>
                  <a:xfrm>
                    <a:off x="0" y="731520"/>
                    <a:ext cx="5438692"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F151940-E661-4164-BB03-3C3957904E7D}"/>
                      </a:ext>
                    </a:extLst>
                  </p:cNvPr>
                  <p:cNvCxnSpPr/>
                  <p:nvPr/>
                </p:nvCxnSpPr>
                <p:spPr>
                  <a:xfrm>
                    <a:off x="7951" y="1455089"/>
                    <a:ext cx="5438692"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sp>
            <p:nvSpPr>
              <p:cNvPr id="9" name="Rectangle 8">
                <a:extLst>
                  <a:ext uri="{FF2B5EF4-FFF2-40B4-BE49-F238E27FC236}">
                    <a16:creationId xmlns:a16="http://schemas.microsoft.com/office/drawing/2014/main" xmlns="" id="{18B46C4B-83DD-4383-8D3F-12EA6193717E}"/>
                  </a:ext>
                </a:extLst>
              </p:cNvPr>
              <p:cNvSpPr/>
              <p:nvPr/>
            </p:nvSpPr>
            <p:spPr>
              <a:xfrm>
                <a:off x="2518348" y="1685208"/>
                <a:ext cx="1094367" cy="50926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VOCATIONAL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i="1" dirty="0">
                    <a:solidFill>
                      <a:srgbClr val="000000"/>
                    </a:solidFill>
                    <a:effectLst/>
                    <a:ea typeface="Calibri" panose="020F0502020204030204" pitchFamily="34" charset="0"/>
                    <a:cs typeface="Times New Roman" panose="02020603050405020304" pitchFamily="18" charset="0"/>
                  </a:rPr>
                  <a:t>School</a:t>
                </a:r>
              </a:p>
              <a:p>
                <a:pPr algn="ctr">
                  <a:lnSpc>
                    <a:spcPct val="107000"/>
                  </a:lnSpc>
                  <a:spcAft>
                    <a:spcPts val="0"/>
                  </a:spcAft>
                </a:pP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0E9B2ABC-6E56-4532-8B74-CF2FE514BF1E}"/>
                  </a:ext>
                </a:extLst>
              </p:cNvPr>
              <p:cNvSpPr/>
              <p:nvPr/>
            </p:nvSpPr>
            <p:spPr>
              <a:xfrm>
                <a:off x="3649889" y="1690777"/>
                <a:ext cx="865400" cy="50926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TECHNICAL</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i="1" dirty="0">
                    <a:solidFill>
                      <a:srgbClr val="000000"/>
                    </a:solidFill>
                    <a:effectLst/>
                    <a:ea typeface="Calibri" panose="020F0502020204030204" pitchFamily="34" charset="0"/>
                    <a:cs typeface="Times New Roman" panose="02020603050405020304" pitchFamily="18" charset="0"/>
                  </a:rPr>
                  <a:t>School</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CBC1E3AE-CC59-4202-A91E-7DEE5A3EBA75}"/>
                  </a:ext>
                </a:extLst>
              </p:cNvPr>
              <p:cNvSpPr/>
              <p:nvPr/>
            </p:nvSpPr>
            <p:spPr>
              <a:xfrm>
                <a:off x="2216989" y="3174521"/>
                <a:ext cx="2072045" cy="50926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endParaRPr lang="en-ZA" sz="1400" b="1" dirty="0">
                  <a:solidFill>
                    <a:srgbClr val="000000"/>
                  </a:solidFill>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GENERAL</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i="1" dirty="0">
                    <a:solidFill>
                      <a:srgbClr val="000000"/>
                    </a:solidFill>
                    <a:effectLst/>
                    <a:ea typeface="Calibri" panose="020F0502020204030204" pitchFamily="34" charset="0"/>
                    <a:cs typeface="Times New Roman" panose="02020603050405020304" pitchFamily="18" charset="0"/>
                  </a:rPr>
                  <a:t>Normal School</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7247CA34-A63D-4C85-BDFE-F7C9F30108BA}"/>
                </a:ext>
              </a:extLst>
            </p:cNvPr>
            <p:cNvSpPr/>
            <p:nvPr/>
          </p:nvSpPr>
          <p:spPr>
            <a:xfrm>
              <a:off x="4615791" y="1697056"/>
              <a:ext cx="1041936" cy="49420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endParaRPr lang="en-ZA" sz="1400" b="1" dirty="0">
                <a:solidFill>
                  <a:srgbClr val="000000"/>
                </a:solidFill>
                <a:ea typeface="Calibri" panose="020F0502020204030204" pitchFamily="34" charset="0"/>
                <a:cs typeface="Times New Roman" panose="02020603050405020304" pitchFamily="18" charset="0"/>
              </a:endParaRPr>
            </a:p>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COLLEGE</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(4 Years)</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grpSp>
      <p:sp>
        <p:nvSpPr>
          <p:cNvPr id="36" name="Title 35"/>
          <p:cNvSpPr>
            <a:spLocks noGrp="1"/>
          </p:cNvSpPr>
          <p:nvPr>
            <p:ph type="title"/>
          </p:nvPr>
        </p:nvSpPr>
        <p:spPr/>
        <p:txBody>
          <a:bodyPr/>
          <a:lstStyle/>
          <a:p>
            <a:r>
              <a:rPr lang="en-ZA" dirty="0" smtClean="0"/>
              <a:t> </a:t>
            </a:r>
            <a:endParaRPr lang="en-ZA" dirty="0"/>
          </a:p>
        </p:txBody>
      </p:sp>
    </p:spTree>
    <p:extLst>
      <p:ext uri="{BB962C8B-B14F-4D97-AF65-F5344CB8AC3E}">
        <p14:creationId xmlns:p14="http://schemas.microsoft.com/office/powerpoint/2010/main" val="183835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35" y="40184"/>
            <a:ext cx="964308" cy="1456926"/>
          </a:xfrm>
          <a:prstGeom prst="rect">
            <a:avLst/>
          </a:prstGeom>
        </p:spPr>
      </p:pic>
      <p:sp>
        <p:nvSpPr>
          <p:cNvPr id="2" name="Rectangle 1">
            <a:extLst>
              <a:ext uri="{FF2B5EF4-FFF2-40B4-BE49-F238E27FC236}">
                <a16:creationId xmlns:a16="http://schemas.microsoft.com/office/drawing/2014/main" xmlns="" id="{EF8FF443-B150-4D2F-B263-13730375DD68}"/>
              </a:ext>
            </a:extLst>
          </p:cNvPr>
          <p:cNvSpPr/>
          <p:nvPr/>
        </p:nvSpPr>
        <p:spPr>
          <a:xfrm>
            <a:off x="9927771" y="235131"/>
            <a:ext cx="1959429"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2400" b="1" i="1" dirty="0">
                <a:solidFill>
                  <a:srgbClr val="C00000"/>
                </a:solidFill>
              </a:rPr>
              <a:t>Ghana</a:t>
            </a:r>
          </a:p>
        </p:txBody>
      </p:sp>
      <p:grpSp>
        <p:nvGrpSpPr>
          <p:cNvPr id="5" name="Group 4">
            <a:extLst>
              <a:ext uri="{FF2B5EF4-FFF2-40B4-BE49-F238E27FC236}">
                <a16:creationId xmlns:a16="http://schemas.microsoft.com/office/drawing/2014/main" xmlns="" id="{7FE670DB-2BD7-4E9F-852C-386070662FA5}"/>
              </a:ext>
            </a:extLst>
          </p:cNvPr>
          <p:cNvGrpSpPr/>
          <p:nvPr/>
        </p:nvGrpSpPr>
        <p:grpSpPr>
          <a:xfrm>
            <a:off x="1867989" y="796833"/>
            <a:ext cx="7602581" cy="5708469"/>
            <a:chOff x="0" y="1"/>
            <a:chExt cx="5667674" cy="3940806"/>
          </a:xfrm>
        </p:grpSpPr>
        <p:grpSp>
          <p:nvGrpSpPr>
            <p:cNvPr id="7" name="Group 6">
              <a:extLst>
                <a:ext uri="{FF2B5EF4-FFF2-40B4-BE49-F238E27FC236}">
                  <a16:creationId xmlns:a16="http://schemas.microsoft.com/office/drawing/2014/main" xmlns="" id="{54D0439A-9EAF-4448-8A80-0C59DCB6A50C}"/>
                </a:ext>
              </a:extLst>
            </p:cNvPr>
            <p:cNvGrpSpPr/>
            <p:nvPr/>
          </p:nvGrpSpPr>
          <p:grpSpPr>
            <a:xfrm>
              <a:off x="0" y="1"/>
              <a:ext cx="5667674" cy="3940806"/>
              <a:chOff x="0" y="1"/>
              <a:chExt cx="5667674" cy="3940806"/>
            </a:xfrm>
          </p:grpSpPr>
          <p:grpSp>
            <p:nvGrpSpPr>
              <p:cNvPr id="9" name="Group 8">
                <a:extLst>
                  <a:ext uri="{FF2B5EF4-FFF2-40B4-BE49-F238E27FC236}">
                    <a16:creationId xmlns:a16="http://schemas.microsoft.com/office/drawing/2014/main" xmlns="" id="{192913B8-E423-4084-A289-057DF3D6A857}"/>
                  </a:ext>
                </a:extLst>
              </p:cNvPr>
              <p:cNvGrpSpPr/>
              <p:nvPr/>
            </p:nvGrpSpPr>
            <p:grpSpPr>
              <a:xfrm>
                <a:off x="0" y="1"/>
                <a:ext cx="5667674" cy="3940806"/>
                <a:chOff x="0" y="1"/>
                <a:chExt cx="5667674" cy="3940806"/>
              </a:xfrm>
            </p:grpSpPr>
            <p:grpSp>
              <p:nvGrpSpPr>
                <p:cNvPr id="11" name="Group 10">
                  <a:extLst>
                    <a:ext uri="{FF2B5EF4-FFF2-40B4-BE49-F238E27FC236}">
                      <a16:creationId xmlns:a16="http://schemas.microsoft.com/office/drawing/2014/main" xmlns="" id="{383D7E3B-582C-417A-80A2-D705DC3ECCA9}"/>
                    </a:ext>
                  </a:extLst>
                </p:cNvPr>
                <p:cNvGrpSpPr/>
                <p:nvPr/>
              </p:nvGrpSpPr>
              <p:grpSpPr>
                <a:xfrm>
                  <a:off x="0" y="1"/>
                  <a:ext cx="5667674" cy="3940806"/>
                  <a:chOff x="0" y="1"/>
                  <a:chExt cx="5667674" cy="3940806"/>
                </a:xfrm>
              </p:grpSpPr>
              <p:grpSp>
                <p:nvGrpSpPr>
                  <p:cNvPr id="21" name="Group 20">
                    <a:extLst>
                      <a:ext uri="{FF2B5EF4-FFF2-40B4-BE49-F238E27FC236}">
                        <a16:creationId xmlns:a16="http://schemas.microsoft.com/office/drawing/2014/main" xmlns="" id="{959350F9-5100-4F96-8A15-281A73AA7517}"/>
                      </a:ext>
                    </a:extLst>
                  </p:cNvPr>
                  <p:cNvGrpSpPr/>
                  <p:nvPr/>
                </p:nvGrpSpPr>
                <p:grpSpPr>
                  <a:xfrm>
                    <a:off x="0" y="1"/>
                    <a:ext cx="831273" cy="3940806"/>
                    <a:chOff x="0" y="0"/>
                    <a:chExt cx="1287810" cy="3941162"/>
                  </a:xfrm>
                </p:grpSpPr>
                <p:sp>
                  <p:nvSpPr>
                    <p:cNvPr id="37" name="Rectangle 36">
                      <a:extLst>
                        <a:ext uri="{FF2B5EF4-FFF2-40B4-BE49-F238E27FC236}">
                          <a16:creationId xmlns:a16="http://schemas.microsoft.com/office/drawing/2014/main" xmlns="" id="{9AB4E65E-9ECD-487B-B096-6F9CFDCBB307}"/>
                        </a:ext>
                      </a:extLst>
                    </p:cNvPr>
                    <p:cNvSpPr/>
                    <p:nvPr/>
                  </p:nvSpPr>
                  <p:spPr>
                    <a:xfrm>
                      <a:off x="7315" y="3430828"/>
                      <a:ext cx="1280495" cy="51033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PRE-SCHOOL</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(3 YEARS)</a:t>
                      </a:r>
                      <a:endParaRPr lang="en-ZA" sz="1400">
                        <a:effectLst/>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xmlns="" id="{C5B7A3CC-DD22-4D0D-8018-4F3345EC68FB}"/>
                        </a:ext>
                      </a:extLst>
                    </p:cNvPr>
                    <p:cNvSpPr/>
                    <p:nvPr/>
                  </p:nvSpPr>
                  <p:spPr>
                    <a:xfrm>
                      <a:off x="0" y="2691993"/>
                      <a:ext cx="1280077" cy="5098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PRIMARY EDUCATION</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(6 YEARS)</a:t>
                      </a:r>
                      <a:endParaRPr lang="en-ZA" sz="1400">
                        <a:effectLst/>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xmlns="" id="{AF9ED4D5-578A-48C9-B2C9-BF95AB48760C}"/>
                        </a:ext>
                      </a:extLst>
                    </p:cNvPr>
                    <p:cNvSpPr/>
                    <p:nvPr/>
                  </p:nvSpPr>
                  <p:spPr>
                    <a:xfrm>
                      <a:off x="7315" y="1975104"/>
                      <a:ext cx="1280077" cy="5098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JUNIOR SECONDARY</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(3 YEARS)</a:t>
                      </a:r>
                      <a:endParaRPr lang="en-ZA" sz="1400">
                        <a:effectLst/>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xmlns="" id="{BD46D7AB-0D6D-476A-8448-278D9AF0D2C4}"/>
                        </a:ext>
                      </a:extLst>
                    </p:cNvPr>
                    <p:cNvSpPr/>
                    <p:nvPr/>
                  </p:nvSpPr>
                  <p:spPr>
                    <a:xfrm>
                      <a:off x="7315" y="1285450"/>
                      <a:ext cx="1280076" cy="5176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SENIOR SECONDARY</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(3 YEARS)</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xmlns="" id="{E9319C8D-F907-4E20-A944-CD52296AB3A4}"/>
                        </a:ext>
                      </a:extLst>
                    </p:cNvPr>
                    <p:cNvSpPr/>
                    <p:nvPr/>
                  </p:nvSpPr>
                  <p:spPr>
                    <a:xfrm>
                      <a:off x="7315" y="690175"/>
                      <a:ext cx="1279525" cy="41410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NATIONAL SERVICE</a:t>
                      </a:r>
                      <a:endParaRPr lang="en-ZA" sz="1400">
                        <a:effectLst/>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xmlns="" id="{2528BB9E-A95B-461D-86BE-8A57773EB9AB}"/>
                        </a:ext>
                      </a:extLst>
                    </p:cNvPr>
                    <p:cNvSpPr/>
                    <p:nvPr/>
                  </p:nvSpPr>
                  <p:spPr>
                    <a:xfrm>
                      <a:off x="7315" y="0"/>
                      <a:ext cx="1280076" cy="43998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HIGHER EDUCATION</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 </a:t>
                      </a:r>
                      <a:endParaRPr lang="en-ZA" sz="1400">
                        <a:effectLst/>
                        <a:ea typeface="Calibri" panose="020F0502020204030204"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xmlns="" id="{139459F6-B905-4989-9234-68267ABDD3E6}"/>
                      </a:ext>
                    </a:extLst>
                  </p:cNvPr>
                  <p:cNvGrpSpPr/>
                  <p:nvPr/>
                </p:nvGrpSpPr>
                <p:grpSpPr>
                  <a:xfrm>
                    <a:off x="990517" y="1"/>
                    <a:ext cx="4677157" cy="3743818"/>
                    <a:chOff x="7106" y="-60384"/>
                    <a:chExt cx="4677157" cy="3743818"/>
                  </a:xfrm>
                </p:grpSpPr>
                <p:grpSp>
                  <p:nvGrpSpPr>
                    <p:cNvPr id="23" name="Group 22">
                      <a:extLst>
                        <a:ext uri="{FF2B5EF4-FFF2-40B4-BE49-F238E27FC236}">
                          <a16:creationId xmlns:a16="http://schemas.microsoft.com/office/drawing/2014/main" xmlns="" id="{C693F3EA-F0B8-4BF3-97B6-CD17F9FF704E}"/>
                        </a:ext>
                      </a:extLst>
                    </p:cNvPr>
                    <p:cNvGrpSpPr/>
                    <p:nvPr/>
                  </p:nvGrpSpPr>
                  <p:grpSpPr>
                    <a:xfrm>
                      <a:off x="7210" y="-60384"/>
                      <a:ext cx="4676701" cy="3743818"/>
                      <a:chOff x="7211" y="-60392"/>
                      <a:chExt cx="4677121" cy="3744356"/>
                    </a:xfrm>
                    <a:solidFill>
                      <a:schemeClr val="bg1">
                        <a:lumMod val="85000"/>
                      </a:schemeClr>
                    </a:solidFill>
                  </p:grpSpPr>
                  <p:sp>
                    <p:nvSpPr>
                      <p:cNvPr id="31" name="Rectangle 30">
                        <a:extLst>
                          <a:ext uri="{FF2B5EF4-FFF2-40B4-BE49-F238E27FC236}">
                            <a16:creationId xmlns:a16="http://schemas.microsoft.com/office/drawing/2014/main" xmlns="" id="{D13CE6F6-6983-41FC-A478-8B10B7E842EC}"/>
                          </a:ext>
                        </a:extLst>
                      </p:cNvPr>
                      <p:cNvSpPr/>
                      <p:nvPr/>
                    </p:nvSpPr>
                    <p:spPr>
                      <a:xfrm>
                        <a:off x="1659997" y="3370622"/>
                        <a:ext cx="1280495" cy="31334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PRE-SCHOOL</a:t>
                        </a:r>
                        <a:endParaRPr lang="en-ZA" sz="1400">
                          <a:effectLs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C414353E-606F-4F18-95EA-EAEA028307CA}"/>
                          </a:ext>
                        </a:extLst>
                      </p:cNvPr>
                      <p:cNvSpPr/>
                      <p:nvPr/>
                    </p:nvSpPr>
                    <p:spPr>
                      <a:xfrm>
                        <a:off x="1659981" y="2761317"/>
                        <a:ext cx="1280077" cy="301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PRIMARY SCHOOL</a:t>
                        </a:r>
                        <a:endParaRPr lang="en-ZA" sz="1400">
                          <a:effectLs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79A176ED-4E1E-4CB1-933F-D4435869A731}"/>
                          </a:ext>
                        </a:extLst>
                      </p:cNvPr>
                      <p:cNvSpPr/>
                      <p:nvPr/>
                    </p:nvSpPr>
                    <p:spPr>
                      <a:xfrm>
                        <a:off x="1659965" y="2043965"/>
                        <a:ext cx="1280077" cy="38075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JUNIOR SECONDARY</a:t>
                        </a:r>
                        <a:endParaRPr lang="en-ZA" sz="140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SCHOOL</a:t>
                        </a:r>
                        <a:endParaRPr lang="en-ZA" sz="1400">
                          <a:effectLst/>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xmlns="" id="{DC14E86E-F8CE-4B84-AD61-A37688EC339A}"/>
                          </a:ext>
                        </a:extLst>
                      </p:cNvPr>
                      <p:cNvSpPr/>
                      <p:nvPr/>
                    </p:nvSpPr>
                    <p:spPr>
                      <a:xfrm>
                        <a:off x="7385" y="1562016"/>
                        <a:ext cx="3806026" cy="2384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p>
                      <a:p>
                        <a:pPr algn="ctr">
                          <a:lnSpc>
                            <a:spcPct val="107000"/>
                          </a:lnSpc>
                          <a:spcAft>
                            <a:spcPts val="0"/>
                          </a:spcAft>
                        </a:pPr>
                        <a:r>
                          <a:rPr lang="en-ZA" sz="1400" b="1" dirty="0">
                            <a:solidFill>
                              <a:srgbClr val="000000"/>
                            </a:solidFill>
                            <a:ea typeface="Calibri" panose="020F0502020204030204" pitchFamily="34" charset="0"/>
                            <a:cs typeface="Times New Roman" panose="02020603050405020304" pitchFamily="18" charset="0"/>
                          </a:rPr>
                          <a:t>                    </a:t>
                        </a:r>
                        <a:r>
                          <a:rPr lang="en-ZA" sz="1400" b="1" dirty="0">
                            <a:solidFill>
                              <a:srgbClr val="000000"/>
                            </a:solidFill>
                            <a:effectLst/>
                            <a:ea typeface="Calibri" panose="020F0502020204030204" pitchFamily="34" charset="0"/>
                            <a:cs typeface="Times New Roman" panose="02020603050405020304" pitchFamily="18" charset="0"/>
                          </a:rPr>
                          <a:t> SENIOR HIGH SCHOOL</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xmlns="" id="{E12763C4-FBF4-4939-BC9A-1A1EACC46090}"/>
                          </a:ext>
                        </a:extLst>
                      </p:cNvPr>
                      <p:cNvSpPr/>
                      <p:nvPr/>
                    </p:nvSpPr>
                    <p:spPr>
                      <a:xfrm>
                        <a:off x="7263" y="690224"/>
                        <a:ext cx="4676822" cy="24140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ARMY (1 YEAR)</a:t>
                        </a:r>
                        <a:endParaRPr lang="en-ZA" sz="1400">
                          <a:effectLst/>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xmlns="" id="{731EABF7-336D-431B-B45E-012A102C22DD}"/>
                          </a:ext>
                        </a:extLst>
                      </p:cNvPr>
                      <p:cNvSpPr/>
                      <p:nvPr/>
                    </p:nvSpPr>
                    <p:spPr>
                      <a:xfrm>
                        <a:off x="7211" y="-60392"/>
                        <a:ext cx="4677121" cy="43995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UNIVERSITIES</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COLLEGES</a:t>
                        </a:r>
                        <a:endParaRPr lang="en-ZA" sz="14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dirty="0">
                          <a:effectLst/>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xmlns="" id="{62F7628B-DE7A-4673-BB94-B0006ABCFD5D}"/>
                        </a:ext>
                      </a:extLst>
                    </p:cNvPr>
                    <p:cNvGrpSpPr/>
                    <p:nvPr/>
                  </p:nvGrpSpPr>
                  <p:grpSpPr>
                    <a:xfrm>
                      <a:off x="7106" y="1224951"/>
                      <a:ext cx="4677157" cy="580241"/>
                      <a:chOff x="-1520" y="0"/>
                      <a:chExt cx="4677157" cy="580241"/>
                    </a:xfrm>
                  </p:grpSpPr>
                  <p:sp>
                    <p:nvSpPr>
                      <p:cNvPr id="25" name="Rectangle 24">
                        <a:extLst>
                          <a:ext uri="{FF2B5EF4-FFF2-40B4-BE49-F238E27FC236}">
                            <a16:creationId xmlns:a16="http://schemas.microsoft.com/office/drawing/2014/main" xmlns="" id="{1CAAE4F0-C8B8-4857-A4AD-D549B1B96C15}"/>
                          </a:ext>
                        </a:extLst>
                      </p:cNvPr>
                      <p:cNvSpPr/>
                      <p:nvPr/>
                    </p:nvSpPr>
                    <p:spPr>
                      <a:xfrm>
                        <a:off x="-1520" y="0"/>
                        <a:ext cx="674381" cy="23812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ZA" sz="1200" b="1" dirty="0">
                            <a:solidFill>
                              <a:srgbClr val="000000"/>
                            </a:solidFill>
                            <a:effectLst/>
                            <a:ea typeface="Calibri" panose="020F0502020204030204" pitchFamily="34" charset="0"/>
                            <a:cs typeface="Times New Roman" panose="02020603050405020304" pitchFamily="18" charset="0"/>
                          </a:rPr>
                          <a:t>ACADEMIC</a:t>
                        </a:r>
                        <a:endParaRPr lang="en-ZA" sz="1200" dirty="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2753BA74-E654-4974-B05E-D2DEA8D86718}"/>
                          </a:ext>
                        </a:extLst>
                      </p:cNvPr>
                      <p:cNvSpPr/>
                      <p:nvPr/>
                    </p:nvSpPr>
                    <p:spPr>
                      <a:xfrm>
                        <a:off x="717110" y="4996"/>
                        <a:ext cx="791394" cy="23807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endParaRPr lang="en-ZA" sz="1200" b="1"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0"/>
                          </a:spcAft>
                        </a:pPr>
                        <a:r>
                          <a:rPr lang="en-ZA" sz="1200" b="1" dirty="0">
                            <a:solidFill>
                              <a:srgbClr val="000000"/>
                            </a:solidFill>
                            <a:effectLst/>
                            <a:ea typeface="Calibri" panose="020F0502020204030204" pitchFamily="34" charset="0"/>
                            <a:cs typeface="Times New Roman" panose="02020603050405020304" pitchFamily="18" charset="0"/>
                          </a:rPr>
                          <a:t>VOCATIONAL </a:t>
                        </a:r>
                      </a:p>
                      <a:p>
                        <a:pPr algn="ctr">
                          <a:lnSpc>
                            <a:spcPct val="107000"/>
                          </a:lnSpc>
                          <a:spcAft>
                            <a:spcPts val="0"/>
                          </a:spcAft>
                        </a:pPr>
                        <a:r>
                          <a:rPr lang="en-ZA" sz="1200" b="1" dirty="0">
                            <a:solidFill>
                              <a:srgbClr val="000000"/>
                            </a:solidFill>
                            <a:effectLst/>
                            <a:ea typeface="Calibri" panose="020F0502020204030204" pitchFamily="34" charset="0"/>
                            <a:cs typeface="Times New Roman" panose="02020603050405020304" pitchFamily="18" charset="0"/>
                          </a:rPr>
                          <a:t> </a:t>
                        </a:r>
                        <a:endParaRPr lang="en-ZA" sz="1200" dirty="0">
                          <a:effectLst/>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54A49E8E-95DF-48A9-818A-28C5731A369E}"/>
                          </a:ext>
                        </a:extLst>
                      </p:cNvPr>
                      <p:cNvSpPr/>
                      <p:nvPr/>
                    </p:nvSpPr>
                    <p:spPr>
                      <a:xfrm>
                        <a:off x="1560018" y="0"/>
                        <a:ext cx="681486" cy="23812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ZA" sz="1200" b="1">
                            <a:solidFill>
                              <a:srgbClr val="000000"/>
                            </a:solidFill>
                            <a:effectLst/>
                            <a:ea typeface="Calibri" panose="020F0502020204030204" pitchFamily="34" charset="0"/>
                            <a:cs typeface="Times New Roman" panose="02020603050405020304" pitchFamily="18" charset="0"/>
                          </a:rPr>
                          <a:t>TECHNICAL</a:t>
                        </a:r>
                        <a:endParaRPr lang="en-ZA" sz="1200">
                          <a:effectLst/>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94EF2EA5-2BD0-431B-92FE-F5CE506171E1}"/>
                          </a:ext>
                        </a:extLst>
                      </p:cNvPr>
                      <p:cNvSpPr/>
                      <p:nvPr/>
                    </p:nvSpPr>
                    <p:spPr>
                      <a:xfrm>
                        <a:off x="2310516" y="0"/>
                        <a:ext cx="621102" cy="23812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200" b="1">
                            <a:solidFill>
                              <a:srgbClr val="000000"/>
                            </a:solidFill>
                            <a:effectLst/>
                            <a:ea typeface="Calibri" panose="020F0502020204030204" pitchFamily="34" charset="0"/>
                            <a:cs typeface="Times New Roman" panose="02020603050405020304" pitchFamily="18" charset="0"/>
                          </a:rPr>
                          <a:t>BUSINESS</a:t>
                        </a:r>
                        <a:endParaRPr lang="en-ZA" sz="1200">
                          <a:effectLst/>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6F732A72-50E2-4F55-87C2-4AF9C174336B}"/>
                          </a:ext>
                        </a:extLst>
                      </p:cNvPr>
                      <p:cNvSpPr/>
                      <p:nvPr/>
                    </p:nvSpPr>
                    <p:spPr>
                      <a:xfrm>
                        <a:off x="2982052" y="0"/>
                        <a:ext cx="820953" cy="23812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200" b="1" dirty="0">
                            <a:solidFill>
                              <a:srgbClr val="000000"/>
                            </a:solidFill>
                            <a:effectLst/>
                            <a:ea typeface="Calibri" panose="020F0502020204030204" pitchFamily="34" charset="0"/>
                            <a:cs typeface="Times New Roman" panose="02020603050405020304" pitchFamily="18" charset="0"/>
                          </a:rPr>
                          <a:t>AGRICULTURE</a:t>
                        </a:r>
                        <a:endParaRPr lang="en-ZA" sz="1200" dirty="0">
                          <a:effectLst/>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46B4B002-B51C-4692-B4D3-3E9780A09BE4}"/>
                          </a:ext>
                        </a:extLst>
                      </p:cNvPr>
                      <p:cNvSpPr/>
                      <p:nvPr/>
                    </p:nvSpPr>
                    <p:spPr>
                      <a:xfrm>
                        <a:off x="3881887" y="0"/>
                        <a:ext cx="793750" cy="5802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a:solidFill>
                              <a:srgbClr val="000000"/>
                            </a:solidFill>
                            <a:effectLst/>
                            <a:ea typeface="Calibri" panose="020F0502020204030204" pitchFamily="34" charset="0"/>
                            <a:cs typeface="Times New Roman" panose="02020603050405020304" pitchFamily="18" charset="0"/>
                          </a:rPr>
                          <a:t>TECHNICAL INSTITUTE</a:t>
                        </a:r>
                        <a:endParaRPr lang="en-ZA" sz="1400">
                          <a:effectLst/>
                          <a:ea typeface="Calibri" panose="020F0502020204030204" pitchFamily="34" charset="0"/>
                          <a:cs typeface="Times New Roman" panose="02020603050405020304" pitchFamily="18" charset="0"/>
                        </a:endParaRPr>
                      </a:p>
                    </p:txBody>
                  </p:sp>
                </p:grpSp>
              </p:grpSp>
            </p:grpSp>
            <p:sp>
              <p:nvSpPr>
                <p:cNvPr id="12" name="Arrow: Up 11">
                  <a:extLst>
                    <a:ext uri="{FF2B5EF4-FFF2-40B4-BE49-F238E27FC236}">
                      <a16:creationId xmlns:a16="http://schemas.microsoft.com/office/drawing/2014/main" xmlns="" id="{BDF64E4C-F86D-45FC-B03D-607744419672}"/>
                    </a:ext>
                  </a:extLst>
                </p:cNvPr>
                <p:cNvSpPr/>
                <p:nvPr/>
              </p:nvSpPr>
              <p:spPr>
                <a:xfrm flipH="1">
                  <a:off x="3234905" y="3122762"/>
                  <a:ext cx="163830" cy="307760"/>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sp>
              <p:nvSpPr>
                <p:cNvPr id="13" name="Arrow: Up 12">
                  <a:extLst>
                    <a:ext uri="{FF2B5EF4-FFF2-40B4-BE49-F238E27FC236}">
                      <a16:creationId xmlns:a16="http://schemas.microsoft.com/office/drawing/2014/main" xmlns="" id="{7253DC02-4F00-46EC-9D8A-D953EB4426A4}"/>
                    </a:ext>
                  </a:extLst>
                </p:cNvPr>
                <p:cNvSpPr/>
                <p:nvPr/>
              </p:nvSpPr>
              <p:spPr>
                <a:xfrm>
                  <a:off x="3234905" y="2484408"/>
                  <a:ext cx="157252" cy="336896"/>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sp>
              <p:nvSpPr>
                <p:cNvPr id="14" name="Arrow: Up 13">
                  <a:extLst>
                    <a:ext uri="{FF2B5EF4-FFF2-40B4-BE49-F238E27FC236}">
                      <a16:creationId xmlns:a16="http://schemas.microsoft.com/office/drawing/2014/main" xmlns="" id="{CEC591BB-DFAD-4EA2-BDE8-491FE6AC5A34}"/>
                    </a:ext>
                  </a:extLst>
                </p:cNvPr>
                <p:cNvSpPr/>
                <p:nvPr/>
              </p:nvSpPr>
              <p:spPr>
                <a:xfrm>
                  <a:off x="3234905" y="1854679"/>
                  <a:ext cx="165471" cy="249376"/>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sp>
              <p:nvSpPr>
                <p:cNvPr id="15" name="Arrow: Up 14">
                  <a:extLst>
                    <a:ext uri="{FF2B5EF4-FFF2-40B4-BE49-F238E27FC236}">
                      <a16:creationId xmlns:a16="http://schemas.microsoft.com/office/drawing/2014/main" xmlns="" id="{C592A8F0-F45D-4C7F-AE94-C3882D38310D}"/>
                    </a:ext>
                  </a:extLst>
                </p:cNvPr>
                <p:cNvSpPr/>
                <p:nvPr/>
              </p:nvSpPr>
              <p:spPr>
                <a:xfrm flipH="1">
                  <a:off x="3234905" y="439947"/>
                  <a:ext cx="163902" cy="310562"/>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cxnSp>
              <p:nvCxnSpPr>
                <p:cNvPr id="16" name="Straight Arrow Connector 15">
                  <a:extLst>
                    <a:ext uri="{FF2B5EF4-FFF2-40B4-BE49-F238E27FC236}">
                      <a16:creationId xmlns:a16="http://schemas.microsoft.com/office/drawing/2014/main" xmlns="" id="{4C017FDD-B819-48F7-B4E2-3B328DD2FC47}"/>
                    </a:ext>
                  </a:extLst>
                </p:cNvPr>
                <p:cNvCxnSpPr/>
                <p:nvPr/>
              </p:nvCxnSpPr>
              <p:spPr>
                <a:xfrm flipV="1">
                  <a:off x="1302588" y="1518249"/>
                  <a:ext cx="0" cy="9871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ACA5563B-3422-41A6-83E6-243C544361BB}"/>
                    </a:ext>
                  </a:extLst>
                </p:cNvPr>
                <p:cNvCxnSpPr/>
                <p:nvPr/>
              </p:nvCxnSpPr>
              <p:spPr>
                <a:xfrm flipV="1">
                  <a:off x="2182483" y="1518249"/>
                  <a:ext cx="0" cy="98715"/>
                </a:xfrm>
                <a:prstGeom prst="straightConnector1">
                  <a:avLst/>
                </a:prstGeom>
                <a:solidFill>
                  <a:schemeClr val="accent1">
                    <a:lumMod val="40000"/>
                    <a:lumOff val="60000"/>
                  </a:schemeClr>
                </a:solidFill>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F9D76098-6F5F-4678-AC87-38692F0C0F40}"/>
                    </a:ext>
                  </a:extLst>
                </p:cNvPr>
                <p:cNvCxnSpPr/>
                <p:nvPr/>
              </p:nvCxnSpPr>
              <p:spPr>
                <a:xfrm flipV="1">
                  <a:off x="2941607" y="1518249"/>
                  <a:ext cx="0" cy="9871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572C825C-A564-45E3-80E4-DA0DDB56219E}"/>
                    </a:ext>
                  </a:extLst>
                </p:cNvPr>
                <p:cNvCxnSpPr/>
                <p:nvPr/>
              </p:nvCxnSpPr>
              <p:spPr>
                <a:xfrm flipV="1">
                  <a:off x="3640347" y="1518249"/>
                  <a:ext cx="0" cy="9321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F0329269-7DC4-4AFD-9401-10635EE18C2C}"/>
                    </a:ext>
                  </a:extLst>
                </p:cNvPr>
                <p:cNvCxnSpPr/>
                <p:nvPr/>
              </p:nvCxnSpPr>
              <p:spPr>
                <a:xfrm flipV="1">
                  <a:off x="4425351" y="1518249"/>
                  <a:ext cx="0" cy="9871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Arrow: Up 9">
                <a:extLst>
                  <a:ext uri="{FF2B5EF4-FFF2-40B4-BE49-F238E27FC236}">
                    <a16:creationId xmlns:a16="http://schemas.microsoft.com/office/drawing/2014/main" xmlns="" id="{000A1F11-60EA-4E67-9D39-48D0D2D99C12}"/>
                  </a:ext>
                </a:extLst>
              </p:cNvPr>
              <p:cNvSpPr/>
              <p:nvPr/>
            </p:nvSpPr>
            <p:spPr>
              <a:xfrm>
                <a:off x="5236234" y="983411"/>
                <a:ext cx="165462" cy="301924"/>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grpSp>
        <p:sp>
          <p:nvSpPr>
            <p:cNvPr id="8" name="Right Brace 7">
              <a:extLst>
                <a:ext uri="{FF2B5EF4-FFF2-40B4-BE49-F238E27FC236}">
                  <a16:creationId xmlns:a16="http://schemas.microsoft.com/office/drawing/2014/main" xmlns="" id="{5A24BF58-678E-494D-9C8D-5AE7D9CFBDD6}"/>
                </a:ext>
              </a:extLst>
            </p:cNvPr>
            <p:cNvSpPr/>
            <p:nvPr/>
          </p:nvSpPr>
          <p:spPr>
            <a:xfrm rot="16200000">
              <a:off x="2846716" y="-439947"/>
              <a:ext cx="111761" cy="3207718"/>
            </a:xfrm>
            <a:prstGeom prst="righ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grpSp>
      <p:sp>
        <p:nvSpPr>
          <p:cNvPr id="3" name="Title 2"/>
          <p:cNvSpPr>
            <a:spLocks noGrp="1"/>
          </p:cNvSpPr>
          <p:nvPr>
            <p:ph type="title"/>
          </p:nvPr>
        </p:nvSpPr>
        <p:spPr/>
        <p:txBody>
          <a:bodyPr/>
          <a:lstStyle/>
          <a:p>
            <a:r>
              <a:rPr lang="en-ZA" dirty="0" smtClean="0"/>
              <a:t> </a:t>
            </a:r>
            <a:endParaRPr lang="en-ZA" dirty="0"/>
          </a:p>
        </p:txBody>
      </p:sp>
    </p:spTree>
    <p:extLst>
      <p:ext uri="{BB962C8B-B14F-4D97-AF65-F5344CB8AC3E}">
        <p14:creationId xmlns:p14="http://schemas.microsoft.com/office/powerpoint/2010/main" val="291085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84" y="387798"/>
            <a:ext cx="1031573" cy="1558553"/>
          </a:xfrm>
          <a:prstGeom prst="rect">
            <a:avLst/>
          </a:prstGeom>
        </p:spPr>
      </p:pic>
      <p:sp>
        <p:nvSpPr>
          <p:cNvPr id="2" name="Rectangle 1">
            <a:extLst>
              <a:ext uri="{FF2B5EF4-FFF2-40B4-BE49-F238E27FC236}">
                <a16:creationId xmlns:a16="http://schemas.microsoft.com/office/drawing/2014/main" xmlns="" id="{EF8FF443-B150-4D2F-B263-13730375DD68}"/>
              </a:ext>
            </a:extLst>
          </p:cNvPr>
          <p:cNvSpPr/>
          <p:nvPr/>
        </p:nvSpPr>
        <p:spPr>
          <a:xfrm>
            <a:off x="9927771" y="235131"/>
            <a:ext cx="1959429"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2400" b="1" i="1" dirty="0">
                <a:solidFill>
                  <a:srgbClr val="C00000"/>
                </a:solidFill>
              </a:rPr>
              <a:t>Finland</a:t>
            </a:r>
          </a:p>
        </p:txBody>
      </p:sp>
      <p:grpSp>
        <p:nvGrpSpPr>
          <p:cNvPr id="5" name="Group 4">
            <a:extLst>
              <a:ext uri="{FF2B5EF4-FFF2-40B4-BE49-F238E27FC236}">
                <a16:creationId xmlns:a16="http://schemas.microsoft.com/office/drawing/2014/main" xmlns="" id="{BD1FAA61-C4F0-41E5-8494-D58DFA14CD14}"/>
              </a:ext>
            </a:extLst>
          </p:cNvPr>
          <p:cNvGrpSpPr/>
          <p:nvPr/>
        </p:nvGrpSpPr>
        <p:grpSpPr>
          <a:xfrm>
            <a:off x="1645920" y="796835"/>
            <a:ext cx="7458891" cy="5068388"/>
            <a:chOff x="0" y="0"/>
            <a:chExt cx="3955296" cy="3975731"/>
          </a:xfrm>
        </p:grpSpPr>
        <p:grpSp>
          <p:nvGrpSpPr>
            <p:cNvPr id="6" name="Group 5">
              <a:extLst>
                <a:ext uri="{FF2B5EF4-FFF2-40B4-BE49-F238E27FC236}">
                  <a16:creationId xmlns:a16="http://schemas.microsoft.com/office/drawing/2014/main" xmlns="" id="{FC9918C9-7F53-4E61-B816-08503CFE33F1}"/>
                </a:ext>
              </a:extLst>
            </p:cNvPr>
            <p:cNvGrpSpPr/>
            <p:nvPr/>
          </p:nvGrpSpPr>
          <p:grpSpPr>
            <a:xfrm>
              <a:off x="31750" y="0"/>
              <a:ext cx="3923546" cy="3975731"/>
              <a:chOff x="0" y="0"/>
              <a:chExt cx="3923546" cy="3975731"/>
            </a:xfrm>
          </p:grpSpPr>
          <p:grpSp>
            <p:nvGrpSpPr>
              <p:cNvPr id="9" name="Group 8">
                <a:extLst>
                  <a:ext uri="{FF2B5EF4-FFF2-40B4-BE49-F238E27FC236}">
                    <a16:creationId xmlns:a16="http://schemas.microsoft.com/office/drawing/2014/main" xmlns="" id="{48B1E2C4-2EA2-44A0-A46E-1AF87465BADB}"/>
                  </a:ext>
                </a:extLst>
              </p:cNvPr>
              <p:cNvGrpSpPr/>
              <p:nvPr/>
            </p:nvGrpSpPr>
            <p:grpSpPr>
              <a:xfrm>
                <a:off x="0" y="1257299"/>
                <a:ext cx="3923546" cy="2718432"/>
                <a:chOff x="0" y="-63501"/>
                <a:chExt cx="3923546" cy="2718432"/>
              </a:xfrm>
            </p:grpSpPr>
            <p:grpSp>
              <p:nvGrpSpPr>
                <p:cNvPr id="20" name="Group 19">
                  <a:extLst>
                    <a:ext uri="{FF2B5EF4-FFF2-40B4-BE49-F238E27FC236}">
                      <a16:creationId xmlns:a16="http://schemas.microsoft.com/office/drawing/2014/main" xmlns="" id="{E45B74AF-8235-4B70-A5CB-8E584A8FC752}"/>
                    </a:ext>
                  </a:extLst>
                </p:cNvPr>
                <p:cNvGrpSpPr/>
                <p:nvPr/>
              </p:nvGrpSpPr>
              <p:grpSpPr>
                <a:xfrm>
                  <a:off x="0" y="-63501"/>
                  <a:ext cx="3923546" cy="2718432"/>
                  <a:chOff x="-1" y="1221821"/>
                  <a:chExt cx="3923579" cy="2718985"/>
                </a:xfrm>
              </p:grpSpPr>
              <p:grpSp>
                <p:nvGrpSpPr>
                  <p:cNvPr id="22" name="Group 21">
                    <a:extLst>
                      <a:ext uri="{FF2B5EF4-FFF2-40B4-BE49-F238E27FC236}">
                        <a16:creationId xmlns:a16="http://schemas.microsoft.com/office/drawing/2014/main" xmlns="" id="{0202D491-8007-415B-AC2F-C6CA500F6D2C}"/>
                      </a:ext>
                    </a:extLst>
                  </p:cNvPr>
                  <p:cNvGrpSpPr/>
                  <p:nvPr/>
                </p:nvGrpSpPr>
                <p:grpSpPr>
                  <a:xfrm>
                    <a:off x="-1" y="1221821"/>
                    <a:ext cx="1302589" cy="2718985"/>
                    <a:chOff x="-2" y="1221931"/>
                    <a:chExt cx="2017975" cy="2719231"/>
                  </a:xfrm>
                </p:grpSpPr>
                <p:sp>
                  <p:nvSpPr>
                    <p:cNvPr id="27" name="Rectangle 26">
                      <a:extLst>
                        <a:ext uri="{FF2B5EF4-FFF2-40B4-BE49-F238E27FC236}">
                          <a16:creationId xmlns:a16="http://schemas.microsoft.com/office/drawing/2014/main" xmlns="" id="{940B5592-5B88-4BE0-8244-E19A59A83A2C}"/>
                        </a:ext>
                      </a:extLst>
                    </p:cNvPr>
                    <p:cNvSpPr/>
                    <p:nvPr/>
                  </p:nvSpPr>
                  <p:spPr>
                    <a:xfrm>
                      <a:off x="7315" y="3430828"/>
                      <a:ext cx="2004689" cy="51033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PRE-SCHOOL</a:t>
                      </a:r>
                      <a:endParaRPr lang="en-ZA" sz="1600">
                        <a:effectLst/>
                        <a:ea typeface="Calibri" panose="020F0502020204030204" pitchFamily="34" charset="0"/>
                        <a:cs typeface="Times New Roman" panose="02020603050405020304" pitchFamily="18" charset="0"/>
                      </a:endParaRPr>
                    </a:p>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(2 YEARS)</a:t>
                      </a:r>
                      <a:endParaRPr lang="en-ZA" sz="1600">
                        <a:effectLst/>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DD822C11-1CED-4B19-BF75-29611B93C265}"/>
                        </a:ext>
                      </a:extLst>
                    </p:cNvPr>
                    <p:cNvSpPr/>
                    <p:nvPr/>
                  </p:nvSpPr>
                  <p:spPr>
                    <a:xfrm>
                      <a:off x="-2" y="2691993"/>
                      <a:ext cx="2012007" cy="5098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PRIMARY / JUNIOR SECONDARY (9 YEARS)</a:t>
                      </a:r>
                      <a:endParaRPr lang="en-ZA" sz="1600">
                        <a:effectLst/>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F3B7813A-14A6-4C2C-B684-412791931212}"/>
                        </a:ext>
                      </a:extLst>
                    </p:cNvPr>
                    <p:cNvSpPr/>
                    <p:nvPr/>
                  </p:nvSpPr>
                  <p:spPr>
                    <a:xfrm>
                      <a:off x="7315" y="1975104"/>
                      <a:ext cx="2010658" cy="5098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SENIOR SECONDARY</a:t>
                      </a:r>
                      <a:endParaRPr lang="en-ZA" sz="1600">
                        <a:effectLst/>
                        <a:ea typeface="Calibri" panose="020F0502020204030204" pitchFamily="34" charset="0"/>
                        <a:cs typeface="Times New Roman" panose="02020603050405020304" pitchFamily="18" charset="0"/>
                      </a:endParaRPr>
                    </a:p>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(3 YEARS)</a:t>
                      </a:r>
                      <a:endParaRPr lang="en-ZA" sz="1600">
                        <a:effectLst/>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317F8D04-1E02-485E-9902-5BF12FD7CB11}"/>
                        </a:ext>
                      </a:extLst>
                    </p:cNvPr>
                    <p:cNvSpPr/>
                    <p:nvPr/>
                  </p:nvSpPr>
                  <p:spPr>
                    <a:xfrm>
                      <a:off x="7312" y="1221931"/>
                      <a:ext cx="2004689" cy="58115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POST SCHOOL</a:t>
                      </a:r>
                      <a:endParaRPr lang="en-ZA" sz="1600">
                        <a:effectLst/>
                        <a:ea typeface="Calibri" panose="020F0502020204030204" pitchFamily="34" charset="0"/>
                        <a:cs typeface="Times New Roman" panose="02020603050405020304" pitchFamily="18" charset="0"/>
                      </a:endParaRPr>
                    </a:p>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 </a:t>
                      </a:r>
                      <a:endParaRPr lang="en-ZA" sz="1600">
                        <a:effectLst/>
                        <a:ea typeface="Calibri" panose="020F0502020204030204" pitchFamily="34"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xmlns="" id="{D0AC8184-AD28-49B1-BFE7-E327BDFB56B4}"/>
                      </a:ext>
                    </a:extLst>
                  </p:cNvPr>
                  <p:cNvGrpSpPr/>
                  <p:nvPr/>
                </p:nvGrpSpPr>
                <p:grpSpPr>
                  <a:xfrm>
                    <a:off x="1371091" y="1974926"/>
                    <a:ext cx="2552487" cy="1959725"/>
                    <a:chOff x="387715" y="1914820"/>
                    <a:chExt cx="2552716" cy="1960009"/>
                  </a:xfrm>
                  <a:solidFill>
                    <a:schemeClr val="bg1">
                      <a:lumMod val="85000"/>
                    </a:schemeClr>
                  </a:solidFill>
                </p:grpSpPr>
                <p:sp>
                  <p:nvSpPr>
                    <p:cNvPr id="24" name="Rectangle 23">
                      <a:extLst>
                        <a:ext uri="{FF2B5EF4-FFF2-40B4-BE49-F238E27FC236}">
                          <a16:creationId xmlns:a16="http://schemas.microsoft.com/office/drawing/2014/main" xmlns="" id="{E22A6F84-9EA9-4B7E-A355-C275FE4AE2C8}"/>
                        </a:ext>
                      </a:extLst>
                    </p:cNvPr>
                    <p:cNvSpPr/>
                    <p:nvPr/>
                  </p:nvSpPr>
                  <p:spPr>
                    <a:xfrm>
                      <a:off x="1097175" y="3370622"/>
                      <a:ext cx="1280495" cy="50420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PRE-SCHOOL</a:t>
                      </a:r>
                      <a:endParaRPr lang="en-ZA" sz="1600">
                        <a:effectLst/>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46C88D51-93D2-48E8-9B48-3FF90F515713}"/>
                        </a:ext>
                      </a:extLst>
                    </p:cNvPr>
                    <p:cNvSpPr/>
                    <p:nvPr/>
                  </p:nvSpPr>
                  <p:spPr>
                    <a:xfrm>
                      <a:off x="396896" y="2633651"/>
                      <a:ext cx="2543535" cy="508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COMPREHENSIVE </a:t>
                      </a:r>
                      <a:endParaRPr lang="en-ZA" sz="1600">
                        <a:effectLst/>
                        <a:ea typeface="Calibri" panose="020F0502020204030204" pitchFamily="34" charset="0"/>
                        <a:cs typeface="Times New Roman" panose="02020603050405020304" pitchFamily="18" charset="0"/>
                      </a:endParaRPr>
                    </a:p>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SCHOOL</a:t>
                      </a:r>
                      <a:endParaRPr lang="en-ZA" sz="160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BA6F6939-E172-4E28-9E94-EFF4D929DAA8}"/>
                        </a:ext>
                      </a:extLst>
                    </p:cNvPr>
                    <p:cNvSpPr/>
                    <p:nvPr/>
                  </p:nvSpPr>
                  <p:spPr>
                    <a:xfrm>
                      <a:off x="387715" y="1914820"/>
                      <a:ext cx="1219386" cy="5099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UPPER SECONDARY</a:t>
                      </a:r>
                      <a:endParaRPr lang="en-ZA" sz="1600">
                        <a:effectLst/>
                        <a:ea typeface="Calibri" panose="020F0502020204030204" pitchFamily="34" charset="0"/>
                        <a:cs typeface="Times New Roman" panose="02020603050405020304" pitchFamily="18" charset="0"/>
                      </a:endParaRPr>
                    </a:p>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SCHOOL (ACADEMIC)</a:t>
                      </a:r>
                      <a:endParaRPr lang="en-ZA" sz="1600">
                        <a:effectLst/>
                        <a:ea typeface="Calibri" panose="020F0502020204030204" pitchFamily="34" charset="0"/>
                        <a:cs typeface="Times New Roman" panose="02020603050405020304" pitchFamily="18" charset="0"/>
                      </a:endParaRPr>
                    </a:p>
                  </p:txBody>
                </p:sp>
              </p:grpSp>
            </p:grpSp>
            <p:sp>
              <p:nvSpPr>
                <p:cNvPr id="21" name="Rectangle 20">
                  <a:extLst>
                    <a:ext uri="{FF2B5EF4-FFF2-40B4-BE49-F238E27FC236}">
                      <a16:creationId xmlns:a16="http://schemas.microsoft.com/office/drawing/2014/main" xmlns="" id="{DB76A5F5-F19B-4852-B51E-473B541636D8}"/>
                    </a:ext>
                  </a:extLst>
                </p:cNvPr>
                <p:cNvSpPr/>
                <p:nvPr/>
              </p:nvSpPr>
              <p:spPr>
                <a:xfrm>
                  <a:off x="2704745" y="692149"/>
                  <a:ext cx="1218274" cy="50702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VOCATIONAL </a:t>
                  </a:r>
                  <a:endParaRPr lang="en-ZA" sz="1600">
                    <a:effectLst/>
                    <a:ea typeface="Calibri" panose="020F0502020204030204" pitchFamily="34" charset="0"/>
                    <a:cs typeface="Times New Roman" panose="02020603050405020304" pitchFamily="18" charset="0"/>
                  </a:endParaRPr>
                </a:p>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SCHOOL</a:t>
                  </a:r>
                  <a:endParaRPr lang="en-ZA" sz="1600">
                    <a:effectLst/>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3FD99FEC-A2CD-4178-A56A-5C4EA98EDDB1}"/>
                  </a:ext>
                </a:extLst>
              </p:cNvPr>
              <p:cNvGrpSpPr/>
              <p:nvPr/>
            </p:nvGrpSpPr>
            <p:grpSpPr>
              <a:xfrm>
                <a:off x="1397000" y="0"/>
                <a:ext cx="2526030" cy="1841500"/>
                <a:chOff x="0" y="0"/>
                <a:chExt cx="2526030" cy="1841500"/>
              </a:xfrm>
            </p:grpSpPr>
            <p:sp>
              <p:nvSpPr>
                <p:cNvPr id="11" name="Rectangle 10">
                  <a:extLst>
                    <a:ext uri="{FF2B5EF4-FFF2-40B4-BE49-F238E27FC236}">
                      <a16:creationId xmlns:a16="http://schemas.microsoft.com/office/drawing/2014/main" xmlns="" id="{17AE1D36-C212-44F6-8CAB-55C10DB03D14}"/>
                    </a:ext>
                  </a:extLst>
                </p:cNvPr>
                <p:cNvSpPr/>
                <p:nvPr/>
              </p:nvSpPr>
              <p:spPr>
                <a:xfrm>
                  <a:off x="1308100" y="1587500"/>
                  <a:ext cx="1217930" cy="254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BACHELOR</a:t>
                  </a:r>
                  <a:endParaRPr lang="en-ZA" sz="1600">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3DBFB76F-4757-439A-AD8D-C6732C931CB2}"/>
                    </a:ext>
                  </a:extLst>
                </p:cNvPr>
                <p:cNvSpPr/>
                <p:nvPr/>
              </p:nvSpPr>
              <p:spPr>
                <a:xfrm>
                  <a:off x="0" y="1587500"/>
                  <a:ext cx="1217930" cy="254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BACHELOR</a:t>
                  </a:r>
                  <a:endParaRPr lang="en-ZA" sz="1600">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B833A01D-9C5E-4A92-939C-CE14FBFD0A3E}"/>
                    </a:ext>
                  </a:extLst>
                </p:cNvPr>
                <p:cNvSpPr/>
                <p:nvPr/>
              </p:nvSpPr>
              <p:spPr>
                <a:xfrm>
                  <a:off x="0" y="1257300"/>
                  <a:ext cx="1217930" cy="254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MASTER</a:t>
                  </a:r>
                  <a:endParaRPr lang="en-ZA" sz="1600">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1D44BEAA-8066-4605-A2BC-2ECE2536B93F}"/>
                    </a:ext>
                  </a:extLst>
                </p:cNvPr>
                <p:cNvSpPr/>
                <p:nvPr/>
              </p:nvSpPr>
              <p:spPr>
                <a:xfrm>
                  <a:off x="1308100" y="1250950"/>
                  <a:ext cx="1217930" cy="254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MASTER</a:t>
                  </a:r>
                  <a:endParaRPr lang="en-ZA" sz="1600">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DAD6F777-5AF0-493F-BCD8-CB8258539A5A}"/>
                    </a:ext>
                  </a:extLst>
                </p:cNvPr>
                <p:cNvSpPr/>
                <p:nvPr/>
              </p:nvSpPr>
              <p:spPr>
                <a:xfrm>
                  <a:off x="0" y="901700"/>
                  <a:ext cx="1217930" cy="254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LICENTIATE</a:t>
                  </a:r>
                  <a:endParaRPr lang="en-ZA" sz="1600">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EF665A1B-E345-49E1-9A12-A62F07B3EC4E}"/>
                    </a:ext>
                  </a:extLst>
                </p:cNvPr>
                <p:cNvSpPr/>
                <p:nvPr/>
              </p:nvSpPr>
              <p:spPr>
                <a:xfrm>
                  <a:off x="0" y="558800"/>
                  <a:ext cx="1217930" cy="254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DOCTOR</a:t>
                  </a:r>
                  <a:endParaRPr lang="en-ZA" sz="1600">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E9C44C59-7680-448D-92A1-0F93C2C49030}"/>
                    </a:ext>
                  </a:extLst>
                </p:cNvPr>
                <p:cNvSpPr/>
                <p:nvPr/>
              </p:nvSpPr>
              <p:spPr>
                <a:xfrm>
                  <a:off x="1308100" y="558800"/>
                  <a:ext cx="1217930" cy="5969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000000"/>
                      </a:solidFill>
                      <a:effectLst/>
                      <a:ea typeface="Calibri" panose="020F0502020204030204" pitchFamily="34" charset="0"/>
                      <a:cs typeface="Times New Roman" panose="02020603050405020304" pitchFamily="18" charset="0"/>
                    </a:rPr>
                    <a:t>EMPLOYMENT</a:t>
                  </a:r>
                  <a:endParaRPr lang="en-ZA" sz="1600">
                    <a:effectLs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393329BC-51BB-40C8-A13E-2D3E5D687078}"/>
                    </a:ext>
                  </a:extLst>
                </p:cNvPr>
                <p:cNvSpPr/>
                <p:nvPr/>
              </p:nvSpPr>
              <p:spPr>
                <a:xfrm>
                  <a:off x="0" y="0"/>
                  <a:ext cx="1217930" cy="431800"/>
                </a:xfrm>
                <a:prstGeom prst="rect">
                  <a:avLst/>
                </a:prstGeom>
                <a:solidFill>
                  <a:schemeClr val="accent6">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dirty="0">
                      <a:solidFill>
                        <a:srgbClr val="FFFFFF"/>
                      </a:solidFill>
                      <a:effectLst/>
                      <a:ea typeface="Calibri" panose="020F0502020204030204" pitchFamily="34" charset="0"/>
                      <a:cs typeface="Times New Roman" panose="02020603050405020304" pitchFamily="18" charset="0"/>
                    </a:rPr>
                    <a:t>ACADEMIC </a:t>
                  </a:r>
                  <a:endParaRPr lang="en-ZA" sz="16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600" b="1" dirty="0">
                      <a:solidFill>
                        <a:srgbClr val="FFFFFF"/>
                      </a:solidFill>
                      <a:effectLst/>
                      <a:ea typeface="Calibri" panose="020F0502020204030204" pitchFamily="34" charset="0"/>
                      <a:cs typeface="Times New Roman" panose="02020603050405020304" pitchFamily="18" charset="0"/>
                    </a:rPr>
                    <a:t>DEGREES</a:t>
                  </a:r>
                  <a:endParaRPr lang="en-ZA" sz="1600" dirty="0">
                    <a:effectLst/>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44785ADA-3E60-4ECC-B287-EE2D4ABE0B1B}"/>
                    </a:ext>
                  </a:extLst>
                </p:cNvPr>
                <p:cNvSpPr/>
                <p:nvPr/>
              </p:nvSpPr>
              <p:spPr>
                <a:xfrm>
                  <a:off x="1308100" y="0"/>
                  <a:ext cx="1217930" cy="431800"/>
                </a:xfrm>
                <a:prstGeom prst="rect">
                  <a:avLst/>
                </a:prstGeom>
                <a:solidFill>
                  <a:schemeClr val="accent5">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600" b="1">
                      <a:solidFill>
                        <a:srgbClr val="FFFFFF"/>
                      </a:solidFill>
                      <a:effectLst/>
                      <a:ea typeface="Calibri" panose="020F0502020204030204" pitchFamily="34" charset="0"/>
                      <a:cs typeface="Times New Roman" panose="02020603050405020304" pitchFamily="18" charset="0"/>
                    </a:rPr>
                    <a:t>VOCATIONAL DEGREES</a:t>
                  </a:r>
                  <a:endParaRPr lang="en-ZA" sz="1600">
                    <a:effectLst/>
                    <a:ea typeface="Calibri" panose="020F0502020204030204" pitchFamily="34" charset="0"/>
                    <a:cs typeface="Times New Roman" panose="02020603050405020304" pitchFamily="18" charset="0"/>
                  </a:endParaRPr>
                </a:p>
              </p:txBody>
            </p:sp>
          </p:grpSp>
        </p:grpSp>
        <p:cxnSp>
          <p:nvCxnSpPr>
            <p:cNvPr id="7" name="Straight Connector 6">
              <a:extLst>
                <a:ext uri="{FF2B5EF4-FFF2-40B4-BE49-F238E27FC236}">
                  <a16:creationId xmlns:a16="http://schemas.microsoft.com/office/drawing/2014/main" xmlns="" id="{038F26E7-771B-418A-A9E2-A4C7ED80D4E0}"/>
                </a:ext>
              </a:extLst>
            </p:cNvPr>
            <p:cNvCxnSpPr/>
            <p:nvPr/>
          </p:nvCxnSpPr>
          <p:spPr>
            <a:xfrm flipV="1">
              <a:off x="0" y="3321050"/>
              <a:ext cx="3954145"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18A978F-F560-424D-B397-DC66D8266AB2}"/>
                </a:ext>
              </a:extLst>
            </p:cNvPr>
            <p:cNvCxnSpPr/>
            <p:nvPr/>
          </p:nvCxnSpPr>
          <p:spPr>
            <a:xfrm flipV="1">
              <a:off x="38100" y="1898650"/>
              <a:ext cx="3916045"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988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3" y="64655"/>
            <a:ext cx="11868727" cy="942109"/>
          </a:xfrm>
        </p:spPr>
        <p:txBody>
          <a:bodyPr>
            <a:normAutofit fontScale="90000"/>
          </a:bodyPr>
          <a:lstStyle/>
          <a:p>
            <a:pPr algn="l"/>
            <a:r>
              <a:rPr lang="en-ZA" b="1" dirty="0" smtClean="0">
                <a:solidFill>
                  <a:schemeClr val="accent2">
                    <a:lumMod val="75000"/>
                  </a:schemeClr>
                </a:solidFill>
                <a:latin typeface="Aharoni" panose="02010803020104030203" pitchFamily="2" charset="-79"/>
                <a:cs typeface="Aharoni" panose="02010803020104030203" pitchFamily="2" charset="-79"/>
              </a:rPr>
              <a:t>LESSONS FROM INTERNATIONAL PROGRAMMES</a:t>
            </a:r>
            <a:endParaRPr lang="en-ZA" dirty="0"/>
          </a:p>
        </p:txBody>
      </p:sp>
      <p:sp>
        <p:nvSpPr>
          <p:cNvPr id="3" name="Content Placeholder 2"/>
          <p:cNvSpPr>
            <a:spLocks noGrp="1"/>
          </p:cNvSpPr>
          <p:nvPr>
            <p:ph idx="1"/>
          </p:nvPr>
        </p:nvSpPr>
        <p:spPr>
          <a:xfrm>
            <a:off x="573386" y="1006764"/>
            <a:ext cx="10972800" cy="5240127"/>
          </a:xfrm>
        </p:spPr>
        <p:txBody>
          <a:bodyPr>
            <a:normAutofit lnSpcReduction="10000"/>
          </a:bodyPr>
          <a:lstStyle/>
          <a:p>
            <a:pPr algn="just"/>
            <a:r>
              <a:rPr lang="en-ZA" sz="2400" b="1" dirty="0" smtClean="0"/>
              <a:t>Malaysia</a:t>
            </a:r>
          </a:p>
          <a:p>
            <a:pPr lvl="1" algn="just">
              <a:buFont typeface="Wingdings" panose="05000000000000000000" pitchFamily="2" charset="2"/>
              <a:buChar char="§"/>
            </a:pPr>
            <a:r>
              <a:rPr lang="en-ZA" sz="2000" dirty="0" smtClean="0"/>
              <a:t>The Vocational curriculum is introduced at Lower Secondary School level;</a:t>
            </a:r>
          </a:p>
          <a:p>
            <a:pPr lvl="1" algn="just">
              <a:buFont typeface="Wingdings" panose="05000000000000000000" pitchFamily="2" charset="2"/>
              <a:buChar char="§"/>
            </a:pPr>
            <a:r>
              <a:rPr lang="en-ZA" sz="2000" dirty="0" smtClean="0"/>
              <a:t>Choices in respect of Academic, Technical and Vocational pathways commences at Upper Secondary School level; and</a:t>
            </a:r>
          </a:p>
          <a:p>
            <a:pPr lvl="1" algn="just">
              <a:buFont typeface="Wingdings" panose="05000000000000000000" pitchFamily="2" charset="2"/>
              <a:buChar char="§"/>
            </a:pPr>
            <a:r>
              <a:rPr lang="en-ZA" sz="2000" dirty="0" smtClean="0"/>
              <a:t>Technical and Vocational programmes are offered over fours at College level.</a:t>
            </a:r>
            <a:endParaRPr lang="en-ZA" sz="2400" dirty="0" smtClean="0"/>
          </a:p>
          <a:p>
            <a:pPr algn="just"/>
            <a:r>
              <a:rPr lang="en-ZA" sz="2400" b="1" dirty="0" smtClean="0"/>
              <a:t>Ghana</a:t>
            </a:r>
          </a:p>
          <a:p>
            <a:pPr lvl="1" algn="just">
              <a:buFont typeface="Wingdings" panose="05000000000000000000" pitchFamily="2" charset="2"/>
              <a:buChar char="§"/>
            </a:pPr>
            <a:r>
              <a:rPr lang="en-ZA" sz="2000" dirty="0" smtClean="0"/>
              <a:t>The Upper Secondary School level is a three-year programme offering the Academic, Vocational, Technical, Business and Agricultural curricula; and</a:t>
            </a:r>
          </a:p>
          <a:p>
            <a:pPr lvl="1" algn="just">
              <a:buFont typeface="Wingdings" panose="05000000000000000000" pitchFamily="2" charset="2"/>
              <a:buChar char="§"/>
            </a:pPr>
            <a:r>
              <a:rPr lang="en-ZA" sz="2000" dirty="0" smtClean="0"/>
              <a:t>Streaming of learners to different pathways commences at Upper Secondary level.</a:t>
            </a:r>
          </a:p>
          <a:p>
            <a:pPr algn="just"/>
            <a:r>
              <a:rPr lang="en-ZA" sz="2400" b="1" dirty="0" smtClean="0"/>
              <a:t>Finland</a:t>
            </a:r>
          </a:p>
          <a:p>
            <a:pPr lvl="1" algn="just">
              <a:buFont typeface="Wingdings" panose="05000000000000000000" pitchFamily="2" charset="2"/>
              <a:buChar char="§"/>
            </a:pPr>
            <a:r>
              <a:rPr lang="en-ZA" sz="2000" dirty="0" smtClean="0"/>
              <a:t>For the first 9 years of schooling, the curriculum is mainly comprehensive; and</a:t>
            </a:r>
          </a:p>
          <a:p>
            <a:pPr lvl="1" algn="just">
              <a:buFont typeface="Wingdings" panose="05000000000000000000" pitchFamily="2" charset="2"/>
              <a:buChar char="§"/>
            </a:pPr>
            <a:r>
              <a:rPr lang="en-ZA" sz="2000" dirty="0" smtClean="0"/>
              <a:t>Streaming commences at Upper Secondary School level into Academic and Vocational.</a:t>
            </a:r>
          </a:p>
          <a:p>
            <a:pPr algn="just"/>
            <a:r>
              <a:rPr lang="en-ZA" sz="2400" dirty="0" smtClean="0"/>
              <a:t>The DBE is therefore in line with other education systems in as far as introducing the Technical Vocational and Technical Occupational Pathways in addition to the General and Academic pathway.</a:t>
            </a:r>
          </a:p>
          <a:p>
            <a:pPr algn="just"/>
            <a:endParaRPr lang="en-ZA" sz="2000" dirty="0"/>
          </a:p>
        </p:txBody>
      </p:sp>
    </p:spTree>
    <p:extLst>
      <p:ext uri="{BB962C8B-B14F-4D97-AF65-F5344CB8AC3E}">
        <p14:creationId xmlns:p14="http://schemas.microsoft.com/office/powerpoint/2010/main" val="358909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316" y="2115471"/>
            <a:ext cx="10972800" cy="1143000"/>
          </a:xfrm>
        </p:spPr>
        <p:txBody>
          <a:bodyPr>
            <a:normAutofit/>
          </a:bodyPr>
          <a:lstStyle/>
          <a:p>
            <a:r>
              <a:rPr lang="en-ZA" b="1" dirty="0" smtClean="0">
                <a:solidFill>
                  <a:schemeClr val="accent2">
                    <a:lumMod val="75000"/>
                  </a:schemeClr>
                </a:solidFill>
                <a:latin typeface="Aharoni" panose="02010803020104030203" pitchFamily="2" charset="-79"/>
                <a:cs typeface="Aharoni" panose="02010803020104030203" pitchFamily="2" charset="-79"/>
              </a:rPr>
              <a:t>CHANGE DRIVERS</a:t>
            </a:r>
            <a:endParaRPr lang="en-ZA" b="1" dirty="0">
              <a:solidFill>
                <a:srgbClr val="C00000"/>
              </a:solidFill>
            </a:endParaRPr>
          </a:p>
        </p:txBody>
      </p:sp>
    </p:spTree>
    <p:extLst>
      <p:ext uri="{BB962C8B-B14F-4D97-AF65-F5344CB8AC3E}">
        <p14:creationId xmlns:p14="http://schemas.microsoft.com/office/powerpoint/2010/main" val="70906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AC875D-0A5B-438D-B0EB-668296B73F2C}"/>
              </a:ext>
            </a:extLst>
          </p:cNvPr>
          <p:cNvSpPr/>
          <p:nvPr/>
        </p:nvSpPr>
        <p:spPr>
          <a:xfrm>
            <a:off x="9601189" y="412033"/>
            <a:ext cx="2084225" cy="461665"/>
          </a:xfrm>
          <a:prstGeom prst="rect">
            <a:avLst/>
          </a:prstGeom>
        </p:spPr>
        <p:txBody>
          <a:bodyPr wrap="none">
            <a:spAutoFit/>
          </a:bodyPr>
          <a:lstStyle/>
          <a:p>
            <a:r>
              <a:rPr lang="en-ZA" sz="2400" b="1" i="1" dirty="0">
                <a:solidFill>
                  <a:srgbClr val="C00000"/>
                </a:solidFill>
              </a:rPr>
              <a:t>Change drivers</a:t>
            </a:r>
            <a:endParaRPr lang="en-ZA" sz="2400" dirty="0"/>
          </a:p>
        </p:txBody>
      </p:sp>
      <p:graphicFrame>
        <p:nvGraphicFramePr>
          <p:cNvPr id="9" name="Diagram 8"/>
          <p:cNvGraphicFramePr/>
          <p:nvPr>
            <p:extLst>
              <p:ext uri="{D42A27DB-BD31-4B8C-83A1-F6EECF244321}">
                <p14:modId xmlns:p14="http://schemas.microsoft.com/office/powerpoint/2010/main" val="396066110"/>
              </p:ext>
            </p:extLst>
          </p:nvPr>
        </p:nvGraphicFramePr>
        <p:xfrm>
          <a:off x="1543050" y="412033"/>
          <a:ext cx="8058139" cy="5903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74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316" y="2115471"/>
            <a:ext cx="10972800" cy="1143000"/>
          </a:xfrm>
        </p:spPr>
        <p:txBody>
          <a:bodyPr>
            <a:normAutofit/>
          </a:bodyPr>
          <a:lstStyle/>
          <a:p>
            <a:r>
              <a:rPr lang="en-ZA" b="1" dirty="0" smtClean="0">
                <a:solidFill>
                  <a:schemeClr val="accent2">
                    <a:lumMod val="75000"/>
                  </a:schemeClr>
                </a:solidFill>
                <a:latin typeface="Aharoni" panose="02010803020104030203" pitchFamily="2" charset="-79"/>
                <a:cs typeface="Aharoni" panose="02010803020104030203" pitchFamily="2" charset="-79"/>
              </a:rPr>
              <a:t>REFOCUSING THE THREE STREAM MODEL</a:t>
            </a:r>
            <a:endParaRPr lang="en-ZA" b="1" dirty="0">
              <a:solidFill>
                <a:srgbClr val="C00000"/>
              </a:solidFill>
            </a:endParaRPr>
          </a:p>
        </p:txBody>
      </p:sp>
    </p:spTree>
    <p:extLst>
      <p:ext uri="{BB962C8B-B14F-4D97-AF65-F5344CB8AC3E}">
        <p14:creationId xmlns:p14="http://schemas.microsoft.com/office/powerpoint/2010/main" val="46757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279"/>
            <a:ext cx="12192000" cy="491837"/>
          </a:xfrm>
        </p:spPr>
        <p:txBody>
          <a:bodyPr>
            <a:normAutofit fontScale="90000"/>
          </a:bodyPr>
          <a:lstStyle/>
          <a:p>
            <a:r>
              <a:rPr lang="en-ZA" b="1" dirty="0" smtClean="0">
                <a:solidFill>
                  <a:srgbClr val="C0504D">
                    <a:lumMod val="75000"/>
                  </a:srgbClr>
                </a:solidFill>
                <a:cs typeface="Arial" panose="020B0604020202020204" pitchFamily="34" charset="0"/>
              </a:rPr>
              <a:t>OBJECTIVES OF THE PROPOSED THREE STREAM MODEL</a:t>
            </a:r>
            <a:endParaRPr lang="en-ZA" dirty="0"/>
          </a:p>
        </p:txBody>
      </p:sp>
      <p:sp>
        <p:nvSpPr>
          <p:cNvPr id="3" name="Content Placeholder 2"/>
          <p:cNvSpPr>
            <a:spLocks noGrp="1"/>
          </p:cNvSpPr>
          <p:nvPr>
            <p:ph idx="1"/>
          </p:nvPr>
        </p:nvSpPr>
        <p:spPr>
          <a:xfrm>
            <a:off x="247934" y="1695239"/>
            <a:ext cx="11696131" cy="5961499"/>
          </a:xfrm>
        </p:spPr>
        <p:txBody>
          <a:bodyPr>
            <a:normAutofit/>
          </a:bodyPr>
          <a:lstStyle/>
          <a:p>
            <a:pPr lvl="0"/>
            <a:r>
              <a:rPr lang="en-ZA" sz="2400" dirty="0"/>
              <a:t>To implement curriculum offerings which </a:t>
            </a:r>
            <a:r>
              <a:rPr lang="en-ZA" sz="2400" b="1" dirty="0"/>
              <a:t>meet the diverse needs</a:t>
            </a:r>
            <a:r>
              <a:rPr lang="en-ZA" sz="2400" dirty="0"/>
              <a:t> of the young people of the country;</a:t>
            </a:r>
          </a:p>
          <a:p>
            <a:pPr lvl="0"/>
            <a:r>
              <a:rPr lang="en-ZA" sz="2400" dirty="0"/>
              <a:t>To </a:t>
            </a:r>
            <a:r>
              <a:rPr lang="en-ZA" sz="2400" b="1" dirty="0"/>
              <a:t>empower learners</a:t>
            </a:r>
            <a:r>
              <a:rPr lang="en-ZA" sz="2400" dirty="0"/>
              <a:t> to be </a:t>
            </a:r>
            <a:r>
              <a:rPr lang="en-ZA" sz="2400" b="1" dirty="0"/>
              <a:t>creative and organised system thinkers</a:t>
            </a:r>
            <a:r>
              <a:rPr lang="en-ZA" sz="2400" dirty="0"/>
              <a:t>;</a:t>
            </a:r>
          </a:p>
          <a:p>
            <a:pPr lvl="0"/>
            <a:r>
              <a:rPr lang="en-ZA" sz="2400" dirty="0"/>
              <a:t>To </a:t>
            </a:r>
            <a:r>
              <a:rPr lang="en-ZA" sz="2400" b="1" dirty="0"/>
              <a:t>promote</a:t>
            </a:r>
            <a:r>
              <a:rPr lang="en-ZA" sz="2400" dirty="0"/>
              <a:t> the </a:t>
            </a:r>
            <a:r>
              <a:rPr lang="en-ZA" sz="2400" b="1" dirty="0"/>
              <a:t>acquisition of skills and competencies</a:t>
            </a:r>
            <a:r>
              <a:rPr lang="en-ZA" sz="2400" dirty="0"/>
              <a:t> for a </a:t>
            </a:r>
            <a:r>
              <a:rPr lang="en-ZA" sz="2400" b="1" dirty="0"/>
              <a:t>changing world</a:t>
            </a:r>
            <a:r>
              <a:rPr lang="en-ZA" sz="2400" dirty="0"/>
              <a:t>;</a:t>
            </a:r>
          </a:p>
          <a:p>
            <a:pPr lvl="0"/>
            <a:r>
              <a:rPr lang="en-ZA" sz="2400" dirty="0"/>
              <a:t>To </a:t>
            </a:r>
            <a:r>
              <a:rPr lang="en-ZA" sz="2400" b="1" dirty="0"/>
              <a:t>focus on the foundational skills</a:t>
            </a:r>
            <a:r>
              <a:rPr lang="en-ZA" sz="2400" dirty="0"/>
              <a:t> of reading, writing and counting (arithmetic); and</a:t>
            </a:r>
          </a:p>
          <a:p>
            <a:pPr lvl="0"/>
            <a:r>
              <a:rPr lang="en-ZA" sz="2400" dirty="0"/>
              <a:t>To </a:t>
            </a:r>
            <a:r>
              <a:rPr lang="en-ZA" sz="2400" b="1" dirty="0"/>
              <a:t>improve</a:t>
            </a:r>
            <a:r>
              <a:rPr lang="en-ZA" sz="2400" dirty="0"/>
              <a:t> the </a:t>
            </a:r>
            <a:r>
              <a:rPr lang="en-ZA" sz="2400" b="1" dirty="0"/>
              <a:t>quality of and efficiency of learning outcomes</a:t>
            </a:r>
            <a:r>
              <a:rPr lang="en-ZA" sz="2400" dirty="0"/>
              <a:t> throughout the sector</a:t>
            </a:r>
            <a:r>
              <a:rPr lang="en-ZA" sz="2400" dirty="0" smtClean="0"/>
              <a:t>.</a:t>
            </a:r>
          </a:p>
          <a:p>
            <a:r>
              <a:rPr lang="en-GB" sz="2400" dirty="0"/>
              <a:t>To ensure the </a:t>
            </a:r>
            <a:r>
              <a:rPr lang="en-GB" sz="2400" b="1" dirty="0"/>
              <a:t>parity of esteem </a:t>
            </a:r>
            <a:r>
              <a:rPr lang="en-GB" sz="2400" dirty="0"/>
              <a:t>by providing for articulation and portability across the programmes.</a:t>
            </a:r>
            <a:endParaRPr lang="en-ZA" sz="2400" dirty="0"/>
          </a:p>
          <a:p>
            <a:pPr marL="0" lvl="0" indent="0">
              <a:buNone/>
            </a:pPr>
            <a:endParaRPr lang="en-ZA" dirty="0" smtClean="0"/>
          </a:p>
          <a:p>
            <a:pPr marL="0" indent="0" algn="just">
              <a:buNone/>
            </a:pPr>
            <a:endParaRPr lang="en-ZA" dirty="0"/>
          </a:p>
          <a:p>
            <a:pPr algn="just"/>
            <a:endParaRPr lang="en-ZA" sz="1500" dirty="0"/>
          </a:p>
        </p:txBody>
      </p:sp>
    </p:spTree>
    <p:extLst>
      <p:ext uri="{BB962C8B-B14F-4D97-AF65-F5344CB8AC3E}">
        <p14:creationId xmlns:p14="http://schemas.microsoft.com/office/powerpoint/2010/main" val="280112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noAutofit/>
          </a:bodyPr>
          <a:lstStyle/>
          <a:p>
            <a:r>
              <a:rPr lang="en-ZA" sz="4400" b="1" cap="small" dirty="0" smtClean="0">
                <a:solidFill>
                  <a:srgbClr val="741202"/>
                </a:solidFill>
              </a:rPr>
              <a:t>Presentation Outline</a:t>
            </a:r>
            <a:endParaRPr lang="en-US" sz="4400" b="1" cap="small" dirty="0">
              <a:solidFill>
                <a:srgbClr val="741202"/>
              </a:solidFill>
            </a:endParaRPr>
          </a:p>
        </p:txBody>
      </p:sp>
      <p:sp>
        <p:nvSpPr>
          <p:cNvPr id="3" name="Content Placeholder 2"/>
          <p:cNvSpPr>
            <a:spLocks noGrp="1"/>
          </p:cNvSpPr>
          <p:nvPr>
            <p:ph idx="1"/>
          </p:nvPr>
        </p:nvSpPr>
        <p:spPr>
          <a:xfrm>
            <a:off x="710167" y="880832"/>
            <a:ext cx="10972800" cy="5276419"/>
          </a:xfrm>
        </p:spPr>
        <p:txBody>
          <a:bodyPr>
            <a:normAutofit lnSpcReduction="10000"/>
          </a:bodyPr>
          <a:lstStyle/>
          <a:p>
            <a:pPr lvl="0"/>
            <a:r>
              <a:rPr lang="en-GB" sz="2800" dirty="0" smtClean="0"/>
              <a:t>Purpose</a:t>
            </a:r>
          </a:p>
          <a:p>
            <a:pPr lvl="0"/>
            <a:r>
              <a:rPr lang="en-GB" sz="2800" dirty="0" smtClean="0"/>
              <a:t>Strategic Direction</a:t>
            </a:r>
          </a:p>
          <a:p>
            <a:pPr lvl="0"/>
            <a:r>
              <a:rPr lang="en-GB" sz="2800" dirty="0" smtClean="0"/>
              <a:t>The Problem Statement</a:t>
            </a:r>
          </a:p>
          <a:p>
            <a:r>
              <a:rPr lang="en-GB" sz="2800" dirty="0"/>
              <a:t>Current Schooling Design and </a:t>
            </a:r>
            <a:r>
              <a:rPr lang="en-GB" sz="2800" dirty="0" smtClean="0"/>
              <a:t>Pathways</a:t>
            </a:r>
            <a:endParaRPr lang="en-GB" sz="2800" dirty="0"/>
          </a:p>
          <a:p>
            <a:r>
              <a:rPr lang="en-GB" sz="2800" dirty="0" smtClean="0"/>
              <a:t>International </a:t>
            </a:r>
            <a:r>
              <a:rPr lang="en-GB" sz="2800" dirty="0"/>
              <a:t>best </a:t>
            </a:r>
            <a:r>
              <a:rPr lang="en-GB" sz="2800" dirty="0" smtClean="0"/>
              <a:t>practice</a:t>
            </a:r>
            <a:endParaRPr lang="en-GB" sz="2800" dirty="0"/>
          </a:p>
          <a:p>
            <a:pPr lvl="0"/>
            <a:r>
              <a:rPr lang="en-GB" sz="2800" dirty="0" smtClean="0"/>
              <a:t>Change Drivers</a:t>
            </a:r>
          </a:p>
          <a:p>
            <a:pPr lvl="0"/>
            <a:r>
              <a:rPr lang="en-GB" sz="2800" dirty="0" smtClean="0"/>
              <a:t>Refocusing the Three Stream Model</a:t>
            </a:r>
          </a:p>
          <a:p>
            <a:pPr lvl="0"/>
            <a:r>
              <a:rPr lang="en-GB" sz="2800" dirty="0" smtClean="0"/>
              <a:t>Implications of the three stream model</a:t>
            </a:r>
          </a:p>
          <a:p>
            <a:pPr lvl="0"/>
            <a:r>
              <a:rPr lang="en-GB" sz="2800" dirty="0" smtClean="0"/>
              <a:t>Areas of collaboration with post-schooling institutions</a:t>
            </a:r>
          </a:p>
          <a:p>
            <a:pPr lvl="0"/>
            <a:r>
              <a:rPr lang="en-GB" sz="2800" dirty="0" smtClean="0"/>
              <a:t>Conclusion</a:t>
            </a:r>
          </a:p>
          <a:p>
            <a:pPr lvl="0"/>
            <a:r>
              <a:rPr lang="en-GB" sz="2800" dirty="0" smtClean="0"/>
              <a:t>Recommendation</a:t>
            </a:r>
          </a:p>
          <a:p>
            <a:pPr lvl="0"/>
            <a:endParaRPr lang="en-GB" sz="2800" dirty="0" smtClean="0"/>
          </a:p>
          <a:p>
            <a:pPr marL="0" lvl="0" indent="0">
              <a:buNone/>
            </a:pPr>
            <a:endParaRPr lang="en-ZA" sz="2800" dirty="0"/>
          </a:p>
          <a:p>
            <a:pPr marL="0" indent="0">
              <a:buNone/>
            </a:pPr>
            <a:endParaRPr lang="en-ZA" sz="2400" dirty="0" smtClean="0"/>
          </a:p>
        </p:txBody>
      </p:sp>
    </p:spTree>
    <p:extLst>
      <p:ext uri="{BB962C8B-B14F-4D97-AF65-F5344CB8AC3E}">
        <p14:creationId xmlns:p14="http://schemas.microsoft.com/office/powerpoint/2010/main" val="226885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DE283-65A3-469D-B0A8-7A5C17766320}"/>
              </a:ext>
            </a:extLst>
          </p:cNvPr>
          <p:cNvSpPr/>
          <p:nvPr/>
        </p:nvSpPr>
        <p:spPr>
          <a:xfrm>
            <a:off x="9660296" y="314648"/>
            <a:ext cx="2198875" cy="882678"/>
          </a:xfrm>
          <a:prstGeom prst="rect">
            <a:avLst/>
          </a:prstGeom>
        </p:spPr>
        <p:txBody>
          <a:bodyPr wrap="square">
            <a:spAutoFit/>
          </a:bodyPr>
          <a:lstStyle/>
          <a:p>
            <a:pPr lvl="0" algn="r">
              <a:lnSpc>
                <a:spcPct val="107000"/>
              </a:lnSpc>
              <a:spcBef>
                <a:spcPts val="200"/>
              </a:spcBef>
              <a:spcAft>
                <a:spcPts val="0"/>
              </a:spcAft>
            </a:pPr>
            <a:r>
              <a:rPr lang="en-ZA"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Proposed </a:t>
            </a:r>
            <a:r>
              <a:rPr lang="en-ZA" sz="2400" b="1" i="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three stream model</a:t>
            </a:r>
            <a:endParaRPr lang="en-ZA"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73" name="Group 72"/>
          <p:cNvGrpSpPr/>
          <p:nvPr/>
        </p:nvGrpSpPr>
        <p:grpSpPr>
          <a:xfrm>
            <a:off x="1000126" y="500063"/>
            <a:ext cx="7986712" cy="5643562"/>
            <a:chOff x="-455" y="-290909"/>
            <a:chExt cx="4699817" cy="3265817"/>
          </a:xfrm>
        </p:grpSpPr>
        <p:grpSp>
          <p:nvGrpSpPr>
            <p:cNvPr id="74" name="Group 73"/>
            <p:cNvGrpSpPr/>
            <p:nvPr/>
          </p:nvGrpSpPr>
          <p:grpSpPr>
            <a:xfrm>
              <a:off x="-455" y="-290909"/>
              <a:ext cx="4699817" cy="3265817"/>
              <a:chOff x="-455" y="-290909"/>
              <a:chExt cx="4699817" cy="3265817"/>
            </a:xfrm>
          </p:grpSpPr>
          <p:cxnSp>
            <p:nvCxnSpPr>
              <p:cNvPr id="78" name="Straight Connector 77"/>
              <p:cNvCxnSpPr/>
              <p:nvPr/>
            </p:nvCxnSpPr>
            <p:spPr>
              <a:xfrm flipH="1">
                <a:off x="2600076" y="1478943"/>
                <a:ext cx="1270" cy="189865"/>
              </a:xfrm>
              <a:prstGeom prst="line">
                <a:avLst/>
              </a:prstGeom>
              <a:noFill/>
              <a:ln w="38100" cap="flat" cmpd="sng" algn="ctr">
                <a:solidFill>
                  <a:sysClr val="window" lastClr="FFFFFF">
                    <a:lumMod val="50000"/>
                  </a:sysClr>
                </a:solidFill>
                <a:prstDash val="solid"/>
                <a:miter lim="800000"/>
              </a:ln>
              <a:effectLst/>
            </p:spPr>
          </p:cxnSp>
          <p:grpSp>
            <p:nvGrpSpPr>
              <p:cNvPr id="79" name="Group 78"/>
              <p:cNvGrpSpPr/>
              <p:nvPr/>
            </p:nvGrpSpPr>
            <p:grpSpPr>
              <a:xfrm>
                <a:off x="-455" y="-290909"/>
                <a:ext cx="4699817" cy="3265817"/>
                <a:chOff x="-455" y="-290909"/>
                <a:chExt cx="4699817" cy="3265817"/>
              </a:xfrm>
            </p:grpSpPr>
            <p:sp>
              <p:nvSpPr>
                <p:cNvPr id="80" name="Rectangle 79"/>
                <p:cNvSpPr/>
                <p:nvPr/>
              </p:nvSpPr>
              <p:spPr>
                <a:xfrm>
                  <a:off x="1900362" y="1661823"/>
                  <a:ext cx="1446282" cy="482804"/>
                </a:xfrm>
                <a:prstGeom prst="rect">
                  <a:avLst/>
                </a:prstGeom>
                <a:solidFill>
                  <a:srgbClr val="FFC000">
                    <a:lumMod val="50000"/>
                  </a:srgbClr>
                </a:solidFill>
                <a:ln w="12700" cap="flat" cmpd="sng" algn="ctr">
                  <a:solidFill>
                    <a:srgbClr val="FFC000">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rgbClr val="FFFFFF"/>
                      </a:solidFill>
                      <a:effectLst/>
                      <a:uLnTx/>
                      <a:uFillTx/>
                      <a:latin typeface="Calibri" panose="020F0502020204030204"/>
                      <a:ea typeface="Calibri"/>
                      <a:cs typeface="Arial"/>
                    </a:rPr>
                    <a:t>Technical Occupational </a:t>
                  </a:r>
                  <a:r>
                    <a:rPr kumimoji="0" lang="en-ZA" sz="1200" b="1" i="0" u="none" strike="noStrike" kern="0" cap="none" spc="0" normalizeH="0" baseline="0" noProof="0" dirty="0">
                      <a:ln>
                        <a:noFill/>
                      </a:ln>
                      <a:solidFill>
                        <a:srgbClr val="FFFFFF"/>
                      </a:solidFill>
                      <a:effectLst/>
                      <a:uLnTx/>
                      <a:uFillTx/>
                      <a:latin typeface="Calibri" panose="020F0502020204030204"/>
                      <a:ea typeface="Calibri"/>
                      <a:cs typeface="Arial"/>
                    </a:rPr>
                    <a:t>Pathway</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0" i="1" u="none" strike="noStrike" kern="0" cap="none" spc="0" normalizeH="0" baseline="0" noProof="0" dirty="0">
                      <a:ln>
                        <a:noFill/>
                      </a:ln>
                      <a:solidFill>
                        <a:srgbClr val="FFFFFF"/>
                      </a:solidFill>
                      <a:effectLst/>
                      <a:uLnTx/>
                      <a:uFillTx/>
                      <a:latin typeface="Calibri" panose="020F0502020204030204"/>
                      <a:ea typeface="Calibri"/>
                      <a:cs typeface="Arial"/>
                    </a:rPr>
                    <a:t>(NCV 1-3 </a:t>
                  </a:r>
                  <a:r>
                    <a:rPr kumimoji="0" lang="en-ZA" sz="1100" b="0" i="1" u="none" strike="noStrike" kern="0" cap="none" spc="0" normalizeH="0" baseline="0" noProof="0" dirty="0" smtClean="0">
                      <a:ln>
                        <a:noFill/>
                      </a:ln>
                      <a:solidFill>
                        <a:srgbClr val="FFFFFF"/>
                      </a:solidFill>
                      <a:effectLst/>
                      <a:uLnTx/>
                      <a:uFillTx/>
                      <a:latin typeface="Calibri" panose="020F0502020204030204"/>
                      <a:ea typeface="Calibri"/>
                      <a:cs typeface="Arial"/>
                    </a:rPr>
                    <a:t>&amp; NSC)</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alibri" panose="020F0502020204030204"/>
                      <a:ea typeface="Calibri"/>
                      <a:cs typeface="Arial"/>
                    </a:rPr>
                    <a:t> </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p:txBody>
            </p:sp>
            <p:grpSp>
              <p:nvGrpSpPr>
                <p:cNvPr id="81" name="Group 80"/>
                <p:cNvGrpSpPr/>
                <p:nvPr/>
              </p:nvGrpSpPr>
              <p:grpSpPr>
                <a:xfrm>
                  <a:off x="-455" y="-290909"/>
                  <a:ext cx="4699817" cy="3265817"/>
                  <a:chOff x="-596" y="-288637"/>
                  <a:chExt cx="4699817" cy="3265817"/>
                </a:xfrm>
              </p:grpSpPr>
              <p:grpSp>
                <p:nvGrpSpPr>
                  <p:cNvPr id="82" name="Group 81"/>
                  <p:cNvGrpSpPr/>
                  <p:nvPr/>
                </p:nvGrpSpPr>
                <p:grpSpPr>
                  <a:xfrm>
                    <a:off x="-596" y="-288637"/>
                    <a:ext cx="4699817" cy="3265817"/>
                    <a:chOff x="-127816" y="-288637"/>
                    <a:chExt cx="4699817" cy="3265817"/>
                  </a:xfrm>
                </p:grpSpPr>
                <p:grpSp>
                  <p:nvGrpSpPr>
                    <p:cNvPr id="84" name="Group 83"/>
                    <p:cNvGrpSpPr/>
                    <p:nvPr/>
                  </p:nvGrpSpPr>
                  <p:grpSpPr>
                    <a:xfrm>
                      <a:off x="-127816" y="-288637"/>
                      <a:ext cx="4699817" cy="3265817"/>
                      <a:chOff x="-110399" y="-288647"/>
                      <a:chExt cx="4067174" cy="3265924"/>
                    </a:xfrm>
                  </p:grpSpPr>
                  <p:grpSp>
                    <p:nvGrpSpPr>
                      <p:cNvPr id="86" name="Group 85"/>
                      <p:cNvGrpSpPr/>
                      <p:nvPr/>
                    </p:nvGrpSpPr>
                    <p:grpSpPr>
                      <a:xfrm>
                        <a:off x="-110399" y="-288647"/>
                        <a:ext cx="4067174" cy="3265924"/>
                        <a:chOff x="-110611" y="-288648"/>
                        <a:chExt cx="4067174" cy="3265943"/>
                      </a:xfrm>
                    </p:grpSpPr>
                    <p:grpSp>
                      <p:nvGrpSpPr>
                        <p:cNvPr id="88" name="Group 87"/>
                        <p:cNvGrpSpPr/>
                        <p:nvPr/>
                      </p:nvGrpSpPr>
                      <p:grpSpPr>
                        <a:xfrm>
                          <a:off x="-110611" y="-288648"/>
                          <a:ext cx="4067174" cy="3265943"/>
                          <a:chOff x="-110611" y="-301601"/>
                          <a:chExt cx="4067174" cy="3265943"/>
                        </a:xfrm>
                      </p:grpSpPr>
                      <p:grpSp>
                        <p:nvGrpSpPr>
                          <p:cNvPr id="95" name="Group 94"/>
                          <p:cNvGrpSpPr/>
                          <p:nvPr/>
                        </p:nvGrpSpPr>
                        <p:grpSpPr>
                          <a:xfrm>
                            <a:off x="-110611" y="-301601"/>
                            <a:ext cx="4067174" cy="3265943"/>
                            <a:chOff x="-110611" y="-301601"/>
                            <a:chExt cx="4067174" cy="3265943"/>
                          </a:xfrm>
                        </p:grpSpPr>
                        <p:sp>
                          <p:nvSpPr>
                            <p:cNvPr id="97" name="Rectangle 96"/>
                            <p:cNvSpPr/>
                            <p:nvPr/>
                          </p:nvSpPr>
                          <p:spPr>
                            <a:xfrm>
                              <a:off x="1009468" y="280314"/>
                              <a:ext cx="365920" cy="1849966"/>
                            </a:xfrm>
                            <a:prstGeom prst="rect">
                              <a:avLst/>
                            </a:prstGeom>
                            <a:solidFill>
                              <a:srgbClr val="C00000"/>
                            </a:solidFill>
                            <a:ln w="12700" cap="flat" cmpd="sng" algn="ctr">
                              <a:no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1" i="0" u="none" strike="noStrike" kern="0" cap="none" spc="0" normalizeH="0" baseline="0" noProof="0">
                                  <a:ln>
                                    <a:noFill/>
                                  </a:ln>
                                  <a:solidFill>
                                    <a:srgbClr val="FFFFFF"/>
                                  </a:solidFill>
                                  <a:effectLst/>
                                  <a:uLnTx/>
                                  <a:uFillTx/>
                                  <a:latin typeface="Calibri" panose="020F0502020204030204"/>
                                  <a:ea typeface="Calibri"/>
                                  <a:cs typeface="Arial"/>
                                </a:rPr>
                                <a:t>Three Learning Pathways</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1" i="1" u="none" strike="noStrike" kern="0" cap="none" spc="0" normalizeH="0" baseline="0" noProof="0">
                                  <a:ln>
                                    <a:noFill/>
                                  </a:ln>
                                  <a:solidFill>
                                    <a:srgbClr val="FFFFFF"/>
                                  </a:solidFill>
                                  <a:effectLst/>
                                  <a:uLnTx/>
                                  <a:uFillTx/>
                                  <a:latin typeface="Calibri" panose="020F0502020204030204"/>
                                  <a:ea typeface="Calibri"/>
                                  <a:cs typeface="Arial"/>
                                </a:rPr>
                                <a:t> </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p:txBody>
                        </p:sp>
                        <p:grpSp>
                          <p:nvGrpSpPr>
                            <p:cNvPr id="98" name="Group 97"/>
                            <p:cNvGrpSpPr/>
                            <p:nvPr/>
                          </p:nvGrpSpPr>
                          <p:grpSpPr>
                            <a:xfrm>
                              <a:off x="-110611" y="-301601"/>
                              <a:ext cx="4067174" cy="3265943"/>
                              <a:chOff x="-847589" y="-301601"/>
                              <a:chExt cx="4067174" cy="3265943"/>
                            </a:xfrm>
                          </p:grpSpPr>
                          <p:grpSp>
                            <p:nvGrpSpPr>
                              <p:cNvPr id="99" name="Group 98"/>
                              <p:cNvGrpSpPr/>
                              <p:nvPr/>
                            </p:nvGrpSpPr>
                            <p:grpSpPr>
                              <a:xfrm>
                                <a:off x="-847073" y="-301601"/>
                                <a:ext cx="853891" cy="2431852"/>
                                <a:chOff x="-847073" y="-301601"/>
                                <a:chExt cx="853891" cy="2431852"/>
                              </a:xfrm>
                            </p:grpSpPr>
                            <p:sp>
                              <p:nvSpPr>
                                <p:cNvPr id="107" name="Rectangle 106"/>
                                <p:cNvSpPr/>
                                <p:nvPr/>
                              </p:nvSpPr>
                              <p:spPr>
                                <a:xfrm>
                                  <a:off x="-847073" y="280315"/>
                                  <a:ext cx="853891" cy="1849936"/>
                                </a:xfrm>
                                <a:prstGeom prst="rect">
                                  <a:avLst/>
                                </a:prstGeom>
                                <a:solidFill>
                                  <a:srgbClr val="C00000"/>
                                </a:solidFill>
                                <a:ln w="12700" cap="flat" cmpd="sng" algn="ctr">
                                  <a:no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1" i="0" u="none" strike="noStrike" kern="0" cap="none" spc="0" normalizeH="0" baseline="0" noProof="0">
                                      <a:ln>
                                        <a:noFill/>
                                      </a:ln>
                                      <a:solidFill>
                                        <a:srgbClr val="FFFFFF"/>
                                      </a:solidFill>
                                      <a:effectLst/>
                                      <a:uLnTx/>
                                      <a:uFillTx/>
                                      <a:latin typeface="Calibri" panose="020F0502020204030204"/>
                                      <a:ea typeface="Calibri"/>
                                      <a:cs typeface="Arial"/>
                                    </a:rPr>
                                    <a:t>General Education &amp;  </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1" i="0" u="none" strike="noStrike" kern="0" cap="none" spc="0" normalizeH="0" baseline="0" noProof="0">
                                      <a:ln>
                                        <a:noFill/>
                                      </a:ln>
                                      <a:solidFill>
                                        <a:srgbClr val="FFFFFF"/>
                                      </a:solidFill>
                                      <a:effectLst/>
                                      <a:uLnTx/>
                                      <a:uFillTx/>
                                      <a:latin typeface="Calibri" panose="020F0502020204030204"/>
                                      <a:ea typeface="Calibri"/>
                                      <a:cs typeface="Arial"/>
                                    </a:rPr>
                                    <a:t>Training </a:t>
                                  </a:r>
                                  <a:r>
                                    <a:rPr kumimoji="0" lang="en-ZA" sz="1200" b="0" i="1" u="none" strike="noStrike" kern="0" cap="none" spc="0" normalizeH="0" baseline="0" noProof="0">
                                      <a:ln>
                                        <a:noFill/>
                                      </a:ln>
                                      <a:solidFill>
                                        <a:srgbClr val="FFFFFF"/>
                                      </a:solidFill>
                                      <a:effectLst/>
                                      <a:uLnTx/>
                                      <a:uFillTx/>
                                      <a:latin typeface="Calibri" panose="020F0502020204030204"/>
                                      <a:ea typeface="Calibri"/>
                                      <a:cs typeface="Arial"/>
                                    </a:rPr>
                                    <a:t>(Grade 9)</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200" b="0" i="1" u="none" strike="noStrike" kern="0" cap="none" spc="0" normalizeH="0" baseline="0" noProof="0">
                                      <a:ln>
                                        <a:noFill/>
                                      </a:ln>
                                      <a:solidFill>
                                        <a:srgbClr val="FFFFFF"/>
                                      </a:solidFill>
                                      <a:effectLst/>
                                      <a:uLnTx/>
                                      <a:uFillTx/>
                                      <a:latin typeface="Calibri" panose="020F0502020204030204"/>
                                      <a:ea typeface="Calibri"/>
                                      <a:cs typeface="Arial"/>
                                    </a:rPr>
                                    <a:t>(Academic, technical &amp; vocational)</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p:txBody>
                            </p:sp>
                            <p:sp>
                              <p:nvSpPr>
                                <p:cNvPr id="108" name="Rectangle 107"/>
                                <p:cNvSpPr/>
                                <p:nvPr/>
                              </p:nvSpPr>
                              <p:spPr>
                                <a:xfrm>
                                  <a:off x="-847073" y="-301601"/>
                                  <a:ext cx="853838" cy="275865"/>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400" b="1" i="0" u="none" strike="noStrike" kern="0" cap="none" spc="0" normalizeH="0" baseline="0" noProof="0">
                                      <a:ln>
                                        <a:noFill/>
                                      </a:ln>
                                      <a:solidFill>
                                        <a:sysClr val="window" lastClr="FFFFFF"/>
                                      </a:solidFill>
                                      <a:effectLst/>
                                      <a:uLnTx/>
                                      <a:uFillTx/>
                                      <a:latin typeface="Calibri" panose="020F0502020204030204"/>
                                      <a:ea typeface="Calibri"/>
                                      <a:cs typeface="Arial"/>
                                    </a:rPr>
                                    <a:t>GET (NQF 1)</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p:txBody>
                            </p:sp>
                          </p:grpSp>
                          <p:grpSp>
                            <p:nvGrpSpPr>
                              <p:cNvPr id="100" name="Group 99"/>
                              <p:cNvGrpSpPr/>
                              <p:nvPr/>
                            </p:nvGrpSpPr>
                            <p:grpSpPr>
                              <a:xfrm>
                                <a:off x="272590" y="-301592"/>
                                <a:ext cx="1786499" cy="1091680"/>
                                <a:chOff x="-914766" y="-301592"/>
                                <a:chExt cx="1786499" cy="1091680"/>
                              </a:xfrm>
                            </p:grpSpPr>
                            <p:sp>
                              <p:nvSpPr>
                                <p:cNvPr id="105" name="Rectangle 104"/>
                                <p:cNvSpPr/>
                                <p:nvPr/>
                              </p:nvSpPr>
                              <p:spPr>
                                <a:xfrm>
                                  <a:off x="-914766" y="-301592"/>
                                  <a:ext cx="1786499" cy="275865"/>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400" b="1" i="0" u="none" strike="noStrike" kern="0" cap="none" spc="0" normalizeH="0" baseline="0" noProof="0">
                                      <a:ln>
                                        <a:noFill/>
                                      </a:ln>
                                      <a:solidFill>
                                        <a:sysClr val="window" lastClr="FFFFFF"/>
                                      </a:solidFill>
                                      <a:effectLst/>
                                      <a:uLnTx/>
                                      <a:uFillTx/>
                                      <a:latin typeface="Calibri" panose="020F0502020204030204"/>
                                      <a:ea typeface="Calibri"/>
                                      <a:cs typeface="Arial"/>
                                    </a:rPr>
                                    <a:t>FET (NQF 2 – 4)</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p:txBody>
                            </p:sp>
                            <p:sp>
                              <p:nvSpPr>
                                <p:cNvPr id="106" name="Rectangle 105"/>
                                <p:cNvSpPr/>
                                <p:nvPr/>
                              </p:nvSpPr>
                              <p:spPr>
                                <a:xfrm>
                                  <a:off x="-385020" y="280314"/>
                                  <a:ext cx="1256235" cy="509774"/>
                                </a:xfrm>
                                <a:prstGeom prst="rect">
                                  <a:avLst/>
                                </a:prstGeom>
                                <a:solidFill>
                                  <a:srgbClr val="002060"/>
                                </a:solidFill>
                                <a:ln w="12700"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alibri" panose="020F0502020204030204"/>
                                      <a:ea typeface="Calibri"/>
                                      <a:cs typeface="Arial"/>
                                    </a:rPr>
                                    <a:t>Academic Pathway</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0" i="1" u="none" strike="noStrike" kern="0" cap="none" spc="0" normalizeH="0" baseline="0" noProof="0" dirty="0">
                                      <a:ln>
                                        <a:noFill/>
                                      </a:ln>
                                      <a:solidFill>
                                        <a:srgbClr val="FFFFFF"/>
                                      </a:solidFill>
                                      <a:effectLst/>
                                      <a:uLnTx/>
                                      <a:uFillTx/>
                                      <a:latin typeface="Calibri" panose="020F0502020204030204"/>
                                      <a:ea typeface="Calibri"/>
                                      <a:cs typeface="Arial"/>
                                    </a:rPr>
                                    <a:t>(Grades 10-12 NSC </a:t>
                                  </a:r>
                                  <a:r>
                                    <a:rPr kumimoji="0" lang="en-ZA" sz="1100" b="0" i="1" u="none" strike="noStrike" kern="0" cap="none" spc="0" normalizeH="0" baseline="0" noProof="0" dirty="0" smtClean="0">
                                      <a:ln>
                                        <a:noFill/>
                                      </a:ln>
                                      <a:solidFill>
                                        <a:srgbClr val="FFFFFF"/>
                                      </a:solidFill>
                                      <a:effectLst/>
                                      <a:uLnTx/>
                                      <a:uFillTx/>
                                      <a:latin typeface="Calibri" panose="020F0502020204030204"/>
                                      <a:ea typeface="Calibri"/>
                                      <a:cs typeface="Arial"/>
                                    </a:rPr>
                                    <a:t>)</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alibri" panose="020F0502020204030204"/>
                                      <a:ea typeface="Calibri"/>
                                      <a:cs typeface="Arial"/>
                                    </a:rPr>
                                    <a:t> </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alibri" panose="020F0502020204030204"/>
                                      <a:ea typeface="Calibri"/>
                                      <a:cs typeface="Arial"/>
                                    </a:rPr>
                                    <a:t> </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p:txBody>
                            </p:sp>
                          </p:grpSp>
                          <p:grpSp>
                            <p:nvGrpSpPr>
                              <p:cNvPr id="101" name="Group 100"/>
                              <p:cNvGrpSpPr/>
                              <p:nvPr/>
                            </p:nvGrpSpPr>
                            <p:grpSpPr>
                              <a:xfrm>
                                <a:off x="2301382" y="-301592"/>
                                <a:ext cx="918203" cy="2431809"/>
                                <a:chOff x="-305341" y="-301592"/>
                                <a:chExt cx="918203" cy="2431809"/>
                              </a:xfrm>
                            </p:grpSpPr>
                            <p:sp>
                              <p:nvSpPr>
                                <p:cNvPr id="103" name="Rectangle 102"/>
                                <p:cNvSpPr/>
                                <p:nvPr/>
                              </p:nvSpPr>
                              <p:spPr>
                                <a:xfrm>
                                  <a:off x="-303054" y="-301592"/>
                                  <a:ext cx="915916" cy="275865"/>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400" b="1" i="0" u="none" strike="noStrike" kern="0" cap="none" spc="0" normalizeH="0" baseline="0" noProof="0">
                                      <a:ln>
                                        <a:noFill/>
                                      </a:ln>
                                      <a:solidFill>
                                        <a:sysClr val="window" lastClr="FFFFFF"/>
                                      </a:solidFill>
                                      <a:effectLst/>
                                      <a:uLnTx/>
                                      <a:uFillTx/>
                                      <a:latin typeface="Calibri" panose="020F0502020204030204"/>
                                      <a:ea typeface="Calibri"/>
                                      <a:cs typeface="Arial"/>
                                    </a:rPr>
                                    <a:t>HET (NQF 5-10)</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p:txBody>
                            </p:sp>
                            <p:sp>
                              <p:nvSpPr>
                                <p:cNvPr id="104" name="Rectangle 103"/>
                                <p:cNvSpPr/>
                                <p:nvPr/>
                              </p:nvSpPr>
                              <p:spPr>
                                <a:xfrm>
                                  <a:off x="-305341" y="232851"/>
                                  <a:ext cx="918172" cy="1897366"/>
                                </a:xfrm>
                                <a:prstGeom prst="rect">
                                  <a:avLst/>
                                </a:prstGeom>
                                <a:solidFill>
                                  <a:srgbClr val="4472C4">
                                    <a:lumMod val="20000"/>
                                    <a:lumOff val="80000"/>
                                  </a:srgbClr>
                                </a:solidFill>
                                <a:ln w="12700" cap="flat" cmpd="sng" algn="ctr">
                                  <a:no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1" i="0" u="none" strike="noStrike" kern="0" cap="none" spc="0" normalizeH="0" baseline="0" noProof="0">
                                      <a:ln>
                                        <a:noFill/>
                                      </a:ln>
                                      <a:solidFill>
                                        <a:srgbClr val="000000"/>
                                      </a:solidFill>
                                      <a:effectLst/>
                                      <a:uLnTx/>
                                      <a:uFillTx/>
                                      <a:latin typeface="Calibri" panose="020F0502020204030204"/>
                                      <a:ea typeface="Calibri"/>
                                      <a:cs typeface="Arial"/>
                                    </a:rPr>
                                    <a:t>HET</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0" i="1" u="none" strike="noStrike" kern="0" cap="none" spc="0" normalizeH="0" baseline="0" noProof="0">
                                      <a:ln>
                                        <a:noFill/>
                                      </a:ln>
                                      <a:solidFill>
                                        <a:srgbClr val="000000"/>
                                      </a:solidFill>
                                      <a:effectLst/>
                                      <a:uLnTx/>
                                      <a:uFillTx/>
                                      <a:latin typeface="Calibri" panose="020F0502020204030204"/>
                                      <a:ea typeface="Calibri"/>
                                      <a:cs typeface="Arial"/>
                                    </a:rPr>
                                    <a:t>Higher Certificate to Doctorate / Occupational Certificates</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1" i="0" u="none" strike="noStrike" kern="0" cap="none" spc="0" normalizeH="0" baseline="0" noProof="0">
                                      <a:ln>
                                        <a:noFill/>
                                      </a:ln>
                                      <a:solidFill>
                                        <a:srgbClr val="000000"/>
                                      </a:solidFill>
                                      <a:effectLst/>
                                      <a:uLnTx/>
                                      <a:uFillTx/>
                                      <a:latin typeface="Calibri" panose="020F0502020204030204"/>
                                      <a:ea typeface="Calibri"/>
                                      <a:cs typeface="Arial"/>
                                    </a:rPr>
                                    <a:t> </a:t>
                                  </a:r>
                                  <a:endParaRPr kumimoji="0" lang="en-ZA" b="0" i="0" u="none" strike="noStrike" kern="0" cap="none" spc="0" normalizeH="0" baseline="0" noProof="0">
                                    <a:ln>
                                      <a:noFill/>
                                    </a:ln>
                                    <a:solidFill>
                                      <a:sysClr val="window" lastClr="FFFFFF"/>
                                    </a:solidFill>
                                    <a:effectLst/>
                                    <a:uLnTx/>
                                    <a:uFillTx/>
                                    <a:latin typeface="Calibri" panose="020F0502020204030204"/>
                                    <a:ea typeface="Calibri"/>
                                    <a:cs typeface="Arial"/>
                                  </a:endParaRPr>
                                </a:p>
                              </p:txBody>
                            </p:sp>
                          </p:grpSp>
                          <p:sp>
                            <p:nvSpPr>
                              <p:cNvPr id="102" name="Rectangle 101"/>
                              <p:cNvSpPr/>
                              <p:nvPr/>
                            </p:nvSpPr>
                            <p:spPr>
                              <a:xfrm rot="5400000">
                                <a:off x="880501" y="626054"/>
                                <a:ext cx="610198" cy="4066378"/>
                              </a:xfrm>
                              <a:prstGeom prst="rect">
                                <a:avLst/>
                              </a:prstGeom>
                              <a:solidFill>
                                <a:srgbClr val="FFC000">
                                  <a:lumMod val="20000"/>
                                  <a:lumOff val="80000"/>
                                </a:srgbClr>
                              </a:solidFill>
                              <a:ln w="12700" cap="flat" cmpd="sng" algn="ctr">
                                <a:no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000000"/>
                                    </a:solidFill>
                                    <a:effectLst/>
                                    <a:uLnTx/>
                                    <a:uFillTx/>
                                    <a:latin typeface="Calibri" panose="020F0502020204030204"/>
                                    <a:ea typeface="Calibri"/>
                                    <a:cs typeface="Arial"/>
                                  </a:rPr>
                                  <a:t>World of Work &amp; Work-based Training</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0" i="1" u="none" strike="noStrike" kern="0" cap="none" spc="0" normalizeH="0" baseline="0" noProof="0" dirty="0">
                                    <a:ln>
                                      <a:noFill/>
                                    </a:ln>
                                    <a:solidFill>
                                      <a:srgbClr val="000000"/>
                                    </a:solidFill>
                                    <a:effectLst/>
                                    <a:uLnTx/>
                                    <a:uFillTx/>
                                    <a:latin typeface="Calibri" panose="020F0502020204030204"/>
                                    <a:ea typeface="Calibri"/>
                                    <a:cs typeface="Arial"/>
                                  </a:rPr>
                                  <a:t>Apprenticeships</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0" i="1" u="none" strike="noStrike" kern="0" cap="none" spc="0" normalizeH="0" baseline="0" noProof="0" dirty="0" err="1">
                                    <a:ln>
                                      <a:noFill/>
                                    </a:ln>
                                    <a:solidFill>
                                      <a:srgbClr val="000000"/>
                                    </a:solidFill>
                                    <a:effectLst/>
                                    <a:uLnTx/>
                                    <a:uFillTx/>
                                    <a:latin typeface="Calibri" panose="020F0502020204030204"/>
                                    <a:ea typeface="Calibri"/>
                                    <a:cs typeface="Arial"/>
                                  </a:rPr>
                                  <a:t>Learnerships</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0" i="1" u="none" strike="noStrike" kern="0" cap="none" spc="0" normalizeH="0" baseline="0" noProof="0" dirty="0">
                                    <a:ln>
                                      <a:noFill/>
                                    </a:ln>
                                    <a:solidFill>
                                      <a:srgbClr val="000000"/>
                                    </a:solidFill>
                                    <a:effectLst/>
                                    <a:uLnTx/>
                                    <a:uFillTx/>
                                    <a:latin typeface="Calibri" panose="020F0502020204030204"/>
                                    <a:ea typeface="Calibri"/>
                                    <a:cs typeface="Arial"/>
                                  </a:rPr>
                                  <a:t>Internships</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000000"/>
                                    </a:solidFill>
                                    <a:effectLst/>
                                    <a:uLnTx/>
                                    <a:uFillTx/>
                                    <a:latin typeface="Calibri" panose="020F0502020204030204"/>
                                    <a:ea typeface="Calibri"/>
                                    <a:cs typeface="Arial"/>
                                  </a:rPr>
                                  <a:t> </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p:txBody>
                          </p:sp>
                        </p:grpSp>
                      </p:grpSp>
                      <p:sp>
                        <p:nvSpPr>
                          <p:cNvPr id="96" name="Rectangle 95"/>
                          <p:cNvSpPr/>
                          <p:nvPr/>
                        </p:nvSpPr>
                        <p:spPr>
                          <a:xfrm>
                            <a:off x="1528876" y="980022"/>
                            <a:ext cx="1267066" cy="476853"/>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alibri" panose="020F0502020204030204"/>
                                <a:ea typeface="Calibri"/>
                                <a:cs typeface="Arial"/>
                              </a:rPr>
                              <a:t>Technical </a:t>
                            </a:r>
                            <a:r>
                              <a:rPr kumimoji="0" lang="en-ZA" sz="1200" b="1" i="0" u="none" strike="noStrike" kern="0" cap="none" spc="0" normalizeH="0" baseline="0" noProof="0" dirty="0" smtClean="0">
                                <a:ln>
                                  <a:noFill/>
                                </a:ln>
                                <a:solidFill>
                                  <a:srgbClr val="FFFFFF"/>
                                </a:solidFill>
                                <a:effectLst/>
                                <a:uLnTx/>
                                <a:uFillTx/>
                                <a:latin typeface="Calibri" panose="020F0502020204030204"/>
                                <a:ea typeface="Calibri"/>
                                <a:cs typeface="Arial"/>
                              </a:rPr>
                              <a:t>Vocational</a:t>
                            </a:r>
                            <a:r>
                              <a:rPr kumimoji="0" lang="en-ZA" sz="1200" b="1" i="0" u="none" strike="noStrike" kern="0" cap="none" spc="0" normalizeH="0" noProof="0" dirty="0" smtClean="0">
                                <a:ln>
                                  <a:noFill/>
                                </a:ln>
                                <a:solidFill>
                                  <a:srgbClr val="FFFFFF"/>
                                </a:solidFill>
                                <a:effectLst/>
                                <a:uLnTx/>
                                <a:uFillTx/>
                                <a:latin typeface="Calibri" panose="020F0502020204030204"/>
                                <a:ea typeface="Calibri"/>
                                <a:cs typeface="Arial"/>
                              </a:rPr>
                              <a:t> </a:t>
                            </a:r>
                            <a:r>
                              <a:rPr kumimoji="0" lang="en-ZA" sz="1200" b="1" i="0" u="none" strike="noStrike" kern="0" cap="none" spc="0" normalizeH="0" baseline="0" noProof="0" dirty="0" smtClean="0">
                                <a:ln>
                                  <a:noFill/>
                                </a:ln>
                                <a:solidFill>
                                  <a:srgbClr val="FFFFFF"/>
                                </a:solidFill>
                                <a:effectLst/>
                                <a:uLnTx/>
                                <a:uFillTx/>
                                <a:latin typeface="Calibri" panose="020F0502020204030204"/>
                                <a:ea typeface="Calibri"/>
                                <a:cs typeface="Arial"/>
                              </a:rPr>
                              <a:t>Pathway</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0" i="1" u="none" strike="noStrike" kern="0" cap="none" spc="0" normalizeH="0" baseline="0" noProof="0" dirty="0">
                                <a:ln>
                                  <a:noFill/>
                                </a:ln>
                                <a:solidFill>
                                  <a:srgbClr val="FFFFFF"/>
                                </a:solidFill>
                                <a:effectLst/>
                                <a:uLnTx/>
                                <a:uFillTx/>
                                <a:latin typeface="Calibri" panose="020F0502020204030204"/>
                                <a:ea typeface="Calibri"/>
                                <a:cs typeface="Arial"/>
                              </a:rPr>
                              <a:t>(Grades 10-12 NSC </a:t>
                            </a:r>
                            <a:r>
                              <a:rPr kumimoji="0" lang="en-ZA" sz="1100" b="0" i="1" u="none" strike="noStrike" kern="0" cap="none" spc="0" normalizeH="0" baseline="0" noProof="0" dirty="0" smtClean="0">
                                <a:ln>
                                  <a:noFill/>
                                </a:ln>
                                <a:solidFill>
                                  <a:srgbClr val="FFFFFF"/>
                                </a:solidFill>
                                <a:effectLst/>
                                <a:uLnTx/>
                                <a:uFillTx/>
                                <a:latin typeface="Calibri" panose="020F0502020204030204"/>
                                <a:ea typeface="Calibri"/>
                                <a:cs typeface="Arial"/>
                              </a:rPr>
                              <a:t>)</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0" i="1" u="none" strike="noStrike" kern="0" cap="none" spc="0" normalizeH="0" baseline="0" noProof="0" dirty="0">
                                <a:ln>
                                  <a:noFill/>
                                </a:ln>
                                <a:solidFill>
                                  <a:srgbClr val="FFFFFF"/>
                                </a:solidFill>
                                <a:effectLst/>
                                <a:uLnTx/>
                                <a:uFillTx/>
                                <a:latin typeface="Calibri" panose="020F0502020204030204"/>
                                <a:ea typeface="Calibri"/>
                                <a:cs typeface="Arial"/>
                              </a:rPr>
                              <a:t> </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alibri" panose="020F0502020204030204"/>
                                <a:ea typeface="Calibri"/>
                                <a:cs typeface="Arial"/>
                              </a:rPr>
                              <a:t> </a:t>
                            </a:r>
                            <a:endParaRPr kumimoji="0" lang="en-ZA" b="0" i="0" u="none" strike="noStrike" kern="0" cap="none" spc="0" normalizeH="0" baseline="0" noProof="0" dirty="0">
                              <a:ln>
                                <a:noFill/>
                              </a:ln>
                              <a:solidFill>
                                <a:sysClr val="window" lastClr="FFFFFF"/>
                              </a:solidFill>
                              <a:effectLst/>
                              <a:uLnTx/>
                              <a:uFillTx/>
                              <a:latin typeface="Calibri" panose="020F0502020204030204"/>
                              <a:ea typeface="Calibri"/>
                              <a:cs typeface="Arial"/>
                            </a:endParaRPr>
                          </a:p>
                        </p:txBody>
                      </p:sp>
                    </p:grpSp>
                    <p:grpSp>
                      <p:nvGrpSpPr>
                        <p:cNvPr id="89" name="Group 88"/>
                        <p:cNvGrpSpPr/>
                        <p:nvPr/>
                      </p:nvGrpSpPr>
                      <p:grpSpPr>
                        <a:xfrm>
                          <a:off x="742950" y="577850"/>
                          <a:ext cx="2315290" cy="667871"/>
                          <a:chOff x="0" y="82550"/>
                          <a:chExt cx="2315290" cy="667871"/>
                        </a:xfrm>
                      </p:grpSpPr>
                      <p:cxnSp>
                        <p:nvCxnSpPr>
                          <p:cNvPr id="90" name="Straight Arrow Connector 89"/>
                          <p:cNvCxnSpPr/>
                          <p:nvPr/>
                        </p:nvCxnSpPr>
                        <p:spPr>
                          <a:xfrm>
                            <a:off x="628650" y="82550"/>
                            <a:ext cx="163999" cy="0"/>
                          </a:xfrm>
                          <a:prstGeom prst="straightConnector1">
                            <a:avLst/>
                          </a:prstGeom>
                          <a:noFill/>
                          <a:ln w="38100" cap="flat" cmpd="sng" algn="ctr">
                            <a:solidFill>
                              <a:srgbClr val="E7E6E6">
                                <a:lumMod val="50000"/>
                              </a:srgbClr>
                            </a:solidFill>
                            <a:prstDash val="solid"/>
                            <a:miter lim="800000"/>
                            <a:tailEnd type="triangle"/>
                          </a:ln>
                          <a:effectLst/>
                        </p:spPr>
                      </p:cxnSp>
                      <p:cxnSp>
                        <p:nvCxnSpPr>
                          <p:cNvPr id="91" name="Straight Arrow Connector 90"/>
                          <p:cNvCxnSpPr/>
                          <p:nvPr/>
                        </p:nvCxnSpPr>
                        <p:spPr>
                          <a:xfrm>
                            <a:off x="622300" y="750418"/>
                            <a:ext cx="163999" cy="0"/>
                          </a:xfrm>
                          <a:prstGeom prst="straightConnector1">
                            <a:avLst/>
                          </a:prstGeom>
                          <a:noFill/>
                          <a:ln w="38100" cap="flat" cmpd="sng" algn="ctr">
                            <a:solidFill>
                              <a:srgbClr val="E7E6E6">
                                <a:lumMod val="50000"/>
                              </a:srgbClr>
                            </a:solidFill>
                            <a:prstDash val="solid"/>
                            <a:miter lim="800000"/>
                            <a:tailEnd type="triangle"/>
                          </a:ln>
                          <a:effectLst/>
                        </p:spPr>
                      </p:cxnSp>
                      <p:cxnSp>
                        <p:nvCxnSpPr>
                          <p:cNvPr id="92" name="Straight Arrow Connector 91"/>
                          <p:cNvCxnSpPr/>
                          <p:nvPr/>
                        </p:nvCxnSpPr>
                        <p:spPr>
                          <a:xfrm>
                            <a:off x="2052889" y="82550"/>
                            <a:ext cx="262401" cy="0"/>
                          </a:xfrm>
                          <a:prstGeom prst="straightConnector1">
                            <a:avLst/>
                          </a:prstGeom>
                          <a:noFill/>
                          <a:ln w="38100" cap="flat" cmpd="sng" algn="ctr">
                            <a:solidFill>
                              <a:srgbClr val="E7E6E6">
                                <a:lumMod val="50000"/>
                              </a:srgbClr>
                            </a:solidFill>
                            <a:prstDash val="solid"/>
                            <a:miter lim="800000"/>
                            <a:tailEnd type="triangle"/>
                          </a:ln>
                          <a:effectLst/>
                        </p:spPr>
                      </p:cxnSp>
                      <p:cxnSp>
                        <p:nvCxnSpPr>
                          <p:cNvPr id="93" name="Straight Arrow Connector 92"/>
                          <p:cNvCxnSpPr/>
                          <p:nvPr/>
                        </p:nvCxnSpPr>
                        <p:spPr>
                          <a:xfrm>
                            <a:off x="2040521" y="750421"/>
                            <a:ext cx="261946" cy="0"/>
                          </a:xfrm>
                          <a:prstGeom prst="straightConnector1">
                            <a:avLst/>
                          </a:prstGeom>
                          <a:noFill/>
                          <a:ln w="38100" cap="flat" cmpd="sng" algn="ctr">
                            <a:solidFill>
                              <a:srgbClr val="E7E6E6">
                                <a:lumMod val="50000"/>
                              </a:srgbClr>
                            </a:solidFill>
                            <a:prstDash val="solid"/>
                            <a:miter lim="800000"/>
                            <a:tailEnd type="triangle"/>
                          </a:ln>
                          <a:effectLst/>
                        </p:spPr>
                      </p:cxnSp>
                      <p:cxnSp>
                        <p:nvCxnSpPr>
                          <p:cNvPr id="94" name="Straight Arrow Connector 93"/>
                          <p:cNvCxnSpPr/>
                          <p:nvPr/>
                        </p:nvCxnSpPr>
                        <p:spPr>
                          <a:xfrm>
                            <a:off x="0" y="571500"/>
                            <a:ext cx="266664" cy="0"/>
                          </a:xfrm>
                          <a:prstGeom prst="straightConnector1">
                            <a:avLst/>
                          </a:prstGeom>
                          <a:noFill/>
                          <a:ln w="38100" cap="flat" cmpd="sng" algn="ctr">
                            <a:solidFill>
                              <a:srgbClr val="E7E6E6">
                                <a:lumMod val="50000"/>
                              </a:srgbClr>
                            </a:solidFill>
                            <a:prstDash val="solid"/>
                            <a:miter lim="800000"/>
                            <a:tailEnd type="triangle"/>
                          </a:ln>
                          <a:effectLst/>
                        </p:spPr>
                      </p:cxnSp>
                    </p:grpSp>
                  </p:grpSp>
                  <p:cxnSp>
                    <p:nvCxnSpPr>
                      <p:cNvPr id="87" name="Straight Connector 86"/>
                      <p:cNvCxnSpPr/>
                      <p:nvPr/>
                    </p:nvCxnSpPr>
                    <p:spPr>
                      <a:xfrm flipH="1">
                        <a:off x="2135929" y="803057"/>
                        <a:ext cx="1243" cy="189912"/>
                      </a:xfrm>
                      <a:prstGeom prst="line">
                        <a:avLst/>
                      </a:prstGeom>
                      <a:noFill/>
                      <a:ln w="38100" cap="flat" cmpd="sng" algn="ctr">
                        <a:solidFill>
                          <a:sysClr val="window" lastClr="FFFFFF">
                            <a:lumMod val="50000"/>
                          </a:sysClr>
                        </a:solidFill>
                        <a:prstDash val="solid"/>
                        <a:miter lim="800000"/>
                      </a:ln>
                      <a:effectLst/>
                    </p:spPr>
                  </p:cxnSp>
                </p:grpSp>
                <p:cxnSp>
                  <p:nvCxnSpPr>
                    <p:cNvPr id="85" name="Straight Arrow Connector 84"/>
                    <p:cNvCxnSpPr/>
                    <p:nvPr/>
                  </p:nvCxnSpPr>
                  <p:spPr>
                    <a:xfrm>
                      <a:off x="1587578" y="1845992"/>
                      <a:ext cx="189494" cy="0"/>
                    </a:xfrm>
                    <a:prstGeom prst="straightConnector1">
                      <a:avLst/>
                    </a:prstGeom>
                    <a:noFill/>
                    <a:ln w="38100" cap="flat" cmpd="sng" algn="ctr">
                      <a:solidFill>
                        <a:srgbClr val="E7E6E6">
                          <a:lumMod val="50000"/>
                        </a:srgbClr>
                      </a:solidFill>
                      <a:prstDash val="solid"/>
                      <a:miter lim="800000"/>
                      <a:tailEnd type="triangle"/>
                    </a:ln>
                    <a:effectLst/>
                  </p:spPr>
                </p:cxnSp>
              </p:grpSp>
              <p:cxnSp>
                <p:nvCxnSpPr>
                  <p:cNvPr id="83" name="Straight Arrow Connector 82"/>
                  <p:cNvCxnSpPr/>
                  <p:nvPr/>
                </p:nvCxnSpPr>
                <p:spPr>
                  <a:xfrm>
                    <a:off x="3343367" y="1908291"/>
                    <a:ext cx="314721" cy="0"/>
                  </a:xfrm>
                  <a:prstGeom prst="straightConnector1">
                    <a:avLst/>
                  </a:prstGeom>
                  <a:noFill/>
                  <a:ln w="38100" cap="flat" cmpd="sng" algn="ctr">
                    <a:solidFill>
                      <a:srgbClr val="E7E6E6">
                        <a:lumMod val="50000"/>
                      </a:srgbClr>
                    </a:solidFill>
                    <a:prstDash val="solid"/>
                    <a:miter lim="800000"/>
                    <a:tailEnd type="triangle"/>
                  </a:ln>
                  <a:effectLst/>
                </p:spPr>
              </p:cxnSp>
            </p:grpSp>
          </p:grpSp>
        </p:grpSp>
        <p:cxnSp>
          <p:nvCxnSpPr>
            <p:cNvPr id="75" name="Straight Arrow Connector 74"/>
            <p:cNvCxnSpPr/>
            <p:nvPr/>
          </p:nvCxnSpPr>
          <p:spPr>
            <a:xfrm>
              <a:off x="556591" y="2146852"/>
              <a:ext cx="0" cy="225833"/>
            </a:xfrm>
            <a:prstGeom prst="straightConnector1">
              <a:avLst/>
            </a:prstGeom>
            <a:noFill/>
            <a:ln w="38100" cap="flat" cmpd="sng" algn="ctr">
              <a:solidFill>
                <a:sysClr val="window" lastClr="FFFFFF">
                  <a:lumMod val="50000"/>
                </a:sysClr>
              </a:solidFill>
              <a:prstDash val="solid"/>
              <a:miter lim="800000"/>
              <a:tailEnd type="triangle"/>
            </a:ln>
            <a:effectLst/>
          </p:spPr>
        </p:cxnSp>
        <p:cxnSp>
          <p:nvCxnSpPr>
            <p:cNvPr id="76" name="Straight Arrow Connector 75"/>
            <p:cNvCxnSpPr/>
            <p:nvPr/>
          </p:nvCxnSpPr>
          <p:spPr>
            <a:xfrm>
              <a:off x="4142629" y="2146852"/>
              <a:ext cx="0" cy="225833"/>
            </a:xfrm>
            <a:prstGeom prst="straightConnector1">
              <a:avLst/>
            </a:prstGeom>
            <a:noFill/>
            <a:ln w="38100" cap="flat" cmpd="sng" algn="ctr">
              <a:solidFill>
                <a:sysClr val="window" lastClr="FFFFFF">
                  <a:lumMod val="50000"/>
                </a:sysClr>
              </a:solidFill>
              <a:prstDash val="solid"/>
              <a:miter lim="800000"/>
              <a:tailEnd type="triangle"/>
            </a:ln>
            <a:effectLst/>
          </p:spPr>
        </p:cxnSp>
        <p:cxnSp>
          <p:nvCxnSpPr>
            <p:cNvPr id="77" name="Straight Arrow Connector 76"/>
            <p:cNvCxnSpPr/>
            <p:nvPr/>
          </p:nvCxnSpPr>
          <p:spPr>
            <a:xfrm>
              <a:off x="2600076" y="2138901"/>
              <a:ext cx="0" cy="225833"/>
            </a:xfrm>
            <a:prstGeom prst="straightConnector1">
              <a:avLst/>
            </a:prstGeom>
            <a:noFill/>
            <a:ln w="38100" cap="flat" cmpd="sng" algn="ctr">
              <a:solidFill>
                <a:sysClr val="window" lastClr="FFFFFF">
                  <a:lumMod val="50000"/>
                </a:sysClr>
              </a:solidFill>
              <a:prstDash val="solid"/>
              <a:miter lim="800000"/>
              <a:tailEnd type="triangle"/>
            </a:ln>
            <a:effectLst/>
          </p:spPr>
        </p:cxnSp>
      </p:grpSp>
      <p:sp>
        <p:nvSpPr>
          <p:cNvPr id="2" name="Title 1"/>
          <p:cNvSpPr>
            <a:spLocks noGrp="1"/>
          </p:cNvSpPr>
          <p:nvPr>
            <p:ph type="title"/>
          </p:nvPr>
        </p:nvSpPr>
        <p:spPr/>
        <p:txBody>
          <a:bodyPr/>
          <a:lstStyle/>
          <a:p>
            <a:r>
              <a:rPr lang="en-ZA" dirty="0" smtClean="0"/>
              <a:t> </a:t>
            </a:r>
            <a:endParaRPr lang="en-ZA" dirty="0"/>
          </a:p>
        </p:txBody>
      </p:sp>
    </p:spTree>
    <p:extLst>
      <p:ext uri="{BB962C8B-B14F-4D97-AF65-F5344CB8AC3E}">
        <p14:creationId xmlns:p14="http://schemas.microsoft.com/office/powerpoint/2010/main" val="403886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316" y="2115471"/>
            <a:ext cx="10972800" cy="1143000"/>
          </a:xfrm>
        </p:spPr>
        <p:txBody>
          <a:bodyPr>
            <a:normAutofit fontScale="90000"/>
          </a:bodyPr>
          <a:lstStyle/>
          <a:p>
            <a:r>
              <a:rPr lang="en-ZA" b="1" dirty="0" smtClean="0">
                <a:solidFill>
                  <a:schemeClr val="accent2">
                    <a:lumMod val="75000"/>
                  </a:schemeClr>
                </a:solidFill>
                <a:latin typeface="Aharoni" panose="02010803020104030203" pitchFamily="2" charset="-79"/>
                <a:cs typeface="Aharoni" panose="02010803020104030203" pitchFamily="2" charset="-79"/>
              </a:rPr>
              <a:t>GENERAL EDUCATION AND TRAINING (GET)</a:t>
            </a:r>
            <a:endParaRPr lang="en-ZA" b="1" dirty="0">
              <a:solidFill>
                <a:srgbClr val="C00000"/>
              </a:solidFill>
            </a:endParaRPr>
          </a:p>
        </p:txBody>
      </p:sp>
    </p:spTree>
    <p:extLst>
      <p:ext uri="{BB962C8B-B14F-4D97-AF65-F5344CB8AC3E}">
        <p14:creationId xmlns:p14="http://schemas.microsoft.com/office/powerpoint/2010/main" val="1220984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solidFill>
                  <a:schemeClr val="accent2">
                    <a:lumMod val="75000"/>
                  </a:schemeClr>
                </a:solidFill>
              </a:rPr>
              <a:t>TECHNICAL OCCUPATIONAL SUBJECTS</a:t>
            </a:r>
            <a:endParaRPr lang="en-ZA"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8865949"/>
              </p:ext>
            </p:extLst>
          </p:nvPr>
        </p:nvGraphicFramePr>
        <p:xfrm>
          <a:off x="609600" y="1293091"/>
          <a:ext cx="10520218" cy="4969163"/>
        </p:xfrm>
        <a:graphic>
          <a:graphicData uri="http://schemas.openxmlformats.org/drawingml/2006/table">
            <a:tbl>
              <a:tblPr firstRow="1" bandRow="1">
                <a:tableStyleId>{5C22544A-7EE6-4342-B048-85BDC9FD1C3A}</a:tableStyleId>
              </a:tblPr>
              <a:tblGrid>
                <a:gridCol w="1901804"/>
                <a:gridCol w="5093121"/>
                <a:gridCol w="3525293"/>
              </a:tblGrid>
              <a:tr h="490865">
                <a:tc>
                  <a:txBody>
                    <a:bodyPr/>
                    <a:lstStyle/>
                    <a:p>
                      <a:r>
                        <a:rPr lang="en-ZA" dirty="0" smtClean="0"/>
                        <a:t>SUBJECTS</a:t>
                      </a:r>
                      <a:endParaRPr lang="en-ZA" dirty="0"/>
                    </a:p>
                  </a:txBody>
                  <a:tcPr/>
                </a:tc>
                <a:tc>
                  <a:txBody>
                    <a:bodyPr/>
                    <a:lstStyle/>
                    <a:p>
                      <a:r>
                        <a:rPr lang="en-ZA" dirty="0" smtClean="0"/>
                        <a:t>SCHOOLS</a:t>
                      </a:r>
                      <a:r>
                        <a:rPr lang="en-ZA" baseline="0" dirty="0" smtClean="0"/>
                        <a:t> OF SKILL</a:t>
                      </a:r>
                      <a:endParaRPr lang="en-ZA" dirty="0"/>
                    </a:p>
                  </a:txBody>
                  <a:tcPr/>
                </a:tc>
                <a:tc>
                  <a:txBody>
                    <a:bodyPr/>
                    <a:lstStyle/>
                    <a:p>
                      <a:r>
                        <a:rPr lang="en-ZA" dirty="0" smtClean="0"/>
                        <a:t>ORDINARY SCHOOLS</a:t>
                      </a:r>
                      <a:endParaRPr lang="en-ZA" dirty="0"/>
                    </a:p>
                  </a:txBody>
                  <a:tcPr/>
                </a:tc>
              </a:tr>
              <a:tr h="4478298">
                <a:tc>
                  <a:txBody>
                    <a:bodyPr/>
                    <a:lstStyle/>
                    <a:p>
                      <a:pPr algn="just"/>
                      <a:r>
                        <a:rPr lang="en-ZA" dirty="0" smtClean="0"/>
                        <a:t>FUNDAMENTALS</a:t>
                      </a:r>
                      <a:endParaRPr lang="en-ZA" dirty="0"/>
                    </a:p>
                  </a:txBody>
                  <a:tcPr/>
                </a:tc>
                <a:tc>
                  <a:txBody>
                    <a:bodyPr/>
                    <a:lstStyle/>
                    <a:p>
                      <a:pPr algn="just"/>
                      <a:r>
                        <a:rPr lang="en-ZA" dirty="0" smtClean="0"/>
                        <a:t>2 Languages (HL;</a:t>
                      </a:r>
                      <a:r>
                        <a:rPr lang="en-ZA" baseline="0" dirty="0" smtClean="0"/>
                        <a:t> FAL);</a:t>
                      </a:r>
                    </a:p>
                    <a:p>
                      <a:pPr algn="just"/>
                      <a:r>
                        <a:rPr lang="en-ZA" baseline="0" dirty="0" smtClean="0"/>
                        <a:t>Mathematics;</a:t>
                      </a:r>
                    </a:p>
                    <a:p>
                      <a:pPr algn="just"/>
                      <a:r>
                        <a:rPr lang="en-ZA" baseline="0" dirty="0" smtClean="0"/>
                        <a:t>Life Skills;</a:t>
                      </a:r>
                    </a:p>
                    <a:p>
                      <a:pPr marL="800100" lvl="1" indent="-342900" algn="just">
                        <a:buFont typeface="+mj-lt"/>
                        <a:buAutoNum type="alphaLcParenR"/>
                      </a:pPr>
                      <a:r>
                        <a:rPr lang="en-GB" sz="1800" kern="1200" dirty="0" smtClean="0">
                          <a:solidFill>
                            <a:schemeClr val="dk1"/>
                          </a:solidFill>
                          <a:effectLst/>
                          <a:latin typeface="+mn-lt"/>
                          <a:ea typeface="+mn-ea"/>
                          <a:cs typeface="+mn-cs"/>
                        </a:rPr>
                        <a:t>Personal and Social Wellbeing  </a:t>
                      </a:r>
                    </a:p>
                    <a:p>
                      <a:pPr marL="0" lvl="0" indent="0" algn="just">
                        <a:buFontTx/>
                        <a:buNone/>
                      </a:pPr>
                      <a:r>
                        <a:rPr lang="en-GB" sz="1800" kern="1200" dirty="0" smtClean="0">
                          <a:solidFill>
                            <a:schemeClr val="dk1"/>
                          </a:solidFill>
                          <a:effectLst/>
                          <a:latin typeface="+mn-lt"/>
                          <a:ea typeface="+mn-ea"/>
                          <a:cs typeface="+mn-cs"/>
                        </a:rPr>
                        <a:t>               (Life Orientation, Human and Social     </a:t>
                      </a:r>
                    </a:p>
                    <a:p>
                      <a:pPr marL="0" lvl="0" indent="0" algn="just">
                        <a:buFontTx/>
                        <a:buNone/>
                      </a:pPr>
                      <a:r>
                        <a:rPr lang="en-GB" sz="1800" kern="1200" dirty="0" smtClean="0">
                          <a:solidFill>
                            <a:schemeClr val="dk1"/>
                          </a:solidFill>
                          <a:effectLst/>
                          <a:latin typeface="+mn-lt"/>
                          <a:ea typeface="+mn-ea"/>
                          <a:cs typeface="+mn-cs"/>
                        </a:rPr>
                        <a:t>                Sciences,     Economic and Management </a:t>
                      </a:r>
                    </a:p>
                    <a:p>
                      <a:pPr marL="0" lvl="0" indent="0" algn="just">
                        <a:buFontTx/>
                        <a:buNone/>
                      </a:pPr>
                      <a:r>
                        <a:rPr lang="en-GB" sz="1800" kern="1200" dirty="0" smtClean="0">
                          <a:solidFill>
                            <a:schemeClr val="dk1"/>
                          </a:solidFill>
                          <a:effectLst/>
                          <a:latin typeface="+mn-lt"/>
                          <a:ea typeface="+mn-ea"/>
                          <a:cs typeface="+mn-cs"/>
                        </a:rPr>
                        <a:t>                Sciences);</a:t>
                      </a:r>
                      <a:endParaRPr lang="en-ZA" dirty="0" smtClean="0">
                        <a:effectLst/>
                      </a:endParaRPr>
                    </a:p>
                    <a:p>
                      <a:pPr marL="800100" lvl="1" indent="-342900" algn="just">
                        <a:buFont typeface="+mj-lt"/>
                        <a:buAutoNum type="alphaLcParenR" startAt="2"/>
                      </a:pPr>
                      <a:r>
                        <a:rPr lang="en-GB" sz="1800" kern="1200" dirty="0" smtClean="0">
                          <a:solidFill>
                            <a:schemeClr val="dk1"/>
                          </a:solidFill>
                          <a:effectLst/>
                          <a:latin typeface="+mn-lt"/>
                          <a:ea typeface="+mn-ea"/>
                          <a:cs typeface="+mn-cs"/>
                        </a:rPr>
                        <a:t>Physical Education, Sport;</a:t>
                      </a:r>
                      <a:endParaRPr lang="en-ZA" sz="1800" kern="1200" dirty="0" smtClean="0">
                        <a:solidFill>
                          <a:schemeClr val="dk1"/>
                        </a:solidFill>
                        <a:effectLst/>
                        <a:latin typeface="+mn-lt"/>
                        <a:ea typeface="+mn-ea"/>
                        <a:cs typeface="+mn-cs"/>
                      </a:endParaRPr>
                    </a:p>
                    <a:p>
                      <a:pPr marL="800100" lvl="1" indent="-342900" algn="just">
                        <a:buFont typeface="+mj-lt"/>
                        <a:buAutoNum type="alphaLcParenR" startAt="2"/>
                      </a:pPr>
                      <a:r>
                        <a:rPr lang="en-GB" sz="1800" kern="1200" dirty="0" smtClean="0">
                          <a:solidFill>
                            <a:schemeClr val="dk1"/>
                          </a:solidFill>
                          <a:effectLst/>
                          <a:latin typeface="+mn-lt"/>
                          <a:ea typeface="+mn-ea"/>
                          <a:cs typeface="+mn-cs"/>
                        </a:rPr>
                        <a:t>Natural Sciences; and</a:t>
                      </a:r>
                      <a:endParaRPr lang="en-ZA" sz="1800" kern="1200" dirty="0" smtClean="0">
                        <a:solidFill>
                          <a:schemeClr val="dk1"/>
                        </a:solidFill>
                        <a:effectLst/>
                        <a:latin typeface="+mn-lt"/>
                        <a:ea typeface="+mn-ea"/>
                        <a:cs typeface="+mn-cs"/>
                      </a:endParaRPr>
                    </a:p>
                    <a:p>
                      <a:pPr marL="800100" lvl="1" indent="-342900" algn="just">
                        <a:buFont typeface="+mj-lt"/>
                        <a:buAutoNum type="alphaLcParenR" startAt="2"/>
                      </a:pPr>
                      <a:r>
                        <a:rPr lang="en-GB" sz="1800" kern="1200" dirty="0" smtClean="0">
                          <a:solidFill>
                            <a:schemeClr val="dk1"/>
                          </a:solidFill>
                          <a:effectLst/>
                          <a:latin typeface="+mn-lt"/>
                          <a:ea typeface="+mn-ea"/>
                          <a:cs typeface="+mn-cs"/>
                        </a:rPr>
                        <a:t>Creative Arts.</a:t>
                      </a:r>
                      <a:endParaRPr lang="en-ZA" dirty="0" smtClean="0">
                        <a:effectLst/>
                      </a:endParaRPr>
                    </a:p>
                    <a:p>
                      <a:pPr algn="just"/>
                      <a:endParaRPr lang="en-ZA" baseline="0" dirty="0" smtClean="0"/>
                    </a:p>
                    <a:p>
                      <a:pPr algn="just"/>
                      <a:endParaRPr lang="en-ZA" dirty="0"/>
                    </a:p>
                  </a:txBody>
                  <a:tcPr/>
                </a:tc>
                <a:tc>
                  <a:txBody>
                    <a:bodyPr/>
                    <a:lstStyle/>
                    <a:p>
                      <a:pPr algn="just"/>
                      <a:r>
                        <a:rPr lang="en-ZA" dirty="0" smtClean="0"/>
                        <a:t>2 Languages (HL;</a:t>
                      </a:r>
                      <a:r>
                        <a:rPr lang="en-ZA" baseline="0" dirty="0" smtClean="0"/>
                        <a:t> FAL);</a:t>
                      </a:r>
                    </a:p>
                    <a:p>
                      <a:pPr algn="just"/>
                      <a:r>
                        <a:rPr lang="en-ZA" baseline="0" dirty="0" smtClean="0"/>
                        <a:t>Mathematics;</a:t>
                      </a:r>
                    </a:p>
                    <a:p>
                      <a:pPr algn="just">
                        <a:spcBef>
                          <a:spcPts val="0"/>
                        </a:spcBef>
                        <a:spcAft>
                          <a:spcPts val="0"/>
                        </a:spcAft>
                      </a:pPr>
                      <a:r>
                        <a:rPr lang="en-GB" sz="1800" dirty="0" smtClean="0">
                          <a:effectLst/>
                        </a:rPr>
                        <a:t>Natural Sciences;</a:t>
                      </a:r>
                      <a:endParaRPr lang="en-ZA" sz="2000" dirty="0" smtClean="0">
                        <a:effectLst/>
                      </a:endParaRPr>
                    </a:p>
                    <a:p>
                      <a:pPr algn="just">
                        <a:spcBef>
                          <a:spcPts val="0"/>
                        </a:spcBef>
                        <a:spcAft>
                          <a:spcPts val="0"/>
                        </a:spcAft>
                      </a:pPr>
                      <a:r>
                        <a:rPr lang="en-GB" sz="1800" dirty="0" smtClean="0">
                          <a:effectLst/>
                        </a:rPr>
                        <a:t>Life Orientation; and</a:t>
                      </a:r>
                      <a:endParaRPr lang="en-ZA" sz="2000" dirty="0" smtClean="0">
                        <a:effectLst/>
                      </a:endParaRPr>
                    </a:p>
                    <a:p>
                      <a:pPr algn="just">
                        <a:spcBef>
                          <a:spcPts val="0"/>
                        </a:spcBef>
                        <a:spcAft>
                          <a:spcPts val="0"/>
                        </a:spcAft>
                      </a:pPr>
                      <a:r>
                        <a:rPr lang="en-GB" sz="1800" dirty="0" smtClean="0">
                          <a:effectLst/>
                        </a:rPr>
                        <a:t>Social Sciences.</a:t>
                      </a:r>
                      <a:endParaRPr lang="en-ZA" sz="2000" dirty="0" smtClean="0">
                        <a:effectLst/>
                        <a:latin typeface="Times New Roman"/>
                        <a:ea typeface="Times New Roman"/>
                        <a:cs typeface="Arial"/>
                      </a:endParaRPr>
                    </a:p>
                    <a:p>
                      <a:pPr algn="just"/>
                      <a:endParaRPr lang="en-ZA" dirty="0" smtClean="0"/>
                    </a:p>
                    <a:p>
                      <a:pPr algn="just"/>
                      <a:endParaRPr lang="en-ZA" dirty="0"/>
                    </a:p>
                  </a:txBody>
                  <a:tcPr/>
                </a:tc>
              </a:tr>
            </a:tbl>
          </a:graphicData>
        </a:graphic>
      </p:graphicFrame>
    </p:spTree>
    <p:extLst>
      <p:ext uri="{BB962C8B-B14F-4D97-AF65-F5344CB8AC3E}">
        <p14:creationId xmlns:p14="http://schemas.microsoft.com/office/powerpoint/2010/main" val="175725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solidFill>
                  <a:schemeClr val="accent2">
                    <a:lumMod val="75000"/>
                  </a:schemeClr>
                </a:solidFill>
              </a:rPr>
              <a:t>TECHNICAL OCCUPATIONAL SUBJECTS</a:t>
            </a:r>
            <a:endParaRPr lang="en-ZA"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1082990"/>
              </p:ext>
            </p:extLst>
          </p:nvPr>
        </p:nvGraphicFramePr>
        <p:xfrm>
          <a:off x="609598" y="1600200"/>
          <a:ext cx="10594110" cy="4408614"/>
        </p:xfrm>
        <a:graphic>
          <a:graphicData uri="http://schemas.openxmlformats.org/drawingml/2006/table">
            <a:tbl>
              <a:tblPr firstRow="1" bandRow="1">
                <a:tableStyleId>{5C22544A-7EE6-4342-B048-85BDC9FD1C3A}</a:tableStyleId>
              </a:tblPr>
              <a:tblGrid>
                <a:gridCol w="1191493"/>
                <a:gridCol w="5871247"/>
                <a:gridCol w="3531370"/>
              </a:tblGrid>
              <a:tr h="476694">
                <a:tc>
                  <a:txBody>
                    <a:bodyPr/>
                    <a:lstStyle/>
                    <a:p>
                      <a:r>
                        <a:rPr lang="en-ZA" dirty="0" smtClean="0"/>
                        <a:t>SUBJECTS</a:t>
                      </a:r>
                      <a:endParaRPr lang="en-ZA" dirty="0"/>
                    </a:p>
                  </a:txBody>
                  <a:tcPr/>
                </a:tc>
                <a:tc>
                  <a:txBody>
                    <a:bodyPr/>
                    <a:lstStyle/>
                    <a:p>
                      <a:r>
                        <a:rPr lang="en-ZA" dirty="0" smtClean="0"/>
                        <a:t>SCHOOLS</a:t>
                      </a:r>
                      <a:r>
                        <a:rPr lang="en-ZA" baseline="0" dirty="0" smtClean="0"/>
                        <a:t> OF SKILL</a:t>
                      </a:r>
                      <a:endParaRPr lang="en-ZA" dirty="0"/>
                    </a:p>
                  </a:txBody>
                  <a:tcPr/>
                </a:tc>
                <a:tc>
                  <a:txBody>
                    <a:bodyPr/>
                    <a:lstStyle/>
                    <a:p>
                      <a:r>
                        <a:rPr lang="en-ZA" dirty="0" smtClean="0"/>
                        <a:t>ORDINARY SCHOOLS</a:t>
                      </a:r>
                      <a:endParaRPr lang="en-ZA" dirty="0"/>
                    </a:p>
                  </a:txBody>
                  <a:tcPr/>
                </a:tc>
              </a:tr>
              <a:tr h="1528032">
                <a:tc>
                  <a:txBody>
                    <a:bodyPr/>
                    <a:lstStyle/>
                    <a:p>
                      <a:pPr algn="just"/>
                      <a:r>
                        <a:rPr lang="en-ZA" dirty="0" smtClean="0"/>
                        <a:t>ELECTIVES</a:t>
                      </a:r>
                      <a:endParaRPr lang="en-ZA" dirty="0"/>
                    </a:p>
                  </a:txBody>
                  <a:tcPr/>
                </a:tc>
                <a:tc>
                  <a:txBody>
                    <a:bodyPr/>
                    <a:lstStyle/>
                    <a:p>
                      <a:pPr algn="just"/>
                      <a:r>
                        <a:rPr lang="en-GB" sz="1800" kern="1200" dirty="0" smtClean="0">
                          <a:solidFill>
                            <a:schemeClr val="dk1"/>
                          </a:solidFill>
                          <a:effectLst/>
                          <a:latin typeface="+mn-lt"/>
                          <a:ea typeface="+mn-ea"/>
                          <a:cs typeface="+mn-cs"/>
                        </a:rPr>
                        <a:t>One Subject from 7 Organising Fields </a:t>
                      </a:r>
                      <a:r>
                        <a:rPr lang="en-ZA" baseline="0" dirty="0" smtClean="0"/>
                        <a:t>of the NQF </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Health Sciences and Social Services;</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Manufacturing, Engineering and Technology; Business, Commerce and Management Studies; Education, Training and Development; Culture and Arts; Services; Agriculture and Nature Conservation).</a:t>
                      </a:r>
                      <a:endParaRPr lang="en-ZA"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dirty="0" smtClean="0"/>
                        <a:t>A maximum of 2 subjects from 5 organising fields (</a:t>
                      </a:r>
                      <a:r>
                        <a:rPr lang="en-GB" sz="1800" kern="1200" dirty="0" smtClean="0">
                          <a:solidFill>
                            <a:schemeClr val="dk1"/>
                          </a:solidFill>
                          <a:effectLst/>
                          <a:latin typeface="+mn-lt"/>
                          <a:ea typeface="+mn-ea"/>
                          <a:cs typeface="+mn-cs"/>
                        </a:rPr>
                        <a:t>Manufacturing, Engineering and Technology; Business, Commerce and Management Studies; Culture and Arts; Services; Agriculture and Nature Conservation)</a:t>
                      </a:r>
                      <a:endParaRPr lang="en-ZA" dirty="0" smtClean="0"/>
                    </a:p>
                    <a:p>
                      <a:pPr algn="just"/>
                      <a:r>
                        <a:rPr lang="en-ZA" dirty="0" smtClean="0"/>
                        <a:t>to replace</a:t>
                      </a:r>
                      <a:r>
                        <a:rPr lang="en-ZA" baseline="0" dirty="0" smtClean="0"/>
                        <a:t> the following:</a:t>
                      </a:r>
                    </a:p>
                    <a:p>
                      <a:pPr marL="285750" indent="-285750" algn="just">
                        <a:spcBef>
                          <a:spcPts val="0"/>
                        </a:spcBef>
                        <a:spcAft>
                          <a:spcPts val="0"/>
                        </a:spcAft>
                        <a:buFont typeface="Arial" panose="020B0604020202020204" pitchFamily="34" charset="0"/>
                        <a:buChar char="•"/>
                      </a:pPr>
                      <a:r>
                        <a:rPr lang="en-GB" sz="1800" dirty="0" smtClean="0">
                          <a:effectLst/>
                        </a:rPr>
                        <a:t>Technology;</a:t>
                      </a:r>
                      <a:endParaRPr lang="en-ZA" sz="2000" dirty="0" smtClean="0">
                        <a:effectLst/>
                      </a:endParaRPr>
                    </a:p>
                    <a:p>
                      <a:pPr marL="285750" indent="-285750" algn="just">
                        <a:spcBef>
                          <a:spcPts val="0"/>
                        </a:spcBef>
                        <a:spcAft>
                          <a:spcPts val="0"/>
                        </a:spcAft>
                        <a:buFont typeface="Arial" panose="020B0604020202020204" pitchFamily="34" charset="0"/>
                        <a:buChar char="•"/>
                      </a:pPr>
                      <a:r>
                        <a:rPr lang="en-GB" sz="1800" dirty="0" smtClean="0">
                          <a:effectLst/>
                        </a:rPr>
                        <a:t>Creative Arts; and</a:t>
                      </a:r>
                      <a:endParaRPr lang="en-ZA" sz="2000" dirty="0" smtClean="0">
                        <a:effectLst/>
                      </a:endParaRPr>
                    </a:p>
                    <a:p>
                      <a:pPr marL="285750" indent="-285750" algn="just">
                        <a:spcBef>
                          <a:spcPts val="0"/>
                        </a:spcBef>
                        <a:spcAft>
                          <a:spcPts val="0"/>
                        </a:spcAft>
                        <a:buFont typeface="Arial" panose="020B0604020202020204" pitchFamily="34" charset="0"/>
                        <a:buChar char="•"/>
                      </a:pPr>
                      <a:r>
                        <a:rPr lang="en-GB" sz="1800" dirty="0" smtClean="0">
                          <a:effectLst/>
                        </a:rPr>
                        <a:t>Economic and Management Sciences.</a:t>
                      </a:r>
                      <a:endParaRPr lang="en-ZA" sz="2000" dirty="0" smtClean="0">
                        <a:effectLst/>
                        <a:latin typeface="Times New Roman"/>
                        <a:ea typeface="Times New Roman"/>
                        <a:cs typeface="Arial"/>
                      </a:endParaRPr>
                    </a:p>
                    <a:p>
                      <a:pPr algn="just"/>
                      <a:endParaRPr lang="en-ZA" baseline="0" dirty="0" smtClean="0"/>
                    </a:p>
                    <a:p>
                      <a:pPr algn="just"/>
                      <a:r>
                        <a:rPr lang="en-ZA" dirty="0" smtClean="0"/>
                        <a:t>  </a:t>
                      </a:r>
                      <a:endParaRPr lang="en-ZA" dirty="0"/>
                    </a:p>
                  </a:txBody>
                  <a:tcPr/>
                </a:tc>
              </a:tr>
            </a:tbl>
          </a:graphicData>
        </a:graphic>
      </p:graphicFrame>
    </p:spTree>
    <p:extLst>
      <p:ext uri="{BB962C8B-B14F-4D97-AF65-F5344CB8AC3E}">
        <p14:creationId xmlns:p14="http://schemas.microsoft.com/office/powerpoint/2010/main" val="299042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0488"/>
            <a:ext cx="12090400" cy="1143000"/>
          </a:xfrm>
        </p:spPr>
        <p:txBody>
          <a:bodyPr>
            <a:normAutofit fontScale="90000"/>
          </a:bodyPr>
          <a:lstStyle/>
          <a:p>
            <a:r>
              <a:rPr lang="en-ZA" sz="4000" b="1" dirty="0" smtClean="0">
                <a:solidFill>
                  <a:srgbClr val="C0504D">
                    <a:lumMod val="75000"/>
                  </a:srgbClr>
                </a:solidFill>
                <a:latin typeface="Aharoni" panose="02010803020104030203" pitchFamily="2" charset="-79"/>
                <a:cs typeface="Aharoni" panose="02010803020104030203" pitchFamily="2" charset="-79"/>
              </a:rPr>
              <a:t>TECHNICAL VOCATIONAL PATHWAY IN FET: </a:t>
            </a:r>
            <a:br>
              <a:rPr lang="en-ZA" sz="4000" b="1" dirty="0" smtClean="0">
                <a:solidFill>
                  <a:srgbClr val="C0504D">
                    <a:lumMod val="75000"/>
                  </a:srgbClr>
                </a:solidFill>
                <a:latin typeface="Aharoni" panose="02010803020104030203" pitchFamily="2" charset="-79"/>
                <a:cs typeface="Aharoni" panose="02010803020104030203" pitchFamily="2" charset="-79"/>
              </a:rPr>
            </a:br>
            <a:r>
              <a:rPr lang="en-ZA" sz="4000" b="1" dirty="0" smtClean="0">
                <a:solidFill>
                  <a:srgbClr val="C0504D">
                    <a:lumMod val="75000"/>
                  </a:srgbClr>
                </a:solidFill>
                <a:latin typeface="Aharoni" panose="02010803020104030203" pitchFamily="2" charset="-79"/>
                <a:cs typeface="Aharoni" panose="02010803020104030203" pitchFamily="2" charset="-79"/>
              </a:rPr>
              <a:t>FOCUS SCHOOLS</a:t>
            </a:r>
            <a:endParaRPr lang="en-ZA"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09600" y="1565248"/>
            <a:ext cx="11247040" cy="4929417"/>
          </a:xfrm>
        </p:spPr>
        <p:txBody>
          <a:bodyPr>
            <a:normAutofit fontScale="92500" lnSpcReduction="10000"/>
          </a:bodyPr>
          <a:lstStyle/>
          <a:p>
            <a:pPr lvl="0" algn="just" eaLnBrk="0" fontAlgn="base" hangingPunct="0">
              <a:spcAft>
                <a:spcPct val="0"/>
              </a:spcAft>
              <a:buFont typeface="Arial" charset="0"/>
              <a:buChar char="•"/>
            </a:pPr>
            <a:r>
              <a:rPr lang="en-ZA" sz="4200" dirty="0" smtClean="0">
                <a:solidFill>
                  <a:prstClr val="black"/>
                </a:solidFill>
                <a:latin typeface="Arial" panose="020B0604020202020204" pitchFamily="34" charset="0"/>
                <a:cs typeface="Arial" panose="020B0604020202020204" pitchFamily="34" charset="0"/>
              </a:rPr>
              <a:t>Current Focus Schools focus on the Technical Vocational subjects e.g. Services Subjects, Arts, Agriculture, etc.</a:t>
            </a:r>
            <a:endParaRPr lang="en-ZA" sz="42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charset="0"/>
              <a:buChar char="•"/>
            </a:pPr>
            <a:r>
              <a:rPr lang="en-ZA" sz="4200" b="1" dirty="0" smtClean="0">
                <a:solidFill>
                  <a:prstClr val="black"/>
                </a:solidFill>
                <a:latin typeface="Arial" panose="020B0604020202020204" pitchFamily="34" charset="0"/>
                <a:cs typeface="Arial" panose="020B0604020202020204" pitchFamily="34" charset="0"/>
              </a:rPr>
              <a:t>Focus Schools Guidelines </a:t>
            </a:r>
            <a:r>
              <a:rPr lang="en-ZA" sz="4200" dirty="0" smtClean="0">
                <a:solidFill>
                  <a:prstClr val="black"/>
                </a:solidFill>
                <a:latin typeface="Arial" panose="020B0604020202020204" pitchFamily="34" charset="0"/>
                <a:cs typeface="Arial" panose="020B0604020202020204" pitchFamily="34" charset="0"/>
              </a:rPr>
              <a:t>were </a:t>
            </a:r>
            <a:r>
              <a:rPr lang="en-ZA" sz="4200" b="1" dirty="0" smtClean="0">
                <a:solidFill>
                  <a:prstClr val="black"/>
                </a:solidFill>
                <a:latin typeface="Arial" panose="020B0604020202020204" pitchFamily="34" charset="0"/>
                <a:cs typeface="Arial" panose="020B0604020202020204" pitchFamily="34" charset="0"/>
              </a:rPr>
              <a:t>approved</a:t>
            </a:r>
            <a:r>
              <a:rPr lang="en-ZA" sz="4200" dirty="0" smtClean="0">
                <a:solidFill>
                  <a:prstClr val="black"/>
                </a:solidFill>
                <a:latin typeface="Arial" panose="020B0604020202020204" pitchFamily="34" charset="0"/>
                <a:cs typeface="Arial" panose="020B0604020202020204" pitchFamily="34" charset="0"/>
              </a:rPr>
              <a:t> by CEM (09 March 2017), and the Circular has been released.</a:t>
            </a:r>
            <a:endParaRPr lang="en-ZA" sz="42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charset="0"/>
              <a:buChar char="•"/>
            </a:pPr>
            <a:r>
              <a:rPr lang="en-ZA" sz="4200" b="1" dirty="0" smtClean="0">
                <a:solidFill>
                  <a:prstClr val="black"/>
                </a:solidFill>
                <a:latin typeface="Arial" panose="020B0604020202020204" pitchFamily="34" charset="0"/>
                <a:cs typeface="Arial" panose="020B0604020202020204" pitchFamily="34" charset="0"/>
              </a:rPr>
              <a:t>Aligning </a:t>
            </a:r>
            <a:r>
              <a:rPr lang="en-ZA" sz="4200" b="1" dirty="0">
                <a:solidFill>
                  <a:prstClr val="black"/>
                </a:solidFill>
                <a:latin typeface="Arial" panose="020B0604020202020204" pitchFamily="34" charset="0"/>
                <a:cs typeface="Arial" panose="020B0604020202020204" pitchFamily="34" charset="0"/>
              </a:rPr>
              <a:t>F</a:t>
            </a:r>
            <a:r>
              <a:rPr lang="en-ZA" sz="4200" b="1" dirty="0" smtClean="0">
                <a:solidFill>
                  <a:prstClr val="black"/>
                </a:solidFill>
                <a:latin typeface="Arial" panose="020B0604020202020204" pitchFamily="34" charset="0"/>
                <a:cs typeface="Arial" panose="020B0604020202020204" pitchFamily="34" charset="0"/>
              </a:rPr>
              <a:t>ocus </a:t>
            </a:r>
            <a:r>
              <a:rPr lang="en-ZA" sz="4200" b="1" dirty="0">
                <a:solidFill>
                  <a:prstClr val="black"/>
                </a:solidFill>
                <a:latin typeface="Arial" panose="020B0604020202020204" pitchFamily="34" charset="0"/>
                <a:cs typeface="Arial" panose="020B0604020202020204" pitchFamily="34" charset="0"/>
              </a:rPr>
              <a:t>S</a:t>
            </a:r>
            <a:r>
              <a:rPr lang="en-ZA" sz="4200" b="1" dirty="0" smtClean="0">
                <a:solidFill>
                  <a:prstClr val="black"/>
                </a:solidFill>
                <a:latin typeface="Arial" panose="020B0604020202020204" pitchFamily="34" charset="0"/>
                <a:cs typeface="Arial" panose="020B0604020202020204" pitchFamily="34" charset="0"/>
              </a:rPr>
              <a:t>chools</a:t>
            </a:r>
            <a:r>
              <a:rPr lang="en-ZA" sz="4200" dirty="0" smtClean="0">
                <a:solidFill>
                  <a:prstClr val="black"/>
                </a:solidFill>
                <a:latin typeface="Arial" panose="020B0604020202020204" pitchFamily="34" charset="0"/>
                <a:cs typeface="Arial" panose="020B0604020202020204" pitchFamily="34" charset="0"/>
              </a:rPr>
              <a:t> establishment </a:t>
            </a:r>
            <a:r>
              <a:rPr lang="en-ZA" sz="4200" dirty="0">
                <a:solidFill>
                  <a:prstClr val="black"/>
                </a:solidFill>
                <a:latin typeface="Arial" panose="020B0604020202020204" pitchFamily="34" charset="0"/>
                <a:cs typeface="Arial" panose="020B0604020202020204" pitchFamily="34" charset="0"/>
              </a:rPr>
              <a:t>to </a:t>
            </a:r>
            <a:r>
              <a:rPr lang="en-ZA" sz="4200" b="1" dirty="0">
                <a:solidFill>
                  <a:prstClr val="black"/>
                </a:solidFill>
                <a:latin typeface="Arial" panose="020B0604020202020204" pitchFamily="34" charset="0"/>
                <a:cs typeface="Arial" panose="020B0604020202020204" pitchFamily="34" charset="0"/>
              </a:rPr>
              <a:t>economic zones/ corridors/ </a:t>
            </a:r>
            <a:r>
              <a:rPr lang="en-ZA" sz="4200" b="1" dirty="0" smtClean="0">
                <a:solidFill>
                  <a:prstClr val="black"/>
                </a:solidFill>
                <a:latin typeface="Arial" panose="020B0604020202020204" pitchFamily="34" charset="0"/>
                <a:cs typeface="Arial" panose="020B0604020202020204" pitchFamily="34" charset="0"/>
              </a:rPr>
              <a:t>sector. </a:t>
            </a:r>
            <a:endParaRPr lang="en-ZA" sz="4200" b="1" dirty="0">
              <a:solidFill>
                <a:prstClr val="black"/>
              </a:solidFill>
              <a:latin typeface="Arial" panose="020B0604020202020204" pitchFamily="34" charset="0"/>
              <a:cs typeface="Arial" panose="020B0604020202020204" pitchFamily="34" charset="0"/>
            </a:endParaRPr>
          </a:p>
          <a:p>
            <a:endParaRPr lang="en-ZA" dirty="0"/>
          </a:p>
        </p:txBody>
      </p:sp>
      <p:sp>
        <p:nvSpPr>
          <p:cNvPr id="4" name="Rectangle 3"/>
          <p:cNvSpPr/>
          <p:nvPr/>
        </p:nvSpPr>
        <p:spPr>
          <a:xfrm>
            <a:off x="7833038" y="6453337"/>
            <a:ext cx="263213" cy="276999"/>
          </a:xfrm>
          <a:prstGeom prst="rect">
            <a:avLst/>
          </a:prstGeom>
        </p:spPr>
        <p:txBody>
          <a:bodyPr wrap="none">
            <a:spAutoFit/>
          </a:bodyPr>
          <a:lstStyle/>
          <a:p>
            <a:pPr algn="r"/>
            <a:fld id="{9DC7CBB9-8A01-486D-A115-199A907CBFA4}" type="slidenum">
              <a:rPr lang="en-ZA" sz="1200">
                <a:solidFill>
                  <a:srgbClr val="898989"/>
                </a:solidFill>
              </a:rPr>
              <a:pPr algn="r"/>
              <a:t>24</a:t>
            </a:fld>
            <a:endParaRPr lang="en-ZA" sz="1200" dirty="0">
              <a:solidFill>
                <a:srgbClr val="898989"/>
              </a:solidFill>
            </a:endParaRPr>
          </a:p>
        </p:txBody>
      </p:sp>
    </p:spTree>
    <p:extLst>
      <p:ext uri="{BB962C8B-B14F-4D97-AF65-F5344CB8AC3E}">
        <p14:creationId xmlns:p14="http://schemas.microsoft.com/office/powerpoint/2010/main" val="3400431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1"/>
          <p:cNvGrpSpPr/>
          <p:nvPr/>
        </p:nvGrpSpPr>
        <p:grpSpPr>
          <a:xfrm>
            <a:off x="2820811" y="447760"/>
            <a:ext cx="6320201" cy="5483010"/>
            <a:chOff x="0" y="0"/>
            <a:chExt cx="6807201" cy="5905500"/>
          </a:xfrm>
        </p:grpSpPr>
        <p:grpSp>
          <p:nvGrpSpPr>
            <p:cNvPr id="59" name="Group 59"/>
            <p:cNvGrpSpPr/>
            <p:nvPr/>
          </p:nvGrpSpPr>
          <p:grpSpPr>
            <a:xfrm>
              <a:off x="0" y="0"/>
              <a:ext cx="6807201" cy="5905500"/>
              <a:chOff x="0" y="0"/>
              <a:chExt cx="6807199" cy="5905499"/>
            </a:xfrm>
          </p:grpSpPr>
          <p:sp>
            <p:nvSpPr>
              <p:cNvPr id="50" name="Shape 50"/>
              <p:cNvSpPr/>
              <p:nvPr/>
            </p:nvSpPr>
            <p:spPr>
              <a:xfrm>
                <a:off x="4390591" y="1385992"/>
                <a:ext cx="917130" cy="795792"/>
              </a:xfrm>
              <a:custGeom>
                <a:avLst/>
                <a:gdLst/>
                <a:ahLst/>
                <a:cxnLst>
                  <a:cxn ang="0">
                    <a:pos x="wd2" y="hd2"/>
                  </a:cxn>
                  <a:cxn ang="5400000">
                    <a:pos x="wd2" y="hd2"/>
                  </a:cxn>
                  <a:cxn ang="10800000">
                    <a:pos x="wd2" y="hd2"/>
                  </a:cxn>
                  <a:cxn ang="16200000">
                    <a:pos x="wd2" y="hd2"/>
                  </a:cxn>
                </a:cxnLst>
                <a:rect l="0" t="0" r="r" b="b"/>
                <a:pathLst>
                  <a:path w="21600" h="21583" extrusionOk="0">
                    <a:moveTo>
                      <a:pt x="10567" y="21583"/>
                    </a:moveTo>
                    <a:cubicBezTo>
                      <a:pt x="8478" y="20986"/>
                      <a:pt x="6142" y="19860"/>
                      <a:pt x="4751" y="17920"/>
                    </a:cubicBezTo>
                    <a:cubicBezTo>
                      <a:pt x="4247" y="17216"/>
                      <a:pt x="4026" y="15981"/>
                      <a:pt x="3196" y="15957"/>
                    </a:cubicBezTo>
                    <a:cubicBezTo>
                      <a:pt x="2562" y="15939"/>
                      <a:pt x="470" y="17742"/>
                      <a:pt x="0" y="16892"/>
                    </a:cubicBezTo>
                    <a:cubicBezTo>
                      <a:pt x="422" y="14820"/>
                      <a:pt x="1476" y="13781"/>
                      <a:pt x="2189" y="12038"/>
                    </a:cubicBezTo>
                    <a:cubicBezTo>
                      <a:pt x="2689" y="10813"/>
                      <a:pt x="3107" y="8172"/>
                      <a:pt x="4439" y="8172"/>
                    </a:cubicBezTo>
                    <a:cubicBezTo>
                      <a:pt x="5291" y="8172"/>
                      <a:pt x="6377" y="9091"/>
                      <a:pt x="6982" y="9006"/>
                    </a:cubicBezTo>
                    <a:cubicBezTo>
                      <a:pt x="8389" y="8810"/>
                      <a:pt x="8042" y="7380"/>
                      <a:pt x="8466" y="6021"/>
                    </a:cubicBezTo>
                    <a:cubicBezTo>
                      <a:pt x="9384" y="3074"/>
                      <a:pt x="13665" y="0"/>
                      <a:pt x="16242" y="0"/>
                    </a:cubicBezTo>
                    <a:cubicBezTo>
                      <a:pt x="18714" y="0"/>
                      <a:pt x="18548" y="118"/>
                      <a:pt x="18655" y="465"/>
                    </a:cubicBezTo>
                    <a:cubicBezTo>
                      <a:pt x="17952" y="1134"/>
                      <a:pt x="17584" y="2635"/>
                      <a:pt x="18147" y="2635"/>
                    </a:cubicBezTo>
                    <a:cubicBezTo>
                      <a:pt x="18788" y="2635"/>
                      <a:pt x="19614" y="1662"/>
                      <a:pt x="20266" y="2751"/>
                    </a:cubicBezTo>
                    <a:cubicBezTo>
                      <a:pt x="20615" y="3333"/>
                      <a:pt x="21199" y="3469"/>
                      <a:pt x="21600" y="3597"/>
                    </a:cubicBezTo>
                    <a:cubicBezTo>
                      <a:pt x="20748" y="4140"/>
                      <a:pt x="20127" y="4526"/>
                      <a:pt x="19197" y="4963"/>
                    </a:cubicBezTo>
                    <a:cubicBezTo>
                      <a:pt x="18641" y="7076"/>
                      <a:pt x="19233" y="7227"/>
                      <a:pt x="17899" y="9132"/>
                    </a:cubicBezTo>
                    <a:cubicBezTo>
                      <a:pt x="17087" y="10290"/>
                      <a:pt x="17092" y="10777"/>
                      <a:pt x="17065" y="12821"/>
                    </a:cubicBezTo>
                    <a:cubicBezTo>
                      <a:pt x="16622" y="12167"/>
                      <a:pt x="16360" y="11642"/>
                      <a:pt x="15628" y="11642"/>
                    </a:cubicBezTo>
                    <a:cubicBezTo>
                      <a:pt x="14148" y="11642"/>
                      <a:pt x="12576" y="14143"/>
                      <a:pt x="16126" y="15503"/>
                    </a:cubicBezTo>
                    <a:cubicBezTo>
                      <a:pt x="16348" y="15588"/>
                      <a:pt x="17022" y="15846"/>
                      <a:pt x="17039" y="16424"/>
                    </a:cubicBezTo>
                    <a:cubicBezTo>
                      <a:pt x="17075" y="17598"/>
                      <a:pt x="14365" y="18443"/>
                      <a:pt x="13543" y="18985"/>
                    </a:cubicBezTo>
                    <a:cubicBezTo>
                      <a:pt x="12681" y="19554"/>
                      <a:pt x="11689" y="21600"/>
                      <a:pt x="10567" y="21583"/>
                    </a:cubicBezTo>
                    <a:close/>
                  </a:path>
                </a:pathLst>
              </a:custGeom>
              <a:solidFill>
                <a:srgbClr val="CDDEEB"/>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sp>
            <p:nvSpPr>
              <p:cNvPr id="51" name="Shape 51"/>
              <p:cNvSpPr/>
              <p:nvPr/>
            </p:nvSpPr>
            <p:spPr>
              <a:xfrm>
                <a:off x="562150" y="3876901"/>
                <a:ext cx="2627170" cy="2028599"/>
              </a:xfrm>
              <a:custGeom>
                <a:avLst/>
                <a:gdLst/>
                <a:ahLst/>
                <a:cxnLst>
                  <a:cxn ang="0">
                    <a:pos x="wd2" y="hd2"/>
                  </a:cxn>
                  <a:cxn ang="5400000">
                    <a:pos x="wd2" y="hd2"/>
                  </a:cxn>
                  <a:cxn ang="10800000">
                    <a:pos x="wd2" y="hd2"/>
                  </a:cxn>
                  <a:cxn ang="16200000">
                    <a:pos x="wd2" y="hd2"/>
                  </a:cxn>
                </a:cxnLst>
                <a:rect l="0" t="0" r="r" b="b"/>
                <a:pathLst>
                  <a:path w="21211" h="21260" extrusionOk="0">
                    <a:moveTo>
                      <a:pt x="7142" y="21260"/>
                    </a:moveTo>
                    <a:cubicBezTo>
                      <a:pt x="6737" y="21260"/>
                      <a:pt x="6391" y="20950"/>
                      <a:pt x="6038" y="20735"/>
                    </a:cubicBezTo>
                    <a:cubicBezTo>
                      <a:pt x="5779" y="20577"/>
                      <a:pt x="5086" y="20481"/>
                      <a:pt x="4936" y="20260"/>
                    </a:cubicBezTo>
                    <a:cubicBezTo>
                      <a:pt x="4720" y="19943"/>
                      <a:pt x="5052" y="19736"/>
                      <a:pt x="4957" y="19516"/>
                    </a:cubicBezTo>
                    <a:cubicBezTo>
                      <a:pt x="4920" y="19430"/>
                      <a:pt x="4608" y="19396"/>
                      <a:pt x="4528" y="19339"/>
                    </a:cubicBezTo>
                    <a:cubicBezTo>
                      <a:pt x="4266" y="19152"/>
                      <a:pt x="4377" y="18805"/>
                      <a:pt x="4012" y="19013"/>
                    </a:cubicBezTo>
                    <a:cubicBezTo>
                      <a:pt x="3915" y="19069"/>
                      <a:pt x="3813" y="19106"/>
                      <a:pt x="3710" y="19106"/>
                    </a:cubicBezTo>
                    <a:cubicBezTo>
                      <a:pt x="3286" y="19106"/>
                      <a:pt x="3437" y="18537"/>
                      <a:pt x="3223" y="18199"/>
                    </a:cubicBezTo>
                    <a:cubicBezTo>
                      <a:pt x="2844" y="17603"/>
                      <a:pt x="2138" y="17602"/>
                      <a:pt x="2183" y="18513"/>
                    </a:cubicBezTo>
                    <a:cubicBezTo>
                      <a:pt x="2199" y="18854"/>
                      <a:pt x="2107" y="18963"/>
                      <a:pt x="1855" y="18814"/>
                    </a:cubicBezTo>
                    <a:cubicBezTo>
                      <a:pt x="1376" y="18532"/>
                      <a:pt x="1633" y="17558"/>
                      <a:pt x="1788" y="17054"/>
                    </a:cubicBezTo>
                    <a:cubicBezTo>
                      <a:pt x="1886" y="16735"/>
                      <a:pt x="2021" y="16299"/>
                      <a:pt x="1981" y="16144"/>
                    </a:cubicBezTo>
                    <a:cubicBezTo>
                      <a:pt x="1124" y="12776"/>
                      <a:pt x="351" y="13083"/>
                      <a:pt x="72" y="12391"/>
                    </a:cubicBezTo>
                    <a:cubicBezTo>
                      <a:pt x="-63" y="12055"/>
                      <a:pt x="-37" y="10874"/>
                      <a:pt x="399" y="10860"/>
                    </a:cubicBezTo>
                    <a:cubicBezTo>
                      <a:pt x="671" y="10785"/>
                      <a:pt x="788" y="11391"/>
                      <a:pt x="981" y="11129"/>
                    </a:cubicBezTo>
                    <a:cubicBezTo>
                      <a:pt x="1312" y="10682"/>
                      <a:pt x="1459" y="9068"/>
                      <a:pt x="1638" y="8918"/>
                    </a:cubicBezTo>
                    <a:cubicBezTo>
                      <a:pt x="1928" y="8674"/>
                      <a:pt x="1505" y="7608"/>
                      <a:pt x="1422" y="7171"/>
                    </a:cubicBezTo>
                    <a:cubicBezTo>
                      <a:pt x="1332" y="6696"/>
                      <a:pt x="398" y="4531"/>
                      <a:pt x="85" y="4191"/>
                    </a:cubicBezTo>
                    <a:cubicBezTo>
                      <a:pt x="71" y="3628"/>
                      <a:pt x="557" y="1715"/>
                      <a:pt x="1057" y="1715"/>
                    </a:cubicBezTo>
                    <a:cubicBezTo>
                      <a:pt x="1321" y="1715"/>
                      <a:pt x="1535" y="1806"/>
                      <a:pt x="1689" y="1402"/>
                    </a:cubicBezTo>
                    <a:cubicBezTo>
                      <a:pt x="1889" y="879"/>
                      <a:pt x="1223" y="324"/>
                      <a:pt x="2400" y="180"/>
                    </a:cubicBezTo>
                    <a:cubicBezTo>
                      <a:pt x="3114" y="93"/>
                      <a:pt x="2855" y="-340"/>
                      <a:pt x="3413" y="564"/>
                    </a:cubicBezTo>
                    <a:cubicBezTo>
                      <a:pt x="3532" y="756"/>
                      <a:pt x="3720" y="823"/>
                      <a:pt x="3876" y="959"/>
                    </a:cubicBezTo>
                    <a:cubicBezTo>
                      <a:pt x="4580" y="1569"/>
                      <a:pt x="3986" y="2516"/>
                      <a:pt x="4154" y="3310"/>
                    </a:cubicBezTo>
                    <a:cubicBezTo>
                      <a:pt x="4282" y="3912"/>
                      <a:pt x="4325" y="4544"/>
                      <a:pt x="4407" y="5159"/>
                    </a:cubicBezTo>
                    <a:cubicBezTo>
                      <a:pt x="4464" y="5598"/>
                      <a:pt x="4568" y="6028"/>
                      <a:pt x="4642" y="6466"/>
                    </a:cubicBezTo>
                    <a:cubicBezTo>
                      <a:pt x="4761" y="7174"/>
                      <a:pt x="4851" y="6950"/>
                      <a:pt x="5051" y="6950"/>
                    </a:cubicBezTo>
                    <a:cubicBezTo>
                      <a:pt x="5344" y="6950"/>
                      <a:pt x="5513" y="7326"/>
                      <a:pt x="5619" y="7578"/>
                    </a:cubicBezTo>
                    <a:cubicBezTo>
                      <a:pt x="5812" y="8039"/>
                      <a:pt x="6592" y="8734"/>
                      <a:pt x="5943" y="9272"/>
                    </a:cubicBezTo>
                    <a:cubicBezTo>
                      <a:pt x="5855" y="9345"/>
                      <a:pt x="5791" y="9398"/>
                      <a:pt x="5780" y="9543"/>
                    </a:cubicBezTo>
                    <a:cubicBezTo>
                      <a:pt x="5762" y="9776"/>
                      <a:pt x="5982" y="10443"/>
                      <a:pt x="6171" y="10443"/>
                    </a:cubicBezTo>
                    <a:cubicBezTo>
                      <a:pt x="6342" y="10443"/>
                      <a:pt x="6659" y="9490"/>
                      <a:pt x="6783" y="9198"/>
                    </a:cubicBezTo>
                    <a:cubicBezTo>
                      <a:pt x="6927" y="8860"/>
                      <a:pt x="7323" y="8552"/>
                      <a:pt x="7613" y="8552"/>
                    </a:cubicBezTo>
                    <a:cubicBezTo>
                      <a:pt x="7945" y="8556"/>
                      <a:pt x="8203" y="8873"/>
                      <a:pt x="8307" y="9402"/>
                    </a:cubicBezTo>
                    <a:cubicBezTo>
                      <a:pt x="8501" y="10388"/>
                      <a:pt x="8416" y="11960"/>
                      <a:pt x="9424" y="12004"/>
                    </a:cubicBezTo>
                    <a:cubicBezTo>
                      <a:pt x="9846" y="12022"/>
                      <a:pt x="10210" y="11951"/>
                      <a:pt x="10377" y="11384"/>
                    </a:cubicBezTo>
                    <a:cubicBezTo>
                      <a:pt x="10618" y="10561"/>
                      <a:pt x="11002" y="9867"/>
                      <a:pt x="11553" y="9262"/>
                    </a:cubicBezTo>
                    <a:cubicBezTo>
                      <a:pt x="12637" y="8070"/>
                      <a:pt x="13006" y="8729"/>
                      <a:pt x="13514" y="8505"/>
                    </a:cubicBezTo>
                    <a:cubicBezTo>
                      <a:pt x="14363" y="8131"/>
                      <a:pt x="13981" y="5225"/>
                      <a:pt x="15201" y="5225"/>
                    </a:cubicBezTo>
                    <a:cubicBezTo>
                      <a:pt x="15968" y="5225"/>
                      <a:pt x="16451" y="6280"/>
                      <a:pt x="17130" y="6280"/>
                    </a:cubicBezTo>
                    <a:cubicBezTo>
                      <a:pt x="17859" y="6280"/>
                      <a:pt x="17704" y="4967"/>
                      <a:pt x="19658" y="5345"/>
                    </a:cubicBezTo>
                    <a:cubicBezTo>
                      <a:pt x="21537" y="5708"/>
                      <a:pt x="21465" y="7499"/>
                      <a:pt x="20730" y="8164"/>
                    </a:cubicBezTo>
                    <a:cubicBezTo>
                      <a:pt x="20421" y="8444"/>
                      <a:pt x="19503" y="8600"/>
                      <a:pt x="18910" y="9137"/>
                    </a:cubicBezTo>
                    <a:cubicBezTo>
                      <a:pt x="18016" y="9948"/>
                      <a:pt x="17717" y="9136"/>
                      <a:pt x="18339" y="10791"/>
                    </a:cubicBezTo>
                    <a:cubicBezTo>
                      <a:pt x="18443" y="11067"/>
                      <a:pt x="18128" y="11398"/>
                      <a:pt x="17692" y="11857"/>
                    </a:cubicBezTo>
                    <a:cubicBezTo>
                      <a:pt x="16554" y="13053"/>
                      <a:pt x="15725" y="14500"/>
                      <a:pt x="17861" y="14357"/>
                    </a:cubicBezTo>
                    <a:cubicBezTo>
                      <a:pt x="18362" y="14323"/>
                      <a:pt x="18537" y="14407"/>
                      <a:pt x="18873" y="14959"/>
                    </a:cubicBezTo>
                    <a:cubicBezTo>
                      <a:pt x="18989" y="15150"/>
                      <a:pt x="19201" y="15387"/>
                      <a:pt x="19167" y="15582"/>
                    </a:cubicBezTo>
                    <a:cubicBezTo>
                      <a:pt x="19133" y="15771"/>
                      <a:pt x="18903" y="15839"/>
                      <a:pt x="18754" y="15921"/>
                    </a:cubicBezTo>
                    <a:cubicBezTo>
                      <a:pt x="18674" y="15964"/>
                      <a:pt x="18366" y="16247"/>
                      <a:pt x="18743" y="16154"/>
                    </a:cubicBezTo>
                    <a:cubicBezTo>
                      <a:pt x="18984" y="16094"/>
                      <a:pt x="19132" y="16163"/>
                      <a:pt x="19172" y="16501"/>
                    </a:cubicBezTo>
                    <a:cubicBezTo>
                      <a:pt x="19221" y="16911"/>
                      <a:pt x="19751" y="16787"/>
                      <a:pt x="19382" y="17211"/>
                    </a:cubicBezTo>
                    <a:cubicBezTo>
                      <a:pt x="19197" y="17423"/>
                      <a:pt x="18920" y="17472"/>
                      <a:pt x="18728" y="17652"/>
                    </a:cubicBezTo>
                    <a:cubicBezTo>
                      <a:pt x="18070" y="18273"/>
                      <a:pt x="17616" y="17542"/>
                      <a:pt x="16962" y="17387"/>
                    </a:cubicBezTo>
                    <a:cubicBezTo>
                      <a:pt x="16321" y="17235"/>
                      <a:pt x="15613" y="17507"/>
                      <a:pt x="15019" y="17756"/>
                    </a:cubicBezTo>
                    <a:cubicBezTo>
                      <a:pt x="14439" y="18000"/>
                      <a:pt x="14020" y="18549"/>
                      <a:pt x="13541" y="19012"/>
                    </a:cubicBezTo>
                    <a:cubicBezTo>
                      <a:pt x="13047" y="19490"/>
                      <a:pt x="12607" y="18934"/>
                      <a:pt x="12125" y="19115"/>
                    </a:cubicBezTo>
                    <a:cubicBezTo>
                      <a:pt x="11583" y="19318"/>
                      <a:pt x="10990" y="18951"/>
                      <a:pt x="10473" y="19131"/>
                    </a:cubicBezTo>
                    <a:cubicBezTo>
                      <a:pt x="10265" y="19204"/>
                      <a:pt x="10151" y="19464"/>
                      <a:pt x="9934" y="19546"/>
                    </a:cubicBezTo>
                    <a:cubicBezTo>
                      <a:pt x="9425" y="19737"/>
                      <a:pt x="8509" y="19573"/>
                      <a:pt x="8099" y="20418"/>
                    </a:cubicBezTo>
                    <a:cubicBezTo>
                      <a:pt x="7968" y="20690"/>
                      <a:pt x="7422" y="21260"/>
                      <a:pt x="7142" y="21260"/>
                    </a:cubicBezTo>
                    <a:close/>
                  </a:path>
                </a:pathLst>
              </a:custGeom>
              <a:solidFill>
                <a:srgbClr val="ACB9CA"/>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sp>
            <p:nvSpPr>
              <p:cNvPr id="52" name="Shape 52"/>
              <p:cNvSpPr/>
              <p:nvPr/>
            </p:nvSpPr>
            <p:spPr>
              <a:xfrm>
                <a:off x="-1" y="1221224"/>
                <a:ext cx="3705067" cy="3831424"/>
              </a:xfrm>
              <a:custGeom>
                <a:avLst/>
                <a:gdLst/>
                <a:ahLst/>
                <a:cxnLst>
                  <a:cxn ang="0">
                    <a:pos x="wd2" y="hd2"/>
                  </a:cxn>
                  <a:cxn ang="5400000">
                    <a:pos x="wd2" y="hd2"/>
                  </a:cxn>
                  <a:cxn ang="10800000">
                    <a:pos x="wd2" y="hd2"/>
                  </a:cxn>
                  <a:cxn ang="16200000">
                    <a:pos x="wd2" y="hd2"/>
                  </a:cxn>
                </a:cxnLst>
                <a:rect l="0" t="0" r="r" b="b"/>
                <a:pathLst>
                  <a:path w="21474" h="21457" extrusionOk="0">
                    <a:moveTo>
                      <a:pt x="9313" y="20915"/>
                    </a:moveTo>
                    <a:cubicBezTo>
                      <a:pt x="9131" y="20582"/>
                      <a:pt x="9156" y="19604"/>
                      <a:pt x="8774" y="19604"/>
                    </a:cubicBezTo>
                    <a:cubicBezTo>
                      <a:pt x="8164" y="19604"/>
                      <a:pt x="7982" y="21007"/>
                      <a:pt x="7504" y="20554"/>
                    </a:cubicBezTo>
                    <a:cubicBezTo>
                      <a:pt x="7320" y="20378"/>
                      <a:pt x="7132" y="19764"/>
                      <a:pt x="7477" y="19627"/>
                    </a:cubicBezTo>
                    <a:cubicBezTo>
                      <a:pt x="7783" y="19506"/>
                      <a:pt x="7138" y="19008"/>
                      <a:pt x="7074" y="18901"/>
                    </a:cubicBezTo>
                    <a:cubicBezTo>
                      <a:pt x="7001" y="18776"/>
                      <a:pt x="7003" y="18645"/>
                      <a:pt x="6852" y="18709"/>
                    </a:cubicBezTo>
                    <a:cubicBezTo>
                      <a:pt x="6381" y="18909"/>
                      <a:pt x="6233" y="16963"/>
                      <a:pt x="6152" y="16676"/>
                    </a:cubicBezTo>
                    <a:cubicBezTo>
                      <a:pt x="6065" y="16370"/>
                      <a:pt x="6208" y="16081"/>
                      <a:pt x="6191" y="15783"/>
                    </a:cubicBezTo>
                    <a:cubicBezTo>
                      <a:pt x="6176" y="15518"/>
                      <a:pt x="5891" y="15497"/>
                      <a:pt x="5729" y="15323"/>
                    </a:cubicBezTo>
                    <a:cubicBezTo>
                      <a:pt x="5590" y="15173"/>
                      <a:pt x="5529" y="15031"/>
                      <a:pt x="5295" y="15031"/>
                    </a:cubicBezTo>
                    <a:cubicBezTo>
                      <a:pt x="4977" y="15031"/>
                      <a:pt x="4631" y="15049"/>
                      <a:pt x="4619" y="15422"/>
                    </a:cubicBezTo>
                    <a:cubicBezTo>
                      <a:pt x="4616" y="15508"/>
                      <a:pt x="4614" y="15596"/>
                      <a:pt x="4571" y="15672"/>
                    </a:cubicBezTo>
                    <a:cubicBezTo>
                      <a:pt x="4316" y="16120"/>
                      <a:pt x="4070" y="15786"/>
                      <a:pt x="3926" y="15922"/>
                    </a:cubicBezTo>
                    <a:cubicBezTo>
                      <a:pt x="3858" y="15987"/>
                      <a:pt x="3861" y="16179"/>
                      <a:pt x="3813" y="16269"/>
                    </a:cubicBezTo>
                    <a:cubicBezTo>
                      <a:pt x="3651" y="16567"/>
                      <a:pt x="3508" y="16827"/>
                      <a:pt x="3427" y="17207"/>
                    </a:cubicBezTo>
                    <a:cubicBezTo>
                      <a:pt x="2845" y="16603"/>
                      <a:pt x="1574" y="13959"/>
                      <a:pt x="1426" y="13149"/>
                    </a:cubicBezTo>
                    <a:cubicBezTo>
                      <a:pt x="1335" y="12695"/>
                      <a:pt x="-83" y="10003"/>
                      <a:pt x="4" y="9944"/>
                    </a:cubicBezTo>
                    <a:cubicBezTo>
                      <a:pt x="301" y="9742"/>
                      <a:pt x="418" y="9786"/>
                      <a:pt x="609" y="9720"/>
                    </a:cubicBezTo>
                    <a:cubicBezTo>
                      <a:pt x="729" y="9680"/>
                      <a:pt x="794" y="9324"/>
                      <a:pt x="803" y="9200"/>
                    </a:cubicBezTo>
                    <a:cubicBezTo>
                      <a:pt x="759" y="9156"/>
                      <a:pt x="1219" y="8532"/>
                      <a:pt x="1492" y="8532"/>
                    </a:cubicBezTo>
                    <a:cubicBezTo>
                      <a:pt x="1652" y="8532"/>
                      <a:pt x="1749" y="8684"/>
                      <a:pt x="1781" y="8984"/>
                    </a:cubicBezTo>
                    <a:cubicBezTo>
                      <a:pt x="1828" y="9091"/>
                      <a:pt x="2605" y="9048"/>
                      <a:pt x="2277" y="9620"/>
                    </a:cubicBezTo>
                    <a:cubicBezTo>
                      <a:pt x="2194" y="9764"/>
                      <a:pt x="2181" y="10140"/>
                      <a:pt x="2320" y="10256"/>
                    </a:cubicBezTo>
                    <a:cubicBezTo>
                      <a:pt x="2398" y="10322"/>
                      <a:pt x="2570" y="10284"/>
                      <a:pt x="2672" y="10285"/>
                    </a:cubicBezTo>
                    <a:cubicBezTo>
                      <a:pt x="2966" y="10288"/>
                      <a:pt x="3178" y="10394"/>
                      <a:pt x="3461" y="10520"/>
                    </a:cubicBezTo>
                    <a:cubicBezTo>
                      <a:pt x="3672" y="10614"/>
                      <a:pt x="4061" y="10787"/>
                      <a:pt x="4136" y="10796"/>
                    </a:cubicBezTo>
                    <a:cubicBezTo>
                      <a:pt x="4964" y="10516"/>
                      <a:pt x="5554" y="10718"/>
                      <a:pt x="6361" y="10945"/>
                    </a:cubicBezTo>
                    <a:cubicBezTo>
                      <a:pt x="6483" y="10979"/>
                      <a:pt x="6545" y="11068"/>
                      <a:pt x="6634" y="10705"/>
                    </a:cubicBezTo>
                    <a:cubicBezTo>
                      <a:pt x="6674" y="10540"/>
                      <a:pt x="6720" y="10353"/>
                      <a:pt x="6897" y="10353"/>
                    </a:cubicBezTo>
                    <a:cubicBezTo>
                      <a:pt x="7000" y="10353"/>
                      <a:pt x="7176" y="10328"/>
                      <a:pt x="7205" y="10158"/>
                    </a:cubicBezTo>
                    <a:cubicBezTo>
                      <a:pt x="7276" y="9736"/>
                      <a:pt x="7597" y="9895"/>
                      <a:pt x="7785" y="9706"/>
                    </a:cubicBezTo>
                    <a:cubicBezTo>
                      <a:pt x="7829" y="9660"/>
                      <a:pt x="8137" y="9607"/>
                      <a:pt x="8408" y="9553"/>
                    </a:cubicBezTo>
                    <a:lnTo>
                      <a:pt x="8416" y="26"/>
                    </a:lnTo>
                    <a:lnTo>
                      <a:pt x="8522" y="0"/>
                    </a:lnTo>
                    <a:cubicBezTo>
                      <a:pt x="8762" y="433"/>
                      <a:pt x="9259" y="546"/>
                      <a:pt x="9566" y="1037"/>
                    </a:cubicBezTo>
                    <a:lnTo>
                      <a:pt x="9628" y="1135"/>
                    </a:lnTo>
                    <a:lnTo>
                      <a:pt x="9616" y="1133"/>
                    </a:lnTo>
                    <a:cubicBezTo>
                      <a:pt x="9751" y="1356"/>
                      <a:pt x="9983" y="1706"/>
                      <a:pt x="10158" y="1824"/>
                    </a:cubicBezTo>
                    <a:cubicBezTo>
                      <a:pt x="10014" y="2128"/>
                      <a:pt x="10141" y="2492"/>
                      <a:pt x="10295" y="2770"/>
                    </a:cubicBezTo>
                    <a:cubicBezTo>
                      <a:pt x="10398" y="2822"/>
                      <a:pt x="10472" y="2929"/>
                      <a:pt x="10510" y="3081"/>
                    </a:cubicBezTo>
                    <a:cubicBezTo>
                      <a:pt x="10593" y="3418"/>
                      <a:pt x="10484" y="3897"/>
                      <a:pt x="10268" y="4149"/>
                    </a:cubicBezTo>
                    <a:cubicBezTo>
                      <a:pt x="9893" y="4555"/>
                      <a:pt x="9991" y="5033"/>
                      <a:pt x="10156" y="5531"/>
                    </a:cubicBezTo>
                    <a:cubicBezTo>
                      <a:pt x="10572" y="5211"/>
                      <a:pt x="11294" y="5450"/>
                      <a:pt x="11784" y="5368"/>
                    </a:cubicBezTo>
                    <a:cubicBezTo>
                      <a:pt x="12008" y="5330"/>
                      <a:pt x="12269" y="5472"/>
                      <a:pt x="12470" y="5472"/>
                    </a:cubicBezTo>
                    <a:cubicBezTo>
                      <a:pt x="12767" y="5472"/>
                      <a:pt x="12569" y="4896"/>
                      <a:pt x="12869" y="4948"/>
                    </a:cubicBezTo>
                    <a:cubicBezTo>
                      <a:pt x="13227" y="5011"/>
                      <a:pt x="14515" y="3755"/>
                      <a:pt x="14796" y="3388"/>
                    </a:cubicBezTo>
                    <a:cubicBezTo>
                      <a:pt x="14767" y="3758"/>
                      <a:pt x="14763" y="3991"/>
                      <a:pt x="14825" y="4485"/>
                    </a:cubicBezTo>
                    <a:cubicBezTo>
                      <a:pt x="14877" y="4908"/>
                      <a:pt x="15612" y="4570"/>
                      <a:pt x="15590" y="5399"/>
                    </a:cubicBezTo>
                    <a:cubicBezTo>
                      <a:pt x="15552" y="6818"/>
                      <a:pt x="16301" y="6373"/>
                      <a:pt x="17170" y="7022"/>
                    </a:cubicBezTo>
                    <a:cubicBezTo>
                      <a:pt x="17620" y="7359"/>
                      <a:pt x="17546" y="6722"/>
                      <a:pt x="17866" y="6722"/>
                    </a:cubicBezTo>
                    <a:cubicBezTo>
                      <a:pt x="18044" y="6722"/>
                      <a:pt x="18113" y="6989"/>
                      <a:pt x="18126" y="7057"/>
                    </a:cubicBezTo>
                    <a:cubicBezTo>
                      <a:pt x="18188" y="7384"/>
                      <a:pt x="18572" y="7503"/>
                      <a:pt x="18820" y="7696"/>
                    </a:cubicBezTo>
                    <a:cubicBezTo>
                      <a:pt x="19047" y="7872"/>
                      <a:pt x="19228" y="8244"/>
                      <a:pt x="19377" y="8497"/>
                    </a:cubicBezTo>
                    <a:cubicBezTo>
                      <a:pt x="19616" y="8261"/>
                      <a:pt x="19430" y="7804"/>
                      <a:pt x="19521" y="7494"/>
                    </a:cubicBezTo>
                    <a:cubicBezTo>
                      <a:pt x="19604" y="7208"/>
                      <a:pt x="20475" y="7384"/>
                      <a:pt x="20448" y="7625"/>
                    </a:cubicBezTo>
                    <a:cubicBezTo>
                      <a:pt x="20418" y="7901"/>
                      <a:pt x="19956" y="7956"/>
                      <a:pt x="19930" y="8226"/>
                    </a:cubicBezTo>
                    <a:cubicBezTo>
                      <a:pt x="19906" y="8473"/>
                      <a:pt x="20221" y="8562"/>
                      <a:pt x="20428" y="8529"/>
                    </a:cubicBezTo>
                    <a:cubicBezTo>
                      <a:pt x="20516" y="8803"/>
                      <a:pt x="20363" y="9084"/>
                      <a:pt x="20165" y="9277"/>
                    </a:cubicBezTo>
                    <a:cubicBezTo>
                      <a:pt x="19713" y="9716"/>
                      <a:pt x="19810" y="10446"/>
                      <a:pt x="19556" y="10995"/>
                    </a:cubicBezTo>
                    <a:cubicBezTo>
                      <a:pt x="19123" y="11926"/>
                      <a:pt x="18583" y="12425"/>
                      <a:pt x="19451" y="13241"/>
                    </a:cubicBezTo>
                    <a:cubicBezTo>
                      <a:pt x="19588" y="13370"/>
                      <a:pt x="19742" y="13537"/>
                      <a:pt x="19904" y="13715"/>
                    </a:cubicBezTo>
                    <a:cubicBezTo>
                      <a:pt x="20173" y="14008"/>
                      <a:pt x="20477" y="14341"/>
                      <a:pt x="20823" y="14631"/>
                    </a:cubicBezTo>
                    <a:cubicBezTo>
                      <a:pt x="21202" y="14891"/>
                      <a:pt x="21318" y="14983"/>
                      <a:pt x="21322" y="14986"/>
                    </a:cubicBezTo>
                    <a:cubicBezTo>
                      <a:pt x="21517" y="15143"/>
                      <a:pt x="21472" y="15682"/>
                      <a:pt x="21466" y="15743"/>
                    </a:cubicBezTo>
                    <a:cubicBezTo>
                      <a:pt x="21418" y="16240"/>
                      <a:pt x="21238" y="16857"/>
                      <a:pt x="20649" y="16972"/>
                    </a:cubicBezTo>
                    <a:cubicBezTo>
                      <a:pt x="20539" y="16994"/>
                      <a:pt x="20408" y="16939"/>
                      <a:pt x="20306" y="16972"/>
                    </a:cubicBezTo>
                    <a:cubicBezTo>
                      <a:pt x="20248" y="16991"/>
                      <a:pt x="19420" y="17402"/>
                      <a:pt x="19398" y="17417"/>
                    </a:cubicBezTo>
                    <a:cubicBezTo>
                      <a:pt x="19239" y="17526"/>
                      <a:pt x="19255" y="17657"/>
                      <a:pt x="19210" y="17815"/>
                    </a:cubicBezTo>
                    <a:cubicBezTo>
                      <a:pt x="19096" y="18210"/>
                      <a:pt x="18539" y="18288"/>
                      <a:pt x="18239" y="18278"/>
                    </a:cubicBezTo>
                    <a:cubicBezTo>
                      <a:pt x="18171" y="18035"/>
                      <a:pt x="17905" y="18022"/>
                      <a:pt x="17688" y="17964"/>
                    </a:cubicBezTo>
                    <a:cubicBezTo>
                      <a:pt x="17208" y="17837"/>
                      <a:pt x="16580" y="17685"/>
                      <a:pt x="16185" y="18068"/>
                    </a:cubicBezTo>
                    <a:cubicBezTo>
                      <a:pt x="16074" y="18176"/>
                      <a:pt x="15728" y="18447"/>
                      <a:pt x="15407" y="18350"/>
                    </a:cubicBezTo>
                    <a:cubicBezTo>
                      <a:pt x="14878" y="18191"/>
                      <a:pt x="14768" y="17824"/>
                      <a:pt x="14162" y="17824"/>
                    </a:cubicBezTo>
                    <a:cubicBezTo>
                      <a:pt x="13512" y="17824"/>
                      <a:pt x="13632" y="18946"/>
                      <a:pt x="13357" y="19300"/>
                    </a:cubicBezTo>
                    <a:cubicBezTo>
                      <a:pt x="13240" y="19451"/>
                      <a:pt x="13008" y="19592"/>
                      <a:pt x="12791" y="19592"/>
                    </a:cubicBezTo>
                    <a:cubicBezTo>
                      <a:pt x="12343" y="19592"/>
                      <a:pt x="12147" y="19542"/>
                      <a:pt x="11733" y="19844"/>
                    </a:cubicBezTo>
                    <a:cubicBezTo>
                      <a:pt x="11408" y="20081"/>
                      <a:pt x="11136" y="20432"/>
                      <a:pt x="10978" y="20817"/>
                    </a:cubicBezTo>
                    <a:cubicBezTo>
                      <a:pt x="10895" y="21021"/>
                      <a:pt x="10808" y="21232"/>
                      <a:pt x="10565" y="21342"/>
                    </a:cubicBezTo>
                    <a:cubicBezTo>
                      <a:pt x="9997" y="21600"/>
                      <a:pt x="9583" y="21410"/>
                      <a:pt x="9313" y="20915"/>
                    </a:cubicBezTo>
                    <a:close/>
                  </a:path>
                </a:pathLst>
              </a:custGeom>
              <a:solidFill>
                <a:srgbClr val="CDDEEB"/>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sp>
            <p:nvSpPr>
              <p:cNvPr id="53" name="Shape 53"/>
              <p:cNvSpPr/>
              <p:nvPr/>
            </p:nvSpPr>
            <p:spPr>
              <a:xfrm>
                <a:off x="2529678" y="1182454"/>
                <a:ext cx="2344144" cy="1585782"/>
              </a:xfrm>
              <a:custGeom>
                <a:avLst/>
                <a:gdLst/>
                <a:ahLst/>
                <a:cxnLst>
                  <a:cxn ang="0">
                    <a:pos x="wd2" y="hd2"/>
                  </a:cxn>
                  <a:cxn ang="5400000">
                    <a:pos x="wd2" y="hd2"/>
                  </a:cxn>
                  <a:cxn ang="10800000">
                    <a:pos x="wd2" y="hd2"/>
                  </a:cxn>
                  <a:cxn ang="16200000">
                    <a:pos x="wd2" y="hd2"/>
                  </a:cxn>
                </a:cxnLst>
                <a:rect l="0" t="0" r="r" b="b"/>
                <a:pathLst>
                  <a:path w="21439" h="21487" extrusionOk="0">
                    <a:moveTo>
                      <a:pt x="5903" y="18805"/>
                    </a:moveTo>
                    <a:cubicBezTo>
                      <a:pt x="5495" y="18495"/>
                      <a:pt x="5450" y="18264"/>
                      <a:pt x="5305" y="17711"/>
                    </a:cubicBezTo>
                    <a:cubicBezTo>
                      <a:pt x="5167" y="17178"/>
                      <a:pt x="5157" y="16672"/>
                      <a:pt x="4833" y="17507"/>
                    </a:cubicBezTo>
                    <a:cubicBezTo>
                      <a:pt x="4509" y="18339"/>
                      <a:pt x="4272" y="18188"/>
                      <a:pt x="3761" y="17651"/>
                    </a:cubicBezTo>
                    <a:cubicBezTo>
                      <a:pt x="3011" y="16862"/>
                      <a:pt x="1594" y="16596"/>
                      <a:pt x="1337" y="15169"/>
                    </a:cubicBezTo>
                    <a:cubicBezTo>
                      <a:pt x="1212" y="14469"/>
                      <a:pt x="1407" y="13471"/>
                      <a:pt x="1216" y="12827"/>
                    </a:cubicBezTo>
                    <a:cubicBezTo>
                      <a:pt x="1053" y="12280"/>
                      <a:pt x="527" y="12328"/>
                      <a:pt x="247" y="11884"/>
                    </a:cubicBezTo>
                    <a:cubicBezTo>
                      <a:pt x="15" y="11515"/>
                      <a:pt x="61" y="10379"/>
                      <a:pt x="5" y="9652"/>
                    </a:cubicBezTo>
                    <a:cubicBezTo>
                      <a:pt x="-58" y="8828"/>
                      <a:pt x="476" y="8246"/>
                      <a:pt x="645" y="7540"/>
                    </a:cubicBezTo>
                    <a:cubicBezTo>
                      <a:pt x="1071" y="5762"/>
                      <a:pt x="667" y="4598"/>
                      <a:pt x="1723" y="3999"/>
                    </a:cubicBezTo>
                    <a:cubicBezTo>
                      <a:pt x="2738" y="3424"/>
                      <a:pt x="3496" y="3846"/>
                      <a:pt x="4268" y="4765"/>
                    </a:cubicBezTo>
                    <a:cubicBezTo>
                      <a:pt x="4564" y="5117"/>
                      <a:pt x="5098" y="6070"/>
                      <a:pt x="5460" y="6070"/>
                    </a:cubicBezTo>
                    <a:cubicBezTo>
                      <a:pt x="5704" y="6070"/>
                      <a:pt x="5955" y="5707"/>
                      <a:pt x="6183" y="6043"/>
                    </a:cubicBezTo>
                    <a:cubicBezTo>
                      <a:pt x="6272" y="6173"/>
                      <a:pt x="7981" y="7885"/>
                      <a:pt x="8379" y="7204"/>
                    </a:cubicBezTo>
                    <a:cubicBezTo>
                      <a:pt x="8795" y="6493"/>
                      <a:pt x="11196" y="7629"/>
                      <a:pt x="11669" y="4407"/>
                    </a:cubicBezTo>
                    <a:cubicBezTo>
                      <a:pt x="11920" y="2690"/>
                      <a:pt x="12075" y="302"/>
                      <a:pt x="13370" y="77"/>
                    </a:cubicBezTo>
                    <a:cubicBezTo>
                      <a:pt x="13665" y="26"/>
                      <a:pt x="13918" y="-105"/>
                      <a:pt x="14189" y="163"/>
                    </a:cubicBezTo>
                    <a:cubicBezTo>
                      <a:pt x="15319" y="1283"/>
                      <a:pt x="14957" y="1143"/>
                      <a:pt x="16391" y="1143"/>
                    </a:cubicBezTo>
                    <a:cubicBezTo>
                      <a:pt x="17296" y="1143"/>
                      <a:pt x="17238" y="2723"/>
                      <a:pt x="18090" y="2722"/>
                    </a:cubicBezTo>
                    <a:cubicBezTo>
                      <a:pt x="18667" y="2722"/>
                      <a:pt x="18889" y="2155"/>
                      <a:pt x="19208" y="2077"/>
                    </a:cubicBezTo>
                    <a:lnTo>
                      <a:pt x="20914" y="1803"/>
                    </a:lnTo>
                    <a:cubicBezTo>
                      <a:pt x="21283" y="1803"/>
                      <a:pt x="21422" y="2271"/>
                      <a:pt x="21273" y="2486"/>
                    </a:cubicBezTo>
                    <a:cubicBezTo>
                      <a:pt x="21157" y="2654"/>
                      <a:pt x="20897" y="2512"/>
                      <a:pt x="21066" y="3171"/>
                    </a:cubicBezTo>
                    <a:cubicBezTo>
                      <a:pt x="21151" y="3503"/>
                      <a:pt x="21542" y="4099"/>
                      <a:pt x="21414" y="4382"/>
                    </a:cubicBezTo>
                    <a:cubicBezTo>
                      <a:pt x="20718" y="5455"/>
                      <a:pt x="20635" y="4919"/>
                      <a:pt x="20401" y="6729"/>
                    </a:cubicBezTo>
                    <a:cubicBezTo>
                      <a:pt x="20171" y="8508"/>
                      <a:pt x="19042" y="7210"/>
                      <a:pt x="18710" y="7246"/>
                    </a:cubicBezTo>
                    <a:cubicBezTo>
                      <a:pt x="18622" y="7256"/>
                      <a:pt x="18485" y="7458"/>
                      <a:pt x="18352" y="7774"/>
                    </a:cubicBezTo>
                    <a:cubicBezTo>
                      <a:pt x="18070" y="8440"/>
                      <a:pt x="17751" y="9813"/>
                      <a:pt x="17395" y="10687"/>
                    </a:cubicBezTo>
                    <a:cubicBezTo>
                      <a:pt x="17338" y="10827"/>
                      <a:pt x="17287" y="10953"/>
                      <a:pt x="17254" y="11098"/>
                    </a:cubicBezTo>
                    <a:cubicBezTo>
                      <a:pt x="17668" y="10968"/>
                      <a:pt x="18304" y="10113"/>
                      <a:pt x="18679" y="10792"/>
                    </a:cubicBezTo>
                    <a:cubicBezTo>
                      <a:pt x="19294" y="11906"/>
                      <a:pt x="19073" y="11954"/>
                      <a:pt x="20079" y="12930"/>
                    </a:cubicBezTo>
                    <a:cubicBezTo>
                      <a:pt x="19809" y="12916"/>
                      <a:pt x="19270" y="12830"/>
                      <a:pt x="19033" y="13010"/>
                    </a:cubicBezTo>
                    <a:cubicBezTo>
                      <a:pt x="18814" y="13178"/>
                      <a:pt x="18717" y="13585"/>
                      <a:pt x="18487" y="13757"/>
                    </a:cubicBezTo>
                    <a:cubicBezTo>
                      <a:pt x="17695" y="14349"/>
                      <a:pt x="16548" y="14329"/>
                      <a:pt x="15624" y="14587"/>
                    </a:cubicBezTo>
                    <a:cubicBezTo>
                      <a:pt x="14382" y="14933"/>
                      <a:pt x="14848" y="16118"/>
                      <a:pt x="14442" y="16773"/>
                    </a:cubicBezTo>
                    <a:cubicBezTo>
                      <a:pt x="14249" y="17086"/>
                      <a:pt x="13915" y="17049"/>
                      <a:pt x="13693" y="17259"/>
                    </a:cubicBezTo>
                    <a:cubicBezTo>
                      <a:pt x="13440" y="17500"/>
                      <a:pt x="13176" y="17984"/>
                      <a:pt x="13126" y="18466"/>
                    </a:cubicBezTo>
                    <a:cubicBezTo>
                      <a:pt x="13061" y="19113"/>
                      <a:pt x="12678" y="19131"/>
                      <a:pt x="12464" y="18740"/>
                    </a:cubicBezTo>
                    <a:cubicBezTo>
                      <a:pt x="12383" y="18590"/>
                      <a:pt x="12166" y="18234"/>
                      <a:pt x="11954" y="18234"/>
                    </a:cubicBezTo>
                    <a:cubicBezTo>
                      <a:pt x="11608" y="18234"/>
                      <a:pt x="9755" y="19691"/>
                      <a:pt x="9429" y="20136"/>
                    </a:cubicBezTo>
                    <a:cubicBezTo>
                      <a:pt x="9201" y="20447"/>
                      <a:pt x="9143" y="20870"/>
                      <a:pt x="9155" y="21421"/>
                    </a:cubicBezTo>
                    <a:cubicBezTo>
                      <a:pt x="8844" y="21495"/>
                      <a:pt x="8535" y="21445"/>
                      <a:pt x="8318" y="21093"/>
                    </a:cubicBezTo>
                    <a:cubicBezTo>
                      <a:pt x="7686" y="20067"/>
                      <a:pt x="8972" y="19394"/>
                      <a:pt x="8981" y="18948"/>
                    </a:cubicBezTo>
                    <a:cubicBezTo>
                      <a:pt x="8999" y="18740"/>
                      <a:pt x="8073" y="18502"/>
                      <a:pt x="7864" y="18730"/>
                    </a:cubicBezTo>
                    <a:cubicBezTo>
                      <a:pt x="7664" y="19786"/>
                      <a:pt x="8171" y="20638"/>
                      <a:pt x="7414" y="21487"/>
                    </a:cubicBezTo>
                    <a:cubicBezTo>
                      <a:pt x="7050" y="20462"/>
                      <a:pt x="6625" y="19353"/>
                      <a:pt x="5903" y="18805"/>
                    </a:cubicBezTo>
                    <a:close/>
                  </a:path>
                </a:pathLst>
              </a:custGeom>
              <a:solidFill>
                <a:srgbClr val="C0CADA"/>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sp>
            <p:nvSpPr>
              <p:cNvPr id="54" name="Shape 54"/>
              <p:cNvSpPr/>
              <p:nvPr/>
            </p:nvSpPr>
            <p:spPr>
              <a:xfrm>
                <a:off x="4031977" y="0"/>
                <a:ext cx="2345587" cy="1504476"/>
              </a:xfrm>
              <a:custGeom>
                <a:avLst/>
                <a:gdLst/>
                <a:ahLst/>
                <a:cxnLst>
                  <a:cxn ang="0">
                    <a:pos x="wd2" y="hd2"/>
                  </a:cxn>
                  <a:cxn ang="5400000">
                    <a:pos x="wd2" y="hd2"/>
                  </a:cxn>
                  <a:cxn ang="10800000">
                    <a:pos x="wd2" y="hd2"/>
                  </a:cxn>
                  <a:cxn ang="16200000">
                    <a:pos x="wd2" y="hd2"/>
                  </a:cxn>
                </a:cxnLst>
                <a:rect l="0" t="0" r="r" b="b"/>
                <a:pathLst>
                  <a:path w="21581" h="21099" extrusionOk="0">
                    <a:moveTo>
                      <a:pt x="7135" y="19105"/>
                    </a:moveTo>
                    <a:cubicBezTo>
                      <a:pt x="7218" y="18973"/>
                      <a:pt x="7409" y="19031"/>
                      <a:pt x="7348" y="18864"/>
                    </a:cubicBezTo>
                    <a:cubicBezTo>
                      <a:pt x="7245" y="18584"/>
                      <a:pt x="5672" y="18943"/>
                      <a:pt x="5464" y="19015"/>
                    </a:cubicBezTo>
                    <a:cubicBezTo>
                      <a:pt x="5119" y="19134"/>
                      <a:pt x="4881" y="19656"/>
                      <a:pt x="4302" y="19660"/>
                    </a:cubicBezTo>
                    <a:cubicBezTo>
                      <a:pt x="3637" y="19665"/>
                      <a:pt x="3376" y="18516"/>
                      <a:pt x="2900" y="18166"/>
                    </a:cubicBezTo>
                    <a:cubicBezTo>
                      <a:pt x="2427" y="17817"/>
                      <a:pt x="1765" y="18117"/>
                      <a:pt x="1203" y="17903"/>
                    </a:cubicBezTo>
                    <a:cubicBezTo>
                      <a:pt x="939" y="17802"/>
                      <a:pt x="-19" y="16912"/>
                      <a:pt x="1" y="16518"/>
                    </a:cubicBezTo>
                    <a:cubicBezTo>
                      <a:pt x="778" y="16314"/>
                      <a:pt x="1237" y="14098"/>
                      <a:pt x="2049" y="14098"/>
                    </a:cubicBezTo>
                    <a:cubicBezTo>
                      <a:pt x="2398" y="14098"/>
                      <a:pt x="2459" y="12335"/>
                      <a:pt x="2465" y="11994"/>
                    </a:cubicBezTo>
                    <a:cubicBezTo>
                      <a:pt x="2474" y="11411"/>
                      <a:pt x="2483" y="10224"/>
                      <a:pt x="2859" y="9906"/>
                    </a:cubicBezTo>
                    <a:cubicBezTo>
                      <a:pt x="3069" y="9728"/>
                      <a:pt x="3177" y="9972"/>
                      <a:pt x="3238" y="9508"/>
                    </a:cubicBezTo>
                    <a:cubicBezTo>
                      <a:pt x="3329" y="8826"/>
                      <a:pt x="3572" y="9085"/>
                      <a:pt x="3636" y="9061"/>
                    </a:cubicBezTo>
                    <a:cubicBezTo>
                      <a:pt x="3770" y="9009"/>
                      <a:pt x="3881" y="8309"/>
                      <a:pt x="4153" y="8267"/>
                    </a:cubicBezTo>
                    <a:cubicBezTo>
                      <a:pt x="4556" y="8205"/>
                      <a:pt x="4474" y="8227"/>
                      <a:pt x="4811" y="7849"/>
                    </a:cubicBezTo>
                    <a:cubicBezTo>
                      <a:pt x="5376" y="7216"/>
                      <a:pt x="6199" y="6248"/>
                      <a:pt x="6521" y="5332"/>
                    </a:cubicBezTo>
                    <a:cubicBezTo>
                      <a:pt x="6758" y="4658"/>
                      <a:pt x="6971" y="3855"/>
                      <a:pt x="7432" y="3471"/>
                    </a:cubicBezTo>
                    <a:cubicBezTo>
                      <a:pt x="8405" y="2660"/>
                      <a:pt x="9687" y="2352"/>
                      <a:pt x="9802" y="2269"/>
                    </a:cubicBezTo>
                    <a:cubicBezTo>
                      <a:pt x="10045" y="1988"/>
                      <a:pt x="10183" y="1724"/>
                      <a:pt x="10317" y="1468"/>
                    </a:cubicBezTo>
                    <a:cubicBezTo>
                      <a:pt x="10924" y="303"/>
                      <a:pt x="12804" y="-371"/>
                      <a:pt x="13672" y="216"/>
                    </a:cubicBezTo>
                    <a:cubicBezTo>
                      <a:pt x="14329" y="660"/>
                      <a:pt x="15242" y="1600"/>
                      <a:pt x="15900" y="1270"/>
                    </a:cubicBezTo>
                    <a:cubicBezTo>
                      <a:pt x="16478" y="980"/>
                      <a:pt x="17529" y="931"/>
                      <a:pt x="18153" y="1198"/>
                    </a:cubicBezTo>
                    <a:cubicBezTo>
                      <a:pt x="19157" y="1593"/>
                      <a:pt x="19248" y="1501"/>
                      <a:pt x="19574" y="3141"/>
                    </a:cubicBezTo>
                    <a:cubicBezTo>
                      <a:pt x="20003" y="4726"/>
                      <a:pt x="20250" y="5990"/>
                      <a:pt x="20306" y="6887"/>
                    </a:cubicBezTo>
                    <a:cubicBezTo>
                      <a:pt x="20376" y="7985"/>
                      <a:pt x="20166" y="8600"/>
                      <a:pt x="20681" y="9510"/>
                    </a:cubicBezTo>
                    <a:cubicBezTo>
                      <a:pt x="21197" y="10421"/>
                      <a:pt x="21436" y="11450"/>
                      <a:pt x="21581" y="12602"/>
                    </a:cubicBezTo>
                    <a:cubicBezTo>
                      <a:pt x="18697" y="14907"/>
                      <a:pt x="20514" y="16072"/>
                      <a:pt x="20488" y="16820"/>
                    </a:cubicBezTo>
                    <a:cubicBezTo>
                      <a:pt x="20474" y="17215"/>
                      <a:pt x="20000" y="17132"/>
                      <a:pt x="19979" y="17563"/>
                    </a:cubicBezTo>
                    <a:cubicBezTo>
                      <a:pt x="19946" y="18228"/>
                      <a:pt x="20143" y="19715"/>
                      <a:pt x="19299" y="19542"/>
                    </a:cubicBezTo>
                    <a:cubicBezTo>
                      <a:pt x="18936" y="19468"/>
                      <a:pt x="18426" y="19164"/>
                      <a:pt x="18593" y="18415"/>
                    </a:cubicBezTo>
                    <a:cubicBezTo>
                      <a:pt x="18697" y="17951"/>
                      <a:pt x="18973" y="17567"/>
                      <a:pt x="18849" y="17087"/>
                    </a:cubicBezTo>
                    <a:cubicBezTo>
                      <a:pt x="18617" y="16194"/>
                      <a:pt x="17310" y="15098"/>
                      <a:pt x="16852" y="15825"/>
                    </a:cubicBezTo>
                    <a:cubicBezTo>
                      <a:pt x="16153" y="16936"/>
                      <a:pt x="15449" y="15571"/>
                      <a:pt x="14872" y="16105"/>
                    </a:cubicBezTo>
                    <a:cubicBezTo>
                      <a:pt x="14543" y="16409"/>
                      <a:pt x="15015" y="17096"/>
                      <a:pt x="14718" y="17754"/>
                    </a:cubicBezTo>
                    <a:cubicBezTo>
                      <a:pt x="14346" y="18574"/>
                      <a:pt x="13001" y="21229"/>
                      <a:pt x="12399" y="19686"/>
                    </a:cubicBezTo>
                    <a:cubicBezTo>
                      <a:pt x="12100" y="18919"/>
                      <a:pt x="12531" y="17554"/>
                      <a:pt x="12360" y="17242"/>
                    </a:cubicBezTo>
                    <a:cubicBezTo>
                      <a:pt x="12019" y="16621"/>
                      <a:pt x="11338" y="18343"/>
                      <a:pt x="11025" y="18691"/>
                    </a:cubicBezTo>
                    <a:cubicBezTo>
                      <a:pt x="10374" y="18147"/>
                      <a:pt x="9964" y="18095"/>
                      <a:pt x="9309" y="18666"/>
                    </a:cubicBezTo>
                    <a:cubicBezTo>
                      <a:pt x="9060" y="18883"/>
                      <a:pt x="8580" y="19211"/>
                      <a:pt x="8401" y="19577"/>
                    </a:cubicBezTo>
                    <a:cubicBezTo>
                      <a:pt x="8272" y="19840"/>
                      <a:pt x="8623" y="20027"/>
                      <a:pt x="8735" y="20086"/>
                    </a:cubicBezTo>
                    <a:cubicBezTo>
                      <a:pt x="8374" y="20421"/>
                      <a:pt x="8016" y="20764"/>
                      <a:pt x="7655" y="21099"/>
                    </a:cubicBezTo>
                    <a:cubicBezTo>
                      <a:pt x="7530" y="20786"/>
                      <a:pt x="6730" y="19755"/>
                      <a:pt x="7135" y="19105"/>
                    </a:cubicBezTo>
                    <a:close/>
                  </a:path>
                </a:pathLst>
              </a:custGeom>
              <a:solidFill>
                <a:srgbClr val="ACB9CA"/>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sp>
            <p:nvSpPr>
              <p:cNvPr id="55" name="Shape 55"/>
              <p:cNvSpPr/>
              <p:nvPr/>
            </p:nvSpPr>
            <p:spPr>
              <a:xfrm>
                <a:off x="4807358" y="881995"/>
                <a:ext cx="1635252" cy="1617055"/>
              </a:xfrm>
              <a:custGeom>
                <a:avLst/>
                <a:gdLst/>
                <a:ahLst/>
                <a:cxnLst>
                  <a:cxn ang="0">
                    <a:pos x="wd2" y="hd2"/>
                  </a:cxn>
                  <a:cxn ang="5400000">
                    <a:pos x="wd2" y="hd2"/>
                  </a:cxn>
                  <a:cxn ang="10800000">
                    <a:pos x="wd2" y="hd2"/>
                  </a:cxn>
                  <a:cxn ang="16200000">
                    <a:pos x="wd2" y="hd2"/>
                  </a:cxn>
                </a:cxnLst>
                <a:rect l="0" t="0" r="r" b="b"/>
                <a:pathLst>
                  <a:path w="21411" h="21321" extrusionOk="0">
                    <a:moveTo>
                      <a:pt x="6103" y="19643"/>
                    </a:moveTo>
                    <a:cubicBezTo>
                      <a:pt x="4383" y="18410"/>
                      <a:pt x="2044" y="18343"/>
                      <a:pt x="0" y="17072"/>
                    </a:cubicBezTo>
                    <a:cubicBezTo>
                      <a:pt x="1199" y="16725"/>
                      <a:pt x="1214" y="15952"/>
                      <a:pt x="2029" y="15668"/>
                    </a:cubicBezTo>
                    <a:cubicBezTo>
                      <a:pt x="3263" y="15238"/>
                      <a:pt x="3713" y="14808"/>
                      <a:pt x="3623" y="14741"/>
                    </a:cubicBezTo>
                    <a:cubicBezTo>
                      <a:pt x="3127" y="14367"/>
                      <a:pt x="2031" y="14254"/>
                      <a:pt x="1913" y="13345"/>
                    </a:cubicBezTo>
                    <a:cubicBezTo>
                      <a:pt x="1779" y="12310"/>
                      <a:pt x="3079" y="11832"/>
                      <a:pt x="3703" y="12300"/>
                    </a:cubicBezTo>
                    <a:cubicBezTo>
                      <a:pt x="3779" y="11273"/>
                      <a:pt x="4214" y="11165"/>
                      <a:pt x="4653" y="10393"/>
                    </a:cubicBezTo>
                    <a:cubicBezTo>
                      <a:pt x="4678" y="9933"/>
                      <a:pt x="4761" y="9477"/>
                      <a:pt x="4898" y="9038"/>
                    </a:cubicBezTo>
                    <a:lnTo>
                      <a:pt x="5824" y="8565"/>
                    </a:lnTo>
                    <a:cubicBezTo>
                      <a:pt x="5273" y="8267"/>
                      <a:pt x="5647" y="7927"/>
                      <a:pt x="4856" y="8228"/>
                    </a:cubicBezTo>
                    <a:cubicBezTo>
                      <a:pt x="4062" y="8530"/>
                      <a:pt x="3966" y="7772"/>
                      <a:pt x="4379" y="7103"/>
                    </a:cubicBezTo>
                    <a:cubicBezTo>
                      <a:pt x="4115" y="7108"/>
                      <a:pt x="3247" y="7085"/>
                      <a:pt x="3089" y="7130"/>
                    </a:cubicBezTo>
                    <a:cubicBezTo>
                      <a:pt x="2759" y="7225"/>
                      <a:pt x="2010" y="7685"/>
                      <a:pt x="1646" y="7331"/>
                    </a:cubicBezTo>
                    <a:cubicBezTo>
                      <a:pt x="725" y="6438"/>
                      <a:pt x="3600" y="5271"/>
                      <a:pt x="4357" y="5282"/>
                    </a:cubicBezTo>
                    <a:cubicBezTo>
                      <a:pt x="4396" y="5283"/>
                      <a:pt x="5191" y="5421"/>
                      <a:pt x="5514" y="5615"/>
                    </a:cubicBezTo>
                    <a:cubicBezTo>
                      <a:pt x="5805" y="5190"/>
                      <a:pt x="6952" y="3665"/>
                      <a:pt x="7628" y="4454"/>
                    </a:cubicBezTo>
                    <a:cubicBezTo>
                      <a:pt x="8116" y="5022"/>
                      <a:pt x="7196" y="6294"/>
                      <a:pt x="7817" y="6928"/>
                    </a:cubicBezTo>
                    <a:cubicBezTo>
                      <a:pt x="8513" y="7636"/>
                      <a:pt x="10116" y="5529"/>
                      <a:pt x="10499" y="5063"/>
                    </a:cubicBezTo>
                    <a:cubicBezTo>
                      <a:pt x="10864" y="4618"/>
                      <a:pt x="10571" y="4649"/>
                      <a:pt x="10570" y="3974"/>
                    </a:cubicBezTo>
                    <a:cubicBezTo>
                      <a:pt x="10569" y="2489"/>
                      <a:pt x="12826" y="3690"/>
                      <a:pt x="13403" y="3377"/>
                    </a:cubicBezTo>
                    <a:cubicBezTo>
                      <a:pt x="13628" y="3254"/>
                      <a:pt x="13575" y="2857"/>
                      <a:pt x="14516" y="2857"/>
                    </a:cubicBezTo>
                    <a:cubicBezTo>
                      <a:pt x="15602" y="2857"/>
                      <a:pt x="16883" y="3638"/>
                      <a:pt x="16988" y="4758"/>
                    </a:cubicBezTo>
                    <a:cubicBezTo>
                      <a:pt x="17033" y="5238"/>
                      <a:pt x="16469" y="5733"/>
                      <a:pt x="16641" y="6111"/>
                    </a:cubicBezTo>
                    <a:cubicBezTo>
                      <a:pt x="16807" y="6477"/>
                      <a:pt x="17705" y="6590"/>
                      <a:pt x="17913" y="6224"/>
                    </a:cubicBezTo>
                    <a:cubicBezTo>
                      <a:pt x="18222" y="5680"/>
                      <a:pt x="17331" y="4725"/>
                      <a:pt x="18625" y="4222"/>
                    </a:cubicBezTo>
                    <a:cubicBezTo>
                      <a:pt x="19034" y="4062"/>
                      <a:pt x="17784" y="3606"/>
                      <a:pt x="17983" y="2498"/>
                    </a:cubicBezTo>
                    <a:cubicBezTo>
                      <a:pt x="18192" y="1339"/>
                      <a:pt x="19637" y="396"/>
                      <a:pt x="20518" y="0"/>
                    </a:cubicBezTo>
                    <a:cubicBezTo>
                      <a:pt x="20843" y="2216"/>
                      <a:pt x="21600" y="4695"/>
                      <a:pt x="21368" y="6845"/>
                    </a:cubicBezTo>
                    <a:cubicBezTo>
                      <a:pt x="21299" y="7476"/>
                      <a:pt x="21029" y="12268"/>
                      <a:pt x="20419" y="12268"/>
                    </a:cubicBezTo>
                    <a:cubicBezTo>
                      <a:pt x="19886" y="12268"/>
                      <a:pt x="18470" y="10739"/>
                      <a:pt x="17850" y="10606"/>
                    </a:cubicBezTo>
                    <a:cubicBezTo>
                      <a:pt x="16513" y="11315"/>
                      <a:pt x="13570" y="15593"/>
                      <a:pt x="14707" y="17184"/>
                    </a:cubicBezTo>
                    <a:lnTo>
                      <a:pt x="15102" y="16787"/>
                    </a:lnTo>
                    <a:cubicBezTo>
                      <a:pt x="15796" y="18122"/>
                      <a:pt x="15699" y="19060"/>
                      <a:pt x="17268" y="19693"/>
                    </a:cubicBezTo>
                    <a:cubicBezTo>
                      <a:pt x="16679" y="20512"/>
                      <a:pt x="16540" y="21028"/>
                      <a:pt x="15492" y="20975"/>
                    </a:cubicBezTo>
                    <a:cubicBezTo>
                      <a:pt x="15462" y="20974"/>
                      <a:pt x="12203" y="20574"/>
                      <a:pt x="12013" y="20314"/>
                    </a:cubicBezTo>
                    <a:cubicBezTo>
                      <a:pt x="11476" y="19578"/>
                      <a:pt x="9493" y="21109"/>
                      <a:pt x="8882" y="21269"/>
                    </a:cubicBezTo>
                    <a:cubicBezTo>
                      <a:pt x="7615" y="21600"/>
                      <a:pt x="6965" y="20261"/>
                      <a:pt x="6103" y="19643"/>
                    </a:cubicBezTo>
                    <a:close/>
                  </a:path>
                </a:pathLst>
              </a:custGeom>
              <a:solidFill>
                <a:srgbClr val="C0CADA"/>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sp>
            <p:nvSpPr>
              <p:cNvPr id="56" name="Shape 56"/>
              <p:cNvSpPr/>
              <p:nvPr/>
            </p:nvSpPr>
            <p:spPr>
              <a:xfrm>
                <a:off x="2597524" y="3702441"/>
                <a:ext cx="3039842" cy="1918234"/>
              </a:xfrm>
              <a:custGeom>
                <a:avLst/>
                <a:gdLst/>
                <a:ahLst/>
                <a:cxnLst>
                  <a:cxn ang="0">
                    <a:pos x="wd2" y="hd2"/>
                  </a:cxn>
                  <a:cxn ang="5400000">
                    <a:pos x="wd2" y="hd2"/>
                  </a:cxn>
                  <a:cxn ang="10800000">
                    <a:pos x="wd2" y="hd2"/>
                  </a:cxn>
                  <a:cxn ang="16200000">
                    <a:pos x="wd2" y="hd2"/>
                  </a:cxn>
                </a:cxnLst>
                <a:rect l="0" t="0" r="r" b="b"/>
                <a:pathLst>
                  <a:path w="21284" h="21600" extrusionOk="0">
                    <a:moveTo>
                      <a:pt x="5791" y="21600"/>
                    </a:moveTo>
                    <a:cubicBezTo>
                      <a:pt x="5359" y="21600"/>
                      <a:pt x="4906" y="21212"/>
                      <a:pt x="4514" y="21107"/>
                    </a:cubicBezTo>
                    <a:cubicBezTo>
                      <a:pt x="3863" y="20930"/>
                      <a:pt x="3068" y="20277"/>
                      <a:pt x="2708" y="20232"/>
                    </a:cubicBezTo>
                    <a:cubicBezTo>
                      <a:pt x="2571" y="20214"/>
                      <a:pt x="2257" y="20390"/>
                      <a:pt x="2242" y="19726"/>
                    </a:cubicBezTo>
                    <a:cubicBezTo>
                      <a:pt x="2239" y="19568"/>
                      <a:pt x="2226" y="19552"/>
                      <a:pt x="2074" y="19572"/>
                    </a:cubicBezTo>
                    <a:cubicBezTo>
                      <a:pt x="1928" y="19592"/>
                      <a:pt x="1696" y="19597"/>
                      <a:pt x="1724" y="19239"/>
                    </a:cubicBezTo>
                    <a:cubicBezTo>
                      <a:pt x="1765" y="18721"/>
                      <a:pt x="2144" y="18917"/>
                      <a:pt x="2225" y="18731"/>
                    </a:cubicBezTo>
                    <a:cubicBezTo>
                      <a:pt x="2293" y="18578"/>
                      <a:pt x="2061" y="18492"/>
                      <a:pt x="1992" y="18248"/>
                    </a:cubicBezTo>
                    <a:cubicBezTo>
                      <a:pt x="1817" y="17628"/>
                      <a:pt x="1459" y="17700"/>
                      <a:pt x="1075" y="17626"/>
                    </a:cubicBezTo>
                    <a:cubicBezTo>
                      <a:pt x="777" y="17570"/>
                      <a:pt x="283" y="17620"/>
                      <a:pt x="135" y="17291"/>
                    </a:cubicBezTo>
                    <a:cubicBezTo>
                      <a:pt x="-316" y="16294"/>
                      <a:pt x="466" y="15274"/>
                      <a:pt x="1037" y="14530"/>
                    </a:cubicBezTo>
                    <a:cubicBezTo>
                      <a:pt x="1290" y="14201"/>
                      <a:pt x="1605" y="13791"/>
                      <a:pt x="1562" y="13650"/>
                    </a:cubicBezTo>
                    <a:cubicBezTo>
                      <a:pt x="1408" y="13149"/>
                      <a:pt x="918" y="12100"/>
                      <a:pt x="1632" y="11848"/>
                    </a:cubicBezTo>
                    <a:cubicBezTo>
                      <a:pt x="1790" y="11792"/>
                      <a:pt x="1827" y="11964"/>
                      <a:pt x="1948" y="11699"/>
                    </a:cubicBezTo>
                    <a:cubicBezTo>
                      <a:pt x="2423" y="10654"/>
                      <a:pt x="3426" y="11015"/>
                      <a:pt x="3829" y="10257"/>
                    </a:cubicBezTo>
                    <a:cubicBezTo>
                      <a:pt x="3982" y="9969"/>
                      <a:pt x="4040" y="9504"/>
                      <a:pt x="3918" y="9174"/>
                    </a:cubicBezTo>
                    <a:cubicBezTo>
                      <a:pt x="3706" y="8602"/>
                      <a:pt x="4038" y="8403"/>
                      <a:pt x="4362" y="8285"/>
                    </a:cubicBezTo>
                    <a:cubicBezTo>
                      <a:pt x="4731" y="8150"/>
                      <a:pt x="4793" y="8080"/>
                      <a:pt x="4865" y="7513"/>
                    </a:cubicBezTo>
                    <a:cubicBezTo>
                      <a:pt x="4905" y="7194"/>
                      <a:pt x="4951" y="6834"/>
                      <a:pt x="5232" y="6718"/>
                    </a:cubicBezTo>
                    <a:cubicBezTo>
                      <a:pt x="5669" y="6539"/>
                      <a:pt x="5790" y="6257"/>
                      <a:pt x="6134" y="6024"/>
                    </a:cubicBezTo>
                    <a:cubicBezTo>
                      <a:pt x="6552" y="5741"/>
                      <a:pt x="7014" y="6124"/>
                      <a:pt x="7260" y="5392"/>
                    </a:cubicBezTo>
                    <a:cubicBezTo>
                      <a:pt x="7579" y="4443"/>
                      <a:pt x="7689" y="3647"/>
                      <a:pt x="7596" y="2956"/>
                    </a:cubicBezTo>
                    <a:cubicBezTo>
                      <a:pt x="7581" y="2845"/>
                      <a:pt x="7501" y="2384"/>
                      <a:pt x="7480" y="2323"/>
                    </a:cubicBezTo>
                    <a:cubicBezTo>
                      <a:pt x="7484" y="2334"/>
                      <a:pt x="7496" y="2357"/>
                      <a:pt x="7518" y="2366"/>
                    </a:cubicBezTo>
                    <a:lnTo>
                      <a:pt x="7550" y="2154"/>
                    </a:lnTo>
                    <a:cubicBezTo>
                      <a:pt x="8082" y="2358"/>
                      <a:pt x="8326" y="2894"/>
                      <a:pt x="8859" y="2027"/>
                    </a:cubicBezTo>
                    <a:cubicBezTo>
                      <a:pt x="9308" y="1296"/>
                      <a:pt x="10101" y="2492"/>
                      <a:pt x="10521" y="2513"/>
                    </a:cubicBezTo>
                    <a:cubicBezTo>
                      <a:pt x="12522" y="2611"/>
                      <a:pt x="12487" y="1886"/>
                      <a:pt x="13380" y="642"/>
                    </a:cubicBezTo>
                    <a:lnTo>
                      <a:pt x="13613" y="1297"/>
                    </a:lnTo>
                    <a:lnTo>
                      <a:pt x="14043" y="1715"/>
                    </a:lnTo>
                    <a:cubicBezTo>
                      <a:pt x="14331" y="2033"/>
                      <a:pt x="14601" y="2376"/>
                      <a:pt x="14915" y="2617"/>
                    </a:cubicBezTo>
                    <a:cubicBezTo>
                      <a:pt x="14983" y="2669"/>
                      <a:pt x="15348" y="2897"/>
                      <a:pt x="15466" y="2931"/>
                    </a:cubicBezTo>
                    <a:cubicBezTo>
                      <a:pt x="15607" y="2461"/>
                      <a:pt x="15891" y="1487"/>
                      <a:pt x="15751" y="1138"/>
                    </a:cubicBezTo>
                    <a:lnTo>
                      <a:pt x="15740" y="1088"/>
                    </a:lnTo>
                    <a:cubicBezTo>
                      <a:pt x="15694" y="196"/>
                      <a:pt x="17483" y="313"/>
                      <a:pt x="17892" y="0"/>
                    </a:cubicBezTo>
                    <a:lnTo>
                      <a:pt x="17973" y="168"/>
                    </a:lnTo>
                    <a:cubicBezTo>
                      <a:pt x="17840" y="431"/>
                      <a:pt x="17122" y="991"/>
                      <a:pt x="17040" y="1648"/>
                    </a:cubicBezTo>
                    <a:cubicBezTo>
                      <a:pt x="16925" y="2579"/>
                      <a:pt x="19029" y="2727"/>
                      <a:pt x="19371" y="2886"/>
                    </a:cubicBezTo>
                    <a:cubicBezTo>
                      <a:pt x="19804" y="3087"/>
                      <a:pt x="20026" y="3505"/>
                      <a:pt x="20313" y="3959"/>
                    </a:cubicBezTo>
                    <a:cubicBezTo>
                      <a:pt x="20517" y="4282"/>
                      <a:pt x="20662" y="4565"/>
                      <a:pt x="20820" y="4918"/>
                    </a:cubicBezTo>
                    <a:cubicBezTo>
                      <a:pt x="21010" y="5343"/>
                      <a:pt x="20934" y="5134"/>
                      <a:pt x="21133" y="5487"/>
                    </a:cubicBezTo>
                    <a:lnTo>
                      <a:pt x="21284" y="5744"/>
                    </a:lnTo>
                    <a:lnTo>
                      <a:pt x="21265" y="5813"/>
                    </a:lnTo>
                    <a:cubicBezTo>
                      <a:pt x="21136" y="6289"/>
                      <a:pt x="20280" y="7456"/>
                      <a:pt x="20032" y="7739"/>
                    </a:cubicBezTo>
                    <a:cubicBezTo>
                      <a:pt x="19626" y="8204"/>
                      <a:pt x="18991" y="8730"/>
                      <a:pt x="18831" y="9475"/>
                    </a:cubicBezTo>
                    <a:cubicBezTo>
                      <a:pt x="18519" y="10918"/>
                      <a:pt x="16758" y="13330"/>
                      <a:pt x="15961" y="14037"/>
                    </a:cubicBezTo>
                    <a:cubicBezTo>
                      <a:pt x="14795" y="15083"/>
                      <a:pt x="13748" y="17580"/>
                      <a:pt x="12371" y="18248"/>
                    </a:cubicBezTo>
                    <a:cubicBezTo>
                      <a:pt x="11613" y="18615"/>
                      <a:pt x="10986" y="19006"/>
                      <a:pt x="10169" y="19131"/>
                    </a:cubicBezTo>
                    <a:cubicBezTo>
                      <a:pt x="9641" y="19211"/>
                      <a:pt x="9171" y="19073"/>
                      <a:pt x="8663" y="19393"/>
                    </a:cubicBezTo>
                    <a:cubicBezTo>
                      <a:pt x="8018" y="19798"/>
                      <a:pt x="8606" y="20066"/>
                      <a:pt x="8555" y="20441"/>
                    </a:cubicBezTo>
                    <a:cubicBezTo>
                      <a:pt x="8468" y="21068"/>
                      <a:pt x="7596" y="20599"/>
                      <a:pt x="7352" y="20556"/>
                    </a:cubicBezTo>
                    <a:cubicBezTo>
                      <a:pt x="7003" y="20494"/>
                      <a:pt x="6538" y="20291"/>
                      <a:pt x="6324" y="20797"/>
                    </a:cubicBezTo>
                    <a:cubicBezTo>
                      <a:pt x="6245" y="20984"/>
                      <a:pt x="6251" y="20958"/>
                      <a:pt x="6251" y="21094"/>
                    </a:cubicBezTo>
                    <a:lnTo>
                      <a:pt x="6212" y="21098"/>
                    </a:lnTo>
                    <a:cubicBezTo>
                      <a:pt x="6117" y="21386"/>
                      <a:pt x="6057" y="21600"/>
                      <a:pt x="5791" y="21600"/>
                    </a:cubicBezTo>
                    <a:close/>
                  </a:path>
                </a:pathLst>
              </a:custGeom>
              <a:solidFill>
                <a:srgbClr val="C0CADA"/>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sp>
            <p:nvSpPr>
              <p:cNvPr id="57" name="Shape 57"/>
              <p:cNvSpPr/>
              <p:nvPr/>
            </p:nvSpPr>
            <p:spPr>
              <a:xfrm>
                <a:off x="3246905" y="2103219"/>
                <a:ext cx="2216323" cy="1845476"/>
              </a:xfrm>
              <a:custGeom>
                <a:avLst/>
                <a:gdLst/>
                <a:ahLst/>
                <a:cxnLst>
                  <a:cxn ang="0">
                    <a:pos x="wd2" y="hd2"/>
                  </a:cxn>
                  <a:cxn ang="5400000">
                    <a:pos x="wd2" y="hd2"/>
                  </a:cxn>
                  <a:cxn ang="10800000">
                    <a:pos x="wd2" y="hd2"/>
                  </a:cxn>
                  <a:cxn ang="16200000">
                    <a:pos x="wd2" y="hd2"/>
                  </a:cxn>
                </a:cxnLst>
                <a:rect l="0" t="0" r="r" b="b"/>
                <a:pathLst>
                  <a:path w="20334" h="21273" extrusionOk="0">
                    <a:moveTo>
                      <a:pt x="4667" y="21210"/>
                    </a:moveTo>
                    <a:cubicBezTo>
                      <a:pt x="2376" y="20359"/>
                      <a:pt x="2127" y="18452"/>
                      <a:pt x="667" y="16975"/>
                    </a:cubicBezTo>
                    <a:cubicBezTo>
                      <a:pt x="-1027" y="15262"/>
                      <a:pt x="1011" y="13077"/>
                      <a:pt x="1264" y="11077"/>
                    </a:cubicBezTo>
                    <a:cubicBezTo>
                      <a:pt x="1393" y="10053"/>
                      <a:pt x="1510" y="9398"/>
                      <a:pt x="2010" y="8577"/>
                    </a:cubicBezTo>
                    <a:cubicBezTo>
                      <a:pt x="2311" y="8083"/>
                      <a:pt x="2384" y="7950"/>
                      <a:pt x="2363" y="7406"/>
                    </a:cubicBezTo>
                    <a:cubicBezTo>
                      <a:pt x="2354" y="7175"/>
                      <a:pt x="2345" y="6936"/>
                      <a:pt x="2462" y="6651"/>
                    </a:cubicBezTo>
                    <a:cubicBezTo>
                      <a:pt x="2876" y="5644"/>
                      <a:pt x="4363" y="5009"/>
                      <a:pt x="5166" y="4589"/>
                    </a:cubicBezTo>
                    <a:cubicBezTo>
                      <a:pt x="5597" y="4364"/>
                      <a:pt x="6012" y="5204"/>
                      <a:pt x="6228" y="5204"/>
                    </a:cubicBezTo>
                    <a:cubicBezTo>
                      <a:pt x="6409" y="5204"/>
                      <a:pt x="6450" y="3709"/>
                      <a:pt x="7622" y="3476"/>
                    </a:cubicBezTo>
                    <a:cubicBezTo>
                      <a:pt x="7846" y="3431"/>
                      <a:pt x="7859" y="2182"/>
                      <a:pt x="8310" y="1811"/>
                    </a:cubicBezTo>
                    <a:cubicBezTo>
                      <a:pt x="9252" y="1035"/>
                      <a:pt x="11525" y="1445"/>
                      <a:pt x="11986" y="607"/>
                    </a:cubicBezTo>
                    <a:cubicBezTo>
                      <a:pt x="12279" y="74"/>
                      <a:pt x="12701" y="-71"/>
                      <a:pt x="13190" y="30"/>
                    </a:cubicBezTo>
                    <a:cubicBezTo>
                      <a:pt x="13606" y="116"/>
                      <a:pt x="14013" y="515"/>
                      <a:pt x="14579" y="711"/>
                    </a:cubicBezTo>
                    <a:cubicBezTo>
                      <a:pt x="15907" y="1373"/>
                      <a:pt x="18473" y="2151"/>
                      <a:pt x="19303" y="3504"/>
                    </a:cubicBezTo>
                    <a:cubicBezTo>
                      <a:pt x="19584" y="3961"/>
                      <a:pt x="19934" y="4092"/>
                      <a:pt x="20293" y="4207"/>
                    </a:cubicBezTo>
                    <a:cubicBezTo>
                      <a:pt x="20271" y="4661"/>
                      <a:pt x="20399" y="4904"/>
                      <a:pt x="20290" y="5173"/>
                    </a:cubicBezTo>
                    <a:cubicBezTo>
                      <a:pt x="19746" y="6516"/>
                      <a:pt x="20573" y="7320"/>
                      <a:pt x="18965" y="8916"/>
                    </a:cubicBezTo>
                    <a:cubicBezTo>
                      <a:pt x="18537" y="9341"/>
                      <a:pt x="17258" y="10588"/>
                      <a:pt x="17053" y="11177"/>
                    </a:cubicBezTo>
                    <a:cubicBezTo>
                      <a:pt x="16408" y="10959"/>
                      <a:pt x="16589" y="10513"/>
                      <a:pt x="15954" y="10513"/>
                    </a:cubicBezTo>
                    <a:cubicBezTo>
                      <a:pt x="15675" y="10513"/>
                      <a:pt x="15294" y="10917"/>
                      <a:pt x="14874" y="10996"/>
                    </a:cubicBezTo>
                    <a:cubicBezTo>
                      <a:pt x="14590" y="11049"/>
                      <a:pt x="14365" y="11092"/>
                      <a:pt x="14278" y="11542"/>
                    </a:cubicBezTo>
                    <a:cubicBezTo>
                      <a:pt x="14225" y="11818"/>
                      <a:pt x="13778" y="12019"/>
                      <a:pt x="13692" y="12047"/>
                    </a:cubicBezTo>
                    <a:cubicBezTo>
                      <a:pt x="13478" y="12117"/>
                      <a:pt x="13266" y="12053"/>
                      <a:pt x="13084" y="12111"/>
                    </a:cubicBezTo>
                    <a:cubicBezTo>
                      <a:pt x="12802" y="12202"/>
                      <a:pt x="12804" y="12742"/>
                      <a:pt x="12655" y="13079"/>
                    </a:cubicBezTo>
                    <a:cubicBezTo>
                      <a:pt x="12304" y="13874"/>
                      <a:pt x="11928" y="14505"/>
                      <a:pt x="11470" y="15065"/>
                    </a:cubicBezTo>
                    <a:cubicBezTo>
                      <a:pt x="10963" y="15684"/>
                      <a:pt x="10455" y="15750"/>
                      <a:pt x="10400" y="15924"/>
                    </a:cubicBezTo>
                    <a:cubicBezTo>
                      <a:pt x="10363" y="16040"/>
                      <a:pt x="10701" y="16864"/>
                      <a:pt x="10742" y="16968"/>
                    </a:cubicBezTo>
                    <a:cubicBezTo>
                      <a:pt x="10933" y="17452"/>
                      <a:pt x="11108" y="17845"/>
                      <a:pt x="11342" y="18191"/>
                    </a:cubicBezTo>
                    <a:cubicBezTo>
                      <a:pt x="11405" y="18285"/>
                      <a:pt x="11348" y="18500"/>
                      <a:pt x="11509" y="18547"/>
                    </a:cubicBezTo>
                    <a:cubicBezTo>
                      <a:pt x="12257" y="18770"/>
                      <a:pt x="10766" y="20295"/>
                      <a:pt x="10623" y="20475"/>
                    </a:cubicBezTo>
                    <a:cubicBezTo>
                      <a:pt x="9992" y="21267"/>
                      <a:pt x="8533" y="21288"/>
                      <a:pt x="7695" y="21172"/>
                    </a:cubicBezTo>
                    <a:cubicBezTo>
                      <a:pt x="7185" y="21101"/>
                      <a:pt x="6675" y="20452"/>
                      <a:pt x="6137" y="20493"/>
                    </a:cubicBezTo>
                    <a:cubicBezTo>
                      <a:pt x="5524" y="20539"/>
                      <a:pt x="5526" y="21529"/>
                      <a:pt x="4667" y="21210"/>
                    </a:cubicBezTo>
                    <a:close/>
                  </a:path>
                </a:pathLst>
              </a:custGeom>
              <a:solidFill>
                <a:srgbClr val="ACB9CA"/>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sp>
            <p:nvSpPr>
              <p:cNvPr id="58" name="Shape 58"/>
              <p:cNvSpPr/>
              <p:nvPr/>
            </p:nvSpPr>
            <p:spPr>
              <a:xfrm>
                <a:off x="5016500" y="2171700"/>
                <a:ext cx="1790700" cy="2057985"/>
              </a:xfrm>
              <a:custGeom>
                <a:avLst/>
                <a:gdLst/>
                <a:ahLst/>
                <a:cxnLst>
                  <a:cxn ang="0">
                    <a:pos x="wd2" y="hd2"/>
                  </a:cxn>
                  <a:cxn ang="5400000">
                    <a:pos x="wd2" y="hd2"/>
                  </a:cxn>
                  <a:cxn ang="10800000">
                    <a:pos x="wd2" y="hd2"/>
                  </a:cxn>
                  <a:cxn ang="16200000">
                    <a:pos x="wd2" y="hd2"/>
                  </a:cxn>
                </a:cxnLst>
                <a:rect l="0" t="0" r="r" b="b"/>
                <a:pathLst>
                  <a:path w="21327" h="21600" extrusionOk="0">
                    <a:moveTo>
                      <a:pt x="3501" y="18913"/>
                    </a:moveTo>
                    <a:cubicBezTo>
                      <a:pt x="2851" y="18913"/>
                      <a:pt x="234" y="18500"/>
                      <a:pt x="22" y="17813"/>
                    </a:cubicBezTo>
                    <a:cubicBezTo>
                      <a:pt x="-273" y="16845"/>
                      <a:pt x="2481" y="15891"/>
                      <a:pt x="2747" y="15191"/>
                    </a:cubicBezTo>
                    <a:cubicBezTo>
                      <a:pt x="2593" y="14151"/>
                      <a:pt x="3378" y="13026"/>
                      <a:pt x="4190" y="12401"/>
                    </a:cubicBezTo>
                    <a:cubicBezTo>
                      <a:pt x="4273" y="11656"/>
                      <a:pt x="1771" y="9959"/>
                      <a:pt x="994" y="9382"/>
                    </a:cubicBezTo>
                    <a:cubicBezTo>
                      <a:pt x="2120" y="7790"/>
                      <a:pt x="3972" y="7513"/>
                      <a:pt x="4712" y="5893"/>
                    </a:cubicBezTo>
                    <a:cubicBezTo>
                      <a:pt x="4943" y="5388"/>
                      <a:pt x="4711" y="4770"/>
                      <a:pt x="5009" y="4247"/>
                    </a:cubicBezTo>
                    <a:cubicBezTo>
                      <a:pt x="5317" y="3706"/>
                      <a:pt x="5249" y="3682"/>
                      <a:pt x="5082" y="3086"/>
                    </a:cubicBezTo>
                    <a:cubicBezTo>
                      <a:pt x="5821" y="3137"/>
                      <a:pt x="6159" y="2760"/>
                      <a:pt x="6795" y="2582"/>
                    </a:cubicBezTo>
                    <a:cubicBezTo>
                      <a:pt x="7264" y="2451"/>
                      <a:pt x="8001" y="2066"/>
                      <a:pt x="8501" y="2265"/>
                    </a:cubicBezTo>
                    <a:cubicBezTo>
                      <a:pt x="9433" y="2635"/>
                      <a:pt x="10923" y="2804"/>
                      <a:pt x="11913" y="2804"/>
                    </a:cubicBezTo>
                    <a:cubicBezTo>
                      <a:pt x="12641" y="2804"/>
                      <a:pt x="13074" y="2064"/>
                      <a:pt x="13130" y="2032"/>
                    </a:cubicBezTo>
                    <a:cubicBezTo>
                      <a:pt x="13915" y="1956"/>
                      <a:pt x="14293" y="2404"/>
                      <a:pt x="14976" y="2402"/>
                    </a:cubicBezTo>
                    <a:cubicBezTo>
                      <a:pt x="15906" y="2400"/>
                      <a:pt x="16541" y="2691"/>
                      <a:pt x="16564" y="1761"/>
                    </a:cubicBezTo>
                    <a:cubicBezTo>
                      <a:pt x="16576" y="1266"/>
                      <a:pt x="16620" y="774"/>
                      <a:pt x="16696" y="299"/>
                    </a:cubicBezTo>
                    <a:cubicBezTo>
                      <a:pt x="16738" y="34"/>
                      <a:pt x="17238" y="0"/>
                      <a:pt x="17669" y="0"/>
                    </a:cubicBezTo>
                    <a:cubicBezTo>
                      <a:pt x="18949" y="0"/>
                      <a:pt x="19993" y="236"/>
                      <a:pt x="21327" y="163"/>
                    </a:cubicBezTo>
                    <a:cubicBezTo>
                      <a:pt x="20548" y="1978"/>
                      <a:pt x="19947" y="4073"/>
                      <a:pt x="19710" y="5967"/>
                    </a:cubicBezTo>
                    <a:cubicBezTo>
                      <a:pt x="19608" y="6778"/>
                      <a:pt x="19292" y="7505"/>
                      <a:pt x="18745" y="8190"/>
                    </a:cubicBezTo>
                    <a:cubicBezTo>
                      <a:pt x="18371" y="8658"/>
                      <a:pt x="18148" y="9363"/>
                      <a:pt x="17732" y="9798"/>
                    </a:cubicBezTo>
                    <a:cubicBezTo>
                      <a:pt x="17177" y="10378"/>
                      <a:pt x="16109" y="10239"/>
                      <a:pt x="15526" y="10722"/>
                    </a:cubicBezTo>
                    <a:cubicBezTo>
                      <a:pt x="14375" y="11674"/>
                      <a:pt x="13793" y="12441"/>
                      <a:pt x="13009" y="13596"/>
                    </a:cubicBezTo>
                    <a:cubicBezTo>
                      <a:pt x="11271" y="16159"/>
                      <a:pt x="8962" y="19134"/>
                      <a:pt x="7395" y="21600"/>
                    </a:cubicBezTo>
                    <a:cubicBezTo>
                      <a:pt x="6206" y="20655"/>
                      <a:pt x="5285" y="18907"/>
                      <a:pt x="3501" y="18913"/>
                    </a:cubicBezTo>
                    <a:cubicBezTo>
                      <a:pt x="3501" y="18913"/>
                      <a:pt x="3501" y="18913"/>
                      <a:pt x="3501" y="18913"/>
                    </a:cubicBezTo>
                    <a:close/>
                  </a:path>
                </a:pathLst>
              </a:custGeom>
              <a:solidFill>
                <a:srgbClr val="CDDEEB"/>
              </a:solidFill>
              <a:ln w="6350" cap="flat">
                <a:solidFill>
                  <a:srgbClr val="FFFFFF"/>
                </a:solidFill>
                <a:prstDash val="solid"/>
                <a:miter lim="400000"/>
              </a:ln>
              <a:effectLst/>
            </p:spPr>
            <p:txBody>
              <a:bodyPr wrap="square" lIns="0" tIns="0" rIns="0" bIns="0" numCol="1" anchor="ctr">
                <a:noAutofit/>
              </a:bodyPr>
              <a:lstStyle/>
              <a:p>
                <a:endParaRPr sz="1266">
                  <a:solidFill>
                    <a:prstClr val="black"/>
                  </a:solidFill>
                </a:endParaRPr>
              </a:p>
            </p:txBody>
          </p:sp>
        </p:grpSp>
        <p:grpSp>
          <p:nvGrpSpPr>
            <p:cNvPr id="79" name="Group 79"/>
            <p:cNvGrpSpPr/>
            <p:nvPr/>
          </p:nvGrpSpPr>
          <p:grpSpPr>
            <a:xfrm>
              <a:off x="1037370" y="412308"/>
              <a:ext cx="5611728" cy="5162003"/>
              <a:chOff x="62594" y="31308"/>
              <a:chExt cx="5611727" cy="5162003"/>
            </a:xfrm>
          </p:grpSpPr>
          <p:sp>
            <p:nvSpPr>
              <p:cNvPr id="60" name="Shape 60"/>
              <p:cNvSpPr/>
              <p:nvPr/>
            </p:nvSpPr>
            <p:spPr>
              <a:xfrm>
                <a:off x="4176148" y="31308"/>
                <a:ext cx="407459"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Limpopo</a:t>
                </a:r>
              </a:p>
            </p:txBody>
          </p:sp>
          <p:sp>
            <p:nvSpPr>
              <p:cNvPr id="61" name="Shape 61"/>
              <p:cNvSpPr/>
              <p:nvPr/>
            </p:nvSpPr>
            <p:spPr>
              <a:xfrm>
                <a:off x="3171651" y="360187"/>
                <a:ext cx="609463" cy="130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400" cap="all">
                    <a:solidFill>
                      <a:srgbClr val="5B6062"/>
                    </a:solidFill>
                    <a:uFill>
                      <a:solidFill>
                        <a:srgbClr val="5B6062"/>
                      </a:solidFill>
                    </a:uFill>
                  </a:defRPr>
                </a:lvl1pPr>
              </a:lstStyle>
              <a:p>
                <a:pPr>
                  <a:defRPr sz="1800" cap="none">
                    <a:solidFill>
                      <a:srgbClr val="000000"/>
                    </a:solidFill>
                    <a:uFillTx/>
                  </a:defRPr>
                </a:pPr>
                <a:r>
                  <a:rPr sz="984" cap="none">
                    <a:solidFill>
                      <a:srgbClr val="000000"/>
                    </a:solidFill>
                    <a:uFillTx/>
                  </a:rPr>
                  <a:t>Polokwane</a:t>
                </a:r>
              </a:p>
            </p:txBody>
          </p:sp>
          <p:sp>
            <p:nvSpPr>
              <p:cNvPr id="62" name="Shape 62"/>
              <p:cNvSpPr/>
              <p:nvPr/>
            </p:nvSpPr>
            <p:spPr>
              <a:xfrm>
                <a:off x="2751568" y="4133408"/>
                <a:ext cx="649172"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Eastern Cape</a:t>
                </a:r>
              </a:p>
            </p:txBody>
          </p:sp>
          <p:sp>
            <p:nvSpPr>
              <p:cNvPr id="63" name="Shape 63"/>
              <p:cNvSpPr/>
              <p:nvPr/>
            </p:nvSpPr>
            <p:spPr>
              <a:xfrm>
                <a:off x="211559" y="4781106"/>
                <a:ext cx="678524"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Western Cape</a:t>
                </a:r>
              </a:p>
            </p:txBody>
          </p:sp>
          <p:sp>
            <p:nvSpPr>
              <p:cNvPr id="64" name="Shape 64"/>
              <p:cNvSpPr/>
              <p:nvPr/>
            </p:nvSpPr>
            <p:spPr>
              <a:xfrm>
                <a:off x="519320" y="3231708"/>
                <a:ext cx="697514"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Northern Cape</a:t>
                </a:r>
              </a:p>
            </p:txBody>
          </p:sp>
          <p:sp>
            <p:nvSpPr>
              <p:cNvPr id="65" name="Shape 65"/>
              <p:cNvSpPr/>
              <p:nvPr/>
            </p:nvSpPr>
            <p:spPr>
              <a:xfrm>
                <a:off x="3135377" y="2253808"/>
                <a:ext cx="495512"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Free State</a:t>
                </a:r>
              </a:p>
            </p:txBody>
          </p:sp>
          <p:sp>
            <p:nvSpPr>
              <p:cNvPr id="66" name="Shape 66"/>
              <p:cNvSpPr/>
              <p:nvPr/>
            </p:nvSpPr>
            <p:spPr>
              <a:xfrm>
                <a:off x="2153539" y="1631507"/>
                <a:ext cx="490332"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north west</a:t>
                </a:r>
              </a:p>
            </p:txBody>
          </p:sp>
          <p:sp>
            <p:nvSpPr>
              <p:cNvPr id="67" name="Shape 67"/>
              <p:cNvSpPr/>
              <p:nvPr/>
            </p:nvSpPr>
            <p:spPr>
              <a:xfrm>
                <a:off x="4133822" y="1758507"/>
                <a:ext cx="614642"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Mpumalanga</a:t>
                </a:r>
              </a:p>
            </p:txBody>
          </p:sp>
          <p:sp>
            <p:nvSpPr>
              <p:cNvPr id="68" name="Shape 68"/>
              <p:cNvSpPr/>
              <p:nvPr/>
            </p:nvSpPr>
            <p:spPr>
              <a:xfrm>
                <a:off x="4578510" y="2520507"/>
                <a:ext cx="774701"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KwaZulu-Natal</a:t>
                </a:r>
              </a:p>
            </p:txBody>
          </p:sp>
          <p:sp>
            <p:nvSpPr>
              <p:cNvPr id="69" name="Shape 69"/>
              <p:cNvSpPr/>
              <p:nvPr/>
            </p:nvSpPr>
            <p:spPr>
              <a:xfrm>
                <a:off x="3455832" y="1580708"/>
                <a:ext cx="405733" cy="10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100" cap="all">
                    <a:solidFill>
                      <a:srgbClr val="5B6062"/>
                    </a:solidFill>
                    <a:latin typeface="Gill Sans Light"/>
                    <a:ea typeface="Gill Sans Light"/>
                    <a:cs typeface="Gill Sans Light"/>
                    <a:sym typeface="Gill Sans Light"/>
                  </a:defRPr>
                </a:lvl1pPr>
              </a:lstStyle>
              <a:p>
                <a:pPr>
                  <a:defRPr sz="1800" cap="none">
                    <a:solidFill>
                      <a:srgbClr val="000000"/>
                    </a:solidFill>
                  </a:defRPr>
                </a:pPr>
                <a:r>
                  <a:rPr sz="773" cap="none">
                    <a:solidFill>
                      <a:srgbClr val="000000"/>
                    </a:solidFill>
                  </a:rPr>
                  <a:t>Gauteng</a:t>
                </a:r>
              </a:p>
            </p:txBody>
          </p:sp>
          <p:sp>
            <p:nvSpPr>
              <p:cNvPr id="70" name="Shape 70"/>
              <p:cNvSpPr/>
              <p:nvPr/>
            </p:nvSpPr>
            <p:spPr>
              <a:xfrm>
                <a:off x="5071764" y="1109487"/>
                <a:ext cx="602557" cy="130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400" cap="all">
                    <a:solidFill>
                      <a:srgbClr val="5B6062"/>
                    </a:solidFill>
                    <a:uFill>
                      <a:solidFill>
                        <a:srgbClr val="5B6062"/>
                      </a:solidFill>
                    </a:uFill>
                  </a:defRPr>
                </a:lvl1pPr>
              </a:lstStyle>
              <a:p>
                <a:pPr>
                  <a:defRPr sz="1800" cap="none">
                    <a:solidFill>
                      <a:srgbClr val="000000"/>
                    </a:solidFill>
                    <a:uFillTx/>
                  </a:defRPr>
                </a:pPr>
                <a:r>
                  <a:rPr sz="984" cap="none">
                    <a:solidFill>
                      <a:srgbClr val="000000"/>
                    </a:solidFill>
                    <a:uFillTx/>
                  </a:rPr>
                  <a:t>Mbombela</a:t>
                </a:r>
              </a:p>
            </p:txBody>
          </p:sp>
          <p:sp>
            <p:nvSpPr>
              <p:cNvPr id="71" name="Shape 71"/>
              <p:cNvSpPr/>
              <p:nvPr/>
            </p:nvSpPr>
            <p:spPr>
              <a:xfrm>
                <a:off x="1753923" y="1211085"/>
                <a:ext cx="547307" cy="130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400" cap="all">
                    <a:solidFill>
                      <a:srgbClr val="5B6062"/>
                    </a:solidFill>
                    <a:uFill>
                      <a:solidFill>
                        <a:srgbClr val="5B6062"/>
                      </a:solidFill>
                    </a:uFill>
                  </a:defRPr>
                </a:lvl1pPr>
              </a:lstStyle>
              <a:p>
                <a:pPr>
                  <a:defRPr sz="1800" cap="none">
                    <a:solidFill>
                      <a:srgbClr val="000000"/>
                    </a:solidFill>
                    <a:uFillTx/>
                  </a:defRPr>
                </a:pPr>
                <a:r>
                  <a:rPr sz="984" cap="none">
                    <a:solidFill>
                      <a:srgbClr val="000000"/>
                    </a:solidFill>
                    <a:uFillTx/>
                  </a:rPr>
                  <a:t>Mahikeng</a:t>
                </a:r>
              </a:p>
            </p:txBody>
          </p:sp>
          <p:sp>
            <p:nvSpPr>
              <p:cNvPr id="72" name="Shape 72"/>
              <p:cNvSpPr/>
              <p:nvPr/>
            </p:nvSpPr>
            <p:spPr>
              <a:xfrm>
                <a:off x="1389819" y="2557287"/>
                <a:ext cx="555940" cy="130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400" cap="all">
                    <a:solidFill>
                      <a:srgbClr val="5B6062"/>
                    </a:solidFill>
                    <a:uFill>
                      <a:solidFill>
                        <a:srgbClr val="5B6062"/>
                      </a:solidFill>
                    </a:uFill>
                  </a:defRPr>
                </a:lvl1pPr>
              </a:lstStyle>
              <a:p>
                <a:pPr>
                  <a:defRPr sz="1800" cap="none">
                    <a:solidFill>
                      <a:srgbClr val="000000"/>
                    </a:solidFill>
                    <a:uFillTx/>
                  </a:defRPr>
                </a:pPr>
                <a:r>
                  <a:rPr sz="984" cap="none">
                    <a:solidFill>
                      <a:srgbClr val="000000"/>
                    </a:solidFill>
                    <a:uFillTx/>
                  </a:rPr>
                  <a:t>Kimberley</a:t>
                </a:r>
              </a:p>
            </p:txBody>
          </p:sp>
          <p:sp>
            <p:nvSpPr>
              <p:cNvPr id="73" name="Shape 73"/>
              <p:cNvSpPr/>
              <p:nvPr/>
            </p:nvSpPr>
            <p:spPr>
              <a:xfrm>
                <a:off x="4429968" y="3204987"/>
                <a:ext cx="930595" cy="130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400" cap="all">
                    <a:solidFill>
                      <a:srgbClr val="5B6062"/>
                    </a:solidFill>
                    <a:uFill>
                      <a:solidFill>
                        <a:srgbClr val="5B6062"/>
                      </a:solidFill>
                    </a:uFill>
                  </a:defRPr>
                </a:lvl1pPr>
              </a:lstStyle>
              <a:p>
                <a:pPr>
                  <a:defRPr sz="1800" cap="none">
                    <a:solidFill>
                      <a:srgbClr val="000000"/>
                    </a:solidFill>
                    <a:uFillTx/>
                  </a:defRPr>
                </a:pPr>
                <a:r>
                  <a:rPr sz="984" cap="none">
                    <a:solidFill>
                      <a:srgbClr val="000000"/>
                    </a:solidFill>
                    <a:uFillTx/>
                  </a:rPr>
                  <a:t>Pietermaritzburg</a:t>
                </a:r>
              </a:p>
            </p:txBody>
          </p:sp>
          <p:sp>
            <p:nvSpPr>
              <p:cNvPr id="74" name="Shape 74"/>
              <p:cNvSpPr/>
              <p:nvPr/>
            </p:nvSpPr>
            <p:spPr>
              <a:xfrm>
                <a:off x="2717440" y="4525787"/>
                <a:ext cx="372929" cy="130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400" cap="all">
                    <a:solidFill>
                      <a:srgbClr val="5B6062"/>
                    </a:solidFill>
                    <a:uFill>
                      <a:solidFill>
                        <a:srgbClr val="5B6062"/>
                      </a:solidFill>
                    </a:uFill>
                  </a:defRPr>
                </a:lvl1pPr>
              </a:lstStyle>
              <a:p>
                <a:pPr>
                  <a:defRPr sz="1800" cap="none">
                    <a:solidFill>
                      <a:srgbClr val="000000"/>
                    </a:solidFill>
                    <a:uFillTx/>
                  </a:defRPr>
                </a:pPr>
                <a:r>
                  <a:rPr sz="984" cap="none">
                    <a:solidFill>
                      <a:srgbClr val="000000"/>
                    </a:solidFill>
                    <a:uFillTx/>
                  </a:rPr>
                  <a:t>Bhisho</a:t>
                </a:r>
              </a:p>
            </p:txBody>
          </p:sp>
          <p:sp>
            <p:nvSpPr>
              <p:cNvPr id="75" name="Shape 75"/>
              <p:cNvSpPr/>
              <p:nvPr/>
            </p:nvSpPr>
            <p:spPr>
              <a:xfrm>
                <a:off x="62594" y="5030189"/>
                <a:ext cx="697514" cy="1631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1400" cap="all">
                    <a:solidFill>
                      <a:srgbClr val="5B6062"/>
                    </a:solidFill>
                    <a:latin typeface="Gill Sans SemiBold"/>
                    <a:ea typeface="Gill Sans SemiBold"/>
                    <a:cs typeface="Gill Sans SemiBold"/>
                    <a:sym typeface="Gill Sans SemiBold"/>
                  </a:defRPr>
                </a:lvl1pPr>
              </a:lstStyle>
              <a:p>
                <a:pPr>
                  <a:defRPr sz="1800" cap="none">
                    <a:solidFill>
                      <a:srgbClr val="000000"/>
                    </a:solidFill>
                  </a:defRPr>
                </a:pPr>
                <a:r>
                  <a:rPr sz="984" cap="none">
                    <a:solidFill>
                      <a:srgbClr val="000000"/>
                    </a:solidFill>
                  </a:rPr>
                  <a:t>Cape Town</a:t>
                </a:r>
              </a:p>
            </p:txBody>
          </p:sp>
          <p:sp>
            <p:nvSpPr>
              <p:cNvPr id="76" name="Shape 76"/>
              <p:cNvSpPr/>
              <p:nvPr/>
            </p:nvSpPr>
            <p:spPr>
              <a:xfrm>
                <a:off x="3889337" y="1338087"/>
                <a:ext cx="766575" cy="130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lnSpc>
                    <a:spcPct val="80000"/>
                  </a:lnSpc>
                  <a:defRPr sz="1400" cap="all">
                    <a:solidFill>
                      <a:srgbClr val="5B6062"/>
                    </a:solidFill>
                    <a:uFill>
                      <a:solidFill>
                        <a:srgbClr val="5B6062"/>
                      </a:solidFill>
                    </a:uFill>
                  </a:defRPr>
                </a:lvl1pPr>
              </a:lstStyle>
              <a:p>
                <a:pPr>
                  <a:defRPr sz="1800" cap="none">
                    <a:solidFill>
                      <a:srgbClr val="000000"/>
                    </a:solidFill>
                    <a:uFillTx/>
                  </a:defRPr>
                </a:pPr>
                <a:r>
                  <a:rPr sz="984" cap="none" dirty="0">
                    <a:solidFill>
                      <a:srgbClr val="000000"/>
                    </a:solidFill>
                    <a:uFillTx/>
                  </a:rPr>
                  <a:t>Johannesburg</a:t>
                </a:r>
              </a:p>
            </p:txBody>
          </p:sp>
          <p:sp>
            <p:nvSpPr>
              <p:cNvPr id="77" name="Shape 77"/>
              <p:cNvSpPr/>
              <p:nvPr/>
            </p:nvSpPr>
            <p:spPr>
              <a:xfrm>
                <a:off x="3387867" y="991589"/>
                <a:ext cx="476520" cy="1631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1400" cap="all">
                    <a:solidFill>
                      <a:srgbClr val="5B6062"/>
                    </a:solidFill>
                    <a:latin typeface="Gill Sans SemiBold"/>
                    <a:ea typeface="Gill Sans SemiBold"/>
                    <a:cs typeface="Gill Sans SemiBold"/>
                    <a:sym typeface="Gill Sans SemiBold"/>
                  </a:defRPr>
                </a:lvl1pPr>
              </a:lstStyle>
              <a:p>
                <a:pPr>
                  <a:defRPr sz="1800" cap="none">
                    <a:solidFill>
                      <a:srgbClr val="000000"/>
                    </a:solidFill>
                  </a:defRPr>
                </a:pPr>
                <a:r>
                  <a:rPr sz="984" cap="none">
                    <a:solidFill>
                      <a:srgbClr val="000000"/>
                    </a:solidFill>
                  </a:rPr>
                  <a:t>Pretoria</a:t>
                </a:r>
              </a:p>
            </p:txBody>
          </p:sp>
          <p:sp>
            <p:nvSpPr>
              <p:cNvPr id="78" name="Shape 78"/>
              <p:cNvSpPr/>
              <p:nvPr/>
            </p:nvSpPr>
            <p:spPr>
              <a:xfrm>
                <a:off x="2433927" y="2934689"/>
                <a:ext cx="795927" cy="1631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1400" cap="all">
                    <a:solidFill>
                      <a:srgbClr val="5B6062"/>
                    </a:solidFill>
                    <a:latin typeface="Gill Sans SemiBold"/>
                    <a:ea typeface="Gill Sans SemiBold"/>
                    <a:cs typeface="Gill Sans SemiBold"/>
                    <a:sym typeface="Gill Sans SemiBold"/>
                  </a:defRPr>
                </a:lvl1pPr>
              </a:lstStyle>
              <a:p>
                <a:pPr>
                  <a:defRPr sz="1800" cap="none">
                    <a:solidFill>
                      <a:srgbClr val="000000"/>
                    </a:solidFill>
                  </a:defRPr>
                </a:pPr>
                <a:r>
                  <a:rPr sz="984" cap="none">
                    <a:solidFill>
                      <a:srgbClr val="000000"/>
                    </a:solidFill>
                  </a:rPr>
                  <a:t>Bloemfontein</a:t>
                </a:r>
              </a:p>
            </p:txBody>
          </p:sp>
        </p:grpSp>
        <p:grpSp>
          <p:nvGrpSpPr>
            <p:cNvPr id="90" name="Group 90"/>
            <p:cNvGrpSpPr/>
            <p:nvPr/>
          </p:nvGrpSpPr>
          <p:grpSpPr>
            <a:xfrm>
              <a:off x="800100" y="765688"/>
              <a:ext cx="5216784" cy="4784212"/>
              <a:chOff x="0" y="0"/>
              <a:chExt cx="5216783" cy="4784211"/>
            </a:xfrm>
          </p:grpSpPr>
          <p:sp>
            <p:nvSpPr>
              <p:cNvPr id="80" name="Shape 80"/>
              <p:cNvSpPr/>
              <p:nvPr/>
            </p:nvSpPr>
            <p:spPr>
              <a:xfrm>
                <a:off x="2485574" y="2180757"/>
                <a:ext cx="1143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7" y="21600"/>
                      <a:pt x="10800" y="21600"/>
                    </a:cubicBezTo>
                    <a:cubicBezTo>
                      <a:pt x="4836" y="21600"/>
                      <a:pt x="0" y="16764"/>
                      <a:pt x="0" y="10800"/>
                    </a:cubicBezTo>
                    <a:cubicBezTo>
                      <a:pt x="0" y="4836"/>
                      <a:pt x="4836" y="0"/>
                      <a:pt x="10800" y="0"/>
                    </a:cubicBezTo>
                    <a:cubicBezTo>
                      <a:pt x="16767" y="0"/>
                      <a:pt x="21600" y="4836"/>
                      <a:pt x="21600" y="10800"/>
                    </a:cubicBezTo>
                    <a:close/>
                  </a:path>
                </a:pathLst>
              </a:custGeom>
              <a:solidFill>
                <a:srgbClr val="FFFFFF"/>
              </a:solidFill>
              <a:ln w="3175" cap="flat">
                <a:solidFill>
                  <a:srgbClr val="5B6062"/>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1" name="Shape 81"/>
              <p:cNvSpPr/>
              <p:nvPr/>
            </p:nvSpPr>
            <p:spPr>
              <a:xfrm>
                <a:off x="3551722" y="4157977"/>
                <a:ext cx="1143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7" y="21600"/>
                      <a:pt x="10800" y="21600"/>
                    </a:cubicBezTo>
                    <a:cubicBezTo>
                      <a:pt x="4836" y="21600"/>
                      <a:pt x="0" y="16764"/>
                      <a:pt x="0" y="10800"/>
                    </a:cubicBezTo>
                    <a:cubicBezTo>
                      <a:pt x="0" y="4836"/>
                      <a:pt x="4836" y="0"/>
                      <a:pt x="10800" y="0"/>
                    </a:cubicBezTo>
                    <a:cubicBezTo>
                      <a:pt x="16767" y="0"/>
                      <a:pt x="21600" y="4836"/>
                      <a:pt x="21600" y="10800"/>
                    </a:cubicBezTo>
                    <a:close/>
                  </a:path>
                </a:pathLst>
              </a:custGeom>
              <a:solidFill>
                <a:srgbClr val="FFFFFF"/>
              </a:solidFill>
              <a:ln w="3175" cap="flat">
                <a:solidFill>
                  <a:srgbClr val="5B6062"/>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2" name="Shape 82"/>
              <p:cNvSpPr/>
              <p:nvPr/>
            </p:nvSpPr>
            <p:spPr>
              <a:xfrm>
                <a:off x="5102483" y="746303"/>
                <a:ext cx="114301" cy="11430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5" y="21600"/>
                      <a:pt x="10801" y="21600"/>
                    </a:cubicBezTo>
                    <a:cubicBezTo>
                      <a:pt x="4833" y="21600"/>
                      <a:pt x="0" y="16764"/>
                      <a:pt x="0" y="10800"/>
                    </a:cubicBezTo>
                    <a:cubicBezTo>
                      <a:pt x="0" y="4836"/>
                      <a:pt x="4833" y="0"/>
                      <a:pt x="10801" y="0"/>
                    </a:cubicBezTo>
                    <a:cubicBezTo>
                      <a:pt x="16765" y="0"/>
                      <a:pt x="21600" y="4836"/>
                      <a:pt x="21600" y="10800"/>
                    </a:cubicBezTo>
                    <a:close/>
                  </a:path>
                </a:pathLst>
              </a:custGeom>
              <a:solidFill>
                <a:srgbClr val="FFFFFF"/>
              </a:solidFill>
              <a:ln w="3175" cap="flat">
                <a:solidFill>
                  <a:srgbClr val="5B6062"/>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3" name="Shape 83"/>
              <p:cNvSpPr/>
              <p:nvPr/>
            </p:nvSpPr>
            <p:spPr>
              <a:xfrm>
                <a:off x="4811715" y="2655677"/>
                <a:ext cx="1143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7"/>
                      <a:pt x="16764" y="21600"/>
                      <a:pt x="10800" y="21600"/>
                    </a:cubicBezTo>
                    <a:cubicBezTo>
                      <a:pt x="4836" y="21600"/>
                      <a:pt x="0" y="16767"/>
                      <a:pt x="0" y="10800"/>
                    </a:cubicBezTo>
                    <a:cubicBezTo>
                      <a:pt x="0" y="4836"/>
                      <a:pt x="4836" y="0"/>
                      <a:pt x="10800" y="0"/>
                    </a:cubicBezTo>
                    <a:cubicBezTo>
                      <a:pt x="16764" y="0"/>
                      <a:pt x="21600" y="4836"/>
                      <a:pt x="21600" y="10800"/>
                    </a:cubicBezTo>
                    <a:close/>
                  </a:path>
                </a:pathLst>
              </a:custGeom>
              <a:solidFill>
                <a:srgbClr val="FFFFFF"/>
              </a:solidFill>
              <a:ln w="3175" cap="flat">
                <a:solidFill>
                  <a:srgbClr val="5B6062"/>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4" name="Shape 84"/>
              <p:cNvSpPr/>
              <p:nvPr/>
            </p:nvSpPr>
            <p:spPr>
              <a:xfrm>
                <a:off x="2873264" y="823841"/>
                <a:ext cx="1143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7" y="21600"/>
                      <a:pt x="10800" y="21600"/>
                    </a:cubicBezTo>
                    <a:cubicBezTo>
                      <a:pt x="4836" y="21600"/>
                      <a:pt x="0" y="16764"/>
                      <a:pt x="0" y="10800"/>
                    </a:cubicBezTo>
                    <a:cubicBezTo>
                      <a:pt x="0" y="4836"/>
                      <a:pt x="4836" y="0"/>
                      <a:pt x="10800" y="0"/>
                    </a:cubicBezTo>
                    <a:cubicBezTo>
                      <a:pt x="16767" y="0"/>
                      <a:pt x="21600" y="4836"/>
                      <a:pt x="21600" y="10800"/>
                    </a:cubicBezTo>
                    <a:close/>
                  </a:path>
                </a:pathLst>
              </a:custGeom>
              <a:solidFill>
                <a:srgbClr val="FFFFFF"/>
              </a:solidFill>
              <a:ln w="3175" cap="flat">
                <a:solidFill>
                  <a:srgbClr val="5B6062"/>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5" name="Shape 85"/>
              <p:cNvSpPr/>
              <p:nvPr/>
            </p:nvSpPr>
            <p:spPr>
              <a:xfrm>
                <a:off x="4501563" y="0"/>
                <a:ext cx="114301" cy="1143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6" y="21600"/>
                      <a:pt x="0" y="16764"/>
                      <a:pt x="0" y="10800"/>
                    </a:cubicBezTo>
                    <a:cubicBezTo>
                      <a:pt x="0" y="4833"/>
                      <a:pt x="4836" y="0"/>
                      <a:pt x="10800" y="0"/>
                    </a:cubicBezTo>
                    <a:cubicBezTo>
                      <a:pt x="16764" y="0"/>
                      <a:pt x="21600" y="4833"/>
                      <a:pt x="21600" y="10800"/>
                    </a:cubicBezTo>
                    <a:close/>
                  </a:path>
                </a:pathLst>
              </a:custGeom>
              <a:solidFill>
                <a:srgbClr val="FFFFFF"/>
              </a:solidFill>
              <a:ln w="3175" cap="flat">
                <a:solidFill>
                  <a:srgbClr val="5B6062"/>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6" name="Shape 86"/>
              <p:cNvSpPr/>
              <p:nvPr/>
            </p:nvSpPr>
            <p:spPr>
              <a:xfrm>
                <a:off x="3929720" y="823841"/>
                <a:ext cx="1143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A5435"/>
              </a:solidFill>
              <a:ln w="9525" cap="flat">
                <a:solidFill>
                  <a:srgbClr val="FFFFFF"/>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7" name="Shape 87"/>
              <p:cNvSpPr/>
              <p:nvPr/>
            </p:nvSpPr>
            <p:spPr>
              <a:xfrm>
                <a:off x="0" y="4669911"/>
                <a:ext cx="114300"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A5435"/>
              </a:solidFill>
              <a:ln w="9525" cap="flat">
                <a:solidFill>
                  <a:srgbClr val="FFFFFF"/>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8" name="Shape 88"/>
              <p:cNvSpPr/>
              <p:nvPr/>
            </p:nvSpPr>
            <p:spPr>
              <a:xfrm>
                <a:off x="3917363" y="965200"/>
                <a:ext cx="114301" cy="1143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6" y="21600"/>
                      <a:pt x="0" y="16764"/>
                      <a:pt x="0" y="10800"/>
                    </a:cubicBezTo>
                    <a:cubicBezTo>
                      <a:pt x="0" y="4833"/>
                      <a:pt x="4836" y="0"/>
                      <a:pt x="10800" y="0"/>
                    </a:cubicBezTo>
                    <a:cubicBezTo>
                      <a:pt x="16764" y="0"/>
                      <a:pt x="21600" y="4833"/>
                      <a:pt x="21600" y="10800"/>
                    </a:cubicBezTo>
                    <a:close/>
                  </a:path>
                </a:pathLst>
              </a:custGeom>
              <a:solidFill>
                <a:srgbClr val="FFFFFF"/>
              </a:solidFill>
              <a:ln w="3175" cap="flat">
                <a:solidFill>
                  <a:srgbClr val="5B6062"/>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sp>
            <p:nvSpPr>
              <p:cNvPr id="89" name="Shape 89"/>
              <p:cNvSpPr/>
              <p:nvPr/>
            </p:nvSpPr>
            <p:spPr>
              <a:xfrm>
                <a:off x="3180420" y="2398641"/>
                <a:ext cx="1143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A5435"/>
              </a:solidFill>
              <a:ln w="9525" cap="flat">
                <a:solidFill>
                  <a:srgbClr val="FFFFFF"/>
                </a:solidFill>
                <a:prstDash val="solid"/>
                <a:miter lim="400000"/>
              </a:ln>
              <a:effectLst>
                <a:outerShdw blurRad="38100" dist="12700" dir="5400000" rotWithShape="0">
                  <a:srgbClr val="000000">
                    <a:alpha val="40000"/>
                  </a:srgbClr>
                </a:outerShdw>
              </a:effectLst>
            </p:spPr>
            <p:txBody>
              <a:bodyPr wrap="square" lIns="26789" tIns="26789" rIns="26789" bIns="26789" numCol="1" anchor="ctr">
                <a:noAutofit/>
              </a:bodyPr>
              <a:lstStyle/>
              <a:p>
                <a:pPr defTabSz="321457">
                  <a:defRPr sz="3000">
                    <a:solidFill>
                      <a:srgbClr val="FFFFFF"/>
                    </a:solidFill>
                    <a:effectLst>
                      <a:outerShdw blurRad="38100" dist="12700" dir="5400000" rotWithShape="0">
                        <a:srgbClr val="000000">
                          <a:alpha val="50000"/>
                        </a:srgbClr>
                      </a:outerShdw>
                    </a:effectLst>
                  </a:defRPr>
                </a:pPr>
                <a:endParaRPr sz="2109">
                  <a:solidFill>
                    <a:srgbClr val="FFFFFF"/>
                  </a:solidFill>
                  <a:effectLst>
                    <a:outerShdw blurRad="38100" dist="12700" dir="5400000" rotWithShape="0">
                      <a:srgbClr val="000000">
                        <a:alpha val="50000"/>
                      </a:srgbClr>
                    </a:outerShdw>
                  </a:effectLst>
                </a:endParaRPr>
              </a:p>
            </p:txBody>
          </p:sp>
        </p:grpSp>
      </p:grpSp>
      <p:sp>
        <p:nvSpPr>
          <p:cNvPr id="2" name="TextBox 1">
            <a:extLst>
              <a:ext uri="{FF2B5EF4-FFF2-40B4-BE49-F238E27FC236}">
                <a16:creationId xmlns="" xmlns:a16="http://schemas.microsoft.com/office/drawing/2014/main" id="{A616F4F3-D79A-794A-893F-F8649FF4F7F3}"/>
              </a:ext>
            </a:extLst>
          </p:cNvPr>
          <p:cNvSpPr txBox="1"/>
          <p:nvPr/>
        </p:nvSpPr>
        <p:spPr>
          <a:xfrm>
            <a:off x="1420441" y="248444"/>
            <a:ext cx="5931752" cy="9339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latinLnBrk="1" hangingPunct="0"/>
            <a:r>
              <a:rPr lang="en-US" sz="2800" b="1" dirty="0">
                <a:solidFill>
                  <a:srgbClr val="C0504D">
                    <a:lumMod val="50000"/>
                  </a:srgbClr>
                </a:solidFill>
                <a:effectLst>
                  <a:outerShdw blurRad="38100" dist="38100" dir="2700000" algn="tl">
                    <a:srgbClr val="000000">
                      <a:alpha val="43137"/>
                    </a:srgbClr>
                  </a:outerShdw>
                </a:effectLst>
                <a:latin typeface="Arial Black" panose="020B0A04020102020204" pitchFamily="34" charset="0"/>
                <a:ea typeface="Calibri"/>
                <a:cs typeface="Calibri"/>
                <a:sym typeface="Gill Sans"/>
              </a:rPr>
              <a:t>Special Economic Zones / </a:t>
            </a:r>
          </a:p>
          <a:p>
            <a:pPr algn="ctr" defTabSz="410751" latinLnBrk="1" hangingPunct="0"/>
            <a:r>
              <a:rPr lang="en-US" sz="2800" b="1" dirty="0">
                <a:solidFill>
                  <a:srgbClr val="C0504D">
                    <a:lumMod val="50000"/>
                  </a:srgbClr>
                </a:solidFill>
                <a:effectLst>
                  <a:outerShdw blurRad="38100" dist="38100" dir="2700000" algn="tl">
                    <a:srgbClr val="000000">
                      <a:alpha val="43137"/>
                    </a:srgbClr>
                  </a:outerShdw>
                </a:effectLst>
                <a:latin typeface="Arial Black" panose="020B0A04020102020204" pitchFamily="34" charset="0"/>
                <a:ea typeface="Calibri"/>
                <a:cs typeface="Calibri"/>
                <a:sym typeface="Gill Sans"/>
              </a:rPr>
              <a:t>Industrial Development Zones</a:t>
            </a:r>
          </a:p>
        </p:txBody>
      </p:sp>
      <p:sp>
        <p:nvSpPr>
          <p:cNvPr id="3" name="Rectangle 2">
            <a:extLst>
              <a:ext uri="{FF2B5EF4-FFF2-40B4-BE49-F238E27FC236}">
                <a16:creationId xmlns="" xmlns:a16="http://schemas.microsoft.com/office/drawing/2014/main" id="{081DA8D7-B28E-8B4C-B440-12B730893B89}"/>
              </a:ext>
            </a:extLst>
          </p:cNvPr>
          <p:cNvSpPr/>
          <p:nvPr/>
        </p:nvSpPr>
        <p:spPr>
          <a:xfrm>
            <a:off x="2670004" y="5318587"/>
            <a:ext cx="1113960" cy="352148"/>
          </a:xfrm>
          <a:prstGeom prst="rect">
            <a:avLst/>
          </a:prstGeom>
        </p:spPr>
        <p:txBody>
          <a:bodyPr wrap="square">
            <a:spAutoFit/>
          </a:bodyPr>
          <a:lstStyle/>
          <a:p>
            <a:r>
              <a:rPr lang="en-ZA" sz="844" b="1" dirty="0">
                <a:solidFill>
                  <a:srgbClr val="E37E00"/>
                </a:solidFill>
                <a:latin typeface="Verdana" panose="020B0604030504040204" pitchFamily="34" charset="0"/>
              </a:rPr>
              <a:t>Atlantis SEZ</a:t>
            </a:r>
          </a:p>
          <a:p>
            <a:r>
              <a:rPr lang="en-ZA" sz="844" b="1" i="1" dirty="0">
                <a:solidFill>
                  <a:srgbClr val="E37E00"/>
                </a:solidFill>
                <a:latin typeface="Verdana" panose="020B0604030504040204" pitchFamily="34" charset="0"/>
              </a:rPr>
              <a:t>Green Energy</a:t>
            </a:r>
          </a:p>
        </p:txBody>
      </p:sp>
      <p:sp>
        <p:nvSpPr>
          <p:cNvPr id="4" name="Rectangle 3">
            <a:extLst>
              <a:ext uri="{FF2B5EF4-FFF2-40B4-BE49-F238E27FC236}">
                <a16:creationId xmlns="" xmlns:a16="http://schemas.microsoft.com/office/drawing/2014/main" id="{A8087AFB-4057-3547-BCCE-A41ED0AC3892}"/>
              </a:ext>
            </a:extLst>
          </p:cNvPr>
          <p:cNvSpPr/>
          <p:nvPr/>
        </p:nvSpPr>
        <p:spPr>
          <a:xfrm>
            <a:off x="8776038" y="1937373"/>
            <a:ext cx="971741" cy="482055"/>
          </a:xfrm>
          <a:prstGeom prst="rect">
            <a:avLst/>
          </a:prstGeom>
        </p:spPr>
        <p:txBody>
          <a:bodyPr wrap="none">
            <a:spAutoFit/>
          </a:bodyPr>
          <a:lstStyle/>
          <a:p>
            <a:r>
              <a:rPr lang="en-ZA" sz="844" b="1" dirty="0">
                <a:solidFill>
                  <a:srgbClr val="E37E00"/>
                </a:solidFill>
                <a:latin typeface="Verdana" panose="020B0604030504040204" pitchFamily="34" charset="0"/>
              </a:rPr>
              <a:t>Nkomazi SEZ</a:t>
            </a:r>
          </a:p>
          <a:p>
            <a:r>
              <a:rPr lang="en-ZA" sz="844" b="1" i="1" dirty="0">
                <a:solidFill>
                  <a:srgbClr val="E37E00"/>
                </a:solidFill>
                <a:latin typeface="Verdana" panose="020B0604030504040204" pitchFamily="34" charset="0"/>
              </a:rPr>
              <a:t>Agriculture</a:t>
            </a:r>
          </a:p>
          <a:p>
            <a:r>
              <a:rPr lang="en-ZA" sz="844" b="1" i="1" dirty="0">
                <a:solidFill>
                  <a:srgbClr val="E37E00"/>
                </a:solidFill>
                <a:latin typeface="Verdana" panose="020B0604030504040204" pitchFamily="34" charset="0"/>
              </a:rPr>
              <a:t>Logistics</a:t>
            </a:r>
          </a:p>
        </p:txBody>
      </p:sp>
      <p:sp>
        <p:nvSpPr>
          <p:cNvPr id="5" name="Oval 4">
            <a:extLst>
              <a:ext uri="{FF2B5EF4-FFF2-40B4-BE49-F238E27FC236}">
                <a16:creationId xmlns="" xmlns:a16="http://schemas.microsoft.com/office/drawing/2014/main" id="{08F64679-DEDC-7343-A3B2-B6C9EF6396AB}"/>
              </a:ext>
            </a:extLst>
          </p:cNvPr>
          <p:cNvSpPr/>
          <p:nvPr/>
        </p:nvSpPr>
        <p:spPr>
          <a:xfrm>
            <a:off x="8709452" y="1689796"/>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92" name="Oval 91">
            <a:extLst>
              <a:ext uri="{FF2B5EF4-FFF2-40B4-BE49-F238E27FC236}">
                <a16:creationId xmlns="" xmlns:a16="http://schemas.microsoft.com/office/drawing/2014/main" id="{BF0B8B4D-85EC-A742-88EF-EF097D4CF9D4}"/>
              </a:ext>
            </a:extLst>
          </p:cNvPr>
          <p:cNvSpPr/>
          <p:nvPr/>
        </p:nvSpPr>
        <p:spPr>
          <a:xfrm>
            <a:off x="3511843" y="4992770"/>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93" name="Oval 92">
            <a:extLst>
              <a:ext uri="{FF2B5EF4-FFF2-40B4-BE49-F238E27FC236}">
                <a16:creationId xmlns="" xmlns:a16="http://schemas.microsoft.com/office/drawing/2014/main" id="{ABA88598-7AAE-8A48-A01B-56C087CF3128}"/>
              </a:ext>
            </a:extLst>
          </p:cNvPr>
          <p:cNvSpPr/>
          <p:nvPr/>
        </p:nvSpPr>
        <p:spPr>
          <a:xfrm>
            <a:off x="6365511" y="5113842"/>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94" name="Rectangle 93">
            <a:extLst>
              <a:ext uri="{FF2B5EF4-FFF2-40B4-BE49-F238E27FC236}">
                <a16:creationId xmlns="" xmlns:a16="http://schemas.microsoft.com/office/drawing/2014/main" id="{29FAFDF3-816C-EA45-837D-DAB8D9D84990}"/>
              </a:ext>
            </a:extLst>
          </p:cNvPr>
          <p:cNvSpPr/>
          <p:nvPr/>
        </p:nvSpPr>
        <p:spPr>
          <a:xfrm>
            <a:off x="6481141" y="5371439"/>
            <a:ext cx="1113960" cy="482055"/>
          </a:xfrm>
          <a:prstGeom prst="rect">
            <a:avLst/>
          </a:prstGeom>
        </p:spPr>
        <p:txBody>
          <a:bodyPr wrap="square">
            <a:spAutoFit/>
          </a:bodyPr>
          <a:lstStyle/>
          <a:p>
            <a:r>
              <a:rPr lang="en-ZA" sz="844" b="1" dirty="0" err="1">
                <a:solidFill>
                  <a:srgbClr val="E37E00"/>
                </a:solidFill>
                <a:latin typeface="Verdana" panose="020B0604030504040204" pitchFamily="34" charset="0"/>
              </a:rPr>
              <a:t>Coega</a:t>
            </a:r>
            <a:r>
              <a:rPr lang="en-ZA" sz="844" b="1" dirty="0">
                <a:solidFill>
                  <a:srgbClr val="E37E00"/>
                </a:solidFill>
                <a:latin typeface="Verdana" panose="020B0604030504040204" pitchFamily="34" charset="0"/>
              </a:rPr>
              <a:t> IDZ, PE</a:t>
            </a:r>
          </a:p>
          <a:p>
            <a:r>
              <a:rPr lang="en-ZA" sz="844" b="1" i="1" dirty="0">
                <a:solidFill>
                  <a:srgbClr val="E37E00"/>
                </a:solidFill>
                <a:latin typeface="Verdana" panose="020B0604030504040204" pitchFamily="34" charset="0"/>
              </a:rPr>
              <a:t>Maritime studies</a:t>
            </a:r>
          </a:p>
        </p:txBody>
      </p:sp>
      <p:sp>
        <p:nvSpPr>
          <p:cNvPr id="96" name="Oval 95">
            <a:extLst>
              <a:ext uri="{FF2B5EF4-FFF2-40B4-BE49-F238E27FC236}">
                <a16:creationId xmlns="" xmlns:a16="http://schemas.microsoft.com/office/drawing/2014/main" id="{3536C34F-6804-7D45-A0B8-E8B3E52E7220}"/>
              </a:ext>
            </a:extLst>
          </p:cNvPr>
          <p:cNvSpPr/>
          <p:nvPr/>
        </p:nvSpPr>
        <p:spPr>
          <a:xfrm>
            <a:off x="8793559" y="2961400"/>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97" name="Rectangle 96">
            <a:extLst>
              <a:ext uri="{FF2B5EF4-FFF2-40B4-BE49-F238E27FC236}">
                <a16:creationId xmlns="" xmlns:a16="http://schemas.microsoft.com/office/drawing/2014/main" id="{CD8A17BB-7CF2-2048-A35B-EFFDEA12646E}"/>
              </a:ext>
            </a:extLst>
          </p:cNvPr>
          <p:cNvSpPr/>
          <p:nvPr/>
        </p:nvSpPr>
        <p:spPr>
          <a:xfrm>
            <a:off x="8980095" y="2935496"/>
            <a:ext cx="1113960" cy="611962"/>
          </a:xfrm>
          <a:prstGeom prst="rect">
            <a:avLst/>
          </a:prstGeom>
        </p:spPr>
        <p:txBody>
          <a:bodyPr wrap="square">
            <a:spAutoFit/>
          </a:bodyPr>
          <a:lstStyle/>
          <a:p>
            <a:r>
              <a:rPr lang="en-ZA" sz="844" b="1" dirty="0">
                <a:solidFill>
                  <a:srgbClr val="E37E00"/>
                </a:solidFill>
                <a:latin typeface="Verdana" panose="020B0604030504040204" pitchFamily="34" charset="0"/>
              </a:rPr>
              <a:t>Richards Bay IDZ</a:t>
            </a:r>
          </a:p>
          <a:p>
            <a:r>
              <a:rPr lang="en-ZA" sz="844" b="1" i="1" dirty="0">
                <a:solidFill>
                  <a:srgbClr val="E37E00"/>
                </a:solidFill>
                <a:latin typeface="Verdana" panose="020B0604030504040204" pitchFamily="34" charset="0"/>
              </a:rPr>
              <a:t>Maritimes studies</a:t>
            </a:r>
          </a:p>
        </p:txBody>
      </p:sp>
      <p:sp>
        <p:nvSpPr>
          <p:cNvPr id="98" name="Oval 97">
            <a:extLst>
              <a:ext uri="{FF2B5EF4-FFF2-40B4-BE49-F238E27FC236}">
                <a16:creationId xmlns="" xmlns:a16="http://schemas.microsoft.com/office/drawing/2014/main" id="{4C67EDEE-D937-644F-AA5B-6AB0C3B277C8}"/>
              </a:ext>
            </a:extLst>
          </p:cNvPr>
          <p:cNvSpPr/>
          <p:nvPr/>
        </p:nvSpPr>
        <p:spPr>
          <a:xfrm>
            <a:off x="7506223" y="4541950"/>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99" name="Rectangle 98">
            <a:extLst>
              <a:ext uri="{FF2B5EF4-FFF2-40B4-BE49-F238E27FC236}">
                <a16:creationId xmlns="" xmlns:a16="http://schemas.microsoft.com/office/drawing/2014/main" id="{BB6EB971-70DF-4B45-851B-4481A8F0D0DE}"/>
              </a:ext>
            </a:extLst>
          </p:cNvPr>
          <p:cNvSpPr/>
          <p:nvPr/>
        </p:nvSpPr>
        <p:spPr>
          <a:xfrm>
            <a:off x="7610540" y="4811438"/>
            <a:ext cx="1113960" cy="741870"/>
          </a:xfrm>
          <a:prstGeom prst="rect">
            <a:avLst/>
          </a:prstGeom>
        </p:spPr>
        <p:txBody>
          <a:bodyPr wrap="square">
            <a:spAutoFit/>
          </a:bodyPr>
          <a:lstStyle/>
          <a:p>
            <a:r>
              <a:rPr lang="en-ZA" sz="844" b="1" dirty="0">
                <a:solidFill>
                  <a:srgbClr val="E37E00"/>
                </a:solidFill>
                <a:latin typeface="Verdana" panose="020B0604030504040204" pitchFamily="34" charset="0"/>
              </a:rPr>
              <a:t>East London IDZ</a:t>
            </a:r>
          </a:p>
          <a:p>
            <a:r>
              <a:rPr lang="en-ZA" sz="844" b="1" i="1" dirty="0">
                <a:solidFill>
                  <a:srgbClr val="E37E00"/>
                </a:solidFill>
                <a:latin typeface="Verdana" panose="020B0604030504040204" pitchFamily="34" charset="0"/>
              </a:rPr>
              <a:t>Automotive studies</a:t>
            </a:r>
          </a:p>
          <a:p>
            <a:r>
              <a:rPr lang="en-ZA" sz="844" b="1" i="1" dirty="0">
                <a:solidFill>
                  <a:srgbClr val="E37E00"/>
                </a:solidFill>
                <a:latin typeface="Verdana" panose="020B0604030504040204" pitchFamily="34" charset="0"/>
              </a:rPr>
              <a:t>Robotics</a:t>
            </a:r>
          </a:p>
        </p:txBody>
      </p:sp>
      <p:sp>
        <p:nvSpPr>
          <p:cNvPr id="100" name="Oval 99">
            <a:extLst>
              <a:ext uri="{FF2B5EF4-FFF2-40B4-BE49-F238E27FC236}">
                <a16:creationId xmlns="" xmlns:a16="http://schemas.microsoft.com/office/drawing/2014/main" id="{99728F08-7608-BE49-8E60-8768B6FF9C4E}"/>
              </a:ext>
            </a:extLst>
          </p:cNvPr>
          <p:cNvSpPr/>
          <p:nvPr/>
        </p:nvSpPr>
        <p:spPr>
          <a:xfrm>
            <a:off x="3342743" y="4787350"/>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101" name="Rectangle 100">
            <a:extLst>
              <a:ext uri="{FF2B5EF4-FFF2-40B4-BE49-F238E27FC236}">
                <a16:creationId xmlns="" xmlns:a16="http://schemas.microsoft.com/office/drawing/2014/main" id="{993BF7C2-29AC-C04A-87D1-575145D701C8}"/>
              </a:ext>
            </a:extLst>
          </p:cNvPr>
          <p:cNvSpPr/>
          <p:nvPr/>
        </p:nvSpPr>
        <p:spPr>
          <a:xfrm>
            <a:off x="2486943" y="4865429"/>
            <a:ext cx="1113960" cy="611962"/>
          </a:xfrm>
          <a:prstGeom prst="rect">
            <a:avLst/>
          </a:prstGeom>
        </p:spPr>
        <p:txBody>
          <a:bodyPr wrap="square">
            <a:spAutoFit/>
          </a:bodyPr>
          <a:lstStyle/>
          <a:p>
            <a:r>
              <a:rPr lang="en-ZA" sz="844" b="1" dirty="0">
                <a:solidFill>
                  <a:srgbClr val="E37E00"/>
                </a:solidFill>
                <a:latin typeface="Verdana" panose="020B0604030504040204" pitchFamily="34" charset="0"/>
              </a:rPr>
              <a:t>Saldanha Bay</a:t>
            </a:r>
          </a:p>
          <a:p>
            <a:r>
              <a:rPr lang="en-ZA" sz="844" b="1" dirty="0">
                <a:solidFill>
                  <a:srgbClr val="E37E00"/>
                </a:solidFill>
                <a:latin typeface="Verdana" panose="020B0604030504040204" pitchFamily="34" charset="0"/>
              </a:rPr>
              <a:t>IDZ</a:t>
            </a:r>
          </a:p>
          <a:p>
            <a:r>
              <a:rPr lang="en-ZA" sz="844" b="1" i="1" dirty="0">
                <a:solidFill>
                  <a:srgbClr val="E37E00"/>
                </a:solidFill>
                <a:latin typeface="Verdana" panose="020B0604030504040204" pitchFamily="34" charset="0"/>
              </a:rPr>
              <a:t>Energy</a:t>
            </a:r>
          </a:p>
          <a:p>
            <a:endParaRPr lang="en-ZA" sz="844" b="1" dirty="0">
              <a:solidFill>
                <a:srgbClr val="E37E00"/>
              </a:solidFill>
              <a:latin typeface="Verdana" panose="020B0604030504040204" pitchFamily="34" charset="0"/>
            </a:endParaRPr>
          </a:p>
        </p:txBody>
      </p:sp>
      <p:sp>
        <p:nvSpPr>
          <p:cNvPr id="102" name="Oval 101">
            <a:extLst>
              <a:ext uri="{FF2B5EF4-FFF2-40B4-BE49-F238E27FC236}">
                <a16:creationId xmlns="" xmlns:a16="http://schemas.microsoft.com/office/drawing/2014/main" id="{9497EFA2-E6BB-764E-B3BC-9215016BE7C0}"/>
              </a:ext>
            </a:extLst>
          </p:cNvPr>
          <p:cNvSpPr/>
          <p:nvPr/>
        </p:nvSpPr>
        <p:spPr>
          <a:xfrm>
            <a:off x="8457188" y="3297772"/>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103" name="Rectangle 102">
            <a:extLst>
              <a:ext uri="{FF2B5EF4-FFF2-40B4-BE49-F238E27FC236}">
                <a16:creationId xmlns="" xmlns:a16="http://schemas.microsoft.com/office/drawing/2014/main" id="{A4C2E0A7-AE1B-A44D-9711-ECCA8937827F}"/>
              </a:ext>
            </a:extLst>
          </p:cNvPr>
          <p:cNvSpPr/>
          <p:nvPr/>
        </p:nvSpPr>
        <p:spPr>
          <a:xfrm>
            <a:off x="8457188" y="3899696"/>
            <a:ext cx="1113960" cy="741870"/>
          </a:xfrm>
          <a:prstGeom prst="rect">
            <a:avLst/>
          </a:prstGeom>
        </p:spPr>
        <p:txBody>
          <a:bodyPr wrap="square">
            <a:spAutoFit/>
          </a:bodyPr>
          <a:lstStyle/>
          <a:p>
            <a:r>
              <a:rPr lang="en-ZA" sz="844" b="1" dirty="0">
                <a:solidFill>
                  <a:srgbClr val="E37E00"/>
                </a:solidFill>
                <a:latin typeface="Verdana" panose="020B0604030504040204" pitchFamily="34" charset="0"/>
              </a:rPr>
              <a:t>Dube </a:t>
            </a:r>
            <a:r>
              <a:rPr lang="en-ZA" sz="844" b="1" dirty="0" err="1">
                <a:solidFill>
                  <a:srgbClr val="E37E00"/>
                </a:solidFill>
                <a:latin typeface="Verdana" panose="020B0604030504040204" pitchFamily="34" charset="0"/>
              </a:rPr>
              <a:t>Tradeport</a:t>
            </a:r>
            <a:endParaRPr lang="en-ZA" sz="844" b="1" dirty="0">
              <a:solidFill>
                <a:srgbClr val="E37E00"/>
              </a:solidFill>
              <a:latin typeface="Verdana" panose="020B0604030504040204" pitchFamily="34" charset="0"/>
            </a:endParaRPr>
          </a:p>
          <a:p>
            <a:r>
              <a:rPr lang="en-ZA" sz="844" b="1" i="1" dirty="0">
                <a:solidFill>
                  <a:srgbClr val="E37E00"/>
                </a:solidFill>
                <a:latin typeface="Verdana" panose="020B0604030504040204" pitchFamily="34" charset="0"/>
              </a:rPr>
              <a:t>Robotics</a:t>
            </a:r>
          </a:p>
          <a:p>
            <a:r>
              <a:rPr lang="en-ZA" sz="844" b="1" i="1" dirty="0">
                <a:solidFill>
                  <a:srgbClr val="E37E00"/>
                </a:solidFill>
                <a:latin typeface="Verdana" panose="020B0604030504040204" pitchFamily="34" charset="0"/>
              </a:rPr>
              <a:t>Logistics</a:t>
            </a:r>
          </a:p>
          <a:p>
            <a:r>
              <a:rPr lang="en-ZA" sz="844" b="1" i="1" dirty="0">
                <a:solidFill>
                  <a:srgbClr val="E37E00"/>
                </a:solidFill>
                <a:latin typeface="Verdana" panose="020B0604030504040204" pitchFamily="34" charset="0"/>
              </a:rPr>
              <a:t>Manufacturing</a:t>
            </a:r>
          </a:p>
        </p:txBody>
      </p:sp>
      <p:sp>
        <p:nvSpPr>
          <p:cNvPr id="104" name="Oval 103">
            <a:extLst>
              <a:ext uri="{FF2B5EF4-FFF2-40B4-BE49-F238E27FC236}">
                <a16:creationId xmlns="" xmlns:a16="http://schemas.microsoft.com/office/drawing/2014/main" id="{9887DE66-40AE-C949-ADCB-98308E4EBB59}"/>
              </a:ext>
            </a:extLst>
          </p:cNvPr>
          <p:cNvSpPr/>
          <p:nvPr/>
        </p:nvSpPr>
        <p:spPr>
          <a:xfrm>
            <a:off x="7741866" y="2484520"/>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147" name="Rectangle 146">
            <a:extLst>
              <a:ext uri="{FF2B5EF4-FFF2-40B4-BE49-F238E27FC236}">
                <a16:creationId xmlns="" xmlns:a16="http://schemas.microsoft.com/office/drawing/2014/main" id="{B4A32EB5-883D-564D-9AC2-B12B6C084A4E}"/>
              </a:ext>
            </a:extLst>
          </p:cNvPr>
          <p:cNvSpPr/>
          <p:nvPr/>
        </p:nvSpPr>
        <p:spPr>
          <a:xfrm>
            <a:off x="7810660" y="2746373"/>
            <a:ext cx="1113960" cy="352148"/>
          </a:xfrm>
          <a:prstGeom prst="rect">
            <a:avLst/>
          </a:prstGeom>
        </p:spPr>
        <p:txBody>
          <a:bodyPr wrap="square">
            <a:spAutoFit/>
          </a:bodyPr>
          <a:lstStyle/>
          <a:p>
            <a:r>
              <a:rPr lang="en-ZA" sz="844" b="1" dirty="0" err="1">
                <a:solidFill>
                  <a:srgbClr val="E37E00"/>
                </a:solidFill>
                <a:latin typeface="Verdana" panose="020B0604030504040204" pitchFamily="34" charset="0"/>
              </a:rPr>
              <a:t>Maluti</a:t>
            </a:r>
            <a:r>
              <a:rPr lang="en-ZA" sz="844" b="1" dirty="0">
                <a:solidFill>
                  <a:srgbClr val="E37E00"/>
                </a:solidFill>
                <a:latin typeface="Verdana" panose="020B0604030504040204" pitchFamily="34" charset="0"/>
              </a:rPr>
              <a:t> SEZ</a:t>
            </a:r>
          </a:p>
          <a:p>
            <a:r>
              <a:rPr lang="en-ZA" sz="844" b="1" i="1" dirty="0">
                <a:solidFill>
                  <a:srgbClr val="E37E00"/>
                </a:solidFill>
                <a:latin typeface="Verdana" panose="020B0604030504040204" pitchFamily="34" charset="0"/>
              </a:rPr>
              <a:t>Agriculture</a:t>
            </a:r>
          </a:p>
        </p:txBody>
      </p:sp>
      <p:sp>
        <p:nvSpPr>
          <p:cNvPr id="148" name="Oval 147">
            <a:extLst>
              <a:ext uri="{FF2B5EF4-FFF2-40B4-BE49-F238E27FC236}">
                <a16:creationId xmlns="" xmlns:a16="http://schemas.microsoft.com/office/drawing/2014/main" id="{5E61641E-0F88-1843-9561-DC34C9685AE5}"/>
              </a:ext>
            </a:extLst>
          </p:cNvPr>
          <p:cNvSpPr/>
          <p:nvPr/>
        </p:nvSpPr>
        <p:spPr>
          <a:xfrm>
            <a:off x="7299525" y="1840961"/>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149" name="Rectangle 148">
            <a:extLst>
              <a:ext uri="{FF2B5EF4-FFF2-40B4-BE49-F238E27FC236}">
                <a16:creationId xmlns="" xmlns:a16="http://schemas.microsoft.com/office/drawing/2014/main" id="{747A3260-DA2D-FE4E-86D9-959D82A2D3CE}"/>
              </a:ext>
            </a:extLst>
          </p:cNvPr>
          <p:cNvSpPr/>
          <p:nvPr/>
        </p:nvSpPr>
        <p:spPr>
          <a:xfrm>
            <a:off x="6335331" y="2122156"/>
            <a:ext cx="1113960" cy="482055"/>
          </a:xfrm>
          <a:prstGeom prst="rect">
            <a:avLst/>
          </a:prstGeom>
        </p:spPr>
        <p:txBody>
          <a:bodyPr wrap="square">
            <a:spAutoFit/>
          </a:bodyPr>
          <a:lstStyle/>
          <a:p>
            <a:r>
              <a:rPr lang="en-ZA" sz="844" b="1" dirty="0">
                <a:solidFill>
                  <a:srgbClr val="E37E00"/>
                </a:solidFill>
                <a:latin typeface="Verdana" panose="020B0604030504040204" pitchFamily="34" charset="0"/>
              </a:rPr>
              <a:t>OR Tambo SEZ</a:t>
            </a:r>
          </a:p>
          <a:p>
            <a:r>
              <a:rPr lang="en-ZA" sz="844" b="1" i="1" dirty="0">
                <a:solidFill>
                  <a:srgbClr val="E37E00"/>
                </a:solidFill>
                <a:latin typeface="Verdana" panose="020B0604030504040204" pitchFamily="34" charset="0"/>
              </a:rPr>
              <a:t>Avionics</a:t>
            </a:r>
          </a:p>
          <a:p>
            <a:r>
              <a:rPr lang="en-ZA" sz="844" b="1" i="1" dirty="0">
                <a:solidFill>
                  <a:srgbClr val="E37E00"/>
                </a:solidFill>
                <a:latin typeface="Verdana" panose="020B0604030504040204" pitchFamily="34" charset="0"/>
              </a:rPr>
              <a:t>Minerals</a:t>
            </a:r>
          </a:p>
        </p:txBody>
      </p:sp>
      <p:sp>
        <p:nvSpPr>
          <p:cNvPr id="151" name="Oval 150">
            <a:extLst>
              <a:ext uri="{FF2B5EF4-FFF2-40B4-BE49-F238E27FC236}">
                <a16:creationId xmlns="" xmlns:a16="http://schemas.microsoft.com/office/drawing/2014/main" id="{C30FE4C1-BD1F-2E4C-A06C-E38F383607B6}"/>
              </a:ext>
            </a:extLst>
          </p:cNvPr>
          <p:cNvSpPr/>
          <p:nvPr/>
        </p:nvSpPr>
        <p:spPr>
          <a:xfrm>
            <a:off x="8014847" y="354967"/>
            <a:ext cx="89060" cy="709961"/>
          </a:xfrm>
          <a:prstGeom prst="ellipse">
            <a:avLst/>
          </a:prstGeom>
          <a:solidFill>
            <a:schemeClr val="accent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812" dirty="0">
              <a:solidFill>
                <a:srgbClr val="FFFFFF"/>
              </a:solidFill>
              <a:effectLst>
                <a:outerShdw blurRad="38100" dist="12700" dir="5400000" rotWithShape="0">
                  <a:srgbClr val="000000">
                    <a:alpha val="50000"/>
                  </a:srgbClr>
                </a:outerShdw>
              </a:effectLst>
              <a:sym typeface="Gill Sans"/>
            </a:endParaRPr>
          </a:p>
        </p:txBody>
      </p:sp>
      <p:sp>
        <p:nvSpPr>
          <p:cNvPr id="152" name="Rectangle 151">
            <a:extLst>
              <a:ext uri="{FF2B5EF4-FFF2-40B4-BE49-F238E27FC236}">
                <a16:creationId xmlns="" xmlns:a16="http://schemas.microsoft.com/office/drawing/2014/main" id="{A5E226D9-B2FB-A84E-84DE-2ED9F5866FC3}"/>
              </a:ext>
            </a:extLst>
          </p:cNvPr>
          <p:cNvSpPr/>
          <p:nvPr/>
        </p:nvSpPr>
        <p:spPr>
          <a:xfrm>
            <a:off x="8054342" y="623150"/>
            <a:ext cx="1113960" cy="482055"/>
          </a:xfrm>
          <a:prstGeom prst="rect">
            <a:avLst/>
          </a:prstGeom>
        </p:spPr>
        <p:txBody>
          <a:bodyPr wrap="square">
            <a:spAutoFit/>
          </a:bodyPr>
          <a:lstStyle/>
          <a:p>
            <a:r>
              <a:rPr lang="en-ZA" sz="844" b="1" dirty="0">
                <a:solidFill>
                  <a:srgbClr val="E37E00"/>
                </a:solidFill>
                <a:latin typeface="Verdana" panose="020B0604030504040204" pitchFamily="34" charset="0"/>
              </a:rPr>
              <a:t>Musina SEZ</a:t>
            </a:r>
          </a:p>
          <a:p>
            <a:r>
              <a:rPr lang="en-ZA" sz="844" b="1" i="1" dirty="0">
                <a:solidFill>
                  <a:srgbClr val="E37E00"/>
                </a:solidFill>
                <a:latin typeface="Verdana" panose="020B0604030504040204" pitchFamily="34" charset="0"/>
              </a:rPr>
              <a:t>Mining</a:t>
            </a:r>
          </a:p>
          <a:p>
            <a:r>
              <a:rPr lang="en-ZA" sz="844" b="1" i="1" dirty="0">
                <a:solidFill>
                  <a:srgbClr val="E37E00"/>
                </a:solidFill>
                <a:latin typeface="Verdana" panose="020B0604030504040204" pitchFamily="34" charset="0"/>
              </a:rPr>
              <a:t>Energy</a:t>
            </a:r>
          </a:p>
        </p:txBody>
      </p:sp>
      <p:sp>
        <p:nvSpPr>
          <p:cNvPr id="6" name="TextBox 5"/>
          <p:cNvSpPr txBox="1"/>
          <p:nvPr/>
        </p:nvSpPr>
        <p:spPr>
          <a:xfrm>
            <a:off x="6180573" y="6525344"/>
            <a:ext cx="273998" cy="369332"/>
          </a:xfrm>
          <a:prstGeom prst="rect">
            <a:avLst/>
          </a:prstGeom>
          <a:noFill/>
        </p:spPr>
        <p:txBody>
          <a:bodyPr wrap="square" rtlCol="0">
            <a:spAutoFit/>
          </a:bodyPr>
          <a:lstStyle/>
          <a:p>
            <a:r>
              <a:rPr lang="en-US" dirty="0">
                <a:solidFill>
                  <a:prstClr val="black"/>
                </a:solidFill>
              </a:rPr>
              <a:t>6</a:t>
            </a:r>
          </a:p>
        </p:txBody>
      </p:sp>
    </p:spTree>
    <p:extLst>
      <p:ext uri="{BB962C8B-B14F-4D97-AF65-F5344CB8AC3E}">
        <p14:creationId xmlns:p14="http://schemas.microsoft.com/office/powerpoint/2010/main" val="22839600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12192000" cy="1143000"/>
          </a:xfrm>
        </p:spPr>
        <p:txBody>
          <a:bodyPr>
            <a:noAutofit/>
          </a:bodyPr>
          <a:lstStyle/>
          <a:p>
            <a:r>
              <a:rPr lang="en-ZA" sz="3600" b="1" dirty="0" smtClean="0">
                <a:solidFill>
                  <a:schemeClr val="accent2">
                    <a:lumMod val="75000"/>
                  </a:schemeClr>
                </a:solidFill>
              </a:rPr>
              <a:t>INTRODUCING NCV CURRICULUM IN SCHOOLS</a:t>
            </a:r>
            <a:endParaRPr lang="en-ZA" sz="3600" b="1" dirty="0">
              <a:solidFill>
                <a:schemeClr val="accent2">
                  <a:lumMod val="75000"/>
                </a:schemeClr>
              </a:solidFill>
            </a:endParaRPr>
          </a:p>
        </p:txBody>
      </p:sp>
      <p:graphicFrame>
        <p:nvGraphicFramePr>
          <p:cNvPr id="3" name="Table 2">
            <a:extLst>
              <a:ext uri="{FF2B5EF4-FFF2-40B4-BE49-F238E27FC236}">
                <a16:creationId xmlns:a16="http://schemas.microsoft.com/office/drawing/2014/main" xmlns="" id="{AADFD349-E10D-4B82-B29E-4A297F114C46}"/>
              </a:ext>
            </a:extLst>
          </p:cNvPr>
          <p:cNvGraphicFramePr>
            <a:graphicFrameLocks noGrp="1"/>
          </p:cNvGraphicFramePr>
          <p:nvPr>
            <p:extLst>
              <p:ext uri="{D42A27DB-BD31-4B8C-83A1-F6EECF244321}">
                <p14:modId xmlns:p14="http://schemas.microsoft.com/office/powerpoint/2010/main" val="1614729958"/>
              </p:ext>
            </p:extLst>
          </p:nvPr>
        </p:nvGraphicFramePr>
        <p:xfrm>
          <a:off x="350983" y="1856508"/>
          <a:ext cx="10769599" cy="4880584"/>
        </p:xfrm>
        <a:graphic>
          <a:graphicData uri="http://schemas.openxmlformats.org/drawingml/2006/table">
            <a:tbl>
              <a:tblPr firstRow="1" firstCol="1" bandRow="1">
                <a:tableStyleId>{5C22544A-7EE6-4342-B048-85BDC9FD1C3A}</a:tableStyleId>
              </a:tblPr>
              <a:tblGrid>
                <a:gridCol w="5574181">
                  <a:extLst>
                    <a:ext uri="{9D8B030D-6E8A-4147-A177-3AD203B41FA5}">
                      <a16:colId xmlns:a16="http://schemas.microsoft.com/office/drawing/2014/main" xmlns="" val="1891190866"/>
                    </a:ext>
                  </a:extLst>
                </a:gridCol>
                <a:gridCol w="1732259">
                  <a:extLst>
                    <a:ext uri="{9D8B030D-6E8A-4147-A177-3AD203B41FA5}">
                      <a16:colId xmlns:a16="http://schemas.microsoft.com/office/drawing/2014/main" xmlns="" val="743845147"/>
                    </a:ext>
                  </a:extLst>
                </a:gridCol>
                <a:gridCol w="1732259">
                  <a:extLst>
                    <a:ext uri="{9D8B030D-6E8A-4147-A177-3AD203B41FA5}">
                      <a16:colId xmlns:a16="http://schemas.microsoft.com/office/drawing/2014/main" xmlns="" val="874257434"/>
                    </a:ext>
                  </a:extLst>
                </a:gridCol>
                <a:gridCol w="1730900">
                  <a:extLst>
                    <a:ext uri="{9D8B030D-6E8A-4147-A177-3AD203B41FA5}">
                      <a16:colId xmlns:a16="http://schemas.microsoft.com/office/drawing/2014/main" xmlns="" val="3537426963"/>
                    </a:ext>
                  </a:extLst>
                </a:gridCol>
              </a:tblGrid>
              <a:tr h="478129">
                <a:tc>
                  <a:txBody>
                    <a:bodyPr/>
                    <a:lstStyle/>
                    <a:p>
                      <a:pPr algn="ctr">
                        <a:lnSpc>
                          <a:spcPct val="107000"/>
                        </a:lnSpc>
                        <a:spcAft>
                          <a:spcPts val="0"/>
                        </a:spcAft>
                      </a:pPr>
                      <a:r>
                        <a:rPr lang="en-ZA" sz="1800" b="1" dirty="0">
                          <a:solidFill>
                            <a:schemeClr val="bg1"/>
                          </a:solidFill>
                          <a:effectLst/>
                        </a:rPr>
                        <a:t>NCV Programme</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ctr">
                        <a:lnSpc>
                          <a:spcPct val="107000"/>
                        </a:lnSpc>
                        <a:spcAft>
                          <a:spcPts val="0"/>
                        </a:spcAft>
                      </a:pPr>
                      <a:r>
                        <a:rPr lang="en-ZA" sz="1800" b="1" dirty="0" smtClean="0">
                          <a:solidFill>
                            <a:schemeClr val="bg1"/>
                          </a:solidFill>
                          <a:effectLst/>
                        </a:rPr>
                        <a:t>Non - Focus </a:t>
                      </a:r>
                      <a:r>
                        <a:rPr lang="en-ZA" sz="1800" b="1" dirty="0">
                          <a:solidFill>
                            <a:schemeClr val="bg1"/>
                          </a:solidFill>
                          <a:effectLst/>
                        </a:rPr>
                        <a:t>School</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ctr">
                        <a:lnSpc>
                          <a:spcPct val="107000"/>
                        </a:lnSpc>
                        <a:spcAft>
                          <a:spcPts val="0"/>
                        </a:spcAft>
                      </a:pPr>
                      <a:r>
                        <a:rPr lang="en-ZA" sz="1800" b="1" dirty="0">
                          <a:solidFill>
                            <a:schemeClr val="bg1"/>
                          </a:solidFill>
                          <a:effectLst/>
                        </a:rPr>
                        <a:t>Technical High School</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ctr">
                        <a:lnSpc>
                          <a:spcPct val="107000"/>
                        </a:lnSpc>
                        <a:spcAft>
                          <a:spcPts val="0"/>
                        </a:spcAft>
                      </a:pPr>
                      <a:r>
                        <a:rPr lang="en-ZA" sz="1800" b="1" dirty="0" smtClean="0">
                          <a:solidFill>
                            <a:schemeClr val="bg1"/>
                          </a:solidFill>
                          <a:effectLst/>
                        </a:rPr>
                        <a:t>Focus </a:t>
                      </a:r>
                      <a:r>
                        <a:rPr lang="en-ZA" sz="1800" b="1" dirty="0">
                          <a:solidFill>
                            <a:schemeClr val="bg1"/>
                          </a:solidFill>
                          <a:effectLst/>
                        </a:rPr>
                        <a:t>High School</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extLst>
                  <a:ext uri="{0D108BD9-81ED-4DB2-BD59-A6C34878D82A}">
                    <a16:rowId xmlns:a16="http://schemas.microsoft.com/office/drawing/2014/main" xmlns="" val="1682710287"/>
                  </a:ext>
                </a:extLst>
              </a:tr>
              <a:tr h="277319">
                <a:tc>
                  <a:txBody>
                    <a:bodyPr/>
                    <a:lstStyle/>
                    <a:p>
                      <a:pPr algn="just">
                        <a:lnSpc>
                          <a:spcPct val="107000"/>
                        </a:lnSpc>
                        <a:spcAft>
                          <a:spcPts val="0"/>
                        </a:spcAft>
                      </a:pPr>
                      <a:r>
                        <a:rPr lang="en-ZA" sz="1800" b="0" dirty="0">
                          <a:solidFill>
                            <a:schemeClr val="tx1"/>
                          </a:solidFill>
                          <a:effectLst/>
                        </a:rPr>
                        <a:t>Engineering and Related Design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solidFill>
                            <a:srgbClr val="FF0000"/>
                          </a:solidFill>
                          <a:effectLst/>
                        </a:rPr>
                        <a:t> </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2206223633"/>
                  </a:ext>
                </a:extLst>
              </a:tr>
              <a:tr h="277319">
                <a:tc>
                  <a:txBody>
                    <a:bodyPr/>
                    <a:lstStyle/>
                    <a:p>
                      <a:pPr algn="just">
                        <a:lnSpc>
                          <a:spcPct val="107000"/>
                        </a:lnSpc>
                        <a:spcAft>
                          <a:spcPts val="0"/>
                        </a:spcAft>
                      </a:pPr>
                      <a:r>
                        <a:rPr lang="en-ZA" sz="1800" b="0" dirty="0">
                          <a:solidFill>
                            <a:schemeClr val="tx1"/>
                          </a:solidFill>
                          <a:effectLst/>
                        </a:rPr>
                        <a:t>Civil Engineering and Building Construction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solidFill>
                            <a:srgbClr val="FF0000"/>
                          </a:solidFill>
                          <a:effectLst/>
                        </a:rPr>
                        <a:t> </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682718908"/>
                  </a:ext>
                </a:extLst>
              </a:tr>
              <a:tr h="277319">
                <a:tc>
                  <a:txBody>
                    <a:bodyPr/>
                    <a:lstStyle/>
                    <a:p>
                      <a:pPr algn="just">
                        <a:lnSpc>
                          <a:spcPct val="107000"/>
                        </a:lnSpc>
                        <a:spcAft>
                          <a:spcPts val="0"/>
                        </a:spcAft>
                      </a:pPr>
                      <a:r>
                        <a:rPr lang="en-ZA" sz="1800" b="0" dirty="0">
                          <a:solidFill>
                            <a:schemeClr val="tx1"/>
                          </a:solidFill>
                          <a:effectLst/>
                        </a:rPr>
                        <a:t>Electrical Infrastructure Construction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solidFill>
                            <a:srgbClr val="FF0000"/>
                          </a:solidFill>
                          <a:effectLst/>
                        </a:rPr>
                        <a:t> </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2557112351"/>
                  </a:ext>
                </a:extLst>
              </a:tr>
              <a:tr h="277319">
                <a:tc>
                  <a:txBody>
                    <a:bodyPr/>
                    <a:lstStyle/>
                    <a:p>
                      <a:pPr>
                        <a:lnSpc>
                          <a:spcPct val="107000"/>
                        </a:lnSpc>
                        <a:spcAft>
                          <a:spcPts val="0"/>
                        </a:spcAft>
                      </a:pPr>
                      <a:r>
                        <a:rPr lang="en-ZA" sz="1800" b="0" dirty="0">
                          <a:solidFill>
                            <a:schemeClr val="tx1"/>
                          </a:solidFill>
                          <a:effectLst/>
                        </a:rPr>
                        <a:t>Mechatronics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solidFill>
                            <a:srgbClr val="FF0000"/>
                          </a:solidFill>
                          <a:effectLst/>
                        </a:rPr>
                        <a:t> </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856514674"/>
                  </a:ext>
                </a:extLst>
              </a:tr>
              <a:tr h="277319">
                <a:tc>
                  <a:txBody>
                    <a:bodyPr/>
                    <a:lstStyle/>
                    <a:p>
                      <a:pPr algn="just">
                        <a:lnSpc>
                          <a:spcPct val="107000"/>
                        </a:lnSpc>
                        <a:spcAft>
                          <a:spcPts val="0"/>
                        </a:spcAft>
                      </a:pPr>
                      <a:r>
                        <a:rPr lang="en-ZA" sz="1800" b="0" dirty="0">
                          <a:solidFill>
                            <a:schemeClr val="tx1"/>
                          </a:solidFill>
                          <a:effectLst/>
                        </a:rPr>
                        <a:t>Finance, Economics and Accounting</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457200">
                        <a:lnSpc>
                          <a:spcPct val="107000"/>
                        </a:lnSpc>
                        <a:spcAft>
                          <a:spcPts val="0"/>
                        </a:spcAft>
                      </a:pPr>
                      <a:r>
                        <a:rPr lang="en-ZA" sz="1800" dirty="0">
                          <a:solidFill>
                            <a:srgbClr val="FF0000"/>
                          </a:solidFill>
                          <a:effectLst/>
                        </a:rPr>
                        <a:t> </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883306250"/>
                  </a:ext>
                </a:extLst>
              </a:tr>
              <a:tr h="277319">
                <a:tc>
                  <a:txBody>
                    <a:bodyPr/>
                    <a:lstStyle/>
                    <a:p>
                      <a:pPr>
                        <a:lnSpc>
                          <a:spcPct val="107000"/>
                        </a:lnSpc>
                        <a:spcAft>
                          <a:spcPts val="0"/>
                        </a:spcAft>
                      </a:pPr>
                      <a:r>
                        <a:rPr lang="en-ZA" sz="1800" b="0" dirty="0">
                          <a:solidFill>
                            <a:schemeClr val="tx1"/>
                          </a:solidFill>
                          <a:effectLst/>
                        </a:rPr>
                        <a:t>Office Administration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457200">
                        <a:lnSpc>
                          <a:spcPct val="107000"/>
                        </a:lnSpc>
                        <a:spcAft>
                          <a:spcPts val="0"/>
                        </a:spcAft>
                      </a:pPr>
                      <a:r>
                        <a:rPr lang="en-ZA" sz="1800" dirty="0">
                          <a:solidFill>
                            <a:srgbClr val="FF0000"/>
                          </a:solidFill>
                          <a:effectLst/>
                        </a:rPr>
                        <a:t> </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2404692723"/>
                  </a:ext>
                </a:extLst>
              </a:tr>
              <a:tr h="277319">
                <a:tc>
                  <a:txBody>
                    <a:bodyPr/>
                    <a:lstStyle/>
                    <a:p>
                      <a:pPr>
                        <a:lnSpc>
                          <a:spcPct val="107000"/>
                        </a:lnSpc>
                        <a:spcAft>
                          <a:spcPts val="0"/>
                        </a:spcAft>
                      </a:pPr>
                      <a:r>
                        <a:rPr lang="en-ZA" sz="1800" b="0" dirty="0">
                          <a:solidFill>
                            <a:schemeClr val="tx1"/>
                          </a:solidFill>
                          <a:effectLst/>
                        </a:rPr>
                        <a:t>Hospitality</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457200">
                        <a:lnSpc>
                          <a:spcPct val="107000"/>
                        </a:lnSpc>
                        <a:spcAft>
                          <a:spcPts val="0"/>
                        </a:spcAft>
                      </a:pPr>
                      <a:r>
                        <a:rPr lang="en-ZA" sz="1800" dirty="0">
                          <a:solidFill>
                            <a:srgbClr val="FF0000"/>
                          </a:solidFill>
                          <a:effectLst/>
                        </a:rPr>
                        <a:t> </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312920420"/>
                  </a:ext>
                </a:extLst>
              </a:tr>
              <a:tr h="478129">
                <a:tc>
                  <a:txBody>
                    <a:bodyPr/>
                    <a:lstStyle/>
                    <a:p>
                      <a:pPr>
                        <a:lnSpc>
                          <a:spcPct val="107000"/>
                        </a:lnSpc>
                        <a:spcAft>
                          <a:spcPts val="0"/>
                        </a:spcAft>
                      </a:pPr>
                      <a:r>
                        <a:rPr lang="en-ZA" sz="1800" b="0" dirty="0">
                          <a:solidFill>
                            <a:schemeClr val="tx1"/>
                          </a:solidFill>
                          <a:effectLst/>
                        </a:rPr>
                        <a:t>Information Technology and Computer Studies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solidFill>
                            <a:srgbClr val="FF0000"/>
                          </a:solidFill>
                          <a:effectLst/>
                        </a:rPr>
                        <a:t> </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3485855039"/>
                  </a:ext>
                </a:extLst>
              </a:tr>
              <a:tr h="277319">
                <a:tc>
                  <a:txBody>
                    <a:bodyPr/>
                    <a:lstStyle/>
                    <a:p>
                      <a:pPr>
                        <a:lnSpc>
                          <a:spcPct val="107000"/>
                        </a:lnSpc>
                        <a:spcAft>
                          <a:spcPts val="0"/>
                        </a:spcAft>
                      </a:pPr>
                      <a:r>
                        <a:rPr lang="en-ZA" sz="1800" b="0" dirty="0">
                          <a:solidFill>
                            <a:schemeClr val="tx1"/>
                          </a:solidFill>
                          <a:effectLst/>
                        </a:rPr>
                        <a:t>Marketing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2769812210"/>
                  </a:ext>
                </a:extLst>
              </a:tr>
              <a:tr h="277319">
                <a:tc>
                  <a:txBody>
                    <a:bodyPr/>
                    <a:lstStyle/>
                    <a:p>
                      <a:pPr algn="just">
                        <a:lnSpc>
                          <a:spcPct val="107000"/>
                        </a:lnSpc>
                        <a:spcAft>
                          <a:spcPts val="0"/>
                        </a:spcAft>
                      </a:pPr>
                      <a:r>
                        <a:rPr lang="en-ZA" sz="1800" b="0" dirty="0">
                          <a:solidFill>
                            <a:schemeClr val="tx1"/>
                          </a:solidFill>
                          <a:effectLst/>
                        </a:rPr>
                        <a:t>Primary Health</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256238219"/>
                  </a:ext>
                </a:extLst>
              </a:tr>
              <a:tr h="277319">
                <a:tc>
                  <a:txBody>
                    <a:bodyPr/>
                    <a:lstStyle/>
                    <a:p>
                      <a:pPr>
                        <a:lnSpc>
                          <a:spcPct val="107000"/>
                        </a:lnSpc>
                        <a:spcAft>
                          <a:spcPts val="0"/>
                        </a:spcAft>
                      </a:pPr>
                      <a:r>
                        <a:rPr lang="en-ZA"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Agriculture</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285750" lvl="0" indent="-285750" algn="ctr">
                        <a:lnSpc>
                          <a:spcPct val="107000"/>
                        </a:lnSpc>
                        <a:spcAft>
                          <a:spcPts val="0"/>
                        </a:spcAft>
                        <a:buFont typeface="Wingdings" panose="05000000000000000000" pitchFamily="2" charset="2"/>
                        <a:buChar char="ü"/>
                      </a:pP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285750" lvl="0" indent="-285750" algn="ctr">
                        <a:lnSpc>
                          <a:spcPct val="107000"/>
                        </a:lnSpc>
                        <a:spcAft>
                          <a:spcPts val="0"/>
                        </a:spcAft>
                        <a:buFont typeface="Wingdings" panose="05000000000000000000" pitchFamily="2" charset="2"/>
                        <a:buChar char="ü"/>
                      </a:pP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r>
              <a:tr h="277319">
                <a:tc>
                  <a:txBody>
                    <a:bodyPr/>
                    <a:lstStyle/>
                    <a:p>
                      <a:pPr>
                        <a:lnSpc>
                          <a:spcPct val="107000"/>
                        </a:lnSpc>
                        <a:spcAft>
                          <a:spcPts val="0"/>
                        </a:spcAft>
                      </a:pPr>
                      <a:r>
                        <a:rPr lang="en-ZA" sz="1800" b="0" dirty="0">
                          <a:solidFill>
                            <a:schemeClr val="tx1"/>
                          </a:solidFill>
                          <a:effectLst/>
                        </a:rPr>
                        <a:t>Tourism</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42273658"/>
                  </a:ext>
                </a:extLst>
              </a:tr>
              <a:tr h="277319">
                <a:tc>
                  <a:txBody>
                    <a:bodyPr/>
                    <a:lstStyle/>
                    <a:p>
                      <a:pPr>
                        <a:lnSpc>
                          <a:spcPct val="107000"/>
                        </a:lnSpc>
                        <a:spcAft>
                          <a:spcPts val="0"/>
                        </a:spcAft>
                      </a:pPr>
                      <a:r>
                        <a:rPr lang="en-ZA" sz="1800" b="0" dirty="0">
                          <a:solidFill>
                            <a:schemeClr val="tx1"/>
                          </a:solidFill>
                          <a:effectLst/>
                        </a:rPr>
                        <a:t>Transport and Logistics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640448146"/>
                  </a:ext>
                </a:extLst>
              </a:tr>
              <a:tr h="277319">
                <a:tc>
                  <a:txBody>
                    <a:bodyPr/>
                    <a:lstStyle/>
                    <a:p>
                      <a:pPr>
                        <a:lnSpc>
                          <a:spcPct val="107000"/>
                        </a:lnSpc>
                        <a:spcAft>
                          <a:spcPts val="0"/>
                        </a:spcAft>
                      </a:pPr>
                      <a:r>
                        <a:rPr lang="en-ZA" sz="1800" b="0" dirty="0">
                          <a:solidFill>
                            <a:schemeClr val="tx1"/>
                          </a:solidFill>
                          <a:effectLst/>
                        </a:rPr>
                        <a:t>Education and Development</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ctr">
                        <a:lnSpc>
                          <a:spcPct val="107000"/>
                        </a:lnSpc>
                        <a:spcAft>
                          <a:spcPts val="0"/>
                        </a:spcAft>
                        <a:buFont typeface="Wingdings" panose="05000000000000000000" pitchFamily="2" charset="2"/>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2145979058"/>
                  </a:ext>
                </a:extLst>
              </a:tr>
            </a:tbl>
          </a:graphicData>
        </a:graphic>
      </p:graphicFrame>
    </p:spTree>
    <p:extLst>
      <p:ext uri="{BB962C8B-B14F-4D97-AF65-F5344CB8AC3E}">
        <p14:creationId xmlns:p14="http://schemas.microsoft.com/office/powerpoint/2010/main" val="2345299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316" y="2115471"/>
            <a:ext cx="10972800" cy="1143000"/>
          </a:xfrm>
        </p:spPr>
        <p:txBody>
          <a:bodyPr>
            <a:normAutofit/>
          </a:bodyPr>
          <a:lstStyle/>
          <a:p>
            <a:r>
              <a:rPr lang="en-ZA" b="1" dirty="0" smtClean="0">
                <a:solidFill>
                  <a:schemeClr val="accent2">
                    <a:lumMod val="75000"/>
                  </a:schemeClr>
                </a:solidFill>
                <a:latin typeface="Aharoni" panose="02010803020104030203" pitchFamily="2" charset="-79"/>
                <a:cs typeface="Aharoni" panose="02010803020104030203" pitchFamily="2" charset="-79"/>
              </a:rPr>
              <a:t>PULLING IT ALL TOGETHER</a:t>
            </a:r>
            <a:endParaRPr lang="en-ZA" b="1" dirty="0">
              <a:solidFill>
                <a:srgbClr val="C00000"/>
              </a:solidFill>
            </a:endParaRPr>
          </a:p>
        </p:txBody>
      </p:sp>
    </p:spTree>
    <p:extLst>
      <p:ext uri="{BB962C8B-B14F-4D97-AF65-F5344CB8AC3E}">
        <p14:creationId xmlns:p14="http://schemas.microsoft.com/office/powerpoint/2010/main" val="157346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r>
              <a:rPr lang="en-ZA" b="1" dirty="0" smtClean="0">
                <a:solidFill>
                  <a:srgbClr val="C0504D">
                    <a:lumMod val="75000"/>
                  </a:srgbClr>
                </a:solidFill>
                <a:latin typeface="Arial" panose="020B0604020202020204" pitchFamily="34" charset="0"/>
                <a:cs typeface="Arial" panose="020B0604020202020204" pitchFamily="34" charset="0"/>
              </a:rPr>
              <a:t>Pulling the Three Stream Model Together</a:t>
            </a:r>
            <a:endParaRPr lang="en-ZA" dirty="0"/>
          </a:p>
        </p:txBody>
      </p:sp>
      <p:sp>
        <p:nvSpPr>
          <p:cNvPr id="3" name="Content Placeholder 2"/>
          <p:cNvSpPr>
            <a:spLocks noGrp="1"/>
          </p:cNvSpPr>
          <p:nvPr>
            <p:ph idx="1"/>
          </p:nvPr>
        </p:nvSpPr>
        <p:spPr>
          <a:xfrm>
            <a:off x="369455" y="969818"/>
            <a:ext cx="11545453" cy="5277073"/>
          </a:xfrm>
        </p:spPr>
        <p:txBody>
          <a:bodyPr>
            <a:normAutofit fontScale="85000" lnSpcReduction="20000"/>
          </a:bodyPr>
          <a:lstStyle/>
          <a:p>
            <a:pPr lvl="0"/>
            <a:r>
              <a:rPr lang="en-ZA" b="1" dirty="0"/>
              <a:t>Academic Pathway:</a:t>
            </a:r>
            <a:endParaRPr lang="en-ZA" sz="2800" dirty="0"/>
          </a:p>
          <a:p>
            <a:pPr lvl="1"/>
            <a:r>
              <a:rPr lang="en-ZA" dirty="0"/>
              <a:t>Currently offered to Grades 10-12 leading to an </a:t>
            </a:r>
            <a:r>
              <a:rPr lang="en-ZA" dirty="0" smtClean="0"/>
              <a:t>NSC;</a:t>
            </a:r>
            <a:endParaRPr lang="en-ZA" sz="2400" dirty="0"/>
          </a:p>
          <a:p>
            <a:pPr lvl="1"/>
            <a:r>
              <a:rPr lang="en-ZA" dirty="0"/>
              <a:t>It is highly theoretical in </a:t>
            </a:r>
            <a:r>
              <a:rPr lang="en-ZA" dirty="0" smtClean="0"/>
              <a:t>nature; and</a:t>
            </a:r>
            <a:endParaRPr lang="en-ZA" sz="2400" dirty="0"/>
          </a:p>
          <a:p>
            <a:pPr lvl="1"/>
            <a:r>
              <a:rPr lang="en-ZA" dirty="0"/>
              <a:t>This pathway articulates mainly to tertiary education.</a:t>
            </a:r>
            <a:endParaRPr lang="en-ZA" sz="2400" dirty="0"/>
          </a:p>
          <a:p>
            <a:pPr lvl="0"/>
            <a:r>
              <a:rPr lang="en-ZA" b="1" dirty="0" smtClean="0"/>
              <a:t>Technical Vocational Pathway</a:t>
            </a:r>
            <a:r>
              <a:rPr lang="en-ZA" b="1" dirty="0"/>
              <a:t>:</a:t>
            </a:r>
            <a:endParaRPr lang="en-ZA" dirty="0"/>
          </a:p>
          <a:p>
            <a:pPr lvl="0"/>
            <a:r>
              <a:rPr lang="en-ZA" dirty="0"/>
              <a:t>Currently offered to Grades 10-12 in Technical High Schools leading to an </a:t>
            </a:r>
            <a:r>
              <a:rPr lang="en-ZA" dirty="0" smtClean="0"/>
              <a:t>NSC; </a:t>
            </a:r>
            <a:endParaRPr lang="en-ZA" sz="2800" dirty="0"/>
          </a:p>
          <a:p>
            <a:pPr lvl="0"/>
            <a:r>
              <a:rPr lang="en-ZA" dirty="0"/>
              <a:t>It is both </a:t>
            </a:r>
            <a:r>
              <a:rPr lang="en-ZA" dirty="0" smtClean="0"/>
              <a:t>theoretical </a:t>
            </a:r>
            <a:r>
              <a:rPr lang="en-ZA" b="1" dirty="0" smtClean="0"/>
              <a:t>(50%) </a:t>
            </a:r>
            <a:r>
              <a:rPr lang="en-ZA" dirty="0"/>
              <a:t>and practical </a:t>
            </a:r>
            <a:r>
              <a:rPr lang="en-ZA" b="1" dirty="0"/>
              <a:t>(50%) </a:t>
            </a:r>
            <a:r>
              <a:rPr lang="en-ZA" dirty="0"/>
              <a:t>in </a:t>
            </a:r>
            <a:r>
              <a:rPr lang="en-ZA" dirty="0" smtClean="0"/>
              <a:t>nature;</a:t>
            </a:r>
            <a:endParaRPr lang="en-ZA" sz="2800" dirty="0"/>
          </a:p>
          <a:p>
            <a:pPr lvl="0"/>
            <a:r>
              <a:rPr lang="en-ZA" dirty="0"/>
              <a:t>This stream articulates mainly to apprenticeship to become an artisan.</a:t>
            </a:r>
            <a:endParaRPr lang="en-ZA" sz="2800" dirty="0"/>
          </a:p>
          <a:p>
            <a:pPr marL="0" indent="0">
              <a:buNone/>
            </a:pPr>
            <a:r>
              <a:rPr lang="en-ZA" b="1" dirty="0" smtClean="0"/>
              <a:t>Technical Occupational </a:t>
            </a:r>
            <a:r>
              <a:rPr lang="en-ZA" b="1" dirty="0"/>
              <a:t>Pathway:</a:t>
            </a:r>
            <a:endParaRPr lang="en-ZA" dirty="0"/>
          </a:p>
          <a:p>
            <a:pPr lvl="0"/>
            <a:r>
              <a:rPr lang="en-ZA" dirty="0"/>
              <a:t>A new type of </a:t>
            </a:r>
            <a:r>
              <a:rPr lang="en-ZA" dirty="0" smtClean="0"/>
              <a:t>pathway offered in Focus </a:t>
            </a:r>
            <a:r>
              <a:rPr lang="en-ZA" dirty="0"/>
              <a:t>High </a:t>
            </a:r>
            <a:r>
              <a:rPr lang="en-ZA" dirty="0" smtClean="0"/>
              <a:t>Schools; </a:t>
            </a:r>
          </a:p>
          <a:p>
            <a:pPr lvl="0"/>
            <a:r>
              <a:rPr lang="en-ZA" dirty="0" smtClean="0"/>
              <a:t>To </a:t>
            </a:r>
            <a:r>
              <a:rPr lang="en-ZA" dirty="0"/>
              <a:t>be offered </a:t>
            </a:r>
            <a:r>
              <a:rPr lang="en-ZA" dirty="0" smtClean="0"/>
              <a:t>from the GET </a:t>
            </a:r>
            <a:r>
              <a:rPr lang="en-ZA" dirty="0"/>
              <a:t>band towards </a:t>
            </a:r>
            <a:r>
              <a:rPr lang="en-ZA" dirty="0" smtClean="0"/>
              <a:t>GCE and the NCV qualifications;</a:t>
            </a:r>
            <a:endParaRPr lang="en-ZA" sz="2800" dirty="0"/>
          </a:p>
          <a:p>
            <a:pPr lvl="0"/>
            <a:r>
              <a:rPr lang="en-ZA" dirty="0"/>
              <a:t>It is theoretical </a:t>
            </a:r>
            <a:r>
              <a:rPr lang="en-ZA" b="1" dirty="0" smtClean="0"/>
              <a:t>(25%) </a:t>
            </a:r>
            <a:r>
              <a:rPr lang="en-ZA" dirty="0"/>
              <a:t>and practical </a:t>
            </a:r>
            <a:r>
              <a:rPr lang="en-ZA" b="1" dirty="0" smtClean="0"/>
              <a:t>(75%) </a:t>
            </a:r>
            <a:r>
              <a:rPr lang="en-ZA" dirty="0"/>
              <a:t>in </a:t>
            </a:r>
            <a:r>
              <a:rPr lang="en-ZA" dirty="0" smtClean="0"/>
              <a:t>nature; and </a:t>
            </a:r>
          </a:p>
          <a:p>
            <a:pPr lvl="0"/>
            <a:r>
              <a:rPr lang="en-ZA" dirty="0" smtClean="0"/>
              <a:t>This </a:t>
            </a:r>
            <a:r>
              <a:rPr lang="en-ZA" dirty="0"/>
              <a:t>stream articulates mainly to the world of work and learnerships.</a:t>
            </a:r>
            <a:endParaRPr lang="en-ZA" sz="4800" dirty="0"/>
          </a:p>
        </p:txBody>
      </p:sp>
    </p:spTree>
    <p:extLst>
      <p:ext uri="{BB962C8B-B14F-4D97-AF65-F5344CB8AC3E}">
        <p14:creationId xmlns:p14="http://schemas.microsoft.com/office/powerpoint/2010/main" val="1804698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316" y="2115471"/>
            <a:ext cx="10972800" cy="1143000"/>
          </a:xfrm>
        </p:spPr>
        <p:txBody>
          <a:bodyPr>
            <a:normAutofit/>
          </a:bodyPr>
          <a:lstStyle/>
          <a:p>
            <a:r>
              <a:rPr lang="en-ZA" b="1" dirty="0" smtClean="0">
                <a:solidFill>
                  <a:schemeClr val="accent2">
                    <a:lumMod val="75000"/>
                  </a:schemeClr>
                </a:solidFill>
                <a:latin typeface="Aharoni" panose="02010803020104030203" pitchFamily="2" charset="-79"/>
                <a:cs typeface="Aharoni" panose="02010803020104030203" pitchFamily="2" charset="-79"/>
              </a:rPr>
              <a:t>IMPLICATIONS</a:t>
            </a:r>
            <a:endParaRPr lang="en-ZA" b="1" dirty="0">
              <a:solidFill>
                <a:srgbClr val="C00000"/>
              </a:solidFill>
            </a:endParaRPr>
          </a:p>
        </p:txBody>
      </p:sp>
    </p:spTree>
    <p:extLst>
      <p:ext uri="{BB962C8B-B14F-4D97-AF65-F5344CB8AC3E}">
        <p14:creationId xmlns:p14="http://schemas.microsoft.com/office/powerpoint/2010/main" val="174807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PURPOSE</a:t>
            </a:r>
            <a:endParaRPr lang="en-ZA"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ZA" b="1" dirty="0" smtClean="0"/>
              <a:t>Progress</a:t>
            </a:r>
            <a:r>
              <a:rPr lang="en-ZA" dirty="0" smtClean="0"/>
              <a:t> that has been made on the </a:t>
            </a:r>
            <a:r>
              <a:rPr lang="en-ZA" b="1" dirty="0" smtClean="0"/>
              <a:t>Three </a:t>
            </a:r>
            <a:r>
              <a:rPr lang="en-ZA" b="1" dirty="0"/>
              <a:t>Stream </a:t>
            </a:r>
            <a:r>
              <a:rPr lang="en-ZA" b="1" dirty="0" smtClean="0"/>
              <a:t>Model</a:t>
            </a:r>
            <a:r>
              <a:rPr lang="en-ZA" dirty="0" smtClean="0"/>
              <a:t>: </a:t>
            </a:r>
            <a:r>
              <a:rPr lang="en-ZA" dirty="0"/>
              <a:t>Academic, Technical Vocational and Technical Occupational </a:t>
            </a:r>
            <a:r>
              <a:rPr lang="en-ZA" dirty="0" smtClean="0"/>
              <a:t>Streams, with specific focus on the latter stream, for </a:t>
            </a:r>
            <a:r>
              <a:rPr lang="en-ZA" b="1" dirty="0" smtClean="0"/>
              <a:t>discussion</a:t>
            </a:r>
            <a:r>
              <a:rPr lang="en-ZA" dirty="0" smtClean="0"/>
              <a:t>. </a:t>
            </a:r>
            <a:endParaRPr lang="en-ZA" dirty="0"/>
          </a:p>
          <a:p>
            <a:pPr marL="0" indent="0">
              <a:buNone/>
            </a:pPr>
            <a:endParaRPr lang="en-ZA" dirty="0"/>
          </a:p>
        </p:txBody>
      </p:sp>
    </p:spTree>
    <p:extLst>
      <p:ext uri="{BB962C8B-B14F-4D97-AF65-F5344CB8AC3E}">
        <p14:creationId xmlns:p14="http://schemas.microsoft.com/office/powerpoint/2010/main" val="30801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90" y="272957"/>
            <a:ext cx="10972800" cy="1143000"/>
          </a:xfrm>
        </p:spPr>
        <p:txBody>
          <a:bodyPr>
            <a:normAutofit/>
          </a:bodyPr>
          <a:lstStyle/>
          <a:p>
            <a:r>
              <a:rPr lang="en-ZA" b="1" dirty="0" smtClean="0">
                <a:solidFill>
                  <a:srgbClr val="C0504D">
                    <a:lumMod val="75000"/>
                  </a:srgbClr>
                </a:solidFill>
                <a:latin typeface="Arial" panose="020B0604020202020204" pitchFamily="34" charset="0"/>
                <a:cs typeface="Arial" panose="020B0604020202020204" pitchFamily="34" charset="0"/>
              </a:rPr>
              <a:t>EXAMINATION AND ASSESSMENT</a:t>
            </a:r>
            <a:endParaRPr lang="en-ZA" dirty="0"/>
          </a:p>
        </p:txBody>
      </p:sp>
      <p:sp>
        <p:nvSpPr>
          <p:cNvPr id="3" name="Content Placeholder 2"/>
          <p:cNvSpPr>
            <a:spLocks noGrp="1"/>
          </p:cNvSpPr>
          <p:nvPr>
            <p:ph idx="1"/>
          </p:nvPr>
        </p:nvSpPr>
        <p:spPr>
          <a:xfrm>
            <a:off x="573386" y="1329409"/>
            <a:ext cx="10972800" cy="5081255"/>
          </a:xfrm>
        </p:spPr>
        <p:txBody>
          <a:bodyPr>
            <a:normAutofit lnSpcReduction="10000"/>
          </a:bodyPr>
          <a:lstStyle/>
          <a:p>
            <a:pPr algn="just"/>
            <a:r>
              <a:rPr lang="en-ZA" dirty="0"/>
              <a:t>A standardised assessment will be conducted at the end of the Grade 9 </a:t>
            </a:r>
            <a:r>
              <a:rPr lang="en-ZA" dirty="0" smtClean="0"/>
              <a:t>year.</a:t>
            </a:r>
            <a:endParaRPr lang="en-ZA" dirty="0"/>
          </a:p>
          <a:p>
            <a:pPr algn="just"/>
            <a:r>
              <a:rPr lang="en-ZA" dirty="0" smtClean="0"/>
              <a:t>A General Certificate of Education (GCE) qualification will be introduced at NQF level 1 for all learners.</a:t>
            </a:r>
          </a:p>
          <a:p>
            <a:pPr algn="just"/>
            <a:r>
              <a:rPr lang="en-ZA" dirty="0" smtClean="0"/>
              <a:t>Technical and vocational programmes will be introduced as a sub-programmes within the GCE.</a:t>
            </a:r>
          </a:p>
          <a:p>
            <a:pPr algn="just"/>
            <a:r>
              <a:rPr lang="en-ZA" dirty="0" smtClean="0"/>
              <a:t>Umalusi and other Quality Councils are involved in the development of the GCE which is undertaken by a Work Stream established from within the Ministerial Task Team that oversees the introduction of the Three Stream Model.</a:t>
            </a:r>
          </a:p>
          <a:p>
            <a:endParaRPr lang="en-ZA" sz="2000" dirty="0"/>
          </a:p>
        </p:txBody>
      </p:sp>
    </p:spTree>
    <p:extLst>
      <p:ext uri="{BB962C8B-B14F-4D97-AF65-F5344CB8AC3E}">
        <p14:creationId xmlns:p14="http://schemas.microsoft.com/office/powerpoint/2010/main" val="1804698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 y="204718"/>
            <a:ext cx="11546186" cy="1143000"/>
          </a:xfrm>
        </p:spPr>
        <p:txBody>
          <a:bodyPr>
            <a:normAutofit fontScale="90000"/>
          </a:bodyPr>
          <a:lstStyle/>
          <a:p>
            <a:r>
              <a:rPr lang="en-ZA" b="1" dirty="0" smtClean="0">
                <a:solidFill>
                  <a:srgbClr val="C0504D">
                    <a:lumMod val="75000"/>
                  </a:srgbClr>
                </a:solidFill>
                <a:latin typeface="Arial" panose="020B0604020202020204" pitchFamily="34" charset="0"/>
                <a:cs typeface="Arial" panose="020B0604020202020204" pitchFamily="34" charset="0"/>
              </a:rPr>
              <a:t>TEACHER EDUCATION AND DEVELOPMENT </a:t>
            </a:r>
            <a:endParaRPr lang="en-ZA" dirty="0"/>
          </a:p>
        </p:txBody>
      </p:sp>
      <p:sp>
        <p:nvSpPr>
          <p:cNvPr id="3" name="Content Placeholder 2"/>
          <p:cNvSpPr>
            <a:spLocks noGrp="1"/>
          </p:cNvSpPr>
          <p:nvPr>
            <p:ph idx="1"/>
          </p:nvPr>
        </p:nvSpPr>
        <p:spPr>
          <a:xfrm>
            <a:off x="573386" y="1165636"/>
            <a:ext cx="11618614" cy="5081255"/>
          </a:xfrm>
        </p:spPr>
        <p:txBody>
          <a:bodyPr>
            <a:normAutofit/>
          </a:bodyPr>
          <a:lstStyle/>
          <a:p>
            <a:pPr algn="just"/>
            <a:r>
              <a:rPr lang="en-ZA" sz="3600" dirty="0" smtClean="0"/>
              <a:t>Integration of Technical Vocational and Technical Occupational subjects in: </a:t>
            </a:r>
          </a:p>
          <a:p>
            <a:pPr marL="857250" lvl="1" indent="-457200" algn="just">
              <a:buFontTx/>
              <a:buChar char="-"/>
            </a:pPr>
            <a:r>
              <a:rPr lang="en-ZA" dirty="0" smtClean="0"/>
              <a:t>Initial Teacher Education (ITE) programmes; and</a:t>
            </a:r>
          </a:p>
          <a:p>
            <a:pPr marL="857250" lvl="1" indent="-457200" algn="just">
              <a:buFontTx/>
              <a:buChar char="-"/>
            </a:pPr>
            <a:r>
              <a:rPr lang="en-ZA" dirty="0" smtClean="0"/>
              <a:t>Professional Teacher Development (PTD) programmes.</a:t>
            </a:r>
            <a:endParaRPr lang="en-ZA" dirty="0"/>
          </a:p>
          <a:p>
            <a:r>
              <a:rPr lang="en-ZA" sz="3600" dirty="0" smtClean="0"/>
              <a:t>ITE and PTD programmes to focus on: </a:t>
            </a:r>
          </a:p>
          <a:p>
            <a:pPr marL="857250" lvl="1" indent="-457200">
              <a:buFontTx/>
              <a:buChar char="-"/>
            </a:pPr>
            <a:r>
              <a:rPr lang="en-ZA" dirty="0" smtClean="0"/>
              <a:t>Practical teaching and the use of equipment and machinery; </a:t>
            </a:r>
          </a:p>
          <a:p>
            <a:pPr marL="857250" lvl="1" indent="-457200">
              <a:buFontTx/>
              <a:buChar char="-"/>
            </a:pPr>
            <a:r>
              <a:rPr lang="en-ZA" dirty="0" smtClean="0"/>
              <a:t>Integration of  Information and Communication Technology in teaching;</a:t>
            </a:r>
          </a:p>
          <a:p>
            <a:pPr marL="400050" lvl="1" indent="0">
              <a:buNone/>
            </a:pPr>
            <a:r>
              <a:rPr lang="en-ZA" dirty="0" smtClean="0"/>
              <a:t>-    Practical assessment practices; and</a:t>
            </a:r>
          </a:p>
          <a:p>
            <a:pPr marL="400050" lvl="1" indent="0">
              <a:buNone/>
            </a:pPr>
            <a:r>
              <a:rPr lang="en-ZA" dirty="0" smtClean="0"/>
              <a:t>-    </a:t>
            </a:r>
            <a:r>
              <a:rPr lang="en-ZA" dirty="0" err="1" smtClean="0"/>
              <a:t>Professionalisation</a:t>
            </a:r>
            <a:r>
              <a:rPr lang="en-ZA" dirty="0" smtClean="0"/>
              <a:t> of artisans.</a:t>
            </a:r>
          </a:p>
          <a:p>
            <a:endParaRPr lang="en-ZA" dirty="0"/>
          </a:p>
        </p:txBody>
      </p:sp>
    </p:spTree>
    <p:extLst>
      <p:ext uri="{BB962C8B-B14F-4D97-AF65-F5344CB8AC3E}">
        <p14:creationId xmlns:p14="http://schemas.microsoft.com/office/powerpoint/2010/main" val="66516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1073" y="632997"/>
            <a:ext cx="7691785" cy="558166"/>
          </a:xfrm>
          <a:prstGeom prst="rect">
            <a:avLst/>
          </a:prstGeom>
        </p:spPr>
        <p:txBody>
          <a:bodyPr vert="horz" wrap="square" lIns="0" tIns="0" rIns="0" bIns="0" rtlCol="0">
            <a:spAutoFit/>
          </a:bodyPr>
          <a:lstStyle/>
          <a:p>
            <a:pPr marL="11516"/>
            <a:r>
              <a:rPr sz="3627" b="1" spc="-5" dirty="0">
                <a:solidFill>
                  <a:srgbClr val="741202"/>
                </a:solidFill>
                <a:cs typeface="Calibri"/>
              </a:rPr>
              <a:t>DECOLONISATIO</a:t>
            </a:r>
            <a:r>
              <a:rPr sz="3627" b="1" dirty="0">
                <a:solidFill>
                  <a:srgbClr val="741202"/>
                </a:solidFill>
                <a:cs typeface="Calibri"/>
              </a:rPr>
              <a:t>N</a:t>
            </a:r>
            <a:r>
              <a:rPr sz="3627" b="1" spc="-9" dirty="0">
                <a:solidFill>
                  <a:srgbClr val="741202"/>
                </a:solidFill>
                <a:cs typeface="Calibri"/>
              </a:rPr>
              <a:t> </a:t>
            </a:r>
            <a:r>
              <a:rPr sz="3627" b="1" spc="-5" dirty="0">
                <a:solidFill>
                  <a:srgbClr val="741202"/>
                </a:solidFill>
                <a:cs typeface="Calibri"/>
              </a:rPr>
              <a:t>O</a:t>
            </a:r>
            <a:r>
              <a:rPr sz="3627" b="1" dirty="0">
                <a:solidFill>
                  <a:srgbClr val="741202"/>
                </a:solidFill>
                <a:cs typeface="Calibri"/>
              </a:rPr>
              <a:t>F </a:t>
            </a:r>
            <a:r>
              <a:rPr sz="3627" b="1" spc="-5" dirty="0">
                <a:solidFill>
                  <a:srgbClr val="741202"/>
                </a:solidFill>
                <a:cs typeface="Calibri"/>
              </a:rPr>
              <a:t>TH</a:t>
            </a:r>
            <a:r>
              <a:rPr sz="3627" b="1" dirty="0">
                <a:solidFill>
                  <a:srgbClr val="741202"/>
                </a:solidFill>
                <a:cs typeface="Calibri"/>
              </a:rPr>
              <a:t>E </a:t>
            </a:r>
            <a:r>
              <a:rPr sz="3627" b="1" spc="-5" dirty="0">
                <a:solidFill>
                  <a:srgbClr val="741202"/>
                </a:solidFill>
                <a:cs typeface="Calibri"/>
              </a:rPr>
              <a:t>CURRICULUM</a:t>
            </a:r>
            <a:endParaRPr sz="3627">
              <a:solidFill>
                <a:prstClr val="black"/>
              </a:solidFill>
              <a:cs typeface="Calibri"/>
            </a:endParaRPr>
          </a:p>
        </p:txBody>
      </p:sp>
      <p:sp>
        <p:nvSpPr>
          <p:cNvPr id="3" name="object 3"/>
          <p:cNvSpPr/>
          <p:nvPr/>
        </p:nvSpPr>
        <p:spPr>
          <a:xfrm>
            <a:off x="2570734" y="2240165"/>
            <a:ext cx="2024578" cy="1055476"/>
          </a:xfrm>
          <a:custGeom>
            <a:avLst/>
            <a:gdLst/>
            <a:ahLst/>
            <a:cxnLst/>
            <a:rect l="l" t="t" r="r" b="b"/>
            <a:pathLst>
              <a:path w="2232660" h="1163954">
                <a:moveTo>
                  <a:pt x="2232660" y="582167"/>
                </a:moveTo>
                <a:lnTo>
                  <a:pt x="1650492" y="0"/>
                </a:lnTo>
                <a:lnTo>
                  <a:pt x="0" y="0"/>
                </a:lnTo>
                <a:lnTo>
                  <a:pt x="581406" y="582168"/>
                </a:lnTo>
                <a:lnTo>
                  <a:pt x="581406" y="1163574"/>
                </a:lnTo>
                <a:lnTo>
                  <a:pt x="1650492" y="1163573"/>
                </a:lnTo>
                <a:lnTo>
                  <a:pt x="2232660" y="582167"/>
                </a:lnTo>
                <a:close/>
              </a:path>
              <a:path w="2232660" h="1163954">
                <a:moveTo>
                  <a:pt x="581406" y="1163574"/>
                </a:moveTo>
                <a:lnTo>
                  <a:pt x="581406" y="582168"/>
                </a:lnTo>
                <a:lnTo>
                  <a:pt x="0" y="1163574"/>
                </a:lnTo>
                <a:lnTo>
                  <a:pt x="581406" y="1163574"/>
                </a:lnTo>
                <a:close/>
              </a:path>
            </a:pathLst>
          </a:custGeom>
          <a:solidFill>
            <a:srgbClr val="92D050"/>
          </a:solidFill>
        </p:spPr>
        <p:txBody>
          <a:bodyPr wrap="square" lIns="0" tIns="0" rIns="0" bIns="0" rtlCol="0"/>
          <a:lstStyle/>
          <a:p>
            <a:endParaRPr sz="1632">
              <a:solidFill>
                <a:prstClr val="black"/>
              </a:solidFill>
            </a:endParaRPr>
          </a:p>
        </p:txBody>
      </p:sp>
      <p:sp>
        <p:nvSpPr>
          <p:cNvPr id="4" name="object 4"/>
          <p:cNvSpPr/>
          <p:nvPr/>
        </p:nvSpPr>
        <p:spPr>
          <a:xfrm>
            <a:off x="2542404" y="2228418"/>
            <a:ext cx="2068916" cy="1079084"/>
          </a:xfrm>
          <a:custGeom>
            <a:avLst/>
            <a:gdLst/>
            <a:ahLst/>
            <a:cxnLst/>
            <a:rect l="l" t="t" r="r" b="b"/>
            <a:pathLst>
              <a:path w="2281554" h="1189989">
                <a:moveTo>
                  <a:pt x="2281428" y="595121"/>
                </a:moveTo>
                <a:lnTo>
                  <a:pt x="1687068" y="0"/>
                </a:lnTo>
                <a:lnTo>
                  <a:pt x="0" y="0"/>
                </a:lnTo>
                <a:lnTo>
                  <a:pt x="31242" y="31202"/>
                </a:lnTo>
                <a:lnTo>
                  <a:pt x="31242" y="25908"/>
                </a:lnTo>
                <a:lnTo>
                  <a:pt x="39624" y="3809"/>
                </a:lnTo>
                <a:lnTo>
                  <a:pt x="61721" y="25907"/>
                </a:lnTo>
                <a:lnTo>
                  <a:pt x="1672589" y="25907"/>
                </a:lnTo>
                <a:lnTo>
                  <a:pt x="1672589" y="22097"/>
                </a:lnTo>
                <a:lnTo>
                  <a:pt x="1681733" y="25907"/>
                </a:lnTo>
                <a:lnTo>
                  <a:pt x="1681733" y="31230"/>
                </a:lnTo>
                <a:lnTo>
                  <a:pt x="2245989" y="594746"/>
                </a:lnTo>
                <a:lnTo>
                  <a:pt x="2254758" y="585977"/>
                </a:lnTo>
                <a:lnTo>
                  <a:pt x="2254758" y="621791"/>
                </a:lnTo>
                <a:lnTo>
                  <a:pt x="2281428" y="595121"/>
                </a:lnTo>
                <a:close/>
              </a:path>
              <a:path w="2281554" h="1189989">
                <a:moveTo>
                  <a:pt x="604266" y="621757"/>
                </a:moveTo>
                <a:lnTo>
                  <a:pt x="604266" y="603504"/>
                </a:lnTo>
                <a:lnTo>
                  <a:pt x="595491" y="594741"/>
                </a:lnTo>
                <a:lnTo>
                  <a:pt x="0" y="1189482"/>
                </a:lnTo>
                <a:lnTo>
                  <a:pt x="31242" y="1189482"/>
                </a:lnTo>
                <a:lnTo>
                  <a:pt x="31242" y="1164336"/>
                </a:lnTo>
                <a:lnTo>
                  <a:pt x="60987" y="1164336"/>
                </a:lnTo>
                <a:lnTo>
                  <a:pt x="604266" y="621757"/>
                </a:lnTo>
                <a:close/>
              </a:path>
              <a:path w="2281554" h="1189989">
                <a:moveTo>
                  <a:pt x="61721" y="25907"/>
                </a:moveTo>
                <a:lnTo>
                  <a:pt x="39624" y="3809"/>
                </a:lnTo>
                <a:lnTo>
                  <a:pt x="31242" y="25908"/>
                </a:lnTo>
                <a:lnTo>
                  <a:pt x="61721" y="25907"/>
                </a:lnTo>
                <a:close/>
              </a:path>
              <a:path w="2281554" h="1189989">
                <a:moveTo>
                  <a:pt x="630936" y="595122"/>
                </a:moveTo>
                <a:lnTo>
                  <a:pt x="61721" y="25907"/>
                </a:lnTo>
                <a:lnTo>
                  <a:pt x="31242" y="25908"/>
                </a:lnTo>
                <a:lnTo>
                  <a:pt x="31242" y="31202"/>
                </a:lnTo>
                <a:lnTo>
                  <a:pt x="595491" y="594741"/>
                </a:lnTo>
                <a:lnTo>
                  <a:pt x="604266" y="585978"/>
                </a:lnTo>
                <a:lnTo>
                  <a:pt x="604266" y="621757"/>
                </a:lnTo>
                <a:lnTo>
                  <a:pt x="630936" y="595122"/>
                </a:lnTo>
                <a:close/>
              </a:path>
              <a:path w="2281554" h="1189989">
                <a:moveTo>
                  <a:pt x="60987" y="1164336"/>
                </a:moveTo>
                <a:lnTo>
                  <a:pt x="31242" y="1164336"/>
                </a:lnTo>
                <a:lnTo>
                  <a:pt x="39624" y="1185672"/>
                </a:lnTo>
                <a:lnTo>
                  <a:pt x="60987" y="1164336"/>
                </a:lnTo>
                <a:close/>
              </a:path>
              <a:path w="2281554" h="1189989">
                <a:moveTo>
                  <a:pt x="1676399" y="1164336"/>
                </a:moveTo>
                <a:lnTo>
                  <a:pt x="60987" y="1164336"/>
                </a:lnTo>
                <a:lnTo>
                  <a:pt x="39624" y="1185672"/>
                </a:lnTo>
                <a:lnTo>
                  <a:pt x="31242" y="1164336"/>
                </a:lnTo>
                <a:lnTo>
                  <a:pt x="31242" y="1189482"/>
                </a:lnTo>
                <a:lnTo>
                  <a:pt x="1672589" y="1189481"/>
                </a:lnTo>
                <a:lnTo>
                  <a:pt x="1672589" y="1168145"/>
                </a:lnTo>
                <a:lnTo>
                  <a:pt x="1676399" y="1164336"/>
                </a:lnTo>
                <a:close/>
              </a:path>
              <a:path w="2281554" h="1189989">
                <a:moveTo>
                  <a:pt x="604266" y="603504"/>
                </a:moveTo>
                <a:lnTo>
                  <a:pt x="604266" y="585978"/>
                </a:lnTo>
                <a:lnTo>
                  <a:pt x="595491" y="594741"/>
                </a:lnTo>
                <a:lnTo>
                  <a:pt x="604266" y="603504"/>
                </a:lnTo>
                <a:close/>
              </a:path>
              <a:path w="2281554" h="1189989">
                <a:moveTo>
                  <a:pt x="1681733" y="25907"/>
                </a:moveTo>
                <a:lnTo>
                  <a:pt x="1672589" y="22097"/>
                </a:lnTo>
                <a:lnTo>
                  <a:pt x="1676399" y="25903"/>
                </a:lnTo>
                <a:lnTo>
                  <a:pt x="1681733" y="25907"/>
                </a:lnTo>
                <a:close/>
              </a:path>
              <a:path w="2281554" h="1189989">
                <a:moveTo>
                  <a:pt x="1676404" y="25907"/>
                </a:moveTo>
                <a:lnTo>
                  <a:pt x="1672589" y="22097"/>
                </a:lnTo>
                <a:lnTo>
                  <a:pt x="1672589" y="25907"/>
                </a:lnTo>
                <a:lnTo>
                  <a:pt x="1676404" y="25907"/>
                </a:lnTo>
                <a:close/>
              </a:path>
              <a:path w="2281554" h="1189989">
                <a:moveTo>
                  <a:pt x="1681733" y="1164336"/>
                </a:moveTo>
                <a:lnTo>
                  <a:pt x="1676399" y="1164336"/>
                </a:lnTo>
                <a:lnTo>
                  <a:pt x="1672589" y="1168145"/>
                </a:lnTo>
                <a:lnTo>
                  <a:pt x="1681733" y="1164336"/>
                </a:lnTo>
                <a:close/>
              </a:path>
              <a:path w="2281554" h="1189989">
                <a:moveTo>
                  <a:pt x="1681733" y="1189481"/>
                </a:moveTo>
                <a:lnTo>
                  <a:pt x="1681733" y="1164336"/>
                </a:lnTo>
                <a:lnTo>
                  <a:pt x="1672589" y="1168145"/>
                </a:lnTo>
                <a:lnTo>
                  <a:pt x="1672589" y="1189481"/>
                </a:lnTo>
                <a:lnTo>
                  <a:pt x="1681733" y="1189481"/>
                </a:lnTo>
                <a:close/>
              </a:path>
              <a:path w="2281554" h="1189989">
                <a:moveTo>
                  <a:pt x="2254758" y="621791"/>
                </a:moveTo>
                <a:lnTo>
                  <a:pt x="2254758" y="603503"/>
                </a:lnTo>
                <a:lnTo>
                  <a:pt x="2245989" y="594746"/>
                </a:lnTo>
                <a:lnTo>
                  <a:pt x="1676399" y="1164336"/>
                </a:lnTo>
                <a:lnTo>
                  <a:pt x="1681733" y="1164336"/>
                </a:lnTo>
                <a:lnTo>
                  <a:pt x="1681733" y="1189481"/>
                </a:lnTo>
                <a:lnTo>
                  <a:pt x="1687068" y="1189481"/>
                </a:lnTo>
                <a:lnTo>
                  <a:pt x="2254758" y="621791"/>
                </a:lnTo>
                <a:close/>
              </a:path>
              <a:path w="2281554" h="1189989">
                <a:moveTo>
                  <a:pt x="1681733" y="31230"/>
                </a:moveTo>
                <a:lnTo>
                  <a:pt x="1681733" y="25907"/>
                </a:lnTo>
                <a:lnTo>
                  <a:pt x="1676404" y="25907"/>
                </a:lnTo>
                <a:lnTo>
                  <a:pt x="1681733" y="31230"/>
                </a:lnTo>
                <a:close/>
              </a:path>
              <a:path w="2281554" h="1189989">
                <a:moveTo>
                  <a:pt x="2254758" y="603503"/>
                </a:moveTo>
                <a:lnTo>
                  <a:pt x="2254758" y="585977"/>
                </a:lnTo>
                <a:lnTo>
                  <a:pt x="2245989" y="594746"/>
                </a:lnTo>
                <a:lnTo>
                  <a:pt x="2254758" y="603503"/>
                </a:lnTo>
                <a:close/>
              </a:path>
            </a:pathLst>
          </a:custGeom>
          <a:solidFill>
            <a:srgbClr val="FFFFFF"/>
          </a:solidFill>
        </p:spPr>
        <p:txBody>
          <a:bodyPr wrap="square" lIns="0" tIns="0" rIns="0" bIns="0" rtlCol="0"/>
          <a:lstStyle/>
          <a:p>
            <a:endParaRPr sz="1632">
              <a:solidFill>
                <a:prstClr val="black"/>
              </a:solidFill>
            </a:endParaRPr>
          </a:p>
        </p:txBody>
      </p:sp>
      <p:sp>
        <p:nvSpPr>
          <p:cNvPr id="5" name="object 5"/>
          <p:cNvSpPr txBox="1"/>
          <p:nvPr/>
        </p:nvSpPr>
        <p:spPr>
          <a:xfrm>
            <a:off x="3218410" y="2681414"/>
            <a:ext cx="743957" cy="195438"/>
          </a:xfrm>
          <a:prstGeom prst="rect">
            <a:avLst/>
          </a:prstGeom>
        </p:spPr>
        <p:txBody>
          <a:bodyPr vert="horz" wrap="square" lIns="0" tIns="0" rIns="0" bIns="0" rtlCol="0">
            <a:spAutoFit/>
          </a:bodyPr>
          <a:lstStyle/>
          <a:p>
            <a:pPr marL="11516"/>
            <a:r>
              <a:rPr sz="1270" spc="-32" dirty="0">
                <a:solidFill>
                  <a:srgbClr val="FFFFFF"/>
                </a:solidFill>
                <a:cs typeface="Calibri"/>
              </a:rPr>
              <a:t>K</a:t>
            </a:r>
            <a:r>
              <a:rPr sz="1270" spc="-14" dirty="0">
                <a:solidFill>
                  <a:srgbClr val="FFFFFF"/>
                </a:solidFill>
                <a:cs typeface="Calibri"/>
              </a:rPr>
              <a:t>n</a:t>
            </a:r>
            <a:r>
              <a:rPr sz="1270" spc="-18" dirty="0">
                <a:solidFill>
                  <a:srgbClr val="FFFFFF"/>
                </a:solidFill>
                <a:cs typeface="Calibri"/>
              </a:rPr>
              <a:t>o</a:t>
            </a:r>
            <a:r>
              <a:rPr sz="1270" spc="-9" dirty="0">
                <a:solidFill>
                  <a:srgbClr val="FFFFFF"/>
                </a:solidFill>
                <a:cs typeface="Calibri"/>
              </a:rPr>
              <a:t>w</a:t>
            </a:r>
            <a:r>
              <a:rPr sz="1270" spc="-5" dirty="0">
                <a:solidFill>
                  <a:srgbClr val="FFFFFF"/>
                </a:solidFill>
                <a:cs typeface="Calibri"/>
              </a:rPr>
              <a:t>l</a:t>
            </a:r>
            <a:r>
              <a:rPr sz="1270" spc="-9" dirty="0">
                <a:solidFill>
                  <a:srgbClr val="FFFFFF"/>
                </a:solidFill>
                <a:cs typeface="Calibri"/>
              </a:rPr>
              <a:t>e</a:t>
            </a:r>
            <a:r>
              <a:rPr sz="1270" spc="-14" dirty="0">
                <a:solidFill>
                  <a:srgbClr val="FFFFFF"/>
                </a:solidFill>
                <a:cs typeface="Calibri"/>
              </a:rPr>
              <a:t>d</a:t>
            </a:r>
            <a:r>
              <a:rPr sz="1270" spc="-18" dirty="0">
                <a:solidFill>
                  <a:srgbClr val="FFFFFF"/>
                </a:solidFill>
                <a:cs typeface="Calibri"/>
              </a:rPr>
              <a:t>g</a:t>
            </a:r>
            <a:r>
              <a:rPr sz="1270" spc="-9" dirty="0">
                <a:solidFill>
                  <a:srgbClr val="FFFFFF"/>
                </a:solidFill>
                <a:cs typeface="Calibri"/>
              </a:rPr>
              <a:t>e</a:t>
            </a:r>
            <a:endParaRPr sz="1270">
              <a:solidFill>
                <a:prstClr val="black"/>
              </a:solidFill>
              <a:cs typeface="Calibri"/>
            </a:endParaRPr>
          </a:p>
        </p:txBody>
      </p:sp>
      <p:sp>
        <p:nvSpPr>
          <p:cNvPr id="6" name="object 6"/>
          <p:cNvSpPr/>
          <p:nvPr/>
        </p:nvSpPr>
        <p:spPr>
          <a:xfrm>
            <a:off x="4003832" y="2228418"/>
            <a:ext cx="2932517" cy="1055130"/>
          </a:xfrm>
          <a:prstGeom prst="rect">
            <a:avLst/>
          </a:prstGeom>
          <a:blipFill>
            <a:blip r:embed="rId3" cstate="print"/>
            <a:stretch>
              <a:fillRect/>
            </a:stretch>
          </a:blipFill>
        </p:spPr>
        <p:txBody>
          <a:bodyPr wrap="square" lIns="0" tIns="0" rIns="0" bIns="0" rtlCol="0"/>
          <a:lstStyle/>
          <a:p>
            <a:endParaRPr sz="1632">
              <a:solidFill>
                <a:prstClr val="black"/>
              </a:solidFill>
            </a:endParaRPr>
          </a:p>
        </p:txBody>
      </p:sp>
      <p:sp>
        <p:nvSpPr>
          <p:cNvPr id="7" name="object 7"/>
          <p:cNvSpPr/>
          <p:nvPr/>
        </p:nvSpPr>
        <p:spPr>
          <a:xfrm>
            <a:off x="3975502" y="2216671"/>
            <a:ext cx="2976740" cy="1078623"/>
          </a:xfrm>
          <a:prstGeom prst="rect">
            <a:avLst/>
          </a:prstGeom>
          <a:blipFill>
            <a:blip r:embed="rId4" cstate="print"/>
            <a:stretch>
              <a:fillRect/>
            </a:stretch>
          </a:blipFill>
        </p:spPr>
        <p:txBody>
          <a:bodyPr wrap="square" lIns="0" tIns="0" rIns="0" bIns="0" rtlCol="0"/>
          <a:lstStyle/>
          <a:p>
            <a:endParaRPr sz="1632">
              <a:solidFill>
                <a:prstClr val="black"/>
              </a:solidFill>
            </a:endParaRPr>
          </a:p>
        </p:txBody>
      </p:sp>
      <p:sp>
        <p:nvSpPr>
          <p:cNvPr id="8" name="object 8"/>
          <p:cNvSpPr txBox="1"/>
          <p:nvPr/>
        </p:nvSpPr>
        <p:spPr>
          <a:xfrm>
            <a:off x="4607277" y="2492086"/>
            <a:ext cx="1740124" cy="538609"/>
          </a:xfrm>
          <a:prstGeom prst="rect">
            <a:avLst/>
          </a:prstGeom>
        </p:spPr>
        <p:txBody>
          <a:bodyPr vert="horz" wrap="square" lIns="0" tIns="0" rIns="0" bIns="0" rtlCol="0">
            <a:spAutoFit/>
          </a:bodyPr>
          <a:lstStyle/>
          <a:p>
            <a:pPr marL="489445" marR="482535" algn="ctr">
              <a:lnSpc>
                <a:spcPts val="1396"/>
              </a:lnSpc>
            </a:pPr>
            <a:r>
              <a:rPr sz="1270" b="1" spc="-9" dirty="0">
                <a:solidFill>
                  <a:prstClr val="black"/>
                </a:solidFill>
                <a:cs typeface="Calibri"/>
              </a:rPr>
              <a:t>Eu</a:t>
            </a:r>
            <a:r>
              <a:rPr sz="1270" b="1" spc="-23" dirty="0">
                <a:solidFill>
                  <a:prstClr val="black"/>
                </a:solidFill>
                <a:cs typeface="Calibri"/>
              </a:rPr>
              <a:t>r</a:t>
            </a:r>
            <a:r>
              <a:rPr sz="1270" b="1" spc="-14" dirty="0">
                <a:solidFill>
                  <a:prstClr val="black"/>
                </a:solidFill>
                <a:cs typeface="Calibri"/>
              </a:rPr>
              <a:t>oce</a:t>
            </a:r>
            <a:r>
              <a:rPr sz="1270" b="1" spc="-23" dirty="0">
                <a:solidFill>
                  <a:prstClr val="black"/>
                </a:solidFill>
                <a:cs typeface="Calibri"/>
              </a:rPr>
              <a:t>n</a:t>
            </a:r>
            <a:r>
              <a:rPr sz="1270" b="1" spc="-5" dirty="0">
                <a:solidFill>
                  <a:prstClr val="black"/>
                </a:solidFill>
                <a:cs typeface="Calibri"/>
              </a:rPr>
              <a:t>t</a:t>
            </a:r>
            <a:r>
              <a:rPr sz="1270" b="1" spc="-9" dirty="0">
                <a:solidFill>
                  <a:prstClr val="black"/>
                </a:solidFill>
                <a:cs typeface="Calibri"/>
              </a:rPr>
              <a:t>ric </a:t>
            </a:r>
            <a:r>
              <a:rPr sz="1270" b="1" spc="-5" dirty="0">
                <a:solidFill>
                  <a:prstClr val="black"/>
                </a:solidFill>
                <a:cs typeface="Calibri"/>
              </a:rPr>
              <a:t>Ir</a:t>
            </a:r>
            <a:r>
              <a:rPr sz="1270" b="1" spc="-23" dirty="0">
                <a:solidFill>
                  <a:prstClr val="black"/>
                </a:solidFill>
                <a:cs typeface="Calibri"/>
              </a:rPr>
              <a:t>r</a:t>
            </a:r>
            <a:r>
              <a:rPr sz="1270" b="1" spc="-14" dirty="0">
                <a:solidFill>
                  <a:prstClr val="black"/>
                </a:solidFill>
                <a:cs typeface="Calibri"/>
              </a:rPr>
              <a:t>e</a:t>
            </a:r>
            <a:r>
              <a:rPr sz="1270" b="1" spc="-5" dirty="0">
                <a:solidFill>
                  <a:prstClr val="black"/>
                </a:solidFill>
                <a:cs typeface="Calibri"/>
              </a:rPr>
              <a:t>l</a:t>
            </a:r>
            <a:r>
              <a:rPr sz="1270" b="1" spc="-18" dirty="0">
                <a:solidFill>
                  <a:prstClr val="black"/>
                </a:solidFill>
                <a:cs typeface="Calibri"/>
              </a:rPr>
              <a:t>e</a:t>
            </a:r>
            <a:r>
              <a:rPr sz="1270" b="1" spc="-27" dirty="0">
                <a:solidFill>
                  <a:prstClr val="black"/>
                </a:solidFill>
                <a:cs typeface="Calibri"/>
              </a:rPr>
              <a:t>v</a:t>
            </a:r>
            <a:r>
              <a:rPr sz="1270" b="1" spc="-9" dirty="0">
                <a:solidFill>
                  <a:prstClr val="black"/>
                </a:solidFill>
                <a:cs typeface="Calibri"/>
              </a:rPr>
              <a:t>a</a:t>
            </a:r>
            <a:r>
              <a:rPr sz="1270" b="1" spc="-23" dirty="0">
                <a:solidFill>
                  <a:prstClr val="black"/>
                </a:solidFill>
                <a:cs typeface="Calibri"/>
              </a:rPr>
              <a:t>n</a:t>
            </a:r>
            <a:r>
              <a:rPr sz="1270" b="1" spc="-5" dirty="0">
                <a:solidFill>
                  <a:prstClr val="black"/>
                </a:solidFill>
                <a:cs typeface="Calibri"/>
              </a:rPr>
              <a:t>t</a:t>
            </a:r>
            <a:endParaRPr sz="1270">
              <a:solidFill>
                <a:prstClr val="black"/>
              </a:solidFill>
              <a:cs typeface="Calibri"/>
            </a:endParaRPr>
          </a:p>
          <a:p>
            <a:pPr algn="ctr">
              <a:lnSpc>
                <a:spcPts val="1369"/>
              </a:lnSpc>
            </a:pPr>
            <a:r>
              <a:rPr sz="1270" b="1" spc="-14" dirty="0">
                <a:solidFill>
                  <a:prstClr val="black"/>
                </a:solidFill>
                <a:cs typeface="Calibri"/>
              </a:rPr>
              <a:t>Nar</a:t>
            </a:r>
            <a:r>
              <a:rPr sz="1270" b="1" spc="-23" dirty="0">
                <a:solidFill>
                  <a:prstClr val="black"/>
                </a:solidFill>
                <a:cs typeface="Calibri"/>
              </a:rPr>
              <a:t>r</a:t>
            </a:r>
            <a:r>
              <a:rPr sz="1270" b="1" spc="-14" dirty="0">
                <a:solidFill>
                  <a:prstClr val="black"/>
                </a:solidFill>
                <a:cs typeface="Calibri"/>
              </a:rPr>
              <a:t>ow</a:t>
            </a:r>
            <a:r>
              <a:rPr sz="1270" b="1" dirty="0">
                <a:solidFill>
                  <a:prstClr val="black"/>
                </a:solidFill>
                <a:cs typeface="Calibri"/>
              </a:rPr>
              <a:t> </a:t>
            </a:r>
            <a:r>
              <a:rPr sz="1270" b="1" spc="-9" dirty="0">
                <a:solidFill>
                  <a:prstClr val="black"/>
                </a:solidFill>
                <a:cs typeface="Calibri"/>
              </a:rPr>
              <a:t>and</a:t>
            </a:r>
            <a:r>
              <a:rPr sz="1270" b="1" spc="5" dirty="0">
                <a:solidFill>
                  <a:prstClr val="black"/>
                </a:solidFill>
                <a:cs typeface="Calibri"/>
              </a:rPr>
              <a:t> </a:t>
            </a:r>
            <a:r>
              <a:rPr sz="1270" b="1" spc="-9" dirty="0">
                <a:solidFill>
                  <a:prstClr val="black"/>
                </a:solidFill>
                <a:cs typeface="Calibri"/>
              </a:rPr>
              <a:t>disconnec</a:t>
            </a:r>
            <a:r>
              <a:rPr sz="1270" b="1" spc="-23" dirty="0">
                <a:solidFill>
                  <a:prstClr val="black"/>
                </a:solidFill>
                <a:cs typeface="Calibri"/>
              </a:rPr>
              <a:t>t</a:t>
            </a:r>
            <a:r>
              <a:rPr sz="1270" b="1" spc="-14" dirty="0">
                <a:solidFill>
                  <a:prstClr val="black"/>
                </a:solidFill>
                <a:cs typeface="Calibri"/>
              </a:rPr>
              <a:t>ed</a:t>
            </a:r>
            <a:endParaRPr sz="1270">
              <a:solidFill>
                <a:prstClr val="black"/>
              </a:solidFill>
              <a:cs typeface="Calibri"/>
            </a:endParaRPr>
          </a:p>
        </p:txBody>
      </p:sp>
      <p:sp>
        <p:nvSpPr>
          <p:cNvPr id="9" name="object 9"/>
          <p:cNvSpPr/>
          <p:nvPr/>
        </p:nvSpPr>
        <p:spPr>
          <a:xfrm>
            <a:off x="6268181" y="2195250"/>
            <a:ext cx="2883469" cy="1057203"/>
          </a:xfrm>
          <a:prstGeom prst="rect">
            <a:avLst/>
          </a:prstGeom>
          <a:blipFill>
            <a:blip r:embed="rId5" cstate="print"/>
            <a:stretch>
              <a:fillRect/>
            </a:stretch>
          </a:blipFill>
        </p:spPr>
        <p:txBody>
          <a:bodyPr wrap="square" lIns="0" tIns="0" rIns="0" bIns="0" rtlCol="0"/>
          <a:lstStyle/>
          <a:p>
            <a:endParaRPr sz="1632">
              <a:solidFill>
                <a:prstClr val="black"/>
              </a:solidFill>
            </a:endParaRPr>
          </a:p>
        </p:txBody>
      </p:sp>
      <p:sp>
        <p:nvSpPr>
          <p:cNvPr id="10" name="object 10"/>
          <p:cNvSpPr/>
          <p:nvPr/>
        </p:nvSpPr>
        <p:spPr>
          <a:xfrm>
            <a:off x="6239851" y="2183504"/>
            <a:ext cx="2928382" cy="1080696"/>
          </a:xfrm>
          <a:prstGeom prst="rect">
            <a:avLst/>
          </a:prstGeom>
          <a:blipFill>
            <a:blip r:embed="rId6" cstate="print"/>
            <a:stretch>
              <a:fillRect/>
            </a:stretch>
          </a:blipFill>
        </p:spPr>
        <p:txBody>
          <a:bodyPr wrap="square" lIns="0" tIns="0" rIns="0" bIns="0" rtlCol="0"/>
          <a:lstStyle/>
          <a:p>
            <a:endParaRPr sz="1632">
              <a:solidFill>
                <a:prstClr val="black"/>
              </a:solidFill>
            </a:endParaRPr>
          </a:p>
        </p:txBody>
      </p:sp>
      <p:sp>
        <p:nvSpPr>
          <p:cNvPr id="11" name="object 11"/>
          <p:cNvSpPr txBox="1"/>
          <p:nvPr/>
        </p:nvSpPr>
        <p:spPr>
          <a:xfrm>
            <a:off x="6908290" y="2460300"/>
            <a:ext cx="1619202" cy="538609"/>
          </a:xfrm>
          <a:prstGeom prst="rect">
            <a:avLst/>
          </a:prstGeom>
        </p:spPr>
        <p:txBody>
          <a:bodyPr vert="horz" wrap="square" lIns="0" tIns="0" rIns="0" bIns="0" rtlCol="0">
            <a:spAutoFit/>
          </a:bodyPr>
          <a:lstStyle/>
          <a:p>
            <a:pPr marL="10941" marR="4607" indent="-1727" algn="ctr">
              <a:lnSpc>
                <a:spcPts val="1396"/>
              </a:lnSpc>
            </a:pPr>
            <a:r>
              <a:rPr sz="1270" b="1" spc="-14" dirty="0">
                <a:solidFill>
                  <a:prstClr val="black"/>
                </a:solidFill>
                <a:cs typeface="Calibri"/>
              </a:rPr>
              <a:t>Curriculum</a:t>
            </a:r>
            <a:r>
              <a:rPr sz="1270" b="1" spc="9" dirty="0">
                <a:solidFill>
                  <a:prstClr val="black"/>
                </a:solidFill>
                <a:cs typeface="Calibri"/>
              </a:rPr>
              <a:t> </a:t>
            </a:r>
            <a:r>
              <a:rPr sz="1270" b="1" spc="-23" dirty="0">
                <a:solidFill>
                  <a:prstClr val="black"/>
                </a:solidFill>
                <a:cs typeface="Calibri"/>
              </a:rPr>
              <a:t>r</a:t>
            </a:r>
            <a:r>
              <a:rPr sz="1270" b="1" spc="-18" dirty="0">
                <a:solidFill>
                  <a:prstClr val="black"/>
                </a:solidFill>
                <a:cs typeface="Calibri"/>
              </a:rPr>
              <a:t>e</a:t>
            </a:r>
            <a:r>
              <a:rPr sz="1270" b="1" spc="-14" dirty="0">
                <a:solidFill>
                  <a:prstClr val="black"/>
                </a:solidFill>
                <a:cs typeface="Calibri"/>
              </a:rPr>
              <a:t>view</a:t>
            </a:r>
            <a:r>
              <a:rPr sz="1270" b="1" spc="-9" dirty="0">
                <a:solidFill>
                  <a:prstClr val="black"/>
                </a:solidFill>
                <a:cs typeface="Calibri"/>
              </a:rPr>
              <a:t> Ubu</a:t>
            </a:r>
            <a:r>
              <a:rPr sz="1270" b="1" spc="-23" dirty="0">
                <a:solidFill>
                  <a:prstClr val="black"/>
                </a:solidFill>
                <a:cs typeface="Calibri"/>
              </a:rPr>
              <a:t>n</a:t>
            </a:r>
            <a:r>
              <a:rPr sz="1270" b="1" spc="-9" dirty="0">
                <a:solidFill>
                  <a:prstClr val="black"/>
                </a:solidFill>
                <a:cs typeface="Calibri"/>
              </a:rPr>
              <a:t>tu</a:t>
            </a:r>
            <a:r>
              <a:rPr sz="1270" b="1" dirty="0">
                <a:solidFill>
                  <a:prstClr val="black"/>
                </a:solidFill>
                <a:cs typeface="Calibri"/>
              </a:rPr>
              <a:t> </a:t>
            </a:r>
            <a:r>
              <a:rPr sz="1270" spc="-9" dirty="0">
                <a:solidFill>
                  <a:prstClr val="black"/>
                </a:solidFill>
                <a:cs typeface="Calibri"/>
              </a:rPr>
              <a:t>&amp;</a:t>
            </a:r>
            <a:r>
              <a:rPr sz="1270" dirty="0">
                <a:solidFill>
                  <a:prstClr val="black"/>
                </a:solidFill>
                <a:cs typeface="Calibri"/>
              </a:rPr>
              <a:t> </a:t>
            </a:r>
            <a:r>
              <a:rPr sz="1270" b="1" spc="-14" dirty="0">
                <a:solidFill>
                  <a:prstClr val="black"/>
                </a:solidFill>
                <a:cs typeface="Calibri"/>
              </a:rPr>
              <a:t>Rig</a:t>
            </a:r>
            <a:r>
              <a:rPr sz="1270" b="1" spc="-23" dirty="0">
                <a:solidFill>
                  <a:prstClr val="black"/>
                </a:solidFill>
                <a:cs typeface="Calibri"/>
              </a:rPr>
              <a:t>h</a:t>
            </a:r>
            <a:r>
              <a:rPr sz="1270" b="1" spc="-14" dirty="0">
                <a:solidFill>
                  <a:prstClr val="black"/>
                </a:solidFill>
                <a:cs typeface="Calibri"/>
              </a:rPr>
              <a:t>ts</a:t>
            </a:r>
            <a:r>
              <a:rPr sz="1270" b="1" spc="-9" dirty="0">
                <a:solidFill>
                  <a:prstClr val="black"/>
                </a:solidFill>
                <a:cs typeface="Calibri"/>
              </a:rPr>
              <a:t> Indi</a:t>
            </a:r>
            <a:r>
              <a:rPr sz="1270" b="1" spc="-32" dirty="0">
                <a:solidFill>
                  <a:prstClr val="black"/>
                </a:solidFill>
                <a:cs typeface="Calibri"/>
              </a:rPr>
              <a:t>g</a:t>
            </a:r>
            <a:r>
              <a:rPr sz="1270" b="1" spc="-14" dirty="0">
                <a:solidFill>
                  <a:prstClr val="black"/>
                </a:solidFill>
                <a:cs typeface="Calibri"/>
              </a:rPr>
              <a:t>e</a:t>
            </a:r>
            <a:r>
              <a:rPr sz="1270" b="1" spc="-9" dirty="0">
                <a:solidFill>
                  <a:prstClr val="black"/>
                </a:solidFill>
                <a:cs typeface="Calibri"/>
              </a:rPr>
              <a:t>nous</a:t>
            </a:r>
            <a:r>
              <a:rPr sz="1270" b="1" spc="14" dirty="0">
                <a:solidFill>
                  <a:prstClr val="black"/>
                </a:solidFill>
                <a:cs typeface="Calibri"/>
              </a:rPr>
              <a:t> </a:t>
            </a:r>
            <a:r>
              <a:rPr sz="1270" b="1" spc="-32" dirty="0">
                <a:solidFill>
                  <a:prstClr val="black"/>
                </a:solidFill>
                <a:cs typeface="Calibri"/>
              </a:rPr>
              <a:t>K</a:t>
            </a:r>
            <a:r>
              <a:rPr sz="1270" b="1" spc="-9" dirty="0">
                <a:solidFill>
                  <a:prstClr val="black"/>
                </a:solidFill>
                <a:cs typeface="Calibri"/>
              </a:rPr>
              <a:t>n</a:t>
            </a:r>
            <a:r>
              <a:rPr sz="1270" b="1" spc="-14" dirty="0">
                <a:solidFill>
                  <a:prstClr val="black"/>
                </a:solidFill>
                <a:cs typeface="Calibri"/>
              </a:rPr>
              <a:t>owle</a:t>
            </a:r>
            <a:r>
              <a:rPr sz="1270" b="1" spc="-9" dirty="0">
                <a:solidFill>
                  <a:prstClr val="black"/>
                </a:solidFill>
                <a:cs typeface="Calibri"/>
              </a:rPr>
              <a:t>d</a:t>
            </a:r>
            <a:r>
              <a:rPr sz="1270" b="1" spc="-32" dirty="0">
                <a:solidFill>
                  <a:prstClr val="black"/>
                </a:solidFill>
                <a:cs typeface="Calibri"/>
              </a:rPr>
              <a:t>g</a:t>
            </a:r>
            <a:r>
              <a:rPr sz="1270" b="1" spc="-9" dirty="0">
                <a:solidFill>
                  <a:prstClr val="black"/>
                </a:solidFill>
                <a:cs typeface="Calibri"/>
              </a:rPr>
              <a:t>e</a:t>
            </a:r>
            <a:r>
              <a:rPr sz="1270" b="1" spc="18" dirty="0">
                <a:solidFill>
                  <a:prstClr val="black"/>
                </a:solidFill>
                <a:cs typeface="Calibri"/>
              </a:rPr>
              <a:t> </a:t>
            </a:r>
            <a:r>
              <a:rPr sz="1270" b="1" spc="-5" dirty="0">
                <a:solidFill>
                  <a:prstClr val="black"/>
                </a:solidFill>
                <a:cs typeface="Calibri"/>
              </a:rPr>
              <a:t>:</a:t>
            </a:r>
            <a:endParaRPr sz="1270">
              <a:solidFill>
                <a:prstClr val="black"/>
              </a:solidFill>
              <a:cs typeface="Calibri"/>
            </a:endParaRPr>
          </a:p>
        </p:txBody>
      </p:sp>
      <p:sp>
        <p:nvSpPr>
          <p:cNvPr id="12" name="object 12"/>
          <p:cNvSpPr/>
          <p:nvPr/>
        </p:nvSpPr>
        <p:spPr>
          <a:xfrm>
            <a:off x="2577644" y="3326388"/>
            <a:ext cx="2024578" cy="1056051"/>
          </a:xfrm>
          <a:custGeom>
            <a:avLst/>
            <a:gdLst/>
            <a:ahLst/>
            <a:cxnLst/>
            <a:rect l="l" t="t" r="r" b="b"/>
            <a:pathLst>
              <a:path w="2232660" h="1164589">
                <a:moveTo>
                  <a:pt x="2232660" y="582167"/>
                </a:moveTo>
                <a:lnTo>
                  <a:pt x="1650492" y="0"/>
                </a:lnTo>
                <a:lnTo>
                  <a:pt x="0" y="0"/>
                </a:lnTo>
                <a:lnTo>
                  <a:pt x="582168" y="582168"/>
                </a:lnTo>
                <a:lnTo>
                  <a:pt x="582168" y="1164336"/>
                </a:lnTo>
                <a:lnTo>
                  <a:pt x="1650492" y="1164336"/>
                </a:lnTo>
                <a:lnTo>
                  <a:pt x="2232660" y="582167"/>
                </a:lnTo>
                <a:close/>
              </a:path>
              <a:path w="2232660" h="1164589">
                <a:moveTo>
                  <a:pt x="582168" y="1164336"/>
                </a:moveTo>
                <a:lnTo>
                  <a:pt x="582168" y="582168"/>
                </a:lnTo>
                <a:lnTo>
                  <a:pt x="0" y="1164336"/>
                </a:lnTo>
                <a:lnTo>
                  <a:pt x="582168" y="1164336"/>
                </a:lnTo>
                <a:close/>
              </a:path>
            </a:pathLst>
          </a:custGeom>
          <a:solidFill>
            <a:srgbClr val="FFC000"/>
          </a:solidFill>
        </p:spPr>
        <p:txBody>
          <a:bodyPr wrap="square" lIns="0" tIns="0" rIns="0" bIns="0" rtlCol="0"/>
          <a:lstStyle/>
          <a:p>
            <a:endParaRPr sz="1632">
              <a:solidFill>
                <a:prstClr val="black"/>
              </a:solidFill>
            </a:endParaRPr>
          </a:p>
        </p:txBody>
      </p:sp>
      <p:sp>
        <p:nvSpPr>
          <p:cNvPr id="13" name="object 13"/>
          <p:cNvSpPr/>
          <p:nvPr/>
        </p:nvSpPr>
        <p:spPr>
          <a:xfrm>
            <a:off x="2550005" y="3315333"/>
            <a:ext cx="2068916" cy="1079084"/>
          </a:xfrm>
          <a:custGeom>
            <a:avLst/>
            <a:gdLst/>
            <a:ahLst/>
            <a:cxnLst/>
            <a:rect l="l" t="t" r="r" b="b"/>
            <a:pathLst>
              <a:path w="2281554" h="1189989">
                <a:moveTo>
                  <a:pt x="2281428" y="594359"/>
                </a:moveTo>
                <a:lnTo>
                  <a:pt x="1686306" y="0"/>
                </a:lnTo>
                <a:lnTo>
                  <a:pt x="0" y="0"/>
                </a:lnTo>
                <a:lnTo>
                  <a:pt x="30479" y="30479"/>
                </a:lnTo>
                <a:lnTo>
                  <a:pt x="30480" y="25145"/>
                </a:lnTo>
                <a:lnTo>
                  <a:pt x="39624" y="3809"/>
                </a:lnTo>
                <a:lnTo>
                  <a:pt x="60959" y="25145"/>
                </a:lnTo>
                <a:lnTo>
                  <a:pt x="1672589" y="25145"/>
                </a:lnTo>
                <a:lnTo>
                  <a:pt x="1672589" y="21335"/>
                </a:lnTo>
                <a:lnTo>
                  <a:pt x="1680972" y="25145"/>
                </a:lnTo>
                <a:lnTo>
                  <a:pt x="1680972" y="29728"/>
                </a:lnTo>
                <a:lnTo>
                  <a:pt x="2244863" y="594359"/>
                </a:lnTo>
                <a:lnTo>
                  <a:pt x="2253996" y="585215"/>
                </a:lnTo>
                <a:lnTo>
                  <a:pt x="2253996" y="621791"/>
                </a:lnTo>
                <a:lnTo>
                  <a:pt x="2281428" y="594359"/>
                </a:lnTo>
                <a:close/>
              </a:path>
              <a:path w="2281554" h="1189989">
                <a:moveTo>
                  <a:pt x="603504" y="621064"/>
                </a:moveTo>
                <a:lnTo>
                  <a:pt x="603504" y="603504"/>
                </a:lnTo>
                <a:lnTo>
                  <a:pt x="594365" y="594365"/>
                </a:lnTo>
                <a:lnTo>
                  <a:pt x="0" y="1189482"/>
                </a:lnTo>
                <a:lnTo>
                  <a:pt x="30480" y="1189482"/>
                </a:lnTo>
                <a:lnTo>
                  <a:pt x="30480" y="1163574"/>
                </a:lnTo>
                <a:lnTo>
                  <a:pt x="61693" y="1163574"/>
                </a:lnTo>
                <a:lnTo>
                  <a:pt x="603504" y="621064"/>
                </a:lnTo>
                <a:close/>
              </a:path>
              <a:path w="2281554" h="1189989">
                <a:moveTo>
                  <a:pt x="60959" y="25145"/>
                </a:moveTo>
                <a:lnTo>
                  <a:pt x="39624" y="3809"/>
                </a:lnTo>
                <a:lnTo>
                  <a:pt x="30480" y="25145"/>
                </a:lnTo>
                <a:lnTo>
                  <a:pt x="60959" y="25145"/>
                </a:lnTo>
                <a:close/>
              </a:path>
              <a:path w="2281554" h="1189989">
                <a:moveTo>
                  <a:pt x="630174" y="594360"/>
                </a:moveTo>
                <a:lnTo>
                  <a:pt x="60959" y="25145"/>
                </a:lnTo>
                <a:lnTo>
                  <a:pt x="30480" y="25145"/>
                </a:lnTo>
                <a:lnTo>
                  <a:pt x="30479" y="30479"/>
                </a:lnTo>
                <a:lnTo>
                  <a:pt x="594365" y="594365"/>
                </a:lnTo>
                <a:lnTo>
                  <a:pt x="603504" y="585216"/>
                </a:lnTo>
                <a:lnTo>
                  <a:pt x="603504" y="621064"/>
                </a:lnTo>
                <a:lnTo>
                  <a:pt x="630174" y="594360"/>
                </a:lnTo>
                <a:close/>
              </a:path>
              <a:path w="2281554" h="1189989">
                <a:moveTo>
                  <a:pt x="61693" y="1163574"/>
                </a:moveTo>
                <a:lnTo>
                  <a:pt x="30480" y="1163574"/>
                </a:lnTo>
                <a:lnTo>
                  <a:pt x="39624" y="1185672"/>
                </a:lnTo>
                <a:lnTo>
                  <a:pt x="61693" y="1163574"/>
                </a:lnTo>
                <a:close/>
              </a:path>
              <a:path w="2281554" h="1189989">
                <a:moveTo>
                  <a:pt x="1676395" y="1163573"/>
                </a:moveTo>
                <a:lnTo>
                  <a:pt x="61693" y="1163574"/>
                </a:lnTo>
                <a:lnTo>
                  <a:pt x="39624" y="1185672"/>
                </a:lnTo>
                <a:lnTo>
                  <a:pt x="30480" y="1163574"/>
                </a:lnTo>
                <a:lnTo>
                  <a:pt x="30480" y="1189482"/>
                </a:lnTo>
                <a:lnTo>
                  <a:pt x="1672589" y="1189481"/>
                </a:lnTo>
                <a:lnTo>
                  <a:pt x="1672589" y="1167383"/>
                </a:lnTo>
                <a:lnTo>
                  <a:pt x="1676395" y="1163573"/>
                </a:lnTo>
                <a:close/>
              </a:path>
              <a:path w="2281554" h="1189989">
                <a:moveTo>
                  <a:pt x="603504" y="603504"/>
                </a:moveTo>
                <a:lnTo>
                  <a:pt x="603504" y="585216"/>
                </a:lnTo>
                <a:lnTo>
                  <a:pt x="594365" y="594365"/>
                </a:lnTo>
                <a:lnTo>
                  <a:pt x="603504" y="603504"/>
                </a:lnTo>
                <a:close/>
              </a:path>
              <a:path w="2281554" h="1189989">
                <a:moveTo>
                  <a:pt x="1680972" y="25145"/>
                </a:moveTo>
                <a:lnTo>
                  <a:pt x="1672589" y="21335"/>
                </a:lnTo>
                <a:lnTo>
                  <a:pt x="1676395" y="25145"/>
                </a:lnTo>
                <a:lnTo>
                  <a:pt x="1680972" y="25145"/>
                </a:lnTo>
                <a:close/>
              </a:path>
              <a:path w="2281554" h="1189989">
                <a:moveTo>
                  <a:pt x="1676395" y="25145"/>
                </a:moveTo>
                <a:lnTo>
                  <a:pt x="1672589" y="21335"/>
                </a:lnTo>
                <a:lnTo>
                  <a:pt x="1672589" y="25145"/>
                </a:lnTo>
                <a:lnTo>
                  <a:pt x="1676395" y="25145"/>
                </a:lnTo>
                <a:close/>
              </a:path>
              <a:path w="2281554" h="1189989">
                <a:moveTo>
                  <a:pt x="1680972" y="1163573"/>
                </a:moveTo>
                <a:lnTo>
                  <a:pt x="1676395" y="1163573"/>
                </a:lnTo>
                <a:lnTo>
                  <a:pt x="1672589" y="1167383"/>
                </a:lnTo>
                <a:lnTo>
                  <a:pt x="1680972" y="1163573"/>
                </a:lnTo>
                <a:close/>
              </a:path>
              <a:path w="2281554" h="1189989">
                <a:moveTo>
                  <a:pt x="1680972" y="1189481"/>
                </a:moveTo>
                <a:lnTo>
                  <a:pt x="1680972" y="1163573"/>
                </a:lnTo>
                <a:lnTo>
                  <a:pt x="1672589" y="1167383"/>
                </a:lnTo>
                <a:lnTo>
                  <a:pt x="1672589" y="1189481"/>
                </a:lnTo>
                <a:lnTo>
                  <a:pt x="1680972" y="1189481"/>
                </a:lnTo>
                <a:close/>
              </a:path>
              <a:path w="2281554" h="1189989">
                <a:moveTo>
                  <a:pt x="1680972" y="29728"/>
                </a:moveTo>
                <a:lnTo>
                  <a:pt x="1680972" y="25145"/>
                </a:lnTo>
                <a:lnTo>
                  <a:pt x="1676395" y="25145"/>
                </a:lnTo>
                <a:lnTo>
                  <a:pt x="1680972" y="29728"/>
                </a:lnTo>
                <a:close/>
              </a:path>
              <a:path w="2281554" h="1189989">
                <a:moveTo>
                  <a:pt x="2253996" y="621791"/>
                </a:moveTo>
                <a:lnTo>
                  <a:pt x="2253996" y="603503"/>
                </a:lnTo>
                <a:lnTo>
                  <a:pt x="2244863" y="594359"/>
                </a:lnTo>
                <a:lnTo>
                  <a:pt x="1676395" y="1163573"/>
                </a:lnTo>
                <a:lnTo>
                  <a:pt x="1680972" y="1163573"/>
                </a:lnTo>
                <a:lnTo>
                  <a:pt x="1680972" y="1189481"/>
                </a:lnTo>
                <a:lnTo>
                  <a:pt x="1686306" y="1189481"/>
                </a:lnTo>
                <a:lnTo>
                  <a:pt x="2253996" y="621791"/>
                </a:lnTo>
                <a:close/>
              </a:path>
              <a:path w="2281554" h="1189989">
                <a:moveTo>
                  <a:pt x="2253996" y="603503"/>
                </a:moveTo>
                <a:lnTo>
                  <a:pt x="2253996" y="585215"/>
                </a:lnTo>
                <a:lnTo>
                  <a:pt x="2244863" y="594359"/>
                </a:lnTo>
                <a:lnTo>
                  <a:pt x="2253996" y="603503"/>
                </a:lnTo>
                <a:close/>
              </a:path>
            </a:pathLst>
          </a:custGeom>
          <a:solidFill>
            <a:srgbClr val="FFFFFF"/>
          </a:solidFill>
        </p:spPr>
        <p:txBody>
          <a:bodyPr wrap="square" lIns="0" tIns="0" rIns="0" bIns="0" rtlCol="0"/>
          <a:lstStyle/>
          <a:p>
            <a:endParaRPr sz="1632">
              <a:solidFill>
                <a:prstClr val="black"/>
              </a:solidFill>
            </a:endParaRPr>
          </a:p>
        </p:txBody>
      </p:sp>
      <p:sp>
        <p:nvSpPr>
          <p:cNvPr id="14" name="object 14"/>
          <p:cNvSpPr txBox="1"/>
          <p:nvPr/>
        </p:nvSpPr>
        <p:spPr>
          <a:xfrm>
            <a:off x="3305528" y="3679193"/>
            <a:ext cx="584456" cy="359073"/>
          </a:xfrm>
          <a:prstGeom prst="rect">
            <a:avLst/>
          </a:prstGeom>
        </p:spPr>
        <p:txBody>
          <a:bodyPr vert="horz" wrap="square" lIns="0" tIns="0" rIns="0" bIns="0" rtlCol="0">
            <a:spAutoFit/>
          </a:bodyPr>
          <a:lstStyle/>
          <a:p>
            <a:pPr marL="11516" marR="4607" indent="21881">
              <a:lnSpc>
                <a:spcPts val="1396"/>
              </a:lnSpc>
            </a:pPr>
            <a:r>
              <a:rPr sz="1270" spc="-59" dirty="0">
                <a:solidFill>
                  <a:srgbClr val="FFFFFF"/>
                </a:solidFill>
                <a:cs typeface="Calibri"/>
              </a:rPr>
              <a:t>W</a:t>
            </a:r>
            <a:r>
              <a:rPr sz="1270" spc="-32" dirty="0">
                <a:solidFill>
                  <a:srgbClr val="FFFFFF"/>
                </a:solidFill>
                <a:cs typeface="Calibri"/>
              </a:rPr>
              <a:t>a</a:t>
            </a:r>
            <a:r>
              <a:rPr sz="1270" spc="-23" dirty="0">
                <a:solidFill>
                  <a:srgbClr val="FFFFFF"/>
                </a:solidFill>
                <a:cs typeface="Calibri"/>
              </a:rPr>
              <a:t>y</a:t>
            </a:r>
            <a:r>
              <a:rPr sz="1270" spc="-9" dirty="0">
                <a:solidFill>
                  <a:srgbClr val="FFFFFF"/>
                </a:solidFill>
                <a:cs typeface="Calibri"/>
              </a:rPr>
              <a:t>s</a:t>
            </a:r>
            <a:r>
              <a:rPr sz="1270" dirty="0">
                <a:solidFill>
                  <a:srgbClr val="FFFFFF"/>
                </a:solidFill>
                <a:cs typeface="Calibri"/>
              </a:rPr>
              <a:t> </a:t>
            </a:r>
            <a:r>
              <a:rPr sz="1270" spc="-9" dirty="0">
                <a:solidFill>
                  <a:srgbClr val="FFFFFF"/>
                </a:solidFill>
                <a:cs typeface="Calibri"/>
              </a:rPr>
              <a:t>of</a:t>
            </a:r>
            <a:r>
              <a:rPr sz="1270" spc="-5" dirty="0">
                <a:solidFill>
                  <a:srgbClr val="FFFFFF"/>
                </a:solidFill>
                <a:cs typeface="Calibri"/>
              </a:rPr>
              <a:t> </a:t>
            </a:r>
            <a:r>
              <a:rPr sz="1270" spc="-32" dirty="0">
                <a:solidFill>
                  <a:srgbClr val="FFFFFF"/>
                </a:solidFill>
                <a:cs typeface="Calibri"/>
              </a:rPr>
              <a:t>K</a:t>
            </a:r>
            <a:r>
              <a:rPr sz="1270" spc="-14" dirty="0">
                <a:solidFill>
                  <a:srgbClr val="FFFFFF"/>
                </a:solidFill>
                <a:cs typeface="Calibri"/>
              </a:rPr>
              <a:t>n</a:t>
            </a:r>
            <a:r>
              <a:rPr sz="1270" spc="-18" dirty="0">
                <a:solidFill>
                  <a:srgbClr val="FFFFFF"/>
                </a:solidFill>
                <a:cs typeface="Calibri"/>
              </a:rPr>
              <a:t>o</a:t>
            </a:r>
            <a:r>
              <a:rPr sz="1270" spc="-9" dirty="0">
                <a:solidFill>
                  <a:srgbClr val="FFFFFF"/>
                </a:solidFill>
                <a:cs typeface="Calibri"/>
              </a:rPr>
              <a:t>w</a:t>
            </a:r>
            <a:r>
              <a:rPr sz="1270" spc="-5" dirty="0">
                <a:solidFill>
                  <a:srgbClr val="FFFFFF"/>
                </a:solidFill>
                <a:cs typeface="Calibri"/>
              </a:rPr>
              <a:t>i</a:t>
            </a:r>
            <a:r>
              <a:rPr sz="1270" spc="-14" dirty="0">
                <a:solidFill>
                  <a:srgbClr val="FFFFFF"/>
                </a:solidFill>
                <a:cs typeface="Calibri"/>
              </a:rPr>
              <a:t>n</a:t>
            </a:r>
            <a:r>
              <a:rPr sz="1270" spc="-9" dirty="0">
                <a:solidFill>
                  <a:srgbClr val="FFFFFF"/>
                </a:solidFill>
                <a:cs typeface="Calibri"/>
              </a:rPr>
              <a:t>g</a:t>
            </a:r>
            <a:endParaRPr sz="1270">
              <a:solidFill>
                <a:prstClr val="black"/>
              </a:solidFill>
              <a:cs typeface="Calibri"/>
            </a:endParaRPr>
          </a:p>
        </p:txBody>
      </p:sp>
      <p:sp>
        <p:nvSpPr>
          <p:cNvPr id="15" name="object 15"/>
          <p:cNvSpPr/>
          <p:nvPr/>
        </p:nvSpPr>
        <p:spPr>
          <a:xfrm>
            <a:off x="4003832" y="3296677"/>
            <a:ext cx="2932517" cy="1075169"/>
          </a:xfrm>
          <a:prstGeom prst="rect">
            <a:avLst/>
          </a:prstGeom>
          <a:blipFill>
            <a:blip r:embed="rId7" cstate="print"/>
            <a:stretch>
              <a:fillRect/>
            </a:stretch>
          </a:blipFill>
        </p:spPr>
        <p:txBody>
          <a:bodyPr wrap="square" lIns="0" tIns="0" rIns="0" bIns="0" rtlCol="0"/>
          <a:lstStyle/>
          <a:p>
            <a:endParaRPr sz="1632">
              <a:solidFill>
                <a:prstClr val="black"/>
              </a:solidFill>
            </a:endParaRPr>
          </a:p>
        </p:txBody>
      </p:sp>
      <p:sp>
        <p:nvSpPr>
          <p:cNvPr id="16" name="object 16"/>
          <p:cNvSpPr/>
          <p:nvPr/>
        </p:nvSpPr>
        <p:spPr>
          <a:xfrm>
            <a:off x="3975502" y="3284930"/>
            <a:ext cx="2976740" cy="1098661"/>
          </a:xfrm>
          <a:prstGeom prst="rect">
            <a:avLst/>
          </a:prstGeom>
          <a:blipFill>
            <a:blip r:embed="rId8" cstate="print"/>
            <a:stretch>
              <a:fillRect/>
            </a:stretch>
          </a:blipFill>
        </p:spPr>
        <p:txBody>
          <a:bodyPr wrap="square" lIns="0" tIns="0" rIns="0" bIns="0" rtlCol="0"/>
          <a:lstStyle/>
          <a:p>
            <a:endParaRPr sz="1632">
              <a:solidFill>
                <a:prstClr val="black"/>
              </a:solidFill>
            </a:endParaRPr>
          </a:p>
        </p:txBody>
      </p:sp>
      <p:sp>
        <p:nvSpPr>
          <p:cNvPr id="17" name="object 17"/>
          <p:cNvSpPr txBox="1"/>
          <p:nvPr/>
        </p:nvSpPr>
        <p:spPr>
          <a:xfrm>
            <a:off x="4589364" y="3659155"/>
            <a:ext cx="1777552" cy="359073"/>
          </a:xfrm>
          <a:prstGeom prst="rect">
            <a:avLst/>
          </a:prstGeom>
        </p:spPr>
        <p:txBody>
          <a:bodyPr vert="horz" wrap="square" lIns="0" tIns="0" rIns="0" bIns="0" rtlCol="0">
            <a:spAutoFit/>
          </a:bodyPr>
          <a:lstStyle/>
          <a:p>
            <a:pPr marL="11516" marR="4607" indent="128407">
              <a:lnSpc>
                <a:spcPts val="1396"/>
              </a:lnSpc>
            </a:pPr>
            <a:r>
              <a:rPr sz="1270" b="1" spc="-14" dirty="0">
                <a:solidFill>
                  <a:prstClr val="black"/>
                </a:solidFill>
                <a:cs typeface="Calibri"/>
              </a:rPr>
              <a:t>Ab</a:t>
            </a:r>
            <a:r>
              <a:rPr sz="1270" b="1" spc="-27" dirty="0">
                <a:solidFill>
                  <a:prstClr val="black"/>
                </a:solidFill>
                <a:cs typeface="Calibri"/>
              </a:rPr>
              <a:t>s</a:t>
            </a:r>
            <a:r>
              <a:rPr sz="1270" b="1" spc="-5" dirty="0">
                <a:solidFill>
                  <a:prstClr val="black"/>
                </a:solidFill>
                <a:cs typeface="Calibri"/>
              </a:rPr>
              <a:t>t</a:t>
            </a:r>
            <a:r>
              <a:rPr sz="1270" b="1" spc="-32" dirty="0">
                <a:solidFill>
                  <a:prstClr val="black"/>
                </a:solidFill>
                <a:cs typeface="Calibri"/>
              </a:rPr>
              <a:t>r</a:t>
            </a:r>
            <a:r>
              <a:rPr sz="1270" b="1" spc="-9" dirty="0">
                <a:solidFill>
                  <a:prstClr val="black"/>
                </a:solidFill>
                <a:cs typeface="Calibri"/>
              </a:rPr>
              <a:t>actly</a:t>
            </a:r>
            <a:r>
              <a:rPr sz="1270" b="1" spc="5" dirty="0">
                <a:solidFill>
                  <a:prstClr val="black"/>
                </a:solidFill>
                <a:cs typeface="Calibri"/>
              </a:rPr>
              <a:t> </a:t>
            </a:r>
            <a:r>
              <a:rPr sz="1270" b="1" spc="-5" dirty="0">
                <a:solidFill>
                  <a:prstClr val="black"/>
                </a:solidFill>
                <a:cs typeface="Calibri"/>
              </a:rPr>
              <a:t>t</a:t>
            </a:r>
            <a:r>
              <a:rPr sz="1270" b="1" spc="-32" dirty="0">
                <a:solidFill>
                  <a:prstClr val="black"/>
                </a:solidFill>
                <a:cs typeface="Calibri"/>
              </a:rPr>
              <a:t>r</a:t>
            </a:r>
            <a:r>
              <a:rPr sz="1270" b="1" spc="-9" dirty="0">
                <a:solidFill>
                  <a:prstClr val="black"/>
                </a:solidFill>
                <a:cs typeface="Calibri"/>
              </a:rPr>
              <a:t>ansmi</a:t>
            </a:r>
            <a:r>
              <a:rPr sz="1270" b="1" spc="-23" dirty="0">
                <a:solidFill>
                  <a:prstClr val="black"/>
                </a:solidFill>
                <a:cs typeface="Calibri"/>
              </a:rPr>
              <a:t>tt</a:t>
            </a:r>
            <a:r>
              <a:rPr sz="1270" b="1" spc="-14" dirty="0">
                <a:solidFill>
                  <a:prstClr val="black"/>
                </a:solidFill>
                <a:cs typeface="Calibri"/>
              </a:rPr>
              <a:t>e</a:t>
            </a:r>
            <a:r>
              <a:rPr sz="1270" b="1" spc="-9" dirty="0">
                <a:solidFill>
                  <a:prstClr val="black"/>
                </a:solidFill>
                <a:cs typeface="Calibri"/>
              </a:rPr>
              <a:t>d</a:t>
            </a:r>
            <a:r>
              <a:rPr sz="1270" b="1" spc="-5" dirty="0">
                <a:solidFill>
                  <a:prstClr val="black"/>
                </a:solidFill>
                <a:cs typeface="Calibri"/>
              </a:rPr>
              <a:t> </a:t>
            </a:r>
            <a:r>
              <a:rPr sz="1270" b="1" spc="-14" dirty="0">
                <a:solidFill>
                  <a:prstClr val="black"/>
                </a:solidFill>
                <a:cs typeface="Calibri"/>
              </a:rPr>
              <a:t>Meaningless</a:t>
            </a:r>
            <a:r>
              <a:rPr sz="1270" b="1" spc="-5" dirty="0">
                <a:solidFill>
                  <a:prstClr val="black"/>
                </a:solidFill>
                <a:cs typeface="Calibri"/>
              </a:rPr>
              <a:t>;</a:t>
            </a:r>
            <a:r>
              <a:rPr sz="1270" b="1" spc="14" dirty="0">
                <a:solidFill>
                  <a:prstClr val="black"/>
                </a:solidFill>
                <a:cs typeface="Calibri"/>
              </a:rPr>
              <a:t> </a:t>
            </a:r>
            <a:r>
              <a:rPr sz="1270" b="1" spc="-9" dirty="0">
                <a:solidFill>
                  <a:prstClr val="black"/>
                </a:solidFill>
                <a:cs typeface="Calibri"/>
              </a:rPr>
              <a:t>E</a:t>
            </a:r>
            <a:r>
              <a:rPr sz="1270" b="1" spc="-41" dirty="0">
                <a:solidFill>
                  <a:prstClr val="black"/>
                </a:solidFill>
                <a:cs typeface="Calibri"/>
              </a:rPr>
              <a:t>x</a:t>
            </a:r>
            <a:r>
              <a:rPr sz="1270" b="1" spc="-14" dirty="0">
                <a:solidFill>
                  <a:prstClr val="black"/>
                </a:solidFill>
                <a:cs typeface="Calibri"/>
              </a:rPr>
              <a:t>clusiona</a:t>
            </a:r>
            <a:r>
              <a:rPr sz="1270" b="1" dirty="0">
                <a:solidFill>
                  <a:prstClr val="black"/>
                </a:solidFill>
                <a:cs typeface="Calibri"/>
              </a:rPr>
              <a:t>r</a:t>
            </a:r>
            <a:r>
              <a:rPr sz="1270" b="1" spc="-9" dirty="0">
                <a:solidFill>
                  <a:prstClr val="black"/>
                </a:solidFill>
                <a:cs typeface="Calibri"/>
              </a:rPr>
              <a:t>y</a:t>
            </a:r>
            <a:endParaRPr sz="1270">
              <a:solidFill>
                <a:prstClr val="black"/>
              </a:solidFill>
              <a:cs typeface="Calibri"/>
            </a:endParaRPr>
          </a:p>
        </p:txBody>
      </p:sp>
      <p:sp>
        <p:nvSpPr>
          <p:cNvPr id="18" name="object 18"/>
          <p:cNvSpPr/>
          <p:nvPr/>
        </p:nvSpPr>
        <p:spPr>
          <a:xfrm>
            <a:off x="6422961" y="3294603"/>
            <a:ext cx="2921462" cy="1071023"/>
          </a:xfrm>
          <a:prstGeom prst="rect">
            <a:avLst/>
          </a:prstGeom>
          <a:blipFill>
            <a:blip r:embed="rId9" cstate="print"/>
            <a:stretch>
              <a:fillRect/>
            </a:stretch>
          </a:blipFill>
        </p:spPr>
        <p:txBody>
          <a:bodyPr wrap="square" lIns="0" tIns="0" rIns="0" bIns="0" rtlCol="0"/>
          <a:lstStyle/>
          <a:p>
            <a:endParaRPr sz="1632">
              <a:solidFill>
                <a:prstClr val="black"/>
              </a:solidFill>
            </a:endParaRPr>
          </a:p>
        </p:txBody>
      </p:sp>
      <p:sp>
        <p:nvSpPr>
          <p:cNvPr id="19" name="object 19"/>
          <p:cNvSpPr/>
          <p:nvPr/>
        </p:nvSpPr>
        <p:spPr>
          <a:xfrm>
            <a:off x="6395322" y="3282856"/>
            <a:ext cx="2965679" cy="1094516"/>
          </a:xfrm>
          <a:prstGeom prst="rect">
            <a:avLst/>
          </a:prstGeom>
          <a:blipFill>
            <a:blip r:embed="rId10" cstate="print"/>
            <a:stretch>
              <a:fillRect/>
            </a:stretch>
          </a:blipFill>
        </p:spPr>
        <p:txBody>
          <a:bodyPr wrap="square" lIns="0" tIns="0" rIns="0" bIns="0" rtlCol="0"/>
          <a:lstStyle/>
          <a:p>
            <a:endParaRPr sz="1632">
              <a:solidFill>
                <a:prstClr val="black"/>
              </a:solidFill>
            </a:endParaRPr>
          </a:p>
        </p:txBody>
      </p:sp>
      <p:sp>
        <p:nvSpPr>
          <p:cNvPr id="20" name="object 20"/>
          <p:cNvSpPr txBox="1"/>
          <p:nvPr/>
        </p:nvSpPr>
        <p:spPr>
          <a:xfrm>
            <a:off x="7190867" y="3467753"/>
            <a:ext cx="1400967" cy="598049"/>
          </a:xfrm>
          <a:prstGeom prst="rect">
            <a:avLst/>
          </a:prstGeom>
        </p:spPr>
        <p:txBody>
          <a:bodyPr vert="horz" wrap="square" lIns="0" tIns="0" rIns="0" bIns="0" rtlCol="0">
            <a:spAutoFit/>
          </a:bodyPr>
          <a:lstStyle/>
          <a:p>
            <a:pPr marL="12668" marR="4607" indent="-1727" algn="just">
              <a:lnSpc>
                <a:spcPct val="101800"/>
              </a:lnSpc>
            </a:pPr>
            <a:r>
              <a:rPr sz="1270" b="1" spc="-9" dirty="0">
                <a:solidFill>
                  <a:prstClr val="black"/>
                </a:solidFill>
                <a:cs typeface="Calibri"/>
              </a:rPr>
              <a:t>Social‐</a:t>
            </a:r>
            <a:r>
              <a:rPr sz="1270" b="1" spc="-14" dirty="0">
                <a:solidFill>
                  <a:prstClr val="black"/>
                </a:solidFill>
                <a:cs typeface="Calibri"/>
              </a:rPr>
              <a:t>con</a:t>
            </a:r>
            <a:r>
              <a:rPr sz="1270" b="1" spc="-27" dirty="0">
                <a:solidFill>
                  <a:prstClr val="black"/>
                </a:solidFill>
                <a:cs typeface="Calibri"/>
              </a:rPr>
              <a:t>s</a:t>
            </a:r>
            <a:r>
              <a:rPr sz="1270" b="1" spc="-9" dirty="0">
                <a:solidFill>
                  <a:prstClr val="black"/>
                </a:solidFill>
                <a:cs typeface="Calibri"/>
              </a:rPr>
              <a:t>tructivi</a:t>
            </a:r>
            <a:r>
              <a:rPr sz="1270" b="1" spc="-32" dirty="0">
                <a:solidFill>
                  <a:prstClr val="black"/>
                </a:solidFill>
                <a:cs typeface="Calibri"/>
              </a:rPr>
              <a:t>s</a:t>
            </a:r>
            <a:r>
              <a:rPr sz="1270" b="1" spc="-5" dirty="0">
                <a:solidFill>
                  <a:prstClr val="black"/>
                </a:solidFill>
                <a:cs typeface="Calibri"/>
              </a:rPr>
              <a:t>t, </a:t>
            </a:r>
            <a:r>
              <a:rPr sz="1270" b="1" spc="-14" dirty="0">
                <a:solidFill>
                  <a:prstClr val="black"/>
                </a:solidFill>
                <a:cs typeface="Calibri"/>
              </a:rPr>
              <a:t>learner</a:t>
            </a:r>
            <a:r>
              <a:rPr sz="1270" b="1" spc="-9" dirty="0">
                <a:solidFill>
                  <a:prstClr val="black"/>
                </a:solidFill>
                <a:cs typeface="Calibri"/>
              </a:rPr>
              <a:t>‐</a:t>
            </a:r>
            <a:r>
              <a:rPr sz="1270" b="1" spc="-14" dirty="0">
                <a:solidFill>
                  <a:prstClr val="black"/>
                </a:solidFill>
                <a:cs typeface="Calibri"/>
              </a:rPr>
              <a:t>ce</a:t>
            </a:r>
            <a:r>
              <a:rPr sz="1270" b="1" spc="-23" dirty="0">
                <a:solidFill>
                  <a:prstClr val="black"/>
                </a:solidFill>
                <a:cs typeface="Calibri"/>
              </a:rPr>
              <a:t>n</a:t>
            </a:r>
            <a:r>
              <a:rPr sz="1270" b="1" spc="-5" dirty="0">
                <a:solidFill>
                  <a:prstClr val="black"/>
                </a:solidFill>
                <a:cs typeface="Calibri"/>
              </a:rPr>
              <a:t>t</a:t>
            </a:r>
            <a:r>
              <a:rPr sz="1270" b="1" spc="-23" dirty="0">
                <a:solidFill>
                  <a:prstClr val="black"/>
                </a:solidFill>
                <a:cs typeface="Calibri"/>
              </a:rPr>
              <a:t>r</a:t>
            </a:r>
            <a:r>
              <a:rPr sz="1270" b="1" spc="-14" dirty="0">
                <a:solidFill>
                  <a:prstClr val="black"/>
                </a:solidFill>
                <a:cs typeface="Calibri"/>
              </a:rPr>
              <a:t>e</a:t>
            </a:r>
            <a:r>
              <a:rPr sz="1270" b="1" spc="-9" dirty="0">
                <a:solidFill>
                  <a:prstClr val="black"/>
                </a:solidFill>
                <a:cs typeface="Calibri"/>
              </a:rPr>
              <a:t>d,</a:t>
            </a:r>
            <a:r>
              <a:rPr sz="1270" b="1" spc="18" dirty="0">
                <a:solidFill>
                  <a:prstClr val="black"/>
                </a:solidFill>
                <a:cs typeface="Calibri"/>
              </a:rPr>
              <a:t> </a:t>
            </a:r>
            <a:r>
              <a:rPr sz="1270" b="1" spc="-9" dirty="0">
                <a:solidFill>
                  <a:prstClr val="black"/>
                </a:solidFill>
                <a:cs typeface="Calibri"/>
              </a:rPr>
              <a:t>and</a:t>
            </a:r>
            <a:r>
              <a:rPr sz="1270" b="1" spc="-5" dirty="0">
                <a:solidFill>
                  <a:prstClr val="black"/>
                </a:solidFill>
                <a:cs typeface="Calibri"/>
              </a:rPr>
              <a:t> </a:t>
            </a:r>
            <a:r>
              <a:rPr sz="1270" b="1" spc="-9" dirty="0">
                <a:solidFill>
                  <a:prstClr val="black"/>
                </a:solidFill>
                <a:cs typeface="Calibri"/>
              </a:rPr>
              <a:t>i</a:t>
            </a:r>
            <a:r>
              <a:rPr sz="1270" b="1" spc="-23" dirty="0">
                <a:solidFill>
                  <a:prstClr val="black"/>
                </a:solidFill>
                <a:cs typeface="Calibri"/>
              </a:rPr>
              <a:t>nt</a:t>
            </a:r>
            <a:r>
              <a:rPr sz="1270" b="1" spc="-14" dirty="0">
                <a:solidFill>
                  <a:prstClr val="black"/>
                </a:solidFill>
                <a:cs typeface="Calibri"/>
              </a:rPr>
              <a:t>eg</a:t>
            </a:r>
            <a:r>
              <a:rPr sz="1270" b="1" spc="-32" dirty="0">
                <a:solidFill>
                  <a:prstClr val="black"/>
                </a:solidFill>
                <a:cs typeface="Calibri"/>
              </a:rPr>
              <a:t>r</a:t>
            </a:r>
            <a:r>
              <a:rPr sz="1270" b="1" spc="-23" dirty="0">
                <a:solidFill>
                  <a:prstClr val="black"/>
                </a:solidFill>
                <a:cs typeface="Calibri"/>
              </a:rPr>
              <a:t>at</a:t>
            </a:r>
            <a:r>
              <a:rPr sz="1270" b="1" spc="-14" dirty="0">
                <a:solidFill>
                  <a:prstClr val="black"/>
                </a:solidFill>
                <a:cs typeface="Calibri"/>
              </a:rPr>
              <a:t>e</a:t>
            </a:r>
            <a:r>
              <a:rPr sz="1270" b="1" spc="-9" dirty="0">
                <a:solidFill>
                  <a:prstClr val="black"/>
                </a:solidFill>
                <a:cs typeface="Calibri"/>
              </a:rPr>
              <a:t>d</a:t>
            </a:r>
            <a:r>
              <a:rPr sz="1270" b="1" spc="9" dirty="0">
                <a:solidFill>
                  <a:prstClr val="black"/>
                </a:solidFill>
                <a:cs typeface="Calibri"/>
              </a:rPr>
              <a:t> </a:t>
            </a:r>
            <a:r>
              <a:rPr sz="1270" b="1" spc="-9" dirty="0">
                <a:solidFill>
                  <a:prstClr val="black"/>
                </a:solidFill>
                <a:cs typeface="Calibri"/>
              </a:rPr>
              <a:t>app</a:t>
            </a:r>
            <a:r>
              <a:rPr sz="1270" b="1" spc="-23" dirty="0">
                <a:solidFill>
                  <a:prstClr val="black"/>
                </a:solidFill>
                <a:cs typeface="Calibri"/>
              </a:rPr>
              <a:t>r</a:t>
            </a:r>
            <a:r>
              <a:rPr sz="1270" b="1" spc="-9" dirty="0">
                <a:solidFill>
                  <a:prstClr val="black"/>
                </a:solidFill>
                <a:cs typeface="Calibri"/>
              </a:rPr>
              <a:t>oach</a:t>
            </a:r>
            <a:endParaRPr sz="1270">
              <a:solidFill>
                <a:prstClr val="black"/>
              </a:solidFill>
              <a:cs typeface="Calibri"/>
            </a:endParaRPr>
          </a:p>
        </p:txBody>
      </p:sp>
      <p:sp>
        <p:nvSpPr>
          <p:cNvPr id="21" name="object 21"/>
          <p:cNvSpPr/>
          <p:nvPr/>
        </p:nvSpPr>
        <p:spPr>
          <a:xfrm>
            <a:off x="2590082" y="4393266"/>
            <a:ext cx="2024578" cy="1055476"/>
          </a:xfrm>
          <a:custGeom>
            <a:avLst/>
            <a:gdLst/>
            <a:ahLst/>
            <a:cxnLst/>
            <a:rect l="l" t="t" r="r" b="b"/>
            <a:pathLst>
              <a:path w="2232660" h="1163954">
                <a:moveTo>
                  <a:pt x="2232660" y="581405"/>
                </a:moveTo>
                <a:lnTo>
                  <a:pt x="1651254" y="0"/>
                </a:lnTo>
                <a:lnTo>
                  <a:pt x="0" y="0"/>
                </a:lnTo>
                <a:lnTo>
                  <a:pt x="582168" y="581406"/>
                </a:lnTo>
                <a:lnTo>
                  <a:pt x="582168" y="1163574"/>
                </a:lnTo>
                <a:lnTo>
                  <a:pt x="1651254" y="1163573"/>
                </a:lnTo>
                <a:lnTo>
                  <a:pt x="2232660" y="581405"/>
                </a:lnTo>
                <a:close/>
              </a:path>
              <a:path w="2232660" h="1163954">
                <a:moveTo>
                  <a:pt x="582168" y="1163574"/>
                </a:moveTo>
                <a:lnTo>
                  <a:pt x="582168" y="581406"/>
                </a:lnTo>
                <a:lnTo>
                  <a:pt x="0" y="1163574"/>
                </a:lnTo>
                <a:lnTo>
                  <a:pt x="582168" y="1163574"/>
                </a:lnTo>
                <a:close/>
              </a:path>
            </a:pathLst>
          </a:custGeom>
          <a:solidFill>
            <a:srgbClr val="8EB4E3"/>
          </a:solidFill>
        </p:spPr>
        <p:txBody>
          <a:bodyPr wrap="square" lIns="0" tIns="0" rIns="0" bIns="0" rtlCol="0"/>
          <a:lstStyle/>
          <a:p>
            <a:endParaRPr sz="1632">
              <a:solidFill>
                <a:prstClr val="black"/>
              </a:solidFill>
            </a:endParaRPr>
          </a:p>
        </p:txBody>
      </p:sp>
      <p:sp>
        <p:nvSpPr>
          <p:cNvPr id="22" name="object 22"/>
          <p:cNvSpPr/>
          <p:nvPr/>
        </p:nvSpPr>
        <p:spPr>
          <a:xfrm>
            <a:off x="2562443" y="4381518"/>
            <a:ext cx="2068916" cy="1079084"/>
          </a:xfrm>
          <a:custGeom>
            <a:avLst/>
            <a:gdLst/>
            <a:ahLst/>
            <a:cxnLst/>
            <a:rect l="l" t="t" r="r" b="b"/>
            <a:pathLst>
              <a:path w="2281554" h="1189989">
                <a:moveTo>
                  <a:pt x="2281428" y="594359"/>
                </a:moveTo>
                <a:lnTo>
                  <a:pt x="1686306" y="0"/>
                </a:lnTo>
                <a:lnTo>
                  <a:pt x="0" y="0"/>
                </a:lnTo>
                <a:lnTo>
                  <a:pt x="30479" y="30479"/>
                </a:lnTo>
                <a:lnTo>
                  <a:pt x="30480" y="25145"/>
                </a:lnTo>
                <a:lnTo>
                  <a:pt x="39624" y="3809"/>
                </a:lnTo>
                <a:lnTo>
                  <a:pt x="60959" y="25118"/>
                </a:lnTo>
                <a:lnTo>
                  <a:pt x="1672589" y="25145"/>
                </a:lnTo>
                <a:lnTo>
                  <a:pt x="1672589" y="21335"/>
                </a:lnTo>
                <a:lnTo>
                  <a:pt x="1681733" y="25145"/>
                </a:lnTo>
                <a:lnTo>
                  <a:pt x="1681733" y="30479"/>
                </a:lnTo>
                <a:lnTo>
                  <a:pt x="2245989" y="594735"/>
                </a:lnTo>
                <a:lnTo>
                  <a:pt x="2254758" y="585977"/>
                </a:lnTo>
                <a:lnTo>
                  <a:pt x="2254758" y="621029"/>
                </a:lnTo>
                <a:lnTo>
                  <a:pt x="2281428" y="594359"/>
                </a:lnTo>
                <a:close/>
              </a:path>
              <a:path w="2281554" h="1189989">
                <a:moveTo>
                  <a:pt x="603504" y="621791"/>
                </a:moveTo>
                <a:lnTo>
                  <a:pt x="603504" y="603504"/>
                </a:lnTo>
                <a:lnTo>
                  <a:pt x="594741" y="594741"/>
                </a:lnTo>
                <a:lnTo>
                  <a:pt x="0" y="1189482"/>
                </a:lnTo>
                <a:lnTo>
                  <a:pt x="30480" y="1189482"/>
                </a:lnTo>
                <a:lnTo>
                  <a:pt x="30480" y="1164336"/>
                </a:lnTo>
                <a:lnTo>
                  <a:pt x="60987" y="1164308"/>
                </a:lnTo>
                <a:lnTo>
                  <a:pt x="603504" y="621791"/>
                </a:lnTo>
                <a:close/>
              </a:path>
              <a:path w="2281554" h="1189989">
                <a:moveTo>
                  <a:pt x="60987" y="25145"/>
                </a:moveTo>
                <a:lnTo>
                  <a:pt x="39624" y="3809"/>
                </a:lnTo>
                <a:lnTo>
                  <a:pt x="30480" y="25145"/>
                </a:lnTo>
                <a:lnTo>
                  <a:pt x="60987" y="25145"/>
                </a:lnTo>
                <a:close/>
              </a:path>
              <a:path w="2281554" h="1189989">
                <a:moveTo>
                  <a:pt x="630936" y="594360"/>
                </a:moveTo>
                <a:lnTo>
                  <a:pt x="60987" y="25145"/>
                </a:lnTo>
                <a:lnTo>
                  <a:pt x="30480" y="25145"/>
                </a:lnTo>
                <a:lnTo>
                  <a:pt x="30479" y="30479"/>
                </a:lnTo>
                <a:lnTo>
                  <a:pt x="594741" y="594741"/>
                </a:lnTo>
                <a:lnTo>
                  <a:pt x="603504" y="585978"/>
                </a:lnTo>
                <a:lnTo>
                  <a:pt x="603504" y="621791"/>
                </a:lnTo>
                <a:lnTo>
                  <a:pt x="630936" y="594360"/>
                </a:lnTo>
                <a:close/>
              </a:path>
              <a:path w="2281554" h="1189989">
                <a:moveTo>
                  <a:pt x="60959" y="1164336"/>
                </a:moveTo>
                <a:lnTo>
                  <a:pt x="30480" y="1164336"/>
                </a:lnTo>
                <a:lnTo>
                  <a:pt x="39624" y="1185672"/>
                </a:lnTo>
                <a:lnTo>
                  <a:pt x="60959" y="1164336"/>
                </a:lnTo>
                <a:close/>
              </a:path>
              <a:path w="2281554" h="1189989">
                <a:moveTo>
                  <a:pt x="1675641" y="1164336"/>
                </a:moveTo>
                <a:lnTo>
                  <a:pt x="60959" y="1164336"/>
                </a:lnTo>
                <a:lnTo>
                  <a:pt x="39624" y="1185672"/>
                </a:lnTo>
                <a:lnTo>
                  <a:pt x="30480" y="1164336"/>
                </a:lnTo>
                <a:lnTo>
                  <a:pt x="30480" y="1189482"/>
                </a:lnTo>
                <a:lnTo>
                  <a:pt x="1672589" y="1189481"/>
                </a:lnTo>
                <a:lnTo>
                  <a:pt x="1672589" y="1167383"/>
                </a:lnTo>
                <a:lnTo>
                  <a:pt x="1675641" y="1164336"/>
                </a:lnTo>
                <a:close/>
              </a:path>
              <a:path w="2281554" h="1189989">
                <a:moveTo>
                  <a:pt x="603504" y="603504"/>
                </a:moveTo>
                <a:lnTo>
                  <a:pt x="603504" y="585978"/>
                </a:lnTo>
                <a:lnTo>
                  <a:pt x="594741" y="594741"/>
                </a:lnTo>
                <a:lnTo>
                  <a:pt x="603504" y="603504"/>
                </a:lnTo>
                <a:close/>
              </a:path>
              <a:path w="2281554" h="1189989">
                <a:moveTo>
                  <a:pt x="1681733" y="25145"/>
                </a:moveTo>
                <a:lnTo>
                  <a:pt x="1672589" y="21335"/>
                </a:lnTo>
                <a:lnTo>
                  <a:pt x="1676399" y="25145"/>
                </a:lnTo>
                <a:lnTo>
                  <a:pt x="1681733" y="25145"/>
                </a:lnTo>
                <a:close/>
              </a:path>
              <a:path w="2281554" h="1189989">
                <a:moveTo>
                  <a:pt x="1676399" y="25145"/>
                </a:moveTo>
                <a:lnTo>
                  <a:pt x="1672589" y="21335"/>
                </a:lnTo>
                <a:lnTo>
                  <a:pt x="1672589" y="25145"/>
                </a:lnTo>
                <a:lnTo>
                  <a:pt x="1676399" y="25145"/>
                </a:lnTo>
                <a:close/>
              </a:path>
              <a:path w="2281554" h="1189989">
                <a:moveTo>
                  <a:pt x="1681733" y="1164336"/>
                </a:moveTo>
                <a:lnTo>
                  <a:pt x="1675641" y="1164336"/>
                </a:lnTo>
                <a:lnTo>
                  <a:pt x="1672589" y="1167383"/>
                </a:lnTo>
                <a:lnTo>
                  <a:pt x="1681733" y="1164336"/>
                </a:lnTo>
                <a:close/>
              </a:path>
              <a:path w="2281554" h="1189989">
                <a:moveTo>
                  <a:pt x="1681733" y="1189481"/>
                </a:moveTo>
                <a:lnTo>
                  <a:pt x="1681733" y="1164336"/>
                </a:lnTo>
                <a:lnTo>
                  <a:pt x="1672589" y="1167383"/>
                </a:lnTo>
                <a:lnTo>
                  <a:pt x="1672589" y="1189481"/>
                </a:lnTo>
                <a:lnTo>
                  <a:pt x="1681733" y="1189481"/>
                </a:lnTo>
                <a:close/>
              </a:path>
              <a:path w="2281554" h="1189989">
                <a:moveTo>
                  <a:pt x="2254758" y="621029"/>
                </a:moveTo>
                <a:lnTo>
                  <a:pt x="2254758" y="603503"/>
                </a:lnTo>
                <a:lnTo>
                  <a:pt x="2245989" y="594735"/>
                </a:lnTo>
                <a:lnTo>
                  <a:pt x="1675641" y="1164336"/>
                </a:lnTo>
                <a:lnTo>
                  <a:pt x="1681733" y="1164336"/>
                </a:lnTo>
                <a:lnTo>
                  <a:pt x="1681733" y="1189481"/>
                </a:lnTo>
                <a:lnTo>
                  <a:pt x="1686306" y="1189481"/>
                </a:lnTo>
                <a:lnTo>
                  <a:pt x="2254758" y="621029"/>
                </a:lnTo>
                <a:close/>
              </a:path>
              <a:path w="2281554" h="1189989">
                <a:moveTo>
                  <a:pt x="1681733" y="30479"/>
                </a:moveTo>
                <a:lnTo>
                  <a:pt x="1681733" y="25145"/>
                </a:lnTo>
                <a:lnTo>
                  <a:pt x="1676399" y="25145"/>
                </a:lnTo>
                <a:lnTo>
                  <a:pt x="1681733" y="30479"/>
                </a:lnTo>
                <a:close/>
              </a:path>
              <a:path w="2281554" h="1189989">
                <a:moveTo>
                  <a:pt x="2254758" y="603503"/>
                </a:moveTo>
                <a:lnTo>
                  <a:pt x="2254758" y="585977"/>
                </a:lnTo>
                <a:lnTo>
                  <a:pt x="2245989" y="594735"/>
                </a:lnTo>
                <a:lnTo>
                  <a:pt x="2254758" y="603503"/>
                </a:lnTo>
                <a:close/>
              </a:path>
            </a:pathLst>
          </a:custGeom>
          <a:solidFill>
            <a:srgbClr val="FFFFFF"/>
          </a:solidFill>
        </p:spPr>
        <p:txBody>
          <a:bodyPr wrap="square" lIns="0" tIns="0" rIns="0" bIns="0" rtlCol="0"/>
          <a:lstStyle/>
          <a:p>
            <a:endParaRPr sz="1632">
              <a:solidFill>
                <a:prstClr val="black"/>
              </a:solidFill>
            </a:endParaRPr>
          </a:p>
        </p:txBody>
      </p:sp>
      <p:sp>
        <p:nvSpPr>
          <p:cNvPr id="23" name="object 23"/>
          <p:cNvSpPr txBox="1"/>
          <p:nvPr/>
        </p:nvSpPr>
        <p:spPr>
          <a:xfrm>
            <a:off x="3173496" y="4692692"/>
            <a:ext cx="872365" cy="461665"/>
          </a:xfrm>
          <a:prstGeom prst="rect">
            <a:avLst/>
          </a:prstGeom>
        </p:spPr>
        <p:txBody>
          <a:bodyPr vert="horz" wrap="square" lIns="0" tIns="0" rIns="0" bIns="0" rtlCol="0">
            <a:spAutoFit/>
          </a:bodyPr>
          <a:lstStyle/>
          <a:p>
            <a:pPr marL="11516" marR="4607" indent="-1152" algn="ctr">
              <a:lnSpc>
                <a:spcPts val="1197"/>
              </a:lnSpc>
            </a:pPr>
            <a:r>
              <a:rPr sz="1088" spc="-5" dirty="0">
                <a:solidFill>
                  <a:srgbClr val="FFFFFF"/>
                </a:solidFill>
                <a:cs typeface="Calibri"/>
              </a:rPr>
              <a:t>Langua</a:t>
            </a:r>
            <a:r>
              <a:rPr sz="1088" spc="-14" dirty="0">
                <a:solidFill>
                  <a:srgbClr val="FFFFFF"/>
                </a:solidFill>
                <a:cs typeface="Calibri"/>
              </a:rPr>
              <a:t>g</a:t>
            </a:r>
            <a:r>
              <a:rPr sz="1088" spc="-9" dirty="0">
                <a:solidFill>
                  <a:srgbClr val="FFFFFF"/>
                </a:solidFill>
                <a:cs typeface="Calibri"/>
              </a:rPr>
              <a:t>es, </a:t>
            </a:r>
            <a:r>
              <a:rPr sz="1088" dirty="0">
                <a:solidFill>
                  <a:srgbClr val="FFFFFF"/>
                </a:solidFill>
                <a:cs typeface="Calibri"/>
              </a:rPr>
              <a:t>Hi</a:t>
            </a:r>
            <a:r>
              <a:rPr sz="1088" spc="-14" dirty="0">
                <a:solidFill>
                  <a:srgbClr val="FFFFFF"/>
                </a:solidFill>
                <a:cs typeface="Calibri"/>
              </a:rPr>
              <a:t>s</a:t>
            </a:r>
            <a:r>
              <a:rPr sz="1088" spc="-18" dirty="0">
                <a:solidFill>
                  <a:srgbClr val="FFFFFF"/>
                </a:solidFill>
                <a:cs typeface="Calibri"/>
              </a:rPr>
              <a:t>t</a:t>
            </a:r>
            <a:r>
              <a:rPr sz="1088" spc="-9" dirty="0">
                <a:solidFill>
                  <a:srgbClr val="FFFFFF"/>
                </a:solidFill>
                <a:cs typeface="Calibri"/>
              </a:rPr>
              <a:t>ory</a:t>
            </a:r>
            <a:r>
              <a:rPr sz="1088" dirty="0">
                <a:solidFill>
                  <a:srgbClr val="FFFFFF"/>
                </a:solidFill>
                <a:cs typeface="Calibri"/>
              </a:rPr>
              <a:t> and</a:t>
            </a:r>
            <a:r>
              <a:rPr sz="1088" spc="-5" dirty="0">
                <a:solidFill>
                  <a:srgbClr val="FFFFFF"/>
                </a:solidFill>
                <a:cs typeface="Calibri"/>
              </a:rPr>
              <a:t> Art </a:t>
            </a:r>
            <a:r>
              <a:rPr sz="1088" spc="-23" dirty="0">
                <a:solidFill>
                  <a:srgbClr val="FFFFFF"/>
                </a:solidFill>
                <a:cs typeface="Calibri"/>
              </a:rPr>
              <a:t>f</a:t>
            </a:r>
            <a:r>
              <a:rPr sz="1088" spc="-5" dirty="0">
                <a:solidFill>
                  <a:srgbClr val="FFFFFF"/>
                </a:solidFill>
                <a:cs typeface="Calibri"/>
              </a:rPr>
              <a:t>o</a:t>
            </a:r>
            <a:r>
              <a:rPr sz="1088" spc="-9" dirty="0">
                <a:solidFill>
                  <a:srgbClr val="FFFFFF"/>
                </a:solidFill>
                <a:cs typeface="Calibri"/>
              </a:rPr>
              <a:t>rm</a:t>
            </a:r>
            <a:r>
              <a:rPr sz="1088" dirty="0">
                <a:solidFill>
                  <a:srgbClr val="FFFFFF"/>
                </a:solidFill>
                <a:cs typeface="Calibri"/>
              </a:rPr>
              <a:t>s</a:t>
            </a:r>
            <a:endParaRPr sz="1088">
              <a:solidFill>
                <a:prstClr val="black"/>
              </a:solidFill>
              <a:cs typeface="Calibri"/>
            </a:endParaRPr>
          </a:p>
        </p:txBody>
      </p:sp>
      <p:sp>
        <p:nvSpPr>
          <p:cNvPr id="24" name="object 24"/>
          <p:cNvSpPr/>
          <p:nvPr/>
        </p:nvSpPr>
        <p:spPr>
          <a:xfrm>
            <a:off x="4045291" y="4398793"/>
            <a:ext cx="2900041" cy="1063422"/>
          </a:xfrm>
          <a:prstGeom prst="rect">
            <a:avLst/>
          </a:prstGeom>
          <a:blipFill>
            <a:blip r:embed="rId11" cstate="print"/>
            <a:stretch>
              <a:fillRect/>
            </a:stretch>
          </a:blipFill>
        </p:spPr>
        <p:txBody>
          <a:bodyPr wrap="square" lIns="0" tIns="0" rIns="0" bIns="0" rtlCol="0"/>
          <a:lstStyle/>
          <a:p>
            <a:endParaRPr sz="1632">
              <a:solidFill>
                <a:prstClr val="black"/>
              </a:solidFill>
            </a:endParaRPr>
          </a:p>
        </p:txBody>
      </p:sp>
      <p:sp>
        <p:nvSpPr>
          <p:cNvPr id="25" name="object 25"/>
          <p:cNvSpPr/>
          <p:nvPr/>
        </p:nvSpPr>
        <p:spPr>
          <a:xfrm>
            <a:off x="4017652" y="4387738"/>
            <a:ext cx="2944264" cy="1086224"/>
          </a:xfrm>
          <a:prstGeom prst="rect">
            <a:avLst/>
          </a:prstGeom>
          <a:blipFill>
            <a:blip r:embed="rId12" cstate="print"/>
            <a:stretch>
              <a:fillRect/>
            </a:stretch>
          </a:blipFill>
        </p:spPr>
        <p:txBody>
          <a:bodyPr wrap="square" lIns="0" tIns="0" rIns="0" bIns="0" rtlCol="0"/>
          <a:lstStyle/>
          <a:p>
            <a:endParaRPr sz="1632">
              <a:solidFill>
                <a:prstClr val="black"/>
              </a:solidFill>
            </a:endParaRPr>
          </a:p>
        </p:txBody>
      </p:sp>
      <p:sp>
        <p:nvSpPr>
          <p:cNvPr id="26" name="object 26"/>
          <p:cNvSpPr txBox="1"/>
          <p:nvPr/>
        </p:nvSpPr>
        <p:spPr>
          <a:xfrm>
            <a:off x="4664635" y="4755053"/>
            <a:ext cx="1676784" cy="359073"/>
          </a:xfrm>
          <a:prstGeom prst="rect">
            <a:avLst/>
          </a:prstGeom>
        </p:spPr>
        <p:txBody>
          <a:bodyPr vert="horz" wrap="square" lIns="0" tIns="0" rIns="0" bIns="0" rtlCol="0">
            <a:spAutoFit/>
          </a:bodyPr>
          <a:lstStyle/>
          <a:p>
            <a:pPr marL="504417" marR="4607" indent="-493476">
              <a:lnSpc>
                <a:spcPts val="1396"/>
              </a:lnSpc>
            </a:pPr>
            <a:r>
              <a:rPr sz="1270" b="1" spc="-9" dirty="0">
                <a:solidFill>
                  <a:prstClr val="black"/>
                </a:solidFill>
                <a:cs typeface="Calibri"/>
              </a:rPr>
              <a:t>Low</a:t>
            </a:r>
            <a:r>
              <a:rPr sz="1270" b="1" spc="-5" dirty="0">
                <a:solidFill>
                  <a:prstClr val="black"/>
                </a:solidFill>
                <a:cs typeface="Calibri"/>
              </a:rPr>
              <a:t> </a:t>
            </a:r>
            <a:r>
              <a:rPr sz="1270" b="1" spc="-23" dirty="0">
                <a:solidFill>
                  <a:prstClr val="black"/>
                </a:solidFill>
                <a:cs typeface="Calibri"/>
              </a:rPr>
              <a:t>sta</a:t>
            </a:r>
            <a:r>
              <a:rPr sz="1270" b="1" spc="-9" dirty="0">
                <a:solidFill>
                  <a:prstClr val="black"/>
                </a:solidFill>
                <a:cs typeface="Calibri"/>
              </a:rPr>
              <a:t>tus</a:t>
            </a:r>
            <a:r>
              <a:rPr sz="1270" b="1" dirty="0">
                <a:solidFill>
                  <a:prstClr val="black"/>
                </a:solidFill>
                <a:cs typeface="Calibri"/>
              </a:rPr>
              <a:t> </a:t>
            </a:r>
            <a:r>
              <a:rPr sz="1270" b="1" spc="-14" dirty="0">
                <a:solidFill>
                  <a:prstClr val="black"/>
                </a:solidFill>
                <a:cs typeface="Calibri"/>
              </a:rPr>
              <a:t>o</a:t>
            </a:r>
            <a:r>
              <a:rPr sz="1270" b="1" spc="-5" dirty="0">
                <a:solidFill>
                  <a:prstClr val="black"/>
                </a:solidFill>
                <a:cs typeface="Calibri"/>
              </a:rPr>
              <a:t>f</a:t>
            </a:r>
            <a:r>
              <a:rPr sz="1270" b="1" dirty="0">
                <a:solidFill>
                  <a:prstClr val="black"/>
                </a:solidFill>
                <a:cs typeface="Calibri"/>
              </a:rPr>
              <a:t> </a:t>
            </a:r>
            <a:r>
              <a:rPr sz="1270" b="1" spc="-14" dirty="0">
                <a:solidFill>
                  <a:prstClr val="black"/>
                </a:solidFill>
                <a:cs typeface="Calibri"/>
              </a:rPr>
              <a:t>indi</a:t>
            </a:r>
            <a:r>
              <a:rPr sz="1270" b="1" spc="-32" dirty="0">
                <a:solidFill>
                  <a:prstClr val="black"/>
                </a:solidFill>
                <a:cs typeface="Calibri"/>
              </a:rPr>
              <a:t>g</a:t>
            </a:r>
            <a:r>
              <a:rPr sz="1270" b="1" spc="-14" dirty="0">
                <a:solidFill>
                  <a:prstClr val="black"/>
                </a:solidFill>
                <a:cs typeface="Calibri"/>
              </a:rPr>
              <a:t>enous langua</a:t>
            </a:r>
            <a:r>
              <a:rPr sz="1270" b="1" spc="-32" dirty="0">
                <a:solidFill>
                  <a:prstClr val="black"/>
                </a:solidFill>
                <a:cs typeface="Calibri"/>
              </a:rPr>
              <a:t>g</a:t>
            </a:r>
            <a:r>
              <a:rPr sz="1270" b="1" spc="-14" dirty="0">
                <a:solidFill>
                  <a:prstClr val="black"/>
                </a:solidFill>
                <a:cs typeface="Calibri"/>
              </a:rPr>
              <a:t>es</a:t>
            </a:r>
            <a:endParaRPr sz="1270">
              <a:solidFill>
                <a:prstClr val="black"/>
              </a:solidFill>
              <a:cs typeface="Calibri"/>
            </a:endParaRPr>
          </a:p>
        </p:txBody>
      </p:sp>
      <p:sp>
        <p:nvSpPr>
          <p:cNvPr id="27" name="object 27"/>
          <p:cNvSpPr/>
          <p:nvPr/>
        </p:nvSpPr>
        <p:spPr>
          <a:xfrm>
            <a:off x="6443690" y="4399484"/>
            <a:ext cx="2938057" cy="1077242"/>
          </a:xfrm>
          <a:prstGeom prst="rect">
            <a:avLst/>
          </a:prstGeom>
          <a:blipFill>
            <a:blip r:embed="rId13" cstate="print"/>
            <a:stretch>
              <a:fillRect/>
            </a:stretch>
          </a:blipFill>
        </p:spPr>
        <p:txBody>
          <a:bodyPr wrap="square" lIns="0" tIns="0" rIns="0" bIns="0" rtlCol="0"/>
          <a:lstStyle/>
          <a:p>
            <a:endParaRPr sz="1632">
              <a:solidFill>
                <a:prstClr val="black"/>
              </a:solidFill>
            </a:endParaRPr>
          </a:p>
        </p:txBody>
      </p:sp>
      <p:sp>
        <p:nvSpPr>
          <p:cNvPr id="28" name="object 28"/>
          <p:cNvSpPr/>
          <p:nvPr/>
        </p:nvSpPr>
        <p:spPr>
          <a:xfrm>
            <a:off x="6416051" y="4387738"/>
            <a:ext cx="2981589" cy="1100735"/>
          </a:xfrm>
          <a:prstGeom prst="rect">
            <a:avLst/>
          </a:prstGeom>
          <a:blipFill>
            <a:blip r:embed="rId14" cstate="print"/>
            <a:stretch>
              <a:fillRect/>
            </a:stretch>
          </a:blipFill>
        </p:spPr>
        <p:txBody>
          <a:bodyPr wrap="square" lIns="0" tIns="0" rIns="0" bIns="0" rtlCol="0"/>
          <a:lstStyle/>
          <a:p>
            <a:endParaRPr sz="1632">
              <a:solidFill>
                <a:prstClr val="black"/>
              </a:solidFill>
            </a:endParaRPr>
          </a:p>
        </p:txBody>
      </p:sp>
      <p:sp>
        <p:nvSpPr>
          <p:cNvPr id="29" name="object 29"/>
          <p:cNvSpPr txBox="1"/>
          <p:nvPr/>
        </p:nvSpPr>
        <p:spPr>
          <a:xfrm>
            <a:off x="7015358" y="4762653"/>
            <a:ext cx="1810373" cy="359073"/>
          </a:xfrm>
          <a:prstGeom prst="rect">
            <a:avLst/>
          </a:prstGeom>
        </p:spPr>
        <p:txBody>
          <a:bodyPr vert="horz" wrap="square" lIns="0" tIns="0" rIns="0" bIns="0" rtlCol="0">
            <a:spAutoFit/>
          </a:bodyPr>
          <a:lstStyle/>
          <a:p>
            <a:pPr marL="343763" marR="4607" indent="-332823">
              <a:lnSpc>
                <a:spcPts val="1396"/>
              </a:lnSpc>
            </a:pPr>
            <a:r>
              <a:rPr sz="1270" b="1" spc="-14" dirty="0">
                <a:solidFill>
                  <a:prstClr val="black"/>
                </a:solidFill>
                <a:cs typeface="Calibri"/>
              </a:rPr>
              <a:t>Africa</a:t>
            </a:r>
            <a:r>
              <a:rPr sz="1270" b="1" spc="-9" dirty="0">
                <a:solidFill>
                  <a:prstClr val="black"/>
                </a:solidFill>
                <a:cs typeface="Calibri"/>
              </a:rPr>
              <a:t>n</a:t>
            </a:r>
            <a:r>
              <a:rPr sz="1270" b="1" dirty="0">
                <a:solidFill>
                  <a:prstClr val="black"/>
                </a:solidFill>
                <a:cs typeface="Calibri"/>
              </a:rPr>
              <a:t> </a:t>
            </a:r>
            <a:r>
              <a:rPr sz="1270" b="1" spc="-14" dirty="0">
                <a:solidFill>
                  <a:prstClr val="black"/>
                </a:solidFill>
                <a:cs typeface="Calibri"/>
              </a:rPr>
              <a:t>langua</a:t>
            </a:r>
            <a:r>
              <a:rPr sz="1270" b="1" spc="-32" dirty="0">
                <a:solidFill>
                  <a:prstClr val="black"/>
                </a:solidFill>
                <a:cs typeface="Calibri"/>
              </a:rPr>
              <a:t>g</a:t>
            </a:r>
            <a:r>
              <a:rPr sz="1270" b="1" spc="-14" dirty="0">
                <a:solidFill>
                  <a:prstClr val="black"/>
                </a:solidFill>
                <a:cs typeface="Calibri"/>
              </a:rPr>
              <a:t>es</a:t>
            </a:r>
            <a:r>
              <a:rPr sz="1270" b="1" spc="-5" dirty="0">
                <a:solidFill>
                  <a:prstClr val="black"/>
                </a:solidFill>
                <a:cs typeface="Calibri"/>
              </a:rPr>
              <a:t>;</a:t>
            </a:r>
            <a:r>
              <a:rPr sz="1270" b="1" spc="18" dirty="0">
                <a:solidFill>
                  <a:prstClr val="black"/>
                </a:solidFill>
                <a:cs typeface="Calibri"/>
              </a:rPr>
              <a:t> </a:t>
            </a:r>
            <a:r>
              <a:rPr sz="1270" b="1" spc="-14" dirty="0">
                <a:solidFill>
                  <a:prstClr val="black"/>
                </a:solidFill>
                <a:cs typeface="Calibri"/>
              </a:rPr>
              <a:t>Hi</a:t>
            </a:r>
            <a:r>
              <a:rPr sz="1270" b="1" spc="-27" dirty="0">
                <a:solidFill>
                  <a:prstClr val="black"/>
                </a:solidFill>
                <a:cs typeface="Calibri"/>
              </a:rPr>
              <a:t>s</a:t>
            </a:r>
            <a:r>
              <a:rPr sz="1270" b="1" spc="-18" dirty="0">
                <a:solidFill>
                  <a:prstClr val="black"/>
                </a:solidFill>
                <a:cs typeface="Calibri"/>
              </a:rPr>
              <a:t>t</a:t>
            </a:r>
            <a:r>
              <a:rPr sz="1270" b="1" spc="-14" dirty="0">
                <a:solidFill>
                  <a:prstClr val="black"/>
                </a:solidFill>
                <a:cs typeface="Calibri"/>
              </a:rPr>
              <a:t>o</a:t>
            </a:r>
            <a:r>
              <a:rPr sz="1270" b="1" dirty="0">
                <a:solidFill>
                  <a:prstClr val="black"/>
                </a:solidFill>
                <a:cs typeface="Calibri"/>
              </a:rPr>
              <a:t>r</a:t>
            </a:r>
            <a:r>
              <a:rPr sz="1270" b="1" spc="-14" dirty="0">
                <a:solidFill>
                  <a:prstClr val="black"/>
                </a:solidFill>
                <a:cs typeface="Calibri"/>
              </a:rPr>
              <a:t>y;</a:t>
            </a:r>
            <a:r>
              <a:rPr sz="1270" b="1" spc="-9" dirty="0">
                <a:solidFill>
                  <a:prstClr val="black"/>
                </a:solidFill>
                <a:cs typeface="Calibri"/>
              </a:rPr>
              <a:t> and</a:t>
            </a:r>
            <a:r>
              <a:rPr sz="1270" b="1" dirty="0">
                <a:solidFill>
                  <a:prstClr val="black"/>
                </a:solidFill>
                <a:cs typeface="Calibri"/>
              </a:rPr>
              <a:t> </a:t>
            </a:r>
            <a:r>
              <a:rPr sz="1270" b="1" spc="-9" dirty="0">
                <a:solidFill>
                  <a:prstClr val="black"/>
                </a:solidFill>
                <a:cs typeface="Calibri"/>
              </a:rPr>
              <a:t>arts</a:t>
            </a:r>
            <a:r>
              <a:rPr sz="1270" b="1" dirty="0">
                <a:solidFill>
                  <a:prstClr val="black"/>
                </a:solidFill>
                <a:cs typeface="Calibri"/>
              </a:rPr>
              <a:t> </a:t>
            </a:r>
            <a:r>
              <a:rPr sz="1270" b="1" spc="-9" dirty="0">
                <a:solidFill>
                  <a:prstClr val="black"/>
                </a:solidFill>
                <a:cs typeface="Calibri"/>
              </a:rPr>
              <a:t>&amp;</a:t>
            </a:r>
            <a:r>
              <a:rPr sz="1270" b="1" dirty="0">
                <a:solidFill>
                  <a:prstClr val="black"/>
                </a:solidFill>
                <a:cs typeface="Calibri"/>
              </a:rPr>
              <a:t> </a:t>
            </a:r>
            <a:r>
              <a:rPr sz="1270" b="1" spc="-14" dirty="0">
                <a:solidFill>
                  <a:prstClr val="black"/>
                </a:solidFill>
                <a:cs typeface="Calibri"/>
              </a:rPr>
              <a:t>music</a:t>
            </a:r>
            <a:endParaRPr sz="1270">
              <a:solidFill>
                <a:prstClr val="black"/>
              </a:solidFill>
              <a:cs typeface="Calibri"/>
            </a:endParaRPr>
          </a:p>
        </p:txBody>
      </p:sp>
      <p:sp>
        <p:nvSpPr>
          <p:cNvPr id="30" name="object 30"/>
          <p:cNvSpPr txBox="1"/>
          <p:nvPr/>
        </p:nvSpPr>
        <p:spPr>
          <a:xfrm>
            <a:off x="4274230" y="1771909"/>
            <a:ext cx="1830527" cy="251159"/>
          </a:xfrm>
          <a:prstGeom prst="rect">
            <a:avLst/>
          </a:prstGeom>
        </p:spPr>
        <p:txBody>
          <a:bodyPr vert="horz" wrap="square" lIns="0" tIns="0" rIns="0" bIns="0" rtlCol="0">
            <a:spAutoFit/>
          </a:bodyPr>
          <a:lstStyle/>
          <a:p>
            <a:pPr marL="11516"/>
            <a:r>
              <a:rPr sz="1632" spc="-5" dirty="0">
                <a:solidFill>
                  <a:prstClr val="black"/>
                </a:solidFill>
                <a:cs typeface="Calibri"/>
              </a:rPr>
              <a:t>Colonise</a:t>
            </a:r>
            <a:r>
              <a:rPr sz="1632" dirty="0">
                <a:solidFill>
                  <a:prstClr val="black"/>
                </a:solidFill>
                <a:cs typeface="Calibri"/>
              </a:rPr>
              <a:t>d</a:t>
            </a:r>
            <a:r>
              <a:rPr sz="1632" spc="23" dirty="0">
                <a:solidFill>
                  <a:prstClr val="black"/>
                </a:solidFill>
                <a:cs typeface="Calibri"/>
              </a:rPr>
              <a:t> </a:t>
            </a:r>
            <a:r>
              <a:rPr sz="1632" dirty="0">
                <a:solidFill>
                  <a:prstClr val="black"/>
                </a:solidFill>
                <a:cs typeface="Calibri"/>
              </a:rPr>
              <a:t>Curriculum</a:t>
            </a:r>
          </a:p>
        </p:txBody>
      </p:sp>
      <p:sp>
        <p:nvSpPr>
          <p:cNvPr id="31" name="object 31"/>
          <p:cNvSpPr txBox="1"/>
          <p:nvPr/>
        </p:nvSpPr>
        <p:spPr>
          <a:xfrm>
            <a:off x="7081829" y="1778127"/>
            <a:ext cx="741078" cy="251159"/>
          </a:xfrm>
          <a:prstGeom prst="rect">
            <a:avLst/>
          </a:prstGeom>
        </p:spPr>
        <p:txBody>
          <a:bodyPr vert="horz" wrap="square" lIns="0" tIns="0" rIns="0" bIns="0" rtlCol="0">
            <a:spAutoFit/>
          </a:bodyPr>
          <a:lstStyle/>
          <a:p>
            <a:pPr marL="11516"/>
            <a:r>
              <a:rPr sz="1632" spc="-14" dirty="0">
                <a:solidFill>
                  <a:prstClr val="black"/>
                </a:solidFill>
                <a:cs typeface="Calibri"/>
              </a:rPr>
              <a:t>P</a:t>
            </a:r>
            <a:r>
              <a:rPr sz="1632" spc="-36" dirty="0">
                <a:solidFill>
                  <a:prstClr val="black"/>
                </a:solidFill>
                <a:cs typeface="Calibri"/>
              </a:rPr>
              <a:t>r</a:t>
            </a:r>
            <a:r>
              <a:rPr sz="1632" spc="-14" dirty="0">
                <a:solidFill>
                  <a:prstClr val="black"/>
                </a:solidFill>
                <a:cs typeface="Calibri"/>
              </a:rPr>
              <a:t>og</a:t>
            </a:r>
            <a:r>
              <a:rPr sz="1632" spc="-27" dirty="0">
                <a:solidFill>
                  <a:prstClr val="black"/>
                </a:solidFill>
                <a:cs typeface="Calibri"/>
              </a:rPr>
              <a:t>r</a:t>
            </a:r>
            <a:r>
              <a:rPr sz="1632" spc="-14" dirty="0">
                <a:solidFill>
                  <a:prstClr val="black"/>
                </a:solidFill>
                <a:cs typeface="Calibri"/>
              </a:rPr>
              <a:t>ess</a:t>
            </a:r>
            <a:endParaRPr sz="1632">
              <a:solidFill>
                <a:prstClr val="black"/>
              </a:solidFill>
              <a:cs typeface="Calibri"/>
            </a:endParaRPr>
          </a:p>
        </p:txBody>
      </p:sp>
    </p:spTree>
    <p:extLst>
      <p:ext uri="{BB962C8B-B14F-4D97-AF65-F5344CB8AC3E}">
        <p14:creationId xmlns:p14="http://schemas.microsoft.com/office/powerpoint/2010/main" val="1772595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316" y="2115471"/>
            <a:ext cx="10972800" cy="1143000"/>
          </a:xfrm>
        </p:spPr>
        <p:txBody>
          <a:bodyPr>
            <a:normAutofit fontScale="90000"/>
          </a:bodyPr>
          <a:lstStyle/>
          <a:p>
            <a:r>
              <a:rPr lang="en-ZA" b="1" dirty="0" smtClean="0">
                <a:solidFill>
                  <a:schemeClr val="accent2">
                    <a:lumMod val="75000"/>
                  </a:schemeClr>
                </a:solidFill>
                <a:latin typeface="Aharoni" panose="02010803020104030203" pitchFamily="2" charset="-79"/>
                <a:cs typeface="Aharoni" panose="02010803020104030203" pitchFamily="2" charset="-79"/>
              </a:rPr>
              <a:t>AREAS OF COLLABORATION WITH POST-SCHOOLING INSTITUTIONS</a:t>
            </a:r>
            <a:endParaRPr lang="en-ZA" b="1" dirty="0">
              <a:solidFill>
                <a:srgbClr val="C00000"/>
              </a:solidFill>
            </a:endParaRPr>
          </a:p>
        </p:txBody>
      </p:sp>
    </p:spTree>
    <p:extLst>
      <p:ext uri="{BB962C8B-B14F-4D97-AF65-F5344CB8AC3E}">
        <p14:creationId xmlns:p14="http://schemas.microsoft.com/office/powerpoint/2010/main" val="100793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52" y="191072"/>
            <a:ext cx="12192000" cy="1143000"/>
          </a:xfrm>
        </p:spPr>
        <p:txBody>
          <a:bodyPr>
            <a:normAutofit/>
          </a:bodyPr>
          <a:lstStyle/>
          <a:p>
            <a:r>
              <a:rPr lang="en-ZA" b="1" dirty="0" smtClean="0">
                <a:solidFill>
                  <a:srgbClr val="C0504D">
                    <a:lumMod val="75000"/>
                  </a:srgbClr>
                </a:solidFill>
                <a:latin typeface="Arial" panose="020B0604020202020204" pitchFamily="34" charset="0"/>
                <a:cs typeface="Arial" panose="020B0604020202020204" pitchFamily="34" charset="0"/>
              </a:rPr>
              <a:t>AREAS OF COLLABORATION WITH HEIS</a:t>
            </a:r>
            <a:endParaRPr lang="en-ZA" dirty="0"/>
          </a:p>
        </p:txBody>
      </p:sp>
      <p:sp>
        <p:nvSpPr>
          <p:cNvPr id="3" name="Content Placeholder 2"/>
          <p:cNvSpPr>
            <a:spLocks noGrp="1"/>
          </p:cNvSpPr>
          <p:nvPr>
            <p:ph idx="1"/>
          </p:nvPr>
        </p:nvSpPr>
        <p:spPr>
          <a:xfrm>
            <a:off x="-73891" y="796705"/>
            <a:ext cx="12265891" cy="5590378"/>
          </a:xfrm>
        </p:spPr>
        <p:txBody>
          <a:bodyPr>
            <a:normAutofit lnSpcReduction="10000"/>
          </a:bodyPr>
          <a:lstStyle/>
          <a:p>
            <a:endParaRPr lang="en-ZA" sz="2800" dirty="0" smtClean="0"/>
          </a:p>
          <a:p>
            <a:r>
              <a:rPr lang="en-ZA" sz="2800" dirty="0" smtClean="0"/>
              <a:t>Embedding Technical and Vocational content in Initial Teacher Education (ITE).</a:t>
            </a:r>
          </a:p>
          <a:p>
            <a:r>
              <a:rPr lang="en-ZA" sz="2800" dirty="0" smtClean="0"/>
              <a:t>Fast-tracking the professionalization of Artisans and Technicians already employed in schools.</a:t>
            </a:r>
          </a:p>
          <a:p>
            <a:r>
              <a:rPr lang="en-ZA" sz="2800" dirty="0" smtClean="0"/>
              <a:t>Research on the feasibility of introducing additional Focus Schools e.g. Maritime, Aviation, STEAM, etc.</a:t>
            </a:r>
          </a:p>
          <a:p>
            <a:r>
              <a:rPr lang="en-ZA" sz="2800" dirty="0" smtClean="0"/>
              <a:t>Strengthening the curriculum and practical for Technical Vocational and Technical Occupational respectively and practical assessment practices in schools as well as exploring how facilities may be shared between institutions in this regard.</a:t>
            </a:r>
          </a:p>
          <a:p>
            <a:r>
              <a:rPr lang="en-ZA" sz="2800" dirty="0" smtClean="0"/>
              <a:t>Any further research on Technical and Vocational pathways that may be deemed necessary.</a:t>
            </a:r>
          </a:p>
          <a:p>
            <a:r>
              <a:rPr lang="en-ZA" sz="2800" dirty="0" smtClean="0"/>
              <a:t>Finalisation of the communication and partnership strategic framework.</a:t>
            </a:r>
          </a:p>
          <a:p>
            <a:endParaRPr lang="en-ZA" sz="2800" dirty="0" smtClean="0"/>
          </a:p>
          <a:p>
            <a:endParaRPr lang="en-ZA" sz="2000" dirty="0"/>
          </a:p>
        </p:txBody>
      </p:sp>
    </p:spTree>
    <p:extLst>
      <p:ext uri="{BB962C8B-B14F-4D97-AF65-F5344CB8AC3E}">
        <p14:creationId xmlns:p14="http://schemas.microsoft.com/office/powerpoint/2010/main" val="2940199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9022"/>
            <a:ext cx="9180512" cy="857250"/>
          </a:xfrm>
        </p:spPr>
        <p:txBody>
          <a:bodyPr>
            <a:noAutofit/>
          </a:bodyPr>
          <a:lstStyle/>
          <a:p>
            <a:r>
              <a:rPr lang="en-ZA" sz="4000" b="1" dirty="0">
                <a:solidFill>
                  <a:schemeClr val="accent2">
                    <a:lumMod val="75000"/>
                  </a:schemeClr>
                </a:solidFill>
              </a:rPr>
              <a:t>CONCLUSION</a:t>
            </a:r>
            <a:endParaRPr lang="en-ZA" sz="6000" dirty="0"/>
          </a:p>
        </p:txBody>
      </p:sp>
      <p:sp>
        <p:nvSpPr>
          <p:cNvPr id="3" name="Content Placeholder 2"/>
          <p:cNvSpPr>
            <a:spLocks noGrp="1"/>
          </p:cNvSpPr>
          <p:nvPr>
            <p:ph idx="1"/>
          </p:nvPr>
        </p:nvSpPr>
        <p:spPr>
          <a:xfrm>
            <a:off x="1981200" y="1700809"/>
            <a:ext cx="8363272" cy="3751064"/>
          </a:xfrm>
        </p:spPr>
        <p:txBody>
          <a:bodyPr/>
          <a:lstStyle/>
          <a:p>
            <a:pPr marL="0" indent="0" algn="ctr">
              <a:buNone/>
            </a:pPr>
            <a:r>
              <a:rPr lang="en-ZA" sz="3600" dirty="0">
                <a:solidFill>
                  <a:prstClr val="black"/>
                </a:solidFill>
                <a:latin typeface="Arial" panose="020B0604020202020204" pitchFamily="34" charset="0"/>
                <a:cs typeface="Arial" panose="020B0604020202020204" pitchFamily="34" charset="0"/>
              </a:rPr>
              <a:t>“</a:t>
            </a:r>
            <a:r>
              <a:rPr lang="en-ZA" sz="3300" i="1" dirty="0">
                <a:solidFill>
                  <a:prstClr val="black"/>
                </a:solidFill>
                <a:latin typeface="Arial" panose="020B0604020202020204" pitchFamily="34" charset="0"/>
                <a:cs typeface="Arial" panose="020B0604020202020204" pitchFamily="34" charset="0"/>
              </a:rPr>
              <a:t>The different </a:t>
            </a:r>
            <a:r>
              <a:rPr lang="en-ZA" sz="3300" b="1" i="1" dirty="0">
                <a:solidFill>
                  <a:prstClr val="black"/>
                </a:solidFill>
                <a:latin typeface="Arial" panose="020B0604020202020204" pitchFamily="34" charset="0"/>
                <a:cs typeface="Arial" panose="020B0604020202020204" pitchFamily="34" charset="0"/>
              </a:rPr>
              <a:t>parts</a:t>
            </a:r>
            <a:r>
              <a:rPr lang="en-ZA" sz="3300" i="1" dirty="0">
                <a:solidFill>
                  <a:prstClr val="black"/>
                </a:solidFill>
                <a:latin typeface="Arial" panose="020B0604020202020204" pitchFamily="34" charset="0"/>
                <a:cs typeface="Arial" panose="020B0604020202020204" pitchFamily="34" charset="0"/>
              </a:rPr>
              <a:t> of the education system should work together allowing learners to take </a:t>
            </a:r>
            <a:r>
              <a:rPr lang="en-ZA" sz="3300" b="1" i="1" dirty="0">
                <a:solidFill>
                  <a:prstClr val="black"/>
                </a:solidFill>
                <a:latin typeface="Arial" panose="020B0604020202020204" pitchFamily="34" charset="0"/>
                <a:cs typeface="Arial" panose="020B0604020202020204" pitchFamily="34" charset="0"/>
              </a:rPr>
              <a:t>different pathways </a:t>
            </a:r>
            <a:r>
              <a:rPr lang="en-ZA" sz="3300" i="1" dirty="0">
                <a:solidFill>
                  <a:prstClr val="black"/>
                </a:solidFill>
                <a:latin typeface="Arial" panose="020B0604020202020204" pitchFamily="34" charset="0"/>
                <a:cs typeface="Arial" panose="020B0604020202020204" pitchFamily="34" charset="0"/>
              </a:rPr>
              <a:t>that offer high </a:t>
            </a:r>
            <a:r>
              <a:rPr lang="en-ZA" sz="3300" b="1" i="1" dirty="0">
                <a:solidFill>
                  <a:prstClr val="black"/>
                </a:solidFill>
                <a:latin typeface="Arial" panose="020B0604020202020204" pitchFamily="34" charset="0"/>
                <a:cs typeface="Arial" panose="020B0604020202020204" pitchFamily="34" charset="0"/>
              </a:rPr>
              <a:t>quality</a:t>
            </a:r>
            <a:r>
              <a:rPr lang="en-ZA" sz="3300" i="1" dirty="0">
                <a:solidFill>
                  <a:prstClr val="black"/>
                </a:solidFill>
                <a:latin typeface="Arial" panose="020B0604020202020204" pitchFamily="34" charset="0"/>
                <a:cs typeface="Arial" panose="020B0604020202020204" pitchFamily="34" charset="0"/>
              </a:rPr>
              <a:t> learning opportunities.”</a:t>
            </a:r>
          </a:p>
          <a:p>
            <a:pPr marL="0" indent="0" algn="r">
              <a:buNone/>
            </a:pPr>
            <a:endParaRPr lang="en-ZA" sz="1050" b="1" dirty="0">
              <a:solidFill>
                <a:prstClr val="black"/>
              </a:solidFill>
              <a:latin typeface="Arial" panose="020B0604020202020204" pitchFamily="34" charset="0"/>
              <a:cs typeface="Arial" panose="020B0604020202020204" pitchFamily="34" charset="0"/>
            </a:endParaRPr>
          </a:p>
          <a:p>
            <a:pPr marL="0" indent="0" algn="r">
              <a:buNone/>
            </a:pPr>
            <a:endParaRPr lang="en-ZA" sz="1050" b="1" dirty="0">
              <a:solidFill>
                <a:prstClr val="black"/>
              </a:solidFill>
              <a:latin typeface="Arial" panose="020B0604020202020204" pitchFamily="34" charset="0"/>
              <a:cs typeface="Arial" panose="020B0604020202020204" pitchFamily="34" charset="0"/>
            </a:endParaRPr>
          </a:p>
          <a:p>
            <a:pPr marL="0" indent="0" algn="r">
              <a:buNone/>
            </a:pPr>
            <a:r>
              <a:rPr lang="en-ZA" sz="1050" b="1" dirty="0">
                <a:solidFill>
                  <a:prstClr val="black"/>
                </a:solidFill>
                <a:latin typeface="Arial" panose="020B0604020202020204" pitchFamily="34" charset="0"/>
                <a:cs typeface="Arial" panose="020B0604020202020204" pitchFamily="34" charset="0"/>
              </a:rPr>
              <a:t>(National Planning Commission: National Development Plan, November 2011</a:t>
            </a:r>
            <a:r>
              <a:rPr lang="en-ZA" sz="1200" b="1" dirty="0">
                <a:solidFill>
                  <a:prstClr val="black"/>
                </a:solidFill>
                <a:latin typeface="Arial" panose="020B0604020202020204" pitchFamily="34" charset="0"/>
                <a:cs typeface="Arial" panose="020B0604020202020204" pitchFamily="34" charset="0"/>
              </a:rPr>
              <a:t>)</a:t>
            </a:r>
            <a:endParaRPr lang="en-ZA" b="1" i="1" dirty="0">
              <a:solidFill>
                <a:prstClr val="black"/>
              </a:solidFill>
              <a:latin typeface="Arial" panose="020B0604020202020204" pitchFamily="34" charset="0"/>
              <a:cs typeface="Arial" panose="020B0604020202020204" pitchFamily="34" charset="0"/>
            </a:endParaRPr>
          </a:p>
          <a:p>
            <a:pPr marL="0" indent="0" algn="just">
              <a:buNone/>
            </a:pPr>
            <a:endParaRPr lang="en-ZA" sz="3600" i="1" dirty="0">
              <a:solidFill>
                <a:prstClr val="black"/>
              </a:solidFill>
              <a:latin typeface="Arial" panose="020B0604020202020204" pitchFamily="34" charset="0"/>
              <a:cs typeface="Arial" panose="020B0604020202020204" pitchFamily="34" charset="0"/>
            </a:endParaRPr>
          </a:p>
          <a:p>
            <a:endParaRPr lang="en-ZA" dirty="0"/>
          </a:p>
        </p:txBody>
      </p:sp>
      <p:pic>
        <p:nvPicPr>
          <p:cNvPr id="4" name="Picture 3"/>
          <p:cNvPicPr>
            <a:picLocks noChangeAspect="1"/>
          </p:cNvPicPr>
          <p:nvPr/>
        </p:nvPicPr>
        <p:blipFill>
          <a:blip r:embed="rId2"/>
          <a:stretch>
            <a:fillRect/>
          </a:stretch>
        </p:blipFill>
        <p:spPr>
          <a:xfrm>
            <a:off x="1557959" y="5443463"/>
            <a:ext cx="1475656" cy="411510"/>
          </a:xfrm>
          <a:prstGeom prst="rect">
            <a:avLst/>
          </a:prstGeom>
        </p:spPr>
      </p:pic>
      <p:sp>
        <p:nvSpPr>
          <p:cNvPr id="5" name="Rectangle 4"/>
          <p:cNvSpPr/>
          <p:nvPr/>
        </p:nvSpPr>
        <p:spPr>
          <a:xfrm>
            <a:off x="7276871" y="5697253"/>
            <a:ext cx="319319" cy="230832"/>
          </a:xfrm>
          <a:prstGeom prst="rect">
            <a:avLst/>
          </a:prstGeom>
        </p:spPr>
        <p:txBody>
          <a:bodyPr wrap="none">
            <a:spAutoFit/>
          </a:bodyPr>
          <a:lstStyle/>
          <a:p>
            <a:pPr algn="r"/>
            <a:fld id="{9DC7CBB9-8A01-486D-A115-199A907CBFA4}" type="slidenum">
              <a:rPr lang="en-ZA" sz="900">
                <a:solidFill>
                  <a:srgbClr val="898989"/>
                </a:solidFill>
              </a:rPr>
              <a:pPr algn="r"/>
              <a:t>35</a:t>
            </a:fld>
            <a:endParaRPr lang="en-ZA" sz="900" dirty="0">
              <a:solidFill>
                <a:srgbClr val="898989"/>
              </a:solidFill>
            </a:endParaRPr>
          </a:p>
        </p:txBody>
      </p:sp>
    </p:spTree>
    <p:extLst>
      <p:ext uri="{BB962C8B-B14F-4D97-AF65-F5344CB8AC3E}">
        <p14:creationId xmlns:p14="http://schemas.microsoft.com/office/powerpoint/2010/main" val="4189090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743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872" y="50736"/>
            <a:ext cx="8964488" cy="681540"/>
          </a:xfrm>
        </p:spPr>
        <p:txBody>
          <a:bodyPr>
            <a:noAutofit/>
          </a:bodyPr>
          <a:lstStyle/>
          <a:p>
            <a:r>
              <a:rPr lang="en-US" b="1" dirty="0">
                <a:solidFill>
                  <a:schemeClr val="accent2">
                    <a:lumMod val="75000"/>
                  </a:schemeClr>
                </a:solidFill>
                <a:effectLst>
                  <a:outerShdw blurRad="38100" dist="38100" dir="2700000" algn="tl">
                    <a:srgbClr val="000000">
                      <a:alpha val="43137"/>
                    </a:srgbClr>
                  </a:outerShdw>
                </a:effectLst>
              </a:rPr>
              <a:t>STRATEGIC DIRECTION </a:t>
            </a:r>
            <a:endParaRPr lang="en-ZA" b="1" dirty="0"/>
          </a:p>
        </p:txBody>
      </p:sp>
      <p:sp>
        <p:nvSpPr>
          <p:cNvPr id="3" name="Content Placeholder 2"/>
          <p:cNvSpPr>
            <a:spLocks noGrp="1"/>
          </p:cNvSpPr>
          <p:nvPr>
            <p:ph idx="1"/>
          </p:nvPr>
        </p:nvSpPr>
        <p:spPr>
          <a:xfrm>
            <a:off x="382137" y="732276"/>
            <a:ext cx="11395881" cy="5799180"/>
          </a:xfrm>
        </p:spPr>
        <p:txBody>
          <a:bodyPr>
            <a:normAutofit/>
          </a:bodyPr>
          <a:lstStyle/>
          <a:p>
            <a:r>
              <a:rPr lang="en-ZA" dirty="0"/>
              <a:t>The education system must respond to Sustainable Development Goal 4, namely to “</a:t>
            </a:r>
            <a:r>
              <a:rPr lang="en-ZA" i="1" dirty="0"/>
              <a:t>ensure inclusive and equitable quality education and promote lifelong </a:t>
            </a:r>
            <a:r>
              <a:rPr lang="en-ZA" sz="3600" i="1" dirty="0"/>
              <a:t>learning</a:t>
            </a:r>
            <a:r>
              <a:rPr lang="en-ZA" i="1" dirty="0"/>
              <a:t> opportunities for </a:t>
            </a:r>
            <a:r>
              <a:rPr lang="en-ZA" i="1" dirty="0" smtClean="0"/>
              <a:t>all</a:t>
            </a:r>
            <a:r>
              <a:rPr lang="en-ZA" dirty="0" smtClean="0"/>
              <a:t>.” </a:t>
            </a:r>
            <a:endParaRPr lang="en-ZA" dirty="0"/>
          </a:p>
          <a:p>
            <a:pPr algn="just"/>
            <a:r>
              <a:rPr lang="en-GB" dirty="0"/>
              <a:t>Targets to be reached b</a:t>
            </a:r>
            <a:r>
              <a:rPr lang="en-ZA" dirty="0"/>
              <a:t>y 2030 include:</a:t>
            </a:r>
          </a:p>
          <a:p>
            <a:pPr lvl="2" algn="just"/>
            <a:r>
              <a:rPr lang="en-ZA" sz="2800" dirty="0"/>
              <a:t>By 2030 ensure equal access for all women and men to affordable and quality , technical, vocational and tertiary education including university (4.3</a:t>
            </a:r>
            <a:r>
              <a:rPr lang="en-ZA" sz="2800" dirty="0" smtClean="0"/>
              <a:t>); and</a:t>
            </a:r>
            <a:endParaRPr lang="en-ZA" sz="2800" dirty="0"/>
          </a:p>
          <a:p>
            <a:pPr lvl="2" algn="just"/>
            <a:r>
              <a:rPr lang="en-ZA" sz="2800" dirty="0"/>
              <a:t>By 2030, substantially increase the number of youth and adults who have relevant skills, including technical and vocational skills, for employment, decent jobs and entrepreneurship (4.4</a:t>
            </a:r>
            <a:r>
              <a:rPr lang="en-ZA" sz="2800" dirty="0" smtClean="0"/>
              <a:t>).</a:t>
            </a:r>
            <a:endParaRPr lang="en-ZA" sz="2800" dirty="0"/>
          </a:p>
          <a:p>
            <a:endParaRPr lang="en-ZA" dirty="0"/>
          </a:p>
        </p:txBody>
      </p:sp>
    </p:spTree>
    <p:extLst>
      <p:ext uri="{BB962C8B-B14F-4D97-AF65-F5344CB8AC3E}">
        <p14:creationId xmlns:p14="http://schemas.microsoft.com/office/powerpoint/2010/main" val="2544461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750628"/>
            <a:ext cx="8229600" cy="692696"/>
          </a:xfrm>
        </p:spPr>
        <p:txBody>
          <a:bodyPr>
            <a:noAutofit/>
          </a:bodyPr>
          <a:lstStyle/>
          <a:p>
            <a:r>
              <a:rPr lang="en-US" sz="5400" b="1" dirty="0">
                <a:solidFill>
                  <a:schemeClr val="accent2">
                    <a:lumMod val="75000"/>
                  </a:schemeClr>
                </a:solidFill>
                <a:effectLst>
                  <a:outerShdw blurRad="38100" dist="38100" dir="2700000" algn="tl">
                    <a:srgbClr val="000000">
                      <a:alpha val="43137"/>
                    </a:srgbClr>
                  </a:outerShdw>
                </a:effectLst>
              </a:rPr>
              <a:t>STRATEGIC </a:t>
            </a:r>
            <a:r>
              <a:rPr lang="en-US" sz="5400" b="1" dirty="0" smtClean="0">
                <a:solidFill>
                  <a:schemeClr val="accent2">
                    <a:lumMod val="75000"/>
                  </a:schemeClr>
                </a:solidFill>
                <a:effectLst>
                  <a:outerShdw blurRad="38100" dist="38100" dir="2700000" algn="tl">
                    <a:srgbClr val="000000">
                      <a:alpha val="43137"/>
                    </a:srgbClr>
                  </a:outerShdw>
                </a:effectLst>
              </a:rPr>
              <a:t>DIRECTION</a:t>
            </a:r>
            <a:endParaRPr lang="en-ZA" sz="54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50627" y="1905005"/>
            <a:ext cx="10481480" cy="4384583"/>
          </a:xfrm>
        </p:spPr>
        <p:txBody>
          <a:bodyPr>
            <a:normAutofit/>
          </a:bodyPr>
          <a:lstStyle/>
          <a:p>
            <a:pPr lvl="0" algn="ctr">
              <a:buNone/>
            </a:pPr>
            <a:r>
              <a:rPr lang="en-US" sz="2925" i="1" dirty="0">
                <a:solidFill>
                  <a:prstClr val="black"/>
                </a:solidFill>
                <a:latin typeface="Arial" panose="020B0604020202020204" pitchFamily="34" charset="0"/>
                <a:cs typeface="Arial" panose="020B0604020202020204" pitchFamily="34" charset="0"/>
              </a:rPr>
              <a:t>“One of the </a:t>
            </a:r>
            <a:r>
              <a:rPr lang="en-US" sz="2925" b="1" i="1" dirty="0">
                <a:solidFill>
                  <a:prstClr val="black"/>
                </a:solidFill>
                <a:latin typeface="Arial" panose="020B0604020202020204" pitchFamily="34" charset="0"/>
                <a:cs typeface="Arial" panose="020B0604020202020204" pitchFamily="34" charset="0"/>
              </a:rPr>
              <a:t>targets</a:t>
            </a:r>
            <a:r>
              <a:rPr lang="en-US" sz="2925" i="1" dirty="0">
                <a:solidFill>
                  <a:prstClr val="black"/>
                </a:solidFill>
                <a:latin typeface="Arial" panose="020B0604020202020204" pitchFamily="34" charset="0"/>
                <a:cs typeface="Arial" panose="020B0604020202020204" pitchFamily="34" charset="0"/>
              </a:rPr>
              <a:t> set for </a:t>
            </a:r>
            <a:r>
              <a:rPr lang="en-US" sz="2925" b="1" i="1" dirty="0">
                <a:solidFill>
                  <a:prstClr val="black"/>
                </a:solidFill>
                <a:latin typeface="Arial" panose="020B0604020202020204" pitchFamily="34" charset="0"/>
                <a:cs typeface="Arial" panose="020B0604020202020204" pitchFamily="34" charset="0"/>
              </a:rPr>
              <a:t>2014 </a:t>
            </a:r>
            <a:r>
              <a:rPr lang="en-US" sz="2925" i="1" dirty="0">
                <a:solidFill>
                  <a:prstClr val="black"/>
                </a:solidFill>
                <a:latin typeface="Arial" panose="020B0604020202020204" pitchFamily="34" charset="0"/>
                <a:cs typeface="Arial" panose="020B0604020202020204" pitchFamily="34" charset="0"/>
              </a:rPr>
              <a:t>in the delivery agreement signed </a:t>
            </a:r>
            <a:r>
              <a:rPr lang="en-US" sz="2925" i="1" dirty="0" smtClean="0">
                <a:solidFill>
                  <a:prstClr val="black"/>
                </a:solidFill>
                <a:latin typeface="Arial" panose="020B0604020202020204" pitchFamily="34" charset="0"/>
                <a:cs typeface="Arial" panose="020B0604020202020204" pitchFamily="34" charset="0"/>
              </a:rPr>
              <a:t>Minister </a:t>
            </a:r>
            <a:r>
              <a:rPr lang="en-US" sz="2925" i="1" dirty="0">
                <a:solidFill>
                  <a:prstClr val="black"/>
                </a:solidFill>
                <a:latin typeface="Arial" panose="020B0604020202020204" pitchFamily="34" charset="0"/>
                <a:cs typeface="Arial" panose="020B0604020202020204" pitchFamily="34" charset="0"/>
              </a:rPr>
              <a:t>of Higher Education and Training is to produce </a:t>
            </a:r>
            <a:r>
              <a:rPr lang="en-US" sz="2925" b="1" i="1" dirty="0">
                <a:solidFill>
                  <a:prstClr val="black"/>
                </a:solidFill>
                <a:latin typeface="Arial" panose="020B0604020202020204" pitchFamily="34" charset="0"/>
                <a:cs typeface="Arial" panose="020B0604020202020204" pitchFamily="34" charset="0"/>
              </a:rPr>
              <a:t>10 000 artisans </a:t>
            </a:r>
            <a:r>
              <a:rPr lang="en-US" sz="2925" i="1" dirty="0">
                <a:solidFill>
                  <a:prstClr val="black"/>
                </a:solidFill>
                <a:latin typeface="Arial" panose="020B0604020202020204" pitchFamily="34" charset="0"/>
                <a:cs typeface="Arial" panose="020B0604020202020204" pitchFamily="34" charset="0"/>
              </a:rPr>
              <a:t>per year. This target can be met with concerted effort and adequate funding. We propose a </a:t>
            </a:r>
            <a:r>
              <a:rPr lang="en-US" sz="2925" b="1" i="1" dirty="0">
                <a:solidFill>
                  <a:prstClr val="black"/>
                </a:solidFill>
                <a:latin typeface="Arial" panose="020B0604020202020204" pitchFamily="34" charset="0"/>
                <a:cs typeface="Arial" panose="020B0604020202020204" pitchFamily="34" charset="0"/>
              </a:rPr>
              <a:t>target </a:t>
            </a:r>
            <a:r>
              <a:rPr lang="en-US" sz="2925" i="1" dirty="0">
                <a:solidFill>
                  <a:prstClr val="black"/>
                </a:solidFill>
                <a:latin typeface="Arial" panose="020B0604020202020204" pitchFamily="34" charset="0"/>
                <a:cs typeface="Arial" panose="020B0604020202020204" pitchFamily="34" charset="0"/>
              </a:rPr>
              <a:t>of</a:t>
            </a:r>
            <a:r>
              <a:rPr lang="en-US" sz="2925" b="1" i="1" dirty="0">
                <a:solidFill>
                  <a:prstClr val="black"/>
                </a:solidFill>
                <a:latin typeface="Arial" panose="020B0604020202020204" pitchFamily="34" charset="0"/>
                <a:cs typeface="Arial" panose="020B0604020202020204" pitchFamily="34" charset="0"/>
              </a:rPr>
              <a:t> 30 000 </a:t>
            </a:r>
            <a:r>
              <a:rPr lang="en-US" sz="2925" i="1" dirty="0">
                <a:solidFill>
                  <a:prstClr val="black"/>
                </a:solidFill>
                <a:latin typeface="Arial" panose="020B0604020202020204" pitchFamily="34" charset="0"/>
                <a:cs typeface="Arial" panose="020B0604020202020204" pitchFamily="34" charset="0"/>
              </a:rPr>
              <a:t>by</a:t>
            </a:r>
            <a:r>
              <a:rPr lang="en-US" sz="2925" b="1" i="1" dirty="0">
                <a:solidFill>
                  <a:prstClr val="black"/>
                </a:solidFill>
                <a:latin typeface="Arial" panose="020B0604020202020204" pitchFamily="34" charset="0"/>
                <a:cs typeface="Arial" panose="020B0604020202020204" pitchFamily="34" charset="0"/>
              </a:rPr>
              <a:t> 2030</a:t>
            </a:r>
            <a:r>
              <a:rPr lang="en-US" sz="2925" i="1" dirty="0">
                <a:solidFill>
                  <a:prstClr val="black"/>
                </a:solidFill>
                <a:latin typeface="Arial" panose="020B0604020202020204" pitchFamily="34" charset="0"/>
                <a:cs typeface="Arial" panose="020B0604020202020204" pitchFamily="34" charset="0"/>
              </a:rPr>
              <a:t>, subject to demand.”</a:t>
            </a:r>
          </a:p>
          <a:p>
            <a:pPr lvl="0" algn="just">
              <a:buNone/>
            </a:pPr>
            <a:endParaRPr lang="en-US" sz="2700" i="1" dirty="0">
              <a:solidFill>
                <a:prstClr val="black"/>
              </a:solidFill>
              <a:latin typeface="Arial" panose="020B0604020202020204" pitchFamily="34" charset="0"/>
              <a:cs typeface="Arial" panose="020B0604020202020204" pitchFamily="34" charset="0"/>
            </a:endParaRPr>
          </a:p>
          <a:p>
            <a:pPr marL="0" indent="0" algn="r">
              <a:spcBef>
                <a:spcPts val="0"/>
              </a:spcBef>
              <a:buNone/>
              <a:defRPr/>
            </a:pPr>
            <a:endParaRPr lang="en-ZA" sz="1050" b="1" i="1" dirty="0">
              <a:solidFill>
                <a:prstClr val="black"/>
              </a:solidFill>
            </a:endParaRPr>
          </a:p>
          <a:p>
            <a:pPr marL="0" indent="0" algn="r">
              <a:spcBef>
                <a:spcPts val="0"/>
              </a:spcBef>
              <a:buNone/>
              <a:defRPr/>
            </a:pPr>
            <a:endParaRPr lang="en-ZA" sz="1050" b="1" i="1" dirty="0">
              <a:solidFill>
                <a:prstClr val="black"/>
              </a:solidFill>
            </a:endParaRPr>
          </a:p>
          <a:p>
            <a:pPr marL="0" indent="0" algn="r">
              <a:spcBef>
                <a:spcPts val="0"/>
              </a:spcBef>
              <a:buNone/>
              <a:defRPr/>
            </a:pPr>
            <a:r>
              <a:rPr lang="en-ZA" sz="1050" b="1" i="1" dirty="0">
                <a:solidFill>
                  <a:prstClr val="black"/>
                </a:solidFill>
              </a:rPr>
              <a:t>National Planning Commission: National Development Plan, November 2011)</a:t>
            </a:r>
          </a:p>
          <a:p>
            <a:endParaRPr lang="en-ZA" dirty="0"/>
          </a:p>
        </p:txBody>
      </p:sp>
      <p:pic>
        <p:nvPicPr>
          <p:cNvPr id="5" name="Picture 4"/>
          <p:cNvPicPr>
            <a:picLocks noChangeAspect="1"/>
          </p:cNvPicPr>
          <p:nvPr/>
        </p:nvPicPr>
        <p:blipFill>
          <a:blip r:embed="rId2"/>
          <a:stretch>
            <a:fillRect/>
          </a:stretch>
        </p:blipFill>
        <p:spPr>
          <a:xfrm>
            <a:off x="1524000" y="5373216"/>
            <a:ext cx="1691680" cy="627534"/>
          </a:xfrm>
          <a:prstGeom prst="rect">
            <a:avLst/>
          </a:prstGeom>
        </p:spPr>
      </p:pic>
      <p:sp>
        <p:nvSpPr>
          <p:cNvPr id="6" name="Rectangle 5"/>
          <p:cNvSpPr/>
          <p:nvPr/>
        </p:nvSpPr>
        <p:spPr>
          <a:xfrm>
            <a:off x="7276871" y="5697253"/>
            <a:ext cx="319319" cy="230832"/>
          </a:xfrm>
          <a:prstGeom prst="rect">
            <a:avLst/>
          </a:prstGeom>
        </p:spPr>
        <p:txBody>
          <a:bodyPr wrap="none">
            <a:spAutoFit/>
          </a:bodyPr>
          <a:lstStyle/>
          <a:p>
            <a:pPr algn="r"/>
            <a:fld id="{9DC7CBB9-8A01-486D-A115-199A907CBFA4}" type="slidenum">
              <a:rPr lang="en-ZA" sz="900">
                <a:solidFill>
                  <a:srgbClr val="898989"/>
                </a:solidFill>
              </a:rPr>
              <a:pPr algn="r"/>
              <a:t>5</a:t>
            </a:fld>
            <a:endParaRPr lang="en-ZA" sz="900" dirty="0">
              <a:solidFill>
                <a:srgbClr val="898989"/>
              </a:solidFill>
            </a:endParaRPr>
          </a:p>
        </p:txBody>
      </p:sp>
    </p:spTree>
    <p:extLst>
      <p:ext uri="{BB962C8B-B14F-4D97-AF65-F5344CB8AC3E}">
        <p14:creationId xmlns:p14="http://schemas.microsoft.com/office/powerpoint/2010/main" val="1090518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039" y="313899"/>
            <a:ext cx="8229600" cy="491837"/>
          </a:xfrm>
        </p:spPr>
        <p:txBody>
          <a:bodyPr>
            <a:normAutofit fontScale="90000"/>
          </a:bodyPr>
          <a:lstStyle/>
          <a:p>
            <a:r>
              <a:rPr lang="en-ZA" b="1" dirty="0" smtClean="0">
                <a:solidFill>
                  <a:srgbClr val="C0504D">
                    <a:lumMod val="75000"/>
                  </a:srgbClr>
                </a:solidFill>
                <a:cs typeface="Arial" panose="020B0604020202020204" pitchFamily="34" charset="0"/>
              </a:rPr>
              <a:t>PROBLEM STATEMENT</a:t>
            </a:r>
            <a:endParaRPr lang="en-ZA" dirty="0"/>
          </a:p>
        </p:txBody>
      </p:sp>
      <p:sp>
        <p:nvSpPr>
          <p:cNvPr id="3" name="Content Placeholder 2"/>
          <p:cNvSpPr>
            <a:spLocks noGrp="1"/>
          </p:cNvSpPr>
          <p:nvPr>
            <p:ph idx="1"/>
          </p:nvPr>
        </p:nvSpPr>
        <p:spPr>
          <a:xfrm>
            <a:off x="268541" y="1146932"/>
            <a:ext cx="11600597" cy="4639720"/>
          </a:xfrm>
        </p:spPr>
        <p:txBody>
          <a:bodyPr>
            <a:noAutofit/>
          </a:bodyPr>
          <a:lstStyle/>
          <a:p>
            <a:pPr marL="0" indent="0">
              <a:buNone/>
            </a:pPr>
            <a:r>
              <a:rPr lang="en-ZA" dirty="0"/>
              <a:t>The current </a:t>
            </a:r>
            <a:r>
              <a:rPr lang="en-ZA" b="1" dirty="0"/>
              <a:t>curriculum offerings</a:t>
            </a:r>
            <a:r>
              <a:rPr lang="en-ZA" dirty="0"/>
              <a:t> are </a:t>
            </a:r>
            <a:r>
              <a:rPr lang="en-ZA" b="1" dirty="0"/>
              <a:t>overwhelmingly focused</a:t>
            </a:r>
            <a:r>
              <a:rPr lang="en-ZA" dirty="0"/>
              <a:t> on the </a:t>
            </a:r>
            <a:r>
              <a:rPr lang="en-ZA" b="1" dirty="0"/>
              <a:t>Academic pathway</a:t>
            </a:r>
            <a:r>
              <a:rPr lang="en-ZA" dirty="0"/>
              <a:t> to the </a:t>
            </a:r>
            <a:r>
              <a:rPr lang="en-ZA" b="1" dirty="0"/>
              <a:t>detriment</a:t>
            </a:r>
            <a:r>
              <a:rPr lang="en-ZA" dirty="0"/>
              <a:t> of the </a:t>
            </a:r>
            <a:r>
              <a:rPr lang="en-ZA" b="1" dirty="0"/>
              <a:t>Technical Vocational and Technical Occupational pathways</a:t>
            </a:r>
            <a:r>
              <a:rPr lang="en-ZA" dirty="0"/>
              <a:t>. This has, as a result, directly </a:t>
            </a:r>
            <a:r>
              <a:rPr lang="en-ZA" b="1" dirty="0"/>
              <a:t>contributed</a:t>
            </a:r>
            <a:r>
              <a:rPr lang="en-ZA" dirty="0"/>
              <a:t> to the </a:t>
            </a:r>
            <a:r>
              <a:rPr lang="en-ZA" b="1" dirty="0"/>
              <a:t>high failure</a:t>
            </a:r>
            <a:r>
              <a:rPr lang="en-ZA" dirty="0"/>
              <a:t> and </a:t>
            </a:r>
            <a:r>
              <a:rPr lang="en-ZA" b="1" dirty="0"/>
              <a:t>drop-out rates</a:t>
            </a:r>
            <a:r>
              <a:rPr lang="en-ZA" dirty="0"/>
              <a:t>. </a:t>
            </a:r>
            <a:r>
              <a:rPr lang="en-ZA" b="1" dirty="0"/>
              <a:t>Learners</a:t>
            </a:r>
            <a:r>
              <a:rPr lang="en-ZA" dirty="0"/>
              <a:t> who </a:t>
            </a:r>
            <a:r>
              <a:rPr lang="en-ZA" b="1" dirty="0"/>
              <a:t>do not meet</a:t>
            </a:r>
            <a:r>
              <a:rPr lang="en-ZA" dirty="0"/>
              <a:t> requirements for </a:t>
            </a:r>
            <a:r>
              <a:rPr lang="en-ZA" b="1" dirty="0"/>
              <a:t>university admission</a:t>
            </a:r>
            <a:r>
              <a:rPr lang="en-ZA" dirty="0"/>
              <a:t> generally </a:t>
            </a:r>
            <a:r>
              <a:rPr lang="en-ZA" b="1" dirty="0"/>
              <a:t>miss the opportunity to contribute to skills and competencies</a:t>
            </a:r>
            <a:r>
              <a:rPr lang="en-ZA" dirty="0"/>
              <a:t> needed by the </a:t>
            </a:r>
            <a:r>
              <a:rPr lang="en-ZA" b="1" dirty="0"/>
              <a:t>economy</a:t>
            </a:r>
            <a:r>
              <a:rPr lang="en-ZA" dirty="0"/>
              <a:t>.</a:t>
            </a:r>
          </a:p>
        </p:txBody>
      </p:sp>
    </p:spTree>
    <p:extLst>
      <p:ext uri="{BB962C8B-B14F-4D97-AF65-F5344CB8AC3E}">
        <p14:creationId xmlns:p14="http://schemas.microsoft.com/office/powerpoint/2010/main" val="126416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039" y="313899"/>
            <a:ext cx="8229600" cy="491837"/>
          </a:xfrm>
        </p:spPr>
        <p:txBody>
          <a:bodyPr>
            <a:normAutofit fontScale="90000"/>
          </a:bodyPr>
          <a:lstStyle/>
          <a:p>
            <a:r>
              <a:rPr lang="en-ZA" b="1" dirty="0" smtClean="0">
                <a:solidFill>
                  <a:srgbClr val="C0504D">
                    <a:lumMod val="75000"/>
                  </a:srgbClr>
                </a:solidFill>
                <a:cs typeface="Arial" panose="020B0604020202020204" pitchFamily="34" charset="0"/>
              </a:rPr>
              <a:t>PROBLEM STATEMENT</a:t>
            </a:r>
            <a:endParaRPr lang="en-ZA" dirty="0"/>
          </a:p>
        </p:txBody>
      </p:sp>
      <p:sp>
        <p:nvSpPr>
          <p:cNvPr id="3" name="Content Placeholder 2"/>
          <p:cNvSpPr>
            <a:spLocks noGrp="1"/>
          </p:cNvSpPr>
          <p:nvPr>
            <p:ph idx="1"/>
          </p:nvPr>
        </p:nvSpPr>
        <p:spPr>
          <a:xfrm>
            <a:off x="268541" y="1146932"/>
            <a:ext cx="11600597" cy="4639720"/>
          </a:xfrm>
        </p:spPr>
        <p:txBody>
          <a:bodyPr>
            <a:noAutofit/>
          </a:bodyPr>
          <a:lstStyle/>
          <a:p>
            <a:pPr algn="just"/>
            <a:r>
              <a:rPr lang="en-ZA" sz="2800" dirty="0"/>
              <a:t>Current schooling system designed to prepare learners </a:t>
            </a:r>
            <a:r>
              <a:rPr lang="en-ZA" sz="2800" dirty="0" smtClean="0"/>
              <a:t>mainly for </a:t>
            </a:r>
            <a:r>
              <a:rPr lang="en-ZA" sz="2800" dirty="0"/>
              <a:t>higher education - learners who drop out of schooling, or who do not qualify for university, are at a “</a:t>
            </a:r>
            <a:r>
              <a:rPr lang="en-ZA" sz="2800" dirty="0" smtClean="0"/>
              <a:t>dead-end.”</a:t>
            </a:r>
            <a:endParaRPr lang="en-ZA" sz="2800" dirty="0"/>
          </a:p>
          <a:p>
            <a:pPr algn="just"/>
            <a:r>
              <a:rPr lang="nl-NL" sz="2800" dirty="0" smtClean="0"/>
              <a:t>Of </a:t>
            </a:r>
            <a:r>
              <a:rPr lang="nl-NL" sz="2800" dirty="0"/>
              <a:t>all learners who start school, approximately 60% will reach matric, 37% will pass matric, 4,5% will attain some or other university qualification and 3% will attain a </a:t>
            </a:r>
            <a:r>
              <a:rPr lang="nl-NL" sz="2800" dirty="0" smtClean="0"/>
              <a:t>degree.</a:t>
            </a:r>
            <a:endParaRPr lang="en-ZA" sz="2800" dirty="0"/>
          </a:p>
          <a:p>
            <a:pPr algn="just"/>
            <a:r>
              <a:rPr lang="en-ZA" sz="2800" dirty="0"/>
              <a:t>From a youth population of 20 million, there are about 7.5 million youth Not in Education, Employment or Training (NEET</a:t>
            </a:r>
            <a:r>
              <a:rPr lang="en-ZA" sz="2800" dirty="0" smtClean="0"/>
              <a:t>).</a:t>
            </a:r>
          </a:p>
          <a:p>
            <a:pPr algn="just"/>
            <a:r>
              <a:rPr lang="en-ZA" sz="2800" dirty="0" smtClean="0"/>
              <a:t>Schools of Skill offer a curriculum with skills component that has not been formalised.</a:t>
            </a:r>
            <a:endParaRPr lang="en-ZA" sz="2800" dirty="0"/>
          </a:p>
        </p:txBody>
      </p:sp>
    </p:spTree>
    <p:extLst>
      <p:ext uri="{BB962C8B-B14F-4D97-AF65-F5344CB8AC3E}">
        <p14:creationId xmlns:p14="http://schemas.microsoft.com/office/powerpoint/2010/main" val="73188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316" y="2115471"/>
            <a:ext cx="10972800" cy="1143000"/>
          </a:xfrm>
        </p:spPr>
        <p:txBody>
          <a:bodyPr>
            <a:normAutofit fontScale="90000"/>
          </a:bodyPr>
          <a:lstStyle/>
          <a:p>
            <a:r>
              <a:rPr lang="en-ZA" b="1" dirty="0" smtClean="0">
                <a:solidFill>
                  <a:schemeClr val="accent2">
                    <a:lumMod val="75000"/>
                  </a:schemeClr>
                </a:solidFill>
                <a:latin typeface="Aharoni" panose="02010803020104030203" pitchFamily="2" charset="-79"/>
                <a:cs typeface="Aharoni" panose="02010803020104030203" pitchFamily="2" charset="-79"/>
              </a:rPr>
              <a:t>CURRENT SCHOOLING DESIGN  WITHIN THE NATIONAL QUALIFICATION FRAMEWORK</a:t>
            </a:r>
            <a:endParaRPr lang="en-ZA" b="1" dirty="0">
              <a:solidFill>
                <a:srgbClr val="C00000"/>
              </a:solidFill>
            </a:endParaRPr>
          </a:p>
        </p:txBody>
      </p:sp>
    </p:spTree>
    <p:extLst>
      <p:ext uri="{BB962C8B-B14F-4D97-AF65-F5344CB8AC3E}">
        <p14:creationId xmlns:p14="http://schemas.microsoft.com/office/powerpoint/2010/main" val="278505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DE283-65A3-469D-B0A8-7A5C17766320}"/>
              </a:ext>
            </a:extLst>
          </p:cNvPr>
          <p:cNvSpPr/>
          <p:nvPr/>
        </p:nvSpPr>
        <p:spPr>
          <a:xfrm>
            <a:off x="9660296" y="314648"/>
            <a:ext cx="2198875" cy="865173"/>
          </a:xfrm>
          <a:prstGeom prst="rect">
            <a:avLst/>
          </a:prstGeom>
        </p:spPr>
        <p:txBody>
          <a:bodyPr wrap="square">
            <a:spAutoFit/>
          </a:bodyPr>
          <a:lstStyle/>
          <a:p>
            <a:pPr lvl="0" algn="r">
              <a:lnSpc>
                <a:spcPct val="107000"/>
              </a:lnSpc>
              <a:spcBef>
                <a:spcPts val="200"/>
              </a:spcBef>
              <a:spcAft>
                <a:spcPts val="0"/>
              </a:spcAft>
            </a:pPr>
            <a:r>
              <a:rPr lang="en-ZA"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Current Pathways</a:t>
            </a:r>
          </a:p>
        </p:txBody>
      </p:sp>
      <p:grpSp>
        <p:nvGrpSpPr>
          <p:cNvPr id="5" name="Group 4">
            <a:extLst>
              <a:ext uri="{FF2B5EF4-FFF2-40B4-BE49-F238E27FC236}">
                <a16:creationId xmlns:a16="http://schemas.microsoft.com/office/drawing/2014/main" xmlns="" id="{32E6DF99-F44A-41DC-9FEC-753392AD706D}"/>
              </a:ext>
            </a:extLst>
          </p:cNvPr>
          <p:cNvGrpSpPr/>
          <p:nvPr/>
        </p:nvGrpSpPr>
        <p:grpSpPr>
          <a:xfrm>
            <a:off x="1789216" y="849086"/>
            <a:ext cx="7602978" cy="5587652"/>
            <a:chOff x="-248" y="0"/>
            <a:chExt cx="4756243" cy="3215032"/>
          </a:xfrm>
        </p:grpSpPr>
        <p:sp>
          <p:nvSpPr>
            <p:cNvPr id="7" name="Rectangle 6">
              <a:extLst>
                <a:ext uri="{FF2B5EF4-FFF2-40B4-BE49-F238E27FC236}">
                  <a16:creationId xmlns:a16="http://schemas.microsoft.com/office/drawing/2014/main" xmlns="" id="{79064DC5-BD8F-40D4-9197-FC6651C2F297}"/>
                </a:ext>
              </a:extLst>
            </p:cNvPr>
            <p:cNvSpPr/>
            <p:nvPr/>
          </p:nvSpPr>
          <p:spPr>
            <a:xfrm>
              <a:off x="8500" y="1966720"/>
              <a:ext cx="2169275" cy="56822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ZA" sz="1400" b="1" dirty="0">
                <a:solidFill>
                  <a:srgbClr val="FFFFFF"/>
                </a:solidFill>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FFFFFF"/>
                  </a:solidFill>
                  <a:effectLst/>
                  <a:ea typeface="Calibri" panose="020F0502020204030204" pitchFamily="34" charset="0"/>
                  <a:cs typeface="Times New Roman" panose="02020603050405020304" pitchFamily="18" charset="0"/>
                </a:rPr>
                <a:t>Special Schools </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FFFFFF"/>
                  </a:solidFill>
                  <a:effectLst/>
                  <a:ea typeface="Calibri" panose="020F0502020204030204" pitchFamily="34" charset="0"/>
                  <a:cs typeface="Times New Roman" panose="02020603050405020304" pitchFamily="18" charset="0"/>
                </a:rPr>
                <a:t>Grade 1-12</a:t>
              </a:r>
              <a:r>
                <a:rPr lang="en-ZA" sz="1400" b="1" dirty="0">
                  <a:solidFill>
                    <a:srgbClr val="FFFFFF"/>
                  </a:solidFill>
                  <a:effectLst/>
                  <a:ea typeface="Calibri" panose="020F0502020204030204" pitchFamily="34" charset="0"/>
                  <a:cs typeface="Times New Roman" panose="02020603050405020304" pitchFamily="18" charset="0"/>
                </a:rPr>
                <a:t> </a:t>
              </a:r>
              <a:r>
                <a:rPr lang="en-ZA" sz="1400" b="1" i="1" dirty="0">
                  <a:solidFill>
                    <a:srgbClr val="FFFFFF"/>
                  </a:solidFill>
                  <a:effectLst/>
                  <a:ea typeface="Calibri" panose="020F0502020204030204" pitchFamily="34" charset="0"/>
                  <a:cs typeface="Times New Roman" panose="02020603050405020304" pitchFamily="18" charset="0"/>
                </a:rPr>
                <a:t>(Special Needs Education</a:t>
              </a:r>
              <a:r>
                <a:rPr lang="en-ZA" sz="1400" b="1" dirty="0" smtClean="0">
                  <a:solidFill>
                    <a:srgbClr val="FFFFFF"/>
                  </a:solidFill>
                  <a:effectLst/>
                  <a:ea typeface="Calibri" panose="020F0502020204030204" pitchFamily="34" charset="0"/>
                  <a:cs typeface="Times New Roman" panose="02020603050405020304" pitchFamily="18" charset="0"/>
                </a:rPr>
                <a:t>)</a:t>
              </a:r>
            </a:p>
            <a:p>
              <a:pPr algn="ctr">
                <a:lnSpc>
                  <a:spcPct val="107000"/>
                </a:lnSpc>
                <a:spcAft>
                  <a:spcPts val="0"/>
                </a:spcAft>
              </a:pPr>
              <a:r>
                <a:rPr lang="en-ZA" sz="1400" b="1" dirty="0" smtClean="0">
                  <a:solidFill>
                    <a:srgbClr val="FFFFFF"/>
                  </a:solidFill>
                  <a:ea typeface="Calibri" panose="020F0502020204030204" pitchFamily="34" charset="0"/>
                  <a:cs typeface="Times New Roman" panose="02020603050405020304" pitchFamily="18" charset="0"/>
                </a:rPr>
                <a:t>General Academic, Technical Vocational and Technical Occupational</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FFFFFF"/>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FFFFFF"/>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BCBDF038-B645-4EAC-A2D0-B888A2877B83}"/>
                </a:ext>
              </a:extLst>
            </p:cNvPr>
            <p:cNvGrpSpPr/>
            <p:nvPr/>
          </p:nvGrpSpPr>
          <p:grpSpPr>
            <a:xfrm>
              <a:off x="-248" y="0"/>
              <a:ext cx="4756243" cy="3215032"/>
              <a:chOff x="-248" y="0"/>
              <a:chExt cx="4756243" cy="3215032"/>
            </a:xfrm>
          </p:grpSpPr>
          <p:grpSp>
            <p:nvGrpSpPr>
              <p:cNvPr id="9" name="Group 8">
                <a:extLst>
                  <a:ext uri="{FF2B5EF4-FFF2-40B4-BE49-F238E27FC236}">
                    <a16:creationId xmlns:a16="http://schemas.microsoft.com/office/drawing/2014/main" xmlns="" id="{5A66A6BB-6ED2-4031-9E5B-526F15CD6429}"/>
                  </a:ext>
                </a:extLst>
              </p:cNvPr>
              <p:cNvGrpSpPr/>
              <p:nvPr/>
            </p:nvGrpSpPr>
            <p:grpSpPr>
              <a:xfrm>
                <a:off x="-248" y="0"/>
                <a:ext cx="4756243" cy="3215032"/>
                <a:chOff x="-7351" y="0"/>
                <a:chExt cx="4756885" cy="3215893"/>
              </a:xfrm>
            </p:grpSpPr>
            <p:sp>
              <p:nvSpPr>
                <p:cNvPr id="11" name="Isosceles Triangle 10">
                  <a:extLst>
                    <a:ext uri="{FF2B5EF4-FFF2-40B4-BE49-F238E27FC236}">
                      <a16:creationId xmlns:a16="http://schemas.microsoft.com/office/drawing/2014/main" xmlns="" id="{BE77528B-25B2-4CA8-A586-5EF765180F38}"/>
                    </a:ext>
                  </a:extLst>
                </p:cNvPr>
                <p:cNvSpPr/>
                <p:nvPr/>
              </p:nvSpPr>
              <p:spPr>
                <a:xfrm rot="5400000">
                  <a:off x="2299480" y="508719"/>
                  <a:ext cx="1535088" cy="1792369"/>
                </a:xfrm>
                <a:prstGeom prst="triangle">
                  <a:avLst>
                    <a:gd name="adj" fmla="val 48765"/>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b="1" dirty="0"/>
                </a:p>
              </p:txBody>
            </p:sp>
            <p:grpSp>
              <p:nvGrpSpPr>
                <p:cNvPr id="12" name="Group 11">
                  <a:extLst>
                    <a:ext uri="{FF2B5EF4-FFF2-40B4-BE49-F238E27FC236}">
                      <a16:creationId xmlns:a16="http://schemas.microsoft.com/office/drawing/2014/main" xmlns="" id="{FCB4DABD-3998-45E0-909B-C90EEB1609AA}"/>
                    </a:ext>
                  </a:extLst>
                </p:cNvPr>
                <p:cNvGrpSpPr/>
                <p:nvPr/>
              </p:nvGrpSpPr>
              <p:grpSpPr>
                <a:xfrm>
                  <a:off x="-7351" y="0"/>
                  <a:ext cx="4756885" cy="3215893"/>
                  <a:chOff x="-7351" y="0"/>
                  <a:chExt cx="4756885" cy="3215893"/>
                </a:xfrm>
              </p:grpSpPr>
              <p:grpSp>
                <p:nvGrpSpPr>
                  <p:cNvPr id="13" name="Group 12">
                    <a:extLst>
                      <a:ext uri="{FF2B5EF4-FFF2-40B4-BE49-F238E27FC236}">
                        <a16:creationId xmlns:a16="http://schemas.microsoft.com/office/drawing/2014/main" xmlns="" id="{384BAE4B-9357-453D-B968-E5B88CD894FA}"/>
                      </a:ext>
                    </a:extLst>
                  </p:cNvPr>
                  <p:cNvGrpSpPr/>
                  <p:nvPr/>
                </p:nvGrpSpPr>
                <p:grpSpPr>
                  <a:xfrm>
                    <a:off x="-7351" y="0"/>
                    <a:ext cx="4756885" cy="3215893"/>
                    <a:chOff x="-287129" y="0"/>
                    <a:chExt cx="4756885" cy="3215893"/>
                  </a:xfrm>
                </p:grpSpPr>
                <p:grpSp>
                  <p:nvGrpSpPr>
                    <p:cNvPr id="18" name="Group 17">
                      <a:extLst>
                        <a:ext uri="{FF2B5EF4-FFF2-40B4-BE49-F238E27FC236}">
                          <a16:creationId xmlns:a16="http://schemas.microsoft.com/office/drawing/2014/main" xmlns="" id="{09360EAE-4CFA-4116-B5C2-F3A93D244BC8}"/>
                        </a:ext>
                      </a:extLst>
                    </p:cNvPr>
                    <p:cNvGrpSpPr/>
                    <p:nvPr/>
                  </p:nvGrpSpPr>
                  <p:grpSpPr>
                    <a:xfrm>
                      <a:off x="-279780" y="0"/>
                      <a:ext cx="743805" cy="1916489"/>
                      <a:chOff x="-279780" y="0"/>
                      <a:chExt cx="743805" cy="1916489"/>
                    </a:xfrm>
                  </p:grpSpPr>
                  <p:sp>
                    <p:nvSpPr>
                      <p:cNvPr id="30" name="Rectangle 29">
                        <a:extLst>
                          <a:ext uri="{FF2B5EF4-FFF2-40B4-BE49-F238E27FC236}">
                            <a16:creationId xmlns:a16="http://schemas.microsoft.com/office/drawing/2014/main" xmlns="" id="{898335D8-366A-4C05-A3ED-CFE478E3726D}"/>
                          </a:ext>
                        </a:extLst>
                      </p:cNvPr>
                      <p:cNvSpPr/>
                      <p:nvPr/>
                    </p:nvSpPr>
                    <p:spPr>
                      <a:xfrm>
                        <a:off x="-279780" y="381856"/>
                        <a:ext cx="743803" cy="153463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dirty="0">
                            <a:solidFill>
                              <a:srgbClr val="FFFFFF"/>
                            </a:solidFill>
                            <a:effectLst/>
                            <a:ea typeface="Calibri" panose="020F0502020204030204" pitchFamily="34" charset="0"/>
                            <a:cs typeface="Times New Roman" panose="02020603050405020304" pitchFamily="18" charset="0"/>
                          </a:rPr>
                          <a:t>SCHOOL</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FFFFFF"/>
                            </a:solidFill>
                            <a:effectLst/>
                            <a:ea typeface="Calibri" panose="020F0502020204030204" pitchFamily="34" charset="0"/>
                            <a:cs typeface="Times New Roman" panose="02020603050405020304" pitchFamily="18" charset="0"/>
                          </a:rPr>
                          <a:t>Grade 9</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FFFFFF"/>
                            </a:solidFill>
                            <a:effectLst/>
                            <a:ea typeface="Calibri" panose="020F0502020204030204" pitchFamily="34" charset="0"/>
                            <a:cs typeface="Times New Roman" panose="02020603050405020304" pitchFamily="18" charset="0"/>
                          </a:rPr>
                          <a:t>(General</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FFFFFF"/>
                            </a:solidFill>
                            <a:effectLst/>
                            <a:ea typeface="Calibri" panose="020F0502020204030204" pitchFamily="34" charset="0"/>
                            <a:cs typeface="Times New Roman" panose="02020603050405020304" pitchFamily="18" charset="0"/>
                          </a:rPr>
                          <a:t>Academic Education)</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FFFFFF"/>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715DEA0C-3A4B-4881-9EA0-5556FBBC3903}"/>
                          </a:ext>
                        </a:extLst>
                      </p:cNvPr>
                      <p:cNvSpPr/>
                      <p:nvPr/>
                    </p:nvSpPr>
                    <p:spPr>
                      <a:xfrm>
                        <a:off x="-279778" y="0"/>
                        <a:ext cx="743803" cy="27586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400" b="1" dirty="0" smtClean="0">
                            <a:effectLst/>
                            <a:ea typeface="Calibri" panose="020F0502020204030204" pitchFamily="34" charset="0"/>
                            <a:cs typeface="Times New Roman" panose="02020603050405020304" pitchFamily="18" charset="0"/>
                          </a:rPr>
                          <a:t>GET (NQF 1)</a:t>
                        </a:r>
                        <a:endParaRPr lang="en-ZA" sz="1400" b="1" dirty="0">
                          <a:effectLst/>
                          <a:ea typeface="Calibri" panose="020F050202020403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xmlns="" id="{7254ABB3-BD43-48B4-8CEA-372BE75971ED}"/>
                        </a:ext>
                      </a:extLst>
                    </p:cNvPr>
                    <p:cNvGrpSpPr/>
                    <p:nvPr/>
                  </p:nvGrpSpPr>
                  <p:grpSpPr>
                    <a:xfrm>
                      <a:off x="-287129" y="0"/>
                      <a:ext cx="3690959" cy="3215893"/>
                      <a:chOff x="-1474485" y="0"/>
                      <a:chExt cx="3690959" cy="3215893"/>
                    </a:xfrm>
                  </p:grpSpPr>
                  <p:sp>
                    <p:nvSpPr>
                      <p:cNvPr id="26" name="Rectangle 25">
                        <a:extLst>
                          <a:ext uri="{FF2B5EF4-FFF2-40B4-BE49-F238E27FC236}">
                            <a16:creationId xmlns:a16="http://schemas.microsoft.com/office/drawing/2014/main" xmlns="" id="{6714CCE2-3BCC-4B45-BA49-037841AF3C7F}"/>
                          </a:ext>
                        </a:extLst>
                      </p:cNvPr>
                      <p:cNvSpPr/>
                      <p:nvPr/>
                    </p:nvSpPr>
                    <p:spPr>
                      <a:xfrm>
                        <a:off x="-422139" y="0"/>
                        <a:ext cx="1125970" cy="27586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400" b="1" dirty="0" smtClean="0">
                            <a:effectLst/>
                            <a:ea typeface="Calibri" panose="020F0502020204030204" pitchFamily="34" charset="0"/>
                            <a:cs typeface="Times New Roman" panose="02020603050405020304" pitchFamily="18" charset="0"/>
                          </a:rPr>
                          <a:t>FET (NQF 2-4)</a:t>
                        </a:r>
                        <a:endParaRPr lang="en-ZA" sz="1400" b="1" dirty="0">
                          <a:effectLst/>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70AA3C54-2761-4877-9368-D5F47E49963B}"/>
                          </a:ext>
                        </a:extLst>
                      </p:cNvPr>
                      <p:cNvSpPr/>
                      <p:nvPr/>
                    </p:nvSpPr>
                    <p:spPr>
                      <a:xfrm>
                        <a:off x="-422736" y="370690"/>
                        <a:ext cx="1125796" cy="8000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dirty="0">
                            <a:solidFill>
                              <a:srgbClr val="FFFFFF"/>
                            </a:solidFill>
                            <a:effectLst/>
                            <a:ea typeface="Calibri" panose="020F0502020204030204" pitchFamily="34" charset="0"/>
                            <a:cs typeface="Times New Roman" panose="02020603050405020304" pitchFamily="18" charset="0"/>
                          </a:rPr>
                          <a:t>SCHOOL</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FFFFFF"/>
                            </a:solidFill>
                            <a:effectLst/>
                            <a:ea typeface="Calibri" panose="020F0502020204030204" pitchFamily="34" charset="0"/>
                            <a:cs typeface="Times New Roman" panose="02020603050405020304" pitchFamily="18" charset="0"/>
                          </a:rPr>
                          <a:t>Grades 10-12</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FFFFFF"/>
                            </a:solidFill>
                            <a:effectLst/>
                            <a:ea typeface="Calibri" panose="020F0502020204030204" pitchFamily="34" charset="0"/>
                            <a:cs typeface="Times New Roman" panose="02020603050405020304" pitchFamily="18" charset="0"/>
                          </a:rPr>
                          <a:t> (General Academic)</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FFFFFF"/>
                            </a:solidFill>
                            <a:effectLst/>
                            <a:ea typeface="Calibri" panose="020F0502020204030204" pitchFamily="34" charset="0"/>
                            <a:cs typeface="Times New Roman" panose="02020603050405020304" pitchFamily="18" charset="0"/>
                          </a:rPr>
                          <a:t>(Technical &amp; Vocational Subjects)</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FFFFFF"/>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DED6935B-8990-46D0-A954-589932DE468D}"/>
                          </a:ext>
                        </a:extLst>
                      </p:cNvPr>
                      <p:cNvSpPr/>
                      <p:nvPr/>
                    </p:nvSpPr>
                    <p:spPr>
                      <a:xfrm>
                        <a:off x="-422170" y="1295503"/>
                        <a:ext cx="1125895" cy="6210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TVET COLLEGE</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NCV 1-3/</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NATED 1- 3</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a:t>
                        </a:r>
                        <a:r>
                          <a:rPr lang="en-ZA" sz="1400" b="1" i="1" dirty="0" smtClean="0">
                            <a:solidFill>
                              <a:srgbClr val="000000"/>
                            </a:solidFill>
                            <a:effectLst/>
                            <a:ea typeface="Calibri" panose="020F0502020204030204" pitchFamily="34" charset="0"/>
                            <a:cs typeface="Times New Roman" panose="02020603050405020304" pitchFamily="18" charset="0"/>
                          </a:rPr>
                          <a:t>Technical and </a:t>
                        </a:r>
                        <a:r>
                          <a:rPr lang="en-ZA" sz="1400" b="1" i="1" dirty="0">
                            <a:solidFill>
                              <a:srgbClr val="000000"/>
                            </a:solidFill>
                            <a:effectLst/>
                            <a:ea typeface="Calibri" panose="020F0502020204030204" pitchFamily="34" charset="0"/>
                            <a:cs typeface="Times New Roman" panose="02020603050405020304" pitchFamily="18" charset="0"/>
                          </a:rPr>
                          <a:t>Vocational)</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E22567D2-539E-46DB-B4B9-BC72BA811027}"/>
                          </a:ext>
                        </a:extLst>
                      </p:cNvPr>
                      <p:cNvSpPr/>
                      <p:nvPr/>
                    </p:nvSpPr>
                    <p:spPr>
                      <a:xfrm>
                        <a:off x="-1474485" y="2535621"/>
                        <a:ext cx="3690959" cy="680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FET INSTITUTIONS, TVET COLLEGE, UNIVERSITY</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Occupational / Skills Certificates</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NQF 1 to 10</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(Occupational)</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C8875CF0-60D8-4442-917F-4B79A5DF8856}"/>
                        </a:ext>
                      </a:extLst>
                    </p:cNvPr>
                    <p:cNvGrpSpPr/>
                    <p:nvPr/>
                  </p:nvGrpSpPr>
                  <p:grpSpPr>
                    <a:xfrm>
                      <a:off x="2170612" y="0"/>
                      <a:ext cx="1237608" cy="2552197"/>
                      <a:chOff x="-436111" y="0"/>
                      <a:chExt cx="1237608" cy="2552197"/>
                    </a:xfrm>
                  </p:grpSpPr>
                  <p:sp>
                    <p:nvSpPr>
                      <p:cNvPr id="24" name="Rectangle 23">
                        <a:extLst>
                          <a:ext uri="{FF2B5EF4-FFF2-40B4-BE49-F238E27FC236}">
                            <a16:creationId xmlns:a16="http://schemas.microsoft.com/office/drawing/2014/main" xmlns="" id="{B497EE45-6219-485B-941D-95BA52799E77}"/>
                          </a:ext>
                        </a:extLst>
                      </p:cNvPr>
                      <p:cNvSpPr/>
                      <p:nvPr/>
                    </p:nvSpPr>
                    <p:spPr>
                      <a:xfrm>
                        <a:off x="-436111" y="370778"/>
                        <a:ext cx="1233218" cy="21814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UNIVERSITY</a:t>
                        </a:r>
                        <a:endParaRPr lang="en-ZA" sz="1400" b="1" dirty="0">
                          <a:effectLst/>
                          <a:ea typeface="Calibri" panose="020F0502020204030204" pitchFamily="34" charset="0"/>
                          <a:cs typeface="Times New Roman" panose="02020603050405020304" pitchFamily="18" charset="0"/>
                        </a:endParaRPr>
                      </a:p>
                      <a:p>
                        <a:pP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NQF levels 5 to 10</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(Higher Certificate </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to Doctorate) (Occupational Certificates)</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4DB3A198-8B47-4969-9AC0-53F147D62CB8}"/>
                          </a:ext>
                        </a:extLst>
                      </p:cNvPr>
                      <p:cNvSpPr/>
                      <p:nvPr/>
                    </p:nvSpPr>
                    <p:spPr>
                      <a:xfrm>
                        <a:off x="-431693" y="0"/>
                        <a:ext cx="1233190" cy="27586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400" b="1" dirty="0">
                            <a:effectLst/>
                            <a:ea typeface="Calibri" panose="020F0502020204030204" pitchFamily="34" charset="0"/>
                            <a:cs typeface="Times New Roman" panose="02020603050405020304" pitchFamily="18" charset="0"/>
                          </a:rPr>
                          <a:t>NQF levels 5 to 10</a:t>
                        </a:r>
                      </a:p>
                    </p:txBody>
                  </p:sp>
                </p:grpSp>
                <p:grpSp>
                  <p:nvGrpSpPr>
                    <p:cNvPr id="21" name="Group 20">
                      <a:extLst>
                        <a:ext uri="{FF2B5EF4-FFF2-40B4-BE49-F238E27FC236}">
                          <a16:creationId xmlns:a16="http://schemas.microsoft.com/office/drawing/2014/main" xmlns="" id="{ED2166DE-4E9F-485D-BBFD-125B66F6F9EE}"/>
                        </a:ext>
                      </a:extLst>
                    </p:cNvPr>
                    <p:cNvGrpSpPr/>
                    <p:nvPr/>
                  </p:nvGrpSpPr>
                  <p:grpSpPr>
                    <a:xfrm>
                      <a:off x="3684597" y="0"/>
                      <a:ext cx="785159" cy="2406650"/>
                      <a:chOff x="-518914" y="0"/>
                      <a:chExt cx="785159" cy="2406650"/>
                    </a:xfrm>
                  </p:grpSpPr>
                  <p:sp>
                    <p:nvSpPr>
                      <p:cNvPr id="22" name="Rectangle 21">
                        <a:extLst>
                          <a:ext uri="{FF2B5EF4-FFF2-40B4-BE49-F238E27FC236}">
                            <a16:creationId xmlns:a16="http://schemas.microsoft.com/office/drawing/2014/main" xmlns="" id="{D1777F83-03C2-4FA1-B877-AD6A94D984A8}"/>
                          </a:ext>
                        </a:extLst>
                      </p:cNvPr>
                      <p:cNvSpPr/>
                      <p:nvPr/>
                    </p:nvSpPr>
                    <p:spPr>
                      <a:xfrm>
                        <a:off x="-518914" y="409122"/>
                        <a:ext cx="784860" cy="19975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World of Work</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&amp; </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Work-based Training</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(Apprentice-</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Ships</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Learner-</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Ships</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Intern-</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i="1" dirty="0">
                            <a:solidFill>
                              <a:srgbClr val="000000"/>
                            </a:solidFill>
                            <a:effectLst/>
                            <a:ea typeface="Calibri" panose="020F0502020204030204" pitchFamily="34" charset="0"/>
                            <a:cs typeface="Times New Roman" panose="02020603050405020304" pitchFamily="18" charset="0"/>
                          </a:rPr>
                          <a:t>Ships)</a:t>
                        </a:r>
                        <a:endParaRPr lang="en-ZA" sz="14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ea typeface="Calibri" panose="020F0502020204030204" pitchFamily="34" charset="0"/>
                            <a:cs typeface="Times New Roman" panose="02020603050405020304" pitchFamily="18" charset="0"/>
                          </a:rPr>
                          <a:t> </a:t>
                        </a:r>
                        <a:endParaRPr lang="en-ZA" sz="1400" b="1" dirty="0">
                          <a:effectLst/>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D4B2829C-C355-4AA1-BEB6-E32C436AAAF6}"/>
                          </a:ext>
                        </a:extLst>
                      </p:cNvPr>
                      <p:cNvSpPr/>
                      <p:nvPr/>
                    </p:nvSpPr>
                    <p:spPr>
                      <a:xfrm>
                        <a:off x="-518615" y="0"/>
                        <a:ext cx="784860" cy="275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400" b="1" dirty="0">
                            <a:effectLst/>
                            <a:ea typeface="Calibri" panose="020F0502020204030204" pitchFamily="34" charset="0"/>
                            <a:cs typeface="Times New Roman" panose="02020603050405020304" pitchFamily="18" charset="0"/>
                          </a:rPr>
                          <a:t>Workplace</a:t>
                        </a:r>
                      </a:p>
                    </p:txBody>
                  </p:sp>
                </p:grpSp>
              </p:grpSp>
              <p:cxnSp>
                <p:nvCxnSpPr>
                  <p:cNvPr id="14" name="Straight Arrow Connector 13">
                    <a:extLst>
                      <a:ext uri="{FF2B5EF4-FFF2-40B4-BE49-F238E27FC236}">
                        <a16:creationId xmlns:a16="http://schemas.microsoft.com/office/drawing/2014/main" xmlns="" id="{9D90CB3B-C296-4344-AEF0-DB929330B72D}"/>
                      </a:ext>
                    </a:extLst>
                  </p:cNvPr>
                  <p:cNvCxnSpPr/>
                  <p:nvPr/>
                </p:nvCxnSpPr>
                <p:spPr>
                  <a:xfrm>
                    <a:off x="744036" y="832490"/>
                    <a:ext cx="30096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444DF2C9-5D24-46E5-B4BC-3AB4F1683EE4}"/>
                      </a:ext>
                    </a:extLst>
                  </p:cNvPr>
                  <p:cNvCxnSpPr/>
                  <p:nvPr/>
                </p:nvCxnSpPr>
                <p:spPr>
                  <a:xfrm>
                    <a:off x="743803" y="1586758"/>
                    <a:ext cx="30096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EA7CFB1F-23A7-422C-912A-2D1E81D6CD7F}"/>
                      </a:ext>
                    </a:extLst>
                  </p:cNvPr>
                  <p:cNvCxnSpPr/>
                  <p:nvPr/>
                </p:nvCxnSpPr>
                <p:spPr>
                  <a:xfrm>
                    <a:off x="2169994" y="832513"/>
                    <a:ext cx="30096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F80EA4FF-B710-4B3C-9E2D-0B8F0A8C5900}"/>
                      </a:ext>
                    </a:extLst>
                  </p:cNvPr>
                  <p:cNvCxnSpPr/>
                  <p:nvPr/>
                </p:nvCxnSpPr>
                <p:spPr>
                  <a:xfrm>
                    <a:off x="3691720" y="968873"/>
                    <a:ext cx="30096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0" name="Straight Arrow Connector 9">
                <a:extLst>
                  <a:ext uri="{FF2B5EF4-FFF2-40B4-BE49-F238E27FC236}">
                    <a16:creationId xmlns:a16="http://schemas.microsoft.com/office/drawing/2014/main" xmlns="" id="{59352C87-6E43-486D-AA3D-5C0C36928DC3}"/>
                  </a:ext>
                </a:extLst>
              </p:cNvPr>
              <p:cNvCxnSpPr/>
              <p:nvPr/>
            </p:nvCxnSpPr>
            <p:spPr>
              <a:xfrm>
                <a:off x="1675181" y="1170432"/>
                <a:ext cx="0" cy="12470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p:txBody>
          <a:bodyPr/>
          <a:lstStyle/>
          <a:p>
            <a:r>
              <a:rPr lang="en-ZA" dirty="0" smtClean="0"/>
              <a:t> </a:t>
            </a:r>
            <a:endParaRPr lang="en-ZA" dirty="0"/>
          </a:p>
        </p:txBody>
      </p:sp>
    </p:spTree>
    <p:extLst>
      <p:ext uri="{BB962C8B-B14F-4D97-AF65-F5344CB8AC3E}">
        <p14:creationId xmlns:p14="http://schemas.microsoft.com/office/powerpoint/2010/main" val="3553370757"/>
      </p:ext>
    </p:extLst>
  </p:cSld>
  <p:clrMapOvr>
    <a:masterClrMapping/>
  </p:clrMapOvr>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New+DBE+Presentation+template</Template>
  <TotalTime>3405</TotalTime>
  <Words>1975</Words>
  <Application>Microsoft Office PowerPoint</Application>
  <PresentationFormat>Custom</PresentationFormat>
  <Paragraphs>544</Paragraphs>
  <Slides>36</Slides>
  <Notes>2</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New DBE Presentation template</vt:lpstr>
      <vt:lpstr>Office Theme</vt:lpstr>
      <vt:lpstr>Theme1</vt:lpstr>
      <vt:lpstr>                  </vt:lpstr>
      <vt:lpstr>Presentation Outline</vt:lpstr>
      <vt:lpstr>PURPOSE</vt:lpstr>
      <vt:lpstr>STRATEGIC DIRECTION </vt:lpstr>
      <vt:lpstr>STRATEGIC DIRECTION</vt:lpstr>
      <vt:lpstr>PROBLEM STATEMENT</vt:lpstr>
      <vt:lpstr>PROBLEM STATEMENT</vt:lpstr>
      <vt:lpstr>CURRENT SCHOOLING DESIGN  WITHIN THE NATIONAL QUALIFICATION FRAMEWORK</vt:lpstr>
      <vt:lpstr> </vt:lpstr>
      <vt:lpstr> </vt:lpstr>
      <vt:lpstr>INTERNATIONAL PROGRAMMES</vt:lpstr>
      <vt:lpstr> </vt:lpstr>
      <vt:lpstr> </vt:lpstr>
      <vt:lpstr>PowerPoint Presentation</vt:lpstr>
      <vt:lpstr>LESSONS FROM INTERNATIONAL PROGRAMMES</vt:lpstr>
      <vt:lpstr>CHANGE DRIVERS</vt:lpstr>
      <vt:lpstr>PowerPoint Presentation</vt:lpstr>
      <vt:lpstr>REFOCUSING THE THREE STREAM MODEL</vt:lpstr>
      <vt:lpstr>OBJECTIVES OF THE PROPOSED THREE STREAM MODEL</vt:lpstr>
      <vt:lpstr> </vt:lpstr>
      <vt:lpstr>GENERAL EDUCATION AND TRAINING (GET)</vt:lpstr>
      <vt:lpstr>TECHNICAL OCCUPATIONAL SUBJECTS</vt:lpstr>
      <vt:lpstr>TECHNICAL OCCUPATIONAL SUBJECTS</vt:lpstr>
      <vt:lpstr>TECHNICAL VOCATIONAL PATHWAY IN FET:  FOCUS SCHOOLS</vt:lpstr>
      <vt:lpstr>PowerPoint Presentation</vt:lpstr>
      <vt:lpstr>INTRODUCING NCV CURRICULUM IN SCHOOLS</vt:lpstr>
      <vt:lpstr>PULLING IT ALL TOGETHER</vt:lpstr>
      <vt:lpstr>Pulling the Three Stream Model Together</vt:lpstr>
      <vt:lpstr>IMPLICATIONS</vt:lpstr>
      <vt:lpstr>EXAMINATION AND ASSESSMENT</vt:lpstr>
      <vt:lpstr>TEACHER EDUCATION AND DEVELOPMENT </vt:lpstr>
      <vt:lpstr>PowerPoint Presentation</vt:lpstr>
      <vt:lpstr>AREAS OF COLLABORATION WITH POST-SCHOOLING INSTITUTIONS</vt:lpstr>
      <vt:lpstr>AREAS OF COLLABORATION WITH HEIS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Hoosen Rasool</dc:creator>
  <cp:lastModifiedBy>Lethani Vilakazi</cp:lastModifiedBy>
  <cp:revision>210</cp:revision>
  <cp:lastPrinted>2018-06-27T09:46:59Z</cp:lastPrinted>
  <dcterms:created xsi:type="dcterms:W3CDTF">2014-06-05T20:54:27Z</dcterms:created>
  <dcterms:modified xsi:type="dcterms:W3CDTF">2019-08-14T13:05:10Z</dcterms:modified>
</cp:coreProperties>
</file>