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30"/>
  </p:notesMasterIdLst>
  <p:sldIdLst>
    <p:sldId id="256" r:id="rId3"/>
    <p:sldId id="271" r:id="rId4"/>
    <p:sldId id="284" r:id="rId5"/>
    <p:sldId id="385" r:id="rId6"/>
    <p:sldId id="394" r:id="rId7"/>
    <p:sldId id="390" r:id="rId8"/>
    <p:sldId id="391" r:id="rId9"/>
    <p:sldId id="334" r:id="rId10"/>
    <p:sldId id="337" r:id="rId11"/>
    <p:sldId id="335" r:id="rId12"/>
    <p:sldId id="359" r:id="rId13"/>
    <p:sldId id="356" r:id="rId14"/>
    <p:sldId id="329" r:id="rId15"/>
    <p:sldId id="377" r:id="rId16"/>
    <p:sldId id="396" r:id="rId17"/>
    <p:sldId id="383" r:id="rId18"/>
    <p:sldId id="361" r:id="rId19"/>
    <p:sldId id="395" r:id="rId20"/>
    <p:sldId id="286" r:id="rId21"/>
    <p:sldId id="370" r:id="rId22"/>
    <p:sldId id="372" r:id="rId23"/>
    <p:sldId id="373" r:id="rId24"/>
    <p:sldId id="371" r:id="rId25"/>
    <p:sldId id="375" r:id="rId26"/>
    <p:sldId id="392" r:id="rId27"/>
    <p:sldId id="323" r:id="rId28"/>
    <p:sldId id="326" r:id="rId2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00"/>
    <a:srgbClr val="E7F7F7"/>
    <a:srgbClr val="B9FFFC"/>
    <a:srgbClr val="FFEDDF"/>
    <a:srgbClr val="FC190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9" autoAdjust="0"/>
    <p:restoredTop sz="84793" autoAdjust="0"/>
  </p:normalViewPr>
  <p:slideViewPr>
    <p:cSldViewPr snapToGrid="0" snapToObjects="1">
      <p:cViewPr varScale="1">
        <p:scale>
          <a:sx n="58" d="100"/>
          <a:sy n="58" d="100"/>
        </p:scale>
        <p:origin x="-148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F7FC25-1B7F-409B-8CDB-AB80035AB4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B6F8CBA-A29F-43D4-82F0-03B87713507D}">
      <dgm:prSet phldrT="[Text]"/>
      <dgm:spPr/>
      <dgm:t>
        <a:bodyPr/>
        <a:lstStyle/>
        <a:p>
          <a:r>
            <a:rPr lang="en-ZA" dirty="0" smtClean="0"/>
            <a:t>Impact: </a:t>
          </a:r>
          <a:endParaRPr lang="en-ZA" dirty="0"/>
        </a:p>
      </dgm:t>
    </dgm:pt>
    <dgm:pt modelId="{46587606-BE85-4879-980C-E311B005708F}" type="parTrans" cxnId="{830DAA77-536E-40F8-9905-2573DD09F600}">
      <dgm:prSet/>
      <dgm:spPr/>
      <dgm:t>
        <a:bodyPr/>
        <a:lstStyle/>
        <a:p>
          <a:endParaRPr lang="en-ZA"/>
        </a:p>
      </dgm:t>
    </dgm:pt>
    <dgm:pt modelId="{20B777CD-0AE9-44DF-BBCF-960FAB4144E8}" type="sibTrans" cxnId="{830DAA77-536E-40F8-9905-2573DD09F600}">
      <dgm:prSet/>
      <dgm:spPr/>
      <dgm:t>
        <a:bodyPr/>
        <a:lstStyle/>
        <a:p>
          <a:endParaRPr lang="en-ZA"/>
        </a:p>
      </dgm:t>
    </dgm:pt>
    <dgm:pt modelId="{35E16B8E-CCE1-4695-8F2E-A526A427A356}">
      <dgm:prSet phldrT="[Text]"/>
      <dgm:spPr/>
      <dgm:t>
        <a:bodyPr/>
        <a:lstStyle/>
        <a:p>
          <a:r>
            <a:rPr lang="en-ZA" dirty="0" smtClean="0"/>
            <a:t>Improved safety and security of inmates, officials, community, assets and information   </a:t>
          </a:r>
          <a:endParaRPr lang="en-ZA" dirty="0"/>
        </a:p>
      </dgm:t>
    </dgm:pt>
    <dgm:pt modelId="{43F7794A-95C8-43D7-A2AC-2DD7E3072162}" type="parTrans" cxnId="{B3A579EB-CB65-4934-B360-A56676282321}">
      <dgm:prSet/>
      <dgm:spPr/>
      <dgm:t>
        <a:bodyPr/>
        <a:lstStyle/>
        <a:p>
          <a:endParaRPr lang="en-ZA"/>
        </a:p>
      </dgm:t>
    </dgm:pt>
    <dgm:pt modelId="{6E5F8C0E-6D37-428E-A854-26612E21F81D}" type="sibTrans" cxnId="{B3A579EB-CB65-4934-B360-A56676282321}">
      <dgm:prSet/>
      <dgm:spPr/>
      <dgm:t>
        <a:bodyPr/>
        <a:lstStyle/>
        <a:p>
          <a:endParaRPr lang="en-ZA"/>
        </a:p>
      </dgm:t>
    </dgm:pt>
    <dgm:pt modelId="{19696909-8C48-46BB-BC66-CAD5D98AD709}">
      <dgm:prSet phldrT="[Text]"/>
      <dgm:spPr/>
      <dgm:t>
        <a:bodyPr/>
        <a:lstStyle/>
        <a:p>
          <a:r>
            <a:rPr lang="en-ZA" dirty="0" smtClean="0"/>
            <a:t>Outcome:</a:t>
          </a:r>
          <a:endParaRPr lang="en-ZA" dirty="0"/>
        </a:p>
      </dgm:t>
    </dgm:pt>
    <dgm:pt modelId="{03B51307-9445-4544-9771-772629675289}" type="parTrans" cxnId="{08E91F31-5CF3-4EEE-8C47-932A0DAADBC6}">
      <dgm:prSet/>
      <dgm:spPr/>
      <dgm:t>
        <a:bodyPr/>
        <a:lstStyle/>
        <a:p>
          <a:endParaRPr lang="en-ZA"/>
        </a:p>
      </dgm:t>
    </dgm:pt>
    <dgm:pt modelId="{16A7768E-8FFC-4FBE-9730-B00AEF21F663}" type="sibTrans" cxnId="{08E91F31-5CF3-4EEE-8C47-932A0DAADBC6}">
      <dgm:prSet/>
      <dgm:spPr/>
      <dgm:t>
        <a:bodyPr/>
        <a:lstStyle/>
        <a:p>
          <a:endParaRPr lang="en-ZA"/>
        </a:p>
      </dgm:t>
    </dgm:pt>
    <dgm:pt modelId="{3672533D-8F35-4A31-9BF1-7879BDF5BDBE}">
      <dgm:prSet phldrT="[Text]"/>
      <dgm:spPr/>
      <dgm:t>
        <a:bodyPr/>
        <a:lstStyle/>
        <a:p>
          <a:r>
            <a:rPr lang="en-ZA" dirty="0" smtClean="0"/>
            <a:t>Inmates incarcerated within safe, secure and humane conditions conductive for successful reintegration </a:t>
          </a:r>
        </a:p>
        <a:p>
          <a:r>
            <a:rPr lang="en-ZA" dirty="0" smtClean="0"/>
            <a:t> </a:t>
          </a:r>
          <a:endParaRPr lang="en-ZA" dirty="0"/>
        </a:p>
      </dgm:t>
    </dgm:pt>
    <dgm:pt modelId="{3895EC86-D6A3-43CD-A7C4-6BD72386C11D}" type="parTrans" cxnId="{E42BCF80-003F-4418-B46A-6ACF6604D2CB}">
      <dgm:prSet/>
      <dgm:spPr/>
      <dgm:t>
        <a:bodyPr/>
        <a:lstStyle/>
        <a:p>
          <a:endParaRPr lang="en-ZA"/>
        </a:p>
      </dgm:t>
    </dgm:pt>
    <dgm:pt modelId="{AFCA6754-B92A-439F-86E3-B2D211B0C3DF}" type="sibTrans" cxnId="{E42BCF80-003F-4418-B46A-6ACF6604D2CB}">
      <dgm:prSet/>
      <dgm:spPr/>
      <dgm:t>
        <a:bodyPr/>
        <a:lstStyle/>
        <a:p>
          <a:endParaRPr lang="en-ZA"/>
        </a:p>
      </dgm:t>
    </dgm:pt>
    <dgm:pt modelId="{1C9B6F4F-F71B-47E5-A3F4-6A133EDDA7BF}">
      <dgm:prSet phldrT="[Text]"/>
      <dgm:spPr/>
      <dgm:t>
        <a:bodyPr/>
        <a:lstStyle/>
        <a:p>
          <a:r>
            <a:rPr lang="en-ZA" dirty="0" smtClean="0"/>
            <a:t>Strategic intent</a:t>
          </a:r>
          <a:endParaRPr lang="en-ZA" dirty="0"/>
        </a:p>
      </dgm:t>
    </dgm:pt>
    <dgm:pt modelId="{A7B34D18-627D-4CC8-8188-C16385F270E3}" type="parTrans" cxnId="{653111CC-CEBE-429E-8ACD-32E0EEF6BC48}">
      <dgm:prSet/>
      <dgm:spPr/>
      <dgm:t>
        <a:bodyPr/>
        <a:lstStyle/>
        <a:p>
          <a:endParaRPr lang="en-ZA"/>
        </a:p>
      </dgm:t>
    </dgm:pt>
    <dgm:pt modelId="{7A8BE1AD-444B-452B-A70D-57AFCE99E04E}" type="sibTrans" cxnId="{653111CC-CEBE-429E-8ACD-32E0EEF6BC48}">
      <dgm:prSet/>
      <dgm:spPr/>
      <dgm:t>
        <a:bodyPr/>
        <a:lstStyle/>
        <a:p>
          <a:endParaRPr lang="en-ZA"/>
        </a:p>
      </dgm:t>
    </dgm:pt>
    <dgm:pt modelId="{A550DE6B-60E9-42A4-BA24-09B99E04212B}">
      <dgm:prSet phldrT="[Text]"/>
      <dgm:spPr/>
      <dgm:t>
        <a:bodyPr/>
        <a:lstStyle/>
        <a:p>
          <a:r>
            <a:rPr lang="en-ZA" b="1" baseline="0" dirty="0" smtClean="0">
              <a:solidFill>
                <a:schemeClr val="tx1"/>
              </a:solidFill>
            </a:rPr>
            <a:t>Infrastructure  Transformation </a:t>
          </a:r>
          <a:endParaRPr lang="en-ZA" b="0" dirty="0">
            <a:solidFill>
              <a:srgbClr val="00B0F0"/>
            </a:solidFill>
          </a:endParaRPr>
        </a:p>
      </dgm:t>
    </dgm:pt>
    <dgm:pt modelId="{F4CB9502-2D6C-47DA-A50D-94C4C749FB63}" type="parTrans" cxnId="{532B4E34-E822-43E5-A218-C81D039BC82B}">
      <dgm:prSet/>
      <dgm:spPr/>
      <dgm:t>
        <a:bodyPr/>
        <a:lstStyle/>
        <a:p>
          <a:endParaRPr lang="en-ZA"/>
        </a:p>
      </dgm:t>
    </dgm:pt>
    <dgm:pt modelId="{E57F40EC-C532-4728-B92E-A9224576F231}" type="sibTrans" cxnId="{532B4E34-E822-43E5-A218-C81D039BC82B}">
      <dgm:prSet/>
      <dgm:spPr/>
      <dgm:t>
        <a:bodyPr/>
        <a:lstStyle/>
        <a:p>
          <a:endParaRPr lang="en-ZA"/>
        </a:p>
      </dgm:t>
    </dgm:pt>
    <dgm:pt modelId="{BAD5FAA4-94A7-43CD-A735-B5C2D83937F6}">
      <dgm:prSet/>
      <dgm:spPr/>
      <dgm:t>
        <a:bodyPr/>
        <a:lstStyle/>
        <a:p>
          <a:endParaRPr lang="en-ZA" dirty="0"/>
        </a:p>
      </dgm:t>
    </dgm:pt>
    <dgm:pt modelId="{890AC574-3A8B-4DB7-A9B9-3961565CB2B3}" type="parTrans" cxnId="{A1D63A69-51C9-4145-AAAE-0C785AA55BD1}">
      <dgm:prSet/>
      <dgm:spPr/>
      <dgm:t>
        <a:bodyPr/>
        <a:lstStyle/>
        <a:p>
          <a:endParaRPr lang="en-ZA"/>
        </a:p>
      </dgm:t>
    </dgm:pt>
    <dgm:pt modelId="{0BECE5CD-63A2-48B1-8B89-39D3C9C3BC75}" type="sibTrans" cxnId="{A1D63A69-51C9-4145-AAAE-0C785AA55BD1}">
      <dgm:prSet/>
      <dgm:spPr/>
      <dgm:t>
        <a:bodyPr/>
        <a:lstStyle/>
        <a:p>
          <a:endParaRPr lang="en-ZA"/>
        </a:p>
      </dgm:t>
    </dgm:pt>
    <dgm:pt modelId="{0322A22A-B91F-42EC-AA50-5A3C2B1C1D58}" type="pres">
      <dgm:prSet presAssocID="{E4F7FC25-1B7F-409B-8CDB-AB80035AB42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5554142E-C32B-4E5F-9FFA-9D5E68938780}" type="pres">
      <dgm:prSet presAssocID="{EB6F8CBA-A29F-43D4-82F0-03B87713507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6E43E6-3D70-4376-AA4E-32C2946973DE}" type="pres">
      <dgm:prSet presAssocID="{EB6F8CBA-A29F-43D4-82F0-03B87713507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0C58A0-B04E-452B-9322-CA41E936892C}" type="pres">
      <dgm:prSet presAssocID="{19696909-8C48-46BB-BC66-CAD5D98AD70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B15316A-54DA-4456-ADE2-E7F050C432BD}" type="pres">
      <dgm:prSet presAssocID="{19696909-8C48-46BB-BC66-CAD5D98AD7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AB3F69-164F-45F2-B5B9-A78867DCEE16}" type="pres">
      <dgm:prSet presAssocID="{1C9B6F4F-F71B-47E5-A3F4-6A133EDDA7B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2CEF3C-DAE3-4606-B5A5-BCCA1CBCB380}" type="pres">
      <dgm:prSet presAssocID="{1C9B6F4F-F71B-47E5-A3F4-6A133EDDA7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32B4E34-E822-43E5-A218-C81D039BC82B}" srcId="{1C9B6F4F-F71B-47E5-A3F4-6A133EDDA7BF}" destId="{A550DE6B-60E9-42A4-BA24-09B99E04212B}" srcOrd="0" destOrd="0" parTransId="{F4CB9502-2D6C-47DA-A50D-94C4C749FB63}" sibTransId="{E57F40EC-C532-4728-B92E-A9224576F231}"/>
    <dgm:cxn modelId="{A2B9632A-4E65-4895-A1A1-F03DCEB1FC8A}" type="presOf" srcId="{1C9B6F4F-F71B-47E5-A3F4-6A133EDDA7BF}" destId="{CCAB3F69-164F-45F2-B5B9-A78867DCEE16}" srcOrd="0" destOrd="0" presId="urn:microsoft.com/office/officeart/2009/3/layout/IncreasingArrowsProcess"/>
    <dgm:cxn modelId="{3226A702-E1A2-482C-B816-381602048E01}" type="presOf" srcId="{BAD5FAA4-94A7-43CD-A735-B5C2D83937F6}" destId="{856E43E6-3D70-4376-AA4E-32C2946973DE}" srcOrd="0" destOrd="1" presId="urn:microsoft.com/office/officeart/2009/3/layout/IncreasingArrowsProcess"/>
    <dgm:cxn modelId="{54D74611-7877-433C-AF4D-389B298ADCE0}" type="presOf" srcId="{EB6F8CBA-A29F-43D4-82F0-03B87713507D}" destId="{5554142E-C32B-4E5F-9FFA-9D5E68938780}" srcOrd="0" destOrd="0" presId="urn:microsoft.com/office/officeart/2009/3/layout/IncreasingArrowsProcess"/>
    <dgm:cxn modelId="{657413EA-98E1-4899-80A0-DF7BDFECC95E}" type="presOf" srcId="{A550DE6B-60E9-42A4-BA24-09B99E04212B}" destId="{2E2CEF3C-DAE3-4606-B5A5-BCCA1CBCB380}" srcOrd="0" destOrd="0" presId="urn:microsoft.com/office/officeart/2009/3/layout/IncreasingArrowsProcess"/>
    <dgm:cxn modelId="{6ABA035C-6852-4708-8E10-142561F3B66F}" type="presOf" srcId="{35E16B8E-CCE1-4695-8F2E-A526A427A356}" destId="{856E43E6-3D70-4376-AA4E-32C2946973DE}" srcOrd="0" destOrd="0" presId="urn:microsoft.com/office/officeart/2009/3/layout/IncreasingArrowsProcess"/>
    <dgm:cxn modelId="{DBA1FF62-B1B3-4105-B84F-1BE99021D56F}" type="presOf" srcId="{19696909-8C48-46BB-BC66-CAD5D98AD709}" destId="{C30C58A0-B04E-452B-9322-CA41E936892C}" srcOrd="0" destOrd="0" presId="urn:microsoft.com/office/officeart/2009/3/layout/IncreasingArrowsProcess"/>
    <dgm:cxn modelId="{A1D63A69-51C9-4145-AAAE-0C785AA55BD1}" srcId="{EB6F8CBA-A29F-43D4-82F0-03B87713507D}" destId="{BAD5FAA4-94A7-43CD-A735-B5C2D83937F6}" srcOrd="1" destOrd="0" parTransId="{890AC574-3A8B-4DB7-A9B9-3961565CB2B3}" sibTransId="{0BECE5CD-63A2-48B1-8B89-39D3C9C3BC75}"/>
    <dgm:cxn modelId="{830DAA77-536E-40F8-9905-2573DD09F600}" srcId="{E4F7FC25-1B7F-409B-8CDB-AB80035AB426}" destId="{EB6F8CBA-A29F-43D4-82F0-03B87713507D}" srcOrd="0" destOrd="0" parTransId="{46587606-BE85-4879-980C-E311B005708F}" sibTransId="{20B777CD-0AE9-44DF-BBCF-960FAB4144E8}"/>
    <dgm:cxn modelId="{653111CC-CEBE-429E-8ACD-32E0EEF6BC48}" srcId="{E4F7FC25-1B7F-409B-8CDB-AB80035AB426}" destId="{1C9B6F4F-F71B-47E5-A3F4-6A133EDDA7BF}" srcOrd="2" destOrd="0" parTransId="{A7B34D18-627D-4CC8-8188-C16385F270E3}" sibTransId="{7A8BE1AD-444B-452B-A70D-57AFCE99E04E}"/>
    <dgm:cxn modelId="{9C46C567-F724-4070-9865-9096D0A40ED6}" type="presOf" srcId="{3672533D-8F35-4A31-9BF1-7879BDF5BDBE}" destId="{3B15316A-54DA-4456-ADE2-E7F050C432BD}" srcOrd="0" destOrd="0" presId="urn:microsoft.com/office/officeart/2009/3/layout/IncreasingArrowsProcess"/>
    <dgm:cxn modelId="{0D911E5D-023A-4233-9C75-D9B5946D5CA3}" type="presOf" srcId="{E4F7FC25-1B7F-409B-8CDB-AB80035AB426}" destId="{0322A22A-B91F-42EC-AA50-5A3C2B1C1D58}" srcOrd="0" destOrd="0" presId="urn:microsoft.com/office/officeart/2009/3/layout/IncreasingArrowsProcess"/>
    <dgm:cxn modelId="{08E91F31-5CF3-4EEE-8C47-932A0DAADBC6}" srcId="{E4F7FC25-1B7F-409B-8CDB-AB80035AB426}" destId="{19696909-8C48-46BB-BC66-CAD5D98AD709}" srcOrd="1" destOrd="0" parTransId="{03B51307-9445-4544-9771-772629675289}" sibTransId="{16A7768E-8FFC-4FBE-9730-B00AEF21F663}"/>
    <dgm:cxn modelId="{B3A579EB-CB65-4934-B360-A56676282321}" srcId="{EB6F8CBA-A29F-43D4-82F0-03B87713507D}" destId="{35E16B8E-CCE1-4695-8F2E-A526A427A356}" srcOrd="0" destOrd="0" parTransId="{43F7794A-95C8-43D7-A2AC-2DD7E3072162}" sibTransId="{6E5F8C0E-6D37-428E-A854-26612E21F81D}"/>
    <dgm:cxn modelId="{E42BCF80-003F-4418-B46A-6ACF6604D2CB}" srcId="{19696909-8C48-46BB-BC66-CAD5D98AD709}" destId="{3672533D-8F35-4A31-9BF1-7879BDF5BDBE}" srcOrd="0" destOrd="0" parTransId="{3895EC86-D6A3-43CD-A7C4-6BD72386C11D}" sibTransId="{AFCA6754-B92A-439F-86E3-B2D211B0C3DF}"/>
    <dgm:cxn modelId="{CFD72758-4DA8-4645-90A6-5564FC89044F}" type="presParOf" srcId="{0322A22A-B91F-42EC-AA50-5A3C2B1C1D58}" destId="{5554142E-C32B-4E5F-9FFA-9D5E68938780}" srcOrd="0" destOrd="0" presId="urn:microsoft.com/office/officeart/2009/3/layout/IncreasingArrowsProcess"/>
    <dgm:cxn modelId="{619E4DF5-B85F-4E38-8A85-748FD016BBD7}" type="presParOf" srcId="{0322A22A-B91F-42EC-AA50-5A3C2B1C1D58}" destId="{856E43E6-3D70-4376-AA4E-32C2946973DE}" srcOrd="1" destOrd="0" presId="urn:microsoft.com/office/officeart/2009/3/layout/IncreasingArrowsProcess"/>
    <dgm:cxn modelId="{4BD4D6CF-809B-48F3-AEAE-89DA7B905F60}" type="presParOf" srcId="{0322A22A-B91F-42EC-AA50-5A3C2B1C1D58}" destId="{C30C58A0-B04E-452B-9322-CA41E936892C}" srcOrd="2" destOrd="0" presId="urn:microsoft.com/office/officeart/2009/3/layout/IncreasingArrowsProcess"/>
    <dgm:cxn modelId="{C3A571A5-D035-4E44-8B7B-77EBFEB277BA}" type="presParOf" srcId="{0322A22A-B91F-42EC-AA50-5A3C2B1C1D58}" destId="{3B15316A-54DA-4456-ADE2-E7F050C432BD}" srcOrd="3" destOrd="0" presId="urn:microsoft.com/office/officeart/2009/3/layout/IncreasingArrowsProcess"/>
    <dgm:cxn modelId="{B23F3109-8CD4-4229-BC1E-E9E6178CC72C}" type="presParOf" srcId="{0322A22A-B91F-42EC-AA50-5A3C2B1C1D58}" destId="{CCAB3F69-164F-45F2-B5B9-A78867DCEE16}" srcOrd="4" destOrd="0" presId="urn:microsoft.com/office/officeart/2009/3/layout/IncreasingArrowsProcess"/>
    <dgm:cxn modelId="{7F24CDA9-8A26-41E2-B589-FF1889364BDC}" type="presParOf" srcId="{0322A22A-B91F-42EC-AA50-5A3C2B1C1D58}" destId="{2E2CEF3C-DAE3-4606-B5A5-BCCA1CBCB3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7FC25-1B7F-409B-8CDB-AB80035AB4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B6F8CBA-A29F-43D4-82F0-03B87713507D}">
      <dgm:prSet phldrT="[Text]"/>
      <dgm:spPr/>
      <dgm:t>
        <a:bodyPr/>
        <a:lstStyle/>
        <a:p>
          <a:r>
            <a:rPr lang="en-ZA" dirty="0" smtClean="0"/>
            <a:t>Impact: </a:t>
          </a:r>
          <a:endParaRPr lang="en-ZA" dirty="0"/>
        </a:p>
      </dgm:t>
    </dgm:pt>
    <dgm:pt modelId="{46587606-BE85-4879-980C-E311B005708F}" type="parTrans" cxnId="{830DAA77-536E-40F8-9905-2573DD09F600}">
      <dgm:prSet/>
      <dgm:spPr/>
      <dgm:t>
        <a:bodyPr/>
        <a:lstStyle/>
        <a:p>
          <a:endParaRPr lang="en-ZA"/>
        </a:p>
      </dgm:t>
    </dgm:pt>
    <dgm:pt modelId="{20B777CD-0AE9-44DF-BBCF-960FAB4144E8}" type="sibTrans" cxnId="{830DAA77-536E-40F8-9905-2573DD09F600}">
      <dgm:prSet/>
      <dgm:spPr/>
      <dgm:t>
        <a:bodyPr/>
        <a:lstStyle/>
        <a:p>
          <a:endParaRPr lang="en-ZA"/>
        </a:p>
      </dgm:t>
    </dgm:pt>
    <dgm:pt modelId="{35E16B8E-CCE1-4695-8F2E-A526A427A356}">
      <dgm:prSet phldrT="[Text]"/>
      <dgm:spPr/>
      <dgm:t>
        <a:bodyPr/>
        <a:lstStyle/>
        <a:p>
          <a:r>
            <a:rPr lang="en-ZA" dirty="0" smtClean="0"/>
            <a:t>Improved safety and security of inmates, officials, community, assets and information   </a:t>
          </a:r>
          <a:endParaRPr lang="en-ZA" dirty="0"/>
        </a:p>
      </dgm:t>
    </dgm:pt>
    <dgm:pt modelId="{43F7794A-95C8-43D7-A2AC-2DD7E3072162}" type="parTrans" cxnId="{B3A579EB-CB65-4934-B360-A56676282321}">
      <dgm:prSet/>
      <dgm:spPr/>
      <dgm:t>
        <a:bodyPr/>
        <a:lstStyle/>
        <a:p>
          <a:endParaRPr lang="en-ZA"/>
        </a:p>
      </dgm:t>
    </dgm:pt>
    <dgm:pt modelId="{6E5F8C0E-6D37-428E-A854-26612E21F81D}" type="sibTrans" cxnId="{B3A579EB-CB65-4934-B360-A56676282321}">
      <dgm:prSet/>
      <dgm:spPr/>
      <dgm:t>
        <a:bodyPr/>
        <a:lstStyle/>
        <a:p>
          <a:endParaRPr lang="en-ZA"/>
        </a:p>
      </dgm:t>
    </dgm:pt>
    <dgm:pt modelId="{19696909-8C48-46BB-BC66-CAD5D98AD709}">
      <dgm:prSet phldrT="[Text]"/>
      <dgm:spPr/>
      <dgm:t>
        <a:bodyPr/>
        <a:lstStyle/>
        <a:p>
          <a:r>
            <a:rPr lang="en-ZA" dirty="0" smtClean="0"/>
            <a:t>Outcome:</a:t>
          </a:r>
          <a:endParaRPr lang="en-ZA" dirty="0"/>
        </a:p>
      </dgm:t>
    </dgm:pt>
    <dgm:pt modelId="{03B51307-9445-4544-9771-772629675289}" type="parTrans" cxnId="{08E91F31-5CF3-4EEE-8C47-932A0DAADBC6}">
      <dgm:prSet/>
      <dgm:spPr/>
      <dgm:t>
        <a:bodyPr/>
        <a:lstStyle/>
        <a:p>
          <a:endParaRPr lang="en-ZA"/>
        </a:p>
      </dgm:t>
    </dgm:pt>
    <dgm:pt modelId="{16A7768E-8FFC-4FBE-9730-B00AEF21F663}" type="sibTrans" cxnId="{08E91F31-5CF3-4EEE-8C47-932A0DAADBC6}">
      <dgm:prSet/>
      <dgm:spPr/>
      <dgm:t>
        <a:bodyPr/>
        <a:lstStyle/>
        <a:p>
          <a:endParaRPr lang="en-ZA"/>
        </a:p>
      </dgm:t>
    </dgm:pt>
    <dgm:pt modelId="{3672533D-8F35-4A31-9BF1-7879BDF5BDBE}">
      <dgm:prSet phldrT="[Text]"/>
      <dgm:spPr/>
      <dgm:t>
        <a:bodyPr/>
        <a:lstStyle/>
        <a:p>
          <a:r>
            <a:rPr lang="en-ZA" dirty="0" smtClean="0"/>
            <a:t>Inmates incarcerated within safe, secure and humane conditions conductive for successful reintegration </a:t>
          </a:r>
          <a:endParaRPr lang="en-ZA" dirty="0"/>
        </a:p>
      </dgm:t>
    </dgm:pt>
    <dgm:pt modelId="{3895EC86-D6A3-43CD-A7C4-6BD72386C11D}" type="parTrans" cxnId="{E42BCF80-003F-4418-B46A-6ACF6604D2CB}">
      <dgm:prSet/>
      <dgm:spPr/>
      <dgm:t>
        <a:bodyPr/>
        <a:lstStyle/>
        <a:p>
          <a:endParaRPr lang="en-ZA"/>
        </a:p>
      </dgm:t>
    </dgm:pt>
    <dgm:pt modelId="{AFCA6754-B92A-439F-86E3-B2D211B0C3DF}" type="sibTrans" cxnId="{E42BCF80-003F-4418-B46A-6ACF6604D2CB}">
      <dgm:prSet/>
      <dgm:spPr/>
      <dgm:t>
        <a:bodyPr/>
        <a:lstStyle/>
        <a:p>
          <a:endParaRPr lang="en-ZA"/>
        </a:p>
      </dgm:t>
    </dgm:pt>
    <dgm:pt modelId="{1C9B6F4F-F71B-47E5-A3F4-6A133EDDA7BF}">
      <dgm:prSet phldrT="[Text]"/>
      <dgm:spPr/>
      <dgm:t>
        <a:bodyPr/>
        <a:lstStyle/>
        <a:p>
          <a:r>
            <a:rPr lang="en-ZA" dirty="0" smtClean="0"/>
            <a:t>Strategic intent</a:t>
          </a:r>
          <a:endParaRPr lang="en-ZA" dirty="0"/>
        </a:p>
      </dgm:t>
    </dgm:pt>
    <dgm:pt modelId="{A7B34D18-627D-4CC8-8188-C16385F270E3}" type="parTrans" cxnId="{653111CC-CEBE-429E-8ACD-32E0EEF6BC48}">
      <dgm:prSet/>
      <dgm:spPr/>
      <dgm:t>
        <a:bodyPr/>
        <a:lstStyle/>
        <a:p>
          <a:endParaRPr lang="en-ZA"/>
        </a:p>
      </dgm:t>
    </dgm:pt>
    <dgm:pt modelId="{7A8BE1AD-444B-452B-A70D-57AFCE99E04E}" type="sibTrans" cxnId="{653111CC-CEBE-429E-8ACD-32E0EEF6BC48}">
      <dgm:prSet/>
      <dgm:spPr/>
      <dgm:t>
        <a:bodyPr/>
        <a:lstStyle/>
        <a:p>
          <a:endParaRPr lang="en-ZA"/>
        </a:p>
      </dgm:t>
    </dgm:pt>
    <dgm:pt modelId="{A550DE6B-60E9-42A4-BA24-09B99E04212B}">
      <dgm:prSet phldrT="[Text]"/>
      <dgm:spPr/>
      <dgm:t>
        <a:bodyPr/>
        <a:lstStyle/>
        <a:p>
          <a:r>
            <a:rPr lang="en-ZA" dirty="0" smtClean="0">
              <a:solidFill>
                <a:srgbClr val="002060"/>
              </a:solidFill>
            </a:rPr>
            <a:t>Integrate Facilities with Technological Advances</a:t>
          </a:r>
          <a:endParaRPr lang="en-ZA" b="0" dirty="0">
            <a:solidFill>
              <a:srgbClr val="00B0F0"/>
            </a:solidFill>
          </a:endParaRPr>
        </a:p>
      </dgm:t>
    </dgm:pt>
    <dgm:pt modelId="{F4CB9502-2D6C-47DA-A50D-94C4C749FB63}" type="parTrans" cxnId="{532B4E34-E822-43E5-A218-C81D039BC82B}">
      <dgm:prSet/>
      <dgm:spPr/>
      <dgm:t>
        <a:bodyPr/>
        <a:lstStyle/>
        <a:p>
          <a:endParaRPr lang="en-ZA"/>
        </a:p>
      </dgm:t>
    </dgm:pt>
    <dgm:pt modelId="{E57F40EC-C532-4728-B92E-A9224576F231}" type="sibTrans" cxnId="{532B4E34-E822-43E5-A218-C81D039BC82B}">
      <dgm:prSet/>
      <dgm:spPr/>
      <dgm:t>
        <a:bodyPr/>
        <a:lstStyle/>
        <a:p>
          <a:endParaRPr lang="en-ZA"/>
        </a:p>
      </dgm:t>
    </dgm:pt>
    <dgm:pt modelId="{BAD5FAA4-94A7-43CD-A735-B5C2D83937F6}">
      <dgm:prSet/>
      <dgm:spPr/>
      <dgm:t>
        <a:bodyPr/>
        <a:lstStyle/>
        <a:p>
          <a:endParaRPr lang="en-ZA" dirty="0"/>
        </a:p>
      </dgm:t>
    </dgm:pt>
    <dgm:pt modelId="{890AC574-3A8B-4DB7-A9B9-3961565CB2B3}" type="parTrans" cxnId="{A1D63A69-51C9-4145-AAAE-0C785AA55BD1}">
      <dgm:prSet/>
      <dgm:spPr/>
      <dgm:t>
        <a:bodyPr/>
        <a:lstStyle/>
        <a:p>
          <a:endParaRPr lang="en-ZA"/>
        </a:p>
      </dgm:t>
    </dgm:pt>
    <dgm:pt modelId="{0BECE5CD-63A2-48B1-8B89-39D3C9C3BC75}" type="sibTrans" cxnId="{A1D63A69-51C9-4145-AAAE-0C785AA55BD1}">
      <dgm:prSet/>
      <dgm:spPr/>
      <dgm:t>
        <a:bodyPr/>
        <a:lstStyle/>
        <a:p>
          <a:endParaRPr lang="en-ZA"/>
        </a:p>
      </dgm:t>
    </dgm:pt>
    <dgm:pt modelId="{BC7B1659-D774-458A-9AD5-FDBA0EB81088}">
      <dgm:prSet/>
      <dgm:spPr/>
      <dgm:t>
        <a:bodyPr/>
        <a:lstStyle/>
        <a:p>
          <a:endParaRPr lang="en-ZA" dirty="0"/>
        </a:p>
      </dgm:t>
    </dgm:pt>
    <dgm:pt modelId="{2BDDA411-B270-4B2A-92DF-38174B25F00D}" type="parTrans" cxnId="{38CC1CD6-D8D9-46BC-A967-B18EF681256D}">
      <dgm:prSet/>
      <dgm:spPr/>
      <dgm:t>
        <a:bodyPr/>
        <a:lstStyle/>
        <a:p>
          <a:endParaRPr lang="en-ZA"/>
        </a:p>
      </dgm:t>
    </dgm:pt>
    <dgm:pt modelId="{11EAC833-E84E-4845-AB88-2782780D0775}" type="sibTrans" cxnId="{38CC1CD6-D8D9-46BC-A967-B18EF681256D}">
      <dgm:prSet/>
      <dgm:spPr/>
      <dgm:t>
        <a:bodyPr/>
        <a:lstStyle/>
        <a:p>
          <a:endParaRPr lang="en-ZA"/>
        </a:p>
      </dgm:t>
    </dgm:pt>
    <dgm:pt modelId="{0322A22A-B91F-42EC-AA50-5A3C2B1C1D58}" type="pres">
      <dgm:prSet presAssocID="{E4F7FC25-1B7F-409B-8CDB-AB80035AB42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5554142E-C32B-4E5F-9FFA-9D5E68938780}" type="pres">
      <dgm:prSet presAssocID="{EB6F8CBA-A29F-43D4-82F0-03B87713507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6E43E6-3D70-4376-AA4E-32C2946973DE}" type="pres">
      <dgm:prSet presAssocID="{EB6F8CBA-A29F-43D4-82F0-03B87713507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0C58A0-B04E-452B-9322-CA41E936892C}" type="pres">
      <dgm:prSet presAssocID="{19696909-8C48-46BB-BC66-CAD5D98AD70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B15316A-54DA-4456-ADE2-E7F050C432BD}" type="pres">
      <dgm:prSet presAssocID="{19696909-8C48-46BB-BC66-CAD5D98AD7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AB3F69-164F-45F2-B5B9-A78867DCEE16}" type="pres">
      <dgm:prSet presAssocID="{1C9B6F4F-F71B-47E5-A3F4-6A133EDDA7B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2CEF3C-DAE3-4606-B5A5-BCCA1CBCB380}" type="pres">
      <dgm:prSet presAssocID="{1C9B6F4F-F71B-47E5-A3F4-6A133EDDA7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532B4E34-E822-43E5-A218-C81D039BC82B}" srcId="{1C9B6F4F-F71B-47E5-A3F4-6A133EDDA7BF}" destId="{A550DE6B-60E9-42A4-BA24-09B99E04212B}" srcOrd="0" destOrd="0" parTransId="{F4CB9502-2D6C-47DA-A50D-94C4C749FB63}" sibTransId="{E57F40EC-C532-4728-B92E-A9224576F231}"/>
    <dgm:cxn modelId="{38CC1CD6-D8D9-46BC-A967-B18EF681256D}" srcId="{19696909-8C48-46BB-BC66-CAD5D98AD709}" destId="{BC7B1659-D774-458A-9AD5-FDBA0EB81088}" srcOrd="1" destOrd="0" parTransId="{2BDDA411-B270-4B2A-92DF-38174B25F00D}" sibTransId="{11EAC833-E84E-4845-AB88-2782780D0775}"/>
    <dgm:cxn modelId="{2212246E-4FF5-4575-9B43-4D880BBFA7FE}" type="presOf" srcId="{1C9B6F4F-F71B-47E5-A3F4-6A133EDDA7BF}" destId="{CCAB3F69-164F-45F2-B5B9-A78867DCEE16}" srcOrd="0" destOrd="0" presId="urn:microsoft.com/office/officeart/2009/3/layout/IncreasingArrowsProcess"/>
    <dgm:cxn modelId="{169B3032-1099-4B07-A38C-BCF899A92A98}" type="presOf" srcId="{EB6F8CBA-A29F-43D4-82F0-03B87713507D}" destId="{5554142E-C32B-4E5F-9FFA-9D5E68938780}" srcOrd="0" destOrd="0" presId="urn:microsoft.com/office/officeart/2009/3/layout/IncreasingArrowsProcess"/>
    <dgm:cxn modelId="{AD1C386C-C202-4B09-B65F-92A2D2E49A20}" type="presOf" srcId="{A550DE6B-60E9-42A4-BA24-09B99E04212B}" destId="{2E2CEF3C-DAE3-4606-B5A5-BCCA1CBCB380}" srcOrd="0" destOrd="0" presId="urn:microsoft.com/office/officeart/2009/3/layout/IncreasingArrowsProcess"/>
    <dgm:cxn modelId="{4FDBCA83-2A4A-48ED-9F44-4504E9E89EDD}" type="presOf" srcId="{35E16B8E-CCE1-4695-8F2E-A526A427A356}" destId="{856E43E6-3D70-4376-AA4E-32C2946973DE}" srcOrd="0" destOrd="0" presId="urn:microsoft.com/office/officeart/2009/3/layout/IncreasingArrowsProcess"/>
    <dgm:cxn modelId="{B4EE33AE-360A-446E-BDA4-DB53A7E29251}" type="presOf" srcId="{19696909-8C48-46BB-BC66-CAD5D98AD709}" destId="{C30C58A0-B04E-452B-9322-CA41E936892C}" srcOrd="0" destOrd="0" presId="urn:microsoft.com/office/officeart/2009/3/layout/IncreasingArrowsProcess"/>
    <dgm:cxn modelId="{790CFBC0-03C9-4AAE-B578-AB8F2AAC7B83}" type="presOf" srcId="{BC7B1659-D774-458A-9AD5-FDBA0EB81088}" destId="{3B15316A-54DA-4456-ADE2-E7F050C432BD}" srcOrd="0" destOrd="1" presId="urn:microsoft.com/office/officeart/2009/3/layout/IncreasingArrowsProcess"/>
    <dgm:cxn modelId="{66D51E59-AB99-43FE-8667-2A968C88F979}" type="presOf" srcId="{E4F7FC25-1B7F-409B-8CDB-AB80035AB426}" destId="{0322A22A-B91F-42EC-AA50-5A3C2B1C1D58}" srcOrd="0" destOrd="0" presId="urn:microsoft.com/office/officeart/2009/3/layout/IncreasingArrowsProcess"/>
    <dgm:cxn modelId="{6D202A28-6AA3-4199-A97E-20C7415CE3DD}" type="presOf" srcId="{BAD5FAA4-94A7-43CD-A735-B5C2D83937F6}" destId="{856E43E6-3D70-4376-AA4E-32C2946973DE}" srcOrd="0" destOrd="1" presId="urn:microsoft.com/office/officeart/2009/3/layout/IncreasingArrowsProcess"/>
    <dgm:cxn modelId="{A1D63A69-51C9-4145-AAAE-0C785AA55BD1}" srcId="{EB6F8CBA-A29F-43D4-82F0-03B87713507D}" destId="{BAD5FAA4-94A7-43CD-A735-B5C2D83937F6}" srcOrd="1" destOrd="0" parTransId="{890AC574-3A8B-4DB7-A9B9-3961565CB2B3}" sibTransId="{0BECE5CD-63A2-48B1-8B89-39D3C9C3BC75}"/>
    <dgm:cxn modelId="{830DAA77-536E-40F8-9905-2573DD09F600}" srcId="{E4F7FC25-1B7F-409B-8CDB-AB80035AB426}" destId="{EB6F8CBA-A29F-43D4-82F0-03B87713507D}" srcOrd="0" destOrd="0" parTransId="{46587606-BE85-4879-980C-E311B005708F}" sibTransId="{20B777CD-0AE9-44DF-BBCF-960FAB4144E8}"/>
    <dgm:cxn modelId="{653111CC-CEBE-429E-8ACD-32E0EEF6BC48}" srcId="{E4F7FC25-1B7F-409B-8CDB-AB80035AB426}" destId="{1C9B6F4F-F71B-47E5-A3F4-6A133EDDA7BF}" srcOrd="2" destOrd="0" parTransId="{A7B34D18-627D-4CC8-8188-C16385F270E3}" sibTransId="{7A8BE1AD-444B-452B-A70D-57AFCE99E04E}"/>
    <dgm:cxn modelId="{E15DB18E-27C2-4666-9477-77BA4C415746}" type="presOf" srcId="{3672533D-8F35-4A31-9BF1-7879BDF5BDBE}" destId="{3B15316A-54DA-4456-ADE2-E7F050C432BD}" srcOrd="0" destOrd="0" presId="urn:microsoft.com/office/officeart/2009/3/layout/IncreasingArrowsProcess"/>
    <dgm:cxn modelId="{08E91F31-5CF3-4EEE-8C47-932A0DAADBC6}" srcId="{E4F7FC25-1B7F-409B-8CDB-AB80035AB426}" destId="{19696909-8C48-46BB-BC66-CAD5D98AD709}" srcOrd="1" destOrd="0" parTransId="{03B51307-9445-4544-9771-772629675289}" sibTransId="{16A7768E-8FFC-4FBE-9730-B00AEF21F663}"/>
    <dgm:cxn modelId="{B3A579EB-CB65-4934-B360-A56676282321}" srcId="{EB6F8CBA-A29F-43D4-82F0-03B87713507D}" destId="{35E16B8E-CCE1-4695-8F2E-A526A427A356}" srcOrd="0" destOrd="0" parTransId="{43F7794A-95C8-43D7-A2AC-2DD7E3072162}" sibTransId="{6E5F8C0E-6D37-428E-A854-26612E21F81D}"/>
    <dgm:cxn modelId="{E42BCF80-003F-4418-B46A-6ACF6604D2CB}" srcId="{19696909-8C48-46BB-BC66-CAD5D98AD709}" destId="{3672533D-8F35-4A31-9BF1-7879BDF5BDBE}" srcOrd="0" destOrd="0" parTransId="{3895EC86-D6A3-43CD-A7C4-6BD72386C11D}" sibTransId="{AFCA6754-B92A-439F-86E3-B2D211B0C3DF}"/>
    <dgm:cxn modelId="{18E98030-0532-4F39-91B7-CD359EAC5E91}" type="presParOf" srcId="{0322A22A-B91F-42EC-AA50-5A3C2B1C1D58}" destId="{5554142E-C32B-4E5F-9FFA-9D5E68938780}" srcOrd="0" destOrd="0" presId="urn:microsoft.com/office/officeart/2009/3/layout/IncreasingArrowsProcess"/>
    <dgm:cxn modelId="{5507A429-9047-43AE-8E1B-0E9268D476C7}" type="presParOf" srcId="{0322A22A-B91F-42EC-AA50-5A3C2B1C1D58}" destId="{856E43E6-3D70-4376-AA4E-32C2946973DE}" srcOrd="1" destOrd="0" presId="urn:microsoft.com/office/officeart/2009/3/layout/IncreasingArrowsProcess"/>
    <dgm:cxn modelId="{0CE921A1-D71A-4460-A3E9-8A7A5B92E004}" type="presParOf" srcId="{0322A22A-B91F-42EC-AA50-5A3C2B1C1D58}" destId="{C30C58A0-B04E-452B-9322-CA41E936892C}" srcOrd="2" destOrd="0" presId="urn:microsoft.com/office/officeart/2009/3/layout/IncreasingArrowsProcess"/>
    <dgm:cxn modelId="{458657CE-3A54-4DAE-9209-067487331730}" type="presParOf" srcId="{0322A22A-B91F-42EC-AA50-5A3C2B1C1D58}" destId="{3B15316A-54DA-4456-ADE2-E7F050C432BD}" srcOrd="3" destOrd="0" presId="urn:microsoft.com/office/officeart/2009/3/layout/IncreasingArrowsProcess"/>
    <dgm:cxn modelId="{BB3D63EF-15D0-434C-8B84-32A3239D56D3}" type="presParOf" srcId="{0322A22A-B91F-42EC-AA50-5A3C2B1C1D58}" destId="{CCAB3F69-164F-45F2-B5B9-A78867DCEE16}" srcOrd="4" destOrd="0" presId="urn:microsoft.com/office/officeart/2009/3/layout/IncreasingArrowsProcess"/>
    <dgm:cxn modelId="{54DB7507-793F-487E-B765-8F6E2C1F3770}" type="presParOf" srcId="{0322A22A-B91F-42EC-AA50-5A3C2B1C1D58}" destId="{2E2CEF3C-DAE3-4606-B5A5-BCCA1CBCB3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7FC25-1B7F-409B-8CDB-AB80035AB42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EB6F8CBA-A29F-43D4-82F0-03B87713507D}">
      <dgm:prSet phldrT="[Text]"/>
      <dgm:spPr/>
      <dgm:t>
        <a:bodyPr/>
        <a:lstStyle/>
        <a:p>
          <a:r>
            <a:rPr lang="en-ZA" dirty="0" smtClean="0"/>
            <a:t>Impact: </a:t>
          </a:r>
          <a:endParaRPr lang="en-ZA" dirty="0"/>
        </a:p>
      </dgm:t>
    </dgm:pt>
    <dgm:pt modelId="{46587606-BE85-4879-980C-E311B005708F}" type="parTrans" cxnId="{830DAA77-536E-40F8-9905-2573DD09F600}">
      <dgm:prSet/>
      <dgm:spPr/>
      <dgm:t>
        <a:bodyPr/>
        <a:lstStyle/>
        <a:p>
          <a:endParaRPr lang="en-ZA"/>
        </a:p>
      </dgm:t>
    </dgm:pt>
    <dgm:pt modelId="{20B777CD-0AE9-44DF-BBCF-960FAB4144E8}" type="sibTrans" cxnId="{830DAA77-536E-40F8-9905-2573DD09F600}">
      <dgm:prSet/>
      <dgm:spPr/>
      <dgm:t>
        <a:bodyPr/>
        <a:lstStyle/>
        <a:p>
          <a:endParaRPr lang="en-ZA"/>
        </a:p>
      </dgm:t>
    </dgm:pt>
    <dgm:pt modelId="{35E16B8E-CCE1-4695-8F2E-A526A427A356}">
      <dgm:prSet phldrT="[Text]"/>
      <dgm:spPr/>
      <dgm:t>
        <a:bodyPr/>
        <a:lstStyle/>
        <a:p>
          <a:r>
            <a:rPr lang="en-ZA" dirty="0" smtClean="0"/>
            <a:t>Improved safety and security of inmates, officials, community, assets and information   </a:t>
          </a:r>
          <a:endParaRPr lang="en-ZA" dirty="0"/>
        </a:p>
      </dgm:t>
    </dgm:pt>
    <dgm:pt modelId="{43F7794A-95C8-43D7-A2AC-2DD7E3072162}" type="parTrans" cxnId="{B3A579EB-CB65-4934-B360-A56676282321}">
      <dgm:prSet/>
      <dgm:spPr/>
      <dgm:t>
        <a:bodyPr/>
        <a:lstStyle/>
        <a:p>
          <a:endParaRPr lang="en-ZA"/>
        </a:p>
      </dgm:t>
    </dgm:pt>
    <dgm:pt modelId="{6E5F8C0E-6D37-428E-A854-26612E21F81D}" type="sibTrans" cxnId="{B3A579EB-CB65-4934-B360-A56676282321}">
      <dgm:prSet/>
      <dgm:spPr/>
      <dgm:t>
        <a:bodyPr/>
        <a:lstStyle/>
        <a:p>
          <a:endParaRPr lang="en-ZA"/>
        </a:p>
      </dgm:t>
    </dgm:pt>
    <dgm:pt modelId="{19696909-8C48-46BB-BC66-CAD5D98AD709}">
      <dgm:prSet phldrT="[Text]"/>
      <dgm:spPr/>
      <dgm:t>
        <a:bodyPr/>
        <a:lstStyle/>
        <a:p>
          <a:r>
            <a:rPr lang="en-ZA" dirty="0" smtClean="0"/>
            <a:t>Outcome:</a:t>
          </a:r>
          <a:endParaRPr lang="en-ZA" dirty="0"/>
        </a:p>
      </dgm:t>
    </dgm:pt>
    <dgm:pt modelId="{03B51307-9445-4544-9771-772629675289}" type="parTrans" cxnId="{08E91F31-5CF3-4EEE-8C47-932A0DAADBC6}">
      <dgm:prSet/>
      <dgm:spPr/>
      <dgm:t>
        <a:bodyPr/>
        <a:lstStyle/>
        <a:p>
          <a:endParaRPr lang="en-ZA"/>
        </a:p>
      </dgm:t>
    </dgm:pt>
    <dgm:pt modelId="{16A7768E-8FFC-4FBE-9730-B00AEF21F663}" type="sibTrans" cxnId="{08E91F31-5CF3-4EEE-8C47-932A0DAADBC6}">
      <dgm:prSet/>
      <dgm:spPr/>
      <dgm:t>
        <a:bodyPr/>
        <a:lstStyle/>
        <a:p>
          <a:endParaRPr lang="en-ZA"/>
        </a:p>
      </dgm:t>
    </dgm:pt>
    <dgm:pt modelId="{3672533D-8F35-4A31-9BF1-7879BDF5BDBE}">
      <dgm:prSet phldrT="[Text]"/>
      <dgm:spPr/>
      <dgm:t>
        <a:bodyPr/>
        <a:lstStyle/>
        <a:p>
          <a:r>
            <a:rPr lang="en-ZA" dirty="0" smtClean="0"/>
            <a:t>Inmates incarcerated within safe, secure and humane conditions conductive for successful reintegration </a:t>
          </a:r>
          <a:endParaRPr lang="en-ZA" dirty="0"/>
        </a:p>
      </dgm:t>
    </dgm:pt>
    <dgm:pt modelId="{3895EC86-D6A3-43CD-A7C4-6BD72386C11D}" type="parTrans" cxnId="{E42BCF80-003F-4418-B46A-6ACF6604D2CB}">
      <dgm:prSet/>
      <dgm:spPr/>
      <dgm:t>
        <a:bodyPr/>
        <a:lstStyle/>
        <a:p>
          <a:endParaRPr lang="en-ZA"/>
        </a:p>
      </dgm:t>
    </dgm:pt>
    <dgm:pt modelId="{AFCA6754-B92A-439F-86E3-B2D211B0C3DF}" type="sibTrans" cxnId="{E42BCF80-003F-4418-B46A-6ACF6604D2CB}">
      <dgm:prSet/>
      <dgm:spPr/>
      <dgm:t>
        <a:bodyPr/>
        <a:lstStyle/>
        <a:p>
          <a:endParaRPr lang="en-ZA"/>
        </a:p>
      </dgm:t>
    </dgm:pt>
    <dgm:pt modelId="{1C9B6F4F-F71B-47E5-A3F4-6A133EDDA7BF}">
      <dgm:prSet phldrT="[Text]"/>
      <dgm:spPr/>
      <dgm:t>
        <a:bodyPr/>
        <a:lstStyle/>
        <a:p>
          <a:r>
            <a:rPr lang="en-ZA" dirty="0" smtClean="0"/>
            <a:t>Strategic intent</a:t>
          </a:r>
          <a:endParaRPr lang="en-ZA" dirty="0"/>
        </a:p>
      </dgm:t>
    </dgm:pt>
    <dgm:pt modelId="{A7B34D18-627D-4CC8-8188-C16385F270E3}" type="parTrans" cxnId="{653111CC-CEBE-429E-8ACD-32E0EEF6BC48}">
      <dgm:prSet/>
      <dgm:spPr/>
      <dgm:t>
        <a:bodyPr/>
        <a:lstStyle/>
        <a:p>
          <a:endParaRPr lang="en-ZA"/>
        </a:p>
      </dgm:t>
    </dgm:pt>
    <dgm:pt modelId="{7A8BE1AD-444B-452B-A70D-57AFCE99E04E}" type="sibTrans" cxnId="{653111CC-CEBE-429E-8ACD-32E0EEF6BC48}">
      <dgm:prSet/>
      <dgm:spPr/>
      <dgm:t>
        <a:bodyPr/>
        <a:lstStyle/>
        <a:p>
          <a:endParaRPr lang="en-ZA"/>
        </a:p>
      </dgm:t>
    </dgm:pt>
    <dgm:pt modelId="{A550DE6B-60E9-42A4-BA24-09B99E04212B}">
      <dgm:prSet phldrT="[Text]"/>
      <dgm:spPr/>
      <dgm:t>
        <a:bodyPr/>
        <a:lstStyle/>
        <a:p>
          <a:r>
            <a:rPr lang="en-ZA" b="1" dirty="0" smtClean="0">
              <a:solidFill>
                <a:schemeClr val="tx1"/>
              </a:solidFill>
            </a:rPr>
            <a:t>State of the Art Facilities (artificial intelligence)</a:t>
          </a:r>
          <a:endParaRPr lang="en-ZA" b="0" dirty="0">
            <a:solidFill>
              <a:srgbClr val="00B0F0"/>
            </a:solidFill>
          </a:endParaRPr>
        </a:p>
      </dgm:t>
    </dgm:pt>
    <dgm:pt modelId="{F4CB9502-2D6C-47DA-A50D-94C4C749FB63}" type="parTrans" cxnId="{532B4E34-E822-43E5-A218-C81D039BC82B}">
      <dgm:prSet/>
      <dgm:spPr/>
      <dgm:t>
        <a:bodyPr/>
        <a:lstStyle/>
        <a:p>
          <a:endParaRPr lang="en-ZA"/>
        </a:p>
      </dgm:t>
    </dgm:pt>
    <dgm:pt modelId="{E57F40EC-C532-4728-B92E-A9224576F231}" type="sibTrans" cxnId="{532B4E34-E822-43E5-A218-C81D039BC82B}">
      <dgm:prSet/>
      <dgm:spPr/>
      <dgm:t>
        <a:bodyPr/>
        <a:lstStyle/>
        <a:p>
          <a:endParaRPr lang="en-ZA"/>
        </a:p>
      </dgm:t>
    </dgm:pt>
    <dgm:pt modelId="{BAD5FAA4-94A7-43CD-A735-B5C2D83937F6}">
      <dgm:prSet/>
      <dgm:spPr/>
      <dgm:t>
        <a:bodyPr/>
        <a:lstStyle/>
        <a:p>
          <a:endParaRPr lang="en-ZA" dirty="0"/>
        </a:p>
      </dgm:t>
    </dgm:pt>
    <dgm:pt modelId="{890AC574-3A8B-4DB7-A9B9-3961565CB2B3}" type="parTrans" cxnId="{A1D63A69-51C9-4145-AAAE-0C785AA55BD1}">
      <dgm:prSet/>
      <dgm:spPr/>
      <dgm:t>
        <a:bodyPr/>
        <a:lstStyle/>
        <a:p>
          <a:endParaRPr lang="en-ZA"/>
        </a:p>
      </dgm:t>
    </dgm:pt>
    <dgm:pt modelId="{0BECE5CD-63A2-48B1-8B89-39D3C9C3BC75}" type="sibTrans" cxnId="{A1D63A69-51C9-4145-AAAE-0C785AA55BD1}">
      <dgm:prSet/>
      <dgm:spPr/>
      <dgm:t>
        <a:bodyPr/>
        <a:lstStyle/>
        <a:p>
          <a:endParaRPr lang="en-ZA"/>
        </a:p>
      </dgm:t>
    </dgm:pt>
    <dgm:pt modelId="{BC7B1659-D774-458A-9AD5-FDBA0EB81088}">
      <dgm:prSet/>
      <dgm:spPr/>
      <dgm:t>
        <a:bodyPr/>
        <a:lstStyle/>
        <a:p>
          <a:endParaRPr lang="en-ZA" dirty="0"/>
        </a:p>
      </dgm:t>
    </dgm:pt>
    <dgm:pt modelId="{2BDDA411-B270-4B2A-92DF-38174B25F00D}" type="parTrans" cxnId="{38CC1CD6-D8D9-46BC-A967-B18EF681256D}">
      <dgm:prSet/>
      <dgm:spPr/>
      <dgm:t>
        <a:bodyPr/>
        <a:lstStyle/>
        <a:p>
          <a:endParaRPr lang="en-ZA"/>
        </a:p>
      </dgm:t>
    </dgm:pt>
    <dgm:pt modelId="{11EAC833-E84E-4845-AB88-2782780D0775}" type="sibTrans" cxnId="{38CC1CD6-D8D9-46BC-A967-B18EF681256D}">
      <dgm:prSet/>
      <dgm:spPr/>
      <dgm:t>
        <a:bodyPr/>
        <a:lstStyle/>
        <a:p>
          <a:endParaRPr lang="en-ZA"/>
        </a:p>
      </dgm:t>
    </dgm:pt>
    <dgm:pt modelId="{0322A22A-B91F-42EC-AA50-5A3C2B1C1D58}" type="pres">
      <dgm:prSet presAssocID="{E4F7FC25-1B7F-409B-8CDB-AB80035AB42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n-ZA"/>
        </a:p>
      </dgm:t>
    </dgm:pt>
    <dgm:pt modelId="{5554142E-C32B-4E5F-9FFA-9D5E68938780}" type="pres">
      <dgm:prSet presAssocID="{EB6F8CBA-A29F-43D4-82F0-03B87713507D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856E43E6-3D70-4376-AA4E-32C2946973DE}" type="pres">
      <dgm:prSet presAssocID="{EB6F8CBA-A29F-43D4-82F0-03B87713507D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30C58A0-B04E-452B-9322-CA41E936892C}" type="pres">
      <dgm:prSet presAssocID="{19696909-8C48-46BB-BC66-CAD5D98AD709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3B15316A-54DA-4456-ADE2-E7F050C432BD}" type="pres">
      <dgm:prSet presAssocID="{19696909-8C48-46BB-BC66-CAD5D98AD709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CCAB3F69-164F-45F2-B5B9-A78867DCEE16}" type="pres">
      <dgm:prSet presAssocID="{1C9B6F4F-F71B-47E5-A3F4-6A133EDDA7BF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2E2CEF3C-DAE3-4606-B5A5-BCCA1CBCB380}" type="pres">
      <dgm:prSet presAssocID="{1C9B6F4F-F71B-47E5-A3F4-6A133EDDA7BF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D770755A-39F4-4940-895B-EE97C78ED5D3}" type="presOf" srcId="{35E16B8E-CCE1-4695-8F2E-A526A427A356}" destId="{856E43E6-3D70-4376-AA4E-32C2946973DE}" srcOrd="0" destOrd="0" presId="urn:microsoft.com/office/officeart/2009/3/layout/IncreasingArrowsProcess"/>
    <dgm:cxn modelId="{532B4E34-E822-43E5-A218-C81D039BC82B}" srcId="{1C9B6F4F-F71B-47E5-A3F4-6A133EDDA7BF}" destId="{A550DE6B-60E9-42A4-BA24-09B99E04212B}" srcOrd="0" destOrd="0" parTransId="{F4CB9502-2D6C-47DA-A50D-94C4C749FB63}" sibTransId="{E57F40EC-C532-4728-B92E-A9224576F231}"/>
    <dgm:cxn modelId="{38CC1CD6-D8D9-46BC-A967-B18EF681256D}" srcId="{19696909-8C48-46BB-BC66-CAD5D98AD709}" destId="{BC7B1659-D774-458A-9AD5-FDBA0EB81088}" srcOrd="1" destOrd="0" parTransId="{2BDDA411-B270-4B2A-92DF-38174B25F00D}" sibTransId="{11EAC833-E84E-4845-AB88-2782780D0775}"/>
    <dgm:cxn modelId="{B9C9D1FE-EAF9-4FC6-82C0-D12424D47CCA}" type="presOf" srcId="{BC7B1659-D774-458A-9AD5-FDBA0EB81088}" destId="{3B15316A-54DA-4456-ADE2-E7F050C432BD}" srcOrd="0" destOrd="1" presId="urn:microsoft.com/office/officeart/2009/3/layout/IncreasingArrowsProcess"/>
    <dgm:cxn modelId="{848585A6-8D91-4195-BCA3-CDEA4CB0F493}" type="presOf" srcId="{3672533D-8F35-4A31-9BF1-7879BDF5BDBE}" destId="{3B15316A-54DA-4456-ADE2-E7F050C432BD}" srcOrd="0" destOrd="0" presId="urn:microsoft.com/office/officeart/2009/3/layout/IncreasingArrowsProcess"/>
    <dgm:cxn modelId="{FAC60806-F2E3-4C2D-95E3-E3A54BD1AEA0}" type="presOf" srcId="{A550DE6B-60E9-42A4-BA24-09B99E04212B}" destId="{2E2CEF3C-DAE3-4606-B5A5-BCCA1CBCB380}" srcOrd="0" destOrd="0" presId="urn:microsoft.com/office/officeart/2009/3/layout/IncreasingArrowsProcess"/>
    <dgm:cxn modelId="{A1D63A69-51C9-4145-AAAE-0C785AA55BD1}" srcId="{EB6F8CBA-A29F-43D4-82F0-03B87713507D}" destId="{BAD5FAA4-94A7-43CD-A735-B5C2D83937F6}" srcOrd="1" destOrd="0" parTransId="{890AC574-3A8B-4DB7-A9B9-3961565CB2B3}" sibTransId="{0BECE5CD-63A2-48B1-8B89-39D3C9C3BC75}"/>
    <dgm:cxn modelId="{830DAA77-536E-40F8-9905-2573DD09F600}" srcId="{E4F7FC25-1B7F-409B-8CDB-AB80035AB426}" destId="{EB6F8CBA-A29F-43D4-82F0-03B87713507D}" srcOrd="0" destOrd="0" parTransId="{46587606-BE85-4879-980C-E311B005708F}" sibTransId="{20B777CD-0AE9-44DF-BBCF-960FAB4144E8}"/>
    <dgm:cxn modelId="{9E1469B1-8375-47A1-8B04-5D83F38A3BA6}" type="presOf" srcId="{EB6F8CBA-A29F-43D4-82F0-03B87713507D}" destId="{5554142E-C32B-4E5F-9FFA-9D5E68938780}" srcOrd="0" destOrd="0" presId="urn:microsoft.com/office/officeart/2009/3/layout/IncreasingArrowsProcess"/>
    <dgm:cxn modelId="{653111CC-CEBE-429E-8ACD-32E0EEF6BC48}" srcId="{E4F7FC25-1B7F-409B-8CDB-AB80035AB426}" destId="{1C9B6F4F-F71B-47E5-A3F4-6A133EDDA7BF}" srcOrd="2" destOrd="0" parTransId="{A7B34D18-627D-4CC8-8188-C16385F270E3}" sibTransId="{7A8BE1AD-444B-452B-A70D-57AFCE99E04E}"/>
    <dgm:cxn modelId="{1247FA08-53D1-49B6-ACD4-3BEE497FEFA7}" type="presOf" srcId="{1C9B6F4F-F71B-47E5-A3F4-6A133EDDA7BF}" destId="{CCAB3F69-164F-45F2-B5B9-A78867DCEE16}" srcOrd="0" destOrd="0" presId="urn:microsoft.com/office/officeart/2009/3/layout/IncreasingArrowsProcess"/>
    <dgm:cxn modelId="{167AA231-06E5-48F1-B177-6F6A511B5691}" type="presOf" srcId="{19696909-8C48-46BB-BC66-CAD5D98AD709}" destId="{C30C58A0-B04E-452B-9322-CA41E936892C}" srcOrd="0" destOrd="0" presId="urn:microsoft.com/office/officeart/2009/3/layout/IncreasingArrowsProcess"/>
    <dgm:cxn modelId="{4D4E909C-AE02-433A-A682-3BEA8EC06F43}" type="presOf" srcId="{BAD5FAA4-94A7-43CD-A735-B5C2D83937F6}" destId="{856E43E6-3D70-4376-AA4E-32C2946973DE}" srcOrd="0" destOrd="1" presId="urn:microsoft.com/office/officeart/2009/3/layout/IncreasingArrowsProcess"/>
    <dgm:cxn modelId="{08E91F31-5CF3-4EEE-8C47-932A0DAADBC6}" srcId="{E4F7FC25-1B7F-409B-8CDB-AB80035AB426}" destId="{19696909-8C48-46BB-BC66-CAD5D98AD709}" srcOrd="1" destOrd="0" parTransId="{03B51307-9445-4544-9771-772629675289}" sibTransId="{16A7768E-8FFC-4FBE-9730-B00AEF21F663}"/>
    <dgm:cxn modelId="{B3A579EB-CB65-4934-B360-A56676282321}" srcId="{EB6F8CBA-A29F-43D4-82F0-03B87713507D}" destId="{35E16B8E-CCE1-4695-8F2E-A526A427A356}" srcOrd="0" destOrd="0" parTransId="{43F7794A-95C8-43D7-A2AC-2DD7E3072162}" sibTransId="{6E5F8C0E-6D37-428E-A854-26612E21F81D}"/>
    <dgm:cxn modelId="{E42BCF80-003F-4418-B46A-6ACF6604D2CB}" srcId="{19696909-8C48-46BB-BC66-CAD5D98AD709}" destId="{3672533D-8F35-4A31-9BF1-7879BDF5BDBE}" srcOrd="0" destOrd="0" parTransId="{3895EC86-D6A3-43CD-A7C4-6BD72386C11D}" sibTransId="{AFCA6754-B92A-439F-86E3-B2D211B0C3DF}"/>
    <dgm:cxn modelId="{AC6F8C05-4193-4A46-A867-3A7E513FE507}" type="presOf" srcId="{E4F7FC25-1B7F-409B-8CDB-AB80035AB426}" destId="{0322A22A-B91F-42EC-AA50-5A3C2B1C1D58}" srcOrd="0" destOrd="0" presId="urn:microsoft.com/office/officeart/2009/3/layout/IncreasingArrowsProcess"/>
    <dgm:cxn modelId="{3FC4BC6D-9374-4FDA-B894-BEC1D340E293}" type="presParOf" srcId="{0322A22A-B91F-42EC-AA50-5A3C2B1C1D58}" destId="{5554142E-C32B-4E5F-9FFA-9D5E68938780}" srcOrd="0" destOrd="0" presId="urn:microsoft.com/office/officeart/2009/3/layout/IncreasingArrowsProcess"/>
    <dgm:cxn modelId="{E0D18529-ED25-42BF-BBE1-2D6780740A42}" type="presParOf" srcId="{0322A22A-B91F-42EC-AA50-5A3C2B1C1D58}" destId="{856E43E6-3D70-4376-AA4E-32C2946973DE}" srcOrd="1" destOrd="0" presId="urn:microsoft.com/office/officeart/2009/3/layout/IncreasingArrowsProcess"/>
    <dgm:cxn modelId="{EEA824D6-F2BC-4F5F-A7C7-012C6560FE54}" type="presParOf" srcId="{0322A22A-B91F-42EC-AA50-5A3C2B1C1D58}" destId="{C30C58A0-B04E-452B-9322-CA41E936892C}" srcOrd="2" destOrd="0" presId="urn:microsoft.com/office/officeart/2009/3/layout/IncreasingArrowsProcess"/>
    <dgm:cxn modelId="{E3AD8AF1-99B9-4E84-8A96-C1E41E45EEBB}" type="presParOf" srcId="{0322A22A-B91F-42EC-AA50-5A3C2B1C1D58}" destId="{3B15316A-54DA-4456-ADE2-E7F050C432BD}" srcOrd="3" destOrd="0" presId="urn:microsoft.com/office/officeart/2009/3/layout/IncreasingArrowsProcess"/>
    <dgm:cxn modelId="{14FF132F-90D9-4F31-92D1-945B904B63E0}" type="presParOf" srcId="{0322A22A-B91F-42EC-AA50-5A3C2B1C1D58}" destId="{CCAB3F69-164F-45F2-B5B9-A78867DCEE16}" srcOrd="4" destOrd="0" presId="urn:microsoft.com/office/officeart/2009/3/layout/IncreasingArrowsProcess"/>
    <dgm:cxn modelId="{5B7B583E-DF98-4EF0-9777-F0C49908E8AC}" type="presParOf" srcId="{0322A22A-B91F-42EC-AA50-5A3C2B1C1D58}" destId="{2E2CEF3C-DAE3-4606-B5A5-BCCA1CBCB380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1779E4-F6D9-48D7-8FB8-CB2BDDC08908}" type="doc">
      <dgm:prSet loTypeId="urn:microsoft.com/office/officeart/2005/8/layout/hierarchy2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n-ZA"/>
        </a:p>
      </dgm:t>
    </dgm:pt>
    <dgm:pt modelId="{20F0F244-8A4D-40B3-8291-C4799234F425}">
      <dgm:prSet phldrT="[Text]" custT="1"/>
      <dgm:spPr>
        <a:xfrm>
          <a:off x="233340" y="2424116"/>
          <a:ext cx="1742683" cy="871341"/>
        </a:xfrm>
      </dgm:spPr>
      <dgm:t>
        <a:bodyPr/>
        <a:lstStyle/>
        <a:p>
          <a:endParaRPr lang="en-ZA" sz="1100" dirty="0">
            <a:latin typeface="Calibri"/>
            <a:ea typeface="+mn-ea"/>
            <a:cs typeface="+mn-cs"/>
          </a:endParaRPr>
        </a:p>
      </dgm:t>
    </dgm:pt>
    <dgm:pt modelId="{08BAD210-BA6D-42C5-87F5-4268C56E9F21}" type="parTrans" cxnId="{4FC16DBF-5772-44AB-A81C-388C45399591}">
      <dgm:prSet/>
      <dgm:spPr/>
      <dgm:t>
        <a:bodyPr/>
        <a:lstStyle/>
        <a:p>
          <a:endParaRPr lang="en-ZA"/>
        </a:p>
      </dgm:t>
    </dgm:pt>
    <dgm:pt modelId="{3E4905E3-DDF6-4D83-9F0A-5D5D816EA587}" type="sibTrans" cxnId="{4FC16DBF-5772-44AB-A81C-388C45399591}">
      <dgm:prSet/>
      <dgm:spPr/>
      <dgm:t>
        <a:bodyPr/>
        <a:lstStyle/>
        <a:p>
          <a:endParaRPr lang="en-ZA"/>
        </a:p>
      </dgm:t>
    </dgm:pt>
    <dgm:pt modelId="{C02EED6D-A8B7-4F9E-92B3-3023A75769B1}">
      <dgm:prSet phldrT="[Text]" custT="1"/>
      <dgm:spPr>
        <a:xfrm>
          <a:off x="2523905" y="2424116"/>
          <a:ext cx="1742683" cy="871341"/>
        </a:xfrm>
      </dgm:spPr>
      <dgm:t>
        <a:bodyPr/>
        <a:lstStyle/>
        <a:p>
          <a:endParaRPr lang="en-ZA" sz="1100" dirty="0">
            <a:latin typeface="Calibri"/>
            <a:ea typeface="+mn-ea"/>
            <a:cs typeface="+mn-cs"/>
          </a:endParaRPr>
        </a:p>
      </dgm:t>
    </dgm:pt>
    <dgm:pt modelId="{33C487AF-E27D-4567-9F55-D19F60BDB170}" type="parTrans" cxnId="{86339C19-994E-4BF0-A593-5AB174B6CA8B}">
      <dgm:prSet/>
      <dgm:spPr>
        <a:xfrm>
          <a:off x="1976023" y="2846076"/>
          <a:ext cx="547882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E5654BE-583E-4A3B-8463-2DCCC735CE86}" type="sibTrans" cxnId="{86339C19-994E-4BF0-A593-5AB174B6CA8B}">
      <dgm:prSet/>
      <dgm:spPr/>
      <dgm:t>
        <a:bodyPr/>
        <a:lstStyle/>
        <a:p>
          <a:endParaRPr lang="en-ZA"/>
        </a:p>
      </dgm:t>
    </dgm:pt>
    <dgm:pt modelId="{7A4948D0-9C29-471B-87B1-C829CFAA350B}">
      <dgm:prSet custT="1"/>
      <dgm:spPr>
        <a:xfrm>
          <a:off x="4883114" y="1923095"/>
          <a:ext cx="1742683" cy="871341"/>
        </a:xfrm>
        <a:solidFill>
          <a:schemeClr val="bg1">
            <a:lumMod val="95000"/>
          </a:schemeClr>
        </a:solidFill>
      </dgm:spPr>
      <dgm:t>
        <a:bodyPr/>
        <a:lstStyle/>
        <a:p>
          <a:endParaRPr lang="en-ZA" sz="1100" b="0" dirty="0">
            <a:effectLst/>
            <a:latin typeface="Calibri" panose="020F0502020204030204" pitchFamily="34" charset="0"/>
            <a:ea typeface="+mn-ea"/>
            <a:cs typeface="Times New Roman" panose="02020603050405020304" pitchFamily="18" charset="0"/>
          </a:endParaRPr>
        </a:p>
      </dgm:t>
    </dgm:pt>
    <dgm:pt modelId="{28948F3D-43E8-43EB-8A1A-38248E4E539D}" type="parTrans" cxnId="{0A07B529-41FF-4B30-BA28-984C8C53F170}">
      <dgm:prSet/>
      <dgm:spPr>
        <a:xfrm rot="19254054">
          <a:off x="4177633" y="2595565"/>
          <a:ext cx="794435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F7F964B-93AD-46D8-A749-ADA423B674ED}" type="sibTrans" cxnId="{0A07B529-41FF-4B30-BA28-984C8C53F170}">
      <dgm:prSet/>
      <dgm:spPr/>
      <dgm:t>
        <a:bodyPr/>
        <a:lstStyle/>
        <a:p>
          <a:endParaRPr lang="en-ZA"/>
        </a:p>
      </dgm:t>
    </dgm:pt>
    <dgm:pt modelId="{41BEA329-896A-4A78-AC41-498D98371ACD}">
      <dgm:prSet custT="1"/>
      <dgm:spPr>
        <a:xfrm>
          <a:off x="4883114" y="2925138"/>
          <a:ext cx="1742683" cy="871341"/>
        </a:xfrm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en-ZA" sz="1100" b="0" dirty="0">
            <a:latin typeface="Calibri"/>
            <a:ea typeface="+mn-ea"/>
            <a:cs typeface="+mn-cs"/>
          </a:endParaRPr>
        </a:p>
      </dgm:t>
    </dgm:pt>
    <dgm:pt modelId="{BCFFA13F-26B4-4005-B867-27F956CAA094}" type="parTrans" cxnId="{7CF5FE8B-AF87-45BD-A42E-58291CA41DD1}">
      <dgm:prSet/>
      <dgm:spPr>
        <a:xfrm rot="2345946">
          <a:off x="4177633" y="3096587"/>
          <a:ext cx="794435" cy="27421"/>
        </a:xfrm>
      </dgm:spPr>
      <dgm:t>
        <a:bodyPr/>
        <a:lstStyle/>
        <a:p>
          <a:endParaRPr lang="en-ZA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410083-A12D-4AAB-936E-FB41E77E8DB5}" type="sibTrans" cxnId="{7CF5FE8B-AF87-45BD-A42E-58291CA41DD1}">
      <dgm:prSet/>
      <dgm:spPr/>
      <dgm:t>
        <a:bodyPr/>
        <a:lstStyle/>
        <a:p>
          <a:endParaRPr lang="en-ZA"/>
        </a:p>
      </dgm:t>
    </dgm:pt>
    <dgm:pt modelId="{86EC7CA5-175C-4058-A1CA-A73B793D4EC1}">
      <dgm:prSet custT="1"/>
      <dgm:spPr>
        <a:xfrm>
          <a:off x="4883114" y="2925138"/>
          <a:ext cx="1742683" cy="871341"/>
        </a:xfrm>
        <a:solidFill>
          <a:srgbClr val="FFFF00"/>
        </a:solidFill>
      </dgm:spPr>
      <dgm:t>
        <a:bodyPr/>
        <a:lstStyle/>
        <a:p>
          <a:pPr algn="l"/>
          <a:r>
            <a:rPr lang="en-ZA" sz="1600" b="1" dirty="0" smtClean="0">
              <a:latin typeface="Calibri"/>
              <a:ea typeface="+mn-ea"/>
              <a:cs typeface="+mn-cs"/>
            </a:rPr>
            <a:t>Own Resources </a:t>
          </a:r>
          <a:r>
            <a:rPr lang="en-ZA" sz="1600" b="0" dirty="0" smtClean="0">
              <a:latin typeface="Calibri"/>
              <a:ea typeface="+mn-ea"/>
              <a:cs typeface="+mn-cs"/>
            </a:rPr>
            <a:t>Maintenance / Construction of Class Rooms: Regain unused bed space </a:t>
          </a:r>
          <a:r>
            <a:rPr lang="en-ZA" sz="1600" b="1" dirty="0" smtClean="0">
              <a:latin typeface="Calibri"/>
              <a:ea typeface="+mn-ea"/>
              <a:cs typeface="+mn-cs"/>
            </a:rPr>
            <a:t>(500)</a:t>
          </a:r>
          <a:endParaRPr lang="en-ZA" sz="1600" b="1" dirty="0">
            <a:latin typeface="Calibri"/>
            <a:ea typeface="+mn-ea"/>
            <a:cs typeface="+mn-cs"/>
          </a:endParaRPr>
        </a:p>
      </dgm:t>
    </dgm:pt>
    <dgm:pt modelId="{578E881D-3E37-4822-87F1-84D2D88C3448}" type="parTrans" cxnId="{C2CC442B-AFE3-4CDF-919C-F93B178BAD49}">
      <dgm:prSet/>
      <dgm:spPr/>
      <dgm:t>
        <a:bodyPr/>
        <a:lstStyle/>
        <a:p>
          <a:endParaRPr lang="en-US"/>
        </a:p>
      </dgm:t>
    </dgm:pt>
    <dgm:pt modelId="{813A57A6-C6E3-4BB5-981B-348F90AE563A}" type="sibTrans" cxnId="{C2CC442B-AFE3-4CDF-919C-F93B178BAD49}">
      <dgm:prSet/>
      <dgm:spPr/>
      <dgm:t>
        <a:bodyPr/>
        <a:lstStyle/>
        <a:p>
          <a:endParaRPr lang="en-US"/>
        </a:p>
      </dgm:t>
    </dgm:pt>
    <dgm:pt modelId="{D17BFF15-F469-450A-BE93-B04123CCC99E}" type="pres">
      <dgm:prSet presAssocID="{881779E4-F6D9-48D7-8FB8-CB2BDDC089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235628BE-2AF4-4FD1-B4DB-76E88AF7A130}" type="pres">
      <dgm:prSet presAssocID="{20F0F244-8A4D-40B3-8291-C4799234F425}" presName="root1" presStyleCnt="0"/>
      <dgm:spPr/>
      <dgm:t>
        <a:bodyPr/>
        <a:lstStyle/>
        <a:p>
          <a:endParaRPr lang="en-ZA"/>
        </a:p>
      </dgm:t>
    </dgm:pt>
    <dgm:pt modelId="{B5BE1993-DE2F-4A51-8D77-D9DF03A10228}" type="pres">
      <dgm:prSet presAssocID="{20F0F244-8A4D-40B3-8291-C4799234F425}" presName="LevelOneTextNode" presStyleLbl="node0" presStyleIdx="0" presStyleCnt="1" custScaleX="96970" custScaleY="469911" custLinFactNeighborX="16007" custLinFactNeighborY="-4142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2B930AE-E3CE-4040-9A46-2F0B78280E54}" type="pres">
      <dgm:prSet presAssocID="{20F0F244-8A4D-40B3-8291-C4799234F425}" presName="level2hierChild" presStyleCnt="0"/>
      <dgm:spPr/>
      <dgm:t>
        <a:bodyPr/>
        <a:lstStyle/>
        <a:p>
          <a:endParaRPr lang="en-ZA"/>
        </a:p>
      </dgm:t>
    </dgm:pt>
    <dgm:pt modelId="{806624F1-247C-4B18-98B2-C7420405EA0A}" type="pres">
      <dgm:prSet presAssocID="{33C487AF-E27D-4567-9F55-D19F60BDB170}" presName="conn2-1" presStyleLbl="parChTrans1D2" presStyleIdx="0" presStyleCnt="1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547882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50470530-08AF-4AF3-BE2B-110E99E28E68}" type="pres">
      <dgm:prSet presAssocID="{33C487AF-E27D-4567-9F55-D19F60BDB170}" presName="connTx" presStyleLbl="parChTrans1D2" presStyleIdx="0" presStyleCnt="1"/>
      <dgm:spPr/>
      <dgm:t>
        <a:bodyPr/>
        <a:lstStyle/>
        <a:p>
          <a:endParaRPr lang="en-ZA"/>
        </a:p>
      </dgm:t>
    </dgm:pt>
    <dgm:pt modelId="{59737DA6-DC62-4140-A2D2-C8CFEA603EDB}" type="pres">
      <dgm:prSet presAssocID="{C02EED6D-A8B7-4F9E-92B3-3023A75769B1}" presName="root2" presStyleCnt="0"/>
      <dgm:spPr/>
      <dgm:t>
        <a:bodyPr/>
        <a:lstStyle/>
        <a:p>
          <a:endParaRPr lang="en-ZA"/>
        </a:p>
      </dgm:t>
    </dgm:pt>
    <dgm:pt modelId="{700750EF-DCA2-44E7-A8F6-8722B98CA86B}" type="pres">
      <dgm:prSet presAssocID="{C02EED6D-A8B7-4F9E-92B3-3023A75769B1}" presName="LevelTwoTextNode" presStyleLbl="node2" presStyleIdx="0" presStyleCnt="1" custScaleX="146086" custScaleY="470167" custLinFactNeighborX="8044" custLinFactNeighborY="-3917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88852E6A-98CD-4632-B618-9D174C1917FB}" type="pres">
      <dgm:prSet presAssocID="{C02EED6D-A8B7-4F9E-92B3-3023A75769B1}" presName="level3hierChild" presStyleCnt="0"/>
      <dgm:spPr/>
      <dgm:t>
        <a:bodyPr/>
        <a:lstStyle/>
        <a:p>
          <a:endParaRPr lang="en-ZA"/>
        </a:p>
      </dgm:t>
    </dgm:pt>
    <dgm:pt modelId="{3A0F5D64-518A-4350-B9E9-C42320A5B686}" type="pres">
      <dgm:prSet presAssocID="{28948F3D-43E8-43EB-8A1A-38248E4E539D}" presName="conn2-1" presStyleLbl="parChTrans1D3" presStyleIdx="0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09EFA9F9-F99C-4F23-8B39-6412BD28426D}" type="pres">
      <dgm:prSet presAssocID="{28948F3D-43E8-43EB-8A1A-38248E4E539D}" presName="connTx" presStyleLbl="parChTrans1D3" presStyleIdx="0" presStyleCnt="3"/>
      <dgm:spPr/>
      <dgm:t>
        <a:bodyPr/>
        <a:lstStyle/>
        <a:p>
          <a:endParaRPr lang="en-ZA"/>
        </a:p>
      </dgm:t>
    </dgm:pt>
    <dgm:pt modelId="{862D8BE0-6D48-4291-8E6C-261FD74FC528}" type="pres">
      <dgm:prSet presAssocID="{7A4948D0-9C29-471B-87B1-C829CFAA350B}" presName="root2" presStyleCnt="0"/>
      <dgm:spPr/>
      <dgm:t>
        <a:bodyPr/>
        <a:lstStyle/>
        <a:p>
          <a:endParaRPr lang="en-ZA"/>
        </a:p>
      </dgm:t>
    </dgm:pt>
    <dgm:pt modelId="{E57721BD-D99F-4BCC-BEB3-1297D5C323E0}" type="pres">
      <dgm:prSet presAssocID="{7A4948D0-9C29-471B-87B1-C829CFAA350B}" presName="LevelTwoTextNode" presStyleLbl="node3" presStyleIdx="0" presStyleCnt="3" custScaleX="131669" custScaleY="210593" custLinFactNeighborX="-9654" custLinFactNeighborY="9282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B32B6CDA-E203-4D0D-824D-DA3CFFDD0E99}" type="pres">
      <dgm:prSet presAssocID="{7A4948D0-9C29-471B-87B1-C829CFAA350B}" presName="level3hierChild" presStyleCnt="0"/>
      <dgm:spPr/>
      <dgm:t>
        <a:bodyPr/>
        <a:lstStyle/>
        <a:p>
          <a:endParaRPr lang="en-ZA"/>
        </a:p>
      </dgm:t>
    </dgm:pt>
    <dgm:pt modelId="{8A5FA84C-DFC4-4924-AA6B-A14812C30435}" type="pres">
      <dgm:prSet presAssocID="{578E881D-3E37-4822-87F1-84D2D88C3448}" presName="conn2-1" presStyleLbl="parChTrans1D3" presStyleIdx="1" presStyleCnt="3"/>
      <dgm:spPr/>
      <dgm:t>
        <a:bodyPr/>
        <a:lstStyle/>
        <a:p>
          <a:endParaRPr lang="en-ZA"/>
        </a:p>
      </dgm:t>
    </dgm:pt>
    <dgm:pt modelId="{50CC8352-8997-420D-9DA9-FA274F496534}" type="pres">
      <dgm:prSet presAssocID="{578E881D-3E37-4822-87F1-84D2D88C3448}" presName="connTx" presStyleLbl="parChTrans1D3" presStyleIdx="1" presStyleCnt="3"/>
      <dgm:spPr/>
      <dgm:t>
        <a:bodyPr/>
        <a:lstStyle/>
        <a:p>
          <a:endParaRPr lang="en-ZA"/>
        </a:p>
      </dgm:t>
    </dgm:pt>
    <dgm:pt modelId="{07605B68-F7C5-4A0F-97C3-BFB7A927D3E4}" type="pres">
      <dgm:prSet presAssocID="{86EC7CA5-175C-4058-A1CA-A73B793D4EC1}" presName="root2" presStyleCnt="0"/>
      <dgm:spPr/>
    </dgm:pt>
    <dgm:pt modelId="{D07C4550-A489-4DA8-9D4C-1E042D3843E3}" type="pres">
      <dgm:prSet presAssocID="{86EC7CA5-175C-4058-A1CA-A73B793D4EC1}" presName="LevelTwoTextNode" presStyleLbl="node3" presStyleIdx="1" presStyleCnt="3" custScaleX="133396" custScaleY="176127" custLinFactNeighborX="-9654" custLinFactNeighborY="137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F4885B-AD44-4027-99E4-858A763C2ECB}" type="pres">
      <dgm:prSet presAssocID="{86EC7CA5-175C-4058-A1CA-A73B793D4EC1}" presName="level3hierChild" presStyleCnt="0"/>
      <dgm:spPr/>
    </dgm:pt>
    <dgm:pt modelId="{ACCF4CD0-F9FF-4370-A691-0715E7AAB44F}" type="pres">
      <dgm:prSet presAssocID="{BCFFA13F-26B4-4005-B867-27F956CAA094}" presName="conn2-1" presStyleLbl="parChTrans1D3" presStyleIdx="2" presStyleCnt="3"/>
      <dgm:spPr>
        <a:custGeom>
          <a:avLst/>
          <a:gdLst/>
          <a:ahLst/>
          <a:cxnLst/>
          <a:rect l="0" t="0" r="0" b="0"/>
          <a:pathLst>
            <a:path>
              <a:moveTo>
                <a:pt x="0" y="13710"/>
              </a:moveTo>
              <a:lnTo>
                <a:pt x="794435" y="13710"/>
              </a:lnTo>
            </a:path>
          </a:pathLst>
        </a:custGeom>
      </dgm:spPr>
      <dgm:t>
        <a:bodyPr/>
        <a:lstStyle/>
        <a:p>
          <a:endParaRPr lang="en-ZA"/>
        </a:p>
      </dgm:t>
    </dgm:pt>
    <dgm:pt modelId="{F502CA11-8A99-4DFD-8890-1F220A4853F0}" type="pres">
      <dgm:prSet presAssocID="{BCFFA13F-26B4-4005-B867-27F956CAA094}" presName="connTx" presStyleLbl="parChTrans1D3" presStyleIdx="2" presStyleCnt="3"/>
      <dgm:spPr/>
      <dgm:t>
        <a:bodyPr/>
        <a:lstStyle/>
        <a:p>
          <a:endParaRPr lang="en-ZA"/>
        </a:p>
      </dgm:t>
    </dgm:pt>
    <dgm:pt modelId="{4726C162-9BDD-41C6-92E8-299A2BC4E607}" type="pres">
      <dgm:prSet presAssocID="{41BEA329-896A-4A78-AC41-498D98371ACD}" presName="root2" presStyleCnt="0"/>
      <dgm:spPr/>
      <dgm:t>
        <a:bodyPr/>
        <a:lstStyle/>
        <a:p>
          <a:endParaRPr lang="en-ZA"/>
        </a:p>
      </dgm:t>
    </dgm:pt>
    <dgm:pt modelId="{CC82D747-28E6-4311-BA1A-378E1CDE55D5}" type="pres">
      <dgm:prSet presAssocID="{41BEA329-896A-4A78-AC41-498D98371ACD}" presName="LevelTwoTextNode" presStyleLbl="node3" presStyleIdx="2" presStyleCnt="3" custScaleX="129313" custScaleY="214411" custLinFactNeighborX="-6226" custLinFactNeighborY="19670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ZA"/>
        </a:p>
      </dgm:t>
    </dgm:pt>
    <dgm:pt modelId="{C7A14819-F468-496E-941F-C11A83096207}" type="pres">
      <dgm:prSet presAssocID="{41BEA329-896A-4A78-AC41-498D98371ACD}" presName="level3hierChild" presStyleCnt="0"/>
      <dgm:spPr/>
      <dgm:t>
        <a:bodyPr/>
        <a:lstStyle/>
        <a:p>
          <a:endParaRPr lang="en-ZA"/>
        </a:p>
      </dgm:t>
    </dgm:pt>
  </dgm:ptLst>
  <dgm:cxnLst>
    <dgm:cxn modelId="{267C543D-1719-4846-B54E-CF371BF18730}" type="presOf" srcId="{7A4948D0-9C29-471B-87B1-C829CFAA350B}" destId="{E57721BD-D99F-4BCC-BEB3-1297D5C323E0}" srcOrd="0" destOrd="0" presId="urn:microsoft.com/office/officeart/2005/8/layout/hierarchy2"/>
    <dgm:cxn modelId="{AE34293D-0A93-42AF-AA9B-A4814D87913B}" type="presOf" srcId="{C02EED6D-A8B7-4F9E-92B3-3023A75769B1}" destId="{700750EF-DCA2-44E7-A8F6-8722B98CA86B}" srcOrd="0" destOrd="0" presId="urn:microsoft.com/office/officeart/2005/8/layout/hierarchy2"/>
    <dgm:cxn modelId="{9574ECF8-9C1B-456F-AB5C-57FCB5B285DC}" type="presOf" srcId="{41BEA329-896A-4A78-AC41-498D98371ACD}" destId="{CC82D747-28E6-4311-BA1A-378E1CDE55D5}" srcOrd="0" destOrd="0" presId="urn:microsoft.com/office/officeart/2005/8/layout/hierarchy2"/>
    <dgm:cxn modelId="{AE1F3F6A-A34C-428B-915B-D0E24D73E45A}" type="presOf" srcId="{86EC7CA5-175C-4058-A1CA-A73B793D4EC1}" destId="{D07C4550-A489-4DA8-9D4C-1E042D3843E3}" srcOrd="0" destOrd="0" presId="urn:microsoft.com/office/officeart/2005/8/layout/hierarchy2"/>
    <dgm:cxn modelId="{8ABFD93F-97CF-46DE-8B67-1D334CCB6215}" type="presOf" srcId="{578E881D-3E37-4822-87F1-84D2D88C3448}" destId="{50CC8352-8997-420D-9DA9-FA274F496534}" srcOrd="1" destOrd="0" presId="urn:microsoft.com/office/officeart/2005/8/layout/hierarchy2"/>
    <dgm:cxn modelId="{D4EC9539-4C53-4E16-B8F0-78DC3A709528}" type="presOf" srcId="{578E881D-3E37-4822-87F1-84D2D88C3448}" destId="{8A5FA84C-DFC4-4924-AA6B-A14812C30435}" srcOrd="0" destOrd="0" presId="urn:microsoft.com/office/officeart/2005/8/layout/hierarchy2"/>
    <dgm:cxn modelId="{9E459553-63D8-4AA6-9285-BCB5CAA73500}" type="presOf" srcId="{33C487AF-E27D-4567-9F55-D19F60BDB170}" destId="{806624F1-247C-4B18-98B2-C7420405EA0A}" srcOrd="0" destOrd="0" presId="urn:microsoft.com/office/officeart/2005/8/layout/hierarchy2"/>
    <dgm:cxn modelId="{4FC16DBF-5772-44AB-A81C-388C45399591}" srcId="{881779E4-F6D9-48D7-8FB8-CB2BDDC08908}" destId="{20F0F244-8A4D-40B3-8291-C4799234F425}" srcOrd="0" destOrd="0" parTransId="{08BAD210-BA6D-42C5-87F5-4268C56E9F21}" sibTransId="{3E4905E3-DDF6-4D83-9F0A-5D5D816EA587}"/>
    <dgm:cxn modelId="{7CF5FE8B-AF87-45BD-A42E-58291CA41DD1}" srcId="{C02EED6D-A8B7-4F9E-92B3-3023A75769B1}" destId="{41BEA329-896A-4A78-AC41-498D98371ACD}" srcOrd="2" destOrd="0" parTransId="{BCFFA13F-26B4-4005-B867-27F956CAA094}" sibTransId="{58410083-A12D-4AAB-936E-FB41E77E8DB5}"/>
    <dgm:cxn modelId="{86339C19-994E-4BF0-A593-5AB174B6CA8B}" srcId="{20F0F244-8A4D-40B3-8291-C4799234F425}" destId="{C02EED6D-A8B7-4F9E-92B3-3023A75769B1}" srcOrd="0" destOrd="0" parTransId="{33C487AF-E27D-4567-9F55-D19F60BDB170}" sibTransId="{0E5654BE-583E-4A3B-8463-2DCCC735CE86}"/>
    <dgm:cxn modelId="{924A75A1-54FE-45ED-83B1-8E9F0982F98E}" type="presOf" srcId="{881779E4-F6D9-48D7-8FB8-CB2BDDC08908}" destId="{D17BFF15-F469-450A-BE93-B04123CCC99E}" srcOrd="0" destOrd="0" presId="urn:microsoft.com/office/officeart/2005/8/layout/hierarchy2"/>
    <dgm:cxn modelId="{FB9DD53C-54EC-4D38-A470-BC4B997BA1C5}" type="presOf" srcId="{20F0F244-8A4D-40B3-8291-C4799234F425}" destId="{B5BE1993-DE2F-4A51-8D77-D9DF03A10228}" srcOrd="0" destOrd="0" presId="urn:microsoft.com/office/officeart/2005/8/layout/hierarchy2"/>
    <dgm:cxn modelId="{868DC113-9D98-49E3-9236-A21531067DEE}" type="presOf" srcId="{28948F3D-43E8-43EB-8A1A-38248E4E539D}" destId="{09EFA9F9-F99C-4F23-8B39-6412BD28426D}" srcOrd="1" destOrd="0" presId="urn:microsoft.com/office/officeart/2005/8/layout/hierarchy2"/>
    <dgm:cxn modelId="{E45993FB-00EA-4C71-AC48-10C49BF95E8C}" type="presOf" srcId="{33C487AF-E27D-4567-9F55-D19F60BDB170}" destId="{50470530-08AF-4AF3-BE2B-110E99E28E68}" srcOrd="1" destOrd="0" presId="urn:microsoft.com/office/officeart/2005/8/layout/hierarchy2"/>
    <dgm:cxn modelId="{9B50DDC6-C127-4369-A57E-C2B3E1CAEB5A}" type="presOf" srcId="{BCFFA13F-26B4-4005-B867-27F956CAA094}" destId="{F502CA11-8A99-4DFD-8890-1F220A4853F0}" srcOrd="1" destOrd="0" presId="urn:microsoft.com/office/officeart/2005/8/layout/hierarchy2"/>
    <dgm:cxn modelId="{F16CAC4A-6801-49F1-8584-895EBF18BB91}" type="presOf" srcId="{28948F3D-43E8-43EB-8A1A-38248E4E539D}" destId="{3A0F5D64-518A-4350-B9E9-C42320A5B686}" srcOrd="0" destOrd="0" presId="urn:microsoft.com/office/officeart/2005/8/layout/hierarchy2"/>
    <dgm:cxn modelId="{0A07B529-41FF-4B30-BA28-984C8C53F170}" srcId="{C02EED6D-A8B7-4F9E-92B3-3023A75769B1}" destId="{7A4948D0-9C29-471B-87B1-C829CFAA350B}" srcOrd="0" destOrd="0" parTransId="{28948F3D-43E8-43EB-8A1A-38248E4E539D}" sibTransId="{BF7F964B-93AD-46D8-A749-ADA423B674ED}"/>
    <dgm:cxn modelId="{F66AD982-5483-4FD1-B772-EF8E1692C537}" type="presOf" srcId="{BCFFA13F-26B4-4005-B867-27F956CAA094}" destId="{ACCF4CD0-F9FF-4370-A691-0715E7AAB44F}" srcOrd="0" destOrd="0" presId="urn:microsoft.com/office/officeart/2005/8/layout/hierarchy2"/>
    <dgm:cxn modelId="{C2CC442B-AFE3-4CDF-919C-F93B178BAD49}" srcId="{C02EED6D-A8B7-4F9E-92B3-3023A75769B1}" destId="{86EC7CA5-175C-4058-A1CA-A73B793D4EC1}" srcOrd="1" destOrd="0" parTransId="{578E881D-3E37-4822-87F1-84D2D88C3448}" sibTransId="{813A57A6-C6E3-4BB5-981B-348F90AE563A}"/>
    <dgm:cxn modelId="{2E352644-44BE-4CFD-A115-867D98E20A94}" type="presParOf" srcId="{D17BFF15-F469-450A-BE93-B04123CCC99E}" destId="{235628BE-2AF4-4FD1-B4DB-76E88AF7A130}" srcOrd="0" destOrd="0" presId="urn:microsoft.com/office/officeart/2005/8/layout/hierarchy2"/>
    <dgm:cxn modelId="{1D0ED745-08AF-46E8-B11B-4F9ADA35EC83}" type="presParOf" srcId="{235628BE-2AF4-4FD1-B4DB-76E88AF7A130}" destId="{B5BE1993-DE2F-4A51-8D77-D9DF03A10228}" srcOrd="0" destOrd="0" presId="urn:microsoft.com/office/officeart/2005/8/layout/hierarchy2"/>
    <dgm:cxn modelId="{27D74E52-735B-45FA-B5C2-16C14B9AFB0A}" type="presParOf" srcId="{235628BE-2AF4-4FD1-B4DB-76E88AF7A130}" destId="{82B930AE-E3CE-4040-9A46-2F0B78280E54}" srcOrd="1" destOrd="0" presId="urn:microsoft.com/office/officeart/2005/8/layout/hierarchy2"/>
    <dgm:cxn modelId="{2D8D54C3-6110-4757-B136-687358B699E0}" type="presParOf" srcId="{82B930AE-E3CE-4040-9A46-2F0B78280E54}" destId="{806624F1-247C-4B18-98B2-C7420405EA0A}" srcOrd="0" destOrd="0" presId="urn:microsoft.com/office/officeart/2005/8/layout/hierarchy2"/>
    <dgm:cxn modelId="{FBB4A400-2CFF-42E1-B55E-A512CB508057}" type="presParOf" srcId="{806624F1-247C-4B18-98B2-C7420405EA0A}" destId="{50470530-08AF-4AF3-BE2B-110E99E28E68}" srcOrd="0" destOrd="0" presId="urn:microsoft.com/office/officeart/2005/8/layout/hierarchy2"/>
    <dgm:cxn modelId="{E7AEDE0C-1CC9-4B94-9AA7-0E23F5B46D47}" type="presParOf" srcId="{82B930AE-E3CE-4040-9A46-2F0B78280E54}" destId="{59737DA6-DC62-4140-A2D2-C8CFEA603EDB}" srcOrd="1" destOrd="0" presId="urn:microsoft.com/office/officeart/2005/8/layout/hierarchy2"/>
    <dgm:cxn modelId="{C7D84869-85C5-4374-A868-31D0D5490E91}" type="presParOf" srcId="{59737DA6-DC62-4140-A2D2-C8CFEA603EDB}" destId="{700750EF-DCA2-44E7-A8F6-8722B98CA86B}" srcOrd="0" destOrd="0" presId="urn:microsoft.com/office/officeart/2005/8/layout/hierarchy2"/>
    <dgm:cxn modelId="{2610BF8D-3592-49F8-9C22-A98AE299DEB8}" type="presParOf" srcId="{59737DA6-DC62-4140-A2D2-C8CFEA603EDB}" destId="{88852E6A-98CD-4632-B618-9D174C1917FB}" srcOrd="1" destOrd="0" presId="urn:microsoft.com/office/officeart/2005/8/layout/hierarchy2"/>
    <dgm:cxn modelId="{DE31A1C7-8E8F-45D1-9A5D-A3606E704CA2}" type="presParOf" srcId="{88852E6A-98CD-4632-B618-9D174C1917FB}" destId="{3A0F5D64-518A-4350-B9E9-C42320A5B686}" srcOrd="0" destOrd="0" presId="urn:microsoft.com/office/officeart/2005/8/layout/hierarchy2"/>
    <dgm:cxn modelId="{9EF2B83D-3E87-421E-AC20-197FB262770F}" type="presParOf" srcId="{3A0F5D64-518A-4350-B9E9-C42320A5B686}" destId="{09EFA9F9-F99C-4F23-8B39-6412BD28426D}" srcOrd="0" destOrd="0" presId="urn:microsoft.com/office/officeart/2005/8/layout/hierarchy2"/>
    <dgm:cxn modelId="{2ADAA73B-C452-453B-B329-0959C411580D}" type="presParOf" srcId="{88852E6A-98CD-4632-B618-9D174C1917FB}" destId="{862D8BE0-6D48-4291-8E6C-261FD74FC528}" srcOrd="1" destOrd="0" presId="urn:microsoft.com/office/officeart/2005/8/layout/hierarchy2"/>
    <dgm:cxn modelId="{212DC33E-392D-43E9-BBC3-578A39569D70}" type="presParOf" srcId="{862D8BE0-6D48-4291-8E6C-261FD74FC528}" destId="{E57721BD-D99F-4BCC-BEB3-1297D5C323E0}" srcOrd="0" destOrd="0" presId="urn:microsoft.com/office/officeart/2005/8/layout/hierarchy2"/>
    <dgm:cxn modelId="{99F5C84F-2E6F-4F10-82A3-8CA0D7B38B8F}" type="presParOf" srcId="{862D8BE0-6D48-4291-8E6C-261FD74FC528}" destId="{B32B6CDA-E203-4D0D-824D-DA3CFFDD0E99}" srcOrd="1" destOrd="0" presId="urn:microsoft.com/office/officeart/2005/8/layout/hierarchy2"/>
    <dgm:cxn modelId="{4F2E5D64-394C-432F-8CBE-A5CFC287266A}" type="presParOf" srcId="{88852E6A-98CD-4632-B618-9D174C1917FB}" destId="{8A5FA84C-DFC4-4924-AA6B-A14812C30435}" srcOrd="2" destOrd="0" presId="urn:microsoft.com/office/officeart/2005/8/layout/hierarchy2"/>
    <dgm:cxn modelId="{BDA02872-E614-462D-ADDD-CB0E130724B1}" type="presParOf" srcId="{8A5FA84C-DFC4-4924-AA6B-A14812C30435}" destId="{50CC8352-8997-420D-9DA9-FA274F496534}" srcOrd="0" destOrd="0" presId="urn:microsoft.com/office/officeart/2005/8/layout/hierarchy2"/>
    <dgm:cxn modelId="{B786AC49-10A6-40CF-B419-35FB9B0C6CAD}" type="presParOf" srcId="{88852E6A-98CD-4632-B618-9D174C1917FB}" destId="{07605B68-F7C5-4A0F-97C3-BFB7A927D3E4}" srcOrd="3" destOrd="0" presId="urn:microsoft.com/office/officeart/2005/8/layout/hierarchy2"/>
    <dgm:cxn modelId="{B95CAA81-0FD8-4BEE-BC66-E5194E92BAF5}" type="presParOf" srcId="{07605B68-F7C5-4A0F-97C3-BFB7A927D3E4}" destId="{D07C4550-A489-4DA8-9D4C-1E042D3843E3}" srcOrd="0" destOrd="0" presId="urn:microsoft.com/office/officeart/2005/8/layout/hierarchy2"/>
    <dgm:cxn modelId="{08A00E20-5477-451C-8522-A1DD5EAC0952}" type="presParOf" srcId="{07605B68-F7C5-4A0F-97C3-BFB7A927D3E4}" destId="{F5F4885B-AD44-4027-99E4-858A763C2ECB}" srcOrd="1" destOrd="0" presId="urn:microsoft.com/office/officeart/2005/8/layout/hierarchy2"/>
    <dgm:cxn modelId="{194FB67A-107A-4E0E-A508-257D1F285082}" type="presParOf" srcId="{88852E6A-98CD-4632-B618-9D174C1917FB}" destId="{ACCF4CD0-F9FF-4370-A691-0715E7AAB44F}" srcOrd="4" destOrd="0" presId="urn:microsoft.com/office/officeart/2005/8/layout/hierarchy2"/>
    <dgm:cxn modelId="{A39C9563-F03D-433E-AC92-E483E1B568A4}" type="presParOf" srcId="{ACCF4CD0-F9FF-4370-A691-0715E7AAB44F}" destId="{F502CA11-8A99-4DFD-8890-1F220A4853F0}" srcOrd="0" destOrd="0" presId="urn:microsoft.com/office/officeart/2005/8/layout/hierarchy2"/>
    <dgm:cxn modelId="{E5A60A57-B56F-45E0-921D-A2D0DF20112A}" type="presParOf" srcId="{88852E6A-98CD-4632-B618-9D174C1917FB}" destId="{4726C162-9BDD-41C6-92E8-299A2BC4E607}" srcOrd="5" destOrd="0" presId="urn:microsoft.com/office/officeart/2005/8/layout/hierarchy2"/>
    <dgm:cxn modelId="{E7EC970C-DEA4-48F4-B2A8-B2627D3E76D1}" type="presParOf" srcId="{4726C162-9BDD-41C6-92E8-299A2BC4E607}" destId="{CC82D747-28E6-4311-BA1A-378E1CDE55D5}" srcOrd="0" destOrd="0" presId="urn:microsoft.com/office/officeart/2005/8/layout/hierarchy2"/>
    <dgm:cxn modelId="{C3EBAFAC-57A1-4CB3-A6BB-E3E795AA0703}" type="presParOf" srcId="{4726C162-9BDD-41C6-92E8-299A2BC4E607}" destId="{C7A14819-F468-496E-941F-C11A8309620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EBD29-9BDB-4410-B5A3-C93C45ECDCCA}" type="doc">
      <dgm:prSet loTypeId="urn:microsoft.com/office/officeart/2005/8/layout/chevron1" loCatId="process" qsTypeId="urn:microsoft.com/office/officeart/2005/8/quickstyle/simple5" qsCatId="simple" csTypeId="urn:microsoft.com/office/officeart/2005/8/colors/accent3_2" csCatId="accent3" phldr="1"/>
      <dgm:spPr/>
    </dgm:pt>
    <dgm:pt modelId="{B55F6B3D-7746-48EE-B5B3-3A8ACF91F9E7}">
      <dgm:prSet phldrT="[Text]"/>
      <dgm:spPr>
        <a:xfrm>
          <a:off x="4241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Impact (Impact Statement)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A208254B-0DDD-4696-9EEC-242775112F79}" type="par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D686B98D-58FB-406C-9034-9447D5FD71C6}" type="sibTrans" cxnId="{ED689DDA-D6E1-4C9D-87AE-9EB8976FEA7C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A5405A81-8DD7-45E5-9221-8CEB3D1CA633}">
      <dgm:prSet phldrT="[Text]"/>
      <dgm:spPr>
        <a:xfrm>
          <a:off x="2226394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Outcome (5 year target)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0720EFD5-880C-413E-9507-F36C419877A2}" type="par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C9ED9D56-56EF-4F06-A6A8-5ED94C400346}" type="sibTrans" cxnId="{9D20673A-9DF6-47FC-BF38-7D75D2CE96E9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8FD5EE27-EEA5-4F7D-9768-110820E6ACFE}">
      <dgm:prSet phldrT="[Text]"/>
      <dgm:spPr>
        <a:xfrm>
          <a:off x="4448547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Primary Outputs (KPI’S)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B9D090CF-5114-4F81-A477-1D0A07B3AE22}" type="par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9BC49193-A35C-47A1-84E1-FE567320C6A9}" type="sibTrans" cxnId="{E42A57ED-8F88-47D9-A998-A2735410C5A7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F1A6440-C633-4BB6-96E5-40D65B8BBB63}">
      <dgm:prSet phldrT="[Text]"/>
      <dgm:spPr>
        <a:xfrm>
          <a:off x="6674941" y="0"/>
          <a:ext cx="2469058" cy="408158"/>
        </a:xfrm>
      </dgm:spPr>
      <dgm:t>
        <a:bodyPr/>
        <a:lstStyle/>
        <a:p>
          <a:r>
            <a:rPr lang="en-ZA" dirty="0" smtClean="0">
              <a:solidFill>
                <a:schemeClr val="tx1"/>
              </a:solidFill>
              <a:latin typeface="Calibri"/>
              <a:ea typeface="+mn-ea"/>
              <a:cs typeface="+mn-cs"/>
            </a:rPr>
            <a:t>Secondary Outputs (AOP)</a:t>
          </a:r>
          <a:endParaRPr lang="en-ZA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DCED5FB0-56B2-4A52-AF3C-629E7756F398}" type="parTrans" cxnId="{E64F0AFB-1957-496E-8EFE-8515FBECE9E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E243EE48-5539-47D5-97B3-D254260051EB}" type="sibTrans" cxnId="{E64F0AFB-1957-496E-8EFE-8515FBECE9E4}">
      <dgm:prSet/>
      <dgm:spPr/>
      <dgm:t>
        <a:bodyPr/>
        <a:lstStyle/>
        <a:p>
          <a:endParaRPr lang="en-ZA">
            <a:solidFill>
              <a:schemeClr val="tx1"/>
            </a:solidFill>
          </a:endParaRPr>
        </a:p>
      </dgm:t>
    </dgm:pt>
    <dgm:pt modelId="{7E95E91A-77C9-480C-9DF5-36A9800DE5FD}" type="pres">
      <dgm:prSet presAssocID="{5A4EBD29-9BDB-4410-B5A3-C93C45ECDCCA}" presName="Name0" presStyleCnt="0">
        <dgm:presLayoutVars>
          <dgm:dir/>
          <dgm:animLvl val="lvl"/>
          <dgm:resizeHandles val="exact"/>
        </dgm:presLayoutVars>
      </dgm:prSet>
      <dgm:spPr/>
    </dgm:pt>
    <dgm:pt modelId="{262BE795-9EDB-44E2-96BB-62343E1E77CA}" type="pres">
      <dgm:prSet presAssocID="{B55F6B3D-7746-48EE-B5B3-3A8ACF91F9E7}" presName="parTxOnly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54CFF9C2-0D0A-4481-B27F-65E1272CE003}" type="pres">
      <dgm:prSet presAssocID="{D686B98D-58FB-406C-9034-9447D5FD71C6}" presName="parTxOnlySpace" presStyleCnt="0"/>
      <dgm:spPr/>
    </dgm:pt>
    <dgm:pt modelId="{725E6417-0418-43C0-891F-EE405BDC9D2D}" type="pres">
      <dgm:prSet presAssocID="{A5405A81-8DD7-45E5-9221-8CEB3D1CA633}" presName="parTxOnly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9D115F0D-9052-4C85-9C1C-B341DDFC46D7}" type="pres">
      <dgm:prSet presAssocID="{C9ED9D56-56EF-4F06-A6A8-5ED94C400346}" presName="parTxOnlySpace" presStyleCnt="0"/>
      <dgm:spPr/>
    </dgm:pt>
    <dgm:pt modelId="{9654805B-6471-444A-A5C9-497929093079}" type="pres">
      <dgm:prSet presAssocID="{8FD5EE27-EEA5-4F7D-9768-110820E6ACFE}" presName="parTxOnly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  <dgm:pt modelId="{B595F69F-E1B9-4C42-AE00-88723C2E3538}" type="pres">
      <dgm:prSet presAssocID="{9BC49193-A35C-47A1-84E1-FE567320C6A9}" presName="parTxOnlySpace" presStyleCnt="0"/>
      <dgm:spPr/>
    </dgm:pt>
    <dgm:pt modelId="{670DF4D6-AE9E-4D6D-B49B-3109C6E846F7}" type="pres">
      <dgm:prSet presAssocID="{EF1A6440-C633-4BB6-96E5-40D65B8BBB63}" presName="parTxOnly" presStyleLbl="node1" presStyleIdx="3" presStyleCnt="4" custLinFactNeighborX="1718" custLinFactNeighborY="74826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n-ZA"/>
        </a:p>
      </dgm:t>
    </dgm:pt>
  </dgm:ptLst>
  <dgm:cxnLst>
    <dgm:cxn modelId="{81F3ADD7-B0C1-46E8-96B5-154A80D1B970}" type="presOf" srcId="{EF1A6440-C633-4BB6-96E5-40D65B8BBB63}" destId="{670DF4D6-AE9E-4D6D-B49B-3109C6E846F7}" srcOrd="0" destOrd="0" presId="urn:microsoft.com/office/officeart/2005/8/layout/chevron1"/>
    <dgm:cxn modelId="{9D20673A-9DF6-47FC-BF38-7D75D2CE96E9}" srcId="{5A4EBD29-9BDB-4410-B5A3-C93C45ECDCCA}" destId="{A5405A81-8DD7-45E5-9221-8CEB3D1CA633}" srcOrd="1" destOrd="0" parTransId="{0720EFD5-880C-413E-9507-F36C419877A2}" sibTransId="{C9ED9D56-56EF-4F06-A6A8-5ED94C400346}"/>
    <dgm:cxn modelId="{9C8B040D-167D-4AD3-9E04-47254DD8C2DF}" type="presOf" srcId="{A5405A81-8DD7-45E5-9221-8CEB3D1CA633}" destId="{725E6417-0418-43C0-891F-EE405BDC9D2D}" srcOrd="0" destOrd="0" presId="urn:microsoft.com/office/officeart/2005/8/layout/chevron1"/>
    <dgm:cxn modelId="{D329CF9B-82B3-4ED8-AFA5-907A7CD00E66}" type="presOf" srcId="{5A4EBD29-9BDB-4410-B5A3-C93C45ECDCCA}" destId="{7E95E91A-77C9-480C-9DF5-36A9800DE5FD}" srcOrd="0" destOrd="0" presId="urn:microsoft.com/office/officeart/2005/8/layout/chevron1"/>
    <dgm:cxn modelId="{ED689DDA-D6E1-4C9D-87AE-9EB8976FEA7C}" srcId="{5A4EBD29-9BDB-4410-B5A3-C93C45ECDCCA}" destId="{B55F6B3D-7746-48EE-B5B3-3A8ACF91F9E7}" srcOrd="0" destOrd="0" parTransId="{A208254B-0DDD-4696-9EEC-242775112F79}" sibTransId="{D686B98D-58FB-406C-9034-9447D5FD71C6}"/>
    <dgm:cxn modelId="{E42A57ED-8F88-47D9-A998-A2735410C5A7}" srcId="{5A4EBD29-9BDB-4410-B5A3-C93C45ECDCCA}" destId="{8FD5EE27-EEA5-4F7D-9768-110820E6ACFE}" srcOrd="2" destOrd="0" parTransId="{B9D090CF-5114-4F81-A477-1D0A07B3AE22}" sibTransId="{9BC49193-A35C-47A1-84E1-FE567320C6A9}"/>
    <dgm:cxn modelId="{E64F0AFB-1957-496E-8EFE-8515FBECE9E4}" srcId="{5A4EBD29-9BDB-4410-B5A3-C93C45ECDCCA}" destId="{EF1A6440-C633-4BB6-96E5-40D65B8BBB63}" srcOrd="3" destOrd="0" parTransId="{DCED5FB0-56B2-4A52-AF3C-629E7756F398}" sibTransId="{E243EE48-5539-47D5-97B3-D254260051EB}"/>
    <dgm:cxn modelId="{B50D8DCA-9444-406E-8817-62C73EE1E8C4}" type="presOf" srcId="{B55F6B3D-7746-48EE-B5B3-3A8ACF91F9E7}" destId="{262BE795-9EDB-44E2-96BB-62343E1E77CA}" srcOrd="0" destOrd="0" presId="urn:microsoft.com/office/officeart/2005/8/layout/chevron1"/>
    <dgm:cxn modelId="{3B18D70D-C4E7-40E3-9987-148E80660F7A}" type="presOf" srcId="{8FD5EE27-EEA5-4F7D-9768-110820E6ACFE}" destId="{9654805B-6471-444A-A5C9-497929093079}" srcOrd="0" destOrd="0" presId="urn:microsoft.com/office/officeart/2005/8/layout/chevron1"/>
    <dgm:cxn modelId="{F7E8DF96-FB47-4AEB-8397-216CEED175C3}" type="presParOf" srcId="{7E95E91A-77C9-480C-9DF5-36A9800DE5FD}" destId="{262BE795-9EDB-44E2-96BB-62343E1E77CA}" srcOrd="0" destOrd="0" presId="urn:microsoft.com/office/officeart/2005/8/layout/chevron1"/>
    <dgm:cxn modelId="{2DE42408-0536-49CD-AE67-DDA5B22F837B}" type="presParOf" srcId="{7E95E91A-77C9-480C-9DF5-36A9800DE5FD}" destId="{54CFF9C2-0D0A-4481-B27F-65E1272CE003}" srcOrd="1" destOrd="0" presId="urn:microsoft.com/office/officeart/2005/8/layout/chevron1"/>
    <dgm:cxn modelId="{17FE3E99-3ECF-4AD2-A83B-75CCA6FDB9F6}" type="presParOf" srcId="{7E95E91A-77C9-480C-9DF5-36A9800DE5FD}" destId="{725E6417-0418-43C0-891F-EE405BDC9D2D}" srcOrd="2" destOrd="0" presId="urn:microsoft.com/office/officeart/2005/8/layout/chevron1"/>
    <dgm:cxn modelId="{E0AE0199-B66D-43E1-9A01-93B8E29D9FAF}" type="presParOf" srcId="{7E95E91A-77C9-480C-9DF5-36A9800DE5FD}" destId="{9D115F0D-9052-4C85-9C1C-B341DDFC46D7}" srcOrd="3" destOrd="0" presId="urn:microsoft.com/office/officeart/2005/8/layout/chevron1"/>
    <dgm:cxn modelId="{08F9D32E-4C15-45B2-8BFA-0568E0C4F032}" type="presParOf" srcId="{7E95E91A-77C9-480C-9DF5-36A9800DE5FD}" destId="{9654805B-6471-444A-A5C9-497929093079}" srcOrd="4" destOrd="0" presId="urn:microsoft.com/office/officeart/2005/8/layout/chevron1"/>
    <dgm:cxn modelId="{227E8351-A1A0-4ACA-9557-10D27A8905F8}" type="presParOf" srcId="{7E95E91A-77C9-480C-9DF5-36A9800DE5FD}" destId="{B595F69F-E1B9-4C42-AE00-88723C2E3538}" srcOrd="5" destOrd="0" presId="urn:microsoft.com/office/officeart/2005/8/layout/chevron1"/>
    <dgm:cxn modelId="{5A68FF2E-8CF3-4C86-A439-C15898FCCD12}" type="presParOf" srcId="{7E95E91A-77C9-480C-9DF5-36A9800DE5FD}" destId="{670DF4D6-AE9E-4D6D-B49B-3109C6E846F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42E-C32B-4E5F-9FFA-9D5E68938780}">
      <dsp:nvSpPr>
        <dsp:cNvPr id="0" name=""/>
        <dsp:cNvSpPr/>
      </dsp:nvSpPr>
      <dsp:spPr>
        <a:xfrm>
          <a:off x="0" y="617397"/>
          <a:ext cx="8280400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Impact: </a:t>
          </a:r>
          <a:endParaRPr lang="en-ZA" sz="2300" kern="1200" dirty="0"/>
        </a:p>
      </dsp:txBody>
      <dsp:txXfrm>
        <a:off x="0" y="918882"/>
        <a:ext cx="7978915" cy="602971"/>
      </dsp:txXfrm>
    </dsp:sp>
    <dsp:sp modelId="{856E43E6-3D70-4376-AA4E-32C2946973DE}">
      <dsp:nvSpPr>
        <dsp:cNvPr id="0" name=""/>
        <dsp:cNvSpPr/>
      </dsp:nvSpPr>
      <dsp:spPr>
        <a:xfrm>
          <a:off x="0" y="154735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Improved safety and security of inmates, officials, community, assets and information   </a:t>
          </a:r>
          <a:endParaRPr lang="en-ZA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/>
        </a:p>
      </dsp:txBody>
      <dsp:txXfrm>
        <a:off x="0" y="1547352"/>
        <a:ext cx="2550363" cy="2323087"/>
      </dsp:txXfrm>
    </dsp:sp>
    <dsp:sp modelId="{C30C58A0-B04E-452B-9322-CA41E936892C}">
      <dsp:nvSpPr>
        <dsp:cNvPr id="0" name=""/>
        <dsp:cNvSpPr/>
      </dsp:nvSpPr>
      <dsp:spPr>
        <a:xfrm>
          <a:off x="2550363" y="1019377"/>
          <a:ext cx="5730036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Outcome:</a:t>
          </a:r>
          <a:endParaRPr lang="en-ZA" sz="2300" kern="1200" dirty="0"/>
        </a:p>
      </dsp:txBody>
      <dsp:txXfrm>
        <a:off x="2550363" y="1320862"/>
        <a:ext cx="5428551" cy="602971"/>
      </dsp:txXfrm>
    </dsp:sp>
    <dsp:sp modelId="{3B15316A-54DA-4456-ADE2-E7F050C432BD}">
      <dsp:nvSpPr>
        <dsp:cNvPr id="0" name=""/>
        <dsp:cNvSpPr/>
      </dsp:nvSpPr>
      <dsp:spPr>
        <a:xfrm>
          <a:off x="2550363" y="194933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Inmates incarcerated within safe, secure and humane conditions conductive for successful reintegration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 </a:t>
          </a:r>
          <a:endParaRPr lang="en-ZA" sz="2000" kern="1200" dirty="0"/>
        </a:p>
      </dsp:txBody>
      <dsp:txXfrm>
        <a:off x="2550363" y="1949332"/>
        <a:ext cx="2550363" cy="2323087"/>
      </dsp:txXfrm>
    </dsp:sp>
    <dsp:sp modelId="{CCAB3F69-164F-45F2-B5B9-A78867DCEE16}">
      <dsp:nvSpPr>
        <dsp:cNvPr id="0" name=""/>
        <dsp:cNvSpPr/>
      </dsp:nvSpPr>
      <dsp:spPr>
        <a:xfrm>
          <a:off x="5100726" y="1421358"/>
          <a:ext cx="3179673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Strategic intent</a:t>
          </a:r>
          <a:endParaRPr lang="en-ZA" sz="2300" kern="1200" dirty="0"/>
        </a:p>
      </dsp:txBody>
      <dsp:txXfrm>
        <a:off x="5100726" y="1722843"/>
        <a:ext cx="2878188" cy="602971"/>
      </dsp:txXfrm>
    </dsp:sp>
    <dsp:sp modelId="{2E2CEF3C-DAE3-4606-B5A5-BCCA1CBCB380}">
      <dsp:nvSpPr>
        <dsp:cNvPr id="0" name=""/>
        <dsp:cNvSpPr/>
      </dsp:nvSpPr>
      <dsp:spPr>
        <a:xfrm>
          <a:off x="5100726" y="2351313"/>
          <a:ext cx="2550363" cy="228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baseline="0" dirty="0" smtClean="0">
              <a:solidFill>
                <a:schemeClr val="tx1"/>
              </a:solidFill>
            </a:rPr>
            <a:t>Infrastructure  Transformation </a:t>
          </a:r>
          <a:endParaRPr lang="en-ZA" sz="2000" b="0" kern="1200" dirty="0">
            <a:solidFill>
              <a:srgbClr val="00B0F0"/>
            </a:solidFill>
          </a:endParaRPr>
        </a:p>
      </dsp:txBody>
      <dsp:txXfrm>
        <a:off x="5100726" y="2351313"/>
        <a:ext cx="2550363" cy="2289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42E-C32B-4E5F-9FFA-9D5E68938780}">
      <dsp:nvSpPr>
        <dsp:cNvPr id="0" name=""/>
        <dsp:cNvSpPr/>
      </dsp:nvSpPr>
      <dsp:spPr>
        <a:xfrm>
          <a:off x="0" y="617397"/>
          <a:ext cx="8280400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Impact: </a:t>
          </a:r>
          <a:endParaRPr lang="en-ZA" sz="2300" kern="1200" dirty="0"/>
        </a:p>
      </dsp:txBody>
      <dsp:txXfrm>
        <a:off x="0" y="918882"/>
        <a:ext cx="7978915" cy="602971"/>
      </dsp:txXfrm>
    </dsp:sp>
    <dsp:sp modelId="{856E43E6-3D70-4376-AA4E-32C2946973DE}">
      <dsp:nvSpPr>
        <dsp:cNvPr id="0" name=""/>
        <dsp:cNvSpPr/>
      </dsp:nvSpPr>
      <dsp:spPr>
        <a:xfrm>
          <a:off x="0" y="154735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Improved safety and security of inmates, officials, community, assets and information   </a:t>
          </a:r>
          <a:endParaRPr lang="en-ZA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/>
        </a:p>
      </dsp:txBody>
      <dsp:txXfrm>
        <a:off x="0" y="1547352"/>
        <a:ext cx="2550363" cy="2323087"/>
      </dsp:txXfrm>
    </dsp:sp>
    <dsp:sp modelId="{C30C58A0-B04E-452B-9322-CA41E936892C}">
      <dsp:nvSpPr>
        <dsp:cNvPr id="0" name=""/>
        <dsp:cNvSpPr/>
      </dsp:nvSpPr>
      <dsp:spPr>
        <a:xfrm>
          <a:off x="2550363" y="1019377"/>
          <a:ext cx="5730036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Outcome:</a:t>
          </a:r>
          <a:endParaRPr lang="en-ZA" sz="2300" kern="1200" dirty="0"/>
        </a:p>
      </dsp:txBody>
      <dsp:txXfrm>
        <a:off x="2550363" y="1320862"/>
        <a:ext cx="5428551" cy="602971"/>
      </dsp:txXfrm>
    </dsp:sp>
    <dsp:sp modelId="{3B15316A-54DA-4456-ADE2-E7F050C432BD}">
      <dsp:nvSpPr>
        <dsp:cNvPr id="0" name=""/>
        <dsp:cNvSpPr/>
      </dsp:nvSpPr>
      <dsp:spPr>
        <a:xfrm>
          <a:off x="2550363" y="194933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Inmates incarcerated within safe, secure and humane conditions conductive for successful reintegration </a:t>
          </a:r>
          <a:endParaRPr lang="en-ZA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/>
        </a:p>
      </dsp:txBody>
      <dsp:txXfrm>
        <a:off x="2550363" y="1949332"/>
        <a:ext cx="2550363" cy="2323087"/>
      </dsp:txXfrm>
    </dsp:sp>
    <dsp:sp modelId="{CCAB3F69-164F-45F2-B5B9-A78867DCEE16}">
      <dsp:nvSpPr>
        <dsp:cNvPr id="0" name=""/>
        <dsp:cNvSpPr/>
      </dsp:nvSpPr>
      <dsp:spPr>
        <a:xfrm>
          <a:off x="5100726" y="1421358"/>
          <a:ext cx="3179673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Strategic intent</a:t>
          </a:r>
          <a:endParaRPr lang="en-ZA" sz="2300" kern="1200" dirty="0"/>
        </a:p>
      </dsp:txBody>
      <dsp:txXfrm>
        <a:off x="5100726" y="1722843"/>
        <a:ext cx="2878188" cy="602971"/>
      </dsp:txXfrm>
    </dsp:sp>
    <dsp:sp modelId="{2E2CEF3C-DAE3-4606-B5A5-BCCA1CBCB380}">
      <dsp:nvSpPr>
        <dsp:cNvPr id="0" name=""/>
        <dsp:cNvSpPr/>
      </dsp:nvSpPr>
      <dsp:spPr>
        <a:xfrm>
          <a:off x="5100726" y="2351313"/>
          <a:ext cx="2550363" cy="228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>
              <a:solidFill>
                <a:srgbClr val="002060"/>
              </a:solidFill>
            </a:rPr>
            <a:t>Integrate Facilities with Technological Advances</a:t>
          </a:r>
          <a:endParaRPr lang="en-ZA" sz="2000" b="0" kern="1200" dirty="0">
            <a:solidFill>
              <a:srgbClr val="00B0F0"/>
            </a:solidFill>
          </a:endParaRPr>
        </a:p>
      </dsp:txBody>
      <dsp:txXfrm>
        <a:off x="5100726" y="2351313"/>
        <a:ext cx="2550363" cy="2289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4142E-C32B-4E5F-9FFA-9D5E68938780}">
      <dsp:nvSpPr>
        <dsp:cNvPr id="0" name=""/>
        <dsp:cNvSpPr/>
      </dsp:nvSpPr>
      <dsp:spPr>
        <a:xfrm>
          <a:off x="0" y="617397"/>
          <a:ext cx="8280400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Impact: </a:t>
          </a:r>
          <a:endParaRPr lang="en-ZA" sz="2300" kern="1200" dirty="0"/>
        </a:p>
      </dsp:txBody>
      <dsp:txXfrm>
        <a:off x="0" y="918882"/>
        <a:ext cx="7978915" cy="602971"/>
      </dsp:txXfrm>
    </dsp:sp>
    <dsp:sp modelId="{856E43E6-3D70-4376-AA4E-32C2946973DE}">
      <dsp:nvSpPr>
        <dsp:cNvPr id="0" name=""/>
        <dsp:cNvSpPr/>
      </dsp:nvSpPr>
      <dsp:spPr>
        <a:xfrm>
          <a:off x="0" y="154735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Improved safety and security of inmates, officials, community, assets and information   </a:t>
          </a:r>
          <a:endParaRPr lang="en-ZA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/>
        </a:p>
      </dsp:txBody>
      <dsp:txXfrm>
        <a:off x="0" y="1547352"/>
        <a:ext cx="2550363" cy="2323087"/>
      </dsp:txXfrm>
    </dsp:sp>
    <dsp:sp modelId="{C30C58A0-B04E-452B-9322-CA41E936892C}">
      <dsp:nvSpPr>
        <dsp:cNvPr id="0" name=""/>
        <dsp:cNvSpPr/>
      </dsp:nvSpPr>
      <dsp:spPr>
        <a:xfrm>
          <a:off x="2550363" y="1019377"/>
          <a:ext cx="5730036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Outcome:</a:t>
          </a:r>
          <a:endParaRPr lang="en-ZA" sz="2300" kern="1200" dirty="0"/>
        </a:p>
      </dsp:txBody>
      <dsp:txXfrm>
        <a:off x="2550363" y="1320862"/>
        <a:ext cx="5428551" cy="602971"/>
      </dsp:txXfrm>
    </dsp:sp>
    <dsp:sp modelId="{3B15316A-54DA-4456-ADE2-E7F050C432BD}">
      <dsp:nvSpPr>
        <dsp:cNvPr id="0" name=""/>
        <dsp:cNvSpPr/>
      </dsp:nvSpPr>
      <dsp:spPr>
        <a:xfrm>
          <a:off x="2550363" y="1949332"/>
          <a:ext cx="2550363" cy="23230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kern="1200" dirty="0" smtClean="0"/>
            <a:t>Inmates incarcerated within safe, secure and humane conditions conductive for successful reintegration </a:t>
          </a:r>
          <a:endParaRPr lang="en-ZA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2000" kern="1200" dirty="0"/>
        </a:p>
      </dsp:txBody>
      <dsp:txXfrm>
        <a:off x="2550363" y="1949332"/>
        <a:ext cx="2550363" cy="2323087"/>
      </dsp:txXfrm>
    </dsp:sp>
    <dsp:sp modelId="{CCAB3F69-164F-45F2-B5B9-A78867DCEE16}">
      <dsp:nvSpPr>
        <dsp:cNvPr id="0" name=""/>
        <dsp:cNvSpPr/>
      </dsp:nvSpPr>
      <dsp:spPr>
        <a:xfrm>
          <a:off x="5100726" y="1421358"/>
          <a:ext cx="3179673" cy="1205941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254000" bIns="191443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300" kern="1200" dirty="0" smtClean="0"/>
            <a:t>Strategic intent</a:t>
          </a:r>
          <a:endParaRPr lang="en-ZA" sz="2300" kern="1200" dirty="0"/>
        </a:p>
      </dsp:txBody>
      <dsp:txXfrm>
        <a:off x="5100726" y="1722843"/>
        <a:ext cx="2878188" cy="602971"/>
      </dsp:txXfrm>
    </dsp:sp>
    <dsp:sp modelId="{2E2CEF3C-DAE3-4606-B5A5-BCCA1CBCB380}">
      <dsp:nvSpPr>
        <dsp:cNvPr id="0" name=""/>
        <dsp:cNvSpPr/>
      </dsp:nvSpPr>
      <dsp:spPr>
        <a:xfrm>
          <a:off x="5100726" y="2351313"/>
          <a:ext cx="2550363" cy="228908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000" b="1" kern="1200" dirty="0" smtClean="0">
              <a:solidFill>
                <a:schemeClr val="tx1"/>
              </a:solidFill>
            </a:rPr>
            <a:t>State of the Art Facilities (artificial intelligence)</a:t>
          </a:r>
          <a:endParaRPr lang="en-ZA" sz="2000" b="0" kern="1200" dirty="0">
            <a:solidFill>
              <a:srgbClr val="00B0F0"/>
            </a:solidFill>
          </a:endParaRPr>
        </a:p>
      </dsp:txBody>
      <dsp:txXfrm>
        <a:off x="5100726" y="2351313"/>
        <a:ext cx="2550363" cy="2289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9D650-015F-4F91-AC32-AEEE6A40B8D9}" type="datetimeFigureOut">
              <a:rPr lang="en-ZA" smtClean="0"/>
              <a:pPr/>
              <a:t>2019/08/16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8A482-2061-49D3-A35A-7891C3524BD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378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064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5133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84589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smtClean="0"/>
              <a:t>A new dynamic outlook to reposition the Department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8A482-2061-49D3-A35A-7891C3524BDA}" type="slidenum">
              <a:rPr lang="en-ZA" smtClean="0"/>
              <a:pPr/>
              <a:t>13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70692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358811-D2D2-4051-B423-B254C7187DFF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37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3522DC-022B-41E0-8988-1BBDDE364097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2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D14524C-11E5-476E-88F0-CE17FAFAE6B1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68679-647B-444A-8A98-291A9A6FEF4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91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AC751-FF45-4A56-9E0A-B04E24EC33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432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D91DA-5ED6-4DED-A6BB-BE70D86878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48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6A0D1-9EC0-4DD8-B08B-C074F18AAC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32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31CA2-B2CA-4176-ADA7-F32CBE98DE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0324E-04BC-4A6A-8285-F0DC51990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388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5C0E1-8847-4C5C-B566-0AEB003E76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884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E82-F751-435D-8B35-2FF2281A9A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8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53091D-A74D-4B9B-A054-82DFE322FCAC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19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31A70-20C9-4248-84DA-8E0C7555A11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18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D0453-DE68-4649-99CF-125CA5DA27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5580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70787-1CF6-44D1-87E3-6C8E3DB9F38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43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D51CEF-2215-442D-9565-0B704EB60C00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2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4DB344-63D6-49B4-8029-E3FA0A287B31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0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B493A9-FCCE-4D2D-AB80-3CA2017659EA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0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6786BE-C4E4-4C5A-A113-A2A4A3196E45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34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C3D10D-D714-4E98-94DD-7D4A1803371F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8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65E8B3-3837-4C16-A7D3-9D252F9F145D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55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481E977-C8AC-4096-84CE-E885331B4BF9}" type="datetime1">
              <a:rPr lang="en-US" smtClean="0"/>
              <a:pPr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126163"/>
            <a:ext cx="9144000" cy="7318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CEFFF0-9380-7049-A803-178CCBCDB8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0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4617"/>
            <a:ext cx="8229600" cy="333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 descr="PowerPoint-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09408"/>
            <a:ext cx="2926350" cy="1148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93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80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2DA93-5A8C-4835-BCB2-E9A5FE130D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image" Target="../media/image4.emf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9"/>
            <a:ext cx="914308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364" y="4193557"/>
            <a:ext cx="5108611" cy="1972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4400" b="1" dirty="0" smtClean="0">
                <a:solidFill>
                  <a:srgbClr val="008F00"/>
                </a:solidFill>
              </a:rPr>
              <a:t>Facilities  Commission Presentation </a:t>
            </a:r>
            <a:endParaRPr lang="en-US" sz="4400" b="1" dirty="0">
              <a:solidFill>
                <a:srgbClr val="008F00"/>
              </a:solidFill>
            </a:endParaRPr>
          </a:p>
          <a:p>
            <a:pPr>
              <a:lnSpc>
                <a:spcPts val="3600"/>
              </a:lnSpc>
            </a:pPr>
            <a:endParaRPr lang="en-US" sz="4400" b="1" dirty="0" smtClean="0">
              <a:solidFill>
                <a:srgbClr val="008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94971" y="341348"/>
            <a:ext cx="51360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800" i="1" dirty="0" smtClean="0">
                <a:solidFill>
                  <a:schemeClr val="bg1"/>
                </a:solidFill>
              </a:rPr>
              <a:t>2019 Strategic Planning Session</a:t>
            </a:r>
          </a:p>
          <a:p>
            <a:pPr algn="r">
              <a:lnSpc>
                <a:spcPts val="3600"/>
              </a:lnSpc>
            </a:pPr>
            <a:r>
              <a:rPr lang="en-US" sz="2800" i="1" dirty="0" smtClean="0">
                <a:solidFill>
                  <a:schemeClr val="bg1"/>
                </a:solidFill>
              </a:rPr>
              <a:t> 14-16 August 2019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3547351"/>
              </p:ext>
            </p:extLst>
          </p:nvPr>
        </p:nvGraphicFramePr>
        <p:xfrm>
          <a:off x="394636" y="898902"/>
          <a:ext cx="8532388" cy="3352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24714"/>
                <a:gridCol w="1758005"/>
                <a:gridCol w="2716572"/>
                <a:gridCol w="2133097"/>
              </a:tblGrid>
              <a:tr h="1165101">
                <a:tc>
                  <a:txBody>
                    <a:bodyPr/>
                    <a:lstStyle/>
                    <a:p>
                      <a:r>
                        <a:rPr lang="en-ZA" dirty="0" smtClean="0"/>
                        <a:t>What are the core services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How are these delivered </a:t>
                      </a:r>
                    </a:p>
                    <a:p>
                      <a:r>
                        <a:rPr lang="en-ZA" dirty="0" smtClean="0"/>
                        <a:t>(service</a:t>
                      </a:r>
                      <a:r>
                        <a:rPr lang="en-ZA" baseline="0" dirty="0" smtClean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Weaknesses</a:t>
                      </a:r>
                      <a:r>
                        <a:rPr lang="en-ZA" baseline="0" dirty="0" smtClean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dirty="0" smtClean="0"/>
                        <a:t>High</a:t>
                      </a:r>
                      <a:r>
                        <a:rPr lang="en-ZA" baseline="0" dirty="0" smtClean="0"/>
                        <a:t> level interventions/alternative modes of delivery </a:t>
                      </a:r>
                      <a:endParaRPr lang="en-ZA" dirty="0" smtClean="0"/>
                    </a:p>
                  </a:txBody>
                  <a:tcPr/>
                </a:tc>
              </a:tr>
              <a:tr h="2121081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700" b="1" dirty="0" smtClean="0"/>
                        <a:t>Property Management</a:t>
                      </a:r>
                      <a:endParaRPr lang="en-ZA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/>
                        <a:t>Provisioning through private leases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sz="1700" dirty="0" smtClean="0"/>
                        <a:t> Provisioning through state owned  buildings </a:t>
                      </a:r>
                      <a:endParaRPr lang="en-Z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 Poor condition of buildings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 Over committed allocation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Over dependency on private leases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Lack of state owned buildings</a:t>
                      </a:r>
                      <a:endParaRPr lang="en-ZA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 Enhance maintenance processes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 Relocate Area Commissioners to Correctional Centres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700" dirty="0" smtClean="0">
                          <a:solidFill>
                            <a:schemeClr val="tx1"/>
                          </a:solidFill>
                        </a:rPr>
                        <a:t>Renegotiate leases</a:t>
                      </a:r>
                      <a:endParaRPr lang="en-ZA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5214" y="186744"/>
            <a:ext cx="7961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   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 Current Service Delivery  Model 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65107" y="6492875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10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965247"/>
              </p:ext>
            </p:extLst>
          </p:nvPr>
        </p:nvGraphicFramePr>
        <p:xfrm>
          <a:off x="236484" y="612648"/>
          <a:ext cx="8671032" cy="56067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21700"/>
                <a:gridCol w="2258988"/>
                <a:gridCol w="2890344"/>
              </a:tblGrid>
              <a:tr h="827606">
                <a:tc>
                  <a:txBody>
                    <a:bodyPr/>
                    <a:lstStyle/>
                    <a:p>
                      <a:r>
                        <a:rPr lang="en-ZA" dirty="0" smtClean="0"/>
                        <a:t>What has been achieved in the past 5 years and what has worked well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What have</a:t>
                      </a:r>
                      <a:r>
                        <a:rPr lang="en-ZA" baseline="0" dirty="0" smtClean="0"/>
                        <a:t> we failed to achieve in the past 5 years and why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What need to be done differently</a:t>
                      </a:r>
                      <a:r>
                        <a:rPr lang="en-ZA" baseline="0" dirty="0" smtClean="0"/>
                        <a:t> / change</a:t>
                      </a:r>
                      <a:endParaRPr lang="en-ZA" dirty="0"/>
                    </a:p>
                  </a:txBody>
                  <a:tcPr/>
                </a:tc>
              </a:tr>
              <a:tr h="1820733">
                <a:tc>
                  <a:txBody>
                    <a:bodyPr/>
                    <a:lstStyle/>
                    <a:p>
                      <a:r>
                        <a:rPr lang="en-ZA" b="1" dirty="0" smtClean="0"/>
                        <a:t>Revived the own resources capacity for infrastructure maintenance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Various own resources projects finalised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Own resources programme were unable to reach full potential 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Optimise 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offender labour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Appointment of in house artisans and retain the skills 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>
                          <a:solidFill>
                            <a:srgbClr val="FF0000"/>
                          </a:solidFill>
                        </a:rPr>
                        <a:t>Change appointment classification of artisans </a:t>
                      </a:r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87159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ZA" b="1" dirty="0" smtClean="0"/>
                        <a:t>Creation of bed space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Various construction projects were finalised (Standerton, Estcourt, C Max, Glencoe)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Design for Parys finalised and currently under construction.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800" dirty="0" smtClean="0"/>
                        <a:t> Emthonjeni Youth Centre currently under construction (upgrade and refurbishment)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Unable to create bed space as per the Annual Performance Plan due to poor performance of contractors (liquidation of contractors)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Expedite the creation of bed space through a revised procurement strategy  and  appointment of alternative Implementing Agents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ZA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5340" y="14024"/>
            <a:ext cx="775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. Historical Performance</a:t>
            </a:r>
            <a:endParaRPr lang="en-US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0236" y="6356350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11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144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0408917"/>
              </p:ext>
            </p:extLst>
          </p:nvPr>
        </p:nvGraphicFramePr>
        <p:xfrm>
          <a:off x="441434" y="960755"/>
          <a:ext cx="8245366" cy="5760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58966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ZA" dirty="0" smtClean="0"/>
                        <a:t>What has been achieved in the past 5 years and what has worked well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What have</a:t>
                      </a:r>
                      <a:r>
                        <a:rPr lang="en-ZA" baseline="0" dirty="0" smtClean="0"/>
                        <a:t> we failed to achieve in the past 5 years and why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What need to be done differently</a:t>
                      </a:r>
                      <a:r>
                        <a:rPr lang="en-ZA" baseline="0" dirty="0" smtClean="0"/>
                        <a:t> / change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ZA" b="1" dirty="0" smtClean="0"/>
                        <a:t>Security systems and Infrastructure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Finalise various Fencing Projects 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The Fencing Programme experienced a time and cost over run 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A new steering committee was appointed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A project driven methodology to be implemented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Replace dilapidated perimeter fencing to virtual fencing</a:t>
                      </a:r>
                      <a:endParaRPr lang="en-Z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en-ZA" b="1" dirty="0" smtClean="0"/>
                        <a:t>Infrastructure  Transformation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(Standerton, </a:t>
                      </a:r>
                      <a:r>
                        <a:rPr lang="en-ZA" dirty="0" err="1" smtClean="0"/>
                        <a:t>Estcourt</a:t>
                      </a:r>
                      <a:r>
                        <a:rPr lang="en-ZA" dirty="0" smtClean="0"/>
                        <a:t>, C Max, Glencoe)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sz="1800" dirty="0" err="1" smtClean="0"/>
                        <a:t>Emthonjeni</a:t>
                      </a:r>
                      <a:r>
                        <a:rPr lang="en-ZA" sz="1800" dirty="0" smtClean="0"/>
                        <a:t> Youth Centre currently under construction (upgrade and refurbishment)</a:t>
                      </a:r>
                      <a:endParaRPr lang="en-ZA" dirty="0" smtClean="0"/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en-ZA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Unable to transform 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most c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orrectional Centres to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support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rehabilitation programmes 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Accelerate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phasing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out inadequate infrastructure (Zink/Asbestos)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>
                          <a:solidFill>
                            <a:schemeClr val="tx1"/>
                          </a:solidFill>
                        </a:rPr>
                        <a:t> Construct new Correctional Centres that support rehabilitation programmes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186744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3. Historical Performance</a:t>
            </a:r>
            <a:endParaRPr lang="en-US" sz="28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99862" y="6356350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12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00" y="186744"/>
            <a:ext cx="77597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. Five (5) Year Strategic Plan - Results Chain</a:t>
            </a:r>
            <a:endParaRPr lang="en-US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67984354"/>
              </p:ext>
            </p:extLst>
          </p:nvPr>
        </p:nvGraphicFramePr>
        <p:xfrm>
          <a:off x="0" y="1138425"/>
          <a:ext cx="6629400" cy="5719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131193581"/>
              </p:ext>
            </p:extLst>
          </p:nvPr>
        </p:nvGraphicFramePr>
        <p:xfrm>
          <a:off x="0" y="1138425"/>
          <a:ext cx="9144000" cy="408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6896567" y="1661160"/>
            <a:ext cx="2153653" cy="5196839"/>
          </a:xfrm>
          <a:prstGeom prst="roundRect">
            <a:avLst/>
          </a:prstGeom>
          <a:noFill/>
          <a:ln w="25400" cap="flat" cmpd="sng" algn="ctr">
            <a:solidFill>
              <a:srgbClr val="009A44"/>
            </a:solidFill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2338240" y="5321793"/>
            <a:ext cx="1653436" cy="84353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>
                <a:solidFill>
                  <a:schemeClr val="tx1"/>
                </a:solidFill>
              </a:rPr>
              <a:t>5 year target:</a:t>
            </a:r>
          </a:p>
          <a:p>
            <a:pPr algn="ctr"/>
            <a:r>
              <a:rPr lang="en-ZA" b="1" dirty="0" smtClean="0">
                <a:solidFill>
                  <a:schemeClr val="tx1"/>
                </a:solidFill>
              </a:rPr>
              <a:t>Increase by 4248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556" y="2085622"/>
            <a:ext cx="15310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ZA" sz="1600" dirty="0"/>
              <a:t>Improved safety and security of inmates, officials, community, assets and information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62598" y="2164558"/>
            <a:ext cx="2204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en-ZA" sz="1400" dirty="0"/>
          </a:p>
          <a:p>
            <a:pPr lvl="0"/>
            <a:r>
              <a:rPr lang="en-ZA" sz="1400" b="1" dirty="0">
                <a:solidFill>
                  <a:srgbClr val="FF0000"/>
                </a:solidFill>
              </a:rPr>
              <a:t>Infrastructure </a:t>
            </a:r>
            <a:r>
              <a:rPr lang="en-ZA" sz="1400" b="1" dirty="0" smtClean="0">
                <a:solidFill>
                  <a:srgbClr val="FF0000"/>
                </a:solidFill>
              </a:rPr>
              <a:t>Master Plan implementation</a:t>
            </a:r>
            <a:endParaRPr lang="en-ZA" sz="1400" b="1" dirty="0">
              <a:solidFill>
                <a:srgbClr val="FF0000"/>
              </a:solidFill>
            </a:endParaRPr>
          </a:p>
          <a:p>
            <a:pPr lvl="0"/>
            <a:endParaRPr lang="en-ZA" sz="1400" dirty="0" smtClean="0"/>
          </a:p>
          <a:p>
            <a:pPr lvl="0"/>
            <a:endParaRPr lang="en-ZA" sz="1400" dirty="0"/>
          </a:p>
          <a:p>
            <a:pPr lvl="0"/>
            <a:r>
              <a:rPr lang="en-ZA" sz="1400" dirty="0"/>
              <a:t>Inmates incarcerated within safe, secure and humane conditions conductive for successful reintegration </a:t>
            </a:r>
          </a:p>
          <a:p>
            <a:endParaRPr lang="en-Z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617720" y="1851875"/>
            <a:ext cx="1935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/>
              <a:t>Number of new </a:t>
            </a:r>
            <a:r>
              <a:rPr lang="en-ZA" sz="1600" b="1" dirty="0" smtClean="0"/>
              <a:t>bed  space</a:t>
            </a:r>
            <a:r>
              <a:rPr lang="en-ZA" sz="1600" dirty="0" smtClean="0"/>
              <a:t> created through construction of new facilities &amp; upgrading</a:t>
            </a:r>
            <a:endParaRPr lang="en-ZA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17720" y="4958731"/>
            <a:ext cx="1935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b="1" dirty="0" smtClean="0"/>
              <a:t>Maintain infrastructure</a:t>
            </a:r>
          </a:p>
          <a:p>
            <a:r>
              <a:rPr lang="en-ZA" sz="1600" dirty="0" smtClean="0"/>
              <a:t>Bulk Services</a:t>
            </a:r>
          </a:p>
          <a:p>
            <a:r>
              <a:rPr lang="en-ZA" sz="1600" dirty="0" smtClean="0"/>
              <a:t>Staff </a:t>
            </a:r>
            <a:r>
              <a:rPr lang="en-ZA" sz="1600" dirty="0" err="1" smtClean="0"/>
              <a:t>Accom</a:t>
            </a:r>
            <a:endParaRPr lang="en-ZA" sz="1600" dirty="0" smtClean="0"/>
          </a:p>
          <a:p>
            <a:r>
              <a:rPr lang="en-ZA" sz="1600" dirty="0" smtClean="0"/>
              <a:t>Office </a:t>
            </a:r>
            <a:r>
              <a:rPr lang="en-ZA" sz="1600" dirty="0" err="1" smtClean="0"/>
              <a:t>Accom</a:t>
            </a:r>
            <a:endParaRPr lang="en-ZA" sz="1600" dirty="0" smtClean="0"/>
          </a:p>
          <a:p>
            <a:r>
              <a:rPr lang="en-ZA" sz="1600" dirty="0" smtClean="0"/>
              <a:t>Engineering Services</a:t>
            </a:r>
            <a:endParaRPr lang="en-ZA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896567" y="1851875"/>
            <a:ext cx="2153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ZA" sz="1600" dirty="0" smtClean="0"/>
              <a:t>Adequate accommodation for administration  and community corrections (leases &amp; state owned) 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/>
              <a:t> Facilities maintenance and renovations  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/>
              <a:t> Municipal  charges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/>
              <a:t> Own Resources Programme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/>
              <a:t> Implementation of security system  infrastructure projects  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/>
              <a:t>User Asset  Management Plan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/>
              <a:t> </a:t>
            </a:r>
            <a:r>
              <a:rPr lang="en-ZA" sz="1600" dirty="0" smtClean="0"/>
              <a:t>Conduct bed space audit</a:t>
            </a:r>
          </a:p>
          <a:p>
            <a:pPr>
              <a:buFont typeface="Wingdings" pitchFamily="2" charset="2"/>
              <a:buChar char="§"/>
            </a:pPr>
            <a:r>
              <a:rPr lang="en-ZA" sz="1600" dirty="0" smtClean="0"/>
              <a:t>Optimise and automate bed space use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3164958" y="6356350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800" b="1" smtClean="0">
                <a:solidFill>
                  <a:prstClr val="black">
                    <a:tint val="75000"/>
                  </a:prstClr>
                </a:solidFill>
              </a:rPr>
              <a:pPr algn="ctr"/>
              <a:t>13</a:t>
            </a:fld>
            <a:endParaRPr lang="en-US" sz="18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1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583324"/>
            <a:ext cx="8024648" cy="8343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5. Five (5) Year Strategic Plan - Results Chain: Operational Plan </a:t>
            </a:r>
            <a:r>
              <a:rPr lang="en-US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71499" y="6492875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14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370195"/>
              </p:ext>
            </p:extLst>
          </p:nvPr>
        </p:nvGraphicFramePr>
        <p:xfrm>
          <a:off x="259080" y="1295400"/>
          <a:ext cx="870204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62"/>
                <a:gridCol w="4447709"/>
                <a:gridCol w="1579259"/>
                <a:gridCol w="2175510"/>
              </a:tblGrid>
              <a:tr h="360773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(Transform Infrastructure)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Timeframe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645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 the  national approved bed space audit and upgrade accommodation determination system in order to manage bed space utilisation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2019-12-30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  <a:tr h="66224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Revise all  lease agreements &amp; optimise floor space  in order to provide adequate accommodation for administration  and community corrections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  <a:tr h="88957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Finalise Own Resources Policy: Enhance the  Own Resources Programme in order to maintain facilities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  <a:tr h="703702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with external institutions and departments to enhance implementation of alternative energy and green technologies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583324"/>
            <a:ext cx="8024648" cy="8343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5. Five (5) Year Strategic Plan - Results Chain: Operational Plan </a:t>
            </a:r>
            <a:r>
              <a:rPr lang="en-US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71499" y="6492875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15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848172"/>
              </p:ext>
            </p:extLst>
          </p:nvPr>
        </p:nvGraphicFramePr>
        <p:xfrm>
          <a:off x="259080" y="1295400"/>
          <a:ext cx="8702040" cy="481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62"/>
                <a:gridCol w="4447709"/>
                <a:gridCol w="1579259"/>
                <a:gridCol w="2175510"/>
              </a:tblGrid>
              <a:tr h="360773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(Transform Infrastructure)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Timeframe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156450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Automate the User Asset  Management Plan &amp; Maintenance System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  <a:tr h="66224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 (from DPW) and automate Municipal  charges and verification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  <a:tr h="703702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maintenance term contracts on all insourced kitchens in order to support nutritional services and in order to comply with municipal by-laws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88957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Regain 500 unused bed space through the construction of class rooms and repurpose of cells at 38 Correctional Centres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198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52" y="583324"/>
            <a:ext cx="8024648" cy="83431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5. Five (5) Year Strategic Plan - Results Chain: Operational Plan </a:t>
            </a:r>
            <a:r>
              <a:rPr lang="en-US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71499" y="6492875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16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3350003"/>
              </p:ext>
            </p:extLst>
          </p:nvPr>
        </p:nvGraphicFramePr>
        <p:xfrm>
          <a:off x="304800" y="1600200"/>
          <a:ext cx="858012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167"/>
                <a:gridCol w="4489233"/>
                <a:gridCol w="1395158"/>
                <a:gridCol w="2079562"/>
              </a:tblGrid>
              <a:tr h="360773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(Transform Infrastructure)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Timeframe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224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Enhance equipment maintenance on  electrical and mechanical services through the implementation of DCS term contract at the big five correctional centres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224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Partner with external institutions and departments to enhance implementation of alternative energy and green technologies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</a:txBody>
                  <a:tcPr/>
                </a:tc>
              </a:tr>
              <a:tr h="66224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Accelerate construction and maintenance implementation and delivery through appointment of additional implementing agents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</a:p>
                    <a:p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6224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 Integrated Security Systems at 24 Correctional Centres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2024-03-30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Facilities </a:t>
                      </a:r>
                    </a:p>
                    <a:p>
                      <a:r>
                        <a:rPr lang="en-ZA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Heads Facilities</a:t>
                      </a:r>
                      <a:endParaRPr lang="en-ZA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71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459094"/>
              </p:ext>
            </p:extLst>
          </p:nvPr>
        </p:nvGraphicFramePr>
        <p:xfrm>
          <a:off x="312816" y="2027165"/>
          <a:ext cx="8648310" cy="4127388"/>
        </p:xfrm>
        <a:graphic>
          <a:graphicData uri="http://schemas.openxmlformats.org/drawingml/2006/table">
            <a:tbl>
              <a:tblPr firstRow="1" firstCol="1" bandRow="1"/>
              <a:tblGrid>
                <a:gridCol w="632383"/>
                <a:gridCol w="1403863"/>
                <a:gridCol w="993228"/>
                <a:gridCol w="161306"/>
                <a:gridCol w="831921"/>
                <a:gridCol w="977462"/>
                <a:gridCol w="977462"/>
                <a:gridCol w="914400"/>
                <a:gridCol w="772511"/>
                <a:gridCol w="983774"/>
              </a:tblGrid>
              <a:tr h="230702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No.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Output Indicator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Annual Targets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14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Audited/ Actual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Estimated Performance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MTEF Period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10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2016/17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2017/18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2018/19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2019/20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2020/21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2021/22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2022/23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</a:tr>
              <a:tr h="251675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Outcome 1.1: </a:t>
                      </a:r>
                      <a:endParaRPr lang="en-Z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08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1.1.1</a:t>
                      </a:r>
                      <a:endParaRPr lang="en-ZA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Creation of bed space through new construction  </a:t>
                      </a:r>
                      <a:endParaRPr lang="en-ZA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Tzaneen (435)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Parys (176) </a:t>
                      </a: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Burgersdorp</a:t>
                      </a:r>
                      <a:r>
                        <a:rPr lang="en-ZA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(311)</a:t>
                      </a: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1.1.2</a:t>
                      </a:r>
                      <a:endParaRPr lang="en-ZA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Creation of bed space through  upgrade   </a:t>
                      </a:r>
                      <a:endParaRPr lang="en-ZA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328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Vanrhynsdorp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(328)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Pretoria</a:t>
                      </a:r>
                      <a:r>
                        <a:rPr lang="en-ZA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C-Max </a:t>
                      </a:r>
                      <a:endParaRPr lang="en-ZA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Estcourt (309), Standerton (787), Glencoe (666)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latin typeface="Arial" pitchFamily="34" charset="0"/>
                          <a:cs typeface="Arial" pitchFamily="34" charset="0"/>
                        </a:rPr>
                        <a:t>Emthonjeni (640),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Brandvlei (690)</a:t>
                      </a: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Lichtenburg</a:t>
                      </a:r>
                      <a:r>
                        <a:rPr lang="en-ZA" sz="1100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 </a:t>
                      </a:r>
                      <a:endParaRPr lang="en-ZA" sz="110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(234)</a:t>
                      </a:r>
                      <a:endParaRPr lang="en-ZA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815" y="1216742"/>
            <a:ext cx="4395114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ZA" altLang="en-US" sz="2550" b="1" spc="-5" dirty="0" smtClean="0">
                <a:solidFill>
                  <a:prstClr val="black"/>
                </a:solidFill>
                <a:cs typeface="Calibri"/>
              </a:rPr>
              <a:t>Outputs</a:t>
            </a:r>
            <a:r>
              <a:rPr lang="en-ZA" altLang="en-US" sz="2550" b="1" spc="-5" dirty="0">
                <a:solidFill>
                  <a:prstClr val="black"/>
                </a:solidFill>
                <a:cs typeface="Calibri"/>
              </a:rPr>
              <a:t>, </a:t>
            </a:r>
            <a:r>
              <a:rPr lang="en-ZA" altLang="en-US" sz="2550" b="1" spc="-5" dirty="0" smtClean="0">
                <a:solidFill>
                  <a:prstClr val="black"/>
                </a:solidFill>
                <a:cs typeface="Calibri"/>
              </a:rPr>
              <a:t>Indicators </a:t>
            </a:r>
            <a:r>
              <a:rPr lang="en-ZA" altLang="en-US" sz="2550" b="1" spc="-5" dirty="0">
                <a:solidFill>
                  <a:prstClr val="black"/>
                </a:solidFill>
                <a:cs typeface="Calibri"/>
              </a:rPr>
              <a:t>and Targets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7100" y="186744"/>
            <a:ext cx="775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. 2020/21 Annual Performance Plan</a:t>
            </a:r>
            <a:endParaRPr lang="en-US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64377" y="6360026"/>
            <a:ext cx="1487103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17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9488"/>
            <a:ext cx="8229600" cy="491031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Department’s facilities planning and building programme must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be; </a:t>
            </a:r>
          </a:p>
          <a:p>
            <a:pPr lvl="0" algn="just">
              <a:lnSpc>
                <a:spcPct val="150000"/>
              </a:lnSpc>
            </a:pP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Needs-driven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informed by an integrated justice system analysis,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Designed to function as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tools for rehabilitation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Creating performance infrastructure that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embraces self-sufficiency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Smart emerging technologies to enable safe environment for incarceration, adequate security, and </a:t>
            </a:r>
          </a:p>
          <a:p>
            <a:pPr lvl="0" algn="just">
              <a:lnSpc>
                <a:spcPct val="150000"/>
              </a:lnSpc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Conditions consistent with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human dignity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7100" y="186744"/>
            <a:ext cx="7759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7. Contextual Issues</a:t>
            </a:r>
            <a:endParaRPr lang="en-US" sz="28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250487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18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17600"/>
            <a:ext cx="7378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506906"/>
            <a:ext cx="7378700" cy="38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0" y="127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ZA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8. </a:t>
            </a:r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Resource Considerations</a:t>
            </a:r>
            <a:endParaRPr lang="en-ZA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781050"/>
            <a:ext cx="8229600" cy="5866932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Infrastructure  challenges are mainly attributed to the following;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Inadequate and outmoded infrastructure: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 The majority of Correctional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entres are </a:t>
            </a: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older than 50 years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The architectural design of the majority of infrastructure does not cater for new democratic reform in the new South Africa. With the shift and emphasis on rehabilitation, in post-apartheid South Africa, it should be noted that the vast majority of centres which were constructed during the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apartheid area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do not fully cater for rehabilitation programmes since they do not have facilities for rendering rehabilitation and care programme services.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2549091" y="6516908"/>
            <a:ext cx="2133600" cy="365125"/>
          </a:xfrm>
        </p:spPr>
        <p:txBody>
          <a:bodyPr/>
          <a:lstStyle/>
          <a:p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17600"/>
            <a:ext cx="7378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506906"/>
            <a:ext cx="7378700" cy="38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0" y="12700"/>
            <a:ext cx="8216900" cy="1143000"/>
          </a:xfrm>
        </p:spPr>
        <p:txBody>
          <a:bodyPr>
            <a:normAutofit/>
          </a:bodyPr>
          <a:lstStyle/>
          <a:p>
            <a:pPr algn="l"/>
            <a:r>
              <a:rPr lang="en-ZA" sz="3200" b="1" dirty="0" smtClean="0">
                <a:solidFill>
                  <a:srgbClr val="008F00"/>
                </a:solidFill>
                <a:latin typeface="Arial" pitchFamily="34" charset="0"/>
                <a:ea typeface="+mn-ea"/>
                <a:cs typeface="Arial" pitchFamily="34" charset="0"/>
              </a:rPr>
              <a:t>Contents</a:t>
            </a:r>
            <a:endParaRPr lang="en-ZA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53414"/>
            <a:ext cx="8229600" cy="4672749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solidFill>
                <a:srgbClr val="005300"/>
              </a:solidFill>
              <a:cs typeface="Arial Black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solidFill>
                <a:srgbClr val="005300"/>
              </a:solidFill>
              <a:cs typeface="Arial Black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US" dirty="0" smtClean="0">
              <a:solidFill>
                <a:srgbClr val="005300"/>
              </a:solidFill>
              <a:cs typeface="Arial Black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ZA" dirty="0" smtClean="0">
              <a:solidFill>
                <a:srgbClr val="003D00"/>
              </a:solidFill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ZA" dirty="0" smtClean="0">
              <a:solidFill>
                <a:srgbClr val="003D00"/>
              </a:solidFill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ZA" dirty="0" smtClean="0">
              <a:solidFill>
                <a:srgbClr val="003D00"/>
              </a:solidFill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ZA" dirty="0" smtClean="0">
              <a:solidFill>
                <a:srgbClr val="003D00"/>
              </a:solidFill>
              <a:cs typeface="Arial" panose="020B0604020202020204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endParaRPr lang="en-ZA" dirty="0">
              <a:solidFill>
                <a:srgbClr val="003D00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014" y="1155700"/>
            <a:ext cx="887598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ZA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Summary of the 2018 Strategic Planning  Session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Current Service Delivery Model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Historical Performance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Five (5) Year Strategic Plan - Results Chain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Five (5) Year Strategic Plan </a:t>
            </a: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– Operational Plan</a:t>
            </a:r>
            <a:endParaRPr lang="en-US" sz="2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2020/21 Annual Performance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Contextual </a:t>
            </a:r>
            <a:r>
              <a:rPr lang="en-US" sz="2200" b="1" dirty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Issues</a:t>
            </a:r>
            <a:endParaRPr lang="en-US" sz="2200" b="1" dirty="0" smtClean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Resource Considerations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Critical Success Factors and Dependencies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Strategic Risks</a:t>
            </a:r>
            <a:r>
              <a:rPr lang="en-ZA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ZA" sz="2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Paradigmatic Strategic Approach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290236" y="6510181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2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53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26994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CRITICAL SUCCESS FACTORS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DEPENDENCIES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Enabling environment for infrastructure delivery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Approved strategy for infrastructure delivery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Enabling policies in support of infrastructure development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Adequate resource allocation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Approved allocation in support of critical projects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Filling of critical technical positions (artisans)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Allocation of projects to implementing agents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Appointment of additional implementing agents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Enforcement of SLA / MOU conditions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186744"/>
            <a:ext cx="8003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9. Critical Success Factors and Dependencies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54969" y="6429174"/>
            <a:ext cx="2133600" cy="365125"/>
          </a:xfrm>
        </p:spPr>
        <p:txBody>
          <a:bodyPr/>
          <a:lstStyle/>
          <a:p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313305"/>
              </p:ext>
            </p:extLst>
          </p:nvPr>
        </p:nvGraphicFramePr>
        <p:xfrm>
          <a:off x="457200" y="1826994"/>
          <a:ext cx="8229600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CRITICAL SUCCESS FACTORS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DEPENDENCIES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Implementation of Own Resources Projects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Filling of critical technical positions (artisans) &amp; skilling of inmates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Enabling policies in support of own resources projects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4"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Upgrade (transform) outmoded infrastructure &amp; regain unused bed space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  <a:p>
                      <a:pPr algn="just">
                        <a:buFont typeface="Wingdings" pitchFamily="2" charset="2"/>
                        <a:buChar char="Ø"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 Construction of new correctional centres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Approved allocation in support of critical projects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Appointment of additional implementing agents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Enabling policies in support of infrastructure development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Partner with Government Entities such as Municipalities and Department of Environmental Affairs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186744"/>
            <a:ext cx="8003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Critical Success Factors and Dependencies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597217" y="6458050"/>
            <a:ext cx="2133600" cy="365125"/>
          </a:xfrm>
        </p:spPr>
        <p:txBody>
          <a:bodyPr/>
          <a:lstStyle/>
          <a:p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826994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CRITICAL SUCCESS FACTORS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DEPENDENCIES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Implementation and maintaining security infrastructure, such as integrated security systems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Integration of current systems 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Upgrade of outmoded technologies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>
                        <a:buFont typeface="Wingdings" pitchFamily="2" charset="2"/>
                        <a:buChar char="Ø"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Maintaining current and new systems 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algn="just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Optimize available bed space at correctional centres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Regain unused bed space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Maintain exiting bed space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just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Construct class room in order to regain bed space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Optimize available office accommodation &amp; Community Corrections buildings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Renegotiate lease contracts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Explore state owned building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Partner with other Government departments for co-use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186744"/>
            <a:ext cx="8003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Critical Success Factors and Dependencies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626092" y="6492875"/>
            <a:ext cx="2133600" cy="365125"/>
          </a:xfrm>
        </p:spPr>
        <p:txBody>
          <a:bodyPr/>
          <a:lstStyle/>
          <a:p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0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00" y="186744"/>
            <a:ext cx="800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10. Strategic Risks</a:t>
            </a:r>
            <a:endParaRPr lang="en-US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64594" y="6492875"/>
            <a:ext cx="2133600" cy="365125"/>
          </a:xfrm>
        </p:spPr>
        <p:txBody>
          <a:bodyPr/>
          <a:lstStyle/>
          <a:p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0228162"/>
              </p:ext>
            </p:extLst>
          </p:nvPr>
        </p:nvGraphicFramePr>
        <p:xfrm>
          <a:off x="457200" y="1497724"/>
          <a:ext cx="822960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9014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Probability (High/ Medium/ 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Impact (High/ Medium/ 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Mitigation Strategy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83297">
                <a:tc>
                  <a:txBody>
                    <a:bodyPr/>
                    <a:lstStyle/>
                    <a:p>
                      <a:r>
                        <a:rPr lang="en-US" dirty="0" smtClean="0"/>
                        <a:t>Safe human incarceration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Poor reputation,  Overcrowding, Litigation, escapes ,assaults Infrastructure failure, condemnation of buildings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Accelerate infrastructure development and delivery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Appoint additional implementing agents.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Implement green technologies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00" y="186744"/>
            <a:ext cx="800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Strategic Risks</a:t>
            </a:r>
            <a:endParaRPr lang="en-US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61360" y="6356350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24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359989"/>
              </p:ext>
            </p:extLst>
          </p:nvPr>
        </p:nvGraphicFramePr>
        <p:xfrm>
          <a:off x="457200" y="1155700"/>
          <a:ext cx="8473860" cy="44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786"/>
                <a:gridCol w="1592317"/>
                <a:gridCol w="1623849"/>
                <a:gridCol w="1608082"/>
                <a:gridCol w="2088826"/>
              </a:tblGrid>
              <a:tr h="9014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Probability (High/ Medium/ 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Impact (High/ Medium/ 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Mitigation Strategy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4645">
                <a:tc>
                  <a:txBody>
                    <a:bodyPr/>
                    <a:lstStyle/>
                    <a:p>
                      <a:r>
                        <a:rPr lang="en-US" dirty="0" smtClean="0"/>
                        <a:t>Uninterrupted  basic services (bulk infrastructure)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Operational disruption, Poor reputation, litigation, injury and lost of life,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Adoption of municipal services from the DPW </a:t>
                      </a:r>
                      <a:r>
                        <a:rPr lang="en-US" sz="1100" b="1" dirty="0" smtClean="0">
                          <a:solidFill>
                            <a:srgbClr val="C00000"/>
                          </a:solidFill>
                        </a:rPr>
                        <a:t>(in progress)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Implement and maintain standby power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Implement green technologies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Reduce over reliance on municipality for water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7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7100" y="186744"/>
            <a:ext cx="8003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Strategic Risks</a:t>
            </a:r>
            <a:endParaRPr lang="en-US" sz="3200" b="1" dirty="0">
              <a:solidFill>
                <a:srgbClr val="008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635718" y="6356350"/>
            <a:ext cx="2133600" cy="365125"/>
          </a:xfrm>
        </p:spPr>
        <p:txBody>
          <a:bodyPr/>
          <a:lstStyle/>
          <a:p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22509"/>
              </p:ext>
            </p:extLst>
          </p:nvPr>
        </p:nvGraphicFramePr>
        <p:xfrm>
          <a:off x="457200" y="1155700"/>
          <a:ext cx="8229600" cy="3983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390851"/>
                <a:gridCol w="1900989"/>
              </a:tblGrid>
              <a:tr h="90149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Outcome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Risk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Probability (High/ Medium/ 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Impact (High/ Medium/ Low)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Mitigation Strategy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94645">
                <a:tc>
                  <a:txBody>
                    <a:bodyPr/>
                    <a:lstStyle/>
                    <a:p>
                      <a:r>
                        <a:rPr lang="en-US" dirty="0" smtClean="0"/>
                        <a:t>Uninterrupted services and operations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Closure of 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Accelerate infrastructure development and delivery</a:t>
                      </a:r>
                      <a:endParaRPr lang="en-US" dirty="0"/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Implement day-to-day maintenance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dirty="0" smtClean="0"/>
                        <a:t> Implement own resources projects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31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17600"/>
            <a:ext cx="7378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506906"/>
            <a:ext cx="7378700" cy="38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0" y="127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005300"/>
                </a:solidFill>
                <a:cs typeface="Arial Black"/>
              </a:rPr>
              <a:t>11. </a:t>
            </a:r>
            <a:r>
              <a:rPr lang="en-ZA" sz="4000" dirty="0">
                <a:solidFill>
                  <a:srgbClr val="005300"/>
                </a:solidFill>
                <a:cs typeface="Arial Black"/>
              </a:rPr>
              <a:t>Paradigmatic Strategic Approach </a:t>
            </a:r>
            <a:endParaRPr lang="en-ZA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3550" y="1168401"/>
            <a:ext cx="8229600" cy="549228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current infrastructure strategy requires urgent review, which is formulated in the </a:t>
            </a:r>
            <a:r>
              <a:rPr lang="en-ZA" sz="1800" b="1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Master Infrastructure Plan</a:t>
            </a: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following  fundamentals will be revised in order to achieve accelerated infrastructure transformation;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adoption of a paradigmatic strategic approach to the mitigation of a reactive facility management  philosophy,  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Maintenance Projects on existing </a:t>
            </a:r>
            <a:r>
              <a:rPr lang="en-ZA" sz="1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infrastructure should not be seen as </a:t>
            </a: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secondary </a:t>
            </a:r>
            <a:r>
              <a:rPr lang="en-ZA" sz="18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importance to the apparently more attractive prospect of new </a:t>
            </a: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infrastructure,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ZA" sz="1800" dirty="0" smtClean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Enhance self-sufficient capacity for planned and unplanned maintenance,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ZA" sz="18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498850" y="6506906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26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20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ide1 Template_1.2_ba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100" y="2715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prstClr val="white"/>
                </a:solidFill>
                <a:cs typeface="Arial Black"/>
              </a:rPr>
              <a:t>Thank You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79500" y="423996"/>
            <a:ext cx="4522887" cy="707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5300"/>
                </a:solidFill>
                <a:cs typeface="Arial Black"/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B80B-23E3-3948-A741-EEB7CB22DD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17600"/>
            <a:ext cx="7378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506906"/>
            <a:ext cx="7378700" cy="38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0" y="12700"/>
            <a:ext cx="8204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ZA" sz="3600" dirty="0" smtClean="0">
                <a:solidFill>
                  <a:srgbClr val="005300"/>
                </a:solidFill>
                <a:latin typeface="+mn-lt"/>
                <a:ea typeface="+mn-ea"/>
                <a:cs typeface="Arial Black"/>
              </a:rPr>
              <a:t/>
            </a:r>
            <a:br>
              <a:rPr lang="en-ZA" sz="3600" dirty="0" smtClean="0">
                <a:solidFill>
                  <a:srgbClr val="005300"/>
                </a:solidFill>
                <a:latin typeface="+mn-lt"/>
                <a:ea typeface="+mn-ea"/>
                <a:cs typeface="Arial Black"/>
              </a:rPr>
            </a:br>
            <a:r>
              <a:rPr lang="en-ZA" sz="3600" b="1" dirty="0">
                <a:solidFill>
                  <a:srgbClr val="008F00"/>
                </a:solidFill>
                <a:latin typeface="Arial" pitchFamily="34" charset="0"/>
                <a:ea typeface="+mn-ea"/>
                <a:cs typeface="Arial" pitchFamily="34" charset="0"/>
              </a:rPr>
              <a:t>1</a:t>
            </a:r>
            <a:r>
              <a:rPr lang="en-ZA" sz="3600" b="1" dirty="0" smtClean="0">
                <a:solidFill>
                  <a:srgbClr val="008F00"/>
                </a:solidFill>
                <a:latin typeface="Arial" pitchFamily="34" charset="0"/>
                <a:ea typeface="+mn-ea"/>
                <a:cs typeface="Arial" pitchFamily="34" charset="0"/>
              </a:rPr>
              <a:t>. 	</a:t>
            </a:r>
            <a:r>
              <a:rPr lang="en-US" sz="3600" b="1" dirty="0" smtClean="0">
                <a:solidFill>
                  <a:srgbClr val="008F00"/>
                </a:solidFill>
                <a:latin typeface="Arial" pitchFamily="34" charset="0"/>
                <a:cs typeface="Arial" pitchFamily="34" charset="0"/>
              </a:rPr>
              <a:t>Summary of the 2018 Strategic Planning Session</a:t>
            </a:r>
            <a:r>
              <a:rPr lang="en-US" sz="3600" b="1" dirty="0" smtClean="0">
                <a:solidFill>
                  <a:srgbClr val="00B050"/>
                </a:solidFill>
              </a:rPr>
              <a:t/>
            </a:r>
            <a:br>
              <a:rPr lang="en-US" sz="3600" b="1" dirty="0" smtClean="0">
                <a:solidFill>
                  <a:srgbClr val="00B050"/>
                </a:solidFill>
              </a:rPr>
            </a:br>
            <a:endParaRPr lang="en-ZA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98850" y="6492875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3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17600"/>
            <a:ext cx="8229600" cy="523875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ZA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21" y="1635760"/>
            <a:ext cx="8114479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20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538"/>
            <a:ext cx="8229600" cy="7711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B050"/>
                </a:solidFill>
                <a:ea typeface="+mn-ea"/>
                <a:cs typeface="+mn-cs"/>
              </a:rPr>
              <a:t>1. Summary </a:t>
            </a: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of the 2018 Strategic Planning </a:t>
            </a:r>
            <a:r>
              <a:rPr lang="en-US" sz="2800" b="1" dirty="0" smtClean="0">
                <a:solidFill>
                  <a:srgbClr val="00B050"/>
                </a:solidFill>
                <a:ea typeface="+mn-ea"/>
                <a:cs typeface="+mn-cs"/>
              </a:rPr>
              <a:t>Session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40420758"/>
              </p:ext>
            </p:extLst>
          </p:nvPr>
        </p:nvGraphicFramePr>
        <p:xfrm>
          <a:off x="533400" y="911860"/>
          <a:ext cx="828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8000" y="1050156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B050"/>
                </a:solidFill>
              </a:rPr>
              <a:t>5 Year Strategic Intent</a:t>
            </a:r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1117600"/>
            <a:ext cx="7378700" cy="38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6506906"/>
            <a:ext cx="7378700" cy="381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27100" y="294640"/>
            <a:ext cx="8229600" cy="86106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B050"/>
                </a:solidFill>
              </a:rPr>
              <a:t>1. Summary </a:t>
            </a:r>
            <a:r>
              <a:rPr lang="en-US" sz="3200" b="1" dirty="0">
                <a:solidFill>
                  <a:srgbClr val="00B050"/>
                </a:solidFill>
              </a:rPr>
              <a:t>of the 2018 Strategic Planning Session</a:t>
            </a:r>
            <a:endParaRPr lang="en-ZA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3550" y="1168401"/>
            <a:ext cx="8229600" cy="549228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B050"/>
                </a:solidFill>
              </a:rPr>
              <a:t>5 Year Strategic </a:t>
            </a:r>
            <a:r>
              <a:rPr lang="en-US" sz="2800" b="1" dirty="0" smtClean="0">
                <a:solidFill>
                  <a:srgbClr val="00B050"/>
                </a:solidFill>
              </a:rPr>
              <a:t>Intent (Transform Infrastructure)</a:t>
            </a:r>
            <a:endParaRPr lang="en-ZA" sz="1800" dirty="0">
              <a:solidFill>
                <a:prstClr val="black"/>
              </a:solidFill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Voorberg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Correctional Center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Brandvlei Medium 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en-ZA" sz="1400" i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Correctional Center</a:t>
            </a:r>
            <a:endParaRPr lang="en-ZA" sz="14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en-ZA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695" y="4278702"/>
            <a:ext cx="5888365" cy="22155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7694" y="1815874"/>
            <a:ext cx="5888366" cy="234715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418277" y="6490821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5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3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09538"/>
            <a:ext cx="8229600" cy="77114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B050"/>
                </a:solidFill>
                <a:ea typeface="+mn-ea"/>
                <a:cs typeface="+mn-cs"/>
              </a:rPr>
              <a:t>1. Summary </a:t>
            </a: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of the 2018 Strategic Planning </a:t>
            </a:r>
            <a:r>
              <a:rPr lang="en-US" sz="2800" b="1" dirty="0" smtClean="0">
                <a:solidFill>
                  <a:srgbClr val="00B050"/>
                </a:solidFill>
                <a:ea typeface="+mn-ea"/>
                <a:cs typeface="+mn-cs"/>
              </a:rPr>
              <a:t>Session</a:t>
            </a:r>
            <a:endParaRPr lang="en-Z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20361269"/>
              </p:ext>
            </p:extLst>
          </p:nvPr>
        </p:nvGraphicFramePr>
        <p:xfrm>
          <a:off x="533400" y="1206500"/>
          <a:ext cx="828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8000" y="1050156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>
                <a:solidFill>
                  <a:srgbClr val="00B050"/>
                </a:solidFill>
              </a:rPr>
              <a:t>1</a:t>
            </a:r>
            <a:r>
              <a:rPr lang="en-US" sz="2800" b="1" dirty="0" smtClean="0">
                <a:solidFill>
                  <a:srgbClr val="00B050"/>
                </a:solidFill>
              </a:rPr>
              <a:t>0 Year Strategic Intent</a:t>
            </a:r>
            <a:endParaRPr lang="en-ZA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4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26519116"/>
              </p:ext>
            </p:extLst>
          </p:nvPr>
        </p:nvGraphicFramePr>
        <p:xfrm>
          <a:off x="533400" y="1206500"/>
          <a:ext cx="8280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08000" y="1050156"/>
            <a:ext cx="8229600" cy="77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800" b="1" dirty="0" smtClean="0">
                <a:solidFill>
                  <a:srgbClr val="00B050"/>
                </a:solidFill>
              </a:rPr>
              <a:t>50 Year Strategic Intent</a:t>
            </a: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5600" y="109538"/>
            <a:ext cx="8229600" cy="771525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en-US" sz="2800" b="1" dirty="0" smtClean="0">
                <a:solidFill>
                  <a:srgbClr val="00B050"/>
                </a:solidFill>
                <a:ea typeface="+mn-ea"/>
                <a:cs typeface="+mn-cs"/>
              </a:rPr>
              <a:t>1. Summary </a:t>
            </a:r>
            <a:r>
              <a:rPr lang="en-US" sz="2800" b="1" dirty="0">
                <a:solidFill>
                  <a:srgbClr val="00B050"/>
                </a:solidFill>
                <a:ea typeface="+mn-ea"/>
                <a:cs typeface="+mn-cs"/>
              </a:rPr>
              <a:t>of the 2018 Strategic Planning </a:t>
            </a:r>
            <a:r>
              <a:rPr lang="en-US" sz="2800" b="1" dirty="0" smtClean="0">
                <a:solidFill>
                  <a:srgbClr val="00B050"/>
                </a:solidFill>
                <a:ea typeface="+mn-ea"/>
                <a:cs typeface="+mn-cs"/>
              </a:rPr>
              <a:t>Session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1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304093"/>
              </p:ext>
            </p:extLst>
          </p:nvPr>
        </p:nvGraphicFramePr>
        <p:xfrm>
          <a:off x="218364" y="709965"/>
          <a:ext cx="8830630" cy="6094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52768"/>
                <a:gridCol w="247110"/>
                <a:gridCol w="1874415"/>
                <a:gridCol w="2525341"/>
                <a:gridCol w="116840"/>
                <a:gridCol w="2114156"/>
              </a:tblGrid>
              <a:tr h="1170978"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What are the core services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How are these delivered </a:t>
                      </a:r>
                    </a:p>
                    <a:p>
                      <a:r>
                        <a:rPr lang="en-ZA" dirty="0" smtClean="0"/>
                        <a:t>(service</a:t>
                      </a:r>
                      <a:r>
                        <a:rPr lang="en-ZA" baseline="0" dirty="0" smtClean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Weaknesses</a:t>
                      </a:r>
                      <a:r>
                        <a:rPr lang="en-ZA" baseline="0" dirty="0" smtClean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ZA" dirty="0" smtClean="0"/>
                        <a:t>High</a:t>
                      </a:r>
                      <a:r>
                        <a:rPr lang="en-ZA" baseline="0" dirty="0" smtClean="0"/>
                        <a:t> level interventions/alternative modes of delivery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52619">
                <a:tc gridSpan="6"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Note: The poor condition of facilities impact on all aspects of rehabilitation and correctional activities and therefore hampers effective corrections in South Africa, due to the fact that only 4,9% (12/243) conform to new generation design. 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4053385">
                <a:tc>
                  <a:txBody>
                    <a:bodyPr/>
                    <a:lstStyle/>
                    <a:p>
                      <a:r>
                        <a:rPr lang="en-ZA" dirty="0" smtClean="0"/>
                        <a:t>Provide adequate Correctional Centres through construction  (new, upgrade, refurbishment, security systems)</a:t>
                      </a:r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Construction of new correctional centres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Upgrade and refurbishment of existing correctional centres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en-ZA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Lack of  comprehensive  &amp; integrated Master Infrastructure Plan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Current infrastructure not conducive for rehabilitation and corrections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Poor performance by Implementing Agent (DPW) &amp; contractors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Current procurement strategies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Cost/time</a:t>
                      </a:r>
                      <a:r>
                        <a:rPr lang="en-ZA" baseline="0" dirty="0" smtClean="0"/>
                        <a:t> overrun </a:t>
                      </a:r>
                      <a:endParaRPr lang="en-Z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Review the infrastructure </a:t>
                      </a:r>
                      <a:r>
                        <a:rPr lang="en-ZA" baseline="0" dirty="0" smtClean="0"/>
                        <a:t>delivery model and agreements with implementing agents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baseline="0" dirty="0" smtClean="0"/>
                        <a:t>Rationalising of Correction Centres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baseline="0" dirty="0" smtClean="0"/>
                        <a:t>Devolve  uneconomically operated  correctional centres to Department of Social Development  </a:t>
                      </a:r>
                      <a:endParaRPr lang="en-ZA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186744"/>
            <a:ext cx="775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 Current Service Delivery  Model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19111" y="6421821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8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636500"/>
              </p:ext>
            </p:extLst>
          </p:nvPr>
        </p:nvGraphicFramePr>
        <p:xfrm>
          <a:off x="327258" y="957734"/>
          <a:ext cx="8691616" cy="5349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2904"/>
                <a:gridCol w="2172904"/>
                <a:gridCol w="2172904"/>
                <a:gridCol w="2172904"/>
              </a:tblGrid>
              <a:tr h="1175757">
                <a:tc>
                  <a:txBody>
                    <a:bodyPr/>
                    <a:lstStyle/>
                    <a:p>
                      <a:r>
                        <a:rPr lang="en-ZA" dirty="0" smtClean="0"/>
                        <a:t>What are the core services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How are these delivered </a:t>
                      </a:r>
                    </a:p>
                    <a:p>
                      <a:r>
                        <a:rPr lang="en-ZA" dirty="0" smtClean="0"/>
                        <a:t>(service</a:t>
                      </a:r>
                      <a:r>
                        <a:rPr lang="en-ZA" baseline="0" dirty="0" smtClean="0"/>
                        <a:t> delivery arrangements)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Weaknesses</a:t>
                      </a:r>
                      <a:r>
                        <a:rPr lang="en-ZA" baseline="0" dirty="0" smtClean="0"/>
                        <a:t> with the current arrangements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/>
                        <a:t>High</a:t>
                      </a:r>
                      <a:r>
                        <a:rPr lang="en-ZA" baseline="0" dirty="0" smtClean="0"/>
                        <a:t> level interventions/alternative modes of delivery </a:t>
                      </a:r>
                      <a:endParaRPr lang="en-ZA" dirty="0"/>
                    </a:p>
                  </a:txBody>
                  <a:tcPr/>
                </a:tc>
              </a:tr>
              <a:tr h="4160370">
                <a:tc>
                  <a:txBody>
                    <a:bodyPr/>
                    <a:lstStyle/>
                    <a:p>
                      <a:r>
                        <a:rPr lang="en-ZA" b="1" dirty="0" smtClean="0"/>
                        <a:t>Maintenance</a:t>
                      </a:r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Major Repair and Renovations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Planned and Unplanned maintenance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Own Resources maintenance (offender utilization)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Day-to-day maintenance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Poor performance by Implementing Agent (DPW)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Poor performance by contractors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Current procurement strategies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Lack of in-house technical staff to perform own resources projects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Budget constraints</a:t>
                      </a:r>
                      <a:endParaRPr lang="en-Z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Ø"/>
                        <a:tabLst/>
                        <a:defRPr/>
                      </a:pPr>
                      <a:r>
                        <a:rPr lang="en-ZA" dirty="0" smtClean="0"/>
                        <a:t>Implement DCS maintenance contracts (in-house)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ZA" dirty="0" smtClean="0"/>
                        <a:t> Enhance Offender  training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27100" y="186744"/>
            <a:ext cx="775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2. Current Service Delivery  Model</a:t>
            </a:r>
            <a:endParaRPr lang="en-U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100" cy="11557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473116" y="6538912"/>
            <a:ext cx="2133600" cy="365125"/>
          </a:xfrm>
        </p:spPr>
        <p:txBody>
          <a:bodyPr/>
          <a:lstStyle/>
          <a:p>
            <a:pPr algn="ctr"/>
            <a:fld id="{DCB3B80B-23E3-3948-A741-EEB7CB22DD0C}" type="slidenum">
              <a:rPr lang="en-US" sz="1600" b="1" smtClean="0">
                <a:solidFill>
                  <a:prstClr val="black">
                    <a:tint val="75000"/>
                  </a:prstClr>
                </a:solidFill>
              </a:rPr>
              <a:pPr algn="ctr"/>
              <a:t>9</a:t>
            </a:fld>
            <a:endParaRPr lang="en-US" sz="1600" b="1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2138</Words>
  <Application>Microsoft Office PowerPoint</Application>
  <PresentationFormat>On-screen Show (4:3)</PresentationFormat>
  <Paragraphs>412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1_Office Theme</vt:lpstr>
      <vt:lpstr>PowerPoint Presentation</vt:lpstr>
      <vt:lpstr>Contents</vt:lpstr>
      <vt:lpstr> 1.  Summary of the 2018 Strategic Planning Session </vt:lpstr>
      <vt:lpstr>1. Summary of the 2018 Strategic Planning Session</vt:lpstr>
      <vt:lpstr>1. Summary of the 2018 Strategic Planning Session</vt:lpstr>
      <vt:lpstr>1. Summary of the 2018 Strategic Planning Session</vt:lpstr>
      <vt:lpstr>1. Summary of the 2018 Strategic Planning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Five (5) Year Strategic Plan - Results Chain: Operational Plan  </vt:lpstr>
      <vt:lpstr>5. Five (5) Year Strategic Plan - Results Chain: Operational Plan  </vt:lpstr>
      <vt:lpstr>5. Five (5) Year Strategic Plan - Results Chain: Operational Plan  </vt:lpstr>
      <vt:lpstr>PowerPoint Presentation</vt:lpstr>
      <vt:lpstr>PowerPoint Presentation</vt:lpstr>
      <vt:lpstr>8. Resource Considerations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11. Paradigmatic Strategic Approach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Lethani Vilakazi</cp:lastModifiedBy>
  <cp:revision>319</cp:revision>
  <cp:lastPrinted>2019-08-12T07:33:50Z</cp:lastPrinted>
  <dcterms:created xsi:type="dcterms:W3CDTF">2015-07-10T13:05:49Z</dcterms:created>
  <dcterms:modified xsi:type="dcterms:W3CDTF">2019-08-16T08:14:31Z</dcterms:modified>
</cp:coreProperties>
</file>