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8" r:id="rId4"/>
    <p:sldId id="290" r:id="rId5"/>
    <p:sldId id="291" r:id="rId6"/>
    <p:sldId id="292" r:id="rId7"/>
    <p:sldId id="293" r:id="rId8"/>
    <p:sldId id="294" r:id="rId9"/>
    <p:sldId id="298" r:id="rId10"/>
    <p:sldId id="271" r:id="rId11"/>
    <p:sldId id="259" r:id="rId12"/>
    <p:sldId id="273" r:id="rId13"/>
    <p:sldId id="272" r:id="rId14"/>
    <p:sldId id="260" r:id="rId15"/>
    <p:sldId id="274" r:id="rId16"/>
    <p:sldId id="295" r:id="rId17"/>
    <p:sldId id="278" r:id="rId18"/>
    <p:sldId id="279" r:id="rId19"/>
    <p:sldId id="277" r:id="rId20"/>
    <p:sldId id="286" r:id="rId21"/>
    <p:sldId id="287" r:id="rId22"/>
    <p:sldId id="288" r:id="rId23"/>
    <p:sldId id="269" r:id="rId24"/>
    <p:sldId id="283" r:id="rId25"/>
    <p:sldId id="264" r:id="rId26"/>
    <p:sldId id="265" r:id="rId27"/>
    <p:sldId id="266" r:id="rId28"/>
    <p:sldId id="276" r:id="rId29"/>
    <p:sldId id="267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C19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8844" autoAdjust="0"/>
  </p:normalViewPr>
  <p:slideViewPr>
    <p:cSldViewPr snapToGrid="0" snapToObjects="1">
      <p:cViewPr varScale="1">
        <p:scale>
          <a:sx n="106" d="100"/>
          <a:sy n="106" d="100"/>
        </p:scale>
        <p:origin x="1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TB (new pulmonary) cure rate for inmates from 2016/2017 - 2018/2019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5'!$B$3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5'!$A$4:$A$6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'Graph 5'!$B$4:$B$6</c:f>
              <c:numCache>
                <c:formatCode>0%</c:formatCode>
                <c:ptCount val="3"/>
                <c:pt idx="0">
                  <c:v>0.85</c:v>
                </c:pt>
                <c:pt idx="1">
                  <c:v>0.86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F-AF4E-B5A7-0F8580541935}"/>
            </c:ext>
          </c:extLst>
        </c:ser>
        <c:ser>
          <c:idx val="1"/>
          <c:order val="1"/>
          <c:tx>
            <c:strRef>
              <c:f>'Graph 5'!$C$3</c:f>
              <c:strCache>
                <c:ptCount val="1"/>
                <c:pt idx="0">
                  <c:v>Performance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'Graph 5'!$A$4:$A$6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'Graph 5'!$C$4:$C$6</c:f>
              <c:numCache>
                <c:formatCode>0%</c:formatCode>
                <c:ptCount val="3"/>
                <c:pt idx="0">
                  <c:v>0.83</c:v>
                </c:pt>
                <c:pt idx="1">
                  <c:v>0.87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3F-AF4E-B5A7-0F8580541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42688"/>
        <c:axId val="151044480"/>
      </c:barChart>
      <c:catAx>
        <c:axId val="15104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1044480"/>
        <c:crosses val="autoZero"/>
        <c:auto val="1"/>
        <c:lblAlgn val="ctr"/>
        <c:lblOffset val="100"/>
        <c:noMultiLvlLbl val="0"/>
      </c:catAx>
      <c:valAx>
        <c:axId val="151044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  of inmates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51042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09CAA-54D2-44C0-8DC0-1656415BF282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2EB46CE6-0099-442E-877B-5A5D21ED7C7B}">
      <dgm:prSet phldrT="[Text]" custT="1"/>
      <dgm:spPr/>
      <dgm:t>
        <a:bodyPr/>
        <a:lstStyle/>
        <a:p>
          <a:r>
            <a:rPr lang="en-ZA" sz="5000" dirty="0"/>
            <a:t>5 Year Plan  </a:t>
          </a:r>
        </a:p>
      </dgm:t>
    </dgm:pt>
    <dgm:pt modelId="{850C41F9-3215-4D8D-A9A2-2834591CC08B}" type="parTrans" cxnId="{D99404EF-D0DC-4CAF-9E07-BE68C5C494A3}">
      <dgm:prSet/>
      <dgm:spPr/>
      <dgm:t>
        <a:bodyPr/>
        <a:lstStyle/>
        <a:p>
          <a:endParaRPr lang="en-ZA"/>
        </a:p>
      </dgm:t>
    </dgm:pt>
    <dgm:pt modelId="{644359C4-E4B1-4076-850D-8FC0ECBA5D8F}" type="sibTrans" cxnId="{D99404EF-D0DC-4CAF-9E07-BE68C5C494A3}">
      <dgm:prSet/>
      <dgm:spPr/>
      <dgm:t>
        <a:bodyPr/>
        <a:lstStyle/>
        <a:p>
          <a:endParaRPr lang="en-ZA"/>
        </a:p>
      </dgm:t>
    </dgm:pt>
    <dgm:pt modelId="{98F04EE2-9B65-482C-BC52-599DE68FB796}">
      <dgm:prSet phldrT="[Text]" custT="1"/>
      <dgm:spPr/>
      <dgm:t>
        <a:bodyPr/>
        <a:lstStyle/>
        <a:p>
          <a:r>
            <a:rPr lang="en-ZA" sz="1600" dirty="0">
              <a:solidFill>
                <a:schemeClr val="bg1"/>
              </a:solidFill>
            </a:rPr>
            <a:t>Enhance the quality of the Primary Health Care, Hygiene  and Nutritional Services to all inmates </a:t>
          </a:r>
        </a:p>
        <a:p>
          <a:endParaRPr lang="en-ZA" sz="1600" dirty="0">
            <a:solidFill>
              <a:schemeClr val="bg1"/>
            </a:solidFill>
          </a:endParaRPr>
        </a:p>
        <a:p>
          <a:r>
            <a:rPr lang="en-ZA" sz="1600" dirty="0">
              <a:solidFill>
                <a:schemeClr val="bg1"/>
              </a:solidFill>
            </a:rPr>
            <a:t>Improve Human Resources capacity for the provision of Primary Health Care Services </a:t>
          </a:r>
        </a:p>
        <a:p>
          <a:endParaRPr lang="en-ZA" sz="1600" dirty="0">
            <a:solidFill>
              <a:schemeClr val="bg1"/>
            </a:solidFill>
          </a:endParaRPr>
        </a:p>
        <a:p>
          <a:r>
            <a:rPr lang="en-ZA" sz="1600" dirty="0">
              <a:solidFill>
                <a:schemeClr val="bg1"/>
              </a:solidFill>
            </a:rPr>
            <a:t>Provide relevant training and development programmes for capacitation officials to enhance service delivery </a:t>
          </a:r>
        </a:p>
        <a:p>
          <a:endParaRPr lang="en-ZA" sz="1600" dirty="0">
            <a:solidFill>
              <a:schemeClr val="bg1"/>
            </a:solidFill>
          </a:endParaRPr>
        </a:p>
        <a:p>
          <a:r>
            <a:rPr lang="en-ZA" sz="1600" dirty="0">
              <a:solidFill>
                <a:schemeClr val="bg1"/>
              </a:solidFill>
            </a:rPr>
            <a:t>Strengthen infrastructure programmes and procurement of equipment</a:t>
          </a:r>
        </a:p>
        <a:p>
          <a:endParaRPr lang="en-ZA" sz="1600" dirty="0">
            <a:solidFill>
              <a:schemeClr val="bg1"/>
            </a:solidFill>
          </a:endParaRPr>
        </a:p>
        <a:p>
          <a:r>
            <a:rPr lang="en-ZA" sz="1600" dirty="0">
              <a:solidFill>
                <a:schemeClr val="bg1"/>
              </a:solidFill>
            </a:rPr>
            <a:t>Skills retention through benchmarking with other government departments</a:t>
          </a:r>
        </a:p>
        <a:p>
          <a:endParaRPr lang="en-ZA" sz="1400" dirty="0">
            <a:solidFill>
              <a:schemeClr val="bg1"/>
            </a:solidFill>
          </a:endParaRPr>
        </a:p>
        <a:p>
          <a:endParaRPr lang="en-ZA" sz="1400" dirty="0">
            <a:solidFill>
              <a:schemeClr val="bg1"/>
            </a:solidFill>
          </a:endParaRPr>
        </a:p>
        <a:p>
          <a:endParaRPr lang="en-ZA" sz="1600" dirty="0">
            <a:solidFill>
              <a:schemeClr val="bg1"/>
            </a:solidFill>
          </a:endParaRPr>
        </a:p>
        <a:p>
          <a:endParaRPr lang="en-ZA" sz="1100" dirty="0">
            <a:solidFill>
              <a:schemeClr val="tx1"/>
            </a:solidFill>
          </a:endParaRPr>
        </a:p>
      </dgm:t>
    </dgm:pt>
    <dgm:pt modelId="{EC8BBB27-5C2B-4853-9EC0-0FCE3561ACF3}" type="parTrans" cxnId="{5BD86FA2-3D0E-4CDD-9AA8-61B8D64E6E1C}">
      <dgm:prSet/>
      <dgm:spPr/>
      <dgm:t>
        <a:bodyPr/>
        <a:lstStyle/>
        <a:p>
          <a:endParaRPr lang="en-ZA"/>
        </a:p>
      </dgm:t>
    </dgm:pt>
    <dgm:pt modelId="{E32789A1-BC72-4289-A144-927DB176C624}" type="sibTrans" cxnId="{5BD86FA2-3D0E-4CDD-9AA8-61B8D64E6E1C}">
      <dgm:prSet/>
      <dgm:spPr/>
      <dgm:t>
        <a:bodyPr/>
        <a:lstStyle/>
        <a:p>
          <a:endParaRPr lang="en-ZA"/>
        </a:p>
      </dgm:t>
    </dgm:pt>
    <dgm:pt modelId="{C293218A-BAAD-4BF3-A3A5-A6F8A80DF606}" type="pres">
      <dgm:prSet presAssocID="{43709CAA-54D2-44C0-8DC0-1656415BF2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C796FA3-0B14-4662-92B5-4A19530F5080}" type="pres">
      <dgm:prSet presAssocID="{2EB46CE6-0099-442E-877B-5A5D21ED7C7B}" presName="parentText_1" presStyleLbl="node1" presStyleIdx="0" presStyleCnt="1">
        <dgm:presLayoutVars>
          <dgm:chMax val="1"/>
          <dgm:chPref val="1"/>
          <dgm:bulletEnabled val="1"/>
        </dgm:presLayoutVars>
      </dgm:prSet>
      <dgm:spPr/>
    </dgm:pt>
    <dgm:pt modelId="{12C30D81-1BC4-4E76-85E0-972A67EA9B48}" type="pres">
      <dgm:prSet presAssocID="{2EB46CE6-0099-442E-877B-5A5D21ED7C7B}" presName="childText_1" presStyleLbl="node1" presStyleIdx="0" presStyleCnt="1" custScaleX="531930" custScaleY="96526" custLinFactNeighborX="-86482">
        <dgm:presLayoutVars>
          <dgm:chMax val="0"/>
          <dgm:chPref val="0"/>
          <dgm:bulletEnabled val="1"/>
        </dgm:presLayoutVars>
      </dgm:prSet>
      <dgm:spPr/>
    </dgm:pt>
    <dgm:pt modelId="{641AFD6D-F764-4206-91B1-FC22A5909C26}" type="pres">
      <dgm:prSet presAssocID="{2EB46CE6-0099-442E-877B-5A5D21ED7C7B}" presName="accentShape_1" presStyleCnt="0"/>
      <dgm:spPr/>
    </dgm:pt>
    <dgm:pt modelId="{3116F521-1B83-429C-A2A7-ECEDDEDF7363}" type="pres">
      <dgm:prSet presAssocID="{2EB46CE6-0099-442E-877B-5A5D21ED7C7B}" presName="imageRepeatNode" presStyleLbl="node1" presStyleIdx="0" presStyleCnt="1" custScaleX="466008" custLinFactNeighborX="4137" custLinFactNeighborY="241"/>
      <dgm:spPr/>
    </dgm:pt>
  </dgm:ptLst>
  <dgm:cxnLst>
    <dgm:cxn modelId="{A2D50B00-5F8E-44D7-9D69-4B1CD749DED1}" type="presOf" srcId="{2EB46CE6-0099-442E-877B-5A5D21ED7C7B}" destId="{FC796FA3-0B14-4662-92B5-4A19530F5080}" srcOrd="0" destOrd="0" presId="urn:microsoft.com/office/officeart/2009/3/layout/BlockDescendingList"/>
    <dgm:cxn modelId="{F7717D10-0610-4AE9-8275-F2FF22F3F2A2}" type="presOf" srcId="{2EB46CE6-0099-442E-877B-5A5D21ED7C7B}" destId="{3116F521-1B83-429C-A2A7-ECEDDEDF7363}" srcOrd="1" destOrd="0" presId="urn:microsoft.com/office/officeart/2009/3/layout/BlockDescendingList"/>
    <dgm:cxn modelId="{E6834529-6B3F-4865-A977-921CBE21C591}" type="presOf" srcId="{43709CAA-54D2-44C0-8DC0-1656415BF282}" destId="{C293218A-BAAD-4BF3-A3A5-A6F8A80DF606}" srcOrd="0" destOrd="0" presId="urn:microsoft.com/office/officeart/2009/3/layout/BlockDescendingList"/>
    <dgm:cxn modelId="{6A5D048C-C6AB-40FE-95B3-1B719FDF07EC}" type="presOf" srcId="{98F04EE2-9B65-482C-BC52-599DE68FB796}" destId="{12C30D81-1BC4-4E76-85E0-972A67EA9B48}" srcOrd="0" destOrd="0" presId="urn:microsoft.com/office/officeart/2009/3/layout/BlockDescendingList"/>
    <dgm:cxn modelId="{5BD86FA2-3D0E-4CDD-9AA8-61B8D64E6E1C}" srcId="{2EB46CE6-0099-442E-877B-5A5D21ED7C7B}" destId="{98F04EE2-9B65-482C-BC52-599DE68FB796}" srcOrd="0" destOrd="0" parTransId="{EC8BBB27-5C2B-4853-9EC0-0FCE3561ACF3}" sibTransId="{E32789A1-BC72-4289-A144-927DB176C624}"/>
    <dgm:cxn modelId="{D99404EF-D0DC-4CAF-9E07-BE68C5C494A3}" srcId="{43709CAA-54D2-44C0-8DC0-1656415BF282}" destId="{2EB46CE6-0099-442E-877B-5A5D21ED7C7B}" srcOrd="0" destOrd="0" parTransId="{850C41F9-3215-4D8D-A9A2-2834591CC08B}" sibTransId="{644359C4-E4B1-4076-850D-8FC0ECBA5D8F}"/>
    <dgm:cxn modelId="{68D6C637-2C96-4293-9627-23C96C890D39}" type="presParOf" srcId="{C293218A-BAAD-4BF3-A3A5-A6F8A80DF606}" destId="{FC796FA3-0B14-4662-92B5-4A19530F5080}" srcOrd="0" destOrd="0" presId="urn:microsoft.com/office/officeart/2009/3/layout/BlockDescendingList"/>
    <dgm:cxn modelId="{08648E48-5E51-4B7B-B9BD-597B8C441D81}" type="presParOf" srcId="{C293218A-BAAD-4BF3-A3A5-A6F8A80DF606}" destId="{12C30D81-1BC4-4E76-85E0-972A67EA9B48}" srcOrd="1" destOrd="0" presId="urn:microsoft.com/office/officeart/2009/3/layout/BlockDescendingList"/>
    <dgm:cxn modelId="{61822CE1-9880-4202-ABD0-AD3CDAD3DDD7}" type="presParOf" srcId="{C293218A-BAAD-4BF3-A3A5-A6F8A80DF606}" destId="{641AFD6D-F764-4206-91B1-FC22A5909C26}" srcOrd="2" destOrd="0" presId="urn:microsoft.com/office/officeart/2009/3/layout/BlockDescendingList"/>
    <dgm:cxn modelId="{3B79BF6B-29A3-4266-941B-1637D0BFBD16}" type="presParOf" srcId="{641AFD6D-F764-4206-91B1-FC22A5909C26}" destId="{3116F521-1B83-429C-A2A7-ECEDDEDF7363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09CAA-54D2-44C0-8DC0-1656415BF282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8E92BBE3-16A3-4A02-B9A0-16F49B2CDC06}">
      <dgm:prSet phldrT="[Text]" custT="1"/>
      <dgm:spPr/>
      <dgm:t>
        <a:bodyPr/>
        <a:lstStyle/>
        <a:p>
          <a:endParaRPr lang="en-ZA" sz="1600" dirty="0">
            <a:solidFill>
              <a:schemeClr val="tx1"/>
            </a:solidFill>
          </a:endParaRPr>
        </a:p>
        <a:p>
          <a:endParaRPr lang="en-ZA" sz="1600" dirty="0">
            <a:solidFill>
              <a:schemeClr val="tx1"/>
            </a:solidFill>
          </a:endParaRPr>
        </a:p>
        <a:p>
          <a:endParaRPr lang="en-ZA" sz="1600" dirty="0">
            <a:solidFill>
              <a:schemeClr val="tx1"/>
            </a:solidFill>
          </a:endParaRPr>
        </a:p>
        <a:p>
          <a:r>
            <a:rPr lang="en-ZA" sz="1800" dirty="0">
              <a:solidFill>
                <a:schemeClr val="tx1"/>
              </a:solidFill>
            </a:rPr>
            <a:t>Improve the quality  and accessibility of Health Care Services </a:t>
          </a:r>
        </a:p>
        <a:p>
          <a:endParaRPr lang="en-ZA" sz="1800" dirty="0">
            <a:solidFill>
              <a:schemeClr val="tx1"/>
            </a:solidFill>
          </a:endParaRPr>
        </a:p>
        <a:p>
          <a:r>
            <a:rPr lang="en-ZA" sz="1800" dirty="0">
              <a:solidFill>
                <a:schemeClr val="tx1"/>
              </a:solidFill>
            </a:rPr>
            <a:t>Restructure and improve  the provision of mental health, disability and emergency medical services </a:t>
          </a:r>
        </a:p>
        <a:p>
          <a:endParaRPr lang="en-ZA" sz="1800" dirty="0">
            <a:solidFill>
              <a:schemeClr val="tx1"/>
            </a:solidFill>
          </a:endParaRPr>
        </a:p>
        <a:p>
          <a:r>
            <a:rPr lang="en-ZA" sz="1800" dirty="0">
              <a:solidFill>
                <a:schemeClr val="tx1"/>
              </a:solidFill>
            </a:rPr>
            <a:t>Improve inter-sectoral collaborations</a:t>
          </a:r>
        </a:p>
        <a:p>
          <a:endParaRPr lang="en-ZA" sz="2000" dirty="0"/>
        </a:p>
      </dgm:t>
    </dgm:pt>
    <dgm:pt modelId="{067D3413-CF1E-4668-ADD5-067F9D701F45}" type="parTrans" cxnId="{2013C5D8-FF7E-4EFD-8DB9-A80382AD367F}">
      <dgm:prSet/>
      <dgm:spPr/>
      <dgm:t>
        <a:bodyPr/>
        <a:lstStyle/>
        <a:p>
          <a:endParaRPr lang="en-ZA"/>
        </a:p>
      </dgm:t>
    </dgm:pt>
    <dgm:pt modelId="{0967A5C5-5A42-4D43-ACC4-957D01B928FD}" type="sibTrans" cxnId="{2013C5D8-FF7E-4EFD-8DB9-A80382AD367F}">
      <dgm:prSet/>
      <dgm:spPr/>
      <dgm:t>
        <a:bodyPr/>
        <a:lstStyle/>
        <a:p>
          <a:endParaRPr lang="en-ZA"/>
        </a:p>
      </dgm:t>
    </dgm:pt>
    <dgm:pt modelId="{6936CC32-C20F-4026-9AB7-A80744D6C22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ZA" sz="4200" dirty="0">
              <a:solidFill>
                <a:schemeClr val="tx1"/>
              </a:solidFill>
            </a:rPr>
            <a:t>10 Year Plan</a:t>
          </a:r>
        </a:p>
      </dgm:t>
    </dgm:pt>
    <dgm:pt modelId="{9E81B9F3-31EF-4D2A-A1E4-24AE1C181D1F}" type="sibTrans" cxnId="{6DA25F2A-A2C7-4307-B5F1-8BDACE7784C6}">
      <dgm:prSet/>
      <dgm:spPr/>
      <dgm:t>
        <a:bodyPr/>
        <a:lstStyle/>
        <a:p>
          <a:endParaRPr lang="en-ZA"/>
        </a:p>
      </dgm:t>
    </dgm:pt>
    <dgm:pt modelId="{3987EA54-BF49-41B0-A012-F479D6321003}" type="parTrans" cxnId="{6DA25F2A-A2C7-4307-B5F1-8BDACE7784C6}">
      <dgm:prSet/>
      <dgm:spPr/>
      <dgm:t>
        <a:bodyPr/>
        <a:lstStyle/>
        <a:p>
          <a:endParaRPr lang="en-ZA"/>
        </a:p>
      </dgm:t>
    </dgm:pt>
    <dgm:pt modelId="{C293218A-BAAD-4BF3-A3A5-A6F8A80DF606}" type="pres">
      <dgm:prSet presAssocID="{43709CAA-54D2-44C0-8DC0-1656415BF2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E610BD7-5A70-4ECD-9D3E-CF9D8B57D7B9}" type="pres">
      <dgm:prSet presAssocID="{6936CC32-C20F-4026-9AB7-A80744D6C229}" presName="parentText_1" presStyleLbl="node1" presStyleIdx="0" presStyleCnt="1">
        <dgm:presLayoutVars>
          <dgm:chMax val="1"/>
          <dgm:chPref val="1"/>
          <dgm:bulletEnabled val="1"/>
        </dgm:presLayoutVars>
      </dgm:prSet>
      <dgm:spPr/>
    </dgm:pt>
    <dgm:pt modelId="{178B5035-B823-4666-A649-B2AEAC10A3E8}" type="pres">
      <dgm:prSet presAssocID="{6936CC32-C20F-4026-9AB7-A80744D6C229}" presName="childText_1" presStyleLbl="node1" presStyleIdx="0" presStyleCnt="1" custScaleX="501893" custLinFactNeighborX="-47818" custLinFactNeighborY="-120">
        <dgm:presLayoutVars>
          <dgm:chMax val="0"/>
          <dgm:chPref val="0"/>
          <dgm:bulletEnabled val="1"/>
        </dgm:presLayoutVars>
      </dgm:prSet>
      <dgm:spPr/>
    </dgm:pt>
    <dgm:pt modelId="{91512096-DEF2-4A64-A02B-50FCE6A18E60}" type="pres">
      <dgm:prSet presAssocID="{6936CC32-C20F-4026-9AB7-A80744D6C229}" presName="accentShape_1" presStyleCnt="0"/>
      <dgm:spPr/>
    </dgm:pt>
    <dgm:pt modelId="{24D6FB7F-F398-4AD2-9D1F-A5B72AA2D00A}" type="pres">
      <dgm:prSet presAssocID="{6936CC32-C20F-4026-9AB7-A80744D6C229}" presName="imageRepeatNode" presStyleLbl="node1" presStyleIdx="0" presStyleCnt="1" custScaleX="465954" custScaleY="100482" custLinFactNeighborX="-27" custLinFactNeighborY="121"/>
      <dgm:spPr/>
    </dgm:pt>
  </dgm:ptLst>
  <dgm:cxnLst>
    <dgm:cxn modelId="{4F666A11-5AD6-47FB-A065-26D2FBF25BE1}" type="presOf" srcId="{8E92BBE3-16A3-4A02-B9A0-16F49B2CDC06}" destId="{178B5035-B823-4666-A649-B2AEAC10A3E8}" srcOrd="0" destOrd="0" presId="urn:microsoft.com/office/officeart/2009/3/layout/BlockDescendingList"/>
    <dgm:cxn modelId="{6DA25F2A-A2C7-4307-B5F1-8BDACE7784C6}" srcId="{43709CAA-54D2-44C0-8DC0-1656415BF282}" destId="{6936CC32-C20F-4026-9AB7-A80744D6C229}" srcOrd="0" destOrd="0" parTransId="{3987EA54-BF49-41B0-A012-F479D6321003}" sibTransId="{9E81B9F3-31EF-4D2A-A1E4-24AE1C181D1F}"/>
    <dgm:cxn modelId="{ADE2DB54-F316-43C1-86A7-BF29F1D207D2}" type="presOf" srcId="{6936CC32-C20F-4026-9AB7-A80744D6C229}" destId="{BE610BD7-5A70-4ECD-9D3E-CF9D8B57D7B9}" srcOrd="0" destOrd="0" presId="urn:microsoft.com/office/officeart/2009/3/layout/BlockDescendingList"/>
    <dgm:cxn modelId="{CE66B0BF-804C-4B3C-971D-0719EEC77DEE}" type="presOf" srcId="{43709CAA-54D2-44C0-8DC0-1656415BF282}" destId="{C293218A-BAAD-4BF3-A3A5-A6F8A80DF606}" srcOrd="0" destOrd="0" presId="urn:microsoft.com/office/officeart/2009/3/layout/BlockDescendingList"/>
    <dgm:cxn modelId="{7FC180CA-DCD2-44ED-A09C-92ED009F74F5}" type="presOf" srcId="{6936CC32-C20F-4026-9AB7-A80744D6C229}" destId="{24D6FB7F-F398-4AD2-9D1F-A5B72AA2D00A}" srcOrd="1" destOrd="0" presId="urn:microsoft.com/office/officeart/2009/3/layout/BlockDescendingList"/>
    <dgm:cxn modelId="{2013C5D8-FF7E-4EFD-8DB9-A80382AD367F}" srcId="{6936CC32-C20F-4026-9AB7-A80744D6C229}" destId="{8E92BBE3-16A3-4A02-B9A0-16F49B2CDC06}" srcOrd="0" destOrd="0" parTransId="{067D3413-CF1E-4668-ADD5-067F9D701F45}" sibTransId="{0967A5C5-5A42-4D43-ACC4-957D01B928FD}"/>
    <dgm:cxn modelId="{A49BBCCD-2F25-4B49-9919-6F3771F4FFA0}" type="presParOf" srcId="{C293218A-BAAD-4BF3-A3A5-A6F8A80DF606}" destId="{BE610BD7-5A70-4ECD-9D3E-CF9D8B57D7B9}" srcOrd="0" destOrd="0" presId="urn:microsoft.com/office/officeart/2009/3/layout/BlockDescendingList"/>
    <dgm:cxn modelId="{6EEB8984-DBD4-4BC2-B090-74FE9F0F9E49}" type="presParOf" srcId="{C293218A-BAAD-4BF3-A3A5-A6F8A80DF606}" destId="{178B5035-B823-4666-A649-B2AEAC10A3E8}" srcOrd="1" destOrd="0" presId="urn:microsoft.com/office/officeart/2009/3/layout/BlockDescendingList"/>
    <dgm:cxn modelId="{7B4080D4-4428-48A1-BABE-45687FC51A53}" type="presParOf" srcId="{C293218A-BAAD-4BF3-A3A5-A6F8A80DF606}" destId="{91512096-DEF2-4A64-A02B-50FCE6A18E60}" srcOrd="2" destOrd="0" presId="urn:microsoft.com/office/officeart/2009/3/layout/BlockDescendingList"/>
    <dgm:cxn modelId="{18682456-2306-4DD4-A16B-06FF03B911BC}" type="presParOf" srcId="{91512096-DEF2-4A64-A02B-50FCE6A18E60}" destId="{24D6FB7F-F398-4AD2-9D1F-A5B72AA2D00A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09CAA-54D2-44C0-8DC0-1656415BF282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FA8DD564-35B8-4094-857E-C099354CBA0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ZA" sz="4200" dirty="0"/>
            <a:t>50 Year Plan</a:t>
          </a:r>
        </a:p>
      </dgm:t>
    </dgm:pt>
    <dgm:pt modelId="{315A79DA-E1D1-4F5B-972F-A99373AEF6C3}" type="parTrans" cxnId="{5871D2AC-9DBC-4A3D-ADB9-713426527A50}">
      <dgm:prSet/>
      <dgm:spPr/>
      <dgm:t>
        <a:bodyPr/>
        <a:lstStyle/>
        <a:p>
          <a:endParaRPr lang="en-ZA"/>
        </a:p>
      </dgm:t>
    </dgm:pt>
    <dgm:pt modelId="{5AF9A4A9-57F0-48B9-9E22-E355201EA133}" type="sibTrans" cxnId="{5871D2AC-9DBC-4A3D-ADB9-713426527A50}">
      <dgm:prSet/>
      <dgm:spPr/>
      <dgm:t>
        <a:bodyPr/>
        <a:lstStyle/>
        <a:p>
          <a:endParaRPr lang="en-ZA"/>
        </a:p>
      </dgm:t>
    </dgm:pt>
    <dgm:pt modelId="{AB413B80-DB20-49AE-8BBD-5B77F241FF2F}">
      <dgm:prSet phldrT="[Text]" custT="1"/>
      <dgm:spPr/>
      <dgm:t>
        <a:bodyPr/>
        <a:lstStyle/>
        <a:p>
          <a:endParaRPr lang="en-ZA" sz="1800" dirty="0"/>
        </a:p>
        <a:p>
          <a:endParaRPr lang="en-ZA" sz="1800" dirty="0"/>
        </a:p>
        <a:p>
          <a:endParaRPr lang="en-ZA" sz="1800" dirty="0"/>
        </a:p>
        <a:p>
          <a:endParaRPr lang="en-ZA" sz="1800" dirty="0"/>
        </a:p>
        <a:p>
          <a:endParaRPr lang="en-ZA" sz="1800" dirty="0"/>
        </a:p>
        <a:p>
          <a:endParaRPr lang="en-ZA" sz="1800" dirty="0"/>
        </a:p>
        <a:p>
          <a:r>
            <a:rPr lang="en-ZA" sz="1800" dirty="0"/>
            <a:t>Leverage on technology  and automate the health care value chain </a:t>
          </a:r>
        </a:p>
      </dgm:t>
    </dgm:pt>
    <dgm:pt modelId="{C0609A37-6735-4F0E-BAC1-76354D85887A}" type="parTrans" cxnId="{C562368A-6442-4573-8521-DED5EC6F401A}">
      <dgm:prSet/>
      <dgm:spPr/>
      <dgm:t>
        <a:bodyPr/>
        <a:lstStyle/>
        <a:p>
          <a:endParaRPr lang="en-ZA"/>
        </a:p>
      </dgm:t>
    </dgm:pt>
    <dgm:pt modelId="{B3539902-AF61-4C05-8982-F920BFC33B6A}" type="sibTrans" cxnId="{C562368A-6442-4573-8521-DED5EC6F401A}">
      <dgm:prSet/>
      <dgm:spPr/>
      <dgm:t>
        <a:bodyPr/>
        <a:lstStyle/>
        <a:p>
          <a:endParaRPr lang="en-ZA"/>
        </a:p>
      </dgm:t>
    </dgm:pt>
    <dgm:pt modelId="{C293218A-BAAD-4BF3-A3A5-A6F8A80DF606}" type="pres">
      <dgm:prSet presAssocID="{43709CAA-54D2-44C0-8DC0-1656415BF2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686A1AA-1E4E-4107-8E39-46E92A19D8E6}" type="pres">
      <dgm:prSet presAssocID="{FA8DD564-35B8-4094-857E-C099354CBA0F}" presName="parentText_1" presStyleLbl="node1" presStyleIdx="0" presStyleCnt="1">
        <dgm:presLayoutVars>
          <dgm:chMax val="1"/>
          <dgm:chPref val="1"/>
          <dgm:bulletEnabled val="1"/>
        </dgm:presLayoutVars>
      </dgm:prSet>
      <dgm:spPr/>
    </dgm:pt>
    <dgm:pt modelId="{D32579FB-D835-47E9-A543-2F44361396E5}" type="pres">
      <dgm:prSet presAssocID="{FA8DD564-35B8-4094-857E-C099354CBA0F}" presName="childText_1" presStyleLbl="node1" presStyleIdx="0" presStyleCnt="1" custScaleX="487830" custLinFactNeighborX="-37830">
        <dgm:presLayoutVars>
          <dgm:chMax val="0"/>
          <dgm:chPref val="0"/>
          <dgm:bulletEnabled val="1"/>
        </dgm:presLayoutVars>
      </dgm:prSet>
      <dgm:spPr/>
    </dgm:pt>
    <dgm:pt modelId="{F623B765-AEA4-4D91-BAEE-BA9F2A32C35F}" type="pres">
      <dgm:prSet presAssocID="{FA8DD564-35B8-4094-857E-C099354CBA0F}" presName="accentShape_1" presStyleCnt="0"/>
      <dgm:spPr/>
    </dgm:pt>
    <dgm:pt modelId="{E3088BF5-33E3-495E-BD53-7F4A2F17A601}" type="pres">
      <dgm:prSet presAssocID="{FA8DD564-35B8-4094-857E-C099354CBA0F}" presName="imageRepeatNode" presStyleLbl="node1" presStyleIdx="0" presStyleCnt="1" custScaleX="421436" custScaleY="95027" custLinFactNeighborX="-2922" custLinFactNeighborY="0"/>
      <dgm:spPr/>
    </dgm:pt>
  </dgm:ptLst>
  <dgm:cxnLst>
    <dgm:cxn modelId="{36FA8285-7E17-4FA0-9673-AFABA258A566}" type="presOf" srcId="{AB413B80-DB20-49AE-8BBD-5B77F241FF2F}" destId="{D32579FB-D835-47E9-A543-2F44361396E5}" srcOrd="0" destOrd="0" presId="urn:microsoft.com/office/officeart/2009/3/layout/BlockDescendingList"/>
    <dgm:cxn modelId="{C562368A-6442-4573-8521-DED5EC6F401A}" srcId="{FA8DD564-35B8-4094-857E-C099354CBA0F}" destId="{AB413B80-DB20-49AE-8BBD-5B77F241FF2F}" srcOrd="0" destOrd="0" parTransId="{C0609A37-6735-4F0E-BAC1-76354D85887A}" sibTransId="{B3539902-AF61-4C05-8982-F920BFC33B6A}"/>
    <dgm:cxn modelId="{5871D2AC-9DBC-4A3D-ADB9-713426527A50}" srcId="{43709CAA-54D2-44C0-8DC0-1656415BF282}" destId="{FA8DD564-35B8-4094-857E-C099354CBA0F}" srcOrd="0" destOrd="0" parTransId="{315A79DA-E1D1-4F5B-972F-A99373AEF6C3}" sibTransId="{5AF9A4A9-57F0-48B9-9E22-E355201EA133}"/>
    <dgm:cxn modelId="{3098B0D2-F170-4F62-A00F-8744A825DC4C}" type="presOf" srcId="{43709CAA-54D2-44C0-8DC0-1656415BF282}" destId="{C293218A-BAAD-4BF3-A3A5-A6F8A80DF606}" srcOrd="0" destOrd="0" presId="urn:microsoft.com/office/officeart/2009/3/layout/BlockDescendingList"/>
    <dgm:cxn modelId="{EB3386D7-6823-40DE-AD99-B28E3A8E6FB2}" type="presOf" srcId="{FA8DD564-35B8-4094-857E-C099354CBA0F}" destId="{E3088BF5-33E3-495E-BD53-7F4A2F17A601}" srcOrd="1" destOrd="0" presId="urn:microsoft.com/office/officeart/2009/3/layout/BlockDescendingList"/>
    <dgm:cxn modelId="{CFA6E9F7-87E4-4FFD-A41F-8DD739641B81}" type="presOf" srcId="{FA8DD564-35B8-4094-857E-C099354CBA0F}" destId="{C686A1AA-1E4E-4107-8E39-46E92A19D8E6}" srcOrd="0" destOrd="0" presId="urn:microsoft.com/office/officeart/2009/3/layout/BlockDescendingList"/>
    <dgm:cxn modelId="{3A2B88D8-796B-4656-B950-C01337F52249}" type="presParOf" srcId="{C293218A-BAAD-4BF3-A3A5-A6F8A80DF606}" destId="{C686A1AA-1E4E-4107-8E39-46E92A19D8E6}" srcOrd="0" destOrd="0" presId="urn:microsoft.com/office/officeart/2009/3/layout/BlockDescendingList"/>
    <dgm:cxn modelId="{32944CDF-2D62-481E-B74A-AFD221678BFB}" type="presParOf" srcId="{C293218A-BAAD-4BF3-A3A5-A6F8A80DF606}" destId="{D32579FB-D835-47E9-A543-2F44361396E5}" srcOrd="1" destOrd="0" presId="urn:microsoft.com/office/officeart/2009/3/layout/BlockDescendingList"/>
    <dgm:cxn modelId="{D8445E1D-0035-4B5E-AF92-7A43D4B3DF57}" type="presParOf" srcId="{C293218A-BAAD-4BF3-A3A5-A6F8A80DF606}" destId="{F623B765-AEA4-4D91-BAEE-BA9F2A32C35F}" srcOrd="2" destOrd="0" presId="urn:microsoft.com/office/officeart/2009/3/layout/BlockDescendingList"/>
    <dgm:cxn modelId="{716DB787-914F-448D-8C97-7CD31DBA10F6}" type="presParOf" srcId="{F623B765-AEA4-4D91-BAEE-BA9F2A32C35F}" destId="{E3088BF5-33E3-495E-BD53-7F4A2F17A60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D8EEC9-43FD-450B-9D0C-FCE92F70A77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0A5A6E3-2979-4C66-8590-B89CE5A5F7B8}">
      <dgm:prSet phldrT="[Text]"/>
      <dgm:spPr/>
      <dgm:t>
        <a:bodyPr/>
        <a:lstStyle/>
        <a:p>
          <a:r>
            <a:rPr lang="en-ZA" dirty="0"/>
            <a:t>Impact</a:t>
          </a:r>
        </a:p>
      </dgm:t>
    </dgm:pt>
    <dgm:pt modelId="{D6F24EE5-A383-4D11-95CD-CDC377AF8080}" type="parTrans" cxnId="{4AFE8066-831F-4C8B-98D1-9C21154C6551}">
      <dgm:prSet/>
      <dgm:spPr/>
      <dgm:t>
        <a:bodyPr/>
        <a:lstStyle/>
        <a:p>
          <a:endParaRPr lang="en-ZA"/>
        </a:p>
      </dgm:t>
    </dgm:pt>
    <dgm:pt modelId="{284E2750-D204-491A-A183-B669B25FA3A4}" type="sibTrans" cxnId="{4AFE8066-831F-4C8B-98D1-9C21154C6551}">
      <dgm:prSet/>
      <dgm:spPr/>
      <dgm:t>
        <a:bodyPr/>
        <a:lstStyle/>
        <a:p>
          <a:endParaRPr lang="en-ZA"/>
        </a:p>
      </dgm:t>
    </dgm:pt>
    <dgm:pt modelId="{A7FE540D-2138-4394-A065-B7D7BDBB4246}">
      <dgm:prSet phldrT="[Text]"/>
      <dgm:spPr/>
      <dgm:t>
        <a:bodyPr/>
        <a:lstStyle/>
        <a:p>
          <a:r>
            <a:rPr lang="en-ZA" dirty="0">
              <a:latin typeface="Calibri"/>
              <a:ea typeface="+mn-ea"/>
              <a:cs typeface="+mn-cs"/>
            </a:rPr>
            <a:t>Increased life expectancy</a:t>
          </a:r>
          <a:endParaRPr lang="en-ZA" dirty="0"/>
        </a:p>
      </dgm:t>
    </dgm:pt>
    <dgm:pt modelId="{E3C26C8B-365F-47BA-BB01-2D3467297760}" type="parTrans" cxnId="{67813DD6-6E14-4A7A-AEE6-13889FCE51FB}">
      <dgm:prSet/>
      <dgm:spPr/>
      <dgm:t>
        <a:bodyPr/>
        <a:lstStyle/>
        <a:p>
          <a:endParaRPr lang="en-ZA"/>
        </a:p>
      </dgm:t>
    </dgm:pt>
    <dgm:pt modelId="{591CECC8-90DE-4DA3-B039-926566DC7CDC}" type="sibTrans" cxnId="{67813DD6-6E14-4A7A-AEE6-13889FCE51FB}">
      <dgm:prSet/>
      <dgm:spPr/>
      <dgm:t>
        <a:bodyPr/>
        <a:lstStyle/>
        <a:p>
          <a:endParaRPr lang="en-ZA"/>
        </a:p>
      </dgm:t>
    </dgm:pt>
    <dgm:pt modelId="{DEFB9D2D-1967-44A3-8AE6-845F842904DB}">
      <dgm:prSet phldrT="[Text]"/>
      <dgm:spPr/>
      <dgm:t>
        <a:bodyPr/>
        <a:lstStyle/>
        <a:p>
          <a:r>
            <a:rPr lang="en-ZA" dirty="0"/>
            <a:t>Outcome</a:t>
          </a:r>
        </a:p>
      </dgm:t>
    </dgm:pt>
    <dgm:pt modelId="{FB881592-0EE8-4FEA-A671-DFB5FAF42109}" type="parTrans" cxnId="{51CA4553-36E4-4441-9CC7-F231E2F6CF5E}">
      <dgm:prSet/>
      <dgm:spPr/>
      <dgm:t>
        <a:bodyPr/>
        <a:lstStyle/>
        <a:p>
          <a:endParaRPr lang="en-ZA"/>
        </a:p>
      </dgm:t>
    </dgm:pt>
    <dgm:pt modelId="{89DF2DD3-601C-4A8E-B597-D71AD41C31D7}" type="sibTrans" cxnId="{51CA4553-36E4-4441-9CC7-F231E2F6CF5E}">
      <dgm:prSet/>
      <dgm:spPr/>
      <dgm:t>
        <a:bodyPr/>
        <a:lstStyle/>
        <a:p>
          <a:endParaRPr lang="en-ZA"/>
        </a:p>
      </dgm:t>
    </dgm:pt>
    <dgm:pt modelId="{2370BAF5-C74C-45E8-844D-6C0B184D2AB7}">
      <dgm:prSet phldrT="[Text]"/>
      <dgm:spPr/>
      <dgm:t>
        <a:bodyPr/>
        <a:lstStyle/>
        <a:p>
          <a:r>
            <a:rPr lang="en-ZA" dirty="0">
              <a:latin typeface="Calibri"/>
              <a:ea typeface="+mn-ea"/>
              <a:cs typeface="+mn-cs"/>
            </a:rPr>
            <a:t>Healthy incarcerated population</a:t>
          </a:r>
          <a:endParaRPr lang="en-ZA" dirty="0"/>
        </a:p>
      </dgm:t>
    </dgm:pt>
    <dgm:pt modelId="{0D6605C1-9BBF-4C6E-926E-D9945E00B146}" type="parTrans" cxnId="{C6CB0C62-4F34-4842-9EA1-2603B22501C3}">
      <dgm:prSet/>
      <dgm:spPr/>
      <dgm:t>
        <a:bodyPr/>
        <a:lstStyle/>
        <a:p>
          <a:endParaRPr lang="en-ZA"/>
        </a:p>
      </dgm:t>
    </dgm:pt>
    <dgm:pt modelId="{0065CB21-92D5-4560-B8BA-706BBD038F53}" type="sibTrans" cxnId="{C6CB0C62-4F34-4842-9EA1-2603B22501C3}">
      <dgm:prSet/>
      <dgm:spPr/>
      <dgm:t>
        <a:bodyPr/>
        <a:lstStyle/>
        <a:p>
          <a:endParaRPr lang="en-ZA"/>
        </a:p>
      </dgm:t>
    </dgm:pt>
    <dgm:pt modelId="{B8849E65-280C-4CC9-8627-568C5610AD78}">
      <dgm:prSet phldrT="[Text]"/>
      <dgm:spPr/>
      <dgm:t>
        <a:bodyPr/>
        <a:lstStyle/>
        <a:p>
          <a:r>
            <a:rPr lang="en-ZA" dirty="0"/>
            <a:t>Strategic Intent </a:t>
          </a:r>
        </a:p>
      </dgm:t>
    </dgm:pt>
    <dgm:pt modelId="{4A718433-CC4F-4F06-9875-36BBEB02D632}" type="parTrans" cxnId="{824C2EC2-95EB-4352-8623-D1E08E119F2D}">
      <dgm:prSet/>
      <dgm:spPr/>
      <dgm:t>
        <a:bodyPr/>
        <a:lstStyle/>
        <a:p>
          <a:endParaRPr lang="en-ZA"/>
        </a:p>
      </dgm:t>
    </dgm:pt>
    <dgm:pt modelId="{647A710C-CCDD-4E53-B811-F4B766E1602F}" type="sibTrans" cxnId="{824C2EC2-95EB-4352-8623-D1E08E119F2D}">
      <dgm:prSet/>
      <dgm:spPr/>
      <dgm:t>
        <a:bodyPr/>
        <a:lstStyle/>
        <a:p>
          <a:endParaRPr lang="en-ZA"/>
        </a:p>
      </dgm:t>
    </dgm:pt>
    <dgm:pt modelId="{BB1EDD25-11F7-4916-AA0B-2E2BD3A5D787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Enhance the quality of the Primary Health Care, Hygiene  and Nutritional Services to all inmates </a:t>
          </a:r>
        </a:p>
      </dgm:t>
    </dgm:pt>
    <dgm:pt modelId="{C3E8AF42-D2B8-44DC-9E30-9E9A3A7BE7D6}" type="parTrans" cxnId="{00CFC4B6-F3A4-43EF-B27F-75B870442500}">
      <dgm:prSet/>
      <dgm:spPr/>
      <dgm:t>
        <a:bodyPr/>
        <a:lstStyle/>
        <a:p>
          <a:endParaRPr lang="en-ZA"/>
        </a:p>
      </dgm:t>
    </dgm:pt>
    <dgm:pt modelId="{A35C05A7-204B-4102-BF0C-F5EC79FACCCA}" type="sibTrans" cxnId="{00CFC4B6-F3A4-43EF-B27F-75B870442500}">
      <dgm:prSet/>
      <dgm:spPr/>
      <dgm:t>
        <a:bodyPr/>
        <a:lstStyle/>
        <a:p>
          <a:endParaRPr lang="en-ZA"/>
        </a:p>
      </dgm:t>
    </dgm:pt>
    <dgm:pt modelId="{EFD84179-B357-41FC-9726-A9E5C19A16F4}">
      <dgm:prSet/>
      <dgm:spPr/>
      <dgm:t>
        <a:bodyPr/>
        <a:lstStyle/>
        <a:p>
          <a:endParaRPr lang="en-ZA" dirty="0">
            <a:latin typeface="Calibri"/>
            <a:ea typeface="+mn-ea"/>
            <a:cs typeface="+mn-cs"/>
          </a:endParaRPr>
        </a:p>
      </dgm:t>
    </dgm:pt>
    <dgm:pt modelId="{DF4F6D7E-763A-44E7-80AA-8A43AE00F7BF}" type="parTrans" cxnId="{C338C053-D238-4684-AE9C-635ACDBC1E30}">
      <dgm:prSet/>
      <dgm:spPr/>
      <dgm:t>
        <a:bodyPr/>
        <a:lstStyle/>
        <a:p>
          <a:endParaRPr lang="en-ZA"/>
        </a:p>
      </dgm:t>
    </dgm:pt>
    <dgm:pt modelId="{3D4CB177-DEDF-4764-9C94-4C0A1A442EF7}" type="sibTrans" cxnId="{C338C053-D238-4684-AE9C-635ACDBC1E30}">
      <dgm:prSet/>
      <dgm:spPr/>
      <dgm:t>
        <a:bodyPr/>
        <a:lstStyle/>
        <a:p>
          <a:endParaRPr lang="en-ZA"/>
        </a:p>
      </dgm:t>
    </dgm:pt>
    <dgm:pt modelId="{62D0DD00-EC0D-4E63-BA9F-F6CB12371C74}" type="pres">
      <dgm:prSet presAssocID="{41D8EEC9-43FD-450B-9D0C-FCE92F70A776}" presName="Name0" presStyleCnt="0">
        <dgm:presLayoutVars>
          <dgm:dir/>
          <dgm:animLvl val="lvl"/>
          <dgm:resizeHandles/>
        </dgm:presLayoutVars>
      </dgm:prSet>
      <dgm:spPr/>
    </dgm:pt>
    <dgm:pt modelId="{218B6891-98DA-4CD2-872C-5D85FA906E21}" type="pres">
      <dgm:prSet presAssocID="{D0A5A6E3-2979-4C66-8590-B89CE5A5F7B8}" presName="linNode" presStyleCnt="0"/>
      <dgm:spPr/>
    </dgm:pt>
    <dgm:pt modelId="{CCA8A704-1AD6-4B7E-97E5-81658C0B1031}" type="pres">
      <dgm:prSet presAssocID="{D0A5A6E3-2979-4C66-8590-B89CE5A5F7B8}" presName="parentShp" presStyleLbl="node1" presStyleIdx="0" presStyleCnt="3">
        <dgm:presLayoutVars>
          <dgm:bulletEnabled val="1"/>
        </dgm:presLayoutVars>
      </dgm:prSet>
      <dgm:spPr/>
    </dgm:pt>
    <dgm:pt modelId="{50D5E0AC-6B73-46F8-8B12-3789AD7F99A2}" type="pres">
      <dgm:prSet presAssocID="{D0A5A6E3-2979-4C66-8590-B89CE5A5F7B8}" presName="childShp" presStyleLbl="bgAccFollowNode1" presStyleIdx="0" presStyleCnt="3">
        <dgm:presLayoutVars>
          <dgm:bulletEnabled val="1"/>
        </dgm:presLayoutVars>
      </dgm:prSet>
      <dgm:spPr/>
    </dgm:pt>
    <dgm:pt modelId="{A8437377-C528-4C58-A1ED-50CEE572FA15}" type="pres">
      <dgm:prSet presAssocID="{284E2750-D204-491A-A183-B669B25FA3A4}" presName="spacing" presStyleCnt="0"/>
      <dgm:spPr/>
    </dgm:pt>
    <dgm:pt modelId="{88F9346E-2D0F-4A10-B7A4-14B39485018F}" type="pres">
      <dgm:prSet presAssocID="{DEFB9D2D-1967-44A3-8AE6-845F842904DB}" presName="linNode" presStyleCnt="0"/>
      <dgm:spPr/>
    </dgm:pt>
    <dgm:pt modelId="{4D59A496-64FA-4A5E-9B15-CE1FB362BB27}" type="pres">
      <dgm:prSet presAssocID="{DEFB9D2D-1967-44A3-8AE6-845F842904DB}" presName="parentShp" presStyleLbl="node1" presStyleIdx="1" presStyleCnt="3">
        <dgm:presLayoutVars>
          <dgm:bulletEnabled val="1"/>
        </dgm:presLayoutVars>
      </dgm:prSet>
      <dgm:spPr/>
    </dgm:pt>
    <dgm:pt modelId="{E173773C-6065-4782-9532-4728BCC4F5C9}" type="pres">
      <dgm:prSet presAssocID="{DEFB9D2D-1967-44A3-8AE6-845F842904DB}" presName="childShp" presStyleLbl="bgAccFollowNode1" presStyleIdx="1" presStyleCnt="3">
        <dgm:presLayoutVars>
          <dgm:bulletEnabled val="1"/>
        </dgm:presLayoutVars>
      </dgm:prSet>
      <dgm:spPr/>
    </dgm:pt>
    <dgm:pt modelId="{A71BAF76-D590-4CAE-B0CC-3657F3F4F620}" type="pres">
      <dgm:prSet presAssocID="{89DF2DD3-601C-4A8E-B597-D71AD41C31D7}" presName="spacing" presStyleCnt="0"/>
      <dgm:spPr/>
    </dgm:pt>
    <dgm:pt modelId="{0BD79B55-91EA-448C-9DF0-CC3569F711B8}" type="pres">
      <dgm:prSet presAssocID="{B8849E65-280C-4CC9-8627-568C5610AD78}" presName="linNode" presStyleCnt="0"/>
      <dgm:spPr/>
    </dgm:pt>
    <dgm:pt modelId="{18AB498C-9E95-4BCC-AC16-5A6489FB3E73}" type="pres">
      <dgm:prSet presAssocID="{B8849E65-280C-4CC9-8627-568C5610AD78}" presName="parentShp" presStyleLbl="node1" presStyleIdx="2" presStyleCnt="3">
        <dgm:presLayoutVars>
          <dgm:bulletEnabled val="1"/>
        </dgm:presLayoutVars>
      </dgm:prSet>
      <dgm:spPr/>
    </dgm:pt>
    <dgm:pt modelId="{5FF2483C-B2C4-40DE-9DBE-3D6C2ECDAA75}" type="pres">
      <dgm:prSet presAssocID="{B8849E65-280C-4CC9-8627-568C5610AD7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C6CB0C62-4F34-4842-9EA1-2603B22501C3}" srcId="{DEFB9D2D-1967-44A3-8AE6-845F842904DB}" destId="{2370BAF5-C74C-45E8-844D-6C0B184D2AB7}" srcOrd="0" destOrd="0" parTransId="{0D6605C1-9BBF-4C6E-926E-D9945E00B146}" sibTransId="{0065CB21-92D5-4560-B8BA-706BBD038F53}"/>
    <dgm:cxn modelId="{4AFE8066-831F-4C8B-98D1-9C21154C6551}" srcId="{41D8EEC9-43FD-450B-9D0C-FCE92F70A776}" destId="{D0A5A6E3-2979-4C66-8590-B89CE5A5F7B8}" srcOrd="0" destOrd="0" parTransId="{D6F24EE5-A383-4D11-95CD-CDC377AF8080}" sibTransId="{284E2750-D204-491A-A183-B669B25FA3A4}"/>
    <dgm:cxn modelId="{52E5986D-AC73-41FB-AA3D-E1623D0580D1}" type="presOf" srcId="{D0A5A6E3-2979-4C66-8590-B89CE5A5F7B8}" destId="{CCA8A704-1AD6-4B7E-97E5-81658C0B1031}" srcOrd="0" destOrd="0" presId="urn:microsoft.com/office/officeart/2005/8/layout/vList6"/>
    <dgm:cxn modelId="{997AAE70-3A6C-4B3D-B02B-6E6340D03A80}" type="presOf" srcId="{DEFB9D2D-1967-44A3-8AE6-845F842904DB}" destId="{4D59A496-64FA-4A5E-9B15-CE1FB362BB27}" srcOrd="0" destOrd="0" presId="urn:microsoft.com/office/officeart/2005/8/layout/vList6"/>
    <dgm:cxn modelId="{51CA4553-36E4-4441-9CC7-F231E2F6CF5E}" srcId="{41D8EEC9-43FD-450B-9D0C-FCE92F70A776}" destId="{DEFB9D2D-1967-44A3-8AE6-845F842904DB}" srcOrd="1" destOrd="0" parTransId="{FB881592-0EE8-4FEA-A671-DFB5FAF42109}" sibTransId="{89DF2DD3-601C-4A8E-B597-D71AD41C31D7}"/>
    <dgm:cxn modelId="{C338C053-D238-4684-AE9C-635ACDBC1E30}" srcId="{D0A5A6E3-2979-4C66-8590-B89CE5A5F7B8}" destId="{EFD84179-B357-41FC-9726-A9E5C19A16F4}" srcOrd="1" destOrd="0" parTransId="{DF4F6D7E-763A-44E7-80AA-8A43AE00F7BF}" sibTransId="{3D4CB177-DEDF-4764-9C94-4C0A1A442EF7}"/>
    <dgm:cxn modelId="{633E2255-7BD5-4696-97C9-26F14AC2A59C}" type="presOf" srcId="{A7FE540D-2138-4394-A065-B7D7BDBB4246}" destId="{50D5E0AC-6B73-46F8-8B12-3789AD7F99A2}" srcOrd="0" destOrd="0" presId="urn:microsoft.com/office/officeart/2005/8/layout/vList6"/>
    <dgm:cxn modelId="{39E4C27D-E7A2-4310-8882-29C3592ED571}" type="presOf" srcId="{41D8EEC9-43FD-450B-9D0C-FCE92F70A776}" destId="{62D0DD00-EC0D-4E63-BA9F-F6CB12371C74}" srcOrd="0" destOrd="0" presId="urn:microsoft.com/office/officeart/2005/8/layout/vList6"/>
    <dgm:cxn modelId="{FD5218A6-C2BA-4FB5-9EB7-BB3683D19BE0}" type="presOf" srcId="{BB1EDD25-11F7-4916-AA0B-2E2BD3A5D787}" destId="{5FF2483C-B2C4-40DE-9DBE-3D6C2ECDAA75}" srcOrd="0" destOrd="0" presId="urn:microsoft.com/office/officeart/2005/8/layout/vList6"/>
    <dgm:cxn modelId="{00CFC4B6-F3A4-43EF-B27F-75B870442500}" srcId="{B8849E65-280C-4CC9-8627-568C5610AD78}" destId="{BB1EDD25-11F7-4916-AA0B-2E2BD3A5D787}" srcOrd="0" destOrd="0" parTransId="{C3E8AF42-D2B8-44DC-9E30-9E9A3A7BE7D6}" sibTransId="{A35C05A7-204B-4102-BF0C-F5EC79FACCCA}"/>
    <dgm:cxn modelId="{824C2EC2-95EB-4352-8623-D1E08E119F2D}" srcId="{41D8EEC9-43FD-450B-9D0C-FCE92F70A776}" destId="{B8849E65-280C-4CC9-8627-568C5610AD78}" srcOrd="2" destOrd="0" parTransId="{4A718433-CC4F-4F06-9875-36BBEB02D632}" sibTransId="{647A710C-CCDD-4E53-B811-F4B766E1602F}"/>
    <dgm:cxn modelId="{67813DD6-6E14-4A7A-AEE6-13889FCE51FB}" srcId="{D0A5A6E3-2979-4C66-8590-B89CE5A5F7B8}" destId="{A7FE540D-2138-4394-A065-B7D7BDBB4246}" srcOrd="0" destOrd="0" parTransId="{E3C26C8B-365F-47BA-BB01-2D3467297760}" sibTransId="{591CECC8-90DE-4DA3-B039-926566DC7CDC}"/>
    <dgm:cxn modelId="{8DBD86F3-0731-478C-B9D4-4DA22BEB8EF0}" type="presOf" srcId="{2370BAF5-C74C-45E8-844D-6C0B184D2AB7}" destId="{E173773C-6065-4782-9532-4728BCC4F5C9}" srcOrd="0" destOrd="0" presId="urn:microsoft.com/office/officeart/2005/8/layout/vList6"/>
    <dgm:cxn modelId="{058212F9-E1F2-4B1F-BD95-319FD5FBDB47}" type="presOf" srcId="{EFD84179-B357-41FC-9726-A9E5C19A16F4}" destId="{50D5E0AC-6B73-46F8-8B12-3789AD7F99A2}" srcOrd="0" destOrd="1" presId="urn:microsoft.com/office/officeart/2005/8/layout/vList6"/>
    <dgm:cxn modelId="{5CBED9FB-2068-439F-9817-78BCA5BA5004}" type="presOf" srcId="{B8849E65-280C-4CC9-8627-568C5610AD78}" destId="{18AB498C-9E95-4BCC-AC16-5A6489FB3E73}" srcOrd="0" destOrd="0" presId="urn:microsoft.com/office/officeart/2005/8/layout/vList6"/>
    <dgm:cxn modelId="{06A1C6B0-F121-405F-9007-D07FAAB296AB}" type="presParOf" srcId="{62D0DD00-EC0D-4E63-BA9F-F6CB12371C74}" destId="{218B6891-98DA-4CD2-872C-5D85FA906E21}" srcOrd="0" destOrd="0" presId="urn:microsoft.com/office/officeart/2005/8/layout/vList6"/>
    <dgm:cxn modelId="{A95AB3D2-2FB5-48D2-A52C-9E4981441D92}" type="presParOf" srcId="{218B6891-98DA-4CD2-872C-5D85FA906E21}" destId="{CCA8A704-1AD6-4B7E-97E5-81658C0B1031}" srcOrd="0" destOrd="0" presId="urn:microsoft.com/office/officeart/2005/8/layout/vList6"/>
    <dgm:cxn modelId="{87C3DA61-B6B5-430D-BF2C-480E3DAF7236}" type="presParOf" srcId="{218B6891-98DA-4CD2-872C-5D85FA906E21}" destId="{50D5E0AC-6B73-46F8-8B12-3789AD7F99A2}" srcOrd="1" destOrd="0" presId="urn:microsoft.com/office/officeart/2005/8/layout/vList6"/>
    <dgm:cxn modelId="{1628AE3A-32DA-4AFF-AC9B-EA924CD426FE}" type="presParOf" srcId="{62D0DD00-EC0D-4E63-BA9F-F6CB12371C74}" destId="{A8437377-C528-4C58-A1ED-50CEE572FA15}" srcOrd="1" destOrd="0" presId="urn:microsoft.com/office/officeart/2005/8/layout/vList6"/>
    <dgm:cxn modelId="{47B2C353-AC26-4C15-ABC8-35F8EA8725B8}" type="presParOf" srcId="{62D0DD00-EC0D-4E63-BA9F-F6CB12371C74}" destId="{88F9346E-2D0F-4A10-B7A4-14B39485018F}" srcOrd="2" destOrd="0" presId="urn:microsoft.com/office/officeart/2005/8/layout/vList6"/>
    <dgm:cxn modelId="{AE502930-05F1-45C5-A3BA-0A5A427C5550}" type="presParOf" srcId="{88F9346E-2D0F-4A10-B7A4-14B39485018F}" destId="{4D59A496-64FA-4A5E-9B15-CE1FB362BB27}" srcOrd="0" destOrd="0" presId="urn:microsoft.com/office/officeart/2005/8/layout/vList6"/>
    <dgm:cxn modelId="{762C2497-EB92-4791-9A66-A56E6CACFEAF}" type="presParOf" srcId="{88F9346E-2D0F-4A10-B7A4-14B39485018F}" destId="{E173773C-6065-4782-9532-4728BCC4F5C9}" srcOrd="1" destOrd="0" presId="urn:microsoft.com/office/officeart/2005/8/layout/vList6"/>
    <dgm:cxn modelId="{02361CC7-471F-46F8-AC94-6626C0D365E8}" type="presParOf" srcId="{62D0DD00-EC0D-4E63-BA9F-F6CB12371C74}" destId="{A71BAF76-D590-4CAE-B0CC-3657F3F4F620}" srcOrd="3" destOrd="0" presId="urn:microsoft.com/office/officeart/2005/8/layout/vList6"/>
    <dgm:cxn modelId="{2857E58B-4943-4990-915F-A45AE7B5B03E}" type="presParOf" srcId="{62D0DD00-EC0D-4E63-BA9F-F6CB12371C74}" destId="{0BD79B55-91EA-448C-9DF0-CC3569F711B8}" srcOrd="4" destOrd="0" presId="urn:microsoft.com/office/officeart/2005/8/layout/vList6"/>
    <dgm:cxn modelId="{AFAE2825-235E-4E10-876C-CE82CA5E1F20}" type="presParOf" srcId="{0BD79B55-91EA-448C-9DF0-CC3569F711B8}" destId="{18AB498C-9E95-4BCC-AC16-5A6489FB3E73}" srcOrd="0" destOrd="0" presId="urn:microsoft.com/office/officeart/2005/8/layout/vList6"/>
    <dgm:cxn modelId="{EADB9453-E621-4BA7-957E-92B8F89D7E2A}" type="presParOf" srcId="{0BD79B55-91EA-448C-9DF0-CC3569F711B8}" destId="{5FF2483C-B2C4-40DE-9DBE-3D6C2ECDAA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1779E4-F6D9-48D7-8FB8-CB2BDDC08908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0F0F244-8A4D-40B3-8291-C4799234F425}">
      <dgm:prSet phldrT="[Text]" custT="1"/>
      <dgm:spPr>
        <a:xfrm>
          <a:off x="233340" y="2424116"/>
          <a:ext cx="1742683" cy="871341"/>
        </a:xfrm>
      </dgm:spPr>
      <dgm:t>
        <a:bodyPr/>
        <a:lstStyle/>
        <a:p>
          <a:r>
            <a:rPr lang="en-ZA" sz="2800" dirty="0">
              <a:latin typeface="Calibri"/>
              <a:ea typeface="+mn-ea"/>
              <a:cs typeface="+mn-cs"/>
            </a:rPr>
            <a:t>Increased life expectancy</a:t>
          </a:r>
        </a:p>
      </dgm:t>
    </dgm:pt>
    <dgm:pt modelId="{08BAD210-BA6D-42C5-87F5-4268C56E9F21}" type="parTrans" cxnId="{4FC16DBF-5772-44AB-A81C-388C45399591}">
      <dgm:prSet/>
      <dgm:spPr/>
      <dgm:t>
        <a:bodyPr/>
        <a:lstStyle/>
        <a:p>
          <a:endParaRPr lang="en-ZA"/>
        </a:p>
      </dgm:t>
    </dgm:pt>
    <dgm:pt modelId="{3E4905E3-DDF6-4D83-9F0A-5D5D816EA587}" type="sibTrans" cxnId="{4FC16DBF-5772-44AB-A81C-388C45399591}">
      <dgm:prSet/>
      <dgm:spPr/>
      <dgm:t>
        <a:bodyPr/>
        <a:lstStyle/>
        <a:p>
          <a:endParaRPr lang="en-ZA"/>
        </a:p>
      </dgm:t>
    </dgm:pt>
    <dgm:pt modelId="{C02EED6D-A8B7-4F9E-92B3-3023A75769B1}">
      <dgm:prSet phldrT="[Text]" custT="1"/>
      <dgm:spPr>
        <a:xfrm>
          <a:off x="2523905" y="2424116"/>
          <a:ext cx="1742683" cy="871341"/>
        </a:xfrm>
      </dgm:spPr>
      <dgm:t>
        <a:bodyPr/>
        <a:lstStyle/>
        <a:p>
          <a:r>
            <a:rPr lang="en-ZA" sz="2800" dirty="0">
              <a:latin typeface="Calibri"/>
              <a:ea typeface="+mn-ea"/>
              <a:cs typeface="+mn-cs"/>
            </a:rPr>
            <a:t>Healthy incarcerated population</a:t>
          </a:r>
        </a:p>
      </dgm:t>
    </dgm:pt>
    <dgm:pt modelId="{33C487AF-E27D-4567-9F55-D19F60BDB170}" type="parTrans" cxnId="{86339C19-994E-4BF0-A593-5AB174B6CA8B}">
      <dgm:prSet/>
      <dgm:spPr>
        <a:xfrm>
          <a:off x="1976023" y="2846076"/>
          <a:ext cx="547882" cy="27421"/>
        </a:xfrm>
      </dgm:spPr>
      <dgm:t>
        <a:bodyPr/>
        <a:lstStyle/>
        <a:p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5654BE-583E-4A3B-8463-2DCCC735CE86}" type="sibTrans" cxnId="{86339C19-994E-4BF0-A593-5AB174B6CA8B}">
      <dgm:prSet/>
      <dgm:spPr/>
      <dgm:t>
        <a:bodyPr/>
        <a:lstStyle/>
        <a:p>
          <a:endParaRPr lang="en-ZA"/>
        </a:p>
      </dgm:t>
    </dgm:pt>
    <dgm:pt modelId="{7A4948D0-9C29-471B-87B1-C829CFAA350B}">
      <dgm:prSet custT="1"/>
      <dgm:spPr>
        <a:xfrm>
          <a:off x="4883114" y="1923095"/>
          <a:ext cx="1742683" cy="871341"/>
        </a:xfrm>
      </dgm:spPr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Communicable Diseases</a:t>
          </a:r>
        </a:p>
        <a:p>
          <a:r>
            <a:rPr lang="en-ZA" sz="1800" dirty="0">
              <a:solidFill>
                <a:schemeClr val="tx1"/>
              </a:solidFill>
            </a:rPr>
            <a:t>TB Success Rate (95%)</a:t>
          </a:r>
        </a:p>
        <a:p>
          <a:r>
            <a:rPr lang="en-ZA" sz="1800" dirty="0">
              <a:solidFill>
                <a:schemeClr val="tx1"/>
              </a:solidFill>
            </a:rPr>
            <a:t>TB Cure Rate (91%) </a:t>
          </a:r>
        </a:p>
        <a:p>
          <a:r>
            <a:rPr lang="en-ZA" sz="1800" dirty="0">
              <a:solidFill>
                <a:schemeClr val="tx1"/>
              </a:solidFill>
            </a:rPr>
            <a:t>Viral Load Suppression Rate (95%)</a:t>
          </a:r>
          <a:endParaRPr lang="en-ZA" sz="1800" b="0" dirty="0"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gm:t>
    </dgm:pt>
    <dgm:pt modelId="{28948F3D-43E8-43EB-8A1A-38248E4E539D}" type="parTrans" cxnId="{0A07B529-41FF-4B30-BA28-984C8C53F170}">
      <dgm:prSet/>
      <dgm:spPr>
        <a:xfrm rot="19254054">
          <a:off x="4177633" y="2595565"/>
          <a:ext cx="794435" cy="27421"/>
        </a:xfrm>
      </dgm:spPr>
      <dgm:t>
        <a:bodyPr/>
        <a:lstStyle/>
        <a:p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7F964B-93AD-46D8-A749-ADA423B674ED}" type="sibTrans" cxnId="{0A07B529-41FF-4B30-BA28-984C8C53F170}">
      <dgm:prSet/>
      <dgm:spPr/>
      <dgm:t>
        <a:bodyPr/>
        <a:lstStyle/>
        <a:p>
          <a:endParaRPr lang="en-ZA"/>
        </a:p>
      </dgm:t>
    </dgm:pt>
    <dgm:pt modelId="{41BEA329-896A-4A78-AC41-498D98371ACD}">
      <dgm:prSet custT="1"/>
      <dgm:spPr>
        <a:xfrm>
          <a:off x="4883114" y="2925138"/>
          <a:ext cx="1742683" cy="871341"/>
        </a:xfrm>
      </dgm:spPr>
      <dgm:t>
        <a:bodyPr/>
        <a:lstStyle/>
        <a:p>
          <a:r>
            <a:rPr lang="en-ZA" sz="1800" b="1" dirty="0">
              <a:latin typeface="Calibri"/>
              <a:ea typeface="+mn-ea"/>
              <a:cs typeface="+mn-cs"/>
            </a:rPr>
            <a:t>Non-Communicable Diseases</a:t>
          </a:r>
        </a:p>
        <a:p>
          <a:r>
            <a:rPr lang="en-ZA" sz="1800" b="0" dirty="0">
              <a:latin typeface="Calibri"/>
              <a:ea typeface="+mn-ea"/>
              <a:cs typeface="+mn-cs"/>
            </a:rPr>
            <a:t>% of inmates screened for Diabetes and Hypertension</a:t>
          </a:r>
        </a:p>
      </dgm:t>
    </dgm:pt>
    <dgm:pt modelId="{BCFFA13F-26B4-4005-B867-27F956CAA094}" type="parTrans" cxnId="{7CF5FE8B-AF87-45BD-A42E-58291CA41DD1}">
      <dgm:prSet/>
      <dgm:spPr>
        <a:xfrm rot="2345946">
          <a:off x="4177633" y="3096587"/>
          <a:ext cx="794435" cy="27421"/>
        </a:xfrm>
      </dgm:spPr>
      <dgm:t>
        <a:bodyPr/>
        <a:lstStyle/>
        <a:p>
          <a:endParaRPr lang="en-ZA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410083-A12D-4AAB-936E-FB41E77E8DB5}" type="sibTrans" cxnId="{7CF5FE8B-AF87-45BD-A42E-58291CA41DD1}">
      <dgm:prSet/>
      <dgm:spPr/>
      <dgm:t>
        <a:bodyPr/>
        <a:lstStyle/>
        <a:p>
          <a:endParaRPr lang="en-ZA"/>
        </a:p>
      </dgm:t>
    </dgm:pt>
    <dgm:pt modelId="{D17BFF15-F469-450A-BE93-B04123CCC99E}" type="pres">
      <dgm:prSet presAssocID="{881779E4-F6D9-48D7-8FB8-CB2BDDC089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5628BE-2AF4-4FD1-B4DB-76E88AF7A130}" type="pres">
      <dgm:prSet presAssocID="{20F0F244-8A4D-40B3-8291-C4799234F425}" presName="root1" presStyleCnt="0"/>
      <dgm:spPr/>
    </dgm:pt>
    <dgm:pt modelId="{B5BE1993-DE2F-4A51-8D77-D9DF03A10228}" type="pres">
      <dgm:prSet presAssocID="{20F0F244-8A4D-40B3-8291-C4799234F425}" presName="LevelOneTextNode" presStyleLbl="node0" presStyleIdx="0" presStyleCnt="1" custScaleY="181789" custLinFactNeighborX="1300" custLinFactNeighborY="-54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2B930AE-E3CE-4040-9A46-2F0B78280E54}" type="pres">
      <dgm:prSet presAssocID="{20F0F244-8A4D-40B3-8291-C4799234F425}" presName="level2hierChild" presStyleCnt="0"/>
      <dgm:spPr/>
    </dgm:pt>
    <dgm:pt modelId="{806624F1-247C-4B18-98B2-C7420405EA0A}" type="pres">
      <dgm:prSet presAssocID="{33C487AF-E27D-4567-9F55-D19F60BDB170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</dgm:spPr>
    </dgm:pt>
    <dgm:pt modelId="{50470530-08AF-4AF3-BE2B-110E99E28E68}" type="pres">
      <dgm:prSet presAssocID="{33C487AF-E27D-4567-9F55-D19F60BDB170}" presName="connTx" presStyleLbl="parChTrans1D2" presStyleIdx="0" presStyleCnt="1"/>
      <dgm:spPr/>
    </dgm:pt>
    <dgm:pt modelId="{59737DA6-DC62-4140-A2D2-C8CFEA603EDB}" type="pres">
      <dgm:prSet presAssocID="{C02EED6D-A8B7-4F9E-92B3-3023A75769B1}" presName="root2" presStyleCnt="0"/>
      <dgm:spPr/>
    </dgm:pt>
    <dgm:pt modelId="{700750EF-DCA2-44E7-A8F6-8722B98CA86B}" type="pres">
      <dgm:prSet presAssocID="{C02EED6D-A8B7-4F9E-92B3-3023A75769B1}" presName="LevelTwoTextNode" presStyleLbl="node2" presStyleIdx="0" presStyleCnt="1" custScaleY="181789" custLinFactNeighborX="-12405" custLinFactNeighborY="-41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8852E6A-98CD-4632-B618-9D174C1917FB}" type="pres">
      <dgm:prSet presAssocID="{C02EED6D-A8B7-4F9E-92B3-3023A75769B1}" presName="level3hierChild" presStyleCnt="0"/>
      <dgm:spPr/>
    </dgm:pt>
    <dgm:pt modelId="{3A0F5D64-518A-4350-B9E9-C42320A5B686}" type="pres">
      <dgm:prSet presAssocID="{28948F3D-43E8-43EB-8A1A-38248E4E539D}" presName="conn2-1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</dgm:pt>
    <dgm:pt modelId="{09EFA9F9-F99C-4F23-8B39-6412BD28426D}" type="pres">
      <dgm:prSet presAssocID="{28948F3D-43E8-43EB-8A1A-38248E4E539D}" presName="connTx" presStyleLbl="parChTrans1D3" presStyleIdx="0" presStyleCnt="2"/>
      <dgm:spPr/>
    </dgm:pt>
    <dgm:pt modelId="{862D8BE0-6D48-4291-8E6C-261FD74FC528}" type="pres">
      <dgm:prSet presAssocID="{7A4948D0-9C29-471B-87B1-C829CFAA350B}" presName="root2" presStyleCnt="0"/>
      <dgm:spPr/>
    </dgm:pt>
    <dgm:pt modelId="{E57721BD-D99F-4BCC-BEB3-1297D5C323E0}" type="pres">
      <dgm:prSet presAssocID="{7A4948D0-9C29-471B-87B1-C829CFAA350B}" presName="LevelTwoTextNode" presStyleLbl="node3" presStyleIdx="0" presStyleCnt="2" custScaleY="243954" custLinFactNeighborX="-21697" custLinFactNeighborY="46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32B6CDA-E203-4D0D-824D-DA3CFFDD0E99}" type="pres">
      <dgm:prSet presAssocID="{7A4948D0-9C29-471B-87B1-C829CFAA350B}" presName="level3hierChild" presStyleCnt="0"/>
      <dgm:spPr/>
    </dgm:pt>
    <dgm:pt modelId="{ACCF4CD0-F9FF-4370-A691-0715E7AAB44F}" type="pres">
      <dgm:prSet presAssocID="{BCFFA13F-26B4-4005-B867-27F956CAA094}" presName="conn2-1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</dgm:pt>
    <dgm:pt modelId="{F502CA11-8A99-4DFD-8890-1F220A4853F0}" type="pres">
      <dgm:prSet presAssocID="{BCFFA13F-26B4-4005-B867-27F956CAA094}" presName="connTx" presStyleLbl="parChTrans1D3" presStyleIdx="1" presStyleCnt="2"/>
      <dgm:spPr/>
    </dgm:pt>
    <dgm:pt modelId="{4726C162-9BDD-41C6-92E8-299A2BC4E607}" type="pres">
      <dgm:prSet presAssocID="{41BEA329-896A-4A78-AC41-498D98371ACD}" presName="root2" presStyleCnt="0"/>
      <dgm:spPr/>
    </dgm:pt>
    <dgm:pt modelId="{CC82D747-28E6-4311-BA1A-378E1CDE55D5}" type="pres">
      <dgm:prSet presAssocID="{41BEA329-896A-4A78-AC41-498D98371ACD}" presName="LevelTwoTextNode" presStyleLbl="node3" presStyleIdx="1" presStyleCnt="2" custScaleY="126901" custLinFactNeighborX="-18136" custLinFactNeighborY="1929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7A14819-F468-496E-941F-C11A83096207}" type="pres">
      <dgm:prSet presAssocID="{41BEA329-896A-4A78-AC41-498D98371ACD}" presName="level3hierChild" presStyleCnt="0"/>
      <dgm:spPr/>
    </dgm:pt>
  </dgm:ptLst>
  <dgm:cxnLst>
    <dgm:cxn modelId="{86339C19-994E-4BF0-A593-5AB174B6CA8B}" srcId="{20F0F244-8A4D-40B3-8291-C4799234F425}" destId="{C02EED6D-A8B7-4F9E-92B3-3023A75769B1}" srcOrd="0" destOrd="0" parTransId="{33C487AF-E27D-4567-9F55-D19F60BDB170}" sibTransId="{0E5654BE-583E-4A3B-8463-2DCCC735CE86}"/>
    <dgm:cxn modelId="{9EA8E324-1B47-461D-B0A0-1A3DB143B679}" type="presOf" srcId="{881779E4-F6D9-48D7-8FB8-CB2BDDC08908}" destId="{D17BFF15-F469-450A-BE93-B04123CCC99E}" srcOrd="0" destOrd="0" presId="urn:microsoft.com/office/officeart/2005/8/layout/hierarchy2"/>
    <dgm:cxn modelId="{0A07B529-41FF-4B30-BA28-984C8C53F170}" srcId="{C02EED6D-A8B7-4F9E-92B3-3023A75769B1}" destId="{7A4948D0-9C29-471B-87B1-C829CFAA350B}" srcOrd="0" destOrd="0" parTransId="{28948F3D-43E8-43EB-8A1A-38248E4E539D}" sibTransId="{BF7F964B-93AD-46D8-A749-ADA423B674ED}"/>
    <dgm:cxn modelId="{A6453762-EC1A-49DC-B045-6833D851942F}" type="presOf" srcId="{7A4948D0-9C29-471B-87B1-C829CFAA350B}" destId="{E57721BD-D99F-4BCC-BEB3-1297D5C323E0}" srcOrd="0" destOrd="0" presId="urn:microsoft.com/office/officeart/2005/8/layout/hierarchy2"/>
    <dgm:cxn modelId="{C18A1567-1FFD-4990-B7BF-06159217B9AA}" type="presOf" srcId="{C02EED6D-A8B7-4F9E-92B3-3023A75769B1}" destId="{700750EF-DCA2-44E7-A8F6-8722B98CA86B}" srcOrd="0" destOrd="0" presId="urn:microsoft.com/office/officeart/2005/8/layout/hierarchy2"/>
    <dgm:cxn modelId="{45759F53-F79F-4E37-B1C3-05B3765438DE}" type="presOf" srcId="{28948F3D-43E8-43EB-8A1A-38248E4E539D}" destId="{3A0F5D64-518A-4350-B9E9-C42320A5B686}" srcOrd="0" destOrd="0" presId="urn:microsoft.com/office/officeart/2005/8/layout/hierarchy2"/>
    <dgm:cxn modelId="{EE65DF76-E3A1-40C7-8737-1EE302D63FB3}" type="presOf" srcId="{33C487AF-E27D-4567-9F55-D19F60BDB170}" destId="{50470530-08AF-4AF3-BE2B-110E99E28E68}" srcOrd="1" destOrd="0" presId="urn:microsoft.com/office/officeart/2005/8/layout/hierarchy2"/>
    <dgm:cxn modelId="{C571767A-CE7A-4057-B5BB-A4B2D0E028C0}" type="presOf" srcId="{20F0F244-8A4D-40B3-8291-C4799234F425}" destId="{B5BE1993-DE2F-4A51-8D77-D9DF03A10228}" srcOrd="0" destOrd="0" presId="urn:microsoft.com/office/officeart/2005/8/layout/hierarchy2"/>
    <dgm:cxn modelId="{7CF5FE8B-AF87-45BD-A42E-58291CA41DD1}" srcId="{C02EED6D-A8B7-4F9E-92B3-3023A75769B1}" destId="{41BEA329-896A-4A78-AC41-498D98371ACD}" srcOrd="1" destOrd="0" parTransId="{BCFFA13F-26B4-4005-B867-27F956CAA094}" sibTransId="{58410083-A12D-4AAB-936E-FB41E77E8DB5}"/>
    <dgm:cxn modelId="{6C2A6893-7CFC-45CD-8D87-D4CEB3B829B2}" type="presOf" srcId="{33C487AF-E27D-4567-9F55-D19F60BDB170}" destId="{806624F1-247C-4B18-98B2-C7420405EA0A}" srcOrd="0" destOrd="0" presId="urn:microsoft.com/office/officeart/2005/8/layout/hierarchy2"/>
    <dgm:cxn modelId="{71F00B95-2E00-4B99-B680-A3CCFB460D1C}" type="presOf" srcId="{28948F3D-43E8-43EB-8A1A-38248E4E539D}" destId="{09EFA9F9-F99C-4F23-8B39-6412BD28426D}" srcOrd="1" destOrd="0" presId="urn:microsoft.com/office/officeart/2005/8/layout/hierarchy2"/>
    <dgm:cxn modelId="{5439D29A-7793-4D32-B714-EFF5D959E163}" type="presOf" srcId="{BCFFA13F-26B4-4005-B867-27F956CAA094}" destId="{ACCF4CD0-F9FF-4370-A691-0715E7AAB44F}" srcOrd="0" destOrd="0" presId="urn:microsoft.com/office/officeart/2005/8/layout/hierarchy2"/>
    <dgm:cxn modelId="{4FC16DBF-5772-44AB-A81C-388C45399591}" srcId="{881779E4-F6D9-48D7-8FB8-CB2BDDC08908}" destId="{20F0F244-8A4D-40B3-8291-C4799234F425}" srcOrd="0" destOrd="0" parTransId="{08BAD210-BA6D-42C5-87F5-4268C56E9F21}" sibTransId="{3E4905E3-DDF6-4D83-9F0A-5D5D816EA587}"/>
    <dgm:cxn modelId="{513BE8C3-8A75-409F-B12F-43F987878DAC}" type="presOf" srcId="{BCFFA13F-26B4-4005-B867-27F956CAA094}" destId="{F502CA11-8A99-4DFD-8890-1F220A4853F0}" srcOrd="1" destOrd="0" presId="urn:microsoft.com/office/officeart/2005/8/layout/hierarchy2"/>
    <dgm:cxn modelId="{C9BBDFF3-0D2C-4F0B-A3DF-C2DF9A97D519}" type="presOf" srcId="{41BEA329-896A-4A78-AC41-498D98371ACD}" destId="{CC82D747-28E6-4311-BA1A-378E1CDE55D5}" srcOrd="0" destOrd="0" presId="urn:microsoft.com/office/officeart/2005/8/layout/hierarchy2"/>
    <dgm:cxn modelId="{212DB3AB-6A65-4BC2-9D5B-53F6E8350F33}" type="presParOf" srcId="{D17BFF15-F469-450A-BE93-B04123CCC99E}" destId="{235628BE-2AF4-4FD1-B4DB-76E88AF7A130}" srcOrd="0" destOrd="0" presId="urn:microsoft.com/office/officeart/2005/8/layout/hierarchy2"/>
    <dgm:cxn modelId="{F591A016-924B-4CC0-976D-6DF76EABB1C4}" type="presParOf" srcId="{235628BE-2AF4-4FD1-B4DB-76E88AF7A130}" destId="{B5BE1993-DE2F-4A51-8D77-D9DF03A10228}" srcOrd="0" destOrd="0" presId="urn:microsoft.com/office/officeart/2005/8/layout/hierarchy2"/>
    <dgm:cxn modelId="{802F7962-E2DE-45E6-B05A-5CBCCA0E6E34}" type="presParOf" srcId="{235628BE-2AF4-4FD1-B4DB-76E88AF7A130}" destId="{82B930AE-E3CE-4040-9A46-2F0B78280E54}" srcOrd="1" destOrd="0" presId="urn:microsoft.com/office/officeart/2005/8/layout/hierarchy2"/>
    <dgm:cxn modelId="{C5737247-C940-4E77-B609-A86BBDF3B855}" type="presParOf" srcId="{82B930AE-E3CE-4040-9A46-2F0B78280E54}" destId="{806624F1-247C-4B18-98B2-C7420405EA0A}" srcOrd="0" destOrd="0" presId="urn:microsoft.com/office/officeart/2005/8/layout/hierarchy2"/>
    <dgm:cxn modelId="{15F11C45-1188-4F54-B513-75873B702B76}" type="presParOf" srcId="{806624F1-247C-4B18-98B2-C7420405EA0A}" destId="{50470530-08AF-4AF3-BE2B-110E99E28E68}" srcOrd="0" destOrd="0" presId="urn:microsoft.com/office/officeart/2005/8/layout/hierarchy2"/>
    <dgm:cxn modelId="{165DA9C4-1FBB-45C8-ACD2-5270226935E4}" type="presParOf" srcId="{82B930AE-E3CE-4040-9A46-2F0B78280E54}" destId="{59737DA6-DC62-4140-A2D2-C8CFEA603EDB}" srcOrd="1" destOrd="0" presId="urn:microsoft.com/office/officeart/2005/8/layout/hierarchy2"/>
    <dgm:cxn modelId="{80E7396E-FA91-4F92-9EE7-895EEFAF65D7}" type="presParOf" srcId="{59737DA6-DC62-4140-A2D2-C8CFEA603EDB}" destId="{700750EF-DCA2-44E7-A8F6-8722B98CA86B}" srcOrd="0" destOrd="0" presId="urn:microsoft.com/office/officeart/2005/8/layout/hierarchy2"/>
    <dgm:cxn modelId="{1D1FD32B-2649-449F-AD77-A730E2845FED}" type="presParOf" srcId="{59737DA6-DC62-4140-A2D2-C8CFEA603EDB}" destId="{88852E6A-98CD-4632-B618-9D174C1917FB}" srcOrd="1" destOrd="0" presId="urn:microsoft.com/office/officeart/2005/8/layout/hierarchy2"/>
    <dgm:cxn modelId="{E79E2328-0D7F-4A7D-A2F1-4A09746F8FDB}" type="presParOf" srcId="{88852E6A-98CD-4632-B618-9D174C1917FB}" destId="{3A0F5D64-518A-4350-B9E9-C42320A5B686}" srcOrd="0" destOrd="0" presId="urn:microsoft.com/office/officeart/2005/8/layout/hierarchy2"/>
    <dgm:cxn modelId="{F7AE2BA3-E483-4F4A-BCE8-83B942986FF2}" type="presParOf" srcId="{3A0F5D64-518A-4350-B9E9-C42320A5B686}" destId="{09EFA9F9-F99C-4F23-8B39-6412BD28426D}" srcOrd="0" destOrd="0" presId="urn:microsoft.com/office/officeart/2005/8/layout/hierarchy2"/>
    <dgm:cxn modelId="{8CB2C976-D5EA-44D4-A624-F311C316AD57}" type="presParOf" srcId="{88852E6A-98CD-4632-B618-9D174C1917FB}" destId="{862D8BE0-6D48-4291-8E6C-261FD74FC528}" srcOrd="1" destOrd="0" presId="urn:microsoft.com/office/officeart/2005/8/layout/hierarchy2"/>
    <dgm:cxn modelId="{BEAEE572-9544-458D-B667-8538BB95051E}" type="presParOf" srcId="{862D8BE0-6D48-4291-8E6C-261FD74FC528}" destId="{E57721BD-D99F-4BCC-BEB3-1297D5C323E0}" srcOrd="0" destOrd="0" presId="urn:microsoft.com/office/officeart/2005/8/layout/hierarchy2"/>
    <dgm:cxn modelId="{5A1998CF-391C-4F30-9992-B888C974596F}" type="presParOf" srcId="{862D8BE0-6D48-4291-8E6C-261FD74FC528}" destId="{B32B6CDA-E203-4D0D-824D-DA3CFFDD0E99}" srcOrd="1" destOrd="0" presId="urn:microsoft.com/office/officeart/2005/8/layout/hierarchy2"/>
    <dgm:cxn modelId="{3EDCDFFC-1FEF-49FB-8E74-B2166130A1BA}" type="presParOf" srcId="{88852E6A-98CD-4632-B618-9D174C1917FB}" destId="{ACCF4CD0-F9FF-4370-A691-0715E7AAB44F}" srcOrd="2" destOrd="0" presId="urn:microsoft.com/office/officeart/2005/8/layout/hierarchy2"/>
    <dgm:cxn modelId="{A20898EB-BED1-4553-B511-5CEE945DA6D6}" type="presParOf" srcId="{ACCF4CD0-F9FF-4370-A691-0715E7AAB44F}" destId="{F502CA11-8A99-4DFD-8890-1F220A4853F0}" srcOrd="0" destOrd="0" presId="urn:microsoft.com/office/officeart/2005/8/layout/hierarchy2"/>
    <dgm:cxn modelId="{84905FFF-B679-49D5-8490-6C230437962D}" type="presParOf" srcId="{88852E6A-98CD-4632-B618-9D174C1917FB}" destId="{4726C162-9BDD-41C6-92E8-299A2BC4E607}" srcOrd="3" destOrd="0" presId="urn:microsoft.com/office/officeart/2005/8/layout/hierarchy2"/>
    <dgm:cxn modelId="{64A6E09B-0C5E-45A7-9FA7-13508D05E802}" type="presParOf" srcId="{4726C162-9BDD-41C6-92E8-299A2BC4E607}" destId="{CC82D747-28E6-4311-BA1A-378E1CDE55D5}" srcOrd="0" destOrd="0" presId="urn:microsoft.com/office/officeart/2005/8/layout/hierarchy2"/>
    <dgm:cxn modelId="{4416140C-8466-4EF7-819A-14DEE7D06288}" type="presParOf" srcId="{4726C162-9BDD-41C6-92E8-299A2BC4E607}" destId="{C7A14819-F468-496E-941F-C11A830962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4EBD29-9BDB-4410-B5A3-C93C45ECDCCA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B55F6B3D-7746-48EE-B5B3-3A8ACF91F9E7}">
      <dgm:prSet phldrT="[Text]"/>
      <dgm:spPr>
        <a:xfrm>
          <a:off x="4241" y="0"/>
          <a:ext cx="2469058" cy="408158"/>
        </a:xfrm>
      </dgm:spPr>
      <dgm:t>
        <a:bodyPr/>
        <a:lstStyle/>
        <a:p>
          <a:r>
            <a:rPr lang="en-ZA" dirty="0">
              <a:solidFill>
                <a:schemeClr val="tx1"/>
              </a:solidFill>
              <a:latin typeface="Calibri"/>
              <a:ea typeface="+mn-ea"/>
              <a:cs typeface="+mn-cs"/>
            </a:rPr>
            <a:t>Impact (Impact Statement)</a:t>
          </a:r>
        </a:p>
      </dgm:t>
    </dgm:pt>
    <dgm:pt modelId="{A208254B-0DDD-4696-9EEC-242775112F79}" type="par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686B98D-58FB-406C-9034-9447D5FD71C6}" type="sib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5405A81-8DD7-45E5-9221-8CEB3D1CA633}">
      <dgm:prSet phldrT="[Text]"/>
      <dgm:spPr>
        <a:xfrm>
          <a:off x="2226394" y="0"/>
          <a:ext cx="2469058" cy="408158"/>
        </a:xfrm>
      </dgm:spPr>
      <dgm:t>
        <a:bodyPr/>
        <a:lstStyle/>
        <a:p>
          <a:r>
            <a:rPr lang="en-ZA" dirty="0">
              <a:solidFill>
                <a:schemeClr val="tx1"/>
              </a:solidFill>
              <a:latin typeface="Calibri"/>
              <a:ea typeface="+mn-ea"/>
              <a:cs typeface="+mn-cs"/>
            </a:rPr>
            <a:t>Outcome (5 year target)</a:t>
          </a:r>
        </a:p>
      </dgm:t>
    </dgm:pt>
    <dgm:pt modelId="{0720EFD5-880C-413E-9507-F36C419877A2}" type="par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9ED9D56-56EF-4F06-A6A8-5ED94C400346}" type="sib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FD5EE27-EEA5-4F7D-9768-110820E6ACFE}">
      <dgm:prSet phldrT="[Text]"/>
      <dgm:spPr>
        <a:xfrm>
          <a:off x="4448547" y="0"/>
          <a:ext cx="2469058" cy="408158"/>
        </a:xfrm>
      </dgm:spPr>
      <dgm:t>
        <a:bodyPr/>
        <a:lstStyle/>
        <a:p>
          <a:r>
            <a:rPr lang="en-ZA" dirty="0">
              <a:solidFill>
                <a:schemeClr val="tx1"/>
              </a:solidFill>
              <a:latin typeface="Calibri"/>
              <a:ea typeface="+mn-ea"/>
              <a:cs typeface="+mn-cs"/>
            </a:rPr>
            <a:t>Primary Outputs (KPI’S)</a:t>
          </a:r>
        </a:p>
      </dgm:t>
    </dgm:pt>
    <dgm:pt modelId="{B9D090CF-5114-4F81-A477-1D0A07B3AE22}" type="par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BC49193-A35C-47A1-84E1-FE567320C6A9}" type="sib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E95E91A-77C9-480C-9DF5-36A9800DE5FD}" type="pres">
      <dgm:prSet presAssocID="{5A4EBD29-9BDB-4410-B5A3-C93C45ECDCCA}" presName="Name0" presStyleCnt="0">
        <dgm:presLayoutVars>
          <dgm:dir/>
          <dgm:animLvl val="lvl"/>
          <dgm:resizeHandles val="exact"/>
        </dgm:presLayoutVars>
      </dgm:prSet>
      <dgm:spPr/>
    </dgm:pt>
    <dgm:pt modelId="{262BE795-9EDB-44E2-96BB-62343E1E77CA}" type="pres">
      <dgm:prSet presAssocID="{B55F6B3D-7746-48EE-B5B3-3A8ACF91F9E7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54CFF9C2-0D0A-4481-B27F-65E1272CE003}" type="pres">
      <dgm:prSet presAssocID="{D686B98D-58FB-406C-9034-9447D5FD71C6}" presName="parTxOnlySpace" presStyleCnt="0"/>
      <dgm:spPr/>
    </dgm:pt>
    <dgm:pt modelId="{725E6417-0418-43C0-891F-EE405BDC9D2D}" type="pres">
      <dgm:prSet presAssocID="{A5405A81-8DD7-45E5-9221-8CEB3D1CA633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9D115F0D-9052-4C85-9C1C-B341DDFC46D7}" type="pres">
      <dgm:prSet presAssocID="{C9ED9D56-56EF-4F06-A6A8-5ED94C400346}" presName="parTxOnlySpace" presStyleCnt="0"/>
      <dgm:spPr/>
    </dgm:pt>
    <dgm:pt modelId="{9654805B-6471-444A-A5C9-497929093079}" type="pres">
      <dgm:prSet presAssocID="{8FD5EE27-EEA5-4F7D-9768-110820E6ACFE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9D20673A-9DF6-47FC-BF38-7D75D2CE96E9}" srcId="{5A4EBD29-9BDB-4410-B5A3-C93C45ECDCCA}" destId="{A5405A81-8DD7-45E5-9221-8CEB3D1CA633}" srcOrd="1" destOrd="0" parTransId="{0720EFD5-880C-413E-9507-F36C419877A2}" sibTransId="{C9ED9D56-56EF-4F06-A6A8-5ED94C400346}"/>
    <dgm:cxn modelId="{73FF0B5B-9BB7-47DA-A745-617815457F7C}" type="presOf" srcId="{B55F6B3D-7746-48EE-B5B3-3A8ACF91F9E7}" destId="{262BE795-9EDB-44E2-96BB-62343E1E77CA}" srcOrd="0" destOrd="0" presId="urn:microsoft.com/office/officeart/2005/8/layout/chevron1"/>
    <dgm:cxn modelId="{AA2E2469-18B2-42D1-9FAB-96B9EE27CB67}" type="presOf" srcId="{8FD5EE27-EEA5-4F7D-9768-110820E6ACFE}" destId="{9654805B-6471-444A-A5C9-497929093079}" srcOrd="0" destOrd="0" presId="urn:microsoft.com/office/officeart/2005/8/layout/chevron1"/>
    <dgm:cxn modelId="{3A88D452-2C35-47AE-AF1A-D540602B3909}" type="presOf" srcId="{A5405A81-8DD7-45E5-9221-8CEB3D1CA633}" destId="{725E6417-0418-43C0-891F-EE405BDC9D2D}" srcOrd="0" destOrd="0" presId="urn:microsoft.com/office/officeart/2005/8/layout/chevron1"/>
    <dgm:cxn modelId="{B11535D1-12F2-4295-900E-CD2835C48A77}" type="presOf" srcId="{5A4EBD29-9BDB-4410-B5A3-C93C45ECDCCA}" destId="{7E95E91A-77C9-480C-9DF5-36A9800DE5FD}" srcOrd="0" destOrd="0" presId="urn:microsoft.com/office/officeart/2005/8/layout/chevron1"/>
    <dgm:cxn modelId="{ED689DDA-D6E1-4C9D-87AE-9EB8976FEA7C}" srcId="{5A4EBD29-9BDB-4410-B5A3-C93C45ECDCCA}" destId="{B55F6B3D-7746-48EE-B5B3-3A8ACF91F9E7}" srcOrd="0" destOrd="0" parTransId="{A208254B-0DDD-4696-9EEC-242775112F79}" sibTransId="{D686B98D-58FB-406C-9034-9447D5FD71C6}"/>
    <dgm:cxn modelId="{E42A57ED-8F88-47D9-A998-A2735410C5A7}" srcId="{5A4EBD29-9BDB-4410-B5A3-C93C45ECDCCA}" destId="{8FD5EE27-EEA5-4F7D-9768-110820E6ACFE}" srcOrd="2" destOrd="0" parTransId="{B9D090CF-5114-4F81-A477-1D0A07B3AE22}" sibTransId="{9BC49193-A35C-47A1-84E1-FE567320C6A9}"/>
    <dgm:cxn modelId="{A03A1755-2577-4A3F-9F01-CDE9449A12D8}" type="presParOf" srcId="{7E95E91A-77C9-480C-9DF5-36A9800DE5FD}" destId="{262BE795-9EDB-44E2-96BB-62343E1E77CA}" srcOrd="0" destOrd="0" presId="urn:microsoft.com/office/officeart/2005/8/layout/chevron1"/>
    <dgm:cxn modelId="{052369B3-993F-449A-AA09-76C6C724EF7F}" type="presParOf" srcId="{7E95E91A-77C9-480C-9DF5-36A9800DE5FD}" destId="{54CFF9C2-0D0A-4481-B27F-65E1272CE003}" srcOrd="1" destOrd="0" presId="urn:microsoft.com/office/officeart/2005/8/layout/chevron1"/>
    <dgm:cxn modelId="{D4A5B402-54F1-4C43-A070-367989E82FB4}" type="presParOf" srcId="{7E95E91A-77C9-480C-9DF5-36A9800DE5FD}" destId="{725E6417-0418-43C0-891F-EE405BDC9D2D}" srcOrd="2" destOrd="0" presId="urn:microsoft.com/office/officeart/2005/8/layout/chevron1"/>
    <dgm:cxn modelId="{CE0D6FD7-7C6E-4B0C-B660-F326E45BF782}" type="presParOf" srcId="{7E95E91A-77C9-480C-9DF5-36A9800DE5FD}" destId="{9D115F0D-9052-4C85-9C1C-B341DDFC46D7}" srcOrd="3" destOrd="0" presId="urn:microsoft.com/office/officeart/2005/8/layout/chevron1"/>
    <dgm:cxn modelId="{3CEEF7B7-AF9E-48DB-AD66-E133668370B4}" type="presParOf" srcId="{7E95E91A-77C9-480C-9DF5-36A9800DE5FD}" destId="{9654805B-6471-444A-A5C9-4979290930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F521-1B83-429C-A2A7-ECEDDEDF7363}">
      <dsp:nvSpPr>
        <dsp:cNvPr id="0" name=""/>
        <dsp:cNvSpPr/>
      </dsp:nvSpPr>
      <dsp:spPr>
        <a:xfrm>
          <a:off x="4" y="22103"/>
          <a:ext cx="8461327" cy="45842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285750" bIns="63500" numCol="1" spcCol="1270" anchor="ctr" anchorCtr="0">
          <a:noAutofit/>
        </a:bodyPr>
        <a:lstStyle/>
        <a:p>
          <a:pPr marL="0" lvl="0" indent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000" kern="1200" dirty="0"/>
            <a:t>5 Year Plan  </a:t>
          </a:r>
        </a:p>
      </dsp:txBody>
      <dsp:txXfrm rot="16200000">
        <a:off x="5377749" y="718611"/>
        <a:ext cx="3592960" cy="2199945"/>
      </dsp:txXfrm>
    </dsp:sp>
    <dsp:sp modelId="{12C30D81-1BC4-4E76-85E0-972A67EA9B48}">
      <dsp:nvSpPr>
        <dsp:cNvPr id="0" name=""/>
        <dsp:cNvSpPr/>
      </dsp:nvSpPr>
      <dsp:spPr>
        <a:xfrm>
          <a:off x="0" y="91067"/>
          <a:ext cx="6857376" cy="44463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bg1"/>
              </a:solidFill>
            </a:rPr>
            <a:t>Enhance the quality of the Primary Health Care, Hygiene  and Nutritional Services to all inmates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bg1"/>
              </a:solidFill>
            </a:rPr>
            <a:t>Improve Human Resources capacity for the provision of Primary Health Care Services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bg1"/>
              </a:solidFill>
            </a:rPr>
            <a:t>Provide relevant training and development programmes for capacitation officials to enhance service delivery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bg1"/>
              </a:solidFill>
            </a:rPr>
            <a:t>Strengthen infrastructure programmes and procurement of equipment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bg1"/>
              </a:solidFill>
            </a:rPr>
            <a:t>Skills retention through benchmarking with other government departments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 dirty="0">
            <a:solidFill>
              <a:schemeClr val="tx1"/>
            </a:solidFill>
          </a:endParaRPr>
        </a:p>
      </dsp:txBody>
      <dsp:txXfrm>
        <a:off x="0" y="91067"/>
        <a:ext cx="6857376" cy="4446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6FB7F-F398-4AD2-9D1F-A5B72AA2D00A}">
      <dsp:nvSpPr>
        <dsp:cNvPr id="0" name=""/>
        <dsp:cNvSpPr/>
      </dsp:nvSpPr>
      <dsp:spPr>
        <a:xfrm>
          <a:off x="2" y="14"/>
          <a:ext cx="8460347" cy="460634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240030" bIns="53340" numCol="1" spcCol="1270" anchor="ctr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200" kern="1200" dirty="0">
              <a:solidFill>
                <a:schemeClr val="tx1"/>
              </a:solidFill>
            </a:rPr>
            <a:t>10 Year Plan</a:t>
          </a:r>
        </a:p>
      </dsp:txBody>
      <dsp:txXfrm rot="16200000">
        <a:off x="5368256" y="705308"/>
        <a:ext cx="3610278" cy="2199690"/>
      </dsp:txXfrm>
    </dsp:sp>
    <dsp:sp modelId="{178B5035-B823-4666-A649-B2AEAC10A3E8}">
      <dsp:nvSpPr>
        <dsp:cNvPr id="0" name=""/>
        <dsp:cNvSpPr/>
      </dsp:nvSpPr>
      <dsp:spPr>
        <a:xfrm>
          <a:off x="115865" y="0"/>
          <a:ext cx="6470154" cy="46063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tx1"/>
              </a:solidFill>
            </a:rPr>
            <a:t>Improve the quality  and accessibility of Health Care Services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tx1"/>
              </a:solidFill>
            </a:rPr>
            <a:t>Restructure and improve  the provision of mental health, disability and emergency medical services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tx1"/>
              </a:solidFill>
            </a:rPr>
            <a:t>Improve inter-sectoral collaborations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</dsp:txBody>
      <dsp:txXfrm>
        <a:off x="115865" y="0"/>
        <a:ext cx="6470154" cy="4606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88BF5-33E3-495E-BD53-7F4A2F17A601}">
      <dsp:nvSpPr>
        <dsp:cNvPr id="0" name=""/>
        <dsp:cNvSpPr/>
      </dsp:nvSpPr>
      <dsp:spPr>
        <a:xfrm>
          <a:off x="0" y="124318"/>
          <a:ext cx="8345599" cy="475112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240030" bIns="53340" numCol="1" spcCol="1270" anchor="ctr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200" kern="1200" dirty="0"/>
            <a:t>50 Year Plan</a:t>
          </a:r>
        </a:p>
      </dsp:txBody>
      <dsp:txXfrm rot="16200000">
        <a:off x="5214227" y="901264"/>
        <a:ext cx="3723747" cy="2169855"/>
      </dsp:txXfrm>
    </dsp:sp>
    <dsp:sp modelId="{D32579FB-D835-47E9-A543-2F44361396E5}">
      <dsp:nvSpPr>
        <dsp:cNvPr id="0" name=""/>
        <dsp:cNvSpPr/>
      </dsp:nvSpPr>
      <dsp:spPr>
        <a:xfrm>
          <a:off x="0" y="0"/>
          <a:ext cx="6858873" cy="5023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Leverage on technology  and automate the health care value chain </a:t>
          </a:r>
        </a:p>
      </dsp:txBody>
      <dsp:txXfrm>
        <a:off x="0" y="0"/>
        <a:ext cx="6858873" cy="5023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5E0AC-6B73-46F8-8B12-3789AD7F99A2}">
      <dsp:nvSpPr>
        <dsp:cNvPr id="0" name=""/>
        <dsp:cNvSpPr/>
      </dsp:nvSpPr>
      <dsp:spPr>
        <a:xfrm>
          <a:off x="3291839" y="0"/>
          <a:ext cx="4937760" cy="1041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>
              <a:latin typeface="Calibri"/>
              <a:ea typeface="+mn-ea"/>
              <a:cs typeface="+mn-cs"/>
            </a:rPr>
            <a:t>Increased life expectancy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kern="1200" dirty="0">
            <a:latin typeface="Calibri"/>
            <a:ea typeface="+mn-ea"/>
            <a:cs typeface="+mn-cs"/>
          </a:endParaRPr>
        </a:p>
      </dsp:txBody>
      <dsp:txXfrm>
        <a:off x="3291839" y="130225"/>
        <a:ext cx="4547087" cy="781347"/>
      </dsp:txXfrm>
    </dsp:sp>
    <dsp:sp modelId="{CCA8A704-1AD6-4B7E-97E5-81658C0B1031}">
      <dsp:nvSpPr>
        <dsp:cNvPr id="0" name=""/>
        <dsp:cNvSpPr/>
      </dsp:nvSpPr>
      <dsp:spPr>
        <a:xfrm>
          <a:off x="0" y="0"/>
          <a:ext cx="3291840" cy="1041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 dirty="0"/>
            <a:t>Impact</a:t>
          </a:r>
        </a:p>
      </dsp:txBody>
      <dsp:txXfrm>
        <a:off x="50856" y="50856"/>
        <a:ext cx="3190128" cy="940084"/>
      </dsp:txXfrm>
    </dsp:sp>
    <dsp:sp modelId="{E173773C-6065-4782-9532-4728BCC4F5C9}">
      <dsp:nvSpPr>
        <dsp:cNvPr id="0" name=""/>
        <dsp:cNvSpPr/>
      </dsp:nvSpPr>
      <dsp:spPr>
        <a:xfrm>
          <a:off x="3291839" y="1145976"/>
          <a:ext cx="4937760" cy="1041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>
              <a:latin typeface="Calibri"/>
              <a:ea typeface="+mn-ea"/>
              <a:cs typeface="+mn-cs"/>
            </a:rPr>
            <a:t>Healthy incarcerated population</a:t>
          </a:r>
          <a:endParaRPr lang="en-ZA" sz="1800" kern="1200" dirty="0"/>
        </a:p>
      </dsp:txBody>
      <dsp:txXfrm>
        <a:off x="3291839" y="1276201"/>
        <a:ext cx="4547087" cy="781347"/>
      </dsp:txXfrm>
    </dsp:sp>
    <dsp:sp modelId="{4D59A496-64FA-4A5E-9B15-CE1FB362BB27}">
      <dsp:nvSpPr>
        <dsp:cNvPr id="0" name=""/>
        <dsp:cNvSpPr/>
      </dsp:nvSpPr>
      <dsp:spPr>
        <a:xfrm>
          <a:off x="0" y="1145976"/>
          <a:ext cx="3291840" cy="1041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 dirty="0"/>
            <a:t>Outcome</a:t>
          </a:r>
        </a:p>
      </dsp:txBody>
      <dsp:txXfrm>
        <a:off x="50856" y="1196832"/>
        <a:ext cx="3190128" cy="940084"/>
      </dsp:txXfrm>
    </dsp:sp>
    <dsp:sp modelId="{5FF2483C-B2C4-40DE-9DBE-3D6C2ECDAA75}">
      <dsp:nvSpPr>
        <dsp:cNvPr id="0" name=""/>
        <dsp:cNvSpPr/>
      </dsp:nvSpPr>
      <dsp:spPr>
        <a:xfrm>
          <a:off x="3291839" y="2291953"/>
          <a:ext cx="4937760" cy="1041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>
              <a:solidFill>
                <a:schemeClr val="tx1"/>
              </a:solidFill>
            </a:rPr>
            <a:t>Enhance the quality of the Primary Health Care, Hygiene  and Nutritional Services to all inmates </a:t>
          </a:r>
        </a:p>
      </dsp:txBody>
      <dsp:txXfrm>
        <a:off x="3291839" y="2422178"/>
        <a:ext cx="4547087" cy="781347"/>
      </dsp:txXfrm>
    </dsp:sp>
    <dsp:sp modelId="{18AB498C-9E95-4BCC-AC16-5A6489FB3E73}">
      <dsp:nvSpPr>
        <dsp:cNvPr id="0" name=""/>
        <dsp:cNvSpPr/>
      </dsp:nvSpPr>
      <dsp:spPr>
        <a:xfrm>
          <a:off x="0" y="2291953"/>
          <a:ext cx="3291840" cy="1041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 dirty="0"/>
            <a:t>Strategic Intent </a:t>
          </a:r>
        </a:p>
      </dsp:txBody>
      <dsp:txXfrm>
        <a:off x="50856" y="2342809"/>
        <a:ext cx="3190128" cy="940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E1993-DE2F-4A51-8D77-D9DF03A10228}">
      <dsp:nvSpPr>
        <dsp:cNvPr id="0" name=""/>
        <dsp:cNvSpPr/>
      </dsp:nvSpPr>
      <dsp:spPr>
        <a:xfrm>
          <a:off x="37210" y="1702731"/>
          <a:ext cx="2225509" cy="2022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latin typeface="Calibri"/>
              <a:ea typeface="+mn-ea"/>
              <a:cs typeface="+mn-cs"/>
            </a:rPr>
            <a:t>Increased life expectancy</a:t>
          </a:r>
        </a:p>
      </dsp:txBody>
      <dsp:txXfrm>
        <a:off x="96458" y="1761979"/>
        <a:ext cx="2107013" cy="1904369"/>
      </dsp:txXfrm>
    </dsp:sp>
    <dsp:sp modelId="{806624F1-247C-4B18-98B2-C7420405EA0A}">
      <dsp:nvSpPr>
        <dsp:cNvPr id="0" name=""/>
        <dsp:cNvSpPr/>
      </dsp:nvSpPr>
      <dsp:spPr>
        <a:xfrm rot="89470">
          <a:off x="2262620" y="2703737"/>
          <a:ext cx="585395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40683" y="2707146"/>
        <a:ext cx="29269" cy="29269"/>
      </dsp:txXfrm>
    </dsp:sp>
    <dsp:sp modelId="{700750EF-DCA2-44E7-A8F6-8722B98CA86B}">
      <dsp:nvSpPr>
        <dsp:cNvPr id="0" name=""/>
        <dsp:cNvSpPr/>
      </dsp:nvSpPr>
      <dsp:spPr>
        <a:xfrm>
          <a:off x="2847917" y="1717965"/>
          <a:ext cx="2225509" cy="2022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latin typeface="Calibri"/>
              <a:ea typeface="+mn-ea"/>
              <a:cs typeface="+mn-cs"/>
            </a:rPr>
            <a:t>Healthy incarcerated population</a:t>
          </a:r>
        </a:p>
      </dsp:txBody>
      <dsp:txXfrm>
        <a:off x="2907165" y="1777213"/>
        <a:ext cx="2107013" cy="1904369"/>
      </dsp:txXfrm>
    </dsp:sp>
    <dsp:sp modelId="{3A0F5D64-518A-4350-B9E9-C42320A5B686}">
      <dsp:nvSpPr>
        <dsp:cNvPr id="0" name=""/>
        <dsp:cNvSpPr/>
      </dsp:nvSpPr>
      <dsp:spPr>
        <a:xfrm rot="18877659">
          <a:off x="4928717" y="2365178"/>
          <a:ext cx="972829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90811" y="2358901"/>
        <a:ext cx="48641" cy="48641"/>
      </dsp:txXfrm>
    </dsp:sp>
    <dsp:sp modelId="{E57721BD-D99F-4BCC-BEB3-1297D5C323E0}">
      <dsp:nvSpPr>
        <dsp:cNvPr id="0" name=""/>
        <dsp:cNvSpPr/>
      </dsp:nvSpPr>
      <dsp:spPr>
        <a:xfrm>
          <a:off x="5756836" y="679742"/>
          <a:ext cx="2225509" cy="2714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tx1"/>
              </a:solidFill>
            </a:rPr>
            <a:t>Communicable Diseases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tx1"/>
              </a:solidFill>
            </a:rPr>
            <a:t>TB Success Rate (95%)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tx1"/>
              </a:solidFill>
            </a:rPr>
            <a:t>TB Cure Rate (91%)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tx1"/>
              </a:solidFill>
            </a:rPr>
            <a:t>Viral Load Suppression Rate (95%)</a:t>
          </a:r>
          <a:endParaRPr lang="en-ZA" sz="1800" b="0" kern="1200" dirty="0"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sp:txBody>
      <dsp:txXfrm>
        <a:off x="5822019" y="744925"/>
        <a:ext cx="2095143" cy="2584243"/>
      </dsp:txXfrm>
    </dsp:sp>
    <dsp:sp modelId="{ACCF4CD0-F9FF-4370-A691-0715E7AAB44F}">
      <dsp:nvSpPr>
        <dsp:cNvPr id="0" name=""/>
        <dsp:cNvSpPr/>
      </dsp:nvSpPr>
      <dsp:spPr>
        <a:xfrm rot="3951138">
          <a:off x="4522616" y="3561927"/>
          <a:ext cx="1864282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08150" y="3533363"/>
        <a:ext cx="93214" cy="93214"/>
      </dsp:txXfrm>
    </dsp:sp>
    <dsp:sp modelId="{CC82D747-28E6-4311-BA1A-378E1CDE55D5}">
      <dsp:nvSpPr>
        <dsp:cNvPr id="0" name=""/>
        <dsp:cNvSpPr/>
      </dsp:nvSpPr>
      <dsp:spPr>
        <a:xfrm>
          <a:off x="5836087" y="3724495"/>
          <a:ext cx="2225509" cy="1412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latin typeface="Calibri"/>
              <a:ea typeface="+mn-ea"/>
              <a:cs typeface="+mn-cs"/>
            </a:rPr>
            <a:t>Non-Communicable Diseases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0" kern="1200" dirty="0">
              <a:latin typeface="Calibri"/>
              <a:ea typeface="+mn-ea"/>
              <a:cs typeface="+mn-cs"/>
            </a:rPr>
            <a:t>% of inmates screened for Diabetes and Hypertension</a:t>
          </a:r>
        </a:p>
      </dsp:txBody>
      <dsp:txXfrm>
        <a:off x="5877446" y="3765854"/>
        <a:ext cx="2142791" cy="1329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BE795-9EDB-44E2-96BB-62343E1E77CA}">
      <dsp:nvSpPr>
        <dsp:cNvPr id="0" name=""/>
        <dsp:cNvSpPr/>
      </dsp:nvSpPr>
      <dsp:spPr>
        <a:xfrm>
          <a:off x="2678" y="0"/>
          <a:ext cx="3263800" cy="408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Impact (Impact Statement)</a:t>
          </a:r>
        </a:p>
      </dsp:txBody>
      <dsp:txXfrm>
        <a:off x="206757" y="0"/>
        <a:ext cx="2855642" cy="408158"/>
      </dsp:txXfrm>
    </dsp:sp>
    <dsp:sp modelId="{725E6417-0418-43C0-891F-EE405BDC9D2D}">
      <dsp:nvSpPr>
        <dsp:cNvPr id="0" name=""/>
        <dsp:cNvSpPr/>
      </dsp:nvSpPr>
      <dsp:spPr>
        <a:xfrm>
          <a:off x="2940099" y="0"/>
          <a:ext cx="3263800" cy="408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Outcome (5 year target)</a:t>
          </a:r>
        </a:p>
      </dsp:txBody>
      <dsp:txXfrm>
        <a:off x="3144178" y="0"/>
        <a:ext cx="2855642" cy="408158"/>
      </dsp:txXfrm>
    </dsp:sp>
    <dsp:sp modelId="{9654805B-6471-444A-A5C9-497929093079}">
      <dsp:nvSpPr>
        <dsp:cNvPr id="0" name=""/>
        <dsp:cNvSpPr/>
      </dsp:nvSpPr>
      <dsp:spPr>
        <a:xfrm>
          <a:off x="5877520" y="0"/>
          <a:ext cx="3263800" cy="408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Primary Outputs (KPI’S)</a:t>
          </a:r>
        </a:p>
      </dsp:txBody>
      <dsp:txXfrm>
        <a:off x="6081599" y="0"/>
        <a:ext cx="2855642" cy="40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6A13-7115-4E99-9FFC-984B8B8EA652}" type="datetimeFigureOut">
              <a:rPr lang="en-ZA" smtClean="0"/>
              <a:t>2019/08/15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DB6CA-832B-4F53-9284-B653966E6B7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53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D650-015F-4F91-AC32-AEEE6A40B8D9}" type="datetimeFigureOut">
              <a:rPr lang="en-ZA" smtClean="0"/>
              <a:t>2019/08/15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A482-2061-49D3-A35A-7891C3524B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37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18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46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94E2B-B44E-45A4-814F-6F39AFF96191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9F01E-7441-4C54-AA22-7EC020E8B94B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DE1C1E-8EAA-4ABA-A870-73CDD6C7167B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3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7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4" name="AutoShape 7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1141415" y="3124202"/>
            <a:ext cx="6861175" cy="401648"/>
          </a:xfrm>
          <a:ln algn="ctr"/>
        </p:spPr>
        <p:txBody>
          <a:bodyPr anchor="ctr"/>
          <a:lstStyle>
            <a:lvl1pPr algn="ctr">
              <a:defRPr sz="29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351341"/>
            <a:ext cx="6400800" cy="221599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760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2092329"/>
            <a:ext cx="8647112" cy="1329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724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080296"/>
          </a:xfrm>
        </p:spPr>
        <p:txBody>
          <a:bodyPr/>
          <a:lstStyle>
            <a:lvl1pPr algn="ctr">
              <a:defRPr sz="39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276999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165" indent="0">
              <a:buNone/>
              <a:defRPr sz="1800"/>
            </a:lvl2pPr>
            <a:lvl3pPr marL="914331" indent="0">
              <a:buNone/>
              <a:defRPr sz="1600"/>
            </a:lvl3pPr>
            <a:lvl4pPr marL="1371495" indent="0">
              <a:buNone/>
              <a:defRPr sz="1400"/>
            </a:lvl4pPr>
            <a:lvl5pPr marL="1828660" indent="0">
              <a:buNone/>
              <a:defRPr sz="1400"/>
            </a:lvl5pPr>
            <a:lvl6pPr marL="2285826" indent="0">
              <a:buNone/>
              <a:defRPr sz="1400"/>
            </a:lvl6pPr>
            <a:lvl7pPr marL="2742990" indent="0">
              <a:buNone/>
              <a:defRPr sz="1400"/>
            </a:lvl7pPr>
            <a:lvl8pPr marL="3200156" indent="0">
              <a:buNone/>
              <a:defRPr sz="1400"/>
            </a:lvl8pPr>
            <a:lvl9pPr marL="3657321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16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092328"/>
            <a:ext cx="4246562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92328"/>
            <a:ext cx="4248150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92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4"/>
            <a:ext cx="868680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7"/>
            <a:ext cx="4268788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6"/>
            <a:ext cx="4268788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270375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270375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564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382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22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3887"/>
            <a:ext cx="3008313" cy="5539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623888"/>
            <a:ext cx="5111750" cy="2517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785941"/>
            <a:ext cx="3008313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7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2E2B00-8D2D-433B-B918-A83F1FBBF1E2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43198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6" indent="0">
              <a:buNone/>
              <a:defRPr sz="2000"/>
            </a:lvl6pPr>
            <a:lvl7pPr marL="2742990" indent="0">
              <a:buNone/>
              <a:defRPr sz="2000"/>
            </a:lvl7pPr>
            <a:lvl8pPr marL="3200156" indent="0">
              <a:buNone/>
              <a:defRPr sz="2000"/>
            </a:lvl8pPr>
            <a:lvl9pPr marL="3657321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6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3588" y="2092327"/>
            <a:ext cx="1329595" cy="35455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822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6182" y="596901"/>
            <a:ext cx="276999" cy="414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0603" y="596901"/>
            <a:ext cx="1329595" cy="414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2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8CBEAE-E0C3-4AF2-952D-45202D601B4F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42332-11F9-4ECD-902E-6ADDAADB58EA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0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B514D9-788D-4960-8756-94BD04BD5658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263A4C-5BC4-4EC5-84EE-9AB131219A03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2AADAB-9A19-4F96-90FC-1280521038A5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46547-B283-47E0-B3F0-4174B9B17E8C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C6518-D9C2-4B71-83B2-D1CB22EB7336}" type="datetime1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0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4617"/>
            <a:ext cx="8229600" cy="333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owerPoint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9408"/>
            <a:ext cx="2926350" cy="114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3"/>
          <p:cNvSpPr>
            <a:spLocks noChangeShapeType="1"/>
          </p:cNvSpPr>
          <p:nvPr/>
        </p:nvSpPr>
        <p:spPr bwMode="auto">
          <a:xfrm flipV="1">
            <a:off x="246063" y="457200"/>
            <a:ext cx="8669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596900"/>
            <a:ext cx="86471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Headline: (20 pt.) Arial bold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092325"/>
            <a:ext cx="8647112" cy="2659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Text: 16-pt. Arial with Wingdings square square bullet 100%</a:t>
            </a:r>
          </a:p>
          <a:p>
            <a:pPr lvl="1"/>
            <a:r>
              <a:rPr lang="en-GB"/>
              <a:t>Second-level bullet — Arial round</a:t>
            </a:r>
          </a:p>
          <a:p>
            <a:pPr lvl="2"/>
            <a:r>
              <a:rPr lang="en-GB"/>
              <a:t>Third-level bullet — Arial Em dash</a:t>
            </a:r>
          </a:p>
          <a:p>
            <a:pPr lvl="3"/>
            <a:r>
              <a:rPr lang="en-GB"/>
              <a:t>Fourth-level bullet — Arial Em dash</a:t>
            </a:r>
          </a:p>
          <a:p>
            <a:pPr lvl="4"/>
            <a:r>
              <a:rPr lang="en-GB"/>
              <a:t>xx</a:t>
            </a:r>
          </a:p>
          <a:p>
            <a:pPr lvl="0"/>
            <a:r>
              <a:rPr lang="en-GB"/>
              <a:t>Text: 16 pt. Arial, plain text sentence case</a:t>
            </a:r>
          </a:p>
          <a:p>
            <a:pPr lvl="1"/>
            <a:r>
              <a:rPr lang="en-GB"/>
              <a:t>Second-level bullet</a:t>
            </a:r>
          </a:p>
          <a:p>
            <a:pPr lvl="2"/>
            <a:r>
              <a:rPr lang="en-GB"/>
              <a:t>Third-level bullet</a:t>
            </a:r>
          </a:p>
          <a:p>
            <a:pPr lvl="3"/>
            <a:r>
              <a:rPr lang="en-GB"/>
              <a:t>Fourth-level bullet</a:t>
            </a:r>
          </a:p>
        </p:txBody>
      </p:sp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8650288" y="6705600"/>
            <a:ext cx="265112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1172FB-5EEA-4105-882C-8D3DDB9655BA}" type="slidenum">
              <a:rPr lang="en-GB" sz="900">
                <a:solidFill>
                  <a:srgbClr val="77787B"/>
                </a:solidFill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 dirty="0">
              <a:solidFill>
                <a:srgbClr val="77787B"/>
              </a:solidFill>
            </a:endParaRPr>
          </a:p>
        </p:txBody>
      </p:sp>
      <p:pic>
        <p:nvPicPr>
          <p:cNvPr id="3079" name="Picture 6" descr="C:\Users\jmumaw\Desktop\DCS\Pics\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39"/>
          <p:cNvSpPr txBox="1">
            <a:spLocks noChangeArrowheads="1"/>
          </p:cNvSpPr>
          <p:nvPr/>
        </p:nvSpPr>
        <p:spPr bwMode="auto">
          <a:xfrm>
            <a:off x="242888" y="80963"/>
            <a:ext cx="1685925" cy="334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0000"/>
                </a:solidFill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97100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3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4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6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623888" indent="-1619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93750" indent="-166688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955675" indent="-158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5pPr>
      <a:lvl6pPr marL="1414356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6pPr>
      <a:lvl7pPr marL="1871520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7pPr>
      <a:lvl8pPr marL="2328685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8pPr>
      <a:lvl9pPr marL="2785851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9"/>
            <a:ext cx="91430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364" y="4193557"/>
            <a:ext cx="5108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400" b="1" dirty="0">
                <a:solidFill>
                  <a:srgbClr val="008F00"/>
                </a:solidFill>
              </a:rPr>
              <a:t>Health Care Services Commission </a:t>
            </a:r>
          </a:p>
          <a:p>
            <a:pPr>
              <a:lnSpc>
                <a:spcPts val="3600"/>
              </a:lnSpc>
            </a:pPr>
            <a:endParaRPr lang="en-US" sz="4400" b="1" dirty="0">
              <a:solidFill>
                <a:srgbClr val="008F00"/>
              </a:solidFill>
            </a:endParaRPr>
          </a:p>
          <a:p>
            <a:pPr>
              <a:lnSpc>
                <a:spcPts val="3600"/>
              </a:lnSpc>
            </a:pPr>
            <a:r>
              <a:rPr lang="en-US" sz="4400" b="1" dirty="0">
                <a:solidFill>
                  <a:srgbClr val="008F00"/>
                </a:solidFill>
              </a:rPr>
              <a:t>						</a:t>
            </a:r>
          </a:p>
          <a:p>
            <a:pPr>
              <a:lnSpc>
                <a:spcPts val="3600"/>
              </a:lnSpc>
            </a:pPr>
            <a:endParaRPr lang="en-US" sz="4400" b="1" dirty="0">
              <a:solidFill>
                <a:srgbClr val="008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971" y="341348"/>
            <a:ext cx="5136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800" i="1" dirty="0">
                <a:solidFill>
                  <a:schemeClr val="bg1"/>
                </a:solidFill>
              </a:rPr>
              <a:t>2019 Strategic Planning Session</a:t>
            </a:r>
          </a:p>
          <a:p>
            <a:pPr algn="r">
              <a:lnSpc>
                <a:spcPts val="3600"/>
              </a:lnSpc>
            </a:pPr>
            <a:r>
              <a:rPr lang="en-US" sz="2800" i="1" dirty="0">
                <a:solidFill>
                  <a:schemeClr val="bg1"/>
                </a:solidFill>
              </a:rPr>
              <a:t>16 August 2019</a:t>
            </a:r>
          </a:p>
        </p:txBody>
      </p:sp>
    </p:spTree>
    <p:extLst>
      <p:ext uri="{BB962C8B-B14F-4D97-AF65-F5344CB8AC3E}">
        <p14:creationId xmlns:p14="http://schemas.microsoft.com/office/powerpoint/2010/main" val="274940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476983"/>
              </p:ext>
            </p:extLst>
          </p:nvPr>
        </p:nvGraphicFramePr>
        <p:xfrm>
          <a:off x="457200" y="1262380"/>
          <a:ext cx="8229600" cy="4585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6892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High Level Interventions/ Alternate modes of delivery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568">
                <a:tc>
                  <a:txBody>
                    <a:bodyPr/>
                    <a:lstStyle/>
                    <a:p>
                      <a:r>
                        <a:rPr lang="en-ZA" sz="1600" dirty="0"/>
                        <a:t>Pharmaceutical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Services are delivered by ensuring continuous access to and availability of pharmaceutical products for all inmates and the rational use thereof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Lack of adequate resources </a:t>
                      </a:r>
                      <a:r>
                        <a:rPr lang="en-ZA" sz="1600" dirty="0"/>
                        <a:t>e.g. human (Pharmacists and Pharmacist Assistants ), budget, non-availability of an electronic pharmacy system and limited number of pharmacies</a:t>
                      </a:r>
                      <a:r>
                        <a:rPr lang="en-ZA" sz="1600" baseline="0" dirty="0"/>
                        <a:t> </a:t>
                      </a:r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Alignment of organisational structures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systems to health mandates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ZA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sz="1600" baseline="0" dirty="0"/>
                    </a:p>
                    <a:p>
                      <a:r>
                        <a:rPr lang="en-ZA" sz="1600" baseline="0" dirty="0"/>
                        <a:t>Strengthened partnership with stakeholders (NDOH)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4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167290"/>
              </p:ext>
            </p:extLst>
          </p:nvPr>
        </p:nvGraphicFramePr>
        <p:xfrm>
          <a:off x="457200" y="1262380"/>
          <a:ext cx="8495413" cy="45076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687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High Level Interventions/ Alternate modes of delivery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962">
                <a:tc>
                  <a:txBody>
                    <a:bodyPr/>
                    <a:lstStyle/>
                    <a:p>
                      <a:r>
                        <a:rPr lang="en-ZA" sz="1600" dirty="0"/>
                        <a:t>Nutritional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Nutritional Services </a:t>
                      </a:r>
                      <a:r>
                        <a:rPr lang="en-ZA" sz="1600" baseline="0" dirty="0"/>
                        <a:t>are provided by DCS custodial officials </a:t>
                      </a:r>
                      <a:r>
                        <a:rPr lang="en-ZA" sz="1600" dirty="0"/>
                        <a:t>(according to dietary requirements)</a:t>
                      </a:r>
                      <a:r>
                        <a:rPr lang="en-ZA" sz="1600" baseline="0" dirty="0"/>
                        <a:t> except for Waterval Management Area where services are outsourced to Xantium Trading until expiry of contract in 31 January 2020 (HO3/2016) </a:t>
                      </a:r>
                    </a:p>
                    <a:p>
                      <a:endParaRPr lang="en-ZA" sz="1600" baseline="0" dirty="0"/>
                    </a:p>
                    <a:p>
                      <a:r>
                        <a:rPr lang="en-ZA" sz="1600" baseline="0" dirty="0"/>
                        <a:t>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Lack of different cadres of nutritional services </a:t>
                      </a:r>
                    </a:p>
                    <a:p>
                      <a:endParaRPr lang="en-ZA" sz="1600" dirty="0"/>
                    </a:p>
                    <a:p>
                      <a:r>
                        <a:rPr lang="en-ZA" sz="1600" dirty="0"/>
                        <a:t>Available food service officials are not trained in food service management</a:t>
                      </a:r>
                    </a:p>
                    <a:p>
                      <a:endParaRPr lang="en-ZA" sz="1600" dirty="0"/>
                    </a:p>
                    <a:p>
                      <a:r>
                        <a:rPr lang="en-ZA" sz="1600" dirty="0"/>
                        <a:t>No</a:t>
                      </a:r>
                      <a:r>
                        <a:rPr lang="en-ZA" sz="1600" baseline="0" dirty="0"/>
                        <a:t> post establishment for food services unit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Alignment of organisational structures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systems to health mandates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ZA" sz="1600" baseline="0" dirty="0"/>
                    </a:p>
                    <a:p>
                      <a:endParaRPr lang="en-ZA" sz="1600" baseline="0" dirty="0"/>
                    </a:p>
                    <a:p>
                      <a:r>
                        <a:rPr lang="en-ZA" sz="1600" baseline="0" dirty="0"/>
                        <a:t>Strengthened partnership with stakeholders (NDOH)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12566"/>
              </p:ext>
            </p:extLst>
          </p:nvPr>
        </p:nvGraphicFramePr>
        <p:xfrm>
          <a:off x="457200" y="1262380"/>
          <a:ext cx="8229600" cy="4538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7241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High Level Interventions/ Alternate modes of delivery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739">
                <a:tc>
                  <a:txBody>
                    <a:bodyPr/>
                    <a:lstStyle/>
                    <a:p>
                      <a:r>
                        <a:rPr lang="en-ZA" sz="1600" dirty="0"/>
                        <a:t>Personal and Environmental</a:t>
                      </a:r>
                      <a:r>
                        <a:rPr lang="en-ZA" sz="1600" baseline="0" dirty="0"/>
                        <a:t> Hygiene </a:t>
                      </a:r>
                      <a:r>
                        <a:rPr lang="en-ZA" sz="1600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By providing</a:t>
                      </a:r>
                      <a:r>
                        <a:rPr lang="en-ZA" sz="1600" baseline="0" dirty="0"/>
                        <a:t> bedding, clothing and toiletries to inmates</a:t>
                      </a:r>
                    </a:p>
                    <a:p>
                      <a:endParaRPr lang="en-ZA" sz="1600" baseline="0" dirty="0"/>
                    </a:p>
                    <a:p>
                      <a:r>
                        <a:rPr lang="en-ZA" sz="1600" baseline="0" dirty="0"/>
                        <a:t>By ensuring that  inmates are detained in a hygienically maintained environment 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Lack of structure (no qualified Environmental Health Practitioners)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dirty="0"/>
                        <a:t>resulting in the carrying out of functions by Correctional Officials on an adhoc basis </a:t>
                      </a:r>
                    </a:p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Alignment of organisational structure and funding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to health mandates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ZA" sz="16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Monitoring and Evaluation of compliance to legislative mandates</a:t>
                      </a:r>
                      <a:r>
                        <a:rPr lang="en-ZA" sz="1600" baseline="0" dirty="0"/>
                        <a:t> </a:t>
                      </a:r>
                      <a:endParaRPr lang="en-ZA" sz="1600" dirty="0"/>
                    </a:p>
                    <a:p>
                      <a:endParaRPr lang="en-ZA" sz="1600" baseline="0" dirty="0"/>
                    </a:p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5"/>
            <a:ext cx="8229600" cy="5034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000" b="1" i="1" dirty="0">
                <a:solidFill>
                  <a:srgbClr val="008F00"/>
                </a:solidFill>
                <a:ea typeface="+mj-ea"/>
                <a:cs typeface="+mj-cs"/>
              </a:rPr>
              <a:t>Sustainable Development Goals: </a:t>
            </a:r>
          </a:p>
          <a:p>
            <a:r>
              <a:rPr lang="en-ZA" sz="2000" b="1" dirty="0">
                <a:ea typeface="+mj-ea"/>
                <a:cs typeface="+mj-cs"/>
              </a:rPr>
              <a:t>Goal No. 2 </a:t>
            </a:r>
            <a:r>
              <a:rPr lang="en-ZA" sz="2000" dirty="0">
                <a:ea typeface="+mj-ea"/>
                <a:cs typeface="+mj-cs"/>
              </a:rPr>
              <a:t>- End hunger, achieve food security and improved nutrition. Ensure access by all people to safe and sufficient food: </a:t>
            </a:r>
          </a:p>
          <a:p>
            <a:pPr lvl="1"/>
            <a:r>
              <a:rPr lang="en-ZA" sz="1600" dirty="0">
                <a:ea typeface="+mj-ea"/>
                <a:cs typeface="+mj-cs"/>
              </a:rPr>
              <a:t>Self sufficiency in relation to agricultural produce </a:t>
            </a:r>
          </a:p>
          <a:p>
            <a:pPr marL="457200" lvl="1" indent="0">
              <a:buNone/>
            </a:pPr>
            <a:endParaRPr lang="en-ZA" sz="1000" dirty="0">
              <a:ea typeface="+mj-ea"/>
              <a:cs typeface="+mj-cs"/>
            </a:endParaRPr>
          </a:p>
          <a:p>
            <a:r>
              <a:rPr lang="en-ZA" sz="2000" b="1" dirty="0">
                <a:ea typeface="+mj-ea"/>
                <a:cs typeface="+mj-cs"/>
              </a:rPr>
              <a:t>Goal No. 3 </a:t>
            </a:r>
            <a:r>
              <a:rPr lang="en-ZA" sz="2000" dirty="0">
                <a:ea typeface="+mj-ea"/>
                <a:cs typeface="+mj-cs"/>
              </a:rPr>
              <a:t>- Good health and wellbeing – ensure healthy lives and promote wellbeing for all at all ages:</a:t>
            </a:r>
          </a:p>
          <a:p>
            <a:pPr lvl="1"/>
            <a:r>
              <a:rPr lang="en-ZA" sz="1600" dirty="0">
                <a:ea typeface="+mj-ea"/>
                <a:cs typeface="+mj-cs"/>
              </a:rPr>
              <a:t>Provision of primary health care and other health programmes</a:t>
            </a:r>
          </a:p>
          <a:p>
            <a:pPr marL="457200" lvl="1" indent="0">
              <a:buNone/>
            </a:pPr>
            <a:endParaRPr lang="en-ZA" sz="1000" dirty="0">
              <a:ea typeface="+mj-ea"/>
              <a:cs typeface="+mj-cs"/>
            </a:endParaRPr>
          </a:p>
          <a:p>
            <a:r>
              <a:rPr lang="en-ZA" sz="2000" b="1" dirty="0">
                <a:ea typeface="+mj-ea"/>
                <a:cs typeface="+mj-cs"/>
              </a:rPr>
              <a:t>Goal No. 6 </a:t>
            </a:r>
            <a:r>
              <a:rPr lang="en-ZA" sz="2000" dirty="0">
                <a:ea typeface="+mj-ea"/>
                <a:cs typeface="+mj-cs"/>
              </a:rPr>
              <a:t>Ensure availability and sustainable management of water and sanitation for all</a:t>
            </a:r>
          </a:p>
          <a:p>
            <a:pPr lvl="1"/>
            <a:r>
              <a:rPr lang="en-ZA" sz="1600" dirty="0">
                <a:ea typeface="+mj-ea"/>
                <a:cs typeface="+mj-cs"/>
              </a:rPr>
              <a:t>Provision of personal and environmental hygiene services </a:t>
            </a:r>
          </a:p>
          <a:p>
            <a:pPr lvl="1"/>
            <a:endParaRPr lang="en-ZA" sz="1600" dirty="0"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ZA" sz="2000" b="1" i="1" dirty="0">
                <a:solidFill>
                  <a:srgbClr val="008F00"/>
                </a:solidFill>
              </a:rPr>
              <a:t>National Development Plan: Chapter 10 Health Care for all</a:t>
            </a:r>
          </a:p>
          <a:p>
            <a:pPr lvl="0"/>
            <a:r>
              <a:rPr lang="en-ZA" sz="2000" b="1" dirty="0">
                <a:solidFill>
                  <a:prstClr val="black"/>
                </a:solidFill>
              </a:rPr>
              <a:t>Outcome</a:t>
            </a:r>
            <a:r>
              <a:rPr lang="en-ZA" sz="2000" dirty="0">
                <a:solidFill>
                  <a:prstClr val="black"/>
                </a:solidFill>
              </a:rPr>
              <a:t> </a:t>
            </a:r>
            <a:r>
              <a:rPr lang="en-ZA" sz="2000" b="1" dirty="0">
                <a:solidFill>
                  <a:prstClr val="black"/>
                </a:solidFill>
              </a:rPr>
              <a:t>2</a:t>
            </a:r>
            <a:r>
              <a:rPr lang="en-ZA" sz="2000" dirty="0">
                <a:solidFill>
                  <a:prstClr val="black"/>
                </a:solidFill>
              </a:rPr>
              <a:t>: A long and healthy life for all South Africans</a:t>
            </a:r>
          </a:p>
          <a:p>
            <a:pPr lvl="1"/>
            <a:r>
              <a:rPr lang="en-ZA" sz="1600" dirty="0">
                <a:solidFill>
                  <a:prstClr val="black"/>
                </a:solidFill>
              </a:rPr>
              <a:t>Goal No. 1: Increase life expectancy of inmates</a:t>
            </a:r>
          </a:p>
          <a:p>
            <a:pPr marL="0" indent="0">
              <a:buNone/>
            </a:pPr>
            <a:endParaRPr lang="en-ZA" sz="2000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Contextual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88"/>
            <a:ext cx="8229600" cy="4803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kern="0" spc="-10" dirty="0">
                <a:solidFill>
                  <a:srgbClr val="008F00"/>
                </a:solidFill>
                <a:cs typeface="Arial"/>
              </a:rPr>
              <a:t>Priority 2</a:t>
            </a:r>
            <a:r>
              <a:rPr lang="en-US" sz="1800" b="1" kern="0" spc="-10" dirty="0">
                <a:solidFill>
                  <a:srgbClr val="008F00"/>
                </a:solidFill>
                <a:cs typeface="Arial"/>
              </a:rPr>
              <a:t>: Education, Skills and Health </a:t>
            </a:r>
          </a:p>
          <a:p>
            <a:pPr marL="0" indent="0">
              <a:buNone/>
            </a:pPr>
            <a:endParaRPr lang="en-US" sz="1800" b="1" kern="0" spc="-10" dirty="0">
              <a:solidFill>
                <a:srgbClr val="008F00"/>
              </a:solidFill>
              <a:cs typeface="Arial"/>
            </a:endParaRPr>
          </a:p>
          <a:p>
            <a:pPr marL="0" indent="0">
              <a:buNone/>
            </a:pPr>
            <a:r>
              <a:rPr lang="en-ZA" sz="1800" b="1" i="1" dirty="0">
                <a:solidFill>
                  <a:srgbClr val="008F00"/>
                </a:solidFill>
                <a:ea typeface="+mj-ea"/>
                <a:cs typeface="+mj-cs"/>
              </a:rPr>
              <a:t>Medium Term Strategic Framework (MTSF): </a:t>
            </a:r>
          </a:p>
          <a:p>
            <a:r>
              <a:rPr lang="en-ZA" sz="1800" dirty="0">
                <a:ea typeface="+mj-ea"/>
                <a:cs typeface="+mj-cs"/>
              </a:rPr>
              <a:t>Improved quality of health care (Promotion, Prevention, Curative and Care)</a:t>
            </a:r>
          </a:p>
          <a:p>
            <a:pPr marL="0" indent="0">
              <a:buNone/>
            </a:pPr>
            <a:endParaRPr lang="en-ZA" sz="1800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en-ZA" sz="1800" b="1" i="1" dirty="0">
                <a:solidFill>
                  <a:srgbClr val="008F00"/>
                </a:solidFill>
              </a:rPr>
              <a:t>National Strategic Plan for HIV/AIDS, TB and STIs : </a:t>
            </a:r>
          </a:p>
          <a:p>
            <a:r>
              <a:rPr lang="en-ZA" sz="1800" dirty="0"/>
              <a:t>Accelerate prevention to reduce new HIV, TB and Sexually Transmitted Infections (STIs)</a:t>
            </a:r>
          </a:p>
          <a:p>
            <a:r>
              <a:rPr lang="en-ZA" sz="1800" dirty="0"/>
              <a:t>Reduce morbidity and mortality by providing treatment, care and adherence support </a:t>
            </a:r>
          </a:p>
          <a:p>
            <a:pPr marL="0" indent="0">
              <a:buNone/>
            </a:pPr>
            <a:endParaRPr lang="en-ZA" sz="2000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Contextual issues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7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49723"/>
              </p:ext>
            </p:extLst>
          </p:nvPr>
        </p:nvGraphicFramePr>
        <p:xfrm>
          <a:off x="285008" y="956014"/>
          <a:ext cx="8425543" cy="4861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766">
                <a:tc gridSpan="2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288">
                <a:tc>
                  <a:txBody>
                    <a:bodyPr/>
                    <a:lstStyle/>
                    <a:p>
                      <a:endParaRPr lang="en-ZA" sz="1200" b="1" dirty="0"/>
                    </a:p>
                    <a:p>
                      <a:endParaRPr lang="en-ZA" sz="1200" b="1" dirty="0"/>
                    </a:p>
                    <a:p>
                      <a:endParaRPr lang="en-ZA" sz="1200" b="1" dirty="0"/>
                    </a:p>
                    <a:p>
                      <a:r>
                        <a:rPr lang="en-ZA" sz="1200" b="1" dirty="0"/>
                        <a:t>Scanning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sng" dirty="0"/>
                        <a:t>Factors which</a:t>
                      </a:r>
                      <a:r>
                        <a:rPr lang="en-ZA" sz="1200" u="sng" baseline="0" dirty="0"/>
                        <a:t> have an impact on the organisation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itchFamily="34" charset="0"/>
                        <a:buChar char="•"/>
                      </a:pPr>
                      <a:endParaRPr lang="en-Z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Socio-economic factors resulting in increased crime thereby increasing the number of inmates (indirectly impacting on health care delivery) and increased cost of commodities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 border issues where illegal immigrants are incarcerated and puts pressure on health care delivery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Non-alignment to municipal demarcation  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 limitations                </a:t>
                      </a:r>
                    </a:p>
                    <a:p>
                      <a:pPr marL="171450" lvl="1" indent="-171450" algn="l" defTabSz="457200" rtl="0" eaLnBrk="1" latinLnBrk="0" hangingPunct="1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Legislative impediments</a:t>
                      </a:r>
                    </a:p>
                    <a:p>
                      <a:pPr marL="171450" lvl="1" indent="-171450" algn="l" defTabSz="457200" rtl="0" eaLnBrk="1" latinLnBrk="0" hangingPunct="1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Technological challenges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28">
                <a:tc>
                  <a:txBody>
                    <a:bodyPr/>
                    <a:lstStyle/>
                    <a:p>
                      <a:endParaRPr lang="en-ZA" sz="1200" b="1" dirty="0"/>
                    </a:p>
                    <a:p>
                      <a:r>
                        <a:rPr lang="en-ZA" sz="1200" b="1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sng" dirty="0"/>
                        <a:t>Follow</a:t>
                      </a:r>
                      <a:r>
                        <a:rPr lang="en-ZA" sz="1200" u="sng" baseline="0" dirty="0"/>
                        <a:t> ups, Trend analysis,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ZA" sz="1200" baseline="0" dirty="0"/>
                        <a:t>Monitoring and evaluation of services 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r>
                        <a:rPr lang="en-ZA" sz="1200" dirty="0"/>
                        <a:t>Forecasting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sng" dirty="0"/>
                        <a:t>Anticipation of future opportunities</a:t>
                      </a:r>
                    </a:p>
                    <a:p>
                      <a:endParaRPr lang="en-ZA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ZA" sz="1200" dirty="0"/>
                        <a:t>Collaboration with external stakeholders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ZA" sz="1200" dirty="0"/>
                        <a:t>Referral to external public and private health facilities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ZA" sz="1200" dirty="0"/>
                        <a:t>Skilling of officials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100">
                <a:tc>
                  <a:txBody>
                    <a:bodyPr/>
                    <a:lstStyle/>
                    <a:p>
                      <a:endParaRPr lang="en-ZA" sz="1200" dirty="0"/>
                    </a:p>
                    <a:p>
                      <a:r>
                        <a:rPr lang="en-ZA" sz="1200" dirty="0"/>
                        <a:t>Assessment 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sng" dirty="0"/>
                        <a:t>Implications</a:t>
                      </a:r>
                      <a:r>
                        <a:rPr lang="en-ZA" sz="1200" u="sng" baseline="0" dirty="0"/>
                        <a:t> and Impact </a:t>
                      </a:r>
                    </a:p>
                    <a:p>
                      <a:endParaRPr lang="en-ZA" sz="1200" baseline="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ZA" sz="1200" baseline="0" dirty="0"/>
                        <a:t>Improved  Health Care Services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ZA" sz="1200" baseline="0" dirty="0"/>
                        <a:t>Improved collaborations with stakeholders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ZA" sz="1200" baseline="0" dirty="0"/>
                        <a:t>Compliance with Health Standards 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806" y="382380"/>
            <a:ext cx="3223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Environmental analysis</a:t>
            </a:r>
          </a:p>
        </p:txBody>
      </p:sp>
    </p:spTree>
    <p:extLst>
      <p:ext uri="{BB962C8B-B14F-4D97-AF65-F5344CB8AC3E}">
        <p14:creationId xmlns:p14="http://schemas.microsoft.com/office/powerpoint/2010/main" val="1027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703893"/>
              </p:ext>
            </p:extLst>
          </p:nvPr>
        </p:nvGraphicFramePr>
        <p:xfrm>
          <a:off x="457200" y="1000760"/>
          <a:ext cx="8229600" cy="41750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8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624">
                <a:tc>
                  <a:txBody>
                    <a:bodyPr/>
                    <a:lstStyle/>
                    <a:p>
                      <a:r>
                        <a:rPr lang="en-ZA" sz="1800" dirty="0"/>
                        <a:t>What has been achieved in the past 5 years and what has worked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What have</a:t>
                      </a:r>
                      <a:r>
                        <a:rPr lang="en-ZA" sz="1800" baseline="0" dirty="0"/>
                        <a:t> we failed to achieve in the past 5 years and why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What need to be done differently</a:t>
                      </a:r>
                      <a:r>
                        <a:rPr lang="en-ZA" sz="1800" baseline="0" dirty="0"/>
                        <a:t> / change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9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Increased the number of inmates on antiretroviral treatment  (ART) from 97%</a:t>
                      </a:r>
                      <a:r>
                        <a:rPr lang="en-ZA" sz="1200" baseline="0" dirty="0"/>
                        <a:t> (17526/18063) in 2014/2015 </a:t>
                      </a:r>
                      <a:r>
                        <a:rPr lang="en-ZA" sz="1200" dirty="0"/>
                        <a:t> to </a:t>
                      </a:r>
                      <a:r>
                        <a:rPr lang="en-ZA" sz="1200" b="1" dirty="0"/>
                        <a:t>99%  </a:t>
                      </a:r>
                      <a:r>
                        <a:rPr lang="en-ZA" sz="1200" dirty="0"/>
                        <a:t>(27 335/27 751) in 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Alignment of</a:t>
                      </a:r>
                      <a:r>
                        <a:rPr lang="en-ZA" sz="1200" baseline="0" dirty="0"/>
                        <a:t> the health care structure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aseline="0" dirty="0"/>
                        <a:t>Dependency on Human Resources and/or National Treasury 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Fast</a:t>
                      </a:r>
                      <a:r>
                        <a:rPr lang="en-ZA" sz="1200" baseline="0" dirty="0"/>
                        <a:t>-tracking of alignment of health care structure 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5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The TB Cure Rate of offenders</a:t>
                      </a:r>
                      <a:r>
                        <a:rPr lang="en-ZA" sz="1200" baseline="0" dirty="0"/>
                        <a:t> was increased from 83% (1034/1250) in 2016/2017 to </a:t>
                      </a:r>
                      <a:r>
                        <a:rPr lang="en-ZA" sz="1200" b="1" baseline="0" dirty="0"/>
                        <a:t>89%</a:t>
                      </a:r>
                      <a:r>
                        <a:rPr lang="en-ZA" sz="1200" baseline="0" dirty="0"/>
                        <a:t> (568/641) in 2018/2019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Roll out of Health and Pharmacy</a:t>
                      </a:r>
                      <a:r>
                        <a:rPr lang="en-ZA" sz="1200" baseline="0" dirty="0"/>
                        <a:t> Information Systems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baseline="0" dirty="0"/>
                        <a:t>Dependency on GITO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Improved</a:t>
                      </a:r>
                      <a:r>
                        <a:rPr lang="en-ZA" sz="1200" baseline="0" dirty="0"/>
                        <a:t> collaboration by relevant stakeholders/role players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Reduced the number of</a:t>
                      </a:r>
                      <a:r>
                        <a:rPr lang="en-ZA" sz="1200" baseline="0" dirty="0"/>
                        <a:t> inmates on therapeutic diets from 10% (15694/161054) in 2016/2017 to 7% (10836/162875) in 2018/2019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/>
                        <a:t>On-going</a:t>
                      </a:r>
                      <a:r>
                        <a:rPr lang="en-ZA" sz="1200" baseline="0" dirty="0"/>
                        <a:t> reviews of therapeutic diets 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Historical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0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1259801"/>
            <a:ext cx="8229600" cy="50847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ZA" dirty="0">
              <a:solidFill>
                <a:srgbClr val="FC1908"/>
              </a:solidFill>
            </a:endParaRPr>
          </a:p>
          <a:p>
            <a:pPr marL="457200" lvl="1" indent="0">
              <a:buNone/>
            </a:pPr>
            <a:endParaRPr lang="en-ZA" sz="1800" i="1" dirty="0">
              <a:solidFill>
                <a:srgbClr val="FC190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Historical performance cont.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536908"/>
              </p:ext>
            </p:extLst>
          </p:nvPr>
        </p:nvGraphicFramePr>
        <p:xfrm>
          <a:off x="133350" y="909637"/>
          <a:ext cx="8877300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1126067"/>
            <a:ext cx="8229600" cy="52184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ZA" dirty="0">
              <a:solidFill>
                <a:srgbClr val="FC1908"/>
              </a:solidFill>
            </a:endParaRPr>
          </a:p>
          <a:p>
            <a:pPr marL="457200" lvl="1" indent="0">
              <a:buNone/>
            </a:pPr>
            <a:endParaRPr lang="en-ZA" sz="1800" i="1" dirty="0">
              <a:solidFill>
                <a:srgbClr val="FC190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00B050"/>
                </a:solidFill>
              </a:rPr>
              <a:t>5 Year Strategic Plan - Results Chain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9611979"/>
              </p:ext>
            </p:extLst>
          </p:nvPr>
        </p:nvGraphicFramePr>
        <p:xfrm>
          <a:off x="457564" y="989570"/>
          <a:ext cx="8473494" cy="5550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7432897"/>
              </p:ext>
            </p:extLst>
          </p:nvPr>
        </p:nvGraphicFramePr>
        <p:xfrm>
          <a:off x="0" y="1138425"/>
          <a:ext cx="9144000" cy="4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3618480" y="4867344"/>
            <a:ext cx="1653436" cy="103021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5 year target: </a:t>
            </a:r>
          </a:p>
          <a:p>
            <a:pPr algn="ctr"/>
            <a:r>
              <a:rPr lang="en-ZA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100% of inmates accessing PHC Services</a:t>
            </a:r>
          </a:p>
          <a:p>
            <a:pPr algn="ctr"/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6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656"/>
            <a:ext cx="8229600" cy="771140"/>
          </a:xfrm>
        </p:spPr>
        <p:txBody>
          <a:bodyPr>
            <a:normAutofit fontScale="90000"/>
          </a:bodyPr>
          <a:lstStyle/>
          <a:p>
            <a:pPr lvl="0"/>
            <a:r>
              <a:rPr lang="en-ZA" b="1" dirty="0">
                <a:solidFill>
                  <a:srgbClr val="00B050"/>
                </a:solidFill>
              </a:rPr>
              <a:t>Secondary Outputs (AOP)</a:t>
            </a:r>
            <a:br>
              <a:rPr lang="en-ZA" b="1" dirty="0">
                <a:solidFill>
                  <a:srgbClr val="00B050"/>
                </a:solidFill>
              </a:rPr>
            </a:br>
            <a:br>
              <a:rPr lang="en-ZA" b="1" dirty="0">
                <a:solidFill>
                  <a:srgbClr val="00B050"/>
                </a:solidFill>
              </a:rPr>
            </a:b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92768"/>
              </p:ext>
            </p:extLst>
          </p:nvPr>
        </p:nvGraphicFramePr>
        <p:xfrm>
          <a:off x="212652" y="1449868"/>
          <a:ext cx="8702748" cy="4475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066">
                <a:tc>
                  <a:txBody>
                    <a:bodyPr/>
                    <a:lstStyle/>
                    <a:p>
                      <a:r>
                        <a:rPr lang="en-ZA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Time</a:t>
                      </a:r>
                    </a:p>
                    <a:p>
                      <a:r>
                        <a:rPr lang="en-ZA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212">
                <a:tc>
                  <a:txBody>
                    <a:bodyPr/>
                    <a:lstStyle/>
                    <a:p>
                      <a:r>
                        <a:rPr lang="en-ZA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Screening of inmates for TB on admission, bi-annual and on release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731"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Monitoring of  new Smear Positive Pulmonary TB death rate of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offenders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066"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Monitoring of TB treatment success rate 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offenders 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095"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Monitoring food service units issued with a Certificate of Acceptability in terms of Regulation R638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212"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Heighten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  <a:effectLst/>
                        </a:rPr>
                        <a:t> testing of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 inmates for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HIV positive to know their status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911"/>
            <a:ext cx="8229600" cy="4937004"/>
          </a:xfrm>
        </p:spPr>
        <p:txBody>
          <a:bodyPr>
            <a:normAutofit fontScale="92500" lnSpcReduction="10000"/>
          </a:bodyPr>
          <a:lstStyle/>
          <a:p>
            <a:r>
              <a:rPr lang="en-ZA" sz="2600" dirty="0"/>
              <a:t>Purpose</a:t>
            </a:r>
          </a:p>
          <a:p>
            <a:r>
              <a:rPr lang="en-ZA" sz="2600" dirty="0"/>
              <a:t>Legislative framework</a:t>
            </a:r>
          </a:p>
          <a:p>
            <a:r>
              <a:rPr lang="en-ZA" sz="2600" dirty="0"/>
              <a:t>Summary of the strategic intent</a:t>
            </a:r>
          </a:p>
          <a:p>
            <a:r>
              <a:rPr lang="en-ZA" sz="2600" dirty="0"/>
              <a:t>Current service delivery method (SDM)</a:t>
            </a:r>
          </a:p>
          <a:p>
            <a:r>
              <a:rPr lang="en-ZA" sz="2600" dirty="0"/>
              <a:t>Contextual issues considered in the planning</a:t>
            </a:r>
          </a:p>
          <a:p>
            <a:r>
              <a:rPr lang="en-ZA" sz="2600" dirty="0"/>
              <a:t>Internal and external environmental analysis </a:t>
            </a:r>
          </a:p>
          <a:p>
            <a:r>
              <a:rPr lang="en-ZA" sz="2600" dirty="0"/>
              <a:t>Historical performance </a:t>
            </a:r>
          </a:p>
          <a:p>
            <a:r>
              <a:rPr lang="en-ZA" sz="2600" dirty="0"/>
              <a:t>Changes required for the new cycle</a:t>
            </a:r>
          </a:p>
          <a:p>
            <a:r>
              <a:rPr lang="en-ZA" sz="2600" dirty="0"/>
              <a:t>Five Year Plan (2020-2025)</a:t>
            </a:r>
          </a:p>
          <a:p>
            <a:r>
              <a:rPr lang="en-ZA" sz="2600" dirty="0"/>
              <a:t>Resource considerations</a:t>
            </a:r>
          </a:p>
          <a:p>
            <a:r>
              <a:rPr lang="en-ZA" sz="2600" dirty="0"/>
              <a:t>Dependencies</a:t>
            </a:r>
          </a:p>
          <a:p>
            <a:r>
              <a:rPr lang="en-ZA" sz="2600" dirty="0"/>
              <a:t>Strategic risks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Presentation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FCEFFF0-9380-7049-A803-178CCBCDB80F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692"/>
            <a:ext cx="8229600" cy="771140"/>
          </a:xfrm>
        </p:spPr>
        <p:txBody>
          <a:bodyPr>
            <a:normAutofit fontScale="90000"/>
          </a:bodyPr>
          <a:lstStyle/>
          <a:p>
            <a:br>
              <a:rPr lang="en-ZA" b="1" dirty="0">
                <a:solidFill>
                  <a:srgbClr val="00B050"/>
                </a:solidFill>
              </a:rPr>
            </a:br>
            <a:br>
              <a:rPr lang="en-ZA" b="1" dirty="0">
                <a:solidFill>
                  <a:srgbClr val="00B050"/>
                </a:solidFill>
              </a:rPr>
            </a:br>
            <a:r>
              <a:rPr lang="en-ZA" b="1" dirty="0">
                <a:solidFill>
                  <a:srgbClr val="00B050"/>
                </a:solidFill>
              </a:rPr>
              <a:t>Secondary Outputs (AOP)</a:t>
            </a:r>
            <a:br>
              <a:rPr lang="en-ZA" b="1" dirty="0">
                <a:solidFill>
                  <a:srgbClr val="00B050"/>
                </a:solidFill>
              </a:rPr>
            </a:br>
            <a:br>
              <a:rPr lang="en-ZA" b="1" dirty="0">
                <a:solidFill>
                  <a:srgbClr val="00B050"/>
                </a:solidFill>
              </a:rPr>
            </a:b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96320"/>
              </p:ext>
            </p:extLst>
          </p:nvPr>
        </p:nvGraphicFramePr>
        <p:xfrm>
          <a:off x="212652" y="1449868"/>
          <a:ext cx="8797998" cy="460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220">
                <a:tc>
                  <a:txBody>
                    <a:bodyPr/>
                    <a:lstStyle/>
                    <a:p>
                      <a:r>
                        <a:rPr lang="en-ZA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Time</a:t>
                      </a:r>
                    </a:p>
                    <a:p>
                      <a:r>
                        <a:rPr lang="en-ZA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600"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 reported incidents of sexual assaults and rape who received Post Exposure Prophylaxis (PEP)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20"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 male inmates (40 years and older) screened for enlarged prostate gland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220">
                <a:tc>
                  <a:txBody>
                    <a:bodyPr/>
                    <a:lstStyle/>
                    <a:p>
                      <a:r>
                        <a:rPr lang="en-ZA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 female inmates (21 years and older) screened for cervical cancer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600">
                <a:tc>
                  <a:txBody>
                    <a:bodyPr/>
                    <a:lstStyle/>
                    <a:p>
                      <a:r>
                        <a:rPr lang="en-Z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 inmates diagnosed with mental illness and placed under treatment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600">
                <a:tc>
                  <a:txBody>
                    <a:bodyPr/>
                    <a:lstStyle/>
                    <a:p>
                      <a:r>
                        <a:rPr lang="en-Z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Monitor number of management areas with contracts /service level agreements for healthcare waste management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DC: Health Care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5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728"/>
            <a:ext cx="8229600" cy="77114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00B050"/>
                </a:solidFill>
              </a:rPr>
              <a:t>Secondary Outputs (AOP)</a:t>
            </a:r>
            <a:br>
              <a:rPr lang="en-ZA" b="1" dirty="0">
                <a:solidFill>
                  <a:srgbClr val="00B050"/>
                </a:solidFill>
              </a:rPr>
            </a:br>
            <a:br>
              <a:rPr lang="en-ZA" b="1" dirty="0">
                <a:solidFill>
                  <a:srgbClr val="00B050"/>
                </a:solidFill>
              </a:rPr>
            </a:b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422284"/>
              </p:ext>
            </p:extLst>
          </p:nvPr>
        </p:nvGraphicFramePr>
        <p:xfrm>
          <a:off x="212652" y="1270343"/>
          <a:ext cx="870274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302">
                <a:tc>
                  <a:txBody>
                    <a:bodyPr/>
                    <a:lstStyle/>
                    <a:p>
                      <a:r>
                        <a:rPr lang="en-ZA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Time</a:t>
                      </a:r>
                    </a:p>
                    <a:p>
                      <a:r>
                        <a:rPr lang="en-ZA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003">
                <a:tc>
                  <a:txBody>
                    <a:bodyPr/>
                    <a:lstStyle/>
                    <a:p>
                      <a:r>
                        <a:rPr lang="en-Z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Alignment of organisational structure and funding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to health mandates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CDC:</a:t>
                      </a:r>
                      <a:r>
                        <a:rPr lang="en-ZA" baseline="0" dirty="0"/>
                        <a:t> HR and CFO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003">
                <a:tc>
                  <a:txBody>
                    <a:bodyPr/>
                    <a:lstStyle/>
                    <a:p>
                      <a:r>
                        <a:rPr lang="en-Z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training curriculum at Training Colleges to extend to infection control and mental health care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31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CDC: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90783"/>
              </p:ext>
            </p:extLst>
          </p:nvPr>
        </p:nvGraphicFramePr>
        <p:xfrm>
          <a:off x="332408" y="1869441"/>
          <a:ext cx="8354393" cy="3801228"/>
        </p:xfrm>
        <a:graphic>
          <a:graphicData uri="http://schemas.openxmlformats.org/drawingml/2006/table">
            <a:tbl>
              <a:tblPr firstRow="1" firstCol="1" bandRow="1"/>
              <a:tblGrid>
                <a:gridCol w="61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4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11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1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1.1: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Percentage of inmates on Antiretroviral Therapy  (ART)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98% (24506/25042)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97% (26442/27389)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99%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(27 335/27 751)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 (29551/32834)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 (28194/30982)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92% (28779/31282)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93% (29371/31582)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TB Cure Rate (Offenders)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83% (1034/1250)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87% (636/728)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89% (568/641)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89% (1380/1551)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 (589/654)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 (600/660)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 (606/666)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Percentage of therapeutic Diets prescribed  for inmates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10% (15694/161054)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8% (13489/164129)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(10836/162875)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12% (19974/166449)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12% (20165/168043)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12% (20362/169681)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12% (20565/171377)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815" y="1216742"/>
            <a:ext cx="439511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>
                <a:solidFill>
                  <a:prstClr val="black"/>
                </a:solidFill>
                <a:cs typeface="Calibri"/>
              </a:rPr>
              <a:t>Outputs, Indicators 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2020/21 Annual Performance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9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36587"/>
              </p:ext>
            </p:extLst>
          </p:nvPr>
        </p:nvGraphicFramePr>
        <p:xfrm>
          <a:off x="332408" y="1869441"/>
          <a:ext cx="8354393" cy="3850617"/>
        </p:xfrm>
        <a:graphic>
          <a:graphicData uri="http://schemas.openxmlformats.org/drawingml/2006/table">
            <a:tbl>
              <a:tblPr firstRow="1" firstCol="1" bandRow="1"/>
              <a:tblGrid>
                <a:gridCol w="61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4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62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1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1.1: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Percentage of inmates on screened for Diabetes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 baseline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Percentage of inmates on screened for Hypertension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 baseline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Viral load suppression 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 baseline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815" y="1216742"/>
            <a:ext cx="439511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>
                <a:solidFill>
                  <a:prstClr val="black"/>
                </a:solidFill>
                <a:cs typeface="Calibri"/>
              </a:rPr>
              <a:t>Outputs, Indicators 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2020/21 Annual Performance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59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1152923"/>
            <a:ext cx="8229600" cy="5084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400" dirty="0"/>
              <a:t>In view of the proposed budget cuts, the Chief Directorate HCS will use the following strategies to optimise existing resources and extract optimal value:</a:t>
            </a:r>
          </a:p>
          <a:p>
            <a:pPr marL="0" indent="0">
              <a:buNone/>
            </a:pPr>
            <a:endParaRPr lang="en-ZA" sz="2400" dirty="0"/>
          </a:p>
          <a:p>
            <a:pPr lvl="1" algn="just">
              <a:spcAft>
                <a:spcPts val="1200"/>
              </a:spcAft>
            </a:pPr>
            <a:r>
              <a:rPr lang="en-ZA" sz="2400" dirty="0"/>
              <a:t>Invest in training and development of health care staff</a:t>
            </a:r>
          </a:p>
          <a:p>
            <a:pPr lvl="1" algn="just">
              <a:spcAft>
                <a:spcPts val="1200"/>
              </a:spcAft>
            </a:pPr>
            <a:r>
              <a:rPr lang="en-ZA" sz="2400" dirty="0"/>
              <a:t>Strengthen and maintain the existing partnerships with external partners e.g. Department of Health at different levels</a:t>
            </a:r>
          </a:p>
          <a:p>
            <a:pPr lvl="1" algn="just">
              <a:spcAft>
                <a:spcPts val="1200"/>
              </a:spcAft>
            </a:pPr>
            <a:r>
              <a:rPr lang="en-ZA" sz="2400" dirty="0"/>
              <a:t>Current status of Chief Directorate Health Care Services requires re-organisation / restructuring (communicable and non-communicable and other health programmes) to ensure efficiency with minimal financial implications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ZA" sz="2400" dirty="0"/>
          </a:p>
          <a:p>
            <a:pPr lvl="1"/>
            <a:endParaRPr lang="en-ZA" sz="2000" dirty="0">
              <a:solidFill>
                <a:srgbClr val="FC1908"/>
              </a:solidFill>
            </a:endParaRPr>
          </a:p>
          <a:p>
            <a:pPr lvl="1"/>
            <a:endParaRPr lang="en-ZA" sz="2000" dirty="0">
              <a:solidFill>
                <a:srgbClr val="FC1908"/>
              </a:solidFill>
            </a:endParaRPr>
          </a:p>
          <a:p>
            <a:pPr lvl="1"/>
            <a:endParaRPr lang="en-ZA" sz="3200" dirty="0">
              <a:solidFill>
                <a:srgbClr val="FC1908"/>
              </a:solidFill>
            </a:endParaRPr>
          </a:p>
          <a:p>
            <a:pPr marL="457200" lvl="1" indent="0">
              <a:buNone/>
            </a:pPr>
            <a:endParaRPr lang="en-ZA" sz="2000" i="1" dirty="0">
              <a:solidFill>
                <a:srgbClr val="FC190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Resource considerations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1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1122014"/>
            <a:ext cx="8229600" cy="391283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ZA" sz="2000" dirty="0"/>
              <a:t>Alignment of human resources to the health staffing norms</a:t>
            </a:r>
          </a:p>
          <a:p>
            <a:pPr>
              <a:spcAft>
                <a:spcPts val="600"/>
              </a:spcAft>
            </a:pPr>
            <a:r>
              <a:rPr lang="en-ZA" sz="2000" dirty="0"/>
              <a:t>Improved collaboration with all stakeholders (Department of Health , Civil Society Organizations (CSOs), NGOs, academic institutions etc.) through   MoUs/SLAs. </a:t>
            </a:r>
          </a:p>
          <a:p>
            <a:pPr>
              <a:spcAft>
                <a:spcPts val="600"/>
              </a:spcAft>
            </a:pPr>
            <a:r>
              <a:rPr lang="en-ZA" sz="2000" dirty="0"/>
              <a:t>Availability of suitable health human resources e.g. Medical Practitioners, Dieticians, Environmental Health Practitioners and other relevant health care cadres</a:t>
            </a:r>
          </a:p>
          <a:p>
            <a:pPr>
              <a:spcAft>
                <a:spcPts val="600"/>
              </a:spcAft>
            </a:pPr>
            <a:r>
              <a:rPr lang="en-ZA" sz="2000" dirty="0"/>
              <a:t>Availability of infrastructure e.g. limited space for clinics and shortage of pharmacies</a:t>
            </a:r>
          </a:p>
          <a:p>
            <a:pPr>
              <a:spcAft>
                <a:spcPts val="600"/>
              </a:spcAft>
            </a:pPr>
            <a:r>
              <a:rPr lang="en-ZA" sz="2000" dirty="0"/>
              <a:t>Availability of health and pharmacy system (electronic)</a:t>
            </a:r>
          </a:p>
          <a:p>
            <a:pPr>
              <a:spcAft>
                <a:spcPts val="600"/>
              </a:spcAft>
            </a:pPr>
            <a:endParaRPr lang="en-ZA" sz="2000" dirty="0">
              <a:solidFill>
                <a:srgbClr val="FC190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Critical success factors and dependencies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0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Strategic Risks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97423"/>
              </p:ext>
            </p:extLst>
          </p:nvPr>
        </p:nvGraphicFramePr>
        <p:xfrm>
          <a:off x="457200" y="1044338"/>
          <a:ext cx="8229600" cy="45371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3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121">
                <a:tc>
                  <a:txBody>
                    <a:bodyPr/>
                    <a:lstStyle/>
                    <a:p>
                      <a:r>
                        <a:rPr lang="en-US" sz="12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Probability (High/ Medium/ 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(High/ Medium/ 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Mitigation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068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Long and</a:t>
                      </a:r>
                      <a:r>
                        <a:rPr lang="en-US" sz="1400" baseline="0" dirty="0"/>
                        <a:t> healthy life for inmates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provision of health services </a:t>
                      </a:r>
                    </a:p>
                    <a:p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Implement</a:t>
                      </a:r>
                      <a:r>
                        <a:rPr lang="en-ZA" sz="1400" baseline="0" dirty="0"/>
                        <a:t> a system of monitoring, evaluation and learning </a:t>
                      </a:r>
                    </a:p>
                    <a:p>
                      <a:endParaRPr lang="en-ZA" sz="1400" baseline="0" dirty="0"/>
                    </a:p>
                    <a:p>
                      <a:r>
                        <a:rPr lang="en-ZA" sz="1400" dirty="0"/>
                        <a:t>Analysis  of monthly reports and provision of  improvement plans</a:t>
                      </a:r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Stakeholder engagement e.g. Department of Health districts and sub-districts</a:t>
                      </a:r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Whole of Society Approach (WoSA), evidence based</a:t>
                      </a:r>
                      <a:r>
                        <a:rPr lang="en-ZA" sz="1400" baseline="0" dirty="0"/>
                        <a:t> collaborative model encouraging working with inmates – Person centred quality of care</a:t>
                      </a:r>
                      <a:endParaRPr lang="en-ZA" sz="1400" dirty="0"/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Implement</a:t>
                      </a:r>
                      <a:r>
                        <a:rPr lang="en-ZA" sz="1400" baseline="0" dirty="0"/>
                        <a:t> infection prevention and control 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7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Strategic Risks cont.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50441"/>
              </p:ext>
            </p:extLst>
          </p:nvPr>
        </p:nvGraphicFramePr>
        <p:xfrm>
          <a:off x="457200" y="1186841"/>
          <a:ext cx="8229600" cy="43383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1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590">
                <a:tc>
                  <a:txBody>
                    <a:bodyPr/>
                    <a:lstStyle/>
                    <a:p>
                      <a:r>
                        <a:rPr lang="en-US" sz="14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Probability (High/ Medium/ 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Impact (High/ Medium/ 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Mitigation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444">
                <a:tc>
                  <a:txBody>
                    <a:bodyPr/>
                    <a:lstStyle/>
                    <a:p>
                      <a:r>
                        <a:rPr lang="en-ZA" sz="1400" dirty="0"/>
                        <a:t>Long and healthy life for inmates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provisioning of nutrition services to inmates</a:t>
                      </a:r>
                    </a:p>
                    <a:p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Appointment</a:t>
                      </a:r>
                      <a:r>
                        <a:rPr lang="en-ZA" sz="1400" baseline="0" dirty="0"/>
                        <a:t> of qualified food service personnel</a:t>
                      </a:r>
                      <a:endParaRPr lang="en-ZA" sz="1400" dirty="0"/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Provision of basic food service management training course, based on DCS organizational requirements, for officials who work in food service units</a:t>
                      </a:r>
                    </a:p>
                    <a:p>
                      <a:endParaRPr lang="en-ZA" sz="1400" dirty="0"/>
                    </a:p>
                    <a:p>
                      <a:r>
                        <a:rPr lang="en-ZA" sz="1400" dirty="0"/>
                        <a:t>Review of rational scales and meal plans, therapeutic diet manual and protein pattern issue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9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 Template_1.2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528" y="2715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alibri"/>
                <a:cs typeface="Arial Black"/>
              </a:rPr>
              <a:t>Thank You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0" y="423996"/>
            <a:ext cx="6338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B050"/>
                </a:solidFill>
              </a:rPr>
              <a:t>THANK YOU</a:t>
            </a:r>
          </a:p>
          <a:p>
            <a:pPr algn="ctr"/>
            <a:endParaRPr lang="en-ZA" sz="2400" b="1" dirty="0">
              <a:solidFill>
                <a:srgbClr val="00B050"/>
              </a:solidFill>
            </a:endParaRPr>
          </a:p>
          <a:p>
            <a:pPr algn="ctr"/>
            <a:r>
              <a:rPr lang="en-ZA" sz="2400" b="1" dirty="0">
                <a:solidFill>
                  <a:srgbClr val="00B050"/>
                </a:solidFill>
              </a:rPr>
              <a:t>STRIVING FOR A SOUTH AFRICA IN WHICH PEOPLE ARE AND FEEL SAFE</a:t>
            </a:r>
          </a:p>
        </p:txBody>
      </p:sp>
    </p:spTree>
    <p:extLst>
      <p:ext uri="{BB962C8B-B14F-4D97-AF65-F5344CB8AC3E}">
        <p14:creationId xmlns:p14="http://schemas.microsoft.com/office/powerpoint/2010/main" val="42337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910"/>
            <a:ext cx="8229600" cy="5103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/>
              <a:t>To outline the provision of Health Care Services based on principles of primary health care as outlined in Section 12 of the Correctional Services Act.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FCEFFF0-9380-7049-A803-178CCBCDB80F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3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910"/>
            <a:ext cx="8229600" cy="51034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400" dirty="0"/>
              <a:t>The Constitution of South Africa,1996 Act 108 of 1996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Correctional Services Act 111 of 1998 as amended 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The White Paper on Corrections in South Africa of 2005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National Health Act 61 of 2003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Criminal Procedure Act 51 of 1977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Child Act 74 of 1983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Foodstuffs, Cosmetics and Disinfectants Act 54 of 1972 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LEGISLATIVE FRAMEWORK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FCEFFF0-9380-7049-A803-178CCBCDB80F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0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402762"/>
              </p:ext>
            </p:extLst>
          </p:nvPr>
        </p:nvGraphicFramePr>
        <p:xfrm>
          <a:off x="266217" y="1073675"/>
          <a:ext cx="8461332" cy="460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Summary of the Strategic Intent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34102"/>
              </p:ext>
            </p:extLst>
          </p:nvPr>
        </p:nvGraphicFramePr>
        <p:xfrm>
          <a:off x="341334" y="1202984"/>
          <a:ext cx="8461332" cy="460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Summary of the Strategic Intent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4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736072"/>
              </p:ext>
            </p:extLst>
          </p:nvPr>
        </p:nvGraphicFramePr>
        <p:xfrm>
          <a:off x="457200" y="993107"/>
          <a:ext cx="8345606" cy="502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Summary of the Strategic Intent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6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68"/>
            <a:ext cx="8229600" cy="476692"/>
          </a:xfrm>
        </p:spPr>
        <p:txBody>
          <a:bodyPr>
            <a:noAutofit/>
          </a:bodyPr>
          <a:lstStyle/>
          <a:p>
            <a:br>
              <a:rPr lang="en-ZA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br>
              <a:rPr lang="en-ZA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en-ZA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Summary of Strategic Intent  </a:t>
            </a:r>
            <a:br>
              <a:rPr lang="en-ZA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br>
              <a:rPr lang="en-ZA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en-ZA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50 Year Strategic Intent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77552"/>
              </p:ext>
            </p:extLst>
          </p:nvPr>
        </p:nvGraphicFramePr>
        <p:xfrm>
          <a:off x="457200" y="2374900"/>
          <a:ext cx="8229600" cy="333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126066"/>
              </p:ext>
            </p:extLst>
          </p:nvPr>
        </p:nvGraphicFramePr>
        <p:xfrm>
          <a:off x="85060" y="1107441"/>
          <a:ext cx="8952614" cy="47254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6906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High Level Interventions/ Alternate modes of delivery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694">
                <a:tc>
                  <a:txBody>
                    <a:bodyPr/>
                    <a:lstStyle/>
                    <a:p>
                      <a:r>
                        <a:rPr lang="en-ZA" sz="1600" dirty="0"/>
                        <a:t>Provision of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dirty="0"/>
                        <a:t>Primary</a:t>
                      </a:r>
                      <a:r>
                        <a:rPr lang="en-ZA" sz="1600" baseline="0" dirty="0"/>
                        <a:t> Health Care (inclusive of HIV/AIDS) 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in terms of Section 12 of the Correctional Services Act, 111 of 1998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Through the provision of a comprehensive package of health services by relevant health care professionals i.e. Medical Practitioners and Professional Nurses</a:t>
                      </a:r>
                    </a:p>
                    <a:p>
                      <a:endParaRPr lang="en-ZA" sz="1600" dirty="0"/>
                    </a:p>
                    <a:p>
                      <a:r>
                        <a:rPr lang="en-ZA" sz="1600" dirty="0"/>
                        <a:t>Referral to secondary health care facilities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Lack of </a:t>
                      </a:r>
                      <a:r>
                        <a:rPr lang="en-ZA" sz="1600" dirty="0"/>
                        <a:t>different</a:t>
                      </a:r>
                      <a:r>
                        <a:rPr lang="en-ZA" sz="1600" baseline="0" dirty="0"/>
                        <a:t> categories of health care professionals, </a:t>
                      </a:r>
                      <a:r>
                        <a:rPr lang="en-ZA" sz="1600" dirty="0"/>
                        <a:t>i.e. Enrolled Nursing Assistants, Enrolled Nurses), budget, medical equipment, an integrated health information system and working space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Non-alignment</a:t>
                      </a:r>
                      <a:r>
                        <a:rPr lang="en-ZA" sz="1600" baseline="0" dirty="0"/>
                        <a:t> of salary allowances </a:t>
                      </a:r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Alignment of organisational structure and funding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to health mandates</a:t>
                      </a:r>
                    </a:p>
                    <a:p>
                      <a:endParaRPr lang="en-ZA" sz="1600" baseline="0" dirty="0"/>
                    </a:p>
                    <a:p>
                      <a:endParaRPr lang="en-ZA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69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7xKqHXCsmEqpYS9D3W9J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FFFFFF"/>
      </a:accent3>
      <a:accent4>
        <a:srgbClr val="000000"/>
      </a:accent4>
      <a:accent5>
        <a:srgbClr val="C0C0C0"/>
      </a:accent5>
      <a:accent6>
        <a:srgbClr val="919191"/>
      </a:accent6>
      <a:hlink>
        <a:srgbClr val="B9B9B9"/>
      </a:hlink>
      <a:folHlink>
        <a:srgbClr val="DCDCDC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2148</TotalTime>
  <Words>2217</Words>
  <Application>Microsoft Office PowerPoint</Application>
  <PresentationFormat>On-screen Show (4:3)</PresentationFormat>
  <Paragraphs>457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3_Blank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Summary of Strategic Intent    50 Year Strategic Intent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Outputs (AOP)  </vt:lpstr>
      <vt:lpstr>  Secondary Outputs (AOP)  </vt:lpstr>
      <vt:lpstr>Secondary Outputs (AOP)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Kopbc1</cp:lastModifiedBy>
  <cp:revision>304</cp:revision>
  <cp:lastPrinted>2019-08-13T09:45:57Z</cp:lastPrinted>
  <dcterms:created xsi:type="dcterms:W3CDTF">2015-07-10T13:05:49Z</dcterms:created>
  <dcterms:modified xsi:type="dcterms:W3CDTF">2019-08-15T17:39:39Z</dcterms:modified>
</cp:coreProperties>
</file>