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comment1.xml" ContentType="application/vnd.openxmlformats-officedocument.presentationml.comments+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5"/>
  </p:notesMasterIdLst>
  <p:sldIdLst>
    <p:sldId id="256" r:id="rId3"/>
    <p:sldId id="258" r:id="rId4"/>
    <p:sldId id="300" r:id="rId5"/>
    <p:sldId id="303" r:id="rId6"/>
    <p:sldId id="302" r:id="rId7"/>
    <p:sldId id="259" r:id="rId8"/>
    <p:sldId id="271" r:id="rId9"/>
    <p:sldId id="275" r:id="rId10"/>
    <p:sldId id="261" r:id="rId11"/>
    <p:sldId id="262" r:id="rId12"/>
    <p:sldId id="295" r:id="rId13"/>
    <p:sldId id="268" r:id="rId14"/>
    <p:sldId id="292" r:id="rId15"/>
    <p:sldId id="296" r:id="rId16"/>
    <p:sldId id="297" r:id="rId17"/>
    <p:sldId id="285" r:id="rId18"/>
    <p:sldId id="286" r:id="rId19"/>
    <p:sldId id="287" r:id="rId20"/>
    <p:sldId id="265" r:id="rId21"/>
    <p:sldId id="289" r:id="rId22"/>
    <p:sldId id="288" r:id="rId23"/>
    <p:sldId id="26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supye, Nthabiseng" initials="IN" lastIdx="1" clrIdx="0">
    <p:extLst>
      <p:ext uri="{19B8F6BF-5375-455C-9EA6-DF929625EA0E}">
        <p15:presenceInfo xmlns:p15="http://schemas.microsoft.com/office/powerpoint/2012/main" xmlns="" userId="Mosupye, Nthabise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1908"/>
    <a:srgbClr val="000000"/>
    <a:srgbClr val="008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85" autoAdjust="0"/>
    <p:restoredTop sz="86364" autoAdjust="0"/>
  </p:normalViewPr>
  <p:slideViewPr>
    <p:cSldViewPr snapToGrid="0" snapToObjects="1">
      <p:cViewPr>
        <p:scale>
          <a:sx n="100" d="100"/>
          <a:sy n="100" d="100"/>
        </p:scale>
        <p:origin x="-28" y="756"/>
      </p:cViewPr>
      <p:guideLst>
        <p:guide orient="horz" pos="2160"/>
        <p:guide pos="2880"/>
      </p:guideLst>
    </p:cSldViewPr>
  </p:slideViewPr>
  <p:outlineViewPr>
    <p:cViewPr>
      <p:scale>
        <a:sx n="33" d="100"/>
        <a:sy n="33" d="100"/>
      </p:scale>
      <p:origin x="0" y="-186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8-14T11:57:17.173" idx="1">
    <p:pos x="10" y="10"/>
    <p:text>Research and Development (R&amp;D). signed an MOA with CSIR</p:text>
    <p:extLst>
      <p:ext uri="{C676402C-5697-4E1C-873F-D02D1690AC5C}">
        <p15:threadingInfo xmlns:p15="http://schemas.microsoft.com/office/powerpoint/2012/main" xmlns="" timeZoneBias="-12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F7FC25-1B7F-409B-8CDB-AB80035AB426}"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lang="en-ZA"/>
        </a:p>
      </dgm:t>
    </dgm:pt>
    <dgm:pt modelId="{EB6F8CBA-A29F-43D4-82F0-03B87713507D}">
      <dgm:prSet phldrT="[Text]"/>
      <dgm:spPr/>
      <dgm:t>
        <a:bodyPr/>
        <a:lstStyle/>
        <a:p>
          <a:r>
            <a:rPr lang="en-ZA" dirty="0" smtClean="0"/>
            <a:t>Impact: </a:t>
          </a:r>
          <a:endParaRPr lang="en-ZA" dirty="0"/>
        </a:p>
      </dgm:t>
    </dgm:pt>
    <dgm:pt modelId="{46587606-BE85-4879-980C-E311B005708F}" type="parTrans" cxnId="{830DAA77-536E-40F8-9905-2573DD09F600}">
      <dgm:prSet/>
      <dgm:spPr/>
      <dgm:t>
        <a:bodyPr/>
        <a:lstStyle/>
        <a:p>
          <a:endParaRPr lang="en-ZA"/>
        </a:p>
      </dgm:t>
    </dgm:pt>
    <dgm:pt modelId="{20B777CD-0AE9-44DF-BBCF-960FAB4144E8}" type="sibTrans" cxnId="{830DAA77-536E-40F8-9905-2573DD09F600}">
      <dgm:prSet/>
      <dgm:spPr/>
      <dgm:t>
        <a:bodyPr/>
        <a:lstStyle/>
        <a:p>
          <a:endParaRPr lang="en-ZA"/>
        </a:p>
      </dgm:t>
    </dgm:pt>
    <dgm:pt modelId="{35E16B8E-CCE1-4695-8F2E-A526A427A356}">
      <dgm:prSet phldrT="[Text]" custT="1"/>
      <dgm:spPr/>
      <dgm:t>
        <a:bodyPr/>
        <a:lstStyle/>
        <a:p>
          <a:endParaRPr lang="en-ZA" sz="1200" dirty="0" smtClean="0"/>
        </a:p>
        <a:p>
          <a:endParaRPr lang="en-ZA" sz="1200" dirty="0" smtClean="0"/>
        </a:p>
        <a:p>
          <a:r>
            <a:rPr lang="en-ZA" sz="1400" b="0" dirty="0" smtClean="0">
              <a:effectLst/>
              <a:latin typeface="Calibri" panose="020F0502020204030204" pitchFamily="34" charset="0"/>
              <a:ea typeface="+mn-ea"/>
              <a:cs typeface="Times New Roman" panose="02020603050405020304" pitchFamily="18" charset="0"/>
            </a:rPr>
            <a:t>Integrated support and solutions for efficient and economical service delivery</a:t>
          </a:r>
          <a:endParaRPr lang="en-ZA" sz="1400" dirty="0"/>
        </a:p>
      </dgm:t>
    </dgm:pt>
    <dgm:pt modelId="{43F7794A-95C8-43D7-A2AC-2DD7E3072162}" type="parTrans" cxnId="{B3A579EB-CB65-4934-B360-A56676282321}">
      <dgm:prSet/>
      <dgm:spPr/>
      <dgm:t>
        <a:bodyPr/>
        <a:lstStyle/>
        <a:p>
          <a:endParaRPr lang="en-ZA"/>
        </a:p>
      </dgm:t>
    </dgm:pt>
    <dgm:pt modelId="{6E5F8C0E-6D37-428E-A854-26612E21F81D}" type="sibTrans" cxnId="{B3A579EB-CB65-4934-B360-A56676282321}">
      <dgm:prSet/>
      <dgm:spPr/>
      <dgm:t>
        <a:bodyPr/>
        <a:lstStyle/>
        <a:p>
          <a:endParaRPr lang="en-ZA"/>
        </a:p>
      </dgm:t>
    </dgm:pt>
    <dgm:pt modelId="{19696909-8C48-46BB-BC66-CAD5D98AD709}">
      <dgm:prSet phldrT="[Text]"/>
      <dgm:spPr/>
      <dgm:t>
        <a:bodyPr/>
        <a:lstStyle/>
        <a:p>
          <a:r>
            <a:rPr lang="en-ZA" dirty="0" smtClean="0"/>
            <a:t>Outcome:</a:t>
          </a:r>
          <a:endParaRPr lang="en-ZA" dirty="0"/>
        </a:p>
      </dgm:t>
    </dgm:pt>
    <dgm:pt modelId="{03B51307-9445-4544-9771-772629675289}" type="parTrans" cxnId="{08E91F31-5CF3-4EEE-8C47-932A0DAADBC6}">
      <dgm:prSet/>
      <dgm:spPr/>
      <dgm:t>
        <a:bodyPr/>
        <a:lstStyle/>
        <a:p>
          <a:endParaRPr lang="en-ZA"/>
        </a:p>
      </dgm:t>
    </dgm:pt>
    <dgm:pt modelId="{16A7768E-8FFC-4FBE-9730-B00AEF21F663}" type="sibTrans" cxnId="{08E91F31-5CF3-4EEE-8C47-932A0DAADBC6}">
      <dgm:prSet/>
      <dgm:spPr/>
      <dgm:t>
        <a:bodyPr/>
        <a:lstStyle/>
        <a:p>
          <a:endParaRPr lang="en-ZA"/>
        </a:p>
      </dgm:t>
    </dgm:pt>
    <dgm:pt modelId="{3672533D-8F35-4A31-9BF1-7879BDF5BDBE}">
      <dgm:prSet phldrT="[Text]"/>
      <dgm:spPr/>
      <dgm:t>
        <a:bodyPr/>
        <a:lstStyle/>
        <a:p>
          <a:endParaRPr lang="en-ZA" sz="900" dirty="0"/>
        </a:p>
      </dgm:t>
    </dgm:pt>
    <dgm:pt modelId="{3895EC86-D6A3-43CD-A7C4-6BD72386C11D}" type="parTrans" cxnId="{E42BCF80-003F-4418-B46A-6ACF6604D2CB}">
      <dgm:prSet/>
      <dgm:spPr/>
      <dgm:t>
        <a:bodyPr/>
        <a:lstStyle/>
        <a:p>
          <a:endParaRPr lang="en-ZA"/>
        </a:p>
      </dgm:t>
    </dgm:pt>
    <dgm:pt modelId="{AFCA6754-B92A-439F-86E3-B2D211B0C3DF}" type="sibTrans" cxnId="{E42BCF80-003F-4418-B46A-6ACF6604D2CB}">
      <dgm:prSet/>
      <dgm:spPr/>
      <dgm:t>
        <a:bodyPr/>
        <a:lstStyle/>
        <a:p>
          <a:endParaRPr lang="en-ZA"/>
        </a:p>
      </dgm:t>
    </dgm:pt>
    <dgm:pt modelId="{1C9B6F4F-F71B-47E5-A3F4-6A133EDDA7BF}">
      <dgm:prSet phldrT="[Text]"/>
      <dgm:spPr/>
      <dgm:t>
        <a:bodyPr/>
        <a:lstStyle/>
        <a:p>
          <a:r>
            <a:rPr lang="en-ZA" dirty="0" smtClean="0"/>
            <a:t>Strategic intent</a:t>
          </a:r>
          <a:endParaRPr lang="en-ZA" dirty="0"/>
        </a:p>
      </dgm:t>
    </dgm:pt>
    <dgm:pt modelId="{A7B34D18-627D-4CC8-8188-C16385F270E3}" type="parTrans" cxnId="{653111CC-CEBE-429E-8ACD-32E0EEF6BC48}">
      <dgm:prSet/>
      <dgm:spPr/>
      <dgm:t>
        <a:bodyPr/>
        <a:lstStyle/>
        <a:p>
          <a:endParaRPr lang="en-ZA"/>
        </a:p>
      </dgm:t>
    </dgm:pt>
    <dgm:pt modelId="{7A8BE1AD-444B-452B-A70D-57AFCE99E04E}" type="sibTrans" cxnId="{653111CC-CEBE-429E-8ACD-32E0EEF6BC48}">
      <dgm:prSet/>
      <dgm:spPr/>
      <dgm:t>
        <a:bodyPr/>
        <a:lstStyle/>
        <a:p>
          <a:endParaRPr lang="en-ZA"/>
        </a:p>
      </dgm:t>
    </dgm:pt>
    <dgm:pt modelId="{A550DE6B-60E9-42A4-BA24-09B99E04212B}">
      <dgm:prSet phldrT="[Text]" custT="1"/>
      <dgm:spPr/>
      <dgm:t>
        <a:bodyPr/>
        <a:lstStyle/>
        <a:p>
          <a:r>
            <a:rPr lang="en-ZA" sz="1200" b="0" dirty="0" smtClean="0">
              <a:solidFill>
                <a:schemeClr val="tx1"/>
              </a:solidFill>
            </a:rPr>
            <a:t>Povide effective, efficient and well maintained integrated ICT Systems</a:t>
          </a:r>
        </a:p>
        <a:p>
          <a:r>
            <a:rPr lang="en-ZA" sz="1200" b="0" dirty="0" smtClean="0">
              <a:solidFill>
                <a:schemeClr val="tx1"/>
              </a:solidFill>
            </a:rPr>
            <a:t>Provide a secure, reliable and responsive Telecommunication and network infrastructure.</a:t>
          </a:r>
        </a:p>
        <a:p>
          <a:r>
            <a:rPr lang="en-ZA" sz="1200" b="0" dirty="0" smtClean="0">
              <a:solidFill>
                <a:schemeClr val="tx1"/>
              </a:solidFill>
            </a:rPr>
            <a:t>Participate in Integrated Planning with stakeholders </a:t>
          </a:r>
        </a:p>
        <a:p>
          <a:r>
            <a:rPr lang="en-ZA" sz="1200" b="0" dirty="0" smtClean="0">
              <a:solidFill>
                <a:schemeClr val="tx1"/>
              </a:solidFill>
            </a:rPr>
            <a:t>Consolidate and integrate security technologies</a:t>
          </a:r>
        </a:p>
        <a:p>
          <a:r>
            <a:rPr lang="en-ZA" sz="1200" b="0" dirty="0" smtClean="0">
              <a:solidFill>
                <a:schemeClr val="tx1"/>
              </a:solidFill>
            </a:rPr>
            <a:t>Provide secured and reliable Data and Information</a:t>
          </a:r>
          <a:endParaRPr lang="en-ZA" sz="1200" b="0" dirty="0">
            <a:solidFill>
              <a:srgbClr val="00B0F0"/>
            </a:solidFill>
          </a:endParaRPr>
        </a:p>
      </dgm:t>
    </dgm:pt>
    <dgm:pt modelId="{F4CB9502-2D6C-47DA-A50D-94C4C749FB63}" type="parTrans" cxnId="{532B4E34-E822-43E5-A218-C81D039BC82B}">
      <dgm:prSet/>
      <dgm:spPr/>
      <dgm:t>
        <a:bodyPr/>
        <a:lstStyle/>
        <a:p>
          <a:endParaRPr lang="en-ZA"/>
        </a:p>
      </dgm:t>
    </dgm:pt>
    <dgm:pt modelId="{E57F40EC-C532-4728-B92E-A9224576F231}" type="sibTrans" cxnId="{532B4E34-E822-43E5-A218-C81D039BC82B}">
      <dgm:prSet/>
      <dgm:spPr/>
      <dgm:t>
        <a:bodyPr/>
        <a:lstStyle/>
        <a:p>
          <a:endParaRPr lang="en-ZA"/>
        </a:p>
      </dgm:t>
    </dgm:pt>
    <dgm:pt modelId="{BAD5FAA4-94A7-43CD-A735-B5C2D83937F6}">
      <dgm:prSet/>
      <dgm:spPr/>
      <dgm:t>
        <a:bodyPr/>
        <a:lstStyle/>
        <a:p>
          <a:endParaRPr lang="en-ZA" sz="1000" dirty="0"/>
        </a:p>
      </dgm:t>
    </dgm:pt>
    <dgm:pt modelId="{890AC574-3A8B-4DB7-A9B9-3961565CB2B3}" type="parTrans" cxnId="{A1D63A69-51C9-4145-AAAE-0C785AA55BD1}">
      <dgm:prSet/>
      <dgm:spPr/>
      <dgm:t>
        <a:bodyPr/>
        <a:lstStyle/>
        <a:p>
          <a:endParaRPr lang="en-ZA"/>
        </a:p>
      </dgm:t>
    </dgm:pt>
    <dgm:pt modelId="{0BECE5CD-63A2-48B1-8B89-39D3C9C3BC75}" type="sibTrans" cxnId="{A1D63A69-51C9-4145-AAAE-0C785AA55BD1}">
      <dgm:prSet/>
      <dgm:spPr/>
      <dgm:t>
        <a:bodyPr/>
        <a:lstStyle/>
        <a:p>
          <a:endParaRPr lang="en-ZA"/>
        </a:p>
      </dgm:t>
    </dgm:pt>
    <dgm:pt modelId="{BC7B1659-D774-458A-9AD5-FDBA0EB81088}">
      <dgm:prSet/>
      <dgm:spPr/>
      <dgm:t>
        <a:bodyPr/>
        <a:lstStyle/>
        <a:p>
          <a:endParaRPr lang="en-ZA" sz="900" dirty="0"/>
        </a:p>
      </dgm:t>
    </dgm:pt>
    <dgm:pt modelId="{2BDDA411-B270-4B2A-92DF-38174B25F00D}" type="parTrans" cxnId="{38CC1CD6-D8D9-46BC-A967-B18EF681256D}">
      <dgm:prSet/>
      <dgm:spPr/>
      <dgm:t>
        <a:bodyPr/>
        <a:lstStyle/>
        <a:p>
          <a:endParaRPr lang="en-ZA"/>
        </a:p>
      </dgm:t>
    </dgm:pt>
    <dgm:pt modelId="{11EAC833-E84E-4845-AB88-2782780D0775}" type="sibTrans" cxnId="{38CC1CD6-D8D9-46BC-A967-B18EF681256D}">
      <dgm:prSet/>
      <dgm:spPr/>
      <dgm:t>
        <a:bodyPr/>
        <a:lstStyle/>
        <a:p>
          <a:endParaRPr lang="en-ZA"/>
        </a:p>
      </dgm:t>
    </dgm:pt>
    <dgm:pt modelId="{1A01597B-8E5B-4388-AF8C-9D4C509DF025}">
      <dgm:prSet/>
      <dgm:spPr/>
      <dgm:t>
        <a:bodyPr/>
        <a:lstStyle/>
        <a:p>
          <a:endParaRPr lang="en-GB" sz="1000" b="1" dirty="0" smtClean="0">
            <a:solidFill>
              <a:schemeClr val="tx1"/>
            </a:solidFill>
          </a:endParaRPr>
        </a:p>
      </dgm:t>
    </dgm:pt>
    <dgm:pt modelId="{2516FC29-A128-4CFD-BCF5-528722453794}" type="parTrans" cxnId="{0DBABA7A-DCB0-425F-A8B7-7D5C1B781989}">
      <dgm:prSet/>
      <dgm:spPr/>
      <dgm:t>
        <a:bodyPr/>
        <a:lstStyle/>
        <a:p>
          <a:endParaRPr lang="en-GB"/>
        </a:p>
      </dgm:t>
    </dgm:pt>
    <dgm:pt modelId="{D12077D4-94F0-4A99-A5BC-3D4FC2DFA1D5}" type="sibTrans" cxnId="{0DBABA7A-DCB0-425F-A8B7-7D5C1B781989}">
      <dgm:prSet/>
      <dgm:spPr/>
      <dgm:t>
        <a:bodyPr/>
        <a:lstStyle/>
        <a:p>
          <a:endParaRPr lang="en-GB"/>
        </a:p>
      </dgm:t>
    </dgm:pt>
    <dgm:pt modelId="{BF728EDD-B0C0-4C9A-A536-09AC86608B75}">
      <dgm:prSet custT="1"/>
      <dgm:spPr/>
      <dgm:t>
        <a:bodyPr/>
        <a:lstStyle/>
        <a:p>
          <a:r>
            <a:rPr lang="en-ZA" sz="1400" dirty="0" smtClean="0">
              <a:latin typeface="Calibri"/>
              <a:ea typeface="+mn-ea"/>
              <a:cs typeface="+mn-cs"/>
            </a:rPr>
            <a:t>Build capacity to ensure value driven delivery of correctional services</a:t>
          </a:r>
          <a:endParaRPr lang="en-ZA" sz="1400" dirty="0" smtClean="0"/>
        </a:p>
        <a:p>
          <a:endParaRPr lang="en-ZA" sz="900" dirty="0" smtClean="0">
            <a:latin typeface="+mj-lt"/>
          </a:endParaRPr>
        </a:p>
        <a:p>
          <a:endParaRPr lang="en-ZA" sz="900" dirty="0">
            <a:latin typeface="+mj-lt"/>
          </a:endParaRPr>
        </a:p>
      </dgm:t>
    </dgm:pt>
    <dgm:pt modelId="{11285973-298F-4C5C-B9E9-131BFC554397}" type="parTrans" cxnId="{74AA1D47-3590-4639-8ACB-16CCFC7B8510}">
      <dgm:prSet/>
      <dgm:spPr/>
      <dgm:t>
        <a:bodyPr/>
        <a:lstStyle/>
        <a:p>
          <a:endParaRPr lang="en-GB"/>
        </a:p>
      </dgm:t>
    </dgm:pt>
    <dgm:pt modelId="{7673ED0A-D754-4C34-9554-3BCD9AE178D4}" type="sibTrans" cxnId="{74AA1D47-3590-4639-8ACB-16CCFC7B8510}">
      <dgm:prSet/>
      <dgm:spPr/>
      <dgm:t>
        <a:bodyPr/>
        <a:lstStyle/>
        <a:p>
          <a:endParaRPr lang="en-GB"/>
        </a:p>
      </dgm:t>
    </dgm:pt>
    <dgm:pt modelId="{0322A22A-B91F-42EC-AA50-5A3C2B1C1D58}" type="pres">
      <dgm:prSet presAssocID="{E4F7FC25-1B7F-409B-8CDB-AB80035AB426}" presName="Name0" presStyleCnt="0">
        <dgm:presLayoutVars>
          <dgm:chMax val="5"/>
          <dgm:chPref val="5"/>
          <dgm:dir/>
          <dgm:animLvl val="lvl"/>
        </dgm:presLayoutVars>
      </dgm:prSet>
      <dgm:spPr/>
      <dgm:t>
        <a:bodyPr/>
        <a:lstStyle/>
        <a:p>
          <a:endParaRPr lang="en-ZA"/>
        </a:p>
      </dgm:t>
    </dgm:pt>
    <dgm:pt modelId="{5554142E-C32B-4E5F-9FFA-9D5E68938780}" type="pres">
      <dgm:prSet presAssocID="{EB6F8CBA-A29F-43D4-82F0-03B87713507D}" presName="parentText1" presStyleLbl="node1" presStyleIdx="0" presStyleCnt="3">
        <dgm:presLayoutVars>
          <dgm:chMax/>
          <dgm:chPref val="3"/>
          <dgm:bulletEnabled val="1"/>
        </dgm:presLayoutVars>
      </dgm:prSet>
      <dgm:spPr/>
      <dgm:t>
        <a:bodyPr/>
        <a:lstStyle/>
        <a:p>
          <a:endParaRPr lang="en-ZA"/>
        </a:p>
      </dgm:t>
    </dgm:pt>
    <dgm:pt modelId="{856E43E6-3D70-4376-AA4E-32C2946973DE}" type="pres">
      <dgm:prSet presAssocID="{EB6F8CBA-A29F-43D4-82F0-03B87713507D}" presName="childText1" presStyleLbl="solidAlignAcc1" presStyleIdx="0" presStyleCnt="3">
        <dgm:presLayoutVars>
          <dgm:chMax val="0"/>
          <dgm:chPref val="0"/>
          <dgm:bulletEnabled val="1"/>
        </dgm:presLayoutVars>
      </dgm:prSet>
      <dgm:spPr/>
      <dgm:t>
        <a:bodyPr/>
        <a:lstStyle/>
        <a:p>
          <a:endParaRPr lang="en-ZA"/>
        </a:p>
      </dgm:t>
    </dgm:pt>
    <dgm:pt modelId="{C30C58A0-B04E-452B-9322-CA41E936892C}" type="pres">
      <dgm:prSet presAssocID="{19696909-8C48-46BB-BC66-CAD5D98AD709}" presName="parentText2" presStyleLbl="node1" presStyleIdx="1" presStyleCnt="3">
        <dgm:presLayoutVars>
          <dgm:chMax/>
          <dgm:chPref val="3"/>
          <dgm:bulletEnabled val="1"/>
        </dgm:presLayoutVars>
      </dgm:prSet>
      <dgm:spPr/>
      <dgm:t>
        <a:bodyPr/>
        <a:lstStyle/>
        <a:p>
          <a:endParaRPr lang="en-ZA"/>
        </a:p>
      </dgm:t>
    </dgm:pt>
    <dgm:pt modelId="{3B15316A-54DA-4456-ADE2-E7F050C432BD}" type="pres">
      <dgm:prSet presAssocID="{19696909-8C48-46BB-BC66-CAD5D98AD709}" presName="childText2" presStyleLbl="solidAlignAcc1" presStyleIdx="1" presStyleCnt="3">
        <dgm:presLayoutVars>
          <dgm:chMax val="0"/>
          <dgm:chPref val="0"/>
          <dgm:bulletEnabled val="1"/>
        </dgm:presLayoutVars>
      </dgm:prSet>
      <dgm:spPr/>
      <dgm:t>
        <a:bodyPr/>
        <a:lstStyle/>
        <a:p>
          <a:endParaRPr lang="en-ZA"/>
        </a:p>
      </dgm:t>
    </dgm:pt>
    <dgm:pt modelId="{CCAB3F69-164F-45F2-B5B9-A78867DCEE16}" type="pres">
      <dgm:prSet presAssocID="{1C9B6F4F-F71B-47E5-A3F4-6A133EDDA7BF}" presName="parentText3" presStyleLbl="node1" presStyleIdx="2" presStyleCnt="3">
        <dgm:presLayoutVars>
          <dgm:chMax/>
          <dgm:chPref val="3"/>
          <dgm:bulletEnabled val="1"/>
        </dgm:presLayoutVars>
      </dgm:prSet>
      <dgm:spPr/>
      <dgm:t>
        <a:bodyPr/>
        <a:lstStyle/>
        <a:p>
          <a:endParaRPr lang="en-ZA"/>
        </a:p>
      </dgm:t>
    </dgm:pt>
    <dgm:pt modelId="{2E2CEF3C-DAE3-4606-B5A5-BCCA1CBCB380}" type="pres">
      <dgm:prSet presAssocID="{1C9B6F4F-F71B-47E5-A3F4-6A133EDDA7BF}" presName="childText3" presStyleLbl="solidAlignAcc1" presStyleIdx="2" presStyleCnt="3" custLinFactNeighborX="1047" custLinFactNeighborY="292">
        <dgm:presLayoutVars>
          <dgm:chMax val="0"/>
          <dgm:chPref val="0"/>
          <dgm:bulletEnabled val="1"/>
        </dgm:presLayoutVars>
      </dgm:prSet>
      <dgm:spPr/>
      <dgm:t>
        <a:bodyPr/>
        <a:lstStyle/>
        <a:p>
          <a:endParaRPr lang="en-ZA"/>
        </a:p>
      </dgm:t>
    </dgm:pt>
  </dgm:ptLst>
  <dgm:cxnLst>
    <dgm:cxn modelId="{0DBABA7A-DCB0-425F-A8B7-7D5C1B781989}" srcId="{1C9B6F4F-F71B-47E5-A3F4-6A133EDDA7BF}" destId="{1A01597B-8E5B-4388-AF8C-9D4C509DF025}" srcOrd="1" destOrd="0" parTransId="{2516FC29-A128-4CFD-BCF5-528722453794}" sibTransId="{D12077D4-94F0-4A99-A5BC-3D4FC2DFA1D5}"/>
    <dgm:cxn modelId="{532B4E34-E822-43E5-A218-C81D039BC82B}" srcId="{1C9B6F4F-F71B-47E5-A3F4-6A133EDDA7BF}" destId="{A550DE6B-60E9-42A4-BA24-09B99E04212B}" srcOrd="0" destOrd="0" parTransId="{F4CB9502-2D6C-47DA-A50D-94C4C749FB63}" sibTransId="{E57F40EC-C532-4728-B92E-A9224576F231}"/>
    <dgm:cxn modelId="{3F189DAA-D147-4331-8A54-9388A46285D1}" type="presOf" srcId="{19696909-8C48-46BB-BC66-CAD5D98AD709}" destId="{C30C58A0-B04E-452B-9322-CA41E936892C}" srcOrd="0" destOrd="0" presId="urn:microsoft.com/office/officeart/2009/3/layout/IncreasingArrowsProcess"/>
    <dgm:cxn modelId="{38CC1CD6-D8D9-46BC-A967-B18EF681256D}" srcId="{19696909-8C48-46BB-BC66-CAD5D98AD709}" destId="{BC7B1659-D774-458A-9AD5-FDBA0EB81088}" srcOrd="2" destOrd="0" parTransId="{2BDDA411-B270-4B2A-92DF-38174B25F00D}" sibTransId="{11EAC833-E84E-4845-AB88-2782780D0775}"/>
    <dgm:cxn modelId="{4F019854-9B37-49C1-B144-EEE3CFEFF3C5}" type="presOf" srcId="{3672533D-8F35-4A31-9BF1-7879BDF5BDBE}" destId="{3B15316A-54DA-4456-ADE2-E7F050C432BD}" srcOrd="0" destOrd="0" presId="urn:microsoft.com/office/officeart/2009/3/layout/IncreasingArrowsProcess"/>
    <dgm:cxn modelId="{71ED183B-FB34-4644-8686-0BCA1EFB9281}" type="presOf" srcId="{BC7B1659-D774-458A-9AD5-FDBA0EB81088}" destId="{3B15316A-54DA-4456-ADE2-E7F050C432BD}" srcOrd="0" destOrd="2" presId="urn:microsoft.com/office/officeart/2009/3/layout/IncreasingArrowsProcess"/>
    <dgm:cxn modelId="{B8BC231D-6B4A-43A9-AB26-3824EF8FA6CC}" type="presOf" srcId="{BF728EDD-B0C0-4C9A-A536-09AC86608B75}" destId="{3B15316A-54DA-4456-ADE2-E7F050C432BD}" srcOrd="0" destOrd="1" presId="urn:microsoft.com/office/officeart/2009/3/layout/IncreasingArrowsProcess"/>
    <dgm:cxn modelId="{74AA1D47-3590-4639-8ACB-16CCFC7B8510}" srcId="{19696909-8C48-46BB-BC66-CAD5D98AD709}" destId="{BF728EDD-B0C0-4C9A-A536-09AC86608B75}" srcOrd="1" destOrd="0" parTransId="{11285973-298F-4C5C-B9E9-131BFC554397}" sibTransId="{7673ED0A-D754-4C34-9554-3BCD9AE178D4}"/>
    <dgm:cxn modelId="{1B6B90E4-ED5F-4834-9A96-2CDE78367BBB}" type="presOf" srcId="{35E16B8E-CCE1-4695-8F2E-A526A427A356}" destId="{856E43E6-3D70-4376-AA4E-32C2946973DE}" srcOrd="0" destOrd="0" presId="urn:microsoft.com/office/officeart/2009/3/layout/IncreasingArrowsProcess"/>
    <dgm:cxn modelId="{00A22B6B-C6F9-442B-BB92-5322948A9077}" type="presOf" srcId="{EB6F8CBA-A29F-43D4-82F0-03B87713507D}" destId="{5554142E-C32B-4E5F-9FFA-9D5E68938780}" srcOrd="0" destOrd="0" presId="urn:microsoft.com/office/officeart/2009/3/layout/IncreasingArrowsProcess"/>
    <dgm:cxn modelId="{9B7249E3-C598-494C-8DC9-59A9F94D599B}" type="presOf" srcId="{E4F7FC25-1B7F-409B-8CDB-AB80035AB426}" destId="{0322A22A-B91F-42EC-AA50-5A3C2B1C1D58}" srcOrd="0" destOrd="0" presId="urn:microsoft.com/office/officeart/2009/3/layout/IncreasingArrowsProcess"/>
    <dgm:cxn modelId="{830DAA77-536E-40F8-9905-2573DD09F600}" srcId="{E4F7FC25-1B7F-409B-8CDB-AB80035AB426}" destId="{EB6F8CBA-A29F-43D4-82F0-03B87713507D}" srcOrd="0" destOrd="0" parTransId="{46587606-BE85-4879-980C-E311B005708F}" sibTransId="{20B777CD-0AE9-44DF-BBCF-960FAB4144E8}"/>
    <dgm:cxn modelId="{A1D63A69-51C9-4145-AAAE-0C785AA55BD1}" srcId="{EB6F8CBA-A29F-43D4-82F0-03B87713507D}" destId="{BAD5FAA4-94A7-43CD-A735-B5C2D83937F6}" srcOrd="1" destOrd="0" parTransId="{890AC574-3A8B-4DB7-A9B9-3961565CB2B3}" sibTransId="{0BECE5CD-63A2-48B1-8B89-39D3C9C3BC75}"/>
    <dgm:cxn modelId="{653111CC-CEBE-429E-8ACD-32E0EEF6BC48}" srcId="{E4F7FC25-1B7F-409B-8CDB-AB80035AB426}" destId="{1C9B6F4F-F71B-47E5-A3F4-6A133EDDA7BF}" srcOrd="2" destOrd="0" parTransId="{A7B34D18-627D-4CC8-8188-C16385F270E3}" sibTransId="{7A8BE1AD-444B-452B-A70D-57AFCE99E04E}"/>
    <dgm:cxn modelId="{52D150E6-33A4-4997-830E-2A85B664EAEC}" type="presOf" srcId="{A550DE6B-60E9-42A4-BA24-09B99E04212B}" destId="{2E2CEF3C-DAE3-4606-B5A5-BCCA1CBCB380}" srcOrd="0" destOrd="0" presId="urn:microsoft.com/office/officeart/2009/3/layout/IncreasingArrowsProcess"/>
    <dgm:cxn modelId="{E6BB74C8-3E01-44B2-9375-5A1D61D4E22E}" type="presOf" srcId="{1C9B6F4F-F71B-47E5-A3F4-6A133EDDA7BF}" destId="{CCAB3F69-164F-45F2-B5B9-A78867DCEE16}" srcOrd="0" destOrd="0" presId="urn:microsoft.com/office/officeart/2009/3/layout/IncreasingArrowsProcess"/>
    <dgm:cxn modelId="{F283E668-80D4-40C8-9CFE-387EC3A58B31}" type="presOf" srcId="{1A01597B-8E5B-4388-AF8C-9D4C509DF025}" destId="{2E2CEF3C-DAE3-4606-B5A5-BCCA1CBCB380}" srcOrd="0" destOrd="1" presId="urn:microsoft.com/office/officeart/2009/3/layout/IncreasingArrowsProcess"/>
    <dgm:cxn modelId="{B3A579EB-CB65-4934-B360-A56676282321}" srcId="{EB6F8CBA-A29F-43D4-82F0-03B87713507D}" destId="{35E16B8E-CCE1-4695-8F2E-A526A427A356}" srcOrd="0" destOrd="0" parTransId="{43F7794A-95C8-43D7-A2AC-2DD7E3072162}" sibTransId="{6E5F8C0E-6D37-428E-A854-26612E21F81D}"/>
    <dgm:cxn modelId="{08E91F31-5CF3-4EEE-8C47-932A0DAADBC6}" srcId="{E4F7FC25-1B7F-409B-8CDB-AB80035AB426}" destId="{19696909-8C48-46BB-BC66-CAD5D98AD709}" srcOrd="1" destOrd="0" parTransId="{03B51307-9445-4544-9771-772629675289}" sibTransId="{16A7768E-8FFC-4FBE-9730-B00AEF21F663}"/>
    <dgm:cxn modelId="{405AAC6A-482D-4620-956D-0DE8F7521049}" type="presOf" srcId="{BAD5FAA4-94A7-43CD-A735-B5C2D83937F6}" destId="{856E43E6-3D70-4376-AA4E-32C2946973DE}" srcOrd="0" destOrd="1" presId="urn:microsoft.com/office/officeart/2009/3/layout/IncreasingArrowsProcess"/>
    <dgm:cxn modelId="{E42BCF80-003F-4418-B46A-6ACF6604D2CB}" srcId="{19696909-8C48-46BB-BC66-CAD5D98AD709}" destId="{3672533D-8F35-4A31-9BF1-7879BDF5BDBE}" srcOrd="0" destOrd="0" parTransId="{3895EC86-D6A3-43CD-A7C4-6BD72386C11D}" sibTransId="{AFCA6754-B92A-439F-86E3-B2D211B0C3DF}"/>
    <dgm:cxn modelId="{584DA1AD-F6EA-4734-813D-5D458772A239}" type="presParOf" srcId="{0322A22A-B91F-42EC-AA50-5A3C2B1C1D58}" destId="{5554142E-C32B-4E5F-9FFA-9D5E68938780}" srcOrd="0" destOrd="0" presId="urn:microsoft.com/office/officeart/2009/3/layout/IncreasingArrowsProcess"/>
    <dgm:cxn modelId="{3E52DCFF-AA05-4AF2-B245-6F2662C01639}" type="presParOf" srcId="{0322A22A-B91F-42EC-AA50-5A3C2B1C1D58}" destId="{856E43E6-3D70-4376-AA4E-32C2946973DE}" srcOrd="1" destOrd="0" presId="urn:microsoft.com/office/officeart/2009/3/layout/IncreasingArrowsProcess"/>
    <dgm:cxn modelId="{31E36DF9-8998-4222-9E6B-8E1A38DF4FD2}" type="presParOf" srcId="{0322A22A-B91F-42EC-AA50-5A3C2B1C1D58}" destId="{C30C58A0-B04E-452B-9322-CA41E936892C}" srcOrd="2" destOrd="0" presId="urn:microsoft.com/office/officeart/2009/3/layout/IncreasingArrowsProcess"/>
    <dgm:cxn modelId="{09126C17-23D4-4D95-BE07-1FDA076FB93A}" type="presParOf" srcId="{0322A22A-B91F-42EC-AA50-5A3C2B1C1D58}" destId="{3B15316A-54DA-4456-ADE2-E7F050C432BD}" srcOrd="3" destOrd="0" presId="urn:microsoft.com/office/officeart/2009/3/layout/IncreasingArrowsProcess"/>
    <dgm:cxn modelId="{F334CA32-29A8-4994-B7AB-CCDB79690016}" type="presParOf" srcId="{0322A22A-B91F-42EC-AA50-5A3C2B1C1D58}" destId="{CCAB3F69-164F-45F2-B5B9-A78867DCEE16}" srcOrd="4" destOrd="0" presId="urn:microsoft.com/office/officeart/2009/3/layout/IncreasingArrowsProcess"/>
    <dgm:cxn modelId="{2B723BD8-8814-4CEB-B400-BBD79DF6EA8C}" type="presParOf" srcId="{0322A22A-B91F-42EC-AA50-5A3C2B1C1D58}" destId="{2E2CEF3C-DAE3-4606-B5A5-BCCA1CBCB380}"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F7FC25-1B7F-409B-8CDB-AB80035AB426}"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lang="en-ZA"/>
        </a:p>
      </dgm:t>
    </dgm:pt>
    <dgm:pt modelId="{EB6F8CBA-A29F-43D4-82F0-03B87713507D}">
      <dgm:prSet phldrT="[Text]"/>
      <dgm:spPr/>
      <dgm:t>
        <a:bodyPr/>
        <a:lstStyle/>
        <a:p>
          <a:r>
            <a:rPr lang="en-ZA" dirty="0" smtClean="0"/>
            <a:t>Impact: </a:t>
          </a:r>
          <a:endParaRPr lang="en-ZA" dirty="0"/>
        </a:p>
      </dgm:t>
    </dgm:pt>
    <dgm:pt modelId="{46587606-BE85-4879-980C-E311B005708F}" type="parTrans" cxnId="{830DAA77-536E-40F8-9905-2573DD09F600}">
      <dgm:prSet/>
      <dgm:spPr/>
      <dgm:t>
        <a:bodyPr/>
        <a:lstStyle/>
        <a:p>
          <a:endParaRPr lang="en-ZA"/>
        </a:p>
      </dgm:t>
    </dgm:pt>
    <dgm:pt modelId="{20B777CD-0AE9-44DF-BBCF-960FAB4144E8}" type="sibTrans" cxnId="{830DAA77-536E-40F8-9905-2573DD09F600}">
      <dgm:prSet/>
      <dgm:spPr/>
      <dgm:t>
        <a:bodyPr/>
        <a:lstStyle/>
        <a:p>
          <a:endParaRPr lang="en-ZA"/>
        </a:p>
      </dgm:t>
    </dgm:pt>
    <dgm:pt modelId="{35E16B8E-CCE1-4695-8F2E-A526A427A356}">
      <dgm:prSet phldrT="[Text]" custT="1"/>
      <dgm:spPr/>
      <dgm:t>
        <a:bodyPr/>
        <a:lstStyle/>
        <a:p>
          <a:endParaRPr lang="en-ZA" sz="1200" dirty="0" smtClean="0"/>
        </a:p>
        <a:p>
          <a:endParaRPr lang="en-ZA" sz="1200" dirty="0" smtClean="0"/>
        </a:p>
        <a:p>
          <a:r>
            <a:rPr lang="en-ZA" sz="2000" b="0" dirty="0" smtClean="0">
              <a:effectLst/>
              <a:latin typeface="Calibri" panose="020F0502020204030204" pitchFamily="34" charset="0"/>
              <a:ea typeface="+mn-ea"/>
              <a:cs typeface="Times New Roman" panose="02020603050405020304" pitchFamily="18" charset="0"/>
            </a:rPr>
            <a:t>Integrated support and solutions for efficient and economical service delivery</a:t>
          </a:r>
          <a:endParaRPr lang="en-ZA" sz="2000" dirty="0"/>
        </a:p>
      </dgm:t>
    </dgm:pt>
    <dgm:pt modelId="{43F7794A-95C8-43D7-A2AC-2DD7E3072162}" type="parTrans" cxnId="{B3A579EB-CB65-4934-B360-A56676282321}">
      <dgm:prSet/>
      <dgm:spPr/>
      <dgm:t>
        <a:bodyPr/>
        <a:lstStyle/>
        <a:p>
          <a:endParaRPr lang="en-ZA"/>
        </a:p>
      </dgm:t>
    </dgm:pt>
    <dgm:pt modelId="{6E5F8C0E-6D37-428E-A854-26612E21F81D}" type="sibTrans" cxnId="{B3A579EB-CB65-4934-B360-A56676282321}">
      <dgm:prSet/>
      <dgm:spPr/>
      <dgm:t>
        <a:bodyPr/>
        <a:lstStyle/>
        <a:p>
          <a:endParaRPr lang="en-ZA"/>
        </a:p>
      </dgm:t>
    </dgm:pt>
    <dgm:pt modelId="{19696909-8C48-46BB-BC66-CAD5D98AD709}">
      <dgm:prSet phldrT="[Text]"/>
      <dgm:spPr/>
      <dgm:t>
        <a:bodyPr/>
        <a:lstStyle/>
        <a:p>
          <a:r>
            <a:rPr lang="en-ZA" dirty="0" smtClean="0"/>
            <a:t>Outcome:</a:t>
          </a:r>
          <a:endParaRPr lang="en-ZA" dirty="0"/>
        </a:p>
      </dgm:t>
    </dgm:pt>
    <dgm:pt modelId="{03B51307-9445-4544-9771-772629675289}" type="parTrans" cxnId="{08E91F31-5CF3-4EEE-8C47-932A0DAADBC6}">
      <dgm:prSet/>
      <dgm:spPr/>
      <dgm:t>
        <a:bodyPr/>
        <a:lstStyle/>
        <a:p>
          <a:endParaRPr lang="en-ZA"/>
        </a:p>
      </dgm:t>
    </dgm:pt>
    <dgm:pt modelId="{16A7768E-8FFC-4FBE-9730-B00AEF21F663}" type="sibTrans" cxnId="{08E91F31-5CF3-4EEE-8C47-932A0DAADBC6}">
      <dgm:prSet/>
      <dgm:spPr/>
      <dgm:t>
        <a:bodyPr/>
        <a:lstStyle/>
        <a:p>
          <a:endParaRPr lang="en-ZA"/>
        </a:p>
      </dgm:t>
    </dgm:pt>
    <dgm:pt modelId="{3672533D-8F35-4A31-9BF1-7879BDF5BDBE}">
      <dgm:prSet phldrT="[Text]"/>
      <dgm:spPr/>
      <dgm:t>
        <a:bodyPr/>
        <a:lstStyle/>
        <a:p>
          <a:endParaRPr lang="en-ZA" sz="900" dirty="0"/>
        </a:p>
      </dgm:t>
    </dgm:pt>
    <dgm:pt modelId="{3895EC86-D6A3-43CD-A7C4-6BD72386C11D}" type="parTrans" cxnId="{E42BCF80-003F-4418-B46A-6ACF6604D2CB}">
      <dgm:prSet/>
      <dgm:spPr/>
      <dgm:t>
        <a:bodyPr/>
        <a:lstStyle/>
        <a:p>
          <a:endParaRPr lang="en-ZA"/>
        </a:p>
      </dgm:t>
    </dgm:pt>
    <dgm:pt modelId="{AFCA6754-B92A-439F-86E3-B2D211B0C3DF}" type="sibTrans" cxnId="{E42BCF80-003F-4418-B46A-6ACF6604D2CB}">
      <dgm:prSet/>
      <dgm:spPr/>
      <dgm:t>
        <a:bodyPr/>
        <a:lstStyle/>
        <a:p>
          <a:endParaRPr lang="en-ZA"/>
        </a:p>
      </dgm:t>
    </dgm:pt>
    <dgm:pt modelId="{1C9B6F4F-F71B-47E5-A3F4-6A133EDDA7BF}">
      <dgm:prSet phldrT="[Text]"/>
      <dgm:spPr/>
      <dgm:t>
        <a:bodyPr/>
        <a:lstStyle/>
        <a:p>
          <a:r>
            <a:rPr lang="en-ZA" dirty="0" smtClean="0"/>
            <a:t>Strategic intent</a:t>
          </a:r>
          <a:endParaRPr lang="en-ZA" dirty="0"/>
        </a:p>
      </dgm:t>
    </dgm:pt>
    <dgm:pt modelId="{A7B34D18-627D-4CC8-8188-C16385F270E3}" type="parTrans" cxnId="{653111CC-CEBE-429E-8ACD-32E0EEF6BC48}">
      <dgm:prSet/>
      <dgm:spPr/>
      <dgm:t>
        <a:bodyPr/>
        <a:lstStyle/>
        <a:p>
          <a:endParaRPr lang="en-ZA"/>
        </a:p>
      </dgm:t>
    </dgm:pt>
    <dgm:pt modelId="{7A8BE1AD-444B-452B-A70D-57AFCE99E04E}" type="sibTrans" cxnId="{653111CC-CEBE-429E-8ACD-32E0EEF6BC48}">
      <dgm:prSet/>
      <dgm:spPr/>
      <dgm:t>
        <a:bodyPr/>
        <a:lstStyle/>
        <a:p>
          <a:endParaRPr lang="en-ZA"/>
        </a:p>
      </dgm:t>
    </dgm:pt>
    <dgm:pt modelId="{A550DE6B-60E9-42A4-BA24-09B99E04212B}">
      <dgm:prSet phldrT="[Text]" custT="1"/>
      <dgm:spPr/>
      <dgm:t>
        <a:bodyPr/>
        <a:lstStyle/>
        <a:p>
          <a:r>
            <a:rPr lang="en-ZA" sz="1400" b="0" dirty="0" smtClean="0">
              <a:solidFill>
                <a:schemeClr val="tx1"/>
              </a:solidFill>
            </a:rPr>
            <a:t>Povide effective, efficient and well maintained integrated ICT Systems</a:t>
          </a:r>
        </a:p>
        <a:p>
          <a:r>
            <a:rPr lang="en-ZA" sz="1400" b="0" dirty="0" smtClean="0">
              <a:solidFill>
                <a:schemeClr val="tx1"/>
              </a:solidFill>
            </a:rPr>
            <a:t>Provide a secure, reliable and responsive Telecommunication and network infrastructure.</a:t>
          </a:r>
        </a:p>
        <a:p>
          <a:r>
            <a:rPr lang="en-ZA" sz="1400" b="0" dirty="0" smtClean="0">
              <a:solidFill>
                <a:schemeClr val="tx1"/>
              </a:solidFill>
            </a:rPr>
            <a:t>integrate security technologies</a:t>
          </a:r>
        </a:p>
        <a:p>
          <a:r>
            <a:rPr lang="en-ZA" sz="1400" b="0" dirty="0" smtClean="0">
              <a:solidFill>
                <a:schemeClr val="tx1"/>
              </a:solidFill>
            </a:rPr>
            <a:t>Provide secured and reliable Data and Information</a:t>
          </a:r>
          <a:endParaRPr lang="en-ZA" sz="1400" b="0" dirty="0">
            <a:solidFill>
              <a:srgbClr val="00B0F0"/>
            </a:solidFill>
          </a:endParaRPr>
        </a:p>
      </dgm:t>
    </dgm:pt>
    <dgm:pt modelId="{F4CB9502-2D6C-47DA-A50D-94C4C749FB63}" type="parTrans" cxnId="{532B4E34-E822-43E5-A218-C81D039BC82B}">
      <dgm:prSet/>
      <dgm:spPr/>
      <dgm:t>
        <a:bodyPr/>
        <a:lstStyle/>
        <a:p>
          <a:endParaRPr lang="en-ZA"/>
        </a:p>
      </dgm:t>
    </dgm:pt>
    <dgm:pt modelId="{E57F40EC-C532-4728-B92E-A9224576F231}" type="sibTrans" cxnId="{532B4E34-E822-43E5-A218-C81D039BC82B}">
      <dgm:prSet/>
      <dgm:spPr/>
      <dgm:t>
        <a:bodyPr/>
        <a:lstStyle/>
        <a:p>
          <a:endParaRPr lang="en-ZA"/>
        </a:p>
      </dgm:t>
    </dgm:pt>
    <dgm:pt modelId="{BAD5FAA4-94A7-43CD-A735-B5C2D83937F6}">
      <dgm:prSet/>
      <dgm:spPr/>
      <dgm:t>
        <a:bodyPr/>
        <a:lstStyle/>
        <a:p>
          <a:endParaRPr lang="en-ZA" sz="1000" dirty="0"/>
        </a:p>
      </dgm:t>
    </dgm:pt>
    <dgm:pt modelId="{890AC574-3A8B-4DB7-A9B9-3961565CB2B3}" type="parTrans" cxnId="{A1D63A69-51C9-4145-AAAE-0C785AA55BD1}">
      <dgm:prSet/>
      <dgm:spPr/>
      <dgm:t>
        <a:bodyPr/>
        <a:lstStyle/>
        <a:p>
          <a:endParaRPr lang="en-ZA"/>
        </a:p>
      </dgm:t>
    </dgm:pt>
    <dgm:pt modelId="{0BECE5CD-63A2-48B1-8B89-39D3C9C3BC75}" type="sibTrans" cxnId="{A1D63A69-51C9-4145-AAAE-0C785AA55BD1}">
      <dgm:prSet/>
      <dgm:spPr/>
      <dgm:t>
        <a:bodyPr/>
        <a:lstStyle/>
        <a:p>
          <a:endParaRPr lang="en-ZA"/>
        </a:p>
      </dgm:t>
    </dgm:pt>
    <dgm:pt modelId="{BC7B1659-D774-458A-9AD5-FDBA0EB81088}">
      <dgm:prSet/>
      <dgm:spPr/>
      <dgm:t>
        <a:bodyPr/>
        <a:lstStyle/>
        <a:p>
          <a:endParaRPr lang="en-ZA" sz="900" dirty="0"/>
        </a:p>
      </dgm:t>
    </dgm:pt>
    <dgm:pt modelId="{2BDDA411-B270-4B2A-92DF-38174B25F00D}" type="parTrans" cxnId="{38CC1CD6-D8D9-46BC-A967-B18EF681256D}">
      <dgm:prSet/>
      <dgm:spPr/>
      <dgm:t>
        <a:bodyPr/>
        <a:lstStyle/>
        <a:p>
          <a:endParaRPr lang="en-ZA"/>
        </a:p>
      </dgm:t>
    </dgm:pt>
    <dgm:pt modelId="{11EAC833-E84E-4845-AB88-2782780D0775}" type="sibTrans" cxnId="{38CC1CD6-D8D9-46BC-A967-B18EF681256D}">
      <dgm:prSet/>
      <dgm:spPr/>
      <dgm:t>
        <a:bodyPr/>
        <a:lstStyle/>
        <a:p>
          <a:endParaRPr lang="en-ZA"/>
        </a:p>
      </dgm:t>
    </dgm:pt>
    <dgm:pt modelId="{1A01597B-8E5B-4388-AF8C-9D4C509DF025}">
      <dgm:prSet/>
      <dgm:spPr/>
      <dgm:t>
        <a:bodyPr/>
        <a:lstStyle/>
        <a:p>
          <a:endParaRPr lang="en-GB" sz="1000" b="1" dirty="0" smtClean="0">
            <a:solidFill>
              <a:schemeClr val="tx1"/>
            </a:solidFill>
          </a:endParaRPr>
        </a:p>
      </dgm:t>
    </dgm:pt>
    <dgm:pt modelId="{2516FC29-A128-4CFD-BCF5-528722453794}" type="parTrans" cxnId="{0DBABA7A-DCB0-425F-A8B7-7D5C1B781989}">
      <dgm:prSet/>
      <dgm:spPr/>
      <dgm:t>
        <a:bodyPr/>
        <a:lstStyle/>
        <a:p>
          <a:endParaRPr lang="en-GB"/>
        </a:p>
      </dgm:t>
    </dgm:pt>
    <dgm:pt modelId="{D12077D4-94F0-4A99-A5BC-3D4FC2DFA1D5}" type="sibTrans" cxnId="{0DBABA7A-DCB0-425F-A8B7-7D5C1B781989}">
      <dgm:prSet/>
      <dgm:spPr/>
      <dgm:t>
        <a:bodyPr/>
        <a:lstStyle/>
        <a:p>
          <a:endParaRPr lang="en-GB"/>
        </a:p>
      </dgm:t>
    </dgm:pt>
    <dgm:pt modelId="{BF728EDD-B0C0-4C9A-A536-09AC86608B75}">
      <dgm:prSet custT="1"/>
      <dgm:spPr/>
      <dgm:t>
        <a:bodyPr/>
        <a:lstStyle/>
        <a:p>
          <a:r>
            <a:rPr lang="en-ZA" sz="2000" dirty="0" smtClean="0">
              <a:latin typeface="Calibri"/>
              <a:ea typeface="+mn-ea"/>
              <a:cs typeface="+mn-cs"/>
            </a:rPr>
            <a:t>Build capacity to ensure value driven delivery of correctional services</a:t>
          </a:r>
          <a:endParaRPr lang="en-ZA" sz="2000" dirty="0" smtClean="0"/>
        </a:p>
        <a:p>
          <a:endParaRPr lang="en-ZA" sz="900" dirty="0" smtClean="0">
            <a:latin typeface="+mj-lt"/>
          </a:endParaRPr>
        </a:p>
        <a:p>
          <a:endParaRPr lang="en-ZA" sz="900" dirty="0">
            <a:latin typeface="+mj-lt"/>
          </a:endParaRPr>
        </a:p>
      </dgm:t>
    </dgm:pt>
    <dgm:pt modelId="{11285973-298F-4C5C-B9E9-131BFC554397}" type="parTrans" cxnId="{74AA1D47-3590-4639-8ACB-16CCFC7B8510}">
      <dgm:prSet/>
      <dgm:spPr/>
      <dgm:t>
        <a:bodyPr/>
        <a:lstStyle/>
        <a:p>
          <a:endParaRPr lang="en-GB"/>
        </a:p>
      </dgm:t>
    </dgm:pt>
    <dgm:pt modelId="{7673ED0A-D754-4C34-9554-3BCD9AE178D4}" type="sibTrans" cxnId="{74AA1D47-3590-4639-8ACB-16CCFC7B8510}">
      <dgm:prSet/>
      <dgm:spPr/>
      <dgm:t>
        <a:bodyPr/>
        <a:lstStyle/>
        <a:p>
          <a:endParaRPr lang="en-GB"/>
        </a:p>
      </dgm:t>
    </dgm:pt>
    <dgm:pt modelId="{0322A22A-B91F-42EC-AA50-5A3C2B1C1D58}" type="pres">
      <dgm:prSet presAssocID="{E4F7FC25-1B7F-409B-8CDB-AB80035AB426}" presName="Name0" presStyleCnt="0">
        <dgm:presLayoutVars>
          <dgm:chMax val="5"/>
          <dgm:chPref val="5"/>
          <dgm:dir/>
          <dgm:animLvl val="lvl"/>
        </dgm:presLayoutVars>
      </dgm:prSet>
      <dgm:spPr/>
      <dgm:t>
        <a:bodyPr/>
        <a:lstStyle/>
        <a:p>
          <a:endParaRPr lang="en-ZA"/>
        </a:p>
      </dgm:t>
    </dgm:pt>
    <dgm:pt modelId="{5554142E-C32B-4E5F-9FFA-9D5E68938780}" type="pres">
      <dgm:prSet presAssocID="{EB6F8CBA-A29F-43D4-82F0-03B87713507D}" presName="parentText1" presStyleLbl="node1" presStyleIdx="0" presStyleCnt="3">
        <dgm:presLayoutVars>
          <dgm:chMax/>
          <dgm:chPref val="3"/>
          <dgm:bulletEnabled val="1"/>
        </dgm:presLayoutVars>
      </dgm:prSet>
      <dgm:spPr/>
      <dgm:t>
        <a:bodyPr/>
        <a:lstStyle/>
        <a:p>
          <a:endParaRPr lang="en-ZA"/>
        </a:p>
      </dgm:t>
    </dgm:pt>
    <dgm:pt modelId="{856E43E6-3D70-4376-AA4E-32C2946973DE}" type="pres">
      <dgm:prSet presAssocID="{EB6F8CBA-A29F-43D4-82F0-03B87713507D}" presName="childText1" presStyleLbl="solidAlignAcc1" presStyleIdx="0" presStyleCnt="3">
        <dgm:presLayoutVars>
          <dgm:chMax val="0"/>
          <dgm:chPref val="0"/>
          <dgm:bulletEnabled val="1"/>
        </dgm:presLayoutVars>
      </dgm:prSet>
      <dgm:spPr/>
      <dgm:t>
        <a:bodyPr/>
        <a:lstStyle/>
        <a:p>
          <a:endParaRPr lang="en-ZA"/>
        </a:p>
      </dgm:t>
    </dgm:pt>
    <dgm:pt modelId="{C30C58A0-B04E-452B-9322-CA41E936892C}" type="pres">
      <dgm:prSet presAssocID="{19696909-8C48-46BB-BC66-CAD5D98AD709}" presName="parentText2" presStyleLbl="node1" presStyleIdx="1" presStyleCnt="3">
        <dgm:presLayoutVars>
          <dgm:chMax/>
          <dgm:chPref val="3"/>
          <dgm:bulletEnabled val="1"/>
        </dgm:presLayoutVars>
      </dgm:prSet>
      <dgm:spPr/>
      <dgm:t>
        <a:bodyPr/>
        <a:lstStyle/>
        <a:p>
          <a:endParaRPr lang="en-ZA"/>
        </a:p>
      </dgm:t>
    </dgm:pt>
    <dgm:pt modelId="{3B15316A-54DA-4456-ADE2-E7F050C432BD}" type="pres">
      <dgm:prSet presAssocID="{19696909-8C48-46BB-BC66-CAD5D98AD709}" presName="childText2" presStyleLbl="solidAlignAcc1" presStyleIdx="1" presStyleCnt="3">
        <dgm:presLayoutVars>
          <dgm:chMax val="0"/>
          <dgm:chPref val="0"/>
          <dgm:bulletEnabled val="1"/>
        </dgm:presLayoutVars>
      </dgm:prSet>
      <dgm:spPr/>
      <dgm:t>
        <a:bodyPr/>
        <a:lstStyle/>
        <a:p>
          <a:endParaRPr lang="en-ZA"/>
        </a:p>
      </dgm:t>
    </dgm:pt>
    <dgm:pt modelId="{CCAB3F69-164F-45F2-B5B9-A78867DCEE16}" type="pres">
      <dgm:prSet presAssocID="{1C9B6F4F-F71B-47E5-A3F4-6A133EDDA7BF}" presName="parentText3" presStyleLbl="node1" presStyleIdx="2" presStyleCnt="3" custLinFactNeighborX="755" custLinFactNeighborY="-4454">
        <dgm:presLayoutVars>
          <dgm:chMax/>
          <dgm:chPref val="3"/>
          <dgm:bulletEnabled val="1"/>
        </dgm:presLayoutVars>
      </dgm:prSet>
      <dgm:spPr/>
      <dgm:t>
        <a:bodyPr/>
        <a:lstStyle/>
        <a:p>
          <a:endParaRPr lang="en-ZA"/>
        </a:p>
      </dgm:t>
    </dgm:pt>
    <dgm:pt modelId="{2E2CEF3C-DAE3-4606-B5A5-BCCA1CBCB380}" type="pres">
      <dgm:prSet presAssocID="{1C9B6F4F-F71B-47E5-A3F4-6A133EDDA7BF}" presName="childText3" presStyleLbl="solidAlignAcc1" presStyleIdx="2" presStyleCnt="3">
        <dgm:presLayoutVars>
          <dgm:chMax val="0"/>
          <dgm:chPref val="0"/>
          <dgm:bulletEnabled val="1"/>
        </dgm:presLayoutVars>
      </dgm:prSet>
      <dgm:spPr/>
      <dgm:t>
        <a:bodyPr/>
        <a:lstStyle/>
        <a:p>
          <a:endParaRPr lang="en-ZA"/>
        </a:p>
      </dgm:t>
    </dgm:pt>
  </dgm:ptLst>
  <dgm:cxnLst>
    <dgm:cxn modelId="{B05648B0-EB79-4C9F-A106-430497437D4E}" type="presOf" srcId="{E4F7FC25-1B7F-409B-8CDB-AB80035AB426}" destId="{0322A22A-B91F-42EC-AA50-5A3C2B1C1D58}" srcOrd="0" destOrd="0" presId="urn:microsoft.com/office/officeart/2009/3/layout/IncreasingArrowsProcess"/>
    <dgm:cxn modelId="{0DBABA7A-DCB0-425F-A8B7-7D5C1B781989}" srcId="{1C9B6F4F-F71B-47E5-A3F4-6A133EDDA7BF}" destId="{1A01597B-8E5B-4388-AF8C-9D4C509DF025}" srcOrd="1" destOrd="0" parTransId="{2516FC29-A128-4CFD-BCF5-528722453794}" sibTransId="{D12077D4-94F0-4A99-A5BC-3D4FC2DFA1D5}"/>
    <dgm:cxn modelId="{FF9DDE8B-B82B-4233-8D17-BC304BE7926E}" type="presOf" srcId="{BAD5FAA4-94A7-43CD-A735-B5C2D83937F6}" destId="{856E43E6-3D70-4376-AA4E-32C2946973DE}" srcOrd="0" destOrd="1" presId="urn:microsoft.com/office/officeart/2009/3/layout/IncreasingArrowsProcess"/>
    <dgm:cxn modelId="{AFFEC661-F12E-4DDE-A003-D92E85A59ABE}" type="presOf" srcId="{35E16B8E-CCE1-4695-8F2E-A526A427A356}" destId="{856E43E6-3D70-4376-AA4E-32C2946973DE}" srcOrd="0" destOrd="0" presId="urn:microsoft.com/office/officeart/2009/3/layout/IncreasingArrowsProcess"/>
    <dgm:cxn modelId="{CA85DEF4-FF98-43A0-B889-2B6195D3D800}" type="presOf" srcId="{A550DE6B-60E9-42A4-BA24-09B99E04212B}" destId="{2E2CEF3C-DAE3-4606-B5A5-BCCA1CBCB380}" srcOrd="0" destOrd="0" presId="urn:microsoft.com/office/officeart/2009/3/layout/IncreasingArrowsProcess"/>
    <dgm:cxn modelId="{DA5B614B-C740-4D6D-B8D2-F6C12D217347}" type="presOf" srcId="{BF728EDD-B0C0-4C9A-A536-09AC86608B75}" destId="{3B15316A-54DA-4456-ADE2-E7F050C432BD}" srcOrd="0" destOrd="1" presId="urn:microsoft.com/office/officeart/2009/3/layout/IncreasingArrowsProcess"/>
    <dgm:cxn modelId="{532B4E34-E822-43E5-A218-C81D039BC82B}" srcId="{1C9B6F4F-F71B-47E5-A3F4-6A133EDDA7BF}" destId="{A550DE6B-60E9-42A4-BA24-09B99E04212B}" srcOrd="0" destOrd="0" parTransId="{F4CB9502-2D6C-47DA-A50D-94C4C749FB63}" sibTransId="{E57F40EC-C532-4728-B92E-A9224576F231}"/>
    <dgm:cxn modelId="{38CC1CD6-D8D9-46BC-A967-B18EF681256D}" srcId="{19696909-8C48-46BB-BC66-CAD5D98AD709}" destId="{BC7B1659-D774-458A-9AD5-FDBA0EB81088}" srcOrd="2" destOrd="0" parTransId="{2BDDA411-B270-4B2A-92DF-38174B25F00D}" sibTransId="{11EAC833-E84E-4845-AB88-2782780D0775}"/>
    <dgm:cxn modelId="{74AA1D47-3590-4639-8ACB-16CCFC7B8510}" srcId="{19696909-8C48-46BB-BC66-CAD5D98AD709}" destId="{BF728EDD-B0C0-4C9A-A536-09AC86608B75}" srcOrd="1" destOrd="0" parTransId="{11285973-298F-4C5C-B9E9-131BFC554397}" sibTransId="{7673ED0A-D754-4C34-9554-3BCD9AE178D4}"/>
    <dgm:cxn modelId="{C2F6A770-E319-421B-A35A-9CD87B2C2FCE}" type="presOf" srcId="{BC7B1659-D774-458A-9AD5-FDBA0EB81088}" destId="{3B15316A-54DA-4456-ADE2-E7F050C432BD}" srcOrd="0" destOrd="2" presId="urn:microsoft.com/office/officeart/2009/3/layout/IncreasingArrowsProcess"/>
    <dgm:cxn modelId="{A1D63A69-51C9-4145-AAAE-0C785AA55BD1}" srcId="{EB6F8CBA-A29F-43D4-82F0-03B87713507D}" destId="{BAD5FAA4-94A7-43CD-A735-B5C2D83937F6}" srcOrd="1" destOrd="0" parTransId="{890AC574-3A8B-4DB7-A9B9-3961565CB2B3}" sibTransId="{0BECE5CD-63A2-48B1-8B89-39D3C9C3BC75}"/>
    <dgm:cxn modelId="{6013027C-C44F-4D9F-939D-F161D1FE4975}" type="presOf" srcId="{19696909-8C48-46BB-BC66-CAD5D98AD709}" destId="{C30C58A0-B04E-452B-9322-CA41E936892C}" srcOrd="0" destOrd="0" presId="urn:microsoft.com/office/officeart/2009/3/layout/IncreasingArrowsProcess"/>
    <dgm:cxn modelId="{830DAA77-536E-40F8-9905-2573DD09F600}" srcId="{E4F7FC25-1B7F-409B-8CDB-AB80035AB426}" destId="{EB6F8CBA-A29F-43D4-82F0-03B87713507D}" srcOrd="0" destOrd="0" parTransId="{46587606-BE85-4879-980C-E311B005708F}" sibTransId="{20B777CD-0AE9-44DF-BBCF-960FAB4144E8}"/>
    <dgm:cxn modelId="{653111CC-CEBE-429E-8ACD-32E0EEF6BC48}" srcId="{E4F7FC25-1B7F-409B-8CDB-AB80035AB426}" destId="{1C9B6F4F-F71B-47E5-A3F4-6A133EDDA7BF}" srcOrd="2" destOrd="0" parTransId="{A7B34D18-627D-4CC8-8188-C16385F270E3}" sibTransId="{7A8BE1AD-444B-452B-A70D-57AFCE99E04E}"/>
    <dgm:cxn modelId="{29A36EE6-944C-4818-825E-D5A7146EA8FB}" type="presOf" srcId="{1C9B6F4F-F71B-47E5-A3F4-6A133EDDA7BF}" destId="{CCAB3F69-164F-45F2-B5B9-A78867DCEE16}" srcOrd="0" destOrd="0" presId="urn:microsoft.com/office/officeart/2009/3/layout/IncreasingArrowsProcess"/>
    <dgm:cxn modelId="{F680B88C-8A24-43F5-A8E7-D044343CD2EF}" type="presOf" srcId="{1A01597B-8E5B-4388-AF8C-9D4C509DF025}" destId="{2E2CEF3C-DAE3-4606-B5A5-BCCA1CBCB380}" srcOrd="0" destOrd="1" presId="urn:microsoft.com/office/officeart/2009/3/layout/IncreasingArrowsProcess"/>
    <dgm:cxn modelId="{288AE90C-3E40-4B6C-9AB8-23BFA6A13068}" type="presOf" srcId="{3672533D-8F35-4A31-9BF1-7879BDF5BDBE}" destId="{3B15316A-54DA-4456-ADE2-E7F050C432BD}" srcOrd="0" destOrd="0" presId="urn:microsoft.com/office/officeart/2009/3/layout/IncreasingArrowsProcess"/>
    <dgm:cxn modelId="{08E91F31-5CF3-4EEE-8C47-932A0DAADBC6}" srcId="{E4F7FC25-1B7F-409B-8CDB-AB80035AB426}" destId="{19696909-8C48-46BB-BC66-CAD5D98AD709}" srcOrd="1" destOrd="0" parTransId="{03B51307-9445-4544-9771-772629675289}" sibTransId="{16A7768E-8FFC-4FBE-9730-B00AEF21F663}"/>
    <dgm:cxn modelId="{B3A579EB-CB65-4934-B360-A56676282321}" srcId="{EB6F8CBA-A29F-43D4-82F0-03B87713507D}" destId="{35E16B8E-CCE1-4695-8F2E-A526A427A356}" srcOrd="0" destOrd="0" parTransId="{43F7794A-95C8-43D7-A2AC-2DD7E3072162}" sibTransId="{6E5F8C0E-6D37-428E-A854-26612E21F81D}"/>
    <dgm:cxn modelId="{E42BCF80-003F-4418-B46A-6ACF6604D2CB}" srcId="{19696909-8C48-46BB-BC66-CAD5D98AD709}" destId="{3672533D-8F35-4A31-9BF1-7879BDF5BDBE}" srcOrd="0" destOrd="0" parTransId="{3895EC86-D6A3-43CD-A7C4-6BD72386C11D}" sibTransId="{AFCA6754-B92A-439F-86E3-B2D211B0C3DF}"/>
    <dgm:cxn modelId="{6326B5B8-C66F-451A-B66F-6BB435ACC513}" type="presOf" srcId="{EB6F8CBA-A29F-43D4-82F0-03B87713507D}" destId="{5554142E-C32B-4E5F-9FFA-9D5E68938780}" srcOrd="0" destOrd="0" presId="urn:microsoft.com/office/officeart/2009/3/layout/IncreasingArrowsProcess"/>
    <dgm:cxn modelId="{004C4BE0-A52B-41B5-A3BF-A790F94C7245}" type="presParOf" srcId="{0322A22A-B91F-42EC-AA50-5A3C2B1C1D58}" destId="{5554142E-C32B-4E5F-9FFA-9D5E68938780}" srcOrd="0" destOrd="0" presId="urn:microsoft.com/office/officeart/2009/3/layout/IncreasingArrowsProcess"/>
    <dgm:cxn modelId="{5DD839E3-47B3-4D0B-A054-BA0D5366DC79}" type="presParOf" srcId="{0322A22A-B91F-42EC-AA50-5A3C2B1C1D58}" destId="{856E43E6-3D70-4376-AA4E-32C2946973DE}" srcOrd="1" destOrd="0" presId="urn:microsoft.com/office/officeart/2009/3/layout/IncreasingArrowsProcess"/>
    <dgm:cxn modelId="{BE53B2F9-7EBB-455E-9F0F-7A959A44FC9C}" type="presParOf" srcId="{0322A22A-B91F-42EC-AA50-5A3C2B1C1D58}" destId="{C30C58A0-B04E-452B-9322-CA41E936892C}" srcOrd="2" destOrd="0" presId="urn:microsoft.com/office/officeart/2009/3/layout/IncreasingArrowsProcess"/>
    <dgm:cxn modelId="{FFD6DA4A-C026-476E-A3C9-06BB330F161D}" type="presParOf" srcId="{0322A22A-B91F-42EC-AA50-5A3C2B1C1D58}" destId="{3B15316A-54DA-4456-ADE2-E7F050C432BD}" srcOrd="3" destOrd="0" presId="urn:microsoft.com/office/officeart/2009/3/layout/IncreasingArrowsProcess"/>
    <dgm:cxn modelId="{FFB2280F-A3B1-4828-8B12-370970AFC50E}" type="presParOf" srcId="{0322A22A-B91F-42EC-AA50-5A3C2B1C1D58}" destId="{CCAB3F69-164F-45F2-B5B9-A78867DCEE16}" srcOrd="4" destOrd="0" presId="urn:microsoft.com/office/officeart/2009/3/layout/IncreasingArrowsProcess"/>
    <dgm:cxn modelId="{66A702C7-B558-4209-8E25-3375F0BC4374}" type="presParOf" srcId="{0322A22A-B91F-42EC-AA50-5A3C2B1C1D58}" destId="{2E2CEF3C-DAE3-4606-B5A5-BCCA1CBCB380}"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F7FC25-1B7F-409B-8CDB-AB80035AB426}"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lang="en-ZA"/>
        </a:p>
      </dgm:t>
    </dgm:pt>
    <dgm:pt modelId="{EB6F8CBA-A29F-43D4-82F0-03B87713507D}">
      <dgm:prSet phldrT="[Text]"/>
      <dgm:spPr/>
      <dgm:t>
        <a:bodyPr/>
        <a:lstStyle/>
        <a:p>
          <a:r>
            <a:rPr lang="en-ZA" dirty="0" smtClean="0"/>
            <a:t>Impact: </a:t>
          </a:r>
          <a:endParaRPr lang="en-ZA" dirty="0"/>
        </a:p>
      </dgm:t>
    </dgm:pt>
    <dgm:pt modelId="{46587606-BE85-4879-980C-E311B005708F}" type="parTrans" cxnId="{830DAA77-536E-40F8-9905-2573DD09F600}">
      <dgm:prSet/>
      <dgm:spPr/>
      <dgm:t>
        <a:bodyPr/>
        <a:lstStyle/>
        <a:p>
          <a:endParaRPr lang="en-ZA"/>
        </a:p>
      </dgm:t>
    </dgm:pt>
    <dgm:pt modelId="{20B777CD-0AE9-44DF-BBCF-960FAB4144E8}" type="sibTrans" cxnId="{830DAA77-536E-40F8-9905-2573DD09F600}">
      <dgm:prSet/>
      <dgm:spPr/>
      <dgm:t>
        <a:bodyPr/>
        <a:lstStyle/>
        <a:p>
          <a:endParaRPr lang="en-ZA"/>
        </a:p>
      </dgm:t>
    </dgm:pt>
    <dgm:pt modelId="{35E16B8E-CCE1-4695-8F2E-A526A427A356}">
      <dgm:prSet phldrT="[Text]"/>
      <dgm:spPr/>
      <dgm:t>
        <a:bodyPr/>
        <a:lstStyle/>
        <a:p>
          <a:endParaRPr lang="en-ZA" dirty="0"/>
        </a:p>
      </dgm:t>
    </dgm:pt>
    <dgm:pt modelId="{43F7794A-95C8-43D7-A2AC-2DD7E3072162}" type="parTrans" cxnId="{B3A579EB-CB65-4934-B360-A56676282321}">
      <dgm:prSet/>
      <dgm:spPr/>
      <dgm:t>
        <a:bodyPr/>
        <a:lstStyle/>
        <a:p>
          <a:endParaRPr lang="en-ZA"/>
        </a:p>
      </dgm:t>
    </dgm:pt>
    <dgm:pt modelId="{6E5F8C0E-6D37-428E-A854-26612E21F81D}" type="sibTrans" cxnId="{B3A579EB-CB65-4934-B360-A56676282321}">
      <dgm:prSet/>
      <dgm:spPr/>
      <dgm:t>
        <a:bodyPr/>
        <a:lstStyle/>
        <a:p>
          <a:endParaRPr lang="en-ZA"/>
        </a:p>
      </dgm:t>
    </dgm:pt>
    <dgm:pt modelId="{19696909-8C48-46BB-BC66-CAD5D98AD709}">
      <dgm:prSet phldrT="[Text]"/>
      <dgm:spPr/>
      <dgm:t>
        <a:bodyPr/>
        <a:lstStyle/>
        <a:p>
          <a:r>
            <a:rPr lang="en-ZA" dirty="0" smtClean="0"/>
            <a:t>Outcome:</a:t>
          </a:r>
          <a:endParaRPr lang="en-ZA" dirty="0"/>
        </a:p>
      </dgm:t>
    </dgm:pt>
    <dgm:pt modelId="{03B51307-9445-4544-9771-772629675289}" type="parTrans" cxnId="{08E91F31-5CF3-4EEE-8C47-932A0DAADBC6}">
      <dgm:prSet/>
      <dgm:spPr/>
      <dgm:t>
        <a:bodyPr/>
        <a:lstStyle/>
        <a:p>
          <a:endParaRPr lang="en-ZA"/>
        </a:p>
      </dgm:t>
    </dgm:pt>
    <dgm:pt modelId="{16A7768E-8FFC-4FBE-9730-B00AEF21F663}" type="sibTrans" cxnId="{08E91F31-5CF3-4EEE-8C47-932A0DAADBC6}">
      <dgm:prSet/>
      <dgm:spPr/>
      <dgm:t>
        <a:bodyPr/>
        <a:lstStyle/>
        <a:p>
          <a:endParaRPr lang="en-ZA"/>
        </a:p>
      </dgm:t>
    </dgm:pt>
    <dgm:pt modelId="{3672533D-8F35-4A31-9BF1-7879BDF5BDBE}">
      <dgm:prSet phldrT="[Text]"/>
      <dgm:spPr/>
      <dgm:t>
        <a:bodyPr/>
        <a:lstStyle/>
        <a:p>
          <a:r>
            <a:rPr lang="en-ZA" dirty="0" smtClean="0">
              <a:latin typeface="Calibri"/>
              <a:ea typeface="+mn-ea"/>
              <a:cs typeface="+mn-cs"/>
            </a:rPr>
            <a:t>Build capacity to ensure value driven delivery of correctional services</a:t>
          </a:r>
          <a:endParaRPr lang="en-ZA" dirty="0"/>
        </a:p>
      </dgm:t>
    </dgm:pt>
    <dgm:pt modelId="{3895EC86-D6A3-43CD-A7C4-6BD72386C11D}" type="parTrans" cxnId="{E42BCF80-003F-4418-B46A-6ACF6604D2CB}">
      <dgm:prSet/>
      <dgm:spPr/>
      <dgm:t>
        <a:bodyPr/>
        <a:lstStyle/>
        <a:p>
          <a:endParaRPr lang="en-ZA"/>
        </a:p>
      </dgm:t>
    </dgm:pt>
    <dgm:pt modelId="{AFCA6754-B92A-439F-86E3-B2D211B0C3DF}" type="sibTrans" cxnId="{E42BCF80-003F-4418-B46A-6ACF6604D2CB}">
      <dgm:prSet/>
      <dgm:spPr/>
      <dgm:t>
        <a:bodyPr/>
        <a:lstStyle/>
        <a:p>
          <a:endParaRPr lang="en-ZA"/>
        </a:p>
      </dgm:t>
    </dgm:pt>
    <dgm:pt modelId="{1C9B6F4F-F71B-47E5-A3F4-6A133EDDA7BF}">
      <dgm:prSet phldrT="[Text]"/>
      <dgm:spPr/>
      <dgm:t>
        <a:bodyPr/>
        <a:lstStyle/>
        <a:p>
          <a:r>
            <a:rPr lang="en-ZA" dirty="0" smtClean="0"/>
            <a:t>Strategic intent</a:t>
          </a:r>
          <a:endParaRPr lang="en-ZA" dirty="0"/>
        </a:p>
      </dgm:t>
    </dgm:pt>
    <dgm:pt modelId="{A7B34D18-627D-4CC8-8188-C16385F270E3}" type="parTrans" cxnId="{653111CC-CEBE-429E-8ACD-32E0EEF6BC48}">
      <dgm:prSet/>
      <dgm:spPr/>
      <dgm:t>
        <a:bodyPr/>
        <a:lstStyle/>
        <a:p>
          <a:endParaRPr lang="en-ZA"/>
        </a:p>
      </dgm:t>
    </dgm:pt>
    <dgm:pt modelId="{7A8BE1AD-444B-452B-A70D-57AFCE99E04E}" type="sibTrans" cxnId="{653111CC-CEBE-429E-8ACD-32E0EEF6BC48}">
      <dgm:prSet/>
      <dgm:spPr/>
      <dgm:t>
        <a:bodyPr/>
        <a:lstStyle/>
        <a:p>
          <a:endParaRPr lang="en-ZA"/>
        </a:p>
      </dgm:t>
    </dgm:pt>
    <dgm:pt modelId="{A550DE6B-60E9-42A4-BA24-09B99E04212B}">
      <dgm:prSet phldrT="[Text]"/>
      <dgm:spPr/>
      <dgm:t>
        <a:bodyPr/>
        <a:lstStyle/>
        <a:p>
          <a:r>
            <a:rPr lang="en-ZA" b="0" dirty="0" smtClean="0">
              <a:solidFill>
                <a:schemeClr val="tx1"/>
              </a:solidFill>
            </a:rPr>
            <a:t>Implementation of Smart Technology and Robotics</a:t>
          </a:r>
          <a:endParaRPr lang="en-ZA" b="0" dirty="0">
            <a:solidFill>
              <a:srgbClr val="00B0F0"/>
            </a:solidFill>
          </a:endParaRPr>
        </a:p>
      </dgm:t>
    </dgm:pt>
    <dgm:pt modelId="{F4CB9502-2D6C-47DA-A50D-94C4C749FB63}" type="parTrans" cxnId="{532B4E34-E822-43E5-A218-C81D039BC82B}">
      <dgm:prSet/>
      <dgm:spPr/>
      <dgm:t>
        <a:bodyPr/>
        <a:lstStyle/>
        <a:p>
          <a:endParaRPr lang="en-ZA"/>
        </a:p>
      </dgm:t>
    </dgm:pt>
    <dgm:pt modelId="{E57F40EC-C532-4728-B92E-A9224576F231}" type="sibTrans" cxnId="{532B4E34-E822-43E5-A218-C81D039BC82B}">
      <dgm:prSet/>
      <dgm:spPr/>
      <dgm:t>
        <a:bodyPr/>
        <a:lstStyle/>
        <a:p>
          <a:endParaRPr lang="en-ZA"/>
        </a:p>
      </dgm:t>
    </dgm:pt>
    <dgm:pt modelId="{BAD5FAA4-94A7-43CD-A735-B5C2D83937F6}">
      <dgm:prSet/>
      <dgm:spPr/>
      <dgm:t>
        <a:bodyPr/>
        <a:lstStyle/>
        <a:p>
          <a:endParaRPr lang="en-ZA" dirty="0"/>
        </a:p>
      </dgm:t>
    </dgm:pt>
    <dgm:pt modelId="{890AC574-3A8B-4DB7-A9B9-3961565CB2B3}" type="parTrans" cxnId="{A1D63A69-51C9-4145-AAAE-0C785AA55BD1}">
      <dgm:prSet/>
      <dgm:spPr/>
      <dgm:t>
        <a:bodyPr/>
        <a:lstStyle/>
        <a:p>
          <a:endParaRPr lang="en-ZA"/>
        </a:p>
      </dgm:t>
    </dgm:pt>
    <dgm:pt modelId="{0BECE5CD-63A2-48B1-8B89-39D3C9C3BC75}" type="sibTrans" cxnId="{A1D63A69-51C9-4145-AAAE-0C785AA55BD1}">
      <dgm:prSet/>
      <dgm:spPr/>
      <dgm:t>
        <a:bodyPr/>
        <a:lstStyle/>
        <a:p>
          <a:endParaRPr lang="en-ZA"/>
        </a:p>
      </dgm:t>
    </dgm:pt>
    <dgm:pt modelId="{95A7828C-8F3B-48FF-93E0-CB2B1373C9C3}">
      <dgm:prSet/>
      <dgm:spPr/>
      <dgm:t>
        <a:bodyPr/>
        <a:lstStyle/>
        <a:p>
          <a:r>
            <a:rPr lang="en-ZA" b="0" dirty="0" smtClean="0">
              <a:effectLst/>
              <a:latin typeface="Calibri" panose="020F0502020204030204" pitchFamily="34" charset="0"/>
              <a:ea typeface="+mn-ea"/>
              <a:cs typeface="Times New Roman" panose="02020603050405020304" pitchFamily="18" charset="0"/>
            </a:rPr>
            <a:t>Integrated support and solutions for efficient and economical service delivery</a:t>
          </a:r>
          <a:endParaRPr lang="en-ZA" dirty="0" smtClean="0"/>
        </a:p>
      </dgm:t>
    </dgm:pt>
    <dgm:pt modelId="{67D6D115-B77B-4A20-8C46-40C29509DBF1}" type="parTrans" cxnId="{CAEABC7F-BEB8-48FD-AF9E-67568A79938F}">
      <dgm:prSet/>
      <dgm:spPr/>
      <dgm:t>
        <a:bodyPr/>
        <a:lstStyle/>
        <a:p>
          <a:endParaRPr lang="en-GB"/>
        </a:p>
      </dgm:t>
    </dgm:pt>
    <dgm:pt modelId="{018DAD91-6A88-4872-9009-B0FEE3DE8989}" type="sibTrans" cxnId="{CAEABC7F-BEB8-48FD-AF9E-67568A79938F}">
      <dgm:prSet/>
      <dgm:spPr/>
      <dgm:t>
        <a:bodyPr/>
        <a:lstStyle/>
        <a:p>
          <a:endParaRPr lang="en-GB"/>
        </a:p>
      </dgm:t>
    </dgm:pt>
    <dgm:pt modelId="{0322A22A-B91F-42EC-AA50-5A3C2B1C1D58}" type="pres">
      <dgm:prSet presAssocID="{E4F7FC25-1B7F-409B-8CDB-AB80035AB426}" presName="Name0" presStyleCnt="0">
        <dgm:presLayoutVars>
          <dgm:chMax val="5"/>
          <dgm:chPref val="5"/>
          <dgm:dir/>
          <dgm:animLvl val="lvl"/>
        </dgm:presLayoutVars>
      </dgm:prSet>
      <dgm:spPr/>
      <dgm:t>
        <a:bodyPr/>
        <a:lstStyle/>
        <a:p>
          <a:endParaRPr lang="en-ZA"/>
        </a:p>
      </dgm:t>
    </dgm:pt>
    <dgm:pt modelId="{5554142E-C32B-4E5F-9FFA-9D5E68938780}" type="pres">
      <dgm:prSet presAssocID="{EB6F8CBA-A29F-43D4-82F0-03B87713507D}" presName="parentText1" presStyleLbl="node1" presStyleIdx="0" presStyleCnt="3">
        <dgm:presLayoutVars>
          <dgm:chMax/>
          <dgm:chPref val="3"/>
          <dgm:bulletEnabled val="1"/>
        </dgm:presLayoutVars>
      </dgm:prSet>
      <dgm:spPr/>
      <dgm:t>
        <a:bodyPr/>
        <a:lstStyle/>
        <a:p>
          <a:endParaRPr lang="en-ZA"/>
        </a:p>
      </dgm:t>
    </dgm:pt>
    <dgm:pt modelId="{856E43E6-3D70-4376-AA4E-32C2946973DE}" type="pres">
      <dgm:prSet presAssocID="{EB6F8CBA-A29F-43D4-82F0-03B87713507D}" presName="childText1" presStyleLbl="solidAlignAcc1" presStyleIdx="0" presStyleCnt="3">
        <dgm:presLayoutVars>
          <dgm:chMax val="0"/>
          <dgm:chPref val="0"/>
          <dgm:bulletEnabled val="1"/>
        </dgm:presLayoutVars>
      </dgm:prSet>
      <dgm:spPr/>
      <dgm:t>
        <a:bodyPr/>
        <a:lstStyle/>
        <a:p>
          <a:endParaRPr lang="en-ZA"/>
        </a:p>
      </dgm:t>
    </dgm:pt>
    <dgm:pt modelId="{C30C58A0-B04E-452B-9322-CA41E936892C}" type="pres">
      <dgm:prSet presAssocID="{19696909-8C48-46BB-BC66-CAD5D98AD709}" presName="parentText2" presStyleLbl="node1" presStyleIdx="1" presStyleCnt="3">
        <dgm:presLayoutVars>
          <dgm:chMax/>
          <dgm:chPref val="3"/>
          <dgm:bulletEnabled val="1"/>
        </dgm:presLayoutVars>
      </dgm:prSet>
      <dgm:spPr/>
      <dgm:t>
        <a:bodyPr/>
        <a:lstStyle/>
        <a:p>
          <a:endParaRPr lang="en-ZA"/>
        </a:p>
      </dgm:t>
    </dgm:pt>
    <dgm:pt modelId="{3B15316A-54DA-4456-ADE2-E7F050C432BD}" type="pres">
      <dgm:prSet presAssocID="{19696909-8C48-46BB-BC66-CAD5D98AD709}" presName="childText2" presStyleLbl="solidAlignAcc1" presStyleIdx="1" presStyleCnt="3">
        <dgm:presLayoutVars>
          <dgm:chMax val="0"/>
          <dgm:chPref val="0"/>
          <dgm:bulletEnabled val="1"/>
        </dgm:presLayoutVars>
      </dgm:prSet>
      <dgm:spPr/>
      <dgm:t>
        <a:bodyPr/>
        <a:lstStyle/>
        <a:p>
          <a:endParaRPr lang="en-ZA"/>
        </a:p>
      </dgm:t>
    </dgm:pt>
    <dgm:pt modelId="{CCAB3F69-164F-45F2-B5B9-A78867DCEE16}" type="pres">
      <dgm:prSet presAssocID="{1C9B6F4F-F71B-47E5-A3F4-6A133EDDA7BF}" presName="parentText3" presStyleLbl="node1" presStyleIdx="2" presStyleCnt="3">
        <dgm:presLayoutVars>
          <dgm:chMax/>
          <dgm:chPref val="3"/>
          <dgm:bulletEnabled val="1"/>
        </dgm:presLayoutVars>
      </dgm:prSet>
      <dgm:spPr/>
      <dgm:t>
        <a:bodyPr/>
        <a:lstStyle/>
        <a:p>
          <a:endParaRPr lang="en-ZA"/>
        </a:p>
      </dgm:t>
    </dgm:pt>
    <dgm:pt modelId="{2E2CEF3C-DAE3-4606-B5A5-BCCA1CBCB380}" type="pres">
      <dgm:prSet presAssocID="{1C9B6F4F-F71B-47E5-A3F4-6A133EDDA7BF}" presName="childText3" presStyleLbl="solidAlignAcc1" presStyleIdx="2" presStyleCnt="3">
        <dgm:presLayoutVars>
          <dgm:chMax val="0"/>
          <dgm:chPref val="0"/>
          <dgm:bulletEnabled val="1"/>
        </dgm:presLayoutVars>
      </dgm:prSet>
      <dgm:spPr/>
      <dgm:t>
        <a:bodyPr/>
        <a:lstStyle/>
        <a:p>
          <a:endParaRPr lang="en-ZA"/>
        </a:p>
      </dgm:t>
    </dgm:pt>
  </dgm:ptLst>
  <dgm:cxnLst>
    <dgm:cxn modelId="{F8F1AA49-1A8C-4F73-BAED-3AE8C6C2D956}" type="presOf" srcId="{35E16B8E-CCE1-4695-8F2E-A526A427A356}" destId="{856E43E6-3D70-4376-AA4E-32C2946973DE}" srcOrd="0" destOrd="0" presId="urn:microsoft.com/office/officeart/2009/3/layout/IncreasingArrowsProcess"/>
    <dgm:cxn modelId="{FD55907E-390E-4B16-84C5-2D82F13C4568}" type="presOf" srcId="{19696909-8C48-46BB-BC66-CAD5D98AD709}" destId="{C30C58A0-B04E-452B-9322-CA41E936892C}" srcOrd="0" destOrd="0" presId="urn:microsoft.com/office/officeart/2009/3/layout/IncreasingArrowsProcess"/>
    <dgm:cxn modelId="{532B4E34-E822-43E5-A218-C81D039BC82B}" srcId="{1C9B6F4F-F71B-47E5-A3F4-6A133EDDA7BF}" destId="{A550DE6B-60E9-42A4-BA24-09B99E04212B}" srcOrd="0" destOrd="0" parTransId="{F4CB9502-2D6C-47DA-A50D-94C4C749FB63}" sibTransId="{E57F40EC-C532-4728-B92E-A9224576F231}"/>
    <dgm:cxn modelId="{17CC9DA2-9BFA-4843-B067-70F20EB9AF18}" type="presOf" srcId="{BAD5FAA4-94A7-43CD-A735-B5C2D83937F6}" destId="{856E43E6-3D70-4376-AA4E-32C2946973DE}" srcOrd="0" destOrd="2" presId="urn:microsoft.com/office/officeart/2009/3/layout/IncreasingArrowsProcess"/>
    <dgm:cxn modelId="{570AC677-C1D0-43EB-B074-12ED215CB334}" type="presOf" srcId="{A550DE6B-60E9-42A4-BA24-09B99E04212B}" destId="{2E2CEF3C-DAE3-4606-B5A5-BCCA1CBCB380}" srcOrd="0" destOrd="0" presId="urn:microsoft.com/office/officeart/2009/3/layout/IncreasingArrowsProcess"/>
    <dgm:cxn modelId="{388D9CFC-2EC5-45FC-9522-5980E309B4C6}" type="presOf" srcId="{3672533D-8F35-4A31-9BF1-7879BDF5BDBE}" destId="{3B15316A-54DA-4456-ADE2-E7F050C432BD}" srcOrd="0" destOrd="0" presId="urn:microsoft.com/office/officeart/2009/3/layout/IncreasingArrowsProcess"/>
    <dgm:cxn modelId="{3D2A541E-D15C-4BDB-946D-B8B8BB449F2F}" type="presOf" srcId="{EB6F8CBA-A29F-43D4-82F0-03B87713507D}" destId="{5554142E-C32B-4E5F-9FFA-9D5E68938780}" srcOrd="0" destOrd="0" presId="urn:microsoft.com/office/officeart/2009/3/layout/IncreasingArrowsProcess"/>
    <dgm:cxn modelId="{CAEABC7F-BEB8-48FD-AF9E-67568A79938F}" srcId="{EB6F8CBA-A29F-43D4-82F0-03B87713507D}" destId="{95A7828C-8F3B-48FF-93E0-CB2B1373C9C3}" srcOrd="1" destOrd="0" parTransId="{67D6D115-B77B-4A20-8C46-40C29509DBF1}" sibTransId="{018DAD91-6A88-4872-9009-B0FEE3DE8989}"/>
    <dgm:cxn modelId="{CF86FC5D-14BC-48AC-93DD-2E6F16D69273}" type="presOf" srcId="{95A7828C-8F3B-48FF-93E0-CB2B1373C9C3}" destId="{856E43E6-3D70-4376-AA4E-32C2946973DE}" srcOrd="0" destOrd="1" presId="urn:microsoft.com/office/officeart/2009/3/layout/IncreasingArrowsProcess"/>
    <dgm:cxn modelId="{5F1682E6-1EF8-4C9A-83B3-4F1572AB1D7A}" type="presOf" srcId="{E4F7FC25-1B7F-409B-8CDB-AB80035AB426}" destId="{0322A22A-B91F-42EC-AA50-5A3C2B1C1D58}" srcOrd="0" destOrd="0" presId="urn:microsoft.com/office/officeart/2009/3/layout/IncreasingArrowsProcess"/>
    <dgm:cxn modelId="{A1D63A69-51C9-4145-AAAE-0C785AA55BD1}" srcId="{EB6F8CBA-A29F-43D4-82F0-03B87713507D}" destId="{BAD5FAA4-94A7-43CD-A735-B5C2D83937F6}" srcOrd="2" destOrd="0" parTransId="{890AC574-3A8B-4DB7-A9B9-3961565CB2B3}" sibTransId="{0BECE5CD-63A2-48B1-8B89-39D3C9C3BC75}"/>
    <dgm:cxn modelId="{830DAA77-536E-40F8-9905-2573DD09F600}" srcId="{E4F7FC25-1B7F-409B-8CDB-AB80035AB426}" destId="{EB6F8CBA-A29F-43D4-82F0-03B87713507D}" srcOrd="0" destOrd="0" parTransId="{46587606-BE85-4879-980C-E311B005708F}" sibTransId="{20B777CD-0AE9-44DF-BBCF-960FAB4144E8}"/>
    <dgm:cxn modelId="{653111CC-CEBE-429E-8ACD-32E0EEF6BC48}" srcId="{E4F7FC25-1B7F-409B-8CDB-AB80035AB426}" destId="{1C9B6F4F-F71B-47E5-A3F4-6A133EDDA7BF}" srcOrd="2" destOrd="0" parTransId="{A7B34D18-627D-4CC8-8188-C16385F270E3}" sibTransId="{7A8BE1AD-444B-452B-A70D-57AFCE99E04E}"/>
    <dgm:cxn modelId="{849ED1BC-D98D-4EEC-BA7B-1F9D4FF74CC7}" type="presOf" srcId="{1C9B6F4F-F71B-47E5-A3F4-6A133EDDA7BF}" destId="{CCAB3F69-164F-45F2-B5B9-A78867DCEE16}" srcOrd="0" destOrd="0" presId="urn:microsoft.com/office/officeart/2009/3/layout/IncreasingArrowsProcess"/>
    <dgm:cxn modelId="{08E91F31-5CF3-4EEE-8C47-932A0DAADBC6}" srcId="{E4F7FC25-1B7F-409B-8CDB-AB80035AB426}" destId="{19696909-8C48-46BB-BC66-CAD5D98AD709}" srcOrd="1" destOrd="0" parTransId="{03B51307-9445-4544-9771-772629675289}" sibTransId="{16A7768E-8FFC-4FBE-9730-B00AEF21F663}"/>
    <dgm:cxn modelId="{B3A579EB-CB65-4934-B360-A56676282321}" srcId="{EB6F8CBA-A29F-43D4-82F0-03B87713507D}" destId="{35E16B8E-CCE1-4695-8F2E-A526A427A356}" srcOrd="0" destOrd="0" parTransId="{43F7794A-95C8-43D7-A2AC-2DD7E3072162}" sibTransId="{6E5F8C0E-6D37-428E-A854-26612E21F81D}"/>
    <dgm:cxn modelId="{E42BCF80-003F-4418-B46A-6ACF6604D2CB}" srcId="{19696909-8C48-46BB-BC66-CAD5D98AD709}" destId="{3672533D-8F35-4A31-9BF1-7879BDF5BDBE}" srcOrd="0" destOrd="0" parTransId="{3895EC86-D6A3-43CD-A7C4-6BD72386C11D}" sibTransId="{AFCA6754-B92A-439F-86E3-B2D211B0C3DF}"/>
    <dgm:cxn modelId="{3BE5C4CB-0482-4F68-9771-94C1F6D95AE9}" type="presParOf" srcId="{0322A22A-B91F-42EC-AA50-5A3C2B1C1D58}" destId="{5554142E-C32B-4E5F-9FFA-9D5E68938780}" srcOrd="0" destOrd="0" presId="urn:microsoft.com/office/officeart/2009/3/layout/IncreasingArrowsProcess"/>
    <dgm:cxn modelId="{C47BDAB5-96B5-45B7-A53A-F986DD616567}" type="presParOf" srcId="{0322A22A-B91F-42EC-AA50-5A3C2B1C1D58}" destId="{856E43E6-3D70-4376-AA4E-32C2946973DE}" srcOrd="1" destOrd="0" presId="urn:microsoft.com/office/officeart/2009/3/layout/IncreasingArrowsProcess"/>
    <dgm:cxn modelId="{54DD5BE5-107A-4079-B2B6-00350CCB44BC}" type="presParOf" srcId="{0322A22A-B91F-42EC-AA50-5A3C2B1C1D58}" destId="{C30C58A0-B04E-452B-9322-CA41E936892C}" srcOrd="2" destOrd="0" presId="urn:microsoft.com/office/officeart/2009/3/layout/IncreasingArrowsProcess"/>
    <dgm:cxn modelId="{FF26683D-1380-4732-A93B-EF158CFA7DD8}" type="presParOf" srcId="{0322A22A-B91F-42EC-AA50-5A3C2B1C1D58}" destId="{3B15316A-54DA-4456-ADE2-E7F050C432BD}" srcOrd="3" destOrd="0" presId="urn:microsoft.com/office/officeart/2009/3/layout/IncreasingArrowsProcess"/>
    <dgm:cxn modelId="{999E91C7-94CC-4D9E-A60D-7E92BBC8C96F}" type="presParOf" srcId="{0322A22A-B91F-42EC-AA50-5A3C2B1C1D58}" destId="{CCAB3F69-164F-45F2-B5B9-A78867DCEE16}" srcOrd="4" destOrd="0" presId="urn:microsoft.com/office/officeart/2009/3/layout/IncreasingArrowsProcess"/>
    <dgm:cxn modelId="{BAA7E3E2-7A01-4C17-8B40-D9D969736455}" type="presParOf" srcId="{0322A22A-B91F-42EC-AA50-5A3C2B1C1D58}" destId="{2E2CEF3C-DAE3-4606-B5A5-BCCA1CBCB380}"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4EBD29-9BDB-4410-B5A3-C93C45ECDCCA}" type="doc">
      <dgm:prSet loTypeId="urn:microsoft.com/office/officeart/2005/8/layout/chevron1" loCatId="process" qsTypeId="urn:microsoft.com/office/officeart/2005/8/quickstyle/simple5" qsCatId="simple" csTypeId="urn:microsoft.com/office/officeart/2005/8/colors/accent3_2" csCatId="accent3" phldr="1"/>
      <dgm:spPr/>
    </dgm:pt>
    <dgm:pt modelId="{B55F6B3D-7746-48EE-B5B3-3A8ACF91F9E7}">
      <dgm:prSet phldrT="[Text]"/>
      <dgm:spPr>
        <a:xfrm>
          <a:off x="4241" y="0"/>
          <a:ext cx="2469058" cy="408158"/>
        </a:xfrm>
        <a:prstGeom prst="chevron">
          <a:avLst/>
        </a:prstGeom>
      </dgm:spPr>
      <dgm:t>
        <a:bodyPr/>
        <a:lstStyle/>
        <a:p>
          <a:r>
            <a:rPr lang="en-ZA" dirty="0" smtClean="0">
              <a:solidFill>
                <a:schemeClr val="tx1"/>
              </a:solidFill>
              <a:latin typeface="Calibri"/>
              <a:ea typeface="+mn-ea"/>
              <a:cs typeface="+mn-cs"/>
            </a:rPr>
            <a:t>Impact (Impact Statement)</a:t>
          </a:r>
          <a:endParaRPr lang="en-ZA" dirty="0">
            <a:solidFill>
              <a:schemeClr val="tx1"/>
            </a:solidFill>
            <a:latin typeface="Calibri"/>
            <a:ea typeface="+mn-ea"/>
            <a:cs typeface="+mn-cs"/>
          </a:endParaRPr>
        </a:p>
      </dgm:t>
    </dgm:pt>
    <dgm:pt modelId="{A208254B-0DDD-4696-9EEC-242775112F79}" type="parTrans" cxnId="{ED689DDA-D6E1-4C9D-87AE-9EB8976FEA7C}">
      <dgm:prSet/>
      <dgm:spPr/>
      <dgm:t>
        <a:bodyPr/>
        <a:lstStyle/>
        <a:p>
          <a:endParaRPr lang="en-ZA">
            <a:solidFill>
              <a:schemeClr val="tx1"/>
            </a:solidFill>
          </a:endParaRPr>
        </a:p>
      </dgm:t>
    </dgm:pt>
    <dgm:pt modelId="{D686B98D-58FB-406C-9034-9447D5FD71C6}" type="sibTrans" cxnId="{ED689DDA-D6E1-4C9D-87AE-9EB8976FEA7C}">
      <dgm:prSet/>
      <dgm:spPr/>
      <dgm:t>
        <a:bodyPr/>
        <a:lstStyle/>
        <a:p>
          <a:endParaRPr lang="en-ZA">
            <a:solidFill>
              <a:schemeClr val="tx1"/>
            </a:solidFill>
          </a:endParaRPr>
        </a:p>
      </dgm:t>
    </dgm:pt>
    <dgm:pt modelId="{A5405A81-8DD7-45E5-9221-8CEB3D1CA633}">
      <dgm:prSet phldrT="[Text]"/>
      <dgm:spPr>
        <a:xfrm>
          <a:off x="2226394" y="0"/>
          <a:ext cx="2469058" cy="408158"/>
        </a:xfrm>
        <a:prstGeom prst="chevron">
          <a:avLst/>
        </a:prstGeom>
      </dgm:spPr>
      <dgm:t>
        <a:bodyPr/>
        <a:lstStyle/>
        <a:p>
          <a:r>
            <a:rPr lang="en-ZA" dirty="0" smtClean="0">
              <a:solidFill>
                <a:schemeClr val="tx1"/>
              </a:solidFill>
              <a:latin typeface="Calibri"/>
              <a:ea typeface="+mn-ea"/>
              <a:cs typeface="+mn-cs"/>
            </a:rPr>
            <a:t>Outcome (5 year target)</a:t>
          </a:r>
          <a:endParaRPr lang="en-ZA" dirty="0">
            <a:solidFill>
              <a:schemeClr val="tx1"/>
            </a:solidFill>
            <a:latin typeface="Calibri"/>
            <a:ea typeface="+mn-ea"/>
            <a:cs typeface="+mn-cs"/>
          </a:endParaRPr>
        </a:p>
      </dgm:t>
    </dgm:pt>
    <dgm:pt modelId="{0720EFD5-880C-413E-9507-F36C419877A2}" type="parTrans" cxnId="{9D20673A-9DF6-47FC-BF38-7D75D2CE96E9}">
      <dgm:prSet/>
      <dgm:spPr/>
      <dgm:t>
        <a:bodyPr/>
        <a:lstStyle/>
        <a:p>
          <a:endParaRPr lang="en-ZA">
            <a:solidFill>
              <a:schemeClr val="tx1"/>
            </a:solidFill>
          </a:endParaRPr>
        </a:p>
      </dgm:t>
    </dgm:pt>
    <dgm:pt modelId="{C9ED9D56-56EF-4F06-A6A8-5ED94C400346}" type="sibTrans" cxnId="{9D20673A-9DF6-47FC-BF38-7D75D2CE96E9}">
      <dgm:prSet/>
      <dgm:spPr/>
      <dgm:t>
        <a:bodyPr/>
        <a:lstStyle/>
        <a:p>
          <a:endParaRPr lang="en-ZA">
            <a:solidFill>
              <a:schemeClr val="tx1"/>
            </a:solidFill>
          </a:endParaRPr>
        </a:p>
      </dgm:t>
    </dgm:pt>
    <dgm:pt modelId="{8FD5EE27-EEA5-4F7D-9768-110820E6ACFE}">
      <dgm:prSet phldrT="[Text]"/>
      <dgm:spPr>
        <a:xfrm>
          <a:off x="4448547" y="0"/>
          <a:ext cx="2469058" cy="408158"/>
        </a:xfrm>
        <a:prstGeom prst="chevron">
          <a:avLst/>
        </a:prstGeom>
      </dgm:spPr>
      <dgm:t>
        <a:bodyPr/>
        <a:lstStyle/>
        <a:p>
          <a:r>
            <a:rPr lang="en-ZA" dirty="0" smtClean="0">
              <a:solidFill>
                <a:schemeClr val="tx1"/>
              </a:solidFill>
              <a:latin typeface="Calibri"/>
              <a:ea typeface="+mn-ea"/>
              <a:cs typeface="+mn-cs"/>
            </a:rPr>
            <a:t>Primary Outputs (KPI’S)</a:t>
          </a:r>
          <a:endParaRPr lang="en-ZA" dirty="0">
            <a:solidFill>
              <a:schemeClr val="tx1"/>
            </a:solidFill>
            <a:latin typeface="Calibri"/>
            <a:ea typeface="+mn-ea"/>
            <a:cs typeface="+mn-cs"/>
          </a:endParaRPr>
        </a:p>
      </dgm:t>
    </dgm:pt>
    <dgm:pt modelId="{B9D090CF-5114-4F81-A477-1D0A07B3AE22}" type="parTrans" cxnId="{E42A57ED-8F88-47D9-A998-A2735410C5A7}">
      <dgm:prSet/>
      <dgm:spPr/>
      <dgm:t>
        <a:bodyPr/>
        <a:lstStyle/>
        <a:p>
          <a:endParaRPr lang="en-ZA">
            <a:solidFill>
              <a:schemeClr val="tx1"/>
            </a:solidFill>
          </a:endParaRPr>
        </a:p>
      </dgm:t>
    </dgm:pt>
    <dgm:pt modelId="{9BC49193-A35C-47A1-84E1-FE567320C6A9}" type="sibTrans" cxnId="{E42A57ED-8F88-47D9-A998-A2735410C5A7}">
      <dgm:prSet/>
      <dgm:spPr/>
      <dgm:t>
        <a:bodyPr/>
        <a:lstStyle/>
        <a:p>
          <a:endParaRPr lang="en-ZA">
            <a:solidFill>
              <a:schemeClr val="tx1"/>
            </a:solidFill>
          </a:endParaRPr>
        </a:p>
      </dgm:t>
    </dgm:pt>
    <dgm:pt modelId="{EF1A6440-C633-4BB6-96E5-40D65B8BBB63}">
      <dgm:prSet phldrT="[Text]"/>
      <dgm:spPr>
        <a:xfrm>
          <a:off x="6674941" y="0"/>
          <a:ext cx="2469058" cy="408158"/>
        </a:xfrm>
        <a:prstGeom prst="chevron">
          <a:avLst/>
        </a:prstGeom>
      </dgm:spPr>
      <dgm:t>
        <a:bodyPr/>
        <a:lstStyle/>
        <a:p>
          <a:r>
            <a:rPr lang="en-ZA" dirty="0" smtClean="0">
              <a:solidFill>
                <a:schemeClr val="tx1"/>
              </a:solidFill>
              <a:latin typeface="Calibri"/>
              <a:ea typeface="+mn-ea"/>
              <a:cs typeface="+mn-cs"/>
            </a:rPr>
            <a:t>Secondary Outputs (AOP)</a:t>
          </a:r>
          <a:endParaRPr lang="en-ZA" dirty="0">
            <a:solidFill>
              <a:schemeClr val="tx1"/>
            </a:solidFill>
            <a:latin typeface="Calibri"/>
            <a:ea typeface="+mn-ea"/>
            <a:cs typeface="+mn-cs"/>
          </a:endParaRPr>
        </a:p>
      </dgm:t>
    </dgm:pt>
    <dgm:pt modelId="{DCED5FB0-56B2-4A52-AF3C-629E7756F398}" type="parTrans" cxnId="{E64F0AFB-1957-496E-8EFE-8515FBECE9E4}">
      <dgm:prSet/>
      <dgm:spPr/>
      <dgm:t>
        <a:bodyPr/>
        <a:lstStyle/>
        <a:p>
          <a:endParaRPr lang="en-ZA">
            <a:solidFill>
              <a:schemeClr val="tx1"/>
            </a:solidFill>
          </a:endParaRPr>
        </a:p>
      </dgm:t>
    </dgm:pt>
    <dgm:pt modelId="{E243EE48-5539-47D5-97B3-D254260051EB}" type="sibTrans" cxnId="{E64F0AFB-1957-496E-8EFE-8515FBECE9E4}">
      <dgm:prSet/>
      <dgm:spPr/>
      <dgm:t>
        <a:bodyPr/>
        <a:lstStyle/>
        <a:p>
          <a:endParaRPr lang="en-ZA">
            <a:solidFill>
              <a:schemeClr val="tx1"/>
            </a:solidFill>
          </a:endParaRPr>
        </a:p>
      </dgm:t>
    </dgm:pt>
    <dgm:pt modelId="{7E95E91A-77C9-480C-9DF5-36A9800DE5FD}" type="pres">
      <dgm:prSet presAssocID="{5A4EBD29-9BDB-4410-B5A3-C93C45ECDCCA}" presName="Name0" presStyleCnt="0">
        <dgm:presLayoutVars>
          <dgm:dir/>
          <dgm:animLvl val="lvl"/>
          <dgm:resizeHandles val="exact"/>
        </dgm:presLayoutVars>
      </dgm:prSet>
      <dgm:spPr/>
    </dgm:pt>
    <dgm:pt modelId="{262BE795-9EDB-44E2-96BB-62343E1E77CA}" type="pres">
      <dgm:prSet presAssocID="{B55F6B3D-7746-48EE-B5B3-3A8ACF91F9E7}" presName="parTxOnly" presStyleLbl="node1" presStyleIdx="0" presStyleCnt="4">
        <dgm:presLayoutVars>
          <dgm:chMax val="0"/>
          <dgm:chPref val="0"/>
          <dgm:bulletEnabled val="1"/>
        </dgm:presLayoutVars>
      </dgm:prSet>
      <dgm:spPr/>
      <dgm:t>
        <a:bodyPr/>
        <a:lstStyle/>
        <a:p>
          <a:endParaRPr lang="en-ZA"/>
        </a:p>
      </dgm:t>
    </dgm:pt>
    <dgm:pt modelId="{54CFF9C2-0D0A-4481-B27F-65E1272CE003}" type="pres">
      <dgm:prSet presAssocID="{D686B98D-58FB-406C-9034-9447D5FD71C6}" presName="parTxOnlySpace" presStyleCnt="0"/>
      <dgm:spPr/>
    </dgm:pt>
    <dgm:pt modelId="{725E6417-0418-43C0-891F-EE405BDC9D2D}" type="pres">
      <dgm:prSet presAssocID="{A5405A81-8DD7-45E5-9221-8CEB3D1CA633}" presName="parTxOnly" presStyleLbl="node1" presStyleIdx="1" presStyleCnt="4">
        <dgm:presLayoutVars>
          <dgm:chMax val="0"/>
          <dgm:chPref val="0"/>
          <dgm:bulletEnabled val="1"/>
        </dgm:presLayoutVars>
      </dgm:prSet>
      <dgm:spPr/>
      <dgm:t>
        <a:bodyPr/>
        <a:lstStyle/>
        <a:p>
          <a:endParaRPr lang="en-ZA"/>
        </a:p>
      </dgm:t>
    </dgm:pt>
    <dgm:pt modelId="{9D115F0D-9052-4C85-9C1C-B341DDFC46D7}" type="pres">
      <dgm:prSet presAssocID="{C9ED9D56-56EF-4F06-A6A8-5ED94C400346}" presName="parTxOnlySpace" presStyleCnt="0"/>
      <dgm:spPr/>
    </dgm:pt>
    <dgm:pt modelId="{9654805B-6471-444A-A5C9-497929093079}" type="pres">
      <dgm:prSet presAssocID="{8FD5EE27-EEA5-4F7D-9768-110820E6ACFE}" presName="parTxOnly" presStyleLbl="node1" presStyleIdx="2" presStyleCnt="4">
        <dgm:presLayoutVars>
          <dgm:chMax val="0"/>
          <dgm:chPref val="0"/>
          <dgm:bulletEnabled val="1"/>
        </dgm:presLayoutVars>
      </dgm:prSet>
      <dgm:spPr/>
      <dgm:t>
        <a:bodyPr/>
        <a:lstStyle/>
        <a:p>
          <a:endParaRPr lang="en-ZA"/>
        </a:p>
      </dgm:t>
    </dgm:pt>
    <dgm:pt modelId="{B595F69F-E1B9-4C42-AE00-88723C2E3538}" type="pres">
      <dgm:prSet presAssocID="{9BC49193-A35C-47A1-84E1-FE567320C6A9}" presName="parTxOnlySpace" presStyleCnt="0"/>
      <dgm:spPr/>
    </dgm:pt>
    <dgm:pt modelId="{670DF4D6-AE9E-4D6D-B49B-3109C6E846F7}" type="pres">
      <dgm:prSet presAssocID="{EF1A6440-C633-4BB6-96E5-40D65B8BBB63}" presName="parTxOnly" presStyleLbl="node1" presStyleIdx="3" presStyleCnt="4" custLinFactNeighborX="1718" custLinFactNeighborY="74826">
        <dgm:presLayoutVars>
          <dgm:chMax val="0"/>
          <dgm:chPref val="0"/>
          <dgm:bulletEnabled val="1"/>
        </dgm:presLayoutVars>
      </dgm:prSet>
      <dgm:spPr/>
      <dgm:t>
        <a:bodyPr/>
        <a:lstStyle/>
        <a:p>
          <a:endParaRPr lang="en-ZA"/>
        </a:p>
      </dgm:t>
    </dgm:pt>
  </dgm:ptLst>
  <dgm:cxnLst>
    <dgm:cxn modelId="{CB1618EE-8454-4BE0-A80B-8AD2996C1D43}" type="presOf" srcId="{B55F6B3D-7746-48EE-B5B3-3A8ACF91F9E7}" destId="{262BE795-9EDB-44E2-96BB-62343E1E77CA}" srcOrd="0" destOrd="0" presId="urn:microsoft.com/office/officeart/2005/8/layout/chevron1"/>
    <dgm:cxn modelId="{9D20673A-9DF6-47FC-BF38-7D75D2CE96E9}" srcId="{5A4EBD29-9BDB-4410-B5A3-C93C45ECDCCA}" destId="{A5405A81-8DD7-45E5-9221-8CEB3D1CA633}" srcOrd="1" destOrd="0" parTransId="{0720EFD5-880C-413E-9507-F36C419877A2}" sibTransId="{C9ED9D56-56EF-4F06-A6A8-5ED94C400346}"/>
    <dgm:cxn modelId="{16769FA7-A75E-4A96-BBAA-ACA02773BFE6}" type="presOf" srcId="{5A4EBD29-9BDB-4410-B5A3-C93C45ECDCCA}" destId="{7E95E91A-77C9-480C-9DF5-36A9800DE5FD}" srcOrd="0" destOrd="0" presId="urn:microsoft.com/office/officeart/2005/8/layout/chevron1"/>
    <dgm:cxn modelId="{DA536194-EDD4-4C05-85B0-A01027F25CAC}" type="presOf" srcId="{A5405A81-8DD7-45E5-9221-8CEB3D1CA633}" destId="{725E6417-0418-43C0-891F-EE405BDC9D2D}" srcOrd="0" destOrd="0" presId="urn:microsoft.com/office/officeart/2005/8/layout/chevron1"/>
    <dgm:cxn modelId="{0F4DDD16-DF25-4EA6-A2E8-892BDBA889F5}" type="presOf" srcId="{EF1A6440-C633-4BB6-96E5-40D65B8BBB63}" destId="{670DF4D6-AE9E-4D6D-B49B-3109C6E846F7}" srcOrd="0" destOrd="0" presId="urn:microsoft.com/office/officeart/2005/8/layout/chevron1"/>
    <dgm:cxn modelId="{ED689DDA-D6E1-4C9D-87AE-9EB8976FEA7C}" srcId="{5A4EBD29-9BDB-4410-B5A3-C93C45ECDCCA}" destId="{B55F6B3D-7746-48EE-B5B3-3A8ACF91F9E7}" srcOrd="0" destOrd="0" parTransId="{A208254B-0DDD-4696-9EEC-242775112F79}" sibTransId="{D686B98D-58FB-406C-9034-9447D5FD71C6}"/>
    <dgm:cxn modelId="{E42A57ED-8F88-47D9-A998-A2735410C5A7}" srcId="{5A4EBD29-9BDB-4410-B5A3-C93C45ECDCCA}" destId="{8FD5EE27-EEA5-4F7D-9768-110820E6ACFE}" srcOrd="2" destOrd="0" parTransId="{B9D090CF-5114-4F81-A477-1D0A07B3AE22}" sibTransId="{9BC49193-A35C-47A1-84E1-FE567320C6A9}"/>
    <dgm:cxn modelId="{E64F0AFB-1957-496E-8EFE-8515FBECE9E4}" srcId="{5A4EBD29-9BDB-4410-B5A3-C93C45ECDCCA}" destId="{EF1A6440-C633-4BB6-96E5-40D65B8BBB63}" srcOrd="3" destOrd="0" parTransId="{DCED5FB0-56B2-4A52-AF3C-629E7756F398}" sibTransId="{E243EE48-5539-47D5-97B3-D254260051EB}"/>
    <dgm:cxn modelId="{BC600F02-8BB7-405E-83BD-F5FFD95A43F3}" type="presOf" srcId="{8FD5EE27-EEA5-4F7D-9768-110820E6ACFE}" destId="{9654805B-6471-444A-A5C9-497929093079}" srcOrd="0" destOrd="0" presId="urn:microsoft.com/office/officeart/2005/8/layout/chevron1"/>
    <dgm:cxn modelId="{14662CFB-217C-4C14-91D2-4CA7D1BEC27B}" type="presParOf" srcId="{7E95E91A-77C9-480C-9DF5-36A9800DE5FD}" destId="{262BE795-9EDB-44E2-96BB-62343E1E77CA}" srcOrd="0" destOrd="0" presId="urn:microsoft.com/office/officeart/2005/8/layout/chevron1"/>
    <dgm:cxn modelId="{A942ABDA-D3E8-463D-9F12-14194C78C3A9}" type="presParOf" srcId="{7E95E91A-77C9-480C-9DF5-36A9800DE5FD}" destId="{54CFF9C2-0D0A-4481-B27F-65E1272CE003}" srcOrd="1" destOrd="0" presId="urn:microsoft.com/office/officeart/2005/8/layout/chevron1"/>
    <dgm:cxn modelId="{04FFD7AB-666F-46B5-BAEA-A819ED4902D7}" type="presParOf" srcId="{7E95E91A-77C9-480C-9DF5-36A9800DE5FD}" destId="{725E6417-0418-43C0-891F-EE405BDC9D2D}" srcOrd="2" destOrd="0" presId="urn:microsoft.com/office/officeart/2005/8/layout/chevron1"/>
    <dgm:cxn modelId="{73AE5AAC-D3C6-4A50-883B-BF457DE7DAE0}" type="presParOf" srcId="{7E95E91A-77C9-480C-9DF5-36A9800DE5FD}" destId="{9D115F0D-9052-4C85-9C1C-B341DDFC46D7}" srcOrd="3" destOrd="0" presId="urn:microsoft.com/office/officeart/2005/8/layout/chevron1"/>
    <dgm:cxn modelId="{B11BE972-B03D-47E0-B9F4-7553B5F5D3AD}" type="presParOf" srcId="{7E95E91A-77C9-480C-9DF5-36A9800DE5FD}" destId="{9654805B-6471-444A-A5C9-497929093079}" srcOrd="4" destOrd="0" presId="urn:microsoft.com/office/officeart/2005/8/layout/chevron1"/>
    <dgm:cxn modelId="{CA7EF109-D68F-4DE9-B4FC-880A631108A3}" type="presParOf" srcId="{7E95E91A-77C9-480C-9DF5-36A9800DE5FD}" destId="{B595F69F-E1B9-4C42-AE00-88723C2E3538}" srcOrd="5" destOrd="0" presId="urn:microsoft.com/office/officeart/2005/8/layout/chevron1"/>
    <dgm:cxn modelId="{0BBC68CF-7E72-41FA-A6BC-84CD904BD9BC}" type="presParOf" srcId="{7E95E91A-77C9-480C-9DF5-36A9800DE5FD}" destId="{670DF4D6-AE9E-4D6D-B49B-3109C6E846F7}"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4EBD29-9BDB-4410-B5A3-C93C45ECDCCA}" type="doc">
      <dgm:prSet loTypeId="urn:microsoft.com/office/officeart/2005/8/layout/chevron1" loCatId="process" qsTypeId="urn:microsoft.com/office/officeart/2005/8/quickstyle/simple5" qsCatId="simple" csTypeId="urn:microsoft.com/office/officeart/2005/8/colors/accent3_2" csCatId="accent3" phldr="1"/>
      <dgm:spPr/>
    </dgm:pt>
    <dgm:pt modelId="{B55F6B3D-7746-48EE-B5B3-3A8ACF91F9E7}">
      <dgm:prSet phldrT="[Text]"/>
      <dgm:spPr>
        <a:xfrm>
          <a:off x="4241" y="0"/>
          <a:ext cx="2469058" cy="408158"/>
        </a:xfrm>
      </dgm:spPr>
      <dgm:t>
        <a:bodyPr/>
        <a:lstStyle/>
        <a:p>
          <a:r>
            <a:rPr lang="en-ZA" dirty="0" smtClean="0">
              <a:solidFill>
                <a:schemeClr val="tx1"/>
              </a:solidFill>
              <a:latin typeface="Calibri"/>
              <a:ea typeface="+mn-ea"/>
              <a:cs typeface="+mn-cs"/>
            </a:rPr>
            <a:t>Impact (Impact Statement)</a:t>
          </a:r>
          <a:endParaRPr lang="en-ZA" dirty="0">
            <a:solidFill>
              <a:schemeClr val="tx1"/>
            </a:solidFill>
            <a:latin typeface="Calibri"/>
            <a:ea typeface="+mn-ea"/>
            <a:cs typeface="+mn-cs"/>
          </a:endParaRPr>
        </a:p>
      </dgm:t>
    </dgm:pt>
    <dgm:pt modelId="{A208254B-0DDD-4696-9EEC-242775112F79}" type="parTrans" cxnId="{ED689DDA-D6E1-4C9D-87AE-9EB8976FEA7C}">
      <dgm:prSet/>
      <dgm:spPr/>
      <dgm:t>
        <a:bodyPr/>
        <a:lstStyle/>
        <a:p>
          <a:endParaRPr lang="en-ZA">
            <a:solidFill>
              <a:schemeClr val="tx1"/>
            </a:solidFill>
          </a:endParaRPr>
        </a:p>
      </dgm:t>
    </dgm:pt>
    <dgm:pt modelId="{D686B98D-58FB-406C-9034-9447D5FD71C6}" type="sibTrans" cxnId="{ED689DDA-D6E1-4C9D-87AE-9EB8976FEA7C}">
      <dgm:prSet/>
      <dgm:spPr/>
      <dgm:t>
        <a:bodyPr/>
        <a:lstStyle/>
        <a:p>
          <a:endParaRPr lang="en-ZA">
            <a:solidFill>
              <a:schemeClr val="tx1"/>
            </a:solidFill>
          </a:endParaRPr>
        </a:p>
      </dgm:t>
    </dgm:pt>
    <dgm:pt modelId="{A5405A81-8DD7-45E5-9221-8CEB3D1CA633}">
      <dgm:prSet phldrT="[Text]"/>
      <dgm:spPr>
        <a:xfrm>
          <a:off x="2226394" y="0"/>
          <a:ext cx="2469058" cy="408158"/>
        </a:xfrm>
      </dgm:spPr>
      <dgm:t>
        <a:bodyPr/>
        <a:lstStyle/>
        <a:p>
          <a:r>
            <a:rPr lang="en-ZA" dirty="0" smtClean="0">
              <a:solidFill>
                <a:schemeClr val="tx1"/>
              </a:solidFill>
              <a:latin typeface="Calibri"/>
              <a:ea typeface="+mn-ea"/>
              <a:cs typeface="+mn-cs"/>
            </a:rPr>
            <a:t>Outcome (5 year target)</a:t>
          </a:r>
          <a:endParaRPr lang="en-ZA" dirty="0">
            <a:solidFill>
              <a:schemeClr val="tx1"/>
            </a:solidFill>
            <a:latin typeface="Calibri"/>
            <a:ea typeface="+mn-ea"/>
            <a:cs typeface="+mn-cs"/>
          </a:endParaRPr>
        </a:p>
      </dgm:t>
    </dgm:pt>
    <dgm:pt modelId="{0720EFD5-880C-413E-9507-F36C419877A2}" type="parTrans" cxnId="{9D20673A-9DF6-47FC-BF38-7D75D2CE96E9}">
      <dgm:prSet/>
      <dgm:spPr/>
      <dgm:t>
        <a:bodyPr/>
        <a:lstStyle/>
        <a:p>
          <a:endParaRPr lang="en-ZA">
            <a:solidFill>
              <a:schemeClr val="tx1"/>
            </a:solidFill>
          </a:endParaRPr>
        </a:p>
      </dgm:t>
    </dgm:pt>
    <dgm:pt modelId="{C9ED9D56-56EF-4F06-A6A8-5ED94C400346}" type="sibTrans" cxnId="{9D20673A-9DF6-47FC-BF38-7D75D2CE96E9}">
      <dgm:prSet/>
      <dgm:spPr/>
      <dgm:t>
        <a:bodyPr/>
        <a:lstStyle/>
        <a:p>
          <a:endParaRPr lang="en-ZA">
            <a:solidFill>
              <a:schemeClr val="tx1"/>
            </a:solidFill>
          </a:endParaRPr>
        </a:p>
      </dgm:t>
    </dgm:pt>
    <dgm:pt modelId="{8FD5EE27-EEA5-4F7D-9768-110820E6ACFE}">
      <dgm:prSet phldrT="[Text]"/>
      <dgm:spPr>
        <a:xfrm>
          <a:off x="4448547" y="0"/>
          <a:ext cx="2469058" cy="408158"/>
        </a:xfrm>
      </dgm:spPr>
      <dgm:t>
        <a:bodyPr/>
        <a:lstStyle/>
        <a:p>
          <a:r>
            <a:rPr lang="en-ZA" dirty="0" smtClean="0">
              <a:solidFill>
                <a:schemeClr val="tx1"/>
              </a:solidFill>
              <a:latin typeface="Calibri"/>
              <a:ea typeface="+mn-ea"/>
              <a:cs typeface="+mn-cs"/>
            </a:rPr>
            <a:t>Primary Outputs (KPI’S)</a:t>
          </a:r>
          <a:endParaRPr lang="en-ZA" dirty="0">
            <a:solidFill>
              <a:schemeClr val="tx1"/>
            </a:solidFill>
            <a:latin typeface="Calibri"/>
            <a:ea typeface="+mn-ea"/>
            <a:cs typeface="+mn-cs"/>
          </a:endParaRPr>
        </a:p>
      </dgm:t>
    </dgm:pt>
    <dgm:pt modelId="{B9D090CF-5114-4F81-A477-1D0A07B3AE22}" type="parTrans" cxnId="{E42A57ED-8F88-47D9-A998-A2735410C5A7}">
      <dgm:prSet/>
      <dgm:spPr/>
      <dgm:t>
        <a:bodyPr/>
        <a:lstStyle/>
        <a:p>
          <a:endParaRPr lang="en-ZA">
            <a:solidFill>
              <a:schemeClr val="tx1"/>
            </a:solidFill>
          </a:endParaRPr>
        </a:p>
      </dgm:t>
    </dgm:pt>
    <dgm:pt modelId="{9BC49193-A35C-47A1-84E1-FE567320C6A9}" type="sibTrans" cxnId="{E42A57ED-8F88-47D9-A998-A2735410C5A7}">
      <dgm:prSet/>
      <dgm:spPr/>
      <dgm:t>
        <a:bodyPr/>
        <a:lstStyle/>
        <a:p>
          <a:endParaRPr lang="en-ZA">
            <a:solidFill>
              <a:schemeClr val="tx1"/>
            </a:solidFill>
          </a:endParaRPr>
        </a:p>
      </dgm:t>
    </dgm:pt>
    <dgm:pt modelId="{EF1A6440-C633-4BB6-96E5-40D65B8BBB63}">
      <dgm:prSet phldrT="[Text]"/>
      <dgm:spPr>
        <a:xfrm>
          <a:off x="6674941" y="0"/>
          <a:ext cx="2469058" cy="408158"/>
        </a:xfrm>
      </dgm:spPr>
      <dgm:t>
        <a:bodyPr/>
        <a:lstStyle/>
        <a:p>
          <a:r>
            <a:rPr lang="en-ZA" dirty="0" smtClean="0">
              <a:solidFill>
                <a:schemeClr val="tx1"/>
              </a:solidFill>
              <a:latin typeface="Calibri"/>
              <a:ea typeface="+mn-ea"/>
              <a:cs typeface="+mn-cs"/>
            </a:rPr>
            <a:t>Secondary Outputs (AOP)</a:t>
          </a:r>
          <a:endParaRPr lang="en-ZA" dirty="0">
            <a:solidFill>
              <a:schemeClr val="tx1"/>
            </a:solidFill>
            <a:latin typeface="Calibri"/>
            <a:ea typeface="+mn-ea"/>
            <a:cs typeface="+mn-cs"/>
          </a:endParaRPr>
        </a:p>
      </dgm:t>
    </dgm:pt>
    <dgm:pt modelId="{DCED5FB0-56B2-4A52-AF3C-629E7756F398}" type="parTrans" cxnId="{E64F0AFB-1957-496E-8EFE-8515FBECE9E4}">
      <dgm:prSet/>
      <dgm:spPr/>
      <dgm:t>
        <a:bodyPr/>
        <a:lstStyle/>
        <a:p>
          <a:endParaRPr lang="en-ZA">
            <a:solidFill>
              <a:schemeClr val="tx1"/>
            </a:solidFill>
          </a:endParaRPr>
        </a:p>
      </dgm:t>
    </dgm:pt>
    <dgm:pt modelId="{E243EE48-5539-47D5-97B3-D254260051EB}" type="sibTrans" cxnId="{E64F0AFB-1957-496E-8EFE-8515FBECE9E4}">
      <dgm:prSet/>
      <dgm:spPr/>
      <dgm:t>
        <a:bodyPr/>
        <a:lstStyle/>
        <a:p>
          <a:endParaRPr lang="en-ZA">
            <a:solidFill>
              <a:schemeClr val="tx1"/>
            </a:solidFill>
          </a:endParaRPr>
        </a:p>
      </dgm:t>
    </dgm:pt>
    <dgm:pt modelId="{7E95E91A-77C9-480C-9DF5-36A9800DE5FD}" type="pres">
      <dgm:prSet presAssocID="{5A4EBD29-9BDB-4410-B5A3-C93C45ECDCCA}" presName="Name0" presStyleCnt="0">
        <dgm:presLayoutVars>
          <dgm:dir/>
          <dgm:animLvl val="lvl"/>
          <dgm:resizeHandles val="exact"/>
        </dgm:presLayoutVars>
      </dgm:prSet>
      <dgm:spPr/>
    </dgm:pt>
    <dgm:pt modelId="{262BE795-9EDB-44E2-96BB-62343E1E77CA}" type="pres">
      <dgm:prSet presAssocID="{B55F6B3D-7746-48EE-B5B3-3A8ACF91F9E7}" presName="parTxOnly" presStyleLbl="node1" presStyleIdx="0" presStyleCnt="4">
        <dgm:presLayoutVars>
          <dgm:chMax val="0"/>
          <dgm:chPref val="0"/>
          <dgm:bulletEnabled val="1"/>
        </dgm:presLayoutVars>
      </dgm:prSet>
      <dgm:spPr>
        <a:prstGeom prst="chevron">
          <a:avLst/>
        </a:prstGeom>
      </dgm:spPr>
      <dgm:t>
        <a:bodyPr/>
        <a:lstStyle/>
        <a:p>
          <a:endParaRPr lang="en-ZA"/>
        </a:p>
      </dgm:t>
    </dgm:pt>
    <dgm:pt modelId="{54CFF9C2-0D0A-4481-B27F-65E1272CE003}" type="pres">
      <dgm:prSet presAssocID="{D686B98D-58FB-406C-9034-9447D5FD71C6}" presName="parTxOnlySpace" presStyleCnt="0"/>
      <dgm:spPr/>
    </dgm:pt>
    <dgm:pt modelId="{725E6417-0418-43C0-891F-EE405BDC9D2D}" type="pres">
      <dgm:prSet presAssocID="{A5405A81-8DD7-45E5-9221-8CEB3D1CA633}" presName="parTxOnly" presStyleLbl="node1" presStyleIdx="1" presStyleCnt="4">
        <dgm:presLayoutVars>
          <dgm:chMax val="0"/>
          <dgm:chPref val="0"/>
          <dgm:bulletEnabled val="1"/>
        </dgm:presLayoutVars>
      </dgm:prSet>
      <dgm:spPr>
        <a:prstGeom prst="chevron">
          <a:avLst/>
        </a:prstGeom>
      </dgm:spPr>
      <dgm:t>
        <a:bodyPr/>
        <a:lstStyle/>
        <a:p>
          <a:endParaRPr lang="en-ZA"/>
        </a:p>
      </dgm:t>
    </dgm:pt>
    <dgm:pt modelId="{9D115F0D-9052-4C85-9C1C-B341DDFC46D7}" type="pres">
      <dgm:prSet presAssocID="{C9ED9D56-56EF-4F06-A6A8-5ED94C400346}" presName="parTxOnlySpace" presStyleCnt="0"/>
      <dgm:spPr/>
    </dgm:pt>
    <dgm:pt modelId="{9654805B-6471-444A-A5C9-497929093079}" type="pres">
      <dgm:prSet presAssocID="{8FD5EE27-EEA5-4F7D-9768-110820E6ACFE}" presName="parTxOnly" presStyleLbl="node1" presStyleIdx="2" presStyleCnt="4">
        <dgm:presLayoutVars>
          <dgm:chMax val="0"/>
          <dgm:chPref val="0"/>
          <dgm:bulletEnabled val="1"/>
        </dgm:presLayoutVars>
      </dgm:prSet>
      <dgm:spPr>
        <a:prstGeom prst="chevron">
          <a:avLst/>
        </a:prstGeom>
      </dgm:spPr>
      <dgm:t>
        <a:bodyPr/>
        <a:lstStyle/>
        <a:p>
          <a:endParaRPr lang="en-ZA"/>
        </a:p>
      </dgm:t>
    </dgm:pt>
    <dgm:pt modelId="{B595F69F-E1B9-4C42-AE00-88723C2E3538}" type="pres">
      <dgm:prSet presAssocID="{9BC49193-A35C-47A1-84E1-FE567320C6A9}" presName="parTxOnlySpace" presStyleCnt="0"/>
      <dgm:spPr/>
    </dgm:pt>
    <dgm:pt modelId="{670DF4D6-AE9E-4D6D-B49B-3109C6E846F7}" type="pres">
      <dgm:prSet presAssocID="{EF1A6440-C633-4BB6-96E5-40D65B8BBB63}" presName="parTxOnly" presStyleLbl="node1" presStyleIdx="3" presStyleCnt="4" custLinFactNeighborX="1718" custLinFactNeighborY="74826">
        <dgm:presLayoutVars>
          <dgm:chMax val="0"/>
          <dgm:chPref val="0"/>
          <dgm:bulletEnabled val="1"/>
        </dgm:presLayoutVars>
      </dgm:prSet>
      <dgm:spPr>
        <a:prstGeom prst="chevron">
          <a:avLst/>
        </a:prstGeom>
      </dgm:spPr>
      <dgm:t>
        <a:bodyPr/>
        <a:lstStyle/>
        <a:p>
          <a:endParaRPr lang="en-ZA"/>
        </a:p>
      </dgm:t>
    </dgm:pt>
  </dgm:ptLst>
  <dgm:cxnLst>
    <dgm:cxn modelId="{9D20673A-9DF6-47FC-BF38-7D75D2CE96E9}" srcId="{5A4EBD29-9BDB-4410-B5A3-C93C45ECDCCA}" destId="{A5405A81-8DD7-45E5-9221-8CEB3D1CA633}" srcOrd="1" destOrd="0" parTransId="{0720EFD5-880C-413E-9507-F36C419877A2}" sibTransId="{C9ED9D56-56EF-4F06-A6A8-5ED94C400346}"/>
    <dgm:cxn modelId="{52596C6C-69FD-404E-BE66-B537E6786561}" type="presOf" srcId="{A5405A81-8DD7-45E5-9221-8CEB3D1CA633}" destId="{725E6417-0418-43C0-891F-EE405BDC9D2D}" srcOrd="0" destOrd="0" presId="urn:microsoft.com/office/officeart/2005/8/layout/chevron1"/>
    <dgm:cxn modelId="{FEAB2252-D7F1-44F9-B868-BA1384657DF6}" type="presOf" srcId="{EF1A6440-C633-4BB6-96E5-40D65B8BBB63}" destId="{670DF4D6-AE9E-4D6D-B49B-3109C6E846F7}" srcOrd="0" destOrd="0" presId="urn:microsoft.com/office/officeart/2005/8/layout/chevron1"/>
    <dgm:cxn modelId="{ED689DDA-D6E1-4C9D-87AE-9EB8976FEA7C}" srcId="{5A4EBD29-9BDB-4410-B5A3-C93C45ECDCCA}" destId="{B55F6B3D-7746-48EE-B5B3-3A8ACF91F9E7}" srcOrd="0" destOrd="0" parTransId="{A208254B-0DDD-4696-9EEC-242775112F79}" sibTransId="{D686B98D-58FB-406C-9034-9447D5FD71C6}"/>
    <dgm:cxn modelId="{43230E69-0F95-45B1-BBC0-F343B02061C1}" type="presOf" srcId="{B55F6B3D-7746-48EE-B5B3-3A8ACF91F9E7}" destId="{262BE795-9EDB-44E2-96BB-62343E1E77CA}" srcOrd="0" destOrd="0" presId="urn:microsoft.com/office/officeart/2005/8/layout/chevron1"/>
    <dgm:cxn modelId="{E42A57ED-8F88-47D9-A998-A2735410C5A7}" srcId="{5A4EBD29-9BDB-4410-B5A3-C93C45ECDCCA}" destId="{8FD5EE27-EEA5-4F7D-9768-110820E6ACFE}" srcOrd="2" destOrd="0" parTransId="{B9D090CF-5114-4F81-A477-1D0A07B3AE22}" sibTransId="{9BC49193-A35C-47A1-84E1-FE567320C6A9}"/>
    <dgm:cxn modelId="{E64F0AFB-1957-496E-8EFE-8515FBECE9E4}" srcId="{5A4EBD29-9BDB-4410-B5A3-C93C45ECDCCA}" destId="{EF1A6440-C633-4BB6-96E5-40D65B8BBB63}" srcOrd="3" destOrd="0" parTransId="{DCED5FB0-56B2-4A52-AF3C-629E7756F398}" sibTransId="{E243EE48-5539-47D5-97B3-D254260051EB}"/>
    <dgm:cxn modelId="{36FAD5A4-6181-451A-ABD4-F7411CA0ABED}" type="presOf" srcId="{5A4EBD29-9BDB-4410-B5A3-C93C45ECDCCA}" destId="{7E95E91A-77C9-480C-9DF5-36A9800DE5FD}" srcOrd="0" destOrd="0" presId="urn:microsoft.com/office/officeart/2005/8/layout/chevron1"/>
    <dgm:cxn modelId="{1442F833-0AF0-4EB2-AE24-AB58C0B997E2}" type="presOf" srcId="{8FD5EE27-EEA5-4F7D-9768-110820E6ACFE}" destId="{9654805B-6471-444A-A5C9-497929093079}" srcOrd="0" destOrd="0" presId="urn:microsoft.com/office/officeart/2005/8/layout/chevron1"/>
    <dgm:cxn modelId="{E197C765-7278-4DE7-AF24-002162AD1DD7}" type="presParOf" srcId="{7E95E91A-77C9-480C-9DF5-36A9800DE5FD}" destId="{262BE795-9EDB-44E2-96BB-62343E1E77CA}" srcOrd="0" destOrd="0" presId="urn:microsoft.com/office/officeart/2005/8/layout/chevron1"/>
    <dgm:cxn modelId="{979B8259-EB56-4619-BEB8-1C25FB928F6D}" type="presParOf" srcId="{7E95E91A-77C9-480C-9DF5-36A9800DE5FD}" destId="{54CFF9C2-0D0A-4481-B27F-65E1272CE003}" srcOrd="1" destOrd="0" presId="urn:microsoft.com/office/officeart/2005/8/layout/chevron1"/>
    <dgm:cxn modelId="{A24C91F2-DFD2-498F-9798-1E1E9D7BC8BD}" type="presParOf" srcId="{7E95E91A-77C9-480C-9DF5-36A9800DE5FD}" destId="{725E6417-0418-43C0-891F-EE405BDC9D2D}" srcOrd="2" destOrd="0" presId="urn:microsoft.com/office/officeart/2005/8/layout/chevron1"/>
    <dgm:cxn modelId="{1AEF94EB-B41C-4476-9575-6FA9C421FDCF}" type="presParOf" srcId="{7E95E91A-77C9-480C-9DF5-36A9800DE5FD}" destId="{9D115F0D-9052-4C85-9C1C-B341DDFC46D7}" srcOrd="3" destOrd="0" presId="urn:microsoft.com/office/officeart/2005/8/layout/chevron1"/>
    <dgm:cxn modelId="{39831A26-CBC0-4D18-BA8F-693BAA8AFAE4}" type="presParOf" srcId="{7E95E91A-77C9-480C-9DF5-36A9800DE5FD}" destId="{9654805B-6471-444A-A5C9-497929093079}" srcOrd="4" destOrd="0" presId="urn:microsoft.com/office/officeart/2005/8/layout/chevron1"/>
    <dgm:cxn modelId="{5E742459-0CD8-49BF-909D-F0E29F0AF83C}" type="presParOf" srcId="{7E95E91A-77C9-480C-9DF5-36A9800DE5FD}" destId="{B595F69F-E1B9-4C42-AE00-88723C2E3538}" srcOrd="5" destOrd="0" presId="urn:microsoft.com/office/officeart/2005/8/layout/chevron1"/>
    <dgm:cxn modelId="{E0D8D97D-121E-4EC6-B072-B68F151C0310}" type="presParOf" srcId="{7E95E91A-77C9-480C-9DF5-36A9800DE5FD}" destId="{670DF4D6-AE9E-4D6D-B49B-3109C6E846F7}"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4142E-C32B-4E5F-9FFA-9D5E68938780}">
      <dsp:nvSpPr>
        <dsp:cNvPr id="0" name=""/>
        <dsp:cNvSpPr/>
      </dsp:nvSpPr>
      <dsp:spPr>
        <a:xfrm>
          <a:off x="22712" y="286989"/>
          <a:ext cx="7831838" cy="1140614"/>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81072" numCol="1" spcCol="1270" anchor="ctr" anchorCtr="0">
          <a:noAutofit/>
        </a:bodyPr>
        <a:lstStyle/>
        <a:p>
          <a:pPr lvl="0" algn="l" defTabSz="933450">
            <a:lnSpc>
              <a:spcPct val="90000"/>
            </a:lnSpc>
            <a:spcBef>
              <a:spcPct val="0"/>
            </a:spcBef>
            <a:spcAft>
              <a:spcPct val="35000"/>
            </a:spcAft>
          </a:pPr>
          <a:r>
            <a:rPr lang="en-ZA" sz="2100" kern="1200" dirty="0" smtClean="0"/>
            <a:t>Impact: </a:t>
          </a:r>
          <a:endParaRPr lang="en-ZA" sz="2100" kern="1200" dirty="0"/>
        </a:p>
      </dsp:txBody>
      <dsp:txXfrm>
        <a:off x="22712" y="572143"/>
        <a:ext cx="7546685" cy="570307"/>
      </dsp:txXfrm>
    </dsp:sp>
    <dsp:sp modelId="{856E43E6-3D70-4376-AA4E-32C2946973DE}">
      <dsp:nvSpPr>
        <dsp:cNvPr id="0" name=""/>
        <dsp:cNvSpPr/>
      </dsp:nvSpPr>
      <dsp:spPr>
        <a:xfrm>
          <a:off x="22712" y="1166567"/>
          <a:ext cx="2412206" cy="2197242"/>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n-ZA" sz="1200" kern="1200" dirty="0" smtClean="0"/>
        </a:p>
        <a:p>
          <a:pPr lvl="0" algn="l" defTabSz="533400">
            <a:lnSpc>
              <a:spcPct val="90000"/>
            </a:lnSpc>
            <a:spcBef>
              <a:spcPct val="0"/>
            </a:spcBef>
            <a:spcAft>
              <a:spcPct val="35000"/>
            </a:spcAft>
          </a:pPr>
          <a:endParaRPr lang="en-ZA" sz="1200" kern="1200" dirty="0" smtClean="0"/>
        </a:p>
        <a:p>
          <a:pPr lvl="0" algn="l" defTabSz="533400">
            <a:lnSpc>
              <a:spcPct val="90000"/>
            </a:lnSpc>
            <a:spcBef>
              <a:spcPct val="0"/>
            </a:spcBef>
            <a:spcAft>
              <a:spcPct val="35000"/>
            </a:spcAft>
          </a:pPr>
          <a:r>
            <a:rPr lang="en-ZA" sz="1400" b="0" kern="1200" dirty="0" smtClean="0">
              <a:effectLst/>
              <a:latin typeface="Calibri" panose="020F0502020204030204" pitchFamily="34" charset="0"/>
              <a:ea typeface="+mn-ea"/>
              <a:cs typeface="Times New Roman" panose="02020603050405020304" pitchFamily="18" charset="0"/>
            </a:rPr>
            <a:t>Integrated support and solutions for efficient and economical service delivery</a:t>
          </a:r>
          <a:endParaRPr lang="en-ZA" sz="1400" kern="1200" dirty="0"/>
        </a:p>
        <a:p>
          <a:pPr lvl="0" algn="l" defTabSz="444500">
            <a:lnSpc>
              <a:spcPct val="90000"/>
            </a:lnSpc>
            <a:spcBef>
              <a:spcPct val="0"/>
            </a:spcBef>
            <a:spcAft>
              <a:spcPct val="35000"/>
            </a:spcAft>
          </a:pPr>
          <a:endParaRPr lang="en-ZA" sz="1000" kern="1200" dirty="0"/>
        </a:p>
      </dsp:txBody>
      <dsp:txXfrm>
        <a:off x="22712" y="1166567"/>
        <a:ext cx="2412206" cy="2197242"/>
      </dsp:txXfrm>
    </dsp:sp>
    <dsp:sp modelId="{C30C58A0-B04E-452B-9322-CA41E936892C}">
      <dsp:nvSpPr>
        <dsp:cNvPr id="0" name=""/>
        <dsp:cNvSpPr/>
      </dsp:nvSpPr>
      <dsp:spPr>
        <a:xfrm>
          <a:off x="2434918" y="667194"/>
          <a:ext cx="5419632" cy="1140614"/>
        </a:xfrm>
        <a:prstGeom prst="rightArrow">
          <a:avLst>
            <a:gd name="adj1" fmla="val 50000"/>
            <a:gd name="adj2" fmla="val 5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81072" numCol="1" spcCol="1270" anchor="ctr" anchorCtr="0">
          <a:noAutofit/>
        </a:bodyPr>
        <a:lstStyle/>
        <a:p>
          <a:pPr lvl="0" algn="l" defTabSz="933450">
            <a:lnSpc>
              <a:spcPct val="90000"/>
            </a:lnSpc>
            <a:spcBef>
              <a:spcPct val="0"/>
            </a:spcBef>
            <a:spcAft>
              <a:spcPct val="35000"/>
            </a:spcAft>
          </a:pPr>
          <a:r>
            <a:rPr lang="en-ZA" sz="2100" kern="1200" dirty="0" smtClean="0"/>
            <a:t>Outcome:</a:t>
          </a:r>
          <a:endParaRPr lang="en-ZA" sz="2100" kern="1200" dirty="0"/>
        </a:p>
      </dsp:txBody>
      <dsp:txXfrm>
        <a:off x="2434918" y="952348"/>
        <a:ext cx="5134479" cy="570307"/>
      </dsp:txXfrm>
    </dsp:sp>
    <dsp:sp modelId="{3B15316A-54DA-4456-ADE2-E7F050C432BD}">
      <dsp:nvSpPr>
        <dsp:cNvPr id="0" name=""/>
        <dsp:cNvSpPr/>
      </dsp:nvSpPr>
      <dsp:spPr>
        <a:xfrm>
          <a:off x="2434918" y="1546772"/>
          <a:ext cx="2412206" cy="2197242"/>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400050">
            <a:lnSpc>
              <a:spcPct val="90000"/>
            </a:lnSpc>
            <a:spcBef>
              <a:spcPct val="0"/>
            </a:spcBef>
            <a:spcAft>
              <a:spcPct val="35000"/>
            </a:spcAft>
          </a:pPr>
          <a:endParaRPr lang="en-ZA" sz="900" kern="1200" dirty="0"/>
        </a:p>
        <a:p>
          <a:pPr lvl="0" algn="l" defTabSz="622300">
            <a:lnSpc>
              <a:spcPct val="90000"/>
            </a:lnSpc>
            <a:spcBef>
              <a:spcPct val="0"/>
            </a:spcBef>
            <a:spcAft>
              <a:spcPct val="35000"/>
            </a:spcAft>
          </a:pPr>
          <a:r>
            <a:rPr lang="en-ZA" sz="1400" kern="1200" dirty="0" smtClean="0">
              <a:latin typeface="Calibri"/>
              <a:ea typeface="+mn-ea"/>
              <a:cs typeface="+mn-cs"/>
            </a:rPr>
            <a:t>Build capacity to ensure value driven delivery of correctional services</a:t>
          </a:r>
          <a:endParaRPr lang="en-ZA" sz="1400" kern="1200" dirty="0" smtClean="0"/>
        </a:p>
        <a:p>
          <a:pPr lvl="0" algn="l" defTabSz="622300">
            <a:lnSpc>
              <a:spcPct val="90000"/>
            </a:lnSpc>
            <a:spcBef>
              <a:spcPct val="0"/>
            </a:spcBef>
            <a:spcAft>
              <a:spcPct val="35000"/>
            </a:spcAft>
          </a:pPr>
          <a:endParaRPr lang="en-ZA" sz="900" kern="1200" dirty="0" smtClean="0">
            <a:latin typeface="+mj-lt"/>
          </a:endParaRPr>
        </a:p>
        <a:p>
          <a:pPr lvl="0" algn="l" defTabSz="622300">
            <a:lnSpc>
              <a:spcPct val="90000"/>
            </a:lnSpc>
            <a:spcBef>
              <a:spcPct val="0"/>
            </a:spcBef>
            <a:spcAft>
              <a:spcPct val="35000"/>
            </a:spcAft>
          </a:pPr>
          <a:endParaRPr lang="en-ZA" sz="900" kern="1200" dirty="0">
            <a:latin typeface="+mj-lt"/>
          </a:endParaRPr>
        </a:p>
        <a:p>
          <a:pPr lvl="0" algn="l" defTabSz="400050">
            <a:lnSpc>
              <a:spcPct val="90000"/>
            </a:lnSpc>
            <a:spcBef>
              <a:spcPct val="0"/>
            </a:spcBef>
            <a:spcAft>
              <a:spcPct val="35000"/>
            </a:spcAft>
          </a:pPr>
          <a:endParaRPr lang="en-ZA" sz="900" kern="1200" dirty="0"/>
        </a:p>
      </dsp:txBody>
      <dsp:txXfrm>
        <a:off x="2434918" y="1546772"/>
        <a:ext cx="2412206" cy="2197242"/>
      </dsp:txXfrm>
    </dsp:sp>
    <dsp:sp modelId="{CCAB3F69-164F-45F2-B5B9-A78867DCEE16}">
      <dsp:nvSpPr>
        <dsp:cNvPr id="0" name=""/>
        <dsp:cNvSpPr/>
      </dsp:nvSpPr>
      <dsp:spPr>
        <a:xfrm>
          <a:off x="4847124" y="1047399"/>
          <a:ext cx="3007425" cy="1140614"/>
        </a:xfrm>
        <a:prstGeom prst="rightArrow">
          <a:avLst>
            <a:gd name="adj1" fmla="val 50000"/>
            <a:gd name="adj2" fmla="val 5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81072" numCol="1" spcCol="1270" anchor="ctr" anchorCtr="0">
          <a:noAutofit/>
        </a:bodyPr>
        <a:lstStyle/>
        <a:p>
          <a:pPr lvl="0" algn="l" defTabSz="933450">
            <a:lnSpc>
              <a:spcPct val="90000"/>
            </a:lnSpc>
            <a:spcBef>
              <a:spcPct val="0"/>
            </a:spcBef>
            <a:spcAft>
              <a:spcPct val="35000"/>
            </a:spcAft>
          </a:pPr>
          <a:r>
            <a:rPr lang="en-ZA" sz="2100" kern="1200" dirty="0" smtClean="0"/>
            <a:t>Strategic intent</a:t>
          </a:r>
          <a:endParaRPr lang="en-ZA" sz="2100" kern="1200" dirty="0"/>
        </a:p>
      </dsp:txBody>
      <dsp:txXfrm>
        <a:off x="4847124" y="1332553"/>
        <a:ext cx="2722272" cy="570307"/>
      </dsp:txXfrm>
    </dsp:sp>
    <dsp:sp modelId="{2E2CEF3C-DAE3-4606-B5A5-BCCA1CBCB380}">
      <dsp:nvSpPr>
        <dsp:cNvPr id="0" name=""/>
        <dsp:cNvSpPr/>
      </dsp:nvSpPr>
      <dsp:spPr>
        <a:xfrm>
          <a:off x="4872380" y="1933299"/>
          <a:ext cx="2412206" cy="2165086"/>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ZA" sz="1200" b="0" kern="1200" dirty="0" smtClean="0">
              <a:solidFill>
                <a:schemeClr val="tx1"/>
              </a:solidFill>
            </a:rPr>
            <a:t>Povide effective, efficient and well maintained integrated ICT Systems</a:t>
          </a:r>
        </a:p>
        <a:p>
          <a:pPr lvl="0" algn="l" defTabSz="533400">
            <a:lnSpc>
              <a:spcPct val="90000"/>
            </a:lnSpc>
            <a:spcBef>
              <a:spcPct val="0"/>
            </a:spcBef>
            <a:spcAft>
              <a:spcPct val="35000"/>
            </a:spcAft>
          </a:pPr>
          <a:r>
            <a:rPr lang="en-ZA" sz="1200" b="0" kern="1200" dirty="0" smtClean="0">
              <a:solidFill>
                <a:schemeClr val="tx1"/>
              </a:solidFill>
            </a:rPr>
            <a:t>Provide a secure, reliable and responsive Telecommunication and network infrastructure.</a:t>
          </a:r>
        </a:p>
        <a:p>
          <a:pPr lvl="0" algn="l" defTabSz="533400">
            <a:lnSpc>
              <a:spcPct val="90000"/>
            </a:lnSpc>
            <a:spcBef>
              <a:spcPct val="0"/>
            </a:spcBef>
            <a:spcAft>
              <a:spcPct val="35000"/>
            </a:spcAft>
          </a:pPr>
          <a:r>
            <a:rPr lang="en-ZA" sz="1200" b="0" kern="1200" dirty="0" smtClean="0">
              <a:solidFill>
                <a:schemeClr val="tx1"/>
              </a:solidFill>
            </a:rPr>
            <a:t>Participate in Integrated Planning with stakeholders </a:t>
          </a:r>
        </a:p>
        <a:p>
          <a:pPr lvl="0" algn="l" defTabSz="533400">
            <a:lnSpc>
              <a:spcPct val="90000"/>
            </a:lnSpc>
            <a:spcBef>
              <a:spcPct val="0"/>
            </a:spcBef>
            <a:spcAft>
              <a:spcPct val="35000"/>
            </a:spcAft>
          </a:pPr>
          <a:r>
            <a:rPr lang="en-ZA" sz="1200" b="0" kern="1200" dirty="0" smtClean="0">
              <a:solidFill>
                <a:schemeClr val="tx1"/>
              </a:solidFill>
            </a:rPr>
            <a:t>Consolidate and integrate security technologies</a:t>
          </a:r>
        </a:p>
        <a:p>
          <a:pPr lvl="0" algn="l" defTabSz="533400">
            <a:lnSpc>
              <a:spcPct val="90000"/>
            </a:lnSpc>
            <a:spcBef>
              <a:spcPct val="0"/>
            </a:spcBef>
            <a:spcAft>
              <a:spcPct val="35000"/>
            </a:spcAft>
          </a:pPr>
          <a:r>
            <a:rPr lang="en-ZA" sz="1200" b="0" kern="1200" dirty="0" smtClean="0">
              <a:solidFill>
                <a:schemeClr val="tx1"/>
              </a:solidFill>
            </a:rPr>
            <a:t>Provide secured and reliable Data and Information</a:t>
          </a:r>
          <a:endParaRPr lang="en-ZA" sz="1200" b="0" kern="1200" dirty="0">
            <a:solidFill>
              <a:srgbClr val="00B0F0"/>
            </a:solidFill>
          </a:endParaRPr>
        </a:p>
        <a:p>
          <a:pPr lvl="0" algn="l" defTabSz="444500">
            <a:lnSpc>
              <a:spcPct val="90000"/>
            </a:lnSpc>
            <a:spcBef>
              <a:spcPct val="0"/>
            </a:spcBef>
            <a:spcAft>
              <a:spcPct val="35000"/>
            </a:spcAft>
          </a:pPr>
          <a:endParaRPr lang="en-GB" sz="1000" b="1" kern="1200" dirty="0" smtClean="0">
            <a:solidFill>
              <a:schemeClr val="tx1"/>
            </a:solidFill>
          </a:endParaRPr>
        </a:p>
      </dsp:txBody>
      <dsp:txXfrm>
        <a:off x="4872380" y="1933299"/>
        <a:ext cx="2412206" cy="21650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4142E-C32B-4E5F-9FFA-9D5E68938780}">
      <dsp:nvSpPr>
        <dsp:cNvPr id="0" name=""/>
        <dsp:cNvSpPr/>
      </dsp:nvSpPr>
      <dsp:spPr>
        <a:xfrm>
          <a:off x="22712" y="286989"/>
          <a:ext cx="7831838" cy="1140614"/>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81072" numCol="1" spcCol="1270" anchor="ctr" anchorCtr="0">
          <a:noAutofit/>
        </a:bodyPr>
        <a:lstStyle/>
        <a:p>
          <a:pPr lvl="0" algn="l" defTabSz="933450">
            <a:lnSpc>
              <a:spcPct val="90000"/>
            </a:lnSpc>
            <a:spcBef>
              <a:spcPct val="0"/>
            </a:spcBef>
            <a:spcAft>
              <a:spcPct val="35000"/>
            </a:spcAft>
          </a:pPr>
          <a:r>
            <a:rPr lang="en-ZA" sz="2100" kern="1200" dirty="0" smtClean="0"/>
            <a:t>Impact: </a:t>
          </a:r>
          <a:endParaRPr lang="en-ZA" sz="2100" kern="1200" dirty="0"/>
        </a:p>
      </dsp:txBody>
      <dsp:txXfrm>
        <a:off x="22712" y="572143"/>
        <a:ext cx="7546685" cy="570307"/>
      </dsp:txXfrm>
    </dsp:sp>
    <dsp:sp modelId="{856E43E6-3D70-4376-AA4E-32C2946973DE}">
      <dsp:nvSpPr>
        <dsp:cNvPr id="0" name=""/>
        <dsp:cNvSpPr/>
      </dsp:nvSpPr>
      <dsp:spPr>
        <a:xfrm>
          <a:off x="22712" y="1166567"/>
          <a:ext cx="2412206" cy="2197242"/>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n-ZA" sz="1200" kern="1200" dirty="0" smtClean="0"/>
        </a:p>
        <a:p>
          <a:pPr lvl="0" algn="l" defTabSz="533400">
            <a:lnSpc>
              <a:spcPct val="90000"/>
            </a:lnSpc>
            <a:spcBef>
              <a:spcPct val="0"/>
            </a:spcBef>
            <a:spcAft>
              <a:spcPct val="35000"/>
            </a:spcAft>
          </a:pPr>
          <a:endParaRPr lang="en-ZA" sz="1200" kern="1200" dirty="0" smtClean="0"/>
        </a:p>
        <a:p>
          <a:pPr lvl="0" algn="l" defTabSz="533400">
            <a:lnSpc>
              <a:spcPct val="90000"/>
            </a:lnSpc>
            <a:spcBef>
              <a:spcPct val="0"/>
            </a:spcBef>
            <a:spcAft>
              <a:spcPct val="35000"/>
            </a:spcAft>
          </a:pPr>
          <a:r>
            <a:rPr lang="en-ZA" sz="2000" b="0" kern="1200" dirty="0" smtClean="0">
              <a:effectLst/>
              <a:latin typeface="Calibri" panose="020F0502020204030204" pitchFamily="34" charset="0"/>
              <a:ea typeface="+mn-ea"/>
              <a:cs typeface="Times New Roman" panose="02020603050405020304" pitchFamily="18" charset="0"/>
            </a:rPr>
            <a:t>Integrated support and solutions for efficient and economical service delivery</a:t>
          </a:r>
          <a:endParaRPr lang="en-ZA" sz="2000" kern="1200" dirty="0"/>
        </a:p>
        <a:p>
          <a:pPr lvl="0" algn="l" defTabSz="444500">
            <a:lnSpc>
              <a:spcPct val="90000"/>
            </a:lnSpc>
            <a:spcBef>
              <a:spcPct val="0"/>
            </a:spcBef>
            <a:spcAft>
              <a:spcPct val="35000"/>
            </a:spcAft>
          </a:pPr>
          <a:endParaRPr lang="en-ZA" sz="1000" kern="1200" dirty="0"/>
        </a:p>
      </dsp:txBody>
      <dsp:txXfrm>
        <a:off x="22712" y="1166567"/>
        <a:ext cx="2412206" cy="2197242"/>
      </dsp:txXfrm>
    </dsp:sp>
    <dsp:sp modelId="{C30C58A0-B04E-452B-9322-CA41E936892C}">
      <dsp:nvSpPr>
        <dsp:cNvPr id="0" name=""/>
        <dsp:cNvSpPr/>
      </dsp:nvSpPr>
      <dsp:spPr>
        <a:xfrm>
          <a:off x="2434918" y="667194"/>
          <a:ext cx="5419632" cy="1140614"/>
        </a:xfrm>
        <a:prstGeom prst="rightArrow">
          <a:avLst>
            <a:gd name="adj1" fmla="val 50000"/>
            <a:gd name="adj2" fmla="val 5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81072" numCol="1" spcCol="1270" anchor="ctr" anchorCtr="0">
          <a:noAutofit/>
        </a:bodyPr>
        <a:lstStyle/>
        <a:p>
          <a:pPr lvl="0" algn="l" defTabSz="933450">
            <a:lnSpc>
              <a:spcPct val="90000"/>
            </a:lnSpc>
            <a:spcBef>
              <a:spcPct val="0"/>
            </a:spcBef>
            <a:spcAft>
              <a:spcPct val="35000"/>
            </a:spcAft>
          </a:pPr>
          <a:r>
            <a:rPr lang="en-ZA" sz="2100" kern="1200" dirty="0" smtClean="0"/>
            <a:t>Outcome:</a:t>
          </a:r>
          <a:endParaRPr lang="en-ZA" sz="2100" kern="1200" dirty="0"/>
        </a:p>
      </dsp:txBody>
      <dsp:txXfrm>
        <a:off x="2434918" y="952348"/>
        <a:ext cx="5134479" cy="570307"/>
      </dsp:txXfrm>
    </dsp:sp>
    <dsp:sp modelId="{3B15316A-54DA-4456-ADE2-E7F050C432BD}">
      <dsp:nvSpPr>
        <dsp:cNvPr id="0" name=""/>
        <dsp:cNvSpPr/>
      </dsp:nvSpPr>
      <dsp:spPr>
        <a:xfrm>
          <a:off x="2434918" y="1546772"/>
          <a:ext cx="2412206" cy="2197242"/>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400050">
            <a:lnSpc>
              <a:spcPct val="90000"/>
            </a:lnSpc>
            <a:spcBef>
              <a:spcPct val="0"/>
            </a:spcBef>
            <a:spcAft>
              <a:spcPct val="35000"/>
            </a:spcAft>
          </a:pPr>
          <a:endParaRPr lang="en-ZA" sz="900" kern="1200" dirty="0"/>
        </a:p>
        <a:p>
          <a:pPr lvl="0" algn="l" defTabSz="889000">
            <a:lnSpc>
              <a:spcPct val="90000"/>
            </a:lnSpc>
            <a:spcBef>
              <a:spcPct val="0"/>
            </a:spcBef>
            <a:spcAft>
              <a:spcPct val="35000"/>
            </a:spcAft>
          </a:pPr>
          <a:r>
            <a:rPr lang="en-ZA" sz="2000" kern="1200" dirty="0" smtClean="0">
              <a:latin typeface="Calibri"/>
              <a:ea typeface="+mn-ea"/>
              <a:cs typeface="+mn-cs"/>
            </a:rPr>
            <a:t>Build capacity to ensure value driven delivery of correctional services</a:t>
          </a:r>
          <a:endParaRPr lang="en-ZA" sz="2000" kern="1200" dirty="0" smtClean="0"/>
        </a:p>
        <a:p>
          <a:pPr lvl="0" algn="l" defTabSz="889000">
            <a:lnSpc>
              <a:spcPct val="90000"/>
            </a:lnSpc>
            <a:spcBef>
              <a:spcPct val="0"/>
            </a:spcBef>
            <a:spcAft>
              <a:spcPct val="35000"/>
            </a:spcAft>
          </a:pPr>
          <a:endParaRPr lang="en-ZA" sz="900" kern="1200" dirty="0" smtClean="0">
            <a:latin typeface="+mj-lt"/>
          </a:endParaRPr>
        </a:p>
        <a:p>
          <a:pPr lvl="0" algn="l" defTabSz="889000">
            <a:lnSpc>
              <a:spcPct val="90000"/>
            </a:lnSpc>
            <a:spcBef>
              <a:spcPct val="0"/>
            </a:spcBef>
            <a:spcAft>
              <a:spcPct val="35000"/>
            </a:spcAft>
          </a:pPr>
          <a:endParaRPr lang="en-ZA" sz="900" kern="1200" dirty="0">
            <a:latin typeface="+mj-lt"/>
          </a:endParaRPr>
        </a:p>
        <a:p>
          <a:pPr lvl="0" algn="l" defTabSz="400050">
            <a:lnSpc>
              <a:spcPct val="90000"/>
            </a:lnSpc>
            <a:spcBef>
              <a:spcPct val="0"/>
            </a:spcBef>
            <a:spcAft>
              <a:spcPct val="35000"/>
            </a:spcAft>
          </a:pPr>
          <a:endParaRPr lang="en-ZA" sz="900" kern="1200" dirty="0"/>
        </a:p>
      </dsp:txBody>
      <dsp:txXfrm>
        <a:off x="2434918" y="1546772"/>
        <a:ext cx="2412206" cy="2197242"/>
      </dsp:txXfrm>
    </dsp:sp>
    <dsp:sp modelId="{CCAB3F69-164F-45F2-B5B9-A78867DCEE16}">
      <dsp:nvSpPr>
        <dsp:cNvPr id="0" name=""/>
        <dsp:cNvSpPr/>
      </dsp:nvSpPr>
      <dsp:spPr>
        <a:xfrm>
          <a:off x="4869830" y="996596"/>
          <a:ext cx="3007425" cy="1140614"/>
        </a:xfrm>
        <a:prstGeom prst="rightArrow">
          <a:avLst>
            <a:gd name="adj1" fmla="val 50000"/>
            <a:gd name="adj2" fmla="val 5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81072" numCol="1" spcCol="1270" anchor="ctr" anchorCtr="0">
          <a:noAutofit/>
        </a:bodyPr>
        <a:lstStyle/>
        <a:p>
          <a:pPr lvl="0" algn="l" defTabSz="933450">
            <a:lnSpc>
              <a:spcPct val="90000"/>
            </a:lnSpc>
            <a:spcBef>
              <a:spcPct val="0"/>
            </a:spcBef>
            <a:spcAft>
              <a:spcPct val="35000"/>
            </a:spcAft>
          </a:pPr>
          <a:r>
            <a:rPr lang="en-ZA" sz="2100" kern="1200" dirty="0" smtClean="0"/>
            <a:t>Strategic intent</a:t>
          </a:r>
          <a:endParaRPr lang="en-ZA" sz="2100" kern="1200" dirty="0"/>
        </a:p>
      </dsp:txBody>
      <dsp:txXfrm>
        <a:off x="4869830" y="1281750"/>
        <a:ext cx="2722272" cy="570307"/>
      </dsp:txXfrm>
    </dsp:sp>
    <dsp:sp modelId="{2E2CEF3C-DAE3-4606-B5A5-BCCA1CBCB380}">
      <dsp:nvSpPr>
        <dsp:cNvPr id="0" name=""/>
        <dsp:cNvSpPr/>
      </dsp:nvSpPr>
      <dsp:spPr>
        <a:xfrm>
          <a:off x="4847124" y="1926977"/>
          <a:ext cx="2412206" cy="2165086"/>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ZA" sz="1400" b="0" kern="1200" dirty="0" smtClean="0">
              <a:solidFill>
                <a:schemeClr val="tx1"/>
              </a:solidFill>
            </a:rPr>
            <a:t>Povide effective, efficient and well maintained integrated ICT Systems</a:t>
          </a:r>
        </a:p>
        <a:p>
          <a:pPr lvl="0" algn="l" defTabSz="622300">
            <a:lnSpc>
              <a:spcPct val="90000"/>
            </a:lnSpc>
            <a:spcBef>
              <a:spcPct val="0"/>
            </a:spcBef>
            <a:spcAft>
              <a:spcPct val="35000"/>
            </a:spcAft>
          </a:pPr>
          <a:r>
            <a:rPr lang="en-ZA" sz="1400" b="0" kern="1200" dirty="0" smtClean="0">
              <a:solidFill>
                <a:schemeClr val="tx1"/>
              </a:solidFill>
            </a:rPr>
            <a:t>Provide a secure, reliable and responsive Telecommunication and network infrastructure.</a:t>
          </a:r>
        </a:p>
        <a:p>
          <a:pPr lvl="0" algn="l" defTabSz="622300">
            <a:lnSpc>
              <a:spcPct val="90000"/>
            </a:lnSpc>
            <a:spcBef>
              <a:spcPct val="0"/>
            </a:spcBef>
            <a:spcAft>
              <a:spcPct val="35000"/>
            </a:spcAft>
          </a:pPr>
          <a:r>
            <a:rPr lang="en-ZA" sz="1400" b="0" kern="1200" dirty="0" smtClean="0">
              <a:solidFill>
                <a:schemeClr val="tx1"/>
              </a:solidFill>
            </a:rPr>
            <a:t>integrate security technologies</a:t>
          </a:r>
        </a:p>
        <a:p>
          <a:pPr lvl="0" algn="l" defTabSz="622300">
            <a:lnSpc>
              <a:spcPct val="90000"/>
            </a:lnSpc>
            <a:spcBef>
              <a:spcPct val="0"/>
            </a:spcBef>
            <a:spcAft>
              <a:spcPct val="35000"/>
            </a:spcAft>
          </a:pPr>
          <a:r>
            <a:rPr lang="en-ZA" sz="1400" b="0" kern="1200" dirty="0" smtClean="0">
              <a:solidFill>
                <a:schemeClr val="tx1"/>
              </a:solidFill>
            </a:rPr>
            <a:t>Provide secured and reliable Data and Information</a:t>
          </a:r>
          <a:endParaRPr lang="en-ZA" sz="1400" b="0" kern="1200" dirty="0">
            <a:solidFill>
              <a:srgbClr val="00B0F0"/>
            </a:solidFill>
          </a:endParaRPr>
        </a:p>
        <a:p>
          <a:pPr lvl="0" algn="l" defTabSz="444500">
            <a:lnSpc>
              <a:spcPct val="90000"/>
            </a:lnSpc>
            <a:spcBef>
              <a:spcPct val="0"/>
            </a:spcBef>
            <a:spcAft>
              <a:spcPct val="35000"/>
            </a:spcAft>
          </a:pPr>
          <a:endParaRPr lang="en-GB" sz="1000" b="1" kern="1200" dirty="0" smtClean="0">
            <a:solidFill>
              <a:schemeClr val="tx1"/>
            </a:solidFill>
          </a:endParaRPr>
        </a:p>
      </dsp:txBody>
      <dsp:txXfrm>
        <a:off x="4847124" y="1926977"/>
        <a:ext cx="2412206" cy="21650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9D650-015F-4F91-AC32-AEEE6A40B8D9}" type="datetimeFigureOut">
              <a:rPr lang="en-ZA" smtClean="0"/>
              <a:t>2019/08/16</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38A482-2061-49D3-A35A-7891C3524BDA}" type="slidenum">
              <a:rPr lang="en-ZA" smtClean="0"/>
              <a:t>‹#›</a:t>
            </a:fld>
            <a:endParaRPr lang="en-ZA"/>
          </a:p>
        </p:txBody>
      </p:sp>
    </p:spTree>
    <p:extLst>
      <p:ext uri="{BB962C8B-B14F-4D97-AF65-F5344CB8AC3E}">
        <p14:creationId xmlns:p14="http://schemas.microsoft.com/office/powerpoint/2010/main" val="3463789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Provide a secure and seamless information flow within and outside the DCS by defining and maintaining an Enterprise Architecture that clearly outlines the integration points for all key business process, information and technologies across DCS and with external entities and partners, and the standards thereof to support the integration process </a:t>
            </a:r>
            <a:r>
              <a:rPr lang="en-ZA" b="1" dirty="0" smtClean="0"/>
              <a:t>(Enterprise Architecture)</a:t>
            </a:r>
          </a:p>
          <a:p>
            <a:r>
              <a:rPr lang="en-ZA" dirty="0" smtClean="0"/>
              <a:t>Implementation of enterprise-wide business solutions, including a single view of inmates and offenders information, to improve information security and inmate and offender identification. Improve integration across the Department and reduce complexities in the current technology landscape, which inhibits business flexibility and efficiency, and poses a significant challenge to manage, support and maintain. </a:t>
            </a:r>
            <a:r>
              <a:rPr lang="en-ZA" b="1" dirty="0" smtClean="0"/>
              <a:t>(IIMS)</a:t>
            </a:r>
          </a:p>
          <a:p>
            <a:r>
              <a:rPr lang="en-ZA" dirty="0" smtClean="0"/>
              <a:t>The Improvement accountability, efficiency and transparency, Through the establishment of strong ICT governance structure and processes and well defined management processes </a:t>
            </a:r>
            <a:r>
              <a:rPr lang="en-ZA" b="1" dirty="0" smtClean="0"/>
              <a:t>(ICT Governance)</a:t>
            </a:r>
          </a:p>
          <a:p>
            <a:pPr lvl="0"/>
            <a:r>
              <a:rPr lang="en-US" sz="1200" dirty="0" smtClean="0"/>
              <a:t>Increased automation and elimination of paper-intensive business processes –Through the deployment of an Electronic Documents and Records Management System (EDRMS) at the centres, to enhance the management of warrants and related documents </a:t>
            </a:r>
            <a:r>
              <a:rPr lang="en-US" sz="1200" b="1" dirty="0" smtClean="0"/>
              <a:t>(EDRMS)</a:t>
            </a:r>
            <a:endParaRPr lang="en-GB" sz="1200" dirty="0" smtClean="0"/>
          </a:p>
          <a:p>
            <a:pPr lvl="0"/>
            <a:r>
              <a:rPr lang="en-US" sz="1200" dirty="0" smtClean="0"/>
              <a:t>Applications and data are secured and reliable  by providing secure business applications and reliable data to support the DCS core functions and facilitate the dissemination of information internally and externally within the JCPS cluster and other relevant stakeholders </a:t>
            </a:r>
            <a:r>
              <a:rPr lang="en-US" sz="1200" b="1" dirty="0" smtClean="0"/>
              <a:t>(Automated Reporting)</a:t>
            </a:r>
            <a:endParaRPr lang="en-GB" sz="1200" dirty="0" smtClean="0"/>
          </a:p>
          <a:p>
            <a:pPr lvl="0"/>
            <a:r>
              <a:rPr lang="en-US" sz="1200" dirty="0" smtClean="0"/>
              <a:t>Secured, reliable and responsive telecommunications and network infrastructure </a:t>
            </a:r>
            <a:r>
              <a:rPr lang="en-US" sz="1200" b="1" dirty="0" smtClean="0"/>
              <a:t>(Infrastructure Upgrades)</a:t>
            </a:r>
            <a:endParaRPr lang="en-GB" sz="1200" dirty="0" smtClean="0"/>
          </a:p>
          <a:p>
            <a:pPr lvl="0"/>
            <a:r>
              <a:rPr lang="en-US" sz="1200" dirty="0" smtClean="0"/>
              <a:t>The consolidation and integration of security technologies onto one single infrastructure platform </a:t>
            </a:r>
            <a:r>
              <a:rPr lang="en-US" sz="1200" b="1" dirty="0" smtClean="0"/>
              <a:t>(Physical Security Information Management System (PSIMS))</a:t>
            </a:r>
            <a:endParaRPr lang="en-GB" sz="1200" dirty="0" smtClean="0"/>
          </a:p>
          <a:p>
            <a:endParaRPr lang="en-ZA" dirty="0" smtClean="0"/>
          </a:p>
          <a:p>
            <a:endParaRPr lang="en-GB" dirty="0"/>
          </a:p>
        </p:txBody>
      </p:sp>
      <p:sp>
        <p:nvSpPr>
          <p:cNvPr id="4" name="Slide Number Placeholder 3"/>
          <p:cNvSpPr>
            <a:spLocks noGrp="1"/>
          </p:cNvSpPr>
          <p:nvPr>
            <p:ph type="sldNum" sz="quarter" idx="10"/>
          </p:nvPr>
        </p:nvSpPr>
        <p:spPr/>
        <p:txBody>
          <a:bodyPr/>
          <a:lstStyle/>
          <a:p>
            <a:fld id="{D738A482-2061-49D3-A35A-7891C3524BDA}" type="slidenum">
              <a:rPr lang="en-ZA" smtClean="0"/>
              <a:t>10</a:t>
            </a:fld>
            <a:endParaRPr lang="en-ZA"/>
          </a:p>
        </p:txBody>
      </p:sp>
    </p:spTree>
    <p:extLst>
      <p:ext uri="{BB962C8B-B14F-4D97-AF65-F5344CB8AC3E}">
        <p14:creationId xmlns:p14="http://schemas.microsoft.com/office/powerpoint/2010/main" val="1882346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Provide a secure and seamless information flow within and outside the DCS by defining and maintaining an Enterprise Architecture that clearly outlines the integration points for all key business process, information and technologies across DCS and with external entities and partners, and the standards thereof to support the integration process </a:t>
            </a:r>
            <a:r>
              <a:rPr lang="en-ZA" b="1" dirty="0" smtClean="0"/>
              <a:t>(Enterprise Architecture)</a:t>
            </a:r>
          </a:p>
          <a:p>
            <a:r>
              <a:rPr lang="en-ZA" dirty="0" smtClean="0"/>
              <a:t>Implementation of enterprise-wide business solutions, including a single view of inmates and offenders information, to improve information security and inmate and offender identification. Improve integration across the Department and reduce complexities in the current technology landscape, which inhibits business flexibility and efficiency, and poses a significant challenge to manage, support and maintain. </a:t>
            </a:r>
            <a:r>
              <a:rPr lang="en-ZA" b="1" dirty="0" smtClean="0"/>
              <a:t>(IIMS)</a:t>
            </a:r>
          </a:p>
          <a:p>
            <a:r>
              <a:rPr lang="en-ZA" dirty="0" smtClean="0"/>
              <a:t>The Improvement accountability, efficiency and transparency, Through the establishment of strong ICT governance structure and processes and well defined management processes </a:t>
            </a:r>
            <a:r>
              <a:rPr lang="en-ZA" b="1" dirty="0" smtClean="0"/>
              <a:t>(ICT Governance)</a:t>
            </a:r>
          </a:p>
          <a:p>
            <a:pPr lvl="0"/>
            <a:r>
              <a:rPr lang="en-US" sz="1200" dirty="0" smtClean="0"/>
              <a:t>Increased automation and elimination of paper-intensive business processes –Through the deployment of an Electronic Documents and Records Management System (EDRMS) at the centres, to enhance the management of warrants and related documents </a:t>
            </a:r>
            <a:r>
              <a:rPr lang="en-US" sz="1200" b="1" dirty="0" smtClean="0"/>
              <a:t>(EDRMS)</a:t>
            </a:r>
            <a:endParaRPr lang="en-GB" sz="1200" dirty="0" smtClean="0"/>
          </a:p>
          <a:p>
            <a:pPr lvl="0"/>
            <a:r>
              <a:rPr lang="en-US" sz="1200" dirty="0" smtClean="0"/>
              <a:t>Applications and data are secured and reliable  by providing secure business applications and reliable data to support the DCS core functions and facilitate the dissemination of information internally and externally within the JCPS cluster and other relevant stakeholders </a:t>
            </a:r>
            <a:r>
              <a:rPr lang="en-US" sz="1200" b="1" dirty="0" smtClean="0"/>
              <a:t>(Automated Reporting)</a:t>
            </a:r>
            <a:endParaRPr lang="en-GB" sz="1200" dirty="0" smtClean="0"/>
          </a:p>
          <a:p>
            <a:pPr lvl="0"/>
            <a:r>
              <a:rPr lang="en-US" sz="1200" dirty="0" smtClean="0"/>
              <a:t>Secured, reliable and responsive telecommunications and network infrastructure </a:t>
            </a:r>
            <a:r>
              <a:rPr lang="en-US" sz="1200" b="1" dirty="0" smtClean="0"/>
              <a:t>(Infrastructure Upgrades)</a:t>
            </a:r>
            <a:endParaRPr lang="en-GB" sz="1200" dirty="0" smtClean="0"/>
          </a:p>
          <a:p>
            <a:pPr lvl="0"/>
            <a:r>
              <a:rPr lang="en-US" sz="1200" dirty="0" smtClean="0"/>
              <a:t>The consolidation and integration of security technologies onto one single infrastructure platform </a:t>
            </a:r>
            <a:r>
              <a:rPr lang="en-US" sz="1200" b="1" dirty="0" smtClean="0"/>
              <a:t>(Physical Security Information Management System (PSIMS))</a:t>
            </a:r>
            <a:endParaRPr lang="en-GB" sz="1200" dirty="0" smtClean="0"/>
          </a:p>
          <a:p>
            <a:endParaRPr lang="en-ZA" dirty="0" smtClean="0"/>
          </a:p>
          <a:p>
            <a:endParaRPr lang="en-GB" dirty="0"/>
          </a:p>
        </p:txBody>
      </p:sp>
      <p:sp>
        <p:nvSpPr>
          <p:cNvPr id="4" name="Slide Number Placeholder 3"/>
          <p:cNvSpPr>
            <a:spLocks noGrp="1"/>
          </p:cNvSpPr>
          <p:nvPr>
            <p:ph type="sldNum" sz="quarter" idx="10"/>
          </p:nvPr>
        </p:nvSpPr>
        <p:spPr/>
        <p:txBody>
          <a:bodyPr/>
          <a:lstStyle/>
          <a:p>
            <a:fld id="{D738A482-2061-49D3-A35A-7891C3524BDA}" type="slidenum">
              <a:rPr lang="en-ZA" smtClean="0"/>
              <a:t>11</a:t>
            </a:fld>
            <a:endParaRPr lang="en-ZA"/>
          </a:p>
        </p:txBody>
      </p:sp>
    </p:spTree>
    <p:extLst>
      <p:ext uri="{BB962C8B-B14F-4D97-AF65-F5344CB8AC3E}">
        <p14:creationId xmlns:p14="http://schemas.microsoft.com/office/powerpoint/2010/main" val="1613796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 new dynamic outlook to reposition the Department</a:t>
            </a:r>
            <a:endParaRPr lang="en-ZA" dirty="0"/>
          </a:p>
        </p:txBody>
      </p:sp>
      <p:sp>
        <p:nvSpPr>
          <p:cNvPr id="4" name="Slide Number Placeholder 3"/>
          <p:cNvSpPr>
            <a:spLocks noGrp="1"/>
          </p:cNvSpPr>
          <p:nvPr>
            <p:ph type="sldNum" sz="quarter" idx="10"/>
          </p:nvPr>
        </p:nvSpPr>
        <p:spPr/>
        <p:txBody>
          <a:bodyPr/>
          <a:lstStyle/>
          <a:p>
            <a:fld id="{D738A482-2061-49D3-A35A-7891C3524BDA}" type="slidenum">
              <a:rPr lang="en-ZA" smtClean="0"/>
              <a:t>12</a:t>
            </a:fld>
            <a:endParaRPr lang="en-ZA"/>
          </a:p>
        </p:txBody>
      </p:sp>
    </p:spTree>
    <p:extLst>
      <p:ext uri="{BB962C8B-B14F-4D97-AF65-F5344CB8AC3E}">
        <p14:creationId xmlns:p14="http://schemas.microsoft.com/office/powerpoint/2010/main" val="1170692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 new dynamic outlook to reposition the Department</a:t>
            </a:r>
            <a:endParaRPr lang="en-ZA" dirty="0"/>
          </a:p>
        </p:txBody>
      </p:sp>
      <p:sp>
        <p:nvSpPr>
          <p:cNvPr id="4" name="Slide Number Placeholder 3"/>
          <p:cNvSpPr>
            <a:spLocks noGrp="1"/>
          </p:cNvSpPr>
          <p:nvPr>
            <p:ph type="sldNum" sz="quarter" idx="10"/>
          </p:nvPr>
        </p:nvSpPr>
        <p:spPr/>
        <p:txBody>
          <a:bodyPr/>
          <a:lstStyle/>
          <a:p>
            <a:fld id="{D738A482-2061-49D3-A35A-7891C3524BDA}" type="slidenum">
              <a:rPr lang="en-ZA" smtClean="0"/>
              <a:t>13</a:t>
            </a:fld>
            <a:endParaRPr lang="en-ZA"/>
          </a:p>
        </p:txBody>
      </p:sp>
    </p:spTree>
    <p:extLst>
      <p:ext uri="{BB962C8B-B14F-4D97-AF65-F5344CB8AC3E}">
        <p14:creationId xmlns:p14="http://schemas.microsoft.com/office/powerpoint/2010/main" val="3705825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738A482-2061-49D3-A35A-7891C3524BDA}" type="slidenum">
              <a:rPr lang="en-ZA" smtClean="0"/>
              <a:t>20</a:t>
            </a:fld>
            <a:endParaRPr lang="en-ZA"/>
          </a:p>
        </p:txBody>
      </p:sp>
    </p:spTree>
    <p:extLst>
      <p:ext uri="{BB962C8B-B14F-4D97-AF65-F5344CB8AC3E}">
        <p14:creationId xmlns:p14="http://schemas.microsoft.com/office/powerpoint/2010/main" val="4121677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738A482-2061-49D3-A35A-7891C3524BDA}" type="slidenum">
              <a:rPr lang="en-ZA" smtClean="0"/>
              <a:t>21</a:t>
            </a:fld>
            <a:endParaRPr lang="en-ZA"/>
          </a:p>
        </p:txBody>
      </p:sp>
    </p:spTree>
    <p:extLst>
      <p:ext uri="{BB962C8B-B14F-4D97-AF65-F5344CB8AC3E}">
        <p14:creationId xmlns:p14="http://schemas.microsoft.com/office/powerpoint/2010/main" val="3863360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t>8/16/2019</a:t>
            </a:fld>
            <a:endParaRPr lang="en-US"/>
          </a:p>
        </p:txBody>
      </p:sp>
      <p:sp>
        <p:nvSpPr>
          <p:cNvPr id="5" name="Footer Placeholder 4"/>
          <p:cNvSpPr>
            <a:spLocks noGrp="1"/>
          </p:cNvSpPr>
          <p:nvPr>
            <p:ph type="ftr" sz="quarter" idx="11"/>
          </p:nvPr>
        </p:nvSpPr>
        <p:spPr>
          <a:xfrm>
            <a:off x="0" y="6126163"/>
            <a:ext cx="9144000" cy="7318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799370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t>8/16/2019</a:t>
            </a:fld>
            <a:endParaRPr lang="en-US"/>
          </a:p>
        </p:txBody>
      </p:sp>
      <p:sp>
        <p:nvSpPr>
          <p:cNvPr id="5" name="Footer Placeholder 4"/>
          <p:cNvSpPr>
            <a:spLocks noGrp="1"/>
          </p:cNvSpPr>
          <p:nvPr>
            <p:ph type="ftr" sz="quarter" idx="11"/>
          </p:nvPr>
        </p:nvSpPr>
        <p:spPr>
          <a:xfrm>
            <a:off x="0" y="6126163"/>
            <a:ext cx="9144000" cy="7318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4161828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t>8/16/2019</a:t>
            </a:fld>
            <a:endParaRPr lang="en-US"/>
          </a:p>
        </p:txBody>
      </p:sp>
      <p:sp>
        <p:nvSpPr>
          <p:cNvPr id="5" name="Footer Placeholder 4"/>
          <p:cNvSpPr>
            <a:spLocks noGrp="1"/>
          </p:cNvSpPr>
          <p:nvPr>
            <p:ph type="ftr" sz="quarter" idx="11"/>
          </p:nvPr>
        </p:nvSpPr>
        <p:spPr>
          <a:xfrm>
            <a:off x="0" y="6126163"/>
            <a:ext cx="9144000" cy="7318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2619736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73"/>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05" r:id="rId4" imgW="0" imgH="0" progId="">
                  <p:embed/>
                </p:oleObj>
              </mc:Choice>
              <mc:Fallback>
                <p:oleObj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6" name="Rectangle 22"/>
          <p:cNvSpPr>
            <a:spLocks noGrp="1" noChangeArrowheads="1"/>
          </p:cNvSpPr>
          <p:nvPr>
            <p:ph type="ctrTitle" sz="quarter"/>
          </p:nvPr>
        </p:nvSpPr>
        <p:spPr>
          <a:xfrm>
            <a:off x="1141415" y="3124202"/>
            <a:ext cx="6861175" cy="401648"/>
          </a:xfrm>
          <a:ln algn="ctr"/>
        </p:spPr>
        <p:txBody>
          <a:bodyPr anchor="ctr"/>
          <a:lstStyle>
            <a:lvl1pPr algn="ctr">
              <a:defRPr sz="2900"/>
            </a:lvl1pPr>
          </a:lstStyle>
          <a:p>
            <a:r>
              <a:rPr lang="en-US" noProof="0" smtClean="0"/>
              <a:t>Click to edit Master title style</a:t>
            </a:r>
            <a:endParaRPr lang="en-GB" noProof="0"/>
          </a:p>
        </p:txBody>
      </p:sp>
      <p:sp>
        <p:nvSpPr>
          <p:cNvPr id="6167" name="Rectangle 23"/>
          <p:cNvSpPr>
            <a:spLocks noGrp="1" noChangeArrowheads="1"/>
          </p:cNvSpPr>
          <p:nvPr>
            <p:ph type="subTitle" sz="quarter" idx="1"/>
          </p:nvPr>
        </p:nvSpPr>
        <p:spPr>
          <a:xfrm>
            <a:off x="1371600" y="4351341"/>
            <a:ext cx="6400800" cy="221599"/>
          </a:xfrm>
        </p:spPr>
        <p:txBody>
          <a:bodyPr anchor="ctr"/>
          <a:lstStyle>
            <a:lvl1pPr marL="0" indent="0" algn="ctr">
              <a:buFont typeface="Wingdings" pitchFamily="2" charset="2"/>
              <a:buNone/>
              <a:defRPr i="1"/>
            </a:lvl1pPr>
          </a:lstStyle>
          <a:p>
            <a:r>
              <a:rPr lang="en-US" noProof="0" smtClean="0"/>
              <a:t>Click to edit Master subtitle style</a:t>
            </a:r>
            <a:endParaRPr lang="en-GB" noProof="0"/>
          </a:p>
        </p:txBody>
      </p:sp>
    </p:spTree>
    <p:extLst>
      <p:ext uri="{BB962C8B-B14F-4D97-AF65-F5344CB8AC3E}">
        <p14:creationId xmlns:p14="http://schemas.microsoft.com/office/powerpoint/2010/main" val="4187602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a:xfrm>
            <a:off x="246063" y="2092329"/>
            <a:ext cx="8647112" cy="132959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4197244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080296"/>
          </a:xfrm>
        </p:spPr>
        <p:txBody>
          <a:bodyPr/>
          <a:lstStyle>
            <a:lvl1pPr algn="ctr">
              <a:defRPr sz="3900" b="1" cap="all"/>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722313" y="2906717"/>
            <a:ext cx="7772400" cy="276999"/>
          </a:xfrm>
        </p:spPr>
        <p:txBody>
          <a:bodyPr anchor="b"/>
          <a:lstStyle>
            <a:lvl1pPr marL="0" indent="0" algn="ctr">
              <a:buNone/>
              <a:defRPr sz="2000"/>
            </a:lvl1pPr>
            <a:lvl2pPr marL="457165" indent="0">
              <a:buNone/>
              <a:defRPr sz="1800"/>
            </a:lvl2pPr>
            <a:lvl3pPr marL="914331" indent="0">
              <a:buNone/>
              <a:defRPr sz="1600"/>
            </a:lvl3pPr>
            <a:lvl4pPr marL="1371495" indent="0">
              <a:buNone/>
              <a:defRPr sz="1400"/>
            </a:lvl4pPr>
            <a:lvl5pPr marL="1828660" indent="0">
              <a:buNone/>
              <a:defRPr sz="1400"/>
            </a:lvl5pPr>
            <a:lvl6pPr marL="2285826" indent="0">
              <a:buNone/>
              <a:defRPr sz="1400"/>
            </a:lvl6pPr>
            <a:lvl7pPr marL="2742990" indent="0">
              <a:buNone/>
              <a:defRPr sz="1400"/>
            </a:lvl7pPr>
            <a:lvl8pPr marL="3200156" indent="0">
              <a:buNone/>
              <a:defRPr sz="1400"/>
            </a:lvl8pPr>
            <a:lvl9pPr marL="3657321"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3682168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246063" y="2092328"/>
            <a:ext cx="4246562"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45025" y="2092328"/>
            <a:ext cx="4248150"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3582922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228600" y="609604"/>
            <a:ext cx="8686800" cy="276999"/>
          </a:xfrm>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228600" y="1535117"/>
            <a:ext cx="4268788"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228600" y="2174876"/>
            <a:ext cx="4268788"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645029" y="1535117"/>
            <a:ext cx="4270375"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9" y="2174876"/>
            <a:ext cx="4270375"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105642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dirty="0" smtClean="0"/>
              <a:t>Click to edit Master title style</a:t>
            </a:r>
            <a:endParaRPr lang="en-GB" noProof="0" dirty="0"/>
          </a:p>
        </p:txBody>
      </p:sp>
    </p:spTree>
    <p:extLst>
      <p:ext uri="{BB962C8B-B14F-4D97-AF65-F5344CB8AC3E}">
        <p14:creationId xmlns:p14="http://schemas.microsoft.com/office/powerpoint/2010/main" val="2913823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Tree>
    <p:extLst>
      <p:ext uri="{BB962C8B-B14F-4D97-AF65-F5344CB8AC3E}">
        <p14:creationId xmlns:p14="http://schemas.microsoft.com/office/powerpoint/2010/main" val="2168221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457204" y="623887"/>
            <a:ext cx="3008313" cy="553998"/>
          </a:xfrm>
        </p:spPr>
        <p:txBody>
          <a:bodyPr anchor="b"/>
          <a:lstStyle>
            <a:lvl1pPr algn="l">
              <a:defRPr sz="2000" b="1"/>
            </a:lvl1pPr>
          </a:lstStyle>
          <a:p>
            <a:r>
              <a:rPr lang="en-US" noProof="0" smtClean="0"/>
              <a:t>Click to edit Master title style</a:t>
            </a:r>
            <a:endParaRPr lang="en-GB" noProof="0"/>
          </a:p>
        </p:txBody>
      </p:sp>
      <p:sp>
        <p:nvSpPr>
          <p:cNvPr id="3" name="Content Placeholder 2"/>
          <p:cNvSpPr>
            <a:spLocks noGrp="1"/>
          </p:cNvSpPr>
          <p:nvPr>
            <p:ph idx="1"/>
          </p:nvPr>
        </p:nvSpPr>
        <p:spPr>
          <a:xfrm>
            <a:off x="3575051" y="623888"/>
            <a:ext cx="5111750" cy="25176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Text Placeholder 3"/>
          <p:cNvSpPr>
            <a:spLocks noGrp="1"/>
          </p:cNvSpPr>
          <p:nvPr>
            <p:ph type="body" sz="half" idx="2"/>
          </p:nvPr>
        </p:nvSpPr>
        <p:spPr>
          <a:xfrm>
            <a:off x="457204" y="1785941"/>
            <a:ext cx="3008313"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3381748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t>8/16/2019</a:t>
            </a:fld>
            <a:endParaRPr lang="en-US"/>
          </a:p>
        </p:txBody>
      </p:sp>
      <p:sp>
        <p:nvSpPr>
          <p:cNvPr id="5" name="Footer Placeholder 4"/>
          <p:cNvSpPr>
            <a:spLocks noGrp="1"/>
          </p:cNvSpPr>
          <p:nvPr>
            <p:ph type="ftr" sz="quarter" idx="11"/>
          </p:nvPr>
        </p:nvSpPr>
        <p:spPr>
          <a:xfrm>
            <a:off x="0" y="6126163"/>
            <a:ext cx="9144000" cy="7318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2318419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1792288" y="4800604"/>
            <a:ext cx="5486400" cy="276999"/>
          </a:xfrm>
        </p:spPr>
        <p:txBody>
          <a:bodyPr anchor="b"/>
          <a:lstStyle>
            <a:lvl1pPr algn="l">
              <a:defRPr sz="20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792288" y="612775"/>
            <a:ext cx="5486400" cy="443198"/>
          </a:xfrm>
        </p:spPr>
        <p:txBody>
          <a:bodyPr/>
          <a:lstStyle>
            <a:lvl1pPr marL="0" indent="0">
              <a:buNone/>
              <a:defRPr sz="3200"/>
            </a:lvl1pPr>
            <a:lvl2pPr marL="457165" indent="0">
              <a:buNone/>
              <a:defRPr sz="2800"/>
            </a:lvl2pPr>
            <a:lvl3pPr marL="914331" indent="0">
              <a:buNone/>
              <a:defRPr sz="2400"/>
            </a:lvl3pPr>
            <a:lvl4pPr marL="1371495" indent="0">
              <a:buNone/>
              <a:defRPr sz="2000"/>
            </a:lvl4pPr>
            <a:lvl5pPr marL="1828660" indent="0">
              <a:buNone/>
              <a:defRPr sz="2000"/>
            </a:lvl5pPr>
            <a:lvl6pPr marL="2285826" indent="0">
              <a:buNone/>
              <a:defRPr sz="2000"/>
            </a:lvl6pPr>
            <a:lvl7pPr marL="2742990" indent="0">
              <a:buNone/>
              <a:defRPr sz="2000"/>
            </a:lvl7pPr>
            <a:lvl8pPr marL="3200156" indent="0">
              <a:buNone/>
              <a:defRPr sz="2000"/>
            </a:lvl8pPr>
            <a:lvl9pPr marL="3657321"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41"/>
            <a:ext cx="5486400"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1474066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7563588" y="2092327"/>
            <a:ext cx="1329595" cy="3545587"/>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3908228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Vertical Title 1"/>
          <p:cNvSpPr>
            <a:spLocks noGrp="1"/>
          </p:cNvSpPr>
          <p:nvPr>
            <p:ph type="title" orient="vert"/>
          </p:nvPr>
        </p:nvSpPr>
        <p:spPr>
          <a:xfrm>
            <a:off x="8616182" y="596901"/>
            <a:ext cx="276999" cy="4140200"/>
          </a:xfrm>
        </p:spPr>
        <p:txBody>
          <a:bodyPr vert="eaVert"/>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5250603" y="596901"/>
            <a:ext cx="1329595" cy="4140200"/>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66246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t>8/16/2019</a:t>
            </a:fld>
            <a:endParaRPr lang="en-US"/>
          </a:p>
        </p:txBody>
      </p:sp>
      <p:sp>
        <p:nvSpPr>
          <p:cNvPr id="5" name="Footer Placeholder 4"/>
          <p:cNvSpPr>
            <a:spLocks noGrp="1"/>
          </p:cNvSpPr>
          <p:nvPr>
            <p:ph type="ftr" sz="quarter" idx="11"/>
          </p:nvPr>
        </p:nvSpPr>
        <p:spPr>
          <a:xfrm>
            <a:off x="0" y="6126163"/>
            <a:ext cx="9144000" cy="7318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1374027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t>8/16/2019</a:t>
            </a:fld>
            <a:endParaRPr lang="en-US"/>
          </a:p>
        </p:txBody>
      </p:sp>
      <p:sp>
        <p:nvSpPr>
          <p:cNvPr id="6" name="Footer Placeholder 5"/>
          <p:cNvSpPr>
            <a:spLocks noGrp="1"/>
          </p:cNvSpPr>
          <p:nvPr>
            <p:ph type="ftr" sz="quarter" idx="11"/>
          </p:nvPr>
        </p:nvSpPr>
        <p:spPr>
          <a:xfrm>
            <a:off x="0" y="6126163"/>
            <a:ext cx="9144000" cy="7318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738301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t>8/16/2019</a:t>
            </a:fld>
            <a:endParaRPr lang="en-US"/>
          </a:p>
        </p:txBody>
      </p:sp>
      <p:sp>
        <p:nvSpPr>
          <p:cNvPr id="8" name="Footer Placeholder 7"/>
          <p:cNvSpPr>
            <a:spLocks noGrp="1"/>
          </p:cNvSpPr>
          <p:nvPr>
            <p:ph type="ftr" sz="quarter" idx="11"/>
          </p:nvPr>
        </p:nvSpPr>
        <p:spPr>
          <a:xfrm>
            <a:off x="0" y="6126163"/>
            <a:ext cx="9144000" cy="731837"/>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3104002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t>8/16/2019</a:t>
            </a:fld>
            <a:endParaRPr lang="en-US"/>
          </a:p>
        </p:txBody>
      </p:sp>
      <p:sp>
        <p:nvSpPr>
          <p:cNvPr id="4" name="Footer Placeholder 3"/>
          <p:cNvSpPr>
            <a:spLocks noGrp="1"/>
          </p:cNvSpPr>
          <p:nvPr>
            <p:ph type="ftr" sz="quarter" idx="11"/>
          </p:nvPr>
        </p:nvSpPr>
        <p:spPr>
          <a:xfrm>
            <a:off x="0" y="6126163"/>
            <a:ext cx="9144000" cy="731837"/>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235963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t>8/16/2019</a:t>
            </a:fld>
            <a:endParaRPr lang="en-US"/>
          </a:p>
        </p:txBody>
      </p:sp>
      <p:sp>
        <p:nvSpPr>
          <p:cNvPr id="3" name="Footer Placeholder 2"/>
          <p:cNvSpPr>
            <a:spLocks noGrp="1"/>
          </p:cNvSpPr>
          <p:nvPr>
            <p:ph type="ftr" sz="quarter" idx="11"/>
          </p:nvPr>
        </p:nvSpPr>
        <p:spPr>
          <a:xfrm>
            <a:off x="0" y="6126163"/>
            <a:ext cx="9144000" cy="731837"/>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2385482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t>8/16/2019</a:t>
            </a:fld>
            <a:endParaRPr lang="en-US"/>
          </a:p>
        </p:txBody>
      </p:sp>
      <p:sp>
        <p:nvSpPr>
          <p:cNvPr id="6" name="Footer Placeholder 5"/>
          <p:cNvSpPr>
            <a:spLocks noGrp="1"/>
          </p:cNvSpPr>
          <p:nvPr>
            <p:ph type="ftr" sz="quarter" idx="11"/>
          </p:nvPr>
        </p:nvSpPr>
        <p:spPr>
          <a:xfrm>
            <a:off x="0" y="6126163"/>
            <a:ext cx="9144000" cy="7318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3032855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t>8/16/2019</a:t>
            </a:fld>
            <a:endParaRPr lang="en-US"/>
          </a:p>
        </p:txBody>
      </p:sp>
      <p:sp>
        <p:nvSpPr>
          <p:cNvPr id="6" name="Footer Placeholder 5"/>
          <p:cNvSpPr>
            <a:spLocks noGrp="1"/>
          </p:cNvSpPr>
          <p:nvPr>
            <p:ph type="ftr" sz="quarter" idx="11"/>
          </p:nvPr>
        </p:nvSpPr>
        <p:spPr>
          <a:xfrm>
            <a:off x="0" y="6126163"/>
            <a:ext cx="9144000" cy="7318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2841303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17638"/>
            <a:ext cx="8229600" cy="77114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374617"/>
            <a:ext cx="8229600" cy="333479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PowerPoint-2.jpg"/>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5709408"/>
            <a:ext cx="2926350" cy="1148592"/>
          </a:xfrm>
          <a:prstGeom prst="rect">
            <a:avLst/>
          </a:prstGeom>
        </p:spPr>
      </p:pic>
      <p:pic>
        <p:nvPicPr>
          <p:cNvPr id="5" name="Picture 4"/>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937549"/>
          </a:xfrm>
          <a:prstGeom prst="rect">
            <a:avLst/>
          </a:prstGeom>
        </p:spPr>
      </p:pic>
    </p:spTree>
    <p:extLst>
      <p:ext uri="{BB962C8B-B14F-4D97-AF65-F5344CB8AC3E}">
        <p14:creationId xmlns:p14="http://schemas.microsoft.com/office/powerpoint/2010/main" val="3925803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Line 23"/>
          <p:cNvSpPr>
            <a:spLocks noChangeShapeType="1"/>
          </p:cNvSpPr>
          <p:nvPr/>
        </p:nvSpPr>
        <p:spPr bwMode="auto">
          <a:xfrm flipV="1">
            <a:off x="246063" y="457200"/>
            <a:ext cx="8669337" cy="0"/>
          </a:xfrm>
          <a:prstGeom prst="line">
            <a:avLst/>
          </a:prstGeom>
          <a:noFill/>
          <a:ln w="28575">
            <a:solidFill>
              <a:schemeClr val="bg2"/>
            </a:solidFill>
            <a:round/>
            <a:headEnd/>
            <a:tailEnd/>
          </a:ln>
        </p:spPr>
        <p:txBody>
          <a:bodyPr wrap="none" lIns="91433" tIns="45717" rIns="91433" bIns="45717" anchor="ctr"/>
          <a:lstStyle/>
          <a:p>
            <a:pPr defTabSz="914400" fontAlgn="base">
              <a:spcBef>
                <a:spcPct val="0"/>
              </a:spcBef>
              <a:spcAft>
                <a:spcPct val="0"/>
              </a:spcAft>
              <a:defRPr/>
            </a:pPr>
            <a:endParaRPr lang="en-ZA" sz="1400" dirty="0">
              <a:solidFill>
                <a:srgbClr val="000000"/>
              </a:solidFill>
            </a:endParaRPr>
          </a:p>
        </p:txBody>
      </p:sp>
      <p:sp>
        <p:nvSpPr>
          <p:cNvPr id="3075" name="Rectangle 24"/>
          <p:cNvSpPr>
            <a:spLocks noGrp="1" noChangeArrowheads="1"/>
          </p:cNvSpPr>
          <p:nvPr>
            <p:ph type="title"/>
          </p:nvPr>
        </p:nvSpPr>
        <p:spPr bwMode="auto">
          <a:xfrm>
            <a:off x="246063" y="596900"/>
            <a:ext cx="8647112" cy="27622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GB" smtClean="0"/>
              <a:t>Headline: (20 pt.) Arial bold</a:t>
            </a:r>
          </a:p>
        </p:txBody>
      </p:sp>
      <p:sp>
        <p:nvSpPr>
          <p:cNvPr id="3076" name="Rectangle 26"/>
          <p:cNvSpPr>
            <a:spLocks noGrp="1" noChangeArrowheads="1"/>
          </p:cNvSpPr>
          <p:nvPr>
            <p:ph type="body" idx="1"/>
          </p:nvPr>
        </p:nvSpPr>
        <p:spPr bwMode="auto">
          <a:xfrm>
            <a:off x="246063" y="2092325"/>
            <a:ext cx="8647112" cy="2659063"/>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p>
            <a:pPr lvl="0"/>
            <a:r>
              <a:rPr lang="en-GB" smtClean="0"/>
              <a:t>Text: 16-pt. Arial with Wingdings square square bullet 100%</a:t>
            </a:r>
          </a:p>
          <a:p>
            <a:pPr lvl="1"/>
            <a:r>
              <a:rPr lang="en-GB" smtClean="0"/>
              <a:t>Second-level bullet — Arial round</a:t>
            </a:r>
          </a:p>
          <a:p>
            <a:pPr lvl="2"/>
            <a:r>
              <a:rPr lang="en-GB" smtClean="0"/>
              <a:t>Third-level bullet — Arial Em dash</a:t>
            </a:r>
          </a:p>
          <a:p>
            <a:pPr lvl="3"/>
            <a:r>
              <a:rPr lang="en-GB" smtClean="0"/>
              <a:t>Fourth-level bullet — Arial Em dash</a:t>
            </a:r>
          </a:p>
          <a:p>
            <a:pPr lvl="4"/>
            <a:r>
              <a:rPr lang="en-GB" smtClean="0"/>
              <a:t>xx</a:t>
            </a:r>
          </a:p>
          <a:p>
            <a:pPr lvl="0"/>
            <a:r>
              <a:rPr lang="en-GB" smtClean="0"/>
              <a:t>Text: 16 pt. Arial, plain text sentence case</a:t>
            </a:r>
          </a:p>
          <a:p>
            <a:pPr lvl="1"/>
            <a:r>
              <a:rPr lang="en-GB" smtClean="0"/>
              <a:t>Second-level bullet</a:t>
            </a:r>
          </a:p>
          <a:p>
            <a:pPr lvl="2"/>
            <a:r>
              <a:rPr lang="en-GB" smtClean="0"/>
              <a:t>Third-level bullet</a:t>
            </a:r>
          </a:p>
          <a:p>
            <a:pPr lvl="3"/>
            <a:r>
              <a:rPr lang="en-GB" smtClean="0"/>
              <a:t>Fourth-level bullet</a:t>
            </a:r>
          </a:p>
        </p:txBody>
      </p:sp>
      <p:sp>
        <p:nvSpPr>
          <p:cNvPr id="1029" name="Rectangle 28"/>
          <p:cNvSpPr>
            <a:spLocks noChangeArrowheads="1"/>
          </p:cNvSpPr>
          <p:nvPr/>
        </p:nvSpPr>
        <p:spPr bwMode="auto">
          <a:xfrm>
            <a:off x="8650288" y="6705600"/>
            <a:ext cx="265112" cy="138113"/>
          </a:xfrm>
          <a:prstGeom prst="rect">
            <a:avLst/>
          </a:prstGeom>
          <a:noFill/>
          <a:ln w="12700">
            <a:noFill/>
            <a:miter lim="800000"/>
            <a:headEnd/>
            <a:tailEnd/>
          </a:ln>
        </p:spPr>
        <p:txBody>
          <a:bodyPr lIns="0" tIns="0" rIns="0" bIns="0" anchor="ctr">
            <a:spAutoFit/>
          </a:bodyPr>
          <a:lstStyle/>
          <a:p>
            <a:pPr algn="r" defTabSz="914400" eaLnBrk="0" fontAlgn="base" hangingPunct="0">
              <a:spcBef>
                <a:spcPct val="0"/>
              </a:spcBef>
              <a:spcAft>
                <a:spcPct val="0"/>
              </a:spcAft>
              <a:defRPr/>
            </a:pPr>
            <a:fld id="{851172FB-5EEA-4105-882C-8D3DDB9655BA}" type="slidenum">
              <a:rPr lang="en-GB" sz="900">
                <a:solidFill>
                  <a:srgbClr val="77787B"/>
                </a:solidFill>
              </a:rPr>
              <a:pPr algn="r" defTabSz="914400" eaLnBrk="0" fontAlgn="base" hangingPunct="0">
                <a:spcBef>
                  <a:spcPct val="0"/>
                </a:spcBef>
                <a:spcAft>
                  <a:spcPct val="0"/>
                </a:spcAft>
                <a:defRPr/>
              </a:pPr>
              <a:t>‹#›</a:t>
            </a:fld>
            <a:endParaRPr lang="en-GB" sz="900" dirty="0">
              <a:solidFill>
                <a:srgbClr val="77787B"/>
              </a:solidFill>
            </a:endParaRPr>
          </a:p>
        </p:txBody>
      </p:sp>
      <p:pic>
        <p:nvPicPr>
          <p:cNvPr id="3079" name="Picture 6" descr="C:\Users\jmumaw\Desktop\DCS\Pics\Logo.JPG"/>
          <p:cNvPicPr>
            <a:picLocks noChangeAspect="1" noChangeArrowheads="1"/>
          </p:cNvPicPr>
          <p:nvPr/>
        </p:nvPicPr>
        <p:blipFill>
          <a:blip r:embed="rId13" cstate="print"/>
          <a:srcRect/>
          <a:stretch>
            <a:fillRect/>
          </a:stretch>
        </p:blipFill>
        <p:spPr bwMode="auto">
          <a:xfrm>
            <a:off x="3900488" y="0"/>
            <a:ext cx="1362075" cy="447675"/>
          </a:xfrm>
          <a:prstGeom prst="rect">
            <a:avLst/>
          </a:prstGeom>
          <a:noFill/>
          <a:ln w="9525">
            <a:noFill/>
            <a:miter lim="800000"/>
            <a:headEnd/>
            <a:tailEnd/>
          </a:ln>
        </p:spPr>
      </p:pic>
      <p:sp>
        <p:nvSpPr>
          <p:cNvPr id="1032" name="Text Box 39"/>
          <p:cNvSpPr txBox="1">
            <a:spLocks noChangeArrowheads="1"/>
          </p:cNvSpPr>
          <p:nvPr/>
        </p:nvSpPr>
        <p:spPr bwMode="auto">
          <a:xfrm>
            <a:off x="242888" y="80963"/>
            <a:ext cx="1685925" cy="334962"/>
          </a:xfrm>
          <a:prstGeom prst="rect">
            <a:avLst/>
          </a:prstGeom>
          <a:noFill/>
          <a:ln w="12700" algn="ctr">
            <a:noFill/>
            <a:miter lim="800000"/>
            <a:headEnd/>
            <a:tailEnd/>
          </a:ln>
        </p:spPr>
        <p:txBody>
          <a:bodyPr lIns="72000" tIns="72000" rIns="72000" bIns="72000">
            <a:spAutoFit/>
          </a:bodyPr>
          <a:lstStyle/>
          <a:p>
            <a:pPr defTabSz="914400" fontAlgn="base">
              <a:spcBef>
                <a:spcPct val="0"/>
              </a:spcBef>
              <a:spcAft>
                <a:spcPct val="0"/>
              </a:spcAft>
              <a:defRPr/>
            </a:pPr>
            <a:r>
              <a:rPr lang="en-GB" sz="1400" i="1" dirty="0">
                <a:solidFill>
                  <a:srgbClr val="000000"/>
                </a:solidFill>
              </a:rPr>
              <a:t>Highly Confidential</a:t>
            </a:r>
          </a:p>
        </p:txBody>
      </p:sp>
    </p:spTree>
    <p:extLst>
      <p:ext uri="{BB962C8B-B14F-4D97-AF65-F5344CB8AC3E}">
        <p14:creationId xmlns:p14="http://schemas.microsoft.com/office/powerpoint/2010/main" val="971006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p:titleStyle>
    <p:body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331" rtl="0" eaLnBrk="1" latinLnBrk="0" hangingPunct="1">
        <a:defRPr sz="1800" kern="1200">
          <a:solidFill>
            <a:schemeClr val="tx1"/>
          </a:solidFill>
          <a:latin typeface="+mn-lt"/>
          <a:ea typeface="+mn-ea"/>
          <a:cs typeface="+mn-cs"/>
        </a:defRPr>
      </a:lvl1pPr>
      <a:lvl2pPr marL="457165"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5" algn="l" defTabSz="914331" rtl="0" eaLnBrk="1" latinLnBrk="0" hangingPunct="1">
        <a:defRPr sz="1800" kern="1200">
          <a:solidFill>
            <a:schemeClr val="tx1"/>
          </a:solidFill>
          <a:latin typeface="+mn-lt"/>
          <a:ea typeface="+mn-ea"/>
          <a:cs typeface="+mn-cs"/>
        </a:defRPr>
      </a:lvl4pPr>
      <a:lvl5pPr marL="1828660" algn="l" defTabSz="914331" rtl="0" eaLnBrk="1" latinLnBrk="0" hangingPunct="1">
        <a:defRPr sz="1800" kern="1200">
          <a:solidFill>
            <a:schemeClr val="tx1"/>
          </a:solidFill>
          <a:latin typeface="+mn-lt"/>
          <a:ea typeface="+mn-ea"/>
          <a:cs typeface="+mn-cs"/>
        </a:defRPr>
      </a:lvl5pPr>
      <a:lvl6pPr marL="2285826" algn="l" defTabSz="914331" rtl="0" eaLnBrk="1" latinLnBrk="0" hangingPunct="1">
        <a:defRPr sz="1800" kern="1200">
          <a:solidFill>
            <a:schemeClr val="tx1"/>
          </a:solidFill>
          <a:latin typeface="+mn-lt"/>
          <a:ea typeface="+mn-ea"/>
          <a:cs typeface="+mn-cs"/>
        </a:defRPr>
      </a:lvl6pPr>
      <a:lvl7pPr marL="2742990" algn="l" defTabSz="914331" rtl="0" eaLnBrk="1" latinLnBrk="0" hangingPunct="1">
        <a:defRPr sz="1800" kern="1200">
          <a:solidFill>
            <a:schemeClr val="tx1"/>
          </a:solidFill>
          <a:latin typeface="+mn-lt"/>
          <a:ea typeface="+mn-ea"/>
          <a:cs typeface="+mn-cs"/>
        </a:defRPr>
      </a:lvl7pPr>
      <a:lvl8pPr marL="3200156" algn="l" defTabSz="914331" rtl="0" eaLnBrk="1" latinLnBrk="0" hangingPunct="1">
        <a:defRPr sz="1800" kern="1200">
          <a:solidFill>
            <a:schemeClr val="tx1"/>
          </a:solidFill>
          <a:latin typeface="+mn-lt"/>
          <a:ea typeface="+mn-ea"/>
          <a:cs typeface="+mn-cs"/>
        </a:defRPr>
      </a:lvl8pPr>
      <a:lvl9pPr marL="3657321" algn="l" defTabSz="91433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39"/>
            <a:ext cx="9143086" cy="6858000"/>
          </a:xfrm>
          <a:prstGeom prst="rect">
            <a:avLst/>
          </a:prstGeom>
        </p:spPr>
      </p:pic>
      <p:sp>
        <p:nvSpPr>
          <p:cNvPr id="6" name="TextBox 5"/>
          <p:cNvSpPr txBox="1"/>
          <p:nvPr/>
        </p:nvSpPr>
        <p:spPr>
          <a:xfrm>
            <a:off x="175364" y="4193557"/>
            <a:ext cx="5108611" cy="1477328"/>
          </a:xfrm>
          <a:prstGeom prst="rect">
            <a:avLst/>
          </a:prstGeom>
          <a:noFill/>
        </p:spPr>
        <p:txBody>
          <a:bodyPr wrap="square" rtlCol="0">
            <a:spAutoFit/>
          </a:bodyPr>
          <a:lstStyle/>
          <a:p>
            <a:pPr>
              <a:lnSpc>
                <a:spcPts val="3600"/>
              </a:lnSpc>
            </a:pPr>
            <a:r>
              <a:rPr lang="en-US" sz="4400" b="1" dirty="0" smtClean="0">
                <a:solidFill>
                  <a:srgbClr val="008F00"/>
                </a:solidFill>
              </a:rPr>
              <a:t>GITO Commission</a:t>
            </a:r>
          </a:p>
          <a:p>
            <a:pPr>
              <a:lnSpc>
                <a:spcPts val="3600"/>
              </a:lnSpc>
            </a:pPr>
            <a:endParaRPr lang="en-US" sz="4400" b="1" dirty="0">
              <a:solidFill>
                <a:srgbClr val="008F00"/>
              </a:solidFill>
            </a:endParaRPr>
          </a:p>
          <a:p>
            <a:pPr>
              <a:lnSpc>
                <a:spcPts val="3600"/>
              </a:lnSpc>
            </a:pPr>
            <a:endParaRPr lang="en-US" sz="4400" b="1" dirty="0" smtClean="0">
              <a:solidFill>
                <a:srgbClr val="008F00"/>
              </a:solidFill>
            </a:endParaRPr>
          </a:p>
        </p:txBody>
      </p:sp>
      <p:sp>
        <p:nvSpPr>
          <p:cNvPr id="7" name="TextBox 6"/>
          <p:cNvSpPr txBox="1"/>
          <p:nvPr/>
        </p:nvSpPr>
        <p:spPr>
          <a:xfrm>
            <a:off x="3594971" y="341348"/>
            <a:ext cx="5136038" cy="1015663"/>
          </a:xfrm>
          <a:prstGeom prst="rect">
            <a:avLst/>
          </a:prstGeom>
          <a:noFill/>
        </p:spPr>
        <p:txBody>
          <a:bodyPr wrap="square" rtlCol="0">
            <a:spAutoFit/>
          </a:bodyPr>
          <a:lstStyle/>
          <a:p>
            <a:pPr algn="r">
              <a:lnSpc>
                <a:spcPts val="3600"/>
              </a:lnSpc>
            </a:pPr>
            <a:r>
              <a:rPr lang="en-US" sz="2800" i="1" dirty="0" smtClean="0">
                <a:solidFill>
                  <a:schemeClr val="bg1"/>
                </a:solidFill>
              </a:rPr>
              <a:t>2019 Strategic Planning Session</a:t>
            </a:r>
          </a:p>
          <a:p>
            <a:pPr algn="r">
              <a:lnSpc>
                <a:spcPts val="3600"/>
              </a:lnSpc>
            </a:pPr>
            <a:r>
              <a:rPr lang="en-US" sz="2800" i="1" dirty="0" smtClean="0">
                <a:solidFill>
                  <a:schemeClr val="bg1"/>
                </a:solidFill>
              </a:rPr>
              <a:t>15 August 2019</a:t>
            </a:r>
            <a:endParaRPr lang="en-US" sz="2800" i="1" dirty="0">
              <a:solidFill>
                <a:schemeClr val="bg1"/>
              </a:solidFill>
            </a:endParaRPr>
          </a:p>
        </p:txBody>
      </p:sp>
    </p:spTree>
    <p:extLst>
      <p:ext uri="{BB962C8B-B14F-4D97-AF65-F5344CB8AC3E}">
        <p14:creationId xmlns:p14="http://schemas.microsoft.com/office/powerpoint/2010/main" val="2749402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618879146"/>
              </p:ext>
            </p:extLst>
          </p:nvPr>
        </p:nvGraphicFramePr>
        <p:xfrm>
          <a:off x="159390" y="1010314"/>
          <a:ext cx="8766495" cy="4724400"/>
        </p:xfrm>
        <a:graphic>
          <a:graphicData uri="http://schemas.openxmlformats.org/drawingml/2006/table">
            <a:tbl>
              <a:tblPr firstRow="1" bandRow="1">
                <a:tableStyleId>{F5AB1C69-6EDB-4FF4-983F-18BD219EF322}</a:tableStyleId>
              </a:tblPr>
              <a:tblGrid>
                <a:gridCol w="2922165"/>
                <a:gridCol w="2922165"/>
                <a:gridCol w="2922165"/>
              </a:tblGrid>
              <a:tr h="370840">
                <a:tc>
                  <a:txBody>
                    <a:bodyPr/>
                    <a:lstStyle/>
                    <a:p>
                      <a:r>
                        <a:rPr lang="en-ZA" dirty="0" smtClean="0"/>
                        <a:t>What has been achieved in the past 5 years and what has worked well</a:t>
                      </a:r>
                      <a:endParaRPr lang="en-ZA" dirty="0"/>
                    </a:p>
                  </a:txBody>
                  <a:tcPr/>
                </a:tc>
                <a:tc>
                  <a:txBody>
                    <a:bodyPr/>
                    <a:lstStyle/>
                    <a:p>
                      <a:r>
                        <a:rPr lang="en-ZA" dirty="0" smtClean="0"/>
                        <a:t>What have</a:t>
                      </a:r>
                      <a:r>
                        <a:rPr lang="en-ZA" baseline="0" dirty="0" smtClean="0"/>
                        <a:t> we failed to achieve in the past 5 years and why</a:t>
                      </a:r>
                      <a:endParaRPr lang="en-ZA" dirty="0"/>
                    </a:p>
                  </a:txBody>
                  <a:tcPr/>
                </a:tc>
                <a:tc>
                  <a:txBody>
                    <a:bodyPr/>
                    <a:lstStyle/>
                    <a:p>
                      <a:r>
                        <a:rPr lang="en-ZA" dirty="0" smtClean="0"/>
                        <a:t>What need to be done differently</a:t>
                      </a:r>
                      <a:r>
                        <a:rPr lang="en-ZA" baseline="0" dirty="0" smtClean="0"/>
                        <a:t> / change</a:t>
                      </a:r>
                      <a:endParaRPr lang="en-ZA" dirty="0"/>
                    </a:p>
                  </a:txBody>
                  <a:tcPr/>
                </a:tc>
              </a:tr>
              <a:tr h="370840">
                <a:tc>
                  <a:txBody>
                    <a:bodyPr/>
                    <a:lstStyle/>
                    <a:p>
                      <a:pPr defTabSz="914400">
                        <a:spcBef>
                          <a:spcPts val="0"/>
                        </a:spcBef>
                      </a:pPr>
                      <a:r>
                        <a:rPr lang="en-ZA" sz="1400" dirty="0" smtClean="0">
                          <a:solidFill>
                            <a:prstClr val="black"/>
                          </a:solidFill>
                        </a:rPr>
                        <a:t>The Improvement accountability, efficiency and transparency, Through the establishment of strong ICT governance structure and processes and well defined management processes </a:t>
                      </a:r>
                      <a:r>
                        <a:rPr lang="en-ZA" sz="1400" b="1" dirty="0" smtClean="0">
                          <a:solidFill>
                            <a:prstClr val="black"/>
                          </a:solidFill>
                        </a:rPr>
                        <a:t>(ICT Governance)</a:t>
                      </a:r>
                      <a:endParaRPr lang="en-ZA" sz="1400" b="1" dirty="0">
                        <a:solidFill>
                          <a:prstClr val="black"/>
                        </a:solidFill>
                      </a:endParaRPr>
                    </a:p>
                  </a:txBody>
                  <a:tcPr/>
                </a:tc>
                <a:tc>
                  <a:txBody>
                    <a:bodyPr/>
                    <a:lstStyle/>
                    <a:p>
                      <a:pPr defTabSz="914400">
                        <a:spcBef>
                          <a:spcPts val="0"/>
                        </a:spcBef>
                      </a:pPr>
                      <a:r>
                        <a:rPr lang="en-US" sz="1400" dirty="0" smtClean="0">
                          <a:solidFill>
                            <a:prstClr val="black"/>
                          </a:solidFill>
                        </a:rPr>
                        <a:t>The consolidation and integration of security technologies onto one single infrastructure platform </a:t>
                      </a:r>
                      <a:r>
                        <a:rPr lang="en-US" sz="1400" b="1" dirty="0" smtClean="0">
                          <a:solidFill>
                            <a:prstClr val="black"/>
                          </a:solidFill>
                        </a:rPr>
                        <a:t>(Physical Security Information Management System (PSIMS))</a:t>
                      </a:r>
                      <a:endParaRPr lang="en-GB" sz="1400" dirty="0">
                        <a:solidFill>
                          <a:prstClr val="black"/>
                        </a:solidFill>
                      </a:endParaRPr>
                    </a:p>
                  </a:txBody>
                  <a:tcPr/>
                </a:tc>
                <a:tc>
                  <a:txBody>
                    <a:bodyPr/>
                    <a:lstStyle/>
                    <a:p>
                      <a:r>
                        <a:rPr lang="en-ZA" sz="1400" dirty="0" smtClean="0"/>
                        <a:t>Integrated Planning, Security and Network Architecture</a:t>
                      </a:r>
                      <a:endParaRPr lang="en-ZA" sz="1400" dirty="0"/>
                    </a:p>
                  </a:txBody>
                  <a:tcPr/>
                </a:tc>
              </a:tr>
              <a:tr h="370840">
                <a:tc>
                  <a:txBody>
                    <a:bodyPr/>
                    <a:lstStyle/>
                    <a:p>
                      <a:pPr defTabSz="914400">
                        <a:spcBef>
                          <a:spcPts val="0"/>
                        </a:spcBef>
                      </a:pPr>
                      <a:r>
                        <a:rPr lang="en-ZA" sz="1400" dirty="0" smtClean="0">
                          <a:solidFill>
                            <a:prstClr val="black"/>
                          </a:solidFill>
                        </a:rPr>
                        <a:t>Provide a secure and seamless information flow within and outside the DCS by defining and maintaining an Enterprise Architecture that clearly outlines the integration points for all key business process, information and technologies across DCS and with external entities and partners, and the standards thereof to support the integration process </a:t>
                      </a:r>
                      <a:r>
                        <a:rPr lang="en-ZA" sz="1400" b="1" dirty="0" smtClean="0">
                          <a:solidFill>
                            <a:prstClr val="black"/>
                          </a:solidFill>
                        </a:rPr>
                        <a:t>(Enterprise Architecture)</a:t>
                      </a:r>
                      <a:endParaRPr lang="en-ZA" sz="1400" b="1" dirty="0">
                        <a:solidFill>
                          <a:prstClr val="black"/>
                        </a:solidFill>
                      </a:endParaRPr>
                    </a:p>
                  </a:txBody>
                  <a:tcPr/>
                </a:tc>
                <a:tc>
                  <a:txBody>
                    <a:bodyPr/>
                    <a:lstStyle/>
                    <a:p>
                      <a:pPr defTabSz="914400">
                        <a:spcBef>
                          <a:spcPts val="0"/>
                        </a:spcBef>
                      </a:pPr>
                      <a:r>
                        <a:rPr lang="en-US" sz="1400" dirty="0" smtClean="0">
                          <a:solidFill>
                            <a:prstClr val="black"/>
                          </a:solidFill>
                        </a:rPr>
                        <a:t>Applications and data are secured and reliable  by providing secure business applications and reliable data to support the DCS core functions and facilitate the dissemination of information internally and externally within the JCPS cluster and other relevant stakeholders </a:t>
                      </a:r>
                      <a:r>
                        <a:rPr lang="en-US" sz="1400" b="1" dirty="0" smtClean="0">
                          <a:solidFill>
                            <a:prstClr val="black"/>
                          </a:solidFill>
                        </a:rPr>
                        <a:t>(Automated Reporting)</a:t>
                      </a:r>
                      <a:endParaRPr lang="en-GB" sz="1400" dirty="0">
                        <a:solidFill>
                          <a:prstClr val="black"/>
                        </a:solidFill>
                      </a:endParaRPr>
                    </a:p>
                  </a:txBody>
                  <a:tcPr/>
                </a:tc>
                <a:tc>
                  <a:txBody>
                    <a:bodyPr/>
                    <a:lstStyle/>
                    <a:p>
                      <a:r>
                        <a:rPr lang="en-ZA" sz="1400" dirty="0" smtClean="0"/>
                        <a:t>Define Information and Data Architecture</a:t>
                      </a:r>
                      <a:endParaRPr lang="en-ZA" sz="1400" dirty="0"/>
                    </a:p>
                  </a:txBody>
                  <a:tcPr/>
                </a:tc>
              </a:tr>
            </a:tbl>
          </a:graphicData>
        </a:graphic>
      </p:graphicFrame>
      <p:sp>
        <p:nvSpPr>
          <p:cNvPr id="4" name="TextBox 3"/>
          <p:cNvSpPr txBox="1"/>
          <p:nvPr/>
        </p:nvSpPr>
        <p:spPr>
          <a:xfrm>
            <a:off x="457200" y="186744"/>
            <a:ext cx="8229600" cy="523220"/>
          </a:xfrm>
          <a:prstGeom prst="rect">
            <a:avLst/>
          </a:prstGeom>
          <a:noFill/>
        </p:spPr>
        <p:txBody>
          <a:bodyPr wrap="square" rtlCol="0">
            <a:spAutoFit/>
          </a:bodyPr>
          <a:lstStyle/>
          <a:p>
            <a:r>
              <a:rPr lang="en-US" sz="2800" b="1" dirty="0" smtClean="0">
                <a:solidFill>
                  <a:srgbClr val="00B050"/>
                </a:solidFill>
              </a:rPr>
              <a:t>Historical performance</a:t>
            </a:r>
            <a:endParaRPr lang="en-US" sz="2800" b="1" dirty="0">
              <a:solidFill>
                <a:srgbClr val="00B050"/>
              </a:solidFill>
            </a:endParaRPr>
          </a:p>
        </p:txBody>
      </p:sp>
    </p:spTree>
    <p:extLst>
      <p:ext uri="{BB962C8B-B14F-4D97-AF65-F5344CB8AC3E}">
        <p14:creationId xmlns:p14="http://schemas.microsoft.com/office/powerpoint/2010/main" val="3440524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618879146"/>
              </p:ext>
            </p:extLst>
          </p:nvPr>
        </p:nvGraphicFramePr>
        <p:xfrm>
          <a:off x="159390" y="1010314"/>
          <a:ext cx="8766495" cy="3779520"/>
        </p:xfrm>
        <a:graphic>
          <a:graphicData uri="http://schemas.openxmlformats.org/drawingml/2006/table">
            <a:tbl>
              <a:tblPr firstRow="1" bandRow="1">
                <a:tableStyleId>{F5AB1C69-6EDB-4FF4-983F-18BD219EF322}</a:tableStyleId>
              </a:tblPr>
              <a:tblGrid>
                <a:gridCol w="2922165"/>
                <a:gridCol w="2922165"/>
                <a:gridCol w="2922165"/>
              </a:tblGrid>
              <a:tr h="370840">
                <a:tc>
                  <a:txBody>
                    <a:bodyPr/>
                    <a:lstStyle/>
                    <a:p>
                      <a:r>
                        <a:rPr lang="en-ZA" dirty="0" smtClean="0"/>
                        <a:t>What has been achieved in the past 5 years and what has worked well</a:t>
                      </a:r>
                      <a:endParaRPr lang="en-ZA" dirty="0"/>
                    </a:p>
                  </a:txBody>
                  <a:tcPr/>
                </a:tc>
                <a:tc>
                  <a:txBody>
                    <a:bodyPr/>
                    <a:lstStyle/>
                    <a:p>
                      <a:r>
                        <a:rPr lang="en-ZA" dirty="0" smtClean="0"/>
                        <a:t>What have</a:t>
                      </a:r>
                      <a:r>
                        <a:rPr lang="en-ZA" baseline="0" dirty="0" smtClean="0"/>
                        <a:t> we failed to achieve in the past 5 years and why</a:t>
                      </a:r>
                      <a:endParaRPr lang="en-ZA" dirty="0"/>
                    </a:p>
                  </a:txBody>
                  <a:tcPr/>
                </a:tc>
                <a:tc>
                  <a:txBody>
                    <a:bodyPr/>
                    <a:lstStyle/>
                    <a:p>
                      <a:r>
                        <a:rPr lang="en-ZA" dirty="0" smtClean="0"/>
                        <a:t>What need to be done differently</a:t>
                      </a:r>
                      <a:r>
                        <a:rPr lang="en-ZA" baseline="0" dirty="0" smtClean="0"/>
                        <a:t> / change</a:t>
                      </a:r>
                      <a:endParaRPr lang="en-ZA" dirty="0"/>
                    </a:p>
                  </a:txBody>
                  <a:tcPr/>
                </a:tc>
              </a:tr>
              <a:tr h="370840">
                <a:tc>
                  <a:txBody>
                    <a:bodyPr/>
                    <a:lstStyle/>
                    <a:p>
                      <a:pPr defTabSz="914400">
                        <a:spcBef>
                          <a:spcPts val="0"/>
                        </a:spcBef>
                      </a:pPr>
                      <a:r>
                        <a:rPr lang="en-US" sz="1400" dirty="0" smtClean="0">
                          <a:solidFill>
                            <a:prstClr val="black"/>
                          </a:solidFill>
                        </a:rPr>
                        <a:t>Secured, reliable and responsive telecommunications and network infrastructure </a:t>
                      </a:r>
                      <a:r>
                        <a:rPr lang="en-US" sz="1400" b="1" dirty="0" smtClean="0">
                          <a:solidFill>
                            <a:prstClr val="black"/>
                          </a:solidFill>
                        </a:rPr>
                        <a:t>(Infrastructure Upgrades)</a:t>
                      </a:r>
                      <a:endParaRPr lang="en-GB" sz="1400" dirty="0">
                        <a:solidFill>
                          <a:prstClr val="black"/>
                        </a:solidFill>
                      </a:endParaRPr>
                    </a:p>
                  </a:txBody>
                  <a:tcPr/>
                </a:tc>
                <a:tc>
                  <a:txBody>
                    <a:bodyPr/>
                    <a:lstStyle/>
                    <a:p>
                      <a:pPr defTabSz="914400">
                        <a:spcBef>
                          <a:spcPts val="0"/>
                        </a:spcBef>
                      </a:pPr>
                      <a:r>
                        <a:rPr lang="en-ZA" sz="1400" dirty="0" smtClean="0">
                          <a:solidFill>
                            <a:prstClr val="black"/>
                          </a:solidFill>
                        </a:rPr>
                        <a:t>Implementation of enterprise-wide business solutions, including a single view of inmates and offenders information, to improve information security and inmate and offender identification. Improve integration across the Department and reduce complexities in the current technology landscape, which inhibits business flexibility and efficiency, and poses a significant challenge to manage, support and maintain. </a:t>
                      </a:r>
                      <a:r>
                        <a:rPr lang="en-ZA" sz="1400" b="1" dirty="0" smtClean="0">
                          <a:solidFill>
                            <a:prstClr val="black"/>
                          </a:solidFill>
                        </a:rPr>
                        <a:t>(IIMS)</a:t>
                      </a:r>
                      <a:endParaRPr lang="en-ZA" sz="1400" b="1" dirty="0">
                        <a:solidFill>
                          <a:prstClr val="black"/>
                        </a:solidFill>
                      </a:endParaRPr>
                    </a:p>
                  </a:txBody>
                  <a:tcPr/>
                </a:tc>
                <a:tc>
                  <a:txBody>
                    <a:bodyPr/>
                    <a:lstStyle/>
                    <a:p>
                      <a:r>
                        <a:rPr lang="en-ZA" sz="1400" dirty="0" smtClean="0"/>
                        <a:t>Human</a:t>
                      </a:r>
                      <a:r>
                        <a:rPr lang="en-ZA" sz="1400" baseline="0" dirty="0" smtClean="0"/>
                        <a:t> Capital and Stakeholders buy-in &amp; Champion</a:t>
                      </a:r>
                      <a:endParaRPr lang="en-ZA" sz="1400" dirty="0"/>
                    </a:p>
                  </a:txBody>
                  <a:tcPr/>
                </a:tc>
              </a:tr>
            </a:tbl>
          </a:graphicData>
        </a:graphic>
      </p:graphicFrame>
      <p:sp>
        <p:nvSpPr>
          <p:cNvPr id="4" name="TextBox 3"/>
          <p:cNvSpPr txBox="1"/>
          <p:nvPr/>
        </p:nvSpPr>
        <p:spPr>
          <a:xfrm>
            <a:off x="457200" y="186744"/>
            <a:ext cx="8229600" cy="523220"/>
          </a:xfrm>
          <a:prstGeom prst="rect">
            <a:avLst/>
          </a:prstGeom>
          <a:noFill/>
        </p:spPr>
        <p:txBody>
          <a:bodyPr wrap="square" rtlCol="0">
            <a:spAutoFit/>
          </a:bodyPr>
          <a:lstStyle/>
          <a:p>
            <a:r>
              <a:rPr lang="en-US" sz="2800" b="1" dirty="0" smtClean="0">
                <a:solidFill>
                  <a:srgbClr val="00B050"/>
                </a:solidFill>
              </a:rPr>
              <a:t>Historical performance</a:t>
            </a:r>
            <a:endParaRPr lang="en-US" sz="2800" b="1" dirty="0">
              <a:solidFill>
                <a:srgbClr val="00B050"/>
              </a:solidFill>
            </a:endParaRPr>
          </a:p>
        </p:txBody>
      </p:sp>
    </p:spTree>
    <p:extLst>
      <p:ext uri="{BB962C8B-B14F-4D97-AF65-F5344CB8AC3E}">
        <p14:creationId xmlns:p14="http://schemas.microsoft.com/office/powerpoint/2010/main" val="2806257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86744"/>
            <a:ext cx="8229600" cy="523220"/>
          </a:xfrm>
          <a:prstGeom prst="rect">
            <a:avLst/>
          </a:prstGeom>
          <a:noFill/>
        </p:spPr>
        <p:txBody>
          <a:bodyPr wrap="square" rtlCol="0">
            <a:spAutoFit/>
          </a:bodyPr>
          <a:lstStyle/>
          <a:p>
            <a:r>
              <a:rPr lang="en-US" sz="2800" b="1" dirty="0" smtClean="0">
                <a:solidFill>
                  <a:srgbClr val="00B050"/>
                </a:solidFill>
              </a:rPr>
              <a:t>5 Year Strategic Plan - Results Chain</a:t>
            </a:r>
            <a:endParaRPr lang="en-US" sz="2800" b="1" dirty="0">
              <a:solidFill>
                <a:srgbClr val="00B050"/>
              </a:solidFill>
            </a:endParaRPr>
          </a:p>
        </p:txBody>
      </p:sp>
      <p:sp>
        <p:nvSpPr>
          <p:cNvPr id="13" name="Freeform 12"/>
          <p:cNvSpPr/>
          <p:nvPr/>
        </p:nvSpPr>
        <p:spPr>
          <a:xfrm>
            <a:off x="167561" y="3031915"/>
            <a:ext cx="1995194" cy="1471777"/>
          </a:xfrm>
          <a:custGeom>
            <a:avLst/>
            <a:gdLst>
              <a:gd name="connsiteX0" fmla="*/ 0 w 2092602"/>
              <a:gd name="connsiteY0" fmla="*/ 157203 h 1572027"/>
              <a:gd name="connsiteX1" fmla="*/ 157203 w 2092602"/>
              <a:gd name="connsiteY1" fmla="*/ 0 h 1572027"/>
              <a:gd name="connsiteX2" fmla="*/ 1935399 w 2092602"/>
              <a:gd name="connsiteY2" fmla="*/ 0 h 1572027"/>
              <a:gd name="connsiteX3" fmla="*/ 2092602 w 2092602"/>
              <a:gd name="connsiteY3" fmla="*/ 157203 h 1572027"/>
              <a:gd name="connsiteX4" fmla="*/ 2092602 w 2092602"/>
              <a:gd name="connsiteY4" fmla="*/ 1414824 h 1572027"/>
              <a:gd name="connsiteX5" fmla="*/ 1935399 w 2092602"/>
              <a:gd name="connsiteY5" fmla="*/ 1572027 h 1572027"/>
              <a:gd name="connsiteX6" fmla="*/ 157203 w 2092602"/>
              <a:gd name="connsiteY6" fmla="*/ 1572027 h 1572027"/>
              <a:gd name="connsiteX7" fmla="*/ 0 w 2092602"/>
              <a:gd name="connsiteY7" fmla="*/ 1414824 h 1572027"/>
              <a:gd name="connsiteX8" fmla="*/ 0 w 2092602"/>
              <a:gd name="connsiteY8" fmla="*/ 157203 h 15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602" h="1572027">
                <a:moveTo>
                  <a:pt x="0" y="157203"/>
                </a:moveTo>
                <a:cubicBezTo>
                  <a:pt x="0" y="70382"/>
                  <a:pt x="70382" y="0"/>
                  <a:pt x="157203" y="0"/>
                </a:cubicBezTo>
                <a:lnTo>
                  <a:pt x="1935399" y="0"/>
                </a:lnTo>
                <a:cubicBezTo>
                  <a:pt x="2022220" y="0"/>
                  <a:pt x="2092602" y="70382"/>
                  <a:pt x="2092602" y="157203"/>
                </a:cubicBezTo>
                <a:lnTo>
                  <a:pt x="2092602" y="1414824"/>
                </a:lnTo>
                <a:cubicBezTo>
                  <a:pt x="2092602" y="1501645"/>
                  <a:pt x="2022220" y="1572027"/>
                  <a:pt x="1935399" y="1572027"/>
                </a:cubicBezTo>
                <a:lnTo>
                  <a:pt x="157203" y="1572027"/>
                </a:lnTo>
                <a:cubicBezTo>
                  <a:pt x="70382" y="1572027"/>
                  <a:pt x="0" y="1501645"/>
                  <a:pt x="0" y="1414824"/>
                </a:cubicBezTo>
                <a:lnTo>
                  <a:pt x="0" y="157203"/>
                </a:lnTo>
                <a:close/>
              </a:path>
            </a:pathLst>
          </a:custGeom>
        </p:spPr>
        <p:style>
          <a:lnRef idx="3">
            <a:schemeClr val="accent3">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57473" tIns="57473" rIns="57473" bIns="57473" numCol="1" spcCol="1270" anchor="ctr" anchorCtr="0">
            <a:noAutofit/>
          </a:bodyPr>
          <a:lstStyle/>
          <a:p>
            <a:pPr lvl="0" algn="ctr"/>
            <a:r>
              <a:rPr lang="en-ZA" dirty="0">
                <a:latin typeface="Calibri" panose="020F0502020204030204" pitchFamily="34" charset="0"/>
                <a:cs typeface="Times New Roman" panose="02020603050405020304" pitchFamily="18" charset="0"/>
              </a:rPr>
              <a:t>Integrated support and solutions for efficient and economical service delivery</a:t>
            </a:r>
            <a:endParaRPr lang="en-ZA" dirty="0"/>
          </a:p>
        </p:txBody>
      </p:sp>
      <p:sp>
        <p:nvSpPr>
          <p:cNvPr id="15" name="Freeform 14"/>
          <p:cNvSpPr/>
          <p:nvPr/>
        </p:nvSpPr>
        <p:spPr>
          <a:xfrm flipH="1">
            <a:off x="4561875" y="2381414"/>
            <a:ext cx="1860687" cy="1199986"/>
          </a:xfrm>
          <a:custGeom>
            <a:avLst/>
            <a:gdLst>
              <a:gd name="connsiteX0" fmla="*/ 0 w 2194110"/>
              <a:gd name="connsiteY0" fmla="*/ 155558 h 1555578"/>
              <a:gd name="connsiteX1" fmla="*/ 155558 w 2194110"/>
              <a:gd name="connsiteY1" fmla="*/ 0 h 1555578"/>
              <a:gd name="connsiteX2" fmla="*/ 2038552 w 2194110"/>
              <a:gd name="connsiteY2" fmla="*/ 0 h 1555578"/>
              <a:gd name="connsiteX3" fmla="*/ 2194110 w 2194110"/>
              <a:gd name="connsiteY3" fmla="*/ 155558 h 1555578"/>
              <a:gd name="connsiteX4" fmla="*/ 2194110 w 2194110"/>
              <a:gd name="connsiteY4" fmla="*/ 1400020 h 1555578"/>
              <a:gd name="connsiteX5" fmla="*/ 2038552 w 2194110"/>
              <a:gd name="connsiteY5" fmla="*/ 1555578 h 1555578"/>
              <a:gd name="connsiteX6" fmla="*/ 155558 w 2194110"/>
              <a:gd name="connsiteY6" fmla="*/ 1555578 h 1555578"/>
              <a:gd name="connsiteX7" fmla="*/ 0 w 2194110"/>
              <a:gd name="connsiteY7" fmla="*/ 1400020 h 1555578"/>
              <a:gd name="connsiteX8" fmla="*/ 0 w 2194110"/>
              <a:gd name="connsiteY8" fmla="*/ 155558 h 155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110" h="1555578">
                <a:moveTo>
                  <a:pt x="2194110" y="155558"/>
                </a:moveTo>
                <a:cubicBezTo>
                  <a:pt x="2194110" y="69646"/>
                  <a:pt x="2124464" y="0"/>
                  <a:pt x="2038552" y="0"/>
                </a:cubicBezTo>
                <a:lnTo>
                  <a:pt x="155558" y="0"/>
                </a:lnTo>
                <a:cubicBezTo>
                  <a:pt x="69646" y="0"/>
                  <a:pt x="0" y="69646"/>
                  <a:pt x="0" y="155558"/>
                </a:cubicBezTo>
                <a:lnTo>
                  <a:pt x="0" y="1400020"/>
                </a:lnTo>
                <a:cubicBezTo>
                  <a:pt x="0" y="1485932"/>
                  <a:pt x="69646" y="1555578"/>
                  <a:pt x="155558" y="1555578"/>
                </a:cubicBezTo>
                <a:lnTo>
                  <a:pt x="2038552" y="1555578"/>
                </a:lnTo>
                <a:cubicBezTo>
                  <a:pt x="2124464" y="1555578"/>
                  <a:pt x="2194110" y="1485932"/>
                  <a:pt x="2194110" y="1400020"/>
                </a:cubicBezTo>
                <a:lnTo>
                  <a:pt x="2194110" y="155558"/>
                </a:lnTo>
                <a:close/>
              </a:path>
            </a:pathLst>
          </a:custGeom>
        </p:spPr>
        <p:style>
          <a:lnRef idx="3">
            <a:schemeClr val="accent3">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53181" tIns="53182" rIns="53181" bIns="53181" numCol="1" spcCol="1270" anchor="ctr" anchorCtr="0">
            <a:noAutofit/>
          </a:bodyPr>
          <a:lstStyle/>
          <a:p>
            <a:pPr algn="ctr" defTabSz="533400">
              <a:lnSpc>
                <a:spcPct val="90000"/>
              </a:lnSpc>
              <a:spcBef>
                <a:spcPct val="0"/>
              </a:spcBef>
              <a:spcAft>
                <a:spcPct val="35000"/>
              </a:spcAft>
            </a:pPr>
            <a:r>
              <a:rPr lang="en-ZA" sz="1600" kern="1200" dirty="0" smtClean="0">
                <a:latin typeface="+mj-lt"/>
              </a:rPr>
              <a:t>A single view of an offender </a:t>
            </a:r>
            <a:r>
              <a:rPr lang="en-ZA" sz="1600" dirty="0" smtClean="0"/>
              <a:t>Integrated (Inmate </a:t>
            </a:r>
            <a:r>
              <a:rPr lang="en-ZA" sz="1600" dirty="0"/>
              <a:t>Management system</a:t>
            </a:r>
            <a:endParaRPr lang="en-ZA" sz="1600" dirty="0">
              <a:latin typeface="Calibri" panose="020F0502020204030204" pitchFamily="34" charset="0"/>
              <a:cs typeface="Times New Roman" panose="02020603050405020304" pitchFamily="18" charset="0"/>
            </a:endParaRPr>
          </a:p>
          <a:p>
            <a:pPr lvl="0" algn="ctr" defTabSz="533400">
              <a:lnSpc>
                <a:spcPct val="90000"/>
              </a:lnSpc>
              <a:spcBef>
                <a:spcPct val="0"/>
              </a:spcBef>
              <a:spcAft>
                <a:spcPct val="35000"/>
              </a:spcAft>
            </a:pPr>
            <a:endParaRPr lang="en-ZA" sz="1600" kern="1200" dirty="0">
              <a:latin typeface="+mj-lt"/>
            </a:endParaRPr>
          </a:p>
        </p:txBody>
      </p:sp>
      <p:sp>
        <p:nvSpPr>
          <p:cNvPr id="18" name="Freeform 17"/>
          <p:cNvSpPr/>
          <p:nvPr/>
        </p:nvSpPr>
        <p:spPr>
          <a:xfrm>
            <a:off x="4572000" y="4261879"/>
            <a:ext cx="1911473" cy="961561"/>
          </a:xfrm>
          <a:custGeom>
            <a:avLst/>
            <a:gdLst>
              <a:gd name="connsiteX0" fmla="*/ 0 w 2586085"/>
              <a:gd name="connsiteY0" fmla="*/ 127984 h 1279839"/>
              <a:gd name="connsiteX1" fmla="*/ 127984 w 2586085"/>
              <a:gd name="connsiteY1" fmla="*/ 0 h 1279839"/>
              <a:gd name="connsiteX2" fmla="*/ 2458101 w 2586085"/>
              <a:gd name="connsiteY2" fmla="*/ 0 h 1279839"/>
              <a:gd name="connsiteX3" fmla="*/ 2586085 w 2586085"/>
              <a:gd name="connsiteY3" fmla="*/ 127984 h 1279839"/>
              <a:gd name="connsiteX4" fmla="*/ 2586085 w 2586085"/>
              <a:gd name="connsiteY4" fmla="*/ 1151855 h 1279839"/>
              <a:gd name="connsiteX5" fmla="*/ 2458101 w 2586085"/>
              <a:gd name="connsiteY5" fmla="*/ 1279839 h 1279839"/>
              <a:gd name="connsiteX6" fmla="*/ 127984 w 2586085"/>
              <a:gd name="connsiteY6" fmla="*/ 1279839 h 1279839"/>
              <a:gd name="connsiteX7" fmla="*/ 0 w 2586085"/>
              <a:gd name="connsiteY7" fmla="*/ 1151855 h 1279839"/>
              <a:gd name="connsiteX8" fmla="*/ 0 w 2586085"/>
              <a:gd name="connsiteY8" fmla="*/ 127984 h 127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6085" h="1279839">
                <a:moveTo>
                  <a:pt x="0" y="127984"/>
                </a:moveTo>
                <a:cubicBezTo>
                  <a:pt x="0" y="57300"/>
                  <a:pt x="57300" y="0"/>
                  <a:pt x="127984" y="0"/>
                </a:cubicBezTo>
                <a:lnTo>
                  <a:pt x="2458101" y="0"/>
                </a:lnTo>
                <a:cubicBezTo>
                  <a:pt x="2528785" y="0"/>
                  <a:pt x="2586085" y="57300"/>
                  <a:pt x="2586085" y="127984"/>
                </a:cubicBezTo>
                <a:lnTo>
                  <a:pt x="2586085" y="1151855"/>
                </a:lnTo>
                <a:cubicBezTo>
                  <a:pt x="2586085" y="1222539"/>
                  <a:pt x="2528785" y="1279839"/>
                  <a:pt x="2458101" y="1279839"/>
                </a:cubicBezTo>
                <a:lnTo>
                  <a:pt x="127984" y="1279839"/>
                </a:lnTo>
                <a:cubicBezTo>
                  <a:pt x="57300" y="1279839"/>
                  <a:pt x="0" y="1222539"/>
                  <a:pt x="0" y="1151855"/>
                </a:cubicBezTo>
                <a:lnTo>
                  <a:pt x="0" y="127984"/>
                </a:lnTo>
                <a:close/>
              </a:path>
            </a:pathLst>
          </a:custGeom>
        </p:spPr>
        <p:style>
          <a:lnRef idx="3">
            <a:schemeClr val="accent3">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5105" tIns="45105" rIns="45105" bIns="45105" numCol="1" spcCol="1270" anchor="ctr" anchorCtr="0">
            <a:noAutofit/>
          </a:bodyPr>
          <a:lstStyle/>
          <a:p>
            <a:pPr lvl="0" algn="ctr" defTabSz="533400">
              <a:lnSpc>
                <a:spcPct val="90000"/>
              </a:lnSpc>
              <a:spcBef>
                <a:spcPct val="0"/>
              </a:spcBef>
              <a:spcAft>
                <a:spcPct val="35000"/>
              </a:spcAft>
            </a:pPr>
            <a:r>
              <a:rPr lang="en-ZA" sz="1600" kern="1200" dirty="0" smtClean="0"/>
              <a:t>Data integrity and Analytics, accurate and real-time reporting.</a:t>
            </a:r>
            <a:endParaRPr lang="en-GB" sz="1600" kern="1200" dirty="0" smtClean="0"/>
          </a:p>
        </p:txBody>
      </p:sp>
      <p:graphicFrame>
        <p:nvGraphicFramePr>
          <p:cNvPr id="6" name="Diagram 5"/>
          <p:cNvGraphicFramePr/>
          <p:nvPr>
            <p:extLst>
              <p:ext uri="{D42A27DB-BD31-4B8C-83A1-F6EECF244321}">
                <p14:modId xmlns:p14="http://schemas.microsoft.com/office/powerpoint/2010/main" val="3509398350"/>
              </p:ext>
            </p:extLst>
          </p:nvPr>
        </p:nvGraphicFramePr>
        <p:xfrm>
          <a:off x="0" y="934346"/>
          <a:ext cx="9144000" cy="408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6896567" y="1450535"/>
            <a:ext cx="2153653" cy="5125194"/>
          </a:xfrm>
          <a:prstGeom prst="roundRect">
            <a:avLst/>
          </a:prstGeom>
          <a:noFill/>
          <a:ln w="25400" cap="flat" cmpd="sng" algn="ctr">
            <a:solidFill>
              <a:srgbClr val="009A44"/>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35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7006482" y="1547202"/>
            <a:ext cx="2079653" cy="6746462"/>
          </a:xfrm>
          <a:prstGeom prst="rect">
            <a:avLst/>
          </a:prstGeom>
        </p:spPr>
        <p:txBody>
          <a:bodyPr wrap="square">
            <a:spAutoFit/>
          </a:bodyPr>
          <a:lstStyle/>
          <a:p>
            <a:pPr marL="285750" indent="-285750">
              <a:buFont typeface="Arial" panose="020B0604020202020204" pitchFamily="34" charset="0"/>
              <a:buChar char="•"/>
            </a:pPr>
            <a:r>
              <a:rPr lang="en-ZA" sz="1400" dirty="0">
                <a:latin typeface="Calibri" panose="020F0502020204030204" pitchFamily="34" charset="0"/>
                <a:ea typeface="Calibri" panose="020F0502020204030204" pitchFamily="34" charset="0"/>
                <a:cs typeface="Times New Roman" panose="02020603050405020304" pitchFamily="18" charset="0"/>
              </a:rPr>
              <a:t>E-Corrections</a:t>
            </a:r>
          </a:p>
          <a:p>
            <a:pPr marL="285750" indent="-285750">
              <a:buFont typeface="Arial" panose="020B0604020202020204" pitchFamily="34" charset="0"/>
              <a:buChar char="•"/>
            </a:pPr>
            <a:r>
              <a:rPr lang="en-ZA" sz="1400" dirty="0" smtClean="0">
                <a:latin typeface="Calibri" panose="020F0502020204030204" pitchFamily="34" charset="0"/>
                <a:cs typeface="Times New Roman" panose="02020603050405020304" pitchFamily="18" charset="0"/>
              </a:rPr>
              <a:t>Biometrics </a:t>
            </a:r>
            <a:r>
              <a:rPr lang="en-ZA" sz="1400" dirty="0">
                <a:latin typeface="Calibri" panose="020F0502020204030204" pitchFamily="34" charset="0"/>
                <a:cs typeface="Times New Roman" panose="02020603050405020304" pitchFamily="18" charset="0"/>
              </a:rPr>
              <a:t>Identification </a:t>
            </a:r>
            <a:r>
              <a:rPr lang="en-ZA" sz="1400" dirty="0" smtClean="0">
                <a:latin typeface="Calibri" panose="020F0502020204030204" pitchFamily="34" charset="0"/>
                <a:cs typeface="Times New Roman" panose="02020603050405020304" pitchFamily="18" charset="0"/>
              </a:rPr>
              <a:t>System</a:t>
            </a:r>
          </a:p>
          <a:p>
            <a:pPr marL="285750" lvl="0" indent="-285750">
              <a:buFont typeface="Arial" panose="020B0604020202020204" pitchFamily="34" charset="0"/>
              <a:buChar char="•"/>
            </a:pPr>
            <a:r>
              <a:rPr lang="en-ZA" sz="1400" dirty="0">
                <a:latin typeface="Calibri" panose="020F0502020204030204" pitchFamily="34" charset="0"/>
                <a:cs typeface="Times New Roman" panose="02020603050405020304" pitchFamily="18" charset="0"/>
              </a:rPr>
              <a:t>Data Warehouse and Intelligent reporting </a:t>
            </a:r>
            <a:r>
              <a:rPr lang="en-ZA" sz="1400" dirty="0" smtClean="0">
                <a:latin typeface="Calibri" panose="020F0502020204030204" pitchFamily="34" charset="0"/>
                <a:cs typeface="Times New Roman" panose="02020603050405020304" pitchFamily="18" charset="0"/>
              </a:rPr>
              <a:t>Tools </a:t>
            </a:r>
          </a:p>
          <a:p>
            <a:pPr marL="285750" indent="-285750">
              <a:lnSpc>
                <a:spcPct val="115000"/>
              </a:lnSpc>
              <a:buFont typeface="Wingdings" panose="05000000000000000000" pitchFamily="2" charset="2"/>
              <a:buChar char="§"/>
            </a:pPr>
            <a:r>
              <a:rPr lang="en-ZA" sz="1400" dirty="0" smtClean="0">
                <a:latin typeface="Calibri" panose="020F0502020204030204" pitchFamily="34" charset="0"/>
                <a:ea typeface="Calibri" panose="020F0502020204030204" pitchFamily="34" charset="0"/>
                <a:cs typeface="Times New Roman" panose="02020603050405020304" pitchFamily="18" charset="0"/>
              </a:rPr>
              <a:t>E-learning</a:t>
            </a:r>
          </a:p>
          <a:p>
            <a:pPr marL="285750" indent="-285750">
              <a:lnSpc>
                <a:spcPct val="115000"/>
              </a:lnSpc>
              <a:buFont typeface="Wingdings" panose="05000000000000000000" pitchFamily="2" charset="2"/>
              <a:buChar char="§"/>
            </a:pPr>
            <a:r>
              <a:rPr lang="en-ZA" sz="1400" dirty="0" smtClean="0">
                <a:latin typeface="Calibri" panose="020F0502020204030204" pitchFamily="34" charset="0"/>
                <a:ea typeface="Calibri" panose="020F0502020204030204" pitchFamily="34" charset="0"/>
                <a:cs typeface="Times New Roman" panose="02020603050405020304" pitchFamily="18" charset="0"/>
              </a:rPr>
              <a:t>E-Recruitment</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buFont typeface="Wingdings" panose="05000000000000000000" pitchFamily="2" charset="2"/>
              <a:buChar char="§"/>
            </a:pPr>
            <a:r>
              <a:rPr lang="en-ZA" sz="1400" dirty="0">
                <a:latin typeface="Calibri" panose="020F0502020204030204" pitchFamily="34" charset="0"/>
                <a:ea typeface="Calibri" panose="020F0502020204030204" pitchFamily="34" charset="0"/>
                <a:cs typeface="Times New Roman" panose="02020603050405020304" pitchFamily="18" charset="0"/>
              </a:rPr>
              <a:t>Automated Access Control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buFont typeface="Wingdings" panose="05000000000000000000" pitchFamily="2" charset="2"/>
              <a:buChar char="§"/>
            </a:pPr>
            <a:r>
              <a:rPr lang="en-ZA" sz="1400" dirty="0">
                <a:latin typeface="Calibri" panose="020F0502020204030204" pitchFamily="34" charset="0"/>
                <a:ea typeface="Calibri" panose="020F0502020204030204" pitchFamily="34" charset="0"/>
                <a:cs typeface="Times New Roman" panose="02020603050405020304" pitchFamily="18" charset="0"/>
              </a:rPr>
              <a:t>Automated Scheduling &amp; Rostering</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buFont typeface="Wingdings" panose="05000000000000000000" pitchFamily="2" charset="2"/>
              <a:buChar char="§"/>
            </a:pPr>
            <a:r>
              <a:rPr lang="en-ZA" sz="1400" dirty="0">
                <a:latin typeface="Calibri" panose="020F0502020204030204" pitchFamily="34" charset="0"/>
                <a:ea typeface="Calibri" panose="020F0502020204030204" pitchFamily="34" charset="0"/>
                <a:cs typeface="Times New Roman" panose="02020603050405020304" pitchFamily="18" charset="0"/>
              </a:rPr>
              <a:t>Automated Leave Management</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Wingdings" panose="05000000000000000000" pitchFamily="2" charset="2"/>
              <a:buChar char="§"/>
            </a:pPr>
            <a:r>
              <a:rPr lang="en-ZA" sz="1400" dirty="0" smtClean="0">
                <a:latin typeface="Calibri" panose="020F0502020204030204" pitchFamily="34" charset="0"/>
                <a:ea typeface="Calibri" panose="020F0502020204030204" pitchFamily="34" charset="0"/>
                <a:cs typeface="Times New Roman" panose="02020603050405020304" pitchFamily="18" charset="0"/>
              </a:rPr>
              <a:t>Contact </a:t>
            </a:r>
            <a:r>
              <a:rPr lang="en-ZA" sz="1400" dirty="0">
                <a:latin typeface="Calibri" panose="020F0502020204030204" pitchFamily="34" charset="0"/>
                <a:ea typeface="Calibri" panose="020F0502020204030204" pitchFamily="34" charset="0"/>
                <a:cs typeface="Times New Roman" panose="02020603050405020304" pitchFamily="18" charset="0"/>
              </a:rPr>
              <a:t>Centre</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Wingdings" panose="05000000000000000000" pitchFamily="2"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ZA" sz="1400" dirty="0">
                <a:latin typeface="Calibri" panose="020F0502020204030204" pitchFamily="34" charset="0"/>
                <a:ea typeface="Calibri" panose="020F0502020204030204" pitchFamily="34" charset="0"/>
                <a:cs typeface="Times New Roman" panose="02020603050405020304" pitchFamily="18" charset="0"/>
              </a:rPr>
              <a:t>Digital Records Management (EDRMS</a:t>
            </a:r>
            <a:r>
              <a:rPr lang="en-ZA" sz="1400" dirty="0" smtClean="0">
                <a:latin typeface="Calibri" panose="020F0502020204030204" pitchFamily="34" charset="0"/>
                <a:ea typeface="Calibri" panose="020F0502020204030204" pitchFamily="34" charset="0"/>
                <a:cs typeface="Times New Roman" panose="02020603050405020304" pitchFamily="18" charset="0"/>
              </a:rPr>
              <a:t>)</a:t>
            </a:r>
          </a:p>
          <a:p>
            <a:pPr marL="285750" indent="-285750">
              <a:lnSpc>
                <a:spcPct val="115000"/>
              </a:lnSpc>
              <a:spcAft>
                <a:spcPts val="1000"/>
              </a:spcAft>
              <a:buFont typeface="Wingdings" panose="05000000000000000000" pitchFamily="2" charset="2"/>
              <a:buChar char="§"/>
            </a:pPr>
            <a:r>
              <a:rPr lang="en-ZA" sz="1400" dirty="0" err="1" smtClean="0">
                <a:latin typeface="Calibri" panose="020F0502020204030204" pitchFamily="34" charset="0"/>
                <a:cs typeface="Times New Roman" panose="02020603050405020304" pitchFamily="18" charset="0"/>
              </a:rPr>
              <a:t>eVetting</a:t>
            </a:r>
            <a:endParaRPr lang="en-GB" sz="1400" dirty="0"/>
          </a:p>
          <a:p>
            <a:endParaRPr lang="en-ZA" sz="1400" dirty="0"/>
          </a:p>
          <a:p>
            <a:pPr lvl="0"/>
            <a:endParaRPr lang="en-GB" sz="1400" dirty="0"/>
          </a:p>
          <a:p>
            <a:pPr lvl="0"/>
            <a:endParaRPr lang="en-GB" sz="1400" dirty="0"/>
          </a:p>
          <a:p>
            <a:pPr lvl="0"/>
            <a:endParaRPr lang="en-ZA" sz="1400" dirty="0" smtClean="0">
              <a:latin typeface="Calibri" panose="020F0502020204030204" pitchFamily="34" charset="0"/>
              <a:cs typeface="Times New Roman" panose="02020603050405020304" pitchFamily="18" charset="0"/>
            </a:endParaRPr>
          </a:p>
          <a:p>
            <a:pPr lvl="0"/>
            <a:endParaRPr lang="en-GB" sz="1400" dirty="0"/>
          </a:p>
          <a:p>
            <a:endParaRPr lang="en-ZA" sz="1400" dirty="0">
              <a:latin typeface="Calibri" panose="020F0502020204030204" pitchFamily="34" charset="0"/>
              <a:cs typeface="Times New Roman" panose="02020603050405020304" pitchFamily="18" charset="0"/>
            </a:endParaRPr>
          </a:p>
          <a:p>
            <a:endParaRPr lang="en-GB" sz="1400" dirty="0"/>
          </a:p>
        </p:txBody>
      </p:sp>
      <p:grpSp>
        <p:nvGrpSpPr>
          <p:cNvPr id="60" name="Group 59"/>
          <p:cNvGrpSpPr/>
          <p:nvPr/>
        </p:nvGrpSpPr>
        <p:grpSpPr>
          <a:xfrm>
            <a:off x="2496377" y="3122768"/>
            <a:ext cx="1742000" cy="1334441"/>
            <a:chOff x="1609370" y="4721567"/>
            <a:chExt cx="1742683" cy="1584003"/>
          </a:xfrm>
        </p:grpSpPr>
        <p:sp>
          <p:nvSpPr>
            <p:cNvPr id="61" name="Rounded Rectangle 60"/>
            <p:cNvSpPr/>
            <p:nvPr/>
          </p:nvSpPr>
          <p:spPr>
            <a:xfrm>
              <a:off x="1609370" y="4721567"/>
              <a:ext cx="1742683" cy="1584003"/>
            </a:xfrm>
            <a:prstGeom prst="roundRect">
              <a:avLst>
                <a:gd name="adj" fmla="val 10000"/>
              </a:avLst>
            </a:prstGeom>
          </p:spPr>
          <p:style>
            <a:lnRef idx="3">
              <a:schemeClr val="accent3">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62" name="Rounded Rectangle 4"/>
            <p:cNvSpPr/>
            <p:nvPr/>
          </p:nvSpPr>
          <p:spPr>
            <a:xfrm>
              <a:off x="1691438" y="4938838"/>
              <a:ext cx="1649895" cy="12078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r>
                <a:rPr lang="en-ZA" sz="1600" dirty="0"/>
                <a:t>Build capacity to ensure value driven delivery of correctional services</a:t>
              </a:r>
            </a:p>
          </p:txBody>
        </p:sp>
      </p:grpSp>
      <p:cxnSp>
        <p:nvCxnSpPr>
          <p:cNvPr id="5" name="Straight Connector 4"/>
          <p:cNvCxnSpPr>
            <a:endCxn id="61" idx="1"/>
          </p:cNvCxnSpPr>
          <p:nvPr/>
        </p:nvCxnSpPr>
        <p:spPr>
          <a:xfrm>
            <a:off x="2152311" y="3777769"/>
            <a:ext cx="344066" cy="1222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61" idx="3"/>
          </p:cNvCxnSpPr>
          <p:nvPr/>
        </p:nvCxnSpPr>
        <p:spPr>
          <a:xfrm flipV="1">
            <a:off x="4238377" y="2901950"/>
            <a:ext cx="333623" cy="888039"/>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stCxn id="61" idx="3"/>
          </p:cNvCxnSpPr>
          <p:nvPr/>
        </p:nvCxnSpPr>
        <p:spPr>
          <a:xfrm>
            <a:off x="4238377" y="3789989"/>
            <a:ext cx="333623" cy="95267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1617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86744"/>
            <a:ext cx="8229600" cy="523220"/>
          </a:xfrm>
          <a:prstGeom prst="rect">
            <a:avLst/>
          </a:prstGeom>
          <a:noFill/>
        </p:spPr>
        <p:txBody>
          <a:bodyPr wrap="square" rtlCol="0">
            <a:spAutoFit/>
          </a:bodyPr>
          <a:lstStyle/>
          <a:p>
            <a:r>
              <a:rPr lang="en-US" sz="2800" b="1" dirty="0" smtClean="0">
                <a:solidFill>
                  <a:srgbClr val="00B050"/>
                </a:solidFill>
              </a:rPr>
              <a:t>5 Year Strategic Plan - Results Chain (Cont.…..)</a:t>
            </a:r>
            <a:endParaRPr lang="en-US" sz="2800" b="1" dirty="0">
              <a:solidFill>
                <a:srgbClr val="00B050"/>
              </a:solidFill>
            </a:endParaRPr>
          </a:p>
        </p:txBody>
      </p:sp>
      <p:sp>
        <p:nvSpPr>
          <p:cNvPr id="13" name="Freeform 12"/>
          <p:cNvSpPr/>
          <p:nvPr/>
        </p:nvSpPr>
        <p:spPr>
          <a:xfrm>
            <a:off x="167561" y="3031915"/>
            <a:ext cx="2092602" cy="1572027"/>
          </a:xfrm>
          <a:custGeom>
            <a:avLst/>
            <a:gdLst>
              <a:gd name="connsiteX0" fmla="*/ 0 w 2092602"/>
              <a:gd name="connsiteY0" fmla="*/ 157203 h 1572027"/>
              <a:gd name="connsiteX1" fmla="*/ 157203 w 2092602"/>
              <a:gd name="connsiteY1" fmla="*/ 0 h 1572027"/>
              <a:gd name="connsiteX2" fmla="*/ 1935399 w 2092602"/>
              <a:gd name="connsiteY2" fmla="*/ 0 h 1572027"/>
              <a:gd name="connsiteX3" fmla="*/ 2092602 w 2092602"/>
              <a:gd name="connsiteY3" fmla="*/ 157203 h 1572027"/>
              <a:gd name="connsiteX4" fmla="*/ 2092602 w 2092602"/>
              <a:gd name="connsiteY4" fmla="*/ 1414824 h 1572027"/>
              <a:gd name="connsiteX5" fmla="*/ 1935399 w 2092602"/>
              <a:gd name="connsiteY5" fmla="*/ 1572027 h 1572027"/>
              <a:gd name="connsiteX6" fmla="*/ 157203 w 2092602"/>
              <a:gd name="connsiteY6" fmla="*/ 1572027 h 1572027"/>
              <a:gd name="connsiteX7" fmla="*/ 0 w 2092602"/>
              <a:gd name="connsiteY7" fmla="*/ 1414824 h 1572027"/>
              <a:gd name="connsiteX8" fmla="*/ 0 w 2092602"/>
              <a:gd name="connsiteY8" fmla="*/ 157203 h 15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602" h="1572027">
                <a:moveTo>
                  <a:pt x="0" y="157203"/>
                </a:moveTo>
                <a:cubicBezTo>
                  <a:pt x="0" y="70382"/>
                  <a:pt x="70382" y="0"/>
                  <a:pt x="157203" y="0"/>
                </a:cubicBezTo>
                <a:lnTo>
                  <a:pt x="1935399" y="0"/>
                </a:lnTo>
                <a:cubicBezTo>
                  <a:pt x="2022220" y="0"/>
                  <a:pt x="2092602" y="70382"/>
                  <a:pt x="2092602" y="157203"/>
                </a:cubicBezTo>
                <a:lnTo>
                  <a:pt x="2092602" y="1414824"/>
                </a:lnTo>
                <a:cubicBezTo>
                  <a:pt x="2092602" y="1501645"/>
                  <a:pt x="2022220" y="1572027"/>
                  <a:pt x="1935399" y="1572027"/>
                </a:cubicBezTo>
                <a:lnTo>
                  <a:pt x="157203" y="1572027"/>
                </a:lnTo>
                <a:cubicBezTo>
                  <a:pt x="70382" y="1572027"/>
                  <a:pt x="0" y="1501645"/>
                  <a:pt x="0" y="1414824"/>
                </a:cubicBezTo>
                <a:lnTo>
                  <a:pt x="0" y="157203"/>
                </a:lnTo>
                <a:close/>
              </a:path>
            </a:pathLst>
          </a:custGeom>
        </p:spPr>
        <p:style>
          <a:lnRef idx="3">
            <a:schemeClr val="accent3">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57473" tIns="57473" rIns="57473" bIns="57473" numCol="1" spcCol="1270" anchor="ctr" anchorCtr="0">
            <a:noAutofit/>
          </a:bodyPr>
          <a:lstStyle/>
          <a:p>
            <a:pPr lvl="0" algn="ctr"/>
            <a:r>
              <a:rPr lang="en-ZA" dirty="0">
                <a:latin typeface="Calibri" panose="020F0502020204030204" pitchFamily="34" charset="0"/>
                <a:cs typeface="Times New Roman" panose="02020603050405020304" pitchFamily="18" charset="0"/>
              </a:rPr>
              <a:t>Integrated support and solutions for efficient and economical service delivery</a:t>
            </a:r>
            <a:endParaRPr lang="en-ZA" dirty="0"/>
          </a:p>
        </p:txBody>
      </p:sp>
      <p:graphicFrame>
        <p:nvGraphicFramePr>
          <p:cNvPr id="6" name="Diagram 5"/>
          <p:cNvGraphicFramePr/>
          <p:nvPr>
            <p:extLst>
              <p:ext uri="{D42A27DB-BD31-4B8C-83A1-F6EECF244321}">
                <p14:modId xmlns:p14="http://schemas.microsoft.com/office/powerpoint/2010/main" val="3509398350"/>
              </p:ext>
            </p:extLst>
          </p:nvPr>
        </p:nvGraphicFramePr>
        <p:xfrm>
          <a:off x="0" y="934346"/>
          <a:ext cx="9144000" cy="408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6896567" y="1450535"/>
            <a:ext cx="2153653" cy="5125194"/>
          </a:xfrm>
          <a:prstGeom prst="roundRect">
            <a:avLst/>
          </a:prstGeom>
          <a:noFill/>
          <a:ln w="25400" cap="flat" cmpd="sng" algn="ctr">
            <a:solidFill>
              <a:srgbClr val="009A44"/>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35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6915704" y="1450535"/>
            <a:ext cx="2079653" cy="6771084"/>
          </a:xfrm>
          <a:prstGeom prst="rect">
            <a:avLst/>
          </a:prstGeom>
        </p:spPr>
        <p:txBody>
          <a:bodyPr wrap="square">
            <a:spAutoFit/>
          </a:bodyPr>
          <a:lstStyle/>
          <a:p>
            <a:pPr marL="285750" lvl="0" indent="-285750">
              <a:buFont typeface="Arial" panose="020B0604020202020204" pitchFamily="34" charset="0"/>
              <a:buChar char="•"/>
            </a:pPr>
            <a:r>
              <a:rPr lang="en-ZA" sz="1400" dirty="0" smtClean="0"/>
              <a:t>Master Information System Security Plan (MISSTP)</a:t>
            </a:r>
          </a:p>
          <a:p>
            <a:pPr marL="285750" lvl="0" indent="-285750">
              <a:buFont typeface="Arial" panose="020B0604020202020204" pitchFamily="34" charset="0"/>
              <a:buChar char="•"/>
            </a:pPr>
            <a:r>
              <a:rPr lang="en-ZA" sz="1400" dirty="0" smtClean="0"/>
              <a:t>Body </a:t>
            </a:r>
            <a:r>
              <a:rPr lang="en-ZA" sz="1400" dirty="0"/>
              <a:t>scanners, </a:t>
            </a:r>
            <a:endParaRPr lang="en-GB" sz="1400" dirty="0"/>
          </a:p>
          <a:p>
            <a:pPr marL="285750" lvl="0" indent="-285750">
              <a:buFont typeface="Arial" panose="020B0604020202020204" pitchFamily="34" charset="0"/>
              <a:buChar char="•"/>
            </a:pPr>
            <a:r>
              <a:rPr lang="en-ZA" sz="1400" dirty="0" smtClean="0"/>
              <a:t>Access </a:t>
            </a:r>
            <a:r>
              <a:rPr lang="en-ZA" sz="1400" dirty="0"/>
              <a:t>control systems,</a:t>
            </a:r>
            <a:endParaRPr lang="en-GB" sz="1400" dirty="0"/>
          </a:p>
          <a:p>
            <a:pPr marL="285750" lvl="0" indent="-285750">
              <a:buFont typeface="Arial" panose="020B0604020202020204" pitchFamily="34" charset="0"/>
              <a:buChar char="•"/>
            </a:pPr>
            <a:r>
              <a:rPr lang="en-ZA" sz="1400" dirty="0"/>
              <a:t>invisible fences</a:t>
            </a:r>
            <a:endParaRPr lang="en-GB" sz="1400" dirty="0"/>
          </a:p>
          <a:p>
            <a:pPr marL="285750" lvl="0" indent="-285750">
              <a:buFont typeface="Arial" panose="020B0604020202020204" pitchFamily="34" charset="0"/>
              <a:buChar char="•"/>
            </a:pPr>
            <a:r>
              <a:rPr lang="en-ZA" sz="1400" dirty="0"/>
              <a:t>Cell-phone Detection</a:t>
            </a:r>
            <a:endParaRPr lang="en-GB" sz="1400" dirty="0"/>
          </a:p>
          <a:p>
            <a:pPr marL="285750" lvl="0" indent="-285750">
              <a:buFont typeface="Arial" panose="020B0604020202020204" pitchFamily="34" charset="0"/>
              <a:buChar char="•"/>
            </a:pPr>
            <a:r>
              <a:rPr lang="en-ZA" sz="1400" dirty="0"/>
              <a:t>Modernize security equipment</a:t>
            </a:r>
            <a:endParaRPr lang="en-GB" sz="1400" dirty="0"/>
          </a:p>
          <a:p>
            <a:pPr marL="285750" lvl="0" indent="-285750">
              <a:buFont typeface="Arial" panose="020B0604020202020204" pitchFamily="34" charset="0"/>
              <a:buChar char="•"/>
            </a:pPr>
            <a:r>
              <a:rPr lang="en-ZA" sz="1400" dirty="0"/>
              <a:t>Drone technology and monitoring </a:t>
            </a:r>
            <a:endParaRPr lang="en-GB" sz="1400" dirty="0"/>
          </a:p>
          <a:p>
            <a:pPr marL="285750" lvl="0" indent="-285750">
              <a:buFont typeface="Arial" panose="020B0604020202020204" pitchFamily="34" charset="0"/>
              <a:buChar char="•"/>
            </a:pPr>
            <a:r>
              <a:rPr lang="en-ZA" sz="1400" dirty="0"/>
              <a:t>Electronic </a:t>
            </a:r>
            <a:r>
              <a:rPr lang="en-ZA" sz="1400" dirty="0" smtClean="0"/>
              <a:t>Tagging</a:t>
            </a:r>
            <a:endParaRPr lang="en-GB" sz="1400" dirty="0"/>
          </a:p>
          <a:p>
            <a:pPr marL="285750" indent="-285750">
              <a:buFont typeface="Arial" panose="020B0604020202020204" pitchFamily="34" charset="0"/>
              <a:buChar char="•"/>
            </a:pPr>
            <a:r>
              <a:rPr lang="en-ZA" sz="1400" dirty="0"/>
              <a:t>Body </a:t>
            </a:r>
            <a:r>
              <a:rPr lang="en-ZA" sz="1400" dirty="0" smtClean="0"/>
              <a:t>Cameras</a:t>
            </a:r>
            <a:endParaRPr lang="en-ZA" sz="1400" dirty="0"/>
          </a:p>
          <a:p>
            <a:pPr marL="285750" indent="-285750">
              <a:buFont typeface="Arial" panose="020B0604020202020204" pitchFamily="34" charset="0"/>
              <a:buChar char="•"/>
            </a:pPr>
            <a:r>
              <a:rPr lang="en-US" sz="1400" dirty="0" smtClean="0"/>
              <a:t>Information </a:t>
            </a:r>
            <a:r>
              <a:rPr lang="en-US" sz="1400" dirty="0"/>
              <a:t>Management System (PSIMS</a:t>
            </a:r>
            <a:r>
              <a:rPr lang="en-US" sz="1400" dirty="0" smtClean="0"/>
              <a:t>)</a:t>
            </a:r>
            <a:endParaRPr lang="en-GB" sz="1400" dirty="0"/>
          </a:p>
          <a:p>
            <a:pPr marL="285750" lvl="0" indent="-285750">
              <a:buFont typeface="Arial" panose="020B0604020202020204" pitchFamily="34" charset="0"/>
              <a:buChar char="•"/>
            </a:pPr>
            <a:r>
              <a:rPr lang="en-ZA" sz="1400" dirty="0"/>
              <a:t>Standardization of server </a:t>
            </a:r>
            <a:r>
              <a:rPr lang="en-ZA" sz="1400" dirty="0" smtClean="0"/>
              <a:t>room</a:t>
            </a:r>
          </a:p>
          <a:p>
            <a:pPr marL="285750" indent="-285750">
              <a:buFont typeface="Arial" panose="020B0604020202020204" pitchFamily="34" charset="0"/>
              <a:buChar char="•"/>
            </a:pPr>
            <a:r>
              <a:rPr lang="en-ZA" sz="1400" dirty="0"/>
              <a:t>Telephone Management Systems (VOIP</a:t>
            </a:r>
            <a:r>
              <a:rPr lang="en-ZA" sz="1400" dirty="0" smtClean="0"/>
              <a:t>)</a:t>
            </a:r>
          </a:p>
          <a:p>
            <a:pPr marL="285750" indent="-285750">
              <a:buFont typeface="Arial" panose="020B0604020202020204" pitchFamily="34" charset="0"/>
              <a:buChar char="•"/>
            </a:pPr>
            <a:r>
              <a:rPr lang="en-ZA" sz="1400" dirty="0" smtClean="0"/>
              <a:t>Voice Analysis System</a:t>
            </a:r>
            <a:endParaRPr lang="en-ZA" sz="1400" dirty="0"/>
          </a:p>
          <a:p>
            <a:pPr marL="285750" lvl="0" indent="-285750">
              <a:buFont typeface="Arial" panose="020B0604020202020204" pitchFamily="34" charset="0"/>
              <a:buChar char="•"/>
            </a:pPr>
            <a:endParaRPr lang="en-ZA" sz="1400" dirty="0"/>
          </a:p>
          <a:p>
            <a:endParaRPr lang="en-ZA" sz="1400" dirty="0"/>
          </a:p>
          <a:p>
            <a:pPr lvl="0"/>
            <a:endParaRPr lang="en-GB" sz="1400" dirty="0"/>
          </a:p>
          <a:p>
            <a:pPr lvl="0"/>
            <a:endParaRPr lang="en-GB" sz="1400" dirty="0"/>
          </a:p>
          <a:p>
            <a:pPr lvl="0"/>
            <a:endParaRPr lang="en-ZA" sz="1400" dirty="0" smtClean="0">
              <a:latin typeface="Calibri" panose="020F0502020204030204" pitchFamily="34" charset="0"/>
              <a:cs typeface="Times New Roman" panose="02020603050405020304" pitchFamily="18" charset="0"/>
            </a:endParaRPr>
          </a:p>
          <a:p>
            <a:pPr lvl="0"/>
            <a:endParaRPr lang="en-GB" sz="1400" dirty="0"/>
          </a:p>
          <a:p>
            <a:endParaRPr lang="en-ZA" sz="1400" dirty="0">
              <a:latin typeface="Calibri" panose="020F0502020204030204" pitchFamily="34" charset="0"/>
              <a:cs typeface="Times New Roman" panose="02020603050405020304" pitchFamily="18" charset="0"/>
            </a:endParaRPr>
          </a:p>
          <a:p>
            <a:endParaRPr lang="en-GB" sz="1400" dirty="0"/>
          </a:p>
        </p:txBody>
      </p:sp>
      <p:grpSp>
        <p:nvGrpSpPr>
          <p:cNvPr id="22" name="Group 21"/>
          <p:cNvGrpSpPr/>
          <p:nvPr/>
        </p:nvGrpSpPr>
        <p:grpSpPr>
          <a:xfrm>
            <a:off x="4512545" y="2352078"/>
            <a:ext cx="2016949" cy="1359673"/>
            <a:chOff x="2398678" y="1857982"/>
            <a:chExt cx="1866980" cy="1976869"/>
          </a:xfrm>
        </p:grpSpPr>
        <p:sp>
          <p:nvSpPr>
            <p:cNvPr id="23" name="Rounded Rectangle 22"/>
            <p:cNvSpPr/>
            <p:nvPr/>
          </p:nvSpPr>
          <p:spPr>
            <a:xfrm>
              <a:off x="2524676" y="2102108"/>
              <a:ext cx="1740981" cy="1582456"/>
            </a:xfrm>
            <a:prstGeom prst="roundRect">
              <a:avLst>
                <a:gd name="adj" fmla="val 10000"/>
              </a:avLst>
            </a:prstGeom>
          </p:spPr>
          <p:style>
            <a:lnRef idx="3">
              <a:schemeClr val="accent3">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4" name="Rounded Rectangle 4"/>
            <p:cNvSpPr/>
            <p:nvPr/>
          </p:nvSpPr>
          <p:spPr>
            <a:xfrm>
              <a:off x="2398678" y="1857982"/>
              <a:ext cx="1866980" cy="1976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ZA" sz="1600" kern="1200" dirty="0" smtClean="0"/>
                <a:t>Modernised, secure and integrated ICT infrastructure</a:t>
              </a:r>
            </a:p>
          </p:txBody>
        </p:sp>
      </p:grpSp>
      <p:grpSp>
        <p:nvGrpSpPr>
          <p:cNvPr id="34" name="Group 33"/>
          <p:cNvGrpSpPr/>
          <p:nvPr/>
        </p:nvGrpSpPr>
        <p:grpSpPr>
          <a:xfrm>
            <a:off x="4725697" y="4178643"/>
            <a:ext cx="1709553" cy="656724"/>
            <a:chOff x="4881583" y="1321978"/>
            <a:chExt cx="1740981" cy="1582456"/>
          </a:xfrm>
        </p:grpSpPr>
        <p:sp>
          <p:nvSpPr>
            <p:cNvPr id="35" name="Rounded Rectangle 34"/>
            <p:cNvSpPr/>
            <p:nvPr/>
          </p:nvSpPr>
          <p:spPr>
            <a:xfrm>
              <a:off x="4881583" y="1321978"/>
              <a:ext cx="1740981" cy="1582456"/>
            </a:xfrm>
            <a:prstGeom prst="roundRect">
              <a:avLst>
                <a:gd name="adj" fmla="val 10000"/>
              </a:avLst>
            </a:prstGeom>
          </p:spPr>
          <p:style>
            <a:lnRef idx="3">
              <a:schemeClr val="accent3">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36" name="Rounded Rectangle 4"/>
            <p:cNvSpPr/>
            <p:nvPr/>
          </p:nvSpPr>
          <p:spPr>
            <a:xfrm>
              <a:off x="4927932" y="1368327"/>
              <a:ext cx="1648283" cy="14897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ZA" sz="1600" kern="1200" dirty="0" smtClean="0"/>
                <a:t>Smart Security technology</a:t>
              </a:r>
              <a:endParaRPr lang="en-ZA" sz="1600" kern="1200" dirty="0"/>
            </a:p>
          </p:txBody>
        </p:sp>
      </p:grpSp>
      <p:sp>
        <p:nvSpPr>
          <p:cNvPr id="40" name="Rounded Rectangle 39"/>
          <p:cNvSpPr/>
          <p:nvPr/>
        </p:nvSpPr>
        <p:spPr>
          <a:xfrm>
            <a:off x="2473638" y="3134036"/>
            <a:ext cx="1742000" cy="1334441"/>
          </a:xfrm>
          <a:prstGeom prst="roundRect">
            <a:avLst>
              <a:gd name="adj" fmla="val 10000"/>
            </a:avLst>
          </a:prstGeom>
        </p:spPr>
        <p:style>
          <a:lnRef idx="3">
            <a:schemeClr val="accent3">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2" name="TextBox 11"/>
          <p:cNvSpPr txBox="1"/>
          <p:nvPr/>
        </p:nvSpPr>
        <p:spPr>
          <a:xfrm>
            <a:off x="2503505" y="3215432"/>
            <a:ext cx="1585736" cy="1169551"/>
          </a:xfrm>
          <a:prstGeom prst="rect">
            <a:avLst/>
          </a:prstGeom>
          <a:noFill/>
        </p:spPr>
        <p:txBody>
          <a:bodyPr wrap="square" rtlCol="0">
            <a:spAutoFit/>
          </a:bodyPr>
          <a:lstStyle/>
          <a:p>
            <a:pPr lvl="0"/>
            <a:r>
              <a:rPr lang="en-ZA" sz="1400" dirty="0"/>
              <a:t>Build capacity to ensure value driven delivery of correctional services</a:t>
            </a:r>
          </a:p>
        </p:txBody>
      </p:sp>
      <p:cxnSp>
        <p:nvCxnSpPr>
          <p:cNvPr id="16" name="Straight Connector 15"/>
          <p:cNvCxnSpPr>
            <a:endCxn id="40" idx="1"/>
          </p:cNvCxnSpPr>
          <p:nvPr/>
        </p:nvCxnSpPr>
        <p:spPr>
          <a:xfrm>
            <a:off x="2260163" y="3790950"/>
            <a:ext cx="213475" cy="10307"/>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40" idx="3"/>
            <a:endCxn id="23" idx="1"/>
          </p:cNvCxnSpPr>
          <p:nvPr/>
        </p:nvCxnSpPr>
        <p:spPr>
          <a:xfrm flipV="1">
            <a:off x="4215638" y="3064186"/>
            <a:ext cx="433026" cy="737071"/>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40" idx="3"/>
            <a:endCxn id="35" idx="1"/>
          </p:cNvCxnSpPr>
          <p:nvPr/>
        </p:nvCxnSpPr>
        <p:spPr>
          <a:xfrm>
            <a:off x="4215638" y="3801257"/>
            <a:ext cx="510059" cy="70574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1082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p:nvPr>
        </p:nvSpPr>
        <p:spPr>
          <a:xfrm>
            <a:off x="127131" y="259618"/>
            <a:ext cx="8647112" cy="276999"/>
          </a:xfrm>
        </p:spPr>
        <p:txBody>
          <a:bodyPr>
            <a:normAutofit fontScale="90000"/>
          </a:bodyPr>
          <a:lstStyle/>
          <a:p>
            <a:r>
              <a:rPr lang="en-ZA" b="1" dirty="0">
                <a:solidFill>
                  <a:srgbClr val="92D050"/>
                </a:solidFill>
              </a:rPr>
              <a:t>High Level </a:t>
            </a:r>
            <a:r>
              <a:rPr lang="en-ZA" b="1" dirty="0" smtClean="0">
                <a:solidFill>
                  <a:srgbClr val="92D050"/>
                </a:solidFill>
              </a:rPr>
              <a:t>Plan – Next 5 years </a:t>
            </a:r>
            <a:endParaRPr lang="en-ZA" b="1" dirty="0">
              <a:solidFill>
                <a:srgbClr val="92D050"/>
              </a:solidFill>
            </a:endParaRPr>
          </a:p>
        </p:txBody>
      </p:sp>
      <p:graphicFrame>
        <p:nvGraphicFramePr>
          <p:cNvPr id="7" name="Content Placeholder 6"/>
          <p:cNvGraphicFramePr>
            <a:graphicFrameLocks noGrp="1"/>
          </p:cNvGraphicFramePr>
          <p:nvPr>
            <p:ph sz="half" idx="4294967295"/>
            <p:extLst>
              <p:ext uri="{D42A27DB-BD31-4B8C-83A1-F6EECF244321}">
                <p14:modId xmlns:p14="http://schemas.microsoft.com/office/powerpoint/2010/main" val="248446372"/>
              </p:ext>
            </p:extLst>
          </p:nvPr>
        </p:nvGraphicFramePr>
        <p:xfrm>
          <a:off x="0" y="666750"/>
          <a:ext cx="8774243" cy="5878158"/>
        </p:xfrm>
        <a:graphic>
          <a:graphicData uri="http://schemas.openxmlformats.org/drawingml/2006/table">
            <a:tbl>
              <a:tblPr firstRow="1" bandRow="1">
                <a:tableStyleId>{F5AB1C69-6EDB-4FF4-983F-18BD219EF322}</a:tableStyleId>
              </a:tblPr>
              <a:tblGrid>
                <a:gridCol w="2224991"/>
                <a:gridCol w="2350712"/>
                <a:gridCol w="2099270"/>
                <a:gridCol w="2099270"/>
              </a:tblGrid>
              <a:tr h="483198">
                <a:tc>
                  <a:txBody>
                    <a:bodyPr/>
                    <a:lstStyle/>
                    <a:p>
                      <a:r>
                        <a:rPr lang="en-ZA" sz="1050" dirty="0" smtClean="0"/>
                        <a:t>Strategic Intent</a:t>
                      </a:r>
                      <a:endParaRPr lang="en-ZA" sz="1050" dirty="0">
                        <a:latin typeface="+mj-lt"/>
                      </a:endParaRPr>
                    </a:p>
                  </a:txBody>
                  <a:tcPr/>
                </a:tc>
                <a:tc>
                  <a:txBody>
                    <a:bodyPr/>
                    <a:lstStyle/>
                    <a:p>
                      <a:r>
                        <a:rPr lang="en-ZA" sz="1050" dirty="0" smtClean="0"/>
                        <a:t>Tasks / Action Steps</a:t>
                      </a:r>
                      <a:endParaRPr lang="en-ZA" sz="1050" dirty="0"/>
                    </a:p>
                  </a:txBody>
                  <a:tcPr/>
                </a:tc>
                <a:tc>
                  <a:txBody>
                    <a:bodyPr/>
                    <a:lstStyle/>
                    <a:p>
                      <a:r>
                        <a:rPr lang="en-ZA" sz="1050" dirty="0" smtClean="0"/>
                        <a:t>Timeline</a:t>
                      </a:r>
                      <a:endParaRPr lang="en-ZA" sz="1050" dirty="0"/>
                    </a:p>
                  </a:txBody>
                  <a:tcPr/>
                </a:tc>
                <a:tc>
                  <a:txBody>
                    <a:bodyPr/>
                    <a:lstStyle/>
                    <a:p>
                      <a:r>
                        <a:rPr lang="en-ZA" sz="1050" dirty="0" smtClean="0"/>
                        <a:t>Responsibility</a:t>
                      </a:r>
                      <a:endParaRPr lang="en-ZA" sz="1050" dirty="0"/>
                    </a:p>
                  </a:txBody>
                  <a:tcPr/>
                </a:tc>
              </a:tr>
              <a:tr h="2407884">
                <a:tc>
                  <a:txBody>
                    <a:bodyPr/>
                    <a:lstStyle/>
                    <a:p>
                      <a:pPr marL="0" marR="0" lvl="0" indent="0" algn="l" defTabSz="914331" rtl="0" eaLnBrk="1" fontAlgn="auto" latinLnBrk="0" hangingPunct="1">
                        <a:lnSpc>
                          <a:spcPct val="100000"/>
                        </a:lnSpc>
                        <a:spcBef>
                          <a:spcPts val="0"/>
                        </a:spcBef>
                        <a:spcAft>
                          <a:spcPts val="0"/>
                        </a:spcAft>
                        <a:buClrTx/>
                        <a:buSzTx/>
                        <a:buFontTx/>
                        <a:buNone/>
                        <a:tabLst/>
                        <a:defRPr/>
                      </a:pPr>
                      <a:r>
                        <a:rPr lang="en-ZA" sz="1050" dirty="0" smtClean="0"/>
                        <a:t>To provide effective, efficient and well maintained integrated ICT Systems</a:t>
                      </a:r>
                      <a:endParaRPr lang="en-ZA" sz="1050" dirty="0" smtClean="0">
                        <a:latin typeface="Arial" panose="020B0604020202020204" pitchFamily="34" charset="0"/>
                        <a:cs typeface="Arial" panose="020B0604020202020204" pitchFamily="34" charset="0"/>
                      </a:endParaRPr>
                    </a:p>
                  </a:txBody>
                  <a:tcPr/>
                </a:tc>
                <a:tc>
                  <a:txBody>
                    <a:bodyPr/>
                    <a:lstStyle/>
                    <a:p>
                      <a:pPr marL="171450" marR="0" lvl="0" indent="-1714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50" dirty="0" smtClean="0"/>
                        <a:t>E-corrections </a:t>
                      </a:r>
                    </a:p>
                    <a:p>
                      <a:pPr marL="171450" marR="0" lvl="0" indent="-1714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50" dirty="0" smtClean="0"/>
                        <a:t>E-learning</a:t>
                      </a:r>
                    </a:p>
                    <a:p>
                      <a:pPr marL="171450" marR="0" lvl="0" indent="-1714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50" dirty="0" smtClean="0"/>
                        <a:t>E-Recruitment</a:t>
                      </a:r>
                    </a:p>
                    <a:p>
                      <a:pPr marL="171450" marR="0" lvl="0" indent="-1714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50" kern="1200" dirty="0" smtClean="0"/>
                        <a:t>Automated Access Control </a:t>
                      </a:r>
                      <a:endParaRPr lang="en-ZA" sz="1050" dirty="0" smtClean="0"/>
                    </a:p>
                    <a:p>
                      <a:pPr marL="171450" indent="-171450">
                        <a:buFont typeface="Arial" panose="020B0604020202020204" pitchFamily="34" charset="0"/>
                        <a:buChar char="•"/>
                      </a:pPr>
                      <a:r>
                        <a:rPr lang="en-ZA" sz="1050" dirty="0" smtClean="0"/>
                        <a:t>Automated Scheduling and Rostering </a:t>
                      </a:r>
                    </a:p>
                    <a:p>
                      <a:pPr marL="171450" indent="-171450">
                        <a:buFont typeface="Arial" panose="020B0604020202020204" pitchFamily="34" charset="0"/>
                        <a:buChar char="•"/>
                      </a:pPr>
                      <a:r>
                        <a:rPr lang="en-ZA" sz="1050" dirty="0" smtClean="0"/>
                        <a:t>Automated</a:t>
                      </a:r>
                      <a:r>
                        <a:rPr lang="en-ZA" sz="1050" baseline="0" dirty="0" smtClean="0"/>
                        <a:t> </a:t>
                      </a:r>
                      <a:r>
                        <a:rPr lang="en-ZA" sz="1050" dirty="0" smtClean="0"/>
                        <a:t>Leave Management</a:t>
                      </a:r>
                    </a:p>
                    <a:p>
                      <a:pPr marL="171450" indent="-171450">
                        <a:buFont typeface="Arial" panose="020B0604020202020204" pitchFamily="34" charset="0"/>
                        <a:buChar char="•"/>
                      </a:pPr>
                      <a:r>
                        <a:rPr lang="en-ZA" sz="1050" dirty="0" smtClean="0"/>
                        <a:t>Inmate</a:t>
                      </a:r>
                      <a:r>
                        <a:rPr lang="en-ZA" sz="1050" baseline="0" dirty="0" smtClean="0"/>
                        <a:t> Management system</a:t>
                      </a:r>
                    </a:p>
                    <a:p>
                      <a:pPr marL="171450" indent="-171450">
                        <a:buFont typeface="Arial" panose="020B0604020202020204" pitchFamily="34" charset="0"/>
                        <a:buChar char="•"/>
                      </a:pPr>
                      <a:r>
                        <a:rPr lang="en-ZA" sz="1050" baseline="0" dirty="0" smtClean="0"/>
                        <a:t>Electronic Document Management System (EDRMS)</a:t>
                      </a:r>
                    </a:p>
                    <a:p>
                      <a:pPr marL="171450" indent="-171450">
                        <a:buFont typeface="Arial" panose="020B0604020202020204" pitchFamily="34" charset="0"/>
                        <a:buChar char="•"/>
                      </a:pPr>
                      <a:r>
                        <a:rPr lang="en-ZA" sz="1050" baseline="0" dirty="0" smtClean="0"/>
                        <a:t>Contact Centre</a:t>
                      </a:r>
                    </a:p>
                    <a:p>
                      <a:pPr marL="171450" indent="-171450">
                        <a:buFont typeface="Arial" panose="020B0604020202020204" pitchFamily="34" charset="0"/>
                        <a:buChar char="•"/>
                      </a:pPr>
                      <a:r>
                        <a:rPr lang="en-ZA" sz="1050" baseline="0" dirty="0" smtClean="0"/>
                        <a:t>Intelligent DCS</a:t>
                      </a:r>
                    </a:p>
                  </a:txBody>
                  <a:tcPr/>
                </a:tc>
                <a:tc>
                  <a:txBody>
                    <a:bodyPr/>
                    <a:lstStyle/>
                    <a:p>
                      <a:pPr marL="171450" indent="-171450">
                        <a:buFont typeface="Arial" panose="020B0604020202020204" pitchFamily="34" charset="0"/>
                        <a:buChar char="•"/>
                      </a:pPr>
                      <a:r>
                        <a:rPr lang="en-ZA" sz="1050" dirty="0" smtClean="0"/>
                        <a:t>31 March 2020</a:t>
                      </a:r>
                    </a:p>
                    <a:p>
                      <a:pPr marL="171450" marR="0" lvl="0" indent="-1714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50" dirty="0" smtClean="0"/>
                        <a:t>31 March 2021</a:t>
                      </a:r>
                    </a:p>
                    <a:p>
                      <a:pPr marL="171450" marR="0" lvl="0" indent="-1714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50" dirty="0" smtClean="0"/>
                        <a:t>31 March 2020</a:t>
                      </a:r>
                    </a:p>
                    <a:p>
                      <a:pPr marL="171450" marR="0" lvl="0" indent="-1714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50" dirty="0" smtClean="0"/>
                        <a:t>31 March 2020</a:t>
                      </a:r>
                    </a:p>
                    <a:p>
                      <a:pPr marL="0" marR="0" lvl="0" indent="0" algn="l" defTabSz="91433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050" dirty="0" smtClean="0"/>
                    </a:p>
                    <a:p>
                      <a:pPr marL="171450" marR="0" lvl="0" indent="-1714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50" dirty="0" smtClean="0"/>
                        <a:t>31 March 2020</a:t>
                      </a:r>
                    </a:p>
                    <a:p>
                      <a:pPr marL="0" marR="0" lvl="0" indent="0" algn="l" defTabSz="91433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050" dirty="0" smtClean="0"/>
                    </a:p>
                    <a:p>
                      <a:pPr marL="171450" marR="0" lvl="0" indent="-1714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50" dirty="0" smtClean="0"/>
                        <a:t>31 March 2020</a:t>
                      </a:r>
                    </a:p>
                    <a:p>
                      <a:pPr marL="171450" marR="0" lvl="0" indent="-1714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50" dirty="0" smtClean="0"/>
                        <a:t>31 March 2024</a:t>
                      </a:r>
                    </a:p>
                    <a:p>
                      <a:pPr marL="171450" marR="0" lvl="0" indent="-1714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050" dirty="0" smtClean="0"/>
                    </a:p>
                    <a:p>
                      <a:pPr marL="171450" marR="0" lvl="0" indent="-1714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50" dirty="0" smtClean="0"/>
                        <a:t>31 March 2020</a:t>
                      </a:r>
                    </a:p>
                    <a:p>
                      <a:pPr marL="0" marR="0" lvl="0" indent="0" algn="l" defTabSz="91433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050" dirty="0" smtClean="0"/>
                    </a:p>
                    <a:p>
                      <a:pPr marL="0" marR="0" lvl="0" indent="0" algn="l" defTabSz="91433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050" dirty="0" smtClean="0"/>
                    </a:p>
                    <a:p>
                      <a:pPr marL="171450" marR="0" lvl="0" indent="-1714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50" baseline="0" dirty="0" smtClean="0"/>
                        <a:t>02 September</a:t>
                      </a:r>
                      <a:r>
                        <a:rPr lang="en-ZA" sz="1050" dirty="0" smtClean="0"/>
                        <a:t> 2019</a:t>
                      </a:r>
                    </a:p>
                    <a:p>
                      <a:pPr marL="171450" marR="0" lvl="0" indent="-1714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50" kern="1200" baseline="0" dirty="0" smtClean="0">
                          <a:solidFill>
                            <a:schemeClr val="dk1"/>
                          </a:solidFill>
                          <a:latin typeface="+mn-lt"/>
                          <a:ea typeface="+mn-ea"/>
                          <a:cs typeface="+mn-cs"/>
                        </a:rPr>
                        <a:t>31 March 2020</a:t>
                      </a:r>
                    </a:p>
                  </a:txBody>
                  <a:tcPr/>
                </a:tc>
                <a:tc>
                  <a:txBody>
                    <a:bodyPr/>
                    <a:lstStyle/>
                    <a:p>
                      <a:r>
                        <a:rPr lang="en-ZA" sz="1050" dirty="0" smtClean="0"/>
                        <a:t>GITO, Security, Development and Care Corrections,</a:t>
                      </a:r>
                      <a:r>
                        <a:rPr lang="en-ZA" sz="1050" baseline="0" dirty="0" smtClean="0"/>
                        <a:t> Facilities, Human Resources, SCM</a:t>
                      </a:r>
                      <a:endParaRPr lang="en-ZA" sz="1050" dirty="0"/>
                    </a:p>
                  </a:txBody>
                  <a:tcPr/>
                </a:tc>
              </a:tr>
              <a:tr h="1190737">
                <a:tc>
                  <a:txBody>
                    <a:bodyPr/>
                    <a:lstStyle/>
                    <a:p>
                      <a:pPr marL="0" marR="0" lvl="0" indent="0" algn="l" defTabSz="914331" rtl="0" eaLnBrk="1" fontAlgn="auto" latinLnBrk="0" hangingPunct="1">
                        <a:lnSpc>
                          <a:spcPct val="100000"/>
                        </a:lnSpc>
                        <a:spcBef>
                          <a:spcPts val="0"/>
                        </a:spcBef>
                        <a:spcAft>
                          <a:spcPts val="0"/>
                        </a:spcAft>
                        <a:buClrTx/>
                        <a:buSzTx/>
                        <a:buFontTx/>
                        <a:buNone/>
                        <a:tabLst/>
                        <a:defRPr/>
                      </a:pPr>
                      <a:r>
                        <a:rPr lang="en-ZA" sz="1050" dirty="0" smtClean="0"/>
                        <a:t>To provide a secure, reliable and responsive Telecommunication and network infrastructure </a:t>
                      </a:r>
                    </a:p>
                    <a:p>
                      <a:endParaRPr lang="en-ZA" sz="1050" dirty="0">
                        <a:latin typeface="Arial" panose="020B0604020202020204" pitchFamily="34" charset="0"/>
                        <a:cs typeface="Arial" panose="020B0604020202020204" pitchFamily="34" charset="0"/>
                      </a:endParaRPr>
                    </a:p>
                  </a:txBody>
                  <a:tcPr/>
                </a:tc>
                <a:tc>
                  <a:txBody>
                    <a:bodyPr/>
                    <a:lstStyle/>
                    <a:p>
                      <a:pPr marL="171450" indent="-171450">
                        <a:buFont typeface="Arial" panose="020B0604020202020204" pitchFamily="34" charset="0"/>
                        <a:buChar char="•"/>
                      </a:pPr>
                      <a:r>
                        <a:rPr lang="en-ZA" sz="1050" dirty="0" smtClean="0"/>
                        <a:t>Alternative connectivity</a:t>
                      </a:r>
                      <a:r>
                        <a:rPr lang="en-ZA" sz="1050" baseline="0" dirty="0" smtClean="0"/>
                        <a:t> (Microwave)</a:t>
                      </a:r>
                    </a:p>
                    <a:p>
                      <a:pPr marL="171450" indent="-171450">
                        <a:buFont typeface="Arial" panose="020B0604020202020204" pitchFamily="34" charset="0"/>
                        <a:buChar char="•"/>
                      </a:pPr>
                      <a:r>
                        <a:rPr lang="en-ZA" sz="1050" baseline="0" dirty="0" smtClean="0"/>
                        <a:t>Telephone Management Systems (VOIP)</a:t>
                      </a:r>
                    </a:p>
                    <a:p>
                      <a:pPr marL="171450" indent="-171450">
                        <a:buFont typeface="Arial" panose="020B0604020202020204" pitchFamily="34" charset="0"/>
                        <a:buChar char="•"/>
                      </a:pPr>
                      <a:r>
                        <a:rPr lang="en-ZA" sz="1050" baseline="0" dirty="0" smtClean="0"/>
                        <a:t>Expanding Audio Visual Court processes </a:t>
                      </a:r>
                    </a:p>
                    <a:p>
                      <a:pPr marL="171450" indent="-171450">
                        <a:buFont typeface="Arial" panose="020B0604020202020204" pitchFamily="34" charset="0"/>
                        <a:buChar char="•"/>
                      </a:pPr>
                      <a:r>
                        <a:rPr lang="en-ZA" sz="1050" baseline="0" dirty="0" smtClean="0"/>
                        <a:t>E-scheduling (Visits)</a:t>
                      </a:r>
                    </a:p>
                    <a:p>
                      <a:pPr marL="171450" indent="-171450">
                        <a:buFont typeface="Arial" panose="020B0604020202020204" pitchFamily="34" charset="0"/>
                        <a:buChar char="•"/>
                      </a:pPr>
                      <a:r>
                        <a:rPr lang="en-ZA" sz="1050" baseline="0" dirty="0" smtClean="0">
                          <a:solidFill>
                            <a:schemeClr val="tx1"/>
                          </a:solidFill>
                          <a:latin typeface="Arial" panose="020B0604020202020204" pitchFamily="34" charset="0"/>
                          <a:cs typeface="Arial" panose="020B0604020202020204" pitchFamily="34" charset="0"/>
                        </a:rPr>
                        <a:t>Device Management</a:t>
                      </a:r>
                    </a:p>
                  </a:txBody>
                  <a:tcPr/>
                </a:tc>
                <a:tc>
                  <a:txBody>
                    <a:bodyPr/>
                    <a:lstStyle/>
                    <a:p>
                      <a:pPr marL="171450" marR="0" lvl="0" indent="-1714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50" dirty="0" smtClean="0"/>
                        <a:t>31 March</a:t>
                      </a:r>
                      <a:r>
                        <a:rPr lang="en-ZA" sz="1050" baseline="0" dirty="0" smtClean="0"/>
                        <a:t> 2021</a:t>
                      </a:r>
                    </a:p>
                    <a:p>
                      <a:pPr marL="0" marR="0" lvl="0" indent="0" algn="l" defTabSz="91433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050" baseline="0" dirty="0" smtClean="0"/>
                    </a:p>
                    <a:p>
                      <a:pPr marL="171450" marR="0" lvl="0" indent="-1714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50" dirty="0" smtClean="0"/>
                        <a:t>31 March 2020</a:t>
                      </a:r>
                    </a:p>
                    <a:p>
                      <a:pPr marL="171450" marR="0" lvl="0" indent="-1714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050" baseline="0" dirty="0" smtClean="0"/>
                    </a:p>
                    <a:p>
                      <a:pPr marL="171450" marR="0" lvl="0" indent="-1714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50" dirty="0" smtClean="0"/>
                        <a:t>31 March 2022</a:t>
                      </a:r>
                    </a:p>
                    <a:p>
                      <a:pPr marL="171450" marR="0" lvl="0" indent="-1714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050" baseline="0" dirty="0" smtClean="0"/>
                    </a:p>
                    <a:p>
                      <a:pPr marL="171450" marR="0" lvl="0" indent="-1714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50" dirty="0" smtClean="0"/>
                        <a:t>31 March 2022</a:t>
                      </a:r>
                    </a:p>
                    <a:p>
                      <a:pPr marL="171450" marR="0" lvl="0" indent="-1714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50" dirty="0" smtClean="0">
                          <a:solidFill>
                            <a:schemeClr val="tx1"/>
                          </a:solidFill>
                          <a:latin typeface="Arial" panose="020B0604020202020204" pitchFamily="34" charset="0"/>
                          <a:cs typeface="Arial" panose="020B0604020202020204" pitchFamily="34" charset="0"/>
                        </a:rPr>
                        <a:t>31 March 2020</a:t>
                      </a:r>
                    </a:p>
                  </a:txBody>
                  <a:tcPr/>
                </a:tc>
                <a:tc>
                  <a:txBody>
                    <a:bodyPr/>
                    <a:lstStyle/>
                    <a:p>
                      <a:r>
                        <a:rPr lang="en-ZA" sz="1050" dirty="0" smtClean="0"/>
                        <a:t>GITO, Security, </a:t>
                      </a:r>
                      <a:r>
                        <a:rPr lang="en-ZA" sz="1050" baseline="0" dirty="0" smtClean="0"/>
                        <a:t>Facilities, SCM</a:t>
                      </a:r>
                      <a:endParaRPr lang="en-ZA" sz="1050" dirty="0" smtClean="0"/>
                    </a:p>
                    <a:p>
                      <a:endParaRPr lang="en-ZA" sz="1050" dirty="0"/>
                    </a:p>
                  </a:txBody>
                  <a:tcPr/>
                </a:tc>
              </a:tr>
              <a:tr h="1346051">
                <a:tc>
                  <a:txBody>
                    <a:bodyPr/>
                    <a:lstStyle/>
                    <a:p>
                      <a:pPr marL="0" marR="0" lvl="0" indent="0" algn="l" defTabSz="914331" rtl="0" eaLnBrk="1" fontAlgn="auto" latinLnBrk="0" hangingPunct="1">
                        <a:lnSpc>
                          <a:spcPct val="100000"/>
                        </a:lnSpc>
                        <a:spcBef>
                          <a:spcPts val="0"/>
                        </a:spcBef>
                        <a:spcAft>
                          <a:spcPts val="0"/>
                        </a:spcAft>
                        <a:buClrTx/>
                        <a:buSzTx/>
                        <a:buFontTx/>
                        <a:buNone/>
                        <a:tabLst/>
                        <a:defRPr/>
                      </a:pPr>
                      <a:r>
                        <a:rPr lang="en-ZA" sz="1050" dirty="0" smtClean="0"/>
                        <a:t>To participate in Integrated Planning with stakeholders </a:t>
                      </a:r>
                    </a:p>
                    <a:p>
                      <a:endParaRPr lang="en-ZA" sz="1050" dirty="0">
                        <a:latin typeface="Arial" panose="020B0604020202020204" pitchFamily="34" charset="0"/>
                        <a:cs typeface="Arial" panose="020B0604020202020204" pitchFamily="34" charset="0"/>
                      </a:endParaRPr>
                    </a:p>
                  </a:txBody>
                  <a:tcPr/>
                </a:tc>
                <a:tc>
                  <a:txBody>
                    <a:bodyPr/>
                    <a:lstStyle/>
                    <a:p>
                      <a:pPr marL="171450" indent="-171450">
                        <a:buFont typeface="Arial" panose="020B0604020202020204" pitchFamily="34" charset="0"/>
                        <a:buChar char="•"/>
                      </a:pPr>
                      <a:r>
                        <a:rPr lang="en-ZA" sz="1050" baseline="0" dirty="0" smtClean="0"/>
                        <a:t>MOA CSIR</a:t>
                      </a:r>
                    </a:p>
                    <a:p>
                      <a:pPr marL="171450" indent="-171450">
                        <a:buFont typeface="Arial" panose="020B0604020202020204" pitchFamily="34" charset="0"/>
                        <a:buChar char="•"/>
                      </a:pPr>
                      <a:r>
                        <a:rPr lang="en-ZA" sz="1050" baseline="0" dirty="0" smtClean="0"/>
                        <a:t>MISSTP</a:t>
                      </a:r>
                    </a:p>
                    <a:p>
                      <a:pPr marL="171450" indent="-171450">
                        <a:buFont typeface="Arial" panose="020B0604020202020204" pitchFamily="34" charset="0"/>
                        <a:buChar char="•"/>
                      </a:pPr>
                      <a:r>
                        <a:rPr lang="en-ZA" sz="1050" dirty="0" smtClean="0"/>
                        <a:t>Integrated security</a:t>
                      </a:r>
                      <a:r>
                        <a:rPr lang="en-ZA" sz="1050" baseline="0" dirty="0" smtClean="0"/>
                        <a:t> system framework</a:t>
                      </a:r>
                    </a:p>
                    <a:p>
                      <a:pPr marL="171450" marR="0" lvl="0" indent="-1714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50" kern="1200" dirty="0" smtClean="0"/>
                        <a:t>Electronic Tagging and </a:t>
                      </a:r>
                      <a:r>
                        <a:rPr lang="en-ZA" sz="1050" kern="1200" baseline="0" dirty="0" smtClean="0"/>
                        <a:t> Monitoring</a:t>
                      </a:r>
                    </a:p>
                    <a:p>
                      <a:pPr marL="171450" marR="0" lvl="0" indent="-1714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50" baseline="0" dirty="0" smtClean="0"/>
                        <a:t>E-bail</a:t>
                      </a:r>
                    </a:p>
                    <a:p>
                      <a:pPr marL="171450" marR="0" lvl="0" indent="-1714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smtClean="0"/>
                        <a:t>Physical Security Information Management System (PSIMS)</a:t>
                      </a:r>
                      <a:endParaRPr lang="en-ZA" sz="1050" baseline="0" dirty="0" smtClean="0"/>
                    </a:p>
                    <a:p>
                      <a:pPr marL="171450" marR="0" lvl="0" indent="-1714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050" dirty="0" smtClean="0">
                        <a:solidFill>
                          <a:srgbClr val="FF0000"/>
                        </a:solidFill>
                        <a:latin typeface="Arial" panose="020B0604020202020204" pitchFamily="34" charset="0"/>
                        <a:cs typeface="Arial" panose="020B0604020202020204" pitchFamily="34" charset="0"/>
                      </a:endParaRPr>
                    </a:p>
                  </a:txBody>
                  <a:tcPr/>
                </a:tc>
                <a:tc>
                  <a:txBody>
                    <a:bodyPr/>
                    <a:lstStyle/>
                    <a:p>
                      <a:pPr marL="171450" marR="0" lvl="0" indent="-1714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50" dirty="0" smtClean="0"/>
                        <a:t>5</a:t>
                      </a:r>
                      <a:r>
                        <a:rPr lang="en-ZA" sz="1050" baseline="0" dirty="0" smtClean="0"/>
                        <a:t> August 2019</a:t>
                      </a:r>
                      <a:endParaRPr lang="en-ZA" sz="1050" dirty="0" smtClean="0"/>
                    </a:p>
                    <a:p>
                      <a:pPr marL="171450" marR="0" lvl="0" indent="-1714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50" dirty="0" smtClean="0"/>
                        <a:t>31 March 2020</a:t>
                      </a:r>
                    </a:p>
                    <a:p>
                      <a:pPr marL="171450" marR="0" lvl="0" indent="-1714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50" dirty="0" smtClean="0"/>
                        <a:t>31 March 2020</a:t>
                      </a:r>
                    </a:p>
                    <a:p>
                      <a:pPr marL="171450" indent="-171450">
                        <a:buFont typeface="Arial" panose="020B0604020202020204" pitchFamily="34" charset="0"/>
                        <a:buChar char="•"/>
                      </a:pPr>
                      <a:endParaRPr lang="en-ZA" sz="1050" dirty="0" smtClean="0"/>
                    </a:p>
                    <a:p>
                      <a:pPr marL="171450" marR="0" lvl="0" indent="-1714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50" dirty="0" smtClean="0"/>
                        <a:t>31 March 2024</a:t>
                      </a:r>
                    </a:p>
                    <a:p>
                      <a:pPr marL="171450" indent="-171450">
                        <a:buFont typeface="Arial" panose="020B0604020202020204" pitchFamily="34" charset="0"/>
                        <a:buChar char="•"/>
                      </a:pPr>
                      <a:endParaRPr lang="en-ZA" sz="1050" dirty="0" smtClean="0"/>
                    </a:p>
                    <a:p>
                      <a:pPr marL="171450" marR="0" lvl="0" indent="-1714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50" dirty="0" smtClean="0"/>
                        <a:t>31 March 2021</a:t>
                      </a:r>
                    </a:p>
                    <a:p>
                      <a:pPr marL="171450" marR="0" lvl="0" indent="-1714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50" dirty="0" smtClean="0"/>
                        <a:t>31 March 2021</a:t>
                      </a:r>
                    </a:p>
                  </a:txBody>
                  <a:tcPr/>
                </a:tc>
                <a:tc>
                  <a:txBody>
                    <a:bodyPr/>
                    <a:lstStyle/>
                    <a:p>
                      <a:pPr marL="0" marR="0" lvl="0" indent="0" algn="l" defTabSz="914331" rtl="0" eaLnBrk="1" fontAlgn="auto" latinLnBrk="0" hangingPunct="1">
                        <a:lnSpc>
                          <a:spcPct val="100000"/>
                        </a:lnSpc>
                        <a:spcBef>
                          <a:spcPts val="0"/>
                        </a:spcBef>
                        <a:spcAft>
                          <a:spcPts val="0"/>
                        </a:spcAft>
                        <a:buClrTx/>
                        <a:buSzTx/>
                        <a:buFontTx/>
                        <a:buNone/>
                        <a:tabLst/>
                        <a:defRPr/>
                      </a:pPr>
                      <a:r>
                        <a:rPr lang="en-ZA" sz="1050" dirty="0" smtClean="0"/>
                        <a:t>SCM, GITO; Security, Community</a:t>
                      </a:r>
                      <a:r>
                        <a:rPr lang="en-ZA" sz="1050" baseline="0" dirty="0" smtClean="0"/>
                        <a:t> Corrections, Facilities</a:t>
                      </a:r>
                      <a:endParaRPr lang="en-ZA" sz="1050" dirty="0" smtClean="0"/>
                    </a:p>
                    <a:p>
                      <a:endParaRPr lang="en-ZA" sz="1050" dirty="0"/>
                    </a:p>
                  </a:txBody>
                  <a:tcPr/>
                </a:tc>
              </a:tr>
            </a:tbl>
          </a:graphicData>
        </a:graphic>
      </p:graphicFrame>
    </p:spTree>
    <p:extLst>
      <p:ext uri="{BB962C8B-B14F-4D97-AF65-F5344CB8AC3E}">
        <p14:creationId xmlns:p14="http://schemas.microsoft.com/office/powerpoint/2010/main" val="39446340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7131" y="259618"/>
            <a:ext cx="8647112" cy="276999"/>
          </a:xfrm>
        </p:spPr>
        <p:txBody>
          <a:bodyPr>
            <a:normAutofit fontScale="90000"/>
          </a:bodyPr>
          <a:lstStyle/>
          <a:p>
            <a:r>
              <a:rPr lang="en-ZA" b="1" dirty="0">
                <a:solidFill>
                  <a:srgbClr val="92D050"/>
                </a:solidFill>
              </a:rPr>
              <a:t>High Level </a:t>
            </a:r>
            <a:r>
              <a:rPr lang="en-ZA" b="1" dirty="0" smtClean="0">
                <a:solidFill>
                  <a:srgbClr val="92D050"/>
                </a:solidFill>
              </a:rPr>
              <a:t>Plan – Next 5 years </a:t>
            </a:r>
            <a:endParaRPr lang="en-ZA" b="1" dirty="0">
              <a:solidFill>
                <a:srgbClr val="92D050"/>
              </a:solidFill>
            </a:endParaRPr>
          </a:p>
        </p:txBody>
      </p:sp>
      <p:graphicFrame>
        <p:nvGraphicFramePr>
          <p:cNvPr id="7" name="Content Placeholder 6"/>
          <p:cNvGraphicFramePr>
            <a:graphicFrameLocks noGrp="1"/>
          </p:cNvGraphicFramePr>
          <p:nvPr>
            <p:ph sz="half" idx="4294967295"/>
            <p:extLst>
              <p:ext uri="{D42A27DB-BD31-4B8C-83A1-F6EECF244321}">
                <p14:modId xmlns:p14="http://schemas.microsoft.com/office/powerpoint/2010/main" val="2219370093"/>
              </p:ext>
            </p:extLst>
          </p:nvPr>
        </p:nvGraphicFramePr>
        <p:xfrm>
          <a:off x="203201" y="1065854"/>
          <a:ext cx="8571044" cy="3798246"/>
        </p:xfrm>
        <a:graphic>
          <a:graphicData uri="http://schemas.openxmlformats.org/drawingml/2006/table">
            <a:tbl>
              <a:tblPr firstRow="1" bandRow="1">
                <a:tableStyleId>{F5AB1C69-6EDB-4FF4-983F-18BD219EF322}</a:tableStyleId>
              </a:tblPr>
              <a:tblGrid>
                <a:gridCol w="2173463"/>
                <a:gridCol w="2296273"/>
                <a:gridCol w="2050654"/>
                <a:gridCol w="2050654"/>
              </a:tblGrid>
              <a:tr h="592222">
                <a:tc>
                  <a:txBody>
                    <a:bodyPr/>
                    <a:lstStyle/>
                    <a:p>
                      <a:r>
                        <a:rPr lang="en-ZA" sz="1400" dirty="0" smtClean="0"/>
                        <a:t>Strategic Intent</a:t>
                      </a:r>
                      <a:endParaRPr lang="en-ZA" sz="1400" dirty="0">
                        <a:latin typeface="+mj-lt"/>
                      </a:endParaRPr>
                    </a:p>
                  </a:txBody>
                  <a:tcPr/>
                </a:tc>
                <a:tc>
                  <a:txBody>
                    <a:bodyPr/>
                    <a:lstStyle/>
                    <a:p>
                      <a:r>
                        <a:rPr lang="en-ZA" sz="1400" dirty="0" smtClean="0"/>
                        <a:t>Tasks / Action Steps</a:t>
                      </a:r>
                      <a:endParaRPr lang="en-ZA" sz="1400" dirty="0"/>
                    </a:p>
                  </a:txBody>
                  <a:tcPr/>
                </a:tc>
                <a:tc>
                  <a:txBody>
                    <a:bodyPr/>
                    <a:lstStyle/>
                    <a:p>
                      <a:r>
                        <a:rPr lang="en-ZA" sz="1400" dirty="0" smtClean="0"/>
                        <a:t>Timeline</a:t>
                      </a:r>
                      <a:endParaRPr lang="en-ZA" sz="1400" dirty="0"/>
                    </a:p>
                  </a:txBody>
                  <a:tcPr/>
                </a:tc>
                <a:tc>
                  <a:txBody>
                    <a:bodyPr/>
                    <a:lstStyle/>
                    <a:p>
                      <a:r>
                        <a:rPr lang="en-ZA" sz="1400" dirty="0" smtClean="0"/>
                        <a:t>Responsibility</a:t>
                      </a:r>
                      <a:endParaRPr lang="en-ZA" sz="1400" dirty="0"/>
                    </a:p>
                  </a:txBody>
                  <a:tcPr/>
                </a:tc>
              </a:tr>
              <a:tr h="2101727">
                <a:tc>
                  <a:txBody>
                    <a:bodyPr/>
                    <a:lstStyle/>
                    <a:p>
                      <a:pPr marL="0" marR="0" lvl="0" indent="0" algn="l" defTabSz="914331" rtl="0" eaLnBrk="1" fontAlgn="auto" latinLnBrk="0" hangingPunct="1">
                        <a:lnSpc>
                          <a:spcPct val="100000"/>
                        </a:lnSpc>
                        <a:spcBef>
                          <a:spcPts val="0"/>
                        </a:spcBef>
                        <a:spcAft>
                          <a:spcPts val="0"/>
                        </a:spcAft>
                        <a:buClrTx/>
                        <a:buSzTx/>
                        <a:buFontTx/>
                        <a:buNone/>
                        <a:tabLst/>
                        <a:defRPr/>
                      </a:pPr>
                      <a:r>
                        <a:rPr lang="en-ZA" sz="1400" dirty="0" smtClean="0"/>
                        <a:t>To consolidate and integrate security technologies</a:t>
                      </a:r>
                    </a:p>
                    <a:p>
                      <a:endParaRPr lang="en-ZA" sz="1400" dirty="0">
                        <a:latin typeface="Arial" panose="020B0604020202020204" pitchFamily="34" charset="0"/>
                        <a:cs typeface="Arial" panose="020B0604020202020204" pitchFamily="34" charset="0"/>
                      </a:endParaRPr>
                    </a:p>
                  </a:txBody>
                  <a:tcPr/>
                </a:tc>
                <a:tc>
                  <a:txBody>
                    <a:bodyPr/>
                    <a:lstStyle/>
                    <a:p>
                      <a:pPr marL="171450" indent="-171450" algn="l" defTabSz="914331" rtl="0" eaLnBrk="1" latinLnBrk="0" hangingPunct="1">
                        <a:buFont typeface="Arial" panose="020B0604020202020204" pitchFamily="34" charset="0"/>
                        <a:buChar char="•"/>
                      </a:pPr>
                      <a:r>
                        <a:rPr lang="en-ZA" sz="1400" kern="1200" dirty="0" smtClean="0"/>
                        <a:t>Consolidate existing security systems.</a:t>
                      </a:r>
                    </a:p>
                    <a:p>
                      <a:pPr marL="171450" marR="0" lvl="0" indent="-1714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dirty="0" smtClean="0"/>
                        <a:t>Un-authorized</a:t>
                      </a:r>
                      <a:r>
                        <a:rPr lang="en-ZA" sz="1400" kern="1200" baseline="0" dirty="0" smtClean="0"/>
                        <a:t> </a:t>
                      </a:r>
                      <a:r>
                        <a:rPr lang="en-ZA" sz="1400" kern="1200" dirty="0" smtClean="0"/>
                        <a:t>Cell-phone Detection </a:t>
                      </a:r>
                    </a:p>
                    <a:p>
                      <a:pPr marL="171450" marR="0" lvl="0" indent="-1714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dirty="0" smtClean="0"/>
                        <a:t>Modernize security equipment</a:t>
                      </a:r>
                    </a:p>
                    <a:p>
                      <a:pPr marL="171450" indent="-171450" algn="l" defTabSz="914331" rtl="0" eaLnBrk="1" latinLnBrk="0" hangingPunct="1">
                        <a:buFont typeface="Arial" panose="020B0604020202020204" pitchFamily="34" charset="0"/>
                        <a:buChar char="•"/>
                      </a:pPr>
                      <a:r>
                        <a:rPr lang="en-ZA" sz="1400" kern="1200" dirty="0" smtClean="0"/>
                        <a:t>Drone technology</a:t>
                      </a:r>
                      <a:r>
                        <a:rPr lang="en-ZA" sz="1400" kern="1200" baseline="0" dirty="0" smtClean="0"/>
                        <a:t> and monitoring</a:t>
                      </a:r>
                      <a:endParaRPr lang="en-ZA" sz="1400" b="0" kern="1200" dirty="0" smtClean="0">
                        <a:solidFill>
                          <a:schemeClr val="tx1"/>
                        </a:solidFill>
                        <a:latin typeface="Arial" panose="020B0604020202020204" pitchFamily="34" charset="0"/>
                        <a:ea typeface="+mn-ea"/>
                        <a:cs typeface="Arial" panose="020B0604020202020204" pitchFamily="34" charset="0"/>
                      </a:endParaRPr>
                    </a:p>
                  </a:txBody>
                  <a:tcPr/>
                </a:tc>
                <a:tc>
                  <a:txBody>
                    <a:bodyPr/>
                    <a:lstStyle/>
                    <a:p>
                      <a:pPr marL="171450" marR="0" lvl="0" indent="-1714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smtClean="0"/>
                        <a:t>31 March 2024</a:t>
                      </a:r>
                    </a:p>
                    <a:p>
                      <a:pPr marL="171450" indent="-171450">
                        <a:buFont typeface="Arial" panose="020B0604020202020204" pitchFamily="34" charset="0"/>
                        <a:buChar char="•"/>
                      </a:pPr>
                      <a:endParaRPr lang="en-ZA" sz="1400" dirty="0" smtClean="0"/>
                    </a:p>
                    <a:p>
                      <a:pPr marL="171450" marR="0" lvl="0" indent="-1714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smtClean="0"/>
                        <a:t>31 March 2021</a:t>
                      </a:r>
                    </a:p>
                    <a:p>
                      <a:pPr marL="171450" marR="0" lvl="0" indent="-1714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400" dirty="0" smtClean="0"/>
                    </a:p>
                    <a:p>
                      <a:pPr marL="171450" marR="0" lvl="0" indent="-1714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smtClean="0"/>
                        <a:t>31 March 2022</a:t>
                      </a:r>
                    </a:p>
                    <a:p>
                      <a:pPr marL="171450" indent="-171450">
                        <a:buFont typeface="Arial" panose="020B0604020202020204" pitchFamily="34" charset="0"/>
                        <a:buChar char="•"/>
                      </a:pPr>
                      <a:endParaRPr lang="en-ZA" sz="1400" dirty="0" smtClean="0"/>
                    </a:p>
                    <a:p>
                      <a:pPr marL="171450" marR="0" lvl="0" indent="-1714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smtClean="0"/>
                        <a:t>31 March 2020</a:t>
                      </a:r>
                    </a:p>
                    <a:p>
                      <a:endParaRPr lang="en-ZA" sz="1400" dirty="0"/>
                    </a:p>
                  </a:txBody>
                  <a:tcPr/>
                </a:tc>
                <a:tc>
                  <a:txBody>
                    <a:bodyPr/>
                    <a:lstStyle/>
                    <a:p>
                      <a:r>
                        <a:rPr lang="en-ZA" sz="1400" dirty="0" smtClean="0"/>
                        <a:t>GITO,</a:t>
                      </a:r>
                      <a:r>
                        <a:rPr lang="en-ZA" sz="1400" baseline="0" dirty="0" smtClean="0"/>
                        <a:t> SCM, Security, Facilities</a:t>
                      </a:r>
                      <a:endParaRPr lang="en-ZA" sz="1400" dirty="0"/>
                    </a:p>
                  </a:txBody>
                  <a:tcPr/>
                </a:tc>
              </a:tr>
              <a:tr h="1104297">
                <a:tc>
                  <a:txBody>
                    <a:bodyPr/>
                    <a:lstStyle/>
                    <a:p>
                      <a:pPr marL="0" marR="0" lvl="0" indent="0" algn="l" defTabSz="914331" rtl="0" eaLnBrk="1" fontAlgn="auto" latinLnBrk="0" hangingPunct="1">
                        <a:lnSpc>
                          <a:spcPct val="100000"/>
                        </a:lnSpc>
                        <a:spcBef>
                          <a:spcPts val="0"/>
                        </a:spcBef>
                        <a:spcAft>
                          <a:spcPts val="0"/>
                        </a:spcAft>
                        <a:buClrTx/>
                        <a:buSzTx/>
                        <a:buFontTx/>
                        <a:buNone/>
                        <a:tabLst/>
                        <a:defRPr/>
                      </a:pPr>
                      <a:r>
                        <a:rPr lang="en-ZA" sz="1400" dirty="0" smtClean="0"/>
                        <a:t>To provide secured and reliable Data and Information</a:t>
                      </a:r>
                      <a:endParaRPr lang="en-ZA" sz="1400" kern="0" dirty="0" smtClean="0"/>
                    </a:p>
                    <a:p>
                      <a:endParaRPr lang="en-ZA" sz="1400" dirty="0">
                        <a:latin typeface="Arial" panose="020B0604020202020204" pitchFamily="34" charset="0"/>
                        <a:cs typeface="Arial" panose="020B0604020202020204" pitchFamily="34" charset="0"/>
                      </a:endParaRPr>
                    </a:p>
                  </a:txBody>
                  <a:tcPr/>
                </a:tc>
                <a:tc>
                  <a:txBody>
                    <a:bodyPr/>
                    <a:lstStyle/>
                    <a:p>
                      <a:pPr marL="171450" marR="0" lvl="0" indent="-1714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dirty="0" smtClean="0"/>
                        <a:t>Business Intelligence</a:t>
                      </a:r>
                    </a:p>
                    <a:p>
                      <a:pPr marL="171450" marR="0" lvl="0" indent="-1714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dirty="0" smtClean="0"/>
                        <a:t>Smart Data Analytics</a:t>
                      </a:r>
                    </a:p>
                    <a:p>
                      <a:endParaRPr lang="en-ZA" sz="1400" dirty="0">
                        <a:latin typeface="Arial" panose="020B0604020202020204" pitchFamily="34" charset="0"/>
                        <a:cs typeface="Arial" panose="020B0604020202020204" pitchFamily="34" charset="0"/>
                      </a:endParaRPr>
                    </a:p>
                  </a:txBody>
                  <a:tcPr/>
                </a:tc>
                <a:tc>
                  <a:txBody>
                    <a:bodyPr/>
                    <a:lstStyle/>
                    <a:p>
                      <a:pPr marL="171450" marR="0" lvl="0" indent="-1714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smtClean="0"/>
                        <a:t>31 March 2020</a:t>
                      </a:r>
                    </a:p>
                    <a:p>
                      <a:pPr marL="171450" indent="-171450">
                        <a:buFont typeface="Arial" panose="020B0604020202020204" pitchFamily="34" charset="0"/>
                        <a:buChar char="•"/>
                      </a:pPr>
                      <a:endParaRPr lang="en-ZA" sz="1400" dirty="0" smtClean="0"/>
                    </a:p>
                    <a:p>
                      <a:pPr marL="171450" indent="-171450">
                        <a:buFont typeface="Arial" panose="020B0604020202020204" pitchFamily="34" charset="0"/>
                        <a:buChar char="•"/>
                      </a:pPr>
                      <a:r>
                        <a:rPr lang="en-ZA" sz="1400" dirty="0" smtClean="0"/>
                        <a:t>31 March 2021</a:t>
                      </a:r>
                      <a:endParaRPr lang="en-ZA" sz="1400" dirty="0"/>
                    </a:p>
                  </a:txBody>
                  <a:tcPr/>
                </a:tc>
                <a:tc>
                  <a:txBody>
                    <a:bodyPr/>
                    <a:lstStyle/>
                    <a:p>
                      <a:pPr marL="0" marR="0" lvl="0" indent="0" algn="l" defTabSz="914331" rtl="0" eaLnBrk="1" fontAlgn="auto" latinLnBrk="0" hangingPunct="1">
                        <a:lnSpc>
                          <a:spcPct val="100000"/>
                        </a:lnSpc>
                        <a:spcBef>
                          <a:spcPts val="0"/>
                        </a:spcBef>
                        <a:spcAft>
                          <a:spcPts val="0"/>
                        </a:spcAft>
                        <a:buClrTx/>
                        <a:buSzTx/>
                        <a:buFontTx/>
                        <a:buNone/>
                        <a:tabLst/>
                        <a:defRPr/>
                      </a:pPr>
                      <a:r>
                        <a:rPr lang="en-ZA" sz="1400" dirty="0" smtClean="0"/>
                        <a:t>GITO,SCM, </a:t>
                      </a:r>
                      <a:r>
                        <a:rPr lang="en-ZA" sz="1400" baseline="0" dirty="0" smtClean="0"/>
                        <a:t>Facilities, Security</a:t>
                      </a:r>
                      <a:endParaRPr lang="en-ZA" sz="1400" dirty="0" smtClean="0"/>
                    </a:p>
                    <a:p>
                      <a:endParaRPr lang="en-ZA" sz="1400" dirty="0"/>
                    </a:p>
                  </a:txBody>
                  <a:tcPr/>
                </a:tc>
              </a:tr>
            </a:tbl>
          </a:graphicData>
        </a:graphic>
      </p:graphicFrame>
    </p:spTree>
    <p:extLst>
      <p:ext uri="{BB962C8B-B14F-4D97-AF65-F5344CB8AC3E}">
        <p14:creationId xmlns:p14="http://schemas.microsoft.com/office/powerpoint/2010/main" val="3553699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42531" y="2027166"/>
          <a:ext cx="8995143" cy="3873246"/>
        </p:xfrm>
        <a:graphic>
          <a:graphicData uri="http://schemas.openxmlformats.org/drawingml/2006/table">
            <a:tbl>
              <a:tblPr firstRow="1" firstCol="1" bandRow="1"/>
              <a:tblGrid>
                <a:gridCol w="901215"/>
                <a:gridCol w="1090128"/>
                <a:gridCol w="1090128"/>
                <a:gridCol w="997643"/>
                <a:gridCol w="1090128"/>
                <a:gridCol w="1090128"/>
                <a:gridCol w="794967"/>
                <a:gridCol w="794967"/>
                <a:gridCol w="1145839"/>
              </a:tblGrid>
              <a:tr h="192786">
                <a:tc rowSpan="3">
                  <a:txBody>
                    <a:bodyPr/>
                    <a:lstStyle/>
                    <a:p>
                      <a:pPr algn="ctr">
                        <a:lnSpc>
                          <a:spcPct val="115000"/>
                        </a:lnSpc>
                        <a:spcAft>
                          <a:spcPts val="0"/>
                        </a:spcAft>
                      </a:pPr>
                      <a:r>
                        <a:rPr lang="en-ZA" sz="1100" b="1" dirty="0">
                          <a:solidFill>
                            <a:schemeClr val="tx1"/>
                          </a:solidFill>
                          <a:effectLst/>
                          <a:latin typeface="Calibri"/>
                          <a:ea typeface="Calibri"/>
                          <a:cs typeface="Times New Roman"/>
                        </a:rPr>
                        <a:t>No.</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rowSpan="3">
                  <a:txBody>
                    <a:bodyPr/>
                    <a:lstStyle/>
                    <a:p>
                      <a:pPr algn="ctr">
                        <a:lnSpc>
                          <a:spcPct val="115000"/>
                        </a:lnSpc>
                        <a:spcAft>
                          <a:spcPts val="0"/>
                        </a:spcAft>
                      </a:pPr>
                      <a:r>
                        <a:rPr lang="en-ZA" sz="1100" b="1" dirty="0">
                          <a:solidFill>
                            <a:schemeClr val="tx1"/>
                          </a:solidFill>
                          <a:effectLst/>
                          <a:latin typeface="Calibri"/>
                          <a:ea typeface="Calibri"/>
                          <a:cs typeface="Times New Roman"/>
                        </a:rPr>
                        <a:t>Output Indicator</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gridSpan="7">
                  <a:txBody>
                    <a:bodyPr/>
                    <a:lstStyle/>
                    <a:p>
                      <a:pPr algn="ctr">
                        <a:lnSpc>
                          <a:spcPct val="115000"/>
                        </a:lnSpc>
                        <a:spcAft>
                          <a:spcPts val="0"/>
                        </a:spcAft>
                      </a:pPr>
                      <a:r>
                        <a:rPr lang="en-ZA" sz="1100" b="1" dirty="0">
                          <a:solidFill>
                            <a:schemeClr val="tx1"/>
                          </a:solidFill>
                          <a:effectLst/>
                          <a:latin typeface="Calibri"/>
                          <a:ea typeface="Calibri"/>
                          <a:cs typeface="Times New Roman"/>
                        </a:rPr>
                        <a:t>Annual Targets</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85572">
                <a:tc vMerge="1">
                  <a:txBody>
                    <a:bodyPr/>
                    <a:lstStyle/>
                    <a:p>
                      <a:endParaRPr lang="en-ZA"/>
                    </a:p>
                  </a:txBody>
                  <a:tcPr/>
                </a:tc>
                <a:tc vMerge="1">
                  <a:txBody>
                    <a:bodyPr/>
                    <a:lstStyle/>
                    <a:p>
                      <a:endParaRPr lang="en-ZA"/>
                    </a:p>
                  </a:txBody>
                  <a:tcPr/>
                </a:tc>
                <a:tc gridSpan="3">
                  <a:txBody>
                    <a:bodyPr/>
                    <a:lstStyle/>
                    <a:p>
                      <a:pPr algn="ctr">
                        <a:lnSpc>
                          <a:spcPct val="115000"/>
                        </a:lnSpc>
                        <a:spcAft>
                          <a:spcPts val="0"/>
                        </a:spcAft>
                      </a:pPr>
                      <a:r>
                        <a:rPr lang="en-ZA" sz="1100" b="1" dirty="0">
                          <a:solidFill>
                            <a:schemeClr val="tx1"/>
                          </a:solidFill>
                          <a:effectLst/>
                          <a:latin typeface="Calibri"/>
                          <a:ea typeface="Calibri"/>
                          <a:cs typeface="Times New Roman"/>
                        </a:rPr>
                        <a:t>Audited/ Actual Performance</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hMerge="1">
                  <a:txBody>
                    <a:bodyPr/>
                    <a:lstStyle/>
                    <a:p>
                      <a:endParaRPr lang="en-ZA"/>
                    </a:p>
                  </a:txBody>
                  <a:tcPr/>
                </a:tc>
                <a:tc hMerge="1">
                  <a:txBody>
                    <a:bodyPr/>
                    <a:lstStyle/>
                    <a:p>
                      <a:endParaRPr lang="en-ZA"/>
                    </a:p>
                  </a:txBody>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Estimated Performance</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gridSpan="3">
                  <a:txBody>
                    <a:bodyPr/>
                    <a:lstStyle/>
                    <a:p>
                      <a:pPr algn="ctr">
                        <a:lnSpc>
                          <a:spcPct val="115000"/>
                        </a:lnSpc>
                        <a:spcAft>
                          <a:spcPts val="0"/>
                        </a:spcAft>
                      </a:pPr>
                      <a:r>
                        <a:rPr lang="en-ZA" sz="1100" b="1" dirty="0">
                          <a:solidFill>
                            <a:schemeClr val="tx1"/>
                          </a:solidFill>
                          <a:effectLst/>
                          <a:latin typeface="Calibri"/>
                          <a:ea typeface="Calibri"/>
                          <a:cs typeface="Times New Roman"/>
                        </a:rPr>
                        <a:t>MTEF Period</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hMerge="1">
                  <a:txBody>
                    <a:bodyPr/>
                    <a:lstStyle/>
                    <a:p>
                      <a:endParaRPr lang="en-ZA"/>
                    </a:p>
                  </a:txBody>
                  <a:tcPr/>
                </a:tc>
                <a:tc hMerge="1">
                  <a:txBody>
                    <a:bodyPr/>
                    <a:lstStyle/>
                    <a:p>
                      <a:endParaRPr lang="en-ZA"/>
                    </a:p>
                  </a:txBody>
                  <a:tcPr/>
                </a:tc>
              </a:tr>
              <a:tr h="578358">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2016/17</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2017/18</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2018/19</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2019/20</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2020/21</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2021/22</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2022/23</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r>
              <a:tr h="192786">
                <a:tc gridSpan="9">
                  <a:txBody>
                    <a:bodyPr/>
                    <a:lstStyle/>
                    <a:p>
                      <a:pPr>
                        <a:lnSpc>
                          <a:spcPct val="115000"/>
                        </a:lnSpc>
                        <a:spcAft>
                          <a:spcPts val="0"/>
                        </a:spcAft>
                      </a:pPr>
                      <a:r>
                        <a:rPr lang="en-ZA" sz="1200" b="1" dirty="0">
                          <a:solidFill>
                            <a:schemeClr val="tx1"/>
                          </a:solidFill>
                          <a:effectLst/>
                          <a:latin typeface="Calibri"/>
                          <a:ea typeface="Calibri"/>
                          <a:cs typeface="Times New Roman"/>
                        </a:rPr>
                        <a:t>Outcome 1.1: </a:t>
                      </a:r>
                      <a:endParaRPr lang="en-ZA" sz="1200" dirty="0">
                        <a:solidFill>
                          <a:schemeClr val="tx1"/>
                        </a:solidFill>
                        <a:effectLst/>
                        <a:latin typeface="Calibri"/>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92786">
                <a:tc>
                  <a:txBody>
                    <a:bodyPr/>
                    <a:lstStyle/>
                    <a:p>
                      <a:pPr>
                        <a:lnSpc>
                          <a:spcPct val="115000"/>
                        </a:lnSpc>
                        <a:spcAft>
                          <a:spcPts val="0"/>
                        </a:spcAft>
                      </a:pPr>
                      <a:r>
                        <a:rPr lang="en-ZA" sz="1200" dirty="0" smtClean="0">
                          <a:effectLst/>
                          <a:latin typeface="Calibri"/>
                          <a:ea typeface="Calibri"/>
                          <a:cs typeface="Times New Roman"/>
                        </a:rPr>
                        <a:t>1.1.1</a:t>
                      </a:r>
                      <a:endParaRPr lang="en-ZA" sz="1200" dirty="0">
                        <a:effectLst/>
                        <a:latin typeface="Calibri"/>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en-ZA" sz="11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Number of sites where IIMS is rolled out</a:t>
                      </a:r>
                      <a:endParaRPr lang="en-ZA"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7 sites rolled</a:t>
                      </a:r>
                    </a:p>
                    <a:p>
                      <a:pPr>
                        <a:lnSpc>
                          <a:spcPct val="115000"/>
                        </a:lnSpc>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out on IIMS</a:t>
                      </a:r>
                    </a:p>
                    <a:p>
                      <a:pPr>
                        <a:lnSpc>
                          <a:spcPct val="115000"/>
                        </a:lnSpc>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(7/461)</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50 sites rolled</a:t>
                      </a:r>
                    </a:p>
                    <a:p>
                      <a:pPr>
                        <a:lnSpc>
                          <a:spcPct val="115000"/>
                        </a:lnSpc>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out on IIMS</a:t>
                      </a:r>
                    </a:p>
                    <a:p>
                      <a:pPr>
                        <a:lnSpc>
                          <a:spcPct val="115000"/>
                        </a:lnSpc>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(50/461)</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80 sites rolled</a:t>
                      </a:r>
                    </a:p>
                    <a:p>
                      <a:pPr>
                        <a:lnSpc>
                          <a:spcPct val="115000"/>
                        </a:lnSpc>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out on IIMS</a:t>
                      </a:r>
                    </a:p>
                    <a:p>
                      <a:pPr>
                        <a:lnSpc>
                          <a:spcPct val="115000"/>
                        </a:lnSpc>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(80/461)</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110 sites</a:t>
                      </a:r>
                    </a:p>
                    <a:p>
                      <a:pPr>
                        <a:lnSpc>
                          <a:spcPct val="115000"/>
                        </a:lnSpc>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rolled out</a:t>
                      </a:r>
                    </a:p>
                    <a:p>
                      <a:pPr>
                        <a:lnSpc>
                          <a:spcPct val="115000"/>
                        </a:lnSpc>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on IIMS</a:t>
                      </a:r>
                    </a:p>
                    <a:p>
                      <a:pPr>
                        <a:lnSpc>
                          <a:spcPct val="115000"/>
                        </a:lnSpc>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(110/461)</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130 sites</a:t>
                      </a:r>
                    </a:p>
                    <a:p>
                      <a:pPr>
                        <a:lnSpc>
                          <a:spcPct val="115000"/>
                        </a:lnSpc>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rolled out</a:t>
                      </a:r>
                    </a:p>
                    <a:p>
                      <a:pPr>
                        <a:lnSpc>
                          <a:spcPct val="115000"/>
                        </a:lnSpc>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on IIMS</a:t>
                      </a:r>
                    </a:p>
                    <a:p>
                      <a:pPr>
                        <a:lnSpc>
                          <a:spcPct val="115000"/>
                        </a:lnSpc>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(130/461)</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r>
              <a:tr h="192786">
                <a:tc>
                  <a:txBody>
                    <a:bodyPr/>
                    <a:lstStyle/>
                    <a:p>
                      <a:pPr>
                        <a:lnSpc>
                          <a:spcPct val="115000"/>
                        </a:lnSpc>
                        <a:spcAft>
                          <a:spcPts val="0"/>
                        </a:spcAft>
                      </a:pPr>
                      <a:r>
                        <a:rPr lang="en-ZA" sz="1200" dirty="0" smtClean="0">
                          <a:effectLst/>
                          <a:latin typeface="Calibri"/>
                          <a:ea typeface="Calibri"/>
                          <a:cs typeface="Times New Roman"/>
                        </a:rPr>
                        <a:t>1.1.2</a:t>
                      </a:r>
                      <a:endParaRPr lang="en-ZA" sz="1200" dirty="0">
                        <a:effectLst/>
                        <a:latin typeface="Calibri"/>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1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Percentage (%) of correctional facilities and community corrections offices where LAN Infrastructure is rolled out</a:t>
                      </a:r>
                      <a:endParaRPr lang="en-ZA"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26.1%</a:t>
                      </a:r>
                    </a:p>
                    <a:p>
                      <a:pPr>
                        <a:lnSpc>
                          <a:spcPct val="115000"/>
                        </a:lnSpc>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(94/360)</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13.89%</a:t>
                      </a:r>
                    </a:p>
                    <a:p>
                      <a:pPr>
                        <a:lnSpc>
                          <a:spcPct val="115000"/>
                        </a:lnSpc>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(50/360)</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35.28%</a:t>
                      </a:r>
                    </a:p>
                    <a:p>
                      <a:pPr>
                        <a:lnSpc>
                          <a:spcPct val="115000"/>
                        </a:lnSpc>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(127/ 360)</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41.6%</a:t>
                      </a:r>
                    </a:p>
                    <a:p>
                      <a:pPr>
                        <a:lnSpc>
                          <a:spcPct val="115000"/>
                        </a:lnSpc>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(150/360)</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48.6%</a:t>
                      </a:r>
                    </a:p>
                    <a:p>
                      <a:pPr>
                        <a:lnSpc>
                          <a:spcPct val="115000"/>
                        </a:lnSpc>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(175/360)</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55.6%</a:t>
                      </a:r>
                    </a:p>
                    <a:p>
                      <a:pPr>
                        <a:lnSpc>
                          <a:spcPct val="115000"/>
                        </a:lnSpc>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(200/360)</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69.4%</a:t>
                      </a:r>
                    </a:p>
                    <a:p>
                      <a:pPr>
                        <a:lnSpc>
                          <a:spcPct val="115000"/>
                        </a:lnSpc>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250/360</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312815" y="1020535"/>
            <a:ext cx="4468211"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en-ZA" altLang="en-US" sz="2550" b="1" spc="-5" dirty="0" smtClean="0">
                <a:solidFill>
                  <a:prstClr val="black"/>
                </a:solidFill>
                <a:cs typeface="Calibri"/>
              </a:rPr>
              <a:t>Outputs</a:t>
            </a:r>
            <a:r>
              <a:rPr lang="en-ZA" altLang="en-US" sz="2550" b="1" spc="-5" dirty="0">
                <a:solidFill>
                  <a:prstClr val="black"/>
                </a:solidFill>
                <a:cs typeface="Calibri"/>
              </a:rPr>
              <a:t>, </a:t>
            </a:r>
            <a:r>
              <a:rPr lang="en-ZA" altLang="en-US" sz="2550" b="1" spc="-5" dirty="0" smtClean="0">
                <a:solidFill>
                  <a:prstClr val="black"/>
                </a:solidFill>
                <a:cs typeface="Calibri"/>
              </a:rPr>
              <a:t>Indicators </a:t>
            </a:r>
            <a:r>
              <a:rPr lang="en-ZA" altLang="en-US" sz="2550" b="1" spc="-5" dirty="0">
                <a:solidFill>
                  <a:prstClr val="black"/>
                </a:solidFill>
                <a:cs typeface="Calibri"/>
              </a:rPr>
              <a:t>and </a:t>
            </a:r>
            <a:r>
              <a:rPr lang="en-ZA" altLang="en-US" sz="2550" b="1" spc="-5" dirty="0" smtClean="0">
                <a:solidFill>
                  <a:prstClr val="black"/>
                </a:solidFill>
                <a:cs typeface="Calibri"/>
              </a:rPr>
              <a:t>Targets </a:t>
            </a:r>
          </a:p>
          <a:p>
            <a:pPr marL="0" marR="0" lvl="0" indent="0" algn="l" defTabSz="914400" rtl="0" eaLnBrk="1" fontAlgn="base" latinLnBrk="0" hangingPunct="1">
              <a:lnSpc>
                <a:spcPct val="100000"/>
              </a:lnSpc>
              <a:spcBef>
                <a:spcPct val="0"/>
              </a:spcBef>
              <a:spcAft>
                <a:spcPct val="0"/>
              </a:spcAft>
              <a:buClrTx/>
              <a:buSzTx/>
              <a:tabLst/>
            </a:pPr>
            <a:endParaRPr lang="en-ZA" altLang="en-US" sz="2550" b="1" spc="-5" dirty="0">
              <a:solidFill>
                <a:prstClr val="black"/>
              </a:solidFill>
              <a:cs typeface="Calibri"/>
            </a:endParaRPr>
          </a:p>
        </p:txBody>
      </p:sp>
      <p:sp>
        <p:nvSpPr>
          <p:cNvPr id="6" name="TextBox 5"/>
          <p:cNvSpPr txBox="1"/>
          <p:nvPr/>
        </p:nvSpPr>
        <p:spPr>
          <a:xfrm>
            <a:off x="457200" y="186744"/>
            <a:ext cx="8229600" cy="523220"/>
          </a:xfrm>
          <a:prstGeom prst="rect">
            <a:avLst/>
          </a:prstGeom>
          <a:noFill/>
        </p:spPr>
        <p:txBody>
          <a:bodyPr wrap="square" rtlCol="0">
            <a:spAutoFit/>
          </a:bodyPr>
          <a:lstStyle/>
          <a:p>
            <a:r>
              <a:rPr lang="en-US" sz="2800" b="1" dirty="0" smtClean="0">
                <a:solidFill>
                  <a:srgbClr val="00B050"/>
                </a:solidFill>
              </a:rPr>
              <a:t>2020/21 Annual Performance Plan</a:t>
            </a:r>
            <a:endParaRPr lang="en-US" sz="2800" b="1" dirty="0">
              <a:solidFill>
                <a:srgbClr val="00B050"/>
              </a:solidFill>
            </a:endParaRPr>
          </a:p>
        </p:txBody>
      </p:sp>
    </p:spTree>
    <p:extLst>
      <p:ext uri="{BB962C8B-B14F-4D97-AF65-F5344CB8AC3E}">
        <p14:creationId xmlns:p14="http://schemas.microsoft.com/office/powerpoint/2010/main" val="15632813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33082701"/>
              </p:ext>
            </p:extLst>
          </p:nvPr>
        </p:nvGraphicFramePr>
        <p:xfrm>
          <a:off x="151655" y="1686924"/>
          <a:ext cx="8992347" cy="3820668"/>
        </p:xfrm>
        <a:graphic>
          <a:graphicData uri="http://schemas.openxmlformats.org/drawingml/2006/table">
            <a:tbl>
              <a:tblPr firstRow="1" firstCol="1" bandRow="1"/>
              <a:tblGrid>
                <a:gridCol w="658019"/>
                <a:gridCol w="1173372"/>
                <a:gridCol w="1025968"/>
                <a:gridCol w="1052623"/>
                <a:gridCol w="882503"/>
                <a:gridCol w="1222744"/>
                <a:gridCol w="967563"/>
                <a:gridCol w="1153883"/>
                <a:gridCol w="855672"/>
              </a:tblGrid>
              <a:tr h="192786">
                <a:tc rowSpan="3">
                  <a:txBody>
                    <a:bodyPr/>
                    <a:lstStyle/>
                    <a:p>
                      <a:pPr algn="ctr">
                        <a:lnSpc>
                          <a:spcPct val="115000"/>
                        </a:lnSpc>
                        <a:spcAft>
                          <a:spcPts val="0"/>
                        </a:spcAft>
                      </a:pPr>
                      <a:r>
                        <a:rPr lang="en-ZA" sz="1100" b="1" dirty="0">
                          <a:solidFill>
                            <a:schemeClr val="tx1"/>
                          </a:solidFill>
                          <a:effectLst/>
                          <a:latin typeface="Calibri"/>
                          <a:ea typeface="Calibri"/>
                          <a:cs typeface="Times New Roman"/>
                        </a:rPr>
                        <a:t>No.</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rowSpan="3">
                  <a:txBody>
                    <a:bodyPr/>
                    <a:lstStyle/>
                    <a:p>
                      <a:pPr algn="ctr">
                        <a:lnSpc>
                          <a:spcPct val="115000"/>
                        </a:lnSpc>
                        <a:spcAft>
                          <a:spcPts val="0"/>
                        </a:spcAft>
                      </a:pPr>
                      <a:r>
                        <a:rPr lang="en-ZA" sz="1100" b="1" dirty="0">
                          <a:solidFill>
                            <a:schemeClr val="tx1"/>
                          </a:solidFill>
                          <a:effectLst/>
                          <a:latin typeface="Calibri"/>
                          <a:ea typeface="Calibri"/>
                          <a:cs typeface="Times New Roman"/>
                        </a:rPr>
                        <a:t>Output Indicator</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gridSpan="7">
                  <a:txBody>
                    <a:bodyPr/>
                    <a:lstStyle/>
                    <a:p>
                      <a:pPr algn="ctr">
                        <a:lnSpc>
                          <a:spcPct val="115000"/>
                        </a:lnSpc>
                        <a:spcAft>
                          <a:spcPts val="0"/>
                        </a:spcAft>
                      </a:pPr>
                      <a:r>
                        <a:rPr lang="en-ZA" sz="1100" b="1" dirty="0">
                          <a:solidFill>
                            <a:schemeClr val="tx1"/>
                          </a:solidFill>
                          <a:effectLst/>
                          <a:latin typeface="Calibri"/>
                          <a:ea typeface="Calibri"/>
                          <a:cs typeface="Times New Roman"/>
                        </a:rPr>
                        <a:t>Annual Targets</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85572">
                <a:tc vMerge="1">
                  <a:txBody>
                    <a:bodyPr/>
                    <a:lstStyle/>
                    <a:p>
                      <a:endParaRPr lang="en-ZA"/>
                    </a:p>
                  </a:txBody>
                  <a:tcPr/>
                </a:tc>
                <a:tc vMerge="1">
                  <a:txBody>
                    <a:bodyPr/>
                    <a:lstStyle/>
                    <a:p>
                      <a:endParaRPr lang="en-ZA"/>
                    </a:p>
                  </a:txBody>
                  <a:tcPr/>
                </a:tc>
                <a:tc gridSpan="3">
                  <a:txBody>
                    <a:bodyPr/>
                    <a:lstStyle/>
                    <a:p>
                      <a:pPr algn="ctr">
                        <a:lnSpc>
                          <a:spcPct val="115000"/>
                        </a:lnSpc>
                        <a:spcAft>
                          <a:spcPts val="0"/>
                        </a:spcAft>
                      </a:pPr>
                      <a:r>
                        <a:rPr lang="en-ZA" sz="1100" b="1" dirty="0">
                          <a:solidFill>
                            <a:schemeClr val="tx1"/>
                          </a:solidFill>
                          <a:effectLst/>
                          <a:latin typeface="Calibri"/>
                          <a:ea typeface="Calibri"/>
                          <a:cs typeface="Times New Roman"/>
                        </a:rPr>
                        <a:t>Audited/ Actual Performance</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hMerge="1">
                  <a:txBody>
                    <a:bodyPr/>
                    <a:lstStyle/>
                    <a:p>
                      <a:endParaRPr lang="en-ZA"/>
                    </a:p>
                  </a:txBody>
                  <a:tcPr/>
                </a:tc>
                <a:tc hMerge="1">
                  <a:txBody>
                    <a:bodyPr/>
                    <a:lstStyle/>
                    <a:p>
                      <a:endParaRPr lang="en-ZA"/>
                    </a:p>
                  </a:txBody>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Estimated Performance</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gridSpan="3">
                  <a:txBody>
                    <a:bodyPr/>
                    <a:lstStyle/>
                    <a:p>
                      <a:pPr algn="ctr">
                        <a:lnSpc>
                          <a:spcPct val="115000"/>
                        </a:lnSpc>
                        <a:spcAft>
                          <a:spcPts val="0"/>
                        </a:spcAft>
                      </a:pPr>
                      <a:r>
                        <a:rPr lang="en-ZA" sz="1100" b="1" dirty="0">
                          <a:solidFill>
                            <a:schemeClr val="tx1"/>
                          </a:solidFill>
                          <a:effectLst/>
                          <a:latin typeface="Calibri"/>
                          <a:ea typeface="Calibri"/>
                          <a:cs typeface="Times New Roman"/>
                        </a:rPr>
                        <a:t>MTEF Period</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hMerge="1">
                  <a:txBody>
                    <a:bodyPr/>
                    <a:lstStyle/>
                    <a:p>
                      <a:endParaRPr lang="en-ZA"/>
                    </a:p>
                  </a:txBody>
                  <a:tcPr/>
                </a:tc>
                <a:tc hMerge="1">
                  <a:txBody>
                    <a:bodyPr/>
                    <a:lstStyle/>
                    <a:p>
                      <a:endParaRPr lang="en-ZA"/>
                    </a:p>
                  </a:txBody>
                  <a:tcPr/>
                </a:tc>
              </a:tr>
              <a:tr h="578358">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2016/17</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2017/18</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2018/19</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2019/20</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2020/21</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2021/22</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2022/23</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r>
              <a:tr h="192786">
                <a:tc gridSpan="9">
                  <a:txBody>
                    <a:bodyPr/>
                    <a:lstStyle/>
                    <a:p>
                      <a:pPr>
                        <a:lnSpc>
                          <a:spcPct val="115000"/>
                        </a:lnSpc>
                        <a:spcAft>
                          <a:spcPts val="0"/>
                        </a:spcAft>
                      </a:pPr>
                      <a:r>
                        <a:rPr lang="en-ZA" sz="1200" b="1" dirty="0">
                          <a:solidFill>
                            <a:schemeClr val="tx1"/>
                          </a:solidFill>
                          <a:effectLst/>
                          <a:latin typeface="Calibri"/>
                          <a:ea typeface="Calibri"/>
                          <a:cs typeface="Times New Roman"/>
                        </a:rPr>
                        <a:t>Outcome 1.1: </a:t>
                      </a:r>
                      <a:endParaRPr lang="en-ZA" sz="1200" dirty="0">
                        <a:solidFill>
                          <a:schemeClr val="tx1"/>
                        </a:solidFill>
                        <a:effectLst/>
                        <a:latin typeface="Calibri"/>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92786">
                <a:tc>
                  <a:txBody>
                    <a:bodyPr/>
                    <a:lstStyle/>
                    <a:p>
                      <a:pPr>
                        <a:lnSpc>
                          <a:spcPct val="115000"/>
                        </a:lnSpc>
                        <a:spcAft>
                          <a:spcPts val="0"/>
                        </a:spcAft>
                      </a:pPr>
                      <a:r>
                        <a:rPr lang="en-ZA" sz="1200" dirty="0" smtClean="0">
                          <a:effectLst/>
                          <a:latin typeface="Calibri"/>
                          <a:ea typeface="Calibri"/>
                          <a:cs typeface="Times New Roman"/>
                        </a:rPr>
                        <a:t>1.1.3</a:t>
                      </a:r>
                      <a:endParaRPr lang="en-ZA" sz="1200" dirty="0">
                        <a:effectLst/>
                        <a:latin typeface="Calibri"/>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Number of Intelligent reports</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(Business Intelligence)</a:t>
                      </a:r>
                    </a:p>
                    <a:p>
                      <a:pPr>
                        <a:lnSpc>
                          <a:spcPct val="115000"/>
                        </a:lnSpc>
                        <a:spcAft>
                          <a:spcPts val="0"/>
                        </a:spcAft>
                      </a:pP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generated from the </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Data </a:t>
                      </a:r>
                      <a:r>
                        <a:rPr lang="en-ZA" sz="1100" dirty="0">
                          <a:effectLst/>
                          <a:latin typeface="Calibri" panose="020F0502020204030204" pitchFamily="34" charset="0"/>
                          <a:ea typeface="Calibri" panose="020F0502020204030204" pitchFamily="34" charset="0"/>
                          <a:cs typeface="Times New Roman" panose="02020603050405020304" pitchFamily="18" charset="0"/>
                        </a:rPr>
                        <a:t>Warehouse </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200" dirty="0">
                          <a:solidFill>
                            <a:schemeClr val="tx1"/>
                          </a:solidFill>
                          <a:effectLst/>
                          <a:latin typeface="Calibri"/>
                          <a:ea typeface="Calibri"/>
                          <a:cs typeface="Times New Roman"/>
                        </a:rPr>
                        <a:t> </a:t>
                      </a:r>
                      <a:r>
                        <a:rPr lang="en-ZA" sz="1200" dirty="0" smtClean="0">
                          <a:solidFill>
                            <a:schemeClr val="tx1"/>
                          </a:solidFill>
                          <a:effectLst/>
                          <a:latin typeface="Calibri"/>
                          <a:ea typeface="Calibri"/>
                          <a:cs typeface="Times New Roman"/>
                        </a:rPr>
                        <a:t>N/A</a:t>
                      </a:r>
                      <a:endParaRPr lang="en-ZA" sz="1200" dirty="0">
                        <a:solidFill>
                          <a:schemeClr val="tx1"/>
                        </a:solidFill>
                        <a:effectLst/>
                        <a:latin typeface="Calibri"/>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200" dirty="0">
                          <a:effectLst/>
                          <a:latin typeface="Calibri"/>
                          <a:ea typeface="Calibri"/>
                          <a:cs typeface="Times New Roman"/>
                        </a:rPr>
                        <a:t> </a:t>
                      </a:r>
                      <a:r>
                        <a:rPr lang="en-ZA" sz="1200" dirty="0" smtClean="0">
                          <a:effectLst/>
                          <a:latin typeface="Calibri"/>
                          <a:ea typeface="Calibri"/>
                          <a:cs typeface="Times New Roman"/>
                        </a:rPr>
                        <a:t>N/A</a:t>
                      </a:r>
                      <a:endParaRPr lang="en-ZA" sz="1200" dirty="0">
                        <a:effectLst/>
                        <a:latin typeface="Calibri"/>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200" dirty="0">
                          <a:effectLst/>
                          <a:latin typeface="Calibri"/>
                          <a:ea typeface="Calibri"/>
                          <a:cs typeface="Times New Roman"/>
                        </a:rPr>
                        <a:t> </a:t>
                      </a:r>
                      <a:r>
                        <a:rPr lang="en-ZA" sz="1200" dirty="0" smtClean="0">
                          <a:effectLst/>
                          <a:latin typeface="Calibri"/>
                          <a:ea typeface="Calibri"/>
                          <a:cs typeface="Times New Roman"/>
                        </a:rPr>
                        <a:t>N/A</a:t>
                      </a:r>
                      <a:endParaRPr lang="en-ZA" sz="1200" dirty="0">
                        <a:effectLst/>
                        <a:latin typeface="Calibri"/>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200" dirty="0" smtClean="0">
                          <a:effectLst/>
                          <a:latin typeface="Calibri"/>
                          <a:ea typeface="Calibri"/>
                          <a:cs typeface="Times New Roman"/>
                        </a:rPr>
                        <a:t>Planning</a:t>
                      </a:r>
                      <a:r>
                        <a:rPr lang="en-ZA" sz="1200" baseline="0" dirty="0" smtClean="0">
                          <a:effectLst/>
                          <a:latin typeface="Calibri"/>
                          <a:ea typeface="Calibri"/>
                          <a:cs typeface="Times New Roman"/>
                        </a:rPr>
                        <a:t> the </a:t>
                      </a:r>
                      <a:r>
                        <a:rPr lang="en-ZA" sz="1200" dirty="0" smtClean="0">
                          <a:effectLst/>
                          <a:latin typeface="Calibri"/>
                          <a:ea typeface="Calibri"/>
                          <a:cs typeface="Times New Roman"/>
                        </a:rPr>
                        <a:t>Data Warehouse and </a:t>
                      </a: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Intelligent reporting</a:t>
                      </a:r>
                      <a:r>
                        <a:rPr lang="en-ZA" sz="12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(Business Intelligence)</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200" dirty="0" smtClean="0">
                          <a:effectLst/>
                          <a:latin typeface="Calibri"/>
                          <a:ea typeface="Calibri"/>
                          <a:cs typeface="Times New Roman"/>
                        </a:rPr>
                        <a:t>Implement </a:t>
                      </a:r>
                      <a:r>
                        <a:rPr lang="en-ZA" sz="1200" dirty="0" smtClean="0">
                          <a:effectLst/>
                          <a:latin typeface="+mn-lt"/>
                          <a:ea typeface="Calibri"/>
                          <a:cs typeface="Times New Roman"/>
                        </a:rPr>
                        <a:t>Data Warehouse and </a:t>
                      </a: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Intelligent reporting</a:t>
                      </a:r>
                      <a:r>
                        <a:rPr lang="en-ZA" sz="12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(Business Intelligence)</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200" dirty="0" smtClean="0">
                          <a:effectLst/>
                          <a:latin typeface="Calibri"/>
                          <a:ea typeface="Calibri"/>
                          <a:cs typeface="Times New Roman"/>
                        </a:rPr>
                        <a:t>Continuous</a:t>
                      </a:r>
                      <a:r>
                        <a:rPr lang="en-ZA" sz="1200" baseline="0" dirty="0" smtClean="0">
                          <a:effectLst/>
                          <a:latin typeface="Calibri"/>
                          <a:ea typeface="Calibri"/>
                          <a:cs typeface="Times New Roman"/>
                        </a:rPr>
                        <a:t> implementation of BI reports </a:t>
                      </a:r>
                      <a:endParaRPr lang="en-ZA"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200" dirty="0" smtClean="0">
                          <a:effectLst/>
                          <a:latin typeface="+mn-lt"/>
                          <a:ea typeface="Calibri"/>
                          <a:cs typeface="Times New Roman"/>
                        </a:rPr>
                        <a:t>Continuous</a:t>
                      </a:r>
                      <a:r>
                        <a:rPr lang="en-ZA" sz="1200" baseline="0" dirty="0" smtClean="0">
                          <a:effectLst/>
                          <a:latin typeface="+mn-lt"/>
                          <a:ea typeface="Calibri"/>
                          <a:cs typeface="Times New Roman"/>
                        </a:rPr>
                        <a:t> implementation of BI reports </a:t>
                      </a:r>
                      <a:endParaRPr lang="en-Z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457200" rtl="0" eaLnBrk="1" fontAlgn="auto" latinLnBrk="0" hangingPunct="1">
                        <a:lnSpc>
                          <a:spcPct val="115000"/>
                        </a:lnSpc>
                        <a:spcBef>
                          <a:spcPts val="0"/>
                        </a:spcBef>
                        <a:spcAft>
                          <a:spcPts val="0"/>
                        </a:spcAft>
                        <a:buClrTx/>
                        <a:buSzTx/>
                        <a:buFontTx/>
                        <a:buNone/>
                        <a:tabLst/>
                        <a:defRPr/>
                      </a:pPr>
                      <a:endParaRPr lang="en-ZA"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r>
              <a:tr h="192786">
                <a:tc>
                  <a:txBody>
                    <a:bodyPr/>
                    <a:lstStyle/>
                    <a:p>
                      <a:pPr>
                        <a:lnSpc>
                          <a:spcPct val="115000"/>
                        </a:lnSpc>
                        <a:spcAft>
                          <a:spcPts val="0"/>
                        </a:spcAft>
                      </a:pPr>
                      <a:r>
                        <a:rPr lang="en-ZA" sz="1200" dirty="0" smtClean="0">
                          <a:effectLst/>
                          <a:latin typeface="Calibri"/>
                          <a:ea typeface="Calibri"/>
                          <a:cs typeface="Times New Roman"/>
                        </a:rPr>
                        <a:t>1.1.4</a:t>
                      </a:r>
                      <a:endParaRPr lang="en-ZA" sz="1200" dirty="0">
                        <a:effectLst/>
                        <a:latin typeface="Calibri"/>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1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Number of sites where smart technology will be implemented</a:t>
                      </a:r>
                      <a:endParaRPr lang="en-ZA"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ZA" sz="1200" dirty="0" smtClean="0">
                          <a:solidFill>
                            <a:schemeClr val="tx1"/>
                          </a:solidFill>
                          <a:effectLst/>
                          <a:latin typeface="+mn-lt"/>
                          <a:ea typeface="Calibri"/>
                          <a:cs typeface="Times New Roman"/>
                        </a:rPr>
                        <a:t>N/A</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200" dirty="0" smtClean="0">
                          <a:effectLst/>
                          <a:latin typeface="Calibri"/>
                          <a:ea typeface="Calibri"/>
                          <a:cs typeface="Times New Roman"/>
                        </a:rPr>
                        <a:t>N/A</a:t>
                      </a:r>
                      <a:endParaRPr lang="en-ZA" sz="1200" dirty="0">
                        <a:effectLst/>
                        <a:latin typeface="Calibri"/>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200" dirty="0" smtClean="0">
                          <a:effectLst/>
                          <a:latin typeface="Calibri"/>
                          <a:ea typeface="Calibri"/>
                          <a:cs typeface="Times New Roman"/>
                        </a:rPr>
                        <a:t>N/A</a:t>
                      </a:r>
                      <a:endParaRPr lang="en-ZA" sz="1200" dirty="0">
                        <a:effectLst/>
                        <a:latin typeface="Calibri"/>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Smart Technology installed in 7 sites (Body scanners</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Integrated Access Control installed in 7 sites</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Offender Telephone Management System</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endParaRPr lang="en-ZA" sz="1200" dirty="0">
                        <a:effectLst/>
                        <a:latin typeface="Calibri"/>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312815" y="1020535"/>
            <a:ext cx="4468211"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en-ZA" altLang="en-US" sz="2550" b="1" spc="-5" dirty="0" smtClean="0">
                <a:solidFill>
                  <a:prstClr val="black"/>
                </a:solidFill>
                <a:cs typeface="Calibri"/>
              </a:rPr>
              <a:t>Outputs</a:t>
            </a:r>
            <a:r>
              <a:rPr lang="en-ZA" altLang="en-US" sz="2550" b="1" spc="-5" dirty="0">
                <a:solidFill>
                  <a:prstClr val="black"/>
                </a:solidFill>
                <a:cs typeface="Calibri"/>
              </a:rPr>
              <a:t>, </a:t>
            </a:r>
            <a:r>
              <a:rPr lang="en-ZA" altLang="en-US" sz="2550" b="1" spc="-5" dirty="0" smtClean="0">
                <a:solidFill>
                  <a:prstClr val="black"/>
                </a:solidFill>
                <a:cs typeface="Calibri"/>
              </a:rPr>
              <a:t>Indicators </a:t>
            </a:r>
            <a:r>
              <a:rPr lang="en-ZA" altLang="en-US" sz="2550" b="1" spc="-5" dirty="0">
                <a:solidFill>
                  <a:prstClr val="black"/>
                </a:solidFill>
                <a:cs typeface="Calibri"/>
              </a:rPr>
              <a:t>and </a:t>
            </a:r>
            <a:r>
              <a:rPr lang="en-ZA" altLang="en-US" sz="2550" b="1" spc="-5" dirty="0" smtClean="0">
                <a:solidFill>
                  <a:prstClr val="black"/>
                </a:solidFill>
                <a:cs typeface="Calibri"/>
              </a:rPr>
              <a:t>Targets </a:t>
            </a:r>
          </a:p>
          <a:p>
            <a:pPr marL="0" marR="0" lvl="0" indent="0" algn="l" defTabSz="914400" rtl="0" eaLnBrk="1" fontAlgn="base" latinLnBrk="0" hangingPunct="1">
              <a:lnSpc>
                <a:spcPct val="100000"/>
              </a:lnSpc>
              <a:spcBef>
                <a:spcPct val="0"/>
              </a:spcBef>
              <a:spcAft>
                <a:spcPct val="0"/>
              </a:spcAft>
              <a:buClrTx/>
              <a:buSzTx/>
              <a:tabLst/>
            </a:pPr>
            <a:endParaRPr lang="en-ZA" altLang="en-US" sz="2550" b="1" spc="-5" dirty="0">
              <a:solidFill>
                <a:prstClr val="black"/>
              </a:solidFill>
              <a:cs typeface="Calibri"/>
            </a:endParaRPr>
          </a:p>
        </p:txBody>
      </p:sp>
      <p:sp>
        <p:nvSpPr>
          <p:cNvPr id="6" name="TextBox 5"/>
          <p:cNvSpPr txBox="1"/>
          <p:nvPr/>
        </p:nvSpPr>
        <p:spPr>
          <a:xfrm>
            <a:off x="457200" y="186744"/>
            <a:ext cx="8229600" cy="523220"/>
          </a:xfrm>
          <a:prstGeom prst="rect">
            <a:avLst/>
          </a:prstGeom>
          <a:noFill/>
        </p:spPr>
        <p:txBody>
          <a:bodyPr wrap="square" rtlCol="0">
            <a:spAutoFit/>
          </a:bodyPr>
          <a:lstStyle/>
          <a:p>
            <a:r>
              <a:rPr lang="en-US" sz="2800" b="1" dirty="0" smtClean="0">
                <a:solidFill>
                  <a:srgbClr val="00B050"/>
                </a:solidFill>
              </a:rPr>
              <a:t>2020/21 Annual Performance Plan</a:t>
            </a:r>
            <a:endParaRPr lang="en-US" sz="2800" b="1" dirty="0">
              <a:solidFill>
                <a:srgbClr val="00B050"/>
              </a:solidFill>
            </a:endParaRPr>
          </a:p>
        </p:txBody>
      </p:sp>
    </p:spTree>
    <p:extLst>
      <p:ext uri="{BB962C8B-B14F-4D97-AF65-F5344CB8AC3E}">
        <p14:creationId xmlns:p14="http://schemas.microsoft.com/office/powerpoint/2010/main" val="25488311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5001"/>
            <a:ext cx="9144000" cy="5084728"/>
          </a:xfrm>
        </p:spPr>
        <p:txBody>
          <a:bodyPr>
            <a:normAutofit lnSpcReduction="10000"/>
          </a:bodyPr>
          <a:lstStyle/>
          <a:p>
            <a:r>
              <a:rPr lang="en-ZA" dirty="0" smtClean="0"/>
              <a:t>What are the available resources within the Branch? </a:t>
            </a:r>
          </a:p>
          <a:p>
            <a:pPr lvl="1"/>
            <a:r>
              <a:rPr lang="en-ZA" i="1" dirty="0" smtClean="0"/>
              <a:t>Latest Servers (Increased server capacity)</a:t>
            </a:r>
          </a:p>
          <a:p>
            <a:pPr lvl="1"/>
            <a:r>
              <a:rPr lang="en-ZA" i="1" dirty="0" smtClean="0"/>
              <a:t>Integrated Justice System (IJS) – Resources Sharing </a:t>
            </a:r>
          </a:p>
          <a:p>
            <a:r>
              <a:rPr lang="en-ZA" dirty="0" smtClean="0"/>
              <a:t>In view of the proposed budget cuts Branches to think how they will use this opportunity to influence change, how do we optimise existing resources and extract optimal value. E.g. </a:t>
            </a:r>
          </a:p>
          <a:p>
            <a:pPr lvl="1"/>
            <a:r>
              <a:rPr lang="en-ZA" i="1" dirty="0" smtClean="0"/>
              <a:t>Better system integration to enable electronic information exchange within JCPS Cluster</a:t>
            </a:r>
          </a:p>
          <a:p>
            <a:pPr lvl="1"/>
            <a:r>
              <a:rPr lang="en-ZA" i="1" dirty="0" smtClean="0"/>
              <a:t>Cost saving initiatives – Voice over internet protocol (VOIP) and Automation of paper based system.</a:t>
            </a:r>
          </a:p>
          <a:p>
            <a:pPr lvl="1"/>
            <a:endParaRPr lang="en-ZA" i="1" dirty="0">
              <a:solidFill>
                <a:srgbClr val="FC1908"/>
              </a:solidFill>
            </a:endParaRPr>
          </a:p>
        </p:txBody>
      </p:sp>
      <p:sp>
        <p:nvSpPr>
          <p:cNvPr id="4" name="TextBox 3"/>
          <p:cNvSpPr txBox="1"/>
          <p:nvPr/>
        </p:nvSpPr>
        <p:spPr>
          <a:xfrm>
            <a:off x="288099" y="186744"/>
            <a:ext cx="8642959" cy="523220"/>
          </a:xfrm>
          <a:prstGeom prst="rect">
            <a:avLst/>
          </a:prstGeom>
          <a:noFill/>
        </p:spPr>
        <p:txBody>
          <a:bodyPr wrap="square" rtlCol="0">
            <a:spAutoFit/>
          </a:bodyPr>
          <a:lstStyle/>
          <a:p>
            <a:r>
              <a:rPr lang="en-US" sz="2800" b="1" dirty="0" smtClean="0">
                <a:solidFill>
                  <a:srgbClr val="00B050"/>
                </a:solidFill>
              </a:rPr>
              <a:t>Resource considerations</a:t>
            </a:r>
            <a:endParaRPr lang="en-US" sz="2800" b="1" dirty="0">
              <a:solidFill>
                <a:srgbClr val="00B050"/>
              </a:solidFill>
            </a:endParaRPr>
          </a:p>
        </p:txBody>
      </p:sp>
    </p:spTree>
    <p:extLst>
      <p:ext uri="{BB962C8B-B14F-4D97-AF65-F5344CB8AC3E}">
        <p14:creationId xmlns:p14="http://schemas.microsoft.com/office/powerpoint/2010/main" val="1569967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099" y="186744"/>
            <a:ext cx="8642959" cy="523220"/>
          </a:xfrm>
          <a:prstGeom prst="rect">
            <a:avLst/>
          </a:prstGeom>
          <a:noFill/>
        </p:spPr>
        <p:txBody>
          <a:bodyPr wrap="square" rtlCol="0">
            <a:spAutoFit/>
          </a:bodyPr>
          <a:lstStyle/>
          <a:p>
            <a:r>
              <a:rPr lang="en-US" sz="2800" b="1" dirty="0" smtClean="0">
                <a:solidFill>
                  <a:srgbClr val="00B050"/>
                </a:solidFill>
              </a:rPr>
              <a:t>Critical success factors and dependencies</a:t>
            </a:r>
            <a:endParaRPr lang="en-US" sz="2800" b="1" dirty="0">
              <a:solidFill>
                <a:srgbClr val="00B05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926815660"/>
              </p:ext>
            </p:extLst>
          </p:nvPr>
        </p:nvGraphicFramePr>
        <p:xfrm>
          <a:off x="861268" y="1397001"/>
          <a:ext cx="6957270" cy="3571561"/>
        </p:xfrm>
        <a:graphic>
          <a:graphicData uri="http://schemas.openxmlformats.org/drawingml/2006/table">
            <a:tbl>
              <a:tblPr firstRow="1" bandRow="1">
                <a:tableStyleId>{F5AB1C69-6EDB-4FF4-983F-18BD219EF322}</a:tableStyleId>
              </a:tblPr>
              <a:tblGrid>
                <a:gridCol w="3478635"/>
                <a:gridCol w="3478635"/>
              </a:tblGrid>
              <a:tr h="513105">
                <a:tc>
                  <a:txBody>
                    <a:bodyPr/>
                    <a:lstStyle/>
                    <a:p>
                      <a:r>
                        <a:rPr lang="en-ZA" dirty="0" smtClean="0"/>
                        <a:t>CRITICAL</a:t>
                      </a:r>
                      <a:r>
                        <a:rPr lang="en-ZA" baseline="0" dirty="0" smtClean="0"/>
                        <a:t> SUCCESS FACTORS</a:t>
                      </a:r>
                      <a:endParaRPr lang="en-GB" dirty="0"/>
                    </a:p>
                  </a:txBody>
                  <a:tcPr/>
                </a:tc>
                <a:tc>
                  <a:txBody>
                    <a:bodyPr/>
                    <a:lstStyle/>
                    <a:p>
                      <a:r>
                        <a:rPr lang="en-ZA" dirty="0" smtClean="0"/>
                        <a:t>DEPENDENCIES</a:t>
                      </a:r>
                      <a:endParaRPr lang="en-GB" dirty="0"/>
                    </a:p>
                  </a:txBody>
                  <a:tcPr/>
                </a:tc>
              </a:tr>
              <a:tr h="513105">
                <a:tc>
                  <a:txBody>
                    <a:bodyPr/>
                    <a:lstStyle/>
                    <a:p>
                      <a:r>
                        <a:rPr lang="en-ZA" dirty="0" smtClean="0"/>
                        <a:t>Executive Support</a:t>
                      </a:r>
                      <a:endParaRPr lang="en-GB" dirty="0"/>
                    </a:p>
                  </a:txBody>
                  <a:tcPr/>
                </a:tc>
                <a:tc>
                  <a:txBody>
                    <a:bodyPr/>
                    <a:lstStyle/>
                    <a:p>
                      <a:r>
                        <a:rPr lang="en-ZA" dirty="0" smtClean="0"/>
                        <a:t>Adequate</a:t>
                      </a:r>
                      <a:r>
                        <a:rPr lang="en-ZA" baseline="0" dirty="0" smtClean="0"/>
                        <a:t> Resources (Budget)</a:t>
                      </a:r>
                      <a:endParaRPr lang="en-GB" dirty="0"/>
                    </a:p>
                  </a:txBody>
                  <a:tcPr/>
                </a:tc>
              </a:tr>
              <a:tr h="1265191">
                <a:tc>
                  <a:txBody>
                    <a:bodyPr/>
                    <a:lstStyle/>
                    <a:p>
                      <a:r>
                        <a:rPr lang="en-ZA" dirty="0" smtClean="0"/>
                        <a:t>Stakeholders buy-in</a:t>
                      </a:r>
                      <a:endParaRPr lang="en-GB" dirty="0"/>
                    </a:p>
                  </a:txBody>
                  <a:tcPr/>
                </a:tc>
                <a:tc>
                  <a:txBody>
                    <a:bodyPr/>
                    <a:lstStyle/>
                    <a:p>
                      <a:r>
                        <a:rPr lang="en-ZA" dirty="0" smtClean="0"/>
                        <a:t>Integrated Planning and Collaboration (GITO, Security and Facilities</a:t>
                      </a:r>
                      <a:endParaRPr lang="en-GB" dirty="0"/>
                    </a:p>
                  </a:txBody>
                  <a:tcPr/>
                </a:tc>
              </a:tr>
              <a:tr h="513105">
                <a:tc>
                  <a:txBody>
                    <a:bodyPr/>
                    <a:lstStyle/>
                    <a:p>
                      <a:r>
                        <a:rPr lang="en-ZA" dirty="0" smtClean="0"/>
                        <a:t>Effective Change Management</a:t>
                      </a:r>
                      <a:endParaRPr lang="en-GB" dirty="0"/>
                    </a:p>
                  </a:txBody>
                  <a:tcPr/>
                </a:tc>
                <a:tc>
                  <a:txBody>
                    <a:bodyPr/>
                    <a:lstStyle/>
                    <a:p>
                      <a:r>
                        <a:rPr lang="en-ZA" dirty="0" smtClean="0"/>
                        <a:t>Internal Human Capital (number, skills, </a:t>
                      </a:r>
                      <a:endParaRPr lang="en-GB" dirty="0"/>
                    </a:p>
                  </a:txBody>
                  <a:tcPr/>
                </a:tc>
              </a:tr>
              <a:tr h="513105">
                <a:tc>
                  <a:txBody>
                    <a:bodyPr/>
                    <a:lstStyle/>
                    <a:p>
                      <a:r>
                        <a:rPr lang="en-ZA" dirty="0" smtClean="0"/>
                        <a:t>Collaboration with other stakeholders</a:t>
                      </a:r>
                      <a:endParaRPr lang="en-GB" dirty="0"/>
                    </a:p>
                  </a:txBody>
                  <a:tcPr/>
                </a:tc>
                <a:tc>
                  <a:txBody>
                    <a:bodyPr/>
                    <a:lstStyle/>
                    <a:p>
                      <a:r>
                        <a:rPr lang="en-ZA" dirty="0" smtClean="0"/>
                        <a:t>SITA, IJS and CSIR</a:t>
                      </a:r>
                      <a:endParaRPr lang="en-GB" dirty="0"/>
                    </a:p>
                  </a:txBody>
                  <a:tcPr/>
                </a:tc>
              </a:tr>
            </a:tbl>
          </a:graphicData>
        </a:graphic>
      </p:graphicFrame>
    </p:spTree>
    <p:extLst>
      <p:ext uri="{BB962C8B-B14F-4D97-AF65-F5344CB8AC3E}">
        <p14:creationId xmlns:p14="http://schemas.microsoft.com/office/powerpoint/2010/main" val="2852805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910"/>
            <a:ext cx="8229600" cy="5103421"/>
          </a:xfrm>
        </p:spPr>
        <p:txBody>
          <a:bodyPr>
            <a:normAutofit fontScale="92500" lnSpcReduction="20000"/>
          </a:bodyPr>
          <a:lstStyle/>
          <a:p>
            <a:r>
              <a:rPr lang="en-ZA" dirty="0" smtClean="0"/>
              <a:t>Summary of the outcomes of the 2018 Strategic Planning Session</a:t>
            </a:r>
          </a:p>
          <a:p>
            <a:r>
              <a:rPr lang="en-ZA" dirty="0" smtClean="0"/>
              <a:t>Current service delivery method (SDM)</a:t>
            </a:r>
          </a:p>
          <a:p>
            <a:r>
              <a:rPr lang="en-ZA" dirty="0" smtClean="0"/>
              <a:t>Contextual issues considered in the planning</a:t>
            </a:r>
          </a:p>
          <a:p>
            <a:r>
              <a:rPr lang="en-ZA" dirty="0" smtClean="0"/>
              <a:t>Internal and external environmental analysis </a:t>
            </a:r>
          </a:p>
          <a:p>
            <a:r>
              <a:rPr lang="en-ZA" dirty="0" smtClean="0"/>
              <a:t>Historical performance </a:t>
            </a:r>
          </a:p>
          <a:p>
            <a:r>
              <a:rPr lang="en-ZA" dirty="0" smtClean="0"/>
              <a:t>Changes required for the new cycle</a:t>
            </a:r>
          </a:p>
          <a:p>
            <a:r>
              <a:rPr lang="en-ZA" dirty="0" smtClean="0"/>
              <a:t>Five Year Plan (2020-2025)</a:t>
            </a:r>
          </a:p>
          <a:p>
            <a:r>
              <a:rPr lang="en-ZA" dirty="0" smtClean="0"/>
              <a:t>Resource considerations</a:t>
            </a:r>
          </a:p>
          <a:p>
            <a:r>
              <a:rPr lang="en-ZA" dirty="0" smtClean="0"/>
              <a:t>Dependencies</a:t>
            </a:r>
          </a:p>
          <a:p>
            <a:r>
              <a:rPr lang="en-ZA" dirty="0" smtClean="0"/>
              <a:t>Strategic risks</a:t>
            </a:r>
          </a:p>
          <a:p>
            <a:endParaRPr lang="en-ZA" dirty="0" smtClean="0"/>
          </a:p>
          <a:p>
            <a:endParaRPr lang="en-ZA" dirty="0" smtClean="0"/>
          </a:p>
          <a:p>
            <a:endParaRPr lang="en-ZA" dirty="0"/>
          </a:p>
        </p:txBody>
      </p:sp>
      <p:sp>
        <p:nvSpPr>
          <p:cNvPr id="4" name="TextBox 3"/>
          <p:cNvSpPr txBox="1"/>
          <p:nvPr/>
        </p:nvSpPr>
        <p:spPr>
          <a:xfrm>
            <a:off x="457200" y="186744"/>
            <a:ext cx="8229600" cy="646331"/>
          </a:xfrm>
          <a:prstGeom prst="rect">
            <a:avLst/>
          </a:prstGeom>
          <a:noFill/>
        </p:spPr>
        <p:txBody>
          <a:bodyPr wrap="square" rtlCol="0">
            <a:spAutoFit/>
          </a:bodyPr>
          <a:lstStyle/>
          <a:p>
            <a:r>
              <a:rPr lang="en-US" sz="3600" b="1" dirty="0" smtClean="0">
                <a:solidFill>
                  <a:srgbClr val="00B050"/>
                </a:solidFill>
              </a:rPr>
              <a:t>Presentation outline</a:t>
            </a:r>
            <a:endParaRPr lang="en-US" sz="3600" b="1" dirty="0">
              <a:solidFill>
                <a:srgbClr val="00B050"/>
              </a:solidFill>
            </a:endParaRPr>
          </a:p>
        </p:txBody>
      </p:sp>
    </p:spTree>
    <p:extLst>
      <p:ext uri="{BB962C8B-B14F-4D97-AF65-F5344CB8AC3E}">
        <p14:creationId xmlns:p14="http://schemas.microsoft.com/office/powerpoint/2010/main" val="18398255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099" y="186744"/>
            <a:ext cx="8642959" cy="523220"/>
          </a:xfrm>
          <a:prstGeom prst="rect">
            <a:avLst/>
          </a:prstGeom>
          <a:noFill/>
        </p:spPr>
        <p:txBody>
          <a:bodyPr wrap="square" rtlCol="0">
            <a:spAutoFit/>
          </a:bodyPr>
          <a:lstStyle/>
          <a:p>
            <a:r>
              <a:rPr lang="en-US" sz="2800" b="1" dirty="0" smtClean="0">
                <a:solidFill>
                  <a:srgbClr val="00B050"/>
                </a:solidFill>
              </a:rPr>
              <a:t>Strategic Risks</a:t>
            </a:r>
            <a:endParaRPr lang="en-US" sz="2800" b="1" dirty="0">
              <a:solidFill>
                <a:srgbClr val="00B050"/>
              </a:solidFill>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457048734"/>
              </p:ext>
            </p:extLst>
          </p:nvPr>
        </p:nvGraphicFramePr>
        <p:xfrm>
          <a:off x="0" y="1017492"/>
          <a:ext cx="9036425" cy="4023634"/>
        </p:xfrm>
        <a:graphic>
          <a:graphicData uri="http://schemas.openxmlformats.org/drawingml/2006/table">
            <a:tbl>
              <a:tblPr firstRow="1" bandRow="1">
                <a:tableStyleId>{F5AB1C69-6EDB-4FF4-983F-18BD219EF322}</a:tableStyleId>
              </a:tblPr>
              <a:tblGrid>
                <a:gridCol w="1807285"/>
                <a:gridCol w="1807285"/>
                <a:gridCol w="1807285"/>
                <a:gridCol w="1807285"/>
                <a:gridCol w="1807285"/>
              </a:tblGrid>
              <a:tr h="958008">
                <a:tc>
                  <a:txBody>
                    <a:bodyPr/>
                    <a:lstStyle/>
                    <a:p>
                      <a:r>
                        <a:rPr lang="en-US" dirty="0" smtClean="0"/>
                        <a:t>Outcome</a:t>
                      </a:r>
                      <a:endParaRPr lang="en-US" dirty="0"/>
                    </a:p>
                  </a:txBody>
                  <a:tcPr/>
                </a:tc>
                <a:tc>
                  <a:txBody>
                    <a:bodyPr/>
                    <a:lstStyle/>
                    <a:p>
                      <a:r>
                        <a:rPr lang="en-US" dirty="0" smtClean="0"/>
                        <a:t>Risk</a:t>
                      </a:r>
                      <a:endParaRPr lang="en-US" dirty="0"/>
                    </a:p>
                  </a:txBody>
                  <a:tcPr/>
                </a:tc>
                <a:tc>
                  <a:txBody>
                    <a:bodyPr/>
                    <a:lstStyle/>
                    <a:p>
                      <a:r>
                        <a:rPr lang="en-US" dirty="0" smtClean="0"/>
                        <a:t>Probability (High/ Medium/ Low)</a:t>
                      </a:r>
                      <a:endParaRPr lang="en-US" dirty="0"/>
                    </a:p>
                  </a:txBody>
                  <a:tcPr/>
                </a:tc>
                <a:tc>
                  <a:txBody>
                    <a:bodyPr/>
                    <a:lstStyle/>
                    <a:p>
                      <a:r>
                        <a:rPr lang="en-US" dirty="0" smtClean="0"/>
                        <a:t>Impact (High/ Medium/ Low)</a:t>
                      </a:r>
                      <a:endParaRPr lang="en-US" dirty="0"/>
                    </a:p>
                  </a:txBody>
                  <a:tcPr/>
                </a:tc>
                <a:tc>
                  <a:txBody>
                    <a:bodyPr/>
                    <a:lstStyle/>
                    <a:p>
                      <a:r>
                        <a:rPr lang="en-US" dirty="0" smtClean="0"/>
                        <a:t>Mitigation Strategy</a:t>
                      </a:r>
                      <a:endParaRPr lang="en-US" dirty="0"/>
                    </a:p>
                  </a:txBody>
                  <a:tcPr/>
                </a:tc>
              </a:tr>
              <a:tr h="1532813">
                <a:tc>
                  <a:txBody>
                    <a:bodyPr/>
                    <a:lstStyle/>
                    <a:p>
                      <a:pPr lvl="0" algn="l" defTabSz="533400">
                        <a:lnSpc>
                          <a:spcPct val="90000"/>
                        </a:lnSpc>
                        <a:spcBef>
                          <a:spcPct val="0"/>
                        </a:spcBef>
                        <a:spcAft>
                          <a:spcPct val="35000"/>
                        </a:spcAft>
                      </a:pPr>
                      <a:r>
                        <a:rPr lang="en-ZA" sz="1800" kern="1200" dirty="0" smtClean="0">
                          <a:solidFill>
                            <a:schemeClr val="dk1"/>
                          </a:solidFill>
                          <a:latin typeface="+mn-lt"/>
                          <a:ea typeface="+mn-ea"/>
                          <a:cs typeface="+mn-cs"/>
                        </a:rPr>
                        <a:t>A single view of an offender</a:t>
                      </a:r>
                      <a:endParaRPr lang="en-ZA" sz="1800" kern="1200" dirty="0">
                        <a:solidFill>
                          <a:schemeClr val="dk1"/>
                        </a:solidFill>
                        <a:latin typeface="+mn-lt"/>
                        <a:ea typeface="+mn-ea"/>
                        <a:cs typeface="+mn-cs"/>
                      </a:endParaRPr>
                    </a:p>
                  </a:txBody>
                  <a:tcPr/>
                </a:tc>
                <a:tc rowSpan="2">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kern="1200" baseline="0" dirty="0" smtClean="0">
                          <a:solidFill>
                            <a:schemeClr val="dk1"/>
                          </a:solidFill>
                          <a:effectLst/>
                          <a:latin typeface="+mn-lt"/>
                          <a:ea typeface="+mn-ea"/>
                          <a:cs typeface="+mn-cs"/>
                        </a:rPr>
                        <a:t>Unreliable and inconsistent reporting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kern="1200" baseline="0" dirty="0" smtClean="0">
                          <a:solidFill>
                            <a:schemeClr val="dk1"/>
                          </a:solidFill>
                          <a:effectLst/>
                          <a:latin typeface="+mn-lt"/>
                          <a:ea typeface="+mn-ea"/>
                          <a:cs typeface="+mn-cs"/>
                        </a:rPr>
                        <a:t>Data loss and Manipulation</a:t>
                      </a:r>
                      <a:endParaRPr lang="en-US" dirty="0"/>
                    </a:p>
                  </a:txBody>
                  <a:tcPr/>
                </a:tc>
                <a:tc>
                  <a:txBody>
                    <a:bodyPr/>
                    <a:lstStyle/>
                    <a:p>
                      <a:r>
                        <a:rPr lang="en-US" dirty="0" smtClean="0"/>
                        <a:t>High</a:t>
                      </a:r>
                      <a:endParaRPr lang="en-US" dirty="0"/>
                    </a:p>
                  </a:txBody>
                  <a:tcPr/>
                </a:tc>
                <a:tc>
                  <a:txBody>
                    <a:bodyPr/>
                    <a:lstStyle/>
                    <a:p>
                      <a:r>
                        <a:rPr lang="en-US" dirty="0" smtClean="0"/>
                        <a:t>High</a:t>
                      </a:r>
                      <a:endParaRPr lang="en-US" dirty="0"/>
                    </a:p>
                  </a:txBody>
                  <a:tcPr/>
                </a:tc>
                <a:tc>
                  <a:txBody>
                    <a:bodyPr/>
                    <a:lstStyle/>
                    <a:p>
                      <a:r>
                        <a:rPr lang="en-ZA" sz="1800" kern="1200" dirty="0" smtClean="0">
                          <a:solidFill>
                            <a:schemeClr val="dk1"/>
                          </a:solidFill>
                          <a:effectLst/>
                          <a:latin typeface="+mn-lt"/>
                          <a:ea typeface="+mn-ea"/>
                          <a:cs typeface="+mn-cs"/>
                        </a:rPr>
                        <a:t>Integrated Inmate Management System (IIMS)</a:t>
                      </a:r>
                      <a:endParaRPr lang="en-US" dirty="0"/>
                    </a:p>
                  </a:txBody>
                  <a:tcPr/>
                </a:tc>
              </a:tr>
              <a:tr h="1532813">
                <a:tc>
                  <a:txBody>
                    <a:bodyPr/>
                    <a:lstStyle/>
                    <a:p>
                      <a:pPr lvl="0" algn="l" defTabSz="533400">
                        <a:lnSpc>
                          <a:spcPct val="90000"/>
                        </a:lnSpc>
                        <a:spcBef>
                          <a:spcPct val="0"/>
                        </a:spcBef>
                        <a:spcAft>
                          <a:spcPct val="35000"/>
                        </a:spcAft>
                      </a:pPr>
                      <a:r>
                        <a:rPr lang="en-ZA" sz="1800" kern="1200" dirty="0" smtClean="0"/>
                        <a:t>Data integrity and Analytics, accurate and real-time reporting.</a:t>
                      </a:r>
                      <a:endParaRPr lang="en-GB" sz="1800" kern="1200" dirty="0" smtClean="0"/>
                    </a:p>
                  </a:txBody>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smtClean="0"/>
                        <a:t>High</a:t>
                      </a:r>
                      <a:endParaRPr lang="en-US" dirty="0"/>
                    </a:p>
                  </a:txBody>
                  <a:tcPr/>
                </a:tc>
                <a:tc>
                  <a:txBody>
                    <a:bodyPr/>
                    <a:lstStyle/>
                    <a:p>
                      <a:r>
                        <a:rPr lang="en-US" dirty="0" smtClean="0"/>
                        <a:t>High</a:t>
                      </a:r>
                      <a:endParaRPr lang="en-US" dirty="0"/>
                    </a:p>
                  </a:txBody>
                  <a:tcPr/>
                </a:tc>
                <a:tc>
                  <a:txBody>
                    <a:bodyPr/>
                    <a:lstStyle/>
                    <a:p>
                      <a:r>
                        <a:rPr lang="en-ZA" sz="1800" kern="1200" dirty="0" smtClean="0">
                          <a:solidFill>
                            <a:schemeClr val="dk1"/>
                          </a:solidFill>
                          <a:effectLst/>
                          <a:latin typeface="+mn-lt"/>
                          <a:ea typeface="+mn-ea"/>
                          <a:cs typeface="+mn-cs"/>
                        </a:rPr>
                        <a:t>Data Warehouse and Business Intelligence Tool</a:t>
                      </a:r>
                      <a:endParaRPr lang="en-US" dirty="0"/>
                    </a:p>
                  </a:txBody>
                  <a:tcPr/>
                </a:tc>
              </a:tr>
            </a:tbl>
          </a:graphicData>
        </a:graphic>
      </p:graphicFrame>
    </p:spTree>
    <p:extLst>
      <p:ext uri="{BB962C8B-B14F-4D97-AF65-F5344CB8AC3E}">
        <p14:creationId xmlns:p14="http://schemas.microsoft.com/office/powerpoint/2010/main" val="12173664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099" y="186744"/>
            <a:ext cx="8642959" cy="523220"/>
          </a:xfrm>
          <a:prstGeom prst="rect">
            <a:avLst/>
          </a:prstGeom>
          <a:noFill/>
        </p:spPr>
        <p:txBody>
          <a:bodyPr wrap="square" rtlCol="0">
            <a:spAutoFit/>
          </a:bodyPr>
          <a:lstStyle/>
          <a:p>
            <a:r>
              <a:rPr lang="en-US" sz="2800" b="1" dirty="0" smtClean="0">
                <a:solidFill>
                  <a:srgbClr val="00B050"/>
                </a:solidFill>
              </a:rPr>
              <a:t>Strategic Risks</a:t>
            </a:r>
            <a:endParaRPr lang="en-US" sz="2800" b="1" dirty="0">
              <a:solidFill>
                <a:srgbClr val="00B050"/>
              </a:solidFill>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496062505"/>
              </p:ext>
            </p:extLst>
          </p:nvPr>
        </p:nvGraphicFramePr>
        <p:xfrm>
          <a:off x="92149" y="1027502"/>
          <a:ext cx="9144000" cy="5687291"/>
        </p:xfrm>
        <a:graphic>
          <a:graphicData uri="http://schemas.openxmlformats.org/drawingml/2006/table">
            <a:tbl>
              <a:tblPr firstRow="1" bandRow="1">
                <a:tableStyleId>{F5AB1C69-6EDB-4FF4-983F-18BD219EF322}</a:tableStyleId>
              </a:tblPr>
              <a:tblGrid>
                <a:gridCol w="1828800"/>
                <a:gridCol w="1562986"/>
                <a:gridCol w="1765005"/>
                <a:gridCol w="1594883"/>
                <a:gridCol w="2392326"/>
              </a:tblGrid>
              <a:tr h="983673">
                <a:tc>
                  <a:txBody>
                    <a:bodyPr/>
                    <a:lstStyle/>
                    <a:p>
                      <a:r>
                        <a:rPr lang="en-US" dirty="0" smtClean="0"/>
                        <a:t>Outcome</a:t>
                      </a:r>
                      <a:endParaRPr lang="en-US" dirty="0"/>
                    </a:p>
                  </a:txBody>
                  <a:tcPr/>
                </a:tc>
                <a:tc>
                  <a:txBody>
                    <a:bodyPr/>
                    <a:lstStyle/>
                    <a:p>
                      <a:r>
                        <a:rPr lang="en-US" dirty="0" smtClean="0"/>
                        <a:t>Risk</a:t>
                      </a:r>
                      <a:endParaRPr lang="en-US" dirty="0"/>
                    </a:p>
                  </a:txBody>
                  <a:tcPr/>
                </a:tc>
                <a:tc>
                  <a:txBody>
                    <a:bodyPr/>
                    <a:lstStyle/>
                    <a:p>
                      <a:r>
                        <a:rPr lang="en-US" dirty="0" smtClean="0"/>
                        <a:t>Probability (High/ Medium/ Low)</a:t>
                      </a:r>
                      <a:endParaRPr lang="en-US" dirty="0"/>
                    </a:p>
                  </a:txBody>
                  <a:tcPr/>
                </a:tc>
                <a:tc>
                  <a:txBody>
                    <a:bodyPr/>
                    <a:lstStyle/>
                    <a:p>
                      <a:r>
                        <a:rPr lang="en-US" dirty="0" smtClean="0"/>
                        <a:t>Impact (High/ Medium/ Low)</a:t>
                      </a:r>
                      <a:endParaRPr lang="en-US" dirty="0"/>
                    </a:p>
                  </a:txBody>
                  <a:tcPr/>
                </a:tc>
                <a:tc>
                  <a:txBody>
                    <a:bodyPr/>
                    <a:lstStyle/>
                    <a:p>
                      <a:r>
                        <a:rPr lang="en-US" dirty="0" smtClean="0"/>
                        <a:t>Mitigation Strategy</a:t>
                      </a:r>
                      <a:endParaRPr lang="en-US" dirty="0"/>
                    </a:p>
                  </a:txBody>
                  <a:tcPr/>
                </a:tc>
              </a:tr>
              <a:tr h="1868978">
                <a:tc>
                  <a:txBody>
                    <a:bodyPr/>
                    <a:lstStyle/>
                    <a:p>
                      <a:r>
                        <a:rPr lang="en-ZA" sz="1800" kern="1200" dirty="0" smtClean="0">
                          <a:solidFill>
                            <a:schemeClr val="dk1"/>
                          </a:solidFill>
                          <a:effectLst/>
                          <a:latin typeface="+mn-lt"/>
                          <a:ea typeface="+mn-ea"/>
                          <a:cs typeface="+mn-cs"/>
                        </a:rPr>
                        <a:t>Modernised, secure and integrate ICT infrastructure</a:t>
                      </a:r>
                      <a:endParaRPr lang="en-ZA" sz="18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Cyber-Crime</a:t>
                      </a:r>
                    </a:p>
                  </a:txBody>
                  <a:tcPr/>
                </a:tc>
                <a:tc>
                  <a:txBody>
                    <a:bodyPr/>
                    <a:lstStyle/>
                    <a:p>
                      <a:r>
                        <a:rPr lang="en-US" dirty="0" smtClean="0"/>
                        <a:t>High</a:t>
                      </a:r>
                      <a:endParaRPr lang="en-US" dirty="0"/>
                    </a:p>
                  </a:txBody>
                  <a:tcPr/>
                </a:tc>
                <a:tc>
                  <a:txBody>
                    <a:bodyPr/>
                    <a:lstStyle/>
                    <a:p>
                      <a:r>
                        <a:rPr lang="en-US" dirty="0" smtClean="0"/>
                        <a:t>High</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800" kern="1200" dirty="0" smtClean="0">
                          <a:solidFill>
                            <a:schemeClr val="dk1"/>
                          </a:solidFill>
                          <a:effectLst/>
                          <a:latin typeface="+mn-lt"/>
                          <a:ea typeface="+mn-ea"/>
                          <a:cs typeface="+mn-cs"/>
                        </a:rPr>
                        <a:t>Infrastructure Upgrade (cabling, switches and server).</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800" kern="1200" dirty="0" smtClean="0">
                          <a:solidFill>
                            <a:schemeClr val="dk1"/>
                          </a:solidFill>
                          <a:effectLst/>
                          <a:latin typeface="+mn-lt"/>
                          <a:ea typeface="+mn-ea"/>
                          <a:cs typeface="+mn-cs"/>
                        </a:rPr>
                        <a:t>Patch and anti-virus management.</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800" kern="1200" dirty="0" smtClean="0">
                          <a:solidFill>
                            <a:schemeClr val="dk1"/>
                          </a:solidFill>
                          <a:effectLst/>
                          <a:latin typeface="+mn-lt"/>
                          <a:ea typeface="+mn-ea"/>
                          <a:cs typeface="+mn-cs"/>
                        </a:rPr>
                        <a:t>Hardware hardening (change defaults settings of all end-points)</a:t>
                      </a:r>
                    </a:p>
                    <a:p>
                      <a:endParaRPr lang="en-US" dirty="0"/>
                    </a:p>
                  </a:txBody>
                  <a:tcPr/>
                </a:tc>
              </a:tr>
              <a:tr h="1868978">
                <a:tc>
                  <a:txBody>
                    <a:bodyPr/>
                    <a:lstStyle/>
                    <a:p>
                      <a:pPr lvl="0" algn="l" defTabSz="800100">
                        <a:lnSpc>
                          <a:spcPct val="90000"/>
                        </a:lnSpc>
                        <a:spcBef>
                          <a:spcPct val="0"/>
                        </a:spcBef>
                        <a:spcAft>
                          <a:spcPct val="35000"/>
                        </a:spcAft>
                      </a:pPr>
                      <a:r>
                        <a:rPr lang="en-ZA" sz="1800" kern="1200" dirty="0" smtClean="0"/>
                        <a:t>Implementation of security technologies</a:t>
                      </a:r>
                      <a:endParaRPr lang="en-ZA" sz="1800" kern="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High Security Breaches and smuggling of contrabands</a:t>
                      </a:r>
                      <a:r>
                        <a:rPr lang="en-US" sz="1800" kern="1200" baseline="0" dirty="0" smtClean="0">
                          <a:solidFill>
                            <a:schemeClr val="dk1"/>
                          </a:solidFill>
                          <a:effectLst/>
                          <a:latin typeface="+mn-lt"/>
                          <a:ea typeface="+mn-ea"/>
                          <a:cs typeface="+mn-cs"/>
                        </a:rPr>
                        <a:t> through smart technologies</a:t>
                      </a:r>
                      <a:endParaRPr lang="en-US" dirty="0"/>
                    </a:p>
                  </a:txBody>
                  <a:tcPr/>
                </a:tc>
                <a:tc>
                  <a:txBody>
                    <a:bodyPr/>
                    <a:lstStyle/>
                    <a:p>
                      <a:r>
                        <a:rPr lang="en-US" dirty="0" smtClean="0"/>
                        <a:t>High</a:t>
                      </a:r>
                      <a:endParaRPr lang="en-US" dirty="0"/>
                    </a:p>
                  </a:txBody>
                  <a:tcPr/>
                </a:tc>
                <a:tc>
                  <a:txBody>
                    <a:bodyPr/>
                    <a:lstStyle/>
                    <a:p>
                      <a:r>
                        <a:rPr lang="en-US" dirty="0" smtClean="0"/>
                        <a:t>High</a:t>
                      </a:r>
                      <a:endParaRPr lang="en-US" dirty="0"/>
                    </a:p>
                  </a:txBody>
                  <a:tcPr/>
                </a:tc>
                <a:tc>
                  <a:txBody>
                    <a:bodyPr/>
                    <a:lstStyle/>
                    <a:p>
                      <a:r>
                        <a:rPr lang="en-ZA" sz="1800" kern="1200" dirty="0" smtClean="0">
                          <a:solidFill>
                            <a:schemeClr val="dk1"/>
                          </a:solidFill>
                          <a:effectLst/>
                          <a:latin typeface="+mn-lt"/>
                          <a:ea typeface="+mn-ea"/>
                          <a:cs typeface="+mn-cs"/>
                        </a:rPr>
                        <a:t>Implementation of  Smart Technologies (Body Scanners,</a:t>
                      </a:r>
                      <a:r>
                        <a:rPr lang="en-ZA" sz="1800" kern="1200" baseline="0" dirty="0" smtClean="0">
                          <a:solidFill>
                            <a:schemeClr val="dk1"/>
                          </a:solidFill>
                          <a:effectLst/>
                          <a:latin typeface="+mn-lt"/>
                          <a:ea typeface="+mn-ea"/>
                          <a:cs typeface="+mn-cs"/>
                        </a:rPr>
                        <a:t> </a:t>
                      </a:r>
                      <a:r>
                        <a:rPr lang="en-ZA" sz="1800" kern="1200" dirty="0" smtClean="0">
                          <a:solidFill>
                            <a:schemeClr val="dk1"/>
                          </a:solidFill>
                          <a:effectLst/>
                          <a:latin typeface="+mn-lt"/>
                          <a:ea typeface="+mn-ea"/>
                          <a:cs typeface="+mn-cs"/>
                        </a:rPr>
                        <a:t>Access control systems and</a:t>
                      </a:r>
                      <a:r>
                        <a:rPr lang="en-ZA" sz="1800" kern="1200" baseline="0" dirty="0" smtClean="0">
                          <a:solidFill>
                            <a:schemeClr val="dk1"/>
                          </a:solidFill>
                          <a:effectLst/>
                          <a:latin typeface="+mn-lt"/>
                          <a:ea typeface="+mn-ea"/>
                          <a:cs typeface="+mn-cs"/>
                        </a:rPr>
                        <a:t> anti-drone technology</a:t>
                      </a:r>
                      <a:r>
                        <a:rPr lang="en-ZA" sz="1800" kern="1200" dirty="0" smtClean="0">
                          <a:solidFill>
                            <a:schemeClr val="dk1"/>
                          </a:solidFill>
                          <a:effectLst/>
                          <a:latin typeface="+mn-lt"/>
                          <a:ea typeface="+mn-ea"/>
                          <a:cs typeface="+mn-cs"/>
                        </a:rPr>
                        <a:t>) </a:t>
                      </a:r>
                      <a:endParaRPr lang="en-US" dirty="0"/>
                    </a:p>
                  </a:txBody>
                  <a:tcPr/>
                </a:tc>
              </a:tr>
            </a:tbl>
          </a:graphicData>
        </a:graphic>
      </p:graphicFrame>
    </p:spTree>
    <p:extLst>
      <p:ext uri="{BB962C8B-B14F-4D97-AF65-F5344CB8AC3E}">
        <p14:creationId xmlns:p14="http://schemas.microsoft.com/office/powerpoint/2010/main" val="42929078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ide1 Template_1.2_bac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234528" y="271596"/>
            <a:ext cx="4522887" cy="707894"/>
          </a:xfrm>
          <a:prstGeom prst="rect">
            <a:avLst/>
          </a:prstGeom>
          <a:noFill/>
        </p:spPr>
        <p:txBody>
          <a:bodyPr wrap="square" rtlCol="0">
            <a:spAutoFit/>
          </a:bodyPr>
          <a:lstStyle/>
          <a:p>
            <a:r>
              <a:rPr lang="en-US" sz="4000" dirty="0" smtClean="0">
                <a:solidFill>
                  <a:prstClr val="white"/>
                </a:solidFill>
                <a:latin typeface="Calibri"/>
                <a:cs typeface="Arial Black"/>
              </a:rPr>
              <a:t>Thank You</a:t>
            </a:r>
            <a:endParaRPr lang="en-US" sz="4000" dirty="0">
              <a:solidFill>
                <a:prstClr val="white"/>
              </a:solidFill>
              <a:latin typeface="Calibri"/>
              <a:cs typeface="Arial Black"/>
            </a:endParaRPr>
          </a:p>
        </p:txBody>
      </p:sp>
      <p:sp>
        <p:nvSpPr>
          <p:cNvPr id="13" name="TextBox 12"/>
          <p:cNvSpPr txBox="1"/>
          <p:nvPr/>
        </p:nvSpPr>
        <p:spPr>
          <a:xfrm>
            <a:off x="1079500" y="423996"/>
            <a:ext cx="6338176" cy="1569660"/>
          </a:xfrm>
          <a:prstGeom prst="rect">
            <a:avLst/>
          </a:prstGeom>
          <a:noFill/>
        </p:spPr>
        <p:txBody>
          <a:bodyPr wrap="square" rtlCol="0">
            <a:spAutoFit/>
          </a:bodyPr>
          <a:lstStyle/>
          <a:p>
            <a:pPr algn="ctr"/>
            <a:r>
              <a:rPr lang="en-ZA" sz="2400" b="1" dirty="0">
                <a:solidFill>
                  <a:srgbClr val="00B050"/>
                </a:solidFill>
              </a:rPr>
              <a:t>THANK YOU</a:t>
            </a:r>
          </a:p>
          <a:p>
            <a:pPr algn="ctr"/>
            <a:endParaRPr lang="en-ZA" sz="2400" b="1" dirty="0">
              <a:solidFill>
                <a:srgbClr val="00B050"/>
              </a:solidFill>
            </a:endParaRPr>
          </a:p>
          <a:p>
            <a:pPr algn="ctr"/>
            <a:r>
              <a:rPr lang="en-ZA" sz="2400" b="1" dirty="0">
                <a:solidFill>
                  <a:srgbClr val="00B050"/>
                </a:solidFill>
              </a:rPr>
              <a:t>STRIVING FOR A SOUTH AFRICA IN WHICH PEOPLE ARE AND FEEL SAFE</a:t>
            </a:r>
          </a:p>
        </p:txBody>
      </p:sp>
    </p:spTree>
    <p:extLst>
      <p:ext uri="{BB962C8B-B14F-4D97-AF65-F5344CB8AC3E}">
        <p14:creationId xmlns:p14="http://schemas.microsoft.com/office/powerpoint/2010/main" val="4233745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828" y="293451"/>
            <a:ext cx="6172200" cy="578355"/>
          </a:xfrm>
        </p:spPr>
        <p:txBody>
          <a:bodyPr>
            <a:normAutofit/>
          </a:bodyPr>
          <a:lstStyle/>
          <a:p>
            <a:pPr>
              <a:spcBef>
                <a:spcPts val="0"/>
              </a:spcBef>
            </a:pPr>
            <a:r>
              <a:rPr lang="en-US" sz="2100" b="1" dirty="0">
                <a:solidFill>
                  <a:srgbClr val="00B050"/>
                </a:solidFill>
                <a:ea typeface="+mn-ea"/>
                <a:cs typeface="+mn-cs"/>
              </a:rPr>
              <a:t>Summary of the 2018 Strategic Planning Session</a:t>
            </a:r>
            <a:endParaRPr lang="en-ZA" dirty="0"/>
          </a:p>
        </p:txBody>
      </p:sp>
      <p:graphicFrame>
        <p:nvGraphicFramePr>
          <p:cNvPr id="3" name="Diagram 2"/>
          <p:cNvGraphicFramePr/>
          <p:nvPr>
            <p:extLst>
              <p:ext uri="{D42A27DB-BD31-4B8C-83A1-F6EECF244321}">
                <p14:modId xmlns:p14="http://schemas.microsoft.com/office/powerpoint/2010/main" val="4033188636"/>
              </p:ext>
            </p:extLst>
          </p:nvPr>
        </p:nvGraphicFramePr>
        <p:xfrm>
          <a:off x="763397" y="1174459"/>
          <a:ext cx="7877263" cy="4379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1339443" y="1100693"/>
            <a:ext cx="6172200" cy="578355"/>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2100" b="1" dirty="0" smtClean="0">
                <a:solidFill>
                  <a:srgbClr val="00B050"/>
                </a:solidFill>
              </a:rPr>
              <a:t>5 </a:t>
            </a:r>
            <a:r>
              <a:rPr lang="en-US" sz="2100" b="1" dirty="0">
                <a:solidFill>
                  <a:srgbClr val="00B050"/>
                </a:solidFill>
              </a:rPr>
              <a:t>Year Strategic Intent</a:t>
            </a:r>
            <a:endParaRPr lang="en-ZA" sz="3300" dirty="0">
              <a:solidFill>
                <a:prstClr val="black"/>
              </a:solidFill>
            </a:endParaRPr>
          </a:p>
        </p:txBody>
      </p:sp>
    </p:spTree>
    <p:extLst>
      <p:ext uri="{BB962C8B-B14F-4D97-AF65-F5344CB8AC3E}">
        <p14:creationId xmlns:p14="http://schemas.microsoft.com/office/powerpoint/2010/main" val="948712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828" y="293451"/>
            <a:ext cx="6172200" cy="578355"/>
          </a:xfrm>
        </p:spPr>
        <p:txBody>
          <a:bodyPr>
            <a:normAutofit/>
          </a:bodyPr>
          <a:lstStyle/>
          <a:p>
            <a:pPr>
              <a:spcBef>
                <a:spcPts val="0"/>
              </a:spcBef>
            </a:pPr>
            <a:r>
              <a:rPr lang="en-US" sz="2100" b="1" dirty="0">
                <a:solidFill>
                  <a:srgbClr val="00B050"/>
                </a:solidFill>
                <a:ea typeface="+mn-ea"/>
                <a:cs typeface="+mn-cs"/>
              </a:rPr>
              <a:t>Summary of the 2018 Strategic Planning Session</a:t>
            </a:r>
            <a:endParaRPr lang="en-ZA" dirty="0"/>
          </a:p>
        </p:txBody>
      </p:sp>
      <p:graphicFrame>
        <p:nvGraphicFramePr>
          <p:cNvPr id="3" name="Diagram 2"/>
          <p:cNvGraphicFramePr/>
          <p:nvPr>
            <p:extLst>
              <p:ext uri="{D42A27DB-BD31-4B8C-83A1-F6EECF244321}">
                <p14:modId xmlns:p14="http://schemas.microsoft.com/office/powerpoint/2010/main" val="2743044075"/>
              </p:ext>
            </p:extLst>
          </p:nvPr>
        </p:nvGraphicFramePr>
        <p:xfrm>
          <a:off x="763397" y="1174459"/>
          <a:ext cx="7877263" cy="4379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1339443" y="1100693"/>
            <a:ext cx="6172200" cy="578355"/>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2100" b="1" dirty="0" smtClean="0">
                <a:solidFill>
                  <a:srgbClr val="00B050"/>
                </a:solidFill>
              </a:rPr>
              <a:t>10 </a:t>
            </a:r>
            <a:r>
              <a:rPr lang="en-US" sz="2100" b="1" dirty="0">
                <a:solidFill>
                  <a:srgbClr val="00B050"/>
                </a:solidFill>
              </a:rPr>
              <a:t>Year Strategic Intent</a:t>
            </a:r>
            <a:endParaRPr lang="en-ZA" sz="3300" dirty="0">
              <a:solidFill>
                <a:prstClr val="black"/>
              </a:solidFill>
            </a:endParaRPr>
          </a:p>
        </p:txBody>
      </p:sp>
    </p:spTree>
    <p:extLst>
      <p:ext uri="{BB962C8B-B14F-4D97-AF65-F5344CB8AC3E}">
        <p14:creationId xmlns:p14="http://schemas.microsoft.com/office/powerpoint/2010/main" val="1781877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828" y="293451"/>
            <a:ext cx="6172200" cy="578355"/>
          </a:xfrm>
        </p:spPr>
        <p:txBody>
          <a:bodyPr>
            <a:normAutofit/>
          </a:bodyPr>
          <a:lstStyle/>
          <a:p>
            <a:pPr>
              <a:spcBef>
                <a:spcPts val="0"/>
              </a:spcBef>
            </a:pPr>
            <a:r>
              <a:rPr lang="en-US" sz="2100" b="1" dirty="0">
                <a:solidFill>
                  <a:srgbClr val="00B050"/>
                </a:solidFill>
                <a:ea typeface="+mn-ea"/>
                <a:cs typeface="+mn-cs"/>
              </a:rPr>
              <a:t>Summary of the 2018 Strategic Planning Session</a:t>
            </a:r>
            <a:endParaRPr lang="en-ZA" dirty="0"/>
          </a:p>
        </p:txBody>
      </p:sp>
      <p:graphicFrame>
        <p:nvGraphicFramePr>
          <p:cNvPr id="3" name="Diagram 2"/>
          <p:cNvGraphicFramePr/>
          <p:nvPr>
            <p:extLst>
              <p:ext uri="{D42A27DB-BD31-4B8C-83A1-F6EECF244321}">
                <p14:modId xmlns:p14="http://schemas.microsoft.com/office/powerpoint/2010/main" val="4200634770"/>
              </p:ext>
            </p:extLst>
          </p:nvPr>
        </p:nvGraphicFramePr>
        <p:xfrm>
          <a:off x="763397" y="1174459"/>
          <a:ext cx="7877263" cy="4379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1339443" y="1100693"/>
            <a:ext cx="6172200" cy="578355"/>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2100" b="1" dirty="0">
                <a:solidFill>
                  <a:srgbClr val="00B050"/>
                </a:solidFill>
              </a:rPr>
              <a:t>5</a:t>
            </a:r>
            <a:r>
              <a:rPr lang="en-US" sz="2100" b="1" dirty="0" smtClean="0">
                <a:solidFill>
                  <a:srgbClr val="00B050"/>
                </a:solidFill>
              </a:rPr>
              <a:t>0 </a:t>
            </a:r>
            <a:r>
              <a:rPr lang="en-US" sz="2100" b="1" dirty="0">
                <a:solidFill>
                  <a:srgbClr val="00B050"/>
                </a:solidFill>
              </a:rPr>
              <a:t>Year Strategic Intent</a:t>
            </a:r>
            <a:endParaRPr lang="en-ZA" sz="3300" dirty="0">
              <a:solidFill>
                <a:prstClr val="black"/>
              </a:solidFill>
            </a:endParaRPr>
          </a:p>
        </p:txBody>
      </p:sp>
    </p:spTree>
    <p:extLst>
      <p:ext uri="{BB962C8B-B14F-4D97-AF65-F5344CB8AC3E}">
        <p14:creationId xmlns:p14="http://schemas.microsoft.com/office/powerpoint/2010/main" val="277976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27606708"/>
              </p:ext>
            </p:extLst>
          </p:nvPr>
        </p:nvGraphicFramePr>
        <p:xfrm>
          <a:off x="0" y="985931"/>
          <a:ext cx="9144000" cy="5635870"/>
        </p:xfrm>
        <a:graphic>
          <a:graphicData uri="http://schemas.openxmlformats.org/drawingml/2006/table">
            <a:tbl>
              <a:tblPr firstRow="1" bandRow="1">
                <a:tableStyleId>{F5AB1C69-6EDB-4FF4-983F-18BD219EF322}</a:tableStyleId>
              </a:tblPr>
              <a:tblGrid>
                <a:gridCol w="2286000"/>
                <a:gridCol w="2286000"/>
                <a:gridCol w="2286000"/>
                <a:gridCol w="2286000"/>
              </a:tblGrid>
              <a:tr h="1246750">
                <a:tc>
                  <a:txBody>
                    <a:bodyPr/>
                    <a:lstStyle/>
                    <a:p>
                      <a:r>
                        <a:rPr lang="en-ZA" dirty="0" smtClean="0"/>
                        <a:t>What are the core services</a:t>
                      </a:r>
                      <a:endParaRPr lang="en-ZA" dirty="0"/>
                    </a:p>
                  </a:txBody>
                  <a:tcPr/>
                </a:tc>
                <a:tc>
                  <a:txBody>
                    <a:bodyPr/>
                    <a:lstStyle/>
                    <a:p>
                      <a:r>
                        <a:rPr lang="en-ZA" dirty="0" smtClean="0"/>
                        <a:t>How are these delivered </a:t>
                      </a:r>
                    </a:p>
                    <a:p>
                      <a:r>
                        <a:rPr lang="en-ZA" dirty="0" smtClean="0"/>
                        <a:t>(service</a:t>
                      </a:r>
                      <a:r>
                        <a:rPr lang="en-ZA" baseline="0" dirty="0" smtClean="0"/>
                        <a:t> delivery arrangements)</a:t>
                      </a:r>
                      <a:endParaRPr lang="en-ZA" dirty="0"/>
                    </a:p>
                  </a:txBody>
                  <a:tcPr/>
                </a:tc>
                <a:tc>
                  <a:txBody>
                    <a:bodyPr/>
                    <a:lstStyle/>
                    <a:p>
                      <a:r>
                        <a:rPr lang="en-ZA" dirty="0" smtClean="0"/>
                        <a:t>Weaknesses</a:t>
                      </a:r>
                      <a:r>
                        <a:rPr lang="en-ZA" baseline="0" dirty="0" smtClean="0"/>
                        <a:t> with the current arrangements</a:t>
                      </a:r>
                      <a:endParaRPr lang="en-ZA" dirty="0"/>
                    </a:p>
                  </a:txBody>
                  <a:tcPr/>
                </a:tc>
                <a:tc>
                  <a:txBody>
                    <a:bodyPr/>
                    <a:lstStyle/>
                    <a:p>
                      <a:r>
                        <a:rPr lang="en-ZA" dirty="0" smtClean="0"/>
                        <a:t>Actions required</a:t>
                      </a:r>
                      <a:endParaRPr lang="en-ZA" dirty="0"/>
                    </a:p>
                  </a:txBody>
                  <a:tcPr/>
                </a:tc>
              </a:tr>
              <a:tr h="1064669">
                <a:tc>
                  <a:txBody>
                    <a:bodyPr/>
                    <a:lstStyle/>
                    <a:p>
                      <a:r>
                        <a:rPr lang="en-ZA" dirty="0" smtClean="0"/>
                        <a:t>Systems</a:t>
                      </a:r>
                      <a:r>
                        <a:rPr lang="en-ZA" baseline="0" dirty="0" smtClean="0"/>
                        <a:t> development, maintenance and support </a:t>
                      </a:r>
                      <a:endParaRPr lang="en-ZA" dirty="0"/>
                    </a:p>
                  </a:txBody>
                  <a:tcPr/>
                </a:tc>
                <a:tc>
                  <a:txBody>
                    <a:bodyPr/>
                    <a:lstStyle/>
                    <a:p>
                      <a:r>
                        <a:rPr lang="en-ZA" dirty="0" smtClean="0"/>
                        <a:t>Internal,</a:t>
                      </a:r>
                    </a:p>
                    <a:p>
                      <a:r>
                        <a:rPr lang="en-ZA" dirty="0" smtClean="0"/>
                        <a:t>Service Provider</a:t>
                      </a:r>
                    </a:p>
                    <a:p>
                      <a:pPr marL="0" marR="0" lvl="0" indent="0" algn="l" defTabSz="457200" rtl="0" eaLnBrk="1" fontAlgn="auto" latinLnBrk="0" hangingPunct="1">
                        <a:lnSpc>
                          <a:spcPct val="100000"/>
                        </a:lnSpc>
                        <a:spcBef>
                          <a:spcPts val="0"/>
                        </a:spcBef>
                        <a:spcAft>
                          <a:spcPts val="0"/>
                        </a:spcAft>
                        <a:buClrTx/>
                        <a:buSzTx/>
                        <a:buFontTx/>
                        <a:buNone/>
                        <a:tabLst/>
                        <a:defRPr/>
                      </a:pPr>
                      <a:r>
                        <a:rPr lang="en-ZA" dirty="0" smtClean="0"/>
                        <a:t>Collaboration with IJS</a:t>
                      </a:r>
                    </a:p>
                  </a:txBody>
                  <a:tcPr/>
                </a:tc>
                <a:tc>
                  <a:txBody>
                    <a:bodyPr/>
                    <a:lstStyle/>
                    <a:p>
                      <a:r>
                        <a:rPr lang="en-ZA" dirty="0" smtClean="0"/>
                        <a:t>Human</a:t>
                      </a:r>
                      <a:r>
                        <a:rPr lang="en-ZA" baseline="0" dirty="0" smtClean="0"/>
                        <a:t> Capital (Numbers, Skills and Structure)</a:t>
                      </a:r>
                    </a:p>
                    <a:p>
                      <a:pPr marL="0" marR="0" lvl="0" indent="0" algn="l" defTabSz="457200" rtl="0" eaLnBrk="1" fontAlgn="auto" latinLnBrk="0" hangingPunct="1">
                        <a:lnSpc>
                          <a:spcPct val="100000"/>
                        </a:lnSpc>
                        <a:spcBef>
                          <a:spcPts val="0"/>
                        </a:spcBef>
                        <a:spcAft>
                          <a:spcPts val="0"/>
                        </a:spcAft>
                        <a:buClrTx/>
                        <a:buSzTx/>
                        <a:buFontTx/>
                        <a:buNone/>
                        <a:tabLst/>
                        <a:defRPr/>
                      </a:pPr>
                      <a:r>
                        <a:rPr lang="en-ZA" dirty="0" smtClean="0"/>
                        <a:t>Enforcement of SLA</a:t>
                      </a:r>
                    </a:p>
                    <a:p>
                      <a:endParaRPr lang="en-ZA" baseline="0" dirty="0" smtClean="0"/>
                    </a:p>
                  </a:txBody>
                  <a:tcPr/>
                </a:tc>
                <a:tc>
                  <a:txBody>
                    <a:bodyPr/>
                    <a:lstStyle/>
                    <a:p>
                      <a:r>
                        <a:rPr lang="en-ZA" dirty="0" smtClean="0"/>
                        <a:t>Approval of proposed structure </a:t>
                      </a:r>
                    </a:p>
                    <a:p>
                      <a:r>
                        <a:rPr lang="en-ZA" dirty="0" smtClean="0"/>
                        <a:t>Reporting alignment</a:t>
                      </a:r>
                    </a:p>
                    <a:p>
                      <a:pPr marL="0" marR="0" lvl="0" indent="0" algn="l" defTabSz="457200" rtl="0" eaLnBrk="1" fontAlgn="auto" latinLnBrk="0" hangingPunct="1">
                        <a:lnSpc>
                          <a:spcPct val="100000"/>
                        </a:lnSpc>
                        <a:spcBef>
                          <a:spcPts val="0"/>
                        </a:spcBef>
                        <a:spcAft>
                          <a:spcPts val="0"/>
                        </a:spcAft>
                        <a:buClrTx/>
                        <a:buSzTx/>
                        <a:buFontTx/>
                        <a:buNone/>
                        <a:tabLst/>
                        <a:defRPr/>
                      </a:pPr>
                      <a:r>
                        <a:rPr lang="en-ZA" dirty="0" smtClean="0"/>
                        <a:t>Adherence to </a:t>
                      </a:r>
                      <a:r>
                        <a:rPr lang="en-ZA" baseline="0" dirty="0" smtClean="0"/>
                        <a:t>Service Level Agreements (SLA)</a:t>
                      </a:r>
                      <a:endParaRPr lang="en-ZA" dirty="0" smtClean="0"/>
                    </a:p>
                  </a:txBody>
                  <a:tcPr/>
                </a:tc>
              </a:tr>
              <a:tr h="1073002">
                <a:tc>
                  <a:txBody>
                    <a:bodyPr/>
                    <a:lstStyle/>
                    <a:p>
                      <a:r>
                        <a:rPr lang="en-ZA" dirty="0" smtClean="0"/>
                        <a:t>ICT Infrastructure and Security Technology</a:t>
                      </a:r>
                      <a:r>
                        <a:rPr lang="en-ZA" baseline="0" dirty="0" smtClean="0"/>
                        <a:t> procurement and commissioning </a:t>
                      </a:r>
                      <a:endParaRPr lang="en-ZA"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dirty="0" smtClean="0"/>
                        <a:t>SITA,</a:t>
                      </a:r>
                      <a:r>
                        <a:rPr lang="en-ZA" baseline="0" dirty="0" smtClean="0"/>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ZA" dirty="0" smtClean="0"/>
                        <a:t>Service Provider</a:t>
                      </a:r>
                    </a:p>
                  </a:txBody>
                  <a:tcPr/>
                </a:tc>
                <a:tc>
                  <a:txBody>
                    <a:bodyPr/>
                    <a:lstStyle/>
                    <a:p>
                      <a:r>
                        <a:rPr lang="en-ZA" baseline="0" dirty="0" smtClean="0"/>
                        <a:t>Procurement turn-around times</a:t>
                      </a:r>
                      <a:endParaRPr lang="en-ZA" dirty="0" smtClean="0"/>
                    </a:p>
                    <a:p>
                      <a:r>
                        <a:rPr lang="en-ZA" dirty="0" smtClean="0"/>
                        <a:t>Enforcement of SLA</a:t>
                      </a:r>
                      <a:endParaRPr lang="en-ZA" dirty="0"/>
                    </a:p>
                  </a:txBody>
                  <a:tcPr/>
                </a:tc>
                <a:tc>
                  <a:txBody>
                    <a:bodyPr/>
                    <a:lstStyle/>
                    <a:p>
                      <a:r>
                        <a:rPr lang="en-ZA" dirty="0" smtClean="0"/>
                        <a:t>Adherence to SITA Business Agreement</a:t>
                      </a:r>
                      <a:r>
                        <a:rPr lang="en-ZA" baseline="0" dirty="0" smtClean="0"/>
                        <a:t> and Service Level Agreements (SLA)</a:t>
                      </a:r>
                      <a:endParaRPr lang="en-ZA" dirty="0"/>
                    </a:p>
                  </a:txBody>
                  <a:tcPr/>
                </a:tc>
              </a:tr>
              <a:tr h="1070523">
                <a:tc>
                  <a:txBody>
                    <a:bodyPr/>
                    <a:lstStyle/>
                    <a:p>
                      <a:r>
                        <a:rPr lang="en-ZA" dirty="0" smtClean="0"/>
                        <a:t>ICT</a:t>
                      </a:r>
                      <a:r>
                        <a:rPr lang="en-ZA" baseline="0" dirty="0" smtClean="0"/>
                        <a:t> Portfolio, Programme and </a:t>
                      </a:r>
                      <a:r>
                        <a:rPr lang="en-ZA" dirty="0" smtClean="0"/>
                        <a:t>Project </a:t>
                      </a:r>
                      <a:r>
                        <a:rPr lang="en-ZA" baseline="0" dirty="0" smtClean="0"/>
                        <a:t>management </a:t>
                      </a:r>
                      <a:endParaRPr lang="en-ZA" dirty="0"/>
                    </a:p>
                  </a:txBody>
                  <a:tcPr/>
                </a:tc>
                <a:tc>
                  <a:txBody>
                    <a:bodyPr/>
                    <a:lstStyle/>
                    <a:p>
                      <a:r>
                        <a:rPr lang="en-ZA" dirty="0" smtClean="0"/>
                        <a:t>Internal</a:t>
                      </a:r>
                      <a:r>
                        <a:rPr lang="en-ZA" baseline="0" dirty="0" smtClean="0"/>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ZA" dirty="0" smtClean="0"/>
                        <a:t>Service Provider Collaboration with IJS</a:t>
                      </a:r>
                    </a:p>
                  </a:txBody>
                  <a:tcPr/>
                </a:tc>
                <a:tc>
                  <a:txBody>
                    <a:bodyPr/>
                    <a:lstStyle/>
                    <a:p>
                      <a:r>
                        <a:rPr lang="en-ZA" dirty="0" smtClean="0"/>
                        <a:t>Human</a:t>
                      </a:r>
                      <a:r>
                        <a:rPr lang="en-ZA" baseline="0" dirty="0" smtClean="0"/>
                        <a:t> Capital </a:t>
                      </a:r>
                    </a:p>
                    <a:p>
                      <a:pPr marL="0" marR="0" lvl="0" indent="0" algn="l" defTabSz="457200" rtl="0" eaLnBrk="1" fontAlgn="auto" latinLnBrk="0" hangingPunct="1">
                        <a:lnSpc>
                          <a:spcPct val="100000"/>
                        </a:lnSpc>
                        <a:spcBef>
                          <a:spcPts val="0"/>
                        </a:spcBef>
                        <a:spcAft>
                          <a:spcPts val="0"/>
                        </a:spcAft>
                        <a:buClrTx/>
                        <a:buSzTx/>
                        <a:buFontTx/>
                        <a:buNone/>
                        <a:tabLst/>
                        <a:defRPr/>
                      </a:pPr>
                      <a:r>
                        <a:rPr lang="en-ZA" dirty="0" smtClean="0"/>
                        <a:t>Stakeholder</a:t>
                      </a:r>
                      <a:r>
                        <a:rPr lang="en-ZA" baseline="0" dirty="0" smtClean="0"/>
                        <a:t> Participation </a:t>
                      </a:r>
                      <a:endParaRPr lang="en-ZA" dirty="0" smtClean="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dirty="0" smtClean="0"/>
                        <a:t>Approval of proposed structure </a:t>
                      </a:r>
                    </a:p>
                    <a:p>
                      <a:pPr marL="0" marR="0" lvl="0" indent="0" algn="l" defTabSz="457200" rtl="0" eaLnBrk="1" fontAlgn="auto" latinLnBrk="0" hangingPunct="1">
                        <a:lnSpc>
                          <a:spcPct val="100000"/>
                        </a:lnSpc>
                        <a:spcBef>
                          <a:spcPts val="0"/>
                        </a:spcBef>
                        <a:spcAft>
                          <a:spcPts val="0"/>
                        </a:spcAft>
                        <a:buClrTx/>
                        <a:buSzTx/>
                        <a:buFontTx/>
                        <a:buNone/>
                        <a:tabLst/>
                        <a:defRPr/>
                      </a:pPr>
                      <a:r>
                        <a:rPr lang="en-ZA" dirty="0" smtClean="0"/>
                        <a:t>Implementation</a:t>
                      </a:r>
                      <a:r>
                        <a:rPr lang="en-ZA" baseline="0" dirty="0" smtClean="0"/>
                        <a:t> of Consequence management </a:t>
                      </a:r>
                      <a:endParaRPr lang="en-ZA" dirty="0" smtClean="0"/>
                    </a:p>
                  </a:txBody>
                  <a:tcPr/>
                </a:tc>
              </a:tr>
            </a:tbl>
          </a:graphicData>
        </a:graphic>
      </p:graphicFrame>
      <p:sp>
        <p:nvSpPr>
          <p:cNvPr id="4" name="TextBox 3"/>
          <p:cNvSpPr txBox="1"/>
          <p:nvPr/>
        </p:nvSpPr>
        <p:spPr>
          <a:xfrm>
            <a:off x="457200" y="186744"/>
            <a:ext cx="8229600" cy="523220"/>
          </a:xfrm>
          <a:prstGeom prst="rect">
            <a:avLst/>
          </a:prstGeom>
          <a:noFill/>
        </p:spPr>
        <p:txBody>
          <a:bodyPr wrap="square" rtlCol="0">
            <a:spAutoFit/>
          </a:bodyPr>
          <a:lstStyle/>
          <a:p>
            <a:r>
              <a:rPr lang="en-US" sz="2800" b="1" dirty="0" smtClean="0">
                <a:solidFill>
                  <a:srgbClr val="00B050"/>
                </a:solidFill>
              </a:rPr>
              <a:t>Current delivery method</a:t>
            </a:r>
            <a:endParaRPr lang="en-US" sz="2800" b="1" dirty="0">
              <a:solidFill>
                <a:srgbClr val="00B050"/>
              </a:solidFill>
            </a:endParaRPr>
          </a:p>
        </p:txBody>
      </p:sp>
    </p:spTree>
    <p:extLst>
      <p:ext uri="{BB962C8B-B14F-4D97-AF65-F5344CB8AC3E}">
        <p14:creationId xmlns:p14="http://schemas.microsoft.com/office/powerpoint/2010/main" val="1745049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553520764"/>
              </p:ext>
            </p:extLst>
          </p:nvPr>
        </p:nvGraphicFramePr>
        <p:xfrm>
          <a:off x="0" y="985929"/>
          <a:ext cx="9144000" cy="3692396"/>
        </p:xfrm>
        <a:graphic>
          <a:graphicData uri="http://schemas.openxmlformats.org/drawingml/2006/table">
            <a:tbl>
              <a:tblPr firstRow="1" bandRow="1">
                <a:tableStyleId>{F5AB1C69-6EDB-4FF4-983F-18BD219EF322}</a:tableStyleId>
              </a:tblPr>
              <a:tblGrid>
                <a:gridCol w="2286000"/>
                <a:gridCol w="2286000"/>
                <a:gridCol w="2286000"/>
                <a:gridCol w="2286000"/>
              </a:tblGrid>
              <a:tr h="1443405">
                <a:tc>
                  <a:txBody>
                    <a:bodyPr/>
                    <a:lstStyle/>
                    <a:p>
                      <a:r>
                        <a:rPr lang="en-ZA" dirty="0" smtClean="0"/>
                        <a:t>What are the core services</a:t>
                      </a:r>
                      <a:endParaRPr lang="en-ZA" dirty="0"/>
                    </a:p>
                  </a:txBody>
                  <a:tcPr/>
                </a:tc>
                <a:tc>
                  <a:txBody>
                    <a:bodyPr/>
                    <a:lstStyle/>
                    <a:p>
                      <a:r>
                        <a:rPr lang="en-ZA" dirty="0" smtClean="0"/>
                        <a:t>How are these delivered </a:t>
                      </a:r>
                    </a:p>
                    <a:p>
                      <a:r>
                        <a:rPr lang="en-ZA" dirty="0" smtClean="0"/>
                        <a:t>(service</a:t>
                      </a:r>
                      <a:r>
                        <a:rPr lang="en-ZA" baseline="0" dirty="0" smtClean="0"/>
                        <a:t> delivery arrangements)</a:t>
                      </a:r>
                      <a:endParaRPr lang="en-ZA" dirty="0"/>
                    </a:p>
                  </a:txBody>
                  <a:tcPr/>
                </a:tc>
                <a:tc>
                  <a:txBody>
                    <a:bodyPr/>
                    <a:lstStyle/>
                    <a:p>
                      <a:r>
                        <a:rPr lang="en-ZA" dirty="0" smtClean="0"/>
                        <a:t>Weaknesses</a:t>
                      </a:r>
                      <a:r>
                        <a:rPr lang="en-ZA" baseline="0" dirty="0" smtClean="0"/>
                        <a:t> with the current arrangements</a:t>
                      </a:r>
                      <a:endParaRPr lang="en-ZA" dirty="0"/>
                    </a:p>
                  </a:txBody>
                  <a:tcPr/>
                </a:tc>
                <a:tc>
                  <a:txBody>
                    <a:bodyPr/>
                    <a:lstStyle/>
                    <a:p>
                      <a:r>
                        <a:rPr lang="en-ZA" dirty="0" smtClean="0"/>
                        <a:t>Actions required</a:t>
                      </a:r>
                      <a:endParaRPr lang="en-ZA" dirty="0"/>
                    </a:p>
                  </a:txBody>
                  <a:tcPr/>
                </a:tc>
              </a:tr>
              <a:tr h="119035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dirty="0" smtClean="0"/>
                        <a:t>ICT</a:t>
                      </a:r>
                      <a:r>
                        <a:rPr lang="en-ZA" baseline="0" dirty="0" smtClean="0"/>
                        <a:t> Planning,</a:t>
                      </a:r>
                      <a:r>
                        <a:rPr lang="en-ZA" dirty="0" smtClean="0"/>
                        <a:t> Governance, Risk and Compliance </a:t>
                      </a:r>
                      <a:r>
                        <a:rPr lang="en-ZA" baseline="0" dirty="0" smtClean="0"/>
                        <a:t> </a:t>
                      </a:r>
                      <a:endParaRPr lang="en-ZA" dirty="0" smtClean="0"/>
                    </a:p>
                  </a:txBody>
                  <a:tcPr/>
                </a:tc>
                <a:tc>
                  <a:txBody>
                    <a:bodyPr/>
                    <a:lstStyle/>
                    <a:p>
                      <a:r>
                        <a:rPr lang="en-ZA" dirty="0" smtClean="0"/>
                        <a:t>Internal </a:t>
                      </a:r>
                      <a:endParaRPr lang="en-ZA" dirty="0"/>
                    </a:p>
                  </a:txBody>
                  <a:tcPr/>
                </a:tc>
                <a:tc>
                  <a:txBody>
                    <a:bodyPr/>
                    <a:lstStyle/>
                    <a:p>
                      <a:r>
                        <a:rPr lang="en-ZA" dirty="0" smtClean="0"/>
                        <a:t>Stakeholder</a:t>
                      </a:r>
                      <a:r>
                        <a:rPr lang="en-ZA" baseline="0" dirty="0" smtClean="0"/>
                        <a:t> Participation </a:t>
                      </a:r>
                      <a:endParaRPr lang="en-ZA" dirty="0"/>
                    </a:p>
                  </a:txBody>
                  <a:tcPr/>
                </a:tc>
                <a:tc>
                  <a:txBody>
                    <a:bodyPr/>
                    <a:lstStyle/>
                    <a:p>
                      <a:r>
                        <a:rPr lang="en-ZA" dirty="0" smtClean="0"/>
                        <a:t>Implementation</a:t>
                      </a:r>
                      <a:r>
                        <a:rPr lang="en-ZA" baseline="0" dirty="0" smtClean="0"/>
                        <a:t> of Consequence management </a:t>
                      </a:r>
                      <a:endParaRPr lang="en-ZA" dirty="0"/>
                    </a:p>
                  </a:txBody>
                  <a:tcPr/>
                </a:tc>
              </a:tr>
              <a:tr h="1058632">
                <a:tc>
                  <a:txBody>
                    <a:bodyPr/>
                    <a:lstStyle/>
                    <a:p>
                      <a:r>
                        <a:rPr lang="en-ZA" dirty="0" smtClean="0"/>
                        <a:t>Service and ICT Security Management </a:t>
                      </a:r>
                      <a:endParaRPr lang="en-ZA" dirty="0"/>
                    </a:p>
                  </a:txBody>
                  <a:tcPr/>
                </a:tc>
                <a:tc>
                  <a:txBody>
                    <a:bodyPr/>
                    <a:lstStyle/>
                    <a:p>
                      <a:r>
                        <a:rPr lang="en-ZA" dirty="0" smtClean="0"/>
                        <a:t>Internal </a:t>
                      </a:r>
                      <a:endParaRPr lang="en-ZA" dirty="0"/>
                    </a:p>
                  </a:txBody>
                  <a:tcPr/>
                </a:tc>
                <a:tc>
                  <a:txBody>
                    <a:bodyPr/>
                    <a:lstStyle/>
                    <a:p>
                      <a:r>
                        <a:rPr lang="en-ZA" dirty="0" smtClean="0"/>
                        <a:t>Human</a:t>
                      </a:r>
                      <a:r>
                        <a:rPr lang="en-ZA" baseline="0" dirty="0" smtClean="0"/>
                        <a:t> Capital </a:t>
                      </a:r>
                      <a:endParaRPr lang="en-ZA"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dirty="0" smtClean="0"/>
                        <a:t>Approval of proposed structure </a:t>
                      </a:r>
                    </a:p>
                    <a:p>
                      <a:pPr marL="0" marR="0" lvl="0" indent="0" algn="l" defTabSz="457200" rtl="0" eaLnBrk="1" fontAlgn="auto" latinLnBrk="0" hangingPunct="1">
                        <a:lnSpc>
                          <a:spcPct val="100000"/>
                        </a:lnSpc>
                        <a:spcBef>
                          <a:spcPts val="0"/>
                        </a:spcBef>
                        <a:spcAft>
                          <a:spcPts val="0"/>
                        </a:spcAft>
                        <a:buClrTx/>
                        <a:buSzTx/>
                        <a:buFontTx/>
                        <a:buNone/>
                        <a:tabLst/>
                        <a:defRPr/>
                      </a:pPr>
                      <a:r>
                        <a:rPr lang="en-ZA" dirty="0" smtClean="0"/>
                        <a:t>Reporting alignment  </a:t>
                      </a:r>
                    </a:p>
                  </a:txBody>
                  <a:tcPr/>
                </a:tc>
              </a:tr>
            </a:tbl>
          </a:graphicData>
        </a:graphic>
      </p:graphicFrame>
      <p:sp>
        <p:nvSpPr>
          <p:cNvPr id="4" name="TextBox 3"/>
          <p:cNvSpPr txBox="1"/>
          <p:nvPr/>
        </p:nvSpPr>
        <p:spPr>
          <a:xfrm>
            <a:off x="457200" y="186744"/>
            <a:ext cx="8229600" cy="523220"/>
          </a:xfrm>
          <a:prstGeom prst="rect">
            <a:avLst/>
          </a:prstGeom>
          <a:noFill/>
        </p:spPr>
        <p:txBody>
          <a:bodyPr wrap="square" rtlCol="0">
            <a:spAutoFit/>
          </a:bodyPr>
          <a:lstStyle/>
          <a:p>
            <a:r>
              <a:rPr lang="en-US" sz="2800" b="1" dirty="0" smtClean="0">
                <a:solidFill>
                  <a:srgbClr val="00B050"/>
                </a:solidFill>
              </a:rPr>
              <a:t>Current delivery method</a:t>
            </a:r>
            <a:endParaRPr lang="en-US" sz="2800" b="1" dirty="0">
              <a:solidFill>
                <a:srgbClr val="00B050"/>
              </a:solidFill>
            </a:endParaRPr>
          </a:p>
        </p:txBody>
      </p:sp>
    </p:spTree>
    <p:extLst>
      <p:ext uri="{BB962C8B-B14F-4D97-AF65-F5344CB8AC3E}">
        <p14:creationId xmlns:p14="http://schemas.microsoft.com/office/powerpoint/2010/main" val="688473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628" y="857250"/>
            <a:ext cx="6172200" cy="637580"/>
          </a:xfrm>
        </p:spPr>
        <p:txBody>
          <a:bodyPr>
            <a:noAutofit/>
          </a:bodyPr>
          <a:lstStyle/>
          <a:p>
            <a:pPr lvl="1"/>
            <a:r>
              <a:rPr lang="en-GB" sz="2100" b="1" dirty="0">
                <a:solidFill>
                  <a:srgbClr val="FF0000"/>
                </a:solidFill>
                <a:effectLst>
                  <a:outerShdw blurRad="38100" dist="38100" dir="2700000" algn="tl">
                    <a:srgbClr val="000000">
                      <a:alpha val="43137"/>
                    </a:srgbClr>
                  </a:outerShdw>
                </a:effectLst>
                <a:latin typeface="+mj-lt"/>
              </a:rPr>
              <a:t>     </a:t>
            </a:r>
            <a:endParaRPr lang="en-ZA" sz="2400" kern="1200" dirty="0">
              <a:solidFill>
                <a:srgbClr val="005300"/>
              </a:solidFill>
              <a:effectLst>
                <a:outerShdw blurRad="38100" dist="38100" dir="2700000" algn="tl">
                  <a:srgbClr val="000000">
                    <a:alpha val="43137"/>
                  </a:srgbClr>
                </a:outerShdw>
              </a:effectLst>
              <a:latin typeface="+mj-lt"/>
              <a:ea typeface="+mj-ea"/>
              <a:cs typeface="+mj-cs"/>
            </a:endParaRPr>
          </a:p>
        </p:txBody>
      </p:sp>
      <p:sp>
        <p:nvSpPr>
          <p:cNvPr id="3" name="Content Placeholder 2"/>
          <p:cNvSpPr>
            <a:spLocks noGrp="1"/>
          </p:cNvSpPr>
          <p:nvPr>
            <p:ph idx="1"/>
          </p:nvPr>
        </p:nvSpPr>
        <p:spPr>
          <a:xfrm>
            <a:off x="1485900" y="1754815"/>
            <a:ext cx="6172200" cy="3697058"/>
          </a:xfrm>
        </p:spPr>
        <p:txBody>
          <a:bodyPr>
            <a:normAutofit/>
          </a:bodyPr>
          <a:lstStyle/>
          <a:p>
            <a:pPr lvl="0"/>
            <a:endParaRPr lang="en-ZA" sz="2175" dirty="0"/>
          </a:p>
          <a:p>
            <a:pPr marL="42863" indent="0">
              <a:buNone/>
            </a:pPr>
            <a:endParaRPr lang="en-ZA" sz="2100" b="1" dirty="0"/>
          </a:p>
        </p:txBody>
      </p:sp>
      <p:sp>
        <p:nvSpPr>
          <p:cNvPr id="4" name="Footer Placeholder 3"/>
          <p:cNvSpPr>
            <a:spLocks noGrp="1"/>
          </p:cNvSpPr>
          <p:nvPr>
            <p:ph type="ftr" sz="quarter" idx="11"/>
          </p:nvPr>
        </p:nvSpPr>
        <p:spPr/>
        <p:txBody>
          <a:bodyPr/>
          <a:lstStyle/>
          <a:p>
            <a:pPr>
              <a:defRPr/>
            </a:pPr>
            <a:r>
              <a:rPr lang="en-ZA" dirty="0" smtClean="0">
                <a:solidFill>
                  <a:srgbClr val="FFFFFF"/>
                </a:solidFill>
              </a:rPr>
              <a:t>IJS | PROGRAMME OVERVIEW AND EMERGING TECHNOLOGY TRENDS | Godfrey Leseba</a:t>
            </a:r>
            <a:endParaRPr lang="en-US" dirty="0">
              <a:solidFill>
                <a:srgbClr val="FFFFFF"/>
              </a:solidFill>
            </a:endParaRPr>
          </a:p>
        </p:txBody>
      </p:sp>
      <p:sp>
        <p:nvSpPr>
          <p:cNvPr id="5" name="Slide Number Placeholder 4"/>
          <p:cNvSpPr>
            <a:spLocks noGrp="1"/>
          </p:cNvSpPr>
          <p:nvPr>
            <p:ph type="sldNum" sz="quarter" idx="12"/>
          </p:nvPr>
        </p:nvSpPr>
        <p:spPr>
          <a:xfrm>
            <a:off x="6519648" y="6252036"/>
            <a:ext cx="1600200" cy="273844"/>
          </a:xfrm>
        </p:spPr>
        <p:txBody>
          <a:bodyPr/>
          <a:lstStyle/>
          <a:p>
            <a:pPr>
              <a:defRPr/>
            </a:pPr>
            <a:fld id="{6C9A8F87-7CA4-4C59-B2AF-AB1425A6A7BD}" type="slidenum">
              <a:rPr lang="en-US" smtClean="0">
                <a:solidFill>
                  <a:schemeClr val="tx1"/>
                </a:solidFill>
              </a:rPr>
              <a:pPr>
                <a:defRPr/>
              </a:pPr>
              <a:t>8</a:t>
            </a:fld>
            <a:endParaRPr lang="en-US" dirty="0">
              <a:solidFill>
                <a:schemeClr val="tx1"/>
              </a:solidFill>
            </a:endParaRPr>
          </a:p>
        </p:txBody>
      </p:sp>
      <p:sp>
        <p:nvSpPr>
          <p:cNvPr id="7" name="Rectangle 6"/>
          <p:cNvSpPr/>
          <p:nvPr/>
        </p:nvSpPr>
        <p:spPr>
          <a:xfrm>
            <a:off x="457200" y="966053"/>
            <a:ext cx="8494776" cy="4339650"/>
          </a:xfrm>
          <a:prstGeom prst="rect">
            <a:avLst/>
          </a:prstGeom>
        </p:spPr>
        <p:txBody>
          <a:bodyPr wrap="square">
            <a:spAutoFit/>
          </a:bodyPr>
          <a:lstStyle/>
          <a:p>
            <a:pPr marL="257175" indent="-257175">
              <a:lnSpc>
                <a:spcPct val="115000"/>
              </a:lnSpc>
              <a:buFont typeface="Symbol" panose="05050102010706020507" pitchFamily="18" charset="2"/>
              <a:buChar char=""/>
            </a:pPr>
            <a:r>
              <a:rPr lang="en-ZA" sz="2000" dirty="0" smtClean="0">
                <a:ea typeface="Times New Roman" panose="02020603050405020304" pitchFamily="18" charset="0"/>
                <a:cs typeface="Arial" panose="020B0604020202020204" pitchFamily="34" charset="0"/>
              </a:rPr>
              <a:t>Cyber and Cloud Security</a:t>
            </a:r>
            <a:endParaRPr lang="en-GB" sz="2000" dirty="0" smtClean="0">
              <a:ea typeface="Times New Roman" panose="02020603050405020304" pitchFamily="18" charset="0"/>
              <a:cs typeface="Arial" panose="020B0604020202020204" pitchFamily="34" charset="0"/>
            </a:endParaRPr>
          </a:p>
          <a:p>
            <a:pPr marL="257175" indent="-257175">
              <a:lnSpc>
                <a:spcPct val="115000"/>
              </a:lnSpc>
              <a:buFont typeface="Symbol" panose="05050102010706020507" pitchFamily="18" charset="2"/>
              <a:buChar char=""/>
            </a:pPr>
            <a:r>
              <a:rPr lang="en-GB" sz="2000" dirty="0" smtClean="0">
                <a:ea typeface="Times New Roman" panose="02020603050405020304" pitchFamily="18" charset="0"/>
                <a:cs typeface="Arial" panose="020B0604020202020204" pitchFamily="34" charset="0"/>
              </a:rPr>
              <a:t>ICT </a:t>
            </a:r>
            <a:r>
              <a:rPr lang="en-GB" sz="2000" dirty="0">
                <a:ea typeface="Times New Roman" panose="02020603050405020304" pitchFamily="18" charset="0"/>
                <a:cs typeface="Arial" panose="020B0604020202020204" pitchFamily="34" charset="0"/>
              </a:rPr>
              <a:t>connectivity capacity (bandwidth</a:t>
            </a:r>
            <a:r>
              <a:rPr lang="en-GB" sz="2000" dirty="0" smtClean="0">
                <a:ea typeface="Times New Roman" panose="02020603050405020304" pitchFamily="18" charset="0"/>
                <a:cs typeface="Arial" panose="020B0604020202020204" pitchFamily="34" charset="0"/>
              </a:rPr>
              <a:t>)</a:t>
            </a:r>
          </a:p>
          <a:p>
            <a:pPr marL="257175" indent="-257175">
              <a:lnSpc>
                <a:spcPct val="115000"/>
              </a:lnSpc>
              <a:buFont typeface="Symbol" panose="05050102010706020507" pitchFamily="18" charset="2"/>
              <a:buChar char=""/>
            </a:pPr>
            <a:r>
              <a:rPr lang="en-ZA" sz="2000" dirty="0" smtClean="0">
                <a:ea typeface="Calibri" panose="020F0502020204030204" pitchFamily="34" charset="0"/>
                <a:cs typeface="Arial" panose="020B0604020202020204" pitchFamily="34" charset="0"/>
              </a:rPr>
              <a:t>Digital Technology as an integrated concept</a:t>
            </a:r>
            <a:endParaRPr lang="en-ZA" sz="2000" dirty="0">
              <a:ea typeface="Calibri" panose="020F0502020204030204" pitchFamily="34" charset="0"/>
              <a:cs typeface="Arial" panose="020B0604020202020204" pitchFamily="34" charset="0"/>
            </a:endParaRPr>
          </a:p>
          <a:p>
            <a:pPr marL="257175" indent="-257175">
              <a:lnSpc>
                <a:spcPct val="115000"/>
              </a:lnSpc>
              <a:buFont typeface="Symbol" panose="05050102010706020507" pitchFamily="18" charset="2"/>
              <a:buChar char=""/>
            </a:pPr>
            <a:r>
              <a:rPr lang="en-GB" sz="2000" dirty="0">
                <a:ea typeface="Times New Roman" panose="02020603050405020304" pitchFamily="18" charset="0"/>
                <a:cs typeface="Arial" panose="020B0604020202020204" pitchFamily="34" charset="0"/>
              </a:rPr>
              <a:t>B</a:t>
            </a:r>
            <a:r>
              <a:rPr lang="en-GB" sz="2000" dirty="0" smtClean="0">
                <a:ea typeface="Times New Roman" panose="02020603050405020304" pitchFamily="18" charset="0"/>
                <a:cs typeface="Arial" panose="020B0604020202020204" pitchFamily="34" charset="0"/>
              </a:rPr>
              <a:t>usiness </a:t>
            </a:r>
            <a:r>
              <a:rPr lang="en-GB" sz="2000" dirty="0">
                <a:ea typeface="Times New Roman" panose="02020603050405020304" pitchFamily="18" charset="0"/>
                <a:cs typeface="Arial" panose="020B0604020202020204" pitchFamily="34" charset="0"/>
              </a:rPr>
              <a:t>processes being largely manual, paper-based and disintegrated within the Department, cluster and across the public service.</a:t>
            </a:r>
            <a:endParaRPr lang="en-ZA" sz="2000" dirty="0">
              <a:ea typeface="Calibri" panose="020F0502020204030204" pitchFamily="34" charset="0"/>
              <a:cs typeface="Arial" panose="020B0604020202020204" pitchFamily="34" charset="0"/>
            </a:endParaRPr>
          </a:p>
          <a:p>
            <a:pPr marL="257175" indent="-257175">
              <a:lnSpc>
                <a:spcPct val="115000"/>
              </a:lnSpc>
              <a:buFont typeface="Symbol" panose="05050102010706020507" pitchFamily="18" charset="2"/>
              <a:buChar char=""/>
            </a:pPr>
            <a:r>
              <a:rPr lang="en-GB" sz="2000" dirty="0">
                <a:ea typeface="Times New Roman" panose="02020603050405020304" pitchFamily="18" charset="0"/>
                <a:cs typeface="Arial" panose="020B0604020202020204" pitchFamily="34" charset="0"/>
              </a:rPr>
              <a:t>Core ICT systems are largely legacy systems, un-interoperable and underlying hardware is obsolete thus leading to systems unavailability and service outages. </a:t>
            </a:r>
            <a:endParaRPr lang="en-ZA" sz="2000" dirty="0">
              <a:ea typeface="Calibri" panose="020F0502020204030204" pitchFamily="34" charset="0"/>
              <a:cs typeface="Arial" panose="020B0604020202020204" pitchFamily="34" charset="0"/>
            </a:endParaRPr>
          </a:p>
          <a:p>
            <a:pPr marL="257175" indent="-257175">
              <a:lnSpc>
                <a:spcPct val="115000"/>
              </a:lnSpc>
              <a:buFont typeface="Symbol" panose="05050102010706020507" pitchFamily="18" charset="2"/>
              <a:buChar char=""/>
            </a:pPr>
            <a:r>
              <a:rPr lang="en-ZA" sz="2000" dirty="0" smtClean="0">
                <a:ea typeface="Calibri" panose="020F0502020204030204" pitchFamily="34" charset="0"/>
                <a:cs typeface="Arial" panose="020B0604020202020204" pitchFamily="34" charset="0"/>
              </a:rPr>
              <a:t>Lack </a:t>
            </a:r>
            <a:r>
              <a:rPr lang="en-ZA" sz="2000" dirty="0">
                <a:ea typeface="Calibri" panose="020F0502020204030204" pitchFamily="34" charset="0"/>
                <a:cs typeface="Arial" panose="020B0604020202020204" pitchFamily="34" charset="0"/>
              </a:rPr>
              <a:t>of technology standard to address the current security bridges.</a:t>
            </a:r>
          </a:p>
          <a:p>
            <a:pPr marL="257175" indent="-257175">
              <a:lnSpc>
                <a:spcPct val="115000"/>
              </a:lnSpc>
              <a:buFont typeface="Symbol" panose="05050102010706020507" pitchFamily="18" charset="2"/>
              <a:buChar char=""/>
            </a:pPr>
            <a:r>
              <a:rPr lang="en-ZA" sz="2000" dirty="0" smtClean="0">
                <a:ea typeface="Calibri" panose="020F0502020204030204" pitchFamily="34" charset="0"/>
                <a:cs typeface="Arial" panose="020B0604020202020204" pitchFamily="34" charset="0"/>
              </a:rPr>
              <a:t>Lack </a:t>
            </a:r>
            <a:r>
              <a:rPr lang="en-ZA" sz="2000" dirty="0">
                <a:ea typeface="Calibri" panose="020F0502020204030204" pitchFamily="34" charset="0"/>
                <a:cs typeface="Arial" panose="020B0604020202020204" pitchFamily="34" charset="0"/>
              </a:rPr>
              <a:t>of integration between Information Network and Security </a:t>
            </a:r>
            <a:r>
              <a:rPr lang="en-ZA" sz="2000" dirty="0" smtClean="0">
                <a:ea typeface="Calibri" panose="020F0502020204030204" pitchFamily="34" charset="0"/>
                <a:cs typeface="Arial" panose="020B0604020202020204" pitchFamily="34" charset="0"/>
              </a:rPr>
              <a:t>Technology</a:t>
            </a:r>
            <a:endParaRPr lang="en-ZA" sz="2000" dirty="0">
              <a:ea typeface="Calibri" panose="020F0502020204030204" pitchFamily="34" charset="0"/>
              <a:cs typeface="Arial" panose="020B0604020202020204" pitchFamily="34" charset="0"/>
            </a:endParaRPr>
          </a:p>
          <a:p>
            <a:pPr marL="257175" indent="-257175">
              <a:lnSpc>
                <a:spcPct val="115000"/>
              </a:lnSpc>
              <a:buFont typeface="Symbol" panose="05050102010706020507" pitchFamily="18" charset="2"/>
              <a:buChar char=""/>
            </a:pPr>
            <a:r>
              <a:rPr lang="en-ZA" sz="2000" dirty="0">
                <a:ea typeface="Calibri" panose="020F0502020204030204" pitchFamily="34" charset="0"/>
                <a:cs typeface="Arial" panose="020B0604020202020204" pitchFamily="34" charset="0"/>
              </a:rPr>
              <a:t>Lack of capacity to manage, control and operate the system</a:t>
            </a:r>
            <a:r>
              <a:rPr lang="en-ZA" sz="2000" dirty="0" smtClean="0">
                <a:ea typeface="Calibri" panose="020F0502020204030204" pitchFamily="34" charset="0"/>
                <a:cs typeface="Arial" panose="020B0604020202020204" pitchFamily="34" charset="0"/>
              </a:rPr>
              <a:t>.</a:t>
            </a:r>
          </a:p>
          <a:p>
            <a:pPr marL="257175" indent="-257175">
              <a:lnSpc>
                <a:spcPct val="115000"/>
              </a:lnSpc>
              <a:buFont typeface="Symbol" panose="05050102010706020507" pitchFamily="18" charset="2"/>
              <a:buChar char=""/>
            </a:pPr>
            <a:r>
              <a:rPr lang="en-ZA" sz="2000" dirty="0" smtClean="0">
                <a:ea typeface="Calibri" panose="020F0502020204030204" pitchFamily="34" charset="0"/>
                <a:cs typeface="Arial" panose="020B0604020202020204" pitchFamily="34" charset="0"/>
              </a:rPr>
              <a:t>Lack of Smart Data Analytics (Big Data and Analytics)</a:t>
            </a:r>
          </a:p>
        </p:txBody>
      </p:sp>
      <p:sp>
        <p:nvSpPr>
          <p:cNvPr id="8" name="Date Placeholder 7"/>
          <p:cNvSpPr>
            <a:spLocks noGrp="1"/>
          </p:cNvSpPr>
          <p:nvPr>
            <p:ph type="dt" sz="half" idx="10"/>
          </p:nvPr>
        </p:nvSpPr>
        <p:spPr/>
        <p:txBody>
          <a:bodyPr/>
          <a:lstStyle/>
          <a:p>
            <a:pPr>
              <a:defRPr/>
            </a:pPr>
            <a:fld id="{06C1625D-C436-4A06-B605-17E220AAAD50}" type="datetime1">
              <a:rPr lang="en-US" smtClean="0">
                <a:solidFill>
                  <a:srgbClr val="FFFFFF"/>
                </a:solidFill>
              </a:rPr>
              <a:t>8/16/2019</a:t>
            </a:fld>
            <a:endParaRPr lang="en-US" dirty="0">
              <a:solidFill>
                <a:srgbClr val="FFFFFF"/>
              </a:solidFill>
            </a:endParaRPr>
          </a:p>
        </p:txBody>
      </p:sp>
      <p:sp>
        <p:nvSpPr>
          <p:cNvPr id="9" name="Rectangle 8"/>
          <p:cNvSpPr/>
          <p:nvPr/>
        </p:nvSpPr>
        <p:spPr>
          <a:xfrm>
            <a:off x="2371682" y="287689"/>
            <a:ext cx="2773003" cy="523220"/>
          </a:xfrm>
          <a:prstGeom prst="rect">
            <a:avLst/>
          </a:prstGeom>
        </p:spPr>
        <p:txBody>
          <a:bodyPr wrap="none">
            <a:spAutoFit/>
          </a:bodyPr>
          <a:lstStyle/>
          <a:p>
            <a:pPr lvl="0"/>
            <a:r>
              <a:rPr lang="en-US" sz="2800" b="1" dirty="0">
                <a:solidFill>
                  <a:srgbClr val="00B050"/>
                </a:solidFill>
              </a:rPr>
              <a:t>Contextual issues</a:t>
            </a:r>
          </a:p>
        </p:txBody>
      </p:sp>
    </p:spTree>
    <p:extLst>
      <p:ext uri="{BB962C8B-B14F-4D97-AF65-F5344CB8AC3E}">
        <p14:creationId xmlns:p14="http://schemas.microsoft.com/office/powerpoint/2010/main" val="2160552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1209697"/>
            <a:ext cx="8229600" cy="3334791"/>
          </a:xfrm>
        </p:spPr>
        <p:txBody>
          <a:bodyPr>
            <a:noAutofit/>
          </a:bodyPr>
          <a:lstStyle/>
          <a:p>
            <a:r>
              <a:rPr lang="en-ZA" sz="2400" dirty="0" smtClean="0"/>
              <a:t>Governance </a:t>
            </a:r>
            <a:r>
              <a:rPr lang="en-ZA" sz="2400" dirty="0"/>
              <a:t>of IT: Role </a:t>
            </a:r>
            <a:r>
              <a:rPr lang="en-ZA" sz="2400" dirty="0" smtClean="0"/>
              <a:t>at a National Level</a:t>
            </a:r>
            <a:endParaRPr lang="en-ZA" sz="2400" dirty="0"/>
          </a:p>
          <a:p>
            <a:r>
              <a:rPr lang="en-ZA" sz="2400" dirty="0" smtClean="0"/>
              <a:t>Alignment and Integration on various Government clusters</a:t>
            </a:r>
            <a:endParaRPr lang="en-ZA" sz="2400" dirty="0"/>
          </a:p>
          <a:p>
            <a:r>
              <a:rPr lang="en-ZA" sz="2400" dirty="0" smtClean="0"/>
              <a:t>Absence of common </a:t>
            </a:r>
            <a:r>
              <a:rPr lang="en-ZA" sz="2400" dirty="0"/>
              <a:t>public service ICT and digitalization strategies</a:t>
            </a:r>
          </a:p>
          <a:p>
            <a:r>
              <a:rPr lang="en-ZA" sz="2400" dirty="0"/>
              <a:t>ICT funding in the digital era</a:t>
            </a:r>
          </a:p>
        </p:txBody>
      </p:sp>
      <p:sp>
        <p:nvSpPr>
          <p:cNvPr id="5" name="TextBox 4"/>
          <p:cNvSpPr txBox="1"/>
          <p:nvPr/>
        </p:nvSpPr>
        <p:spPr>
          <a:xfrm>
            <a:off x="457200" y="186744"/>
            <a:ext cx="8229600" cy="523220"/>
          </a:xfrm>
          <a:prstGeom prst="rect">
            <a:avLst/>
          </a:prstGeom>
          <a:noFill/>
        </p:spPr>
        <p:txBody>
          <a:bodyPr wrap="square" rtlCol="0">
            <a:spAutoFit/>
          </a:bodyPr>
          <a:lstStyle/>
          <a:p>
            <a:r>
              <a:rPr lang="en-US" sz="2800" b="1" dirty="0" smtClean="0">
                <a:solidFill>
                  <a:srgbClr val="00B050"/>
                </a:solidFill>
              </a:rPr>
              <a:t>Environmental analysis</a:t>
            </a:r>
            <a:endParaRPr lang="en-US" sz="2800" b="1" dirty="0">
              <a:solidFill>
                <a:srgbClr val="00B050"/>
              </a:solidFill>
            </a:endParaRPr>
          </a:p>
        </p:txBody>
      </p:sp>
    </p:spTree>
    <p:extLst>
      <p:ext uri="{BB962C8B-B14F-4D97-AF65-F5344CB8AC3E}">
        <p14:creationId xmlns:p14="http://schemas.microsoft.com/office/powerpoint/2010/main" val="21227093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Blank">
  <a:themeElements>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4466</TotalTime>
  <Words>2479</Words>
  <Application>Microsoft Office PowerPoint</Application>
  <PresentationFormat>On-screen Show (4:3)</PresentationFormat>
  <Paragraphs>435</Paragraphs>
  <Slides>22</Slides>
  <Notes>6</Notes>
  <HiddenSlides>0</HiddenSlides>
  <MMClips>0</MMClips>
  <ScaleCrop>false</ScaleCrop>
  <HeadingPairs>
    <vt:vector size="6" baseType="variant">
      <vt:variant>
        <vt:lpstr>Theme</vt:lpstr>
      </vt:variant>
      <vt:variant>
        <vt:i4>2</vt:i4>
      </vt:variant>
      <vt:variant>
        <vt:lpstr>Embedded OLE Servers</vt:lpstr>
      </vt:variant>
      <vt:variant>
        <vt:i4>0</vt:i4>
      </vt:variant>
      <vt:variant>
        <vt:lpstr>Slide Titles</vt:lpstr>
      </vt:variant>
      <vt:variant>
        <vt:i4>22</vt:i4>
      </vt:variant>
    </vt:vector>
  </HeadingPairs>
  <TitlesOfParts>
    <vt:vector size="24" baseType="lpstr">
      <vt:lpstr>Office Theme</vt:lpstr>
      <vt:lpstr>3_Blank</vt:lpstr>
      <vt:lpstr>PowerPoint Presentation</vt:lpstr>
      <vt:lpstr>PowerPoint Presentation</vt:lpstr>
      <vt:lpstr>Summary of the 2018 Strategic Planning Session</vt:lpstr>
      <vt:lpstr>Summary of the 2018 Strategic Planning Session</vt:lpstr>
      <vt:lpstr>Summary of the 2018 Strategic Planning Session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High Level Plan – Next 5 years </vt:lpstr>
      <vt:lpstr>High Level Plan – Next 5 years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Christina Thaba</cp:lastModifiedBy>
  <cp:revision>170</cp:revision>
  <dcterms:created xsi:type="dcterms:W3CDTF">2015-07-10T13:05:49Z</dcterms:created>
  <dcterms:modified xsi:type="dcterms:W3CDTF">2019-08-16T07:11:28Z</dcterms:modified>
</cp:coreProperties>
</file>