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42"/>
  </p:notesMasterIdLst>
  <p:handoutMasterIdLst>
    <p:handoutMasterId r:id="rId43"/>
  </p:handoutMasterIdLst>
  <p:sldIdLst>
    <p:sldId id="256" r:id="rId3"/>
    <p:sldId id="258" r:id="rId4"/>
    <p:sldId id="290" r:id="rId5"/>
    <p:sldId id="289" r:id="rId6"/>
    <p:sldId id="291" r:id="rId7"/>
    <p:sldId id="309" r:id="rId8"/>
    <p:sldId id="300" r:id="rId9"/>
    <p:sldId id="265" r:id="rId10"/>
    <p:sldId id="324" r:id="rId11"/>
    <p:sldId id="315" r:id="rId12"/>
    <p:sldId id="329" r:id="rId13"/>
    <p:sldId id="330" r:id="rId14"/>
    <p:sldId id="331" r:id="rId15"/>
    <p:sldId id="332" r:id="rId16"/>
    <p:sldId id="333" r:id="rId17"/>
    <p:sldId id="334" r:id="rId18"/>
    <p:sldId id="316" r:id="rId19"/>
    <p:sldId id="326" r:id="rId20"/>
    <p:sldId id="294" r:id="rId21"/>
    <p:sldId id="274" r:id="rId22"/>
    <p:sldId id="301" r:id="rId23"/>
    <p:sldId id="302" r:id="rId24"/>
    <p:sldId id="323" r:id="rId25"/>
    <p:sldId id="313" r:id="rId26"/>
    <p:sldId id="319" r:id="rId27"/>
    <p:sldId id="303" r:id="rId28"/>
    <p:sldId id="310" r:id="rId29"/>
    <p:sldId id="320" r:id="rId30"/>
    <p:sldId id="277" r:id="rId31"/>
    <p:sldId id="304" r:id="rId32"/>
    <p:sldId id="321" r:id="rId33"/>
    <p:sldId id="305" r:id="rId34"/>
    <p:sldId id="317" r:id="rId35"/>
    <p:sldId id="322" r:id="rId36"/>
    <p:sldId id="311" r:id="rId37"/>
    <p:sldId id="312" r:id="rId38"/>
    <p:sldId id="327" r:id="rId39"/>
    <p:sldId id="328" r:id="rId40"/>
    <p:sldId id="287" r:id="rId41"/>
  </p:sldIdLst>
  <p:sldSz cx="9144000" cy="6858000" type="screen4x3"/>
  <p:notesSz cx="6797675" cy="9926638"/>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521415D9-36F7-43E2-AB2F-B90AF26B5E84}">
      <p14:sectionLst xmlns:p14="http://schemas.microsoft.com/office/powerpoint/2010/main">
        <p14:section name="Default Section" id="{9A6C4289-E24D-4BF2-9A9B-F1884CDDEEEE}">
          <p14:sldIdLst>
            <p14:sldId id="256"/>
            <p14:sldId id="258"/>
            <p14:sldId id="290"/>
            <p14:sldId id="289"/>
            <p14:sldId id="291"/>
            <p14:sldId id="309"/>
            <p14:sldId id="300"/>
            <p14:sldId id="265"/>
            <p14:sldId id="324"/>
            <p14:sldId id="315"/>
            <p14:sldId id="329"/>
            <p14:sldId id="330"/>
            <p14:sldId id="331"/>
            <p14:sldId id="332"/>
            <p14:sldId id="333"/>
            <p14:sldId id="334"/>
            <p14:sldId id="316"/>
            <p14:sldId id="326"/>
            <p14:sldId id="294"/>
            <p14:sldId id="274"/>
            <p14:sldId id="301"/>
            <p14:sldId id="302"/>
            <p14:sldId id="323"/>
            <p14:sldId id="313"/>
            <p14:sldId id="319"/>
            <p14:sldId id="303"/>
            <p14:sldId id="310"/>
            <p14:sldId id="320"/>
            <p14:sldId id="277"/>
            <p14:sldId id="304"/>
            <p14:sldId id="321"/>
            <p14:sldId id="305"/>
            <p14:sldId id="317"/>
            <p14:sldId id="322"/>
            <p14:sldId id="311"/>
            <p14:sldId id="312"/>
            <p14:sldId id="327"/>
            <p14:sldId id="328"/>
            <p14:sldId id="28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149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Inspections</c:v>
                </c:pt>
              </c:strCache>
            </c:strRef>
          </c:tx>
          <c:spPr>
            <a:ln w="31750" cap="rnd">
              <a:solidFill>
                <a:schemeClr val="accent1"/>
              </a:solidFill>
              <a:round/>
            </a:ln>
            <a:effectLst/>
          </c:spPr>
          <c:marker>
            <c:symbol val="circle"/>
            <c:size val="17"/>
            <c:spPr>
              <a:solidFill>
                <a:schemeClr val="accen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Sheet1!$A$2:$A$5</c:f>
              <c:strCache>
                <c:ptCount val="4"/>
                <c:pt idx="0">
                  <c:v>2015/16</c:v>
                </c:pt>
                <c:pt idx="1">
                  <c:v>2016/17</c:v>
                </c:pt>
                <c:pt idx="2">
                  <c:v>2017/18</c:v>
                </c:pt>
                <c:pt idx="3">
                  <c:v>2018/19</c:v>
                </c:pt>
              </c:strCache>
            </c:strRef>
          </c:cat>
          <c:val>
            <c:numRef>
              <c:f>Sheet1!$B$2:$B$5</c:f>
              <c:numCache>
                <c:formatCode>General</c:formatCode>
                <c:ptCount val="4"/>
                <c:pt idx="0">
                  <c:v>81</c:v>
                </c:pt>
                <c:pt idx="1">
                  <c:v>81</c:v>
                </c:pt>
                <c:pt idx="2">
                  <c:v>81</c:v>
                </c:pt>
                <c:pt idx="3">
                  <c:v>122</c:v>
                </c:pt>
              </c:numCache>
            </c:numRef>
          </c:val>
          <c:smooth val="0"/>
        </c:ser>
        <c:ser>
          <c:idx val="1"/>
          <c:order val="1"/>
          <c:tx>
            <c:strRef>
              <c:f>Sheet1!$C$1</c:f>
              <c:strCache>
                <c:ptCount val="1"/>
                <c:pt idx="0">
                  <c:v>Series 2</c:v>
                </c:pt>
              </c:strCache>
            </c:strRef>
          </c:tx>
          <c:spPr>
            <a:ln w="31750"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Sheet1!$A$2:$A$5</c:f>
              <c:strCache>
                <c:ptCount val="4"/>
                <c:pt idx="0">
                  <c:v>2015/16</c:v>
                </c:pt>
                <c:pt idx="1">
                  <c:v>2016/17</c:v>
                </c:pt>
                <c:pt idx="2">
                  <c:v>2017/18</c:v>
                </c:pt>
                <c:pt idx="3">
                  <c:v>2018/19</c:v>
                </c:pt>
              </c:strCache>
            </c:strRef>
          </c:cat>
          <c:val>
            <c:numRef>
              <c:f>Sheet1!$C$2:$C$5</c:f>
            </c:numRef>
          </c:val>
          <c:smooth val="0"/>
        </c:ser>
        <c:ser>
          <c:idx val="2"/>
          <c:order val="2"/>
          <c:tx>
            <c:strRef>
              <c:f>Sheet1!$D$1</c:f>
              <c:strCache>
                <c:ptCount val="1"/>
                <c:pt idx="0">
                  <c:v>Series 3</c:v>
                </c:pt>
              </c:strCache>
            </c:strRef>
          </c:tx>
          <c:spPr>
            <a:ln w="31750" cap="rnd">
              <a:solidFill>
                <a:schemeClr val="accent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Sheet1!$A$2:$A$5</c:f>
              <c:strCache>
                <c:ptCount val="4"/>
                <c:pt idx="0">
                  <c:v>2015/16</c:v>
                </c:pt>
                <c:pt idx="1">
                  <c:v>2016/17</c:v>
                </c:pt>
                <c:pt idx="2">
                  <c:v>2017/18</c:v>
                </c:pt>
                <c:pt idx="3">
                  <c:v>2018/19</c:v>
                </c:pt>
              </c:strCache>
            </c:strRef>
          </c:cat>
          <c:val>
            <c:numRef>
              <c:f>Sheet1!$D$2:$D$5</c:f>
            </c:numRef>
          </c:val>
          <c:smooth val="0"/>
        </c:ser>
        <c:dLbls>
          <c:dLblPos val="ctr"/>
          <c:showLegendKey val="0"/>
          <c:showVal val="1"/>
          <c:showCatName val="0"/>
          <c:showSerName val="0"/>
          <c:showPercent val="0"/>
          <c:showBubbleSize val="0"/>
        </c:dLbls>
        <c:marker val="1"/>
        <c:smooth val="0"/>
        <c:axId val="155215904"/>
        <c:axId val="155216296"/>
      </c:lineChart>
      <c:catAx>
        <c:axId val="15521590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155216296"/>
        <c:crosses val="autoZero"/>
        <c:auto val="1"/>
        <c:lblAlgn val="ctr"/>
        <c:lblOffset val="100"/>
        <c:noMultiLvlLbl val="0"/>
      </c:catAx>
      <c:valAx>
        <c:axId val="155216296"/>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55215904"/>
        <c:crosses val="autoZero"/>
        <c:crossBetween val="between"/>
      </c:valAx>
      <c:spPr>
        <a:noFill/>
        <a:ln>
          <a:noFill/>
        </a:ln>
        <a:effectLst/>
      </c:spPr>
    </c:plotArea>
    <c:legend>
      <c:legendPos val="b"/>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GB" dirty="0" smtClean="0"/>
              <a:t>Violence</a:t>
            </a:r>
            <a:r>
              <a:rPr lang="en-GB" baseline="0" dirty="0" smtClean="0"/>
              <a:t> cluster of complaints</a:t>
            </a:r>
            <a:endParaRPr lang="en-ZA" dirty="0"/>
          </a:p>
        </c:rich>
      </c:tx>
      <c:layout>
        <c:manualLayout>
          <c:xMode val="edge"/>
          <c:yMode val="edge"/>
          <c:x val="0.29276255864350165"/>
          <c:y val="7.093993175243416E-3"/>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Assault (IoI)</c:v>
                </c:pt>
              </c:strCache>
            </c:strRef>
          </c:tx>
          <c:spPr>
            <a:ln w="31750" cap="rnd">
              <a:solidFill>
                <a:schemeClr val="accent1"/>
              </a:solidFill>
              <a:round/>
            </a:ln>
            <a:effectLst/>
          </c:spPr>
          <c:marker>
            <c:symbol val="circle"/>
            <c:size val="17"/>
            <c:spPr>
              <a:solidFill>
                <a:schemeClr val="accen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Sheet1!$A$3:$A$5</c:f>
              <c:strCache>
                <c:ptCount val="3"/>
                <c:pt idx="0">
                  <c:v>2016/17</c:v>
                </c:pt>
                <c:pt idx="1">
                  <c:v>2017/18</c:v>
                </c:pt>
                <c:pt idx="2">
                  <c:v>2018/19</c:v>
                </c:pt>
              </c:strCache>
            </c:strRef>
          </c:cat>
          <c:val>
            <c:numRef>
              <c:f>Sheet1!$B$2:$B$6</c:f>
              <c:numCache>
                <c:formatCode>General</c:formatCode>
                <c:ptCount val="5"/>
                <c:pt idx="0">
                  <c:v>625</c:v>
                </c:pt>
                <c:pt idx="1">
                  <c:v>50</c:v>
                </c:pt>
                <c:pt idx="2">
                  <c:v>70</c:v>
                </c:pt>
                <c:pt idx="3">
                  <c:v>65</c:v>
                </c:pt>
              </c:numCache>
            </c:numRef>
          </c:val>
          <c:smooth val="0"/>
        </c:ser>
        <c:ser>
          <c:idx val="1"/>
          <c:order val="1"/>
          <c:tx>
            <c:strRef>
              <c:f>Sheet1!$C$1</c:f>
              <c:strCache>
                <c:ptCount val="1"/>
                <c:pt idx="0">
                  <c:v>Assault (OoI)</c:v>
                </c:pt>
              </c:strCache>
            </c:strRef>
          </c:tx>
          <c:spPr>
            <a:ln w="31750" cap="rnd">
              <a:solidFill>
                <a:schemeClr val="accent2"/>
              </a:solidFill>
              <a:round/>
            </a:ln>
            <a:effectLst/>
          </c:spPr>
          <c:marker>
            <c:symbol val="circle"/>
            <c:size val="17"/>
            <c:spPr>
              <a:solidFill>
                <a:schemeClr val="accent2"/>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Sheet1!$A$3:$A$5</c:f>
              <c:strCache>
                <c:ptCount val="3"/>
                <c:pt idx="0">
                  <c:v>2016/17</c:v>
                </c:pt>
                <c:pt idx="1">
                  <c:v>2017/18</c:v>
                </c:pt>
                <c:pt idx="2">
                  <c:v>2018/19</c:v>
                </c:pt>
              </c:strCache>
            </c:strRef>
          </c:cat>
          <c:val>
            <c:numRef>
              <c:f>Sheet1!$C$2:$C$6</c:f>
              <c:numCache>
                <c:formatCode>General</c:formatCode>
                <c:ptCount val="5"/>
                <c:pt idx="0">
                  <c:v>811</c:v>
                </c:pt>
                <c:pt idx="1">
                  <c:v>185</c:v>
                </c:pt>
                <c:pt idx="2">
                  <c:v>231</c:v>
                </c:pt>
                <c:pt idx="3">
                  <c:v>155</c:v>
                </c:pt>
              </c:numCache>
            </c:numRef>
          </c:val>
          <c:smooth val="0"/>
        </c:ser>
        <c:ser>
          <c:idx val="2"/>
          <c:order val="2"/>
          <c:tx>
            <c:strRef>
              <c:f>Sheet1!$D$1</c:f>
              <c:strCache>
                <c:ptCount val="1"/>
                <c:pt idx="0">
                  <c:v>Assault (Sexual)</c:v>
                </c:pt>
              </c:strCache>
            </c:strRef>
          </c:tx>
          <c:spPr>
            <a:ln w="31750" cap="rnd">
              <a:solidFill>
                <a:schemeClr val="accent3"/>
              </a:solidFill>
              <a:round/>
            </a:ln>
            <a:effectLst/>
          </c:spPr>
          <c:marker>
            <c:symbol val="circle"/>
            <c:size val="17"/>
            <c:spPr>
              <a:solidFill>
                <a:schemeClr val="accent3"/>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Sheet1!$A$3:$A$5</c:f>
              <c:strCache>
                <c:ptCount val="3"/>
                <c:pt idx="0">
                  <c:v>2016/17</c:v>
                </c:pt>
                <c:pt idx="1">
                  <c:v>2017/18</c:v>
                </c:pt>
                <c:pt idx="2">
                  <c:v>2018/19</c:v>
                </c:pt>
              </c:strCache>
            </c:strRef>
          </c:cat>
          <c:val>
            <c:numRef>
              <c:f>Sheet1!$D$2:$D$6</c:f>
              <c:numCache>
                <c:formatCode>General</c:formatCode>
                <c:ptCount val="5"/>
                <c:pt idx="0">
                  <c:v>63</c:v>
                </c:pt>
                <c:pt idx="1">
                  <c:v>24</c:v>
                </c:pt>
                <c:pt idx="2">
                  <c:v>25</c:v>
                </c:pt>
                <c:pt idx="3">
                  <c:v>41</c:v>
                </c:pt>
              </c:numCache>
            </c:numRef>
          </c:val>
          <c:smooth val="0"/>
        </c:ser>
        <c:dLbls>
          <c:dLblPos val="ctr"/>
          <c:showLegendKey val="0"/>
          <c:showVal val="1"/>
          <c:showCatName val="0"/>
          <c:showSerName val="0"/>
          <c:showPercent val="0"/>
          <c:showBubbleSize val="0"/>
        </c:dLbls>
        <c:marker val="1"/>
        <c:smooth val="0"/>
        <c:axId val="211490264"/>
        <c:axId val="211491440"/>
      </c:lineChart>
      <c:catAx>
        <c:axId val="21149026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211491440"/>
        <c:crosses val="autoZero"/>
        <c:auto val="1"/>
        <c:lblAlgn val="ctr"/>
        <c:lblOffset val="100"/>
        <c:noMultiLvlLbl val="0"/>
      </c:catAx>
      <c:valAx>
        <c:axId val="211491440"/>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211490264"/>
        <c:crosses val="autoZero"/>
        <c:crossBetween val="between"/>
      </c:valAx>
      <c:spPr>
        <a:noFill/>
        <a:ln>
          <a:noFill/>
        </a:ln>
        <a:effectLst/>
      </c:spPr>
    </c:plotArea>
    <c:legend>
      <c:legendPos val="b"/>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GB"/>
              <a:t>RATING OF CORRECTIONAL CENTRES</a:t>
            </a:r>
            <a:endParaRPr lang="en-ZA"/>
          </a:p>
        </c:rich>
      </c:tx>
      <c:layout/>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9309219160104986E-2"/>
          <c:y val="0.15323449803149605"/>
          <c:w val="0.9277741141732283"/>
          <c:h val="0.68998203740157482"/>
        </c:manualLayout>
      </c:layout>
      <c:barChart>
        <c:barDir val="col"/>
        <c:grouping val="clustered"/>
        <c:varyColors val="0"/>
        <c:ser>
          <c:idx val="0"/>
          <c:order val="0"/>
          <c:tx>
            <c:strRef>
              <c:f>Sheet1!$B$1</c:f>
              <c:strCache>
                <c:ptCount val="1"/>
                <c:pt idx="0">
                  <c:v>Good </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Sheet1!$A$2:$A$3</c:f>
              <c:strCache>
                <c:ptCount val="2"/>
                <c:pt idx="0">
                  <c:v>2017/18</c:v>
                </c:pt>
                <c:pt idx="1">
                  <c:v>2018/19</c:v>
                </c:pt>
              </c:strCache>
            </c:strRef>
          </c:cat>
          <c:val>
            <c:numRef>
              <c:f>Sheet1!$B$2:$B$3</c:f>
              <c:numCache>
                <c:formatCode>General</c:formatCode>
                <c:ptCount val="2"/>
                <c:pt idx="0">
                  <c:v>0</c:v>
                </c:pt>
                <c:pt idx="1">
                  <c:v>0</c:v>
                </c:pt>
              </c:numCache>
            </c:numRef>
          </c:val>
        </c:ser>
        <c:ser>
          <c:idx val="1"/>
          <c:order val="1"/>
          <c:tx>
            <c:strRef>
              <c:f>Sheet1!$C$1</c:f>
              <c:strCache>
                <c:ptCount val="1"/>
                <c:pt idx="0">
                  <c:v>Satisfactory </c:v>
                </c:pt>
              </c:strCache>
            </c:strRef>
          </c:tx>
          <c:spPr>
            <a:solidFill>
              <a:schemeClr val="accent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Sheet1!$A$2:$A$3</c:f>
              <c:strCache>
                <c:ptCount val="2"/>
                <c:pt idx="0">
                  <c:v>2017/18</c:v>
                </c:pt>
                <c:pt idx="1">
                  <c:v>2018/19</c:v>
                </c:pt>
              </c:strCache>
            </c:strRef>
          </c:cat>
          <c:val>
            <c:numRef>
              <c:f>Sheet1!$C$2:$C$3</c:f>
              <c:numCache>
                <c:formatCode>General</c:formatCode>
                <c:ptCount val="2"/>
                <c:pt idx="0">
                  <c:v>31</c:v>
                </c:pt>
                <c:pt idx="1">
                  <c:v>84</c:v>
                </c:pt>
              </c:numCache>
            </c:numRef>
          </c:val>
        </c:ser>
        <c:ser>
          <c:idx val="2"/>
          <c:order val="2"/>
          <c:tx>
            <c:strRef>
              <c:f>Sheet1!$D$1</c:f>
              <c:strCache>
                <c:ptCount val="1"/>
                <c:pt idx="0">
                  <c:v>Unsatisfactory</c:v>
                </c:pt>
              </c:strCache>
            </c:strRef>
          </c:tx>
          <c:spPr>
            <a:solidFill>
              <a:schemeClr val="accent5"/>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Sheet1!$A$2:$A$3</c:f>
              <c:strCache>
                <c:ptCount val="2"/>
                <c:pt idx="0">
                  <c:v>2017/18</c:v>
                </c:pt>
                <c:pt idx="1">
                  <c:v>2018/19</c:v>
                </c:pt>
              </c:strCache>
            </c:strRef>
          </c:cat>
          <c:val>
            <c:numRef>
              <c:f>Sheet1!$D$2:$D$3</c:f>
              <c:numCache>
                <c:formatCode>General</c:formatCode>
                <c:ptCount val="2"/>
                <c:pt idx="0">
                  <c:v>50</c:v>
                </c:pt>
                <c:pt idx="1">
                  <c:v>38</c:v>
                </c:pt>
              </c:numCache>
            </c:numRef>
          </c:val>
        </c:ser>
        <c:dLbls>
          <c:dLblPos val="outEnd"/>
          <c:showLegendKey val="0"/>
          <c:showVal val="1"/>
          <c:showCatName val="0"/>
          <c:showSerName val="0"/>
          <c:showPercent val="0"/>
          <c:showBubbleSize val="0"/>
        </c:dLbls>
        <c:gapWidth val="444"/>
        <c:overlap val="-90"/>
        <c:axId val="208896088"/>
        <c:axId val="208896480"/>
      </c:barChart>
      <c:catAx>
        <c:axId val="2088960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208896480"/>
        <c:crosses val="autoZero"/>
        <c:auto val="1"/>
        <c:lblAlgn val="ctr"/>
        <c:lblOffset val="100"/>
        <c:noMultiLvlLbl val="0"/>
      </c:catAx>
      <c:valAx>
        <c:axId val="208896480"/>
        <c:scaling>
          <c:orientation val="minMax"/>
        </c:scaling>
        <c:delete val="1"/>
        <c:axPos val="l"/>
        <c:numFmt formatCode="General" sourceLinked="1"/>
        <c:majorTickMark val="none"/>
        <c:minorTickMark val="none"/>
        <c:tickLblPos val="nextTo"/>
        <c:crossAx val="208896088"/>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GB" dirty="0" smtClean="0"/>
              <a:t>Inmate</a:t>
            </a:r>
            <a:r>
              <a:rPr lang="en-GB" baseline="0" dirty="0" smtClean="0"/>
              <a:t> population over past 4 years</a:t>
            </a:r>
            <a:endParaRPr lang="en-ZA" dirty="0"/>
          </a:p>
        </c:rich>
      </c:tx>
      <c:layout/>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Approved Bed Space</c:v>
                </c:pt>
              </c:strCache>
            </c:strRef>
          </c:tx>
          <c:spPr>
            <a:solidFill>
              <a:schemeClr val="accent6"/>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Sheet1!$A$2:$A$5</c:f>
              <c:strCache>
                <c:ptCount val="4"/>
                <c:pt idx="0">
                  <c:v>2015/16</c:v>
                </c:pt>
                <c:pt idx="1">
                  <c:v>2016/17</c:v>
                </c:pt>
                <c:pt idx="2">
                  <c:v>2017/18</c:v>
                </c:pt>
                <c:pt idx="3">
                  <c:v>2018/19</c:v>
                </c:pt>
              </c:strCache>
            </c:strRef>
          </c:cat>
          <c:val>
            <c:numRef>
              <c:f>Sheet1!$B$2:$B$5</c:f>
              <c:numCache>
                <c:formatCode>#,##0</c:formatCode>
                <c:ptCount val="4"/>
                <c:pt idx="0" formatCode="General">
                  <c:v>119134</c:v>
                </c:pt>
                <c:pt idx="1">
                  <c:v>119134</c:v>
                </c:pt>
                <c:pt idx="2" formatCode="General">
                  <c:v>118723</c:v>
                </c:pt>
                <c:pt idx="3" formatCode="General">
                  <c:v>118572</c:v>
                </c:pt>
              </c:numCache>
            </c:numRef>
          </c:val>
        </c:ser>
        <c:ser>
          <c:idx val="1"/>
          <c:order val="1"/>
          <c:tx>
            <c:strRef>
              <c:f>Sheet1!$C$1</c:f>
              <c:strCache>
                <c:ptCount val="1"/>
                <c:pt idx="0">
                  <c:v>Inmate Population</c:v>
                </c:pt>
              </c:strCache>
            </c:strRef>
          </c:tx>
          <c:spPr>
            <a:solidFill>
              <a:schemeClr val="accent5"/>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Sheet1!$A$2:$A$5</c:f>
              <c:strCache>
                <c:ptCount val="4"/>
                <c:pt idx="0">
                  <c:v>2015/16</c:v>
                </c:pt>
                <c:pt idx="1">
                  <c:v>2016/17</c:v>
                </c:pt>
                <c:pt idx="2">
                  <c:v>2017/18</c:v>
                </c:pt>
                <c:pt idx="3">
                  <c:v>2018/19</c:v>
                </c:pt>
              </c:strCache>
            </c:strRef>
          </c:cat>
          <c:val>
            <c:numRef>
              <c:f>Sheet1!$C$2:$C$5</c:f>
              <c:numCache>
                <c:formatCode>#,##0</c:formatCode>
                <c:ptCount val="4"/>
                <c:pt idx="0" formatCode="General">
                  <c:v>161984</c:v>
                </c:pt>
                <c:pt idx="1">
                  <c:v>160280</c:v>
                </c:pt>
                <c:pt idx="2" formatCode="General">
                  <c:v>160583</c:v>
                </c:pt>
                <c:pt idx="3" formatCode="General">
                  <c:v>162875</c:v>
                </c:pt>
              </c:numCache>
            </c:numRef>
          </c:val>
        </c:ser>
        <c:ser>
          <c:idx val="2"/>
          <c:order val="2"/>
          <c:tx>
            <c:strRef>
              <c:f>Sheet1!$D$1</c:f>
              <c:strCache>
                <c:ptCount val="1"/>
                <c:pt idx="0">
                  <c:v>Series 3</c:v>
                </c:pt>
              </c:strCache>
            </c:strRef>
          </c:tx>
          <c:spPr>
            <a:solidFill>
              <a:schemeClr val="accent4"/>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2015/16</c:v>
                </c:pt>
                <c:pt idx="1">
                  <c:v>2016/17</c:v>
                </c:pt>
                <c:pt idx="2">
                  <c:v>2017/18</c:v>
                </c:pt>
                <c:pt idx="3">
                  <c:v>2018/19</c:v>
                </c:pt>
              </c:strCache>
            </c:strRef>
          </c:cat>
          <c:val>
            <c:numRef>
              <c:f>Sheet1!$D$2:$D$5</c:f>
            </c:numRef>
          </c:val>
        </c:ser>
        <c:dLbls>
          <c:dLblPos val="outEnd"/>
          <c:showLegendKey val="0"/>
          <c:showVal val="1"/>
          <c:showCatName val="0"/>
          <c:showSerName val="0"/>
          <c:showPercent val="0"/>
          <c:showBubbleSize val="0"/>
        </c:dLbls>
        <c:gapWidth val="444"/>
        <c:overlap val="-90"/>
        <c:axId val="208897264"/>
        <c:axId val="208897656"/>
      </c:barChart>
      <c:catAx>
        <c:axId val="20889726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208897656"/>
        <c:crosses val="autoZero"/>
        <c:auto val="1"/>
        <c:lblAlgn val="ctr"/>
        <c:lblOffset val="100"/>
        <c:noMultiLvlLbl val="0"/>
      </c:catAx>
      <c:valAx>
        <c:axId val="208897656"/>
        <c:scaling>
          <c:orientation val="minMax"/>
        </c:scaling>
        <c:delete val="1"/>
        <c:axPos val="l"/>
        <c:numFmt formatCode="General" sourceLinked="1"/>
        <c:majorTickMark val="none"/>
        <c:minorTickMark val="none"/>
        <c:tickLblPos val="nextTo"/>
        <c:crossAx val="208897264"/>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Investigations</c:v>
                </c:pt>
              </c:strCache>
            </c:strRef>
          </c:tx>
          <c:spPr>
            <a:ln w="34925" cap="rnd">
              <a:solidFill>
                <a:schemeClr val="accent1"/>
              </a:solidFill>
              <a:round/>
            </a:ln>
            <a:effectLst>
              <a:outerShdw blurRad="38100" dist="20000" dir="5400000" rotWithShape="0">
                <a:srgbClr val="000000">
                  <a:alpha val="38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2015/16</c:v>
                </c:pt>
                <c:pt idx="1">
                  <c:v>2016/17</c:v>
                </c:pt>
                <c:pt idx="2">
                  <c:v>2017/18</c:v>
                </c:pt>
                <c:pt idx="3">
                  <c:v>2018/19</c:v>
                </c:pt>
              </c:strCache>
            </c:strRef>
          </c:cat>
          <c:val>
            <c:numRef>
              <c:f>Sheet1!$B$2:$B$5</c:f>
              <c:numCache>
                <c:formatCode>General</c:formatCode>
                <c:ptCount val="4"/>
                <c:pt idx="0">
                  <c:v>14</c:v>
                </c:pt>
                <c:pt idx="1">
                  <c:v>17</c:v>
                </c:pt>
                <c:pt idx="2">
                  <c:v>22</c:v>
                </c:pt>
                <c:pt idx="3">
                  <c:v>33</c:v>
                </c:pt>
              </c:numCache>
            </c:numRef>
          </c:val>
          <c:smooth val="0"/>
        </c:ser>
        <c:ser>
          <c:idx val="1"/>
          <c:order val="1"/>
          <c:tx>
            <c:strRef>
              <c:f>Sheet1!$C$1</c:f>
              <c:strCache>
                <c:ptCount val="1"/>
                <c:pt idx="0">
                  <c:v>Series 2</c:v>
                </c:pt>
              </c:strCache>
            </c:strRef>
          </c:tx>
          <c:spPr>
            <a:ln w="34925" cap="rnd">
              <a:solidFill>
                <a:schemeClr val="accent2"/>
              </a:solidFill>
              <a:round/>
            </a:ln>
            <a:effectLst>
              <a:outerShdw blurRad="38100" dist="20000" dir="5400000" rotWithShape="0">
                <a:srgbClr val="000000">
                  <a:alpha val="38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2015/16</c:v>
                </c:pt>
                <c:pt idx="1">
                  <c:v>2016/17</c:v>
                </c:pt>
                <c:pt idx="2">
                  <c:v>2017/18</c:v>
                </c:pt>
                <c:pt idx="3">
                  <c:v>2018/19</c:v>
                </c:pt>
              </c:strCache>
            </c:strRef>
          </c:cat>
          <c:val>
            <c:numRef>
              <c:f>Sheet1!$C$2:$C$5</c:f>
            </c:numRef>
          </c:val>
          <c:smooth val="0"/>
        </c:ser>
        <c:ser>
          <c:idx val="2"/>
          <c:order val="2"/>
          <c:tx>
            <c:strRef>
              <c:f>Sheet1!$D$1</c:f>
              <c:strCache>
                <c:ptCount val="1"/>
                <c:pt idx="0">
                  <c:v>Series 3</c:v>
                </c:pt>
              </c:strCache>
            </c:strRef>
          </c:tx>
          <c:spPr>
            <a:ln w="34925" cap="rnd">
              <a:solidFill>
                <a:schemeClr val="accent3"/>
              </a:solidFill>
              <a:round/>
            </a:ln>
            <a:effectLst>
              <a:outerShdw blurRad="38100" dist="20000" dir="5400000" rotWithShape="0">
                <a:srgbClr val="000000">
                  <a:alpha val="38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2015/16</c:v>
                </c:pt>
                <c:pt idx="1">
                  <c:v>2016/17</c:v>
                </c:pt>
                <c:pt idx="2">
                  <c:v>2017/18</c:v>
                </c:pt>
                <c:pt idx="3">
                  <c:v>2018/19</c:v>
                </c:pt>
              </c:strCache>
            </c:strRef>
          </c:cat>
          <c:val>
            <c:numRef>
              <c:f>Sheet1!$D$2:$D$5</c:f>
            </c:numRef>
          </c:val>
          <c:smooth val="0"/>
        </c:ser>
        <c:dLbls>
          <c:dLblPos val="ctr"/>
          <c:showLegendKey val="0"/>
          <c:showVal val="1"/>
          <c:showCatName val="0"/>
          <c:showSerName val="0"/>
          <c:showPercent val="0"/>
          <c:showBubbleSize val="0"/>
        </c:dLbls>
        <c:smooth val="0"/>
        <c:axId val="208898440"/>
        <c:axId val="208898832"/>
      </c:lineChart>
      <c:catAx>
        <c:axId val="20889844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8898832"/>
        <c:crosses val="autoZero"/>
        <c:auto val="1"/>
        <c:lblAlgn val="ctr"/>
        <c:lblOffset val="100"/>
        <c:noMultiLvlLbl val="0"/>
      </c:catAx>
      <c:valAx>
        <c:axId val="208898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889844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GB" dirty="0"/>
              <a:t>Statistics on Death over past </a:t>
            </a:r>
            <a:r>
              <a:rPr lang="en-GB" dirty="0" smtClean="0"/>
              <a:t>4 </a:t>
            </a:r>
            <a:r>
              <a:rPr lang="en-GB" dirty="0"/>
              <a:t>years</a:t>
            </a:r>
            <a:endParaRPr lang="en-ZA" dirty="0"/>
          </a:p>
        </c:rich>
      </c:tx>
      <c:layout/>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Natural Death</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Sheet1!$A$2:$A$5</c:f>
              <c:strCache>
                <c:ptCount val="4"/>
                <c:pt idx="0">
                  <c:v>2015/16</c:v>
                </c:pt>
                <c:pt idx="1">
                  <c:v>2016/17</c:v>
                </c:pt>
                <c:pt idx="2">
                  <c:v>2017/18</c:v>
                </c:pt>
                <c:pt idx="3">
                  <c:v>2018/19</c:v>
                </c:pt>
              </c:strCache>
            </c:strRef>
          </c:cat>
          <c:val>
            <c:numRef>
              <c:f>Sheet1!$B$2:$B$5</c:f>
              <c:numCache>
                <c:formatCode>General</c:formatCode>
                <c:ptCount val="4"/>
                <c:pt idx="0">
                  <c:v>511</c:v>
                </c:pt>
                <c:pt idx="1">
                  <c:v>497</c:v>
                </c:pt>
                <c:pt idx="2">
                  <c:v>487</c:v>
                </c:pt>
                <c:pt idx="3">
                  <c:v>384</c:v>
                </c:pt>
              </c:numCache>
            </c:numRef>
          </c:val>
        </c:ser>
        <c:ser>
          <c:idx val="1"/>
          <c:order val="1"/>
          <c:tx>
            <c:strRef>
              <c:f>Sheet1!$C$1</c:f>
              <c:strCache>
                <c:ptCount val="1"/>
                <c:pt idx="0">
                  <c:v>Unnatural Death</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Sheet1!$A$2:$A$5</c:f>
              <c:strCache>
                <c:ptCount val="4"/>
                <c:pt idx="0">
                  <c:v>2015/16</c:v>
                </c:pt>
                <c:pt idx="1">
                  <c:v>2016/17</c:v>
                </c:pt>
                <c:pt idx="2">
                  <c:v>2017/18</c:v>
                </c:pt>
                <c:pt idx="3">
                  <c:v>2018/19</c:v>
                </c:pt>
              </c:strCache>
            </c:strRef>
          </c:cat>
          <c:val>
            <c:numRef>
              <c:f>Sheet1!$C$2:$C$5</c:f>
              <c:numCache>
                <c:formatCode>General</c:formatCode>
                <c:ptCount val="4"/>
                <c:pt idx="0">
                  <c:v>62</c:v>
                </c:pt>
                <c:pt idx="1">
                  <c:v>52</c:v>
                </c:pt>
                <c:pt idx="2">
                  <c:v>82</c:v>
                </c:pt>
                <c:pt idx="3">
                  <c:v>103</c:v>
                </c:pt>
              </c:numCache>
            </c:numRef>
          </c:val>
        </c:ser>
        <c:ser>
          <c:idx val="2"/>
          <c:order val="2"/>
          <c:tx>
            <c:strRef>
              <c:f>Sheet1!$D$1</c:f>
              <c:strCache>
                <c:ptCount val="1"/>
                <c:pt idx="0">
                  <c:v>Series 3</c:v>
                </c:pt>
              </c:strCache>
            </c:strRef>
          </c:tx>
          <c:spPr>
            <a:solidFill>
              <a:schemeClr val="accent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2015/16</c:v>
                </c:pt>
                <c:pt idx="1">
                  <c:v>2016/17</c:v>
                </c:pt>
                <c:pt idx="2">
                  <c:v>2017/18</c:v>
                </c:pt>
                <c:pt idx="3">
                  <c:v>2018/19</c:v>
                </c:pt>
              </c:strCache>
            </c:strRef>
          </c:cat>
          <c:val>
            <c:numRef>
              <c:f>Sheet1!$D$2:$D$5</c:f>
            </c:numRef>
          </c:val>
        </c:ser>
        <c:dLbls>
          <c:dLblPos val="outEnd"/>
          <c:showLegendKey val="0"/>
          <c:showVal val="1"/>
          <c:showCatName val="0"/>
          <c:showSerName val="0"/>
          <c:showPercent val="0"/>
          <c:showBubbleSize val="0"/>
        </c:dLbls>
        <c:gapWidth val="444"/>
        <c:overlap val="-90"/>
        <c:axId val="209561576"/>
        <c:axId val="209561968"/>
      </c:barChart>
      <c:catAx>
        <c:axId val="20956157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209561968"/>
        <c:crosses val="autoZero"/>
        <c:auto val="1"/>
        <c:lblAlgn val="ctr"/>
        <c:lblOffset val="100"/>
        <c:noMultiLvlLbl val="0"/>
      </c:catAx>
      <c:valAx>
        <c:axId val="209561968"/>
        <c:scaling>
          <c:orientation val="minMax"/>
        </c:scaling>
        <c:delete val="1"/>
        <c:axPos val="l"/>
        <c:numFmt formatCode="General" sourceLinked="1"/>
        <c:majorTickMark val="none"/>
        <c:minorTickMark val="none"/>
        <c:tickLblPos val="nextTo"/>
        <c:crossAx val="209561576"/>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GB" dirty="0" smtClean="0"/>
              <a:t>Mechanical</a:t>
            </a:r>
            <a:r>
              <a:rPr lang="en-GB" baseline="0" dirty="0" smtClean="0"/>
              <a:t> restraints </a:t>
            </a:r>
            <a:endParaRPr lang="en-ZA" dirty="0"/>
          </a:p>
        </c:rich>
      </c:tx>
      <c:layout/>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Report on Use of Force</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Sheet1!$A$2:$A$5</c:f>
              <c:strCache>
                <c:ptCount val="4"/>
                <c:pt idx="0">
                  <c:v>2015/16</c:v>
                </c:pt>
                <c:pt idx="1">
                  <c:v>2016/17</c:v>
                </c:pt>
                <c:pt idx="2">
                  <c:v>2017/18</c:v>
                </c:pt>
                <c:pt idx="3">
                  <c:v>2018/19</c:v>
                </c:pt>
              </c:strCache>
            </c:strRef>
          </c:cat>
          <c:val>
            <c:numRef>
              <c:f>Sheet1!$B$2:$B$5</c:f>
              <c:numCache>
                <c:formatCode>General</c:formatCode>
                <c:ptCount val="4"/>
                <c:pt idx="0">
                  <c:v>315</c:v>
                </c:pt>
                <c:pt idx="1">
                  <c:v>213</c:v>
                </c:pt>
                <c:pt idx="2">
                  <c:v>94</c:v>
                </c:pt>
                <c:pt idx="3">
                  <c:v>25</c:v>
                </c:pt>
              </c:numCache>
            </c:numRef>
          </c:val>
        </c:ser>
        <c:ser>
          <c:idx val="1"/>
          <c:order val="1"/>
          <c:tx>
            <c:strRef>
              <c:f>Sheet1!$C$1</c:f>
              <c:strCache>
                <c:ptCount val="1"/>
                <c:pt idx="0">
                  <c:v>Appeals</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Sheet1!$A$2:$A$5</c:f>
              <c:strCache>
                <c:ptCount val="4"/>
                <c:pt idx="0">
                  <c:v>2015/16</c:v>
                </c:pt>
                <c:pt idx="1">
                  <c:v>2016/17</c:v>
                </c:pt>
                <c:pt idx="2">
                  <c:v>2017/18</c:v>
                </c:pt>
                <c:pt idx="3">
                  <c:v>2018/19</c:v>
                </c:pt>
              </c:strCache>
            </c:strRef>
          </c:cat>
          <c:val>
            <c:numRef>
              <c:f>Sheet1!$C$2:$C$5</c:f>
              <c:numCache>
                <c:formatCode>General</c:formatCode>
                <c:ptCount val="4"/>
                <c:pt idx="0">
                  <c:v>0</c:v>
                </c:pt>
                <c:pt idx="1">
                  <c:v>0</c:v>
                </c:pt>
                <c:pt idx="2">
                  <c:v>0</c:v>
                </c:pt>
                <c:pt idx="3">
                  <c:v>0</c:v>
                </c:pt>
              </c:numCache>
            </c:numRef>
          </c:val>
        </c:ser>
        <c:dLbls>
          <c:dLblPos val="outEnd"/>
          <c:showLegendKey val="0"/>
          <c:showVal val="1"/>
          <c:showCatName val="0"/>
          <c:showSerName val="0"/>
          <c:showPercent val="0"/>
          <c:showBubbleSize val="0"/>
        </c:dLbls>
        <c:gapWidth val="444"/>
        <c:overlap val="-90"/>
        <c:axId val="211371448"/>
        <c:axId val="211371840"/>
        <c:extLst>
          <c:ext xmlns:c15="http://schemas.microsoft.com/office/drawing/2012/chart" uri="{02D57815-91ED-43cb-92C2-25804820EDAC}">
            <c15:filteredBarSeries>
              <c15:ser>
                <c:idx val="2"/>
                <c:order val="2"/>
                <c:tx>
                  <c:strRef>
                    <c:extLst>
                      <c:ext uri="{02D57815-91ED-43cb-92C2-25804820EDAC}">
                        <c15:formulaRef>
                          <c15:sqref>Sheet1!$D$1</c15:sqref>
                        </c15:formulaRef>
                      </c:ext>
                    </c:extLst>
                    <c:strCache>
                      <c:ptCount val="1"/>
                      <c:pt idx="0">
                        <c:v>Series 3</c:v>
                      </c:pt>
                    </c:strCache>
                  </c:strRef>
                </c:tx>
                <c:spPr>
                  <a:solidFill>
                    <a:schemeClr val="accent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a:solidFill>
                              <a:schemeClr val="tx1">
                                <a:lumMod val="35000"/>
                                <a:lumOff val="65000"/>
                              </a:schemeClr>
                            </a:solidFill>
                          </a:ln>
                          <a:effectLst/>
                        </c:spPr>
                      </c15:leaderLines>
                    </c:ext>
                  </c:extLst>
                </c:dLbls>
                <c:cat>
                  <c:strRef>
                    <c:extLst>
                      <c:ext uri="{02D57815-91ED-43cb-92C2-25804820EDAC}">
                        <c15:formulaRef>
                          <c15:sqref>Sheet1!$A$2:$A$5</c15:sqref>
                        </c15:formulaRef>
                      </c:ext>
                    </c:extLst>
                    <c:strCache>
                      <c:ptCount val="4"/>
                      <c:pt idx="0">
                        <c:v>2015/16</c:v>
                      </c:pt>
                      <c:pt idx="1">
                        <c:v>2016/17</c:v>
                      </c:pt>
                      <c:pt idx="2">
                        <c:v>2017/18</c:v>
                      </c:pt>
                      <c:pt idx="3">
                        <c:v>2018/19</c:v>
                      </c:pt>
                    </c:strCache>
                  </c:strRef>
                </c:cat>
                <c:val>
                  <c:numRef>
                    <c:extLst>
                      <c:ext uri="{02D57815-91ED-43cb-92C2-25804820EDAC}">
                        <c15:formulaRef>
                          <c15:sqref>Sheet1!$D$2:$D$5</c15:sqref>
                        </c15:formulaRef>
                      </c:ext>
                    </c:extLst>
                    <c:numCache>
                      <c:formatCode>General</c:formatCode>
                      <c:ptCount val="4"/>
                      <c:pt idx="0">
                        <c:v>2</c:v>
                      </c:pt>
                      <c:pt idx="1">
                        <c:v>2</c:v>
                      </c:pt>
                      <c:pt idx="2">
                        <c:v>3</c:v>
                      </c:pt>
                      <c:pt idx="3">
                        <c:v>5</c:v>
                      </c:pt>
                    </c:numCache>
                  </c:numRef>
                </c:val>
              </c15:ser>
            </c15:filteredBarSeries>
          </c:ext>
        </c:extLst>
      </c:barChart>
      <c:catAx>
        <c:axId val="2113714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211371840"/>
        <c:crosses val="autoZero"/>
        <c:auto val="1"/>
        <c:lblAlgn val="ctr"/>
        <c:lblOffset val="100"/>
        <c:noMultiLvlLbl val="0"/>
      </c:catAx>
      <c:valAx>
        <c:axId val="211371840"/>
        <c:scaling>
          <c:orientation val="minMax"/>
        </c:scaling>
        <c:delete val="1"/>
        <c:axPos val="l"/>
        <c:numFmt formatCode="General" sourceLinked="1"/>
        <c:majorTickMark val="none"/>
        <c:minorTickMark val="none"/>
        <c:tickLblPos val="nextTo"/>
        <c:crossAx val="211371448"/>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GB" dirty="0" smtClean="0"/>
              <a:t>SEGREGATIONS</a:t>
            </a:r>
            <a:r>
              <a:rPr lang="en-GB" baseline="0" dirty="0" smtClean="0"/>
              <a:t> AND APPEALS</a:t>
            </a:r>
            <a:endParaRPr lang="en-ZA" dirty="0"/>
          </a:p>
        </c:rich>
      </c:tx>
      <c:layout/>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Segregation reports</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Sheet1!$A$2:$A$5</c:f>
              <c:strCache>
                <c:ptCount val="4"/>
                <c:pt idx="0">
                  <c:v>2015/16</c:v>
                </c:pt>
                <c:pt idx="1">
                  <c:v>2016/17</c:v>
                </c:pt>
                <c:pt idx="2">
                  <c:v>2017/18</c:v>
                </c:pt>
                <c:pt idx="3">
                  <c:v>2018/19</c:v>
                </c:pt>
              </c:strCache>
            </c:strRef>
          </c:cat>
          <c:val>
            <c:numRef>
              <c:f>Sheet1!$B$2:$B$5</c:f>
              <c:numCache>
                <c:formatCode>General</c:formatCode>
                <c:ptCount val="4"/>
                <c:pt idx="0">
                  <c:v>12678</c:v>
                </c:pt>
                <c:pt idx="1">
                  <c:v>10760</c:v>
                </c:pt>
                <c:pt idx="2">
                  <c:v>9947</c:v>
                </c:pt>
                <c:pt idx="3">
                  <c:v>1005</c:v>
                </c:pt>
              </c:numCache>
            </c:numRef>
          </c:val>
        </c:ser>
        <c:ser>
          <c:idx val="1"/>
          <c:order val="1"/>
          <c:tx>
            <c:strRef>
              <c:f>Sheet1!$C$1</c:f>
              <c:strCache>
                <c:ptCount val="1"/>
                <c:pt idx="0">
                  <c:v>Appeals on segregations</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Sheet1!$A$2:$A$5</c:f>
              <c:strCache>
                <c:ptCount val="4"/>
                <c:pt idx="0">
                  <c:v>2015/16</c:v>
                </c:pt>
                <c:pt idx="1">
                  <c:v>2016/17</c:v>
                </c:pt>
                <c:pt idx="2">
                  <c:v>2017/18</c:v>
                </c:pt>
                <c:pt idx="3">
                  <c:v>2018/19</c:v>
                </c:pt>
              </c:strCache>
            </c:strRef>
          </c:cat>
          <c:val>
            <c:numRef>
              <c:f>Sheet1!$C$2:$C$5</c:f>
              <c:numCache>
                <c:formatCode>General</c:formatCode>
                <c:ptCount val="4"/>
                <c:pt idx="0">
                  <c:v>27</c:v>
                </c:pt>
                <c:pt idx="1">
                  <c:v>53</c:v>
                </c:pt>
                <c:pt idx="2">
                  <c:v>41</c:v>
                </c:pt>
                <c:pt idx="3">
                  <c:v>8</c:v>
                </c:pt>
              </c:numCache>
            </c:numRef>
          </c:val>
        </c:ser>
        <c:dLbls>
          <c:dLblPos val="outEnd"/>
          <c:showLegendKey val="0"/>
          <c:showVal val="1"/>
          <c:showCatName val="0"/>
          <c:showSerName val="0"/>
          <c:showPercent val="0"/>
          <c:showBubbleSize val="0"/>
        </c:dLbls>
        <c:gapWidth val="444"/>
        <c:overlap val="-90"/>
        <c:axId val="211373016"/>
        <c:axId val="211373408"/>
        <c:extLst>
          <c:ext xmlns:c15="http://schemas.microsoft.com/office/drawing/2012/chart" uri="{02D57815-91ED-43cb-92C2-25804820EDAC}">
            <c15:filteredBarSeries>
              <c15:ser>
                <c:idx val="2"/>
                <c:order val="2"/>
                <c:tx>
                  <c:strRef>
                    <c:extLst>
                      <c:ext uri="{02D57815-91ED-43cb-92C2-25804820EDAC}">
                        <c15:formulaRef>
                          <c15:sqref>Sheet1!$D$1</c15:sqref>
                        </c15:formulaRef>
                      </c:ext>
                    </c:extLst>
                    <c:strCache>
                      <c:ptCount val="1"/>
                      <c:pt idx="0">
                        <c:v>Series 3</c:v>
                      </c:pt>
                    </c:strCache>
                  </c:strRef>
                </c:tx>
                <c:spPr>
                  <a:solidFill>
                    <a:schemeClr val="accent3"/>
                  </a:solidFill>
                  <a:ln>
                    <a:noFill/>
                  </a:ln>
                  <a:effectLst/>
                </c:spPr>
                <c:invertIfNegative val="0"/>
                <c:dLbls>
                  <c:delete val="1"/>
                </c:dLbls>
                <c:cat>
                  <c:strRef>
                    <c:extLst>
                      <c:ext uri="{02D57815-91ED-43cb-92C2-25804820EDAC}">
                        <c15:formulaRef>
                          <c15:sqref>Sheet1!$A$2:$A$5</c15:sqref>
                        </c15:formulaRef>
                      </c:ext>
                    </c:extLst>
                    <c:strCache>
                      <c:ptCount val="4"/>
                      <c:pt idx="0">
                        <c:v>2015/16</c:v>
                      </c:pt>
                      <c:pt idx="1">
                        <c:v>2016/17</c:v>
                      </c:pt>
                      <c:pt idx="2">
                        <c:v>2017/18</c:v>
                      </c:pt>
                      <c:pt idx="3">
                        <c:v>2018/19</c:v>
                      </c:pt>
                    </c:strCache>
                  </c:strRef>
                </c:cat>
                <c:val>
                  <c:numRef>
                    <c:extLst>
                      <c:ext uri="{02D57815-91ED-43cb-92C2-25804820EDAC}">
                        <c15:formulaRef>
                          <c15:sqref>Sheet1!$D$2:$D$5</c15:sqref>
                        </c15:formulaRef>
                      </c:ext>
                    </c:extLst>
                    <c:numCache>
                      <c:formatCode>General</c:formatCode>
                      <c:ptCount val="4"/>
                      <c:pt idx="0">
                        <c:v>2</c:v>
                      </c:pt>
                      <c:pt idx="1">
                        <c:v>2</c:v>
                      </c:pt>
                      <c:pt idx="2">
                        <c:v>3</c:v>
                      </c:pt>
                      <c:pt idx="3">
                        <c:v>5</c:v>
                      </c:pt>
                    </c:numCache>
                  </c:numRef>
                </c:val>
              </c15:ser>
            </c15:filteredBarSeries>
          </c:ext>
        </c:extLst>
      </c:barChart>
      <c:catAx>
        <c:axId val="2113730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211373408"/>
        <c:crosses val="autoZero"/>
        <c:auto val="1"/>
        <c:lblAlgn val="ctr"/>
        <c:lblOffset val="100"/>
        <c:noMultiLvlLbl val="0"/>
      </c:catAx>
      <c:valAx>
        <c:axId val="211373408"/>
        <c:scaling>
          <c:orientation val="minMax"/>
        </c:scaling>
        <c:delete val="1"/>
        <c:axPos val="l"/>
        <c:numFmt formatCode="General" sourceLinked="1"/>
        <c:majorTickMark val="none"/>
        <c:minorTickMark val="none"/>
        <c:tickLblPos val="nextTo"/>
        <c:crossAx val="211373016"/>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Reports </a:t>
            </a:r>
            <a:r>
              <a:rPr lang="en-US" dirty="0" smtClean="0"/>
              <a:t>on Use </a:t>
            </a:r>
            <a:r>
              <a:rPr lang="en-US" dirty="0"/>
              <a:t>of Force</a:t>
            </a: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Reports on Use of Force</c:v>
                </c:pt>
              </c:strCache>
            </c:strRef>
          </c:tx>
          <c:spPr>
            <a:solidFill>
              <a:schemeClr val="accent1"/>
            </a:solidFill>
            <a:ln>
              <a:noFill/>
            </a:ln>
            <a:effectLst/>
          </c:spPr>
          <c:invertIfNegative val="0"/>
          <c:cat>
            <c:strRef>
              <c:f>Sheet1!$A$2:$A$5</c:f>
              <c:strCache>
                <c:ptCount val="4"/>
                <c:pt idx="0">
                  <c:v>2015/16</c:v>
                </c:pt>
                <c:pt idx="1">
                  <c:v>2016/17</c:v>
                </c:pt>
                <c:pt idx="2">
                  <c:v>2017/18</c:v>
                </c:pt>
                <c:pt idx="3">
                  <c:v>2018/19</c:v>
                </c:pt>
              </c:strCache>
            </c:strRef>
          </c:cat>
          <c:val>
            <c:numRef>
              <c:f>Sheet1!$B$2:$B$5</c:f>
              <c:numCache>
                <c:formatCode>General</c:formatCode>
                <c:ptCount val="4"/>
                <c:pt idx="0">
                  <c:v>619</c:v>
                </c:pt>
                <c:pt idx="1">
                  <c:v>724</c:v>
                </c:pt>
                <c:pt idx="2">
                  <c:v>994</c:v>
                </c:pt>
                <c:pt idx="3">
                  <c:v>232</c:v>
                </c:pt>
              </c:numCache>
            </c:numRef>
          </c:val>
        </c:ser>
        <c:dLbls>
          <c:showLegendKey val="0"/>
          <c:showVal val="0"/>
          <c:showCatName val="0"/>
          <c:showSerName val="0"/>
          <c:showPercent val="0"/>
          <c:showBubbleSize val="0"/>
        </c:dLbls>
        <c:gapWidth val="219"/>
        <c:overlap val="-27"/>
        <c:axId val="211489088"/>
        <c:axId val="211489480"/>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Series 2</c:v>
                      </c:pt>
                    </c:strCache>
                  </c:strRef>
                </c:tx>
                <c:spPr>
                  <a:solidFill>
                    <a:schemeClr val="accent2"/>
                  </a:solidFill>
                  <a:ln>
                    <a:noFill/>
                  </a:ln>
                  <a:effectLst/>
                </c:spPr>
                <c:invertIfNegative val="0"/>
                <c:cat>
                  <c:strRef>
                    <c:extLst>
                      <c:ext uri="{02D57815-91ED-43cb-92C2-25804820EDAC}">
                        <c15:formulaRef>
                          <c15:sqref>Sheet1!$A$2:$A$5</c15:sqref>
                        </c15:formulaRef>
                      </c:ext>
                    </c:extLst>
                    <c:strCache>
                      <c:ptCount val="4"/>
                      <c:pt idx="0">
                        <c:v>2015/16</c:v>
                      </c:pt>
                      <c:pt idx="1">
                        <c:v>2016/17</c:v>
                      </c:pt>
                      <c:pt idx="2">
                        <c:v>2017/18</c:v>
                      </c:pt>
                      <c:pt idx="3">
                        <c:v>2018/19</c:v>
                      </c:pt>
                    </c:strCache>
                  </c:strRef>
                </c:cat>
                <c:val>
                  <c:numRef>
                    <c:extLst>
                      <c:ext uri="{02D57815-91ED-43cb-92C2-25804820EDAC}">
                        <c15:formulaRef>
                          <c15:sqref>Sheet1!$C$2:$C$5</c15:sqref>
                        </c15:formulaRef>
                      </c:ext>
                    </c:extLst>
                    <c:numCache>
                      <c:formatCode>General</c:formatCode>
                      <c:ptCount val="4"/>
                      <c:pt idx="0">
                        <c:v>2.4</c:v>
                      </c:pt>
                      <c:pt idx="1">
                        <c:v>4.4000000000000004</c:v>
                      </c:pt>
                      <c:pt idx="2">
                        <c:v>1.8</c:v>
                      </c:pt>
                      <c:pt idx="3">
                        <c:v>2.8</c:v>
                      </c:pt>
                    </c:numCache>
                  </c:numRef>
                </c:val>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Series 3</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Sheet1!$A$2:$A$5</c15:sqref>
                        </c15:formulaRef>
                      </c:ext>
                    </c:extLst>
                    <c:strCache>
                      <c:ptCount val="4"/>
                      <c:pt idx="0">
                        <c:v>2015/16</c:v>
                      </c:pt>
                      <c:pt idx="1">
                        <c:v>2016/17</c:v>
                      </c:pt>
                      <c:pt idx="2">
                        <c:v>2017/18</c:v>
                      </c:pt>
                      <c:pt idx="3">
                        <c:v>2018/19</c:v>
                      </c:pt>
                    </c:strCache>
                  </c:strRef>
                </c:cat>
                <c:val>
                  <c:numRef>
                    <c:extLst xmlns:c15="http://schemas.microsoft.com/office/drawing/2012/chart">
                      <c:ext xmlns:c15="http://schemas.microsoft.com/office/drawing/2012/chart" uri="{02D57815-91ED-43cb-92C2-25804820EDAC}">
                        <c15:formulaRef>
                          <c15:sqref>Sheet1!$D$2:$D$5</c15:sqref>
                        </c15:formulaRef>
                      </c:ext>
                    </c:extLst>
                    <c:numCache>
                      <c:formatCode>General</c:formatCode>
                      <c:ptCount val="4"/>
                      <c:pt idx="0">
                        <c:v>2</c:v>
                      </c:pt>
                      <c:pt idx="1">
                        <c:v>2</c:v>
                      </c:pt>
                      <c:pt idx="2">
                        <c:v>3</c:v>
                      </c:pt>
                      <c:pt idx="3">
                        <c:v>5</c:v>
                      </c:pt>
                    </c:numCache>
                  </c:numRef>
                </c:val>
              </c15:ser>
            </c15:filteredBarSeries>
          </c:ext>
        </c:extLst>
      </c:barChart>
      <c:catAx>
        <c:axId val="211489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1489480"/>
        <c:crosses val="autoZero"/>
        <c:auto val="1"/>
        <c:lblAlgn val="ctr"/>
        <c:lblOffset val="100"/>
        <c:noMultiLvlLbl val="0"/>
      </c:catAx>
      <c:valAx>
        <c:axId val="2114894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148908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Complaints</c:v>
                </c:pt>
              </c:strCache>
            </c:strRef>
          </c:tx>
          <c:spPr>
            <a:ln w="31750" cap="rnd">
              <a:solidFill>
                <a:schemeClr val="accent1"/>
              </a:solidFill>
              <a:round/>
            </a:ln>
            <a:effectLst/>
          </c:spPr>
          <c:marker>
            <c:symbol val="circle"/>
            <c:size val="17"/>
            <c:spPr>
              <a:solidFill>
                <a:schemeClr val="accen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Sheet1!$A$2:$A$4</c:f>
              <c:strCache>
                <c:ptCount val="3"/>
                <c:pt idx="0">
                  <c:v>2016/17</c:v>
                </c:pt>
                <c:pt idx="1">
                  <c:v>2017/18</c:v>
                </c:pt>
                <c:pt idx="2">
                  <c:v>2018/19</c:v>
                </c:pt>
              </c:strCache>
            </c:strRef>
          </c:cat>
          <c:val>
            <c:numRef>
              <c:f>Sheet1!$B$2:$B$4</c:f>
              <c:numCache>
                <c:formatCode>General</c:formatCode>
                <c:ptCount val="3"/>
                <c:pt idx="0">
                  <c:v>782</c:v>
                </c:pt>
                <c:pt idx="1">
                  <c:v>988</c:v>
                </c:pt>
                <c:pt idx="2">
                  <c:v>720</c:v>
                </c:pt>
              </c:numCache>
            </c:numRef>
          </c:val>
          <c:smooth val="0"/>
        </c:ser>
        <c:ser>
          <c:idx val="1"/>
          <c:order val="1"/>
          <c:tx>
            <c:strRef>
              <c:f>Sheet1!$C$1</c:f>
              <c:strCache>
                <c:ptCount val="1"/>
                <c:pt idx="0">
                  <c:v>Series 2</c:v>
                </c:pt>
              </c:strCache>
            </c:strRef>
          </c:tx>
          <c:spPr>
            <a:ln w="31750"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Sheet1!$A$2:$A$4</c:f>
              <c:strCache>
                <c:ptCount val="3"/>
                <c:pt idx="0">
                  <c:v>2016/17</c:v>
                </c:pt>
                <c:pt idx="1">
                  <c:v>2017/18</c:v>
                </c:pt>
                <c:pt idx="2">
                  <c:v>2018/19</c:v>
                </c:pt>
              </c:strCache>
            </c:strRef>
          </c:cat>
          <c:val>
            <c:numRef>
              <c:f>Sheet1!$C$2:$C$4</c:f>
            </c:numRef>
          </c:val>
          <c:smooth val="0"/>
        </c:ser>
        <c:ser>
          <c:idx val="2"/>
          <c:order val="2"/>
          <c:tx>
            <c:strRef>
              <c:f>Sheet1!$D$1</c:f>
              <c:strCache>
                <c:ptCount val="1"/>
                <c:pt idx="0">
                  <c:v>Series 3</c:v>
                </c:pt>
              </c:strCache>
            </c:strRef>
          </c:tx>
          <c:spPr>
            <a:ln w="31750" cap="rnd">
              <a:solidFill>
                <a:schemeClr val="accent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Sheet1!$A$2:$A$4</c:f>
              <c:strCache>
                <c:ptCount val="3"/>
                <c:pt idx="0">
                  <c:v>2016/17</c:v>
                </c:pt>
                <c:pt idx="1">
                  <c:v>2017/18</c:v>
                </c:pt>
                <c:pt idx="2">
                  <c:v>2018/19</c:v>
                </c:pt>
              </c:strCache>
            </c:strRef>
          </c:cat>
          <c:val>
            <c:numRef>
              <c:f>Sheet1!$D$2:$D$4</c:f>
            </c:numRef>
          </c:val>
          <c:smooth val="0"/>
        </c:ser>
        <c:dLbls>
          <c:dLblPos val="ctr"/>
          <c:showLegendKey val="0"/>
          <c:showVal val="1"/>
          <c:showCatName val="0"/>
          <c:showSerName val="0"/>
          <c:showPercent val="0"/>
          <c:showBubbleSize val="0"/>
        </c:dLbls>
        <c:marker val="1"/>
        <c:smooth val="0"/>
        <c:axId val="211490656"/>
        <c:axId val="211491048"/>
      </c:lineChart>
      <c:catAx>
        <c:axId val="21149065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211491048"/>
        <c:crosses val="autoZero"/>
        <c:auto val="1"/>
        <c:lblAlgn val="ctr"/>
        <c:lblOffset val="100"/>
        <c:noMultiLvlLbl val="0"/>
      </c:catAx>
      <c:valAx>
        <c:axId val="211491048"/>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211490656"/>
        <c:crosses val="autoZero"/>
        <c:crossBetween val="between"/>
      </c:valAx>
      <c:spPr>
        <a:noFill/>
        <a:ln>
          <a:noFill/>
        </a:ln>
        <a:effectLst/>
      </c:spPr>
    </c:plotArea>
    <c:legend>
      <c:legendPos val="b"/>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styleClr val="auto"/>
    </cs:fillRef>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styleClr val="auto"/>
    </cs:fillRef>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styleClr val="auto"/>
    </cs:fillRef>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43B39D78-83C8-4400-B7D6-A0157B3AF6CE}" type="datetimeFigureOut">
              <a:rPr lang="en-ZA" smtClean="0"/>
              <a:t>2019/08/16</a:t>
            </a:fld>
            <a:endParaRPr lang="en-ZA"/>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ZA"/>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3C926D6F-00E7-4A01-9E52-E79014CEF16E}" type="slidenum">
              <a:rPr lang="en-ZA" smtClean="0"/>
              <a:t>‹#›</a:t>
            </a:fld>
            <a:endParaRPr lang="en-ZA"/>
          </a:p>
        </p:txBody>
      </p:sp>
    </p:spTree>
    <p:extLst>
      <p:ext uri="{BB962C8B-B14F-4D97-AF65-F5344CB8AC3E}">
        <p14:creationId xmlns:p14="http://schemas.microsoft.com/office/powerpoint/2010/main" val="193354903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917575" y="744538"/>
            <a:ext cx="4962525" cy="3722687"/>
          </a:xfrm>
          <a:prstGeom prst="rect">
            <a:avLst/>
          </a:prstGeom>
        </p:spPr>
        <p:txBody>
          <a:bodyPr/>
          <a:lstStyle/>
          <a:p>
            <a:endParaRPr/>
          </a:p>
        </p:txBody>
      </p:sp>
      <p:sp>
        <p:nvSpPr>
          <p:cNvPr id="110" name="Shape 110"/>
          <p:cNvSpPr>
            <a:spLocks noGrp="1"/>
          </p:cNvSpPr>
          <p:nvPr>
            <p:ph type="body" sz="quarter" idx="1"/>
          </p:nvPr>
        </p:nvSpPr>
        <p:spPr>
          <a:xfrm>
            <a:off x="906357" y="4715153"/>
            <a:ext cx="4984962" cy="4466987"/>
          </a:xfrm>
          <a:prstGeom prst="rect">
            <a:avLst/>
          </a:prstGeom>
        </p:spPr>
        <p:txBody>
          <a:bodyPr/>
          <a:lstStyle/>
          <a:p>
            <a:endParaRPr/>
          </a:p>
        </p:txBody>
      </p:sp>
    </p:spTree>
    <p:extLst>
      <p:ext uri="{BB962C8B-B14F-4D97-AF65-F5344CB8AC3E}">
        <p14:creationId xmlns:p14="http://schemas.microsoft.com/office/powerpoint/2010/main" val="2782543943"/>
      </p:ext>
    </p:extLst>
  </p:cSld>
  <p:clrMap bg1="lt1" tx1="dk1" bg2="lt2" tx2="dk2" accent1="accent1" accent2="accent2" accent3="accent3" accent4="accent4" accent5="accent5" accent6="accent6" hlink="hlink" folHlink="folHlink"/>
  <p:hf hdr="0" ftr="0" dt="0"/>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Tree>
    <p:extLst>
      <p:ext uri="{BB962C8B-B14F-4D97-AF65-F5344CB8AC3E}">
        <p14:creationId xmlns:p14="http://schemas.microsoft.com/office/powerpoint/2010/main" val="3012850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629400" y="274638"/>
            <a:ext cx="2057400" cy="5851526"/>
          </a:xfrm>
          <a:prstGeom prst="rect">
            <a:avLst/>
          </a:prstGeom>
        </p:spPr>
        <p:txBody>
          <a:bodyPr/>
          <a:lstStyle/>
          <a:p>
            <a:r>
              <a:t>Title Text</a:t>
            </a:r>
          </a:p>
        </p:txBody>
      </p:sp>
      <p:sp>
        <p:nvSpPr>
          <p:cNvPr id="102" name="Body Level One…"/>
          <p:cNvSpPr txBox="1">
            <a:spLocks noGrp="1"/>
          </p:cNvSpPr>
          <p:nvPr>
            <p:ph type="body" idx="1"/>
          </p:nvPr>
        </p:nvSpPr>
        <p:spPr>
          <a:xfrm>
            <a:off x="457200" y="274638"/>
            <a:ext cx="6019800" cy="58515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908"/>
            <a:ext cx="6858000" cy="2387576"/>
          </a:xfrm>
        </p:spPr>
        <p:txBody>
          <a:bodyPr anchor="b"/>
          <a:lstStyle>
            <a:lvl1pPr algn="ctr">
              <a:defRPr sz="4219"/>
            </a:lvl1pPr>
          </a:lstStyle>
          <a:p>
            <a:r>
              <a:rPr lang="en-US" smtClean="0"/>
              <a:t>Click to edit Master title style</a:t>
            </a:r>
            <a:endParaRPr lang="en-ZA"/>
          </a:p>
        </p:txBody>
      </p:sp>
      <p:sp>
        <p:nvSpPr>
          <p:cNvPr id="3" name="Subtitle 2"/>
          <p:cNvSpPr>
            <a:spLocks noGrp="1"/>
          </p:cNvSpPr>
          <p:nvPr>
            <p:ph type="subTitle" idx="1"/>
          </p:nvPr>
        </p:nvSpPr>
        <p:spPr>
          <a:xfrm>
            <a:off x="1143000" y="3602013"/>
            <a:ext cx="6858000" cy="1655340"/>
          </a:xfr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US" smtClean="0"/>
              <a:t>Click to edit Master subtitle style</a:t>
            </a:r>
            <a:endParaRPr lang="en-ZA"/>
          </a:p>
        </p:txBody>
      </p:sp>
      <p:sp>
        <p:nvSpPr>
          <p:cNvPr id="4" name="Rectangle 3"/>
          <p:cNvSpPr>
            <a:spLocks noGrp="1"/>
          </p:cNvSpPr>
          <p:nvPr>
            <p:ph type="sldNum" sz="quarter" idx="10"/>
          </p:nvPr>
        </p:nvSpPr>
        <p:spPr>
          <a:ln/>
        </p:spPr>
        <p:txBody>
          <a:bodyPr/>
          <a:lstStyle>
            <a:lvl1pPr>
              <a:defRPr/>
            </a:lvl1pPr>
          </a:lstStyle>
          <a:p>
            <a:pPr>
              <a:defRPr/>
            </a:pPr>
            <a:fld id="{D015CD8B-2BCC-4470-B7C2-388FBD3DA952}" type="slidenum">
              <a:rPr lang="en-US"/>
              <a:pPr>
                <a:defRPr/>
              </a:pPr>
              <a:t>‹#›</a:t>
            </a:fld>
            <a:endParaRPr lang="en-US"/>
          </a:p>
        </p:txBody>
      </p:sp>
    </p:spTree>
    <p:extLst>
      <p:ext uri="{BB962C8B-B14F-4D97-AF65-F5344CB8AC3E}">
        <p14:creationId xmlns:p14="http://schemas.microsoft.com/office/powerpoint/2010/main" val="7536550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Rectangle 3"/>
          <p:cNvSpPr>
            <a:spLocks noGrp="1"/>
          </p:cNvSpPr>
          <p:nvPr>
            <p:ph type="sldNum" sz="quarter" idx="10"/>
          </p:nvPr>
        </p:nvSpPr>
        <p:spPr>
          <a:ln/>
        </p:spPr>
        <p:txBody>
          <a:bodyPr/>
          <a:lstStyle>
            <a:lvl1pPr>
              <a:defRPr/>
            </a:lvl1pPr>
          </a:lstStyle>
          <a:p>
            <a:pPr>
              <a:defRPr/>
            </a:pPr>
            <a:fld id="{F47624AD-0B3D-460A-9538-20422DF575F0}" type="slidenum">
              <a:rPr lang="en-US"/>
              <a:pPr>
                <a:defRPr/>
              </a:pPr>
              <a:t>‹#›</a:t>
            </a:fld>
            <a:endParaRPr lang="en-US"/>
          </a:p>
        </p:txBody>
      </p:sp>
    </p:spTree>
    <p:extLst>
      <p:ext uri="{BB962C8B-B14F-4D97-AF65-F5344CB8AC3E}">
        <p14:creationId xmlns:p14="http://schemas.microsoft.com/office/powerpoint/2010/main" val="3189577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963" y="1710036"/>
            <a:ext cx="7887146" cy="2851919"/>
          </a:xfrm>
        </p:spPr>
        <p:txBody>
          <a:bodyPr anchor="b"/>
          <a:lstStyle>
            <a:lvl1pPr>
              <a:defRPr sz="4219"/>
            </a:lvl1pPr>
          </a:lstStyle>
          <a:p>
            <a:r>
              <a:rPr lang="en-US" smtClean="0"/>
              <a:t>Click to edit Master title style</a:t>
            </a:r>
            <a:endParaRPr lang="en-ZA"/>
          </a:p>
        </p:txBody>
      </p:sp>
      <p:sp>
        <p:nvSpPr>
          <p:cNvPr id="3" name="Text Placeholder 2"/>
          <p:cNvSpPr>
            <a:spLocks noGrp="1"/>
          </p:cNvSpPr>
          <p:nvPr>
            <p:ph type="body" idx="1"/>
          </p:nvPr>
        </p:nvSpPr>
        <p:spPr>
          <a:xfrm>
            <a:off x="623963" y="4589859"/>
            <a:ext cx="7887146" cy="1500188"/>
          </a:xfr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US" smtClean="0"/>
              <a:t>Click to edit Master text styles</a:t>
            </a:r>
          </a:p>
        </p:txBody>
      </p:sp>
      <p:sp>
        <p:nvSpPr>
          <p:cNvPr id="4" name="Rectangle 3"/>
          <p:cNvSpPr>
            <a:spLocks noGrp="1"/>
          </p:cNvSpPr>
          <p:nvPr>
            <p:ph type="sldNum" sz="quarter" idx="10"/>
          </p:nvPr>
        </p:nvSpPr>
        <p:spPr>
          <a:ln/>
        </p:spPr>
        <p:txBody>
          <a:bodyPr/>
          <a:lstStyle>
            <a:lvl1pPr>
              <a:defRPr/>
            </a:lvl1pPr>
          </a:lstStyle>
          <a:p>
            <a:pPr>
              <a:defRPr/>
            </a:pPr>
            <a:fld id="{DFC916E1-A27F-49DC-AE17-C5C8C3DDA496}" type="slidenum">
              <a:rPr lang="en-US"/>
              <a:pPr>
                <a:defRPr/>
              </a:pPr>
              <a:t>‹#›</a:t>
            </a:fld>
            <a:endParaRPr lang="en-US"/>
          </a:p>
        </p:txBody>
      </p:sp>
    </p:spTree>
    <p:extLst>
      <p:ext uri="{BB962C8B-B14F-4D97-AF65-F5344CB8AC3E}">
        <p14:creationId xmlns:p14="http://schemas.microsoft.com/office/powerpoint/2010/main" val="586583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669727" y="1821656"/>
            <a:ext cx="3848695" cy="442019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4625578" y="1821656"/>
            <a:ext cx="3848695" cy="442019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Rectangle 3"/>
          <p:cNvSpPr>
            <a:spLocks noGrp="1"/>
          </p:cNvSpPr>
          <p:nvPr>
            <p:ph type="sldNum" sz="quarter" idx="10"/>
          </p:nvPr>
        </p:nvSpPr>
        <p:spPr>
          <a:ln/>
        </p:spPr>
        <p:txBody>
          <a:bodyPr/>
          <a:lstStyle>
            <a:lvl1pPr>
              <a:defRPr/>
            </a:lvl1pPr>
          </a:lstStyle>
          <a:p>
            <a:pPr>
              <a:defRPr/>
            </a:pPr>
            <a:fld id="{4BDCF98D-F7DB-4C7E-97A4-C9DE75EAA598}" type="slidenum">
              <a:rPr lang="en-US"/>
              <a:pPr>
                <a:defRPr/>
              </a:pPr>
              <a:t>‹#›</a:t>
            </a:fld>
            <a:endParaRPr lang="en-US"/>
          </a:p>
        </p:txBody>
      </p:sp>
    </p:spTree>
    <p:extLst>
      <p:ext uri="{BB962C8B-B14F-4D97-AF65-F5344CB8AC3E}">
        <p14:creationId xmlns:p14="http://schemas.microsoft.com/office/powerpoint/2010/main" val="37893073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544" y="365001"/>
            <a:ext cx="7887146" cy="1326059"/>
          </a:xfrm>
        </p:spPr>
        <p:txBody>
          <a:bodyPr/>
          <a:lstStyle/>
          <a:p>
            <a:r>
              <a:rPr lang="en-US" smtClean="0"/>
              <a:t>Click to edit Master title style</a:t>
            </a:r>
            <a:endParaRPr lang="en-ZA"/>
          </a:p>
        </p:txBody>
      </p:sp>
      <p:sp>
        <p:nvSpPr>
          <p:cNvPr id="3" name="Text Placeholder 2"/>
          <p:cNvSpPr>
            <a:spLocks noGrp="1"/>
          </p:cNvSpPr>
          <p:nvPr>
            <p:ph type="body" idx="1"/>
          </p:nvPr>
        </p:nvSpPr>
        <p:spPr>
          <a:xfrm>
            <a:off x="629543" y="1681014"/>
            <a:ext cx="3868787"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smtClean="0"/>
              <a:t>Click to edit Master text styles</a:t>
            </a:r>
          </a:p>
        </p:txBody>
      </p:sp>
      <p:sp>
        <p:nvSpPr>
          <p:cNvPr id="4" name="Content Placeholder 3"/>
          <p:cNvSpPr>
            <a:spLocks noGrp="1"/>
          </p:cNvSpPr>
          <p:nvPr>
            <p:ph sz="half" idx="2"/>
          </p:nvPr>
        </p:nvSpPr>
        <p:spPr>
          <a:xfrm>
            <a:off x="629543" y="2504777"/>
            <a:ext cx="3868787" cy="36846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28927" y="1681014"/>
            <a:ext cx="3887762"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smtClean="0"/>
              <a:t>Click to edit Master text styles</a:t>
            </a:r>
          </a:p>
        </p:txBody>
      </p:sp>
      <p:sp>
        <p:nvSpPr>
          <p:cNvPr id="6" name="Content Placeholder 5"/>
          <p:cNvSpPr>
            <a:spLocks noGrp="1"/>
          </p:cNvSpPr>
          <p:nvPr>
            <p:ph sz="quarter" idx="4"/>
          </p:nvPr>
        </p:nvSpPr>
        <p:spPr>
          <a:xfrm>
            <a:off x="4628927" y="2504777"/>
            <a:ext cx="3887762" cy="36846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Rectangle 3"/>
          <p:cNvSpPr>
            <a:spLocks noGrp="1"/>
          </p:cNvSpPr>
          <p:nvPr>
            <p:ph type="sldNum" sz="quarter" idx="10"/>
          </p:nvPr>
        </p:nvSpPr>
        <p:spPr>
          <a:ln/>
        </p:spPr>
        <p:txBody>
          <a:bodyPr/>
          <a:lstStyle>
            <a:lvl1pPr>
              <a:defRPr/>
            </a:lvl1pPr>
          </a:lstStyle>
          <a:p>
            <a:pPr>
              <a:defRPr/>
            </a:pPr>
            <a:fld id="{76C5052F-AD16-43E2-A2FD-FBBC40A4AABB}" type="slidenum">
              <a:rPr lang="en-US"/>
              <a:pPr>
                <a:defRPr/>
              </a:pPr>
              <a:t>‹#›</a:t>
            </a:fld>
            <a:endParaRPr lang="en-US"/>
          </a:p>
        </p:txBody>
      </p:sp>
    </p:spTree>
    <p:extLst>
      <p:ext uri="{BB962C8B-B14F-4D97-AF65-F5344CB8AC3E}">
        <p14:creationId xmlns:p14="http://schemas.microsoft.com/office/powerpoint/2010/main" val="10576345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Rectangle 3"/>
          <p:cNvSpPr>
            <a:spLocks noGrp="1"/>
          </p:cNvSpPr>
          <p:nvPr>
            <p:ph type="sldNum" sz="quarter" idx="10"/>
          </p:nvPr>
        </p:nvSpPr>
        <p:spPr>
          <a:ln/>
        </p:spPr>
        <p:txBody>
          <a:bodyPr/>
          <a:lstStyle>
            <a:lvl1pPr>
              <a:defRPr/>
            </a:lvl1pPr>
          </a:lstStyle>
          <a:p>
            <a:pPr>
              <a:defRPr/>
            </a:pPr>
            <a:fld id="{E6C7980F-BA2F-4967-83A2-9B8B04A52115}" type="slidenum">
              <a:rPr lang="en-US"/>
              <a:pPr>
                <a:defRPr/>
              </a:pPr>
              <a:t>‹#›</a:t>
            </a:fld>
            <a:endParaRPr lang="en-US"/>
          </a:p>
        </p:txBody>
      </p:sp>
    </p:spTree>
    <p:extLst>
      <p:ext uri="{BB962C8B-B14F-4D97-AF65-F5344CB8AC3E}">
        <p14:creationId xmlns:p14="http://schemas.microsoft.com/office/powerpoint/2010/main" val="20247493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p:cNvSpPr>
          <p:nvPr>
            <p:ph type="sldNum" sz="quarter" idx="10"/>
          </p:nvPr>
        </p:nvSpPr>
        <p:spPr>
          <a:ln/>
        </p:spPr>
        <p:txBody>
          <a:bodyPr/>
          <a:lstStyle>
            <a:lvl1pPr>
              <a:defRPr/>
            </a:lvl1pPr>
          </a:lstStyle>
          <a:p>
            <a:pPr>
              <a:defRPr/>
            </a:pPr>
            <a:fld id="{C2DCBA7B-A617-40F2-9A6E-51690D052FEF}" type="slidenum">
              <a:rPr lang="en-US"/>
              <a:pPr>
                <a:defRPr/>
              </a:pPr>
              <a:t>‹#›</a:t>
            </a:fld>
            <a:endParaRPr lang="en-US"/>
          </a:p>
        </p:txBody>
      </p:sp>
    </p:spTree>
    <p:extLst>
      <p:ext uri="{BB962C8B-B14F-4D97-AF65-F5344CB8AC3E}">
        <p14:creationId xmlns:p14="http://schemas.microsoft.com/office/powerpoint/2010/main" val="7912901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543" y="457646"/>
            <a:ext cx="2949029" cy="1599531"/>
          </a:xfrm>
        </p:spPr>
        <p:txBody>
          <a:bodyPr anchor="b"/>
          <a:lstStyle>
            <a:lvl1pPr>
              <a:defRPr sz="2250"/>
            </a:lvl1pPr>
          </a:lstStyle>
          <a:p>
            <a:r>
              <a:rPr lang="en-US" smtClean="0"/>
              <a:t>Click to edit Master title style</a:t>
            </a:r>
            <a:endParaRPr lang="en-ZA"/>
          </a:p>
        </p:txBody>
      </p:sp>
      <p:sp>
        <p:nvSpPr>
          <p:cNvPr id="3" name="Content Placeholder 2"/>
          <p:cNvSpPr>
            <a:spLocks noGrp="1"/>
          </p:cNvSpPr>
          <p:nvPr>
            <p:ph idx="1"/>
          </p:nvPr>
        </p:nvSpPr>
        <p:spPr>
          <a:xfrm>
            <a:off x="3887763" y="987847"/>
            <a:ext cx="4628926" cy="4873377"/>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smtClean="0"/>
              <a:t>Click to edit Master text styles</a:t>
            </a:r>
          </a:p>
        </p:txBody>
      </p:sp>
      <p:sp>
        <p:nvSpPr>
          <p:cNvPr id="5" name="Rectangle 3"/>
          <p:cNvSpPr>
            <a:spLocks noGrp="1"/>
          </p:cNvSpPr>
          <p:nvPr>
            <p:ph type="sldNum" sz="quarter" idx="10"/>
          </p:nvPr>
        </p:nvSpPr>
        <p:spPr>
          <a:ln/>
        </p:spPr>
        <p:txBody>
          <a:bodyPr/>
          <a:lstStyle>
            <a:lvl1pPr>
              <a:defRPr/>
            </a:lvl1pPr>
          </a:lstStyle>
          <a:p>
            <a:pPr>
              <a:defRPr/>
            </a:pPr>
            <a:fld id="{6B856F29-3CCF-48C2-AA3B-477634A534CD}" type="slidenum">
              <a:rPr lang="en-US"/>
              <a:pPr>
                <a:defRPr/>
              </a:pPr>
              <a:t>‹#›</a:t>
            </a:fld>
            <a:endParaRPr lang="en-US"/>
          </a:p>
        </p:txBody>
      </p:sp>
    </p:spTree>
    <p:extLst>
      <p:ext uri="{BB962C8B-B14F-4D97-AF65-F5344CB8AC3E}">
        <p14:creationId xmlns:p14="http://schemas.microsoft.com/office/powerpoint/2010/main" val="37799061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543" y="457646"/>
            <a:ext cx="2949029" cy="1599531"/>
          </a:xfrm>
        </p:spPr>
        <p:txBody>
          <a:bodyPr anchor="b"/>
          <a:lstStyle>
            <a:lvl1pPr>
              <a:defRPr sz="2250"/>
            </a:lvl1pPr>
          </a:lstStyle>
          <a:p>
            <a:r>
              <a:rPr lang="en-US" smtClean="0"/>
              <a:t>Click to edit Master title style</a:t>
            </a:r>
            <a:endParaRPr lang="en-ZA"/>
          </a:p>
        </p:txBody>
      </p:sp>
      <p:sp>
        <p:nvSpPr>
          <p:cNvPr id="3" name="Picture Placeholder 2"/>
          <p:cNvSpPr>
            <a:spLocks noGrp="1"/>
          </p:cNvSpPr>
          <p:nvPr>
            <p:ph type="pic" idx="1"/>
          </p:nvPr>
        </p:nvSpPr>
        <p:spPr>
          <a:xfrm>
            <a:off x="3887763" y="987847"/>
            <a:ext cx="4628926" cy="4873377"/>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en-ZA" noProof="0" smtClean="0">
              <a:sym typeface="Helvetica Neue" charset="0"/>
            </a:endParaRPr>
          </a:p>
        </p:txBody>
      </p:sp>
      <p:sp>
        <p:nvSpPr>
          <p:cNvPr id="4" name="Text Placeholder 3"/>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smtClean="0"/>
              <a:t>Click to edit Master text styles</a:t>
            </a:r>
          </a:p>
        </p:txBody>
      </p:sp>
      <p:sp>
        <p:nvSpPr>
          <p:cNvPr id="5" name="Rectangle 3"/>
          <p:cNvSpPr>
            <a:spLocks noGrp="1"/>
          </p:cNvSpPr>
          <p:nvPr>
            <p:ph type="sldNum" sz="quarter" idx="10"/>
          </p:nvPr>
        </p:nvSpPr>
        <p:spPr>
          <a:ln/>
        </p:spPr>
        <p:txBody>
          <a:bodyPr/>
          <a:lstStyle>
            <a:lvl1pPr>
              <a:defRPr/>
            </a:lvl1pPr>
          </a:lstStyle>
          <a:p>
            <a:pPr>
              <a:defRPr/>
            </a:pPr>
            <a:fld id="{132C19E9-78CA-4DC4-90BD-EB5217DD17B5}" type="slidenum">
              <a:rPr lang="en-US"/>
              <a:pPr>
                <a:defRPr/>
              </a:pPr>
              <a:t>‹#›</a:t>
            </a:fld>
            <a:endParaRPr lang="en-US"/>
          </a:p>
        </p:txBody>
      </p:sp>
    </p:spTree>
    <p:extLst>
      <p:ext uri="{BB962C8B-B14F-4D97-AF65-F5344CB8AC3E}">
        <p14:creationId xmlns:p14="http://schemas.microsoft.com/office/powerpoint/2010/main" val="3550024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Rectangle 3"/>
          <p:cNvSpPr>
            <a:spLocks noGrp="1"/>
          </p:cNvSpPr>
          <p:nvPr>
            <p:ph type="sldNum" sz="quarter" idx="10"/>
          </p:nvPr>
        </p:nvSpPr>
        <p:spPr>
          <a:ln/>
        </p:spPr>
        <p:txBody>
          <a:bodyPr/>
          <a:lstStyle>
            <a:lvl1pPr>
              <a:defRPr/>
            </a:lvl1pPr>
          </a:lstStyle>
          <a:p>
            <a:pPr>
              <a:defRPr/>
            </a:pPr>
            <a:fld id="{7B7ABE7A-D64C-43CF-9E69-91516FFF5E66}" type="slidenum">
              <a:rPr lang="en-US"/>
              <a:pPr>
                <a:defRPr/>
              </a:pPr>
              <a:t>‹#›</a:t>
            </a:fld>
            <a:endParaRPr lang="en-US"/>
          </a:p>
        </p:txBody>
      </p:sp>
    </p:spTree>
    <p:extLst>
      <p:ext uri="{BB962C8B-B14F-4D97-AF65-F5344CB8AC3E}">
        <p14:creationId xmlns:p14="http://schemas.microsoft.com/office/powerpoint/2010/main" val="5436586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3137" y="178594"/>
            <a:ext cx="1951137" cy="6063258"/>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669727" y="178594"/>
            <a:ext cx="5746254" cy="606325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Rectangle 3"/>
          <p:cNvSpPr>
            <a:spLocks noGrp="1"/>
          </p:cNvSpPr>
          <p:nvPr>
            <p:ph type="sldNum" sz="quarter" idx="10"/>
          </p:nvPr>
        </p:nvSpPr>
        <p:spPr>
          <a:ln/>
        </p:spPr>
        <p:txBody>
          <a:bodyPr/>
          <a:lstStyle>
            <a:lvl1pPr>
              <a:defRPr/>
            </a:lvl1pPr>
          </a:lstStyle>
          <a:p>
            <a:pPr>
              <a:defRPr/>
            </a:pPr>
            <a:fld id="{99892787-29DE-4098-B6D0-B9B28F4AA1AD}" type="slidenum">
              <a:rPr lang="en-US"/>
              <a:pPr>
                <a:defRPr/>
              </a:pPr>
              <a:t>‹#›</a:t>
            </a:fld>
            <a:endParaRPr lang="en-US"/>
          </a:p>
        </p:txBody>
      </p:sp>
    </p:spTree>
    <p:extLst>
      <p:ext uri="{BB962C8B-B14F-4D97-AF65-F5344CB8AC3E}">
        <p14:creationId xmlns:p14="http://schemas.microsoft.com/office/powerpoint/2010/main" val="2391789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13"/>
          </p:nvPr>
        </p:nvSpPr>
        <p:spPr>
          <a:xfrm>
            <a:off x="457199" y="1435100"/>
            <a:ext cx="3008315" cy="4691063"/>
          </a:xfrm>
          <a:prstGeom prst="rect">
            <a:avLst/>
          </a:prstGeom>
        </p:spPr>
        <p:txBody>
          <a:bodyPr/>
          <a:lstStyle/>
          <a:p>
            <a:pPr marL="0" indent="0">
              <a:spcBef>
                <a:spcPts val="300"/>
              </a:spcBef>
              <a:buSzTx/>
              <a:buFont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22818" y="6404292"/>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transition spd="med"/>
  <p:hf hdr="0" ftr="0" dt="0"/>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6" name="Rectangle 1"/>
          <p:cNvSpPr>
            <a:spLocks/>
          </p:cNvSpPr>
          <p:nvPr>
            <p:ph type="title"/>
          </p:nvPr>
        </p:nvSpPr>
        <p:spPr bwMode="auto">
          <a:xfrm>
            <a:off x="669727" y="178594"/>
            <a:ext cx="7804547" cy="15180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en-US" altLang="en-US" smtClean="0">
                <a:sym typeface="Helvetica Neue Medium" charset="0"/>
              </a:rPr>
              <a:t>Click to edit Master title style</a:t>
            </a:r>
          </a:p>
        </p:txBody>
      </p:sp>
      <p:sp>
        <p:nvSpPr>
          <p:cNvPr id="1027" name="Rectangle 2"/>
          <p:cNvSpPr>
            <a:spLocks/>
          </p:cNvSpPr>
          <p:nvPr>
            <p:ph type="body" idx="1"/>
          </p:nvPr>
        </p:nvSpPr>
        <p:spPr bwMode="auto">
          <a:xfrm>
            <a:off x="669727" y="1821656"/>
            <a:ext cx="7804547" cy="4420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en-US" altLang="en-US" smtClean="0">
                <a:sym typeface="Helvetica Neue" charset="0"/>
              </a:rPr>
              <a:t>Click to edit Master text styles</a:t>
            </a:r>
          </a:p>
          <a:p>
            <a:pPr lvl="1"/>
            <a:r>
              <a:rPr lang="en-US" altLang="en-US" smtClean="0">
                <a:sym typeface="Helvetica Neue" charset="0"/>
              </a:rPr>
              <a:t>Second level</a:t>
            </a:r>
          </a:p>
          <a:p>
            <a:pPr lvl="2"/>
            <a:r>
              <a:rPr lang="en-US" altLang="en-US" smtClean="0">
                <a:sym typeface="Helvetica Neue" charset="0"/>
              </a:rPr>
              <a:t>Third level</a:t>
            </a:r>
          </a:p>
          <a:p>
            <a:pPr lvl="3"/>
            <a:r>
              <a:rPr lang="en-US" altLang="en-US" smtClean="0">
                <a:sym typeface="Helvetica Neue" charset="0"/>
              </a:rPr>
              <a:t>Fourth level</a:t>
            </a:r>
          </a:p>
          <a:p>
            <a:pPr lvl="4"/>
            <a:r>
              <a:rPr lang="en-US" altLang="en-US" smtClean="0">
                <a:sym typeface="Helvetica Neue" charset="0"/>
              </a:rPr>
              <a:t>Fifth level</a:t>
            </a:r>
          </a:p>
        </p:txBody>
      </p:sp>
      <p:sp>
        <p:nvSpPr>
          <p:cNvPr id="2" name="Rectangle 3"/>
          <p:cNvSpPr>
            <a:spLocks noGrp="1"/>
          </p:cNvSpPr>
          <p:nvPr>
            <p:ph type="sldNum" sz="quarter" idx="2"/>
          </p:nvPr>
        </p:nvSpPr>
        <p:spPr bwMode="auto">
          <a:xfrm>
            <a:off x="4449217" y="6536531"/>
            <a:ext cx="239986" cy="2277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50800" tIns="50800" rIns="50800" bIns="50800" numCol="1" anchor="t" anchorCtr="0" compatLnSpc="1">
            <a:prstTxWarp prst="textNoShape">
              <a:avLst/>
            </a:prstTxWarp>
          </a:bodyPr>
          <a:lstStyle>
            <a:lvl1pPr algn="ctr" eaLnBrk="1">
              <a:defRPr sz="1125" b="0">
                <a:latin typeface="Helvetica Neue Light" charset="0"/>
                <a:ea typeface="Helvetica Neue Light" charset="0"/>
                <a:cs typeface="Helvetica Neue Light" charset="0"/>
                <a:sym typeface="Helvetica Neue Light" charset="0"/>
              </a:defRPr>
            </a:lvl1pPr>
          </a:lstStyle>
          <a:p>
            <a:pPr defTabSz="410751" fontAlgn="base">
              <a:spcBef>
                <a:spcPct val="0"/>
              </a:spcBef>
              <a:spcAft>
                <a:spcPct val="0"/>
              </a:spcAft>
              <a:defRPr/>
            </a:pPr>
            <a:fld id="{C25BC563-02D4-44CB-841F-B9E3A7835436}" type="slidenum">
              <a:rPr lang="en-US" kern="1200" smtClean="0"/>
              <a:pPr defTabSz="410751" fontAlgn="base">
                <a:spcBef>
                  <a:spcPct val="0"/>
                </a:spcBef>
                <a:spcAft>
                  <a:spcPct val="0"/>
                </a:spcAft>
                <a:defRPr/>
              </a:pPr>
              <a:t>‹#›</a:t>
            </a:fld>
            <a:endParaRPr lang="en-US" kern="1200"/>
          </a:p>
        </p:txBody>
      </p:sp>
    </p:spTree>
    <p:extLst>
      <p:ext uri="{BB962C8B-B14F-4D97-AF65-F5344CB8AC3E}">
        <p14:creationId xmlns:p14="http://schemas.microsoft.com/office/powerpoint/2010/main" val="22209607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10751" rtl="0" eaLnBrk="0" fontAlgn="base" hangingPunct="0">
        <a:spcBef>
          <a:spcPct val="0"/>
        </a:spcBef>
        <a:spcAft>
          <a:spcPct val="0"/>
        </a:spcAft>
        <a:defRPr sz="5625" kern="1200">
          <a:solidFill>
            <a:srgbClr val="000000"/>
          </a:solidFill>
          <a:latin typeface="+mj-lt"/>
          <a:ea typeface="+mj-ea"/>
          <a:cs typeface="+mj-cs"/>
          <a:sym typeface="Helvetica Neue Medium" charset="0"/>
        </a:defRPr>
      </a:lvl1pPr>
      <a:lvl2pPr algn="ctr" defTabSz="410751" rtl="0" eaLnBrk="0" fontAlgn="base" hangingPunct="0">
        <a:spcBef>
          <a:spcPct val="0"/>
        </a:spcBef>
        <a:spcAft>
          <a:spcPct val="0"/>
        </a:spcAft>
        <a:defRPr sz="5625">
          <a:solidFill>
            <a:srgbClr val="000000"/>
          </a:solidFill>
          <a:latin typeface="Helvetica Neue Medium" charset="0"/>
          <a:ea typeface="Helvetica Neue Medium" charset="0"/>
          <a:cs typeface="Helvetica Neue Medium" charset="0"/>
          <a:sym typeface="Helvetica Neue Medium" charset="0"/>
        </a:defRPr>
      </a:lvl2pPr>
      <a:lvl3pPr algn="ctr" defTabSz="410751" rtl="0" eaLnBrk="0" fontAlgn="base" hangingPunct="0">
        <a:spcBef>
          <a:spcPct val="0"/>
        </a:spcBef>
        <a:spcAft>
          <a:spcPct val="0"/>
        </a:spcAft>
        <a:defRPr sz="5625">
          <a:solidFill>
            <a:srgbClr val="000000"/>
          </a:solidFill>
          <a:latin typeface="Helvetica Neue Medium" charset="0"/>
          <a:ea typeface="Helvetica Neue Medium" charset="0"/>
          <a:cs typeface="Helvetica Neue Medium" charset="0"/>
          <a:sym typeface="Helvetica Neue Medium" charset="0"/>
        </a:defRPr>
      </a:lvl3pPr>
      <a:lvl4pPr algn="ctr" defTabSz="410751" rtl="0" eaLnBrk="0" fontAlgn="base" hangingPunct="0">
        <a:spcBef>
          <a:spcPct val="0"/>
        </a:spcBef>
        <a:spcAft>
          <a:spcPct val="0"/>
        </a:spcAft>
        <a:defRPr sz="5625">
          <a:solidFill>
            <a:srgbClr val="000000"/>
          </a:solidFill>
          <a:latin typeface="Helvetica Neue Medium" charset="0"/>
          <a:ea typeface="Helvetica Neue Medium" charset="0"/>
          <a:cs typeface="Helvetica Neue Medium" charset="0"/>
          <a:sym typeface="Helvetica Neue Medium" charset="0"/>
        </a:defRPr>
      </a:lvl4pPr>
      <a:lvl5pPr algn="ctr" defTabSz="410751" rtl="0" eaLnBrk="0" fontAlgn="base" hangingPunct="0">
        <a:spcBef>
          <a:spcPct val="0"/>
        </a:spcBef>
        <a:spcAft>
          <a:spcPct val="0"/>
        </a:spcAft>
        <a:defRPr sz="5625">
          <a:solidFill>
            <a:srgbClr val="000000"/>
          </a:solidFill>
          <a:latin typeface="Helvetica Neue Medium" charset="0"/>
          <a:ea typeface="Helvetica Neue Medium" charset="0"/>
          <a:cs typeface="Helvetica Neue Medium" charset="0"/>
          <a:sym typeface="Helvetica Neue Medium" charset="0"/>
        </a:defRPr>
      </a:lvl5pPr>
      <a:lvl6pPr marL="321457" algn="ctr" defTabSz="410751" rtl="0" fontAlgn="base" hangingPunct="0">
        <a:spcBef>
          <a:spcPct val="0"/>
        </a:spcBef>
        <a:spcAft>
          <a:spcPct val="0"/>
        </a:spcAft>
        <a:defRPr sz="5625">
          <a:solidFill>
            <a:srgbClr val="000000"/>
          </a:solidFill>
          <a:latin typeface="Helvetica Neue Medium" charset="0"/>
          <a:ea typeface="Helvetica Neue Medium" charset="0"/>
          <a:cs typeface="Helvetica Neue Medium" charset="0"/>
          <a:sym typeface="Helvetica Neue Medium" charset="0"/>
        </a:defRPr>
      </a:lvl6pPr>
      <a:lvl7pPr marL="642915" algn="ctr" defTabSz="410751" rtl="0" fontAlgn="base" hangingPunct="0">
        <a:spcBef>
          <a:spcPct val="0"/>
        </a:spcBef>
        <a:spcAft>
          <a:spcPct val="0"/>
        </a:spcAft>
        <a:defRPr sz="5625">
          <a:solidFill>
            <a:srgbClr val="000000"/>
          </a:solidFill>
          <a:latin typeface="Helvetica Neue Medium" charset="0"/>
          <a:ea typeface="Helvetica Neue Medium" charset="0"/>
          <a:cs typeface="Helvetica Neue Medium" charset="0"/>
          <a:sym typeface="Helvetica Neue Medium" charset="0"/>
        </a:defRPr>
      </a:lvl7pPr>
      <a:lvl8pPr marL="964372" algn="ctr" defTabSz="410751" rtl="0" fontAlgn="base" hangingPunct="0">
        <a:spcBef>
          <a:spcPct val="0"/>
        </a:spcBef>
        <a:spcAft>
          <a:spcPct val="0"/>
        </a:spcAft>
        <a:defRPr sz="5625">
          <a:solidFill>
            <a:srgbClr val="000000"/>
          </a:solidFill>
          <a:latin typeface="Helvetica Neue Medium" charset="0"/>
          <a:ea typeface="Helvetica Neue Medium" charset="0"/>
          <a:cs typeface="Helvetica Neue Medium" charset="0"/>
          <a:sym typeface="Helvetica Neue Medium" charset="0"/>
        </a:defRPr>
      </a:lvl8pPr>
      <a:lvl9pPr marL="1285829" algn="ctr" defTabSz="410751" rtl="0" fontAlgn="base" hangingPunct="0">
        <a:spcBef>
          <a:spcPct val="0"/>
        </a:spcBef>
        <a:spcAft>
          <a:spcPct val="0"/>
        </a:spcAft>
        <a:defRPr sz="5625">
          <a:solidFill>
            <a:srgbClr val="000000"/>
          </a:solidFill>
          <a:latin typeface="Helvetica Neue Medium" charset="0"/>
          <a:ea typeface="Helvetica Neue Medium" charset="0"/>
          <a:cs typeface="Helvetica Neue Medium" charset="0"/>
          <a:sym typeface="Helvetica Neue Medium" charset="0"/>
        </a:defRPr>
      </a:lvl9pPr>
    </p:titleStyle>
    <p:bodyStyle>
      <a:lvl1pPr marL="312528" indent="-312528" algn="l" defTabSz="410751" rtl="0" eaLnBrk="0" fontAlgn="base" hangingPunct="0">
        <a:spcBef>
          <a:spcPts val="2953"/>
        </a:spcBef>
        <a:spcAft>
          <a:spcPct val="0"/>
        </a:spcAft>
        <a:buSzPct val="145000"/>
        <a:buChar char="•"/>
        <a:defRPr sz="2250" kern="1200">
          <a:solidFill>
            <a:srgbClr val="000000"/>
          </a:solidFill>
          <a:latin typeface="+mn-lt"/>
          <a:ea typeface="+mn-ea"/>
          <a:cs typeface="+mn-cs"/>
          <a:sym typeface="Helvetica Neue" charset="0"/>
        </a:defRPr>
      </a:lvl1pPr>
      <a:lvl2pPr marL="625056" indent="-312528" algn="l" defTabSz="410751" rtl="0" eaLnBrk="0" fontAlgn="base" hangingPunct="0">
        <a:spcBef>
          <a:spcPts val="2953"/>
        </a:spcBef>
        <a:spcAft>
          <a:spcPct val="0"/>
        </a:spcAft>
        <a:buSzPct val="145000"/>
        <a:buChar char="•"/>
        <a:defRPr sz="2250" kern="1200">
          <a:solidFill>
            <a:srgbClr val="000000"/>
          </a:solidFill>
          <a:latin typeface="+mn-lt"/>
          <a:ea typeface="+mn-ea"/>
          <a:cs typeface="+mn-cs"/>
          <a:sym typeface="Helvetica Neue" charset="0"/>
        </a:defRPr>
      </a:lvl2pPr>
      <a:lvl3pPr marL="937584" indent="-312528" algn="l" defTabSz="410751" rtl="0" eaLnBrk="0" fontAlgn="base" hangingPunct="0">
        <a:spcBef>
          <a:spcPts val="2953"/>
        </a:spcBef>
        <a:spcAft>
          <a:spcPct val="0"/>
        </a:spcAft>
        <a:buSzPct val="145000"/>
        <a:buChar char="•"/>
        <a:defRPr sz="2250" kern="1200">
          <a:solidFill>
            <a:srgbClr val="000000"/>
          </a:solidFill>
          <a:latin typeface="+mn-lt"/>
          <a:ea typeface="+mn-ea"/>
          <a:cs typeface="+mn-cs"/>
          <a:sym typeface="Helvetica Neue" charset="0"/>
        </a:defRPr>
      </a:lvl3pPr>
      <a:lvl4pPr marL="1250112" indent="-312528" algn="l" defTabSz="410751" rtl="0" eaLnBrk="0" fontAlgn="base" hangingPunct="0">
        <a:spcBef>
          <a:spcPts val="2953"/>
        </a:spcBef>
        <a:spcAft>
          <a:spcPct val="0"/>
        </a:spcAft>
        <a:buSzPct val="145000"/>
        <a:buChar char="•"/>
        <a:defRPr sz="2250" kern="1200">
          <a:solidFill>
            <a:srgbClr val="000000"/>
          </a:solidFill>
          <a:latin typeface="+mn-lt"/>
          <a:ea typeface="+mn-ea"/>
          <a:cs typeface="+mn-cs"/>
          <a:sym typeface="Helvetica Neue" charset="0"/>
        </a:defRPr>
      </a:lvl4pPr>
      <a:lvl5pPr marL="1562640" indent="-312528" algn="l" defTabSz="410751" rtl="0" eaLnBrk="0" fontAlgn="base" hangingPunct="0">
        <a:spcBef>
          <a:spcPts val="2953"/>
        </a:spcBef>
        <a:spcAft>
          <a:spcPct val="0"/>
        </a:spcAft>
        <a:buSzPct val="145000"/>
        <a:buChar char="•"/>
        <a:defRPr sz="2250" kern="1200">
          <a:solidFill>
            <a:srgbClr val="000000"/>
          </a:solidFill>
          <a:latin typeface="+mn-lt"/>
          <a:ea typeface="+mn-ea"/>
          <a:cs typeface="+mn-cs"/>
          <a:sym typeface="Helvetica Neue" charset="0"/>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Title 1"/>
          <p:cNvSpPr txBox="1">
            <a:spLocks noGrp="1"/>
          </p:cNvSpPr>
          <p:nvPr>
            <p:ph type="ctrTitle"/>
          </p:nvPr>
        </p:nvSpPr>
        <p:spPr>
          <a:xfrm>
            <a:off x="5588136" y="1598"/>
            <a:ext cx="3562673" cy="6856401"/>
          </a:xfrm>
          <a:prstGeom prst="rect">
            <a:avLst/>
          </a:prstGeom>
          <a:gradFill>
            <a:gsLst>
              <a:gs pos="0">
                <a:srgbClr val="6F6F6F"/>
              </a:gs>
              <a:gs pos="50000">
                <a:srgbClr val="A1A1A1"/>
              </a:gs>
              <a:gs pos="100000">
                <a:srgbClr val="C0C0C0"/>
              </a:gs>
            </a:gsLst>
            <a:path path="circle">
              <a:fillToRect l="37721" t="-19636" r="62278" b="119636"/>
            </a:path>
          </a:gradFill>
        </p:spPr>
        <p:txBody>
          <a:bodyPr>
            <a:normAutofit/>
          </a:bodyPr>
          <a:lstStyle/>
          <a:p>
            <a:pPr>
              <a:defRPr sz="1600" b="1">
                <a:solidFill>
                  <a:srgbClr val="FFFFFF"/>
                </a:solidFill>
                <a:latin typeface="Arial"/>
                <a:ea typeface="Arial"/>
                <a:cs typeface="Arial"/>
                <a:sym typeface="Arial"/>
              </a:defRPr>
            </a:pPr>
            <a:r>
              <a:rPr lang="en-GB" sz="2400" dirty="0" smtClean="0"/>
              <a:t>5 year Observation of Correctional Services </a:t>
            </a:r>
            <a:br>
              <a:rPr lang="en-GB" sz="2400" dirty="0" smtClean="0"/>
            </a:br>
            <a:r>
              <a:rPr lang="en-GB" sz="2400" dirty="0"/>
              <a:t/>
            </a:r>
            <a:br>
              <a:rPr lang="en-GB" sz="2400" dirty="0"/>
            </a:br>
            <a:r>
              <a:rPr lang="en-GB" sz="2400" dirty="0" smtClean="0"/>
              <a:t>An Oversight report by the Judicial Inspectorate for Correctional Services (JICS)</a:t>
            </a:r>
            <a:r>
              <a:rPr sz="2400" dirty="0"/>
              <a:t/>
            </a:r>
            <a:br>
              <a:rPr sz="2400" dirty="0"/>
            </a:br>
            <a:r>
              <a:rPr sz="2400" dirty="0" smtClean="0"/>
              <a:t>by </a:t>
            </a:r>
            <a:r>
              <a:rPr sz="2400" dirty="0"/>
              <a:t/>
            </a:r>
            <a:br>
              <a:rPr sz="2400" dirty="0"/>
            </a:br>
            <a:r>
              <a:rPr sz="2400" dirty="0"/>
              <a:t/>
            </a:r>
            <a:br>
              <a:rPr sz="2400" dirty="0"/>
            </a:br>
            <a:r>
              <a:rPr lang="en-GB" sz="2400" dirty="0" err="1" smtClean="0"/>
              <a:t>Mr.</a:t>
            </a:r>
            <a:r>
              <a:rPr lang="en-GB" sz="2400" dirty="0" smtClean="0"/>
              <a:t> Mike Masondo</a:t>
            </a:r>
            <a:r>
              <a:rPr lang="en-GB" sz="2400" dirty="0"/>
              <a:t/>
            </a:r>
            <a:br>
              <a:rPr lang="en-GB" sz="2400" dirty="0"/>
            </a:br>
            <a:r>
              <a:rPr lang="en-GB" sz="2400" dirty="0" smtClean="0"/>
              <a:t>Director: Management Regions</a:t>
            </a:r>
            <a:r>
              <a:rPr dirty="0"/>
              <a:t/>
            </a:r>
            <a:br>
              <a:rPr dirty="0"/>
            </a:br>
            <a:endParaRPr dirty="0"/>
          </a:p>
        </p:txBody>
      </p:sp>
      <p:sp>
        <p:nvSpPr>
          <p:cNvPr id="113" name="Slide Number Placeholder 2"/>
          <p:cNvSpPr txBox="1">
            <a:spLocks noGrp="1"/>
          </p:cNvSpPr>
          <p:nvPr>
            <p:ph type="sldNum" sz="quarter" idx="2"/>
          </p:nvPr>
        </p:nvSpPr>
        <p:spPr>
          <a:xfrm>
            <a:off x="8502739" y="6404292"/>
            <a:ext cx="184061" cy="2692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a:t>
            </a:fld>
            <a:endParaRPr/>
          </a:p>
        </p:txBody>
      </p:sp>
      <p:pic>
        <p:nvPicPr>
          <p:cNvPr id="114" name="image001.jpg" descr="image001.jpg"/>
          <p:cNvPicPr>
            <a:picLocks noChangeAspect="1"/>
          </p:cNvPicPr>
          <p:nvPr/>
        </p:nvPicPr>
        <p:blipFill>
          <a:blip r:embed="rId2">
            <a:extLst/>
          </a:blip>
          <a:srcRect/>
          <a:stretch>
            <a:fillRect/>
          </a:stretch>
        </p:blipFill>
        <p:spPr>
          <a:xfrm>
            <a:off x="2824566" y="5458587"/>
            <a:ext cx="2691579" cy="1341378"/>
          </a:xfrm>
          <a:prstGeom prst="rect">
            <a:avLst/>
          </a:prstGeom>
          <a:ln w="12700">
            <a:miter lim="400000"/>
          </a:ln>
        </p:spPr>
      </p:pic>
      <p:pic>
        <p:nvPicPr>
          <p:cNvPr id="115" name="20190116_114445.jpg" descr="20190116_114445.jpg"/>
          <p:cNvPicPr>
            <a:picLocks/>
          </p:cNvPicPr>
          <p:nvPr/>
        </p:nvPicPr>
        <p:blipFill>
          <a:blip r:embed="rId3">
            <a:extLst/>
          </a:blip>
          <a:stretch>
            <a:fillRect/>
          </a:stretch>
        </p:blipFill>
        <p:spPr>
          <a:xfrm>
            <a:off x="-28931" y="-11751"/>
            <a:ext cx="5621450" cy="5232492"/>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Picture 2" descr="Picture 2"/>
          <p:cNvPicPr>
            <a:picLocks noChangeAspect="1"/>
          </p:cNvPicPr>
          <p:nvPr/>
        </p:nvPicPr>
        <p:blipFill>
          <a:blip r:embed="rId2">
            <a:extLst/>
          </a:blip>
          <a:stretch>
            <a:fillRect/>
          </a:stretch>
        </p:blipFill>
        <p:spPr>
          <a:xfrm>
            <a:off x="-1" y="34651"/>
            <a:ext cx="9144001" cy="6858001"/>
          </a:xfrm>
          <a:prstGeom prst="rect">
            <a:avLst/>
          </a:prstGeom>
          <a:ln w="12700">
            <a:miter lim="400000"/>
          </a:ln>
        </p:spPr>
      </p:pic>
      <p:sp>
        <p:nvSpPr>
          <p:cNvPr id="180" name="Rectangle 8"/>
          <p:cNvSpPr txBox="1"/>
          <p:nvPr/>
        </p:nvSpPr>
        <p:spPr>
          <a:xfrm>
            <a:off x="769477" y="6597511"/>
            <a:ext cx="2740011" cy="2311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000">
                <a:solidFill>
                  <a:srgbClr val="FFFFFF"/>
                </a:solidFill>
              </a:defRPr>
            </a:lvl1pPr>
          </a:lstStyle>
          <a:p>
            <a:r>
              <a:rPr dirty="0"/>
              <a:t>Judicial Inspectorate for Correctional Services</a:t>
            </a:r>
          </a:p>
        </p:txBody>
      </p:sp>
      <p:sp>
        <p:nvSpPr>
          <p:cNvPr id="181" name="Rectangle 6"/>
          <p:cNvSpPr txBox="1"/>
          <p:nvPr/>
        </p:nvSpPr>
        <p:spPr>
          <a:xfrm>
            <a:off x="357158" y="2028551"/>
            <a:ext cx="8429684" cy="143510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000"/>
            </a:pPr>
            <a:r>
              <a:t/>
            </a:r>
            <a:br/>
            <a:endParaRPr/>
          </a:p>
          <a:p>
            <a:pPr marL="355600" indent="-190500" algn="just">
              <a:lnSpc>
                <a:spcPct val="80000"/>
              </a:lnSpc>
              <a:defRPr sz="2000"/>
            </a:pPr>
            <a:endParaRPr/>
          </a:p>
          <a:p>
            <a:pPr marL="15875" indent="149225" algn="just">
              <a:lnSpc>
                <a:spcPct val="80000"/>
              </a:lnSpc>
              <a:defRPr sz="2000"/>
            </a:pPr>
            <a:endParaRPr/>
          </a:p>
        </p:txBody>
      </p:sp>
      <p:sp>
        <p:nvSpPr>
          <p:cNvPr id="182" name="Slide Number Placeholder 4"/>
          <p:cNvSpPr txBox="1">
            <a:spLocks noGrp="1"/>
          </p:cNvSpPr>
          <p:nvPr>
            <p:ph type="sldNum" sz="quarter" idx="2"/>
          </p:nvPr>
        </p:nvSpPr>
        <p:spPr>
          <a:xfrm>
            <a:off x="8422818" y="6404292"/>
            <a:ext cx="263983" cy="2692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10</a:t>
            </a:fld>
            <a:endParaRPr/>
          </a:p>
        </p:txBody>
      </p:sp>
      <p:sp>
        <p:nvSpPr>
          <p:cNvPr id="183" name="TextBox 7"/>
          <p:cNvSpPr txBox="1"/>
          <p:nvPr/>
        </p:nvSpPr>
        <p:spPr>
          <a:xfrm>
            <a:off x="1274444" y="174970"/>
            <a:ext cx="7148374" cy="1077218"/>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800" b="1"/>
            </a:lvl1pPr>
          </a:lstStyle>
          <a:p>
            <a:r>
              <a:rPr lang="en-GB" sz="3200" dirty="0" smtClean="0"/>
              <a:t>FINDINGS (CORRECTIONAL CENTRE INFRASTRUCTURE)</a:t>
            </a:r>
            <a:endParaRPr lang="en-GB" sz="3200" dirty="0"/>
          </a:p>
        </p:txBody>
      </p:sp>
      <p:sp>
        <p:nvSpPr>
          <p:cNvPr id="185" name="TextBox 11"/>
          <p:cNvSpPr txBox="1"/>
          <p:nvPr/>
        </p:nvSpPr>
        <p:spPr>
          <a:xfrm>
            <a:off x="118873" y="800617"/>
            <a:ext cx="8667969" cy="558743"/>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marL="457200" indent="-457200">
              <a:buSzPct val="100000"/>
              <a:buFont typeface="Arial"/>
              <a:buChar char="•"/>
              <a:defRPr sz="2800"/>
            </a:lvl1pPr>
          </a:lstStyle>
          <a:p>
            <a:pPr marL="0" indent="0" algn="just">
              <a:lnSpc>
                <a:spcPct val="115000"/>
              </a:lnSpc>
              <a:spcAft>
                <a:spcPts val="1000"/>
              </a:spcAft>
              <a:buNone/>
            </a:pPr>
            <a:endParaRPr lang="en-ZA" kern="1200" dirty="0">
              <a:ea typeface="Arial" panose="020B0604020202020204" pitchFamily="34" charset="0"/>
              <a:cs typeface="Times New Roman" panose="02020603050405020304" pitchFamily="18" charset="0"/>
            </a:endParaRPr>
          </a:p>
        </p:txBody>
      </p:sp>
      <p:graphicFrame>
        <p:nvGraphicFramePr>
          <p:cNvPr id="4" name="Chart 3"/>
          <p:cNvGraphicFramePr/>
          <p:nvPr>
            <p:extLst>
              <p:ext uri="{D42A27DB-BD31-4B8C-83A1-F6EECF244321}">
                <p14:modId xmlns:p14="http://schemas.microsoft.com/office/powerpoint/2010/main" val="1808445289"/>
              </p:ext>
            </p:extLst>
          </p:nvPr>
        </p:nvGraphicFramePr>
        <p:xfrm>
          <a:off x="840712" y="1359360"/>
          <a:ext cx="7047244" cy="450138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39366156"/>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descr="IJVisits_Feb19 085.jpe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7" y="-318120"/>
            <a:ext cx="9144000" cy="7192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3845900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descr="110809_familychineseoahu_en_02390_2880x1921.jpeg"/>
          <p:cNvPicPr>
            <a:picLocks noChangeAspect="1"/>
          </p:cNvPicPr>
          <p:nvPr/>
        </p:nvPicPr>
        <p:blipFill>
          <a:blip r:embed="rId2">
            <a:extLst>
              <a:ext uri="{28A0092B-C50C-407E-A947-70E740481C1C}">
                <a14:useLocalDpi xmlns:a14="http://schemas.microsoft.com/office/drawing/2010/main" val="0"/>
              </a:ext>
            </a:extLst>
          </a:blip>
          <a:srcRect l="6372" r="6372" b="1915"/>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5" name="Picture 2" descr="20190220_09380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0103914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descr="20190301_110500.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0219939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descr="IJVisits_Feb19 055.jpg"/>
          <p:cNvPicPr>
            <a:picLocks noChangeAspect="1"/>
          </p:cNvPicPr>
          <p:nvPr/>
        </p:nvPicPr>
        <p:blipFill>
          <a:blip r:embed="rId2" cstate="print">
            <a:extLst>
              <a:ext uri="{28A0092B-C50C-407E-A947-70E740481C1C}">
                <a14:useLocalDpi xmlns:a14="http://schemas.microsoft.com/office/drawing/2010/main" val="0"/>
              </a:ext>
            </a:extLst>
          </a:blip>
          <a:srcRect l="5554" r="5554"/>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8727831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descr="IJVisits_Feb19 145.jpg"/>
          <p:cNvPicPr>
            <a:picLocks noChangeAspect="1"/>
          </p:cNvPicPr>
          <p:nvPr/>
        </p:nvPicPr>
        <p:blipFill>
          <a:blip r:embed="rId2" cstate="print">
            <a:extLst>
              <a:ext uri="{28A0092B-C50C-407E-A947-70E740481C1C}">
                <a14:useLocalDpi xmlns:a14="http://schemas.microsoft.com/office/drawing/2010/main" val="0"/>
              </a:ext>
            </a:extLst>
          </a:blip>
          <a:srcRect l="5554" r="5554"/>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3701195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descr="IJVisits_Feb19 15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65126" y="-169664"/>
            <a:ext cx="10557124" cy="70377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25345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Picture 2" descr="Picture 2"/>
          <p:cNvPicPr>
            <a:picLocks noChangeAspect="1"/>
          </p:cNvPicPr>
          <p:nvPr/>
        </p:nvPicPr>
        <p:blipFill>
          <a:blip r:embed="rId2">
            <a:extLst/>
          </a:blip>
          <a:stretch>
            <a:fillRect/>
          </a:stretch>
        </p:blipFill>
        <p:spPr>
          <a:xfrm>
            <a:off x="-1" y="34651"/>
            <a:ext cx="9144001" cy="6858001"/>
          </a:xfrm>
          <a:prstGeom prst="rect">
            <a:avLst/>
          </a:prstGeom>
          <a:ln w="12700">
            <a:miter lim="400000"/>
          </a:ln>
        </p:spPr>
      </p:pic>
      <p:sp>
        <p:nvSpPr>
          <p:cNvPr id="180" name="Rectangle 8"/>
          <p:cNvSpPr txBox="1"/>
          <p:nvPr/>
        </p:nvSpPr>
        <p:spPr>
          <a:xfrm>
            <a:off x="769477" y="6597511"/>
            <a:ext cx="2740011" cy="2311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000">
                <a:solidFill>
                  <a:srgbClr val="FFFFFF"/>
                </a:solidFill>
              </a:defRPr>
            </a:lvl1pPr>
          </a:lstStyle>
          <a:p>
            <a:r>
              <a:rPr dirty="0"/>
              <a:t>Judicial Inspectorate for Correctional Services</a:t>
            </a:r>
          </a:p>
        </p:txBody>
      </p:sp>
      <p:sp>
        <p:nvSpPr>
          <p:cNvPr id="181" name="Rectangle 6"/>
          <p:cNvSpPr txBox="1"/>
          <p:nvPr/>
        </p:nvSpPr>
        <p:spPr>
          <a:xfrm>
            <a:off x="357158" y="2028551"/>
            <a:ext cx="8429684" cy="143510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000"/>
            </a:pPr>
            <a:r>
              <a:t/>
            </a:r>
            <a:br/>
            <a:endParaRPr/>
          </a:p>
          <a:p>
            <a:pPr marL="355600" indent="-190500" algn="just">
              <a:lnSpc>
                <a:spcPct val="80000"/>
              </a:lnSpc>
              <a:defRPr sz="2000"/>
            </a:pPr>
            <a:endParaRPr/>
          </a:p>
          <a:p>
            <a:pPr marL="15875" indent="149225" algn="just">
              <a:lnSpc>
                <a:spcPct val="80000"/>
              </a:lnSpc>
              <a:defRPr sz="2000"/>
            </a:pPr>
            <a:endParaRPr/>
          </a:p>
        </p:txBody>
      </p:sp>
      <p:sp>
        <p:nvSpPr>
          <p:cNvPr id="182" name="Slide Number Placeholder 4"/>
          <p:cNvSpPr txBox="1">
            <a:spLocks noGrp="1"/>
          </p:cNvSpPr>
          <p:nvPr>
            <p:ph type="sldNum" sz="quarter" idx="2"/>
          </p:nvPr>
        </p:nvSpPr>
        <p:spPr>
          <a:xfrm>
            <a:off x="8422818" y="6404292"/>
            <a:ext cx="263983" cy="2692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17</a:t>
            </a:fld>
            <a:endParaRPr/>
          </a:p>
        </p:txBody>
      </p:sp>
      <p:sp>
        <p:nvSpPr>
          <p:cNvPr id="183" name="TextBox 7"/>
          <p:cNvSpPr txBox="1"/>
          <p:nvPr/>
        </p:nvSpPr>
        <p:spPr>
          <a:xfrm>
            <a:off x="1227938" y="174970"/>
            <a:ext cx="7148374" cy="58477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800" b="1"/>
            </a:lvl1pPr>
          </a:lstStyle>
          <a:p>
            <a:endParaRPr lang="en-GB" sz="3200" dirty="0"/>
          </a:p>
        </p:txBody>
      </p:sp>
      <p:sp>
        <p:nvSpPr>
          <p:cNvPr id="185" name="TextBox 11"/>
          <p:cNvSpPr txBox="1"/>
          <p:nvPr/>
        </p:nvSpPr>
        <p:spPr>
          <a:xfrm>
            <a:off x="118873" y="800617"/>
            <a:ext cx="8667969" cy="558743"/>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marL="457200" indent="-457200">
              <a:buSzPct val="100000"/>
              <a:buFont typeface="Arial"/>
              <a:buChar char="•"/>
              <a:defRPr sz="2800"/>
            </a:lvl1pPr>
          </a:lstStyle>
          <a:p>
            <a:pPr marL="0" indent="0" algn="just">
              <a:lnSpc>
                <a:spcPct val="115000"/>
              </a:lnSpc>
              <a:spcAft>
                <a:spcPts val="1000"/>
              </a:spcAft>
              <a:buNone/>
            </a:pPr>
            <a:endParaRPr lang="en-ZA" kern="1200" dirty="0">
              <a:ea typeface="Arial" panose="020B0604020202020204" pitchFamily="34" charset="0"/>
              <a:cs typeface="Times New Roman" panose="02020603050405020304" pitchFamily="18" charset="0"/>
            </a:endParaRPr>
          </a:p>
        </p:txBody>
      </p:sp>
      <p:sp>
        <p:nvSpPr>
          <p:cNvPr id="9" name="TextBox 7"/>
          <p:cNvSpPr txBox="1"/>
          <p:nvPr/>
        </p:nvSpPr>
        <p:spPr>
          <a:xfrm>
            <a:off x="214685" y="174970"/>
            <a:ext cx="8208133" cy="187743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800" b="1"/>
            </a:lvl1pPr>
          </a:lstStyle>
          <a:p>
            <a:pPr algn="ctr"/>
            <a:r>
              <a:rPr lang="en-GB" sz="3200" dirty="0" smtClean="0"/>
              <a:t>FINDINGS (OVERCROWDING)</a:t>
            </a:r>
          </a:p>
          <a:p>
            <a:r>
              <a:rPr lang="en-GB" b="0" dirty="0"/>
              <a:t>South Africa still has the highest prison population in Africa and the 12th highest in the world</a:t>
            </a:r>
            <a:r>
              <a:rPr lang="en-GB" b="0" dirty="0" smtClean="0"/>
              <a:t>, according </a:t>
            </a:r>
            <a:r>
              <a:rPr lang="en-GB" b="0" dirty="0"/>
              <a:t>to the World Prison </a:t>
            </a:r>
            <a:r>
              <a:rPr lang="en-GB" b="0" dirty="0" smtClean="0"/>
              <a:t>Brief.  </a:t>
            </a:r>
            <a:endParaRPr lang="en-GB" dirty="0"/>
          </a:p>
        </p:txBody>
      </p:sp>
      <p:graphicFrame>
        <p:nvGraphicFramePr>
          <p:cNvPr id="10" name="Chart 9"/>
          <p:cNvGraphicFramePr/>
          <p:nvPr>
            <p:extLst>
              <p:ext uri="{D42A27DB-BD31-4B8C-83A1-F6EECF244321}">
                <p14:modId xmlns:p14="http://schemas.microsoft.com/office/powerpoint/2010/main" val="3088387622"/>
              </p:ext>
            </p:extLst>
          </p:nvPr>
        </p:nvGraphicFramePr>
        <p:xfrm>
          <a:off x="769477" y="2052407"/>
          <a:ext cx="7606835" cy="44287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95955696"/>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Picture 2" descr="Picture 2"/>
          <p:cNvPicPr>
            <a:picLocks noChangeAspect="1"/>
          </p:cNvPicPr>
          <p:nvPr/>
        </p:nvPicPr>
        <p:blipFill>
          <a:blip r:embed="rId2">
            <a:extLst/>
          </a:blip>
          <a:stretch>
            <a:fillRect/>
          </a:stretch>
        </p:blipFill>
        <p:spPr>
          <a:xfrm>
            <a:off x="-1" y="34651"/>
            <a:ext cx="9144001" cy="6858001"/>
          </a:xfrm>
          <a:prstGeom prst="rect">
            <a:avLst/>
          </a:prstGeom>
          <a:ln w="12700">
            <a:miter lim="400000"/>
          </a:ln>
        </p:spPr>
      </p:pic>
      <p:sp>
        <p:nvSpPr>
          <p:cNvPr id="180" name="Rectangle 8"/>
          <p:cNvSpPr txBox="1"/>
          <p:nvPr/>
        </p:nvSpPr>
        <p:spPr>
          <a:xfrm>
            <a:off x="769477" y="6597511"/>
            <a:ext cx="2740011" cy="2311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000">
                <a:solidFill>
                  <a:srgbClr val="FFFFFF"/>
                </a:solidFill>
              </a:defRPr>
            </a:lvl1pPr>
          </a:lstStyle>
          <a:p>
            <a:r>
              <a:rPr dirty="0"/>
              <a:t>Judicial Inspectorate for Correctional Services</a:t>
            </a:r>
          </a:p>
        </p:txBody>
      </p:sp>
      <p:sp>
        <p:nvSpPr>
          <p:cNvPr id="181" name="Rectangle 6"/>
          <p:cNvSpPr txBox="1"/>
          <p:nvPr/>
        </p:nvSpPr>
        <p:spPr>
          <a:xfrm>
            <a:off x="357158" y="2028551"/>
            <a:ext cx="8429684" cy="143510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000"/>
            </a:pPr>
            <a:r>
              <a:t/>
            </a:r>
            <a:br/>
            <a:endParaRPr/>
          </a:p>
          <a:p>
            <a:pPr marL="355600" indent="-190500" algn="just">
              <a:lnSpc>
                <a:spcPct val="80000"/>
              </a:lnSpc>
              <a:defRPr sz="2000"/>
            </a:pPr>
            <a:endParaRPr/>
          </a:p>
          <a:p>
            <a:pPr marL="15875" indent="149225" algn="just">
              <a:lnSpc>
                <a:spcPct val="80000"/>
              </a:lnSpc>
              <a:defRPr sz="2000"/>
            </a:pPr>
            <a:endParaRPr/>
          </a:p>
        </p:txBody>
      </p:sp>
      <p:sp>
        <p:nvSpPr>
          <p:cNvPr id="182" name="Slide Number Placeholder 4"/>
          <p:cNvSpPr txBox="1">
            <a:spLocks noGrp="1"/>
          </p:cNvSpPr>
          <p:nvPr>
            <p:ph type="sldNum" sz="quarter" idx="2"/>
          </p:nvPr>
        </p:nvSpPr>
        <p:spPr>
          <a:xfrm>
            <a:off x="8422818" y="6404292"/>
            <a:ext cx="263983" cy="2692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18</a:t>
            </a:fld>
            <a:endParaRPr/>
          </a:p>
        </p:txBody>
      </p:sp>
      <p:sp>
        <p:nvSpPr>
          <p:cNvPr id="183" name="TextBox 7"/>
          <p:cNvSpPr txBox="1"/>
          <p:nvPr/>
        </p:nvSpPr>
        <p:spPr>
          <a:xfrm>
            <a:off x="1227938" y="174970"/>
            <a:ext cx="7148374" cy="58477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800" b="1"/>
            </a:lvl1pPr>
          </a:lstStyle>
          <a:p>
            <a:endParaRPr lang="en-GB" sz="3200" dirty="0"/>
          </a:p>
        </p:txBody>
      </p:sp>
      <p:sp>
        <p:nvSpPr>
          <p:cNvPr id="185" name="TextBox 11"/>
          <p:cNvSpPr txBox="1"/>
          <p:nvPr/>
        </p:nvSpPr>
        <p:spPr>
          <a:xfrm>
            <a:off x="118873" y="800617"/>
            <a:ext cx="8667969" cy="558743"/>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marL="457200" indent="-457200">
              <a:buSzPct val="100000"/>
              <a:buFont typeface="Arial"/>
              <a:buChar char="•"/>
              <a:defRPr sz="2800"/>
            </a:lvl1pPr>
          </a:lstStyle>
          <a:p>
            <a:pPr marL="0" indent="0" algn="just">
              <a:lnSpc>
                <a:spcPct val="115000"/>
              </a:lnSpc>
              <a:spcAft>
                <a:spcPts val="1000"/>
              </a:spcAft>
              <a:buNone/>
            </a:pPr>
            <a:endParaRPr lang="en-ZA" kern="1200" dirty="0">
              <a:ea typeface="Arial" panose="020B0604020202020204" pitchFamily="34" charset="0"/>
              <a:cs typeface="Times New Roman" panose="02020603050405020304" pitchFamily="18" charset="0"/>
            </a:endParaRPr>
          </a:p>
        </p:txBody>
      </p:sp>
      <p:sp>
        <p:nvSpPr>
          <p:cNvPr id="9" name="TextBox 7"/>
          <p:cNvSpPr txBox="1"/>
          <p:nvPr/>
        </p:nvSpPr>
        <p:spPr>
          <a:xfrm>
            <a:off x="589598" y="64366"/>
            <a:ext cx="8197244" cy="1015663"/>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800" b="1"/>
            </a:lvl1pPr>
          </a:lstStyle>
          <a:p>
            <a:pPr algn="ctr"/>
            <a:r>
              <a:rPr lang="en-GB" sz="3200" dirty="0" smtClean="0"/>
              <a:t>FINDINGS (OVERCROWDING)</a:t>
            </a:r>
          </a:p>
          <a:p>
            <a:r>
              <a:rPr lang="en-GB" b="0" dirty="0" smtClean="0"/>
              <a:t>Centres with the highest overcrowding in 2018/19</a:t>
            </a:r>
            <a:endParaRPr lang="en-GB" b="0" dirty="0"/>
          </a:p>
        </p:txBody>
      </p:sp>
      <p:graphicFrame>
        <p:nvGraphicFramePr>
          <p:cNvPr id="2" name="Table 1"/>
          <p:cNvGraphicFramePr>
            <a:graphicFrameLocks noGrp="1"/>
          </p:cNvGraphicFramePr>
          <p:nvPr>
            <p:extLst>
              <p:ext uri="{D42A27DB-BD31-4B8C-83A1-F6EECF244321}">
                <p14:modId xmlns:p14="http://schemas.microsoft.com/office/powerpoint/2010/main" val="615974514"/>
              </p:ext>
            </p:extLst>
          </p:nvPr>
        </p:nvGraphicFramePr>
        <p:xfrm>
          <a:off x="411018" y="1359360"/>
          <a:ext cx="8229601" cy="4767072"/>
        </p:xfrm>
        <a:graphic>
          <a:graphicData uri="http://schemas.openxmlformats.org/drawingml/2006/table">
            <a:tbl>
              <a:tblPr firstRow="1" firstCol="1" bandRow="1"/>
              <a:tblGrid>
                <a:gridCol w="1487545"/>
                <a:gridCol w="2393342"/>
                <a:gridCol w="1200647"/>
                <a:gridCol w="1439186"/>
                <a:gridCol w="1708881"/>
              </a:tblGrid>
              <a:tr h="385572">
                <a:tc>
                  <a:txBody>
                    <a:bodyPr/>
                    <a:lstStyle/>
                    <a:p>
                      <a:pPr algn="just">
                        <a:lnSpc>
                          <a:spcPct val="115000"/>
                        </a:lnSpc>
                        <a:spcAft>
                          <a:spcPts val="0"/>
                        </a:spcAft>
                      </a:pPr>
                      <a:r>
                        <a:rPr lang="en-ZA" sz="16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Region</a:t>
                      </a:r>
                      <a:endParaRPr lang="en-ZA"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75000"/>
                      </a:schemeClr>
                    </a:solidFill>
                  </a:tcPr>
                </a:tc>
                <a:tc>
                  <a:txBody>
                    <a:bodyPr/>
                    <a:lstStyle/>
                    <a:p>
                      <a:pPr algn="just">
                        <a:lnSpc>
                          <a:spcPct val="115000"/>
                        </a:lnSpc>
                        <a:spcAft>
                          <a:spcPts val="0"/>
                        </a:spcAft>
                      </a:pPr>
                      <a:r>
                        <a:rPr lang="en-ZA" sz="16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Centre name</a:t>
                      </a:r>
                      <a:endParaRPr lang="en-ZA"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75000"/>
                      </a:schemeClr>
                    </a:solidFill>
                  </a:tcPr>
                </a:tc>
                <a:tc>
                  <a:txBody>
                    <a:bodyPr/>
                    <a:lstStyle/>
                    <a:p>
                      <a:pPr algn="just">
                        <a:lnSpc>
                          <a:spcPct val="115000"/>
                        </a:lnSpc>
                        <a:spcAft>
                          <a:spcPts val="0"/>
                        </a:spcAft>
                      </a:pPr>
                      <a:r>
                        <a:rPr lang="en-ZA" sz="16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Approved capacity</a:t>
                      </a:r>
                      <a:endParaRPr lang="en-ZA"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75000"/>
                      </a:schemeClr>
                    </a:solidFill>
                  </a:tcPr>
                </a:tc>
                <a:tc>
                  <a:txBody>
                    <a:bodyPr/>
                    <a:lstStyle/>
                    <a:p>
                      <a:pPr algn="just">
                        <a:lnSpc>
                          <a:spcPct val="115000"/>
                        </a:lnSpc>
                        <a:spcAft>
                          <a:spcPts val="0"/>
                        </a:spcAft>
                      </a:pPr>
                      <a:r>
                        <a:rPr lang="en-ZA" sz="16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Actual number of inmates</a:t>
                      </a:r>
                      <a:endParaRPr lang="en-ZA"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75000"/>
                      </a:schemeClr>
                    </a:solidFill>
                  </a:tcPr>
                </a:tc>
                <a:tc>
                  <a:txBody>
                    <a:bodyPr/>
                    <a:lstStyle/>
                    <a:p>
                      <a:pPr algn="just">
                        <a:lnSpc>
                          <a:spcPct val="115000"/>
                        </a:lnSpc>
                        <a:spcAft>
                          <a:spcPts val="0"/>
                        </a:spcAft>
                      </a:pPr>
                      <a:r>
                        <a:rPr lang="en-ZA" sz="16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Overcrowding percentage</a:t>
                      </a:r>
                      <a:endParaRPr lang="en-ZA"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75000"/>
                      </a:schemeClr>
                    </a:solidFill>
                  </a:tcPr>
                </a:tc>
              </a:tr>
              <a:tr h="192786">
                <a:tc rowSpan="3">
                  <a:txBody>
                    <a:bodyPr/>
                    <a:lstStyle/>
                    <a:p>
                      <a:pPr algn="just">
                        <a:lnSpc>
                          <a:spcPct val="115000"/>
                        </a:lnSpc>
                        <a:spcAft>
                          <a:spcPts val="0"/>
                        </a:spcAft>
                      </a:pPr>
                      <a:r>
                        <a:rPr lang="en-ZA" sz="1600" dirty="0">
                          <a:effectLst/>
                          <a:latin typeface="Calibri" panose="020F0502020204030204" pitchFamily="34" charset="0"/>
                          <a:ea typeface="Times New Roman" panose="02020603050405020304" pitchFamily="18" charset="0"/>
                          <a:cs typeface="Calibri" panose="020F0502020204030204" pitchFamily="34" charset="0"/>
                        </a:rPr>
                        <a:t>Gauteng</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just">
                        <a:lnSpc>
                          <a:spcPct val="115000"/>
                        </a:lnSpc>
                        <a:spcAft>
                          <a:spcPts val="0"/>
                        </a:spcAft>
                      </a:pPr>
                      <a:r>
                        <a:rPr lang="en-ZA" sz="1600" dirty="0">
                          <a:effectLst/>
                          <a:latin typeface="Calibri" panose="020F0502020204030204" pitchFamily="34" charset="0"/>
                          <a:ea typeface="Times New Roman" panose="02020603050405020304" pitchFamily="18" charset="0"/>
                          <a:cs typeface="Calibri" panose="020F0502020204030204" pitchFamily="34" charset="0"/>
                        </a:rPr>
                        <a:t>Johannesburg Medium B</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just">
                        <a:lnSpc>
                          <a:spcPct val="115000"/>
                        </a:lnSpc>
                        <a:spcAft>
                          <a:spcPts val="0"/>
                        </a:spcAft>
                      </a:pPr>
                      <a:r>
                        <a:rPr lang="en-ZA" sz="1600" dirty="0">
                          <a:effectLst/>
                          <a:latin typeface="Calibri" panose="020F0502020204030204" pitchFamily="34" charset="0"/>
                          <a:ea typeface="Times New Roman" panose="02020603050405020304" pitchFamily="18" charset="0"/>
                          <a:cs typeface="Calibri" panose="020F0502020204030204" pitchFamily="34" charset="0"/>
                        </a:rPr>
                        <a:t>1 300</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just">
                        <a:lnSpc>
                          <a:spcPct val="115000"/>
                        </a:lnSpc>
                        <a:spcAft>
                          <a:spcPts val="0"/>
                        </a:spcAft>
                      </a:pPr>
                      <a:r>
                        <a:rPr lang="en-GB" sz="1600" dirty="0">
                          <a:effectLst/>
                          <a:latin typeface="Calibri" panose="020F0502020204030204" pitchFamily="34" charset="0"/>
                          <a:ea typeface="Times New Roman" panose="02020603050405020304" pitchFamily="18" charset="0"/>
                          <a:cs typeface="Calibri" panose="020F0502020204030204" pitchFamily="34" charset="0"/>
                        </a:rPr>
                        <a:t>2 750</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just">
                        <a:lnSpc>
                          <a:spcPct val="115000"/>
                        </a:lnSpc>
                        <a:spcAft>
                          <a:spcPts val="0"/>
                        </a:spcAft>
                      </a:pPr>
                      <a:r>
                        <a:rPr lang="en-ZA" sz="1600">
                          <a:effectLst/>
                          <a:latin typeface="Calibri" panose="020F0502020204030204" pitchFamily="34" charset="0"/>
                          <a:ea typeface="Times New Roman" panose="02020603050405020304" pitchFamily="18" charset="0"/>
                          <a:cs typeface="Calibri" panose="020F0502020204030204" pitchFamily="34" charset="0"/>
                        </a:rPr>
                        <a:t>111%</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r>
              <a:tr h="192786">
                <a:tc vMerge="1">
                  <a:txBody>
                    <a:bodyPr/>
                    <a:lstStyle/>
                    <a:p>
                      <a:endParaRPr lang="en-ZA"/>
                    </a:p>
                  </a:txBody>
                  <a:tcPr/>
                </a:tc>
                <a:tc>
                  <a:txBody>
                    <a:bodyPr/>
                    <a:lstStyle/>
                    <a:p>
                      <a:pPr algn="just">
                        <a:lnSpc>
                          <a:spcPct val="115000"/>
                        </a:lnSpc>
                        <a:spcAft>
                          <a:spcPts val="0"/>
                        </a:spcAft>
                      </a:pPr>
                      <a:r>
                        <a:rPr lang="en-ZA" sz="1600" dirty="0" err="1">
                          <a:effectLst/>
                          <a:latin typeface="Calibri" panose="020F0502020204030204" pitchFamily="34" charset="0"/>
                          <a:ea typeface="Times New Roman" panose="02020603050405020304" pitchFamily="18" charset="0"/>
                          <a:cs typeface="Calibri" panose="020F0502020204030204" pitchFamily="34" charset="0"/>
                        </a:rPr>
                        <a:t>Kgosi</a:t>
                      </a:r>
                      <a:r>
                        <a:rPr lang="en-ZA" sz="1600" dirty="0">
                          <a:effectLst/>
                          <a:latin typeface="Calibri" panose="020F0502020204030204" pitchFamily="34" charset="0"/>
                          <a:ea typeface="Times New Roman" panose="02020603050405020304" pitchFamily="18" charset="0"/>
                          <a:cs typeface="Calibri" panose="020F0502020204030204" pitchFamily="34" charset="0"/>
                        </a:rPr>
                        <a:t> </a:t>
                      </a:r>
                      <a:r>
                        <a:rPr lang="en-ZA" sz="1600" dirty="0" err="1">
                          <a:effectLst/>
                          <a:latin typeface="Calibri" panose="020F0502020204030204" pitchFamily="34" charset="0"/>
                          <a:ea typeface="Times New Roman" panose="02020603050405020304" pitchFamily="18" charset="0"/>
                          <a:cs typeface="Calibri" panose="020F0502020204030204" pitchFamily="34" charset="0"/>
                        </a:rPr>
                        <a:t>Mampuru</a:t>
                      </a:r>
                      <a:r>
                        <a:rPr lang="en-ZA" sz="1600" dirty="0">
                          <a:effectLst/>
                          <a:latin typeface="Calibri" panose="020F0502020204030204" pitchFamily="34" charset="0"/>
                          <a:ea typeface="Times New Roman" panose="02020603050405020304" pitchFamily="18" charset="0"/>
                          <a:cs typeface="Calibri" panose="020F0502020204030204" pitchFamily="34" charset="0"/>
                        </a:rPr>
                        <a:t> II Female</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just">
                        <a:lnSpc>
                          <a:spcPct val="115000"/>
                        </a:lnSpc>
                        <a:spcAft>
                          <a:spcPts val="0"/>
                        </a:spcAft>
                      </a:pPr>
                      <a:r>
                        <a:rPr lang="en-ZA" sz="1600" dirty="0">
                          <a:effectLst/>
                          <a:latin typeface="Calibri" panose="020F0502020204030204" pitchFamily="34" charset="0"/>
                          <a:ea typeface="Times New Roman" panose="02020603050405020304" pitchFamily="18" charset="0"/>
                          <a:cs typeface="Calibri" panose="020F0502020204030204" pitchFamily="34" charset="0"/>
                        </a:rPr>
                        <a:t>166</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just">
                        <a:lnSpc>
                          <a:spcPct val="115000"/>
                        </a:lnSpc>
                        <a:spcAft>
                          <a:spcPts val="0"/>
                        </a:spcAft>
                      </a:pPr>
                      <a:r>
                        <a:rPr lang="en-GB" sz="1600" dirty="0">
                          <a:effectLst/>
                          <a:latin typeface="Calibri" panose="020F0502020204030204" pitchFamily="34" charset="0"/>
                          <a:ea typeface="Times New Roman" panose="02020603050405020304" pitchFamily="18" charset="0"/>
                          <a:cs typeface="Calibri" panose="020F0502020204030204" pitchFamily="34" charset="0"/>
                        </a:rPr>
                        <a:t>282</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just">
                        <a:lnSpc>
                          <a:spcPct val="115000"/>
                        </a:lnSpc>
                        <a:spcAft>
                          <a:spcPts val="0"/>
                        </a:spcAft>
                      </a:pPr>
                      <a:r>
                        <a:rPr lang="en-ZA" sz="1600" dirty="0">
                          <a:effectLst/>
                          <a:latin typeface="Calibri" panose="020F0502020204030204" pitchFamily="34" charset="0"/>
                          <a:ea typeface="Times New Roman" panose="02020603050405020304" pitchFamily="18" charset="0"/>
                          <a:cs typeface="Calibri" panose="020F0502020204030204" pitchFamily="34" charset="0"/>
                        </a:rPr>
                        <a:t>72%</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r>
              <a:tr h="192786">
                <a:tc vMerge="1">
                  <a:txBody>
                    <a:bodyPr/>
                    <a:lstStyle/>
                    <a:p>
                      <a:endParaRPr lang="en-ZA"/>
                    </a:p>
                  </a:txBody>
                  <a:tcPr/>
                </a:tc>
                <a:tc>
                  <a:txBody>
                    <a:bodyPr/>
                    <a:lstStyle/>
                    <a:p>
                      <a:pPr algn="just">
                        <a:lnSpc>
                          <a:spcPct val="115000"/>
                        </a:lnSpc>
                        <a:spcAft>
                          <a:spcPts val="0"/>
                        </a:spcAft>
                      </a:pPr>
                      <a:r>
                        <a:rPr lang="en-ZA" sz="1600" dirty="0" err="1">
                          <a:effectLst/>
                          <a:latin typeface="Calibri" panose="020F0502020204030204" pitchFamily="34" charset="0"/>
                          <a:ea typeface="Times New Roman" panose="02020603050405020304" pitchFamily="18" charset="0"/>
                          <a:cs typeface="Calibri" panose="020F0502020204030204" pitchFamily="34" charset="0"/>
                        </a:rPr>
                        <a:t>Modderbee</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just">
                        <a:lnSpc>
                          <a:spcPct val="115000"/>
                        </a:lnSpc>
                        <a:spcAft>
                          <a:spcPts val="0"/>
                        </a:spcAft>
                      </a:pPr>
                      <a:r>
                        <a:rPr lang="en-ZA" sz="1600" dirty="0">
                          <a:effectLst/>
                          <a:latin typeface="Calibri" panose="020F0502020204030204" pitchFamily="34" charset="0"/>
                          <a:ea typeface="Times New Roman" panose="02020603050405020304" pitchFamily="18" charset="0"/>
                          <a:cs typeface="Calibri" panose="020F0502020204030204" pitchFamily="34" charset="0"/>
                        </a:rPr>
                        <a:t>2 492</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just">
                        <a:lnSpc>
                          <a:spcPct val="115000"/>
                        </a:lnSpc>
                        <a:spcAft>
                          <a:spcPts val="0"/>
                        </a:spcAft>
                      </a:pPr>
                      <a:r>
                        <a:rPr lang="en-GB" sz="1600">
                          <a:effectLst/>
                          <a:latin typeface="Calibri" panose="020F0502020204030204" pitchFamily="34" charset="0"/>
                          <a:ea typeface="Times New Roman" panose="02020603050405020304" pitchFamily="18" charset="0"/>
                          <a:cs typeface="Calibri" panose="020F0502020204030204" pitchFamily="34" charset="0"/>
                        </a:rPr>
                        <a:t>4 213</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just">
                        <a:lnSpc>
                          <a:spcPct val="115000"/>
                        </a:lnSpc>
                        <a:spcAft>
                          <a:spcPts val="0"/>
                        </a:spcAft>
                      </a:pPr>
                      <a:r>
                        <a:rPr lang="en-ZA" sz="1600" dirty="0">
                          <a:effectLst/>
                          <a:latin typeface="Calibri" panose="020F0502020204030204" pitchFamily="34" charset="0"/>
                          <a:ea typeface="Times New Roman" panose="02020603050405020304" pitchFamily="18" charset="0"/>
                          <a:cs typeface="Calibri" panose="020F0502020204030204" pitchFamily="34" charset="0"/>
                        </a:rPr>
                        <a:t>58%</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r>
              <a:tr h="192786">
                <a:tc rowSpan="3">
                  <a:txBody>
                    <a:bodyPr/>
                    <a:lstStyle/>
                    <a:p>
                      <a:pPr algn="just">
                        <a:lnSpc>
                          <a:spcPct val="115000"/>
                        </a:lnSpc>
                        <a:spcAft>
                          <a:spcPts val="0"/>
                        </a:spcAft>
                      </a:pPr>
                      <a:r>
                        <a:rPr lang="en-ZA" sz="1600" dirty="0">
                          <a:effectLst/>
                          <a:latin typeface="Calibri" panose="020F0502020204030204" pitchFamily="34" charset="0"/>
                          <a:ea typeface="Times New Roman" panose="02020603050405020304" pitchFamily="18" charset="0"/>
                          <a:cs typeface="Calibri" panose="020F0502020204030204" pitchFamily="34" charset="0"/>
                        </a:rPr>
                        <a:t>Western Cape</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Aft>
                          <a:spcPts val="0"/>
                        </a:spcAft>
                      </a:pPr>
                      <a:r>
                        <a:rPr lang="en-ZA" sz="1600" dirty="0" err="1">
                          <a:effectLst/>
                          <a:latin typeface="Calibri" panose="020F0502020204030204" pitchFamily="34" charset="0"/>
                          <a:ea typeface="Calibri" panose="020F0502020204030204" pitchFamily="34" charset="0"/>
                          <a:cs typeface="Calibri" panose="020F0502020204030204" pitchFamily="34" charset="0"/>
                        </a:rPr>
                        <a:t>Pollsmoor</a:t>
                      </a:r>
                      <a:r>
                        <a:rPr lang="en-ZA" sz="1600" dirty="0">
                          <a:effectLst/>
                          <a:latin typeface="Calibri" panose="020F0502020204030204" pitchFamily="34" charset="0"/>
                          <a:ea typeface="Calibri" panose="020F0502020204030204" pitchFamily="34" charset="0"/>
                          <a:cs typeface="Calibri" panose="020F0502020204030204" pitchFamily="34" charset="0"/>
                        </a:rPr>
                        <a:t> Medium A</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Aft>
                          <a:spcPts val="0"/>
                        </a:spcAft>
                      </a:pPr>
                      <a:r>
                        <a:rPr lang="en-ZA" sz="1600" dirty="0">
                          <a:effectLst/>
                          <a:latin typeface="Calibri" panose="020F0502020204030204" pitchFamily="34" charset="0"/>
                          <a:ea typeface="Calibri" panose="020F0502020204030204" pitchFamily="34" charset="0"/>
                          <a:cs typeface="Calibri" panose="020F0502020204030204" pitchFamily="34" charset="0"/>
                        </a:rPr>
                        <a:t>1 111</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Aft>
                          <a:spcPts val="0"/>
                        </a:spcAft>
                      </a:pPr>
                      <a:r>
                        <a:rPr lang="en-ZA" sz="1600" dirty="0">
                          <a:effectLst/>
                          <a:latin typeface="Calibri" panose="020F0502020204030204" pitchFamily="34" charset="0"/>
                          <a:ea typeface="Calibri" panose="020F0502020204030204" pitchFamily="34" charset="0"/>
                          <a:cs typeface="Calibri" panose="020F0502020204030204" pitchFamily="34" charset="0"/>
                        </a:rPr>
                        <a:t>2 471</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Aft>
                          <a:spcPts val="0"/>
                        </a:spcAft>
                      </a:pPr>
                      <a:r>
                        <a:rPr lang="en-ZA" sz="1600">
                          <a:effectLst/>
                          <a:latin typeface="Calibri" panose="020F0502020204030204" pitchFamily="34" charset="0"/>
                          <a:ea typeface="Calibri" panose="020F0502020204030204" pitchFamily="34" charset="0"/>
                          <a:cs typeface="Calibri" panose="020F0502020204030204" pitchFamily="34" charset="0"/>
                        </a:rPr>
                        <a:t>122%</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192786">
                <a:tc vMerge="1">
                  <a:txBody>
                    <a:bodyPr/>
                    <a:lstStyle/>
                    <a:p>
                      <a:endParaRPr lang="en-ZA"/>
                    </a:p>
                  </a:txBody>
                  <a:tcPr/>
                </a:tc>
                <a:tc>
                  <a:txBody>
                    <a:bodyPr/>
                    <a:lstStyle/>
                    <a:p>
                      <a:pPr algn="just">
                        <a:lnSpc>
                          <a:spcPct val="115000"/>
                        </a:lnSpc>
                        <a:spcAft>
                          <a:spcPts val="0"/>
                        </a:spcAft>
                      </a:pPr>
                      <a:r>
                        <a:rPr lang="en-ZA" sz="1600" dirty="0" err="1">
                          <a:effectLst/>
                          <a:latin typeface="Calibri" panose="020F0502020204030204" pitchFamily="34" charset="0"/>
                          <a:ea typeface="Calibri" panose="020F0502020204030204" pitchFamily="34" charset="0"/>
                          <a:cs typeface="Calibri" panose="020F0502020204030204" pitchFamily="34" charset="0"/>
                        </a:rPr>
                        <a:t>Pollsmoor</a:t>
                      </a:r>
                      <a:r>
                        <a:rPr lang="en-ZA" sz="1600" dirty="0">
                          <a:effectLst/>
                          <a:latin typeface="Calibri" panose="020F0502020204030204" pitchFamily="34" charset="0"/>
                          <a:ea typeface="Calibri" panose="020F0502020204030204" pitchFamily="34" charset="0"/>
                          <a:cs typeface="Calibri" panose="020F0502020204030204" pitchFamily="34" charset="0"/>
                        </a:rPr>
                        <a:t> Medium B</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Aft>
                          <a:spcPts val="0"/>
                        </a:spcAft>
                      </a:pPr>
                      <a:r>
                        <a:rPr lang="en-ZA" sz="1600" dirty="0">
                          <a:effectLst/>
                          <a:latin typeface="Calibri" panose="020F0502020204030204" pitchFamily="34" charset="0"/>
                          <a:ea typeface="Calibri" panose="020F0502020204030204" pitchFamily="34" charset="0"/>
                          <a:cs typeface="Calibri" panose="020F0502020204030204" pitchFamily="34" charset="0"/>
                        </a:rPr>
                        <a:t>437</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Aft>
                          <a:spcPts val="0"/>
                        </a:spcAft>
                      </a:pPr>
                      <a:r>
                        <a:rPr lang="en-ZA" sz="1600">
                          <a:effectLst/>
                          <a:latin typeface="Calibri" panose="020F0502020204030204" pitchFamily="34" charset="0"/>
                          <a:ea typeface="Calibri" panose="020F0502020204030204" pitchFamily="34" charset="0"/>
                          <a:cs typeface="Calibri" panose="020F0502020204030204" pitchFamily="34" charset="0"/>
                        </a:rPr>
                        <a:t>1 686</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Aft>
                          <a:spcPts val="0"/>
                        </a:spcAft>
                      </a:pPr>
                      <a:r>
                        <a:rPr lang="en-ZA" sz="1600" dirty="0">
                          <a:effectLst/>
                          <a:latin typeface="Calibri" panose="020F0502020204030204" pitchFamily="34" charset="0"/>
                          <a:ea typeface="Calibri" panose="020F0502020204030204" pitchFamily="34" charset="0"/>
                          <a:cs typeface="Calibri" panose="020F0502020204030204" pitchFamily="34" charset="0"/>
                        </a:rPr>
                        <a:t>286%</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192786">
                <a:tc vMerge="1">
                  <a:txBody>
                    <a:bodyPr/>
                    <a:lstStyle/>
                    <a:p>
                      <a:endParaRPr lang="en-ZA"/>
                    </a:p>
                  </a:txBody>
                  <a:tcPr/>
                </a:tc>
                <a:tc>
                  <a:txBody>
                    <a:bodyPr/>
                    <a:lstStyle/>
                    <a:p>
                      <a:pPr algn="just">
                        <a:lnSpc>
                          <a:spcPct val="115000"/>
                        </a:lnSpc>
                        <a:spcAft>
                          <a:spcPts val="0"/>
                        </a:spcAft>
                      </a:pPr>
                      <a:r>
                        <a:rPr lang="en-ZA" sz="1600" dirty="0" err="1">
                          <a:effectLst/>
                          <a:latin typeface="Calibri" panose="020F0502020204030204" pitchFamily="34" charset="0"/>
                          <a:ea typeface="Calibri" panose="020F0502020204030204" pitchFamily="34" charset="0"/>
                          <a:cs typeface="Calibri" panose="020F0502020204030204" pitchFamily="34" charset="0"/>
                        </a:rPr>
                        <a:t>Knysna</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Aft>
                          <a:spcPts val="0"/>
                        </a:spcAft>
                      </a:pPr>
                      <a:r>
                        <a:rPr lang="en-ZA" sz="1600" dirty="0">
                          <a:effectLst/>
                          <a:latin typeface="Calibri" panose="020F0502020204030204" pitchFamily="34" charset="0"/>
                          <a:ea typeface="Calibri" panose="020F0502020204030204" pitchFamily="34" charset="0"/>
                          <a:cs typeface="Calibri" panose="020F0502020204030204" pitchFamily="34" charset="0"/>
                        </a:rPr>
                        <a:t>179</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Aft>
                          <a:spcPts val="0"/>
                        </a:spcAft>
                      </a:pPr>
                      <a:r>
                        <a:rPr lang="en-ZA" sz="1600" dirty="0">
                          <a:effectLst/>
                          <a:latin typeface="Calibri" panose="020F0502020204030204" pitchFamily="34" charset="0"/>
                          <a:ea typeface="Calibri" panose="020F0502020204030204" pitchFamily="34" charset="0"/>
                          <a:cs typeface="Calibri" panose="020F0502020204030204" pitchFamily="34" charset="0"/>
                        </a:rPr>
                        <a:t>401</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Aft>
                          <a:spcPts val="0"/>
                        </a:spcAft>
                      </a:pPr>
                      <a:r>
                        <a:rPr lang="en-ZA" sz="1600" dirty="0">
                          <a:effectLst/>
                          <a:latin typeface="Calibri" panose="020F0502020204030204" pitchFamily="34" charset="0"/>
                          <a:ea typeface="Calibri" panose="020F0502020204030204" pitchFamily="34" charset="0"/>
                          <a:cs typeface="Calibri" panose="020F0502020204030204" pitchFamily="34" charset="0"/>
                        </a:rPr>
                        <a:t>124%</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192786">
                <a:tc rowSpan="3">
                  <a:txBody>
                    <a:bodyPr/>
                    <a:lstStyle/>
                    <a:p>
                      <a:pPr algn="just">
                        <a:lnSpc>
                          <a:spcPct val="115000"/>
                        </a:lnSpc>
                        <a:spcAft>
                          <a:spcPts val="0"/>
                        </a:spcAft>
                      </a:pPr>
                      <a:r>
                        <a:rPr lang="en-ZA" sz="1600" dirty="0" err="1">
                          <a:effectLst/>
                          <a:latin typeface="Calibri" panose="020F0502020204030204" pitchFamily="34" charset="0"/>
                          <a:ea typeface="Times New Roman" panose="02020603050405020304" pitchFamily="18" charset="0"/>
                          <a:cs typeface="Calibri" panose="020F0502020204030204" pitchFamily="34" charset="0"/>
                        </a:rPr>
                        <a:t>KwaZulu</a:t>
                      </a:r>
                      <a:r>
                        <a:rPr lang="en-ZA" sz="1600" dirty="0">
                          <a:effectLst/>
                          <a:latin typeface="Calibri" panose="020F0502020204030204" pitchFamily="34" charset="0"/>
                          <a:ea typeface="Times New Roman" panose="02020603050405020304" pitchFamily="18" charset="0"/>
                          <a:cs typeface="Calibri" panose="020F0502020204030204" pitchFamily="34" charset="0"/>
                        </a:rPr>
                        <a:t> Natal</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just">
                        <a:lnSpc>
                          <a:spcPct val="115000"/>
                        </a:lnSpc>
                        <a:spcAft>
                          <a:spcPts val="0"/>
                        </a:spcAft>
                      </a:pPr>
                      <a:r>
                        <a:rPr lang="en-ZA" sz="1600" dirty="0" err="1">
                          <a:effectLst/>
                          <a:latin typeface="Calibri" panose="020F0502020204030204" pitchFamily="34" charset="0"/>
                          <a:ea typeface="Calibri" panose="020F0502020204030204" pitchFamily="34" charset="0"/>
                          <a:cs typeface="Calibri" panose="020F0502020204030204" pitchFamily="34" charset="0"/>
                        </a:rPr>
                        <a:t>Kokstad</a:t>
                      </a:r>
                      <a:r>
                        <a:rPr lang="en-ZA" sz="1600" dirty="0">
                          <a:effectLst/>
                          <a:latin typeface="Calibri" panose="020F0502020204030204" pitchFamily="34" charset="0"/>
                          <a:ea typeface="Calibri" panose="020F0502020204030204" pitchFamily="34" charset="0"/>
                          <a:cs typeface="Calibri" panose="020F0502020204030204" pitchFamily="34" charset="0"/>
                        </a:rPr>
                        <a:t> Medium B</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just">
                        <a:lnSpc>
                          <a:spcPct val="115000"/>
                        </a:lnSpc>
                        <a:spcAft>
                          <a:spcPts val="0"/>
                        </a:spcAft>
                      </a:pPr>
                      <a:r>
                        <a:rPr lang="en-ZA" sz="1600" dirty="0">
                          <a:effectLst/>
                          <a:latin typeface="Calibri" panose="020F0502020204030204" pitchFamily="34" charset="0"/>
                          <a:ea typeface="Calibri" panose="020F0502020204030204" pitchFamily="34" charset="0"/>
                          <a:cs typeface="Calibri" panose="020F0502020204030204" pitchFamily="34" charset="0"/>
                        </a:rPr>
                        <a:t>340</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just">
                        <a:lnSpc>
                          <a:spcPct val="115000"/>
                        </a:lnSpc>
                        <a:spcAft>
                          <a:spcPts val="0"/>
                        </a:spcAft>
                      </a:pPr>
                      <a:r>
                        <a:rPr lang="en-ZA" sz="1600" dirty="0">
                          <a:effectLst/>
                          <a:latin typeface="Calibri" panose="020F0502020204030204" pitchFamily="34" charset="0"/>
                          <a:ea typeface="Calibri" panose="020F0502020204030204" pitchFamily="34" charset="0"/>
                          <a:cs typeface="Calibri" panose="020F0502020204030204" pitchFamily="34" charset="0"/>
                        </a:rPr>
                        <a:t>615</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just">
                        <a:lnSpc>
                          <a:spcPct val="115000"/>
                        </a:lnSpc>
                        <a:spcAft>
                          <a:spcPts val="0"/>
                        </a:spcAft>
                      </a:pPr>
                      <a:r>
                        <a:rPr lang="en-ZA" sz="1600">
                          <a:effectLst/>
                          <a:latin typeface="Calibri" panose="020F0502020204030204" pitchFamily="34" charset="0"/>
                          <a:ea typeface="Calibri" panose="020F0502020204030204" pitchFamily="34" charset="0"/>
                          <a:cs typeface="Calibri" panose="020F0502020204030204" pitchFamily="34" charset="0"/>
                        </a:rPr>
                        <a:t>81%</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r>
              <a:tr h="192786">
                <a:tc vMerge="1">
                  <a:txBody>
                    <a:bodyPr/>
                    <a:lstStyle/>
                    <a:p>
                      <a:endParaRPr lang="en-ZA"/>
                    </a:p>
                  </a:txBody>
                  <a:tcPr/>
                </a:tc>
                <a:tc>
                  <a:txBody>
                    <a:bodyPr/>
                    <a:lstStyle/>
                    <a:p>
                      <a:pPr algn="just">
                        <a:lnSpc>
                          <a:spcPct val="115000"/>
                        </a:lnSpc>
                        <a:spcAft>
                          <a:spcPts val="0"/>
                        </a:spcAft>
                      </a:pPr>
                      <a:r>
                        <a:rPr lang="en-ZA" sz="1600" dirty="0">
                          <a:effectLst/>
                          <a:latin typeface="Calibri" panose="020F0502020204030204" pitchFamily="34" charset="0"/>
                          <a:ea typeface="Calibri" panose="020F0502020204030204" pitchFamily="34" charset="0"/>
                          <a:cs typeface="Calibri" panose="020F0502020204030204" pitchFamily="34" charset="0"/>
                        </a:rPr>
                        <a:t>Port Shepstone</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just">
                        <a:lnSpc>
                          <a:spcPct val="115000"/>
                        </a:lnSpc>
                        <a:spcAft>
                          <a:spcPts val="0"/>
                        </a:spcAft>
                      </a:pPr>
                      <a:r>
                        <a:rPr lang="en-ZA" sz="1600" dirty="0">
                          <a:effectLst/>
                          <a:latin typeface="Calibri" panose="020F0502020204030204" pitchFamily="34" charset="0"/>
                          <a:ea typeface="Calibri" panose="020F0502020204030204" pitchFamily="34" charset="0"/>
                          <a:cs typeface="Calibri" panose="020F0502020204030204" pitchFamily="34" charset="0"/>
                        </a:rPr>
                        <a:t>150</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just">
                        <a:lnSpc>
                          <a:spcPct val="115000"/>
                        </a:lnSpc>
                        <a:spcAft>
                          <a:spcPts val="0"/>
                        </a:spcAft>
                      </a:pPr>
                      <a:r>
                        <a:rPr lang="en-ZA" sz="1600" dirty="0">
                          <a:effectLst/>
                          <a:latin typeface="Calibri" panose="020F0502020204030204" pitchFamily="34" charset="0"/>
                          <a:ea typeface="Calibri" panose="020F0502020204030204" pitchFamily="34" charset="0"/>
                          <a:cs typeface="Calibri" panose="020F0502020204030204" pitchFamily="34" charset="0"/>
                        </a:rPr>
                        <a:t>275</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just">
                        <a:lnSpc>
                          <a:spcPct val="115000"/>
                        </a:lnSpc>
                        <a:spcAft>
                          <a:spcPts val="0"/>
                        </a:spcAft>
                      </a:pPr>
                      <a:r>
                        <a:rPr lang="en-ZA" sz="1600">
                          <a:effectLst/>
                          <a:latin typeface="Calibri" panose="020F0502020204030204" pitchFamily="34" charset="0"/>
                          <a:ea typeface="Calibri" panose="020F0502020204030204" pitchFamily="34" charset="0"/>
                          <a:cs typeface="Calibri" panose="020F0502020204030204" pitchFamily="34" charset="0"/>
                        </a:rPr>
                        <a:t>83%</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r>
              <a:tr h="192786">
                <a:tc vMerge="1">
                  <a:txBody>
                    <a:bodyPr/>
                    <a:lstStyle/>
                    <a:p>
                      <a:endParaRPr lang="en-ZA"/>
                    </a:p>
                  </a:txBody>
                  <a:tcPr/>
                </a:tc>
                <a:tc>
                  <a:txBody>
                    <a:bodyPr/>
                    <a:lstStyle/>
                    <a:p>
                      <a:pPr algn="just">
                        <a:lnSpc>
                          <a:spcPct val="115000"/>
                        </a:lnSpc>
                        <a:spcAft>
                          <a:spcPts val="0"/>
                        </a:spcAft>
                      </a:pPr>
                      <a:r>
                        <a:rPr lang="en-ZA" sz="1600" dirty="0" err="1">
                          <a:effectLst/>
                          <a:latin typeface="Calibri" panose="020F0502020204030204" pitchFamily="34" charset="0"/>
                          <a:ea typeface="Calibri" panose="020F0502020204030204" pitchFamily="34" charset="0"/>
                          <a:cs typeface="Calibri" panose="020F0502020204030204" pitchFamily="34" charset="0"/>
                        </a:rPr>
                        <a:t>Waterval</a:t>
                      </a:r>
                      <a:r>
                        <a:rPr lang="en-ZA" sz="1600" dirty="0">
                          <a:effectLst/>
                          <a:latin typeface="Calibri" panose="020F0502020204030204" pitchFamily="34" charset="0"/>
                          <a:ea typeface="Calibri" panose="020F0502020204030204" pitchFamily="34" charset="0"/>
                          <a:cs typeface="Calibri" panose="020F0502020204030204" pitchFamily="34" charset="0"/>
                        </a:rPr>
                        <a:t> Medium A</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just">
                        <a:lnSpc>
                          <a:spcPct val="115000"/>
                        </a:lnSpc>
                        <a:spcAft>
                          <a:spcPts val="0"/>
                        </a:spcAft>
                      </a:pPr>
                      <a:r>
                        <a:rPr lang="en-ZA" sz="1600" dirty="0">
                          <a:effectLst/>
                          <a:latin typeface="Calibri" panose="020F0502020204030204" pitchFamily="34" charset="0"/>
                          <a:ea typeface="Calibri" panose="020F0502020204030204" pitchFamily="34" charset="0"/>
                          <a:cs typeface="Calibri" panose="020F0502020204030204" pitchFamily="34" charset="0"/>
                        </a:rPr>
                        <a:t>603</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just">
                        <a:lnSpc>
                          <a:spcPct val="115000"/>
                        </a:lnSpc>
                        <a:spcAft>
                          <a:spcPts val="0"/>
                        </a:spcAft>
                      </a:pPr>
                      <a:r>
                        <a:rPr lang="en-ZA" sz="1600" dirty="0">
                          <a:effectLst/>
                          <a:latin typeface="Calibri" panose="020F0502020204030204" pitchFamily="34" charset="0"/>
                          <a:ea typeface="Calibri" panose="020F0502020204030204" pitchFamily="34" charset="0"/>
                          <a:cs typeface="Calibri" panose="020F0502020204030204" pitchFamily="34" charset="0"/>
                        </a:rPr>
                        <a:t>1 055</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just">
                        <a:lnSpc>
                          <a:spcPct val="115000"/>
                        </a:lnSpc>
                        <a:spcAft>
                          <a:spcPts val="0"/>
                        </a:spcAft>
                      </a:pPr>
                      <a:r>
                        <a:rPr lang="en-ZA" sz="1600" dirty="0">
                          <a:effectLst/>
                          <a:latin typeface="Calibri" panose="020F0502020204030204" pitchFamily="34" charset="0"/>
                          <a:ea typeface="Calibri" panose="020F0502020204030204" pitchFamily="34" charset="0"/>
                          <a:cs typeface="Calibri" panose="020F0502020204030204" pitchFamily="34" charset="0"/>
                        </a:rPr>
                        <a:t>75%</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r>
              <a:tr h="192786">
                <a:tc rowSpan="3">
                  <a:txBody>
                    <a:bodyPr/>
                    <a:lstStyle/>
                    <a:p>
                      <a:pPr algn="just">
                        <a:lnSpc>
                          <a:spcPct val="115000"/>
                        </a:lnSpc>
                        <a:spcAft>
                          <a:spcPts val="0"/>
                        </a:spcAft>
                      </a:pPr>
                      <a:r>
                        <a:rPr lang="en-ZA" sz="1600" dirty="0">
                          <a:effectLst/>
                          <a:latin typeface="Calibri" panose="020F0502020204030204" pitchFamily="34" charset="0"/>
                          <a:ea typeface="Times New Roman" panose="02020603050405020304" pitchFamily="18" charset="0"/>
                          <a:cs typeface="Calibri" panose="020F0502020204030204" pitchFamily="34" charset="0"/>
                        </a:rPr>
                        <a:t>Eastern Cape</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just">
                        <a:lnSpc>
                          <a:spcPct val="115000"/>
                        </a:lnSpc>
                        <a:spcAft>
                          <a:spcPts val="0"/>
                        </a:spcAft>
                      </a:pPr>
                      <a:r>
                        <a:rPr lang="en-ZA" sz="1600" dirty="0">
                          <a:effectLst/>
                          <a:latin typeface="Calibri" panose="020F0502020204030204" pitchFamily="34" charset="0"/>
                          <a:ea typeface="Calibri" panose="020F0502020204030204" pitchFamily="34" charset="0"/>
                          <a:cs typeface="Calibri" panose="020F0502020204030204" pitchFamily="34" charset="0"/>
                        </a:rPr>
                        <a:t>Flagstaff</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just">
                        <a:lnSpc>
                          <a:spcPct val="115000"/>
                        </a:lnSpc>
                        <a:spcAft>
                          <a:spcPts val="0"/>
                        </a:spcAft>
                      </a:pPr>
                      <a:r>
                        <a:rPr lang="en-ZA" sz="1600" dirty="0">
                          <a:effectLst/>
                          <a:latin typeface="Calibri" panose="020F0502020204030204" pitchFamily="34" charset="0"/>
                          <a:ea typeface="Calibri" panose="020F0502020204030204" pitchFamily="34" charset="0"/>
                          <a:cs typeface="Calibri" panose="020F0502020204030204" pitchFamily="34" charset="0"/>
                        </a:rPr>
                        <a:t>37</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just">
                        <a:lnSpc>
                          <a:spcPct val="115000"/>
                        </a:lnSpc>
                        <a:spcAft>
                          <a:spcPts val="0"/>
                        </a:spcAft>
                      </a:pPr>
                      <a:r>
                        <a:rPr lang="en-ZA" sz="1600" dirty="0">
                          <a:effectLst/>
                          <a:latin typeface="Calibri" panose="020F0502020204030204" pitchFamily="34" charset="0"/>
                          <a:ea typeface="Calibri" panose="020F0502020204030204" pitchFamily="34" charset="0"/>
                          <a:cs typeface="Calibri" panose="020F0502020204030204" pitchFamily="34" charset="0"/>
                        </a:rPr>
                        <a:t>90</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just">
                        <a:lnSpc>
                          <a:spcPct val="115000"/>
                        </a:lnSpc>
                        <a:spcAft>
                          <a:spcPts val="0"/>
                        </a:spcAft>
                      </a:pPr>
                      <a:r>
                        <a:rPr lang="en-ZA" sz="1600" dirty="0">
                          <a:effectLst/>
                          <a:latin typeface="Calibri" panose="020F0502020204030204" pitchFamily="34" charset="0"/>
                          <a:ea typeface="Calibri" panose="020F0502020204030204" pitchFamily="34" charset="0"/>
                          <a:cs typeface="Calibri" panose="020F0502020204030204" pitchFamily="34" charset="0"/>
                        </a:rPr>
                        <a:t>143%</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r>
              <a:tr h="192786">
                <a:tc vMerge="1">
                  <a:txBody>
                    <a:bodyPr/>
                    <a:lstStyle/>
                    <a:p>
                      <a:endParaRPr lang="en-ZA"/>
                    </a:p>
                  </a:txBody>
                  <a:tcPr/>
                </a:tc>
                <a:tc>
                  <a:txBody>
                    <a:bodyPr/>
                    <a:lstStyle/>
                    <a:p>
                      <a:pPr algn="just">
                        <a:lnSpc>
                          <a:spcPct val="115000"/>
                        </a:lnSpc>
                        <a:spcAft>
                          <a:spcPts val="0"/>
                        </a:spcAft>
                      </a:pPr>
                      <a:r>
                        <a:rPr lang="en-ZA" sz="1600" dirty="0" err="1">
                          <a:effectLst/>
                          <a:latin typeface="Calibri" panose="020F0502020204030204" pitchFamily="34" charset="0"/>
                          <a:ea typeface="Calibri" panose="020F0502020204030204" pitchFamily="34" charset="0"/>
                          <a:cs typeface="Calibri" panose="020F0502020204030204" pitchFamily="34" charset="0"/>
                        </a:rPr>
                        <a:t>Lusikisiki</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just">
                        <a:lnSpc>
                          <a:spcPct val="115000"/>
                        </a:lnSpc>
                        <a:spcAft>
                          <a:spcPts val="0"/>
                        </a:spcAft>
                      </a:pPr>
                      <a:r>
                        <a:rPr lang="en-ZA" sz="1600" dirty="0">
                          <a:effectLst/>
                          <a:latin typeface="Calibri" panose="020F0502020204030204" pitchFamily="34" charset="0"/>
                          <a:ea typeface="Calibri" panose="020F0502020204030204" pitchFamily="34" charset="0"/>
                          <a:cs typeface="Calibri" panose="020F0502020204030204" pitchFamily="34" charset="0"/>
                        </a:rPr>
                        <a:t>109</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just">
                        <a:lnSpc>
                          <a:spcPct val="115000"/>
                        </a:lnSpc>
                        <a:spcAft>
                          <a:spcPts val="0"/>
                        </a:spcAft>
                      </a:pPr>
                      <a:r>
                        <a:rPr lang="en-ZA" sz="1600" dirty="0">
                          <a:effectLst/>
                          <a:latin typeface="Calibri" panose="020F0502020204030204" pitchFamily="34" charset="0"/>
                          <a:ea typeface="Calibri" panose="020F0502020204030204" pitchFamily="34" charset="0"/>
                          <a:cs typeface="Calibri" panose="020F0502020204030204" pitchFamily="34" charset="0"/>
                        </a:rPr>
                        <a:t>293</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just">
                        <a:lnSpc>
                          <a:spcPct val="115000"/>
                        </a:lnSpc>
                        <a:spcAft>
                          <a:spcPts val="0"/>
                        </a:spcAft>
                      </a:pPr>
                      <a:r>
                        <a:rPr lang="en-ZA" sz="1600" dirty="0">
                          <a:effectLst/>
                          <a:latin typeface="Calibri" panose="020F0502020204030204" pitchFamily="34" charset="0"/>
                          <a:ea typeface="Calibri" panose="020F0502020204030204" pitchFamily="34" charset="0"/>
                          <a:cs typeface="Calibri" panose="020F0502020204030204" pitchFamily="34" charset="0"/>
                        </a:rPr>
                        <a:t>169%</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192786">
                <a:tc vMerge="1">
                  <a:txBody>
                    <a:bodyPr/>
                    <a:lstStyle/>
                    <a:p>
                      <a:endParaRPr lang="en-ZA"/>
                    </a:p>
                  </a:txBody>
                  <a:tcPr/>
                </a:tc>
                <a:tc>
                  <a:txBody>
                    <a:bodyPr/>
                    <a:lstStyle/>
                    <a:p>
                      <a:pPr algn="just">
                        <a:lnSpc>
                          <a:spcPct val="115000"/>
                        </a:lnSpc>
                        <a:spcAft>
                          <a:spcPts val="0"/>
                        </a:spcAft>
                      </a:pPr>
                      <a:r>
                        <a:rPr lang="en-ZA" sz="1600">
                          <a:effectLst/>
                          <a:latin typeface="Calibri" panose="020F0502020204030204" pitchFamily="34" charset="0"/>
                          <a:ea typeface="Calibri" panose="020F0502020204030204" pitchFamily="34" charset="0"/>
                          <a:cs typeface="Calibri" panose="020F0502020204030204" pitchFamily="34" charset="0"/>
                        </a:rPr>
                        <a:t>Mount Frere</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just">
                        <a:lnSpc>
                          <a:spcPct val="115000"/>
                        </a:lnSpc>
                        <a:spcAft>
                          <a:spcPts val="0"/>
                        </a:spcAft>
                      </a:pPr>
                      <a:r>
                        <a:rPr lang="en-ZA" sz="1600">
                          <a:effectLst/>
                          <a:latin typeface="Calibri" panose="020F0502020204030204" pitchFamily="34" charset="0"/>
                          <a:ea typeface="Calibri" panose="020F0502020204030204" pitchFamily="34" charset="0"/>
                          <a:cs typeface="Calibri" panose="020F0502020204030204" pitchFamily="34" charset="0"/>
                        </a:rPr>
                        <a:t>32</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just">
                        <a:lnSpc>
                          <a:spcPct val="115000"/>
                        </a:lnSpc>
                        <a:spcAft>
                          <a:spcPts val="0"/>
                        </a:spcAft>
                      </a:pPr>
                      <a:r>
                        <a:rPr lang="en-ZA" sz="1600" dirty="0">
                          <a:effectLst/>
                          <a:latin typeface="Calibri" panose="020F0502020204030204" pitchFamily="34" charset="0"/>
                          <a:ea typeface="Calibri" panose="020F0502020204030204" pitchFamily="34" charset="0"/>
                          <a:cs typeface="Calibri" panose="020F0502020204030204" pitchFamily="34" charset="0"/>
                        </a:rPr>
                        <a:t>93</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just">
                        <a:lnSpc>
                          <a:spcPct val="115000"/>
                        </a:lnSpc>
                        <a:spcAft>
                          <a:spcPts val="0"/>
                        </a:spcAft>
                      </a:pPr>
                      <a:r>
                        <a:rPr lang="en-ZA" sz="1600" dirty="0">
                          <a:effectLst/>
                          <a:latin typeface="Calibri" panose="020F0502020204030204" pitchFamily="34" charset="0"/>
                          <a:ea typeface="Calibri" panose="020F0502020204030204" pitchFamily="34" charset="0"/>
                          <a:cs typeface="Calibri" panose="020F0502020204030204" pitchFamily="34" charset="0"/>
                        </a:rPr>
                        <a:t>191%</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192786">
                <a:tc rowSpan="3">
                  <a:txBody>
                    <a:bodyPr/>
                    <a:lstStyle/>
                    <a:p>
                      <a:pPr algn="just">
                        <a:lnSpc>
                          <a:spcPct val="115000"/>
                        </a:lnSpc>
                        <a:spcAft>
                          <a:spcPts val="0"/>
                        </a:spcAft>
                      </a:pPr>
                      <a:r>
                        <a:rPr lang="en-ZA" sz="1600" dirty="0">
                          <a:effectLst/>
                          <a:latin typeface="Calibri" panose="020F0502020204030204" pitchFamily="34" charset="0"/>
                          <a:ea typeface="Times New Roman" panose="02020603050405020304" pitchFamily="18" charset="0"/>
                          <a:cs typeface="Calibri" panose="020F0502020204030204" pitchFamily="34" charset="0"/>
                        </a:rPr>
                        <a:t>LMN Region</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just">
                        <a:lnSpc>
                          <a:spcPct val="115000"/>
                        </a:lnSpc>
                        <a:spcAft>
                          <a:spcPts val="0"/>
                        </a:spcAft>
                      </a:pPr>
                      <a:r>
                        <a:rPr lang="en-ZA" sz="1600">
                          <a:effectLst/>
                          <a:latin typeface="Calibri" panose="020F0502020204030204" pitchFamily="34" charset="0"/>
                          <a:ea typeface="Calibri" panose="020F0502020204030204" pitchFamily="34" charset="0"/>
                          <a:cs typeface="Calibri" panose="020F0502020204030204" pitchFamily="34" charset="0"/>
                        </a:rPr>
                        <a:t>Polokwane</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just">
                        <a:lnSpc>
                          <a:spcPct val="115000"/>
                        </a:lnSpc>
                        <a:spcAft>
                          <a:spcPts val="0"/>
                        </a:spcAft>
                      </a:pPr>
                      <a:r>
                        <a:rPr lang="en-ZA" sz="1600" dirty="0">
                          <a:effectLst/>
                          <a:latin typeface="Calibri" panose="020F0502020204030204" pitchFamily="34" charset="0"/>
                          <a:ea typeface="Calibri" panose="020F0502020204030204" pitchFamily="34" charset="0"/>
                          <a:cs typeface="Calibri" panose="020F0502020204030204" pitchFamily="34" charset="0"/>
                        </a:rPr>
                        <a:t>557</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just">
                        <a:lnSpc>
                          <a:spcPct val="115000"/>
                        </a:lnSpc>
                        <a:spcAft>
                          <a:spcPts val="0"/>
                        </a:spcAft>
                      </a:pPr>
                      <a:r>
                        <a:rPr lang="en-ZA" sz="1600">
                          <a:effectLst/>
                          <a:latin typeface="Calibri" panose="020F0502020204030204" pitchFamily="34" charset="0"/>
                          <a:ea typeface="Calibri" panose="020F0502020204030204" pitchFamily="34" charset="0"/>
                          <a:cs typeface="Calibri" panose="020F0502020204030204" pitchFamily="34" charset="0"/>
                        </a:rPr>
                        <a:t>1 717</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just">
                        <a:lnSpc>
                          <a:spcPct val="115000"/>
                        </a:lnSpc>
                        <a:spcAft>
                          <a:spcPts val="0"/>
                        </a:spcAft>
                      </a:pPr>
                      <a:r>
                        <a:rPr lang="en-ZA" sz="1600" dirty="0">
                          <a:effectLst/>
                          <a:latin typeface="Calibri" panose="020F0502020204030204" pitchFamily="34" charset="0"/>
                          <a:ea typeface="Calibri" panose="020F0502020204030204" pitchFamily="34" charset="0"/>
                          <a:cs typeface="Calibri" panose="020F0502020204030204" pitchFamily="34" charset="0"/>
                        </a:rPr>
                        <a:t>208%</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192786">
                <a:tc vMerge="1">
                  <a:txBody>
                    <a:bodyPr/>
                    <a:lstStyle/>
                    <a:p>
                      <a:endParaRPr lang="en-ZA"/>
                    </a:p>
                  </a:txBody>
                  <a:tcPr/>
                </a:tc>
                <a:tc>
                  <a:txBody>
                    <a:bodyPr/>
                    <a:lstStyle/>
                    <a:p>
                      <a:pPr algn="just">
                        <a:lnSpc>
                          <a:spcPct val="115000"/>
                        </a:lnSpc>
                        <a:spcAft>
                          <a:spcPts val="0"/>
                        </a:spcAft>
                      </a:pPr>
                      <a:r>
                        <a:rPr lang="en-ZA" sz="1600" dirty="0">
                          <a:effectLst/>
                          <a:latin typeface="Calibri" panose="020F0502020204030204" pitchFamily="34" charset="0"/>
                          <a:ea typeface="Calibri" panose="020F0502020204030204" pitchFamily="34" charset="0"/>
                          <a:cs typeface="Calibri" panose="020F0502020204030204" pitchFamily="34" charset="0"/>
                        </a:rPr>
                        <a:t>Potchefstroom</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just">
                        <a:lnSpc>
                          <a:spcPct val="115000"/>
                        </a:lnSpc>
                        <a:spcAft>
                          <a:spcPts val="0"/>
                        </a:spcAft>
                      </a:pPr>
                      <a:r>
                        <a:rPr lang="en-ZA" sz="1600">
                          <a:effectLst/>
                          <a:latin typeface="Calibri" panose="020F0502020204030204" pitchFamily="34" charset="0"/>
                          <a:ea typeface="Calibri" panose="020F0502020204030204" pitchFamily="34" charset="0"/>
                          <a:cs typeface="Calibri" panose="020F0502020204030204" pitchFamily="34" charset="0"/>
                        </a:rPr>
                        <a:t>1 929</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just">
                        <a:lnSpc>
                          <a:spcPct val="115000"/>
                        </a:lnSpc>
                        <a:spcAft>
                          <a:spcPts val="0"/>
                        </a:spcAft>
                      </a:pPr>
                      <a:r>
                        <a:rPr lang="en-ZA" sz="1600">
                          <a:effectLst/>
                          <a:latin typeface="Calibri" panose="020F0502020204030204" pitchFamily="34" charset="0"/>
                          <a:ea typeface="Calibri" panose="020F0502020204030204" pitchFamily="34" charset="0"/>
                          <a:cs typeface="Calibri" panose="020F0502020204030204" pitchFamily="34" charset="0"/>
                        </a:rPr>
                        <a:t>867</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just">
                        <a:lnSpc>
                          <a:spcPct val="115000"/>
                        </a:lnSpc>
                        <a:spcAft>
                          <a:spcPts val="0"/>
                        </a:spcAft>
                      </a:pPr>
                      <a:r>
                        <a:rPr lang="en-ZA" sz="1600" dirty="0">
                          <a:effectLst/>
                          <a:latin typeface="Calibri" panose="020F0502020204030204" pitchFamily="34" charset="0"/>
                          <a:ea typeface="Calibri" panose="020F0502020204030204" pitchFamily="34" charset="0"/>
                          <a:cs typeface="Calibri" panose="020F0502020204030204" pitchFamily="34" charset="0"/>
                        </a:rPr>
                        <a:t>122%</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r>
              <a:tr h="192786">
                <a:tc vMerge="1">
                  <a:txBody>
                    <a:bodyPr/>
                    <a:lstStyle/>
                    <a:p>
                      <a:endParaRPr lang="en-ZA"/>
                    </a:p>
                  </a:txBody>
                  <a:tcPr/>
                </a:tc>
                <a:tc>
                  <a:txBody>
                    <a:bodyPr/>
                    <a:lstStyle/>
                    <a:p>
                      <a:pPr algn="just">
                        <a:lnSpc>
                          <a:spcPct val="115000"/>
                        </a:lnSpc>
                        <a:spcAft>
                          <a:spcPts val="0"/>
                        </a:spcAft>
                      </a:pPr>
                      <a:r>
                        <a:rPr lang="en-ZA" sz="1600" dirty="0" err="1">
                          <a:effectLst/>
                          <a:latin typeface="Calibri" panose="020F0502020204030204" pitchFamily="34" charset="0"/>
                          <a:ea typeface="Calibri" panose="020F0502020204030204" pitchFamily="34" charset="0"/>
                          <a:cs typeface="Calibri" panose="020F0502020204030204" pitchFamily="34" charset="0"/>
                        </a:rPr>
                        <a:t>Makado</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just">
                        <a:lnSpc>
                          <a:spcPct val="115000"/>
                        </a:lnSpc>
                        <a:spcAft>
                          <a:spcPts val="0"/>
                        </a:spcAft>
                      </a:pPr>
                      <a:r>
                        <a:rPr lang="en-ZA" sz="1600" dirty="0">
                          <a:effectLst/>
                          <a:latin typeface="Calibri" panose="020F0502020204030204" pitchFamily="34" charset="0"/>
                          <a:ea typeface="Calibri" panose="020F0502020204030204" pitchFamily="34" charset="0"/>
                          <a:cs typeface="Calibri" panose="020F0502020204030204" pitchFamily="34" charset="0"/>
                        </a:rPr>
                        <a:t>614</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just">
                        <a:lnSpc>
                          <a:spcPct val="115000"/>
                        </a:lnSpc>
                        <a:spcAft>
                          <a:spcPts val="0"/>
                        </a:spcAft>
                      </a:pPr>
                      <a:r>
                        <a:rPr lang="en-ZA" sz="1600" dirty="0">
                          <a:effectLst/>
                          <a:latin typeface="Calibri" panose="020F0502020204030204" pitchFamily="34" charset="0"/>
                          <a:ea typeface="Calibri" panose="020F0502020204030204" pitchFamily="34" charset="0"/>
                          <a:cs typeface="Calibri" panose="020F0502020204030204" pitchFamily="34" charset="0"/>
                        </a:rPr>
                        <a:t>324</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just">
                        <a:lnSpc>
                          <a:spcPct val="115000"/>
                        </a:lnSpc>
                        <a:spcAft>
                          <a:spcPts val="0"/>
                        </a:spcAft>
                      </a:pPr>
                      <a:r>
                        <a:rPr lang="en-ZA" sz="1600" dirty="0">
                          <a:effectLst/>
                          <a:latin typeface="Calibri" panose="020F0502020204030204" pitchFamily="34" charset="0"/>
                          <a:ea typeface="Calibri" panose="020F0502020204030204" pitchFamily="34" charset="0"/>
                          <a:cs typeface="Calibri" panose="020F0502020204030204" pitchFamily="34" charset="0"/>
                        </a:rPr>
                        <a:t>90%</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r>
            </a:tbl>
          </a:graphicData>
        </a:graphic>
      </p:graphicFrame>
    </p:spTree>
    <p:extLst>
      <p:ext uri="{BB962C8B-B14F-4D97-AF65-F5344CB8AC3E}">
        <p14:creationId xmlns:p14="http://schemas.microsoft.com/office/powerpoint/2010/main" val="3399112344"/>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Picture 2" descr="Picture 2"/>
          <p:cNvPicPr>
            <a:picLocks noChangeAspect="1"/>
          </p:cNvPicPr>
          <p:nvPr/>
        </p:nvPicPr>
        <p:blipFill>
          <a:blip r:embed="rId2">
            <a:extLst/>
          </a:blip>
          <a:stretch>
            <a:fillRect/>
          </a:stretch>
        </p:blipFill>
        <p:spPr>
          <a:xfrm>
            <a:off x="-21580" y="36281"/>
            <a:ext cx="9144001" cy="6858001"/>
          </a:xfrm>
          <a:prstGeom prst="rect">
            <a:avLst/>
          </a:prstGeom>
          <a:ln w="12700">
            <a:miter lim="400000"/>
          </a:ln>
        </p:spPr>
      </p:pic>
      <p:sp>
        <p:nvSpPr>
          <p:cNvPr id="180" name="Rectangle 8"/>
          <p:cNvSpPr txBox="1"/>
          <p:nvPr/>
        </p:nvSpPr>
        <p:spPr>
          <a:xfrm>
            <a:off x="769477" y="6597511"/>
            <a:ext cx="2740011" cy="2311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000">
                <a:solidFill>
                  <a:srgbClr val="FFFFFF"/>
                </a:solidFill>
              </a:defRPr>
            </a:lvl1pPr>
          </a:lstStyle>
          <a:p>
            <a:r>
              <a:t>Judicial Inspectorate for Correctional Services</a:t>
            </a:r>
          </a:p>
        </p:txBody>
      </p:sp>
      <p:sp>
        <p:nvSpPr>
          <p:cNvPr id="181" name="Rectangle 6"/>
          <p:cNvSpPr txBox="1"/>
          <p:nvPr/>
        </p:nvSpPr>
        <p:spPr>
          <a:xfrm>
            <a:off x="357158" y="2028551"/>
            <a:ext cx="8429684" cy="143510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000"/>
            </a:pPr>
            <a:r>
              <a:t/>
            </a:r>
            <a:br/>
            <a:endParaRPr/>
          </a:p>
          <a:p>
            <a:pPr marL="355600" indent="-190500" algn="just">
              <a:lnSpc>
                <a:spcPct val="80000"/>
              </a:lnSpc>
              <a:defRPr sz="2000"/>
            </a:pPr>
            <a:endParaRPr/>
          </a:p>
          <a:p>
            <a:pPr marL="15875" indent="149225" algn="just">
              <a:lnSpc>
                <a:spcPct val="80000"/>
              </a:lnSpc>
              <a:defRPr sz="2000"/>
            </a:pPr>
            <a:endParaRPr/>
          </a:p>
        </p:txBody>
      </p:sp>
      <p:sp>
        <p:nvSpPr>
          <p:cNvPr id="182" name="Slide Number Placeholder 4"/>
          <p:cNvSpPr txBox="1">
            <a:spLocks noGrp="1"/>
          </p:cNvSpPr>
          <p:nvPr>
            <p:ph type="sldNum" sz="quarter" idx="2"/>
          </p:nvPr>
        </p:nvSpPr>
        <p:spPr>
          <a:xfrm>
            <a:off x="8422818" y="6404292"/>
            <a:ext cx="263983" cy="2692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19</a:t>
            </a:fld>
            <a:endParaRPr/>
          </a:p>
        </p:txBody>
      </p:sp>
      <p:sp>
        <p:nvSpPr>
          <p:cNvPr id="7" name="TextBox 7"/>
          <p:cNvSpPr txBox="1"/>
          <p:nvPr/>
        </p:nvSpPr>
        <p:spPr>
          <a:xfrm>
            <a:off x="1227938" y="174970"/>
            <a:ext cx="7148374" cy="58477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800" b="1"/>
            </a:lvl1pPr>
          </a:lstStyle>
          <a:p>
            <a:r>
              <a:rPr lang="en-GB" sz="3200" dirty="0" smtClean="0"/>
              <a:t>INVESTIGATIONS</a:t>
            </a:r>
            <a:endParaRPr lang="en-GB" sz="3200" dirty="0"/>
          </a:p>
        </p:txBody>
      </p:sp>
      <p:graphicFrame>
        <p:nvGraphicFramePr>
          <p:cNvPr id="9" name="Chart 8"/>
          <p:cNvGraphicFramePr/>
          <p:nvPr>
            <p:extLst>
              <p:ext uri="{D42A27DB-BD31-4B8C-83A1-F6EECF244321}">
                <p14:modId xmlns:p14="http://schemas.microsoft.com/office/powerpoint/2010/main" val="2595267755"/>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02408691"/>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Picture 2" descr="Picture 2"/>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125" name="Rectangle 8"/>
          <p:cNvSpPr txBox="1"/>
          <p:nvPr/>
        </p:nvSpPr>
        <p:spPr>
          <a:xfrm>
            <a:off x="769477" y="6597511"/>
            <a:ext cx="2740011" cy="2311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000">
                <a:solidFill>
                  <a:srgbClr val="FFFFFF"/>
                </a:solidFill>
              </a:defRPr>
            </a:lvl1pPr>
          </a:lstStyle>
          <a:p>
            <a:r>
              <a:t>Judicial Inspectorate for Correctional Services</a:t>
            </a:r>
          </a:p>
        </p:txBody>
      </p:sp>
      <p:sp>
        <p:nvSpPr>
          <p:cNvPr id="126" name="Rectangle 3"/>
          <p:cNvSpPr txBox="1"/>
          <p:nvPr/>
        </p:nvSpPr>
        <p:spPr>
          <a:xfrm>
            <a:off x="2286000" y="1195387"/>
            <a:ext cx="4572000" cy="3581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just">
              <a:defRPr b="1"/>
            </a:lvl1pPr>
          </a:lstStyle>
          <a:p>
            <a:r>
              <a:t> </a:t>
            </a:r>
          </a:p>
        </p:txBody>
      </p:sp>
      <p:sp>
        <p:nvSpPr>
          <p:cNvPr id="127" name="Slide Number Placeholder 6"/>
          <p:cNvSpPr txBox="1">
            <a:spLocks noGrp="1"/>
          </p:cNvSpPr>
          <p:nvPr>
            <p:ph type="sldNum" sz="quarter" idx="2"/>
          </p:nvPr>
        </p:nvSpPr>
        <p:spPr>
          <a:xfrm>
            <a:off x="8502739" y="6404292"/>
            <a:ext cx="184061" cy="2692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a:t>
            </a:fld>
            <a:endParaRPr/>
          </a:p>
        </p:txBody>
      </p:sp>
      <p:sp>
        <p:nvSpPr>
          <p:cNvPr id="129" name="TextBox 14"/>
          <p:cNvSpPr txBox="1"/>
          <p:nvPr/>
        </p:nvSpPr>
        <p:spPr>
          <a:xfrm>
            <a:off x="557212" y="872382"/>
            <a:ext cx="8243887" cy="503952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lnSpc>
                <a:spcPct val="107000"/>
              </a:lnSpc>
              <a:spcBef>
                <a:spcPts val="200"/>
              </a:spcBef>
            </a:pPr>
            <a:r>
              <a:rPr lang="en-GB" sz="3600" b="1" dirty="0" smtClean="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BACKGROUND</a:t>
            </a:r>
          </a:p>
          <a:p>
            <a:pPr algn="just">
              <a:lnSpc>
                <a:spcPct val="107000"/>
              </a:lnSpc>
              <a:spcAft>
                <a:spcPts val="800"/>
              </a:spcAft>
            </a:pPr>
            <a:r>
              <a:rPr lang="en-GB" sz="2800" dirty="0" smtClean="0">
                <a:latin typeface="Calibri" panose="020F0502020204030204" pitchFamily="34" charset="0"/>
                <a:ea typeface="Calibri" panose="020F0502020204030204" pitchFamily="34" charset="0"/>
                <a:cs typeface="Calibri" panose="020F0502020204030204" pitchFamily="34" charset="0"/>
              </a:rPr>
              <a:t>JICS is an independent office </a:t>
            </a:r>
            <a:r>
              <a:rPr lang="en-GB" sz="2800" dirty="0">
                <a:latin typeface="Calibri" panose="020F0502020204030204" pitchFamily="34" charset="0"/>
                <a:ea typeface="Calibri" panose="020F0502020204030204" pitchFamily="34" charset="0"/>
                <a:cs typeface="Calibri" panose="020F0502020204030204" pitchFamily="34" charset="0"/>
              </a:rPr>
              <a:t>under the control of the Inspecting </a:t>
            </a:r>
            <a:r>
              <a:rPr lang="en-GB" sz="2800" dirty="0" smtClean="0">
                <a:latin typeface="Calibri" panose="020F0502020204030204" pitchFamily="34" charset="0"/>
                <a:ea typeface="Calibri" panose="020F0502020204030204" pitchFamily="34" charset="0"/>
                <a:cs typeface="Calibri" panose="020F0502020204030204" pitchFamily="34" charset="0"/>
              </a:rPr>
              <a:t>Judge established in accordance to section 85 of the Correctional Service Act 111 OF 1998.</a:t>
            </a:r>
          </a:p>
          <a:p>
            <a:pPr algn="just">
              <a:lnSpc>
                <a:spcPct val="107000"/>
              </a:lnSpc>
              <a:spcAft>
                <a:spcPts val="800"/>
              </a:spcAft>
            </a:pPr>
            <a:r>
              <a:rPr lang="en-GB" sz="2800" dirty="0" smtClean="0">
                <a:latin typeface="Calibri" panose="020F0502020204030204" pitchFamily="34" charset="0"/>
                <a:ea typeface="Calibri" panose="020F0502020204030204" pitchFamily="34" charset="0"/>
                <a:cs typeface="Calibri" panose="020F0502020204030204" pitchFamily="34" charset="0"/>
              </a:rPr>
              <a:t> </a:t>
            </a:r>
          </a:p>
          <a:p>
            <a:pPr algn="just">
              <a:lnSpc>
                <a:spcPct val="107000"/>
              </a:lnSpc>
              <a:spcAft>
                <a:spcPts val="800"/>
              </a:spcAft>
            </a:pPr>
            <a:r>
              <a:rPr lang="en-US" sz="2800" dirty="0"/>
              <a:t>The </a:t>
            </a:r>
            <a:r>
              <a:rPr lang="en-US" sz="2800" dirty="0" smtClean="0"/>
              <a:t>objective </a:t>
            </a:r>
            <a:r>
              <a:rPr lang="en-US" sz="2800" dirty="0"/>
              <a:t>of </a:t>
            </a:r>
            <a:r>
              <a:rPr lang="en-US" sz="2800" dirty="0" smtClean="0"/>
              <a:t>JICS </a:t>
            </a:r>
            <a:r>
              <a:rPr lang="en-US" sz="2800" dirty="0"/>
              <a:t>is to facilitate the inspection of correctional </a:t>
            </a:r>
            <a:r>
              <a:rPr lang="en-US" sz="2800" dirty="0" err="1"/>
              <a:t>centres</a:t>
            </a:r>
            <a:r>
              <a:rPr lang="en-US" sz="2800" dirty="0"/>
              <a:t> </a:t>
            </a:r>
            <a:r>
              <a:rPr lang="en-US" sz="2800" dirty="0" smtClean="0"/>
              <a:t>to enable </a:t>
            </a:r>
            <a:r>
              <a:rPr lang="en-US" sz="2800" dirty="0"/>
              <a:t>the Inspecting </a:t>
            </a:r>
            <a:r>
              <a:rPr lang="en-US" sz="2800" dirty="0" smtClean="0"/>
              <a:t>Judge (IJ) to </a:t>
            </a:r>
            <a:r>
              <a:rPr lang="en-US" sz="2800" dirty="0"/>
              <a:t>report on the treatment of inmates in correctional </a:t>
            </a:r>
            <a:r>
              <a:rPr lang="en-US" sz="2800" dirty="0" err="1" smtClean="0"/>
              <a:t>centres</a:t>
            </a:r>
            <a:r>
              <a:rPr lang="en-US" sz="2800" dirty="0"/>
              <a:t>;</a:t>
            </a:r>
            <a:r>
              <a:rPr lang="en-US" sz="2800" dirty="0" smtClean="0"/>
              <a:t> </a:t>
            </a:r>
            <a:r>
              <a:rPr lang="en-US" sz="2800" dirty="0"/>
              <a:t>conditions </a:t>
            </a:r>
            <a:r>
              <a:rPr lang="en-US" sz="2800" dirty="0" smtClean="0"/>
              <a:t>of the </a:t>
            </a:r>
            <a:r>
              <a:rPr lang="en-US" sz="2800" dirty="0"/>
              <a:t>correctional </a:t>
            </a:r>
            <a:r>
              <a:rPr lang="en-US" sz="2800" dirty="0" err="1" smtClean="0"/>
              <a:t>centres</a:t>
            </a:r>
            <a:r>
              <a:rPr lang="en-US" sz="2800" dirty="0" smtClean="0"/>
              <a:t> and any corrupt DCS officials. </a:t>
            </a:r>
            <a:endParaRPr lang="en-GB" sz="2800" b="1"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 name="Picture 2" descr="Picture 2"/>
          <p:cNvPicPr>
            <a:picLocks noChangeAspect="1"/>
          </p:cNvPicPr>
          <p:nvPr/>
        </p:nvPicPr>
        <p:blipFill>
          <a:blip r:embed="rId2">
            <a:extLst/>
          </a:blip>
          <a:stretch>
            <a:fillRect/>
          </a:stretch>
        </p:blipFill>
        <p:spPr>
          <a:xfrm>
            <a:off x="2406" y="-284481"/>
            <a:ext cx="9139188" cy="7159799"/>
          </a:xfrm>
          <a:prstGeom prst="rect">
            <a:avLst/>
          </a:prstGeom>
          <a:ln w="12700">
            <a:miter lim="400000"/>
          </a:ln>
        </p:spPr>
      </p:pic>
      <p:sp>
        <p:nvSpPr>
          <p:cNvPr id="260" name="Rectangle 8"/>
          <p:cNvSpPr txBox="1"/>
          <p:nvPr/>
        </p:nvSpPr>
        <p:spPr>
          <a:xfrm>
            <a:off x="769477" y="6597511"/>
            <a:ext cx="2740011" cy="2311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000">
                <a:solidFill>
                  <a:srgbClr val="FFFFFF"/>
                </a:solidFill>
              </a:defRPr>
            </a:lvl1pPr>
          </a:lstStyle>
          <a:p>
            <a:r>
              <a:t>Judicial Inspectorate for Correctional Services</a:t>
            </a:r>
          </a:p>
        </p:txBody>
      </p:sp>
      <p:sp>
        <p:nvSpPr>
          <p:cNvPr id="261" name="Rectangle 6"/>
          <p:cNvSpPr txBox="1"/>
          <p:nvPr/>
        </p:nvSpPr>
        <p:spPr>
          <a:xfrm>
            <a:off x="357158" y="1000108"/>
            <a:ext cx="8429684" cy="147320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buSzPct val="100000"/>
              <a:buFont typeface="Arial"/>
              <a:buChar char="•"/>
              <a:tabLst>
                <a:tab pos="444500" algn="l"/>
              </a:tabLst>
              <a:defRPr i="1"/>
            </a:pPr>
            <a:endParaRPr/>
          </a:p>
          <a:p>
            <a:pPr>
              <a:tabLst>
                <a:tab pos="444500" algn="l"/>
              </a:tabLst>
              <a:defRPr sz="1200" i="1"/>
            </a:pPr>
            <a:r>
              <a:t>	</a:t>
            </a:r>
          </a:p>
          <a:p>
            <a:pPr>
              <a:tabLst>
                <a:tab pos="444500" algn="l"/>
              </a:tabLst>
              <a:defRPr sz="1200" i="1"/>
            </a:pPr>
            <a:r>
              <a:t>	</a:t>
            </a:r>
            <a:endParaRPr sz="2800"/>
          </a:p>
          <a:p>
            <a:pPr marL="355600" indent="-190500" algn="just">
              <a:lnSpc>
                <a:spcPct val="80000"/>
              </a:lnSpc>
              <a:defRPr sz="2000"/>
            </a:pPr>
            <a:endParaRPr sz="2800"/>
          </a:p>
          <a:p>
            <a:pPr marL="15875" indent="149225" algn="just">
              <a:lnSpc>
                <a:spcPct val="80000"/>
              </a:lnSpc>
              <a:defRPr sz="2000"/>
            </a:pPr>
            <a:endParaRPr sz="2800"/>
          </a:p>
        </p:txBody>
      </p:sp>
      <p:sp>
        <p:nvSpPr>
          <p:cNvPr id="262" name="Slide Number Placeholder 4"/>
          <p:cNvSpPr txBox="1">
            <a:spLocks noGrp="1"/>
          </p:cNvSpPr>
          <p:nvPr>
            <p:ph type="sldNum" sz="quarter" idx="2"/>
          </p:nvPr>
        </p:nvSpPr>
        <p:spPr>
          <a:xfrm>
            <a:off x="8422818" y="6404292"/>
            <a:ext cx="263983" cy="2692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20</a:t>
            </a:fld>
            <a:endParaRPr/>
          </a:p>
        </p:txBody>
      </p:sp>
      <p:grpSp>
        <p:nvGrpSpPr>
          <p:cNvPr id="267" name="Group 2"/>
          <p:cNvGrpSpPr/>
          <p:nvPr/>
        </p:nvGrpSpPr>
        <p:grpSpPr>
          <a:xfrm>
            <a:off x="-30157" y="-31967"/>
            <a:ext cx="10118714" cy="6921934"/>
            <a:chOff x="0" y="0"/>
            <a:chExt cx="10118713" cy="6921932"/>
          </a:xfrm>
        </p:grpSpPr>
        <p:pic>
          <p:nvPicPr>
            <p:cNvPr id="263" name="Picture 3" descr="Picture 3"/>
            <p:cNvPicPr>
              <a:picLocks noChangeAspect="1"/>
            </p:cNvPicPr>
            <p:nvPr/>
          </p:nvPicPr>
          <p:blipFill>
            <a:blip r:embed="rId3">
              <a:extLst/>
            </a:blip>
            <a:stretch>
              <a:fillRect/>
            </a:stretch>
          </p:blipFill>
          <p:spPr>
            <a:xfrm>
              <a:off x="0" y="0"/>
              <a:ext cx="10118714" cy="6788429"/>
            </a:xfrm>
            <a:prstGeom prst="rect">
              <a:avLst/>
            </a:prstGeom>
            <a:ln w="12700" cap="flat">
              <a:noFill/>
              <a:miter lim="400000"/>
            </a:ln>
            <a:effectLst/>
          </p:spPr>
        </p:pic>
        <p:grpSp>
          <p:nvGrpSpPr>
            <p:cNvPr id="266" name="Rectangle 4"/>
            <p:cNvGrpSpPr/>
            <p:nvPr/>
          </p:nvGrpSpPr>
          <p:grpSpPr>
            <a:xfrm>
              <a:off x="0" y="5763709"/>
              <a:ext cx="10118714" cy="1158224"/>
              <a:chOff x="0" y="0"/>
              <a:chExt cx="10118713" cy="1158222"/>
            </a:xfrm>
          </p:grpSpPr>
          <p:sp>
            <p:nvSpPr>
              <p:cNvPr id="264" name="Rectangle"/>
              <p:cNvSpPr/>
              <p:nvPr/>
            </p:nvSpPr>
            <p:spPr>
              <a:xfrm>
                <a:off x="0" y="-1"/>
                <a:ext cx="10118714" cy="1158224"/>
              </a:xfrm>
              <a:prstGeom prst="rect">
                <a:avLst/>
              </a:prstGeom>
              <a:solidFill>
                <a:srgbClr val="009467"/>
              </a:solidFill>
              <a:ln w="12700" cap="flat">
                <a:noFill/>
                <a:miter lim="400000"/>
              </a:ln>
              <a:effectLst/>
            </p:spPr>
            <p:txBody>
              <a:bodyPr wrap="square" lIns="45719" tIns="45719" rIns="45719" bIns="45719" numCol="1" anchor="t">
                <a:noAutofit/>
              </a:bodyPr>
              <a:lstStyle/>
              <a:p>
                <a:pPr>
                  <a:defRPr sz="3200" b="1">
                    <a:solidFill>
                      <a:srgbClr val="FFFFFF"/>
                    </a:solidFill>
                    <a:latin typeface="Trebuchet MS"/>
                    <a:ea typeface="Trebuchet MS"/>
                    <a:cs typeface="Trebuchet MS"/>
                    <a:sym typeface="Trebuchet MS"/>
                  </a:defRPr>
                </a:pPr>
                <a:endParaRPr/>
              </a:p>
            </p:txBody>
          </p:sp>
          <p:sp>
            <p:nvSpPr>
              <p:cNvPr id="265" name="PART C: Directorate: Management Regions"/>
              <p:cNvSpPr txBox="1"/>
              <p:nvPr/>
            </p:nvSpPr>
            <p:spPr>
              <a:xfrm>
                <a:off x="0" y="-1"/>
                <a:ext cx="10118714" cy="65832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noAutofit/>
              </a:bodyPr>
              <a:lstStyle>
                <a:lvl1pPr>
                  <a:defRPr sz="3200" b="1">
                    <a:solidFill>
                      <a:srgbClr val="FFFFFF"/>
                    </a:solidFill>
                    <a:latin typeface="Trebuchet MS"/>
                    <a:ea typeface="Trebuchet MS"/>
                    <a:cs typeface="Trebuchet MS"/>
                    <a:sym typeface="Trebuchet MS"/>
                  </a:defRPr>
                </a:lvl1pPr>
              </a:lstStyle>
              <a:p>
                <a:r>
                  <a:rPr lang="en-GB" dirty="0" smtClean="0"/>
                  <a:t>MANDATORY REPORTING &amp; MANAGEMENT INFORMATION SYSTEMS</a:t>
                </a:r>
                <a:endParaRPr dirty="0"/>
              </a:p>
            </p:txBody>
          </p:sp>
        </p:grpSp>
      </p:grpSp>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Picture 2" descr="Picture 2"/>
          <p:cNvPicPr>
            <a:picLocks noChangeAspect="1"/>
          </p:cNvPicPr>
          <p:nvPr/>
        </p:nvPicPr>
        <p:blipFill>
          <a:blip r:embed="rId2">
            <a:extLst/>
          </a:blip>
          <a:stretch>
            <a:fillRect/>
          </a:stretch>
        </p:blipFill>
        <p:spPr>
          <a:xfrm>
            <a:off x="-1" y="34651"/>
            <a:ext cx="9144001" cy="6858001"/>
          </a:xfrm>
          <a:prstGeom prst="rect">
            <a:avLst/>
          </a:prstGeom>
          <a:ln w="12700">
            <a:miter lim="400000"/>
          </a:ln>
        </p:spPr>
      </p:pic>
      <p:sp>
        <p:nvSpPr>
          <p:cNvPr id="180" name="Rectangle 8"/>
          <p:cNvSpPr txBox="1"/>
          <p:nvPr/>
        </p:nvSpPr>
        <p:spPr>
          <a:xfrm>
            <a:off x="769477" y="6597511"/>
            <a:ext cx="2740011" cy="2311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000">
                <a:solidFill>
                  <a:srgbClr val="FFFFFF"/>
                </a:solidFill>
              </a:defRPr>
            </a:lvl1pPr>
          </a:lstStyle>
          <a:p>
            <a:r>
              <a:rPr dirty="0"/>
              <a:t>Judicial Inspectorate for Correctional Services</a:t>
            </a:r>
          </a:p>
        </p:txBody>
      </p:sp>
      <p:sp>
        <p:nvSpPr>
          <p:cNvPr id="181" name="Rectangle 6"/>
          <p:cNvSpPr txBox="1"/>
          <p:nvPr/>
        </p:nvSpPr>
        <p:spPr>
          <a:xfrm>
            <a:off x="357158" y="2028551"/>
            <a:ext cx="8429684" cy="143510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000"/>
            </a:pPr>
            <a:r>
              <a:rPr sz="2000"/>
              <a:t/>
            </a:r>
            <a:br>
              <a:rPr sz="2000"/>
            </a:br>
            <a:endParaRPr sz="2000"/>
          </a:p>
          <a:p>
            <a:pPr marL="355600" indent="-190500" algn="just">
              <a:lnSpc>
                <a:spcPct val="80000"/>
              </a:lnSpc>
              <a:defRPr sz="2000"/>
            </a:pPr>
            <a:endParaRPr sz="2000"/>
          </a:p>
          <a:p>
            <a:pPr marL="15875" indent="149225" algn="just">
              <a:lnSpc>
                <a:spcPct val="80000"/>
              </a:lnSpc>
              <a:defRPr sz="2000"/>
            </a:pPr>
            <a:endParaRPr sz="2000"/>
          </a:p>
        </p:txBody>
      </p:sp>
      <p:sp>
        <p:nvSpPr>
          <p:cNvPr id="182" name="Slide Number Placeholder 4"/>
          <p:cNvSpPr txBox="1">
            <a:spLocks noGrp="1"/>
          </p:cNvSpPr>
          <p:nvPr>
            <p:ph type="sldNum" sz="quarter" idx="2"/>
          </p:nvPr>
        </p:nvSpPr>
        <p:spPr>
          <a:xfrm>
            <a:off x="8422818" y="6404292"/>
            <a:ext cx="263983" cy="2692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pPr/>
              <a:t>21</a:t>
            </a:fld>
            <a:endParaRPr/>
          </a:p>
        </p:txBody>
      </p:sp>
      <p:sp>
        <p:nvSpPr>
          <p:cNvPr id="183" name="TextBox 7"/>
          <p:cNvSpPr txBox="1"/>
          <p:nvPr/>
        </p:nvSpPr>
        <p:spPr>
          <a:xfrm>
            <a:off x="1227938" y="174970"/>
            <a:ext cx="7148374" cy="58477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800" b="1"/>
            </a:lvl1pPr>
          </a:lstStyle>
          <a:p>
            <a:r>
              <a:rPr lang="en-GB" sz="3200" dirty="0" smtClean="0"/>
              <a:t>DEATHS</a:t>
            </a:r>
            <a:endParaRPr lang="en-GB" sz="3200" dirty="0"/>
          </a:p>
        </p:txBody>
      </p:sp>
      <p:sp>
        <p:nvSpPr>
          <p:cNvPr id="185" name="TextBox 11"/>
          <p:cNvSpPr txBox="1"/>
          <p:nvPr/>
        </p:nvSpPr>
        <p:spPr>
          <a:xfrm>
            <a:off x="118873" y="800617"/>
            <a:ext cx="8667969" cy="558743"/>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marL="457200" indent="-457200">
              <a:buSzPct val="100000"/>
              <a:buFont typeface="Arial"/>
              <a:buChar char="•"/>
              <a:defRPr sz="2800"/>
            </a:lvl1pPr>
          </a:lstStyle>
          <a:p>
            <a:pPr marL="0" indent="0" algn="just">
              <a:lnSpc>
                <a:spcPct val="115000"/>
              </a:lnSpc>
              <a:spcAft>
                <a:spcPts val="1000"/>
              </a:spcAft>
              <a:buNone/>
            </a:pPr>
            <a:endParaRPr lang="en-GB" kern="1200" dirty="0">
              <a:ea typeface="Arial" panose="020B0604020202020204" pitchFamily="34" charset="0"/>
              <a:cs typeface="Times New Roman" panose="02020603050405020304" pitchFamily="18" charset="0"/>
            </a:endParaRPr>
          </a:p>
        </p:txBody>
      </p:sp>
      <p:graphicFrame>
        <p:nvGraphicFramePr>
          <p:cNvPr id="4" name="Chart 3"/>
          <p:cNvGraphicFramePr/>
          <p:nvPr>
            <p:extLst>
              <p:ext uri="{D42A27DB-BD31-4B8C-83A1-F6EECF244321}">
                <p14:modId xmlns:p14="http://schemas.microsoft.com/office/powerpoint/2010/main" val="2988069542"/>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40902976"/>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Picture 2" descr="Picture 2"/>
          <p:cNvPicPr>
            <a:picLocks noChangeAspect="1"/>
          </p:cNvPicPr>
          <p:nvPr/>
        </p:nvPicPr>
        <p:blipFill>
          <a:blip r:embed="rId2">
            <a:extLst/>
          </a:blip>
          <a:stretch>
            <a:fillRect/>
          </a:stretch>
        </p:blipFill>
        <p:spPr>
          <a:xfrm>
            <a:off x="-1" y="34651"/>
            <a:ext cx="9144001" cy="6858001"/>
          </a:xfrm>
          <a:prstGeom prst="rect">
            <a:avLst/>
          </a:prstGeom>
          <a:ln w="12700">
            <a:miter lim="400000"/>
          </a:ln>
        </p:spPr>
      </p:pic>
      <p:sp>
        <p:nvSpPr>
          <p:cNvPr id="180" name="Rectangle 8"/>
          <p:cNvSpPr txBox="1"/>
          <p:nvPr/>
        </p:nvSpPr>
        <p:spPr>
          <a:xfrm>
            <a:off x="769477" y="6597511"/>
            <a:ext cx="2740011" cy="2311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000">
                <a:solidFill>
                  <a:srgbClr val="FFFFFF"/>
                </a:solidFill>
              </a:defRPr>
            </a:lvl1pPr>
          </a:lstStyle>
          <a:p>
            <a:r>
              <a:rPr dirty="0"/>
              <a:t>Judicial Inspectorate for Correctional Services</a:t>
            </a:r>
          </a:p>
        </p:txBody>
      </p:sp>
      <p:sp>
        <p:nvSpPr>
          <p:cNvPr id="181" name="Rectangle 6"/>
          <p:cNvSpPr txBox="1"/>
          <p:nvPr/>
        </p:nvSpPr>
        <p:spPr>
          <a:xfrm>
            <a:off x="357158" y="2028551"/>
            <a:ext cx="8429684" cy="143510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000"/>
            </a:pPr>
            <a:r>
              <a:rPr sz="2000"/>
              <a:t/>
            </a:r>
            <a:br>
              <a:rPr sz="2000"/>
            </a:br>
            <a:endParaRPr sz="2000"/>
          </a:p>
          <a:p>
            <a:pPr marL="355600" indent="-190500" algn="just">
              <a:lnSpc>
                <a:spcPct val="80000"/>
              </a:lnSpc>
              <a:defRPr sz="2000"/>
            </a:pPr>
            <a:endParaRPr sz="2000"/>
          </a:p>
          <a:p>
            <a:pPr marL="15875" indent="149225" algn="just">
              <a:lnSpc>
                <a:spcPct val="80000"/>
              </a:lnSpc>
              <a:defRPr sz="2000"/>
            </a:pPr>
            <a:endParaRPr sz="2000"/>
          </a:p>
        </p:txBody>
      </p:sp>
      <p:sp>
        <p:nvSpPr>
          <p:cNvPr id="182" name="Slide Number Placeholder 4"/>
          <p:cNvSpPr txBox="1">
            <a:spLocks noGrp="1"/>
          </p:cNvSpPr>
          <p:nvPr>
            <p:ph type="sldNum" sz="quarter" idx="2"/>
          </p:nvPr>
        </p:nvSpPr>
        <p:spPr>
          <a:xfrm>
            <a:off x="8422818" y="6404292"/>
            <a:ext cx="263983" cy="2692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pPr/>
              <a:t>22</a:t>
            </a:fld>
            <a:endParaRPr/>
          </a:p>
        </p:txBody>
      </p:sp>
      <p:sp>
        <p:nvSpPr>
          <p:cNvPr id="183" name="TextBox 7"/>
          <p:cNvSpPr txBox="1"/>
          <p:nvPr/>
        </p:nvSpPr>
        <p:spPr>
          <a:xfrm>
            <a:off x="246490" y="174970"/>
            <a:ext cx="8540352" cy="581697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800" b="1"/>
            </a:lvl1pPr>
          </a:lstStyle>
          <a:p>
            <a:pPr algn="ctr"/>
            <a:r>
              <a:rPr lang="en-GB" sz="3200" dirty="0" smtClean="0"/>
              <a:t>Detail on unnatural deaths</a:t>
            </a:r>
          </a:p>
          <a:p>
            <a:pPr algn="just"/>
            <a:endParaRPr lang="en-GB" b="0" dirty="0" smtClean="0"/>
          </a:p>
          <a:p>
            <a:pPr algn="just"/>
            <a:r>
              <a:rPr lang="en-GB" b="0" dirty="0"/>
              <a:t>A closer look at the causes of unnatural deaths, however, reveals that, in most cases, </a:t>
            </a:r>
            <a:r>
              <a:rPr lang="en-GB" b="0" dirty="0" smtClean="0"/>
              <a:t>the deaths </a:t>
            </a:r>
            <a:r>
              <a:rPr lang="en-GB" b="0" dirty="0"/>
              <a:t>were reported as “unknown other</a:t>
            </a:r>
            <a:r>
              <a:rPr lang="en-GB" b="0" dirty="0" smtClean="0"/>
              <a:t>” for the past financial year. All deaths </a:t>
            </a:r>
            <a:r>
              <a:rPr lang="en-GB" b="0" dirty="0"/>
              <a:t>where the cause is not immediately apparent (e.g. a seemingly healthy </a:t>
            </a:r>
            <a:r>
              <a:rPr lang="en-GB" b="0" dirty="0" smtClean="0"/>
              <a:t>inmate collapses </a:t>
            </a:r>
            <a:r>
              <a:rPr lang="en-GB" b="0" dirty="0"/>
              <a:t>and dies suddenly or is found dead in his bed) are classified as “unnatural other</a:t>
            </a:r>
            <a:r>
              <a:rPr lang="en-GB" b="0" dirty="0" smtClean="0"/>
              <a:t>”. This </a:t>
            </a:r>
            <a:r>
              <a:rPr lang="en-GB" b="0" dirty="0"/>
              <a:t>is a </a:t>
            </a:r>
            <a:r>
              <a:rPr lang="en-GB" dirty="0"/>
              <a:t>temporary </a:t>
            </a:r>
            <a:r>
              <a:rPr lang="en-GB" b="0" dirty="0"/>
              <a:t>classification and the cause of death is officially determined once </a:t>
            </a:r>
            <a:r>
              <a:rPr lang="en-GB" b="0" dirty="0" smtClean="0"/>
              <a:t>the autopsy </a:t>
            </a:r>
            <a:r>
              <a:rPr lang="en-GB" b="0" dirty="0"/>
              <a:t>report is received. The backlog by </a:t>
            </a:r>
            <a:r>
              <a:rPr lang="en-GB" b="0" dirty="0" smtClean="0"/>
              <a:t>the department </a:t>
            </a:r>
            <a:r>
              <a:rPr lang="en-GB" b="0" dirty="0"/>
              <a:t>of Health (</a:t>
            </a:r>
            <a:r>
              <a:rPr lang="en-GB" b="0" dirty="0" err="1"/>
              <a:t>DoH</a:t>
            </a:r>
            <a:r>
              <a:rPr lang="en-GB" b="0" dirty="0"/>
              <a:t>) of autopsy </a:t>
            </a:r>
            <a:r>
              <a:rPr lang="en-GB" b="0" dirty="0" smtClean="0"/>
              <a:t>and other </a:t>
            </a:r>
            <a:r>
              <a:rPr lang="en-GB" b="0" dirty="0"/>
              <a:t>scientific reports, for up to five years in some provinces, is a perennial problem</a:t>
            </a:r>
            <a:r>
              <a:rPr lang="en-GB" sz="3200" b="0" dirty="0"/>
              <a:t>.</a:t>
            </a:r>
            <a:endParaRPr lang="en-GB" sz="3200" dirty="0"/>
          </a:p>
        </p:txBody>
      </p:sp>
      <p:sp>
        <p:nvSpPr>
          <p:cNvPr id="185" name="TextBox 11"/>
          <p:cNvSpPr txBox="1"/>
          <p:nvPr/>
        </p:nvSpPr>
        <p:spPr>
          <a:xfrm>
            <a:off x="118873" y="800617"/>
            <a:ext cx="8667969" cy="558743"/>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marL="457200" indent="-457200">
              <a:buSzPct val="100000"/>
              <a:buFont typeface="Arial"/>
              <a:buChar char="•"/>
              <a:defRPr sz="2800"/>
            </a:lvl1pPr>
          </a:lstStyle>
          <a:p>
            <a:pPr marL="0" indent="0" algn="just">
              <a:lnSpc>
                <a:spcPct val="115000"/>
              </a:lnSpc>
              <a:spcAft>
                <a:spcPts val="1000"/>
              </a:spcAft>
              <a:buNone/>
            </a:pPr>
            <a:endParaRPr lang="en-GB" kern="1200" dirty="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705447163"/>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Picture 2" descr="Picture 2"/>
          <p:cNvPicPr>
            <a:picLocks noChangeAspect="1"/>
          </p:cNvPicPr>
          <p:nvPr/>
        </p:nvPicPr>
        <p:blipFill>
          <a:blip r:embed="rId2">
            <a:extLst/>
          </a:blip>
          <a:stretch>
            <a:fillRect/>
          </a:stretch>
        </p:blipFill>
        <p:spPr>
          <a:xfrm>
            <a:off x="-1" y="34651"/>
            <a:ext cx="9144001" cy="6858001"/>
          </a:xfrm>
          <a:prstGeom prst="rect">
            <a:avLst/>
          </a:prstGeom>
          <a:ln w="12700">
            <a:miter lim="400000"/>
          </a:ln>
        </p:spPr>
      </p:pic>
      <p:sp>
        <p:nvSpPr>
          <p:cNvPr id="180" name="Rectangle 8"/>
          <p:cNvSpPr txBox="1"/>
          <p:nvPr/>
        </p:nvSpPr>
        <p:spPr>
          <a:xfrm>
            <a:off x="769477" y="6597511"/>
            <a:ext cx="2740011" cy="2311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000">
                <a:solidFill>
                  <a:srgbClr val="FFFFFF"/>
                </a:solidFill>
              </a:defRPr>
            </a:lvl1pPr>
          </a:lstStyle>
          <a:p>
            <a:r>
              <a:rPr dirty="0"/>
              <a:t>Judicial Inspectorate for Correctional Services</a:t>
            </a:r>
          </a:p>
        </p:txBody>
      </p:sp>
      <p:sp>
        <p:nvSpPr>
          <p:cNvPr id="181" name="Rectangle 6"/>
          <p:cNvSpPr txBox="1"/>
          <p:nvPr/>
        </p:nvSpPr>
        <p:spPr>
          <a:xfrm>
            <a:off x="357158" y="2028551"/>
            <a:ext cx="8429684" cy="143510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000"/>
            </a:pPr>
            <a:r>
              <a:rPr sz="2000"/>
              <a:t/>
            </a:r>
            <a:br>
              <a:rPr sz="2000"/>
            </a:br>
            <a:endParaRPr sz="2000"/>
          </a:p>
          <a:p>
            <a:pPr marL="355600" indent="-190500" algn="just">
              <a:lnSpc>
                <a:spcPct val="80000"/>
              </a:lnSpc>
              <a:defRPr sz="2000"/>
            </a:pPr>
            <a:endParaRPr sz="2000"/>
          </a:p>
          <a:p>
            <a:pPr marL="15875" indent="149225" algn="just">
              <a:lnSpc>
                <a:spcPct val="80000"/>
              </a:lnSpc>
              <a:defRPr sz="2000"/>
            </a:pPr>
            <a:endParaRPr sz="2000"/>
          </a:p>
        </p:txBody>
      </p:sp>
      <p:sp>
        <p:nvSpPr>
          <p:cNvPr id="182" name="Slide Number Placeholder 4"/>
          <p:cNvSpPr txBox="1">
            <a:spLocks noGrp="1"/>
          </p:cNvSpPr>
          <p:nvPr>
            <p:ph type="sldNum" sz="quarter" idx="2"/>
          </p:nvPr>
        </p:nvSpPr>
        <p:spPr>
          <a:xfrm>
            <a:off x="8422818" y="6404292"/>
            <a:ext cx="263983" cy="2692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pPr/>
              <a:t>23</a:t>
            </a:fld>
            <a:endParaRPr/>
          </a:p>
        </p:txBody>
      </p:sp>
      <p:sp>
        <p:nvSpPr>
          <p:cNvPr id="185" name="TextBox 11"/>
          <p:cNvSpPr txBox="1"/>
          <p:nvPr/>
        </p:nvSpPr>
        <p:spPr>
          <a:xfrm>
            <a:off x="118873" y="800617"/>
            <a:ext cx="8667969" cy="558743"/>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marL="457200" indent="-457200">
              <a:buSzPct val="100000"/>
              <a:buFont typeface="Arial"/>
              <a:buChar char="•"/>
              <a:defRPr sz="2800"/>
            </a:lvl1pPr>
          </a:lstStyle>
          <a:p>
            <a:pPr marL="0" indent="0" algn="just">
              <a:lnSpc>
                <a:spcPct val="115000"/>
              </a:lnSpc>
              <a:spcAft>
                <a:spcPts val="1000"/>
              </a:spcAft>
              <a:buNone/>
            </a:pPr>
            <a:endParaRPr lang="en-GB" kern="1200" dirty="0">
              <a:ea typeface="Arial" panose="020B0604020202020204" pitchFamily="34"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426778" y="800617"/>
            <a:ext cx="8538643" cy="4902940"/>
          </a:xfrm>
          <a:prstGeom prst="rect">
            <a:avLst/>
          </a:prstGeom>
        </p:spPr>
      </p:pic>
    </p:spTree>
    <p:extLst>
      <p:ext uri="{BB962C8B-B14F-4D97-AF65-F5344CB8AC3E}">
        <p14:creationId xmlns:p14="http://schemas.microsoft.com/office/powerpoint/2010/main" val="1730460166"/>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Picture 2" descr="Picture 2"/>
          <p:cNvPicPr>
            <a:picLocks noChangeAspect="1"/>
          </p:cNvPicPr>
          <p:nvPr/>
        </p:nvPicPr>
        <p:blipFill>
          <a:blip r:embed="rId2">
            <a:extLst/>
          </a:blip>
          <a:stretch>
            <a:fillRect/>
          </a:stretch>
        </p:blipFill>
        <p:spPr>
          <a:xfrm>
            <a:off x="-1" y="34651"/>
            <a:ext cx="9144001" cy="6858001"/>
          </a:xfrm>
          <a:prstGeom prst="rect">
            <a:avLst/>
          </a:prstGeom>
          <a:ln w="12700">
            <a:miter lim="400000"/>
          </a:ln>
        </p:spPr>
      </p:pic>
      <p:sp>
        <p:nvSpPr>
          <p:cNvPr id="180" name="Rectangle 8"/>
          <p:cNvSpPr txBox="1"/>
          <p:nvPr/>
        </p:nvSpPr>
        <p:spPr>
          <a:xfrm>
            <a:off x="769477" y="6597511"/>
            <a:ext cx="2740011" cy="2311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000">
                <a:solidFill>
                  <a:srgbClr val="FFFFFF"/>
                </a:solidFill>
              </a:defRPr>
            </a:lvl1pPr>
          </a:lstStyle>
          <a:p>
            <a:r>
              <a:rPr dirty="0"/>
              <a:t>Judicial Inspectorate for Correctional Services</a:t>
            </a:r>
          </a:p>
        </p:txBody>
      </p:sp>
      <p:sp>
        <p:nvSpPr>
          <p:cNvPr id="181" name="Rectangle 6"/>
          <p:cNvSpPr txBox="1"/>
          <p:nvPr/>
        </p:nvSpPr>
        <p:spPr>
          <a:xfrm>
            <a:off x="357158" y="2028551"/>
            <a:ext cx="8429684" cy="143510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000"/>
            </a:pPr>
            <a:r>
              <a:rPr sz="2000"/>
              <a:t/>
            </a:r>
            <a:br>
              <a:rPr sz="2000"/>
            </a:br>
            <a:endParaRPr sz="2000"/>
          </a:p>
          <a:p>
            <a:pPr marL="355600" indent="-190500" algn="just">
              <a:lnSpc>
                <a:spcPct val="80000"/>
              </a:lnSpc>
              <a:defRPr sz="2000"/>
            </a:pPr>
            <a:endParaRPr sz="2000"/>
          </a:p>
          <a:p>
            <a:pPr marL="15875" indent="149225" algn="just">
              <a:lnSpc>
                <a:spcPct val="80000"/>
              </a:lnSpc>
              <a:defRPr sz="2000"/>
            </a:pPr>
            <a:endParaRPr sz="2000"/>
          </a:p>
        </p:txBody>
      </p:sp>
      <p:sp>
        <p:nvSpPr>
          <p:cNvPr id="182" name="Slide Number Placeholder 4"/>
          <p:cNvSpPr txBox="1">
            <a:spLocks noGrp="1"/>
          </p:cNvSpPr>
          <p:nvPr>
            <p:ph type="sldNum" sz="quarter" idx="2"/>
          </p:nvPr>
        </p:nvSpPr>
        <p:spPr>
          <a:xfrm>
            <a:off x="8422818" y="6404292"/>
            <a:ext cx="263983" cy="2692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pPr/>
              <a:t>24</a:t>
            </a:fld>
            <a:endParaRPr/>
          </a:p>
        </p:txBody>
      </p:sp>
      <p:sp>
        <p:nvSpPr>
          <p:cNvPr id="183" name="TextBox 7"/>
          <p:cNvSpPr txBox="1"/>
          <p:nvPr/>
        </p:nvSpPr>
        <p:spPr>
          <a:xfrm>
            <a:off x="1227938" y="174970"/>
            <a:ext cx="7148374" cy="58477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800" b="1"/>
            </a:lvl1pPr>
          </a:lstStyle>
          <a:p>
            <a:r>
              <a:rPr lang="en-GB" sz="3200" dirty="0" smtClean="0"/>
              <a:t>MECHANICAL RESTRAINTS</a:t>
            </a:r>
            <a:endParaRPr lang="en-GB" sz="3200" dirty="0"/>
          </a:p>
        </p:txBody>
      </p:sp>
      <p:sp>
        <p:nvSpPr>
          <p:cNvPr id="185" name="TextBox 11"/>
          <p:cNvSpPr txBox="1"/>
          <p:nvPr/>
        </p:nvSpPr>
        <p:spPr>
          <a:xfrm>
            <a:off x="357158" y="800617"/>
            <a:ext cx="8429684" cy="3108543"/>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marL="457200" indent="-457200">
              <a:buSzPct val="100000"/>
              <a:buFont typeface="Arial"/>
              <a:buChar char="•"/>
              <a:defRPr sz="2800"/>
            </a:lvl1pPr>
          </a:lstStyle>
          <a:p>
            <a:pPr marL="0" indent="0" algn="just">
              <a:buNone/>
            </a:pPr>
            <a:r>
              <a:rPr lang="en-GB" dirty="0"/>
              <a:t>The use of mechanical restraints is regulated by section 31 of the CSA. The </a:t>
            </a:r>
            <a:r>
              <a:rPr lang="en-GB" dirty="0" err="1"/>
              <a:t>dysfunctionality</a:t>
            </a:r>
            <a:r>
              <a:rPr lang="en-GB" dirty="0"/>
              <a:t> of the electronic reporting system was also evident in the obvious underreporting by DCS. A comparison on the number of reports on mechanical restraints received over the past </a:t>
            </a:r>
            <a:r>
              <a:rPr lang="en-GB" dirty="0" smtClean="0"/>
              <a:t>five years </a:t>
            </a:r>
            <a:r>
              <a:rPr lang="en-GB" dirty="0"/>
              <a:t>shows the steady decline in reporting from DCS</a:t>
            </a:r>
            <a:r>
              <a:rPr lang="en-GB" dirty="0" smtClean="0"/>
              <a:t>.</a:t>
            </a:r>
            <a:endParaRPr lang="en-GB" dirty="0"/>
          </a:p>
        </p:txBody>
      </p:sp>
      <p:graphicFrame>
        <p:nvGraphicFramePr>
          <p:cNvPr id="8" name="Chart 7"/>
          <p:cNvGraphicFramePr/>
          <p:nvPr>
            <p:extLst>
              <p:ext uri="{D42A27DB-BD31-4B8C-83A1-F6EECF244321}">
                <p14:modId xmlns:p14="http://schemas.microsoft.com/office/powerpoint/2010/main" val="7361980"/>
              </p:ext>
            </p:extLst>
          </p:nvPr>
        </p:nvGraphicFramePr>
        <p:xfrm>
          <a:off x="357158" y="3463651"/>
          <a:ext cx="8329643" cy="274622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54165943"/>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Picture 2" descr="Picture 2"/>
          <p:cNvPicPr>
            <a:picLocks noChangeAspect="1"/>
          </p:cNvPicPr>
          <p:nvPr/>
        </p:nvPicPr>
        <p:blipFill>
          <a:blip r:embed="rId2">
            <a:extLst/>
          </a:blip>
          <a:stretch>
            <a:fillRect/>
          </a:stretch>
        </p:blipFill>
        <p:spPr>
          <a:xfrm>
            <a:off x="-1" y="34651"/>
            <a:ext cx="9144001" cy="6858001"/>
          </a:xfrm>
          <a:prstGeom prst="rect">
            <a:avLst/>
          </a:prstGeom>
          <a:ln w="12700">
            <a:miter lim="400000"/>
          </a:ln>
        </p:spPr>
      </p:pic>
      <p:sp>
        <p:nvSpPr>
          <p:cNvPr id="180" name="Rectangle 8"/>
          <p:cNvSpPr txBox="1"/>
          <p:nvPr/>
        </p:nvSpPr>
        <p:spPr>
          <a:xfrm>
            <a:off x="769477" y="6597511"/>
            <a:ext cx="2740011" cy="2311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000">
                <a:solidFill>
                  <a:srgbClr val="FFFFFF"/>
                </a:solidFill>
              </a:defRPr>
            </a:lvl1pPr>
          </a:lstStyle>
          <a:p>
            <a:r>
              <a:rPr dirty="0"/>
              <a:t>Judicial Inspectorate for Correctional Services</a:t>
            </a:r>
          </a:p>
        </p:txBody>
      </p:sp>
      <p:sp>
        <p:nvSpPr>
          <p:cNvPr id="181" name="Rectangle 6"/>
          <p:cNvSpPr txBox="1"/>
          <p:nvPr/>
        </p:nvSpPr>
        <p:spPr>
          <a:xfrm>
            <a:off x="357158" y="2028551"/>
            <a:ext cx="8429684" cy="143510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000"/>
            </a:pPr>
            <a:r>
              <a:rPr sz="2000"/>
              <a:t/>
            </a:r>
            <a:br>
              <a:rPr sz="2000"/>
            </a:br>
            <a:endParaRPr sz="2000"/>
          </a:p>
          <a:p>
            <a:pPr marL="355600" indent="-190500" algn="just">
              <a:lnSpc>
                <a:spcPct val="80000"/>
              </a:lnSpc>
              <a:defRPr sz="2000"/>
            </a:pPr>
            <a:endParaRPr sz="2000"/>
          </a:p>
          <a:p>
            <a:pPr marL="15875" indent="149225" algn="just">
              <a:lnSpc>
                <a:spcPct val="80000"/>
              </a:lnSpc>
              <a:defRPr sz="2000"/>
            </a:pPr>
            <a:endParaRPr sz="2000"/>
          </a:p>
        </p:txBody>
      </p:sp>
      <p:sp>
        <p:nvSpPr>
          <p:cNvPr id="182" name="Slide Number Placeholder 4"/>
          <p:cNvSpPr txBox="1">
            <a:spLocks noGrp="1"/>
          </p:cNvSpPr>
          <p:nvPr>
            <p:ph type="sldNum" sz="quarter" idx="2"/>
          </p:nvPr>
        </p:nvSpPr>
        <p:spPr>
          <a:xfrm>
            <a:off x="8422818" y="6404292"/>
            <a:ext cx="263983" cy="2692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pPr/>
              <a:t>25</a:t>
            </a:fld>
            <a:endParaRPr/>
          </a:p>
        </p:txBody>
      </p:sp>
      <p:sp>
        <p:nvSpPr>
          <p:cNvPr id="185" name="TextBox 11"/>
          <p:cNvSpPr txBox="1"/>
          <p:nvPr/>
        </p:nvSpPr>
        <p:spPr>
          <a:xfrm>
            <a:off x="118873" y="800617"/>
            <a:ext cx="8667969" cy="558743"/>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marL="457200" indent="-457200">
              <a:buSzPct val="100000"/>
              <a:buFont typeface="Arial"/>
              <a:buChar char="•"/>
              <a:defRPr sz="2800"/>
            </a:lvl1pPr>
          </a:lstStyle>
          <a:p>
            <a:pPr algn="just">
              <a:lnSpc>
                <a:spcPct val="115000"/>
              </a:lnSpc>
              <a:spcAft>
                <a:spcPts val="1000"/>
              </a:spcAft>
            </a:pPr>
            <a:endParaRPr lang="en-GB" dirty="0" smtClean="0"/>
          </a:p>
        </p:txBody>
      </p:sp>
      <p:sp>
        <p:nvSpPr>
          <p:cNvPr id="8" name="TextBox 7"/>
          <p:cNvSpPr txBox="1"/>
          <p:nvPr/>
        </p:nvSpPr>
        <p:spPr>
          <a:xfrm>
            <a:off x="357158" y="396034"/>
            <a:ext cx="8329643" cy="550920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800" b="1"/>
            </a:lvl1pPr>
          </a:lstStyle>
          <a:p>
            <a:pPr algn="ctr"/>
            <a:r>
              <a:rPr lang="en-GB" sz="3200" dirty="0" smtClean="0"/>
              <a:t>SEGREGATIONS</a:t>
            </a:r>
          </a:p>
          <a:p>
            <a:pPr algn="just"/>
            <a:r>
              <a:rPr lang="en-GB" sz="3200" b="0" dirty="0"/>
              <a:t>In terms of section 30 (7) of the CSA, any inmate who is subject to segregation may refer </a:t>
            </a:r>
            <a:r>
              <a:rPr lang="en-GB" sz="3200" b="0" dirty="0" smtClean="0"/>
              <a:t>the matter </a:t>
            </a:r>
            <a:r>
              <a:rPr lang="en-GB" sz="3200" b="0" dirty="0"/>
              <a:t>to the IJ, who must decide thereon within 72 hours of the receipt. JICS’ rulings </a:t>
            </a:r>
            <a:r>
              <a:rPr lang="en-GB" sz="3200" b="0" dirty="0" smtClean="0"/>
              <a:t>in these </a:t>
            </a:r>
            <a:r>
              <a:rPr lang="en-GB" sz="3200" b="0" dirty="0"/>
              <a:t>matters are often complicated and rest </a:t>
            </a:r>
            <a:r>
              <a:rPr lang="en-GB" sz="3200" b="0" dirty="0" smtClean="0"/>
              <a:t>on technical </a:t>
            </a:r>
            <a:r>
              <a:rPr lang="en-GB" sz="3200" b="0" dirty="0"/>
              <a:t>considerations</a:t>
            </a:r>
            <a:r>
              <a:rPr lang="en-GB" sz="3200" b="0" dirty="0" smtClean="0"/>
              <a:t>. </a:t>
            </a:r>
          </a:p>
          <a:p>
            <a:pPr algn="just"/>
            <a:r>
              <a:rPr lang="en-GB" sz="3200" b="0" dirty="0" smtClean="0"/>
              <a:t>On cases where JICS  finds out that </a:t>
            </a:r>
            <a:r>
              <a:rPr lang="en-GB" sz="3200" b="0" dirty="0"/>
              <a:t>DCS did not follow their own procedures as </a:t>
            </a:r>
            <a:r>
              <a:rPr lang="en-GB" sz="3200" b="0" dirty="0" smtClean="0"/>
              <a:t>set out </a:t>
            </a:r>
            <a:r>
              <a:rPr lang="en-GB" sz="3200" b="0" dirty="0"/>
              <a:t>in the CSA. The inmate’s appeal </a:t>
            </a:r>
            <a:r>
              <a:rPr lang="en-GB" sz="3200" b="0" dirty="0" smtClean="0"/>
              <a:t>becomes successful</a:t>
            </a:r>
            <a:r>
              <a:rPr lang="en-GB" sz="3200" b="0" dirty="0"/>
              <a:t>.</a:t>
            </a:r>
            <a:endParaRPr lang="en-GB" sz="3200" b="0" dirty="0" smtClean="0"/>
          </a:p>
          <a:p>
            <a:pPr algn="just"/>
            <a:endParaRPr lang="en-ZA" sz="3200" b="0" dirty="0"/>
          </a:p>
        </p:txBody>
      </p:sp>
    </p:spTree>
    <p:extLst>
      <p:ext uri="{BB962C8B-B14F-4D97-AF65-F5344CB8AC3E}">
        <p14:creationId xmlns:p14="http://schemas.microsoft.com/office/powerpoint/2010/main" val="3662176925"/>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Picture 2" descr="Picture 2"/>
          <p:cNvPicPr>
            <a:picLocks noChangeAspect="1"/>
          </p:cNvPicPr>
          <p:nvPr/>
        </p:nvPicPr>
        <p:blipFill>
          <a:blip r:embed="rId2">
            <a:extLst/>
          </a:blip>
          <a:stretch>
            <a:fillRect/>
          </a:stretch>
        </p:blipFill>
        <p:spPr>
          <a:xfrm>
            <a:off x="-1" y="34651"/>
            <a:ext cx="9144001" cy="6858001"/>
          </a:xfrm>
          <a:prstGeom prst="rect">
            <a:avLst/>
          </a:prstGeom>
          <a:ln w="12700">
            <a:miter lim="400000"/>
          </a:ln>
        </p:spPr>
      </p:pic>
      <p:sp>
        <p:nvSpPr>
          <p:cNvPr id="180" name="Rectangle 8"/>
          <p:cNvSpPr txBox="1"/>
          <p:nvPr/>
        </p:nvSpPr>
        <p:spPr>
          <a:xfrm>
            <a:off x="769477" y="6597511"/>
            <a:ext cx="2740011" cy="2311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000">
                <a:solidFill>
                  <a:srgbClr val="FFFFFF"/>
                </a:solidFill>
              </a:defRPr>
            </a:lvl1pPr>
          </a:lstStyle>
          <a:p>
            <a:r>
              <a:rPr dirty="0"/>
              <a:t>Judicial Inspectorate for Correctional Services</a:t>
            </a:r>
          </a:p>
        </p:txBody>
      </p:sp>
      <p:sp>
        <p:nvSpPr>
          <p:cNvPr id="181" name="Rectangle 6"/>
          <p:cNvSpPr txBox="1"/>
          <p:nvPr/>
        </p:nvSpPr>
        <p:spPr>
          <a:xfrm>
            <a:off x="357158" y="2028551"/>
            <a:ext cx="8429684" cy="143510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000"/>
            </a:pPr>
            <a:r>
              <a:rPr sz="2000"/>
              <a:t/>
            </a:r>
            <a:br>
              <a:rPr sz="2000"/>
            </a:br>
            <a:endParaRPr sz="2000"/>
          </a:p>
          <a:p>
            <a:pPr marL="355600" indent="-190500" algn="just">
              <a:lnSpc>
                <a:spcPct val="80000"/>
              </a:lnSpc>
              <a:defRPr sz="2000"/>
            </a:pPr>
            <a:endParaRPr sz="2000"/>
          </a:p>
          <a:p>
            <a:pPr marL="15875" indent="149225" algn="just">
              <a:lnSpc>
                <a:spcPct val="80000"/>
              </a:lnSpc>
              <a:defRPr sz="2000"/>
            </a:pPr>
            <a:endParaRPr sz="2000"/>
          </a:p>
        </p:txBody>
      </p:sp>
      <p:sp>
        <p:nvSpPr>
          <p:cNvPr id="182" name="Slide Number Placeholder 4"/>
          <p:cNvSpPr txBox="1">
            <a:spLocks noGrp="1"/>
          </p:cNvSpPr>
          <p:nvPr>
            <p:ph type="sldNum" sz="quarter" idx="2"/>
          </p:nvPr>
        </p:nvSpPr>
        <p:spPr>
          <a:xfrm>
            <a:off x="8422818" y="6404292"/>
            <a:ext cx="263983" cy="2692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pPr/>
              <a:t>26</a:t>
            </a:fld>
            <a:endParaRPr/>
          </a:p>
        </p:txBody>
      </p:sp>
      <p:sp>
        <p:nvSpPr>
          <p:cNvPr id="185" name="TextBox 11"/>
          <p:cNvSpPr txBox="1"/>
          <p:nvPr/>
        </p:nvSpPr>
        <p:spPr>
          <a:xfrm>
            <a:off x="118873" y="800617"/>
            <a:ext cx="8667969" cy="558743"/>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marL="457200" indent="-457200">
              <a:buSzPct val="100000"/>
              <a:buFont typeface="Arial"/>
              <a:buChar char="•"/>
              <a:defRPr sz="2800"/>
            </a:lvl1pPr>
          </a:lstStyle>
          <a:p>
            <a:pPr algn="just">
              <a:lnSpc>
                <a:spcPct val="115000"/>
              </a:lnSpc>
              <a:spcAft>
                <a:spcPts val="1000"/>
              </a:spcAft>
            </a:pPr>
            <a:endParaRPr lang="en-GB" dirty="0" smtClean="0"/>
          </a:p>
        </p:txBody>
      </p:sp>
      <p:sp>
        <p:nvSpPr>
          <p:cNvPr id="8" name="TextBox 7"/>
          <p:cNvSpPr txBox="1"/>
          <p:nvPr/>
        </p:nvSpPr>
        <p:spPr>
          <a:xfrm>
            <a:off x="357157" y="998935"/>
            <a:ext cx="8329643" cy="255454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800" b="1"/>
            </a:lvl1pPr>
          </a:lstStyle>
          <a:p>
            <a:pPr algn="ctr"/>
            <a:r>
              <a:rPr lang="en-GB" sz="3200" dirty="0" smtClean="0"/>
              <a:t>SEGREGATIONS </a:t>
            </a:r>
            <a:r>
              <a:rPr lang="en-GB" sz="3200" dirty="0" err="1" smtClean="0"/>
              <a:t>cont</a:t>
            </a:r>
            <a:r>
              <a:rPr lang="en-GB" sz="3200" dirty="0" smtClean="0"/>
              <a:t>….</a:t>
            </a:r>
          </a:p>
          <a:p>
            <a:r>
              <a:rPr lang="en-GB" sz="3200" b="0" dirty="0"/>
              <a:t>In previous years, DCS reported on about 10 </a:t>
            </a:r>
            <a:r>
              <a:rPr lang="en-GB" sz="3200" b="0" dirty="0" smtClean="0"/>
              <a:t>000 segregations </a:t>
            </a:r>
            <a:r>
              <a:rPr lang="en-GB" sz="3200" b="0" dirty="0"/>
              <a:t>each year. It seems, </a:t>
            </a:r>
            <a:r>
              <a:rPr lang="en-GB" sz="3200" b="0" dirty="0" smtClean="0"/>
              <a:t>therefore</a:t>
            </a:r>
            <a:r>
              <a:rPr lang="en-GB" sz="3200" b="0" dirty="0"/>
              <a:t>, that only around 10% of all segregations </a:t>
            </a:r>
            <a:r>
              <a:rPr lang="en-GB" sz="3200" b="0" dirty="0" smtClean="0"/>
              <a:t>are </a:t>
            </a:r>
            <a:r>
              <a:rPr lang="en-ZA" sz="3200" b="0" dirty="0" smtClean="0"/>
              <a:t>currently </a:t>
            </a:r>
            <a:r>
              <a:rPr lang="en-ZA" sz="3200" b="0" dirty="0"/>
              <a:t>reported to JICS</a:t>
            </a:r>
            <a:r>
              <a:rPr lang="en-ZA" sz="3200" b="0" dirty="0" smtClean="0"/>
              <a:t>.</a:t>
            </a:r>
            <a:endParaRPr lang="en-ZA" sz="3200" b="0" dirty="0"/>
          </a:p>
        </p:txBody>
      </p:sp>
      <p:graphicFrame>
        <p:nvGraphicFramePr>
          <p:cNvPr id="5" name="Chart 4"/>
          <p:cNvGraphicFramePr/>
          <p:nvPr>
            <p:extLst>
              <p:ext uri="{D42A27DB-BD31-4B8C-83A1-F6EECF244321}">
                <p14:modId xmlns:p14="http://schemas.microsoft.com/office/powerpoint/2010/main" val="512662418"/>
              </p:ext>
            </p:extLst>
          </p:nvPr>
        </p:nvGraphicFramePr>
        <p:xfrm>
          <a:off x="394186" y="3553480"/>
          <a:ext cx="8028632" cy="228572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68571397"/>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Picture 2" descr="Picture 2"/>
          <p:cNvPicPr>
            <a:picLocks noChangeAspect="1"/>
          </p:cNvPicPr>
          <p:nvPr/>
        </p:nvPicPr>
        <p:blipFill>
          <a:blip r:embed="rId2">
            <a:extLst/>
          </a:blip>
          <a:stretch>
            <a:fillRect/>
          </a:stretch>
        </p:blipFill>
        <p:spPr>
          <a:xfrm>
            <a:off x="-1" y="34651"/>
            <a:ext cx="9144001" cy="6858001"/>
          </a:xfrm>
          <a:prstGeom prst="rect">
            <a:avLst/>
          </a:prstGeom>
          <a:ln w="12700">
            <a:miter lim="400000"/>
          </a:ln>
        </p:spPr>
      </p:pic>
      <p:sp>
        <p:nvSpPr>
          <p:cNvPr id="180" name="Rectangle 8"/>
          <p:cNvSpPr txBox="1"/>
          <p:nvPr/>
        </p:nvSpPr>
        <p:spPr>
          <a:xfrm>
            <a:off x="769477" y="6597511"/>
            <a:ext cx="2740011" cy="2311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000">
                <a:solidFill>
                  <a:srgbClr val="FFFFFF"/>
                </a:solidFill>
              </a:defRPr>
            </a:lvl1pPr>
          </a:lstStyle>
          <a:p>
            <a:r>
              <a:rPr dirty="0"/>
              <a:t>Judicial Inspectorate for Correctional Services</a:t>
            </a:r>
          </a:p>
        </p:txBody>
      </p:sp>
      <p:sp>
        <p:nvSpPr>
          <p:cNvPr id="181" name="Rectangle 6"/>
          <p:cNvSpPr txBox="1"/>
          <p:nvPr/>
        </p:nvSpPr>
        <p:spPr>
          <a:xfrm>
            <a:off x="357158" y="2028551"/>
            <a:ext cx="8429684" cy="143510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000"/>
            </a:pPr>
            <a:r>
              <a:rPr sz="2000"/>
              <a:t/>
            </a:r>
            <a:br>
              <a:rPr sz="2000"/>
            </a:br>
            <a:endParaRPr sz="2000"/>
          </a:p>
          <a:p>
            <a:pPr marL="355600" indent="-190500" algn="just">
              <a:lnSpc>
                <a:spcPct val="80000"/>
              </a:lnSpc>
              <a:defRPr sz="2000"/>
            </a:pPr>
            <a:endParaRPr sz="2000"/>
          </a:p>
          <a:p>
            <a:pPr marL="15875" indent="149225" algn="just">
              <a:lnSpc>
                <a:spcPct val="80000"/>
              </a:lnSpc>
              <a:defRPr sz="2000"/>
            </a:pPr>
            <a:endParaRPr sz="2000"/>
          </a:p>
        </p:txBody>
      </p:sp>
      <p:sp>
        <p:nvSpPr>
          <p:cNvPr id="182" name="Slide Number Placeholder 4"/>
          <p:cNvSpPr txBox="1">
            <a:spLocks noGrp="1"/>
          </p:cNvSpPr>
          <p:nvPr>
            <p:ph type="sldNum" sz="quarter" idx="2"/>
          </p:nvPr>
        </p:nvSpPr>
        <p:spPr>
          <a:xfrm>
            <a:off x="8422818" y="6404292"/>
            <a:ext cx="263983" cy="2692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pPr/>
              <a:t>27</a:t>
            </a:fld>
            <a:endParaRPr/>
          </a:p>
        </p:txBody>
      </p:sp>
      <p:sp>
        <p:nvSpPr>
          <p:cNvPr id="185" name="TextBox 11"/>
          <p:cNvSpPr txBox="1"/>
          <p:nvPr/>
        </p:nvSpPr>
        <p:spPr>
          <a:xfrm>
            <a:off x="118873" y="800617"/>
            <a:ext cx="8667969" cy="558743"/>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marL="457200" indent="-457200">
              <a:buSzPct val="100000"/>
              <a:buFont typeface="Arial"/>
              <a:buChar char="•"/>
              <a:defRPr sz="2800"/>
            </a:lvl1pPr>
          </a:lstStyle>
          <a:p>
            <a:pPr algn="just">
              <a:lnSpc>
                <a:spcPct val="115000"/>
              </a:lnSpc>
              <a:spcAft>
                <a:spcPts val="1000"/>
              </a:spcAft>
            </a:pPr>
            <a:endParaRPr lang="en-GB" dirty="0" smtClean="0"/>
          </a:p>
        </p:txBody>
      </p:sp>
      <p:sp>
        <p:nvSpPr>
          <p:cNvPr id="8" name="TextBox 7"/>
          <p:cNvSpPr txBox="1"/>
          <p:nvPr/>
        </p:nvSpPr>
        <p:spPr>
          <a:xfrm>
            <a:off x="357158" y="289110"/>
            <a:ext cx="8165297" cy="550920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800" b="1"/>
            </a:lvl1pPr>
          </a:lstStyle>
          <a:p>
            <a:pPr algn="ctr"/>
            <a:r>
              <a:rPr lang="en-GB" sz="3200" dirty="0" smtClean="0"/>
              <a:t>USE OF FORCE</a:t>
            </a:r>
          </a:p>
          <a:p>
            <a:pPr algn="just"/>
            <a:r>
              <a:rPr lang="en-GB" sz="3200" b="0" dirty="0"/>
              <a:t>It is important to note that section 32 of the CSA</a:t>
            </a:r>
          </a:p>
          <a:p>
            <a:pPr algn="just"/>
            <a:r>
              <a:rPr lang="en-GB" sz="3200" b="0" dirty="0"/>
              <a:t>permits and regulates the use of force by DCS officials. Minimum force can be used </a:t>
            </a:r>
            <a:r>
              <a:rPr lang="en-GB" sz="3200" b="0" dirty="0" smtClean="0"/>
              <a:t>for self defence, for </a:t>
            </a:r>
            <a:r>
              <a:rPr lang="en-GB" sz="3200" b="0" dirty="0"/>
              <a:t>the defence of another person, to prevent an inmate from escaping, and for the</a:t>
            </a:r>
          </a:p>
          <a:p>
            <a:pPr algn="just"/>
            <a:r>
              <a:rPr lang="en-ZA" sz="3200" b="0" dirty="0"/>
              <a:t>protection of property.</a:t>
            </a:r>
          </a:p>
          <a:p>
            <a:pPr algn="just"/>
            <a:r>
              <a:rPr lang="en-GB" sz="3200" b="0" dirty="0"/>
              <a:t>The </a:t>
            </a:r>
            <a:r>
              <a:rPr lang="en-GB" sz="3200" b="0" dirty="0" err="1"/>
              <a:t>dysfunctionality</a:t>
            </a:r>
            <a:r>
              <a:rPr lang="en-GB" sz="3200" b="0" dirty="0"/>
              <a:t> of the JICS electronic </a:t>
            </a:r>
            <a:r>
              <a:rPr lang="en-GB" sz="3200" b="0" dirty="0" smtClean="0"/>
              <a:t> reporting </a:t>
            </a:r>
            <a:r>
              <a:rPr lang="en-GB" sz="3200" b="0" dirty="0"/>
              <a:t>system was again evident in the </a:t>
            </a:r>
            <a:r>
              <a:rPr lang="en-GB" sz="3200" b="0" dirty="0" smtClean="0"/>
              <a:t>obvious underreporting </a:t>
            </a:r>
            <a:r>
              <a:rPr lang="en-GB" sz="3200" b="0" dirty="0"/>
              <a:t>by DCS as </a:t>
            </a:r>
            <a:r>
              <a:rPr lang="en-GB" sz="3200" b="0" dirty="0" smtClean="0"/>
              <a:t>illustrated on the next graph.</a:t>
            </a:r>
            <a:endParaRPr lang="en-GB" sz="3200" dirty="0" smtClean="0"/>
          </a:p>
        </p:txBody>
      </p:sp>
    </p:spTree>
    <p:extLst>
      <p:ext uri="{BB962C8B-B14F-4D97-AF65-F5344CB8AC3E}">
        <p14:creationId xmlns:p14="http://schemas.microsoft.com/office/powerpoint/2010/main" val="3674901739"/>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Picture 2" descr="Picture 2"/>
          <p:cNvPicPr>
            <a:picLocks noChangeAspect="1"/>
          </p:cNvPicPr>
          <p:nvPr/>
        </p:nvPicPr>
        <p:blipFill>
          <a:blip r:embed="rId2">
            <a:extLst/>
          </a:blip>
          <a:stretch>
            <a:fillRect/>
          </a:stretch>
        </p:blipFill>
        <p:spPr>
          <a:xfrm>
            <a:off x="-1" y="34651"/>
            <a:ext cx="9144001" cy="6858001"/>
          </a:xfrm>
          <a:prstGeom prst="rect">
            <a:avLst/>
          </a:prstGeom>
          <a:ln w="12700">
            <a:miter lim="400000"/>
          </a:ln>
        </p:spPr>
      </p:pic>
      <p:sp>
        <p:nvSpPr>
          <p:cNvPr id="180" name="Rectangle 8"/>
          <p:cNvSpPr txBox="1"/>
          <p:nvPr/>
        </p:nvSpPr>
        <p:spPr>
          <a:xfrm>
            <a:off x="769477" y="6597511"/>
            <a:ext cx="2740011" cy="2311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000">
                <a:solidFill>
                  <a:srgbClr val="FFFFFF"/>
                </a:solidFill>
              </a:defRPr>
            </a:lvl1pPr>
          </a:lstStyle>
          <a:p>
            <a:r>
              <a:rPr dirty="0"/>
              <a:t>Judicial Inspectorate for Correctional Services</a:t>
            </a:r>
          </a:p>
        </p:txBody>
      </p:sp>
      <p:sp>
        <p:nvSpPr>
          <p:cNvPr id="181" name="Rectangle 6"/>
          <p:cNvSpPr txBox="1"/>
          <p:nvPr/>
        </p:nvSpPr>
        <p:spPr>
          <a:xfrm>
            <a:off x="357158" y="2028551"/>
            <a:ext cx="8429684" cy="143510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000"/>
            </a:pPr>
            <a:r>
              <a:rPr sz="2000"/>
              <a:t/>
            </a:r>
            <a:br>
              <a:rPr sz="2000"/>
            </a:br>
            <a:endParaRPr sz="2000"/>
          </a:p>
          <a:p>
            <a:pPr marL="355600" indent="-190500" algn="just">
              <a:lnSpc>
                <a:spcPct val="80000"/>
              </a:lnSpc>
              <a:defRPr sz="2000"/>
            </a:pPr>
            <a:endParaRPr sz="2000"/>
          </a:p>
          <a:p>
            <a:pPr marL="15875" indent="149225" algn="just">
              <a:lnSpc>
                <a:spcPct val="80000"/>
              </a:lnSpc>
              <a:defRPr sz="2000"/>
            </a:pPr>
            <a:endParaRPr sz="2000"/>
          </a:p>
        </p:txBody>
      </p:sp>
      <p:sp>
        <p:nvSpPr>
          <p:cNvPr id="182" name="Slide Number Placeholder 4"/>
          <p:cNvSpPr txBox="1">
            <a:spLocks noGrp="1"/>
          </p:cNvSpPr>
          <p:nvPr>
            <p:ph type="sldNum" sz="quarter" idx="2"/>
          </p:nvPr>
        </p:nvSpPr>
        <p:spPr>
          <a:xfrm>
            <a:off x="8422818" y="6404292"/>
            <a:ext cx="263983" cy="2692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pPr/>
              <a:t>28</a:t>
            </a:fld>
            <a:endParaRPr/>
          </a:p>
        </p:txBody>
      </p:sp>
      <p:sp>
        <p:nvSpPr>
          <p:cNvPr id="185" name="TextBox 11"/>
          <p:cNvSpPr txBox="1"/>
          <p:nvPr/>
        </p:nvSpPr>
        <p:spPr>
          <a:xfrm>
            <a:off x="118873" y="800617"/>
            <a:ext cx="8667969" cy="558743"/>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marL="457200" indent="-457200">
              <a:buSzPct val="100000"/>
              <a:buFont typeface="Arial"/>
              <a:buChar char="•"/>
              <a:defRPr sz="2800"/>
            </a:lvl1pPr>
          </a:lstStyle>
          <a:p>
            <a:pPr algn="just">
              <a:lnSpc>
                <a:spcPct val="115000"/>
              </a:lnSpc>
              <a:spcAft>
                <a:spcPts val="1000"/>
              </a:spcAft>
            </a:pPr>
            <a:endParaRPr lang="en-GB" dirty="0" smtClean="0"/>
          </a:p>
        </p:txBody>
      </p:sp>
      <p:sp>
        <p:nvSpPr>
          <p:cNvPr id="8" name="TextBox 7"/>
          <p:cNvSpPr txBox="1"/>
          <p:nvPr/>
        </p:nvSpPr>
        <p:spPr>
          <a:xfrm>
            <a:off x="257521" y="667339"/>
            <a:ext cx="8165297" cy="58477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800" b="1"/>
            </a:lvl1pPr>
          </a:lstStyle>
          <a:p>
            <a:pPr algn="ctr"/>
            <a:r>
              <a:rPr lang="en-GB" sz="3200" dirty="0" smtClean="0"/>
              <a:t>USE OF FORCE </a:t>
            </a:r>
            <a:r>
              <a:rPr lang="en-GB" sz="3200" dirty="0" err="1" smtClean="0"/>
              <a:t>cont</a:t>
            </a:r>
            <a:r>
              <a:rPr lang="en-GB" sz="3200" dirty="0" smtClean="0"/>
              <a:t>….</a:t>
            </a:r>
          </a:p>
        </p:txBody>
      </p:sp>
      <p:graphicFrame>
        <p:nvGraphicFramePr>
          <p:cNvPr id="7" name="Chart 6"/>
          <p:cNvGraphicFramePr/>
          <p:nvPr>
            <p:extLst>
              <p:ext uri="{D42A27DB-BD31-4B8C-83A1-F6EECF244321}">
                <p14:modId xmlns:p14="http://schemas.microsoft.com/office/powerpoint/2010/main" val="377661419"/>
              </p:ext>
            </p:extLst>
          </p:nvPr>
        </p:nvGraphicFramePr>
        <p:xfrm>
          <a:off x="769477" y="1396999"/>
          <a:ext cx="7811815" cy="41798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56589069"/>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 name="Picture 2" descr="Picture 2"/>
          <p:cNvPicPr>
            <a:picLocks noChangeAspect="1"/>
          </p:cNvPicPr>
          <p:nvPr/>
        </p:nvPicPr>
        <p:blipFill>
          <a:blip r:embed="rId2">
            <a:extLst/>
          </a:blip>
          <a:stretch>
            <a:fillRect/>
          </a:stretch>
        </p:blipFill>
        <p:spPr>
          <a:xfrm>
            <a:off x="0" y="0"/>
            <a:ext cx="9144001" cy="6858001"/>
          </a:xfrm>
          <a:prstGeom prst="rect">
            <a:avLst/>
          </a:prstGeom>
          <a:ln w="12700">
            <a:miter lim="400000"/>
          </a:ln>
        </p:spPr>
      </p:pic>
      <p:sp>
        <p:nvSpPr>
          <p:cNvPr id="283" name="Rectangle 8"/>
          <p:cNvSpPr txBox="1"/>
          <p:nvPr/>
        </p:nvSpPr>
        <p:spPr>
          <a:xfrm>
            <a:off x="769477" y="6597511"/>
            <a:ext cx="2740011" cy="2311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000">
                <a:solidFill>
                  <a:srgbClr val="FFFFFF"/>
                </a:solidFill>
              </a:defRPr>
            </a:lvl1pPr>
          </a:lstStyle>
          <a:p>
            <a:r>
              <a:t>Judicial Inspectorate for Correctional Services</a:t>
            </a:r>
          </a:p>
        </p:txBody>
      </p:sp>
      <p:sp>
        <p:nvSpPr>
          <p:cNvPr id="284" name="Slide Number Placeholder 3"/>
          <p:cNvSpPr txBox="1">
            <a:spLocks noGrp="1"/>
          </p:cNvSpPr>
          <p:nvPr>
            <p:ph type="sldNum" sz="quarter" idx="2"/>
          </p:nvPr>
        </p:nvSpPr>
        <p:spPr>
          <a:xfrm>
            <a:off x="8422818" y="6404292"/>
            <a:ext cx="263983" cy="2692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29</a:t>
            </a:fld>
            <a:endParaRPr/>
          </a:p>
        </p:txBody>
      </p:sp>
      <p:grpSp>
        <p:nvGrpSpPr>
          <p:cNvPr id="289" name="Group 78"/>
          <p:cNvGrpSpPr/>
          <p:nvPr/>
        </p:nvGrpSpPr>
        <p:grpSpPr>
          <a:xfrm>
            <a:off x="-18172" y="-11977"/>
            <a:ext cx="10765304" cy="6881954"/>
            <a:chOff x="0" y="0"/>
            <a:chExt cx="10765302" cy="6881952"/>
          </a:xfrm>
        </p:grpSpPr>
        <p:pic>
          <p:nvPicPr>
            <p:cNvPr id="285" name="Picture 79" descr="Picture 79"/>
            <p:cNvPicPr>
              <a:picLocks noChangeAspect="1"/>
            </p:cNvPicPr>
            <p:nvPr/>
          </p:nvPicPr>
          <p:blipFill>
            <a:blip r:embed="rId3">
              <a:extLst/>
            </a:blip>
            <a:stretch>
              <a:fillRect/>
            </a:stretch>
          </p:blipFill>
          <p:spPr>
            <a:xfrm>
              <a:off x="0" y="0"/>
              <a:ext cx="10765303" cy="6744912"/>
            </a:xfrm>
            <a:prstGeom prst="rect">
              <a:avLst/>
            </a:prstGeom>
            <a:ln w="12700" cap="flat">
              <a:noFill/>
              <a:miter lim="400000"/>
            </a:ln>
            <a:effectLst/>
          </p:spPr>
        </p:pic>
        <p:grpSp>
          <p:nvGrpSpPr>
            <p:cNvPr id="288" name="Rectangle 80"/>
            <p:cNvGrpSpPr/>
            <p:nvPr/>
          </p:nvGrpSpPr>
          <p:grpSpPr>
            <a:xfrm>
              <a:off x="0" y="5343747"/>
              <a:ext cx="10765303" cy="1538206"/>
              <a:chOff x="0" y="0"/>
              <a:chExt cx="10765301" cy="1538204"/>
            </a:xfrm>
          </p:grpSpPr>
          <p:sp>
            <p:nvSpPr>
              <p:cNvPr id="286" name="Rectangle"/>
              <p:cNvSpPr/>
              <p:nvPr/>
            </p:nvSpPr>
            <p:spPr>
              <a:xfrm>
                <a:off x="0" y="0"/>
                <a:ext cx="10765303" cy="1538205"/>
              </a:xfrm>
              <a:prstGeom prst="rect">
                <a:avLst/>
              </a:prstGeom>
              <a:solidFill>
                <a:srgbClr val="E85420"/>
              </a:solidFill>
              <a:ln w="12700" cap="flat">
                <a:noFill/>
                <a:miter lim="400000"/>
              </a:ln>
              <a:effectLst/>
            </p:spPr>
            <p:txBody>
              <a:bodyPr wrap="square" lIns="45719" tIns="45719" rIns="45719" bIns="45719" numCol="1" anchor="t">
                <a:noAutofit/>
              </a:bodyPr>
              <a:lstStyle/>
              <a:p>
                <a:pPr>
                  <a:defRPr sz="3200" b="1">
                    <a:solidFill>
                      <a:srgbClr val="FFFFFF"/>
                    </a:solidFill>
                    <a:latin typeface="Trebuchet MS"/>
                    <a:ea typeface="Trebuchet MS"/>
                    <a:cs typeface="Trebuchet MS"/>
                    <a:sym typeface="Trebuchet MS"/>
                  </a:defRPr>
                </a:pPr>
                <a:endParaRPr/>
              </a:p>
            </p:txBody>
          </p:sp>
          <p:sp>
            <p:nvSpPr>
              <p:cNvPr id="287" name="PART D: Human Resources Management"/>
              <p:cNvSpPr txBox="1"/>
              <p:nvPr/>
            </p:nvSpPr>
            <p:spPr>
              <a:xfrm>
                <a:off x="0" y="0"/>
                <a:ext cx="10765303" cy="6806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noAutofit/>
              </a:bodyPr>
              <a:lstStyle>
                <a:lvl1pPr>
                  <a:defRPr sz="3200" b="1">
                    <a:solidFill>
                      <a:srgbClr val="FFFFFF"/>
                    </a:solidFill>
                    <a:latin typeface="Trebuchet MS"/>
                    <a:ea typeface="Trebuchet MS"/>
                    <a:cs typeface="Trebuchet MS"/>
                    <a:sym typeface="Trebuchet MS"/>
                  </a:defRPr>
                </a:lvl1pPr>
              </a:lstStyle>
              <a:p>
                <a:r>
                  <a:rPr lang="en-GB" dirty="0" smtClean="0"/>
                  <a:t>COMPLAINTS</a:t>
                </a:r>
                <a:endParaRPr dirty="0"/>
              </a:p>
            </p:txBody>
          </p:sp>
        </p:grpSp>
      </p:gr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Picture 2" descr="Picture 2"/>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125" name="Rectangle 8"/>
          <p:cNvSpPr txBox="1"/>
          <p:nvPr/>
        </p:nvSpPr>
        <p:spPr>
          <a:xfrm>
            <a:off x="769477" y="6597511"/>
            <a:ext cx="2740011" cy="2311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000">
                <a:solidFill>
                  <a:srgbClr val="FFFFFF"/>
                </a:solidFill>
              </a:defRPr>
            </a:lvl1pPr>
          </a:lstStyle>
          <a:p>
            <a:r>
              <a:t>Judicial Inspectorate for Correctional Services</a:t>
            </a:r>
          </a:p>
        </p:txBody>
      </p:sp>
      <p:sp>
        <p:nvSpPr>
          <p:cNvPr id="126" name="Rectangle 3"/>
          <p:cNvSpPr txBox="1"/>
          <p:nvPr/>
        </p:nvSpPr>
        <p:spPr>
          <a:xfrm>
            <a:off x="2286000" y="1195387"/>
            <a:ext cx="4572000" cy="3581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just">
              <a:defRPr b="1"/>
            </a:lvl1pPr>
          </a:lstStyle>
          <a:p>
            <a:r>
              <a:t> </a:t>
            </a:r>
          </a:p>
        </p:txBody>
      </p:sp>
      <p:sp>
        <p:nvSpPr>
          <p:cNvPr id="127" name="Slide Number Placeholder 6"/>
          <p:cNvSpPr txBox="1">
            <a:spLocks noGrp="1"/>
          </p:cNvSpPr>
          <p:nvPr>
            <p:ph type="sldNum" sz="quarter" idx="2"/>
          </p:nvPr>
        </p:nvSpPr>
        <p:spPr>
          <a:xfrm>
            <a:off x="8502739" y="6404292"/>
            <a:ext cx="184061" cy="2692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a:t>
            </a:fld>
            <a:endParaRPr/>
          </a:p>
        </p:txBody>
      </p:sp>
      <p:sp>
        <p:nvSpPr>
          <p:cNvPr id="129" name="TextBox 14"/>
          <p:cNvSpPr txBox="1"/>
          <p:nvPr/>
        </p:nvSpPr>
        <p:spPr>
          <a:xfrm>
            <a:off x="557212" y="872382"/>
            <a:ext cx="8243887" cy="5142113"/>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lnSpc>
                <a:spcPct val="107000"/>
              </a:lnSpc>
              <a:spcBef>
                <a:spcPts val="200"/>
              </a:spcBef>
            </a:pPr>
            <a:r>
              <a:rPr lang="en-GB" sz="3600" b="1"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Strategic overview</a:t>
            </a:r>
            <a:endParaRPr lang="en-ZA" sz="3600" b="1"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en-ZA" sz="2800" b="1" dirty="0">
                <a:latin typeface="Calibri" panose="020F0502020204030204" pitchFamily="34" charset="0"/>
                <a:ea typeface="Calibri" panose="020F0502020204030204" pitchFamily="34" charset="0"/>
                <a:cs typeface="Calibri" panose="020F0502020204030204" pitchFamily="34" charset="0"/>
              </a:rPr>
              <a:t>Vision</a:t>
            </a:r>
            <a:endParaRPr lang="en-ZA"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ZA" sz="2800" dirty="0">
                <a:latin typeface="Calibri" panose="020F0502020204030204" pitchFamily="34" charset="0"/>
                <a:ea typeface="Calibri" panose="020F0502020204030204" pitchFamily="34" charset="0"/>
                <a:cs typeface="Calibri" panose="020F0502020204030204" pitchFamily="34" charset="0"/>
              </a:rPr>
              <a:t>To uphold the human dignity of inmates through independent, proactive, and responsive oversight.</a:t>
            </a:r>
            <a:endParaRPr lang="en-ZA"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ZA" sz="2800" b="1" dirty="0">
                <a:latin typeface="Calibri" panose="020F0502020204030204" pitchFamily="34" charset="0"/>
                <a:ea typeface="Calibri" panose="020F0502020204030204" pitchFamily="34" charset="0"/>
                <a:cs typeface="Calibri" panose="020F0502020204030204" pitchFamily="34" charset="0"/>
              </a:rPr>
              <a:t>Mission </a:t>
            </a:r>
            <a:endParaRPr lang="en-ZA"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ZA" sz="2800" dirty="0">
                <a:latin typeface="Calibri" panose="020F0502020204030204" pitchFamily="34" charset="0"/>
                <a:ea typeface="Calibri" panose="020F0502020204030204" pitchFamily="34" charset="0"/>
                <a:cs typeface="Calibri" panose="020F0502020204030204" pitchFamily="34" charset="0"/>
              </a:rPr>
              <a:t>To impartially inspect, investigate, report and make recommendations on the conditions in correctional centres and remand detention facilities and on the treatment of inmates in order to ensure the protection of the human rights of inmates</a:t>
            </a:r>
            <a:r>
              <a:rPr lang="en-ZA" sz="2800" dirty="0" smtClean="0">
                <a:latin typeface="Calibri" panose="020F0502020204030204" pitchFamily="34" charset="0"/>
                <a:ea typeface="Calibri" panose="020F0502020204030204" pitchFamily="34" charset="0"/>
                <a:cs typeface="Calibri" panose="020F0502020204030204" pitchFamily="34" charset="0"/>
              </a:rPr>
              <a:t>.</a:t>
            </a:r>
            <a:r>
              <a:rPr dirty="0"/>
              <a:t>	</a:t>
            </a:r>
          </a:p>
        </p:txBody>
      </p:sp>
    </p:spTree>
    <p:extLst>
      <p:ext uri="{BB962C8B-B14F-4D97-AF65-F5344CB8AC3E}">
        <p14:creationId xmlns:p14="http://schemas.microsoft.com/office/powerpoint/2010/main" val="31604081"/>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Picture 2" descr="Picture 2"/>
          <p:cNvPicPr>
            <a:picLocks noChangeAspect="1"/>
          </p:cNvPicPr>
          <p:nvPr/>
        </p:nvPicPr>
        <p:blipFill>
          <a:blip r:embed="rId2">
            <a:extLst/>
          </a:blip>
          <a:stretch>
            <a:fillRect/>
          </a:stretch>
        </p:blipFill>
        <p:spPr>
          <a:xfrm>
            <a:off x="-1" y="34651"/>
            <a:ext cx="9144001" cy="6858001"/>
          </a:xfrm>
          <a:prstGeom prst="rect">
            <a:avLst/>
          </a:prstGeom>
          <a:ln w="12700">
            <a:miter lim="400000"/>
          </a:ln>
        </p:spPr>
      </p:pic>
      <p:sp>
        <p:nvSpPr>
          <p:cNvPr id="180" name="Rectangle 8"/>
          <p:cNvSpPr txBox="1"/>
          <p:nvPr/>
        </p:nvSpPr>
        <p:spPr>
          <a:xfrm>
            <a:off x="769477" y="6597511"/>
            <a:ext cx="2740011" cy="2311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000">
                <a:solidFill>
                  <a:srgbClr val="FFFFFF"/>
                </a:solidFill>
              </a:defRPr>
            </a:lvl1pPr>
          </a:lstStyle>
          <a:p>
            <a:r>
              <a:rPr dirty="0"/>
              <a:t>Judicial Inspectorate for Correctional Services</a:t>
            </a:r>
          </a:p>
        </p:txBody>
      </p:sp>
      <p:sp>
        <p:nvSpPr>
          <p:cNvPr id="181" name="Rectangle 6"/>
          <p:cNvSpPr txBox="1"/>
          <p:nvPr/>
        </p:nvSpPr>
        <p:spPr>
          <a:xfrm>
            <a:off x="357158" y="2028551"/>
            <a:ext cx="8429684" cy="143510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000"/>
            </a:pPr>
            <a:r>
              <a:rPr sz="2000"/>
              <a:t/>
            </a:r>
            <a:br>
              <a:rPr sz="2000"/>
            </a:br>
            <a:endParaRPr sz="2000"/>
          </a:p>
          <a:p>
            <a:pPr marL="355600" indent="-190500" algn="just">
              <a:lnSpc>
                <a:spcPct val="80000"/>
              </a:lnSpc>
              <a:defRPr sz="2000"/>
            </a:pPr>
            <a:endParaRPr sz="2000"/>
          </a:p>
          <a:p>
            <a:pPr marL="15875" indent="149225" algn="just">
              <a:lnSpc>
                <a:spcPct val="80000"/>
              </a:lnSpc>
              <a:defRPr sz="2000"/>
            </a:pPr>
            <a:endParaRPr sz="2000"/>
          </a:p>
        </p:txBody>
      </p:sp>
      <p:sp>
        <p:nvSpPr>
          <p:cNvPr id="182" name="Slide Number Placeholder 4"/>
          <p:cNvSpPr txBox="1">
            <a:spLocks noGrp="1"/>
          </p:cNvSpPr>
          <p:nvPr>
            <p:ph type="sldNum" sz="quarter" idx="2"/>
          </p:nvPr>
        </p:nvSpPr>
        <p:spPr>
          <a:xfrm>
            <a:off x="8422818" y="6404292"/>
            <a:ext cx="263983" cy="2692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pPr/>
              <a:t>30</a:t>
            </a:fld>
            <a:endParaRPr/>
          </a:p>
        </p:txBody>
      </p:sp>
      <p:sp>
        <p:nvSpPr>
          <p:cNvPr id="183" name="TextBox 7"/>
          <p:cNvSpPr txBox="1"/>
          <p:nvPr/>
        </p:nvSpPr>
        <p:spPr>
          <a:xfrm>
            <a:off x="542611" y="316748"/>
            <a:ext cx="7739531" cy="4093428"/>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800" b="1"/>
            </a:lvl1pPr>
          </a:lstStyle>
          <a:p>
            <a:r>
              <a:rPr lang="en-GB" sz="3200" dirty="0" smtClean="0"/>
              <a:t>Complaints</a:t>
            </a:r>
          </a:p>
          <a:p>
            <a:pPr algn="just"/>
            <a:r>
              <a:rPr lang="en-GB" b="0" dirty="0"/>
              <a:t>section 90(2) of the Correctional Service </a:t>
            </a:r>
            <a:r>
              <a:rPr lang="en-GB" b="0" dirty="0" smtClean="0"/>
              <a:t>Act states </a:t>
            </a:r>
            <a:r>
              <a:rPr lang="en-GB" b="0" dirty="0"/>
              <a:t>that </a:t>
            </a:r>
            <a:r>
              <a:rPr lang="en-GB" b="0" dirty="0" smtClean="0"/>
              <a:t>JICS should deal </a:t>
            </a:r>
            <a:r>
              <a:rPr lang="en-GB" b="0" dirty="0"/>
              <a:t>with complaints of inmates on its own volition or from other organs, including from Independent Correctional Centre Visitor Committees and individual ICCV’s in urgent </a:t>
            </a:r>
            <a:r>
              <a:rPr lang="en-GB" b="0" dirty="0" smtClean="0"/>
              <a:t>matters. The number of complaints fluctuates per financial year as illustrated below: </a:t>
            </a:r>
          </a:p>
          <a:p>
            <a:endParaRPr lang="en-GB" sz="3200" dirty="0"/>
          </a:p>
        </p:txBody>
      </p:sp>
      <p:sp>
        <p:nvSpPr>
          <p:cNvPr id="185" name="TextBox 11"/>
          <p:cNvSpPr txBox="1"/>
          <p:nvPr/>
        </p:nvSpPr>
        <p:spPr>
          <a:xfrm>
            <a:off x="453351" y="919357"/>
            <a:ext cx="8237296" cy="558743"/>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marL="457200" indent="-457200">
              <a:buSzPct val="100000"/>
              <a:buFont typeface="Arial"/>
              <a:buChar char="•"/>
              <a:defRPr sz="2800"/>
            </a:lvl1pPr>
          </a:lstStyle>
          <a:p>
            <a:pPr marL="0" indent="0" algn="just">
              <a:lnSpc>
                <a:spcPct val="115000"/>
              </a:lnSpc>
              <a:spcAft>
                <a:spcPts val="1000"/>
              </a:spcAft>
              <a:buNone/>
            </a:pPr>
            <a:endParaRPr lang="en-GB" kern="1200" dirty="0">
              <a:ea typeface="Arial" panose="020B0604020202020204" pitchFamily="34" charset="0"/>
              <a:cs typeface="Times New Roman" panose="02020603050405020304" pitchFamily="18" charset="0"/>
            </a:endParaRPr>
          </a:p>
        </p:txBody>
      </p:sp>
      <p:graphicFrame>
        <p:nvGraphicFramePr>
          <p:cNvPr id="5" name="Chart 4"/>
          <p:cNvGraphicFramePr/>
          <p:nvPr>
            <p:extLst>
              <p:ext uri="{D42A27DB-BD31-4B8C-83A1-F6EECF244321}">
                <p14:modId xmlns:p14="http://schemas.microsoft.com/office/powerpoint/2010/main" val="2087556221"/>
              </p:ext>
            </p:extLst>
          </p:nvPr>
        </p:nvGraphicFramePr>
        <p:xfrm>
          <a:off x="1019300" y="4128619"/>
          <a:ext cx="7262842" cy="227567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49853578"/>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Picture 2" descr="Picture 2"/>
          <p:cNvPicPr>
            <a:picLocks noChangeAspect="1"/>
          </p:cNvPicPr>
          <p:nvPr/>
        </p:nvPicPr>
        <p:blipFill>
          <a:blip r:embed="rId2">
            <a:extLst/>
          </a:blip>
          <a:stretch>
            <a:fillRect/>
          </a:stretch>
        </p:blipFill>
        <p:spPr>
          <a:xfrm>
            <a:off x="-1" y="34651"/>
            <a:ext cx="9144001" cy="6858001"/>
          </a:xfrm>
          <a:prstGeom prst="rect">
            <a:avLst/>
          </a:prstGeom>
          <a:ln w="12700">
            <a:miter lim="400000"/>
          </a:ln>
        </p:spPr>
      </p:pic>
      <p:sp>
        <p:nvSpPr>
          <p:cNvPr id="180" name="Rectangle 8"/>
          <p:cNvSpPr txBox="1"/>
          <p:nvPr/>
        </p:nvSpPr>
        <p:spPr>
          <a:xfrm>
            <a:off x="769477" y="6597511"/>
            <a:ext cx="2740011" cy="2311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000">
                <a:solidFill>
                  <a:srgbClr val="FFFFFF"/>
                </a:solidFill>
              </a:defRPr>
            </a:lvl1pPr>
          </a:lstStyle>
          <a:p>
            <a:r>
              <a:rPr dirty="0"/>
              <a:t>Judicial Inspectorate for Correctional Services</a:t>
            </a:r>
          </a:p>
        </p:txBody>
      </p:sp>
      <p:sp>
        <p:nvSpPr>
          <p:cNvPr id="181" name="Rectangle 6"/>
          <p:cNvSpPr txBox="1"/>
          <p:nvPr/>
        </p:nvSpPr>
        <p:spPr>
          <a:xfrm>
            <a:off x="357158" y="2028551"/>
            <a:ext cx="8429684" cy="143510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000"/>
            </a:pPr>
            <a:r>
              <a:rPr sz="2000"/>
              <a:t/>
            </a:r>
            <a:br>
              <a:rPr sz="2000"/>
            </a:br>
            <a:endParaRPr sz="2000"/>
          </a:p>
          <a:p>
            <a:pPr marL="355600" indent="-190500" algn="just">
              <a:lnSpc>
                <a:spcPct val="80000"/>
              </a:lnSpc>
              <a:defRPr sz="2000"/>
            </a:pPr>
            <a:endParaRPr sz="2000"/>
          </a:p>
          <a:p>
            <a:pPr marL="15875" indent="149225" algn="just">
              <a:lnSpc>
                <a:spcPct val="80000"/>
              </a:lnSpc>
              <a:defRPr sz="2000"/>
            </a:pPr>
            <a:endParaRPr sz="2000"/>
          </a:p>
        </p:txBody>
      </p:sp>
      <p:sp>
        <p:nvSpPr>
          <p:cNvPr id="182" name="Slide Number Placeholder 4"/>
          <p:cNvSpPr txBox="1">
            <a:spLocks noGrp="1"/>
          </p:cNvSpPr>
          <p:nvPr>
            <p:ph type="sldNum" sz="quarter" idx="2"/>
          </p:nvPr>
        </p:nvSpPr>
        <p:spPr>
          <a:xfrm>
            <a:off x="8422818" y="6404292"/>
            <a:ext cx="263983" cy="2692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pPr/>
              <a:t>31</a:t>
            </a:fld>
            <a:endParaRPr/>
          </a:p>
        </p:txBody>
      </p:sp>
      <p:sp>
        <p:nvSpPr>
          <p:cNvPr id="183" name="TextBox 7"/>
          <p:cNvSpPr txBox="1"/>
          <p:nvPr/>
        </p:nvSpPr>
        <p:spPr>
          <a:xfrm>
            <a:off x="592852" y="998708"/>
            <a:ext cx="7739531" cy="4031873"/>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800" b="1"/>
            </a:lvl1pPr>
          </a:lstStyle>
          <a:p>
            <a:r>
              <a:rPr lang="en-GB" sz="3200" dirty="0" smtClean="0"/>
              <a:t>Complaints</a:t>
            </a:r>
          </a:p>
          <a:p>
            <a:pPr algn="just"/>
            <a:r>
              <a:rPr lang="en-GB" sz="3200" b="0" dirty="0" smtClean="0"/>
              <a:t>The graph on the next slide highlights an obvious drop in violent complaints in the correctional facilities due to the dysfunctional Management Information System.  Although JICS developed a manual flow of information from the centres to the JICS office there are still discrepancies on the reporting. </a:t>
            </a:r>
          </a:p>
        </p:txBody>
      </p:sp>
      <p:sp>
        <p:nvSpPr>
          <p:cNvPr id="185" name="TextBox 11"/>
          <p:cNvSpPr txBox="1"/>
          <p:nvPr/>
        </p:nvSpPr>
        <p:spPr>
          <a:xfrm>
            <a:off x="453351" y="919357"/>
            <a:ext cx="8237296" cy="558743"/>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marL="457200" indent="-457200">
              <a:buSzPct val="100000"/>
              <a:buFont typeface="Arial"/>
              <a:buChar char="•"/>
              <a:defRPr sz="2800"/>
            </a:lvl1pPr>
          </a:lstStyle>
          <a:p>
            <a:pPr marL="0" indent="0" algn="just">
              <a:lnSpc>
                <a:spcPct val="115000"/>
              </a:lnSpc>
              <a:spcAft>
                <a:spcPts val="1000"/>
              </a:spcAft>
              <a:buNone/>
            </a:pPr>
            <a:endParaRPr lang="en-GB" kern="1200" dirty="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950723656"/>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Picture 2" descr="Picture 2"/>
          <p:cNvPicPr>
            <a:picLocks noChangeAspect="1"/>
          </p:cNvPicPr>
          <p:nvPr/>
        </p:nvPicPr>
        <p:blipFill>
          <a:blip r:embed="rId2">
            <a:extLst/>
          </a:blip>
          <a:stretch>
            <a:fillRect/>
          </a:stretch>
        </p:blipFill>
        <p:spPr>
          <a:xfrm>
            <a:off x="-1" y="0"/>
            <a:ext cx="9144001" cy="6858001"/>
          </a:xfrm>
          <a:prstGeom prst="rect">
            <a:avLst/>
          </a:prstGeom>
          <a:ln w="12700">
            <a:miter lim="400000"/>
          </a:ln>
        </p:spPr>
      </p:pic>
      <p:sp>
        <p:nvSpPr>
          <p:cNvPr id="180" name="Rectangle 8"/>
          <p:cNvSpPr txBox="1"/>
          <p:nvPr/>
        </p:nvSpPr>
        <p:spPr>
          <a:xfrm>
            <a:off x="769477" y="6597511"/>
            <a:ext cx="2740011" cy="2311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000">
                <a:solidFill>
                  <a:srgbClr val="FFFFFF"/>
                </a:solidFill>
              </a:defRPr>
            </a:lvl1pPr>
          </a:lstStyle>
          <a:p>
            <a:r>
              <a:rPr dirty="0"/>
              <a:t>Judicial Inspectorate for Correctional Services</a:t>
            </a:r>
          </a:p>
        </p:txBody>
      </p:sp>
      <p:sp>
        <p:nvSpPr>
          <p:cNvPr id="181" name="Rectangle 6"/>
          <p:cNvSpPr txBox="1"/>
          <p:nvPr/>
        </p:nvSpPr>
        <p:spPr>
          <a:xfrm>
            <a:off x="357158" y="2028551"/>
            <a:ext cx="8429684" cy="143510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000"/>
            </a:pPr>
            <a:r>
              <a:rPr sz="2000"/>
              <a:t/>
            </a:r>
            <a:br>
              <a:rPr sz="2000"/>
            </a:br>
            <a:endParaRPr sz="2000"/>
          </a:p>
          <a:p>
            <a:pPr marL="355600" indent="-190500" algn="just">
              <a:lnSpc>
                <a:spcPct val="80000"/>
              </a:lnSpc>
              <a:defRPr sz="2000"/>
            </a:pPr>
            <a:endParaRPr sz="2000"/>
          </a:p>
          <a:p>
            <a:pPr marL="15875" indent="149225" algn="just">
              <a:lnSpc>
                <a:spcPct val="80000"/>
              </a:lnSpc>
              <a:defRPr sz="2000"/>
            </a:pPr>
            <a:endParaRPr sz="2000"/>
          </a:p>
        </p:txBody>
      </p:sp>
      <p:sp>
        <p:nvSpPr>
          <p:cNvPr id="182" name="Slide Number Placeholder 4"/>
          <p:cNvSpPr txBox="1">
            <a:spLocks noGrp="1"/>
          </p:cNvSpPr>
          <p:nvPr>
            <p:ph type="sldNum" sz="quarter" idx="2"/>
          </p:nvPr>
        </p:nvSpPr>
        <p:spPr>
          <a:xfrm>
            <a:off x="8422818" y="6404292"/>
            <a:ext cx="263983" cy="2692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pPr/>
              <a:t>32</a:t>
            </a:fld>
            <a:endParaRPr/>
          </a:p>
        </p:txBody>
      </p:sp>
      <p:sp>
        <p:nvSpPr>
          <p:cNvPr id="183" name="TextBox 7"/>
          <p:cNvSpPr txBox="1"/>
          <p:nvPr/>
        </p:nvSpPr>
        <p:spPr>
          <a:xfrm>
            <a:off x="1274444" y="46722"/>
            <a:ext cx="7148374" cy="58477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800" b="1"/>
            </a:lvl1pPr>
          </a:lstStyle>
          <a:p>
            <a:endParaRPr lang="en-GB" sz="3200" dirty="0"/>
          </a:p>
        </p:txBody>
      </p:sp>
      <p:sp>
        <p:nvSpPr>
          <p:cNvPr id="185" name="TextBox 11"/>
          <p:cNvSpPr txBox="1"/>
          <p:nvPr/>
        </p:nvSpPr>
        <p:spPr>
          <a:xfrm>
            <a:off x="157163" y="747908"/>
            <a:ext cx="8510805" cy="558743"/>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marL="457200" indent="-457200">
              <a:buSzPct val="100000"/>
              <a:buFont typeface="Arial"/>
              <a:buChar char="•"/>
              <a:defRPr sz="2800"/>
            </a:lvl1pPr>
          </a:lstStyle>
          <a:p>
            <a:pPr marL="271463" indent="-271463" algn="just" defTabSz="357188">
              <a:lnSpc>
                <a:spcPct val="115000"/>
              </a:lnSpc>
              <a:buNone/>
            </a:pPr>
            <a:endParaRPr lang="en-GB" kern="1200" dirty="0">
              <a:ea typeface="Arial" panose="020B0604020202020204" pitchFamily="34" charset="0"/>
              <a:cs typeface="Times New Roman" panose="02020603050405020304" pitchFamily="18" charset="0"/>
            </a:endParaRPr>
          </a:p>
        </p:txBody>
      </p:sp>
      <p:graphicFrame>
        <p:nvGraphicFramePr>
          <p:cNvPr id="5" name="Chart 4"/>
          <p:cNvGraphicFramePr/>
          <p:nvPr>
            <p:extLst>
              <p:ext uri="{D42A27DB-BD31-4B8C-83A1-F6EECF244321}">
                <p14:modId xmlns:p14="http://schemas.microsoft.com/office/powerpoint/2010/main" val="467225677"/>
              </p:ext>
            </p:extLst>
          </p:nvPr>
        </p:nvGraphicFramePr>
        <p:xfrm>
          <a:off x="357158" y="718559"/>
          <a:ext cx="8310810" cy="537074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01772997"/>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Picture 2" descr="Picture 2"/>
          <p:cNvPicPr>
            <a:picLocks noChangeAspect="1"/>
          </p:cNvPicPr>
          <p:nvPr/>
        </p:nvPicPr>
        <p:blipFill>
          <a:blip r:embed="rId2">
            <a:extLst/>
          </a:blip>
          <a:stretch>
            <a:fillRect/>
          </a:stretch>
        </p:blipFill>
        <p:spPr>
          <a:xfrm>
            <a:off x="-1" y="0"/>
            <a:ext cx="9144001" cy="6858001"/>
          </a:xfrm>
          <a:prstGeom prst="rect">
            <a:avLst/>
          </a:prstGeom>
          <a:ln w="12700">
            <a:miter lim="400000"/>
          </a:ln>
        </p:spPr>
      </p:pic>
      <p:sp>
        <p:nvSpPr>
          <p:cNvPr id="180" name="Rectangle 8"/>
          <p:cNvSpPr txBox="1"/>
          <p:nvPr/>
        </p:nvSpPr>
        <p:spPr>
          <a:xfrm>
            <a:off x="769477" y="6597511"/>
            <a:ext cx="2740011" cy="2311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000">
                <a:solidFill>
                  <a:srgbClr val="FFFFFF"/>
                </a:solidFill>
              </a:defRPr>
            </a:lvl1pPr>
          </a:lstStyle>
          <a:p>
            <a:r>
              <a:rPr dirty="0"/>
              <a:t>Judicial Inspectorate for Correctional Services</a:t>
            </a:r>
          </a:p>
        </p:txBody>
      </p:sp>
      <p:sp>
        <p:nvSpPr>
          <p:cNvPr id="181" name="Rectangle 6"/>
          <p:cNvSpPr txBox="1"/>
          <p:nvPr/>
        </p:nvSpPr>
        <p:spPr>
          <a:xfrm>
            <a:off x="357158" y="2028551"/>
            <a:ext cx="8429684" cy="143510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000"/>
            </a:pPr>
            <a:r>
              <a:rPr sz="2000"/>
              <a:t/>
            </a:r>
            <a:br>
              <a:rPr sz="2000"/>
            </a:br>
            <a:endParaRPr sz="2000"/>
          </a:p>
          <a:p>
            <a:pPr marL="355600" indent="-190500" algn="just">
              <a:lnSpc>
                <a:spcPct val="80000"/>
              </a:lnSpc>
              <a:defRPr sz="2000"/>
            </a:pPr>
            <a:endParaRPr sz="2000"/>
          </a:p>
          <a:p>
            <a:pPr marL="15875" indent="149225" algn="just">
              <a:lnSpc>
                <a:spcPct val="80000"/>
              </a:lnSpc>
              <a:defRPr sz="2000"/>
            </a:pPr>
            <a:endParaRPr sz="2000"/>
          </a:p>
        </p:txBody>
      </p:sp>
      <p:sp>
        <p:nvSpPr>
          <p:cNvPr id="182" name="Slide Number Placeholder 4"/>
          <p:cNvSpPr txBox="1">
            <a:spLocks noGrp="1"/>
          </p:cNvSpPr>
          <p:nvPr>
            <p:ph type="sldNum" sz="quarter" idx="2"/>
          </p:nvPr>
        </p:nvSpPr>
        <p:spPr>
          <a:xfrm>
            <a:off x="8422818" y="6404292"/>
            <a:ext cx="263983" cy="2692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pPr/>
              <a:t>33</a:t>
            </a:fld>
            <a:endParaRPr/>
          </a:p>
        </p:txBody>
      </p:sp>
      <p:sp>
        <p:nvSpPr>
          <p:cNvPr id="183" name="TextBox 7"/>
          <p:cNvSpPr txBox="1"/>
          <p:nvPr/>
        </p:nvSpPr>
        <p:spPr>
          <a:xfrm>
            <a:off x="1274444" y="46722"/>
            <a:ext cx="7148374" cy="58477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800" b="1"/>
            </a:lvl1pPr>
          </a:lstStyle>
          <a:p>
            <a:endParaRPr lang="en-GB" sz="3200" dirty="0"/>
          </a:p>
        </p:txBody>
      </p:sp>
      <p:sp>
        <p:nvSpPr>
          <p:cNvPr id="185" name="TextBox 11"/>
          <p:cNvSpPr txBox="1"/>
          <p:nvPr/>
        </p:nvSpPr>
        <p:spPr>
          <a:xfrm>
            <a:off x="157163" y="747908"/>
            <a:ext cx="8510805" cy="558743"/>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marL="457200" indent="-457200">
              <a:buSzPct val="100000"/>
              <a:buFont typeface="Arial"/>
              <a:buChar char="•"/>
              <a:defRPr sz="2800"/>
            </a:lvl1pPr>
          </a:lstStyle>
          <a:p>
            <a:pPr marL="271463" indent="-271463" algn="just" defTabSz="357188">
              <a:lnSpc>
                <a:spcPct val="115000"/>
              </a:lnSpc>
              <a:buNone/>
            </a:pPr>
            <a:endParaRPr lang="en-GB" kern="1200" dirty="0">
              <a:ea typeface="Arial" panose="020B0604020202020204" pitchFamily="34" charset="0"/>
              <a:cs typeface="Times New Roman" panose="02020603050405020304" pitchFamily="18" charset="0"/>
            </a:endParaRPr>
          </a:p>
        </p:txBody>
      </p:sp>
      <p:sp>
        <p:nvSpPr>
          <p:cNvPr id="2" name="TextBox 1"/>
          <p:cNvSpPr txBox="1"/>
          <p:nvPr/>
        </p:nvSpPr>
        <p:spPr>
          <a:xfrm>
            <a:off x="157164" y="211015"/>
            <a:ext cx="8629678" cy="56938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GB" sz="2800" b="1" i="0" u="none" strike="noStrike" cap="none" spc="0" normalizeH="0" baseline="0" dirty="0" smtClean="0">
                <a:ln>
                  <a:noFill/>
                </a:ln>
                <a:solidFill>
                  <a:srgbClr val="000000"/>
                </a:solidFill>
                <a:effectLst/>
                <a:uFillTx/>
                <a:latin typeface="+mn-lt"/>
                <a:ea typeface="+mn-ea"/>
                <a:cs typeface="+mn-cs"/>
                <a:sym typeface="Calibri"/>
              </a:rPr>
              <a:t>FINDINGS AND RECOMMENDATIONS</a:t>
            </a:r>
            <a:r>
              <a:rPr kumimoji="0" lang="en-GB" sz="2800" b="1" i="0" u="none" strike="noStrike" cap="none" spc="0" normalizeH="0" dirty="0" smtClean="0">
                <a:ln>
                  <a:noFill/>
                </a:ln>
                <a:solidFill>
                  <a:srgbClr val="000000"/>
                </a:solidFill>
                <a:effectLst/>
                <a:uFillTx/>
                <a:latin typeface="+mn-lt"/>
                <a:ea typeface="+mn-ea"/>
                <a:cs typeface="+mn-cs"/>
                <a:sym typeface="Calibri"/>
              </a:rPr>
              <a:t> BY JICS ON COMPLAINTS </a:t>
            </a:r>
            <a:endParaRPr lang="en-GB" sz="2800" baseline="0" dirty="0"/>
          </a:p>
          <a:p>
            <a:pPr algn="just"/>
            <a:r>
              <a:rPr lang="en-GB" sz="2800" dirty="0"/>
              <a:t>JICS findings and recommendations were made </a:t>
            </a:r>
            <a:r>
              <a:rPr lang="en-GB" sz="2800" dirty="0" smtClean="0"/>
              <a:t>in different </a:t>
            </a:r>
            <a:r>
              <a:rPr lang="en-GB" sz="2800" dirty="0"/>
              <a:t>matters. </a:t>
            </a:r>
            <a:r>
              <a:rPr lang="en-GB" sz="2800" dirty="0" smtClean="0"/>
              <a:t>The </a:t>
            </a:r>
            <a:r>
              <a:rPr lang="en-GB" sz="2800" dirty="0"/>
              <a:t>process of evaluating the merits of </a:t>
            </a:r>
            <a:r>
              <a:rPr lang="en-GB" sz="2800" dirty="0" smtClean="0"/>
              <a:t>complaints and crafting findings </a:t>
            </a:r>
            <a:r>
              <a:rPr lang="en-GB" sz="2800" dirty="0"/>
              <a:t>and recommendations is achieved by abiding to the following principles and</a:t>
            </a:r>
          </a:p>
          <a:p>
            <a:pPr algn="just"/>
            <a:r>
              <a:rPr lang="en-GB" sz="2800" dirty="0"/>
              <a:t>legislation:</a:t>
            </a:r>
          </a:p>
          <a:p>
            <a:pPr marL="457200" indent="-457200" algn="just">
              <a:buFont typeface="Arial" panose="020B0604020202020204" pitchFamily="34" charset="0"/>
              <a:buChar char="•"/>
            </a:pPr>
            <a:r>
              <a:rPr lang="en-GB" sz="2800" dirty="0" smtClean="0"/>
              <a:t>An </a:t>
            </a:r>
            <a:r>
              <a:rPr lang="en-GB" sz="2800" dirty="0"/>
              <a:t>understanding of the merits of each case.</a:t>
            </a:r>
          </a:p>
          <a:p>
            <a:pPr marL="457200" indent="-457200" algn="just">
              <a:buFont typeface="Arial" panose="020B0604020202020204" pitchFamily="34" charset="0"/>
              <a:buChar char="•"/>
            </a:pPr>
            <a:r>
              <a:rPr lang="en-GB" sz="2800" dirty="0" smtClean="0"/>
              <a:t>A </a:t>
            </a:r>
            <a:r>
              <a:rPr lang="en-GB" sz="2800" dirty="0"/>
              <a:t>determination and application of the legal principles involved by consulting </a:t>
            </a:r>
            <a:r>
              <a:rPr lang="en-GB" sz="2800" dirty="0" smtClean="0"/>
              <a:t>the Constitution</a:t>
            </a:r>
            <a:r>
              <a:rPr lang="en-GB" sz="2800" dirty="0"/>
              <a:t>, the CSA and other relevant legislation.</a:t>
            </a:r>
          </a:p>
          <a:p>
            <a:pPr marL="457200" indent="-457200" algn="just">
              <a:buFont typeface="Arial" panose="020B0604020202020204" pitchFamily="34" charset="0"/>
              <a:buChar char="•"/>
            </a:pPr>
            <a:r>
              <a:rPr lang="en-GB" sz="2800" dirty="0" smtClean="0"/>
              <a:t>Taking </a:t>
            </a:r>
            <a:r>
              <a:rPr lang="en-GB" sz="2800" dirty="0"/>
              <a:t>relevant international instruments into consideration</a:t>
            </a:r>
            <a:r>
              <a:rPr lang="en-GB" sz="2800" dirty="0" smtClean="0"/>
              <a:t>.</a:t>
            </a:r>
            <a:endParaRPr lang="en-GB" sz="2800" dirty="0"/>
          </a:p>
        </p:txBody>
      </p:sp>
    </p:spTree>
    <p:extLst>
      <p:ext uri="{BB962C8B-B14F-4D97-AF65-F5344CB8AC3E}">
        <p14:creationId xmlns:p14="http://schemas.microsoft.com/office/powerpoint/2010/main" val="1201676516"/>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Picture 2" descr="Picture 2"/>
          <p:cNvPicPr>
            <a:picLocks noChangeAspect="1"/>
          </p:cNvPicPr>
          <p:nvPr/>
        </p:nvPicPr>
        <p:blipFill>
          <a:blip r:embed="rId2">
            <a:extLst/>
          </a:blip>
          <a:stretch>
            <a:fillRect/>
          </a:stretch>
        </p:blipFill>
        <p:spPr>
          <a:xfrm>
            <a:off x="-1" y="0"/>
            <a:ext cx="9144001" cy="6858001"/>
          </a:xfrm>
          <a:prstGeom prst="rect">
            <a:avLst/>
          </a:prstGeom>
          <a:ln w="12700">
            <a:miter lim="400000"/>
          </a:ln>
        </p:spPr>
      </p:pic>
      <p:sp>
        <p:nvSpPr>
          <p:cNvPr id="180" name="Rectangle 8"/>
          <p:cNvSpPr txBox="1"/>
          <p:nvPr/>
        </p:nvSpPr>
        <p:spPr>
          <a:xfrm>
            <a:off x="769477" y="6597511"/>
            <a:ext cx="2740011" cy="2311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000">
                <a:solidFill>
                  <a:srgbClr val="FFFFFF"/>
                </a:solidFill>
              </a:defRPr>
            </a:lvl1pPr>
          </a:lstStyle>
          <a:p>
            <a:r>
              <a:rPr dirty="0"/>
              <a:t>Judicial Inspectorate for Correctional Services</a:t>
            </a:r>
          </a:p>
        </p:txBody>
      </p:sp>
      <p:sp>
        <p:nvSpPr>
          <p:cNvPr id="181" name="Rectangle 6"/>
          <p:cNvSpPr txBox="1"/>
          <p:nvPr/>
        </p:nvSpPr>
        <p:spPr>
          <a:xfrm>
            <a:off x="357158" y="2028551"/>
            <a:ext cx="8429684" cy="143510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000"/>
            </a:pPr>
            <a:r>
              <a:rPr sz="2000"/>
              <a:t/>
            </a:r>
            <a:br>
              <a:rPr sz="2000"/>
            </a:br>
            <a:endParaRPr sz="2000"/>
          </a:p>
          <a:p>
            <a:pPr marL="355600" indent="-190500" algn="just">
              <a:lnSpc>
                <a:spcPct val="80000"/>
              </a:lnSpc>
              <a:defRPr sz="2000"/>
            </a:pPr>
            <a:endParaRPr sz="2000"/>
          </a:p>
          <a:p>
            <a:pPr marL="15875" indent="149225" algn="just">
              <a:lnSpc>
                <a:spcPct val="80000"/>
              </a:lnSpc>
              <a:defRPr sz="2000"/>
            </a:pPr>
            <a:endParaRPr sz="2000"/>
          </a:p>
        </p:txBody>
      </p:sp>
      <p:sp>
        <p:nvSpPr>
          <p:cNvPr id="182" name="Slide Number Placeholder 4"/>
          <p:cNvSpPr txBox="1">
            <a:spLocks noGrp="1"/>
          </p:cNvSpPr>
          <p:nvPr>
            <p:ph type="sldNum" sz="quarter" idx="2"/>
          </p:nvPr>
        </p:nvSpPr>
        <p:spPr>
          <a:xfrm>
            <a:off x="8422818" y="6404292"/>
            <a:ext cx="263983" cy="2692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pPr/>
              <a:t>34</a:t>
            </a:fld>
            <a:endParaRPr/>
          </a:p>
        </p:txBody>
      </p:sp>
      <p:sp>
        <p:nvSpPr>
          <p:cNvPr id="183" name="TextBox 7"/>
          <p:cNvSpPr txBox="1"/>
          <p:nvPr/>
        </p:nvSpPr>
        <p:spPr>
          <a:xfrm>
            <a:off x="1274444" y="46722"/>
            <a:ext cx="7148374" cy="58477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800" b="1"/>
            </a:lvl1pPr>
          </a:lstStyle>
          <a:p>
            <a:endParaRPr lang="en-GB" sz="3200" dirty="0"/>
          </a:p>
        </p:txBody>
      </p:sp>
      <p:sp>
        <p:nvSpPr>
          <p:cNvPr id="185" name="TextBox 11"/>
          <p:cNvSpPr txBox="1"/>
          <p:nvPr/>
        </p:nvSpPr>
        <p:spPr>
          <a:xfrm>
            <a:off x="157163" y="747908"/>
            <a:ext cx="8510805" cy="558743"/>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marL="457200" indent="-457200">
              <a:buSzPct val="100000"/>
              <a:buFont typeface="Arial"/>
              <a:buChar char="•"/>
              <a:defRPr sz="2800"/>
            </a:lvl1pPr>
          </a:lstStyle>
          <a:p>
            <a:pPr marL="271463" indent="-271463" algn="just" defTabSz="357188">
              <a:lnSpc>
                <a:spcPct val="115000"/>
              </a:lnSpc>
              <a:buNone/>
            </a:pPr>
            <a:endParaRPr lang="en-GB" kern="1200" dirty="0">
              <a:ea typeface="Arial" panose="020B0604020202020204" pitchFamily="34" charset="0"/>
              <a:cs typeface="Times New Roman" panose="02020603050405020304" pitchFamily="18" charset="0"/>
            </a:endParaRPr>
          </a:p>
        </p:txBody>
      </p:sp>
      <p:sp>
        <p:nvSpPr>
          <p:cNvPr id="2" name="TextBox 1"/>
          <p:cNvSpPr txBox="1"/>
          <p:nvPr/>
        </p:nvSpPr>
        <p:spPr>
          <a:xfrm>
            <a:off x="157164" y="211015"/>
            <a:ext cx="8629678" cy="65556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GB" sz="2800" b="1" i="0" u="none" strike="noStrike" cap="none" spc="0" normalizeH="0" baseline="0" dirty="0" smtClean="0">
                <a:ln>
                  <a:noFill/>
                </a:ln>
                <a:solidFill>
                  <a:srgbClr val="000000"/>
                </a:solidFill>
                <a:effectLst/>
                <a:uFillTx/>
                <a:latin typeface="+mn-lt"/>
                <a:ea typeface="+mn-ea"/>
                <a:cs typeface="+mn-cs"/>
                <a:sym typeface="Calibri"/>
              </a:rPr>
              <a:t>FINDINGS AND RECOMMENDATIONS</a:t>
            </a:r>
            <a:r>
              <a:rPr kumimoji="0" lang="en-GB" sz="2800" b="1" i="0" u="none" strike="noStrike" cap="none" spc="0" normalizeH="0" dirty="0" smtClean="0">
                <a:ln>
                  <a:noFill/>
                </a:ln>
                <a:solidFill>
                  <a:srgbClr val="000000"/>
                </a:solidFill>
                <a:effectLst/>
                <a:uFillTx/>
                <a:latin typeface="+mn-lt"/>
                <a:ea typeface="+mn-ea"/>
                <a:cs typeface="+mn-cs"/>
                <a:sym typeface="Calibri"/>
              </a:rPr>
              <a:t> BY JICS ON COMPLAINTS </a:t>
            </a:r>
            <a:endParaRPr lang="en-GB" sz="2800" baseline="0" dirty="0"/>
          </a:p>
          <a:p>
            <a:pPr marL="457200" indent="-457200" algn="just">
              <a:buFont typeface="Arial" panose="020B0604020202020204" pitchFamily="34" charset="0"/>
              <a:buChar char="•"/>
            </a:pPr>
            <a:r>
              <a:rPr lang="en-GB" sz="2800" dirty="0"/>
              <a:t>Coming to a logical conclusion and making feasible recommendations.</a:t>
            </a:r>
          </a:p>
          <a:p>
            <a:pPr algn="just"/>
            <a:r>
              <a:rPr lang="en-GB" sz="2800" dirty="0"/>
              <a:t>One of the key considerations is if DCS officials followed their own policies and </a:t>
            </a:r>
            <a:r>
              <a:rPr lang="en-GB" sz="2800" dirty="0" smtClean="0"/>
              <a:t>work procedures </a:t>
            </a:r>
            <a:r>
              <a:rPr lang="en-GB" sz="2800" dirty="0"/>
              <a:t>when they dealt with an inmate’s complaint. It must be borne in mind that </a:t>
            </a:r>
            <a:r>
              <a:rPr lang="en-GB" sz="2800" dirty="0" smtClean="0"/>
              <a:t>JICS does </a:t>
            </a:r>
            <a:r>
              <a:rPr lang="en-GB" sz="2800" dirty="0"/>
              <a:t>not resolve inmates’ complaints; rather it monitors the way in which DCS deals with</a:t>
            </a:r>
            <a:r>
              <a:rPr lang="en-GB" sz="2800" dirty="0" smtClean="0"/>
              <a:t>, and </a:t>
            </a:r>
            <a:r>
              <a:rPr lang="en-GB" sz="2800" dirty="0"/>
              <a:t>resolves these complaints</a:t>
            </a:r>
            <a:r>
              <a:rPr lang="en-GB" sz="2800" dirty="0" smtClean="0"/>
              <a:t>. </a:t>
            </a:r>
          </a:p>
          <a:p>
            <a:pPr algn="just"/>
            <a:endParaRPr lang="en-GB" sz="2800" dirty="0"/>
          </a:p>
          <a:p>
            <a:pPr algn="just"/>
            <a:r>
              <a:rPr lang="en-GB" sz="2800" dirty="0" smtClean="0"/>
              <a:t>Most of the complaints are resolved at Centre level. In cases where the complaints are not resolved at a centre level Visitors Committees are established and complaints are referred thereto.</a:t>
            </a:r>
            <a:endParaRPr lang="en-ZA" sz="2800" dirty="0"/>
          </a:p>
        </p:txBody>
      </p:sp>
    </p:spTree>
    <p:extLst>
      <p:ext uri="{BB962C8B-B14F-4D97-AF65-F5344CB8AC3E}">
        <p14:creationId xmlns:p14="http://schemas.microsoft.com/office/powerpoint/2010/main" val="830429245"/>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 name="Picture 2" descr="Picture 2"/>
          <p:cNvPicPr>
            <a:picLocks noChangeAspect="1"/>
          </p:cNvPicPr>
          <p:nvPr/>
        </p:nvPicPr>
        <p:blipFill>
          <a:blip r:embed="rId3">
            <a:extLst/>
          </a:blip>
          <a:stretch>
            <a:fillRect/>
          </a:stretch>
        </p:blipFill>
        <p:spPr>
          <a:xfrm>
            <a:off x="0" y="0"/>
            <a:ext cx="9144001" cy="6858001"/>
          </a:xfrm>
          <a:prstGeom prst="rect">
            <a:avLst/>
          </a:prstGeom>
          <a:ln w="12700">
            <a:miter lim="400000"/>
          </a:ln>
        </p:spPr>
      </p:pic>
      <p:sp>
        <p:nvSpPr>
          <p:cNvPr id="283" name="Rectangle 8"/>
          <p:cNvSpPr txBox="1"/>
          <p:nvPr/>
        </p:nvSpPr>
        <p:spPr>
          <a:xfrm>
            <a:off x="769477" y="6597511"/>
            <a:ext cx="2740011" cy="2311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000">
                <a:solidFill>
                  <a:srgbClr val="FFFFFF"/>
                </a:solidFill>
              </a:defRPr>
            </a:lvl1pPr>
          </a:lstStyle>
          <a:p>
            <a:r>
              <a:t>Judicial Inspectorate for Correctional Services</a:t>
            </a:r>
          </a:p>
        </p:txBody>
      </p:sp>
      <p:sp>
        <p:nvSpPr>
          <p:cNvPr id="284" name="Slide Number Placeholder 3"/>
          <p:cNvSpPr txBox="1">
            <a:spLocks noGrp="1"/>
          </p:cNvSpPr>
          <p:nvPr>
            <p:ph type="sldNum" sz="quarter" idx="2"/>
          </p:nvPr>
        </p:nvSpPr>
        <p:spPr>
          <a:xfrm>
            <a:off x="8422818" y="6404292"/>
            <a:ext cx="263983" cy="2692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pPr/>
              <a:t>35</a:t>
            </a:fld>
            <a:endParaRPr/>
          </a:p>
        </p:txBody>
      </p:sp>
      <p:grpSp>
        <p:nvGrpSpPr>
          <p:cNvPr id="289" name="Group 78"/>
          <p:cNvGrpSpPr/>
          <p:nvPr/>
        </p:nvGrpSpPr>
        <p:grpSpPr>
          <a:xfrm>
            <a:off x="0" y="0"/>
            <a:ext cx="10765304" cy="6881954"/>
            <a:chOff x="0" y="0"/>
            <a:chExt cx="10765302" cy="6881952"/>
          </a:xfrm>
        </p:grpSpPr>
        <p:pic>
          <p:nvPicPr>
            <p:cNvPr id="285" name="Picture 79" descr="Picture 79"/>
            <p:cNvPicPr>
              <a:picLocks noChangeAspect="1"/>
            </p:cNvPicPr>
            <p:nvPr/>
          </p:nvPicPr>
          <p:blipFill>
            <a:blip r:embed="rId4">
              <a:extLst/>
            </a:blip>
            <a:stretch>
              <a:fillRect/>
            </a:stretch>
          </p:blipFill>
          <p:spPr>
            <a:xfrm>
              <a:off x="0" y="0"/>
              <a:ext cx="10765303" cy="6744912"/>
            </a:xfrm>
            <a:prstGeom prst="rect">
              <a:avLst/>
            </a:prstGeom>
            <a:ln w="12700" cap="flat">
              <a:noFill/>
              <a:miter lim="400000"/>
            </a:ln>
            <a:effectLst/>
          </p:spPr>
        </p:pic>
        <p:grpSp>
          <p:nvGrpSpPr>
            <p:cNvPr id="288" name="Rectangle 80"/>
            <p:cNvGrpSpPr/>
            <p:nvPr/>
          </p:nvGrpSpPr>
          <p:grpSpPr>
            <a:xfrm>
              <a:off x="0" y="5343747"/>
              <a:ext cx="10765303" cy="1538206"/>
              <a:chOff x="0" y="0"/>
              <a:chExt cx="10765301" cy="1538204"/>
            </a:xfrm>
          </p:grpSpPr>
          <p:sp>
            <p:nvSpPr>
              <p:cNvPr id="286" name="Rectangle"/>
              <p:cNvSpPr/>
              <p:nvPr/>
            </p:nvSpPr>
            <p:spPr>
              <a:xfrm>
                <a:off x="0" y="0"/>
                <a:ext cx="10765303" cy="1538205"/>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sz="3200" b="1">
                    <a:solidFill>
                      <a:srgbClr val="FFFFFF"/>
                    </a:solidFill>
                    <a:latin typeface="Trebuchet MS"/>
                    <a:ea typeface="Trebuchet MS"/>
                    <a:cs typeface="Trebuchet MS"/>
                    <a:sym typeface="Trebuchet MS"/>
                  </a:defRPr>
                </a:pPr>
                <a:endParaRPr sz="3200" b="1">
                  <a:solidFill>
                    <a:srgbClr val="FFFFFF"/>
                  </a:solidFill>
                  <a:latin typeface="Trebuchet MS"/>
                  <a:ea typeface="Trebuchet MS"/>
                  <a:cs typeface="Trebuchet MS"/>
                  <a:sym typeface="Trebuchet MS"/>
                </a:endParaRPr>
              </a:p>
            </p:txBody>
          </p:sp>
          <p:sp>
            <p:nvSpPr>
              <p:cNvPr id="287" name="PART D: Human Resources Management"/>
              <p:cNvSpPr txBox="1"/>
              <p:nvPr/>
            </p:nvSpPr>
            <p:spPr>
              <a:xfrm>
                <a:off x="0" y="0"/>
                <a:ext cx="10765303" cy="6806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noAutofit/>
              </a:bodyPr>
              <a:lstStyle>
                <a:lvl1pPr>
                  <a:defRPr sz="3200" b="1">
                    <a:solidFill>
                      <a:srgbClr val="FFFFFF"/>
                    </a:solidFill>
                    <a:latin typeface="Trebuchet MS"/>
                    <a:ea typeface="Trebuchet MS"/>
                    <a:cs typeface="Trebuchet MS"/>
                    <a:sym typeface="Trebuchet MS"/>
                  </a:defRPr>
                </a:lvl1pPr>
              </a:lstStyle>
              <a:p>
                <a:r>
                  <a:rPr lang="en-GB" dirty="0" smtClean="0"/>
                  <a:t>Stakeholder Engagement and Visitors Committee </a:t>
                </a:r>
                <a:endParaRPr dirty="0"/>
              </a:p>
            </p:txBody>
          </p:sp>
        </p:grpSp>
      </p:grpSp>
    </p:spTree>
    <p:extLst>
      <p:ext uri="{BB962C8B-B14F-4D97-AF65-F5344CB8AC3E}">
        <p14:creationId xmlns:p14="http://schemas.microsoft.com/office/powerpoint/2010/main" val="3867870658"/>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Picture 2" descr="Picture 2"/>
          <p:cNvPicPr>
            <a:picLocks noChangeAspect="1"/>
          </p:cNvPicPr>
          <p:nvPr/>
        </p:nvPicPr>
        <p:blipFill>
          <a:blip r:embed="rId2">
            <a:extLst/>
          </a:blip>
          <a:stretch>
            <a:fillRect/>
          </a:stretch>
        </p:blipFill>
        <p:spPr>
          <a:xfrm>
            <a:off x="-1" y="34651"/>
            <a:ext cx="9144001" cy="6858001"/>
          </a:xfrm>
          <a:prstGeom prst="rect">
            <a:avLst/>
          </a:prstGeom>
          <a:ln w="12700">
            <a:miter lim="400000"/>
          </a:ln>
        </p:spPr>
      </p:pic>
      <p:sp>
        <p:nvSpPr>
          <p:cNvPr id="180" name="Rectangle 8"/>
          <p:cNvSpPr txBox="1"/>
          <p:nvPr/>
        </p:nvSpPr>
        <p:spPr>
          <a:xfrm>
            <a:off x="769477" y="6597511"/>
            <a:ext cx="2740011" cy="2311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000">
                <a:solidFill>
                  <a:srgbClr val="FFFFFF"/>
                </a:solidFill>
              </a:defRPr>
            </a:lvl1pPr>
          </a:lstStyle>
          <a:p>
            <a:r>
              <a:rPr dirty="0"/>
              <a:t>Judicial Inspectorate for Correctional Services</a:t>
            </a:r>
          </a:p>
        </p:txBody>
      </p:sp>
      <p:sp>
        <p:nvSpPr>
          <p:cNvPr id="181" name="Rectangle 6"/>
          <p:cNvSpPr txBox="1"/>
          <p:nvPr/>
        </p:nvSpPr>
        <p:spPr>
          <a:xfrm>
            <a:off x="357158" y="2028551"/>
            <a:ext cx="8429684" cy="143510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000"/>
            </a:pPr>
            <a:r>
              <a:rPr sz="2000"/>
              <a:t/>
            </a:r>
            <a:br>
              <a:rPr sz="2000"/>
            </a:br>
            <a:endParaRPr sz="2000"/>
          </a:p>
          <a:p>
            <a:pPr marL="355600" indent="-190500" algn="just">
              <a:lnSpc>
                <a:spcPct val="80000"/>
              </a:lnSpc>
              <a:defRPr sz="2000"/>
            </a:pPr>
            <a:endParaRPr sz="2000"/>
          </a:p>
          <a:p>
            <a:pPr marL="15875" indent="149225" algn="just">
              <a:lnSpc>
                <a:spcPct val="80000"/>
              </a:lnSpc>
              <a:defRPr sz="2000"/>
            </a:pPr>
            <a:endParaRPr sz="2000"/>
          </a:p>
        </p:txBody>
      </p:sp>
      <p:sp>
        <p:nvSpPr>
          <p:cNvPr id="182" name="Slide Number Placeholder 4"/>
          <p:cNvSpPr txBox="1">
            <a:spLocks noGrp="1"/>
          </p:cNvSpPr>
          <p:nvPr>
            <p:ph type="sldNum" sz="quarter" idx="2"/>
          </p:nvPr>
        </p:nvSpPr>
        <p:spPr>
          <a:xfrm>
            <a:off x="8422818" y="6404292"/>
            <a:ext cx="263983" cy="2692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pPr/>
              <a:t>36</a:t>
            </a:fld>
            <a:endParaRPr/>
          </a:p>
        </p:txBody>
      </p:sp>
      <p:sp>
        <p:nvSpPr>
          <p:cNvPr id="183" name="TextBox 7"/>
          <p:cNvSpPr txBox="1"/>
          <p:nvPr/>
        </p:nvSpPr>
        <p:spPr>
          <a:xfrm>
            <a:off x="157163" y="229433"/>
            <a:ext cx="8265655" cy="5016758"/>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800" b="1"/>
            </a:lvl1pPr>
          </a:lstStyle>
          <a:p>
            <a:pPr algn="ctr"/>
            <a:r>
              <a:rPr lang="en-GB" sz="3200" dirty="0" smtClean="0"/>
              <a:t>Visitors Committee</a:t>
            </a:r>
          </a:p>
          <a:p>
            <a:pPr algn="just"/>
            <a:r>
              <a:rPr lang="en-GB" sz="3200" b="0" dirty="0" smtClean="0"/>
              <a:t>There were 56 Visitors Committee (VC) seats established all around the country in the previous 3 years in accordance to </a:t>
            </a:r>
            <a:r>
              <a:rPr lang="en-GB" sz="3200" b="0" dirty="0"/>
              <a:t>section </a:t>
            </a:r>
            <a:r>
              <a:rPr lang="en-GB" sz="3200" b="0" dirty="0" smtClean="0"/>
              <a:t>94(1&amp;2) of the CSA, however JICS has decreased the number of VC seats to 36 by clustering centres that are closer together in one VC meeting. </a:t>
            </a:r>
          </a:p>
          <a:p>
            <a:pPr algn="just"/>
            <a:endParaRPr lang="en-GB" sz="3200" b="0" dirty="0"/>
          </a:p>
          <a:p>
            <a:pPr algn="just"/>
            <a:r>
              <a:rPr lang="en-GB" sz="3200" b="0" dirty="0" smtClean="0"/>
              <a:t>However there were a few challenges:  </a:t>
            </a:r>
            <a:endParaRPr lang="en-GB" sz="3200" b="0" dirty="0"/>
          </a:p>
        </p:txBody>
      </p:sp>
      <p:sp>
        <p:nvSpPr>
          <p:cNvPr id="185" name="TextBox 11"/>
          <p:cNvSpPr txBox="1"/>
          <p:nvPr/>
        </p:nvSpPr>
        <p:spPr>
          <a:xfrm>
            <a:off x="157163" y="747908"/>
            <a:ext cx="8510805" cy="558743"/>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marL="457200" indent="-457200">
              <a:buSzPct val="100000"/>
              <a:buFont typeface="Arial"/>
              <a:buChar char="•"/>
              <a:defRPr sz="2800"/>
            </a:lvl1pPr>
          </a:lstStyle>
          <a:p>
            <a:pPr marL="271463" indent="-271463" algn="just" defTabSz="357188">
              <a:lnSpc>
                <a:spcPct val="115000"/>
              </a:lnSpc>
              <a:buFont typeface="Arial"/>
              <a:buNone/>
            </a:pPr>
            <a:endParaRPr lang="en-GB" kern="1200" dirty="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334266497"/>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Picture 2" descr="Picture 2"/>
          <p:cNvPicPr>
            <a:picLocks noChangeAspect="1"/>
          </p:cNvPicPr>
          <p:nvPr/>
        </p:nvPicPr>
        <p:blipFill>
          <a:blip r:embed="rId2">
            <a:extLst/>
          </a:blip>
          <a:stretch>
            <a:fillRect/>
          </a:stretch>
        </p:blipFill>
        <p:spPr>
          <a:xfrm>
            <a:off x="-1" y="34651"/>
            <a:ext cx="9144001" cy="6858001"/>
          </a:xfrm>
          <a:prstGeom prst="rect">
            <a:avLst/>
          </a:prstGeom>
          <a:ln w="12700">
            <a:miter lim="400000"/>
          </a:ln>
        </p:spPr>
      </p:pic>
      <p:sp>
        <p:nvSpPr>
          <p:cNvPr id="180" name="Rectangle 8"/>
          <p:cNvSpPr txBox="1"/>
          <p:nvPr/>
        </p:nvSpPr>
        <p:spPr>
          <a:xfrm>
            <a:off x="769477" y="6597511"/>
            <a:ext cx="2740011" cy="2311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000">
                <a:solidFill>
                  <a:srgbClr val="FFFFFF"/>
                </a:solidFill>
              </a:defRPr>
            </a:lvl1pPr>
          </a:lstStyle>
          <a:p>
            <a:r>
              <a:rPr dirty="0"/>
              <a:t>Judicial Inspectorate for Correctional Services</a:t>
            </a:r>
          </a:p>
        </p:txBody>
      </p:sp>
      <p:sp>
        <p:nvSpPr>
          <p:cNvPr id="181" name="Rectangle 6"/>
          <p:cNvSpPr txBox="1"/>
          <p:nvPr/>
        </p:nvSpPr>
        <p:spPr>
          <a:xfrm>
            <a:off x="357158" y="2028551"/>
            <a:ext cx="8429684" cy="143510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000"/>
            </a:pPr>
            <a:r>
              <a:rPr sz="2000"/>
              <a:t/>
            </a:r>
            <a:br>
              <a:rPr sz="2000"/>
            </a:br>
            <a:endParaRPr sz="2000"/>
          </a:p>
          <a:p>
            <a:pPr marL="355600" indent="-190500" algn="just">
              <a:lnSpc>
                <a:spcPct val="80000"/>
              </a:lnSpc>
              <a:defRPr sz="2000"/>
            </a:pPr>
            <a:endParaRPr sz="2000"/>
          </a:p>
          <a:p>
            <a:pPr marL="15875" indent="149225" algn="just">
              <a:lnSpc>
                <a:spcPct val="80000"/>
              </a:lnSpc>
              <a:defRPr sz="2000"/>
            </a:pPr>
            <a:endParaRPr sz="2000"/>
          </a:p>
        </p:txBody>
      </p:sp>
      <p:sp>
        <p:nvSpPr>
          <p:cNvPr id="182" name="Slide Number Placeholder 4"/>
          <p:cNvSpPr txBox="1">
            <a:spLocks noGrp="1"/>
          </p:cNvSpPr>
          <p:nvPr>
            <p:ph type="sldNum" sz="quarter" idx="2"/>
          </p:nvPr>
        </p:nvSpPr>
        <p:spPr>
          <a:xfrm>
            <a:off x="8422818" y="6404292"/>
            <a:ext cx="263983" cy="2692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pPr/>
              <a:t>37</a:t>
            </a:fld>
            <a:endParaRPr/>
          </a:p>
        </p:txBody>
      </p:sp>
      <p:sp>
        <p:nvSpPr>
          <p:cNvPr id="183" name="TextBox 7"/>
          <p:cNvSpPr txBox="1"/>
          <p:nvPr/>
        </p:nvSpPr>
        <p:spPr>
          <a:xfrm>
            <a:off x="157163" y="229433"/>
            <a:ext cx="8265655" cy="31700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800" b="1"/>
            </a:lvl1pPr>
          </a:lstStyle>
          <a:p>
            <a:pPr algn="ctr"/>
            <a:r>
              <a:rPr lang="en-GB" sz="3200" dirty="0" smtClean="0"/>
              <a:t>Visitors Committee </a:t>
            </a:r>
            <a:r>
              <a:rPr lang="en-GB" sz="3200" dirty="0" err="1" smtClean="0"/>
              <a:t>cont</a:t>
            </a:r>
            <a:r>
              <a:rPr lang="en-GB" sz="3200" dirty="0" smtClean="0"/>
              <a:t>…..</a:t>
            </a:r>
          </a:p>
          <a:p>
            <a:pPr marL="457200" indent="-457200">
              <a:buFontTx/>
              <a:buChar char="-"/>
            </a:pPr>
            <a:r>
              <a:rPr lang="en-GB" b="0" dirty="0" smtClean="0"/>
              <a:t>Unavailability HCC to attend.</a:t>
            </a:r>
          </a:p>
          <a:p>
            <a:pPr marL="457200" indent="-457200">
              <a:buFontTx/>
              <a:buChar char="-"/>
            </a:pPr>
            <a:r>
              <a:rPr lang="en-GB" b="0" dirty="0" smtClean="0"/>
              <a:t>Stakeholder not attending the VC meetings.</a:t>
            </a:r>
          </a:p>
          <a:p>
            <a:pPr marL="457200" indent="-457200">
              <a:buFontTx/>
              <a:buChar char="-"/>
            </a:pPr>
            <a:r>
              <a:rPr lang="en-GB" b="0" dirty="0" smtClean="0"/>
              <a:t>Recommendations of the VC not implemented.</a:t>
            </a:r>
          </a:p>
          <a:p>
            <a:pPr marL="457200" indent="-457200">
              <a:buFontTx/>
              <a:buChar char="-"/>
            </a:pPr>
            <a:r>
              <a:rPr lang="en-GB" b="0" dirty="0"/>
              <a:t> </a:t>
            </a:r>
            <a:r>
              <a:rPr lang="en-GB" b="0" dirty="0" smtClean="0"/>
              <a:t>Complaints not being followed through by stakeholders. </a:t>
            </a:r>
          </a:p>
          <a:p>
            <a:pPr marL="457200" indent="-457200">
              <a:buFontTx/>
              <a:buChar char="-"/>
            </a:pPr>
            <a:endParaRPr lang="en-GB" b="0" dirty="0" smtClean="0"/>
          </a:p>
        </p:txBody>
      </p:sp>
      <p:sp>
        <p:nvSpPr>
          <p:cNvPr id="185" name="TextBox 11"/>
          <p:cNvSpPr txBox="1"/>
          <p:nvPr/>
        </p:nvSpPr>
        <p:spPr>
          <a:xfrm>
            <a:off x="157163" y="747908"/>
            <a:ext cx="8510805" cy="558743"/>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marL="457200" indent="-457200">
              <a:buSzPct val="100000"/>
              <a:buFont typeface="Arial"/>
              <a:buChar char="•"/>
              <a:defRPr sz="2800"/>
            </a:lvl1pPr>
          </a:lstStyle>
          <a:p>
            <a:pPr marL="271463" indent="-271463" algn="just" defTabSz="357188">
              <a:lnSpc>
                <a:spcPct val="115000"/>
              </a:lnSpc>
              <a:buFont typeface="Arial"/>
              <a:buNone/>
            </a:pPr>
            <a:endParaRPr lang="en-GB" kern="1200" dirty="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975991260"/>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Picture 2" descr="Picture 2"/>
          <p:cNvPicPr>
            <a:picLocks noChangeAspect="1"/>
          </p:cNvPicPr>
          <p:nvPr/>
        </p:nvPicPr>
        <p:blipFill>
          <a:blip r:embed="rId2">
            <a:extLst/>
          </a:blip>
          <a:stretch>
            <a:fillRect/>
          </a:stretch>
        </p:blipFill>
        <p:spPr>
          <a:xfrm>
            <a:off x="-1" y="34651"/>
            <a:ext cx="9144001" cy="6858001"/>
          </a:xfrm>
          <a:prstGeom prst="rect">
            <a:avLst/>
          </a:prstGeom>
          <a:ln w="12700">
            <a:miter lim="400000"/>
          </a:ln>
        </p:spPr>
      </p:pic>
      <p:sp>
        <p:nvSpPr>
          <p:cNvPr id="180" name="Rectangle 8"/>
          <p:cNvSpPr txBox="1"/>
          <p:nvPr/>
        </p:nvSpPr>
        <p:spPr>
          <a:xfrm>
            <a:off x="769477" y="6597511"/>
            <a:ext cx="2740011" cy="2311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000">
                <a:solidFill>
                  <a:srgbClr val="FFFFFF"/>
                </a:solidFill>
              </a:defRPr>
            </a:lvl1pPr>
          </a:lstStyle>
          <a:p>
            <a:r>
              <a:rPr dirty="0"/>
              <a:t>Judicial Inspectorate for Correctional Services</a:t>
            </a:r>
          </a:p>
        </p:txBody>
      </p:sp>
      <p:sp>
        <p:nvSpPr>
          <p:cNvPr id="181" name="Rectangle 6"/>
          <p:cNvSpPr txBox="1"/>
          <p:nvPr/>
        </p:nvSpPr>
        <p:spPr>
          <a:xfrm>
            <a:off x="357158" y="2028551"/>
            <a:ext cx="8429684" cy="143510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000"/>
            </a:pPr>
            <a:r>
              <a:rPr sz="2000"/>
              <a:t/>
            </a:r>
            <a:br>
              <a:rPr sz="2000"/>
            </a:br>
            <a:endParaRPr sz="2000"/>
          </a:p>
          <a:p>
            <a:pPr marL="355600" indent="-190500" algn="just">
              <a:lnSpc>
                <a:spcPct val="80000"/>
              </a:lnSpc>
              <a:defRPr sz="2000"/>
            </a:pPr>
            <a:endParaRPr sz="2000"/>
          </a:p>
          <a:p>
            <a:pPr marL="15875" indent="149225" algn="just">
              <a:lnSpc>
                <a:spcPct val="80000"/>
              </a:lnSpc>
              <a:defRPr sz="2000"/>
            </a:pPr>
            <a:endParaRPr sz="2000"/>
          </a:p>
        </p:txBody>
      </p:sp>
      <p:sp>
        <p:nvSpPr>
          <p:cNvPr id="182" name="Slide Number Placeholder 4"/>
          <p:cNvSpPr txBox="1">
            <a:spLocks noGrp="1"/>
          </p:cNvSpPr>
          <p:nvPr>
            <p:ph type="sldNum" sz="quarter" idx="2"/>
          </p:nvPr>
        </p:nvSpPr>
        <p:spPr>
          <a:xfrm>
            <a:off x="8422818" y="6404292"/>
            <a:ext cx="263983" cy="2692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pPr/>
              <a:t>38</a:t>
            </a:fld>
            <a:endParaRPr/>
          </a:p>
        </p:txBody>
      </p:sp>
      <p:sp>
        <p:nvSpPr>
          <p:cNvPr id="183" name="TextBox 7"/>
          <p:cNvSpPr txBox="1"/>
          <p:nvPr/>
        </p:nvSpPr>
        <p:spPr>
          <a:xfrm>
            <a:off x="490887" y="229433"/>
            <a:ext cx="8094847" cy="575542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800" b="1"/>
            </a:lvl1pPr>
          </a:lstStyle>
          <a:p>
            <a:pPr algn="ctr"/>
            <a:r>
              <a:rPr lang="en-GB" sz="3200" dirty="0" smtClean="0"/>
              <a:t>Stakeholder engagement.</a:t>
            </a:r>
          </a:p>
          <a:p>
            <a:r>
              <a:rPr lang="en-GB" b="0" dirty="0" smtClean="0"/>
              <a:t>Since 2016 JICS has engaged numerous stakeholders through Seminars on specific themes and hosted the events on Correctional Facilities: </a:t>
            </a:r>
          </a:p>
          <a:p>
            <a:pPr marL="457200" indent="-457200">
              <a:buFontTx/>
              <a:buChar char="-"/>
            </a:pPr>
            <a:r>
              <a:rPr lang="en-GB" b="0" dirty="0" smtClean="0"/>
              <a:t>2016: Seminar on </a:t>
            </a:r>
            <a:r>
              <a:rPr lang="en-GB" b="0" dirty="0" smtClean="0"/>
              <a:t>Overcrowding</a:t>
            </a:r>
            <a:endParaRPr lang="en-GB" b="0" dirty="0" smtClean="0"/>
          </a:p>
          <a:p>
            <a:pPr marL="457200" indent="-457200">
              <a:buFontTx/>
              <a:buChar char="-"/>
            </a:pPr>
            <a:r>
              <a:rPr lang="en-GB" b="0" dirty="0" smtClean="0"/>
              <a:t>2017: Seminar </a:t>
            </a:r>
            <a:r>
              <a:rPr lang="en-GB" b="0" dirty="0"/>
              <a:t>on security and treatment of </a:t>
            </a:r>
            <a:r>
              <a:rPr lang="en-GB" b="0" dirty="0" smtClean="0"/>
              <a:t>inmates.</a:t>
            </a:r>
          </a:p>
          <a:p>
            <a:pPr marL="457200" indent="-457200">
              <a:buFontTx/>
              <a:buChar char="-"/>
            </a:pPr>
            <a:r>
              <a:rPr lang="en-GB" b="0" dirty="0" smtClean="0"/>
              <a:t>2018: Seminar on Mentally ill and state patients.</a:t>
            </a:r>
          </a:p>
          <a:p>
            <a:pPr marL="457200" indent="-457200">
              <a:buFontTx/>
              <a:buChar char="-"/>
            </a:pPr>
            <a:r>
              <a:rPr lang="en-GB" b="0" dirty="0" smtClean="0"/>
              <a:t>2019: Seminar on Death in Correctional facilities.</a:t>
            </a:r>
          </a:p>
          <a:p>
            <a:endParaRPr lang="en-GB" b="0" dirty="0"/>
          </a:p>
          <a:p>
            <a:r>
              <a:rPr lang="en-GB" b="0" dirty="0" smtClean="0"/>
              <a:t>This have increased stakeholder and media engagement with regards to correctional facilities in South Africa.</a:t>
            </a:r>
            <a:endParaRPr lang="en-GB" b="0" dirty="0"/>
          </a:p>
        </p:txBody>
      </p:sp>
      <p:sp>
        <p:nvSpPr>
          <p:cNvPr id="185" name="TextBox 11"/>
          <p:cNvSpPr txBox="1"/>
          <p:nvPr/>
        </p:nvSpPr>
        <p:spPr>
          <a:xfrm>
            <a:off x="157163" y="747908"/>
            <a:ext cx="8510805" cy="558743"/>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marL="457200" indent="-457200">
              <a:buSzPct val="100000"/>
              <a:buFont typeface="Arial"/>
              <a:buChar char="•"/>
              <a:defRPr sz="2800"/>
            </a:lvl1pPr>
          </a:lstStyle>
          <a:p>
            <a:pPr marL="271463" indent="-271463" algn="just" defTabSz="357188">
              <a:lnSpc>
                <a:spcPct val="115000"/>
              </a:lnSpc>
              <a:buFont typeface="Arial"/>
              <a:buNone/>
            </a:pPr>
            <a:endParaRPr lang="en-GB" kern="1200" dirty="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880940701"/>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 name="Picture 4" descr="Picture 4"/>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325" name="Title 1"/>
          <p:cNvSpPr txBox="1">
            <a:spLocks noGrp="1"/>
          </p:cNvSpPr>
          <p:nvPr>
            <p:ph type="ctrTitle"/>
          </p:nvPr>
        </p:nvSpPr>
        <p:spPr>
          <a:xfrm>
            <a:off x="331038" y="5044387"/>
            <a:ext cx="5252923" cy="1230798"/>
          </a:xfrm>
          <a:prstGeom prst="rect">
            <a:avLst/>
          </a:prstGeom>
        </p:spPr>
        <p:txBody>
          <a:bodyPr/>
          <a:lstStyle>
            <a:lvl1pPr>
              <a:defRPr sz="6000" b="1">
                <a:solidFill>
                  <a:srgbClr val="808080"/>
                </a:solidFill>
                <a:latin typeface="Arial"/>
                <a:ea typeface="Arial"/>
                <a:cs typeface="Arial"/>
                <a:sym typeface="Arial"/>
              </a:defRPr>
            </a:lvl1pPr>
          </a:lstStyle>
          <a:p>
            <a:r>
              <a:t>QUESTIONS</a:t>
            </a:r>
          </a:p>
        </p:txBody>
      </p:sp>
      <p:sp>
        <p:nvSpPr>
          <p:cNvPr id="326" name="Title 1"/>
          <p:cNvSpPr txBox="1"/>
          <p:nvPr/>
        </p:nvSpPr>
        <p:spPr>
          <a:xfrm>
            <a:off x="1162396" y="602742"/>
            <a:ext cx="3630693" cy="3171580"/>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pPr algn="ctr" defTabSz="457200">
              <a:defRPr sz="6000" b="1">
                <a:solidFill>
                  <a:srgbClr val="002541"/>
                </a:solidFill>
                <a:latin typeface="Arial"/>
                <a:ea typeface="Arial"/>
                <a:cs typeface="Arial"/>
                <a:sym typeface="Arial"/>
              </a:defRPr>
            </a:pPr>
            <a:r>
              <a:t>THANK</a:t>
            </a:r>
            <a:endParaRPr sz="4400"/>
          </a:p>
          <a:p>
            <a:pPr algn="ctr" defTabSz="457200">
              <a:defRPr sz="6000" b="1">
                <a:solidFill>
                  <a:srgbClr val="002541"/>
                </a:solidFill>
                <a:latin typeface="Arial"/>
                <a:ea typeface="Arial"/>
                <a:cs typeface="Arial"/>
                <a:sym typeface="Arial"/>
              </a:defRPr>
            </a:pPr>
            <a:r>
              <a:t>YOU</a:t>
            </a:r>
          </a:p>
        </p:txBody>
      </p:sp>
      <p:sp>
        <p:nvSpPr>
          <p:cNvPr id="327" name="Slide Number Placeholder 2"/>
          <p:cNvSpPr txBox="1">
            <a:spLocks noGrp="1"/>
          </p:cNvSpPr>
          <p:nvPr>
            <p:ph type="sldNum" sz="quarter" idx="2"/>
          </p:nvPr>
        </p:nvSpPr>
        <p:spPr>
          <a:xfrm>
            <a:off x="8422818" y="6404292"/>
            <a:ext cx="263983" cy="2692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39</a:t>
            </a:fld>
            <a:endParaRPr/>
          </a:p>
        </p:txBody>
      </p:sp>
    </p:spTree>
    <p:extLst>
      <p:ext uri="{BB962C8B-B14F-4D97-AF65-F5344CB8AC3E}">
        <p14:creationId xmlns:p14="http://schemas.microsoft.com/office/powerpoint/2010/main" val="3141189154"/>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Picture 2" descr="Picture 2"/>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125" name="Rectangle 8"/>
          <p:cNvSpPr txBox="1"/>
          <p:nvPr/>
        </p:nvSpPr>
        <p:spPr>
          <a:xfrm>
            <a:off x="769477" y="6597511"/>
            <a:ext cx="2740011" cy="2311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000">
                <a:solidFill>
                  <a:srgbClr val="FFFFFF"/>
                </a:solidFill>
              </a:defRPr>
            </a:lvl1pPr>
          </a:lstStyle>
          <a:p>
            <a:r>
              <a:t>Judicial Inspectorate for Correctional Services</a:t>
            </a:r>
          </a:p>
        </p:txBody>
      </p:sp>
      <p:sp>
        <p:nvSpPr>
          <p:cNvPr id="126" name="Rectangle 3"/>
          <p:cNvSpPr txBox="1"/>
          <p:nvPr/>
        </p:nvSpPr>
        <p:spPr>
          <a:xfrm>
            <a:off x="2286000" y="1195387"/>
            <a:ext cx="4572000" cy="3581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just">
              <a:defRPr b="1"/>
            </a:lvl1pPr>
          </a:lstStyle>
          <a:p>
            <a:r>
              <a:t> </a:t>
            </a:r>
          </a:p>
        </p:txBody>
      </p:sp>
      <p:sp>
        <p:nvSpPr>
          <p:cNvPr id="127" name="Slide Number Placeholder 6"/>
          <p:cNvSpPr txBox="1">
            <a:spLocks noGrp="1"/>
          </p:cNvSpPr>
          <p:nvPr>
            <p:ph type="sldNum" sz="quarter" idx="2"/>
          </p:nvPr>
        </p:nvSpPr>
        <p:spPr>
          <a:xfrm>
            <a:off x="8502739" y="6404292"/>
            <a:ext cx="184061" cy="2692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a:t>
            </a:fld>
            <a:endParaRPr/>
          </a:p>
        </p:txBody>
      </p:sp>
      <p:sp>
        <p:nvSpPr>
          <p:cNvPr id="129" name="TextBox 14"/>
          <p:cNvSpPr txBox="1"/>
          <p:nvPr/>
        </p:nvSpPr>
        <p:spPr>
          <a:xfrm>
            <a:off x="557212" y="872382"/>
            <a:ext cx="8243887" cy="5769528"/>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lvl="0" algn="just">
              <a:lnSpc>
                <a:spcPct val="107000"/>
              </a:lnSpc>
              <a:spcAft>
                <a:spcPts val="800"/>
              </a:spcAft>
            </a:pPr>
            <a:r>
              <a:rPr lang="en-GB" sz="2800" b="1" dirty="0" smtClean="0">
                <a:latin typeface="Calibri" panose="020F0502020204030204" pitchFamily="34" charset="0"/>
                <a:ea typeface="Calibri" panose="020F0502020204030204" pitchFamily="34" charset="0"/>
                <a:cs typeface="Calibri" panose="020F0502020204030204" pitchFamily="34" charset="0"/>
              </a:rPr>
              <a:t>Values </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800"/>
              </a:spcAft>
            </a:pPr>
            <a:r>
              <a:rPr lang="en-GB" sz="2800" dirty="0">
                <a:latin typeface="Calibri" panose="020F0502020204030204" pitchFamily="34" charset="0"/>
                <a:ea typeface="Calibri" panose="020F0502020204030204" pitchFamily="34" charset="0"/>
                <a:cs typeface="Calibri" panose="020F0502020204030204" pitchFamily="34" charset="0"/>
              </a:rPr>
              <a:t>JICS ascribes to the following values:</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marL="1257300" lvl="4" indent="-342900" algn="just">
              <a:lnSpc>
                <a:spcPct val="107000"/>
              </a:lnSpc>
              <a:buFont typeface="Arial" panose="020B0604020202020204" pitchFamily="34" charset="0"/>
              <a:buChar char="•"/>
            </a:pPr>
            <a:r>
              <a:rPr lang="en-GB" sz="2800" dirty="0">
                <a:latin typeface="Calibri" panose="020F0502020204030204" pitchFamily="34" charset="0"/>
                <a:ea typeface="Calibri" panose="020F0502020204030204" pitchFamily="34" charset="0"/>
                <a:cs typeface="Calibri" panose="020F0502020204030204" pitchFamily="34" charset="0"/>
              </a:rPr>
              <a:t>Human Dignity</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marL="1257300" lvl="4" indent="-342900" algn="just">
              <a:lnSpc>
                <a:spcPct val="107000"/>
              </a:lnSpc>
              <a:buFont typeface="Arial" panose="020B0604020202020204" pitchFamily="34" charset="0"/>
              <a:buChar char="•"/>
            </a:pPr>
            <a:r>
              <a:rPr lang="en-GB" sz="2800" dirty="0">
                <a:latin typeface="Calibri" panose="020F0502020204030204" pitchFamily="34" charset="0"/>
                <a:ea typeface="Calibri" panose="020F0502020204030204" pitchFamily="34" charset="0"/>
                <a:cs typeface="Calibri" panose="020F0502020204030204" pitchFamily="34" charset="0"/>
              </a:rPr>
              <a:t>Independence</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marL="1257300" lvl="4" indent="-342900" algn="just">
              <a:lnSpc>
                <a:spcPct val="107000"/>
              </a:lnSpc>
              <a:buFont typeface="Arial" panose="020B0604020202020204" pitchFamily="34" charset="0"/>
              <a:buChar char="•"/>
            </a:pPr>
            <a:r>
              <a:rPr lang="en-GB" sz="2800" dirty="0">
                <a:latin typeface="Calibri" panose="020F0502020204030204" pitchFamily="34" charset="0"/>
                <a:ea typeface="Calibri" panose="020F0502020204030204" pitchFamily="34" charset="0"/>
                <a:cs typeface="Calibri" panose="020F0502020204030204" pitchFamily="34" charset="0"/>
              </a:rPr>
              <a:t>Fairness</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marL="1257300" lvl="4" indent="-342900" algn="just">
              <a:lnSpc>
                <a:spcPct val="107000"/>
              </a:lnSpc>
              <a:buFont typeface="Arial" panose="020B0604020202020204" pitchFamily="34" charset="0"/>
              <a:buChar char="•"/>
            </a:pPr>
            <a:r>
              <a:rPr lang="en-GB" sz="2800" dirty="0">
                <a:latin typeface="Calibri" panose="020F0502020204030204" pitchFamily="34" charset="0"/>
                <a:ea typeface="Calibri" panose="020F0502020204030204" pitchFamily="34" charset="0"/>
                <a:cs typeface="Calibri" panose="020F0502020204030204" pitchFamily="34" charset="0"/>
              </a:rPr>
              <a:t>Efficiency</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marL="1257300" lvl="4" indent="-342900" algn="just">
              <a:lnSpc>
                <a:spcPct val="107000"/>
              </a:lnSpc>
              <a:buFont typeface="Arial" panose="020B0604020202020204" pitchFamily="34" charset="0"/>
              <a:buChar char="•"/>
            </a:pPr>
            <a:r>
              <a:rPr lang="en-GB" sz="2800" dirty="0">
                <a:latin typeface="Calibri" panose="020F0502020204030204" pitchFamily="34" charset="0"/>
                <a:ea typeface="Calibri" panose="020F0502020204030204" pitchFamily="34" charset="0"/>
                <a:cs typeface="Calibri" panose="020F0502020204030204" pitchFamily="34" charset="0"/>
              </a:rPr>
              <a:t>Integrity</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marL="1257300" lvl="4" indent="-342900" algn="just">
              <a:lnSpc>
                <a:spcPct val="107000"/>
              </a:lnSpc>
              <a:buFont typeface="Arial" panose="020B0604020202020204" pitchFamily="34" charset="0"/>
              <a:buChar char="•"/>
            </a:pPr>
            <a:r>
              <a:rPr lang="en-GB" sz="2800" dirty="0">
                <a:latin typeface="Calibri" panose="020F0502020204030204" pitchFamily="34" charset="0"/>
                <a:ea typeface="Calibri" panose="020F0502020204030204" pitchFamily="34" charset="0"/>
                <a:cs typeface="Calibri" panose="020F0502020204030204" pitchFamily="34" charset="0"/>
              </a:rPr>
              <a:t>Professionalism</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marL="1257300" lvl="4" indent="-342900" algn="just">
              <a:lnSpc>
                <a:spcPct val="107000"/>
              </a:lnSpc>
              <a:buFont typeface="Arial" panose="020B0604020202020204" pitchFamily="34" charset="0"/>
              <a:buChar char="•"/>
            </a:pPr>
            <a:r>
              <a:rPr lang="en-GB" sz="2800" dirty="0">
                <a:latin typeface="Calibri" panose="020F0502020204030204" pitchFamily="34" charset="0"/>
                <a:ea typeface="Calibri" panose="020F0502020204030204" pitchFamily="34" charset="0"/>
                <a:cs typeface="Calibri" panose="020F0502020204030204" pitchFamily="34" charset="0"/>
              </a:rPr>
              <a:t>Accountability</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marL="1257300" lvl="4" indent="-342900" algn="just">
              <a:lnSpc>
                <a:spcPct val="107000"/>
              </a:lnSpc>
              <a:buFont typeface="Arial" panose="020B0604020202020204" pitchFamily="34" charset="0"/>
              <a:buChar char="•"/>
            </a:pPr>
            <a:r>
              <a:rPr lang="en-GB" sz="2800" dirty="0">
                <a:latin typeface="Calibri" panose="020F0502020204030204" pitchFamily="34" charset="0"/>
                <a:ea typeface="Calibri" panose="020F0502020204030204" pitchFamily="34" charset="0"/>
                <a:cs typeface="Calibri" panose="020F0502020204030204" pitchFamily="34" charset="0"/>
              </a:rPr>
              <a:t>Legality</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lvl="0">
              <a:buSzPct val="100000"/>
              <a:defRPr sz="2800" b="1"/>
            </a:pPr>
            <a:r>
              <a:rPr lang="en-GB" sz="2800" b="1" dirty="0"/>
              <a:t>Reflections</a:t>
            </a:r>
          </a:p>
          <a:p>
            <a:pPr lvl="0">
              <a:defRPr sz="2800"/>
            </a:pPr>
            <a:r>
              <a:rPr lang="en-GB" sz="2800" dirty="0"/>
              <a:t> 	- Our dignity </a:t>
            </a:r>
          </a:p>
        </p:txBody>
      </p:sp>
    </p:spTree>
    <p:extLst>
      <p:ext uri="{BB962C8B-B14F-4D97-AF65-F5344CB8AC3E}">
        <p14:creationId xmlns:p14="http://schemas.microsoft.com/office/powerpoint/2010/main" val="575036302"/>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Picture 2" descr="Picture 2"/>
          <p:cNvPicPr>
            <a:picLocks noChangeAspect="1"/>
          </p:cNvPicPr>
          <p:nvPr/>
        </p:nvPicPr>
        <p:blipFill>
          <a:blip r:embed="rId2">
            <a:extLst/>
          </a:blip>
          <a:stretch>
            <a:fillRect/>
          </a:stretch>
        </p:blipFill>
        <p:spPr>
          <a:xfrm>
            <a:off x="-1" y="-1"/>
            <a:ext cx="9144001" cy="6858001"/>
          </a:xfrm>
          <a:prstGeom prst="rect">
            <a:avLst/>
          </a:prstGeom>
          <a:ln w="12700">
            <a:miter lim="400000"/>
          </a:ln>
        </p:spPr>
      </p:pic>
      <p:sp>
        <p:nvSpPr>
          <p:cNvPr id="118" name="Rectangle 8"/>
          <p:cNvSpPr txBox="1"/>
          <p:nvPr/>
        </p:nvSpPr>
        <p:spPr>
          <a:xfrm>
            <a:off x="769477" y="6597511"/>
            <a:ext cx="2740011" cy="2311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000">
                <a:solidFill>
                  <a:srgbClr val="FFFFFF"/>
                </a:solidFill>
              </a:defRPr>
            </a:lvl1pPr>
          </a:lstStyle>
          <a:p>
            <a:r>
              <a:t>Judicial Inspectorate for Correctional Services</a:t>
            </a:r>
          </a:p>
        </p:txBody>
      </p:sp>
      <p:sp>
        <p:nvSpPr>
          <p:cNvPr id="119" name="Rectangle 3"/>
          <p:cNvSpPr txBox="1"/>
          <p:nvPr/>
        </p:nvSpPr>
        <p:spPr>
          <a:xfrm>
            <a:off x="2286000" y="1195387"/>
            <a:ext cx="4572000" cy="3581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just">
              <a:defRPr b="1"/>
            </a:lvl1pPr>
          </a:lstStyle>
          <a:p>
            <a:r>
              <a:t> </a:t>
            </a:r>
          </a:p>
        </p:txBody>
      </p:sp>
      <p:sp>
        <p:nvSpPr>
          <p:cNvPr id="120" name="Slide Number Placeholder 6"/>
          <p:cNvSpPr txBox="1">
            <a:spLocks noGrp="1"/>
          </p:cNvSpPr>
          <p:nvPr>
            <p:ph type="sldNum" sz="quarter" idx="2"/>
          </p:nvPr>
        </p:nvSpPr>
        <p:spPr>
          <a:xfrm>
            <a:off x="8502739" y="6404292"/>
            <a:ext cx="184061" cy="2692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a:t>
            </a:fld>
            <a:endParaRPr/>
          </a:p>
        </p:txBody>
      </p:sp>
      <p:sp>
        <p:nvSpPr>
          <p:cNvPr id="122" name="TextBox 17"/>
          <p:cNvSpPr txBox="1"/>
          <p:nvPr/>
        </p:nvSpPr>
        <p:spPr>
          <a:xfrm>
            <a:off x="628651" y="763675"/>
            <a:ext cx="7874088" cy="353943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defRPr sz="2800"/>
            </a:pPr>
            <a:r>
              <a:rPr lang="en-GB" sz="2800" b="1" dirty="0" smtClean="0"/>
              <a:t>OVERVIEW OF JICS</a:t>
            </a:r>
          </a:p>
          <a:p>
            <a:pPr algn="just">
              <a:defRPr sz="2800"/>
            </a:pPr>
            <a:r>
              <a:rPr lang="en-GB" sz="2800" dirty="0"/>
              <a:t>JICS was established in </a:t>
            </a:r>
            <a:r>
              <a:rPr lang="en-GB" sz="2800" dirty="0" smtClean="0"/>
              <a:t>1998 </a:t>
            </a:r>
            <a:r>
              <a:rPr lang="en-GB" sz="2800" dirty="0"/>
              <a:t>and has been functioning with skeleton structure ever </a:t>
            </a:r>
            <a:r>
              <a:rPr lang="en-GB" sz="2800" dirty="0" smtClean="0"/>
              <a:t>since. The organisation has three directorates, namely Support Services, Legal Services and Management Regions.</a:t>
            </a:r>
            <a:endParaRPr lang="en-GB" sz="2800" dirty="0"/>
          </a:p>
          <a:p>
            <a:pPr algn="just">
              <a:defRPr sz="2800"/>
            </a:pPr>
            <a:endParaRPr lang="en-GB" sz="2800" dirty="0"/>
          </a:p>
          <a:p>
            <a:pPr algn="just">
              <a:defRPr sz="2800"/>
            </a:pPr>
            <a:r>
              <a:rPr lang="en-GB" sz="2800" dirty="0" smtClean="0"/>
              <a:t>JICS is regulated within the CSA (Chapter IX and X)</a:t>
            </a:r>
          </a:p>
          <a:p>
            <a:pPr algn="just">
              <a:defRPr sz="2800"/>
            </a:pPr>
            <a:endParaRPr lang="en-GB" sz="2800" dirty="0"/>
          </a:p>
        </p:txBody>
      </p:sp>
    </p:spTree>
    <p:extLst>
      <p:ext uri="{BB962C8B-B14F-4D97-AF65-F5344CB8AC3E}">
        <p14:creationId xmlns:p14="http://schemas.microsoft.com/office/powerpoint/2010/main" val="2347968072"/>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Picture 2" descr="Picture 2"/>
          <p:cNvPicPr>
            <a:picLocks noChangeAspect="1"/>
          </p:cNvPicPr>
          <p:nvPr/>
        </p:nvPicPr>
        <p:blipFill>
          <a:blip r:embed="rId2">
            <a:extLst/>
          </a:blip>
          <a:stretch>
            <a:fillRect/>
          </a:stretch>
        </p:blipFill>
        <p:spPr>
          <a:xfrm>
            <a:off x="-1" y="-1"/>
            <a:ext cx="9144001" cy="6858001"/>
          </a:xfrm>
          <a:prstGeom prst="rect">
            <a:avLst/>
          </a:prstGeom>
          <a:ln w="12700">
            <a:miter lim="400000"/>
          </a:ln>
        </p:spPr>
      </p:pic>
      <p:sp>
        <p:nvSpPr>
          <p:cNvPr id="118" name="Rectangle 8"/>
          <p:cNvSpPr txBox="1"/>
          <p:nvPr/>
        </p:nvSpPr>
        <p:spPr>
          <a:xfrm>
            <a:off x="769477" y="6597511"/>
            <a:ext cx="2740011" cy="2311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000">
                <a:solidFill>
                  <a:srgbClr val="FFFFFF"/>
                </a:solidFill>
              </a:defRPr>
            </a:lvl1pPr>
          </a:lstStyle>
          <a:p>
            <a:r>
              <a:t>Judicial Inspectorate for Correctional Services</a:t>
            </a:r>
          </a:p>
        </p:txBody>
      </p:sp>
      <p:sp>
        <p:nvSpPr>
          <p:cNvPr id="119" name="Rectangle 3"/>
          <p:cNvSpPr txBox="1"/>
          <p:nvPr/>
        </p:nvSpPr>
        <p:spPr>
          <a:xfrm>
            <a:off x="2286000" y="1195387"/>
            <a:ext cx="4572000" cy="3581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just">
              <a:defRPr b="1"/>
            </a:lvl1pPr>
          </a:lstStyle>
          <a:p>
            <a:r>
              <a:t> </a:t>
            </a:r>
          </a:p>
        </p:txBody>
      </p:sp>
      <p:sp>
        <p:nvSpPr>
          <p:cNvPr id="120" name="Slide Number Placeholder 6"/>
          <p:cNvSpPr txBox="1">
            <a:spLocks noGrp="1"/>
          </p:cNvSpPr>
          <p:nvPr>
            <p:ph type="sldNum" sz="quarter" idx="2"/>
          </p:nvPr>
        </p:nvSpPr>
        <p:spPr>
          <a:xfrm>
            <a:off x="8502739" y="6404292"/>
            <a:ext cx="184061" cy="2692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6</a:t>
            </a:fld>
            <a:endParaRPr/>
          </a:p>
        </p:txBody>
      </p:sp>
      <p:sp>
        <p:nvSpPr>
          <p:cNvPr id="122" name="TextBox 17"/>
          <p:cNvSpPr txBox="1"/>
          <p:nvPr/>
        </p:nvSpPr>
        <p:spPr>
          <a:xfrm>
            <a:off x="628651" y="763675"/>
            <a:ext cx="7874088" cy="267765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a:defRPr sz="2800"/>
            </a:pPr>
            <a:r>
              <a:rPr lang="en-GB" sz="2800" b="1" dirty="0" smtClean="0"/>
              <a:t>OUR MANDATE </a:t>
            </a:r>
          </a:p>
          <a:p>
            <a:pPr algn="ctr">
              <a:defRPr sz="2800"/>
            </a:pPr>
            <a:endParaRPr lang="en-GB" sz="2800" b="1" dirty="0" smtClean="0"/>
          </a:p>
          <a:p>
            <a:pPr algn="ctr">
              <a:defRPr sz="2800"/>
            </a:pPr>
            <a:r>
              <a:rPr lang="en-ZA" sz="2800" dirty="0" smtClean="0"/>
              <a:t>Our core mandate is in accordance with Section </a:t>
            </a:r>
            <a:r>
              <a:rPr lang="en-ZA" sz="2800" dirty="0"/>
              <a:t>15, </a:t>
            </a:r>
            <a:r>
              <a:rPr lang="en-ZA" sz="2800" dirty="0" smtClean="0"/>
              <a:t>30</a:t>
            </a:r>
            <a:r>
              <a:rPr lang="en-ZA" sz="2800" dirty="0"/>
              <a:t>, </a:t>
            </a:r>
            <a:r>
              <a:rPr lang="en-ZA" sz="2800" dirty="0" smtClean="0"/>
              <a:t>31</a:t>
            </a:r>
            <a:r>
              <a:rPr lang="en-ZA" sz="2800" dirty="0"/>
              <a:t>, </a:t>
            </a:r>
            <a:r>
              <a:rPr lang="en-ZA" sz="2800" dirty="0" smtClean="0"/>
              <a:t>32, 90</a:t>
            </a:r>
            <a:r>
              <a:rPr lang="en-ZA" sz="2800" dirty="0"/>
              <a:t>, </a:t>
            </a:r>
            <a:r>
              <a:rPr lang="en-ZA" sz="2800" dirty="0" smtClean="0"/>
              <a:t>91</a:t>
            </a:r>
            <a:r>
              <a:rPr lang="en-ZA" sz="2800" dirty="0"/>
              <a:t>, </a:t>
            </a:r>
            <a:r>
              <a:rPr lang="en-ZA" sz="2800" dirty="0" smtClean="0"/>
              <a:t>92, 93 &amp; 94 of the Correctional Service Act, 111 of 1998.</a:t>
            </a:r>
          </a:p>
          <a:p>
            <a:pPr algn="ctr">
              <a:defRPr sz="2800"/>
            </a:pPr>
            <a:endParaRPr lang="en-ZA" sz="2800" dirty="0"/>
          </a:p>
        </p:txBody>
      </p:sp>
    </p:spTree>
    <p:extLst>
      <p:ext uri="{BB962C8B-B14F-4D97-AF65-F5344CB8AC3E}">
        <p14:creationId xmlns:p14="http://schemas.microsoft.com/office/powerpoint/2010/main" val="498436635"/>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Picture 2" descr="Picture 2"/>
          <p:cNvPicPr>
            <a:picLocks noChangeAspect="1"/>
          </p:cNvPicPr>
          <p:nvPr/>
        </p:nvPicPr>
        <p:blipFill>
          <a:blip r:embed="rId2">
            <a:extLst/>
          </a:blip>
          <a:stretch>
            <a:fillRect/>
          </a:stretch>
        </p:blipFill>
        <p:spPr>
          <a:xfrm>
            <a:off x="0" y="11544"/>
            <a:ext cx="9144001" cy="6834912"/>
          </a:xfrm>
          <a:prstGeom prst="rect">
            <a:avLst/>
          </a:prstGeom>
          <a:ln w="12700">
            <a:miter lim="400000"/>
          </a:ln>
        </p:spPr>
      </p:pic>
      <p:sp>
        <p:nvSpPr>
          <p:cNvPr id="168" name="Rectangle 8"/>
          <p:cNvSpPr txBox="1"/>
          <p:nvPr/>
        </p:nvSpPr>
        <p:spPr>
          <a:xfrm>
            <a:off x="545957" y="6658471"/>
            <a:ext cx="2740011" cy="2311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000">
                <a:solidFill>
                  <a:srgbClr val="FFFFFF"/>
                </a:solidFill>
              </a:defRPr>
            </a:lvl1pPr>
          </a:lstStyle>
          <a:p>
            <a:r>
              <a:t>Judicial Inspectorate for Correctional Services</a:t>
            </a:r>
          </a:p>
        </p:txBody>
      </p:sp>
      <p:sp>
        <p:nvSpPr>
          <p:cNvPr id="169" name="Rectangle 4"/>
          <p:cNvSpPr txBox="1"/>
          <p:nvPr/>
        </p:nvSpPr>
        <p:spPr>
          <a:xfrm>
            <a:off x="1524000" y="1950967"/>
            <a:ext cx="127000" cy="61736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nchor="ctr">
            <a:spAutoFit/>
          </a:bodyPr>
          <a:lstStyle>
            <a:lvl1pPr>
              <a:defRPr>
                <a:latin typeface="Arial"/>
                <a:ea typeface="Arial"/>
                <a:cs typeface="Arial"/>
                <a:sym typeface="Arial"/>
              </a:defRPr>
            </a:lvl1pPr>
          </a:lstStyle>
          <a:p>
            <a:r>
              <a:t/>
            </a:r>
            <a:br/>
            <a:endParaRPr/>
          </a:p>
        </p:txBody>
      </p:sp>
      <p:sp>
        <p:nvSpPr>
          <p:cNvPr id="170" name="Rectangle 15"/>
          <p:cNvSpPr txBox="1"/>
          <p:nvPr/>
        </p:nvSpPr>
        <p:spPr>
          <a:xfrm>
            <a:off x="527740" y="4818979"/>
            <a:ext cx="6996587" cy="5029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nSpc>
                <a:spcPct val="115000"/>
              </a:lnSpc>
              <a:defRPr sz="1400"/>
            </a:pPr>
            <a:r>
              <a:rPr sz="1400"/>
              <a:t> </a:t>
            </a:r>
          </a:p>
          <a:p>
            <a:pPr>
              <a:lnSpc>
                <a:spcPct val="115000"/>
              </a:lnSpc>
              <a:defRPr sz="1200"/>
            </a:pPr>
            <a:r>
              <a:rPr sz="1200"/>
              <a:t> </a:t>
            </a:r>
          </a:p>
        </p:txBody>
      </p:sp>
      <p:sp>
        <p:nvSpPr>
          <p:cNvPr id="171" name="Slide Number Placeholder 16"/>
          <p:cNvSpPr txBox="1">
            <a:spLocks noGrp="1"/>
          </p:cNvSpPr>
          <p:nvPr>
            <p:ph type="sldNum" sz="quarter" idx="2"/>
          </p:nvPr>
        </p:nvSpPr>
        <p:spPr>
          <a:xfrm>
            <a:off x="8502739" y="6404292"/>
            <a:ext cx="184061" cy="2692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pPr/>
              <a:t>7</a:t>
            </a:fld>
            <a:endParaRPr/>
          </a:p>
        </p:txBody>
      </p:sp>
      <p:grpSp>
        <p:nvGrpSpPr>
          <p:cNvPr id="177" name="Group 2"/>
          <p:cNvGrpSpPr/>
          <p:nvPr/>
        </p:nvGrpSpPr>
        <p:grpSpPr>
          <a:xfrm>
            <a:off x="-715939" y="0"/>
            <a:ext cx="10758758" cy="6858001"/>
            <a:chOff x="-675500" y="-92970"/>
            <a:chExt cx="10758756" cy="6857999"/>
          </a:xfrm>
        </p:grpSpPr>
        <p:sp>
          <p:nvSpPr>
            <p:cNvPr id="172" name="Line 3"/>
            <p:cNvSpPr/>
            <p:nvPr/>
          </p:nvSpPr>
          <p:spPr>
            <a:xfrm>
              <a:off x="6973318" y="2795025"/>
              <a:ext cx="1" cy="2568421"/>
            </a:xfrm>
            <a:prstGeom prst="line">
              <a:avLst/>
            </a:prstGeom>
            <a:noFill/>
            <a:ln w="25400" cap="flat">
              <a:solidFill>
                <a:srgbClr val="BE3B4D"/>
              </a:solidFill>
              <a:prstDash val="solid"/>
              <a:round/>
            </a:ln>
            <a:effectLst/>
          </p:spPr>
          <p:txBody>
            <a:bodyPr wrap="square" lIns="45719" tIns="45719" rIns="45719" bIns="45719" numCol="1" anchor="t">
              <a:noAutofit/>
            </a:bodyPr>
            <a:lstStyle/>
            <a:p>
              <a:endParaRPr/>
            </a:p>
          </p:txBody>
        </p:sp>
        <p:pic>
          <p:nvPicPr>
            <p:cNvPr id="173" name="Picture 4" descr="Picture 4"/>
            <p:cNvPicPr>
              <a:picLocks noChangeAspect="1"/>
            </p:cNvPicPr>
            <p:nvPr/>
          </p:nvPicPr>
          <p:blipFill>
            <a:blip r:embed="rId3">
              <a:extLst/>
            </a:blip>
            <a:stretch>
              <a:fillRect/>
            </a:stretch>
          </p:blipFill>
          <p:spPr>
            <a:xfrm>
              <a:off x="-675501" y="-92971"/>
              <a:ext cx="10758758" cy="6083036"/>
            </a:xfrm>
            <a:prstGeom prst="rect">
              <a:avLst/>
            </a:prstGeom>
            <a:ln w="12700" cap="flat">
              <a:noFill/>
              <a:miter lim="400000"/>
            </a:ln>
            <a:effectLst/>
          </p:spPr>
        </p:pic>
        <p:grpSp>
          <p:nvGrpSpPr>
            <p:cNvPr id="176" name="Rectangle 5"/>
            <p:cNvGrpSpPr/>
            <p:nvPr/>
          </p:nvGrpSpPr>
          <p:grpSpPr>
            <a:xfrm>
              <a:off x="33454" y="5715468"/>
              <a:ext cx="9401731" cy="1049562"/>
              <a:chOff x="-351526" y="-59969"/>
              <a:chExt cx="9401730" cy="1049561"/>
            </a:xfrm>
          </p:grpSpPr>
          <p:sp>
            <p:nvSpPr>
              <p:cNvPr id="174" name="Rectangle"/>
              <p:cNvSpPr/>
              <p:nvPr/>
            </p:nvSpPr>
            <p:spPr>
              <a:xfrm>
                <a:off x="-351527" y="0"/>
                <a:ext cx="9401731" cy="989592"/>
              </a:xfrm>
              <a:prstGeom prst="rect">
                <a:avLst/>
              </a:prstGeom>
              <a:solidFill>
                <a:srgbClr val="BE3B4D"/>
              </a:solidFill>
              <a:ln w="12700" cap="flat">
                <a:noFill/>
                <a:miter lim="400000"/>
              </a:ln>
              <a:effectLst/>
            </p:spPr>
            <p:txBody>
              <a:bodyPr wrap="square" lIns="45719" tIns="45719" rIns="45719" bIns="45719" numCol="1" anchor="t">
                <a:noAutofit/>
              </a:bodyPr>
              <a:lstStyle/>
              <a:p>
                <a:pPr>
                  <a:defRPr sz="2800" b="1">
                    <a:solidFill>
                      <a:srgbClr val="FFFFFF"/>
                    </a:solidFill>
                    <a:latin typeface="Trebuchet MS"/>
                    <a:ea typeface="Trebuchet MS"/>
                    <a:cs typeface="Trebuchet MS"/>
                    <a:sym typeface="Trebuchet MS"/>
                  </a:defRPr>
                </a:pPr>
                <a:endParaRPr sz="2800" b="1">
                  <a:solidFill>
                    <a:srgbClr val="FFFFFF"/>
                  </a:solidFill>
                  <a:latin typeface="Trebuchet MS"/>
                  <a:ea typeface="Trebuchet MS"/>
                  <a:cs typeface="Trebuchet MS"/>
                  <a:sym typeface="Trebuchet MS"/>
                </a:endParaRPr>
              </a:p>
            </p:txBody>
          </p:sp>
          <p:sp>
            <p:nvSpPr>
              <p:cNvPr id="175" name="PART B: Performance Information…"/>
              <p:cNvSpPr txBox="1"/>
              <p:nvPr/>
            </p:nvSpPr>
            <p:spPr>
              <a:xfrm>
                <a:off x="-333173" y="-59970"/>
                <a:ext cx="8555516" cy="88078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noAutofit/>
              </a:bodyPr>
              <a:lstStyle/>
              <a:p>
                <a:pPr>
                  <a:defRPr sz="2800" b="1">
                    <a:solidFill>
                      <a:srgbClr val="FFFFFF"/>
                    </a:solidFill>
                    <a:latin typeface="Trebuchet MS"/>
                    <a:ea typeface="Trebuchet MS"/>
                    <a:cs typeface="Trebuchet MS"/>
                    <a:sym typeface="Trebuchet MS"/>
                  </a:defRPr>
                </a:pPr>
                <a:r>
                  <a:rPr lang="en-GB" sz="2800" b="1" dirty="0" smtClean="0">
                    <a:solidFill>
                      <a:srgbClr val="FFFFFF"/>
                    </a:solidFill>
                    <a:latin typeface="Trebuchet MS"/>
                    <a:ea typeface="Trebuchet MS"/>
                    <a:cs typeface="Trebuchet MS"/>
                    <a:sym typeface="Trebuchet MS"/>
                  </a:rPr>
                  <a:t>INSPECTIONS AND INVESTIGATIONS </a:t>
                </a:r>
                <a:endParaRPr sz="2800" b="1" dirty="0">
                  <a:solidFill>
                    <a:srgbClr val="FFFFFF"/>
                  </a:solidFill>
                  <a:latin typeface="Trebuchet MS"/>
                  <a:ea typeface="Trebuchet MS"/>
                  <a:cs typeface="Trebuchet MS"/>
                  <a:sym typeface="Trebuchet MS"/>
                </a:endParaRPr>
              </a:p>
            </p:txBody>
          </p:sp>
        </p:grpSp>
      </p:grpSp>
    </p:spTree>
    <p:extLst>
      <p:ext uri="{BB962C8B-B14F-4D97-AF65-F5344CB8AC3E}">
        <p14:creationId xmlns:p14="http://schemas.microsoft.com/office/powerpoint/2010/main" val="672689861"/>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Picture 2" descr="Picture 2"/>
          <p:cNvPicPr>
            <a:picLocks noChangeAspect="1"/>
          </p:cNvPicPr>
          <p:nvPr/>
        </p:nvPicPr>
        <p:blipFill>
          <a:blip r:embed="rId2">
            <a:extLst/>
          </a:blip>
          <a:stretch>
            <a:fillRect/>
          </a:stretch>
        </p:blipFill>
        <p:spPr>
          <a:xfrm>
            <a:off x="-1" y="34651"/>
            <a:ext cx="9144001" cy="6858001"/>
          </a:xfrm>
          <a:prstGeom prst="rect">
            <a:avLst/>
          </a:prstGeom>
          <a:ln w="12700">
            <a:miter lim="400000"/>
          </a:ln>
        </p:spPr>
      </p:pic>
      <p:sp>
        <p:nvSpPr>
          <p:cNvPr id="180" name="Rectangle 8"/>
          <p:cNvSpPr txBox="1"/>
          <p:nvPr/>
        </p:nvSpPr>
        <p:spPr>
          <a:xfrm>
            <a:off x="769477" y="6597511"/>
            <a:ext cx="2740011" cy="2311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000">
                <a:solidFill>
                  <a:srgbClr val="FFFFFF"/>
                </a:solidFill>
              </a:defRPr>
            </a:lvl1pPr>
          </a:lstStyle>
          <a:p>
            <a:r>
              <a:rPr dirty="0"/>
              <a:t>Judicial Inspectorate for Correctional Services</a:t>
            </a:r>
          </a:p>
        </p:txBody>
      </p:sp>
      <p:sp>
        <p:nvSpPr>
          <p:cNvPr id="181" name="Rectangle 6"/>
          <p:cNvSpPr txBox="1"/>
          <p:nvPr/>
        </p:nvSpPr>
        <p:spPr>
          <a:xfrm>
            <a:off x="357158" y="2028551"/>
            <a:ext cx="8429684" cy="143510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000"/>
            </a:pPr>
            <a:r>
              <a:t/>
            </a:r>
            <a:br/>
            <a:endParaRPr/>
          </a:p>
          <a:p>
            <a:pPr marL="355600" indent="-190500" algn="just">
              <a:lnSpc>
                <a:spcPct val="80000"/>
              </a:lnSpc>
              <a:defRPr sz="2000"/>
            </a:pPr>
            <a:endParaRPr/>
          </a:p>
          <a:p>
            <a:pPr marL="15875" indent="149225" algn="just">
              <a:lnSpc>
                <a:spcPct val="80000"/>
              </a:lnSpc>
              <a:defRPr sz="2000"/>
            </a:pPr>
            <a:endParaRPr/>
          </a:p>
        </p:txBody>
      </p:sp>
      <p:sp>
        <p:nvSpPr>
          <p:cNvPr id="182" name="Slide Number Placeholder 4"/>
          <p:cNvSpPr txBox="1">
            <a:spLocks noGrp="1"/>
          </p:cNvSpPr>
          <p:nvPr>
            <p:ph type="sldNum" sz="quarter" idx="2"/>
          </p:nvPr>
        </p:nvSpPr>
        <p:spPr>
          <a:xfrm>
            <a:off x="8422818" y="6404292"/>
            <a:ext cx="263983" cy="2692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8</a:t>
            </a:fld>
            <a:endParaRPr/>
          </a:p>
        </p:txBody>
      </p:sp>
      <p:sp>
        <p:nvSpPr>
          <p:cNvPr id="183" name="TextBox 7"/>
          <p:cNvSpPr txBox="1"/>
          <p:nvPr/>
        </p:nvSpPr>
        <p:spPr>
          <a:xfrm>
            <a:off x="294198" y="174970"/>
            <a:ext cx="8492644" cy="273921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800" b="1"/>
            </a:lvl1pPr>
          </a:lstStyle>
          <a:p>
            <a:pPr algn="ctr"/>
            <a:r>
              <a:rPr lang="en-GB" sz="3200" dirty="0" smtClean="0"/>
              <a:t>INSPECTIONS</a:t>
            </a:r>
          </a:p>
          <a:p>
            <a:pPr algn="just"/>
            <a:r>
              <a:rPr lang="en-GB" b="0" dirty="0"/>
              <a:t>JICS inspectors visit all housing units, including the ablution areas, during each inspection</a:t>
            </a:r>
            <a:r>
              <a:rPr lang="en-GB" b="0" dirty="0" smtClean="0"/>
              <a:t>. HCCs </a:t>
            </a:r>
            <a:r>
              <a:rPr lang="en-GB" b="0" dirty="0"/>
              <a:t>sited, amongst others, overcrowding, </a:t>
            </a:r>
            <a:r>
              <a:rPr lang="en-GB" b="0" dirty="0" smtClean="0"/>
              <a:t>old infrastructure </a:t>
            </a:r>
            <a:r>
              <a:rPr lang="en-GB" b="0" dirty="0"/>
              <a:t>and lack of </a:t>
            </a:r>
            <a:r>
              <a:rPr lang="en-GB" b="0" dirty="0" smtClean="0"/>
              <a:t>proper maintenance </a:t>
            </a:r>
            <a:r>
              <a:rPr lang="en-GB" b="0" dirty="0"/>
              <a:t>as the main contributing factors to the poor conditions of correctional facilities.</a:t>
            </a:r>
          </a:p>
        </p:txBody>
      </p:sp>
      <p:sp>
        <p:nvSpPr>
          <p:cNvPr id="185" name="TextBox 11"/>
          <p:cNvSpPr txBox="1"/>
          <p:nvPr/>
        </p:nvSpPr>
        <p:spPr>
          <a:xfrm>
            <a:off x="118873" y="800617"/>
            <a:ext cx="8667969" cy="558743"/>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marL="457200" indent="-457200">
              <a:buSzPct val="100000"/>
              <a:buFont typeface="Arial"/>
              <a:buChar char="•"/>
              <a:defRPr sz="2800"/>
            </a:lvl1pPr>
          </a:lstStyle>
          <a:p>
            <a:pPr marL="0" indent="0" algn="just">
              <a:lnSpc>
                <a:spcPct val="115000"/>
              </a:lnSpc>
              <a:spcAft>
                <a:spcPts val="1000"/>
              </a:spcAft>
              <a:buNone/>
            </a:pPr>
            <a:endParaRPr lang="en-ZA" kern="1200" dirty="0">
              <a:ea typeface="Arial" panose="020B0604020202020204" pitchFamily="34" charset="0"/>
              <a:cs typeface="Times New Roman" panose="02020603050405020304" pitchFamily="18" charset="0"/>
            </a:endParaRPr>
          </a:p>
        </p:txBody>
      </p:sp>
      <p:graphicFrame>
        <p:nvGraphicFramePr>
          <p:cNvPr id="5" name="Chart 4"/>
          <p:cNvGraphicFramePr/>
          <p:nvPr>
            <p:extLst>
              <p:ext uri="{D42A27DB-BD31-4B8C-83A1-F6EECF244321}">
                <p14:modId xmlns:p14="http://schemas.microsoft.com/office/powerpoint/2010/main" val="269995819"/>
              </p:ext>
            </p:extLst>
          </p:nvPr>
        </p:nvGraphicFramePr>
        <p:xfrm>
          <a:off x="469128" y="2914181"/>
          <a:ext cx="7953690" cy="233768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Picture 2" descr="Picture 2"/>
          <p:cNvPicPr>
            <a:picLocks noChangeAspect="1"/>
          </p:cNvPicPr>
          <p:nvPr/>
        </p:nvPicPr>
        <p:blipFill>
          <a:blip r:embed="rId2">
            <a:extLst/>
          </a:blip>
          <a:stretch>
            <a:fillRect/>
          </a:stretch>
        </p:blipFill>
        <p:spPr>
          <a:xfrm>
            <a:off x="-1" y="34651"/>
            <a:ext cx="9144001" cy="6858001"/>
          </a:xfrm>
          <a:prstGeom prst="rect">
            <a:avLst/>
          </a:prstGeom>
          <a:ln w="12700">
            <a:miter lim="400000"/>
          </a:ln>
        </p:spPr>
      </p:pic>
      <p:sp>
        <p:nvSpPr>
          <p:cNvPr id="180" name="Rectangle 8"/>
          <p:cNvSpPr txBox="1"/>
          <p:nvPr/>
        </p:nvSpPr>
        <p:spPr>
          <a:xfrm>
            <a:off x="769477" y="6597511"/>
            <a:ext cx="2740011" cy="2311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000">
                <a:solidFill>
                  <a:srgbClr val="FFFFFF"/>
                </a:solidFill>
              </a:defRPr>
            </a:lvl1pPr>
          </a:lstStyle>
          <a:p>
            <a:r>
              <a:rPr dirty="0"/>
              <a:t>Judicial Inspectorate for Correctional Services</a:t>
            </a:r>
          </a:p>
        </p:txBody>
      </p:sp>
      <p:sp>
        <p:nvSpPr>
          <p:cNvPr id="181" name="Rectangle 6"/>
          <p:cNvSpPr txBox="1"/>
          <p:nvPr/>
        </p:nvSpPr>
        <p:spPr>
          <a:xfrm>
            <a:off x="357158" y="2028551"/>
            <a:ext cx="8429684" cy="143510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000"/>
            </a:pPr>
            <a:r>
              <a:t/>
            </a:r>
            <a:br/>
            <a:endParaRPr/>
          </a:p>
          <a:p>
            <a:pPr marL="355600" indent="-190500" algn="just">
              <a:lnSpc>
                <a:spcPct val="80000"/>
              </a:lnSpc>
              <a:defRPr sz="2000"/>
            </a:pPr>
            <a:endParaRPr/>
          </a:p>
          <a:p>
            <a:pPr marL="15875" indent="149225" algn="just">
              <a:lnSpc>
                <a:spcPct val="80000"/>
              </a:lnSpc>
              <a:defRPr sz="2000"/>
            </a:pPr>
            <a:endParaRPr/>
          </a:p>
        </p:txBody>
      </p:sp>
      <p:sp>
        <p:nvSpPr>
          <p:cNvPr id="182" name="Slide Number Placeholder 4"/>
          <p:cNvSpPr txBox="1">
            <a:spLocks noGrp="1"/>
          </p:cNvSpPr>
          <p:nvPr>
            <p:ph type="sldNum" sz="quarter" idx="2"/>
          </p:nvPr>
        </p:nvSpPr>
        <p:spPr>
          <a:xfrm>
            <a:off x="8422818" y="6404292"/>
            <a:ext cx="263983" cy="2692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9</a:t>
            </a:fld>
            <a:endParaRPr/>
          </a:p>
        </p:txBody>
      </p:sp>
      <p:sp>
        <p:nvSpPr>
          <p:cNvPr id="183" name="TextBox 7"/>
          <p:cNvSpPr txBox="1"/>
          <p:nvPr/>
        </p:nvSpPr>
        <p:spPr>
          <a:xfrm>
            <a:off x="294198" y="174970"/>
            <a:ext cx="8492644" cy="575542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800" b="1"/>
            </a:lvl1pPr>
          </a:lstStyle>
          <a:p>
            <a:pPr algn="ctr"/>
            <a:r>
              <a:rPr lang="en-GB" sz="3200" dirty="0" smtClean="0"/>
              <a:t>INSPECTIONS</a:t>
            </a:r>
          </a:p>
          <a:p>
            <a:pPr algn="just"/>
            <a:r>
              <a:rPr lang="en-GB" b="0" dirty="0" smtClean="0"/>
              <a:t>Electricity </a:t>
            </a:r>
            <a:r>
              <a:rPr lang="en-GB" b="0" dirty="0"/>
              <a:t>supply remains a challenge, exacerbated by old </a:t>
            </a:r>
            <a:r>
              <a:rPr lang="en-GB" b="0" dirty="0" smtClean="0"/>
              <a:t>infrastructure </a:t>
            </a:r>
            <a:r>
              <a:rPr lang="en-GB" b="0" dirty="0"/>
              <a:t>and illegal </a:t>
            </a:r>
            <a:r>
              <a:rPr lang="en-GB" b="0" dirty="0" smtClean="0"/>
              <a:t>electricity connections </a:t>
            </a:r>
            <a:r>
              <a:rPr lang="en-GB" b="0" dirty="0"/>
              <a:t>in cells by inmates after they are locked up for the night. </a:t>
            </a:r>
            <a:r>
              <a:rPr lang="en-GB" b="0" dirty="0" smtClean="0"/>
              <a:t>The Department of Public </a:t>
            </a:r>
            <a:r>
              <a:rPr lang="en-GB" b="0" dirty="0"/>
              <a:t>Works (DPW) is the national department responsible for infrastructure maintenance</a:t>
            </a:r>
          </a:p>
          <a:p>
            <a:pPr algn="just"/>
            <a:r>
              <a:rPr lang="en-GB" b="0" dirty="0"/>
              <a:t>and HCCs voiced their frustration at either the long wait they endured, or </a:t>
            </a:r>
            <a:r>
              <a:rPr lang="en-GB" b="0" dirty="0" smtClean="0"/>
              <a:t>appointed contractors </a:t>
            </a:r>
            <a:r>
              <a:rPr lang="en-GB" b="0" dirty="0"/>
              <a:t>not completing the job or rendering poor workmanship</a:t>
            </a:r>
            <a:r>
              <a:rPr lang="en-GB" b="0" dirty="0" smtClean="0"/>
              <a:t>. </a:t>
            </a:r>
            <a:r>
              <a:rPr lang="en-GB" b="0" dirty="0"/>
              <a:t>HCCs, especially in rural areas, further reported that inadequate water supply from the </a:t>
            </a:r>
            <a:r>
              <a:rPr lang="en-GB" b="0" dirty="0" smtClean="0"/>
              <a:t>local municipality </a:t>
            </a:r>
            <a:r>
              <a:rPr lang="en-GB" b="0" dirty="0"/>
              <a:t>not only affected the correctional facility but also the houses of correctional</a:t>
            </a:r>
          </a:p>
          <a:p>
            <a:pPr algn="just"/>
            <a:r>
              <a:rPr lang="en-GB" b="0" dirty="0"/>
              <a:t>officials living on the precinct.</a:t>
            </a:r>
          </a:p>
        </p:txBody>
      </p:sp>
      <p:sp>
        <p:nvSpPr>
          <p:cNvPr id="185" name="TextBox 11"/>
          <p:cNvSpPr txBox="1"/>
          <p:nvPr/>
        </p:nvSpPr>
        <p:spPr>
          <a:xfrm>
            <a:off x="118873" y="800617"/>
            <a:ext cx="8667969" cy="558743"/>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marL="457200" indent="-457200">
              <a:buSzPct val="100000"/>
              <a:buFont typeface="Arial"/>
              <a:buChar char="•"/>
              <a:defRPr sz="2800"/>
            </a:lvl1pPr>
          </a:lstStyle>
          <a:p>
            <a:pPr marL="0" indent="0" algn="just">
              <a:lnSpc>
                <a:spcPct val="115000"/>
              </a:lnSpc>
              <a:spcAft>
                <a:spcPts val="1000"/>
              </a:spcAft>
              <a:buNone/>
            </a:pPr>
            <a:endParaRPr lang="en-ZA" kern="1200" dirty="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071527802"/>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
      <a:dk1>
        <a:srgbClr val="000000"/>
      </a:dk1>
      <a:lt1>
        <a:srgbClr val="FFFFFF"/>
      </a:lt1>
      <a:dk2>
        <a:srgbClr val="5E5E5E"/>
      </a:dk2>
      <a:lt2>
        <a:srgbClr val="D6D5D5"/>
      </a:lt2>
      <a:accent1>
        <a:srgbClr val="00A2FF"/>
      </a:accent1>
      <a:accent2>
        <a:srgbClr val="16E7CF"/>
      </a:accent2>
      <a:accent3>
        <a:srgbClr val="FFFFFF"/>
      </a:accent3>
      <a:accent4>
        <a:srgbClr val="000000"/>
      </a:accent4>
      <a:accent5>
        <a:srgbClr val="AACEFF"/>
      </a:accent5>
      <a:accent6>
        <a:srgbClr val="13D1BB"/>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a:ea typeface="Helvetica Neue"/>
        <a:cs typeface="Helvetica Neu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50800" tIns="50800" rIns="50800" bIns="50800"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50800" tIns="50800" rIns="50800" bIns="50800" numCol="1" anchor="ctr" anchorCtr="0" compatLnSpc="1">
        <a:prstTxWarp prst="textNoShape">
          <a:avLst/>
        </a:prstTxWarp>
        <a:spAutoFit/>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rgbClr val="000000"/>
            </a:solidFill>
            <a:effectLst/>
            <a:latin typeface="Helvetica Neue" charset="0"/>
            <a:ea typeface="Helvetica Neue" charset="0"/>
            <a:cs typeface="Helvetica Neue" charset="0"/>
            <a:sym typeface="Helvetica Neue"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927</TotalTime>
  <Words>1629</Words>
  <Application>Microsoft Office PowerPoint</Application>
  <PresentationFormat>On-screen Show (4:3)</PresentationFormat>
  <Paragraphs>274</Paragraphs>
  <Slides>39</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39</vt:i4>
      </vt:variant>
    </vt:vector>
  </HeadingPairs>
  <TitlesOfParts>
    <vt:vector size="49" baseType="lpstr">
      <vt:lpstr>Arial</vt:lpstr>
      <vt:lpstr>Calibri</vt:lpstr>
      <vt:lpstr>Calibri Light</vt:lpstr>
      <vt:lpstr>Helvetica Neue</vt:lpstr>
      <vt:lpstr>Helvetica Neue Light</vt:lpstr>
      <vt:lpstr>Helvetica Neue Medium</vt:lpstr>
      <vt:lpstr>Times New Roman</vt:lpstr>
      <vt:lpstr>Trebuchet MS</vt:lpstr>
      <vt:lpstr>Office Theme</vt:lpstr>
      <vt:lpstr>White</vt:lpstr>
      <vt:lpstr>5 year Observation of Correctional Services   An Oversight report by the Judicial Inspectorate for Correctional Services (JICS) by   Mr. Mike Masondo Director: Management Regions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to the Ministry Correctional Services    Date: June 2019  by   Inspecting Judge  Justice JV van der Westhuizen  and  Mr. Vick Misser (CEO)</dc:title>
  <dc:creator>JICSASDM&amp;E</dc:creator>
  <cp:lastModifiedBy>Masondo, Mike</cp:lastModifiedBy>
  <cp:revision>97</cp:revision>
  <cp:lastPrinted>2019-08-15T19:11:21Z</cp:lastPrinted>
  <dcterms:modified xsi:type="dcterms:W3CDTF">2019-08-16T06:52:50Z</dcterms:modified>
</cp:coreProperties>
</file>