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287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9A6C4289-E24D-4BF2-9A9B-F1884CDDEEEE}">
          <p14:sldIdLst>
            <p14:sldId id="256"/>
            <p14:sldId id="328"/>
            <p14:sldId id="329"/>
            <p14:sldId id="330"/>
            <p14:sldId id="331"/>
            <p14:sldId id="332"/>
            <p14:sldId id="333"/>
            <p14:sldId id="334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39D78-83C8-4400-B7D6-A0157B3AF6CE}" type="datetimeFigureOut">
              <a:rPr lang="en-ZA" smtClean="0"/>
              <a:t>2019/08/16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6D6F-00E7-4A01-9E52-E79014CEF1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354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54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5588136" y="1598"/>
            <a:ext cx="3562673" cy="6856401"/>
          </a:xfrm>
          <a:prstGeom prst="rect">
            <a:avLst/>
          </a:prstGeom>
          <a:gradFill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path path="circle">
              <a:fillToRect l="37721" t="-19636" r="62278" b="119636"/>
            </a:path>
          </a:gradFill>
        </p:spPr>
        <p:txBody>
          <a:bodyPr>
            <a:normAutofit/>
          </a:bodyPr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/>
              <a:t>Judicial Inspectorate for Correctional Services (JICS) Summary of findings on DCS and </a:t>
            </a:r>
            <a:r>
              <a:rPr lang="en-GB" sz="2400" smtClean="0"/>
              <a:t>way   forward</a:t>
            </a:r>
            <a:r>
              <a:rPr sz="2400" dirty="0"/>
              <a:t/>
            </a:r>
            <a:br>
              <a:rPr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sz="2400" dirty="0" smtClean="0"/>
              <a:t>by 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en-GB" sz="2400" dirty="0" err="1" smtClean="0"/>
              <a:t>Mr.</a:t>
            </a:r>
            <a:r>
              <a:rPr lang="en-GB" sz="2400" dirty="0" smtClean="0"/>
              <a:t> Mike Masondo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Director: Management Regions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1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14" name="image001.jpg" descr="image001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24566" y="5458587"/>
            <a:ext cx="2691579" cy="134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20190116_114445.jpg" descr="20190116_114445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931" y="-11751"/>
            <a:ext cx="5621450" cy="5232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612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SUMMARY OF </a:t>
            </a:r>
            <a:r>
              <a:rPr lang="en-GB" dirty="0" smtClean="0"/>
              <a:t>GENERAL FINDINGS </a:t>
            </a:r>
            <a:r>
              <a:rPr lang="en-GB" dirty="0" smtClean="0"/>
              <a:t>ON CORRECTIONAL SERVICES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b="0" dirty="0" smtClean="0"/>
              <a:t>Dysfunctional Management Information System (MIS)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b="0" dirty="0" smtClean="0"/>
              <a:t>Officials unlawfully segregating and </a:t>
            </a:r>
            <a:r>
              <a:rPr lang="en-GB" b="0" dirty="0"/>
              <a:t>m</a:t>
            </a:r>
            <a:r>
              <a:rPr lang="en-GB" b="0" dirty="0" smtClean="0"/>
              <a:t>echanically </a:t>
            </a:r>
            <a:r>
              <a:rPr lang="en-GB" b="0" dirty="0" smtClean="0"/>
              <a:t>restraining inmates.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b="0" dirty="0" smtClean="0"/>
              <a:t>Excessive use of force by </a:t>
            </a:r>
            <a:r>
              <a:rPr lang="en-GB" b="0" dirty="0" smtClean="0"/>
              <a:t>DCS on </a:t>
            </a:r>
            <a:r>
              <a:rPr lang="en-GB" b="0" dirty="0" smtClean="0"/>
              <a:t>inmates.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b="0" dirty="0" smtClean="0"/>
              <a:t>Challenges with water and electricity supply in </a:t>
            </a:r>
            <a:r>
              <a:rPr lang="en-GB" b="0" dirty="0" smtClean="0"/>
              <a:t>correctional </a:t>
            </a:r>
            <a:r>
              <a:rPr lang="en-GB" b="0" dirty="0" smtClean="0"/>
              <a:t>centres in the rural </a:t>
            </a:r>
            <a:r>
              <a:rPr lang="en-GB" b="0" dirty="0" smtClean="0"/>
              <a:t>areas. </a:t>
            </a:r>
            <a:r>
              <a:rPr lang="en-GB" b="0" dirty="0" smtClean="0"/>
              <a:t>In some centres the challenge is cause by </a:t>
            </a:r>
            <a:r>
              <a:rPr lang="en-GB" b="0" dirty="0" smtClean="0"/>
              <a:t>municipal </a:t>
            </a:r>
            <a:r>
              <a:rPr lang="en-GB" b="0" dirty="0" smtClean="0"/>
              <a:t>service delivery challenges or </a:t>
            </a:r>
            <a:r>
              <a:rPr lang="en-GB" b="0" dirty="0" smtClean="0"/>
              <a:t>disruption. </a:t>
            </a:r>
            <a:r>
              <a:rPr lang="en-GB" b="0" dirty="0" err="1" smtClean="0"/>
              <a:t>i.e</a:t>
            </a:r>
            <a:r>
              <a:rPr lang="en-GB" b="0" dirty="0" smtClean="0"/>
              <a:t> Barkley East CC in 2017/18 FY. </a:t>
            </a:r>
            <a:endParaRPr lang="en-GB" b="0" dirty="0"/>
          </a:p>
          <a:p>
            <a:pPr marL="514350" indent="-514350" algn="just">
              <a:buFont typeface="+mj-lt"/>
              <a:buAutoNum type="arabicPeriod"/>
            </a:pPr>
            <a:r>
              <a:rPr lang="en-GB" b="0" dirty="0" smtClean="0"/>
              <a:t>More professional </a:t>
            </a:r>
            <a:r>
              <a:rPr lang="en-GB" b="0" dirty="0" smtClean="0"/>
              <a:t>staff are required in </a:t>
            </a:r>
            <a:r>
              <a:rPr lang="en-GB" b="0" dirty="0" smtClean="0"/>
              <a:t>correctional centres i.e</a:t>
            </a:r>
            <a:r>
              <a:rPr lang="en-GB" b="0" dirty="0" smtClean="0"/>
              <a:t>. Doctors, Nurses, Educators.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4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534240" cy="634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SUMMARY OF FINDINGS ON CORRECTIONAL SERVICES</a:t>
            </a:r>
            <a:endParaRPr lang="en-GB" dirty="0"/>
          </a:p>
          <a:p>
            <a:pPr marL="514350" indent="-514350" algn="just">
              <a:buFont typeface="+mj-lt"/>
              <a:buAutoNum type="arabicPeriod" startAt="6"/>
            </a:pPr>
            <a:r>
              <a:rPr lang="en-GB" sz="2700" b="0" dirty="0" smtClean="0"/>
              <a:t>No connectivity due to lack of IT </a:t>
            </a:r>
            <a:r>
              <a:rPr lang="en-GB" sz="2700" b="0" dirty="0" smtClean="0"/>
              <a:t>cabling is a challenge in other centres.</a:t>
            </a:r>
            <a:endParaRPr lang="en-GB" sz="2700" b="0" dirty="0"/>
          </a:p>
          <a:p>
            <a:pPr marL="514350" indent="-514350" algn="just">
              <a:buFont typeface="+mj-lt"/>
              <a:buAutoNum type="arabicPeriod" startAt="6"/>
            </a:pPr>
            <a:r>
              <a:rPr lang="en-GB" sz="2700" b="0" dirty="0" smtClean="0"/>
              <a:t>The layout of the building makes </a:t>
            </a:r>
            <a:r>
              <a:rPr lang="en-GB" sz="2700" b="0" dirty="0" smtClean="0"/>
              <a:t>it difficult to separate remand detainees from sentenced inmates. i.e. De Aar CC (2017/18 FY).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GB" sz="2700" b="0" dirty="0" smtClean="0"/>
              <a:t>Shortage </a:t>
            </a:r>
            <a:r>
              <a:rPr lang="en-GB" sz="2700" b="0" dirty="0" smtClean="0"/>
              <a:t>of DCS staff members in the </a:t>
            </a:r>
            <a:r>
              <a:rPr lang="en-GB" sz="2700" b="0" dirty="0" smtClean="0"/>
              <a:t>correctional centres which </a:t>
            </a:r>
            <a:r>
              <a:rPr lang="en-GB" sz="2700" b="0" dirty="0" smtClean="0"/>
              <a:t>result in </a:t>
            </a:r>
            <a:r>
              <a:rPr lang="en-GB" sz="2700" b="0" dirty="0" smtClean="0"/>
              <a:t>rehabilitation programmes </a:t>
            </a:r>
            <a:r>
              <a:rPr lang="en-GB" sz="2700" b="0" dirty="0" smtClean="0"/>
              <a:t>not being offered, i.e. Daily exercise, </a:t>
            </a:r>
            <a:r>
              <a:rPr lang="en-GB" sz="2700" b="0" dirty="0"/>
              <a:t>Three </a:t>
            </a:r>
            <a:r>
              <a:rPr lang="en-GB" sz="2700" b="0" dirty="0" smtClean="0"/>
              <a:t>meals </a:t>
            </a:r>
            <a:r>
              <a:rPr lang="en-GB" sz="2700" b="0" dirty="0"/>
              <a:t>per day as per </a:t>
            </a:r>
            <a:r>
              <a:rPr lang="en-GB" sz="2700" b="0" dirty="0" smtClean="0"/>
              <a:t>legislation</a:t>
            </a:r>
            <a:r>
              <a:rPr lang="en-GB" sz="2700" b="0" dirty="0"/>
              <a:t>. </a:t>
            </a:r>
            <a:endParaRPr lang="en-GB" sz="2700" b="0" dirty="0" smtClean="0"/>
          </a:p>
          <a:p>
            <a:pPr marL="514350" indent="-514350" algn="just">
              <a:buFont typeface="+mj-lt"/>
              <a:buAutoNum type="arabicPeriod" startAt="6"/>
            </a:pPr>
            <a:r>
              <a:rPr lang="en-GB" sz="2700" b="0" dirty="0" smtClean="0"/>
              <a:t>High </a:t>
            </a:r>
            <a:r>
              <a:rPr lang="en-GB" sz="2700" b="0" dirty="0" smtClean="0"/>
              <a:t>rates of suicides and attempted suicides in </a:t>
            </a:r>
            <a:r>
              <a:rPr lang="en-GB" sz="2700" b="0" dirty="0" smtClean="0"/>
              <a:t>correctional centres.</a:t>
            </a:r>
            <a:endParaRPr lang="en-GB" sz="2700" b="0" dirty="0" smtClean="0"/>
          </a:p>
          <a:p>
            <a:pPr marL="514350" indent="-514350" algn="just">
              <a:buFont typeface="+mj-lt"/>
              <a:buAutoNum type="arabicPeriod" startAt="6"/>
            </a:pPr>
            <a:r>
              <a:rPr lang="en-GB" sz="2700" b="0" dirty="0" smtClean="0"/>
              <a:t>Unnecessary </a:t>
            </a:r>
            <a:r>
              <a:rPr lang="en-GB" sz="2700" b="0" dirty="0" smtClean="0"/>
              <a:t>complaints that can be handles in </a:t>
            </a:r>
            <a:r>
              <a:rPr lang="en-GB" sz="2700" b="0" dirty="0" smtClean="0"/>
              <a:t>correctional centres </a:t>
            </a:r>
            <a:r>
              <a:rPr lang="en-GB" sz="2700" b="0" dirty="0" smtClean="0"/>
              <a:t>escalated with IJ while the </a:t>
            </a:r>
            <a:r>
              <a:rPr lang="en-GB" sz="2700" b="0" dirty="0" smtClean="0"/>
              <a:t>head of centre can </a:t>
            </a:r>
            <a:r>
              <a:rPr lang="en-GB" sz="2700" b="0" dirty="0" smtClean="0"/>
              <a:t>resolve them. i.e. Need of clothes and shoes. 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39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420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SUMMARY OF FINDINGS ON CORRECTIONAL SERVICES</a:t>
            </a:r>
            <a:endParaRPr lang="en-GB" dirty="0"/>
          </a:p>
          <a:p>
            <a:pPr marL="622300" indent="-622300" algn="just">
              <a:spcAft>
                <a:spcPts val="600"/>
              </a:spcAft>
              <a:buFont typeface="+mj-lt"/>
              <a:buAutoNum type="arabicPeriod" startAt="11"/>
            </a:pPr>
            <a:r>
              <a:rPr lang="en-GB" b="0" dirty="0" smtClean="0"/>
              <a:t>State </a:t>
            </a:r>
            <a:r>
              <a:rPr lang="en-GB" b="0" dirty="0" smtClean="0"/>
              <a:t>patients not being moves into mental hospitals. </a:t>
            </a:r>
          </a:p>
          <a:p>
            <a:pPr marL="622300" indent="-622300" algn="just">
              <a:spcAft>
                <a:spcPts val="600"/>
              </a:spcAft>
              <a:buFont typeface="+mj-lt"/>
              <a:buAutoNum type="arabicPeriod" startAt="11"/>
            </a:pPr>
            <a:r>
              <a:rPr lang="en-GB" b="0" dirty="0" smtClean="0"/>
              <a:t>High </a:t>
            </a:r>
            <a:r>
              <a:rPr lang="en-GB" b="0" dirty="0" smtClean="0"/>
              <a:t>rate of gang violence in the Western cape, Gauteng and KZN.</a:t>
            </a:r>
          </a:p>
          <a:p>
            <a:pPr marL="622300" indent="-622300" algn="just">
              <a:spcAft>
                <a:spcPts val="600"/>
              </a:spcAft>
              <a:buFont typeface="+mj-lt"/>
              <a:buAutoNum type="arabicPeriod" startAt="11"/>
            </a:pPr>
            <a:r>
              <a:rPr lang="en-GB" b="0" dirty="0" smtClean="0"/>
              <a:t>Overcrowding </a:t>
            </a:r>
            <a:r>
              <a:rPr lang="en-GB" b="0" dirty="0" smtClean="0"/>
              <a:t>of </a:t>
            </a:r>
            <a:r>
              <a:rPr lang="en-GB" b="0" dirty="0" smtClean="0"/>
              <a:t>correctional centres. </a:t>
            </a:r>
            <a:endParaRPr lang="en-GB" b="0" dirty="0" smtClean="0"/>
          </a:p>
          <a:p>
            <a:pPr marL="622300" indent="-622300" algn="just">
              <a:spcAft>
                <a:spcPts val="600"/>
              </a:spcAft>
              <a:buFont typeface="+mj-lt"/>
              <a:buAutoNum type="arabicPeriod" startAt="11"/>
            </a:pPr>
            <a:r>
              <a:rPr lang="en-GB" b="0" dirty="0" smtClean="0"/>
              <a:t>Prolonged </a:t>
            </a:r>
            <a:r>
              <a:rPr lang="en-GB" b="0" dirty="0" smtClean="0"/>
              <a:t>finalisation of autopsy reports with regards to unnatural </a:t>
            </a:r>
            <a:r>
              <a:rPr lang="en-GB" b="0" dirty="0" smtClean="0"/>
              <a:t>deaths</a:t>
            </a:r>
            <a:endParaRPr lang="en-GB" b="0" dirty="0" smtClean="0"/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68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WAYFOWARD</a:t>
            </a:r>
          </a:p>
          <a:p>
            <a:pPr marL="514350" indent="-514350" algn="just">
              <a:buAutoNum type="arabicPeriod"/>
            </a:pPr>
            <a:r>
              <a:rPr lang="en-GB" b="0" dirty="0" smtClean="0"/>
              <a:t>GITO to assist in the expediting </a:t>
            </a:r>
            <a:r>
              <a:rPr lang="en-GB" b="0" dirty="0" smtClean="0"/>
              <a:t>lack of connectivity for JICS and correctional centres.</a:t>
            </a:r>
            <a:endParaRPr lang="en-GB" b="0" dirty="0" smtClean="0"/>
          </a:p>
          <a:p>
            <a:pPr marL="514350" indent="-514350" algn="just">
              <a:buAutoNum type="arabicPeriod"/>
            </a:pPr>
            <a:r>
              <a:rPr lang="en-GB" b="0" dirty="0" smtClean="0"/>
              <a:t>DCS </a:t>
            </a:r>
            <a:r>
              <a:rPr lang="en-GB" b="0" dirty="0" smtClean="0"/>
              <a:t>officials </a:t>
            </a:r>
            <a:r>
              <a:rPr lang="en-GB" b="0" dirty="0" smtClean="0"/>
              <a:t>to be trained on </a:t>
            </a:r>
            <a:r>
              <a:rPr lang="en-GB" b="0" dirty="0" smtClean="0"/>
              <a:t>procedure </a:t>
            </a:r>
            <a:r>
              <a:rPr lang="en-GB" b="0" dirty="0" smtClean="0"/>
              <a:t>of use of force and mechanical restraints, official guilty of unlawfully restraining or segregating inmates to undergo disciplinary </a:t>
            </a:r>
            <a:r>
              <a:rPr lang="en-GB" b="0" dirty="0" smtClean="0"/>
              <a:t>proceedings (policy provisions). </a:t>
            </a:r>
            <a:endParaRPr lang="en-GB" b="0" dirty="0" smtClean="0"/>
          </a:p>
          <a:p>
            <a:pPr marL="514350" indent="-514350" algn="just">
              <a:buAutoNum type="arabicPeriod"/>
            </a:pPr>
            <a:r>
              <a:rPr lang="en-GB" b="0" dirty="0" smtClean="0"/>
              <a:t>DCS to comply with the three meal system according to the Act.</a:t>
            </a:r>
            <a:endParaRPr lang="en-GB" b="0" dirty="0" smtClean="0"/>
          </a:p>
          <a:p>
            <a:pPr marL="514350" indent="-514350" algn="just">
              <a:buAutoNum type="arabicPeriod"/>
            </a:pPr>
            <a:r>
              <a:rPr lang="en-GB" b="0" dirty="0" smtClean="0"/>
              <a:t>Public Works to assist to provide </a:t>
            </a:r>
            <a:r>
              <a:rPr lang="en-GB" b="0" dirty="0" smtClean="0"/>
              <a:t>backup systems to assist the correctional facilities with water and electricity. </a:t>
            </a:r>
            <a:endParaRPr lang="en-GB" b="0" dirty="0"/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32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WAYFOWARD</a:t>
            </a:r>
          </a:p>
          <a:p>
            <a:pPr marL="542925" indent="-542925" algn="just"/>
            <a:r>
              <a:rPr lang="en-GB" b="0" dirty="0" smtClean="0"/>
              <a:t>5. DCS to engage other </a:t>
            </a:r>
            <a:r>
              <a:rPr lang="en-GB" b="0" dirty="0" smtClean="0"/>
              <a:t>departments </a:t>
            </a:r>
            <a:r>
              <a:rPr lang="en-GB" b="0" dirty="0" smtClean="0"/>
              <a:t>to assist in </a:t>
            </a:r>
            <a:r>
              <a:rPr lang="en-GB" b="0" dirty="0" smtClean="0"/>
              <a:t>capacitating centres with professional </a:t>
            </a:r>
            <a:r>
              <a:rPr lang="en-GB" b="0" dirty="0" smtClean="0"/>
              <a:t>staff. </a:t>
            </a:r>
            <a:r>
              <a:rPr lang="en-GB" b="0" dirty="0" err="1" smtClean="0"/>
              <a:t>i.e</a:t>
            </a:r>
            <a:r>
              <a:rPr lang="en-GB" b="0" dirty="0" smtClean="0"/>
              <a:t> to have </a:t>
            </a:r>
            <a:r>
              <a:rPr lang="en-GB" b="0" dirty="0" err="1" smtClean="0"/>
              <a:t>MoU</a:t>
            </a:r>
            <a:r>
              <a:rPr lang="en-GB" b="0" dirty="0" smtClean="0"/>
              <a:t>/</a:t>
            </a:r>
            <a:r>
              <a:rPr lang="en-GB" b="0" dirty="0" err="1" smtClean="0"/>
              <a:t>MoA</a:t>
            </a:r>
            <a:r>
              <a:rPr lang="en-GB" b="0" dirty="0" smtClean="0"/>
              <a:t> with other </a:t>
            </a:r>
            <a:r>
              <a:rPr lang="en-GB" b="0" dirty="0" smtClean="0"/>
              <a:t>departments. </a:t>
            </a:r>
            <a:endParaRPr lang="en-GB" b="0" dirty="0" smtClean="0"/>
          </a:p>
          <a:p>
            <a:pPr marL="514350" indent="-514350" algn="just">
              <a:buAutoNum type="arabicPeriod" startAt="6"/>
            </a:pPr>
            <a:r>
              <a:rPr lang="en-GB" b="0" dirty="0" smtClean="0"/>
              <a:t>DCS </a:t>
            </a:r>
            <a:r>
              <a:rPr lang="en-GB" b="0" dirty="0" smtClean="0"/>
              <a:t>to engage with DPW </a:t>
            </a:r>
            <a:r>
              <a:rPr lang="en-GB" b="0" dirty="0" smtClean="0"/>
              <a:t>with the necessary infrastructure to separate remand detainees</a:t>
            </a:r>
            <a:r>
              <a:rPr lang="en-GB" b="0" dirty="0" smtClean="0"/>
              <a:t>.</a:t>
            </a:r>
            <a:endParaRPr lang="en-GB" b="0" dirty="0" smtClean="0"/>
          </a:p>
          <a:p>
            <a:pPr marL="514350" indent="-514350" algn="just">
              <a:buAutoNum type="arabicPeriod" startAt="6"/>
            </a:pPr>
            <a:r>
              <a:rPr lang="en-GB" b="0" dirty="0" smtClean="0"/>
              <a:t>DCS to recruit more staff member and </a:t>
            </a:r>
            <a:r>
              <a:rPr lang="en-GB" b="0" dirty="0" smtClean="0"/>
              <a:t>provide  </a:t>
            </a:r>
            <a:r>
              <a:rPr lang="en-GB" b="0" dirty="0" smtClean="0"/>
              <a:t>training. </a:t>
            </a:r>
          </a:p>
          <a:p>
            <a:pPr marL="514350" indent="-514350" algn="just">
              <a:buAutoNum type="arabicPeriod" startAt="6"/>
            </a:pPr>
            <a:r>
              <a:rPr lang="en-GB" b="0" dirty="0" smtClean="0"/>
              <a:t>DCS to frequently visit </a:t>
            </a:r>
            <a:r>
              <a:rPr lang="en-GB" b="0" dirty="0" smtClean="0"/>
              <a:t>inmates </a:t>
            </a:r>
            <a:r>
              <a:rPr lang="en-GB" b="0" dirty="0" smtClean="0"/>
              <a:t>who are segregated. Restrain from </a:t>
            </a:r>
            <a:r>
              <a:rPr lang="en-GB" b="0" dirty="0" smtClean="0"/>
              <a:t>issuing of bulk </a:t>
            </a:r>
            <a:r>
              <a:rPr lang="en-GB" b="0" dirty="0" smtClean="0"/>
              <a:t>medication </a:t>
            </a:r>
            <a:r>
              <a:rPr lang="en-GB" b="0" dirty="0" smtClean="0"/>
              <a:t>to inmates without monitoring. </a:t>
            </a:r>
            <a:endParaRPr lang="en-GB" b="0" dirty="0" smtClean="0"/>
          </a:p>
          <a:p>
            <a:pPr marL="514350" indent="-514350" algn="just">
              <a:buAutoNum type="arabicPeriod" startAt="6"/>
            </a:pPr>
            <a:r>
              <a:rPr lang="en-GB" b="0" dirty="0" smtClean="0"/>
              <a:t>Head of centre to </a:t>
            </a:r>
            <a:r>
              <a:rPr lang="en-GB" b="0" dirty="0" smtClean="0"/>
              <a:t>play an active role in complaints handling.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5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WAYFOWARD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GB" b="0" dirty="0" smtClean="0"/>
              <a:t>DCS </a:t>
            </a:r>
            <a:r>
              <a:rPr lang="en-GB" b="0" dirty="0" smtClean="0"/>
              <a:t>should engage </a:t>
            </a:r>
            <a:r>
              <a:rPr lang="en-GB" b="0" dirty="0" err="1" smtClean="0"/>
              <a:t>DoH</a:t>
            </a:r>
            <a:r>
              <a:rPr lang="en-GB" b="0" dirty="0" smtClean="0"/>
              <a:t> to expedite the allocation of beds in mental institutions. </a:t>
            </a:r>
            <a:r>
              <a:rPr lang="en-GB" b="0" dirty="0" smtClean="0"/>
              <a:t>Head of centre should </a:t>
            </a:r>
            <a:r>
              <a:rPr lang="en-GB" b="0" dirty="0" smtClean="0"/>
              <a:t>implement section 49(e) and 79 with regards with state patients, where they can apply to the courts and medical parole.  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GB" b="0" dirty="0" smtClean="0"/>
              <a:t>DCS </a:t>
            </a:r>
            <a:r>
              <a:rPr lang="en-GB" b="0" dirty="0" smtClean="0"/>
              <a:t>to effectively execute the Gang violence strategy.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GB" b="0" dirty="0" smtClean="0"/>
              <a:t>DCS </a:t>
            </a:r>
            <a:r>
              <a:rPr lang="en-GB" b="0" dirty="0" smtClean="0"/>
              <a:t>to use </a:t>
            </a:r>
            <a:r>
              <a:rPr lang="en-GB" b="0" dirty="0" smtClean="0"/>
              <a:t>develop strategies that </a:t>
            </a:r>
            <a:r>
              <a:rPr lang="en-GB" b="0" dirty="0" smtClean="0"/>
              <a:t>might help in reducing the inmate populations.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GB" b="0" dirty="0" smtClean="0"/>
              <a:t>DCS </a:t>
            </a:r>
            <a:r>
              <a:rPr lang="en-GB" b="0" dirty="0" smtClean="0"/>
              <a:t>to do regular follow ups with </a:t>
            </a:r>
            <a:r>
              <a:rPr lang="en-GB" b="0" dirty="0" err="1" smtClean="0"/>
              <a:t>DoH</a:t>
            </a:r>
            <a:r>
              <a:rPr lang="en-GB" b="0" dirty="0" smtClean="0"/>
              <a:t> to ensure that the waiting period for the autopsy reports are </a:t>
            </a:r>
            <a:r>
              <a:rPr lang="en-GB" b="0" dirty="0" smtClean="0"/>
              <a:t>reduced.</a:t>
            </a:r>
            <a:endParaRPr lang="en-GB" b="0" dirty="0" smtClean="0"/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30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65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8"/>
          <p:cNvSpPr txBox="1"/>
          <p:nvPr/>
        </p:nvSpPr>
        <p:spPr>
          <a:xfrm>
            <a:off x="769477" y="6597511"/>
            <a:ext cx="27400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Judicial Inspectorate for Correctional Services</a:t>
            </a:r>
          </a:p>
        </p:txBody>
      </p:sp>
      <p:sp>
        <p:nvSpPr>
          <p:cNvPr id="181" name="Rectangle 6"/>
          <p:cNvSpPr txBox="1"/>
          <p:nvPr/>
        </p:nvSpPr>
        <p:spPr>
          <a:xfrm>
            <a:off x="357158" y="2028551"/>
            <a:ext cx="842968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rPr sz="2000"/>
              <a:t/>
            </a:r>
            <a:br>
              <a:rPr sz="2000"/>
            </a:br>
            <a:endParaRPr sz="2000"/>
          </a:p>
          <a:p>
            <a:pPr marL="355600" indent="-190500" algn="just">
              <a:lnSpc>
                <a:spcPct val="80000"/>
              </a:lnSpc>
              <a:defRPr sz="2000"/>
            </a:pPr>
            <a:endParaRPr sz="2000"/>
          </a:p>
          <a:p>
            <a:pPr marL="15875" indent="149225" algn="just">
              <a:lnSpc>
                <a:spcPct val="80000"/>
              </a:lnSpc>
              <a:defRPr sz="2000"/>
            </a:pPr>
            <a:endParaRPr sz="2000"/>
          </a:p>
        </p:txBody>
      </p:sp>
      <p:sp>
        <p:nvSpPr>
          <p:cNvPr id="18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3" name="TextBox 7"/>
          <p:cNvSpPr txBox="1"/>
          <p:nvPr/>
        </p:nvSpPr>
        <p:spPr>
          <a:xfrm>
            <a:off x="490887" y="229433"/>
            <a:ext cx="8094847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pPr algn="ctr"/>
            <a:r>
              <a:rPr lang="en-GB" dirty="0" smtClean="0"/>
              <a:t>INTERVENTIONS REQUIRED BY JICS</a:t>
            </a:r>
          </a:p>
          <a:p>
            <a:pPr marL="457200" indent="-457200" algn="just">
              <a:buFontTx/>
              <a:buChar char="-"/>
            </a:pPr>
            <a:r>
              <a:rPr lang="en-GB" b="0" dirty="0" smtClean="0"/>
              <a:t>Ministry to intervene on the Business Case for JICS independence. </a:t>
            </a:r>
          </a:p>
          <a:p>
            <a:pPr marL="457200" indent="-457200" algn="just">
              <a:buFontTx/>
              <a:buChar char="-"/>
            </a:pPr>
            <a:r>
              <a:rPr lang="en-GB" b="0" dirty="0" smtClean="0"/>
              <a:t>Office </a:t>
            </a:r>
            <a:r>
              <a:rPr lang="en-GB" b="0" dirty="0" smtClean="0"/>
              <a:t>space/accommodation </a:t>
            </a:r>
            <a:r>
              <a:rPr lang="en-GB" b="0" dirty="0" smtClean="0"/>
              <a:t>for JICS is an urgent need. </a:t>
            </a:r>
          </a:p>
          <a:p>
            <a:pPr marL="457200" indent="-457200" algn="just">
              <a:buFontTx/>
              <a:buChar char="-"/>
            </a:pPr>
            <a:r>
              <a:rPr lang="en-GB" b="0" dirty="0" smtClean="0"/>
              <a:t>Financial support and personnel increase.</a:t>
            </a:r>
          </a:p>
          <a:p>
            <a:pPr marL="457200" indent="-457200" algn="just">
              <a:buFontTx/>
              <a:buChar char="-"/>
            </a:pPr>
            <a:r>
              <a:rPr lang="en-GB" b="0" dirty="0" smtClean="0"/>
              <a:t>MIS that is owned by JICS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157163" y="747908"/>
            <a:ext cx="8510805" cy="55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 marL="271463" indent="-271463" algn="just" defTabSz="357188">
              <a:lnSpc>
                <a:spcPct val="115000"/>
              </a:lnSpc>
              <a:buFont typeface="Arial"/>
              <a:buNone/>
            </a:pPr>
            <a:endParaRPr lang="en-GB" kern="12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83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Title 1"/>
          <p:cNvSpPr txBox="1">
            <a:spLocks noGrp="1"/>
          </p:cNvSpPr>
          <p:nvPr>
            <p:ph type="ctrTitle"/>
          </p:nvPr>
        </p:nvSpPr>
        <p:spPr>
          <a:xfrm>
            <a:off x="331038" y="5044387"/>
            <a:ext cx="5252923" cy="1230798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QUESTIONS</a:t>
            </a:r>
          </a:p>
        </p:txBody>
      </p:sp>
      <p:sp>
        <p:nvSpPr>
          <p:cNvPr id="326" name="Title 1"/>
          <p:cNvSpPr txBox="1"/>
          <p:nvPr/>
        </p:nvSpPr>
        <p:spPr>
          <a:xfrm>
            <a:off x="1162396" y="602742"/>
            <a:ext cx="3630693" cy="31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>
              <a:defRPr sz="6000" b="1">
                <a:solidFill>
                  <a:srgbClr val="00254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THANK</a:t>
            </a:r>
            <a:endParaRPr sz="4400"/>
          </a:p>
          <a:p>
            <a:pPr algn="ctr" defTabSz="457200">
              <a:defRPr sz="6000" b="1">
                <a:solidFill>
                  <a:srgbClr val="00254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</a:t>
            </a:r>
          </a:p>
        </p:txBody>
      </p:sp>
      <p:sp>
        <p:nvSpPr>
          <p:cNvPr id="327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189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589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Judicial Inspectorate for Correctional Services (JICS) Summary of findings on DCS and way   forward  by   Mr. Mike Masondo Director: Management Regions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Ministry Correctional Services    Date: June 2019  by   Inspecting Judge  Justice JV van der Westhuizen  and  Mr. Vick Misser (CEO)</dc:title>
  <dc:creator>JICSASDM&amp;E</dc:creator>
  <cp:lastModifiedBy>JICSASDM&amp;E</cp:lastModifiedBy>
  <cp:revision>104</cp:revision>
  <dcterms:modified xsi:type="dcterms:W3CDTF">2019-08-16T10:40:01Z</dcterms:modified>
</cp:coreProperties>
</file>