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63"/>
  </p:notesMasterIdLst>
  <p:sldIdLst>
    <p:sldId id="257" r:id="rId3"/>
    <p:sldId id="288" r:id="rId4"/>
    <p:sldId id="385"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68" r:id="rId19"/>
    <p:sldId id="369" r:id="rId20"/>
    <p:sldId id="370" r:id="rId21"/>
    <p:sldId id="328" r:id="rId22"/>
    <p:sldId id="367" r:id="rId23"/>
    <p:sldId id="361" r:id="rId24"/>
    <p:sldId id="329" r:id="rId25"/>
    <p:sldId id="332" r:id="rId26"/>
    <p:sldId id="352" r:id="rId27"/>
    <p:sldId id="353" r:id="rId28"/>
    <p:sldId id="333" r:id="rId29"/>
    <p:sldId id="337" r:id="rId30"/>
    <p:sldId id="341" r:id="rId31"/>
    <p:sldId id="342" r:id="rId32"/>
    <p:sldId id="343" r:id="rId33"/>
    <p:sldId id="359" r:id="rId34"/>
    <p:sldId id="360" r:id="rId35"/>
    <p:sldId id="344" r:id="rId36"/>
    <p:sldId id="345" r:id="rId37"/>
    <p:sldId id="346" r:id="rId38"/>
    <p:sldId id="347" r:id="rId39"/>
    <p:sldId id="403" r:id="rId40"/>
    <p:sldId id="386" r:id="rId41"/>
    <p:sldId id="404" r:id="rId42"/>
    <p:sldId id="388" r:id="rId43"/>
    <p:sldId id="389" r:id="rId44"/>
    <p:sldId id="390" r:id="rId45"/>
    <p:sldId id="408" r:id="rId46"/>
    <p:sldId id="407" r:id="rId47"/>
    <p:sldId id="349" r:id="rId48"/>
    <p:sldId id="393" r:id="rId49"/>
    <p:sldId id="394" r:id="rId50"/>
    <p:sldId id="395" r:id="rId51"/>
    <p:sldId id="396" r:id="rId52"/>
    <p:sldId id="397" r:id="rId53"/>
    <p:sldId id="398" r:id="rId54"/>
    <p:sldId id="399" r:id="rId55"/>
    <p:sldId id="400" r:id="rId56"/>
    <p:sldId id="401" r:id="rId57"/>
    <p:sldId id="402" r:id="rId58"/>
    <p:sldId id="366" r:id="rId59"/>
    <p:sldId id="356" r:id="rId60"/>
    <p:sldId id="371" r:id="rId61"/>
    <p:sldId id="264"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4EF25E"/>
    <a:srgbClr val="33CC33"/>
    <a:srgbClr val="009900"/>
    <a:srgbClr val="B4F7FE"/>
    <a:srgbClr val="F2CEC0"/>
    <a:srgbClr val="B4E2FE"/>
    <a:srgbClr val="D7DBD7"/>
    <a:srgbClr val="FEE4B4"/>
    <a:srgbClr val="D6D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8771" autoAdjust="0"/>
  </p:normalViewPr>
  <p:slideViewPr>
    <p:cSldViewPr>
      <p:cViewPr>
        <p:scale>
          <a:sx n="60" d="100"/>
          <a:sy n="60" d="100"/>
        </p:scale>
        <p:origin x="-1613" y="-562"/>
      </p:cViewPr>
      <p:guideLst>
        <p:guide orient="horz" pos="2160"/>
        <p:guide pos="2880"/>
      </p:guideLst>
    </p:cSldViewPr>
  </p:slideViewPr>
  <p:outlineViewPr>
    <p:cViewPr>
      <p:scale>
        <a:sx n="33" d="100"/>
        <a:sy n="33" d="100"/>
      </p:scale>
      <p:origin x="0" y="72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779E4-F6D9-48D7-8FB8-CB2BDDC08908}"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ZA"/>
        </a:p>
      </dgm:t>
    </dgm:pt>
    <dgm:pt modelId="{20F0F244-8A4D-40B3-8291-C4799234F425}">
      <dgm:prSet phldrT="[Text]" custT="1"/>
      <dgm:spPr>
        <a:xfrm>
          <a:off x="233340" y="2424116"/>
          <a:ext cx="1742683" cy="871341"/>
        </a:xfrm>
        <a:ln>
          <a:solidFill>
            <a:srgbClr val="00B050"/>
          </a:solidFill>
        </a:ln>
      </dgm:spPr>
      <dgm:t>
        <a:bodyPr/>
        <a:lstStyle/>
        <a:p>
          <a:pPr algn="l"/>
          <a:r>
            <a:rPr lang="en-ZA" sz="1200" dirty="0" smtClean="0">
              <a:latin typeface="Calibri"/>
              <a:ea typeface="+mn-ea"/>
              <a:cs typeface="+mn-cs"/>
            </a:rPr>
            <a:t>*Economic stimulus and growth</a:t>
          </a:r>
        </a:p>
      </dgm:t>
    </dgm:pt>
    <dgm:pt modelId="{08BAD210-BA6D-42C5-87F5-4268C56E9F21}" type="parTrans" cxnId="{4FC16DBF-5772-44AB-A81C-388C45399591}">
      <dgm:prSet/>
      <dgm:spPr/>
      <dgm:t>
        <a:bodyPr/>
        <a:lstStyle/>
        <a:p>
          <a:endParaRPr lang="en-ZA"/>
        </a:p>
      </dgm:t>
    </dgm:pt>
    <dgm:pt modelId="{3E4905E3-DDF6-4D83-9F0A-5D5D816EA587}" type="sibTrans" cxnId="{4FC16DBF-5772-44AB-A81C-388C45399591}">
      <dgm:prSet/>
      <dgm:spPr/>
      <dgm:t>
        <a:bodyPr/>
        <a:lstStyle/>
        <a:p>
          <a:endParaRPr lang="en-ZA"/>
        </a:p>
      </dgm:t>
    </dgm:pt>
    <dgm:pt modelId="{C02EED6D-A8B7-4F9E-92B3-3023A75769B1}">
      <dgm:prSet phldrT="[Text]" custT="1"/>
      <dgm:spPr>
        <a:xfrm>
          <a:off x="2523905" y="2424116"/>
          <a:ext cx="1742683" cy="871341"/>
        </a:xfrm>
        <a:ln>
          <a:solidFill>
            <a:srgbClr val="33CC33"/>
          </a:solidFill>
        </a:ln>
      </dgm:spPr>
      <dgm:t>
        <a:bodyPr/>
        <a:lstStyle/>
        <a:p>
          <a:r>
            <a:rPr lang="en-ZA" sz="1200" dirty="0" smtClean="0">
              <a:latin typeface="Calibri"/>
              <a:ea typeface="+mn-ea"/>
              <a:cs typeface="+mn-cs"/>
            </a:rPr>
            <a:t>*Job creation and poverty alleviation</a:t>
          </a:r>
        </a:p>
        <a:p>
          <a:r>
            <a:rPr lang="en-ZA" sz="1200" dirty="0" smtClean="0">
              <a:latin typeface="Calibri"/>
              <a:ea typeface="+mn-ea"/>
              <a:cs typeface="+mn-cs"/>
            </a:rPr>
            <a:t>*Revenue generation</a:t>
          </a:r>
        </a:p>
        <a:p>
          <a:r>
            <a:rPr lang="en-ZA" sz="1200" dirty="0" smtClean="0">
              <a:latin typeface="Calibri"/>
              <a:ea typeface="+mn-ea"/>
              <a:cs typeface="+mn-cs"/>
            </a:rPr>
            <a:t>*Self sufficient on identified items </a:t>
          </a:r>
        </a:p>
        <a:p>
          <a:endParaRPr lang="en-ZA" sz="1200" dirty="0" smtClean="0">
            <a:latin typeface="Calibri"/>
            <a:ea typeface="+mn-ea"/>
            <a:cs typeface="+mn-cs"/>
          </a:endParaRPr>
        </a:p>
      </dgm:t>
    </dgm:pt>
    <dgm:pt modelId="{33C487AF-E27D-4567-9F55-D19F60BDB170}" type="parTrans" cxnId="{86339C19-994E-4BF0-A593-5AB174B6CA8B}">
      <dgm:prSet>
        <dgm:style>
          <a:lnRef idx="1">
            <a:schemeClr val="dk1"/>
          </a:lnRef>
          <a:fillRef idx="0">
            <a:schemeClr val="dk1"/>
          </a:fillRef>
          <a:effectRef idx="0">
            <a:schemeClr val="dk1"/>
          </a:effectRef>
          <a:fontRef idx="minor">
            <a:schemeClr val="tx1"/>
          </a:fontRef>
        </dgm:style>
      </dgm:prSet>
      <dgm:spPr>
        <a:xfrm>
          <a:off x="1976023" y="2846076"/>
          <a:ext cx="547882" cy="27421"/>
        </a:xfrm>
      </dgm:spPr>
      <dgm:t>
        <a:bodyPr/>
        <a:lstStyle/>
        <a:p>
          <a:endParaRPr lang="en-ZA">
            <a:solidFill>
              <a:sysClr val="windowText" lastClr="000000">
                <a:hueOff val="0"/>
                <a:satOff val="0"/>
                <a:lumOff val="0"/>
                <a:alphaOff val="0"/>
              </a:sysClr>
            </a:solidFill>
            <a:latin typeface="Calibri"/>
            <a:ea typeface="+mn-ea"/>
            <a:cs typeface="+mn-cs"/>
          </a:endParaRPr>
        </a:p>
      </dgm:t>
    </dgm:pt>
    <dgm:pt modelId="{0E5654BE-583E-4A3B-8463-2DCCC735CE86}" type="sibTrans" cxnId="{86339C19-994E-4BF0-A593-5AB174B6CA8B}">
      <dgm:prSet/>
      <dgm:spPr/>
      <dgm:t>
        <a:bodyPr/>
        <a:lstStyle/>
        <a:p>
          <a:endParaRPr lang="en-ZA"/>
        </a:p>
      </dgm:t>
    </dgm:pt>
    <dgm:pt modelId="{7A4948D0-9C29-471B-87B1-C829CFAA350B}">
      <dgm:prSet custT="1"/>
      <dgm:spPr>
        <a:xfrm>
          <a:off x="4883114" y="1923095"/>
          <a:ext cx="1742683" cy="871341"/>
        </a:xfrm>
        <a:ln>
          <a:solidFill>
            <a:srgbClr val="33CC33"/>
          </a:solidFill>
        </a:ln>
      </dgm:spPr>
      <dgm:t>
        <a:bodyPr/>
        <a:lstStyle/>
        <a:p>
          <a:r>
            <a:rPr lang="en-ZA" sz="1200" b="0" dirty="0" smtClean="0">
              <a:effectLst/>
              <a:latin typeface="Calibri" panose="020F0502020204030204" pitchFamily="34" charset="0"/>
              <a:ea typeface="+mn-ea"/>
              <a:cs typeface="Times New Roman" panose="02020603050405020304" pitchFamily="18" charset="0"/>
            </a:rPr>
            <a:t>*Integrated planning and delivery of service across government departments and stakeholders </a:t>
          </a:r>
          <a:endParaRPr lang="en-ZA" sz="1200" b="0" dirty="0">
            <a:effectLst/>
            <a:latin typeface="Calibri" panose="020F0502020204030204" pitchFamily="34" charset="0"/>
            <a:ea typeface="+mn-ea"/>
            <a:cs typeface="Times New Roman" panose="02020603050405020304" pitchFamily="18" charset="0"/>
          </a:endParaRPr>
        </a:p>
      </dgm:t>
    </dgm:pt>
    <dgm:pt modelId="{28948F3D-43E8-43EB-8A1A-38248E4E539D}" type="parTrans" cxnId="{0A07B529-41FF-4B30-BA28-984C8C53F170}">
      <dgm:prSet>
        <dgm:style>
          <a:lnRef idx="1">
            <a:schemeClr val="dk1"/>
          </a:lnRef>
          <a:fillRef idx="0">
            <a:schemeClr val="dk1"/>
          </a:fillRef>
          <a:effectRef idx="0">
            <a:schemeClr val="dk1"/>
          </a:effectRef>
          <a:fontRef idx="minor">
            <a:schemeClr val="tx1"/>
          </a:fontRef>
        </dgm:style>
      </dgm:prSet>
      <dgm:spPr>
        <a:xfrm rot="19254054">
          <a:off x="4177633" y="2595565"/>
          <a:ext cx="794435" cy="27421"/>
        </a:xfrm>
      </dgm:spPr>
      <dgm:t>
        <a:bodyPr/>
        <a:lstStyle/>
        <a:p>
          <a:endParaRPr lang="en-ZA">
            <a:solidFill>
              <a:sysClr val="windowText" lastClr="000000">
                <a:hueOff val="0"/>
                <a:satOff val="0"/>
                <a:lumOff val="0"/>
                <a:alphaOff val="0"/>
              </a:sysClr>
            </a:solidFill>
            <a:latin typeface="Calibri"/>
            <a:ea typeface="+mn-ea"/>
            <a:cs typeface="+mn-cs"/>
          </a:endParaRPr>
        </a:p>
      </dgm:t>
    </dgm:pt>
    <dgm:pt modelId="{BF7F964B-93AD-46D8-A749-ADA423B674ED}" type="sibTrans" cxnId="{0A07B529-41FF-4B30-BA28-984C8C53F170}">
      <dgm:prSet/>
      <dgm:spPr/>
      <dgm:t>
        <a:bodyPr/>
        <a:lstStyle/>
        <a:p>
          <a:endParaRPr lang="en-ZA"/>
        </a:p>
      </dgm:t>
    </dgm:pt>
    <dgm:pt modelId="{41BEA329-896A-4A78-AC41-498D98371ACD}">
      <dgm:prSet custT="1"/>
      <dgm:spPr>
        <a:xfrm>
          <a:off x="4883114" y="2925138"/>
          <a:ext cx="1742683" cy="871341"/>
        </a:xfrm>
        <a:ln>
          <a:solidFill>
            <a:srgbClr val="33CC33"/>
          </a:solidFill>
        </a:ln>
      </dgm:spPr>
      <dgm:t>
        <a:bodyPr/>
        <a:lstStyle/>
        <a:p>
          <a:r>
            <a:rPr lang="en-ZA" sz="1200" dirty="0" smtClean="0">
              <a:latin typeface="Calibri"/>
              <a:ea typeface="+mn-ea"/>
              <a:cs typeface="+mn-cs"/>
            </a:rPr>
            <a:t>*Skills development</a:t>
          </a:r>
          <a:endParaRPr lang="en-ZA" sz="1200" b="0" dirty="0" smtClean="0">
            <a:latin typeface="Calibri"/>
            <a:ea typeface="+mn-ea"/>
            <a:cs typeface="+mn-cs"/>
          </a:endParaRPr>
        </a:p>
        <a:p>
          <a:r>
            <a:rPr lang="en-ZA" sz="1200" b="0" dirty="0" smtClean="0">
              <a:latin typeface="Calibri"/>
              <a:ea typeface="+mn-ea"/>
              <a:cs typeface="+mn-cs"/>
            </a:rPr>
            <a:t>*Empowerment of youth, women and the disabled  including victims</a:t>
          </a:r>
          <a:endParaRPr lang="en-ZA" sz="1200" b="0" dirty="0">
            <a:latin typeface="Calibri"/>
            <a:ea typeface="+mn-ea"/>
            <a:cs typeface="+mn-cs"/>
          </a:endParaRPr>
        </a:p>
      </dgm:t>
    </dgm:pt>
    <dgm:pt modelId="{BCFFA13F-26B4-4005-B867-27F956CAA094}" type="parTrans" cxnId="{7CF5FE8B-AF87-45BD-A42E-58291CA41DD1}">
      <dgm:prSet>
        <dgm:style>
          <a:lnRef idx="1">
            <a:schemeClr val="dk1"/>
          </a:lnRef>
          <a:fillRef idx="0">
            <a:schemeClr val="dk1"/>
          </a:fillRef>
          <a:effectRef idx="0">
            <a:schemeClr val="dk1"/>
          </a:effectRef>
          <a:fontRef idx="minor">
            <a:schemeClr val="tx1"/>
          </a:fontRef>
        </dgm:style>
      </dgm:prSet>
      <dgm:spPr>
        <a:xfrm rot="2345946">
          <a:off x="4177633" y="3096587"/>
          <a:ext cx="794435" cy="27421"/>
        </a:xfrm>
      </dgm:spPr>
      <dgm:t>
        <a:bodyPr/>
        <a:lstStyle/>
        <a:p>
          <a:endParaRPr lang="en-ZA">
            <a:solidFill>
              <a:sysClr val="windowText" lastClr="000000">
                <a:hueOff val="0"/>
                <a:satOff val="0"/>
                <a:lumOff val="0"/>
                <a:alphaOff val="0"/>
              </a:sysClr>
            </a:solidFill>
            <a:latin typeface="Calibri"/>
            <a:ea typeface="+mn-ea"/>
            <a:cs typeface="+mn-cs"/>
          </a:endParaRPr>
        </a:p>
      </dgm:t>
    </dgm:pt>
    <dgm:pt modelId="{58410083-A12D-4AAB-936E-FB41E77E8DB5}" type="sibTrans" cxnId="{7CF5FE8B-AF87-45BD-A42E-58291CA41DD1}">
      <dgm:prSet/>
      <dgm:spPr/>
      <dgm:t>
        <a:bodyPr/>
        <a:lstStyle/>
        <a:p>
          <a:endParaRPr lang="en-ZA"/>
        </a:p>
      </dgm:t>
    </dgm:pt>
    <dgm:pt modelId="{279F18D5-BC82-4CF7-9D58-209064E2A7B9}">
      <dgm:prSet custT="1"/>
      <dgm:spPr>
        <a:xfrm>
          <a:off x="4883114" y="2925138"/>
          <a:ext cx="1742683" cy="871341"/>
        </a:xfrm>
        <a:ln>
          <a:solidFill>
            <a:srgbClr val="33CC33"/>
          </a:solidFill>
        </a:ln>
      </dgm:spPr>
      <dgm:t>
        <a:bodyPr/>
        <a:lstStyle/>
        <a:p>
          <a:r>
            <a:rPr lang="en-ZA" sz="1200" dirty="0" smtClean="0">
              <a:latin typeface="Calibri"/>
              <a:ea typeface="+mn-ea"/>
              <a:cs typeface="+mn-cs"/>
            </a:rPr>
            <a:t>*Modernised facilities and operations</a:t>
          </a:r>
          <a:endParaRPr lang="en-ZA" sz="1200" b="0" dirty="0">
            <a:latin typeface="Calibri"/>
            <a:ea typeface="+mn-ea"/>
            <a:cs typeface="+mn-cs"/>
          </a:endParaRPr>
        </a:p>
      </dgm:t>
    </dgm:pt>
    <dgm:pt modelId="{34B9DA30-C80C-4DA2-B543-4BE32B5A057E}" type="parTrans" cxnId="{6461078F-86AD-485C-BB00-5A3201AB9F90}">
      <dgm:prSet>
        <dgm:style>
          <a:lnRef idx="1">
            <a:schemeClr val="dk1"/>
          </a:lnRef>
          <a:fillRef idx="0">
            <a:schemeClr val="dk1"/>
          </a:fillRef>
          <a:effectRef idx="0">
            <a:schemeClr val="dk1"/>
          </a:effectRef>
          <a:fontRef idx="minor">
            <a:schemeClr val="tx1"/>
          </a:fontRef>
        </dgm:style>
      </dgm:prSet>
      <dgm:spPr/>
      <dgm:t>
        <a:bodyPr/>
        <a:lstStyle/>
        <a:p>
          <a:endParaRPr lang="en-ZA"/>
        </a:p>
      </dgm:t>
    </dgm:pt>
    <dgm:pt modelId="{79827391-E2C2-40D2-9F8A-874710ADD675}" type="sibTrans" cxnId="{6461078F-86AD-485C-BB00-5A3201AB9F90}">
      <dgm:prSet/>
      <dgm:spPr/>
      <dgm:t>
        <a:bodyPr/>
        <a:lstStyle/>
        <a:p>
          <a:endParaRPr lang="en-ZA"/>
        </a:p>
      </dgm:t>
    </dgm:pt>
    <dgm:pt modelId="{D17BFF15-F469-450A-BE93-B04123CCC99E}" type="pres">
      <dgm:prSet presAssocID="{881779E4-F6D9-48D7-8FB8-CB2BDDC08908}" presName="diagram" presStyleCnt="0">
        <dgm:presLayoutVars>
          <dgm:chPref val="1"/>
          <dgm:dir/>
          <dgm:animOne val="branch"/>
          <dgm:animLvl val="lvl"/>
          <dgm:resizeHandles val="exact"/>
        </dgm:presLayoutVars>
      </dgm:prSet>
      <dgm:spPr/>
      <dgm:t>
        <a:bodyPr/>
        <a:lstStyle/>
        <a:p>
          <a:endParaRPr lang="en-ZA"/>
        </a:p>
      </dgm:t>
    </dgm:pt>
    <dgm:pt modelId="{235628BE-2AF4-4FD1-B4DB-76E88AF7A130}" type="pres">
      <dgm:prSet presAssocID="{20F0F244-8A4D-40B3-8291-C4799234F425}" presName="root1" presStyleCnt="0"/>
      <dgm:spPr/>
      <dgm:t>
        <a:bodyPr/>
        <a:lstStyle/>
        <a:p>
          <a:endParaRPr lang="en-ZA"/>
        </a:p>
      </dgm:t>
    </dgm:pt>
    <dgm:pt modelId="{B5BE1993-DE2F-4A51-8D77-D9DF03A10228}" type="pres">
      <dgm:prSet presAssocID="{20F0F244-8A4D-40B3-8291-C4799234F425}" presName="LevelOneTextNode" presStyleLbl="node0" presStyleIdx="0" presStyleCnt="1" custScaleY="233436" custLinFactNeighborX="13183">
        <dgm:presLayoutVars>
          <dgm:chPref val="3"/>
        </dgm:presLayoutVars>
      </dgm:prSet>
      <dgm:spPr>
        <a:prstGeom prst="roundRect">
          <a:avLst>
            <a:gd name="adj" fmla="val 10000"/>
          </a:avLst>
        </a:prstGeom>
      </dgm:spPr>
      <dgm:t>
        <a:bodyPr/>
        <a:lstStyle/>
        <a:p>
          <a:endParaRPr lang="en-ZA"/>
        </a:p>
      </dgm:t>
    </dgm:pt>
    <dgm:pt modelId="{82B930AE-E3CE-4040-9A46-2F0B78280E54}" type="pres">
      <dgm:prSet presAssocID="{20F0F244-8A4D-40B3-8291-C4799234F425}" presName="level2hierChild" presStyleCnt="0"/>
      <dgm:spPr/>
      <dgm:t>
        <a:bodyPr/>
        <a:lstStyle/>
        <a:p>
          <a:endParaRPr lang="en-ZA"/>
        </a:p>
      </dgm:t>
    </dgm:pt>
    <dgm:pt modelId="{806624F1-247C-4B18-98B2-C7420405EA0A}" type="pres">
      <dgm:prSet presAssocID="{33C487AF-E27D-4567-9F55-D19F60BDB170}" presName="conn2-1" presStyleLbl="parChTrans1D2" presStyleIdx="0" presStyleCnt="1"/>
      <dgm:spPr>
        <a:custGeom>
          <a:avLst/>
          <a:gdLst/>
          <a:ahLst/>
          <a:cxnLst/>
          <a:rect l="0" t="0" r="0" b="0"/>
          <a:pathLst>
            <a:path>
              <a:moveTo>
                <a:pt x="0" y="13710"/>
              </a:moveTo>
              <a:lnTo>
                <a:pt x="547882" y="13710"/>
              </a:lnTo>
            </a:path>
          </a:pathLst>
        </a:custGeom>
      </dgm:spPr>
      <dgm:t>
        <a:bodyPr/>
        <a:lstStyle/>
        <a:p>
          <a:endParaRPr lang="en-ZA"/>
        </a:p>
      </dgm:t>
    </dgm:pt>
    <dgm:pt modelId="{50470530-08AF-4AF3-BE2B-110E99E28E68}" type="pres">
      <dgm:prSet presAssocID="{33C487AF-E27D-4567-9F55-D19F60BDB170}" presName="connTx" presStyleLbl="parChTrans1D2" presStyleIdx="0" presStyleCnt="1"/>
      <dgm:spPr/>
      <dgm:t>
        <a:bodyPr/>
        <a:lstStyle/>
        <a:p>
          <a:endParaRPr lang="en-ZA"/>
        </a:p>
      </dgm:t>
    </dgm:pt>
    <dgm:pt modelId="{59737DA6-DC62-4140-A2D2-C8CFEA603EDB}" type="pres">
      <dgm:prSet presAssocID="{C02EED6D-A8B7-4F9E-92B3-3023A75769B1}" presName="root2" presStyleCnt="0"/>
      <dgm:spPr/>
      <dgm:t>
        <a:bodyPr/>
        <a:lstStyle/>
        <a:p>
          <a:endParaRPr lang="en-ZA"/>
        </a:p>
      </dgm:t>
    </dgm:pt>
    <dgm:pt modelId="{700750EF-DCA2-44E7-A8F6-8722B98CA86B}" type="pres">
      <dgm:prSet presAssocID="{C02EED6D-A8B7-4F9E-92B3-3023A75769B1}" presName="LevelTwoTextNode" presStyleLbl="node2" presStyleIdx="0" presStyleCnt="1" custScaleY="286157" custLinFactNeighborX="4622">
        <dgm:presLayoutVars>
          <dgm:chPref val="3"/>
        </dgm:presLayoutVars>
      </dgm:prSet>
      <dgm:spPr>
        <a:prstGeom prst="roundRect">
          <a:avLst>
            <a:gd name="adj" fmla="val 10000"/>
          </a:avLst>
        </a:prstGeom>
      </dgm:spPr>
      <dgm:t>
        <a:bodyPr/>
        <a:lstStyle/>
        <a:p>
          <a:endParaRPr lang="en-ZA"/>
        </a:p>
      </dgm:t>
    </dgm:pt>
    <dgm:pt modelId="{88852E6A-98CD-4632-B618-9D174C1917FB}" type="pres">
      <dgm:prSet presAssocID="{C02EED6D-A8B7-4F9E-92B3-3023A75769B1}" presName="level3hierChild" presStyleCnt="0"/>
      <dgm:spPr/>
      <dgm:t>
        <a:bodyPr/>
        <a:lstStyle/>
        <a:p>
          <a:endParaRPr lang="en-ZA"/>
        </a:p>
      </dgm:t>
    </dgm:pt>
    <dgm:pt modelId="{3A0F5D64-518A-4350-B9E9-C42320A5B686}" type="pres">
      <dgm:prSet presAssocID="{28948F3D-43E8-43EB-8A1A-38248E4E539D}" presName="conn2-1" presStyleLbl="parChTrans1D3" presStyleIdx="0" presStyleCnt="3"/>
      <dgm:spPr>
        <a:custGeom>
          <a:avLst/>
          <a:gdLst/>
          <a:ahLst/>
          <a:cxnLst/>
          <a:rect l="0" t="0" r="0" b="0"/>
          <a:pathLst>
            <a:path>
              <a:moveTo>
                <a:pt x="0" y="13710"/>
              </a:moveTo>
              <a:lnTo>
                <a:pt x="794435" y="13710"/>
              </a:lnTo>
            </a:path>
          </a:pathLst>
        </a:custGeom>
      </dgm:spPr>
      <dgm:t>
        <a:bodyPr/>
        <a:lstStyle/>
        <a:p>
          <a:endParaRPr lang="en-ZA"/>
        </a:p>
      </dgm:t>
    </dgm:pt>
    <dgm:pt modelId="{09EFA9F9-F99C-4F23-8B39-6412BD28426D}" type="pres">
      <dgm:prSet presAssocID="{28948F3D-43E8-43EB-8A1A-38248E4E539D}" presName="connTx" presStyleLbl="parChTrans1D3" presStyleIdx="0" presStyleCnt="3"/>
      <dgm:spPr/>
      <dgm:t>
        <a:bodyPr/>
        <a:lstStyle/>
        <a:p>
          <a:endParaRPr lang="en-ZA"/>
        </a:p>
      </dgm:t>
    </dgm:pt>
    <dgm:pt modelId="{862D8BE0-6D48-4291-8E6C-261FD74FC528}" type="pres">
      <dgm:prSet presAssocID="{7A4948D0-9C29-471B-87B1-C829CFAA350B}" presName="root2" presStyleCnt="0"/>
      <dgm:spPr/>
      <dgm:t>
        <a:bodyPr/>
        <a:lstStyle/>
        <a:p>
          <a:endParaRPr lang="en-ZA"/>
        </a:p>
      </dgm:t>
    </dgm:pt>
    <dgm:pt modelId="{E57721BD-D99F-4BCC-BEB3-1297D5C323E0}" type="pres">
      <dgm:prSet presAssocID="{7A4948D0-9C29-471B-87B1-C829CFAA350B}" presName="LevelTwoTextNode" presStyleLbl="node3" presStyleIdx="0" presStyleCnt="3" custScaleY="119932">
        <dgm:presLayoutVars>
          <dgm:chPref val="3"/>
        </dgm:presLayoutVars>
      </dgm:prSet>
      <dgm:spPr>
        <a:prstGeom prst="roundRect">
          <a:avLst>
            <a:gd name="adj" fmla="val 10000"/>
          </a:avLst>
        </a:prstGeom>
      </dgm:spPr>
      <dgm:t>
        <a:bodyPr/>
        <a:lstStyle/>
        <a:p>
          <a:endParaRPr lang="en-ZA"/>
        </a:p>
      </dgm:t>
    </dgm:pt>
    <dgm:pt modelId="{B32B6CDA-E203-4D0D-824D-DA3CFFDD0E99}" type="pres">
      <dgm:prSet presAssocID="{7A4948D0-9C29-471B-87B1-C829CFAA350B}" presName="level3hierChild" presStyleCnt="0"/>
      <dgm:spPr/>
      <dgm:t>
        <a:bodyPr/>
        <a:lstStyle/>
        <a:p>
          <a:endParaRPr lang="en-ZA"/>
        </a:p>
      </dgm:t>
    </dgm:pt>
    <dgm:pt modelId="{ACCF4CD0-F9FF-4370-A691-0715E7AAB44F}" type="pres">
      <dgm:prSet presAssocID="{BCFFA13F-26B4-4005-B867-27F956CAA094}" presName="conn2-1" presStyleLbl="parChTrans1D3" presStyleIdx="1" presStyleCnt="3"/>
      <dgm:spPr>
        <a:custGeom>
          <a:avLst/>
          <a:gdLst/>
          <a:ahLst/>
          <a:cxnLst/>
          <a:rect l="0" t="0" r="0" b="0"/>
          <a:pathLst>
            <a:path>
              <a:moveTo>
                <a:pt x="0" y="13710"/>
              </a:moveTo>
              <a:lnTo>
                <a:pt x="794435" y="13710"/>
              </a:lnTo>
            </a:path>
          </a:pathLst>
        </a:custGeom>
      </dgm:spPr>
      <dgm:t>
        <a:bodyPr/>
        <a:lstStyle/>
        <a:p>
          <a:endParaRPr lang="en-ZA"/>
        </a:p>
      </dgm:t>
    </dgm:pt>
    <dgm:pt modelId="{F502CA11-8A99-4DFD-8890-1F220A4853F0}" type="pres">
      <dgm:prSet presAssocID="{BCFFA13F-26B4-4005-B867-27F956CAA094}" presName="connTx" presStyleLbl="parChTrans1D3" presStyleIdx="1" presStyleCnt="3"/>
      <dgm:spPr/>
      <dgm:t>
        <a:bodyPr/>
        <a:lstStyle/>
        <a:p>
          <a:endParaRPr lang="en-ZA"/>
        </a:p>
      </dgm:t>
    </dgm:pt>
    <dgm:pt modelId="{4726C162-9BDD-41C6-92E8-299A2BC4E607}" type="pres">
      <dgm:prSet presAssocID="{41BEA329-896A-4A78-AC41-498D98371ACD}" presName="root2" presStyleCnt="0"/>
      <dgm:spPr/>
      <dgm:t>
        <a:bodyPr/>
        <a:lstStyle/>
        <a:p>
          <a:endParaRPr lang="en-ZA"/>
        </a:p>
      </dgm:t>
    </dgm:pt>
    <dgm:pt modelId="{CC82D747-28E6-4311-BA1A-378E1CDE55D5}" type="pres">
      <dgm:prSet presAssocID="{41BEA329-896A-4A78-AC41-498D98371ACD}" presName="LevelTwoTextNode" presStyleLbl="node3" presStyleIdx="1" presStyleCnt="3" custScaleY="107526">
        <dgm:presLayoutVars>
          <dgm:chPref val="3"/>
        </dgm:presLayoutVars>
      </dgm:prSet>
      <dgm:spPr>
        <a:prstGeom prst="roundRect">
          <a:avLst>
            <a:gd name="adj" fmla="val 10000"/>
          </a:avLst>
        </a:prstGeom>
      </dgm:spPr>
      <dgm:t>
        <a:bodyPr/>
        <a:lstStyle/>
        <a:p>
          <a:endParaRPr lang="en-ZA"/>
        </a:p>
      </dgm:t>
    </dgm:pt>
    <dgm:pt modelId="{C7A14819-F468-496E-941F-C11A83096207}" type="pres">
      <dgm:prSet presAssocID="{41BEA329-896A-4A78-AC41-498D98371ACD}" presName="level3hierChild" presStyleCnt="0"/>
      <dgm:spPr/>
      <dgm:t>
        <a:bodyPr/>
        <a:lstStyle/>
        <a:p>
          <a:endParaRPr lang="en-ZA"/>
        </a:p>
      </dgm:t>
    </dgm:pt>
    <dgm:pt modelId="{13CAE6DE-CDAE-4F08-BB6A-7CF2B983DAEC}" type="pres">
      <dgm:prSet presAssocID="{34B9DA30-C80C-4DA2-B543-4BE32B5A057E}" presName="conn2-1" presStyleLbl="parChTrans1D3" presStyleIdx="2" presStyleCnt="3"/>
      <dgm:spPr/>
      <dgm:t>
        <a:bodyPr/>
        <a:lstStyle/>
        <a:p>
          <a:endParaRPr lang="en-ZA"/>
        </a:p>
      </dgm:t>
    </dgm:pt>
    <dgm:pt modelId="{254B18AC-73FF-486A-A5D6-CE77E546E113}" type="pres">
      <dgm:prSet presAssocID="{34B9DA30-C80C-4DA2-B543-4BE32B5A057E}" presName="connTx" presStyleLbl="parChTrans1D3" presStyleIdx="2" presStyleCnt="3"/>
      <dgm:spPr/>
      <dgm:t>
        <a:bodyPr/>
        <a:lstStyle/>
        <a:p>
          <a:endParaRPr lang="en-ZA"/>
        </a:p>
      </dgm:t>
    </dgm:pt>
    <dgm:pt modelId="{B86A1DE4-A63C-4108-ADBD-CB496282D16A}" type="pres">
      <dgm:prSet presAssocID="{279F18D5-BC82-4CF7-9D58-209064E2A7B9}" presName="root2" presStyleCnt="0"/>
      <dgm:spPr/>
    </dgm:pt>
    <dgm:pt modelId="{16D4EAD7-7AE7-41CE-814C-1204A46A44E6}" type="pres">
      <dgm:prSet presAssocID="{279F18D5-BC82-4CF7-9D58-209064E2A7B9}" presName="LevelTwoTextNode" presStyleLbl="node3" presStyleIdx="2" presStyleCnt="3">
        <dgm:presLayoutVars>
          <dgm:chPref val="3"/>
        </dgm:presLayoutVars>
      </dgm:prSet>
      <dgm:spPr/>
      <dgm:t>
        <a:bodyPr/>
        <a:lstStyle/>
        <a:p>
          <a:endParaRPr lang="en-ZA"/>
        </a:p>
      </dgm:t>
    </dgm:pt>
    <dgm:pt modelId="{CB200B8F-5613-468D-8382-879657EAC4C2}" type="pres">
      <dgm:prSet presAssocID="{279F18D5-BC82-4CF7-9D58-209064E2A7B9}" presName="level3hierChild" presStyleCnt="0"/>
      <dgm:spPr/>
    </dgm:pt>
  </dgm:ptLst>
  <dgm:cxnLst>
    <dgm:cxn modelId="{14B3D42A-E4C8-4426-90E3-798DCD5893ED}" type="presOf" srcId="{279F18D5-BC82-4CF7-9D58-209064E2A7B9}" destId="{16D4EAD7-7AE7-41CE-814C-1204A46A44E6}" srcOrd="0" destOrd="0" presId="urn:microsoft.com/office/officeart/2005/8/layout/hierarchy2"/>
    <dgm:cxn modelId="{2FA8C9C2-439C-4528-879C-8AB0D2D6BEAF}" type="presOf" srcId="{881779E4-F6D9-48D7-8FB8-CB2BDDC08908}" destId="{D17BFF15-F469-450A-BE93-B04123CCC99E}" srcOrd="0" destOrd="0" presId="urn:microsoft.com/office/officeart/2005/8/layout/hierarchy2"/>
    <dgm:cxn modelId="{277D01CE-7182-4AAA-9B93-C3EBF3D1181F}" type="presOf" srcId="{BCFFA13F-26B4-4005-B867-27F956CAA094}" destId="{ACCF4CD0-F9FF-4370-A691-0715E7AAB44F}" srcOrd="0" destOrd="0" presId="urn:microsoft.com/office/officeart/2005/8/layout/hierarchy2"/>
    <dgm:cxn modelId="{86339C19-994E-4BF0-A593-5AB174B6CA8B}" srcId="{20F0F244-8A4D-40B3-8291-C4799234F425}" destId="{C02EED6D-A8B7-4F9E-92B3-3023A75769B1}" srcOrd="0" destOrd="0" parTransId="{33C487AF-E27D-4567-9F55-D19F60BDB170}" sibTransId="{0E5654BE-583E-4A3B-8463-2DCCC735CE86}"/>
    <dgm:cxn modelId="{7CF5FE8B-AF87-45BD-A42E-58291CA41DD1}" srcId="{C02EED6D-A8B7-4F9E-92B3-3023A75769B1}" destId="{41BEA329-896A-4A78-AC41-498D98371ACD}" srcOrd="1" destOrd="0" parTransId="{BCFFA13F-26B4-4005-B867-27F956CAA094}" sibTransId="{58410083-A12D-4AAB-936E-FB41E77E8DB5}"/>
    <dgm:cxn modelId="{5CC64EEC-6BD7-4CA1-9FAF-65E56925B92D}" type="presOf" srcId="{7A4948D0-9C29-471B-87B1-C829CFAA350B}" destId="{E57721BD-D99F-4BCC-BEB3-1297D5C323E0}" srcOrd="0" destOrd="0" presId="urn:microsoft.com/office/officeart/2005/8/layout/hierarchy2"/>
    <dgm:cxn modelId="{0A07B529-41FF-4B30-BA28-984C8C53F170}" srcId="{C02EED6D-A8B7-4F9E-92B3-3023A75769B1}" destId="{7A4948D0-9C29-471B-87B1-C829CFAA350B}" srcOrd="0" destOrd="0" parTransId="{28948F3D-43E8-43EB-8A1A-38248E4E539D}" sibTransId="{BF7F964B-93AD-46D8-A749-ADA423B674ED}"/>
    <dgm:cxn modelId="{62A7858B-1F0B-4A2E-9A0D-076DD6B9D515}" type="presOf" srcId="{20F0F244-8A4D-40B3-8291-C4799234F425}" destId="{B5BE1993-DE2F-4A51-8D77-D9DF03A10228}" srcOrd="0" destOrd="0" presId="urn:microsoft.com/office/officeart/2005/8/layout/hierarchy2"/>
    <dgm:cxn modelId="{C8D8E128-3F7B-44DA-B715-2C655F99FCFB}" type="presOf" srcId="{BCFFA13F-26B4-4005-B867-27F956CAA094}" destId="{F502CA11-8A99-4DFD-8890-1F220A4853F0}" srcOrd="1" destOrd="0" presId="urn:microsoft.com/office/officeart/2005/8/layout/hierarchy2"/>
    <dgm:cxn modelId="{6461078F-86AD-485C-BB00-5A3201AB9F90}" srcId="{C02EED6D-A8B7-4F9E-92B3-3023A75769B1}" destId="{279F18D5-BC82-4CF7-9D58-209064E2A7B9}" srcOrd="2" destOrd="0" parTransId="{34B9DA30-C80C-4DA2-B543-4BE32B5A057E}" sibTransId="{79827391-E2C2-40D2-9F8A-874710ADD675}"/>
    <dgm:cxn modelId="{ADD1CD20-5AF0-45AF-806A-551D74B28390}" type="presOf" srcId="{33C487AF-E27D-4567-9F55-D19F60BDB170}" destId="{806624F1-247C-4B18-98B2-C7420405EA0A}" srcOrd="0" destOrd="0" presId="urn:microsoft.com/office/officeart/2005/8/layout/hierarchy2"/>
    <dgm:cxn modelId="{4FC16DBF-5772-44AB-A81C-388C45399591}" srcId="{881779E4-F6D9-48D7-8FB8-CB2BDDC08908}" destId="{20F0F244-8A4D-40B3-8291-C4799234F425}" srcOrd="0" destOrd="0" parTransId="{08BAD210-BA6D-42C5-87F5-4268C56E9F21}" sibTransId="{3E4905E3-DDF6-4D83-9F0A-5D5D816EA587}"/>
    <dgm:cxn modelId="{6B746540-91DC-4061-8B57-3DAA95D448D0}" type="presOf" srcId="{34B9DA30-C80C-4DA2-B543-4BE32B5A057E}" destId="{13CAE6DE-CDAE-4F08-BB6A-7CF2B983DAEC}" srcOrd="0" destOrd="0" presId="urn:microsoft.com/office/officeart/2005/8/layout/hierarchy2"/>
    <dgm:cxn modelId="{37D65F3E-969E-4F4E-961F-8E768A7423CE}" type="presOf" srcId="{C02EED6D-A8B7-4F9E-92B3-3023A75769B1}" destId="{700750EF-DCA2-44E7-A8F6-8722B98CA86B}" srcOrd="0" destOrd="0" presId="urn:microsoft.com/office/officeart/2005/8/layout/hierarchy2"/>
    <dgm:cxn modelId="{EE1EF97B-7AD7-4895-8E2F-D460D4763F0E}" type="presOf" srcId="{34B9DA30-C80C-4DA2-B543-4BE32B5A057E}" destId="{254B18AC-73FF-486A-A5D6-CE77E546E113}" srcOrd="1" destOrd="0" presId="urn:microsoft.com/office/officeart/2005/8/layout/hierarchy2"/>
    <dgm:cxn modelId="{3A594D52-AB8E-421A-8528-580FEF8BA055}" type="presOf" srcId="{33C487AF-E27D-4567-9F55-D19F60BDB170}" destId="{50470530-08AF-4AF3-BE2B-110E99E28E68}" srcOrd="1" destOrd="0" presId="urn:microsoft.com/office/officeart/2005/8/layout/hierarchy2"/>
    <dgm:cxn modelId="{433A2876-97A8-4BA4-990A-63AC413CAE3B}" type="presOf" srcId="{28948F3D-43E8-43EB-8A1A-38248E4E539D}" destId="{09EFA9F9-F99C-4F23-8B39-6412BD28426D}" srcOrd="1" destOrd="0" presId="urn:microsoft.com/office/officeart/2005/8/layout/hierarchy2"/>
    <dgm:cxn modelId="{B7EC616E-2721-4D06-8610-023D94FE88CE}" type="presOf" srcId="{28948F3D-43E8-43EB-8A1A-38248E4E539D}" destId="{3A0F5D64-518A-4350-B9E9-C42320A5B686}" srcOrd="0" destOrd="0" presId="urn:microsoft.com/office/officeart/2005/8/layout/hierarchy2"/>
    <dgm:cxn modelId="{D4D6CA7C-DB9A-4063-A46B-938860C8378B}" type="presOf" srcId="{41BEA329-896A-4A78-AC41-498D98371ACD}" destId="{CC82D747-28E6-4311-BA1A-378E1CDE55D5}" srcOrd="0" destOrd="0" presId="urn:microsoft.com/office/officeart/2005/8/layout/hierarchy2"/>
    <dgm:cxn modelId="{01312E25-A4A7-4FB9-824A-E315B01D0714}" type="presParOf" srcId="{D17BFF15-F469-450A-BE93-B04123CCC99E}" destId="{235628BE-2AF4-4FD1-B4DB-76E88AF7A130}" srcOrd="0" destOrd="0" presId="urn:microsoft.com/office/officeart/2005/8/layout/hierarchy2"/>
    <dgm:cxn modelId="{2C57C6D0-FA2C-4F8A-ABD0-730EE38DCB5B}" type="presParOf" srcId="{235628BE-2AF4-4FD1-B4DB-76E88AF7A130}" destId="{B5BE1993-DE2F-4A51-8D77-D9DF03A10228}" srcOrd="0" destOrd="0" presId="urn:microsoft.com/office/officeart/2005/8/layout/hierarchy2"/>
    <dgm:cxn modelId="{86268E6E-BF13-43B5-9BBC-79A3490AC19E}" type="presParOf" srcId="{235628BE-2AF4-4FD1-B4DB-76E88AF7A130}" destId="{82B930AE-E3CE-4040-9A46-2F0B78280E54}" srcOrd="1" destOrd="0" presId="urn:microsoft.com/office/officeart/2005/8/layout/hierarchy2"/>
    <dgm:cxn modelId="{5628AD35-3B76-4768-9F26-DF71429B01F5}" type="presParOf" srcId="{82B930AE-E3CE-4040-9A46-2F0B78280E54}" destId="{806624F1-247C-4B18-98B2-C7420405EA0A}" srcOrd="0" destOrd="0" presId="urn:microsoft.com/office/officeart/2005/8/layout/hierarchy2"/>
    <dgm:cxn modelId="{1414F3D8-FC48-49F7-9E64-DEFF01C9BCB3}" type="presParOf" srcId="{806624F1-247C-4B18-98B2-C7420405EA0A}" destId="{50470530-08AF-4AF3-BE2B-110E99E28E68}" srcOrd="0" destOrd="0" presId="urn:microsoft.com/office/officeart/2005/8/layout/hierarchy2"/>
    <dgm:cxn modelId="{F87CAA7D-3562-4AA3-98E8-9E3744CD58D6}" type="presParOf" srcId="{82B930AE-E3CE-4040-9A46-2F0B78280E54}" destId="{59737DA6-DC62-4140-A2D2-C8CFEA603EDB}" srcOrd="1" destOrd="0" presId="urn:microsoft.com/office/officeart/2005/8/layout/hierarchy2"/>
    <dgm:cxn modelId="{3846B3E3-DE01-4E06-855C-97900465BB73}" type="presParOf" srcId="{59737DA6-DC62-4140-A2D2-C8CFEA603EDB}" destId="{700750EF-DCA2-44E7-A8F6-8722B98CA86B}" srcOrd="0" destOrd="0" presId="urn:microsoft.com/office/officeart/2005/8/layout/hierarchy2"/>
    <dgm:cxn modelId="{7265A24D-AA55-4024-A4CB-0D39A5656118}" type="presParOf" srcId="{59737DA6-DC62-4140-A2D2-C8CFEA603EDB}" destId="{88852E6A-98CD-4632-B618-9D174C1917FB}" srcOrd="1" destOrd="0" presId="urn:microsoft.com/office/officeart/2005/8/layout/hierarchy2"/>
    <dgm:cxn modelId="{D17F1894-AD03-4BBB-819F-01918E20869E}" type="presParOf" srcId="{88852E6A-98CD-4632-B618-9D174C1917FB}" destId="{3A0F5D64-518A-4350-B9E9-C42320A5B686}" srcOrd="0" destOrd="0" presId="urn:microsoft.com/office/officeart/2005/8/layout/hierarchy2"/>
    <dgm:cxn modelId="{44328FE0-C6D1-4BE8-B45F-ECB0E73BA17F}" type="presParOf" srcId="{3A0F5D64-518A-4350-B9E9-C42320A5B686}" destId="{09EFA9F9-F99C-4F23-8B39-6412BD28426D}" srcOrd="0" destOrd="0" presId="urn:microsoft.com/office/officeart/2005/8/layout/hierarchy2"/>
    <dgm:cxn modelId="{576007B7-8504-4135-8377-EC5B156FE7D0}" type="presParOf" srcId="{88852E6A-98CD-4632-B618-9D174C1917FB}" destId="{862D8BE0-6D48-4291-8E6C-261FD74FC528}" srcOrd="1" destOrd="0" presId="urn:microsoft.com/office/officeart/2005/8/layout/hierarchy2"/>
    <dgm:cxn modelId="{A42916B8-E9C4-4963-861F-CDF4D603E143}" type="presParOf" srcId="{862D8BE0-6D48-4291-8E6C-261FD74FC528}" destId="{E57721BD-D99F-4BCC-BEB3-1297D5C323E0}" srcOrd="0" destOrd="0" presId="urn:microsoft.com/office/officeart/2005/8/layout/hierarchy2"/>
    <dgm:cxn modelId="{10DFBCDF-19EB-4C92-A896-968154E1F65A}" type="presParOf" srcId="{862D8BE0-6D48-4291-8E6C-261FD74FC528}" destId="{B32B6CDA-E203-4D0D-824D-DA3CFFDD0E99}" srcOrd="1" destOrd="0" presId="urn:microsoft.com/office/officeart/2005/8/layout/hierarchy2"/>
    <dgm:cxn modelId="{5E83CCB1-FD51-4B24-8895-554CBE049B23}" type="presParOf" srcId="{88852E6A-98CD-4632-B618-9D174C1917FB}" destId="{ACCF4CD0-F9FF-4370-A691-0715E7AAB44F}" srcOrd="2" destOrd="0" presId="urn:microsoft.com/office/officeart/2005/8/layout/hierarchy2"/>
    <dgm:cxn modelId="{BFA199FE-2D68-47FE-9E81-D6F9160F7F15}" type="presParOf" srcId="{ACCF4CD0-F9FF-4370-A691-0715E7AAB44F}" destId="{F502CA11-8A99-4DFD-8890-1F220A4853F0}" srcOrd="0" destOrd="0" presId="urn:microsoft.com/office/officeart/2005/8/layout/hierarchy2"/>
    <dgm:cxn modelId="{8264862A-5805-4D5A-8E77-4544B461CCA4}" type="presParOf" srcId="{88852E6A-98CD-4632-B618-9D174C1917FB}" destId="{4726C162-9BDD-41C6-92E8-299A2BC4E607}" srcOrd="3" destOrd="0" presId="urn:microsoft.com/office/officeart/2005/8/layout/hierarchy2"/>
    <dgm:cxn modelId="{20A8FBD3-86E2-47D3-B9EC-B5E09E137E60}" type="presParOf" srcId="{4726C162-9BDD-41C6-92E8-299A2BC4E607}" destId="{CC82D747-28E6-4311-BA1A-378E1CDE55D5}" srcOrd="0" destOrd="0" presId="urn:microsoft.com/office/officeart/2005/8/layout/hierarchy2"/>
    <dgm:cxn modelId="{E0371790-6A25-4A6C-ABC1-33E8141FF37A}" type="presParOf" srcId="{4726C162-9BDD-41C6-92E8-299A2BC4E607}" destId="{C7A14819-F468-496E-941F-C11A83096207}" srcOrd="1" destOrd="0" presId="urn:microsoft.com/office/officeart/2005/8/layout/hierarchy2"/>
    <dgm:cxn modelId="{E0E2283D-89D5-4BD0-B262-CE3346503A6E}" type="presParOf" srcId="{88852E6A-98CD-4632-B618-9D174C1917FB}" destId="{13CAE6DE-CDAE-4F08-BB6A-7CF2B983DAEC}" srcOrd="4" destOrd="0" presId="urn:microsoft.com/office/officeart/2005/8/layout/hierarchy2"/>
    <dgm:cxn modelId="{AC097BE6-8137-4420-BB33-CC3F0F5144EE}" type="presParOf" srcId="{13CAE6DE-CDAE-4F08-BB6A-7CF2B983DAEC}" destId="{254B18AC-73FF-486A-A5D6-CE77E546E113}" srcOrd="0" destOrd="0" presId="urn:microsoft.com/office/officeart/2005/8/layout/hierarchy2"/>
    <dgm:cxn modelId="{7993EC92-FC9D-4A18-9766-43F73E14A1DD}" type="presParOf" srcId="{88852E6A-98CD-4632-B618-9D174C1917FB}" destId="{B86A1DE4-A63C-4108-ADBD-CB496282D16A}" srcOrd="5" destOrd="0" presId="urn:microsoft.com/office/officeart/2005/8/layout/hierarchy2"/>
    <dgm:cxn modelId="{2C5099F9-8AA9-4E3C-83CF-0CE7D590C1ED}" type="presParOf" srcId="{B86A1DE4-A63C-4108-ADBD-CB496282D16A}" destId="{16D4EAD7-7AE7-41CE-814C-1204A46A44E6}" srcOrd="0" destOrd="0" presId="urn:microsoft.com/office/officeart/2005/8/layout/hierarchy2"/>
    <dgm:cxn modelId="{D4B3AC78-BC56-4677-A230-A126869A07D6}" type="presParOf" srcId="{B86A1DE4-A63C-4108-ADBD-CB496282D16A}" destId="{CB200B8F-5613-468D-8382-879657EAC4C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EBD29-9BDB-4410-B5A3-C93C45ECDCCA}" type="doc">
      <dgm:prSet loTypeId="urn:microsoft.com/office/officeart/2005/8/layout/chevron1" loCatId="process" qsTypeId="urn:microsoft.com/office/officeart/2005/8/quickstyle/simple5" qsCatId="simple" csTypeId="urn:microsoft.com/office/officeart/2005/8/colors/accent3_2" csCatId="accent3" phldr="1"/>
      <dgm:spPr/>
    </dgm:pt>
    <dgm:pt modelId="{B55F6B3D-7746-48EE-B5B3-3A8ACF91F9E7}">
      <dgm:prSet phldrT="[Text]"/>
      <dgm:spPr>
        <a:xfrm>
          <a:off x="4241" y="0"/>
          <a:ext cx="2469058" cy="408158"/>
        </a:xfrm>
        <a:solidFill>
          <a:srgbClr val="33CC33"/>
        </a:solidFill>
      </dgm:spPr>
      <dgm:t>
        <a:bodyPr/>
        <a:lstStyle/>
        <a:p>
          <a:r>
            <a:rPr lang="en-ZA" dirty="0" smtClean="0">
              <a:solidFill>
                <a:schemeClr val="tx1"/>
              </a:solidFill>
              <a:latin typeface="Calibri"/>
              <a:ea typeface="+mn-ea"/>
              <a:cs typeface="+mn-cs"/>
            </a:rPr>
            <a:t>Impact (Impact Statement)</a:t>
          </a:r>
          <a:endParaRPr lang="en-ZA" dirty="0">
            <a:solidFill>
              <a:schemeClr val="tx1"/>
            </a:solidFill>
            <a:latin typeface="Calibri"/>
            <a:ea typeface="+mn-ea"/>
            <a:cs typeface="+mn-cs"/>
          </a:endParaRPr>
        </a:p>
      </dgm:t>
    </dgm:pt>
    <dgm:pt modelId="{A208254B-0DDD-4696-9EEC-242775112F79}" type="parTrans" cxnId="{ED689DDA-D6E1-4C9D-87AE-9EB8976FEA7C}">
      <dgm:prSet/>
      <dgm:spPr/>
      <dgm:t>
        <a:bodyPr/>
        <a:lstStyle/>
        <a:p>
          <a:endParaRPr lang="en-ZA">
            <a:solidFill>
              <a:schemeClr val="tx1"/>
            </a:solidFill>
          </a:endParaRPr>
        </a:p>
      </dgm:t>
    </dgm:pt>
    <dgm:pt modelId="{D686B98D-58FB-406C-9034-9447D5FD71C6}" type="sibTrans" cxnId="{ED689DDA-D6E1-4C9D-87AE-9EB8976FEA7C}">
      <dgm:prSet/>
      <dgm:spPr/>
      <dgm:t>
        <a:bodyPr/>
        <a:lstStyle/>
        <a:p>
          <a:endParaRPr lang="en-ZA">
            <a:solidFill>
              <a:schemeClr val="tx1"/>
            </a:solidFill>
          </a:endParaRPr>
        </a:p>
      </dgm:t>
    </dgm:pt>
    <dgm:pt modelId="{A5405A81-8DD7-45E5-9221-8CEB3D1CA633}">
      <dgm:prSet phldrT="[Text]"/>
      <dgm:spPr>
        <a:xfrm>
          <a:off x="2226394" y="0"/>
          <a:ext cx="2469058" cy="408158"/>
        </a:xfrm>
        <a:solidFill>
          <a:srgbClr val="33CC33"/>
        </a:solidFill>
      </dgm:spPr>
      <dgm:t>
        <a:bodyPr/>
        <a:lstStyle/>
        <a:p>
          <a:r>
            <a:rPr lang="en-ZA" dirty="0" smtClean="0">
              <a:solidFill>
                <a:schemeClr val="tx1"/>
              </a:solidFill>
              <a:latin typeface="Calibri"/>
              <a:ea typeface="+mn-ea"/>
              <a:cs typeface="+mn-cs"/>
            </a:rPr>
            <a:t>Outcome (5 year target)</a:t>
          </a:r>
          <a:endParaRPr lang="en-ZA" dirty="0">
            <a:solidFill>
              <a:schemeClr val="tx1"/>
            </a:solidFill>
            <a:latin typeface="Calibri"/>
            <a:ea typeface="+mn-ea"/>
            <a:cs typeface="+mn-cs"/>
          </a:endParaRPr>
        </a:p>
      </dgm:t>
    </dgm:pt>
    <dgm:pt modelId="{0720EFD5-880C-413E-9507-F36C419877A2}" type="parTrans" cxnId="{9D20673A-9DF6-47FC-BF38-7D75D2CE96E9}">
      <dgm:prSet/>
      <dgm:spPr/>
      <dgm:t>
        <a:bodyPr/>
        <a:lstStyle/>
        <a:p>
          <a:endParaRPr lang="en-ZA">
            <a:solidFill>
              <a:schemeClr val="tx1"/>
            </a:solidFill>
          </a:endParaRPr>
        </a:p>
      </dgm:t>
    </dgm:pt>
    <dgm:pt modelId="{C9ED9D56-56EF-4F06-A6A8-5ED94C400346}" type="sibTrans" cxnId="{9D20673A-9DF6-47FC-BF38-7D75D2CE96E9}">
      <dgm:prSet/>
      <dgm:spPr/>
      <dgm:t>
        <a:bodyPr/>
        <a:lstStyle/>
        <a:p>
          <a:endParaRPr lang="en-ZA">
            <a:solidFill>
              <a:schemeClr val="tx1"/>
            </a:solidFill>
          </a:endParaRPr>
        </a:p>
      </dgm:t>
    </dgm:pt>
    <dgm:pt modelId="{8FD5EE27-EEA5-4F7D-9768-110820E6ACFE}">
      <dgm:prSet phldrT="[Text]"/>
      <dgm:spPr>
        <a:xfrm>
          <a:off x="4448547" y="0"/>
          <a:ext cx="2469058" cy="408158"/>
        </a:xfrm>
        <a:solidFill>
          <a:srgbClr val="33CC33"/>
        </a:solidFill>
      </dgm:spPr>
      <dgm:t>
        <a:bodyPr/>
        <a:lstStyle/>
        <a:p>
          <a:r>
            <a:rPr lang="en-ZA" dirty="0" smtClean="0">
              <a:solidFill>
                <a:schemeClr val="tx1"/>
              </a:solidFill>
              <a:latin typeface="Calibri"/>
              <a:ea typeface="+mn-ea"/>
              <a:cs typeface="+mn-cs"/>
            </a:rPr>
            <a:t>Primary Outputs (KPI’S)</a:t>
          </a:r>
          <a:endParaRPr lang="en-ZA" dirty="0">
            <a:solidFill>
              <a:schemeClr val="tx1"/>
            </a:solidFill>
            <a:latin typeface="Calibri"/>
            <a:ea typeface="+mn-ea"/>
            <a:cs typeface="+mn-cs"/>
          </a:endParaRPr>
        </a:p>
      </dgm:t>
    </dgm:pt>
    <dgm:pt modelId="{B9D090CF-5114-4F81-A477-1D0A07B3AE22}" type="parTrans" cxnId="{E42A57ED-8F88-47D9-A998-A2735410C5A7}">
      <dgm:prSet/>
      <dgm:spPr/>
      <dgm:t>
        <a:bodyPr/>
        <a:lstStyle/>
        <a:p>
          <a:endParaRPr lang="en-ZA">
            <a:solidFill>
              <a:schemeClr val="tx1"/>
            </a:solidFill>
          </a:endParaRPr>
        </a:p>
      </dgm:t>
    </dgm:pt>
    <dgm:pt modelId="{9BC49193-A35C-47A1-84E1-FE567320C6A9}" type="sibTrans" cxnId="{E42A57ED-8F88-47D9-A998-A2735410C5A7}">
      <dgm:prSet/>
      <dgm:spPr/>
      <dgm:t>
        <a:bodyPr/>
        <a:lstStyle/>
        <a:p>
          <a:endParaRPr lang="en-ZA">
            <a:solidFill>
              <a:schemeClr val="tx1"/>
            </a:solidFill>
          </a:endParaRPr>
        </a:p>
      </dgm:t>
    </dgm:pt>
    <dgm:pt modelId="{EF1A6440-C633-4BB6-96E5-40D65B8BBB63}">
      <dgm:prSet phldrT="[Text]"/>
      <dgm:spPr>
        <a:xfrm>
          <a:off x="6674941" y="0"/>
          <a:ext cx="2469058" cy="408158"/>
        </a:xfrm>
        <a:solidFill>
          <a:srgbClr val="33CC33"/>
        </a:solidFill>
      </dgm:spPr>
      <dgm:t>
        <a:bodyPr/>
        <a:lstStyle/>
        <a:p>
          <a:r>
            <a:rPr lang="en-ZA" dirty="0" smtClean="0">
              <a:solidFill>
                <a:schemeClr val="tx1"/>
              </a:solidFill>
              <a:latin typeface="Calibri"/>
              <a:ea typeface="+mn-ea"/>
              <a:cs typeface="+mn-cs"/>
            </a:rPr>
            <a:t>Secondary Outputs (AOP)</a:t>
          </a:r>
          <a:endParaRPr lang="en-ZA" dirty="0">
            <a:solidFill>
              <a:schemeClr val="tx1"/>
            </a:solidFill>
            <a:latin typeface="Calibri"/>
            <a:ea typeface="+mn-ea"/>
            <a:cs typeface="+mn-cs"/>
          </a:endParaRPr>
        </a:p>
      </dgm:t>
    </dgm:pt>
    <dgm:pt modelId="{DCED5FB0-56B2-4A52-AF3C-629E7756F398}" type="parTrans" cxnId="{E64F0AFB-1957-496E-8EFE-8515FBECE9E4}">
      <dgm:prSet/>
      <dgm:spPr/>
      <dgm:t>
        <a:bodyPr/>
        <a:lstStyle/>
        <a:p>
          <a:endParaRPr lang="en-ZA">
            <a:solidFill>
              <a:schemeClr val="tx1"/>
            </a:solidFill>
          </a:endParaRPr>
        </a:p>
      </dgm:t>
    </dgm:pt>
    <dgm:pt modelId="{E243EE48-5539-47D5-97B3-D254260051EB}" type="sibTrans" cxnId="{E64F0AFB-1957-496E-8EFE-8515FBECE9E4}">
      <dgm:prSet/>
      <dgm:spPr/>
      <dgm:t>
        <a:bodyPr/>
        <a:lstStyle/>
        <a:p>
          <a:endParaRPr lang="en-ZA">
            <a:solidFill>
              <a:schemeClr val="tx1"/>
            </a:solidFill>
          </a:endParaRPr>
        </a:p>
      </dgm:t>
    </dgm:pt>
    <dgm:pt modelId="{7E95E91A-77C9-480C-9DF5-36A9800DE5FD}" type="pres">
      <dgm:prSet presAssocID="{5A4EBD29-9BDB-4410-B5A3-C93C45ECDCCA}" presName="Name0" presStyleCnt="0">
        <dgm:presLayoutVars>
          <dgm:dir/>
          <dgm:animLvl val="lvl"/>
          <dgm:resizeHandles val="exact"/>
        </dgm:presLayoutVars>
      </dgm:prSet>
      <dgm:spPr/>
    </dgm:pt>
    <dgm:pt modelId="{262BE795-9EDB-44E2-96BB-62343E1E77CA}" type="pres">
      <dgm:prSet presAssocID="{B55F6B3D-7746-48EE-B5B3-3A8ACF91F9E7}" presName="parTxOnly" presStyleLbl="node1" presStyleIdx="0" presStyleCnt="4">
        <dgm:presLayoutVars>
          <dgm:chMax val="0"/>
          <dgm:chPref val="0"/>
          <dgm:bulletEnabled val="1"/>
        </dgm:presLayoutVars>
      </dgm:prSet>
      <dgm:spPr>
        <a:prstGeom prst="chevron">
          <a:avLst/>
        </a:prstGeom>
      </dgm:spPr>
      <dgm:t>
        <a:bodyPr/>
        <a:lstStyle/>
        <a:p>
          <a:endParaRPr lang="en-ZA"/>
        </a:p>
      </dgm:t>
    </dgm:pt>
    <dgm:pt modelId="{54CFF9C2-0D0A-4481-B27F-65E1272CE003}" type="pres">
      <dgm:prSet presAssocID="{D686B98D-58FB-406C-9034-9447D5FD71C6}" presName="parTxOnlySpace" presStyleCnt="0"/>
      <dgm:spPr/>
    </dgm:pt>
    <dgm:pt modelId="{725E6417-0418-43C0-891F-EE405BDC9D2D}" type="pres">
      <dgm:prSet presAssocID="{A5405A81-8DD7-45E5-9221-8CEB3D1CA633}" presName="parTxOnly" presStyleLbl="node1" presStyleIdx="1" presStyleCnt="4">
        <dgm:presLayoutVars>
          <dgm:chMax val="0"/>
          <dgm:chPref val="0"/>
          <dgm:bulletEnabled val="1"/>
        </dgm:presLayoutVars>
      </dgm:prSet>
      <dgm:spPr>
        <a:prstGeom prst="chevron">
          <a:avLst/>
        </a:prstGeom>
      </dgm:spPr>
      <dgm:t>
        <a:bodyPr/>
        <a:lstStyle/>
        <a:p>
          <a:endParaRPr lang="en-ZA"/>
        </a:p>
      </dgm:t>
    </dgm:pt>
    <dgm:pt modelId="{9D115F0D-9052-4C85-9C1C-B341DDFC46D7}" type="pres">
      <dgm:prSet presAssocID="{C9ED9D56-56EF-4F06-A6A8-5ED94C400346}" presName="parTxOnlySpace" presStyleCnt="0"/>
      <dgm:spPr/>
    </dgm:pt>
    <dgm:pt modelId="{9654805B-6471-444A-A5C9-497929093079}" type="pres">
      <dgm:prSet presAssocID="{8FD5EE27-EEA5-4F7D-9768-110820E6ACFE}" presName="parTxOnly" presStyleLbl="node1" presStyleIdx="2" presStyleCnt="4">
        <dgm:presLayoutVars>
          <dgm:chMax val="0"/>
          <dgm:chPref val="0"/>
          <dgm:bulletEnabled val="1"/>
        </dgm:presLayoutVars>
      </dgm:prSet>
      <dgm:spPr>
        <a:prstGeom prst="chevron">
          <a:avLst/>
        </a:prstGeom>
      </dgm:spPr>
      <dgm:t>
        <a:bodyPr/>
        <a:lstStyle/>
        <a:p>
          <a:endParaRPr lang="en-ZA"/>
        </a:p>
      </dgm:t>
    </dgm:pt>
    <dgm:pt modelId="{B595F69F-E1B9-4C42-AE00-88723C2E3538}" type="pres">
      <dgm:prSet presAssocID="{9BC49193-A35C-47A1-84E1-FE567320C6A9}" presName="parTxOnlySpace" presStyleCnt="0"/>
      <dgm:spPr/>
    </dgm:pt>
    <dgm:pt modelId="{670DF4D6-AE9E-4D6D-B49B-3109C6E846F7}" type="pres">
      <dgm:prSet presAssocID="{EF1A6440-C633-4BB6-96E5-40D65B8BBB63}" presName="parTxOnly" presStyleLbl="node1" presStyleIdx="3" presStyleCnt="4" custLinFactNeighborX="1718" custLinFactNeighborY="74826">
        <dgm:presLayoutVars>
          <dgm:chMax val="0"/>
          <dgm:chPref val="0"/>
          <dgm:bulletEnabled val="1"/>
        </dgm:presLayoutVars>
      </dgm:prSet>
      <dgm:spPr>
        <a:prstGeom prst="chevron">
          <a:avLst/>
        </a:prstGeom>
      </dgm:spPr>
      <dgm:t>
        <a:bodyPr/>
        <a:lstStyle/>
        <a:p>
          <a:endParaRPr lang="en-ZA"/>
        </a:p>
      </dgm:t>
    </dgm:pt>
  </dgm:ptLst>
  <dgm:cxnLst>
    <dgm:cxn modelId="{CC7226A3-8452-4C34-9FC1-A00DFC65D3AD}" type="presOf" srcId="{EF1A6440-C633-4BB6-96E5-40D65B8BBB63}" destId="{670DF4D6-AE9E-4D6D-B49B-3109C6E846F7}" srcOrd="0" destOrd="0" presId="urn:microsoft.com/office/officeart/2005/8/layout/chevron1"/>
    <dgm:cxn modelId="{9D20673A-9DF6-47FC-BF38-7D75D2CE96E9}" srcId="{5A4EBD29-9BDB-4410-B5A3-C93C45ECDCCA}" destId="{A5405A81-8DD7-45E5-9221-8CEB3D1CA633}" srcOrd="1" destOrd="0" parTransId="{0720EFD5-880C-413E-9507-F36C419877A2}" sibTransId="{C9ED9D56-56EF-4F06-A6A8-5ED94C400346}"/>
    <dgm:cxn modelId="{9902544B-FE72-44F3-8D2D-5E44E6B5BB93}" type="presOf" srcId="{5A4EBD29-9BDB-4410-B5A3-C93C45ECDCCA}" destId="{7E95E91A-77C9-480C-9DF5-36A9800DE5FD}" srcOrd="0" destOrd="0" presId="urn:microsoft.com/office/officeart/2005/8/layout/chevron1"/>
    <dgm:cxn modelId="{0754EE06-E23F-45F3-9D3D-F8121209D1EF}" type="presOf" srcId="{A5405A81-8DD7-45E5-9221-8CEB3D1CA633}" destId="{725E6417-0418-43C0-891F-EE405BDC9D2D}" srcOrd="0" destOrd="0" presId="urn:microsoft.com/office/officeart/2005/8/layout/chevron1"/>
    <dgm:cxn modelId="{65C06C56-45A1-4251-BBAE-FE7103EE1D89}" type="presOf" srcId="{B55F6B3D-7746-48EE-B5B3-3A8ACF91F9E7}" destId="{262BE795-9EDB-44E2-96BB-62343E1E77CA}" srcOrd="0" destOrd="0" presId="urn:microsoft.com/office/officeart/2005/8/layout/chevron1"/>
    <dgm:cxn modelId="{ED689DDA-D6E1-4C9D-87AE-9EB8976FEA7C}" srcId="{5A4EBD29-9BDB-4410-B5A3-C93C45ECDCCA}" destId="{B55F6B3D-7746-48EE-B5B3-3A8ACF91F9E7}" srcOrd="0" destOrd="0" parTransId="{A208254B-0DDD-4696-9EEC-242775112F79}" sibTransId="{D686B98D-58FB-406C-9034-9447D5FD71C6}"/>
    <dgm:cxn modelId="{E42A57ED-8F88-47D9-A998-A2735410C5A7}" srcId="{5A4EBD29-9BDB-4410-B5A3-C93C45ECDCCA}" destId="{8FD5EE27-EEA5-4F7D-9768-110820E6ACFE}" srcOrd="2" destOrd="0" parTransId="{B9D090CF-5114-4F81-A477-1D0A07B3AE22}" sibTransId="{9BC49193-A35C-47A1-84E1-FE567320C6A9}"/>
    <dgm:cxn modelId="{D2959623-EE22-434D-89B3-7C9FFC041CE9}" type="presOf" srcId="{8FD5EE27-EEA5-4F7D-9768-110820E6ACFE}" destId="{9654805B-6471-444A-A5C9-497929093079}" srcOrd="0" destOrd="0" presId="urn:microsoft.com/office/officeart/2005/8/layout/chevron1"/>
    <dgm:cxn modelId="{E64F0AFB-1957-496E-8EFE-8515FBECE9E4}" srcId="{5A4EBD29-9BDB-4410-B5A3-C93C45ECDCCA}" destId="{EF1A6440-C633-4BB6-96E5-40D65B8BBB63}" srcOrd="3" destOrd="0" parTransId="{DCED5FB0-56B2-4A52-AF3C-629E7756F398}" sibTransId="{E243EE48-5539-47D5-97B3-D254260051EB}"/>
    <dgm:cxn modelId="{E60DFED6-8E6D-4459-9F48-FDDBCE3993B7}" type="presParOf" srcId="{7E95E91A-77C9-480C-9DF5-36A9800DE5FD}" destId="{262BE795-9EDB-44E2-96BB-62343E1E77CA}" srcOrd="0" destOrd="0" presId="urn:microsoft.com/office/officeart/2005/8/layout/chevron1"/>
    <dgm:cxn modelId="{F6F0D552-9FD5-46EB-8219-BF3E252957E5}" type="presParOf" srcId="{7E95E91A-77C9-480C-9DF5-36A9800DE5FD}" destId="{54CFF9C2-0D0A-4481-B27F-65E1272CE003}" srcOrd="1" destOrd="0" presId="urn:microsoft.com/office/officeart/2005/8/layout/chevron1"/>
    <dgm:cxn modelId="{E571D1A0-7853-428B-B3E1-BC711B52B983}" type="presParOf" srcId="{7E95E91A-77C9-480C-9DF5-36A9800DE5FD}" destId="{725E6417-0418-43C0-891F-EE405BDC9D2D}" srcOrd="2" destOrd="0" presId="urn:microsoft.com/office/officeart/2005/8/layout/chevron1"/>
    <dgm:cxn modelId="{C996099D-925E-4FDA-B57F-02A7BA6C3C95}" type="presParOf" srcId="{7E95E91A-77C9-480C-9DF5-36A9800DE5FD}" destId="{9D115F0D-9052-4C85-9C1C-B341DDFC46D7}" srcOrd="3" destOrd="0" presId="urn:microsoft.com/office/officeart/2005/8/layout/chevron1"/>
    <dgm:cxn modelId="{C271B040-15DC-461F-9AAC-D57D387BD434}" type="presParOf" srcId="{7E95E91A-77C9-480C-9DF5-36A9800DE5FD}" destId="{9654805B-6471-444A-A5C9-497929093079}" srcOrd="4" destOrd="0" presId="urn:microsoft.com/office/officeart/2005/8/layout/chevron1"/>
    <dgm:cxn modelId="{A4A56732-BA1E-4A26-8042-BF78810C8B22}" type="presParOf" srcId="{7E95E91A-77C9-480C-9DF5-36A9800DE5FD}" destId="{B595F69F-E1B9-4C42-AE00-88723C2E3538}" srcOrd="5" destOrd="0" presId="urn:microsoft.com/office/officeart/2005/8/layout/chevron1"/>
    <dgm:cxn modelId="{0542C210-0824-43C6-BA04-D1668D9C45C9}" type="presParOf" srcId="{7E95E91A-77C9-480C-9DF5-36A9800DE5FD}" destId="{670DF4D6-AE9E-4D6D-B49B-3109C6E846F7}" srcOrd="6"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709CAA-54D2-44C0-8DC0-1656415BF282}" type="doc">
      <dgm:prSet loTypeId="urn:microsoft.com/office/officeart/2009/3/layout/BlockDescendingList" loCatId="list" qsTypeId="urn:microsoft.com/office/officeart/2005/8/quickstyle/simple1" qsCatId="simple" csTypeId="urn:microsoft.com/office/officeart/2005/8/colors/colorful1" csCatId="colorful" phldr="1"/>
      <dgm:spPr/>
      <dgm:t>
        <a:bodyPr/>
        <a:lstStyle/>
        <a:p>
          <a:endParaRPr lang="en-ZA"/>
        </a:p>
      </dgm:t>
    </dgm:pt>
    <dgm:pt modelId="{2EB46CE6-0099-442E-877B-5A5D21ED7C7B}">
      <dgm:prSet phldrT="[Text]"/>
      <dgm:spPr>
        <a:solidFill>
          <a:srgbClr val="4EF25E"/>
        </a:solidFill>
      </dgm:spPr>
      <dgm:t>
        <a:bodyPr/>
        <a:lstStyle/>
        <a:p>
          <a:r>
            <a:rPr lang="en-ZA" dirty="0" smtClean="0">
              <a:solidFill>
                <a:schemeClr val="tx1"/>
              </a:solidFill>
            </a:rPr>
            <a:t>5 Year Plan</a:t>
          </a:r>
          <a:endParaRPr lang="en-ZA" dirty="0">
            <a:solidFill>
              <a:schemeClr val="tx1"/>
            </a:solidFill>
          </a:endParaRPr>
        </a:p>
      </dgm:t>
    </dgm:pt>
    <dgm:pt modelId="{850C41F9-3215-4D8D-A9A2-2834591CC08B}" type="parTrans" cxnId="{D99404EF-D0DC-4CAF-9E07-BE68C5C494A3}">
      <dgm:prSet/>
      <dgm:spPr/>
      <dgm:t>
        <a:bodyPr/>
        <a:lstStyle/>
        <a:p>
          <a:endParaRPr lang="en-ZA"/>
        </a:p>
      </dgm:t>
    </dgm:pt>
    <dgm:pt modelId="{644359C4-E4B1-4076-850D-8FC0ECBA5D8F}" type="sibTrans" cxnId="{D99404EF-D0DC-4CAF-9E07-BE68C5C494A3}">
      <dgm:prSet/>
      <dgm:spPr/>
      <dgm:t>
        <a:bodyPr/>
        <a:lstStyle/>
        <a:p>
          <a:endParaRPr lang="en-ZA"/>
        </a:p>
      </dgm:t>
    </dgm:pt>
    <dgm:pt modelId="{98F04EE2-9B65-482C-BC52-599DE68FB796}">
      <dgm:prSet phldrT="[Text]" custT="1"/>
      <dgm:spPr/>
      <dgm:t>
        <a:bodyPr/>
        <a:lstStyle/>
        <a:p>
          <a:r>
            <a:rPr lang="en-ZA" sz="1100" dirty="0" smtClean="0">
              <a:solidFill>
                <a:schemeClr val="tx1"/>
              </a:solidFill>
              <a:latin typeface="Calibri"/>
              <a:ea typeface="+mn-ea"/>
              <a:cs typeface="+mn-cs"/>
            </a:rPr>
            <a:t>* A</a:t>
          </a:r>
          <a:r>
            <a:rPr kumimoji="0" lang="en-ZA" sz="1100" b="0" i="0" u="none" strike="noStrike" cap="none" spc="0" normalizeH="0" baseline="0" noProof="0" dirty="0" err="1" smtClean="0">
              <a:ln>
                <a:noFill/>
              </a:ln>
              <a:solidFill>
                <a:schemeClr val="tx1"/>
              </a:solidFill>
              <a:effectLst/>
              <a:uLnTx/>
              <a:uFillTx/>
              <a:latin typeface="Calibri"/>
            </a:rPr>
            <a:t>udit</a:t>
          </a:r>
          <a:r>
            <a:rPr kumimoji="0" lang="en-ZA" sz="1100" b="0" i="0" u="none" strike="noStrike" cap="none" spc="0" normalizeH="0" baseline="0" noProof="0" dirty="0" smtClean="0">
              <a:ln>
                <a:noFill/>
              </a:ln>
              <a:solidFill>
                <a:schemeClr val="tx1"/>
              </a:solidFill>
              <a:effectLst/>
              <a:uLnTx/>
              <a:uFillTx/>
              <a:latin typeface="Calibri"/>
            </a:rPr>
            <a:t> on resources (infrastructure, human, land, machinery and equipment, as well as offender labour</a:t>
          </a:r>
          <a:endParaRPr lang="en-ZA" sz="1100" dirty="0">
            <a:solidFill>
              <a:schemeClr val="tx1"/>
            </a:solidFill>
          </a:endParaRPr>
        </a:p>
      </dgm:t>
    </dgm:pt>
    <dgm:pt modelId="{EC8BBB27-5C2B-4853-9EC0-0FCE3561ACF3}" type="parTrans" cxnId="{5BD86FA2-3D0E-4CDD-9AA8-61B8D64E6E1C}">
      <dgm:prSet/>
      <dgm:spPr/>
      <dgm:t>
        <a:bodyPr/>
        <a:lstStyle/>
        <a:p>
          <a:endParaRPr lang="en-ZA"/>
        </a:p>
      </dgm:t>
    </dgm:pt>
    <dgm:pt modelId="{E32789A1-BC72-4289-A144-927DB176C624}" type="sibTrans" cxnId="{5BD86FA2-3D0E-4CDD-9AA8-61B8D64E6E1C}">
      <dgm:prSet/>
      <dgm:spPr/>
      <dgm:t>
        <a:bodyPr/>
        <a:lstStyle/>
        <a:p>
          <a:endParaRPr lang="en-ZA"/>
        </a:p>
      </dgm:t>
    </dgm:pt>
    <dgm:pt modelId="{8FF44FCB-741D-45D7-A19E-ED3626F5CE22}">
      <dgm:prSet phldrT="[Text]" custT="1"/>
      <dgm:spPr/>
      <dgm:t>
        <a:bodyPr/>
        <a:lstStyle/>
        <a:p>
          <a:r>
            <a:rPr lang="en-ZA" sz="1100" dirty="0" smtClean="0">
              <a:solidFill>
                <a:schemeClr val="tx1"/>
              </a:solidFill>
            </a:rPr>
            <a:t>*Self sufficient on identified items</a:t>
          </a:r>
          <a:br>
            <a:rPr lang="en-ZA" sz="1100" dirty="0" smtClean="0">
              <a:solidFill>
                <a:schemeClr val="tx1"/>
              </a:solidFill>
            </a:rPr>
          </a:br>
          <a:r>
            <a:rPr lang="en-ZA" sz="1100" dirty="0" smtClean="0">
              <a:solidFill>
                <a:schemeClr val="tx1"/>
              </a:solidFill>
            </a:rPr>
            <a:t>*Establish a co-operative framework</a:t>
          </a:r>
        </a:p>
        <a:p>
          <a:r>
            <a:rPr lang="en-ZA" sz="1100" dirty="0" smtClean="0">
              <a:solidFill>
                <a:schemeClr val="tx1"/>
              </a:solidFill>
            </a:rPr>
            <a:t>*Increase in offender labour </a:t>
          </a:r>
        </a:p>
        <a:p>
          <a:r>
            <a:rPr lang="en-ZA" sz="1100" dirty="0" smtClean="0">
              <a:solidFill>
                <a:schemeClr val="tx1"/>
              </a:solidFill>
            </a:rPr>
            <a:t>*Enhanced levels of collaboration with communities</a:t>
          </a:r>
        </a:p>
        <a:p>
          <a:r>
            <a:rPr lang="en-ZA" sz="1100" dirty="0" smtClean="0">
              <a:solidFill>
                <a:schemeClr val="tx1"/>
              </a:solidFill>
            </a:rPr>
            <a:t>*Revenue generation  </a:t>
          </a:r>
        </a:p>
        <a:p>
          <a:r>
            <a:rPr lang="en-ZA" sz="1100" dirty="0" smtClean="0">
              <a:solidFill>
                <a:schemeClr val="tx1"/>
              </a:solidFill>
              <a:latin typeface="Calibri"/>
            </a:rPr>
            <a:t>* Collaboration and integration with </a:t>
          </a:r>
          <a:r>
            <a:rPr kumimoji="0" lang="en-ZA" sz="1100" b="0" i="0" u="none" strike="noStrike" cap="none" spc="0" normalizeH="0" baseline="0" noProof="0" dirty="0" smtClean="0">
              <a:ln>
                <a:noFill/>
              </a:ln>
              <a:solidFill>
                <a:schemeClr val="tx1"/>
              </a:solidFill>
              <a:effectLst/>
              <a:uLnTx/>
              <a:uFillTx/>
              <a:latin typeface="Calibri"/>
            </a:rPr>
            <a:t> stakeholders in delivery of  service</a:t>
          </a:r>
        </a:p>
        <a:p>
          <a:r>
            <a:rPr kumimoji="0" lang="en-ZA" sz="1100" b="0" i="0" u="none" strike="noStrike" cap="none" spc="0" normalizeH="0" baseline="0" noProof="0" dirty="0" smtClean="0">
              <a:ln>
                <a:noFill/>
              </a:ln>
              <a:solidFill>
                <a:schemeClr val="tx1"/>
              </a:solidFill>
              <a:effectLst/>
              <a:uLnTx/>
              <a:uFillTx/>
              <a:latin typeface="Calibri"/>
            </a:rPr>
            <a:t>*Develop Business Case for a Trading Entity </a:t>
          </a:r>
        </a:p>
        <a:p>
          <a:r>
            <a:rPr kumimoji="0" lang="en-ZA" sz="1100" b="0" i="0" u="none" strike="noStrike" cap="none" spc="0" normalizeH="0" baseline="0" noProof="0" dirty="0" smtClean="0">
              <a:ln>
                <a:noFill/>
              </a:ln>
              <a:solidFill>
                <a:schemeClr val="tx1"/>
              </a:solidFill>
              <a:effectLst/>
              <a:uLnTx/>
              <a:uFillTx/>
              <a:latin typeface="Calibri"/>
            </a:rPr>
            <a:t>*Review of regulatory framework</a:t>
          </a:r>
        </a:p>
        <a:p>
          <a:endParaRPr lang="en-ZA" sz="700" dirty="0">
            <a:solidFill>
              <a:schemeClr val="tx1"/>
            </a:solidFill>
          </a:endParaRPr>
        </a:p>
      </dgm:t>
    </dgm:pt>
    <dgm:pt modelId="{C208E8B0-AB77-4B53-89D7-EB7F030BDD78}" type="parTrans" cxnId="{33147C5B-2DA0-4143-8420-F6E484C62D9D}">
      <dgm:prSet/>
      <dgm:spPr/>
      <dgm:t>
        <a:bodyPr/>
        <a:lstStyle/>
        <a:p>
          <a:endParaRPr lang="en-ZA"/>
        </a:p>
      </dgm:t>
    </dgm:pt>
    <dgm:pt modelId="{98DA2EFB-1998-4133-994C-2504D707734E}" type="sibTrans" cxnId="{33147C5B-2DA0-4143-8420-F6E484C62D9D}">
      <dgm:prSet/>
      <dgm:spPr/>
      <dgm:t>
        <a:bodyPr/>
        <a:lstStyle/>
        <a:p>
          <a:endParaRPr lang="en-ZA"/>
        </a:p>
      </dgm:t>
    </dgm:pt>
    <dgm:pt modelId="{6936CC32-C20F-4026-9AB7-A80744D6C229}">
      <dgm:prSet phldrT="[Text]"/>
      <dgm:spPr>
        <a:solidFill>
          <a:srgbClr val="6600FF"/>
        </a:solidFill>
      </dgm:spPr>
      <dgm:t>
        <a:bodyPr/>
        <a:lstStyle/>
        <a:p>
          <a:r>
            <a:rPr lang="en-ZA" dirty="0" smtClean="0"/>
            <a:t>10 Year Plan</a:t>
          </a:r>
          <a:endParaRPr lang="en-ZA" dirty="0"/>
        </a:p>
      </dgm:t>
    </dgm:pt>
    <dgm:pt modelId="{3987EA54-BF49-41B0-A012-F479D6321003}" type="parTrans" cxnId="{6DA25F2A-A2C7-4307-B5F1-8BDACE7784C6}">
      <dgm:prSet/>
      <dgm:spPr/>
      <dgm:t>
        <a:bodyPr/>
        <a:lstStyle/>
        <a:p>
          <a:endParaRPr lang="en-ZA"/>
        </a:p>
      </dgm:t>
    </dgm:pt>
    <dgm:pt modelId="{9E81B9F3-31EF-4D2A-A1E4-24AE1C181D1F}" type="sibTrans" cxnId="{6DA25F2A-A2C7-4307-B5F1-8BDACE7784C6}">
      <dgm:prSet/>
      <dgm:spPr/>
      <dgm:t>
        <a:bodyPr/>
        <a:lstStyle/>
        <a:p>
          <a:endParaRPr lang="en-ZA"/>
        </a:p>
      </dgm:t>
    </dgm:pt>
    <dgm:pt modelId="{8E92BBE3-16A3-4A02-B9A0-16F49B2CDC06}">
      <dgm:prSet phldrT="[Text]" custT="1"/>
      <dgm:spPr/>
      <dgm:t>
        <a:bodyPr/>
        <a:lstStyle/>
        <a:p>
          <a:endParaRPr lang="en-ZA" sz="1100" dirty="0" smtClean="0"/>
        </a:p>
        <a:p>
          <a:r>
            <a:rPr lang="en-ZA" sz="1800" dirty="0" smtClean="0"/>
            <a:t>*Established Trading Entity</a:t>
          </a:r>
        </a:p>
        <a:p>
          <a:endParaRPr lang="en-ZA" sz="1800" dirty="0" smtClean="0"/>
        </a:p>
        <a:p>
          <a:r>
            <a:rPr lang="en-ZA" sz="1800" dirty="0" smtClean="0"/>
            <a:t>*Increased revenue generation</a:t>
          </a:r>
        </a:p>
        <a:p>
          <a:endParaRPr lang="en-ZA" sz="1800" dirty="0" smtClean="0"/>
        </a:p>
        <a:p>
          <a:r>
            <a:rPr lang="en-ZA" sz="1800" dirty="0" smtClean="0"/>
            <a:t>*Reviewed regulatory framework</a:t>
          </a:r>
          <a:endParaRPr lang="en-ZA" sz="1800" dirty="0"/>
        </a:p>
      </dgm:t>
    </dgm:pt>
    <dgm:pt modelId="{067D3413-CF1E-4668-ADD5-067F9D701F45}" type="parTrans" cxnId="{2013C5D8-FF7E-4EFD-8DB9-A80382AD367F}">
      <dgm:prSet/>
      <dgm:spPr/>
      <dgm:t>
        <a:bodyPr/>
        <a:lstStyle/>
        <a:p>
          <a:endParaRPr lang="en-ZA"/>
        </a:p>
      </dgm:t>
    </dgm:pt>
    <dgm:pt modelId="{0967A5C5-5A42-4D43-ACC4-957D01B928FD}" type="sibTrans" cxnId="{2013C5D8-FF7E-4EFD-8DB9-A80382AD367F}">
      <dgm:prSet/>
      <dgm:spPr/>
      <dgm:t>
        <a:bodyPr/>
        <a:lstStyle/>
        <a:p>
          <a:endParaRPr lang="en-ZA"/>
        </a:p>
      </dgm:t>
    </dgm:pt>
    <dgm:pt modelId="{FA8DD564-35B8-4094-857E-C099354CBA0F}">
      <dgm:prSet phldrT="[Text]"/>
      <dgm:spPr/>
      <dgm:t>
        <a:bodyPr/>
        <a:lstStyle/>
        <a:p>
          <a:r>
            <a:rPr lang="en-ZA" dirty="0" smtClean="0"/>
            <a:t>50 Year Plan</a:t>
          </a:r>
          <a:endParaRPr lang="en-ZA" dirty="0"/>
        </a:p>
      </dgm:t>
    </dgm:pt>
    <dgm:pt modelId="{315A79DA-E1D1-4F5B-972F-A99373AEF6C3}" type="parTrans" cxnId="{5871D2AC-9DBC-4A3D-ADB9-713426527A50}">
      <dgm:prSet/>
      <dgm:spPr/>
      <dgm:t>
        <a:bodyPr/>
        <a:lstStyle/>
        <a:p>
          <a:endParaRPr lang="en-ZA"/>
        </a:p>
      </dgm:t>
    </dgm:pt>
    <dgm:pt modelId="{5AF9A4A9-57F0-48B9-9E22-E355201EA133}" type="sibTrans" cxnId="{5871D2AC-9DBC-4A3D-ADB9-713426527A50}">
      <dgm:prSet/>
      <dgm:spPr/>
      <dgm:t>
        <a:bodyPr/>
        <a:lstStyle/>
        <a:p>
          <a:endParaRPr lang="en-ZA"/>
        </a:p>
      </dgm:t>
    </dgm:pt>
    <dgm:pt modelId="{AB413B80-DB20-49AE-8BBD-5B77F241FF2F}">
      <dgm:prSet phldrT="[Text]" custT="1"/>
      <dgm:spPr/>
      <dgm:t>
        <a:bodyPr/>
        <a:lstStyle/>
        <a:p>
          <a:r>
            <a:rPr lang="en-ZA" sz="1100" dirty="0" smtClean="0"/>
            <a:t>*</a:t>
          </a:r>
          <a:r>
            <a:rPr lang="en-ZA" sz="1400" dirty="0" smtClean="0"/>
            <a:t>Fully self sustaining corrections beyond Agriculture and Production Workshops</a:t>
          </a:r>
        </a:p>
        <a:p>
          <a:r>
            <a:rPr lang="en-ZA" sz="1400" dirty="0" smtClean="0"/>
            <a:t>*Alignment of DCS planning to the 4th Industrial Revolution by modernising corrections and operations for self-sufficiency</a:t>
          </a:r>
          <a:endParaRPr lang="en-ZA" sz="1400" dirty="0"/>
        </a:p>
      </dgm:t>
    </dgm:pt>
    <dgm:pt modelId="{C0609A37-6735-4F0E-BAC1-76354D85887A}" type="parTrans" cxnId="{C562368A-6442-4573-8521-DED5EC6F401A}">
      <dgm:prSet/>
      <dgm:spPr/>
      <dgm:t>
        <a:bodyPr/>
        <a:lstStyle/>
        <a:p>
          <a:endParaRPr lang="en-ZA"/>
        </a:p>
      </dgm:t>
    </dgm:pt>
    <dgm:pt modelId="{B3539902-AF61-4C05-8982-F920BFC33B6A}" type="sibTrans" cxnId="{C562368A-6442-4573-8521-DED5EC6F401A}">
      <dgm:prSet/>
      <dgm:spPr/>
      <dgm:t>
        <a:bodyPr/>
        <a:lstStyle/>
        <a:p>
          <a:endParaRPr lang="en-ZA"/>
        </a:p>
      </dgm:t>
    </dgm:pt>
    <dgm:pt modelId="{C293218A-BAAD-4BF3-A3A5-A6F8A80DF606}" type="pres">
      <dgm:prSet presAssocID="{43709CAA-54D2-44C0-8DC0-1656415BF282}" presName="Name0" presStyleCnt="0">
        <dgm:presLayoutVars>
          <dgm:chMax val="7"/>
          <dgm:chPref val="7"/>
          <dgm:dir/>
          <dgm:animLvl val="lvl"/>
        </dgm:presLayoutVars>
      </dgm:prSet>
      <dgm:spPr/>
      <dgm:t>
        <a:bodyPr/>
        <a:lstStyle/>
        <a:p>
          <a:endParaRPr lang="en-ZA"/>
        </a:p>
      </dgm:t>
    </dgm:pt>
    <dgm:pt modelId="{FC796FA3-0B14-4662-92B5-4A19530F5080}" type="pres">
      <dgm:prSet presAssocID="{2EB46CE6-0099-442E-877B-5A5D21ED7C7B}" presName="parentText_1" presStyleLbl="node1" presStyleIdx="0" presStyleCnt="3">
        <dgm:presLayoutVars>
          <dgm:chMax val="1"/>
          <dgm:chPref val="1"/>
          <dgm:bulletEnabled val="1"/>
        </dgm:presLayoutVars>
      </dgm:prSet>
      <dgm:spPr/>
      <dgm:t>
        <a:bodyPr/>
        <a:lstStyle/>
        <a:p>
          <a:endParaRPr lang="en-ZA"/>
        </a:p>
      </dgm:t>
    </dgm:pt>
    <dgm:pt modelId="{12C30D81-1BC4-4E76-85E0-972A67EA9B48}" type="pres">
      <dgm:prSet presAssocID="{2EB46CE6-0099-442E-877B-5A5D21ED7C7B}" presName="childText_1" presStyleLbl="node1" presStyleIdx="0" presStyleCnt="3" custLinFactNeighborX="-86482">
        <dgm:presLayoutVars>
          <dgm:chMax val="0"/>
          <dgm:chPref val="0"/>
          <dgm:bulletEnabled val="1"/>
        </dgm:presLayoutVars>
      </dgm:prSet>
      <dgm:spPr/>
      <dgm:t>
        <a:bodyPr/>
        <a:lstStyle/>
        <a:p>
          <a:endParaRPr lang="en-ZA"/>
        </a:p>
      </dgm:t>
    </dgm:pt>
    <dgm:pt modelId="{641AFD6D-F764-4206-91B1-FC22A5909C26}" type="pres">
      <dgm:prSet presAssocID="{2EB46CE6-0099-442E-877B-5A5D21ED7C7B}" presName="accentShape_1" presStyleCnt="0"/>
      <dgm:spPr/>
    </dgm:pt>
    <dgm:pt modelId="{3116F521-1B83-429C-A2A7-ECEDDEDF7363}" type="pres">
      <dgm:prSet presAssocID="{2EB46CE6-0099-442E-877B-5A5D21ED7C7B}" presName="imageRepeatNode" presStyleLbl="node1" presStyleIdx="0" presStyleCnt="3" custScaleX="150693" custLinFactNeighborX="-40557" custLinFactNeighborY="502"/>
      <dgm:spPr/>
      <dgm:t>
        <a:bodyPr/>
        <a:lstStyle/>
        <a:p>
          <a:endParaRPr lang="en-ZA"/>
        </a:p>
      </dgm:t>
    </dgm:pt>
    <dgm:pt modelId="{4AC835D9-EEE6-4006-B162-ED5884128BBA}" type="pres">
      <dgm:prSet presAssocID="{6936CC32-C20F-4026-9AB7-A80744D6C229}" presName="parentText_2" presStyleLbl="node1" presStyleIdx="0" presStyleCnt="3">
        <dgm:presLayoutVars>
          <dgm:chMax val="1"/>
          <dgm:chPref val="1"/>
          <dgm:bulletEnabled val="1"/>
        </dgm:presLayoutVars>
      </dgm:prSet>
      <dgm:spPr/>
      <dgm:t>
        <a:bodyPr/>
        <a:lstStyle/>
        <a:p>
          <a:endParaRPr lang="en-ZA"/>
        </a:p>
      </dgm:t>
    </dgm:pt>
    <dgm:pt modelId="{E29B0D4E-9527-4DF4-8CD5-94AFB7B7C1C8}" type="pres">
      <dgm:prSet presAssocID="{6936CC32-C20F-4026-9AB7-A80744D6C229}" presName="childText_2" presStyleLbl="node2" presStyleIdx="0" presStyleCnt="0" custLinFactNeighborX="-21377" custLinFactNeighborY="0">
        <dgm:presLayoutVars>
          <dgm:chMax val="0"/>
          <dgm:chPref val="0"/>
          <dgm:bulletEnabled val="1"/>
        </dgm:presLayoutVars>
      </dgm:prSet>
      <dgm:spPr/>
      <dgm:t>
        <a:bodyPr/>
        <a:lstStyle/>
        <a:p>
          <a:endParaRPr lang="en-ZA"/>
        </a:p>
      </dgm:t>
    </dgm:pt>
    <dgm:pt modelId="{2C2199AD-7778-4CD8-A24E-F35133B1D443}" type="pres">
      <dgm:prSet presAssocID="{6936CC32-C20F-4026-9AB7-A80744D6C229}" presName="accentShape_2" presStyleCnt="0"/>
      <dgm:spPr/>
    </dgm:pt>
    <dgm:pt modelId="{24D6FB7F-F398-4AD2-9D1F-A5B72AA2D00A}" type="pres">
      <dgm:prSet presAssocID="{6936CC32-C20F-4026-9AB7-A80744D6C229}" presName="imageRepeatNode" presStyleLbl="node1" presStyleIdx="1" presStyleCnt="3" custScaleX="150693" custLinFactNeighborX="6209" custLinFactNeighborY="548"/>
      <dgm:spPr/>
      <dgm:t>
        <a:bodyPr/>
        <a:lstStyle/>
        <a:p>
          <a:endParaRPr lang="en-ZA"/>
        </a:p>
      </dgm:t>
    </dgm:pt>
    <dgm:pt modelId="{7D88390C-7299-414B-9CC0-9341FA297A53}" type="pres">
      <dgm:prSet presAssocID="{FA8DD564-35B8-4094-857E-C099354CBA0F}" presName="parentText_3" presStyleLbl="node1" presStyleIdx="1" presStyleCnt="3">
        <dgm:presLayoutVars>
          <dgm:chMax val="1"/>
          <dgm:chPref val="1"/>
          <dgm:bulletEnabled val="1"/>
        </dgm:presLayoutVars>
      </dgm:prSet>
      <dgm:spPr/>
      <dgm:t>
        <a:bodyPr/>
        <a:lstStyle/>
        <a:p>
          <a:endParaRPr lang="en-ZA"/>
        </a:p>
      </dgm:t>
    </dgm:pt>
    <dgm:pt modelId="{8C4C0215-C8FF-405E-9748-D890F08272DB}" type="pres">
      <dgm:prSet presAssocID="{FA8DD564-35B8-4094-857E-C099354CBA0F}" presName="childText_3" presStyleLbl="node2" presStyleIdx="0" presStyleCnt="0" custLinFactNeighborX="36925" custLinFactNeighborY="0">
        <dgm:presLayoutVars>
          <dgm:chMax val="0"/>
          <dgm:chPref val="0"/>
          <dgm:bulletEnabled val="1"/>
        </dgm:presLayoutVars>
      </dgm:prSet>
      <dgm:spPr/>
      <dgm:t>
        <a:bodyPr/>
        <a:lstStyle/>
        <a:p>
          <a:endParaRPr lang="en-ZA"/>
        </a:p>
      </dgm:t>
    </dgm:pt>
    <dgm:pt modelId="{5E5FCEE3-3D79-4858-B49F-46361BF6725F}" type="pres">
      <dgm:prSet presAssocID="{FA8DD564-35B8-4094-857E-C099354CBA0F}" presName="accentShape_3" presStyleCnt="0"/>
      <dgm:spPr/>
    </dgm:pt>
    <dgm:pt modelId="{E3088BF5-33E3-495E-BD53-7F4A2F17A601}" type="pres">
      <dgm:prSet presAssocID="{FA8DD564-35B8-4094-857E-C099354CBA0F}" presName="imageRepeatNode" presStyleLbl="node1" presStyleIdx="2" presStyleCnt="3" custScaleX="150693" custLinFactNeighborX="42774" custLinFactNeighborY="587"/>
      <dgm:spPr/>
      <dgm:t>
        <a:bodyPr/>
        <a:lstStyle/>
        <a:p>
          <a:endParaRPr lang="en-ZA"/>
        </a:p>
      </dgm:t>
    </dgm:pt>
  </dgm:ptLst>
  <dgm:cxnLst>
    <dgm:cxn modelId="{6153C973-0E1C-4EA3-97F9-D77F991BBDA0}" type="presOf" srcId="{8FF44FCB-741D-45D7-A19E-ED3626F5CE22}" destId="{12C30D81-1BC4-4E76-85E0-972A67EA9B48}" srcOrd="0" destOrd="1" presId="urn:microsoft.com/office/officeart/2009/3/layout/BlockDescendingList"/>
    <dgm:cxn modelId="{C562368A-6442-4573-8521-DED5EC6F401A}" srcId="{FA8DD564-35B8-4094-857E-C099354CBA0F}" destId="{AB413B80-DB20-49AE-8BBD-5B77F241FF2F}" srcOrd="0" destOrd="0" parTransId="{C0609A37-6735-4F0E-BAC1-76354D85887A}" sibTransId="{B3539902-AF61-4C05-8982-F920BFC33B6A}"/>
    <dgm:cxn modelId="{13B98CDB-6B3B-4047-BDC8-FC58D666D03B}" type="presOf" srcId="{8E92BBE3-16A3-4A02-B9A0-16F49B2CDC06}" destId="{E29B0D4E-9527-4DF4-8CD5-94AFB7B7C1C8}" srcOrd="0" destOrd="0" presId="urn:microsoft.com/office/officeart/2009/3/layout/BlockDescendingList"/>
    <dgm:cxn modelId="{6438717E-FF4D-4941-BF44-9A41F9046319}" type="presOf" srcId="{2EB46CE6-0099-442E-877B-5A5D21ED7C7B}" destId="{FC796FA3-0B14-4662-92B5-4A19530F5080}" srcOrd="0" destOrd="0" presId="urn:microsoft.com/office/officeart/2009/3/layout/BlockDescendingList"/>
    <dgm:cxn modelId="{6DA25F2A-A2C7-4307-B5F1-8BDACE7784C6}" srcId="{43709CAA-54D2-44C0-8DC0-1656415BF282}" destId="{6936CC32-C20F-4026-9AB7-A80744D6C229}" srcOrd="1" destOrd="0" parTransId="{3987EA54-BF49-41B0-A012-F479D6321003}" sibTransId="{9E81B9F3-31EF-4D2A-A1E4-24AE1C181D1F}"/>
    <dgm:cxn modelId="{394F2C9E-7210-4505-A037-A99A190A482A}" type="presOf" srcId="{AB413B80-DB20-49AE-8BBD-5B77F241FF2F}" destId="{8C4C0215-C8FF-405E-9748-D890F08272DB}" srcOrd="0" destOrd="0" presId="urn:microsoft.com/office/officeart/2009/3/layout/BlockDescendingList"/>
    <dgm:cxn modelId="{5871D2AC-9DBC-4A3D-ADB9-713426527A50}" srcId="{43709CAA-54D2-44C0-8DC0-1656415BF282}" destId="{FA8DD564-35B8-4094-857E-C099354CBA0F}" srcOrd="2" destOrd="0" parTransId="{315A79DA-E1D1-4F5B-972F-A99373AEF6C3}" sibTransId="{5AF9A4A9-57F0-48B9-9E22-E355201EA133}"/>
    <dgm:cxn modelId="{1F47126F-B92C-48DF-BD4E-D2EFBEC63115}" type="presOf" srcId="{FA8DD564-35B8-4094-857E-C099354CBA0F}" destId="{E3088BF5-33E3-495E-BD53-7F4A2F17A601}" srcOrd="1" destOrd="0" presId="urn:microsoft.com/office/officeart/2009/3/layout/BlockDescendingList"/>
    <dgm:cxn modelId="{4EAA7D85-B995-459C-B616-C6EE5C49EFDA}" type="presOf" srcId="{2EB46CE6-0099-442E-877B-5A5D21ED7C7B}" destId="{3116F521-1B83-429C-A2A7-ECEDDEDF7363}" srcOrd="1" destOrd="0" presId="urn:microsoft.com/office/officeart/2009/3/layout/BlockDescendingList"/>
    <dgm:cxn modelId="{EE951CBA-ECFC-4275-AF78-716195AF86D1}" type="presOf" srcId="{43709CAA-54D2-44C0-8DC0-1656415BF282}" destId="{C293218A-BAAD-4BF3-A3A5-A6F8A80DF606}" srcOrd="0" destOrd="0" presId="urn:microsoft.com/office/officeart/2009/3/layout/BlockDescendingList"/>
    <dgm:cxn modelId="{C4861B28-0BA8-4DEC-8D1C-B4342E885B2F}" type="presOf" srcId="{FA8DD564-35B8-4094-857E-C099354CBA0F}" destId="{7D88390C-7299-414B-9CC0-9341FA297A53}" srcOrd="0" destOrd="0" presId="urn:microsoft.com/office/officeart/2009/3/layout/BlockDescendingList"/>
    <dgm:cxn modelId="{2013C5D8-FF7E-4EFD-8DB9-A80382AD367F}" srcId="{6936CC32-C20F-4026-9AB7-A80744D6C229}" destId="{8E92BBE3-16A3-4A02-B9A0-16F49B2CDC06}" srcOrd="0" destOrd="0" parTransId="{067D3413-CF1E-4668-ADD5-067F9D701F45}" sibTransId="{0967A5C5-5A42-4D43-ACC4-957D01B928FD}"/>
    <dgm:cxn modelId="{4EE64659-C1B7-43C4-8354-162752D1AE8C}" type="presOf" srcId="{6936CC32-C20F-4026-9AB7-A80744D6C229}" destId="{4AC835D9-EEE6-4006-B162-ED5884128BBA}" srcOrd="0" destOrd="0" presId="urn:microsoft.com/office/officeart/2009/3/layout/BlockDescendingList"/>
    <dgm:cxn modelId="{33147C5B-2DA0-4143-8420-F6E484C62D9D}" srcId="{2EB46CE6-0099-442E-877B-5A5D21ED7C7B}" destId="{8FF44FCB-741D-45D7-A19E-ED3626F5CE22}" srcOrd="1" destOrd="0" parTransId="{C208E8B0-AB77-4B53-89D7-EB7F030BDD78}" sibTransId="{98DA2EFB-1998-4133-994C-2504D707734E}"/>
    <dgm:cxn modelId="{AFC8824C-3539-47A4-82DE-FB001A9AC2C0}" type="presOf" srcId="{98F04EE2-9B65-482C-BC52-599DE68FB796}" destId="{12C30D81-1BC4-4E76-85E0-972A67EA9B48}" srcOrd="0" destOrd="0" presId="urn:microsoft.com/office/officeart/2009/3/layout/BlockDescendingList"/>
    <dgm:cxn modelId="{5BD86FA2-3D0E-4CDD-9AA8-61B8D64E6E1C}" srcId="{2EB46CE6-0099-442E-877B-5A5D21ED7C7B}" destId="{98F04EE2-9B65-482C-BC52-599DE68FB796}" srcOrd="0" destOrd="0" parTransId="{EC8BBB27-5C2B-4853-9EC0-0FCE3561ACF3}" sibTransId="{E32789A1-BC72-4289-A144-927DB176C624}"/>
    <dgm:cxn modelId="{D99404EF-D0DC-4CAF-9E07-BE68C5C494A3}" srcId="{43709CAA-54D2-44C0-8DC0-1656415BF282}" destId="{2EB46CE6-0099-442E-877B-5A5D21ED7C7B}" srcOrd="0" destOrd="0" parTransId="{850C41F9-3215-4D8D-A9A2-2834591CC08B}" sibTransId="{644359C4-E4B1-4076-850D-8FC0ECBA5D8F}"/>
    <dgm:cxn modelId="{466E55A0-4068-44B2-973E-CD3E864DA9D7}" type="presOf" srcId="{6936CC32-C20F-4026-9AB7-A80744D6C229}" destId="{24D6FB7F-F398-4AD2-9D1F-A5B72AA2D00A}" srcOrd="1" destOrd="0" presId="urn:microsoft.com/office/officeart/2009/3/layout/BlockDescendingList"/>
    <dgm:cxn modelId="{90C95EF4-6716-4314-BE3F-3D91E33D9902}" type="presParOf" srcId="{C293218A-BAAD-4BF3-A3A5-A6F8A80DF606}" destId="{FC796FA3-0B14-4662-92B5-4A19530F5080}" srcOrd="0" destOrd="0" presId="urn:microsoft.com/office/officeart/2009/3/layout/BlockDescendingList"/>
    <dgm:cxn modelId="{28144C0E-7136-460B-97B7-57A5C710B7A7}" type="presParOf" srcId="{C293218A-BAAD-4BF3-A3A5-A6F8A80DF606}" destId="{12C30D81-1BC4-4E76-85E0-972A67EA9B48}" srcOrd="1" destOrd="0" presId="urn:microsoft.com/office/officeart/2009/3/layout/BlockDescendingList"/>
    <dgm:cxn modelId="{FDDBB2F4-768A-4820-A444-FDDC95B7C7BA}" type="presParOf" srcId="{C293218A-BAAD-4BF3-A3A5-A6F8A80DF606}" destId="{641AFD6D-F764-4206-91B1-FC22A5909C26}" srcOrd="2" destOrd="0" presId="urn:microsoft.com/office/officeart/2009/3/layout/BlockDescendingList"/>
    <dgm:cxn modelId="{4B2FF67F-4AC2-4562-9C98-31057F920E7F}" type="presParOf" srcId="{641AFD6D-F764-4206-91B1-FC22A5909C26}" destId="{3116F521-1B83-429C-A2A7-ECEDDEDF7363}" srcOrd="0" destOrd="0" presId="urn:microsoft.com/office/officeart/2009/3/layout/BlockDescendingList"/>
    <dgm:cxn modelId="{BF2A1626-73E1-461D-97D6-9472080CABCB}" type="presParOf" srcId="{C293218A-BAAD-4BF3-A3A5-A6F8A80DF606}" destId="{4AC835D9-EEE6-4006-B162-ED5884128BBA}" srcOrd="3" destOrd="0" presId="urn:microsoft.com/office/officeart/2009/3/layout/BlockDescendingList"/>
    <dgm:cxn modelId="{F4FE86B3-EDBB-4134-956F-F4AD0503BF9D}" type="presParOf" srcId="{C293218A-BAAD-4BF3-A3A5-A6F8A80DF606}" destId="{E29B0D4E-9527-4DF4-8CD5-94AFB7B7C1C8}" srcOrd="4" destOrd="0" presId="urn:microsoft.com/office/officeart/2009/3/layout/BlockDescendingList"/>
    <dgm:cxn modelId="{CEC5FC11-E08D-4398-8B38-05272F0C1ECB}" type="presParOf" srcId="{C293218A-BAAD-4BF3-A3A5-A6F8A80DF606}" destId="{2C2199AD-7778-4CD8-A24E-F35133B1D443}" srcOrd="5" destOrd="0" presId="urn:microsoft.com/office/officeart/2009/3/layout/BlockDescendingList"/>
    <dgm:cxn modelId="{1FC58939-841A-48A7-A377-0BE2C298136D}" type="presParOf" srcId="{2C2199AD-7778-4CD8-A24E-F35133B1D443}" destId="{24D6FB7F-F398-4AD2-9D1F-A5B72AA2D00A}" srcOrd="0" destOrd="0" presId="urn:microsoft.com/office/officeart/2009/3/layout/BlockDescendingList"/>
    <dgm:cxn modelId="{94D0C0DC-B1A3-4521-952D-BB9598C6830F}" type="presParOf" srcId="{C293218A-BAAD-4BF3-A3A5-A6F8A80DF606}" destId="{7D88390C-7299-414B-9CC0-9341FA297A53}" srcOrd="6" destOrd="0" presId="urn:microsoft.com/office/officeart/2009/3/layout/BlockDescendingList"/>
    <dgm:cxn modelId="{0ACAD1FB-6735-495F-B15B-A8DF19CA53FB}" type="presParOf" srcId="{C293218A-BAAD-4BF3-A3A5-A6F8A80DF606}" destId="{8C4C0215-C8FF-405E-9748-D890F08272DB}" srcOrd="7" destOrd="0" presId="urn:microsoft.com/office/officeart/2009/3/layout/BlockDescendingList"/>
    <dgm:cxn modelId="{4FD82838-C667-4005-90FD-239C9921ADF7}" type="presParOf" srcId="{C293218A-BAAD-4BF3-A3A5-A6F8A80DF606}" destId="{5E5FCEE3-3D79-4858-B49F-46361BF6725F}" srcOrd="8" destOrd="0" presId="urn:microsoft.com/office/officeart/2009/3/layout/BlockDescendingList"/>
    <dgm:cxn modelId="{C86B2E9F-36E9-4F1D-B950-F131D9ADB268}" type="presParOf" srcId="{5E5FCEE3-3D79-4858-B49F-46361BF6725F}" destId="{E3088BF5-33E3-495E-BD53-7F4A2F17A601}"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E1993-DE2F-4A51-8D77-D9DF03A10228}">
      <dsp:nvSpPr>
        <dsp:cNvPr id="0" name=""/>
        <dsp:cNvSpPr/>
      </dsp:nvSpPr>
      <dsp:spPr>
        <a:xfrm>
          <a:off x="236349" y="1843768"/>
          <a:ext cx="1740981" cy="2032038"/>
        </a:xfrm>
        <a:prstGeom prst="roundRect">
          <a:avLst>
            <a:gd name="adj" fmla="val 10000"/>
          </a:avLst>
        </a:prstGeom>
        <a:solidFill>
          <a:schemeClr val="lt1">
            <a:hueOff val="0"/>
            <a:satOff val="0"/>
            <a:lumOff val="0"/>
            <a:alphaOff val="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ZA" sz="1200" kern="1200" dirty="0" smtClean="0">
              <a:latin typeface="Calibri"/>
              <a:ea typeface="+mn-ea"/>
              <a:cs typeface="+mn-cs"/>
            </a:rPr>
            <a:t>*Economic stimulus and growth</a:t>
          </a:r>
        </a:p>
      </dsp:txBody>
      <dsp:txXfrm>
        <a:off x="287341" y="1894760"/>
        <a:ext cx="1638997" cy="1930054"/>
      </dsp:txXfrm>
    </dsp:sp>
    <dsp:sp modelId="{806624F1-247C-4B18-98B2-C7420405EA0A}">
      <dsp:nvSpPr>
        <dsp:cNvPr id="0" name=""/>
        <dsp:cNvSpPr/>
      </dsp:nvSpPr>
      <dsp:spPr>
        <a:xfrm>
          <a:off x="1977330" y="2846089"/>
          <a:ext cx="547347" cy="27395"/>
        </a:xfrm>
        <a:custGeom>
          <a:avLst/>
          <a:gdLst/>
          <a:ahLst/>
          <a:cxnLst/>
          <a:rect l="0" t="0" r="0" b="0"/>
          <a:pathLst>
            <a:path>
              <a:moveTo>
                <a:pt x="0" y="13710"/>
              </a:moveTo>
              <a:lnTo>
                <a:pt x="547882" y="13710"/>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ysClr val="windowText" lastClr="000000">
                <a:hueOff val="0"/>
                <a:satOff val="0"/>
                <a:lumOff val="0"/>
                <a:alphaOff val="0"/>
              </a:sysClr>
            </a:solidFill>
            <a:latin typeface="Calibri"/>
            <a:ea typeface="+mn-ea"/>
            <a:cs typeface="+mn-cs"/>
          </a:endParaRPr>
        </a:p>
      </dsp:txBody>
      <dsp:txXfrm>
        <a:off x="2237320" y="2846103"/>
        <a:ext cx="27367" cy="27367"/>
      </dsp:txXfrm>
    </dsp:sp>
    <dsp:sp modelId="{700750EF-DCA2-44E7-A8F6-8722B98CA86B}">
      <dsp:nvSpPr>
        <dsp:cNvPr id="0" name=""/>
        <dsp:cNvSpPr/>
      </dsp:nvSpPr>
      <dsp:spPr>
        <a:xfrm>
          <a:off x="2524677" y="1614302"/>
          <a:ext cx="1740981" cy="2490969"/>
        </a:xfrm>
        <a:prstGeom prst="roundRect">
          <a:avLst>
            <a:gd name="adj" fmla="val 10000"/>
          </a:avLst>
        </a:prstGeom>
        <a:solidFill>
          <a:schemeClr val="lt1">
            <a:hueOff val="0"/>
            <a:satOff val="0"/>
            <a:lumOff val="0"/>
            <a:alphaOff val="0"/>
          </a:schemeClr>
        </a:solidFill>
        <a:ln w="38100" cap="flat" cmpd="sng" algn="ctr">
          <a:solidFill>
            <a:srgbClr val="33CC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latin typeface="Calibri"/>
              <a:ea typeface="+mn-ea"/>
              <a:cs typeface="+mn-cs"/>
            </a:rPr>
            <a:t>*Job creation and poverty alleviation</a:t>
          </a:r>
        </a:p>
        <a:p>
          <a:pPr lvl="0" algn="ctr" defTabSz="533400">
            <a:lnSpc>
              <a:spcPct val="90000"/>
            </a:lnSpc>
            <a:spcBef>
              <a:spcPct val="0"/>
            </a:spcBef>
            <a:spcAft>
              <a:spcPct val="35000"/>
            </a:spcAft>
          </a:pPr>
          <a:r>
            <a:rPr lang="en-ZA" sz="1200" kern="1200" dirty="0" smtClean="0">
              <a:latin typeface="Calibri"/>
              <a:ea typeface="+mn-ea"/>
              <a:cs typeface="+mn-cs"/>
            </a:rPr>
            <a:t>*Revenue generation</a:t>
          </a:r>
        </a:p>
        <a:p>
          <a:pPr lvl="0" algn="ctr" defTabSz="533400">
            <a:lnSpc>
              <a:spcPct val="90000"/>
            </a:lnSpc>
            <a:spcBef>
              <a:spcPct val="0"/>
            </a:spcBef>
            <a:spcAft>
              <a:spcPct val="35000"/>
            </a:spcAft>
          </a:pPr>
          <a:r>
            <a:rPr lang="en-ZA" sz="1200" kern="1200" dirty="0" smtClean="0">
              <a:latin typeface="Calibri"/>
              <a:ea typeface="+mn-ea"/>
              <a:cs typeface="+mn-cs"/>
            </a:rPr>
            <a:t>*Self sufficient on identified items </a:t>
          </a:r>
        </a:p>
        <a:p>
          <a:pPr lvl="0" algn="ctr" defTabSz="533400">
            <a:lnSpc>
              <a:spcPct val="90000"/>
            </a:lnSpc>
            <a:spcBef>
              <a:spcPct val="0"/>
            </a:spcBef>
            <a:spcAft>
              <a:spcPct val="35000"/>
            </a:spcAft>
          </a:pPr>
          <a:endParaRPr lang="en-ZA" sz="1200" kern="1200" dirty="0" smtClean="0">
            <a:latin typeface="Calibri"/>
            <a:ea typeface="+mn-ea"/>
            <a:cs typeface="+mn-cs"/>
          </a:endParaRPr>
        </a:p>
      </dsp:txBody>
      <dsp:txXfrm>
        <a:off x="2575669" y="1665294"/>
        <a:ext cx="1638997" cy="2388985"/>
      </dsp:txXfrm>
    </dsp:sp>
    <dsp:sp modelId="{3A0F5D64-518A-4350-B9E9-C42320A5B686}">
      <dsp:nvSpPr>
        <dsp:cNvPr id="0" name=""/>
        <dsp:cNvSpPr/>
      </dsp:nvSpPr>
      <dsp:spPr>
        <a:xfrm rot="18047125">
          <a:off x="3971925" y="2329179"/>
          <a:ext cx="1203390" cy="27395"/>
        </a:xfrm>
        <a:custGeom>
          <a:avLst/>
          <a:gdLst/>
          <a:ahLst/>
          <a:cxnLst/>
          <a:rect l="0" t="0" r="0" b="0"/>
          <a:pathLst>
            <a:path>
              <a:moveTo>
                <a:pt x="0" y="13710"/>
              </a:moveTo>
              <a:lnTo>
                <a:pt x="794435" y="13710"/>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ysClr val="windowText" lastClr="000000">
                <a:hueOff val="0"/>
                <a:satOff val="0"/>
                <a:lumOff val="0"/>
                <a:alphaOff val="0"/>
              </a:sysClr>
            </a:solidFill>
            <a:latin typeface="Calibri"/>
            <a:ea typeface="+mn-ea"/>
            <a:cs typeface="+mn-cs"/>
          </a:endParaRPr>
        </a:p>
      </dsp:txBody>
      <dsp:txXfrm>
        <a:off x="4543536" y="2312792"/>
        <a:ext cx="60169" cy="60169"/>
      </dsp:txXfrm>
    </dsp:sp>
    <dsp:sp modelId="{E57721BD-D99F-4BCC-BEB3-1297D5C323E0}">
      <dsp:nvSpPr>
        <dsp:cNvPr id="0" name=""/>
        <dsp:cNvSpPr/>
      </dsp:nvSpPr>
      <dsp:spPr>
        <a:xfrm>
          <a:off x="4881583" y="1303968"/>
          <a:ext cx="1740981" cy="1043996"/>
        </a:xfrm>
        <a:prstGeom prst="roundRect">
          <a:avLst>
            <a:gd name="adj" fmla="val 10000"/>
          </a:avLst>
        </a:prstGeom>
        <a:solidFill>
          <a:schemeClr val="lt1">
            <a:hueOff val="0"/>
            <a:satOff val="0"/>
            <a:lumOff val="0"/>
            <a:alphaOff val="0"/>
          </a:schemeClr>
        </a:solidFill>
        <a:ln w="38100" cap="flat" cmpd="sng" algn="ctr">
          <a:solidFill>
            <a:srgbClr val="33CC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0" kern="1200" dirty="0" smtClean="0">
              <a:effectLst/>
              <a:latin typeface="Calibri" panose="020F0502020204030204" pitchFamily="34" charset="0"/>
              <a:ea typeface="+mn-ea"/>
              <a:cs typeface="Times New Roman" panose="02020603050405020304" pitchFamily="18" charset="0"/>
            </a:rPr>
            <a:t>*Integrated planning and delivery of service across government departments and stakeholders </a:t>
          </a:r>
          <a:endParaRPr lang="en-ZA" sz="1200" b="0" kern="1200" dirty="0">
            <a:effectLst/>
            <a:latin typeface="Calibri" panose="020F0502020204030204" pitchFamily="34" charset="0"/>
            <a:ea typeface="+mn-ea"/>
            <a:cs typeface="Times New Roman" panose="02020603050405020304" pitchFamily="18" charset="0"/>
          </a:endParaRPr>
        </a:p>
      </dsp:txBody>
      <dsp:txXfrm>
        <a:off x="4912161" y="1334546"/>
        <a:ext cx="1679825" cy="982840"/>
      </dsp:txXfrm>
    </dsp:sp>
    <dsp:sp modelId="{ACCF4CD0-F9FF-4370-A691-0715E7AAB44F}">
      <dsp:nvSpPr>
        <dsp:cNvPr id="0" name=""/>
        <dsp:cNvSpPr/>
      </dsp:nvSpPr>
      <dsp:spPr>
        <a:xfrm rot="481043">
          <a:off x="4262618" y="2889466"/>
          <a:ext cx="622003" cy="27395"/>
        </a:xfrm>
        <a:custGeom>
          <a:avLst/>
          <a:gdLst/>
          <a:ahLst/>
          <a:cxnLst/>
          <a:rect l="0" t="0" r="0" b="0"/>
          <a:pathLst>
            <a:path>
              <a:moveTo>
                <a:pt x="0" y="13710"/>
              </a:moveTo>
              <a:lnTo>
                <a:pt x="794435" y="13710"/>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ysClr val="windowText" lastClr="000000">
                <a:hueOff val="0"/>
                <a:satOff val="0"/>
                <a:lumOff val="0"/>
                <a:alphaOff val="0"/>
              </a:sysClr>
            </a:solidFill>
            <a:latin typeface="Calibri"/>
            <a:ea typeface="+mn-ea"/>
            <a:cs typeface="+mn-cs"/>
          </a:endParaRPr>
        </a:p>
      </dsp:txBody>
      <dsp:txXfrm>
        <a:off x="4558070" y="2887613"/>
        <a:ext cx="31100" cy="31100"/>
      </dsp:txXfrm>
    </dsp:sp>
    <dsp:sp modelId="{CC82D747-28E6-4311-BA1A-378E1CDE55D5}">
      <dsp:nvSpPr>
        <dsp:cNvPr id="0" name=""/>
        <dsp:cNvSpPr/>
      </dsp:nvSpPr>
      <dsp:spPr>
        <a:xfrm>
          <a:off x="4881583" y="2478538"/>
          <a:ext cx="1740981" cy="936003"/>
        </a:xfrm>
        <a:prstGeom prst="roundRect">
          <a:avLst>
            <a:gd name="adj" fmla="val 10000"/>
          </a:avLst>
        </a:prstGeom>
        <a:solidFill>
          <a:schemeClr val="lt1">
            <a:hueOff val="0"/>
            <a:satOff val="0"/>
            <a:lumOff val="0"/>
            <a:alphaOff val="0"/>
          </a:schemeClr>
        </a:solidFill>
        <a:ln w="38100" cap="flat" cmpd="sng" algn="ctr">
          <a:solidFill>
            <a:srgbClr val="33CC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latin typeface="Calibri"/>
              <a:ea typeface="+mn-ea"/>
              <a:cs typeface="+mn-cs"/>
            </a:rPr>
            <a:t>*Skills development</a:t>
          </a:r>
          <a:endParaRPr lang="en-ZA" sz="1200" b="0" kern="1200" dirty="0" smtClean="0">
            <a:latin typeface="Calibri"/>
            <a:ea typeface="+mn-ea"/>
            <a:cs typeface="+mn-cs"/>
          </a:endParaRPr>
        </a:p>
        <a:p>
          <a:pPr lvl="0" algn="ctr" defTabSz="533400">
            <a:lnSpc>
              <a:spcPct val="90000"/>
            </a:lnSpc>
            <a:spcBef>
              <a:spcPct val="0"/>
            </a:spcBef>
            <a:spcAft>
              <a:spcPct val="35000"/>
            </a:spcAft>
          </a:pPr>
          <a:r>
            <a:rPr lang="en-ZA" sz="1200" b="0" kern="1200" dirty="0" smtClean="0">
              <a:latin typeface="Calibri"/>
              <a:ea typeface="+mn-ea"/>
              <a:cs typeface="+mn-cs"/>
            </a:rPr>
            <a:t>*Empowerment of youth, women and the disabled  including victims</a:t>
          </a:r>
          <a:endParaRPr lang="en-ZA" sz="1200" b="0" kern="1200" dirty="0">
            <a:latin typeface="Calibri"/>
            <a:ea typeface="+mn-ea"/>
            <a:cs typeface="+mn-cs"/>
          </a:endParaRPr>
        </a:p>
      </dsp:txBody>
      <dsp:txXfrm>
        <a:off x="4908998" y="2505953"/>
        <a:ext cx="1686151" cy="881173"/>
      </dsp:txXfrm>
    </dsp:sp>
    <dsp:sp modelId="{13CAE6DE-CDAE-4F08-BB6A-7CF2B983DAEC}">
      <dsp:nvSpPr>
        <dsp:cNvPr id="0" name=""/>
        <dsp:cNvSpPr/>
      </dsp:nvSpPr>
      <dsp:spPr>
        <a:xfrm rot="3672274">
          <a:off x="3934275" y="3406376"/>
          <a:ext cx="1278690" cy="27395"/>
        </a:xfrm>
        <a:custGeom>
          <a:avLst/>
          <a:gdLst/>
          <a:ahLst/>
          <a:cxnLst/>
          <a:rect l="0" t="0" r="0" b="0"/>
          <a:pathLst>
            <a:path>
              <a:moveTo>
                <a:pt x="0" y="13697"/>
              </a:moveTo>
              <a:lnTo>
                <a:pt x="1278690" y="13697"/>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541653" y="3388107"/>
        <a:ext cx="63934" cy="63934"/>
      </dsp:txXfrm>
    </dsp:sp>
    <dsp:sp modelId="{16D4EAD7-7AE7-41CE-814C-1204A46A44E6}">
      <dsp:nvSpPr>
        <dsp:cNvPr id="0" name=""/>
        <dsp:cNvSpPr/>
      </dsp:nvSpPr>
      <dsp:spPr>
        <a:xfrm>
          <a:off x="4881583" y="3545116"/>
          <a:ext cx="1740981" cy="870490"/>
        </a:xfrm>
        <a:prstGeom prst="roundRect">
          <a:avLst>
            <a:gd name="adj" fmla="val 10000"/>
          </a:avLst>
        </a:prstGeom>
        <a:solidFill>
          <a:schemeClr val="lt1">
            <a:hueOff val="0"/>
            <a:satOff val="0"/>
            <a:lumOff val="0"/>
            <a:alphaOff val="0"/>
          </a:schemeClr>
        </a:solidFill>
        <a:ln w="38100" cap="flat" cmpd="sng" algn="ctr">
          <a:solidFill>
            <a:srgbClr val="33CC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latin typeface="Calibri"/>
              <a:ea typeface="+mn-ea"/>
              <a:cs typeface="+mn-cs"/>
            </a:rPr>
            <a:t>*Modernised facilities and operations</a:t>
          </a:r>
          <a:endParaRPr lang="en-ZA" sz="1200" b="0" kern="1200" dirty="0">
            <a:latin typeface="Calibri"/>
            <a:ea typeface="+mn-ea"/>
            <a:cs typeface="+mn-cs"/>
          </a:endParaRPr>
        </a:p>
      </dsp:txBody>
      <dsp:txXfrm>
        <a:off x="4907079" y="3570612"/>
        <a:ext cx="1689989" cy="81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E795-9EDB-44E2-96BB-62343E1E77CA}">
      <dsp:nvSpPr>
        <dsp:cNvPr id="0" name=""/>
        <dsp:cNvSpPr/>
      </dsp:nvSpPr>
      <dsp:spPr>
        <a:xfrm>
          <a:off x="4241" y="0"/>
          <a:ext cx="2469058" cy="408158"/>
        </a:xfrm>
        <a:prstGeom prst="chevron">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latin typeface="Calibri"/>
              <a:ea typeface="+mn-ea"/>
              <a:cs typeface="+mn-cs"/>
            </a:rPr>
            <a:t>Impact (Impact Statement)</a:t>
          </a:r>
          <a:endParaRPr lang="en-ZA" sz="1400" kern="1200" dirty="0">
            <a:solidFill>
              <a:schemeClr val="tx1"/>
            </a:solidFill>
            <a:latin typeface="Calibri"/>
            <a:ea typeface="+mn-ea"/>
            <a:cs typeface="+mn-cs"/>
          </a:endParaRPr>
        </a:p>
      </dsp:txBody>
      <dsp:txXfrm>
        <a:off x="208320" y="0"/>
        <a:ext cx="2060900" cy="408158"/>
      </dsp:txXfrm>
    </dsp:sp>
    <dsp:sp modelId="{725E6417-0418-43C0-891F-EE405BDC9D2D}">
      <dsp:nvSpPr>
        <dsp:cNvPr id="0" name=""/>
        <dsp:cNvSpPr/>
      </dsp:nvSpPr>
      <dsp:spPr>
        <a:xfrm>
          <a:off x="2226394" y="0"/>
          <a:ext cx="2469058" cy="408158"/>
        </a:xfrm>
        <a:prstGeom prst="chevron">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latin typeface="Calibri"/>
              <a:ea typeface="+mn-ea"/>
              <a:cs typeface="+mn-cs"/>
            </a:rPr>
            <a:t>Outcome (5 year target)</a:t>
          </a:r>
          <a:endParaRPr lang="en-ZA" sz="1400" kern="1200" dirty="0">
            <a:solidFill>
              <a:schemeClr val="tx1"/>
            </a:solidFill>
            <a:latin typeface="Calibri"/>
            <a:ea typeface="+mn-ea"/>
            <a:cs typeface="+mn-cs"/>
          </a:endParaRPr>
        </a:p>
      </dsp:txBody>
      <dsp:txXfrm>
        <a:off x="2430473" y="0"/>
        <a:ext cx="2060900" cy="408158"/>
      </dsp:txXfrm>
    </dsp:sp>
    <dsp:sp modelId="{9654805B-6471-444A-A5C9-497929093079}">
      <dsp:nvSpPr>
        <dsp:cNvPr id="0" name=""/>
        <dsp:cNvSpPr/>
      </dsp:nvSpPr>
      <dsp:spPr>
        <a:xfrm>
          <a:off x="4448547" y="0"/>
          <a:ext cx="2469058" cy="408158"/>
        </a:xfrm>
        <a:prstGeom prst="chevron">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latin typeface="Calibri"/>
              <a:ea typeface="+mn-ea"/>
              <a:cs typeface="+mn-cs"/>
            </a:rPr>
            <a:t>Primary Outputs (KPI’S)</a:t>
          </a:r>
          <a:endParaRPr lang="en-ZA" sz="1400" kern="1200" dirty="0">
            <a:solidFill>
              <a:schemeClr val="tx1"/>
            </a:solidFill>
            <a:latin typeface="Calibri"/>
            <a:ea typeface="+mn-ea"/>
            <a:cs typeface="+mn-cs"/>
          </a:endParaRPr>
        </a:p>
      </dsp:txBody>
      <dsp:txXfrm>
        <a:off x="4652626" y="0"/>
        <a:ext cx="2060900" cy="408158"/>
      </dsp:txXfrm>
    </dsp:sp>
    <dsp:sp modelId="{670DF4D6-AE9E-4D6D-B49B-3109C6E846F7}">
      <dsp:nvSpPr>
        <dsp:cNvPr id="0" name=""/>
        <dsp:cNvSpPr/>
      </dsp:nvSpPr>
      <dsp:spPr>
        <a:xfrm>
          <a:off x="6674941" y="0"/>
          <a:ext cx="2469058" cy="408158"/>
        </a:xfrm>
        <a:prstGeom prst="chevron">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latin typeface="Calibri"/>
              <a:ea typeface="+mn-ea"/>
              <a:cs typeface="+mn-cs"/>
            </a:rPr>
            <a:t>Secondary Outputs (AOP)</a:t>
          </a:r>
          <a:endParaRPr lang="en-ZA" sz="1400" kern="1200" dirty="0">
            <a:solidFill>
              <a:schemeClr val="tx1"/>
            </a:solidFill>
            <a:latin typeface="Calibri"/>
            <a:ea typeface="+mn-ea"/>
            <a:cs typeface="+mn-cs"/>
          </a:endParaRPr>
        </a:p>
      </dsp:txBody>
      <dsp:txXfrm>
        <a:off x="6879020" y="0"/>
        <a:ext cx="2060900" cy="408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88BF5-33E3-495E-BD53-7F4A2F17A601}">
      <dsp:nvSpPr>
        <dsp:cNvPr id="0" name=""/>
        <dsp:cNvSpPr/>
      </dsp:nvSpPr>
      <dsp:spPr>
        <a:xfrm>
          <a:off x="5620337" y="1152191"/>
          <a:ext cx="2736327" cy="345473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182880" bIns="40640" numCol="1" spcCol="1270" anchor="ctr" anchorCtr="0">
          <a:noAutofit/>
        </a:bodyPr>
        <a:lstStyle/>
        <a:p>
          <a:pPr lvl="0" algn="r" defTabSz="1422400">
            <a:lnSpc>
              <a:spcPct val="90000"/>
            </a:lnSpc>
            <a:spcBef>
              <a:spcPct val="0"/>
            </a:spcBef>
            <a:spcAft>
              <a:spcPct val="35000"/>
            </a:spcAft>
          </a:pPr>
          <a:r>
            <a:rPr lang="en-ZA" sz="3200" kern="1200" dirty="0" smtClean="0"/>
            <a:t>50 Year Plan</a:t>
          </a:r>
          <a:endParaRPr lang="en-ZA" sz="3200" kern="1200" dirty="0"/>
        </a:p>
      </dsp:txBody>
      <dsp:txXfrm rot="16200000">
        <a:off x="6378746" y="2351099"/>
        <a:ext cx="3109259" cy="711445"/>
      </dsp:txXfrm>
    </dsp:sp>
    <dsp:sp modelId="{24D6FB7F-F398-4AD2-9D1F-A5B72AA2D00A}">
      <dsp:nvSpPr>
        <dsp:cNvPr id="0" name=""/>
        <dsp:cNvSpPr/>
      </dsp:nvSpPr>
      <dsp:spPr>
        <a:xfrm>
          <a:off x="2978191" y="571258"/>
          <a:ext cx="2736327" cy="4035666"/>
        </a:xfrm>
        <a:prstGeom prst="rect">
          <a:avLst/>
        </a:prstGeom>
        <a:solidFill>
          <a:srgbClr val="66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182880" bIns="40640" numCol="1" spcCol="1270" anchor="ctr" anchorCtr="0">
          <a:noAutofit/>
        </a:bodyPr>
        <a:lstStyle/>
        <a:p>
          <a:pPr lvl="0" algn="r" defTabSz="1422400">
            <a:lnSpc>
              <a:spcPct val="90000"/>
            </a:lnSpc>
            <a:spcBef>
              <a:spcPct val="0"/>
            </a:spcBef>
            <a:spcAft>
              <a:spcPct val="35000"/>
            </a:spcAft>
          </a:pPr>
          <a:r>
            <a:rPr lang="en-ZA" sz="3200" kern="1200" dirty="0" smtClean="0"/>
            <a:t>10 Year Plan</a:t>
          </a:r>
          <a:endParaRPr lang="en-ZA" sz="3200" kern="1200" dirty="0"/>
        </a:p>
      </dsp:txBody>
      <dsp:txXfrm rot="16200000">
        <a:off x="3475179" y="2031585"/>
        <a:ext cx="3632099" cy="711445"/>
      </dsp:txXfrm>
    </dsp:sp>
    <dsp:sp modelId="{3116F521-1B83-429C-A2A7-ECEDDEDF7363}">
      <dsp:nvSpPr>
        <dsp:cNvPr id="0" name=""/>
        <dsp:cNvSpPr/>
      </dsp:nvSpPr>
      <dsp:spPr>
        <a:xfrm>
          <a:off x="144966" y="22113"/>
          <a:ext cx="2736327" cy="4584811"/>
        </a:xfrm>
        <a:prstGeom prst="rect">
          <a:avLst/>
        </a:prstGeom>
        <a:solidFill>
          <a:srgbClr val="4EF2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188595" bIns="41910" numCol="1" spcCol="1270" anchor="ctr" anchorCtr="0">
          <a:noAutofit/>
        </a:bodyPr>
        <a:lstStyle/>
        <a:p>
          <a:pPr lvl="0" algn="r" defTabSz="1466850">
            <a:lnSpc>
              <a:spcPct val="90000"/>
            </a:lnSpc>
            <a:spcBef>
              <a:spcPct val="0"/>
            </a:spcBef>
            <a:spcAft>
              <a:spcPct val="35000"/>
            </a:spcAft>
          </a:pPr>
          <a:r>
            <a:rPr lang="en-ZA" sz="3300" kern="1200" dirty="0" smtClean="0">
              <a:solidFill>
                <a:schemeClr val="tx1"/>
              </a:solidFill>
            </a:rPr>
            <a:t>5 Year Plan</a:t>
          </a:r>
          <a:endParaRPr lang="en-ZA" sz="3300" kern="1200" dirty="0">
            <a:solidFill>
              <a:schemeClr val="tx1"/>
            </a:solidFill>
          </a:endParaRPr>
        </a:p>
      </dsp:txBody>
      <dsp:txXfrm rot="16200000">
        <a:off x="394839" y="1729555"/>
        <a:ext cx="4126330" cy="711445"/>
      </dsp:txXfrm>
    </dsp:sp>
    <dsp:sp modelId="{12C30D81-1BC4-4E76-85E0-972A67EA9B48}">
      <dsp:nvSpPr>
        <dsp:cNvPr id="0" name=""/>
        <dsp:cNvSpPr/>
      </dsp:nvSpPr>
      <dsp:spPr>
        <a:xfrm>
          <a:off x="226702" y="0"/>
          <a:ext cx="1289238" cy="46069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ZA" sz="1100" kern="1200" dirty="0" smtClean="0">
              <a:solidFill>
                <a:schemeClr val="tx1"/>
              </a:solidFill>
              <a:latin typeface="Calibri"/>
              <a:ea typeface="+mn-ea"/>
              <a:cs typeface="+mn-cs"/>
            </a:rPr>
            <a:t>* A</a:t>
          </a:r>
          <a:r>
            <a:rPr kumimoji="0" lang="en-ZA" sz="1100" b="0" i="0" u="none" strike="noStrike" kern="1200" cap="none" spc="0" normalizeH="0" baseline="0" noProof="0" dirty="0" err="1" smtClean="0">
              <a:ln>
                <a:noFill/>
              </a:ln>
              <a:solidFill>
                <a:schemeClr val="tx1"/>
              </a:solidFill>
              <a:effectLst/>
              <a:uLnTx/>
              <a:uFillTx/>
              <a:latin typeface="Calibri"/>
            </a:rPr>
            <a:t>udit</a:t>
          </a:r>
          <a:r>
            <a:rPr kumimoji="0" lang="en-ZA" sz="1100" b="0" i="0" u="none" strike="noStrike" kern="1200" cap="none" spc="0" normalizeH="0" baseline="0" noProof="0" dirty="0" smtClean="0">
              <a:ln>
                <a:noFill/>
              </a:ln>
              <a:solidFill>
                <a:schemeClr val="tx1"/>
              </a:solidFill>
              <a:effectLst/>
              <a:uLnTx/>
              <a:uFillTx/>
              <a:latin typeface="Calibri"/>
            </a:rPr>
            <a:t> on resources (infrastructure, human, land, machinery and equipment, as well as offender labour</a:t>
          </a:r>
          <a:endParaRPr lang="en-ZA" sz="1100" kern="1200" dirty="0">
            <a:solidFill>
              <a:schemeClr val="tx1"/>
            </a:solidFill>
          </a:endParaRPr>
        </a:p>
        <a:p>
          <a:pPr lvl="0" algn="l" defTabSz="488950">
            <a:lnSpc>
              <a:spcPct val="90000"/>
            </a:lnSpc>
            <a:spcBef>
              <a:spcPct val="0"/>
            </a:spcBef>
            <a:spcAft>
              <a:spcPct val="35000"/>
            </a:spcAft>
          </a:pPr>
          <a:r>
            <a:rPr lang="en-ZA" sz="1100" kern="1200" dirty="0" smtClean="0">
              <a:solidFill>
                <a:schemeClr val="tx1"/>
              </a:solidFill>
            </a:rPr>
            <a:t>*Self sufficient on identified items</a:t>
          </a:r>
          <a:br>
            <a:rPr lang="en-ZA" sz="1100" kern="1200" dirty="0" smtClean="0">
              <a:solidFill>
                <a:schemeClr val="tx1"/>
              </a:solidFill>
            </a:rPr>
          </a:br>
          <a:r>
            <a:rPr lang="en-ZA" sz="1100" kern="1200" dirty="0" smtClean="0">
              <a:solidFill>
                <a:schemeClr val="tx1"/>
              </a:solidFill>
            </a:rPr>
            <a:t>*Establish a co-operative framework</a:t>
          </a:r>
        </a:p>
        <a:p>
          <a:pPr lvl="0" algn="l" defTabSz="488950">
            <a:lnSpc>
              <a:spcPct val="90000"/>
            </a:lnSpc>
            <a:spcBef>
              <a:spcPct val="0"/>
            </a:spcBef>
            <a:spcAft>
              <a:spcPct val="35000"/>
            </a:spcAft>
          </a:pPr>
          <a:r>
            <a:rPr lang="en-ZA" sz="1100" kern="1200" dirty="0" smtClean="0">
              <a:solidFill>
                <a:schemeClr val="tx1"/>
              </a:solidFill>
            </a:rPr>
            <a:t>*Increase in offender labour </a:t>
          </a:r>
        </a:p>
        <a:p>
          <a:pPr lvl="0" algn="l" defTabSz="488950">
            <a:lnSpc>
              <a:spcPct val="90000"/>
            </a:lnSpc>
            <a:spcBef>
              <a:spcPct val="0"/>
            </a:spcBef>
            <a:spcAft>
              <a:spcPct val="35000"/>
            </a:spcAft>
          </a:pPr>
          <a:r>
            <a:rPr lang="en-ZA" sz="1100" kern="1200" dirty="0" smtClean="0">
              <a:solidFill>
                <a:schemeClr val="tx1"/>
              </a:solidFill>
            </a:rPr>
            <a:t>*Enhanced levels of collaboration with communities</a:t>
          </a:r>
        </a:p>
        <a:p>
          <a:pPr lvl="0" algn="l" defTabSz="488950">
            <a:lnSpc>
              <a:spcPct val="90000"/>
            </a:lnSpc>
            <a:spcBef>
              <a:spcPct val="0"/>
            </a:spcBef>
            <a:spcAft>
              <a:spcPct val="35000"/>
            </a:spcAft>
          </a:pPr>
          <a:r>
            <a:rPr lang="en-ZA" sz="1100" kern="1200" dirty="0" smtClean="0">
              <a:solidFill>
                <a:schemeClr val="tx1"/>
              </a:solidFill>
            </a:rPr>
            <a:t>*Revenue generation  </a:t>
          </a:r>
        </a:p>
        <a:p>
          <a:pPr lvl="0" algn="l" defTabSz="488950">
            <a:lnSpc>
              <a:spcPct val="90000"/>
            </a:lnSpc>
            <a:spcBef>
              <a:spcPct val="0"/>
            </a:spcBef>
            <a:spcAft>
              <a:spcPct val="35000"/>
            </a:spcAft>
          </a:pPr>
          <a:r>
            <a:rPr lang="en-ZA" sz="1100" kern="1200" dirty="0" smtClean="0">
              <a:solidFill>
                <a:schemeClr val="tx1"/>
              </a:solidFill>
              <a:latin typeface="Calibri"/>
            </a:rPr>
            <a:t>* Collaboration and integration with </a:t>
          </a:r>
          <a:r>
            <a:rPr kumimoji="0" lang="en-ZA" sz="1100" b="0" i="0" u="none" strike="noStrike" kern="1200" cap="none" spc="0" normalizeH="0" baseline="0" noProof="0" dirty="0" smtClean="0">
              <a:ln>
                <a:noFill/>
              </a:ln>
              <a:solidFill>
                <a:schemeClr val="tx1"/>
              </a:solidFill>
              <a:effectLst/>
              <a:uLnTx/>
              <a:uFillTx/>
              <a:latin typeface="Calibri"/>
            </a:rPr>
            <a:t> stakeholders in delivery of  service</a:t>
          </a:r>
        </a:p>
        <a:p>
          <a:pPr lvl="0" algn="l" defTabSz="488950">
            <a:lnSpc>
              <a:spcPct val="90000"/>
            </a:lnSpc>
            <a:spcBef>
              <a:spcPct val="0"/>
            </a:spcBef>
            <a:spcAft>
              <a:spcPct val="35000"/>
            </a:spcAft>
          </a:pPr>
          <a:r>
            <a:rPr kumimoji="0" lang="en-ZA" sz="1100" b="0" i="0" u="none" strike="noStrike" kern="1200" cap="none" spc="0" normalizeH="0" baseline="0" noProof="0" dirty="0" smtClean="0">
              <a:ln>
                <a:noFill/>
              </a:ln>
              <a:solidFill>
                <a:schemeClr val="tx1"/>
              </a:solidFill>
              <a:effectLst/>
              <a:uLnTx/>
              <a:uFillTx/>
              <a:latin typeface="Calibri"/>
            </a:rPr>
            <a:t>*Develop Business Case for a Trading Entity </a:t>
          </a:r>
        </a:p>
        <a:p>
          <a:pPr lvl="0" algn="l" defTabSz="488950">
            <a:lnSpc>
              <a:spcPct val="90000"/>
            </a:lnSpc>
            <a:spcBef>
              <a:spcPct val="0"/>
            </a:spcBef>
            <a:spcAft>
              <a:spcPct val="35000"/>
            </a:spcAft>
          </a:pPr>
          <a:r>
            <a:rPr kumimoji="0" lang="en-ZA" sz="1100" b="0" i="0" u="none" strike="noStrike" kern="1200" cap="none" spc="0" normalizeH="0" baseline="0" noProof="0" dirty="0" smtClean="0">
              <a:ln>
                <a:noFill/>
              </a:ln>
              <a:solidFill>
                <a:schemeClr val="tx1"/>
              </a:solidFill>
              <a:effectLst/>
              <a:uLnTx/>
              <a:uFillTx/>
              <a:latin typeface="Calibri"/>
            </a:rPr>
            <a:t>*Review of regulatory framework</a:t>
          </a:r>
        </a:p>
        <a:p>
          <a:pPr lvl="0" algn="l" defTabSz="488950">
            <a:lnSpc>
              <a:spcPct val="90000"/>
            </a:lnSpc>
            <a:spcBef>
              <a:spcPct val="0"/>
            </a:spcBef>
            <a:spcAft>
              <a:spcPct val="35000"/>
            </a:spcAft>
          </a:pPr>
          <a:endParaRPr lang="en-ZA" sz="700" kern="1200" dirty="0">
            <a:solidFill>
              <a:schemeClr val="tx1"/>
            </a:solidFill>
          </a:endParaRPr>
        </a:p>
      </dsp:txBody>
      <dsp:txXfrm>
        <a:off x="226702" y="0"/>
        <a:ext cx="1289238" cy="4606925"/>
      </dsp:txXfrm>
    </dsp:sp>
    <dsp:sp modelId="{E29B0D4E-9527-4DF4-8CD5-94AFB7B7C1C8}">
      <dsp:nvSpPr>
        <dsp:cNvPr id="0" name=""/>
        <dsp:cNvSpPr/>
      </dsp:nvSpPr>
      <dsp:spPr>
        <a:xfrm>
          <a:off x="3050094" y="549145"/>
          <a:ext cx="1289238" cy="40577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n-ZA" sz="1100" kern="1200" dirty="0" smtClean="0"/>
        </a:p>
        <a:p>
          <a:pPr lvl="0" algn="l" defTabSz="488950">
            <a:lnSpc>
              <a:spcPct val="90000"/>
            </a:lnSpc>
            <a:spcBef>
              <a:spcPct val="0"/>
            </a:spcBef>
            <a:spcAft>
              <a:spcPct val="35000"/>
            </a:spcAft>
          </a:pPr>
          <a:r>
            <a:rPr lang="en-ZA" sz="1800" kern="1200" dirty="0" smtClean="0"/>
            <a:t>*Established Trading Entity</a:t>
          </a:r>
        </a:p>
        <a:p>
          <a:pPr lvl="0" algn="l" defTabSz="488950">
            <a:lnSpc>
              <a:spcPct val="90000"/>
            </a:lnSpc>
            <a:spcBef>
              <a:spcPct val="0"/>
            </a:spcBef>
            <a:spcAft>
              <a:spcPct val="35000"/>
            </a:spcAft>
          </a:pPr>
          <a:endParaRPr lang="en-ZA" sz="1800" kern="1200" dirty="0" smtClean="0"/>
        </a:p>
        <a:p>
          <a:pPr lvl="0" algn="l" defTabSz="488950">
            <a:lnSpc>
              <a:spcPct val="90000"/>
            </a:lnSpc>
            <a:spcBef>
              <a:spcPct val="0"/>
            </a:spcBef>
            <a:spcAft>
              <a:spcPct val="35000"/>
            </a:spcAft>
          </a:pPr>
          <a:r>
            <a:rPr lang="en-ZA" sz="1800" kern="1200" dirty="0" smtClean="0"/>
            <a:t>*Increased revenue generation</a:t>
          </a:r>
        </a:p>
        <a:p>
          <a:pPr lvl="0" algn="l" defTabSz="488950">
            <a:lnSpc>
              <a:spcPct val="90000"/>
            </a:lnSpc>
            <a:spcBef>
              <a:spcPct val="0"/>
            </a:spcBef>
            <a:spcAft>
              <a:spcPct val="35000"/>
            </a:spcAft>
          </a:pPr>
          <a:endParaRPr lang="en-ZA" sz="1800" kern="1200" dirty="0" smtClean="0"/>
        </a:p>
        <a:p>
          <a:pPr lvl="0" algn="l" defTabSz="488950">
            <a:lnSpc>
              <a:spcPct val="90000"/>
            </a:lnSpc>
            <a:spcBef>
              <a:spcPct val="0"/>
            </a:spcBef>
            <a:spcAft>
              <a:spcPct val="35000"/>
            </a:spcAft>
          </a:pPr>
          <a:r>
            <a:rPr lang="en-ZA" sz="1800" kern="1200" dirty="0" smtClean="0"/>
            <a:t>*Reviewed regulatory framework</a:t>
          </a:r>
          <a:endParaRPr lang="en-ZA" sz="1800" kern="1200" dirty="0"/>
        </a:p>
      </dsp:txBody>
      <dsp:txXfrm>
        <a:off x="3050094" y="549145"/>
        <a:ext cx="1289238" cy="4057779"/>
      </dsp:txXfrm>
    </dsp:sp>
    <dsp:sp modelId="{8C4C0215-C8FF-405E-9748-D890F08272DB}">
      <dsp:nvSpPr>
        <dsp:cNvPr id="0" name=""/>
        <dsp:cNvSpPr/>
      </dsp:nvSpPr>
      <dsp:spPr>
        <a:xfrm>
          <a:off x="5779935" y="1131921"/>
          <a:ext cx="1289238" cy="34750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ZA" sz="1100" kern="1200" dirty="0" smtClean="0"/>
            <a:t>*</a:t>
          </a:r>
          <a:r>
            <a:rPr lang="en-ZA" sz="1400" kern="1200" dirty="0" smtClean="0"/>
            <a:t>Fully self sustaining corrections beyond Agriculture and Production Workshops</a:t>
          </a:r>
        </a:p>
        <a:p>
          <a:pPr lvl="0" algn="l" defTabSz="488950">
            <a:lnSpc>
              <a:spcPct val="90000"/>
            </a:lnSpc>
            <a:spcBef>
              <a:spcPct val="0"/>
            </a:spcBef>
            <a:spcAft>
              <a:spcPct val="35000"/>
            </a:spcAft>
          </a:pPr>
          <a:r>
            <a:rPr lang="en-ZA" sz="1400" kern="1200" dirty="0" smtClean="0"/>
            <a:t>*Alignment of DCS planning to the 4th Industrial Revolution by modernising corrections and operations for self-sufficiency</a:t>
          </a:r>
          <a:endParaRPr lang="en-ZA" sz="1400" kern="1200" dirty="0"/>
        </a:p>
      </dsp:txBody>
      <dsp:txXfrm>
        <a:off x="5779935" y="1131921"/>
        <a:ext cx="1289238" cy="34750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02DF59B-CEDF-4D55-B6C1-A44C66618CEC}" type="datetimeFigureOut">
              <a:rPr lang="en-ZA" smtClean="0"/>
              <a:t>2019/08/19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3F40D78-882E-4E09-B380-F22167B9CBA7}" type="slidenum">
              <a:rPr lang="en-ZA" smtClean="0"/>
              <a:t>‹#›</a:t>
            </a:fld>
            <a:endParaRPr lang="en-ZA"/>
          </a:p>
        </p:txBody>
      </p:sp>
    </p:spTree>
    <p:extLst>
      <p:ext uri="{BB962C8B-B14F-4D97-AF65-F5344CB8AC3E}">
        <p14:creationId xmlns:p14="http://schemas.microsoft.com/office/powerpoint/2010/main" val="362906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0CE56A3-CE0D-43A0-8814-9EAD3873BAC3}" type="slidenum">
              <a:rPr lang="en-US" smtClean="0">
                <a:solidFill>
                  <a:prstClr val="black"/>
                </a:solidFill>
              </a:rPr>
              <a:pPr/>
              <a:t>1</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xfrm>
            <a:off x="1047750" y="836613"/>
            <a:ext cx="4645025" cy="3484562"/>
          </a:xfrm>
          <a:ln/>
        </p:spPr>
      </p:sp>
      <p:sp>
        <p:nvSpPr>
          <p:cNvPr id="27652" name="Rectangle 3"/>
          <p:cNvSpPr>
            <a:spLocks noGrp="1" noChangeArrowheads="1"/>
          </p:cNvSpPr>
          <p:nvPr>
            <p:ph type="body" idx="1"/>
          </p:nvPr>
        </p:nvSpPr>
        <p:spPr>
          <a:xfrm>
            <a:off x="907250" y="4715483"/>
            <a:ext cx="4983191" cy="4466002"/>
          </a:xfrm>
          <a:noFill/>
          <a:ln/>
        </p:spPr>
        <p:txBody>
          <a:bodyPr/>
          <a:lstStyle/>
          <a:p>
            <a:pPr eaLnBrk="1" hangingPunct="1"/>
            <a:endParaRPr lang="de-DE" smtClean="0">
              <a:solidFill>
                <a:srgbClr val="000000"/>
              </a:solidFill>
              <a:latin typeface="Arial Unicode MS" pitchFamily="34" charset="-128"/>
            </a:endParaRPr>
          </a:p>
        </p:txBody>
      </p:sp>
    </p:spTree>
    <p:extLst>
      <p:ext uri="{BB962C8B-B14F-4D97-AF65-F5344CB8AC3E}">
        <p14:creationId xmlns:p14="http://schemas.microsoft.com/office/powerpoint/2010/main" val="240015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0344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4642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85931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85931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85931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new dynamic outlook to reposition the Department</a:t>
            </a:r>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solidFill>
                  <a:prstClr val="black"/>
                </a:solidFill>
              </a:rPr>
              <a:pPr/>
              <a:t>44</a:t>
            </a:fld>
            <a:endParaRPr lang="en-ZA">
              <a:solidFill>
                <a:prstClr val="black"/>
              </a:solidFill>
            </a:endParaRPr>
          </a:p>
        </p:txBody>
      </p:sp>
    </p:spTree>
    <p:extLst>
      <p:ext uri="{BB962C8B-B14F-4D97-AF65-F5344CB8AC3E}">
        <p14:creationId xmlns:p14="http://schemas.microsoft.com/office/powerpoint/2010/main" val="1170692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E9AFFB9-05AE-491A-8680-1BE1C0F06E58}"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62130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E9AFFB9-05AE-491A-8680-1BE1C0F06E58}"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62130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E9AFFB9-05AE-491A-8680-1BE1C0F06E58}"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621306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3F40D78-882E-4E09-B380-F22167B9CBA7}" type="slidenum">
              <a:rPr lang="en-ZA" smtClean="0">
                <a:solidFill>
                  <a:prstClr val="black"/>
                </a:solidFill>
              </a:rPr>
              <a:pPr/>
              <a:t>51</a:t>
            </a:fld>
            <a:endParaRPr lang="en-ZA">
              <a:solidFill>
                <a:prstClr val="black"/>
              </a:solidFill>
            </a:endParaRPr>
          </a:p>
        </p:txBody>
      </p:sp>
    </p:spTree>
    <p:extLst>
      <p:ext uri="{BB962C8B-B14F-4D97-AF65-F5344CB8AC3E}">
        <p14:creationId xmlns:p14="http://schemas.microsoft.com/office/powerpoint/2010/main" val="395497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11476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3F40D78-882E-4E09-B380-F22167B9CBA7}" type="slidenum">
              <a:rPr lang="en-ZA" smtClean="0">
                <a:solidFill>
                  <a:prstClr val="black"/>
                </a:solidFill>
              </a:rPr>
              <a:pPr/>
              <a:t>52</a:t>
            </a:fld>
            <a:endParaRPr lang="en-ZA">
              <a:solidFill>
                <a:prstClr val="black"/>
              </a:solidFill>
            </a:endParaRPr>
          </a:p>
        </p:txBody>
      </p:sp>
    </p:spTree>
    <p:extLst>
      <p:ext uri="{BB962C8B-B14F-4D97-AF65-F5344CB8AC3E}">
        <p14:creationId xmlns:p14="http://schemas.microsoft.com/office/powerpoint/2010/main" val="395497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7541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9868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7225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048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0237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14003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02375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6"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16268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7BCA2-EE9A-4D8B-BD3E-E10F704486BA}" type="datetime1">
              <a:rPr lang="en-US" smtClean="0">
                <a:solidFill>
                  <a:prstClr val="black">
                    <a:tint val="75000"/>
                  </a:prstClr>
                </a:solidFill>
              </a:rPr>
              <a:p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1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4C7802-35B7-4124-896D-E2A6799C0427}" type="datetime1">
              <a:rPr lang="en-US" smtClean="0">
                <a:solidFill>
                  <a:prstClr val="black">
                    <a:tint val="75000"/>
                  </a:prstClr>
                </a:solidFill>
              </a:rPr>
              <a:pPr/>
              <a:t>8/19/2019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436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C05471-BB26-4143-8958-3A3EEE4F7785}" type="datetime1">
              <a:rPr lang="en-US" smtClean="0">
                <a:solidFill>
                  <a:prstClr val="black">
                    <a:tint val="75000"/>
                  </a:prstClr>
                </a:solidFill>
              </a:rPr>
              <a:pPr/>
              <a:t>8/19/2019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05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543C0-F887-4C8A-8553-E18A80620A24}" type="datetime1">
              <a:rPr lang="en-US" smtClean="0">
                <a:solidFill>
                  <a:prstClr val="black">
                    <a:tint val="75000"/>
                  </a:prstClr>
                </a:solidFill>
              </a:rPr>
              <a:pPr/>
              <a:t>8/19/2019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997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A02F7-5C91-462D-B059-54B8B636DC3E}" type="datetime1">
              <a:rPr lang="en-US" smtClean="0">
                <a:solidFill>
                  <a:prstClr val="black">
                    <a:tint val="75000"/>
                  </a:prstClr>
                </a:solidFill>
              </a:rPr>
              <a:pPr/>
              <a:t>8/19/2019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54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E5DF4-C1E4-464E-8D73-985483CA64E3}" type="datetime1">
              <a:rPr lang="en-US" smtClean="0">
                <a:solidFill>
                  <a:prstClr val="black">
                    <a:tint val="75000"/>
                  </a:prstClr>
                </a:solidFill>
              </a:rPr>
              <a:pPr/>
              <a:t>8/19/2019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329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22DDB-31C7-44A7-8991-2D1073530ADC}" type="datetime1">
              <a:rPr lang="en-US" smtClean="0">
                <a:solidFill>
                  <a:prstClr val="black">
                    <a:tint val="75000"/>
                  </a:prstClr>
                </a:solidFill>
              </a:rPr>
              <a:pPr/>
              <a:t>8/19/2019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095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B0A2B-71F9-44DE-9857-01CCECFD839B}" type="datetime1">
              <a:rPr lang="en-US" smtClean="0">
                <a:solidFill>
                  <a:prstClr val="black">
                    <a:tint val="75000"/>
                  </a:prstClr>
                </a:solidFill>
              </a:rPr>
              <a:p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1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7C4B0-2138-4DDF-B286-26CB2F5BCC62}" type="datetime1">
              <a:rPr lang="en-US" smtClean="0">
                <a:solidFill>
                  <a:prstClr val="black">
                    <a:tint val="75000"/>
                  </a:prstClr>
                </a:solidFill>
              </a:rPr>
              <a:p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28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81604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06694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39340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1475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12330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43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DCBC1-A129-499C-8EAE-F474F9F371B9}" type="datetime1">
              <a:rPr lang="en-US" smtClean="0">
                <a:solidFill>
                  <a:prstClr val="black">
                    <a:tint val="75000"/>
                  </a:prstClr>
                </a:solidFill>
              </a:rPr>
              <a:p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1627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9B617-834B-467A-B488-15DE63933389}" type="datetime1">
              <a:rPr lang="en-US" smtClean="0">
                <a:solidFill>
                  <a:prstClr val="black">
                    <a:tint val="75000"/>
                  </a:prstClr>
                </a:solidFill>
              </a:rPr>
              <a:p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8612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fontAlgn="base">
              <a:spcBef>
                <a:spcPct val="0"/>
              </a:spcBef>
              <a:spcAft>
                <a:spcPct val="0"/>
              </a:spcAft>
              <a:defRPr/>
            </a:pPr>
            <a:endParaRPr lang="en-ZA" sz="1400"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eaLnBrk="0" fontAlgn="base" hangingPunct="0">
              <a:spcBef>
                <a:spcPct val="0"/>
              </a:spcBef>
              <a:spcAft>
                <a:spcPct val="0"/>
              </a:spcAft>
              <a:defRPr/>
            </a:pPr>
            <a:fld id="{851172FB-5EEA-4105-882C-8D3DDB9655BA}" type="slidenum">
              <a:rPr lang="en-GB" sz="900">
                <a:solidFill>
                  <a:srgbClr val="77787B"/>
                </a:solidFill>
              </a:rPr>
              <a:pPr algn="r" eaLnBrk="0" fontAlgn="base" hangingPunct="0">
                <a:spcBef>
                  <a:spcPct val="0"/>
                </a:spcBef>
                <a:spcAft>
                  <a:spcPct val="0"/>
                </a:spcAft>
                <a:defRPr/>
              </a:pPr>
              <a:t>‹#›</a:t>
            </a:fld>
            <a:endParaRPr lang="en-GB" sz="900" dirty="0">
              <a:solidFill>
                <a:srgbClr val="77787B"/>
              </a:solidFill>
            </a:endParaRPr>
          </a:p>
        </p:txBody>
      </p:sp>
      <p:pic>
        <p:nvPicPr>
          <p:cNvPr id="3079" name="Picture 6" descr="C:\Users\jmumaw\Desktop\DCS\Pics\Logo.JPG"/>
          <p:cNvPicPr>
            <a:picLocks noChangeAspect="1" noChangeArrowheads="1"/>
          </p:cNvPicPr>
          <p:nvPr/>
        </p:nvPicPr>
        <p:blipFill>
          <a:blip r:embed="rId9" cstate="print"/>
          <a:srcRect/>
          <a:stretch>
            <a:fillRect/>
          </a:stretch>
        </p:blipFill>
        <p:spPr bwMode="auto">
          <a:xfrm>
            <a:off x="3779912"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1835696" y="43412"/>
            <a:ext cx="1685925" cy="360850"/>
          </a:xfrm>
          <a:prstGeom prst="rect">
            <a:avLst/>
          </a:prstGeom>
          <a:noFill/>
          <a:ln w="12700" algn="ctr">
            <a:noFill/>
            <a:miter lim="800000"/>
            <a:headEnd/>
            <a:tailEnd/>
          </a:ln>
        </p:spPr>
        <p:txBody>
          <a:bodyPr lIns="72000" tIns="72000" rIns="72000" bIns="72000">
            <a:spAutoFit/>
          </a:bodyPr>
          <a:lstStyle/>
          <a:p>
            <a:pPr fontAlgn="base">
              <a:spcBef>
                <a:spcPct val="0"/>
              </a:spcBef>
              <a:spcAft>
                <a:spcPct val="0"/>
              </a:spcAft>
              <a:defRPr/>
            </a:pPr>
            <a:r>
              <a:rPr lang="en-GB" sz="1400" i="1" dirty="0" smtClean="0">
                <a:solidFill>
                  <a:srgbClr val="000000"/>
                </a:solidFill>
              </a:rPr>
              <a:t>Confidential</a:t>
            </a:r>
            <a:endParaRPr lang="en-GB" sz="1400" i="1" dirty="0">
              <a:solidFill>
                <a:srgbClr val="000000"/>
              </a:solidFill>
            </a:endParaRPr>
          </a:p>
        </p:txBody>
      </p:sp>
    </p:spTree>
    <p:extLst>
      <p:ext uri="{BB962C8B-B14F-4D97-AF65-F5344CB8AC3E}">
        <p14:creationId xmlns:p14="http://schemas.microsoft.com/office/powerpoint/2010/main" val="3630642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2"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E1B35B6-B8B2-4306-BA63-1CC937F31C82}" type="datetime1">
              <a:rPr lang="en-US" smtClean="0">
                <a:solidFill>
                  <a:prstClr val="black">
                    <a:tint val="75000"/>
                  </a:prstClr>
                </a:solidFill>
              </a:rPr>
              <a:pPr defTabSz="457200"/>
              <a:t>8/19/2019</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CB3B80B-23E3-3948-A741-EEB7CB22DD0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17128725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hf hd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4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4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4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4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jmumaw\Desktop\DCS\Pics\Logo.JPG"/>
          <p:cNvPicPr>
            <a:picLocks noChangeAspect="1" noChangeArrowheads="1"/>
          </p:cNvPicPr>
          <p:nvPr/>
        </p:nvPicPr>
        <p:blipFill>
          <a:blip r:embed="rId3" cstate="print"/>
          <a:srcRect/>
          <a:stretch>
            <a:fillRect/>
          </a:stretch>
        </p:blipFill>
        <p:spPr bwMode="auto">
          <a:xfrm>
            <a:off x="1570038" y="609600"/>
            <a:ext cx="5473700" cy="1798637"/>
          </a:xfrm>
          <a:prstGeom prst="rect">
            <a:avLst/>
          </a:prstGeom>
          <a:noFill/>
          <a:ln w="9525">
            <a:noFill/>
            <a:miter lim="800000"/>
            <a:headEnd/>
            <a:tailEnd/>
          </a:ln>
        </p:spPr>
      </p:pic>
      <p:sp>
        <p:nvSpPr>
          <p:cNvPr id="13316" name="Rectangle 6"/>
          <p:cNvSpPr>
            <a:spLocks noGrp="1" noChangeArrowheads="1"/>
          </p:cNvSpPr>
          <p:nvPr>
            <p:ph type="ctrTitle"/>
          </p:nvPr>
        </p:nvSpPr>
        <p:spPr>
          <a:xfrm>
            <a:off x="307365" y="2784699"/>
            <a:ext cx="8520112" cy="3656386"/>
          </a:xfrm>
          <a:ln/>
        </p:spPr>
        <p:txBody>
          <a:bodyPr/>
          <a:lstStyle/>
          <a:p>
            <a:r>
              <a:rPr lang="en-US" sz="2800" dirty="0" smtClean="0">
                <a:solidFill>
                  <a:srgbClr val="FF0000"/>
                </a:solidFill>
              </a:rPr>
              <a:t/>
            </a:r>
            <a:br>
              <a:rPr lang="en-US" sz="2800" dirty="0" smtClean="0">
                <a:solidFill>
                  <a:srgbClr val="FF0000"/>
                </a:solidFill>
              </a:rPr>
            </a:br>
            <a:r>
              <a:rPr lang="en-US" sz="3200" dirty="0" smtClean="0">
                <a:solidFill>
                  <a:srgbClr val="FF0000"/>
                </a:solidFill>
              </a:rPr>
              <a:t>Presentation on</a:t>
            </a:r>
            <a:r>
              <a:rPr lang="en-US" sz="3200" dirty="0">
                <a:solidFill>
                  <a:srgbClr val="FF0000"/>
                </a:solidFill>
              </a:rPr>
              <a:t/>
            </a:r>
            <a:br>
              <a:rPr lang="en-US" sz="3200" dirty="0">
                <a:solidFill>
                  <a:srgbClr val="FF0000"/>
                </a:solidFill>
              </a:rPr>
            </a:br>
            <a:r>
              <a:rPr lang="en-US" sz="3200" dirty="0" smtClean="0">
                <a:solidFill>
                  <a:srgbClr val="FF0000"/>
                </a:solidFill>
              </a:rPr>
              <a:t>DCS 2</a:t>
            </a:r>
            <a:r>
              <a:rPr lang="en-US" sz="3200" baseline="30000" dirty="0" smtClean="0">
                <a:solidFill>
                  <a:srgbClr val="FF0000"/>
                </a:solidFill>
              </a:rPr>
              <a:t>nd</a:t>
            </a:r>
            <a:r>
              <a:rPr lang="en-US" sz="3200" dirty="0" smtClean="0">
                <a:solidFill>
                  <a:srgbClr val="FF0000"/>
                </a:solidFill>
              </a:rPr>
              <a:t> Quarter Actual Performance Report (2016/2017)</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a:latin typeface="Century Gothic" panose="020B0502020202020204" pitchFamily="34" charset="0"/>
              </a:rPr>
              <a:t/>
            </a:r>
            <a:br>
              <a:rPr lang="en-US" sz="2800" b="0" dirty="0">
                <a:latin typeface="Century Gothic" panose="020B0502020202020204" pitchFamily="34" charset="0"/>
              </a:rPr>
            </a:br>
            <a:r>
              <a:rPr lang="en-GB" sz="2800" b="0" dirty="0" smtClean="0">
                <a:latin typeface="Century Gothic" panose="020B0502020202020204" pitchFamily="34" charset="0"/>
              </a:rPr>
              <a:t>November   </a:t>
            </a:r>
            <a:r>
              <a:rPr lang="en-GB" sz="2800" b="0" dirty="0">
                <a:latin typeface="Century Gothic" panose="020B0502020202020204" pitchFamily="34" charset="0"/>
              </a:rPr>
              <a:t>2016</a:t>
            </a:r>
            <a:br>
              <a:rPr lang="en-GB" sz="2800" b="0" dirty="0">
                <a:latin typeface="Century Gothic" panose="020B0502020202020204" pitchFamily="34" charset="0"/>
              </a:rPr>
            </a:br>
            <a:endParaRPr lang="en-GB" sz="2800" b="0" dirty="0">
              <a:latin typeface="Century Gothic" panose="020B0502020202020204" pitchFamily="34" charset="0"/>
            </a:endParaRPr>
          </a:p>
        </p:txBody>
      </p:sp>
      <p:pic>
        <p:nvPicPr>
          <p:cNvPr id="5" name="Picture 4" descr="Slide1 Template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 y="0"/>
            <a:ext cx="9233314" cy="7016750"/>
          </a:xfrm>
          <a:prstGeom prst="rect">
            <a:avLst/>
          </a:prstGeom>
        </p:spPr>
      </p:pic>
      <p:sp>
        <p:nvSpPr>
          <p:cNvPr id="3" name="Rectangle 2"/>
          <p:cNvSpPr/>
          <p:nvPr/>
        </p:nvSpPr>
        <p:spPr>
          <a:xfrm>
            <a:off x="0" y="1239195"/>
            <a:ext cx="5642838" cy="1384995"/>
          </a:xfrm>
          <a:prstGeom prst="rect">
            <a:avLst/>
          </a:prstGeom>
        </p:spPr>
        <p:txBody>
          <a:bodyPr wrap="square">
            <a:spAutoFit/>
          </a:bodyPr>
          <a:lstStyle/>
          <a:p>
            <a:pPr algn="ctr" fontAlgn="base">
              <a:spcBef>
                <a:spcPct val="0"/>
              </a:spcBef>
              <a:spcAft>
                <a:spcPct val="0"/>
              </a:spcAft>
            </a:pPr>
            <a:r>
              <a:rPr lang="en-US" sz="2800" b="1" kern="0" dirty="0" smtClean="0">
                <a:solidFill>
                  <a:srgbClr val="000000"/>
                </a:solidFill>
                <a:effectLst>
                  <a:outerShdw blurRad="38100" dist="38100" dir="2700000" algn="tl">
                    <a:srgbClr val="000000">
                      <a:alpha val="43137"/>
                    </a:srgbClr>
                  </a:outerShdw>
                </a:effectLst>
              </a:rPr>
              <a:t>2019 STRATEGIC PLANNING SESSION</a:t>
            </a:r>
          </a:p>
          <a:p>
            <a:pPr algn="ctr" fontAlgn="base">
              <a:spcBef>
                <a:spcPct val="0"/>
              </a:spcBef>
              <a:spcAft>
                <a:spcPct val="0"/>
              </a:spcAft>
            </a:pPr>
            <a:endParaRPr lang="en-US" sz="2800" b="1" kern="0" dirty="0">
              <a:solidFill>
                <a:srgbClr val="000000"/>
              </a:solidFill>
              <a:effectLst>
                <a:outerShdw blurRad="38100" dist="38100" dir="2700000" algn="tl">
                  <a:srgbClr val="000000">
                    <a:alpha val="43137"/>
                  </a:srgbClr>
                </a:outerShdw>
              </a:effectLst>
            </a:endParaRPr>
          </a:p>
        </p:txBody>
      </p:sp>
      <p:sp>
        <p:nvSpPr>
          <p:cNvPr id="6" name="Rectangle 5"/>
          <p:cNvSpPr/>
          <p:nvPr/>
        </p:nvSpPr>
        <p:spPr>
          <a:xfrm>
            <a:off x="1145476" y="4201180"/>
            <a:ext cx="3397084" cy="523220"/>
          </a:xfrm>
          <a:prstGeom prst="rect">
            <a:avLst/>
          </a:prstGeom>
        </p:spPr>
        <p:txBody>
          <a:bodyPr wrap="none">
            <a:spAutoFit/>
          </a:bodyPr>
          <a:lstStyle/>
          <a:p>
            <a:pPr fontAlgn="base">
              <a:spcBef>
                <a:spcPct val="0"/>
              </a:spcBef>
              <a:spcAft>
                <a:spcPct val="0"/>
              </a:spcAft>
            </a:pPr>
            <a:r>
              <a:rPr lang="en-GB" sz="2800" kern="0" dirty="0" smtClean="0">
                <a:solidFill>
                  <a:srgbClr val="000000"/>
                </a:solidFill>
                <a:effectLst>
                  <a:outerShdw blurRad="38100" dist="38100" dir="2700000" algn="tl">
                    <a:srgbClr val="000000">
                      <a:alpha val="43137"/>
                    </a:srgbClr>
                  </a:outerShdw>
                </a:effectLst>
                <a:latin typeface="Century Gothic" panose="020B0502020202020204" pitchFamily="34" charset="0"/>
              </a:rPr>
              <a:t>14-16  August 2019</a:t>
            </a:r>
            <a:endParaRPr lang="en-US" sz="1400" dirty="0">
              <a:solidFill>
                <a:srgbClr val="000000"/>
              </a:solidFill>
              <a:effectLst>
                <a:outerShdw blurRad="38100" dist="38100" dir="2700000" algn="tl">
                  <a:srgbClr val="000000">
                    <a:alpha val="43137"/>
                  </a:srgbClr>
                </a:outerShdw>
              </a:effectLst>
            </a:endParaRPr>
          </a:p>
        </p:txBody>
      </p:sp>
      <p:sp>
        <p:nvSpPr>
          <p:cNvPr id="2" name="Rectangle 1"/>
          <p:cNvSpPr/>
          <p:nvPr/>
        </p:nvSpPr>
        <p:spPr>
          <a:xfrm>
            <a:off x="148940" y="3031321"/>
            <a:ext cx="6699250" cy="523220"/>
          </a:xfrm>
          <a:prstGeom prst="rect">
            <a:avLst/>
          </a:prstGeom>
        </p:spPr>
        <p:txBody>
          <a:bodyPr wrap="square">
            <a:spAutoFit/>
          </a:bodyPr>
          <a:lstStyle/>
          <a:p>
            <a:pPr fontAlgn="base">
              <a:spcBef>
                <a:spcPct val="0"/>
              </a:spcBef>
              <a:spcAft>
                <a:spcPct val="0"/>
              </a:spcAft>
            </a:pPr>
            <a:r>
              <a:rPr lang="en-GB" sz="2800" kern="0" dirty="0" smtClean="0">
                <a:solidFill>
                  <a:srgbClr val="000000"/>
                </a:solidFill>
                <a:effectLst>
                  <a:outerShdw blurRad="38100" dist="38100" dir="2700000" algn="tl">
                    <a:srgbClr val="000000">
                      <a:alpha val="43137"/>
                    </a:srgbClr>
                  </a:outerShdw>
                </a:effectLst>
                <a:latin typeface="Century Gothic" panose="020B0502020202020204" pitchFamily="34" charset="0"/>
              </a:rPr>
              <a:t>Update on Phase II of the OMF</a:t>
            </a:r>
          </a:p>
        </p:txBody>
      </p:sp>
    </p:spTree>
    <p:extLst>
      <p:ext uri="{BB962C8B-B14F-4D97-AF65-F5344CB8AC3E}">
        <p14:creationId xmlns:p14="http://schemas.microsoft.com/office/powerpoint/2010/main" val="39907932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10</a:t>
            </a:fld>
            <a:endParaRPr lang="en-US">
              <a:solidFill>
                <a:prstClr val="black">
                  <a:tint val="75000"/>
                </a:prstClr>
              </a:solidFill>
            </a:endParaRPr>
          </a:p>
        </p:txBody>
      </p:sp>
      <p:sp>
        <p:nvSpPr>
          <p:cNvPr id="8" name="Rectangle 7"/>
          <p:cNvSpPr/>
          <p:nvPr/>
        </p:nvSpPr>
        <p:spPr>
          <a:xfrm>
            <a:off x="669848" y="186048"/>
            <a:ext cx="6389758" cy="646331"/>
          </a:xfrm>
          <a:prstGeom prst="rect">
            <a:avLst/>
          </a:prstGeom>
        </p:spPr>
        <p:txBody>
          <a:bodyPr wrap="square">
            <a:spAutoFit/>
          </a:bodyPr>
          <a:lstStyle/>
          <a:p>
            <a:r>
              <a:rPr lang="en-ZA" b="1" kern="0" dirty="0">
                <a:solidFill>
                  <a:prstClr val="black"/>
                </a:solidFill>
                <a:latin typeface="Lato"/>
              </a:rPr>
              <a:t>Security across the DCS should be centralised, conglomerated and fully insourced…</a:t>
            </a:r>
          </a:p>
        </p:txBody>
      </p:sp>
      <p:pic>
        <p:nvPicPr>
          <p:cNvPr id="7" name="Picture 6"/>
          <p:cNvPicPr>
            <a:picLocks noChangeAspect="1"/>
          </p:cNvPicPr>
          <p:nvPr/>
        </p:nvPicPr>
        <p:blipFill>
          <a:blip r:embed="rId4"/>
          <a:stretch>
            <a:fillRect/>
          </a:stretch>
        </p:blipFill>
        <p:spPr>
          <a:xfrm>
            <a:off x="6802356" y="63367"/>
            <a:ext cx="2152075" cy="1005927"/>
          </a:xfrm>
          <a:prstGeom prst="rect">
            <a:avLst/>
          </a:prstGeom>
        </p:spPr>
      </p:pic>
      <p:pic>
        <p:nvPicPr>
          <p:cNvPr id="10" name="Picture 9"/>
          <p:cNvPicPr>
            <a:picLocks noChangeAspect="1"/>
          </p:cNvPicPr>
          <p:nvPr/>
        </p:nvPicPr>
        <p:blipFill>
          <a:blip r:embed="rId5"/>
          <a:stretch>
            <a:fillRect/>
          </a:stretch>
        </p:blipFill>
        <p:spPr>
          <a:xfrm>
            <a:off x="167271" y="1252328"/>
            <a:ext cx="8876371" cy="4926615"/>
          </a:xfrm>
          <a:prstGeom prst="rect">
            <a:avLst/>
          </a:prstGeom>
        </p:spPr>
      </p:pic>
      <p:pic>
        <p:nvPicPr>
          <p:cNvPr id="11" name="Picture 10"/>
          <p:cNvPicPr>
            <a:picLocks noChangeAspect="1"/>
          </p:cNvPicPr>
          <p:nvPr/>
        </p:nvPicPr>
        <p:blipFill>
          <a:blip r:embed="rId6"/>
          <a:stretch>
            <a:fillRect/>
          </a:stretch>
        </p:blipFill>
        <p:spPr>
          <a:xfrm>
            <a:off x="167270" y="6272512"/>
            <a:ext cx="8876371" cy="532800"/>
          </a:xfrm>
          <a:prstGeom prst="rect">
            <a:avLst/>
          </a:prstGeom>
        </p:spPr>
      </p:pic>
    </p:spTree>
    <p:extLst>
      <p:ext uri="{BB962C8B-B14F-4D97-AF65-F5344CB8AC3E}">
        <p14:creationId xmlns:p14="http://schemas.microsoft.com/office/powerpoint/2010/main" val="114530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11</a:t>
            </a:fld>
            <a:endParaRPr lang="en-US">
              <a:solidFill>
                <a:prstClr val="black">
                  <a:tint val="75000"/>
                </a:prstClr>
              </a:solidFill>
            </a:endParaRPr>
          </a:p>
        </p:txBody>
      </p:sp>
      <p:sp>
        <p:nvSpPr>
          <p:cNvPr id="8" name="Rectangle 7"/>
          <p:cNvSpPr/>
          <p:nvPr/>
        </p:nvSpPr>
        <p:spPr>
          <a:xfrm>
            <a:off x="769435" y="182057"/>
            <a:ext cx="6389758" cy="923330"/>
          </a:xfrm>
          <a:prstGeom prst="rect">
            <a:avLst/>
          </a:prstGeom>
        </p:spPr>
        <p:txBody>
          <a:bodyPr wrap="square">
            <a:spAutoFit/>
          </a:bodyPr>
          <a:lstStyle/>
          <a:p>
            <a:r>
              <a:rPr lang="en-ZA" b="1" kern="0" dirty="0">
                <a:solidFill>
                  <a:prstClr val="black"/>
                </a:solidFill>
                <a:latin typeface="Lato"/>
              </a:rPr>
              <a:t>Facilities management must be centrally directed, leveraging off the regions for maintenance but outside partners for development…</a:t>
            </a:r>
          </a:p>
        </p:txBody>
      </p:sp>
      <p:pic>
        <p:nvPicPr>
          <p:cNvPr id="2" name="Picture 1"/>
          <p:cNvPicPr>
            <a:picLocks noChangeAspect="1"/>
          </p:cNvPicPr>
          <p:nvPr/>
        </p:nvPicPr>
        <p:blipFill>
          <a:blip r:embed="rId4"/>
          <a:stretch>
            <a:fillRect/>
          </a:stretch>
        </p:blipFill>
        <p:spPr>
          <a:xfrm>
            <a:off x="6891565" y="92731"/>
            <a:ext cx="2152075" cy="1005927"/>
          </a:xfrm>
          <a:prstGeom prst="rect">
            <a:avLst/>
          </a:prstGeom>
        </p:spPr>
      </p:pic>
      <p:pic>
        <p:nvPicPr>
          <p:cNvPr id="9" name="Picture 8"/>
          <p:cNvPicPr>
            <a:picLocks noChangeAspect="1"/>
          </p:cNvPicPr>
          <p:nvPr/>
        </p:nvPicPr>
        <p:blipFill>
          <a:blip r:embed="rId5"/>
          <a:stretch>
            <a:fillRect/>
          </a:stretch>
        </p:blipFill>
        <p:spPr>
          <a:xfrm>
            <a:off x="156119" y="1267999"/>
            <a:ext cx="8887523" cy="4919557"/>
          </a:xfrm>
          <a:prstGeom prst="rect">
            <a:avLst/>
          </a:prstGeom>
        </p:spPr>
      </p:pic>
      <p:pic>
        <p:nvPicPr>
          <p:cNvPr id="10" name="Picture 9"/>
          <p:cNvPicPr>
            <a:picLocks noChangeAspect="1"/>
          </p:cNvPicPr>
          <p:nvPr/>
        </p:nvPicPr>
        <p:blipFill>
          <a:blip r:embed="rId6"/>
          <a:stretch>
            <a:fillRect/>
          </a:stretch>
        </p:blipFill>
        <p:spPr>
          <a:xfrm>
            <a:off x="156119" y="6296875"/>
            <a:ext cx="8887523" cy="533921"/>
          </a:xfrm>
          <a:prstGeom prst="rect">
            <a:avLst/>
          </a:prstGeom>
        </p:spPr>
      </p:pic>
    </p:spTree>
    <p:extLst>
      <p:ext uri="{BB962C8B-B14F-4D97-AF65-F5344CB8AC3E}">
        <p14:creationId xmlns:p14="http://schemas.microsoft.com/office/powerpoint/2010/main" val="3825552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12</a:t>
            </a:fld>
            <a:endParaRPr lang="en-US">
              <a:solidFill>
                <a:prstClr val="black">
                  <a:tint val="75000"/>
                </a:prstClr>
              </a:solidFill>
            </a:endParaRPr>
          </a:p>
        </p:txBody>
      </p:sp>
      <p:sp>
        <p:nvSpPr>
          <p:cNvPr id="8" name="Rectangle 7"/>
          <p:cNvSpPr/>
          <p:nvPr/>
        </p:nvSpPr>
        <p:spPr>
          <a:xfrm>
            <a:off x="769435" y="182057"/>
            <a:ext cx="6389758" cy="923330"/>
          </a:xfrm>
          <a:prstGeom prst="rect">
            <a:avLst/>
          </a:prstGeom>
        </p:spPr>
        <p:txBody>
          <a:bodyPr wrap="square">
            <a:spAutoFit/>
          </a:bodyPr>
          <a:lstStyle/>
          <a:p>
            <a:r>
              <a:rPr lang="en-ZA" b="1" kern="0" dirty="0">
                <a:solidFill>
                  <a:prstClr val="black"/>
                </a:solidFill>
                <a:latin typeface="Lato"/>
              </a:rPr>
              <a:t>ICT should be fully centralised if key functions are automated, however more partnerships must be leveraged…</a:t>
            </a:r>
          </a:p>
        </p:txBody>
      </p:sp>
      <p:pic>
        <p:nvPicPr>
          <p:cNvPr id="2" name="Picture 1"/>
          <p:cNvPicPr>
            <a:picLocks noChangeAspect="1"/>
          </p:cNvPicPr>
          <p:nvPr/>
        </p:nvPicPr>
        <p:blipFill>
          <a:blip r:embed="rId4"/>
          <a:stretch>
            <a:fillRect/>
          </a:stretch>
        </p:blipFill>
        <p:spPr>
          <a:xfrm>
            <a:off x="6855639" y="62340"/>
            <a:ext cx="2145978" cy="1012024"/>
          </a:xfrm>
          <a:prstGeom prst="rect">
            <a:avLst/>
          </a:prstGeom>
        </p:spPr>
      </p:pic>
      <p:pic>
        <p:nvPicPr>
          <p:cNvPr id="4" name="Picture 3"/>
          <p:cNvPicPr>
            <a:picLocks noChangeAspect="1"/>
          </p:cNvPicPr>
          <p:nvPr/>
        </p:nvPicPr>
        <p:blipFill>
          <a:blip r:embed="rId5"/>
          <a:stretch>
            <a:fillRect/>
          </a:stretch>
        </p:blipFill>
        <p:spPr>
          <a:xfrm>
            <a:off x="167269" y="1337762"/>
            <a:ext cx="8834349" cy="4847233"/>
          </a:xfrm>
          <a:prstGeom prst="rect">
            <a:avLst/>
          </a:prstGeom>
        </p:spPr>
      </p:pic>
      <p:pic>
        <p:nvPicPr>
          <p:cNvPr id="7" name="Picture 6"/>
          <p:cNvPicPr>
            <a:picLocks noChangeAspect="1"/>
          </p:cNvPicPr>
          <p:nvPr/>
        </p:nvPicPr>
        <p:blipFill>
          <a:blip r:embed="rId6"/>
          <a:stretch>
            <a:fillRect/>
          </a:stretch>
        </p:blipFill>
        <p:spPr>
          <a:xfrm>
            <a:off x="167269" y="6273487"/>
            <a:ext cx="8834349" cy="530850"/>
          </a:xfrm>
          <a:prstGeom prst="rect">
            <a:avLst/>
          </a:prstGeom>
        </p:spPr>
      </p:pic>
    </p:spTree>
    <p:extLst>
      <p:ext uri="{BB962C8B-B14F-4D97-AF65-F5344CB8AC3E}">
        <p14:creationId xmlns:p14="http://schemas.microsoft.com/office/powerpoint/2010/main" val="773903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13</a:t>
            </a:fld>
            <a:endParaRPr lang="en-US">
              <a:solidFill>
                <a:prstClr val="black">
                  <a:tint val="75000"/>
                </a:prstClr>
              </a:solidFill>
            </a:endParaRPr>
          </a:p>
        </p:txBody>
      </p:sp>
      <p:sp>
        <p:nvSpPr>
          <p:cNvPr id="8" name="Rectangle 7"/>
          <p:cNvSpPr/>
          <p:nvPr/>
        </p:nvSpPr>
        <p:spPr>
          <a:xfrm>
            <a:off x="769435" y="182057"/>
            <a:ext cx="6389758" cy="646331"/>
          </a:xfrm>
          <a:prstGeom prst="rect">
            <a:avLst/>
          </a:prstGeom>
        </p:spPr>
        <p:txBody>
          <a:bodyPr wrap="square">
            <a:spAutoFit/>
          </a:bodyPr>
          <a:lstStyle/>
          <a:p>
            <a:r>
              <a:rPr lang="en-ZA" b="1" kern="0" dirty="0">
                <a:solidFill>
                  <a:prstClr val="black"/>
                </a:solidFill>
                <a:latin typeface="Lato"/>
              </a:rPr>
              <a:t>HR would require more balance of partnerships for training and skilling as well as decision making…</a:t>
            </a:r>
          </a:p>
        </p:txBody>
      </p:sp>
      <p:pic>
        <p:nvPicPr>
          <p:cNvPr id="4" name="Picture 3"/>
          <p:cNvPicPr>
            <a:picLocks noChangeAspect="1"/>
          </p:cNvPicPr>
          <p:nvPr/>
        </p:nvPicPr>
        <p:blipFill>
          <a:blip r:embed="rId4"/>
          <a:stretch>
            <a:fillRect/>
          </a:stretch>
        </p:blipFill>
        <p:spPr>
          <a:xfrm>
            <a:off x="6752118" y="182063"/>
            <a:ext cx="2152075" cy="1005927"/>
          </a:xfrm>
          <a:prstGeom prst="rect">
            <a:avLst/>
          </a:prstGeom>
        </p:spPr>
      </p:pic>
      <p:pic>
        <p:nvPicPr>
          <p:cNvPr id="7" name="Picture 6"/>
          <p:cNvPicPr>
            <a:picLocks noChangeAspect="1"/>
          </p:cNvPicPr>
          <p:nvPr/>
        </p:nvPicPr>
        <p:blipFill>
          <a:blip r:embed="rId5"/>
          <a:stretch>
            <a:fillRect/>
          </a:stretch>
        </p:blipFill>
        <p:spPr>
          <a:xfrm>
            <a:off x="78061" y="1456534"/>
            <a:ext cx="8965581" cy="4841385"/>
          </a:xfrm>
          <a:prstGeom prst="rect">
            <a:avLst/>
          </a:prstGeom>
        </p:spPr>
      </p:pic>
      <p:pic>
        <p:nvPicPr>
          <p:cNvPr id="11" name="Picture 10"/>
          <p:cNvPicPr>
            <a:picLocks noChangeAspect="1"/>
          </p:cNvPicPr>
          <p:nvPr/>
        </p:nvPicPr>
        <p:blipFill>
          <a:blip r:embed="rId6"/>
          <a:stretch>
            <a:fillRect/>
          </a:stretch>
        </p:blipFill>
        <p:spPr>
          <a:xfrm>
            <a:off x="78062" y="6272797"/>
            <a:ext cx="9065941" cy="532241"/>
          </a:xfrm>
          <a:prstGeom prst="rect">
            <a:avLst/>
          </a:prstGeom>
        </p:spPr>
      </p:pic>
    </p:spTree>
    <p:extLst>
      <p:ext uri="{BB962C8B-B14F-4D97-AF65-F5344CB8AC3E}">
        <p14:creationId xmlns:p14="http://schemas.microsoft.com/office/powerpoint/2010/main" val="184926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49884"/>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14</a:t>
            </a:fld>
            <a:endParaRPr lang="en-US">
              <a:solidFill>
                <a:prstClr val="black">
                  <a:tint val="75000"/>
                </a:prstClr>
              </a:solidFill>
            </a:endParaRPr>
          </a:p>
        </p:txBody>
      </p:sp>
      <p:sp>
        <p:nvSpPr>
          <p:cNvPr id="8" name="Rectangle 7"/>
          <p:cNvSpPr/>
          <p:nvPr/>
        </p:nvSpPr>
        <p:spPr>
          <a:xfrm>
            <a:off x="769435" y="182057"/>
            <a:ext cx="6099827" cy="923330"/>
          </a:xfrm>
          <a:prstGeom prst="rect">
            <a:avLst/>
          </a:prstGeom>
        </p:spPr>
        <p:txBody>
          <a:bodyPr wrap="square">
            <a:spAutoFit/>
          </a:bodyPr>
          <a:lstStyle/>
          <a:p>
            <a:r>
              <a:rPr lang="en-ZA" b="1" kern="0" dirty="0">
                <a:solidFill>
                  <a:prstClr val="black"/>
                </a:solidFill>
                <a:latin typeface="Lato"/>
              </a:rPr>
              <a:t>Supply Chain functions related to logistics are recommended to be outsourced and managed differently at regions…</a:t>
            </a:r>
          </a:p>
        </p:txBody>
      </p:sp>
      <p:pic>
        <p:nvPicPr>
          <p:cNvPr id="2" name="Picture 1"/>
          <p:cNvPicPr>
            <a:picLocks noChangeAspect="1"/>
          </p:cNvPicPr>
          <p:nvPr/>
        </p:nvPicPr>
        <p:blipFill>
          <a:blip r:embed="rId4"/>
          <a:stretch>
            <a:fillRect/>
          </a:stretch>
        </p:blipFill>
        <p:spPr>
          <a:xfrm>
            <a:off x="6869262" y="153026"/>
            <a:ext cx="2152075" cy="1005927"/>
          </a:xfrm>
          <a:prstGeom prst="rect">
            <a:avLst/>
          </a:prstGeom>
        </p:spPr>
      </p:pic>
      <p:pic>
        <p:nvPicPr>
          <p:cNvPr id="7" name="Picture 6"/>
          <p:cNvPicPr>
            <a:picLocks noChangeAspect="1"/>
          </p:cNvPicPr>
          <p:nvPr/>
        </p:nvPicPr>
        <p:blipFill>
          <a:blip r:embed="rId5"/>
          <a:stretch>
            <a:fillRect/>
          </a:stretch>
        </p:blipFill>
        <p:spPr>
          <a:xfrm>
            <a:off x="100363" y="1280283"/>
            <a:ext cx="8920977" cy="4913881"/>
          </a:xfrm>
          <a:prstGeom prst="rect">
            <a:avLst/>
          </a:prstGeom>
        </p:spPr>
      </p:pic>
      <p:pic>
        <p:nvPicPr>
          <p:cNvPr id="10" name="Picture 9"/>
          <p:cNvPicPr>
            <a:picLocks noChangeAspect="1"/>
          </p:cNvPicPr>
          <p:nvPr/>
        </p:nvPicPr>
        <p:blipFill>
          <a:blip r:embed="rId6"/>
          <a:stretch>
            <a:fillRect/>
          </a:stretch>
        </p:blipFill>
        <p:spPr>
          <a:xfrm>
            <a:off x="100363" y="6276767"/>
            <a:ext cx="8920977" cy="524301"/>
          </a:xfrm>
          <a:prstGeom prst="rect">
            <a:avLst/>
          </a:prstGeom>
        </p:spPr>
      </p:pic>
    </p:spTree>
    <p:extLst>
      <p:ext uri="{BB962C8B-B14F-4D97-AF65-F5344CB8AC3E}">
        <p14:creationId xmlns:p14="http://schemas.microsoft.com/office/powerpoint/2010/main" val="4211355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49884"/>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15</a:t>
            </a:fld>
            <a:endParaRPr lang="en-US">
              <a:solidFill>
                <a:prstClr val="black">
                  <a:tint val="75000"/>
                </a:prstClr>
              </a:solidFill>
            </a:endParaRPr>
          </a:p>
        </p:txBody>
      </p:sp>
      <p:sp>
        <p:nvSpPr>
          <p:cNvPr id="8" name="Rectangle 7"/>
          <p:cNvSpPr/>
          <p:nvPr/>
        </p:nvSpPr>
        <p:spPr>
          <a:xfrm>
            <a:off x="568713" y="90149"/>
            <a:ext cx="6300550" cy="1200329"/>
          </a:xfrm>
          <a:prstGeom prst="rect">
            <a:avLst/>
          </a:prstGeom>
        </p:spPr>
        <p:txBody>
          <a:bodyPr wrap="square">
            <a:spAutoFit/>
          </a:bodyPr>
          <a:lstStyle/>
          <a:p>
            <a:r>
              <a:rPr lang="en-ZA" b="1" kern="0" dirty="0">
                <a:solidFill>
                  <a:prstClr val="black"/>
                </a:solidFill>
                <a:latin typeface="Lato"/>
              </a:rPr>
              <a:t>Strategic administration is recommended to elevate partnerships &amp; </a:t>
            </a:r>
            <a:r>
              <a:rPr lang="en-ZA" b="1" kern="0" dirty="0" err="1">
                <a:solidFill>
                  <a:prstClr val="black"/>
                </a:solidFill>
                <a:latin typeface="Lato"/>
              </a:rPr>
              <a:t>M&amp;E</a:t>
            </a:r>
            <a:r>
              <a:rPr lang="en-ZA" b="1" kern="0" dirty="0">
                <a:solidFill>
                  <a:prstClr val="black"/>
                </a:solidFill>
                <a:latin typeface="Lato"/>
              </a:rPr>
              <a:t> while remaining highly centralised and insourced, with some degree of flexibility for regional localisation…</a:t>
            </a:r>
          </a:p>
        </p:txBody>
      </p:sp>
      <p:pic>
        <p:nvPicPr>
          <p:cNvPr id="2" name="Picture 1"/>
          <p:cNvPicPr>
            <a:picLocks noChangeAspect="1"/>
          </p:cNvPicPr>
          <p:nvPr/>
        </p:nvPicPr>
        <p:blipFill>
          <a:blip r:embed="rId4"/>
          <a:stretch>
            <a:fillRect/>
          </a:stretch>
        </p:blipFill>
        <p:spPr>
          <a:xfrm>
            <a:off x="6857070" y="97666"/>
            <a:ext cx="2164268" cy="1005927"/>
          </a:xfrm>
          <a:prstGeom prst="rect">
            <a:avLst/>
          </a:prstGeom>
        </p:spPr>
      </p:pic>
      <p:pic>
        <p:nvPicPr>
          <p:cNvPr id="7" name="Picture 6"/>
          <p:cNvPicPr>
            <a:picLocks noChangeAspect="1"/>
          </p:cNvPicPr>
          <p:nvPr/>
        </p:nvPicPr>
        <p:blipFill>
          <a:blip r:embed="rId5"/>
          <a:stretch>
            <a:fillRect/>
          </a:stretch>
        </p:blipFill>
        <p:spPr>
          <a:xfrm>
            <a:off x="94786" y="1222331"/>
            <a:ext cx="8926552" cy="5320913"/>
          </a:xfrm>
          <a:prstGeom prst="rect">
            <a:avLst/>
          </a:prstGeom>
        </p:spPr>
      </p:pic>
    </p:spTree>
    <p:extLst>
      <p:ext uri="{BB962C8B-B14F-4D97-AF65-F5344CB8AC3E}">
        <p14:creationId xmlns:p14="http://schemas.microsoft.com/office/powerpoint/2010/main" val="21208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16</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135383" y="1215353"/>
            <a:ext cx="8860536" cy="5081347"/>
          </a:xfrm>
          <a:prstGeom prst="rect">
            <a:avLst/>
          </a:prstGeom>
        </p:spPr>
      </p:pic>
      <p:sp>
        <p:nvSpPr>
          <p:cNvPr id="9" name="Rectangle 8">
            <a:extLst>
              <a:ext uri="{FF2B5EF4-FFF2-40B4-BE49-F238E27FC236}">
                <a16:creationId xmlns="" xmlns:a16="http://schemas.microsoft.com/office/drawing/2014/main" id="{6DA2AA17-F1FD-47FB-AD04-C508D45C59B2}"/>
              </a:ext>
            </a:extLst>
          </p:cNvPr>
          <p:cNvSpPr/>
          <p:nvPr/>
        </p:nvSpPr>
        <p:spPr>
          <a:xfrm rot="16200000">
            <a:off x="-190615" y="5672359"/>
            <a:ext cx="1013951" cy="294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dirty="0">
                <a:solidFill>
                  <a:prstClr val="black"/>
                </a:solidFill>
              </a:rPr>
              <a:t>STRATEGIC</a:t>
            </a:r>
          </a:p>
        </p:txBody>
      </p:sp>
      <p:sp>
        <p:nvSpPr>
          <p:cNvPr id="8" name="Rectangle 7"/>
          <p:cNvSpPr/>
          <p:nvPr/>
        </p:nvSpPr>
        <p:spPr>
          <a:xfrm>
            <a:off x="927100" y="149380"/>
            <a:ext cx="8068818" cy="800219"/>
          </a:xfrm>
          <a:prstGeom prst="rect">
            <a:avLst/>
          </a:prstGeom>
        </p:spPr>
        <p:txBody>
          <a:bodyPr wrap="square">
            <a:spAutoFit/>
          </a:bodyPr>
          <a:lstStyle/>
          <a:p>
            <a:r>
              <a:rPr lang="en-ZA" sz="2300" b="1" kern="0" dirty="0">
                <a:solidFill>
                  <a:prstClr val="black"/>
                </a:solidFill>
                <a:latin typeface="Lato"/>
              </a:rPr>
              <a:t>Insourcing, outsourcing, centralising and decentralising were then analysed within the value chain…</a:t>
            </a:r>
            <a:endParaRPr lang="en-ZA" kern="0" dirty="0" smtClean="0">
              <a:solidFill>
                <a:sysClr val="windowText" lastClr="000000"/>
              </a:solidFill>
            </a:endParaRPr>
          </a:p>
        </p:txBody>
      </p:sp>
    </p:spTree>
    <p:extLst>
      <p:ext uri="{BB962C8B-B14F-4D97-AF65-F5344CB8AC3E}">
        <p14:creationId xmlns:p14="http://schemas.microsoft.com/office/powerpoint/2010/main" val="21614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63352" y="692696"/>
            <a:ext cx="8647112" cy="5983493"/>
          </a:xfrm>
          <a:prstGeom prst="rect">
            <a:avLst/>
          </a:prstGeom>
        </p:spPr>
        <p:txBody>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r>
              <a:rPr lang="en-ZA" kern="0" dirty="0" smtClean="0"/>
              <a:t>The Service Delivery Model was prepared in accordance with Public Service Regulations, Part 3, Section 36(a) and with the 2016 version of the Operations Management Framework (OMF). </a:t>
            </a:r>
          </a:p>
          <a:p>
            <a:pPr algn="just"/>
            <a:r>
              <a:rPr lang="en-ZA" kern="0" dirty="0" smtClean="0"/>
              <a:t>A Task Team, consisting of  SMS members from Head Office and Regions, was appointed in 2018/2019 to facilitate the development of the DCS Service Delivery model</a:t>
            </a:r>
          </a:p>
          <a:p>
            <a:pPr algn="just"/>
            <a:r>
              <a:rPr lang="en-ZA" kern="0" dirty="0" smtClean="0"/>
              <a:t>The SDM was approved in June 2019.</a:t>
            </a:r>
          </a:p>
          <a:p>
            <a:pPr algn="just"/>
            <a:r>
              <a:rPr lang="en-ZA" kern="0" dirty="0" smtClean="0"/>
              <a:t>Phase II (Operations Design) of the Operations Management Framework is currently in development by various work streams</a:t>
            </a:r>
          </a:p>
          <a:p>
            <a:pPr algn="just"/>
            <a:r>
              <a:rPr lang="en-ZA" kern="0" dirty="0" smtClean="0"/>
              <a:t>A workshop held with Task Team Members at </a:t>
            </a:r>
            <a:r>
              <a:rPr lang="en-ZA" kern="0" dirty="0" err="1" smtClean="0"/>
              <a:t>Leeuwkop</a:t>
            </a:r>
            <a:r>
              <a:rPr lang="en-ZA" kern="0" dirty="0" smtClean="0"/>
              <a:t> Correctional Facility on 10 July 2019 to present the approved SDM (Phase I) and discuss the programme for of each work stream in Phase II.</a:t>
            </a:r>
          </a:p>
          <a:p>
            <a:pPr algn="just"/>
            <a:r>
              <a:rPr lang="en-ZA" kern="0" dirty="0" smtClean="0"/>
              <a:t>In line with the resolutions of the Task Team meeting, Phase Two should be presented to the Regional  Management Committees:</a:t>
            </a:r>
          </a:p>
          <a:p>
            <a:pPr lvl="1" algn="just"/>
            <a:r>
              <a:rPr lang="en-ZA" kern="0" dirty="0" smtClean="0"/>
              <a:t>Free State/ Northern Cape – 15 July 2019</a:t>
            </a:r>
          </a:p>
          <a:p>
            <a:pPr lvl="1" algn="just"/>
            <a:r>
              <a:rPr lang="en-ZA" kern="0" dirty="0" err="1" smtClean="0"/>
              <a:t>KwaZulu</a:t>
            </a:r>
            <a:r>
              <a:rPr lang="en-ZA" kern="0" dirty="0" smtClean="0"/>
              <a:t> Natal – 29 July 2019</a:t>
            </a:r>
          </a:p>
          <a:p>
            <a:pPr lvl="1" algn="just"/>
            <a:r>
              <a:rPr lang="en-ZA" kern="0" dirty="0" smtClean="0"/>
              <a:t>Dates for the remaining four Regions still to be determined</a:t>
            </a:r>
          </a:p>
          <a:p>
            <a:pPr algn="just"/>
            <a:r>
              <a:rPr lang="en-ZA" kern="0" dirty="0" smtClean="0"/>
              <a:t>The purpose of the engagement with Regional Management Committees is to inform the Regions of the approved SDM and obtain support for Phase II (which will be done at Centre Level)</a:t>
            </a:r>
          </a:p>
        </p:txBody>
      </p:sp>
    </p:spTree>
    <p:extLst>
      <p:ext uri="{BB962C8B-B14F-4D97-AF65-F5344CB8AC3E}">
        <p14:creationId xmlns:p14="http://schemas.microsoft.com/office/powerpoint/2010/main" val="3663306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48443" y="873324"/>
            <a:ext cx="8647112" cy="4185761"/>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266700" marR="0" lvl="0" indent="-266700" algn="just" defTabSz="914400" rtl="0" eaLnBrk="1" fontAlgn="base" latinLnBrk="0" hangingPunct="1">
              <a:lnSpc>
                <a:spcPct val="90000"/>
              </a:lnSpc>
              <a:spcBef>
                <a:spcPct val="90000"/>
              </a:spcBef>
              <a:spcAft>
                <a:spcPct val="0"/>
              </a:spcAft>
              <a:buSzTx/>
              <a:buFont typeface="Wingdings" pitchFamily="2" charset="2"/>
              <a:buChar char="n"/>
              <a:tabLst/>
              <a:defRPr/>
            </a:pPr>
            <a:r>
              <a:rPr kumimoji="0" lang="en-ZA" sz="1700" b="0" i="0" u="none" strike="noStrike" kern="0" cap="none" spc="0" normalizeH="0" baseline="0" noProof="0" dirty="0" smtClean="0">
                <a:ln>
                  <a:noFill/>
                </a:ln>
                <a:solidFill>
                  <a:sysClr val="windowText" lastClr="000000"/>
                </a:solidFill>
                <a:effectLst/>
                <a:uLnTx/>
                <a:uFillTx/>
                <a:latin typeface="Arial"/>
                <a:ea typeface="+mn-ea"/>
                <a:cs typeface="Arial"/>
              </a:rPr>
              <a:t>Meetings held with work stream and sub work steam leaders: </a:t>
            </a:r>
          </a:p>
          <a:p>
            <a:pPr marL="458788" marR="0" lvl="1" indent="-188913" algn="just" defTabSz="914400" rtl="0" eaLnBrk="1" fontAlgn="base" latinLnBrk="0" hangingPunct="1">
              <a:lnSpc>
                <a:spcPct val="90000"/>
              </a:lnSpc>
              <a:spcBef>
                <a:spcPct val="50000"/>
              </a:spcBef>
              <a:spcAft>
                <a:spcPct val="0"/>
              </a:spcAft>
              <a:buSzTx/>
              <a:buFont typeface="Arial" charset="0"/>
              <a:buChar char="•"/>
              <a:tabLst/>
              <a:defRPr/>
            </a:pPr>
            <a:r>
              <a:rPr kumimoji="0" lang="en-ZA" sz="1700" b="0" i="0" u="none" strike="noStrike" kern="0" cap="none" spc="0" normalizeH="0" baseline="0" noProof="0" dirty="0" smtClean="0">
                <a:ln>
                  <a:noFill/>
                </a:ln>
                <a:solidFill>
                  <a:sysClr val="windowText" lastClr="000000"/>
                </a:solidFill>
                <a:effectLst/>
                <a:uLnTx/>
                <a:uFillTx/>
                <a:latin typeface="Arial"/>
                <a:cs typeface="Arial"/>
              </a:rPr>
              <a:t>Work stream 2 leader (GITO) – 01 July 2019 </a:t>
            </a:r>
          </a:p>
          <a:p>
            <a:pPr marL="458788" marR="0" lvl="1" indent="-188913" algn="just" defTabSz="914400" rtl="0" eaLnBrk="1" fontAlgn="base" latinLnBrk="0" hangingPunct="1">
              <a:lnSpc>
                <a:spcPct val="90000"/>
              </a:lnSpc>
              <a:spcBef>
                <a:spcPct val="50000"/>
              </a:spcBef>
              <a:spcAft>
                <a:spcPct val="0"/>
              </a:spcAft>
              <a:buSzTx/>
              <a:buFont typeface="Arial" charset="0"/>
              <a:buChar char="•"/>
              <a:tabLst/>
              <a:defRPr/>
            </a:pPr>
            <a:r>
              <a:rPr kumimoji="0" lang="en-ZA" sz="1700" b="0" i="0" u="none" strike="noStrike" kern="0" cap="none" spc="0" normalizeH="0" baseline="0" noProof="0" dirty="0" smtClean="0">
                <a:ln>
                  <a:noFill/>
                </a:ln>
                <a:solidFill>
                  <a:sysClr val="windowText" lastClr="000000"/>
                </a:solidFill>
                <a:effectLst/>
                <a:uLnTx/>
                <a:uFillTx/>
                <a:latin typeface="Arial"/>
                <a:cs typeface="Arial"/>
              </a:rPr>
              <a:t>Change Management (Communications) – 08 July 2019 </a:t>
            </a:r>
          </a:p>
          <a:p>
            <a:pPr marL="458788" marR="0" lvl="1" indent="-188913" algn="just" defTabSz="914400" rtl="0" eaLnBrk="1" fontAlgn="base" latinLnBrk="0" hangingPunct="1">
              <a:lnSpc>
                <a:spcPct val="90000"/>
              </a:lnSpc>
              <a:spcBef>
                <a:spcPct val="50000"/>
              </a:spcBef>
              <a:spcAft>
                <a:spcPct val="0"/>
              </a:spcAft>
              <a:buSzTx/>
              <a:buFont typeface="Arial" charset="0"/>
              <a:buChar char="•"/>
              <a:tabLst/>
              <a:defRPr/>
            </a:pPr>
            <a:r>
              <a:rPr kumimoji="0" lang="en-ZA" sz="1700" b="0" i="0" u="none" strike="noStrike" kern="0" cap="none" spc="0" normalizeH="0" baseline="0" noProof="0" dirty="0" smtClean="0">
                <a:ln>
                  <a:noFill/>
                </a:ln>
                <a:solidFill>
                  <a:sysClr val="windowText" lastClr="000000"/>
                </a:solidFill>
                <a:effectLst/>
                <a:uLnTx/>
                <a:uFillTx/>
                <a:latin typeface="Arial"/>
                <a:cs typeface="Arial"/>
              </a:rPr>
              <a:t>Self Sufficiency (Finance, Rehabilitation) – April 2019 </a:t>
            </a:r>
          </a:p>
          <a:p>
            <a:pPr marL="458788" marR="0" lvl="1" indent="-188913" algn="just" defTabSz="914400" rtl="0" eaLnBrk="1" fontAlgn="base" latinLnBrk="0" hangingPunct="1">
              <a:lnSpc>
                <a:spcPct val="90000"/>
              </a:lnSpc>
              <a:spcBef>
                <a:spcPct val="50000"/>
              </a:spcBef>
              <a:spcAft>
                <a:spcPct val="0"/>
              </a:spcAft>
              <a:buSzTx/>
              <a:buFont typeface="Arial" charset="0"/>
              <a:buChar char="•"/>
              <a:tabLst/>
              <a:defRPr/>
            </a:pPr>
            <a:r>
              <a:rPr kumimoji="0" lang="en-ZA" sz="1700" b="0" i="0" u="none" strike="noStrike" kern="0" cap="none" spc="0" normalizeH="0" baseline="0" noProof="0" dirty="0" smtClean="0">
                <a:ln>
                  <a:noFill/>
                </a:ln>
                <a:solidFill>
                  <a:sysClr val="windowText" lastClr="000000"/>
                </a:solidFill>
                <a:effectLst/>
                <a:uLnTx/>
                <a:uFillTx/>
                <a:latin typeface="Arial"/>
                <a:cs typeface="Arial"/>
              </a:rPr>
              <a:t>Self Sufficiency Work stream leader and sub work stream leaders met on  01 August 2019</a:t>
            </a:r>
          </a:p>
          <a:p>
            <a:pPr marL="266700" marR="0" lvl="0" indent="-266700" algn="just" defTabSz="914400" rtl="0" eaLnBrk="1" fontAlgn="base" latinLnBrk="0" hangingPunct="1">
              <a:lnSpc>
                <a:spcPct val="90000"/>
              </a:lnSpc>
              <a:spcBef>
                <a:spcPct val="90000"/>
              </a:spcBef>
              <a:spcAft>
                <a:spcPct val="0"/>
              </a:spcAft>
              <a:buSzTx/>
              <a:buFont typeface="Wingdings" pitchFamily="2" charset="2"/>
              <a:buChar char="n"/>
              <a:tabLst/>
              <a:defRPr/>
            </a:pPr>
            <a:r>
              <a:rPr kumimoji="0" lang="en-ZA" sz="1700" b="0" i="0" u="none" strike="noStrike" kern="0" cap="none" spc="0" normalizeH="0" baseline="0" noProof="0" dirty="0" smtClean="0">
                <a:ln>
                  <a:noFill/>
                </a:ln>
                <a:solidFill>
                  <a:sysClr val="windowText" lastClr="000000"/>
                </a:solidFill>
                <a:effectLst/>
                <a:uLnTx/>
                <a:uFillTx/>
                <a:latin typeface="Arial"/>
                <a:ea typeface="+mn-ea"/>
                <a:cs typeface="Arial"/>
              </a:rPr>
              <a:t>Work stream 2.1 BPM will be done at Gauteng and KZN and Work stream 2.2 BPM will be done at W Cape and LMN and Work stream 2.3 BPM will be done at E Cape and FS/NC.</a:t>
            </a:r>
          </a:p>
          <a:p>
            <a:pPr marL="266700" marR="0" lvl="0" indent="-266700" algn="just" defTabSz="914400" rtl="0" eaLnBrk="1" fontAlgn="base" latinLnBrk="0" hangingPunct="1">
              <a:lnSpc>
                <a:spcPct val="90000"/>
              </a:lnSpc>
              <a:spcBef>
                <a:spcPct val="90000"/>
              </a:spcBef>
              <a:spcAft>
                <a:spcPct val="0"/>
              </a:spcAft>
              <a:buSzTx/>
              <a:buFont typeface="Wingdings" pitchFamily="2" charset="2"/>
              <a:buChar char="n"/>
              <a:tabLst/>
              <a:defRPr/>
            </a:pPr>
            <a:r>
              <a:rPr kumimoji="0" lang="en-ZA" sz="1700" b="0" i="0" u="none" strike="noStrike" kern="0" cap="none" spc="0" normalizeH="0" baseline="0" noProof="0" dirty="0" smtClean="0">
                <a:ln>
                  <a:noFill/>
                </a:ln>
                <a:solidFill>
                  <a:sysClr val="windowText" lastClr="000000"/>
                </a:solidFill>
                <a:effectLst/>
                <a:uLnTx/>
                <a:uFillTx/>
                <a:latin typeface="Arial"/>
                <a:ea typeface="+mn-ea"/>
                <a:cs typeface="Arial"/>
              </a:rPr>
              <a:t>Work stream 5 will be going to </a:t>
            </a:r>
            <a:r>
              <a:rPr kumimoji="0" lang="en-ZA" sz="1700" b="0" i="0" u="none" strike="noStrike" kern="0" cap="none" spc="0" normalizeH="0" baseline="0" noProof="0" dirty="0" smtClean="0">
                <a:ln>
                  <a:noFill/>
                </a:ln>
                <a:effectLst/>
                <a:uLnTx/>
                <a:uFillTx/>
                <a:latin typeface="Arial"/>
                <a:ea typeface="+mn-ea"/>
                <a:cs typeface="Arial"/>
              </a:rPr>
              <a:t>selected</a:t>
            </a:r>
            <a:r>
              <a:rPr kumimoji="0" lang="en-ZA" sz="1700" b="0" i="0" u="none" strike="noStrike" kern="0" cap="none" spc="0" normalizeH="0" baseline="0" noProof="0" dirty="0" smtClean="0">
                <a:ln>
                  <a:noFill/>
                </a:ln>
                <a:solidFill>
                  <a:sysClr val="windowText" lastClr="000000"/>
                </a:solidFill>
                <a:effectLst/>
                <a:uLnTx/>
                <a:uFillTx/>
                <a:latin typeface="Arial"/>
                <a:ea typeface="+mn-ea"/>
                <a:cs typeface="Arial"/>
              </a:rPr>
              <a:t> Agriculture and Production workshops</a:t>
            </a:r>
          </a:p>
          <a:p>
            <a:pPr marL="266700" marR="0" lvl="0" indent="-266700" algn="just" defTabSz="914400" rtl="0" eaLnBrk="1" fontAlgn="base" latinLnBrk="0" hangingPunct="1">
              <a:lnSpc>
                <a:spcPct val="90000"/>
              </a:lnSpc>
              <a:spcBef>
                <a:spcPct val="90000"/>
              </a:spcBef>
              <a:spcAft>
                <a:spcPct val="0"/>
              </a:spcAft>
              <a:buSzTx/>
              <a:buFont typeface="Wingdings" pitchFamily="2" charset="2"/>
              <a:buChar char="n"/>
              <a:tabLst/>
              <a:defRPr/>
            </a:pPr>
            <a:endParaRPr kumimoji="0" lang="en-ZA" sz="1700" b="0" i="0" u="none" strike="noStrike" kern="0" cap="none" spc="0" normalizeH="0" baseline="0" noProof="0" dirty="0" smtClean="0">
              <a:ln>
                <a:noFill/>
              </a:ln>
              <a:solidFill>
                <a:sysClr val="windowText" lastClr="000000"/>
              </a:solidFill>
              <a:effectLst/>
              <a:uLnTx/>
              <a:uFillTx/>
              <a:latin typeface="Arial"/>
              <a:ea typeface="+mn-ea"/>
              <a:cs typeface="Arial"/>
            </a:endParaRPr>
          </a:p>
          <a:p>
            <a:pPr marL="458788" marR="0" lvl="1" indent="-188913" algn="just" defTabSz="914400" rtl="0" eaLnBrk="1" fontAlgn="base" latinLnBrk="0" hangingPunct="1">
              <a:lnSpc>
                <a:spcPct val="90000"/>
              </a:lnSpc>
              <a:spcBef>
                <a:spcPct val="50000"/>
              </a:spcBef>
              <a:spcAft>
                <a:spcPct val="0"/>
              </a:spcAft>
              <a:buSzTx/>
              <a:buFont typeface="Arial" charset="0"/>
              <a:buChar char="•"/>
              <a:tabLst/>
              <a:defRPr/>
            </a:pPr>
            <a:endParaRPr kumimoji="0" lang="en-ZA" sz="1700" b="0" i="0" u="none" strike="noStrike" kern="0" cap="none" spc="0" normalizeH="0" baseline="0" noProof="0" dirty="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238562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BE65D3A-335F-450B-9F57-C3C9F6640DE4}"/>
              </a:ext>
            </a:extLst>
          </p:cNvPr>
          <p:cNvSpPr txBox="1">
            <a:spLocks/>
          </p:cNvSpPr>
          <p:nvPr/>
        </p:nvSpPr>
        <p:spPr>
          <a:xfrm>
            <a:off x="107721" y="476672"/>
            <a:ext cx="8856550" cy="504056"/>
          </a:xfrm>
          <a:prstGeom prst="rect">
            <a:avLst/>
          </a:prstGeom>
        </p:spPr>
        <p:txBody>
          <a:bodyPr vert="horz" lIns="91440" tIns="45720" rIns="91440" bIns="45720" rtlCol="0" anchor="ctr">
            <a:noAutofit/>
          </a:bodyPr>
          <a:lstStyle>
            <a:lvl1pPr algn="l" defTabSz="869137" rtl="0" eaLnBrk="1" latinLnBrk="0" hangingPunct="1">
              <a:lnSpc>
                <a:spcPct val="90000"/>
              </a:lnSpc>
              <a:spcBef>
                <a:spcPct val="0"/>
              </a:spcBef>
              <a:buNone/>
              <a:defRPr sz="2300" b="1" kern="1200">
                <a:solidFill>
                  <a:schemeClr val="tx1"/>
                </a:solidFill>
                <a:latin typeface="+mj-lt"/>
                <a:ea typeface="+mj-ea"/>
                <a:cs typeface="+mj-cs"/>
              </a:defRPr>
            </a:lvl1pPr>
          </a:lstStyle>
          <a:p>
            <a:pPr algn="ctr" defTabSz="914400">
              <a:spcBef>
                <a:spcPts val="600"/>
              </a:spcBef>
              <a:defRPr/>
            </a:pPr>
            <a:r>
              <a:rPr kumimoji="1" lang="en-ZA" sz="1800" dirty="0" smtClean="0">
                <a:latin typeface="Arial" panose="020B0604020202020204" pitchFamily="34" charset="0"/>
                <a:cs typeface="Arial" panose="020B0604020202020204" pitchFamily="34" charset="0"/>
              </a:rPr>
              <a:t>The </a:t>
            </a:r>
            <a:r>
              <a:rPr kumimoji="1" lang="en-ZA" sz="1800" dirty="0">
                <a:latin typeface="Arial" panose="020B0604020202020204" pitchFamily="34" charset="0"/>
                <a:cs typeface="Arial" panose="020B0604020202020204" pitchFamily="34" charset="0"/>
              </a:rPr>
              <a:t>following work streams were identified to drive the implementation of DCS SDM and Operations Management Framework Phase </a:t>
            </a:r>
            <a:r>
              <a:rPr kumimoji="1" lang="en-ZA" sz="1800" dirty="0" smtClean="0">
                <a:latin typeface="Arial" panose="020B0604020202020204" pitchFamily="34" charset="0"/>
                <a:cs typeface="Arial" panose="020B0604020202020204" pitchFamily="34" charset="0"/>
              </a:rPr>
              <a:t>II </a:t>
            </a:r>
            <a:r>
              <a:rPr kumimoji="1" lang="en-ZA" sz="1800" dirty="0">
                <a:latin typeface="Arial" panose="020B0604020202020204" pitchFamily="34" charset="0"/>
                <a:cs typeface="Arial" panose="020B0604020202020204" pitchFamily="34" charset="0"/>
              </a:rPr>
              <a:t>(Operations Design)</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3" y="1052736"/>
            <a:ext cx="871296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39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67" y="2655170"/>
            <a:ext cx="6857998"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PURPOSE</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1763688" y="591947"/>
            <a:ext cx="6489109" cy="5867400"/>
          </a:xfrm>
          <a:prstGeom prst="rect">
            <a:avLst/>
          </a:prstGeom>
        </p:spPr>
        <p:txBody>
          <a:bodyPr vert="horz" lIns="91440" tIns="45720" rIns="91440" bIns="45720" rtlCol="0" anchor="ctr">
            <a:norm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just" fontAlgn="t">
              <a:lnSpc>
                <a:spcPct val="120000"/>
              </a:lnSpc>
              <a:spcBef>
                <a:spcPts val="1200"/>
              </a:spcBef>
            </a:pPr>
            <a:r>
              <a:rPr kumimoji="1" lang="en-ZA" sz="2800" b="0" dirty="0" smtClean="0">
                <a:solidFill>
                  <a:srgbClr val="000000"/>
                </a:solidFill>
                <a:latin typeface="Arial"/>
                <a:cs typeface="Arial"/>
              </a:rPr>
              <a:t>Update on Phase II of the Operations Management Frameworks as at August 2019</a:t>
            </a:r>
            <a:endParaRPr lang="en-ZA" sz="2800" b="0" dirty="0">
              <a:latin typeface="Arial"/>
            </a:endParaRPr>
          </a:p>
        </p:txBody>
      </p:sp>
    </p:spTree>
    <p:extLst>
      <p:ext uri="{BB962C8B-B14F-4D97-AF65-F5344CB8AC3E}">
        <p14:creationId xmlns:p14="http://schemas.microsoft.com/office/powerpoint/2010/main" val="1942443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WORK-STREAM 0 </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2122313" y="2348880"/>
            <a:ext cx="6280499" cy="1230147"/>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ctr" fontAlgn="t">
              <a:lnSpc>
                <a:spcPct val="120000"/>
              </a:lnSpc>
              <a:spcBef>
                <a:spcPts val="1200"/>
              </a:spcBef>
            </a:pPr>
            <a:r>
              <a:rPr kumimoji="1" lang="en-ZA" sz="3600" dirty="0" smtClean="0">
                <a:solidFill>
                  <a:srgbClr val="000000"/>
                </a:solidFill>
              </a:rPr>
              <a:t>PROJECT MANAGEMENT OFFICE</a:t>
            </a:r>
            <a:endParaRPr lang="en-ZA" sz="3600" dirty="0">
              <a:solidFill>
                <a:srgbClr val="000000"/>
              </a:solidFill>
            </a:endParaRPr>
          </a:p>
        </p:txBody>
      </p:sp>
    </p:spTree>
    <p:extLst>
      <p:ext uri="{BB962C8B-B14F-4D97-AF65-F5344CB8AC3E}">
        <p14:creationId xmlns:p14="http://schemas.microsoft.com/office/powerpoint/2010/main" val="258335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020588825"/>
              </p:ext>
            </p:extLst>
          </p:nvPr>
        </p:nvGraphicFramePr>
        <p:xfrm>
          <a:off x="221752" y="917083"/>
          <a:ext cx="5016551" cy="2153624"/>
        </p:xfrm>
        <a:graphic>
          <a:graphicData uri="http://schemas.openxmlformats.org/drawingml/2006/table">
            <a:tbl>
              <a:tblPr/>
              <a:tblGrid>
                <a:gridCol w="1572284">
                  <a:extLst>
                    <a:ext uri="{9D8B030D-6E8A-4147-A177-3AD203B41FA5}">
                      <a16:colId xmlns:a16="http://schemas.microsoft.com/office/drawing/2014/main" xmlns="" val="20000"/>
                    </a:ext>
                  </a:extLst>
                </a:gridCol>
                <a:gridCol w="3444267">
                  <a:extLst>
                    <a:ext uri="{9D8B030D-6E8A-4147-A177-3AD203B41FA5}">
                      <a16:colId xmlns:a16="http://schemas.microsoft.com/office/drawing/2014/main" xmlns="" val="20001"/>
                    </a:ext>
                  </a:extLst>
                </a:gridCol>
              </a:tblGrid>
              <a:tr h="394240">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0</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lvl="1" indent="0" algn="l" defTabSz="990600" eaLnBrk="0" hangingPunct="0"/>
                      <a:r>
                        <a:rPr lang="en-GB" sz="1200" dirty="0" smtClean="0">
                          <a:latin typeface="Arial" panose="020B0604020202020204" pitchFamily="34" charset="0"/>
                          <a:cs typeface="Arial" panose="020B0604020202020204" pitchFamily="34" charset="0"/>
                        </a:rPr>
                        <a:t>Work-stream (0) Establish</a:t>
                      </a:r>
                      <a:r>
                        <a:rPr lang="en-GB" sz="1200" baseline="0" dirty="0" smtClean="0">
                          <a:latin typeface="Arial" panose="020B0604020202020204" pitchFamily="34" charset="0"/>
                          <a:cs typeface="Arial" panose="020B0604020202020204" pitchFamily="34" charset="0"/>
                        </a:rPr>
                        <a:t> PMO</a:t>
                      </a:r>
                      <a:endParaRPr lang="en-GB" sz="120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040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ZA" sz="1200" kern="1200" dirty="0" smtClean="0">
                          <a:solidFill>
                            <a:schemeClr val="tx1"/>
                          </a:solidFill>
                          <a:latin typeface="Arial" panose="020B0604020202020204" pitchFamily="34" charset="0"/>
                          <a:ea typeface="+mn-ea"/>
                          <a:cs typeface="Arial" panose="020B0604020202020204" pitchFamily="34" charset="0"/>
                        </a:rPr>
                        <a:t>Dir: SDI: SKS </a:t>
                      </a:r>
                      <a:r>
                        <a:rPr lang="en-ZA" sz="1200" kern="1200" dirty="0" err="1" smtClean="0">
                          <a:solidFill>
                            <a:schemeClr val="tx1"/>
                          </a:solidFill>
                          <a:latin typeface="Arial" panose="020B0604020202020204" pitchFamily="34" charset="0"/>
                          <a:ea typeface="+mn-ea"/>
                          <a:cs typeface="Arial" panose="020B0604020202020204" pitchFamily="34" charset="0"/>
                        </a:rPr>
                        <a:t>Moukangwe</a:t>
                      </a:r>
                      <a:endParaRPr lang="en-ZA" sz="1200" kern="1200" dirty="0" smtClean="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6322">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39481">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4317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5220864"/>
              </p:ext>
            </p:extLst>
          </p:nvPr>
        </p:nvGraphicFramePr>
        <p:xfrm>
          <a:off x="5250282" y="912746"/>
          <a:ext cx="3681156" cy="2157961"/>
        </p:xfrm>
        <a:graphic>
          <a:graphicData uri="http://schemas.openxmlformats.org/drawingml/2006/table">
            <a:tbl>
              <a:tblPr/>
              <a:tblGrid>
                <a:gridCol w="1890409">
                  <a:extLst>
                    <a:ext uri="{9D8B030D-6E8A-4147-A177-3AD203B41FA5}">
                      <a16:colId xmlns:a16="http://schemas.microsoft.com/office/drawing/2014/main" xmlns="" val="20000"/>
                    </a:ext>
                  </a:extLst>
                </a:gridCol>
                <a:gridCol w="1790747">
                  <a:extLst>
                    <a:ext uri="{9D8B030D-6E8A-4147-A177-3AD203B41FA5}">
                      <a16:colId xmlns:a16="http://schemas.microsoft.com/office/drawing/2014/main" xmlns="" val="20001"/>
                    </a:ext>
                  </a:extLst>
                </a:gridCol>
              </a:tblGrid>
              <a:tr h="30808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100%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46727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24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6727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6727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48049">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E2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graphicFrame>
        <p:nvGraphicFramePr>
          <p:cNvPr id="16" name="Table 15"/>
          <p:cNvGraphicFramePr>
            <a:graphicFrameLocks noGrp="1"/>
          </p:cNvGraphicFramePr>
          <p:nvPr>
            <p:extLst>
              <p:ext uri="{D42A27DB-BD31-4B8C-83A1-F6EECF244321}">
                <p14:modId xmlns:p14="http://schemas.microsoft.com/office/powerpoint/2010/main" val="2303224181"/>
              </p:ext>
            </p:extLst>
          </p:nvPr>
        </p:nvGraphicFramePr>
        <p:xfrm>
          <a:off x="217694" y="3032471"/>
          <a:ext cx="8701764" cy="3348856"/>
        </p:xfrm>
        <a:graphic>
          <a:graphicData uri="http://schemas.openxmlformats.org/drawingml/2006/table">
            <a:tbl>
              <a:tblPr firstRow="1" bandRow="1"/>
              <a:tblGrid>
                <a:gridCol w="3852045">
                  <a:extLst>
                    <a:ext uri="{9D8B030D-6E8A-4147-A177-3AD203B41FA5}">
                      <a16:colId xmlns:a16="http://schemas.microsoft.com/office/drawing/2014/main" xmlns="" val="20000"/>
                    </a:ext>
                  </a:extLst>
                </a:gridCol>
                <a:gridCol w="724700"/>
                <a:gridCol w="784786"/>
                <a:gridCol w="771535"/>
                <a:gridCol w="782417">
                  <a:extLst>
                    <a:ext uri="{9D8B030D-6E8A-4147-A177-3AD203B41FA5}">
                      <a16:colId xmlns:a16="http://schemas.microsoft.com/office/drawing/2014/main" xmlns="" val="20004"/>
                    </a:ext>
                  </a:extLst>
                </a:gridCol>
                <a:gridCol w="1786281"/>
              </a:tblGrid>
              <a:tr h="251771">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27159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Define the objective of the PMO including M&amp;E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15/04/2019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1" dirty="0" smtClean="0"/>
                        <a:t>100%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smtClean="0">
                          <a:solidFill>
                            <a:schemeClr val="tx1"/>
                          </a:solidFill>
                        </a:rPr>
                        <a:t>N/A</a:t>
                      </a:r>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0992">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800" b="1" i="0" u="none" strike="noStrike" dirty="0" smtClean="0">
                          <a:solidFill>
                            <a:schemeClr val="tx1"/>
                          </a:solidFill>
                          <a:latin typeface="+mn-lt"/>
                        </a:rPr>
                        <a:t>%</a:t>
                      </a:r>
                      <a:r>
                        <a:rPr lang="en-GB" sz="800" b="1" i="0" u="none" strike="noStrike" baseline="0"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lvl="0" indent="0" algn="l"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rgbClr val="000000"/>
                          </a:solidFill>
                          <a:effectLst/>
                          <a:uLnTx/>
                          <a:uFillTx/>
                          <a:latin typeface="+mn-lt"/>
                          <a:ea typeface="+mn-ea"/>
                          <a:cs typeface="+mn-cs"/>
                        </a:rPr>
                        <a:t>Status</a:t>
                      </a:r>
                      <a:endParaRPr lang="en-GB" sz="9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3498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Set up PMO relevant governance structures</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20/04/2019</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100%</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N/A</a:t>
                      </a:r>
                      <a:endParaRPr lang="en-ZA" sz="8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1771">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34987">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Establish PMO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01/04/2019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100%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smtClean="0">
                          <a:solidFill>
                            <a:schemeClr val="tx1"/>
                          </a:solidFill>
                        </a:rPr>
                        <a:t>N/A</a:t>
                      </a:r>
                      <a:endParaRPr lang="en-ZA" sz="800" b="0" i="0" u="none" strike="noStrike" kern="1200" baseline="0" dirty="0">
                        <a:solidFill>
                          <a:srgbClr val="FF0000"/>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1771">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3498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Project Governance </a:t>
                      </a:r>
                      <a:endParaRPr lang="en-GB" sz="800" b="1"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20/04/2019</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100%</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smtClean="0">
                          <a:solidFill>
                            <a:schemeClr val="tx1"/>
                          </a:solidFill>
                        </a:rPr>
                        <a:t>N/A</a:t>
                      </a:r>
                      <a:endParaRPr lang="en-ZA" sz="800" b="0" i="0" u="none" strike="noStrike" kern="1200" baseline="0" dirty="0">
                        <a:solidFill>
                          <a:srgbClr val="FF0000"/>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1771">
                <a:tc gridSpan="6">
                  <a:txBody>
                    <a:body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srgbClr val="000000"/>
                          </a:solidFill>
                          <a:effectLst/>
                          <a:uLnTx/>
                          <a:uFillTx/>
                          <a:latin typeface="+mn-lt"/>
                          <a:ea typeface="+mn-ea"/>
                          <a:cs typeface="+mn-cs"/>
                        </a:rPr>
                        <a:t>Deliverable</a:t>
                      </a:r>
                      <a:endParaRPr lang="en-GB" sz="800" b="1"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1"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1"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1"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800" b="0" i="0" u="none" strike="noStrike" kern="1200" baseline="0" dirty="0">
                        <a:solidFill>
                          <a:srgbClr val="FF0000"/>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498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kern="1200" dirty="0" smtClean="0">
                          <a:solidFill>
                            <a:schemeClr val="tx1"/>
                          </a:solidFill>
                          <a:latin typeface="+mn-lt"/>
                          <a:ea typeface="+mn-ea"/>
                          <a:cs typeface="+mn-cs"/>
                        </a:rPr>
                        <a:t>New DCS Value Chain mapped</a:t>
                      </a:r>
                      <a:endParaRPr lang="en-GB" sz="800" kern="1200" dirty="0" smtClean="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20/04/2019</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smtClean="0">
                          <a:solidFill>
                            <a:schemeClr val="tx1"/>
                          </a:solidFill>
                          <a:latin typeface="Arial" pitchFamily="34" charset="0"/>
                          <a:ea typeface="+mn-ea"/>
                          <a:cs typeface="Arial" pitchFamily="34" charset="0"/>
                        </a:rPr>
                        <a:t>100%</a:t>
                      </a:r>
                      <a:endParaRPr lang="en-GB" sz="800" b="1"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smtClean="0">
                          <a:solidFill>
                            <a:schemeClr val="tx1"/>
                          </a:solidFill>
                        </a:rPr>
                        <a:t>N/A</a:t>
                      </a:r>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498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kern="1200" dirty="0" smtClean="0">
                          <a:solidFill>
                            <a:schemeClr val="tx1"/>
                          </a:solidFill>
                          <a:latin typeface="+mn-lt"/>
                          <a:ea typeface="+mn-ea"/>
                          <a:cs typeface="+mn-cs"/>
                        </a:rPr>
                        <a:t>Project chatter for Phase II approved </a:t>
                      </a:r>
                      <a:endParaRPr lang="en-GB" sz="800" kern="1200" dirty="0" smtClean="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20/04/2019</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smtClean="0">
                          <a:solidFill>
                            <a:schemeClr val="tx1"/>
                          </a:solidFill>
                          <a:latin typeface="Arial" pitchFamily="34" charset="0"/>
                          <a:ea typeface="+mn-ea"/>
                          <a:cs typeface="Arial" pitchFamily="34" charset="0"/>
                        </a:rPr>
                        <a:t>100%</a:t>
                      </a:r>
                      <a:endParaRPr lang="en-GB" sz="800" b="1"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smtClean="0">
                          <a:solidFill>
                            <a:schemeClr val="tx1"/>
                          </a:solidFill>
                        </a:rPr>
                        <a:t>N/A</a:t>
                      </a:r>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498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kern="1200" dirty="0" smtClean="0">
                          <a:solidFill>
                            <a:schemeClr val="tx1"/>
                          </a:solidFill>
                          <a:latin typeface="+mn-lt"/>
                          <a:ea typeface="+mn-ea"/>
                          <a:cs typeface="+mn-cs"/>
                        </a:rPr>
                        <a:t>Project team appointed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20/04/2019</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smtClean="0">
                          <a:solidFill>
                            <a:schemeClr val="tx1"/>
                          </a:solidFill>
                          <a:latin typeface="Arial" pitchFamily="34" charset="0"/>
                          <a:ea typeface="+mn-ea"/>
                          <a:cs typeface="Arial" pitchFamily="34" charset="0"/>
                        </a:rPr>
                        <a:t>100%</a:t>
                      </a:r>
                      <a:endParaRPr lang="en-GB" sz="800" b="1"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smtClean="0">
                          <a:solidFill>
                            <a:schemeClr val="tx1"/>
                          </a:solidFill>
                        </a:rPr>
                        <a:t>N/A</a:t>
                      </a:r>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6926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kern="1200" dirty="0" smtClean="0">
                          <a:solidFill>
                            <a:schemeClr val="tx1"/>
                          </a:solidFill>
                          <a:latin typeface="+mn-lt"/>
                          <a:ea typeface="+mn-ea"/>
                          <a:cs typeface="+mn-cs"/>
                        </a:rPr>
                        <a:t>Project reporting templates provided to Work stream  and sub work stream leaders</a:t>
                      </a:r>
                      <a:endParaRPr lang="en-GB" sz="800" kern="1200" dirty="0" smtClean="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20/04/2019</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100%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smtClean="0">
                          <a:solidFill>
                            <a:schemeClr val="tx1"/>
                          </a:solidFill>
                        </a:rPr>
                        <a:t>N/A</a:t>
                      </a:r>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Title 1"/>
          <p:cNvSpPr txBox="1">
            <a:spLocks/>
          </p:cNvSpPr>
          <p:nvPr/>
        </p:nvSpPr>
        <p:spPr>
          <a:xfrm>
            <a:off x="215729" y="569027"/>
            <a:ext cx="8703729" cy="304450"/>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rgbClr val="FFFFFF"/>
                </a:solidFill>
              </a:rPr>
              <a:t>Milestone Report – Deliverables (Establish PMO) </a:t>
            </a:r>
            <a:endParaRPr lang="en-US" sz="1600" kern="0" dirty="0">
              <a:solidFill>
                <a:srgbClr val="FFFFFF"/>
              </a:solidFill>
            </a:endParaRPr>
          </a:p>
        </p:txBody>
      </p:sp>
    </p:spTree>
    <p:extLst>
      <p:ext uri="{BB962C8B-B14F-4D97-AF65-F5344CB8AC3E}">
        <p14:creationId xmlns:p14="http://schemas.microsoft.com/office/powerpoint/2010/main" val="2915275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23"/>
          <p:cNvSpPr>
            <a:spLocks noChangeShapeType="1"/>
          </p:cNvSpPr>
          <p:nvPr/>
        </p:nvSpPr>
        <p:spPr bwMode="auto">
          <a:xfrm flipV="1">
            <a:off x="215729" y="519812"/>
            <a:ext cx="8669337" cy="0"/>
          </a:xfrm>
          <a:prstGeom prst="line">
            <a:avLst/>
          </a:prstGeom>
          <a:noFill/>
          <a:ln w="28575">
            <a:solidFill>
              <a:srgbClr val="E3DED1"/>
            </a:solidFill>
            <a:round/>
            <a:headEnd/>
            <a:tailEnd/>
          </a:ln>
        </p:spPr>
        <p:txBody>
          <a:bodyPr wrap="none" lIns="91433" tIns="45717" rIns="91433" bIns="45717" anchor="ctr"/>
          <a:lstStyle/>
          <a:p>
            <a:pPr fontAlgn="base">
              <a:spcBef>
                <a:spcPct val="0"/>
              </a:spcBef>
              <a:spcAft>
                <a:spcPct val="0"/>
              </a:spcAft>
              <a:defRPr/>
            </a:pPr>
            <a:endParaRPr lang="en-ZA" sz="1400" kern="0" dirty="0" smtClean="0">
              <a:solidFill>
                <a:srgbClr val="000000"/>
              </a:solidFill>
              <a:ea typeface="ＭＳ Ｐゴシック" pitchFamily="-108" charset="-128"/>
            </a:endParaRPr>
          </a:p>
        </p:txBody>
      </p:sp>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WORK-STREAM 1 </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2122313" y="2924944"/>
            <a:ext cx="6280499" cy="654083"/>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ctr" fontAlgn="t">
              <a:lnSpc>
                <a:spcPct val="120000"/>
              </a:lnSpc>
              <a:spcBef>
                <a:spcPts val="1200"/>
              </a:spcBef>
            </a:pPr>
            <a:r>
              <a:rPr kumimoji="1" lang="en-ZA" sz="3600" dirty="0">
                <a:solidFill>
                  <a:srgbClr val="000000"/>
                </a:solidFill>
              </a:rPr>
              <a:t>PEOPLE AND STRUCTURE</a:t>
            </a:r>
            <a:endParaRPr lang="en-ZA" sz="3600" dirty="0">
              <a:solidFill>
                <a:srgbClr val="000000"/>
              </a:solidFill>
            </a:endParaRPr>
          </a:p>
        </p:txBody>
      </p:sp>
    </p:spTree>
    <p:extLst>
      <p:ext uri="{BB962C8B-B14F-4D97-AF65-F5344CB8AC3E}">
        <p14:creationId xmlns:p14="http://schemas.microsoft.com/office/powerpoint/2010/main" val="1882800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endParaRPr kumimoji="0" lang="en-ZA" sz="700" b="0" i="0" u="none" strike="noStrike" kern="0" cap="none" spc="0" normalizeH="0" baseline="0" noProof="0" dirty="0" smtClean="0">
              <a:ln>
                <a:noFill/>
              </a:ln>
              <a:solidFill>
                <a:srgbClr val="000000"/>
              </a:solidFill>
              <a:effectLst/>
              <a:uLnTx/>
              <a:uFillTx/>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endParaRPr kumimoji="0" lang="en-ZA" sz="700" b="0" i="0" u="none" strike="noStrike" kern="0" cap="none" spc="0" normalizeH="0" baseline="0" noProof="0" dirty="0" smtClean="0">
              <a:ln>
                <a:noFill/>
              </a:ln>
              <a:solidFill>
                <a:srgbClr val="000000"/>
              </a:solidFill>
              <a:effectLst/>
              <a:uLnTx/>
              <a:uFillTx/>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endParaRPr kumimoji="0" lang="en-ZA" sz="700" b="0" i="0" u="none" strike="noStrike" kern="0" cap="none" spc="0" normalizeH="0" baseline="0" noProof="0" dirty="0" smtClean="0">
              <a:ln>
                <a:noFill/>
              </a:ln>
              <a:solidFill>
                <a:srgbClr val="000000"/>
              </a:solidFill>
              <a:effectLst/>
              <a:uLnTx/>
              <a:uFillTx/>
            </a:endParaRPr>
          </a:p>
        </p:txBody>
      </p:sp>
      <p:graphicFrame>
        <p:nvGraphicFramePr>
          <p:cNvPr id="13" name="Table 12"/>
          <p:cNvGraphicFramePr>
            <a:graphicFrameLocks noGrp="1"/>
          </p:cNvGraphicFramePr>
          <p:nvPr>
            <p:extLst>
              <p:ext uri="{D42A27DB-BD31-4B8C-83A1-F6EECF244321}">
                <p14:modId xmlns:p14="http://schemas.microsoft.com/office/powerpoint/2010/main" val="4023725954"/>
              </p:ext>
            </p:extLst>
          </p:nvPr>
        </p:nvGraphicFramePr>
        <p:xfrm>
          <a:off x="197232" y="783645"/>
          <a:ext cx="5016551" cy="1099356"/>
        </p:xfrm>
        <a:graphic>
          <a:graphicData uri="http://schemas.openxmlformats.org/drawingml/2006/table">
            <a:tbl>
              <a:tblPr/>
              <a:tblGrid>
                <a:gridCol w="1860316">
                  <a:extLst>
                    <a:ext uri="{9D8B030D-6E8A-4147-A177-3AD203B41FA5}">
                      <a16:colId xmlns:a16="http://schemas.microsoft.com/office/drawing/2014/main" xmlns="" val="20000"/>
                    </a:ext>
                  </a:extLst>
                </a:gridCol>
                <a:gridCol w="3156235">
                  <a:extLst>
                    <a:ext uri="{9D8B030D-6E8A-4147-A177-3AD203B41FA5}">
                      <a16:colId xmlns:a16="http://schemas.microsoft.com/office/drawing/2014/main" xmlns="" val="20001"/>
                    </a:ext>
                  </a:extLst>
                </a:gridCol>
              </a:tblGrid>
              <a:tr h="235260">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1</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lvl="1" indent="0" algn="l" defTabSz="990600" eaLnBrk="0" hangingPunct="0"/>
                      <a:r>
                        <a:rPr lang="en-GB" sz="1200" dirty="0" smtClean="0">
                          <a:latin typeface="Arial" panose="020B0604020202020204" pitchFamily="34" charset="0"/>
                          <a:cs typeface="Arial" panose="020B0604020202020204" pitchFamily="34" charset="0"/>
                        </a:rPr>
                        <a:t>Work-stream (1) People &amp; Structure </a:t>
                      </a:r>
                      <a:r>
                        <a:rPr lang="en-GB" sz="1200" baseline="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2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US" sz="1200" kern="1200" dirty="0" smtClean="0">
                          <a:solidFill>
                            <a:schemeClr val="tx1"/>
                          </a:solidFill>
                          <a:latin typeface="Arial" panose="020B0604020202020204" pitchFamily="34" charset="0"/>
                          <a:ea typeface="+mn-ea"/>
                          <a:cs typeface="Arial" panose="020B0604020202020204" pitchFamily="34" charset="0"/>
                        </a:rPr>
                        <a:t>DC HR: E Khoza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2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2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2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40178140"/>
              </p:ext>
            </p:extLst>
          </p:nvPr>
        </p:nvGraphicFramePr>
        <p:xfrm>
          <a:off x="5203910" y="793135"/>
          <a:ext cx="3681156" cy="1080375"/>
        </p:xfrm>
        <a:graphic>
          <a:graphicData uri="http://schemas.openxmlformats.org/drawingml/2006/table">
            <a:tbl>
              <a:tblPr/>
              <a:tblGrid>
                <a:gridCol w="2400653">
                  <a:extLst>
                    <a:ext uri="{9D8B030D-6E8A-4147-A177-3AD203B41FA5}">
                      <a16:colId xmlns:a16="http://schemas.microsoft.com/office/drawing/2014/main" xmlns="" val="20000"/>
                    </a:ext>
                  </a:extLst>
                </a:gridCol>
                <a:gridCol w="1280503">
                  <a:extLst>
                    <a:ext uri="{9D8B030D-6E8A-4147-A177-3AD203B41FA5}">
                      <a16:colId xmlns:a16="http://schemas.microsoft.com/office/drawing/2014/main" xmlns="" val="20001"/>
                    </a:ext>
                  </a:extLst>
                </a:gridCol>
              </a:tblGrid>
              <a:tr h="21607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On</a:t>
                      </a:r>
                      <a:r>
                        <a:rPr lang="en-GB" sz="1200" b="0" i="0" u="none" strike="noStrike" baseline="0" dirty="0" smtClean="0">
                          <a:solidFill>
                            <a:schemeClr val="tx1"/>
                          </a:solidFill>
                          <a:latin typeface="Arial"/>
                        </a:rPr>
                        <a:t> Track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21607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24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7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7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7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0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5" name="Title 1"/>
          <p:cNvSpPr txBox="1">
            <a:spLocks/>
          </p:cNvSpPr>
          <p:nvPr/>
        </p:nvSpPr>
        <p:spPr>
          <a:xfrm>
            <a:off x="197232" y="566774"/>
            <a:ext cx="8697707" cy="221743"/>
          </a:xfrm>
          <a:prstGeom prst="rect">
            <a:avLst/>
          </a:prstGeom>
          <a:solidFill>
            <a:srgbClr val="99018E"/>
          </a:solidFill>
        </p:spPr>
        <p:txBody>
          <a:bodyPr vert="horz" lIns="91440" tIns="45720" rIns="91440" bIns="45720" rtlCol="0" anchor="ctr">
            <a:no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1600" b="1" kern="0" dirty="0">
                <a:solidFill>
                  <a:schemeClr val="bg1"/>
                </a:solidFill>
              </a:rPr>
              <a:t>Milestone Report – Deliverables (People &amp; Structure</a:t>
            </a:r>
            <a:r>
              <a:rPr kumimoji="0" lang="en-US" sz="1600" b="0" i="0" u="none" strike="noStrike" kern="1200" cap="none" spc="0" normalizeH="0" baseline="0" noProof="0" dirty="0" smtClean="0">
                <a:ln>
                  <a:noFill/>
                </a:ln>
                <a:solidFill>
                  <a:sysClr val="window" lastClr="FFFFFF"/>
                </a:solidFill>
                <a:effectLst/>
                <a:uLnTx/>
                <a:uFillTx/>
                <a:latin typeface="Calibri"/>
              </a:rPr>
              <a:t>) </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aphicFrame>
        <p:nvGraphicFramePr>
          <p:cNvPr id="16" name="Table 15"/>
          <p:cNvGraphicFramePr>
            <a:graphicFrameLocks noGrp="1"/>
          </p:cNvGraphicFramePr>
          <p:nvPr>
            <p:extLst>
              <p:ext uri="{D42A27DB-BD31-4B8C-83A1-F6EECF244321}">
                <p14:modId xmlns:p14="http://schemas.microsoft.com/office/powerpoint/2010/main" val="1172117520"/>
              </p:ext>
            </p:extLst>
          </p:nvPr>
        </p:nvGraphicFramePr>
        <p:xfrm>
          <a:off x="201916" y="1883001"/>
          <a:ext cx="8697707" cy="4743098"/>
        </p:xfrm>
        <a:graphic>
          <a:graphicData uri="http://schemas.openxmlformats.org/drawingml/2006/table">
            <a:tbl>
              <a:tblPr firstRow="1" bandRow="1"/>
              <a:tblGrid>
                <a:gridCol w="3856724">
                  <a:extLst>
                    <a:ext uri="{9D8B030D-6E8A-4147-A177-3AD203B41FA5}">
                      <a16:colId xmlns:a16="http://schemas.microsoft.com/office/drawing/2014/main" xmlns="" val="20000"/>
                    </a:ext>
                  </a:extLst>
                </a:gridCol>
                <a:gridCol w="725580"/>
                <a:gridCol w="771113"/>
                <a:gridCol w="772472"/>
                <a:gridCol w="1285909">
                  <a:extLst>
                    <a:ext uri="{9D8B030D-6E8A-4147-A177-3AD203B41FA5}">
                      <a16:colId xmlns:a16="http://schemas.microsoft.com/office/drawing/2014/main" xmlns="" val="20004"/>
                    </a:ext>
                  </a:extLst>
                </a:gridCol>
                <a:gridCol w="1285909"/>
              </a:tblGrid>
              <a:tr h="253016">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Milestone </a:t>
                      </a:r>
                      <a:endParaRPr lang="en-ZA" sz="800" b="1" i="0" u="none" strike="noStrike"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ctr" defTabSz="914331" rtl="0" eaLnBrk="1" fontAlgn="ctr" latinLnBrk="0" hangingPunct="1"/>
                      <a:r>
                        <a:rPr lang="en-GB" sz="800" b="1" i="0" u="none" strike="noStrike" kern="1200" dirty="0" smtClean="0">
                          <a:solidFill>
                            <a:schemeClr val="tx1"/>
                          </a:solidFill>
                          <a:latin typeface="+mn-lt"/>
                          <a:ea typeface="+mn-ea"/>
                          <a:cs typeface="+mn-cs"/>
                        </a:rPr>
                        <a:t>Start Date</a:t>
                      </a:r>
                      <a:endParaRPr lang="en-GB" sz="800" b="1" i="0" u="none" strike="noStrike" kern="1200" dirty="0">
                        <a:solidFill>
                          <a:schemeClr val="tx1"/>
                        </a:solidFill>
                        <a:latin typeface="+mn-lt"/>
                        <a:ea typeface="+mn-ea"/>
                        <a:cs typeface="+mn-cs"/>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ctr" defTabSz="914331" rtl="0" eaLnBrk="1" fontAlgn="ctr" latinLnBrk="0" hangingPunct="1"/>
                      <a:r>
                        <a:rPr lang="en-GB" sz="800" b="1" i="0" u="none" strike="noStrike" kern="1200" dirty="0" smtClean="0">
                          <a:solidFill>
                            <a:schemeClr val="tx1"/>
                          </a:solidFill>
                          <a:latin typeface="+mn-lt"/>
                          <a:ea typeface="+mn-ea"/>
                          <a:cs typeface="+mn-cs"/>
                        </a:rPr>
                        <a:t>End Date</a:t>
                      </a:r>
                      <a:endParaRPr lang="en-GB" sz="800" b="1" i="0" u="none" strike="noStrike" kern="1200" dirty="0">
                        <a:solidFill>
                          <a:schemeClr val="tx1"/>
                        </a:solidFill>
                        <a:latin typeface="+mn-lt"/>
                        <a:ea typeface="+mn-ea"/>
                        <a:cs typeface="+mn-cs"/>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ctr" defTabSz="914331" rtl="0" eaLnBrk="1" fontAlgn="ctr" latinLnBrk="0" hangingPunct="1"/>
                      <a:r>
                        <a:rPr lang="en-GB" sz="800" b="1" i="0" u="none" strike="noStrike" kern="1200" dirty="0" smtClean="0">
                          <a:solidFill>
                            <a:schemeClr val="tx1"/>
                          </a:solidFill>
                          <a:latin typeface="+mn-lt"/>
                          <a:ea typeface="+mn-ea"/>
                          <a:cs typeface="+mn-cs"/>
                        </a:rPr>
                        <a:t>% Completed </a:t>
                      </a:r>
                      <a:endParaRPr lang="en-GB" sz="800" b="1" i="0" u="none" strike="noStrike" kern="1200" dirty="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ctr" defTabSz="914331" rtl="0" eaLnBrk="1" fontAlgn="ctr" latinLnBrk="0" hangingPunct="1"/>
                      <a:r>
                        <a:rPr lang="en-GB" sz="800" b="1" i="0" u="none" strike="noStrike" kern="1200" dirty="0" smtClean="0">
                          <a:solidFill>
                            <a:schemeClr val="tx1"/>
                          </a:solidFill>
                          <a:latin typeface="+mn-lt"/>
                          <a:ea typeface="+mn-ea"/>
                          <a:cs typeface="+mn-cs"/>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defTabSz="914331" rtl="0" eaLnBrk="1" fontAlgn="ctr" latinLnBrk="0" hangingPunct="1"/>
                      <a:r>
                        <a:rPr lang="en-GB" sz="900" b="1" i="0" u="none" strike="noStrike" kern="1200" dirty="0" smtClean="0">
                          <a:solidFill>
                            <a:schemeClr val="tx1"/>
                          </a:solidFill>
                          <a:latin typeface="+mn-lt"/>
                          <a:ea typeface="+mn-ea"/>
                          <a:cs typeface="+mn-cs"/>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1"/>
                  </a:ext>
                </a:extLst>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Define HR Strategy and OD intervention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40%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252">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extLst>
                  <a:ext uri="{0D108BD9-81ED-4DB2-BD59-A6C34878D82A}">
                    <a16:rowId xmlns:a16="http://schemas.microsoft.com/office/drawing/2014/main" xmlns="" val="10003"/>
                  </a:ext>
                </a:extLst>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Development of HR Strategy and OD interventions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30/09/2019</a:t>
                      </a:r>
                      <a:endParaRPr lang="en-ZA" sz="800" b="1"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40%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Approved HR Strategy and OD Interventions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01/07/2019</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40%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Milestone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Start Date</a:t>
                      </a:r>
                      <a:endParaRPr lang="en-GB" sz="800" b="1" i="0" u="none" strike="noStrike" kern="1200" dirty="0">
                        <a:solidFill>
                          <a:schemeClr val="tx1"/>
                        </a:solidFill>
                        <a:latin typeface="+mn-lt"/>
                        <a:ea typeface="+mn-ea"/>
                        <a:cs typeface="+mn-cs"/>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ZA" sz="800" b="1" i="0" u="none" strike="noStrike" kern="1200" dirty="0" smtClean="0">
                          <a:solidFill>
                            <a:schemeClr val="tx1"/>
                          </a:solidFill>
                          <a:latin typeface="+mn-lt"/>
                          <a:ea typeface="+mn-ea"/>
                          <a:cs typeface="+mn-cs"/>
                        </a:rPr>
                        <a:t>30/09/2019</a:t>
                      </a: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 Completed </a:t>
                      </a:r>
                      <a:endParaRPr lang="en-GB" sz="800" b="1" i="0" u="none" strike="noStrike" kern="1200" dirty="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Conduct analysis and develop macro structure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30/09/2019</a:t>
                      </a:r>
                      <a:endParaRPr lang="en-ZA" sz="800" b="1" dirty="0" smtClean="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60%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800" b="0" i="0" u="none" strike="noStrike" kern="1200" baseline="0" dirty="0" smtClean="0">
                          <a:solidFill>
                            <a:schemeClr val="tx1"/>
                          </a:solidFill>
                          <a:latin typeface="Arial" pitchFamily="34" charset="0"/>
                          <a:ea typeface="+mn-ea"/>
                          <a:cs typeface="Arial" pitchFamily="34" charset="0"/>
                        </a:rPr>
                        <a:t>Obtain inputs from Branches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40%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Milestone </a:t>
                      </a:r>
                      <a:endParaRPr lang="en-ZA" sz="800" b="1" i="0" u="none" strike="noStrike"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ctr" defTabSz="914331" rtl="0" eaLnBrk="1" fontAlgn="ctr" latinLnBrk="0" hangingPunct="1"/>
                      <a:r>
                        <a:rPr lang="en-GB" sz="800" b="1" i="0" u="none" strike="noStrike" kern="1200" dirty="0" smtClean="0">
                          <a:solidFill>
                            <a:schemeClr val="tx1"/>
                          </a:solidFill>
                          <a:latin typeface="+mn-lt"/>
                          <a:ea typeface="+mn-ea"/>
                          <a:cs typeface="+mn-cs"/>
                        </a:rPr>
                        <a:t>Start Date</a:t>
                      </a:r>
                      <a:endParaRPr lang="en-GB" sz="800" b="1" i="0" u="none" strike="noStrike" kern="1200" dirty="0">
                        <a:solidFill>
                          <a:schemeClr val="tx1"/>
                        </a:solidFill>
                        <a:latin typeface="+mn-lt"/>
                        <a:ea typeface="+mn-ea"/>
                        <a:cs typeface="+mn-cs"/>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ctr" defTabSz="914331" rtl="0" eaLnBrk="1" fontAlgn="ctr" latinLnBrk="0" hangingPunct="1"/>
                      <a:r>
                        <a:rPr lang="en-GB" sz="800" b="1" i="0" u="none" strike="noStrike" kern="1200" dirty="0" smtClean="0">
                          <a:solidFill>
                            <a:schemeClr val="tx1"/>
                          </a:solidFill>
                          <a:latin typeface="+mn-lt"/>
                          <a:ea typeface="+mn-ea"/>
                          <a:cs typeface="+mn-cs"/>
                        </a:rPr>
                        <a:t>End Date</a:t>
                      </a:r>
                      <a:endParaRPr lang="en-GB" sz="800" b="1" i="0" u="none" strike="noStrike" kern="1200" dirty="0">
                        <a:solidFill>
                          <a:schemeClr val="tx1"/>
                        </a:solidFill>
                        <a:latin typeface="+mn-lt"/>
                        <a:ea typeface="+mn-ea"/>
                        <a:cs typeface="+mn-cs"/>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ctr" defTabSz="914331" rtl="0" eaLnBrk="1" fontAlgn="ctr" latinLnBrk="0" hangingPunct="1"/>
                      <a:r>
                        <a:rPr lang="en-GB" sz="800" b="1" i="0" u="none" strike="noStrike" kern="1200" dirty="0" smtClean="0">
                          <a:solidFill>
                            <a:schemeClr val="tx1"/>
                          </a:solidFill>
                          <a:latin typeface="+mn-lt"/>
                          <a:ea typeface="+mn-ea"/>
                          <a:cs typeface="+mn-cs"/>
                        </a:rPr>
                        <a:t>% Completed </a:t>
                      </a:r>
                      <a:endParaRPr lang="en-GB" sz="800" b="1" i="0" u="none" strike="noStrike" kern="1200" dirty="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ctr" defTabSz="914331" rtl="0" eaLnBrk="1" fontAlgn="ctr" latinLnBrk="0" hangingPunct="1"/>
                      <a:r>
                        <a:rPr lang="en-GB" sz="800" b="1" i="0" u="none" strike="noStrike" kern="1200" dirty="0" smtClean="0">
                          <a:solidFill>
                            <a:schemeClr val="tx1"/>
                          </a:solidFill>
                          <a:latin typeface="+mn-lt"/>
                          <a:ea typeface="+mn-ea"/>
                          <a:cs typeface="+mn-cs"/>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defTabSz="914331" rtl="0" eaLnBrk="1" fontAlgn="ctr" latinLnBrk="0" hangingPunct="1"/>
                      <a:r>
                        <a:rPr lang="en-GB" sz="900" b="1" i="0" u="none" strike="noStrike" kern="1200" dirty="0" smtClean="0">
                          <a:solidFill>
                            <a:schemeClr val="tx1"/>
                          </a:solidFill>
                          <a:latin typeface="+mn-lt"/>
                          <a:ea typeface="+mn-ea"/>
                          <a:cs typeface="+mn-cs"/>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Development of the Micro Structure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31/08/2020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60%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ctr" defTabSz="914331" rtl="0" eaLnBrk="1" fontAlgn="ctr" latinLnBrk="0" hangingPunct="1"/>
                      <a:endParaRPr lang="en-GB" sz="8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defTabSz="914331" rtl="0" eaLnBrk="1" fontAlgn="ctr" latinLnBrk="0" hangingPunct="1"/>
                      <a:endParaRPr lang="en-GB" sz="9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gridSpan="6">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800" b="1" i="0" u="none" strike="noStrike" kern="1200" dirty="0" smtClean="0">
                          <a:solidFill>
                            <a:schemeClr val="tx1"/>
                          </a:solidFill>
                          <a:latin typeface="+mn-lt"/>
                          <a:ea typeface="+mn-ea"/>
                          <a:cs typeface="+mn-cs"/>
                        </a:rPr>
                        <a:t>Deliverable</a:t>
                      </a:r>
                      <a:endParaRPr lang="en-GB" sz="800" b="1" i="0" u="none" strike="noStrike" kern="1200" dirty="0" smtClean="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90488" indent="0" algn="ctr" defTabSz="914331" rtl="0" eaLnBrk="1" fontAlgn="ctr" latinLnBrk="0" hangingPunct="1"/>
                      <a:endParaRPr lang="en-GB" sz="800" b="1" i="0" u="none" strike="noStrike" kern="1200" dirty="0">
                        <a:solidFill>
                          <a:schemeClr val="tx1"/>
                        </a:solidFill>
                        <a:latin typeface="+mn-lt"/>
                        <a:ea typeface="+mn-ea"/>
                        <a:cs typeface="+mn-cs"/>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90488" indent="0" algn="ctr" defTabSz="914331" rtl="0" eaLnBrk="1" fontAlgn="ctr" latinLnBrk="0" hangingPunct="1"/>
                      <a:endParaRPr lang="en-GB" sz="800" b="1" i="0" u="none" strike="noStrike" kern="1200" dirty="0">
                        <a:solidFill>
                          <a:schemeClr val="tx1"/>
                        </a:solidFill>
                        <a:latin typeface="+mn-lt"/>
                        <a:ea typeface="+mn-ea"/>
                        <a:cs typeface="+mn-cs"/>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90488" indent="0" algn="ctr" defTabSz="914331" rtl="0" eaLnBrk="1" fontAlgn="ctr" latinLnBrk="0" hangingPunct="1"/>
                      <a:endParaRPr lang="en-GB" sz="800" b="1" i="0" u="none" strike="noStrike" kern="1200" dirty="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90488" indent="0" algn="ctr" defTabSz="914331" rtl="0" eaLnBrk="1" fontAlgn="ctr" latinLnBrk="0" hangingPunct="1"/>
                      <a:endParaRPr lang="en-GB" sz="8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90488" indent="0" algn="l" defTabSz="914331" rtl="0" eaLnBrk="1" fontAlgn="ctr" latinLnBrk="0" hangingPunct="1"/>
                      <a:endParaRPr lang="en-GB" sz="9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Development of draft Structures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30/06/2020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60%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ctr" defTabSz="914331" rtl="0" eaLnBrk="1" fontAlgn="ctr" latinLnBrk="0" hangingPunct="1"/>
                      <a:endParaRPr lang="en-GB" sz="8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defTabSz="914331" rtl="0" eaLnBrk="1" fontAlgn="ctr" latinLnBrk="0" hangingPunct="1"/>
                      <a:endParaRPr lang="en-GB" sz="9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Consultations of draft Structures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01/01/2020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31/08/2020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50%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ctr" defTabSz="914331" rtl="0" eaLnBrk="1" fontAlgn="ctr" latinLnBrk="0" hangingPunct="1"/>
                      <a:endParaRPr lang="en-GB" sz="8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defTabSz="914331" rtl="0" eaLnBrk="1" fontAlgn="ctr" latinLnBrk="0" hangingPunct="1"/>
                      <a:endParaRPr lang="en-GB" sz="9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Submission of the Draft structures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01/09/2019</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31/08/2020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40%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ctr" defTabSz="914331" rtl="0" eaLnBrk="1" fontAlgn="ctr" latinLnBrk="0" hangingPunct="1"/>
                      <a:endParaRPr lang="en-GB" sz="8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defTabSz="914331" rtl="0" eaLnBrk="1" fontAlgn="ctr" latinLnBrk="0" hangingPunct="1"/>
                      <a:endParaRPr lang="en-GB" sz="9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Milestone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Start Date</a:t>
                      </a:r>
                      <a:endParaRPr lang="en-GB" sz="800" b="1" i="0" u="none" strike="noStrike" kern="1200" dirty="0">
                        <a:solidFill>
                          <a:schemeClr val="tx1"/>
                        </a:solidFill>
                        <a:latin typeface="+mn-lt"/>
                        <a:ea typeface="+mn-ea"/>
                        <a:cs typeface="+mn-cs"/>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ZA" sz="800" b="1" i="0" u="none" strike="noStrike" kern="1200" dirty="0" smtClean="0">
                          <a:solidFill>
                            <a:schemeClr val="tx1"/>
                          </a:solidFill>
                          <a:latin typeface="+mn-lt"/>
                          <a:ea typeface="+mn-ea"/>
                          <a:cs typeface="+mn-cs"/>
                        </a:rPr>
                        <a:t>30/09/2019</a:t>
                      </a: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 Completed </a:t>
                      </a:r>
                      <a:endParaRPr lang="en-GB" sz="800" b="1" i="0" u="none" strike="noStrike" kern="1200" dirty="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chemeClr val="tx1"/>
                          </a:solidFill>
                          <a:latin typeface="+mn-lt"/>
                          <a:ea typeface="+mn-ea"/>
                          <a:cs typeface="+mn-cs"/>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Competency Model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Calibri"/>
                          <a:ea typeface="+mn-ea"/>
                          <a:cs typeface="+mn-cs"/>
                        </a:rPr>
                        <a:t>31/08/2020</a:t>
                      </a:r>
                      <a:endParaRPr lang="en-ZA" sz="800" b="1" kern="1200" dirty="0">
                        <a:solidFill>
                          <a:schemeClr val="dk1"/>
                        </a:solidFill>
                        <a:latin typeface="Calibri"/>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ctr" defTabSz="914331" rtl="0" eaLnBrk="1" fontAlgn="ctr" latinLnBrk="0" hangingPunct="1"/>
                      <a:endParaRPr lang="en-GB" sz="8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defTabSz="914331" rtl="0" eaLnBrk="1" fontAlgn="ctr" latinLnBrk="0" hangingPunct="1"/>
                      <a:endParaRPr lang="en-GB" sz="9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gridSpan="6">
                  <a:txBody>
                    <a:body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smtClean="0">
                          <a:ln>
                            <a:noFill/>
                          </a:ln>
                          <a:solidFill>
                            <a:srgbClr val="000000"/>
                          </a:solidFill>
                          <a:effectLst/>
                          <a:uLnTx/>
                          <a:uFillTx/>
                          <a:latin typeface="+mn-lt"/>
                          <a:ea typeface="+mn-ea"/>
                          <a:cs typeface="+mn-cs"/>
                        </a:rPr>
                        <a:t>Deliverable</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90488" indent="0" algn="ctr" defTabSz="914331" rtl="0" eaLnBrk="1" fontAlgn="ctr" latinLnBrk="0" hangingPunct="1"/>
                      <a:endParaRPr lang="en-GB" sz="8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90488" indent="0" algn="l" defTabSz="914331" rtl="0" eaLnBrk="1" fontAlgn="ctr" latinLnBrk="0" hangingPunct="1"/>
                      <a:endParaRPr lang="en-GB" sz="9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Identification  of Competencies per Programme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smtClean="0">
                          <a:solidFill>
                            <a:schemeClr val="dk1"/>
                          </a:solidFill>
                          <a:latin typeface="+mn-lt"/>
                          <a:ea typeface="+mn-ea"/>
                          <a:cs typeface="+mn-cs"/>
                        </a:rPr>
                        <a:t>31/08/2020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ctr" defTabSz="914331" rtl="0" eaLnBrk="1" fontAlgn="ctr" latinLnBrk="0" hangingPunct="1"/>
                      <a:endParaRPr lang="en-GB" sz="8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defTabSz="914331" rtl="0" eaLnBrk="1" fontAlgn="ctr" latinLnBrk="0" hangingPunct="1"/>
                      <a:endParaRPr lang="en-GB" sz="9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54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Finalisation of the  Competency Model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r>
                        <a:rPr lang="en-ZA" sz="800" dirty="0" smtClean="0"/>
                        <a:t>01/06/2019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31/08/2020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ctr" defTabSz="914331" rtl="0" eaLnBrk="1" fontAlgn="ctr" latinLnBrk="0" hangingPunct="1"/>
                      <a:endParaRPr lang="en-GB" sz="8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defTabSz="914331" rtl="0" eaLnBrk="1" fontAlgn="ctr" latinLnBrk="0" hangingPunct="1"/>
                      <a:endParaRPr lang="en-GB" sz="900" b="1" i="0" u="none" strike="noStrike" kern="1200" dirty="0" smtClean="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r>
              <a:rPr kumimoji="0" lang="en-GB" sz="1000" b="0" i="0" u="none" strike="noStrike" kern="0" cap="none" spc="0" normalizeH="0" baseline="0" noProof="0" dirty="0" smtClean="0">
                <a:ln>
                  <a:noFill/>
                </a:ln>
                <a:solidFill>
                  <a:srgbClr val="000000"/>
                </a:solidFill>
                <a:effectLst/>
                <a:uLnTx/>
                <a:uFillTx/>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r>
              <a:rPr kumimoji="0" lang="en-GB" sz="1000" b="0" i="0" u="none" strike="noStrike" kern="0" cap="none" spc="0" normalizeH="0" baseline="0" noProof="0" dirty="0" smtClean="0">
                <a:ln>
                  <a:noFill/>
                </a:ln>
                <a:solidFill>
                  <a:srgbClr val="000000"/>
                </a:solidFill>
                <a:effectLst/>
                <a:uLnTx/>
                <a:uFillTx/>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r>
              <a:rPr kumimoji="0" lang="en-GB" sz="1000" b="0" i="0" u="none" strike="noStrike" kern="0" cap="none" spc="0" normalizeH="0" baseline="0" noProof="0" dirty="0" smtClean="0">
                <a:ln>
                  <a:noFill/>
                </a:ln>
                <a:solidFill>
                  <a:srgbClr val="000000"/>
                </a:solidFill>
                <a:effectLst/>
                <a:uLnTx/>
                <a:uFillTx/>
              </a:rPr>
              <a:t> Risk of major delay/ risk of not delivering</a:t>
            </a:r>
          </a:p>
        </p:txBody>
      </p:sp>
    </p:spTree>
    <p:extLst>
      <p:ext uri="{BB962C8B-B14F-4D97-AF65-F5344CB8AC3E}">
        <p14:creationId xmlns:p14="http://schemas.microsoft.com/office/powerpoint/2010/main" val="289616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endParaRPr kumimoji="0" lang="en-ZA" sz="700" b="0" i="0" u="none" strike="noStrike" kern="0" cap="none" spc="0" normalizeH="0" baseline="0" noProof="0" dirty="0" smtClean="0">
              <a:ln>
                <a:noFill/>
              </a:ln>
              <a:solidFill>
                <a:srgbClr val="000000"/>
              </a:solidFill>
              <a:effectLst/>
              <a:uLnTx/>
              <a:uFillTx/>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endParaRPr kumimoji="0" lang="en-ZA" sz="700" b="0" i="0" u="none" strike="noStrike" kern="0" cap="none" spc="0" normalizeH="0" baseline="0" noProof="0" dirty="0" smtClean="0">
              <a:ln>
                <a:noFill/>
              </a:ln>
              <a:solidFill>
                <a:srgbClr val="000000"/>
              </a:solidFill>
              <a:effectLst/>
              <a:uLnTx/>
              <a:uFillTx/>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endParaRPr kumimoji="0" lang="en-ZA" sz="700" b="0" i="0" u="none" strike="noStrike" kern="0" cap="none" spc="0" normalizeH="0" baseline="0" noProof="0" dirty="0" smtClean="0">
              <a:ln>
                <a:noFill/>
              </a:ln>
              <a:solidFill>
                <a:srgbClr val="000000"/>
              </a:solidFill>
              <a:effectLst/>
              <a:uLnTx/>
              <a:uFillTx/>
            </a:endParaRPr>
          </a:p>
        </p:txBody>
      </p:sp>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r>
              <a:rPr kumimoji="0" lang="en-GB" sz="1000" b="0" i="0" u="none" strike="noStrike" kern="0" cap="none" spc="0" normalizeH="0" baseline="0" noProof="0" dirty="0" smtClean="0">
                <a:ln>
                  <a:noFill/>
                </a:ln>
                <a:solidFill>
                  <a:srgbClr val="000000"/>
                </a:solidFill>
                <a:effectLst/>
                <a:uLnTx/>
                <a:uFillTx/>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r>
              <a:rPr kumimoji="0" lang="en-GB" sz="1000" b="0" i="0" u="none" strike="noStrike" kern="0" cap="none" spc="0" normalizeH="0" baseline="0" noProof="0" dirty="0" smtClean="0">
                <a:ln>
                  <a:noFill/>
                </a:ln>
                <a:solidFill>
                  <a:srgbClr val="000000"/>
                </a:solidFill>
                <a:effectLst/>
                <a:uLnTx/>
                <a:uFillTx/>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marL="0" marR="0" lvl="0" indent="0" defTabSz="914400" eaLnBrk="1" fontAlgn="base" latinLnBrk="0" hangingPunct="1">
              <a:lnSpc>
                <a:spcPct val="90000"/>
              </a:lnSpc>
              <a:spcBef>
                <a:spcPct val="50000"/>
              </a:spcBef>
              <a:spcAft>
                <a:spcPct val="0"/>
              </a:spcAft>
              <a:buClr>
                <a:srgbClr val="7D0900"/>
              </a:buClr>
              <a:buSzTx/>
              <a:buFontTx/>
              <a:buNone/>
              <a:tabLst/>
              <a:defRPr/>
            </a:pPr>
            <a:r>
              <a:rPr kumimoji="0" lang="en-GB" sz="1000" b="0" i="0" u="none" strike="noStrike" kern="0" cap="none" spc="0" normalizeH="0" baseline="0" noProof="0" dirty="0" smtClean="0">
                <a:ln>
                  <a:noFill/>
                </a:ln>
                <a:solidFill>
                  <a:srgbClr val="000000"/>
                </a:solidFill>
                <a:effectLst/>
                <a:uLnTx/>
                <a:uFillTx/>
              </a:rPr>
              <a:t> Risk of major delay/ risk of not delivering</a:t>
            </a:r>
          </a:p>
        </p:txBody>
      </p:sp>
      <p:graphicFrame>
        <p:nvGraphicFramePr>
          <p:cNvPr id="16" name="Table 15"/>
          <p:cNvGraphicFramePr>
            <a:graphicFrameLocks noGrp="1"/>
          </p:cNvGraphicFramePr>
          <p:nvPr>
            <p:extLst>
              <p:ext uri="{D42A27DB-BD31-4B8C-83A1-F6EECF244321}">
                <p14:modId xmlns:p14="http://schemas.microsoft.com/office/powerpoint/2010/main" val="1731870567"/>
              </p:ext>
            </p:extLst>
          </p:nvPr>
        </p:nvGraphicFramePr>
        <p:xfrm>
          <a:off x="263413" y="894800"/>
          <a:ext cx="8687156" cy="5382205"/>
        </p:xfrm>
        <a:graphic>
          <a:graphicData uri="http://schemas.openxmlformats.org/drawingml/2006/table">
            <a:tbl>
              <a:tblPr firstRow="1" bandRow="1"/>
              <a:tblGrid>
                <a:gridCol w="3852045">
                  <a:extLst>
                    <a:ext uri="{9D8B030D-6E8A-4147-A177-3AD203B41FA5}">
                      <a16:colId xmlns:a16="http://schemas.microsoft.com/office/drawing/2014/main" xmlns="" val="20000"/>
                    </a:ext>
                  </a:extLst>
                </a:gridCol>
                <a:gridCol w="724700"/>
                <a:gridCol w="770178"/>
                <a:gridCol w="771535"/>
                <a:gridCol w="1284349">
                  <a:extLst>
                    <a:ext uri="{9D8B030D-6E8A-4147-A177-3AD203B41FA5}">
                      <a16:colId xmlns:a16="http://schemas.microsoft.com/office/drawing/2014/main" xmlns="" val="20004"/>
                    </a:ext>
                  </a:extLst>
                </a:gridCol>
                <a:gridCol w="1284349"/>
              </a:tblGrid>
              <a:tr h="429064">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endParaRPr lang="en-GB" sz="900" b="1" i="0" u="none" strike="noStrike" kern="1200" dirty="0" smtClean="0">
                        <a:solidFill>
                          <a:schemeClr val="tx1"/>
                        </a:solidFill>
                        <a:latin typeface="Arial"/>
                        <a:ea typeface="+mn-ea"/>
                        <a:cs typeface="+mn-cs"/>
                      </a:endParaRPr>
                    </a:p>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250287">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Job Descriptions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30/06/2020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30%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68165">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extLst>
                  <a:ext uri="{0D108BD9-81ED-4DB2-BD59-A6C34878D82A}">
                    <a16:rowId xmlns:a16="http://schemas.microsoft.com/office/drawing/2014/main" xmlns="" val="10003"/>
                  </a:ext>
                </a:extLst>
              </a:tr>
              <a:tr h="31377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Obtain inputs from  Branches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smtClean="0">
                          <a:solidFill>
                            <a:schemeClr val="dk1"/>
                          </a:solidFill>
                          <a:latin typeface="+mn-lt"/>
                          <a:ea typeface="+mn-ea"/>
                          <a:cs typeface="+mn-cs"/>
                        </a:rPr>
                        <a:t>30/06/2020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30%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1377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Finalisation of Job Descriptions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30/06/2020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30%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816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defTabSz="914331" rtl="0" eaLnBrk="1" fontAlgn="ctr" latinLnBrk="0" hangingPunct="1"/>
                      <a:r>
                        <a:rPr lang="en-GB" sz="800" b="1" i="0" u="none" strike="noStrike" kern="1200" dirty="0" smtClean="0">
                          <a:solidFill>
                            <a:schemeClr val="tx1"/>
                          </a:solidFill>
                          <a:latin typeface="+mn-lt"/>
                          <a:ea typeface="+mn-ea"/>
                          <a:cs typeface="+mn-cs"/>
                        </a:rPr>
                        <a:t>% Completed </a:t>
                      </a:r>
                      <a:endParaRPr lang="en-GB" sz="800" b="1" i="0" u="none" strike="noStrike" kern="1200" dirty="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0287">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Job Evaluation </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Calibri"/>
                          <a:ea typeface="+mn-ea"/>
                          <a:cs typeface="+mn-cs"/>
                        </a:rPr>
                        <a:t>30/06/2020</a:t>
                      </a:r>
                      <a:endParaRPr lang="en-ZA" sz="800" b="1" kern="1200" dirty="0">
                        <a:solidFill>
                          <a:schemeClr val="dk1"/>
                        </a:solidFill>
                        <a:latin typeface="Calibri"/>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8165">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Deliverable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tr>
              <a:tr h="250287">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Identification of jobs to be evaluated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smtClean="0">
                          <a:solidFill>
                            <a:schemeClr val="dk1"/>
                          </a:solidFill>
                          <a:latin typeface="+mn-lt"/>
                          <a:ea typeface="+mn-ea"/>
                          <a:cs typeface="+mn-cs"/>
                        </a:rPr>
                        <a:t>30/06/2020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3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Appointment of Job Evaluation Committees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30/06/2020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1377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Conducting of Job evaluations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smtClean="0">
                          <a:solidFill>
                            <a:schemeClr val="dk1"/>
                          </a:solidFill>
                          <a:latin typeface="+mn-lt"/>
                          <a:ea typeface="+mn-ea"/>
                          <a:cs typeface="+mn-cs"/>
                        </a:rPr>
                        <a:t>30/06/2020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1377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Pronouncement of job evaluation results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01/10/2019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30/06/2020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1377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defTabSz="914331" rtl="0" eaLnBrk="1" fontAlgn="ctr" latinLnBrk="0" hangingPunct="1"/>
                      <a:r>
                        <a:rPr lang="en-GB" sz="800" b="1" i="0" u="none" strike="noStrike" kern="1200" dirty="0" smtClean="0">
                          <a:solidFill>
                            <a:schemeClr val="tx1"/>
                          </a:solidFill>
                          <a:latin typeface="+mn-lt"/>
                          <a:ea typeface="+mn-ea"/>
                          <a:cs typeface="+mn-cs"/>
                        </a:rPr>
                        <a:t>% Completed </a:t>
                      </a:r>
                      <a:endParaRPr lang="en-GB" sz="800" b="1" i="0" u="none" strike="noStrike" kern="1200" dirty="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77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Migration and Roll-Out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01/09/2020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30/11/2020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13775">
                <a:tc gridSpan="6">
                  <a:txBody>
                    <a:bodyPr/>
                    <a:lstStyle/>
                    <a:p>
                      <a:pPr marL="90488" marR="0" lvl="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mn-lt"/>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90488" indent="0" algn="l" fontAlgn="ct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90488" indent="0" algn="l" fontAlgn="ct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90488" indent="0" algn="l" defTabSz="914331" rtl="0" eaLnBrk="1" fontAlgn="ctr" latinLnBrk="0" hangingPunct="1"/>
                      <a:endParaRPr lang="en-GB" sz="800" b="1" i="0" u="none" strike="noStrike" kern="1200" dirty="0">
                        <a:solidFill>
                          <a:schemeClr val="tx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1377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Workshop  conducted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01/09/2020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30/09/2020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1377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Migration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01/10/2020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31/10/2020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1377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Roll out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01/11/2020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30/11/2020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Title 1"/>
          <p:cNvSpPr txBox="1">
            <a:spLocks/>
          </p:cNvSpPr>
          <p:nvPr/>
        </p:nvSpPr>
        <p:spPr>
          <a:xfrm>
            <a:off x="263413" y="563418"/>
            <a:ext cx="8687156" cy="304450"/>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chemeClr val="bg1"/>
                </a:solidFill>
              </a:rPr>
              <a:t>Milestone Report – Deliverables (People &amp; Structure) </a:t>
            </a:r>
            <a:endParaRPr lang="en-US" sz="1600" kern="0" dirty="0">
              <a:solidFill>
                <a:schemeClr val="bg1"/>
              </a:solidFill>
            </a:endParaRPr>
          </a:p>
        </p:txBody>
      </p:sp>
    </p:spTree>
    <p:extLst>
      <p:ext uri="{BB962C8B-B14F-4D97-AF65-F5344CB8AC3E}">
        <p14:creationId xmlns:p14="http://schemas.microsoft.com/office/powerpoint/2010/main" val="1224846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SUB-WORK-STREAM 2.0 </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2198978" y="2420888"/>
            <a:ext cx="6696744" cy="108613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fontAlgn="t">
              <a:lnSpc>
                <a:spcPct val="120000"/>
              </a:lnSpc>
              <a:spcBef>
                <a:spcPts val="1200"/>
              </a:spcBef>
            </a:pPr>
            <a:r>
              <a:rPr kumimoji="1" lang="en-ZA" sz="3600" dirty="0">
                <a:solidFill>
                  <a:srgbClr val="000000"/>
                </a:solidFill>
              </a:rPr>
              <a:t>PEOPLE </a:t>
            </a:r>
            <a:r>
              <a:rPr kumimoji="1" lang="en-ZA" sz="3600" dirty="0" smtClean="0">
                <a:solidFill>
                  <a:srgbClr val="000000"/>
                </a:solidFill>
              </a:rPr>
              <a:t>AND TECHNOLOGY</a:t>
            </a:r>
            <a:endParaRPr lang="en-ZA" sz="3600" dirty="0">
              <a:solidFill>
                <a:srgbClr val="000000"/>
              </a:solidFill>
            </a:endParaRPr>
          </a:p>
        </p:txBody>
      </p:sp>
    </p:spTree>
    <p:extLst>
      <p:ext uri="{BB962C8B-B14F-4D97-AF65-F5344CB8AC3E}">
        <p14:creationId xmlns:p14="http://schemas.microsoft.com/office/powerpoint/2010/main" val="67340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022883570"/>
              </p:ext>
            </p:extLst>
          </p:nvPr>
        </p:nvGraphicFramePr>
        <p:xfrm>
          <a:off x="221752" y="917083"/>
          <a:ext cx="5016551" cy="2153624"/>
        </p:xfrm>
        <a:graphic>
          <a:graphicData uri="http://schemas.openxmlformats.org/drawingml/2006/table">
            <a:tbl>
              <a:tblPr/>
              <a:tblGrid>
                <a:gridCol w="1572284">
                  <a:extLst>
                    <a:ext uri="{9D8B030D-6E8A-4147-A177-3AD203B41FA5}">
                      <a16:colId xmlns:a16="http://schemas.microsoft.com/office/drawing/2014/main" xmlns="" val="20000"/>
                    </a:ext>
                  </a:extLst>
                </a:gridCol>
                <a:gridCol w="3444267">
                  <a:extLst>
                    <a:ext uri="{9D8B030D-6E8A-4147-A177-3AD203B41FA5}">
                      <a16:colId xmlns:a16="http://schemas.microsoft.com/office/drawing/2014/main" xmlns="" val="20001"/>
                    </a:ext>
                  </a:extLst>
                </a:gridCol>
              </a:tblGrid>
              <a:tr h="394240">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2.0</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lvl="1" indent="0" algn="l" defTabSz="990600" eaLnBrk="0" hangingPunct="0"/>
                      <a:r>
                        <a:rPr lang="en-GB" sz="1200" dirty="0" smtClean="0">
                          <a:latin typeface="Arial" panose="020B0604020202020204" pitchFamily="34" charset="0"/>
                          <a:cs typeface="Arial" panose="020B0604020202020204" pitchFamily="34" charset="0"/>
                        </a:rPr>
                        <a:t>Sub Work-stream (2.0) People &amp; Technology </a:t>
                      </a:r>
                      <a:endParaRPr lang="en-GB" sz="120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040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ZA" sz="1200" kern="1200" dirty="0" smtClean="0">
                          <a:solidFill>
                            <a:schemeClr val="tx1"/>
                          </a:solidFill>
                          <a:latin typeface="Arial" panose="020B0604020202020204" pitchFamily="34" charset="0"/>
                          <a:ea typeface="+mn-ea"/>
                          <a:cs typeface="Arial" panose="020B0604020202020204" pitchFamily="34" charset="0"/>
                        </a:rPr>
                        <a:t>DC: Application Management:  Mr. J Mekgwe </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6322">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39481">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4317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42772944"/>
              </p:ext>
            </p:extLst>
          </p:nvPr>
        </p:nvGraphicFramePr>
        <p:xfrm>
          <a:off x="5250282" y="912746"/>
          <a:ext cx="3681156" cy="2157961"/>
        </p:xfrm>
        <a:graphic>
          <a:graphicData uri="http://schemas.openxmlformats.org/drawingml/2006/table">
            <a:tbl>
              <a:tblPr/>
              <a:tblGrid>
                <a:gridCol w="1890409">
                  <a:extLst>
                    <a:ext uri="{9D8B030D-6E8A-4147-A177-3AD203B41FA5}">
                      <a16:colId xmlns:a16="http://schemas.microsoft.com/office/drawing/2014/main" xmlns="" val="20000"/>
                    </a:ext>
                  </a:extLst>
                </a:gridCol>
                <a:gridCol w="1790747">
                  <a:extLst>
                    <a:ext uri="{9D8B030D-6E8A-4147-A177-3AD203B41FA5}">
                      <a16:colId xmlns:a16="http://schemas.microsoft.com/office/drawing/2014/main" xmlns="" val="20001"/>
                    </a:ext>
                  </a:extLst>
                </a:gridCol>
              </a:tblGrid>
              <a:tr h="30808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On</a:t>
                      </a:r>
                      <a:r>
                        <a:rPr lang="en-GB" sz="1200" b="0" i="0" u="none" strike="noStrike" baseline="0" dirty="0" smtClean="0">
                          <a:solidFill>
                            <a:schemeClr val="tx1"/>
                          </a:solidFill>
                          <a:latin typeface="Arial"/>
                        </a:rPr>
                        <a:t> Track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46727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24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6727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6727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48049">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graphicFrame>
        <p:nvGraphicFramePr>
          <p:cNvPr id="16" name="Table 15"/>
          <p:cNvGraphicFramePr>
            <a:graphicFrameLocks noGrp="1"/>
          </p:cNvGraphicFramePr>
          <p:nvPr>
            <p:extLst>
              <p:ext uri="{D42A27DB-BD31-4B8C-83A1-F6EECF244321}">
                <p14:modId xmlns:p14="http://schemas.microsoft.com/office/powerpoint/2010/main" val="2988301940"/>
              </p:ext>
            </p:extLst>
          </p:nvPr>
        </p:nvGraphicFramePr>
        <p:xfrm>
          <a:off x="229674" y="3070707"/>
          <a:ext cx="8701764" cy="3382631"/>
        </p:xfrm>
        <a:graphic>
          <a:graphicData uri="http://schemas.openxmlformats.org/drawingml/2006/table">
            <a:tbl>
              <a:tblPr firstRow="1" bandRow="1"/>
              <a:tblGrid>
                <a:gridCol w="3852045">
                  <a:extLst>
                    <a:ext uri="{9D8B030D-6E8A-4147-A177-3AD203B41FA5}">
                      <a16:colId xmlns:a16="http://schemas.microsoft.com/office/drawing/2014/main" xmlns="" val="20000"/>
                    </a:ext>
                  </a:extLst>
                </a:gridCol>
                <a:gridCol w="724700"/>
                <a:gridCol w="784786"/>
                <a:gridCol w="771535"/>
                <a:gridCol w="782417">
                  <a:extLst>
                    <a:ext uri="{9D8B030D-6E8A-4147-A177-3AD203B41FA5}">
                      <a16:colId xmlns:a16="http://schemas.microsoft.com/office/drawing/2014/main" xmlns="" val="20004"/>
                    </a:ext>
                  </a:extLst>
                </a:gridCol>
                <a:gridCol w="1786281"/>
              </a:tblGrid>
              <a:tr h="250678">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27041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Confirm ICT Strategy that support the implementation of Phase II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smtClean="0">
                          <a:solidFill>
                            <a:schemeClr val="tx1"/>
                          </a:solidFill>
                        </a:rPr>
                        <a:t>N/A</a:t>
                      </a:r>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8972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800" b="1" i="0" u="none" strike="noStrike" dirty="0" smtClean="0">
                          <a:solidFill>
                            <a:schemeClr val="tx1"/>
                          </a:solidFill>
                          <a:latin typeface="+mn-lt"/>
                        </a:rPr>
                        <a:t>%</a:t>
                      </a:r>
                      <a:r>
                        <a:rPr lang="en-GB" sz="800" b="1" i="0" u="none" strike="noStrike" baseline="0"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lvl="0" indent="0" algn="l"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rgbClr val="000000"/>
                          </a:solidFill>
                          <a:effectLst/>
                          <a:uLnTx/>
                          <a:uFillTx/>
                          <a:latin typeface="+mn-lt"/>
                          <a:ea typeface="+mn-ea"/>
                          <a:cs typeface="+mn-cs"/>
                        </a:rPr>
                        <a:t>Status</a:t>
                      </a:r>
                      <a:endParaRPr lang="en-GB" sz="9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3564">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Conduct AS-IS System readiness in support of BPMN ( Business Process Modelling and Notation) in DCS environment.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01/04/2019</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dirty="0" smtClean="0"/>
                        <a:t>01/09/2019</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0%</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69883">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Arial"/>
                          <a:ea typeface="+mn-ea"/>
                          <a:cs typeface="+mn-cs"/>
                        </a:rPr>
                        <a:t>Deliverable</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hMerge="1">
                  <a:txBody>
                    <a:bodyPr/>
                    <a:lstStyle/>
                    <a:p>
                      <a:endParaRPr lang="en-Z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r>
              <a:tr h="57945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Analysis applicable DCS business process mapping system</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800" b="1" dirty="0" smtClean="0">
                          <a:solidFill>
                            <a:schemeClr val="tx1"/>
                          </a:solidFill>
                        </a:rPr>
                        <a:t>01/04/2019</a:t>
                      </a:r>
                      <a:endParaRPr lang="en-ZA" sz="8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0%</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800" b="0" i="0" u="none" strike="noStrike" kern="1200" baseline="0" dirty="0">
                        <a:solidFill>
                          <a:srgbClr val="FF0000"/>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7945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Select/ source identified system that support Business process mapping as Operations Management Framework (OMF)notations</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solidFill>
                            <a:schemeClr val="tx1"/>
                          </a:solidFill>
                        </a:rPr>
                        <a:t>01/04/2019</a:t>
                      </a:r>
                      <a:endParaRPr lang="en-ZA" sz="8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0%</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800" b="0" i="0" u="none" strike="noStrike" kern="1200" baseline="0" dirty="0">
                        <a:solidFill>
                          <a:srgbClr val="FF0000"/>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7945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Provide capacity for business process mapping in support of  the new DCS Value chain and phase two of the OMF (Resourcing of people, systems and applicable tools of trade , training etc.)</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solidFill>
                            <a:schemeClr val="tx1"/>
                          </a:solidFill>
                        </a:rPr>
                        <a:t>01/05/2019</a:t>
                      </a:r>
                      <a:endParaRPr lang="en-ZA" sz="8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0%</a:t>
                      </a:r>
                      <a:endParaRPr lang="en-ZA" sz="800" b="1"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800" b="0" i="0" u="none" strike="noStrike" kern="1200" baseline="0" dirty="0">
                        <a:solidFill>
                          <a:srgbClr val="FF0000"/>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Title 1"/>
          <p:cNvSpPr txBox="1">
            <a:spLocks/>
          </p:cNvSpPr>
          <p:nvPr/>
        </p:nvSpPr>
        <p:spPr>
          <a:xfrm>
            <a:off x="215729" y="569027"/>
            <a:ext cx="8703729" cy="304450"/>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r>
              <a:rPr lang="en-US" sz="1600" kern="0" dirty="0" smtClean="0">
                <a:solidFill>
                  <a:schemeClr val="bg1"/>
                </a:solidFill>
              </a:rPr>
              <a:t>Milestone Report – Deliverables (People &amp; Technology) </a:t>
            </a:r>
            <a:endParaRPr lang="en-US" sz="1600" kern="0" dirty="0">
              <a:solidFill>
                <a:schemeClr val="bg1"/>
              </a:solidFill>
            </a:endParaRPr>
          </a:p>
        </p:txBody>
      </p:sp>
    </p:spTree>
    <p:extLst>
      <p:ext uri="{BB962C8B-B14F-4D97-AF65-F5344CB8AC3E}">
        <p14:creationId xmlns:p14="http://schemas.microsoft.com/office/powerpoint/2010/main" val="4245983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SUB-WORK-STREAM 2.1 </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2198978" y="2420888"/>
            <a:ext cx="6696744" cy="108613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fontAlgn="t">
              <a:lnSpc>
                <a:spcPct val="120000"/>
              </a:lnSpc>
              <a:spcBef>
                <a:spcPts val="1200"/>
              </a:spcBef>
            </a:pPr>
            <a:r>
              <a:rPr kumimoji="1" lang="en-ZA" sz="3600" dirty="0">
                <a:solidFill>
                  <a:srgbClr val="000000"/>
                </a:solidFill>
              </a:rPr>
              <a:t>PEOPLE </a:t>
            </a:r>
            <a:r>
              <a:rPr kumimoji="1" lang="en-ZA" sz="3600" dirty="0" smtClean="0">
                <a:solidFill>
                  <a:srgbClr val="000000"/>
                </a:solidFill>
              </a:rPr>
              <a:t>AND TECHNOLOGY</a:t>
            </a:r>
            <a:endParaRPr lang="en-ZA" sz="3600" dirty="0">
              <a:solidFill>
                <a:srgbClr val="000000"/>
              </a:solidFill>
            </a:endParaRPr>
          </a:p>
        </p:txBody>
      </p:sp>
    </p:spTree>
    <p:extLst>
      <p:ext uri="{BB962C8B-B14F-4D97-AF65-F5344CB8AC3E}">
        <p14:creationId xmlns:p14="http://schemas.microsoft.com/office/powerpoint/2010/main" val="367107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927047181"/>
              </p:ext>
            </p:extLst>
          </p:nvPr>
        </p:nvGraphicFramePr>
        <p:xfrm>
          <a:off x="260370" y="867868"/>
          <a:ext cx="5016551" cy="962015"/>
        </p:xfrm>
        <a:graphic>
          <a:graphicData uri="http://schemas.openxmlformats.org/drawingml/2006/table">
            <a:tbl>
              <a:tblPr/>
              <a:tblGrid>
                <a:gridCol w="1644292">
                  <a:extLst>
                    <a:ext uri="{9D8B030D-6E8A-4147-A177-3AD203B41FA5}">
                      <a16:colId xmlns:a16="http://schemas.microsoft.com/office/drawing/2014/main" xmlns="" val="20000"/>
                    </a:ext>
                  </a:extLst>
                </a:gridCol>
                <a:gridCol w="3372259">
                  <a:extLst>
                    <a:ext uri="{9D8B030D-6E8A-4147-A177-3AD203B41FA5}">
                      <a16:colId xmlns:a16="http://schemas.microsoft.com/office/drawing/2014/main" xmlns="" val="20001"/>
                    </a:ext>
                  </a:extLst>
                </a:gridCol>
              </a:tblGrid>
              <a:tr h="163252">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2.1</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lvl="1" indent="0" algn="l" defTabSz="990600" eaLnBrk="0" hangingPunct="0"/>
                      <a:r>
                        <a:rPr lang="en-ZA" sz="1200" dirty="0" smtClean="0">
                          <a:latin typeface="Arial" panose="020B0604020202020204" pitchFamily="34" charset="0"/>
                          <a:cs typeface="Arial" panose="020B0604020202020204" pitchFamily="34" charset="0"/>
                        </a:rPr>
                        <a:t>Sub Work-stream (2.1) People &amp; Technology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873">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ZA" sz="1200" kern="1200" dirty="0" smtClean="0">
                          <a:solidFill>
                            <a:schemeClr val="tx1"/>
                          </a:solidFill>
                          <a:latin typeface="Arial" panose="020B0604020202020204" pitchFamily="34" charset="0"/>
                          <a:ea typeface="+mn-ea"/>
                          <a:cs typeface="Arial" panose="020B0604020202020204" pitchFamily="34" charset="0"/>
                        </a:rPr>
                        <a:t>Acting DRC: LMN: Mr T </a:t>
                      </a:r>
                      <a:r>
                        <a:rPr lang="en-ZA" sz="1200" kern="1200" dirty="0" err="1" smtClean="0">
                          <a:solidFill>
                            <a:schemeClr val="tx1"/>
                          </a:solidFill>
                          <a:latin typeface="Arial" panose="020B0604020202020204" pitchFamily="34" charset="0"/>
                          <a:ea typeface="+mn-ea"/>
                          <a:cs typeface="Arial" panose="020B0604020202020204" pitchFamily="34" charset="0"/>
                        </a:rPr>
                        <a:t>Mashamba</a:t>
                      </a:r>
                      <a:r>
                        <a:rPr lang="en-ZA" sz="1200" kern="1200" dirty="0" smtClean="0">
                          <a:solidFill>
                            <a:schemeClr val="tx1"/>
                          </a:solidFill>
                          <a:latin typeface="Arial" panose="020B0604020202020204" pitchFamily="34" charset="0"/>
                          <a:ea typeface="+mn-ea"/>
                          <a:cs typeface="Arial" panose="020B0604020202020204" pitchFamily="34" charset="0"/>
                        </a:rPr>
                        <a:t> </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3848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62107">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85728">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76366819"/>
              </p:ext>
            </p:extLst>
          </p:nvPr>
        </p:nvGraphicFramePr>
        <p:xfrm>
          <a:off x="5279964" y="856636"/>
          <a:ext cx="3681156" cy="984480"/>
        </p:xfrm>
        <a:graphic>
          <a:graphicData uri="http://schemas.openxmlformats.org/drawingml/2006/table">
            <a:tbl>
              <a:tblPr/>
              <a:tblGrid>
                <a:gridCol w="2400653">
                  <a:extLst>
                    <a:ext uri="{9D8B030D-6E8A-4147-A177-3AD203B41FA5}">
                      <a16:colId xmlns:a16="http://schemas.microsoft.com/office/drawing/2014/main" xmlns="" val="20000"/>
                    </a:ext>
                  </a:extLst>
                </a:gridCol>
                <a:gridCol w="1280503">
                  <a:extLst>
                    <a:ext uri="{9D8B030D-6E8A-4147-A177-3AD203B41FA5}">
                      <a16:colId xmlns:a16="http://schemas.microsoft.com/office/drawing/2014/main" xmlns="" val="20001"/>
                    </a:ext>
                  </a:extLst>
                </a:gridCol>
              </a:tblGrid>
              <a:tr h="16761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On</a:t>
                      </a:r>
                      <a:r>
                        <a:rPr lang="en-GB" sz="1200" b="0" i="0" u="none" strike="noStrike" baseline="0" dirty="0" smtClean="0">
                          <a:solidFill>
                            <a:schemeClr val="tx1"/>
                          </a:solidFill>
                          <a:latin typeface="Arial"/>
                        </a:rPr>
                        <a:t> Track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191229">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24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484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4401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67631">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F7F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graphicFrame>
        <p:nvGraphicFramePr>
          <p:cNvPr id="16" name="Table 15"/>
          <p:cNvGraphicFramePr>
            <a:graphicFrameLocks noGrp="1"/>
          </p:cNvGraphicFramePr>
          <p:nvPr>
            <p:extLst>
              <p:ext uri="{D42A27DB-BD31-4B8C-83A1-F6EECF244321}">
                <p14:modId xmlns:p14="http://schemas.microsoft.com/office/powerpoint/2010/main" val="106246140"/>
              </p:ext>
            </p:extLst>
          </p:nvPr>
        </p:nvGraphicFramePr>
        <p:xfrm>
          <a:off x="260370" y="1811397"/>
          <a:ext cx="8687156" cy="4947411"/>
        </p:xfrm>
        <a:graphic>
          <a:graphicData uri="http://schemas.openxmlformats.org/drawingml/2006/table">
            <a:tbl>
              <a:tblPr firstRow="1" bandRow="1"/>
              <a:tblGrid>
                <a:gridCol w="3852045">
                  <a:extLst>
                    <a:ext uri="{9D8B030D-6E8A-4147-A177-3AD203B41FA5}">
                      <a16:colId xmlns:a16="http://schemas.microsoft.com/office/drawing/2014/main" xmlns="" val="20000"/>
                    </a:ext>
                  </a:extLst>
                </a:gridCol>
                <a:gridCol w="724700"/>
                <a:gridCol w="770178"/>
                <a:gridCol w="771535"/>
                <a:gridCol w="1284349">
                  <a:extLst>
                    <a:ext uri="{9D8B030D-6E8A-4147-A177-3AD203B41FA5}">
                      <a16:colId xmlns:a16="http://schemas.microsoft.com/office/drawing/2014/main" xmlns="" val="20004"/>
                    </a:ext>
                  </a:extLst>
                </a:gridCol>
                <a:gridCol w="1284349"/>
              </a:tblGrid>
              <a:tr h="164164">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201471">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Detailed Process Mapping: Incarceration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23739">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dirty="0"/>
                    </a:p>
                  </a:txBody>
                  <a:tcPr/>
                </a:tc>
                <a:extLst>
                  <a:ext uri="{0D108BD9-81ED-4DB2-BD59-A6C34878D82A}">
                    <a16:rowId xmlns:a16="http://schemas.microsoft.com/office/drawing/2014/main" xmlns="" val="10003"/>
                  </a:ext>
                </a:extLst>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Admission of inmate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Risk profile/assessment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44373">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Security Classification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Allocation to housing unit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9261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Visitation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smtClean="0"/>
                        <a:t>0%</a:t>
                      </a:r>
                      <a:endParaRPr lang="en-ZA" sz="800" b="1" kern="1200" dirty="0">
                        <a:solidFill>
                          <a:schemeClr val="dk1"/>
                        </a:solidFill>
                        <a:latin typeface="+mn-lt"/>
                        <a:ea typeface="+mn-ea"/>
                        <a:cs typeface="+mn-cs"/>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36620">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Release</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3739">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800" b="1" i="0" u="none" strike="noStrike" dirty="0" smtClean="0">
                          <a:solidFill>
                            <a:schemeClr val="tx1"/>
                          </a:solidFill>
                          <a:latin typeface="+mn-lt"/>
                        </a:rPr>
                        <a:t>%</a:t>
                      </a:r>
                      <a:r>
                        <a:rPr lang="en-GB" sz="800" b="1" i="0" u="none" strike="noStrike" baseline="0"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lvl="0" indent="0" algn="l"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rgbClr val="000000"/>
                          </a:solidFill>
                          <a:effectLst/>
                          <a:uLnTx/>
                          <a:uFillTx/>
                          <a:latin typeface="+mn-lt"/>
                          <a:ea typeface="+mn-ea"/>
                          <a:cs typeface="+mn-cs"/>
                        </a:rPr>
                        <a:t>Status</a:t>
                      </a:r>
                      <a:endParaRPr lang="en-GB" sz="9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0">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Detailed Process Mapping: Care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Arial"/>
                          <a:ea typeface="+mn-ea"/>
                          <a:cs typeface="+mn-cs"/>
                        </a:rPr>
                        <a:t>Deliverable</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endParaRPr lang="en-Z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Medical screening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Medical complaints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Primary Health Care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Nutrition Services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800" b="1" i="0" u="none" strike="noStrike" dirty="0" smtClean="0">
                          <a:solidFill>
                            <a:schemeClr val="tx1"/>
                          </a:solidFill>
                          <a:latin typeface="+mn-lt"/>
                        </a:rPr>
                        <a:t>%</a:t>
                      </a:r>
                      <a:r>
                        <a:rPr lang="en-GB" sz="800" b="1" i="0" u="none" strike="noStrike" baseline="0"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lvl="0" indent="0" algn="l"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rgbClr val="000000"/>
                          </a:solidFill>
                          <a:effectLst/>
                          <a:uLnTx/>
                          <a:uFillTx/>
                          <a:latin typeface="+mn-lt"/>
                          <a:ea typeface="+mn-ea"/>
                          <a:cs typeface="+mn-cs"/>
                        </a:rPr>
                        <a:t>Status</a:t>
                      </a:r>
                      <a:endParaRPr lang="en-GB" sz="9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2315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Detailed Process Mapping: Rehabilitation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3158">
                <a:tc gridSpan="6">
                  <a:txBody>
                    <a:body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mn-lt"/>
                          <a:ea typeface="+mn-ea"/>
                          <a:cs typeface="+mn-cs"/>
                        </a:rPr>
                        <a:t>Deliverable</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Develop Correctional Sentence Plan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Implementation  and Review of CSP</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3158">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Mapping of  Correctional and Rehabilitation Programmes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Title 1"/>
          <p:cNvSpPr txBox="1">
            <a:spLocks/>
          </p:cNvSpPr>
          <p:nvPr/>
        </p:nvSpPr>
        <p:spPr>
          <a:xfrm>
            <a:off x="263413" y="563418"/>
            <a:ext cx="8687156" cy="304450"/>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chemeClr val="bg1"/>
                </a:solidFill>
              </a:rPr>
              <a:t>Milestone Report – Deliverables (People &amp; Technology) </a:t>
            </a:r>
            <a:endParaRPr lang="en-US" sz="1600" kern="0" dirty="0">
              <a:solidFill>
                <a:schemeClr val="bg1"/>
              </a:solidFill>
            </a:endParaRPr>
          </a:p>
        </p:txBody>
      </p:sp>
    </p:spTree>
    <p:extLst>
      <p:ext uri="{BB962C8B-B14F-4D97-AF65-F5344CB8AC3E}">
        <p14:creationId xmlns:p14="http://schemas.microsoft.com/office/powerpoint/2010/main" val="306124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SUB-WORK-STREAM 2.2 </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2198978" y="2420888"/>
            <a:ext cx="6696744" cy="108613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fontAlgn="t">
              <a:lnSpc>
                <a:spcPct val="120000"/>
              </a:lnSpc>
              <a:spcBef>
                <a:spcPts val="1200"/>
              </a:spcBef>
            </a:pPr>
            <a:r>
              <a:rPr kumimoji="1" lang="en-ZA" sz="3600" dirty="0">
                <a:solidFill>
                  <a:srgbClr val="000000"/>
                </a:solidFill>
              </a:rPr>
              <a:t>PEOPLE </a:t>
            </a:r>
            <a:r>
              <a:rPr kumimoji="1" lang="en-ZA" sz="3600" dirty="0" smtClean="0">
                <a:solidFill>
                  <a:srgbClr val="000000"/>
                </a:solidFill>
              </a:rPr>
              <a:t>AND TECHNOLOGY</a:t>
            </a:r>
            <a:endParaRPr lang="en-ZA" sz="3600" dirty="0">
              <a:solidFill>
                <a:srgbClr val="000000"/>
              </a:solidFill>
            </a:endParaRPr>
          </a:p>
        </p:txBody>
      </p:sp>
    </p:spTree>
    <p:extLst>
      <p:ext uri="{BB962C8B-B14F-4D97-AF65-F5344CB8AC3E}">
        <p14:creationId xmlns:p14="http://schemas.microsoft.com/office/powerpoint/2010/main" val="2243498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1665" y="532875"/>
            <a:ext cx="8420669" cy="590931"/>
          </a:xfrm>
          <a:prstGeom prst="rect">
            <a:avLst/>
          </a:prstGeom>
          <a:noFill/>
        </p:spPr>
        <p:txBody>
          <a:bodyPr wrap="square" rtlCol="0">
            <a:spAutoFit/>
          </a:bodyPr>
          <a:lstStyle/>
          <a:p>
            <a:pPr algn="ctr">
              <a:lnSpc>
                <a:spcPct val="90000"/>
              </a:lnSpc>
              <a:spcBef>
                <a:spcPct val="0"/>
              </a:spcBef>
              <a:spcAft>
                <a:spcPts val="600"/>
              </a:spcAft>
            </a:pPr>
            <a:r>
              <a:rPr kumimoji="1" lang="en-ZA" b="1" dirty="0" smtClean="0">
                <a:latin typeface="+mj-lt"/>
                <a:ea typeface="+mj-ea"/>
                <a:cs typeface="Arial" panose="020B0604020202020204" pitchFamily="34" charset="0"/>
              </a:rPr>
              <a:t>The </a:t>
            </a:r>
            <a:r>
              <a:rPr kumimoji="1" lang="en-ZA" b="1" dirty="0">
                <a:latin typeface="+mj-lt"/>
                <a:ea typeface="+mj-ea"/>
                <a:cs typeface="Arial" panose="020B0604020202020204" pitchFamily="34" charset="0"/>
              </a:rPr>
              <a:t>Public Service Operations Management Framework outlines the process for the development of the SDM within the Public Sector…</a:t>
            </a:r>
            <a:endParaRPr kumimoji="1" lang="en-US" b="1" dirty="0">
              <a:latin typeface="+mj-lt"/>
              <a:ea typeface="+mj-ea"/>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51498" y="1556792"/>
            <a:ext cx="8433568" cy="5066356"/>
          </a:xfrm>
          <a:prstGeom prst="rect">
            <a:avLst/>
          </a:prstGeom>
        </p:spPr>
      </p:pic>
    </p:spTree>
    <p:extLst>
      <p:ext uri="{BB962C8B-B14F-4D97-AF65-F5344CB8AC3E}">
        <p14:creationId xmlns:p14="http://schemas.microsoft.com/office/powerpoint/2010/main" val="3289942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26018962"/>
              </p:ext>
            </p:extLst>
          </p:nvPr>
        </p:nvGraphicFramePr>
        <p:xfrm>
          <a:off x="249595" y="833812"/>
          <a:ext cx="5016551" cy="962015"/>
        </p:xfrm>
        <a:graphic>
          <a:graphicData uri="http://schemas.openxmlformats.org/drawingml/2006/table">
            <a:tbl>
              <a:tblPr/>
              <a:tblGrid>
                <a:gridCol w="1572284">
                  <a:extLst>
                    <a:ext uri="{9D8B030D-6E8A-4147-A177-3AD203B41FA5}">
                      <a16:colId xmlns:a16="http://schemas.microsoft.com/office/drawing/2014/main" xmlns="" val="20000"/>
                    </a:ext>
                  </a:extLst>
                </a:gridCol>
                <a:gridCol w="3444267">
                  <a:extLst>
                    <a:ext uri="{9D8B030D-6E8A-4147-A177-3AD203B41FA5}">
                      <a16:colId xmlns:a16="http://schemas.microsoft.com/office/drawing/2014/main" xmlns="" val="20001"/>
                    </a:ext>
                  </a:extLst>
                </a:gridCol>
              </a:tblGrid>
              <a:tr h="163252">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2.2</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lvl="1" indent="0" algn="l" defTabSz="990600" eaLnBrk="0" hangingPunct="0"/>
                      <a:r>
                        <a:rPr lang="en-GB" sz="1200" dirty="0" smtClean="0">
                          <a:latin typeface="Arial" panose="020B0604020202020204" pitchFamily="34" charset="0"/>
                          <a:cs typeface="Arial" panose="020B0604020202020204" pitchFamily="34" charset="0"/>
                        </a:rPr>
                        <a:t>Sub Work-stream (2.2) People &amp; Technology </a:t>
                      </a:r>
                      <a:endParaRPr lang="en-GB" sz="120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873">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ZA" sz="1200" kern="1200" dirty="0" smtClean="0">
                          <a:solidFill>
                            <a:schemeClr val="tx1"/>
                          </a:solidFill>
                          <a:latin typeface="Arial" panose="020B0604020202020204" pitchFamily="34" charset="0"/>
                          <a:ea typeface="+mn-ea"/>
                          <a:cs typeface="Arial" panose="020B0604020202020204" pitchFamily="34" charset="0"/>
                        </a:rPr>
                        <a:t>Act</a:t>
                      </a:r>
                      <a:r>
                        <a:rPr lang="en-ZA" sz="1200" kern="1200" baseline="0" dirty="0" smtClean="0">
                          <a:solidFill>
                            <a:schemeClr val="tx1"/>
                          </a:solidFill>
                          <a:latin typeface="Arial" panose="020B0604020202020204" pitchFamily="34" charset="0"/>
                          <a:ea typeface="+mn-ea"/>
                          <a:cs typeface="Arial" panose="020B0604020202020204" pitchFamily="34" charset="0"/>
                        </a:rPr>
                        <a:t> DRC</a:t>
                      </a:r>
                      <a:r>
                        <a:rPr lang="en-ZA" sz="1200" kern="1200" dirty="0" smtClean="0">
                          <a:solidFill>
                            <a:schemeClr val="tx1"/>
                          </a:solidFill>
                          <a:latin typeface="Arial" panose="020B0604020202020204" pitchFamily="34" charset="0"/>
                          <a:ea typeface="+mn-ea"/>
                          <a:cs typeface="Arial" panose="020B0604020202020204" pitchFamily="34" charset="0"/>
                        </a:rPr>
                        <a:t>: Gauteng Region: Mr. </a:t>
                      </a:r>
                      <a:r>
                        <a:rPr lang="en-ZA" sz="1200" kern="1200" dirty="0" err="1" smtClean="0">
                          <a:solidFill>
                            <a:schemeClr val="tx1"/>
                          </a:solidFill>
                          <a:latin typeface="Arial" panose="020B0604020202020204" pitchFamily="34" charset="0"/>
                          <a:ea typeface="+mn-ea"/>
                          <a:cs typeface="Arial" panose="020B0604020202020204" pitchFamily="34" charset="0"/>
                        </a:rPr>
                        <a:t>Thokolo</a:t>
                      </a:r>
                      <a:endParaRPr lang="en-ZA" sz="1200" kern="1200" dirty="0" smtClean="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6478">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62107">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85728">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64592756"/>
              </p:ext>
            </p:extLst>
          </p:nvPr>
        </p:nvGraphicFramePr>
        <p:xfrm>
          <a:off x="5255595" y="833780"/>
          <a:ext cx="3681156" cy="962045"/>
        </p:xfrm>
        <a:graphic>
          <a:graphicData uri="http://schemas.openxmlformats.org/drawingml/2006/table">
            <a:tbl>
              <a:tblPr/>
              <a:tblGrid>
                <a:gridCol w="2400653">
                  <a:extLst>
                    <a:ext uri="{9D8B030D-6E8A-4147-A177-3AD203B41FA5}">
                      <a16:colId xmlns:a16="http://schemas.microsoft.com/office/drawing/2014/main" xmlns="" val="20000"/>
                    </a:ext>
                  </a:extLst>
                </a:gridCol>
                <a:gridCol w="1280503">
                  <a:extLst>
                    <a:ext uri="{9D8B030D-6E8A-4147-A177-3AD203B41FA5}">
                      <a16:colId xmlns:a16="http://schemas.microsoft.com/office/drawing/2014/main" xmlns="" val="20001"/>
                    </a:ext>
                  </a:extLst>
                </a:gridCol>
              </a:tblGrid>
              <a:tr h="16761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On</a:t>
                      </a:r>
                      <a:r>
                        <a:rPr lang="en-GB" sz="1200" b="0" i="0" u="none" strike="noStrike" baseline="0" dirty="0" smtClean="0">
                          <a:solidFill>
                            <a:schemeClr val="tx1"/>
                          </a:solidFill>
                          <a:latin typeface="Arial"/>
                        </a:rPr>
                        <a:t> Track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191229">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24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283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66451">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18058">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graphicFrame>
        <p:nvGraphicFramePr>
          <p:cNvPr id="16" name="Table 15"/>
          <p:cNvGraphicFramePr>
            <a:graphicFrameLocks noGrp="1"/>
          </p:cNvGraphicFramePr>
          <p:nvPr>
            <p:extLst>
              <p:ext uri="{D42A27DB-BD31-4B8C-83A1-F6EECF244321}">
                <p14:modId xmlns:p14="http://schemas.microsoft.com/office/powerpoint/2010/main" val="1527289420"/>
              </p:ext>
            </p:extLst>
          </p:nvPr>
        </p:nvGraphicFramePr>
        <p:xfrm>
          <a:off x="237757" y="1818882"/>
          <a:ext cx="8687156" cy="4706469"/>
        </p:xfrm>
        <a:graphic>
          <a:graphicData uri="http://schemas.openxmlformats.org/drawingml/2006/table">
            <a:tbl>
              <a:tblPr firstRow="1" bandRow="1"/>
              <a:tblGrid>
                <a:gridCol w="3852045">
                  <a:extLst>
                    <a:ext uri="{9D8B030D-6E8A-4147-A177-3AD203B41FA5}">
                      <a16:colId xmlns:a16="http://schemas.microsoft.com/office/drawing/2014/main" xmlns="" val="20000"/>
                    </a:ext>
                  </a:extLst>
                </a:gridCol>
                <a:gridCol w="724700"/>
                <a:gridCol w="770178"/>
                <a:gridCol w="771535"/>
                <a:gridCol w="1284349">
                  <a:extLst>
                    <a:ext uri="{9D8B030D-6E8A-4147-A177-3AD203B41FA5}">
                      <a16:colId xmlns:a16="http://schemas.microsoft.com/office/drawing/2014/main" xmlns="" val="20004"/>
                    </a:ext>
                  </a:extLst>
                </a:gridCol>
                <a:gridCol w="1284349"/>
              </a:tblGrid>
              <a:tr h="281967">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1"/>
                  </a:ext>
                </a:extLst>
              </a:tr>
              <a:tr h="25702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Detailed Process Mapping: Security (Internal Security)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5384">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dirty="0"/>
                    </a:p>
                  </a:txBody>
                  <a:tcPr/>
                </a:tc>
                <a:extLst>
                  <a:ext uri="{0D108BD9-81ED-4DB2-BD59-A6C34878D82A}">
                    <a16:rowId xmlns:a16="http://schemas.microsoft.com/office/drawing/2014/main" xmlns="" val="10003"/>
                  </a:ext>
                </a:extLst>
              </a:tr>
              <a:tr h="25702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Admission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5702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Lock-Up and Unlock-Up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Gates Duties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Searching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Exercise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Serving of Meals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Escorting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Release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75384">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702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ZA"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Detailed Process Mapping: Security (External Security)</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384">
                <a:tc gridSpan="6">
                  <a:txBody>
                    <a:body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srgbClr val="000000"/>
                          </a:solidFill>
                          <a:effectLst/>
                          <a:uLnTx/>
                          <a:uFillTx/>
                          <a:latin typeface="+mn-lt"/>
                          <a:ea typeface="+mn-ea"/>
                          <a:cs typeface="+mn-cs"/>
                        </a:rPr>
                        <a:t>Deliverable</a:t>
                      </a:r>
                      <a:endParaRPr lang="en-ZA"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Access Control Gates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Guard Duties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Span Duties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70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Escort Duties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Title 1"/>
          <p:cNvSpPr txBox="1">
            <a:spLocks/>
          </p:cNvSpPr>
          <p:nvPr/>
        </p:nvSpPr>
        <p:spPr>
          <a:xfrm>
            <a:off x="249595" y="564396"/>
            <a:ext cx="8687156" cy="246327"/>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chemeClr val="bg1"/>
                </a:solidFill>
              </a:rPr>
              <a:t>Milestone Report – Deliverables (People &amp; Technology) </a:t>
            </a:r>
            <a:endParaRPr lang="en-US" sz="1600" kern="0" dirty="0">
              <a:solidFill>
                <a:schemeClr val="bg1"/>
              </a:solidFill>
            </a:endParaRPr>
          </a:p>
        </p:txBody>
      </p:sp>
    </p:spTree>
    <p:extLst>
      <p:ext uri="{BB962C8B-B14F-4D97-AF65-F5344CB8AC3E}">
        <p14:creationId xmlns:p14="http://schemas.microsoft.com/office/powerpoint/2010/main" val="2884397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graphicFrame>
        <p:nvGraphicFramePr>
          <p:cNvPr id="16" name="Table 15"/>
          <p:cNvGraphicFramePr>
            <a:graphicFrameLocks noGrp="1"/>
          </p:cNvGraphicFramePr>
          <p:nvPr>
            <p:extLst>
              <p:ext uri="{D42A27DB-BD31-4B8C-83A1-F6EECF244321}">
                <p14:modId xmlns:p14="http://schemas.microsoft.com/office/powerpoint/2010/main" val="452158584"/>
              </p:ext>
            </p:extLst>
          </p:nvPr>
        </p:nvGraphicFramePr>
        <p:xfrm>
          <a:off x="195011" y="937121"/>
          <a:ext cx="8687156" cy="5732231"/>
        </p:xfrm>
        <a:graphic>
          <a:graphicData uri="http://schemas.openxmlformats.org/drawingml/2006/table">
            <a:tbl>
              <a:tblPr firstRow="1" bandRow="1"/>
              <a:tblGrid>
                <a:gridCol w="3852045">
                  <a:extLst>
                    <a:ext uri="{9D8B030D-6E8A-4147-A177-3AD203B41FA5}">
                      <a16:colId xmlns:a16="http://schemas.microsoft.com/office/drawing/2014/main" xmlns="" val="20000"/>
                    </a:ext>
                  </a:extLst>
                </a:gridCol>
                <a:gridCol w="724700"/>
                <a:gridCol w="770178"/>
                <a:gridCol w="771535"/>
                <a:gridCol w="1284349">
                  <a:extLst>
                    <a:ext uri="{9D8B030D-6E8A-4147-A177-3AD203B41FA5}">
                      <a16:colId xmlns:a16="http://schemas.microsoft.com/office/drawing/2014/main" xmlns="" val="20004"/>
                    </a:ext>
                  </a:extLst>
                </a:gridCol>
                <a:gridCol w="1284349"/>
              </a:tblGrid>
              <a:tr h="321914">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1"/>
                  </a:ext>
                </a:extLst>
              </a:tr>
              <a:tr h="29703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Detailed Process Mapping: facilities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18254">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dirty="0"/>
                    </a:p>
                  </a:txBody>
                  <a:tcPr/>
                </a:tc>
                <a:extLst>
                  <a:ext uri="{0D108BD9-81ED-4DB2-BD59-A6C34878D82A}">
                    <a16:rowId xmlns:a16="http://schemas.microsoft.com/office/drawing/2014/main" xmlns="" val="10003"/>
                  </a:ext>
                </a:extLst>
              </a:tr>
              <a:tr h="297037">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Proactive Maintenance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97037">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Reactive Maintenance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18254">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7037">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Detailed Process Mapping: Social Reintegration</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smtClean="0">
                          <a:ln>
                            <a:noFill/>
                          </a:ln>
                          <a:solidFill>
                            <a:srgbClr val="000000"/>
                          </a:solidFill>
                          <a:effectLst/>
                          <a:uLnTx/>
                          <a:uFillTx/>
                          <a:latin typeface="Arial"/>
                          <a:ea typeface="+mn-ea"/>
                          <a:cs typeface="+mn-cs"/>
                        </a:rPr>
                        <a:t>0%</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endParaRPr lang="en-GB" sz="900" b="1" i="0" u="none" strike="noStrike" dirty="0" smtClean="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8254">
                <a:tc gridSpan="6">
                  <a:txBody>
                    <a:body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srgbClr val="000000"/>
                          </a:solidFill>
                          <a:effectLst/>
                          <a:uLnTx/>
                          <a:uFillTx/>
                          <a:latin typeface="+mn-lt"/>
                          <a:ea typeface="+mn-ea"/>
                          <a:cs typeface="+mn-cs"/>
                        </a:rPr>
                        <a:t>Deliverable</a:t>
                      </a:r>
                      <a:endParaRPr lang="en-ZA"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Admission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Office consultations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Suitability Reports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Community and Stakeholder Liaison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Reintegration Programmes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Monitoring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Address Confirmation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Community Service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Absconder Tracing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Security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70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Release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Title 1"/>
          <p:cNvSpPr txBox="1">
            <a:spLocks/>
          </p:cNvSpPr>
          <p:nvPr/>
        </p:nvSpPr>
        <p:spPr>
          <a:xfrm>
            <a:off x="181754" y="583456"/>
            <a:ext cx="8700413" cy="304450"/>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chemeClr val="bg1"/>
                </a:solidFill>
              </a:rPr>
              <a:t>Milestone Report – Deliverables (People &amp; Technology) </a:t>
            </a:r>
            <a:endParaRPr lang="en-US" sz="1600" kern="0" dirty="0">
              <a:solidFill>
                <a:schemeClr val="bg1"/>
              </a:solidFill>
            </a:endParaRPr>
          </a:p>
        </p:txBody>
      </p:sp>
    </p:spTree>
    <p:extLst>
      <p:ext uri="{BB962C8B-B14F-4D97-AF65-F5344CB8AC3E}">
        <p14:creationId xmlns:p14="http://schemas.microsoft.com/office/powerpoint/2010/main" val="1111027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SUB-WORK-STREAM 2.3 </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2198978" y="2420888"/>
            <a:ext cx="6696744" cy="108613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fontAlgn="t">
              <a:lnSpc>
                <a:spcPct val="120000"/>
              </a:lnSpc>
              <a:spcBef>
                <a:spcPts val="1200"/>
              </a:spcBef>
            </a:pPr>
            <a:r>
              <a:rPr kumimoji="1" lang="en-ZA" sz="3600" dirty="0">
                <a:solidFill>
                  <a:srgbClr val="000000"/>
                </a:solidFill>
              </a:rPr>
              <a:t>PEOPLE </a:t>
            </a:r>
            <a:r>
              <a:rPr kumimoji="1" lang="en-ZA" sz="3600" dirty="0" smtClean="0">
                <a:solidFill>
                  <a:srgbClr val="000000"/>
                </a:solidFill>
              </a:rPr>
              <a:t>AND TECHNOLOGY</a:t>
            </a:r>
            <a:endParaRPr lang="en-ZA" sz="3600" dirty="0">
              <a:solidFill>
                <a:srgbClr val="000000"/>
              </a:solidFill>
            </a:endParaRPr>
          </a:p>
        </p:txBody>
      </p:sp>
    </p:spTree>
    <p:extLst>
      <p:ext uri="{BB962C8B-B14F-4D97-AF65-F5344CB8AC3E}">
        <p14:creationId xmlns:p14="http://schemas.microsoft.com/office/powerpoint/2010/main" val="3705456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332079675"/>
              </p:ext>
            </p:extLst>
          </p:nvPr>
        </p:nvGraphicFramePr>
        <p:xfrm>
          <a:off x="263412" y="951614"/>
          <a:ext cx="5016551" cy="1819988"/>
        </p:xfrm>
        <a:graphic>
          <a:graphicData uri="http://schemas.openxmlformats.org/drawingml/2006/table">
            <a:tbl>
              <a:tblPr/>
              <a:tblGrid>
                <a:gridCol w="1572284">
                  <a:extLst>
                    <a:ext uri="{9D8B030D-6E8A-4147-A177-3AD203B41FA5}">
                      <a16:colId xmlns:a16="http://schemas.microsoft.com/office/drawing/2014/main" xmlns="" val="20000"/>
                    </a:ext>
                  </a:extLst>
                </a:gridCol>
                <a:gridCol w="3444267">
                  <a:extLst>
                    <a:ext uri="{9D8B030D-6E8A-4147-A177-3AD203B41FA5}">
                      <a16:colId xmlns:a16="http://schemas.microsoft.com/office/drawing/2014/main" xmlns="" val="20001"/>
                    </a:ext>
                  </a:extLst>
                </a:gridCol>
              </a:tblGrid>
              <a:tr h="366348">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2.3</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lvl="1" indent="0" algn="l" defTabSz="990600" eaLnBrk="0" hangingPunct="0"/>
                      <a:r>
                        <a:rPr lang="en-GB" sz="1200" dirty="0" smtClean="0">
                          <a:latin typeface="Arial" panose="020B0604020202020204" pitchFamily="34" charset="0"/>
                          <a:cs typeface="Arial" panose="020B0604020202020204" pitchFamily="34" charset="0"/>
                        </a:rPr>
                        <a:t>Sub Work-stream (2.3) People &amp; Technology </a:t>
                      </a:r>
                      <a:endParaRPr lang="en-GB" sz="120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53492">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ZA" sz="1200" kern="1200" baseline="0" dirty="0" smtClean="0">
                          <a:solidFill>
                            <a:schemeClr val="tx1"/>
                          </a:solidFill>
                          <a:latin typeface="Arial" panose="020B0604020202020204" pitchFamily="34" charset="0"/>
                          <a:ea typeface="+mn-ea"/>
                          <a:cs typeface="Arial" panose="020B0604020202020204" pitchFamily="34" charset="0"/>
                        </a:rPr>
                        <a:t>DC</a:t>
                      </a:r>
                      <a:r>
                        <a:rPr lang="en-ZA" sz="1200" kern="1200" dirty="0" smtClean="0">
                          <a:solidFill>
                            <a:schemeClr val="tx1"/>
                          </a:solidFill>
                          <a:latin typeface="Arial" panose="020B0604020202020204" pitchFamily="34" charset="0"/>
                          <a:ea typeface="+mn-ea"/>
                          <a:cs typeface="Arial" panose="020B0604020202020204" pitchFamily="34" charset="0"/>
                        </a:rPr>
                        <a:t>: Supply</a:t>
                      </a:r>
                      <a:r>
                        <a:rPr lang="en-ZA" sz="1200" kern="1200" baseline="0" dirty="0" smtClean="0">
                          <a:solidFill>
                            <a:schemeClr val="tx1"/>
                          </a:solidFill>
                          <a:latin typeface="Arial" panose="020B0604020202020204" pitchFamily="34" charset="0"/>
                          <a:ea typeface="+mn-ea"/>
                          <a:cs typeface="Arial" panose="020B0604020202020204" pitchFamily="34" charset="0"/>
                        </a:rPr>
                        <a:t> Chain Management</a:t>
                      </a:r>
                      <a:r>
                        <a:rPr lang="en-ZA" sz="1200" kern="1200" dirty="0" smtClean="0">
                          <a:solidFill>
                            <a:schemeClr val="tx1"/>
                          </a:solidFill>
                          <a:latin typeface="Arial" panose="020B0604020202020204" pitchFamily="34" charset="0"/>
                          <a:ea typeface="+mn-ea"/>
                          <a:cs typeface="Arial" panose="020B0604020202020204" pitchFamily="34" charset="0"/>
                        </a:rPr>
                        <a:t>: Mr. Marumule</a:t>
                      </a:r>
                      <a:r>
                        <a:rPr lang="en-ZA" sz="1200" kern="1200" baseline="0" dirty="0" smtClean="0">
                          <a:solidFill>
                            <a:schemeClr val="tx1"/>
                          </a:solidFill>
                          <a:latin typeface="Arial" panose="020B0604020202020204" pitchFamily="34" charset="0"/>
                          <a:ea typeface="+mn-ea"/>
                          <a:cs typeface="Arial" panose="020B0604020202020204" pitchFamily="34" charset="0"/>
                        </a:rPr>
                        <a:t> </a:t>
                      </a:r>
                      <a:endParaRPr lang="en-ZA" sz="1200" kern="1200" dirty="0" smtClean="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5357">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27120">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97671">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CB5FD"/>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3498184"/>
              </p:ext>
            </p:extLst>
          </p:nvPr>
        </p:nvGraphicFramePr>
        <p:xfrm>
          <a:off x="5261227" y="947252"/>
          <a:ext cx="3681156" cy="1824350"/>
        </p:xfrm>
        <a:graphic>
          <a:graphicData uri="http://schemas.openxmlformats.org/drawingml/2006/table">
            <a:tbl>
              <a:tblPr/>
              <a:tblGrid>
                <a:gridCol w="2400653">
                  <a:extLst>
                    <a:ext uri="{9D8B030D-6E8A-4147-A177-3AD203B41FA5}">
                      <a16:colId xmlns:a16="http://schemas.microsoft.com/office/drawing/2014/main" xmlns="" val="20000"/>
                    </a:ext>
                  </a:extLst>
                </a:gridCol>
                <a:gridCol w="1280503">
                  <a:extLst>
                    <a:ext uri="{9D8B030D-6E8A-4147-A177-3AD203B41FA5}">
                      <a16:colId xmlns:a16="http://schemas.microsoft.com/office/drawing/2014/main" xmlns="" val="20001"/>
                    </a:ext>
                  </a:extLst>
                </a:gridCol>
              </a:tblGrid>
              <a:tr h="293990">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On</a:t>
                      </a:r>
                      <a:r>
                        <a:rPr lang="en-GB" sz="1200" b="0" i="0" u="none" strike="noStrike" baseline="0" dirty="0" smtClean="0">
                          <a:solidFill>
                            <a:schemeClr val="tx1"/>
                          </a:solidFill>
                          <a:latin typeface="Arial"/>
                        </a:rPr>
                        <a:t> Track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415667">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24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3570">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43570">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27553">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FB"/>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graphicFrame>
        <p:nvGraphicFramePr>
          <p:cNvPr id="16" name="Table 15"/>
          <p:cNvGraphicFramePr>
            <a:graphicFrameLocks noGrp="1"/>
          </p:cNvGraphicFramePr>
          <p:nvPr>
            <p:extLst>
              <p:ext uri="{D42A27DB-BD31-4B8C-83A1-F6EECF244321}">
                <p14:modId xmlns:p14="http://schemas.microsoft.com/office/powerpoint/2010/main" val="4179154460"/>
              </p:ext>
            </p:extLst>
          </p:nvPr>
        </p:nvGraphicFramePr>
        <p:xfrm>
          <a:off x="263412" y="2852936"/>
          <a:ext cx="8687156" cy="3528393"/>
        </p:xfrm>
        <a:graphic>
          <a:graphicData uri="http://schemas.openxmlformats.org/drawingml/2006/table">
            <a:tbl>
              <a:tblPr firstRow="1" bandRow="1"/>
              <a:tblGrid>
                <a:gridCol w="3852045">
                  <a:extLst>
                    <a:ext uri="{9D8B030D-6E8A-4147-A177-3AD203B41FA5}">
                      <a16:colId xmlns:a16="http://schemas.microsoft.com/office/drawing/2014/main" xmlns="" val="20000"/>
                    </a:ext>
                  </a:extLst>
                </a:gridCol>
                <a:gridCol w="724700"/>
                <a:gridCol w="770178"/>
                <a:gridCol w="771535"/>
                <a:gridCol w="1284349">
                  <a:extLst>
                    <a:ext uri="{9D8B030D-6E8A-4147-A177-3AD203B41FA5}">
                      <a16:colId xmlns:a16="http://schemas.microsoft.com/office/drawing/2014/main" xmlns="" val="20004"/>
                    </a:ext>
                  </a:extLst>
                </a:gridCol>
                <a:gridCol w="1284349"/>
              </a:tblGrid>
              <a:tr h="392926">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1"/>
                  </a:ext>
                </a:extLst>
              </a:tr>
              <a:tr h="34564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Detailed Process Mapping of all Support Functions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331">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dirty="0"/>
                    </a:p>
                  </a:txBody>
                  <a:tcPr/>
                </a:tc>
                <a:extLst>
                  <a:ext uri="{0D108BD9-81ED-4DB2-BD59-A6C34878D82A}">
                    <a16:rowId xmlns:a16="http://schemas.microsoft.com/office/drawing/2014/main" xmlns="" val="10003"/>
                  </a:ext>
                </a:extLst>
              </a:tr>
              <a:tr h="345642">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Conduct detailed Process Mapping: ICT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45642">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Conduct detailed Process Mapping: Finance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4564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Conduct detailed Process Mapping: Supply Chain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4564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Conduct detailed Process Mapping: Strategic Management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4564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Conduct detailed Process Mapping: Legal Services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4564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Conduct detailed Process Mapping: Internal Audit and Compliance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4564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Conduct detailed Process Mapping: Communication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Title 1"/>
          <p:cNvSpPr txBox="1">
            <a:spLocks/>
          </p:cNvSpPr>
          <p:nvPr/>
        </p:nvSpPr>
        <p:spPr>
          <a:xfrm>
            <a:off x="263412" y="593587"/>
            <a:ext cx="8687156" cy="304450"/>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r>
              <a:rPr lang="en-US" sz="1600" kern="0" dirty="0" smtClean="0">
                <a:solidFill>
                  <a:srgbClr val="FFFFFF"/>
                </a:solidFill>
              </a:rPr>
              <a:t>Milestone Report – Deliverables (People &amp; Technology) </a:t>
            </a:r>
            <a:endParaRPr lang="en-US" sz="1600" kern="0" dirty="0">
              <a:solidFill>
                <a:srgbClr val="FFFFFF"/>
              </a:solidFill>
            </a:endParaRPr>
          </a:p>
        </p:txBody>
      </p:sp>
    </p:spTree>
    <p:extLst>
      <p:ext uri="{BB962C8B-B14F-4D97-AF65-F5344CB8AC3E}">
        <p14:creationId xmlns:p14="http://schemas.microsoft.com/office/powerpoint/2010/main" val="3146910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WORK-STREAM </a:t>
            </a:r>
            <a:r>
              <a:rPr lang="en-GB" dirty="0">
                <a:solidFill>
                  <a:prstClr val="white"/>
                </a:solidFill>
                <a:latin typeface="Lato"/>
              </a:rPr>
              <a:t>3</a:t>
            </a:r>
            <a:r>
              <a:rPr lang="en-GB" dirty="0" smtClean="0">
                <a:solidFill>
                  <a:prstClr val="white"/>
                </a:solidFill>
                <a:latin typeface="Lato"/>
              </a:rPr>
              <a:t> </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1547664" y="2564904"/>
            <a:ext cx="7560840" cy="180621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ctr" fontAlgn="t">
              <a:lnSpc>
                <a:spcPct val="120000"/>
              </a:lnSpc>
              <a:spcBef>
                <a:spcPts val="1200"/>
              </a:spcBef>
            </a:pPr>
            <a:r>
              <a:rPr kumimoji="1" lang="en-ZA" sz="3600" dirty="0">
                <a:solidFill>
                  <a:srgbClr val="000000"/>
                </a:solidFill>
              </a:rPr>
              <a:t>GOVERNANCE FRAMEWORKS AND POLICIES </a:t>
            </a:r>
            <a:endParaRPr lang="en-ZA" sz="3600" dirty="0">
              <a:solidFill>
                <a:srgbClr val="000000"/>
              </a:solidFill>
            </a:endParaRPr>
          </a:p>
        </p:txBody>
      </p:sp>
    </p:spTree>
    <p:extLst>
      <p:ext uri="{BB962C8B-B14F-4D97-AF65-F5344CB8AC3E}">
        <p14:creationId xmlns:p14="http://schemas.microsoft.com/office/powerpoint/2010/main" val="3906764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354835200"/>
              </p:ext>
            </p:extLst>
          </p:nvPr>
        </p:nvGraphicFramePr>
        <p:xfrm>
          <a:off x="250596" y="864159"/>
          <a:ext cx="5016551" cy="1819988"/>
        </p:xfrm>
        <a:graphic>
          <a:graphicData uri="http://schemas.openxmlformats.org/drawingml/2006/table">
            <a:tbl>
              <a:tblPr/>
              <a:tblGrid>
                <a:gridCol w="1572284">
                  <a:extLst>
                    <a:ext uri="{9D8B030D-6E8A-4147-A177-3AD203B41FA5}">
                      <a16:colId xmlns:a16="http://schemas.microsoft.com/office/drawing/2014/main" xmlns="" val="20000"/>
                    </a:ext>
                  </a:extLst>
                </a:gridCol>
                <a:gridCol w="3444267">
                  <a:extLst>
                    <a:ext uri="{9D8B030D-6E8A-4147-A177-3AD203B41FA5}">
                      <a16:colId xmlns:a16="http://schemas.microsoft.com/office/drawing/2014/main" xmlns="" val="20001"/>
                    </a:ext>
                  </a:extLst>
                </a:gridCol>
              </a:tblGrid>
              <a:tr h="366348">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3</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lvl="1" indent="0" algn="l" defTabSz="990600" eaLnBrk="0" hangingPunct="0"/>
                      <a:r>
                        <a:rPr lang="en-GB" sz="1200" dirty="0" smtClean="0">
                          <a:latin typeface="Arial" panose="020B0604020202020204" pitchFamily="34" charset="0"/>
                          <a:cs typeface="Arial" panose="020B0604020202020204" pitchFamily="34" charset="0"/>
                        </a:rPr>
                        <a:t>Work-stream (3) Governance </a:t>
                      </a:r>
                      <a:endParaRPr lang="en-GB" sz="120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53492">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ZA" sz="1200" kern="1200" dirty="0" smtClean="0">
                          <a:solidFill>
                            <a:schemeClr val="tx1"/>
                          </a:solidFill>
                          <a:latin typeface="Arial" panose="020B0604020202020204" pitchFamily="34" charset="0"/>
                          <a:ea typeface="+mn-ea"/>
                          <a:cs typeface="Arial" panose="020B0604020202020204" pitchFamily="34" charset="0"/>
                        </a:rPr>
                        <a:t>DC Internal Control &amp; Compliance: R </a:t>
                      </a:r>
                      <a:r>
                        <a:rPr lang="en-ZA" sz="1200" kern="1200" dirty="0" err="1" smtClean="0">
                          <a:solidFill>
                            <a:schemeClr val="tx1"/>
                          </a:solidFill>
                          <a:latin typeface="Arial" panose="020B0604020202020204" pitchFamily="34" charset="0"/>
                          <a:ea typeface="+mn-ea"/>
                          <a:cs typeface="Arial" panose="020B0604020202020204" pitchFamily="34" charset="0"/>
                        </a:rPr>
                        <a:t>Motaung</a:t>
                      </a:r>
                      <a:r>
                        <a:rPr lang="en-ZA" sz="1200" kern="1200" dirty="0" smtClean="0">
                          <a:solidFill>
                            <a:schemeClr val="tx1"/>
                          </a:solidFill>
                          <a:latin typeface="Arial" panose="020B0604020202020204" pitchFamily="34" charset="0"/>
                          <a:ea typeface="+mn-ea"/>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5357">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27120">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97671">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84217623"/>
              </p:ext>
            </p:extLst>
          </p:nvPr>
        </p:nvGraphicFramePr>
        <p:xfrm>
          <a:off x="5261872" y="877879"/>
          <a:ext cx="3681156" cy="1806268"/>
        </p:xfrm>
        <a:graphic>
          <a:graphicData uri="http://schemas.openxmlformats.org/drawingml/2006/table">
            <a:tbl>
              <a:tblPr/>
              <a:tblGrid>
                <a:gridCol w="2400653">
                  <a:extLst>
                    <a:ext uri="{9D8B030D-6E8A-4147-A177-3AD203B41FA5}">
                      <a16:colId xmlns:a16="http://schemas.microsoft.com/office/drawing/2014/main" xmlns="" val="20000"/>
                    </a:ext>
                  </a:extLst>
                </a:gridCol>
                <a:gridCol w="1280503">
                  <a:extLst>
                    <a:ext uri="{9D8B030D-6E8A-4147-A177-3AD203B41FA5}">
                      <a16:colId xmlns:a16="http://schemas.microsoft.com/office/drawing/2014/main" xmlns="" val="20001"/>
                    </a:ext>
                  </a:extLst>
                </a:gridCol>
              </a:tblGrid>
              <a:tr h="291076">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On</a:t>
                      </a:r>
                      <a:r>
                        <a:rPr lang="en-GB" sz="1200" b="0" i="0" u="none" strike="noStrike" baseline="0" dirty="0" smtClean="0">
                          <a:solidFill>
                            <a:schemeClr val="tx1"/>
                          </a:solidFill>
                          <a:latin typeface="Arial"/>
                        </a:rPr>
                        <a:t> Track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411547">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24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016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4016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23315">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B3BE"/>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graphicFrame>
        <p:nvGraphicFramePr>
          <p:cNvPr id="2" name="Table 1"/>
          <p:cNvGraphicFramePr>
            <a:graphicFrameLocks noGrp="1"/>
          </p:cNvGraphicFramePr>
          <p:nvPr>
            <p:extLst>
              <p:ext uri="{D42A27DB-BD31-4B8C-83A1-F6EECF244321}">
                <p14:modId xmlns:p14="http://schemas.microsoft.com/office/powerpoint/2010/main" val="1902855713"/>
              </p:ext>
            </p:extLst>
          </p:nvPr>
        </p:nvGraphicFramePr>
        <p:xfrm>
          <a:off x="250596" y="2696375"/>
          <a:ext cx="8687156" cy="3884908"/>
        </p:xfrm>
        <a:graphic>
          <a:graphicData uri="http://schemas.openxmlformats.org/drawingml/2006/table">
            <a:tbl>
              <a:tblPr firstRow="1" bandRow="1"/>
              <a:tblGrid>
                <a:gridCol w="3852045"/>
                <a:gridCol w="724700"/>
                <a:gridCol w="770178"/>
                <a:gridCol w="771535"/>
                <a:gridCol w="1284349"/>
                <a:gridCol w="1284349"/>
              </a:tblGrid>
              <a:tr h="242548">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Governance Framework and Policies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77.3%</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2661">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dirty="0"/>
                    </a:p>
                  </a:txBody>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Define Governance goals and objectives</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01/04/2019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31/05/2019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192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Document governance structures and processes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01/04/2019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31/05/2019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Draft Governance Framework and Policies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01/04/2019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31/12/2019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90%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Engage stakeholders and management for inputs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01/04/2019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31/12/2019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90%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Consolidate stakeholders and management inputs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01/04/2019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31/12/2019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80%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Validate Framework and Policies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01/04/2019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31/05/2020</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Adopt Governance Framework and Policies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01/04/2019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31/05/2020</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97683">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Update delegations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01/04/2019</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31/05/2020</a:t>
                      </a: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Review goals and objectives for delegations review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01/04/2019</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31/05/2020</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Research Legal Framework and Other Regulatory Environment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01/04/2019</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31/05/2020</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Clarify Roles and Responsibilities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01/04/2019</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31/05/2020</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Review and Update process and templates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01/04/2019</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31/05/2020</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Engage management for inputs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01/04/2019</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31/05/2020</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Consolidate inputs from management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01/04/2019</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31/05/2020</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81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Approve updated delegations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01/04/2019</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31/05/2020</a:t>
                      </a:r>
                      <a:endParaRPr lang="en-ZA" sz="8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100%</a:t>
                      </a: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Title 1"/>
          <p:cNvSpPr txBox="1">
            <a:spLocks/>
          </p:cNvSpPr>
          <p:nvPr/>
        </p:nvSpPr>
        <p:spPr>
          <a:xfrm>
            <a:off x="250596" y="563418"/>
            <a:ext cx="8687156" cy="304450"/>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r>
              <a:rPr lang="en-US" sz="1600" kern="0" dirty="0" smtClean="0">
                <a:solidFill>
                  <a:schemeClr val="bg1"/>
                </a:solidFill>
              </a:rPr>
              <a:t>Milestone Report – Deliverables (Governance Framework &amp; Policies) </a:t>
            </a:r>
            <a:endParaRPr lang="en-US" sz="1600" kern="0" dirty="0">
              <a:solidFill>
                <a:schemeClr val="bg1"/>
              </a:solidFill>
            </a:endParaRPr>
          </a:p>
        </p:txBody>
      </p:sp>
    </p:spTree>
    <p:extLst>
      <p:ext uri="{BB962C8B-B14F-4D97-AF65-F5344CB8AC3E}">
        <p14:creationId xmlns:p14="http://schemas.microsoft.com/office/powerpoint/2010/main" val="15904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WORK-STREAM 4 </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1547664" y="2564904"/>
            <a:ext cx="7560840" cy="180621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ctr" fontAlgn="t">
              <a:lnSpc>
                <a:spcPct val="120000"/>
              </a:lnSpc>
              <a:spcBef>
                <a:spcPts val="1200"/>
              </a:spcBef>
            </a:pPr>
            <a:r>
              <a:rPr kumimoji="1" lang="en-ZA" sz="3600" dirty="0">
                <a:solidFill>
                  <a:srgbClr val="000000"/>
                </a:solidFill>
              </a:rPr>
              <a:t>CHANGE MANAGEMENT</a:t>
            </a:r>
            <a:endParaRPr lang="en-ZA" sz="3600" dirty="0">
              <a:solidFill>
                <a:srgbClr val="000000"/>
              </a:solidFill>
            </a:endParaRPr>
          </a:p>
        </p:txBody>
      </p:sp>
    </p:spTree>
    <p:extLst>
      <p:ext uri="{BB962C8B-B14F-4D97-AF65-F5344CB8AC3E}">
        <p14:creationId xmlns:p14="http://schemas.microsoft.com/office/powerpoint/2010/main" val="3245523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107245083"/>
              </p:ext>
            </p:extLst>
          </p:nvPr>
        </p:nvGraphicFramePr>
        <p:xfrm>
          <a:off x="243593" y="895080"/>
          <a:ext cx="5016551" cy="1023849"/>
        </p:xfrm>
        <a:graphic>
          <a:graphicData uri="http://schemas.openxmlformats.org/drawingml/2006/table">
            <a:tbl>
              <a:tblPr/>
              <a:tblGrid>
                <a:gridCol w="1572284">
                  <a:extLst>
                    <a:ext uri="{9D8B030D-6E8A-4147-A177-3AD203B41FA5}">
                      <a16:colId xmlns:a16="http://schemas.microsoft.com/office/drawing/2014/main" xmlns="" val="20000"/>
                    </a:ext>
                  </a:extLst>
                </a:gridCol>
                <a:gridCol w="3444267">
                  <a:extLst>
                    <a:ext uri="{9D8B030D-6E8A-4147-A177-3AD203B41FA5}">
                      <a16:colId xmlns:a16="http://schemas.microsoft.com/office/drawing/2014/main" xmlns="" val="20001"/>
                    </a:ext>
                  </a:extLst>
                </a:gridCol>
              </a:tblGrid>
              <a:tr h="204213">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4</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lvl="1" indent="0" algn="l" defTabSz="990600" eaLnBrk="0" hangingPunct="0"/>
                      <a:r>
                        <a:rPr lang="en-GB" sz="1200" dirty="0" smtClean="0">
                          <a:latin typeface="Arial" panose="020B0604020202020204" pitchFamily="34" charset="0"/>
                          <a:cs typeface="Arial" panose="020B0604020202020204" pitchFamily="34" charset="0"/>
                        </a:rPr>
                        <a:t>Work-stream (4) Change Management  </a:t>
                      </a:r>
                      <a:endParaRPr lang="en-GB" sz="120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06997">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ZA" sz="1200" kern="1200" dirty="0" smtClean="0">
                          <a:solidFill>
                            <a:schemeClr val="tx1"/>
                          </a:solidFill>
                          <a:latin typeface="Arial" panose="020B0604020202020204" pitchFamily="34" charset="0"/>
                          <a:ea typeface="+mn-ea"/>
                          <a:cs typeface="Arial" panose="020B0604020202020204" pitchFamily="34" charset="0"/>
                        </a:rPr>
                        <a:t>DC Communication: L </a:t>
                      </a:r>
                      <a:r>
                        <a:rPr lang="en-ZA" sz="1200" kern="1200" dirty="0" err="1" smtClean="0">
                          <a:solidFill>
                            <a:schemeClr val="tx1"/>
                          </a:solidFill>
                          <a:latin typeface="Arial" panose="020B0604020202020204" pitchFamily="34" charset="0"/>
                          <a:ea typeface="+mn-ea"/>
                          <a:cs typeface="Arial" panose="020B0604020202020204" pitchFamily="34" charset="0"/>
                        </a:rPr>
                        <a:t>Maistry</a:t>
                      </a:r>
                      <a:r>
                        <a:rPr lang="en-ZA" sz="1200" kern="1200" dirty="0" smtClean="0">
                          <a:solidFill>
                            <a:schemeClr val="tx1"/>
                          </a:solidFill>
                          <a:latin typeface="Arial" panose="020B0604020202020204" pitchFamily="34" charset="0"/>
                          <a:ea typeface="+mn-ea"/>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04213">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04213">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04213">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70371544"/>
              </p:ext>
            </p:extLst>
          </p:nvPr>
        </p:nvGraphicFramePr>
        <p:xfrm>
          <a:off x="5260144" y="887669"/>
          <a:ext cx="3681156" cy="1038670"/>
        </p:xfrm>
        <a:graphic>
          <a:graphicData uri="http://schemas.openxmlformats.org/drawingml/2006/table">
            <a:tbl>
              <a:tblPr/>
              <a:tblGrid>
                <a:gridCol w="2400653">
                  <a:extLst>
                    <a:ext uri="{9D8B030D-6E8A-4147-A177-3AD203B41FA5}">
                      <a16:colId xmlns:a16="http://schemas.microsoft.com/office/drawing/2014/main" xmlns="" val="20000"/>
                    </a:ext>
                  </a:extLst>
                </a:gridCol>
                <a:gridCol w="1280503">
                  <a:extLst>
                    <a:ext uri="{9D8B030D-6E8A-4147-A177-3AD203B41FA5}">
                      <a16:colId xmlns:a16="http://schemas.microsoft.com/office/drawing/2014/main" xmlns="" val="20001"/>
                    </a:ext>
                  </a:extLst>
                </a:gridCol>
              </a:tblGrid>
              <a:tr h="20773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On</a:t>
                      </a:r>
                      <a:r>
                        <a:rPr lang="en-GB" sz="1200" b="0" i="0" u="none" strike="noStrike" baseline="0" dirty="0" smtClean="0">
                          <a:solidFill>
                            <a:schemeClr val="tx1"/>
                          </a:solidFill>
                          <a:latin typeface="Arial"/>
                        </a:rPr>
                        <a:t> Track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20773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24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0773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0773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07734">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E4B4"/>
                    </a:solidFill>
                  </a:tcPr>
                </a:tc>
                <a:tc>
                  <a:txBody>
                    <a:bodyPr/>
                    <a:lstStyle>
                      <a:lvl1pPr marL="0" algn="l" defTabSz="914331" rtl="0" eaLnBrk="1" latinLnBrk="0" hangingPunct="1">
                        <a:defRPr sz="1800" kern="1200">
                          <a:solidFill>
                            <a:schemeClr val="tx1"/>
                          </a:solidFill>
                          <a:latin typeface="Calibri"/>
                        </a:defRPr>
                      </a:lvl1pPr>
                      <a:lvl2pPr marL="457165" algn="l" defTabSz="914331" rtl="0" eaLnBrk="1" latinLnBrk="0" hangingPunct="1">
                        <a:defRPr sz="1800" kern="1200">
                          <a:solidFill>
                            <a:schemeClr val="tx1"/>
                          </a:solidFill>
                          <a:latin typeface="Calibri"/>
                        </a:defRPr>
                      </a:lvl2pPr>
                      <a:lvl3pPr marL="914331" algn="l" defTabSz="914331" rtl="0" eaLnBrk="1" latinLnBrk="0" hangingPunct="1">
                        <a:defRPr sz="1800" kern="1200">
                          <a:solidFill>
                            <a:schemeClr val="tx1"/>
                          </a:solidFill>
                          <a:latin typeface="Calibri"/>
                        </a:defRPr>
                      </a:lvl3pPr>
                      <a:lvl4pPr marL="1371495" algn="l" defTabSz="914331" rtl="0" eaLnBrk="1" latinLnBrk="0" hangingPunct="1">
                        <a:defRPr sz="1800" kern="1200">
                          <a:solidFill>
                            <a:schemeClr val="tx1"/>
                          </a:solidFill>
                          <a:latin typeface="Calibri"/>
                        </a:defRPr>
                      </a:lvl4pPr>
                      <a:lvl5pPr marL="1828660" algn="l" defTabSz="914331" rtl="0" eaLnBrk="1" latinLnBrk="0" hangingPunct="1">
                        <a:defRPr sz="1800" kern="1200">
                          <a:solidFill>
                            <a:schemeClr val="tx1"/>
                          </a:solidFill>
                          <a:latin typeface="Calibri"/>
                        </a:defRPr>
                      </a:lvl5pPr>
                      <a:lvl6pPr marL="2285826" algn="l" defTabSz="914331" rtl="0" eaLnBrk="1" latinLnBrk="0" hangingPunct="1">
                        <a:defRPr sz="1800" kern="1200">
                          <a:solidFill>
                            <a:schemeClr val="tx1"/>
                          </a:solidFill>
                          <a:latin typeface="Calibri"/>
                        </a:defRPr>
                      </a:lvl6pPr>
                      <a:lvl7pPr marL="2742990" algn="l" defTabSz="914331" rtl="0" eaLnBrk="1" latinLnBrk="0" hangingPunct="1">
                        <a:defRPr sz="1800" kern="1200">
                          <a:solidFill>
                            <a:schemeClr val="tx1"/>
                          </a:solidFill>
                          <a:latin typeface="Calibri"/>
                        </a:defRPr>
                      </a:lvl7pPr>
                      <a:lvl8pPr marL="3200156" algn="l" defTabSz="914331" rtl="0" eaLnBrk="1" latinLnBrk="0" hangingPunct="1">
                        <a:defRPr sz="1800" kern="1200">
                          <a:solidFill>
                            <a:schemeClr val="tx1"/>
                          </a:solidFill>
                          <a:latin typeface="Calibri"/>
                        </a:defRPr>
                      </a:lvl8pPr>
                      <a:lvl9pPr marL="3657321" algn="l" defTabSz="914331" rtl="0" eaLnBrk="1" latinLnBrk="0" hangingPunct="1">
                        <a:defRPr sz="1800" kern="1200">
                          <a:solidFill>
                            <a:schemeClr val="tx1"/>
                          </a:solidFill>
                          <a:latin typeface="Calibri"/>
                        </a:defRPr>
                      </a:lvl9p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757034" y="19099"/>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sp>
        <p:nvSpPr>
          <p:cNvPr id="15" name="Title 1"/>
          <p:cNvSpPr txBox="1">
            <a:spLocks/>
          </p:cNvSpPr>
          <p:nvPr/>
        </p:nvSpPr>
        <p:spPr>
          <a:xfrm>
            <a:off x="215729" y="611625"/>
            <a:ext cx="8687156" cy="268634"/>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chemeClr val="bg1"/>
                </a:solidFill>
              </a:rPr>
              <a:t>Milestone Report – Deliverables (Change Management) </a:t>
            </a:r>
            <a:endParaRPr lang="en-US" sz="1600" kern="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249265428"/>
              </p:ext>
            </p:extLst>
          </p:nvPr>
        </p:nvGraphicFramePr>
        <p:xfrm>
          <a:off x="248282" y="1926337"/>
          <a:ext cx="8687156" cy="4599006"/>
        </p:xfrm>
        <a:graphic>
          <a:graphicData uri="http://schemas.openxmlformats.org/drawingml/2006/table">
            <a:tbl>
              <a:tblPr firstRow="1" bandRow="1"/>
              <a:tblGrid>
                <a:gridCol w="3852045"/>
                <a:gridCol w="724700"/>
                <a:gridCol w="770178"/>
                <a:gridCol w="771535"/>
                <a:gridCol w="1284349"/>
                <a:gridCol w="1284349"/>
              </a:tblGrid>
              <a:tr h="418456">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36809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Communication  Strategy for OMF Phase two: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endParaRPr lang="en-US" sz="8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4391">
                <a:tc gridSpan="6">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dirty="0"/>
                    </a:p>
                  </a:txBody>
                  <a:tcPr/>
                </a:tc>
              </a:tr>
              <a:tr h="36809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Formulate the DCS communication strategy for  OMF Phase two.</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4391">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809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Formulate the DCS communication strategy for  OMF Phase two</a:t>
                      </a:r>
                      <a:r>
                        <a:rPr lang="en-ZA" sz="800" b="0" i="0" u="none" strike="noStrike" kern="1200" baseline="0" dirty="0" smtClean="0">
                          <a:solidFill>
                            <a:schemeClr val="tx1"/>
                          </a:solidFill>
                          <a:latin typeface="Arial" pitchFamily="34" charset="0"/>
                          <a:ea typeface="+mn-ea"/>
                          <a:cs typeface="Arial" pitchFamily="34" charset="0"/>
                        </a:rPr>
                        <a:t>.</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4391">
                <a:tc gridSpan="6">
                  <a:txBody>
                    <a:body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srgbClr val="000000"/>
                          </a:solidFill>
                          <a:effectLst/>
                          <a:uLnTx/>
                          <a:uFillTx/>
                          <a:latin typeface="+mn-lt"/>
                          <a:ea typeface="+mn-ea"/>
                          <a:cs typeface="+mn-cs"/>
                        </a:rPr>
                        <a:t>Deliverable</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CEC0"/>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800" b="0" i="0" u="none" strike="noStrike" kern="1200" baseline="0" dirty="0">
                        <a:solidFill>
                          <a:schemeClr val="tx1"/>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6809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Formulate the DCS Communication Plan OMF Phase two.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7844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Appointment of dedicated Change Management  Champions and Communication Team.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680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Implementation of the OMF Change Management Plan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30/09/2020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7844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Continuous engagement, monitoring and evaluation of OMF Change Management Plan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30/09/2020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67687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69" y="2644281"/>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smtClean="0">
                <a:solidFill>
                  <a:prstClr val="white"/>
                </a:solidFill>
                <a:latin typeface="Lato"/>
              </a:rPr>
              <a:t>WORK-STREAM 5.0</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2198978" y="2420888"/>
            <a:ext cx="6696744" cy="108613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ctr" fontAlgn="t">
              <a:lnSpc>
                <a:spcPct val="120000"/>
              </a:lnSpc>
              <a:spcBef>
                <a:spcPts val="1200"/>
              </a:spcBef>
            </a:pPr>
            <a:r>
              <a:rPr kumimoji="1" lang="en-ZA" sz="3600" dirty="0" smtClean="0">
                <a:solidFill>
                  <a:srgbClr val="000000"/>
                </a:solidFill>
              </a:rPr>
              <a:t>SELF SUFFICIENCY</a:t>
            </a:r>
            <a:endParaRPr lang="en-ZA" sz="3600" dirty="0">
              <a:solidFill>
                <a:srgbClr val="000000"/>
              </a:solidFill>
            </a:endParaRPr>
          </a:p>
        </p:txBody>
      </p:sp>
    </p:spTree>
    <p:extLst>
      <p:ext uri="{BB962C8B-B14F-4D97-AF65-F5344CB8AC3E}">
        <p14:creationId xmlns:p14="http://schemas.microsoft.com/office/powerpoint/2010/main" val="3599822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692696"/>
            <a:ext cx="8647112" cy="432048"/>
          </a:xfrm>
        </p:spPr>
        <p:txBody>
          <a:bodyPr/>
          <a:lstStyle/>
          <a:p>
            <a:pPr algn="ctr"/>
            <a:r>
              <a:rPr lang="en-ZA" dirty="0" smtClean="0">
                <a:solidFill>
                  <a:srgbClr val="005300"/>
                </a:solidFill>
                <a:cs typeface="Arial Black"/>
              </a:rPr>
              <a:t>PREAMBLE   </a:t>
            </a:r>
            <a:endParaRPr lang="en-ZA" dirty="0">
              <a:solidFill>
                <a:srgbClr val="005300"/>
              </a:solidFill>
              <a:cs typeface="Arial Black"/>
            </a:endParaRPr>
          </a:p>
        </p:txBody>
      </p:sp>
      <p:sp>
        <p:nvSpPr>
          <p:cNvPr id="3" name="Content Placeholder 2"/>
          <p:cNvSpPr>
            <a:spLocks noGrp="1"/>
          </p:cNvSpPr>
          <p:nvPr>
            <p:ph idx="1"/>
          </p:nvPr>
        </p:nvSpPr>
        <p:spPr>
          <a:xfrm>
            <a:off x="246063" y="1196752"/>
            <a:ext cx="8647112" cy="5179880"/>
          </a:xfrm>
        </p:spPr>
        <p:txBody>
          <a:bodyPr/>
          <a:lstStyle/>
          <a:p>
            <a:pPr>
              <a:lnSpc>
                <a:spcPct val="150000"/>
              </a:lnSpc>
            </a:pPr>
            <a:r>
              <a:rPr lang="en-ZA" dirty="0" smtClean="0"/>
              <a:t>Given the prevailing budgetary constraints and the shrinking </a:t>
            </a:r>
            <a:r>
              <a:rPr lang="en-ZA" dirty="0" err="1" smtClean="0"/>
              <a:t>fiscus</a:t>
            </a:r>
            <a:r>
              <a:rPr lang="en-ZA" dirty="0" smtClean="0"/>
              <a:t>,  DCS needs to assess and enhance the current state of self-sufficiency</a:t>
            </a:r>
            <a:r>
              <a:rPr lang="en-ZA" dirty="0"/>
              <a:t> </a:t>
            </a:r>
            <a:r>
              <a:rPr lang="en-ZA" dirty="0" smtClean="0"/>
              <a:t>in line with the need for economic stimulus and growth</a:t>
            </a:r>
          </a:p>
          <a:p>
            <a:pPr>
              <a:lnSpc>
                <a:spcPct val="150000"/>
              </a:lnSpc>
            </a:pPr>
            <a:r>
              <a:rPr lang="en-ZA" dirty="0" smtClean="0"/>
              <a:t>This ties in with the mandate of Production Workshops and Agriculture, </a:t>
            </a:r>
            <a:r>
              <a:rPr lang="en-ZA" dirty="0" err="1" smtClean="0"/>
              <a:t>viz</a:t>
            </a:r>
            <a:r>
              <a:rPr lang="en-ZA" dirty="0" smtClean="0"/>
              <a:t>:</a:t>
            </a:r>
          </a:p>
          <a:p>
            <a:pPr lvl="1">
              <a:lnSpc>
                <a:spcPct val="150000"/>
              </a:lnSpc>
            </a:pPr>
            <a:r>
              <a:rPr lang="en-ZA" altLang="en-US" sz="1100" dirty="0" smtClean="0">
                <a:solidFill>
                  <a:prstClr val="black"/>
                </a:solidFill>
              </a:rPr>
              <a:t>Section </a:t>
            </a:r>
            <a:r>
              <a:rPr lang="en-ZA" altLang="en-US" sz="1100" dirty="0">
                <a:solidFill>
                  <a:prstClr val="black"/>
                </a:solidFill>
              </a:rPr>
              <a:t>3(2)(b) of the Correctional Services Act (Act No. 111 of 1998) </a:t>
            </a:r>
            <a:r>
              <a:rPr lang="en-US" altLang="en-US" sz="1100" dirty="0">
                <a:solidFill>
                  <a:prstClr val="black"/>
                </a:solidFill>
              </a:rPr>
              <a:t>as amended, </a:t>
            </a:r>
            <a:r>
              <a:rPr lang="en-ZA" altLang="en-US" sz="1100" dirty="0">
                <a:solidFill>
                  <a:prstClr val="black"/>
                </a:solidFill>
              </a:rPr>
              <a:t>states that “the department must as far as practicable be self-sufficient and operate according to business principles”.</a:t>
            </a:r>
          </a:p>
          <a:p>
            <a:pPr marL="285750" lvl="1" indent="-285750" defTabSz="457200">
              <a:buFont typeface="Arial" panose="020B0604020202020204" pitchFamily="34" charset="0"/>
              <a:buChar char="•"/>
            </a:pPr>
            <a:endParaRPr lang="en-US" sz="1100" dirty="0">
              <a:solidFill>
                <a:prstClr val="black"/>
              </a:solidFill>
            </a:endParaRPr>
          </a:p>
          <a:p>
            <a:pPr lvl="1" defTabSz="457200">
              <a:lnSpc>
                <a:spcPct val="150000"/>
              </a:lnSpc>
            </a:pPr>
            <a:r>
              <a:rPr lang="en-US" sz="1100" dirty="0">
                <a:solidFill>
                  <a:prstClr val="black"/>
                </a:solidFill>
              </a:rPr>
              <a:t>Section 40, </a:t>
            </a:r>
            <a:r>
              <a:rPr lang="en-ZA" altLang="en-US" sz="1100" dirty="0">
                <a:solidFill>
                  <a:prstClr val="black"/>
                </a:solidFill>
              </a:rPr>
              <a:t>of the Correctional Services Act (Act No. 111 of 1998) </a:t>
            </a:r>
            <a:r>
              <a:rPr lang="en-US" altLang="en-US" sz="1100" dirty="0">
                <a:solidFill>
                  <a:prstClr val="black"/>
                </a:solidFill>
              </a:rPr>
              <a:t>as amended,</a:t>
            </a:r>
            <a:r>
              <a:rPr lang="en-US" sz="1100" dirty="0">
                <a:solidFill>
                  <a:prstClr val="black"/>
                </a:solidFill>
              </a:rPr>
              <a:t> Labour of sentenced offenders.—(1) (a) “Sufficient work must as far as is practicable be provided to keep sentenced offenders active for a normal working day and a sentenced offender may be compelled to do such work”. </a:t>
            </a:r>
            <a:r>
              <a:rPr lang="en-ZA" sz="1100" dirty="0">
                <a:solidFill>
                  <a:prstClr val="black"/>
                </a:solidFill>
              </a:rPr>
              <a:t>(b) “Such work must as far as is practicable be aimed at providing such offenders with skills in order to be gainfully employed in society on release”.</a:t>
            </a:r>
          </a:p>
          <a:p>
            <a:pPr>
              <a:lnSpc>
                <a:spcPct val="150000"/>
              </a:lnSpc>
            </a:pPr>
            <a:r>
              <a:rPr lang="en-ZA" dirty="0" smtClean="0"/>
              <a:t>In actualising this mandate and generating economic stimulus and growth, the Department has to increase levels of collaboration with communities, which includes victims. </a:t>
            </a:r>
            <a:endParaRPr lang="en-ZA" dirty="0"/>
          </a:p>
          <a:p>
            <a:pPr>
              <a:lnSpc>
                <a:spcPct val="150000"/>
              </a:lnSpc>
            </a:pPr>
            <a:endParaRPr lang="en-ZA" dirty="0"/>
          </a:p>
        </p:txBody>
      </p:sp>
    </p:spTree>
    <p:extLst>
      <p:ext uri="{BB962C8B-B14F-4D97-AF65-F5344CB8AC3E}">
        <p14:creationId xmlns:p14="http://schemas.microsoft.com/office/powerpoint/2010/main" val="1723031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4</a:t>
            </a:fld>
            <a:endParaRPr lang="en-US">
              <a:solidFill>
                <a:prstClr val="black">
                  <a:tint val="75000"/>
                </a:prstClr>
              </a:solidFill>
            </a:endParaRPr>
          </a:p>
        </p:txBody>
      </p:sp>
      <p:sp>
        <p:nvSpPr>
          <p:cNvPr id="8" name="Title 1">
            <a:extLst>
              <a:ext uri="{FF2B5EF4-FFF2-40B4-BE49-F238E27FC236}">
                <a16:creationId xmlns:a16="http://schemas.microsoft.com/office/drawing/2014/main" xmlns="" id="{EF56E75E-A39A-4BD9-A0F2-DD7E745642DF}"/>
              </a:ext>
            </a:extLst>
          </p:cNvPr>
          <p:cNvSpPr txBox="1">
            <a:spLocks/>
          </p:cNvSpPr>
          <p:nvPr/>
        </p:nvSpPr>
        <p:spPr>
          <a:xfrm>
            <a:off x="800102" y="44451"/>
            <a:ext cx="7886700" cy="10139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ZA" sz="2100" b="1" dirty="0">
                <a:solidFill>
                  <a:prstClr val="black"/>
                </a:solidFill>
                <a:latin typeface="Lato"/>
              </a:rPr>
              <a:t>Through a rigorous process, the current value chain was vetted in consideration of current challenges &amp; key strategic shifts…</a:t>
            </a:r>
          </a:p>
        </p:txBody>
      </p:sp>
      <p:pic>
        <p:nvPicPr>
          <p:cNvPr id="2" name="Picture 1"/>
          <p:cNvPicPr>
            <a:picLocks noChangeAspect="1"/>
          </p:cNvPicPr>
          <p:nvPr/>
        </p:nvPicPr>
        <p:blipFill>
          <a:blip r:embed="rId3"/>
          <a:stretch>
            <a:fillRect/>
          </a:stretch>
        </p:blipFill>
        <p:spPr>
          <a:xfrm>
            <a:off x="280555" y="1230833"/>
            <a:ext cx="8614064" cy="5125521"/>
          </a:xfrm>
          <a:prstGeom prst="rect">
            <a:avLst/>
          </a:prstGeom>
        </p:spPr>
      </p:pic>
    </p:spTree>
    <p:extLst>
      <p:ext uri="{BB962C8B-B14F-4D97-AF65-F5344CB8AC3E}">
        <p14:creationId xmlns:p14="http://schemas.microsoft.com/office/powerpoint/2010/main" val="2314884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692696"/>
            <a:ext cx="8647112" cy="276999"/>
          </a:xfrm>
        </p:spPr>
        <p:txBody>
          <a:bodyPr/>
          <a:lstStyle/>
          <a:p>
            <a:pPr algn="ctr"/>
            <a:r>
              <a:rPr lang="en-ZA" dirty="0" smtClean="0">
                <a:solidFill>
                  <a:srgbClr val="005300"/>
                </a:solidFill>
                <a:cs typeface="Arial Black"/>
              </a:rPr>
              <a:t>UNPACKING WORK STREAM 5 </a:t>
            </a:r>
            <a:endParaRPr lang="en-ZA" dirty="0">
              <a:solidFill>
                <a:srgbClr val="005300"/>
              </a:solidFill>
              <a:cs typeface="Arial Black"/>
            </a:endParaRPr>
          </a:p>
        </p:txBody>
      </p:sp>
      <p:sp>
        <p:nvSpPr>
          <p:cNvPr id="3" name="Content Placeholder 2"/>
          <p:cNvSpPr>
            <a:spLocks noGrp="1"/>
          </p:cNvSpPr>
          <p:nvPr>
            <p:ph idx="1"/>
          </p:nvPr>
        </p:nvSpPr>
        <p:spPr>
          <a:xfrm>
            <a:off x="246063" y="1196752"/>
            <a:ext cx="8647112" cy="3102388"/>
          </a:xfrm>
        </p:spPr>
        <p:txBody>
          <a:bodyPr/>
          <a:lstStyle/>
          <a:p>
            <a:pPr>
              <a:lnSpc>
                <a:spcPct val="150000"/>
              </a:lnSpc>
            </a:pPr>
            <a:r>
              <a:rPr lang="en-ZA" dirty="0" smtClean="0"/>
              <a:t>Mandate </a:t>
            </a:r>
            <a:r>
              <a:rPr lang="en-ZA" dirty="0"/>
              <a:t>of the </a:t>
            </a:r>
            <a:r>
              <a:rPr lang="en-ZA" dirty="0" err="1"/>
              <a:t>workstream</a:t>
            </a:r>
            <a:r>
              <a:rPr lang="en-ZA" dirty="0"/>
              <a:t>: To define the value of Self-Sufficiency in support of self-</a:t>
            </a:r>
            <a:r>
              <a:rPr lang="en-ZA" dirty="0" err="1"/>
              <a:t>sustainance</a:t>
            </a:r>
            <a:r>
              <a:rPr lang="en-ZA" dirty="0"/>
              <a:t> and revenue generation with regards to:</a:t>
            </a:r>
          </a:p>
          <a:p>
            <a:pPr marL="285750" indent="-285750">
              <a:lnSpc>
                <a:spcPct val="150000"/>
              </a:lnSpc>
              <a:buFont typeface="Wingdings" panose="05000000000000000000" pitchFamily="2" charset="2"/>
              <a:buChar char="q"/>
            </a:pPr>
            <a:r>
              <a:rPr lang="en-ZA" dirty="0" smtClean="0">
                <a:solidFill>
                  <a:srgbClr val="005300"/>
                </a:solidFill>
                <a:cs typeface="Arial Black"/>
              </a:rPr>
              <a:t>Agriculture</a:t>
            </a:r>
            <a:r>
              <a:rPr lang="en-ZA" dirty="0">
                <a:solidFill>
                  <a:srgbClr val="005300"/>
                </a:solidFill>
                <a:cs typeface="Arial Black"/>
              </a:rPr>
              <a:t>,</a:t>
            </a:r>
          </a:p>
          <a:p>
            <a:pPr marL="285750" indent="-285750">
              <a:lnSpc>
                <a:spcPct val="150000"/>
              </a:lnSpc>
              <a:buFont typeface="Wingdings" panose="05000000000000000000" pitchFamily="2" charset="2"/>
              <a:buChar char="q"/>
            </a:pPr>
            <a:r>
              <a:rPr lang="en-ZA" dirty="0">
                <a:solidFill>
                  <a:srgbClr val="005300"/>
                </a:solidFill>
                <a:cs typeface="Arial Black"/>
              </a:rPr>
              <a:t>Production Workshops and</a:t>
            </a:r>
          </a:p>
          <a:p>
            <a:pPr marL="285750" indent="-285750">
              <a:lnSpc>
                <a:spcPct val="150000"/>
              </a:lnSpc>
              <a:buFont typeface="Wingdings" panose="05000000000000000000" pitchFamily="2" charset="2"/>
              <a:buChar char="q"/>
            </a:pPr>
            <a:r>
              <a:rPr lang="en-ZA" dirty="0">
                <a:solidFill>
                  <a:srgbClr val="005300"/>
                </a:solidFill>
                <a:cs typeface="Arial Black"/>
              </a:rPr>
              <a:t>Financial Sustainability.</a:t>
            </a:r>
          </a:p>
          <a:p>
            <a:pPr>
              <a:lnSpc>
                <a:spcPct val="150000"/>
              </a:lnSpc>
            </a:pPr>
            <a:endParaRPr lang="en-ZA" dirty="0"/>
          </a:p>
        </p:txBody>
      </p:sp>
    </p:spTree>
    <p:extLst>
      <p:ext uri="{BB962C8B-B14F-4D97-AF65-F5344CB8AC3E}">
        <p14:creationId xmlns:p14="http://schemas.microsoft.com/office/powerpoint/2010/main" val="848807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365668" cy="737416"/>
          </a:xfrm>
        </p:spPr>
        <p:txBody>
          <a:bodyPr>
            <a:noAutofit/>
          </a:bodyPr>
          <a:lstStyle/>
          <a:p>
            <a:pPr algn="l"/>
            <a:r>
              <a:rPr lang="en-ZA" b="1" dirty="0">
                <a:solidFill>
                  <a:srgbClr val="005300"/>
                </a:solidFill>
                <a:ea typeface="+mn-ea"/>
                <a:cs typeface="Arial Black"/>
              </a:rPr>
              <a:t>Composition of Work </a:t>
            </a:r>
            <a:r>
              <a:rPr lang="en-ZA" b="1" dirty="0" smtClean="0">
                <a:solidFill>
                  <a:srgbClr val="005300"/>
                </a:solidFill>
                <a:ea typeface="+mn-ea"/>
                <a:cs typeface="Arial Black"/>
              </a:rPr>
              <a:t>Streams</a:t>
            </a:r>
            <a:r>
              <a:rPr lang="en-ZA" dirty="0">
                <a:solidFill>
                  <a:srgbClr val="005300"/>
                </a:solidFill>
                <a:ea typeface="+mn-ea"/>
                <a:cs typeface="Arial Black"/>
              </a:rPr>
              <a:t> </a:t>
            </a:r>
            <a:r>
              <a:rPr lang="en-ZA" dirty="0" smtClean="0">
                <a:solidFill>
                  <a:srgbClr val="005300"/>
                </a:solidFill>
                <a:ea typeface="+mn-ea"/>
                <a:cs typeface="Arial Black"/>
              </a:rPr>
              <a:t>– SW5.1 – Agriculture </a:t>
            </a:r>
            <a:endParaRPr lang="en-ZA" b="1" dirty="0">
              <a:solidFill>
                <a:srgbClr val="005300"/>
              </a:solidFill>
              <a:ea typeface="+mn-ea"/>
              <a:cs typeface="Arial Black"/>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1091345"/>
              </p:ext>
            </p:extLst>
          </p:nvPr>
        </p:nvGraphicFramePr>
        <p:xfrm>
          <a:off x="133164" y="1218915"/>
          <a:ext cx="8780017" cy="5100587"/>
        </p:xfrm>
        <a:graphic>
          <a:graphicData uri="http://schemas.openxmlformats.org/drawingml/2006/table">
            <a:tbl>
              <a:tblPr firstRow="1" bandRow="1">
                <a:tableStyleId>{5C22544A-7EE6-4342-B048-85BDC9FD1C3A}</a:tableStyleId>
              </a:tblPr>
              <a:tblGrid>
                <a:gridCol w="1220026"/>
                <a:gridCol w="2003028"/>
                <a:gridCol w="2820857"/>
                <a:gridCol w="2736106"/>
              </a:tblGrid>
              <a:tr h="513544">
                <a:tc>
                  <a:txBody>
                    <a:bodyPr/>
                    <a:lstStyle/>
                    <a:p>
                      <a:pPr>
                        <a:lnSpc>
                          <a:spcPct val="100000"/>
                        </a:lnSpc>
                      </a:pPr>
                      <a:r>
                        <a:rPr lang="en-ZA" sz="1200" dirty="0" smtClean="0">
                          <a:latin typeface="Calibri" panose="020F0502020204030204" pitchFamily="34" charset="0"/>
                        </a:rPr>
                        <a:t>WORK STREAM LEADER</a:t>
                      </a:r>
                      <a:endParaRPr lang="en-ZA" sz="1200" dirty="0">
                        <a:latin typeface="Calibri" panose="020F0502020204030204" pitchFamily="34" charset="0"/>
                      </a:endParaRPr>
                    </a:p>
                  </a:txBody>
                  <a:tcPr/>
                </a:tc>
                <a:tc>
                  <a:txBody>
                    <a:bodyPr/>
                    <a:lstStyle/>
                    <a:p>
                      <a:pPr>
                        <a:lnSpc>
                          <a:spcPct val="100000"/>
                        </a:lnSpc>
                      </a:pPr>
                      <a:r>
                        <a:rPr lang="en-ZA" sz="1200" dirty="0" smtClean="0">
                          <a:latin typeface="Calibri" panose="020F0502020204030204" pitchFamily="34" charset="0"/>
                        </a:rPr>
                        <a:t>SUB –WORK STREAM LEADER</a:t>
                      </a:r>
                      <a:endParaRPr lang="en-ZA" sz="1200" dirty="0">
                        <a:latin typeface="Calibri" panose="020F0502020204030204" pitchFamily="34" charset="0"/>
                      </a:endParaRPr>
                    </a:p>
                  </a:txBody>
                  <a:tcPr/>
                </a:tc>
                <a:tc gridSpan="2">
                  <a:txBody>
                    <a:bodyPr/>
                    <a:lstStyle/>
                    <a:p>
                      <a:pPr algn="ctr">
                        <a:lnSpc>
                          <a:spcPct val="100000"/>
                        </a:lnSpc>
                      </a:pPr>
                      <a:r>
                        <a:rPr lang="en-ZA" sz="1200" dirty="0" smtClean="0">
                          <a:latin typeface="Calibri" panose="020F0502020204030204" pitchFamily="34" charset="0"/>
                        </a:rPr>
                        <a:t>TEAM MEMBERS</a:t>
                      </a:r>
                      <a:endParaRPr lang="en-ZA" sz="1200" dirty="0">
                        <a:latin typeface="Calibri" panose="020F0502020204030204" pitchFamily="34" charset="0"/>
                      </a:endParaRPr>
                    </a:p>
                  </a:txBody>
                  <a:tcPr/>
                </a:tc>
                <a:tc hMerge="1">
                  <a:txBody>
                    <a:bodyPr/>
                    <a:lstStyle/>
                    <a:p>
                      <a:endParaRPr lang="en-ZA" dirty="0"/>
                    </a:p>
                  </a:txBody>
                  <a:tcPr/>
                </a:tc>
              </a:tr>
              <a:tr h="470324">
                <a:tc rowSpan="4">
                  <a:txBody>
                    <a:bodyPr/>
                    <a:lstStyle/>
                    <a:p>
                      <a:r>
                        <a:rPr lang="en-ZA" sz="1400" kern="1200" dirty="0" smtClean="0">
                          <a:solidFill>
                            <a:schemeClr val="dk1"/>
                          </a:solidFill>
                          <a:effectLst/>
                          <a:latin typeface="Calibri" panose="020F0502020204030204" pitchFamily="34" charset="0"/>
                          <a:ea typeface="+mn-ea"/>
                          <a:cs typeface="+mn-cs"/>
                        </a:rPr>
                        <a:t>RC: FS/NC</a:t>
                      </a:r>
                    </a:p>
                  </a:txBody>
                  <a:tcPr/>
                </a:tc>
                <a:tc rowSpan="4">
                  <a:txBody>
                    <a:bodyPr/>
                    <a:lstStyle/>
                    <a:p>
                      <a:pPr rtl="0" eaLnBrk="1" latinLnBrk="0" hangingPunct="1"/>
                      <a:r>
                        <a:rPr lang="en-ZA" sz="1400" kern="1200" dirty="0" smtClean="0">
                          <a:solidFill>
                            <a:schemeClr val="dk1"/>
                          </a:solidFill>
                          <a:effectLst/>
                          <a:latin typeface="Calibri" panose="020F0502020204030204" pitchFamily="34" charset="0"/>
                          <a:ea typeface="+mn-ea"/>
                          <a:cs typeface="+mn-cs"/>
                        </a:rPr>
                        <a:t>Sub work stream 5.1: </a:t>
                      </a:r>
                      <a:r>
                        <a:rPr lang="en-ZA" sz="1400" b="1" kern="1200" dirty="0" smtClean="0">
                          <a:solidFill>
                            <a:schemeClr val="dk1"/>
                          </a:solidFill>
                          <a:effectLst/>
                          <a:latin typeface="Calibri" panose="020F0502020204030204" pitchFamily="34" charset="0"/>
                          <a:ea typeface="+mn-ea"/>
                          <a:cs typeface="+mn-cs"/>
                        </a:rPr>
                        <a:t>Agriculture: Ms Lepule</a:t>
                      </a:r>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r>
                        <a:rPr lang="en-ZA" sz="1400" dirty="0" smtClean="0">
                          <a:effectLst/>
                          <a:latin typeface="Calibri" panose="020F0502020204030204" pitchFamily="34" charset="0"/>
                          <a:ea typeface="Times New Roman"/>
                          <a:cs typeface="+mn-cs"/>
                        </a:rPr>
                        <a:t>Dir Procurement Administration</a:t>
                      </a:r>
                      <a:endParaRPr lang="en-ZA" sz="1400" dirty="0" smtClean="0">
                        <a:effectLst/>
                        <a:latin typeface="Calibri" panose="020F0502020204030204" pitchFamily="34" charset="0"/>
                        <a:ea typeface="Times New Roman"/>
                        <a:cs typeface="Times New Roman"/>
                      </a:endParaRPr>
                    </a:p>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a:effectLst/>
                          <a:latin typeface="Calibri" panose="020F0502020204030204" pitchFamily="34" charset="0"/>
                          <a:ea typeface="Calibri"/>
                          <a:cs typeface="Arial"/>
                        </a:rPr>
                        <a:t>Dir Logistics</a:t>
                      </a:r>
                      <a:endParaRPr lang="en-ZA" sz="1400">
                        <a:effectLst/>
                        <a:latin typeface="Calibri" panose="020F0502020204030204" pitchFamily="34" charset="0"/>
                        <a:ea typeface="Times New Roman"/>
                        <a:cs typeface="Times New Roman"/>
                      </a:endParaRPr>
                    </a:p>
                  </a:txBody>
                  <a:tcPr marL="68580" marR="68580" marT="0" marB="0"/>
                </a:tc>
              </a:tr>
              <a:tr h="1346206">
                <a:tc vMerge="1">
                  <a:txBody>
                    <a:bodyPr/>
                    <a:lstStyle/>
                    <a:p>
                      <a:endParaRPr lang="en-ZA" dirty="0"/>
                    </a:p>
                  </a:txBody>
                  <a:tcPr/>
                </a:tc>
                <a:tc vMerge="1">
                  <a:txBody>
                    <a:bodyPr/>
                    <a:lstStyle/>
                    <a:p>
                      <a:endParaRPr lang="en-ZA" dirty="0"/>
                    </a:p>
                  </a:txBody>
                  <a:tcPr/>
                </a:tc>
                <a:tc>
                  <a:txBody>
                    <a:bodyPr/>
                    <a:lstStyle/>
                    <a:p>
                      <a:pPr marL="21590">
                        <a:lnSpc>
                          <a:spcPct val="115000"/>
                        </a:lnSpc>
                        <a:spcBef>
                          <a:spcPts val="600"/>
                        </a:spcBef>
                        <a:spcAft>
                          <a:spcPts val="0"/>
                        </a:spcAft>
                      </a:pPr>
                      <a:r>
                        <a:rPr lang="en-ZA" sz="1400" dirty="0">
                          <a:effectLst/>
                          <a:latin typeface="Calibri" panose="020F0502020204030204" pitchFamily="34" charset="0"/>
                          <a:ea typeface="Calibri"/>
                          <a:cs typeface="Arial"/>
                        </a:rPr>
                        <a:t>Acting DC Facilities Planning and Property </a:t>
                      </a:r>
                      <a:r>
                        <a:rPr lang="en-ZA" sz="1400" dirty="0" smtClean="0">
                          <a:effectLst/>
                          <a:latin typeface="Calibri" panose="020F0502020204030204" pitchFamily="34" charset="0"/>
                          <a:ea typeface="Calibri"/>
                          <a:cs typeface="Arial"/>
                        </a:rPr>
                        <a:t>Management</a:t>
                      </a:r>
                    </a:p>
                    <a:p>
                      <a:pPr marL="21590" marR="0" indent="0" algn="l" defTabSz="914331" rtl="0" eaLnBrk="1" fontAlgn="auto" latinLnBrk="0" hangingPunct="1">
                        <a:lnSpc>
                          <a:spcPct val="115000"/>
                        </a:lnSpc>
                        <a:spcBef>
                          <a:spcPts val="60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Calibri"/>
                          <a:cs typeface="+mn-cs"/>
                        </a:rPr>
                        <a:t>Acting DC Legal Services</a:t>
                      </a:r>
                    </a:p>
                  </a:txBody>
                  <a:tcPr marL="68580" marR="68580" marT="0" marB="0"/>
                </a:tc>
                <a:tc>
                  <a:txBody>
                    <a:bodyPr/>
                    <a:lstStyle/>
                    <a:p>
                      <a:pPr marL="21590">
                        <a:lnSpc>
                          <a:spcPct val="115000"/>
                        </a:lnSpc>
                        <a:spcBef>
                          <a:spcPts val="600"/>
                        </a:spcBef>
                        <a:spcAft>
                          <a:spcPts val="0"/>
                        </a:spcAft>
                      </a:pPr>
                      <a:r>
                        <a:rPr lang="en-ZA" sz="1400" dirty="0">
                          <a:effectLst/>
                          <a:latin typeface="Calibri" panose="020F0502020204030204" pitchFamily="34" charset="0"/>
                          <a:ea typeface="Calibri"/>
                          <a:cs typeface="Arial"/>
                        </a:rPr>
                        <a:t>Regional Heads </a:t>
                      </a:r>
                      <a:r>
                        <a:rPr lang="en-ZA" sz="1400" dirty="0" smtClean="0">
                          <a:effectLst/>
                          <a:latin typeface="Calibri" panose="020F0502020204030204" pitchFamily="34" charset="0"/>
                          <a:ea typeface="Calibri"/>
                          <a:cs typeface="+mn-cs"/>
                        </a:rPr>
                        <a:t>Finance </a:t>
                      </a:r>
                      <a:r>
                        <a:rPr lang="en-ZA" sz="1400" kern="1200" dirty="0" smtClean="0">
                          <a:solidFill>
                            <a:schemeClr val="dk1"/>
                          </a:solidFill>
                          <a:effectLst/>
                          <a:latin typeface="Calibri" panose="020F0502020204030204" pitchFamily="34" charset="0"/>
                          <a:ea typeface="Calibri"/>
                          <a:cs typeface="+mn-cs"/>
                        </a:rPr>
                        <a:t>and </a:t>
                      </a:r>
                      <a:r>
                        <a:rPr lang="en-ZA" sz="1400" kern="1200" dirty="0" err="1" smtClean="0">
                          <a:solidFill>
                            <a:schemeClr val="dk1"/>
                          </a:solidFill>
                          <a:effectLst/>
                          <a:latin typeface="Calibri" panose="020F0502020204030204" pitchFamily="34" charset="0"/>
                          <a:ea typeface="Calibri"/>
                          <a:cs typeface="+mn-cs"/>
                        </a:rPr>
                        <a:t>SCM</a:t>
                      </a:r>
                      <a:r>
                        <a:rPr lang="en-ZA" sz="1400" kern="1200" dirty="0" smtClean="0">
                          <a:solidFill>
                            <a:schemeClr val="dk1"/>
                          </a:solidFill>
                          <a:effectLst/>
                          <a:latin typeface="Calibri" panose="020F0502020204030204" pitchFamily="34" charset="0"/>
                          <a:ea typeface="Calibri"/>
                          <a:cs typeface="+mn-cs"/>
                        </a:rPr>
                        <a:t> </a:t>
                      </a:r>
                      <a:r>
                        <a:rPr lang="en-ZA" sz="1400" dirty="0" smtClean="0">
                          <a:effectLst/>
                          <a:latin typeface="Calibri" panose="020F0502020204030204" pitchFamily="34" charset="0"/>
                          <a:ea typeface="Calibri"/>
                          <a:cs typeface="Arial"/>
                        </a:rPr>
                        <a:t>(</a:t>
                      </a:r>
                      <a:r>
                        <a:rPr lang="en-ZA" sz="1400" dirty="0" err="1" smtClean="0">
                          <a:effectLst/>
                          <a:latin typeface="Calibri" panose="020F0502020204030204" pitchFamily="34" charset="0"/>
                          <a:ea typeface="Calibri"/>
                          <a:cs typeface="Arial"/>
                        </a:rPr>
                        <a:t>KZN</a:t>
                      </a:r>
                      <a:r>
                        <a:rPr lang="en-ZA" sz="1400" dirty="0" smtClean="0">
                          <a:effectLst/>
                          <a:latin typeface="Calibri" panose="020F0502020204030204" pitchFamily="34" charset="0"/>
                          <a:ea typeface="Calibri"/>
                          <a:cs typeface="Arial"/>
                        </a:rPr>
                        <a:t> and EC)</a:t>
                      </a:r>
                    </a:p>
                    <a:p>
                      <a:pPr marL="21590">
                        <a:lnSpc>
                          <a:spcPct val="115000"/>
                        </a:lnSpc>
                        <a:spcBef>
                          <a:spcPts val="600"/>
                        </a:spcBef>
                        <a:spcAft>
                          <a:spcPts val="0"/>
                        </a:spcAft>
                      </a:pPr>
                      <a:r>
                        <a:rPr lang="en-ZA" sz="1400" dirty="0" smtClean="0">
                          <a:effectLst/>
                          <a:latin typeface="Calibri" panose="020F0502020204030204" pitchFamily="34" charset="0"/>
                          <a:ea typeface="Times New Roman"/>
                          <a:cs typeface="Arial"/>
                        </a:rPr>
                        <a:t>Regional Heads Dev and Care (FS/NC and WC)</a:t>
                      </a:r>
                      <a:endParaRPr lang="en-ZA" sz="1400" dirty="0">
                        <a:effectLst/>
                        <a:latin typeface="Calibri" panose="020F0502020204030204" pitchFamily="34" charset="0"/>
                        <a:ea typeface="Times New Roman"/>
                        <a:cs typeface="Times New Roman"/>
                      </a:endParaRPr>
                    </a:p>
                  </a:txBody>
                  <a:tcPr marL="68580" marR="68580" marT="0" marB="0"/>
                </a:tc>
              </a:tr>
              <a:tr h="1740286">
                <a:tc vMerge="1">
                  <a:txBody>
                    <a:bodyPr/>
                    <a:lstStyle/>
                    <a:p>
                      <a:endParaRPr lang="en-ZA" dirty="0"/>
                    </a:p>
                  </a:txBody>
                  <a:tcPr/>
                </a:tc>
                <a:tc vMerge="1">
                  <a:txBody>
                    <a:bodyPr/>
                    <a:lstStyle/>
                    <a:p>
                      <a:endParaRPr lang="en-ZA" dirty="0"/>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Calibri"/>
                          <a:cs typeface="+mn-cs"/>
                        </a:rPr>
                        <a:t>Section Head Agriculture (GP-Baviaanspoort) </a:t>
                      </a:r>
                      <a:endParaRPr lang="en-ZA" sz="1400" kern="1200" dirty="0" smtClean="0">
                        <a:solidFill>
                          <a:schemeClr val="dk1"/>
                        </a:solidFill>
                        <a:effectLst/>
                        <a:latin typeface="Calibri" panose="020F0502020204030204" pitchFamily="34" charset="0"/>
                        <a:ea typeface="Times New Roman"/>
                        <a:cs typeface="Times New Roman"/>
                      </a:endParaRPr>
                    </a:p>
                    <a:p>
                      <a:pPr marL="21590" marR="0" indent="0" algn="l" defTabSz="914331" rtl="0" eaLnBrk="1" fontAlgn="auto" latinLnBrk="0" hangingPunct="1">
                        <a:lnSpc>
                          <a:spcPct val="115000"/>
                        </a:lnSpc>
                        <a:spcBef>
                          <a:spcPts val="60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Calibri"/>
                          <a:cs typeface="+mn-cs"/>
                        </a:rPr>
                        <a:t>AC Finance–Kirkwood and Goedemoed</a:t>
                      </a:r>
                      <a:endParaRPr lang="en-ZA" sz="1400" kern="1200" dirty="0" smtClean="0">
                        <a:solidFill>
                          <a:schemeClr val="dk1"/>
                        </a:solidFill>
                        <a:effectLst/>
                        <a:latin typeface="Calibri" panose="020F0502020204030204" pitchFamily="34" charset="0"/>
                        <a:ea typeface="Times New Roman"/>
                        <a:cs typeface="Times New Roman"/>
                      </a:endParaRPr>
                    </a:p>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kern="1200" dirty="0" smtClean="0">
                          <a:solidFill>
                            <a:schemeClr val="dk1"/>
                          </a:solidFill>
                          <a:effectLst/>
                          <a:latin typeface="Calibri" panose="020F0502020204030204" pitchFamily="34" charset="0"/>
                          <a:ea typeface="Calibri"/>
                          <a:cs typeface="Arial"/>
                        </a:rPr>
                        <a:t>Regional Coordinators: Production</a:t>
                      </a:r>
                      <a:r>
                        <a:rPr lang="en-ZA" sz="1400" kern="1200" baseline="0" dirty="0" smtClean="0">
                          <a:solidFill>
                            <a:schemeClr val="dk1"/>
                          </a:solidFill>
                          <a:effectLst/>
                          <a:latin typeface="Calibri" panose="020F0502020204030204" pitchFamily="34" charset="0"/>
                          <a:ea typeface="Calibri"/>
                          <a:cs typeface="Arial"/>
                        </a:rPr>
                        <a:t> Workshops and  </a:t>
                      </a:r>
                      <a:r>
                        <a:rPr lang="en-ZA" sz="1400" kern="1200" dirty="0" smtClean="0">
                          <a:solidFill>
                            <a:schemeClr val="dk1"/>
                          </a:solidFill>
                          <a:effectLst/>
                          <a:latin typeface="Calibri" panose="020F0502020204030204" pitchFamily="34" charset="0"/>
                          <a:ea typeface="Calibri"/>
                          <a:cs typeface="Arial"/>
                        </a:rPr>
                        <a:t>Agriculture (</a:t>
                      </a:r>
                      <a:r>
                        <a:rPr lang="en-ZA" sz="1400" kern="1200" dirty="0" err="1" smtClean="0">
                          <a:solidFill>
                            <a:schemeClr val="dk1"/>
                          </a:solidFill>
                          <a:effectLst/>
                          <a:latin typeface="Calibri" panose="020F0502020204030204" pitchFamily="34" charset="0"/>
                          <a:ea typeface="Calibri"/>
                          <a:cs typeface="Arial"/>
                        </a:rPr>
                        <a:t>KZN</a:t>
                      </a:r>
                      <a:r>
                        <a:rPr lang="en-ZA" sz="1400" kern="1200" dirty="0" smtClean="0">
                          <a:solidFill>
                            <a:schemeClr val="dk1"/>
                          </a:solidFill>
                          <a:effectLst/>
                          <a:latin typeface="Calibri" panose="020F0502020204030204" pitchFamily="34" charset="0"/>
                          <a:ea typeface="Calibri"/>
                          <a:cs typeface="Arial"/>
                        </a:rPr>
                        <a:t> and WC)</a:t>
                      </a:r>
                      <a:endParaRPr lang="en-ZA" sz="1400" kern="1200" dirty="0">
                        <a:solidFill>
                          <a:schemeClr val="dk1"/>
                        </a:solidFill>
                        <a:effectLst/>
                        <a:latin typeface="Calibri" panose="020F0502020204030204" pitchFamily="34" charset="0"/>
                        <a:ea typeface="Times New Roman"/>
                        <a:cs typeface="Times New Roman"/>
                      </a:endParaRPr>
                    </a:p>
                  </a:txBody>
                  <a:tcPr marL="68580" marR="68580" marT="0" marB="0"/>
                </a:tc>
              </a:tr>
              <a:tr h="948037">
                <a:tc vMerge="1">
                  <a:txBody>
                    <a:bodyPr/>
                    <a:lstStyle/>
                    <a:p>
                      <a:endParaRPr lang="en-ZA" dirty="0"/>
                    </a:p>
                  </a:txBody>
                  <a:tcPr/>
                </a:tc>
                <a:tc vMerge="1">
                  <a:txBody>
                    <a:bodyPr/>
                    <a:lstStyle/>
                    <a:p>
                      <a:endParaRPr lang="en-ZA" dirty="0"/>
                    </a:p>
                  </a:txBody>
                  <a:tcPr/>
                </a:tc>
                <a:tc>
                  <a:txBody>
                    <a:bodyPr/>
                    <a:lstStyle/>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c>
                  <a:txBody>
                    <a:bodyPr/>
                    <a:lstStyle/>
                    <a:p>
                      <a:pPr marL="21590" marR="0" indent="0" algn="l" defTabSz="457200" rtl="0" eaLnBrk="1" fontAlgn="auto" latinLnBrk="0" hangingPunct="1">
                        <a:lnSpc>
                          <a:spcPct val="100000"/>
                        </a:lnSpc>
                        <a:spcBef>
                          <a:spcPts val="600"/>
                        </a:spcBef>
                        <a:spcAft>
                          <a:spcPts val="0"/>
                        </a:spcAft>
                        <a:buClrTx/>
                        <a:buSzTx/>
                        <a:buFontTx/>
                        <a:buNone/>
                        <a:tabLst/>
                        <a:defRPr/>
                      </a:pPr>
                      <a:endParaRPr lang="en-ZA" sz="1400" kern="1200" dirty="0" smtClean="0">
                        <a:solidFill>
                          <a:schemeClr val="dk1"/>
                        </a:solidFill>
                        <a:effectLst/>
                        <a:latin typeface="Calibri" panose="020F0502020204030204" pitchFamily="34" charset="0"/>
                        <a:ea typeface="Times New Roman"/>
                        <a:cs typeface="Times New Roman"/>
                      </a:endParaRPr>
                    </a:p>
                    <a:p>
                      <a:pPr marL="21590">
                        <a:lnSpc>
                          <a:spcPct val="100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r>
            </a:tbl>
          </a:graphicData>
        </a:graphic>
      </p:graphicFrame>
      <p:sp>
        <p:nvSpPr>
          <p:cNvPr id="5" name="Slide Number Placeholder 4"/>
          <p:cNvSpPr>
            <a:spLocks noGrp="1"/>
          </p:cNvSpPr>
          <p:nvPr>
            <p:ph type="sldNum" sz="quarter" idx="4294967295"/>
          </p:nvPr>
        </p:nvSpPr>
        <p:spPr>
          <a:xfrm>
            <a:off x="6553200" y="6173793"/>
            <a:ext cx="2133600" cy="365125"/>
          </a:xfrm>
          <a:prstGeom prst="rect">
            <a:avLst/>
          </a:prstGeom>
        </p:spPr>
        <p:txBody>
          <a:bodyPr/>
          <a:lstStyle/>
          <a:p>
            <a:fld id="{DCB3B80B-23E3-3948-A741-EEB7CB22DD0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154074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102092" cy="601957"/>
          </a:xfrm>
        </p:spPr>
        <p:txBody>
          <a:bodyPr>
            <a:noAutofit/>
          </a:bodyPr>
          <a:lstStyle/>
          <a:p>
            <a:r>
              <a:rPr lang="en-ZA" dirty="0">
                <a:solidFill>
                  <a:srgbClr val="005300"/>
                </a:solidFill>
                <a:cs typeface="Arial Black"/>
              </a:rPr>
              <a:t>Composition of Work Streams – </a:t>
            </a:r>
            <a:r>
              <a:rPr lang="en-ZA" dirty="0" smtClean="0">
                <a:solidFill>
                  <a:srgbClr val="005300"/>
                </a:solidFill>
                <a:cs typeface="Arial Black"/>
              </a:rPr>
              <a:t>SW5.2 </a:t>
            </a:r>
            <a:r>
              <a:rPr lang="en-ZA" dirty="0">
                <a:solidFill>
                  <a:srgbClr val="005300"/>
                </a:solidFill>
                <a:cs typeface="Arial Black"/>
              </a:rPr>
              <a:t>– </a:t>
            </a:r>
            <a:r>
              <a:rPr lang="en-ZA" dirty="0" smtClean="0">
                <a:solidFill>
                  <a:srgbClr val="005300"/>
                </a:solidFill>
                <a:cs typeface="Arial Black"/>
              </a:rPr>
              <a:t>Production Workshops </a:t>
            </a:r>
            <a:endParaRPr lang="en-ZA" b="1" dirty="0">
              <a:solidFill>
                <a:srgbClr val="005300"/>
              </a:solidFill>
              <a:ea typeface="+mn-ea"/>
              <a:cs typeface="Arial Black"/>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2415642"/>
              </p:ext>
            </p:extLst>
          </p:nvPr>
        </p:nvGraphicFramePr>
        <p:xfrm>
          <a:off x="133164" y="1139757"/>
          <a:ext cx="8780017" cy="4967528"/>
        </p:xfrm>
        <a:graphic>
          <a:graphicData uri="http://schemas.openxmlformats.org/drawingml/2006/table">
            <a:tbl>
              <a:tblPr firstRow="1" bandRow="1">
                <a:tableStyleId>{5C22544A-7EE6-4342-B048-85BDC9FD1C3A}</a:tableStyleId>
              </a:tblPr>
              <a:tblGrid>
                <a:gridCol w="1220026"/>
                <a:gridCol w="2003028"/>
                <a:gridCol w="2820857"/>
                <a:gridCol w="2736106"/>
              </a:tblGrid>
              <a:tr h="577121">
                <a:tc>
                  <a:txBody>
                    <a:bodyPr/>
                    <a:lstStyle/>
                    <a:p>
                      <a:pPr>
                        <a:lnSpc>
                          <a:spcPct val="100000"/>
                        </a:lnSpc>
                      </a:pPr>
                      <a:r>
                        <a:rPr lang="en-ZA" sz="1400" dirty="0" smtClean="0">
                          <a:latin typeface="Calibri" panose="020F0502020204030204" pitchFamily="34" charset="0"/>
                        </a:rPr>
                        <a:t>WORK STREAM LEADER</a:t>
                      </a:r>
                      <a:endParaRPr lang="en-ZA" sz="1400" dirty="0">
                        <a:latin typeface="Calibri" panose="020F0502020204030204" pitchFamily="34" charset="0"/>
                      </a:endParaRPr>
                    </a:p>
                  </a:txBody>
                  <a:tcPr/>
                </a:tc>
                <a:tc>
                  <a:txBody>
                    <a:bodyPr/>
                    <a:lstStyle/>
                    <a:p>
                      <a:pPr>
                        <a:lnSpc>
                          <a:spcPct val="100000"/>
                        </a:lnSpc>
                      </a:pPr>
                      <a:r>
                        <a:rPr lang="en-ZA" sz="1400" dirty="0" smtClean="0">
                          <a:latin typeface="Calibri" panose="020F0502020204030204" pitchFamily="34" charset="0"/>
                        </a:rPr>
                        <a:t>SUB –WORK STREAM LEADER</a:t>
                      </a:r>
                      <a:endParaRPr lang="en-ZA" sz="1400" dirty="0">
                        <a:latin typeface="Calibri" panose="020F0502020204030204" pitchFamily="34" charset="0"/>
                      </a:endParaRPr>
                    </a:p>
                  </a:txBody>
                  <a:tcPr/>
                </a:tc>
                <a:tc gridSpan="2">
                  <a:txBody>
                    <a:bodyPr/>
                    <a:lstStyle/>
                    <a:p>
                      <a:pPr algn="ctr">
                        <a:lnSpc>
                          <a:spcPct val="100000"/>
                        </a:lnSpc>
                      </a:pPr>
                      <a:endParaRPr lang="en-ZA" sz="1400" dirty="0" smtClean="0">
                        <a:latin typeface="Calibri" panose="020F0502020204030204" pitchFamily="34" charset="0"/>
                      </a:endParaRPr>
                    </a:p>
                    <a:p>
                      <a:pPr algn="ctr">
                        <a:lnSpc>
                          <a:spcPct val="100000"/>
                        </a:lnSpc>
                      </a:pPr>
                      <a:r>
                        <a:rPr lang="en-ZA" sz="1400" dirty="0" smtClean="0">
                          <a:latin typeface="Calibri" panose="020F0502020204030204" pitchFamily="34" charset="0"/>
                        </a:rPr>
                        <a:t>TEAM MEMBERS</a:t>
                      </a:r>
                      <a:endParaRPr lang="en-ZA" sz="1400" dirty="0">
                        <a:latin typeface="Calibri" panose="020F0502020204030204" pitchFamily="34" charset="0"/>
                      </a:endParaRPr>
                    </a:p>
                  </a:txBody>
                  <a:tcPr/>
                </a:tc>
                <a:tc hMerge="1">
                  <a:txBody>
                    <a:bodyPr/>
                    <a:lstStyle/>
                    <a:p>
                      <a:endParaRPr lang="en-ZA" dirty="0"/>
                    </a:p>
                  </a:txBody>
                  <a:tcPr/>
                </a:tc>
              </a:tr>
              <a:tr h="528550">
                <a:tc rowSpan="5">
                  <a:txBody>
                    <a:bodyPr/>
                    <a:lstStyle/>
                    <a:p>
                      <a:r>
                        <a:rPr lang="en-ZA" sz="1400" kern="1200" dirty="0" smtClean="0">
                          <a:solidFill>
                            <a:schemeClr val="dk1"/>
                          </a:solidFill>
                          <a:effectLst/>
                          <a:latin typeface="Calibri" panose="020F0502020204030204" pitchFamily="34" charset="0"/>
                          <a:ea typeface="+mn-ea"/>
                          <a:cs typeface="+mn-cs"/>
                        </a:rPr>
                        <a:t>RC: FS/NC</a:t>
                      </a:r>
                    </a:p>
                  </a:txBody>
                  <a:tcPr/>
                </a:tc>
                <a:tc rowSpan="5">
                  <a:txBody>
                    <a:bodyPr/>
                    <a:lstStyle/>
                    <a:p>
                      <a:pPr rtl="0" eaLnBrk="1" latinLnBrk="0" hangingPunct="1"/>
                      <a:r>
                        <a:rPr lang="en-ZA" sz="1400" kern="1200" dirty="0" smtClean="0">
                          <a:solidFill>
                            <a:schemeClr val="dk1"/>
                          </a:solidFill>
                          <a:effectLst/>
                          <a:latin typeface="Calibri" panose="020F0502020204030204" pitchFamily="34" charset="0"/>
                          <a:ea typeface="+mn-ea"/>
                          <a:cs typeface="+mn-cs"/>
                        </a:rPr>
                        <a:t>Sub work stream 5.2: </a:t>
                      </a:r>
                      <a:r>
                        <a:rPr lang="en-ZA" sz="1400" b="1" kern="1200" dirty="0" smtClean="0">
                          <a:solidFill>
                            <a:schemeClr val="dk1"/>
                          </a:solidFill>
                          <a:effectLst/>
                          <a:latin typeface="Calibri" panose="020F0502020204030204" pitchFamily="34" charset="0"/>
                          <a:ea typeface="+mn-ea"/>
                          <a:cs typeface="+mn-cs"/>
                        </a:rPr>
                        <a:t>Production Workshops</a:t>
                      </a:r>
                    </a:p>
                    <a:p>
                      <a:pPr rtl="0" eaLnBrk="1" latinLnBrk="0" hangingPunct="1"/>
                      <a:r>
                        <a:rPr lang="en-ZA" sz="1400" b="1" kern="1200" dirty="0" smtClean="0">
                          <a:solidFill>
                            <a:schemeClr val="dk1"/>
                          </a:solidFill>
                          <a:effectLst/>
                          <a:latin typeface="Calibri" panose="020F0502020204030204" pitchFamily="34" charset="0"/>
                          <a:ea typeface="+mn-ea"/>
                          <a:cs typeface="+mn-cs"/>
                        </a:rPr>
                        <a:t>Mr  Bron</a:t>
                      </a:r>
                    </a:p>
                    <a:p>
                      <a:pPr rtl="0" eaLnBrk="1" latinLnBrk="0" hangingPunct="1"/>
                      <a:endParaRPr lang="en-ZA" sz="1400" dirty="0" smtClean="0">
                        <a:effectLst/>
                        <a:latin typeface="Calibri" panose="020F0502020204030204" pitchFamily="34" charset="0"/>
                      </a:endParaRPr>
                    </a:p>
                    <a:p>
                      <a:pPr rtl="0" eaLnBrk="1" latinLnBrk="0" hangingPunct="1"/>
                      <a:endParaRPr lang="en-ZA" sz="1400" dirty="0">
                        <a:effectLst/>
                        <a:latin typeface="Calibri" panose="020F0502020204030204" pitchFamily="34" charset="0"/>
                      </a:endParaRPr>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r>
                        <a:rPr lang="en-ZA" sz="1400" dirty="0" smtClean="0">
                          <a:effectLst/>
                          <a:latin typeface="Calibri" panose="020F0502020204030204" pitchFamily="34" charset="0"/>
                          <a:ea typeface="Calibri"/>
                          <a:cs typeface="+mn-cs"/>
                        </a:rPr>
                        <a:t>Acting DC Facilities Planning and Property Management</a:t>
                      </a:r>
                      <a:endParaRPr lang="en-ZA" sz="1400" dirty="0" smtClean="0">
                        <a:effectLst/>
                        <a:latin typeface="Calibri" panose="020F0502020204030204" pitchFamily="34" charset="0"/>
                        <a:ea typeface="Times New Roman"/>
                        <a:cs typeface="Times New Roman"/>
                      </a:endParaRPr>
                    </a:p>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a:effectLst/>
                          <a:latin typeface="Calibri" panose="020F0502020204030204" pitchFamily="34" charset="0"/>
                          <a:ea typeface="Calibri"/>
                          <a:cs typeface="Arial"/>
                        </a:rPr>
                        <a:t>Dir Logistics</a:t>
                      </a:r>
                      <a:endParaRPr lang="en-ZA" sz="1400">
                        <a:effectLst/>
                        <a:latin typeface="Calibri" panose="020F0502020204030204" pitchFamily="34" charset="0"/>
                        <a:ea typeface="Times New Roman"/>
                        <a:cs typeface="Times New Roman"/>
                      </a:endParaRPr>
                    </a:p>
                  </a:txBody>
                  <a:tcPr marL="68580" marR="68580" marT="0" marB="0"/>
                </a:tc>
              </a:tr>
              <a:tr h="1003926">
                <a:tc vMerge="1">
                  <a:txBody>
                    <a:bodyPr/>
                    <a:lstStyle/>
                    <a:p>
                      <a:endParaRPr lang="en-ZA" dirty="0"/>
                    </a:p>
                  </a:txBody>
                  <a:tcPr/>
                </a:tc>
                <a:tc vMerge="1">
                  <a:txBody>
                    <a:bodyPr/>
                    <a:lstStyle/>
                    <a:p>
                      <a:endParaRPr lang="en-ZA" dirty="0"/>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r>
                        <a:rPr lang="en-ZA" sz="1400" dirty="0" smtClean="0">
                          <a:effectLst/>
                          <a:latin typeface="Calibri" panose="020F0502020204030204" pitchFamily="34" charset="0"/>
                          <a:ea typeface="Calibri"/>
                          <a:cs typeface="+mn-cs"/>
                        </a:rPr>
                        <a:t>Acting DC Legal Services</a:t>
                      </a:r>
                      <a:endParaRPr lang="en-ZA" sz="1400" dirty="0" smtClean="0">
                        <a:effectLst/>
                        <a:latin typeface="Calibri" panose="020F0502020204030204" pitchFamily="34" charset="0"/>
                        <a:ea typeface="Times New Roman"/>
                        <a:cs typeface="Times New Roman"/>
                      </a:endParaRPr>
                    </a:p>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kern="1200" dirty="0" smtClean="0">
                          <a:solidFill>
                            <a:schemeClr val="dk1"/>
                          </a:solidFill>
                          <a:effectLst/>
                          <a:latin typeface="Calibri" panose="020F0502020204030204" pitchFamily="34" charset="0"/>
                          <a:ea typeface="Calibri"/>
                          <a:cs typeface="+mn-cs"/>
                        </a:rPr>
                        <a:t>Regional Heads Finance and </a:t>
                      </a:r>
                      <a:r>
                        <a:rPr lang="en-ZA" sz="1400" kern="1200" dirty="0" err="1" smtClean="0">
                          <a:solidFill>
                            <a:schemeClr val="dk1"/>
                          </a:solidFill>
                          <a:effectLst/>
                          <a:latin typeface="Calibri" panose="020F0502020204030204" pitchFamily="34" charset="0"/>
                          <a:ea typeface="Calibri"/>
                          <a:cs typeface="+mn-cs"/>
                        </a:rPr>
                        <a:t>SCM</a:t>
                      </a:r>
                      <a:r>
                        <a:rPr lang="en-ZA" sz="1400" kern="1200" dirty="0" smtClean="0">
                          <a:solidFill>
                            <a:schemeClr val="dk1"/>
                          </a:solidFill>
                          <a:effectLst/>
                          <a:latin typeface="Calibri" panose="020F0502020204030204" pitchFamily="34" charset="0"/>
                          <a:ea typeface="Calibri"/>
                          <a:cs typeface="+mn-cs"/>
                        </a:rPr>
                        <a:t> (GP and WC)</a:t>
                      </a:r>
                    </a:p>
                    <a:p>
                      <a:pPr marL="21590">
                        <a:lnSpc>
                          <a:spcPct val="115000"/>
                        </a:lnSpc>
                        <a:spcBef>
                          <a:spcPts val="600"/>
                        </a:spcBef>
                        <a:spcAft>
                          <a:spcPts val="0"/>
                        </a:spcAft>
                      </a:pPr>
                      <a:r>
                        <a:rPr lang="en-ZA" sz="1400" kern="1200" dirty="0" smtClean="0">
                          <a:solidFill>
                            <a:schemeClr val="dk1"/>
                          </a:solidFill>
                          <a:effectLst/>
                          <a:latin typeface="Calibri" panose="020F0502020204030204" pitchFamily="34" charset="0"/>
                          <a:ea typeface="Times New Roman"/>
                          <a:cs typeface="+mn-cs"/>
                        </a:rPr>
                        <a:t>Regional Heads Dev and Care (</a:t>
                      </a:r>
                      <a:r>
                        <a:rPr lang="en-ZA" sz="1400" kern="1200" dirty="0" err="1" smtClean="0">
                          <a:solidFill>
                            <a:schemeClr val="dk1"/>
                          </a:solidFill>
                          <a:effectLst/>
                          <a:latin typeface="Calibri" panose="020F0502020204030204" pitchFamily="34" charset="0"/>
                          <a:ea typeface="Times New Roman"/>
                          <a:cs typeface="+mn-cs"/>
                        </a:rPr>
                        <a:t>KZN</a:t>
                      </a:r>
                      <a:r>
                        <a:rPr lang="en-ZA" sz="1400" kern="1200" dirty="0" smtClean="0">
                          <a:solidFill>
                            <a:schemeClr val="dk1"/>
                          </a:solidFill>
                          <a:effectLst/>
                          <a:latin typeface="Calibri" panose="020F0502020204030204" pitchFamily="34" charset="0"/>
                          <a:ea typeface="Times New Roman"/>
                          <a:cs typeface="+mn-cs"/>
                        </a:rPr>
                        <a:t> and LMN)</a:t>
                      </a:r>
                      <a:endParaRPr lang="en-ZA" sz="1400" kern="1200" dirty="0">
                        <a:solidFill>
                          <a:schemeClr val="dk1"/>
                        </a:solidFill>
                        <a:effectLst/>
                        <a:latin typeface="Calibri" panose="020F0502020204030204" pitchFamily="34" charset="0"/>
                        <a:ea typeface="Times New Roman"/>
                        <a:cs typeface="Times New Roman"/>
                      </a:endParaRPr>
                    </a:p>
                  </a:txBody>
                  <a:tcPr marL="68580" marR="68580" marT="0" marB="0"/>
                </a:tc>
              </a:tr>
              <a:tr h="669284">
                <a:tc vMerge="1">
                  <a:txBody>
                    <a:bodyPr/>
                    <a:lstStyle/>
                    <a:p>
                      <a:endParaRPr lang="en-ZA" dirty="0"/>
                    </a:p>
                  </a:txBody>
                  <a:tcPr/>
                </a:tc>
                <a:tc vMerge="1">
                  <a:txBody>
                    <a:bodyPr/>
                    <a:lstStyle/>
                    <a:p>
                      <a:endParaRPr lang="en-ZA" dirty="0"/>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Times New Roman"/>
                          <a:cs typeface="+mn-cs"/>
                        </a:rPr>
                        <a:t>Dir Procurement Administration</a:t>
                      </a:r>
                      <a:endParaRPr lang="en-ZA" sz="1400" kern="1200" dirty="0" smtClean="0">
                        <a:solidFill>
                          <a:schemeClr val="dk1"/>
                        </a:solidFill>
                        <a:effectLst/>
                        <a:latin typeface="Calibri" panose="020F0502020204030204" pitchFamily="34" charset="0"/>
                        <a:ea typeface="Times New Roman"/>
                        <a:cs typeface="Times New Roman"/>
                      </a:endParaRPr>
                    </a:p>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dirty="0">
                          <a:effectLst/>
                          <a:latin typeface="Calibri" panose="020F0502020204030204" pitchFamily="34" charset="0"/>
                          <a:ea typeface="Calibri"/>
                          <a:cs typeface="Arial"/>
                        </a:rPr>
                        <a:t>Regional Coordinators: </a:t>
                      </a:r>
                      <a:r>
                        <a:rPr lang="en-ZA" sz="1400" dirty="0" smtClean="0">
                          <a:effectLst/>
                          <a:latin typeface="Calibri" panose="020F0502020204030204" pitchFamily="34" charset="0"/>
                          <a:ea typeface="Calibri"/>
                          <a:cs typeface="Arial"/>
                        </a:rPr>
                        <a:t>Production</a:t>
                      </a:r>
                      <a:r>
                        <a:rPr lang="en-ZA" sz="1400" baseline="0" dirty="0" smtClean="0">
                          <a:effectLst/>
                          <a:latin typeface="Calibri" panose="020F0502020204030204" pitchFamily="34" charset="0"/>
                          <a:ea typeface="Calibri"/>
                          <a:cs typeface="Arial"/>
                        </a:rPr>
                        <a:t> Workshops and  </a:t>
                      </a:r>
                      <a:r>
                        <a:rPr lang="en-ZA" sz="1400" dirty="0" smtClean="0">
                          <a:effectLst/>
                          <a:latin typeface="Calibri" panose="020F0502020204030204" pitchFamily="34" charset="0"/>
                          <a:ea typeface="Calibri"/>
                          <a:cs typeface="Arial"/>
                        </a:rPr>
                        <a:t>Agriculture (Gauteng)</a:t>
                      </a:r>
                      <a:endParaRPr lang="en-ZA" sz="1400" dirty="0">
                        <a:effectLst/>
                        <a:latin typeface="Calibri" panose="020F0502020204030204" pitchFamily="34" charset="0"/>
                        <a:ea typeface="Times New Roman"/>
                        <a:cs typeface="Times New Roman"/>
                      </a:endParaRPr>
                    </a:p>
                  </a:txBody>
                  <a:tcPr marL="68580" marR="68580" marT="0" marB="0"/>
                </a:tc>
              </a:tr>
              <a:tr h="669284">
                <a:tc vMerge="1">
                  <a:txBody>
                    <a:bodyPr/>
                    <a:lstStyle/>
                    <a:p>
                      <a:endParaRPr lang="en-ZA" dirty="0"/>
                    </a:p>
                  </a:txBody>
                  <a:tcPr/>
                </a:tc>
                <a:tc vMerge="1">
                  <a:txBody>
                    <a:bodyPr/>
                    <a:lstStyle/>
                    <a:p>
                      <a:endParaRPr lang="en-ZA" dirty="0"/>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endParaRPr lang="en-ZA" sz="1400" kern="1200" dirty="0" smtClean="0">
                        <a:solidFill>
                          <a:schemeClr val="dk1"/>
                        </a:solidFill>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dirty="0">
                          <a:effectLst/>
                          <a:latin typeface="Calibri" panose="020F0502020204030204" pitchFamily="34" charset="0"/>
                          <a:ea typeface="Calibri"/>
                          <a:cs typeface="Arial"/>
                        </a:rPr>
                        <a:t>AC </a:t>
                      </a:r>
                      <a:r>
                        <a:rPr lang="en-ZA" sz="1400" dirty="0" smtClean="0">
                          <a:effectLst/>
                          <a:latin typeface="Calibri" panose="020F0502020204030204" pitchFamily="34" charset="0"/>
                          <a:ea typeface="Calibri"/>
                          <a:cs typeface="Arial"/>
                        </a:rPr>
                        <a:t>Finance –Witbank and </a:t>
                      </a:r>
                      <a:r>
                        <a:rPr lang="en-ZA" sz="1400" dirty="0" err="1" smtClean="0">
                          <a:effectLst/>
                          <a:latin typeface="Calibri" panose="020F0502020204030204" pitchFamily="34" charset="0"/>
                          <a:ea typeface="Calibri"/>
                          <a:cs typeface="Arial"/>
                        </a:rPr>
                        <a:t>KMII</a:t>
                      </a:r>
                      <a:endParaRPr lang="en-ZA" sz="1400" dirty="0">
                        <a:effectLst/>
                        <a:latin typeface="Calibri" panose="020F0502020204030204" pitchFamily="34" charset="0"/>
                        <a:ea typeface="Times New Roman"/>
                        <a:cs typeface="Times New Roman"/>
                      </a:endParaRPr>
                    </a:p>
                  </a:txBody>
                  <a:tcPr marL="68580" marR="68580" marT="0" marB="0"/>
                </a:tc>
              </a:tr>
              <a:tr h="1003926">
                <a:tc vMerge="1">
                  <a:txBody>
                    <a:bodyPr/>
                    <a:lstStyle/>
                    <a:p>
                      <a:endParaRPr lang="en-ZA" dirty="0"/>
                    </a:p>
                  </a:txBody>
                  <a:tcPr/>
                </a:tc>
                <a:tc vMerge="1">
                  <a:txBody>
                    <a:bodyPr/>
                    <a:lstStyle/>
                    <a:p>
                      <a:endParaRPr lang="en-ZA" dirty="0"/>
                    </a:p>
                  </a:txBody>
                  <a:tcPr/>
                </a:tc>
                <a:tc>
                  <a:txBody>
                    <a:bodyPr/>
                    <a:lstStyle/>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dirty="0" smtClean="0">
                          <a:effectLst/>
                          <a:latin typeface="Calibri" panose="020F0502020204030204" pitchFamily="34" charset="0"/>
                          <a:ea typeface="Calibri"/>
                          <a:cs typeface="Arial"/>
                        </a:rPr>
                        <a:t>Manager</a:t>
                      </a:r>
                      <a:r>
                        <a:rPr lang="en-ZA" sz="1400" baseline="0" dirty="0" smtClean="0">
                          <a:effectLst/>
                          <a:latin typeface="Calibri" panose="020F0502020204030204" pitchFamily="34" charset="0"/>
                          <a:ea typeface="Calibri"/>
                          <a:cs typeface="Arial"/>
                        </a:rPr>
                        <a:t> </a:t>
                      </a:r>
                      <a:r>
                        <a:rPr lang="en-ZA" sz="1400" dirty="0" smtClean="0">
                          <a:effectLst/>
                          <a:latin typeface="Calibri" panose="020F0502020204030204" pitchFamily="34" charset="0"/>
                          <a:ea typeface="Calibri"/>
                          <a:cs typeface="Arial"/>
                        </a:rPr>
                        <a:t> </a:t>
                      </a:r>
                      <a:r>
                        <a:rPr lang="en-ZA" sz="1400" dirty="0">
                          <a:effectLst/>
                          <a:latin typeface="Calibri" panose="020F0502020204030204" pitchFamily="34" charset="0"/>
                          <a:ea typeface="Calibri"/>
                          <a:cs typeface="Arial"/>
                        </a:rPr>
                        <a:t>Production </a:t>
                      </a:r>
                      <a:r>
                        <a:rPr lang="en-ZA" sz="1400" dirty="0" smtClean="0">
                          <a:effectLst/>
                          <a:latin typeface="Calibri" panose="020F0502020204030204" pitchFamily="34" charset="0"/>
                          <a:ea typeface="Calibri"/>
                          <a:cs typeface="Arial"/>
                        </a:rPr>
                        <a:t>Workshops ( Zonderwater GP, Bizzah</a:t>
                      </a:r>
                      <a:r>
                        <a:rPr lang="en-ZA" sz="1400" baseline="0" dirty="0" smtClean="0">
                          <a:effectLst/>
                          <a:latin typeface="Calibri" panose="020F0502020204030204" pitchFamily="34" charset="0"/>
                          <a:ea typeface="Calibri"/>
                          <a:cs typeface="Arial"/>
                        </a:rPr>
                        <a:t> Makhate FS/NC, Drakenstein WC)</a:t>
                      </a:r>
                      <a:endParaRPr lang="en-ZA" sz="1400" dirty="0">
                        <a:effectLst/>
                        <a:latin typeface="Calibri" panose="020F0502020204030204" pitchFamily="34" charset="0"/>
                        <a:ea typeface="Times New Roman"/>
                        <a:cs typeface="Times New Roman"/>
                      </a:endParaRPr>
                    </a:p>
                  </a:txBody>
                  <a:tcPr marL="68580" marR="68580" marT="0" marB="0"/>
                </a:tc>
              </a:tr>
            </a:tbl>
          </a:graphicData>
        </a:graphic>
      </p:graphicFrame>
      <p:sp>
        <p:nvSpPr>
          <p:cNvPr id="5" name="Slide Number Placeholder 4"/>
          <p:cNvSpPr>
            <a:spLocks noGrp="1"/>
          </p:cNvSpPr>
          <p:nvPr>
            <p:ph type="sldNum" sz="quarter" idx="4294967295"/>
          </p:nvPr>
        </p:nvSpPr>
        <p:spPr>
          <a:xfrm>
            <a:off x="6553200" y="6173793"/>
            <a:ext cx="2133600" cy="365125"/>
          </a:xfrm>
          <a:prstGeom prst="rect">
            <a:avLst/>
          </a:prstGeom>
        </p:spPr>
        <p:txBody>
          <a:bodyPr/>
          <a:lstStyle/>
          <a:p>
            <a:fld id="{DCB3B80B-23E3-3948-A741-EEB7CB22DD0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670024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80476" cy="737416"/>
          </a:xfrm>
        </p:spPr>
        <p:txBody>
          <a:bodyPr>
            <a:noAutofit/>
          </a:bodyPr>
          <a:lstStyle/>
          <a:p>
            <a:pPr algn="l"/>
            <a:r>
              <a:rPr lang="en-ZA" b="1" dirty="0">
                <a:solidFill>
                  <a:srgbClr val="005300"/>
                </a:solidFill>
                <a:ea typeface="+mn-ea"/>
                <a:cs typeface="Arial Black"/>
              </a:rPr>
              <a:t>Composition of Work </a:t>
            </a:r>
            <a:r>
              <a:rPr lang="en-ZA" b="1" dirty="0" smtClean="0">
                <a:solidFill>
                  <a:srgbClr val="005300"/>
                </a:solidFill>
                <a:ea typeface="+mn-ea"/>
                <a:cs typeface="Arial Black"/>
              </a:rPr>
              <a:t>Streams – 5.3 Financial sustainability </a:t>
            </a:r>
            <a:endParaRPr lang="en-ZA" b="1" dirty="0">
              <a:solidFill>
                <a:srgbClr val="005300"/>
              </a:solidFill>
              <a:ea typeface="+mn-ea"/>
              <a:cs typeface="Arial Black"/>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6721748"/>
              </p:ext>
            </p:extLst>
          </p:nvPr>
        </p:nvGraphicFramePr>
        <p:xfrm>
          <a:off x="133164" y="1139757"/>
          <a:ext cx="8780017" cy="3448165"/>
        </p:xfrm>
        <a:graphic>
          <a:graphicData uri="http://schemas.openxmlformats.org/drawingml/2006/table">
            <a:tbl>
              <a:tblPr firstRow="1" bandRow="1">
                <a:tableStyleId>{5C22544A-7EE6-4342-B048-85BDC9FD1C3A}</a:tableStyleId>
              </a:tblPr>
              <a:tblGrid>
                <a:gridCol w="1220026"/>
                <a:gridCol w="2003028"/>
                <a:gridCol w="2820857"/>
                <a:gridCol w="2736106"/>
              </a:tblGrid>
              <a:tr h="577121">
                <a:tc>
                  <a:txBody>
                    <a:bodyPr/>
                    <a:lstStyle/>
                    <a:p>
                      <a:pPr>
                        <a:lnSpc>
                          <a:spcPct val="100000"/>
                        </a:lnSpc>
                      </a:pPr>
                      <a:r>
                        <a:rPr lang="en-ZA" sz="1200" dirty="0" smtClean="0">
                          <a:latin typeface="Calibri" panose="020F0502020204030204" pitchFamily="34" charset="0"/>
                        </a:rPr>
                        <a:t>WORK STREAM LEADER</a:t>
                      </a:r>
                      <a:endParaRPr lang="en-ZA" sz="1200" dirty="0">
                        <a:latin typeface="Calibri" panose="020F0502020204030204" pitchFamily="34" charset="0"/>
                      </a:endParaRPr>
                    </a:p>
                  </a:txBody>
                  <a:tcPr/>
                </a:tc>
                <a:tc>
                  <a:txBody>
                    <a:bodyPr/>
                    <a:lstStyle/>
                    <a:p>
                      <a:pPr>
                        <a:lnSpc>
                          <a:spcPct val="100000"/>
                        </a:lnSpc>
                      </a:pPr>
                      <a:r>
                        <a:rPr lang="en-ZA" sz="1200" dirty="0" smtClean="0">
                          <a:latin typeface="Calibri" panose="020F0502020204030204" pitchFamily="34" charset="0"/>
                        </a:rPr>
                        <a:t>SUB –WORK STREAM LEADER</a:t>
                      </a:r>
                      <a:endParaRPr lang="en-ZA" sz="1200" dirty="0">
                        <a:latin typeface="Calibri" panose="020F0502020204030204" pitchFamily="34" charset="0"/>
                      </a:endParaRPr>
                    </a:p>
                  </a:txBody>
                  <a:tcPr/>
                </a:tc>
                <a:tc gridSpan="2">
                  <a:txBody>
                    <a:bodyPr/>
                    <a:lstStyle/>
                    <a:p>
                      <a:pPr algn="ctr">
                        <a:lnSpc>
                          <a:spcPct val="100000"/>
                        </a:lnSpc>
                      </a:pPr>
                      <a:r>
                        <a:rPr lang="en-ZA" sz="1200" dirty="0" smtClean="0">
                          <a:latin typeface="Calibri" panose="020F0502020204030204" pitchFamily="34" charset="0"/>
                        </a:rPr>
                        <a:t>TEAM MEMBERS</a:t>
                      </a:r>
                      <a:endParaRPr lang="en-ZA" sz="1200" dirty="0">
                        <a:latin typeface="Calibri" panose="020F0502020204030204" pitchFamily="34" charset="0"/>
                      </a:endParaRPr>
                    </a:p>
                  </a:txBody>
                  <a:tcPr/>
                </a:tc>
                <a:tc hMerge="1">
                  <a:txBody>
                    <a:bodyPr/>
                    <a:lstStyle/>
                    <a:p>
                      <a:endParaRPr lang="en-ZA" dirty="0"/>
                    </a:p>
                  </a:txBody>
                  <a:tcPr/>
                </a:tc>
              </a:tr>
              <a:tr h="528550">
                <a:tc rowSpan="4">
                  <a:txBody>
                    <a:bodyPr/>
                    <a:lstStyle/>
                    <a:p>
                      <a:r>
                        <a:rPr lang="en-ZA" sz="1400" kern="1200" dirty="0" smtClean="0">
                          <a:solidFill>
                            <a:schemeClr val="dk1"/>
                          </a:solidFill>
                          <a:effectLst/>
                          <a:latin typeface="Calibri" panose="020F0502020204030204" pitchFamily="34" charset="0"/>
                          <a:ea typeface="+mn-ea"/>
                          <a:cs typeface="+mn-cs"/>
                        </a:rPr>
                        <a:t>RC: FS/NC</a:t>
                      </a:r>
                    </a:p>
                  </a:txBody>
                  <a:tcPr/>
                </a:tc>
                <a:tc rowSpan="4">
                  <a:txBody>
                    <a:body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mn-ea"/>
                          <a:cs typeface="+mn-cs"/>
                        </a:rPr>
                        <a:t>Sub work stream 5.3: </a:t>
                      </a:r>
                      <a:r>
                        <a:rPr lang="en-US" sz="1400" b="1" kern="1200" dirty="0" smtClean="0">
                          <a:solidFill>
                            <a:schemeClr val="tx1"/>
                          </a:solidFill>
                          <a:latin typeface="Calibri" panose="020F0502020204030204" pitchFamily="34" charset="0"/>
                          <a:ea typeface="+mn-ea"/>
                          <a:cs typeface="Arial" panose="020B0604020202020204" pitchFamily="34" charset="0"/>
                        </a:rPr>
                        <a:t>Financial </a:t>
                      </a:r>
                      <a:r>
                        <a:rPr lang="en-US" sz="1400" b="1" kern="1200" dirty="0" smtClean="0">
                          <a:solidFill>
                            <a:schemeClr val="tx1"/>
                          </a:solidFill>
                          <a:latin typeface="Calibri" panose="020F0502020204030204" pitchFamily="34" charset="0"/>
                          <a:ea typeface="+mn-ea"/>
                          <a:cs typeface="Arial" panose="020B0604020202020204" pitchFamily="34" charset="0"/>
                        </a:rPr>
                        <a:t>Sustainability</a:t>
                      </a:r>
                    </a:p>
                    <a:p>
                      <a:pPr marL="88900" marR="0" lvl="1" indent="0" algn="l" defTabSz="990600" rtl="0" eaLnBrk="0" fontAlgn="ctr" latinLnBrk="0" hangingPunct="0">
                        <a:lnSpc>
                          <a:spcPct val="100000"/>
                        </a:lnSpc>
                        <a:spcBef>
                          <a:spcPts val="0"/>
                        </a:spcBef>
                        <a:spcAft>
                          <a:spcPts val="0"/>
                        </a:spcAft>
                        <a:buClrTx/>
                        <a:buSzTx/>
                        <a:buFontTx/>
                        <a:buNone/>
                        <a:tabLst/>
                        <a:defRPr/>
                      </a:pPr>
                      <a:r>
                        <a:rPr lang="en-US" sz="1400" b="1" kern="1200" dirty="0" smtClean="0">
                          <a:solidFill>
                            <a:schemeClr val="tx1"/>
                          </a:solidFill>
                          <a:effectLst/>
                          <a:latin typeface="Calibri" panose="020F0502020204030204" pitchFamily="34" charset="0"/>
                          <a:ea typeface="+mn-ea"/>
                          <a:cs typeface="Arial" panose="020B0604020202020204" pitchFamily="34" charset="0"/>
                        </a:rPr>
                        <a:t>Ms N Mabusela</a:t>
                      </a:r>
                      <a:endParaRPr lang="en-ZA" sz="1400" dirty="0">
                        <a:effectLst/>
                        <a:latin typeface="Calibri" panose="020F0502020204030204" pitchFamily="34" charset="0"/>
                      </a:endParaRPr>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Calibri"/>
                          <a:cs typeface="+mn-cs"/>
                        </a:rPr>
                        <a:t>Acting DC Legal Services</a:t>
                      </a:r>
                      <a:endParaRPr lang="en-ZA" sz="1400" kern="1200" dirty="0" smtClean="0">
                        <a:solidFill>
                          <a:schemeClr val="dk1"/>
                        </a:solidFill>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a:effectLst/>
                          <a:latin typeface="Calibri" panose="020F0502020204030204" pitchFamily="34" charset="0"/>
                          <a:ea typeface="Calibri"/>
                          <a:cs typeface="Arial"/>
                        </a:rPr>
                        <a:t>Dir Logistics</a:t>
                      </a:r>
                      <a:endParaRPr lang="en-ZA" sz="1400">
                        <a:effectLst/>
                        <a:latin typeface="Calibri" panose="020F0502020204030204" pitchFamily="34" charset="0"/>
                        <a:ea typeface="Times New Roman"/>
                        <a:cs typeface="Times New Roman"/>
                      </a:endParaRPr>
                    </a:p>
                  </a:txBody>
                  <a:tcPr marL="68580" marR="68580" marT="0" marB="0"/>
                </a:tc>
              </a:tr>
              <a:tr h="1003926">
                <a:tc vMerge="1">
                  <a:txBody>
                    <a:bodyPr/>
                    <a:lstStyle/>
                    <a:p>
                      <a:endParaRPr lang="en-ZA" dirty="0"/>
                    </a:p>
                  </a:txBody>
                  <a:tcPr/>
                </a:tc>
                <a:tc vMerge="1">
                  <a:txBody>
                    <a:bodyPr/>
                    <a:lstStyle/>
                    <a:p>
                      <a:endParaRPr lang="en-ZA" dirty="0"/>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r>
                        <a:rPr lang="en-ZA" sz="1400" kern="1200" dirty="0" smtClean="0">
                          <a:solidFill>
                            <a:schemeClr val="dk1"/>
                          </a:solidFill>
                          <a:effectLst/>
                          <a:latin typeface="Calibri" panose="020F0502020204030204" pitchFamily="34" charset="0"/>
                          <a:ea typeface="Times New Roman"/>
                          <a:cs typeface="+mn-cs"/>
                        </a:rPr>
                        <a:t>Dir Procurement Administration</a:t>
                      </a:r>
                      <a:endParaRPr lang="en-ZA" sz="1400" kern="1200" dirty="0" smtClean="0">
                        <a:solidFill>
                          <a:schemeClr val="dk1"/>
                        </a:solidFill>
                        <a:effectLst/>
                        <a:latin typeface="Calibri" panose="020F0502020204030204" pitchFamily="34" charset="0"/>
                        <a:ea typeface="Times New Roman"/>
                        <a:cs typeface="Times New Roman"/>
                      </a:endParaRPr>
                    </a:p>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dirty="0">
                          <a:effectLst/>
                          <a:latin typeface="Calibri" panose="020F0502020204030204" pitchFamily="34" charset="0"/>
                          <a:ea typeface="Calibri"/>
                          <a:cs typeface="Arial"/>
                        </a:rPr>
                        <a:t>Regional Heads </a:t>
                      </a:r>
                      <a:r>
                        <a:rPr lang="en-ZA" sz="1400" dirty="0" smtClean="0">
                          <a:effectLst/>
                          <a:latin typeface="Calibri" panose="020F0502020204030204" pitchFamily="34" charset="0"/>
                          <a:ea typeface="Calibri"/>
                          <a:cs typeface="Arial"/>
                        </a:rPr>
                        <a:t>Finance and </a:t>
                      </a:r>
                      <a:r>
                        <a:rPr lang="en-ZA" sz="1400" dirty="0" err="1" smtClean="0">
                          <a:effectLst/>
                          <a:latin typeface="Calibri" panose="020F0502020204030204" pitchFamily="34" charset="0"/>
                          <a:ea typeface="Calibri"/>
                          <a:cs typeface="Arial"/>
                        </a:rPr>
                        <a:t>SCM</a:t>
                      </a:r>
                      <a:r>
                        <a:rPr lang="en-ZA" sz="1400" baseline="0" dirty="0" smtClean="0">
                          <a:effectLst/>
                          <a:latin typeface="Calibri" panose="020F0502020204030204" pitchFamily="34" charset="0"/>
                          <a:ea typeface="Calibri"/>
                          <a:cs typeface="Arial"/>
                        </a:rPr>
                        <a:t> (LMN and FS/NC)</a:t>
                      </a:r>
                      <a:endParaRPr lang="en-ZA" sz="1400" dirty="0">
                        <a:effectLst/>
                        <a:latin typeface="Calibri" panose="020F0502020204030204" pitchFamily="34" charset="0"/>
                        <a:ea typeface="Times New Roman"/>
                        <a:cs typeface="Times New Roman"/>
                      </a:endParaRPr>
                    </a:p>
                  </a:txBody>
                  <a:tcPr marL="68580" marR="68580" marT="0" marB="0"/>
                </a:tc>
              </a:tr>
              <a:tr h="669284">
                <a:tc vMerge="1">
                  <a:txBody>
                    <a:bodyPr/>
                    <a:lstStyle/>
                    <a:p>
                      <a:endParaRPr lang="en-ZA" dirty="0"/>
                    </a:p>
                  </a:txBody>
                  <a:tcPr/>
                </a:tc>
                <a:tc vMerge="1">
                  <a:txBody>
                    <a:bodyPr/>
                    <a:lstStyle/>
                    <a:p>
                      <a:endParaRPr lang="en-ZA" dirty="0"/>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r>
                        <a:rPr lang="en-ZA" sz="1400" dirty="0" smtClean="0">
                          <a:effectLst/>
                          <a:latin typeface="Calibri" panose="020F0502020204030204" pitchFamily="34" charset="0"/>
                          <a:ea typeface="Calibri"/>
                          <a:cs typeface="+mn-cs"/>
                        </a:rPr>
                        <a:t>AC Finance</a:t>
                      </a:r>
                      <a:endParaRPr lang="en-ZA" sz="1400" dirty="0" smtClean="0">
                        <a:effectLst/>
                        <a:latin typeface="Calibri" panose="020F0502020204030204" pitchFamily="34" charset="0"/>
                        <a:ea typeface="Times New Roman"/>
                        <a:cs typeface="Times New Roman"/>
                      </a:endParaRPr>
                    </a:p>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r>
                        <a:rPr lang="en-ZA" sz="1400" dirty="0" smtClean="0">
                          <a:effectLst/>
                          <a:latin typeface="Calibri" panose="020F0502020204030204" pitchFamily="34" charset="0"/>
                          <a:ea typeface="Times New Roman"/>
                          <a:cs typeface="Times New Roman"/>
                        </a:rPr>
                        <a:t>Regional Head</a:t>
                      </a:r>
                      <a:r>
                        <a:rPr lang="en-ZA" sz="1400" baseline="0" dirty="0" smtClean="0">
                          <a:effectLst/>
                          <a:latin typeface="Calibri" panose="020F0502020204030204" pitchFamily="34" charset="0"/>
                          <a:ea typeface="Times New Roman"/>
                          <a:cs typeface="Times New Roman"/>
                        </a:rPr>
                        <a:t> Dev and Care (GP and EC)</a:t>
                      </a:r>
                      <a:endParaRPr lang="en-ZA" sz="1400" dirty="0">
                        <a:effectLst/>
                        <a:latin typeface="Calibri" panose="020F0502020204030204" pitchFamily="34" charset="0"/>
                        <a:ea typeface="Times New Roman"/>
                        <a:cs typeface="Times New Roman"/>
                      </a:endParaRPr>
                    </a:p>
                  </a:txBody>
                  <a:tcPr marL="68580" marR="68580" marT="0" marB="0"/>
                </a:tc>
              </a:tr>
              <a:tr h="669284">
                <a:tc vMerge="1">
                  <a:txBody>
                    <a:bodyPr/>
                    <a:lstStyle/>
                    <a:p>
                      <a:endParaRPr lang="en-ZA" dirty="0"/>
                    </a:p>
                  </a:txBody>
                  <a:tcPr/>
                </a:tc>
                <a:tc vMerge="1">
                  <a:txBody>
                    <a:bodyPr/>
                    <a:lstStyle/>
                    <a:p>
                      <a:endParaRPr lang="en-ZA" dirty="0"/>
                    </a:p>
                  </a:txBody>
                  <a:tcPr/>
                </a:tc>
                <a:tc>
                  <a:txBody>
                    <a:bodyPr/>
                    <a:lstStyle/>
                    <a:p>
                      <a:pPr marL="21590" marR="0" indent="0" algn="l" defTabSz="914331" rtl="0" eaLnBrk="1" fontAlgn="auto" latinLnBrk="0" hangingPunct="1">
                        <a:lnSpc>
                          <a:spcPct val="115000"/>
                        </a:lnSpc>
                        <a:spcBef>
                          <a:spcPts val="600"/>
                        </a:spcBef>
                        <a:spcAft>
                          <a:spcPts val="0"/>
                        </a:spcAft>
                        <a:buClrTx/>
                        <a:buSzTx/>
                        <a:buFontTx/>
                        <a:buNone/>
                        <a:tabLst/>
                        <a:defRPr/>
                      </a:pPr>
                      <a:endParaRPr lang="en-ZA" sz="1400" kern="1200" dirty="0" smtClean="0">
                        <a:solidFill>
                          <a:schemeClr val="dk1"/>
                        </a:solidFill>
                        <a:effectLst/>
                        <a:latin typeface="Calibri" panose="020F0502020204030204" pitchFamily="34" charset="0"/>
                        <a:ea typeface="Times New Roman"/>
                        <a:cs typeface="Times New Roman"/>
                      </a:endParaRPr>
                    </a:p>
                  </a:txBody>
                  <a:tcPr marL="68580" marR="68580" marT="0" marB="0"/>
                </a:tc>
                <a:tc>
                  <a:txBody>
                    <a:bodyPr/>
                    <a:lstStyle/>
                    <a:p>
                      <a:pPr marL="21590">
                        <a:lnSpc>
                          <a:spcPct val="115000"/>
                        </a:lnSpc>
                        <a:spcBef>
                          <a:spcPts val="600"/>
                        </a:spcBef>
                        <a:spcAft>
                          <a:spcPts val="0"/>
                        </a:spcAft>
                      </a:pPr>
                      <a:endParaRPr lang="en-ZA" sz="1400" dirty="0">
                        <a:effectLst/>
                        <a:latin typeface="Calibri" panose="020F0502020204030204" pitchFamily="34" charset="0"/>
                        <a:ea typeface="Times New Roman"/>
                        <a:cs typeface="Times New Roman"/>
                      </a:endParaRPr>
                    </a:p>
                  </a:txBody>
                  <a:tcPr marL="68580" marR="68580" marT="0" marB="0"/>
                </a:tc>
              </a:tr>
            </a:tbl>
          </a:graphicData>
        </a:graphic>
      </p:graphicFrame>
      <p:sp>
        <p:nvSpPr>
          <p:cNvPr id="5" name="Slide Number Placeholder 4"/>
          <p:cNvSpPr>
            <a:spLocks noGrp="1"/>
          </p:cNvSpPr>
          <p:nvPr>
            <p:ph type="sldNum" sz="quarter" idx="4294967295"/>
          </p:nvPr>
        </p:nvSpPr>
        <p:spPr>
          <a:xfrm>
            <a:off x="6553200" y="6173793"/>
            <a:ext cx="2133600" cy="365125"/>
          </a:xfrm>
          <a:prstGeom prst="rect">
            <a:avLst/>
          </a:prstGeom>
        </p:spPr>
        <p:txBody>
          <a:bodyPr/>
          <a:lstStyle/>
          <a:p>
            <a:fld id="{DCB3B80B-23E3-3948-A741-EEB7CB22DD0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166488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48680"/>
            <a:ext cx="8229600" cy="400110"/>
          </a:xfrm>
          <a:prstGeom prst="rect">
            <a:avLst/>
          </a:prstGeom>
          <a:noFill/>
        </p:spPr>
        <p:txBody>
          <a:bodyPr wrap="square" rtlCol="0">
            <a:spAutoFit/>
          </a:bodyPr>
          <a:lstStyle/>
          <a:p>
            <a:pPr defTabSz="457200"/>
            <a:r>
              <a:rPr lang="en-US" sz="2000" b="1" dirty="0">
                <a:solidFill>
                  <a:srgbClr val="005300"/>
                </a:solidFill>
                <a:latin typeface="+mj-lt"/>
                <a:cs typeface="Arial Black"/>
              </a:rPr>
              <a:t>5 Year Strategic Plan - Results Chain</a:t>
            </a:r>
          </a:p>
        </p:txBody>
      </p:sp>
      <p:graphicFrame>
        <p:nvGraphicFramePr>
          <p:cNvPr id="5" name="Diagram 4"/>
          <p:cNvGraphicFramePr/>
          <p:nvPr>
            <p:extLst>
              <p:ext uri="{D42A27DB-BD31-4B8C-83A1-F6EECF244321}">
                <p14:modId xmlns:p14="http://schemas.microsoft.com/office/powerpoint/2010/main" val="2727081707"/>
              </p:ext>
            </p:extLst>
          </p:nvPr>
        </p:nvGraphicFramePr>
        <p:xfrm>
          <a:off x="0" y="1138425"/>
          <a:ext cx="6629400"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4790127"/>
              </p:ext>
            </p:extLst>
          </p:nvPr>
        </p:nvGraphicFramePr>
        <p:xfrm>
          <a:off x="0" y="1138425"/>
          <a:ext cx="9144000" cy="4081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ounded Rectangle 6"/>
          <p:cNvSpPr/>
          <p:nvPr/>
        </p:nvSpPr>
        <p:spPr>
          <a:xfrm>
            <a:off x="6716486" y="1643743"/>
            <a:ext cx="2333735" cy="5101715"/>
          </a:xfrm>
          <a:prstGeom prst="roundRect">
            <a:avLst/>
          </a:prstGeom>
          <a:noFill/>
          <a:ln w="25400" cap="flat" cmpd="sng" algn="ctr">
            <a:solidFill>
              <a:srgbClr val="009A44"/>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285750" indent="-285750">
              <a:buFont typeface="Arial" panose="020B0604020202020204" pitchFamily="34" charset="0"/>
              <a:buChar char="•"/>
              <a:defRPr/>
            </a:pPr>
            <a:r>
              <a:rPr lang="en-ZA" sz="1150" kern="0" dirty="0" smtClean="0">
                <a:solidFill>
                  <a:prstClr val="black"/>
                </a:solidFill>
              </a:rPr>
              <a:t>Research/benchmarking </a:t>
            </a:r>
            <a:r>
              <a:rPr lang="en-ZA" sz="1050" kern="0" dirty="0" smtClean="0">
                <a:solidFill>
                  <a:prstClr val="black"/>
                </a:solidFill>
              </a:rPr>
              <a:t>with identified stakeholders </a:t>
            </a:r>
          </a:p>
          <a:p>
            <a:pPr marL="285750" indent="-285750">
              <a:buFont typeface="Arial" panose="020B0604020202020204" pitchFamily="34" charset="0"/>
              <a:buChar char="•"/>
              <a:defRPr/>
            </a:pPr>
            <a:r>
              <a:rPr lang="en-ZA" sz="1050" kern="0" dirty="0" smtClean="0">
                <a:solidFill>
                  <a:prstClr val="black"/>
                </a:solidFill>
              </a:rPr>
              <a:t>Collaboration and integration with  stakeholders / local communities in delivery of  service</a:t>
            </a:r>
          </a:p>
          <a:p>
            <a:pPr marL="285750" indent="-285750">
              <a:buFont typeface="Arial" panose="020B0604020202020204" pitchFamily="34" charset="0"/>
              <a:buChar char="•"/>
              <a:defRPr/>
            </a:pPr>
            <a:r>
              <a:rPr lang="en-ZA" sz="1050" kern="0" dirty="0">
                <a:solidFill>
                  <a:prstClr val="black"/>
                </a:solidFill>
              </a:rPr>
              <a:t>Land audits </a:t>
            </a:r>
          </a:p>
          <a:p>
            <a:pPr marL="285750" indent="-285750">
              <a:buFont typeface="Arial" panose="020B0604020202020204" pitchFamily="34" charset="0"/>
              <a:buChar char="•"/>
              <a:defRPr/>
            </a:pPr>
            <a:r>
              <a:rPr lang="en-ZA" sz="1050" kern="0" dirty="0" smtClean="0">
                <a:solidFill>
                  <a:prstClr val="black"/>
                </a:solidFill>
              </a:rPr>
              <a:t>Audits of production workshops, farms, small vegetable gardens, machinery, equipment, HR capacity  and infrastructure</a:t>
            </a:r>
          </a:p>
          <a:p>
            <a:pPr marL="285750" indent="-285750">
              <a:buFont typeface="Arial" panose="020B0604020202020204" pitchFamily="34" charset="0"/>
              <a:buChar char="•"/>
              <a:defRPr/>
            </a:pPr>
            <a:r>
              <a:rPr lang="en-ZA" sz="1050" kern="0" dirty="0">
                <a:solidFill>
                  <a:prstClr val="black"/>
                </a:solidFill>
              </a:rPr>
              <a:t>Feasibility studies</a:t>
            </a:r>
          </a:p>
          <a:p>
            <a:pPr marL="285750" indent="-285750">
              <a:buFont typeface="Arial" panose="020B0604020202020204" pitchFamily="34" charset="0"/>
              <a:buChar char="•"/>
              <a:defRPr/>
            </a:pPr>
            <a:r>
              <a:rPr lang="en-ZA" sz="1050" kern="0" dirty="0" smtClean="0">
                <a:solidFill>
                  <a:prstClr val="black"/>
                </a:solidFill>
              </a:rPr>
              <a:t>Development of funding model </a:t>
            </a:r>
          </a:p>
          <a:p>
            <a:pPr marL="285750" indent="-285750">
              <a:buFont typeface="Arial" panose="020B0604020202020204" pitchFamily="34" charset="0"/>
              <a:buChar char="•"/>
              <a:defRPr/>
            </a:pPr>
            <a:r>
              <a:rPr lang="en-ZA" sz="1050" kern="0" dirty="0" smtClean="0">
                <a:solidFill>
                  <a:prstClr val="black"/>
                </a:solidFill>
              </a:rPr>
              <a:t>Development of a self sufficiency strategy</a:t>
            </a:r>
          </a:p>
          <a:p>
            <a:pPr marL="285750" indent="-285750">
              <a:buFont typeface="Arial" panose="020B0604020202020204" pitchFamily="34" charset="0"/>
              <a:buChar char="•"/>
              <a:defRPr/>
            </a:pPr>
            <a:r>
              <a:rPr lang="en-ZA" sz="1050" kern="0" dirty="0" smtClean="0">
                <a:solidFill>
                  <a:prstClr val="black"/>
                </a:solidFill>
              </a:rPr>
              <a:t>Development of business cases for new opportunities/expansions (e.g. Greening, drones, solar)</a:t>
            </a:r>
          </a:p>
          <a:p>
            <a:pPr marL="285750" indent="-285750">
              <a:buFont typeface="Arial" panose="020B0604020202020204" pitchFamily="34" charset="0"/>
              <a:buChar char="•"/>
              <a:defRPr/>
            </a:pPr>
            <a:r>
              <a:rPr lang="en-ZA" sz="1050" kern="0" dirty="0" smtClean="0">
                <a:solidFill>
                  <a:prstClr val="black"/>
                </a:solidFill>
              </a:rPr>
              <a:t>Implementation of pilot projects</a:t>
            </a:r>
          </a:p>
          <a:p>
            <a:pPr marL="285750" indent="-285750">
              <a:buFont typeface="Arial" panose="020B0604020202020204" pitchFamily="34" charset="0"/>
              <a:buChar char="•"/>
              <a:defRPr/>
            </a:pPr>
            <a:r>
              <a:rPr lang="en-ZA" sz="1050" kern="0" dirty="0" smtClean="0">
                <a:solidFill>
                  <a:prstClr val="black"/>
                </a:solidFill>
              </a:rPr>
              <a:t>Monitoring and evaluation</a:t>
            </a:r>
          </a:p>
          <a:p>
            <a:pPr marL="285750" indent="-285750">
              <a:buFont typeface="Arial" panose="020B0604020202020204" pitchFamily="34" charset="0"/>
              <a:buChar char="•"/>
              <a:defRPr/>
            </a:pPr>
            <a:r>
              <a:rPr lang="en-ZA" sz="1050" kern="0" dirty="0" smtClean="0">
                <a:solidFill>
                  <a:prstClr val="black"/>
                </a:solidFill>
              </a:rPr>
              <a:t>Roll-out</a:t>
            </a:r>
          </a:p>
          <a:p>
            <a:pPr>
              <a:defRPr/>
            </a:pPr>
            <a:endParaRPr lang="en-ZA" sz="1200" kern="0" dirty="0" smtClean="0">
              <a:solidFill>
                <a:prstClr val="black"/>
              </a:solidFill>
            </a:endParaRPr>
          </a:p>
          <a:p>
            <a:pPr marL="285750" indent="-285750">
              <a:buFont typeface="Arial" panose="020B0604020202020204" pitchFamily="34" charset="0"/>
              <a:buChar char="•"/>
              <a:defRPr/>
            </a:pPr>
            <a:endParaRPr lang="en-ZA" sz="1200" kern="0" dirty="0" smtClean="0">
              <a:solidFill>
                <a:prstClr val="black"/>
              </a:solidFill>
            </a:endParaRPr>
          </a:p>
          <a:p>
            <a:pPr>
              <a:defRPr/>
            </a:pPr>
            <a:endParaRPr lang="en-ZA" sz="1200" kern="0" dirty="0">
              <a:solidFill>
                <a:prstClr val="black"/>
              </a:solidFill>
            </a:endParaRPr>
          </a:p>
          <a:p>
            <a:pPr marL="285750" indent="-285750">
              <a:buFont typeface="Arial" panose="020B0604020202020204" pitchFamily="34" charset="0"/>
              <a:buChar char="•"/>
              <a:defRPr/>
            </a:pPr>
            <a:endParaRPr lang="en-ZA" sz="1200" kern="0" dirty="0" smtClean="0">
              <a:solidFill>
                <a:prstClr val="black"/>
              </a:solidFill>
            </a:endParaRPr>
          </a:p>
        </p:txBody>
      </p:sp>
    </p:spTree>
    <p:extLst>
      <p:ext uri="{BB962C8B-B14F-4D97-AF65-F5344CB8AC3E}">
        <p14:creationId xmlns:p14="http://schemas.microsoft.com/office/powerpoint/2010/main" val="1660506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469110370"/>
              </p:ext>
            </p:extLst>
          </p:nvPr>
        </p:nvGraphicFramePr>
        <p:xfrm>
          <a:off x="252313" y="1523693"/>
          <a:ext cx="8461375"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91976" y="692696"/>
            <a:ext cx="8229600" cy="830997"/>
          </a:xfrm>
          <a:prstGeom prst="rect">
            <a:avLst/>
          </a:prstGeom>
          <a:noFill/>
        </p:spPr>
        <p:txBody>
          <a:bodyPr wrap="square" rtlCol="0">
            <a:spAutoFit/>
          </a:bodyPr>
          <a:lstStyle/>
          <a:p>
            <a:pPr defTabSz="457200"/>
            <a:r>
              <a:rPr lang="en-US" sz="2000" b="1" dirty="0">
                <a:solidFill>
                  <a:srgbClr val="005300"/>
                </a:solidFill>
                <a:latin typeface="+mj-lt"/>
                <a:cs typeface="Arial Black"/>
              </a:rPr>
              <a:t>Summary of the 2018 Strategic Planning Session</a:t>
            </a:r>
          </a:p>
          <a:p>
            <a:pPr defTabSz="457200"/>
            <a:endParaRPr lang="en-US" sz="2800" b="1" dirty="0">
              <a:solidFill>
                <a:srgbClr val="00B050"/>
              </a:solidFill>
            </a:endParaRPr>
          </a:p>
        </p:txBody>
      </p:sp>
    </p:spTree>
    <p:extLst>
      <p:ext uri="{BB962C8B-B14F-4D97-AF65-F5344CB8AC3E}">
        <p14:creationId xmlns:p14="http://schemas.microsoft.com/office/powerpoint/2010/main" val="1517791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SUB  WORK-STREAM 5.1</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1547664" y="2564904"/>
            <a:ext cx="7560840" cy="180621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ctr" fontAlgn="t">
              <a:lnSpc>
                <a:spcPct val="120000"/>
              </a:lnSpc>
              <a:spcBef>
                <a:spcPts val="1200"/>
              </a:spcBef>
            </a:pPr>
            <a:r>
              <a:rPr kumimoji="1" lang="en-ZA" sz="3600" dirty="0">
                <a:solidFill>
                  <a:srgbClr val="000000"/>
                </a:solidFill>
              </a:rPr>
              <a:t>SELF </a:t>
            </a:r>
            <a:r>
              <a:rPr kumimoji="1" lang="en-ZA" sz="3600" dirty="0" smtClean="0">
                <a:solidFill>
                  <a:srgbClr val="000000"/>
                </a:solidFill>
              </a:rPr>
              <a:t>SUFFICIENCY</a:t>
            </a:r>
          </a:p>
          <a:p>
            <a:pPr algn="ctr" fontAlgn="t">
              <a:lnSpc>
                <a:spcPct val="120000"/>
              </a:lnSpc>
              <a:spcBef>
                <a:spcPts val="1200"/>
              </a:spcBef>
            </a:pPr>
            <a:r>
              <a:rPr kumimoji="1" lang="en-ZA" sz="3600" dirty="0">
                <a:solidFill>
                  <a:srgbClr val="000000"/>
                </a:solidFill>
              </a:rPr>
              <a:t>(Production </a:t>
            </a:r>
            <a:r>
              <a:rPr kumimoji="1" lang="en-ZA" sz="3600" dirty="0" smtClean="0">
                <a:solidFill>
                  <a:srgbClr val="000000"/>
                </a:solidFill>
              </a:rPr>
              <a:t>Workshops) </a:t>
            </a:r>
            <a:endParaRPr kumimoji="1" lang="en-ZA" sz="3600" dirty="0">
              <a:solidFill>
                <a:srgbClr val="000000"/>
              </a:solidFill>
            </a:endParaRPr>
          </a:p>
        </p:txBody>
      </p:sp>
    </p:spTree>
    <p:extLst>
      <p:ext uri="{BB962C8B-B14F-4D97-AF65-F5344CB8AC3E}">
        <p14:creationId xmlns:p14="http://schemas.microsoft.com/office/powerpoint/2010/main" val="19362104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9" name="Oval 61"/>
          <p:cNvSpPr>
            <a:spLocks noChangeArrowheads="1"/>
          </p:cNvSpPr>
          <p:nvPr/>
        </p:nvSpPr>
        <p:spPr bwMode="auto">
          <a:xfrm>
            <a:off x="5508104" y="135364"/>
            <a:ext cx="107950" cy="107950"/>
          </a:xfrm>
          <a:prstGeom prst="ellipse">
            <a:avLst/>
          </a:prstGeom>
          <a:solidFill>
            <a:srgbClr val="00B050"/>
          </a:solidFill>
          <a:ln w="12700" algn="ctr">
            <a:solidFill>
              <a:schemeClr val="tx1"/>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dirty="0">
              <a:solidFill>
                <a:srgbClr val="000000"/>
              </a:solidFill>
            </a:endParaRPr>
          </a:p>
        </p:txBody>
      </p:sp>
      <p:sp>
        <p:nvSpPr>
          <p:cNvPr id="5231" name="Oval 63"/>
          <p:cNvSpPr>
            <a:spLocks noChangeArrowheads="1"/>
          </p:cNvSpPr>
          <p:nvPr/>
        </p:nvSpPr>
        <p:spPr bwMode="auto">
          <a:xfrm>
            <a:off x="7884368" y="135364"/>
            <a:ext cx="107950" cy="107950"/>
          </a:xfrm>
          <a:prstGeom prst="ellipse">
            <a:avLst/>
          </a:prstGeom>
          <a:solidFill>
            <a:srgbClr val="FF0000"/>
          </a:solidFill>
          <a:ln w="12700" algn="ctr">
            <a:solidFill>
              <a:schemeClr val="tx1"/>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dirty="0">
              <a:solidFill>
                <a:srgbClr val="000000"/>
              </a:solidFill>
            </a:endParaRPr>
          </a:p>
        </p:txBody>
      </p:sp>
      <p:sp>
        <p:nvSpPr>
          <p:cNvPr id="11" name="Oval 63"/>
          <p:cNvSpPr>
            <a:spLocks noChangeArrowheads="1"/>
          </p:cNvSpPr>
          <p:nvPr/>
        </p:nvSpPr>
        <p:spPr bwMode="auto">
          <a:xfrm>
            <a:off x="6318386" y="141823"/>
            <a:ext cx="107950" cy="107950"/>
          </a:xfrm>
          <a:prstGeom prst="ellipse">
            <a:avLst/>
          </a:prstGeom>
          <a:solidFill>
            <a:srgbClr val="FFFF00"/>
          </a:solidFill>
          <a:ln w="12700" algn="ctr">
            <a:solidFill>
              <a:schemeClr val="tx1"/>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dirty="0">
              <a:solidFill>
                <a:srgbClr val="00000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85549408"/>
              </p:ext>
            </p:extLst>
          </p:nvPr>
        </p:nvGraphicFramePr>
        <p:xfrm>
          <a:off x="206819" y="819134"/>
          <a:ext cx="5010466" cy="1454117"/>
        </p:xfrm>
        <a:graphic>
          <a:graphicData uri="http://schemas.openxmlformats.org/drawingml/2006/table">
            <a:tbl>
              <a:tblPr/>
              <a:tblGrid>
                <a:gridCol w="2004331">
                  <a:extLst>
                    <a:ext uri="{9D8B030D-6E8A-4147-A177-3AD203B41FA5}">
                      <a16:colId xmlns:a16="http://schemas.microsoft.com/office/drawing/2014/main" xmlns="" val="20000"/>
                    </a:ext>
                  </a:extLst>
                </a:gridCol>
                <a:gridCol w="3006135">
                  <a:extLst>
                    <a:ext uri="{9D8B030D-6E8A-4147-A177-3AD203B41FA5}">
                      <a16:colId xmlns:a16="http://schemas.microsoft.com/office/drawing/2014/main" xmlns="" val="20001"/>
                    </a:ext>
                  </a:extLst>
                </a:gridCol>
              </a:tblGrid>
              <a:tr h="375304">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5.1</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lvl="1" indent="0" algn="l" defTabSz="990600" eaLnBrk="0" hangingPunct="0"/>
                      <a:r>
                        <a:rPr lang="en-GB" sz="1200" i="0" dirty="0" smtClean="0">
                          <a:latin typeface="Arial" panose="020B0604020202020204" pitchFamily="34" charset="0"/>
                          <a:cs typeface="Arial" panose="020B0604020202020204" pitchFamily="34" charset="0"/>
                        </a:rPr>
                        <a:t>Sub Work-stream (5.1) Production Workshops </a:t>
                      </a:r>
                      <a:endParaRPr lang="en-GB" sz="1200" i="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7424">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US" sz="1200" kern="1200" dirty="0" smtClean="0">
                          <a:solidFill>
                            <a:schemeClr val="tx1"/>
                          </a:solidFill>
                          <a:latin typeface="Arial" panose="020B0604020202020204" pitchFamily="34" charset="0"/>
                          <a:ea typeface="+mn-ea"/>
                          <a:cs typeface="Arial" panose="020B0604020202020204" pitchFamily="34" charset="0"/>
                        </a:rPr>
                        <a:t>Ms Moodley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7424">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Sub work stream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US" sz="1200" kern="1200" dirty="0" smtClean="0">
                          <a:solidFill>
                            <a:schemeClr val="tx1"/>
                          </a:solidFill>
                          <a:latin typeface="Arial" panose="020B0604020202020204" pitchFamily="34" charset="0"/>
                          <a:ea typeface="+mn-ea"/>
                          <a:cs typeface="Arial" panose="020B0604020202020204" pitchFamily="34" charset="0"/>
                        </a:rPr>
                        <a:t>Mr Bron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24">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9117">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7424">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96842791"/>
              </p:ext>
            </p:extLst>
          </p:nvPr>
        </p:nvGraphicFramePr>
        <p:xfrm>
          <a:off x="5217286" y="819135"/>
          <a:ext cx="3676689" cy="1454116"/>
        </p:xfrm>
        <a:graphic>
          <a:graphicData uri="http://schemas.openxmlformats.org/drawingml/2006/table">
            <a:tbl>
              <a:tblPr/>
              <a:tblGrid>
                <a:gridCol w="2235034">
                  <a:extLst>
                    <a:ext uri="{9D8B030D-6E8A-4147-A177-3AD203B41FA5}">
                      <a16:colId xmlns:a16="http://schemas.microsoft.com/office/drawing/2014/main" xmlns="" val="20000"/>
                    </a:ext>
                  </a:extLst>
                </a:gridCol>
                <a:gridCol w="1441655">
                  <a:extLst>
                    <a:ext uri="{9D8B030D-6E8A-4147-A177-3AD203B41FA5}">
                      <a16:colId xmlns:a16="http://schemas.microsoft.com/office/drawing/2014/main" xmlns="" val="20001"/>
                    </a:ext>
                  </a:extLst>
                </a:gridCol>
              </a:tblGrid>
              <a:tr h="275715">
                <a:tc>
                  <a:txBody>
                    <a:body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mn-lt"/>
                          <a:ea typeface="+mn-ea"/>
                          <a:cs typeface="+mn-cs"/>
                        </a:rPr>
                        <a:t>On Track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51256">
                <a:tc>
                  <a:txBody>
                    <a:body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GB" sz="1200" b="0" i="0" u="none" strike="noStrike" dirty="0">
                        <a:solidFill>
                          <a:srgbClr val="FF0000"/>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5715">
                <a:tc>
                  <a:txBody>
                    <a:body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5715">
                <a:tc>
                  <a:txBody>
                    <a:body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5715">
                <a:tc>
                  <a:txBody>
                    <a:body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2" name="Title 1"/>
          <p:cNvSpPr>
            <a:spLocks noGrp="1"/>
          </p:cNvSpPr>
          <p:nvPr>
            <p:ph type="title"/>
          </p:nvPr>
        </p:nvSpPr>
        <p:spPr>
          <a:xfrm>
            <a:off x="206819" y="595878"/>
            <a:ext cx="8687156" cy="221599"/>
          </a:xfrm>
          <a:solidFill>
            <a:srgbClr val="99018E"/>
          </a:solidFill>
        </p:spPr>
        <p:txBody>
          <a:bodyPr/>
          <a:lstStyle/>
          <a:p>
            <a:pPr algn="ctr"/>
            <a:r>
              <a:rPr lang="en-US" sz="1600" dirty="0">
                <a:solidFill>
                  <a:schemeClr val="bg1"/>
                </a:solidFill>
              </a:rPr>
              <a:t>Milestone </a:t>
            </a:r>
            <a:r>
              <a:rPr lang="en-US" sz="1600" dirty="0" smtClean="0">
                <a:solidFill>
                  <a:schemeClr val="bg1"/>
                </a:solidFill>
              </a:rPr>
              <a:t>Report – </a:t>
            </a:r>
            <a:r>
              <a:rPr lang="en-US" sz="1600" dirty="0">
                <a:solidFill>
                  <a:schemeClr val="bg1"/>
                </a:solidFill>
              </a:rPr>
              <a:t>Deliverables </a:t>
            </a:r>
            <a:r>
              <a:rPr lang="en-US" sz="1600" dirty="0" smtClean="0">
                <a:solidFill>
                  <a:schemeClr val="bg1"/>
                </a:solidFill>
              </a:rPr>
              <a:t>(Self Sufficiency) </a:t>
            </a:r>
            <a:endParaRPr lang="en-US" sz="160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998947817"/>
              </p:ext>
            </p:extLst>
          </p:nvPr>
        </p:nvGraphicFramePr>
        <p:xfrm>
          <a:off x="227537" y="2028169"/>
          <a:ext cx="8687155" cy="3958337"/>
        </p:xfrm>
        <a:graphic>
          <a:graphicData uri="http://schemas.openxmlformats.org/drawingml/2006/table">
            <a:tbl>
              <a:tblPr firstRow="1" bandRow="1">
                <a:tableStyleId>{5C22544A-7EE6-4342-B048-85BDC9FD1C3A}</a:tableStyleId>
              </a:tblPr>
              <a:tblGrid>
                <a:gridCol w="3552375">
                  <a:extLst>
                    <a:ext uri="{9D8B030D-6E8A-4147-A177-3AD203B41FA5}">
                      <a16:colId xmlns:a16="http://schemas.microsoft.com/office/drawing/2014/main" xmlns="" val="20000"/>
                    </a:ext>
                  </a:extLst>
                </a:gridCol>
                <a:gridCol w="864096"/>
                <a:gridCol w="864096"/>
                <a:gridCol w="864096"/>
                <a:gridCol w="720080"/>
                <a:gridCol w="1822412"/>
              </a:tblGrid>
              <a:tr h="242432">
                <a:tc>
                  <a:txBody>
                    <a:body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mn-lt"/>
                          <a:ea typeface="+mn-ea"/>
                          <a:cs typeface="+mn-cs"/>
                        </a:rPr>
                        <a:t>Milestone </a:t>
                      </a:r>
                      <a:endParaRPr lang="en-ZA" sz="900" b="1" i="0" u="none"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Start Date</a:t>
                      </a:r>
                      <a:endParaRPr lang="en-GB" sz="900" b="1" i="0" u="none" strike="noStrike" kern="1200" dirty="0">
                        <a:solidFill>
                          <a:schemeClr val="tx1"/>
                        </a:solidFill>
                        <a:latin typeface="+mn-lt"/>
                        <a:ea typeface="+mn-ea"/>
                        <a:cs typeface="+mn-cs"/>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End Date</a:t>
                      </a:r>
                      <a:endParaRPr lang="en-GB" sz="900" b="1" i="0" u="none" strike="noStrike" kern="1200" dirty="0">
                        <a:solidFill>
                          <a:schemeClr val="tx1"/>
                        </a:solidFill>
                        <a:latin typeface="+mn-lt"/>
                        <a:ea typeface="+mn-ea"/>
                        <a:cs typeface="+mn-cs"/>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 Completed </a:t>
                      </a:r>
                      <a:endParaRPr lang="en-GB" sz="900" b="1" i="0" u="none" strike="noStrike" kern="1200" dirty="0">
                        <a:solidFill>
                          <a:schemeClr val="tx1"/>
                        </a:solidFill>
                        <a:latin typeface="+mn-lt"/>
                        <a:ea typeface="+mn-ea"/>
                        <a:cs typeface="+mn-cs"/>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marR="0" lvl="0" indent="0" algn="ctr" defTabSz="914331" rtl="0" eaLnBrk="1" fontAlgn="ctr" latinLnBrk="0" hangingPunct="1">
                        <a:lnSpc>
                          <a:spcPct val="100000"/>
                        </a:lnSpc>
                        <a:spcBef>
                          <a:spcPts val="0"/>
                        </a:spcBef>
                        <a:spcAft>
                          <a:spcPts val="0"/>
                        </a:spcAft>
                        <a:buClrTx/>
                        <a:buSzTx/>
                        <a:buFontTx/>
                        <a:buNone/>
                        <a:tabLst/>
                        <a:defRPr/>
                      </a:pPr>
                      <a:r>
                        <a:rPr lang="en-GB" sz="900" b="1" i="0" u="none" strike="noStrike" kern="1200" noProof="0" dirty="0" smtClean="0">
                          <a:solidFill>
                            <a:schemeClr val="tx1"/>
                          </a:solidFill>
                          <a:latin typeface="+mn-lt"/>
                          <a:ea typeface="+mn-ea"/>
                          <a:cs typeface="+mn-cs"/>
                        </a:rPr>
                        <a:t>Status</a:t>
                      </a:r>
                      <a:endParaRPr lang="en-GB" sz="900" b="1" i="0" u="none" strike="noStrike" kern="1200" dirty="0">
                        <a:solidFill>
                          <a:schemeClr val="tx1"/>
                        </a:solidFill>
                        <a:latin typeface="+mn-lt"/>
                        <a:ea typeface="+mn-ea"/>
                        <a:cs typeface="+mn-cs"/>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Corrective Actions/progress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2627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Conduct a detailed (as-is) analysis on the current Department’s Production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42432">
                <a:tc gridSpan="6">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C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22627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Conduct mandate analysis  of Production Workshops (Textile/ wood/ Steel/ Bakeries).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40%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a:t>
                      </a:r>
                      <a:endParaRPr kumimoji="0" lang="en-ZA" sz="800" b="0" i="0" u="none" strike="noStrike" kern="1200" cap="none" spc="0" normalizeH="0" baseline="0" dirty="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051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Conduct a detail Audit of  number of workshops, machinery &amp; equipment, HR Capacity and Funding Model of identified  Production Workshops (Textile/ wood/ Steel/ Bakeries)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Commenced with textile audit, i.e.  On the 5</a:t>
                      </a:r>
                      <a:r>
                        <a:rPr kumimoji="0" lang="en-GB" sz="800" b="0" i="0" u="none" strike="noStrike" kern="1200" cap="none" spc="0" normalizeH="0" baseline="30000" noProof="0" dirty="0" smtClean="0">
                          <a:ln>
                            <a:noFill/>
                          </a:ln>
                          <a:solidFill>
                            <a:schemeClr val="tx1"/>
                          </a:solidFill>
                          <a:effectLst/>
                          <a:uLnTx/>
                          <a:uFillTx/>
                          <a:latin typeface="+mn-lt"/>
                          <a:ea typeface="+mn-ea"/>
                          <a:cs typeface="Arial" pitchFamily="34" charset="0"/>
                        </a:rPr>
                        <a:t>th</a:t>
                      </a: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 and 6</a:t>
                      </a:r>
                      <a:r>
                        <a:rPr kumimoji="0" lang="en-GB" sz="800" b="0" i="0" u="none" strike="noStrike" kern="1200" cap="none" spc="0" normalizeH="0" baseline="30000" noProof="0" dirty="0" smtClean="0">
                          <a:ln>
                            <a:noFill/>
                          </a:ln>
                          <a:solidFill>
                            <a:schemeClr val="tx1"/>
                          </a:solidFill>
                          <a:effectLst/>
                          <a:uLnTx/>
                          <a:uFillTx/>
                          <a:latin typeface="+mn-lt"/>
                          <a:ea typeface="+mn-ea"/>
                          <a:cs typeface="Arial" pitchFamily="34" charset="0"/>
                        </a:rPr>
                        <a:t>th</a:t>
                      </a: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 February 2019:</a:t>
                      </a: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Workshop planning and administration</a:t>
                      </a: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Processing of job orders </a:t>
                      </a: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Stock  and store management </a:t>
                      </a: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Enhancement of offender participation</a:t>
                      </a: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Compliance with Legislation, Workshop Procedure Manual and OHS Act, Act no 85 of 1993</a:t>
                      </a: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Witbank: Address vacant post at Textile Section Head and production post.</a:t>
                      </a: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Witbank : Address the broken compressors.</a:t>
                      </a: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rPr>
                        <a:t>Address vacant production staff post at Boksburg.</a:t>
                      </a: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endPar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171450" marR="0" lvl="0" indent="-171450" algn="l" defTabSz="914331" rtl="0" eaLnBrk="1" fontAlgn="auto" latinLnBrk="0" hangingPunct="1">
                        <a:lnSpc>
                          <a:spcPct val="100000"/>
                        </a:lnSpc>
                        <a:spcBef>
                          <a:spcPts val="0"/>
                        </a:spcBef>
                        <a:spcAft>
                          <a:spcPts val="0"/>
                        </a:spcAft>
                        <a:buClrTx/>
                        <a:buSzTx/>
                        <a:buFont typeface="Arial" pitchFamily="34" charset="0"/>
                        <a:buChar char="•"/>
                        <a:tabLst/>
                        <a:defRPr/>
                      </a:pPr>
                      <a:endParaRPr kumimoji="0" lang="en-GB" sz="800" b="0" i="0" u="none" strike="noStrike" kern="1200" cap="none" spc="0" normalizeH="0" baseline="0" noProof="0" dirty="0" smtClean="0">
                        <a:ln>
                          <a:noFill/>
                        </a:ln>
                        <a:solidFill>
                          <a:schemeClr val="tx1"/>
                        </a:solidFill>
                        <a:effectLst/>
                        <a:uLnTx/>
                        <a:uFillTx/>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 Box 60"/>
          <p:cNvSpPr txBox="1">
            <a:spLocks noChangeArrowheads="1"/>
          </p:cNvSpPr>
          <p:nvPr/>
        </p:nvSpPr>
        <p:spPr bwMode="auto">
          <a:xfrm>
            <a:off x="5598083" y="47258"/>
            <a:ext cx="666489"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7" name="Text Box 60"/>
          <p:cNvSpPr txBox="1">
            <a:spLocks noChangeArrowheads="1"/>
          </p:cNvSpPr>
          <p:nvPr/>
        </p:nvSpPr>
        <p:spPr bwMode="auto">
          <a:xfrm>
            <a:off x="6426336" y="53845"/>
            <a:ext cx="1458032"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18" name="Text Box 60"/>
          <p:cNvSpPr txBox="1">
            <a:spLocks noChangeArrowheads="1"/>
          </p:cNvSpPr>
          <p:nvPr/>
        </p:nvSpPr>
        <p:spPr bwMode="auto">
          <a:xfrm>
            <a:off x="7919999" y="32111"/>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spTree>
    <p:extLst>
      <p:ext uri="{BB962C8B-B14F-4D97-AF65-F5344CB8AC3E}">
        <p14:creationId xmlns:p14="http://schemas.microsoft.com/office/powerpoint/2010/main" val="38670890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9" name="Oval 61"/>
          <p:cNvSpPr>
            <a:spLocks noChangeArrowheads="1"/>
          </p:cNvSpPr>
          <p:nvPr/>
        </p:nvSpPr>
        <p:spPr bwMode="auto">
          <a:xfrm>
            <a:off x="5508104" y="135364"/>
            <a:ext cx="107950" cy="107950"/>
          </a:xfrm>
          <a:prstGeom prst="ellipse">
            <a:avLst/>
          </a:prstGeom>
          <a:solidFill>
            <a:srgbClr val="00B050"/>
          </a:solidFill>
          <a:ln w="12700" algn="ctr">
            <a:solidFill>
              <a:schemeClr val="tx1"/>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dirty="0">
              <a:solidFill>
                <a:srgbClr val="000000"/>
              </a:solidFill>
            </a:endParaRPr>
          </a:p>
        </p:txBody>
      </p:sp>
      <p:sp>
        <p:nvSpPr>
          <p:cNvPr id="5231" name="Oval 63"/>
          <p:cNvSpPr>
            <a:spLocks noChangeArrowheads="1"/>
          </p:cNvSpPr>
          <p:nvPr/>
        </p:nvSpPr>
        <p:spPr bwMode="auto">
          <a:xfrm>
            <a:off x="7884368" y="135364"/>
            <a:ext cx="107950" cy="107950"/>
          </a:xfrm>
          <a:prstGeom prst="ellipse">
            <a:avLst/>
          </a:prstGeom>
          <a:solidFill>
            <a:srgbClr val="FF0000"/>
          </a:solidFill>
          <a:ln w="12700" algn="ctr">
            <a:solidFill>
              <a:schemeClr val="tx1"/>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dirty="0">
              <a:solidFill>
                <a:srgbClr val="000000"/>
              </a:solidFill>
            </a:endParaRPr>
          </a:p>
        </p:txBody>
      </p:sp>
      <p:sp>
        <p:nvSpPr>
          <p:cNvPr id="11" name="Oval 63"/>
          <p:cNvSpPr>
            <a:spLocks noChangeArrowheads="1"/>
          </p:cNvSpPr>
          <p:nvPr/>
        </p:nvSpPr>
        <p:spPr bwMode="auto">
          <a:xfrm>
            <a:off x="6318386" y="141823"/>
            <a:ext cx="107950" cy="107950"/>
          </a:xfrm>
          <a:prstGeom prst="ellipse">
            <a:avLst/>
          </a:prstGeom>
          <a:solidFill>
            <a:srgbClr val="FFFF00"/>
          </a:solidFill>
          <a:ln w="12700" algn="ctr">
            <a:solidFill>
              <a:schemeClr val="tx1"/>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dirty="0">
              <a:solidFill>
                <a:srgbClr val="000000"/>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326380080"/>
              </p:ext>
            </p:extLst>
          </p:nvPr>
        </p:nvGraphicFramePr>
        <p:xfrm>
          <a:off x="456845" y="620688"/>
          <a:ext cx="8219611" cy="5514438"/>
        </p:xfrm>
        <a:graphic>
          <a:graphicData uri="http://schemas.openxmlformats.org/drawingml/2006/table">
            <a:tbl>
              <a:tblPr firstRow="1" bandRow="1">
                <a:tableStyleId>{5C22544A-7EE6-4342-B048-85BDC9FD1C3A}</a:tableStyleId>
              </a:tblPr>
              <a:tblGrid>
                <a:gridCol w="3272849">
                  <a:extLst>
                    <a:ext uri="{9D8B030D-6E8A-4147-A177-3AD203B41FA5}">
                      <a16:colId xmlns:a16="http://schemas.microsoft.com/office/drawing/2014/main" xmlns="" val="20000"/>
                    </a:ext>
                  </a:extLst>
                </a:gridCol>
                <a:gridCol w="796103"/>
                <a:gridCol w="796103"/>
                <a:gridCol w="796103"/>
                <a:gridCol w="663419"/>
                <a:gridCol w="1895034"/>
              </a:tblGrid>
              <a:tr h="242432">
                <a:tc>
                  <a:txBody>
                    <a:body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mn-lt"/>
                          <a:ea typeface="+mn-ea"/>
                          <a:cs typeface="+mn-cs"/>
                        </a:rPr>
                        <a:t>Milestone </a:t>
                      </a:r>
                      <a:endParaRPr lang="en-ZA" sz="900" b="1" i="0" u="none"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Start Date</a:t>
                      </a:r>
                      <a:endParaRPr lang="en-GB" sz="900" b="1" i="0" u="none" strike="noStrike" kern="1200" dirty="0">
                        <a:solidFill>
                          <a:schemeClr val="tx1"/>
                        </a:solidFill>
                        <a:latin typeface="+mn-lt"/>
                        <a:ea typeface="+mn-ea"/>
                        <a:cs typeface="+mn-cs"/>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End Date</a:t>
                      </a:r>
                      <a:endParaRPr lang="en-GB" sz="900" b="1" i="0" u="none" strike="noStrike" kern="1200" dirty="0">
                        <a:solidFill>
                          <a:schemeClr val="tx1"/>
                        </a:solidFill>
                        <a:latin typeface="+mn-lt"/>
                        <a:ea typeface="+mn-ea"/>
                        <a:cs typeface="+mn-cs"/>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 Completed </a:t>
                      </a:r>
                      <a:endParaRPr lang="en-GB" sz="900" b="1" i="0" u="none" strike="noStrike" kern="1200" dirty="0">
                        <a:solidFill>
                          <a:schemeClr val="tx1"/>
                        </a:solidFill>
                        <a:latin typeface="+mn-lt"/>
                        <a:ea typeface="+mn-ea"/>
                        <a:cs typeface="+mn-cs"/>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marR="0" lvl="0" indent="0" algn="ctr" defTabSz="914331" rtl="0" eaLnBrk="1" fontAlgn="ctr" latinLnBrk="0" hangingPunct="1">
                        <a:lnSpc>
                          <a:spcPct val="100000"/>
                        </a:lnSpc>
                        <a:spcBef>
                          <a:spcPts val="0"/>
                        </a:spcBef>
                        <a:spcAft>
                          <a:spcPts val="0"/>
                        </a:spcAft>
                        <a:buClrTx/>
                        <a:buSzTx/>
                        <a:buFontTx/>
                        <a:buNone/>
                        <a:tabLst/>
                        <a:defRPr/>
                      </a:pPr>
                      <a:r>
                        <a:rPr lang="en-GB" sz="900" b="1" i="0" u="none" strike="noStrike" kern="1200" noProof="0" dirty="0" smtClean="0">
                          <a:solidFill>
                            <a:schemeClr val="tx1"/>
                          </a:solidFill>
                          <a:latin typeface="+mn-lt"/>
                          <a:ea typeface="+mn-ea"/>
                          <a:cs typeface="+mn-cs"/>
                        </a:rPr>
                        <a:t>Status</a:t>
                      </a:r>
                      <a:endParaRPr lang="en-GB" sz="900" b="1" i="0" u="none" strike="noStrike" kern="1200" dirty="0">
                        <a:solidFill>
                          <a:schemeClr val="tx1"/>
                        </a:solidFill>
                        <a:latin typeface="+mn-lt"/>
                        <a:ea typeface="+mn-ea"/>
                        <a:cs typeface="+mn-cs"/>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Corrective Actions/progress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2627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Conduct a detailed (as-is) analysis on the current Department’s Production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42432">
                <a:tc gridSpan="6">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C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61885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Audit current performance and optimum utilisation of  </a:t>
                      </a:r>
                      <a:r>
                        <a:rPr kumimoji="0" lang="en-ZA" sz="800" b="0" i="0" u="none" strike="noStrike" kern="1200" cap="none" spc="0" normalizeH="0" baseline="0" noProof="0" dirty="0" smtClean="0">
                          <a:ln>
                            <a:noFill/>
                          </a:ln>
                          <a:solidFill>
                            <a:schemeClr val="tx1"/>
                          </a:solidFill>
                          <a:effectLst/>
                          <a:uLnTx/>
                          <a:uFillTx/>
                          <a:latin typeface="+mj-lt"/>
                          <a:ea typeface="+mn-ea"/>
                          <a:cs typeface="Arial" pitchFamily="34" charset="0"/>
                        </a:rPr>
                        <a:t>number of workshops, machinery &amp; equipment, HR Capacity of</a:t>
                      </a: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 the identified workshops (Textile/ wood/ Steel/ Bakeries)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892">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Analyse the Demand and supply of goods and services produced by the workshops (Textile/ wood/ Steel/ Bakeries).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10%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smtClean="0"/>
                        <a:t>Internal Clients-The clients 'needs are identified and analyzed</a:t>
                      </a:r>
                      <a:r>
                        <a:rPr lang="en-US" sz="800" baseline="0" dirty="0" smtClean="0"/>
                        <a:t> through: </a:t>
                      </a:r>
                      <a:r>
                        <a:rPr lang="en-US" sz="800" dirty="0" smtClean="0"/>
                        <a:t> </a:t>
                      </a:r>
                    </a:p>
                    <a:p>
                      <a:pPr marL="171450" indent="-171450">
                        <a:buFont typeface="Arial" panose="020B0604020202020204" pitchFamily="34" charset="0"/>
                        <a:buChar char="•"/>
                      </a:pPr>
                      <a:r>
                        <a:rPr lang="en-US" sz="800" baseline="0" dirty="0" smtClean="0"/>
                        <a:t>The Master Scheduling, i.e.  for wood and steel.</a:t>
                      </a:r>
                    </a:p>
                    <a:p>
                      <a:pPr marL="171450" marR="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1200" cap="none" spc="0" normalizeH="0" baseline="0" noProof="0" dirty="0" smtClean="0">
                          <a:ln>
                            <a:noFill/>
                          </a:ln>
                          <a:solidFill>
                            <a:schemeClr val="tx1"/>
                          </a:solidFill>
                          <a:effectLst/>
                          <a:uLnTx/>
                          <a:uFillTx/>
                          <a:latin typeface="+mn-lt"/>
                          <a:ea typeface="+mn-ea"/>
                          <a:cs typeface="Arial" pitchFamily="34" charset="0"/>
                        </a:rPr>
                        <a:t>IT to assist with the development of textile scheduling system.</a:t>
                      </a:r>
                    </a:p>
                    <a:p>
                      <a:pPr marL="171450" marR="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8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r>
                        <a:rPr kumimoji="0" lang="en-ZA" sz="800" b="0" i="0" u="none" strike="noStrike" kern="1200" cap="none" spc="0" normalizeH="0" baseline="0" noProof="0" dirty="0" smtClean="0">
                          <a:ln>
                            <a:noFill/>
                          </a:ln>
                          <a:solidFill>
                            <a:schemeClr val="tx1"/>
                          </a:solidFill>
                          <a:effectLst/>
                          <a:uLnTx/>
                          <a:uFillTx/>
                          <a:latin typeface="+mn-lt"/>
                          <a:ea typeface="+mn-ea"/>
                          <a:cs typeface="Arial" pitchFamily="34" charset="0"/>
                        </a:rPr>
                        <a:t>External clients: T</a:t>
                      </a:r>
                      <a:r>
                        <a:rPr lang="en-US" sz="800" dirty="0" smtClean="0"/>
                        <a:t>he clients 'needs are identified and analyzed as per the quotation requests</a:t>
                      </a:r>
                      <a:r>
                        <a:rPr lang="en-US" sz="800" baseline="0" dirty="0" smtClean="0"/>
                        <a:t> </a:t>
                      </a:r>
                      <a:r>
                        <a:rPr kumimoji="0" lang="en-ZA" sz="800" b="0" i="0" u="none" strike="noStrike" kern="1200" cap="none" spc="0" normalizeH="0" baseline="0" noProof="0" dirty="0" smtClean="0">
                          <a:ln>
                            <a:noFill/>
                          </a:ln>
                          <a:solidFill>
                            <a:schemeClr val="tx1"/>
                          </a:solidFill>
                          <a:effectLst/>
                          <a:uLnTx/>
                          <a:uFillTx/>
                          <a:latin typeface="+mn-lt"/>
                          <a:ea typeface="+mn-ea"/>
                          <a:cs typeface="Arial" pitchFamily="34" charset="0"/>
                        </a:rPr>
                        <a:t>(Code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627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Provide a detailed report on the findings of the as-is 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627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Determine expansion opportunities  and optimum utilization of production workshops to enhance self-sufficiency.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01/01/2020</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31/03/2020</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627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Develop a short, medium and long-term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self-sustainable /sufficiency strategy,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01/01/2020</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31/03/2020</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432">
                <a:tc>
                  <a:txBody>
                    <a:body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mn-lt"/>
                          <a:ea typeface="+mn-ea"/>
                          <a:cs typeface="+mn-cs"/>
                        </a:rPr>
                        <a:t>Milestone </a:t>
                      </a:r>
                      <a:endParaRPr lang="en-ZA" sz="900" b="1" i="0" u="none"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Start Date</a:t>
                      </a:r>
                      <a:endParaRPr lang="en-GB" sz="900" b="1" i="0" u="none" strike="noStrike" kern="1200" dirty="0">
                        <a:solidFill>
                          <a:schemeClr val="tx1"/>
                        </a:solidFill>
                        <a:latin typeface="+mn-lt"/>
                        <a:ea typeface="+mn-ea"/>
                        <a:cs typeface="+mn-cs"/>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End Date</a:t>
                      </a:r>
                      <a:endParaRPr lang="en-GB" sz="900" b="1" i="0" u="none" strike="noStrike" kern="1200" dirty="0">
                        <a:solidFill>
                          <a:schemeClr val="tx1"/>
                        </a:solidFill>
                        <a:latin typeface="+mn-lt"/>
                        <a:ea typeface="+mn-ea"/>
                        <a:cs typeface="+mn-cs"/>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 Completed </a:t>
                      </a:r>
                      <a:endParaRPr lang="en-GB" sz="900" b="1" i="0" u="none" strike="noStrike" kern="1200" dirty="0">
                        <a:solidFill>
                          <a:schemeClr val="tx1"/>
                        </a:solidFill>
                        <a:latin typeface="+mn-lt"/>
                        <a:ea typeface="+mn-ea"/>
                        <a:cs typeface="+mn-cs"/>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marR="0" lvl="0" indent="0" algn="ctr" defTabSz="914331" rtl="0" eaLnBrk="1" fontAlgn="ctr" latinLnBrk="0" hangingPunct="1">
                        <a:lnSpc>
                          <a:spcPct val="100000"/>
                        </a:lnSpc>
                        <a:spcBef>
                          <a:spcPts val="0"/>
                        </a:spcBef>
                        <a:spcAft>
                          <a:spcPts val="0"/>
                        </a:spcAft>
                        <a:buClrTx/>
                        <a:buSzTx/>
                        <a:buFontTx/>
                        <a:buNone/>
                        <a:tabLst/>
                        <a:defRPr/>
                      </a:pPr>
                      <a:r>
                        <a:rPr lang="en-GB" sz="900" b="1" i="0" u="none" strike="noStrike" kern="1200" noProof="0" dirty="0" smtClean="0">
                          <a:solidFill>
                            <a:schemeClr val="tx1"/>
                          </a:solidFill>
                          <a:latin typeface="+mn-lt"/>
                          <a:ea typeface="+mn-ea"/>
                          <a:cs typeface="+mn-cs"/>
                        </a:rPr>
                        <a:t>Status</a:t>
                      </a:r>
                      <a:endParaRPr lang="en-GB" sz="900" b="1" i="0" u="none" strike="noStrike" kern="1200" dirty="0">
                        <a:solidFill>
                          <a:schemeClr val="tx1"/>
                        </a:solidFill>
                        <a:latin typeface="+mn-lt"/>
                        <a:ea typeface="+mn-ea"/>
                        <a:cs typeface="+mn-cs"/>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Corrective Actions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6270">
                <a:tc>
                  <a:txBody>
                    <a:bodyPr/>
                    <a:lstStyle/>
                    <a:p>
                      <a:pPr rtl="0" eaLnBrk="1" fontAlgn="auto" latinLnBrk="0" hangingPunct="1"/>
                      <a:r>
                        <a:rPr lang="en-GB" sz="800" b="1" kern="1200" dirty="0" smtClean="0">
                          <a:solidFill>
                            <a:schemeClr val="dk1"/>
                          </a:solidFill>
                          <a:latin typeface="+mn-lt"/>
                          <a:ea typeface="+mn-ea"/>
                          <a:cs typeface="+mn-cs"/>
                        </a:rPr>
                        <a:t>Determine feasibility of Self manufacturing  of goods</a:t>
                      </a:r>
                      <a:r>
                        <a:rPr lang="en-GB" sz="800" b="1" kern="1200" baseline="0" dirty="0" smtClean="0">
                          <a:solidFill>
                            <a:schemeClr val="dk1"/>
                          </a:solidFill>
                          <a:latin typeface="+mn-lt"/>
                          <a:ea typeface="+mn-ea"/>
                          <a:cs typeface="+mn-cs"/>
                        </a:rPr>
                        <a:t> for internal consumption.</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432">
                <a:tc gridSpan="6">
                  <a:txBody>
                    <a:body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srgbClr val="000000"/>
                          </a:solidFill>
                          <a:effectLst/>
                          <a:uLnTx/>
                          <a:uFillTx/>
                          <a:latin typeface="+mn-lt"/>
                          <a:ea typeface="+mn-ea"/>
                          <a:cs typeface="+mn-cs"/>
                        </a:rPr>
                        <a:t>Deliverable</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C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627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kern="1200" baseline="0" dirty="0" smtClean="0">
                          <a:solidFill>
                            <a:schemeClr val="tx1"/>
                          </a:solidFill>
                          <a:effectLst/>
                          <a:latin typeface="+mj-lt"/>
                          <a:ea typeface="+mn-ea"/>
                          <a:cs typeface="+mn-cs"/>
                        </a:rPr>
                        <a:t>Identification of pilot goods item (s) ( Toilet paper and soap). </a:t>
                      </a:r>
                      <a:endParaRPr lang="en-ZA" sz="800" b="0" dirty="0" smtClean="0">
                        <a:solidFill>
                          <a:schemeClr val="tx1"/>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solidFill>
                            <a:schemeClr val="tx1"/>
                          </a:solidFill>
                        </a:rPr>
                        <a:t>01/09/2019</a:t>
                      </a:r>
                      <a:endParaRPr lang="en-ZA"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solidFill>
                            <a:schemeClr val="tx1"/>
                          </a:solidFill>
                          <a:latin typeface="+mj-lt"/>
                        </a:rPr>
                        <a:t>31/12/2019</a:t>
                      </a:r>
                      <a:endParaRPr lang="en-ZA" sz="8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j-lt"/>
                          <a:ea typeface="+mn-ea"/>
                          <a:cs typeface="+mn-cs"/>
                        </a:rPr>
                        <a:t>5%</a:t>
                      </a:r>
                      <a:endParaRPr lang="en-ZA" sz="800" b="1" kern="120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smtClean="0"/>
                        <a:t>Developed a feasibility test panel</a:t>
                      </a:r>
                      <a:r>
                        <a:rPr lang="en-US" sz="800" baseline="0" dirty="0" smtClean="0"/>
                        <a:t> for Pollsmoor Management Area.</a:t>
                      </a:r>
                    </a:p>
                    <a:p>
                      <a:endParaRPr lang="en-US" sz="800" baseline="0" dirty="0" smtClean="0"/>
                    </a:p>
                    <a:p>
                      <a:r>
                        <a:rPr lang="en-US" sz="800" baseline="0" dirty="0" smtClean="0"/>
                        <a:t>Develop a business case., upon approval, commence implementation.</a:t>
                      </a:r>
                      <a:endParaRPr lang="en-Z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 Box 60"/>
          <p:cNvSpPr txBox="1">
            <a:spLocks noChangeArrowheads="1"/>
          </p:cNvSpPr>
          <p:nvPr/>
        </p:nvSpPr>
        <p:spPr bwMode="auto">
          <a:xfrm>
            <a:off x="5598083" y="47258"/>
            <a:ext cx="666489"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7" name="Text Box 60"/>
          <p:cNvSpPr txBox="1">
            <a:spLocks noChangeArrowheads="1"/>
          </p:cNvSpPr>
          <p:nvPr/>
        </p:nvSpPr>
        <p:spPr bwMode="auto">
          <a:xfrm>
            <a:off x="6426336" y="53845"/>
            <a:ext cx="1458032"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18" name="Text Box 60"/>
          <p:cNvSpPr txBox="1">
            <a:spLocks noChangeArrowheads="1"/>
          </p:cNvSpPr>
          <p:nvPr/>
        </p:nvSpPr>
        <p:spPr bwMode="auto">
          <a:xfrm>
            <a:off x="7919999" y="32111"/>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spTree>
    <p:extLst>
      <p:ext uri="{BB962C8B-B14F-4D97-AF65-F5344CB8AC3E}">
        <p14:creationId xmlns:p14="http://schemas.microsoft.com/office/powerpoint/2010/main" val="3936776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9" name="Oval 61"/>
          <p:cNvSpPr>
            <a:spLocks noChangeArrowheads="1"/>
          </p:cNvSpPr>
          <p:nvPr/>
        </p:nvSpPr>
        <p:spPr bwMode="auto">
          <a:xfrm>
            <a:off x="5508104" y="135364"/>
            <a:ext cx="107950" cy="107950"/>
          </a:xfrm>
          <a:prstGeom prst="ellipse">
            <a:avLst/>
          </a:prstGeom>
          <a:solidFill>
            <a:srgbClr val="00B050"/>
          </a:solidFill>
          <a:ln w="12700" algn="ctr">
            <a:solidFill>
              <a:schemeClr val="tx1"/>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dirty="0">
              <a:solidFill>
                <a:srgbClr val="000000"/>
              </a:solidFill>
            </a:endParaRPr>
          </a:p>
        </p:txBody>
      </p:sp>
      <p:sp>
        <p:nvSpPr>
          <p:cNvPr id="5231" name="Oval 63"/>
          <p:cNvSpPr>
            <a:spLocks noChangeArrowheads="1"/>
          </p:cNvSpPr>
          <p:nvPr/>
        </p:nvSpPr>
        <p:spPr bwMode="auto">
          <a:xfrm>
            <a:off x="7884368" y="135364"/>
            <a:ext cx="107950" cy="107950"/>
          </a:xfrm>
          <a:prstGeom prst="ellipse">
            <a:avLst/>
          </a:prstGeom>
          <a:solidFill>
            <a:srgbClr val="FF0000"/>
          </a:solidFill>
          <a:ln w="12700" algn="ctr">
            <a:solidFill>
              <a:schemeClr val="tx1"/>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dirty="0">
              <a:solidFill>
                <a:srgbClr val="000000"/>
              </a:solidFill>
            </a:endParaRPr>
          </a:p>
        </p:txBody>
      </p:sp>
      <p:sp>
        <p:nvSpPr>
          <p:cNvPr id="11" name="Oval 63"/>
          <p:cNvSpPr>
            <a:spLocks noChangeArrowheads="1"/>
          </p:cNvSpPr>
          <p:nvPr/>
        </p:nvSpPr>
        <p:spPr bwMode="auto">
          <a:xfrm>
            <a:off x="6318386" y="141823"/>
            <a:ext cx="107950" cy="107950"/>
          </a:xfrm>
          <a:prstGeom prst="ellipse">
            <a:avLst/>
          </a:prstGeom>
          <a:solidFill>
            <a:srgbClr val="FFFF00"/>
          </a:solidFill>
          <a:ln w="12700" algn="ctr">
            <a:solidFill>
              <a:schemeClr val="tx1"/>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dirty="0">
              <a:solidFill>
                <a:srgbClr val="000000"/>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075849963"/>
              </p:ext>
            </p:extLst>
          </p:nvPr>
        </p:nvGraphicFramePr>
        <p:xfrm>
          <a:off x="539552" y="980728"/>
          <a:ext cx="8219611" cy="2722110"/>
        </p:xfrm>
        <a:graphic>
          <a:graphicData uri="http://schemas.openxmlformats.org/drawingml/2006/table">
            <a:tbl>
              <a:tblPr firstRow="1" bandRow="1">
                <a:tableStyleId>{5C22544A-7EE6-4342-B048-85BDC9FD1C3A}</a:tableStyleId>
              </a:tblPr>
              <a:tblGrid>
                <a:gridCol w="3272849">
                  <a:extLst>
                    <a:ext uri="{9D8B030D-6E8A-4147-A177-3AD203B41FA5}">
                      <a16:colId xmlns:a16="http://schemas.microsoft.com/office/drawing/2014/main" xmlns="" val="20000"/>
                    </a:ext>
                  </a:extLst>
                </a:gridCol>
                <a:gridCol w="796103"/>
                <a:gridCol w="796103"/>
                <a:gridCol w="796103"/>
                <a:gridCol w="663419"/>
                <a:gridCol w="1895034"/>
              </a:tblGrid>
              <a:tr h="242432">
                <a:tc>
                  <a:txBody>
                    <a:bodyPr/>
                    <a:lstStyle/>
                    <a:p>
                      <a:pPr marL="90488" marR="0" indent="0" algn="ctr" defTabSz="914331"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mn-lt"/>
                          <a:ea typeface="+mn-ea"/>
                          <a:cs typeface="+mn-cs"/>
                        </a:rPr>
                        <a:t>Milestone </a:t>
                      </a:r>
                      <a:endParaRPr lang="en-ZA" sz="900" b="1" i="0" u="none"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Start Date</a:t>
                      </a:r>
                      <a:endParaRPr lang="en-GB" sz="900" b="1" i="0" u="none" strike="noStrike" kern="1200" dirty="0">
                        <a:solidFill>
                          <a:schemeClr val="tx1"/>
                        </a:solidFill>
                        <a:latin typeface="+mn-lt"/>
                        <a:ea typeface="+mn-ea"/>
                        <a:cs typeface="+mn-cs"/>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End Date</a:t>
                      </a:r>
                      <a:endParaRPr lang="en-GB" sz="900" b="1" i="0" u="none" strike="noStrike" kern="1200" dirty="0">
                        <a:solidFill>
                          <a:schemeClr val="tx1"/>
                        </a:solidFill>
                        <a:latin typeface="+mn-lt"/>
                        <a:ea typeface="+mn-ea"/>
                        <a:cs typeface="+mn-cs"/>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 Completed </a:t>
                      </a:r>
                      <a:endParaRPr lang="en-GB" sz="900" b="1" i="0" u="none" strike="noStrike" kern="1200" dirty="0">
                        <a:solidFill>
                          <a:schemeClr val="tx1"/>
                        </a:solidFill>
                        <a:latin typeface="+mn-lt"/>
                        <a:ea typeface="+mn-ea"/>
                        <a:cs typeface="+mn-cs"/>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marR="0" lvl="0" indent="0" algn="ctr" defTabSz="914331" rtl="0" eaLnBrk="1" fontAlgn="ctr" latinLnBrk="0" hangingPunct="1">
                        <a:lnSpc>
                          <a:spcPct val="100000"/>
                        </a:lnSpc>
                        <a:spcBef>
                          <a:spcPts val="0"/>
                        </a:spcBef>
                        <a:spcAft>
                          <a:spcPts val="0"/>
                        </a:spcAft>
                        <a:buClrTx/>
                        <a:buSzTx/>
                        <a:buFontTx/>
                        <a:buNone/>
                        <a:tabLst/>
                        <a:defRPr/>
                      </a:pPr>
                      <a:r>
                        <a:rPr lang="en-GB" sz="900" b="1" i="0" u="none" strike="noStrike" kern="1200" noProof="0" dirty="0" smtClean="0">
                          <a:solidFill>
                            <a:schemeClr val="tx1"/>
                          </a:solidFill>
                          <a:latin typeface="+mn-lt"/>
                          <a:ea typeface="+mn-ea"/>
                          <a:cs typeface="+mn-cs"/>
                        </a:rPr>
                        <a:t>Status</a:t>
                      </a:r>
                      <a:endParaRPr lang="en-GB" sz="900" b="1" i="0" u="none" strike="noStrike" kern="1200" dirty="0">
                        <a:solidFill>
                          <a:schemeClr val="tx1"/>
                        </a:solidFill>
                        <a:latin typeface="+mn-lt"/>
                        <a:ea typeface="+mn-ea"/>
                        <a:cs typeface="+mn-cs"/>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ctr" defTabSz="914331" rtl="0" eaLnBrk="1" fontAlgn="ctr" latinLnBrk="0" hangingPunct="1"/>
                      <a:r>
                        <a:rPr lang="en-GB" sz="900" b="1" i="0" u="none" strike="noStrike" kern="1200" dirty="0" smtClean="0">
                          <a:solidFill>
                            <a:schemeClr val="tx1"/>
                          </a:solidFill>
                          <a:latin typeface="+mn-lt"/>
                          <a:ea typeface="+mn-ea"/>
                          <a:cs typeface="+mn-cs"/>
                        </a:rPr>
                        <a:t>Corrective Actions/progress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2627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Conduct a detailed (as-is) analysis on the current Department’s Production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42432">
                <a:tc gridSpan="6">
                  <a:txBody>
                    <a:bodyPr/>
                    <a:lstStyle/>
                    <a:p>
                      <a:pPr marL="90488" marR="0" lvl="0" indent="0" algn="ctr" defTabSz="9144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srgbClr val="000000"/>
                          </a:solidFill>
                          <a:effectLst/>
                          <a:uLnTx/>
                          <a:uFillTx/>
                          <a:latin typeface="+mn-lt"/>
                          <a:ea typeface="+mn-ea"/>
                          <a:cs typeface="+mn-cs"/>
                        </a:rPr>
                        <a:t>Deliverable</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C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627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i="0" kern="1200" baseline="0" dirty="0" smtClean="0">
                          <a:solidFill>
                            <a:schemeClr val="tx1"/>
                          </a:solidFill>
                          <a:effectLst/>
                          <a:latin typeface="+mj-lt"/>
                          <a:ea typeface="+mn-ea"/>
                          <a:cs typeface="+mn-cs"/>
                        </a:rPr>
                        <a:t>Conduct Feasibility Study of the identified item (s). </a:t>
                      </a:r>
                      <a:endParaRPr lang="en-ZA" sz="800" b="0" dirty="0" smtClean="0">
                        <a:solidFill>
                          <a:schemeClr val="tx1"/>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solidFill>
                            <a:schemeClr val="tx1"/>
                          </a:solidFill>
                        </a:rPr>
                        <a:t>01/09/2019</a:t>
                      </a:r>
                      <a:endParaRPr lang="en-ZA"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solidFill>
                            <a:schemeClr val="tx1"/>
                          </a:solidFill>
                          <a:latin typeface="+mj-lt"/>
                        </a:rPr>
                        <a:t>31/12/2019</a:t>
                      </a:r>
                      <a:endParaRPr lang="en-ZA" sz="8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smtClean="0">
                          <a:solidFill>
                            <a:schemeClr val="dk1"/>
                          </a:solidFill>
                          <a:latin typeface="+mj-lt"/>
                          <a:ea typeface="+mn-ea"/>
                          <a:cs typeface="+mn-cs"/>
                        </a:rPr>
                        <a:t>0%</a:t>
                      </a:r>
                      <a:endParaRPr lang="en-ZA" sz="800" b="1" kern="120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627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i="0" kern="1200" baseline="0" dirty="0" smtClean="0">
                          <a:solidFill>
                            <a:schemeClr val="tx1"/>
                          </a:solidFill>
                          <a:effectLst/>
                          <a:latin typeface="+mj-lt"/>
                          <a:ea typeface="+mn-ea"/>
                          <a:cs typeface="+mn-cs"/>
                        </a:rPr>
                        <a:t>Develop Business Case </a:t>
                      </a:r>
                      <a:r>
                        <a:rPr lang="en-ZA" sz="800" b="0" i="0" kern="1200" baseline="0" dirty="0" smtClean="0">
                          <a:solidFill>
                            <a:schemeClr val="tx1"/>
                          </a:solidFill>
                          <a:effectLst/>
                          <a:latin typeface="+mj-lt"/>
                          <a:ea typeface="+mn-ea"/>
                          <a:cs typeface="+mn-cs"/>
                        </a:rPr>
                        <a:t>of the identified item (s). </a:t>
                      </a:r>
                      <a:endParaRPr lang="en-ZA" sz="800" b="0" dirty="0" smtClean="0">
                        <a:solidFill>
                          <a:schemeClr val="tx1"/>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solidFill>
                            <a:schemeClr val="tx1"/>
                          </a:solidFill>
                        </a:rPr>
                        <a:t>01/09/2019</a:t>
                      </a:r>
                      <a:endParaRPr lang="en-ZA"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solidFill>
                            <a:schemeClr val="tx1"/>
                          </a:solidFill>
                          <a:latin typeface="+mj-lt"/>
                        </a:rPr>
                        <a:t>31/12/2019</a:t>
                      </a:r>
                      <a:endParaRPr lang="en-ZA" sz="8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smtClean="0">
                          <a:solidFill>
                            <a:schemeClr val="dk1"/>
                          </a:solidFill>
                          <a:latin typeface="+mj-lt"/>
                          <a:ea typeface="+mn-ea"/>
                          <a:cs typeface="+mn-cs"/>
                        </a:rPr>
                        <a:t>0%</a:t>
                      </a:r>
                      <a:endParaRPr lang="en-ZA" sz="800" b="1" kern="120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627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i="0" kern="1200" baseline="0" dirty="0" smtClean="0">
                          <a:solidFill>
                            <a:schemeClr val="tx1"/>
                          </a:solidFill>
                          <a:effectLst/>
                          <a:latin typeface="+mj-lt"/>
                          <a:ea typeface="+mn-ea"/>
                          <a:cs typeface="+mn-cs"/>
                        </a:rPr>
                        <a:t>Implementation  of the pilot project on the  manufacturing of  identified item (s). </a:t>
                      </a:r>
                      <a:endParaRPr lang="en-ZA" sz="800" b="0" dirty="0" smtClean="0">
                        <a:solidFill>
                          <a:schemeClr val="tx1"/>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dirty="0" smtClean="0">
                          <a:ln>
                            <a:noFill/>
                          </a:ln>
                          <a:solidFill>
                            <a:schemeClr val="tx1"/>
                          </a:solidFill>
                          <a:effectLst/>
                          <a:uLnTx/>
                          <a:uFillTx/>
                          <a:latin typeface="+mj-lt"/>
                          <a:ea typeface="+mn-ea"/>
                          <a:cs typeface="Arial" pitchFamily="34" charset="0"/>
                        </a:rPr>
                        <a:t>03/01/2020</a:t>
                      </a:r>
                      <a:endParaRPr kumimoji="0" lang="en-ZA" sz="800" b="0" i="0" u="none" strike="noStrike" kern="1200" cap="none" spc="0" normalizeH="0" baseline="0" dirty="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dirty="0" smtClean="0">
                          <a:ln>
                            <a:noFill/>
                          </a:ln>
                          <a:solidFill>
                            <a:schemeClr val="tx1"/>
                          </a:solidFill>
                          <a:effectLst/>
                          <a:uLnTx/>
                          <a:uFillTx/>
                          <a:latin typeface="+mj-lt"/>
                          <a:ea typeface="+mn-ea"/>
                          <a:cs typeface="Arial" pitchFamily="34" charset="0"/>
                        </a:rPr>
                        <a:t>31/03/2020</a:t>
                      </a:r>
                      <a:endParaRPr kumimoji="0" lang="en-ZA" sz="800" b="0" i="0" u="none" strike="noStrike" kern="1200" cap="none" spc="0" normalizeH="0" baseline="0" dirty="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smtClean="0">
                          <a:solidFill>
                            <a:schemeClr val="dk1"/>
                          </a:solidFill>
                          <a:latin typeface="+mj-lt"/>
                          <a:ea typeface="+mn-ea"/>
                          <a:cs typeface="+mn-cs"/>
                        </a:rPr>
                        <a:t>0%</a:t>
                      </a:r>
                      <a:endParaRPr lang="en-ZA" sz="800" b="1" kern="120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627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i="0" kern="1200" baseline="0" dirty="0" smtClean="0">
                          <a:solidFill>
                            <a:schemeClr val="tx1"/>
                          </a:solidFill>
                          <a:effectLst/>
                          <a:latin typeface="+mj-lt"/>
                          <a:ea typeface="+mn-ea"/>
                          <a:cs typeface="+mn-cs"/>
                        </a:rPr>
                        <a:t>Continues Monitoring , Evaluation and Controlling of the pilot Project </a:t>
                      </a:r>
                      <a:endParaRPr lang="en-ZA" sz="800" b="0" dirty="0" smtClean="0">
                        <a:solidFill>
                          <a:schemeClr val="tx1"/>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dirty="0" smtClean="0">
                          <a:ln>
                            <a:noFill/>
                          </a:ln>
                          <a:solidFill>
                            <a:schemeClr val="tx1"/>
                          </a:solidFill>
                          <a:effectLst/>
                          <a:uLnTx/>
                          <a:uFillTx/>
                          <a:latin typeface="+mj-lt"/>
                          <a:ea typeface="+mn-ea"/>
                          <a:cs typeface="Arial" pitchFamily="34" charset="0"/>
                        </a:rPr>
                        <a:t>03/01/2020</a:t>
                      </a:r>
                      <a:endParaRPr kumimoji="0" lang="en-ZA" sz="800" b="0" i="0" u="none" strike="noStrike" kern="1200" cap="none" spc="0" normalizeH="0" baseline="0" dirty="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dirty="0" smtClean="0">
                          <a:ln>
                            <a:noFill/>
                          </a:ln>
                          <a:solidFill>
                            <a:schemeClr val="tx1"/>
                          </a:solidFill>
                          <a:effectLst/>
                          <a:uLnTx/>
                          <a:uFillTx/>
                          <a:latin typeface="+mj-lt"/>
                          <a:ea typeface="+mn-ea"/>
                          <a:cs typeface="Arial" pitchFamily="34" charset="0"/>
                        </a:rPr>
                        <a:t>31/03/2020</a:t>
                      </a:r>
                      <a:endParaRPr kumimoji="0" lang="en-ZA" sz="800" b="0" i="0" u="none" strike="noStrike" kern="1200" cap="none" spc="0" normalizeH="0" baseline="0" dirty="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smtClean="0">
                          <a:solidFill>
                            <a:schemeClr val="dk1"/>
                          </a:solidFill>
                          <a:latin typeface="+mj-lt"/>
                          <a:ea typeface="+mn-ea"/>
                          <a:cs typeface="+mn-cs"/>
                        </a:rPr>
                        <a:t>0%</a:t>
                      </a:r>
                      <a:endParaRPr lang="en-ZA" sz="800" b="1" kern="120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627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i="0" kern="1200" baseline="0" dirty="0" smtClean="0">
                          <a:solidFill>
                            <a:schemeClr val="tx1"/>
                          </a:solidFill>
                          <a:effectLst/>
                          <a:latin typeface="+mj-lt"/>
                          <a:ea typeface="+mn-ea"/>
                          <a:cs typeface="+mn-cs"/>
                        </a:rPr>
                        <a:t>Project roll out  and operationalisation </a:t>
                      </a:r>
                      <a:endParaRPr lang="en-ZA" sz="800" b="0" dirty="0" smtClean="0">
                        <a:solidFill>
                          <a:schemeClr val="tx1"/>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dirty="0" smtClean="0">
                          <a:ln>
                            <a:noFill/>
                          </a:ln>
                          <a:solidFill>
                            <a:schemeClr val="tx1"/>
                          </a:solidFill>
                          <a:effectLst/>
                          <a:uLnTx/>
                          <a:uFillTx/>
                          <a:latin typeface="+mj-lt"/>
                          <a:ea typeface="+mn-ea"/>
                          <a:cs typeface="Arial" pitchFamily="34" charset="0"/>
                        </a:rPr>
                        <a:t>01/04/2020</a:t>
                      </a:r>
                      <a:endParaRPr kumimoji="0" lang="en-ZA" sz="800" b="0" i="0" u="none" strike="noStrike" kern="1200" cap="none" spc="0" normalizeH="0" baseline="0" dirty="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dirty="0" smtClean="0">
                          <a:ln>
                            <a:noFill/>
                          </a:ln>
                          <a:solidFill>
                            <a:schemeClr val="tx1"/>
                          </a:solidFill>
                          <a:effectLst/>
                          <a:uLnTx/>
                          <a:uFillTx/>
                          <a:latin typeface="+mj-lt"/>
                          <a:ea typeface="+mn-ea"/>
                          <a:cs typeface="Arial" pitchFamily="34" charset="0"/>
                        </a:rPr>
                        <a:t>30/06/2020</a:t>
                      </a:r>
                      <a:endParaRPr kumimoji="0" lang="en-ZA" sz="800" b="0" i="0" u="none" strike="noStrike" kern="1200" cap="none" spc="0" normalizeH="0" baseline="0" dirty="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j-lt"/>
                          <a:ea typeface="+mn-ea"/>
                          <a:cs typeface="+mn-cs"/>
                        </a:rPr>
                        <a:t>0%</a:t>
                      </a:r>
                      <a:endParaRPr lang="en-ZA" sz="800" b="1" kern="120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 Box 60"/>
          <p:cNvSpPr txBox="1">
            <a:spLocks noChangeArrowheads="1"/>
          </p:cNvSpPr>
          <p:nvPr/>
        </p:nvSpPr>
        <p:spPr bwMode="auto">
          <a:xfrm>
            <a:off x="5598083" y="47258"/>
            <a:ext cx="666489"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7" name="Text Box 60"/>
          <p:cNvSpPr txBox="1">
            <a:spLocks noChangeArrowheads="1"/>
          </p:cNvSpPr>
          <p:nvPr/>
        </p:nvSpPr>
        <p:spPr bwMode="auto">
          <a:xfrm>
            <a:off x="6426336" y="53845"/>
            <a:ext cx="1458032"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18" name="Text Box 60"/>
          <p:cNvSpPr txBox="1">
            <a:spLocks noChangeArrowheads="1"/>
          </p:cNvSpPr>
          <p:nvPr/>
        </p:nvSpPr>
        <p:spPr bwMode="auto">
          <a:xfrm>
            <a:off x="7919999" y="32111"/>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spTree>
    <p:extLst>
      <p:ext uri="{BB962C8B-B14F-4D97-AF65-F5344CB8AC3E}">
        <p14:creationId xmlns:p14="http://schemas.microsoft.com/office/powerpoint/2010/main" val="2094044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5</a:t>
            </a:fld>
            <a:endParaRPr lang="en-US">
              <a:solidFill>
                <a:prstClr val="black">
                  <a:tint val="75000"/>
                </a:prstClr>
              </a:solidFill>
            </a:endParaRPr>
          </a:p>
        </p:txBody>
      </p:sp>
      <p:sp>
        <p:nvSpPr>
          <p:cNvPr id="8" name="Title 1">
            <a:extLst>
              <a:ext uri="{FF2B5EF4-FFF2-40B4-BE49-F238E27FC236}">
                <a16:creationId xmlns:a16="http://schemas.microsoft.com/office/drawing/2014/main" xmlns="" id="{EF56E75E-A39A-4BD9-A0F2-DD7E745642DF}"/>
              </a:ext>
            </a:extLst>
          </p:cNvPr>
          <p:cNvSpPr txBox="1">
            <a:spLocks/>
          </p:cNvSpPr>
          <p:nvPr/>
        </p:nvSpPr>
        <p:spPr>
          <a:xfrm>
            <a:off x="800102" y="44451"/>
            <a:ext cx="7886700" cy="10139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l"/>
            <a:r>
              <a:rPr lang="en-ZA" sz="2100" b="1" dirty="0">
                <a:solidFill>
                  <a:prstClr val="black"/>
                </a:solidFill>
                <a:latin typeface="Lato"/>
              </a:rPr>
              <a:t>…to drive towards a robust service delivery model – clear in mandate and execution</a:t>
            </a:r>
          </a:p>
        </p:txBody>
      </p:sp>
      <p:pic>
        <p:nvPicPr>
          <p:cNvPr id="4" name="Picture 3"/>
          <p:cNvPicPr>
            <a:picLocks noChangeAspect="1"/>
          </p:cNvPicPr>
          <p:nvPr/>
        </p:nvPicPr>
        <p:blipFill>
          <a:blip r:embed="rId3"/>
          <a:stretch>
            <a:fillRect/>
          </a:stretch>
        </p:blipFill>
        <p:spPr>
          <a:xfrm>
            <a:off x="1" y="1230928"/>
            <a:ext cx="9029700" cy="5125427"/>
          </a:xfrm>
          <a:prstGeom prst="rect">
            <a:avLst/>
          </a:prstGeom>
        </p:spPr>
      </p:pic>
    </p:spTree>
    <p:extLst>
      <p:ext uri="{BB962C8B-B14F-4D97-AF65-F5344CB8AC3E}">
        <p14:creationId xmlns:p14="http://schemas.microsoft.com/office/powerpoint/2010/main" val="30445764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 xmlns:a16="http://schemas.microsoft.com/office/drawing/2014/main"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SUB  WORK-STREAM 5.2</a:t>
            </a:r>
            <a:endParaRPr lang="en-GB" dirty="0">
              <a:solidFill>
                <a:prstClr val="white"/>
              </a:solidFill>
              <a:latin typeface="Lato"/>
            </a:endParaRPr>
          </a:p>
        </p:txBody>
      </p:sp>
      <p:sp>
        <p:nvSpPr>
          <p:cNvPr id="12" name="Content Placeholder 2">
            <a:extLst>
              <a:ext uri="{FF2B5EF4-FFF2-40B4-BE49-F238E27FC236}">
                <a16:creationId xmlns="" xmlns:a16="http://schemas.microsoft.com/office/drawing/2014/main" id="{691DC864-1C61-4EAE-B96E-43E0E5794A0B}"/>
              </a:ext>
            </a:extLst>
          </p:cNvPr>
          <p:cNvSpPr txBox="1">
            <a:spLocks/>
          </p:cNvSpPr>
          <p:nvPr/>
        </p:nvSpPr>
        <p:spPr>
          <a:xfrm>
            <a:off x="1547664" y="2564904"/>
            <a:ext cx="7560840" cy="180621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ctr" fontAlgn="t">
              <a:lnSpc>
                <a:spcPct val="120000"/>
              </a:lnSpc>
              <a:spcBef>
                <a:spcPts val="1200"/>
              </a:spcBef>
            </a:pPr>
            <a:r>
              <a:rPr kumimoji="1" lang="en-ZA" sz="3600" dirty="0">
                <a:solidFill>
                  <a:srgbClr val="000000"/>
                </a:solidFill>
              </a:rPr>
              <a:t>SELF </a:t>
            </a:r>
            <a:r>
              <a:rPr kumimoji="1" lang="en-ZA" sz="3600" dirty="0" smtClean="0">
                <a:solidFill>
                  <a:srgbClr val="000000"/>
                </a:solidFill>
              </a:rPr>
              <a:t>SUFFICIENCY</a:t>
            </a:r>
          </a:p>
          <a:p>
            <a:pPr algn="ctr" fontAlgn="t">
              <a:lnSpc>
                <a:spcPct val="120000"/>
              </a:lnSpc>
              <a:spcBef>
                <a:spcPts val="1200"/>
              </a:spcBef>
            </a:pPr>
            <a:r>
              <a:rPr kumimoji="1" lang="en-ZA" sz="3600" dirty="0">
                <a:solidFill>
                  <a:srgbClr val="000000"/>
                </a:solidFill>
              </a:rPr>
              <a:t>(</a:t>
            </a:r>
            <a:r>
              <a:rPr kumimoji="1" lang="en-ZA" sz="3600" dirty="0" smtClean="0">
                <a:solidFill>
                  <a:srgbClr val="000000"/>
                </a:solidFill>
              </a:rPr>
              <a:t>Agriculture) </a:t>
            </a:r>
            <a:endParaRPr kumimoji="1" lang="en-ZA" sz="3600" dirty="0">
              <a:solidFill>
                <a:srgbClr val="000000"/>
              </a:solidFill>
            </a:endParaRPr>
          </a:p>
        </p:txBody>
      </p:sp>
    </p:spTree>
    <p:extLst>
      <p:ext uri="{BB962C8B-B14F-4D97-AF65-F5344CB8AC3E}">
        <p14:creationId xmlns:p14="http://schemas.microsoft.com/office/powerpoint/2010/main" val="884993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sp>
        <p:nvSpPr>
          <p:cNvPr id="12" name="Title 1"/>
          <p:cNvSpPr txBox="1">
            <a:spLocks/>
          </p:cNvSpPr>
          <p:nvPr/>
        </p:nvSpPr>
        <p:spPr>
          <a:xfrm>
            <a:off x="206819" y="579254"/>
            <a:ext cx="8687156" cy="351635"/>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rgbClr val="FFFFFF"/>
                </a:solidFill>
              </a:rPr>
              <a:t>Milestone Report – Deliverables (Self Sufficiency) </a:t>
            </a:r>
            <a:endParaRPr lang="en-US" sz="1600" kern="0" dirty="0">
              <a:solidFill>
                <a:srgbClr val="FFFFFF"/>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5547327"/>
              </p:ext>
            </p:extLst>
          </p:nvPr>
        </p:nvGraphicFramePr>
        <p:xfrm>
          <a:off x="206819" y="927073"/>
          <a:ext cx="4641063" cy="1800418"/>
        </p:xfrm>
        <a:graphic>
          <a:graphicData uri="http://schemas.openxmlformats.org/drawingml/2006/table">
            <a:tbl>
              <a:tblPr/>
              <a:tblGrid>
                <a:gridCol w="1572283">
                  <a:extLst>
                    <a:ext uri="{9D8B030D-6E8A-4147-A177-3AD203B41FA5}">
                      <a16:colId xmlns="" xmlns:a16="http://schemas.microsoft.com/office/drawing/2014/main" val="20000"/>
                    </a:ext>
                  </a:extLst>
                </a:gridCol>
                <a:gridCol w="3068780">
                  <a:extLst>
                    <a:ext uri="{9D8B030D-6E8A-4147-A177-3AD203B41FA5}">
                      <a16:colId xmlns="" xmlns:a16="http://schemas.microsoft.com/office/drawing/2014/main" val="20001"/>
                    </a:ext>
                  </a:extLst>
                </a:gridCol>
              </a:tblGrid>
              <a:tr h="317078">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5.2</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marL="88900" lvl="1" indent="0" algn="l" defTabSz="990600" eaLnBrk="0" hangingPunct="0"/>
                      <a:r>
                        <a:rPr lang="en-GB" sz="1200" i="0" dirty="0" smtClean="0">
                          <a:latin typeface="Arial" panose="020B0604020202020204" pitchFamily="34" charset="0"/>
                          <a:cs typeface="Arial" panose="020B0604020202020204" pitchFamily="34" charset="0"/>
                        </a:rPr>
                        <a:t>Sub Work-stream (5.2) Agriculture</a:t>
                      </a:r>
                      <a:endParaRPr lang="en-GB" sz="1200" i="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17078">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US" sz="1200" kern="1200" dirty="0" smtClean="0">
                          <a:solidFill>
                            <a:schemeClr val="tx1"/>
                          </a:solidFill>
                          <a:latin typeface="Arial" panose="020B0604020202020204" pitchFamily="34" charset="0"/>
                          <a:ea typeface="+mn-ea"/>
                          <a:cs typeface="Arial" panose="020B0604020202020204" pitchFamily="34" charset="0"/>
                        </a:rPr>
                        <a:t>Ms Moodley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27536">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Sub work stream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US" sz="1200" kern="1200" dirty="0" smtClean="0">
                          <a:solidFill>
                            <a:schemeClr val="tx1"/>
                          </a:solidFill>
                          <a:latin typeface="Arial" panose="020B0604020202020204" pitchFamily="34" charset="0"/>
                          <a:ea typeface="+mn-ea"/>
                          <a:cs typeface="Arial" panose="020B0604020202020204" pitchFamily="34" charset="0"/>
                        </a:rPr>
                        <a:t>Ms Lepule 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924">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42979">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55597">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793936250"/>
              </p:ext>
            </p:extLst>
          </p:nvPr>
        </p:nvGraphicFramePr>
        <p:xfrm>
          <a:off x="4836697" y="918087"/>
          <a:ext cx="4048369" cy="1823799"/>
        </p:xfrm>
        <a:graphic>
          <a:graphicData uri="http://schemas.openxmlformats.org/drawingml/2006/table">
            <a:tbl>
              <a:tblPr/>
              <a:tblGrid>
                <a:gridCol w="2769420">
                  <a:extLst>
                    <a:ext uri="{9D8B030D-6E8A-4147-A177-3AD203B41FA5}">
                      <a16:colId xmlns="" xmlns:a16="http://schemas.microsoft.com/office/drawing/2014/main" val="20000"/>
                    </a:ext>
                  </a:extLst>
                </a:gridCol>
                <a:gridCol w="1278949">
                  <a:extLst>
                    <a:ext uri="{9D8B030D-6E8A-4147-A177-3AD203B41FA5}">
                      <a16:colId xmlns="" xmlns:a16="http://schemas.microsoft.com/office/drawing/2014/main" val="20001"/>
                    </a:ext>
                  </a:extLst>
                </a:gridCol>
              </a:tblGrid>
              <a:tr h="260377">
                <a:tc>
                  <a:txBody>
                    <a:body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algn="ctr" fontAlgn="ctr"/>
                      <a:r>
                        <a:rPr lang="en-GB" sz="1200" b="0" i="0" u="none" strike="noStrike" baseline="0" dirty="0" smtClean="0">
                          <a:solidFill>
                            <a:schemeClr val="tx1"/>
                          </a:solidFill>
                          <a:latin typeface="Arial"/>
                        </a:rPr>
                        <a:t>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394918">
                <a:tc>
                  <a:txBody>
                    <a:body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algn="ctr" fontAlgn="ctr"/>
                      <a:endParaRPr lang="en-GB" sz="1200" b="0" i="0" u="none" strike="noStrike" dirty="0">
                        <a:solidFill>
                          <a:srgbClr val="FF0000"/>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94918">
                <a:tc>
                  <a:txBody>
                    <a:body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94918">
                <a:tc>
                  <a:txBody>
                    <a:body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78668">
                <a:tc>
                  <a:txBody>
                    <a:body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B4"/>
                    </a:solidFill>
                  </a:tcPr>
                </a:tc>
                <a:tc>
                  <a:txBody>
                    <a:body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286086940"/>
              </p:ext>
            </p:extLst>
          </p:nvPr>
        </p:nvGraphicFramePr>
        <p:xfrm>
          <a:off x="215729" y="2736470"/>
          <a:ext cx="8687156" cy="3754973"/>
        </p:xfrm>
        <a:graphic>
          <a:graphicData uri="http://schemas.openxmlformats.org/drawingml/2006/table">
            <a:tbl>
              <a:tblPr firstRow="1" bandRow="1">
                <a:tableStyleId>{5C22544A-7EE6-4342-B048-85BDC9FD1C3A}</a:tableStyleId>
              </a:tblPr>
              <a:tblGrid>
                <a:gridCol w="3852045">
                  <a:extLst>
                    <a:ext uri="{9D8B030D-6E8A-4147-A177-3AD203B41FA5}">
                      <a16:colId xmlns="" xmlns:a16="http://schemas.microsoft.com/office/drawing/2014/main" val="20000"/>
                    </a:ext>
                  </a:extLst>
                </a:gridCol>
                <a:gridCol w="724700"/>
                <a:gridCol w="770178"/>
                <a:gridCol w="771535"/>
                <a:gridCol w="1284349">
                  <a:extLst>
                    <a:ext uri="{9D8B030D-6E8A-4147-A177-3AD203B41FA5}">
                      <a16:colId xmlns="" xmlns:a16="http://schemas.microsoft.com/office/drawing/2014/main" val="20004"/>
                    </a:ext>
                  </a:extLst>
                </a:gridCol>
                <a:gridCol w="1284349"/>
              </a:tblGrid>
              <a:tr h="296006">
                <a:tc>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47371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Conduct a detailed (as-is) analysis on the current state of  Departmental Agriculture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22989">
                <a:tc gridSpan="6">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extLst>
                  <a:ext uri="{0D108BD9-81ED-4DB2-BD59-A6C34878D82A}">
                    <a16:rowId xmlns="" xmlns:a16="http://schemas.microsoft.com/office/drawing/2014/main" val="10003"/>
                  </a:ext>
                </a:extLst>
              </a:tr>
              <a:tr h="31530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Conduct Land Audit.</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31/03/2020</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0" dirty="0" smtClean="0"/>
                        <a:t>5%</a:t>
                      </a:r>
                      <a:endParaRPr lang="en-ZA" sz="8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smtClean="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In process, inputs received from  GT, EC, </a:t>
                      </a:r>
                      <a:r>
                        <a:rPr lang="en-ZA" sz="800" b="0" i="0" u="none" strike="noStrike" kern="1200" baseline="0" dirty="0" err="1" smtClean="0">
                          <a:solidFill>
                            <a:schemeClr val="tx1"/>
                          </a:solidFill>
                          <a:latin typeface="+mn-lt"/>
                          <a:ea typeface="+mn-ea"/>
                          <a:cs typeface="+mn-cs"/>
                        </a:rPr>
                        <a:t>KZN</a:t>
                      </a:r>
                      <a:r>
                        <a:rPr lang="en-ZA" sz="800" b="0" i="0" u="none" strike="noStrike" kern="1200" baseline="0" dirty="0" smtClean="0">
                          <a:solidFill>
                            <a:schemeClr val="tx1"/>
                          </a:solidFill>
                          <a:latin typeface="+mn-lt"/>
                          <a:ea typeface="+mn-ea"/>
                          <a:cs typeface="+mn-cs"/>
                        </a:rPr>
                        <a:t> and WC</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To consider using expertise from key stakeholders.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1530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Conduct mandate analysis  of Agriculture.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0" dirty="0" smtClean="0"/>
                        <a:t>40%</a:t>
                      </a:r>
                      <a:endParaRPr lang="en-ZA" sz="8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295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Conduct detail Audit of  number and types of DCS Farms.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90%</a:t>
                      </a:r>
                      <a:endParaRPr lang="en-ZA" sz="8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smtClean="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Data available as at end July 2019.</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0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Audit  current  agriculture production performance and projects that require improvement for optimum utilisation</a:t>
                      </a:r>
                      <a:r>
                        <a:rPr kumimoji="0" lang="en-ZA" sz="800" b="0" i="0" u="none" strike="noStrike" kern="1200" cap="none" spc="0" normalizeH="0" baseline="0" noProof="0" dirty="0" smtClean="0">
                          <a:ln>
                            <a:noFill/>
                          </a:ln>
                          <a:solidFill>
                            <a:schemeClr val="tx1"/>
                          </a:solidFill>
                          <a:effectLst/>
                          <a:uLnTx/>
                          <a:uFillTx/>
                          <a:latin typeface="+mj-lt"/>
                          <a:ea typeface="+mn-ea"/>
                          <a:cs typeface="Arial" pitchFamily="34" charset="0"/>
                        </a:rPr>
                        <a:t>.</a:t>
                      </a:r>
                      <a:endPar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50%</a:t>
                      </a:r>
                      <a:endParaRPr lang="en-ZA" sz="8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smtClean="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Data on current production performance is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To  audit projects that require improvement for optimum utilization.</a:t>
                      </a:r>
                      <a:endParaRPr lang="en-ZA" sz="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31411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sp>
        <p:nvSpPr>
          <p:cNvPr id="12" name="Title 1"/>
          <p:cNvSpPr txBox="1">
            <a:spLocks/>
          </p:cNvSpPr>
          <p:nvPr/>
        </p:nvSpPr>
        <p:spPr>
          <a:xfrm>
            <a:off x="206819" y="579254"/>
            <a:ext cx="8687156" cy="351635"/>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rgbClr val="FFFFFF"/>
                </a:solidFill>
              </a:rPr>
              <a:t>Milestone Report – Deliverables (Self Sufficiency) </a:t>
            </a:r>
            <a:endParaRPr lang="en-US" sz="1600" kern="0" dirty="0">
              <a:solidFill>
                <a:srgbClr val="FFFFFF"/>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73277064"/>
              </p:ext>
            </p:extLst>
          </p:nvPr>
        </p:nvGraphicFramePr>
        <p:xfrm>
          <a:off x="242188" y="1412776"/>
          <a:ext cx="8687156" cy="3957833"/>
        </p:xfrm>
        <a:graphic>
          <a:graphicData uri="http://schemas.openxmlformats.org/drawingml/2006/table">
            <a:tbl>
              <a:tblPr firstRow="1" bandRow="1">
                <a:tableStyleId>{5C22544A-7EE6-4342-B048-85BDC9FD1C3A}</a:tableStyleId>
              </a:tblPr>
              <a:tblGrid>
                <a:gridCol w="3852045">
                  <a:extLst>
                    <a:ext uri="{9D8B030D-6E8A-4147-A177-3AD203B41FA5}">
                      <a16:colId xmlns="" xmlns:a16="http://schemas.microsoft.com/office/drawing/2014/main" val="20000"/>
                    </a:ext>
                  </a:extLst>
                </a:gridCol>
                <a:gridCol w="724700"/>
                <a:gridCol w="770178"/>
                <a:gridCol w="771535"/>
                <a:gridCol w="1284349">
                  <a:extLst>
                    <a:ext uri="{9D8B030D-6E8A-4147-A177-3AD203B41FA5}">
                      <a16:colId xmlns="" xmlns:a16="http://schemas.microsoft.com/office/drawing/2014/main" val="20004"/>
                    </a:ext>
                  </a:extLst>
                </a:gridCol>
                <a:gridCol w="1284349"/>
              </a:tblGrid>
              <a:tr h="296006">
                <a:tc>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47371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Conduct a detailed (as-is) analysis on the current state of  Departmental Agriculture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22989">
                <a:tc gridSpan="6">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extLst>
                  <a:ext uri="{0D108BD9-81ED-4DB2-BD59-A6C34878D82A}">
                    <a16:rowId xmlns="" xmlns:a16="http://schemas.microsoft.com/office/drawing/2014/main" val="10003"/>
                  </a:ext>
                </a:extLst>
              </a:tr>
              <a:tr h="31530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Audit current utilisation of offender  labour in Agriculture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0" dirty="0" smtClean="0"/>
                        <a:t>50%</a:t>
                      </a:r>
                      <a:endParaRPr lang="en-ZA" sz="8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Data available as at end July 2019.</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The HCC to assist in  enhancing the allocation of offenders to agriculture and working hours.</a:t>
                      </a:r>
                      <a:endParaRPr lang="en-ZA" sz="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0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Audit current DCS HR capacity in Agriculture.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0" dirty="0" smtClean="0"/>
                        <a:t>40%</a:t>
                      </a:r>
                      <a:endParaRPr lang="en-ZA" sz="8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smtClean="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Current HR capacity is available as per Persal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Need to determine farms with inadequate post establishment and variance/inconsistency in placement of </a:t>
                      </a:r>
                      <a:r>
                        <a:rPr lang="en-ZA" sz="800" b="0" i="0" u="none" strike="noStrike" kern="1200" baseline="0" dirty="0" err="1" smtClean="0">
                          <a:solidFill>
                            <a:schemeClr val="tx1"/>
                          </a:solidFill>
                          <a:latin typeface="+mn-lt"/>
                          <a:ea typeface="+mn-ea"/>
                          <a:cs typeface="+mn-cs"/>
                        </a:rPr>
                        <a:t>agric</a:t>
                      </a:r>
                      <a:r>
                        <a:rPr lang="en-ZA" sz="800" b="0" i="0" u="none" strike="noStrike" kern="1200" baseline="0" dirty="0" smtClean="0">
                          <a:solidFill>
                            <a:schemeClr val="tx1"/>
                          </a:solidFill>
                          <a:latin typeface="+mn-lt"/>
                          <a:ea typeface="+mn-ea"/>
                          <a:cs typeface="+mn-cs"/>
                        </a:rPr>
                        <a:t> technicians.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Work study to be conducted by HR, i.e.to enhance HR capacity of agriculture.</a:t>
                      </a:r>
                      <a:endParaRPr lang="en-ZA" sz="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557391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sp>
        <p:nvSpPr>
          <p:cNvPr id="12" name="Title 1"/>
          <p:cNvSpPr txBox="1">
            <a:spLocks/>
          </p:cNvSpPr>
          <p:nvPr/>
        </p:nvSpPr>
        <p:spPr>
          <a:xfrm>
            <a:off x="206819" y="579254"/>
            <a:ext cx="8687156" cy="351635"/>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rgbClr val="FFFFFF"/>
                </a:solidFill>
              </a:rPr>
              <a:t>Milestone Report – Deliverables (Self Sufficiency) </a:t>
            </a:r>
            <a:endParaRPr lang="en-US" sz="1600" kern="0" dirty="0">
              <a:solidFill>
                <a:srgbClr val="FFFFFF"/>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347036698"/>
              </p:ext>
            </p:extLst>
          </p:nvPr>
        </p:nvGraphicFramePr>
        <p:xfrm>
          <a:off x="206819" y="1772816"/>
          <a:ext cx="8687156" cy="3240360"/>
        </p:xfrm>
        <a:graphic>
          <a:graphicData uri="http://schemas.openxmlformats.org/drawingml/2006/table">
            <a:tbl>
              <a:tblPr firstRow="1" bandRow="1">
                <a:tableStyleId>{5C22544A-7EE6-4342-B048-85BDC9FD1C3A}</a:tableStyleId>
              </a:tblPr>
              <a:tblGrid>
                <a:gridCol w="3852045">
                  <a:extLst>
                    <a:ext uri="{9D8B030D-6E8A-4147-A177-3AD203B41FA5}">
                      <a16:colId xmlns="" xmlns:a16="http://schemas.microsoft.com/office/drawing/2014/main" val="20000"/>
                    </a:ext>
                  </a:extLst>
                </a:gridCol>
                <a:gridCol w="724700"/>
                <a:gridCol w="770178"/>
                <a:gridCol w="771535"/>
                <a:gridCol w="1055035">
                  <a:extLst>
                    <a:ext uri="{9D8B030D-6E8A-4147-A177-3AD203B41FA5}">
                      <a16:colId xmlns="" xmlns:a16="http://schemas.microsoft.com/office/drawing/2014/main" val="20004"/>
                    </a:ext>
                  </a:extLst>
                </a:gridCol>
                <a:gridCol w="1513663"/>
              </a:tblGrid>
              <a:tr h="296006">
                <a:tc>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47371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Conduct a detailed (as-is) analysis on the current state of  Departmental Agriculture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22989">
                <a:tc gridSpan="6">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extLst>
                  <a:ext uri="{0D108BD9-81ED-4DB2-BD59-A6C34878D82A}">
                    <a16:rowId xmlns="" xmlns:a16="http://schemas.microsoft.com/office/drawing/2014/main" val="10003"/>
                  </a:ext>
                </a:extLst>
              </a:tr>
              <a:tr h="214764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tx1"/>
                          </a:solidFill>
                          <a:effectLst/>
                          <a:uLnTx/>
                          <a:uFillTx/>
                          <a:latin typeface="+mj-lt"/>
                          <a:ea typeface="+mn-ea"/>
                          <a:cs typeface="Arial" pitchFamily="34" charset="0"/>
                        </a:rPr>
                        <a:t>Analyse the Demand and supply of Agricultural produce by DCS Farms.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0" dirty="0" smtClean="0"/>
                        <a:t>30%</a:t>
                      </a:r>
                      <a:endParaRPr lang="en-ZA" sz="8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endParaRPr lang="en-GB" sz="900" b="0" i="0" u="none" strike="noStrike" baseline="0" dirty="0" smtClean="0">
                        <a:solidFill>
                          <a:srgbClr val="0070C0"/>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fontAlgn="ctr"/>
                      <a:r>
                        <a:rPr lang="en-GB" sz="900" b="0" i="0" u="none" strike="noStrike" dirty="0" smtClean="0">
                          <a:solidFill>
                            <a:schemeClr val="tx1"/>
                          </a:solidFill>
                          <a:latin typeface="+mn-lt"/>
                        </a:rPr>
                        <a:t>Respective</a:t>
                      </a:r>
                      <a:r>
                        <a:rPr lang="en-GB" sz="900" b="0" i="0" u="none" strike="noStrike" baseline="0" dirty="0" smtClean="0">
                          <a:solidFill>
                            <a:schemeClr val="tx1"/>
                          </a:solidFill>
                          <a:latin typeface="+mn-lt"/>
                        </a:rPr>
                        <a:t> f</a:t>
                      </a:r>
                      <a:r>
                        <a:rPr lang="en-GB" sz="900" b="0" i="0" u="none" strike="noStrike" dirty="0" smtClean="0">
                          <a:solidFill>
                            <a:schemeClr val="tx1"/>
                          </a:solidFill>
                          <a:latin typeface="+mn-lt"/>
                        </a:rPr>
                        <a:t>arm plans</a:t>
                      </a:r>
                      <a:r>
                        <a:rPr lang="en-GB" sz="900" b="0" i="0" u="none" strike="noStrike" baseline="0" dirty="0" smtClean="0">
                          <a:solidFill>
                            <a:schemeClr val="tx1"/>
                          </a:solidFill>
                          <a:latin typeface="+mn-lt"/>
                        </a:rPr>
                        <a:t> provide for the need and potential supply of the farms.</a:t>
                      </a:r>
                    </a:p>
                    <a:p>
                      <a:pPr marL="90488" indent="0" algn="l" fontAlgn="ctr"/>
                      <a:endParaRPr lang="en-GB" sz="900" b="0" i="0" u="none" strike="noStrike" baseline="0" dirty="0" smtClean="0">
                        <a:solidFill>
                          <a:schemeClr val="tx1"/>
                        </a:solidFill>
                        <a:latin typeface="+mn-lt"/>
                      </a:endParaRPr>
                    </a:p>
                    <a:p>
                      <a:pPr marL="90488" indent="0" algn="l" fontAlgn="ctr"/>
                      <a:r>
                        <a:rPr lang="en-GB" sz="900" b="0" i="0" u="none" strike="noStrike" baseline="0" dirty="0" smtClean="0">
                          <a:solidFill>
                            <a:schemeClr val="tx1"/>
                          </a:solidFill>
                          <a:latin typeface="+mn-lt"/>
                        </a:rPr>
                        <a:t>Market analysis  also  display the consumption/need and  self-sufficiency.</a:t>
                      </a:r>
                    </a:p>
                    <a:p>
                      <a:pPr marL="90488" indent="0" algn="l" fontAlgn="ctr"/>
                      <a:r>
                        <a:rPr lang="en-GB" sz="900" b="0" i="0" u="none" strike="noStrike" dirty="0" smtClean="0">
                          <a:solidFill>
                            <a:schemeClr val="tx1"/>
                          </a:solidFill>
                          <a:latin typeface="+mn-lt"/>
                        </a:rPr>
                        <a:t>Data reported , i.e. on needs/consumption</a:t>
                      </a:r>
                      <a:r>
                        <a:rPr lang="en-GB" sz="900" b="0" i="0" u="none" strike="noStrike" baseline="0" dirty="0" smtClean="0">
                          <a:solidFill>
                            <a:schemeClr val="tx1"/>
                          </a:solidFill>
                          <a:latin typeface="+mn-lt"/>
                        </a:rPr>
                        <a:t> </a:t>
                      </a:r>
                      <a:r>
                        <a:rPr lang="en-GB" sz="900" b="0" i="0" u="none" strike="noStrike" dirty="0" smtClean="0">
                          <a:solidFill>
                            <a:schemeClr val="tx1"/>
                          </a:solidFill>
                          <a:latin typeface="+mn-lt"/>
                        </a:rPr>
                        <a:t>to be quality controlled</a:t>
                      </a:r>
                      <a:r>
                        <a:rPr lang="en-GB" sz="900" b="1" i="0" u="none" strike="noStrike" dirty="0" smtClean="0">
                          <a:solidFill>
                            <a:schemeClr val="tx1"/>
                          </a:solidFill>
                          <a:latin typeface="+mn-lt"/>
                        </a:rPr>
                        <a:t>.</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74395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sp>
        <p:nvSpPr>
          <p:cNvPr id="12" name="Title 1"/>
          <p:cNvSpPr txBox="1">
            <a:spLocks/>
          </p:cNvSpPr>
          <p:nvPr/>
        </p:nvSpPr>
        <p:spPr>
          <a:xfrm>
            <a:off x="206819" y="579254"/>
            <a:ext cx="8687156" cy="351635"/>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rgbClr val="FFFFFF"/>
                </a:solidFill>
              </a:rPr>
              <a:t>Milestone Report – Deliverables (Self Sufficiency) </a:t>
            </a:r>
            <a:endParaRPr lang="en-US" sz="1600" kern="0" dirty="0">
              <a:solidFill>
                <a:srgbClr val="FFFFFF"/>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333424195"/>
              </p:ext>
            </p:extLst>
          </p:nvPr>
        </p:nvGraphicFramePr>
        <p:xfrm>
          <a:off x="235072" y="1700808"/>
          <a:ext cx="8687156" cy="3744417"/>
        </p:xfrm>
        <a:graphic>
          <a:graphicData uri="http://schemas.openxmlformats.org/drawingml/2006/table">
            <a:tbl>
              <a:tblPr firstRow="1" bandRow="1">
                <a:tableStyleId>{5C22544A-7EE6-4342-B048-85BDC9FD1C3A}</a:tableStyleId>
              </a:tblPr>
              <a:tblGrid>
                <a:gridCol w="3852045">
                  <a:extLst>
                    <a:ext uri="{9D8B030D-6E8A-4147-A177-3AD203B41FA5}">
                      <a16:colId xmlns="" xmlns:a16="http://schemas.microsoft.com/office/drawing/2014/main" val="20000"/>
                    </a:ext>
                  </a:extLst>
                </a:gridCol>
                <a:gridCol w="724700"/>
                <a:gridCol w="770178"/>
                <a:gridCol w="771535"/>
                <a:gridCol w="1284349">
                  <a:extLst>
                    <a:ext uri="{9D8B030D-6E8A-4147-A177-3AD203B41FA5}">
                      <a16:colId xmlns="" xmlns:a16="http://schemas.microsoft.com/office/drawing/2014/main" val="20004"/>
                    </a:ext>
                  </a:extLst>
                </a:gridCol>
                <a:gridCol w="1284349"/>
              </a:tblGrid>
              <a:tr h="316620">
                <a:tc>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800" b="1" i="0" u="none" strike="noStrike" dirty="0" smtClean="0">
                          <a:solidFill>
                            <a:schemeClr val="tx1"/>
                          </a:solidFill>
                          <a:latin typeface="+mn-lt"/>
                        </a:rPr>
                        <a:t>% Completed </a:t>
                      </a:r>
                      <a:endParaRPr lang="en-GB" sz="800" b="1" i="0" u="none" strike="noStrike" dirty="0">
                        <a:solidFill>
                          <a:schemeClr val="tx1"/>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Status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50670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Conduct a detailed (as-is) analysis on the current state of  Departmental Agriculture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01/09/2019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45482">
                <a:tc gridSpan="6">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extLst>
                  <a:ext uri="{0D108BD9-81ED-4DB2-BD59-A6C34878D82A}">
                    <a16:rowId xmlns="" xmlns:a16="http://schemas.microsoft.com/office/drawing/2014/main" val="10003"/>
                  </a:ext>
                </a:extLst>
              </a:tr>
              <a:tr h="257560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Provide a detailed report on the findings of the as-is 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01/09/2019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dirty="0" smtClean="0"/>
                        <a:t>31/12/2019</a:t>
                      </a:r>
                      <a:endParaRPr lang="en-ZA"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0" kern="1200" dirty="0" smtClean="0">
                          <a:solidFill>
                            <a:schemeClr val="dk1"/>
                          </a:solidFill>
                          <a:latin typeface="+mn-lt"/>
                          <a:ea typeface="+mn-ea"/>
                          <a:cs typeface="+mn-cs"/>
                        </a:rPr>
                        <a:t>5%</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8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To develop a detailed report on technical and production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tx1"/>
                          </a:solidFill>
                          <a:latin typeface="+mn-lt"/>
                          <a:ea typeface="+mn-ea"/>
                          <a:cs typeface="+mn-cs"/>
                        </a:rPr>
                        <a:t>To develop a detailed report on resource needs (machinery, equipment, infrastructure development, personnel, labour, budget, training and development, marketing, expansion opportunities as well as support services from internal and external stakeholders)</a:t>
                      </a:r>
                      <a:endParaRPr lang="en-ZA" sz="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35114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 xmlns:a16="http://schemas.microsoft.com/office/drawing/2014/main"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SUB  WORK-STREAM 5.3</a:t>
            </a:r>
            <a:endParaRPr lang="en-GB" dirty="0">
              <a:solidFill>
                <a:prstClr val="white"/>
              </a:solidFill>
              <a:latin typeface="Lato"/>
            </a:endParaRPr>
          </a:p>
        </p:txBody>
      </p:sp>
      <p:sp>
        <p:nvSpPr>
          <p:cNvPr id="12" name="Content Placeholder 2">
            <a:extLst>
              <a:ext uri="{FF2B5EF4-FFF2-40B4-BE49-F238E27FC236}">
                <a16:creationId xmlns="" xmlns:a16="http://schemas.microsoft.com/office/drawing/2014/main" id="{691DC864-1C61-4EAE-B96E-43E0E5794A0B}"/>
              </a:ext>
            </a:extLst>
          </p:cNvPr>
          <p:cNvSpPr txBox="1">
            <a:spLocks/>
          </p:cNvSpPr>
          <p:nvPr/>
        </p:nvSpPr>
        <p:spPr>
          <a:xfrm>
            <a:off x="1547664" y="2564904"/>
            <a:ext cx="7560840" cy="180621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ctr" fontAlgn="t">
              <a:lnSpc>
                <a:spcPct val="120000"/>
              </a:lnSpc>
              <a:spcBef>
                <a:spcPts val="1200"/>
              </a:spcBef>
            </a:pPr>
            <a:r>
              <a:rPr kumimoji="1" lang="en-ZA" sz="3600" dirty="0">
                <a:solidFill>
                  <a:srgbClr val="000000"/>
                </a:solidFill>
              </a:rPr>
              <a:t>SELF </a:t>
            </a:r>
            <a:r>
              <a:rPr kumimoji="1" lang="en-ZA" sz="3600" dirty="0" smtClean="0">
                <a:solidFill>
                  <a:srgbClr val="000000"/>
                </a:solidFill>
              </a:rPr>
              <a:t>SUFFICIENCY</a:t>
            </a:r>
          </a:p>
          <a:p>
            <a:pPr algn="ctr" fontAlgn="t">
              <a:lnSpc>
                <a:spcPct val="120000"/>
              </a:lnSpc>
              <a:spcBef>
                <a:spcPts val="1200"/>
              </a:spcBef>
            </a:pPr>
            <a:r>
              <a:rPr kumimoji="1" lang="en-ZA" sz="3600" dirty="0">
                <a:solidFill>
                  <a:srgbClr val="000000"/>
                </a:solidFill>
              </a:rPr>
              <a:t>(Financial Sustainability) </a:t>
            </a:r>
          </a:p>
        </p:txBody>
      </p:sp>
    </p:spTree>
    <p:extLst>
      <p:ext uri="{BB962C8B-B14F-4D97-AF65-F5344CB8AC3E}">
        <p14:creationId xmlns:p14="http://schemas.microsoft.com/office/powerpoint/2010/main" val="3447322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sp>
        <p:nvSpPr>
          <p:cNvPr id="15" name="Title 1"/>
          <p:cNvSpPr txBox="1">
            <a:spLocks/>
          </p:cNvSpPr>
          <p:nvPr/>
        </p:nvSpPr>
        <p:spPr>
          <a:xfrm>
            <a:off x="215729" y="576053"/>
            <a:ext cx="8687156" cy="303254"/>
          </a:xfrm>
          <a:prstGeom prst="rect">
            <a:avLst/>
          </a:prstGeom>
          <a:solidFill>
            <a:srgbClr val="99018E"/>
          </a:solidFill>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1600" kern="0" dirty="0" smtClean="0">
                <a:solidFill>
                  <a:srgbClr val="FFFFFF"/>
                </a:solidFill>
              </a:rPr>
              <a:t>Milestone Report – Deliverables (Self Sufficiency) </a:t>
            </a:r>
            <a:endParaRPr lang="en-US" sz="1600" kern="0" dirty="0">
              <a:solidFill>
                <a:srgbClr val="FFFFFF"/>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916092299"/>
              </p:ext>
            </p:extLst>
          </p:nvPr>
        </p:nvGraphicFramePr>
        <p:xfrm>
          <a:off x="215729" y="886451"/>
          <a:ext cx="5010466" cy="2036128"/>
        </p:xfrm>
        <a:graphic>
          <a:graphicData uri="http://schemas.openxmlformats.org/drawingml/2006/table">
            <a:tbl>
              <a:tblPr/>
              <a:tblGrid>
                <a:gridCol w="1492740">
                  <a:extLst>
                    <a:ext uri="{9D8B030D-6E8A-4147-A177-3AD203B41FA5}">
                      <a16:colId xmlns="" xmlns:a16="http://schemas.microsoft.com/office/drawing/2014/main" val="20000"/>
                    </a:ext>
                  </a:extLst>
                </a:gridCol>
                <a:gridCol w="3517726">
                  <a:extLst>
                    <a:ext uri="{9D8B030D-6E8A-4147-A177-3AD203B41FA5}">
                      <a16:colId xmlns="" xmlns:a16="http://schemas.microsoft.com/office/drawing/2014/main" val="20001"/>
                    </a:ext>
                  </a:extLst>
                </a:gridCol>
              </a:tblGrid>
              <a:tr h="285819">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Work-Stream No 5.3</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marL="88900" lvl="1" indent="0" algn="l" defTabSz="990600" eaLnBrk="0" hangingPunct="0"/>
                      <a:r>
                        <a:rPr lang="en-GB" sz="1200" i="0" dirty="0" smtClean="0">
                          <a:latin typeface="Arial" panose="020B0604020202020204" pitchFamily="34" charset="0"/>
                          <a:cs typeface="Arial" panose="020B0604020202020204" pitchFamily="34" charset="0"/>
                        </a:rPr>
                        <a:t>Sub Work-stream (5.3) Financial Sustainability</a:t>
                      </a:r>
                      <a:endParaRPr lang="en-GB" sz="1200" i="0" dirty="0">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72877">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Work-</a:t>
                      </a:r>
                      <a:r>
                        <a:rPr lang="en-GB" sz="1200" b="1" i="0" u="none" strike="noStrike" baseline="0" dirty="0" smtClean="0">
                          <a:solidFill>
                            <a:schemeClr val="tx1"/>
                          </a:solidFill>
                          <a:latin typeface="Arial" panose="020B0604020202020204" pitchFamily="34" charset="0"/>
                          <a:cs typeface="Arial" panose="020B0604020202020204" pitchFamily="34" charset="0"/>
                        </a:rPr>
                        <a:t>Stream Leader </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US" sz="1200" kern="1200" dirty="0" smtClean="0">
                          <a:solidFill>
                            <a:schemeClr val="tx1"/>
                          </a:solidFill>
                          <a:latin typeface="Arial" panose="020B0604020202020204" pitchFamily="34" charset="0"/>
                          <a:ea typeface="+mn-ea"/>
                          <a:cs typeface="Arial" panose="020B0604020202020204" pitchFamily="34" charset="0"/>
                        </a:rPr>
                        <a:t>Ms Moodley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72877">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Sub work stream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marL="88900" marR="0" lvl="1" indent="0" algn="l" defTabSz="990600" rtl="0" eaLnBrk="0" fontAlgn="ctr" latinLnBrk="0" hangingPunct="0">
                        <a:lnSpc>
                          <a:spcPct val="100000"/>
                        </a:lnSpc>
                        <a:spcBef>
                          <a:spcPts val="0"/>
                        </a:spcBef>
                        <a:spcAft>
                          <a:spcPts val="0"/>
                        </a:spcAft>
                        <a:buClrTx/>
                        <a:buSzTx/>
                        <a:buFontTx/>
                        <a:buNone/>
                        <a:tabLst/>
                        <a:defRPr/>
                      </a:pPr>
                      <a:r>
                        <a:rPr lang="en-US" sz="1200" kern="1200" dirty="0" smtClean="0">
                          <a:solidFill>
                            <a:schemeClr val="tx1"/>
                          </a:solidFill>
                          <a:latin typeface="Arial" panose="020B0604020202020204" pitchFamily="34" charset="0"/>
                          <a:ea typeface="+mn-ea"/>
                          <a:cs typeface="Arial" panose="020B0604020202020204" pitchFamily="34" charset="0"/>
                        </a:rPr>
                        <a:t>Ms. N Mabusela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830">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Manager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marL="90488" lvl="1" indent="0" algn="l" fontAlgn="ctr"/>
                      <a:r>
                        <a:rPr lang="en-GB" sz="1200" b="0" i="0" u="none" strike="noStrike" dirty="0" smtClean="0">
                          <a:solidFill>
                            <a:schemeClr val="tx1"/>
                          </a:solidFill>
                          <a:latin typeface="Arial" panose="020B0604020202020204" pitchFamily="34" charset="0"/>
                          <a:cs typeface="Arial" panose="020B0604020202020204" pitchFamily="34" charset="0"/>
                        </a:rPr>
                        <a:t>Dir: SKS</a:t>
                      </a:r>
                      <a:r>
                        <a:rPr lang="en-GB" sz="1200" b="0" i="0" u="none" strike="noStrike" baseline="0" dirty="0" smtClean="0">
                          <a:solidFill>
                            <a:schemeClr val="tx1"/>
                          </a:solidFill>
                          <a:latin typeface="Arial" panose="020B0604020202020204" pitchFamily="34" charset="0"/>
                          <a:cs typeface="Arial" panose="020B0604020202020204" pitchFamily="34" charset="0"/>
                        </a:rPr>
                        <a:t> Moukangwe</a:t>
                      </a:r>
                      <a:endParaRPr lang="en-GB" sz="12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18619">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a:t>
                      </a:r>
                      <a:r>
                        <a:rPr lang="en-GB" sz="1200" b="1" i="0" u="none" strike="noStrike" baseline="0" dirty="0" smtClean="0">
                          <a:solidFill>
                            <a:schemeClr val="tx1"/>
                          </a:solidFill>
                          <a:latin typeface="Arial" panose="020B0604020202020204" pitchFamily="34" charset="0"/>
                          <a:cs typeface="Arial" panose="020B0604020202020204" pitchFamily="34" charset="0"/>
                        </a:rPr>
                        <a:t> Leader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marL="90488" marR="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Arial" panose="020B0604020202020204" pitchFamily="34" charset="0"/>
                          <a:cs typeface="Arial" panose="020B0604020202020204" pitchFamily="34" charset="0"/>
                        </a:rPr>
                        <a:t>DC: A Naicker</a:t>
                      </a:r>
                      <a:endParaRPr lang="en-GB"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66294">
                <a:tc>
                  <a:txBody>
                    <a:bodyPr/>
                    <a:lstStyle/>
                    <a:p>
                      <a:pPr algn="l" fontAlgn="ctr"/>
                      <a:r>
                        <a:rPr lang="en-GB" sz="1200" b="1" i="0" u="none" strike="noStrike" dirty="0" smtClean="0">
                          <a:solidFill>
                            <a:schemeClr val="tx1"/>
                          </a:solidFill>
                          <a:latin typeface="Arial" panose="020B0604020202020204" pitchFamily="34" charset="0"/>
                          <a:cs typeface="Arial" panose="020B0604020202020204" pitchFamily="34" charset="0"/>
                        </a:rPr>
                        <a:t>Project Sponsor</a:t>
                      </a:r>
                      <a:endParaRPr lang="en-GB" sz="1200" b="1" i="0" u="none" strike="noStrike" dirty="0">
                        <a:solidFill>
                          <a:schemeClr val="tx1"/>
                        </a:solidFill>
                        <a:latin typeface="Arial" panose="020B0604020202020204" pitchFamily="34" charset="0"/>
                        <a:cs typeface="Arial" panose="020B0604020202020204" pitchFamily="34" charset="0"/>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marL="90488" indent="0" algn="l" defTabSz="914400" rtl="0" eaLnBrk="1" fontAlgn="ctr" latinLnBrk="0" hangingPunct="1"/>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CDC Strategy: J</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Katenga</a:t>
                      </a:r>
                      <a:r>
                        <a:rPr lang="en-GB" sz="1200" b="0" i="0" u="none" strike="noStrike" kern="1200" dirty="0" smtClean="0">
                          <a:solidFill>
                            <a:schemeClr val="tx1"/>
                          </a:solidFill>
                          <a:latin typeface="Arial" panose="020B0604020202020204" pitchFamily="34" charset="0"/>
                          <a:ea typeface="+mn-ea"/>
                          <a:cs typeface="Arial" panose="020B0604020202020204" pitchFamily="34" charset="0"/>
                        </a:rPr>
                        <a:t> </a:t>
                      </a:r>
                      <a:endParaRPr lang="en-GB" sz="12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77663167"/>
              </p:ext>
            </p:extLst>
          </p:nvPr>
        </p:nvGraphicFramePr>
        <p:xfrm>
          <a:off x="5226195" y="879307"/>
          <a:ext cx="3669155" cy="2038461"/>
        </p:xfrm>
        <a:graphic>
          <a:graphicData uri="http://schemas.openxmlformats.org/drawingml/2006/table">
            <a:tbl>
              <a:tblPr/>
              <a:tblGrid>
                <a:gridCol w="2392827">
                  <a:extLst>
                    <a:ext uri="{9D8B030D-6E8A-4147-A177-3AD203B41FA5}">
                      <a16:colId xmlns="" xmlns:a16="http://schemas.microsoft.com/office/drawing/2014/main" val="20000"/>
                    </a:ext>
                  </a:extLst>
                </a:gridCol>
                <a:gridCol w="1276328">
                  <a:extLst>
                    <a:ext uri="{9D8B030D-6E8A-4147-A177-3AD203B41FA5}">
                      <a16:colId xmlns="" xmlns:a16="http://schemas.microsoft.com/office/drawing/2014/main" val="20001"/>
                    </a:ext>
                  </a:extLst>
                </a:gridCol>
              </a:tblGrid>
              <a:tr h="291024">
                <a:tc>
                  <a:txBody>
                    <a:bodyPr/>
                    <a:lstStyle/>
                    <a:p>
                      <a:pPr algn="l" fontAlgn="ctr"/>
                      <a:r>
                        <a:rPr lang="en-GB" sz="1200" b="1" i="0" u="none" strike="noStrike" dirty="0" smtClean="0">
                          <a:solidFill>
                            <a:schemeClr val="tx1"/>
                          </a:solidFill>
                          <a:latin typeface="Arial"/>
                        </a:rPr>
                        <a:t>Overall</a:t>
                      </a:r>
                      <a:r>
                        <a:rPr lang="en-GB" sz="1200" b="1" i="0" u="none" strike="noStrike" baseline="0" dirty="0" smtClean="0">
                          <a:solidFill>
                            <a:schemeClr val="tx1"/>
                          </a:solidFill>
                          <a:latin typeface="Arial"/>
                        </a:rPr>
                        <a:t> Status</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algn="ctr" fontAlgn="ctr"/>
                      <a:r>
                        <a:rPr lang="en-GB" sz="1200" b="0" i="0" u="none" strike="noStrike" dirty="0" smtClean="0">
                          <a:solidFill>
                            <a:schemeClr val="tx1"/>
                          </a:solidFill>
                          <a:latin typeface="+mn-lt"/>
                        </a:rPr>
                        <a:t> </a:t>
                      </a: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441400">
                <a:tc>
                  <a:txBody>
                    <a:bodyPr/>
                    <a:lstStyle/>
                    <a:p>
                      <a:pPr algn="l" fontAlgn="ctr"/>
                      <a:r>
                        <a:rPr lang="en-GB" sz="1200" b="1" i="0" u="none" strike="noStrike" dirty="0" smtClean="0">
                          <a:solidFill>
                            <a:schemeClr val="tx1"/>
                          </a:solidFill>
                          <a:latin typeface="Arial"/>
                        </a:rPr>
                        <a:t>Project</a:t>
                      </a:r>
                      <a:r>
                        <a:rPr lang="en-GB" sz="1200" b="1" i="0" u="none" strike="noStrike" baseline="0" dirty="0" smtClean="0">
                          <a:solidFill>
                            <a:schemeClr val="tx1"/>
                          </a:solidFill>
                          <a:latin typeface="Arial"/>
                        </a:rPr>
                        <a:t> duration</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algn="ctr" fontAlgn="ctr"/>
                      <a:endParaRPr lang="en-GB" sz="1200" b="0" i="0" u="none" strike="noStrike" dirty="0">
                        <a:solidFill>
                          <a:srgbClr val="FF0000"/>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41400">
                <a:tc>
                  <a:txBody>
                    <a:bodyPr/>
                    <a:lstStyle/>
                    <a:p>
                      <a:pPr algn="l" fontAlgn="ctr"/>
                      <a:r>
                        <a:rPr lang="en-GB" sz="1200" b="1" i="0" u="none" strike="noStrike" dirty="0" smtClean="0">
                          <a:solidFill>
                            <a:schemeClr val="tx1"/>
                          </a:solidFill>
                          <a:latin typeface="Arial"/>
                        </a:rPr>
                        <a:t>Time lapsed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algn="ctr" fontAlgn="ctr"/>
                      <a:r>
                        <a:rPr lang="en-GB" sz="1200" b="0" i="0" u="none" strike="noStrike" dirty="0" smtClean="0">
                          <a:solidFill>
                            <a:schemeClr val="tx1"/>
                          </a:solidFill>
                          <a:latin typeface="Arial"/>
                        </a:rPr>
                        <a:t>0 months</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41400">
                <a:tc>
                  <a:txBody>
                    <a:bodyPr/>
                    <a:lstStyle/>
                    <a:p>
                      <a:pPr algn="l" fontAlgn="ctr"/>
                      <a:r>
                        <a:rPr lang="en-GB" sz="1200" b="1" i="0" u="none" strike="noStrike" dirty="0" smtClean="0">
                          <a:solidFill>
                            <a:schemeClr val="tx1"/>
                          </a:solidFill>
                          <a:latin typeface="Arial"/>
                        </a:rPr>
                        <a:t>Reporting period</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algn="ctr" fontAlgn="ctr"/>
                      <a:r>
                        <a:rPr lang="en-GB" sz="1200" b="0" i="0" u="none" strike="noStrike" dirty="0" smtClean="0">
                          <a:solidFill>
                            <a:schemeClr val="tx1"/>
                          </a:solidFill>
                          <a:latin typeface="Arial"/>
                        </a:rPr>
                        <a:t>Monthly update:</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23237">
                <a:tc>
                  <a:txBody>
                    <a:bodyPr/>
                    <a:lstStyle/>
                    <a:p>
                      <a:pPr algn="l" fontAlgn="ctr"/>
                      <a:r>
                        <a:rPr lang="en-GB" sz="1200" b="1" i="0" u="none" strike="noStrike" dirty="0" smtClean="0">
                          <a:solidFill>
                            <a:schemeClr val="tx1"/>
                          </a:solidFill>
                          <a:latin typeface="Arial"/>
                        </a:rPr>
                        <a:t>Prepared By</a:t>
                      </a:r>
                      <a:endParaRPr lang="en-GB" sz="1200" b="1"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0E2"/>
                    </a:solidFill>
                  </a:tcPr>
                </a:tc>
                <a:tc>
                  <a:txBody>
                    <a:bodyPr/>
                    <a:lstStyle/>
                    <a:p>
                      <a:pPr algn="ctr" fontAlgn="ctr"/>
                      <a:r>
                        <a:rPr lang="en-GB" sz="1200" b="0" i="0" u="none" strike="noStrike" dirty="0" smtClean="0">
                          <a:solidFill>
                            <a:schemeClr val="tx1"/>
                          </a:solidFill>
                          <a:latin typeface="Arial"/>
                        </a:rPr>
                        <a:t>HPL Moruka </a:t>
                      </a:r>
                      <a:endParaRPr lang="en-GB" sz="1200" b="0" i="0" u="none" strike="noStrike" dirty="0">
                        <a:solidFill>
                          <a:schemeClr val="tx1"/>
                        </a:solidFill>
                        <a:latin typeface="Arial"/>
                      </a:endParaRPr>
                    </a:p>
                  </a:txBody>
                  <a:tcPr marL="9526" marR="9526"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291200320"/>
              </p:ext>
            </p:extLst>
          </p:nvPr>
        </p:nvGraphicFramePr>
        <p:xfrm>
          <a:off x="208194" y="2924912"/>
          <a:ext cx="8687156" cy="3672442"/>
        </p:xfrm>
        <a:graphic>
          <a:graphicData uri="http://schemas.openxmlformats.org/drawingml/2006/table">
            <a:tbl>
              <a:tblPr firstRow="1" bandRow="1">
                <a:tableStyleId>{5C22544A-7EE6-4342-B048-85BDC9FD1C3A}</a:tableStyleId>
              </a:tblPr>
              <a:tblGrid>
                <a:gridCol w="3852045">
                  <a:extLst>
                    <a:ext uri="{9D8B030D-6E8A-4147-A177-3AD203B41FA5}">
                      <a16:colId xmlns="" xmlns:a16="http://schemas.microsoft.com/office/drawing/2014/main" val="20000"/>
                    </a:ext>
                  </a:extLst>
                </a:gridCol>
                <a:gridCol w="724700"/>
                <a:gridCol w="770178"/>
                <a:gridCol w="771535"/>
                <a:gridCol w="1284349">
                  <a:extLst>
                    <a:ext uri="{9D8B030D-6E8A-4147-A177-3AD203B41FA5}">
                      <a16:colId xmlns="" xmlns:a16="http://schemas.microsoft.com/office/drawing/2014/main" val="20004"/>
                    </a:ext>
                  </a:extLst>
                </a:gridCol>
                <a:gridCol w="1284349"/>
              </a:tblGrid>
              <a:tr h="258601">
                <a:tc>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endParaRPr lang="en-ZA"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800" b="1" i="0" u="none" strike="noStrike" dirty="0" smtClean="0">
                          <a:solidFill>
                            <a:schemeClr val="tx1"/>
                          </a:solidFill>
                          <a:latin typeface="+mn-lt"/>
                        </a:rPr>
                        <a:t>% Completed</a:t>
                      </a:r>
                      <a:endParaRPr lang="en-GB" sz="800" b="1" i="0" u="none" strike="noStrike" dirty="0">
                        <a:solidFill>
                          <a:schemeClr val="tx1"/>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Status</a:t>
                      </a:r>
                      <a:endParaRPr lang="en-GB" sz="900" b="1" i="0" u="none" strike="noStrike" dirty="0">
                        <a:solidFill>
                          <a:schemeClr val="tx1"/>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37928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i="0" u="none" strike="noStrike" kern="1200" baseline="0" dirty="0" smtClean="0">
                          <a:solidFill>
                            <a:schemeClr val="tx1"/>
                          </a:solidFill>
                          <a:latin typeface="Arial" pitchFamily="34" charset="0"/>
                          <a:ea typeface="+mn-ea"/>
                          <a:cs typeface="Arial" pitchFamily="34" charset="0"/>
                        </a:rPr>
                        <a:t>Conduct a detailed (as-is) analysis on the current state of  Departmental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58601">
                <a:tc gridSpan="6">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chemeClr val="tx1"/>
                          </a:solidFill>
                          <a:latin typeface="Arial"/>
                          <a:ea typeface="+mn-ea"/>
                          <a:cs typeface="+mn-cs"/>
                        </a:rPr>
                        <a:t>Deliverable</a:t>
                      </a:r>
                      <a:endParaRPr lang="en-GB" sz="900" b="1" i="0" u="none" strike="noStrike" kern="1200" dirty="0" smtClean="0">
                        <a:solidFill>
                          <a:schemeClr val="tx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extLst>
                  <a:ext uri="{0D108BD9-81ED-4DB2-BD59-A6C34878D82A}">
                    <a16:rowId xmlns="" xmlns:a16="http://schemas.microsoft.com/office/drawing/2014/main" val="10003"/>
                  </a:ext>
                </a:extLst>
              </a:tr>
              <a:tr h="39528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0" i="0" u="none" strike="noStrike" kern="1200" baseline="0" dirty="0" smtClean="0">
                          <a:solidFill>
                            <a:schemeClr val="tx1"/>
                          </a:solidFill>
                          <a:latin typeface="Arial" pitchFamily="34" charset="0"/>
                          <a:ea typeface="+mn-ea"/>
                          <a:cs typeface="Arial" pitchFamily="34" charset="0"/>
                        </a:rPr>
                        <a:t>Financial allocations and spending plans in relation to the resourcing of Capital equipment  and infrastructure; </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7928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Analysis of historic allocations vs actual spend to identify bottlenecks (under/over spending)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81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Analysis of costing models applied on internally produced commodities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6142">
                <a:tc>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Milestone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0488" indent="0" algn="l" fontAlgn="ctr"/>
                      <a:r>
                        <a:rPr lang="en-GB" sz="900" b="1" i="0" u="none" strike="noStrike" dirty="0" smtClean="0">
                          <a:solidFill>
                            <a:schemeClr val="tx1"/>
                          </a:solidFill>
                          <a:latin typeface="Arial"/>
                        </a:rPr>
                        <a:t>Start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0488" indent="0" algn="l" fontAlgn="ctr"/>
                      <a:r>
                        <a:rPr lang="en-GB" sz="900" b="1" i="0" u="none" strike="noStrike" dirty="0" smtClean="0">
                          <a:solidFill>
                            <a:schemeClr val="tx1"/>
                          </a:solidFill>
                          <a:latin typeface="Arial"/>
                        </a:rPr>
                        <a:t>End Date</a:t>
                      </a:r>
                      <a:endParaRPr lang="en-GB" sz="900" b="1" i="0" u="none" strike="noStrike" dirty="0">
                        <a:solidFill>
                          <a:schemeClr val="tx1"/>
                        </a:solidFill>
                        <a:latin typeface="Arial"/>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0488" indent="0" algn="l" fontAlgn="ctr"/>
                      <a:r>
                        <a:rPr lang="en-GB" sz="800" b="1" i="0" u="none" strike="noStrike" dirty="0" smtClean="0">
                          <a:solidFill>
                            <a:schemeClr val="tx1"/>
                          </a:solidFill>
                          <a:latin typeface="+mn-lt"/>
                        </a:rPr>
                        <a:t>% Completed</a:t>
                      </a:r>
                      <a:endParaRPr lang="en-GB" sz="800" b="1" i="0" u="none" strike="noStrike" dirty="0">
                        <a:solidFill>
                          <a:schemeClr val="tx1"/>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0488" indent="0" algn="l" fontAlgn="ctr"/>
                      <a:r>
                        <a:rPr lang="en-GB" sz="900" b="1" i="0" u="none" strike="noStrike" dirty="0" smtClean="0">
                          <a:solidFill>
                            <a:schemeClr val="tx1"/>
                          </a:solidFill>
                          <a:latin typeface="+mn-lt"/>
                        </a:rPr>
                        <a:t>Status</a:t>
                      </a:r>
                      <a:endParaRPr lang="en-GB" sz="900" b="1" i="0" u="none" strike="noStrike" dirty="0">
                        <a:solidFill>
                          <a:schemeClr val="tx1"/>
                        </a:solidFill>
                        <a:latin typeface="+mn-lt"/>
                      </a:endParaRP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0488" indent="0" algn="l" fontAlgn="ctr"/>
                      <a:r>
                        <a:rPr lang="en-GB" sz="900" b="1" i="0" u="none" strike="noStrike" dirty="0" smtClean="0">
                          <a:solidFill>
                            <a:schemeClr val="tx1"/>
                          </a:solidFill>
                          <a:latin typeface="+mn-lt"/>
                        </a:rPr>
                        <a:t>Corrective Actions</a:t>
                      </a:r>
                    </a:p>
                  </a:txBody>
                  <a:tcPr marL="17999" marR="10800" marT="10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928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800" b="1" i="0" u="none" strike="noStrike" kern="1200" baseline="0" dirty="0" smtClean="0">
                          <a:solidFill>
                            <a:schemeClr val="tx1"/>
                          </a:solidFill>
                          <a:latin typeface="Arial" pitchFamily="34" charset="0"/>
                          <a:ea typeface="+mn-ea"/>
                          <a:cs typeface="Arial" pitchFamily="34" charset="0"/>
                        </a:rPr>
                        <a:t>Development of  Departmental Self-Sufficiency Strategy,  with realistic targets at Year 1; Year 5; Year 20 and ultimately Year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601">
                <a:tc gridSpan="6">
                  <a:txBody>
                    <a:bodyPr/>
                    <a:lstStyle/>
                    <a:p>
                      <a:pPr marL="90488" marR="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smtClean="0">
                          <a:solidFill>
                            <a:schemeClr val="tx1"/>
                          </a:solidFill>
                          <a:latin typeface="Arial"/>
                          <a:ea typeface="+mn-ea"/>
                          <a:cs typeface="+mn-cs"/>
                        </a:rPr>
                        <a:t>Deliverable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ZA"/>
                    </a:p>
                  </a:txBody>
                  <a:tcPr/>
                </a:tc>
              </a:tr>
              <a:tr h="37928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Standardising operating models from income generating operations for </a:t>
                      </a:r>
                      <a:r>
                        <a:rPr lang="en-ZA" sz="800" b="0" i="0" u="none" strike="noStrike" kern="1200" baseline="0" dirty="0" smtClean="0">
                          <a:solidFill>
                            <a:schemeClr val="tx1"/>
                          </a:solidFill>
                          <a:latin typeface="Arial" pitchFamily="34" charset="0"/>
                          <a:ea typeface="+mn-ea"/>
                          <a:cs typeface="Arial" pitchFamily="34" charset="0"/>
                        </a:rPr>
                        <a:t>Year 1; Year 5; Year 20 and ultimately Year 50</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928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baseline="0" dirty="0" smtClean="0">
                          <a:solidFill>
                            <a:schemeClr val="tx1"/>
                          </a:solidFill>
                          <a:latin typeface="Arial" pitchFamily="34" charset="0"/>
                          <a:ea typeface="+mn-ea"/>
                          <a:cs typeface="Arial" pitchFamily="34" charset="0"/>
                        </a:rPr>
                        <a:t>Business case on establishing a Departmental Trading Entity or Trading Account </a:t>
                      </a:r>
                      <a:r>
                        <a:rPr lang="en-ZA" sz="800" b="0" i="0" u="none" strike="noStrike" kern="1200" baseline="0" dirty="0" smtClean="0">
                          <a:solidFill>
                            <a:schemeClr val="tx1"/>
                          </a:solidFill>
                          <a:latin typeface="Arial" pitchFamily="34" charset="0"/>
                          <a:ea typeface="+mn-ea"/>
                          <a:cs typeface="Arial" pitchFamily="34" charset="0"/>
                        </a:rPr>
                        <a:t>Year 1; Year 5; Year 20 and ultimately Year 50</a:t>
                      </a:r>
                      <a:endParaRPr lang="en-GB" sz="800" b="0" i="0" u="none" strike="noStrik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01/04/2019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dirty="0" smtClean="0"/>
                        <a:t>31/12/2019</a:t>
                      </a:r>
                      <a:endParaRPr lang="en-ZA"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800" b="1" kern="1200" dirty="0" smtClean="0">
                          <a:solidFill>
                            <a:schemeClr val="dk1"/>
                          </a:solidFill>
                          <a:latin typeface="+mn-lt"/>
                          <a:ea typeface="+mn-ea"/>
                          <a:cs typeface="+mn-cs"/>
                        </a:rPr>
                        <a:t>0%</a:t>
                      </a:r>
                      <a:endParaRPr lang="en-ZA" sz="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08830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655170" y="2655168"/>
            <a:ext cx="6858003" cy="1547664"/>
          </a:xfrm>
          <a:prstGeom prst="rect">
            <a:avLst/>
          </a:prstGeom>
          <a:solidFill>
            <a:srgbClr val="003300"/>
          </a:solidFill>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smtClean="0">
                <a:solidFill>
                  <a:prstClr val="white"/>
                </a:solidFill>
                <a:latin typeface="Lato"/>
              </a:rPr>
              <a:t>             PROJECT RISK ANALYSIS  </a:t>
            </a:r>
            <a:endParaRPr lang="en-GB" dirty="0">
              <a:solidFill>
                <a:prstClr val="white"/>
              </a:solidFill>
              <a:latin typeface="Lato"/>
            </a:endParaRPr>
          </a:p>
        </p:txBody>
      </p:sp>
      <p:sp>
        <p:nvSpPr>
          <p:cNvPr id="12" name="Content Placeholder 2">
            <a:extLst>
              <a:ext uri="{FF2B5EF4-FFF2-40B4-BE49-F238E27FC236}">
                <a16:creationId xmlns:a16="http://schemas.microsoft.com/office/drawing/2014/main" xmlns="" id="{691DC864-1C61-4EAE-B96E-43E0E5794A0B}"/>
              </a:ext>
            </a:extLst>
          </p:cNvPr>
          <p:cNvSpPr txBox="1">
            <a:spLocks/>
          </p:cNvSpPr>
          <p:nvPr/>
        </p:nvSpPr>
        <p:spPr>
          <a:xfrm>
            <a:off x="1547664" y="2564904"/>
            <a:ext cx="7560840" cy="1806211"/>
          </a:xfrm>
          <a:prstGeom prst="rect">
            <a:avLst/>
          </a:prstGeom>
        </p:spPr>
        <p:txBody>
          <a:bodyPr vert="horz" lIns="91440" tIns="45720" rIns="91440" bIns="45720" rtlCol="0" anchor="ctr">
            <a:noAutofit/>
          </a:bodyPr>
          <a:lstStyle>
            <a:lvl1pPr marL="0" indent="0" algn="l" defTabSz="869137" rtl="0" eaLnBrk="1" latinLnBrk="0" hangingPunct="1">
              <a:lnSpc>
                <a:spcPct val="200000"/>
              </a:lnSpc>
              <a:spcBef>
                <a:spcPts val="951"/>
              </a:spcBef>
              <a:buFont typeface="Arial" panose="020B0604020202020204" pitchFamily="34" charset="0"/>
              <a:buNone/>
              <a:defRPr sz="2000" b="1"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a:lstStyle>
          <a:p>
            <a:pPr algn="ctr" fontAlgn="t">
              <a:lnSpc>
                <a:spcPct val="120000"/>
              </a:lnSpc>
              <a:spcBef>
                <a:spcPts val="1200"/>
              </a:spcBef>
            </a:pPr>
            <a:r>
              <a:rPr kumimoji="1" lang="en-ZA" sz="3600" dirty="0" smtClean="0">
                <a:solidFill>
                  <a:srgbClr val="000000"/>
                </a:solidFill>
              </a:rPr>
              <a:t>PROJECT RISKS </a:t>
            </a:r>
            <a:endParaRPr kumimoji="1" lang="en-ZA" sz="3600" dirty="0">
              <a:solidFill>
                <a:srgbClr val="000000"/>
              </a:solidFill>
            </a:endParaRPr>
          </a:p>
        </p:txBody>
      </p:sp>
    </p:spTree>
    <p:extLst>
      <p:ext uri="{BB962C8B-B14F-4D97-AF65-F5344CB8AC3E}">
        <p14:creationId xmlns:p14="http://schemas.microsoft.com/office/powerpoint/2010/main" val="37424445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a:spLocks noChangeArrowheads="1"/>
          </p:cNvSpPr>
          <p:nvPr/>
        </p:nvSpPr>
        <p:spPr bwMode="auto">
          <a:xfrm>
            <a:off x="5373581" y="122282"/>
            <a:ext cx="108081" cy="108020"/>
          </a:xfrm>
          <a:prstGeom prst="ellipse">
            <a:avLst/>
          </a:prstGeom>
          <a:solidFill>
            <a:srgbClr val="00B05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7" name="Oval 63"/>
          <p:cNvSpPr>
            <a:spLocks noChangeArrowheads="1"/>
          </p:cNvSpPr>
          <p:nvPr/>
        </p:nvSpPr>
        <p:spPr bwMode="auto">
          <a:xfrm>
            <a:off x="7688186" y="114129"/>
            <a:ext cx="108081" cy="108020"/>
          </a:xfrm>
          <a:prstGeom prst="ellipse">
            <a:avLst/>
          </a:prstGeom>
          <a:solidFill>
            <a:srgbClr val="FF00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0" name="Oval 63"/>
          <p:cNvSpPr>
            <a:spLocks noChangeArrowheads="1"/>
          </p:cNvSpPr>
          <p:nvPr/>
        </p:nvSpPr>
        <p:spPr bwMode="auto">
          <a:xfrm>
            <a:off x="6127576" y="114129"/>
            <a:ext cx="108081" cy="108020"/>
          </a:xfrm>
          <a:prstGeom prst="ellipse">
            <a:avLst/>
          </a:prstGeom>
          <a:solidFill>
            <a:srgbClr val="FFFF00"/>
          </a:solidFill>
          <a:ln w="12700" algn="ctr">
            <a:solidFill>
              <a:sysClr val="windowText" lastClr="000000"/>
            </a:solidFill>
            <a:round/>
            <a:headEnd/>
            <a:tailEnd/>
          </a:ln>
        </p:spPr>
        <p:txBody>
          <a:bodyPr wrap="none" lIns="72000" tIns="72000" rIns="72000" bIns="72000" anchor="ctr"/>
          <a:lstStyle/>
          <a:p>
            <a:pPr fontAlgn="base">
              <a:lnSpc>
                <a:spcPct val="90000"/>
              </a:lnSpc>
              <a:spcBef>
                <a:spcPct val="50000"/>
              </a:spcBef>
              <a:spcAft>
                <a:spcPct val="0"/>
              </a:spcAft>
              <a:buClr>
                <a:srgbClr val="7D0900"/>
              </a:buClr>
            </a:pPr>
            <a:endParaRPr lang="en-ZA" sz="700" kern="0" dirty="0" smtClean="0">
              <a:solidFill>
                <a:srgbClr val="000000"/>
              </a:solidFill>
            </a:endParaRPr>
          </a:p>
        </p:txBody>
      </p:sp>
      <p:sp>
        <p:nvSpPr>
          <p:cNvPr id="18" name="Text Box 60"/>
          <p:cNvSpPr txBox="1">
            <a:spLocks noChangeArrowheads="1"/>
          </p:cNvSpPr>
          <p:nvPr/>
        </p:nvSpPr>
        <p:spPr bwMode="auto">
          <a:xfrm>
            <a:off x="5515577" y="34211"/>
            <a:ext cx="720080" cy="284162"/>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On track         </a:t>
            </a:r>
          </a:p>
        </p:txBody>
      </p:sp>
      <p:sp>
        <p:nvSpPr>
          <p:cNvPr id="19" name="Text Box 60"/>
          <p:cNvSpPr txBox="1">
            <a:spLocks noChangeArrowheads="1"/>
          </p:cNvSpPr>
          <p:nvPr/>
        </p:nvSpPr>
        <p:spPr bwMode="auto">
          <a:xfrm>
            <a:off x="6230059" y="53802"/>
            <a:ext cx="1512168" cy="283906"/>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Risk of moderate delay        </a:t>
            </a:r>
          </a:p>
        </p:txBody>
      </p:sp>
      <p:sp>
        <p:nvSpPr>
          <p:cNvPr id="21" name="Text Box 60"/>
          <p:cNvSpPr txBox="1">
            <a:spLocks noChangeArrowheads="1"/>
          </p:cNvSpPr>
          <p:nvPr/>
        </p:nvSpPr>
        <p:spPr bwMode="auto">
          <a:xfrm>
            <a:off x="7834028" y="53802"/>
            <a:ext cx="1327769" cy="422405"/>
          </a:xfrm>
          <a:prstGeom prst="rect">
            <a:avLst/>
          </a:prstGeom>
          <a:noFill/>
          <a:ln w="12700" algn="ctr">
            <a:noFill/>
            <a:miter lim="800000"/>
            <a:headEnd/>
            <a:tailEnd/>
          </a:ln>
        </p:spPr>
        <p:txBody>
          <a:bodyPr wrap="square" lIns="72000" tIns="72000" rIns="72000" bIns="72000">
            <a:spAutoFit/>
          </a:bodyPr>
          <a:lstStyle/>
          <a:p>
            <a:pPr fontAlgn="base">
              <a:lnSpc>
                <a:spcPct val="90000"/>
              </a:lnSpc>
              <a:spcBef>
                <a:spcPct val="50000"/>
              </a:spcBef>
              <a:spcAft>
                <a:spcPct val="0"/>
              </a:spcAft>
              <a:buClr>
                <a:srgbClr val="7D0900"/>
              </a:buClr>
            </a:pPr>
            <a:r>
              <a:rPr lang="en-GB" sz="1000" kern="0" dirty="0" smtClean="0">
                <a:solidFill>
                  <a:srgbClr val="000000"/>
                </a:solidFill>
              </a:rPr>
              <a:t> Risk of major delay/ risk of not delivering</a:t>
            </a:r>
          </a:p>
        </p:txBody>
      </p:sp>
      <p:graphicFrame>
        <p:nvGraphicFramePr>
          <p:cNvPr id="23" name="Table 22"/>
          <p:cNvGraphicFramePr>
            <a:graphicFrameLocks noGrp="1"/>
          </p:cNvGraphicFramePr>
          <p:nvPr>
            <p:extLst>
              <p:ext uri="{D42A27DB-BD31-4B8C-83A1-F6EECF244321}">
                <p14:modId xmlns:p14="http://schemas.microsoft.com/office/powerpoint/2010/main" val="1837776158"/>
              </p:ext>
            </p:extLst>
          </p:nvPr>
        </p:nvGraphicFramePr>
        <p:xfrm>
          <a:off x="251521" y="561860"/>
          <a:ext cx="8701043" cy="6035491"/>
        </p:xfrm>
        <a:graphic>
          <a:graphicData uri="http://schemas.openxmlformats.org/drawingml/2006/table">
            <a:tbl>
              <a:tblPr>
                <a:tableStyleId>{5C22544A-7EE6-4342-B048-85BDC9FD1C3A}</a:tableStyleId>
              </a:tblPr>
              <a:tblGrid>
                <a:gridCol w="1605235"/>
                <a:gridCol w="1676092"/>
                <a:gridCol w="1531091"/>
                <a:gridCol w="1628396"/>
                <a:gridCol w="326412"/>
                <a:gridCol w="326412"/>
                <a:gridCol w="414434"/>
                <a:gridCol w="414434"/>
                <a:gridCol w="778537"/>
              </a:tblGrid>
              <a:tr h="490625">
                <a:tc gridSpan="9">
                  <a:txBody>
                    <a:bodyPr/>
                    <a:lstStyle/>
                    <a:p>
                      <a:pPr algn="ctr" fontAlgn="ctr"/>
                      <a:r>
                        <a:rPr lang="en-ZA" sz="1600" b="1" i="0" u="none" strike="noStrike" dirty="0" smtClean="0">
                          <a:solidFill>
                            <a:schemeClr val="bg1"/>
                          </a:solidFill>
                          <a:effectLst/>
                          <a:latin typeface="Arial"/>
                        </a:rPr>
                        <a:t>Key Project</a:t>
                      </a:r>
                      <a:r>
                        <a:rPr lang="en-ZA" sz="1600" b="1" i="0" u="none" strike="noStrike" baseline="0" dirty="0" smtClean="0">
                          <a:solidFill>
                            <a:schemeClr val="bg1"/>
                          </a:solidFill>
                          <a:effectLst/>
                          <a:latin typeface="Arial"/>
                        </a:rPr>
                        <a:t> Risks </a:t>
                      </a:r>
                      <a:endParaRPr lang="en-ZA" sz="1600" b="1" i="0" u="none" strike="noStrike" dirty="0">
                        <a:solidFill>
                          <a:schemeClr val="bg1"/>
                        </a:solidFill>
                        <a:effectLst/>
                        <a:latin typeface="Arial"/>
                      </a:endParaRPr>
                    </a:p>
                  </a:txBody>
                  <a:tcPr marL="2838" marR="2838" marT="2838" marB="0" anchor="ctr">
                    <a:solidFill>
                      <a:srgbClr val="01994D"/>
                    </a:solidFill>
                  </a:tcPr>
                </a:tc>
                <a:tc hMerge="1">
                  <a:txBody>
                    <a:bodyPr/>
                    <a:lstStyle/>
                    <a:p>
                      <a:pPr algn="ctr" fontAlgn="ctr"/>
                      <a:endParaRPr lang="en-ZA" sz="1600" b="1" i="0" u="none" strike="noStrike" dirty="0">
                        <a:solidFill>
                          <a:schemeClr val="bg1"/>
                        </a:solidFill>
                        <a:effectLst/>
                        <a:latin typeface="Arial"/>
                      </a:endParaRPr>
                    </a:p>
                  </a:txBody>
                  <a:tcPr marL="2838" marR="2838" marT="2838" marB="0" anchor="ctr">
                    <a:solidFill>
                      <a:srgbClr val="01994D"/>
                    </a:solidFill>
                  </a:tcPr>
                </a:tc>
                <a:tc hMerge="1">
                  <a:txBody>
                    <a:bodyPr/>
                    <a:lstStyle/>
                    <a:p>
                      <a:pPr algn="ctr" fontAlgn="ctr"/>
                      <a:endParaRPr lang="en-ZA" sz="1000" b="1" i="0" u="none" strike="noStrike" dirty="0">
                        <a:solidFill>
                          <a:srgbClr val="000000"/>
                        </a:solidFill>
                        <a:effectLst/>
                        <a:latin typeface="Arial"/>
                      </a:endParaRPr>
                    </a:p>
                  </a:txBody>
                  <a:tcPr marL="2838" marR="2838" marT="2838" marB="0" anchor="ctr"/>
                </a:tc>
                <a:tc hMerge="1">
                  <a:txBody>
                    <a:bodyPr/>
                    <a:lstStyle/>
                    <a:p>
                      <a:pPr algn="ctr" fontAlgn="ctr"/>
                      <a:endParaRPr lang="en-ZA" sz="1000" b="1" i="0" u="none" strike="noStrike" dirty="0">
                        <a:solidFill>
                          <a:srgbClr val="000000"/>
                        </a:solidFill>
                        <a:effectLst/>
                        <a:latin typeface="Arial"/>
                      </a:endParaRPr>
                    </a:p>
                  </a:txBody>
                  <a:tcPr marL="2838" marR="2838" marT="2838" marB="0" anchor="ctr"/>
                </a:tc>
                <a:tc hMerge="1">
                  <a:txBody>
                    <a:bodyPr/>
                    <a:lstStyle/>
                    <a:p>
                      <a:pPr algn="ctr" fontAlgn="ctr"/>
                      <a:endParaRPr lang="en-ZA" sz="1000" b="1" i="0" u="none" strike="noStrike" dirty="0">
                        <a:solidFill>
                          <a:srgbClr val="000000"/>
                        </a:solidFill>
                        <a:effectLst/>
                        <a:latin typeface="Arial"/>
                      </a:endParaRPr>
                    </a:p>
                  </a:txBody>
                  <a:tcPr marL="2838" marR="2838" marT="2838"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fontAlgn="ctr"/>
                      <a:endParaRPr lang="en-ZA" sz="1000" b="1" i="0" u="none" strike="noStrike" dirty="0">
                        <a:solidFill>
                          <a:srgbClr val="000000"/>
                        </a:solidFill>
                        <a:effectLst/>
                        <a:latin typeface="Arial"/>
                      </a:endParaRPr>
                    </a:p>
                  </a:txBody>
                  <a:tcPr marL="2838" marR="2838" marT="2838" marB="0" anchor="ctr"/>
                </a:tc>
              </a:tr>
              <a:tr h="453097">
                <a:tc rowSpan="2">
                  <a:txBody>
                    <a:bodyPr/>
                    <a:lstStyle/>
                    <a:p>
                      <a:pPr algn="ctr" fontAlgn="ctr"/>
                      <a:r>
                        <a:rPr lang="en-ZA" sz="1000" b="1" i="0" u="none" strike="noStrike" baseline="0" dirty="0" smtClean="0">
                          <a:solidFill>
                            <a:srgbClr val="000000"/>
                          </a:solidFill>
                          <a:effectLst/>
                          <a:latin typeface="Arial"/>
                        </a:rPr>
                        <a:t>Risk Descriptor </a:t>
                      </a:r>
                      <a:endParaRPr lang="en-ZA" sz="1000" b="1" i="0" u="none" strike="noStrike" dirty="0">
                        <a:solidFill>
                          <a:srgbClr val="000000"/>
                        </a:solidFill>
                        <a:effectLst/>
                        <a:latin typeface="Arial"/>
                      </a:endParaRPr>
                    </a:p>
                  </a:txBody>
                  <a:tcPr marL="2838" marR="2838" marT="2838" marB="0" anchor="ctr">
                    <a:solidFill>
                      <a:srgbClr val="FEE4B4"/>
                    </a:solidFill>
                  </a:tcPr>
                </a:tc>
                <a:tc rowSpan="2">
                  <a:txBody>
                    <a:bodyPr/>
                    <a:lstStyle/>
                    <a:p>
                      <a:pPr algn="ctr" fontAlgn="ctr"/>
                      <a:r>
                        <a:rPr lang="en-ZA" sz="1000" b="1" u="none" strike="noStrike" dirty="0">
                          <a:effectLst/>
                        </a:rPr>
                        <a:t>Risk Description</a:t>
                      </a:r>
                      <a:endParaRPr lang="en-ZA" sz="1000" b="1" i="0" u="none" strike="noStrike" dirty="0">
                        <a:solidFill>
                          <a:srgbClr val="000000"/>
                        </a:solidFill>
                        <a:effectLst/>
                        <a:latin typeface="Arial"/>
                      </a:endParaRPr>
                    </a:p>
                  </a:txBody>
                  <a:tcPr marL="2838" marR="2838" marT="2838" marB="0" anchor="ctr">
                    <a:solidFill>
                      <a:srgbClr val="FEE4B4"/>
                    </a:solidFill>
                  </a:tcPr>
                </a:tc>
                <a:tc rowSpan="2">
                  <a:txBody>
                    <a:bodyPr/>
                    <a:lstStyle/>
                    <a:p>
                      <a:pPr algn="ctr" fontAlgn="ctr"/>
                      <a:r>
                        <a:rPr lang="en-ZA" sz="1000" b="1" u="none" strike="noStrike" dirty="0">
                          <a:effectLst/>
                        </a:rPr>
                        <a:t>Cause</a:t>
                      </a:r>
                      <a:endParaRPr lang="en-ZA" sz="1000" b="1" i="0" u="none" strike="noStrike" dirty="0">
                        <a:solidFill>
                          <a:srgbClr val="000000"/>
                        </a:solidFill>
                        <a:effectLst/>
                        <a:latin typeface="Arial"/>
                      </a:endParaRPr>
                    </a:p>
                  </a:txBody>
                  <a:tcPr marL="2838" marR="2838" marT="2838" marB="0" anchor="ctr">
                    <a:solidFill>
                      <a:srgbClr val="FEE4B4"/>
                    </a:solidFill>
                  </a:tcPr>
                </a:tc>
                <a:tc rowSpan="2">
                  <a:txBody>
                    <a:bodyPr/>
                    <a:lstStyle/>
                    <a:p>
                      <a:pPr algn="ctr" fontAlgn="ctr"/>
                      <a:r>
                        <a:rPr lang="en-ZA" sz="1000" b="1" u="none" strike="noStrike" dirty="0">
                          <a:effectLst/>
                        </a:rPr>
                        <a:t>Consequence</a:t>
                      </a:r>
                      <a:endParaRPr lang="en-ZA" sz="1000" b="1" i="0" u="none" strike="noStrike" dirty="0">
                        <a:solidFill>
                          <a:srgbClr val="000000"/>
                        </a:solidFill>
                        <a:effectLst/>
                        <a:latin typeface="Arial"/>
                      </a:endParaRPr>
                    </a:p>
                  </a:txBody>
                  <a:tcPr marL="2838" marR="2838" marT="2838" marB="0" anchor="ctr">
                    <a:solidFill>
                      <a:srgbClr val="FEE4B4"/>
                    </a:solidFill>
                  </a:tcPr>
                </a:tc>
                <a:tc gridSpan="4">
                  <a:txBody>
                    <a:bodyPr/>
                    <a:lstStyle/>
                    <a:p>
                      <a:pPr algn="ctr" fontAlgn="ctr"/>
                      <a:r>
                        <a:rPr lang="en-ZA" sz="1000" b="1" u="none" strike="noStrike" dirty="0">
                          <a:effectLst/>
                        </a:rPr>
                        <a:t>Inherent risk</a:t>
                      </a:r>
                      <a:endParaRPr lang="en-ZA" sz="1000" b="1" i="0" u="none" strike="noStrike" dirty="0">
                        <a:solidFill>
                          <a:srgbClr val="000000"/>
                        </a:solidFill>
                        <a:effectLst/>
                        <a:latin typeface="Arial"/>
                      </a:endParaRPr>
                    </a:p>
                  </a:txBody>
                  <a:tcPr marL="2838" marR="2838" marT="2838" marB="0" anchor="ctr">
                    <a:solidFill>
                      <a:srgbClr val="FEE4B4"/>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fontAlgn="ctr"/>
                      <a:r>
                        <a:rPr lang="en-ZA" sz="1000" b="1" u="none" strike="noStrike" dirty="0">
                          <a:effectLst/>
                        </a:rPr>
                        <a:t>Inherent Risk exposure</a:t>
                      </a:r>
                      <a:endParaRPr lang="en-ZA" sz="1000" b="1" i="0" u="none" strike="noStrike" dirty="0">
                        <a:solidFill>
                          <a:srgbClr val="000000"/>
                        </a:solidFill>
                        <a:effectLst/>
                        <a:latin typeface="Arial"/>
                      </a:endParaRPr>
                    </a:p>
                  </a:txBody>
                  <a:tcPr marL="2838" marR="2838" marT="2838" marB="0" anchor="ctr">
                    <a:solidFill>
                      <a:srgbClr val="FEE4B4"/>
                    </a:solidFill>
                  </a:tcPr>
                </a:tc>
              </a:tr>
              <a:tr h="46188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p>
                      <a:pPr algn="ctr" fontAlgn="ctr"/>
                      <a:r>
                        <a:rPr lang="en-ZA" sz="1000" b="1" u="none" strike="noStrike" dirty="0">
                          <a:effectLst/>
                        </a:rPr>
                        <a:t>Impact</a:t>
                      </a:r>
                      <a:endParaRPr lang="en-ZA" sz="1000" b="1" i="0" u="none" strike="noStrike" dirty="0">
                        <a:solidFill>
                          <a:srgbClr val="000000"/>
                        </a:solidFill>
                        <a:effectLst/>
                        <a:latin typeface="Arial"/>
                      </a:endParaRPr>
                    </a:p>
                  </a:txBody>
                  <a:tcPr marL="2838" marR="2838" marT="2838" marB="0" anchor="ctr">
                    <a:solidFill>
                      <a:srgbClr val="FEE4B4"/>
                    </a:solidFill>
                  </a:tcPr>
                </a:tc>
                <a:tc hMerge="1">
                  <a:txBody>
                    <a:bodyPr/>
                    <a:lstStyle/>
                    <a:p>
                      <a:endParaRPr lang="en-ZA"/>
                    </a:p>
                  </a:txBody>
                  <a:tcPr/>
                </a:tc>
                <a:tc gridSpan="2">
                  <a:txBody>
                    <a:bodyPr/>
                    <a:lstStyle/>
                    <a:p>
                      <a:pPr algn="ctr" fontAlgn="ctr"/>
                      <a:r>
                        <a:rPr lang="en-ZA" sz="1000" b="1" u="none" strike="noStrike" dirty="0">
                          <a:effectLst/>
                        </a:rPr>
                        <a:t>Likelihood</a:t>
                      </a:r>
                      <a:endParaRPr lang="en-ZA" sz="1000" b="1" i="0" u="none" strike="noStrike" dirty="0">
                        <a:solidFill>
                          <a:srgbClr val="000000"/>
                        </a:solidFill>
                        <a:effectLst/>
                        <a:latin typeface="Arial"/>
                      </a:endParaRPr>
                    </a:p>
                  </a:txBody>
                  <a:tcPr marL="2838" marR="2838" marT="2838" marB="0" anchor="ctr">
                    <a:solidFill>
                      <a:srgbClr val="FEE4B4"/>
                    </a:solidFill>
                  </a:tcPr>
                </a:tc>
                <a:tc hMerge="1">
                  <a:txBody>
                    <a:bodyPr/>
                    <a:lstStyle/>
                    <a:p>
                      <a:endParaRPr lang="en-ZA"/>
                    </a:p>
                  </a:txBody>
                  <a:tcPr/>
                </a:tc>
                <a:tc vMerge="1">
                  <a:txBody>
                    <a:bodyPr/>
                    <a:lstStyle/>
                    <a:p>
                      <a:endParaRPr lang="en-ZA"/>
                    </a:p>
                  </a:txBody>
                  <a:tcPr/>
                </a:tc>
              </a:tr>
              <a:tr h="975603">
                <a:tc>
                  <a:txBody>
                    <a:bodyPr/>
                    <a:lstStyle/>
                    <a:p>
                      <a:pPr algn="ctr" fontAlgn="ctr"/>
                      <a:r>
                        <a:rPr lang="en-ZA" sz="900" b="1" i="0" u="none" strike="noStrike" dirty="0" smtClean="0">
                          <a:solidFill>
                            <a:srgbClr val="000000"/>
                          </a:solidFill>
                          <a:effectLst/>
                          <a:latin typeface="Arial"/>
                        </a:rPr>
                        <a:t>Funding</a:t>
                      </a:r>
                      <a:r>
                        <a:rPr lang="en-ZA" sz="900" b="1" i="0" u="none" strike="noStrike" baseline="0" dirty="0" smtClean="0">
                          <a:solidFill>
                            <a:srgbClr val="000000"/>
                          </a:solidFill>
                          <a:effectLst/>
                          <a:latin typeface="Arial"/>
                        </a:rPr>
                        <a:t> </a:t>
                      </a:r>
                      <a:endParaRPr lang="en-ZA" sz="900" b="1" i="0" u="none" strike="noStrike" dirty="0">
                        <a:solidFill>
                          <a:srgbClr val="000000"/>
                        </a:solidFill>
                        <a:effectLst/>
                        <a:latin typeface="Arial"/>
                      </a:endParaRPr>
                    </a:p>
                  </a:txBody>
                  <a:tcPr marL="2838" marR="2838" marT="2838" marB="0" anchor="ctr">
                    <a:lnB w="12700" cap="flat" cmpd="sng" algn="ctr">
                      <a:solidFill>
                        <a:schemeClr val="tx1"/>
                      </a:solidFill>
                      <a:prstDash val="solid"/>
                      <a:round/>
                      <a:headEnd type="none" w="med" len="med"/>
                      <a:tailEnd type="none" w="med" len="med"/>
                    </a:lnB>
                  </a:tcPr>
                </a:tc>
                <a:tc>
                  <a:txBody>
                    <a:bodyPr/>
                    <a:lstStyle/>
                    <a:p>
                      <a:pPr marL="0" algn="ctr" defTabSz="914331" rtl="0" eaLnBrk="1" fontAlgn="ctr" latinLnBrk="0" hangingPunct="1"/>
                      <a:r>
                        <a:rPr lang="en-ZA" sz="900" b="1" i="0" u="none" strike="noStrike" kern="1200" dirty="0" smtClean="0">
                          <a:solidFill>
                            <a:srgbClr val="000000"/>
                          </a:solidFill>
                          <a:effectLst/>
                          <a:latin typeface="Arial"/>
                          <a:ea typeface="+mn-ea"/>
                          <a:cs typeface="+mn-cs"/>
                        </a:rPr>
                        <a:t>Limited Funding</a:t>
                      </a:r>
                      <a:endParaRPr lang="en-ZA" sz="900" b="1" i="0" u="none" strike="noStrike" kern="1200" dirty="0">
                        <a:solidFill>
                          <a:srgbClr val="000000"/>
                        </a:solidFill>
                        <a:effectLst/>
                        <a:latin typeface="Arial"/>
                        <a:ea typeface="+mn-ea"/>
                        <a:cs typeface="+mn-cs"/>
                      </a:endParaRPr>
                    </a:p>
                  </a:txBody>
                  <a:tcPr marL="2838" marR="2838" marT="2838" marB="0"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800" b="0" i="0" u="none" strike="noStrike" kern="1200" dirty="0" smtClean="0">
                        <a:solidFill>
                          <a:srgbClr val="000000"/>
                        </a:solidFill>
                        <a:effectLst/>
                        <a:latin typeface="Calibri" panose="020F0502020204030204" pitchFamily="34" charset="0"/>
                        <a:ea typeface="+mn-ea"/>
                        <a:cs typeface="+mn-cs"/>
                      </a:endParaRPr>
                    </a:p>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Constrained fiscus </a:t>
                      </a:r>
                    </a:p>
                    <a:p>
                      <a:pPr marL="0" algn="l" defTabSz="914400" rtl="0" eaLnBrk="1" fontAlgn="ctr" latinLnBrk="0" hangingPunct="1"/>
                      <a:endParaRPr lang="en-ZA" sz="900" b="1" i="0" u="none" strike="noStrike" kern="1200" dirty="0">
                        <a:solidFill>
                          <a:srgbClr val="000000"/>
                        </a:solidFill>
                        <a:effectLst/>
                        <a:latin typeface="Arial"/>
                        <a:ea typeface="+mn-ea"/>
                        <a:cs typeface="+mn-cs"/>
                      </a:endParaRPr>
                    </a:p>
                  </a:txBody>
                  <a:tcPr marL="2838" marR="2838" marT="2838" marB="0"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800" b="0" i="0" u="none" strike="noStrike" dirty="0" smtClean="0">
                        <a:solidFill>
                          <a:srgbClr val="000000"/>
                        </a:solidFill>
                        <a:effectLst/>
                        <a:latin typeface="Calibri" panose="020F0502020204030204" pitchFamily="34" charset="0"/>
                      </a:endParaRPr>
                    </a:p>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Major</a:t>
                      </a:r>
                      <a:r>
                        <a:rPr lang="en-ZA" sz="900" b="1" i="0" u="none" strike="noStrike" kern="1200" baseline="0" dirty="0" smtClean="0">
                          <a:solidFill>
                            <a:srgbClr val="000000"/>
                          </a:solidFill>
                          <a:effectLst/>
                          <a:latin typeface="Arial"/>
                          <a:ea typeface="+mn-ea"/>
                          <a:cs typeface="+mn-cs"/>
                        </a:rPr>
                        <a:t> Project delays</a:t>
                      </a:r>
                      <a:endParaRPr lang="en-ZA" sz="900" b="1" i="0" u="none" strike="noStrike" kern="1200" dirty="0" smtClean="0">
                        <a:solidFill>
                          <a:srgbClr val="000000"/>
                        </a:solidFill>
                        <a:effectLst/>
                        <a:latin typeface="Arial"/>
                        <a:ea typeface="+mn-ea"/>
                        <a:cs typeface="+mn-cs"/>
                      </a:endParaRPr>
                    </a:p>
                    <a:p>
                      <a:pPr marL="0" marR="0" lvl="0" indent="0" algn="ctr" defTabSz="914331" rtl="0" eaLnBrk="1" fontAlgn="ctr" latinLnBrk="0" hangingPunct="1">
                        <a:lnSpc>
                          <a:spcPct val="100000"/>
                        </a:lnSpc>
                        <a:spcBef>
                          <a:spcPts val="0"/>
                        </a:spcBef>
                        <a:spcAft>
                          <a:spcPts val="0"/>
                        </a:spcAft>
                        <a:buClrTx/>
                        <a:buSzTx/>
                        <a:buFontTx/>
                        <a:buNone/>
                        <a:tabLst/>
                        <a:defRPr/>
                      </a:pPr>
                      <a:endParaRPr lang="en-ZA" sz="900" b="1" i="0" u="none" strike="noStrike" kern="1200" dirty="0">
                        <a:solidFill>
                          <a:srgbClr val="000000"/>
                        </a:solidFill>
                        <a:effectLst/>
                        <a:latin typeface="Arial"/>
                        <a:ea typeface="+mn-ea"/>
                        <a:cs typeface="+mn-cs"/>
                      </a:endParaRPr>
                    </a:p>
                  </a:txBody>
                  <a:tcPr marL="2838" marR="2838" marT="2838" marB="0" anchor="ctr">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High </a:t>
                      </a:r>
                      <a:endParaRPr lang="en-ZA" sz="900" b="1" i="0" u="none" strike="noStrike" kern="1200" dirty="0">
                        <a:solidFill>
                          <a:srgbClr val="000000"/>
                        </a:solidFill>
                        <a:effectLst/>
                        <a:latin typeface="Arial"/>
                        <a:ea typeface="+mn-ea"/>
                        <a:cs typeface="+mn-cs"/>
                      </a:endParaRPr>
                    </a:p>
                  </a:txBody>
                  <a:tcPr marL="2838" marR="2838" marT="2838"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5</a:t>
                      </a:r>
                      <a:endParaRPr lang="en-ZA" sz="900" b="1" i="0" u="none" strike="noStrike" kern="1200" dirty="0">
                        <a:solidFill>
                          <a:srgbClr val="000000"/>
                        </a:solidFill>
                        <a:effectLst/>
                        <a:latin typeface="Arial"/>
                        <a:ea typeface="+mn-ea"/>
                        <a:cs typeface="+mn-cs"/>
                      </a:endParaRPr>
                    </a:p>
                  </a:txBody>
                  <a:tcPr marL="2838" marR="2838" marT="2838" marB="0" anchor="ctr">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High </a:t>
                      </a:r>
                      <a:endParaRPr lang="en-ZA" sz="900" b="1" i="0" u="none" strike="noStrike" kern="1200" dirty="0">
                        <a:solidFill>
                          <a:srgbClr val="000000"/>
                        </a:solidFill>
                        <a:effectLst/>
                        <a:latin typeface="Arial"/>
                        <a:ea typeface="+mn-ea"/>
                        <a:cs typeface="+mn-cs"/>
                      </a:endParaRPr>
                    </a:p>
                  </a:txBody>
                  <a:tcPr marL="2838" marR="2838" marT="2838" marB="0" anchor="ctr">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5</a:t>
                      </a:r>
                      <a:endParaRPr lang="en-ZA" sz="900" b="1" i="0" u="none" strike="noStrike" kern="1200" dirty="0">
                        <a:solidFill>
                          <a:srgbClr val="000000"/>
                        </a:solidFill>
                        <a:effectLst/>
                        <a:latin typeface="Arial"/>
                        <a:ea typeface="+mn-ea"/>
                        <a:cs typeface="+mn-cs"/>
                      </a:endParaRPr>
                    </a:p>
                  </a:txBody>
                  <a:tcPr marL="2838" marR="2838" marT="2838" marB="0" anchor="ctr">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25</a:t>
                      </a:r>
                      <a:endParaRPr lang="en-ZA" sz="900" b="1" i="0" u="none" strike="noStrike" kern="1200" dirty="0">
                        <a:solidFill>
                          <a:srgbClr val="000000"/>
                        </a:solidFill>
                        <a:effectLst/>
                        <a:latin typeface="Arial"/>
                        <a:ea typeface="+mn-ea"/>
                        <a:cs typeface="+mn-cs"/>
                      </a:endParaRPr>
                    </a:p>
                  </a:txBody>
                  <a:tcPr marL="2838" marR="2838" marT="2838" marB="0" anchor="ctr">
                    <a:lnB w="12700" cap="flat" cmpd="sng" algn="ctr">
                      <a:solidFill>
                        <a:schemeClr val="tx1"/>
                      </a:solidFill>
                      <a:prstDash val="solid"/>
                      <a:round/>
                      <a:headEnd type="none" w="med" len="med"/>
                      <a:tailEnd type="none" w="med" len="med"/>
                    </a:lnB>
                    <a:solidFill>
                      <a:srgbClr val="FF0000"/>
                    </a:solidFill>
                  </a:tcPr>
                </a:tc>
              </a:tr>
              <a:tr h="1218094">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Information Technology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endParaRPr lang="en-ZA" sz="900" b="1" i="0" u="none" strike="noStrike" kern="1200" dirty="0" smtClean="0">
                        <a:solidFill>
                          <a:srgbClr val="000000"/>
                        </a:solidFill>
                        <a:effectLst/>
                        <a:latin typeface="Arial"/>
                        <a:ea typeface="+mn-ea"/>
                        <a:cs typeface="+mn-cs"/>
                      </a:endParaRPr>
                    </a:p>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IT Constraints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Lack of Business Process Mapping IT Tools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Major Project delays</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High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5</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High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5</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25</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460584">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Human Resources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smtClean="0">
                          <a:solidFill>
                            <a:srgbClr val="000000"/>
                          </a:solidFill>
                          <a:effectLst/>
                          <a:latin typeface="Arial"/>
                          <a:ea typeface="+mn-ea"/>
                          <a:cs typeface="+mn-cs"/>
                        </a:rPr>
                        <a:t>Inadequate</a:t>
                      </a:r>
                      <a:r>
                        <a:rPr lang="en-ZA" sz="900" b="1" i="0" u="none" strike="noStrike" kern="1200" baseline="0" smtClean="0">
                          <a:solidFill>
                            <a:srgbClr val="000000"/>
                          </a:solidFill>
                          <a:effectLst/>
                          <a:latin typeface="Arial"/>
                          <a:ea typeface="+mn-ea"/>
                          <a:cs typeface="+mn-cs"/>
                        </a:rPr>
                        <a:t> internal business process capacity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endParaRPr lang="en-ZA" sz="900" b="1" i="0" u="none" strike="noStrike" kern="1200" smtClean="0">
                        <a:solidFill>
                          <a:srgbClr val="000000"/>
                        </a:solidFill>
                        <a:effectLst/>
                        <a:latin typeface="Arial"/>
                        <a:ea typeface="+mn-ea"/>
                        <a:cs typeface="+mn-cs"/>
                      </a:endParaRPr>
                    </a:p>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smtClean="0">
                          <a:solidFill>
                            <a:srgbClr val="000000"/>
                          </a:solidFill>
                          <a:effectLst/>
                          <a:latin typeface="Arial"/>
                          <a:ea typeface="+mn-ea"/>
                          <a:cs typeface="+mn-cs"/>
                        </a:rPr>
                        <a:t>Limited number of Business process  Management skills </a:t>
                      </a:r>
                    </a:p>
                    <a:p>
                      <a:pPr marL="0" marR="0" lvl="0" indent="0" algn="ctr" defTabSz="914331" rtl="0" eaLnBrk="1" fontAlgn="ctr" latinLnBrk="0" hangingPunct="1">
                        <a:lnSpc>
                          <a:spcPct val="100000"/>
                        </a:lnSpc>
                        <a:spcBef>
                          <a:spcPts val="0"/>
                        </a:spcBef>
                        <a:spcAft>
                          <a:spcPts val="0"/>
                        </a:spcAft>
                        <a:buClrTx/>
                        <a:buSzTx/>
                        <a:buFontTx/>
                        <a:buNone/>
                        <a:tabLst/>
                        <a:defRPr/>
                      </a:pP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endParaRPr lang="en-ZA" sz="900" b="1" i="0" u="none" strike="noStrike" kern="1200" dirty="0" smtClean="0">
                        <a:solidFill>
                          <a:srgbClr val="000000"/>
                        </a:solidFill>
                        <a:effectLst/>
                        <a:latin typeface="Arial"/>
                        <a:ea typeface="+mn-ea"/>
                        <a:cs typeface="+mn-cs"/>
                      </a:endParaRPr>
                    </a:p>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mn-lt"/>
                          <a:ea typeface="+mn-ea"/>
                          <a:cs typeface="+mn-cs"/>
                        </a:rPr>
                        <a:t>Major Project delays</a:t>
                      </a:r>
                    </a:p>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High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5</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High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5</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25</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975603">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Conflicting Priorities by Project Team Members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Unavailability and lack of commitment </a:t>
                      </a:r>
                      <a:r>
                        <a:rPr lang="en-ZA" sz="900" b="1" i="0" u="none" strike="noStrike" kern="1200" baseline="0" dirty="0" smtClean="0">
                          <a:solidFill>
                            <a:srgbClr val="000000"/>
                          </a:solidFill>
                          <a:effectLst/>
                          <a:latin typeface="Arial"/>
                          <a:ea typeface="+mn-ea"/>
                          <a:cs typeface="+mn-cs"/>
                        </a:rPr>
                        <a:t> to the Project</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Current operational commitment</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endParaRPr lang="en-ZA" sz="900" b="1" i="0" u="none" strike="noStrike" kern="1200" dirty="0" smtClean="0">
                        <a:solidFill>
                          <a:srgbClr val="000000"/>
                        </a:solidFill>
                        <a:effectLst/>
                        <a:latin typeface="Arial"/>
                        <a:ea typeface="+mn-ea"/>
                        <a:cs typeface="+mn-cs"/>
                      </a:endParaRPr>
                    </a:p>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mn-lt"/>
                          <a:ea typeface="+mn-ea"/>
                          <a:cs typeface="+mn-cs"/>
                        </a:rPr>
                        <a:t>Major Project delays</a:t>
                      </a:r>
                    </a:p>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High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5</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High </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5</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tcPr>
                </a:tc>
                <a:tc>
                  <a:txBody>
                    <a:bodyPr/>
                    <a:lstStyle/>
                    <a:p>
                      <a:pPr marL="0" marR="0" lvl="0" indent="0" algn="ctr" defTabSz="914331" rtl="0" eaLnBrk="1" fontAlgn="ctr" latinLnBrk="0" hangingPunct="1">
                        <a:lnSpc>
                          <a:spcPct val="100000"/>
                        </a:lnSpc>
                        <a:spcBef>
                          <a:spcPts val="0"/>
                        </a:spcBef>
                        <a:spcAft>
                          <a:spcPts val="0"/>
                        </a:spcAft>
                        <a:buClrTx/>
                        <a:buSzTx/>
                        <a:buFontTx/>
                        <a:buNone/>
                        <a:tabLst/>
                        <a:defRPr/>
                      </a:pPr>
                      <a:r>
                        <a:rPr lang="en-ZA" sz="900" b="1" i="0" u="none" strike="noStrike" kern="1200" dirty="0" smtClean="0">
                          <a:solidFill>
                            <a:srgbClr val="000000"/>
                          </a:solidFill>
                          <a:effectLst/>
                          <a:latin typeface="Arial"/>
                          <a:ea typeface="+mn-ea"/>
                          <a:cs typeface="+mn-cs"/>
                        </a:rPr>
                        <a:t>25</a:t>
                      </a:r>
                      <a:endParaRPr lang="en-ZA" sz="900" b="1" i="0" u="none" strike="noStrike" kern="1200" dirty="0">
                        <a:solidFill>
                          <a:srgbClr val="000000"/>
                        </a:solidFill>
                        <a:effectLst/>
                        <a:latin typeface="Arial"/>
                        <a:ea typeface="+mn-ea"/>
                        <a:cs typeface="+mn-cs"/>
                      </a:endParaRPr>
                    </a:p>
                  </a:txBody>
                  <a:tcPr marL="2838" marR="2838" marT="2838"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r>
            </a:tbl>
          </a:graphicData>
        </a:graphic>
      </p:graphicFrame>
    </p:spTree>
    <p:extLst>
      <p:ext uri="{BB962C8B-B14F-4D97-AF65-F5344CB8AC3E}">
        <p14:creationId xmlns:p14="http://schemas.microsoft.com/office/powerpoint/2010/main" val="2273685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 y="620688"/>
            <a:ext cx="8084820" cy="523220"/>
          </a:xfrm>
          <a:prstGeom prst="rect">
            <a:avLst/>
          </a:prstGeom>
          <a:noFill/>
        </p:spPr>
        <p:txBody>
          <a:bodyPr wrap="square" rtlCol="0">
            <a:spAutoFit/>
          </a:bodyPr>
          <a:lstStyle/>
          <a:p>
            <a:pPr algn="ctr" defTabSz="457200">
              <a:spcAft>
                <a:spcPts val="600"/>
              </a:spcAft>
            </a:pPr>
            <a:r>
              <a:rPr kumimoji="1" lang="en-US" sz="2800" b="1" dirty="0" smtClean="0">
                <a:latin typeface="Arial" panose="020B0604020202020204" pitchFamily="34" charset="0"/>
                <a:ea typeface="+mj-ea"/>
                <a:cs typeface="Arial" panose="020B0604020202020204" pitchFamily="34" charset="0"/>
              </a:rPr>
              <a:t>Implementation </a:t>
            </a:r>
            <a:r>
              <a:rPr kumimoji="1" lang="en-US" sz="2800" b="1" dirty="0">
                <a:latin typeface="Arial" panose="020B0604020202020204" pitchFamily="34" charset="0"/>
                <a:ea typeface="+mj-ea"/>
                <a:cs typeface="Arial" panose="020B0604020202020204" pitchFamily="34" charset="0"/>
              </a:rPr>
              <a:t>Plan with Timelines </a:t>
            </a:r>
          </a:p>
        </p:txBody>
      </p:sp>
      <p:pic>
        <p:nvPicPr>
          <p:cNvPr id="11" name="Picture 10"/>
          <p:cNvPicPr>
            <a:picLocks noChangeAspect="1"/>
          </p:cNvPicPr>
          <p:nvPr/>
        </p:nvPicPr>
        <p:blipFill>
          <a:blip r:embed="rId2"/>
          <a:stretch>
            <a:fillRect/>
          </a:stretch>
        </p:blipFill>
        <p:spPr>
          <a:xfrm>
            <a:off x="323528" y="1263233"/>
            <a:ext cx="8591874" cy="5406127"/>
          </a:xfrm>
          <a:prstGeom prst="rect">
            <a:avLst/>
          </a:prstGeom>
        </p:spPr>
      </p:pic>
    </p:spTree>
    <p:extLst>
      <p:ext uri="{BB962C8B-B14F-4D97-AF65-F5344CB8AC3E}">
        <p14:creationId xmlns:p14="http://schemas.microsoft.com/office/powerpoint/2010/main" val="4249201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6</a:t>
            </a:fld>
            <a:endParaRPr lang="en-US">
              <a:solidFill>
                <a:prstClr val="black">
                  <a:tint val="75000"/>
                </a:prstClr>
              </a:solidFill>
            </a:endParaRPr>
          </a:p>
        </p:txBody>
      </p:sp>
      <p:sp>
        <p:nvSpPr>
          <p:cNvPr id="8" name="Rectangle 7"/>
          <p:cNvSpPr/>
          <p:nvPr/>
        </p:nvSpPr>
        <p:spPr>
          <a:xfrm>
            <a:off x="412596" y="96627"/>
            <a:ext cx="6389758" cy="923330"/>
          </a:xfrm>
          <a:prstGeom prst="rect">
            <a:avLst/>
          </a:prstGeom>
        </p:spPr>
        <p:txBody>
          <a:bodyPr wrap="square">
            <a:spAutoFit/>
          </a:bodyPr>
          <a:lstStyle/>
          <a:p>
            <a:r>
              <a:rPr lang="en-ZA" b="1" kern="0" dirty="0">
                <a:solidFill>
                  <a:prstClr val="black"/>
                </a:solidFill>
                <a:latin typeface="Lato"/>
              </a:rPr>
              <a:t>The Incarceration function is decentralised and insourced and there is a strong rationale for it to remain as such…</a:t>
            </a:r>
          </a:p>
        </p:txBody>
      </p:sp>
      <p:pic>
        <p:nvPicPr>
          <p:cNvPr id="2" name="Picture 1"/>
          <p:cNvPicPr>
            <a:picLocks noChangeAspect="1"/>
          </p:cNvPicPr>
          <p:nvPr/>
        </p:nvPicPr>
        <p:blipFill>
          <a:blip r:embed="rId4"/>
          <a:stretch>
            <a:fillRect/>
          </a:stretch>
        </p:blipFill>
        <p:spPr>
          <a:xfrm>
            <a:off x="6802356" y="55331"/>
            <a:ext cx="2152075" cy="1005927"/>
          </a:xfrm>
          <a:prstGeom prst="rect">
            <a:avLst/>
          </a:prstGeom>
        </p:spPr>
      </p:pic>
      <p:pic>
        <p:nvPicPr>
          <p:cNvPr id="10" name="Picture 9"/>
          <p:cNvPicPr>
            <a:picLocks noChangeAspect="1"/>
          </p:cNvPicPr>
          <p:nvPr/>
        </p:nvPicPr>
        <p:blipFill>
          <a:blip r:embed="rId5"/>
          <a:stretch>
            <a:fillRect/>
          </a:stretch>
        </p:blipFill>
        <p:spPr>
          <a:xfrm>
            <a:off x="285159" y="1260511"/>
            <a:ext cx="8669273" cy="4885749"/>
          </a:xfrm>
          <a:prstGeom prst="rect">
            <a:avLst/>
          </a:prstGeom>
        </p:spPr>
      </p:pic>
      <p:pic>
        <p:nvPicPr>
          <p:cNvPr id="11" name="Picture 10"/>
          <p:cNvPicPr>
            <a:picLocks noChangeAspect="1"/>
          </p:cNvPicPr>
          <p:nvPr/>
        </p:nvPicPr>
        <p:blipFill>
          <a:blip r:embed="rId6"/>
          <a:stretch>
            <a:fillRect/>
          </a:stretch>
        </p:blipFill>
        <p:spPr>
          <a:xfrm>
            <a:off x="167270" y="6187560"/>
            <a:ext cx="8787161" cy="533921"/>
          </a:xfrm>
          <a:prstGeom prst="rect">
            <a:avLst/>
          </a:prstGeom>
        </p:spPr>
      </p:pic>
    </p:spTree>
    <p:extLst>
      <p:ext uri="{BB962C8B-B14F-4D97-AF65-F5344CB8AC3E}">
        <p14:creationId xmlns:p14="http://schemas.microsoft.com/office/powerpoint/2010/main" val="2474600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pPr defTabSz="457200"/>
            <a:r>
              <a:rPr lang="en-US" sz="4000" dirty="0">
                <a:solidFill>
                  <a:prstClr val="white"/>
                </a:solidFill>
                <a:latin typeface="Calibri"/>
                <a:ea typeface="ＭＳ Ｐゴシック" pitchFamily="-108" charset="-128"/>
                <a:cs typeface="Arial Black"/>
              </a:rPr>
              <a:t>Thank You</a:t>
            </a:r>
          </a:p>
        </p:txBody>
      </p:sp>
      <p:sp>
        <p:nvSpPr>
          <p:cNvPr id="13" name="TextBox 12"/>
          <p:cNvSpPr txBox="1"/>
          <p:nvPr/>
        </p:nvSpPr>
        <p:spPr>
          <a:xfrm>
            <a:off x="1079500" y="423996"/>
            <a:ext cx="6338176" cy="1323439"/>
          </a:xfrm>
          <a:prstGeom prst="rect">
            <a:avLst/>
          </a:prstGeom>
          <a:noFill/>
        </p:spPr>
        <p:txBody>
          <a:bodyPr wrap="square" rtlCol="0">
            <a:spAutoFit/>
          </a:bodyPr>
          <a:lstStyle/>
          <a:p>
            <a:pPr algn="ctr" defTabSz="457200"/>
            <a:r>
              <a:rPr lang="en-ZA" sz="2000" b="1" dirty="0">
                <a:solidFill>
                  <a:srgbClr val="005300"/>
                </a:solidFill>
                <a:latin typeface="Calibri"/>
                <a:ea typeface="ＭＳ Ｐゴシック" pitchFamily="-108" charset="-128"/>
                <a:cs typeface="Arial Black"/>
              </a:rPr>
              <a:t>THANK YOU</a:t>
            </a:r>
          </a:p>
          <a:p>
            <a:pPr algn="ctr" defTabSz="457200"/>
            <a:endParaRPr lang="en-ZA" sz="2000" b="1" dirty="0">
              <a:solidFill>
                <a:srgbClr val="005300"/>
              </a:solidFill>
              <a:latin typeface="Calibri"/>
              <a:ea typeface="ＭＳ Ｐゴシック" pitchFamily="-108" charset="-128"/>
              <a:cs typeface="Arial Black"/>
            </a:endParaRPr>
          </a:p>
          <a:p>
            <a:pPr algn="ctr" defTabSz="457200"/>
            <a:r>
              <a:rPr lang="en-ZA" sz="2000" b="1" dirty="0">
                <a:solidFill>
                  <a:srgbClr val="005300"/>
                </a:solidFill>
                <a:latin typeface="Calibri"/>
                <a:ea typeface="ＭＳ Ｐゴシック" pitchFamily="-108" charset="-128"/>
                <a:cs typeface="Arial Black"/>
              </a:rPr>
              <a:t>STRIVING FOR A SOUTH AFRICA IN WHICH PEOPLE ARE AND FEEL SAFE</a:t>
            </a:r>
          </a:p>
        </p:txBody>
      </p:sp>
    </p:spTree>
    <p:extLst>
      <p:ext uri="{BB962C8B-B14F-4D97-AF65-F5344CB8AC3E}">
        <p14:creationId xmlns:p14="http://schemas.microsoft.com/office/powerpoint/2010/main" val="1481887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7</a:t>
            </a:fld>
            <a:endParaRPr lang="en-US">
              <a:solidFill>
                <a:prstClr val="black">
                  <a:tint val="75000"/>
                </a:prstClr>
              </a:solidFill>
            </a:endParaRPr>
          </a:p>
        </p:txBody>
      </p:sp>
      <p:sp>
        <p:nvSpPr>
          <p:cNvPr id="8" name="Rectangle 7"/>
          <p:cNvSpPr/>
          <p:nvPr/>
        </p:nvSpPr>
        <p:spPr>
          <a:xfrm>
            <a:off x="412596" y="96627"/>
            <a:ext cx="6389758" cy="923330"/>
          </a:xfrm>
          <a:prstGeom prst="rect">
            <a:avLst/>
          </a:prstGeom>
        </p:spPr>
        <p:txBody>
          <a:bodyPr wrap="square">
            <a:spAutoFit/>
          </a:bodyPr>
          <a:lstStyle/>
          <a:p>
            <a:r>
              <a:rPr lang="en-ZA" b="1" kern="0" dirty="0">
                <a:solidFill>
                  <a:prstClr val="black"/>
                </a:solidFill>
                <a:latin typeface="Lato"/>
              </a:rPr>
              <a:t>The Rehabilitation function should be balanced in terms of partnering and more centralised in management and setup…</a:t>
            </a:r>
          </a:p>
        </p:txBody>
      </p:sp>
      <p:pic>
        <p:nvPicPr>
          <p:cNvPr id="2" name="Picture 1"/>
          <p:cNvPicPr>
            <a:picLocks noChangeAspect="1"/>
          </p:cNvPicPr>
          <p:nvPr/>
        </p:nvPicPr>
        <p:blipFill>
          <a:blip r:embed="rId4"/>
          <a:stretch>
            <a:fillRect/>
          </a:stretch>
        </p:blipFill>
        <p:spPr>
          <a:xfrm>
            <a:off x="6719242" y="124626"/>
            <a:ext cx="2145978" cy="1012024"/>
          </a:xfrm>
          <a:prstGeom prst="rect">
            <a:avLst/>
          </a:prstGeom>
        </p:spPr>
      </p:pic>
      <p:pic>
        <p:nvPicPr>
          <p:cNvPr id="10" name="Picture 9"/>
          <p:cNvPicPr>
            <a:picLocks noChangeAspect="1"/>
          </p:cNvPicPr>
          <p:nvPr/>
        </p:nvPicPr>
        <p:blipFill>
          <a:blip r:embed="rId5"/>
          <a:stretch>
            <a:fillRect/>
          </a:stretch>
        </p:blipFill>
        <p:spPr>
          <a:xfrm>
            <a:off x="116313" y="1190869"/>
            <a:ext cx="8898673" cy="5076293"/>
          </a:xfrm>
          <a:prstGeom prst="rect">
            <a:avLst/>
          </a:prstGeom>
        </p:spPr>
      </p:pic>
      <p:pic>
        <p:nvPicPr>
          <p:cNvPr id="11" name="Picture 10"/>
          <p:cNvPicPr>
            <a:picLocks noChangeAspect="1"/>
          </p:cNvPicPr>
          <p:nvPr/>
        </p:nvPicPr>
        <p:blipFill>
          <a:blip r:embed="rId6"/>
          <a:stretch>
            <a:fillRect/>
          </a:stretch>
        </p:blipFill>
        <p:spPr>
          <a:xfrm>
            <a:off x="116316" y="6274323"/>
            <a:ext cx="9027687" cy="529189"/>
          </a:xfrm>
          <a:prstGeom prst="rect">
            <a:avLst/>
          </a:prstGeom>
        </p:spPr>
      </p:pic>
    </p:spTree>
    <p:extLst>
      <p:ext uri="{BB962C8B-B14F-4D97-AF65-F5344CB8AC3E}">
        <p14:creationId xmlns:p14="http://schemas.microsoft.com/office/powerpoint/2010/main" val="3649682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8</a:t>
            </a:fld>
            <a:endParaRPr lang="en-US">
              <a:solidFill>
                <a:prstClr val="black">
                  <a:tint val="75000"/>
                </a:prstClr>
              </a:solidFill>
            </a:endParaRPr>
          </a:p>
        </p:txBody>
      </p:sp>
      <p:sp>
        <p:nvSpPr>
          <p:cNvPr id="8" name="Rectangle 7"/>
          <p:cNvSpPr/>
          <p:nvPr/>
        </p:nvSpPr>
        <p:spPr>
          <a:xfrm>
            <a:off x="412596" y="96627"/>
            <a:ext cx="6389758" cy="923330"/>
          </a:xfrm>
          <a:prstGeom prst="rect">
            <a:avLst/>
          </a:prstGeom>
        </p:spPr>
        <p:txBody>
          <a:bodyPr wrap="square">
            <a:spAutoFit/>
          </a:bodyPr>
          <a:lstStyle/>
          <a:p>
            <a:r>
              <a:rPr lang="en-ZA" b="1" kern="0" dirty="0">
                <a:solidFill>
                  <a:prstClr val="black"/>
                </a:solidFill>
                <a:latin typeface="Lato"/>
              </a:rPr>
              <a:t>Care would require no change on its decentralised management, but would seek to partner more strategically</a:t>
            </a:r>
          </a:p>
        </p:txBody>
      </p:sp>
      <p:pic>
        <p:nvPicPr>
          <p:cNvPr id="9" name="Picture 8"/>
          <p:cNvPicPr>
            <a:picLocks noChangeAspect="1"/>
          </p:cNvPicPr>
          <p:nvPr/>
        </p:nvPicPr>
        <p:blipFill>
          <a:blip r:embed="rId4"/>
          <a:stretch>
            <a:fillRect/>
          </a:stretch>
        </p:blipFill>
        <p:spPr>
          <a:xfrm>
            <a:off x="6802354" y="96630"/>
            <a:ext cx="2145978" cy="1005927"/>
          </a:xfrm>
          <a:prstGeom prst="rect">
            <a:avLst/>
          </a:prstGeom>
        </p:spPr>
      </p:pic>
      <p:pic>
        <p:nvPicPr>
          <p:cNvPr id="11" name="Picture 10"/>
          <p:cNvPicPr>
            <a:picLocks noChangeAspect="1"/>
          </p:cNvPicPr>
          <p:nvPr/>
        </p:nvPicPr>
        <p:blipFill>
          <a:blip r:embed="rId5"/>
          <a:stretch>
            <a:fillRect/>
          </a:stretch>
        </p:blipFill>
        <p:spPr>
          <a:xfrm>
            <a:off x="100361" y="6324085"/>
            <a:ext cx="9043639" cy="533921"/>
          </a:xfrm>
          <a:prstGeom prst="rect">
            <a:avLst/>
          </a:prstGeom>
        </p:spPr>
      </p:pic>
      <p:pic>
        <p:nvPicPr>
          <p:cNvPr id="12" name="Picture 11"/>
          <p:cNvPicPr>
            <a:picLocks noChangeAspect="1"/>
          </p:cNvPicPr>
          <p:nvPr/>
        </p:nvPicPr>
        <p:blipFill>
          <a:blip r:embed="rId6"/>
          <a:stretch>
            <a:fillRect/>
          </a:stretch>
        </p:blipFill>
        <p:spPr>
          <a:xfrm>
            <a:off x="0" y="1260508"/>
            <a:ext cx="9144000" cy="4920665"/>
          </a:xfrm>
          <a:prstGeom prst="rect">
            <a:avLst/>
          </a:prstGeom>
        </p:spPr>
      </p:pic>
    </p:spTree>
    <p:extLst>
      <p:ext uri="{BB962C8B-B14F-4D97-AF65-F5344CB8AC3E}">
        <p14:creationId xmlns:p14="http://schemas.microsoft.com/office/powerpoint/2010/main" val="291072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6301" y="1117600"/>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9</a:t>
            </a:fld>
            <a:endParaRPr lang="en-US">
              <a:solidFill>
                <a:prstClr val="black">
                  <a:tint val="75000"/>
                </a:prstClr>
              </a:solidFill>
            </a:endParaRPr>
          </a:p>
        </p:txBody>
      </p:sp>
      <p:sp>
        <p:nvSpPr>
          <p:cNvPr id="8" name="Rectangle 7"/>
          <p:cNvSpPr/>
          <p:nvPr/>
        </p:nvSpPr>
        <p:spPr>
          <a:xfrm>
            <a:off x="412596" y="96627"/>
            <a:ext cx="6389758" cy="923330"/>
          </a:xfrm>
          <a:prstGeom prst="rect">
            <a:avLst/>
          </a:prstGeom>
        </p:spPr>
        <p:txBody>
          <a:bodyPr wrap="square">
            <a:spAutoFit/>
          </a:bodyPr>
          <a:lstStyle/>
          <a:p>
            <a:r>
              <a:rPr lang="en-ZA" b="1" kern="0" dirty="0">
                <a:solidFill>
                  <a:prstClr val="black"/>
                </a:solidFill>
                <a:latin typeface="Lato"/>
              </a:rPr>
              <a:t>Social re-integration would balance its partnerships and seek to centralise its management – to strategically manage its delivery…</a:t>
            </a:r>
          </a:p>
        </p:txBody>
      </p:sp>
      <p:pic>
        <p:nvPicPr>
          <p:cNvPr id="7" name="Picture 6"/>
          <p:cNvPicPr>
            <a:picLocks noChangeAspect="1"/>
          </p:cNvPicPr>
          <p:nvPr/>
        </p:nvPicPr>
        <p:blipFill>
          <a:blip r:embed="rId4"/>
          <a:stretch>
            <a:fillRect/>
          </a:stretch>
        </p:blipFill>
        <p:spPr>
          <a:xfrm>
            <a:off x="6685211" y="82053"/>
            <a:ext cx="2152075" cy="1005927"/>
          </a:xfrm>
          <a:prstGeom prst="rect">
            <a:avLst/>
          </a:prstGeom>
        </p:spPr>
      </p:pic>
      <p:pic>
        <p:nvPicPr>
          <p:cNvPr id="10" name="Picture 9"/>
          <p:cNvPicPr>
            <a:picLocks noChangeAspect="1"/>
          </p:cNvPicPr>
          <p:nvPr/>
        </p:nvPicPr>
        <p:blipFill>
          <a:blip r:embed="rId5"/>
          <a:stretch>
            <a:fillRect/>
          </a:stretch>
        </p:blipFill>
        <p:spPr>
          <a:xfrm>
            <a:off x="44605" y="1192487"/>
            <a:ext cx="8920976" cy="5118812"/>
          </a:xfrm>
          <a:prstGeom prst="rect">
            <a:avLst/>
          </a:prstGeom>
        </p:spPr>
      </p:pic>
      <p:pic>
        <p:nvPicPr>
          <p:cNvPr id="11" name="Picture 10"/>
          <p:cNvPicPr>
            <a:picLocks noChangeAspect="1"/>
          </p:cNvPicPr>
          <p:nvPr/>
        </p:nvPicPr>
        <p:blipFill>
          <a:blip r:embed="rId6"/>
          <a:stretch>
            <a:fillRect/>
          </a:stretch>
        </p:blipFill>
        <p:spPr>
          <a:xfrm>
            <a:off x="44605" y="6311305"/>
            <a:ext cx="8920976" cy="524301"/>
          </a:xfrm>
          <a:prstGeom prst="rect">
            <a:avLst/>
          </a:prstGeom>
        </p:spPr>
      </p:pic>
    </p:spTree>
    <p:extLst>
      <p:ext uri="{BB962C8B-B14F-4D97-AF65-F5344CB8AC3E}">
        <p14:creationId xmlns:p14="http://schemas.microsoft.com/office/powerpoint/2010/main" val="34118504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2451</TotalTime>
  <Words>5047</Words>
  <Application>Microsoft Office PowerPoint</Application>
  <PresentationFormat>On-screen Show (4:3)</PresentationFormat>
  <Paragraphs>1442</Paragraphs>
  <Slides>60</Slides>
  <Notes>20</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60</vt:i4>
      </vt:variant>
    </vt:vector>
  </HeadingPairs>
  <TitlesOfParts>
    <vt:vector size="62" baseType="lpstr">
      <vt:lpstr>3_Blank</vt:lpstr>
      <vt:lpstr>Office Theme</vt:lpstr>
      <vt:lpstr> Presentation on DCS 2nd Quarter Actual Performance Report (2016/2017)    November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PREAMBLE   </vt:lpstr>
      <vt:lpstr>UNPACKING WORK STREAM 5 </vt:lpstr>
      <vt:lpstr>Composition of Work Streams – SW5.1 – Agriculture </vt:lpstr>
      <vt:lpstr>Composition of Work Streams – SW5.2 – Production Workshops </vt:lpstr>
      <vt:lpstr>Composition of Work Streams – 5.3 Financial sustainability </vt:lpstr>
      <vt:lpstr>PowerPoint Presentation</vt:lpstr>
      <vt:lpstr>PowerPoint Presentation</vt:lpstr>
      <vt:lpstr>PowerPoint Presentation</vt:lpstr>
      <vt:lpstr>Milestone Report – Deliverables (Self Sufficiency)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Correctional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DCS 2nd Quarter Actual Performance Report (2016/2017)    November   2016</dc:title>
  <dc:creator>Anbigay Naicker</dc:creator>
  <cp:lastModifiedBy>Moukangwe, Samson</cp:lastModifiedBy>
  <cp:revision>205</cp:revision>
  <cp:lastPrinted>2019-08-19T07:45:56Z</cp:lastPrinted>
  <dcterms:created xsi:type="dcterms:W3CDTF">2019-07-27T10:38:26Z</dcterms:created>
  <dcterms:modified xsi:type="dcterms:W3CDTF">2019-08-19T07:56:18Z</dcterms:modified>
</cp:coreProperties>
</file>