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 id="2147483682" r:id="rId2"/>
    <p:sldMasterId id="2147483706" r:id="rId3"/>
  </p:sldMasterIdLst>
  <p:notesMasterIdLst>
    <p:notesMasterId r:id="rId22"/>
  </p:notesMasterIdLst>
  <p:handoutMasterIdLst>
    <p:handoutMasterId r:id="rId23"/>
  </p:handoutMasterIdLst>
  <p:sldIdLst>
    <p:sldId id="270" r:id="rId4"/>
    <p:sldId id="384" r:id="rId5"/>
    <p:sldId id="403" r:id="rId6"/>
    <p:sldId id="387" r:id="rId7"/>
    <p:sldId id="388" r:id="rId8"/>
    <p:sldId id="389" r:id="rId9"/>
    <p:sldId id="390" r:id="rId10"/>
    <p:sldId id="391" r:id="rId11"/>
    <p:sldId id="392" r:id="rId12"/>
    <p:sldId id="394" r:id="rId13"/>
    <p:sldId id="396" r:id="rId14"/>
    <p:sldId id="397" r:id="rId15"/>
    <p:sldId id="398" r:id="rId16"/>
    <p:sldId id="399" r:id="rId17"/>
    <p:sldId id="400" r:id="rId18"/>
    <p:sldId id="401" r:id="rId19"/>
    <p:sldId id="402" r:id="rId20"/>
    <p:sldId id="274" r:id="rId21"/>
  </p:sldIdLst>
  <p:sldSz cx="9144000" cy="6858000" type="screen4x3"/>
  <p:notesSz cx="6669088" cy="9926638"/>
  <p:custDataLst>
    <p:tags r:id="rId24"/>
  </p:custDataLst>
  <p:defaultTextStyle>
    <a:defPPr>
      <a:defRPr lang="en-US"/>
    </a:defPPr>
    <a:lvl1pPr algn="l" rtl="0" fontAlgn="base">
      <a:spcBef>
        <a:spcPct val="0"/>
      </a:spcBef>
      <a:spcAft>
        <a:spcPct val="0"/>
      </a:spcAft>
      <a:defRPr sz="1400" kern="1200">
        <a:solidFill>
          <a:schemeClr val="tx1"/>
        </a:solidFill>
        <a:latin typeface="Arial" charset="0"/>
        <a:ea typeface="+mn-ea"/>
        <a:cs typeface="Arial" charset="0"/>
      </a:defRPr>
    </a:lvl1pPr>
    <a:lvl2pPr marL="455613" indent="1588" algn="l" rtl="0" fontAlgn="base">
      <a:spcBef>
        <a:spcPct val="0"/>
      </a:spcBef>
      <a:spcAft>
        <a:spcPct val="0"/>
      </a:spcAft>
      <a:defRPr sz="1400" kern="1200">
        <a:solidFill>
          <a:schemeClr val="tx1"/>
        </a:solidFill>
        <a:latin typeface="Arial" charset="0"/>
        <a:ea typeface="+mn-ea"/>
        <a:cs typeface="Arial" charset="0"/>
      </a:defRPr>
    </a:lvl2pPr>
    <a:lvl3pPr marL="912813" indent="1588" algn="l" rtl="0" fontAlgn="base">
      <a:spcBef>
        <a:spcPct val="0"/>
      </a:spcBef>
      <a:spcAft>
        <a:spcPct val="0"/>
      </a:spcAft>
      <a:defRPr sz="1400" kern="1200">
        <a:solidFill>
          <a:schemeClr val="tx1"/>
        </a:solidFill>
        <a:latin typeface="Arial" charset="0"/>
        <a:ea typeface="+mn-ea"/>
        <a:cs typeface="Arial" charset="0"/>
      </a:defRPr>
    </a:lvl3pPr>
    <a:lvl4pPr marL="1370013" indent="1588" algn="l" rtl="0" fontAlgn="base">
      <a:spcBef>
        <a:spcPct val="0"/>
      </a:spcBef>
      <a:spcAft>
        <a:spcPct val="0"/>
      </a:spcAft>
      <a:defRPr sz="1400" kern="1200">
        <a:solidFill>
          <a:schemeClr val="tx1"/>
        </a:solidFill>
        <a:latin typeface="Arial" charset="0"/>
        <a:ea typeface="+mn-ea"/>
        <a:cs typeface="Arial" charset="0"/>
      </a:defRPr>
    </a:lvl4pPr>
    <a:lvl5pPr marL="1827213" indent="1588" algn="l" rtl="0" fontAlgn="base">
      <a:spcBef>
        <a:spcPct val="0"/>
      </a:spcBef>
      <a:spcAft>
        <a:spcPct val="0"/>
      </a:spcAft>
      <a:defRPr sz="1400" kern="1200">
        <a:solidFill>
          <a:schemeClr val="tx1"/>
        </a:solidFill>
        <a:latin typeface="Arial" charset="0"/>
        <a:ea typeface="+mn-ea"/>
        <a:cs typeface="Arial" charset="0"/>
      </a:defRPr>
    </a:lvl5pPr>
    <a:lvl6pPr marL="2286000" algn="l" defTabSz="914400" rtl="0" eaLnBrk="1" latinLnBrk="0" hangingPunct="1">
      <a:defRPr sz="1400" kern="1200">
        <a:solidFill>
          <a:schemeClr val="tx1"/>
        </a:solidFill>
        <a:latin typeface="Arial" charset="0"/>
        <a:ea typeface="+mn-ea"/>
        <a:cs typeface="Arial" charset="0"/>
      </a:defRPr>
    </a:lvl6pPr>
    <a:lvl7pPr marL="2743200" algn="l" defTabSz="914400" rtl="0" eaLnBrk="1" latinLnBrk="0" hangingPunct="1">
      <a:defRPr sz="1400" kern="1200">
        <a:solidFill>
          <a:schemeClr val="tx1"/>
        </a:solidFill>
        <a:latin typeface="Arial" charset="0"/>
        <a:ea typeface="+mn-ea"/>
        <a:cs typeface="Arial" charset="0"/>
      </a:defRPr>
    </a:lvl7pPr>
    <a:lvl8pPr marL="3200400" algn="l" defTabSz="914400" rtl="0" eaLnBrk="1" latinLnBrk="0" hangingPunct="1">
      <a:defRPr sz="1400" kern="1200">
        <a:solidFill>
          <a:schemeClr val="tx1"/>
        </a:solidFill>
        <a:latin typeface="Arial" charset="0"/>
        <a:ea typeface="+mn-ea"/>
        <a:cs typeface="Arial" charset="0"/>
      </a:defRPr>
    </a:lvl8pPr>
    <a:lvl9pPr marL="3657600" algn="l" defTabSz="914400" rtl="0" eaLnBrk="1" latinLnBrk="0" hangingPunct="1">
      <a:defRPr sz="1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4247">
          <p15:clr>
            <a:srgbClr val="A4A3A4"/>
          </p15:clr>
        </p15:guide>
        <p15:guide id="2" orient="horz" pos="3918">
          <p15:clr>
            <a:srgbClr val="A4A3A4"/>
          </p15:clr>
        </p15:guide>
        <p15:guide id="3" orient="horz" pos="1159">
          <p15:clr>
            <a:srgbClr val="A4A3A4"/>
          </p15:clr>
        </p15:guide>
        <p15:guide id="4" orient="horz" pos="4156">
          <p15:clr>
            <a:srgbClr val="A4A3A4"/>
          </p15:clr>
        </p15:guide>
        <p15:guide id="5" pos="2880">
          <p15:clr>
            <a:srgbClr val="A4A3A4"/>
          </p15:clr>
        </p15:guide>
        <p15:guide id="6" pos="159">
          <p15:clr>
            <a:srgbClr val="A4A3A4"/>
          </p15:clr>
        </p15:guide>
        <p15:guide id="7" pos="5603">
          <p15:clr>
            <a:srgbClr val="A4A3A4"/>
          </p15:clr>
        </p15:guide>
      </p15:sldGuideLst>
    </p:ext>
    <p:ext uri="{2D200454-40CA-4A62-9FC3-DE9A4176ACB9}">
      <p15:notesGuideLst xmlns:p15="http://schemas.microsoft.com/office/powerpoint/2012/main">
        <p15:guide id="1" orient="horz" pos="2929" userDrawn="1">
          <p15:clr>
            <a:srgbClr val="A4A3A4"/>
          </p15:clr>
        </p15:guide>
        <p15:guide id="2" pos="2169" userDrawn="1">
          <p15:clr>
            <a:srgbClr val="A4A3A4"/>
          </p15:clr>
        </p15:guide>
        <p15:guide id="3" orient="horz" pos="3128" userDrawn="1">
          <p15:clr>
            <a:srgbClr val="A4A3A4"/>
          </p15:clr>
        </p15:guide>
        <p15:guide id="4" pos="2103" userDrawn="1">
          <p15:clr>
            <a:srgbClr val="A4A3A4"/>
          </p15:clr>
        </p15:guide>
        <p15:guide id="5" orient="horz" pos="2928" userDrawn="1">
          <p15:clr>
            <a:srgbClr val="A4A3A4"/>
          </p15:clr>
        </p15:guide>
        <p15:guide id="6" orient="horz" pos="3127" userDrawn="1">
          <p15:clr>
            <a:srgbClr val="A4A3A4"/>
          </p15:clr>
        </p15:guide>
        <p15:guide id="7" pos="2168" userDrawn="1">
          <p15:clr>
            <a:srgbClr val="A4A3A4"/>
          </p15:clr>
        </p15:guide>
        <p15:guide id="8" pos="210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AB6612"/>
    <a:srgbClr val="FF8C08"/>
    <a:srgbClr val="FFCC66"/>
    <a:srgbClr val="339966"/>
    <a:srgbClr val="66FF33"/>
    <a:srgbClr val="FF66FF"/>
    <a:srgbClr val="5342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09" autoAdjust="0"/>
    <p:restoredTop sz="87283" autoAdjust="0"/>
  </p:normalViewPr>
  <p:slideViewPr>
    <p:cSldViewPr snapToObjects="1" showGuides="1">
      <p:cViewPr varScale="1">
        <p:scale>
          <a:sx n="93" d="100"/>
          <a:sy n="93" d="100"/>
        </p:scale>
        <p:origin x="306" y="78"/>
      </p:cViewPr>
      <p:guideLst>
        <p:guide orient="horz" pos="4247"/>
        <p:guide orient="horz" pos="3918"/>
        <p:guide orient="horz" pos="1159"/>
        <p:guide orient="horz" pos="4156"/>
        <p:guide pos="2880"/>
        <p:guide pos="159"/>
        <p:guide pos="560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showGuides="1">
      <p:cViewPr varScale="1">
        <p:scale>
          <a:sx n="53" d="100"/>
          <a:sy n="53" d="100"/>
        </p:scale>
        <p:origin x="-2874" y="-84"/>
      </p:cViewPr>
      <p:guideLst>
        <p:guide orient="horz" pos="2929"/>
        <p:guide pos="2169"/>
        <p:guide orient="horz" pos="3128"/>
        <p:guide pos="2103"/>
        <p:guide orient="horz" pos="2928"/>
        <p:guide orient="horz" pos="3127"/>
        <p:guide pos="2168"/>
        <p:guide pos="210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gs" Target="tags/tag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1426" name="Rectangle 2"/>
          <p:cNvSpPr>
            <a:spLocks noGrp="1" noChangeArrowheads="1"/>
          </p:cNvSpPr>
          <p:nvPr>
            <p:ph type="hdr" sz="quarter"/>
          </p:nvPr>
        </p:nvSpPr>
        <p:spPr bwMode="auto">
          <a:xfrm>
            <a:off x="4" y="2"/>
            <a:ext cx="2890228" cy="495675"/>
          </a:xfrm>
          <a:prstGeom prst="rect">
            <a:avLst/>
          </a:prstGeom>
          <a:noFill/>
          <a:ln w="9525">
            <a:noFill/>
            <a:miter lim="800000"/>
            <a:headEnd/>
            <a:tailEnd/>
          </a:ln>
          <a:effectLst/>
        </p:spPr>
        <p:txBody>
          <a:bodyPr vert="horz" wrap="square" lIns="95915" tIns="47959" rIns="95915" bIns="47959" numCol="1" anchor="t" anchorCtr="0" compatLnSpc="1">
            <a:prstTxWarp prst="textNoShape">
              <a:avLst/>
            </a:prstTxWarp>
          </a:bodyPr>
          <a:lstStyle>
            <a:lvl1pPr algn="l" defTabSz="959340">
              <a:lnSpc>
                <a:spcPct val="100000"/>
              </a:lnSpc>
              <a:spcBef>
                <a:spcPct val="0"/>
              </a:spcBef>
              <a:buClrTx/>
              <a:defRPr sz="1300" dirty="0"/>
            </a:lvl1pPr>
          </a:lstStyle>
          <a:p>
            <a:pPr>
              <a:defRPr/>
            </a:pPr>
            <a:endParaRPr lang="en-US" dirty="0"/>
          </a:p>
        </p:txBody>
      </p:sp>
      <p:sp>
        <p:nvSpPr>
          <p:cNvPr id="231427" name="Rectangle 3"/>
          <p:cNvSpPr>
            <a:spLocks noGrp="1" noChangeArrowheads="1"/>
          </p:cNvSpPr>
          <p:nvPr>
            <p:ph type="dt" sz="quarter" idx="1"/>
          </p:nvPr>
        </p:nvSpPr>
        <p:spPr bwMode="auto">
          <a:xfrm>
            <a:off x="3777417" y="2"/>
            <a:ext cx="2890228" cy="495675"/>
          </a:xfrm>
          <a:prstGeom prst="rect">
            <a:avLst/>
          </a:prstGeom>
          <a:noFill/>
          <a:ln w="9525">
            <a:noFill/>
            <a:miter lim="800000"/>
            <a:headEnd/>
            <a:tailEnd/>
          </a:ln>
          <a:effectLst/>
        </p:spPr>
        <p:txBody>
          <a:bodyPr vert="horz" wrap="square" lIns="95915" tIns="47959" rIns="95915" bIns="47959" numCol="1" anchor="t" anchorCtr="0" compatLnSpc="1">
            <a:prstTxWarp prst="textNoShape">
              <a:avLst/>
            </a:prstTxWarp>
          </a:bodyPr>
          <a:lstStyle>
            <a:lvl1pPr algn="r" defTabSz="959340">
              <a:lnSpc>
                <a:spcPct val="100000"/>
              </a:lnSpc>
              <a:spcBef>
                <a:spcPct val="0"/>
              </a:spcBef>
              <a:buClrTx/>
              <a:defRPr sz="1300" dirty="0"/>
            </a:lvl1pPr>
          </a:lstStyle>
          <a:p>
            <a:pPr>
              <a:defRPr/>
            </a:pPr>
            <a:endParaRPr lang="en-US" dirty="0"/>
          </a:p>
        </p:txBody>
      </p:sp>
      <p:sp>
        <p:nvSpPr>
          <p:cNvPr id="231428" name="Rectangle 4"/>
          <p:cNvSpPr>
            <a:spLocks noGrp="1" noChangeArrowheads="1"/>
          </p:cNvSpPr>
          <p:nvPr>
            <p:ph type="ftr" sz="quarter" idx="2"/>
          </p:nvPr>
        </p:nvSpPr>
        <p:spPr bwMode="auto">
          <a:xfrm>
            <a:off x="4" y="9429323"/>
            <a:ext cx="2890228" cy="495675"/>
          </a:xfrm>
          <a:prstGeom prst="rect">
            <a:avLst/>
          </a:prstGeom>
          <a:noFill/>
          <a:ln w="9525">
            <a:noFill/>
            <a:miter lim="800000"/>
            <a:headEnd/>
            <a:tailEnd/>
          </a:ln>
          <a:effectLst/>
        </p:spPr>
        <p:txBody>
          <a:bodyPr vert="horz" wrap="square" lIns="95915" tIns="47959" rIns="95915" bIns="47959" numCol="1" anchor="b" anchorCtr="0" compatLnSpc="1">
            <a:prstTxWarp prst="textNoShape">
              <a:avLst/>
            </a:prstTxWarp>
          </a:bodyPr>
          <a:lstStyle>
            <a:lvl1pPr algn="l" defTabSz="959340">
              <a:lnSpc>
                <a:spcPct val="100000"/>
              </a:lnSpc>
              <a:spcBef>
                <a:spcPct val="0"/>
              </a:spcBef>
              <a:buClrTx/>
              <a:defRPr sz="1300" dirty="0"/>
            </a:lvl1pPr>
          </a:lstStyle>
          <a:p>
            <a:pPr>
              <a:defRPr/>
            </a:pPr>
            <a:endParaRPr lang="en-US" dirty="0"/>
          </a:p>
        </p:txBody>
      </p:sp>
      <p:sp>
        <p:nvSpPr>
          <p:cNvPr id="231429" name="Rectangle 5"/>
          <p:cNvSpPr>
            <a:spLocks noGrp="1" noChangeArrowheads="1"/>
          </p:cNvSpPr>
          <p:nvPr>
            <p:ph type="sldNum" sz="quarter" idx="3"/>
          </p:nvPr>
        </p:nvSpPr>
        <p:spPr bwMode="auto">
          <a:xfrm>
            <a:off x="3777417" y="9429323"/>
            <a:ext cx="2890228" cy="495675"/>
          </a:xfrm>
          <a:prstGeom prst="rect">
            <a:avLst/>
          </a:prstGeom>
          <a:noFill/>
          <a:ln w="9525">
            <a:noFill/>
            <a:miter lim="800000"/>
            <a:headEnd/>
            <a:tailEnd/>
          </a:ln>
          <a:effectLst/>
        </p:spPr>
        <p:txBody>
          <a:bodyPr vert="horz" wrap="square" lIns="95915" tIns="47959" rIns="95915" bIns="47959" numCol="1" anchor="b" anchorCtr="0" compatLnSpc="1">
            <a:prstTxWarp prst="textNoShape">
              <a:avLst/>
            </a:prstTxWarp>
          </a:bodyPr>
          <a:lstStyle>
            <a:lvl1pPr algn="r" defTabSz="959340">
              <a:lnSpc>
                <a:spcPct val="100000"/>
              </a:lnSpc>
              <a:spcBef>
                <a:spcPct val="0"/>
              </a:spcBef>
              <a:buClrTx/>
              <a:defRPr sz="1300"/>
            </a:lvl1pPr>
          </a:lstStyle>
          <a:p>
            <a:pPr>
              <a:defRPr/>
            </a:pPr>
            <a:fld id="{5ED76E56-1C8C-4758-9E30-9FA5FB6A64CB}" type="slidenum">
              <a:rPr lang="en-US"/>
              <a:pPr>
                <a:defRPr/>
              </a:pPr>
              <a:t>‹#›</a:t>
            </a:fld>
            <a:endParaRPr lang="en-US" dirty="0"/>
          </a:p>
        </p:txBody>
      </p:sp>
    </p:spTree>
    <p:extLst>
      <p:ext uri="{BB962C8B-B14F-4D97-AF65-F5344CB8AC3E}">
        <p14:creationId xmlns:p14="http://schemas.microsoft.com/office/powerpoint/2010/main" val="39684911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4" y="2"/>
            <a:ext cx="2890228" cy="495675"/>
          </a:xfrm>
          <a:prstGeom prst="rect">
            <a:avLst/>
          </a:prstGeom>
          <a:noFill/>
          <a:ln w="9525">
            <a:noFill/>
            <a:miter lim="800000"/>
            <a:headEnd/>
            <a:tailEnd/>
          </a:ln>
          <a:effectLst/>
        </p:spPr>
        <p:txBody>
          <a:bodyPr vert="horz" wrap="square" lIns="95915" tIns="47959" rIns="95915" bIns="47959" numCol="1" anchor="t" anchorCtr="0" compatLnSpc="1">
            <a:prstTxWarp prst="textNoShape">
              <a:avLst/>
            </a:prstTxWarp>
          </a:bodyPr>
          <a:lstStyle>
            <a:lvl1pPr algn="l" defTabSz="959340">
              <a:lnSpc>
                <a:spcPct val="100000"/>
              </a:lnSpc>
              <a:spcBef>
                <a:spcPct val="0"/>
              </a:spcBef>
              <a:buClrTx/>
              <a:defRPr sz="1300" dirty="0"/>
            </a:lvl1pPr>
          </a:lstStyle>
          <a:p>
            <a:pPr>
              <a:defRPr/>
            </a:pPr>
            <a:endParaRPr lang="en-US" dirty="0"/>
          </a:p>
        </p:txBody>
      </p:sp>
      <p:sp>
        <p:nvSpPr>
          <p:cNvPr id="12291" name="Rectangle 3"/>
          <p:cNvSpPr>
            <a:spLocks noGrp="1" noChangeArrowheads="1"/>
          </p:cNvSpPr>
          <p:nvPr>
            <p:ph type="dt" idx="1"/>
          </p:nvPr>
        </p:nvSpPr>
        <p:spPr bwMode="auto">
          <a:xfrm>
            <a:off x="3777417" y="2"/>
            <a:ext cx="2890228" cy="495675"/>
          </a:xfrm>
          <a:prstGeom prst="rect">
            <a:avLst/>
          </a:prstGeom>
          <a:noFill/>
          <a:ln w="9525">
            <a:noFill/>
            <a:miter lim="800000"/>
            <a:headEnd/>
            <a:tailEnd/>
          </a:ln>
          <a:effectLst/>
        </p:spPr>
        <p:txBody>
          <a:bodyPr vert="horz" wrap="square" lIns="95915" tIns="47959" rIns="95915" bIns="47959" numCol="1" anchor="t" anchorCtr="0" compatLnSpc="1">
            <a:prstTxWarp prst="textNoShape">
              <a:avLst/>
            </a:prstTxWarp>
          </a:bodyPr>
          <a:lstStyle>
            <a:lvl1pPr algn="r" defTabSz="959340">
              <a:lnSpc>
                <a:spcPct val="100000"/>
              </a:lnSpc>
              <a:spcBef>
                <a:spcPct val="0"/>
              </a:spcBef>
              <a:buClrTx/>
              <a:defRPr sz="1300" dirty="0"/>
            </a:lvl1pPr>
          </a:lstStyle>
          <a:p>
            <a:pPr>
              <a:defRPr/>
            </a:pPr>
            <a:endParaRPr lang="en-US" dirty="0"/>
          </a:p>
        </p:txBody>
      </p:sp>
      <p:sp>
        <p:nvSpPr>
          <p:cNvPr id="25604" name="Rectangle 4"/>
          <p:cNvSpPr>
            <a:spLocks noGrp="1" noRot="1" noChangeAspect="1" noChangeArrowheads="1" noTextEdit="1"/>
          </p:cNvSpPr>
          <p:nvPr>
            <p:ph type="sldImg" idx="2"/>
          </p:nvPr>
        </p:nvSpPr>
        <p:spPr bwMode="auto">
          <a:xfrm>
            <a:off x="854075" y="744538"/>
            <a:ext cx="4960938" cy="3722687"/>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667202" y="4715482"/>
            <a:ext cx="5334690" cy="4466002"/>
          </a:xfrm>
          <a:prstGeom prst="rect">
            <a:avLst/>
          </a:prstGeom>
          <a:noFill/>
          <a:ln w="9525">
            <a:noFill/>
            <a:miter lim="800000"/>
            <a:headEnd/>
            <a:tailEnd/>
          </a:ln>
          <a:effectLst/>
        </p:spPr>
        <p:txBody>
          <a:bodyPr vert="horz" wrap="square" lIns="95915" tIns="47959" rIns="95915" bIns="479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294" name="Rectangle 6"/>
          <p:cNvSpPr>
            <a:spLocks noGrp="1" noChangeArrowheads="1"/>
          </p:cNvSpPr>
          <p:nvPr>
            <p:ph type="ftr" sz="quarter" idx="4"/>
          </p:nvPr>
        </p:nvSpPr>
        <p:spPr bwMode="auto">
          <a:xfrm>
            <a:off x="4" y="9429323"/>
            <a:ext cx="2890228" cy="495675"/>
          </a:xfrm>
          <a:prstGeom prst="rect">
            <a:avLst/>
          </a:prstGeom>
          <a:noFill/>
          <a:ln w="9525">
            <a:noFill/>
            <a:miter lim="800000"/>
            <a:headEnd/>
            <a:tailEnd/>
          </a:ln>
          <a:effectLst/>
        </p:spPr>
        <p:txBody>
          <a:bodyPr vert="horz" wrap="square" lIns="95915" tIns="47959" rIns="95915" bIns="47959" numCol="1" anchor="b" anchorCtr="0" compatLnSpc="1">
            <a:prstTxWarp prst="textNoShape">
              <a:avLst/>
            </a:prstTxWarp>
          </a:bodyPr>
          <a:lstStyle>
            <a:lvl1pPr algn="l" defTabSz="959340">
              <a:lnSpc>
                <a:spcPct val="100000"/>
              </a:lnSpc>
              <a:spcBef>
                <a:spcPct val="0"/>
              </a:spcBef>
              <a:buClrTx/>
              <a:defRPr sz="1300" dirty="0"/>
            </a:lvl1pPr>
          </a:lstStyle>
          <a:p>
            <a:pPr>
              <a:defRPr/>
            </a:pPr>
            <a:endParaRPr lang="en-US" dirty="0"/>
          </a:p>
        </p:txBody>
      </p:sp>
      <p:sp>
        <p:nvSpPr>
          <p:cNvPr id="12295" name="Rectangle 7"/>
          <p:cNvSpPr>
            <a:spLocks noGrp="1" noChangeArrowheads="1"/>
          </p:cNvSpPr>
          <p:nvPr>
            <p:ph type="sldNum" sz="quarter" idx="5"/>
          </p:nvPr>
        </p:nvSpPr>
        <p:spPr bwMode="auto">
          <a:xfrm>
            <a:off x="3777417" y="9429323"/>
            <a:ext cx="2890228" cy="495675"/>
          </a:xfrm>
          <a:prstGeom prst="rect">
            <a:avLst/>
          </a:prstGeom>
          <a:noFill/>
          <a:ln w="9525">
            <a:noFill/>
            <a:miter lim="800000"/>
            <a:headEnd/>
            <a:tailEnd/>
          </a:ln>
          <a:effectLst/>
        </p:spPr>
        <p:txBody>
          <a:bodyPr vert="horz" wrap="square" lIns="95915" tIns="47959" rIns="95915" bIns="47959" numCol="1" anchor="b" anchorCtr="0" compatLnSpc="1">
            <a:prstTxWarp prst="textNoShape">
              <a:avLst/>
            </a:prstTxWarp>
          </a:bodyPr>
          <a:lstStyle>
            <a:lvl1pPr algn="r" defTabSz="959340">
              <a:lnSpc>
                <a:spcPct val="100000"/>
              </a:lnSpc>
              <a:spcBef>
                <a:spcPct val="0"/>
              </a:spcBef>
              <a:buClrTx/>
              <a:defRPr sz="1300"/>
            </a:lvl1pPr>
          </a:lstStyle>
          <a:p>
            <a:pPr>
              <a:defRPr/>
            </a:pPr>
            <a:fld id="{45639E30-6EA5-4CD9-B445-809E8AB10E67}" type="slidenum">
              <a:rPr lang="en-US"/>
              <a:pPr>
                <a:defRPr/>
              </a:pPr>
              <a:t>‹#›</a:t>
            </a:fld>
            <a:endParaRPr lang="en-US" dirty="0"/>
          </a:p>
        </p:txBody>
      </p:sp>
    </p:spTree>
    <p:extLst>
      <p:ext uri="{BB962C8B-B14F-4D97-AF65-F5344CB8AC3E}">
        <p14:creationId xmlns:p14="http://schemas.microsoft.com/office/powerpoint/2010/main" val="32151334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5613"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2813"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0013"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7213"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5826" algn="l" defTabSz="914331" rtl="0" eaLnBrk="1" latinLnBrk="0" hangingPunct="1">
      <a:defRPr sz="1200" kern="1200">
        <a:solidFill>
          <a:schemeClr val="tx1"/>
        </a:solidFill>
        <a:latin typeface="+mn-lt"/>
        <a:ea typeface="+mn-ea"/>
        <a:cs typeface="+mn-cs"/>
      </a:defRPr>
    </a:lvl6pPr>
    <a:lvl7pPr marL="2742990" algn="l" defTabSz="914331" rtl="0" eaLnBrk="1" latinLnBrk="0" hangingPunct="1">
      <a:defRPr sz="1200" kern="1200">
        <a:solidFill>
          <a:schemeClr val="tx1"/>
        </a:solidFill>
        <a:latin typeface="+mn-lt"/>
        <a:ea typeface="+mn-ea"/>
        <a:cs typeface="+mn-cs"/>
      </a:defRPr>
    </a:lvl7pPr>
    <a:lvl8pPr marL="3200156" algn="l" defTabSz="914331" rtl="0" eaLnBrk="1" latinLnBrk="0" hangingPunct="1">
      <a:defRPr sz="1200" kern="1200">
        <a:solidFill>
          <a:schemeClr val="tx1"/>
        </a:solidFill>
        <a:latin typeface="+mn-lt"/>
        <a:ea typeface="+mn-ea"/>
        <a:cs typeface="+mn-cs"/>
      </a:defRPr>
    </a:lvl8pPr>
    <a:lvl9pPr marL="3657321" algn="l" defTabSz="914331"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2BE53D32-68A7-457E-93CD-072C447811F8}" type="slidenum">
              <a:rPr lang="en-US" smtClean="0"/>
              <a:pPr/>
              <a:t>0</a:t>
            </a:fld>
            <a:endParaRPr lang="en-US" dirty="0"/>
          </a:p>
        </p:txBody>
      </p:sp>
      <p:sp>
        <p:nvSpPr>
          <p:cNvPr id="26627" name="Rectangle 2"/>
          <p:cNvSpPr>
            <a:spLocks noGrp="1" noRot="1" noChangeAspect="1" noChangeArrowheads="1" noTextEdit="1"/>
          </p:cNvSpPr>
          <p:nvPr>
            <p:ph type="sldImg"/>
          </p:nvPr>
        </p:nvSpPr>
        <p:spPr>
          <a:xfrm>
            <a:off x="984250" y="835025"/>
            <a:ext cx="4646613" cy="3486150"/>
          </a:xfrm>
          <a:ln/>
        </p:spPr>
      </p:sp>
      <p:sp>
        <p:nvSpPr>
          <p:cNvPr id="26628" name="Rectangle 3"/>
          <p:cNvSpPr>
            <a:spLocks noGrp="1" noChangeArrowheads="1"/>
          </p:cNvSpPr>
          <p:nvPr>
            <p:ph type="body" idx="1"/>
          </p:nvPr>
        </p:nvSpPr>
        <p:spPr>
          <a:xfrm>
            <a:off x="890086" y="4715482"/>
            <a:ext cx="4888927" cy="4466002"/>
          </a:xfrm>
          <a:noFill/>
          <a:ln/>
        </p:spPr>
        <p:txBody>
          <a:bodyPr/>
          <a:lstStyle/>
          <a:p>
            <a:pPr eaLnBrk="1" hangingPunct="1"/>
            <a:endParaRPr lang="de-DE">
              <a:solidFill>
                <a:srgbClr val="000000"/>
              </a:solidFill>
              <a:latin typeface="Arial Unicode MS" pitchFamily="34" charset="-128"/>
            </a:endParaRPr>
          </a:p>
        </p:txBody>
      </p:sp>
    </p:spTree>
    <p:extLst>
      <p:ext uri="{BB962C8B-B14F-4D97-AF65-F5344CB8AC3E}">
        <p14:creationId xmlns:p14="http://schemas.microsoft.com/office/powerpoint/2010/main" val="1270867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sz="5100" dirty="0">
                <a:cs typeface="Arial" panose="020B0604020202020204" pitchFamily="34" charset="0"/>
              </a:rPr>
              <a:t>The main objective of the roadshows  </a:t>
            </a:r>
            <a:r>
              <a:rPr lang="en-ZA" sz="5100" dirty="0">
                <a:solidFill>
                  <a:srgbClr val="FF0000"/>
                </a:solidFill>
                <a:cs typeface="Arial" panose="020B0604020202020204" pitchFamily="34" charset="0"/>
              </a:rPr>
              <a:t>was (</a:t>
            </a:r>
            <a:r>
              <a:rPr lang="en-ZA" sz="5100" dirty="0">
                <a:cs typeface="Arial" panose="020B0604020202020204" pitchFamily="34" charset="0"/>
              </a:rPr>
              <a:t>is) to provide </a:t>
            </a:r>
            <a:r>
              <a:rPr lang="en-ZA" sz="5100" dirty="0">
                <a:solidFill>
                  <a:srgbClr val="FF0000"/>
                </a:solidFill>
                <a:cs typeface="Arial" panose="020B0604020202020204" pitchFamily="34" charset="0"/>
              </a:rPr>
              <a:t>feedback (</a:t>
            </a:r>
            <a:r>
              <a:rPr lang="en-ZA" sz="5100" dirty="0">
                <a:cs typeface="Arial" panose="020B0604020202020204" pitchFamily="34" charset="0"/>
              </a:rPr>
              <a:t>information (report) ) to officials on the </a:t>
            </a:r>
            <a:r>
              <a:rPr lang="en-ZA" sz="5100" dirty="0">
                <a:solidFill>
                  <a:srgbClr val="FF0000"/>
                </a:solidFill>
                <a:cs typeface="Arial" panose="020B0604020202020204" pitchFamily="34" charset="0"/>
              </a:rPr>
              <a:t>outcomes</a:t>
            </a:r>
            <a:r>
              <a:rPr lang="en-ZA" sz="5100" dirty="0">
                <a:cs typeface="Arial" panose="020B0604020202020204" pitchFamily="34" charset="0"/>
              </a:rPr>
              <a:t> (deliberations and decisions) of the Kopanong Strategic Planning Session. </a:t>
            </a:r>
          </a:p>
          <a:p>
            <a:r>
              <a:rPr lang="en-ZA" sz="5100" dirty="0">
                <a:cs typeface="Arial" panose="020B0604020202020204" pitchFamily="34" charset="0"/>
              </a:rPr>
              <a:t>The </a:t>
            </a:r>
            <a:r>
              <a:rPr lang="en-ZA" sz="5100" dirty="0">
                <a:solidFill>
                  <a:srgbClr val="FF0000"/>
                </a:solidFill>
                <a:cs typeface="Arial" panose="020B0604020202020204" pitchFamily="34" charset="0"/>
              </a:rPr>
              <a:t>aim (</a:t>
            </a:r>
            <a:r>
              <a:rPr lang="en-ZA" sz="5100" dirty="0">
                <a:cs typeface="Arial" panose="020B0604020202020204" pitchFamily="34" charset="0"/>
              </a:rPr>
              <a:t>benefit) of the roadshows was to</a:t>
            </a:r>
          </a:p>
          <a:p>
            <a:pPr lvl="1"/>
            <a:r>
              <a:rPr lang="en-ZA" sz="5100" dirty="0">
                <a:solidFill>
                  <a:srgbClr val="FF0000"/>
                </a:solidFill>
                <a:cs typeface="Arial" panose="020B0604020202020204" pitchFamily="34" charset="0"/>
              </a:rPr>
              <a:t>Solicit  (</a:t>
            </a:r>
            <a:r>
              <a:rPr lang="en-ZA" sz="5100" dirty="0">
                <a:cs typeface="Arial" panose="020B0604020202020204" pitchFamily="34" charset="0"/>
              </a:rPr>
              <a:t>encourage)  buy in from internal stakeholders of the DCS long term plan. </a:t>
            </a:r>
          </a:p>
          <a:p>
            <a:pPr lvl="1"/>
            <a:r>
              <a:rPr lang="en-ZA" sz="5100" dirty="0">
                <a:cs typeface="Arial" panose="020B0604020202020204" pitchFamily="34" charset="0"/>
              </a:rPr>
              <a:t>demonstrate management’s commitment to consultation about the future of the Department.</a:t>
            </a:r>
          </a:p>
          <a:p>
            <a:r>
              <a:rPr lang="en-ZA" sz="5100" dirty="0">
                <a:cs typeface="Arial" panose="020B0604020202020204" pitchFamily="34" charset="0"/>
              </a:rPr>
              <a:t>The roadshows were conducted in six regions and Head Office. </a:t>
            </a:r>
          </a:p>
          <a:p>
            <a:r>
              <a:rPr lang="en-ZA" sz="5100" dirty="0">
                <a:cs typeface="Arial" panose="020B0604020202020204" pitchFamily="34" charset="0"/>
              </a:rPr>
              <a:t>Inputs/ recommendations received from officials during the roadshows were summarised and categorised into nine topics: Security, Rehabilitation, Social Reintegration, Policies, Human Resources, Technology, Self-Sufficient/ Sustainable Corrections, Partnerships with other Departments, Partnerships with Community.</a:t>
            </a:r>
          </a:p>
          <a:p>
            <a:endParaRPr lang="en-ZA" dirty="0"/>
          </a:p>
        </p:txBody>
      </p:sp>
      <p:sp>
        <p:nvSpPr>
          <p:cNvPr id="4" name="Slide Number Placeholder 3"/>
          <p:cNvSpPr>
            <a:spLocks noGrp="1"/>
          </p:cNvSpPr>
          <p:nvPr>
            <p:ph type="sldNum" sz="quarter" idx="10"/>
          </p:nvPr>
        </p:nvSpPr>
        <p:spPr/>
        <p:txBody>
          <a:bodyPr/>
          <a:lstStyle/>
          <a:p>
            <a:pPr>
              <a:defRPr/>
            </a:pPr>
            <a:fld id="{45639E30-6EA5-4CD9-B445-809E8AB10E67}" type="slidenum">
              <a:rPr lang="en-US" smtClean="0"/>
              <a:pPr>
                <a:defRPr/>
              </a:pPr>
              <a:t>1</a:t>
            </a:fld>
            <a:endParaRPr lang="en-US" dirty="0"/>
          </a:p>
        </p:txBody>
      </p:sp>
    </p:spTree>
    <p:extLst>
      <p:ext uri="{BB962C8B-B14F-4D97-AF65-F5344CB8AC3E}">
        <p14:creationId xmlns:p14="http://schemas.microsoft.com/office/powerpoint/2010/main" val="2990089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sz="5100" dirty="0">
                <a:cs typeface="Arial" panose="020B0604020202020204" pitchFamily="34" charset="0"/>
              </a:rPr>
              <a:t>The main objective of the roadshows  </a:t>
            </a:r>
            <a:r>
              <a:rPr lang="en-ZA" sz="5100" dirty="0">
                <a:solidFill>
                  <a:srgbClr val="FF0000"/>
                </a:solidFill>
                <a:cs typeface="Arial" panose="020B0604020202020204" pitchFamily="34" charset="0"/>
              </a:rPr>
              <a:t>was (</a:t>
            </a:r>
            <a:r>
              <a:rPr lang="en-ZA" sz="5100" dirty="0">
                <a:cs typeface="Arial" panose="020B0604020202020204" pitchFamily="34" charset="0"/>
              </a:rPr>
              <a:t>is) to provide </a:t>
            </a:r>
            <a:r>
              <a:rPr lang="en-ZA" sz="5100" dirty="0">
                <a:solidFill>
                  <a:srgbClr val="FF0000"/>
                </a:solidFill>
                <a:cs typeface="Arial" panose="020B0604020202020204" pitchFamily="34" charset="0"/>
              </a:rPr>
              <a:t>feedback (</a:t>
            </a:r>
            <a:r>
              <a:rPr lang="en-ZA" sz="5100" dirty="0">
                <a:cs typeface="Arial" panose="020B0604020202020204" pitchFamily="34" charset="0"/>
              </a:rPr>
              <a:t>information (report) ) to officials on the </a:t>
            </a:r>
            <a:r>
              <a:rPr lang="en-ZA" sz="5100" dirty="0">
                <a:solidFill>
                  <a:srgbClr val="FF0000"/>
                </a:solidFill>
                <a:cs typeface="Arial" panose="020B0604020202020204" pitchFamily="34" charset="0"/>
              </a:rPr>
              <a:t>outcomes</a:t>
            </a:r>
            <a:r>
              <a:rPr lang="en-ZA" sz="5100" dirty="0">
                <a:cs typeface="Arial" panose="020B0604020202020204" pitchFamily="34" charset="0"/>
              </a:rPr>
              <a:t> (deliberations and decisions) of the Kopanong Strategic Planning Session. </a:t>
            </a:r>
          </a:p>
          <a:p>
            <a:r>
              <a:rPr lang="en-ZA" sz="5100" dirty="0">
                <a:cs typeface="Arial" panose="020B0604020202020204" pitchFamily="34" charset="0"/>
              </a:rPr>
              <a:t>The </a:t>
            </a:r>
            <a:r>
              <a:rPr lang="en-ZA" sz="5100" dirty="0">
                <a:solidFill>
                  <a:srgbClr val="FF0000"/>
                </a:solidFill>
                <a:cs typeface="Arial" panose="020B0604020202020204" pitchFamily="34" charset="0"/>
              </a:rPr>
              <a:t>aim (</a:t>
            </a:r>
            <a:r>
              <a:rPr lang="en-ZA" sz="5100" dirty="0">
                <a:cs typeface="Arial" panose="020B0604020202020204" pitchFamily="34" charset="0"/>
              </a:rPr>
              <a:t>benefit) of the roadshows was to</a:t>
            </a:r>
          </a:p>
          <a:p>
            <a:pPr lvl="1"/>
            <a:r>
              <a:rPr lang="en-ZA" sz="5100" dirty="0">
                <a:solidFill>
                  <a:srgbClr val="FF0000"/>
                </a:solidFill>
                <a:cs typeface="Arial" panose="020B0604020202020204" pitchFamily="34" charset="0"/>
              </a:rPr>
              <a:t>Solicit  (</a:t>
            </a:r>
            <a:r>
              <a:rPr lang="en-ZA" sz="5100" dirty="0">
                <a:cs typeface="Arial" panose="020B0604020202020204" pitchFamily="34" charset="0"/>
              </a:rPr>
              <a:t>encourage)  buy in from internal stakeholders of the DCS long term plan. </a:t>
            </a:r>
          </a:p>
          <a:p>
            <a:pPr lvl="1"/>
            <a:r>
              <a:rPr lang="en-ZA" sz="5100" dirty="0">
                <a:cs typeface="Arial" panose="020B0604020202020204" pitchFamily="34" charset="0"/>
              </a:rPr>
              <a:t>demonstrate management’s commitment to consultation about the future of the Department.</a:t>
            </a:r>
          </a:p>
          <a:p>
            <a:r>
              <a:rPr lang="en-ZA" sz="5100" dirty="0">
                <a:cs typeface="Arial" panose="020B0604020202020204" pitchFamily="34" charset="0"/>
              </a:rPr>
              <a:t>The roadshows were conducted in six regions and Head Office. </a:t>
            </a:r>
          </a:p>
          <a:p>
            <a:r>
              <a:rPr lang="en-ZA" sz="5100" dirty="0">
                <a:cs typeface="Arial" panose="020B0604020202020204" pitchFamily="34" charset="0"/>
              </a:rPr>
              <a:t>Inputs/ recommendations received from officials during the roadshows were summarised and categorised into nine topics: Security, Rehabilitation, Social Reintegration, Policies, Human Resources, Technology, Self-Sufficient/ Sustainable Corrections, Partnerships with other Departments, Partnerships with Community.</a:t>
            </a:r>
          </a:p>
          <a:p>
            <a:endParaRPr lang="en-ZA" dirty="0"/>
          </a:p>
        </p:txBody>
      </p:sp>
      <p:sp>
        <p:nvSpPr>
          <p:cNvPr id="4" name="Slide Number Placeholder 3"/>
          <p:cNvSpPr>
            <a:spLocks noGrp="1"/>
          </p:cNvSpPr>
          <p:nvPr>
            <p:ph type="sldNum" sz="quarter" idx="10"/>
          </p:nvPr>
        </p:nvSpPr>
        <p:spPr/>
        <p:txBody>
          <a:bodyPr/>
          <a:lstStyle/>
          <a:p>
            <a:pPr>
              <a:defRPr/>
            </a:pPr>
            <a:fld id="{45639E30-6EA5-4CD9-B445-809E8AB10E67}" type="slidenum">
              <a:rPr lang="en-US" smtClean="0"/>
              <a:pPr>
                <a:defRPr/>
              </a:pPr>
              <a:t>2</a:t>
            </a:fld>
            <a:endParaRPr lang="en-US" dirty="0"/>
          </a:p>
        </p:txBody>
      </p:sp>
    </p:spTree>
    <p:extLst>
      <p:ext uri="{BB962C8B-B14F-4D97-AF65-F5344CB8AC3E}">
        <p14:creationId xmlns:p14="http://schemas.microsoft.com/office/powerpoint/2010/main" val="28174678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2BE53D32-68A7-457E-93CD-072C447811F8}" type="slidenum">
              <a:rPr lang="en-US" smtClean="0">
                <a:solidFill>
                  <a:prstClr val="black"/>
                </a:solidFill>
              </a:rPr>
              <a:pPr/>
              <a:t>17</a:t>
            </a:fld>
            <a:endParaRPr lang="en-US" dirty="0">
              <a:solidFill>
                <a:prstClr val="black"/>
              </a:solidFill>
            </a:endParaRPr>
          </a:p>
        </p:txBody>
      </p:sp>
      <p:sp>
        <p:nvSpPr>
          <p:cNvPr id="26627" name="Rectangle 2"/>
          <p:cNvSpPr>
            <a:spLocks noGrp="1" noRot="1" noChangeAspect="1" noChangeArrowheads="1" noTextEdit="1"/>
          </p:cNvSpPr>
          <p:nvPr>
            <p:ph type="sldImg"/>
          </p:nvPr>
        </p:nvSpPr>
        <p:spPr>
          <a:xfrm>
            <a:off x="984250" y="835025"/>
            <a:ext cx="4646613" cy="3486150"/>
          </a:xfrm>
          <a:ln/>
        </p:spPr>
      </p:sp>
      <p:sp>
        <p:nvSpPr>
          <p:cNvPr id="26628" name="Rectangle 3"/>
          <p:cNvSpPr>
            <a:spLocks noGrp="1" noChangeArrowheads="1"/>
          </p:cNvSpPr>
          <p:nvPr>
            <p:ph type="body" idx="1"/>
          </p:nvPr>
        </p:nvSpPr>
        <p:spPr>
          <a:xfrm>
            <a:off x="890086" y="4715482"/>
            <a:ext cx="4888927" cy="4466002"/>
          </a:xfrm>
          <a:noFill/>
          <a:ln/>
        </p:spPr>
        <p:txBody>
          <a:bodyPr/>
          <a:lstStyle/>
          <a:p>
            <a:pPr eaLnBrk="1" hangingPunct="1"/>
            <a:endParaRPr lang="de-DE">
              <a:solidFill>
                <a:srgbClr val="000000"/>
              </a:solidFill>
              <a:latin typeface="Arial Unicode MS" pitchFamily="34" charset="-128"/>
            </a:endParaRPr>
          </a:p>
        </p:txBody>
      </p:sp>
    </p:spTree>
    <p:extLst>
      <p:ext uri="{BB962C8B-B14F-4D97-AF65-F5344CB8AC3E}">
        <p14:creationId xmlns:p14="http://schemas.microsoft.com/office/powerpoint/2010/main" val="34362386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graphicFrame>
        <p:nvGraphicFramePr>
          <p:cNvPr id="4" name="Rectangle 1" hidden="1"/>
          <p:cNvGraphicFramePr>
            <a:graphicFrameLocks/>
          </p:cNvGraphicFramePr>
          <p:nvPr>
            <p:custDataLst>
              <p:tags r:id="rId2"/>
            </p:custDataLst>
          </p:nvPr>
        </p:nvGraphicFramePr>
        <p:xfrm>
          <a:off x="1" y="1"/>
          <a:ext cx="158751" cy="158750"/>
        </p:xfrm>
        <a:graphic>
          <a:graphicData uri="http://schemas.openxmlformats.org/presentationml/2006/ole">
            <mc:AlternateContent xmlns:mc="http://schemas.openxmlformats.org/markup-compatibility/2006">
              <mc:Choice xmlns:v="urn:schemas-microsoft-com:vml" Requires="v">
                <p:oleObj spid="_x0000_s42288" r:id="rId4" imgW="0" imgH="0" progId="">
                  <p:embed/>
                </p:oleObj>
              </mc:Choice>
              <mc:Fallback>
                <p:oleObj r:id="rId4" imgW="0" imgH="0" progId="">
                  <p:embed/>
                  <p:pic>
                    <p:nvPicPr>
                      <p:cNvPr id="0" name="AutoShape 15"/>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 y="1"/>
                        <a:ext cx="158751"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66" name="Rectangle 22"/>
          <p:cNvSpPr>
            <a:spLocks noGrp="1" noChangeArrowheads="1"/>
          </p:cNvSpPr>
          <p:nvPr>
            <p:ph type="ctrTitle" sz="quarter"/>
          </p:nvPr>
        </p:nvSpPr>
        <p:spPr>
          <a:xfrm>
            <a:off x="1141417" y="3124202"/>
            <a:ext cx="6861175" cy="401648"/>
          </a:xfrm>
          <a:ln algn="ctr"/>
        </p:spPr>
        <p:txBody>
          <a:bodyPr anchor="ctr"/>
          <a:lstStyle>
            <a:lvl1pPr algn="ctr">
              <a:defRPr sz="2900"/>
            </a:lvl1pPr>
          </a:lstStyle>
          <a:p>
            <a:r>
              <a:rPr lang="en-US" noProof="0"/>
              <a:t>Click to edit Master title style</a:t>
            </a:r>
            <a:endParaRPr lang="en-GB" noProof="0"/>
          </a:p>
        </p:txBody>
      </p:sp>
      <p:sp>
        <p:nvSpPr>
          <p:cNvPr id="6167" name="Rectangle 23"/>
          <p:cNvSpPr>
            <a:spLocks noGrp="1" noChangeArrowheads="1"/>
          </p:cNvSpPr>
          <p:nvPr>
            <p:ph type="subTitle" sz="quarter" idx="1"/>
          </p:nvPr>
        </p:nvSpPr>
        <p:spPr>
          <a:xfrm>
            <a:off x="1371600" y="4351342"/>
            <a:ext cx="6400800" cy="221599"/>
          </a:xfrm>
        </p:spPr>
        <p:txBody>
          <a:bodyPr anchor="ctr"/>
          <a:lstStyle>
            <a:lvl1pPr marL="0" indent="0" algn="ctr">
              <a:buFont typeface="Wingdings" pitchFamily="2" charset="2"/>
              <a:buNone/>
              <a:defRPr i="1"/>
            </a:lvl1pPr>
          </a:lstStyle>
          <a:p>
            <a:r>
              <a:rPr lang="en-US" noProof="0"/>
              <a:t>Click to edit Master subtitle style</a:t>
            </a:r>
            <a:endParaRPr lang="en-GB"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8" descr="C:\Users\jmumaw\Desktop\DCS\Pics\Logo.JPG"/>
          <p:cNvPicPr>
            <a:picLocks noChangeAspect="1" noChangeArrowheads="1"/>
          </p:cNvPicPr>
          <p:nvPr userDrawn="1"/>
        </p:nvPicPr>
        <p:blipFill>
          <a:blip r:embed="rId2" cstate="print"/>
          <a:srcRect/>
          <a:stretch>
            <a:fillRect/>
          </a:stretch>
        </p:blipFill>
        <p:spPr bwMode="auto">
          <a:xfrm>
            <a:off x="3900489" y="1"/>
            <a:ext cx="1362075" cy="447675"/>
          </a:xfrm>
          <a:prstGeom prst="rect">
            <a:avLst/>
          </a:prstGeom>
          <a:noFill/>
          <a:ln w="9525">
            <a:noFill/>
            <a:miter lim="800000"/>
            <a:headEnd/>
            <a:tailEnd/>
          </a:ln>
        </p:spPr>
      </p:pic>
      <p:sp>
        <p:nvSpPr>
          <p:cNvPr id="2" name="Title 1"/>
          <p:cNvSpPr>
            <a:spLocks noGrp="1"/>
          </p:cNvSpPr>
          <p:nvPr>
            <p:ph type="title"/>
          </p:nvPr>
        </p:nvSpPr>
        <p:spPr/>
        <p:txBody>
          <a:bodyPr/>
          <a:lstStyle/>
          <a:p>
            <a:r>
              <a:rPr lang="en-US" noProof="0"/>
              <a:t>Click to edit Master title style</a:t>
            </a:r>
            <a:endParaRPr lang="en-GB" noProof="0"/>
          </a:p>
        </p:txBody>
      </p:sp>
      <p:sp>
        <p:nvSpPr>
          <p:cNvPr id="3" name="Vertical Text Placeholder 2"/>
          <p:cNvSpPr>
            <a:spLocks noGrp="1"/>
          </p:cNvSpPr>
          <p:nvPr>
            <p:ph type="body" orient="vert" idx="1"/>
          </p:nvPr>
        </p:nvSpPr>
        <p:spPr>
          <a:xfrm>
            <a:off x="7563590" y="2092328"/>
            <a:ext cx="1329595" cy="3545587"/>
          </a:xfrm>
        </p:spPr>
        <p:txBody>
          <a:bodyPr vert="eaVert"/>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8" descr="C:\Users\jmumaw\Desktop\DCS\Pics\Logo.JPG"/>
          <p:cNvPicPr>
            <a:picLocks noChangeAspect="1" noChangeArrowheads="1"/>
          </p:cNvPicPr>
          <p:nvPr userDrawn="1"/>
        </p:nvPicPr>
        <p:blipFill>
          <a:blip r:embed="rId2" cstate="print"/>
          <a:srcRect/>
          <a:stretch>
            <a:fillRect/>
          </a:stretch>
        </p:blipFill>
        <p:spPr bwMode="auto">
          <a:xfrm>
            <a:off x="3900489" y="1"/>
            <a:ext cx="1362075" cy="447675"/>
          </a:xfrm>
          <a:prstGeom prst="rect">
            <a:avLst/>
          </a:prstGeom>
          <a:noFill/>
          <a:ln w="9525">
            <a:noFill/>
            <a:miter lim="800000"/>
            <a:headEnd/>
            <a:tailEnd/>
          </a:ln>
        </p:spPr>
      </p:pic>
      <p:sp>
        <p:nvSpPr>
          <p:cNvPr id="2" name="Vertical Title 1"/>
          <p:cNvSpPr>
            <a:spLocks noGrp="1"/>
          </p:cNvSpPr>
          <p:nvPr>
            <p:ph type="title" orient="vert"/>
          </p:nvPr>
        </p:nvSpPr>
        <p:spPr>
          <a:xfrm>
            <a:off x="8616183" y="596902"/>
            <a:ext cx="276999" cy="4140200"/>
          </a:xfrm>
        </p:spPr>
        <p:txBody>
          <a:bodyPr vert="eaVert"/>
          <a:lstStyle/>
          <a:p>
            <a:r>
              <a:rPr lang="en-US" noProof="0"/>
              <a:t>Click to edit Master title style</a:t>
            </a:r>
            <a:endParaRPr lang="en-GB" noProof="0"/>
          </a:p>
        </p:txBody>
      </p:sp>
      <p:sp>
        <p:nvSpPr>
          <p:cNvPr id="3" name="Vertical Text Placeholder 2"/>
          <p:cNvSpPr>
            <a:spLocks noGrp="1"/>
          </p:cNvSpPr>
          <p:nvPr>
            <p:ph type="body" orient="vert" idx="1"/>
          </p:nvPr>
        </p:nvSpPr>
        <p:spPr>
          <a:xfrm>
            <a:off x="5250604" y="596902"/>
            <a:ext cx="1329595" cy="4140200"/>
          </a:xfrm>
        </p:spPr>
        <p:txBody>
          <a:bodyPr vert="eaVert"/>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42C44D8-B01D-4870-A260-8542D1D2B5F2}" type="datetimeFigureOut">
              <a:rPr lang="en-US" smtClean="0"/>
              <a:pPr/>
              <a:t>8/15/2019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0AF691-CE3A-4792-BAF7-3ADCDDB5C6AC}"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2C44D8-B01D-4870-A260-8542D1D2B5F2}" type="datetimeFigureOut">
              <a:rPr lang="en-US" smtClean="0"/>
              <a:pPr/>
              <a:t>8/15/2019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0AF691-CE3A-4792-BAF7-3ADCDDB5C6AC}"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2C44D8-B01D-4870-A260-8542D1D2B5F2}" type="datetimeFigureOut">
              <a:rPr lang="en-US" smtClean="0"/>
              <a:pPr/>
              <a:t>8/15/2019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0AF691-CE3A-4792-BAF7-3ADCDDB5C6AC}"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2C44D8-B01D-4870-A260-8542D1D2B5F2}" type="datetimeFigureOut">
              <a:rPr lang="en-US" smtClean="0"/>
              <a:pPr/>
              <a:t>8/15/2019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0AF691-CE3A-4792-BAF7-3ADCDDB5C6AC}"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2C44D8-B01D-4870-A260-8542D1D2B5F2}" type="datetimeFigureOut">
              <a:rPr lang="en-US" smtClean="0"/>
              <a:pPr/>
              <a:t>8/15/2019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20AF691-CE3A-4792-BAF7-3ADCDDB5C6AC}"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2C44D8-B01D-4870-A260-8542D1D2B5F2}" type="datetimeFigureOut">
              <a:rPr lang="en-US" smtClean="0"/>
              <a:pPr/>
              <a:t>8/15/2019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20AF691-CE3A-4792-BAF7-3ADCDDB5C6AC}"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2C44D8-B01D-4870-A260-8542D1D2B5F2}" type="datetimeFigureOut">
              <a:rPr lang="en-US" smtClean="0"/>
              <a:pPr/>
              <a:t>8/15/2019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20AF691-CE3A-4792-BAF7-3ADCDDB5C6AC}"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2C44D8-B01D-4870-A260-8542D1D2B5F2}" type="datetimeFigureOut">
              <a:rPr lang="en-US" smtClean="0"/>
              <a:pPr/>
              <a:t>8/15/2019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0AF691-CE3A-4792-BAF7-3ADCDDB5C6A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46063" y="2092330"/>
            <a:ext cx="8647112" cy="132959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4" name="Title 3"/>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2C44D8-B01D-4870-A260-8542D1D2B5F2}" type="datetimeFigureOut">
              <a:rPr lang="en-US" smtClean="0"/>
              <a:pPr/>
              <a:t>8/15/2019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0AF691-CE3A-4792-BAF7-3ADCDDB5C6AC}"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2C44D8-B01D-4870-A260-8542D1D2B5F2}" type="datetimeFigureOut">
              <a:rPr lang="en-US" smtClean="0"/>
              <a:pPr/>
              <a:t>8/15/2019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0AF691-CE3A-4792-BAF7-3ADCDDB5C6AC}"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2C44D8-B01D-4870-A260-8542D1D2B5F2}" type="datetimeFigureOut">
              <a:rPr lang="en-US" smtClean="0"/>
              <a:pPr/>
              <a:t>8/15/2019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0AF691-CE3A-4792-BAF7-3ADCDDB5C6AC}" type="slidenum">
              <a:rPr lang="en-US" smtClean="0"/>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9D7DDB11-AA16-4212-897D-9388C3EB764F}" type="datetimeFigureOut">
              <a:rPr lang="en-ZA" smtClean="0">
                <a:solidFill>
                  <a:prstClr val="black">
                    <a:tint val="75000"/>
                  </a:prstClr>
                </a:solidFill>
              </a:rPr>
              <a:pPr/>
              <a:t>2019/08/15</a:t>
            </a:fld>
            <a:endParaRPr lang="en-ZA"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ZA"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05821FE-E87A-49BF-A415-8162A9C323E3}" type="slidenum">
              <a:rPr lang="en-ZA" smtClean="0">
                <a:solidFill>
                  <a:prstClr val="black">
                    <a:tint val="75000"/>
                  </a:prstClr>
                </a:solidFill>
              </a:rPr>
              <a:pPr/>
              <a:t>‹#›</a:t>
            </a:fld>
            <a:endParaRPr lang="en-ZA" dirty="0">
              <a:solidFill>
                <a:prstClr val="black">
                  <a:tint val="75000"/>
                </a:prstClr>
              </a:solidFill>
            </a:endParaRPr>
          </a:p>
        </p:txBody>
      </p:sp>
    </p:spTree>
    <p:extLst>
      <p:ext uri="{BB962C8B-B14F-4D97-AF65-F5344CB8AC3E}">
        <p14:creationId xmlns:p14="http://schemas.microsoft.com/office/powerpoint/2010/main" val="7175636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9D7DDB11-AA16-4212-897D-9388C3EB764F}" type="datetimeFigureOut">
              <a:rPr lang="en-ZA" smtClean="0">
                <a:solidFill>
                  <a:prstClr val="black">
                    <a:tint val="75000"/>
                  </a:prstClr>
                </a:solidFill>
              </a:rPr>
              <a:pPr/>
              <a:t>2019/08/15</a:t>
            </a:fld>
            <a:endParaRPr lang="en-ZA"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ZA"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05821FE-E87A-49BF-A415-8162A9C323E3}" type="slidenum">
              <a:rPr lang="en-ZA" smtClean="0">
                <a:solidFill>
                  <a:prstClr val="black">
                    <a:tint val="75000"/>
                  </a:prstClr>
                </a:solidFill>
              </a:rPr>
              <a:pPr/>
              <a:t>‹#›</a:t>
            </a:fld>
            <a:endParaRPr lang="en-ZA" dirty="0">
              <a:solidFill>
                <a:prstClr val="black">
                  <a:tint val="75000"/>
                </a:prstClr>
              </a:solidFill>
            </a:endParaRPr>
          </a:p>
        </p:txBody>
      </p:sp>
    </p:spTree>
    <p:extLst>
      <p:ext uri="{BB962C8B-B14F-4D97-AF65-F5344CB8AC3E}">
        <p14:creationId xmlns:p14="http://schemas.microsoft.com/office/powerpoint/2010/main" val="21020756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7DDB11-AA16-4212-897D-9388C3EB764F}" type="datetimeFigureOut">
              <a:rPr lang="en-ZA" smtClean="0">
                <a:solidFill>
                  <a:prstClr val="black">
                    <a:tint val="75000"/>
                  </a:prstClr>
                </a:solidFill>
              </a:rPr>
              <a:pPr/>
              <a:t>2019/08/15</a:t>
            </a:fld>
            <a:endParaRPr lang="en-ZA"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ZA"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05821FE-E87A-49BF-A415-8162A9C323E3}" type="slidenum">
              <a:rPr lang="en-ZA" smtClean="0">
                <a:solidFill>
                  <a:prstClr val="black">
                    <a:tint val="75000"/>
                  </a:prstClr>
                </a:solidFill>
              </a:rPr>
              <a:pPr/>
              <a:t>‹#›</a:t>
            </a:fld>
            <a:endParaRPr lang="en-ZA" dirty="0">
              <a:solidFill>
                <a:prstClr val="black">
                  <a:tint val="75000"/>
                </a:prstClr>
              </a:solidFill>
            </a:endParaRPr>
          </a:p>
        </p:txBody>
      </p:sp>
    </p:spTree>
    <p:extLst>
      <p:ext uri="{BB962C8B-B14F-4D97-AF65-F5344CB8AC3E}">
        <p14:creationId xmlns:p14="http://schemas.microsoft.com/office/powerpoint/2010/main" val="156599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9D7DDB11-AA16-4212-897D-9388C3EB764F}" type="datetimeFigureOut">
              <a:rPr lang="en-ZA" smtClean="0">
                <a:solidFill>
                  <a:prstClr val="black">
                    <a:tint val="75000"/>
                  </a:prstClr>
                </a:solidFill>
              </a:rPr>
              <a:pPr/>
              <a:t>2019/08/15</a:t>
            </a:fld>
            <a:endParaRPr lang="en-ZA"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ZA"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05821FE-E87A-49BF-A415-8162A9C323E3}" type="slidenum">
              <a:rPr lang="en-ZA" smtClean="0">
                <a:solidFill>
                  <a:prstClr val="black">
                    <a:tint val="75000"/>
                  </a:prstClr>
                </a:solidFill>
              </a:rPr>
              <a:pPr/>
              <a:t>‹#›</a:t>
            </a:fld>
            <a:endParaRPr lang="en-ZA" dirty="0">
              <a:solidFill>
                <a:prstClr val="black">
                  <a:tint val="75000"/>
                </a:prstClr>
              </a:solidFill>
            </a:endParaRPr>
          </a:p>
        </p:txBody>
      </p:sp>
    </p:spTree>
    <p:extLst>
      <p:ext uri="{BB962C8B-B14F-4D97-AF65-F5344CB8AC3E}">
        <p14:creationId xmlns:p14="http://schemas.microsoft.com/office/powerpoint/2010/main" val="7146494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9D7DDB11-AA16-4212-897D-9388C3EB764F}" type="datetimeFigureOut">
              <a:rPr lang="en-ZA" smtClean="0">
                <a:solidFill>
                  <a:prstClr val="black">
                    <a:tint val="75000"/>
                  </a:prstClr>
                </a:solidFill>
              </a:rPr>
              <a:pPr/>
              <a:t>2019/08/15</a:t>
            </a:fld>
            <a:endParaRPr lang="en-ZA"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ZA"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05821FE-E87A-49BF-A415-8162A9C323E3}" type="slidenum">
              <a:rPr lang="en-ZA" smtClean="0">
                <a:solidFill>
                  <a:prstClr val="black">
                    <a:tint val="75000"/>
                  </a:prstClr>
                </a:solidFill>
              </a:rPr>
              <a:pPr/>
              <a:t>‹#›</a:t>
            </a:fld>
            <a:endParaRPr lang="en-ZA" dirty="0">
              <a:solidFill>
                <a:prstClr val="black">
                  <a:tint val="75000"/>
                </a:prstClr>
              </a:solidFill>
            </a:endParaRPr>
          </a:p>
        </p:txBody>
      </p:sp>
    </p:spTree>
    <p:extLst>
      <p:ext uri="{BB962C8B-B14F-4D97-AF65-F5344CB8AC3E}">
        <p14:creationId xmlns:p14="http://schemas.microsoft.com/office/powerpoint/2010/main" val="270149303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9D7DDB11-AA16-4212-897D-9388C3EB764F}" type="datetimeFigureOut">
              <a:rPr lang="en-ZA" smtClean="0">
                <a:solidFill>
                  <a:prstClr val="black">
                    <a:tint val="75000"/>
                  </a:prstClr>
                </a:solidFill>
              </a:rPr>
              <a:pPr/>
              <a:t>2019/08/15</a:t>
            </a:fld>
            <a:endParaRPr lang="en-ZA"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ZA"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05821FE-E87A-49BF-A415-8162A9C323E3}" type="slidenum">
              <a:rPr lang="en-ZA" smtClean="0">
                <a:solidFill>
                  <a:prstClr val="black">
                    <a:tint val="75000"/>
                  </a:prstClr>
                </a:solidFill>
              </a:rPr>
              <a:pPr/>
              <a:t>‹#›</a:t>
            </a:fld>
            <a:endParaRPr lang="en-ZA" dirty="0">
              <a:solidFill>
                <a:prstClr val="black">
                  <a:tint val="75000"/>
                </a:prstClr>
              </a:solidFill>
            </a:endParaRPr>
          </a:p>
        </p:txBody>
      </p:sp>
    </p:spTree>
    <p:extLst>
      <p:ext uri="{BB962C8B-B14F-4D97-AF65-F5344CB8AC3E}">
        <p14:creationId xmlns:p14="http://schemas.microsoft.com/office/powerpoint/2010/main" val="35698506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7DDB11-AA16-4212-897D-9388C3EB764F}" type="datetimeFigureOut">
              <a:rPr lang="en-ZA" smtClean="0">
                <a:solidFill>
                  <a:prstClr val="black">
                    <a:tint val="75000"/>
                  </a:prstClr>
                </a:solidFill>
              </a:rPr>
              <a:pPr/>
              <a:t>2019/08/15</a:t>
            </a:fld>
            <a:endParaRPr lang="en-ZA"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ZA"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05821FE-E87A-49BF-A415-8162A9C323E3}" type="slidenum">
              <a:rPr lang="en-ZA" smtClean="0">
                <a:solidFill>
                  <a:prstClr val="black">
                    <a:tint val="75000"/>
                  </a:prstClr>
                </a:solidFill>
              </a:rPr>
              <a:pPr/>
              <a:t>‹#›</a:t>
            </a:fld>
            <a:endParaRPr lang="en-ZA" dirty="0">
              <a:solidFill>
                <a:prstClr val="black">
                  <a:tint val="75000"/>
                </a:prstClr>
              </a:solidFill>
            </a:endParaRPr>
          </a:p>
        </p:txBody>
      </p:sp>
    </p:spTree>
    <p:extLst>
      <p:ext uri="{BB962C8B-B14F-4D97-AF65-F5344CB8AC3E}">
        <p14:creationId xmlns:p14="http://schemas.microsoft.com/office/powerpoint/2010/main" val="1229714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080296"/>
          </a:xfrm>
        </p:spPr>
        <p:txBody>
          <a:bodyPr/>
          <a:lstStyle>
            <a:lvl1pPr algn="ctr">
              <a:defRPr sz="3900" b="1" cap="all"/>
            </a:lvl1pPr>
          </a:lstStyle>
          <a:p>
            <a:r>
              <a:rPr lang="en-US" noProof="0" dirty="0"/>
              <a:t>Click to edit Master title style</a:t>
            </a:r>
            <a:endParaRPr lang="en-GB" noProof="0" dirty="0"/>
          </a:p>
        </p:txBody>
      </p:sp>
      <p:sp>
        <p:nvSpPr>
          <p:cNvPr id="3" name="Text Placeholder 2"/>
          <p:cNvSpPr>
            <a:spLocks noGrp="1"/>
          </p:cNvSpPr>
          <p:nvPr>
            <p:ph type="body" idx="1"/>
          </p:nvPr>
        </p:nvSpPr>
        <p:spPr>
          <a:xfrm>
            <a:off x="722313" y="2906718"/>
            <a:ext cx="7772400" cy="276999"/>
          </a:xfrm>
        </p:spPr>
        <p:txBody>
          <a:bodyPr anchor="b"/>
          <a:lstStyle>
            <a:lvl1pPr marL="0" indent="0" algn="ctr">
              <a:buNone/>
              <a:defRPr sz="2000"/>
            </a:lvl1pPr>
            <a:lvl2pPr marL="457165" indent="0">
              <a:buNone/>
              <a:defRPr sz="1800"/>
            </a:lvl2pPr>
            <a:lvl3pPr marL="914331" indent="0">
              <a:buNone/>
              <a:defRPr sz="1600"/>
            </a:lvl3pPr>
            <a:lvl4pPr marL="1371495" indent="0">
              <a:buNone/>
              <a:defRPr sz="1400"/>
            </a:lvl4pPr>
            <a:lvl5pPr marL="1828660" indent="0">
              <a:buNone/>
              <a:defRPr sz="1400"/>
            </a:lvl5pPr>
            <a:lvl6pPr marL="2285826" indent="0">
              <a:buNone/>
              <a:defRPr sz="1400"/>
            </a:lvl6pPr>
            <a:lvl7pPr marL="2742990" indent="0">
              <a:buNone/>
              <a:defRPr sz="1400"/>
            </a:lvl7pPr>
            <a:lvl8pPr marL="3200156" indent="0">
              <a:buNone/>
              <a:defRPr sz="1400"/>
            </a:lvl8pPr>
            <a:lvl9pPr marL="3657321" indent="0">
              <a:buNone/>
              <a:defRPr sz="1400"/>
            </a:lvl9pPr>
          </a:lstStyle>
          <a:p>
            <a:pPr lvl="0"/>
            <a:r>
              <a:rPr lang="en-US" noProof="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7DDB11-AA16-4212-897D-9388C3EB764F}" type="datetimeFigureOut">
              <a:rPr lang="en-ZA" smtClean="0">
                <a:solidFill>
                  <a:prstClr val="black">
                    <a:tint val="75000"/>
                  </a:prstClr>
                </a:solidFill>
              </a:rPr>
              <a:pPr/>
              <a:t>2019/08/15</a:t>
            </a:fld>
            <a:endParaRPr lang="en-ZA"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ZA"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05821FE-E87A-49BF-A415-8162A9C323E3}" type="slidenum">
              <a:rPr lang="en-ZA" smtClean="0">
                <a:solidFill>
                  <a:prstClr val="black">
                    <a:tint val="75000"/>
                  </a:prstClr>
                </a:solidFill>
              </a:rPr>
              <a:pPr/>
              <a:t>‹#›</a:t>
            </a:fld>
            <a:endParaRPr lang="en-ZA" dirty="0">
              <a:solidFill>
                <a:prstClr val="black">
                  <a:tint val="75000"/>
                </a:prstClr>
              </a:solidFill>
            </a:endParaRPr>
          </a:p>
        </p:txBody>
      </p:sp>
    </p:spTree>
    <p:extLst>
      <p:ext uri="{BB962C8B-B14F-4D97-AF65-F5344CB8AC3E}">
        <p14:creationId xmlns:p14="http://schemas.microsoft.com/office/powerpoint/2010/main" val="510769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7DDB11-AA16-4212-897D-9388C3EB764F}" type="datetimeFigureOut">
              <a:rPr lang="en-ZA" smtClean="0">
                <a:solidFill>
                  <a:prstClr val="black">
                    <a:tint val="75000"/>
                  </a:prstClr>
                </a:solidFill>
              </a:rPr>
              <a:pPr/>
              <a:t>2019/08/15</a:t>
            </a:fld>
            <a:endParaRPr lang="en-ZA"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ZA"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05821FE-E87A-49BF-A415-8162A9C323E3}" type="slidenum">
              <a:rPr lang="en-ZA" smtClean="0">
                <a:solidFill>
                  <a:prstClr val="black">
                    <a:tint val="75000"/>
                  </a:prstClr>
                </a:solidFill>
              </a:rPr>
              <a:pPr/>
              <a:t>‹#›</a:t>
            </a:fld>
            <a:endParaRPr lang="en-ZA" dirty="0">
              <a:solidFill>
                <a:prstClr val="black">
                  <a:tint val="75000"/>
                </a:prstClr>
              </a:solidFill>
            </a:endParaRPr>
          </a:p>
        </p:txBody>
      </p:sp>
    </p:spTree>
    <p:extLst>
      <p:ext uri="{BB962C8B-B14F-4D97-AF65-F5344CB8AC3E}">
        <p14:creationId xmlns:p14="http://schemas.microsoft.com/office/powerpoint/2010/main" val="24325022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9D7DDB11-AA16-4212-897D-9388C3EB764F}" type="datetimeFigureOut">
              <a:rPr lang="en-ZA" smtClean="0">
                <a:solidFill>
                  <a:prstClr val="black">
                    <a:tint val="75000"/>
                  </a:prstClr>
                </a:solidFill>
              </a:rPr>
              <a:pPr/>
              <a:t>2019/08/15</a:t>
            </a:fld>
            <a:endParaRPr lang="en-ZA"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ZA"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05821FE-E87A-49BF-A415-8162A9C323E3}" type="slidenum">
              <a:rPr lang="en-ZA" smtClean="0">
                <a:solidFill>
                  <a:prstClr val="black">
                    <a:tint val="75000"/>
                  </a:prstClr>
                </a:solidFill>
              </a:rPr>
              <a:pPr/>
              <a:t>‹#›</a:t>
            </a:fld>
            <a:endParaRPr lang="en-ZA" dirty="0">
              <a:solidFill>
                <a:prstClr val="black">
                  <a:tint val="75000"/>
                </a:prstClr>
              </a:solidFill>
            </a:endParaRPr>
          </a:p>
        </p:txBody>
      </p:sp>
    </p:spTree>
    <p:extLst>
      <p:ext uri="{BB962C8B-B14F-4D97-AF65-F5344CB8AC3E}">
        <p14:creationId xmlns:p14="http://schemas.microsoft.com/office/powerpoint/2010/main" val="18168833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9D7DDB11-AA16-4212-897D-9388C3EB764F}" type="datetimeFigureOut">
              <a:rPr lang="en-ZA" smtClean="0">
                <a:solidFill>
                  <a:prstClr val="black">
                    <a:tint val="75000"/>
                  </a:prstClr>
                </a:solidFill>
              </a:rPr>
              <a:pPr/>
              <a:t>2019/08/15</a:t>
            </a:fld>
            <a:endParaRPr lang="en-ZA"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ZA"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05821FE-E87A-49BF-A415-8162A9C323E3}" type="slidenum">
              <a:rPr lang="en-ZA" smtClean="0">
                <a:solidFill>
                  <a:prstClr val="black">
                    <a:tint val="75000"/>
                  </a:prstClr>
                </a:solidFill>
              </a:rPr>
              <a:pPr/>
              <a:t>‹#›</a:t>
            </a:fld>
            <a:endParaRPr lang="en-ZA" dirty="0">
              <a:solidFill>
                <a:prstClr val="black">
                  <a:tint val="75000"/>
                </a:prstClr>
              </a:solidFill>
            </a:endParaRPr>
          </a:p>
        </p:txBody>
      </p:sp>
    </p:spTree>
    <p:extLst>
      <p:ext uri="{BB962C8B-B14F-4D97-AF65-F5344CB8AC3E}">
        <p14:creationId xmlns:p14="http://schemas.microsoft.com/office/powerpoint/2010/main" val="2007620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8" descr="C:\Users\jmumaw\Desktop\DCS\Pics\Logo.JPG"/>
          <p:cNvPicPr>
            <a:picLocks noChangeAspect="1" noChangeArrowheads="1"/>
          </p:cNvPicPr>
          <p:nvPr userDrawn="1"/>
        </p:nvPicPr>
        <p:blipFill>
          <a:blip r:embed="rId2" cstate="print"/>
          <a:srcRect/>
          <a:stretch>
            <a:fillRect/>
          </a:stretch>
        </p:blipFill>
        <p:spPr bwMode="auto">
          <a:xfrm>
            <a:off x="3900489" y="1"/>
            <a:ext cx="1362075" cy="447675"/>
          </a:xfrm>
          <a:prstGeom prst="rect">
            <a:avLst/>
          </a:prstGeom>
          <a:noFill/>
          <a:ln w="9525">
            <a:noFill/>
            <a:miter lim="800000"/>
            <a:headEnd/>
            <a:tailEnd/>
          </a:ln>
        </p:spPr>
      </p:pic>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246063" y="2092330"/>
            <a:ext cx="4246563" cy="218829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4" name="Content Placeholder 3"/>
          <p:cNvSpPr>
            <a:spLocks noGrp="1"/>
          </p:cNvSpPr>
          <p:nvPr>
            <p:ph sz="half" idx="2"/>
          </p:nvPr>
        </p:nvSpPr>
        <p:spPr>
          <a:xfrm>
            <a:off x="4645026" y="2092330"/>
            <a:ext cx="4248151" cy="218829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8" descr="C:\Users\jmumaw\Desktop\DCS\Pics\Logo.JPG"/>
          <p:cNvPicPr>
            <a:picLocks noChangeAspect="1" noChangeArrowheads="1"/>
          </p:cNvPicPr>
          <p:nvPr userDrawn="1"/>
        </p:nvPicPr>
        <p:blipFill>
          <a:blip r:embed="rId2" cstate="print"/>
          <a:srcRect/>
          <a:stretch>
            <a:fillRect/>
          </a:stretch>
        </p:blipFill>
        <p:spPr bwMode="auto">
          <a:xfrm>
            <a:off x="3900489" y="1"/>
            <a:ext cx="1362075" cy="447675"/>
          </a:xfrm>
          <a:prstGeom prst="rect">
            <a:avLst/>
          </a:prstGeom>
          <a:noFill/>
          <a:ln w="9525">
            <a:noFill/>
            <a:miter lim="800000"/>
            <a:headEnd/>
            <a:tailEnd/>
          </a:ln>
        </p:spPr>
      </p:pic>
      <p:sp>
        <p:nvSpPr>
          <p:cNvPr id="2" name="Title 1"/>
          <p:cNvSpPr>
            <a:spLocks noGrp="1"/>
          </p:cNvSpPr>
          <p:nvPr>
            <p:ph type="title"/>
          </p:nvPr>
        </p:nvSpPr>
        <p:spPr>
          <a:xfrm>
            <a:off x="228600" y="609605"/>
            <a:ext cx="8686800" cy="276999"/>
          </a:xfrm>
        </p:spPr>
        <p:txBody>
          <a:bodyPr/>
          <a:lstStyle>
            <a:lvl1pPr>
              <a:defRPr/>
            </a:lvl1pPr>
          </a:lstStyle>
          <a:p>
            <a:r>
              <a:rPr lang="en-US" noProof="0"/>
              <a:t>Click to edit Master title style</a:t>
            </a:r>
            <a:endParaRPr lang="en-GB" noProof="0"/>
          </a:p>
        </p:txBody>
      </p:sp>
      <p:sp>
        <p:nvSpPr>
          <p:cNvPr id="3" name="Text Placeholder 2"/>
          <p:cNvSpPr>
            <a:spLocks noGrp="1"/>
          </p:cNvSpPr>
          <p:nvPr>
            <p:ph type="body" idx="1"/>
          </p:nvPr>
        </p:nvSpPr>
        <p:spPr>
          <a:xfrm>
            <a:off x="228601" y="1535118"/>
            <a:ext cx="4268788" cy="664797"/>
          </a:xfrm>
        </p:spPr>
        <p:txBody>
          <a:bodyPr anchor="b"/>
          <a:lstStyle>
            <a:lvl1pPr marL="0" indent="0">
              <a:buNone/>
              <a:defRPr sz="2400" b="1"/>
            </a:lvl1pPr>
            <a:lvl2pPr marL="457165" indent="0">
              <a:buNone/>
              <a:defRPr sz="2000" b="1"/>
            </a:lvl2pPr>
            <a:lvl3pPr marL="914331" indent="0">
              <a:buNone/>
              <a:defRPr sz="1800" b="1"/>
            </a:lvl3pPr>
            <a:lvl4pPr marL="1371495" indent="0">
              <a:buNone/>
              <a:defRPr sz="1600" b="1"/>
            </a:lvl4pPr>
            <a:lvl5pPr marL="1828660" indent="0">
              <a:buNone/>
              <a:defRPr sz="1600" b="1"/>
            </a:lvl5pPr>
            <a:lvl6pPr marL="2285826" indent="0">
              <a:buNone/>
              <a:defRPr sz="1600" b="1"/>
            </a:lvl6pPr>
            <a:lvl7pPr marL="2742990" indent="0">
              <a:buNone/>
              <a:defRPr sz="1600" b="1"/>
            </a:lvl7pPr>
            <a:lvl8pPr marL="3200156" indent="0">
              <a:buNone/>
              <a:defRPr sz="1600" b="1"/>
            </a:lvl8pPr>
            <a:lvl9pPr marL="3657321" indent="0">
              <a:buNone/>
              <a:defRPr sz="1600" b="1"/>
            </a:lvl9pPr>
          </a:lstStyle>
          <a:p>
            <a:pPr lvl="0"/>
            <a:r>
              <a:rPr lang="en-US" noProof="0"/>
              <a:t>Click to edit Master text styles</a:t>
            </a:r>
          </a:p>
        </p:txBody>
      </p:sp>
      <p:sp>
        <p:nvSpPr>
          <p:cNvPr id="4" name="Content Placeholder 3"/>
          <p:cNvSpPr>
            <a:spLocks noGrp="1"/>
          </p:cNvSpPr>
          <p:nvPr>
            <p:ph sz="half" idx="2"/>
          </p:nvPr>
        </p:nvSpPr>
        <p:spPr>
          <a:xfrm>
            <a:off x="228601" y="2174876"/>
            <a:ext cx="4268788" cy="189590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5" name="Text Placeholder 4"/>
          <p:cNvSpPr>
            <a:spLocks noGrp="1"/>
          </p:cNvSpPr>
          <p:nvPr>
            <p:ph type="body" sz="quarter" idx="3"/>
          </p:nvPr>
        </p:nvSpPr>
        <p:spPr>
          <a:xfrm>
            <a:off x="4645030" y="1535118"/>
            <a:ext cx="4270375" cy="664797"/>
          </a:xfrm>
        </p:spPr>
        <p:txBody>
          <a:bodyPr anchor="b"/>
          <a:lstStyle>
            <a:lvl1pPr marL="0" indent="0">
              <a:buNone/>
              <a:defRPr sz="2400" b="1"/>
            </a:lvl1pPr>
            <a:lvl2pPr marL="457165" indent="0">
              <a:buNone/>
              <a:defRPr sz="2000" b="1"/>
            </a:lvl2pPr>
            <a:lvl3pPr marL="914331" indent="0">
              <a:buNone/>
              <a:defRPr sz="1800" b="1"/>
            </a:lvl3pPr>
            <a:lvl4pPr marL="1371495" indent="0">
              <a:buNone/>
              <a:defRPr sz="1600" b="1"/>
            </a:lvl4pPr>
            <a:lvl5pPr marL="1828660" indent="0">
              <a:buNone/>
              <a:defRPr sz="1600" b="1"/>
            </a:lvl5pPr>
            <a:lvl6pPr marL="2285826" indent="0">
              <a:buNone/>
              <a:defRPr sz="1600" b="1"/>
            </a:lvl6pPr>
            <a:lvl7pPr marL="2742990" indent="0">
              <a:buNone/>
              <a:defRPr sz="1600" b="1"/>
            </a:lvl7pPr>
            <a:lvl8pPr marL="3200156" indent="0">
              <a:buNone/>
              <a:defRPr sz="1600" b="1"/>
            </a:lvl8pPr>
            <a:lvl9pPr marL="3657321" indent="0">
              <a:buNone/>
              <a:defRPr sz="1600" b="1"/>
            </a:lvl9pPr>
          </a:lstStyle>
          <a:p>
            <a:pPr lvl="0"/>
            <a:r>
              <a:rPr lang="en-US" noProof="0"/>
              <a:t>Click to edit Master text styles</a:t>
            </a:r>
          </a:p>
        </p:txBody>
      </p:sp>
      <p:sp>
        <p:nvSpPr>
          <p:cNvPr id="6" name="Content Placeholder 5"/>
          <p:cNvSpPr>
            <a:spLocks noGrp="1"/>
          </p:cNvSpPr>
          <p:nvPr>
            <p:ph sz="quarter" idx="4"/>
          </p:nvPr>
        </p:nvSpPr>
        <p:spPr>
          <a:xfrm>
            <a:off x="4645030" y="2174876"/>
            <a:ext cx="4270375" cy="189590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8" descr="C:\Users\jmumaw\Desktop\DCS\Pics\Logo.JPG"/>
          <p:cNvPicPr>
            <a:picLocks noChangeAspect="1" noChangeArrowheads="1"/>
          </p:cNvPicPr>
          <p:nvPr userDrawn="1"/>
        </p:nvPicPr>
        <p:blipFill>
          <a:blip r:embed="rId2" cstate="print"/>
          <a:srcRect/>
          <a:stretch>
            <a:fillRect/>
          </a:stretch>
        </p:blipFill>
        <p:spPr bwMode="auto">
          <a:xfrm>
            <a:off x="3900489" y="1"/>
            <a:ext cx="1362075" cy="447675"/>
          </a:xfrm>
          <a:prstGeom prst="rect">
            <a:avLst/>
          </a:prstGeom>
          <a:noFill/>
          <a:ln w="9525">
            <a:noFill/>
            <a:miter lim="800000"/>
            <a:headEnd/>
            <a:tailEnd/>
          </a:ln>
        </p:spPr>
      </p:pic>
      <p:sp>
        <p:nvSpPr>
          <p:cNvPr id="2" name="Title 1"/>
          <p:cNvSpPr>
            <a:spLocks noGrp="1"/>
          </p:cNvSpPr>
          <p:nvPr>
            <p:ph type="title"/>
          </p:nvPr>
        </p:nvSpPr>
        <p:spPr/>
        <p:txBody>
          <a:bodyPr/>
          <a:lstStyle/>
          <a:p>
            <a:r>
              <a:rPr lang="en-US" noProof="0" dirty="0"/>
              <a:t>Click to edit Master title style</a:t>
            </a:r>
            <a:endParaRPr lang="en-GB" noProof="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8" descr="C:\Users\jmumaw\Desktop\DCS\Pics\Logo.JPG"/>
          <p:cNvPicPr>
            <a:picLocks noChangeAspect="1" noChangeArrowheads="1"/>
          </p:cNvPicPr>
          <p:nvPr userDrawn="1"/>
        </p:nvPicPr>
        <p:blipFill>
          <a:blip r:embed="rId2" cstate="print"/>
          <a:srcRect/>
          <a:stretch>
            <a:fillRect/>
          </a:stretch>
        </p:blipFill>
        <p:spPr bwMode="auto">
          <a:xfrm>
            <a:off x="3900489" y="1"/>
            <a:ext cx="1362075" cy="447675"/>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8" descr="C:\Users\jmumaw\Desktop\DCS\Pics\Logo.JPG"/>
          <p:cNvPicPr>
            <a:picLocks noChangeAspect="1" noChangeArrowheads="1"/>
          </p:cNvPicPr>
          <p:nvPr userDrawn="1"/>
        </p:nvPicPr>
        <p:blipFill>
          <a:blip r:embed="rId2" cstate="print"/>
          <a:srcRect/>
          <a:stretch>
            <a:fillRect/>
          </a:stretch>
        </p:blipFill>
        <p:spPr bwMode="auto">
          <a:xfrm>
            <a:off x="3900489" y="1"/>
            <a:ext cx="1362075" cy="447675"/>
          </a:xfrm>
          <a:prstGeom prst="rect">
            <a:avLst/>
          </a:prstGeom>
          <a:noFill/>
          <a:ln w="9525">
            <a:noFill/>
            <a:miter lim="800000"/>
            <a:headEnd/>
            <a:tailEnd/>
          </a:ln>
        </p:spPr>
      </p:pic>
      <p:sp>
        <p:nvSpPr>
          <p:cNvPr id="2" name="Title 1"/>
          <p:cNvSpPr>
            <a:spLocks noGrp="1"/>
          </p:cNvSpPr>
          <p:nvPr>
            <p:ph type="title"/>
          </p:nvPr>
        </p:nvSpPr>
        <p:spPr>
          <a:xfrm>
            <a:off x="457205" y="623887"/>
            <a:ext cx="3008313" cy="553998"/>
          </a:xfrm>
        </p:spPr>
        <p:txBody>
          <a:bodyPr anchor="b"/>
          <a:lstStyle>
            <a:lvl1pPr algn="l">
              <a:defRPr sz="2000" b="1"/>
            </a:lvl1pPr>
          </a:lstStyle>
          <a:p>
            <a:r>
              <a:rPr lang="en-US" noProof="0"/>
              <a:t>Click to edit Master title style</a:t>
            </a:r>
            <a:endParaRPr lang="en-GB" noProof="0"/>
          </a:p>
        </p:txBody>
      </p:sp>
      <p:sp>
        <p:nvSpPr>
          <p:cNvPr id="3" name="Content Placeholder 2"/>
          <p:cNvSpPr>
            <a:spLocks noGrp="1"/>
          </p:cNvSpPr>
          <p:nvPr>
            <p:ph idx="1"/>
          </p:nvPr>
        </p:nvSpPr>
        <p:spPr>
          <a:xfrm>
            <a:off x="3575051" y="623888"/>
            <a:ext cx="5111751" cy="25176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4" name="Text Placeholder 3"/>
          <p:cNvSpPr>
            <a:spLocks noGrp="1"/>
          </p:cNvSpPr>
          <p:nvPr>
            <p:ph type="body" sz="half" idx="2"/>
          </p:nvPr>
        </p:nvSpPr>
        <p:spPr>
          <a:xfrm>
            <a:off x="457205" y="1785941"/>
            <a:ext cx="3008313" cy="193899"/>
          </a:xfrm>
        </p:spPr>
        <p:txBody>
          <a:bodyPr/>
          <a:lstStyle>
            <a:lvl1pPr marL="0" indent="0">
              <a:buNone/>
              <a:defRPr sz="1400"/>
            </a:lvl1pPr>
            <a:lvl2pPr marL="457165" indent="0">
              <a:buNone/>
              <a:defRPr sz="1200"/>
            </a:lvl2pPr>
            <a:lvl3pPr marL="914331" indent="0">
              <a:buNone/>
              <a:defRPr sz="1000"/>
            </a:lvl3pPr>
            <a:lvl4pPr marL="1371495" indent="0">
              <a:buNone/>
              <a:defRPr sz="900"/>
            </a:lvl4pPr>
            <a:lvl5pPr marL="1828660" indent="0">
              <a:buNone/>
              <a:defRPr sz="900"/>
            </a:lvl5pPr>
            <a:lvl6pPr marL="2285826" indent="0">
              <a:buNone/>
              <a:defRPr sz="900"/>
            </a:lvl6pPr>
            <a:lvl7pPr marL="2742990" indent="0">
              <a:buNone/>
              <a:defRPr sz="900"/>
            </a:lvl7pPr>
            <a:lvl8pPr marL="3200156" indent="0">
              <a:buNone/>
              <a:defRPr sz="900"/>
            </a:lvl8pPr>
            <a:lvl9pPr marL="3657321" indent="0">
              <a:buNone/>
              <a:defRPr sz="900"/>
            </a:lvl9pPr>
          </a:lstStyle>
          <a:p>
            <a:pPr lvl="0"/>
            <a:r>
              <a:rPr lang="en-US" noProof="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8" descr="C:\Users\jmumaw\Desktop\DCS\Pics\Logo.JPG"/>
          <p:cNvPicPr>
            <a:picLocks noChangeAspect="1" noChangeArrowheads="1"/>
          </p:cNvPicPr>
          <p:nvPr userDrawn="1"/>
        </p:nvPicPr>
        <p:blipFill>
          <a:blip r:embed="rId2" cstate="print"/>
          <a:srcRect/>
          <a:stretch>
            <a:fillRect/>
          </a:stretch>
        </p:blipFill>
        <p:spPr bwMode="auto">
          <a:xfrm>
            <a:off x="3900489" y="1"/>
            <a:ext cx="1362075" cy="447675"/>
          </a:xfrm>
          <a:prstGeom prst="rect">
            <a:avLst/>
          </a:prstGeom>
          <a:noFill/>
          <a:ln w="9525">
            <a:noFill/>
            <a:miter lim="800000"/>
            <a:headEnd/>
            <a:tailEnd/>
          </a:ln>
        </p:spPr>
      </p:pic>
      <p:sp>
        <p:nvSpPr>
          <p:cNvPr id="2" name="Title 1"/>
          <p:cNvSpPr>
            <a:spLocks noGrp="1"/>
          </p:cNvSpPr>
          <p:nvPr>
            <p:ph type="title"/>
          </p:nvPr>
        </p:nvSpPr>
        <p:spPr>
          <a:xfrm>
            <a:off x="1792288" y="4800605"/>
            <a:ext cx="5486400" cy="276999"/>
          </a:xfrm>
        </p:spPr>
        <p:txBody>
          <a:bodyPr anchor="b"/>
          <a:lstStyle>
            <a:lvl1pPr algn="l">
              <a:defRPr sz="2000" b="1"/>
            </a:lvl1pPr>
          </a:lstStyle>
          <a:p>
            <a:r>
              <a:rPr lang="en-US" noProof="0"/>
              <a:t>Click to edit Master title style</a:t>
            </a:r>
            <a:endParaRPr lang="en-GB" noProof="0"/>
          </a:p>
        </p:txBody>
      </p:sp>
      <p:sp>
        <p:nvSpPr>
          <p:cNvPr id="3" name="Picture Placeholder 2"/>
          <p:cNvSpPr>
            <a:spLocks noGrp="1"/>
          </p:cNvSpPr>
          <p:nvPr>
            <p:ph type="pic" idx="1"/>
          </p:nvPr>
        </p:nvSpPr>
        <p:spPr>
          <a:xfrm>
            <a:off x="1792288" y="612775"/>
            <a:ext cx="5486400" cy="443198"/>
          </a:xfrm>
        </p:spPr>
        <p:txBody>
          <a:bodyPr/>
          <a:lstStyle>
            <a:lvl1pPr marL="0" indent="0">
              <a:buNone/>
              <a:defRPr sz="3200"/>
            </a:lvl1pPr>
            <a:lvl2pPr marL="457165" indent="0">
              <a:buNone/>
              <a:defRPr sz="2800"/>
            </a:lvl2pPr>
            <a:lvl3pPr marL="914331" indent="0">
              <a:buNone/>
              <a:defRPr sz="2400"/>
            </a:lvl3pPr>
            <a:lvl4pPr marL="1371495" indent="0">
              <a:buNone/>
              <a:defRPr sz="2000"/>
            </a:lvl4pPr>
            <a:lvl5pPr marL="1828660" indent="0">
              <a:buNone/>
              <a:defRPr sz="2000"/>
            </a:lvl5pPr>
            <a:lvl6pPr marL="2285826" indent="0">
              <a:buNone/>
              <a:defRPr sz="2000"/>
            </a:lvl6pPr>
            <a:lvl7pPr marL="2742990" indent="0">
              <a:buNone/>
              <a:defRPr sz="2000"/>
            </a:lvl7pPr>
            <a:lvl8pPr marL="3200156" indent="0">
              <a:buNone/>
              <a:defRPr sz="2000"/>
            </a:lvl8pPr>
            <a:lvl9pPr marL="3657321" indent="0">
              <a:buNone/>
              <a:defRPr sz="2000"/>
            </a:lvl9pPr>
          </a:lstStyle>
          <a:p>
            <a:pPr lvl="0"/>
            <a:r>
              <a:rPr lang="en-US" noProof="0" dirty="0"/>
              <a:t>Click icon to add picture</a:t>
            </a:r>
            <a:endParaRPr lang="en-GB" noProof="0" dirty="0"/>
          </a:p>
        </p:txBody>
      </p:sp>
      <p:sp>
        <p:nvSpPr>
          <p:cNvPr id="4" name="Text Placeholder 3"/>
          <p:cNvSpPr>
            <a:spLocks noGrp="1"/>
          </p:cNvSpPr>
          <p:nvPr>
            <p:ph type="body" sz="half" idx="2"/>
          </p:nvPr>
        </p:nvSpPr>
        <p:spPr>
          <a:xfrm>
            <a:off x="1792288" y="5367342"/>
            <a:ext cx="5486400" cy="193899"/>
          </a:xfrm>
        </p:spPr>
        <p:txBody>
          <a:bodyPr/>
          <a:lstStyle>
            <a:lvl1pPr marL="0" indent="0">
              <a:buNone/>
              <a:defRPr sz="1400"/>
            </a:lvl1pPr>
            <a:lvl2pPr marL="457165" indent="0">
              <a:buNone/>
              <a:defRPr sz="1200"/>
            </a:lvl2pPr>
            <a:lvl3pPr marL="914331" indent="0">
              <a:buNone/>
              <a:defRPr sz="1000"/>
            </a:lvl3pPr>
            <a:lvl4pPr marL="1371495" indent="0">
              <a:buNone/>
              <a:defRPr sz="900"/>
            </a:lvl4pPr>
            <a:lvl5pPr marL="1828660" indent="0">
              <a:buNone/>
              <a:defRPr sz="900"/>
            </a:lvl5pPr>
            <a:lvl6pPr marL="2285826" indent="0">
              <a:buNone/>
              <a:defRPr sz="900"/>
            </a:lvl6pPr>
            <a:lvl7pPr marL="2742990" indent="0">
              <a:buNone/>
              <a:defRPr sz="900"/>
            </a:lvl7pPr>
            <a:lvl8pPr marL="3200156" indent="0">
              <a:buNone/>
              <a:defRPr sz="900"/>
            </a:lvl8pPr>
            <a:lvl9pPr marL="3657321" indent="0">
              <a:buNone/>
              <a:defRPr sz="900"/>
            </a:lvl9pPr>
          </a:lstStyle>
          <a:p>
            <a:pPr lvl="0"/>
            <a:r>
              <a:rPr lang="en-US" noProof="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Line 23"/>
          <p:cNvSpPr>
            <a:spLocks noChangeShapeType="1"/>
          </p:cNvSpPr>
          <p:nvPr/>
        </p:nvSpPr>
        <p:spPr bwMode="auto">
          <a:xfrm flipV="1">
            <a:off x="246065" y="457200"/>
            <a:ext cx="8669337" cy="0"/>
          </a:xfrm>
          <a:prstGeom prst="line">
            <a:avLst/>
          </a:prstGeom>
          <a:noFill/>
          <a:ln w="28575">
            <a:solidFill>
              <a:schemeClr val="bg2"/>
            </a:solidFill>
            <a:round/>
            <a:headEnd/>
            <a:tailEnd/>
          </a:ln>
        </p:spPr>
        <p:txBody>
          <a:bodyPr wrap="none" lIns="91433" tIns="45717" rIns="91433" bIns="45717" anchor="ctr"/>
          <a:lstStyle/>
          <a:p>
            <a:endParaRPr lang="en-ZA" dirty="0"/>
          </a:p>
        </p:txBody>
      </p:sp>
      <p:sp>
        <p:nvSpPr>
          <p:cNvPr id="1027" name="Rectangle 24"/>
          <p:cNvSpPr>
            <a:spLocks noGrp="1" noChangeArrowheads="1"/>
          </p:cNvSpPr>
          <p:nvPr>
            <p:ph type="title"/>
          </p:nvPr>
        </p:nvSpPr>
        <p:spPr bwMode="auto">
          <a:xfrm>
            <a:off x="246063" y="596901"/>
            <a:ext cx="8647112" cy="276999"/>
          </a:xfrm>
          <a:prstGeom prst="rect">
            <a:avLst/>
          </a:prstGeom>
          <a:noFill/>
          <a:ln w="12700">
            <a:noFill/>
            <a:miter lim="800000"/>
            <a:headEnd/>
            <a:tailEnd/>
          </a:ln>
        </p:spPr>
        <p:txBody>
          <a:bodyPr vert="horz" wrap="square" lIns="0" tIns="0" rIns="0" bIns="0" numCol="1" anchor="t" anchorCtr="0" compatLnSpc="1">
            <a:prstTxWarp prst="textNoShape">
              <a:avLst/>
            </a:prstTxWarp>
            <a:spAutoFit/>
          </a:bodyPr>
          <a:lstStyle/>
          <a:p>
            <a:pPr lvl="0"/>
            <a:r>
              <a:rPr lang="en-GB"/>
              <a:t>Headline: (20 pt.) Arial bold</a:t>
            </a:r>
          </a:p>
        </p:txBody>
      </p:sp>
      <p:sp>
        <p:nvSpPr>
          <p:cNvPr id="1028" name="Rectangle 26"/>
          <p:cNvSpPr>
            <a:spLocks noGrp="1" noChangeArrowheads="1"/>
          </p:cNvSpPr>
          <p:nvPr>
            <p:ph type="body" idx="1"/>
          </p:nvPr>
        </p:nvSpPr>
        <p:spPr bwMode="auto">
          <a:xfrm>
            <a:off x="246063" y="2092326"/>
            <a:ext cx="8647112" cy="2659190"/>
          </a:xfrm>
          <a:prstGeom prst="rect">
            <a:avLst/>
          </a:prstGeom>
          <a:noFill/>
          <a:ln w="12700" algn="ctr">
            <a:noFill/>
            <a:miter lim="800000"/>
            <a:headEnd/>
            <a:tailEnd/>
          </a:ln>
        </p:spPr>
        <p:txBody>
          <a:bodyPr vert="horz" wrap="square" lIns="0" tIns="0" rIns="0" bIns="0" numCol="1" anchor="t" anchorCtr="0" compatLnSpc="1">
            <a:prstTxWarp prst="textNoShape">
              <a:avLst/>
            </a:prstTxWarp>
            <a:spAutoFit/>
          </a:bodyPr>
          <a:lstStyle/>
          <a:p>
            <a:pPr lvl="0"/>
            <a:r>
              <a:rPr lang="en-GB" dirty="0"/>
              <a:t>Text: 16-pt. Arial with Wingdings square </a:t>
            </a:r>
            <a:r>
              <a:rPr lang="en-GB" dirty="0" err="1"/>
              <a:t>square</a:t>
            </a:r>
            <a:r>
              <a:rPr lang="en-GB" dirty="0"/>
              <a:t> bullet 100%</a:t>
            </a:r>
          </a:p>
          <a:p>
            <a:pPr lvl="1"/>
            <a:r>
              <a:rPr lang="en-GB" dirty="0"/>
              <a:t>Second-level bullet — Arial round</a:t>
            </a:r>
          </a:p>
          <a:p>
            <a:pPr lvl="2"/>
            <a:r>
              <a:rPr lang="en-GB" dirty="0"/>
              <a:t>Third-level bullet — Arial </a:t>
            </a:r>
            <a:r>
              <a:rPr lang="en-GB" dirty="0" err="1"/>
              <a:t>Em</a:t>
            </a:r>
            <a:r>
              <a:rPr lang="en-GB" dirty="0"/>
              <a:t> dash</a:t>
            </a:r>
          </a:p>
          <a:p>
            <a:pPr lvl="3"/>
            <a:r>
              <a:rPr lang="en-GB" dirty="0"/>
              <a:t>Fourth-level bullet — Arial </a:t>
            </a:r>
            <a:r>
              <a:rPr lang="en-GB" dirty="0" err="1"/>
              <a:t>Em</a:t>
            </a:r>
            <a:r>
              <a:rPr lang="en-GB" dirty="0"/>
              <a:t> dash</a:t>
            </a:r>
          </a:p>
          <a:p>
            <a:pPr lvl="4"/>
            <a:r>
              <a:rPr lang="en-GB" dirty="0"/>
              <a:t>xx</a:t>
            </a:r>
          </a:p>
          <a:p>
            <a:pPr lvl="0"/>
            <a:r>
              <a:rPr lang="en-GB" dirty="0"/>
              <a:t>Text: 16 pt. Arial, plain text sentence case</a:t>
            </a:r>
          </a:p>
          <a:p>
            <a:pPr lvl="1"/>
            <a:r>
              <a:rPr lang="en-GB" dirty="0"/>
              <a:t>Second-level bullet</a:t>
            </a:r>
          </a:p>
          <a:p>
            <a:pPr lvl="2"/>
            <a:r>
              <a:rPr lang="en-GB" dirty="0"/>
              <a:t>Third-level bullet</a:t>
            </a:r>
          </a:p>
          <a:p>
            <a:pPr lvl="3"/>
            <a:r>
              <a:rPr lang="en-GB" dirty="0"/>
              <a:t>Fourth-level bullet</a:t>
            </a:r>
          </a:p>
        </p:txBody>
      </p:sp>
      <p:sp>
        <p:nvSpPr>
          <p:cNvPr id="1029" name="Rectangle 28"/>
          <p:cNvSpPr>
            <a:spLocks noChangeArrowheads="1"/>
          </p:cNvSpPr>
          <p:nvPr/>
        </p:nvSpPr>
        <p:spPr bwMode="auto">
          <a:xfrm>
            <a:off x="8650288" y="6705409"/>
            <a:ext cx="265112" cy="138499"/>
          </a:xfrm>
          <a:prstGeom prst="rect">
            <a:avLst/>
          </a:prstGeom>
          <a:noFill/>
          <a:ln w="12700">
            <a:noFill/>
            <a:miter lim="800000"/>
            <a:headEnd/>
            <a:tailEnd/>
          </a:ln>
        </p:spPr>
        <p:txBody>
          <a:bodyPr lIns="0" tIns="0" rIns="0" bIns="0" anchor="ctr">
            <a:spAutoFit/>
          </a:bodyPr>
          <a:lstStyle/>
          <a:p>
            <a:pPr algn="r" eaLnBrk="0" hangingPunct="0"/>
            <a:fld id="{51A58D84-14E6-4784-B865-6B877E1372B0}" type="slidenum">
              <a:rPr lang="en-GB" sz="900">
                <a:solidFill>
                  <a:srgbClr val="77787B"/>
                </a:solidFill>
              </a:rPr>
              <a:pPr algn="r" eaLnBrk="0" hangingPunct="0"/>
              <a:t>‹#›</a:t>
            </a:fld>
            <a:endParaRPr lang="en-GB" sz="900" dirty="0">
              <a:solidFill>
                <a:srgbClr val="77787B"/>
              </a:solidFill>
            </a:endParaRPr>
          </a:p>
        </p:txBody>
      </p:sp>
      <p:sp>
        <p:nvSpPr>
          <p:cNvPr id="1030" name="Rectangle 29"/>
          <p:cNvSpPr>
            <a:spLocks noChangeArrowheads="1"/>
          </p:cNvSpPr>
          <p:nvPr/>
        </p:nvSpPr>
        <p:spPr bwMode="auto">
          <a:xfrm>
            <a:off x="7688145" y="6712307"/>
            <a:ext cx="997068" cy="123111"/>
          </a:xfrm>
          <a:prstGeom prst="rect">
            <a:avLst/>
          </a:prstGeom>
          <a:noFill/>
          <a:ln w="12700">
            <a:noFill/>
            <a:miter lim="800000"/>
            <a:headEnd/>
            <a:tailEnd/>
          </a:ln>
        </p:spPr>
        <p:txBody>
          <a:bodyPr wrap="none" lIns="0" tIns="0" rIns="0" bIns="0" anchor="ctr">
            <a:spAutoFit/>
          </a:bodyPr>
          <a:lstStyle/>
          <a:p>
            <a:pPr algn="r" eaLnBrk="0" hangingPunct="0"/>
            <a:r>
              <a:rPr lang="en-GB" sz="800" dirty="0">
                <a:solidFill>
                  <a:srgbClr val="77787B"/>
                </a:solidFill>
              </a:rPr>
              <a:t>Document ref number</a:t>
            </a:r>
          </a:p>
        </p:txBody>
      </p:sp>
      <p:pic>
        <p:nvPicPr>
          <p:cNvPr id="1031" name="Picture 6" descr="C:\Users\jmumaw\Desktop\DCS\Pics\Logo.JPG"/>
          <p:cNvPicPr>
            <a:picLocks noChangeAspect="1" noChangeArrowheads="1"/>
          </p:cNvPicPr>
          <p:nvPr userDrawn="1"/>
        </p:nvPicPr>
        <p:blipFill>
          <a:blip r:embed="rId13" cstate="print"/>
          <a:srcRect/>
          <a:stretch>
            <a:fillRect/>
          </a:stretch>
        </p:blipFill>
        <p:spPr bwMode="auto">
          <a:xfrm>
            <a:off x="3900489" y="1"/>
            <a:ext cx="1362075" cy="447675"/>
          </a:xfrm>
          <a:prstGeom prst="rect">
            <a:avLst/>
          </a:prstGeom>
          <a:noFill/>
          <a:ln w="9525">
            <a:noFill/>
            <a:miter lim="800000"/>
            <a:headEnd/>
            <a:tailEnd/>
          </a:ln>
        </p:spPr>
      </p:pic>
      <p:sp>
        <p:nvSpPr>
          <p:cNvPr id="1032" name="Text Box 39"/>
          <p:cNvSpPr txBox="1">
            <a:spLocks noChangeArrowheads="1"/>
          </p:cNvSpPr>
          <p:nvPr userDrawn="1"/>
        </p:nvSpPr>
        <p:spPr bwMode="auto">
          <a:xfrm>
            <a:off x="242888" y="80964"/>
            <a:ext cx="1685925" cy="360850"/>
          </a:xfrm>
          <a:prstGeom prst="rect">
            <a:avLst/>
          </a:prstGeom>
          <a:noFill/>
          <a:ln w="12700" algn="ctr">
            <a:noFill/>
            <a:miter lim="800000"/>
            <a:headEnd/>
            <a:tailEnd/>
          </a:ln>
        </p:spPr>
        <p:txBody>
          <a:bodyPr lIns="72000" tIns="72000" rIns="72000" bIns="72000">
            <a:spAutoFit/>
          </a:bodyPr>
          <a:lstStyle/>
          <a:p>
            <a:r>
              <a:rPr lang="en-GB" i="1" dirty="0"/>
              <a:t>Confidential</a:t>
            </a: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1"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rtl="0" fontAlgn="base">
        <a:lnSpc>
          <a:spcPct val="90000"/>
        </a:lnSpc>
        <a:spcBef>
          <a:spcPct val="0"/>
        </a:spcBef>
        <a:spcAft>
          <a:spcPct val="0"/>
        </a:spcAft>
        <a:defRPr sz="2000" b="1">
          <a:solidFill>
            <a:schemeClr val="tx1"/>
          </a:solidFill>
          <a:latin typeface="+mj-lt"/>
          <a:ea typeface="+mj-ea"/>
          <a:cs typeface="+mj-cs"/>
        </a:defRPr>
      </a:lvl1pPr>
      <a:lvl2pPr algn="l" rtl="0" fontAlgn="base">
        <a:lnSpc>
          <a:spcPct val="90000"/>
        </a:lnSpc>
        <a:spcBef>
          <a:spcPct val="0"/>
        </a:spcBef>
        <a:spcAft>
          <a:spcPct val="0"/>
        </a:spcAft>
        <a:defRPr sz="2000" b="1">
          <a:solidFill>
            <a:schemeClr val="tx1"/>
          </a:solidFill>
          <a:latin typeface="Arial" charset="0"/>
          <a:cs typeface="Arial" charset="0"/>
        </a:defRPr>
      </a:lvl2pPr>
      <a:lvl3pPr algn="l" rtl="0" fontAlgn="base">
        <a:lnSpc>
          <a:spcPct val="90000"/>
        </a:lnSpc>
        <a:spcBef>
          <a:spcPct val="0"/>
        </a:spcBef>
        <a:spcAft>
          <a:spcPct val="0"/>
        </a:spcAft>
        <a:defRPr sz="2000" b="1">
          <a:solidFill>
            <a:schemeClr val="tx1"/>
          </a:solidFill>
          <a:latin typeface="Arial" charset="0"/>
          <a:cs typeface="Arial" charset="0"/>
        </a:defRPr>
      </a:lvl3pPr>
      <a:lvl4pPr algn="l" rtl="0" fontAlgn="base">
        <a:lnSpc>
          <a:spcPct val="90000"/>
        </a:lnSpc>
        <a:spcBef>
          <a:spcPct val="0"/>
        </a:spcBef>
        <a:spcAft>
          <a:spcPct val="0"/>
        </a:spcAft>
        <a:defRPr sz="2000" b="1">
          <a:solidFill>
            <a:schemeClr val="tx1"/>
          </a:solidFill>
          <a:latin typeface="Arial" charset="0"/>
          <a:cs typeface="Arial" charset="0"/>
        </a:defRPr>
      </a:lvl4pPr>
      <a:lvl5pPr algn="l" rtl="0" fontAlgn="base">
        <a:lnSpc>
          <a:spcPct val="90000"/>
        </a:lnSpc>
        <a:spcBef>
          <a:spcPct val="0"/>
        </a:spcBef>
        <a:spcAft>
          <a:spcPct val="0"/>
        </a:spcAft>
        <a:defRPr sz="2000" b="1">
          <a:solidFill>
            <a:schemeClr val="tx1"/>
          </a:solidFill>
          <a:latin typeface="Arial" charset="0"/>
          <a:cs typeface="Arial" charset="0"/>
        </a:defRPr>
      </a:lvl5pPr>
      <a:lvl6pPr marL="457165" algn="l" rtl="0" eaLnBrk="1" fontAlgn="base" hangingPunct="1">
        <a:lnSpc>
          <a:spcPct val="90000"/>
        </a:lnSpc>
        <a:spcBef>
          <a:spcPct val="0"/>
        </a:spcBef>
        <a:spcAft>
          <a:spcPct val="0"/>
        </a:spcAft>
        <a:defRPr sz="2400" b="1">
          <a:solidFill>
            <a:schemeClr val="tx1"/>
          </a:solidFill>
          <a:latin typeface="Arial" charset="0"/>
          <a:cs typeface="Arial" charset="0"/>
        </a:defRPr>
      </a:lvl6pPr>
      <a:lvl7pPr marL="914331" algn="l" rtl="0" eaLnBrk="1" fontAlgn="base" hangingPunct="1">
        <a:lnSpc>
          <a:spcPct val="90000"/>
        </a:lnSpc>
        <a:spcBef>
          <a:spcPct val="0"/>
        </a:spcBef>
        <a:spcAft>
          <a:spcPct val="0"/>
        </a:spcAft>
        <a:defRPr sz="2400" b="1">
          <a:solidFill>
            <a:schemeClr val="tx1"/>
          </a:solidFill>
          <a:latin typeface="Arial" charset="0"/>
          <a:cs typeface="Arial" charset="0"/>
        </a:defRPr>
      </a:lvl7pPr>
      <a:lvl8pPr marL="1371495" algn="l" rtl="0" eaLnBrk="1" fontAlgn="base" hangingPunct="1">
        <a:lnSpc>
          <a:spcPct val="90000"/>
        </a:lnSpc>
        <a:spcBef>
          <a:spcPct val="0"/>
        </a:spcBef>
        <a:spcAft>
          <a:spcPct val="0"/>
        </a:spcAft>
        <a:defRPr sz="2400" b="1">
          <a:solidFill>
            <a:schemeClr val="tx1"/>
          </a:solidFill>
          <a:latin typeface="Arial" charset="0"/>
          <a:cs typeface="Arial" charset="0"/>
        </a:defRPr>
      </a:lvl8pPr>
      <a:lvl9pPr marL="1828660" algn="l" rtl="0" eaLnBrk="1" fontAlgn="base" hangingPunct="1">
        <a:lnSpc>
          <a:spcPct val="90000"/>
        </a:lnSpc>
        <a:spcBef>
          <a:spcPct val="0"/>
        </a:spcBef>
        <a:spcAft>
          <a:spcPct val="0"/>
        </a:spcAft>
        <a:defRPr sz="2400" b="1">
          <a:solidFill>
            <a:schemeClr val="tx1"/>
          </a:solidFill>
          <a:latin typeface="Arial" charset="0"/>
          <a:cs typeface="Arial" charset="0"/>
        </a:defRPr>
      </a:lvl9pPr>
    </p:titleStyle>
    <p:bodyStyle>
      <a:lvl1pPr marL="266700" indent="-266700" algn="l" rtl="0" fontAlgn="base">
        <a:lnSpc>
          <a:spcPct val="90000"/>
        </a:lnSpc>
        <a:spcBef>
          <a:spcPct val="90000"/>
        </a:spcBef>
        <a:spcAft>
          <a:spcPct val="0"/>
        </a:spcAft>
        <a:buClr>
          <a:schemeClr val="bg2"/>
        </a:buClr>
        <a:buFont typeface="Wingdings" pitchFamily="2" charset="2"/>
        <a:buChar char="n"/>
        <a:defRPr sz="1600">
          <a:solidFill>
            <a:schemeClr val="tx1"/>
          </a:solidFill>
          <a:latin typeface="+mn-lt"/>
          <a:ea typeface="+mn-ea"/>
          <a:cs typeface="+mn-cs"/>
        </a:defRPr>
      </a:lvl1pPr>
      <a:lvl2pPr marL="458788" indent="-188913" algn="l" rtl="0" fontAlgn="base">
        <a:lnSpc>
          <a:spcPct val="90000"/>
        </a:lnSpc>
        <a:spcBef>
          <a:spcPct val="50000"/>
        </a:spcBef>
        <a:spcAft>
          <a:spcPct val="0"/>
        </a:spcAft>
        <a:buClr>
          <a:schemeClr val="bg2"/>
        </a:buClr>
        <a:buFont typeface="Arial" charset="0"/>
        <a:buChar char="•"/>
        <a:defRPr sz="1600">
          <a:solidFill>
            <a:schemeClr val="tx1"/>
          </a:solidFill>
          <a:latin typeface="+mn-lt"/>
          <a:cs typeface="+mn-cs"/>
        </a:defRPr>
      </a:lvl2pPr>
      <a:lvl3pPr marL="623888" indent="-161925" algn="l" rtl="0" fontAlgn="base">
        <a:lnSpc>
          <a:spcPct val="90000"/>
        </a:lnSpc>
        <a:spcBef>
          <a:spcPct val="30000"/>
        </a:spcBef>
        <a:spcAft>
          <a:spcPct val="0"/>
        </a:spcAft>
        <a:buClr>
          <a:schemeClr val="bg2"/>
        </a:buClr>
        <a:buFont typeface="Arial" charset="0"/>
        <a:buChar char="–"/>
        <a:defRPr sz="1600">
          <a:solidFill>
            <a:schemeClr val="tx1"/>
          </a:solidFill>
          <a:latin typeface="+mn-lt"/>
          <a:cs typeface="+mn-cs"/>
        </a:defRPr>
      </a:lvl3pPr>
      <a:lvl4pPr marL="793750" indent="-166688" algn="l" rtl="0" fontAlgn="base">
        <a:lnSpc>
          <a:spcPct val="90000"/>
        </a:lnSpc>
        <a:spcBef>
          <a:spcPct val="10000"/>
        </a:spcBef>
        <a:spcAft>
          <a:spcPct val="0"/>
        </a:spcAft>
        <a:buClr>
          <a:schemeClr val="bg2"/>
        </a:buClr>
        <a:buFont typeface="Arial" charset="0"/>
        <a:buChar char="-"/>
        <a:defRPr sz="1600">
          <a:solidFill>
            <a:schemeClr val="tx1"/>
          </a:solidFill>
          <a:latin typeface="+mn-lt"/>
          <a:cs typeface="+mn-cs"/>
        </a:defRPr>
      </a:lvl4pPr>
      <a:lvl5pPr marL="955675" indent="-158750" algn="l" rtl="0" fontAlgn="base">
        <a:lnSpc>
          <a:spcPct val="90000"/>
        </a:lnSpc>
        <a:spcBef>
          <a:spcPct val="0"/>
        </a:spcBef>
        <a:spcAft>
          <a:spcPct val="0"/>
        </a:spcAft>
        <a:buClr>
          <a:schemeClr val="bg2"/>
        </a:buClr>
        <a:buFont typeface="Arial" charset="0"/>
        <a:buChar char="­"/>
        <a:defRPr sz="1600">
          <a:solidFill>
            <a:schemeClr val="tx1"/>
          </a:solidFill>
          <a:latin typeface="+mn-lt"/>
          <a:cs typeface="+mn-cs"/>
        </a:defRPr>
      </a:lvl5pPr>
      <a:lvl6pPr marL="1414356" indent="-160326" algn="l" rtl="0" eaLnBrk="1" fontAlgn="base" hangingPunct="1">
        <a:lnSpc>
          <a:spcPct val="90000"/>
        </a:lnSpc>
        <a:spcBef>
          <a:spcPct val="0"/>
        </a:spcBef>
        <a:spcAft>
          <a:spcPct val="0"/>
        </a:spcAft>
        <a:buClr>
          <a:schemeClr val="bg2"/>
        </a:buClr>
        <a:buFont typeface="Arial" charset="0"/>
        <a:buChar char="­"/>
        <a:defRPr sz="1600">
          <a:solidFill>
            <a:schemeClr val="tx1"/>
          </a:solidFill>
          <a:latin typeface="+mn-lt"/>
          <a:cs typeface="+mn-cs"/>
        </a:defRPr>
      </a:lvl6pPr>
      <a:lvl7pPr marL="1871520" indent="-160326" algn="l" rtl="0" eaLnBrk="1" fontAlgn="base" hangingPunct="1">
        <a:lnSpc>
          <a:spcPct val="90000"/>
        </a:lnSpc>
        <a:spcBef>
          <a:spcPct val="0"/>
        </a:spcBef>
        <a:spcAft>
          <a:spcPct val="0"/>
        </a:spcAft>
        <a:buClr>
          <a:schemeClr val="bg2"/>
        </a:buClr>
        <a:buFont typeface="Arial" charset="0"/>
        <a:buChar char="­"/>
        <a:defRPr sz="1600">
          <a:solidFill>
            <a:schemeClr val="tx1"/>
          </a:solidFill>
          <a:latin typeface="+mn-lt"/>
          <a:cs typeface="+mn-cs"/>
        </a:defRPr>
      </a:lvl7pPr>
      <a:lvl8pPr marL="2328685" indent="-160326" algn="l" rtl="0" eaLnBrk="1" fontAlgn="base" hangingPunct="1">
        <a:lnSpc>
          <a:spcPct val="90000"/>
        </a:lnSpc>
        <a:spcBef>
          <a:spcPct val="0"/>
        </a:spcBef>
        <a:spcAft>
          <a:spcPct val="0"/>
        </a:spcAft>
        <a:buClr>
          <a:schemeClr val="bg2"/>
        </a:buClr>
        <a:buFont typeface="Arial" charset="0"/>
        <a:buChar char="­"/>
        <a:defRPr sz="1600">
          <a:solidFill>
            <a:schemeClr val="tx1"/>
          </a:solidFill>
          <a:latin typeface="+mn-lt"/>
          <a:cs typeface="+mn-cs"/>
        </a:defRPr>
      </a:lvl8pPr>
      <a:lvl9pPr marL="2785851" indent="-160326" algn="l" rtl="0" eaLnBrk="1" fontAlgn="base" hangingPunct="1">
        <a:lnSpc>
          <a:spcPct val="90000"/>
        </a:lnSpc>
        <a:spcBef>
          <a:spcPct val="0"/>
        </a:spcBef>
        <a:spcAft>
          <a:spcPct val="0"/>
        </a:spcAft>
        <a:buClr>
          <a:schemeClr val="bg2"/>
        </a:buClr>
        <a:buFont typeface="Arial" charset="0"/>
        <a:buChar char="­"/>
        <a:defRPr sz="1600">
          <a:solidFill>
            <a:schemeClr val="tx1"/>
          </a:solidFill>
          <a:latin typeface="+mn-lt"/>
          <a:cs typeface="+mn-cs"/>
        </a:defRPr>
      </a:lvl9pPr>
    </p:bodyStyle>
    <p:otherStyle>
      <a:defPPr>
        <a:defRPr lang="en-US"/>
      </a:defPPr>
      <a:lvl1pPr marL="0" algn="l" defTabSz="914331" rtl="0" eaLnBrk="1" latinLnBrk="0" hangingPunct="1">
        <a:defRPr sz="1800" kern="1200">
          <a:solidFill>
            <a:schemeClr val="tx1"/>
          </a:solidFill>
          <a:latin typeface="+mn-lt"/>
          <a:ea typeface="+mn-ea"/>
          <a:cs typeface="+mn-cs"/>
        </a:defRPr>
      </a:lvl1pPr>
      <a:lvl2pPr marL="457165" algn="l" defTabSz="914331" rtl="0" eaLnBrk="1" latinLnBrk="0" hangingPunct="1">
        <a:defRPr sz="1800" kern="1200">
          <a:solidFill>
            <a:schemeClr val="tx1"/>
          </a:solidFill>
          <a:latin typeface="+mn-lt"/>
          <a:ea typeface="+mn-ea"/>
          <a:cs typeface="+mn-cs"/>
        </a:defRPr>
      </a:lvl2pPr>
      <a:lvl3pPr marL="914331" algn="l" defTabSz="914331" rtl="0" eaLnBrk="1" latinLnBrk="0" hangingPunct="1">
        <a:defRPr sz="1800" kern="1200">
          <a:solidFill>
            <a:schemeClr val="tx1"/>
          </a:solidFill>
          <a:latin typeface="+mn-lt"/>
          <a:ea typeface="+mn-ea"/>
          <a:cs typeface="+mn-cs"/>
        </a:defRPr>
      </a:lvl3pPr>
      <a:lvl4pPr marL="1371495" algn="l" defTabSz="914331" rtl="0" eaLnBrk="1" latinLnBrk="0" hangingPunct="1">
        <a:defRPr sz="1800" kern="1200">
          <a:solidFill>
            <a:schemeClr val="tx1"/>
          </a:solidFill>
          <a:latin typeface="+mn-lt"/>
          <a:ea typeface="+mn-ea"/>
          <a:cs typeface="+mn-cs"/>
        </a:defRPr>
      </a:lvl4pPr>
      <a:lvl5pPr marL="1828660" algn="l" defTabSz="914331" rtl="0" eaLnBrk="1" latinLnBrk="0" hangingPunct="1">
        <a:defRPr sz="1800" kern="1200">
          <a:solidFill>
            <a:schemeClr val="tx1"/>
          </a:solidFill>
          <a:latin typeface="+mn-lt"/>
          <a:ea typeface="+mn-ea"/>
          <a:cs typeface="+mn-cs"/>
        </a:defRPr>
      </a:lvl5pPr>
      <a:lvl6pPr marL="2285826" algn="l" defTabSz="914331" rtl="0" eaLnBrk="1" latinLnBrk="0" hangingPunct="1">
        <a:defRPr sz="1800" kern="1200">
          <a:solidFill>
            <a:schemeClr val="tx1"/>
          </a:solidFill>
          <a:latin typeface="+mn-lt"/>
          <a:ea typeface="+mn-ea"/>
          <a:cs typeface="+mn-cs"/>
        </a:defRPr>
      </a:lvl6pPr>
      <a:lvl7pPr marL="2742990" algn="l" defTabSz="914331" rtl="0" eaLnBrk="1" latinLnBrk="0" hangingPunct="1">
        <a:defRPr sz="1800" kern="1200">
          <a:solidFill>
            <a:schemeClr val="tx1"/>
          </a:solidFill>
          <a:latin typeface="+mn-lt"/>
          <a:ea typeface="+mn-ea"/>
          <a:cs typeface="+mn-cs"/>
        </a:defRPr>
      </a:lvl7pPr>
      <a:lvl8pPr marL="3200156" algn="l" defTabSz="914331" rtl="0" eaLnBrk="1" latinLnBrk="0" hangingPunct="1">
        <a:defRPr sz="1800" kern="1200">
          <a:solidFill>
            <a:schemeClr val="tx1"/>
          </a:solidFill>
          <a:latin typeface="+mn-lt"/>
          <a:ea typeface="+mn-ea"/>
          <a:cs typeface="+mn-cs"/>
        </a:defRPr>
      </a:lvl8pPr>
      <a:lvl9pPr marL="3657321" algn="l" defTabSz="91433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2C44D8-B01D-4870-A260-8542D1D2B5F2}" type="datetimeFigureOut">
              <a:rPr lang="en-US" smtClean="0"/>
              <a:pPr/>
              <a:t>8/15/2019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AF691-CE3A-4792-BAF7-3ADCDDB5C6A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9D7DDB11-AA16-4212-897D-9388C3EB764F}" type="datetimeFigureOut">
              <a:rPr lang="en-ZA" smtClean="0">
                <a:solidFill>
                  <a:prstClr val="black">
                    <a:tint val="75000"/>
                  </a:prstClr>
                </a:solidFill>
                <a:latin typeface="Calibri"/>
                <a:cs typeface="+mn-cs"/>
              </a:rPr>
              <a:pPr fontAlgn="auto">
                <a:spcBef>
                  <a:spcPts val="0"/>
                </a:spcBef>
                <a:spcAft>
                  <a:spcPts val="0"/>
                </a:spcAft>
              </a:pPr>
              <a:t>2019/08/15</a:t>
            </a:fld>
            <a:endParaRPr lang="en-ZA" dirty="0">
              <a:solidFill>
                <a:prstClr val="black">
                  <a:tint val="75000"/>
                </a:prstClr>
              </a:solidFill>
              <a:latin typeface="Calibri"/>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ZA" dirty="0">
              <a:solidFill>
                <a:prstClr val="black">
                  <a:tint val="75000"/>
                </a:prstClr>
              </a:solidFill>
              <a:latin typeface="Calibri"/>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D05821FE-E87A-49BF-A415-8162A9C323E3}" type="slidenum">
              <a:rPr lang="en-ZA" smtClean="0">
                <a:solidFill>
                  <a:prstClr val="black">
                    <a:tint val="75000"/>
                  </a:prstClr>
                </a:solidFill>
                <a:latin typeface="Calibri"/>
                <a:cs typeface="+mn-cs"/>
              </a:rPr>
              <a:pPr fontAlgn="auto">
                <a:spcBef>
                  <a:spcPts val="0"/>
                </a:spcBef>
                <a:spcAft>
                  <a:spcPts val="0"/>
                </a:spcAft>
              </a:pPr>
              <a:t>‹#›</a:t>
            </a:fld>
            <a:endParaRPr lang="en-ZA" dirty="0">
              <a:solidFill>
                <a:prstClr val="black">
                  <a:tint val="75000"/>
                </a:prstClr>
              </a:solidFill>
              <a:latin typeface="Calibri"/>
              <a:cs typeface="+mn-cs"/>
            </a:endParaRPr>
          </a:p>
        </p:txBody>
      </p:sp>
    </p:spTree>
    <p:extLst>
      <p:ext uri="{BB962C8B-B14F-4D97-AF65-F5344CB8AC3E}">
        <p14:creationId xmlns:p14="http://schemas.microsoft.com/office/powerpoint/2010/main" val="3738164289"/>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jmumaw\Desktop\DCS\Pics\Logo.JPG"/>
          <p:cNvPicPr>
            <a:picLocks noChangeAspect="1" noChangeArrowheads="1"/>
          </p:cNvPicPr>
          <p:nvPr/>
        </p:nvPicPr>
        <p:blipFill>
          <a:blip r:embed="rId3" cstate="print"/>
          <a:srcRect/>
          <a:stretch>
            <a:fillRect/>
          </a:stretch>
        </p:blipFill>
        <p:spPr bwMode="auto">
          <a:xfrm>
            <a:off x="1892301" y="1084264"/>
            <a:ext cx="5473700" cy="1798637"/>
          </a:xfrm>
          <a:prstGeom prst="rect">
            <a:avLst/>
          </a:prstGeom>
          <a:noFill/>
          <a:ln w="9525">
            <a:noFill/>
            <a:miter lim="800000"/>
            <a:headEnd/>
            <a:tailEnd/>
          </a:ln>
        </p:spPr>
      </p:pic>
      <p:sp>
        <p:nvSpPr>
          <p:cNvPr id="12291" name="Rectangle 3"/>
          <p:cNvSpPr>
            <a:spLocks noChangeArrowheads="1"/>
          </p:cNvSpPr>
          <p:nvPr/>
        </p:nvSpPr>
        <p:spPr bwMode="auto">
          <a:xfrm>
            <a:off x="2214565" y="5907088"/>
            <a:ext cx="4829175" cy="184666"/>
          </a:xfrm>
          <a:prstGeom prst="rect">
            <a:avLst/>
          </a:prstGeom>
          <a:noFill/>
          <a:ln w="12700">
            <a:noFill/>
            <a:miter lim="800000"/>
            <a:headEnd/>
            <a:tailEnd/>
          </a:ln>
        </p:spPr>
        <p:txBody>
          <a:bodyPr lIns="0" tIns="0" rIns="0" bIns="0">
            <a:spAutoFit/>
          </a:bodyPr>
          <a:lstStyle/>
          <a:p>
            <a:pPr algn="ctr" defTabSz="990600" eaLnBrk="0" hangingPunct="0"/>
            <a:endParaRPr lang="en-GB" sz="1200" dirty="0">
              <a:solidFill>
                <a:srgbClr val="FF0000"/>
              </a:solidFill>
            </a:endParaRPr>
          </a:p>
        </p:txBody>
      </p:sp>
      <p:sp>
        <p:nvSpPr>
          <p:cNvPr id="12292" name="Rectangle 6"/>
          <p:cNvSpPr>
            <a:spLocks noGrp="1" noChangeArrowheads="1"/>
          </p:cNvSpPr>
          <p:nvPr>
            <p:ph type="ctrTitle"/>
          </p:nvPr>
        </p:nvSpPr>
        <p:spPr>
          <a:xfrm>
            <a:off x="1143000" y="3413704"/>
            <a:ext cx="7315200" cy="1163395"/>
          </a:xfrm>
          <a:ln/>
        </p:spPr>
        <p:txBody>
          <a:bodyPr/>
          <a:lstStyle/>
          <a:p>
            <a:br>
              <a:rPr lang="en-GB" sz="2800" dirty="0"/>
            </a:br>
            <a:br>
              <a:rPr lang="en-GB" sz="2800" dirty="0"/>
            </a:br>
            <a:r>
              <a:rPr lang="en-GB" sz="2800" dirty="0"/>
              <a:t>REPORT ON THE ROADSHOWS</a:t>
            </a:r>
            <a:endParaRPr lang="en-GB" sz="2600" dirty="0">
              <a:solidFill>
                <a:srgbClr val="FF0000"/>
              </a:solidFill>
            </a:endParaRPr>
          </a:p>
        </p:txBody>
      </p:sp>
      <p:sp>
        <p:nvSpPr>
          <p:cNvPr id="12293" name="Rectangle 7"/>
          <p:cNvSpPr>
            <a:spLocks noGrp="1" noChangeArrowheads="1"/>
          </p:cNvSpPr>
          <p:nvPr>
            <p:ph type="subTitle" idx="1"/>
          </p:nvPr>
        </p:nvSpPr>
        <p:spPr>
          <a:xfrm>
            <a:off x="2214565" y="5275043"/>
            <a:ext cx="5892800" cy="637097"/>
          </a:xfrm>
        </p:spPr>
        <p:txBody>
          <a:bodyPr/>
          <a:lstStyle/>
          <a:p>
            <a:pPr>
              <a:spcBef>
                <a:spcPct val="0"/>
              </a:spcBef>
            </a:pPr>
            <a:endParaRPr lang="en-GB" sz="1400" b="1" i="0" dirty="0">
              <a:solidFill>
                <a:srgbClr val="FF0000"/>
              </a:solidFill>
            </a:endParaRPr>
          </a:p>
          <a:p>
            <a:pPr>
              <a:spcBef>
                <a:spcPct val="0"/>
              </a:spcBef>
            </a:pPr>
            <a:endParaRPr lang="en-GB" sz="1400" b="1" i="0" dirty="0">
              <a:solidFill>
                <a:srgbClr val="FF0000"/>
              </a:solidFill>
            </a:endParaRPr>
          </a:p>
          <a:p>
            <a:pPr>
              <a:spcBef>
                <a:spcPct val="0"/>
              </a:spcBef>
            </a:pPr>
            <a:endParaRPr lang="en-GB" sz="1800"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ZA" sz="2800" b="1" dirty="0"/>
              <a:t>Strategy</a:t>
            </a:r>
            <a:endParaRPr lang="en-ZA" sz="2800" dirty="0"/>
          </a:p>
        </p:txBody>
      </p:sp>
      <p:sp>
        <p:nvSpPr>
          <p:cNvPr id="3" name="Content Placeholder 2"/>
          <p:cNvSpPr>
            <a:spLocks noGrp="1"/>
          </p:cNvSpPr>
          <p:nvPr>
            <p:ph idx="1"/>
          </p:nvPr>
        </p:nvSpPr>
        <p:spPr>
          <a:xfrm>
            <a:off x="457200" y="914400"/>
            <a:ext cx="8229600" cy="5791200"/>
          </a:xfrm>
        </p:spPr>
        <p:txBody>
          <a:bodyPr>
            <a:noAutofit/>
          </a:bodyPr>
          <a:lstStyle/>
          <a:p>
            <a:pPr lvl="0"/>
            <a:r>
              <a:rPr lang="en-ZA" sz="2400" dirty="0"/>
              <a:t>Views of the community especially those from under privileged communities not considered by the Kopanong strategic planning report. </a:t>
            </a:r>
          </a:p>
          <a:p>
            <a:pPr lvl="0"/>
            <a:r>
              <a:rPr lang="en-ZA" sz="2400" dirty="0"/>
              <a:t>Internal environmental analysis should have included inputs from offenders who are recipients of rehabilitation programs and views of labour organisations.</a:t>
            </a:r>
          </a:p>
          <a:p>
            <a:pPr lvl="0"/>
            <a:r>
              <a:rPr lang="en-ZA" sz="2400" dirty="0"/>
              <a:t>Develop a prayer that reflects the vision of the Department and it can be read by officials every morning before the start of the day. Internalise the vision and mission. </a:t>
            </a:r>
          </a:p>
          <a:p>
            <a:pPr lvl="0"/>
            <a:r>
              <a:rPr lang="en-ZA" sz="2400" dirty="0"/>
              <a:t>The DCS should consider resource requirements in all its plans. </a:t>
            </a:r>
          </a:p>
          <a:p>
            <a:pPr lvl="0"/>
            <a:r>
              <a:rPr lang="en-ZA" sz="2400" dirty="0"/>
              <a:t>The organisational structure should be aligned to the new strategy. All the other plans should also be aligned to the strategy.</a:t>
            </a:r>
          </a:p>
        </p:txBody>
      </p:sp>
    </p:spTree>
    <p:extLst>
      <p:ext uri="{BB962C8B-B14F-4D97-AF65-F5344CB8AC3E}">
        <p14:creationId xmlns:p14="http://schemas.microsoft.com/office/powerpoint/2010/main" val="898082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ZA" sz="2800" b="1" dirty="0"/>
              <a:t>POLICIES</a:t>
            </a:r>
            <a:endParaRPr lang="en-ZA" sz="2800" dirty="0"/>
          </a:p>
        </p:txBody>
      </p:sp>
      <p:sp>
        <p:nvSpPr>
          <p:cNvPr id="3" name="Content Placeholder 2"/>
          <p:cNvSpPr>
            <a:spLocks noGrp="1"/>
          </p:cNvSpPr>
          <p:nvPr>
            <p:ph idx="1"/>
          </p:nvPr>
        </p:nvSpPr>
        <p:spPr>
          <a:xfrm>
            <a:off x="457200" y="1066800"/>
            <a:ext cx="8229600" cy="5257800"/>
          </a:xfrm>
        </p:spPr>
        <p:txBody>
          <a:bodyPr>
            <a:normAutofit/>
          </a:bodyPr>
          <a:lstStyle/>
          <a:p>
            <a:pPr lvl="0" algn="just"/>
            <a:r>
              <a:rPr lang="en-ZA" sz="2400" dirty="0"/>
              <a:t>Adopt a bottom up approach to development of policies. Most of the current policies are difficult for officials at correctional centres to implement because their development did not include a bottom up approach.  </a:t>
            </a:r>
          </a:p>
          <a:p>
            <a:pPr lvl="0" algn="just"/>
            <a:r>
              <a:rPr lang="en-ZA" sz="2400" dirty="0"/>
              <a:t>Concerns regarding the slow rate of policy review and policies not adapted to the changing environment. </a:t>
            </a:r>
          </a:p>
          <a:p>
            <a:pPr algn="just"/>
            <a:r>
              <a:rPr lang="en-ZA" sz="2400" dirty="0"/>
              <a:t>There is a need to review of the White Paper on Corrections.</a:t>
            </a:r>
          </a:p>
          <a:p>
            <a:pPr marL="0" indent="0" algn="just">
              <a:buNone/>
            </a:pPr>
            <a:r>
              <a:rPr lang="en-ZA" sz="2400" dirty="0"/>
              <a:t>				</a:t>
            </a:r>
            <a:r>
              <a:rPr lang="en-ZA" sz="2400" b="1" dirty="0"/>
              <a:t>FINANCE</a:t>
            </a:r>
          </a:p>
          <a:p>
            <a:pPr lvl="0" algn="just"/>
            <a:r>
              <a:rPr lang="en-ZA" sz="2400" dirty="0"/>
              <a:t>The problem of resourcing the remand detention centres need to be taken up with SAPS at different levels of interaction (local, provincial and national). </a:t>
            </a:r>
          </a:p>
          <a:p>
            <a:pPr lvl="0" algn="just"/>
            <a:r>
              <a:rPr lang="en-ZA" sz="2400" dirty="0"/>
              <a:t>There needs to be an increase in resources investment </a:t>
            </a:r>
            <a:r>
              <a:rPr lang="en-ZA" sz="2400" dirty="0" err="1"/>
              <a:t>i.e</a:t>
            </a:r>
            <a:r>
              <a:rPr lang="en-ZA" sz="2400" dirty="0"/>
              <a:t> workshop and agriculture in order to increase production.</a:t>
            </a:r>
          </a:p>
        </p:txBody>
      </p:sp>
    </p:spTree>
    <p:extLst>
      <p:ext uri="{BB962C8B-B14F-4D97-AF65-F5344CB8AC3E}">
        <p14:creationId xmlns:p14="http://schemas.microsoft.com/office/powerpoint/2010/main" val="1147380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2800" b="1" dirty="0"/>
              <a:t>TECHNOLOGY</a:t>
            </a:r>
            <a:endParaRPr lang="en-ZA" sz="2800" dirty="0"/>
          </a:p>
        </p:txBody>
      </p:sp>
      <p:sp>
        <p:nvSpPr>
          <p:cNvPr id="3" name="Content Placeholder 2"/>
          <p:cNvSpPr>
            <a:spLocks noGrp="1"/>
          </p:cNvSpPr>
          <p:nvPr>
            <p:ph idx="1"/>
          </p:nvPr>
        </p:nvSpPr>
        <p:spPr>
          <a:xfrm>
            <a:off x="457200" y="1143000"/>
            <a:ext cx="8229600" cy="4983163"/>
          </a:xfrm>
        </p:spPr>
        <p:txBody>
          <a:bodyPr>
            <a:normAutofit/>
          </a:bodyPr>
          <a:lstStyle/>
          <a:p>
            <a:pPr lvl="0" algn="just"/>
            <a:r>
              <a:rPr lang="en-ZA" sz="2400" dirty="0"/>
              <a:t>For the next five years we must maximise efforts to  prioritise the use of technology in doing our business. </a:t>
            </a:r>
          </a:p>
          <a:p>
            <a:pPr lvl="0" algn="just"/>
            <a:r>
              <a:rPr lang="en-ZA" sz="2400" dirty="0"/>
              <a:t>The DCS IT system should be linked to Integrated Justice System, Crime Bureau and Global Data Information System.</a:t>
            </a:r>
          </a:p>
          <a:p>
            <a:pPr lvl="0" algn="just"/>
            <a:r>
              <a:rPr lang="en-ZA" sz="2400" dirty="0"/>
              <a:t>We must ensure less dependency on consultants and develop internal capacity to manage and maintain our  technology  </a:t>
            </a:r>
          </a:p>
          <a:p>
            <a:pPr marL="0" indent="0" algn="just">
              <a:buNone/>
            </a:pPr>
            <a:endParaRPr lang="en-ZA" dirty="0"/>
          </a:p>
        </p:txBody>
      </p:sp>
    </p:spTree>
    <p:extLst>
      <p:ext uri="{BB962C8B-B14F-4D97-AF65-F5344CB8AC3E}">
        <p14:creationId xmlns:p14="http://schemas.microsoft.com/office/powerpoint/2010/main" val="3922496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ZA" sz="2800" b="1" dirty="0"/>
              <a:t>SELF-SUFFICIENT AND SUSTAINABLE CORRECTIONS</a:t>
            </a:r>
            <a:endParaRPr lang="en-ZA" sz="2800" dirty="0"/>
          </a:p>
        </p:txBody>
      </p:sp>
      <p:sp>
        <p:nvSpPr>
          <p:cNvPr id="3" name="Content Placeholder 2"/>
          <p:cNvSpPr>
            <a:spLocks noGrp="1"/>
          </p:cNvSpPr>
          <p:nvPr>
            <p:ph idx="1"/>
          </p:nvPr>
        </p:nvSpPr>
        <p:spPr>
          <a:xfrm>
            <a:off x="457200" y="1295400"/>
            <a:ext cx="8229600" cy="5334000"/>
          </a:xfrm>
        </p:spPr>
        <p:txBody>
          <a:bodyPr>
            <a:normAutofit fontScale="70000" lnSpcReduction="20000"/>
          </a:bodyPr>
          <a:lstStyle/>
          <a:p>
            <a:pPr lvl="0" algn="just"/>
            <a:r>
              <a:rPr lang="en-ZA" sz="3400" dirty="0"/>
              <a:t>Maximise production output of workshops and agriculture in order to increase revenue  for centres so that they become self sufficient. </a:t>
            </a:r>
          </a:p>
          <a:p>
            <a:pPr lvl="0" algn="just"/>
            <a:r>
              <a:rPr lang="en-ZA" sz="3400" dirty="0"/>
              <a:t>Use opportunities offered by other departments to maximise our   self-sufficiency intent. </a:t>
            </a:r>
          </a:p>
          <a:p>
            <a:pPr lvl="0" algn="just"/>
            <a:r>
              <a:rPr lang="en-ZA" sz="3400" dirty="0"/>
              <a:t>Do away with tender system as part of improving self-sufficiency objective and maximise use of offender labour. </a:t>
            </a:r>
          </a:p>
          <a:p>
            <a:pPr lvl="0" algn="just"/>
            <a:r>
              <a:rPr lang="en-ZA" sz="3400" dirty="0"/>
              <a:t>Review  the approach to agriculture to make so that it is more productive. In the past focus was placed on training/ equipping offenders with skills rather than ensuring sustainability of these agricultural projects.</a:t>
            </a:r>
          </a:p>
          <a:p>
            <a:pPr lvl="0" algn="just"/>
            <a:r>
              <a:rPr lang="en-ZA" sz="3400" dirty="0"/>
              <a:t>Maintenance of buildings should not be outsourced but rather use internal capacity. The Department should maximise its use of internal resources i.e. staff/ officials in fixing some of the broken equipment. </a:t>
            </a:r>
          </a:p>
          <a:p>
            <a:pPr algn="just"/>
            <a:endParaRPr lang="en-ZA" dirty="0"/>
          </a:p>
        </p:txBody>
      </p:sp>
    </p:spTree>
    <p:extLst>
      <p:ext uri="{BB962C8B-B14F-4D97-AF65-F5344CB8AC3E}">
        <p14:creationId xmlns:p14="http://schemas.microsoft.com/office/powerpoint/2010/main" val="748482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ZA" sz="2800" b="1" dirty="0"/>
              <a:t>SELF-SUFFICIENT/ SUSTAINABLE CORRECTIONS</a:t>
            </a:r>
            <a:endParaRPr lang="en-ZA" sz="2800" dirty="0"/>
          </a:p>
        </p:txBody>
      </p:sp>
      <p:sp>
        <p:nvSpPr>
          <p:cNvPr id="3" name="Content Placeholder 2"/>
          <p:cNvSpPr>
            <a:spLocks noGrp="1"/>
          </p:cNvSpPr>
          <p:nvPr>
            <p:ph idx="1"/>
          </p:nvPr>
        </p:nvSpPr>
        <p:spPr>
          <a:xfrm>
            <a:off x="457200" y="1143000"/>
            <a:ext cx="8229600" cy="4983163"/>
          </a:xfrm>
        </p:spPr>
        <p:txBody>
          <a:bodyPr>
            <a:noAutofit/>
          </a:bodyPr>
          <a:lstStyle/>
          <a:p>
            <a:pPr lvl="0" algn="just"/>
            <a:r>
              <a:rPr lang="en-ZA" sz="2400" dirty="0"/>
              <a:t>The Department needs to conduct research to assess the impact of Bosasa contract on the organisation. </a:t>
            </a:r>
          </a:p>
          <a:p>
            <a:pPr lvl="0" algn="just"/>
            <a:r>
              <a:rPr lang="en-ZA" sz="2400" dirty="0"/>
              <a:t>The shift to self-sufficiency should involve procurement of  critical workshop and agricultural equipment.  </a:t>
            </a:r>
          </a:p>
          <a:p>
            <a:pPr lvl="0" algn="just"/>
            <a:r>
              <a:rPr lang="en-ZA" sz="2400" dirty="0"/>
              <a:t>The demarcation of regions must be reviewed. </a:t>
            </a:r>
          </a:p>
          <a:p>
            <a:pPr lvl="0" algn="just"/>
            <a:r>
              <a:rPr lang="en-ZA" sz="2400" dirty="0"/>
              <a:t>Guidelines should be developed of how to access Government’s Small Business opportunities by offenders.</a:t>
            </a:r>
          </a:p>
          <a:p>
            <a:pPr algn="just"/>
            <a:r>
              <a:rPr lang="en-ZA" sz="2400" dirty="0"/>
              <a:t>The Department should consider finding resources to provide officials with options to own property instead of utilising rented property or staff accommodation. This should include engagement with Department of Human Settlement regarding assistance with staff accommodation.</a:t>
            </a:r>
          </a:p>
        </p:txBody>
      </p:sp>
    </p:spTree>
    <p:extLst>
      <p:ext uri="{BB962C8B-B14F-4D97-AF65-F5344CB8AC3E}">
        <p14:creationId xmlns:p14="http://schemas.microsoft.com/office/powerpoint/2010/main" val="1574264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br>
              <a:rPr lang="en-ZA" sz="3100" b="1" dirty="0"/>
            </a:br>
            <a:r>
              <a:rPr lang="en-ZA" sz="3100" b="1" dirty="0"/>
              <a:t>PARTNERSHIP WITH OTHER DEPARTMENTS</a:t>
            </a:r>
            <a:br>
              <a:rPr lang="en-ZA" dirty="0"/>
            </a:br>
            <a:endParaRPr lang="en-ZA" dirty="0"/>
          </a:p>
        </p:txBody>
      </p:sp>
      <p:sp>
        <p:nvSpPr>
          <p:cNvPr id="3" name="Content Placeholder 2"/>
          <p:cNvSpPr>
            <a:spLocks noGrp="1"/>
          </p:cNvSpPr>
          <p:nvPr>
            <p:ph idx="1"/>
          </p:nvPr>
        </p:nvSpPr>
        <p:spPr>
          <a:xfrm>
            <a:off x="457200" y="990600"/>
            <a:ext cx="8229600" cy="5135563"/>
          </a:xfrm>
        </p:spPr>
        <p:txBody>
          <a:bodyPr>
            <a:normAutofit fontScale="77500" lnSpcReduction="20000"/>
          </a:bodyPr>
          <a:lstStyle/>
          <a:p>
            <a:pPr lvl="0"/>
            <a:r>
              <a:rPr lang="en-ZA" sz="3100" dirty="0"/>
              <a:t>The DCS should develop clear MOUs/MOAs  and partner with other departments to strengthen partnerships</a:t>
            </a:r>
          </a:p>
          <a:p>
            <a:pPr lvl="0"/>
            <a:r>
              <a:rPr lang="en-ZA" sz="3100" dirty="0"/>
              <a:t>The Department of  International Relations should be engaged on the issue of foreign nationals. Parole conditions should be part of bilateral and prison transfer agreements.</a:t>
            </a:r>
          </a:p>
          <a:p>
            <a:pPr lvl="0"/>
            <a:r>
              <a:rPr lang="en-ZA" sz="3100" dirty="0"/>
              <a:t>The cooperation of DCS with other departments should encourage information sharing that support efforts towards Integrated Justice System. These efforts should include the changing the use of offender number to Identity Numbers.</a:t>
            </a:r>
          </a:p>
          <a:p>
            <a:pPr lvl="0"/>
            <a:r>
              <a:rPr lang="en-ZA" sz="3100" dirty="0"/>
              <a:t>Introduction of expungement of criminal record is necessary as crimes are not the same.</a:t>
            </a:r>
          </a:p>
          <a:p>
            <a:r>
              <a:rPr lang="en-ZA" sz="3100" dirty="0"/>
              <a:t>The Department should continue to engage with Department of Health/Education in order for them  to assume responsibility of delivery of health and Education in correctional centres.</a:t>
            </a:r>
          </a:p>
          <a:p>
            <a:endParaRPr lang="en-ZA" dirty="0"/>
          </a:p>
        </p:txBody>
      </p:sp>
    </p:spTree>
    <p:extLst>
      <p:ext uri="{BB962C8B-B14F-4D97-AF65-F5344CB8AC3E}">
        <p14:creationId xmlns:p14="http://schemas.microsoft.com/office/powerpoint/2010/main" val="37900935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ZA" sz="2800" b="1" dirty="0"/>
              <a:t>CONCLUSION AND RECOMMENDATIONS</a:t>
            </a:r>
            <a:endParaRPr lang="en-ZA" sz="2800" dirty="0"/>
          </a:p>
        </p:txBody>
      </p:sp>
      <p:sp>
        <p:nvSpPr>
          <p:cNvPr id="3" name="Content Placeholder 2"/>
          <p:cNvSpPr>
            <a:spLocks noGrp="1"/>
          </p:cNvSpPr>
          <p:nvPr>
            <p:ph idx="1"/>
          </p:nvPr>
        </p:nvSpPr>
        <p:spPr>
          <a:xfrm>
            <a:off x="457200" y="1295400"/>
            <a:ext cx="8229600" cy="5410200"/>
          </a:xfrm>
        </p:spPr>
        <p:txBody>
          <a:bodyPr>
            <a:normAutofit fontScale="70000" lnSpcReduction="20000"/>
          </a:bodyPr>
          <a:lstStyle/>
          <a:p>
            <a:pPr algn="just"/>
            <a:r>
              <a:rPr lang="en-ZA" sz="3400" dirty="0"/>
              <a:t>The roadshows were well received by officials in the regions. This is indicative of a need to improve information flow across all levels in the department in order to get  buy in from officials so that we all put an effort in achieving our strategic intent</a:t>
            </a:r>
          </a:p>
          <a:p>
            <a:pPr algn="just"/>
            <a:r>
              <a:rPr lang="en-ZA" sz="3400" dirty="0"/>
              <a:t>There were a number of concerns raised by officials during the sessions were common to all management areas/ regions. </a:t>
            </a:r>
          </a:p>
          <a:p>
            <a:pPr algn="just"/>
            <a:r>
              <a:rPr lang="en-ZA" sz="3400" dirty="0"/>
              <a:t>Human Resource issues dominated discussions at all the sessions. Most concerns were related to the shortage of staff at centre level that poses security risks to officials and offenders. Management needs to resolve the problem of staff shortages at centre level. Solutions will require a look at service delivery model that is centre centric, policy changes and review of organisational structure/ post establishment and a uniform shift pattern.</a:t>
            </a:r>
          </a:p>
          <a:p>
            <a:pPr algn="just"/>
            <a:endParaRPr lang="en-ZA" sz="3100" dirty="0"/>
          </a:p>
          <a:p>
            <a:pPr algn="just"/>
            <a:endParaRPr lang="en-ZA" dirty="0"/>
          </a:p>
        </p:txBody>
      </p:sp>
    </p:spTree>
    <p:extLst>
      <p:ext uri="{BB962C8B-B14F-4D97-AF65-F5344CB8AC3E}">
        <p14:creationId xmlns:p14="http://schemas.microsoft.com/office/powerpoint/2010/main" val="31152118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6063" y="1143000"/>
            <a:ext cx="8647112" cy="5318379"/>
          </a:xfrm>
        </p:spPr>
        <p:txBody>
          <a:bodyPr/>
          <a:lstStyle/>
          <a:p>
            <a:pPr algn="just">
              <a:buFont typeface="Arial" panose="020B0604020202020204" pitchFamily="34" charset="0"/>
              <a:buChar char="•"/>
            </a:pPr>
            <a:r>
              <a:rPr lang="en-ZA" sz="2400" dirty="0"/>
              <a:t>Officials provided suggestions of how to improve self-sufficient initiatives of the department and this shows their support for Department’s self-sufficiency initiatives. </a:t>
            </a:r>
          </a:p>
          <a:p>
            <a:pPr algn="just">
              <a:buFont typeface="Arial" panose="020B0604020202020204" pitchFamily="34" charset="0"/>
              <a:buChar char="•"/>
            </a:pPr>
            <a:r>
              <a:rPr lang="en-ZA" sz="2400" dirty="0"/>
              <a:t>There was positive response to the new strategic direction of the Department and the bottom up approach adopted.</a:t>
            </a:r>
          </a:p>
          <a:p>
            <a:pPr algn="just">
              <a:buFont typeface="Arial" panose="020B0604020202020204" pitchFamily="34" charset="0"/>
              <a:buChar char="•"/>
            </a:pPr>
            <a:r>
              <a:rPr lang="en-ZA" sz="2400" dirty="0"/>
              <a:t>The main concern raised by officials was a need to introduce a monitoring and evaluation mechanism for the new strategy. Officials expressed fear that these strategic intents from the Kopanong Strategy Report will not be implemented due to many possible reasons such as a change in leadership.</a:t>
            </a:r>
          </a:p>
          <a:p>
            <a:pPr algn="just">
              <a:buFont typeface="Arial" panose="020B0604020202020204" pitchFamily="34" charset="0"/>
              <a:buChar char="•"/>
            </a:pPr>
            <a:r>
              <a:rPr lang="en-ZA" sz="2400" dirty="0"/>
              <a:t>It is important that these strategic intents contained in the Report of Kopanong Strategic Planning session are followed through in the 5 and 10 year plans.</a:t>
            </a:r>
          </a:p>
        </p:txBody>
      </p:sp>
      <p:sp>
        <p:nvSpPr>
          <p:cNvPr id="3" name="Title 2"/>
          <p:cNvSpPr>
            <a:spLocks noGrp="1"/>
          </p:cNvSpPr>
          <p:nvPr>
            <p:ph type="title"/>
          </p:nvPr>
        </p:nvSpPr>
        <p:spPr>
          <a:xfrm>
            <a:off x="246063" y="596901"/>
            <a:ext cx="8647112" cy="387798"/>
          </a:xfrm>
        </p:spPr>
        <p:txBody>
          <a:bodyPr/>
          <a:lstStyle/>
          <a:p>
            <a:pPr algn="ctr"/>
            <a:r>
              <a:rPr lang="en-ZA" sz="2800" dirty="0"/>
              <a:t>CONCLUSION AND RECOMMENDATIONS</a:t>
            </a:r>
          </a:p>
        </p:txBody>
      </p:sp>
    </p:spTree>
    <p:extLst>
      <p:ext uri="{BB962C8B-B14F-4D97-AF65-F5344CB8AC3E}">
        <p14:creationId xmlns:p14="http://schemas.microsoft.com/office/powerpoint/2010/main" val="1520654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jmumaw\Desktop\DCS\Pics\Logo.JPG"/>
          <p:cNvPicPr>
            <a:picLocks noChangeAspect="1" noChangeArrowheads="1"/>
          </p:cNvPicPr>
          <p:nvPr/>
        </p:nvPicPr>
        <p:blipFill>
          <a:blip r:embed="rId3" cstate="print"/>
          <a:srcRect/>
          <a:stretch>
            <a:fillRect/>
          </a:stretch>
        </p:blipFill>
        <p:spPr bwMode="auto">
          <a:xfrm>
            <a:off x="1892301" y="1084264"/>
            <a:ext cx="5473700" cy="1798637"/>
          </a:xfrm>
          <a:prstGeom prst="rect">
            <a:avLst/>
          </a:prstGeom>
          <a:noFill/>
          <a:ln w="9525">
            <a:noFill/>
            <a:miter lim="800000"/>
            <a:headEnd/>
            <a:tailEnd/>
          </a:ln>
        </p:spPr>
      </p:pic>
      <p:sp>
        <p:nvSpPr>
          <p:cNvPr id="12292" name="Rectangle 6"/>
          <p:cNvSpPr>
            <a:spLocks noGrp="1" noChangeArrowheads="1"/>
          </p:cNvSpPr>
          <p:nvPr>
            <p:ph type="ctrTitle"/>
          </p:nvPr>
        </p:nvSpPr>
        <p:spPr>
          <a:xfrm>
            <a:off x="630960" y="3657600"/>
            <a:ext cx="7975600" cy="830997"/>
          </a:xfrm>
          <a:ln/>
        </p:spPr>
        <p:txBody>
          <a:bodyPr/>
          <a:lstStyle/>
          <a:p>
            <a:r>
              <a:rPr lang="en-GB" sz="6000" dirty="0"/>
              <a:t>Thank you </a:t>
            </a:r>
          </a:p>
        </p:txBody>
      </p:sp>
    </p:spTree>
    <p:extLst>
      <p:ext uri="{BB962C8B-B14F-4D97-AF65-F5344CB8AC3E}">
        <p14:creationId xmlns:p14="http://schemas.microsoft.com/office/powerpoint/2010/main" val="130244439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ZA" sz="2800" b="1" dirty="0">
                <a:latin typeface="Arial" panose="020B0604020202020204" pitchFamily="34" charset="0"/>
                <a:cs typeface="Arial" panose="020B0604020202020204" pitchFamily="34" charset="0"/>
              </a:rPr>
              <a:t>INTRODUCTION</a:t>
            </a:r>
          </a:p>
        </p:txBody>
      </p:sp>
      <p:sp>
        <p:nvSpPr>
          <p:cNvPr id="3" name="Content Placeholder 2"/>
          <p:cNvSpPr>
            <a:spLocks noGrp="1"/>
          </p:cNvSpPr>
          <p:nvPr>
            <p:ph idx="1"/>
          </p:nvPr>
        </p:nvSpPr>
        <p:spPr>
          <a:xfrm>
            <a:off x="457200" y="1143000"/>
            <a:ext cx="8229600" cy="5486400"/>
          </a:xfrm>
        </p:spPr>
        <p:txBody>
          <a:bodyPr>
            <a:normAutofit fontScale="62500" lnSpcReduction="20000"/>
          </a:bodyPr>
          <a:lstStyle/>
          <a:p>
            <a:pPr>
              <a:buFont typeface="Wingdings" panose="05000000000000000000" pitchFamily="2" charset="2"/>
              <a:buChar char="q"/>
            </a:pPr>
            <a:r>
              <a:rPr lang="en-ZA" sz="5100" b="1" dirty="0">
                <a:latin typeface="+mj-lt"/>
                <a:cs typeface="Arial" panose="020B0604020202020204" pitchFamily="34" charset="0"/>
              </a:rPr>
              <a:t>Why the Roadshows?</a:t>
            </a:r>
          </a:p>
          <a:p>
            <a:pPr marL="0" indent="0">
              <a:buNone/>
            </a:pPr>
            <a:r>
              <a:rPr lang="en-ZA" sz="5100" b="1" dirty="0">
                <a:latin typeface="+mj-lt"/>
                <a:cs typeface="Arial" panose="020B0604020202020204" pitchFamily="34" charset="0"/>
              </a:rPr>
              <a:t>To:</a:t>
            </a:r>
          </a:p>
          <a:p>
            <a:pPr>
              <a:buFont typeface="Wingdings" panose="05000000000000000000" pitchFamily="2" charset="2"/>
              <a:buChar char="ü"/>
            </a:pPr>
            <a:r>
              <a:rPr lang="en-ZA" sz="5100" dirty="0">
                <a:latin typeface="+mj-lt"/>
                <a:cs typeface="Arial" panose="020B0604020202020204" pitchFamily="34" charset="0"/>
              </a:rPr>
              <a:t>Share with officials at all levels the outcomes of the 2018 </a:t>
            </a:r>
            <a:r>
              <a:rPr lang="en-ZA" sz="5100" dirty="0" err="1">
                <a:latin typeface="+mj-lt"/>
                <a:cs typeface="Arial" panose="020B0604020202020204" pitchFamily="34" charset="0"/>
              </a:rPr>
              <a:t>Kopanong</a:t>
            </a:r>
            <a:r>
              <a:rPr lang="en-ZA" sz="5100" dirty="0">
                <a:latin typeface="+mj-lt"/>
                <a:cs typeface="Arial" panose="020B0604020202020204" pitchFamily="34" charset="0"/>
              </a:rPr>
              <a:t> Strategic Planning Session. </a:t>
            </a:r>
          </a:p>
          <a:p>
            <a:pPr>
              <a:buFont typeface="Wingdings" panose="05000000000000000000" pitchFamily="2" charset="2"/>
              <a:buChar char="ü"/>
            </a:pPr>
            <a:r>
              <a:rPr lang="en-ZA" sz="5100" dirty="0">
                <a:latin typeface="+mj-lt"/>
                <a:cs typeface="Arial" panose="020B0604020202020204" pitchFamily="34" charset="0"/>
              </a:rPr>
              <a:t>Engage and  foster understanding of the vison of the organisation</a:t>
            </a:r>
          </a:p>
          <a:p>
            <a:pPr>
              <a:buFont typeface="Wingdings" panose="05000000000000000000" pitchFamily="2" charset="2"/>
              <a:buChar char="ü"/>
            </a:pPr>
            <a:r>
              <a:rPr lang="en-ZA" sz="5100" dirty="0">
                <a:latin typeface="+mj-lt"/>
                <a:cs typeface="Arial" panose="020B0604020202020204" pitchFamily="34" charset="0"/>
              </a:rPr>
              <a:t>Facilitate discussions and receive inputs from officials </a:t>
            </a:r>
          </a:p>
          <a:p>
            <a:pPr marL="0" indent="0">
              <a:buNone/>
            </a:pPr>
            <a:endParaRPr lang="en-ZA" sz="5100" dirty="0">
              <a:latin typeface="+mj-lt"/>
              <a:cs typeface="Arial" panose="020B0604020202020204" pitchFamily="34" charset="0"/>
            </a:endParaRPr>
          </a:p>
          <a:p>
            <a:pPr>
              <a:buFont typeface="Wingdings" panose="05000000000000000000" pitchFamily="2" charset="2"/>
              <a:buChar char="q"/>
            </a:pPr>
            <a:r>
              <a:rPr lang="en-ZA" sz="5100" b="1" dirty="0">
                <a:latin typeface="+mj-lt"/>
                <a:cs typeface="Arial" panose="020B0604020202020204" pitchFamily="34" charset="0"/>
              </a:rPr>
              <a:t>Roadshows were conducted in all six regions and Head Office.</a:t>
            </a:r>
          </a:p>
          <a:p>
            <a:pPr>
              <a:buFont typeface="Wingdings" panose="05000000000000000000" pitchFamily="2" charset="2"/>
              <a:buChar char="q"/>
            </a:pPr>
            <a:endParaRPr lang="en-ZA" sz="5100" b="1" dirty="0">
              <a:latin typeface="+mj-lt"/>
              <a:cs typeface="Arial" panose="020B0604020202020204" pitchFamily="34" charset="0"/>
            </a:endParaRPr>
          </a:p>
          <a:p>
            <a:endParaRPr lang="en-ZA" sz="4400" dirty="0">
              <a:latin typeface="+mj-lt"/>
              <a:cs typeface="Arial" panose="020B0604020202020204" pitchFamily="34" charset="0"/>
            </a:endParaRPr>
          </a:p>
        </p:txBody>
      </p:sp>
    </p:spTree>
    <p:extLst>
      <p:ext uri="{BB962C8B-B14F-4D97-AF65-F5344CB8AC3E}">
        <p14:creationId xmlns:p14="http://schemas.microsoft.com/office/powerpoint/2010/main" val="1012483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normAutofit fontScale="62500" lnSpcReduction="20000"/>
          </a:bodyPr>
          <a:lstStyle/>
          <a:p>
            <a:pPr>
              <a:buFont typeface="Wingdings" panose="05000000000000000000" pitchFamily="2" charset="2"/>
              <a:buChar char="q"/>
            </a:pPr>
            <a:r>
              <a:rPr lang="en-ZA" sz="5100" b="1" dirty="0">
                <a:latin typeface="+mj-lt"/>
                <a:cs typeface="Arial" panose="020B0604020202020204" pitchFamily="34" charset="0"/>
              </a:rPr>
              <a:t>Inputs/ recommendations received are summarised and categorised into nine key focus areas: </a:t>
            </a:r>
          </a:p>
          <a:p>
            <a:pPr>
              <a:buFont typeface="Wingdings" panose="05000000000000000000" pitchFamily="2" charset="2"/>
              <a:buChar char="ü"/>
            </a:pPr>
            <a:r>
              <a:rPr lang="en-ZA" sz="5100" dirty="0">
                <a:latin typeface="+mj-lt"/>
                <a:cs typeface="Arial" panose="020B0604020202020204" pitchFamily="34" charset="0"/>
              </a:rPr>
              <a:t>Security, </a:t>
            </a:r>
          </a:p>
          <a:p>
            <a:pPr>
              <a:buFont typeface="Wingdings" panose="05000000000000000000" pitchFamily="2" charset="2"/>
              <a:buChar char="ü"/>
            </a:pPr>
            <a:r>
              <a:rPr lang="en-ZA" sz="5100" dirty="0">
                <a:latin typeface="+mj-lt"/>
                <a:cs typeface="Arial" panose="020B0604020202020204" pitchFamily="34" charset="0"/>
              </a:rPr>
              <a:t>Rehabilitation,</a:t>
            </a:r>
          </a:p>
          <a:p>
            <a:pPr>
              <a:buFont typeface="Wingdings" panose="05000000000000000000" pitchFamily="2" charset="2"/>
              <a:buChar char="ü"/>
            </a:pPr>
            <a:r>
              <a:rPr lang="en-ZA" sz="5100" dirty="0">
                <a:latin typeface="+mj-lt"/>
                <a:cs typeface="Arial" panose="020B0604020202020204" pitchFamily="34" charset="0"/>
              </a:rPr>
              <a:t>Social Reintegration, </a:t>
            </a:r>
          </a:p>
          <a:p>
            <a:pPr>
              <a:buFont typeface="Wingdings" panose="05000000000000000000" pitchFamily="2" charset="2"/>
              <a:buChar char="ü"/>
            </a:pPr>
            <a:r>
              <a:rPr lang="en-ZA" sz="5100" dirty="0">
                <a:latin typeface="+mj-lt"/>
                <a:cs typeface="Arial" panose="020B0604020202020204" pitchFamily="34" charset="0"/>
              </a:rPr>
              <a:t>Policies, </a:t>
            </a:r>
          </a:p>
          <a:p>
            <a:pPr>
              <a:buFont typeface="Wingdings" panose="05000000000000000000" pitchFamily="2" charset="2"/>
              <a:buChar char="ü"/>
            </a:pPr>
            <a:r>
              <a:rPr lang="en-ZA" sz="5100" dirty="0">
                <a:latin typeface="+mj-lt"/>
                <a:cs typeface="Arial" panose="020B0604020202020204" pitchFamily="34" charset="0"/>
              </a:rPr>
              <a:t>Human Resources,</a:t>
            </a:r>
          </a:p>
          <a:p>
            <a:pPr>
              <a:buFont typeface="Wingdings" panose="05000000000000000000" pitchFamily="2" charset="2"/>
              <a:buChar char="ü"/>
            </a:pPr>
            <a:r>
              <a:rPr lang="en-ZA" sz="5100" dirty="0">
                <a:latin typeface="+mj-lt"/>
                <a:cs typeface="Arial" panose="020B0604020202020204" pitchFamily="34" charset="0"/>
              </a:rPr>
              <a:t>Technology, </a:t>
            </a:r>
          </a:p>
          <a:p>
            <a:pPr>
              <a:buFont typeface="Wingdings" panose="05000000000000000000" pitchFamily="2" charset="2"/>
              <a:buChar char="ü"/>
            </a:pPr>
            <a:r>
              <a:rPr lang="en-ZA" sz="5100" dirty="0">
                <a:latin typeface="+mj-lt"/>
                <a:cs typeface="Arial" panose="020B0604020202020204" pitchFamily="34" charset="0"/>
              </a:rPr>
              <a:t>Self-Sufficiency/ Sustainable Corrections,</a:t>
            </a:r>
          </a:p>
          <a:p>
            <a:pPr>
              <a:buFont typeface="Wingdings" panose="05000000000000000000" pitchFamily="2" charset="2"/>
              <a:buChar char="ü"/>
            </a:pPr>
            <a:r>
              <a:rPr lang="en-ZA" sz="5100" dirty="0">
                <a:latin typeface="+mj-lt"/>
                <a:cs typeface="Arial" panose="020B0604020202020204" pitchFamily="34" charset="0"/>
              </a:rPr>
              <a:t> Partnerships with other Departments, </a:t>
            </a:r>
          </a:p>
          <a:p>
            <a:pPr>
              <a:buFont typeface="Wingdings" panose="05000000000000000000" pitchFamily="2" charset="2"/>
              <a:buChar char="ü"/>
            </a:pPr>
            <a:r>
              <a:rPr lang="en-ZA" sz="5100" dirty="0">
                <a:latin typeface="+mj-lt"/>
                <a:cs typeface="Arial" panose="020B0604020202020204" pitchFamily="34" charset="0"/>
              </a:rPr>
              <a:t>Partnerships with Communities.</a:t>
            </a:r>
          </a:p>
          <a:p>
            <a:endParaRPr lang="en-ZA" sz="4400" dirty="0">
              <a:latin typeface="+mj-lt"/>
              <a:cs typeface="Arial" panose="020B0604020202020204" pitchFamily="34" charset="0"/>
            </a:endParaRPr>
          </a:p>
        </p:txBody>
      </p:sp>
    </p:spTree>
    <p:extLst>
      <p:ext uri="{BB962C8B-B14F-4D97-AF65-F5344CB8AC3E}">
        <p14:creationId xmlns:p14="http://schemas.microsoft.com/office/powerpoint/2010/main" val="1807808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ZA" sz="2800" b="1" dirty="0"/>
              <a:t>Security</a:t>
            </a:r>
            <a:endParaRPr lang="en-ZA" sz="2800" dirty="0"/>
          </a:p>
        </p:txBody>
      </p:sp>
      <p:sp>
        <p:nvSpPr>
          <p:cNvPr id="3" name="Content Placeholder 2"/>
          <p:cNvSpPr>
            <a:spLocks noGrp="1"/>
          </p:cNvSpPr>
          <p:nvPr>
            <p:ph idx="1"/>
          </p:nvPr>
        </p:nvSpPr>
        <p:spPr>
          <a:xfrm>
            <a:off x="381000" y="1066800"/>
            <a:ext cx="8305800" cy="5181600"/>
          </a:xfrm>
        </p:spPr>
        <p:txBody>
          <a:bodyPr>
            <a:noAutofit/>
          </a:bodyPr>
          <a:lstStyle/>
          <a:p>
            <a:r>
              <a:rPr lang="en-ZA" sz="2400" dirty="0"/>
              <a:t>Establish proactive security that is intelligence driven.</a:t>
            </a:r>
          </a:p>
          <a:p>
            <a:pPr lvl="0"/>
            <a:r>
              <a:rPr lang="en-ZA" sz="2400" dirty="0"/>
              <a:t>Improve security fencing in our facilities. </a:t>
            </a:r>
          </a:p>
          <a:p>
            <a:pPr lvl="0"/>
            <a:r>
              <a:rPr lang="en-ZA" sz="2400" dirty="0"/>
              <a:t>Review  the grading of correctional centres and consider use of offender profiles. </a:t>
            </a:r>
          </a:p>
          <a:p>
            <a:pPr lvl="0"/>
            <a:r>
              <a:rPr lang="en-ZA" sz="2400" dirty="0"/>
              <a:t>Reduce  DCS dependencies on private companies and take ownership of our security systems</a:t>
            </a:r>
            <a:r>
              <a:rPr lang="en-ZA" sz="2400" dirty="0">
                <a:solidFill>
                  <a:srgbClr val="FF0000"/>
                </a:solidFill>
              </a:rPr>
              <a:t>. </a:t>
            </a:r>
            <a:r>
              <a:rPr lang="en-ZA" sz="2400" dirty="0"/>
              <a:t> </a:t>
            </a:r>
          </a:p>
          <a:p>
            <a:pPr lvl="0"/>
            <a:r>
              <a:rPr lang="en-ZA" sz="2400" dirty="0"/>
              <a:t>Effective use of technology  to monitor movements at our correctional centres to enhance security. </a:t>
            </a:r>
          </a:p>
          <a:p>
            <a:r>
              <a:rPr lang="en-ZA" sz="2400" dirty="0"/>
              <a:t>Improve the quality of body scanners in order to prevent contraband our centres. </a:t>
            </a:r>
          </a:p>
          <a:p>
            <a:r>
              <a:rPr lang="en-ZA" sz="2400" dirty="0"/>
              <a:t>Use of cell phone jamming technology </a:t>
            </a:r>
          </a:p>
        </p:txBody>
      </p:sp>
    </p:spTree>
    <p:extLst>
      <p:ext uri="{BB962C8B-B14F-4D97-AF65-F5344CB8AC3E}">
        <p14:creationId xmlns:p14="http://schemas.microsoft.com/office/powerpoint/2010/main" val="2052475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2800" b="1" dirty="0"/>
              <a:t>Rehabilitation Programs</a:t>
            </a:r>
            <a:endParaRPr lang="en-ZA" sz="2800" dirty="0"/>
          </a:p>
        </p:txBody>
      </p:sp>
      <p:sp>
        <p:nvSpPr>
          <p:cNvPr id="3" name="Content Placeholder 2"/>
          <p:cNvSpPr>
            <a:spLocks noGrp="1"/>
          </p:cNvSpPr>
          <p:nvPr>
            <p:ph idx="1"/>
          </p:nvPr>
        </p:nvSpPr>
        <p:spPr/>
        <p:txBody>
          <a:bodyPr>
            <a:normAutofit/>
          </a:bodyPr>
          <a:lstStyle/>
          <a:p>
            <a:pPr lvl="0"/>
            <a:r>
              <a:rPr lang="en-ZA" sz="2400" dirty="0"/>
              <a:t>Streamline the approach to rehabilitation and prevent the use of multiple approaches  </a:t>
            </a:r>
          </a:p>
          <a:p>
            <a:pPr lvl="0"/>
            <a:endParaRPr lang="en-ZA" sz="2400" dirty="0"/>
          </a:p>
          <a:p>
            <a:pPr lvl="0"/>
            <a:r>
              <a:rPr lang="en-ZA" sz="2400" dirty="0"/>
              <a:t>Diversify  involvement of stakeholders in rehabilitation and social integration</a:t>
            </a:r>
          </a:p>
          <a:p>
            <a:pPr lvl="0"/>
            <a:endParaRPr lang="en-ZA" sz="2400" dirty="0"/>
          </a:p>
          <a:p>
            <a:pPr lvl="0"/>
            <a:r>
              <a:rPr lang="en-ZA" sz="2400" dirty="0"/>
              <a:t>Measure the quality and impact  of rehabilitation programs, so as to reduce re offending</a:t>
            </a:r>
          </a:p>
          <a:p>
            <a:pPr marL="0" lvl="0" indent="0">
              <a:buNone/>
            </a:pPr>
            <a:endParaRPr lang="en-ZA" sz="2400" dirty="0"/>
          </a:p>
        </p:txBody>
      </p:sp>
    </p:spTree>
    <p:extLst>
      <p:ext uri="{BB962C8B-B14F-4D97-AF65-F5344CB8AC3E}">
        <p14:creationId xmlns:p14="http://schemas.microsoft.com/office/powerpoint/2010/main" val="91114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ZA" b="1" dirty="0"/>
              <a:t>Social Reintegration</a:t>
            </a:r>
            <a:br>
              <a:rPr lang="en-ZA" dirty="0"/>
            </a:br>
            <a:endParaRPr lang="en-ZA" dirty="0"/>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pPr lvl="0" algn="just"/>
            <a:r>
              <a:rPr lang="en-ZA" sz="2800" dirty="0"/>
              <a:t>Increase engagements on parole process and include victims </a:t>
            </a:r>
          </a:p>
          <a:p>
            <a:pPr lvl="0" algn="just"/>
            <a:r>
              <a:rPr lang="en-ZA" sz="2800" dirty="0"/>
              <a:t>Provide mentorship programs for ex-offenders to prepare them for easy  integration into their communities. </a:t>
            </a:r>
          </a:p>
          <a:p>
            <a:pPr lvl="0" algn="just"/>
            <a:r>
              <a:rPr lang="en-ZA" sz="2800" dirty="0"/>
              <a:t>Programs to integrate offenders into the communities must be different from mainstream programs/ interventions. </a:t>
            </a:r>
          </a:p>
          <a:p>
            <a:pPr lvl="0" algn="just"/>
            <a:r>
              <a:rPr lang="en-ZA" sz="2800" dirty="0"/>
              <a:t>Involve the community in social reintegration so that when offenders are released they receive the required support. </a:t>
            </a:r>
          </a:p>
          <a:p>
            <a:pPr algn="just"/>
            <a:r>
              <a:rPr lang="en-ZA" sz="2800" dirty="0"/>
              <a:t>Correctional Centre officials need to play a role in Parole Board processes to avoid wrong releases.</a:t>
            </a:r>
          </a:p>
          <a:p>
            <a:pPr lvl="0" algn="just"/>
            <a:endParaRPr lang="en-ZA" dirty="0"/>
          </a:p>
          <a:p>
            <a:pPr lvl="0" algn="just"/>
            <a:endParaRPr lang="en-ZA" dirty="0"/>
          </a:p>
        </p:txBody>
      </p:sp>
    </p:spTree>
    <p:extLst>
      <p:ext uri="{BB962C8B-B14F-4D97-AF65-F5344CB8AC3E}">
        <p14:creationId xmlns:p14="http://schemas.microsoft.com/office/powerpoint/2010/main" val="3593926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2800" b="1" dirty="0"/>
              <a:t>Human Resources</a:t>
            </a:r>
            <a:endParaRPr lang="en-ZA" sz="2800" dirty="0"/>
          </a:p>
        </p:txBody>
      </p:sp>
      <p:sp>
        <p:nvSpPr>
          <p:cNvPr id="3" name="Content Placeholder 2"/>
          <p:cNvSpPr>
            <a:spLocks noGrp="1"/>
          </p:cNvSpPr>
          <p:nvPr>
            <p:ph idx="1"/>
          </p:nvPr>
        </p:nvSpPr>
        <p:spPr>
          <a:xfrm>
            <a:off x="457200" y="1143000"/>
            <a:ext cx="8229600" cy="4983163"/>
          </a:xfrm>
        </p:spPr>
        <p:txBody>
          <a:bodyPr>
            <a:noAutofit/>
          </a:bodyPr>
          <a:lstStyle/>
          <a:p>
            <a:pPr lvl="0"/>
            <a:r>
              <a:rPr lang="en-ZA" sz="2400" dirty="0"/>
              <a:t>HR matters to be considered: succession planning ; promotion and career path policy and retention strategy. There should be a review of current shift pattern; centre and non-centre based policy. </a:t>
            </a:r>
          </a:p>
          <a:p>
            <a:pPr lvl="0"/>
            <a:r>
              <a:rPr lang="en-ZA" sz="2400" dirty="0"/>
              <a:t>The equity policy should be reviewed to take into consideration the offender population which is predominantly  male, the policy should give primary consideration to safety of female officials at male correctional centres.</a:t>
            </a:r>
          </a:p>
          <a:p>
            <a:pPr lvl="0"/>
            <a:r>
              <a:rPr lang="en-ZA" sz="2400" dirty="0"/>
              <a:t>Female personnel should be trained to deal with male offenders.</a:t>
            </a:r>
          </a:p>
          <a:p>
            <a:r>
              <a:rPr lang="en-ZA" sz="2400" dirty="0"/>
              <a:t>The qualities of an Ideal Correctional Official listed in Chapter 8 of the White Paper on Corrections should be extended to include: rationality, consistency and fairness. </a:t>
            </a:r>
          </a:p>
        </p:txBody>
      </p:sp>
    </p:spTree>
    <p:extLst>
      <p:ext uri="{BB962C8B-B14F-4D97-AF65-F5344CB8AC3E}">
        <p14:creationId xmlns:p14="http://schemas.microsoft.com/office/powerpoint/2010/main" val="2134850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ZA" sz="2800" b="1" dirty="0"/>
              <a:t>Human Resources</a:t>
            </a:r>
            <a:endParaRPr lang="en-ZA" sz="2800" dirty="0"/>
          </a:p>
        </p:txBody>
      </p:sp>
      <p:sp>
        <p:nvSpPr>
          <p:cNvPr id="3" name="Content Placeholder 2"/>
          <p:cNvSpPr>
            <a:spLocks noGrp="1"/>
          </p:cNvSpPr>
          <p:nvPr>
            <p:ph idx="1"/>
          </p:nvPr>
        </p:nvSpPr>
        <p:spPr>
          <a:xfrm>
            <a:off x="457200" y="914400"/>
            <a:ext cx="8229600" cy="5638800"/>
          </a:xfrm>
        </p:spPr>
        <p:txBody>
          <a:bodyPr>
            <a:normAutofit fontScale="62500" lnSpcReduction="20000"/>
          </a:bodyPr>
          <a:lstStyle/>
          <a:p>
            <a:pPr lvl="0" algn="just"/>
            <a:r>
              <a:rPr lang="en-ZA" sz="3800" dirty="0"/>
              <a:t>A need to review the organisational structure and post establishment. This process should include the upgrading of entry level posts and a review of salary levels of some of the medical professionals. </a:t>
            </a:r>
          </a:p>
          <a:p>
            <a:pPr lvl="0" algn="just"/>
            <a:r>
              <a:rPr lang="en-ZA" sz="3800" dirty="0"/>
              <a:t>DCS should create a platform/ mechanism for officials/ correctional centres to share and learn from each other.</a:t>
            </a:r>
          </a:p>
          <a:p>
            <a:pPr algn="just"/>
            <a:r>
              <a:rPr lang="en-ZA" sz="3800" dirty="0"/>
              <a:t>Give attention to implementing employee wellness programs in order to have a positive workforce. Health and Safety/Wellness clinics should be made available in management areas to cater for officials who are injured on duty.</a:t>
            </a:r>
          </a:p>
          <a:p>
            <a:pPr lvl="0" algn="just"/>
            <a:r>
              <a:rPr lang="en-ZA" sz="3800" dirty="0"/>
              <a:t>Age analysis of staff should be conducted as part of human resources plan that will consider the needs of different age groups. </a:t>
            </a:r>
          </a:p>
          <a:p>
            <a:pPr lvl="0" algn="just"/>
            <a:r>
              <a:rPr lang="en-ZA" sz="3800" dirty="0"/>
              <a:t>Document institutional memory and this should include introducing a voluntary mentorship program to avoid DCS losing institutional capacity and valuable skills</a:t>
            </a:r>
          </a:p>
          <a:p>
            <a:pPr lvl="0" algn="just"/>
            <a:endParaRPr lang="en-ZA" dirty="0"/>
          </a:p>
        </p:txBody>
      </p:sp>
    </p:spTree>
    <p:extLst>
      <p:ext uri="{BB962C8B-B14F-4D97-AF65-F5344CB8AC3E}">
        <p14:creationId xmlns:p14="http://schemas.microsoft.com/office/powerpoint/2010/main" val="2501557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2800" b="1" dirty="0"/>
              <a:t>Human Resources</a:t>
            </a:r>
            <a:endParaRPr lang="en-ZA" sz="2800" dirty="0"/>
          </a:p>
        </p:txBody>
      </p:sp>
      <p:sp>
        <p:nvSpPr>
          <p:cNvPr id="3" name="Content Placeholder 2"/>
          <p:cNvSpPr>
            <a:spLocks noGrp="1"/>
          </p:cNvSpPr>
          <p:nvPr>
            <p:ph idx="1"/>
          </p:nvPr>
        </p:nvSpPr>
        <p:spPr>
          <a:xfrm>
            <a:off x="457200" y="1143000"/>
            <a:ext cx="8229600" cy="4983163"/>
          </a:xfrm>
        </p:spPr>
        <p:txBody>
          <a:bodyPr>
            <a:normAutofit fontScale="85000" lnSpcReduction="20000"/>
          </a:bodyPr>
          <a:lstStyle/>
          <a:p>
            <a:pPr lvl="0" algn="just"/>
            <a:r>
              <a:rPr lang="en-ZA" sz="3400" dirty="0"/>
              <a:t>Define the skill set of an ideal correctional official and this should guide the type of training that is provided.</a:t>
            </a:r>
          </a:p>
          <a:p>
            <a:pPr lvl="0" algn="just"/>
            <a:r>
              <a:rPr lang="en-ZA" sz="3400" dirty="0"/>
              <a:t>Attention needs to be given to the training of officials to work with special categories of offenders including mentally ill inmates. </a:t>
            </a:r>
          </a:p>
          <a:p>
            <a:pPr lvl="0" algn="just"/>
            <a:r>
              <a:rPr lang="en-ZA" sz="3400" dirty="0"/>
              <a:t>There needs to be a review of training content whether it is in line with organisational needs and technological developments.</a:t>
            </a:r>
          </a:p>
          <a:p>
            <a:pPr lvl="0" algn="just"/>
            <a:r>
              <a:rPr lang="en-ZA" sz="3400" dirty="0"/>
              <a:t>Basic training should be reintroduced/resuscitated. </a:t>
            </a:r>
          </a:p>
          <a:p>
            <a:pPr algn="just"/>
            <a:r>
              <a:rPr lang="en-ZA" sz="3400" dirty="0"/>
              <a:t>The Department needs to recruit and invest in training young people. </a:t>
            </a:r>
          </a:p>
          <a:p>
            <a:pPr lvl="0" algn="just"/>
            <a:endParaRPr lang="en-ZA" dirty="0"/>
          </a:p>
          <a:p>
            <a:pPr algn="just"/>
            <a:endParaRPr lang="en-ZA" dirty="0"/>
          </a:p>
        </p:txBody>
      </p:sp>
    </p:spTree>
    <p:extLst>
      <p:ext uri="{BB962C8B-B14F-4D97-AF65-F5344CB8AC3E}">
        <p14:creationId xmlns:p14="http://schemas.microsoft.com/office/powerpoint/2010/main" val="15550566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4.1.2"/>
  <p:tag name="PPTVERSION" val="14"/>
  <p:tag name="TPOS" val="2"/>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 name="THINKCELLSTATEDONOTDELETE" val="7xKqHXCsmEqpYS9D3W9JOA"/>
</p:tagLst>
</file>

<file path=ppt/theme/theme1.xml><?xml version="1.0" encoding="utf-8"?>
<a:theme xmlns:a="http://schemas.openxmlformats.org/drawingml/2006/main" name="Blank">
  <a:themeElements>
    <a:clrScheme name="Blank 1">
      <a:dk1>
        <a:srgbClr val="000000"/>
      </a:dk1>
      <a:lt1>
        <a:srgbClr val="FFFFFF"/>
      </a:lt1>
      <a:dk2>
        <a:srgbClr val="000000"/>
      </a:dk2>
      <a:lt2>
        <a:srgbClr val="7D0900"/>
      </a:lt2>
      <a:accent1>
        <a:srgbClr val="808080"/>
      </a:accent1>
      <a:accent2>
        <a:srgbClr val="A0A0A0"/>
      </a:accent2>
      <a:accent3>
        <a:srgbClr val="FFFFFF"/>
      </a:accent3>
      <a:accent4>
        <a:srgbClr val="000000"/>
      </a:accent4>
      <a:accent5>
        <a:srgbClr val="C0C0C0"/>
      </a:accent5>
      <a:accent6>
        <a:srgbClr val="919191"/>
      </a:accent6>
      <a:hlink>
        <a:srgbClr val="B9B9B9"/>
      </a:hlink>
      <a:folHlink>
        <a:srgbClr val="DCDCDC"/>
      </a:folHlink>
    </a:clrScheme>
    <a:fontScheme name="Blank">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72000" tIns="72000" rIns="72000" bIns="72000" numCol="1" anchor="t" anchorCtr="0" compatLnSpc="1">
        <a:prstTxWarp prst="textNoShape">
          <a:avLst/>
        </a:prstTxWarp>
        <a:spAutoFit/>
      </a:bodyPr>
      <a:lstStyle>
        <a:defPPr marL="0" marR="0" indent="0" algn="ctr" defTabSz="914400" rtl="0" eaLnBrk="1" fontAlgn="base" latinLnBrk="0" hangingPunct="1">
          <a:lnSpc>
            <a:spcPct val="90000"/>
          </a:lnSpc>
          <a:spcBef>
            <a:spcPct val="50000"/>
          </a:spcBef>
          <a:spcAft>
            <a:spcPct val="0"/>
          </a:spcAft>
          <a:buClr>
            <a:schemeClr val="bg2"/>
          </a:buClr>
          <a:buSzTx/>
          <a:buFontTx/>
          <a:buNone/>
          <a:tabLst/>
          <a:defRPr kumimoji="0" lang="en-US" sz="1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72000" tIns="72000" rIns="72000" bIns="72000" numCol="1" anchor="t" anchorCtr="0" compatLnSpc="1">
        <a:prstTxWarp prst="textNoShape">
          <a:avLst/>
        </a:prstTxWarp>
        <a:spAutoFit/>
      </a:bodyPr>
      <a:lstStyle>
        <a:defPPr marL="0" marR="0" indent="0" algn="ctr" defTabSz="914400" rtl="0" eaLnBrk="1" fontAlgn="base" latinLnBrk="0" hangingPunct="1">
          <a:lnSpc>
            <a:spcPct val="90000"/>
          </a:lnSpc>
          <a:spcBef>
            <a:spcPct val="50000"/>
          </a:spcBef>
          <a:spcAft>
            <a:spcPct val="0"/>
          </a:spcAft>
          <a:buClr>
            <a:schemeClr val="bg2"/>
          </a:buClr>
          <a:buSzTx/>
          <a:buFontTx/>
          <a:buNone/>
          <a:tabLst/>
          <a:defRPr kumimoji="0" lang="en-US" sz="1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Blank 1">
        <a:dk1>
          <a:srgbClr val="000000"/>
        </a:dk1>
        <a:lt1>
          <a:srgbClr val="FFFFFF"/>
        </a:lt1>
        <a:dk2>
          <a:srgbClr val="000000"/>
        </a:dk2>
        <a:lt2>
          <a:srgbClr val="7D0900"/>
        </a:lt2>
        <a:accent1>
          <a:srgbClr val="808080"/>
        </a:accent1>
        <a:accent2>
          <a:srgbClr val="A0A0A0"/>
        </a:accent2>
        <a:accent3>
          <a:srgbClr val="FFFFFF"/>
        </a:accent3>
        <a:accent4>
          <a:srgbClr val="000000"/>
        </a:accent4>
        <a:accent5>
          <a:srgbClr val="C0C0C0"/>
        </a:accent5>
        <a:accent6>
          <a:srgbClr val="919191"/>
        </a:accent6>
        <a:hlink>
          <a:srgbClr val="B9B9B9"/>
        </a:hlink>
        <a:folHlink>
          <a:srgbClr val="DCDCD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9127</TotalTime>
  <Words>1727</Words>
  <Application>Microsoft Office PowerPoint</Application>
  <PresentationFormat>On-screen Show (4:3)</PresentationFormat>
  <Paragraphs>118</Paragraphs>
  <Slides>18</Slides>
  <Notes>4</Notes>
  <HiddenSlides>0</HiddenSlides>
  <MMClips>0</MMClips>
  <ScaleCrop>false</ScaleCrop>
  <HeadingPairs>
    <vt:vector size="8" baseType="variant">
      <vt:variant>
        <vt:lpstr>Fonts Used</vt:lpstr>
      </vt:variant>
      <vt:variant>
        <vt:i4>4</vt:i4>
      </vt:variant>
      <vt:variant>
        <vt:lpstr>Theme</vt:lpstr>
      </vt:variant>
      <vt:variant>
        <vt:i4>3</vt:i4>
      </vt:variant>
      <vt:variant>
        <vt:lpstr>Embedded OLE Servers</vt:lpstr>
      </vt:variant>
      <vt:variant>
        <vt:i4>0</vt:i4>
      </vt:variant>
      <vt:variant>
        <vt:lpstr>Slide Titles</vt:lpstr>
      </vt:variant>
      <vt:variant>
        <vt:i4>18</vt:i4>
      </vt:variant>
    </vt:vector>
  </HeadingPairs>
  <TitlesOfParts>
    <vt:vector size="25" baseType="lpstr">
      <vt:lpstr>Arial</vt:lpstr>
      <vt:lpstr>Arial Unicode MS</vt:lpstr>
      <vt:lpstr>Calibri</vt:lpstr>
      <vt:lpstr>Wingdings</vt:lpstr>
      <vt:lpstr>Blank</vt:lpstr>
      <vt:lpstr>Custom Design</vt:lpstr>
      <vt:lpstr>1_Office Theme</vt:lpstr>
      <vt:lpstr>  REPORT ON THE ROADSHOWS</vt:lpstr>
      <vt:lpstr>INTRODUCTION</vt:lpstr>
      <vt:lpstr>PowerPoint Presentation</vt:lpstr>
      <vt:lpstr>Security</vt:lpstr>
      <vt:lpstr>Rehabilitation Programs</vt:lpstr>
      <vt:lpstr>Social Reintegration </vt:lpstr>
      <vt:lpstr>Human Resources</vt:lpstr>
      <vt:lpstr>Human Resources</vt:lpstr>
      <vt:lpstr>Human Resources</vt:lpstr>
      <vt:lpstr>Strategy</vt:lpstr>
      <vt:lpstr>POLICIES</vt:lpstr>
      <vt:lpstr>TECHNOLOGY</vt:lpstr>
      <vt:lpstr>SELF-SUFFICIENT AND SUSTAINABLE CORRECTIONS</vt:lpstr>
      <vt:lpstr>SELF-SUFFICIENT/ SUSTAINABLE CORRECTIONS</vt:lpstr>
      <vt:lpstr> PARTNERSHIP WITH OTHER DEPARTMENTS </vt:lpstr>
      <vt:lpstr>CONCLUSION AND RECOMMENDATIONS</vt:lpstr>
      <vt:lpstr>CONCLUSION AND RECOMMENDATIONS</vt:lpstr>
      <vt:lpstr>Thank you </vt:lpstr>
    </vt:vector>
  </TitlesOfParts>
  <Company>Acer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high level vision will be developed which will determine the required operating model…  Scope will include all core elements of DCS</dc:title>
  <dc:creator>Rowan Smyth</dc:creator>
  <cp:lastModifiedBy>Kopbc1</cp:lastModifiedBy>
  <cp:revision>526</cp:revision>
  <cp:lastPrinted>2019-08-15T06:57:15Z</cp:lastPrinted>
  <dcterms:created xsi:type="dcterms:W3CDTF">2011-05-16T12:44:01Z</dcterms:created>
  <dcterms:modified xsi:type="dcterms:W3CDTF">2019-08-15T07:01:46Z</dcterms:modified>
</cp:coreProperties>
</file>