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258" r:id="rId4"/>
    <p:sldId id="257" r:id="rId5"/>
    <p:sldId id="259" r:id="rId6"/>
    <p:sldId id="272" r:id="rId7"/>
    <p:sldId id="313" r:id="rId8"/>
    <p:sldId id="290" r:id="rId9"/>
    <p:sldId id="292" r:id="rId10"/>
    <p:sldId id="309" r:id="rId11"/>
    <p:sldId id="260" r:id="rId12"/>
    <p:sldId id="289" r:id="rId13"/>
    <p:sldId id="293" r:id="rId14"/>
    <p:sldId id="287" r:id="rId15"/>
    <p:sldId id="295" r:id="rId16"/>
    <p:sldId id="275" r:id="rId17"/>
    <p:sldId id="302" r:id="rId18"/>
    <p:sldId id="262" r:id="rId19"/>
    <p:sldId id="316" r:id="rId20"/>
    <p:sldId id="279" r:id="rId21"/>
    <p:sldId id="297" r:id="rId22"/>
    <p:sldId id="268" r:id="rId23"/>
    <p:sldId id="312" r:id="rId24"/>
    <p:sldId id="305" r:id="rId25"/>
    <p:sldId id="314" r:id="rId26"/>
    <p:sldId id="306" r:id="rId27"/>
    <p:sldId id="307" r:id="rId28"/>
    <p:sldId id="310" r:id="rId29"/>
    <p:sldId id="269" r:id="rId30"/>
    <p:sldId id="282" r:id="rId31"/>
    <p:sldId id="317" r:id="rId32"/>
    <p:sldId id="283" r:id="rId33"/>
    <p:sldId id="318" r:id="rId34"/>
    <p:sldId id="299" r:id="rId35"/>
    <p:sldId id="264" r:id="rId36"/>
    <p:sldId id="284" r:id="rId37"/>
    <p:sldId id="303" r:id="rId38"/>
    <p:sldId id="265" r:id="rId39"/>
    <p:sldId id="301" r:id="rId40"/>
    <p:sldId id="266" r:id="rId41"/>
    <p:sldId id="285" r:id="rId42"/>
    <p:sldId id="26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908"/>
    <a:srgbClr val="008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605" autoAdjust="0"/>
    <p:restoredTop sz="86439" autoAdjust="0"/>
  </p:normalViewPr>
  <p:slideViewPr>
    <p:cSldViewPr snapToGrid="0" snapToObjects="1">
      <p:cViewPr>
        <p:scale>
          <a:sx n="74" d="100"/>
          <a:sy n="74" d="100"/>
        </p:scale>
        <p:origin x="-76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09CAA-54D2-44C0-8DC0-1656415BF282}" type="doc">
      <dgm:prSet loTypeId="urn:microsoft.com/office/officeart/2009/3/layout/BlockDescending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2EB46CE6-0099-442E-877B-5A5D21ED7C7B}">
      <dgm:prSet phldrT="[Text]"/>
      <dgm:spPr/>
      <dgm:t>
        <a:bodyPr/>
        <a:lstStyle/>
        <a:p>
          <a:r>
            <a:rPr lang="en-ZA" dirty="0" smtClean="0"/>
            <a:t>5 Year Plan</a:t>
          </a:r>
          <a:endParaRPr lang="en-ZA" dirty="0"/>
        </a:p>
      </dgm:t>
    </dgm:pt>
    <dgm:pt modelId="{850C41F9-3215-4D8D-A9A2-2834591CC08B}" type="parTrans" cxnId="{D99404EF-D0DC-4CAF-9E07-BE68C5C494A3}">
      <dgm:prSet/>
      <dgm:spPr/>
      <dgm:t>
        <a:bodyPr/>
        <a:lstStyle/>
        <a:p>
          <a:endParaRPr lang="en-ZA"/>
        </a:p>
      </dgm:t>
    </dgm:pt>
    <dgm:pt modelId="{644359C4-E4B1-4076-850D-8FC0ECBA5D8F}" type="sibTrans" cxnId="{D99404EF-D0DC-4CAF-9E07-BE68C5C494A3}">
      <dgm:prSet/>
      <dgm:spPr/>
      <dgm:t>
        <a:bodyPr/>
        <a:lstStyle/>
        <a:p>
          <a:endParaRPr lang="en-ZA"/>
        </a:p>
      </dgm:t>
    </dgm:pt>
    <dgm:pt modelId="{98F04EE2-9B65-482C-BC52-599DE68FB796}">
      <dgm:prSet phldrT="[Text]" custT="1"/>
      <dgm:spPr/>
      <dgm:t>
        <a:bodyPr/>
        <a:lstStyle/>
        <a:p>
          <a:r>
            <a:rPr lang="en-US" sz="12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Provide offenders with improved access </a:t>
          </a:r>
          <a:r>
            <a:rPr lang="en-US" sz="12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to relevant and needs-based programs and services to facilitate their rehabilitation and successful social reintegration</a:t>
          </a:r>
        </a:p>
        <a:p>
          <a:endParaRPr lang="en-US" sz="1200" i="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ZA" sz="1200" dirty="0" smtClean="0">
              <a:latin typeface="Arial" panose="020B0604020202020204" pitchFamily="34" charset="0"/>
              <a:cs typeface="Arial" panose="020B0604020202020204" pitchFamily="34" charset="0"/>
            </a:rPr>
            <a:t>Audit/ renew/ amend strategic partnership</a:t>
          </a:r>
          <a:endParaRPr lang="en-US" sz="1200" i="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1400" i="0" dirty="0" smtClean="0">
            <a:solidFill>
              <a:schemeClr val="bg1"/>
            </a:solidFill>
          </a:endParaRPr>
        </a:p>
        <a:p>
          <a:endParaRPr lang="en-US" sz="1400" i="0" dirty="0" smtClean="0">
            <a:solidFill>
              <a:schemeClr val="bg1"/>
            </a:solidFill>
          </a:endParaRPr>
        </a:p>
      </dgm:t>
    </dgm:pt>
    <dgm:pt modelId="{EC8BBB27-5C2B-4853-9EC0-0FCE3561ACF3}" type="parTrans" cxnId="{5BD86FA2-3D0E-4CDD-9AA8-61B8D64E6E1C}">
      <dgm:prSet/>
      <dgm:spPr/>
      <dgm:t>
        <a:bodyPr/>
        <a:lstStyle/>
        <a:p>
          <a:endParaRPr lang="en-ZA"/>
        </a:p>
      </dgm:t>
    </dgm:pt>
    <dgm:pt modelId="{E32789A1-BC72-4289-A144-927DB176C624}" type="sibTrans" cxnId="{5BD86FA2-3D0E-4CDD-9AA8-61B8D64E6E1C}">
      <dgm:prSet/>
      <dgm:spPr/>
      <dgm:t>
        <a:bodyPr/>
        <a:lstStyle/>
        <a:p>
          <a:endParaRPr lang="en-ZA"/>
        </a:p>
      </dgm:t>
    </dgm:pt>
    <dgm:pt modelId="{8E92BBE3-16A3-4A02-B9A0-16F49B2CDC06}">
      <dgm:prSet phldrT="[Text]"/>
      <dgm:spPr/>
      <dgm:t>
        <a:bodyPr/>
        <a:lstStyle/>
        <a:p>
          <a:r>
            <a:rPr lang="en-ZA" dirty="0" smtClean="0">
              <a:latin typeface="Arial" panose="020B0604020202020204" pitchFamily="34" charset="0"/>
              <a:cs typeface="Arial" panose="020B0604020202020204" pitchFamily="34" charset="0"/>
            </a:rPr>
            <a:t>Fully Technological program offerings </a:t>
          </a:r>
        </a:p>
        <a:p>
          <a:endParaRPr lang="en-ZA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ZA" dirty="0" smtClean="0">
              <a:latin typeface="Arial" panose="020B0604020202020204" pitchFamily="34" charset="0"/>
              <a:cs typeface="Arial" panose="020B0604020202020204" pitchFamily="34" charset="0"/>
            </a:rPr>
            <a:t>Longitudinal research </a:t>
          </a:r>
        </a:p>
        <a:p>
          <a:r>
            <a:rPr lang="en-ZA" dirty="0" smtClean="0">
              <a:latin typeface="Arial" panose="020B0604020202020204" pitchFamily="34" charset="0"/>
              <a:cs typeface="Arial" panose="020B0604020202020204" pitchFamily="34" charset="0"/>
            </a:rPr>
            <a:t>(Follow good stories)</a:t>
          </a:r>
        </a:p>
        <a:p>
          <a:endParaRPr lang="en-ZA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ZA" dirty="0" smtClean="0">
              <a:latin typeface="Arial" panose="020B0604020202020204" pitchFamily="34" charset="0"/>
              <a:cs typeface="Arial" panose="020B0604020202020204" pitchFamily="34" charset="0"/>
            </a:rPr>
            <a:t>Customised programmes resulting from Indigenous knowledge research</a:t>
          </a:r>
        </a:p>
        <a:p>
          <a:endParaRPr lang="en-ZA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ZA" dirty="0"/>
        </a:p>
      </dgm:t>
    </dgm:pt>
    <dgm:pt modelId="{067D3413-CF1E-4668-ADD5-067F9D701F45}" type="parTrans" cxnId="{2013C5D8-FF7E-4EFD-8DB9-A80382AD367F}">
      <dgm:prSet/>
      <dgm:spPr/>
      <dgm:t>
        <a:bodyPr/>
        <a:lstStyle/>
        <a:p>
          <a:endParaRPr lang="en-ZA"/>
        </a:p>
      </dgm:t>
    </dgm:pt>
    <dgm:pt modelId="{0967A5C5-5A42-4D43-ACC4-957D01B928FD}" type="sibTrans" cxnId="{2013C5D8-FF7E-4EFD-8DB9-A80382AD367F}">
      <dgm:prSet/>
      <dgm:spPr/>
      <dgm:t>
        <a:bodyPr/>
        <a:lstStyle/>
        <a:p>
          <a:endParaRPr lang="en-ZA"/>
        </a:p>
      </dgm:t>
    </dgm:pt>
    <dgm:pt modelId="{FA8DD564-35B8-4094-857E-C099354CBA0F}">
      <dgm:prSet phldrT="[Text]"/>
      <dgm:spPr/>
      <dgm:t>
        <a:bodyPr/>
        <a:lstStyle/>
        <a:p>
          <a:r>
            <a:rPr lang="en-ZA" dirty="0" smtClean="0"/>
            <a:t>50 Year Plan</a:t>
          </a:r>
          <a:endParaRPr lang="en-ZA" dirty="0"/>
        </a:p>
      </dgm:t>
    </dgm:pt>
    <dgm:pt modelId="{315A79DA-E1D1-4F5B-972F-A99373AEF6C3}" type="parTrans" cxnId="{5871D2AC-9DBC-4A3D-ADB9-713426527A50}">
      <dgm:prSet/>
      <dgm:spPr/>
      <dgm:t>
        <a:bodyPr/>
        <a:lstStyle/>
        <a:p>
          <a:endParaRPr lang="en-ZA"/>
        </a:p>
      </dgm:t>
    </dgm:pt>
    <dgm:pt modelId="{5AF9A4A9-57F0-48B9-9E22-E355201EA133}" type="sibTrans" cxnId="{5871D2AC-9DBC-4A3D-ADB9-713426527A50}">
      <dgm:prSet/>
      <dgm:spPr/>
      <dgm:t>
        <a:bodyPr/>
        <a:lstStyle/>
        <a:p>
          <a:endParaRPr lang="en-ZA"/>
        </a:p>
      </dgm:t>
    </dgm:pt>
    <dgm:pt modelId="{AB413B80-DB20-49AE-8BBD-5B77F241FF2F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Equitable , fair 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and relatively safe society </a:t>
          </a:r>
        </a:p>
        <a:p>
          <a:r>
            <a:rPr lang="en-ZA" dirty="0" smtClean="0">
              <a:latin typeface="Arial" panose="020B0604020202020204" pitchFamily="34" charset="0"/>
              <a:cs typeface="Arial" panose="020B0604020202020204" pitchFamily="34" charset="0"/>
            </a:rPr>
            <a:t>Advanced Technological program offerings  </a:t>
          </a:r>
          <a:endParaRPr lang="en-Z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609A37-6735-4F0E-BAC1-76354D85887A}" type="parTrans" cxnId="{C562368A-6442-4573-8521-DED5EC6F401A}">
      <dgm:prSet/>
      <dgm:spPr/>
      <dgm:t>
        <a:bodyPr/>
        <a:lstStyle/>
        <a:p>
          <a:endParaRPr lang="en-ZA"/>
        </a:p>
      </dgm:t>
    </dgm:pt>
    <dgm:pt modelId="{B3539902-AF61-4C05-8982-F920BFC33B6A}" type="sibTrans" cxnId="{C562368A-6442-4573-8521-DED5EC6F401A}">
      <dgm:prSet/>
      <dgm:spPr/>
      <dgm:t>
        <a:bodyPr/>
        <a:lstStyle/>
        <a:p>
          <a:endParaRPr lang="en-ZA"/>
        </a:p>
      </dgm:t>
    </dgm:pt>
    <dgm:pt modelId="{6936CC32-C20F-4026-9AB7-A80744D6C229}">
      <dgm:prSet phldrT="[Text]"/>
      <dgm:spPr/>
      <dgm:t>
        <a:bodyPr/>
        <a:lstStyle/>
        <a:p>
          <a:r>
            <a:rPr lang="en-ZA" dirty="0" smtClean="0"/>
            <a:t>10 Year Plan</a:t>
          </a:r>
          <a:endParaRPr lang="en-ZA" dirty="0"/>
        </a:p>
      </dgm:t>
    </dgm:pt>
    <dgm:pt modelId="{9E81B9F3-31EF-4D2A-A1E4-24AE1C181D1F}" type="sibTrans" cxnId="{6DA25F2A-A2C7-4307-B5F1-8BDACE7784C6}">
      <dgm:prSet/>
      <dgm:spPr/>
      <dgm:t>
        <a:bodyPr/>
        <a:lstStyle/>
        <a:p>
          <a:endParaRPr lang="en-ZA"/>
        </a:p>
      </dgm:t>
    </dgm:pt>
    <dgm:pt modelId="{3987EA54-BF49-41B0-A012-F479D6321003}" type="parTrans" cxnId="{6DA25F2A-A2C7-4307-B5F1-8BDACE7784C6}">
      <dgm:prSet/>
      <dgm:spPr/>
      <dgm:t>
        <a:bodyPr/>
        <a:lstStyle/>
        <a:p>
          <a:endParaRPr lang="en-ZA"/>
        </a:p>
      </dgm:t>
    </dgm:pt>
    <dgm:pt modelId="{058F7928-214E-4082-A0A1-46B53EB877F1}">
      <dgm:prSet/>
      <dgm:spPr/>
      <dgm:t>
        <a:bodyPr/>
        <a:lstStyle/>
        <a:p>
          <a:endParaRPr lang="en-ZA" dirty="0"/>
        </a:p>
      </dgm:t>
    </dgm:pt>
    <dgm:pt modelId="{51B8543B-2A1E-46A2-A833-E9EE61D3265F}" type="parTrans" cxnId="{DA8BCA8C-423F-40BD-AECF-C1AD2CDDEF83}">
      <dgm:prSet/>
      <dgm:spPr/>
      <dgm:t>
        <a:bodyPr/>
        <a:lstStyle/>
        <a:p>
          <a:endParaRPr lang="en-ZA"/>
        </a:p>
      </dgm:t>
    </dgm:pt>
    <dgm:pt modelId="{679BD6F4-CF1F-48C1-A61F-0620D6D68419}" type="sibTrans" cxnId="{DA8BCA8C-423F-40BD-AECF-C1AD2CDDEF83}">
      <dgm:prSet/>
      <dgm:spPr/>
      <dgm:t>
        <a:bodyPr/>
        <a:lstStyle/>
        <a:p>
          <a:endParaRPr lang="en-ZA"/>
        </a:p>
      </dgm:t>
    </dgm:pt>
    <dgm:pt modelId="{C293218A-BAAD-4BF3-A3A5-A6F8A80DF606}" type="pres">
      <dgm:prSet presAssocID="{43709CAA-54D2-44C0-8DC0-1656415BF28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FC796FA3-0B14-4662-92B5-4A19530F5080}" type="pres">
      <dgm:prSet presAssocID="{2EB46CE6-0099-442E-877B-5A5D21ED7C7B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2C30D81-1BC4-4E76-85E0-972A67EA9B48}" type="pres">
      <dgm:prSet presAssocID="{2EB46CE6-0099-442E-877B-5A5D21ED7C7B}" presName="childText_1" presStyleLbl="node1" presStyleIdx="0" presStyleCnt="3" custLinFactNeighborX="-864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41AFD6D-F764-4206-91B1-FC22A5909C26}" type="pres">
      <dgm:prSet presAssocID="{2EB46CE6-0099-442E-877B-5A5D21ED7C7B}" presName="accentShape_1" presStyleCnt="0"/>
      <dgm:spPr/>
    </dgm:pt>
    <dgm:pt modelId="{3116F521-1B83-429C-A2A7-ECEDDEDF7363}" type="pres">
      <dgm:prSet presAssocID="{2EB46CE6-0099-442E-877B-5A5D21ED7C7B}" presName="imageRepeatNode" presStyleLbl="node1" presStyleIdx="0" presStyleCnt="3" custScaleX="150693" custLinFactNeighborX="-37945" custLinFactNeighborY="482"/>
      <dgm:spPr/>
      <dgm:t>
        <a:bodyPr/>
        <a:lstStyle/>
        <a:p>
          <a:endParaRPr lang="en-ZA"/>
        </a:p>
      </dgm:t>
    </dgm:pt>
    <dgm:pt modelId="{4AC835D9-EEE6-4006-B162-ED5884128BBA}" type="pres">
      <dgm:prSet presAssocID="{6936CC32-C20F-4026-9AB7-A80744D6C229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29B0D4E-9527-4DF4-8CD5-94AFB7B7C1C8}" type="pres">
      <dgm:prSet presAssocID="{6936CC32-C20F-4026-9AB7-A80744D6C229}" presName="childText_2" presStyleLbl="node2" presStyleIdx="0" presStyleCnt="0" custLinFactNeighborX="-21377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C2199AD-7778-4CD8-A24E-F35133B1D443}" type="pres">
      <dgm:prSet presAssocID="{6936CC32-C20F-4026-9AB7-A80744D6C229}" presName="accentShape_2" presStyleCnt="0"/>
      <dgm:spPr/>
    </dgm:pt>
    <dgm:pt modelId="{24D6FB7F-F398-4AD2-9D1F-A5B72AA2D00A}" type="pres">
      <dgm:prSet presAssocID="{6936CC32-C20F-4026-9AB7-A80744D6C229}" presName="imageRepeatNode" presStyleLbl="node1" presStyleIdx="1" presStyleCnt="3" custScaleX="150693" custLinFactNeighborX="6209" custLinFactNeighborY="170"/>
      <dgm:spPr/>
      <dgm:t>
        <a:bodyPr/>
        <a:lstStyle/>
        <a:p>
          <a:endParaRPr lang="en-ZA"/>
        </a:p>
      </dgm:t>
    </dgm:pt>
    <dgm:pt modelId="{7D88390C-7299-414B-9CC0-9341FA297A53}" type="pres">
      <dgm:prSet presAssocID="{FA8DD564-35B8-4094-857E-C099354CBA0F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C4C0215-C8FF-405E-9748-D890F08272DB}" type="pres">
      <dgm:prSet presAssocID="{FA8DD564-35B8-4094-857E-C099354CBA0F}" presName="childText_3" presStyleLbl="node2" presStyleIdx="0" presStyleCnt="0" custLinFactNeighborX="36925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E5FCEE3-3D79-4858-B49F-46361BF6725F}" type="pres">
      <dgm:prSet presAssocID="{FA8DD564-35B8-4094-857E-C099354CBA0F}" presName="accentShape_3" presStyleCnt="0"/>
      <dgm:spPr/>
    </dgm:pt>
    <dgm:pt modelId="{E3088BF5-33E3-495E-BD53-7F4A2F17A601}" type="pres">
      <dgm:prSet presAssocID="{FA8DD564-35B8-4094-857E-C099354CBA0F}" presName="imageRepeatNode" presStyleLbl="node1" presStyleIdx="2" presStyleCnt="3" custScaleX="150693" custLinFactNeighborX="42774" custLinFactNeighborY="587"/>
      <dgm:spPr/>
      <dgm:t>
        <a:bodyPr/>
        <a:lstStyle/>
        <a:p>
          <a:endParaRPr lang="en-ZA"/>
        </a:p>
      </dgm:t>
    </dgm:pt>
  </dgm:ptLst>
  <dgm:cxnLst>
    <dgm:cxn modelId="{911C21EC-DB8B-4C3F-9122-61CCC837895E}" type="presOf" srcId="{FA8DD564-35B8-4094-857E-C099354CBA0F}" destId="{E3088BF5-33E3-495E-BD53-7F4A2F17A601}" srcOrd="1" destOrd="0" presId="urn:microsoft.com/office/officeart/2009/3/layout/BlockDescendingList"/>
    <dgm:cxn modelId="{DA8BCA8C-423F-40BD-AECF-C1AD2CDDEF83}" srcId="{FA8DD564-35B8-4094-857E-C099354CBA0F}" destId="{058F7928-214E-4082-A0A1-46B53EB877F1}" srcOrd="1" destOrd="0" parTransId="{51B8543B-2A1E-46A2-A833-E9EE61D3265F}" sibTransId="{679BD6F4-CF1F-48C1-A61F-0620D6D68419}"/>
    <dgm:cxn modelId="{D99404EF-D0DC-4CAF-9E07-BE68C5C494A3}" srcId="{43709CAA-54D2-44C0-8DC0-1656415BF282}" destId="{2EB46CE6-0099-442E-877B-5A5D21ED7C7B}" srcOrd="0" destOrd="0" parTransId="{850C41F9-3215-4D8D-A9A2-2834591CC08B}" sibTransId="{644359C4-E4B1-4076-850D-8FC0ECBA5D8F}"/>
    <dgm:cxn modelId="{AA21D3A4-7C6F-4CA4-9C0E-AB1DACA58A75}" type="presOf" srcId="{43709CAA-54D2-44C0-8DC0-1656415BF282}" destId="{C293218A-BAAD-4BF3-A3A5-A6F8A80DF606}" srcOrd="0" destOrd="0" presId="urn:microsoft.com/office/officeart/2009/3/layout/BlockDescendingList"/>
    <dgm:cxn modelId="{87C07F4E-CA3A-4856-BF9A-4840FFA2CCD7}" type="presOf" srcId="{058F7928-214E-4082-A0A1-46B53EB877F1}" destId="{8C4C0215-C8FF-405E-9748-D890F08272DB}" srcOrd="0" destOrd="1" presId="urn:microsoft.com/office/officeart/2009/3/layout/BlockDescendingList"/>
    <dgm:cxn modelId="{B6A6183F-B60B-47C3-A99F-5E1C1E38A22E}" type="presOf" srcId="{2EB46CE6-0099-442E-877B-5A5D21ED7C7B}" destId="{FC796FA3-0B14-4662-92B5-4A19530F5080}" srcOrd="0" destOrd="0" presId="urn:microsoft.com/office/officeart/2009/3/layout/BlockDescendingList"/>
    <dgm:cxn modelId="{2013C5D8-FF7E-4EFD-8DB9-A80382AD367F}" srcId="{6936CC32-C20F-4026-9AB7-A80744D6C229}" destId="{8E92BBE3-16A3-4A02-B9A0-16F49B2CDC06}" srcOrd="0" destOrd="0" parTransId="{067D3413-CF1E-4668-ADD5-067F9D701F45}" sibTransId="{0967A5C5-5A42-4D43-ACC4-957D01B928FD}"/>
    <dgm:cxn modelId="{C562368A-6442-4573-8521-DED5EC6F401A}" srcId="{FA8DD564-35B8-4094-857E-C099354CBA0F}" destId="{AB413B80-DB20-49AE-8BBD-5B77F241FF2F}" srcOrd="0" destOrd="0" parTransId="{C0609A37-6735-4F0E-BAC1-76354D85887A}" sibTransId="{B3539902-AF61-4C05-8982-F920BFC33B6A}"/>
    <dgm:cxn modelId="{B8C21E36-A57F-411A-9BA1-20DEC4368BA7}" type="presOf" srcId="{AB413B80-DB20-49AE-8BBD-5B77F241FF2F}" destId="{8C4C0215-C8FF-405E-9748-D890F08272DB}" srcOrd="0" destOrd="0" presId="urn:microsoft.com/office/officeart/2009/3/layout/BlockDescendingList"/>
    <dgm:cxn modelId="{5BD86FA2-3D0E-4CDD-9AA8-61B8D64E6E1C}" srcId="{2EB46CE6-0099-442E-877B-5A5D21ED7C7B}" destId="{98F04EE2-9B65-482C-BC52-599DE68FB796}" srcOrd="0" destOrd="0" parTransId="{EC8BBB27-5C2B-4853-9EC0-0FCE3561ACF3}" sibTransId="{E32789A1-BC72-4289-A144-927DB176C624}"/>
    <dgm:cxn modelId="{7DC143EC-22AD-4CCF-BC15-064E6A46043F}" type="presOf" srcId="{6936CC32-C20F-4026-9AB7-A80744D6C229}" destId="{24D6FB7F-F398-4AD2-9D1F-A5B72AA2D00A}" srcOrd="1" destOrd="0" presId="urn:microsoft.com/office/officeart/2009/3/layout/BlockDescendingList"/>
    <dgm:cxn modelId="{3CC4683D-72FC-44F0-B668-A0B58774987B}" type="presOf" srcId="{98F04EE2-9B65-482C-BC52-599DE68FB796}" destId="{12C30D81-1BC4-4E76-85E0-972A67EA9B48}" srcOrd="0" destOrd="0" presId="urn:microsoft.com/office/officeart/2009/3/layout/BlockDescendingList"/>
    <dgm:cxn modelId="{341C90C4-7321-4878-B131-AF57080ACED1}" type="presOf" srcId="{2EB46CE6-0099-442E-877B-5A5D21ED7C7B}" destId="{3116F521-1B83-429C-A2A7-ECEDDEDF7363}" srcOrd="1" destOrd="0" presId="urn:microsoft.com/office/officeart/2009/3/layout/BlockDescendingList"/>
    <dgm:cxn modelId="{B3F7C0D5-68F0-4D2A-AEFF-7AF722045626}" type="presOf" srcId="{6936CC32-C20F-4026-9AB7-A80744D6C229}" destId="{4AC835D9-EEE6-4006-B162-ED5884128BBA}" srcOrd="0" destOrd="0" presId="urn:microsoft.com/office/officeart/2009/3/layout/BlockDescendingList"/>
    <dgm:cxn modelId="{94E34862-3F07-4A7A-9CF2-62251AF808EC}" type="presOf" srcId="{8E92BBE3-16A3-4A02-B9A0-16F49B2CDC06}" destId="{E29B0D4E-9527-4DF4-8CD5-94AFB7B7C1C8}" srcOrd="0" destOrd="0" presId="urn:microsoft.com/office/officeart/2009/3/layout/BlockDescendingList"/>
    <dgm:cxn modelId="{5871D2AC-9DBC-4A3D-ADB9-713426527A50}" srcId="{43709CAA-54D2-44C0-8DC0-1656415BF282}" destId="{FA8DD564-35B8-4094-857E-C099354CBA0F}" srcOrd="2" destOrd="0" parTransId="{315A79DA-E1D1-4F5B-972F-A99373AEF6C3}" sibTransId="{5AF9A4A9-57F0-48B9-9E22-E355201EA133}"/>
    <dgm:cxn modelId="{BDF26176-1595-42F3-9F99-4B67B64E38DC}" type="presOf" srcId="{FA8DD564-35B8-4094-857E-C099354CBA0F}" destId="{7D88390C-7299-414B-9CC0-9341FA297A53}" srcOrd="0" destOrd="0" presId="urn:microsoft.com/office/officeart/2009/3/layout/BlockDescendingList"/>
    <dgm:cxn modelId="{6DA25F2A-A2C7-4307-B5F1-8BDACE7784C6}" srcId="{43709CAA-54D2-44C0-8DC0-1656415BF282}" destId="{6936CC32-C20F-4026-9AB7-A80744D6C229}" srcOrd="1" destOrd="0" parTransId="{3987EA54-BF49-41B0-A012-F479D6321003}" sibTransId="{9E81B9F3-31EF-4D2A-A1E4-24AE1C181D1F}"/>
    <dgm:cxn modelId="{6F05BC8A-BD88-4896-B9DC-806058EDEF3B}" type="presParOf" srcId="{C293218A-BAAD-4BF3-A3A5-A6F8A80DF606}" destId="{FC796FA3-0B14-4662-92B5-4A19530F5080}" srcOrd="0" destOrd="0" presId="urn:microsoft.com/office/officeart/2009/3/layout/BlockDescendingList"/>
    <dgm:cxn modelId="{89A45B25-353D-4315-A25E-E706DE10EB8C}" type="presParOf" srcId="{C293218A-BAAD-4BF3-A3A5-A6F8A80DF606}" destId="{12C30D81-1BC4-4E76-85E0-972A67EA9B48}" srcOrd="1" destOrd="0" presId="urn:microsoft.com/office/officeart/2009/3/layout/BlockDescendingList"/>
    <dgm:cxn modelId="{910B624C-3A28-45A5-94DC-D880BE57478B}" type="presParOf" srcId="{C293218A-BAAD-4BF3-A3A5-A6F8A80DF606}" destId="{641AFD6D-F764-4206-91B1-FC22A5909C26}" srcOrd="2" destOrd="0" presId="urn:microsoft.com/office/officeart/2009/3/layout/BlockDescendingList"/>
    <dgm:cxn modelId="{7BB456E5-1E51-4DFD-9BC9-C32799401636}" type="presParOf" srcId="{641AFD6D-F764-4206-91B1-FC22A5909C26}" destId="{3116F521-1B83-429C-A2A7-ECEDDEDF7363}" srcOrd="0" destOrd="0" presId="urn:microsoft.com/office/officeart/2009/3/layout/BlockDescendingList"/>
    <dgm:cxn modelId="{A5984E13-CA74-45E7-AD0C-AAA168F4B7D7}" type="presParOf" srcId="{C293218A-BAAD-4BF3-A3A5-A6F8A80DF606}" destId="{4AC835D9-EEE6-4006-B162-ED5884128BBA}" srcOrd="3" destOrd="0" presId="urn:microsoft.com/office/officeart/2009/3/layout/BlockDescendingList"/>
    <dgm:cxn modelId="{799529E3-EF0D-4CA8-AB84-BB9D80275FB4}" type="presParOf" srcId="{C293218A-BAAD-4BF3-A3A5-A6F8A80DF606}" destId="{E29B0D4E-9527-4DF4-8CD5-94AFB7B7C1C8}" srcOrd="4" destOrd="0" presId="urn:microsoft.com/office/officeart/2009/3/layout/BlockDescendingList"/>
    <dgm:cxn modelId="{D0CA8770-11EC-4515-ACBF-4BE9AD86251C}" type="presParOf" srcId="{C293218A-BAAD-4BF3-A3A5-A6F8A80DF606}" destId="{2C2199AD-7778-4CD8-A24E-F35133B1D443}" srcOrd="5" destOrd="0" presId="urn:microsoft.com/office/officeart/2009/3/layout/BlockDescendingList"/>
    <dgm:cxn modelId="{3DA7D33A-D701-4119-8A0D-F7C9E97C057D}" type="presParOf" srcId="{2C2199AD-7778-4CD8-A24E-F35133B1D443}" destId="{24D6FB7F-F398-4AD2-9D1F-A5B72AA2D00A}" srcOrd="0" destOrd="0" presId="urn:microsoft.com/office/officeart/2009/3/layout/BlockDescendingList"/>
    <dgm:cxn modelId="{A2195862-AE8B-49AA-BC00-CB3261C2E067}" type="presParOf" srcId="{C293218A-BAAD-4BF3-A3A5-A6F8A80DF606}" destId="{7D88390C-7299-414B-9CC0-9341FA297A53}" srcOrd="6" destOrd="0" presId="urn:microsoft.com/office/officeart/2009/3/layout/BlockDescendingList"/>
    <dgm:cxn modelId="{440DD739-80FE-4CDB-8262-DC8BDCA1A273}" type="presParOf" srcId="{C293218A-BAAD-4BF3-A3A5-A6F8A80DF606}" destId="{8C4C0215-C8FF-405E-9748-D890F08272DB}" srcOrd="7" destOrd="0" presId="urn:microsoft.com/office/officeart/2009/3/layout/BlockDescendingList"/>
    <dgm:cxn modelId="{95F0D785-E47B-472D-AC0A-4533DBBCE1FB}" type="presParOf" srcId="{C293218A-BAAD-4BF3-A3A5-A6F8A80DF606}" destId="{5E5FCEE3-3D79-4858-B49F-46361BF6725F}" srcOrd="8" destOrd="0" presId="urn:microsoft.com/office/officeart/2009/3/layout/BlockDescendingList"/>
    <dgm:cxn modelId="{78089D1E-A091-46B6-A9DA-11EDEE19D957}" type="presParOf" srcId="{5E5FCEE3-3D79-4858-B49F-46361BF6725F}" destId="{E3088BF5-33E3-495E-BD53-7F4A2F17A601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1779E4-F6D9-48D7-8FB8-CB2BDDC08908}" type="doc">
      <dgm:prSet loTypeId="urn:microsoft.com/office/officeart/2005/8/layout/hierarchy2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C02EED6D-A8B7-4F9E-92B3-3023A75769B1}">
      <dgm:prSet phldrT="[Text]" custT="1"/>
      <dgm:spPr>
        <a:xfrm>
          <a:off x="2523905" y="2424116"/>
          <a:ext cx="1742683" cy="871341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ZA" sz="1600" i="0" dirty="0" smtClean="0">
              <a:solidFill>
                <a:schemeClr val="tx1"/>
              </a:solidFill>
            </a:rPr>
            <a:t>Improved access to rehabilitation and developmental interventions </a:t>
          </a:r>
          <a:endParaRPr lang="en-ZA" sz="1600" i="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33C487AF-E27D-4567-9F55-D19F60BDB170}" type="parTrans" cxnId="{86339C19-994E-4BF0-A593-5AB174B6CA8B}">
      <dgm:prSet/>
      <dgm:spPr>
        <a:xfrm>
          <a:off x="1976023" y="2846076"/>
          <a:ext cx="547882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547882" y="13710"/>
              </a:lnTo>
            </a:path>
          </a:pathLst>
        </a:custGeom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E5654BE-583E-4A3B-8463-2DCCC735CE86}" type="sibTrans" cxnId="{86339C19-994E-4BF0-A593-5AB174B6CA8B}">
      <dgm:prSet/>
      <dgm:spPr/>
      <dgm:t>
        <a:bodyPr/>
        <a:lstStyle/>
        <a:p>
          <a:endParaRPr lang="en-ZA"/>
        </a:p>
      </dgm:t>
    </dgm:pt>
    <dgm:pt modelId="{7A4948D0-9C29-471B-87B1-C829CFAA350B}">
      <dgm:prSet custT="1"/>
      <dgm:spPr>
        <a:xfrm>
          <a:off x="4883114" y="1923095"/>
          <a:ext cx="1742683" cy="871341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Offenders with CSPs completed correctional programmes</a:t>
          </a:r>
          <a:endParaRPr lang="en-ZA" sz="1200" b="0" dirty="0">
            <a:solidFill>
              <a:schemeClr val="tx1"/>
            </a:solidFill>
            <a:effectLst/>
            <a:latin typeface="Calibri" panose="020F0502020204030204" pitchFamily="34" charset="0"/>
            <a:ea typeface="+mn-ea"/>
            <a:cs typeface="Times New Roman" panose="02020603050405020304" pitchFamily="18" charset="0"/>
          </a:endParaRPr>
        </a:p>
      </dgm:t>
    </dgm:pt>
    <dgm:pt modelId="{28948F3D-43E8-43EB-8A1A-38248E4E539D}" type="parTrans" cxnId="{0A07B529-41FF-4B30-BA28-984C8C53F170}">
      <dgm:prSet/>
      <dgm:spPr>
        <a:xfrm rot="19254054">
          <a:off x="4177633" y="2595565"/>
          <a:ext cx="794435" cy="27421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794435" y="13710"/>
              </a:lnTo>
            </a:path>
          </a:pathLst>
        </a:custGeom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F7F964B-93AD-46D8-A749-ADA423B674ED}" type="sibTrans" cxnId="{0A07B529-41FF-4B30-BA28-984C8C53F170}">
      <dgm:prSet/>
      <dgm:spPr/>
      <dgm:t>
        <a:bodyPr/>
        <a:lstStyle/>
        <a:p>
          <a:endParaRPr lang="en-ZA"/>
        </a:p>
      </dgm:t>
    </dgm:pt>
    <dgm:pt modelId="{20F0F244-8A4D-40B3-8291-C4799234F425}">
      <dgm:prSet phldrT="[Text]" custT="1"/>
      <dgm:spPr>
        <a:xfrm>
          <a:off x="233340" y="2424116"/>
          <a:ext cx="1742683" cy="871341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ZA" sz="1800" i="0" dirty="0" smtClean="0">
              <a:solidFill>
                <a:schemeClr val="tx1"/>
              </a:solidFill>
            </a:rPr>
            <a:t>Successful reintegration of inmates into society</a:t>
          </a:r>
          <a:endParaRPr lang="en-ZA" sz="1800" i="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3E4905E3-DDF6-4D83-9F0A-5D5D816EA587}" type="sibTrans" cxnId="{4FC16DBF-5772-44AB-A81C-388C45399591}">
      <dgm:prSet/>
      <dgm:spPr/>
      <dgm:t>
        <a:bodyPr/>
        <a:lstStyle/>
        <a:p>
          <a:endParaRPr lang="en-ZA"/>
        </a:p>
      </dgm:t>
    </dgm:pt>
    <dgm:pt modelId="{08BAD210-BA6D-42C5-87F5-4268C56E9F21}" type="parTrans" cxnId="{4FC16DBF-5772-44AB-A81C-388C45399591}">
      <dgm:prSet/>
      <dgm:spPr/>
      <dgm:t>
        <a:bodyPr/>
        <a:lstStyle/>
        <a:p>
          <a:endParaRPr lang="en-ZA"/>
        </a:p>
      </dgm:t>
    </dgm:pt>
    <dgm:pt modelId="{37D92B36-79BA-44B5-9BB1-0625BE40884C}">
      <dgm:prSet custT="1"/>
      <dgm:spPr/>
      <dgm:t>
        <a:bodyPr/>
        <a:lstStyle/>
        <a:p>
          <a:r>
            <a:rPr lang="en-ZA" sz="1400" dirty="0" smtClean="0"/>
            <a:t>Number of offenders who participate in educational programmes per the Daily Attendance Register per academic year (GET  and FET)</a:t>
          </a:r>
          <a:endParaRPr lang="en-ZA" sz="1400" b="0" dirty="0">
            <a:solidFill>
              <a:srgbClr val="00B050"/>
            </a:solidFill>
            <a:effectLst/>
            <a:latin typeface="Calibri" panose="020F0502020204030204" pitchFamily="34" charset="0"/>
            <a:ea typeface="+mn-ea"/>
            <a:cs typeface="Times New Roman" panose="02020603050405020304" pitchFamily="18" charset="0"/>
          </a:endParaRPr>
        </a:p>
      </dgm:t>
    </dgm:pt>
    <dgm:pt modelId="{E061DA91-EA99-4851-9892-22E86DBB0541}" type="parTrans" cxnId="{8939D536-7B89-4DE8-92C9-F11B6A95293D}">
      <dgm:prSet/>
      <dgm:spPr/>
      <dgm:t>
        <a:bodyPr/>
        <a:lstStyle/>
        <a:p>
          <a:endParaRPr lang="en-ZA"/>
        </a:p>
      </dgm:t>
    </dgm:pt>
    <dgm:pt modelId="{DFD11F5D-621B-4901-A3FD-34E922CA5BF7}" type="sibTrans" cxnId="{8939D536-7B89-4DE8-92C9-F11B6A95293D}">
      <dgm:prSet/>
      <dgm:spPr/>
      <dgm:t>
        <a:bodyPr/>
        <a:lstStyle/>
        <a:p>
          <a:endParaRPr lang="en-ZA"/>
        </a:p>
      </dgm:t>
    </dgm:pt>
    <dgm:pt modelId="{11BD3BAD-00DB-4BA4-8719-898EC83B9F0B}">
      <dgm:prSet custT="1"/>
      <dgm:spPr/>
      <dgm:t>
        <a:bodyPr/>
        <a:lstStyle/>
        <a:p>
          <a:r>
            <a:rPr lang="en-ZA" sz="1400" b="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Percentages of offenders participating in skills development programmes measured against the number of offenders enrolled per financial year</a:t>
          </a:r>
          <a:endParaRPr lang="en-ZA" sz="1400" b="0" dirty="0">
            <a:solidFill>
              <a:schemeClr val="tx1"/>
            </a:solidFill>
            <a:effectLst/>
            <a:latin typeface="Calibri" panose="020F0502020204030204" pitchFamily="34" charset="0"/>
            <a:ea typeface="+mn-ea"/>
            <a:cs typeface="Times New Roman" panose="02020603050405020304" pitchFamily="18" charset="0"/>
          </a:endParaRPr>
        </a:p>
      </dgm:t>
    </dgm:pt>
    <dgm:pt modelId="{3CCEC9C8-875C-4CDA-B6ED-71EDBE69C81C}" type="parTrans" cxnId="{C1CAC695-4932-4F73-80CF-0E278067BCA4}">
      <dgm:prSet/>
      <dgm:spPr/>
      <dgm:t>
        <a:bodyPr/>
        <a:lstStyle/>
        <a:p>
          <a:endParaRPr lang="en-ZA"/>
        </a:p>
      </dgm:t>
    </dgm:pt>
    <dgm:pt modelId="{1D81F59A-CE36-45F8-A3F2-832923DCE59B}" type="sibTrans" cxnId="{C1CAC695-4932-4F73-80CF-0E278067BCA4}">
      <dgm:prSet/>
      <dgm:spPr/>
      <dgm:t>
        <a:bodyPr/>
        <a:lstStyle/>
        <a:p>
          <a:endParaRPr lang="en-ZA"/>
        </a:p>
      </dgm:t>
    </dgm:pt>
    <dgm:pt modelId="{497C45B8-2E0A-457E-A4DB-1F4486D4F1A7}">
      <dgm:prSet custT="1"/>
      <dgm:spPr/>
      <dgm:t>
        <a:bodyPr/>
        <a:lstStyle/>
        <a:p>
          <a:r>
            <a:rPr lang="en-ZA" sz="1400" dirty="0" smtClean="0"/>
            <a:t>Grade 12 pass  rate obtained per academic year</a:t>
          </a:r>
          <a:endParaRPr lang="en-ZA" sz="1400" b="0" dirty="0">
            <a:latin typeface="Calibri"/>
            <a:ea typeface="+mn-ea"/>
            <a:cs typeface="+mn-cs"/>
          </a:endParaRPr>
        </a:p>
      </dgm:t>
    </dgm:pt>
    <dgm:pt modelId="{121BE8CD-4395-442B-8861-23BADB9BDFF2}" type="parTrans" cxnId="{802FF4CA-274C-4000-AA1C-40B8BEBB60BE}">
      <dgm:prSet/>
      <dgm:spPr/>
      <dgm:t>
        <a:bodyPr/>
        <a:lstStyle/>
        <a:p>
          <a:endParaRPr lang="en-ZA"/>
        </a:p>
      </dgm:t>
    </dgm:pt>
    <dgm:pt modelId="{9A07640B-FBC7-4904-B845-1FD7F048B971}" type="sibTrans" cxnId="{802FF4CA-274C-4000-AA1C-40B8BEBB60BE}">
      <dgm:prSet/>
      <dgm:spPr/>
      <dgm:t>
        <a:bodyPr/>
        <a:lstStyle/>
        <a:p>
          <a:endParaRPr lang="en-ZA"/>
        </a:p>
      </dgm:t>
    </dgm:pt>
    <dgm:pt modelId="{D17BFF15-F469-450A-BE93-B04123CCC99E}" type="pres">
      <dgm:prSet presAssocID="{881779E4-F6D9-48D7-8FB8-CB2BDDC089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35628BE-2AF4-4FD1-B4DB-76E88AF7A130}" type="pres">
      <dgm:prSet presAssocID="{20F0F244-8A4D-40B3-8291-C4799234F425}" presName="root1" presStyleCnt="0"/>
      <dgm:spPr/>
      <dgm:t>
        <a:bodyPr/>
        <a:lstStyle/>
        <a:p>
          <a:endParaRPr lang="en-ZA"/>
        </a:p>
      </dgm:t>
    </dgm:pt>
    <dgm:pt modelId="{B5BE1993-DE2F-4A51-8D77-D9DF03A10228}" type="pres">
      <dgm:prSet presAssocID="{20F0F244-8A4D-40B3-8291-C4799234F425}" presName="LevelOneTextNode" presStyleLbl="node0" presStyleIdx="0" presStyleCnt="1" custScaleY="294327" custLinFactNeighborX="19041" custLinFactNeighborY="-74596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82B930AE-E3CE-4040-9A46-2F0B78280E54}" type="pres">
      <dgm:prSet presAssocID="{20F0F244-8A4D-40B3-8291-C4799234F425}" presName="level2hierChild" presStyleCnt="0"/>
      <dgm:spPr/>
      <dgm:t>
        <a:bodyPr/>
        <a:lstStyle/>
        <a:p>
          <a:endParaRPr lang="en-ZA"/>
        </a:p>
      </dgm:t>
    </dgm:pt>
    <dgm:pt modelId="{806624F1-247C-4B18-98B2-C7420405EA0A}" type="pres">
      <dgm:prSet presAssocID="{33C487AF-E27D-4567-9F55-D19F60BDB170}" presName="conn2-1" presStyleLbl="parChTrans1D2" presStyleIdx="0" presStyleCnt="1"/>
      <dgm:spPr/>
      <dgm:t>
        <a:bodyPr/>
        <a:lstStyle/>
        <a:p>
          <a:endParaRPr lang="en-ZA"/>
        </a:p>
      </dgm:t>
    </dgm:pt>
    <dgm:pt modelId="{50470530-08AF-4AF3-BE2B-110E99E28E68}" type="pres">
      <dgm:prSet presAssocID="{33C487AF-E27D-4567-9F55-D19F60BDB170}" presName="connTx" presStyleLbl="parChTrans1D2" presStyleIdx="0" presStyleCnt="1"/>
      <dgm:spPr/>
      <dgm:t>
        <a:bodyPr/>
        <a:lstStyle/>
        <a:p>
          <a:endParaRPr lang="en-ZA"/>
        </a:p>
      </dgm:t>
    </dgm:pt>
    <dgm:pt modelId="{59737DA6-DC62-4140-A2D2-C8CFEA603EDB}" type="pres">
      <dgm:prSet presAssocID="{C02EED6D-A8B7-4F9E-92B3-3023A75769B1}" presName="root2" presStyleCnt="0"/>
      <dgm:spPr/>
      <dgm:t>
        <a:bodyPr/>
        <a:lstStyle/>
        <a:p>
          <a:endParaRPr lang="en-ZA"/>
        </a:p>
      </dgm:t>
    </dgm:pt>
    <dgm:pt modelId="{700750EF-DCA2-44E7-A8F6-8722B98CA86B}" type="pres">
      <dgm:prSet presAssocID="{C02EED6D-A8B7-4F9E-92B3-3023A75769B1}" presName="LevelTwoTextNode" presStyleLbl="node2" presStyleIdx="0" presStyleCnt="1" custScaleY="304628" custLinFactNeighborX="10956" custLinFactNeighborY="-73383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88852E6A-98CD-4632-B618-9D174C1917FB}" type="pres">
      <dgm:prSet presAssocID="{C02EED6D-A8B7-4F9E-92B3-3023A75769B1}" presName="level3hierChild" presStyleCnt="0"/>
      <dgm:spPr/>
      <dgm:t>
        <a:bodyPr/>
        <a:lstStyle/>
        <a:p>
          <a:endParaRPr lang="en-ZA"/>
        </a:p>
      </dgm:t>
    </dgm:pt>
    <dgm:pt modelId="{3A0F5D64-518A-4350-B9E9-C42320A5B686}" type="pres">
      <dgm:prSet presAssocID="{28948F3D-43E8-43EB-8A1A-38248E4E539D}" presName="conn2-1" presStyleLbl="parChTrans1D3" presStyleIdx="0" presStyleCnt="4"/>
      <dgm:spPr/>
      <dgm:t>
        <a:bodyPr/>
        <a:lstStyle/>
        <a:p>
          <a:endParaRPr lang="en-ZA"/>
        </a:p>
      </dgm:t>
    </dgm:pt>
    <dgm:pt modelId="{09EFA9F9-F99C-4F23-8B39-6412BD28426D}" type="pres">
      <dgm:prSet presAssocID="{28948F3D-43E8-43EB-8A1A-38248E4E539D}" presName="connTx" presStyleLbl="parChTrans1D3" presStyleIdx="0" presStyleCnt="4"/>
      <dgm:spPr/>
      <dgm:t>
        <a:bodyPr/>
        <a:lstStyle/>
        <a:p>
          <a:endParaRPr lang="en-ZA"/>
        </a:p>
      </dgm:t>
    </dgm:pt>
    <dgm:pt modelId="{862D8BE0-6D48-4291-8E6C-261FD74FC528}" type="pres">
      <dgm:prSet presAssocID="{7A4948D0-9C29-471B-87B1-C829CFAA350B}" presName="root2" presStyleCnt="0"/>
      <dgm:spPr/>
      <dgm:t>
        <a:bodyPr/>
        <a:lstStyle/>
        <a:p>
          <a:endParaRPr lang="en-ZA"/>
        </a:p>
      </dgm:t>
    </dgm:pt>
    <dgm:pt modelId="{E57721BD-D99F-4BCC-BEB3-1297D5C323E0}" type="pres">
      <dgm:prSet presAssocID="{7A4948D0-9C29-471B-87B1-C829CFAA350B}" presName="LevelTwoTextNode" presStyleLbl="node3" presStyleIdx="0" presStyleCnt="4" custScaleX="158860" custScaleY="69095" custLinFactNeighborX="-342" custLinFactNeighborY="-39636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B32B6CDA-E203-4D0D-824D-DA3CFFDD0E99}" type="pres">
      <dgm:prSet presAssocID="{7A4948D0-9C29-471B-87B1-C829CFAA350B}" presName="level3hierChild" presStyleCnt="0"/>
      <dgm:spPr/>
      <dgm:t>
        <a:bodyPr/>
        <a:lstStyle/>
        <a:p>
          <a:endParaRPr lang="en-ZA"/>
        </a:p>
      </dgm:t>
    </dgm:pt>
    <dgm:pt modelId="{37169110-E198-4189-B4C9-39E680890C82}" type="pres">
      <dgm:prSet presAssocID="{E061DA91-EA99-4851-9892-22E86DBB0541}" presName="conn2-1" presStyleLbl="parChTrans1D3" presStyleIdx="1" presStyleCnt="4"/>
      <dgm:spPr/>
      <dgm:t>
        <a:bodyPr/>
        <a:lstStyle/>
        <a:p>
          <a:endParaRPr lang="en-ZA"/>
        </a:p>
      </dgm:t>
    </dgm:pt>
    <dgm:pt modelId="{E4F0CFBB-A2D6-4E31-A0C7-67CE35B31DC8}" type="pres">
      <dgm:prSet presAssocID="{E061DA91-EA99-4851-9892-22E86DBB0541}" presName="connTx" presStyleLbl="parChTrans1D3" presStyleIdx="1" presStyleCnt="4"/>
      <dgm:spPr/>
      <dgm:t>
        <a:bodyPr/>
        <a:lstStyle/>
        <a:p>
          <a:endParaRPr lang="en-ZA"/>
        </a:p>
      </dgm:t>
    </dgm:pt>
    <dgm:pt modelId="{5FA3552F-66AB-4B21-8043-A17FEFE36C34}" type="pres">
      <dgm:prSet presAssocID="{37D92B36-79BA-44B5-9BB1-0625BE40884C}" presName="root2" presStyleCnt="0"/>
      <dgm:spPr/>
    </dgm:pt>
    <dgm:pt modelId="{E01EA580-EF15-4116-A0CF-9F68891D1452}" type="pres">
      <dgm:prSet presAssocID="{37D92B36-79BA-44B5-9BB1-0625BE40884C}" presName="LevelTwoTextNode" presStyleLbl="node3" presStyleIdx="1" presStyleCnt="4" custScaleX="169224" custScaleY="85845" custLinFactNeighborX="-5666" custLinFactNeighborY="-29182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9BEABCD5-CDCA-4E27-B213-82B61478BE73}" type="pres">
      <dgm:prSet presAssocID="{37D92B36-79BA-44B5-9BB1-0625BE40884C}" presName="level3hierChild" presStyleCnt="0"/>
      <dgm:spPr/>
    </dgm:pt>
    <dgm:pt modelId="{5B2D274A-91F5-4EB8-AE49-C4C26DB99EB0}" type="pres">
      <dgm:prSet presAssocID="{121BE8CD-4395-442B-8861-23BADB9BDFF2}" presName="conn2-1" presStyleLbl="parChTrans1D3" presStyleIdx="2" presStyleCnt="4"/>
      <dgm:spPr/>
      <dgm:t>
        <a:bodyPr/>
        <a:lstStyle/>
        <a:p>
          <a:endParaRPr lang="en-ZA"/>
        </a:p>
      </dgm:t>
    </dgm:pt>
    <dgm:pt modelId="{BAF5D006-A9C3-44A8-B813-0DBEE65232E4}" type="pres">
      <dgm:prSet presAssocID="{121BE8CD-4395-442B-8861-23BADB9BDFF2}" presName="connTx" presStyleLbl="parChTrans1D3" presStyleIdx="2" presStyleCnt="4"/>
      <dgm:spPr/>
      <dgm:t>
        <a:bodyPr/>
        <a:lstStyle/>
        <a:p>
          <a:endParaRPr lang="en-ZA"/>
        </a:p>
      </dgm:t>
    </dgm:pt>
    <dgm:pt modelId="{66F4B046-9473-4139-8F52-688320AF7D31}" type="pres">
      <dgm:prSet presAssocID="{497C45B8-2E0A-457E-A4DB-1F4486D4F1A7}" presName="root2" presStyleCnt="0"/>
      <dgm:spPr/>
    </dgm:pt>
    <dgm:pt modelId="{80678611-99F8-4CC1-B8CE-3403FCA58B9E}" type="pres">
      <dgm:prSet presAssocID="{497C45B8-2E0A-457E-A4DB-1F4486D4F1A7}" presName="LevelTwoTextNode" presStyleLbl="node3" presStyleIdx="2" presStyleCnt="4" custScaleX="152364" custScaleY="80400" custLinFactNeighborX="6701" custLinFactNeighborY="9080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F70E102-FFDF-4E88-A2D6-45171881823A}" type="pres">
      <dgm:prSet presAssocID="{497C45B8-2E0A-457E-A4DB-1F4486D4F1A7}" presName="level3hierChild" presStyleCnt="0"/>
      <dgm:spPr/>
    </dgm:pt>
    <dgm:pt modelId="{CB673BED-11EB-48A9-B1A7-0FFE94ABC92E}" type="pres">
      <dgm:prSet presAssocID="{3CCEC9C8-875C-4CDA-B6ED-71EDBE69C81C}" presName="conn2-1" presStyleLbl="parChTrans1D3" presStyleIdx="3" presStyleCnt="4"/>
      <dgm:spPr/>
      <dgm:t>
        <a:bodyPr/>
        <a:lstStyle/>
        <a:p>
          <a:endParaRPr lang="en-ZA"/>
        </a:p>
      </dgm:t>
    </dgm:pt>
    <dgm:pt modelId="{E483FC5C-ECFF-4E28-AFB1-5C4BE436B8E8}" type="pres">
      <dgm:prSet presAssocID="{3CCEC9C8-875C-4CDA-B6ED-71EDBE69C81C}" presName="connTx" presStyleLbl="parChTrans1D3" presStyleIdx="3" presStyleCnt="4"/>
      <dgm:spPr/>
      <dgm:t>
        <a:bodyPr/>
        <a:lstStyle/>
        <a:p>
          <a:endParaRPr lang="en-ZA"/>
        </a:p>
      </dgm:t>
    </dgm:pt>
    <dgm:pt modelId="{4195E639-2FD8-4E2F-960D-56F84AAE4A70}" type="pres">
      <dgm:prSet presAssocID="{11BD3BAD-00DB-4BA4-8719-898EC83B9F0B}" presName="root2" presStyleCnt="0"/>
      <dgm:spPr/>
    </dgm:pt>
    <dgm:pt modelId="{66169E87-15BA-4F97-B308-539493FD87E5}" type="pres">
      <dgm:prSet presAssocID="{11BD3BAD-00DB-4BA4-8719-898EC83B9F0B}" presName="LevelTwoTextNode" presStyleLbl="node3" presStyleIdx="3" presStyleCnt="4" custScaleX="165970" custScaleY="95894" custLinFactNeighborX="3652" custLinFactNeighborY="2452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6E0629FA-4262-44F2-82F8-FC34D7EDD770}" type="pres">
      <dgm:prSet presAssocID="{11BD3BAD-00DB-4BA4-8719-898EC83B9F0B}" presName="level3hierChild" presStyleCnt="0"/>
      <dgm:spPr/>
    </dgm:pt>
  </dgm:ptLst>
  <dgm:cxnLst>
    <dgm:cxn modelId="{130AF197-1DE7-407E-B789-D3298BF13220}" type="presOf" srcId="{C02EED6D-A8B7-4F9E-92B3-3023A75769B1}" destId="{700750EF-DCA2-44E7-A8F6-8722B98CA86B}" srcOrd="0" destOrd="0" presId="urn:microsoft.com/office/officeart/2005/8/layout/hierarchy2"/>
    <dgm:cxn modelId="{1971C3C4-5296-48DE-9A19-174AE0A35F4A}" type="presOf" srcId="{11BD3BAD-00DB-4BA4-8719-898EC83B9F0B}" destId="{66169E87-15BA-4F97-B308-539493FD87E5}" srcOrd="0" destOrd="0" presId="urn:microsoft.com/office/officeart/2005/8/layout/hierarchy2"/>
    <dgm:cxn modelId="{8939D536-7B89-4DE8-92C9-F11B6A95293D}" srcId="{C02EED6D-A8B7-4F9E-92B3-3023A75769B1}" destId="{37D92B36-79BA-44B5-9BB1-0625BE40884C}" srcOrd="1" destOrd="0" parTransId="{E061DA91-EA99-4851-9892-22E86DBB0541}" sibTransId="{DFD11F5D-621B-4901-A3FD-34E922CA5BF7}"/>
    <dgm:cxn modelId="{0E8E4043-A176-4079-ACA0-D47334E5CCEB}" type="presOf" srcId="{3CCEC9C8-875C-4CDA-B6ED-71EDBE69C81C}" destId="{CB673BED-11EB-48A9-B1A7-0FFE94ABC92E}" srcOrd="0" destOrd="0" presId="urn:microsoft.com/office/officeart/2005/8/layout/hierarchy2"/>
    <dgm:cxn modelId="{802FF4CA-274C-4000-AA1C-40B8BEBB60BE}" srcId="{C02EED6D-A8B7-4F9E-92B3-3023A75769B1}" destId="{497C45B8-2E0A-457E-A4DB-1F4486D4F1A7}" srcOrd="2" destOrd="0" parTransId="{121BE8CD-4395-442B-8861-23BADB9BDFF2}" sibTransId="{9A07640B-FBC7-4904-B845-1FD7F048B971}"/>
    <dgm:cxn modelId="{C1CAC695-4932-4F73-80CF-0E278067BCA4}" srcId="{C02EED6D-A8B7-4F9E-92B3-3023A75769B1}" destId="{11BD3BAD-00DB-4BA4-8719-898EC83B9F0B}" srcOrd="3" destOrd="0" parTransId="{3CCEC9C8-875C-4CDA-B6ED-71EDBE69C81C}" sibTransId="{1D81F59A-CE36-45F8-A3F2-832923DCE59B}"/>
    <dgm:cxn modelId="{59BD80D8-1DDB-429F-B841-BB8B7FCAE640}" type="presOf" srcId="{7A4948D0-9C29-471B-87B1-C829CFAA350B}" destId="{E57721BD-D99F-4BCC-BEB3-1297D5C323E0}" srcOrd="0" destOrd="0" presId="urn:microsoft.com/office/officeart/2005/8/layout/hierarchy2"/>
    <dgm:cxn modelId="{BAD2452F-638D-45D3-AC78-4E19B1DE98BD}" type="presOf" srcId="{497C45B8-2E0A-457E-A4DB-1F4486D4F1A7}" destId="{80678611-99F8-4CC1-B8CE-3403FCA58B9E}" srcOrd="0" destOrd="0" presId="urn:microsoft.com/office/officeart/2005/8/layout/hierarchy2"/>
    <dgm:cxn modelId="{E08E42AB-6F23-4B36-9118-4514368B6EC6}" type="presOf" srcId="{33C487AF-E27D-4567-9F55-D19F60BDB170}" destId="{806624F1-247C-4B18-98B2-C7420405EA0A}" srcOrd="0" destOrd="0" presId="urn:microsoft.com/office/officeart/2005/8/layout/hierarchy2"/>
    <dgm:cxn modelId="{8DAC51CB-030D-4EBD-BDDB-2023CEBE220B}" type="presOf" srcId="{3CCEC9C8-875C-4CDA-B6ED-71EDBE69C81C}" destId="{E483FC5C-ECFF-4E28-AFB1-5C4BE436B8E8}" srcOrd="1" destOrd="0" presId="urn:microsoft.com/office/officeart/2005/8/layout/hierarchy2"/>
    <dgm:cxn modelId="{909308BF-066F-41B6-B3E6-73F6A285ADDF}" type="presOf" srcId="{881779E4-F6D9-48D7-8FB8-CB2BDDC08908}" destId="{D17BFF15-F469-450A-BE93-B04123CCC99E}" srcOrd="0" destOrd="0" presId="urn:microsoft.com/office/officeart/2005/8/layout/hierarchy2"/>
    <dgm:cxn modelId="{7F4E7E4A-6E49-44C4-A46F-5C82D8990545}" type="presOf" srcId="{121BE8CD-4395-442B-8861-23BADB9BDFF2}" destId="{5B2D274A-91F5-4EB8-AE49-C4C26DB99EB0}" srcOrd="0" destOrd="0" presId="urn:microsoft.com/office/officeart/2005/8/layout/hierarchy2"/>
    <dgm:cxn modelId="{4FC16DBF-5772-44AB-A81C-388C45399591}" srcId="{881779E4-F6D9-48D7-8FB8-CB2BDDC08908}" destId="{20F0F244-8A4D-40B3-8291-C4799234F425}" srcOrd="0" destOrd="0" parTransId="{08BAD210-BA6D-42C5-87F5-4268C56E9F21}" sibTransId="{3E4905E3-DDF6-4D83-9F0A-5D5D816EA587}"/>
    <dgm:cxn modelId="{86339C19-994E-4BF0-A593-5AB174B6CA8B}" srcId="{20F0F244-8A4D-40B3-8291-C4799234F425}" destId="{C02EED6D-A8B7-4F9E-92B3-3023A75769B1}" srcOrd="0" destOrd="0" parTransId="{33C487AF-E27D-4567-9F55-D19F60BDB170}" sibTransId="{0E5654BE-583E-4A3B-8463-2DCCC735CE86}"/>
    <dgm:cxn modelId="{F4AE784F-BBD3-4D3A-AFDD-815AA570F2C2}" type="presOf" srcId="{28948F3D-43E8-43EB-8A1A-38248E4E539D}" destId="{3A0F5D64-518A-4350-B9E9-C42320A5B686}" srcOrd="0" destOrd="0" presId="urn:microsoft.com/office/officeart/2005/8/layout/hierarchy2"/>
    <dgm:cxn modelId="{CE7F8F10-D65F-4FF2-B495-D40CB012036D}" type="presOf" srcId="{E061DA91-EA99-4851-9892-22E86DBB0541}" destId="{37169110-E198-4189-B4C9-39E680890C82}" srcOrd="0" destOrd="0" presId="urn:microsoft.com/office/officeart/2005/8/layout/hierarchy2"/>
    <dgm:cxn modelId="{BD520F78-9BBE-4499-8C8A-A35FCD2D1DC0}" type="presOf" srcId="{20F0F244-8A4D-40B3-8291-C4799234F425}" destId="{B5BE1993-DE2F-4A51-8D77-D9DF03A10228}" srcOrd="0" destOrd="0" presId="urn:microsoft.com/office/officeart/2005/8/layout/hierarchy2"/>
    <dgm:cxn modelId="{0A07B529-41FF-4B30-BA28-984C8C53F170}" srcId="{C02EED6D-A8B7-4F9E-92B3-3023A75769B1}" destId="{7A4948D0-9C29-471B-87B1-C829CFAA350B}" srcOrd="0" destOrd="0" parTransId="{28948F3D-43E8-43EB-8A1A-38248E4E539D}" sibTransId="{BF7F964B-93AD-46D8-A749-ADA423B674ED}"/>
    <dgm:cxn modelId="{B33330EB-B4CF-4E09-8563-7024C7CF9660}" type="presOf" srcId="{37D92B36-79BA-44B5-9BB1-0625BE40884C}" destId="{E01EA580-EF15-4116-A0CF-9F68891D1452}" srcOrd="0" destOrd="0" presId="urn:microsoft.com/office/officeart/2005/8/layout/hierarchy2"/>
    <dgm:cxn modelId="{EFFBCA2F-CA84-477F-849D-736008E5AFC3}" type="presOf" srcId="{28948F3D-43E8-43EB-8A1A-38248E4E539D}" destId="{09EFA9F9-F99C-4F23-8B39-6412BD28426D}" srcOrd="1" destOrd="0" presId="urn:microsoft.com/office/officeart/2005/8/layout/hierarchy2"/>
    <dgm:cxn modelId="{42FA3B2E-1721-4D85-8B1D-6ED2012779E9}" type="presOf" srcId="{33C487AF-E27D-4567-9F55-D19F60BDB170}" destId="{50470530-08AF-4AF3-BE2B-110E99E28E68}" srcOrd="1" destOrd="0" presId="urn:microsoft.com/office/officeart/2005/8/layout/hierarchy2"/>
    <dgm:cxn modelId="{704B3789-06B7-4F6D-A383-6FB6B252AE4E}" type="presOf" srcId="{121BE8CD-4395-442B-8861-23BADB9BDFF2}" destId="{BAF5D006-A9C3-44A8-B813-0DBEE65232E4}" srcOrd="1" destOrd="0" presId="urn:microsoft.com/office/officeart/2005/8/layout/hierarchy2"/>
    <dgm:cxn modelId="{4B4C35ED-362E-469F-A788-74C0C531A23E}" type="presOf" srcId="{E061DA91-EA99-4851-9892-22E86DBB0541}" destId="{E4F0CFBB-A2D6-4E31-A0C7-67CE35B31DC8}" srcOrd="1" destOrd="0" presId="urn:microsoft.com/office/officeart/2005/8/layout/hierarchy2"/>
    <dgm:cxn modelId="{77A6011F-2AAB-40BD-8388-3F751C93CDB1}" type="presParOf" srcId="{D17BFF15-F469-450A-BE93-B04123CCC99E}" destId="{235628BE-2AF4-4FD1-B4DB-76E88AF7A130}" srcOrd="0" destOrd="0" presId="urn:microsoft.com/office/officeart/2005/8/layout/hierarchy2"/>
    <dgm:cxn modelId="{15BCF426-E3E9-45D5-88AE-30C3A6AE7D01}" type="presParOf" srcId="{235628BE-2AF4-4FD1-B4DB-76E88AF7A130}" destId="{B5BE1993-DE2F-4A51-8D77-D9DF03A10228}" srcOrd="0" destOrd="0" presId="urn:microsoft.com/office/officeart/2005/8/layout/hierarchy2"/>
    <dgm:cxn modelId="{4C038C8F-3ACB-435A-A492-A88119945707}" type="presParOf" srcId="{235628BE-2AF4-4FD1-B4DB-76E88AF7A130}" destId="{82B930AE-E3CE-4040-9A46-2F0B78280E54}" srcOrd="1" destOrd="0" presId="urn:microsoft.com/office/officeart/2005/8/layout/hierarchy2"/>
    <dgm:cxn modelId="{4D9EE3BE-BB39-46AD-BB2B-335ECE7F6DA2}" type="presParOf" srcId="{82B930AE-E3CE-4040-9A46-2F0B78280E54}" destId="{806624F1-247C-4B18-98B2-C7420405EA0A}" srcOrd="0" destOrd="0" presId="urn:microsoft.com/office/officeart/2005/8/layout/hierarchy2"/>
    <dgm:cxn modelId="{7BB698B9-3BF7-4E4A-B605-EC9564D5ED38}" type="presParOf" srcId="{806624F1-247C-4B18-98B2-C7420405EA0A}" destId="{50470530-08AF-4AF3-BE2B-110E99E28E68}" srcOrd="0" destOrd="0" presId="urn:microsoft.com/office/officeart/2005/8/layout/hierarchy2"/>
    <dgm:cxn modelId="{02EA3F43-2043-4CFA-8F4A-0D190A69D235}" type="presParOf" srcId="{82B930AE-E3CE-4040-9A46-2F0B78280E54}" destId="{59737DA6-DC62-4140-A2D2-C8CFEA603EDB}" srcOrd="1" destOrd="0" presId="urn:microsoft.com/office/officeart/2005/8/layout/hierarchy2"/>
    <dgm:cxn modelId="{6013ED77-B0AA-4D18-BC8F-02CE2826FF4A}" type="presParOf" srcId="{59737DA6-DC62-4140-A2D2-C8CFEA603EDB}" destId="{700750EF-DCA2-44E7-A8F6-8722B98CA86B}" srcOrd="0" destOrd="0" presId="urn:microsoft.com/office/officeart/2005/8/layout/hierarchy2"/>
    <dgm:cxn modelId="{19BC46C7-E35C-4E0B-8505-8E374C4A372F}" type="presParOf" srcId="{59737DA6-DC62-4140-A2D2-C8CFEA603EDB}" destId="{88852E6A-98CD-4632-B618-9D174C1917FB}" srcOrd="1" destOrd="0" presId="urn:microsoft.com/office/officeart/2005/8/layout/hierarchy2"/>
    <dgm:cxn modelId="{4FC83816-48A9-4C2B-877C-819DABAAE40B}" type="presParOf" srcId="{88852E6A-98CD-4632-B618-9D174C1917FB}" destId="{3A0F5D64-518A-4350-B9E9-C42320A5B686}" srcOrd="0" destOrd="0" presId="urn:microsoft.com/office/officeart/2005/8/layout/hierarchy2"/>
    <dgm:cxn modelId="{33332EBB-D6A0-4FFC-A778-A65DF2B5EFBA}" type="presParOf" srcId="{3A0F5D64-518A-4350-B9E9-C42320A5B686}" destId="{09EFA9F9-F99C-4F23-8B39-6412BD28426D}" srcOrd="0" destOrd="0" presId="urn:microsoft.com/office/officeart/2005/8/layout/hierarchy2"/>
    <dgm:cxn modelId="{48920715-F570-407D-9515-1A436771AFB5}" type="presParOf" srcId="{88852E6A-98CD-4632-B618-9D174C1917FB}" destId="{862D8BE0-6D48-4291-8E6C-261FD74FC528}" srcOrd="1" destOrd="0" presId="urn:microsoft.com/office/officeart/2005/8/layout/hierarchy2"/>
    <dgm:cxn modelId="{8E212005-DAB2-4BC8-B495-07D234CD0983}" type="presParOf" srcId="{862D8BE0-6D48-4291-8E6C-261FD74FC528}" destId="{E57721BD-D99F-4BCC-BEB3-1297D5C323E0}" srcOrd="0" destOrd="0" presId="urn:microsoft.com/office/officeart/2005/8/layout/hierarchy2"/>
    <dgm:cxn modelId="{4F246F69-FEA2-44F8-BE7E-219A7103D465}" type="presParOf" srcId="{862D8BE0-6D48-4291-8E6C-261FD74FC528}" destId="{B32B6CDA-E203-4D0D-824D-DA3CFFDD0E99}" srcOrd="1" destOrd="0" presId="urn:microsoft.com/office/officeart/2005/8/layout/hierarchy2"/>
    <dgm:cxn modelId="{43CB9D76-16F0-4268-8E8B-F25FDF6A11A0}" type="presParOf" srcId="{88852E6A-98CD-4632-B618-9D174C1917FB}" destId="{37169110-E198-4189-B4C9-39E680890C82}" srcOrd="2" destOrd="0" presId="urn:microsoft.com/office/officeart/2005/8/layout/hierarchy2"/>
    <dgm:cxn modelId="{7ABF4983-CEED-457D-B64B-AD3FA4634C1B}" type="presParOf" srcId="{37169110-E198-4189-B4C9-39E680890C82}" destId="{E4F0CFBB-A2D6-4E31-A0C7-67CE35B31DC8}" srcOrd="0" destOrd="0" presId="urn:microsoft.com/office/officeart/2005/8/layout/hierarchy2"/>
    <dgm:cxn modelId="{D4480752-E167-438B-8080-3FBCF12CC377}" type="presParOf" srcId="{88852E6A-98CD-4632-B618-9D174C1917FB}" destId="{5FA3552F-66AB-4B21-8043-A17FEFE36C34}" srcOrd="3" destOrd="0" presId="urn:microsoft.com/office/officeart/2005/8/layout/hierarchy2"/>
    <dgm:cxn modelId="{EA7A9D86-1300-4EBC-ADEF-2EFFC6512DC8}" type="presParOf" srcId="{5FA3552F-66AB-4B21-8043-A17FEFE36C34}" destId="{E01EA580-EF15-4116-A0CF-9F68891D1452}" srcOrd="0" destOrd="0" presId="urn:microsoft.com/office/officeart/2005/8/layout/hierarchy2"/>
    <dgm:cxn modelId="{97525F8A-3DD3-4251-8459-59E49C1EDFC3}" type="presParOf" srcId="{5FA3552F-66AB-4B21-8043-A17FEFE36C34}" destId="{9BEABCD5-CDCA-4E27-B213-82B61478BE73}" srcOrd="1" destOrd="0" presId="urn:microsoft.com/office/officeart/2005/8/layout/hierarchy2"/>
    <dgm:cxn modelId="{10DEA09A-89C6-4E7C-A686-91EC1CE76F8D}" type="presParOf" srcId="{88852E6A-98CD-4632-B618-9D174C1917FB}" destId="{5B2D274A-91F5-4EB8-AE49-C4C26DB99EB0}" srcOrd="4" destOrd="0" presId="urn:microsoft.com/office/officeart/2005/8/layout/hierarchy2"/>
    <dgm:cxn modelId="{268195F2-FDE4-483E-856E-A9C0531A0018}" type="presParOf" srcId="{5B2D274A-91F5-4EB8-AE49-C4C26DB99EB0}" destId="{BAF5D006-A9C3-44A8-B813-0DBEE65232E4}" srcOrd="0" destOrd="0" presId="urn:microsoft.com/office/officeart/2005/8/layout/hierarchy2"/>
    <dgm:cxn modelId="{B131C582-95EC-4A66-8C3D-1B2351DF2B31}" type="presParOf" srcId="{88852E6A-98CD-4632-B618-9D174C1917FB}" destId="{66F4B046-9473-4139-8F52-688320AF7D31}" srcOrd="5" destOrd="0" presId="urn:microsoft.com/office/officeart/2005/8/layout/hierarchy2"/>
    <dgm:cxn modelId="{AC8C9A01-491B-481C-9871-4D8646E525E9}" type="presParOf" srcId="{66F4B046-9473-4139-8F52-688320AF7D31}" destId="{80678611-99F8-4CC1-B8CE-3403FCA58B9E}" srcOrd="0" destOrd="0" presId="urn:microsoft.com/office/officeart/2005/8/layout/hierarchy2"/>
    <dgm:cxn modelId="{89C35E06-C83C-4410-A564-73659462F07C}" type="presParOf" srcId="{66F4B046-9473-4139-8F52-688320AF7D31}" destId="{AF70E102-FFDF-4E88-A2D6-45171881823A}" srcOrd="1" destOrd="0" presId="urn:microsoft.com/office/officeart/2005/8/layout/hierarchy2"/>
    <dgm:cxn modelId="{C7004354-38E2-4787-BEB0-D46F62E3B011}" type="presParOf" srcId="{88852E6A-98CD-4632-B618-9D174C1917FB}" destId="{CB673BED-11EB-48A9-B1A7-0FFE94ABC92E}" srcOrd="6" destOrd="0" presId="urn:microsoft.com/office/officeart/2005/8/layout/hierarchy2"/>
    <dgm:cxn modelId="{E2563319-6786-4BFA-91A2-A2311F0F4C24}" type="presParOf" srcId="{CB673BED-11EB-48A9-B1A7-0FFE94ABC92E}" destId="{E483FC5C-ECFF-4E28-AFB1-5C4BE436B8E8}" srcOrd="0" destOrd="0" presId="urn:microsoft.com/office/officeart/2005/8/layout/hierarchy2"/>
    <dgm:cxn modelId="{BD35B74E-5B84-4739-890A-35EC71C863CE}" type="presParOf" srcId="{88852E6A-98CD-4632-B618-9D174C1917FB}" destId="{4195E639-2FD8-4E2F-960D-56F84AAE4A70}" srcOrd="7" destOrd="0" presId="urn:microsoft.com/office/officeart/2005/8/layout/hierarchy2"/>
    <dgm:cxn modelId="{47C4C0FC-25EC-478C-8B50-FD11A747F1B0}" type="presParOf" srcId="{4195E639-2FD8-4E2F-960D-56F84AAE4A70}" destId="{66169E87-15BA-4F97-B308-539493FD87E5}" srcOrd="0" destOrd="0" presId="urn:microsoft.com/office/officeart/2005/8/layout/hierarchy2"/>
    <dgm:cxn modelId="{2C337AB8-57FD-483A-838A-BA0B47BD3289}" type="presParOf" srcId="{4195E639-2FD8-4E2F-960D-56F84AAE4A70}" destId="{6E0629FA-4262-44F2-82F8-FC34D7EDD77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4EBD29-9BDB-4410-B5A3-C93C45ECDCCA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B55F6B3D-7746-48EE-B5B3-3A8ACF91F9E7}">
      <dgm:prSet phldrT="[Text]"/>
      <dgm:spPr>
        <a:xfrm>
          <a:off x="4241" y="0"/>
          <a:ext cx="2469058" cy="408158"/>
        </a:xfrm>
        <a:prstGeom prst="chevron">
          <a:avLst/>
        </a:prstGeom>
      </dgm:spPr>
      <dgm:t>
        <a:bodyPr/>
        <a:lstStyle/>
        <a:p>
          <a:r>
            <a:rPr lang="en-ZA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Impact (Impact Statement)</a:t>
          </a:r>
          <a:endParaRPr lang="en-ZA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A208254B-0DDD-4696-9EEC-242775112F79}" type="parTrans" cxnId="{ED689DDA-D6E1-4C9D-87AE-9EB8976FEA7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D686B98D-58FB-406C-9034-9447D5FD71C6}" type="sibTrans" cxnId="{ED689DDA-D6E1-4C9D-87AE-9EB8976FEA7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A5405A81-8DD7-45E5-9221-8CEB3D1CA633}">
      <dgm:prSet phldrT="[Text]"/>
      <dgm:spPr>
        <a:xfrm>
          <a:off x="2226394" y="0"/>
          <a:ext cx="2469058" cy="408158"/>
        </a:xfrm>
        <a:prstGeom prst="chevron">
          <a:avLst/>
        </a:prstGeom>
      </dgm:spPr>
      <dgm:t>
        <a:bodyPr/>
        <a:lstStyle/>
        <a:p>
          <a:r>
            <a:rPr lang="en-ZA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Outcome (5 year target)</a:t>
          </a:r>
          <a:endParaRPr lang="en-ZA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0720EFD5-880C-413E-9507-F36C419877A2}" type="parTrans" cxnId="{9D20673A-9DF6-47FC-BF38-7D75D2CE96E9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C9ED9D56-56EF-4F06-A6A8-5ED94C400346}" type="sibTrans" cxnId="{9D20673A-9DF6-47FC-BF38-7D75D2CE96E9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8FD5EE27-EEA5-4F7D-9768-110820E6ACFE}">
      <dgm:prSet phldrT="[Text]"/>
      <dgm:spPr>
        <a:xfrm>
          <a:off x="4448547" y="0"/>
          <a:ext cx="2469058" cy="408158"/>
        </a:xfrm>
        <a:prstGeom prst="chevron">
          <a:avLst/>
        </a:prstGeom>
      </dgm:spPr>
      <dgm:t>
        <a:bodyPr/>
        <a:lstStyle/>
        <a:p>
          <a:r>
            <a:rPr lang="en-ZA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Primary Outputs (KPI’S)</a:t>
          </a:r>
          <a:endParaRPr lang="en-ZA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B9D090CF-5114-4F81-A477-1D0A07B3AE22}" type="parTrans" cxnId="{E42A57ED-8F88-47D9-A998-A2735410C5A7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9BC49193-A35C-47A1-84E1-FE567320C6A9}" type="sibTrans" cxnId="{E42A57ED-8F88-47D9-A998-A2735410C5A7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7E95E91A-77C9-480C-9DF5-36A9800DE5FD}" type="pres">
      <dgm:prSet presAssocID="{5A4EBD29-9BDB-4410-B5A3-C93C45ECDCCA}" presName="Name0" presStyleCnt="0">
        <dgm:presLayoutVars>
          <dgm:dir/>
          <dgm:animLvl val="lvl"/>
          <dgm:resizeHandles val="exact"/>
        </dgm:presLayoutVars>
      </dgm:prSet>
      <dgm:spPr/>
    </dgm:pt>
    <dgm:pt modelId="{262BE795-9EDB-44E2-96BB-62343E1E77CA}" type="pres">
      <dgm:prSet presAssocID="{B55F6B3D-7746-48EE-B5B3-3A8ACF91F9E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4CFF9C2-0D0A-4481-B27F-65E1272CE003}" type="pres">
      <dgm:prSet presAssocID="{D686B98D-58FB-406C-9034-9447D5FD71C6}" presName="parTxOnlySpace" presStyleCnt="0"/>
      <dgm:spPr/>
    </dgm:pt>
    <dgm:pt modelId="{725E6417-0418-43C0-891F-EE405BDC9D2D}" type="pres">
      <dgm:prSet presAssocID="{A5405A81-8DD7-45E5-9221-8CEB3D1CA63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D115F0D-9052-4C85-9C1C-B341DDFC46D7}" type="pres">
      <dgm:prSet presAssocID="{C9ED9D56-56EF-4F06-A6A8-5ED94C400346}" presName="parTxOnlySpace" presStyleCnt="0"/>
      <dgm:spPr/>
    </dgm:pt>
    <dgm:pt modelId="{9654805B-6471-444A-A5C9-497929093079}" type="pres">
      <dgm:prSet presAssocID="{8FD5EE27-EEA5-4F7D-9768-110820E6ACF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B1618EE-8454-4BE0-A80B-8AD2996C1D43}" type="presOf" srcId="{B55F6B3D-7746-48EE-B5B3-3A8ACF91F9E7}" destId="{262BE795-9EDB-44E2-96BB-62343E1E77CA}" srcOrd="0" destOrd="0" presId="urn:microsoft.com/office/officeart/2005/8/layout/chevron1"/>
    <dgm:cxn modelId="{9D20673A-9DF6-47FC-BF38-7D75D2CE96E9}" srcId="{5A4EBD29-9BDB-4410-B5A3-C93C45ECDCCA}" destId="{A5405A81-8DD7-45E5-9221-8CEB3D1CA633}" srcOrd="1" destOrd="0" parTransId="{0720EFD5-880C-413E-9507-F36C419877A2}" sibTransId="{C9ED9D56-56EF-4F06-A6A8-5ED94C400346}"/>
    <dgm:cxn modelId="{16769FA7-A75E-4A96-BBAA-ACA02773BFE6}" type="presOf" srcId="{5A4EBD29-9BDB-4410-B5A3-C93C45ECDCCA}" destId="{7E95E91A-77C9-480C-9DF5-36A9800DE5FD}" srcOrd="0" destOrd="0" presId="urn:microsoft.com/office/officeart/2005/8/layout/chevron1"/>
    <dgm:cxn modelId="{DA536194-EDD4-4C05-85B0-A01027F25CAC}" type="presOf" srcId="{A5405A81-8DD7-45E5-9221-8CEB3D1CA633}" destId="{725E6417-0418-43C0-891F-EE405BDC9D2D}" srcOrd="0" destOrd="0" presId="urn:microsoft.com/office/officeart/2005/8/layout/chevron1"/>
    <dgm:cxn modelId="{ED689DDA-D6E1-4C9D-87AE-9EB8976FEA7C}" srcId="{5A4EBD29-9BDB-4410-B5A3-C93C45ECDCCA}" destId="{B55F6B3D-7746-48EE-B5B3-3A8ACF91F9E7}" srcOrd="0" destOrd="0" parTransId="{A208254B-0DDD-4696-9EEC-242775112F79}" sibTransId="{D686B98D-58FB-406C-9034-9447D5FD71C6}"/>
    <dgm:cxn modelId="{E42A57ED-8F88-47D9-A998-A2735410C5A7}" srcId="{5A4EBD29-9BDB-4410-B5A3-C93C45ECDCCA}" destId="{8FD5EE27-EEA5-4F7D-9768-110820E6ACFE}" srcOrd="2" destOrd="0" parTransId="{B9D090CF-5114-4F81-A477-1D0A07B3AE22}" sibTransId="{9BC49193-A35C-47A1-84E1-FE567320C6A9}"/>
    <dgm:cxn modelId="{BC600F02-8BB7-405E-83BD-F5FFD95A43F3}" type="presOf" srcId="{8FD5EE27-EEA5-4F7D-9768-110820E6ACFE}" destId="{9654805B-6471-444A-A5C9-497929093079}" srcOrd="0" destOrd="0" presId="urn:microsoft.com/office/officeart/2005/8/layout/chevron1"/>
    <dgm:cxn modelId="{14662CFB-217C-4C14-91D2-4CA7D1BEC27B}" type="presParOf" srcId="{7E95E91A-77C9-480C-9DF5-36A9800DE5FD}" destId="{262BE795-9EDB-44E2-96BB-62343E1E77CA}" srcOrd="0" destOrd="0" presId="urn:microsoft.com/office/officeart/2005/8/layout/chevron1"/>
    <dgm:cxn modelId="{A942ABDA-D3E8-463D-9F12-14194C78C3A9}" type="presParOf" srcId="{7E95E91A-77C9-480C-9DF5-36A9800DE5FD}" destId="{54CFF9C2-0D0A-4481-B27F-65E1272CE003}" srcOrd="1" destOrd="0" presId="urn:microsoft.com/office/officeart/2005/8/layout/chevron1"/>
    <dgm:cxn modelId="{04FFD7AB-666F-46B5-BAEA-A819ED4902D7}" type="presParOf" srcId="{7E95E91A-77C9-480C-9DF5-36A9800DE5FD}" destId="{725E6417-0418-43C0-891F-EE405BDC9D2D}" srcOrd="2" destOrd="0" presId="urn:microsoft.com/office/officeart/2005/8/layout/chevron1"/>
    <dgm:cxn modelId="{73AE5AAC-D3C6-4A50-883B-BF457DE7DAE0}" type="presParOf" srcId="{7E95E91A-77C9-480C-9DF5-36A9800DE5FD}" destId="{9D115F0D-9052-4C85-9C1C-B341DDFC46D7}" srcOrd="3" destOrd="0" presId="urn:microsoft.com/office/officeart/2005/8/layout/chevron1"/>
    <dgm:cxn modelId="{B11BE972-B03D-47E0-B9F4-7553B5F5D3AD}" type="presParOf" srcId="{7E95E91A-77C9-480C-9DF5-36A9800DE5FD}" destId="{9654805B-6471-444A-A5C9-49792909307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1779E4-F6D9-48D7-8FB8-CB2BDDC08908}" type="doc">
      <dgm:prSet loTypeId="urn:microsoft.com/office/officeart/2005/8/layout/hierarchy2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C02EED6D-A8B7-4F9E-92B3-3023A75769B1}">
      <dgm:prSet phldrT="[Text]" custT="1"/>
      <dgm:spPr>
        <a:xfrm>
          <a:off x="2523905" y="2424116"/>
          <a:ext cx="1742683" cy="871341"/>
        </a:xfrm>
      </dgm:spPr>
      <dgm:t>
        <a:bodyPr/>
        <a:lstStyle/>
        <a:p>
          <a:r>
            <a:rPr lang="en-ZA" sz="13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Improved access to rehabilitation and developmental interventions </a:t>
          </a:r>
          <a:endParaRPr lang="en-ZA" sz="1300" i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3C487AF-E27D-4567-9F55-D19F60BDB170}" type="parTrans" cxnId="{86339C19-994E-4BF0-A593-5AB174B6CA8B}">
      <dgm:prSet/>
      <dgm:spPr>
        <a:xfrm>
          <a:off x="1976023" y="2846076"/>
          <a:ext cx="547882" cy="27421"/>
        </a:xfrm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E5654BE-583E-4A3B-8463-2DCCC735CE86}" type="sibTrans" cxnId="{86339C19-994E-4BF0-A593-5AB174B6CA8B}">
      <dgm:prSet/>
      <dgm:spPr/>
      <dgm:t>
        <a:bodyPr/>
        <a:lstStyle/>
        <a:p>
          <a:endParaRPr lang="en-ZA"/>
        </a:p>
      </dgm:t>
    </dgm:pt>
    <dgm:pt modelId="{20F0F244-8A4D-40B3-8291-C4799234F425}">
      <dgm:prSet phldrT="[Text]" custT="1"/>
      <dgm:spPr>
        <a:xfrm>
          <a:off x="233340" y="2424116"/>
          <a:ext cx="1742683" cy="871341"/>
        </a:xfrm>
      </dgm:spPr>
      <dgm:t>
        <a:bodyPr/>
        <a:lstStyle/>
        <a:p>
          <a:r>
            <a:rPr lang="en-ZA" sz="13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Successful reintegration of inmates into society</a:t>
          </a:r>
          <a:endParaRPr lang="en-ZA" sz="1300" i="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E4905E3-DDF6-4D83-9F0A-5D5D816EA587}" type="sibTrans" cxnId="{4FC16DBF-5772-44AB-A81C-388C45399591}">
      <dgm:prSet/>
      <dgm:spPr/>
      <dgm:t>
        <a:bodyPr/>
        <a:lstStyle/>
        <a:p>
          <a:endParaRPr lang="en-ZA"/>
        </a:p>
      </dgm:t>
    </dgm:pt>
    <dgm:pt modelId="{08BAD210-BA6D-42C5-87F5-4268C56E9F21}" type="parTrans" cxnId="{4FC16DBF-5772-44AB-A81C-388C45399591}">
      <dgm:prSet/>
      <dgm:spPr/>
      <dgm:t>
        <a:bodyPr/>
        <a:lstStyle/>
        <a:p>
          <a:endParaRPr lang="en-ZA"/>
        </a:p>
      </dgm:t>
    </dgm:pt>
    <dgm:pt modelId="{AF07342D-0A0E-40E8-9C31-370647CFDECF}">
      <dgm:prSet custT="1"/>
      <dgm:spPr/>
      <dgm:t>
        <a:bodyPr/>
        <a:lstStyle/>
        <a:p>
          <a:r>
            <a:rPr lang="en-ZA" sz="1400" b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Percentage of incarcerated offenders, parolees and probationers who are involved in Social Work Services per year</a:t>
          </a:r>
          <a:endParaRPr lang="en-ZA" sz="1400" b="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2DCF7F2-399B-4075-B990-082B50D7826C}" type="parTrans" cxnId="{983F729D-C7CF-43AE-BD1B-EAA51E96E51D}">
      <dgm:prSet/>
      <dgm:spPr/>
      <dgm:t>
        <a:bodyPr/>
        <a:lstStyle/>
        <a:p>
          <a:endParaRPr lang="en-ZA"/>
        </a:p>
      </dgm:t>
    </dgm:pt>
    <dgm:pt modelId="{02B79A26-F20D-4258-BAEA-D9521BDE4153}" type="sibTrans" cxnId="{983F729D-C7CF-43AE-BD1B-EAA51E96E51D}">
      <dgm:prSet/>
      <dgm:spPr/>
      <dgm:t>
        <a:bodyPr/>
        <a:lstStyle/>
        <a:p>
          <a:endParaRPr lang="en-ZA"/>
        </a:p>
      </dgm:t>
    </dgm:pt>
    <dgm:pt modelId="{4DE1B3C7-B077-4A8B-809D-A380AEE32C41}">
      <dgm:prSet custT="1"/>
      <dgm:spPr/>
      <dgm:t>
        <a:bodyPr/>
        <a:lstStyle/>
        <a:p>
          <a:r>
            <a:rPr lang="en-ZA" sz="1400" b="0" dirty="0" smtClean="0">
              <a:latin typeface="Calibri"/>
              <a:ea typeface="+mn-ea"/>
              <a:cs typeface="+mn-cs"/>
            </a:rPr>
            <a:t>Percentage of offenders who are  involved in psychological services per year</a:t>
          </a:r>
          <a:endParaRPr lang="en-ZA" sz="1400" b="0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8E7C5219-76E7-475B-99F2-1FB515BE24B8}" type="parTrans" cxnId="{F24AB381-9DD2-4ED3-B3E8-CF2F3400D9DB}">
      <dgm:prSet/>
      <dgm:spPr/>
      <dgm:t>
        <a:bodyPr/>
        <a:lstStyle/>
        <a:p>
          <a:endParaRPr lang="en-ZA"/>
        </a:p>
      </dgm:t>
    </dgm:pt>
    <dgm:pt modelId="{52FA30DA-26A9-437F-AF41-56ABE778A54E}" type="sibTrans" cxnId="{F24AB381-9DD2-4ED3-B3E8-CF2F3400D9DB}">
      <dgm:prSet/>
      <dgm:spPr/>
      <dgm:t>
        <a:bodyPr/>
        <a:lstStyle/>
        <a:p>
          <a:endParaRPr lang="en-ZA"/>
        </a:p>
      </dgm:t>
    </dgm:pt>
    <dgm:pt modelId="{08E5DEB9-A27F-4F02-8855-5FBF6E56AAC6}">
      <dgm:prSet custT="1"/>
      <dgm:spPr/>
      <dgm:t>
        <a:bodyPr/>
        <a:lstStyle/>
        <a:p>
          <a:r>
            <a:rPr lang="en-ZA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Percentage of inmates who benefit from Spiritual Care services per year</a:t>
          </a:r>
          <a:endParaRPr lang="en-ZA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406D08-5A7B-41E2-ADF8-B13F8D6C2929}" type="parTrans" cxnId="{0FACBCC7-F87B-4700-9571-CF21DAD01881}">
      <dgm:prSet/>
      <dgm:spPr/>
      <dgm:t>
        <a:bodyPr/>
        <a:lstStyle/>
        <a:p>
          <a:endParaRPr lang="en-ZA"/>
        </a:p>
      </dgm:t>
    </dgm:pt>
    <dgm:pt modelId="{9617603C-EF50-4560-BE9D-31E2063638BC}" type="sibTrans" cxnId="{0FACBCC7-F87B-4700-9571-CF21DAD01881}">
      <dgm:prSet/>
      <dgm:spPr/>
      <dgm:t>
        <a:bodyPr/>
        <a:lstStyle/>
        <a:p>
          <a:endParaRPr lang="en-ZA"/>
        </a:p>
      </dgm:t>
    </dgm:pt>
    <dgm:pt modelId="{D17BFF15-F469-450A-BE93-B04123CCC99E}" type="pres">
      <dgm:prSet presAssocID="{881779E4-F6D9-48D7-8FB8-CB2BDDC089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35628BE-2AF4-4FD1-B4DB-76E88AF7A130}" type="pres">
      <dgm:prSet presAssocID="{20F0F244-8A4D-40B3-8291-C4799234F425}" presName="root1" presStyleCnt="0"/>
      <dgm:spPr/>
      <dgm:t>
        <a:bodyPr/>
        <a:lstStyle/>
        <a:p>
          <a:endParaRPr lang="en-ZA"/>
        </a:p>
      </dgm:t>
    </dgm:pt>
    <dgm:pt modelId="{B5BE1993-DE2F-4A51-8D77-D9DF03A10228}" type="pres">
      <dgm:prSet presAssocID="{20F0F244-8A4D-40B3-8291-C4799234F425}" presName="LevelOneTextNode" presStyleLbl="node0" presStyleIdx="0" presStyleCnt="1" custScaleY="230033" custLinFactNeighborX="10967" custLinFactNeighborY="-8043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82B930AE-E3CE-4040-9A46-2F0B78280E54}" type="pres">
      <dgm:prSet presAssocID="{20F0F244-8A4D-40B3-8291-C4799234F425}" presName="level2hierChild" presStyleCnt="0"/>
      <dgm:spPr/>
      <dgm:t>
        <a:bodyPr/>
        <a:lstStyle/>
        <a:p>
          <a:endParaRPr lang="en-ZA"/>
        </a:p>
      </dgm:t>
    </dgm:pt>
    <dgm:pt modelId="{806624F1-247C-4B18-98B2-C7420405EA0A}" type="pres">
      <dgm:prSet presAssocID="{33C487AF-E27D-4567-9F55-D19F60BDB170}" presName="conn2-1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547882" y="13710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50470530-08AF-4AF3-BE2B-110E99E28E68}" type="pres">
      <dgm:prSet presAssocID="{33C487AF-E27D-4567-9F55-D19F60BDB170}" presName="connTx" presStyleLbl="parChTrans1D2" presStyleIdx="0" presStyleCnt="1"/>
      <dgm:spPr/>
      <dgm:t>
        <a:bodyPr/>
        <a:lstStyle/>
        <a:p>
          <a:endParaRPr lang="en-ZA"/>
        </a:p>
      </dgm:t>
    </dgm:pt>
    <dgm:pt modelId="{59737DA6-DC62-4140-A2D2-C8CFEA603EDB}" type="pres">
      <dgm:prSet presAssocID="{C02EED6D-A8B7-4F9E-92B3-3023A75769B1}" presName="root2" presStyleCnt="0"/>
      <dgm:spPr/>
      <dgm:t>
        <a:bodyPr/>
        <a:lstStyle/>
        <a:p>
          <a:endParaRPr lang="en-ZA"/>
        </a:p>
      </dgm:t>
    </dgm:pt>
    <dgm:pt modelId="{700750EF-DCA2-44E7-A8F6-8722B98CA86B}" type="pres">
      <dgm:prSet presAssocID="{C02EED6D-A8B7-4F9E-92B3-3023A75769B1}" presName="LevelTwoTextNode" presStyleLbl="node2" presStyleIdx="0" presStyleCnt="1" custScaleY="218541" custLinFactNeighborX="-7336" custLinFactNeighborY="-7654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88852E6A-98CD-4632-B618-9D174C1917FB}" type="pres">
      <dgm:prSet presAssocID="{C02EED6D-A8B7-4F9E-92B3-3023A75769B1}" presName="level3hierChild" presStyleCnt="0"/>
      <dgm:spPr/>
      <dgm:t>
        <a:bodyPr/>
        <a:lstStyle/>
        <a:p>
          <a:endParaRPr lang="en-ZA"/>
        </a:p>
      </dgm:t>
    </dgm:pt>
    <dgm:pt modelId="{5659DC73-9495-4832-AD19-8ADAE4A3AE85}" type="pres">
      <dgm:prSet presAssocID="{BF406D08-5A7B-41E2-ADF8-B13F8D6C2929}" presName="conn2-1" presStyleLbl="parChTrans1D3" presStyleIdx="0" presStyleCnt="3"/>
      <dgm:spPr/>
      <dgm:t>
        <a:bodyPr/>
        <a:lstStyle/>
        <a:p>
          <a:endParaRPr lang="en-ZA"/>
        </a:p>
      </dgm:t>
    </dgm:pt>
    <dgm:pt modelId="{769C59BF-AE22-4DD8-8453-E29B5A84E2D5}" type="pres">
      <dgm:prSet presAssocID="{BF406D08-5A7B-41E2-ADF8-B13F8D6C2929}" presName="connTx" presStyleLbl="parChTrans1D3" presStyleIdx="0" presStyleCnt="3"/>
      <dgm:spPr/>
      <dgm:t>
        <a:bodyPr/>
        <a:lstStyle/>
        <a:p>
          <a:endParaRPr lang="en-ZA"/>
        </a:p>
      </dgm:t>
    </dgm:pt>
    <dgm:pt modelId="{8EEFBA0B-34C1-41DC-9801-5353671237D0}" type="pres">
      <dgm:prSet presAssocID="{08E5DEB9-A27F-4F02-8855-5FBF6E56AAC6}" presName="root2" presStyleCnt="0"/>
      <dgm:spPr/>
    </dgm:pt>
    <dgm:pt modelId="{2173B367-988A-43D4-9B0F-30279FD6711C}" type="pres">
      <dgm:prSet presAssocID="{08E5DEB9-A27F-4F02-8855-5FBF6E56AAC6}" presName="LevelTwoTextNode" presStyleLbl="node3" presStyleIdx="0" presStyleCnt="3" custScaleX="118096" custLinFactNeighborX="4280" custLinFactNeighborY="-3066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B32CD378-7F70-4D33-B45F-E5DA7E8AC037}" type="pres">
      <dgm:prSet presAssocID="{08E5DEB9-A27F-4F02-8855-5FBF6E56AAC6}" presName="level3hierChild" presStyleCnt="0"/>
      <dgm:spPr/>
    </dgm:pt>
    <dgm:pt modelId="{CBBB544B-29FC-4D49-A678-4E1AF035197A}" type="pres">
      <dgm:prSet presAssocID="{42DCF7F2-399B-4075-B990-082B50D7826C}" presName="conn2-1" presStyleLbl="parChTrans1D3" presStyleIdx="1" presStyleCnt="3"/>
      <dgm:spPr/>
      <dgm:t>
        <a:bodyPr/>
        <a:lstStyle/>
        <a:p>
          <a:endParaRPr lang="en-ZA"/>
        </a:p>
      </dgm:t>
    </dgm:pt>
    <dgm:pt modelId="{5554B08E-82F5-42CE-AFBF-62525F473752}" type="pres">
      <dgm:prSet presAssocID="{42DCF7F2-399B-4075-B990-082B50D7826C}" presName="connTx" presStyleLbl="parChTrans1D3" presStyleIdx="1" presStyleCnt="3"/>
      <dgm:spPr/>
      <dgm:t>
        <a:bodyPr/>
        <a:lstStyle/>
        <a:p>
          <a:endParaRPr lang="en-ZA"/>
        </a:p>
      </dgm:t>
    </dgm:pt>
    <dgm:pt modelId="{39DBAFA2-5510-49DF-B5F3-D4CC52367DF8}" type="pres">
      <dgm:prSet presAssocID="{AF07342D-0A0E-40E8-9C31-370647CFDECF}" presName="root2" presStyleCnt="0"/>
      <dgm:spPr/>
    </dgm:pt>
    <dgm:pt modelId="{C6AF7D69-F907-48A7-B442-F3EF91476A4D}" type="pres">
      <dgm:prSet presAssocID="{AF07342D-0A0E-40E8-9C31-370647CFDECF}" presName="LevelTwoTextNode" presStyleLbl="node3" presStyleIdx="1" presStyleCnt="3" custScaleX="122023" custScaleY="139965" custLinFactNeighborX="169" custLinFactNeighborY="-21845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21A730F3-B690-44D4-B667-304A6CCCF55A}" type="pres">
      <dgm:prSet presAssocID="{AF07342D-0A0E-40E8-9C31-370647CFDECF}" presName="level3hierChild" presStyleCnt="0"/>
      <dgm:spPr/>
    </dgm:pt>
    <dgm:pt modelId="{45985437-68A4-4169-A2D2-7AA1FC10A58D}" type="pres">
      <dgm:prSet presAssocID="{8E7C5219-76E7-475B-99F2-1FB515BE24B8}" presName="conn2-1" presStyleLbl="parChTrans1D3" presStyleIdx="2" presStyleCnt="3"/>
      <dgm:spPr/>
      <dgm:t>
        <a:bodyPr/>
        <a:lstStyle/>
        <a:p>
          <a:endParaRPr lang="en-ZA"/>
        </a:p>
      </dgm:t>
    </dgm:pt>
    <dgm:pt modelId="{1BEE244A-8C1B-45A3-AF24-735DFC3354D1}" type="pres">
      <dgm:prSet presAssocID="{8E7C5219-76E7-475B-99F2-1FB515BE24B8}" presName="connTx" presStyleLbl="parChTrans1D3" presStyleIdx="2" presStyleCnt="3"/>
      <dgm:spPr/>
      <dgm:t>
        <a:bodyPr/>
        <a:lstStyle/>
        <a:p>
          <a:endParaRPr lang="en-ZA"/>
        </a:p>
      </dgm:t>
    </dgm:pt>
    <dgm:pt modelId="{246232FC-5177-41E4-8F13-9DC2D89CBE99}" type="pres">
      <dgm:prSet presAssocID="{4DE1B3C7-B077-4A8B-809D-A380AEE32C41}" presName="root2" presStyleCnt="0"/>
      <dgm:spPr/>
    </dgm:pt>
    <dgm:pt modelId="{F07A6578-BE93-4371-924E-36401545D3B6}" type="pres">
      <dgm:prSet presAssocID="{4DE1B3C7-B077-4A8B-809D-A380AEE32C41}" presName="LevelTwoTextNode" presStyleLbl="node3" presStyleIdx="2" presStyleCnt="3" custScaleX="115871" custScaleY="100600" custLinFactNeighborX="1876" custLinFactNeighborY="-7395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0D41D120-D7D9-4642-B048-41618D75CC88}" type="pres">
      <dgm:prSet presAssocID="{4DE1B3C7-B077-4A8B-809D-A380AEE32C41}" presName="level3hierChild" presStyleCnt="0"/>
      <dgm:spPr/>
    </dgm:pt>
  </dgm:ptLst>
  <dgm:cxnLst>
    <dgm:cxn modelId="{8F84491F-AFB1-4283-A822-17B44E056DD1}" type="presOf" srcId="{BF406D08-5A7B-41E2-ADF8-B13F8D6C2929}" destId="{5659DC73-9495-4832-AD19-8ADAE4A3AE85}" srcOrd="0" destOrd="0" presId="urn:microsoft.com/office/officeart/2005/8/layout/hierarchy2"/>
    <dgm:cxn modelId="{4C92E73B-32CE-4F9C-BF2A-86D4A3A79628}" type="presOf" srcId="{08E5DEB9-A27F-4F02-8855-5FBF6E56AAC6}" destId="{2173B367-988A-43D4-9B0F-30279FD6711C}" srcOrd="0" destOrd="0" presId="urn:microsoft.com/office/officeart/2005/8/layout/hierarchy2"/>
    <dgm:cxn modelId="{0FACBCC7-F87B-4700-9571-CF21DAD01881}" srcId="{C02EED6D-A8B7-4F9E-92B3-3023A75769B1}" destId="{08E5DEB9-A27F-4F02-8855-5FBF6E56AAC6}" srcOrd="0" destOrd="0" parTransId="{BF406D08-5A7B-41E2-ADF8-B13F8D6C2929}" sibTransId="{9617603C-EF50-4560-BE9D-31E2063638BC}"/>
    <dgm:cxn modelId="{24DA7908-DECF-40A0-8787-07B57B89617D}" type="presOf" srcId="{BF406D08-5A7B-41E2-ADF8-B13F8D6C2929}" destId="{769C59BF-AE22-4DD8-8453-E29B5A84E2D5}" srcOrd="1" destOrd="0" presId="urn:microsoft.com/office/officeart/2005/8/layout/hierarchy2"/>
    <dgm:cxn modelId="{86339C19-994E-4BF0-A593-5AB174B6CA8B}" srcId="{20F0F244-8A4D-40B3-8291-C4799234F425}" destId="{C02EED6D-A8B7-4F9E-92B3-3023A75769B1}" srcOrd="0" destOrd="0" parTransId="{33C487AF-E27D-4567-9F55-D19F60BDB170}" sibTransId="{0E5654BE-583E-4A3B-8463-2DCCC735CE86}"/>
    <dgm:cxn modelId="{640E7654-1F2B-4FCA-9C87-D35273BCE77A}" type="presOf" srcId="{4DE1B3C7-B077-4A8B-809D-A380AEE32C41}" destId="{F07A6578-BE93-4371-924E-36401545D3B6}" srcOrd="0" destOrd="0" presId="urn:microsoft.com/office/officeart/2005/8/layout/hierarchy2"/>
    <dgm:cxn modelId="{8CF0865D-A043-4CB9-9A76-B56575A55BDC}" type="presOf" srcId="{AF07342D-0A0E-40E8-9C31-370647CFDECF}" destId="{C6AF7D69-F907-48A7-B442-F3EF91476A4D}" srcOrd="0" destOrd="0" presId="urn:microsoft.com/office/officeart/2005/8/layout/hierarchy2"/>
    <dgm:cxn modelId="{C7D2EF51-58D1-430C-8CB4-5ADFAD9A90D3}" type="presOf" srcId="{42DCF7F2-399B-4075-B990-082B50D7826C}" destId="{5554B08E-82F5-42CE-AFBF-62525F473752}" srcOrd="1" destOrd="0" presId="urn:microsoft.com/office/officeart/2005/8/layout/hierarchy2"/>
    <dgm:cxn modelId="{4182E95D-4DE0-4C99-955B-D88782DC5738}" type="presOf" srcId="{20F0F244-8A4D-40B3-8291-C4799234F425}" destId="{B5BE1993-DE2F-4A51-8D77-D9DF03A10228}" srcOrd="0" destOrd="0" presId="urn:microsoft.com/office/officeart/2005/8/layout/hierarchy2"/>
    <dgm:cxn modelId="{4D59426F-5B84-4C7E-B9E5-6AA7A256ED67}" type="presOf" srcId="{C02EED6D-A8B7-4F9E-92B3-3023A75769B1}" destId="{700750EF-DCA2-44E7-A8F6-8722B98CA86B}" srcOrd="0" destOrd="0" presId="urn:microsoft.com/office/officeart/2005/8/layout/hierarchy2"/>
    <dgm:cxn modelId="{E8C5B096-11D7-4A30-81C8-5F8BC5C8DE00}" type="presOf" srcId="{8E7C5219-76E7-475B-99F2-1FB515BE24B8}" destId="{45985437-68A4-4169-A2D2-7AA1FC10A58D}" srcOrd="0" destOrd="0" presId="urn:microsoft.com/office/officeart/2005/8/layout/hierarchy2"/>
    <dgm:cxn modelId="{F24AB381-9DD2-4ED3-B3E8-CF2F3400D9DB}" srcId="{C02EED6D-A8B7-4F9E-92B3-3023A75769B1}" destId="{4DE1B3C7-B077-4A8B-809D-A380AEE32C41}" srcOrd="2" destOrd="0" parTransId="{8E7C5219-76E7-475B-99F2-1FB515BE24B8}" sibTransId="{52FA30DA-26A9-437F-AF41-56ABE778A54E}"/>
    <dgm:cxn modelId="{ACF14AC7-9809-42D4-8B01-7067B1E94AA3}" type="presOf" srcId="{33C487AF-E27D-4567-9F55-D19F60BDB170}" destId="{50470530-08AF-4AF3-BE2B-110E99E28E68}" srcOrd="1" destOrd="0" presId="urn:microsoft.com/office/officeart/2005/8/layout/hierarchy2"/>
    <dgm:cxn modelId="{ED46B2C0-6562-4D7C-A536-569D3B29118A}" type="presOf" srcId="{881779E4-F6D9-48D7-8FB8-CB2BDDC08908}" destId="{D17BFF15-F469-450A-BE93-B04123CCC99E}" srcOrd="0" destOrd="0" presId="urn:microsoft.com/office/officeart/2005/8/layout/hierarchy2"/>
    <dgm:cxn modelId="{4FC16DBF-5772-44AB-A81C-388C45399591}" srcId="{881779E4-F6D9-48D7-8FB8-CB2BDDC08908}" destId="{20F0F244-8A4D-40B3-8291-C4799234F425}" srcOrd="0" destOrd="0" parTransId="{08BAD210-BA6D-42C5-87F5-4268C56E9F21}" sibTransId="{3E4905E3-DDF6-4D83-9F0A-5D5D816EA587}"/>
    <dgm:cxn modelId="{0C2BA751-AA51-4E73-981E-DEF7068C81DC}" type="presOf" srcId="{42DCF7F2-399B-4075-B990-082B50D7826C}" destId="{CBBB544B-29FC-4D49-A678-4E1AF035197A}" srcOrd="0" destOrd="0" presId="urn:microsoft.com/office/officeart/2005/8/layout/hierarchy2"/>
    <dgm:cxn modelId="{983F729D-C7CF-43AE-BD1B-EAA51E96E51D}" srcId="{C02EED6D-A8B7-4F9E-92B3-3023A75769B1}" destId="{AF07342D-0A0E-40E8-9C31-370647CFDECF}" srcOrd="1" destOrd="0" parTransId="{42DCF7F2-399B-4075-B990-082B50D7826C}" sibTransId="{02B79A26-F20D-4258-BAEA-D9521BDE4153}"/>
    <dgm:cxn modelId="{6A9A08F5-C47E-4AEE-AF6E-E87EE6AE201C}" type="presOf" srcId="{8E7C5219-76E7-475B-99F2-1FB515BE24B8}" destId="{1BEE244A-8C1B-45A3-AF24-735DFC3354D1}" srcOrd="1" destOrd="0" presId="urn:microsoft.com/office/officeart/2005/8/layout/hierarchy2"/>
    <dgm:cxn modelId="{FD65956F-08AE-4613-99E4-4AA756101EDA}" type="presOf" srcId="{33C487AF-E27D-4567-9F55-D19F60BDB170}" destId="{806624F1-247C-4B18-98B2-C7420405EA0A}" srcOrd="0" destOrd="0" presId="urn:microsoft.com/office/officeart/2005/8/layout/hierarchy2"/>
    <dgm:cxn modelId="{AAD186A5-57EC-42B8-8B73-5868F5B1164F}" type="presParOf" srcId="{D17BFF15-F469-450A-BE93-B04123CCC99E}" destId="{235628BE-2AF4-4FD1-B4DB-76E88AF7A130}" srcOrd="0" destOrd="0" presId="urn:microsoft.com/office/officeart/2005/8/layout/hierarchy2"/>
    <dgm:cxn modelId="{82484F34-D524-4396-8C9A-FD8A1CFF1E97}" type="presParOf" srcId="{235628BE-2AF4-4FD1-B4DB-76E88AF7A130}" destId="{B5BE1993-DE2F-4A51-8D77-D9DF03A10228}" srcOrd="0" destOrd="0" presId="urn:microsoft.com/office/officeart/2005/8/layout/hierarchy2"/>
    <dgm:cxn modelId="{54123726-4CF6-4F7E-8F31-8376BF9EF6E1}" type="presParOf" srcId="{235628BE-2AF4-4FD1-B4DB-76E88AF7A130}" destId="{82B930AE-E3CE-4040-9A46-2F0B78280E54}" srcOrd="1" destOrd="0" presId="urn:microsoft.com/office/officeart/2005/8/layout/hierarchy2"/>
    <dgm:cxn modelId="{DC3A8F9F-259F-4A13-8E19-C585D4908F02}" type="presParOf" srcId="{82B930AE-E3CE-4040-9A46-2F0B78280E54}" destId="{806624F1-247C-4B18-98B2-C7420405EA0A}" srcOrd="0" destOrd="0" presId="urn:microsoft.com/office/officeart/2005/8/layout/hierarchy2"/>
    <dgm:cxn modelId="{CAA59B6D-8C94-4961-982C-BB9C4AF76E51}" type="presParOf" srcId="{806624F1-247C-4B18-98B2-C7420405EA0A}" destId="{50470530-08AF-4AF3-BE2B-110E99E28E68}" srcOrd="0" destOrd="0" presId="urn:microsoft.com/office/officeart/2005/8/layout/hierarchy2"/>
    <dgm:cxn modelId="{CD8AA6F1-47A3-4127-BE8C-1016530FA639}" type="presParOf" srcId="{82B930AE-E3CE-4040-9A46-2F0B78280E54}" destId="{59737DA6-DC62-4140-A2D2-C8CFEA603EDB}" srcOrd="1" destOrd="0" presId="urn:microsoft.com/office/officeart/2005/8/layout/hierarchy2"/>
    <dgm:cxn modelId="{76AB16A2-92B3-4858-B09A-C5559D3473E5}" type="presParOf" srcId="{59737DA6-DC62-4140-A2D2-C8CFEA603EDB}" destId="{700750EF-DCA2-44E7-A8F6-8722B98CA86B}" srcOrd="0" destOrd="0" presId="urn:microsoft.com/office/officeart/2005/8/layout/hierarchy2"/>
    <dgm:cxn modelId="{B9AADBFA-7D9A-4AAA-8CD2-F12EC1FA1883}" type="presParOf" srcId="{59737DA6-DC62-4140-A2D2-C8CFEA603EDB}" destId="{88852E6A-98CD-4632-B618-9D174C1917FB}" srcOrd="1" destOrd="0" presId="urn:microsoft.com/office/officeart/2005/8/layout/hierarchy2"/>
    <dgm:cxn modelId="{A508C603-9033-471D-9FC9-A27DBDBFEA3B}" type="presParOf" srcId="{88852E6A-98CD-4632-B618-9D174C1917FB}" destId="{5659DC73-9495-4832-AD19-8ADAE4A3AE85}" srcOrd="0" destOrd="0" presId="urn:microsoft.com/office/officeart/2005/8/layout/hierarchy2"/>
    <dgm:cxn modelId="{B57A5BBE-E95F-4179-A59C-D4A57995A406}" type="presParOf" srcId="{5659DC73-9495-4832-AD19-8ADAE4A3AE85}" destId="{769C59BF-AE22-4DD8-8453-E29B5A84E2D5}" srcOrd="0" destOrd="0" presId="urn:microsoft.com/office/officeart/2005/8/layout/hierarchy2"/>
    <dgm:cxn modelId="{931EF080-5873-49CE-B1E5-D9B587C0A87D}" type="presParOf" srcId="{88852E6A-98CD-4632-B618-9D174C1917FB}" destId="{8EEFBA0B-34C1-41DC-9801-5353671237D0}" srcOrd="1" destOrd="0" presId="urn:microsoft.com/office/officeart/2005/8/layout/hierarchy2"/>
    <dgm:cxn modelId="{2ECAE9AE-BCFA-47D7-B37C-FE2475F90C5C}" type="presParOf" srcId="{8EEFBA0B-34C1-41DC-9801-5353671237D0}" destId="{2173B367-988A-43D4-9B0F-30279FD6711C}" srcOrd="0" destOrd="0" presId="urn:microsoft.com/office/officeart/2005/8/layout/hierarchy2"/>
    <dgm:cxn modelId="{4C08410C-F9C2-44DE-937F-D39976F4DA34}" type="presParOf" srcId="{8EEFBA0B-34C1-41DC-9801-5353671237D0}" destId="{B32CD378-7F70-4D33-B45F-E5DA7E8AC037}" srcOrd="1" destOrd="0" presId="urn:microsoft.com/office/officeart/2005/8/layout/hierarchy2"/>
    <dgm:cxn modelId="{D4F8B3AA-7B9E-4069-9F9C-9B96A2C2296E}" type="presParOf" srcId="{88852E6A-98CD-4632-B618-9D174C1917FB}" destId="{CBBB544B-29FC-4D49-A678-4E1AF035197A}" srcOrd="2" destOrd="0" presId="urn:microsoft.com/office/officeart/2005/8/layout/hierarchy2"/>
    <dgm:cxn modelId="{801B4001-F5B7-4578-9878-3E0BBC3CEB1D}" type="presParOf" srcId="{CBBB544B-29FC-4D49-A678-4E1AF035197A}" destId="{5554B08E-82F5-42CE-AFBF-62525F473752}" srcOrd="0" destOrd="0" presId="urn:microsoft.com/office/officeart/2005/8/layout/hierarchy2"/>
    <dgm:cxn modelId="{FB7DD888-0D4A-4D91-82E9-1B52F20A6580}" type="presParOf" srcId="{88852E6A-98CD-4632-B618-9D174C1917FB}" destId="{39DBAFA2-5510-49DF-B5F3-D4CC52367DF8}" srcOrd="3" destOrd="0" presId="urn:microsoft.com/office/officeart/2005/8/layout/hierarchy2"/>
    <dgm:cxn modelId="{A7578D4F-67E3-4C3B-B587-B639D044C61F}" type="presParOf" srcId="{39DBAFA2-5510-49DF-B5F3-D4CC52367DF8}" destId="{C6AF7D69-F907-48A7-B442-F3EF91476A4D}" srcOrd="0" destOrd="0" presId="urn:microsoft.com/office/officeart/2005/8/layout/hierarchy2"/>
    <dgm:cxn modelId="{97DBF96E-E1CA-485B-8119-506B086C0713}" type="presParOf" srcId="{39DBAFA2-5510-49DF-B5F3-D4CC52367DF8}" destId="{21A730F3-B690-44D4-B667-304A6CCCF55A}" srcOrd="1" destOrd="0" presId="urn:microsoft.com/office/officeart/2005/8/layout/hierarchy2"/>
    <dgm:cxn modelId="{D3D05C62-18CF-48C3-9AF5-28E76B35C9D3}" type="presParOf" srcId="{88852E6A-98CD-4632-B618-9D174C1917FB}" destId="{45985437-68A4-4169-A2D2-7AA1FC10A58D}" srcOrd="4" destOrd="0" presId="urn:microsoft.com/office/officeart/2005/8/layout/hierarchy2"/>
    <dgm:cxn modelId="{FDB75D3D-EBE6-4108-89DE-EBE93807CE97}" type="presParOf" srcId="{45985437-68A4-4169-A2D2-7AA1FC10A58D}" destId="{1BEE244A-8C1B-45A3-AF24-735DFC3354D1}" srcOrd="0" destOrd="0" presId="urn:microsoft.com/office/officeart/2005/8/layout/hierarchy2"/>
    <dgm:cxn modelId="{19C4B716-A1F0-4E89-BDC3-3837B1E1CDAA}" type="presParOf" srcId="{88852E6A-98CD-4632-B618-9D174C1917FB}" destId="{246232FC-5177-41E4-8F13-9DC2D89CBE99}" srcOrd="5" destOrd="0" presId="urn:microsoft.com/office/officeart/2005/8/layout/hierarchy2"/>
    <dgm:cxn modelId="{5B24123C-0B2F-404D-AB67-C4DFB0321514}" type="presParOf" srcId="{246232FC-5177-41E4-8F13-9DC2D89CBE99}" destId="{F07A6578-BE93-4371-924E-36401545D3B6}" srcOrd="0" destOrd="0" presId="urn:microsoft.com/office/officeart/2005/8/layout/hierarchy2"/>
    <dgm:cxn modelId="{23B53D13-C296-4F2E-9E28-461A104EB7ED}" type="presParOf" srcId="{246232FC-5177-41E4-8F13-9DC2D89CBE99}" destId="{0D41D120-D7D9-4642-B048-41618D75CC8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4EBD29-9BDB-4410-B5A3-C93C45ECDCCA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B55F6B3D-7746-48EE-B5B3-3A8ACF91F9E7}">
      <dgm:prSet phldrT="[Text]"/>
      <dgm:spPr>
        <a:xfrm>
          <a:off x="4241" y="0"/>
          <a:ext cx="2469058" cy="408158"/>
        </a:xfrm>
      </dgm:spPr>
      <dgm:t>
        <a:bodyPr/>
        <a:lstStyle/>
        <a:p>
          <a:r>
            <a:rPr lang="en-ZA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Impact (Impact Statement)</a:t>
          </a:r>
          <a:endParaRPr lang="en-ZA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A208254B-0DDD-4696-9EEC-242775112F79}" type="parTrans" cxnId="{ED689DDA-D6E1-4C9D-87AE-9EB8976FEA7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D686B98D-58FB-406C-9034-9447D5FD71C6}" type="sibTrans" cxnId="{ED689DDA-D6E1-4C9D-87AE-9EB8976FEA7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A5405A81-8DD7-45E5-9221-8CEB3D1CA633}">
      <dgm:prSet phldrT="[Text]"/>
      <dgm:spPr>
        <a:xfrm>
          <a:off x="2226394" y="0"/>
          <a:ext cx="2469058" cy="408158"/>
        </a:xfrm>
      </dgm:spPr>
      <dgm:t>
        <a:bodyPr/>
        <a:lstStyle/>
        <a:p>
          <a:r>
            <a:rPr lang="en-ZA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Outcome (5 year target)</a:t>
          </a:r>
          <a:endParaRPr lang="en-ZA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0720EFD5-880C-413E-9507-F36C419877A2}" type="parTrans" cxnId="{9D20673A-9DF6-47FC-BF38-7D75D2CE96E9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C9ED9D56-56EF-4F06-A6A8-5ED94C400346}" type="sibTrans" cxnId="{9D20673A-9DF6-47FC-BF38-7D75D2CE96E9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8FD5EE27-EEA5-4F7D-9768-110820E6ACFE}">
      <dgm:prSet phldrT="[Text]"/>
      <dgm:spPr>
        <a:xfrm>
          <a:off x="4448547" y="0"/>
          <a:ext cx="2469058" cy="408158"/>
        </a:xfrm>
      </dgm:spPr>
      <dgm:t>
        <a:bodyPr/>
        <a:lstStyle/>
        <a:p>
          <a:r>
            <a:rPr lang="en-ZA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Primary Outputs (KPI’S)</a:t>
          </a:r>
          <a:endParaRPr lang="en-ZA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B9D090CF-5114-4F81-A477-1D0A07B3AE22}" type="parTrans" cxnId="{E42A57ED-8F88-47D9-A998-A2735410C5A7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9BC49193-A35C-47A1-84E1-FE567320C6A9}" type="sibTrans" cxnId="{E42A57ED-8F88-47D9-A998-A2735410C5A7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7E95E91A-77C9-480C-9DF5-36A9800DE5FD}" type="pres">
      <dgm:prSet presAssocID="{5A4EBD29-9BDB-4410-B5A3-C93C45ECDCCA}" presName="Name0" presStyleCnt="0">
        <dgm:presLayoutVars>
          <dgm:dir/>
          <dgm:animLvl val="lvl"/>
          <dgm:resizeHandles val="exact"/>
        </dgm:presLayoutVars>
      </dgm:prSet>
      <dgm:spPr/>
    </dgm:pt>
    <dgm:pt modelId="{262BE795-9EDB-44E2-96BB-62343E1E77CA}" type="pres">
      <dgm:prSet presAssocID="{B55F6B3D-7746-48EE-B5B3-3A8ACF91F9E7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ZA"/>
        </a:p>
      </dgm:t>
    </dgm:pt>
    <dgm:pt modelId="{54CFF9C2-0D0A-4481-B27F-65E1272CE003}" type="pres">
      <dgm:prSet presAssocID="{D686B98D-58FB-406C-9034-9447D5FD71C6}" presName="parTxOnlySpace" presStyleCnt="0"/>
      <dgm:spPr/>
    </dgm:pt>
    <dgm:pt modelId="{725E6417-0418-43C0-891F-EE405BDC9D2D}" type="pres">
      <dgm:prSet presAssocID="{A5405A81-8DD7-45E5-9221-8CEB3D1CA633}" presName="parTxOnly" presStyleLbl="node1" presStyleIdx="1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ZA"/>
        </a:p>
      </dgm:t>
    </dgm:pt>
    <dgm:pt modelId="{9D115F0D-9052-4C85-9C1C-B341DDFC46D7}" type="pres">
      <dgm:prSet presAssocID="{C9ED9D56-56EF-4F06-A6A8-5ED94C400346}" presName="parTxOnlySpace" presStyleCnt="0"/>
      <dgm:spPr/>
    </dgm:pt>
    <dgm:pt modelId="{9654805B-6471-444A-A5C9-497929093079}" type="pres">
      <dgm:prSet presAssocID="{8FD5EE27-EEA5-4F7D-9768-110820E6ACFE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ZA"/>
        </a:p>
      </dgm:t>
    </dgm:pt>
  </dgm:ptLst>
  <dgm:cxnLst>
    <dgm:cxn modelId="{9D20673A-9DF6-47FC-BF38-7D75D2CE96E9}" srcId="{5A4EBD29-9BDB-4410-B5A3-C93C45ECDCCA}" destId="{A5405A81-8DD7-45E5-9221-8CEB3D1CA633}" srcOrd="1" destOrd="0" parTransId="{0720EFD5-880C-413E-9507-F36C419877A2}" sibTransId="{C9ED9D56-56EF-4F06-A6A8-5ED94C400346}"/>
    <dgm:cxn modelId="{84E286F9-620A-4B09-AA73-0092A8FFEF25}" type="presOf" srcId="{5A4EBD29-9BDB-4410-B5A3-C93C45ECDCCA}" destId="{7E95E91A-77C9-480C-9DF5-36A9800DE5FD}" srcOrd="0" destOrd="0" presId="urn:microsoft.com/office/officeart/2005/8/layout/chevron1"/>
    <dgm:cxn modelId="{ED689DDA-D6E1-4C9D-87AE-9EB8976FEA7C}" srcId="{5A4EBD29-9BDB-4410-B5A3-C93C45ECDCCA}" destId="{B55F6B3D-7746-48EE-B5B3-3A8ACF91F9E7}" srcOrd="0" destOrd="0" parTransId="{A208254B-0DDD-4696-9EEC-242775112F79}" sibTransId="{D686B98D-58FB-406C-9034-9447D5FD71C6}"/>
    <dgm:cxn modelId="{E42A57ED-8F88-47D9-A998-A2735410C5A7}" srcId="{5A4EBD29-9BDB-4410-B5A3-C93C45ECDCCA}" destId="{8FD5EE27-EEA5-4F7D-9768-110820E6ACFE}" srcOrd="2" destOrd="0" parTransId="{B9D090CF-5114-4F81-A477-1D0A07B3AE22}" sibTransId="{9BC49193-A35C-47A1-84E1-FE567320C6A9}"/>
    <dgm:cxn modelId="{43DF2222-AE57-4E22-B5AE-AC33075822EA}" type="presOf" srcId="{A5405A81-8DD7-45E5-9221-8CEB3D1CA633}" destId="{725E6417-0418-43C0-891F-EE405BDC9D2D}" srcOrd="0" destOrd="0" presId="urn:microsoft.com/office/officeart/2005/8/layout/chevron1"/>
    <dgm:cxn modelId="{A448B796-2BCD-4579-890B-8D2C7998603C}" type="presOf" srcId="{B55F6B3D-7746-48EE-B5B3-3A8ACF91F9E7}" destId="{262BE795-9EDB-44E2-96BB-62343E1E77CA}" srcOrd="0" destOrd="0" presId="urn:microsoft.com/office/officeart/2005/8/layout/chevron1"/>
    <dgm:cxn modelId="{FC6DCC9A-2230-4BF4-81A7-D6E2F4BBDA98}" type="presOf" srcId="{8FD5EE27-EEA5-4F7D-9768-110820E6ACFE}" destId="{9654805B-6471-444A-A5C9-497929093079}" srcOrd="0" destOrd="0" presId="urn:microsoft.com/office/officeart/2005/8/layout/chevron1"/>
    <dgm:cxn modelId="{36986DEE-6221-4C5B-BBFA-A31093F76EA6}" type="presParOf" srcId="{7E95E91A-77C9-480C-9DF5-36A9800DE5FD}" destId="{262BE795-9EDB-44E2-96BB-62343E1E77CA}" srcOrd="0" destOrd="0" presId="urn:microsoft.com/office/officeart/2005/8/layout/chevron1"/>
    <dgm:cxn modelId="{568CA08B-D2DB-4FB2-AED8-75DCE0C6383D}" type="presParOf" srcId="{7E95E91A-77C9-480C-9DF5-36A9800DE5FD}" destId="{54CFF9C2-0D0A-4481-B27F-65E1272CE003}" srcOrd="1" destOrd="0" presId="urn:microsoft.com/office/officeart/2005/8/layout/chevron1"/>
    <dgm:cxn modelId="{B8851CA4-862C-470A-99B2-7066FC1DF855}" type="presParOf" srcId="{7E95E91A-77C9-480C-9DF5-36A9800DE5FD}" destId="{725E6417-0418-43C0-891F-EE405BDC9D2D}" srcOrd="2" destOrd="0" presId="urn:microsoft.com/office/officeart/2005/8/layout/chevron1"/>
    <dgm:cxn modelId="{A13B89BB-1610-4486-9F1B-5F8459F96066}" type="presParOf" srcId="{7E95E91A-77C9-480C-9DF5-36A9800DE5FD}" destId="{9D115F0D-9052-4C85-9C1C-B341DDFC46D7}" srcOrd="3" destOrd="0" presId="urn:microsoft.com/office/officeart/2005/8/layout/chevron1"/>
    <dgm:cxn modelId="{A7E364D3-38A3-4930-9131-9788AB5A8B07}" type="presParOf" srcId="{7E95E91A-77C9-480C-9DF5-36A9800DE5FD}" destId="{9654805B-6471-444A-A5C9-49792909307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88BF5-33E3-495E-BD53-7F4A2F17A601}">
      <dsp:nvSpPr>
        <dsp:cNvPr id="0" name=""/>
        <dsp:cNvSpPr/>
      </dsp:nvSpPr>
      <dsp:spPr>
        <a:xfrm>
          <a:off x="5620145" y="1152050"/>
          <a:ext cx="2735991" cy="34543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234315" bIns="52070" numCol="1" spcCol="1270" anchor="ctr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100" kern="1200" dirty="0" smtClean="0"/>
            <a:t>50 Year Plan</a:t>
          </a:r>
          <a:endParaRPr lang="en-ZA" sz="4100" kern="1200" dirty="0"/>
        </a:p>
      </dsp:txBody>
      <dsp:txXfrm rot="16200000">
        <a:off x="6378461" y="2350810"/>
        <a:ext cx="3108878" cy="711357"/>
      </dsp:txXfrm>
    </dsp:sp>
    <dsp:sp modelId="{24D6FB7F-F398-4AD2-9D1F-A5B72AA2D00A}">
      <dsp:nvSpPr>
        <dsp:cNvPr id="0" name=""/>
        <dsp:cNvSpPr/>
      </dsp:nvSpPr>
      <dsp:spPr>
        <a:xfrm>
          <a:off x="2978323" y="555937"/>
          <a:ext cx="2735991" cy="40351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234315" bIns="52070" numCol="1" spcCol="1270" anchor="ctr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100" kern="1200" dirty="0" smtClean="0"/>
            <a:t>10 Year Plan</a:t>
          </a:r>
          <a:endParaRPr lang="en-ZA" sz="4100" kern="1200" dirty="0"/>
        </a:p>
      </dsp:txBody>
      <dsp:txXfrm rot="16200000">
        <a:off x="3475250" y="2016086"/>
        <a:ext cx="3631654" cy="711357"/>
      </dsp:txXfrm>
    </dsp:sp>
    <dsp:sp modelId="{3116F521-1B83-429C-A2A7-ECEDDEDF7363}">
      <dsp:nvSpPr>
        <dsp:cNvPr id="0" name=""/>
        <dsp:cNvSpPr/>
      </dsp:nvSpPr>
      <dsp:spPr>
        <a:xfrm>
          <a:off x="192869" y="22096"/>
          <a:ext cx="2735991" cy="45842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0" rIns="240030" bIns="53340" numCol="1" spcCol="1270" anchor="ctr" anchorCtr="0">
          <a:noAutofit/>
        </a:bodyPr>
        <a:lstStyle/>
        <a:p>
          <a:pPr lvl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200" kern="1200" dirty="0" smtClean="0"/>
            <a:t>5 Year Plan</a:t>
          </a:r>
          <a:endParaRPr lang="en-ZA" sz="4200" kern="1200" dirty="0"/>
        </a:p>
      </dsp:txBody>
      <dsp:txXfrm rot="16200000">
        <a:off x="442712" y="1729329"/>
        <a:ext cx="4125824" cy="711357"/>
      </dsp:txXfrm>
    </dsp:sp>
    <dsp:sp modelId="{12C30D81-1BC4-4E76-85E0-972A67EA9B48}">
      <dsp:nvSpPr>
        <dsp:cNvPr id="0" name=""/>
        <dsp:cNvSpPr/>
      </dsp:nvSpPr>
      <dsp:spPr>
        <a:xfrm>
          <a:off x="227171" y="0"/>
          <a:ext cx="1289080" cy="46063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Provide offenders with improved access </a:t>
          </a:r>
          <a:r>
            <a:rPr lang="en-US" sz="1200" i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i="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to relevant and needs-based programs and services to facilitate their rehabilitation and successful social reintegration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i="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Audit/ renew/ amend strategic partnership</a:t>
          </a:r>
          <a:endParaRPr lang="en-US" sz="1200" i="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i="0" kern="1200" dirty="0" smtClean="0">
            <a:solidFill>
              <a:schemeClr val="bg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i="0" kern="1200" dirty="0" smtClean="0">
            <a:solidFill>
              <a:schemeClr val="bg1"/>
            </a:solidFill>
          </a:endParaRPr>
        </a:p>
      </dsp:txBody>
      <dsp:txXfrm>
        <a:off x="227171" y="0"/>
        <a:ext cx="1289080" cy="4606360"/>
      </dsp:txXfrm>
    </dsp:sp>
    <dsp:sp modelId="{E29B0D4E-9527-4DF4-8CD5-94AFB7B7C1C8}">
      <dsp:nvSpPr>
        <dsp:cNvPr id="0" name=""/>
        <dsp:cNvSpPr/>
      </dsp:nvSpPr>
      <dsp:spPr>
        <a:xfrm>
          <a:off x="3050218" y="549078"/>
          <a:ext cx="1289080" cy="405728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Fully Technological program offerings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Longitudinal research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(Follow good stories)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Customised programmes resulting from Indigenous knowledge research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 dirty="0"/>
        </a:p>
      </dsp:txBody>
      <dsp:txXfrm>
        <a:off x="3050218" y="549078"/>
        <a:ext cx="1289080" cy="4057281"/>
      </dsp:txXfrm>
    </dsp:sp>
    <dsp:sp modelId="{8C4C0215-C8FF-405E-9748-D890F08272DB}">
      <dsp:nvSpPr>
        <dsp:cNvPr id="0" name=""/>
        <dsp:cNvSpPr/>
      </dsp:nvSpPr>
      <dsp:spPr>
        <a:xfrm>
          <a:off x="5779724" y="1131782"/>
          <a:ext cx="1289080" cy="34745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Equitable , fair 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and relatively safe society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Advanced Technological program offerings  </a:t>
          </a:r>
          <a:endParaRPr lang="en-ZA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400" kern="1200" dirty="0"/>
        </a:p>
      </dsp:txBody>
      <dsp:txXfrm>
        <a:off x="5779724" y="1131782"/>
        <a:ext cx="1289080" cy="3474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9D650-015F-4F91-AC32-AEEE6A40B8D9}" type="datetimeFigureOut">
              <a:rPr lang="en-ZA" smtClean="0"/>
              <a:t>2019/08/16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8A482-2061-49D3-A35A-7891C3524BD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378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A482-2061-49D3-A35A-7891C3524BDA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716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A482-2061-49D3-A35A-7891C3524BDA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3184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 new dynamic outlook to reposition the Department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A482-2061-49D3-A35A-7891C3524BDA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0692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 new dynamic outlook to reposition the Department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A482-2061-49D3-A35A-7891C3524BDA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069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6F5E6D-E757-47B8-B642-10144B3718F3}" type="datetime1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7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5D4492-C1EB-4D5C-832D-4CD677F65EA4}" type="datetime1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2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7C5AB7-E4C9-4294-AA74-2CB3D35DBB98}" type="datetime1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3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73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r:id="rId4" imgW="0" imgH="0" progId="">
                  <p:embed/>
                </p:oleObj>
              </mc:Choice>
              <mc:Fallback>
                <p:oleObj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1141415" y="3124202"/>
            <a:ext cx="6861175" cy="401648"/>
          </a:xfrm>
          <a:ln algn="ctr"/>
        </p:spPr>
        <p:txBody>
          <a:bodyPr anchor="ctr"/>
          <a:lstStyle>
            <a:lvl1pPr algn="ctr">
              <a:defRPr sz="290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351341"/>
            <a:ext cx="6400800" cy="221599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87602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2092329"/>
            <a:ext cx="8647112" cy="132959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9724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080296"/>
          </a:xfrm>
        </p:spPr>
        <p:txBody>
          <a:bodyPr/>
          <a:lstStyle>
            <a:lvl1pPr algn="ctr">
              <a:defRPr sz="39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276999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165" indent="0">
              <a:buNone/>
              <a:defRPr sz="1800"/>
            </a:lvl2pPr>
            <a:lvl3pPr marL="914331" indent="0">
              <a:buNone/>
              <a:defRPr sz="1600"/>
            </a:lvl3pPr>
            <a:lvl4pPr marL="1371495" indent="0">
              <a:buNone/>
              <a:defRPr sz="1400"/>
            </a:lvl4pPr>
            <a:lvl5pPr marL="1828660" indent="0">
              <a:buNone/>
              <a:defRPr sz="1400"/>
            </a:lvl5pPr>
            <a:lvl6pPr marL="2285826" indent="0">
              <a:buNone/>
              <a:defRPr sz="1400"/>
            </a:lvl6pPr>
            <a:lvl7pPr marL="2742990" indent="0">
              <a:buNone/>
              <a:defRPr sz="1400"/>
            </a:lvl7pPr>
            <a:lvl8pPr marL="3200156" indent="0">
              <a:buNone/>
              <a:defRPr sz="1400"/>
            </a:lvl8pPr>
            <a:lvl9pPr marL="3657321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168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2092328"/>
            <a:ext cx="4246562" cy="2188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092328"/>
            <a:ext cx="4248150" cy="2188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82922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4"/>
            <a:ext cx="8686800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35117"/>
            <a:ext cx="4268788" cy="664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1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1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6"/>
            <a:ext cx="4268788" cy="1895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270375" cy="664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1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1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270375" cy="1895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05642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3823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8221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623887"/>
            <a:ext cx="3008313" cy="5539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623888"/>
            <a:ext cx="5111750" cy="25176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785941"/>
            <a:ext cx="3008313" cy="199439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1" indent="0">
              <a:buNone/>
              <a:defRPr sz="1000"/>
            </a:lvl3pPr>
            <a:lvl4pPr marL="1371495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0" indent="0">
              <a:buNone/>
              <a:defRPr sz="900"/>
            </a:lvl7pPr>
            <a:lvl8pPr marL="3200156" indent="0">
              <a:buNone/>
              <a:defRPr sz="900"/>
            </a:lvl8pPr>
            <a:lvl9pPr marL="3657321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74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13F899-CC8A-4E69-8E9A-6988275F4DCF}" type="datetime1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19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43198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1" indent="0">
              <a:buNone/>
              <a:defRPr sz="2400"/>
            </a:lvl3pPr>
            <a:lvl4pPr marL="1371495" indent="0">
              <a:buNone/>
              <a:defRPr sz="2000"/>
            </a:lvl4pPr>
            <a:lvl5pPr marL="1828660" indent="0">
              <a:buNone/>
              <a:defRPr sz="2000"/>
            </a:lvl5pPr>
            <a:lvl6pPr marL="2285826" indent="0">
              <a:buNone/>
              <a:defRPr sz="2000"/>
            </a:lvl6pPr>
            <a:lvl7pPr marL="2742990" indent="0">
              <a:buNone/>
              <a:defRPr sz="2000"/>
            </a:lvl7pPr>
            <a:lvl8pPr marL="3200156" indent="0">
              <a:buNone/>
              <a:defRPr sz="2000"/>
            </a:lvl8pPr>
            <a:lvl9pPr marL="3657321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199439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1" indent="0">
              <a:buNone/>
              <a:defRPr sz="1000"/>
            </a:lvl3pPr>
            <a:lvl4pPr marL="1371495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0" indent="0">
              <a:buNone/>
              <a:defRPr sz="900"/>
            </a:lvl7pPr>
            <a:lvl8pPr marL="3200156" indent="0">
              <a:buNone/>
              <a:defRPr sz="900"/>
            </a:lvl8pPr>
            <a:lvl9pPr marL="3657321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066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63588" y="2092327"/>
            <a:ext cx="1329595" cy="3545587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08228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6182" y="596901"/>
            <a:ext cx="276999" cy="4140200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0603" y="596901"/>
            <a:ext cx="1329595" cy="4140200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624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8F283C-EB1E-43BE-BF71-E212B72465AF}" type="datetime1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2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5B0FCB-B6B3-4570-A298-1577B98DF866}" type="datetime1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0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27B263-3030-48DE-B648-469822A98BB6}" type="datetime1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0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B3EBEE-328E-47C3-AD17-6501FB2E388F}" type="datetime1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3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98F3D7-0813-47A0-B808-20B99457530C}" type="datetime1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8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66CD1B-5094-4E59-BD91-72BF036EE23D}" type="datetime1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5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D7DED9-FCF2-4131-82C5-FC1BD66D0C27}" type="datetime1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0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771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74617"/>
            <a:ext cx="8229600" cy="3334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PowerPoint-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9408"/>
            <a:ext cx="2926350" cy="1148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0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3"/>
          <p:cNvSpPr>
            <a:spLocks noChangeShapeType="1"/>
          </p:cNvSpPr>
          <p:nvPr/>
        </p:nvSpPr>
        <p:spPr bwMode="auto">
          <a:xfrm flipV="1">
            <a:off x="246063" y="457200"/>
            <a:ext cx="866933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400" dirty="0">
              <a:solidFill>
                <a:srgbClr val="000000"/>
              </a:solidFill>
            </a:endParaRPr>
          </a:p>
        </p:txBody>
      </p:sp>
      <p:sp>
        <p:nvSpPr>
          <p:cNvPr id="307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596900"/>
            <a:ext cx="8647112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Headline: (20 pt.) Arial bold</a:t>
            </a:r>
          </a:p>
        </p:txBody>
      </p:sp>
      <p:sp>
        <p:nvSpPr>
          <p:cNvPr id="307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2092325"/>
            <a:ext cx="8647112" cy="26590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Text: 16-pt. Arial with Wingdings square square bullet 100%</a:t>
            </a:r>
          </a:p>
          <a:p>
            <a:pPr lvl="1"/>
            <a:r>
              <a:rPr lang="en-GB" smtClean="0"/>
              <a:t>Second-level bullet — Arial round</a:t>
            </a:r>
          </a:p>
          <a:p>
            <a:pPr lvl="2"/>
            <a:r>
              <a:rPr lang="en-GB" smtClean="0"/>
              <a:t>Third-level bullet — Arial Em dash</a:t>
            </a:r>
          </a:p>
          <a:p>
            <a:pPr lvl="3"/>
            <a:r>
              <a:rPr lang="en-GB" smtClean="0"/>
              <a:t>Fourth-level bullet — Arial Em dash</a:t>
            </a:r>
          </a:p>
          <a:p>
            <a:pPr lvl="4"/>
            <a:r>
              <a:rPr lang="en-GB" smtClean="0"/>
              <a:t>xx</a:t>
            </a:r>
          </a:p>
          <a:p>
            <a:pPr lvl="0"/>
            <a:r>
              <a:rPr lang="en-GB" smtClean="0"/>
              <a:t>Text: 16 pt. Arial, plain text sentence case</a:t>
            </a:r>
          </a:p>
          <a:p>
            <a:pPr lvl="1"/>
            <a:r>
              <a:rPr lang="en-GB" smtClean="0"/>
              <a:t>Second-level bullet</a:t>
            </a:r>
          </a:p>
          <a:p>
            <a:pPr lvl="2"/>
            <a:r>
              <a:rPr lang="en-GB" smtClean="0"/>
              <a:t>Third-level bullet</a:t>
            </a:r>
          </a:p>
          <a:p>
            <a:pPr lvl="3"/>
            <a:r>
              <a:rPr lang="en-GB" smtClean="0"/>
              <a:t>Fourth-level bullet</a:t>
            </a:r>
          </a:p>
        </p:txBody>
      </p:sp>
      <p:sp>
        <p:nvSpPr>
          <p:cNvPr id="1029" name="Rectangle 28"/>
          <p:cNvSpPr>
            <a:spLocks noChangeArrowheads="1"/>
          </p:cNvSpPr>
          <p:nvPr/>
        </p:nvSpPr>
        <p:spPr bwMode="auto">
          <a:xfrm>
            <a:off x="8650288" y="6705600"/>
            <a:ext cx="265112" cy="138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51172FB-5EEA-4105-882C-8D3DDB9655BA}" type="slidenum">
              <a:rPr lang="en-GB" sz="900">
                <a:solidFill>
                  <a:srgbClr val="77787B"/>
                </a:solidFill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900" dirty="0">
              <a:solidFill>
                <a:srgbClr val="77787B"/>
              </a:solidFill>
            </a:endParaRPr>
          </a:p>
        </p:txBody>
      </p:sp>
      <p:pic>
        <p:nvPicPr>
          <p:cNvPr id="3079" name="Picture 6" descr="C:\Users\jmumaw\Desktop\DCS\Pics\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39"/>
          <p:cNvSpPr txBox="1">
            <a:spLocks noChangeArrowheads="1"/>
          </p:cNvSpPr>
          <p:nvPr/>
        </p:nvSpPr>
        <p:spPr bwMode="auto">
          <a:xfrm>
            <a:off x="242888" y="80963"/>
            <a:ext cx="1685925" cy="3349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i="1" dirty="0">
                <a:solidFill>
                  <a:srgbClr val="000000"/>
                </a:solidFill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97100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16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33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49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6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9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889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bg2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623888" indent="-1619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793750" indent="-166688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chemeClr val="bg2"/>
        </a:buClr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955675" indent="-158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5pPr>
      <a:lvl6pPr marL="1414356" indent="-1603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6pPr>
      <a:lvl7pPr marL="1871520" indent="-1603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7pPr>
      <a:lvl8pPr marL="2328685" indent="-1603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8pPr>
      <a:lvl9pPr marL="2785851" indent="-1603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1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5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1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89"/>
            <a:ext cx="914308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364" y="4193557"/>
            <a:ext cx="5108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4400" b="1" dirty="0" smtClean="0">
                <a:solidFill>
                  <a:srgbClr val="008F00"/>
                </a:solidFill>
              </a:rPr>
              <a:t>Rehabilitation </a:t>
            </a:r>
            <a:endParaRPr lang="en-US" sz="4400" b="1" dirty="0">
              <a:solidFill>
                <a:srgbClr val="008F00"/>
              </a:solidFill>
            </a:endParaRPr>
          </a:p>
          <a:p>
            <a:pPr>
              <a:lnSpc>
                <a:spcPts val="3600"/>
              </a:lnSpc>
            </a:pPr>
            <a:endParaRPr lang="en-US" sz="4400" b="1" dirty="0" smtClean="0">
              <a:solidFill>
                <a:srgbClr val="008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4971" y="341348"/>
            <a:ext cx="5136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800" i="1" dirty="0" smtClean="0">
                <a:solidFill>
                  <a:schemeClr val="bg1"/>
                </a:solidFill>
              </a:rPr>
              <a:t>2019 Strategic Planning Session</a:t>
            </a:r>
          </a:p>
          <a:p>
            <a:pPr algn="r">
              <a:lnSpc>
                <a:spcPts val="3600"/>
              </a:lnSpc>
            </a:pPr>
            <a:r>
              <a:rPr lang="en-US" sz="2800" i="1" dirty="0" smtClean="0">
                <a:solidFill>
                  <a:schemeClr val="bg1"/>
                </a:solidFill>
              </a:rPr>
              <a:t>15 August 2019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488"/>
            <a:ext cx="8229600" cy="4543167"/>
          </a:xfrm>
        </p:spPr>
        <p:txBody>
          <a:bodyPr>
            <a:normAutofit/>
          </a:bodyPr>
          <a:lstStyle/>
          <a:p>
            <a:pPr lvl="0"/>
            <a:r>
              <a:rPr lang="en-US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Plan (NDP) (MTSF Outcome 1)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South Africans should have access to education and training of the highest quality, 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characterized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significantly improved learning outcomes.</a:t>
            </a:r>
          </a:p>
          <a:p>
            <a:pPr marL="712788" lvl="0" indent="-350838">
              <a:buFont typeface="Wingdings" pitchFamily="2" charset="2"/>
              <a:buChar char="ü"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DBE to train DCS educators (Curriculum intervention plan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ZA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</a:t>
            </a:r>
            <a:r>
              <a:rPr lang="en-ZA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Goals </a:t>
            </a:r>
            <a:r>
              <a:rPr lang="en-Z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To ensure that all youth and a substantial proportion of adults achieve numeracy and literacy by 2030.</a:t>
            </a:r>
          </a:p>
          <a:p>
            <a:r>
              <a:rPr lang="en-ZA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of AET programmes State of Nation’s Address </a:t>
            </a:r>
            <a:r>
              <a:rPr lang="en-ZA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–Improve </a:t>
            </a:r>
            <a:r>
              <a:rPr lang="en-Z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education system and develop the skills that we need now and into the </a:t>
            </a:r>
            <a:r>
              <a:rPr lang="en-ZA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en-ZA" sz="2200" dirty="0" smtClean="0">
                <a:solidFill>
                  <a:prstClr val="black"/>
                </a:solidFill>
              </a:rPr>
              <a:t>. </a:t>
            </a:r>
            <a:endParaRPr lang="en-ZA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200" dirty="0">
              <a:solidFill>
                <a:prstClr val="black"/>
              </a:solidFill>
            </a:endParaRPr>
          </a:p>
          <a:p>
            <a:pPr lvl="0"/>
            <a:endParaRPr lang="en-ZA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B050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en-ZA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ZA" sz="2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 issues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9487"/>
            <a:ext cx="8382000" cy="48171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rgbClr val="00B050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en-ZA" sz="24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ZA" sz="2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 issues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002609"/>
            <a:ext cx="8532421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ZA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</a:t>
            </a:r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ZA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NDP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Foundation of social and economic development.  At the most fundamental level, e-literacy needs to be improved through training in schools, at tertiary-education facilities and adult-education colleges, as well as through supplier training.</a:t>
            </a:r>
            <a:endParaRPr lang="en-Z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 market will require technology skills geared towards the 4th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Z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487"/>
            <a:ext cx="8229600" cy="4817179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Rights Chapter 2(29)</a:t>
            </a:r>
          </a:p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 lvl="0" indent="-531813"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has a right to a basic education as well as a right to further education which the state through reasonable measures,  must  make progressively available and accessible</a:t>
            </a:r>
          </a:p>
          <a:p>
            <a:pPr marL="893763" lvl="0" indent="-447675">
              <a:spcBef>
                <a:spcPts val="0"/>
              </a:spcBef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Increased the total number of Full time schools.</a:t>
            </a:r>
            <a:endParaRPr lang="en-Z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 issues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891" y="1109487"/>
            <a:ext cx="7980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endParaRPr lang="en-ZA" sz="2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4018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 issues                                       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8605" y="1093395"/>
            <a:ext cx="8606790" cy="4708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lvl="1"/>
            <a:r>
              <a:rPr lang="en-ZA" sz="2400" b="1" dirty="0" smtClean="0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 TERM STRATEGIC FRAMEWORK</a:t>
            </a:r>
          </a:p>
          <a:p>
            <a:pPr marL="0" lvl="1"/>
            <a:endParaRPr lang="en-ZA" sz="2400" b="1" dirty="0" smtClean="0">
              <a:solidFill>
                <a:srgbClr val="008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kern="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</a:t>
            </a:r>
            <a:r>
              <a:rPr lang="en-ZA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Economic transformation and job </a:t>
            </a:r>
            <a:r>
              <a:rPr lang="en-ZA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</a:p>
          <a:p>
            <a:pPr lvl="1"/>
            <a:endParaRPr lang="en-ZA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lvl="2" indent="-274638">
              <a:buFont typeface="Arial" panose="020B0604020202020204" pitchFamily="34" charset="0"/>
              <a:buChar char="•"/>
            </a:pPr>
            <a:r>
              <a:rPr lang="en-US" kern="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 of training programmes to offenders and address </a:t>
            </a:r>
            <a:r>
              <a:rPr lang="en-US" kern="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gaps.</a:t>
            </a:r>
            <a:endParaRPr lang="en-US" kern="0" spc="-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lvl="2" indent="-274638">
              <a:buFont typeface="Arial" panose="020B0604020202020204" pitchFamily="34" charset="0"/>
              <a:buChar char="•"/>
            </a:pPr>
            <a:r>
              <a:rPr lang="en-US" kern="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provisioning of entrepreneurial programmes to skilled offenders to support and contribute to the BBBEE targets upon release </a:t>
            </a:r>
          </a:p>
          <a:p>
            <a:pPr marL="808038" lvl="2" indent="-274638">
              <a:buFont typeface="Arial" panose="020B0604020202020204" pitchFamily="34" charset="0"/>
              <a:buChar char="•"/>
            </a:pPr>
            <a:r>
              <a:rPr lang="en-US" kern="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 limitations and access to training opportunities for female </a:t>
            </a:r>
            <a:r>
              <a:rPr lang="en-US" kern="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offenders</a:t>
            </a:r>
          </a:p>
          <a:p>
            <a:pPr lvl="2"/>
            <a:endParaRPr lang="en-ZA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b="1" kern="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</a:t>
            </a:r>
            <a:r>
              <a:rPr lang="en-ZA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Z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Education, Skills and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  <a:p>
            <a:pPr lvl="1"/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lvl="2" indent="-274638">
              <a:buFont typeface="Arial" panose="020B0604020202020204" pitchFamily="34" charset="0"/>
              <a:buChar char="•"/>
            </a:pPr>
            <a:r>
              <a:rPr lang="en-US" kern="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access to target groups of </a:t>
            </a:r>
            <a:r>
              <a:rPr lang="en-US" kern="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youth(35 </a:t>
            </a:r>
            <a:r>
              <a:rPr lang="en-US" kern="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n-US" kern="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),female offenders and  people with disabilities.</a:t>
            </a:r>
          </a:p>
          <a:p>
            <a:pPr marL="808038" lvl="2" indent="-274638">
              <a:buFont typeface="Arial" panose="020B0604020202020204" pitchFamily="34" charset="0"/>
              <a:buChar char="•"/>
            </a:pPr>
            <a:r>
              <a:rPr lang="en-US" kern="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</a:t>
            </a:r>
            <a:r>
              <a:rPr lang="en-US" kern="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 with Public </a:t>
            </a:r>
            <a:r>
              <a:rPr lang="en-US" kern="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TVET and </a:t>
            </a:r>
            <a:r>
              <a:rPr lang="en-US" kern="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Colleges to t</a:t>
            </a:r>
            <a:r>
              <a:rPr lang="en-ZA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rain youth and female offenders as  artisans </a:t>
            </a:r>
            <a:endParaRPr lang="en-ZA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8478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 issues 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1930" y="930967"/>
            <a:ext cx="8759190" cy="429348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just" defTabSz="914400">
              <a:lnSpc>
                <a:spcPct val="150000"/>
              </a:lnSpc>
              <a:buClr>
                <a:srgbClr val="E3DED1"/>
              </a:buClr>
              <a:tabLst>
                <a:tab pos="355600" algn="l"/>
              </a:tabLst>
              <a:defRPr/>
            </a:pPr>
            <a:r>
              <a:rPr lang="en-US" b="1" kern="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</a:t>
            </a:r>
            <a:r>
              <a:rPr lang="en-US" b="1" kern="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Cohesion and Safe Communities</a:t>
            </a:r>
          </a:p>
          <a:p>
            <a:pPr marL="355600" indent="-342900" algn="just" defTabSz="9144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en-US" kern="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partnership with faith-based organisations and mobilise communities for increased involvement in social reintegration activities to curb recidivism. </a:t>
            </a:r>
          </a:p>
          <a:p>
            <a:pPr marL="355600" indent="-342900" algn="just" defTabSz="9144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en-US" kern="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in collaboration with Internal and External Stakeholders and mobilise communities to take societal responsibility to ensure successful reintegration of offenders back into society</a:t>
            </a:r>
            <a:r>
              <a:rPr lang="en-US" kern="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5600" indent="-342900" algn="just" defTabSz="9144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endParaRPr lang="en-US" kern="0" spc="-1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 defTabSz="914400">
              <a:lnSpc>
                <a:spcPct val="150000"/>
              </a:lnSpc>
              <a:buClr>
                <a:srgbClr val="E3DED1"/>
              </a:buClr>
              <a:tabLst>
                <a:tab pos="355600" algn="l"/>
              </a:tabLst>
              <a:defRPr/>
            </a:pPr>
            <a:r>
              <a:rPr lang="en-US" b="1" kern="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</a:t>
            </a:r>
            <a:r>
              <a:rPr lang="en-US" b="1" kern="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Capable, Ethical and Developmental State</a:t>
            </a:r>
          </a:p>
          <a:p>
            <a:pPr marL="355600" indent="-342900" algn="just" defTabSz="9144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en-ZA" kern="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</a:t>
            </a:r>
            <a:r>
              <a:rPr lang="en-ZA" kern="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intergovernmental partnerships to address training needs of </a:t>
            </a:r>
            <a:r>
              <a:rPr lang="en-ZA" kern="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artisans.</a:t>
            </a:r>
          </a:p>
          <a:p>
            <a:pPr marL="12700" algn="just" defTabSz="914400">
              <a:buClr>
                <a:schemeClr val="tx1"/>
              </a:buClr>
              <a:tabLst>
                <a:tab pos="355600" algn="l"/>
              </a:tabLst>
              <a:defRPr/>
            </a:pPr>
            <a:endParaRPr lang="en-ZA" kern="0" spc="-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 defTabSz="914400">
              <a:lnSpc>
                <a:spcPct val="150000"/>
              </a:lnSpc>
              <a:buClr>
                <a:srgbClr val="E3DED1"/>
              </a:buClr>
              <a:tabLst>
                <a:tab pos="355600" algn="l"/>
              </a:tabLst>
              <a:defRPr/>
            </a:pPr>
            <a:r>
              <a:rPr lang="en-US" b="1" kern="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</a:t>
            </a:r>
            <a:r>
              <a:rPr lang="en-US" b="1" kern="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better Africa and World</a:t>
            </a:r>
          </a:p>
          <a:p>
            <a:pPr marL="355600" indent="-342900" algn="just" defTabSz="9144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en-US" kern="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 in creating ethical leadership </a:t>
            </a:r>
            <a:r>
              <a:rPr lang="en-US" kern="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</a:t>
            </a:r>
            <a:r>
              <a:rPr lang="en-US" kern="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programmes aimed at provision of technical and advanced knowledge on Spiritual Care policies and their implementation</a:t>
            </a:r>
            <a:r>
              <a:rPr lang="en-US" sz="1600" kern="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4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26" y="1109487"/>
            <a:ext cx="8095673" cy="458011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800" b="1" dirty="0" smtClean="0">
                <a:solidFill>
                  <a:srgbClr val="008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Priorities of the Minister </a:t>
            </a:r>
          </a:p>
          <a:p>
            <a:pPr algn="just"/>
            <a:r>
              <a:rPr lang="en-US" sz="1800" b="1" dirty="0" smtClean="0">
                <a:solidFill>
                  <a:srgbClr val="008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Rehabilitation, Skills Development &amp; Partnerships</a:t>
            </a:r>
          </a:p>
          <a:p>
            <a:pPr algn="just"/>
            <a:r>
              <a:rPr lang="en-US" sz="1800" b="1" dirty="0" smtClean="0">
                <a:solidFill>
                  <a:srgbClr val="008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Inform communities – show case our programmes &amp; services on different platforms</a:t>
            </a:r>
          </a:p>
          <a:p>
            <a:pPr marL="712788" lvl="0" indent="-350838" algn="just">
              <a:buFont typeface="Wingdings" pitchFamily="2" charset="2"/>
              <a:buChar char="ü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Correctional Programme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which focuses specifically on the needs of female offenders has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been developed and implemented. The objective is to create awareness and empower female offenders on areas such as general life skills, relationships, addictive behavior and career building</a:t>
            </a:r>
          </a:p>
          <a:p>
            <a:pPr marL="712788" lvl="0" indent="-350838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Compulsory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marL="712788" lvl="0" indent="-350838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employment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lvl="0" indent="-350838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 of local communities </a:t>
            </a:r>
          </a:p>
          <a:p>
            <a:pPr marL="712788" lvl="0" indent="-350838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local economic development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lvl="0" indent="-350838" algn="just">
              <a:buFont typeface="Wingdings" pitchFamily="2" charset="2"/>
              <a:buChar char="ü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roviding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opportunities to the vulnerable groups (women, children, people with disabilities,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LBTGIQ)</a:t>
            </a:r>
            <a:endParaRPr lang="en-ZA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 issues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1287640"/>
            <a:ext cx="8229600" cy="38570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Z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Education Institution’s  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have gone paperless forcing the DCS to follow suit – the need for DCS to provide internet connectivity  (litigations)</a:t>
            </a:r>
          </a:p>
          <a:p>
            <a:pPr lvl="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Lack of integration among Government Departments, Business Against Crime Organisations, Civil Society Organizations, faith based organisations and Non-Profit Organisations.</a:t>
            </a:r>
          </a:p>
          <a:p>
            <a:pPr lvl="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High crime rate in SA resulting in increased incarceration thus increasing the need for rehabilitation programmes and interventions. 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analysis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782447"/>
              </p:ext>
            </p:extLst>
          </p:nvPr>
        </p:nvGraphicFramePr>
        <p:xfrm>
          <a:off x="323274" y="969817"/>
          <a:ext cx="8363526" cy="44888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87842"/>
                <a:gridCol w="2787842"/>
                <a:gridCol w="2787842"/>
              </a:tblGrid>
              <a:tr h="1651566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has been achieved in the past 5 years and what has worked well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have</a:t>
                      </a:r>
                      <a:r>
                        <a:rPr lang="en-Z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 failed to achieve in the past 5 years and why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need to be done differently</a:t>
                      </a:r>
                      <a:r>
                        <a:rPr lang="en-Z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change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37307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 of offenders with correctional sentence plans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ideal for the Department is to achieve 100% (all</a:t>
                      </a:r>
                      <a:r>
                        <a:rPr lang="en-ZA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offenders with CSPs to complete Correctional Programmes) </a:t>
                      </a:r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 is not the case currently. 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Establishment of a permanent structure for CIOs. </a:t>
                      </a:r>
                    </a:p>
                    <a:p>
                      <a:endParaRPr lang="en-ZA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of custodial officials on rehabilitation programmes</a:t>
                      </a:r>
                    </a:p>
                    <a:p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performance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602561"/>
              </p:ext>
            </p:extLst>
          </p:nvPr>
        </p:nvGraphicFramePr>
        <p:xfrm>
          <a:off x="323274" y="969818"/>
          <a:ext cx="8363526" cy="45442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87842"/>
                <a:gridCol w="2787842"/>
                <a:gridCol w="2787842"/>
              </a:tblGrid>
              <a:tr h="944773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has been achieved in the past 5 years and what has worked well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have</a:t>
                      </a:r>
                      <a:r>
                        <a:rPr lang="en-Z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 failed to achieve in the past 5 years and why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need to be done differently</a:t>
                      </a:r>
                      <a:r>
                        <a:rPr lang="en-Z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change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55571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 term Partnership Agreements with DHET and SETA’s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assisted DCS to increase the skills training programmes available to offenders with Safety and Security Sector Education and Training Authority (SASSETA) and the National Skills Fund (NSF)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partnership agreements should at least be signed for a 5 year period and be reviewed thereafter.</a:t>
                      </a:r>
                    </a:p>
                    <a:p>
                      <a:endParaRPr lang="en-ZA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 relationships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must improve with the principal stake holders, e.g. DHET and various SETA’s.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performance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134470"/>
              </p:ext>
            </p:extLst>
          </p:nvPr>
        </p:nvGraphicFramePr>
        <p:xfrm>
          <a:off x="223284" y="1140851"/>
          <a:ext cx="8697432" cy="41169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99144"/>
                <a:gridCol w="2899144"/>
                <a:gridCol w="2899144"/>
              </a:tblGrid>
              <a:tr h="866047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has been achieved in the past 5 years and what has worked well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have</a:t>
                      </a:r>
                      <a:r>
                        <a:rPr lang="en-Z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 failed to achieve in the past 5 years and why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need to be done differently</a:t>
                      </a:r>
                      <a:r>
                        <a:rPr lang="en-Z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change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8497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in the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number of participants in the FET band.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AET levels</a:t>
                      </a:r>
                      <a:endParaRPr lang="en-ZA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Compulsory education of all learners under the age of 25. </a:t>
                      </a:r>
                      <a:endParaRPr lang="en-ZA" sz="16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25109">
                <a:tc>
                  <a:txBody>
                    <a:bodyPr/>
                    <a:lstStyle/>
                    <a:p>
                      <a:pPr marL="85725" lvl="1" indent="0"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Font typeface="Symbol"/>
                        <a:buNone/>
                      </a:pPr>
                      <a:r>
                        <a:rPr lang="en-ZA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in the number of Full Time schools in the country to 16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Failed to establish a full time school for female offenders.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 a female offender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 school in each region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92981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access to </a:t>
                      </a:r>
                      <a:r>
                        <a:rPr lang="en-ZA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spiritual care programmes and services </a:t>
                      </a:r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through the support  of spiritual</a:t>
                      </a:r>
                      <a:r>
                        <a:rPr lang="en-ZA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care workers, volunteers and service providers </a:t>
                      </a:r>
                    </a:p>
                    <a:p>
                      <a:endParaRPr lang="en-ZA" sz="16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Inability</a:t>
                      </a:r>
                      <a:r>
                        <a:rPr lang="en-ZA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provide a formal establishment of </a:t>
                      </a:r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Spiritual and moral development coordinators in all correctional centres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Permanent spiritual and moral</a:t>
                      </a:r>
                      <a:r>
                        <a:rPr lang="en-ZA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development coordinator/chaplain required in every correctional centre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284" y="18674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performance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910"/>
            <a:ext cx="8229600" cy="4589981"/>
          </a:xfrm>
        </p:spPr>
        <p:txBody>
          <a:bodyPr>
            <a:normAutofit lnSpcReduction="10000"/>
          </a:bodyPr>
          <a:lstStyle/>
          <a:p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of the outcomes of the 2018 Strategic Planning Session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service delivery method (SDM)</a:t>
            </a:r>
            <a:endParaRPr lang="en-Z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Contextual issues considered in the planning</a:t>
            </a:r>
          </a:p>
          <a:p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and external environmental analysis </a:t>
            </a:r>
          </a:p>
          <a:p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Historical performance </a:t>
            </a:r>
          </a:p>
          <a:p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Changes required for the new cycle</a:t>
            </a:r>
          </a:p>
          <a:p>
            <a:r>
              <a:rPr lang="en-Z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Year Plan (2020-2025)</a:t>
            </a:r>
          </a:p>
          <a:p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considerations</a:t>
            </a:r>
          </a:p>
          <a:p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Dependencies</a:t>
            </a:r>
          </a:p>
          <a:p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risks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674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Presentation outline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479020"/>
              </p:ext>
            </p:extLst>
          </p:nvPr>
        </p:nvGraphicFramePr>
        <p:xfrm>
          <a:off x="457200" y="1127760"/>
          <a:ext cx="8229600" cy="4572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has been achieved in the past 5 years and what has worked well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have</a:t>
                      </a:r>
                      <a:r>
                        <a:rPr lang="en-Z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 failed to achieve in the past 5 years and why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need to be done differently</a:t>
                      </a:r>
                      <a:r>
                        <a:rPr lang="en-Z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change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80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Newly incarcerated offenders and parolees are involved in Social</a:t>
                      </a:r>
                      <a:r>
                        <a:rPr lang="en-ZA" sz="180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Work Services.</a:t>
                      </a:r>
                    </a:p>
                    <a:p>
                      <a:endParaRPr lang="en-ZA" sz="1800" i="0" kern="12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Continuous marketing of Social Work services and programmes.  </a:t>
                      </a:r>
                    </a:p>
                    <a:p>
                      <a:r>
                        <a:rPr lang="en-US" sz="180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Assessment of newly admitted offenders as well as probationers and parolees.</a:t>
                      </a:r>
                      <a:endParaRPr lang="en-ZA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performance (Social Work Services)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5 Year Strategic Plan - Results Chain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27080558"/>
              </p:ext>
            </p:extLst>
          </p:nvPr>
        </p:nvGraphicFramePr>
        <p:xfrm>
          <a:off x="199292" y="1138425"/>
          <a:ext cx="8703305" cy="571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91557512"/>
              </p:ext>
            </p:extLst>
          </p:nvPr>
        </p:nvGraphicFramePr>
        <p:xfrm>
          <a:off x="0" y="1138425"/>
          <a:ext cx="9144000" cy="40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Flowchart: Alternate Process 7"/>
          <p:cNvSpPr/>
          <p:nvPr/>
        </p:nvSpPr>
        <p:spPr>
          <a:xfrm>
            <a:off x="3138435" y="5011616"/>
            <a:ext cx="2238498" cy="108243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chemeClr val="tx1"/>
                </a:solidFill>
              </a:rPr>
              <a:t>5 year target</a:t>
            </a:r>
            <a:r>
              <a:rPr lang="en-ZA" sz="14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ZA" sz="1400" dirty="0" smtClean="0">
                <a:solidFill>
                  <a:schemeClr val="tx1"/>
                </a:solidFill>
              </a:rPr>
              <a:t>100% </a:t>
            </a:r>
            <a:r>
              <a:rPr lang="en-ZA" sz="1400" dirty="0">
                <a:solidFill>
                  <a:schemeClr val="tx1"/>
                </a:solidFill>
              </a:rPr>
              <a:t>participating in rehabilitation programmes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86744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B050"/>
                </a:solidFill>
              </a:rPr>
              <a:t>5 Year Strategic Plan - Results Chain         </a:t>
            </a:r>
            <a:r>
              <a:rPr lang="en-US" sz="2800" b="1" dirty="0" smtClean="0">
                <a:solidFill>
                  <a:srgbClr val="FF0000"/>
                </a:solidFill>
              </a:rPr>
              <a:t>Continues</a:t>
            </a:r>
            <a:r>
              <a:rPr lang="en-US" sz="2800" b="1" dirty="0">
                <a:solidFill>
                  <a:srgbClr val="FF0000"/>
                </a:solidFill>
              </a:rPr>
              <a:t>…</a:t>
            </a:r>
          </a:p>
          <a:p>
            <a:r>
              <a:rPr lang="en-US" sz="2800" b="1" dirty="0" smtClean="0">
                <a:solidFill>
                  <a:srgbClr val="00B050"/>
                </a:solidFill>
              </a:rPr>
              <a:t>           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65280340"/>
              </p:ext>
            </p:extLst>
          </p:nvPr>
        </p:nvGraphicFramePr>
        <p:xfrm>
          <a:off x="234086" y="1001900"/>
          <a:ext cx="8558784" cy="571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52658753"/>
              </p:ext>
            </p:extLst>
          </p:nvPr>
        </p:nvGraphicFramePr>
        <p:xfrm>
          <a:off x="0" y="1138425"/>
          <a:ext cx="9144000" cy="40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Flowchart: Alternate Process 7"/>
          <p:cNvSpPr/>
          <p:nvPr/>
        </p:nvSpPr>
        <p:spPr>
          <a:xfrm>
            <a:off x="2705920" y="4523896"/>
            <a:ext cx="2826328" cy="1044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5 year target:</a:t>
            </a:r>
          </a:p>
          <a:p>
            <a:pPr algn="ctr"/>
            <a:r>
              <a:rPr lang="en-ZA" dirty="0" smtClean="0">
                <a:solidFill>
                  <a:schemeClr val="tx1"/>
                </a:solidFill>
              </a:rPr>
              <a:t>100% of </a:t>
            </a:r>
            <a:r>
              <a:rPr lang="en-ZA" dirty="0">
                <a:solidFill>
                  <a:schemeClr val="tx1"/>
                </a:solidFill>
              </a:rPr>
              <a:t>inmates participating in rehabilitation programmes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95" y="312421"/>
            <a:ext cx="8292378" cy="350520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l"/>
            <a:r>
              <a:rPr lang="en-ZA" sz="2400" dirty="0" smtClean="0"/>
              <a:t>   </a:t>
            </a:r>
            <a:br>
              <a:rPr lang="en-ZA" sz="2400" dirty="0" smtClean="0"/>
            </a:b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 Outputs (AOP)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504188"/>
              </p:ext>
            </p:extLst>
          </p:nvPr>
        </p:nvGraphicFramePr>
        <p:xfrm>
          <a:off x="382172" y="1047114"/>
          <a:ext cx="8521683" cy="459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01"/>
                <a:gridCol w="3566893"/>
                <a:gridCol w="1818707"/>
                <a:gridCol w="2545682"/>
              </a:tblGrid>
              <a:tr h="39060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FRAME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RESPONSIBILTY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20569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(P2)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0" cap="none" spc="0" normalizeH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INTEGRATED</a:t>
                      </a:r>
                      <a:r>
                        <a:rPr kumimoji="0" lang="en-ZA" sz="1600" b="0" i="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DEVELOPMENT OF OFFENDERS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Formalise partnerships with  relevant departments and stakeholders to deliver on key priority areas.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60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Audit, renew/amend</a:t>
                      </a:r>
                      <a:r>
                        <a:rPr lang="en-ZA" sz="160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sign the MOA’s and SLA’s in National, Provincial &amp; District level.</a:t>
                      </a:r>
                      <a:endParaRPr lang="en-ZA" sz="160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(DBE, DOJ, Social Development, DHET, DSRAC, Small Business Enterprises, Agriculture, SETA’s, Tertiary Institutions </a:t>
                      </a:r>
                      <a:r>
                        <a:rPr kumimoji="0" lang="en-ZA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etc</a:t>
                      </a:r>
                      <a:r>
                        <a:rPr kumimoji="0" lang="en-ZA" sz="1600" b="0" i="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</a:t>
                      </a:r>
                      <a:endParaRPr kumimoji="0" lang="en-ZA" sz="1600" b="0" i="0" u="none" strike="noStrike" kern="0" cap="none" spc="0" normalizeH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2019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CDC: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INCOR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Directorate: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Formal Education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DBE,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Directorate: Skills Development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Directorate: Production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Workshop &amp; Agriculture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Directorate: Correctional Programme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Directorate: SRAC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Directorate: Legal Services 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Heads : Development &amp; Care </a:t>
                      </a: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Coordinators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1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95" y="312421"/>
            <a:ext cx="8292378" cy="350520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l"/>
            <a:r>
              <a:rPr lang="en-ZA" sz="2400" dirty="0" smtClean="0"/>
              <a:t>   </a:t>
            </a:r>
            <a:br>
              <a:rPr lang="en-ZA" sz="2400" dirty="0" smtClean="0"/>
            </a:b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 Outputs (AOP)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754895"/>
              </p:ext>
            </p:extLst>
          </p:nvPr>
        </p:nvGraphicFramePr>
        <p:xfrm>
          <a:off x="382172" y="1047114"/>
          <a:ext cx="8521683" cy="4346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01"/>
                <a:gridCol w="3566893"/>
                <a:gridCol w="1818707"/>
                <a:gridCol w="2545682"/>
              </a:tblGrid>
              <a:tr h="83727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FRAME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RESPONSIBILTY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50965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(P2)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</a:t>
                      </a:r>
                      <a:r>
                        <a:rPr lang="en-ZA" sz="160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education / skills baseline audit on offenders </a:t>
                      </a:r>
                      <a:r>
                        <a:rPr lang="en-ZA" sz="1600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sentence plans and  of offenders</a:t>
                      </a:r>
                      <a:r>
                        <a:rPr lang="en-ZA" sz="160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(including lifers)</a:t>
                      </a:r>
                      <a:r>
                        <a:rPr lang="en-ZA" sz="160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</a:t>
                      </a:r>
                      <a:r>
                        <a:rPr lang="en-ZA" sz="1600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RPL and Lifelong learning</a:t>
                      </a:r>
                      <a:endParaRPr lang="en-ZA" sz="16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CDC: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INCOR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CDC:</a:t>
                      </a:r>
                      <a:r>
                        <a:rPr lang="en-US" sz="1600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GITO</a:t>
                      </a:r>
                      <a:endParaRPr lang="en-US" sz="160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868"/>
            <a:ext cx="8124738" cy="352337"/>
          </a:xfrm>
        </p:spPr>
        <p:txBody>
          <a:bodyPr>
            <a:noAutofit/>
          </a:bodyPr>
          <a:lstStyle/>
          <a:p>
            <a:pPr lvl="0" algn="l"/>
            <a:r>
              <a:rPr lang="en-ZA" sz="2400" dirty="0" smtClean="0"/>
              <a:t>   </a:t>
            </a:r>
            <a:br>
              <a:rPr lang="en-ZA" sz="2400" dirty="0" smtClean="0"/>
            </a:b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 Outputs (AOP)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169928"/>
              </p:ext>
            </p:extLst>
          </p:nvPr>
        </p:nvGraphicFramePr>
        <p:xfrm>
          <a:off x="449451" y="1047045"/>
          <a:ext cx="8482113" cy="4707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780"/>
                <a:gridCol w="3588442"/>
                <a:gridCol w="1671782"/>
                <a:gridCol w="2466109"/>
              </a:tblGrid>
              <a:tr h="38521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FRAME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RESPONSIBILTY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013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(P2)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800" kern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</a:t>
                      </a:r>
                      <a:r>
                        <a:rPr lang="en-ZA" sz="1800" kern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baseline audit on education/skills of educators </a:t>
                      </a:r>
                      <a:endParaRPr lang="en-ZA" sz="1800" kern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2019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CDC: Human Resources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3479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(P2)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accreditation of skills</a:t>
                      </a:r>
                      <a:r>
                        <a:rPr lang="en-ZA" sz="1800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training facilities (workshops, farms and kitchens : artisans &amp; technicians)</a:t>
                      </a:r>
                      <a:endParaRPr lang="en-ZA" sz="18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Directorate : Skills Development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Directorate: PWA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Directorate: HR&amp;U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Directorate : Facilities 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DHE and SETA’s</a:t>
                      </a:r>
                      <a:endParaRPr lang="en-US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4984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(P6)</a:t>
                      </a:r>
                    </a:p>
                    <a:p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 the</a:t>
                      </a:r>
                      <a:r>
                        <a:rPr lang="en-ZA" sz="1800" kern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800" kern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recruitment and retention strategy for professionals</a:t>
                      </a:r>
                      <a:r>
                        <a:rPr lang="en-ZA" sz="1800" kern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800" kern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HRA&amp;U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345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(P6)</a:t>
                      </a:r>
                    </a:p>
                    <a:p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DCS basic training /orientation</a:t>
                      </a:r>
                      <a:r>
                        <a:rPr lang="en-ZA" sz="1800" kern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800" kern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professionals</a:t>
                      </a:r>
                      <a:r>
                        <a:rPr lang="en-ZA" sz="1800" kern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800" kern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Bi-annually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Resources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Development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64" y="334882"/>
            <a:ext cx="8124738" cy="352337"/>
          </a:xfrm>
        </p:spPr>
        <p:txBody>
          <a:bodyPr>
            <a:noAutofit/>
          </a:bodyPr>
          <a:lstStyle/>
          <a:p>
            <a:pPr lvl="0" algn="l"/>
            <a:r>
              <a:rPr lang="en-ZA" sz="2400" dirty="0" smtClean="0"/>
              <a:t>   </a:t>
            </a:r>
            <a:br>
              <a:rPr lang="en-ZA" sz="2400" dirty="0" smtClean="0"/>
            </a:b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 Outputs (AOP)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270023"/>
              </p:ext>
            </p:extLst>
          </p:nvPr>
        </p:nvGraphicFramePr>
        <p:xfrm>
          <a:off x="467793" y="1019739"/>
          <a:ext cx="8454534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89"/>
                <a:gridCol w="3328078"/>
                <a:gridCol w="1744586"/>
                <a:gridCol w="24826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FRAME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RESPONSIBILTY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70795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(P1&amp;2)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ZA" sz="18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</a:t>
                      </a:r>
                      <a:r>
                        <a:rPr lang="en-ZA" sz="1800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participation  of offenders  in  production workshop and agricultural programmes  to improve self sufficiency </a:t>
                      </a:r>
                      <a:endParaRPr lang="en-ZA" sz="18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Annually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Directorate PWA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CMC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(P6)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feasibility studies on the Increase output of textile workshops</a:t>
                      </a:r>
                      <a:r>
                        <a:rPr lang="en-ZA" sz="1800" kern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cut, make and trim (CMT) of members uniform </a:t>
                      </a:r>
                      <a:endParaRPr lang="en-ZA" sz="1800" kern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Directorate  Human Resources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(P1&amp;2)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involvement</a:t>
                      </a:r>
                      <a:r>
                        <a:rPr lang="en-ZA" sz="180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parolees in ongoing skills development programmes </a:t>
                      </a:r>
                      <a:endParaRPr lang="en-ZA" sz="180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2020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Directorate Skills Development and Social Reintegration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(P1&amp;6)</a:t>
                      </a:r>
                    </a:p>
                    <a:p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ZA" sz="1800" kern="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ablish a  trading entity </a:t>
                      </a:r>
                      <a:endParaRPr lang="en-ZA" sz="1800" kern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Workstream 5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869"/>
            <a:ext cx="8124738" cy="352337"/>
          </a:xfrm>
        </p:spPr>
        <p:txBody>
          <a:bodyPr>
            <a:noAutofit/>
          </a:bodyPr>
          <a:lstStyle/>
          <a:p>
            <a:pPr lvl="0" algn="l"/>
            <a:r>
              <a:rPr lang="en-ZA" sz="2400" dirty="0" smtClean="0"/>
              <a:t>   </a:t>
            </a:r>
            <a:br>
              <a:rPr lang="en-ZA" sz="2400" dirty="0" smtClean="0"/>
            </a:b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 Outputs (AOP)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018395"/>
              </p:ext>
            </p:extLst>
          </p:nvPr>
        </p:nvGraphicFramePr>
        <p:xfrm>
          <a:off x="356956" y="1036955"/>
          <a:ext cx="856537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080"/>
                <a:gridCol w="3309605"/>
                <a:gridCol w="1779632"/>
                <a:gridCol w="250305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FRAME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RESPONSIBILTY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70795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(P5)</a:t>
                      </a:r>
                    </a:p>
                    <a:p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Market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DCS and i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nform communities about</a:t>
                      </a: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our programmes &amp; services on different platforms during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public service calendar days including corrections week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 community</a:t>
                      </a:r>
                      <a:r>
                        <a:rPr lang="en-ZA" sz="180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outreach /assistance programmes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 societal responsibility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 culture of reading</a:t>
                      </a:r>
                      <a:endParaRPr lang="en-ZA" sz="1800" kern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CDC: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INCOR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CDC: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Social Reintegration</a:t>
                      </a:r>
                      <a:endParaRPr lang="en-US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DC: Communications </a:t>
                      </a:r>
                      <a:endParaRPr lang="en-US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(P2&amp;5)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and implement</a:t>
                      </a:r>
                      <a:r>
                        <a:rPr lang="en-ZA" sz="1800" kern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comprehensive rehabilitation strategy (</a:t>
                      </a:r>
                      <a:r>
                        <a:rPr lang="en-ZA" sz="18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Incentivise youth</a:t>
                      </a:r>
                      <a:r>
                        <a:rPr lang="en-ZA" sz="1800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go to school </a:t>
                      </a:r>
                      <a:r>
                        <a:rPr lang="en-ZA" sz="1800" kern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</a:t>
                      </a:r>
                      <a:r>
                        <a:rPr lang="en-ZA" sz="1800" kern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school to the workshop)</a:t>
                      </a:r>
                      <a:endParaRPr lang="en-ZA" sz="1800" kern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CDC: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INCOR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935275"/>
              </p:ext>
            </p:extLst>
          </p:nvPr>
        </p:nvGraphicFramePr>
        <p:xfrm>
          <a:off x="332407" y="1527999"/>
          <a:ext cx="8354393" cy="4300718"/>
        </p:xfrm>
        <a:graphic>
          <a:graphicData uri="http://schemas.openxmlformats.org/drawingml/2006/table">
            <a:tbl>
              <a:tblPr firstRow="1" firstCol="1" bandRow="1"/>
              <a:tblGrid>
                <a:gridCol w="611337"/>
                <a:gridCol w="1090128"/>
                <a:gridCol w="1090128"/>
                <a:gridCol w="997643"/>
                <a:gridCol w="1090128"/>
                <a:gridCol w="1090128"/>
                <a:gridCol w="794967"/>
                <a:gridCol w="794967"/>
                <a:gridCol w="794967"/>
              </a:tblGrid>
              <a:tr h="28565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No.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Output Indicator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Annual Targets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7131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Audited/ Actual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Estimated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MTEF Period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8569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2016/17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2017/18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2018/19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2019/20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2020/21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2021/22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2022/23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311624">
                <a:tc gridSpan="9">
                  <a:txBody>
                    <a:bodyPr/>
                    <a:lstStyle/>
                    <a:p>
                      <a:pPr lvl="0"/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Outcome 1.1: </a:t>
                      </a:r>
                      <a:r>
                        <a:rPr lang="en-ZA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access to rehabilitation and developmental interventions </a:t>
                      </a:r>
                      <a:endParaRPr lang="en-ZA" sz="14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163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1.1.1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of sentenced offenders subjected to correctional programmes per year</a:t>
                      </a:r>
                      <a:endParaRPr lang="en-ZA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77.2% </a:t>
                      </a:r>
                      <a:endParaRPr lang="en-ZA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80 960 / 104 740)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82.1% </a:t>
                      </a:r>
                      <a:endParaRPr lang="en-ZA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86 518 / 105 349)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89.6% </a:t>
                      </a:r>
                      <a:endParaRPr lang="en-ZA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93 419 / 104 228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80% </a:t>
                      </a:r>
                      <a:endParaRPr lang="en-ZA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86 916 / 108 639)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(87 744 / 109 676)</a:t>
                      </a:r>
                      <a:endParaRPr lang="en-ZA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(88 596 / 110 745)  </a:t>
                      </a:r>
                      <a:endParaRPr lang="en-ZA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(89 460 / 111 822)</a:t>
                      </a:r>
                      <a:endParaRPr lang="en-ZA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3834" y="1041251"/>
            <a:ext cx="5085751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ZA" altLang="en-US" sz="2550" b="1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r>
              <a:rPr lang="en-ZA" altLang="en-US" sz="255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altLang="en-US" sz="2550" b="1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 </a:t>
            </a:r>
            <a:r>
              <a:rPr lang="en-ZA" altLang="en-US" sz="255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Targets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2020/21 Annual Performance Plan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856915"/>
              </p:ext>
            </p:extLst>
          </p:nvPr>
        </p:nvGraphicFramePr>
        <p:xfrm>
          <a:off x="332407" y="998710"/>
          <a:ext cx="8476241" cy="4487689"/>
        </p:xfrm>
        <a:graphic>
          <a:graphicData uri="http://schemas.openxmlformats.org/drawingml/2006/table">
            <a:tbl>
              <a:tblPr firstRow="1" firstCol="1" bandRow="1"/>
              <a:tblGrid>
                <a:gridCol w="619592"/>
                <a:gridCol w="1221971"/>
                <a:gridCol w="987726"/>
                <a:gridCol w="1011115"/>
                <a:gridCol w="1104849"/>
                <a:gridCol w="916229"/>
                <a:gridCol w="854534"/>
                <a:gridCol w="860543"/>
                <a:gridCol w="899682"/>
              </a:tblGrid>
              <a:tr h="23008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No.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Output Indicator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Annual Targets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9024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Audited/ Actual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Estimated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MTEF Period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308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2016/17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2017/18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2018/19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2019/20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2020/21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2021/22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2022/23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505635">
                <a:tc gridSpan="9">
                  <a:txBody>
                    <a:bodyPr/>
                    <a:lstStyle/>
                    <a:p>
                      <a:pPr lvl="0"/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Outcome 1.1: </a:t>
                      </a:r>
                      <a:r>
                        <a:rPr lang="en-ZA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access to rehabilitation and developmental interventions </a:t>
                      </a:r>
                      <a:endParaRPr lang="en-ZA" sz="14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530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1.1.2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of offenders participating in skills  training  programmes measured against the number of offenders enrolled per financial year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97% 10099/10411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98% 11163/11343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99.17% 14171/14290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6262/7829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6575/8220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6903/8630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7248/9062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2407" y="18674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2020/21 Annual Performance Plan          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Continues…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668797"/>
              </p:ext>
            </p:extLst>
          </p:nvPr>
        </p:nvGraphicFramePr>
        <p:xfrm>
          <a:off x="457200" y="1102290"/>
          <a:ext cx="8461332" cy="460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8674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the 2018 Strategic Planning Session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178245"/>
              </p:ext>
            </p:extLst>
          </p:nvPr>
        </p:nvGraphicFramePr>
        <p:xfrm>
          <a:off x="332407" y="998711"/>
          <a:ext cx="8476241" cy="4513326"/>
        </p:xfrm>
        <a:graphic>
          <a:graphicData uri="http://schemas.openxmlformats.org/drawingml/2006/table">
            <a:tbl>
              <a:tblPr firstRow="1" firstCol="1" bandRow="1"/>
              <a:tblGrid>
                <a:gridCol w="619592"/>
                <a:gridCol w="1221971"/>
                <a:gridCol w="987726"/>
                <a:gridCol w="1011115"/>
                <a:gridCol w="1104849"/>
                <a:gridCol w="916229"/>
                <a:gridCol w="854534"/>
                <a:gridCol w="860543"/>
                <a:gridCol w="899682"/>
              </a:tblGrid>
              <a:tr h="23139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No.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Output Indicator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Annual Targets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9419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Audited/ Actual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Estimated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MTEF Period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3385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2016/17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2017/18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2018/19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2019/20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2020/21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2021/22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2022/23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508524">
                <a:tc gridSpan="9">
                  <a:txBody>
                    <a:bodyPr/>
                    <a:lstStyle/>
                    <a:p>
                      <a:pPr lvl="0"/>
                      <a:r>
                        <a:rPr lang="en-ZA" sz="12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Outcome 1.1: </a:t>
                      </a:r>
                      <a:r>
                        <a:rPr lang="en-ZA" sz="1400" b="1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access to rehabilitation and developmental interventions </a:t>
                      </a:r>
                      <a:endParaRPr lang="en-ZA" sz="1400" b="1" i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54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1.1.3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Percentage of offenders participating in TVET College Programmes measured against the number of offenders enrolled per financial year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95% 3331/3488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97% 3414/3533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97.84% 3174/3244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4792/5990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4801/6002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4801/6002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4801/6002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2407" y="18674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2020/21 Annual Performance Plan          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Continues…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966366"/>
              </p:ext>
            </p:extLst>
          </p:nvPr>
        </p:nvGraphicFramePr>
        <p:xfrm>
          <a:off x="375110" y="1047775"/>
          <a:ext cx="8354393" cy="4464262"/>
        </p:xfrm>
        <a:graphic>
          <a:graphicData uri="http://schemas.openxmlformats.org/drawingml/2006/table">
            <a:tbl>
              <a:tblPr firstRow="1" firstCol="1" bandRow="1"/>
              <a:tblGrid>
                <a:gridCol w="611337"/>
                <a:gridCol w="1090128"/>
                <a:gridCol w="1090128"/>
                <a:gridCol w="997643"/>
                <a:gridCol w="886291"/>
                <a:gridCol w="203837"/>
                <a:gridCol w="721195"/>
                <a:gridCol w="368933"/>
                <a:gridCol w="619895"/>
                <a:gridCol w="175072"/>
                <a:gridCol w="794967"/>
                <a:gridCol w="794967"/>
              </a:tblGrid>
              <a:tr h="23762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No.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Output Indicator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Annual Targets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752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Audited/ Actual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Estimated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MTEF Period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7128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2016/17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2017/18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2018/19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2019/20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2020/21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2021/22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2022/23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485181">
                <a:tc gridSpan="12">
                  <a:txBody>
                    <a:bodyPr/>
                    <a:lstStyle/>
                    <a:p>
                      <a:pPr lvl="0"/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Outcome 1.1: </a:t>
                      </a:r>
                      <a:r>
                        <a:rPr lang="en-ZA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access to rehabilitation and developmental interventions </a:t>
                      </a:r>
                      <a:endParaRPr lang="en-ZA" sz="14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30760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1.1.4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Number of offenders who participate in educational programmes per the Daily Attendance Register per academic year (GET  and FET)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GET 9733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10386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11614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570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FET 1008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8674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2020/21 Annual Performance Plan    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Continues…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667573"/>
              </p:ext>
            </p:extLst>
          </p:nvPr>
        </p:nvGraphicFramePr>
        <p:xfrm>
          <a:off x="375110" y="1047776"/>
          <a:ext cx="8354393" cy="3618229"/>
        </p:xfrm>
        <a:graphic>
          <a:graphicData uri="http://schemas.openxmlformats.org/drawingml/2006/table">
            <a:tbl>
              <a:tblPr firstRow="1" firstCol="1" bandRow="1"/>
              <a:tblGrid>
                <a:gridCol w="611337"/>
                <a:gridCol w="1090128"/>
                <a:gridCol w="1090128"/>
                <a:gridCol w="997643"/>
                <a:gridCol w="886291"/>
                <a:gridCol w="203837"/>
                <a:gridCol w="721195"/>
                <a:gridCol w="368933"/>
                <a:gridCol w="619895"/>
                <a:gridCol w="175072"/>
                <a:gridCol w="794967"/>
                <a:gridCol w="794967"/>
              </a:tblGrid>
              <a:tr h="29166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No.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Output Indicator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Annual Targets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8333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Audited/ Actual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Estimated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MTEF Period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87499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2016/17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2017/18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2018/19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2019/20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2020/21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2021/22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2022/23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595511">
                <a:tc gridSpan="12">
                  <a:txBody>
                    <a:bodyPr/>
                    <a:lstStyle/>
                    <a:p>
                      <a:pPr lvl="0"/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Outcome 1.1: </a:t>
                      </a:r>
                      <a:r>
                        <a:rPr lang="en-ZA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Improved access to rehabilitation and developmental interventions </a:t>
                      </a:r>
                      <a:endParaRPr lang="en-ZA" sz="14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272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1.1.5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Grade 12 pass rate obtained per academic year</a:t>
                      </a:r>
                      <a:endParaRPr lang="en-ZA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72.1% (101/140)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(142/185)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77 %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(143/185)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(112/153)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(121/159)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79%</a:t>
                      </a:r>
                      <a:endParaRPr lang="en-ZA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(130/165)</a:t>
                      </a:r>
                      <a:endParaRPr lang="en-ZA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139/172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8674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2020/21 Annual Performance Plan    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Continues…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4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694567"/>
              </p:ext>
            </p:extLst>
          </p:nvPr>
        </p:nvGraphicFramePr>
        <p:xfrm>
          <a:off x="312817" y="1043710"/>
          <a:ext cx="8373983" cy="4784893"/>
        </p:xfrm>
        <a:graphic>
          <a:graphicData uri="http://schemas.openxmlformats.org/drawingml/2006/table">
            <a:tbl>
              <a:tblPr firstRow="1" firstCol="1" bandRow="1"/>
              <a:tblGrid>
                <a:gridCol w="612771"/>
                <a:gridCol w="1092684"/>
                <a:gridCol w="1092684"/>
                <a:gridCol w="999983"/>
                <a:gridCol w="1092684"/>
                <a:gridCol w="1092684"/>
                <a:gridCol w="796831"/>
                <a:gridCol w="796831"/>
                <a:gridCol w="796831"/>
              </a:tblGrid>
              <a:tr h="55526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No.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Output Indicator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Annual Targets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33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Audited/ Actual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Estimated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MTEF Period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5292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2016/17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2017/18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2018/19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2019/20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2020/21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2021/22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2022/23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203631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Outcome 1.1: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479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1.1.6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of inmates who benefit from Spiritual Care per year.</a:t>
                      </a:r>
                      <a:endParaRPr lang="en-ZA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82.18%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87.41%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97.76%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62%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64%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66%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68%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1.1.7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involvement of offenders, probationers and parolees in Social Work Services per year.</a:t>
                      </a:r>
                      <a:endParaRPr lang="en-ZA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8674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2020/21 Annual Performance Plan                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Continue…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78" y="1016000"/>
            <a:ext cx="8436280" cy="4793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resources:</a:t>
            </a:r>
          </a:p>
          <a:p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Funding, Trained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DCS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officials, Partnerships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Facilities for rehabilitation (schools, skills training centres, workshops, farms, church facilities etc.)</a:t>
            </a:r>
          </a:p>
          <a:p>
            <a:pPr marL="0" indent="0">
              <a:buNone/>
            </a:pP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view of the proposed budget cuts Branches need to think how they will use this opportunity to influence change, how do we optimise existing resources and extract optimal value.  </a:t>
            </a:r>
          </a:p>
          <a:p>
            <a:pPr marL="365125" lvl="1" indent="-365125">
              <a:buFont typeface="Arial" panose="020B0604020202020204" pitchFamily="34" charset="0"/>
              <a:buChar char="•"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Policy and legislative review (such as minimum sentencing)</a:t>
            </a:r>
          </a:p>
          <a:p>
            <a:pPr marL="365125" lvl="1" indent="-365125">
              <a:buFont typeface="Arial" panose="020B0604020202020204" pitchFamily="34" charset="0"/>
              <a:buChar char="•"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integration with Cluster partners</a:t>
            </a:r>
          </a:p>
          <a:p>
            <a:pPr lvl="1"/>
            <a:endParaRPr lang="en-ZA" sz="2700" dirty="0" smtClean="0">
              <a:solidFill>
                <a:srgbClr val="00B050"/>
              </a:solidFill>
            </a:endParaRPr>
          </a:p>
          <a:p>
            <a:pPr lvl="1"/>
            <a:endParaRPr lang="en-ZA" i="1" dirty="0">
              <a:solidFill>
                <a:srgbClr val="FC190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099" y="186744"/>
            <a:ext cx="864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considerations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016000"/>
            <a:ext cx="8788554" cy="4839855"/>
          </a:xfrm>
        </p:spPr>
        <p:txBody>
          <a:bodyPr>
            <a:noAutofit/>
          </a:bodyPr>
          <a:lstStyle/>
          <a:p>
            <a:pPr marL="365125" lvl="1" indent="-365125">
              <a:buFont typeface="Arial" panose="020B0604020202020204" pitchFamily="34" charset="0"/>
              <a:buChar char="•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Improve programme provisioning through centralisation of </a:t>
            </a:r>
            <a:r>
              <a:rPr lang="en-Z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where there are inadequate professionals</a:t>
            </a:r>
            <a:endParaRPr lang="en-ZA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lvl="1" indent="-365125">
              <a:buFont typeface="Arial" panose="020B0604020202020204" pitchFamily="34" charset="0"/>
              <a:buChar char="•"/>
            </a:pPr>
            <a:r>
              <a:rPr lang="en-Z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Centres of Specialisation to optimise available resources</a:t>
            </a:r>
          </a:p>
          <a:p>
            <a:pPr marL="365125" lvl="1" indent="-365125">
              <a:buFont typeface="Arial" panose="020B0604020202020204" pitchFamily="34" charset="0"/>
              <a:buChar char="•"/>
            </a:pPr>
            <a:r>
              <a:rPr lang="en-Z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 partnerships</a:t>
            </a:r>
          </a:p>
          <a:p>
            <a:pPr marL="365125" lvl="1" indent="-365125">
              <a:buFont typeface="Arial" panose="020B0604020202020204" pitchFamily="34" charset="0"/>
              <a:buChar char="•"/>
            </a:pPr>
            <a:r>
              <a:rPr lang="en-Z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Reduce inmate population (alternative sentencing – community service for petty crimes and maximising the utilisation of the infrastructure that is already in place – faith community in the whole country and the traditional structures in rural areas).</a:t>
            </a:r>
          </a:p>
          <a:p>
            <a:pPr marL="365125" lvl="1" indent="-365125">
              <a:buFont typeface="Arial" panose="020B0604020202020204" pitchFamily="34" charset="0"/>
              <a:buChar char="•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Increased use of </a:t>
            </a:r>
            <a:r>
              <a:rPr lang="en-Z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  <a:endParaRPr lang="en-Z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099" y="186744"/>
            <a:ext cx="864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considerations (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04" y="1016000"/>
            <a:ext cx="8788554" cy="3932015"/>
          </a:xfrm>
        </p:spPr>
        <p:txBody>
          <a:bodyPr>
            <a:noAutofit/>
          </a:bodyPr>
          <a:lstStyle/>
          <a:p>
            <a:pPr marL="365125" lvl="1" indent="-365125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Agricultural production, bakeries workshop activities (available land &amp; size of workshops) - partnerships</a:t>
            </a:r>
          </a:p>
          <a:p>
            <a:pPr marL="365125" lvl="1" indent="-365125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Feasibility studies bakeries LMN</a:t>
            </a:r>
          </a:p>
          <a:p>
            <a:pPr marL="365125" lvl="1" indent="-365125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Adopt business principles</a:t>
            </a:r>
          </a:p>
          <a:p>
            <a:pPr marL="365125" lvl="1" indent="-365125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Align polices - Legislation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lvl="1" indent="-365125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</a:p>
          <a:p>
            <a:pPr marL="365125" lvl="1" indent="-365125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involvement of parolees </a:t>
            </a:r>
          </a:p>
          <a:p>
            <a:pPr marL="365125" lvl="1" indent="-365125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source funding (NSF, SETA, etc.)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099" y="186744"/>
            <a:ext cx="864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considerations (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98" y="1000094"/>
            <a:ext cx="8642959" cy="4648676"/>
          </a:xfrm>
        </p:spPr>
        <p:txBody>
          <a:bodyPr>
            <a:noAutofit/>
          </a:bodyPr>
          <a:lstStyle/>
          <a:p>
            <a:pPr marL="365125" indent="-365125">
              <a:spcBef>
                <a:spcPts val="0"/>
              </a:spcBef>
              <a:spcAft>
                <a:spcPts val="600"/>
              </a:spcAft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Permanent structure for Correctional Intervention Officials (CIOs) to implement correctional programmes.</a:t>
            </a:r>
          </a:p>
          <a:p>
            <a:pPr marL="365125" indent="-365125">
              <a:spcBef>
                <a:spcPts val="0"/>
              </a:spcBef>
              <a:spcAft>
                <a:spcPts val="600"/>
              </a:spcAft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Continuous orientation of CIOs and monitoring of the implementation of correctional programmes will contribute to the success. </a:t>
            </a:r>
          </a:p>
          <a:p>
            <a:pPr marL="365125" indent="-365125">
              <a:spcBef>
                <a:spcPts val="0"/>
              </a:spcBef>
              <a:spcAft>
                <a:spcPts val="600"/>
              </a:spcAft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IJS as well as interdepartmental partnerships will provide inmate information that will contribute to adequate assessment, profiling and provision of appropriate interventions and services to offenders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ZA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Dependencies</a:t>
            </a:r>
            <a:r>
              <a:rPr lang="en-ZA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>
              <a:spcBef>
                <a:spcPts val="0"/>
              </a:spcBef>
              <a:spcAft>
                <a:spcPts val="600"/>
              </a:spcAft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Alignment with DBE for curriculum matters, oversight of external examinations, development of DCS educators.</a:t>
            </a:r>
          </a:p>
          <a:p>
            <a:pPr marL="365125" indent="-365125">
              <a:spcBef>
                <a:spcPts val="0"/>
              </a:spcBef>
              <a:spcAft>
                <a:spcPts val="600"/>
              </a:spcAft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Skills set of the educators.</a:t>
            </a:r>
          </a:p>
          <a:p>
            <a:pPr marL="365125" indent="-365125">
              <a:spcBef>
                <a:spcPts val="0"/>
              </a:spcBef>
              <a:spcAft>
                <a:spcPts val="600"/>
              </a:spcAft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Responsive infrastructure for all rehabilitation programmes and services </a:t>
            </a:r>
          </a:p>
          <a:p>
            <a:pPr marL="365125" indent="-365125">
              <a:spcBef>
                <a:spcPts val="0"/>
              </a:spcBef>
              <a:buNone/>
            </a:pPr>
            <a:endParaRPr lang="en-ZA" sz="2200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endParaRPr lang="en-ZA" sz="22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endParaRPr lang="en-ZA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88099" y="186744"/>
            <a:ext cx="864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success factors and dependencies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99" y="1093446"/>
            <a:ext cx="8411293" cy="468171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of full-time chaplains at correctional centre level.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harmonise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legislation and policies amongst the different departments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regarding Social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 Services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</a:p>
          <a:p>
            <a:pPr>
              <a:spcAft>
                <a:spcPts val="600"/>
              </a:spcAft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Approval of Policies, e.g. Correctional Programmes, Spiritual Care Services,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work services, Formal Education, Skills Development, etc.  will form part of the Department’s efforts to rehabilitate offenders with the purpose of influencing change in their behaviour, enhance their psycho-social  functioning to become law-abiding citizens. </a:t>
            </a:r>
            <a:endParaRPr lang="en-Z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Rollout of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IIMS (Integrated Inmate M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anagement System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to ensure that reporting is correctly done and that will mitigate challenges experienced in terms of audit queries.</a:t>
            </a:r>
          </a:p>
          <a:p>
            <a:pPr>
              <a:spcAft>
                <a:spcPts val="600"/>
              </a:spcAft>
            </a:pPr>
            <a:endParaRPr lang="en-ZA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Z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099" y="186744"/>
            <a:ext cx="864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success factors and dependencies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99" y="186744"/>
            <a:ext cx="864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Risks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656234"/>
              </p:ext>
            </p:extLst>
          </p:nvPr>
        </p:nvGraphicFramePr>
        <p:xfrm>
          <a:off x="178132" y="1186841"/>
          <a:ext cx="8882740" cy="402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6548"/>
                <a:gridCol w="1857299"/>
                <a:gridCol w="1603169"/>
                <a:gridCol w="1733797"/>
                <a:gridCol w="19119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Probability (High/ Medium/ Low)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(High/ Medium/ Low)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 Strategy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ZA" sz="180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Improved access to rehabilitation and developmental interventions </a:t>
                      </a:r>
                      <a:endParaRPr lang="en-US" sz="18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Inadequate access to rehabilitation and developmental interventions to prepare inmates for successful reintegration into society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80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Provision of custodial staff as interim CIO’s to implement Correctional Programmes </a:t>
                      </a:r>
                      <a:endParaRPr lang="en-US" sz="18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stakeholder relationships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346809"/>
              </p:ext>
            </p:extLst>
          </p:nvPr>
        </p:nvGraphicFramePr>
        <p:xfrm>
          <a:off x="457198" y="1027290"/>
          <a:ext cx="8354292" cy="48096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8573"/>
                <a:gridCol w="2088573"/>
                <a:gridCol w="2088573"/>
                <a:gridCol w="2088573"/>
              </a:tblGrid>
              <a:tr h="1076207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are the core services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are these delivered </a:t>
                      </a:r>
                    </a:p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(service</a:t>
                      </a:r>
                      <a:r>
                        <a:rPr lang="en-Z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delivery arrangements)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Weaknesses</a:t>
                      </a:r>
                      <a:r>
                        <a:rPr lang="en-Z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the current arrangements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Actions required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066430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Provide offenders with needs-based rehabilitation programmes and services. </a:t>
                      </a:r>
                      <a:endParaRPr lang="en-ZA" sz="1600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ZA" sz="1600" i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Utilisation of custodial officials to facilitate correctional programmes on an interim basis</a:t>
                      </a:r>
                    </a:p>
                    <a:p>
                      <a:endParaRPr lang="en-ZA" sz="16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Custodial officials providing multiple functions including the implementation of  rehabilitation and development programmes</a:t>
                      </a:r>
                      <a:endParaRPr lang="en-ZA" sz="160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Reorganisation of</a:t>
                      </a:r>
                      <a:r>
                        <a:rPr lang="en-ZA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functions with separate streams for custodial and rehabilitation</a:t>
                      </a:r>
                      <a:r>
                        <a:rPr lang="en-ZA" sz="160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Align/match</a:t>
                      </a:r>
                      <a:r>
                        <a:rPr lang="en-ZA" sz="160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remuneration </a:t>
                      </a:r>
                    </a:p>
                  </a:txBody>
                  <a:tcPr/>
                </a:tc>
              </a:tr>
              <a:tr h="662282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Formal Education Programmes offered by DCS educators and educators seconded by DBE.</a:t>
                      </a:r>
                    </a:p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not compulsory  in DCS as it should be up to the level of grade 9 /AET level 4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Reviewed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policy to be approved </a:t>
                      </a:r>
                    </a:p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Enforce compulsory education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198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delivery method		</a:t>
            </a:r>
            <a:r>
              <a:rPr lang="en-US" sz="2800" b="1" dirty="0" smtClean="0">
                <a:solidFill>
                  <a:srgbClr val="00B050"/>
                </a:solidFill>
              </a:rPr>
              <a:t>		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98" y="247171"/>
            <a:ext cx="864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Risks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650958"/>
              </p:ext>
            </p:extLst>
          </p:nvPr>
        </p:nvGraphicFramePr>
        <p:xfrm>
          <a:off x="457200" y="1186841"/>
          <a:ext cx="8229600" cy="44688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99167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Probability (High/ Medium/ Low)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(High/ Medium/ Low)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 Strategy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801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MOA’s with external stakeholders e.g. DBE &amp; DHET </a:t>
                      </a: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Offering of Curriculum from DBE &amp; DHET </a:t>
                      </a: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use of own resources to develop  offenders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1 Template_1.2_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4528" y="271596"/>
            <a:ext cx="4522887" cy="70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latin typeface="Calibri"/>
                <a:cs typeface="Arial Black"/>
              </a:rPr>
              <a:t>Thank You</a:t>
            </a:r>
            <a:endParaRPr lang="en-US" sz="4000" dirty="0">
              <a:solidFill>
                <a:prstClr val="white"/>
              </a:solidFill>
              <a:latin typeface="Calibri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9500" y="423996"/>
            <a:ext cx="6338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00B050"/>
                </a:solidFill>
              </a:rPr>
              <a:t>THANK YOU</a:t>
            </a:r>
          </a:p>
          <a:p>
            <a:pPr algn="ctr"/>
            <a:endParaRPr lang="en-ZA" sz="2400" b="1" dirty="0">
              <a:solidFill>
                <a:srgbClr val="00B050"/>
              </a:solidFill>
            </a:endParaRPr>
          </a:p>
          <a:p>
            <a:pPr algn="ctr"/>
            <a:r>
              <a:rPr lang="en-ZA" sz="2400" b="1" dirty="0">
                <a:solidFill>
                  <a:srgbClr val="00B050"/>
                </a:solidFill>
              </a:rPr>
              <a:t>STRIVING FOR A SOUTH AFRICA IN WHICH PEOPLE ARE AND FEEL SAFE</a:t>
            </a:r>
          </a:p>
        </p:txBody>
      </p:sp>
    </p:spTree>
    <p:extLst>
      <p:ext uri="{BB962C8B-B14F-4D97-AF65-F5344CB8AC3E}">
        <p14:creationId xmlns:p14="http://schemas.microsoft.com/office/powerpoint/2010/main" val="42337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351207"/>
              </p:ext>
            </p:extLst>
          </p:nvPr>
        </p:nvGraphicFramePr>
        <p:xfrm>
          <a:off x="107244" y="922426"/>
          <a:ext cx="8929511" cy="48555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0081"/>
                <a:gridCol w="2369356"/>
                <a:gridCol w="2219597"/>
                <a:gridCol w="2800477"/>
              </a:tblGrid>
              <a:tr h="923660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are the core services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are these delivered </a:t>
                      </a:r>
                    </a:p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(service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delivery arrangements)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Weaknesses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the current arrangements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Actions required</a:t>
                      </a: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78860">
                <a:tc>
                  <a:txBody>
                    <a:bodyPr/>
                    <a:lstStyle/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Skills Training programmes are offered by DCS officials and through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partnership by service providers;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Dependency on stakeholders to support DCS with training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interventions(misaligned resource allocation) </a:t>
                      </a:r>
                    </a:p>
                    <a:p>
                      <a:pPr marL="273050" lvl="1" indent="0">
                        <a:buFont typeface="Arial" panose="020B0604020202020204" pitchFamily="34" charset="0"/>
                        <a:buNone/>
                      </a:pPr>
                      <a:endParaRPr lang="en-ZA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3050" lvl="1" indent="0">
                        <a:buFont typeface="Arial" panose="020B0604020202020204" pitchFamily="34" charset="0"/>
                        <a:buNone/>
                      </a:pPr>
                      <a:endParaRPr lang="en-ZA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3050" lvl="1" indent="0">
                        <a:buFont typeface="Arial" panose="020B0604020202020204" pitchFamily="34" charset="0"/>
                        <a:buNone/>
                      </a:pP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number of DCS officials with the competency to train offenders to work in self sufficiency enterprises e.g. Artisans (OSD)</a:t>
                      </a:r>
                    </a:p>
                    <a:p>
                      <a:pPr marL="273050" lvl="1" indent="0">
                        <a:buFont typeface="Arial" panose="020B0604020202020204" pitchFamily="34" charset="0"/>
                        <a:buNone/>
                      </a:pPr>
                      <a:endParaRPr lang="en-ZA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Reprioritisation of resource allocation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 stakeholder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partnerships with DHET and Sector Education and Training Authorities (SETA’s), Sign Principal Agreement with SETA’s;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 and train DCS officials to render skills development programmes to offenders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  security at workplaces 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endParaRPr lang="en-ZA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endParaRPr lang="en-ZA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B050"/>
                </a:solidFill>
              </a:rPr>
              <a:t>Current delivery method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242993"/>
              </p:ext>
            </p:extLst>
          </p:nvPr>
        </p:nvGraphicFramePr>
        <p:xfrm>
          <a:off x="107244" y="1070207"/>
          <a:ext cx="8929511" cy="45270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0081"/>
                <a:gridCol w="2369356"/>
                <a:gridCol w="2219597"/>
                <a:gridCol w="2800477"/>
              </a:tblGrid>
              <a:tr h="1221108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are the core services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are these delivered </a:t>
                      </a:r>
                    </a:p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(service</a:t>
                      </a:r>
                      <a:r>
                        <a:rPr lang="en-Z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delivery arrangements)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Weaknesses</a:t>
                      </a:r>
                      <a:r>
                        <a:rPr lang="en-Z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the current arrangements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Actions required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05921">
                <a:tc>
                  <a:txBody>
                    <a:bodyPr/>
                    <a:lstStyle/>
                    <a:p>
                      <a:endParaRPr lang="en-ZA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ZA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TVET College programmes are offered by DCS officials (tuition and administration of self-study)</a:t>
                      </a:r>
                      <a:endParaRPr lang="en-ZA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TVET College programmes are not structured towards career pathing</a:t>
                      </a:r>
                    </a:p>
                    <a:p>
                      <a:endParaRPr lang="en-ZA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ZA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 Principal Agreement /Protocol with DHET to support Service Level Agreements with Public TVET Colleges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B050"/>
                </a:solidFill>
              </a:rPr>
              <a:t>Current delivery method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226582"/>
              </p:ext>
            </p:extLst>
          </p:nvPr>
        </p:nvGraphicFramePr>
        <p:xfrm>
          <a:off x="457200" y="1059180"/>
          <a:ext cx="8229600" cy="4328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are the core services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are these delivered </a:t>
                      </a:r>
                    </a:p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(service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delivery arrangements)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Weaknesses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the current arrangements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Actions required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ZA" sz="1600" strike="sngStrike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Chaplain, spiritual and Moral</a:t>
                      </a:r>
                      <a:r>
                        <a:rPr lang="en-ZA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development coordinators, spiritual Care workers, Volunteers render the services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Dependency on external services providers who are allocated sessions which rely on the allocated budget.  </a:t>
                      </a:r>
                    </a:p>
                    <a:p>
                      <a:endParaRPr lang="en-ZA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Improved planning with internal and external stakeholders.</a:t>
                      </a:r>
                    </a:p>
                    <a:p>
                      <a:endParaRPr lang="en-ZA" sz="16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 security at spiritual care </a:t>
                      </a:r>
                    </a:p>
                    <a:p>
                      <a:endParaRPr lang="en-ZA" sz="16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Utilisation of</a:t>
                      </a:r>
                      <a:r>
                        <a:rPr lang="en-ZA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technology  to ensure access to religious programmes.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Current delivery method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793260"/>
              </p:ext>
            </p:extLst>
          </p:nvPr>
        </p:nvGraphicFramePr>
        <p:xfrm>
          <a:off x="346364" y="1133072"/>
          <a:ext cx="8229600" cy="36587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016361"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are the core services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are these delivered </a:t>
                      </a:r>
                    </a:p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(service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delivery arrangements)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Weaknesses</a:t>
                      </a:r>
                      <a:r>
                        <a:rPr lang="en-Z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the current arrangements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Actions required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91954">
                <a:tc>
                  <a:txBody>
                    <a:bodyPr/>
                    <a:lstStyle/>
                    <a:p>
                      <a:endParaRPr lang="en-Z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Professionals</a:t>
                      </a:r>
                      <a:r>
                        <a:rPr lang="en-ZA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employed by DCS – Individual and group work interventions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Imbalanced ratio of offenders to Professionals</a:t>
                      </a:r>
                      <a:r>
                        <a:rPr lang="en-ZA" sz="16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 custodial member</a:t>
                      </a: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ZA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457200" rtl="0" eaLnBrk="1" latinLnBrk="0" hangingPunct="1">
                        <a:buFont typeface="Arial"/>
                        <a:buNone/>
                      </a:pPr>
                      <a:endParaRPr lang="en-ZA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Arial"/>
                        <a:buNone/>
                      </a:pPr>
                      <a:r>
                        <a:rPr lang="en-ZA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Review, adjust and</a:t>
                      </a:r>
                      <a:r>
                        <a:rPr lang="en-ZA" sz="16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implement  the staffing ratios </a:t>
                      </a:r>
                      <a:endParaRPr lang="en-ZA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Current delivery method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319032"/>
              </p:ext>
            </p:extLst>
          </p:nvPr>
        </p:nvGraphicFramePr>
        <p:xfrm>
          <a:off x="457200" y="1262380"/>
          <a:ext cx="8229600" cy="40300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496878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are the core services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are these delivered </a:t>
                      </a:r>
                    </a:p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(service</a:t>
                      </a:r>
                      <a:r>
                        <a:rPr lang="en-Z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delivery arrangements)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Weaknesses</a:t>
                      </a:r>
                      <a:r>
                        <a:rPr lang="en-ZA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the current arrangements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Actions required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33177">
                <a:tc>
                  <a:txBody>
                    <a:bodyPr/>
                    <a:lstStyle/>
                    <a:p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Regions and Management Areas coordinate their self produced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Arial"/>
                        <a:buNone/>
                      </a:pPr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effective procurement</a:t>
                      </a:r>
                      <a:r>
                        <a:rPr lang="en-ZA" sz="18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distribution system</a:t>
                      </a:r>
                    </a:p>
                    <a:p>
                      <a:pPr marL="0" indent="0" algn="l" defTabSz="457200" rtl="0" eaLnBrk="1" latinLnBrk="0" hangingPunct="1">
                        <a:buFont typeface="Arial"/>
                        <a:buNone/>
                      </a:pPr>
                      <a:endParaRPr lang="en-ZA" sz="1800" kern="1200" baseline="0" dirty="0" smtClean="0">
                        <a:solidFill>
                          <a:srgbClr val="FC190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>
                        <a:buFont typeface="Arial"/>
                        <a:buNone/>
                      </a:pPr>
                      <a:r>
                        <a:rPr lang="en-ZA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Placing</a:t>
                      </a:r>
                      <a:r>
                        <a:rPr lang="en-ZA" sz="18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orders to be formalised through logistics </a:t>
                      </a:r>
                    </a:p>
                    <a:p>
                      <a:pPr marL="0" indent="0" algn="l" defTabSz="457200" rtl="0" eaLnBrk="1" latinLnBrk="0" hangingPunct="1">
                        <a:buFont typeface="Arial"/>
                        <a:buNone/>
                      </a:pPr>
                      <a:r>
                        <a:rPr lang="en-ZA" sz="18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Improve / Coordinate  the distribution route</a:t>
                      </a:r>
                    </a:p>
                    <a:p>
                      <a:pPr marL="0" indent="0" algn="l" defTabSz="457200" rtl="0" eaLnBrk="1" latinLnBrk="0" hangingPunct="1">
                        <a:buFont typeface="Arial"/>
                        <a:buNone/>
                      </a:pPr>
                      <a:endParaRPr lang="en-ZA" sz="1800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Current delivery method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7xKqHXCsmEqpYS9D3W9JO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7D0900"/>
      </a:lt2>
      <a:accent1>
        <a:srgbClr val="808080"/>
      </a:accent1>
      <a:accent2>
        <a:srgbClr val="A0A0A0"/>
      </a:accent2>
      <a:accent3>
        <a:srgbClr val="FFFFFF"/>
      </a:accent3>
      <a:accent4>
        <a:srgbClr val="000000"/>
      </a:accent4>
      <a:accent5>
        <a:srgbClr val="C0C0C0"/>
      </a:accent5>
      <a:accent6>
        <a:srgbClr val="919191"/>
      </a:accent6>
      <a:hlink>
        <a:srgbClr val="B9B9B9"/>
      </a:hlink>
      <a:folHlink>
        <a:srgbClr val="DCDCDC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7D0900"/>
        </a:lt2>
        <a:accent1>
          <a:srgbClr val="808080"/>
        </a:accent1>
        <a:accent2>
          <a:srgbClr val="A0A0A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919191"/>
        </a:accent6>
        <a:hlink>
          <a:srgbClr val="B9B9B9"/>
        </a:hlink>
        <a:folHlink>
          <a:srgbClr val="DCDC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2621</TotalTime>
  <Words>3216</Words>
  <Application>Microsoft Office PowerPoint</Application>
  <PresentationFormat>On-screen Show (4:3)</PresentationFormat>
  <Paragraphs>633</Paragraphs>
  <Slides>41</Slides>
  <Notes>4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3_Blank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Secondary Outputs (AOP) </vt:lpstr>
      <vt:lpstr>    Secondary Outputs (AOP) </vt:lpstr>
      <vt:lpstr>    Secondary Outputs (AOP) </vt:lpstr>
      <vt:lpstr>    Secondary Outputs (AOP) </vt:lpstr>
      <vt:lpstr>    Secondary Outputs (AOP)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Lethani Vilakazi</cp:lastModifiedBy>
  <cp:revision>211</cp:revision>
  <dcterms:created xsi:type="dcterms:W3CDTF">2015-07-10T13:05:49Z</dcterms:created>
  <dcterms:modified xsi:type="dcterms:W3CDTF">2019-08-16T08:12:47Z</dcterms:modified>
</cp:coreProperties>
</file>