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handoutMasterIdLst>
    <p:handoutMasterId r:id="rId19"/>
  </p:handoutMasterIdLst>
  <p:sldIdLst>
    <p:sldId id="481" r:id="rId4"/>
    <p:sldId id="471" r:id="rId5"/>
    <p:sldId id="472" r:id="rId6"/>
    <p:sldId id="454" r:id="rId7"/>
    <p:sldId id="456" r:id="rId8"/>
    <p:sldId id="458" r:id="rId9"/>
    <p:sldId id="477" r:id="rId10"/>
    <p:sldId id="478" r:id="rId11"/>
    <p:sldId id="464" r:id="rId12"/>
    <p:sldId id="466" r:id="rId13"/>
    <p:sldId id="468" r:id="rId14"/>
    <p:sldId id="479" r:id="rId15"/>
    <p:sldId id="480" r:id="rId16"/>
    <p:sldId id="482"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5" autoAdjust="0"/>
    <p:restoredTop sz="86475" autoAdjust="0"/>
  </p:normalViewPr>
  <p:slideViewPr>
    <p:cSldViewPr>
      <p:cViewPr>
        <p:scale>
          <a:sx n="50" d="100"/>
          <a:sy n="50" d="100"/>
        </p:scale>
        <p:origin x="-1752" y="-40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9697F64-6CAF-4205-BECB-2E603241E5E9}" type="datetimeFigureOut">
              <a:rPr lang="en-US" smtClean="0"/>
              <a:t>8/15/2019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437880B-5759-43E9-A845-87C35E496AAF}" type="slidenum">
              <a:rPr lang="en-US" smtClean="0"/>
              <a:t>‹#›</a:t>
            </a:fld>
            <a:endParaRPr lang="en-US"/>
          </a:p>
        </p:txBody>
      </p:sp>
    </p:spTree>
    <p:extLst>
      <p:ext uri="{BB962C8B-B14F-4D97-AF65-F5344CB8AC3E}">
        <p14:creationId xmlns:p14="http://schemas.microsoft.com/office/powerpoint/2010/main" val="2741887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965CDE3-BD61-43FA-A60C-8FAB38633418}" type="datetimeFigureOut">
              <a:rPr lang="en-US" smtClean="0"/>
              <a:pPr/>
              <a:t>8/15/2019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1CE48F3-1CCC-40EC-8D83-F45DFF54B1D3}" type="slidenum">
              <a:rPr lang="en-US" smtClean="0"/>
              <a:pPr/>
              <a:t>‹#›</a:t>
            </a:fld>
            <a:endParaRPr lang="en-US" dirty="0"/>
          </a:p>
        </p:txBody>
      </p:sp>
    </p:spTree>
    <p:extLst>
      <p:ext uri="{BB962C8B-B14F-4D97-AF65-F5344CB8AC3E}">
        <p14:creationId xmlns:p14="http://schemas.microsoft.com/office/powerpoint/2010/main" val="265769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1CE48F3-1CCC-40EC-8D83-F45DFF54B1D3}" type="slidenum">
              <a:rPr lang="en-US" smtClean="0"/>
              <a:pPr/>
              <a:t>2</a:t>
            </a:fld>
            <a:endParaRPr lang="en-US" dirty="0"/>
          </a:p>
        </p:txBody>
      </p:sp>
    </p:spTree>
    <p:extLst>
      <p:ext uri="{BB962C8B-B14F-4D97-AF65-F5344CB8AC3E}">
        <p14:creationId xmlns:p14="http://schemas.microsoft.com/office/powerpoint/2010/main" val="1089348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0" r:id="rId4" imgW="0" imgH="0" progId="">
                  <p:embed/>
                </p:oleObj>
              </mc:Choice>
              <mc:Fallback>
                <p:oleObj r:id="rId4" imgW="0" imgH="0" progId="">
                  <p:embed/>
                  <p:pic>
                    <p:nvPicPr>
                      <p:cNvPr id="0" name="AutoShape 14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72357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80254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5351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762524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71497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510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62296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8" name="Footer Placeholder 7"/>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9895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4" name="Footer Placeholder 3"/>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39422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3" name="Footer Placeholder 2"/>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123604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78094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9167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6" name="Footer Placeholder 5"/>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83469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21000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24BC736-DFB4-2744-8ACA-6A9B20372C9F}" type="datetimeFigureOut">
              <a:rPr lang="en-US" smtClean="0">
                <a:solidFill>
                  <a:prstClr val="black"/>
                </a:solidFill>
              </a:rPr>
              <a:pPr defTabSz="457200"/>
              <a:t>8/15/2019</a:t>
            </a:fld>
            <a:endParaRPr lang="en-US">
              <a:solidFill>
                <a:prstClr val="black"/>
              </a:solidFill>
            </a:endParaRPr>
          </a:p>
        </p:txBody>
      </p:sp>
      <p:sp>
        <p:nvSpPr>
          <p:cNvPr id="5" name="Footer Placeholder 4"/>
          <p:cNvSpPr>
            <a:spLocks noGrp="1"/>
          </p:cNvSpPr>
          <p:nvPr>
            <p:ph type="ftr" sz="quarter" idx="11"/>
          </p:nvPr>
        </p:nvSpPr>
        <p:spPr>
          <a:xfrm>
            <a:off x="0" y="6126163"/>
            <a:ext cx="9144000" cy="731837"/>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AFCEFFF0-9380-7049-A803-178CCBCDB80F}"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6925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7"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198032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416501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7749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41413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299229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680804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98015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577221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51991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11141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340123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28791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93453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2564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13947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341929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85439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16909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pPr>
            <a:endParaRPr lang="en-ZA" sz="1400" dirty="0">
              <a:solidFill>
                <a:srgbClr val="000000"/>
              </a:solidFill>
            </a:endParaRPr>
          </a:p>
        </p:txBody>
      </p:sp>
      <p:sp>
        <p:nvSpPr>
          <p:cNvPr id="1027"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1028"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pic>
        <p:nvPicPr>
          <p:cNvPr id="1031" name="Picture 6" descr="C:\Users\jmumaw\Desktop\DCS\Pics\Logo.JPG"/>
          <p:cNvPicPr>
            <a:picLocks noChangeAspect="1" noChangeArrowheads="1"/>
          </p:cNvPicPr>
          <p:nvPr userDrawn="1"/>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userDrawn="1"/>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pPr>
            <a:r>
              <a:rPr lang="en-GB" sz="1400" i="1" dirty="0">
                <a:solidFill>
                  <a:srgbClr val="000000"/>
                </a:solidFill>
              </a:rPr>
              <a:t>Highly Confidential</a:t>
            </a:r>
          </a:p>
        </p:txBody>
      </p:sp>
    </p:spTree>
    <p:extLst>
      <p:ext uri="{BB962C8B-B14F-4D97-AF65-F5344CB8AC3E}">
        <p14:creationId xmlns:p14="http://schemas.microsoft.com/office/powerpoint/2010/main" val="1407506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fontAlgn="base">
        <a:lnSpc>
          <a:spcPct val="90000"/>
        </a:lnSpc>
        <a:spcBef>
          <a:spcPct val="0"/>
        </a:spcBef>
        <a:spcAft>
          <a:spcPct val="0"/>
        </a:spcAft>
        <a:defRPr sz="2000" b="1">
          <a:solidFill>
            <a:schemeClr val="tx1"/>
          </a:solidFill>
          <a:latin typeface="+mj-lt"/>
          <a:ea typeface="+mj-ea"/>
          <a:cs typeface="+mj-cs"/>
        </a:defRPr>
      </a:lvl1pPr>
      <a:lvl2pPr algn="l" rtl="0" fontAlgn="base">
        <a:lnSpc>
          <a:spcPct val="90000"/>
        </a:lnSpc>
        <a:spcBef>
          <a:spcPct val="0"/>
        </a:spcBef>
        <a:spcAft>
          <a:spcPct val="0"/>
        </a:spcAft>
        <a:defRPr sz="2000" b="1">
          <a:solidFill>
            <a:schemeClr val="tx1"/>
          </a:solidFill>
          <a:latin typeface="Arial" charset="0"/>
          <a:cs typeface="Arial" charset="0"/>
        </a:defRPr>
      </a:lvl2pPr>
      <a:lvl3pPr algn="l" rtl="0" fontAlgn="base">
        <a:lnSpc>
          <a:spcPct val="90000"/>
        </a:lnSpc>
        <a:spcBef>
          <a:spcPct val="0"/>
        </a:spcBef>
        <a:spcAft>
          <a:spcPct val="0"/>
        </a:spcAft>
        <a:defRPr sz="2000" b="1">
          <a:solidFill>
            <a:schemeClr val="tx1"/>
          </a:solidFill>
          <a:latin typeface="Arial" charset="0"/>
          <a:cs typeface="Arial" charset="0"/>
        </a:defRPr>
      </a:lvl3pPr>
      <a:lvl4pPr algn="l" rtl="0" fontAlgn="base">
        <a:lnSpc>
          <a:spcPct val="90000"/>
        </a:lnSpc>
        <a:spcBef>
          <a:spcPct val="0"/>
        </a:spcBef>
        <a:spcAft>
          <a:spcPct val="0"/>
        </a:spcAft>
        <a:defRPr sz="2000" b="1">
          <a:solidFill>
            <a:schemeClr val="tx1"/>
          </a:solidFill>
          <a:latin typeface="Arial" charset="0"/>
          <a:cs typeface="Arial" charset="0"/>
        </a:defRPr>
      </a:lvl4pPr>
      <a:lvl5pPr algn="l" rtl="0" fontAlgn="base">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729331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eaLnBrk="0" fontAlgn="base" hangingPunct="0">
              <a:spcBef>
                <a:spcPct val="0"/>
              </a:spcBef>
              <a:spcAft>
                <a:spcPct val="0"/>
              </a:spcAft>
              <a:defRPr/>
            </a:pPr>
            <a:fld id="{851172FB-5EEA-4105-882C-8D3DDB9655BA}" type="slidenum">
              <a:rPr lang="en-GB" sz="900">
                <a:solidFill>
                  <a:srgbClr val="77787B"/>
                </a:solidFill>
              </a:rPr>
              <a:pPr algn="r"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15560641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89"/>
            <a:ext cx="9143086" cy="6858000"/>
          </a:xfrm>
          <a:prstGeom prst="rect">
            <a:avLst/>
          </a:prstGeom>
        </p:spPr>
      </p:pic>
      <p:sp>
        <p:nvSpPr>
          <p:cNvPr id="6" name="TextBox 5"/>
          <p:cNvSpPr txBox="1"/>
          <p:nvPr/>
        </p:nvSpPr>
        <p:spPr>
          <a:xfrm>
            <a:off x="175364" y="4193557"/>
            <a:ext cx="5108611" cy="1015663"/>
          </a:xfrm>
          <a:prstGeom prst="rect">
            <a:avLst/>
          </a:prstGeom>
          <a:noFill/>
        </p:spPr>
        <p:txBody>
          <a:bodyPr wrap="square" rtlCol="0">
            <a:spAutoFit/>
          </a:bodyPr>
          <a:lstStyle/>
          <a:p>
            <a:pPr defTabSz="457200">
              <a:lnSpc>
                <a:spcPts val="3600"/>
              </a:lnSpc>
            </a:pPr>
            <a:r>
              <a:rPr lang="en-US" sz="4400" b="1" dirty="0" smtClean="0">
                <a:solidFill>
                  <a:srgbClr val="008F00"/>
                </a:solidFill>
              </a:rPr>
              <a:t>Recap of Day 1 </a:t>
            </a:r>
            <a:endParaRPr lang="en-US" sz="4400" b="1" dirty="0">
              <a:solidFill>
                <a:srgbClr val="008F00"/>
              </a:solidFill>
            </a:endParaRPr>
          </a:p>
          <a:p>
            <a:pPr defTabSz="457200">
              <a:lnSpc>
                <a:spcPts val="3600"/>
              </a:lnSpc>
            </a:pPr>
            <a:endParaRPr lang="en-US" sz="4400" b="1" dirty="0" smtClean="0">
              <a:solidFill>
                <a:srgbClr val="008F00"/>
              </a:solidFill>
            </a:endParaRPr>
          </a:p>
        </p:txBody>
      </p:sp>
      <p:sp>
        <p:nvSpPr>
          <p:cNvPr id="7" name="TextBox 6"/>
          <p:cNvSpPr txBox="1"/>
          <p:nvPr/>
        </p:nvSpPr>
        <p:spPr>
          <a:xfrm>
            <a:off x="3594971" y="341348"/>
            <a:ext cx="5136038" cy="1015663"/>
          </a:xfrm>
          <a:prstGeom prst="rect">
            <a:avLst/>
          </a:prstGeom>
          <a:noFill/>
        </p:spPr>
        <p:txBody>
          <a:bodyPr wrap="square" rtlCol="0">
            <a:spAutoFit/>
          </a:bodyPr>
          <a:lstStyle/>
          <a:p>
            <a:pPr algn="r" defTabSz="457200">
              <a:lnSpc>
                <a:spcPts val="3600"/>
              </a:lnSpc>
            </a:pPr>
            <a:r>
              <a:rPr lang="en-US" sz="2800" i="1" dirty="0" smtClean="0">
                <a:solidFill>
                  <a:prstClr val="white"/>
                </a:solidFill>
              </a:rPr>
              <a:t>2019 Strategic Planning Session</a:t>
            </a:r>
          </a:p>
          <a:p>
            <a:pPr algn="r" defTabSz="457200">
              <a:lnSpc>
                <a:spcPts val="3600"/>
              </a:lnSpc>
            </a:pPr>
            <a:r>
              <a:rPr lang="en-US" sz="2800" i="1" dirty="0" smtClean="0">
                <a:solidFill>
                  <a:prstClr val="white"/>
                </a:solidFill>
              </a:rPr>
              <a:t>15 </a:t>
            </a:r>
            <a:r>
              <a:rPr lang="en-US" sz="2800" i="1" dirty="0" smtClean="0">
                <a:solidFill>
                  <a:prstClr val="white"/>
                </a:solidFill>
              </a:rPr>
              <a:t>August 2019</a:t>
            </a:r>
            <a:endParaRPr lang="en-US" sz="2800" i="1" dirty="0">
              <a:solidFill>
                <a:prstClr val="white"/>
              </a:solidFill>
            </a:endParaRPr>
          </a:p>
        </p:txBody>
      </p:sp>
    </p:spTree>
    <p:extLst>
      <p:ext uri="{BB962C8B-B14F-4D97-AF65-F5344CB8AC3E}">
        <p14:creationId xmlns:p14="http://schemas.microsoft.com/office/powerpoint/2010/main" val="118797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smtClean="0">
                <a:solidFill>
                  <a:prstClr val="black"/>
                </a:solidFill>
                <a:latin typeface="Arial"/>
                <a:ea typeface="+mj-ea"/>
                <a:cs typeface="Arial"/>
              </a:rPr>
              <a:t>RECAP :  DAY 1</a:t>
            </a:r>
            <a:r>
              <a:rPr lang="en-US" sz="1800" dirty="0">
                <a:solidFill>
                  <a:prstClr val="black"/>
                </a:solidFill>
                <a:latin typeface="Arial"/>
                <a:ea typeface="+mj-ea"/>
                <a:cs typeface="Arial"/>
              </a:rPr>
              <a:t>: INTEGRATED CRIMINAL JUSTICE STRATEGY (ICJS</a:t>
            </a:r>
            <a:r>
              <a:rPr lang="en-US" sz="1800" dirty="0" smtClean="0">
                <a:solidFill>
                  <a:prstClr val="black"/>
                </a:solidFill>
                <a:latin typeface="Arial"/>
                <a:ea typeface="+mj-ea"/>
                <a:cs typeface="Arial"/>
              </a:rPr>
              <a:t>)</a:t>
            </a:r>
            <a:endParaRPr lang="en-US" dirty="0">
              <a:solidFill>
                <a:prstClr val="black"/>
              </a:solidFill>
              <a:latin typeface="Arial"/>
              <a:cs typeface="Arial"/>
            </a:endParaRPr>
          </a:p>
        </p:txBody>
      </p:sp>
      <p:sp>
        <p:nvSpPr>
          <p:cNvPr id="3" name="Content Placeholder 2"/>
          <p:cNvSpPr>
            <a:spLocks noGrp="1"/>
          </p:cNvSpPr>
          <p:nvPr>
            <p:ph idx="1"/>
          </p:nvPr>
        </p:nvSpPr>
        <p:spPr>
          <a:xfrm>
            <a:off x="76200" y="914400"/>
            <a:ext cx="8991600" cy="5863144"/>
          </a:xfrm>
          <a:ln>
            <a:noFill/>
          </a:ln>
        </p:spPr>
        <p:txBody>
          <a:bodyPr/>
          <a:lstStyle/>
          <a:p>
            <a:pPr marL="0" marR="0" indent="0">
              <a:lnSpc>
                <a:spcPct val="100000"/>
              </a:lnSpc>
              <a:spcBef>
                <a:spcPts val="0"/>
              </a:spcBef>
              <a:spcAft>
                <a:spcPts val="1000"/>
              </a:spcAft>
              <a:buNone/>
            </a:pPr>
            <a:r>
              <a:rPr lang="en-US" sz="1800" dirty="0" smtClean="0"/>
              <a:t>He indicated that ICJS is at the </a:t>
            </a:r>
            <a:r>
              <a:rPr lang="en-US" sz="1800" dirty="0"/>
              <a:t>stage of building research capacity across the CJS value chain </a:t>
            </a:r>
            <a:r>
              <a:rPr lang="en-US" sz="1800" dirty="0" smtClean="0"/>
              <a:t>and the following are the </a:t>
            </a:r>
            <a:r>
              <a:rPr lang="en-US" sz="1800" dirty="0"/>
              <a:t>identified priorities of </a:t>
            </a:r>
            <a:r>
              <a:rPr lang="en-US" sz="1800" dirty="0" smtClean="0"/>
              <a:t>ICJS.</a:t>
            </a:r>
            <a:endParaRPr lang="en-US" sz="1800" dirty="0"/>
          </a:p>
          <a:p>
            <a:pPr>
              <a:lnSpc>
                <a:spcPct val="100000"/>
              </a:lnSpc>
              <a:spcBef>
                <a:spcPts val="0"/>
              </a:spcBef>
              <a:spcAft>
                <a:spcPts val="1000"/>
              </a:spcAft>
            </a:pPr>
            <a:r>
              <a:rPr lang="en-US" sz="1800" dirty="0"/>
              <a:t>Accelerate the review of the CPA</a:t>
            </a:r>
          </a:p>
          <a:p>
            <a:pPr>
              <a:lnSpc>
                <a:spcPct val="100000"/>
              </a:lnSpc>
              <a:spcBef>
                <a:spcPts val="0"/>
              </a:spcBef>
              <a:spcAft>
                <a:spcPts val="1000"/>
              </a:spcAft>
            </a:pPr>
            <a:r>
              <a:rPr lang="en-US" sz="1800" dirty="0"/>
              <a:t>Transform the parole system for greater victim and community participation</a:t>
            </a:r>
          </a:p>
          <a:p>
            <a:pPr>
              <a:lnSpc>
                <a:spcPct val="100000"/>
              </a:lnSpc>
              <a:spcBef>
                <a:spcPts val="0"/>
              </a:spcBef>
              <a:spcAft>
                <a:spcPts val="1000"/>
              </a:spcAft>
            </a:pPr>
            <a:r>
              <a:rPr lang="en-US" sz="1800" dirty="0"/>
              <a:t>Transform the expungement dispensation to remove its life term impact on offenders</a:t>
            </a:r>
          </a:p>
          <a:p>
            <a:pPr>
              <a:lnSpc>
                <a:spcPct val="100000"/>
              </a:lnSpc>
              <a:spcBef>
                <a:spcPts val="0"/>
              </a:spcBef>
              <a:spcAft>
                <a:spcPts val="1000"/>
              </a:spcAft>
            </a:pPr>
            <a:r>
              <a:rPr lang="en-US" sz="1800" dirty="0" smtClean="0"/>
              <a:t>Modernization, </a:t>
            </a:r>
            <a:r>
              <a:rPr lang="en-US" sz="1800" dirty="0"/>
              <a:t>processes re-engineering and legislative reforms to create an effective and efficient CJS that respond to the emerging trends</a:t>
            </a:r>
          </a:p>
          <a:p>
            <a:pPr>
              <a:lnSpc>
                <a:spcPct val="100000"/>
              </a:lnSpc>
              <a:spcBef>
                <a:spcPts val="0"/>
              </a:spcBef>
              <a:spcAft>
                <a:spcPts val="1000"/>
              </a:spcAft>
            </a:pPr>
            <a:r>
              <a:rPr lang="en-US" sz="1800" dirty="0" smtClean="0"/>
              <a:t>Institutional </a:t>
            </a:r>
            <a:r>
              <a:rPr lang="en-US" sz="1800" dirty="0"/>
              <a:t>reforms, including courts – for </a:t>
            </a:r>
            <a:r>
              <a:rPr lang="en-US" sz="1800" dirty="0" err="1"/>
              <a:t>eg</a:t>
            </a:r>
            <a:r>
              <a:rPr lang="en-US" sz="1800" dirty="0"/>
              <a:t>- the need to strengthen the NPA, and revamp the Special Commercial Courts to deal effective with economic crimes</a:t>
            </a:r>
          </a:p>
          <a:p>
            <a:pPr>
              <a:lnSpc>
                <a:spcPct val="100000"/>
              </a:lnSpc>
              <a:spcBef>
                <a:spcPts val="0"/>
              </a:spcBef>
              <a:spcAft>
                <a:spcPts val="1000"/>
              </a:spcAft>
            </a:pPr>
            <a:r>
              <a:rPr lang="en-US" sz="1800" dirty="0"/>
              <a:t>Update the criminal law statute book to transform </a:t>
            </a:r>
            <a:r>
              <a:rPr lang="en-US" sz="1800" dirty="0" smtClean="0"/>
              <a:t>outdated </a:t>
            </a:r>
            <a:r>
              <a:rPr lang="en-US" sz="1800" dirty="0"/>
              <a:t>common law crimes</a:t>
            </a:r>
          </a:p>
          <a:p>
            <a:pPr marL="0" lvl="0" indent="0">
              <a:lnSpc>
                <a:spcPct val="100000"/>
              </a:lnSpc>
              <a:spcBef>
                <a:spcPts val="0"/>
              </a:spcBef>
              <a:spcAft>
                <a:spcPts val="1000"/>
              </a:spcAft>
              <a:buClr>
                <a:srgbClr val="E3DED1"/>
              </a:buClr>
              <a:buNone/>
            </a:pPr>
            <a:r>
              <a:rPr lang="en-US" sz="1800" dirty="0">
                <a:solidFill>
                  <a:prstClr val="black"/>
                </a:solidFill>
              </a:rPr>
              <a:t>In conclusion DCS to be amongst the key role-players and actors in the criminal justice value chain (along side SAPS, DOJ&amp;CD and NPA) as part of the Ministry and a critical player</a:t>
            </a:r>
            <a:r>
              <a:rPr lang="en-US" sz="1800" dirty="0" smtClean="0">
                <a:solidFill>
                  <a:prstClr val="black"/>
                </a:solidFill>
              </a:rPr>
              <a:t>.</a:t>
            </a:r>
          </a:p>
          <a:p>
            <a:pPr marL="0" marR="0" indent="0">
              <a:lnSpc>
                <a:spcPct val="100000"/>
              </a:lnSpc>
              <a:spcBef>
                <a:spcPts val="0"/>
              </a:spcBef>
              <a:spcAft>
                <a:spcPts val="1000"/>
              </a:spcAft>
              <a:buNone/>
            </a:pPr>
            <a:r>
              <a:rPr lang="en-US" sz="1800" dirty="0"/>
              <a:t>Being in the same Ministry provide opportunity to work on matters of common interest including the sharing of facilities and expertise particularly in the building environment.</a:t>
            </a:r>
          </a:p>
          <a:p>
            <a:pPr marL="0" marR="0" indent="0">
              <a:lnSpc>
                <a:spcPct val="100000"/>
              </a:lnSpc>
              <a:spcBef>
                <a:spcPts val="0"/>
              </a:spcBef>
              <a:spcAft>
                <a:spcPts val="1000"/>
              </a:spcAft>
              <a:buNone/>
            </a:pPr>
            <a:r>
              <a:rPr lang="en-US" sz="1800" dirty="0"/>
              <a:t>There is a need to formalize </a:t>
            </a:r>
            <a:r>
              <a:rPr lang="en-US" sz="1800" dirty="0" smtClean="0"/>
              <a:t>the department  </a:t>
            </a:r>
            <a:r>
              <a:rPr lang="en-US" sz="1800" dirty="0"/>
              <a:t>collaboration through, among others, development of Memoranda of Understanding between the two </a:t>
            </a:r>
            <a:r>
              <a:rPr lang="en-US" sz="1800" dirty="0" smtClean="0"/>
              <a:t>departments.</a:t>
            </a:r>
          </a:p>
        </p:txBody>
      </p:sp>
      <p:sp>
        <p:nvSpPr>
          <p:cNvPr id="4" name="Rectangle 3"/>
          <p:cNvSpPr/>
          <p:nvPr/>
        </p:nvSpPr>
        <p:spPr>
          <a:xfrm>
            <a:off x="533400" y="1066800"/>
            <a:ext cx="8229600" cy="4524315"/>
          </a:xfrm>
          <a:prstGeom prst="rect">
            <a:avLst/>
          </a:prstGeom>
        </p:spPr>
        <p:txBody>
          <a:bodyPr wrap="square">
            <a:spAutoFit/>
          </a:bodyPr>
          <a:lstStyle/>
          <a:p>
            <a:endParaRPr lang="en-US" dirty="0"/>
          </a:p>
          <a:p>
            <a:endParaRPr lang="en-GB"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2180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a:t>
            </a:r>
            <a:r>
              <a:rPr lang="en-US" sz="1800" dirty="0" smtClean="0">
                <a:solidFill>
                  <a:prstClr val="black"/>
                </a:solidFill>
                <a:latin typeface="Arial"/>
                <a:ea typeface="+mj-ea"/>
                <a:cs typeface="Arial"/>
              </a:rPr>
              <a:t>CIVILIAN SECRETARIAT OF POLICE</a:t>
            </a:r>
            <a:endParaRPr lang="en-US" sz="1800" dirty="0">
              <a:solidFill>
                <a:prstClr val="black"/>
              </a:solidFill>
              <a:latin typeface="Arial"/>
              <a:ea typeface="+mj-ea"/>
              <a:cs typeface="Arial"/>
            </a:endParaRPr>
          </a:p>
        </p:txBody>
      </p:sp>
      <p:sp>
        <p:nvSpPr>
          <p:cNvPr id="3" name="Content Placeholder 2"/>
          <p:cNvSpPr>
            <a:spLocks noGrp="1"/>
          </p:cNvSpPr>
          <p:nvPr>
            <p:ph idx="1"/>
          </p:nvPr>
        </p:nvSpPr>
        <p:spPr>
          <a:xfrm>
            <a:off x="228600" y="1066801"/>
            <a:ext cx="8664575" cy="4930581"/>
          </a:xfrm>
          <a:ln>
            <a:noFill/>
          </a:ln>
        </p:spPr>
        <p:txBody>
          <a:bodyPr/>
          <a:lstStyle/>
          <a:p>
            <a:pPr marL="266700" lvl="2" indent="-266700">
              <a:spcBef>
                <a:spcPct val="90000"/>
              </a:spcBef>
              <a:buFont typeface="Wingdings" pitchFamily="2" charset="2"/>
              <a:buChar char="n"/>
            </a:pPr>
            <a:r>
              <a:rPr lang="en-ZA" sz="1800" dirty="0">
                <a:ea typeface="+mn-ea"/>
              </a:rPr>
              <a:t>A representative from Civilian Secretariat of Police Service highlighted the state policing in South Africa and </a:t>
            </a:r>
            <a:r>
              <a:rPr lang="en-US" sz="1800" dirty="0">
                <a:ea typeface="+mn-ea"/>
              </a:rPr>
              <a:t>the implications of the state of policing on DCS</a:t>
            </a:r>
          </a:p>
          <a:p>
            <a:r>
              <a:rPr lang="en-US" sz="1800" dirty="0" smtClean="0"/>
              <a:t>She articulated on the Increased </a:t>
            </a:r>
            <a:r>
              <a:rPr lang="en-US" sz="1800" dirty="0"/>
              <a:t>arrests and prosecutions of violent offenders, those falling under the Minimum Sentencing Act, will undermine DCS ability to accommodate short sentenced offenders</a:t>
            </a:r>
          </a:p>
          <a:p>
            <a:r>
              <a:rPr lang="en-US" sz="1800" dirty="0"/>
              <a:t>Prosecution of non-violent offenders receiving lengthy sentences for corruption </a:t>
            </a:r>
            <a:r>
              <a:rPr lang="en-US" sz="1800" dirty="0" smtClean="0"/>
              <a:t>mean that DCS </a:t>
            </a:r>
            <a:r>
              <a:rPr lang="en-US" sz="1800" dirty="0"/>
              <a:t>will require more facilities. </a:t>
            </a:r>
            <a:endParaRPr lang="en-US" sz="1800" dirty="0" smtClean="0"/>
          </a:p>
          <a:p>
            <a:r>
              <a:rPr lang="en-US" sz="1800" dirty="0" smtClean="0"/>
              <a:t>On </a:t>
            </a:r>
            <a:r>
              <a:rPr lang="en-US" sz="1800" dirty="0"/>
              <a:t>her closing remarks she emphasized that safety is a ‘whole of government &amp; whole of society’ responsibility, particularly at community level (we have the blueprint -White Paper on Safety &amp; Security – integrated Crime &amp; Violence Prevention Strategy) and that we need to relook at our safety model</a:t>
            </a:r>
          </a:p>
          <a:p>
            <a:pPr marL="431800" lvl="2" indent="-266700">
              <a:spcBef>
                <a:spcPct val="90000"/>
              </a:spcBef>
              <a:buFont typeface="Wingdings" pitchFamily="2" charset="2"/>
              <a:buChar char="n"/>
            </a:pPr>
            <a:endParaRPr lang="en-US" sz="1800" dirty="0">
              <a:ea typeface="+mn-ea"/>
            </a:endParaRPr>
          </a:p>
          <a:p>
            <a:endParaRPr lang="en-US" sz="1800" dirty="0"/>
          </a:p>
          <a:p>
            <a:pPr algn="ctr"/>
            <a:endParaRPr lang="en-US" dirty="0"/>
          </a:p>
        </p:txBody>
      </p:sp>
    </p:spTree>
    <p:extLst>
      <p:ext uri="{BB962C8B-B14F-4D97-AF65-F5344CB8AC3E}">
        <p14:creationId xmlns:p14="http://schemas.microsoft.com/office/powerpoint/2010/main" val="3309772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a:t>
            </a:r>
            <a:r>
              <a:rPr lang="en-US" sz="1800" dirty="0" smtClean="0">
                <a:solidFill>
                  <a:prstClr val="black"/>
                </a:solidFill>
                <a:latin typeface="Arial"/>
                <a:ea typeface="+mj-ea"/>
                <a:cs typeface="Arial"/>
              </a:rPr>
              <a:t>DEPARTMENT OF BASIC EDUCATION</a:t>
            </a:r>
            <a:endParaRPr lang="en-US" sz="1800" dirty="0">
              <a:solidFill>
                <a:prstClr val="black"/>
              </a:solidFill>
              <a:latin typeface="Arial"/>
              <a:ea typeface="+mj-ea"/>
              <a:cs typeface="Arial"/>
            </a:endParaRPr>
          </a:p>
        </p:txBody>
      </p:sp>
      <p:sp>
        <p:nvSpPr>
          <p:cNvPr id="3" name="Content Placeholder 2"/>
          <p:cNvSpPr>
            <a:spLocks noGrp="1"/>
          </p:cNvSpPr>
          <p:nvPr>
            <p:ph idx="1"/>
          </p:nvPr>
        </p:nvSpPr>
        <p:spPr>
          <a:xfrm>
            <a:off x="152400" y="1066800"/>
            <a:ext cx="8763000" cy="5678478"/>
          </a:xfrm>
          <a:ln>
            <a:noFill/>
          </a:ln>
        </p:spPr>
        <p:txBody>
          <a:bodyPr/>
          <a:lstStyle/>
          <a:p>
            <a:pPr marL="266700" lvl="2" indent="-266700">
              <a:spcBef>
                <a:spcPct val="90000"/>
              </a:spcBef>
              <a:buFont typeface="Wingdings" pitchFamily="2" charset="2"/>
              <a:buChar char="n"/>
            </a:pPr>
            <a:r>
              <a:rPr lang="en-ZA" sz="1800" dirty="0" smtClean="0">
                <a:ea typeface="+mn-ea"/>
              </a:rPr>
              <a:t>The Department of Basic Education provided progress on </a:t>
            </a:r>
            <a:r>
              <a:rPr lang="en-US" sz="1800" dirty="0" smtClean="0"/>
              <a:t>that has been </a:t>
            </a:r>
            <a:r>
              <a:rPr lang="en-US" sz="1800" dirty="0"/>
              <a:t>made on the Three Stream Model: Academic, Technical Vocational and Technical Occupational Streams, with specific focus on the latter stream, for </a:t>
            </a:r>
            <a:r>
              <a:rPr lang="en-US" sz="1800" dirty="0" smtClean="0"/>
              <a:t>discussion.</a:t>
            </a:r>
          </a:p>
          <a:p>
            <a:pPr marL="266700" lvl="2" indent="-266700">
              <a:spcBef>
                <a:spcPct val="90000"/>
              </a:spcBef>
              <a:buFont typeface="Wingdings" pitchFamily="2" charset="2"/>
              <a:buChar char="n"/>
            </a:pPr>
            <a:r>
              <a:rPr lang="en-US" sz="1800" dirty="0">
                <a:ea typeface="+mn-ea"/>
              </a:rPr>
              <a:t>On examination and assessment  process , the following were the key highlights: </a:t>
            </a:r>
            <a:endParaRPr lang="en-US" sz="1800" dirty="0" smtClean="0">
              <a:ea typeface="+mn-ea"/>
            </a:endParaRPr>
          </a:p>
          <a:p>
            <a:pPr marL="266700" lvl="2" indent="-266700">
              <a:spcBef>
                <a:spcPct val="90000"/>
              </a:spcBef>
              <a:buFont typeface="Wingdings" pitchFamily="2" charset="2"/>
              <a:buChar char="n"/>
            </a:pPr>
            <a:r>
              <a:rPr lang="en-ZA" sz="1800" dirty="0" smtClean="0"/>
              <a:t>A </a:t>
            </a:r>
            <a:r>
              <a:rPr lang="en-ZA" sz="1800" dirty="0"/>
              <a:t>standardised assessment that is conducted at the end of the Grade 9 </a:t>
            </a:r>
            <a:r>
              <a:rPr lang="en-ZA" sz="1800" dirty="0" smtClean="0"/>
              <a:t>.</a:t>
            </a:r>
            <a:endParaRPr lang="en-ZA" sz="1800" dirty="0"/>
          </a:p>
          <a:p>
            <a:pPr marL="266700" lvl="2" indent="-266700">
              <a:spcBef>
                <a:spcPct val="90000"/>
              </a:spcBef>
              <a:buFont typeface="Wingdings" pitchFamily="2" charset="2"/>
              <a:buChar char="n"/>
            </a:pPr>
            <a:r>
              <a:rPr lang="en-ZA" sz="1800" dirty="0" smtClean="0"/>
              <a:t>A </a:t>
            </a:r>
            <a:r>
              <a:rPr lang="en-ZA" sz="1800" dirty="0"/>
              <a:t>General Certificate of Education (GCE) qualification </a:t>
            </a:r>
            <a:r>
              <a:rPr lang="en-ZA" sz="1800" dirty="0"/>
              <a:t>that will </a:t>
            </a:r>
            <a:r>
              <a:rPr lang="en-ZA" sz="1800" dirty="0"/>
              <a:t>be introduced at NQF level 1 for all </a:t>
            </a:r>
            <a:r>
              <a:rPr lang="en-ZA" sz="1800" dirty="0" smtClean="0"/>
              <a:t>learners.</a:t>
            </a:r>
          </a:p>
          <a:p>
            <a:pPr marL="266700" lvl="2" indent="-266700">
              <a:spcBef>
                <a:spcPct val="90000"/>
              </a:spcBef>
              <a:buFont typeface="Wingdings" pitchFamily="2" charset="2"/>
              <a:buChar char="n"/>
            </a:pPr>
            <a:r>
              <a:rPr lang="en-ZA" sz="1800" dirty="0" smtClean="0"/>
              <a:t>Technical </a:t>
            </a:r>
            <a:r>
              <a:rPr lang="en-ZA" sz="1800" dirty="0"/>
              <a:t>and vocational programmes </a:t>
            </a:r>
            <a:r>
              <a:rPr lang="en-ZA" sz="1800" dirty="0"/>
              <a:t>that will </a:t>
            </a:r>
            <a:r>
              <a:rPr lang="en-ZA" sz="1800" dirty="0"/>
              <a:t>be introduced as a sub-programmes within the </a:t>
            </a:r>
            <a:r>
              <a:rPr lang="en-ZA" sz="1800" dirty="0" smtClean="0"/>
              <a:t>GCE.</a:t>
            </a:r>
          </a:p>
          <a:p>
            <a:pPr marL="266700" lvl="2" indent="-266700">
              <a:spcBef>
                <a:spcPct val="90000"/>
              </a:spcBef>
              <a:buFont typeface="Wingdings" pitchFamily="2" charset="2"/>
              <a:buChar char="n"/>
            </a:pPr>
            <a:r>
              <a:rPr lang="en-ZA" sz="1800" dirty="0" err="1" smtClean="0"/>
              <a:t>Umalusi</a:t>
            </a:r>
            <a:r>
              <a:rPr lang="en-ZA" sz="1800" dirty="0" smtClean="0"/>
              <a:t> </a:t>
            </a:r>
            <a:r>
              <a:rPr lang="en-ZA" sz="1800" dirty="0"/>
              <a:t>and other Quality Councils </a:t>
            </a:r>
            <a:r>
              <a:rPr lang="en-ZA" sz="1800" dirty="0"/>
              <a:t>that are </a:t>
            </a:r>
            <a:r>
              <a:rPr lang="en-ZA" sz="1800" dirty="0"/>
              <a:t>involved in the development of the GCE which is undertaken by a Work Stream established from within the Ministerial Task Team that oversees the introduction of the Three Stream Model.</a:t>
            </a:r>
          </a:p>
          <a:p>
            <a:pPr marL="266700" lvl="2" indent="-266700">
              <a:spcBef>
                <a:spcPct val="90000"/>
              </a:spcBef>
              <a:buFont typeface="Wingdings" pitchFamily="2" charset="2"/>
              <a:buChar char="n"/>
            </a:pPr>
            <a:endParaRPr lang="en-US" sz="1800" dirty="0">
              <a:ea typeface="+mn-ea"/>
            </a:endParaRPr>
          </a:p>
          <a:p>
            <a:pPr marL="266700" lvl="2" indent="-266700">
              <a:spcBef>
                <a:spcPct val="90000"/>
              </a:spcBef>
              <a:buFont typeface="Wingdings" pitchFamily="2" charset="2"/>
              <a:buChar char="n"/>
            </a:pPr>
            <a:endParaRPr lang="en-US" sz="1800" dirty="0">
              <a:ea typeface="+mn-ea"/>
            </a:endParaRPr>
          </a:p>
          <a:p>
            <a:pPr algn="ctr"/>
            <a:endParaRPr lang="en-US" dirty="0"/>
          </a:p>
        </p:txBody>
      </p:sp>
    </p:spTree>
    <p:extLst>
      <p:ext uri="{BB962C8B-B14F-4D97-AF65-F5344CB8AC3E}">
        <p14:creationId xmlns:p14="http://schemas.microsoft.com/office/powerpoint/2010/main" val="215477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a:t>
            </a:r>
            <a:r>
              <a:rPr lang="en-US" sz="1800" dirty="0" smtClean="0">
                <a:solidFill>
                  <a:prstClr val="black"/>
                </a:solidFill>
                <a:latin typeface="Arial"/>
                <a:ea typeface="+mj-ea"/>
                <a:cs typeface="Arial"/>
              </a:rPr>
              <a:t>DPME PRESENTATION MTSF</a:t>
            </a:r>
            <a:endParaRPr lang="en-US" sz="1800" dirty="0">
              <a:solidFill>
                <a:prstClr val="black"/>
              </a:solidFill>
              <a:latin typeface="Arial"/>
              <a:ea typeface="+mj-ea"/>
              <a:cs typeface="Arial"/>
            </a:endParaRPr>
          </a:p>
        </p:txBody>
      </p:sp>
      <p:sp>
        <p:nvSpPr>
          <p:cNvPr id="3" name="Content Placeholder 2"/>
          <p:cNvSpPr>
            <a:spLocks noGrp="1"/>
          </p:cNvSpPr>
          <p:nvPr>
            <p:ph idx="1"/>
          </p:nvPr>
        </p:nvSpPr>
        <p:spPr>
          <a:xfrm>
            <a:off x="152400" y="1066800"/>
            <a:ext cx="8763000" cy="5512278"/>
          </a:xfrm>
          <a:ln>
            <a:noFill/>
          </a:ln>
        </p:spPr>
        <p:txBody>
          <a:bodyPr/>
          <a:lstStyle/>
          <a:p>
            <a:pPr marL="266700" lvl="2" indent="-266700">
              <a:spcBef>
                <a:spcPct val="90000"/>
              </a:spcBef>
              <a:buFont typeface="Wingdings" pitchFamily="2" charset="2"/>
              <a:buChar char="n"/>
            </a:pPr>
            <a:r>
              <a:rPr lang="en-ZA" sz="1800" dirty="0" smtClean="0">
                <a:ea typeface="+mn-ea"/>
              </a:rPr>
              <a:t>DPME highlighted the seven MTSF priorities for 2019-2024 which are as follows:</a:t>
            </a:r>
          </a:p>
          <a:p>
            <a:pPr marL="266700" lvl="2" indent="-266700">
              <a:spcBef>
                <a:spcPct val="90000"/>
              </a:spcBef>
              <a:buFont typeface="Wingdings" pitchFamily="2" charset="2"/>
              <a:buChar char="n"/>
            </a:pPr>
            <a:endParaRPr lang="en-ZA" sz="1800" dirty="0" smtClean="0">
              <a:ea typeface="+mn-ea"/>
            </a:endParaRPr>
          </a:p>
          <a:p>
            <a:pPr marL="355600" lvl="0" indent="-342900" fontAlgn="auto">
              <a:lnSpc>
                <a:spcPct val="150000"/>
              </a:lnSpc>
              <a:spcBef>
                <a:spcPts val="0"/>
              </a:spcBef>
              <a:spcAft>
                <a:spcPts val="0"/>
              </a:spcAft>
              <a:buClrTx/>
              <a:buFont typeface="Wingdings"/>
              <a:buChar char=""/>
              <a:tabLst>
                <a:tab pos="2155825" algn="l"/>
              </a:tabLst>
              <a:defRPr/>
            </a:pPr>
            <a:r>
              <a:rPr lang="en-US" sz="1800" dirty="0">
                <a:solidFill>
                  <a:srgbClr val="00B050"/>
                </a:solidFill>
              </a:rPr>
              <a:t>Priority 1: Economic Transformation and Job Creation</a:t>
            </a:r>
            <a:endParaRPr lang="en-GB" sz="1800" dirty="0">
              <a:solidFill>
                <a:srgbClr val="00B050"/>
              </a:solidFill>
            </a:endParaRPr>
          </a:p>
          <a:p>
            <a:pPr marL="355600" lvl="0" indent="-342900" fontAlgn="auto">
              <a:lnSpc>
                <a:spcPct val="150000"/>
              </a:lnSpc>
              <a:spcBef>
                <a:spcPts val="0"/>
              </a:spcBef>
              <a:spcAft>
                <a:spcPts val="0"/>
              </a:spcAft>
              <a:buClrTx/>
              <a:buFont typeface="Wingdings"/>
              <a:buChar char=""/>
              <a:tabLst>
                <a:tab pos="2155825" algn="l"/>
              </a:tabLst>
              <a:defRPr/>
            </a:pPr>
            <a:r>
              <a:rPr lang="en-US" sz="1800" dirty="0">
                <a:solidFill>
                  <a:srgbClr val="00B050"/>
                </a:solidFill>
              </a:rPr>
              <a:t>Priority 2: Education, Skills and Health </a:t>
            </a:r>
          </a:p>
          <a:p>
            <a:pPr marL="355600" lvl="0" indent="-342900" fontAlgn="auto">
              <a:lnSpc>
                <a:spcPct val="150000"/>
              </a:lnSpc>
              <a:spcBef>
                <a:spcPts val="0"/>
              </a:spcBef>
              <a:spcAft>
                <a:spcPts val="0"/>
              </a:spcAft>
              <a:buClrTx/>
              <a:buFont typeface="Wingdings"/>
              <a:buChar char=""/>
              <a:tabLst>
                <a:tab pos="355600" algn="l"/>
              </a:tabLst>
            </a:pPr>
            <a:r>
              <a:rPr lang="en-US" sz="1800" dirty="0"/>
              <a:t>Priority 3: Consolidating the Social Wage through Reliable and Quality Basic Services</a:t>
            </a:r>
          </a:p>
          <a:p>
            <a:pPr marL="355600" lvl="0" indent="-342900" fontAlgn="auto">
              <a:lnSpc>
                <a:spcPct val="150000"/>
              </a:lnSpc>
              <a:spcBef>
                <a:spcPts val="0"/>
              </a:spcBef>
              <a:spcAft>
                <a:spcPts val="0"/>
              </a:spcAft>
              <a:buClrTx/>
              <a:buFont typeface="Wingdings"/>
              <a:buChar char=""/>
              <a:tabLst>
                <a:tab pos="2155825" algn="l"/>
              </a:tabLst>
              <a:defRPr/>
            </a:pPr>
            <a:r>
              <a:rPr lang="en-US" sz="1800" dirty="0"/>
              <a:t>Priority 4: </a:t>
            </a:r>
            <a:r>
              <a:rPr lang="en-ZA" sz="1800" dirty="0"/>
              <a:t>Spatial Integration, Human Settlements and Local Government</a:t>
            </a:r>
          </a:p>
          <a:p>
            <a:pPr marL="355600" lvl="0" indent="-342900" fontAlgn="auto">
              <a:lnSpc>
                <a:spcPct val="150000"/>
              </a:lnSpc>
              <a:spcBef>
                <a:spcPts val="0"/>
              </a:spcBef>
              <a:spcAft>
                <a:spcPts val="0"/>
              </a:spcAft>
              <a:buClrTx/>
              <a:buFont typeface="Wingdings"/>
              <a:buChar char=""/>
              <a:tabLst>
                <a:tab pos="355600" algn="l"/>
              </a:tabLst>
            </a:pPr>
            <a:r>
              <a:rPr lang="en-US" sz="1800" dirty="0">
                <a:solidFill>
                  <a:srgbClr val="00B050"/>
                </a:solidFill>
              </a:rPr>
              <a:t>Priority 5: Social Cohesion and Safe Communities</a:t>
            </a:r>
          </a:p>
          <a:p>
            <a:pPr marL="355600" lvl="0" indent="-342900" fontAlgn="auto">
              <a:lnSpc>
                <a:spcPct val="150000"/>
              </a:lnSpc>
              <a:spcBef>
                <a:spcPts val="0"/>
              </a:spcBef>
              <a:spcAft>
                <a:spcPts val="0"/>
              </a:spcAft>
              <a:buClrTx/>
              <a:buFont typeface="Wingdings"/>
              <a:buChar char=""/>
              <a:tabLst>
                <a:tab pos="355600" algn="l"/>
              </a:tabLst>
            </a:pPr>
            <a:r>
              <a:rPr lang="en-US" sz="1800" dirty="0"/>
              <a:t>Priority 6: A Capable, Ethical and Developmental State</a:t>
            </a:r>
          </a:p>
          <a:p>
            <a:pPr marL="355600" lvl="0" indent="-342900" fontAlgn="auto">
              <a:lnSpc>
                <a:spcPct val="150000"/>
              </a:lnSpc>
              <a:spcBef>
                <a:spcPts val="0"/>
              </a:spcBef>
              <a:spcAft>
                <a:spcPts val="0"/>
              </a:spcAft>
              <a:buClrTx/>
              <a:buFont typeface="Wingdings"/>
              <a:buChar char=""/>
              <a:tabLst>
                <a:tab pos="355600" algn="l"/>
              </a:tabLst>
              <a:defRPr/>
            </a:pPr>
            <a:r>
              <a:rPr lang="en-US" sz="1800" dirty="0"/>
              <a:t>Priority 7: A better Africa and World</a:t>
            </a:r>
          </a:p>
          <a:p>
            <a:pPr marL="266700" lvl="2" indent="-266700">
              <a:spcBef>
                <a:spcPct val="90000"/>
              </a:spcBef>
              <a:buFont typeface="Wingdings" pitchFamily="2" charset="2"/>
              <a:buChar char="n"/>
            </a:pPr>
            <a:endParaRPr lang="en-US" sz="1800" dirty="0" smtClean="0"/>
          </a:p>
          <a:p>
            <a:pPr marL="266700" lvl="2" indent="-266700">
              <a:spcBef>
                <a:spcPct val="90000"/>
              </a:spcBef>
              <a:buFont typeface="Wingdings" pitchFamily="2" charset="2"/>
              <a:buChar char="n"/>
            </a:pPr>
            <a:endParaRPr lang="en-US" sz="1800" dirty="0" smtClean="0"/>
          </a:p>
          <a:p>
            <a:pPr algn="ctr"/>
            <a:endParaRPr lang="en-US" dirty="0"/>
          </a:p>
        </p:txBody>
      </p:sp>
    </p:spTree>
    <p:extLst>
      <p:ext uri="{BB962C8B-B14F-4D97-AF65-F5344CB8AC3E}">
        <p14:creationId xmlns:p14="http://schemas.microsoft.com/office/powerpoint/2010/main" val="2193826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pPr defTabSz="457200"/>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defTabSz="457200"/>
            <a:r>
              <a:rPr lang="en-ZA" sz="2400" b="1" dirty="0">
                <a:solidFill>
                  <a:srgbClr val="00B050"/>
                </a:solidFill>
              </a:rPr>
              <a:t>THANK YOU</a:t>
            </a:r>
          </a:p>
          <a:p>
            <a:pPr algn="ctr" defTabSz="457200"/>
            <a:endParaRPr lang="en-ZA" sz="2400" b="1" dirty="0">
              <a:solidFill>
                <a:srgbClr val="00B050"/>
              </a:solidFill>
            </a:endParaRPr>
          </a:p>
          <a:p>
            <a:pPr algn="ctr" defTabSz="457200"/>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2593677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1: </a:t>
            </a:r>
            <a:r>
              <a:rPr lang="en-US" sz="1800" dirty="0" smtClean="0">
                <a:solidFill>
                  <a:prstClr val="black"/>
                </a:solidFill>
                <a:ea typeface="+mn-ea"/>
              </a:rPr>
              <a:t>NATIONAL COMMISSIONER’S HIGHLIGHTS</a:t>
            </a:r>
            <a:endParaRPr lang="en-US" dirty="0"/>
          </a:p>
        </p:txBody>
      </p:sp>
      <p:sp>
        <p:nvSpPr>
          <p:cNvPr id="3" name="Content Placeholder 2"/>
          <p:cNvSpPr>
            <a:spLocks noGrp="1"/>
          </p:cNvSpPr>
          <p:nvPr>
            <p:ph idx="1"/>
          </p:nvPr>
        </p:nvSpPr>
        <p:spPr>
          <a:xfrm>
            <a:off x="228600" y="1219200"/>
            <a:ext cx="8610600" cy="4708981"/>
          </a:xfrm>
          <a:ln>
            <a:noFill/>
          </a:ln>
        </p:spPr>
        <p:txBody>
          <a:bodyPr/>
          <a:lstStyle/>
          <a:p>
            <a:r>
              <a:rPr lang="en-US" sz="2000" dirty="0" smtClean="0"/>
              <a:t>NC </a:t>
            </a:r>
            <a:r>
              <a:rPr lang="en-US" sz="2000" dirty="0" smtClean="0"/>
              <a:t>referred to the strategic planning session as first </a:t>
            </a:r>
            <a:r>
              <a:rPr lang="en-US" sz="2000" dirty="0" smtClean="0"/>
              <a:t>since the </a:t>
            </a:r>
            <a:r>
              <a:rPr lang="en-US" sz="2000" dirty="0" smtClean="0"/>
              <a:t>6</a:t>
            </a:r>
            <a:r>
              <a:rPr lang="en-US" sz="2000" baseline="30000" dirty="0" smtClean="0"/>
              <a:t>th</a:t>
            </a:r>
            <a:r>
              <a:rPr lang="en-US" sz="2000" dirty="0" smtClean="0"/>
              <a:t> </a:t>
            </a:r>
            <a:r>
              <a:rPr lang="en-US" sz="2000" dirty="0" smtClean="0"/>
              <a:t>Administration </a:t>
            </a:r>
            <a:r>
              <a:rPr lang="en-US" sz="2000" dirty="0"/>
              <a:t>under new leadership, </a:t>
            </a:r>
            <a:r>
              <a:rPr lang="en-US" sz="2000" dirty="0" smtClean="0"/>
              <a:t>with a new </a:t>
            </a:r>
            <a:r>
              <a:rPr lang="en-US" sz="2000" dirty="0"/>
              <a:t>electoral mandate </a:t>
            </a:r>
            <a:r>
              <a:rPr lang="en-US" sz="2000" dirty="0" smtClean="0"/>
              <a:t>and under </a:t>
            </a:r>
            <a:r>
              <a:rPr lang="en-US" sz="2000" dirty="0"/>
              <a:t>difficult economic and financial </a:t>
            </a:r>
            <a:r>
              <a:rPr lang="en-US" sz="2000" dirty="0" smtClean="0"/>
              <a:t>situation. </a:t>
            </a:r>
            <a:endParaRPr lang="en-US" sz="2000" dirty="0" smtClean="0"/>
          </a:p>
          <a:p>
            <a:r>
              <a:rPr lang="en-US" sz="2000" dirty="0" smtClean="0"/>
              <a:t>He expressed his gratitude for the caliber officials who has the will to take the Department forward, despite the challenges.</a:t>
            </a:r>
          </a:p>
          <a:p>
            <a:r>
              <a:rPr lang="en-US" sz="2000" dirty="0" smtClean="0"/>
              <a:t>He referred to the session as a platform to determine what need to be done in fulfillment </a:t>
            </a:r>
            <a:r>
              <a:rPr lang="en-US" sz="2000" dirty="0"/>
              <a:t>of the mandate given </a:t>
            </a:r>
            <a:r>
              <a:rPr lang="en-US" sz="2000" dirty="0" smtClean="0"/>
              <a:t>by </a:t>
            </a:r>
            <a:r>
              <a:rPr lang="en-US" sz="2000" dirty="0"/>
              <a:t>the Constitution of this country</a:t>
            </a:r>
            <a:r>
              <a:rPr lang="en-US" sz="2000" dirty="0" smtClean="0"/>
              <a:t>.</a:t>
            </a:r>
          </a:p>
          <a:p>
            <a:r>
              <a:rPr lang="en-US" sz="2000" dirty="0" smtClean="0"/>
              <a:t>People </a:t>
            </a:r>
            <a:r>
              <a:rPr lang="en-US" sz="2000" dirty="0"/>
              <a:t>look up to government to provide answers and they are demanding that something be done to put </a:t>
            </a:r>
            <a:r>
              <a:rPr lang="en-US" sz="2000" dirty="0" smtClean="0"/>
              <a:t>the </a:t>
            </a:r>
            <a:r>
              <a:rPr lang="en-US" sz="2000" dirty="0" smtClean="0"/>
              <a:t>country once </a:t>
            </a:r>
            <a:r>
              <a:rPr lang="en-US" sz="2000" dirty="0"/>
              <a:t>again on a </a:t>
            </a:r>
            <a:r>
              <a:rPr lang="en-US" sz="2000" dirty="0" smtClean="0"/>
              <a:t>positive trajectory. </a:t>
            </a:r>
            <a:endParaRPr lang="en-US" sz="2000" dirty="0" smtClean="0"/>
          </a:p>
          <a:p>
            <a:r>
              <a:rPr lang="en-US" sz="2000" dirty="0" smtClean="0"/>
              <a:t> </a:t>
            </a:r>
            <a:r>
              <a:rPr lang="en-US" sz="2000" dirty="0"/>
              <a:t>It is for this reason that </a:t>
            </a:r>
            <a:r>
              <a:rPr lang="en-US" sz="2000" dirty="0" smtClean="0"/>
              <a:t>the department’s </a:t>
            </a:r>
            <a:r>
              <a:rPr lang="en-US" sz="2000" dirty="0"/>
              <a:t>vision as Correctional </a:t>
            </a:r>
            <a:r>
              <a:rPr lang="en-US" sz="2000" dirty="0" smtClean="0"/>
              <a:t>Services</a:t>
            </a:r>
            <a:r>
              <a:rPr lang="en-US" sz="2000" dirty="0"/>
              <a:t> </a:t>
            </a:r>
            <a:r>
              <a:rPr lang="en-US" sz="2000" dirty="0" smtClean="0"/>
              <a:t>which is providing </a:t>
            </a:r>
            <a:r>
              <a:rPr lang="en-US" sz="2000" dirty="0"/>
              <a:t>the best correctional services for a safer South Africa</a:t>
            </a:r>
            <a:r>
              <a:rPr lang="en-US" sz="2000" dirty="0" smtClean="0"/>
              <a:t>, </a:t>
            </a:r>
            <a:r>
              <a:rPr lang="en-US" sz="2000" dirty="0"/>
              <a:t>must be </a:t>
            </a:r>
            <a:r>
              <a:rPr lang="en-US" sz="2000" dirty="0" smtClean="0"/>
              <a:t>realized </a:t>
            </a:r>
            <a:r>
              <a:rPr lang="en-US" sz="2000" dirty="0"/>
              <a:t>and resonate with all sectors of </a:t>
            </a:r>
            <a:r>
              <a:rPr lang="en-US" sz="2000" dirty="0" smtClean="0"/>
              <a:t>society. </a:t>
            </a:r>
          </a:p>
        </p:txBody>
      </p:sp>
    </p:spTree>
    <p:extLst>
      <p:ext uri="{BB962C8B-B14F-4D97-AF65-F5344CB8AC3E}">
        <p14:creationId xmlns:p14="http://schemas.microsoft.com/office/powerpoint/2010/main" val="122313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47112" cy="249299"/>
          </a:xfrm>
          <a:solidFill>
            <a:schemeClr val="accent1">
              <a:lumMod val="20000"/>
              <a:lumOff val="80000"/>
            </a:schemeClr>
          </a:solidFill>
        </p:spPr>
        <p:txBody>
          <a:bodyPr/>
          <a:lstStyle/>
          <a:p>
            <a:pPr lvl="0">
              <a:spcBef>
                <a:spcPct val="90000"/>
              </a:spcBef>
              <a:buClr>
                <a:srgbClr val="E3DED1"/>
              </a:buClr>
            </a:pPr>
            <a:r>
              <a:rPr lang="en-US" sz="1800" dirty="0" smtClean="0"/>
              <a:t>RECAP :  DAY 1: </a:t>
            </a:r>
            <a:r>
              <a:rPr lang="en-US" sz="1800" dirty="0" smtClean="0">
                <a:solidFill>
                  <a:prstClr val="black"/>
                </a:solidFill>
                <a:ea typeface="+mn-ea"/>
              </a:rPr>
              <a:t>NATIONAL COMMISSIONER’S ADDRESS </a:t>
            </a:r>
            <a:endParaRPr lang="en-US" dirty="0"/>
          </a:p>
        </p:txBody>
      </p:sp>
      <p:sp>
        <p:nvSpPr>
          <p:cNvPr id="3" name="Content Placeholder 2"/>
          <p:cNvSpPr>
            <a:spLocks noGrp="1"/>
          </p:cNvSpPr>
          <p:nvPr>
            <p:ph idx="1"/>
          </p:nvPr>
        </p:nvSpPr>
        <p:spPr>
          <a:xfrm>
            <a:off x="228600" y="1066800"/>
            <a:ext cx="8610600" cy="5539978"/>
          </a:xfrm>
          <a:ln>
            <a:noFill/>
          </a:ln>
        </p:spPr>
        <p:txBody>
          <a:bodyPr/>
          <a:lstStyle/>
          <a:p>
            <a:r>
              <a:rPr lang="en-US" sz="2000" dirty="0" smtClean="0"/>
              <a:t>During </a:t>
            </a:r>
            <a:r>
              <a:rPr lang="en-US" sz="2000" dirty="0" smtClean="0"/>
              <a:t>the State of the Nation Address, the </a:t>
            </a:r>
            <a:r>
              <a:rPr lang="en-US" sz="2000" dirty="0" smtClean="0"/>
              <a:t>President stressed </a:t>
            </a:r>
            <a:r>
              <a:rPr lang="en-US" sz="2000" dirty="0" smtClean="0"/>
              <a:t>the need to focus on actions that will have the greatest impact and catalyze faster movement forward,.</a:t>
            </a:r>
          </a:p>
          <a:p>
            <a:r>
              <a:rPr lang="en-US" sz="2000" dirty="0" smtClean="0"/>
              <a:t>The </a:t>
            </a:r>
            <a:r>
              <a:rPr lang="en-US" sz="2000" dirty="0"/>
              <a:t>July 2018 Strategic Planning Session was unique as it </a:t>
            </a:r>
            <a:r>
              <a:rPr lang="en-US" sz="2000" dirty="0" smtClean="0"/>
              <a:t>pushed the department to </a:t>
            </a:r>
            <a:r>
              <a:rPr lang="en-US" sz="2000" dirty="0"/>
              <a:t>rethink of a correctional </a:t>
            </a:r>
            <a:r>
              <a:rPr lang="en-US" sz="2000" dirty="0" smtClean="0"/>
              <a:t>services </a:t>
            </a:r>
            <a:r>
              <a:rPr lang="en-US" sz="2000" dirty="0"/>
              <a:t>beyond the normal </a:t>
            </a:r>
            <a:r>
              <a:rPr lang="en-US" sz="2000" dirty="0" smtClean="0"/>
              <a:t>period to 1</a:t>
            </a:r>
            <a:r>
              <a:rPr lang="en-US" sz="2000" dirty="0" smtClean="0"/>
              <a:t>0 and 50 </a:t>
            </a:r>
            <a:r>
              <a:rPr lang="en-US" sz="2000" dirty="0" smtClean="0"/>
              <a:t>year </a:t>
            </a:r>
            <a:r>
              <a:rPr lang="en-US" sz="2000" dirty="0"/>
              <a:t>planning cycle. </a:t>
            </a:r>
            <a:endParaRPr lang="en-US" sz="2000" dirty="0" smtClean="0"/>
          </a:p>
          <a:p>
            <a:r>
              <a:rPr lang="en-US" sz="2000" dirty="0" smtClean="0"/>
              <a:t>NC touched on the </a:t>
            </a:r>
            <a:r>
              <a:rPr lang="en-US" sz="2000" dirty="0" smtClean="0"/>
              <a:t>current economic situation is </a:t>
            </a:r>
            <a:r>
              <a:rPr lang="en-US" sz="2000" dirty="0"/>
              <a:t>forcing </a:t>
            </a:r>
            <a:r>
              <a:rPr lang="en-US" sz="2000" dirty="0" smtClean="0"/>
              <a:t>departments do away with silo mentality </a:t>
            </a:r>
            <a:r>
              <a:rPr lang="en-US" sz="2000" dirty="0" smtClean="0"/>
              <a:t>and ensure creativity and innovation in service delivery</a:t>
            </a:r>
            <a:endParaRPr lang="en-US" sz="2000" dirty="0" smtClean="0"/>
          </a:p>
          <a:p>
            <a:r>
              <a:rPr lang="en-US" sz="2000" dirty="0" smtClean="0">
                <a:solidFill>
                  <a:prstClr val="black"/>
                </a:solidFill>
              </a:rPr>
              <a:t>He </a:t>
            </a:r>
            <a:r>
              <a:rPr lang="en-US" sz="2000" dirty="0">
                <a:solidFill>
                  <a:prstClr val="black"/>
                </a:solidFill>
              </a:rPr>
              <a:t>urged the officials to engage </a:t>
            </a:r>
            <a:r>
              <a:rPr lang="en-US" sz="2000" dirty="0" smtClean="0">
                <a:solidFill>
                  <a:prstClr val="black"/>
                </a:solidFill>
              </a:rPr>
              <a:t>and </a:t>
            </a:r>
            <a:r>
              <a:rPr lang="en-US" sz="2000" dirty="0" smtClean="0">
                <a:solidFill>
                  <a:prstClr val="black"/>
                </a:solidFill>
              </a:rPr>
              <a:t>rethink </a:t>
            </a:r>
            <a:r>
              <a:rPr lang="en-US" sz="2000" dirty="0">
                <a:solidFill>
                  <a:prstClr val="black"/>
                </a:solidFill>
              </a:rPr>
              <a:t>of where we are and where we should be beyond 2030. </a:t>
            </a:r>
            <a:endParaRPr lang="en-US" sz="2000" dirty="0" smtClean="0">
              <a:solidFill>
                <a:prstClr val="black"/>
              </a:solidFill>
            </a:endParaRPr>
          </a:p>
          <a:p>
            <a:r>
              <a:rPr lang="en-US" sz="2000" dirty="0" smtClean="0">
                <a:solidFill>
                  <a:prstClr val="black"/>
                </a:solidFill>
              </a:rPr>
              <a:t>There </a:t>
            </a:r>
            <a:r>
              <a:rPr lang="en-US" sz="2000" dirty="0">
                <a:solidFill>
                  <a:prstClr val="black"/>
                </a:solidFill>
              </a:rPr>
              <a:t>has been extremely limited focus on </a:t>
            </a:r>
            <a:r>
              <a:rPr lang="en-US" sz="2000" dirty="0" smtClean="0">
                <a:solidFill>
                  <a:prstClr val="black"/>
                </a:solidFill>
              </a:rPr>
              <a:t>the </a:t>
            </a:r>
            <a:r>
              <a:rPr lang="en-US" sz="2000" dirty="0">
                <a:solidFill>
                  <a:prstClr val="black"/>
                </a:solidFill>
              </a:rPr>
              <a:t>need to align what correctional services does to the broader government approach, and serious shying away from setting any bold targets. He requested all to engage </a:t>
            </a:r>
            <a:r>
              <a:rPr lang="en-US" sz="2000" dirty="0" smtClean="0">
                <a:solidFill>
                  <a:prstClr val="black"/>
                </a:solidFill>
              </a:rPr>
              <a:t>as </a:t>
            </a:r>
            <a:r>
              <a:rPr lang="en-US" sz="2000" dirty="0" smtClean="0">
                <a:solidFill>
                  <a:prstClr val="black"/>
                </a:solidFill>
              </a:rPr>
              <a:t>correctional services </a:t>
            </a:r>
            <a:r>
              <a:rPr lang="en-US" sz="2000" dirty="0">
                <a:solidFill>
                  <a:prstClr val="black"/>
                </a:solidFill>
              </a:rPr>
              <a:t>in a rethink of where we are and where we should be beyond 2030. </a:t>
            </a:r>
            <a:endParaRPr lang="en-US" sz="2000" dirty="0" smtClean="0">
              <a:solidFill>
                <a:prstClr val="black"/>
              </a:solidFill>
            </a:endParaRPr>
          </a:p>
        </p:txBody>
      </p:sp>
    </p:spTree>
    <p:extLst>
      <p:ext uri="{BB962C8B-B14F-4D97-AF65-F5344CB8AC3E}">
        <p14:creationId xmlns:p14="http://schemas.microsoft.com/office/powerpoint/2010/main" val="164175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Minister’s address </a:t>
            </a: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5638799"/>
          </a:xfrm>
        </p:spPr>
        <p:txBody>
          <a:bodyPr/>
          <a:lstStyle/>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01256" y="1143000"/>
            <a:ext cx="8610600" cy="5078313"/>
          </a:xfrm>
          <a:prstGeom prst="rect">
            <a:avLst/>
          </a:prstGeom>
        </p:spPr>
        <p:txBody>
          <a:bodyPr wrap="square">
            <a:spAutoFit/>
          </a:bodyPr>
          <a:lstStyle/>
          <a:p>
            <a:pPr marL="266700" indent="-266700" fontAlgn="base">
              <a:lnSpc>
                <a:spcPct val="90000"/>
              </a:lnSpc>
              <a:spcBef>
                <a:spcPct val="90000"/>
              </a:spcBef>
              <a:spcAft>
                <a:spcPct val="0"/>
              </a:spcAft>
              <a:buClr>
                <a:schemeClr val="bg2"/>
              </a:buClr>
              <a:buFont typeface="Wingdings" pitchFamily="2" charset="2"/>
              <a:buChar char="n"/>
            </a:pPr>
            <a:r>
              <a:rPr lang="en-ZA" sz="2000" dirty="0"/>
              <a:t>In his opening address,  the Minister advised management to use the strategic planning session to reimagine, re-orientate  and renew the department in the next five years. By doing this it would make it difficult for anyone in government or society to speak about the criminal justice cluster without speaking about correctional services.</a:t>
            </a:r>
          </a:p>
          <a:p>
            <a:pPr marL="266700" indent="-266700" fontAlgn="base">
              <a:lnSpc>
                <a:spcPct val="90000"/>
              </a:lnSpc>
              <a:spcBef>
                <a:spcPct val="90000"/>
              </a:spcBef>
              <a:spcAft>
                <a:spcPct val="0"/>
              </a:spcAft>
              <a:buClr>
                <a:schemeClr val="bg2"/>
              </a:buClr>
              <a:buFont typeface="Wingdings" pitchFamily="2" charset="2"/>
              <a:buChar char="n"/>
            </a:pPr>
            <a:r>
              <a:rPr lang="en-ZA" sz="2000" dirty="0"/>
              <a:t>Fighting corruption should be one of the focus area of the department as this will lead to boosting investor confidence</a:t>
            </a:r>
          </a:p>
          <a:p>
            <a:pPr marL="266700" indent="-266700" fontAlgn="base">
              <a:lnSpc>
                <a:spcPct val="90000"/>
              </a:lnSpc>
              <a:spcBef>
                <a:spcPct val="90000"/>
              </a:spcBef>
              <a:spcAft>
                <a:spcPct val="0"/>
              </a:spcAft>
              <a:buClr>
                <a:schemeClr val="bg2"/>
              </a:buClr>
              <a:buFont typeface="Wingdings" pitchFamily="2" charset="2"/>
              <a:buChar char="n"/>
            </a:pPr>
            <a:r>
              <a:rPr lang="en-ZA" sz="2000" dirty="0"/>
              <a:t>He highlighted that the finalisation of both the five year Draft Strategic Plan and the 2020/21 Annual Performance Plan is critical prior submission to stakeholders for consideration </a:t>
            </a:r>
          </a:p>
          <a:p>
            <a:pPr marL="266700" indent="-266700" fontAlgn="base">
              <a:lnSpc>
                <a:spcPct val="90000"/>
              </a:lnSpc>
              <a:spcBef>
                <a:spcPct val="90000"/>
              </a:spcBef>
              <a:spcAft>
                <a:spcPct val="0"/>
              </a:spcAft>
              <a:buClr>
                <a:schemeClr val="bg2"/>
              </a:buClr>
              <a:buFont typeface="Wingdings" pitchFamily="2" charset="2"/>
              <a:buChar char="n"/>
            </a:pPr>
            <a:r>
              <a:rPr lang="en-ZA" sz="2000" dirty="0"/>
              <a:t>He encouraged management not to loose focus on the priorities areas identified.</a:t>
            </a:r>
          </a:p>
          <a:p>
            <a:pPr marL="266700" indent="-266700" fontAlgn="base">
              <a:lnSpc>
                <a:spcPct val="90000"/>
              </a:lnSpc>
              <a:spcBef>
                <a:spcPct val="90000"/>
              </a:spcBef>
              <a:spcAft>
                <a:spcPct val="0"/>
              </a:spcAft>
              <a:buClr>
                <a:schemeClr val="bg2"/>
              </a:buClr>
              <a:buFont typeface="Wingdings" pitchFamily="2" charset="2"/>
              <a:buChar char="n"/>
            </a:pPr>
            <a:r>
              <a:rPr lang="en-ZA" sz="2000" dirty="0"/>
              <a:t>He emphasised that the department should be more worried about being portrayed as corrupt or incompetent by the public .</a:t>
            </a:r>
            <a:endParaRPr lang="en-US" sz="2000" dirty="0"/>
          </a:p>
        </p:txBody>
      </p:sp>
    </p:spTree>
    <p:extLst>
      <p:ext uri="{BB962C8B-B14F-4D97-AF65-F5344CB8AC3E}">
        <p14:creationId xmlns:p14="http://schemas.microsoft.com/office/powerpoint/2010/main" val="365709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4" y="6096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Minister’s address </a:t>
            </a: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5638799"/>
          </a:xfrm>
        </p:spPr>
        <p:txBody>
          <a:bodyPr/>
          <a:lstStyle/>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 y="990600"/>
            <a:ext cx="8305800" cy="4478149"/>
          </a:xfrm>
          <a:prstGeom prst="rect">
            <a:avLst/>
          </a:prstGeom>
        </p:spPr>
        <p:txBody>
          <a:bodyPr wrap="square">
            <a:spAutoFit/>
          </a:bodyPr>
          <a:lstStyle/>
          <a:p>
            <a:pPr marL="266700" indent="-266700" fontAlgn="base">
              <a:spcAft>
                <a:spcPts val="1000"/>
              </a:spcAft>
              <a:buClr>
                <a:schemeClr val="bg2"/>
              </a:buClr>
              <a:buFont typeface="Wingdings" pitchFamily="2" charset="2"/>
              <a:buChar char="n"/>
            </a:pPr>
            <a:r>
              <a:rPr lang="en-ZA" sz="2000" dirty="0"/>
              <a:t>In his  reflection on crime,  he emphasised that the department's existence is centred around ensuring that  those who come out of  correctional centres are fully rehabilitated as law abiding citizens  that contribute positively to society.</a:t>
            </a:r>
          </a:p>
          <a:p>
            <a:pPr marL="266700" indent="-266700" fontAlgn="base">
              <a:spcAft>
                <a:spcPts val="1000"/>
              </a:spcAft>
              <a:buClr>
                <a:schemeClr val="bg2"/>
              </a:buClr>
              <a:buFont typeface="Wingdings" pitchFamily="2" charset="2"/>
              <a:buChar char="n"/>
            </a:pPr>
            <a:r>
              <a:rPr lang="en-ZA" sz="2000" dirty="0"/>
              <a:t>The Minister raised a concern on the issue of modernisation initiatives that have been stalled for different reasons.</a:t>
            </a:r>
          </a:p>
          <a:p>
            <a:pPr marL="266700" indent="-266700" fontAlgn="base">
              <a:spcAft>
                <a:spcPts val="1000"/>
              </a:spcAft>
              <a:buClr>
                <a:schemeClr val="bg2"/>
              </a:buClr>
              <a:buFont typeface="Wingdings" pitchFamily="2" charset="2"/>
              <a:buChar char="n"/>
            </a:pPr>
            <a:r>
              <a:rPr lang="en-ZA" sz="2000" dirty="0"/>
              <a:t>In his reflection on the 25 years to democracy, the Minister reminded management about change in focus from the prison point of view to corrections through incarceration, rehabilitation and reintegration of offenders.</a:t>
            </a:r>
          </a:p>
          <a:p>
            <a:pPr marL="266700" indent="-266700" fontAlgn="base">
              <a:spcAft>
                <a:spcPts val="1000"/>
              </a:spcAft>
              <a:buClr>
                <a:schemeClr val="bg2"/>
              </a:buClr>
              <a:buFont typeface="Wingdings" pitchFamily="2" charset="2"/>
              <a:buChar char="n"/>
            </a:pPr>
            <a:r>
              <a:rPr lang="en-ZA" sz="2000" dirty="0"/>
              <a:t>He highlighted that management should be innovative to an extent of delivering more with less resources available taking into consideration of the harsh economic realities in the country.</a:t>
            </a:r>
          </a:p>
        </p:txBody>
      </p:sp>
    </p:spTree>
    <p:extLst>
      <p:ext uri="{BB962C8B-B14F-4D97-AF65-F5344CB8AC3E}">
        <p14:creationId xmlns:p14="http://schemas.microsoft.com/office/powerpoint/2010/main" val="451392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a:solidFill>
                  <a:prstClr val="black"/>
                </a:solidFill>
                <a:latin typeface="Arial"/>
                <a:ea typeface="+mj-ea"/>
                <a:cs typeface="Arial"/>
              </a:rPr>
              <a:t>Recap :  Day 1: Minister’s address </a:t>
            </a: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5638799"/>
          </a:xfrm>
        </p:spPr>
        <p:txBody>
          <a:bodyPr/>
          <a:lstStyle/>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28600" y="838200"/>
            <a:ext cx="8686800" cy="6058582"/>
          </a:xfrm>
          <a:prstGeom prst="rect">
            <a:avLst/>
          </a:prstGeom>
        </p:spPr>
        <p:txBody>
          <a:bodyPr wrap="square">
            <a:spAutoFit/>
          </a:bodyPr>
          <a:lstStyle/>
          <a:p>
            <a:pPr marL="266700" indent="-266700" fontAlgn="base">
              <a:spcAft>
                <a:spcPts val="1000"/>
              </a:spcAft>
              <a:buClr>
                <a:schemeClr val="bg2"/>
              </a:buClr>
              <a:buFont typeface="Wingdings" pitchFamily="2" charset="2"/>
              <a:buChar char="n"/>
            </a:pPr>
            <a:r>
              <a:rPr lang="en-ZA" sz="2000" dirty="0"/>
              <a:t>In reference to his budget speech commitment , the Minister reiterated his call of  launching  a call centre  that will enhance service delivery</a:t>
            </a:r>
          </a:p>
          <a:p>
            <a:pPr marL="266700" indent="-266700" fontAlgn="base">
              <a:spcAft>
                <a:spcPts val="1000"/>
              </a:spcAft>
              <a:buClr>
                <a:schemeClr val="bg2"/>
              </a:buClr>
              <a:buFont typeface="Wingdings" pitchFamily="2" charset="2"/>
              <a:buChar char="n"/>
            </a:pPr>
            <a:r>
              <a:rPr lang="en-ZA" sz="2000" dirty="0"/>
              <a:t>He committed t creating  2 064  job opportunities  at entry level.</a:t>
            </a:r>
          </a:p>
          <a:p>
            <a:pPr marL="266700" indent="-266700" fontAlgn="base">
              <a:spcAft>
                <a:spcPts val="1000"/>
              </a:spcAft>
              <a:buClr>
                <a:schemeClr val="bg2"/>
              </a:buClr>
              <a:buFont typeface="Wingdings" pitchFamily="2" charset="2"/>
              <a:buChar char="n"/>
            </a:pPr>
            <a:r>
              <a:rPr lang="en-ZA" sz="2000" dirty="0"/>
              <a:t>He commended the department for the good work that has been done in ensuring a smooth insourcing of inmates in 26 kitchen which were previously contracted to African Global Operations (</a:t>
            </a:r>
            <a:r>
              <a:rPr lang="en-ZA" sz="2000" dirty="0" err="1"/>
              <a:t>Bosasa</a:t>
            </a:r>
            <a:r>
              <a:rPr lang="en-ZA" sz="2000" dirty="0"/>
              <a:t>). </a:t>
            </a:r>
          </a:p>
          <a:p>
            <a:pPr marL="266700" indent="-266700" fontAlgn="base">
              <a:spcAft>
                <a:spcPts val="1000"/>
              </a:spcAft>
              <a:buClr>
                <a:schemeClr val="bg2"/>
              </a:buClr>
              <a:buFont typeface="Wingdings" pitchFamily="2" charset="2"/>
              <a:buChar char="n"/>
            </a:pPr>
            <a:r>
              <a:rPr lang="en-ZA" sz="2000" dirty="0"/>
              <a:t>The 65% of youth within correctional centres need to be provided with skills that will enable them to find employment upon their release.</a:t>
            </a:r>
          </a:p>
          <a:p>
            <a:pPr marL="266700" indent="-266700" fontAlgn="base">
              <a:spcAft>
                <a:spcPts val="1000"/>
              </a:spcAft>
              <a:buClr>
                <a:schemeClr val="bg2"/>
              </a:buClr>
              <a:buFont typeface="Wingdings" pitchFamily="2" charset="2"/>
              <a:buChar char="n"/>
            </a:pPr>
            <a:r>
              <a:rPr lang="en-ZA" sz="2000" dirty="0"/>
              <a:t>He indicated that the department should conduct roadshows on its  Parole System so that the community at large can understand how the department  arrived at decisions to place offenders on parole.</a:t>
            </a:r>
          </a:p>
          <a:p>
            <a:pPr marL="266700" indent="-266700" fontAlgn="base">
              <a:spcAft>
                <a:spcPts val="1000"/>
              </a:spcAft>
              <a:buClr>
                <a:schemeClr val="bg2"/>
              </a:buClr>
              <a:buFont typeface="Wingdings" pitchFamily="2" charset="2"/>
              <a:buChar char="n"/>
            </a:pPr>
            <a:r>
              <a:rPr lang="en-ZA" sz="2000" dirty="0"/>
              <a:t>Strengthening internal controls is key in addressing audit findings</a:t>
            </a:r>
          </a:p>
          <a:p>
            <a:pPr marL="266700" indent="-266700" fontAlgn="base">
              <a:spcAft>
                <a:spcPts val="1000"/>
              </a:spcAft>
              <a:buClr>
                <a:schemeClr val="bg2"/>
              </a:buClr>
              <a:buFont typeface="Wingdings" pitchFamily="2" charset="2"/>
              <a:buChar char="n"/>
            </a:pPr>
            <a:r>
              <a:rPr lang="en-ZA" sz="2000" dirty="0"/>
              <a:t>In conclusion, he emphasised the importance of enhancing the image of the Department </a:t>
            </a:r>
          </a:p>
          <a:p>
            <a:pPr marL="266700" indent="-266700" fontAlgn="base">
              <a:spcAft>
                <a:spcPts val="1000"/>
              </a:spcAft>
              <a:buClr>
                <a:schemeClr val="bg2"/>
              </a:buClr>
              <a:buFont typeface="Wingdings" pitchFamily="2" charset="2"/>
              <a:buChar char="n"/>
            </a:pPr>
            <a:r>
              <a:rPr lang="en-ZA" sz="2000" dirty="0"/>
              <a:t>Fostering partnerships with strategic departments should be enhanced</a:t>
            </a:r>
          </a:p>
          <a:p>
            <a:pPr marL="266700" indent="-266700" fontAlgn="base">
              <a:lnSpc>
                <a:spcPct val="150000"/>
              </a:lnSpc>
              <a:spcAft>
                <a:spcPts val="1000"/>
              </a:spcAft>
              <a:buClr>
                <a:schemeClr val="bg2"/>
              </a:buClr>
              <a:buFont typeface="Wingdings" pitchFamily="2" charset="2"/>
              <a:buChar char="n"/>
            </a:pPr>
            <a:endParaRPr lang="en-ZA" sz="1600" dirty="0"/>
          </a:p>
        </p:txBody>
      </p:sp>
    </p:spTree>
    <p:extLst>
      <p:ext uri="{BB962C8B-B14F-4D97-AF65-F5344CB8AC3E}">
        <p14:creationId xmlns:p14="http://schemas.microsoft.com/office/powerpoint/2010/main" val="288958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smtClean="0">
                <a:solidFill>
                  <a:prstClr val="black"/>
                </a:solidFill>
                <a:latin typeface="Arial"/>
                <a:ea typeface="+mj-ea"/>
                <a:cs typeface="Arial"/>
              </a:rPr>
              <a:t>Recap </a:t>
            </a:r>
            <a:r>
              <a:rPr lang="en-US" sz="1800" dirty="0">
                <a:solidFill>
                  <a:prstClr val="black"/>
                </a:solidFill>
                <a:latin typeface="Arial"/>
                <a:ea typeface="+mj-ea"/>
                <a:cs typeface="Arial"/>
              </a:rPr>
              <a:t>:  </a:t>
            </a:r>
            <a:r>
              <a:rPr lang="en-US" sz="1800" dirty="0" smtClean="0">
                <a:solidFill>
                  <a:prstClr val="black"/>
                </a:solidFill>
                <a:latin typeface="Arial"/>
                <a:ea typeface="+mj-ea"/>
                <a:cs typeface="Arial"/>
              </a:rPr>
              <a:t>Strategic </a:t>
            </a:r>
            <a:r>
              <a:rPr lang="en-US" sz="1800" dirty="0">
                <a:solidFill>
                  <a:prstClr val="black"/>
                </a:solidFill>
                <a:latin typeface="Arial"/>
                <a:ea typeface="+mj-ea"/>
                <a:cs typeface="Arial"/>
              </a:rPr>
              <a:t>Focus Areas for the next 5 to 10 and the 50 Years </a:t>
            </a:r>
            <a:r>
              <a:rPr lang="en-US" sz="1800" dirty="0" smtClean="0">
                <a:solidFill>
                  <a:prstClr val="black"/>
                </a:solidFill>
                <a:latin typeface="Arial"/>
                <a:ea typeface="+mj-ea"/>
                <a:cs typeface="Arial"/>
              </a:rPr>
              <a:t>Intent</a:t>
            </a: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1744067"/>
          </a:xfrm>
        </p:spPr>
        <p:txBody>
          <a:bodyPr/>
          <a:lstStyle/>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2651" y="1219200"/>
            <a:ext cx="8305800" cy="5847755"/>
          </a:xfrm>
          <a:prstGeom prst="rect">
            <a:avLst/>
          </a:prstGeom>
        </p:spPr>
        <p:txBody>
          <a:bodyPr wrap="square">
            <a:spAutoFit/>
          </a:bodyPr>
          <a:lstStyle/>
          <a:p>
            <a:pPr marL="266700" indent="-266700" fontAlgn="base">
              <a:spcAft>
                <a:spcPts val="1000"/>
              </a:spcAft>
              <a:buClr>
                <a:schemeClr val="bg2"/>
              </a:buClr>
              <a:buFont typeface="Wingdings" pitchFamily="2" charset="2"/>
              <a:buChar char="n"/>
            </a:pPr>
            <a:r>
              <a:rPr lang="en-US" dirty="0"/>
              <a:t>The DC gave a summary overview of what transpired during the 2018 strategic Planning Session which was attended by senior managers from Regions and Head Office. </a:t>
            </a:r>
          </a:p>
          <a:p>
            <a:pPr marL="266700" indent="-266700" fontAlgn="base">
              <a:spcAft>
                <a:spcPts val="1000"/>
              </a:spcAft>
              <a:buClr>
                <a:schemeClr val="bg2"/>
              </a:buClr>
              <a:buFont typeface="Wingdings" pitchFamily="2" charset="2"/>
              <a:buChar char="n"/>
            </a:pPr>
            <a:r>
              <a:rPr lang="en-US" dirty="0"/>
              <a:t>Prior to the session the task team engaged with junior officials within the department to get a sense of their challenges which should be taken into consideration when developing the 5,10 and 50 years plans for the </a:t>
            </a:r>
            <a:r>
              <a:rPr lang="en-US" dirty="0" smtClean="0"/>
              <a:t>department</a:t>
            </a:r>
          </a:p>
          <a:p>
            <a:pPr marL="266700" indent="-266700" fontAlgn="base">
              <a:spcAft>
                <a:spcPts val="1000"/>
              </a:spcAft>
              <a:buClr>
                <a:schemeClr val="bg2"/>
              </a:buClr>
              <a:buFont typeface="Wingdings" pitchFamily="2" charset="2"/>
              <a:buChar char="n"/>
            </a:pPr>
            <a:r>
              <a:rPr lang="en-US" sz="2000" dirty="0" smtClean="0"/>
              <a:t>He emphasised the importance of reflecting back to what was discussed during the 2018 strategic session as management go into commissions and those issues should form part of the discussions during breakaways</a:t>
            </a:r>
          </a:p>
          <a:p>
            <a:pPr marL="266700" indent="-266700" fontAlgn="base">
              <a:spcAft>
                <a:spcPts val="1000"/>
              </a:spcAft>
              <a:buClr>
                <a:schemeClr val="bg2"/>
              </a:buClr>
              <a:buFont typeface="Wingdings" pitchFamily="2" charset="2"/>
              <a:buChar char="n"/>
            </a:pPr>
            <a:r>
              <a:rPr lang="en-US" sz="2000" dirty="0" smtClean="0"/>
              <a:t>He gave following summary highlights of what  is intended to be done going forward : </a:t>
            </a:r>
          </a:p>
          <a:p>
            <a:pPr marL="627063" indent="-84138" fontAlgn="base">
              <a:spcAft>
                <a:spcPts val="1000"/>
              </a:spcAft>
              <a:buClr>
                <a:schemeClr val="bg2"/>
              </a:buClr>
              <a:buFont typeface="Wingdings" pitchFamily="2" charset="2"/>
              <a:buChar char="§"/>
            </a:pPr>
            <a:r>
              <a:rPr lang="en-US" sz="2000" dirty="0" smtClean="0"/>
              <a:t>Strengthening partnership with other departments, NGO, stakeholders and society to assist in correcting offender behaviour</a:t>
            </a:r>
          </a:p>
          <a:p>
            <a:pPr marL="342900" indent="-342900" fontAlgn="base">
              <a:spcAft>
                <a:spcPts val="1000"/>
              </a:spcAft>
              <a:buClr>
                <a:schemeClr val="bg2"/>
              </a:buClr>
              <a:buFont typeface="Wingdings" pitchFamily="2" charset="2"/>
              <a:buChar char="§"/>
            </a:pPr>
            <a:endParaRPr lang="en-US" sz="2000" dirty="0" smtClean="0"/>
          </a:p>
          <a:p>
            <a:pPr marL="266700" indent="-266700" fontAlgn="base">
              <a:spcAft>
                <a:spcPts val="1000"/>
              </a:spcAft>
              <a:buClr>
                <a:schemeClr val="bg2"/>
              </a:buClr>
              <a:buFont typeface="Wingdings" pitchFamily="2" charset="2"/>
              <a:buChar char="n"/>
            </a:pPr>
            <a:endParaRPr lang="en-US" dirty="0"/>
          </a:p>
        </p:txBody>
      </p:sp>
    </p:spTree>
    <p:extLst>
      <p:ext uri="{BB962C8B-B14F-4D97-AF65-F5344CB8AC3E}">
        <p14:creationId xmlns:p14="http://schemas.microsoft.com/office/powerpoint/2010/main" val="3885184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317500"/>
          </a:xfrm>
          <a:solidFill>
            <a:schemeClr val="accent1">
              <a:lumMod val="20000"/>
              <a:lumOff val="80000"/>
            </a:schemeClr>
          </a:solidFill>
        </p:spPr>
        <p:txBody>
          <a:bodyPr/>
          <a:lstStyle/>
          <a:p>
            <a:pPr marL="269875" lvl="1">
              <a:spcBef>
                <a:spcPct val="50000"/>
              </a:spcBef>
              <a:buClr>
                <a:srgbClr val="E3DED1"/>
              </a:buClr>
            </a:pPr>
            <a:r>
              <a:rPr lang="en-US" sz="1800" dirty="0" smtClean="0">
                <a:solidFill>
                  <a:prstClr val="black"/>
                </a:solidFill>
                <a:latin typeface="Arial"/>
                <a:ea typeface="+mj-ea"/>
                <a:cs typeface="Arial"/>
              </a:rPr>
              <a:t>Recap </a:t>
            </a:r>
            <a:r>
              <a:rPr lang="en-US" sz="1800" dirty="0">
                <a:solidFill>
                  <a:prstClr val="black"/>
                </a:solidFill>
                <a:latin typeface="Arial"/>
                <a:ea typeface="+mj-ea"/>
                <a:cs typeface="Arial"/>
              </a:rPr>
              <a:t>:  </a:t>
            </a:r>
            <a:r>
              <a:rPr lang="en-US" sz="1800" dirty="0" smtClean="0">
                <a:solidFill>
                  <a:prstClr val="black"/>
                </a:solidFill>
                <a:latin typeface="Arial"/>
                <a:ea typeface="+mj-ea"/>
                <a:cs typeface="Arial"/>
              </a:rPr>
              <a:t>Strategic </a:t>
            </a:r>
            <a:r>
              <a:rPr lang="en-US" sz="1800" dirty="0">
                <a:solidFill>
                  <a:prstClr val="black"/>
                </a:solidFill>
                <a:latin typeface="Arial"/>
                <a:ea typeface="+mj-ea"/>
                <a:cs typeface="Arial"/>
              </a:rPr>
              <a:t>Focus Areas for the next 5 to 10 and the 50 Years Intent</a:t>
            </a:r>
            <a:br>
              <a:rPr lang="en-US" sz="1800" dirty="0">
                <a:solidFill>
                  <a:prstClr val="black"/>
                </a:solidFill>
                <a:latin typeface="Arial"/>
                <a:ea typeface="+mj-ea"/>
                <a:cs typeface="Arial"/>
              </a:rPr>
            </a:b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1744067"/>
          </a:xfrm>
        </p:spPr>
        <p:txBody>
          <a:bodyPr/>
          <a:lstStyle/>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smtClean="0">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1000"/>
              </a:spcAft>
              <a:buNone/>
            </a:pPr>
            <a:endParaRPr lang="en-US"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2016" y="1066800"/>
            <a:ext cx="8778949" cy="5252720"/>
          </a:xfrm>
          <a:prstGeom prst="rect">
            <a:avLst/>
          </a:prstGeom>
        </p:spPr>
        <p:txBody>
          <a:bodyPr wrap="square">
            <a:spAutoFit/>
          </a:bodyPr>
          <a:lstStyle/>
          <a:p>
            <a:pPr marL="723900" lvl="1" indent="-266700" fontAlgn="base">
              <a:spcAft>
                <a:spcPts val="1000"/>
              </a:spcAft>
              <a:buClr>
                <a:schemeClr val="bg2"/>
              </a:buClr>
              <a:buFont typeface="Wingdings" pitchFamily="2" charset="2"/>
              <a:buChar char="n"/>
            </a:pPr>
            <a:r>
              <a:rPr lang="en-US" dirty="0"/>
              <a:t>Strengthening partnership with other departments, NGO, stakeholders and society to assist in correcting offender behaviour</a:t>
            </a:r>
          </a:p>
          <a:p>
            <a:pPr marL="723900" lvl="1" indent="-266700" fontAlgn="base">
              <a:spcAft>
                <a:spcPts val="1000"/>
              </a:spcAft>
              <a:buClr>
                <a:schemeClr val="bg2"/>
              </a:buClr>
              <a:buFont typeface="Wingdings" pitchFamily="2" charset="2"/>
              <a:buChar char="n"/>
            </a:pPr>
            <a:r>
              <a:rPr lang="en-US" dirty="0"/>
              <a:t>Enhance technology for improved safety and  more efficient work methods</a:t>
            </a:r>
          </a:p>
          <a:p>
            <a:pPr marL="723900" lvl="1" indent="-266700" fontAlgn="base">
              <a:spcAft>
                <a:spcPts val="1000"/>
              </a:spcAft>
              <a:buClr>
                <a:schemeClr val="bg2"/>
              </a:buClr>
              <a:buFont typeface="Wingdings" pitchFamily="2" charset="2"/>
              <a:buChar char="n"/>
            </a:pPr>
            <a:r>
              <a:rPr lang="en-US" dirty="0"/>
              <a:t>Development of service delivery model for efficient and effective DCS that delivers on its mandate</a:t>
            </a:r>
          </a:p>
          <a:p>
            <a:pPr marL="723900" lvl="1" indent="-266700" fontAlgn="base">
              <a:spcAft>
                <a:spcPts val="1000"/>
              </a:spcAft>
              <a:buClr>
                <a:schemeClr val="bg2"/>
              </a:buClr>
              <a:buFont typeface="Wingdings" pitchFamily="2" charset="2"/>
              <a:buChar char="n"/>
            </a:pPr>
            <a:r>
              <a:rPr lang="en-US" dirty="0"/>
              <a:t>Improve </a:t>
            </a:r>
            <a:r>
              <a:rPr lang="en-US" dirty="0" err="1"/>
              <a:t>organisational</a:t>
            </a:r>
            <a:r>
              <a:rPr lang="en-US" dirty="0"/>
              <a:t> efficiency and self-sufficiency</a:t>
            </a:r>
          </a:p>
          <a:p>
            <a:pPr marL="723900" lvl="1" indent="-266700" fontAlgn="base">
              <a:spcAft>
                <a:spcPts val="1000"/>
              </a:spcAft>
              <a:buClr>
                <a:schemeClr val="bg2"/>
              </a:buClr>
              <a:buFont typeface="Wingdings" pitchFamily="2" charset="2"/>
              <a:buChar char="n"/>
            </a:pPr>
            <a:r>
              <a:rPr lang="en-US" dirty="0"/>
              <a:t>Provide education for all</a:t>
            </a:r>
          </a:p>
          <a:p>
            <a:pPr marL="723900" lvl="1" indent="-266700" fontAlgn="base">
              <a:spcAft>
                <a:spcPts val="1000"/>
              </a:spcAft>
              <a:buClr>
                <a:schemeClr val="bg2"/>
              </a:buClr>
              <a:buFont typeface="Wingdings" pitchFamily="2" charset="2"/>
              <a:buChar char="n"/>
            </a:pPr>
            <a:r>
              <a:rPr lang="en-US" dirty="0"/>
              <a:t>Strengthening relationships with Justice Cluster departments</a:t>
            </a:r>
          </a:p>
          <a:p>
            <a:pPr marL="723900" lvl="1" indent="-266700" fontAlgn="base">
              <a:spcAft>
                <a:spcPts val="1000"/>
              </a:spcAft>
              <a:buClr>
                <a:schemeClr val="bg2"/>
              </a:buClr>
              <a:buFont typeface="Wingdings" pitchFamily="2" charset="2"/>
              <a:buChar char="n"/>
            </a:pPr>
            <a:r>
              <a:rPr lang="en-US" dirty="0"/>
              <a:t>Improve work environment conditions</a:t>
            </a:r>
          </a:p>
          <a:p>
            <a:pPr marL="723900" lvl="1" indent="-266700" fontAlgn="base">
              <a:spcAft>
                <a:spcPts val="1000"/>
              </a:spcAft>
              <a:buClr>
                <a:schemeClr val="bg2"/>
              </a:buClr>
              <a:buFont typeface="Wingdings" pitchFamily="2" charset="2"/>
              <a:buChar char="n"/>
            </a:pPr>
            <a:r>
              <a:rPr lang="en-US" dirty="0"/>
              <a:t>Strengthen M&amp;E processes and project management</a:t>
            </a:r>
          </a:p>
          <a:p>
            <a:pPr marL="723900" lvl="1" indent="-266700" fontAlgn="base">
              <a:spcAft>
                <a:spcPts val="1000"/>
              </a:spcAft>
              <a:buClr>
                <a:schemeClr val="bg2"/>
              </a:buClr>
              <a:buFont typeface="Wingdings" pitchFamily="2" charset="2"/>
              <a:buChar char="n"/>
            </a:pPr>
            <a:r>
              <a:rPr lang="en-US" dirty="0"/>
              <a:t>Review of current policy on state patients</a:t>
            </a:r>
          </a:p>
          <a:p>
            <a:pPr marL="723900" lvl="1" indent="-266700" fontAlgn="base">
              <a:spcAft>
                <a:spcPts val="1000"/>
              </a:spcAft>
              <a:buClr>
                <a:schemeClr val="bg2"/>
              </a:buClr>
              <a:buFont typeface="Wingdings" pitchFamily="2" charset="2"/>
              <a:buChar char="n"/>
            </a:pPr>
            <a:r>
              <a:rPr lang="en-US" dirty="0"/>
              <a:t>Improve facilities and incarceration conditions </a:t>
            </a:r>
            <a:r>
              <a:rPr lang="en-US" dirty="0" smtClean="0"/>
              <a:t>of inmates</a:t>
            </a:r>
          </a:p>
          <a:p>
            <a:pPr marL="266700" indent="-266700" fontAlgn="base">
              <a:spcAft>
                <a:spcPts val="1000"/>
              </a:spcAft>
              <a:buClr>
                <a:schemeClr val="bg2"/>
              </a:buClr>
              <a:buFont typeface="Wingdings" pitchFamily="2" charset="2"/>
              <a:buChar char="n"/>
            </a:pPr>
            <a:r>
              <a:rPr lang="en-US" dirty="0"/>
              <a:t>He further shared with management the details of what was discussed during the roadshows when providing feedback to both Regions and Branches</a:t>
            </a:r>
          </a:p>
        </p:txBody>
      </p:sp>
    </p:spTree>
    <p:extLst>
      <p:ext uri="{BB962C8B-B14F-4D97-AF65-F5344CB8AC3E}">
        <p14:creationId xmlns:p14="http://schemas.microsoft.com/office/powerpoint/2010/main" val="390724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49299"/>
          </a:xfrm>
          <a:solidFill>
            <a:schemeClr val="accent1">
              <a:lumMod val="20000"/>
              <a:lumOff val="80000"/>
            </a:schemeClr>
          </a:solidFill>
        </p:spPr>
        <p:txBody>
          <a:bodyPr/>
          <a:lstStyle/>
          <a:p>
            <a:pPr marL="269875" lvl="1">
              <a:spcBef>
                <a:spcPct val="50000"/>
              </a:spcBef>
              <a:buClr>
                <a:srgbClr val="E3DED1"/>
              </a:buClr>
            </a:pPr>
            <a:r>
              <a:rPr lang="en-US" sz="1800" dirty="0" smtClean="0">
                <a:solidFill>
                  <a:prstClr val="black"/>
                </a:solidFill>
                <a:latin typeface="Arial"/>
                <a:ea typeface="+mj-ea"/>
                <a:cs typeface="Arial"/>
              </a:rPr>
              <a:t>RECAP :  DAY 1</a:t>
            </a:r>
            <a:r>
              <a:rPr lang="en-US" sz="1800" dirty="0">
                <a:solidFill>
                  <a:prstClr val="black"/>
                </a:solidFill>
                <a:latin typeface="Arial"/>
                <a:ea typeface="+mj-ea"/>
                <a:cs typeface="Arial"/>
              </a:rPr>
              <a:t>: INTEGRATED CRIMINAL JUSTICE STRATEGY (ICJS</a:t>
            </a:r>
            <a:r>
              <a:rPr lang="en-US" sz="1800" dirty="0" smtClean="0">
                <a:solidFill>
                  <a:prstClr val="black"/>
                </a:solidFill>
                <a:latin typeface="Arial"/>
                <a:ea typeface="+mj-ea"/>
                <a:cs typeface="Arial"/>
              </a:rPr>
              <a:t>)</a:t>
            </a:r>
            <a:endParaRPr lang="en-US" dirty="0">
              <a:solidFill>
                <a:prstClr val="black"/>
              </a:solidFill>
              <a:latin typeface="Arial"/>
              <a:cs typeface="Arial"/>
            </a:endParaRPr>
          </a:p>
        </p:txBody>
      </p:sp>
      <p:sp>
        <p:nvSpPr>
          <p:cNvPr id="3" name="Content Placeholder 2"/>
          <p:cNvSpPr>
            <a:spLocks noGrp="1"/>
          </p:cNvSpPr>
          <p:nvPr>
            <p:ph idx="1"/>
          </p:nvPr>
        </p:nvSpPr>
        <p:spPr>
          <a:xfrm>
            <a:off x="228600" y="1066800"/>
            <a:ext cx="8664575" cy="3476849"/>
          </a:xfrm>
          <a:ln>
            <a:noFill/>
          </a:ln>
        </p:spPr>
        <p:txBody>
          <a:bodyPr/>
          <a:lstStyle/>
          <a:p>
            <a:pPr marL="0" marR="0" indent="0">
              <a:lnSpc>
                <a:spcPct val="100000"/>
              </a:lnSpc>
              <a:spcBef>
                <a:spcPts val="0"/>
              </a:spcBef>
              <a:spcAft>
                <a:spcPts val="1000"/>
              </a:spcAft>
              <a:buNone/>
            </a:pPr>
            <a:r>
              <a:rPr lang="en-US" dirty="0" smtClean="0"/>
              <a:t>The ICJS presentation main focus was on the  9 pillars where DCS plays a role</a:t>
            </a:r>
            <a:r>
              <a:rPr lang="en-US" dirty="0"/>
              <a:t>, namely</a:t>
            </a:r>
            <a:r>
              <a:rPr lang="en-US" dirty="0" smtClean="0"/>
              <a:t>:</a:t>
            </a:r>
          </a:p>
          <a:p>
            <a:pPr marR="0"/>
            <a:r>
              <a:rPr lang="en-US" dirty="0"/>
              <a:t>Pillar 1: Integrated Planning and budgeting </a:t>
            </a:r>
          </a:p>
          <a:p>
            <a:pPr marR="0"/>
            <a:r>
              <a:rPr lang="en-US" dirty="0"/>
              <a:t>Pillar 3: Modernization and process re-engineering</a:t>
            </a:r>
          </a:p>
          <a:p>
            <a:pPr marR="0"/>
            <a:r>
              <a:rPr lang="en-US" dirty="0" smtClean="0"/>
              <a:t>Pillar </a:t>
            </a:r>
            <a:r>
              <a:rPr lang="en-US" dirty="0"/>
              <a:t>4: Building a transversal ICT platform across the CJS through the IJS</a:t>
            </a:r>
          </a:p>
          <a:p>
            <a:r>
              <a:rPr lang="en-US" dirty="0"/>
              <a:t>Pillar 6: Strengthening the fight against corruption across the </a:t>
            </a:r>
            <a:r>
              <a:rPr lang="en-US" dirty="0" smtClean="0"/>
              <a:t>CJS</a:t>
            </a:r>
            <a:endParaRPr lang="en-US" dirty="0"/>
          </a:p>
          <a:p>
            <a:r>
              <a:rPr lang="en-GB" dirty="0"/>
              <a:t>Pillar 8:</a:t>
            </a:r>
            <a:r>
              <a:rPr lang="en-ZA" dirty="0"/>
              <a:t> Eradicate Gender-based violence and </a:t>
            </a:r>
            <a:r>
              <a:rPr lang="en-ZA" dirty="0" err="1" smtClean="0"/>
              <a:t>femicide</a:t>
            </a:r>
            <a:endParaRPr lang="en-ZA" dirty="0"/>
          </a:p>
          <a:p>
            <a:r>
              <a:rPr lang="en-US" dirty="0"/>
              <a:t>Pillar 9: Integrated approach to victims </a:t>
            </a:r>
            <a:r>
              <a:rPr lang="en-US" dirty="0" smtClean="0"/>
              <a:t>empowerment</a:t>
            </a:r>
            <a:r>
              <a:rPr lang="en-US" b="1" dirty="0"/>
              <a:t/>
            </a:r>
            <a:br>
              <a:rPr lang="en-US" b="1" dirty="0"/>
            </a:br>
            <a:r>
              <a:rPr lang="en-US" b="1" dirty="0"/>
              <a:t/>
            </a:r>
            <a:br>
              <a:rPr lang="en-US" b="1" dirty="0"/>
            </a:br>
            <a:endParaRPr lang="en-US" dirty="0"/>
          </a:p>
        </p:txBody>
      </p:sp>
    </p:spTree>
    <p:extLst>
      <p:ext uri="{BB962C8B-B14F-4D97-AF65-F5344CB8AC3E}">
        <p14:creationId xmlns:p14="http://schemas.microsoft.com/office/powerpoint/2010/main" val="23014650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Blan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7069</TotalTime>
  <Words>1710</Words>
  <Application>Microsoft Office PowerPoint</Application>
  <PresentationFormat>On-screen Show (4:3)</PresentationFormat>
  <Paragraphs>128</Paragraphs>
  <Slides>14</Slides>
  <Notes>1</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14</vt:i4>
      </vt:variant>
    </vt:vector>
  </HeadingPairs>
  <TitlesOfParts>
    <vt:vector size="17" baseType="lpstr">
      <vt:lpstr>Blank</vt:lpstr>
      <vt:lpstr>Office Theme</vt:lpstr>
      <vt:lpstr>3_Blank</vt:lpstr>
      <vt:lpstr>PowerPoint Presentation</vt:lpstr>
      <vt:lpstr>RECAP :  DAY 1: NATIONAL COMMISSIONER’S HIGHLIGHTS</vt:lpstr>
      <vt:lpstr>RECAP :  DAY 1: NATIONAL COMMISSIONER’S ADDRESS </vt:lpstr>
      <vt:lpstr>Recap :  Day 1: Minister’s address </vt:lpstr>
      <vt:lpstr>Recap :  Day 1: Minister’s address </vt:lpstr>
      <vt:lpstr>Recap :  Day 1: Minister’s address </vt:lpstr>
      <vt:lpstr>Recap :  Strategic Focus Areas for the next 5 to 10 and the 50 Years Intent</vt:lpstr>
      <vt:lpstr>Recap :  Strategic Focus Areas for the next 5 to 10 and the 50 Years Intent </vt:lpstr>
      <vt:lpstr>RECAP :  DAY 1: INTEGRATED CRIMINAL JUSTICE STRATEGY (ICJS)</vt:lpstr>
      <vt:lpstr>RECAP :  DAY 1: INTEGRATED CRIMINAL JUSTICE STRATEGY (ICJS)</vt:lpstr>
      <vt:lpstr>RECAP :  DAY 1: CIVILIAN SECRETARIAT OF POLICE</vt:lpstr>
      <vt:lpstr>RECAP :  DAY 1: DEPARTMENT OF BASIC EDUCATION</vt:lpstr>
      <vt:lpstr>RECAP :  DAY 1: DPME PRESENTATION MTSF</vt:lpstr>
      <vt:lpstr>PowerPoint Presentation</vt:lpstr>
    </vt:vector>
  </TitlesOfParts>
  <Company>DCS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Molepo, Anna</dc:creator>
  <cp:lastModifiedBy>Anbigay Naicker</cp:lastModifiedBy>
  <cp:revision>985</cp:revision>
  <cp:lastPrinted>2015-08-18T11:42:05Z</cp:lastPrinted>
  <dcterms:created xsi:type="dcterms:W3CDTF">2013-08-13T21:26:19Z</dcterms:created>
  <dcterms:modified xsi:type="dcterms:W3CDTF">2019-08-15T05:32:09Z</dcterms:modified>
</cp:coreProperties>
</file>