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handoutMasterIdLst>
    <p:handoutMasterId r:id="rId14"/>
  </p:handoutMasterIdLst>
  <p:sldIdLst>
    <p:sldId id="481" r:id="rId4"/>
    <p:sldId id="493" r:id="rId5"/>
    <p:sldId id="494" r:id="rId6"/>
    <p:sldId id="485" r:id="rId7"/>
    <p:sldId id="487" r:id="rId8"/>
    <p:sldId id="489" r:id="rId9"/>
    <p:sldId id="490" r:id="rId10"/>
    <p:sldId id="495" r:id="rId11"/>
    <p:sldId id="482"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5" autoAdjust="0"/>
    <p:restoredTop sz="86475" autoAdjust="0"/>
  </p:normalViewPr>
  <p:slideViewPr>
    <p:cSldViewPr>
      <p:cViewPr>
        <p:scale>
          <a:sx n="60" d="100"/>
          <a:sy n="60" d="100"/>
        </p:scale>
        <p:origin x="-1464" y="-18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697F64-6CAF-4205-BECB-2E603241E5E9}" type="datetimeFigureOut">
              <a:rPr lang="en-US" smtClean="0"/>
              <a:t>8/16/2019</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437880B-5759-43E9-A845-87C35E496AAF}" type="slidenum">
              <a:rPr lang="en-US" smtClean="0"/>
              <a:t>‹#›</a:t>
            </a:fld>
            <a:endParaRPr lang="en-US" dirty="0"/>
          </a:p>
        </p:txBody>
      </p:sp>
    </p:spTree>
    <p:extLst>
      <p:ext uri="{BB962C8B-B14F-4D97-AF65-F5344CB8AC3E}">
        <p14:creationId xmlns:p14="http://schemas.microsoft.com/office/powerpoint/2010/main" val="2741887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65CDE3-BD61-43FA-A60C-8FAB38633418}" type="datetimeFigureOut">
              <a:rPr lang="en-US" smtClean="0"/>
              <a:pPr/>
              <a:t>8/16/2019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1CE48F3-1CCC-40EC-8D83-F45DFF54B1D3}" type="slidenum">
              <a:rPr lang="en-US" smtClean="0"/>
              <a:pPr/>
              <a:t>‹#›</a:t>
            </a:fld>
            <a:endParaRPr lang="en-US" dirty="0"/>
          </a:p>
        </p:txBody>
      </p:sp>
    </p:spTree>
    <p:extLst>
      <p:ext uri="{BB962C8B-B14F-4D97-AF65-F5344CB8AC3E}">
        <p14:creationId xmlns:p14="http://schemas.microsoft.com/office/powerpoint/2010/main" val="265769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8934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8934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pPr/>
              <a:t>4</a:t>
            </a:fld>
            <a:endParaRPr lang="en-US" dirty="0"/>
          </a:p>
        </p:txBody>
      </p:sp>
    </p:spTree>
    <p:extLst>
      <p:ext uri="{BB962C8B-B14F-4D97-AF65-F5344CB8AC3E}">
        <p14:creationId xmlns:p14="http://schemas.microsoft.com/office/powerpoint/2010/main" val="108934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pPr/>
              <a:t>5</a:t>
            </a:fld>
            <a:endParaRPr lang="en-US" dirty="0"/>
          </a:p>
        </p:txBody>
      </p:sp>
    </p:spTree>
    <p:extLst>
      <p:ext uri="{BB962C8B-B14F-4D97-AF65-F5344CB8AC3E}">
        <p14:creationId xmlns:p14="http://schemas.microsoft.com/office/powerpoint/2010/main" val="108934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pPr/>
              <a:t>6</a:t>
            </a:fld>
            <a:endParaRPr lang="en-US" dirty="0"/>
          </a:p>
        </p:txBody>
      </p:sp>
    </p:spTree>
    <p:extLst>
      <p:ext uri="{BB962C8B-B14F-4D97-AF65-F5344CB8AC3E}">
        <p14:creationId xmlns:p14="http://schemas.microsoft.com/office/powerpoint/2010/main" val="1089348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1" r:id="rId4" imgW="0" imgH="0" progId="">
                  <p:embed/>
                </p:oleObj>
              </mc:Choice>
              <mc:Fallback>
                <p:oleObj r:id="rId4" imgW="0" imgH="0" progId="">
                  <p:embed/>
                  <p:pic>
                    <p:nvPicPr>
                      <p:cNvPr id="0" name="AutoShape 14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72357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025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5351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6252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1497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5510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62296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8" name="Footer Placeholder 7"/>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895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4" name="Footer Placeholder 3"/>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9422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3" name="Footer Placeholder 2"/>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23604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8094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9167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3469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1000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8/16/2019</a:t>
            </a:fld>
            <a:endParaRPr lang="en-US" dirty="0">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6925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18"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19803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16501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7749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41413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29922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68080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98015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577221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51991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11141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340123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8791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3453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2564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1394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341929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85439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16909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pPr>
            <a:endParaRPr lang="en-ZA" sz="1400" dirty="0">
              <a:solidFill>
                <a:srgbClr val="000000"/>
              </a:solidFill>
            </a:endParaRPr>
          </a:p>
        </p:txBody>
      </p:sp>
      <p:sp>
        <p:nvSpPr>
          <p:cNvPr id="1027"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pPr>
            <a:r>
              <a:rPr lang="en-GB" sz="1400" i="1" dirty="0">
                <a:solidFill>
                  <a:srgbClr val="000000"/>
                </a:solidFill>
              </a:rPr>
              <a:t>Highly Confidential</a:t>
            </a:r>
          </a:p>
        </p:txBody>
      </p:sp>
    </p:spTree>
    <p:extLst>
      <p:ext uri="{BB962C8B-B14F-4D97-AF65-F5344CB8AC3E}">
        <p14:creationId xmlns:p14="http://schemas.microsoft.com/office/powerpoint/2010/main" val="1407506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729331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851172FB-5EEA-4105-882C-8D3DDB9655BA}"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1556064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89"/>
            <a:ext cx="9143086" cy="6858000"/>
          </a:xfrm>
          <a:prstGeom prst="rect">
            <a:avLst/>
          </a:prstGeom>
        </p:spPr>
      </p:pic>
      <p:sp>
        <p:nvSpPr>
          <p:cNvPr id="6" name="TextBox 5"/>
          <p:cNvSpPr txBox="1"/>
          <p:nvPr/>
        </p:nvSpPr>
        <p:spPr>
          <a:xfrm>
            <a:off x="175364" y="4193557"/>
            <a:ext cx="5108611" cy="1015663"/>
          </a:xfrm>
          <a:prstGeom prst="rect">
            <a:avLst/>
          </a:prstGeom>
          <a:noFill/>
        </p:spPr>
        <p:txBody>
          <a:bodyPr wrap="square" rtlCol="0">
            <a:spAutoFit/>
          </a:bodyPr>
          <a:lstStyle/>
          <a:p>
            <a:pPr defTabSz="457200">
              <a:lnSpc>
                <a:spcPts val="3600"/>
              </a:lnSpc>
            </a:pPr>
            <a:r>
              <a:rPr lang="en-US" sz="4400" b="1" dirty="0" smtClean="0">
                <a:solidFill>
                  <a:srgbClr val="008F00"/>
                </a:solidFill>
              </a:rPr>
              <a:t>Recap of Day 2 </a:t>
            </a:r>
            <a:endParaRPr lang="en-US" sz="4400" b="1" dirty="0">
              <a:solidFill>
                <a:srgbClr val="008F00"/>
              </a:solidFill>
            </a:endParaRPr>
          </a:p>
          <a:p>
            <a:pPr defTabSz="457200">
              <a:lnSpc>
                <a:spcPts val="3600"/>
              </a:lnSpc>
            </a:pPr>
            <a:endParaRPr lang="en-US" sz="4400" b="1" dirty="0" smtClean="0">
              <a:solidFill>
                <a:srgbClr val="008F00"/>
              </a:solidFill>
            </a:endParaRPr>
          </a:p>
        </p:txBody>
      </p:sp>
      <p:sp>
        <p:nvSpPr>
          <p:cNvPr id="7" name="TextBox 6"/>
          <p:cNvSpPr txBox="1"/>
          <p:nvPr/>
        </p:nvSpPr>
        <p:spPr>
          <a:xfrm>
            <a:off x="3594971" y="341348"/>
            <a:ext cx="5136038" cy="1015663"/>
          </a:xfrm>
          <a:prstGeom prst="rect">
            <a:avLst/>
          </a:prstGeom>
          <a:noFill/>
        </p:spPr>
        <p:txBody>
          <a:bodyPr wrap="square" rtlCol="0">
            <a:spAutoFit/>
          </a:bodyPr>
          <a:lstStyle/>
          <a:p>
            <a:pPr algn="r" defTabSz="457200">
              <a:lnSpc>
                <a:spcPts val="3600"/>
              </a:lnSpc>
            </a:pPr>
            <a:r>
              <a:rPr lang="en-US" sz="2800" i="1" dirty="0" smtClean="0">
                <a:solidFill>
                  <a:prstClr val="white"/>
                </a:solidFill>
              </a:rPr>
              <a:t>2019 Strategic Planning Session</a:t>
            </a:r>
          </a:p>
          <a:p>
            <a:pPr algn="r" defTabSz="457200">
              <a:lnSpc>
                <a:spcPts val="3600"/>
              </a:lnSpc>
            </a:pPr>
            <a:r>
              <a:rPr lang="en-US" sz="2800" i="1" dirty="0" smtClean="0">
                <a:solidFill>
                  <a:prstClr val="white"/>
                </a:solidFill>
              </a:rPr>
              <a:t>16 </a:t>
            </a:r>
            <a:r>
              <a:rPr lang="en-US" sz="2800" i="1" dirty="0" smtClean="0">
                <a:solidFill>
                  <a:prstClr val="white"/>
                </a:solidFill>
              </a:rPr>
              <a:t>August 2019</a:t>
            </a:r>
            <a:endParaRPr lang="en-US" sz="2800" i="1" dirty="0">
              <a:solidFill>
                <a:prstClr val="white"/>
              </a:solidFill>
            </a:endParaRPr>
          </a:p>
        </p:txBody>
      </p:sp>
    </p:spTree>
    <p:extLst>
      <p:ext uri="{BB962C8B-B14F-4D97-AF65-F5344CB8AC3E}">
        <p14:creationId xmlns:p14="http://schemas.microsoft.com/office/powerpoint/2010/main" val="118797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2: DEPUTY MINISTER’S</a:t>
            </a:r>
            <a:r>
              <a:rPr lang="en-US" sz="1800" dirty="0" smtClean="0">
                <a:solidFill>
                  <a:prstClr val="black"/>
                </a:solidFill>
                <a:ea typeface="+mn-ea"/>
              </a:rPr>
              <a:t> HIGHLIGHTS</a:t>
            </a:r>
            <a:endParaRPr lang="en-US" dirty="0"/>
          </a:p>
        </p:txBody>
      </p:sp>
      <p:sp>
        <p:nvSpPr>
          <p:cNvPr id="3" name="Content Placeholder 2"/>
          <p:cNvSpPr>
            <a:spLocks noGrp="1"/>
          </p:cNvSpPr>
          <p:nvPr>
            <p:ph idx="1"/>
          </p:nvPr>
        </p:nvSpPr>
        <p:spPr>
          <a:xfrm>
            <a:off x="152400" y="862419"/>
            <a:ext cx="8763000" cy="5733877"/>
          </a:xfrm>
          <a:ln>
            <a:noFill/>
          </a:ln>
        </p:spPr>
        <p:txBody>
          <a:bodyPr/>
          <a:lstStyle/>
          <a:p>
            <a:pPr algn="just"/>
            <a:r>
              <a:rPr lang="en-US" sz="1800" dirty="0" smtClean="0"/>
              <a:t>Deputy Minister reminded management of the mandate of the Department which contribute to a just and peaceful society in which citizens are and feel safe </a:t>
            </a:r>
            <a:r>
              <a:rPr lang="en-US" sz="1800" dirty="0" smtClean="0"/>
              <a:t>aligned </a:t>
            </a:r>
            <a:r>
              <a:rPr lang="en-US" sz="1800" dirty="0" smtClean="0"/>
              <a:t>to the National Development Plan and the MTSF priorities pronounced by the president during his State of the </a:t>
            </a:r>
            <a:r>
              <a:rPr lang="en-US" sz="1800" dirty="0" smtClean="0"/>
              <a:t>Nation </a:t>
            </a:r>
            <a:r>
              <a:rPr lang="en-US" sz="1800" dirty="0"/>
              <a:t>A</a:t>
            </a:r>
            <a:r>
              <a:rPr lang="en-US" sz="1800" dirty="0" smtClean="0"/>
              <a:t>ddress</a:t>
            </a:r>
            <a:r>
              <a:rPr lang="en-US" sz="1800" dirty="0" smtClean="0"/>
              <a:t>.</a:t>
            </a:r>
          </a:p>
          <a:p>
            <a:pPr algn="just"/>
            <a:r>
              <a:rPr lang="en-US" sz="1800" dirty="0" smtClean="0"/>
              <a:t>The delivery of the DCS mandate is centered around the four core programmes namely; Incarceration, </a:t>
            </a:r>
            <a:r>
              <a:rPr lang="en-US" sz="1800" dirty="0"/>
              <a:t>Rehabilitation, </a:t>
            </a:r>
            <a:r>
              <a:rPr lang="en-US" sz="1800" dirty="0" smtClean="0"/>
              <a:t>Care </a:t>
            </a:r>
            <a:r>
              <a:rPr lang="en-US" sz="1800" dirty="0"/>
              <a:t>and Social </a:t>
            </a:r>
            <a:r>
              <a:rPr lang="en-US" sz="1800" dirty="0" smtClean="0"/>
              <a:t>Reintegration.</a:t>
            </a:r>
            <a:endParaRPr lang="en-US" sz="1800" dirty="0"/>
          </a:p>
          <a:p>
            <a:pPr algn="just"/>
            <a:r>
              <a:rPr lang="en-US" sz="1800" dirty="0" smtClean="0"/>
              <a:t>Through rehabilitation </a:t>
            </a:r>
            <a:r>
              <a:rPr lang="en-US" sz="1800" dirty="0" smtClean="0"/>
              <a:t>programmes, </a:t>
            </a:r>
            <a:r>
              <a:rPr lang="en-US" sz="1800" dirty="0" smtClean="0"/>
              <a:t>offenders </a:t>
            </a:r>
            <a:r>
              <a:rPr lang="en-US" sz="1800" dirty="0"/>
              <a:t>are exposed to opportunities that increase their  chances of being successfully reintegrated  back into </a:t>
            </a:r>
            <a:r>
              <a:rPr lang="en-US" sz="1800" dirty="0" smtClean="0"/>
              <a:t>society.  </a:t>
            </a:r>
            <a:endParaRPr lang="en-US" sz="1800" dirty="0"/>
          </a:p>
          <a:p>
            <a:pPr algn="just"/>
            <a:r>
              <a:rPr lang="en-US" sz="1800" dirty="0" smtClean="0"/>
              <a:t>Management should use </a:t>
            </a:r>
            <a:r>
              <a:rPr lang="en-US" sz="1800" dirty="0" smtClean="0"/>
              <a:t>this strategic session to assess progress, identify gaps and challenges to chart the best way forward.</a:t>
            </a:r>
          </a:p>
          <a:p>
            <a:pPr algn="just"/>
            <a:r>
              <a:rPr lang="en-US" sz="1800" dirty="0" smtClean="0"/>
              <a:t>Following the 50 year strategic intent that demonstrated sound, consultative and well documented </a:t>
            </a:r>
            <a:r>
              <a:rPr lang="en-US" sz="1800" dirty="0" smtClean="0"/>
              <a:t>evidence, the </a:t>
            </a:r>
            <a:r>
              <a:rPr lang="en-US" sz="1800" dirty="0" smtClean="0"/>
              <a:t>slow pace </a:t>
            </a:r>
            <a:r>
              <a:rPr lang="en-US" sz="1800" dirty="0" smtClean="0"/>
              <a:t>of implementation is concerning.</a:t>
            </a:r>
            <a:endParaRPr lang="en-US" sz="1800" dirty="0" smtClean="0"/>
          </a:p>
          <a:p>
            <a:pPr algn="just"/>
            <a:r>
              <a:rPr lang="en-US" sz="1800" dirty="0" smtClean="0"/>
              <a:t>He appreciated the sentiments of the junior employees as expressed during the </a:t>
            </a:r>
            <a:r>
              <a:rPr lang="en-US" sz="1800" dirty="0" smtClean="0"/>
              <a:t>feedback presentations </a:t>
            </a:r>
            <a:r>
              <a:rPr lang="en-US" sz="1800" dirty="0" smtClean="0"/>
              <a:t>and </a:t>
            </a:r>
            <a:r>
              <a:rPr lang="en-US" sz="1800" dirty="0" smtClean="0"/>
              <a:t>emphasised the need to fast </a:t>
            </a:r>
            <a:r>
              <a:rPr lang="en-US" sz="1800" dirty="0" smtClean="0"/>
              <a:t>track implementation of those views</a:t>
            </a:r>
          </a:p>
          <a:p>
            <a:pPr marL="266700" lvl="1" indent="-266700" algn="just">
              <a:spcBef>
                <a:spcPct val="90000"/>
              </a:spcBef>
              <a:buFont typeface="Wingdings" pitchFamily="2" charset="2"/>
              <a:buChar char="n"/>
            </a:pPr>
            <a:r>
              <a:rPr lang="en-US" sz="1800" dirty="0"/>
              <a:t>He </a:t>
            </a:r>
            <a:r>
              <a:rPr lang="en-US" sz="1800" dirty="0" smtClean="0"/>
              <a:t>expressed concern regarding the governance </a:t>
            </a:r>
            <a:r>
              <a:rPr lang="en-US" sz="1800" dirty="0"/>
              <a:t>issues and </a:t>
            </a:r>
            <a:r>
              <a:rPr lang="en-US" sz="1800" dirty="0" smtClean="0"/>
              <a:t>noted </a:t>
            </a:r>
            <a:r>
              <a:rPr lang="en-US" sz="1800" dirty="0"/>
              <a:t>the qualified audit opinion expressed by the Auditor General due to non-compliance</a:t>
            </a:r>
            <a:r>
              <a:rPr lang="en-US" sz="1800" dirty="0" smtClean="0"/>
              <a:t>.</a:t>
            </a:r>
          </a:p>
        </p:txBody>
      </p:sp>
    </p:spTree>
    <p:extLst>
      <p:ext uri="{BB962C8B-B14F-4D97-AF65-F5344CB8AC3E}">
        <p14:creationId xmlns:p14="http://schemas.microsoft.com/office/powerpoint/2010/main" val="2144609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2: DEPUTY MINISTER’S</a:t>
            </a:r>
            <a:r>
              <a:rPr lang="en-US" sz="1800" dirty="0" smtClean="0">
                <a:solidFill>
                  <a:prstClr val="black"/>
                </a:solidFill>
                <a:ea typeface="+mn-ea"/>
              </a:rPr>
              <a:t> HIGHLIGHTS</a:t>
            </a:r>
            <a:endParaRPr lang="en-US" dirty="0"/>
          </a:p>
        </p:txBody>
      </p:sp>
      <p:sp>
        <p:nvSpPr>
          <p:cNvPr id="3" name="Content Placeholder 2"/>
          <p:cNvSpPr>
            <a:spLocks noGrp="1"/>
          </p:cNvSpPr>
          <p:nvPr>
            <p:ph idx="1"/>
          </p:nvPr>
        </p:nvSpPr>
        <p:spPr>
          <a:xfrm>
            <a:off x="152400" y="914400"/>
            <a:ext cx="8763000" cy="5733877"/>
          </a:xfrm>
          <a:ln>
            <a:noFill/>
          </a:ln>
        </p:spPr>
        <p:txBody>
          <a:bodyPr/>
          <a:lstStyle/>
          <a:p>
            <a:pPr marL="266700" lvl="1" indent="-266700" algn="just">
              <a:spcBef>
                <a:spcPct val="90000"/>
              </a:spcBef>
              <a:buFont typeface="Wingdings" pitchFamily="2" charset="2"/>
              <a:buChar char="n"/>
            </a:pPr>
            <a:r>
              <a:rPr lang="en-US" sz="1800" dirty="0" smtClean="0">
                <a:ea typeface="+mn-ea"/>
              </a:rPr>
              <a:t>A solid monitoring system is required in order to collect reliable data across Management </a:t>
            </a:r>
            <a:r>
              <a:rPr lang="en-US" sz="1800" dirty="0" smtClean="0">
                <a:ea typeface="+mn-ea"/>
              </a:rPr>
              <a:t>Areas</a:t>
            </a:r>
            <a:r>
              <a:rPr lang="en-US" sz="1800" dirty="0" smtClean="0">
                <a:ea typeface="+mn-ea"/>
              </a:rPr>
              <a:t>. </a:t>
            </a:r>
          </a:p>
          <a:p>
            <a:pPr marL="266700" lvl="1" indent="-266700" algn="just">
              <a:spcBef>
                <a:spcPct val="90000"/>
              </a:spcBef>
              <a:buFont typeface="Wingdings" pitchFamily="2" charset="2"/>
              <a:buChar char="n"/>
            </a:pPr>
            <a:r>
              <a:rPr lang="en-US" sz="1800" dirty="0" smtClean="0">
                <a:ea typeface="+mn-ea"/>
              </a:rPr>
              <a:t>During the roadshow, human resource issues were central to the discussions and a particular focus has to be paid to this matter. The delay in filling all funded vacancies is concerning especially looking at the high number of senior management positions that are still vacant.</a:t>
            </a:r>
          </a:p>
          <a:p>
            <a:pPr marL="266700" lvl="1" indent="-266700" algn="just">
              <a:spcBef>
                <a:spcPct val="90000"/>
              </a:spcBef>
              <a:buFont typeface="Wingdings" pitchFamily="2" charset="2"/>
              <a:buChar char="n"/>
            </a:pPr>
            <a:r>
              <a:rPr lang="en-US" sz="1800" dirty="0">
                <a:ea typeface="+mn-ea"/>
              </a:rPr>
              <a:t>The </a:t>
            </a:r>
            <a:r>
              <a:rPr lang="en-US" sz="1800" dirty="0" smtClean="0">
                <a:ea typeface="+mn-ea"/>
              </a:rPr>
              <a:t>formation of </a:t>
            </a:r>
            <a:r>
              <a:rPr lang="en-US" sz="1800" dirty="0" smtClean="0">
                <a:ea typeface="+mn-ea"/>
              </a:rPr>
              <a:t>an Inter-departmental </a:t>
            </a:r>
            <a:r>
              <a:rPr lang="en-US" sz="1800" dirty="0">
                <a:ea typeface="+mn-ea"/>
              </a:rPr>
              <a:t>Task T</a:t>
            </a:r>
            <a:r>
              <a:rPr lang="en-US" sz="1800" dirty="0" smtClean="0">
                <a:ea typeface="+mn-ea"/>
              </a:rPr>
              <a:t>eam should be </a:t>
            </a:r>
            <a:r>
              <a:rPr lang="en-US" sz="1800" dirty="0">
                <a:ea typeface="+mn-ea"/>
              </a:rPr>
              <a:t>expedited </a:t>
            </a:r>
            <a:r>
              <a:rPr lang="en-US" sz="1800" dirty="0" smtClean="0">
                <a:ea typeface="+mn-ea"/>
              </a:rPr>
              <a:t>for </a:t>
            </a:r>
            <a:r>
              <a:rPr lang="en-US" sz="1800" dirty="0" smtClean="0">
                <a:ea typeface="+mn-ea"/>
              </a:rPr>
              <a:t>the realisation of the ICJS </a:t>
            </a:r>
            <a:r>
              <a:rPr lang="en-US" sz="1800" dirty="0">
                <a:ea typeface="+mn-ea"/>
              </a:rPr>
              <a:t>implementation strategy </a:t>
            </a:r>
            <a:r>
              <a:rPr lang="en-US" sz="1800" dirty="0" smtClean="0">
                <a:ea typeface="+mn-ea"/>
              </a:rPr>
              <a:t>as this will help with key interventions such as the consideration of expungements of ex-offenders criminal records.</a:t>
            </a:r>
          </a:p>
          <a:p>
            <a:pPr marL="266700" lvl="1" indent="-266700" algn="just">
              <a:spcBef>
                <a:spcPct val="90000"/>
              </a:spcBef>
              <a:buFont typeface="Wingdings" pitchFamily="2" charset="2"/>
              <a:buChar char="n"/>
            </a:pPr>
            <a:r>
              <a:rPr lang="en-US" sz="1800" dirty="0" smtClean="0">
                <a:ea typeface="+mn-ea"/>
              </a:rPr>
              <a:t>The </a:t>
            </a:r>
            <a:r>
              <a:rPr lang="en-US" sz="1800" dirty="0" smtClean="0">
                <a:ea typeface="+mn-ea"/>
              </a:rPr>
              <a:t>Deputy Minister </a:t>
            </a:r>
            <a:r>
              <a:rPr lang="en-US" sz="1800" dirty="0" smtClean="0">
                <a:ea typeface="+mn-ea"/>
              </a:rPr>
              <a:t>noted the tabling of the Traditional Courts </a:t>
            </a:r>
            <a:r>
              <a:rPr lang="en-US" sz="1800" dirty="0" smtClean="0">
                <a:ea typeface="+mn-ea"/>
              </a:rPr>
              <a:t>Bill </a:t>
            </a:r>
            <a:r>
              <a:rPr lang="en-US" sz="1800" dirty="0" smtClean="0">
                <a:ea typeface="+mn-ea"/>
              </a:rPr>
              <a:t>as this will release pressure on the courts.</a:t>
            </a:r>
          </a:p>
          <a:p>
            <a:pPr marL="266700" lvl="1" indent="-266700" algn="just">
              <a:spcBef>
                <a:spcPct val="90000"/>
              </a:spcBef>
              <a:buFont typeface="Wingdings" pitchFamily="2" charset="2"/>
              <a:buChar char="n"/>
            </a:pPr>
            <a:r>
              <a:rPr lang="en-US" sz="1800" dirty="0" smtClean="0"/>
              <a:t>He further </a:t>
            </a:r>
            <a:r>
              <a:rPr lang="en-US" sz="1800" dirty="0" smtClean="0"/>
              <a:t>en</a:t>
            </a:r>
            <a:r>
              <a:rPr lang="en-US" sz="1800" dirty="0" smtClean="0"/>
              <a:t>couraged </a:t>
            </a:r>
            <a:r>
              <a:rPr lang="en-US" sz="1800" dirty="0" smtClean="0"/>
              <a:t>management </a:t>
            </a:r>
            <a:r>
              <a:rPr lang="en-US" sz="1800" dirty="0" smtClean="0"/>
              <a:t>to work in an integrated manner with its stakeholders to enhance service delivery</a:t>
            </a:r>
            <a:endParaRPr lang="en-US" sz="1800" dirty="0" smtClean="0"/>
          </a:p>
          <a:p>
            <a:pPr marL="266700" lvl="1" indent="-266700" algn="just">
              <a:spcBef>
                <a:spcPct val="90000"/>
              </a:spcBef>
              <a:buFont typeface="Wingdings" pitchFamily="2" charset="2"/>
              <a:buChar char="n"/>
            </a:pPr>
            <a:r>
              <a:rPr lang="en-US" sz="1800" dirty="0"/>
              <a:t>He highlighted that for successful </a:t>
            </a:r>
            <a:r>
              <a:rPr lang="en-US" sz="1800" dirty="0" smtClean="0"/>
              <a:t>reintegration; </a:t>
            </a:r>
            <a:r>
              <a:rPr lang="en-US" sz="1800" dirty="0"/>
              <a:t>DCS should strengthen </a:t>
            </a:r>
            <a:r>
              <a:rPr lang="en-US" sz="1800" dirty="0" smtClean="0"/>
              <a:t>partnerships </a:t>
            </a:r>
            <a:r>
              <a:rPr lang="en-US" sz="1800" dirty="0"/>
              <a:t>with community based organizations and NGOs  to raise awareness on DCS correctional </a:t>
            </a:r>
            <a:r>
              <a:rPr lang="en-US" sz="1800" dirty="0" smtClean="0"/>
              <a:t>programmes, as well as aspects </a:t>
            </a:r>
            <a:r>
              <a:rPr lang="en-US" sz="1800" dirty="0"/>
              <a:t>of reconciliation and restorative justice </a:t>
            </a:r>
            <a:r>
              <a:rPr lang="en-US" sz="1800" dirty="0" smtClean="0"/>
              <a:t>.</a:t>
            </a:r>
          </a:p>
        </p:txBody>
      </p:sp>
    </p:spTree>
    <p:extLst>
      <p:ext uri="{BB962C8B-B14F-4D97-AF65-F5344CB8AC3E}">
        <p14:creationId xmlns:p14="http://schemas.microsoft.com/office/powerpoint/2010/main" val="303676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2: DEPUTY MINISTER’S</a:t>
            </a:r>
            <a:r>
              <a:rPr lang="en-US" sz="1800" dirty="0" smtClean="0">
                <a:solidFill>
                  <a:prstClr val="black"/>
                </a:solidFill>
                <a:ea typeface="+mn-ea"/>
              </a:rPr>
              <a:t> HIGHLIGHTS</a:t>
            </a:r>
            <a:endParaRPr lang="en-US" dirty="0"/>
          </a:p>
        </p:txBody>
      </p:sp>
      <p:sp>
        <p:nvSpPr>
          <p:cNvPr id="3" name="Content Placeholder 2"/>
          <p:cNvSpPr>
            <a:spLocks noGrp="1"/>
          </p:cNvSpPr>
          <p:nvPr>
            <p:ph idx="1"/>
          </p:nvPr>
        </p:nvSpPr>
        <p:spPr>
          <a:xfrm>
            <a:off x="228600" y="914400"/>
            <a:ext cx="8686800" cy="5789277"/>
          </a:xfrm>
          <a:ln>
            <a:noFill/>
          </a:ln>
        </p:spPr>
        <p:txBody>
          <a:bodyPr/>
          <a:lstStyle/>
          <a:p>
            <a:pPr marL="266700" lvl="1" indent="-266700" algn="just">
              <a:spcBef>
                <a:spcPct val="90000"/>
              </a:spcBef>
              <a:buFont typeface="Wingdings" pitchFamily="2" charset="2"/>
              <a:buChar char="n"/>
            </a:pPr>
            <a:r>
              <a:rPr lang="en-US" sz="2200" dirty="0" smtClean="0">
                <a:ea typeface="+mn-ea"/>
              </a:rPr>
              <a:t>The </a:t>
            </a:r>
            <a:r>
              <a:rPr lang="en-US" sz="2200" dirty="0" smtClean="0">
                <a:ea typeface="+mn-ea"/>
              </a:rPr>
              <a:t>Department </a:t>
            </a:r>
            <a:r>
              <a:rPr lang="en-US" sz="2200" dirty="0" smtClean="0">
                <a:ea typeface="+mn-ea"/>
              </a:rPr>
              <a:t>has made strides in the implementation of formal education and skills training programmes though there is a resource gap on the number of teachers and trainers available.</a:t>
            </a:r>
          </a:p>
          <a:p>
            <a:pPr marL="266700" lvl="1" indent="-266700" algn="just">
              <a:spcBef>
                <a:spcPct val="90000"/>
              </a:spcBef>
              <a:buFont typeface="Wingdings" pitchFamily="2" charset="2"/>
              <a:buChar char="n"/>
            </a:pPr>
            <a:r>
              <a:rPr lang="en-US" sz="2200" dirty="0" smtClean="0">
                <a:ea typeface="+mn-ea"/>
              </a:rPr>
              <a:t>Mental </a:t>
            </a:r>
            <a:r>
              <a:rPr lang="en-US" sz="2200" dirty="0">
                <a:ea typeface="+mn-ea"/>
              </a:rPr>
              <a:t>health is a serious challenge  in DCS facilities </a:t>
            </a:r>
            <a:r>
              <a:rPr lang="en-US" sz="2200" dirty="0" smtClean="0">
                <a:ea typeface="+mn-ea"/>
              </a:rPr>
              <a:t>as the facilities  are not  </a:t>
            </a:r>
            <a:r>
              <a:rPr lang="en-US" sz="2200" dirty="0">
                <a:ea typeface="+mn-ea"/>
              </a:rPr>
              <a:t>designed to accommodate mental health  patients </a:t>
            </a:r>
            <a:r>
              <a:rPr lang="en-US" sz="2200" dirty="0" smtClean="0">
                <a:ea typeface="+mn-ea"/>
              </a:rPr>
              <a:t>since this </a:t>
            </a:r>
            <a:r>
              <a:rPr lang="en-US" sz="2200" dirty="0" smtClean="0">
                <a:ea typeface="+mn-ea"/>
              </a:rPr>
              <a:t>is </a:t>
            </a:r>
            <a:r>
              <a:rPr lang="en-US" sz="2200" dirty="0" smtClean="0">
                <a:ea typeface="+mn-ea"/>
              </a:rPr>
              <a:t>the </a:t>
            </a:r>
            <a:r>
              <a:rPr lang="en-US" sz="2200" dirty="0" smtClean="0">
                <a:ea typeface="+mn-ea"/>
              </a:rPr>
              <a:t>Department of </a:t>
            </a:r>
            <a:r>
              <a:rPr lang="en-US" sz="2200" dirty="0" smtClean="0">
                <a:ea typeface="+mn-ea"/>
              </a:rPr>
              <a:t>Health </a:t>
            </a:r>
            <a:r>
              <a:rPr lang="en-US" sz="2200" dirty="0" smtClean="0">
                <a:ea typeface="+mn-ea"/>
              </a:rPr>
              <a:t>responsibility.</a:t>
            </a:r>
          </a:p>
          <a:p>
            <a:pPr marL="266700" lvl="1" indent="-266700" algn="just">
              <a:spcBef>
                <a:spcPct val="90000"/>
              </a:spcBef>
              <a:buFont typeface="Wingdings" pitchFamily="2" charset="2"/>
              <a:buChar char="n"/>
            </a:pPr>
            <a:r>
              <a:rPr lang="en-US" sz="2200" dirty="0" smtClean="0">
                <a:ea typeface="+mn-ea"/>
              </a:rPr>
              <a:t>Security </a:t>
            </a:r>
            <a:r>
              <a:rPr lang="en-US" sz="2200" dirty="0">
                <a:ea typeface="+mn-ea"/>
              </a:rPr>
              <a:t>remains  a serous concern </a:t>
            </a:r>
            <a:r>
              <a:rPr lang="en-US" sz="2200" dirty="0" smtClean="0">
                <a:ea typeface="+mn-ea"/>
              </a:rPr>
              <a:t>and </a:t>
            </a:r>
            <a:r>
              <a:rPr lang="en-US" sz="2200" dirty="0" smtClean="0">
                <a:ea typeface="+mn-ea"/>
              </a:rPr>
              <a:t>the security </a:t>
            </a:r>
            <a:r>
              <a:rPr lang="en-US" sz="2200" dirty="0">
                <a:ea typeface="+mn-ea"/>
              </a:rPr>
              <a:t>upgrade of facilities   </a:t>
            </a:r>
            <a:r>
              <a:rPr lang="en-US" sz="2200" dirty="0" smtClean="0">
                <a:ea typeface="+mn-ea"/>
              </a:rPr>
              <a:t>should  </a:t>
            </a:r>
            <a:r>
              <a:rPr lang="en-US" sz="2200" dirty="0">
                <a:ea typeface="+mn-ea"/>
              </a:rPr>
              <a:t>be </a:t>
            </a:r>
            <a:r>
              <a:rPr lang="en-US" sz="2200" dirty="0" smtClean="0">
                <a:ea typeface="+mn-ea"/>
              </a:rPr>
              <a:t>prioritized . The use of modern technology will help in detecting </a:t>
            </a:r>
            <a:r>
              <a:rPr lang="en-US" sz="2200" dirty="0" smtClean="0">
                <a:ea typeface="+mn-ea"/>
              </a:rPr>
              <a:t>threats in </a:t>
            </a:r>
            <a:r>
              <a:rPr lang="en-US" sz="2200" dirty="0" smtClean="0">
                <a:ea typeface="+mn-ea"/>
              </a:rPr>
              <a:t>DCS </a:t>
            </a:r>
            <a:r>
              <a:rPr lang="en-US" sz="2200" dirty="0" smtClean="0">
                <a:ea typeface="+mn-ea"/>
              </a:rPr>
              <a:t>facilities.</a:t>
            </a:r>
            <a:endParaRPr lang="en-US" sz="2200" dirty="0">
              <a:ea typeface="+mn-ea"/>
            </a:endParaRPr>
          </a:p>
          <a:p>
            <a:pPr marL="266700" lvl="1" indent="-266700" algn="just">
              <a:spcBef>
                <a:spcPct val="90000"/>
              </a:spcBef>
              <a:buFont typeface="Wingdings" pitchFamily="2" charset="2"/>
              <a:buChar char="n"/>
            </a:pPr>
            <a:r>
              <a:rPr lang="en-US" sz="2200" dirty="0" smtClean="0">
                <a:ea typeface="+mn-ea"/>
              </a:rPr>
              <a:t>DCS should strengthen its internal control by conducting an inventory of all movable and immovable assets in order to get a clear picture of the state of the assets of the </a:t>
            </a:r>
            <a:r>
              <a:rPr lang="en-US" sz="2200" dirty="0" smtClean="0">
                <a:ea typeface="+mn-ea"/>
              </a:rPr>
              <a:t>Department.</a:t>
            </a:r>
            <a:endParaRPr lang="en-US" sz="2200" dirty="0" smtClean="0">
              <a:ea typeface="+mn-ea"/>
            </a:endParaRPr>
          </a:p>
          <a:p>
            <a:pPr marL="266700" lvl="1" indent="-266700" algn="just">
              <a:spcBef>
                <a:spcPct val="90000"/>
              </a:spcBef>
              <a:buFont typeface="Wingdings" pitchFamily="2" charset="2"/>
              <a:buChar char="n"/>
            </a:pPr>
            <a:r>
              <a:rPr lang="en-US" sz="2200" dirty="0" smtClean="0"/>
              <a:t>A </a:t>
            </a:r>
            <a:r>
              <a:rPr lang="en-US" sz="2200" dirty="0"/>
              <a:t>tangible </a:t>
            </a:r>
            <a:r>
              <a:rPr lang="en-US" sz="2200" dirty="0" smtClean="0"/>
              <a:t>implementation </a:t>
            </a:r>
            <a:r>
              <a:rPr lang="en-US" sz="2200" dirty="0"/>
              <a:t>plan </a:t>
            </a:r>
            <a:r>
              <a:rPr lang="en-US" sz="2200" dirty="0" smtClean="0"/>
              <a:t>with clearly assigned responsibilities for </a:t>
            </a:r>
            <a:r>
              <a:rPr lang="en-US" sz="2200" dirty="0"/>
              <a:t>each activity and clear timelines for delivery should be developed</a:t>
            </a:r>
            <a:r>
              <a:rPr lang="en-US" sz="2200" dirty="0" smtClean="0"/>
              <a:t>.</a:t>
            </a:r>
          </a:p>
        </p:txBody>
      </p:sp>
    </p:spTree>
    <p:extLst>
      <p:ext uri="{BB962C8B-B14F-4D97-AF65-F5344CB8AC3E}">
        <p14:creationId xmlns:p14="http://schemas.microsoft.com/office/powerpoint/2010/main" val="3795850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47112" cy="325499"/>
          </a:xfrm>
          <a:solidFill>
            <a:schemeClr val="accent1">
              <a:lumMod val="20000"/>
              <a:lumOff val="80000"/>
            </a:schemeClr>
          </a:solidFill>
        </p:spPr>
        <p:txBody>
          <a:bodyPr/>
          <a:lstStyle/>
          <a:p>
            <a:pPr lvl="0">
              <a:spcBef>
                <a:spcPct val="90000"/>
              </a:spcBef>
              <a:buClr>
                <a:srgbClr val="E3DED1"/>
              </a:buClr>
            </a:pPr>
            <a:r>
              <a:rPr lang="en-US" sz="1800" dirty="0" smtClean="0"/>
              <a:t>RECAP :  DAY 2: DEPARTMENT OF ENVIRONMENTAL </a:t>
            </a:r>
            <a:r>
              <a:rPr lang="en-US" sz="1800" dirty="0" smtClean="0">
                <a:solidFill>
                  <a:prstClr val="black"/>
                </a:solidFill>
                <a:ea typeface="+mn-ea"/>
              </a:rPr>
              <a:t>HIGHLIGHTS</a:t>
            </a:r>
            <a:endParaRPr lang="en-US" dirty="0"/>
          </a:p>
        </p:txBody>
      </p:sp>
      <p:sp>
        <p:nvSpPr>
          <p:cNvPr id="3" name="Content Placeholder 2"/>
          <p:cNvSpPr>
            <a:spLocks noGrp="1"/>
          </p:cNvSpPr>
          <p:nvPr>
            <p:ph idx="1"/>
          </p:nvPr>
        </p:nvSpPr>
        <p:spPr>
          <a:xfrm>
            <a:off x="152400" y="990600"/>
            <a:ext cx="8839200" cy="5401479"/>
          </a:xfrm>
          <a:ln>
            <a:noFill/>
          </a:ln>
        </p:spPr>
        <p:txBody>
          <a:bodyPr/>
          <a:lstStyle/>
          <a:p>
            <a:pPr marL="269875" lvl="1" indent="0" algn="just">
              <a:lnSpc>
                <a:spcPct val="100000"/>
              </a:lnSpc>
              <a:spcBef>
                <a:spcPts val="0"/>
              </a:spcBef>
              <a:buNone/>
            </a:pPr>
            <a:r>
              <a:rPr lang="en-US" sz="1900" dirty="0" smtClean="0"/>
              <a:t>The Director General of the Department of Environmental Affairs (DEA) </a:t>
            </a:r>
            <a:r>
              <a:rPr lang="en-US" sz="1900" dirty="0" smtClean="0"/>
              <a:t>focused </a:t>
            </a:r>
            <a:r>
              <a:rPr lang="en-US" sz="1900" dirty="0" smtClean="0"/>
              <a:t>on areas where DCS and DEA </a:t>
            </a:r>
            <a:r>
              <a:rPr lang="en-US" sz="1900" dirty="0" smtClean="0"/>
              <a:t>could collaborate:</a:t>
            </a:r>
            <a:endParaRPr lang="en-US" sz="1900" dirty="0" smtClean="0"/>
          </a:p>
          <a:p>
            <a:pPr marL="266700" lvl="1" indent="-266700" algn="just">
              <a:lnSpc>
                <a:spcPct val="100000"/>
              </a:lnSpc>
              <a:spcBef>
                <a:spcPts val="600"/>
              </a:spcBef>
              <a:spcAft>
                <a:spcPts val="600"/>
              </a:spcAft>
              <a:buFont typeface="Wingdings" pitchFamily="2" charset="2"/>
              <a:buChar char="n"/>
            </a:pPr>
            <a:r>
              <a:rPr lang="en-US" altLang="en-US" sz="1900" dirty="0" smtClean="0"/>
              <a:t>Provision </a:t>
            </a:r>
            <a:r>
              <a:rPr lang="en-US" altLang="en-US" sz="1900" dirty="0"/>
              <a:t>of invasive wood at cost price, for furniture production</a:t>
            </a:r>
            <a:r>
              <a:rPr lang="en-US" sz="1900" dirty="0"/>
              <a:t>.</a:t>
            </a:r>
          </a:p>
          <a:p>
            <a:pPr marL="266700" lvl="1" indent="-266700" algn="just">
              <a:lnSpc>
                <a:spcPct val="100000"/>
              </a:lnSpc>
              <a:spcBef>
                <a:spcPts val="600"/>
              </a:spcBef>
              <a:spcAft>
                <a:spcPts val="600"/>
              </a:spcAft>
              <a:buFont typeface="Wingdings" pitchFamily="2" charset="2"/>
              <a:buChar char="n"/>
            </a:pPr>
            <a:r>
              <a:rPr lang="en-US" altLang="en-US" sz="1900" dirty="0"/>
              <a:t>Potential to purchase steel frames from </a:t>
            </a:r>
            <a:r>
              <a:rPr lang="en-US" altLang="en-US" sz="1900" dirty="0" smtClean="0"/>
              <a:t>DCS, </a:t>
            </a:r>
            <a:r>
              <a:rPr lang="en-US" altLang="en-US" sz="1900" dirty="0"/>
              <a:t>and other products that we cannot make.</a:t>
            </a:r>
          </a:p>
          <a:p>
            <a:pPr marL="266700" lvl="1" indent="-266700" algn="just">
              <a:lnSpc>
                <a:spcPct val="100000"/>
              </a:lnSpc>
              <a:spcBef>
                <a:spcPts val="600"/>
              </a:spcBef>
              <a:spcAft>
                <a:spcPts val="600"/>
              </a:spcAft>
              <a:buFont typeface="Wingdings" pitchFamily="2" charset="2"/>
              <a:buChar char="n"/>
              <a:defRPr/>
            </a:pPr>
            <a:r>
              <a:rPr lang="en-US" altLang="en-US" sz="1900" dirty="0"/>
              <a:t>Provision of housing for Correctional Services.</a:t>
            </a:r>
          </a:p>
          <a:p>
            <a:pPr marL="266700" lvl="1" indent="-266700" algn="just">
              <a:lnSpc>
                <a:spcPct val="100000"/>
              </a:lnSpc>
              <a:spcBef>
                <a:spcPts val="600"/>
              </a:spcBef>
              <a:spcAft>
                <a:spcPts val="600"/>
              </a:spcAft>
              <a:buFont typeface="Wingdings" pitchFamily="2" charset="2"/>
              <a:buChar char="n"/>
              <a:defRPr/>
            </a:pPr>
            <a:r>
              <a:rPr lang="en-US" altLang="en-US" sz="1900" dirty="0"/>
              <a:t>Incorporating parolees into DEA Programmes.</a:t>
            </a:r>
          </a:p>
          <a:p>
            <a:pPr marL="266700" lvl="1" indent="-266700" algn="just">
              <a:lnSpc>
                <a:spcPct val="100000"/>
              </a:lnSpc>
              <a:spcBef>
                <a:spcPts val="600"/>
              </a:spcBef>
              <a:spcAft>
                <a:spcPts val="600"/>
              </a:spcAft>
              <a:buFont typeface="Wingdings" pitchFamily="2" charset="2"/>
              <a:buChar char="n"/>
              <a:defRPr/>
            </a:pPr>
            <a:r>
              <a:rPr lang="en-US" altLang="en-US" sz="1900" dirty="0" smtClean="0"/>
              <a:t>Providing opportunities to inmates </a:t>
            </a:r>
            <a:r>
              <a:rPr lang="en-US" altLang="en-US" sz="1900" dirty="0"/>
              <a:t>to do community work.</a:t>
            </a:r>
          </a:p>
          <a:p>
            <a:pPr marL="266700" lvl="1" indent="-266700" algn="just">
              <a:lnSpc>
                <a:spcPct val="100000"/>
              </a:lnSpc>
              <a:spcBef>
                <a:spcPts val="600"/>
              </a:spcBef>
              <a:spcAft>
                <a:spcPts val="600"/>
              </a:spcAft>
              <a:buFont typeface="Wingdings" pitchFamily="2" charset="2"/>
              <a:buChar char="n"/>
              <a:defRPr/>
            </a:pPr>
            <a:r>
              <a:rPr lang="en-US" altLang="en-US" sz="1900" dirty="0"/>
              <a:t>Working for </a:t>
            </a:r>
            <a:r>
              <a:rPr lang="en-US" altLang="en-US" sz="1900" dirty="0" smtClean="0"/>
              <a:t>the DEA Value-added </a:t>
            </a:r>
            <a:r>
              <a:rPr lang="en-US" altLang="en-US" sz="1900" dirty="0"/>
              <a:t>Programmes to build houses for victims of crime.</a:t>
            </a:r>
          </a:p>
          <a:p>
            <a:pPr marL="266700" lvl="1" indent="-266700" algn="just">
              <a:lnSpc>
                <a:spcPct val="100000"/>
              </a:lnSpc>
              <a:spcBef>
                <a:spcPts val="600"/>
              </a:spcBef>
              <a:spcAft>
                <a:spcPts val="600"/>
              </a:spcAft>
              <a:buFont typeface="Wingdings" pitchFamily="2" charset="2"/>
              <a:buChar char="n"/>
              <a:defRPr/>
            </a:pPr>
            <a:r>
              <a:rPr lang="en-US" altLang="en-US" sz="1900" dirty="0"/>
              <a:t>Making compostable sanitary pads for inmates, and girls who </a:t>
            </a:r>
            <a:r>
              <a:rPr lang="en-US" altLang="en-US" sz="1900" dirty="0" smtClean="0"/>
              <a:t>can not afford them.</a:t>
            </a:r>
            <a:endParaRPr lang="en-US" altLang="en-US" sz="1900" dirty="0"/>
          </a:p>
          <a:p>
            <a:pPr marL="266700" lvl="1" indent="-266700" algn="just">
              <a:lnSpc>
                <a:spcPct val="100000"/>
              </a:lnSpc>
              <a:spcBef>
                <a:spcPts val="600"/>
              </a:spcBef>
              <a:spcAft>
                <a:spcPts val="600"/>
              </a:spcAft>
              <a:buFont typeface="Wingdings" pitchFamily="2" charset="2"/>
              <a:buChar char="n"/>
              <a:defRPr/>
            </a:pPr>
            <a:r>
              <a:rPr lang="en-US" altLang="en-US" sz="1900" dirty="0"/>
              <a:t>Good Green Deeds – Restoring Communities, Landscapes and Ecosystems</a:t>
            </a:r>
          </a:p>
          <a:p>
            <a:pPr marL="266700" lvl="1" indent="-266700" algn="just">
              <a:lnSpc>
                <a:spcPct val="100000"/>
              </a:lnSpc>
              <a:spcBef>
                <a:spcPts val="600"/>
              </a:spcBef>
              <a:spcAft>
                <a:spcPts val="600"/>
              </a:spcAft>
              <a:buFont typeface="Wingdings" pitchFamily="2" charset="2"/>
              <a:buChar char="n"/>
              <a:defRPr/>
            </a:pPr>
            <a:r>
              <a:rPr lang="en-US" altLang="en-US" sz="1900" dirty="0"/>
              <a:t>Breeding of pets for nurturing – and potentially rare and endangered species.</a:t>
            </a:r>
            <a:endParaRPr lang="en-US" sz="1900" dirty="0"/>
          </a:p>
        </p:txBody>
      </p:sp>
    </p:spTree>
    <p:extLst>
      <p:ext uri="{BB962C8B-B14F-4D97-AF65-F5344CB8AC3E}">
        <p14:creationId xmlns:p14="http://schemas.microsoft.com/office/powerpoint/2010/main" val="83389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2: DEPARTMENT OF BASIC EDUCATION  </a:t>
            </a:r>
            <a:r>
              <a:rPr lang="en-US" sz="1800" dirty="0" smtClean="0">
                <a:solidFill>
                  <a:prstClr val="black"/>
                </a:solidFill>
                <a:ea typeface="+mn-ea"/>
              </a:rPr>
              <a:t>HIGHLIGHTS</a:t>
            </a:r>
            <a:endParaRPr lang="en-US" dirty="0"/>
          </a:p>
        </p:txBody>
      </p:sp>
      <p:sp>
        <p:nvSpPr>
          <p:cNvPr id="3" name="Content Placeholder 2"/>
          <p:cNvSpPr>
            <a:spLocks noGrp="1"/>
          </p:cNvSpPr>
          <p:nvPr>
            <p:ph idx="1"/>
          </p:nvPr>
        </p:nvSpPr>
        <p:spPr>
          <a:xfrm>
            <a:off x="228600" y="990600"/>
            <a:ext cx="8610600" cy="5430717"/>
          </a:xfrm>
          <a:ln>
            <a:noFill/>
          </a:ln>
        </p:spPr>
        <p:txBody>
          <a:bodyPr/>
          <a:lstStyle/>
          <a:p>
            <a:pPr marL="266700" lvl="1" indent="-266700" algn="just">
              <a:spcBef>
                <a:spcPct val="90000"/>
              </a:spcBef>
              <a:buFont typeface="Wingdings" pitchFamily="2" charset="2"/>
              <a:buChar char="n"/>
              <a:defRPr/>
            </a:pPr>
            <a:r>
              <a:rPr lang="en-US" altLang="en-US" sz="1900" dirty="0"/>
              <a:t>In his opening remarks </a:t>
            </a:r>
            <a:r>
              <a:rPr lang="en-US" altLang="en-US" sz="1900" dirty="0" smtClean="0"/>
              <a:t>the Director General of Basic Education indicated </a:t>
            </a:r>
            <a:r>
              <a:rPr lang="en-US" altLang="en-US" sz="1900" dirty="0"/>
              <a:t>that by 2030, South Africans should have access to education and training of the highest quality, leading to significantly improved learning outcomes. </a:t>
            </a:r>
            <a:endParaRPr lang="en-US" altLang="en-US" sz="1900" dirty="0" smtClean="0"/>
          </a:p>
          <a:p>
            <a:pPr marL="266700" lvl="1" indent="-266700" algn="just">
              <a:spcBef>
                <a:spcPct val="90000"/>
              </a:spcBef>
              <a:buFont typeface="Wingdings" pitchFamily="2" charset="2"/>
              <a:buChar char="n"/>
              <a:defRPr/>
            </a:pPr>
            <a:r>
              <a:rPr lang="en-US" sz="1900" dirty="0" smtClean="0"/>
              <a:t>He clearly outlined the five (5) outcomes </a:t>
            </a:r>
            <a:r>
              <a:rPr lang="en-US" sz="1900" dirty="0"/>
              <a:t>for the next ten years</a:t>
            </a:r>
          </a:p>
          <a:p>
            <a:pPr marL="808038" lvl="1" indent="-361950" algn="just">
              <a:spcBef>
                <a:spcPct val="90000"/>
              </a:spcBef>
              <a:buFont typeface="Wingdings" pitchFamily="2" charset="2"/>
              <a:buChar char="§"/>
              <a:defRPr/>
            </a:pPr>
            <a:r>
              <a:rPr lang="en-US" sz="1900" dirty="0"/>
              <a:t>No person in South Africa will go hungry.</a:t>
            </a:r>
          </a:p>
          <a:p>
            <a:pPr marL="808038" lvl="1" indent="-361950" algn="just">
              <a:spcBef>
                <a:spcPct val="90000"/>
              </a:spcBef>
              <a:buFont typeface="Wingdings" pitchFamily="2" charset="2"/>
              <a:buChar char="§"/>
              <a:defRPr/>
            </a:pPr>
            <a:r>
              <a:rPr lang="en-US" sz="1900" dirty="0"/>
              <a:t>Our economy will grow at a much faster rate than our population.</a:t>
            </a:r>
          </a:p>
          <a:p>
            <a:pPr marL="808038" lvl="1" indent="-361950" algn="just">
              <a:spcBef>
                <a:spcPct val="90000"/>
              </a:spcBef>
              <a:buFont typeface="Wingdings" pitchFamily="2" charset="2"/>
              <a:buChar char="§"/>
              <a:defRPr/>
            </a:pPr>
            <a:r>
              <a:rPr lang="en-US" sz="1900" dirty="0"/>
              <a:t>Two million more young people will be in employment.</a:t>
            </a:r>
          </a:p>
          <a:p>
            <a:pPr marL="808038" lvl="1" indent="-361950" algn="just">
              <a:spcBef>
                <a:spcPct val="90000"/>
              </a:spcBef>
              <a:buFont typeface="Wingdings" pitchFamily="2" charset="2"/>
              <a:buChar char="§"/>
              <a:defRPr/>
            </a:pPr>
            <a:r>
              <a:rPr lang="en-US" sz="1900" dirty="0"/>
              <a:t>Our schools will have better educational outcomes and every 10 year old will be able to read for meaning.</a:t>
            </a:r>
          </a:p>
          <a:p>
            <a:pPr marL="808038" lvl="1" indent="-361950" algn="just">
              <a:spcBef>
                <a:spcPct val="90000"/>
              </a:spcBef>
              <a:buFont typeface="Wingdings" pitchFamily="2" charset="2"/>
              <a:buChar char="§"/>
              <a:defRPr/>
            </a:pPr>
            <a:r>
              <a:rPr lang="en-US" sz="1900" dirty="0"/>
              <a:t>Violent crime will be halved.</a:t>
            </a:r>
          </a:p>
          <a:p>
            <a:pPr marL="266700" lvl="1" indent="-266700" algn="just">
              <a:spcBef>
                <a:spcPct val="90000"/>
              </a:spcBef>
              <a:buFont typeface="Wingdings" pitchFamily="2" charset="2"/>
              <a:buChar char="n"/>
              <a:defRPr/>
            </a:pPr>
            <a:r>
              <a:rPr lang="en-US" sz="1900" dirty="0"/>
              <a:t>The achievement of the outcomes as highlighted will depend on working in collaboration with other </a:t>
            </a:r>
            <a:r>
              <a:rPr lang="en-US" sz="1900" dirty="0" smtClean="0"/>
              <a:t>Departments</a:t>
            </a:r>
            <a:r>
              <a:rPr lang="en-US" sz="1900" dirty="0"/>
              <a:t>. </a:t>
            </a:r>
            <a:endParaRPr lang="en-US" sz="2000" dirty="0" smtClean="0"/>
          </a:p>
          <a:p>
            <a:pPr lvl="1">
              <a:buFont typeface="Wingdings" pitchFamily="2" charset="2"/>
              <a:buChar char="q"/>
            </a:pPr>
            <a:endParaRPr lang="en-US" sz="2000" dirty="0" smtClean="0"/>
          </a:p>
        </p:txBody>
      </p:sp>
    </p:spTree>
    <p:extLst>
      <p:ext uri="{BB962C8B-B14F-4D97-AF65-F5344CB8AC3E}">
        <p14:creationId xmlns:p14="http://schemas.microsoft.com/office/powerpoint/2010/main" val="2972755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066800"/>
            <a:ext cx="8647112" cy="3337837"/>
          </a:xfrm>
        </p:spPr>
        <p:txBody>
          <a:bodyPr/>
          <a:lstStyle/>
          <a:p>
            <a:pPr marL="266700" lvl="1" indent="-266700" algn="just">
              <a:spcBef>
                <a:spcPct val="90000"/>
              </a:spcBef>
              <a:buFont typeface="Wingdings" pitchFamily="2" charset="2"/>
              <a:buChar char="n"/>
              <a:defRPr/>
            </a:pPr>
            <a:r>
              <a:rPr lang="en-US" sz="1900" dirty="0"/>
              <a:t>The DPME presentation </a:t>
            </a:r>
            <a:r>
              <a:rPr lang="en-US" sz="1900" dirty="0" smtClean="0"/>
              <a:t>focused on the </a:t>
            </a:r>
            <a:r>
              <a:rPr lang="en-US" sz="1900" dirty="0"/>
              <a:t>7 MTSF priorities of government </a:t>
            </a:r>
            <a:r>
              <a:rPr lang="en-US" sz="1900" dirty="0" smtClean="0"/>
              <a:t>with special reference to </a:t>
            </a:r>
            <a:r>
              <a:rPr lang="en-US" sz="1900" b="1" dirty="0"/>
              <a:t>Priority 5 : Social Cohesion and Safe Communities</a:t>
            </a:r>
            <a:r>
              <a:rPr lang="en-US" sz="1900" dirty="0"/>
              <a:t>.</a:t>
            </a:r>
          </a:p>
          <a:p>
            <a:pPr marL="266700" lvl="1" indent="-266700" algn="just">
              <a:spcBef>
                <a:spcPct val="90000"/>
              </a:spcBef>
              <a:buFont typeface="Wingdings" pitchFamily="2" charset="2"/>
              <a:buChar char="n"/>
              <a:defRPr/>
            </a:pPr>
            <a:r>
              <a:rPr lang="en-US" sz="1900" dirty="0" smtClean="0"/>
              <a:t>Due to the fiscal constraints and competing priorities, it is necessary for the Department to form partnerships </a:t>
            </a:r>
            <a:r>
              <a:rPr lang="en-US" sz="1900" dirty="0"/>
              <a:t>with Department of Justice ,SAPS, NPA, Social Development, Human Settlement, Health and Communities  is key in ensuring broader participation that will lead to building a safer society</a:t>
            </a:r>
          </a:p>
          <a:p>
            <a:pPr marL="266700" lvl="1" indent="-266700" algn="just">
              <a:spcBef>
                <a:spcPct val="90000"/>
              </a:spcBef>
              <a:buFont typeface="Wingdings" pitchFamily="2" charset="2"/>
              <a:buChar char="n"/>
              <a:defRPr/>
            </a:pPr>
            <a:r>
              <a:rPr lang="en-US" sz="1900" dirty="0"/>
              <a:t>He emphasised that while </a:t>
            </a:r>
            <a:r>
              <a:rPr lang="en-US" sz="1900" dirty="0" smtClean="0"/>
              <a:t>Departments </a:t>
            </a:r>
            <a:r>
              <a:rPr lang="en-US" sz="1900" dirty="0"/>
              <a:t>are expected to be innovative </a:t>
            </a:r>
            <a:r>
              <a:rPr lang="en-US" sz="1900" dirty="0" smtClean="0"/>
              <a:t>and ensure that they doing </a:t>
            </a:r>
            <a:r>
              <a:rPr lang="en-US" sz="1900" dirty="0"/>
              <a:t>more with less they should also take into consideration </a:t>
            </a:r>
            <a:r>
              <a:rPr lang="en-US" sz="1900" dirty="0" smtClean="0"/>
              <a:t>the </a:t>
            </a:r>
            <a:r>
              <a:rPr lang="en-US" sz="1900" dirty="0"/>
              <a:t>budget constraints which may affect service delivery. </a:t>
            </a:r>
          </a:p>
          <a:p>
            <a:endParaRPr lang="en-US" dirty="0" smtClean="0"/>
          </a:p>
        </p:txBody>
      </p:sp>
      <p:sp>
        <p:nvSpPr>
          <p:cNvPr id="4" name="Title 1"/>
          <p:cNvSpPr txBox="1">
            <a:spLocks/>
          </p:cNvSpPr>
          <p:nvPr/>
        </p:nvSpPr>
        <p:spPr bwMode="auto">
          <a:xfrm>
            <a:off x="165100" y="546100"/>
            <a:ext cx="8839200" cy="276999"/>
          </a:xfrm>
          <a:prstGeom prst="rect">
            <a:avLst/>
          </a:prstGeom>
          <a:solidFill>
            <a:schemeClr val="accent1">
              <a:lumMod val="20000"/>
              <a:lumOff val="80000"/>
            </a:schemeClr>
          </a:solidFill>
          <a:ln w="12700">
            <a:noFill/>
            <a:miter lim="800000"/>
            <a:headEnd/>
            <a:tailEnd/>
          </a:ln>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Bef>
                <a:spcPct val="90000"/>
              </a:spcBef>
              <a:buClr>
                <a:srgbClr val="E3DED1"/>
              </a:buClr>
            </a:pPr>
            <a:r>
              <a:rPr lang="en-US" dirty="0" smtClean="0"/>
              <a:t>RECAP :  DAY 2: DPME </a:t>
            </a:r>
            <a:r>
              <a:rPr lang="en-US" dirty="0" smtClean="0">
                <a:solidFill>
                  <a:prstClr val="black"/>
                </a:solidFill>
                <a:ea typeface="+mn-ea"/>
              </a:rPr>
              <a:t>HIGHLIGHTS</a:t>
            </a:r>
            <a:endParaRPr lang="en-US" dirty="0" smtClean="0">
              <a:solidFill>
                <a:prstClr val="black"/>
              </a:solidFill>
              <a:ea typeface="+mn-ea"/>
            </a:endParaRPr>
          </a:p>
        </p:txBody>
      </p:sp>
    </p:spTree>
    <p:extLst>
      <p:ext uri="{BB962C8B-B14F-4D97-AF65-F5344CB8AC3E}">
        <p14:creationId xmlns:p14="http://schemas.microsoft.com/office/powerpoint/2010/main" val="204193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47112" cy="4659737"/>
          </a:xfrm>
        </p:spPr>
        <p:txBody>
          <a:bodyPr/>
          <a:lstStyle/>
          <a:p>
            <a:pPr marL="266700" lvl="1" indent="-266700" algn="just">
              <a:lnSpc>
                <a:spcPct val="100000"/>
              </a:lnSpc>
              <a:spcBef>
                <a:spcPts val="600"/>
              </a:spcBef>
              <a:spcAft>
                <a:spcPts val="600"/>
              </a:spcAft>
              <a:buFont typeface="Wingdings" pitchFamily="2" charset="2"/>
              <a:buChar char="n"/>
              <a:defRPr/>
            </a:pPr>
            <a:r>
              <a:rPr lang="en-US" sz="1900" dirty="0" smtClean="0"/>
              <a:t>Phase II of the OMF was presented outlining the activities that has been completed  to date and the activities planned for the remaining year.</a:t>
            </a:r>
            <a:endParaRPr lang="en-US" sz="1900" dirty="0" smtClean="0"/>
          </a:p>
          <a:p>
            <a:pPr marL="266700" lvl="1" indent="-266700" algn="just">
              <a:lnSpc>
                <a:spcPct val="100000"/>
              </a:lnSpc>
              <a:spcBef>
                <a:spcPts val="600"/>
              </a:spcBef>
              <a:spcAft>
                <a:spcPts val="600"/>
              </a:spcAft>
              <a:buFont typeface="Wingdings" pitchFamily="2" charset="2"/>
              <a:buChar char="n"/>
              <a:defRPr/>
            </a:pPr>
            <a:r>
              <a:rPr lang="en-US" sz="1900" dirty="0" smtClean="0"/>
              <a:t>The SDM was approved in June 2019.</a:t>
            </a:r>
          </a:p>
          <a:p>
            <a:pPr marL="266700" lvl="1" indent="-266700" algn="just">
              <a:lnSpc>
                <a:spcPct val="100000"/>
              </a:lnSpc>
              <a:spcBef>
                <a:spcPts val="600"/>
              </a:spcBef>
              <a:spcAft>
                <a:spcPts val="600"/>
              </a:spcAft>
              <a:buFont typeface="Wingdings" pitchFamily="2" charset="2"/>
              <a:buChar char="n"/>
              <a:defRPr/>
            </a:pPr>
            <a:r>
              <a:rPr lang="en-US" sz="1900" dirty="0" smtClean="0"/>
              <a:t>A </a:t>
            </a:r>
            <a:r>
              <a:rPr lang="en-US" sz="1900" dirty="0"/>
              <a:t>Task Team, consisting of  </a:t>
            </a:r>
            <a:r>
              <a:rPr lang="en-US" sz="1900" dirty="0" smtClean="0"/>
              <a:t>officials </a:t>
            </a:r>
            <a:r>
              <a:rPr lang="en-US" sz="1900" dirty="0"/>
              <a:t>from Head Office and Regions, </a:t>
            </a:r>
            <a:r>
              <a:rPr lang="en-US" sz="1900" dirty="0" smtClean="0"/>
              <a:t>have been appointed to </a:t>
            </a:r>
            <a:r>
              <a:rPr lang="en-US" sz="1900" dirty="0"/>
              <a:t>facilitate the development of the </a:t>
            </a:r>
            <a:r>
              <a:rPr lang="en-US" sz="1900" dirty="0" smtClean="0"/>
              <a:t>Phase II in various workstreams and sub workstreams</a:t>
            </a:r>
            <a:endParaRPr lang="en-US" sz="1900" dirty="0"/>
          </a:p>
          <a:p>
            <a:pPr algn="just">
              <a:lnSpc>
                <a:spcPct val="100000"/>
              </a:lnSpc>
              <a:spcBef>
                <a:spcPts val="600"/>
              </a:spcBef>
              <a:spcAft>
                <a:spcPts val="600"/>
              </a:spcAft>
            </a:pPr>
            <a:r>
              <a:rPr lang="en-ZA" sz="1900" dirty="0" smtClean="0"/>
              <a:t>Focus was given to the </a:t>
            </a:r>
            <a:r>
              <a:rPr lang="en-ZA" sz="1900" dirty="0" smtClean="0"/>
              <a:t>deliverables that form part of </a:t>
            </a:r>
            <a:r>
              <a:rPr lang="en-ZA" sz="1900" dirty="0" smtClean="0"/>
              <a:t>workstream 5 consisting of three sub workstreams</a:t>
            </a:r>
            <a:r>
              <a:rPr lang="en-ZA" sz="1900" dirty="0" smtClean="0"/>
              <a:t>:</a:t>
            </a:r>
          </a:p>
          <a:p>
            <a:pPr lvl="1" algn="just">
              <a:lnSpc>
                <a:spcPct val="100000"/>
              </a:lnSpc>
              <a:spcBef>
                <a:spcPts val="600"/>
              </a:spcBef>
              <a:spcAft>
                <a:spcPts val="600"/>
              </a:spcAft>
            </a:pPr>
            <a:r>
              <a:rPr lang="en-ZA" sz="1900" dirty="0" smtClean="0"/>
              <a:t>Production workshops</a:t>
            </a:r>
          </a:p>
          <a:p>
            <a:pPr lvl="1" algn="just">
              <a:lnSpc>
                <a:spcPct val="100000"/>
              </a:lnSpc>
              <a:spcBef>
                <a:spcPts val="600"/>
              </a:spcBef>
              <a:spcAft>
                <a:spcPts val="600"/>
              </a:spcAft>
            </a:pPr>
            <a:r>
              <a:rPr lang="en-ZA" sz="1900" dirty="0" smtClean="0"/>
              <a:t>Agriculture</a:t>
            </a:r>
          </a:p>
          <a:p>
            <a:pPr lvl="1" algn="just">
              <a:lnSpc>
                <a:spcPct val="100000"/>
              </a:lnSpc>
              <a:spcBef>
                <a:spcPts val="600"/>
              </a:spcBef>
              <a:spcAft>
                <a:spcPts val="600"/>
              </a:spcAft>
            </a:pPr>
            <a:r>
              <a:rPr lang="en-ZA" sz="1900" dirty="0" smtClean="0"/>
              <a:t>Self sufficiency</a:t>
            </a:r>
            <a:endParaRPr lang="en-US" dirty="0" smtClean="0"/>
          </a:p>
          <a:p>
            <a:endParaRPr lang="en-ZA" dirty="0"/>
          </a:p>
        </p:txBody>
      </p:sp>
      <p:sp>
        <p:nvSpPr>
          <p:cNvPr id="4" name="Title 1"/>
          <p:cNvSpPr txBox="1">
            <a:spLocks/>
          </p:cNvSpPr>
          <p:nvPr/>
        </p:nvSpPr>
        <p:spPr bwMode="auto">
          <a:xfrm>
            <a:off x="152400" y="657999"/>
            <a:ext cx="8839200" cy="553998"/>
          </a:xfrm>
          <a:prstGeom prst="rect">
            <a:avLst/>
          </a:prstGeom>
          <a:solidFill>
            <a:schemeClr val="accent1">
              <a:lumMod val="20000"/>
              <a:lumOff val="80000"/>
            </a:schemeClr>
          </a:solidFill>
          <a:ln w="12700">
            <a:noFill/>
            <a:miter lim="800000"/>
            <a:headEnd/>
            <a:tailEnd/>
          </a:ln>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Bef>
                <a:spcPct val="90000"/>
              </a:spcBef>
              <a:buClr>
                <a:srgbClr val="E3DED1"/>
              </a:buClr>
            </a:pPr>
            <a:r>
              <a:rPr lang="en-US" dirty="0"/>
              <a:t>RECAP :  DAY 2: UPDATE ON PHASE II OF THE </a:t>
            </a:r>
            <a:r>
              <a:rPr lang="en-US" dirty="0" smtClean="0"/>
              <a:t>OPERATION MANAGEMENT FRAMEWORK (OMF)</a:t>
            </a:r>
            <a:endParaRPr lang="en-US" sz="1600" dirty="0"/>
          </a:p>
        </p:txBody>
      </p:sp>
    </p:spTree>
    <p:extLst>
      <p:ext uri="{BB962C8B-B14F-4D97-AF65-F5344CB8AC3E}">
        <p14:creationId xmlns:p14="http://schemas.microsoft.com/office/powerpoint/2010/main" val="334056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defTabSz="457200"/>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defTabSz="457200"/>
            <a:r>
              <a:rPr lang="en-ZA" sz="2400" b="1" dirty="0">
                <a:solidFill>
                  <a:srgbClr val="00B050"/>
                </a:solidFill>
              </a:rPr>
              <a:t>THANK YOU</a:t>
            </a:r>
          </a:p>
          <a:p>
            <a:pPr algn="ctr" defTabSz="457200"/>
            <a:endParaRPr lang="en-ZA" sz="2400" b="1" dirty="0">
              <a:solidFill>
                <a:srgbClr val="00B050"/>
              </a:solidFill>
            </a:endParaRPr>
          </a:p>
          <a:p>
            <a:pPr algn="ctr" defTabSz="457200"/>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2593677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7709</TotalTime>
  <Words>1038</Words>
  <Application>Microsoft Office PowerPoint</Application>
  <PresentationFormat>On-screen Show (4:3)</PresentationFormat>
  <Paragraphs>65</Paragraphs>
  <Slides>9</Slides>
  <Notes>5</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9</vt:i4>
      </vt:variant>
    </vt:vector>
  </HeadingPairs>
  <TitlesOfParts>
    <vt:vector size="12" baseType="lpstr">
      <vt:lpstr>Blank</vt:lpstr>
      <vt:lpstr>Office Theme</vt:lpstr>
      <vt:lpstr>3_Blank</vt:lpstr>
      <vt:lpstr>PowerPoint Presentation</vt:lpstr>
      <vt:lpstr>RECAP :  DAY 2: DEPUTY MINISTER’S HIGHLIGHTS</vt:lpstr>
      <vt:lpstr>RECAP :  DAY 2: DEPUTY MINISTER’S HIGHLIGHTS</vt:lpstr>
      <vt:lpstr>RECAP :  DAY 2: DEPUTY MINISTER’S HIGHLIGHTS</vt:lpstr>
      <vt:lpstr>RECAP :  DAY 2: DEPARTMENT OF ENVIRONMENTAL HIGHLIGHTS</vt:lpstr>
      <vt:lpstr>RECAP :  DAY 2: DEPARTMENT OF BASIC EDUCATION  HIGHLIGHTS</vt:lpstr>
      <vt:lpstr>PowerPoint Presentation</vt:lpstr>
      <vt:lpstr>PowerPoint Presentation</vt:lpstr>
      <vt:lpstr>PowerPoint Presentation</vt:lpstr>
    </vt:vector>
  </TitlesOfParts>
  <Company>DCS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Molepo, Anna</dc:creator>
  <cp:lastModifiedBy>Anbigay Naicker</cp:lastModifiedBy>
  <cp:revision>1042</cp:revision>
  <cp:lastPrinted>2015-08-18T11:42:05Z</cp:lastPrinted>
  <dcterms:created xsi:type="dcterms:W3CDTF">2013-08-13T21:26:19Z</dcterms:created>
  <dcterms:modified xsi:type="dcterms:W3CDTF">2019-08-16T05:47:27Z</dcterms:modified>
</cp:coreProperties>
</file>