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0" r:id="rId2"/>
    <p:sldId id="257" r:id="rId3"/>
    <p:sldId id="269" r:id="rId4"/>
    <p:sldId id="261" r:id="rId5"/>
    <p:sldId id="283" r:id="rId6"/>
    <p:sldId id="270" r:id="rId7"/>
    <p:sldId id="286" r:id="rId8"/>
    <p:sldId id="291" r:id="rId9"/>
    <p:sldId id="296" r:id="rId10"/>
    <p:sldId id="297" r:id="rId11"/>
    <p:sldId id="262" r:id="rId12"/>
    <p:sldId id="284" r:id="rId13"/>
    <p:sldId id="292" r:id="rId14"/>
    <p:sldId id="274" r:id="rId15"/>
    <p:sldId id="272" r:id="rId16"/>
    <p:sldId id="293" r:id="rId17"/>
    <p:sldId id="294" r:id="rId18"/>
    <p:sldId id="295"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9F81"/>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55" autoAdjust="0"/>
  </p:normalViewPr>
  <p:slideViewPr>
    <p:cSldViewPr snapToGrid="0">
      <p:cViewPr varScale="1">
        <p:scale>
          <a:sx n="80" d="100"/>
          <a:sy n="80" d="100"/>
        </p:scale>
        <p:origin x="149"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a:scene3d>
              <a:camera prst="orthographicFront"/>
              <a:lightRig rig="threePt" dir="t"/>
            </a:scene3d>
            <a:sp3d prstMaterial="metal">
              <a:bevelT w="88900" h="88900"/>
            </a:sp3d>
          </c:spPr>
          <c:dPt>
            <c:idx val="0"/>
            <c:bubble3D val="0"/>
            <c:spPr>
              <a:solidFill>
                <a:srgbClr val="FF0080"/>
              </a:solidFill>
              <a:ln w="19050">
                <a:noFill/>
              </a:ln>
              <a:effectLst>
                <a:innerShdw blurRad="342900" dist="228600" dir="8100000">
                  <a:schemeClr val="bg1">
                    <a:lumMod val="95000"/>
                    <a:alpha val="21000"/>
                  </a:scheme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3-9E02-41A4-A3AB-C08F8F4BCB20}"/>
              </c:ext>
            </c:extLst>
          </c:dPt>
          <c:dPt>
            <c:idx val="1"/>
            <c:bubble3D val="0"/>
            <c:spPr>
              <a:solidFill>
                <a:srgbClr val="FFC16C"/>
              </a:solidFill>
              <a:ln w="19050">
                <a:noFill/>
              </a:ln>
              <a:effectLst>
                <a:innerShdw blurRad="152400" dist="101600" dir="15600000">
                  <a:prstClr val="black">
                    <a:alpha val="30000"/>
                  </a:prst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6-9E02-41A4-A3AB-C08F8F4BCB20}"/>
              </c:ext>
            </c:extLst>
          </c:dPt>
          <c:dPt>
            <c:idx val="2"/>
            <c:bubble3D val="0"/>
            <c:spPr>
              <a:solidFill>
                <a:srgbClr val="40E0D0"/>
              </a:solidFill>
              <a:ln w="19050">
                <a:noFill/>
              </a:ln>
              <a:effectLst>
                <a:innerShdw blurRad="139700" dist="101600" dir="18600000">
                  <a:prstClr val="black">
                    <a:alpha val="30000"/>
                  </a:prst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5-9E02-41A4-A3AB-C08F8F4BCB20}"/>
              </c:ext>
            </c:extLst>
          </c:dPt>
          <c:dPt>
            <c:idx val="3"/>
            <c:bubble3D val="0"/>
            <c:spPr>
              <a:solidFill>
                <a:srgbClr val="FF8C00"/>
              </a:solidFill>
              <a:ln w="19050">
                <a:noFill/>
              </a:ln>
              <a:effectLst>
                <a:innerShdw blurRad="127000" dist="76200" dir="20400000">
                  <a:prstClr val="black">
                    <a:alpha val="28000"/>
                  </a:prst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4-9E02-41A4-A3AB-C08F8F4BCB20}"/>
              </c:ext>
            </c:extLst>
          </c:dPt>
          <c:dPt>
            <c:idx val="4"/>
            <c:bubble3D val="0"/>
            <c:spPr>
              <a:solidFill>
                <a:schemeClr val="accent5"/>
              </a:solidFill>
              <a:ln w="19050">
                <a:noFill/>
              </a:ln>
              <a:effectLst/>
              <a:scene3d>
                <a:camera prst="orthographicFront"/>
                <a:lightRig rig="threePt" dir="t"/>
              </a:scene3d>
              <a:sp3d prstMaterial="metal">
                <a:bevelT w="88900" h="88900"/>
              </a:sp3d>
            </c:spPr>
          </c:dPt>
          <c:dPt>
            <c:idx val="5"/>
            <c:bubble3D val="0"/>
            <c:spPr>
              <a:solidFill>
                <a:schemeClr val="accent6"/>
              </a:solidFill>
              <a:ln w="19050">
                <a:noFill/>
              </a:ln>
              <a:effectLst/>
              <a:scene3d>
                <a:camera prst="orthographicFront"/>
                <a:lightRig rig="threePt" dir="t"/>
              </a:scene3d>
              <a:sp3d prstMaterial="metal">
                <a:bevelT w="88900" h="88900"/>
              </a:sp3d>
            </c:spPr>
          </c:dPt>
          <c:dPt>
            <c:idx val="6"/>
            <c:bubble3D val="0"/>
            <c:spPr>
              <a:solidFill>
                <a:srgbClr val="7030A0"/>
              </a:solidFill>
              <a:ln w="19050">
                <a:noFill/>
              </a:ln>
              <a:effectLst/>
              <a:scene3d>
                <a:camera prst="orthographicFront"/>
                <a:lightRig rig="threePt" dir="t"/>
              </a:scene3d>
              <a:sp3d prstMaterial="metal">
                <a:bevelT w="88900" h="88900"/>
              </a:sp3d>
            </c:spPr>
          </c:dPt>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14.2</c:v>
                </c:pt>
                <c:pt idx="1">
                  <c:v>14.2</c:v>
                </c:pt>
                <c:pt idx="2">
                  <c:v>14.2</c:v>
                </c:pt>
                <c:pt idx="3">
                  <c:v>14.2</c:v>
                </c:pt>
                <c:pt idx="4">
                  <c:v>14.2</c:v>
                </c:pt>
                <c:pt idx="5">
                  <c:v>14.2</c:v>
                </c:pt>
                <c:pt idx="6">
                  <c:v>14.3</c:v>
                </c:pt>
              </c:numCache>
            </c:numRef>
          </c:val>
          <c:extLst xmlns:c16r2="http://schemas.microsoft.com/office/drawing/2015/06/chart">
            <c:ext xmlns:c16="http://schemas.microsoft.com/office/drawing/2014/chart" uri="{C3380CC4-5D6E-409C-BE32-E72D297353CC}">
              <c16:uniqueId val="{00000000-9E02-41A4-A3AB-C08F8F4BCB2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13839A-CB21-4324-9490-87C7E25C82DE}"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ZA"/>
        </a:p>
      </dgm:t>
    </dgm:pt>
    <dgm:pt modelId="{085FB0AB-6E84-4EB4-9BFE-6634C8269241}">
      <dgm:prSet phldrT="[Text]" custT="1"/>
      <dgm:spPr>
        <a:solidFill>
          <a:srgbClr val="679F81"/>
        </a:solidFill>
      </dgm:spPr>
      <dgm:t>
        <a:bodyPr/>
        <a:lstStyle/>
        <a:p>
          <a:r>
            <a:rPr lang="en-ZA" sz="2000" b="1" dirty="0" smtClean="0"/>
            <a:t>Problem Statement Social Reintegration:</a:t>
          </a:r>
        </a:p>
        <a:p>
          <a:r>
            <a:rPr lang="en-ZA" sz="2000" b="1" dirty="0" smtClean="0"/>
            <a:t>Unsuccessful reintegration of offenders into communities</a:t>
          </a:r>
          <a:endParaRPr lang="en-ZA" sz="2000" b="1" dirty="0"/>
        </a:p>
      </dgm:t>
    </dgm:pt>
    <dgm:pt modelId="{1A98C385-1995-4DA5-9EBE-371F9020CCC6}" type="parTrans" cxnId="{2A226013-AAD0-4478-A7DB-A82345B431F1}">
      <dgm:prSet/>
      <dgm:spPr/>
      <dgm:t>
        <a:bodyPr/>
        <a:lstStyle/>
        <a:p>
          <a:endParaRPr lang="en-ZA"/>
        </a:p>
      </dgm:t>
    </dgm:pt>
    <dgm:pt modelId="{CE5BDA5F-898E-4B24-9214-8707A7F737A1}" type="sibTrans" cxnId="{2A226013-AAD0-4478-A7DB-A82345B431F1}">
      <dgm:prSet/>
      <dgm:spPr/>
      <dgm:t>
        <a:bodyPr/>
        <a:lstStyle/>
        <a:p>
          <a:endParaRPr lang="en-ZA"/>
        </a:p>
      </dgm:t>
    </dgm:pt>
    <dgm:pt modelId="{C8F58E87-9C15-4E80-9FAC-AFA10064349E}">
      <dgm:prSet phldrT="[Text]" custT="1"/>
      <dgm:spPr>
        <a:solidFill>
          <a:srgbClr val="D9EAD9"/>
        </a:solidFill>
      </dgm:spPr>
      <dgm:t>
        <a:bodyPr/>
        <a:lstStyle/>
        <a:p>
          <a:r>
            <a:rPr lang="en-ZA" sz="1200" b="1" dirty="0" smtClean="0">
              <a:solidFill>
                <a:schemeClr val="tx1"/>
              </a:solidFill>
            </a:rPr>
            <a:t>Direct cause:</a:t>
          </a:r>
        </a:p>
        <a:p>
          <a:r>
            <a:rPr lang="en-ZA" sz="1200" b="1" dirty="0" smtClean="0">
              <a:solidFill>
                <a:schemeClr val="tx1"/>
              </a:solidFill>
            </a:rPr>
            <a:t>Inability to live a productive life</a:t>
          </a:r>
          <a:endParaRPr lang="en-GB" sz="1200" b="1" dirty="0" smtClean="0">
            <a:solidFill>
              <a:schemeClr val="tx1"/>
            </a:solidFill>
          </a:endParaRPr>
        </a:p>
      </dgm:t>
    </dgm:pt>
    <dgm:pt modelId="{32AC43AF-01EB-429E-A1D5-9976C6A0788F}" type="parTrans" cxnId="{21B925B9-DFA0-4C1C-9749-98792A915F40}">
      <dgm:prSet/>
      <dgm:spPr>
        <a:ln>
          <a:noFill/>
        </a:ln>
      </dgm:spPr>
      <dgm:t>
        <a:bodyPr/>
        <a:lstStyle/>
        <a:p>
          <a:endParaRPr lang="en-ZA"/>
        </a:p>
      </dgm:t>
    </dgm:pt>
    <dgm:pt modelId="{CBABFBD1-F710-4AA7-B45B-51C902807E8E}" type="sibTrans" cxnId="{21B925B9-DFA0-4C1C-9749-98792A915F40}">
      <dgm:prSet/>
      <dgm:spPr/>
      <dgm:t>
        <a:bodyPr/>
        <a:lstStyle/>
        <a:p>
          <a:endParaRPr lang="en-ZA"/>
        </a:p>
      </dgm:t>
    </dgm:pt>
    <dgm:pt modelId="{A33A2923-44E1-41EC-A156-7D70BDCB0FEA}">
      <dgm:prSet phldrT="[Text]" custT="1"/>
      <dgm:spPr>
        <a:solidFill>
          <a:srgbClr val="D6C29E"/>
        </a:solidFill>
      </dgm:spPr>
      <dgm:t>
        <a:bodyPr/>
        <a:lstStyle/>
        <a:p>
          <a:r>
            <a:rPr lang="en-ZA" sz="1400" dirty="0" smtClean="0">
              <a:solidFill>
                <a:schemeClr val="tx1"/>
              </a:solidFill>
            </a:rPr>
            <a:t>Hindrances of criminal record to employment </a:t>
          </a:r>
          <a:endParaRPr lang="en-GB" sz="1400" dirty="0" smtClean="0">
            <a:solidFill>
              <a:schemeClr val="tx1"/>
            </a:solidFill>
          </a:endParaRPr>
        </a:p>
      </dgm:t>
    </dgm:pt>
    <dgm:pt modelId="{50844D33-E643-4335-B147-E9E4E22C366A}" type="parTrans" cxnId="{1F63A059-C705-478F-A671-2AFC1E39A15E}">
      <dgm:prSet/>
      <dgm:spPr>
        <a:ln>
          <a:noFill/>
        </a:ln>
      </dgm:spPr>
      <dgm:t>
        <a:bodyPr/>
        <a:lstStyle/>
        <a:p>
          <a:endParaRPr lang="en-ZA"/>
        </a:p>
      </dgm:t>
    </dgm:pt>
    <dgm:pt modelId="{A522F1C7-825E-408E-9769-5727B3F03F3E}" type="sibTrans" cxnId="{1F63A059-C705-478F-A671-2AFC1E39A15E}">
      <dgm:prSet/>
      <dgm:spPr/>
      <dgm:t>
        <a:bodyPr/>
        <a:lstStyle/>
        <a:p>
          <a:endParaRPr lang="en-ZA"/>
        </a:p>
      </dgm:t>
    </dgm:pt>
    <dgm:pt modelId="{A4AD5B22-373A-4808-96C0-683E717F4AAB}">
      <dgm:prSet phldrT="[Text]" custT="1"/>
      <dgm:spPr>
        <a:solidFill>
          <a:srgbClr val="D9EAD9"/>
        </a:solidFill>
      </dgm:spPr>
      <dgm:t>
        <a:bodyPr/>
        <a:lstStyle/>
        <a:p>
          <a:r>
            <a:rPr lang="en-ZA" sz="1100" b="1" dirty="0" smtClean="0">
              <a:solidFill>
                <a:schemeClr val="tx1"/>
              </a:solidFill>
            </a:rPr>
            <a:t> Direct Cause</a:t>
          </a:r>
          <a:r>
            <a:rPr lang="en-ZA" sz="1100" b="1" dirty="0" smtClean="0">
              <a:solidFill>
                <a:schemeClr val="tx1"/>
              </a:solidFill>
            </a:rPr>
            <a:t>:</a:t>
          </a:r>
        </a:p>
        <a:p>
          <a:r>
            <a:rPr lang="en-ZA" sz="1100" b="1" dirty="0" smtClean="0">
              <a:solidFill>
                <a:schemeClr val="tx1"/>
              </a:solidFill>
            </a:rPr>
            <a:t>Failure to comply with parole correctional supervision conditions</a:t>
          </a:r>
        </a:p>
      </dgm:t>
    </dgm:pt>
    <dgm:pt modelId="{8DC48FCD-1E75-41A3-AE82-50C1F44EC7A8}" type="parTrans" cxnId="{51D318DB-C7E9-4039-AD45-49EC791E0E96}">
      <dgm:prSet/>
      <dgm:spPr>
        <a:ln>
          <a:noFill/>
        </a:ln>
      </dgm:spPr>
      <dgm:t>
        <a:bodyPr/>
        <a:lstStyle/>
        <a:p>
          <a:endParaRPr lang="en-ZA"/>
        </a:p>
      </dgm:t>
    </dgm:pt>
    <dgm:pt modelId="{8D03DA29-3505-4FFB-9A99-9FF59F6AF176}" type="sibTrans" cxnId="{51D318DB-C7E9-4039-AD45-49EC791E0E96}">
      <dgm:prSet/>
      <dgm:spPr/>
      <dgm:t>
        <a:bodyPr/>
        <a:lstStyle/>
        <a:p>
          <a:endParaRPr lang="en-ZA"/>
        </a:p>
      </dgm:t>
    </dgm:pt>
    <dgm:pt modelId="{127A95D3-4086-41AF-B32E-E7DA041D4F12}">
      <dgm:prSet phldrT="[Text]" custT="1"/>
      <dgm:spPr>
        <a:solidFill>
          <a:srgbClr val="D6C29E"/>
        </a:solidFill>
      </dgm:spPr>
      <dgm:t>
        <a:bodyPr/>
        <a:lstStyle/>
        <a:p>
          <a:r>
            <a:rPr lang="en-ZA" sz="1600" dirty="0" smtClean="0">
              <a:solidFill>
                <a:schemeClr val="tx1"/>
              </a:solidFill>
            </a:rPr>
            <a:t>Insufficient family support</a:t>
          </a:r>
        </a:p>
      </dgm:t>
    </dgm:pt>
    <dgm:pt modelId="{500993D0-9950-4BC9-8970-D94ECDEE9BCC}" type="parTrans" cxnId="{068C87A6-5386-46AF-9E39-54A959BF5245}">
      <dgm:prSet/>
      <dgm:spPr>
        <a:ln>
          <a:noFill/>
        </a:ln>
      </dgm:spPr>
      <dgm:t>
        <a:bodyPr/>
        <a:lstStyle/>
        <a:p>
          <a:endParaRPr lang="en-ZA"/>
        </a:p>
      </dgm:t>
    </dgm:pt>
    <dgm:pt modelId="{8F97E387-286B-4696-9E3D-1292CFFD977A}" type="sibTrans" cxnId="{068C87A6-5386-46AF-9E39-54A959BF5245}">
      <dgm:prSet/>
      <dgm:spPr/>
      <dgm:t>
        <a:bodyPr/>
        <a:lstStyle/>
        <a:p>
          <a:endParaRPr lang="en-ZA"/>
        </a:p>
      </dgm:t>
    </dgm:pt>
    <dgm:pt modelId="{664294A0-F3FC-4FE0-8994-49302E6A6578}">
      <dgm:prSet phldrT="[Text]" custT="1"/>
      <dgm:spPr>
        <a:solidFill>
          <a:srgbClr val="D6C29E"/>
        </a:solidFill>
      </dgm:spPr>
      <dgm:t>
        <a:bodyPr/>
        <a:lstStyle/>
        <a:p>
          <a:r>
            <a:rPr lang="en-ZA" sz="1200" dirty="0" smtClean="0">
              <a:solidFill>
                <a:schemeClr val="tx1"/>
              </a:solidFill>
            </a:rPr>
            <a:t>Inadequate participation and unwillingness of offenders in restorative justice programmes</a:t>
          </a:r>
          <a:endParaRPr lang="en-GB" sz="1200" dirty="0" smtClean="0">
            <a:solidFill>
              <a:schemeClr val="tx1"/>
            </a:solidFill>
          </a:endParaRPr>
        </a:p>
      </dgm:t>
    </dgm:pt>
    <dgm:pt modelId="{8DC65A95-A235-41D3-BE65-D2DD2A803F30}" type="parTrans" cxnId="{EAEE342B-7B69-48A0-A9F8-EB7828BF4FCF}">
      <dgm:prSet/>
      <dgm:spPr>
        <a:ln>
          <a:noFill/>
        </a:ln>
      </dgm:spPr>
      <dgm:t>
        <a:bodyPr/>
        <a:lstStyle/>
        <a:p>
          <a:endParaRPr lang="en-ZA"/>
        </a:p>
      </dgm:t>
    </dgm:pt>
    <dgm:pt modelId="{5D82B2B8-8F89-41D5-8375-4383522FD8EA}" type="sibTrans" cxnId="{EAEE342B-7B69-48A0-A9F8-EB7828BF4FCF}">
      <dgm:prSet/>
      <dgm:spPr/>
      <dgm:t>
        <a:bodyPr/>
        <a:lstStyle/>
        <a:p>
          <a:endParaRPr lang="en-ZA"/>
        </a:p>
      </dgm:t>
    </dgm:pt>
    <dgm:pt modelId="{D02146F6-7342-4A0A-9CB4-A2692433ACDB}">
      <dgm:prSet custT="1"/>
      <dgm:spPr>
        <a:solidFill>
          <a:srgbClr val="D6C29E"/>
        </a:solidFill>
      </dgm:spPr>
      <dgm:t>
        <a:bodyPr/>
        <a:lstStyle/>
        <a:p>
          <a:r>
            <a:rPr lang="en-ZA" sz="1400" dirty="0" smtClean="0">
              <a:solidFill>
                <a:schemeClr val="tx1"/>
              </a:solidFill>
            </a:rPr>
            <a:t>Stigmatization and attitudes of communities towards offenders</a:t>
          </a:r>
          <a:endParaRPr lang="en-GB" sz="1400" dirty="0" smtClean="0">
            <a:solidFill>
              <a:schemeClr val="tx1"/>
            </a:solidFill>
          </a:endParaRPr>
        </a:p>
      </dgm:t>
    </dgm:pt>
    <dgm:pt modelId="{EA516173-CEC0-4F82-BC83-AB5DE670AD90}" type="parTrans" cxnId="{0CB620C0-D101-42A1-A80A-0C0A9D9A6B87}">
      <dgm:prSet/>
      <dgm:spPr>
        <a:ln>
          <a:noFill/>
        </a:ln>
      </dgm:spPr>
      <dgm:t>
        <a:bodyPr/>
        <a:lstStyle/>
        <a:p>
          <a:endParaRPr lang="en-GB"/>
        </a:p>
      </dgm:t>
    </dgm:pt>
    <dgm:pt modelId="{EB29E678-0B76-4AE1-9637-5746199721E4}" type="sibTrans" cxnId="{0CB620C0-D101-42A1-A80A-0C0A9D9A6B87}">
      <dgm:prSet/>
      <dgm:spPr/>
      <dgm:t>
        <a:bodyPr/>
        <a:lstStyle/>
        <a:p>
          <a:endParaRPr lang="en-GB"/>
        </a:p>
      </dgm:t>
    </dgm:pt>
    <dgm:pt modelId="{35E8638D-6E58-4F2D-A455-BD8AE8229781}">
      <dgm:prSet phldrT="[Text]" custT="1"/>
      <dgm:spPr>
        <a:solidFill>
          <a:srgbClr val="D9EAD9"/>
        </a:solidFill>
      </dgm:spPr>
      <dgm:t>
        <a:bodyPr/>
        <a:lstStyle/>
        <a:p>
          <a:r>
            <a:rPr lang="en-ZA" sz="1200" b="1" dirty="0" smtClean="0">
              <a:solidFill>
                <a:schemeClr val="tx1"/>
              </a:solidFill>
            </a:rPr>
            <a:t>Direct cause:</a:t>
          </a:r>
        </a:p>
        <a:p>
          <a:r>
            <a:rPr lang="en-ZA" sz="1200" b="1" dirty="0" smtClean="0">
              <a:solidFill>
                <a:schemeClr val="tx1"/>
              </a:solidFill>
            </a:rPr>
            <a:t>Rejection of offenders by families and/or communities</a:t>
          </a:r>
          <a:endParaRPr lang="en-GB" sz="1200" b="1" dirty="0" smtClean="0">
            <a:solidFill>
              <a:schemeClr val="tx1"/>
            </a:solidFill>
          </a:endParaRPr>
        </a:p>
      </dgm:t>
    </dgm:pt>
    <dgm:pt modelId="{79B6E904-CD09-4F97-B377-53B2FD00D892}" type="sibTrans" cxnId="{78388746-5652-47D4-B470-B2F831CC1E6C}">
      <dgm:prSet/>
      <dgm:spPr/>
      <dgm:t>
        <a:bodyPr/>
        <a:lstStyle/>
        <a:p>
          <a:endParaRPr lang="en-ZA"/>
        </a:p>
      </dgm:t>
    </dgm:pt>
    <dgm:pt modelId="{AE46FA77-E6E6-4793-B80C-8FD45123AE1D}" type="parTrans" cxnId="{78388746-5652-47D4-B470-B2F831CC1E6C}">
      <dgm:prSet/>
      <dgm:spPr>
        <a:ln>
          <a:noFill/>
        </a:ln>
      </dgm:spPr>
      <dgm:t>
        <a:bodyPr/>
        <a:lstStyle/>
        <a:p>
          <a:endParaRPr lang="en-ZA"/>
        </a:p>
      </dgm:t>
    </dgm:pt>
    <dgm:pt modelId="{3B5861E9-0ABB-43CA-9809-862C38F8A064}">
      <dgm:prSet phldrT="[Text]" custT="1"/>
      <dgm:spPr>
        <a:solidFill>
          <a:srgbClr val="D6C29E"/>
        </a:solidFill>
      </dgm:spPr>
      <dgm:t>
        <a:bodyPr/>
        <a:lstStyle/>
        <a:p>
          <a:r>
            <a:rPr lang="en-ZA" sz="1800" dirty="0" smtClean="0">
              <a:solidFill>
                <a:schemeClr val="tx1"/>
              </a:solidFill>
            </a:rPr>
            <a:t>General fear of crime by communities</a:t>
          </a:r>
          <a:endParaRPr lang="en-GB" sz="1800" dirty="0" smtClean="0">
            <a:solidFill>
              <a:schemeClr val="tx1"/>
            </a:solidFill>
          </a:endParaRPr>
        </a:p>
      </dgm:t>
    </dgm:pt>
    <dgm:pt modelId="{C1EBEB72-0B59-4630-B5FA-05B380888B9C}" type="parTrans" cxnId="{621EF5B5-E965-4E7B-AE10-789EAD104F21}">
      <dgm:prSet/>
      <dgm:spPr>
        <a:ln>
          <a:noFill/>
        </a:ln>
      </dgm:spPr>
      <dgm:t>
        <a:bodyPr/>
        <a:lstStyle/>
        <a:p>
          <a:endParaRPr lang="en-GB"/>
        </a:p>
      </dgm:t>
    </dgm:pt>
    <dgm:pt modelId="{98CF3D67-FD3F-4E5C-8A6B-836412A00ED6}" type="sibTrans" cxnId="{621EF5B5-E965-4E7B-AE10-789EAD104F21}">
      <dgm:prSet/>
      <dgm:spPr/>
      <dgm:t>
        <a:bodyPr/>
        <a:lstStyle/>
        <a:p>
          <a:endParaRPr lang="en-GB"/>
        </a:p>
      </dgm:t>
    </dgm:pt>
    <dgm:pt modelId="{72826F75-F948-441B-9542-EA3EC1ECBF0B}">
      <dgm:prSet phldrT="[Text]" custT="1"/>
      <dgm:spPr>
        <a:solidFill>
          <a:schemeClr val="accent2">
            <a:lumMod val="60000"/>
            <a:lumOff val="40000"/>
          </a:schemeClr>
        </a:solidFill>
      </dgm:spPr>
      <dgm:t>
        <a:bodyPr/>
        <a:lstStyle/>
        <a:p>
          <a:r>
            <a:rPr lang="en-ZA" sz="1400" dirty="0" smtClean="0">
              <a:solidFill>
                <a:schemeClr val="tx1"/>
              </a:solidFill>
            </a:rPr>
            <a:t>Inadequate marketing of Corrections agenda</a:t>
          </a:r>
          <a:endParaRPr lang="en-GB" sz="1400" dirty="0" smtClean="0">
            <a:solidFill>
              <a:schemeClr val="tx1"/>
            </a:solidFill>
          </a:endParaRPr>
        </a:p>
      </dgm:t>
    </dgm:pt>
    <dgm:pt modelId="{FF812A36-A310-4114-B608-DCA03A02599D}" type="parTrans" cxnId="{2B1556DE-6E4A-4A81-8357-7B627A6F4FD5}">
      <dgm:prSet/>
      <dgm:spPr>
        <a:ln>
          <a:noFill/>
        </a:ln>
      </dgm:spPr>
      <dgm:t>
        <a:bodyPr/>
        <a:lstStyle/>
        <a:p>
          <a:endParaRPr lang="en-GB"/>
        </a:p>
      </dgm:t>
    </dgm:pt>
    <dgm:pt modelId="{2BE2ADF2-B500-4B74-9F59-3552FB10BD1B}" type="sibTrans" cxnId="{2B1556DE-6E4A-4A81-8357-7B627A6F4FD5}">
      <dgm:prSet/>
      <dgm:spPr/>
      <dgm:t>
        <a:bodyPr/>
        <a:lstStyle/>
        <a:p>
          <a:endParaRPr lang="en-GB"/>
        </a:p>
      </dgm:t>
    </dgm:pt>
    <dgm:pt modelId="{73123C2D-8C4B-44D4-ABB8-17A5193E7F98}">
      <dgm:prSet phldrT="[Text]" custT="1"/>
      <dgm:spPr>
        <a:solidFill>
          <a:srgbClr val="D6C29E"/>
        </a:solidFill>
      </dgm:spPr>
      <dgm:t>
        <a:bodyPr/>
        <a:lstStyle/>
        <a:p>
          <a:r>
            <a:rPr lang="en-ZA" sz="1800" dirty="0" smtClean="0">
              <a:solidFill>
                <a:schemeClr val="tx1"/>
              </a:solidFill>
            </a:rPr>
            <a:t>Inappropriate ratio of official to  offender </a:t>
          </a:r>
        </a:p>
      </dgm:t>
    </dgm:pt>
    <dgm:pt modelId="{1EA95AFD-6D5B-4D8E-B499-57FEEBA30D7B}" type="parTrans" cxnId="{4881006E-D749-418A-99FA-193815EDF568}">
      <dgm:prSet/>
      <dgm:spPr>
        <a:ln>
          <a:noFill/>
        </a:ln>
      </dgm:spPr>
      <dgm:t>
        <a:bodyPr/>
        <a:lstStyle/>
        <a:p>
          <a:endParaRPr lang="en-GB"/>
        </a:p>
      </dgm:t>
    </dgm:pt>
    <dgm:pt modelId="{EE3B77F0-EC80-42EA-B7B0-7AE4F61669C8}" type="sibTrans" cxnId="{4881006E-D749-418A-99FA-193815EDF568}">
      <dgm:prSet/>
      <dgm:spPr/>
      <dgm:t>
        <a:bodyPr/>
        <a:lstStyle/>
        <a:p>
          <a:endParaRPr lang="en-GB"/>
        </a:p>
      </dgm:t>
    </dgm:pt>
    <dgm:pt modelId="{475FC2AA-CCCF-4A8D-A161-205D027ECB96}">
      <dgm:prSet phldrT="[Text]" custT="1"/>
      <dgm:spPr>
        <a:solidFill>
          <a:srgbClr val="D6C29E"/>
        </a:solidFill>
      </dgm:spPr>
      <dgm:t>
        <a:bodyPr/>
        <a:lstStyle/>
        <a:p>
          <a:r>
            <a:rPr lang="en-ZA" sz="1800" dirty="0" smtClean="0">
              <a:solidFill>
                <a:schemeClr val="tx1"/>
              </a:solidFill>
            </a:rPr>
            <a:t>Inadequate specialised training</a:t>
          </a:r>
        </a:p>
      </dgm:t>
    </dgm:pt>
    <dgm:pt modelId="{ABE9FF0D-1848-4D59-80A9-FB95417D350F}" type="parTrans" cxnId="{E687B455-7E56-4089-BF7A-4AE8CEEAC592}">
      <dgm:prSet/>
      <dgm:spPr>
        <a:ln>
          <a:noFill/>
        </a:ln>
      </dgm:spPr>
      <dgm:t>
        <a:bodyPr/>
        <a:lstStyle/>
        <a:p>
          <a:endParaRPr lang="en-GB"/>
        </a:p>
      </dgm:t>
    </dgm:pt>
    <dgm:pt modelId="{8D403912-E226-48A7-A87D-588DEAE02C33}" type="sibTrans" cxnId="{E687B455-7E56-4089-BF7A-4AE8CEEAC592}">
      <dgm:prSet/>
      <dgm:spPr/>
      <dgm:t>
        <a:bodyPr/>
        <a:lstStyle/>
        <a:p>
          <a:endParaRPr lang="en-GB"/>
        </a:p>
      </dgm:t>
    </dgm:pt>
    <dgm:pt modelId="{FACD5604-7B0E-420B-B316-200DA201D89A}">
      <dgm:prSet phldrT="[Text]" custT="1"/>
      <dgm:spPr>
        <a:solidFill>
          <a:srgbClr val="D6C29E"/>
        </a:solidFill>
      </dgm:spPr>
      <dgm:t>
        <a:bodyPr/>
        <a:lstStyle/>
        <a:p>
          <a:r>
            <a:rPr lang="en-ZA" sz="1600" dirty="0" smtClean="0">
              <a:solidFill>
                <a:schemeClr val="tx1"/>
              </a:solidFill>
            </a:rPr>
            <a:t>Non-provision of tools of trade</a:t>
          </a:r>
          <a:endParaRPr lang="en-GB" sz="1600" dirty="0" smtClean="0">
            <a:solidFill>
              <a:schemeClr val="tx1"/>
            </a:solidFill>
          </a:endParaRPr>
        </a:p>
      </dgm:t>
    </dgm:pt>
    <dgm:pt modelId="{94FE8B1F-1BFA-4BF7-B23A-BAC4DA059A32}" type="parTrans" cxnId="{F0952709-2483-444B-9814-8BA5ECC495F6}">
      <dgm:prSet/>
      <dgm:spPr>
        <a:ln>
          <a:noFill/>
        </a:ln>
      </dgm:spPr>
      <dgm:t>
        <a:bodyPr/>
        <a:lstStyle/>
        <a:p>
          <a:endParaRPr lang="en-GB"/>
        </a:p>
      </dgm:t>
    </dgm:pt>
    <dgm:pt modelId="{8B6D542D-55B0-464A-B6F3-11C1DFC9E95C}" type="sibTrans" cxnId="{F0952709-2483-444B-9814-8BA5ECC495F6}">
      <dgm:prSet/>
      <dgm:spPr/>
      <dgm:t>
        <a:bodyPr/>
        <a:lstStyle/>
        <a:p>
          <a:endParaRPr lang="en-GB"/>
        </a:p>
      </dgm:t>
    </dgm:pt>
    <dgm:pt modelId="{22C832CD-35EC-4B25-A8DC-0CE5A7555950}">
      <dgm:prSet custT="1"/>
      <dgm:spPr>
        <a:solidFill>
          <a:srgbClr val="D6C29E"/>
        </a:solidFill>
      </dgm:spPr>
      <dgm:t>
        <a:bodyPr/>
        <a:lstStyle/>
        <a:p>
          <a:r>
            <a:rPr lang="en-GB" sz="1800" smtClean="0">
              <a:solidFill>
                <a:schemeClr val="tx1"/>
              </a:solidFill>
            </a:rPr>
            <a:t>Lack of financial aid</a:t>
          </a:r>
          <a:endParaRPr lang="en-GB" sz="1800" dirty="0" smtClean="0">
            <a:solidFill>
              <a:schemeClr val="tx1"/>
            </a:solidFill>
          </a:endParaRPr>
        </a:p>
      </dgm:t>
    </dgm:pt>
    <dgm:pt modelId="{85B7F035-CD25-426B-9388-634622E7DBA8}" type="parTrans" cxnId="{C9E6E4CA-4355-460D-BAB4-F84CAEA03B16}">
      <dgm:prSet/>
      <dgm:spPr>
        <a:ln>
          <a:noFill/>
        </a:ln>
      </dgm:spPr>
      <dgm:t>
        <a:bodyPr/>
        <a:lstStyle/>
        <a:p>
          <a:endParaRPr lang="en-GB"/>
        </a:p>
      </dgm:t>
    </dgm:pt>
    <dgm:pt modelId="{C4E6957B-3A6F-4F22-8362-51F63E507C56}" type="sibTrans" cxnId="{C9E6E4CA-4355-460D-BAB4-F84CAEA03B16}">
      <dgm:prSet/>
      <dgm:spPr/>
      <dgm:t>
        <a:bodyPr/>
        <a:lstStyle/>
        <a:p>
          <a:endParaRPr lang="en-GB"/>
        </a:p>
      </dgm:t>
    </dgm:pt>
    <dgm:pt modelId="{B3130D48-A837-4AF0-B797-94C8AC1197C6}">
      <dgm:prSet custT="1"/>
      <dgm:spPr>
        <a:solidFill>
          <a:srgbClr val="D6C29E"/>
        </a:solidFill>
      </dgm:spPr>
      <dgm:t>
        <a:bodyPr/>
        <a:lstStyle/>
        <a:p>
          <a:r>
            <a:rPr lang="en-ZA" sz="1400" smtClean="0">
              <a:solidFill>
                <a:schemeClr val="tx1"/>
              </a:solidFill>
            </a:rPr>
            <a:t>Limited work or job opportunities for parolees</a:t>
          </a:r>
          <a:endParaRPr lang="en-GB" sz="1400" dirty="0" smtClean="0">
            <a:solidFill>
              <a:schemeClr val="tx1"/>
            </a:solidFill>
          </a:endParaRPr>
        </a:p>
      </dgm:t>
    </dgm:pt>
    <dgm:pt modelId="{18AD876C-13E8-47B3-9BF7-C0E2CA51EA40}" type="parTrans" cxnId="{6315DC42-202A-4F8F-8497-996550018385}">
      <dgm:prSet/>
      <dgm:spPr>
        <a:ln>
          <a:noFill/>
        </a:ln>
      </dgm:spPr>
      <dgm:t>
        <a:bodyPr/>
        <a:lstStyle/>
        <a:p>
          <a:endParaRPr lang="en-GB"/>
        </a:p>
      </dgm:t>
    </dgm:pt>
    <dgm:pt modelId="{EC43E51C-FF4E-4B51-9EEF-B75A61F3EAE1}" type="sibTrans" cxnId="{6315DC42-202A-4F8F-8497-996550018385}">
      <dgm:prSet/>
      <dgm:spPr/>
      <dgm:t>
        <a:bodyPr/>
        <a:lstStyle/>
        <a:p>
          <a:endParaRPr lang="en-GB"/>
        </a:p>
      </dgm:t>
    </dgm:pt>
    <dgm:pt modelId="{E4479DFF-7127-49DF-BEC4-40A36D0F8CF1}">
      <dgm:prSet custT="1"/>
      <dgm:spPr>
        <a:solidFill>
          <a:srgbClr val="D6C29E"/>
        </a:solidFill>
      </dgm:spPr>
      <dgm:t>
        <a:bodyPr/>
        <a:lstStyle/>
        <a:p>
          <a:r>
            <a:rPr lang="en-ZA" sz="1200" dirty="0" smtClean="0">
              <a:solidFill>
                <a:schemeClr val="tx1"/>
              </a:solidFill>
            </a:rPr>
            <a:t>Inadequate collaboration among relevant stakeholders (departments, business sector, entities)</a:t>
          </a:r>
          <a:endParaRPr lang="en-GB" sz="1200" dirty="0" smtClean="0">
            <a:solidFill>
              <a:schemeClr val="tx1"/>
            </a:solidFill>
          </a:endParaRPr>
        </a:p>
      </dgm:t>
    </dgm:pt>
    <dgm:pt modelId="{A1EB17CD-EF81-473F-9B0B-613AF889A10E}" type="parTrans" cxnId="{01DE7B01-F7DA-427F-9E95-594D930CF989}">
      <dgm:prSet/>
      <dgm:spPr>
        <a:ln>
          <a:noFill/>
        </a:ln>
      </dgm:spPr>
      <dgm:t>
        <a:bodyPr/>
        <a:lstStyle/>
        <a:p>
          <a:endParaRPr lang="en-GB"/>
        </a:p>
      </dgm:t>
    </dgm:pt>
    <dgm:pt modelId="{9A38F393-EACC-4C6B-9C81-A826BD46011C}" type="sibTrans" cxnId="{01DE7B01-F7DA-427F-9E95-594D930CF989}">
      <dgm:prSet/>
      <dgm:spPr/>
      <dgm:t>
        <a:bodyPr/>
        <a:lstStyle/>
        <a:p>
          <a:endParaRPr lang="en-GB"/>
        </a:p>
      </dgm:t>
    </dgm:pt>
    <dgm:pt modelId="{7F850A8F-3512-443A-BDD3-BCBB02E088EC}">
      <dgm:prSet phldrT="[Text]"/>
      <dgm:spPr>
        <a:solidFill>
          <a:srgbClr val="D6C29E"/>
        </a:solidFill>
      </dgm:spPr>
      <dgm:t>
        <a:bodyPr/>
        <a:lstStyle/>
        <a:p>
          <a:r>
            <a:rPr lang="en-ZA" dirty="0" smtClean="0">
              <a:solidFill>
                <a:schemeClr val="tx1"/>
              </a:solidFill>
            </a:rPr>
            <a:t>Offenders are released into the same environment that prevailed prior to their incarceration</a:t>
          </a:r>
        </a:p>
      </dgm:t>
    </dgm:pt>
    <dgm:pt modelId="{656091FD-2112-4C72-8B72-0EAC3E58CBDF}" type="parTrans" cxnId="{419AE3A7-E509-4780-B3D3-EF2AC76ADDDC}">
      <dgm:prSet/>
      <dgm:spPr>
        <a:ln>
          <a:noFill/>
        </a:ln>
      </dgm:spPr>
      <dgm:t>
        <a:bodyPr/>
        <a:lstStyle/>
        <a:p>
          <a:endParaRPr lang="en-GB"/>
        </a:p>
      </dgm:t>
    </dgm:pt>
    <dgm:pt modelId="{D80C8D8E-9500-4DB6-86CD-CE25501CBA6B}" type="sibTrans" cxnId="{419AE3A7-E509-4780-B3D3-EF2AC76ADDDC}">
      <dgm:prSet/>
      <dgm:spPr/>
      <dgm:t>
        <a:bodyPr/>
        <a:lstStyle/>
        <a:p>
          <a:endParaRPr lang="en-GB"/>
        </a:p>
      </dgm:t>
    </dgm:pt>
    <dgm:pt modelId="{8188E49F-9D36-454F-981A-E6D3C36A1B13}">
      <dgm:prSet phldrT="[Text]"/>
      <dgm:spPr>
        <a:solidFill>
          <a:srgbClr val="D6C29E"/>
        </a:solidFill>
      </dgm:spPr>
      <dgm:t>
        <a:bodyPr/>
        <a:lstStyle/>
        <a:p>
          <a:r>
            <a:rPr lang="en-ZA" dirty="0" smtClean="0">
              <a:solidFill>
                <a:schemeClr val="tx1"/>
              </a:solidFill>
            </a:rPr>
            <a:t>Lack of ICT support systems for monitoring (remote monitoring, computers, </a:t>
          </a:r>
          <a:r>
            <a:rPr lang="en-ZA" dirty="0" err="1" smtClean="0">
              <a:solidFill>
                <a:schemeClr val="tx1"/>
              </a:solidFill>
            </a:rPr>
            <a:t>wifi</a:t>
          </a:r>
          <a:r>
            <a:rPr lang="en-ZA" dirty="0" smtClean="0">
              <a:solidFill>
                <a:schemeClr val="tx1"/>
              </a:solidFill>
            </a:rPr>
            <a:t>, mobile devices, etc.)</a:t>
          </a:r>
        </a:p>
      </dgm:t>
    </dgm:pt>
    <dgm:pt modelId="{527F1781-E850-454C-A7AC-92A383ACA2F4}" type="parTrans" cxnId="{F47E92CD-9B3A-48BF-B1A8-06A934CF155F}">
      <dgm:prSet/>
      <dgm:spPr>
        <a:ln>
          <a:noFill/>
        </a:ln>
      </dgm:spPr>
      <dgm:t>
        <a:bodyPr/>
        <a:lstStyle/>
        <a:p>
          <a:endParaRPr lang="en-GB"/>
        </a:p>
      </dgm:t>
    </dgm:pt>
    <dgm:pt modelId="{B9CC520A-234C-4855-9705-07B90BEB6393}" type="sibTrans" cxnId="{F47E92CD-9B3A-48BF-B1A8-06A934CF155F}">
      <dgm:prSet/>
      <dgm:spPr/>
      <dgm:t>
        <a:bodyPr/>
        <a:lstStyle/>
        <a:p>
          <a:endParaRPr lang="en-GB"/>
        </a:p>
      </dgm:t>
    </dgm:pt>
    <dgm:pt modelId="{D89A086C-B526-44D1-8B7D-E35379E527A2}">
      <dgm:prSet/>
      <dgm:spPr>
        <a:solidFill>
          <a:srgbClr val="D6C29E"/>
        </a:solidFill>
      </dgm:spPr>
      <dgm:t>
        <a:bodyPr/>
        <a:lstStyle/>
        <a:p>
          <a:r>
            <a:rPr lang="en-ZA" dirty="0" smtClean="0">
              <a:solidFill>
                <a:schemeClr val="tx1"/>
              </a:solidFill>
            </a:rPr>
            <a:t>Inadequate collaboration among relevant stakeholders (departments, business sector, entities)</a:t>
          </a:r>
          <a:endParaRPr lang="en-GB" dirty="0" smtClean="0">
            <a:solidFill>
              <a:schemeClr val="tx1"/>
            </a:solidFill>
          </a:endParaRPr>
        </a:p>
      </dgm:t>
    </dgm:pt>
    <dgm:pt modelId="{86B5B56E-0339-4FA7-AA12-7A89EC8A5E82}" type="parTrans" cxnId="{2A806C8D-7866-4D71-90F0-C3D3DAAE5F9A}">
      <dgm:prSet/>
      <dgm:spPr>
        <a:ln>
          <a:noFill/>
        </a:ln>
      </dgm:spPr>
      <dgm:t>
        <a:bodyPr/>
        <a:lstStyle/>
        <a:p>
          <a:endParaRPr lang="en-GB"/>
        </a:p>
      </dgm:t>
    </dgm:pt>
    <dgm:pt modelId="{CE5D5F10-AFD4-4892-9709-D895ABBBF5C4}" type="sibTrans" cxnId="{2A806C8D-7866-4D71-90F0-C3D3DAAE5F9A}">
      <dgm:prSet/>
      <dgm:spPr/>
      <dgm:t>
        <a:bodyPr/>
        <a:lstStyle/>
        <a:p>
          <a:endParaRPr lang="en-GB"/>
        </a:p>
      </dgm:t>
    </dgm:pt>
    <dgm:pt modelId="{54A31BC4-3EF2-40E0-9459-642538239084}">
      <dgm:prSet custT="1"/>
      <dgm:spPr>
        <a:solidFill>
          <a:srgbClr val="D6C29E"/>
        </a:solidFill>
      </dgm:spPr>
      <dgm:t>
        <a:bodyPr/>
        <a:lstStyle/>
        <a:p>
          <a:r>
            <a:rPr lang="en-ZA" sz="1400" dirty="0" smtClean="0">
              <a:solidFill>
                <a:schemeClr val="tx1"/>
              </a:solidFill>
            </a:rPr>
            <a:t>Insufficient and no suitable vehicles for monitoring</a:t>
          </a:r>
          <a:endParaRPr lang="en-GB" sz="1400" dirty="0" smtClean="0">
            <a:solidFill>
              <a:schemeClr val="tx1"/>
            </a:solidFill>
          </a:endParaRPr>
        </a:p>
      </dgm:t>
    </dgm:pt>
    <dgm:pt modelId="{9677C621-ACC7-438B-9350-321E48978AB4}" type="parTrans" cxnId="{E2B4B973-D94C-41A4-919E-BDF3951A3DD4}">
      <dgm:prSet/>
      <dgm:spPr>
        <a:ln>
          <a:noFill/>
        </a:ln>
      </dgm:spPr>
      <dgm:t>
        <a:bodyPr/>
        <a:lstStyle/>
        <a:p>
          <a:endParaRPr lang="en-GB"/>
        </a:p>
      </dgm:t>
    </dgm:pt>
    <dgm:pt modelId="{6588E59C-514D-4FA2-8AC2-E7C6BADE7897}" type="sibTrans" cxnId="{E2B4B973-D94C-41A4-919E-BDF3951A3DD4}">
      <dgm:prSet/>
      <dgm:spPr/>
      <dgm:t>
        <a:bodyPr/>
        <a:lstStyle/>
        <a:p>
          <a:endParaRPr lang="en-GB"/>
        </a:p>
      </dgm:t>
    </dgm:pt>
    <dgm:pt modelId="{CD2B495A-461B-4006-962A-65CC2FCBFC63}">
      <dgm:prSet custT="1"/>
      <dgm:spPr>
        <a:solidFill>
          <a:srgbClr val="D6C29E"/>
        </a:solidFill>
      </dgm:spPr>
      <dgm:t>
        <a:bodyPr/>
        <a:lstStyle/>
        <a:p>
          <a:r>
            <a:rPr lang="en-GB" sz="1800" dirty="0" smtClean="0">
              <a:solidFill>
                <a:schemeClr val="tx1"/>
              </a:solidFill>
            </a:rPr>
            <a:t>Lack of mobile offices</a:t>
          </a:r>
        </a:p>
      </dgm:t>
    </dgm:pt>
    <dgm:pt modelId="{7260E315-5AF4-4FE3-845C-B87CE4E13C0E}" type="parTrans" cxnId="{83289A60-4C03-4298-BAED-82660E50E554}">
      <dgm:prSet/>
      <dgm:spPr>
        <a:ln>
          <a:noFill/>
        </a:ln>
      </dgm:spPr>
      <dgm:t>
        <a:bodyPr/>
        <a:lstStyle/>
        <a:p>
          <a:endParaRPr lang="en-GB"/>
        </a:p>
      </dgm:t>
    </dgm:pt>
    <dgm:pt modelId="{AE8CAD7B-444A-4BCB-8315-41995C614398}" type="sibTrans" cxnId="{83289A60-4C03-4298-BAED-82660E50E554}">
      <dgm:prSet/>
      <dgm:spPr/>
      <dgm:t>
        <a:bodyPr/>
        <a:lstStyle/>
        <a:p>
          <a:endParaRPr lang="en-GB"/>
        </a:p>
      </dgm:t>
    </dgm:pt>
    <dgm:pt modelId="{B06E7BAD-2D71-45C3-ACC4-9359A6A60BD9}">
      <dgm:prSet phldrT="[Text]" custT="1"/>
      <dgm:spPr>
        <a:solidFill>
          <a:srgbClr val="D9EAD9"/>
        </a:solidFill>
      </dgm:spPr>
      <dgm:t>
        <a:bodyPr/>
        <a:lstStyle/>
        <a:p>
          <a:r>
            <a:rPr lang="en-ZA" sz="1200" b="1" dirty="0" smtClean="0">
              <a:solidFill>
                <a:schemeClr val="tx1"/>
              </a:solidFill>
            </a:rPr>
            <a:t>Direct cause: </a:t>
          </a:r>
        </a:p>
        <a:p>
          <a:r>
            <a:rPr lang="en-ZA" sz="1200" b="1" dirty="0" smtClean="0">
              <a:solidFill>
                <a:schemeClr val="tx1"/>
              </a:solidFill>
            </a:rPr>
            <a:t>Inadequate organisational structure</a:t>
          </a:r>
        </a:p>
      </dgm:t>
    </dgm:pt>
    <dgm:pt modelId="{320CF9B4-E7B6-488D-A7C1-6ABEED8373F9}" type="sibTrans" cxnId="{E18E13F7-8F5B-4405-BC68-54080A6968EF}">
      <dgm:prSet/>
      <dgm:spPr/>
      <dgm:t>
        <a:bodyPr/>
        <a:lstStyle/>
        <a:p>
          <a:endParaRPr lang="en-GB"/>
        </a:p>
      </dgm:t>
    </dgm:pt>
    <dgm:pt modelId="{A3032995-7F31-430A-908E-2021F8AFC278}" type="parTrans" cxnId="{E18E13F7-8F5B-4405-BC68-54080A6968EF}">
      <dgm:prSet/>
      <dgm:spPr>
        <a:ln>
          <a:noFill/>
        </a:ln>
      </dgm:spPr>
      <dgm:t>
        <a:bodyPr/>
        <a:lstStyle/>
        <a:p>
          <a:endParaRPr lang="en-GB"/>
        </a:p>
      </dgm:t>
    </dgm:pt>
    <dgm:pt modelId="{73155EFA-CD81-4915-91AC-A129BB0EEC7D}" type="pres">
      <dgm:prSet presAssocID="{B613839A-CB21-4324-9490-87C7E25C82DE}" presName="hierChild1" presStyleCnt="0">
        <dgm:presLayoutVars>
          <dgm:orgChart val="1"/>
          <dgm:chPref val="1"/>
          <dgm:dir/>
          <dgm:animOne val="branch"/>
          <dgm:animLvl val="lvl"/>
          <dgm:resizeHandles/>
        </dgm:presLayoutVars>
      </dgm:prSet>
      <dgm:spPr/>
      <dgm:t>
        <a:bodyPr/>
        <a:lstStyle/>
        <a:p>
          <a:endParaRPr lang="en-ZA"/>
        </a:p>
      </dgm:t>
    </dgm:pt>
    <dgm:pt modelId="{E1D86D3A-9A89-41D6-914D-BE185C4F5375}" type="pres">
      <dgm:prSet presAssocID="{085FB0AB-6E84-4EB4-9BFE-6634C8269241}" presName="hierRoot1" presStyleCnt="0">
        <dgm:presLayoutVars>
          <dgm:hierBranch val="init"/>
        </dgm:presLayoutVars>
      </dgm:prSet>
      <dgm:spPr/>
    </dgm:pt>
    <dgm:pt modelId="{67A0E65F-969E-47CE-8F63-C7AEBA38CA3B}" type="pres">
      <dgm:prSet presAssocID="{085FB0AB-6E84-4EB4-9BFE-6634C8269241}" presName="rootComposite1" presStyleCnt="0"/>
      <dgm:spPr/>
    </dgm:pt>
    <dgm:pt modelId="{C881D29A-48AC-4D3D-8643-D3D920669F30}" type="pres">
      <dgm:prSet presAssocID="{085FB0AB-6E84-4EB4-9BFE-6634C8269241}" presName="rootText1" presStyleLbl="node0" presStyleIdx="0" presStyleCnt="1" custScaleX="947429" custScaleY="132478" custLinFactNeighborX="-49839" custLinFactNeighborY="60993">
        <dgm:presLayoutVars>
          <dgm:chPref val="3"/>
        </dgm:presLayoutVars>
      </dgm:prSet>
      <dgm:spPr/>
      <dgm:t>
        <a:bodyPr/>
        <a:lstStyle/>
        <a:p>
          <a:endParaRPr lang="en-ZA"/>
        </a:p>
      </dgm:t>
    </dgm:pt>
    <dgm:pt modelId="{1D247E3C-18D9-4DE9-A577-B190F9AE8AEB}" type="pres">
      <dgm:prSet presAssocID="{085FB0AB-6E84-4EB4-9BFE-6634C8269241}" presName="rootConnector1" presStyleLbl="node1" presStyleIdx="0" presStyleCnt="0"/>
      <dgm:spPr/>
      <dgm:t>
        <a:bodyPr/>
        <a:lstStyle/>
        <a:p>
          <a:endParaRPr lang="en-ZA"/>
        </a:p>
      </dgm:t>
    </dgm:pt>
    <dgm:pt modelId="{84AF7C58-C63D-4942-AC4C-6F348CACA445}" type="pres">
      <dgm:prSet presAssocID="{085FB0AB-6E84-4EB4-9BFE-6634C8269241}" presName="hierChild2" presStyleCnt="0"/>
      <dgm:spPr/>
    </dgm:pt>
    <dgm:pt modelId="{C669697D-B007-49AC-92CB-1D93DE4FC220}" type="pres">
      <dgm:prSet presAssocID="{AE46FA77-E6E6-4793-B80C-8FD45123AE1D}" presName="Name37" presStyleLbl="parChTrans1D2" presStyleIdx="0" presStyleCnt="4"/>
      <dgm:spPr/>
      <dgm:t>
        <a:bodyPr/>
        <a:lstStyle/>
        <a:p>
          <a:endParaRPr lang="en-ZA"/>
        </a:p>
      </dgm:t>
    </dgm:pt>
    <dgm:pt modelId="{13700F4A-BDB4-4F9E-94A4-EF1CB6953A26}" type="pres">
      <dgm:prSet presAssocID="{35E8638D-6E58-4F2D-A455-BD8AE8229781}" presName="hierRoot2" presStyleCnt="0">
        <dgm:presLayoutVars>
          <dgm:hierBranch val="l"/>
        </dgm:presLayoutVars>
      </dgm:prSet>
      <dgm:spPr/>
    </dgm:pt>
    <dgm:pt modelId="{F15ED332-3EF5-4B9A-A1C1-1D077F9ECC7E}" type="pres">
      <dgm:prSet presAssocID="{35E8638D-6E58-4F2D-A455-BD8AE8229781}" presName="rootComposite" presStyleCnt="0"/>
      <dgm:spPr/>
    </dgm:pt>
    <dgm:pt modelId="{5D172DE7-414E-40AD-9BB0-7D0539897C7C}" type="pres">
      <dgm:prSet presAssocID="{35E8638D-6E58-4F2D-A455-BD8AE8229781}" presName="rootText" presStyleLbl="node2" presStyleIdx="0" presStyleCnt="4" custScaleX="224315" custLinFactNeighborX="-58873" custLinFactNeighborY="28013">
        <dgm:presLayoutVars>
          <dgm:chPref val="3"/>
        </dgm:presLayoutVars>
      </dgm:prSet>
      <dgm:spPr/>
      <dgm:t>
        <a:bodyPr/>
        <a:lstStyle/>
        <a:p>
          <a:endParaRPr lang="en-ZA"/>
        </a:p>
      </dgm:t>
    </dgm:pt>
    <dgm:pt modelId="{57E46239-E658-4935-872A-C21AC44802B1}" type="pres">
      <dgm:prSet presAssocID="{35E8638D-6E58-4F2D-A455-BD8AE8229781}" presName="rootConnector" presStyleLbl="node2" presStyleIdx="0" presStyleCnt="4"/>
      <dgm:spPr/>
      <dgm:t>
        <a:bodyPr/>
        <a:lstStyle/>
        <a:p>
          <a:endParaRPr lang="en-ZA"/>
        </a:p>
      </dgm:t>
    </dgm:pt>
    <dgm:pt modelId="{F2E4D45B-31EF-4EC0-B519-AA0607CA01AF}" type="pres">
      <dgm:prSet presAssocID="{35E8638D-6E58-4F2D-A455-BD8AE8229781}" presName="hierChild4" presStyleCnt="0"/>
      <dgm:spPr/>
    </dgm:pt>
    <dgm:pt modelId="{C17B692B-F571-4769-B18B-8DE0C6BAD854}" type="pres">
      <dgm:prSet presAssocID="{EA516173-CEC0-4F82-BC83-AB5DE670AD90}" presName="Name50" presStyleLbl="parChTrans1D3" presStyleIdx="0" presStyleCnt="16"/>
      <dgm:spPr/>
      <dgm:t>
        <a:bodyPr/>
        <a:lstStyle/>
        <a:p>
          <a:endParaRPr lang="en-GB"/>
        </a:p>
      </dgm:t>
    </dgm:pt>
    <dgm:pt modelId="{3D2FD067-D2EC-4717-8311-22907868F7AE}" type="pres">
      <dgm:prSet presAssocID="{D02146F6-7342-4A0A-9CB4-A2692433ACDB}" presName="hierRoot2" presStyleCnt="0">
        <dgm:presLayoutVars>
          <dgm:hierBranch val="init"/>
        </dgm:presLayoutVars>
      </dgm:prSet>
      <dgm:spPr/>
    </dgm:pt>
    <dgm:pt modelId="{72C13C45-E267-4B83-A21C-8E64470A468C}" type="pres">
      <dgm:prSet presAssocID="{D02146F6-7342-4A0A-9CB4-A2692433ACDB}" presName="rootComposite" presStyleCnt="0"/>
      <dgm:spPr/>
    </dgm:pt>
    <dgm:pt modelId="{B7364778-1BF1-4826-B00C-AEE95BDE8AC7}" type="pres">
      <dgm:prSet presAssocID="{D02146F6-7342-4A0A-9CB4-A2692433ACDB}" presName="rootText" presStyleLbl="node3" presStyleIdx="0" presStyleCnt="16" custScaleX="179990" custScaleY="122393" custLinFactNeighborX="-37904" custLinFactNeighborY="13647">
        <dgm:presLayoutVars>
          <dgm:chPref val="3"/>
        </dgm:presLayoutVars>
      </dgm:prSet>
      <dgm:spPr/>
      <dgm:t>
        <a:bodyPr/>
        <a:lstStyle/>
        <a:p>
          <a:endParaRPr lang="en-GB"/>
        </a:p>
      </dgm:t>
    </dgm:pt>
    <dgm:pt modelId="{9A2A62B1-58F4-48BE-8EC9-366209379906}" type="pres">
      <dgm:prSet presAssocID="{D02146F6-7342-4A0A-9CB4-A2692433ACDB}" presName="rootConnector" presStyleLbl="node3" presStyleIdx="0" presStyleCnt="16"/>
      <dgm:spPr/>
      <dgm:t>
        <a:bodyPr/>
        <a:lstStyle/>
        <a:p>
          <a:endParaRPr lang="en-GB"/>
        </a:p>
      </dgm:t>
    </dgm:pt>
    <dgm:pt modelId="{491D553E-AE08-4C1E-93C5-3F362EF4F565}" type="pres">
      <dgm:prSet presAssocID="{D02146F6-7342-4A0A-9CB4-A2692433ACDB}" presName="hierChild4" presStyleCnt="0"/>
      <dgm:spPr/>
    </dgm:pt>
    <dgm:pt modelId="{D61AC6ED-959F-4AD6-9779-811E87754FF8}" type="pres">
      <dgm:prSet presAssocID="{D02146F6-7342-4A0A-9CB4-A2692433ACDB}" presName="hierChild5" presStyleCnt="0"/>
      <dgm:spPr/>
    </dgm:pt>
    <dgm:pt modelId="{07E44571-BC9A-471F-ABE9-E6E9EEFC9C12}" type="pres">
      <dgm:prSet presAssocID="{8DC65A95-A235-41D3-BE65-D2DD2A803F30}" presName="Name50" presStyleLbl="parChTrans1D3" presStyleIdx="1" presStyleCnt="16"/>
      <dgm:spPr/>
      <dgm:t>
        <a:bodyPr/>
        <a:lstStyle/>
        <a:p>
          <a:endParaRPr lang="en-ZA"/>
        </a:p>
      </dgm:t>
    </dgm:pt>
    <dgm:pt modelId="{FB7BBDC3-971E-46F7-B91C-2B975E59CAB3}" type="pres">
      <dgm:prSet presAssocID="{664294A0-F3FC-4FE0-8994-49302E6A6578}" presName="hierRoot2" presStyleCnt="0">
        <dgm:presLayoutVars>
          <dgm:hierBranch val="init"/>
        </dgm:presLayoutVars>
      </dgm:prSet>
      <dgm:spPr/>
    </dgm:pt>
    <dgm:pt modelId="{5E9D6951-3C59-4ECD-90E3-3C4E73AEA120}" type="pres">
      <dgm:prSet presAssocID="{664294A0-F3FC-4FE0-8994-49302E6A6578}" presName="rootComposite" presStyleCnt="0"/>
      <dgm:spPr/>
    </dgm:pt>
    <dgm:pt modelId="{62A03DDA-158C-4164-9E6E-0CFF9018F2FB}" type="pres">
      <dgm:prSet presAssocID="{664294A0-F3FC-4FE0-8994-49302E6A6578}" presName="rootText" presStyleLbl="node3" presStyleIdx="1" presStyleCnt="16" custScaleX="179990" custScaleY="129593" custLinFactNeighborX="-37904" custLinFactNeighborY="-9455">
        <dgm:presLayoutVars>
          <dgm:chPref val="3"/>
        </dgm:presLayoutVars>
      </dgm:prSet>
      <dgm:spPr/>
      <dgm:t>
        <a:bodyPr/>
        <a:lstStyle/>
        <a:p>
          <a:endParaRPr lang="en-ZA"/>
        </a:p>
      </dgm:t>
    </dgm:pt>
    <dgm:pt modelId="{8ABC4826-845E-4698-8D16-8D66E49BF30D}" type="pres">
      <dgm:prSet presAssocID="{664294A0-F3FC-4FE0-8994-49302E6A6578}" presName="rootConnector" presStyleLbl="node3" presStyleIdx="1" presStyleCnt="16"/>
      <dgm:spPr/>
      <dgm:t>
        <a:bodyPr/>
        <a:lstStyle/>
        <a:p>
          <a:endParaRPr lang="en-ZA"/>
        </a:p>
      </dgm:t>
    </dgm:pt>
    <dgm:pt modelId="{3D894754-B2FA-4A94-996C-8AEB78101919}" type="pres">
      <dgm:prSet presAssocID="{664294A0-F3FC-4FE0-8994-49302E6A6578}" presName="hierChild4" presStyleCnt="0"/>
      <dgm:spPr/>
    </dgm:pt>
    <dgm:pt modelId="{0F362890-EA0B-474B-8247-AC5F2BB335AF}" type="pres">
      <dgm:prSet presAssocID="{664294A0-F3FC-4FE0-8994-49302E6A6578}" presName="hierChild5" presStyleCnt="0"/>
      <dgm:spPr/>
    </dgm:pt>
    <dgm:pt modelId="{7441AB68-7867-4E8E-9FCB-4765D602EA3B}" type="pres">
      <dgm:prSet presAssocID="{C1EBEB72-0B59-4630-B5FA-05B380888B9C}" presName="Name50" presStyleLbl="parChTrans1D3" presStyleIdx="2" presStyleCnt="16"/>
      <dgm:spPr/>
      <dgm:t>
        <a:bodyPr/>
        <a:lstStyle/>
        <a:p>
          <a:endParaRPr lang="en-GB"/>
        </a:p>
      </dgm:t>
    </dgm:pt>
    <dgm:pt modelId="{A433B099-8E64-406C-BD70-DB31CCF0BCCC}" type="pres">
      <dgm:prSet presAssocID="{3B5861E9-0ABB-43CA-9809-862C38F8A064}" presName="hierRoot2" presStyleCnt="0">
        <dgm:presLayoutVars>
          <dgm:hierBranch val="init"/>
        </dgm:presLayoutVars>
      </dgm:prSet>
      <dgm:spPr/>
    </dgm:pt>
    <dgm:pt modelId="{BA5476D0-253F-4F0B-B3EF-F41A136C8237}" type="pres">
      <dgm:prSet presAssocID="{3B5861E9-0ABB-43CA-9809-862C38F8A064}" presName="rootComposite" presStyleCnt="0"/>
      <dgm:spPr/>
    </dgm:pt>
    <dgm:pt modelId="{C133484E-B4DE-4B21-BD16-C9C5B1130169}" type="pres">
      <dgm:prSet presAssocID="{3B5861E9-0ABB-43CA-9809-862C38F8A064}" presName="rootText" presStyleLbl="node3" presStyleIdx="2" presStyleCnt="16" custScaleX="179990" custScaleY="129593" custLinFactNeighborX="-30284" custLinFactNeighborY="-24939">
        <dgm:presLayoutVars>
          <dgm:chPref val="3"/>
        </dgm:presLayoutVars>
      </dgm:prSet>
      <dgm:spPr/>
      <dgm:t>
        <a:bodyPr/>
        <a:lstStyle/>
        <a:p>
          <a:endParaRPr lang="en-GB"/>
        </a:p>
      </dgm:t>
    </dgm:pt>
    <dgm:pt modelId="{7D376D36-1CC3-4C04-B435-842B974723DA}" type="pres">
      <dgm:prSet presAssocID="{3B5861E9-0ABB-43CA-9809-862C38F8A064}" presName="rootConnector" presStyleLbl="node3" presStyleIdx="2" presStyleCnt="16"/>
      <dgm:spPr/>
      <dgm:t>
        <a:bodyPr/>
        <a:lstStyle/>
        <a:p>
          <a:endParaRPr lang="en-GB"/>
        </a:p>
      </dgm:t>
    </dgm:pt>
    <dgm:pt modelId="{98716E45-57D3-4781-A637-7982EDD2A7B0}" type="pres">
      <dgm:prSet presAssocID="{3B5861E9-0ABB-43CA-9809-862C38F8A064}" presName="hierChild4" presStyleCnt="0"/>
      <dgm:spPr/>
    </dgm:pt>
    <dgm:pt modelId="{A3E15DEC-BBEE-4FBC-AF85-BAD6374CB70A}" type="pres">
      <dgm:prSet presAssocID="{FF812A36-A310-4114-B608-DCA03A02599D}" presName="Name37" presStyleLbl="parChTrans1D4" presStyleIdx="0" presStyleCnt="1"/>
      <dgm:spPr/>
      <dgm:t>
        <a:bodyPr/>
        <a:lstStyle/>
        <a:p>
          <a:endParaRPr lang="en-GB"/>
        </a:p>
      </dgm:t>
    </dgm:pt>
    <dgm:pt modelId="{97283C62-C4FF-4250-A060-E033E1508DC8}" type="pres">
      <dgm:prSet presAssocID="{72826F75-F948-441B-9542-EA3EC1ECBF0B}" presName="hierRoot2" presStyleCnt="0">
        <dgm:presLayoutVars>
          <dgm:hierBranch val="l"/>
        </dgm:presLayoutVars>
      </dgm:prSet>
      <dgm:spPr/>
    </dgm:pt>
    <dgm:pt modelId="{643EE572-8E73-45A6-8C2A-E352FD689F2A}" type="pres">
      <dgm:prSet presAssocID="{72826F75-F948-441B-9542-EA3EC1ECBF0B}" presName="rootComposite" presStyleCnt="0"/>
      <dgm:spPr/>
    </dgm:pt>
    <dgm:pt modelId="{12489E47-240C-4CAE-8F6F-B835E0174555}" type="pres">
      <dgm:prSet presAssocID="{72826F75-F948-441B-9542-EA3EC1ECBF0B}" presName="rootText" presStyleLbl="node4" presStyleIdx="0" presStyleCnt="1" custScaleX="143992" custScaleY="136793" custLinFactNeighborX="-59756" custLinFactNeighborY="-42912">
        <dgm:presLayoutVars>
          <dgm:chPref val="3"/>
        </dgm:presLayoutVars>
      </dgm:prSet>
      <dgm:spPr/>
      <dgm:t>
        <a:bodyPr/>
        <a:lstStyle/>
        <a:p>
          <a:endParaRPr lang="en-GB"/>
        </a:p>
      </dgm:t>
    </dgm:pt>
    <dgm:pt modelId="{23076AA0-339C-40D3-961C-45BBB66343D6}" type="pres">
      <dgm:prSet presAssocID="{72826F75-F948-441B-9542-EA3EC1ECBF0B}" presName="rootConnector" presStyleLbl="node4" presStyleIdx="0" presStyleCnt="1"/>
      <dgm:spPr/>
      <dgm:t>
        <a:bodyPr/>
        <a:lstStyle/>
        <a:p>
          <a:endParaRPr lang="en-GB"/>
        </a:p>
      </dgm:t>
    </dgm:pt>
    <dgm:pt modelId="{41F04094-6ADF-459E-A713-7214FEAFF604}" type="pres">
      <dgm:prSet presAssocID="{72826F75-F948-441B-9542-EA3EC1ECBF0B}" presName="hierChild4" presStyleCnt="0"/>
      <dgm:spPr/>
    </dgm:pt>
    <dgm:pt modelId="{823FFBDC-A63F-427E-AB66-3C6063A888B4}" type="pres">
      <dgm:prSet presAssocID="{72826F75-F948-441B-9542-EA3EC1ECBF0B}" presName="hierChild5" presStyleCnt="0"/>
      <dgm:spPr/>
    </dgm:pt>
    <dgm:pt modelId="{9EF79DA4-4B04-43EE-B639-A8EE25661A12}" type="pres">
      <dgm:prSet presAssocID="{3B5861E9-0ABB-43CA-9809-862C38F8A064}" presName="hierChild5" presStyleCnt="0"/>
      <dgm:spPr/>
    </dgm:pt>
    <dgm:pt modelId="{61424CF2-1181-46BD-A692-E76B64DB6354}" type="pres">
      <dgm:prSet presAssocID="{35E8638D-6E58-4F2D-A455-BD8AE8229781}" presName="hierChild5" presStyleCnt="0"/>
      <dgm:spPr/>
    </dgm:pt>
    <dgm:pt modelId="{ACA273F8-4793-4C69-B3D9-C10708DFB258}" type="pres">
      <dgm:prSet presAssocID="{32AC43AF-01EB-429E-A1D5-9976C6A0788F}" presName="Name37" presStyleLbl="parChTrans1D2" presStyleIdx="1" presStyleCnt="4"/>
      <dgm:spPr/>
      <dgm:t>
        <a:bodyPr/>
        <a:lstStyle/>
        <a:p>
          <a:endParaRPr lang="en-ZA"/>
        </a:p>
      </dgm:t>
    </dgm:pt>
    <dgm:pt modelId="{C44E92CF-16D9-4654-AC0C-978A9607B0EA}" type="pres">
      <dgm:prSet presAssocID="{C8F58E87-9C15-4E80-9FAC-AFA10064349E}" presName="hierRoot2" presStyleCnt="0">
        <dgm:presLayoutVars>
          <dgm:hierBranch val="init"/>
        </dgm:presLayoutVars>
      </dgm:prSet>
      <dgm:spPr/>
    </dgm:pt>
    <dgm:pt modelId="{2A79E198-A3DE-4881-A474-D8BD7DEEAA26}" type="pres">
      <dgm:prSet presAssocID="{C8F58E87-9C15-4E80-9FAC-AFA10064349E}" presName="rootComposite" presStyleCnt="0"/>
      <dgm:spPr/>
    </dgm:pt>
    <dgm:pt modelId="{D4595EAA-D955-4C4B-AE21-91F8DC8462B9}" type="pres">
      <dgm:prSet presAssocID="{C8F58E87-9C15-4E80-9FAC-AFA10064349E}" presName="rootText" presStyleLbl="node2" presStyleIdx="1" presStyleCnt="4" custScaleX="224315" custScaleY="100001" custLinFactNeighborX="-28179" custLinFactNeighborY="28786">
        <dgm:presLayoutVars>
          <dgm:chPref val="3"/>
        </dgm:presLayoutVars>
      </dgm:prSet>
      <dgm:spPr/>
      <dgm:t>
        <a:bodyPr/>
        <a:lstStyle/>
        <a:p>
          <a:endParaRPr lang="en-ZA"/>
        </a:p>
      </dgm:t>
    </dgm:pt>
    <dgm:pt modelId="{6DB18FA2-C3B4-4446-88AE-F6CCA0F80C39}" type="pres">
      <dgm:prSet presAssocID="{C8F58E87-9C15-4E80-9FAC-AFA10064349E}" presName="rootConnector" presStyleLbl="node2" presStyleIdx="1" presStyleCnt="4"/>
      <dgm:spPr/>
      <dgm:t>
        <a:bodyPr/>
        <a:lstStyle/>
        <a:p>
          <a:endParaRPr lang="en-ZA"/>
        </a:p>
      </dgm:t>
    </dgm:pt>
    <dgm:pt modelId="{C542AC64-7B22-4593-8FEE-533A8555DCC9}" type="pres">
      <dgm:prSet presAssocID="{C8F58E87-9C15-4E80-9FAC-AFA10064349E}" presName="hierChild4" presStyleCnt="0"/>
      <dgm:spPr/>
    </dgm:pt>
    <dgm:pt modelId="{4AB35B7C-4A9C-41AD-B127-8256FB277B53}" type="pres">
      <dgm:prSet presAssocID="{50844D33-E643-4335-B147-E9E4E22C366A}" presName="Name37" presStyleLbl="parChTrans1D3" presStyleIdx="3" presStyleCnt="16"/>
      <dgm:spPr/>
      <dgm:t>
        <a:bodyPr/>
        <a:lstStyle/>
        <a:p>
          <a:endParaRPr lang="en-ZA"/>
        </a:p>
      </dgm:t>
    </dgm:pt>
    <dgm:pt modelId="{F4629899-A738-43BC-9F65-00F6BFBD09EA}" type="pres">
      <dgm:prSet presAssocID="{A33A2923-44E1-41EC-A156-7D70BDCB0FEA}" presName="hierRoot2" presStyleCnt="0">
        <dgm:presLayoutVars>
          <dgm:hierBranch val="init"/>
        </dgm:presLayoutVars>
      </dgm:prSet>
      <dgm:spPr/>
    </dgm:pt>
    <dgm:pt modelId="{F89293C5-CA49-4553-8192-461592DFFFCB}" type="pres">
      <dgm:prSet presAssocID="{A33A2923-44E1-41EC-A156-7D70BDCB0FEA}" presName="rootComposite" presStyleCnt="0"/>
      <dgm:spPr/>
    </dgm:pt>
    <dgm:pt modelId="{084DE2D2-040F-4493-91D2-DAEA2F24ABA3}" type="pres">
      <dgm:prSet presAssocID="{A33A2923-44E1-41EC-A156-7D70BDCB0FEA}" presName="rootText" presStyleLbl="node3" presStyleIdx="3" presStyleCnt="16" custScaleX="210576" custLinFactNeighborX="-76163" custLinFactNeighborY="10038">
        <dgm:presLayoutVars>
          <dgm:chPref val="3"/>
        </dgm:presLayoutVars>
      </dgm:prSet>
      <dgm:spPr/>
      <dgm:t>
        <a:bodyPr/>
        <a:lstStyle/>
        <a:p>
          <a:endParaRPr lang="en-ZA"/>
        </a:p>
      </dgm:t>
    </dgm:pt>
    <dgm:pt modelId="{E064F990-87CA-4387-8D5B-4D7899C7F569}" type="pres">
      <dgm:prSet presAssocID="{A33A2923-44E1-41EC-A156-7D70BDCB0FEA}" presName="rootConnector" presStyleLbl="node3" presStyleIdx="3" presStyleCnt="16"/>
      <dgm:spPr/>
      <dgm:t>
        <a:bodyPr/>
        <a:lstStyle/>
        <a:p>
          <a:endParaRPr lang="en-ZA"/>
        </a:p>
      </dgm:t>
    </dgm:pt>
    <dgm:pt modelId="{809E898E-B353-4E08-89E1-A1B78FAA705B}" type="pres">
      <dgm:prSet presAssocID="{A33A2923-44E1-41EC-A156-7D70BDCB0FEA}" presName="hierChild4" presStyleCnt="0"/>
      <dgm:spPr/>
    </dgm:pt>
    <dgm:pt modelId="{24106331-B47C-41F5-9892-A0BB19FFA11B}" type="pres">
      <dgm:prSet presAssocID="{A33A2923-44E1-41EC-A156-7D70BDCB0FEA}" presName="hierChild5" presStyleCnt="0"/>
      <dgm:spPr/>
    </dgm:pt>
    <dgm:pt modelId="{DBC208F1-6065-4367-B0AC-EC60CE877126}" type="pres">
      <dgm:prSet presAssocID="{94FE8B1F-1BFA-4BF7-B23A-BAC4DA059A32}" presName="Name37" presStyleLbl="parChTrans1D3" presStyleIdx="4" presStyleCnt="16"/>
      <dgm:spPr/>
      <dgm:t>
        <a:bodyPr/>
        <a:lstStyle/>
        <a:p>
          <a:endParaRPr lang="en-GB"/>
        </a:p>
      </dgm:t>
    </dgm:pt>
    <dgm:pt modelId="{14A3E704-9851-41B1-A261-2EA54E6414A4}" type="pres">
      <dgm:prSet presAssocID="{FACD5604-7B0E-420B-B316-200DA201D89A}" presName="hierRoot2" presStyleCnt="0">
        <dgm:presLayoutVars>
          <dgm:hierBranch val="init"/>
        </dgm:presLayoutVars>
      </dgm:prSet>
      <dgm:spPr/>
    </dgm:pt>
    <dgm:pt modelId="{F6B7A71B-72E7-46E8-A07E-F615A2399DF5}" type="pres">
      <dgm:prSet presAssocID="{FACD5604-7B0E-420B-B316-200DA201D89A}" presName="rootComposite" presStyleCnt="0"/>
      <dgm:spPr/>
    </dgm:pt>
    <dgm:pt modelId="{474B0899-D7A3-47C7-87A7-773975ECDED2}" type="pres">
      <dgm:prSet presAssocID="{FACD5604-7B0E-420B-B316-200DA201D89A}" presName="rootText" presStyleLbl="node3" presStyleIdx="4" presStyleCnt="16" custScaleX="210576" custLinFactNeighborX="-75620" custLinFactNeighborY="-16755">
        <dgm:presLayoutVars>
          <dgm:chPref val="3"/>
        </dgm:presLayoutVars>
      </dgm:prSet>
      <dgm:spPr/>
      <dgm:t>
        <a:bodyPr/>
        <a:lstStyle/>
        <a:p>
          <a:endParaRPr lang="en-GB"/>
        </a:p>
      </dgm:t>
    </dgm:pt>
    <dgm:pt modelId="{F75BC0B9-F504-4255-B9BB-1D1E818A2114}" type="pres">
      <dgm:prSet presAssocID="{FACD5604-7B0E-420B-B316-200DA201D89A}" presName="rootConnector" presStyleLbl="node3" presStyleIdx="4" presStyleCnt="16"/>
      <dgm:spPr/>
      <dgm:t>
        <a:bodyPr/>
        <a:lstStyle/>
        <a:p>
          <a:endParaRPr lang="en-GB"/>
        </a:p>
      </dgm:t>
    </dgm:pt>
    <dgm:pt modelId="{2257D5E3-6AD8-48C9-B9BB-3C4587B1770F}" type="pres">
      <dgm:prSet presAssocID="{FACD5604-7B0E-420B-B316-200DA201D89A}" presName="hierChild4" presStyleCnt="0"/>
      <dgm:spPr/>
    </dgm:pt>
    <dgm:pt modelId="{57077F05-3146-480A-ACC1-9BEF7A81A102}" type="pres">
      <dgm:prSet presAssocID="{FACD5604-7B0E-420B-B316-200DA201D89A}" presName="hierChild5" presStyleCnt="0"/>
      <dgm:spPr/>
    </dgm:pt>
    <dgm:pt modelId="{354BB174-1D4E-4421-AD6E-D98FC66920D4}" type="pres">
      <dgm:prSet presAssocID="{85B7F035-CD25-426B-9388-634622E7DBA8}" presName="Name37" presStyleLbl="parChTrans1D3" presStyleIdx="5" presStyleCnt="16"/>
      <dgm:spPr/>
      <dgm:t>
        <a:bodyPr/>
        <a:lstStyle/>
        <a:p>
          <a:endParaRPr lang="en-GB"/>
        </a:p>
      </dgm:t>
    </dgm:pt>
    <dgm:pt modelId="{261D9489-9D46-4282-AF66-21D88A0B8FA8}" type="pres">
      <dgm:prSet presAssocID="{22C832CD-35EC-4B25-A8DC-0CE5A7555950}" presName="hierRoot2" presStyleCnt="0">
        <dgm:presLayoutVars>
          <dgm:hierBranch val="init"/>
        </dgm:presLayoutVars>
      </dgm:prSet>
      <dgm:spPr/>
    </dgm:pt>
    <dgm:pt modelId="{5798DF5C-284B-4972-9E2C-65AB52790641}" type="pres">
      <dgm:prSet presAssocID="{22C832CD-35EC-4B25-A8DC-0CE5A7555950}" presName="rootComposite" presStyleCnt="0"/>
      <dgm:spPr/>
    </dgm:pt>
    <dgm:pt modelId="{C06ACAD5-D54C-4EAC-BCA7-063074B593DA}" type="pres">
      <dgm:prSet presAssocID="{22C832CD-35EC-4B25-A8DC-0CE5A7555950}" presName="rootText" presStyleLbl="node3" presStyleIdx="5" presStyleCnt="16" custScaleX="210576" custLinFactNeighborX="-75620" custLinFactNeighborY="-43549">
        <dgm:presLayoutVars>
          <dgm:chPref val="3"/>
        </dgm:presLayoutVars>
      </dgm:prSet>
      <dgm:spPr/>
      <dgm:t>
        <a:bodyPr/>
        <a:lstStyle/>
        <a:p>
          <a:endParaRPr lang="en-GB"/>
        </a:p>
      </dgm:t>
    </dgm:pt>
    <dgm:pt modelId="{10F983B3-49E3-4C91-97B0-92F77AA6FF47}" type="pres">
      <dgm:prSet presAssocID="{22C832CD-35EC-4B25-A8DC-0CE5A7555950}" presName="rootConnector" presStyleLbl="node3" presStyleIdx="5" presStyleCnt="16"/>
      <dgm:spPr/>
      <dgm:t>
        <a:bodyPr/>
        <a:lstStyle/>
        <a:p>
          <a:endParaRPr lang="en-GB"/>
        </a:p>
      </dgm:t>
    </dgm:pt>
    <dgm:pt modelId="{E5B84073-77CF-47CA-9897-A057FAC19019}" type="pres">
      <dgm:prSet presAssocID="{22C832CD-35EC-4B25-A8DC-0CE5A7555950}" presName="hierChild4" presStyleCnt="0"/>
      <dgm:spPr/>
    </dgm:pt>
    <dgm:pt modelId="{7910F9C7-529E-4C09-B7E9-BF3F7209DA69}" type="pres">
      <dgm:prSet presAssocID="{22C832CD-35EC-4B25-A8DC-0CE5A7555950}" presName="hierChild5" presStyleCnt="0"/>
      <dgm:spPr/>
    </dgm:pt>
    <dgm:pt modelId="{8BFA5888-CE9C-4045-BD8D-1EB3B270C696}" type="pres">
      <dgm:prSet presAssocID="{18AD876C-13E8-47B3-9BF7-C0E2CA51EA40}" presName="Name37" presStyleLbl="parChTrans1D3" presStyleIdx="6" presStyleCnt="16"/>
      <dgm:spPr/>
      <dgm:t>
        <a:bodyPr/>
        <a:lstStyle/>
        <a:p>
          <a:endParaRPr lang="en-GB"/>
        </a:p>
      </dgm:t>
    </dgm:pt>
    <dgm:pt modelId="{389F9746-AA9E-4743-A8BE-C44F5CCA1E38}" type="pres">
      <dgm:prSet presAssocID="{B3130D48-A837-4AF0-B797-94C8AC1197C6}" presName="hierRoot2" presStyleCnt="0">
        <dgm:presLayoutVars>
          <dgm:hierBranch val="init"/>
        </dgm:presLayoutVars>
      </dgm:prSet>
      <dgm:spPr/>
    </dgm:pt>
    <dgm:pt modelId="{E60EDD2A-718A-4B76-8BB0-833062AE12DE}" type="pres">
      <dgm:prSet presAssocID="{B3130D48-A837-4AF0-B797-94C8AC1197C6}" presName="rootComposite" presStyleCnt="0"/>
      <dgm:spPr/>
    </dgm:pt>
    <dgm:pt modelId="{B597DE18-0138-4028-A104-34559E958DC7}" type="pres">
      <dgm:prSet presAssocID="{B3130D48-A837-4AF0-B797-94C8AC1197C6}" presName="rootText" presStyleLbl="node3" presStyleIdx="6" presStyleCnt="16" custScaleX="210576" custLinFactNeighborX="-75620" custLinFactNeighborY="-70342">
        <dgm:presLayoutVars>
          <dgm:chPref val="3"/>
        </dgm:presLayoutVars>
      </dgm:prSet>
      <dgm:spPr/>
      <dgm:t>
        <a:bodyPr/>
        <a:lstStyle/>
        <a:p>
          <a:endParaRPr lang="en-GB"/>
        </a:p>
      </dgm:t>
    </dgm:pt>
    <dgm:pt modelId="{E121A063-419D-43AD-9409-129C97DBFA01}" type="pres">
      <dgm:prSet presAssocID="{B3130D48-A837-4AF0-B797-94C8AC1197C6}" presName="rootConnector" presStyleLbl="node3" presStyleIdx="6" presStyleCnt="16"/>
      <dgm:spPr/>
      <dgm:t>
        <a:bodyPr/>
        <a:lstStyle/>
        <a:p>
          <a:endParaRPr lang="en-GB"/>
        </a:p>
      </dgm:t>
    </dgm:pt>
    <dgm:pt modelId="{8BFC81F4-C5B1-4530-BC79-B0D6C61740D4}" type="pres">
      <dgm:prSet presAssocID="{B3130D48-A837-4AF0-B797-94C8AC1197C6}" presName="hierChild4" presStyleCnt="0"/>
      <dgm:spPr/>
    </dgm:pt>
    <dgm:pt modelId="{63BEF5F4-CD8E-4590-85D7-728EA002F9C2}" type="pres">
      <dgm:prSet presAssocID="{B3130D48-A837-4AF0-B797-94C8AC1197C6}" presName="hierChild5" presStyleCnt="0"/>
      <dgm:spPr/>
    </dgm:pt>
    <dgm:pt modelId="{57C0169F-C5D8-4B0B-A6F3-89215CD8BE9F}" type="pres">
      <dgm:prSet presAssocID="{A1EB17CD-EF81-473F-9B0B-613AF889A10E}" presName="Name37" presStyleLbl="parChTrans1D3" presStyleIdx="7" presStyleCnt="16"/>
      <dgm:spPr/>
      <dgm:t>
        <a:bodyPr/>
        <a:lstStyle/>
        <a:p>
          <a:endParaRPr lang="en-GB"/>
        </a:p>
      </dgm:t>
    </dgm:pt>
    <dgm:pt modelId="{B5DB2BF1-5CA2-4A1B-8E5B-00341FF26C89}" type="pres">
      <dgm:prSet presAssocID="{E4479DFF-7127-49DF-BEC4-40A36D0F8CF1}" presName="hierRoot2" presStyleCnt="0">
        <dgm:presLayoutVars>
          <dgm:hierBranch val="init"/>
        </dgm:presLayoutVars>
      </dgm:prSet>
      <dgm:spPr/>
    </dgm:pt>
    <dgm:pt modelId="{921F1265-D7A4-4AF4-A7CD-6A6AF7CEC3EF}" type="pres">
      <dgm:prSet presAssocID="{E4479DFF-7127-49DF-BEC4-40A36D0F8CF1}" presName="rootComposite" presStyleCnt="0"/>
      <dgm:spPr/>
    </dgm:pt>
    <dgm:pt modelId="{96A7043C-604F-4061-A050-059387A84B6B}" type="pres">
      <dgm:prSet presAssocID="{E4479DFF-7127-49DF-BEC4-40A36D0F8CF1}" presName="rootText" presStyleLbl="node3" presStyleIdx="7" presStyleCnt="16" custScaleX="210576" custScaleY="160703" custLinFactNeighborX="-75620" custLinFactNeighborY="-97135">
        <dgm:presLayoutVars>
          <dgm:chPref val="3"/>
        </dgm:presLayoutVars>
      </dgm:prSet>
      <dgm:spPr/>
      <dgm:t>
        <a:bodyPr/>
        <a:lstStyle/>
        <a:p>
          <a:endParaRPr lang="en-GB"/>
        </a:p>
      </dgm:t>
    </dgm:pt>
    <dgm:pt modelId="{DD0E0D43-5808-4550-85F3-33C4525AEAF0}" type="pres">
      <dgm:prSet presAssocID="{E4479DFF-7127-49DF-BEC4-40A36D0F8CF1}" presName="rootConnector" presStyleLbl="node3" presStyleIdx="7" presStyleCnt="16"/>
      <dgm:spPr/>
      <dgm:t>
        <a:bodyPr/>
        <a:lstStyle/>
        <a:p>
          <a:endParaRPr lang="en-GB"/>
        </a:p>
      </dgm:t>
    </dgm:pt>
    <dgm:pt modelId="{0CD6B6E4-0517-4646-8007-A55D3B820929}" type="pres">
      <dgm:prSet presAssocID="{E4479DFF-7127-49DF-BEC4-40A36D0F8CF1}" presName="hierChild4" presStyleCnt="0"/>
      <dgm:spPr/>
    </dgm:pt>
    <dgm:pt modelId="{28E4E93C-00C2-4DD2-9FD5-C744DC0B0FDA}" type="pres">
      <dgm:prSet presAssocID="{E4479DFF-7127-49DF-BEC4-40A36D0F8CF1}" presName="hierChild5" presStyleCnt="0"/>
      <dgm:spPr/>
    </dgm:pt>
    <dgm:pt modelId="{67954DC8-BA11-4E44-88F3-7DCC5BE03CD7}" type="pres">
      <dgm:prSet presAssocID="{C8F58E87-9C15-4E80-9FAC-AFA10064349E}" presName="hierChild5" presStyleCnt="0"/>
      <dgm:spPr/>
    </dgm:pt>
    <dgm:pt modelId="{B740FFF5-22FA-431C-BD45-82FA66E69F78}" type="pres">
      <dgm:prSet presAssocID="{8DC48FCD-1E75-41A3-AE82-50C1F44EC7A8}" presName="Name37" presStyleLbl="parChTrans1D2" presStyleIdx="2" presStyleCnt="4"/>
      <dgm:spPr/>
      <dgm:t>
        <a:bodyPr/>
        <a:lstStyle/>
        <a:p>
          <a:endParaRPr lang="en-ZA"/>
        </a:p>
      </dgm:t>
    </dgm:pt>
    <dgm:pt modelId="{0B61A87E-30AC-44AF-AE95-F78B24BB6A13}" type="pres">
      <dgm:prSet presAssocID="{A4AD5B22-373A-4808-96C0-683E717F4AAB}" presName="hierRoot2" presStyleCnt="0">
        <dgm:presLayoutVars>
          <dgm:hierBranch val="init"/>
        </dgm:presLayoutVars>
      </dgm:prSet>
      <dgm:spPr/>
    </dgm:pt>
    <dgm:pt modelId="{82E617F8-6C1C-4696-B1A4-3139C45EE048}" type="pres">
      <dgm:prSet presAssocID="{A4AD5B22-373A-4808-96C0-683E717F4AAB}" presName="rootComposite" presStyleCnt="0"/>
      <dgm:spPr/>
    </dgm:pt>
    <dgm:pt modelId="{740B375D-F960-46B5-B400-C0EE48714652}" type="pres">
      <dgm:prSet presAssocID="{A4AD5B22-373A-4808-96C0-683E717F4AAB}" presName="rootText" presStyleLbl="node2" presStyleIdx="2" presStyleCnt="4" custScaleX="224315" custLinFactNeighborX="7075" custLinFactNeighborY="27079">
        <dgm:presLayoutVars>
          <dgm:chPref val="3"/>
        </dgm:presLayoutVars>
      </dgm:prSet>
      <dgm:spPr/>
      <dgm:t>
        <a:bodyPr/>
        <a:lstStyle/>
        <a:p>
          <a:endParaRPr lang="en-ZA"/>
        </a:p>
      </dgm:t>
    </dgm:pt>
    <dgm:pt modelId="{AE8E4B49-2EE7-44E7-9D66-842DF206F850}" type="pres">
      <dgm:prSet presAssocID="{A4AD5B22-373A-4808-96C0-683E717F4AAB}" presName="rootConnector" presStyleLbl="node2" presStyleIdx="2" presStyleCnt="4"/>
      <dgm:spPr/>
      <dgm:t>
        <a:bodyPr/>
        <a:lstStyle/>
        <a:p>
          <a:endParaRPr lang="en-ZA"/>
        </a:p>
      </dgm:t>
    </dgm:pt>
    <dgm:pt modelId="{661B5968-29B3-4555-8D88-6C67C1FE67D0}" type="pres">
      <dgm:prSet presAssocID="{A4AD5B22-373A-4808-96C0-683E717F4AAB}" presName="hierChild4" presStyleCnt="0"/>
      <dgm:spPr/>
    </dgm:pt>
    <dgm:pt modelId="{E0CCE914-AE4C-4AEA-835D-1823C1AF5B74}" type="pres">
      <dgm:prSet presAssocID="{500993D0-9950-4BC9-8970-D94ECDEE9BCC}" presName="Name37" presStyleLbl="parChTrans1D3" presStyleIdx="8" presStyleCnt="16"/>
      <dgm:spPr/>
      <dgm:t>
        <a:bodyPr/>
        <a:lstStyle/>
        <a:p>
          <a:endParaRPr lang="en-ZA"/>
        </a:p>
      </dgm:t>
    </dgm:pt>
    <dgm:pt modelId="{0E53D401-A956-4595-987F-EE3EAFC6D339}" type="pres">
      <dgm:prSet presAssocID="{127A95D3-4086-41AF-B32E-E7DA041D4F12}" presName="hierRoot2" presStyleCnt="0">
        <dgm:presLayoutVars>
          <dgm:hierBranch val="init"/>
        </dgm:presLayoutVars>
      </dgm:prSet>
      <dgm:spPr/>
    </dgm:pt>
    <dgm:pt modelId="{55A6BFCC-5D0E-4367-8C90-3B6EFDEAC8A6}" type="pres">
      <dgm:prSet presAssocID="{127A95D3-4086-41AF-B32E-E7DA041D4F12}" presName="rootComposite" presStyleCnt="0"/>
      <dgm:spPr/>
    </dgm:pt>
    <dgm:pt modelId="{76ECCA1D-DB86-4C68-9BE9-129BE5CCC949}" type="pres">
      <dgm:prSet presAssocID="{127A95D3-4086-41AF-B32E-E7DA041D4F12}" presName="rootText" presStyleLbl="node3" presStyleIdx="8" presStyleCnt="16" custScaleX="210576" custScaleY="116869" custLinFactNeighborX="-47364" custLinFactNeighborY="-3332">
        <dgm:presLayoutVars>
          <dgm:chPref val="3"/>
        </dgm:presLayoutVars>
      </dgm:prSet>
      <dgm:spPr/>
      <dgm:t>
        <a:bodyPr/>
        <a:lstStyle/>
        <a:p>
          <a:endParaRPr lang="en-ZA"/>
        </a:p>
      </dgm:t>
    </dgm:pt>
    <dgm:pt modelId="{CCAAE6C9-9B19-4FEF-A0E5-6B3999C74EAB}" type="pres">
      <dgm:prSet presAssocID="{127A95D3-4086-41AF-B32E-E7DA041D4F12}" presName="rootConnector" presStyleLbl="node3" presStyleIdx="8" presStyleCnt="16"/>
      <dgm:spPr/>
      <dgm:t>
        <a:bodyPr/>
        <a:lstStyle/>
        <a:p>
          <a:endParaRPr lang="en-ZA"/>
        </a:p>
      </dgm:t>
    </dgm:pt>
    <dgm:pt modelId="{EBB12626-AF67-4E74-853E-90437398A39E}" type="pres">
      <dgm:prSet presAssocID="{127A95D3-4086-41AF-B32E-E7DA041D4F12}" presName="hierChild4" presStyleCnt="0"/>
      <dgm:spPr/>
    </dgm:pt>
    <dgm:pt modelId="{559B0B88-B0A9-4BEE-9F72-F4B8ADDA549F}" type="pres">
      <dgm:prSet presAssocID="{127A95D3-4086-41AF-B32E-E7DA041D4F12}" presName="hierChild5" presStyleCnt="0"/>
      <dgm:spPr/>
    </dgm:pt>
    <dgm:pt modelId="{CA29A6B5-A69A-414B-88E4-57061A765F3C}" type="pres">
      <dgm:prSet presAssocID="{656091FD-2112-4C72-8B72-0EAC3E58CBDF}" presName="Name37" presStyleLbl="parChTrans1D3" presStyleIdx="9" presStyleCnt="16"/>
      <dgm:spPr/>
      <dgm:t>
        <a:bodyPr/>
        <a:lstStyle/>
        <a:p>
          <a:endParaRPr lang="en-GB"/>
        </a:p>
      </dgm:t>
    </dgm:pt>
    <dgm:pt modelId="{2DF8CAB6-94A8-413D-875C-512F57C60250}" type="pres">
      <dgm:prSet presAssocID="{7F850A8F-3512-443A-BDD3-BCBB02E088EC}" presName="hierRoot2" presStyleCnt="0">
        <dgm:presLayoutVars>
          <dgm:hierBranch val="init"/>
        </dgm:presLayoutVars>
      </dgm:prSet>
      <dgm:spPr/>
    </dgm:pt>
    <dgm:pt modelId="{F0995156-CE9E-4DF0-AA00-C485FE593EA7}" type="pres">
      <dgm:prSet presAssocID="{7F850A8F-3512-443A-BDD3-BCBB02E088EC}" presName="rootComposite" presStyleCnt="0"/>
      <dgm:spPr/>
    </dgm:pt>
    <dgm:pt modelId="{DDD98017-B225-47C9-92DF-2CBEF754DDA1}" type="pres">
      <dgm:prSet presAssocID="{7F850A8F-3512-443A-BDD3-BCBB02E088EC}" presName="rootText" presStyleLbl="node3" presStyleIdx="9" presStyleCnt="16" custScaleX="210576" custLinFactNeighborX="-45202" custLinFactNeighborY="-32328">
        <dgm:presLayoutVars>
          <dgm:chPref val="3"/>
        </dgm:presLayoutVars>
      </dgm:prSet>
      <dgm:spPr/>
      <dgm:t>
        <a:bodyPr/>
        <a:lstStyle/>
        <a:p>
          <a:endParaRPr lang="en-GB"/>
        </a:p>
      </dgm:t>
    </dgm:pt>
    <dgm:pt modelId="{E63E266C-E951-4ED8-B612-DF18D85C5A76}" type="pres">
      <dgm:prSet presAssocID="{7F850A8F-3512-443A-BDD3-BCBB02E088EC}" presName="rootConnector" presStyleLbl="node3" presStyleIdx="9" presStyleCnt="16"/>
      <dgm:spPr/>
      <dgm:t>
        <a:bodyPr/>
        <a:lstStyle/>
        <a:p>
          <a:endParaRPr lang="en-GB"/>
        </a:p>
      </dgm:t>
    </dgm:pt>
    <dgm:pt modelId="{A0A41B02-36B5-4AEF-BD39-2BAAD39A7CAD}" type="pres">
      <dgm:prSet presAssocID="{7F850A8F-3512-443A-BDD3-BCBB02E088EC}" presName="hierChild4" presStyleCnt="0"/>
      <dgm:spPr/>
    </dgm:pt>
    <dgm:pt modelId="{98B69735-5F74-4795-AF2F-20DC923876D8}" type="pres">
      <dgm:prSet presAssocID="{7F850A8F-3512-443A-BDD3-BCBB02E088EC}" presName="hierChild5" presStyleCnt="0"/>
      <dgm:spPr/>
    </dgm:pt>
    <dgm:pt modelId="{72D2912B-5BA6-4698-B163-D4357DECCC31}" type="pres">
      <dgm:prSet presAssocID="{527F1781-E850-454C-A7AC-92A383ACA2F4}" presName="Name37" presStyleLbl="parChTrans1D3" presStyleIdx="10" presStyleCnt="16"/>
      <dgm:spPr/>
      <dgm:t>
        <a:bodyPr/>
        <a:lstStyle/>
        <a:p>
          <a:endParaRPr lang="en-GB"/>
        </a:p>
      </dgm:t>
    </dgm:pt>
    <dgm:pt modelId="{4CC5F5A0-A7B3-4A44-BF9A-D26E0E328DF7}" type="pres">
      <dgm:prSet presAssocID="{8188E49F-9D36-454F-981A-E6D3C36A1B13}" presName="hierRoot2" presStyleCnt="0">
        <dgm:presLayoutVars>
          <dgm:hierBranch val="init"/>
        </dgm:presLayoutVars>
      </dgm:prSet>
      <dgm:spPr/>
    </dgm:pt>
    <dgm:pt modelId="{302E466A-B203-4488-A4B8-C07DCD60EC98}" type="pres">
      <dgm:prSet presAssocID="{8188E49F-9D36-454F-981A-E6D3C36A1B13}" presName="rootComposite" presStyleCnt="0"/>
      <dgm:spPr/>
    </dgm:pt>
    <dgm:pt modelId="{0976A4AA-C306-4E4F-BC7B-F45DDC7F18DB}" type="pres">
      <dgm:prSet presAssocID="{8188E49F-9D36-454F-981A-E6D3C36A1B13}" presName="rootText" presStyleLbl="node3" presStyleIdx="10" presStyleCnt="16" custScaleX="210576" custLinFactNeighborX="-44970" custLinFactNeighborY="-63393">
        <dgm:presLayoutVars>
          <dgm:chPref val="3"/>
        </dgm:presLayoutVars>
      </dgm:prSet>
      <dgm:spPr/>
      <dgm:t>
        <a:bodyPr/>
        <a:lstStyle/>
        <a:p>
          <a:endParaRPr lang="en-GB"/>
        </a:p>
      </dgm:t>
    </dgm:pt>
    <dgm:pt modelId="{17E4DFD7-D323-4780-A97B-E920DD2A8037}" type="pres">
      <dgm:prSet presAssocID="{8188E49F-9D36-454F-981A-E6D3C36A1B13}" presName="rootConnector" presStyleLbl="node3" presStyleIdx="10" presStyleCnt="16"/>
      <dgm:spPr/>
      <dgm:t>
        <a:bodyPr/>
        <a:lstStyle/>
        <a:p>
          <a:endParaRPr lang="en-GB"/>
        </a:p>
      </dgm:t>
    </dgm:pt>
    <dgm:pt modelId="{ECED5285-110A-4B3D-BB6B-E29808BDCA6A}" type="pres">
      <dgm:prSet presAssocID="{8188E49F-9D36-454F-981A-E6D3C36A1B13}" presName="hierChild4" presStyleCnt="0"/>
      <dgm:spPr/>
    </dgm:pt>
    <dgm:pt modelId="{4EB049E3-3F75-43F7-AFC5-9B03C0C66F8F}" type="pres">
      <dgm:prSet presAssocID="{8188E49F-9D36-454F-981A-E6D3C36A1B13}" presName="hierChild5" presStyleCnt="0"/>
      <dgm:spPr/>
    </dgm:pt>
    <dgm:pt modelId="{4358EDF1-4090-4B26-90D9-EAF93C191662}" type="pres">
      <dgm:prSet presAssocID="{86B5B56E-0339-4FA7-AA12-7A89EC8A5E82}" presName="Name37" presStyleLbl="parChTrans1D3" presStyleIdx="11" presStyleCnt="16"/>
      <dgm:spPr/>
      <dgm:t>
        <a:bodyPr/>
        <a:lstStyle/>
        <a:p>
          <a:endParaRPr lang="en-GB"/>
        </a:p>
      </dgm:t>
    </dgm:pt>
    <dgm:pt modelId="{8E55BA8F-9692-4174-9A1E-4A643CFEBBE8}" type="pres">
      <dgm:prSet presAssocID="{D89A086C-B526-44D1-8B7D-E35379E527A2}" presName="hierRoot2" presStyleCnt="0">
        <dgm:presLayoutVars>
          <dgm:hierBranch val="init"/>
        </dgm:presLayoutVars>
      </dgm:prSet>
      <dgm:spPr/>
    </dgm:pt>
    <dgm:pt modelId="{27220FCA-43FC-47A6-A67C-F8FFE4DF4A78}" type="pres">
      <dgm:prSet presAssocID="{D89A086C-B526-44D1-8B7D-E35379E527A2}" presName="rootComposite" presStyleCnt="0"/>
      <dgm:spPr/>
    </dgm:pt>
    <dgm:pt modelId="{E5573224-5C7C-4487-BE6F-27E71F4A99D3}" type="pres">
      <dgm:prSet presAssocID="{D89A086C-B526-44D1-8B7D-E35379E527A2}" presName="rootText" presStyleLbl="node3" presStyleIdx="11" presStyleCnt="16" custScaleX="210576" custLinFactNeighborX="-44970" custLinFactNeighborY="-90883">
        <dgm:presLayoutVars>
          <dgm:chPref val="3"/>
        </dgm:presLayoutVars>
      </dgm:prSet>
      <dgm:spPr/>
      <dgm:t>
        <a:bodyPr/>
        <a:lstStyle/>
        <a:p>
          <a:endParaRPr lang="en-GB"/>
        </a:p>
      </dgm:t>
    </dgm:pt>
    <dgm:pt modelId="{0C7C1076-8CCE-4730-B6AF-8080EF105D3E}" type="pres">
      <dgm:prSet presAssocID="{D89A086C-B526-44D1-8B7D-E35379E527A2}" presName="rootConnector" presStyleLbl="node3" presStyleIdx="11" presStyleCnt="16"/>
      <dgm:spPr/>
      <dgm:t>
        <a:bodyPr/>
        <a:lstStyle/>
        <a:p>
          <a:endParaRPr lang="en-GB"/>
        </a:p>
      </dgm:t>
    </dgm:pt>
    <dgm:pt modelId="{A7F73FD7-7ED9-42A4-A173-6CE008193E80}" type="pres">
      <dgm:prSet presAssocID="{D89A086C-B526-44D1-8B7D-E35379E527A2}" presName="hierChild4" presStyleCnt="0"/>
      <dgm:spPr/>
    </dgm:pt>
    <dgm:pt modelId="{6D055E1E-E790-4A7C-992A-7DFC7D4FB58F}" type="pres">
      <dgm:prSet presAssocID="{D89A086C-B526-44D1-8B7D-E35379E527A2}" presName="hierChild5" presStyleCnt="0"/>
      <dgm:spPr/>
    </dgm:pt>
    <dgm:pt modelId="{15E3CE49-AAF7-43A8-8772-042363DA3B7E}" type="pres">
      <dgm:prSet presAssocID="{9677C621-ACC7-438B-9350-321E48978AB4}" presName="Name37" presStyleLbl="parChTrans1D3" presStyleIdx="12" presStyleCnt="16"/>
      <dgm:spPr/>
      <dgm:t>
        <a:bodyPr/>
        <a:lstStyle/>
        <a:p>
          <a:endParaRPr lang="en-GB"/>
        </a:p>
      </dgm:t>
    </dgm:pt>
    <dgm:pt modelId="{215F6867-B9DD-4C03-A1CA-C58E0788C821}" type="pres">
      <dgm:prSet presAssocID="{54A31BC4-3EF2-40E0-9459-642538239084}" presName="hierRoot2" presStyleCnt="0">
        <dgm:presLayoutVars>
          <dgm:hierBranch val="init"/>
        </dgm:presLayoutVars>
      </dgm:prSet>
      <dgm:spPr/>
    </dgm:pt>
    <dgm:pt modelId="{F65B5E27-EBD2-4EC6-A6A0-427B5A23BA36}" type="pres">
      <dgm:prSet presAssocID="{54A31BC4-3EF2-40E0-9459-642538239084}" presName="rootComposite" presStyleCnt="0"/>
      <dgm:spPr/>
    </dgm:pt>
    <dgm:pt modelId="{A8853A30-E4A4-4B44-AE5F-828A68DE89BF}" type="pres">
      <dgm:prSet presAssocID="{54A31BC4-3EF2-40E0-9459-642538239084}" presName="rootText" presStyleLbl="node3" presStyleIdx="12" presStyleCnt="16" custScaleX="210576" custLinFactY="-18373" custLinFactNeighborX="-44970" custLinFactNeighborY="-100000">
        <dgm:presLayoutVars>
          <dgm:chPref val="3"/>
        </dgm:presLayoutVars>
      </dgm:prSet>
      <dgm:spPr/>
      <dgm:t>
        <a:bodyPr/>
        <a:lstStyle/>
        <a:p>
          <a:endParaRPr lang="en-GB"/>
        </a:p>
      </dgm:t>
    </dgm:pt>
    <dgm:pt modelId="{D5F9F152-F838-4C24-8BCA-EA1596725DF9}" type="pres">
      <dgm:prSet presAssocID="{54A31BC4-3EF2-40E0-9459-642538239084}" presName="rootConnector" presStyleLbl="node3" presStyleIdx="12" presStyleCnt="16"/>
      <dgm:spPr/>
      <dgm:t>
        <a:bodyPr/>
        <a:lstStyle/>
        <a:p>
          <a:endParaRPr lang="en-GB"/>
        </a:p>
      </dgm:t>
    </dgm:pt>
    <dgm:pt modelId="{5E6C5B9E-572D-4EAC-9107-9133F7820234}" type="pres">
      <dgm:prSet presAssocID="{54A31BC4-3EF2-40E0-9459-642538239084}" presName="hierChild4" presStyleCnt="0"/>
      <dgm:spPr/>
    </dgm:pt>
    <dgm:pt modelId="{DED13E72-0D08-44A5-A0C8-ACF158AC67EE}" type="pres">
      <dgm:prSet presAssocID="{54A31BC4-3EF2-40E0-9459-642538239084}" presName="hierChild5" presStyleCnt="0"/>
      <dgm:spPr/>
    </dgm:pt>
    <dgm:pt modelId="{76A68D46-4212-48AA-AC13-8AB3BA9C9A6F}" type="pres">
      <dgm:prSet presAssocID="{7260E315-5AF4-4FE3-845C-B87CE4E13C0E}" presName="Name37" presStyleLbl="parChTrans1D3" presStyleIdx="13" presStyleCnt="16"/>
      <dgm:spPr/>
      <dgm:t>
        <a:bodyPr/>
        <a:lstStyle/>
        <a:p>
          <a:endParaRPr lang="en-GB"/>
        </a:p>
      </dgm:t>
    </dgm:pt>
    <dgm:pt modelId="{6EF8C127-F762-47C6-B9D2-83660A547B99}" type="pres">
      <dgm:prSet presAssocID="{CD2B495A-461B-4006-962A-65CC2FCBFC63}" presName="hierRoot2" presStyleCnt="0">
        <dgm:presLayoutVars>
          <dgm:hierBranch val="init"/>
        </dgm:presLayoutVars>
      </dgm:prSet>
      <dgm:spPr/>
    </dgm:pt>
    <dgm:pt modelId="{DEAD32F4-0373-4A27-B6BF-6C20B2C4A553}" type="pres">
      <dgm:prSet presAssocID="{CD2B495A-461B-4006-962A-65CC2FCBFC63}" presName="rootComposite" presStyleCnt="0"/>
      <dgm:spPr/>
    </dgm:pt>
    <dgm:pt modelId="{506E7B86-0918-415D-A1DD-A2618084F3D5}" type="pres">
      <dgm:prSet presAssocID="{CD2B495A-461B-4006-962A-65CC2FCBFC63}" presName="rootText" presStyleLbl="node3" presStyleIdx="13" presStyleCnt="16" custScaleX="210576" custScaleY="79436" custLinFactY="-48825" custLinFactNeighborX="-44799" custLinFactNeighborY="-100000">
        <dgm:presLayoutVars>
          <dgm:chPref val="3"/>
        </dgm:presLayoutVars>
      </dgm:prSet>
      <dgm:spPr/>
      <dgm:t>
        <a:bodyPr/>
        <a:lstStyle/>
        <a:p>
          <a:endParaRPr lang="en-GB"/>
        </a:p>
      </dgm:t>
    </dgm:pt>
    <dgm:pt modelId="{02D0EE83-1648-49C1-AA01-FD7B361EEB88}" type="pres">
      <dgm:prSet presAssocID="{CD2B495A-461B-4006-962A-65CC2FCBFC63}" presName="rootConnector" presStyleLbl="node3" presStyleIdx="13" presStyleCnt="16"/>
      <dgm:spPr/>
      <dgm:t>
        <a:bodyPr/>
        <a:lstStyle/>
        <a:p>
          <a:endParaRPr lang="en-GB"/>
        </a:p>
      </dgm:t>
    </dgm:pt>
    <dgm:pt modelId="{E85A0BD1-7DA9-4969-9026-59695A93F12E}" type="pres">
      <dgm:prSet presAssocID="{CD2B495A-461B-4006-962A-65CC2FCBFC63}" presName="hierChild4" presStyleCnt="0"/>
      <dgm:spPr/>
    </dgm:pt>
    <dgm:pt modelId="{1D06B05C-AFE9-4ADE-8226-AB6E92AAF276}" type="pres">
      <dgm:prSet presAssocID="{CD2B495A-461B-4006-962A-65CC2FCBFC63}" presName="hierChild5" presStyleCnt="0"/>
      <dgm:spPr/>
    </dgm:pt>
    <dgm:pt modelId="{2CA16602-7ACB-4CA0-8FC0-CD2170121B7B}" type="pres">
      <dgm:prSet presAssocID="{A4AD5B22-373A-4808-96C0-683E717F4AAB}" presName="hierChild5" presStyleCnt="0"/>
      <dgm:spPr/>
    </dgm:pt>
    <dgm:pt modelId="{0BE35AD6-9152-45E2-A473-CCBC6776DD41}" type="pres">
      <dgm:prSet presAssocID="{A3032995-7F31-430A-908E-2021F8AFC278}" presName="Name37" presStyleLbl="parChTrans1D2" presStyleIdx="3" presStyleCnt="4"/>
      <dgm:spPr/>
      <dgm:t>
        <a:bodyPr/>
        <a:lstStyle/>
        <a:p>
          <a:endParaRPr lang="en-GB"/>
        </a:p>
      </dgm:t>
    </dgm:pt>
    <dgm:pt modelId="{A1417D04-628A-467F-BBE2-74A98AC1DC9E}" type="pres">
      <dgm:prSet presAssocID="{B06E7BAD-2D71-45C3-ACC4-9359A6A60BD9}" presName="hierRoot2" presStyleCnt="0">
        <dgm:presLayoutVars>
          <dgm:hierBranch val="init"/>
        </dgm:presLayoutVars>
      </dgm:prSet>
      <dgm:spPr/>
    </dgm:pt>
    <dgm:pt modelId="{A6B247DE-7ACC-49ED-BB87-428652F407EE}" type="pres">
      <dgm:prSet presAssocID="{B06E7BAD-2D71-45C3-ACC4-9359A6A60BD9}" presName="rootComposite" presStyleCnt="0"/>
      <dgm:spPr/>
    </dgm:pt>
    <dgm:pt modelId="{87B45C1E-1E0C-4ABD-A645-168F8C40BD53}" type="pres">
      <dgm:prSet presAssocID="{B06E7BAD-2D71-45C3-ACC4-9359A6A60BD9}" presName="rootText" presStyleLbl="node2" presStyleIdx="3" presStyleCnt="4" custScaleX="220967" custLinFactNeighborX="37521" custLinFactNeighborY="31697">
        <dgm:presLayoutVars>
          <dgm:chPref val="3"/>
        </dgm:presLayoutVars>
      </dgm:prSet>
      <dgm:spPr/>
      <dgm:t>
        <a:bodyPr/>
        <a:lstStyle/>
        <a:p>
          <a:endParaRPr lang="en-GB"/>
        </a:p>
      </dgm:t>
    </dgm:pt>
    <dgm:pt modelId="{5B36D3DE-81A3-4DA0-85A9-255ECAB6197D}" type="pres">
      <dgm:prSet presAssocID="{B06E7BAD-2D71-45C3-ACC4-9359A6A60BD9}" presName="rootConnector" presStyleLbl="node2" presStyleIdx="3" presStyleCnt="4"/>
      <dgm:spPr/>
      <dgm:t>
        <a:bodyPr/>
        <a:lstStyle/>
        <a:p>
          <a:endParaRPr lang="en-GB"/>
        </a:p>
      </dgm:t>
    </dgm:pt>
    <dgm:pt modelId="{2571A8BC-4E3E-4807-A02A-7D30AA33FACD}" type="pres">
      <dgm:prSet presAssocID="{B06E7BAD-2D71-45C3-ACC4-9359A6A60BD9}" presName="hierChild4" presStyleCnt="0"/>
      <dgm:spPr/>
    </dgm:pt>
    <dgm:pt modelId="{BB20FEFC-A896-456E-85EB-058C75094C2A}" type="pres">
      <dgm:prSet presAssocID="{1EA95AFD-6D5B-4D8E-B499-57FEEBA30D7B}" presName="Name37" presStyleLbl="parChTrans1D3" presStyleIdx="14" presStyleCnt="16"/>
      <dgm:spPr/>
      <dgm:t>
        <a:bodyPr/>
        <a:lstStyle/>
        <a:p>
          <a:endParaRPr lang="en-GB"/>
        </a:p>
      </dgm:t>
    </dgm:pt>
    <dgm:pt modelId="{83EBE16E-CCE7-4529-B9BB-D789604C9757}" type="pres">
      <dgm:prSet presAssocID="{73123C2D-8C4B-44D4-ABB8-17A5193E7F98}" presName="hierRoot2" presStyleCnt="0">
        <dgm:presLayoutVars>
          <dgm:hierBranch val="init"/>
        </dgm:presLayoutVars>
      </dgm:prSet>
      <dgm:spPr/>
    </dgm:pt>
    <dgm:pt modelId="{57BDF98A-6874-43DA-9A4B-194E6B0F6659}" type="pres">
      <dgm:prSet presAssocID="{73123C2D-8C4B-44D4-ABB8-17A5193E7F98}" presName="rootComposite" presStyleCnt="0"/>
      <dgm:spPr/>
    </dgm:pt>
    <dgm:pt modelId="{DD4C736D-E0B7-4BED-A9FC-5EB1CF8C6D76}" type="pres">
      <dgm:prSet presAssocID="{73123C2D-8C4B-44D4-ABB8-17A5193E7F98}" presName="rootText" presStyleLbl="node3" presStyleIdx="14" presStyleCnt="16" custScaleX="179990" custScaleY="136793" custLinFactNeighborX="-1845" custLinFactNeighborY="10039">
        <dgm:presLayoutVars>
          <dgm:chPref val="3"/>
        </dgm:presLayoutVars>
      </dgm:prSet>
      <dgm:spPr/>
      <dgm:t>
        <a:bodyPr/>
        <a:lstStyle/>
        <a:p>
          <a:endParaRPr lang="en-GB"/>
        </a:p>
      </dgm:t>
    </dgm:pt>
    <dgm:pt modelId="{91D4F9BE-A472-46FF-BAA5-B294BE65279A}" type="pres">
      <dgm:prSet presAssocID="{73123C2D-8C4B-44D4-ABB8-17A5193E7F98}" presName="rootConnector" presStyleLbl="node3" presStyleIdx="14" presStyleCnt="16"/>
      <dgm:spPr/>
      <dgm:t>
        <a:bodyPr/>
        <a:lstStyle/>
        <a:p>
          <a:endParaRPr lang="en-GB"/>
        </a:p>
      </dgm:t>
    </dgm:pt>
    <dgm:pt modelId="{ECBB3E99-5449-4BC7-89CA-E2630CC98E2C}" type="pres">
      <dgm:prSet presAssocID="{73123C2D-8C4B-44D4-ABB8-17A5193E7F98}" presName="hierChild4" presStyleCnt="0"/>
      <dgm:spPr/>
    </dgm:pt>
    <dgm:pt modelId="{13AF82E7-93F1-4B4A-BAE5-EFFC5F77DB66}" type="pres">
      <dgm:prSet presAssocID="{73123C2D-8C4B-44D4-ABB8-17A5193E7F98}" presName="hierChild5" presStyleCnt="0"/>
      <dgm:spPr/>
    </dgm:pt>
    <dgm:pt modelId="{3EAF63B0-99C9-4102-88A0-E4229CA67BCE}" type="pres">
      <dgm:prSet presAssocID="{ABE9FF0D-1848-4D59-80A9-FB95417D350F}" presName="Name37" presStyleLbl="parChTrans1D3" presStyleIdx="15" presStyleCnt="16"/>
      <dgm:spPr/>
      <dgm:t>
        <a:bodyPr/>
        <a:lstStyle/>
        <a:p>
          <a:endParaRPr lang="en-GB"/>
        </a:p>
      </dgm:t>
    </dgm:pt>
    <dgm:pt modelId="{832430BC-7880-4D29-91EE-130CCD454C2A}" type="pres">
      <dgm:prSet presAssocID="{475FC2AA-CCCF-4A8D-A161-205D027ECB96}" presName="hierRoot2" presStyleCnt="0">
        <dgm:presLayoutVars>
          <dgm:hierBranch val="init"/>
        </dgm:presLayoutVars>
      </dgm:prSet>
      <dgm:spPr/>
    </dgm:pt>
    <dgm:pt modelId="{57D9C1A9-B14C-438D-B6A8-3E7468C08370}" type="pres">
      <dgm:prSet presAssocID="{475FC2AA-CCCF-4A8D-A161-205D027ECB96}" presName="rootComposite" presStyleCnt="0"/>
      <dgm:spPr/>
    </dgm:pt>
    <dgm:pt modelId="{DE9C496C-9E2A-42B5-AE29-A73205A65E5C}" type="pres">
      <dgm:prSet presAssocID="{475FC2AA-CCCF-4A8D-A161-205D027ECB96}" presName="rootText" presStyleLbl="node3" presStyleIdx="15" presStyleCnt="16" custScaleX="179990" custScaleY="136793" custLinFactNeighborX="2627" custLinFactNeighborY="-8297">
        <dgm:presLayoutVars>
          <dgm:chPref val="3"/>
        </dgm:presLayoutVars>
      </dgm:prSet>
      <dgm:spPr/>
      <dgm:t>
        <a:bodyPr/>
        <a:lstStyle/>
        <a:p>
          <a:endParaRPr lang="en-GB"/>
        </a:p>
      </dgm:t>
    </dgm:pt>
    <dgm:pt modelId="{A5215911-B590-476E-8C5B-7F5E39AED190}" type="pres">
      <dgm:prSet presAssocID="{475FC2AA-CCCF-4A8D-A161-205D027ECB96}" presName="rootConnector" presStyleLbl="node3" presStyleIdx="15" presStyleCnt="16"/>
      <dgm:spPr/>
      <dgm:t>
        <a:bodyPr/>
        <a:lstStyle/>
        <a:p>
          <a:endParaRPr lang="en-GB"/>
        </a:p>
      </dgm:t>
    </dgm:pt>
    <dgm:pt modelId="{95579E03-7F85-4C7C-89F7-95C7AFBD7AF3}" type="pres">
      <dgm:prSet presAssocID="{475FC2AA-CCCF-4A8D-A161-205D027ECB96}" presName="hierChild4" presStyleCnt="0"/>
      <dgm:spPr/>
    </dgm:pt>
    <dgm:pt modelId="{44182C82-B102-4B46-BFC9-232E7BE6967C}" type="pres">
      <dgm:prSet presAssocID="{475FC2AA-CCCF-4A8D-A161-205D027ECB96}" presName="hierChild5" presStyleCnt="0"/>
      <dgm:spPr/>
    </dgm:pt>
    <dgm:pt modelId="{CA1AC6B6-F4AE-43F3-B2BF-9B0F4DEC8F16}" type="pres">
      <dgm:prSet presAssocID="{B06E7BAD-2D71-45C3-ACC4-9359A6A60BD9}" presName="hierChild5" presStyleCnt="0"/>
      <dgm:spPr/>
    </dgm:pt>
    <dgm:pt modelId="{D2C832B1-D98C-4036-B627-D7D657D78C7D}" type="pres">
      <dgm:prSet presAssocID="{085FB0AB-6E84-4EB4-9BFE-6634C8269241}" presName="hierChild3" presStyleCnt="0"/>
      <dgm:spPr/>
    </dgm:pt>
  </dgm:ptLst>
  <dgm:cxnLst>
    <dgm:cxn modelId="{33B020D1-1229-4C47-BD8C-13C60873481E}" type="presOf" srcId="{73123C2D-8C4B-44D4-ABB8-17A5193E7F98}" destId="{91D4F9BE-A472-46FF-BAA5-B294BE65279A}" srcOrd="1" destOrd="0" presId="urn:microsoft.com/office/officeart/2005/8/layout/orgChart1"/>
    <dgm:cxn modelId="{5233D0D3-9187-4A4D-BB58-2A2C430FBA41}" type="presOf" srcId="{FF812A36-A310-4114-B608-DCA03A02599D}" destId="{A3E15DEC-BBEE-4FBC-AF85-BAD6374CB70A}" srcOrd="0" destOrd="0" presId="urn:microsoft.com/office/officeart/2005/8/layout/orgChart1"/>
    <dgm:cxn modelId="{FC2D89D1-748F-4C70-ABE1-FA203881F646}" type="presOf" srcId="{8DC65A95-A235-41D3-BE65-D2DD2A803F30}" destId="{07E44571-BC9A-471F-ABE9-E6E9EEFC9C12}" srcOrd="0" destOrd="0" presId="urn:microsoft.com/office/officeart/2005/8/layout/orgChart1"/>
    <dgm:cxn modelId="{0F59D4A1-2C4F-41F7-8289-848AFECCAAA9}" type="presOf" srcId="{73123C2D-8C4B-44D4-ABB8-17A5193E7F98}" destId="{DD4C736D-E0B7-4BED-A9FC-5EB1CF8C6D76}" srcOrd="0" destOrd="0" presId="urn:microsoft.com/office/officeart/2005/8/layout/orgChart1"/>
    <dgm:cxn modelId="{604075D4-A582-4290-A159-7E01B38A14F6}" type="presOf" srcId="{FACD5604-7B0E-420B-B316-200DA201D89A}" destId="{F75BC0B9-F504-4255-B9BB-1D1E818A2114}" srcOrd="1" destOrd="0" presId="urn:microsoft.com/office/officeart/2005/8/layout/orgChart1"/>
    <dgm:cxn modelId="{83289A60-4C03-4298-BAED-82660E50E554}" srcId="{A4AD5B22-373A-4808-96C0-683E717F4AAB}" destId="{CD2B495A-461B-4006-962A-65CC2FCBFC63}" srcOrd="5" destOrd="0" parTransId="{7260E315-5AF4-4FE3-845C-B87CE4E13C0E}" sibTransId="{AE8CAD7B-444A-4BCB-8315-41995C614398}"/>
    <dgm:cxn modelId="{0C3BF3D1-A7F8-44CC-A6FA-D46DC6D1F305}" type="presOf" srcId="{ABE9FF0D-1848-4D59-80A9-FB95417D350F}" destId="{3EAF63B0-99C9-4102-88A0-E4229CA67BCE}" srcOrd="0" destOrd="0" presId="urn:microsoft.com/office/officeart/2005/8/layout/orgChart1"/>
    <dgm:cxn modelId="{7E760C93-8CBD-48A1-AA5C-D002D47378F9}" type="presOf" srcId="{35E8638D-6E58-4F2D-A455-BD8AE8229781}" destId="{5D172DE7-414E-40AD-9BB0-7D0539897C7C}" srcOrd="0" destOrd="0" presId="urn:microsoft.com/office/officeart/2005/8/layout/orgChart1"/>
    <dgm:cxn modelId="{6E86AAEB-A06E-4AFF-8C25-5BD48187553B}" type="presOf" srcId="{B3130D48-A837-4AF0-B797-94C8AC1197C6}" destId="{E121A063-419D-43AD-9409-129C97DBFA01}" srcOrd="1" destOrd="0" presId="urn:microsoft.com/office/officeart/2005/8/layout/orgChart1"/>
    <dgm:cxn modelId="{B3BFCDE2-2749-4CEF-89F6-60465B007C2B}" type="presOf" srcId="{085FB0AB-6E84-4EB4-9BFE-6634C8269241}" destId="{1D247E3C-18D9-4DE9-A577-B190F9AE8AEB}" srcOrd="1" destOrd="0" presId="urn:microsoft.com/office/officeart/2005/8/layout/orgChart1"/>
    <dgm:cxn modelId="{B02A1424-6964-4051-853E-241A2E759A0C}" type="presOf" srcId="{D02146F6-7342-4A0A-9CB4-A2692433ACDB}" destId="{B7364778-1BF1-4826-B00C-AEE95BDE8AC7}" srcOrd="0" destOrd="0" presId="urn:microsoft.com/office/officeart/2005/8/layout/orgChart1"/>
    <dgm:cxn modelId="{37ED77FD-BEB7-4CEA-9D97-2177AE6DD61E}" type="presOf" srcId="{A33A2923-44E1-41EC-A156-7D70BDCB0FEA}" destId="{E064F990-87CA-4387-8D5B-4D7899C7F569}" srcOrd="1" destOrd="0" presId="urn:microsoft.com/office/officeart/2005/8/layout/orgChart1"/>
    <dgm:cxn modelId="{196B2AF5-7193-4D09-9983-8689A8B0AE21}" type="presOf" srcId="{A4AD5B22-373A-4808-96C0-683E717F4AAB}" destId="{AE8E4B49-2EE7-44E7-9D66-842DF206F850}" srcOrd="1" destOrd="0" presId="urn:microsoft.com/office/officeart/2005/8/layout/orgChart1"/>
    <dgm:cxn modelId="{4450ABEC-FF5E-4C3E-80E5-4C6174A61BFA}" type="presOf" srcId="{664294A0-F3FC-4FE0-8994-49302E6A6578}" destId="{8ABC4826-845E-4698-8D16-8D66E49BF30D}" srcOrd="1" destOrd="0" presId="urn:microsoft.com/office/officeart/2005/8/layout/orgChart1"/>
    <dgm:cxn modelId="{224ADF53-9DAF-4A50-A393-0DFCDD9ACE9B}" type="presOf" srcId="{FACD5604-7B0E-420B-B316-200DA201D89A}" destId="{474B0899-D7A3-47C7-87A7-773975ECDED2}" srcOrd="0" destOrd="0" presId="urn:microsoft.com/office/officeart/2005/8/layout/orgChart1"/>
    <dgm:cxn modelId="{0CB620C0-D101-42A1-A80A-0C0A9D9A6B87}" srcId="{35E8638D-6E58-4F2D-A455-BD8AE8229781}" destId="{D02146F6-7342-4A0A-9CB4-A2692433ACDB}" srcOrd="0" destOrd="0" parTransId="{EA516173-CEC0-4F82-BC83-AB5DE670AD90}" sibTransId="{EB29E678-0B76-4AE1-9637-5746199721E4}"/>
    <dgm:cxn modelId="{545C9C20-0A05-467F-8400-CE289DDC168A}" type="presOf" srcId="{1EA95AFD-6D5B-4D8E-B499-57FEEBA30D7B}" destId="{BB20FEFC-A896-456E-85EB-058C75094C2A}" srcOrd="0" destOrd="0" presId="urn:microsoft.com/office/officeart/2005/8/layout/orgChart1"/>
    <dgm:cxn modelId="{51D318DB-C7E9-4039-AD45-49EC791E0E96}" srcId="{085FB0AB-6E84-4EB4-9BFE-6634C8269241}" destId="{A4AD5B22-373A-4808-96C0-683E717F4AAB}" srcOrd="2" destOrd="0" parTransId="{8DC48FCD-1E75-41A3-AE82-50C1F44EC7A8}" sibTransId="{8D03DA29-3505-4FFB-9A99-9FF59F6AF176}"/>
    <dgm:cxn modelId="{AC74FEF8-B935-4ED3-9E1A-C3FF463EED72}" type="presOf" srcId="{8DC48FCD-1E75-41A3-AE82-50C1F44EC7A8}" destId="{B740FFF5-22FA-431C-BD45-82FA66E69F78}" srcOrd="0" destOrd="0" presId="urn:microsoft.com/office/officeart/2005/8/layout/orgChart1"/>
    <dgm:cxn modelId="{2A806C8D-7866-4D71-90F0-C3D3DAAE5F9A}" srcId="{A4AD5B22-373A-4808-96C0-683E717F4AAB}" destId="{D89A086C-B526-44D1-8B7D-E35379E527A2}" srcOrd="3" destOrd="0" parTransId="{86B5B56E-0339-4FA7-AA12-7A89EC8A5E82}" sibTransId="{CE5D5F10-AFD4-4892-9709-D895ABBBF5C4}"/>
    <dgm:cxn modelId="{37CD09F4-5BB4-495B-A1F5-4E3FCABF3ED4}" type="presOf" srcId="{8188E49F-9D36-454F-981A-E6D3C36A1B13}" destId="{0976A4AA-C306-4E4F-BC7B-F45DDC7F18DB}" srcOrd="0" destOrd="0" presId="urn:microsoft.com/office/officeart/2005/8/layout/orgChart1"/>
    <dgm:cxn modelId="{DA3E9C27-49E5-4C48-BB6F-F7FBB46C6692}" type="presOf" srcId="{D89A086C-B526-44D1-8B7D-E35379E527A2}" destId="{E5573224-5C7C-4487-BE6F-27E71F4A99D3}" srcOrd="0" destOrd="0" presId="urn:microsoft.com/office/officeart/2005/8/layout/orgChart1"/>
    <dgm:cxn modelId="{EAEE342B-7B69-48A0-A9F8-EB7828BF4FCF}" srcId="{35E8638D-6E58-4F2D-A455-BD8AE8229781}" destId="{664294A0-F3FC-4FE0-8994-49302E6A6578}" srcOrd="1" destOrd="0" parTransId="{8DC65A95-A235-41D3-BE65-D2DD2A803F30}" sibTransId="{5D82B2B8-8F89-41D5-8375-4383522FD8EA}"/>
    <dgm:cxn modelId="{01DE7B01-F7DA-427F-9E95-594D930CF989}" srcId="{C8F58E87-9C15-4E80-9FAC-AFA10064349E}" destId="{E4479DFF-7127-49DF-BEC4-40A36D0F8CF1}" srcOrd="4" destOrd="0" parTransId="{A1EB17CD-EF81-473F-9B0B-613AF889A10E}" sibTransId="{9A38F393-EACC-4C6B-9C81-A826BD46011C}"/>
    <dgm:cxn modelId="{38DDC487-ABD9-4F69-8FBA-6B826C2A184D}" type="presOf" srcId="{475FC2AA-CCCF-4A8D-A161-205D027ECB96}" destId="{DE9C496C-9E2A-42B5-AE29-A73205A65E5C}" srcOrd="0" destOrd="0" presId="urn:microsoft.com/office/officeart/2005/8/layout/orgChart1"/>
    <dgm:cxn modelId="{85FBA27A-0516-45E4-83C7-6B4B8D83BF8C}" type="presOf" srcId="{72826F75-F948-441B-9542-EA3EC1ECBF0B}" destId="{23076AA0-339C-40D3-961C-45BBB66343D6}" srcOrd="1" destOrd="0" presId="urn:microsoft.com/office/officeart/2005/8/layout/orgChart1"/>
    <dgm:cxn modelId="{E0BC3511-03E7-4206-8225-49B2E07074CF}" type="presOf" srcId="{127A95D3-4086-41AF-B32E-E7DA041D4F12}" destId="{CCAAE6C9-9B19-4FEF-A0E5-6B3999C74EAB}" srcOrd="1" destOrd="0" presId="urn:microsoft.com/office/officeart/2005/8/layout/orgChart1"/>
    <dgm:cxn modelId="{20DD381F-5333-4CD5-945D-030EC3775B65}" type="presOf" srcId="{54A31BC4-3EF2-40E0-9459-642538239084}" destId="{D5F9F152-F838-4C24-8BCA-EA1596725DF9}" srcOrd="1" destOrd="0" presId="urn:microsoft.com/office/officeart/2005/8/layout/orgChart1"/>
    <dgm:cxn modelId="{C220412B-4A0D-405D-B938-F967698C2EEA}" type="presOf" srcId="{500993D0-9950-4BC9-8970-D94ECDEE9BCC}" destId="{E0CCE914-AE4C-4AEA-835D-1823C1AF5B74}" srcOrd="0" destOrd="0" presId="urn:microsoft.com/office/officeart/2005/8/layout/orgChart1"/>
    <dgm:cxn modelId="{468C0555-1FD6-45D0-885B-6445014C8B91}" type="presOf" srcId="{72826F75-F948-441B-9542-EA3EC1ECBF0B}" destId="{12489E47-240C-4CAE-8F6F-B835E0174555}" srcOrd="0" destOrd="0" presId="urn:microsoft.com/office/officeart/2005/8/layout/orgChart1"/>
    <dgm:cxn modelId="{912E4AE2-C2AF-439A-8BB3-523284AAA802}" type="presOf" srcId="{B3130D48-A837-4AF0-B797-94C8AC1197C6}" destId="{B597DE18-0138-4028-A104-34559E958DC7}" srcOrd="0" destOrd="0" presId="urn:microsoft.com/office/officeart/2005/8/layout/orgChart1"/>
    <dgm:cxn modelId="{C824B64A-3DCA-4C69-8A76-265C596CE771}" type="presOf" srcId="{EA516173-CEC0-4F82-BC83-AB5DE670AD90}" destId="{C17B692B-F571-4769-B18B-8DE0C6BAD854}" srcOrd="0" destOrd="0" presId="urn:microsoft.com/office/officeart/2005/8/layout/orgChart1"/>
    <dgm:cxn modelId="{CCE6E720-1276-4F56-9EA3-7DEAEDDFDD69}" type="presOf" srcId="{E4479DFF-7127-49DF-BEC4-40A36D0F8CF1}" destId="{96A7043C-604F-4061-A050-059387A84B6B}" srcOrd="0" destOrd="0" presId="urn:microsoft.com/office/officeart/2005/8/layout/orgChart1"/>
    <dgm:cxn modelId="{621EF5B5-E965-4E7B-AE10-789EAD104F21}" srcId="{35E8638D-6E58-4F2D-A455-BD8AE8229781}" destId="{3B5861E9-0ABB-43CA-9809-862C38F8A064}" srcOrd="2" destOrd="0" parTransId="{C1EBEB72-0B59-4630-B5FA-05B380888B9C}" sibTransId="{98CF3D67-FD3F-4E5C-8A6B-836412A00ED6}"/>
    <dgm:cxn modelId="{F47E92CD-9B3A-48BF-B1A8-06A934CF155F}" srcId="{A4AD5B22-373A-4808-96C0-683E717F4AAB}" destId="{8188E49F-9D36-454F-981A-E6D3C36A1B13}" srcOrd="2" destOrd="0" parTransId="{527F1781-E850-454C-A7AC-92A383ACA2F4}" sibTransId="{B9CC520A-234C-4855-9705-07B90BEB6393}"/>
    <dgm:cxn modelId="{C3A4E2DB-531B-49DD-AFF7-BA41AF7038B5}" type="presOf" srcId="{18AD876C-13E8-47B3-9BF7-C0E2CA51EA40}" destId="{8BFA5888-CE9C-4045-BD8D-1EB3B270C696}" srcOrd="0" destOrd="0" presId="urn:microsoft.com/office/officeart/2005/8/layout/orgChart1"/>
    <dgm:cxn modelId="{3E333BC6-5EB4-4A9C-8766-407C900AC412}" type="presOf" srcId="{475FC2AA-CCCF-4A8D-A161-205D027ECB96}" destId="{A5215911-B590-476E-8C5B-7F5E39AED190}" srcOrd="1" destOrd="0" presId="urn:microsoft.com/office/officeart/2005/8/layout/orgChart1"/>
    <dgm:cxn modelId="{2A226013-AAD0-4478-A7DB-A82345B431F1}" srcId="{B613839A-CB21-4324-9490-87C7E25C82DE}" destId="{085FB0AB-6E84-4EB4-9BFE-6634C8269241}" srcOrd="0" destOrd="0" parTransId="{1A98C385-1995-4DA5-9EBE-371F9020CCC6}" sibTransId="{CE5BDA5F-898E-4B24-9214-8707A7F737A1}"/>
    <dgm:cxn modelId="{A16EC583-6BA9-44CF-AFA9-13F07430D89E}" type="presOf" srcId="{3B5861E9-0ABB-43CA-9809-862C38F8A064}" destId="{7D376D36-1CC3-4C04-B435-842B974723DA}" srcOrd="1" destOrd="0" presId="urn:microsoft.com/office/officeart/2005/8/layout/orgChart1"/>
    <dgm:cxn modelId="{456F601F-0393-40D9-B52A-64A12AEA5EE7}" type="presOf" srcId="{E4479DFF-7127-49DF-BEC4-40A36D0F8CF1}" destId="{DD0E0D43-5808-4550-85F3-33C4525AEAF0}" srcOrd="1" destOrd="0" presId="urn:microsoft.com/office/officeart/2005/8/layout/orgChart1"/>
    <dgm:cxn modelId="{F27568F9-1872-411A-9735-86920593982F}" type="presOf" srcId="{A4AD5B22-373A-4808-96C0-683E717F4AAB}" destId="{740B375D-F960-46B5-B400-C0EE48714652}" srcOrd="0" destOrd="0" presId="urn:microsoft.com/office/officeart/2005/8/layout/orgChart1"/>
    <dgm:cxn modelId="{39B3FF6F-B329-4939-9B58-A404E95DBDD4}" type="presOf" srcId="{CD2B495A-461B-4006-962A-65CC2FCBFC63}" destId="{506E7B86-0918-415D-A1DD-A2618084F3D5}" srcOrd="0" destOrd="0" presId="urn:microsoft.com/office/officeart/2005/8/layout/orgChart1"/>
    <dgm:cxn modelId="{2AA76194-01EA-4759-B05B-0CB137855C7D}" type="presOf" srcId="{AE46FA77-E6E6-4793-B80C-8FD45123AE1D}" destId="{C669697D-B007-49AC-92CB-1D93DE4FC220}" srcOrd="0" destOrd="0" presId="urn:microsoft.com/office/officeart/2005/8/layout/orgChart1"/>
    <dgm:cxn modelId="{698C3DF8-BBEC-4A33-97B9-3E567299F902}" type="presOf" srcId="{9677C621-ACC7-438B-9350-321E48978AB4}" destId="{15E3CE49-AAF7-43A8-8772-042363DA3B7E}" srcOrd="0" destOrd="0" presId="urn:microsoft.com/office/officeart/2005/8/layout/orgChart1"/>
    <dgm:cxn modelId="{2B1556DE-6E4A-4A81-8357-7B627A6F4FD5}" srcId="{3B5861E9-0ABB-43CA-9809-862C38F8A064}" destId="{72826F75-F948-441B-9542-EA3EC1ECBF0B}" srcOrd="0" destOrd="0" parTransId="{FF812A36-A310-4114-B608-DCA03A02599D}" sibTransId="{2BE2ADF2-B500-4B74-9F59-3552FB10BD1B}"/>
    <dgm:cxn modelId="{CF114413-53CF-43EB-B4C6-89CAF0AB441E}" type="presOf" srcId="{22C832CD-35EC-4B25-A8DC-0CE5A7555950}" destId="{C06ACAD5-D54C-4EAC-BCA7-063074B593DA}" srcOrd="0" destOrd="0" presId="urn:microsoft.com/office/officeart/2005/8/layout/orgChart1"/>
    <dgm:cxn modelId="{A906AC3F-3E46-4665-A59D-70731D416AA5}" type="presOf" srcId="{22C832CD-35EC-4B25-A8DC-0CE5A7555950}" destId="{10F983B3-49E3-4C91-97B0-92F77AA6FF47}" srcOrd="1" destOrd="0" presId="urn:microsoft.com/office/officeart/2005/8/layout/orgChart1"/>
    <dgm:cxn modelId="{6E7710E2-DBD4-4BE9-98C6-6EF506D59987}" type="presOf" srcId="{32AC43AF-01EB-429E-A1D5-9976C6A0788F}" destId="{ACA273F8-4793-4C69-B3D9-C10708DFB258}" srcOrd="0" destOrd="0" presId="urn:microsoft.com/office/officeart/2005/8/layout/orgChart1"/>
    <dgm:cxn modelId="{D3E70FAE-69F2-4454-8066-ABA5219B3394}" type="presOf" srcId="{94FE8B1F-1BFA-4BF7-B23A-BAC4DA059A32}" destId="{DBC208F1-6065-4367-B0AC-EC60CE877126}" srcOrd="0" destOrd="0" presId="urn:microsoft.com/office/officeart/2005/8/layout/orgChart1"/>
    <dgm:cxn modelId="{FC72FF61-305F-4776-8B8C-55F005889911}" type="presOf" srcId="{C1EBEB72-0B59-4630-B5FA-05B380888B9C}" destId="{7441AB68-7867-4E8E-9FCB-4765D602EA3B}" srcOrd="0" destOrd="0" presId="urn:microsoft.com/office/officeart/2005/8/layout/orgChart1"/>
    <dgm:cxn modelId="{962E81A6-7B0F-4CBE-8799-362983DDC464}" type="presOf" srcId="{D89A086C-B526-44D1-8B7D-E35379E527A2}" destId="{0C7C1076-8CCE-4730-B6AF-8080EF105D3E}" srcOrd="1" destOrd="0" presId="urn:microsoft.com/office/officeart/2005/8/layout/orgChart1"/>
    <dgm:cxn modelId="{EAC45F8C-E9AD-4F34-A732-057F8A48BE23}" type="presOf" srcId="{3B5861E9-0ABB-43CA-9809-862C38F8A064}" destId="{C133484E-B4DE-4B21-BD16-C9C5B1130169}" srcOrd="0" destOrd="0" presId="urn:microsoft.com/office/officeart/2005/8/layout/orgChart1"/>
    <dgm:cxn modelId="{1555C8BA-28D2-461B-A8C3-88E1656FF9AE}" type="presOf" srcId="{B06E7BAD-2D71-45C3-ACC4-9359A6A60BD9}" destId="{87B45C1E-1E0C-4ABD-A645-168F8C40BD53}" srcOrd="0" destOrd="0" presId="urn:microsoft.com/office/officeart/2005/8/layout/orgChart1"/>
    <dgm:cxn modelId="{78388746-5652-47D4-B470-B2F831CC1E6C}" srcId="{085FB0AB-6E84-4EB4-9BFE-6634C8269241}" destId="{35E8638D-6E58-4F2D-A455-BD8AE8229781}" srcOrd="0" destOrd="0" parTransId="{AE46FA77-E6E6-4793-B80C-8FD45123AE1D}" sibTransId="{79B6E904-CD09-4F97-B377-53B2FD00D892}"/>
    <dgm:cxn modelId="{068C87A6-5386-46AF-9E39-54A959BF5245}" srcId="{A4AD5B22-373A-4808-96C0-683E717F4AAB}" destId="{127A95D3-4086-41AF-B32E-E7DA041D4F12}" srcOrd="0" destOrd="0" parTransId="{500993D0-9950-4BC9-8970-D94ECDEE9BCC}" sibTransId="{8F97E387-286B-4696-9E3D-1292CFFD977A}"/>
    <dgm:cxn modelId="{5D8A4B37-3153-45A3-A3CB-5C721ED3101F}" type="presOf" srcId="{A3032995-7F31-430A-908E-2021F8AFC278}" destId="{0BE35AD6-9152-45E2-A473-CCBC6776DD41}" srcOrd="0" destOrd="0" presId="urn:microsoft.com/office/officeart/2005/8/layout/orgChart1"/>
    <dgm:cxn modelId="{33408B19-ECA9-4FC5-9EC0-EA0E1F902F53}" type="presOf" srcId="{8188E49F-9D36-454F-981A-E6D3C36A1B13}" destId="{17E4DFD7-D323-4780-A97B-E920DD2A8037}" srcOrd="1" destOrd="0" presId="urn:microsoft.com/office/officeart/2005/8/layout/orgChart1"/>
    <dgm:cxn modelId="{C9E6E4CA-4355-460D-BAB4-F84CAEA03B16}" srcId="{C8F58E87-9C15-4E80-9FAC-AFA10064349E}" destId="{22C832CD-35EC-4B25-A8DC-0CE5A7555950}" srcOrd="2" destOrd="0" parTransId="{85B7F035-CD25-426B-9388-634622E7DBA8}" sibTransId="{C4E6957B-3A6F-4F22-8362-51F63E507C56}"/>
    <dgm:cxn modelId="{1ACF8DD1-85CE-49FD-896E-C57ACE892C27}" type="presOf" srcId="{CD2B495A-461B-4006-962A-65CC2FCBFC63}" destId="{02D0EE83-1648-49C1-AA01-FD7B361EEB88}" srcOrd="1" destOrd="0" presId="urn:microsoft.com/office/officeart/2005/8/layout/orgChart1"/>
    <dgm:cxn modelId="{1F63A059-C705-478F-A671-2AFC1E39A15E}" srcId="{C8F58E87-9C15-4E80-9FAC-AFA10064349E}" destId="{A33A2923-44E1-41EC-A156-7D70BDCB0FEA}" srcOrd="0" destOrd="0" parTransId="{50844D33-E643-4335-B147-E9E4E22C366A}" sibTransId="{A522F1C7-825E-408E-9769-5727B3F03F3E}"/>
    <dgm:cxn modelId="{CBA2134E-B777-46E2-A740-1CC242369DF3}" type="presOf" srcId="{B613839A-CB21-4324-9490-87C7E25C82DE}" destId="{73155EFA-CD81-4915-91AC-A129BB0EEC7D}" srcOrd="0" destOrd="0" presId="urn:microsoft.com/office/officeart/2005/8/layout/orgChart1"/>
    <dgm:cxn modelId="{9BC68294-8E5D-4445-A362-0921F5756D84}" type="presOf" srcId="{86B5B56E-0339-4FA7-AA12-7A89EC8A5E82}" destId="{4358EDF1-4090-4B26-90D9-EAF93C191662}" srcOrd="0" destOrd="0" presId="urn:microsoft.com/office/officeart/2005/8/layout/orgChart1"/>
    <dgm:cxn modelId="{E2B4B973-D94C-41A4-919E-BDF3951A3DD4}" srcId="{A4AD5B22-373A-4808-96C0-683E717F4AAB}" destId="{54A31BC4-3EF2-40E0-9459-642538239084}" srcOrd="4" destOrd="0" parTransId="{9677C621-ACC7-438B-9350-321E48978AB4}" sibTransId="{6588E59C-514D-4FA2-8AC2-E7C6BADE7897}"/>
    <dgm:cxn modelId="{EBDFD80A-3A2D-4C4A-8B61-2AEE42CA697E}" type="presOf" srcId="{50844D33-E643-4335-B147-E9E4E22C366A}" destId="{4AB35B7C-4A9C-41AD-B127-8256FB277B53}" srcOrd="0" destOrd="0" presId="urn:microsoft.com/office/officeart/2005/8/layout/orgChart1"/>
    <dgm:cxn modelId="{F0952709-2483-444B-9814-8BA5ECC495F6}" srcId="{C8F58E87-9C15-4E80-9FAC-AFA10064349E}" destId="{FACD5604-7B0E-420B-B316-200DA201D89A}" srcOrd="1" destOrd="0" parTransId="{94FE8B1F-1BFA-4BF7-B23A-BAC4DA059A32}" sibTransId="{8B6D542D-55B0-464A-B6F3-11C1DFC9E95C}"/>
    <dgm:cxn modelId="{10C4B4AE-73D7-488F-8924-266230E2A548}" type="presOf" srcId="{7F850A8F-3512-443A-BDD3-BCBB02E088EC}" destId="{DDD98017-B225-47C9-92DF-2CBEF754DDA1}" srcOrd="0" destOrd="0" presId="urn:microsoft.com/office/officeart/2005/8/layout/orgChart1"/>
    <dgm:cxn modelId="{8B912846-C4F1-4C48-9445-26EDEEC0AB76}" type="presOf" srcId="{D02146F6-7342-4A0A-9CB4-A2692433ACDB}" destId="{9A2A62B1-58F4-48BE-8EC9-366209379906}" srcOrd="1" destOrd="0" presId="urn:microsoft.com/office/officeart/2005/8/layout/orgChart1"/>
    <dgm:cxn modelId="{B63D4CCF-F5D5-43BC-97D1-D22C306AD954}" type="presOf" srcId="{85B7F035-CD25-426B-9388-634622E7DBA8}" destId="{354BB174-1D4E-4421-AD6E-D98FC66920D4}" srcOrd="0" destOrd="0" presId="urn:microsoft.com/office/officeart/2005/8/layout/orgChart1"/>
    <dgm:cxn modelId="{419AE3A7-E509-4780-B3D3-EF2AC76ADDDC}" srcId="{A4AD5B22-373A-4808-96C0-683E717F4AAB}" destId="{7F850A8F-3512-443A-BDD3-BCBB02E088EC}" srcOrd="1" destOrd="0" parTransId="{656091FD-2112-4C72-8B72-0EAC3E58CBDF}" sibTransId="{D80C8D8E-9500-4DB6-86CD-CE25501CBA6B}"/>
    <dgm:cxn modelId="{125E2071-C05F-44CA-BDD8-E6B1FBA44074}" type="presOf" srcId="{B06E7BAD-2D71-45C3-ACC4-9359A6A60BD9}" destId="{5B36D3DE-81A3-4DA0-85A9-255ECAB6197D}" srcOrd="1" destOrd="0" presId="urn:microsoft.com/office/officeart/2005/8/layout/orgChart1"/>
    <dgm:cxn modelId="{3E84E638-5620-44EE-B44F-A7E09ACC34B8}" type="presOf" srcId="{7260E315-5AF4-4FE3-845C-B87CE4E13C0E}" destId="{76A68D46-4212-48AA-AC13-8AB3BA9C9A6F}" srcOrd="0" destOrd="0" presId="urn:microsoft.com/office/officeart/2005/8/layout/orgChart1"/>
    <dgm:cxn modelId="{6315DC42-202A-4F8F-8497-996550018385}" srcId="{C8F58E87-9C15-4E80-9FAC-AFA10064349E}" destId="{B3130D48-A837-4AF0-B797-94C8AC1197C6}" srcOrd="3" destOrd="0" parTransId="{18AD876C-13E8-47B3-9BF7-C0E2CA51EA40}" sibTransId="{EC43E51C-FF4E-4B51-9EEF-B75A61F3EAE1}"/>
    <dgm:cxn modelId="{7A62B57C-3257-4F28-B826-11EBDD6528B3}" type="presOf" srcId="{C8F58E87-9C15-4E80-9FAC-AFA10064349E}" destId="{6DB18FA2-C3B4-4446-88AE-F6CCA0F80C39}" srcOrd="1" destOrd="0" presId="urn:microsoft.com/office/officeart/2005/8/layout/orgChart1"/>
    <dgm:cxn modelId="{D55DF0B0-30F0-42EE-B1EC-6AA138CE6394}" type="presOf" srcId="{A1EB17CD-EF81-473F-9B0B-613AF889A10E}" destId="{57C0169F-C5D8-4B0B-A6F3-89215CD8BE9F}" srcOrd="0" destOrd="0" presId="urn:microsoft.com/office/officeart/2005/8/layout/orgChart1"/>
    <dgm:cxn modelId="{E389E53D-7139-42E5-9E8A-A9CE76CF6E82}" type="presOf" srcId="{656091FD-2112-4C72-8B72-0EAC3E58CBDF}" destId="{CA29A6B5-A69A-414B-88E4-57061A765F3C}" srcOrd="0" destOrd="0" presId="urn:microsoft.com/office/officeart/2005/8/layout/orgChart1"/>
    <dgm:cxn modelId="{AD50E0A7-B155-470E-84E4-BDBF4FEF2EAB}" type="presOf" srcId="{54A31BC4-3EF2-40E0-9459-642538239084}" destId="{A8853A30-E4A4-4B44-AE5F-828A68DE89BF}" srcOrd="0" destOrd="0" presId="urn:microsoft.com/office/officeart/2005/8/layout/orgChart1"/>
    <dgm:cxn modelId="{E687B455-7E56-4089-BF7A-4AE8CEEAC592}" srcId="{B06E7BAD-2D71-45C3-ACC4-9359A6A60BD9}" destId="{475FC2AA-CCCF-4A8D-A161-205D027ECB96}" srcOrd="1" destOrd="0" parTransId="{ABE9FF0D-1848-4D59-80A9-FB95417D350F}" sibTransId="{8D403912-E226-48A7-A87D-588DEAE02C33}"/>
    <dgm:cxn modelId="{ED12FE8D-16E5-4318-8B15-EB97A34B103B}" type="presOf" srcId="{C8F58E87-9C15-4E80-9FAC-AFA10064349E}" destId="{D4595EAA-D955-4C4B-AE21-91F8DC8462B9}" srcOrd="0" destOrd="0" presId="urn:microsoft.com/office/officeart/2005/8/layout/orgChart1"/>
    <dgm:cxn modelId="{E18E13F7-8F5B-4405-BC68-54080A6968EF}" srcId="{085FB0AB-6E84-4EB4-9BFE-6634C8269241}" destId="{B06E7BAD-2D71-45C3-ACC4-9359A6A60BD9}" srcOrd="3" destOrd="0" parTransId="{A3032995-7F31-430A-908E-2021F8AFC278}" sibTransId="{320CF9B4-E7B6-488D-A7C1-6ABEED8373F9}"/>
    <dgm:cxn modelId="{21B925B9-DFA0-4C1C-9749-98792A915F40}" srcId="{085FB0AB-6E84-4EB4-9BFE-6634C8269241}" destId="{C8F58E87-9C15-4E80-9FAC-AFA10064349E}" srcOrd="1" destOrd="0" parTransId="{32AC43AF-01EB-429E-A1D5-9976C6A0788F}" sibTransId="{CBABFBD1-F710-4AA7-B45B-51C902807E8E}"/>
    <dgm:cxn modelId="{42F2EB95-99C2-48DE-B085-390274313D37}" type="presOf" srcId="{664294A0-F3FC-4FE0-8994-49302E6A6578}" destId="{62A03DDA-158C-4164-9E6E-0CFF9018F2FB}" srcOrd="0" destOrd="0" presId="urn:microsoft.com/office/officeart/2005/8/layout/orgChart1"/>
    <dgm:cxn modelId="{5FCEB77C-3DE9-4402-A5FF-C1132EDA4A07}" type="presOf" srcId="{7F850A8F-3512-443A-BDD3-BCBB02E088EC}" destId="{E63E266C-E951-4ED8-B612-DF18D85C5A76}" srcOrd="1" destOrd="0" presId="urn:microsoft.com/office/officeart/2005/8/layout/orgChart1"/>
    <dgm:cxn modelId="{35AC6EC6-8C1B-4D6D-8094-E67EBEB606FB}" type="presOf" srcId="{35E8638D-6E58-4F2D-A455-BD8AE8229781}" destId="{57E46239-E658-4935-872A-C21AC44802B1}" srcOrd="1" destOrd="0" presId="urn:microsoft.com/office/officeart/2005/8/layout/orgChart1"/>
    <dgm:cxn modelId="{4881006E-D749-418A-99FA-193815EDF568}" srcId="{B06E7BAD-2D71-45C3-ACC4-9359A6A60BD9}" destId="{73123C2D-8C4B-44D4-ABB8-17A5193E7F98}" srcOrd="0" destOrd="0" parTransId="{1EA95AFD-6D5B-4D8E-B499-57FEEBA30D7B}" sibTransId="{EE3B77F0-EC80-42EA-B7B0-7AE4F61669C8}"/>
    <dgm:cxn modelId="{70C0FC02-F6F3-4D60-AE73-8008BC46623E}" type="presOf" srcId="{527F1781-E850-454C-A7AC-92A383ACA2F4}" destId="{72D2912B-5BA6-4698-B163-D4357DECCC31}" srcOrd="0" destOrd="0" presId="urn:microsoft.com/office/officeart/2005/8/layout/orgChart1"/>
    <dgm:cxn modelId="{9161011B-F989-461A-B39D-32F85E64EC8F}" type="presOf" srcId="{127A95D3-4086-41AF-B32E-E7DA041D4F12}" destId="{76ECCA1D-DB86-4C68-9BE9-129BE5CCC949}" srcOrd="0" destOrd="0" presId="urn:microsoft.com/office/officeart/2005/8/layout/orgChart1"/>
    <dgm:cxn modelId="{58A4CFC8-2026-45A1-953E-A99FCA63D935}" type="presOf" srcId="{085FB0AB-6E84-4EB4-9BFE-6634C8269241}" destId="{C881D29A-48AC-4D3D-8643-D3D920669F30}" srcOrd="0" destOrd="0" presId="urn:microsoft.com/office/officeart/2005/8/layout/orgChart1"/>
    <dgm:cxn modelId="{4F517788-32EA-4D5A-AA54-EBB3E352DA8E}" type="presOf" srcId="{A33A2923-44E1-41EC-A156-7D70BDCB0FEA}" destId="{084DE2D2-040F-4493-91D2-DAEA2F24ABA3}" srcOrd="0" destOrd="0" presId="urn:microsoft.com/office/officeart/2005/8/layout/orgChart1"/>
    <dgm:cxn modelId="{9E92EFC0-7A0D-425A-9D68-1D7C53A4D0D3}" type="presParOf" srcId="{73155EFA-CD81-4915-91AC-A129BB0EEC7D}" destId="{E1D86D3A-9A89-41D6-914D-BE185C4F5375}" srcOrd="0" destOrd="0" presId="urn:microsoft.com/office/officeart/2005/8/layout/orgChart1"/>
    <dgm:cxn modelId="{5E0139FD-D3DB-44E2-9BED-A837B2110B16}" type="presParOf" srcId="{E1D86D3A-9A89-41D6-914D-BE185C4F5375}" destId="{67A0E65F-969E-47CE-8F63-C7AEBA38CA3B}" srcOrd="0" destOrd="0" presId="urn:microsoft.com/office/officeart/2005/8/layout/orgChart1"/>
    <dgm:cxn modelId="{2BD81C9C-89D6-4D45-A58F-9F3157AEFA24}" type="presParOf" srcId="{67A0E65F-969E-47CE-8F63-C7AEBA38CA3B}" destId="{C881D29A-48AC-4D3D-8643-D3D920669F30}" srcOrd="0" destOrd="0" presId="urn:microsoft.com/office/officeart/2005/8/layout/orgChart1"/>
    <dgm:cxn modelId="{0245862E-0E9C-484D-8AC2-7EC247DA768B}" type="presParOf" srcId="{67A0E65F-969E-47CE-8F63-C7AEBA38CA3B}" destId="{1D247E3C-18D9-4DE9-A577-B190F9AE8AEB}" srcOrd="1" destOrd="0" presId="urn:microsoft.com/office/officeart/2005/8/layout/orgChart1"/>
    <dgm:cxn modelId="{667F63B5-5657-4474-9E06-64FECB893970}" type="presParOf" srcId="{E1D86D3A-9A89-41D6-914D-BE185C4F5375}" destId="{84AF7C58-C63D-4942-AC4C-6F348CACA445}" srcOrd="1" destOrd="0" presId="urn:microsoft.com/office/officeart/2005/8/layout/orgChart1"/>
    <dgm:cxn modelId="{5213CB1A-0040-443E-9365-AF1CC9F417D9}" type="presParOf" srcId="{84AF7C58-C63D-4942-AC4C-6F348CACA445}" destId="{C669697D-B007-49AC-92CB-1D93DE4FC220}" srcOrd="0" destOrd="0" presId="urn:microsoft.com/office/officeart/2005/8/layout/orgChart1"/>
    <dgm:cxn modelId="{4E24870A-0ACE-4A58-AA35-C2335CFAC6FE}" type="presParOf" srcId="{84AF7C58-C63D-4942-AC4C-6F348CACA445}" destId="{13700F4A-BDB4-4F9E-94A4-EF1CB6953A26}" srcOrd="1" destOrd="0" presId="urn:microsoft.com/office/officeart/2005/8/layout/orgChart1"/>
    <dgm:cxn modelId="{1F59F7E3-9C07-4050-A7A1-D930A67AFB70}" type="presParOf" srcId="{13700F4A-BDB4-4F9E-94A4-EF1CB6953A26}" destId="{F15ED332-3EF5-4B9A-A1C1-1D077F9ECC7E}" srcOrd="0" destOrd="0" presId="urn:microsoft.com/office/officeart/2005/8/layout/orgChart1"/>
    <dgm:cxn modelId="{A7C90C85-5DD5-48E1-996F-BF1AEDFA14AD}" type="presParOf" srcId="{F15ED332-3EF5-4B9A-A1C1-1D077F9ECC7E}" destId="{5D172DE7-414E-40AD-9BB0-7D0539897C7C}" srcOrd="0" destOrd="0" presId="urn:microsoft.com/office/officeart/2005/8/layout/orgChart1"/>
    <dgm:cxn modelId="{CABFCD55-A6E8-4491-9BDF-DDFBA0E47741}" type="presParOf" srcId="{F15ED332-3EF5-4B9A-A1C1-1D077F9ECC7E}" destId="{57E46239-E658-4935-872A-C21AC44802B1}" srcOrd="1" destOrd="0" presId="urn:microsoft.com/office/officeart/2005/8/layout/orgChart1"/>
    <dgm:cxn modelId="{949186C7-1A5C-4048-9091-54BF61299CDB}" type="presParOf" srcId="{13700F4A-BDB4-4F9E-94A4-EF1CB6953A26}" destId="{F2E4D45B-31EF-4EC0-B519-AA0607CA01AF}" srcOrd="1" destOrd="0" presId="urn:microsoft.com/office/officeart/2005/8/layout/orgChart1"/>
    <dgm:cxn modelId="{D0B5B3EC-6A3C-4E32-8F78-55DE8B7D61AC}" type="presParOf" srcId="{F2E4D45B-31EF-4EC0-B519-AA0607CA01AF}" destId="{C17B692B-F571-4769-B18B-8DE0C6BAD854}" srcOrd="0" destOrd="0" presId="urn:microsoft.com/office/officeart/2005/8/layout/orgChart1"/>
    <dgm:cxn modelId="{810FF283-E43B-4D52-8DEC-8EA3F8AFDB92}" type="presParOf" srcId="{F2E4D45B-31EF-4EC0-B519-AA0607CA01AF}" destId="{3D2FD067-D2EC-4717-8311-22907868F7AE}" srcOrd="1" destOrd="0" presId="urn:microsoft.com/office/officeart/2005/8/layout/orgChart1"/>
    <dgm:cxn modelId="{7ED35F9C-9689-4CE2-B227-046B08D5DEF0}" type="presParOf" srcId="{3D2FD067-D2EC-4717-8311-22907868F7AE}" destId="{72C13C45-E267-4B83-A21C-8E64470A468C}" srcOrd="0" destOrd="0" presId="urn:microsoft.com/office/officeart/2005/8/layout/orgChart1"/>
    <dgm:cxn modelId="{71763B04-7899-49E2-B9D5-8FD300B4643B}" type="presParOf" srcId="{72C13C45-E267-4B83-A21C-8E64470A468C}" destId="{B7364778-1BF1-4826-B00C-AEE95BDE8AC7}" srcOrd="0" destOrd="0" presId="urn:microsoft.com/office/officeart/2005/8/layout/orgChart1"/>
    <dgm:cxn modelId="{0D3C8D88-C49B-4AFB-BC8D-5FE2DEDC4CEE}" type="presParOf" srcId="{72C13C45-E267-4B83-A21C-8E64470A468C}" destId="{9A2A62B1-58F4-48BE-8EC9-366209379906}" srcOrd="1" destOrd="0" presId="urn:microsoft.com/office/officeart/2005/8/layout/orgChart1"/>
    <dgm:cxn modelId="{DAB67FDE-BC4B-4F88-AEF4-53D5936DB062}" type="presParOf" srcId="{3D2FD067-D2EC-4717-8311-22907868F7AE}" destId="{491D553E-AE08-4C1E-93C5-3F362EF4F565}" srcOrd="1" destOrd="0" presId="urn:microsoft.com/office/officeart/2005/8/layout/orgChart1"/>
    <dgm:cxn modelId="{E3881455-0500-47A8-8A2B-D4EE5E4BDA1A}" type="presParOf" srcId="{3D2FD067-D2EC-4717-8311-22907868F7AE}" destId="{D61AC6ED-959F-4AD6-9779-811E87754FF8}" srcOrd="2" destOrd="0" presId="urn:microsoft.com/office/officeart/2005/8/layout/orgChart1"/>
    <dgm:cxn modelId="{54BFD138-79F6-484B-AD1F-FCEEF62D74FB}" type="presParOf" srcId="{F2E4D45B-31EF-4EC0-B519-AA0607CA01AF}" destId="{07E44571-BC9A-471F-ABE9-E6E9EEFC9C12}" srcOrd="2" destOrd="0" presId="urn:microsoft.com/office/officeart/2005/8/layout/orgChart1"/>
    <dgm:cxn modelId="{B2F6AF41-94A4-4F43-98B6-7BE6D34BFC06}" type="presParOf" srcId="{F2E4D45B-31EF-4EC0-B519-AA0607CA01AF}" destId="{FB7BBDC3-971E-46F7-B91C-2B975E59CAB3}" srcOrd="3" destOrd="0" presId="urn:microsoft.com/office/officeart/2005/8/layout/orgChart1"/>
    <dgm:cxn modelId="{696F7035-5A2E-44B4-8C9D-C62E064DA140}" type="presParOf" srcId="{FB7BBDC3-971E-46F7-B91C-2B975E59CAB3}" destId="{5E9D6951-3C59-4ECD-90E3-3C4E73AEA120}" srcOrd="0" destOrd="0" presId="urn:microsoft.com/office/officeart/2005/8/layout/orgChart1"/>
    <dgm:cxn modelId="{19A3A9A4-7795-401B-A07F-F3AD1B586CF4}" type="presParOf" srcId="{5E9D6951-3C59-4ECD-90E3-3C4E73AEA120}" destId="{62A03DDA-158C-4164-9E6E-0CFF9018F2FB}" srcOrd="0" destOrd="0" presId="urn:microsoft.com/office/officeart/2005/8/layout/orgChart1"/>
    <dgm:cxn modelId="{CA0D2ADD-90B3-4D27-9928-6809E03DAB8E}" type="presParOf" srcId="{5E9D6951-3C59-4ECD-90E3-3C4E73AEA120}" destId="{8ABC4826-845E-4698-8D16-8D66E49BF30D}" srcOrd="1" destOrd="0" presId="urn:microsoft.com/office/officeart/2005/8/layout/orgChart1"/>
    <dgm:cxn modelId="{509DDAA9-FD10-4042-B6B0-349A2A9F7C2F}" type="presParOf" srcId="{FB7BBDC3-971E-46F7-B91C-2B975E59CAB3}" destId="{3D894754-B2FA-4A94-996C-8AEB78101919}" srcOrd="1" destOrd="0" presId="urn:microsoft.com/office/officeart/2005/8/layout/orgChart1"/>
    <dgm:cxn modelId="{0A798886-BA68-4BA4-B770-4F652D448326}" type="presParOf" srcId="{FB7BBDC3-971E-46F7-B91C-2B975E59CAB3}" destId="{0F362890-EA0B-474B-8247-AC5F2BB335AF}" srcOrd="2" destOrd="0" presId="urn:microsoft.com/office/officeart/2005/8/layout/orgChart1"/>
    <dgm:cxn modelId="{62E4DAF5-5C21-42E1-A73A-A483B46948DD}" type="presParOf" srcId="{F2E4D45B-31EF-4EC0-B519-AA0607CA01AF}" destId="{7441AB68-7867-4E8E-9FCB-4765D602EA3B}" srcOrd="4" destOrd="0" presId="urn:microsoft.com/office/officeart/2005/8/layout/orgChart1"/>
    <dgm:cxn modelId="{30ED5CB1-112C-47AE-8379-CB9C6E739AB7}" type="presParOf" srcId="{F2E4D45B-31EF-4EC0-B519-AA0607CA01AF}" destId="{A433B099-8E64-406C-BD70-DB31CCF0BCCC}" srcOrd="5" destOrd="0" presId="urn:microsoft.com/office/officeart/2005/8/layout/orgChart1"/>
    <dgm:cxn modelId="{DA164BB7-CDFF-4D4A-9D03-AEE217544000}" type="presParOf" srcId="{A433B099-8E64-406C-BD70-DB31CCF0BCCC}" destId="{BA5476D0-253F-4F0B-B3EF-F41A136C8237}" srcOrd="0" destOrd="0" presId="urn:microsoft.com/office/officeart/2005/8/layout/orgChart1"/>
    <dgm:cxn modelId="{4FA4ACB1-A9AA-4812-90B5-EFF7E61B5B27}" type="presParOf" srcId="{BA5476D0-253F-4F0B-B3EF-F41A136C8237}" destId="{C133484E-B4DE-4B21-BD16-C9C5B1130169}" srcOrd="0" destOrd="0" presId="urn:microsoft.com/office/officeart/2005/8/layout/orgChart1"/>
    <dgm:cxn modelId="{A090CAF2-9079-45BA-98D8-667C6308F2E7}" type="presParOf" srcId="{BA5476D0-253F-4F0B-B3EF-F41A136C8237}" destId="{7D376D36-1CC3-4C04-B435-842B974723DA}" srcOrd="1" destOrd="0" presId="urn:microsoft.com/office/officeart/2005/8/layout/orgChart1"/>
    <dgm:cxn modelId="{863BA4B7-D811-450E-AFC8-3DA35B9B9AA2}" type="presParOf" srcId="{A433B099-8E64-406C-BD70-DB31CCF0BCCC}" destId="{98716E45-57D3-4781-A637-7982EDD2A7B0}" srcOrd="1" destOrd="0" presId="urn:microsoft.com/office/officeart/2005/8/layout/orgChart1"/>
    <dgm:cxn modelId="{B039D952-8325-4A92-8F38-199E4E2A0276}" type="presParOf" srcId="{98716E45-57D3-4781-A637-7982EDD2A7B0}" destId="{A3E15DEC-BBEE-4FBC-AF85-BAD6374CB70A}" srcOrd="0" destOrd="0" presId="urn:microsoft.com/office/officeart/2005/8/layout/orgChart1"/>
    <dgm:cxn modelId="{DE43CB7A-1986-4237-8AA9-5D6D0FC5A2EF}" type="presParOf" srcId="{98716E45-57D3-4781-A637-7982EDD2A7B0}" destId="{97283C62-C4FF-4250-A060-E033E1508DC8}" srcOrd="1" destOrd="0" presId="urn:microsoft.com/office/officeart/2005/8/layout/orgChart1"/>
    <dgm:cxn modelId="{5F0814C4-C961-4B7F-85DD-7F37AAA3084F}" type="presParOf" srcId="{97283C62-C4FF-4250-A060-E033E1508DC8}" destId="{643EE572-8E73-45A6-8C2A-E352FD689F2A}" srcOrd="0" destOrd="0" presId="urn:microsoft.com/office/officeart/2005/8/layout/orgChart1"/>
    <dgm:cxn modelId="{ABA11479-8795-439D-9D1A-845717D2236C}" type="presParOf" srcId="{643EE572-8E73-45A6-8C2A-E352FD689F2A}" destId="{12489E47-240C-4CAE-8F6F-B835E0174555}" srcOrd="0" destOrd="0" presId="urn:microsoft.com/office/officeart/2005/8/layout/orgChart1"/>
    <dgm:cxn modelId="{66217516-BDCB-4D60-B9E0-188F4A40322E}" type="presParOf" srcId="{643EE572-8E73-45A6-8C2A-E352FD689F2A}" destId="{23076AA0-339C-40D3-961C-45BBB66343D6}" srcOrd="1" destOrd="0" presId="urn:microsoft.com/office/officeart/2005/8/layout/orgChart1"/>
    <dgm:cxn modelId="{FBEC8212-9B2C-4909-863A-65A87BDD7072}" type="presParOf" srcId="{97283C62-C4FF-4250-A060-E033E1508DC8}" destId="{41F04094-6ADF-459E-A713-7214FEAFF604}" srcOrd="1" destOrd="0" presId="urn:microsoft.com/office/officeart/2005/8/layout/orgChart1"/>
    <dgm:cxn modelId="{AABAF7DE-C9A3-47A8-8CA2-DA1750ED8DEE}" type="presParOf" srcId="{97283C62-C4FF-4250-A060-E033E1508DC8}" destId="{823FFBDC-A63F-427E-AB66-3C6063A888B4}" srcOrd="2" destOrd="0" presId="urn:microsoft.com/office/officeart/2005/8/layout/orgChart1"/>
    <dgm:cxn modelId="{531E53C5-6D4F-422D-96F1-A9362D87CE3B}" type="presParOf" srcId="{A433B099-8E64-406C-BD70-DB31CCF0BCCC}" destId="{9EF79DA4-4B04-43EE-B639-A8EE25661A12}" srcOrd="2" destOrd="0" presId="urn:microsoft.com/office/officeart/2005/8/layout/orgChart1"/>
    <dgm:cxn modelId="{1CA74309-31C9-4BB4-B23D-0D733026BFF3}" type="presParOf" srcId="{13700F4A-BDB4-4F9E-94A4-EF1CB6953A26}" destId="{61424CF2-1181-46BD-A692-E76B64DB6354}" srcOrd="2" destOrd="0" presId="urn:microsoft.com/office/officeart/2005/8/layout/orgChart1"/>
    <dgm:cxn modelId="{FBEDC7D4-F730-49B1-8594-90962CF53DC4}" type="presParOf" srcId="{84AF7C58-C63D-4942-AC4C-6F348CACA445}" destId="{ACA273F8-4793-4C69-B3D9-C10708DFB258}" srcOrd="2" destOrd="0" presId="urn:microsoft.com/office/officeart/2005/8/layout/orgChart1"/>
    <dgm:cxn modelId="{CF908F80-C80D-46C8-B7B8-390FA2351230}" type="presParOf" srcId="{84AF7C58-C63D-4942-AC4C-6F348CACA445}" destId="{C44E92CF-16D9-4654-AC0C-978A9607B0EA}" srcOrd="3" destOrd="0" presId="urn:microsoft.com/office/officeart/2005/8/layout/orgChart1"/>
    <dgm:cxn modelId="{29BAD6E8-101F-4E2F-BCA1-68895EBD3560}" type="presParOf" srcId="{C44E92CF-16D9-4654-AC0C-978A9607B0EA}" destId="{2A79E198-A3DE-4881-A474-D8BD7DEEAA26}" srcOrd="0" destOrd="0" presId="urn:microsoft.com/office/officeart/2005/8/layout/orgChart1"/>
    <dgm:cxn modelId="{57478BAC-F4DA-4828-A7EF-92790C45A08A}" type="presParOf" srcId="{2A79E198-A3DE-4881-A474-D8BD7DEEAA26}" destId="{D4595EAA-D955-4C4B-AE21-91F8DC8462B9}" srcOrd="0" destOrd="0" presId="urn:microsoft.com/office/officeart/2005/8/layout/orgChart1"/>
    <dgm:cxn modelId="{D0D761AC-44D1-4012-AE5D-216AC7CFA2BA}" type="presParOf" srcId="{2A79E198-A3DE-4881-A474-D8BD7DEEAA26}" destId="{6DB18FA2-C3B4-4446-88AE-F6CCA0F80C39}" srcOrd="1" destOrd="0" presId="urn:microsoft.com/office/officeart/2005/8/layout/orgChart1"/>
    <dgm:cxn modelId="{1EE6F3EC-C03A-4D18-9FF6-044E12E75BBB}" type="presParOf" srcId="{C44E92CF-16D9-4654-AC0C-978A9607B0EA}" destId="{C542AC64-7B22-4593-8FEE-533A8555DCC9}" srcOrd="1" destOrd="0" presId="urn:microsoft.com/office/officeart/2005/8/layout/orgChart1"/>
    <dgm:cxn modelId="{F03922DB-CAB7-477F-A9E5-9128F1593496}" type="presParOf" srcId="{C542AC64-7B22-4593-8FEE-533A8555DCC9}" destId="{4AB35B7C-4A9C-41AD-B127-8256FB277B53}" srcOrd="0" destOrd="0" presId="urn:microsoft.com/office/officeart/2005/8/layout/orgChart1"/>
    <dgm:cxn modelId="{EF7905DE-A9CC-4CED-975C-813C0D381EC7}" type="presParOf" srcId="{C542AC64-7B22-4593-8FEE-533A8555DCC9}" destId="{F4629899-A738-43BC-9F65-00F6BFBD09EA}" srcOrd="1" destOrd="0" presId="urn:microsoft.com/office/officeart/2005/8/layout/orgChart1"/>
    <dgm:cxn modelId="{0A9AA113-813A-416B-ACE3-A80693FFC738}" type="presParOf" srcId="{F4629899-A738-43BC-9F65-00F6BFBD09EA}" destId="{F89293C5-CA49-4553-8192-461592DFFFCB}" srcOrd="0" destOrd="0" presId="urn:microsoft.com/office/officeart/2005/8/layout/orgChart1"/>
    <dgm:cxn modelId="{228A91C6-05EA-420C-B847-ABA5A641FE4D}" type="presParOf" srcId="{F89293C5-CA49-4553-8192-461592DFFFCB}" destId="{084DE2D2-040F-4493-91D2-DAEA2F24ABA3}" srcOrd="0" destOrd="0" presId="urn:microsoft.com/office/officeart/2005/8/layout/orgChart1"/>
    <dgm:cxn modelId="{F2796E9A-59BE-4365-BDDF-9BE9F31A2D45}" type="presParOf" srcId="{F89293C5-CA49-4553-8192-461592DFFFCB}" destId="{E064F990-87CA-4387-8D5B-4D7899C7F569}" srcOrd="1" destOrd="0" presId="urn:microsoft.com/office/officeart/2005/8/layout/orgChart1"/>
    <dgm:cxn modelId="{ECB22BA2-C9DC-49B3-95AE-D7121C24BE99}" type="presParOf" srcId="{F4629899-A738-43BC-9F65-00F6BFBD09EA}" destId="{809E898E-B353-4E08-89E1-A1B78FAA705B}" srcOrd="1" destOrd="0" presId="urn:microsoft.com/office/officeart/2005/8/layout/orgChart1"/>
    <dgm:cxn modelId="{553D990F-6B91-4D0E-BAD9-2BF34FD7670D}" type="presParOf" srcId="{F4629899-A738-43BC-9F65-00F6BFBD09EA}" destId="{24106331-B47C-41F5-9892-A0BB19FFA11B}" srcOrd="2" destOrd="0" presId="urn:microsoft.com/office/officeart/2005/8/layout/orgChart1"/>
    <dgm:cxn modelId="{EED4D777-AD89-4B83-9AE6-A25C21AEE7C8}" type="presParOf" srcId="{C542AC64-7B22-4593-8FEE-533A8555DCC9}" destId="{DBC208F1-6065-4367-B0AC-EC60CE877126}" srcOrd="2" destOrd="0" presId="urn:microsoft.com/office/officeart/2005/8/layout/orgChart1"/>
    <dgm:cxn modelId="{2431A993-8885-4E33-9FC3-373C653264BD}" type="presParOf" srcId="{C542AC64-7B22-4593-8FEE-533A8555DCC9}" destId="{14A3E704-9851-41B1-A261-2EA54E6414A4}" srcOrd="3" destOrd="0" presId="urn:microsoft.com/office/officeart/2005/8/layout/orgChart1"/>
    <dgm:cxn modelId="{BEDDCDDC-3540-4A63-8536-AFB2F3A6750C}" type="presParOf" srcId="{14A3E704-9851-41B1-A261-2EA54E6414A4}" destId="{F6B7A71B-72E7-46E8-A07E-F615A2399DF5}" srcOrd="0" destOrd="0" presId="urn:microsoft.com/office/officeart/2005/8/layout/orgChart1"/>
    <dgm:cxn modelId="{EFF3EC78-EA91-4193-B0E2-AE5EC3426763}" type="presParOf" srcId="{F6B7A71B-72E7-46E8-A07E-F615A2399DF5}" destId="{474B0899-D7A3-47C7-87A7-773975ECDED2}" srcOrd="0" destOrd="0" presId="urn:microsoft.com/office/officeart/2005/8/layout/orgChart1"/>
    <dgm:cxn modelId="{67420596-1049-4728-8480-6334EB6B4C09}" type="presParOf" srcId="{F6B7A71B-72E7-46E8-A07E-F615A2399DF5}" destId="{F75BC0B9-F504-4255-B9BB-1D1E818A2114}" srcOrd="1" destOrd="0" presId="urn:microsoft.com/office/officeart/2005/8/layout/orgChart1"/>
    <dgm:cxn modelId="{DB7CA852-ACE6-44CC-AAD9-7EECF3E5E072}" type="presParOf" srcId="{14A3E704-9851-41B1-A261-2EA54E6414A4}" destId="{2257D5E3-6AD8-48C9-B9BB-3C4587B1770F}" srcOrd="1" destOrd="0" presId="urn:microsoft.com/office/officeart/2005/8/layout/orgChart1"/>
    <dgm:cxn modelId="{CCDBD44D-56F9-4648-9B0C-B9843DDBD7E1}" type="presParOf" srcId="{14A3E704-9851-41B1-A261-2EA54E6414A4}" destId="{57077F05-3146-480A-ACC1-9BEF7A81A102}" srcOrd="2" destOrd="0" presId="urn:microsoft.com/office/officeart/2005/8/layout/orgChart1"/>
    <dgm:cxn modelId="{92A3DC26-3A85-48A1-A30B-03DFC399D359}" type="presParOf" srcId="{C542AC64-7B22-4593-8FEE-533A8555DCC9}" destId="{354BB174-1D4E-4421-AD6E-D98FC66920D4}" srcOrd="4" destOrd="0" presId="urn:microsoft.com/office/officeart/2005/8/layout/orgChart1"/>
    <dgm:cxn modelId="{54B88F50-584C-4192-B12C-920EA9552176}" type="presParOf" srcId="{C542AC64-7B22-4593-8FEE-533A8555DCC9}" destId="{261D9489-9D46-4282-AF66-21D88A0B8FA8}" srcOrd="5" destOrd="0" presId="urn:microsoft.com/office/officeart/2005/8/layout/orgChart1"/>
    <dgm:cxn modelId="{1BF7FB10-9381-494F-BBE2-BBABD33EE13E}" type="presParOf" srcId="{261D9489-9D46-4282-AF66-21D88A0B8FA8}" destId="{5798DF5C-284B-4972-9E2C-65AB52790641}" srcOrd="0" destOrd="0" presId="urn:microsoft.com/office/officeart/2005/8/layout/orgChart1"/>
    <dgm:cxn modelId="{5697B8FA-ADCF-4F4E-B2CF-902F5F3784D6}" type="presParOf" srcId="{5798DF5C-284B-4972-9E2C-65AB52790641}" destId="{C06ACAD5-D54C-4EAC-BCA7-063074B593DA}" srcOrd="0" destOrd="0" presId="urn:microsoft.com/office/officeart/2005/8/layout/orgChart1"/>
    <dgm:cxn modelId="{00773F5C-B51F-4C3F-B0DD-FD9E0145387D}" type="presParOf" srcId="{5798DF5C-284B-4972-9E2C-65AB52790641}" destId="{10F983B3-49E3-4C91-97B0-92F77AA6FF47}" srcOrd="1" destOrd="0" presId="urn:microsoft.com/office/officeart/2005/8/layout/orgChart1"/>
    <dgm:cxn modelId="{6A5B9E09-A39A-4FE6-843D-1EEBF2784F6B}" type="presParOf" srcId="{261D9489-9D46-4282-AF66-21D88A0B8FA8}" destId="{E5B84073-77CF-47CA-9897-A057FAC19019}" srcOrd="1" destOrd="0" presId="urn:microsoft.com/office/officeart/2005/8/layout/orgChart1"/>
    <dgm:cxn modelId="{E609BF34-FF95-42BB-8C4D-08A4A574F96F}" type="presParOf" srcId="{261D9489-9D46-4282-AF66-21D88A0B8FA8}" destId="{7910F9C7-529E-4C09-B7E9-BF3F7209DA69}" srcOrd="2" destOrd="0" presId="urn:microsoft.com/office/officeart/2005/8/layout/orgChart1"/>
    <dgm:cxn modelId="{F2623D95-762D-4E3A-9D66-0C062645EA86}" type="presParOf" srcId="{C542AC64-7B22-4593-8FEE-533A8555DCC9}" destId="{8BFA5888-CE9C-4045-BD8D-1EB3B270C696}" srcOrd="6" destOrd="0" presId="urn:microsoft.com/office/officeart/2005/8/layout/orgChart1"/>
    <dgm:cxn modelId="{457EF0D8-113D-4FEC-899B-A25B9588E7BB}" type="presParOf" srcId="{C542AC64-7B22-4593-8FEE-533A8555DCC9}" destId="{389F9746-AA9E-4743-A8BE-C44F5CCA1E38}" srcOrd="7" destOrd="0" presId="urn:microsoft.com/office/officeart/2005/8/layout/orgChart1"/>
    <dgm:cxn modelId="{12FB336B-56E1-4DC5-A281-FBBAF96BDD80}" type="presParOf" srcId="{389F9746-AA9E-4743-A8BE-C44F5CCA1E38}" destId="{E60EDD2A-718A-4B76-8BB0-833062AE12DE}" srcOrd="0" destOrd="0" presId="urn:microsoft.com/office/officeart/2005/8/layout/orgChart1"/>
    <dgm:cxn modelId="{1CF44D60-6778-4D84-8BF6-4DA1F57A5016}" type="presParOf" srcId="{E60EDD2A-718A-4B76-8BB0-833062AE12DE}" destId="{B597DE18-0138-4028-A104-34559E958DC7}" srcOrd="0" destOrd="0" presId="urn:microsoft.com/office/officeart/2005/8/layout/orgChart1"/>
    <dgm:cxn modelId="{28FC3B91-F215-49EF-9DF8-932EDC075F3D}" type="presParOf" srcId="{E60EDD2A-718A-4B76-8BB0-833062AE12DE}" destId="{E121A063-419D-43AD-9409-129C97DBFA01}" srcOrd="1" destOrd="0" presId="urn:microsoft.com/office/officeart/2005/8/layout/orgChart1"/>
    <dgm:cxn modelId="{873A66C1-DB64-4334-BC07-ACCA35A6C7FF}" type="presParOf" srcId="{389F9746-AA9E-4743-A8BE-C44F5CCA1E38}" destId="{8BFC81F4-C5B1-4530-BC79-B0D6C61740D4}" srcOrd="1" destOrd="0" presId="urn:microsoft.com/office/officeart/2005/8/layout/orgChart1"/>
    <dgm:cxn modelId="{6ACBB29E-3EA2-40B3-997C-DF54358D5FA0}" type="presParOf" srcId="{389F9746-AA9E-4743-A8BE-C44F5CCA1E38}" destId="{63BEF5F4-CD8E-4590-85D7-728EA002F9C2}" srcOrd="2" destOrd="0" presId="urn:microsoft.com/office/officeart/2005/8/layout/orgChart1"/>
    <dgm:cxn modelId="{8627816B-9D4C-4201-8DBF-1533D8715C28}" type="presParOf" srcId="{C542AC64-7B22-4593-8FEE-533A8555DCC9}" destId="{57C0169F-C5D8-4B0B-A6F3-89215CD8BE9F}" srcOrd="8" destOrd="0" presId="urn:microsoft.com/office/officeart/2005/8/layout/orgChart1"/>
    <dgm:cxn modelId="{881087F5-5473-444B-8DE7-C0579926041B}" type="presParOf" srcId="{C542AC64-7B22-4593-8FEE-533A8555DCC9}" destId="{B5DB2BF1-5CA2-4A1B-8E5B-00341FF26C89}" srcOrd="9" destOrd="0" presId="urn:microsoft.com/office/officeart/2005/8/layout/orgChart1"/>
    <dgm:cxn modelId="{CD4816B4-D2D8-4A28-A920-2AB7D526BD37}" type="presParOf" srcId="{B5DB2BF1-5CA2-4A1B-8E5B-00341FF26C89}" destId="{921F1265-D7A4-4AF4-A7CD-6A6AF7CEC3EF}" srcOrd="0" destOrd="0" presId="urn:microsoft.com/office/officeart/2005/8/layout/orgChart1"/>
    <dgm:cxn modelId="{71EF252A-EA20-4352-875C-53775201129F}" type="presParOf" srcId="{921F1265-D7A4-4AF4-A7CD-6A6AF7CEC3EF}" destId="{96A7043C-604F-4061-A050-059387A84B6B}" srcOrd="0" destOrd="0" presId="urn:microsoft.com/office/officeart/2005/8/layout/orgChart1"/>
    <dgm:cxn modelId="{2FB62A7C-1DD6-4FA8-A641-CB81B5F667FA}" type="presParOf" srcId="{921F1265-D7A4-4AF4-A7CD-6A6AF7CEC3EF}" destId="{DD0E0D43-5808-4550-85F3-33C4525AEAF0}" srcOrd="1" destOrd="0" presId="urn:microsoft.com/office/officeart/2005/8/layout/orgChart1"/>
    <dgm:cxn modelId="{A40156F9-FEEA-4A17-BC68-88DD0209FB24}" type="presParOf" srcId="{B5DB2BF1-5CA2-4A1B-8E5B-00341FF26C89}" destId="{0CD6B6E4-0517-4646-8007-A55D3B820929}" srcOrd="1" destOrd="0" presId="urn:microsoft.com/office/officeart/2005/8/layout/orgChart1"/>
    <dgm:cxn modelId="{2777C296-5310-4715-B144-C3F985815EAA}" type="presParOf" srcId="{B5DB2BF1-5CA2-4A1B-8E5B-00341FF26C89}" destId="{28E4E93C-00C2-4DD2-9FD5-C744DC0B0FDA}" srcOrd="2" destOrd="0" presId="urn:microsoft.com/office/officeart/2005/8/layout/orgChart1"/>
    <dgm:cxn modelId="{E24DDDA7-77A4-45FB-84B3-9E96577CA3A0}" type="presParOf" srcId="{C44E92CF-16D9-4654-AC0C-978A9607B0EA}" destId="{67954DC8-BA11-4E44-88F3-7DCC5BE03CD7}" srcOrd="2" destOrd="0" presId="urn:microsoft.com/office/officeart/2005/8/layout/orgChart1"/>
    <dgm:cxn modelId="{2C7D7426-FFE6-40B2-B2B4-8E04538FD77A}" type="presParOf" srcId="{84AF7C58-C63D-4942-AC4C-6F348CACA445}" destId="{B740FFF5-22FA-431C-BD45-82FA66E69F78}" srcOrd="4" destOrd="0" presId="urn:microsoft.com/office/officeart/2005/8/layout/orgChart1"/>
    <dgm:cxn modelId="{E7D5D585-1E5A-4878-AE2C-64E553444E88}" type="presParOf" srcId="{84AF7C58-C63D-4942-AC4C-6F348CACA445}" destId="{0B61A87E-30AC-44AF-AE95-F78B24BB6A13}" srcOrd="5" destOrd="0" presId="urn:microsoft.com/office/officeart/2005/8/layout/orgChart1"/>
    <dgm:cxn modelId="{47A7E89E-E999-4A3B-B3F3-2E10DD3C3FAE}" type="presParOf" srcId="{0B61A87E-30AC-44AF-AE95-F78B24BB6A13}" destId="{82E617F8-6C1C-4696-B1A4-3139C45EE048}" srcOrd="0" destOrd="0" presId="urn:microsoft.com/office/officeart/2005/8/layout/orgChart1"/>
    <dgm:cxn modelId="{9DBE98A9-D2CB-4CD0-A674-276036CC731E}" type="presParOf" srcId="{82E617F8-6C1C-4696-B1A4-3139C45EE048}" destId="{740B375D-F960-46B5-B400-C0EE48714652}" srcOrd="0" destOrd="0" presId="urn:microsoft.com/office/officeart/2005/8/layout/orgChart1"/>
    <dgm:cxn modelId="{66A6F074-A3A4-4B4B-89FD-59970806DAB9}" type="presParOf" srcId="{82E617F8-6C1C-4696-B1A4-3139C45EE048}" destId="{AE8E4B49-2EE7-44E7-9D66-842DF206F850}" srcOrd="1" destOrd="0" presId="urn:microsoft.com/office/officeart/2005/8/layout/orgChart1"/>
    <dgm:cxn modelId="{14E0CA06-0AD8-42D8-AB83-1DA1AA223629}" type="presParOf" srcId="{0B61A87E-30AC-44AF-AE95-F78B24BB6A13}" destId="{661B5968-29B3-4555-8D88-6C67C1FE67D0}" srcOrd="1" destOrd="0" presId="urn:microsoft.com/office/officeart/2005/8/layout/orgChart1"/>
    <dgm:cxn modelId="{3A0D4AEB-DB89-4C2F-934F-4F41E43F6EF7}" type="presParOf" srcId="{661B5968-29B3-4555-8D88-6C67C1FE67D0}" destId="{E0CCE914-AE4C-4AEA-835D-1823C1AF5B74}" srcOrd="0" destOrd="0" presId="urn:microsoft.com/office/officeart/2005/8/layout/orgChart1"/>
    <dgm:cxn modelId="{D40C5353-1D54-4635-9E6B-6D0F89295D9A}" type="presParOf" srcId="{661B5968-29B3-4555-8D88-6C67C1FE67D0}" destId="{0E53D401-A956-4595-987F-EE3EAFC6D339}" srcOrd="1" destOrd="0" presId="urn:microsoft.com/office/officeart/2005/8/layout/orgChart1"/>
    <dgm:cxn modelId="{B2877BB5-3AEA-4E40-9284-B7BE28673DB2}" type="presParOf" srcId="{0E53D401-A956-4595-987F-EE3EAFC6D339}" destId="{55A6BFCC-5D0E-4367-8C90-3B6EFDEAC8A6}" srcOrd="0" destOrd="0" presId="urn:microsoft.com/office/officeart/2005/8/layout/orgChart1"/>
    <dgm:cxn modelId="{3F4E3AF7-ABC5-44EA-ACEC-629D10AA4BFC}" type="presParOf" srcId="{55A6BFCC-5D0E-4367-8C90-3B6EFDEAC8A6}" destId="{76ECCA1D-DB86-4C68-9BE9-129BE5CCC949}" srcOrd="0" destOrd="0" presId="urn:microsoft.com/office/officeart/2005/8/layout/orgChart1"/>
    <dgm:cxn modelId="{36844B8F-D237-4F07-89DD-8E405CB2A7C2}" type="presParOf" srcId="{55A6BFCC-5D0E-4367-8C90-3B6EFDEAC8A6}" destId="{CCAAE6C9-9B19-4FEF-A0E5-6B3999C74EAB}" srcOrd="1" destOrd="0" presId="urn:microsoft.com/office/officeart/2005/8/layout/orgChart1"/>
    <dgm:cxn modelId="{AB31BC49-0B5E-42D3-9D46-FBE43F661DD9}" type="presParOf" srcId="{0E53D401-A956-4595-987F-EE3EAFC6D339}" destId="{EBB12626-AF67-4E74-853E-90437398A39E}" srcOrd="1" destOrd="0" presId="urn:microsoft.com/office/officeart/2005/8/layout/orgChart1"/>
    <dgm:cxn modelId="{0B44F678-10F5-481F-A87B-F7E25B02DFF6}" type="presParOf" srcId="{0E53D401-A956-4595-987F-EE3EAFC6D339}" destId="{559B0B88-B0A9-4BEE-9F72-F4B8ADDA549F}" srcOrd="2" destOrd="0" presId="urn:microsoft.com/office/officeart/2005/8/layout/orgChart1"/>
    <dgm:cxn modelId="{62AA00BC-330B-4E54-9B84-418E7F8EF258}" type="presParOf" srcId="{661B5968-29B3-4555-8D88-6C67C1FE67D0}" destId="{CA29A6B5-A69A-414B-88E4-57061A765F3C}" srcOrd="2" destOrd="0" presId="urn:microsoft.com/office/officeart/2005/8/layout/orgChart1"/>
    <dgm:cxn modelId="{FF520C1E-42A6-4154-B5F3-E6B399C8134D}" type="presParOf" srcId="{661B5968-29B3-4555-8D88-6C67C1FE67D0}" destId="{2DF8CAB6-94A8-413D-875C-512F57C60250}" srcOrd="3" destOrd="0" presId="urn:microsoft.com/office/officeart/2005/8/layout/orgChart1"/>
    <dgm:cxn modelId="{B4E2DA92-47D8-4932-9B4F-84BB4683229B}" type="presParOf" srcId="{2DF8CAB6-94A8-413D-875C-512F57C60250}" destId="{F0995156-CE9E-4DF0-AA00-C485FE593EA7}" srcOrd="0" destOrd="0" presId="urn:microsoft.com/office/officeart/2005/8/layout/orgChart1"/>
    <dgm:cxn modelId="{5A37EFDA-0F56-43A0-A1AE-A35ACB88BB1C}" type="presParOf" srcId="{F0995156-CE9E-4DF0-AA00-C485FE593EA7}" destId="{DDD98017-B225-47C9-92DF-2CBEF754DDA1}" srcOrd="0" destOrd="0" presId="urn:microsoft.com/office/officeart/2005/8/layout/orgChart1"/>
    <dgm:cxn modelId="{A166D48D-04E0-47F2-A17D-9F1A184AA784}" type="presParOf" srcId="{F0995156-CE9E-4DF0-AA00-C485FE593EA7}" destId="{E63E266C-E951-4ED8-B612-DF18D85C5A76}" srcOrd="1" destOrd="0" presId="urn:microsoft.com/office/officeart/2005/8/layout/orgChart1"/>
    <dgm:cxn modelId="{1A615CDE-3E69-42CA-A534-766397263568}" type="presParOf" srcId="{2DF8CAB6-94A8-413D-875C-512F57C60250}" destId="{A0A41B02-36B5-4AEF-BD39-2BAAD39A7CAD}" srcOrd="1" destOrd="0" presId="urn:microsoft.com/office/officeart/2005/8/layout/orgChart1"/>
    <dgm:cxn modelId="{C066DDEA-A261-4FB3-A0B7-22AF93095E84}" type="presParOf" srcId="{2DF8CAB6-94A8-413D-875C-512F57C60250}" destId="{98B69735-5F74-4795-AF2F-20DC923876D8}" srcOrd="2" destOrd="0" presId="urn:microsoft.com/office/officeart/2005/8/layout/orgChart1"/>
    <dgm:cxn modelId="{DDA1A451-9291-49A5-AD70-19B1C90295F6}" type="presParOf" srcId="{661B5968-29B3-4555-8D88-6C67C1FE67D0}" destId="{72D2912B-5BA6-4698-B163-D4357DECCC31}" srcOrd="4" destOrd="0" presId="urn:microsoft.com/office/officeart/2005/8/layout/orgChart1"/>
    <dgm:cxn modelId="{425E8051-A216-47C8-8673-4135B9CE58EE}" type="presParOf" srcId="{661B5968-29B3-4555-8D88-6C67C1FE67D0}" destId="{4CC5F5A0-A7B3-4A44-BF9A-D26E0E328DF7}" srcOrd="5" destOrd="0" presId="urn:microsoft.com/office/officeart/2005/8/layout/orgChart1"/>
    <dgm:cxn modelId="{D522BBED-BB0A-4F6C-9ADD-1E419DB04A43}" type="presParOf" srcId="{4CC5F5A0-A7B3-4A44-BF9A-D26E0E328DF7}" destId="{302E466A-B203-4488-A4B8-C07DCD60EC98}" srcOrd="0" destOrd="0" presId="urn:microsoft.com/office/officeart/2005/8/layout/orgChart1"/>
    <dgm:cxn modelId="{8250463A-91E0-4A45-8DAF-9017B4DF2A46}" type="presParOf" srcId="{302E466A-B203-4488-A4B8-C07DCD60EC98}" destId="{0976A4AA-C306-4E4F-BC7B-F45DDC7F18DB}" srcOrd="0" destOrd="0" presId="urn:microsoft.com/office/officeart/2005/8/layout/orgChart1"/>
    <dgm:cxn modelId="{3E0D41D1-F647-4B5F-8418-7A9AFCC7CA3C}" type="presParOf" srcId="{302E466A-B203-4488-A4B8-C07DCD60EC98}" destId="{17E4DFD7-D323-4780-A97B-E920DD2A8037}" srcOrd="1" destOrd="0" presId="urn:microsoft.com/office/officeart/2005/8/layout/orgChart1"/>
    <dgm:cxn modelId="{91EE6F8F-DD72-409E-B607-7671C947C58D}" type="presParOf" srcId="{4CC5F5A0-A7B3-4A44-BF9A-D26E0E328DF7}" destId="{ECED5285-110A-4B3D-BB6B-E29808BDCA6A}" srcOrd="1" destOrd="0" presId="urn:microsoft.com/office/officeart/2005/8/layout/orgChart1"/>
    <dgm:cxn modelId="{F572DCD2-3B30-4D6E-B95D-FD371026A651}" type="presParOf" srcId="{4CC5F5A0-A7B3-4A44-BF9A-D26E0E328DF7}" destId="{4EB049E3-3F75-43F7-AFC5-9B03C0C66F8F}" srcOrd="2" destOrd="0" presId="urn:microsoft.com/office/officeart/2005/8/layout/orgChart1"/>
    <dgm:cxn modelId="{29A28FD1-9BCC-43B2-AE53-49B2C50813F5}" type="presParOf" srcId="{661B5968-29B3-4555-8D88-6C67C1FE67D0}" destId="{4358EDF1-4090-4B26-90D9-EAF93C191662}" srcOrd="6" destOrd="0" presId="urn:microsoft.com/office/officeart/2005/8/layout/orgChart1"/>
    <dgm:cxn modelId="{8FF8DCF3-D43B-41BF-A2BF-10E0F2DD7BF5}" type="presParOf" srcId="{661B5968-29B3-4555-8D88-6C67C1FE67D0}" destId="{8E55BA8F-9692-4174-9A1E-4A643CFEBBE8}" srcOrd="7" destOrd="0" presId="urn:microsoft.com/office/officeart/2005/8/layout/orgChart1"/>
    <dgm:cxn modelId="{1E9A67FD-B838-4A25-8879-68521DF8CABA}" type="presParOf" srcId="{8E55BA8F-9692-4174-9A1E-4A643CFEBBE8}" destId="{27220FCA-43FC-47A6-A67C-F8FFE4DF4A78}" srcOrd="0" destOrd="0" presId="urn:microsoft.com/office/officeart/2005/8/layout/orgChart1"/>
    <dgm:cxn modelId="{8FF2A538-1090-4280-8DB7-AE40E0CFE7DA}" type="presParOf" srcId="{27220FCA-43FC-47A6-A67C-F8FFE4DF4A78}" destId="{E5573224-5C7C-4487-BE6F-27E71F4A99D3}" srcOrd="0" destOrd="0" presId="urn:microsoft.com/office/officeart/2005/8/layout/orgChart1"/>
    <dgm:cxn modelId="{FDD11F15-93C0-4EF2-9A59-8116C82824B4}" type="presParOf" srcId="{27220FCA-43FC-47A6-A67C-F8FFE4DF4A78}" destId="{0C7C1076-8CCE-4730-B6AF-8080EF105D3E}" srcOrd="1" destOrd="0" presId="urn:microsoft.com/office/officeart/2005/8/layout/orgChart1"/>
    <dgm:cxn modelId="{E755BC05-C0AE-4FD8-B45E-5D15793F9F3D}" type="presParOf" srcId="{8E55BA8F-9692-4174-9A1E-4A643CFEBBE8}" destId="{A7F73FD7-7ED9-42A4-A173-6CE008193E80}" srcOrd="1" destOrd="0" presId="urn:microsoft.com/office/officeart/2005/8/layout/orgChart1"/>
    <dgm:cxn modelId="{3828A365-76F5-4572-BEC5-F8F2C4B545F6}" type="presParOf" srcId="{8E55BA8F-9692-4174-9A1E-4A643CFEBBE8}" destId="{6D055E1E-E790-4A7C-992A-7DFC7D4FB58F}" srcOrd="2" destOrd="0" presId="urn:microsoft.com/office/officeart/2005/8/layout/orgChart1"/>
    <dgm:cxn modelId="{2F53A520-6AE0-4732-BE28-DD874B38410E}" type="presParOf" srcId="{661B5968-29B3-4555-8D88-6C67C1FE67D0}" destId="{15E3CE49-AAF7-43A8-8772-042363DA3B7E}" srcOrd="8" destOrd="0" presId="urn:microsoft.com/office/officeart/2005/8/layout/orgChart1"/>
    <dgm:cxn modelId="{A8265990-7650-4C7F-99AF-B200C5DC6E5E}" type="presParOf" srcId="{661B5968-29B3-4555-8D88-6C67C1FE67D0}" destId="{215F6867-B9DD-4C03-A1CA-C58E0788C821}" srcOrd="9" destOrd="0" presId="urn:microsoft.com/office/officeart/2005/8/layout/orgChart1"/>
    <dgm:cxn modelId="{DF31D22F-50D6-4A8B-8B81-571811AD57AB}" type="presParOf" srcId="{215F6867-B9DD-4C03-A1CA-C58E0788C821}" destId="{F65B5E27-EBD2-4EC6-A6A0-427B5A23BA36}" srcOrd="0" destOrd="0" presId="urn:microsoft.com/office/officeart/2005/8/layout/orgChart1"/>
    <dgm:cxn modelId="{96FB089C-681C-4B3A-A34F-CA820AB05A38}" type="presParOf" srcId="{F65B5E27-EBD2-4EC6-A6A0-427B5A23BA36}" destId="{A8853A30-E4A4-4B44-AE5F-828A68DE89BF}" srcOrd="0" destOrd="0" presId="urn:microsoft.com/office/officeart/2005/8/layout/orgChart1"/>
    <dgm:cxn modelId="{4D52D0EB-BEB3-4D59-974F-1A9D3B9D0683}" type="presParOf" srcId="{F65B5E27-EBD2-4EC6-A6A0-427B5A23BA36}" destId="{D5F9F152-F838-4C24-8BCA-EA1596725DF9}" srcOrd="1" destOrd="0" presId="urn:microsoft.com/office/officeart/2005/8/layout/orgChart1"/>
    <dgm:cxn modelId="{789D902E-55A2-40AE-90EB-69E646691714}" type="presParOf" srcId="{215F6867-B9DD-4C03-A1CA-C58E0788C821}" destId="{5E6C5B9E-572D-4EAC-9107-9133F7820234}" srcOrd="1" destOrd="0" presId="urn:microsoft.com/office/officeart/2005/8/layout/orgChart1"/>
    <dgm:cxn modelId="{629CB963-FE01-442C-8AC6-F296A95FCC51}" type="presParOf" srcId="{215F6867-B9DD-4C03-A1CA-C58E0788C821}" destId="{DED13E72-0D08-44A5-A0C8-ACF158AC67EE}" srcOrd="2" destOrd="0" presId="urn:microsoft.com/office/officeart/2005/8/layout/orgChart1"/>
    <dgm:cxn modelId="{4B46FC7E-F1B0-49BE-A36E-15F00DE90F80}" type="presParOf" srcId="{661B5968-29B3-4555-8D88-6C67C1FE67D0}" destId="{76A68D46-4212-48AA-AC13-8AB3BA9C9A6F}" srcOrd="10" destOrd="0" presId="urn:microsoft.com/office/officeart/2005/8/layout/orgChart1"/>
    <dgm:cxn modelId="{7128497F-1242-448C-A20D-60083767B2E8}" type="presParOf" srcId="{661B5968-29B3-4555-8D88-6C67C1FE67D0}" destId="{6EF8C127-F762-47C6-B9D2-83660A547B99}" srcOrd="11" destOrd="0" presId="urn:microsoft.com/office/officeart/2005/8/layout/orgChart1"/>
    <dgm:cxn modelId="{648387F6-81E9-4F06-B11F-EC7D738FD59F}" type="presParOf" srcId="{6EF8C127-F762-47C6-B9D2-83660A547B99}" destId="{DEAD32F4-0373-4A27-B6BF-6C20B2C4A553}" srcOrd="0" destOrd="0" presId="urn:microsoft.com/office/officeart/2005/8/layout/orgChart1"/>
    <dgm:cxn modelId="{FD9E47A1-6103-4242-B483-AD365115158C}" type="presParOf" srcId="{DEAD32F4-0373-4A27-B6BF-6C20B2C4A553}" destId="{506E7B86-0918-415D-A1DD-A2618084F3D5}" srcOrd="0" destOrd="0" presId="urn:microsoft.com/office/officeart/2005/8/layout/orgChart1"/>
    <dgm:cxn modelId="{785DE044-C7A7-4A80-9A89-7F1B2207CDDA}" type="presParOf" srcId="{DEAD32F4-0373-4A27-B6BF-6C20B2C4A553}" destId="{02D0EE83-1648-49C1-AA01-FD7B361EEB88}" srcOrd="1" destOrd="0" presId="urn:microsoft.com/office/officeart/2005/8/layout/orgChart1"/>
    <dgm:cxn modelId="{6E713194-100F-4AE8-8C7B-36CCE794D265}" type="presParOf" srcId="{6EF8C127-F762-47C6-B9D2-83660A547B99}" destId="{E85A0BD1-7DA9-4969-9026-59695A93F12E}" srcOrd="1" destOrd="0" presId="urn:microsoft.com/office/officeart/2005/8/layout/orgChart1"/>
    <dgm:cxn modelId="{FF9A8887-DDA4-4FB5-BD67-B11EEA969805}" type="presParOf" srcId="{6EF8C127-F762-47C6-B9D2-83660A547B99}" destId="{1D06B05C-AFE9-4ADE-8226-AB6E92AAF276}" srcOrd="2" destOrd="0" presId="urn:microsoft.com/office/officeart/2005/8/layout/orgChart1"/>
    <dgm:cxn modelId="{252E8259-7F56-4F8C-9A4B-5F985D12D0A4}" type="presParOf" srcId="{0B61A87E-30AC-44AF-AE95-F78B24BB6A13}" destId="{2CA16602-7ACB-4CA0-8FC0-CD2170121B7B}" srcOrd="2" destOrd="0" presId="urn:microsoft.com/office/officeart/2005/8/layout/orgChart1"/>
    <dgm:cxn modelId="{D986AE16-E6FE-45B3-9E55-06B5A542A5D4}" type="presParOf" srcId="{84AF7C58-C63D-4942-AC4C-6F348CACA445}" destId="{0BE35AD6-9152-45E2-A473-CCBC6776DD41}" srcOrd="6" destOrd="0" presId="urn:microsoft.com/office/officeart/2005/8/layout/orgChart1"/>
    <dgm:cxn modelId="{4F8F3CD3-97FF-4FB9-BEE8-CD03E1EF3020}" type="presParOf" srcId="{84AF7C58-C63D-4942-AC4C-6F348CACA445}" destId="{A1417D04-628A-467F-BBE2-74A98AC1DC9E}" srcOrd="7" destOrd="0" presId="urn:microsoft.com/office/officeart/2005/8/layout/orgChart1"/>
    <dgm:cxn modelId="{BAED70BB-616B-4552-A628-B50B2ADD59F0}" type="presParOf" srcId="{A1417D04-628A-467F-BBE2-74A98AC1DC9E}" destId="{A6B247DE-7ACC-49ED-BB87-428652F407EE}" srcOrd="0" destOrd="0" presId="urn:microsoft.com/office/officeart/2005/8/layout/orgChart1"/>
    <dgm:cxn modelId="{1E39D8F5-DCD5-452F-9CD8-A0DAF745F0F7}" type="presParOf" srcId="{A6B247DE-7ACC-49ED-BB87-428652F407EE}" destId="{87B45C1E-1E0C-4ABD-A645-168F8C40BD53}" srcOrd="0" destOrd="0" presId="urn:microsoft.com/office/officeart/2005/8/layout/orgChart1"/>
    <dgm:cxn modelId="{ACA40FC4-5588-4B30-A1DB-71FAC490F837}" type="presParOf" srcId="{A6B247DE-7ACC-49ED-BB87-428652F407EE}" destId="{5B36D3DE-81A3-4DA0-85A9-255ECAB6197D}" srcOrd="1" destOrd="0" presId="urn:microsoft.com/office/officeart/2005/8/layout/orgChart1"/>
    <dgm:cxn modelId="{1F46317A-B12B-456F-9FB0-A052D2F5AE13}" type="presParOf" srcId="{A1417D04-628A-467F-BBE2-74A98AC1DC9E}" destId="{2571A8BC-4E3E-4807-A02A-7D30AA33FACD}" srcOrd="1" destOrd="0" presId="urn:microsoft.com/office/officeart/2005/8/layout/orgChart1"/>
    <dgm:cxn modelId="{17C7011C-7D5A-4BEA-BCB2-91AD4F4308A0}" type="presParOf" srcId="{2571A8BC-4E3E-4807-A02A-7D30AA33FACD}" destId="{BB20FEFC-A896-456E-85EB-058C75094C2A}" srcOrd="0" destOrd="0" presId="urn:microsoft.com/office/officeart/2005/8/layout/orgChart1"/>
    <dgm:cxn modelId="{E7EAD8FB-6A9D-42D3-8E12-C0C5659C47F0}" type="presParOf" srcId="{2571A8BC-4E3E-4807-A02A-7D30AA33FACD}" destId="{83EBE16E-CCE7-4529-B9BB-D789604C9757}" srcOrd="1" destOrd="0" presId="urn:microsoft.com/office/officeart/2005/8/layout/orgChart1"/>
    <dgm:cxn modelId="{DFD681C6-3772-4217-BEE2-A906BCD402D1}" type="presParOf" srcId="{83EBE16E-CCE7-4529-B9BB-D789604C9757}" destId="{57BDF98A-6874-43DA-9A4B-194E6B0F6659}" srcOrd="0" destOrd="0" presId="urn:microsoft.com/office/officeart/2005/8/layout/orgChart1"/>
    <dgm:cxn modelId="{98E3BDA6-F9DA-415C-B5A5-E9BBAD973293}" type="presParOf" srcId="{57BDF98A-6874-43DA-9A4B-194E6B0F6659}" destId="{DD4C736D-E0B7-4BED-A9FC-5EB1CF8C6D76}" srcOrd="0" destOrd="0" presId="urn:microsoft.com/office/officeart/2005/8/layout/orgChart1"/>
    <dgm:cxn modelId="{EBE0B77B-0D3E-440E-8668-BDEE18CC4E3C}" type="presParOf" srcId="{57BDF98A-6874-43DA-9A4B-194E6B0F6659}" destId="{91D4F9BE-A472-46FF-BAA5-B294BE65279A}" srcOrd="1" destOrd="0" presId="urn:microsoft.com/office/officeart/2005/8/layout/orgChart1"/>
    <dgm:cxn modelId="{14E2BAEC-EFB9-4930-8B5E-D110D1E668E6}" type="presParOf" srcId="{83EBE16E-CCE7-4529-B9BB-D789604C9757}" destId="{ECBB3E99-5449-4BC7-89CA-E2630CC98E2C}" srcOrd="1" destOrd="0" presId="urn:microsoft.com/office/officeart/2005/8/layout/orgChart1"/>
    <dgm:cxn modelId="{0F6C5699-9515-4668-85DC-C7EDA02BC3E0}" type="presParOf" srcId="{83EBE16E-CCE7-4529-B9BB-D789604C9757}" destId="{13AF82E7-93F1-4B4A-BAE5-EFFC5F77DB66}" srcOrd="2" destOrd="0" presId="urn:microsoft.com/office/officeart/2005/8/layout/orgChart1"/>
    <dgm:cxn modelId="{22C8DAD4-B524-452B-8828-6CD934B65477}" type="presParOf" srcId="{2571A8BC-4E3E-4807-A02A-7D30AA33FACD}" destId="{3EAF63B0-99C9-4102-88A0-E4229CA67BCE}" srcOrd="2" destOrd="0" presId="urn:microsoft.com/office/officeart/2005/8/layout/orgChart1"/>
    <dgm:cxn modelId="{607CE1A6-7BB0-4654-AC34-3FDF6E8503DD}" type="presParOf" srcId="{2571A8BC-4E3E-4807-A02A-7D30AA33FACD}" destId="{832430BC-7880-4D29-91EE-130CCD454C2A}" srcOrd="3" destOrd="0" presId="urn:microsoft.com/office/officeart/2005/8/layout/orgChart1"/>
    <dgm:cxn modelId="{F2998BF7-3BAA-42C1-8E42-98C559C2812F}" type="presParOf" srcId="{832430BC-7880-4D29-91EE-130CCD454C2A}" destId="{57D9C1A9-B14C-438D-B6A8-3E7468C08370}" srcOrd="0" destOrd="0" presId="urn:microsoft.com/office/officeart/2005/8/layout/orgChart1"/>
    <dgm:cxn modelId="{0B59BF8E-25F8-4438-9A9C-DEF6D1FD3C31}" type="presParOf" srcId="{57D9C1A9-B14C-438D-B6A8-3E7468C08370}" destId="{DE9C496C-9E2A-42B5-AE29-A73205A65E5C}" srcOrd="0" destOrd="0" presId="urn:microsoft.com/office/officeart/2005/8/layout/orgChart1"/>
    <dgm:cxn modelId="{9291D453-F695-453D-B507-EAE355F31EBE}" type="presParOf" srcId="{57D9C1A9-B14C-438D-B6A8-3E7468C08370}" destId="{A5215911-B590-476E-8C5B-7F5E39AED190}" srcOrd="1" destOrd="0" presId="urn:microsoft.com/office/officeart/2005/8/layout/orgChart1"/>
    <dgm:cxn modelId="{D3E1C722-35CF-4793-AFA9-7F7987C1F0E6}" type="presParOf" srcId="{832430BC-7880-4D29-91EE-130CCD454C2A}" destId="{95579E03-7F85-4C7C-89F7-95C7AFBD7AF3}" srcOrd="1" destOrd="0" presId="urn:microsoft.com/office/officeart/2005/8/layout/orgChart1"/>
    <dgm:cxn modelId="{653B7807-8FF0-4580-BD6A-3AC07DC01CF4}" type="presParOf" srcId="{832430BC-7880-4D29-91EE-130CCD454C2A}" destId="{44182C82-B102-4B46-BFC9-232E7BE6967C}" srcOrd="2" destOrd="0" presId="urn:microsoft.com/office/officeart/2005/8/layout/orgChart1"/>
    <dgm:cxn modelId="{2A5E52D5-F7D4-41F5-9590-A09C18A2AB85}" type="presParOf" srcId="{A1417D04-628A-467F-BBE2-74A98AC1DC9E}" destId="{CA1AC6B6-F4AE-43F3-B2BF-9B0F4DEC8F16}" srcOrd="2" destOrd="0" presId="urn:microsoft.com/office/officeart/2005/8/layout/orgChart1"/>
    <dgm:cxn modelId="{38755015-65DD-4669-8334-7F0E9D666625}" type="presParOf" srcId="{E1D86D3A-9A89-41D6-914D-BE185C4F5375}" destId="{D2C832B1-D98C-4036-B627-D7D657D78C7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E97003-8FB2-414A-9300-BE777E9463C2}"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ZA"/>
        </a:p>
      </dgm:t>
    </dgm:pt>
    <dgm:pt modelId="{A7B2960D-B950-499E-A440-30A2755A59B8}">
      <dgm:prSet phldrT="[Text]" custT="1"/>
      <dgm:spPr>
        <a:solidFill>
          <a:srgbClr val="679F81"/>
        </a:solidFill>
      </dgm:spPr>
      <dgm:t>
        <a:bodyPr/>
        <a:lstStyle/>
        <a:p>
          <a:r>
            <a:rPr lang="en-ZA" sz="2000" b="1" dirty="0" smtClean="0"/>
            <a:t>Solution Statement Social Reintegration:</a:t>
          </a:r>
        </a:p>
        <a:p>
          <a:r>
            <a:rPr lang="en-ZA" sz="2000" b="1" dirty="0" smtClean="0"/>
            <a:t>Reconcile offenders, parolees and probationers with their communities  </a:t>
          </a:r>
          <a:endParaRPr lang="en-ZA" sz="2000" b="1" dirty="0"/>
        </a:p>
      </dgm:t>
    </dgm:pt>
    <dgm:pt modelId="{B13F5D5A-0142-41A2-9B55-9AF1BB7769DF}" type="parTrans" cxnId="{BED78829-74AE-42E1-9AC7-D473B2E66D1C}">
      <dgm:prSet/>
      <dgm:spPr/>
      <dgm:t>
        <a:bodyPr/>
        <a:lstStyle/>
        <a:p>
          <a:endParaRPr lang="en-ZA"/>
        </a:p>
      </dgm:t>
    </dgm:pt>
    <dgm:pt modelId="{F09D29B8-8F60-488F-B0FD-0184715588F9}" type="sibTrans" cxnId="{BED78829-74AE-42E1-9AC7-D473B2E66D1C}">
      <dgm:prSet/>
      <dgm:spPr/>
      <dgm:t>
        <a:bodyPr/>
        <a:lstStyle/>
        <a:p>
          <a:endParaRPr lang="en-ZA"/>
        </a:p>
      </dgm:t>
    </dgm:pt>
    <dgm:pt modelId="{69808FB4-235D-455C-AD5B-22F380905284}">
      <dgm:prSet phldrT="[Text]" custT="1"/>
      <dgm:spPr>
        <a:solidFill>
          <a:schemeClr val="accent2">
            <a:lumMod val="20000"/>
            <a:lumOff val="80000"/>
          </a:schemeClr>
        </a:solidFill>
      </dgm:spPr>
      <dgm:t>
        <a:bodyPr/>
        <a:lstStyle/>
        <a:p>
          <a:r>
            <a:rPr lang="en-ZA" sz="1050" dirty="0" smtClean="0">
              <a:solidFill>
                <a:schemeClr val="tx1"/>
              </a:solidFill>
            </a:rPr>
            <a:t>Intervention:</a:t>
          </a:r>
        </a:p>
        <a:p>
          <a:r>
            <a:rPr lang="en-ZA" sz="1050" dirty="0" smtClean="0">
              <a:solidFill>
                <a:schemeClr val="tx1"/>
              </a:solidFill>
            </a:rPr>
            <a:t>Improve public education on the mandate of correctional services</a:t>
          </a:r>
          <a:endParaRPr lang="en-ZA" sz="1050" dirty="0">
            <a:solidFill>
              <a:schemeClr val="tx1"/>
            </a:solidFill>
          </a:endParaRPr>
        </a:p>
      </dgm:t>
    </dgm:pt>
    <dgm:pt modelId="{B7AB9C2D-B871-454B-BACF-DBECCB0DD2A1}" type="parTrans" cxnId="{4AA784FD-C26E-468A-A5D7-5F72F9691828}">
      <dgm:prSet/>
      <dgm:spPr>
        <a:ln>
          <a:noFill/>
        </a:ln>
      </dgm:spPr>
      <dgm:t>
        <a:bodyPr/>
        <a:lstStyle/>
        <a:p>
          <a:endParaRPr lang="en-ZA"/>
        </a:p>
      </dgm:t>
    </dgm:pt>
    <dgm:pt modelId="{0B3966B2-81BB-4BCB-AFEE-B4518D68A215}" type="sibTrans" cxnId="{4AA784FD-C26E-468A-A5D7-5F72F9691828}">
      <dgm:prSet/>
      <dgm:spPr/>
      <dgm:t>
        <a:bodyPr/>
        <a:lstStyle/>
        <a:p>
          <a:endParaRPr lang="en-ZA"/>
        </a:p>
      </dgm:t>
    </dgm:pt>
    <dgm:pt modelId="{43139388-6F2F-4B5B-9F20-0AEA1DC791A7}">
      <dgm:prSet phldrT="[Text]" custT="1"/>
      <dgm:spPr>
        <a:solidFill>
          <a:schemeClr val="accent2">
            <a:lumMod val="20000"/>
            <a:lumOff val="80000"/>
          </a:schemeClr>
        </a:solidFill>
      </dgm:spPr>
      <dgm:t>
        <a:bodyPr/>
        <a:lstStyle/>
        <a:p>
          <a:r>
            <a:rPr lang="en-ZA" sz="1050" dirty="0" smtClean="0">
              <a:solidFill>
                <a:schemeClr val="tx1"/>
              </a:solidFill>
            </a:rPr>
            <a:t>Intervention:</a:t>
          </a:r>
        </a:p>
        <a:p>
          <a:r>
            <a:rPr lang="en-ZA" sz="1050" dirty="0" smtClean="0">
              <a:solidFill>
                <a:schemeClr val="tx1"/>
              </a:solidFill>
            </a:rPr>
            <a:t>Collaboration among the relevant stakeholders</a:t>
          </a:r>
          <a:endParaRPr lang="en-ZA" sz="1050" dirty="0">
            <a:solidFill>
              <a:schemeClr val="tx1"/>
            </a:solidFill>
          </a:endParaRPr>
        </a:p>
      </dgm:t>
    </dgm:pt>
    <dgm:pt modelId="{909C6847-2467-47B2-8703-22828FB62621}" type="parTrans" cxnId="{D51FEE7F-1367-491E-A357-6255506B9219}">
      <dgm:prSet/>
      <dgm:spPr>
        <a:ln>
          <a:noFill/>
        </a:ln>
      </dgm:spPr>
      <dgm:t>
        <a:bodyPr/>
        <a:lstStyle/>
        <a:p>
          <a:endParaRPr lang="en-ZA"/>
        </a:p>
      </dgm:t>
    </dgm:pt>
    <dgm:pt modelId="{0FEF2420-C5D8-48F6-98FE-7DFEF6C97D59}" type="sibTrans" cxnId="{D51FEE7F-1367-491E-A357-6255506B9219}">
      <dgm:prSet/>
      <dgm:spPr/>
      <dgm:t>
        <a:bodyPr/>
        <a:lstStyle/>
        <a:p>
          <a:endParaRPr lang="en-ZA"/>
        </a:p>
      </dgm:t>
    </dgm:pt>
    <dgm:pt modelId="{046265B7-1982-478F-8DCC-400D4F45EC09}">
      <dgm:prSet phldrT="[Text]" custT="1"/>
      <dgm:spPr>
        <a:solidFill>
          <a:srgbClr val="EADFBF"/>
        </a:solidFill>
      </dgm:spPr>
      <dgm:t>
        <a:bodyPr/>
        <a:lstStyle/>
        <a:p>
          <a:r>
            <a:rPr lang="en-ZA" sz="1200" dirty="0" smtClean="0">
              <a:solidFill>
                <a:schemeClr val="tx1"/>
              </a:solidFill>
            </a:rPr>
            <a:t>Enhance Partnerships (e.g. NHTL, National House of Traditional Leaders)</a:t>
          </a:r>
          <a:endParaRPr lang="en-ZA" sz="1200" dirty="0">
            <a:solidFill>
              <a:schemeClr val="tx1"/>
            </a:solidFill>
          </a:endParaRPr>
        </a:p>
      </dgm:t>
    </dgm:pt>
    <dgm:pt modelId="{7BAE19CC-1D37-4F26-8B17-84145994CE33}" type="parTrans" cxnId="{A34A5F86-1428-4C77-B899-F659E02A474C}">
      <dgm:prSet/>
      <dgm:spPr>
        <a:ln>
          <a:noFill/>
        </a:ln>
      </dgm:spPr>
      <dgm:t>
        <a:bodyPr/>
        <a:lstStyle/>
        <a:p>
          <a:endParaRPr lang="en-ZA"/>
        </a:p>
      </dgm:t>
    </dgm:pt>
    <dgm:pt modelId="{F02F0E0F-68A9-47FC-91B5-88BFD804B512}" type="sibTrans" cxnId="{A34A5F86-1428-4C77-B899-F659E02A474C}">
      <dgm:prSet/>
      <dgm:spPr/>
      <dgm:t>
        <a:bodyPr/>
        <a:lstStyle/>
        <a:p>
          <a:endParaRPr lang="en-ZA"/>
        </a:p>
      </dgm:t>
    </dgm:pt>
    <dgm:pt modelId="{98CD63C4-4797-43C8-B4F0-ABAF07425941}">
      <dgm:prSet custT="1"/>
      <dgm:spPr>
        <a:solidFill>
          <a:schemeClr val="accent2">
            <a:lumMod val="20000"/>
            <a:lumOff val="80000"/>
          </a:schemeClr>
        </a:solidFill>
      </dgm:spPr>
      <dgm:t>
        <a:bodyPr/>
        <a:lstStyle/>
        <a:p>
          <a:r>
            <a:rPr lang="en-ZA" sz="1050" dirty="0" smtClean="0">
              <a:solidFill>
                <a:schemeClr val="tx1"/>
              </a:solidFill>
            </a:rPr>
            <a:t>Intervention:</a:t>
          </a:r>
        </a:p>
        <a:p>
          <a:r>
            <a:rPr lang="en-ZA" sz="1050" dirty="0" smtClean="0">
              <a:solidFill>
                <a:schemeClr val="tx1"/>
              </a:solidFill>
            </a:rPr>
            <a:t>Support offenders to become  law abiding and productive citizens</a:t>
          </a:r>
        </a:p>
      </dgm:t>
    </dgm:pt>
    <dgm:pt modelId="{E8914678-7AF9-470B-A689-9BF0875792C5}" type="parTrans" cxnId="{0AACF587-BD56-45F7-8057-6BD77A23A465}">
      <dgm:prSet/>
      <dgm:spPr>
        <a:ln>
          <a:noFill/>
        </a:ln>
      </dgm:spPr>
      <dgm:t>
        <a:bodyPr/>
        <a:lstStyle/>
        <a:p>
          <a:endParaRPr lang="en-ZA"/>
        </a:p>
      </dgm:t>
    </dgm:pt>
    <dgm:pt modelId="{D13F25FE-0D11-4810-A71F-F292FAC2C5E4}" type="sibTrans" cxnId="{0AACF587-BD56-45F7-8057-6BD77A23A465}">
      <dgm:prSet/>
      <dgm:spPr/>
      <dgm:t>
        <a:bodyPr/>
        <a:lstStyle/>
        <a:p>
          <a:endParaRPr lang="en-ZA"/>
        </a:p>
      </dgm:t>
    </dgm:pt>
    <dgm:pt modelId="{11784637-C387-471B-9AAA-10A78CCECA85}">
      <dgm:prSet phldrT="[Text]" custT="1"/>
      <dgm:spPr>
        <a:solidFill>
          <a:schemeClr val="accent5">
            <a:lumMod val="40000"/>
            <a:lumOff val="60000"/>
          </a:schemeClr>
        </a:solidFill>
      </dgm:spPr>
      <dgm:t>
        <a:bodyPr/>
        <a:lstStyle/>
        <a:p>
          <a:r>
            <a:rPr lang="en-ZA" sz="1200" dirty="0" smtClean="0">
              <a:solidFill>
                <a:schemeClr val="tx1"/>
              </a:solidFill>
            </a:rPr>
            <a:t>Strengthen strategic partnerships to provide after care support (e.g. SASSA)</a:t>
          </a:r>
          <a:endParaRPr lang="en-ZA" sz="1200" dirty="0">
            <a:solidFill>
              <a:schemeClr val="tx1"/>
            </a:solidFill>
          </a:endParaRPr>
        </a:p>
      </dgm:t>
    </dgm:pt>
    <dgm:pt modelId="{3B1985A2-2626-4B50-A454-8ADD7EB036D8}" type="parTrans" cxnId="{92ADC24D-83D4-42D0-8F21-FC5B5E68C5FA}">
      <dgm:prSet/>
      <dgm:spPr>
        <a:ln>
          <a:noFill/>
        </a:ln>
      </dgm:spPr>
      <dgm:t>
        <a:bodyPr/>
        <a:lstStyle/>
        <a:p>
          <a:endParaRPr lang="en-ZA"/>
        </a:p>
      </dgm:t>
    </dgm:pt>
    <dgm:pt modelId="{AA12B629-FA04-4882-AD75-D5930AB09E00}" type="sibTrans" cxnId="{92ADC24D-83D4-42D0-8F21-FC5B5E68C5FA}">
      <dgm:prSet/>
      <dgm:spPr/>
      <dgm:t>
        <a:bodyPr/>
        <a:lstStyle/>
        <a:p>
          <a:endParaRPr lang="en-ZA"/>
        </a:p>
      </dgm:t>
    </dgm:pt>
    <dgm:pt modelId="{CEFAA0D2-7C46-40B1-9931-E488D9E16641}">
      <dgm:prSet phldrT="[Text]" custT="1"/>
      <dgm:spPr>
        <a:solidFill>
          <a:schemeClr val="accent5">
            <a:lumMod val="40000"/>
            <a:lumOff val="60000"/>
          </a:schemeClr>
        </a:solidFill>
      </dgm:spPr>
      <dgm:t>
        <a:bodyPr/>
        <a:lstStyle/>
        <a:p>
          <a:r>
            <a:rPr lang="en-ZA" sz="1600" dirty="0" smtClean="0">
              <a:solidFill>
                <a:schemeClr val="tx1"/>
              </a:solidFill>
            </a:rPr>
            <a:t>Partnerships with Community Safety Forums</a:t>
          </a:r>
          <a:endParaRPr lang="en-ZA" sz="1600" dirty="0">
            <a:solidFill>
              <a:schemeClr val="tx1"/>
            </a:solidFill>
          </a:endParaRPr>
        </a:p>
      </dgm:t>
    </dgm:pt>
    <dgm:pt modelId="{CFD68ADD-4696-43AE-BD47-B9445128F171}" type="parTrans" cxnId="{C4711C52-A473-413E-83AA-22180EAEAAB4}">
      <dgm:prSet/>
      <dgm:spPr>
        <a:ln>
          <a:noFill/>
        </a:ln>
      </dgm:spPr>
      <dgm:t>
        <a:bodyPr/>
        <a:lstStyle/>
        <a:p>
          <a:endParaRPr lang="en-ZA"/>
        </a:p>
      </dgm:t>
    </dgm:pt>
    <dgm:pt modelId="{360F23DB-6247-4091-BBD7-2CBCA54F22BD}" type="sibTrans" cxnId="{C4711C52-A473-413E-83AA-22180EAEAAB4}">
      <dgm:prSet/>
      <dgm:spPr/>
      <dgm:t>
        <a:bodyPr/>
        <a:lstStyle/>
        <a:p>
          <a:endParaRPr lang="en-ZA"/>
        </a:p>
      </dgm:t>
    </dgm:pt>
    <dgm:pt modelId="{D5559BB9-B079-42A0-B809-4AED25FEA329}">
      <dgm:prSet phldrT="[Text]" custT="1"/>
      <dgm:spPr>
        <a:solidFill>
          <a:schemeClr val="accent5">
            <a:lumMod val="40000"/>
            <a:lumOff val="60000"/>
          </a:schemeClr>
        </a:solidFill>
      </dgm:spPr>
      <dgm:t>
        <a:bodyPr/>
        <a:lstStyle/>
        <a:p>
          <a:r>
            <a:rPr lang="en-ZA" sz="1600" dirty="0" smtClean="0">
              <a:solidFill>
                <a:schemeClr val="tx1"/>
              </a:solidFill>
            </a:rPr>
            <a:t>Revise business model for Halfway Houses</a:t>
          </a:r>
          <a:endParaRPr lang="en-ZA" sz="1600" dirty="0">
            <a:solidFill>
              <a:schemeClr val="tx1"/>
            </a:solidFill>
          </a:endParaRPr>
        </a:p>
      </dgm:t>
    </dgm:pt>
    <dgm:pt modelId="{D9750CE3-EF1D-47B6-B9AC-F827DDAB332A}" type="parTrans" cxnId="{5C30376F-EC7B-4605-B14A-35DE29E147BF}">
      <dgm:prSet/>
      <dgm:spPr>
        <a:ln>
          <a:noFill/>
        </a:ln>
      </dgm:spPr>
      <dgm:t>
        <a:bodyPr/>
        <a:lstStyle/>
        <a:p>
          <a:endParaRPr lang="en-ZA"/>
        </a:p>
      </dgm:t>
    </dgm:pt>
    <dgm:pt modelId="{25D40B16-6DFE-4F61-B0D8-427D75BD5909}" type="sibTrans" cxnId="{5C30376F-EC7B-4605-B14A-35DE29E147BF}">
      <dgm:prSet/>
      <dgm:spPr/>
      <dgm:t>
        <a:bodyPr/>
        <a:lstStyle/>
        <a:p>
          <a:endParaRPr lang="en-ZA"/>
        </a:p>
      </dgm:t>
    </dgm:pt>
    <dgm:pt modelId="{A66BA77C-6CD5-4002-AB58-A40609E132CD}">
      <dgm:prSet phldrT="[Text]" custT="1"/>
      <dgm:spPr>
        <a:solidFill>
          <a:schemeClr val="accent5">
            <a:lumMod val="40000"/>
            <a:lumOff val="60000"/>
          </a:schemeClr>
        </a:solidFill>
      </dgm:spPr>
      <dgm:t>
        <a:bodyPr/>
        <a:lstStyle/>
        <a:p>
          <a:r>
            <a:rPr lang="en-ZA" sz="1400" dirty="0" smtClean="0">
              <a:solidFill>
                <a:schemeClr val="tx1"/>
              </a:solidFill>
            </a:rPr>
            <a:t>Improve collaboration with JCPS Cluster partners  </a:t>
          </a:r>
          <a:endParaRPr lang="en-ZA" sz="1400" dirty="0">
            <a:solidFill>
              <a:schemeClr val="tx1"/>
            </a:solidFill>
          </a:endParaRPr>
        </a:p>
      </dgm:t>
    </dgm:pt>
    <dgm:pt modelId="{D85B0156-4F22-48C4-8E39-9996E40DF9A2}" type="parTrans" cxnId="{89355FD3-028C-4BC4-BB5E-A381B426F7A6}">
      <dgm:prSet/>
      <dgm:spPr>
        <a:ln>
          <a:noFill/>
        </a:ln>
      </dgm:spPr>
      <dgm:t>
        <a:bodyPr/>
        <a:lstStyle/>
        <a:p>
          <a:endParaRPr lang="en-ZA"/>
        </a:p>
      </dgm:t>
    </dgm:pt>
    <dgm:pt modelId="{EED3AA24-60CA-43B8-AE84-5194C2C7BB8F}" type="sibTrans" cxnId="{89355FD3-028C-4BC4-BB5E-A381B426F7A6}">
      <dgm:prSet/>
      <dgm:spPr/>
      <dgm:t>
        <a:bodyPr/>
        <a:lstStyle/>
        <a:p>
          <a:endParaRPr lang="en-ZA"/>
        </a:p>
      </dgm:t>
    </dgm:pt>
    <dgm:pt modelId="{4D0B89C6-8EC1-4BCA-9CFF-949BBDF5B22D}">
      <dgm:prSet phldrT="[Text]" custT="1"/>
      <dgm:spPr>
        <a:solidFill>
          <a:schemeClr val="accent5">
            <a:lumMod val="40000"/>
            <a:lumOff val="60000"/>
          </a:schemeClr>
        </a:solidFill>
      </dgm:spPr>
      <dgm:t>
        <a:bodyPr/>
        <a:lstStyle/>
        <a:p>
          <a:r>
            <a:rPr lang="en-ZA" sz="1800" dirty="0" smtClean="0">
              <a:solidFill>
                <a:schemeClr val="tx1"/>
              </a:solidFill>
            </a:rPr>
            <a:t>Victim support</a:t>
          </a:r>
          <a:endParaRPr lang="en-ZA" sz="1800" dirty="0">
            <a:solidFill>
              <a:schemeClr val="tx1"/>
            </a:solidFill>
          </a:endParaRPr>
        </a:p>
      </dgm:t>
    </dgm:pt>
    <dgm:pt modelId="{27EB4CB9-0AD6-46E6-B2B8-A5FF99C8AB5C}" type="parTrans" cxnId="{1888C5B4-B7ED-467D-967D-693150DD92B2}">
      <dgm:prSet/>
      <dgm:spPr>
        <a:ln>
          <a:noFill/>
        </a:ln>
      </dgm:spPr>
      <dgm:t>
        <a:bodyPr/>
        <a:lstStyle/>
        <a:p>
          <a:endParaRPr lang="en-ZA"/>
        </a:p>
      </dgm:t>
    </dgm:pt>
    <dgm:pt modelId="{9C700DB9-5706-49D1-A000-5E5E80C31C00}" type="sibTrans" cxnId="{1888C5B4-B7ED-467D-967D-693150DD92B2}">
      <dgm:prSet/>
      <dgm:spPr/>
      <dgm:t>
        <a:bodyPr/>
        <a:lstStyle/>
        <a:p>
          <a:endParaRPr lang="en-ZA"/>
        </a:p>
      </dgm:t>
    </dgm:pt>
    <dgm:pt modelId="{E2EEBA7C-383B-4AC6-AC37-1574CE5F0868}">
      <dgm:prSet phldrT="[Text]" custT="1"/>
      <dgm:spPr>
        <a:solidFill>
          <a:schemeClr val="accent5">
            <a:lumMod val="40000"/>
            <a:lumOff val="60000"/>
          </a:schemeClr>
        </a:solidFill>
      </dgm:spPr>
      <dgm:t>
        <a:bodyPr/>
        <a:lstStyle/>
        <a:p>
          <a:r>
            <a:rPr lang="en-ZA" sz="1200" dirty="0" smtClean="0">
              <a:solidFill>
                <a:schemeClr val="tx1"/>
              </a:solidFill>
            </a:rPr>
            <a:t>Participation in structures supporting social cohesion (</a:t>
          </a:r>
          <a:r>
            <a:rPr lang="en-ZA" sz="1200" dirty="0" err="1" smtClean="0">
              <a:solidFill>
                <a:schemeClr val="tx1"/>
              </a:solidFill>
            </a:rPr>
            <a:t>DevCom</a:t>
          </a:r>
          <a:r>
            <a:rPr lang="en-ZA" sz="1200" dirty="0" smtClean="0">
              <a:solidFill>
                <a:schemeClr val="tx1"/>
              </a:solidFill>
            </a:rPr>
            <a:t>, FOSAD, </a:t>
          </a:r>
          <a:r>
            <a:rPr lang="en-ZA" sz="1200" dirty="0" err="1" smtClean="0">
              <a:solidFill>
                <a:schemeClr val="tx1"/>
              </a:solidFill>
            </a:rPr>
            <a:t>MinMec</a:t>
          </a:r>
          <a:r>
            <a:rPr lang="en-ZA" sz="1200" dirty="0" smtClean="0">
              <a:solidFill>
                <a:schemeClr val="tx1"/>
              </a:solidFill>
            </a:rPr>
            <a:t> etc.)</a:t>
          </a:r>
          <a:endParaRPr lang="en-ZA" sz="1200" dirty="0">
            <a:solidFill>
              <a:schemeClr val="tx1"/>
            </a:solidFill>
          </a:endParaRPr>
        </a:p>
      </dgm:t>
    </dgm:pt>
    <dgm:pt modelId="{A324DC2F-ECBD-483D-9E88-9E32A669FEDC}" type="parTrans" cxnId="{80461710-A6E8-4A86-A131-6C1065945240}">
      <dgm:prSet/>
      <dgm:spPr>
        <a:ln>
          <a:noFill/>
        </a:ln>
      </dgm:spPr>
      <dgm:t>
        <a:bodyPr/>
        <a:lstStyle/>
        <a:p>
          <a:endParaRPr lang="en-GB"/>
        </a:p>
      </dgm:t>
    </dgm:pt>
    <dgm:pt modelId="{BECCB8C1-C741-4217-BF8D-0AB998619F00}" type="sibTrans" cxnId="{80461710-A6E8-4A86-A131-6C1065945240}">
      <dgm:prSet/>
      <dgm:spPr/>
      <dgm:t>
        <a:bodyPr/>
        <a:lstStyle/>
        <a:p>
          <a:endParaRPr lang="en-GB"/>
        </a:p>
      </dgm:t>
    </dgm:pt>
    <dgm:pt modelId="{41CBFCA4-DF6D-4519-93E9-D8C3DB4FC965}">
      <dgm:prSet phldrT="[Text]" custT="1"/>
      <dgm:spPr>
        <a:solidFill>
          <a:schemeClr val="accent5">
            <a:lumMod val="40000"/>
            <a:lumOff val="60000"/>
          </a:schemeClr>
        </a:solidFill>
      </dgm:spPr>
      <dgm:t>
        <a:bodyPr/>
        <a:lstStyle/>
        <a:p>
          <a:r>
            <a:rPr lang="en-ZA" sz="1200" dirty="0" smtClean="0">
              <a:solidFill>
                <a:schemeClr val="tx1"/>
              </a:solidFill>
            </a:rPr>
            <a:t>Mobilise the business communities and create employment opportunities</a:t>
          </a:r>
          <a:endParaRPr lang="en-ZA" sz="1200" dirty="0">
            <a:solidFill>
              <a:schemeClr val="tx1"/>
            </a:solidFill>
          </a:endParaRPr>
        </a:p>
      </dgm:t>
    </dgm:pt>
    <dgm:pt modelId="{AC9E3281-26DA-47B4-930A-950AABEB31F6}" type="parTrans" cxnId="{E41B21A1-E29E-4F62-9823-7F284A0CF736}">
      <dgm:prSet/>
      <dgm:spPr>
        <a:ln>
          <a:noFill/>
        </a:ln>
      </dgm:spPr>
      <dgm:t>
        <a:bodyPr/>
        <a:lstStyle/>
        <a:p>
          <a:endParaRPr lang="en-GB"/>
        </a:p>
      </dgm:t>
    </dgm:pt>
    <dgm:pt modelId="{2B38A647-3467-481C-A1FC-1F15BDC92CF4}" type="sibTrans" cxnId="{E41B21A1-E29E-4F62-9823-7F284A0CF736}">
      <dgm:prSet/>
      <dgm:spPr/>
      <dgm:t>
        <a:bodyPr/>
        <a:lstStyle/>
        <a:p>
          <a:endParaRPr lang="en-GB"/>
        </a:p>
      </dgm:t>
    </dgm:pt>
    <dgm:pt modelId="{2B45A8BB-C42E-465A-934F-7C66A95D1359}">
      <dgm:prSet phldrT="[Text]" custT="1"/>
      <dgm:spPr>
        <a:solidFill>
          <a:schemeClr val="accent5">
            <a:lumMod val="40000"/>
            <a:lumOff val="60000"/>
          </a:schemeClr>
        </a:solidFill>
      </dgm:spPr>
      <dgm:t>
        <a:bodyPr/>
        <a:lstStyle/>
        <a:p>
          <a:r>
            <a:rPr lang="en-ZA" sz="1200" smtClean="0">
              <a:solidFill>
                <a:schemeClr val="tx1"/>
              </a:solidFill>
            </a:rPr>
            <a:t>Strengthen internal collaboration to ensure effective implementation of sentence plans</a:t>
          </a:r>
          <a:endParaRPr lang="en-ZA" sz="1200" dirty="0">
            <a:solidFill>
              <a:schemeClr val="tx1"/>
            </a:solidFill>
          </a:endParaRPr>
        </a:p>
      </dgm:t>
    </dgm:pt>
    <dgm:pt modelId="{34BCE482-EF2D-4A2B-BF79-78D6B9ACBCC2}" type="parTrans" cxnId="{5926FD63-164A-4699-9259-87497A262184}">
      <dgm:prSet/>
      <dgm:spPr>
        <a:ln>
          <a:noFill/>
        </a:ln>
      </dgm:spPr>
      <dgm:t>
        <a:bodyPr/>
        <a:lstStyle/>
        <a:p>
          <a:endParaRPr lang="en-GB"/>
        </a:p>
      </dgm:t>
    </dgm:pt>
    <dgm:pt modelId="{44B50B1B-D789-4F8C-98C9-54F30B6B35A5}" type="sibTrans" cxnId="{5926FD63-164A-4699-9259-87497A262184}">
      <dgm:prSet/>
      <dgm:spPr/>
      <dgm:t>
        <a:bodyPr/>
        <a:lstStyle/>
        <a:p>
          <a:endParaRPr lang="en-GB"/>
        </a:p>
      </dgm:t>
    </dgm:pt>
    <dgm:pt modelId="{7311E25B-6F0B-4983-867F-A41C05C27E16}">
      <dgm:prSet phldrT="[Text]" custT="1"/>
      <dgm:spPr>
        <a:solidFill>
          <a:schemeClr val="accent5">
            <a:lumMod val="40000"/>
            <a:lumOff val="60000"/>
          </a:schemeClr>
        </a:solidFill>
      </dgm:spPr>
      <dgm:t>
        <a:bodyPr/>
        <a:lstStyle/>
        <a:p>
          <a:r>
            <a:rPr lang="en-ZA" sz="1600" dirty="0" smtClean="0">
              <a:solidFill>
                <a:schemeClr val="tx1"/>
              </a:solidFill>
            </a:rPr>
            <a:t>Encourage offenders to form co-operatives</a:t>
          </a:r>
          <a:endParaRPr lang="en-ZA" sz="1600" dirty="0">
            <a:solidFill>
              <a:schemeClr val="tx1"/>
            </a:solidFill>
          </a:endParaRPr>
        </a:p>
      </dgm:t>
    </dgm:pt>
    <dgm:pt modelId="{FDD3BE4B-07F2-473F-B8D5-3D72F8B8F249}" type="parTrans" cxnId="{6087F851-E27B-4514-9E60-A48993ECE9BD}">
      <dgm:prSet/>
      <dgm:spPr>
        <a:ln>
          <a:noFill/>
        </a:ln>
      </dgm:spPr>
      <dgm:t>
        <a:bodyPr/>
        <a:lstStyle/>
        <a:p>
          <a:endParaRPr lang="en-GB"/>
        </a:p>
      </dgm:t>
    </dgm:pt>
    <dgm:pt modelId="{B60A1632-4B2B-4AC4-BC02-8128DFAB8C91}" type="sibTrans" cxnId="{6087F851-E27B-4514-9E60-A48993ECE9BD}">
      <dgm:prSet/>
      <dgm:spPr/>
      <dgm:t>
        <a:bodyPr/>
        <a:lstStyle/>
        <a:p>
          <a:endParaRPr lang="en-GB"/>
        </a:p>
      </dgm:t>
    </dgm:pt>
    <dgm:pt modelId="{5248B87C-8984-46D2-A323-16B9C1739CBB}">
      <dgm:prSet phldrT="[Text]" custT="1"/>
      <dgm:spPr>
        <a:solidFill>
          <a:schemeClr val="accent2">
            <a:lumMod val="20000"/>
            <a:lumOff val="80000"/>
          </a:schemeClr>
        </a:solidFill>
      </dgm:spPr>
      <dgm:t>
        <a:bodyPr/>
        <a:lstStyle/>
        <a:p>
          <a:r>
            <a:rPr lang="en-GB" sz="1050" dirty="0" smtClean="0">
              <a:solidFill>
                <a:schemeClr val="tx1"/>
              </a:solidFill>
            </a:rPr>
            <a:t>Intervention:</a:t>
          </a:r>
        </a:p>
        <a:p>
          <a:r>
            <a:rPr lang="en-GB" sz="1050" dirty="0" smtClean="0">
              <a:solidFill>
                <a:schemeClr val="tx1"/>
              </a:solidFill>
            </a:rPr>
            <a:t>ICT modernization for supervision</a:t>
          </a:r>
          <a:endParaRPr lang="en-ZA" sz="1050" dirty="0">
            <a:solidFill>
              <a:schemeClr val="tx1"/>
            </a:solidFill>
          </a:endParaRPr>
        </a:p>
      </dgm:t>
    </dgm:pt>
    <dgm:pt modelId="{0EB11DA0-AC3C-4B77-862D-C04F934B7BD5}" type="parTrans" cxnId="{54DEE559-4333-4BC2-9A56-6B34951997C9}">
      <dgm:prSet/>
      <dgm:spPr>
        <a:ln>
          <a:noFill/>
        </a:ln>
      </dgm:spPr>
      <dgm:t>
        <a:bodyPr/>
        <a:lstStyle/>
        <a:p>
          <a:endParaRPr lang="en-GB"/>
        </a:p>
      </dgm:t>
    </dgm:pt>
    <dgm:pt modelId="{5CB7F4E3-F079-4234-96F4-F675884140DD}" type="sibTrans" cxnId="{54DEE559-4333-4BC2-9A56-6B34951997C9}">
      <dgm:prSet/>
      <dgm:spPr/>
      <dgm:t>
        <a:bodyPr/>
        <a:lstStyle/>
        <a:p>
          <a:endParaRPr lang="en-GB"/>
        </a:p>
      </dgm:t>
    </dgm:pt>
    <dgm:pt modelId="{A6EFB3F5-CBD8-41EE-96DA-AD200781DD57}">
      <dgm:prSet custT="1"/>
      <dgm:spPr>
        <a:solidFill>
          <a:schemeClr val="accent5">
            <a:lumMod val="40000"/>
            <a:lumOff val="60000"/>
          </a:schemeClr>
        </a:solidFill>
        <a:ln>
          <a:noFill/>
        </a:ln>
      </dgm:spPr>
      <dgm:t>
        <a:bodyPr/>
        <a:lstStyle/>
        <a:p>
          <a:r>
            <a:rPr lang="en-GB" sz="1400" dirty="0" smtClean="0">
              <a:solidFill>
                <a:schemeClr val="tx1"/>
              </a:solidFill>
            </a:rPr>
            <a:t>Mobility (laptops, smartphones, tablets, etc.)</a:t>
          </a:r>
          <a:endParaRPr lang="en-GB" sz="1400" dirty="0">
            <a:solidFill>
              <a:schemeClr val="tx1"/>
            </a:solidFill>
          </a:endParaRPr>
        </a:p>
      </dgm:t>
    </dgm:pt>
    <dgm:pt modelId="{A13A2731-49AE-458F-A0AD-FC7B0DF2728C}" type="parTrans" cxnId="{92102FB3-2B3B-4E9D-93C7-D529C80C6877}">
      <dgm:prSet/>
      <dgm:spPr>
        <a:ln>
          <a:noFill/>
        </a:ln>
      </dgm:spPr>
      <dgm:t>
        <a:bodyPr/>
        <a:lstStyle/>
        <a:p>
          <a:endParaRPr lang="en-GB"/>
        </a:p>
      </dgm:t>
    </dgm:pt>
    <dgm:pt modelId="{8F2D1928-8390-4A87-8B48-79451798FB6A}" type="sibTrans" cxnId="{92102FB3-2B3B-4E9D-93C7-D529C80C6877}">
      <dgm:prSet/>
      <dgm:spPr/>
      <dgm:t>
        <a:bodyPr/>
        <a:lstStyle/>
        <a:p>
          <a:endParaRPr lang="en-GB"/>
        </a:p>
      </dgm:t>
    </dgm:pt>
    <dgm:pt modelId="{3533E534-A8A5-4A34-A60E-3169BC551E11}">
      <dgm:prSet/>
      <dgm:spPr>
        <a:solidFill>
          <a:schemeClr val="accent5">
            <a:lumMod val="40000"/>
            <a:lumOff val="60000"/>
          </a:schemeClr>
        </a:solidFill>
        <a:ln>
          <a:noFill/>
        </a:ln>
      </dgm:spPr>
      <dgm:t>
        <a:bodyPr/>
        <a:lstStyle/>
        <a:p>
          <a:r>
            <a:rPr lang="en-GB" smtClean="0">
              <a:solidFill>
                <a:schemeClr val="tx1"/>
              </a:solidFill>
            </a:rPr>
            <a:t>Modernize supervision (e.g. Electronic monitoring, smart vehicles, drones, biometrics)</a:t>
          </a:r>
          <a:endParaRPr lang="en-GB" dirty="0">
            <a:solidFill>
              <a:schemeClr val="tx1"/>
            </a:solidFill>
          </a:endParaRPr>
        </a:p>
      </dgm:t>
    </dgm:pt>
    <dgm:pt modelId="{C1873943-5D99-448A-BC22-F298089637A9}" type="parTrans" cxnId="{9B566CEC-D816-46FD-AEB9-711118966788}">
      <dgm:prSet/>
      <dgm:spPr>
        <a:ln>
          <a:noFill/>
        </a:ln>
      </dgm:spPr>
      <dgm:t>
        <a:bodyPr/>
        <a:lstStyle/>
        <a:p>
          <a:endParaRPr lang="en-GB"/>
        </a:p>
      </dgm:t>
    </dgm:pt>
    <dgm:pt modelId="{449DC5B1-451A-4444-9F9D-3D680FCBDD5E}" type="sibTrans" cxnId="{9B566CEC-D816-46FD-AEB9-711118966788}">
      <dgm:prSet/>
      <dgm:spPr/>
      <dgm:t>
        <a:bodyPr/>
        <a:lstStyle/>
        <a:p>
          <a:endParaRPr lang="en-GB"/>
        </a:p>
      </dgm:t>
    </dgm:pt>
    <dgm:pt modelId="{513EF495-18BD-40D5-8771-196C73F0F509}">
      <dgm:prSet custT="1"/>
      <dgm:spPr>
        <a:solidFill>
          <a:schemeClr val="accent2">
            <a:lumMod val="20000"/>
            <a:lumOff val="80000"/>
          </a:schemeClr>
        </a:solidFill>
      </dgm:spPr>
      <dgm:t>
        <a:bodyPr/>
        <a:lstStyle/>
        <a:p>
          <a:r>
            <a:rPr lang="en-GB" sz="1050" dirty="0" smtClean="0">
              <a:solidFill>
                <a:schemeClr val="tx1"/>
              </a:solidFill>
            </a:rPr>
            <a:t>Intervention:</a:t>
          </a:r>
        </a:p>
        <a:p>
          <a:r>
            <a:rPr lang="en-GB" sz="1050" dirty="0" smtClean="0">
              <a:solidFill>
                <a:schemeClr val="tx1"/>
              </a:solidFill>
            </a:rPr>
            <a:t>Provisioning of appropriate structure</a:t>
          </a:r>
          <a:endParaRPr lang="en-GB" sz="1050" dirty="0">
            <a:solidFill>
              <a:schemeClr val="tx1"/>
            </a:solidFill>
          </a:endParaRPr>
        </a:p>
      </dgm:t>
    </dgm:pt>
    <dgm:pt modelId="{96739C9A-ADFB-4899-85EF-7009AE92FD02}" type="parTrans" cxnId="{EF1CF9FD-F92E-4B91-81C3-AF6897DBDA7C}">
      <dgm:prSet/>
      <dgm:spPr>
        <a:ln>
          <a:noFill/>
        </a:ln>
      </dgm:spPr>
      <dgm:t>
        <a:bodyPr/>
        <a:lstStyle/>
        <a:p>
          <a:endParaRPr lang="en-GB"/>
        </a:p>
      </dgm:t>
    </dgm:pt>
    <dgm:pt modelId="{E7D77859-CFBD-43C9-8783-80A03E9BB310}" type="sibTrans" cxnId="{EF1CF9FD-F92E-4B91-81C3-AF6897DBDA7C}">
      <dgm:prSet/>
      <dgm:spPr/>
      <dgm:t>
        <a:bodyPr/>
        <a:lstStyle/>
        <a:p>
          <a:endParaRPr lang="en-GB"/>
        </a:p>
      </dgm:t>
    </dgm:pt>
    <dgm:pt modelId="{C06A7DF9-0F5A-4959-892C-5DD4551682B2}">
      <dgm:prSet/>
      <dgm:spPr>
        <a:solidFill>
          <a:schemeClr val="accent5">
            <a:lumMod val="40000"/>
            <a:lumOff val="60000"/>
          </a:schemeClr>
        </a:solidFill>
      </dgm:spPr>
      <dgm:t>
        <a:bodyPr/>
        <a:lstStyle/>
        <a:p>
          <a:r>
            <a:rPr lang="en-GB" dirty="0" smtClean="0">
              <a:solidFill>
                <a:schemeClr val="tx1"/>
              </a:solidFill>
            </a:rPr>
            <a:t>Specialized training for social re-integration</a:t>
          </a:r>
          <a:endParaRPr lang="en-GB" dirty="0">
            <a:solidFill>
              <a:schemeClr val="tx1"/>
            </a:solidFill>
          </a:endParaRPr>
        </a:p>
      </dgm:t>
    </dgm:pt>
    <dgm:pt modelId="{3CEA7E35-A94C-4A90-A79D-3CCCCDD54338}" type="parTrans" cxnId="{ECF0CCA0-BB94-439A-804B-33F1ED50B74B}">
      <dgm:prSet/>
      <dgm:spPr>
        <a:ln>
          <a:noFill/>
        </a:ln>
      </dgm:spPr>
      <dgm:t>
        <a:bodyPr/>
        <a:lstStyle/>
        <a:p>
          <a:endParaRPr lang="en-GB"/>
        </a:p>
      </dgm:t>
    </dgm:pt>
    <dgm:pt modelId="{69CFA280-7B9D-4BA4-A3C0-8A9B2F6EA812}" type="sibTrans" cxnId="{ECF0CCA0-BB94-439A-804B-33F1ED50B74B}">
      <dgm:prSet/>
      <dgm:spPr/>
      <dgm:t>
        <a:bodyPr/>
        <a:lstStyle/>
        <a:p>
          <a:endParaRPr lang="en-GB"/>
        </a:p>
      </dgm:t>
    </dgm:pt>
    <dgm:pt modelId="{1414788A-0250-4544-BB02-92B335F7A0FB}" type="pres">
      <dgm:prSet presAssocID="{F9E97003-8FB2-414A-9300-BE777E9463C2}" presName="hierChild1" presStyleCnt="0">
        <dgm:presLayoutVars>
          <dgm:orgChart val="1"/>
          <dgm:chPref val="1"/>
          <dgm:dir/>
          <dgm:animOne val="branch"/>
          <dgm:animLvl val="lvl"/>
          <dgm:resizeHandles/>
        </dgm:presLayoutVars>
      </dgm:prSet>
      <dgm:spPr/>
      <dgm:t>
        <a:bodyPr/>
        <a:lstStyle/>
        <a:p>
          <a:endParaRPr lang="en-ZA"/>
        </a:p>
      </dgm:t>
    </dgm:pt>
    <dgm:pt modelId="{9CD68369-7E49-4CEB-B211-F5710151CC28}" type="pres">
      <dgm:prSet presAssocID="{A7B2960D-B950-499E-A440-30A2755A59B8}" presName="hierRoot1" presStyleCnt="0">
        <dgm:presLayoutVars>
          <dgm:hierBranch val="init"/>
        </dgm:presLayoutVars>
      </dgm:prSet>
      <dgm:spPr/>
    </dgm:pt>
    <dgm:pt modelId="{07C03E45-3C60-41BE-B115-D0DFD0881616}" type="pres">
      <dgm:prSet presAssocID="{A7B2960D-B950-499E-A440-30A2755A59B8}" presName="rootComposite1" presStyleCnt="0"/>
      <dgm:spPr/>
    </dgm:pt>
    <dgm:pt modelId="{D4639BB4-EA62-4355-94D9-D9288585EF56}" type="pres">
      <dgm:prSet presAssocID="{A7B2960D-B950-499E-A440-30A2755A59B8}" presName="rootText1" presStyleLbl="node0" presStyleIdx="0" presStyleCnt="1" custScaleX="989493" custScaleY="147156" custLinFactNeighborX="5004" custLinFactNeighborY="-68186">
        <dgm:presLayoutVars>
          <dgm:chPref val="3"/>
        </dgm:presLayoutVars>
      </dgm:prSet>
      <dgm:spPr/>
      <dgm:t>
        <a:bodyPr/>
        <a:lstStyle/>
        <a:p>
          <a:endParaRPr lang="en-ZA"/>
        </a:p>
      </dgm:t>
    </dgm:pt>
    <dgm:pt modelId="{65A7C4F2-7364-4463-A7AC-E1A15844E375}" type="pres">
      <dgm:prSet presAssocID="{A7B2960D-B950-499E-A440-30A2755A59B8}" presName="rootConnector1" presStyleLbl="node1" presStyleIdx="0" presStyleCnt="0"/>
      <dgm:spPr/>
      <dgm:t>
        <a:bodyPr/>
        <a:lstStyle/>
        <a:p>
          <a:endParaRPr lang="en-ZA"/>
        </a:p>
      </dgm:t>
    </dgm:pt>
    <dgm:pt modelId="{3A5A5AD2-253C-44F7-84F9-8A4D8D7F30C9}" type="pres">
      <dgm:prSet presAssocID="{A7B2960D-B950-499E-A440-30A2755A59B8}" presName="hierChild2" presStyleCnt="0"/>
      <dgm:spPr/>
    </dgm:pt>
    <dgm:pt modelId="{681094C5-3CCC-4E27-9476-F0D61DFCCE91}" type="pres">
      <dgm:prSet presAssocID="{B7AB9C2D-B871-454B-BACF-DBECCB0DD2A1}" presName="Name37" presStyleLbl="parChTrans1D2" presStyleIdx="0" presStyleCnt="5"/>
      <dgm:spPr/>
      <dgm:t>
        <a:bodyPr/>
        <a:lstStyle/>
        <a:p>
          <a:endParaRPr lang="en-ZA"/>
        </a:p>
      </dgm:t>
    </dgm:pt>
    <dgm:pt modelId="{DCDBA4FB-05B9-4B5E-A4B9-06B24D15C4A2}" type="pres">
      <dgm:prSet presAssocID="{69808FB4-235D-455C-AD5B-22F380905284}" presName="hierRoot2" presStyleCnt="0">
        <dgm:presLayoutVars>
          <dgm:hierBranch val="init"/>
        </dgm:presLayoutVars>
      </dgm:prSet>
      <dgm:spPr/>
    </dgm:pt>
    <dgm:pt modelId="{243163EB-585B-4291-85A4-4BF92AA0BE19}" type="pres">
      <dgm:prSet presAssocID="{69808FB4-235D-455C-AD5B-22F380905284}" presName="rootComposite" presStyleCnt="0"/>
      <dgm:spPr/>
    </dgm:pt>
    <dgm:pt modelId="{2F0D600D-0645-42FE-B638-61581D374100}" type="pres">
      <dgm:prSet presAssocID="{69808FB4-235D-455C-AD5B-22F380905284}" presName="rootText" presStyleLbl="node2" presStyleIdx="0" presStyleCnt="5" custScaleX="179923" custScaleY="127871" custLinFactY="-5096" custLinFactNeighborX="3018" custLinFactNeighborY="-100000">
        <dgm:presLayoutVars>
          <dgm:chPref val="3"/>
        </dgm:presLayoutVars>
      </dgm:prSet>
      <dgm:spPr/>
      <dgm:t>
        <a:bodyPr/>
        <a:lstStyle/>
        <a:p>
          <a:endParaRPr lang="en-ZA"/>
        </a:p>
      </dgm:t>
    </dgm:pt>
    <dgm:pt modelId="{5E126071-956D-4C98-8AFB-CEA90D60D253}" type="pres">
      <dgm:prSet presAssocID="{69808FB4-235D-455C-AD5B-22F380905284}" presName="rootConnector" presStyleLbl="node2" presStyleIdx="0" presStyleCnt="5"/>
      <dgm:spPr/>
      <dgm:t>
        <a:bodyPr/>
        <a:lstStyle/>
        <a:p>
          <a:endParaRPr lang="en-ZA"/>
        </a:p>
      </dgm:t>
    </dgm:pt>
    <dgm:pt modelId="{97B758BE-B020-4BE2-ACBC-778E0894107E}" type="pres">
      <dgm:prSet presAssocID="{69808FB4-235D-455C-AD5B-22F380905284}" presName="hierChild4" presStyleCnt="0"/>
      <dgm:spPr/>
    </dgm:pt>
    <dgm:pt modelId="{0689022C-295D-4807-9B93-9269D40EF956}" type="pres">
      <dgm:prSet presAssocID="{7BAE19CC-1D37-4F26-8B17-84145994CE33}" presName="Name37" presStyleLbl="parChTrans1D3" presStyleIdx="0" presStyleCnt="13"/>
      <dgm:spPr/>
      <dgm:t>
        <a:bodyPr/>
        <a:lstStyle/>
        <a:p>
          <a:endParaRPr lang="en-ZA"/>
        </a:p>
      </dgm:t>
    </dgm:pt>
    <dgm:pt modelId="{62E278FB-6944-4BB6-B306-9E0749ADDC6F}" type="pres">
      <dgm:prSet presAssocID="{046265B7-1982-478F-8DCC-400D4F45EC09}" presName="hierRoot2" presStyleCnt="0">
        <dgm:presLayoutVars>
          <dgm:hierBranch val="init"/>
        </dgm:presLayoutVars>
      </dgm:prSet>
      <dgm:spPr/>
    </dgm:pt>
    <dgm:pt modelId="{42BCAB5F-FACA-4348-A4C4-103D398CEFD9}" type="pres">
      <dgm:prSet presAssocID="{046265B7-1982-478F-8DCC-400D4F45EC09}" presName="rootComposite" presStyleCnt="0"/>
      <dgm:spPr/>
    </dgm:pt>
    <dgm:pt modelId="{45AB4E08-FE84-4F95-891F-A7879F4F6A51}" type="pres">
      <dgm:prSet presAssocID="{046265B7-1982-478F-8DCC-400D4F45EC09}" presName="rootText" presStyleLbl="node3" presStyleIdx="0" presStyleCnt="13" custScaleX="164570" custScaleY="127871" custLinFactY="-23257" custLinFactNeighborX="-30989" custLinFactNeighborY="-100000">
        <dgm:presLayoutVars>
          <dgm:chPref val="3"/>
        </dgm:presLayoutVars>
      </dgm:prSet>
      <dgm:spPr/>
      <dgm:t>
        <a:bodyPr/>
        <a:lstStyle/>
        <a:p>
          <a:endParaRPr lang="en-ZA"/>
        </a:p>
      </dgm:t>
    </dgm:pt>
    <dgm:pt modelId="{4AE13C89-B3DA-4CCD-B8F1-E08DC3414308}" type="pres">
      <dgm:prSet presAssocID="{046265B7-1982-478F-8DCC-400D4F45EC09}" presName="rootConnector" presStyleLbl="node3" presStyleIdx="0" presStyleCnt="13"/>
      <dgm:spPr/>
      <dgm:t>
        <a:bodyPr/>
        <a:lstStyle/>
        <a:p>
          <a:endParaRPr lang="en-ZA"/>
        </a:p>
      </dgm:t>
    </dgm:pt>
    <dgm:pt modelId="{D31789D2-39DC-4262-A4F6-36DE82D7DA97}" type="pres">
      <dgm:prSet presAssocID="{046265B7-1982-478F-8DCC-400D4F45EC09}" presName="hierChild4" presStyleCnt="0"/>
      <dgm:spPr/>
    </dgm:pt>
    <dgm:pt modelId="{F5B03F08-B894-4C4B-A030-9C951A4F5975}" type="pres">
      <dgm:prSet presAssocID="{046265B7-1982-478F-8DCC-400D4F45EC09}" presName="hierChild5" presStyleCnt="0"/>
      <dgm:spPr/>
    </dgm:pt>
    <dgm:pt modelId="{77A6BB36-1EA2-4885-9D98-201A7B072683}" type="pres">
      <dgm:prSet presAssocID="{CFD68ADD-4696-43AE-BD47-B9445128F171}" presName="Name37" presStyleLbl="parChTrans1D3" presStyleIdx="1" presStyleCnt="13"/>
      <dgm:spPr/>
      <dgm:t>
        <a:bodyPr/>
        <a:lstStyle/>
        <a:p>
          <a:endParaRPr lang="en-ZA"/>
        </a:p>
      </dgm:t>
    </dgm:pt>
    <dgm:pt modelId="{14685D10-C8C3-469C-AC74-C0BD0138871F}" type="pres">
      <dgm:prSet presAssocID="{CEFAA0D2-7C46-40B1-9931-E488D9E16641}" presName="hierRoot2" presStyleCnt="0">
        <dgm:presLayoutVars>
          <dgm:hierBranch val="init"/>
        </dgm:presLayoutVars>
      </dgm:prSet>
      <dgm:spPr/>
    </dgm:pt>
    <dgm:pt modelId="{68E1FCB4-DF3B-49E1-9944-73121B5FB693}" type="pres">
      <dgm:prSet presAssocID="{CEFAA0D2-7C46-40B1-9931-E488D9E16641}" presName="rootComposite" presStyleCnt="0"/>
      <dgm:spPr/>
    </dgm:pt>
    <dgm:pt modelId="{6E00D442-159E-4CDA-91E2-E0CDB92614A8}" type="pres">
      <dgm:prSet presAssocID="{CEFAA0D2-7C46-40B1-9931-E488D9E16641}" presName="rootText" presStyleLbl="node3" presStyleIdx="1" presStyleCnt="13" custScaleX="164570" custScaleY="127871" custLinFactY="-37766" custLinFactNeighborX="-30989" custLinFactNeighborY="-100000">
        <dgm:presLayoutVars>
          <dgm:chPref val="3"/>
        </dgm:presLayoutVars>
      </dgm:prSet>
      <dgm:spPr/>
      <dgm:t>
        <a:bodyPr/>
        <a:lstStyle/>
        <a:p>
          <a:endParaRPr lang="en-ZA"/>
        </a:p>
      </dgm:t>
    </dgm:pt>
    <dgm:pt modelId="{61AC015E-0B87-4B44-B63E-B020F76DB12D}" type="pres">
      <dgm:prSet presAssocID="{CEFAA0D2-7C46-40B1-9931-E488D9E16641}" presName="rootConnector" presStyleLbl="node3" presStyleIdx="1" presStyleCnt="13"/>
      <dgm:spPr/>
      <dgm:t>
        <a:bodyPr/>
        <a:lstStyle/>
        <a:p>
          <a:endParaRPr lang="en-ZA"/>
        </a:p>
      </dgm:t>
    </dgm:pt>
    <dgm:pt modelId="{1FFD5396-3B7D-4F58-950F-F86AA36A0A03}" type="pres">
      <dgm:prSet presAssocID="{CEFAA0D2-7C46-40B1-9931-E488D9E16641}" presName="hierChild4" presStyleCnt="0"/>
      <dgm:spPr/>
    </dgm:pt>
    <dgm:pt modelId="{0854F042-E62E-4BFA-ADB8-EC2D58AD8916}" type="pres">
      <dgm:prSet presAssocID="{CEFAA0D2-7C46-40B1-9931-E488D9E16641}" presName="hierChild5" presStyleCnt="0"/>
      <dgm:spPr/>
    </dgm:pt>
    <dgm:pt modelId="{EB977BBD-90D2-4386-A7EF-8241F5E3E898}" type="pres">
      <dgm:prSet presAssocID="{27EB4CB9-0AD6-46E6-B2B8-A5FF99C8AB5C}" presName="Name37" presStyleLbl="parChTrans1D3" presStyleIdx="2" presStyleCnt="13"/>
      <dgm:spPr/>
      <dgm:t>
        <a:bodyPr/>
        <a:lstStyle/>
        <a:p>
          <a:endParaRPr lang="en-ZA"/>
        </a:p>
      </dgm:t>
    </dgm:pt>
    <dgm:pt modelId="{006B693D-7348-4289-A0DB-CBE0852CFEB8}" type="pres">
      <dgm:prSet presAssocID="{4D0B89C6-8EC1-4BCA-9CFF-949BBDF5B22D}" presName="hierRoot2" presStyleCnt="0">
        <dgm:presLayoutVars>
          <dgm:hierBranch val="init"/>
        </dgm:presLayoutVars>
      </dgm:prSet>
      <dgm:spPr/>
    </dgm:pt>
    <dgm:pt modelId="{DE454DD4-2B5D-4FEA-AD80-D1ACF958D7B7}" type="pres">
      <dgm:prSet presAssocID="{4D0B89C6-8EC1-4BCA-9CFF-949BBDF5B22D}" presName="rootComposite" presStyleCnt="0"/>
      <dgm:spPr/>
    </dgm:pt>
    <dgm:pt modelId="{AF59987F-5280-4BCF-A937-B3A6483D2C2E}" type="pres">
      <dgm:prSet presAssocID="{4D0B89C6-8EC1-4BCA-9CFF-949BBDF5B22D}" presName="rootText" presStyleLbl="node3" presStyleIdx="2" presStyleCnt="13" custScaleX="164570" custScaleY="127871" custLinFactY="-40320" custLinFactNeighborX="-30989" custLinFactNeighborY="-100000">
        <dgm:presLayoutVars>
          <dgm:chPref val="3"/>
        </dgm:presLayoutVars>
      </dgm:prSet>
      <dgm:spPr/>
      <dgm:t>
        <a:bodyPr/>
        <a:lstStyle/>
        <a:p>
          <a:endParaRPr lang="en-ZA"/>
        </a:p>
      </dgm:t>
    </dgm:pt>
    <dgm:pt modelId="{21DE94C7-1AB4-48C8-B6C1-D2021383CD6C}" type="pres">
      <dgm:prSet presAssocID="{4D0B89C6-8EC1-4BCA-9CFF-949BBDF5B22D}" presName="rootConnector" presStyleLbl="node3" presStyleIdx="2" presStyleCnt="13"/>
      <dgm:spPr/>
      <dgm:t>
        <a:bodyPr/>
        <a:lstStyle/>
        <a:p>
          <a:endParaRPr lang="en-ZA"/>
        </a:p>
      </dgm:t>
    </dgm:pt>
    <dgm:pt modelId="{C6E45009-C39B-42BC-8B83-8693E5F55D7D}" type="pres">
      <dgm:prSet presAssocID="{4D0B89C6-8EC1-4BCA-9CFF-949BBDF5B22D}" presName="hierChild4" presStyleCnt="0"/>
      <dgm:spPr/>
    </dgm:pt>
    <dgm:pt modelId="{C95B4622-A677-423C-B09F-202E6FC9DD26}" type="pres">
      <dgm:prSet presAssocID="{4D0B89C6-8EC1-4BCA-9CFF-949BBDF5B22D}" presName="hierChild5" presStyleCnt="0"/>
      <dgm:spPr/>
    </dgm:pt>
    <dgm:pt modelId="{DBBA9F34-82E0-48A6-9C5B-B311BC7BCBBA}" type="pres">
      <dgm:prSet presAssocID="{D9750CE3-EF1D-47B6-B9AC-F827DDAB332A}" presName="Name37" presStyleLbl="parChTrans1D3" presStyleIdx="3" presStyleCnt="13"/>
      <dgm:spPr/>
      <dgm:t>
        <a:bodyPr/>
        <a:lstStyle/>
        <a:p>
          <a:endParaRPr lang="en-ZA"/>
        </a:p>
      </dgm:t>
    </dgm:pt>
    <dgm:pt modelId="{B0B34B08-D49A-494F-993A-829E0E29B82C}" type="pres">
      <dgm:prSet presAssocID="{D5559BB9-B079-42A0-B809-4AED25FEA329}" presName="hierRoot2" presStyleCnt="0">
        <dgm:presLayoutVars>
          <dgm:hierBranch val="init"/>
        </dgm:presLayoutVars>
      </dgm:prSet>
      <dgm:spPr/>
    </dgm:pt>
    <dgm:pt modelId="{4BB549F1-8977-4C75-9ADA-BF81E11BB5FE}" type="pres">
      <dgm:prSet presAssocID="{D5559BB9-B079-42A0-B809-4AED25FEA329}" presName="rootComposite" presStyleCnt="0"/>
      <dgm:spPr/>
    </dgm:pt>
    <dgm:pt modelId="{0C40B6E0-E596-4329-8A33-7AB1179CECF3}" type="pres">
      <dgm:prSet presAssocID="{D5559BB9-B079-42A0-B809-4AED25FEA329}" presName="rootText" presStyleLbl="node3" presStyleIdx="3" presStyleCnt="13" custScaleX="164570" custScaleY="127871" custLinFactY="-61262" custLinFactNeighborX="-30989" custLinFactNeighborY="-100000">
        <dgm:presLayoutVars>
          <dgm:chPref val="3"/>
        </dgm:presLayoutVars>
      </dgm:prSet>
      <dgm:spPr/>
      <dgm:t>
        <a:bodyPr/>
        <a:lstStyle/>
        <a:p>
          <a:endParaRPr lang="en-ZA"/>
        </a:p>
      </dgm:t>
    </dgm:pt>
    <dgm:pt modelId="{FD3D71B3-ACE4-4362-BA31-0C345A50D179}" type="pres">
      <dgm:prSet presAssocID="{D5559BB9-B079-42A0-B809-4AED25FEA329}" presName="rootConnector" presStyleLbl="node3" presStyleIdx="3" presStyleCnt="13"/>
      <dgm:spPr/>
      <dgm:t>
        <a:bodyPr/>
        <a:lstStyle/>
        <a:p>
          <a:endParaRPr lang="en-ZA"/>
        </a:p>
      </dgm:t>
    </dgm:pt>
    <dgm:pt modelId="{5C5DCAA8-1904-473C-95A9-C01540FB4095}" type="pres">
      <dgm:prSet presAssocID="{D5559BB9-B079-42A0-B809-4AED25FEA329}" presName="hierChild4" presStyleCnt="0"/>
      <dgm:spPr/>
    </dgm:pt>
    <dgm:pt modelId="{162A6419-74CB-4E2E-8C04-F88C3F42D4C2}" type="pres">
      <dgm:prSet presAssocID="{D5559BB9-B079-42A0-B809-4AED25FEA329}" presName="hierChild5" presStyleCnt="0"/>
      <dgm:spPr/>
    </dgm:pt>
    <dgm:pt modelId="{3EB36D4F-F871-41FC-BBEE-C05565EDA583}" type="pres">
      <dgm:prSet presAssocID="{69808FB4-235D-455C-AD5B-22F380905284}" presName="hierChild5" presStyleCnt="0"/>
      <dgm:spPr/>
    </dgm:pt>
    <dgm:pt modelId="{C5F2C450-5B86-4A21-A16F-C425FDE8F506}" type="pres">
      <dgm:prSet presAssocID="{909C6847-2467-47B2-8703-22828FB62621}" presName="Name37" presStyleLbl="parChTrans1D2" presStyleIdx="1" presStyleCnt="5"/>
      <dgm:spPr/>
      <dgm:t>
        <a:bodyPr/>
        <a:lstStyle/>
        <a:p>
          <a:endParaRPr lang="en-ZA"/>
        </a:p>
      </dgm:t>
    </dgm:pt>
    <dgm:pt modelId="{8FF58C01-34CE-453E-BD00-3A9243886A61}" type="pres">
      <dgm:prSet presAssocID="{43139388-6F2F-4B5B-9F20-0AEA1DC791A7}" presName="hierRoot2" presStyleCnt="0">
        <dgm:presLayoutVars>
          <dgm:hierBranch val="init"/>
        </dgm:presLayoutVars>
      </dgm:prSet>
      <dgm:spPr/>
    </dgm:pt>
    <dgm:pt modelId="{A33A36B6-BDA4-421C-8C6A-F32824AAD129}" type="pres">
      <dgm:prSet presAssocID="{43139388-6F2F-4B5B-9F20-0AEA1DC791A7}" presName="rootComposite" presStyleCnt="0"/>
      <dgm:spPr/>
    </dgm:pt>
    <dgm:pt modelId="{1AB96215-4E6C-4B7D-820C-DB1C8EFE719F}" type="pres">
      <dgm:prSet presAssocID="{43139388-6F2F-4B5B-9F20-0AEA1DC791A7}" presName="rootText" presStyleLbl="node2" presStyleIdx="1" presStyleCnt="5" custScaleX="179215" custScaleY="127871" custLinFactY="-4008" custLinFactNeighborX="3936" custLinFactNeighborY="-100000">
        <dgm:presLayoutVars>
          <dgm:chPref val="3"/>
        </dgm:presLayoutVars>
      </dgm:prSet>
      <dgm:spPr/>
      <dgm:t>
        <a:bodyPr/>
        <a:lstStyle/>
        <a:p>
          <a:endParaRPr lang="en-ZA"/>
        </a:p>
      </dgm:t>
    </dgm:pt>
    <dgm:pt modelId="{AF386A63-6315-4695-ADA6-1AC3CAAB6D20}" type="pres">
      <dgm:prSet presAssocID="{43139388-6F2F-4B5B-9F20-0AEA1DC791A7}" presName="rootConnector" presStyleLbl="node2" presStyleIdx="1" presStyleCnt="5"/>
      <dgm:spPr/>
      <dgm:t>
        <a:bodyPr/>
        <a:lstStyle/>
        <a:p>
          <a:endParaRPr lang="en-ZA"/>
        </a:p>
      </dgm:t>
    </dgm:pt>
    <dgm:pt modelId="{908FC298-87C2-4060-94AB-FC0A835F5A91}" type="pres">
      <dgm:prSet presAssocID="{43139388-6F2F-4B5B-9F20-0AEA1DC791A7}" presName="hierChild4" presStyleCnt="0"/>
      <dgm:spPr/>
    </dgm:pt>
    <dgm:pt modelId="{9CC00C76-4C95-4F8F-AD4F-48846FB7DCA2}" type="pres">
      <dgm:prSet presAssocID="{3B1985A2-2626-4B50-A454-8ADD7EB036D8}" presName="Name37" presStyleLbl="parChTrans1D3" presStyleIdx="4" presStyleCnt="13"/>
      <dgm:spPr/>
      <dgm:t>
        <a:bodyPr/>
        <a:lstStyle/>
        <a:p>
          <a:endParaRPr lang="en-ZA"/>
        </a:p>
      </dgm:t>
    </dgm:pt>
    <dgm:pt modelId="{865703BF-AB08-4164-80F1-1BD1D8EDD566}" type="pres">
      <dgm:prSet presAssocID="{11784637-C387-471B-9AAA-10A78CCECA85}" presName="hierRoot2" presStyleCnt="0">
        <dgm:presLayoutVars>
          <dgm:hierBranch val="init"/>
        </dgm:presLayoutVars>
      </dgm:prSet>
      <dgm:spPr/>
    </dgm:pt>
    <dgm:pt modelId="{E7C1076C-7903-40C1-A7AB-09AE1D43BF4D}" type="pres">
      <dgm:prSet presAssocID="{11784637-C387-471B-9AAA-10A78CCECA85}" presName="rootComposite" presStyleCnt="0"/>
      <dgm:spPr/>
    </dgm:pt>
    <dgm:pt modelId="{F5137DC7-487C-49EF-BCCC-3C0BCCAE2DCC}" type="pres">
      <dgm:prSet presAssocID="{11784637-C387-471B-9AAA-10A78CCECA85}" presName="rootText" presStyleLbl="node3" presStyleIdx="4" presStyleCnt="13" custScaleX="164570" custScaleY="127871" custLinFactNeighborX="-33163" custLinFactNeighborY="-98435">
        <dgm:presLayoutVars>
          <dgm:chPref val="3"/>
        </dgm:presLayoutVars>
      </dgm:prSet>
      <dgm:spPr/>
      <dgm:t>
        <a:bodyPr/>
        <a:lstStyle/>
        <a:p>
          <a:endParaRPr lang="en-ZA"/>
        </a:p>
      </dgm:t>
    </dgm:pt>
    <dgm:pt modelId="{E672AE1D-03A7-4FC6-9949-8C997587BB78}" type="pres">
      <dgm:prSet presAssocID="{11784637-C387-471B-9AAA-10A78CCECA85}" presName="rootConnector" presStyleLbl="node3" presStyleIdx="4" presStyleCnt="13"/>
      <dgm:spPr/>
      <dgm:t>
        <a:bodyPr/>
        <a:lstStyle/>
        <a:p>
          <a:endParaRPr lang="en-ZA"/>
        </a:p>
      </dgm:t>
    </dgm:pt>
    <dgm:pt modelId="{EFCEA8EA-34FE-4DB8-B72D-EEAFF0D7C0BF}" type="pres">
      <dgm:prSet presAssocID="{11784637-C387-471B-9AAA-10A78CCECA85}" presName="hierChild4" presStyleCnt="0"/>
      <dgm:spPr/>
    </dgm:pt>
    <dgm:pt modelId="{1B8DD755-00E1-4833-9B18-86B7F4C7FC22}" type="pres">
      <dgm:prSet presAssocID="{11784637-C387-471B-9AAA-10A78CCECA85}" presName="hierChild5" presStyleCnt="0"/>
      <dgm:spPr/>
    </dgm:pt>
    <dgm:pt modelId="{67848A5D-14FB-4410-B0A4-A8F826952F98}" type="pres">
      <dgm:prSet presAssocID="{A324DC2F-ECBD-483D-9E88-9E32A669FEDC}" presName="Name37" presStyleLbl="parChTrans1D3" presStyleIdx="5" presStyleCnt="13"/>
      <dgm:spPr/>
      <dgm:t>
        <a:bodyPr/>
        <a:lstStyle/>
        <a:p>
          <a:endParaRPr lang="en-GB"/>
        </a:p>
      </dgm:t>
    </dgm:pt>
    <dgm:pt modelId="{6964E6B7-D5F0-45A7-A4B1-290D84A7BB70}" type="pres">
      <dgm:prSet presAssocID="{E2EEBA7C-383B-4AC6-AC37-1574CE5F0868}" presName="hierRoot2" presStyleCnt="0">
        <dgm:presLayoutVars>
          <dgm:hierBranch val="init"/>
        </dgm:presLayoutVars>
      </dgm:prSet>
      <dgm:spPr/>
    </dgm:pt>
    <dgm:pt modelId="{78ADE091-7A3E-40AF-B5D3-08D220D7A281}" type="pres">
      <dgm:prSet presAssocID="{E2EEBA7C-383B-4AC6-AC37-1574CE5F0868}" presName="rootComposite" presStyleCnt="0"/>
      <dgm:spPr/>
    </dgm:pt>
    <dgm:pt modelId="{F8EC85E4-0464-46EB-B25A-4D0C9074029F}" type="pres">
      <dgm:prSet presAssocID="{E2EEBA7C-383B-4AC6-AC37-1574CE5F0868}" presName="rootText" presStyleLbl="node3" presStyleIdx="5" presStyleCnt="13" custScaleX="164570" custScaleY="127871" custLinFactY="-6967" custLinFactNeighborX="-33163" custLinFactNeighborY="-100000">
        <dgm:presLayoutVars>
          <dgm:chPref val="3"/>
        </dgm:presLayoutVars>
      </dgm:prSet>
      <dgm:spPr/>
      <dgm:t>
        <a:bodyPr/>
        <a:lstStyle/>
        <a:p>
          <a:endParaRPr lang="en-GB"/>
        </a:p>
      </dgm:t>
    </dgm:pt>
    <dgm:pt modelId="{2376CAFA-C457-4B15-A295-AFF5CD4511EF}" type="pres">
      <dgm:prSet presAssocID="{E2EEBA7C-383B-4AC6-AC37-1574CE5F0868}" presName="rootConnector" presStyleLbl="node3" presStyleIdx="5" presStyleCnt="13"/>
      <dgm:spPr/>
      <dgm:t>
        <a:bodyPr/>
        <a:lstStyle/>
        <a:p>
          <a:endParaRPr lang="en-GB"/>
        </a:p>
      </dgm:t>
    </dgm:pt>
    <dgm:pt modelId="{780B35BB-E15D-4C9D-9984-146427B33D8C}" type="pres">
      <dgm:prSet presAssocID="{E2EEBA7C-383B-4AC6-AC37-1574CE5F0868}" presName="hierChild4" presStyleCnt="0"/>
      <dgm:spPr/>
    </dgm:pt>
    <dgm:pt modelId="{E181C59E-DAF6-4DC1-B7C3-CF3C0548FC9C}" type="pres">
      <dgm:prSet presAssocID="{E2EEBA7C-383B-4AC6-AC37-1574CE5F0868}" presName="hierChild5" presStyleCnt="0"/>
      <dgm:spPr/>
    </dgm:pt>
    <dgm:pt modelId="{C474149A-4DA9-4A8C-8813-94FE686AF7E0}" type="pres">
      <dgm:prSet presAssocID="{AC9E3281-26DA-47B4-930A-950AABEB31F6}" presName="Name37" presStyleLbl="parChTrans1D3" presStyleIdx="6" presStyleCnt="13"/>
      <dgm:spPr/>
      <dgm:t>
        <a:bodyPr/>
        <a:lstStyle/>
        <a:p>
          <a:endParaRPr lang="en-GB"/>
        </a:p>
      </dgm:t>
    </dgm:pt>
    <dgm:pt modelId="{B19CDA9D-C725-4B7E-8925-B23FF4B92E1E}" type="pres">
      <dgm:prSet presAssocID="{41CBFCA4-DF6D-4519-93E9-D8C3DB4FC965}" presName="hierRoot2" presStyleCnt="0">
        <dgm:presLayoutVars>
          <dgm:hierBranch val="init"/>
        </dgm:presLayoutVars>
      </dgm:prSet>
      <dgm:spPr/>
    </dgm:pt>
    <dgm:pt modelId="{1C4ADF49-7B0B-4255-9A62-883C345D969D}" type="pres">
      <dgm:prSet presAssocID="{41CBFCA4-DF6D-4519-93E9-D8C3DB4FC965}" presName="rootComposite" presStyleCnt="0"/>
      <dgm:spPr/>
    </dgm:pt>
    <dgm:pt modelId="{9D32661D-AAA6-406C-BECB-CE25F91E33C6}" type="pres">
      <dgm:prSet presAssocID="{41CBFCA4-DF6D-4519-93E9-D8C3DB4FC965}" presName="rootText" presStyleLbl="node3" presStyleIdx="6" presStyleCnt="13" custScaleX="164570" custScaleY="127871" custLinFactY="-15498" custLinFactNeighborX="-26958" custLinFactNeighborY="-100000">
        <dgm:presLayoutVars>
          <dgm:chPref val="3"/>
        </dgm:presLayoutVars>
      </dgm:prSet>
      <dgm:spPr/>
      <dgm:t>
        <a:bodyPr/>
        <a:lstStyle/>
        <a:p>
          <a:endParaRPr lang="en-GB"/>
        </a:p>
      </dgm:t>
    </dgm:pt>
    <dgm:pt modelId="{561AC75E-456C-469F-A97D-AF191A6CE124}" type="pres">
      <dgm:prSet presAssocID="{41CBFCA4-DF6D-4519-93E9-D8C3DB4FC965}" presName="rootConnector" presStyleLbl="node3" presStyleIdx="6" presStyleCnt="13"/>
      <dgm:spPr/>
      <dgm:t>
        <a:bodyPr/>
        <a:lstStyle/>
        <a:p>
          <a:endParaRPr lang="en-GB"/>
        </a:p>
      </dgm:t>
    </dgm:pt>
    <dgm:pt modelId="{B1DD1904-F80E-4BC6-A835-DAEB40441FB1}" type="pres">
      <dgm:prSet presAssocID="{41CBFCA4-DF6D-4519-93E9-D8C3DB4FC965}" presName="hierChild4" presStyleCnt="0"/>
      <dgm:spPr/>
    </dgm:pt>
    <dgm:pt modelId="{1185D5AF-EABC-4F05-82CF-28CA8803771E}" type="pres">
      <dgm:prSet presAssocID="{41CBFCA4-DF6D-4519-93E9-D8C3DB4FC965}" presName="hierChild5" presStyleCnt="0"/>
      <dgm:spPr/>
    </dgm:pt>
    <dgm:pt modelId="{3A4E2B41-7B47-46BA-8085-12E259CD3625}" type="pres">
      <dgm:prSet presAssocID="{43139388-6F2F-4B5B-9F20-0AEA1DC791A7}" presName="hierChild5" presStyleCnt="0"/>
      <dgm:spPr/>
    </dgm:pt>
    <dgm:pt modelId="{0F47C228-F61E-4081-B3D6-4E6C60A6E672}" type="pres">
      <dgm:prSet presAssocID="{E8914678-7AF9-470B-A689-9BF0875792C5}" presName="Name37" presStyleLbl="parChTrans1D2" presStyleIdx="2" presStyleCnt="5"/>
      <dgm:spPr/>
      <dgm:t>
        <a:bodyPr/>
        <a:lstStyle/>
        <a:p>
          <a:endParaRPr lang="en-ZA"/>
        </a:p>
      </dgm:t>
    </dgm:pt>
    <dgm:pt modelId="{9A09B715-8574-4D84-A2DD-C2F82EF3A8F5}" type="pres">
      <dgm:prSet presAssocID="{98CD63C4-4797-43C8-B4F0-ABAF07425941}" presName="hierRoot2" presStyleCnt="0">
        <dgm:presLayoutVars>
          <dgm:hierBranch val="init"/>
        </dgm:presLayoutVars>
      </dgm:prSet>
      <dgm:spPr/>
    </dgm:pt>
    <dgm:pt modelId="{F8795FC5-0CD4-4DCD-859F-4189B47AD622}" type="pres">
      <dgm:prSet presAssocID="{98CD63C4-4797-43C8-B4F0-ABAF07425941}" presName="rootComposite" presStyleCnt="0"/>
      <dgm:spPr/>
    </dgm:pt>
    <dgm:pt modelId="{79BA46C8-D687-41DB-8668-7C3600ED317C}" type="pres">
      <dgm:prSet presAssocID="{98CD63C4-4797-43C8-B4F0-ABAF07425941}" presName="rootText" presStyleLbl="node2" presStyleIdx="2" presStyleCnt="5" custScaleX="179484" custScaleY="127871" custLinFactY="-173" custLinFactNeighborX="733" custLinFactNeighborY="-100000">
        <dgm:presLayoutVars>
          <dgm:chPref val="3"/>
        </dgm:presLayoutVars>
      </dgm:prSet>
      <dgm:spPr/>
      <dgm:t>
        <a:bodyPr/>
        <a:lstStyle/>
        <a:p>
          <a:endParaRPr lang="en-ZA"/>
        </a:p>
      </dgm:t>
    </dgm:pt>
    <dgm:pt modelId="{B44CB7DD-EAD3-431F-9948-DA1C9E37965F}" type="pres">
      <dgm:prSet presAssocID="{98CD63C4-4797-43C8-B4F0-ABAF07425941}" presName="rootConnector" presStyleLbl="node2" presStyleIdx="2" presStyleCnt="5"/>
      <dgm:spPr/>
      <dgm:t>
        <a:bodyPr/>
        <a:lstStyle/>
        <a:p>
          <a:endParaRPr lang="en-ZA"/>
        </a:p>
      </dgm:t>
    </dgm:pt>
    <dgm:pt modelId="{E95DBE30-9239-4DC2-89CE-C8755187412E}" type="pres">
      <dgm:prSet presAssocID="{98CD63C4-4797-43C8-B4F0-ABAF07425941}" presName="hierChild4" presStyleCnt="0"/>
      <dgm:spPr/>
    </dgm:pt>
    <dgm:pt modelId="{BD9D66AD-CF18-48CA-8DF8-66CF7F53007B}" type="pres">
      <dgm:prSet presAssocID="{D85B0156-4F22-48C4-8E39-9996E40DF9A2}" presName="Name37" presStyleLbl="parChTrans1D3" presStyleIdx="7" presStyleCnt="13"/>
      <dgm:spPr/>
      <dgm:t>
        <a:bodyPr/>
        <a:lstStyle/>
        <a:p>
          <a:endParaRPr lang="en-ZA"/>
        </a:p>
      </dgm:t>
    </dgm:pt>
    <dgm:pt modelId="{B3D57674-086F-4649-A951-44CD701F7946}" type="pres">
      <dgm:prSet presAssocID="{A66BA77C-6CD5-4002-AB58-A40609E132CD}" presName="hierRoot2" presStyleCnt="0">
        <dgm:presLayoutVars>
          <dgm:hierBranch val="init"/>
        </dgm:presLayoutVars>
      </dgm:prSet>
      <dgm:spPr/>
    </dgm:pt>
    <dgm:pt modelId="{16869EA8-463B-4B26-824C-4828C4921769}" type="pres">
      <dgm:prSet presAssocID="{A66BA77C-6CD5-4002-AB58-A40609E132CD}" presName="rootComposite" presStyleCnt="0"/>
      <dgm:spPr/>
    </dgm:pt>
    <dgm:pt modelId="{E363128D-C31A-4E1B-9DA7-225F0C61BB41}" type="pres">
      <dgm:prSet presAssocID="{A66BA77C-6CD5-4002-AB58-A40609E132CD}" presName="rootText" presStyleLbl="node3" presStyleIdx="7" presStyleCnt="13" custScaleX="164570" custScaleY="127871" custLinFactY="-10846" custLinFactNeighborX="-28668" custLinFactNeighborY="-100000">
        <dgm:presLayoutVars>
          <dgm:chPref val="3"/>
        </dgm:presLayoutVars>
      </dgm:prSet>
      <dgm:spPr/>
      <dgm:t>
        <a:bodyPr/>
        <a:lstStyle/>
        <a:p>
          <a:endParaRPr lang="en-ZA"/>
        </a:p>
      </dgm:t>
    </dgm:pt>
    <dgm:pt modelId="{C4E53C86-1C33-413E-808D-30CA0CA8A42A}" type="pres">
      <dgm:prSet presAssocID="{A66BA77C-6CD5-4002-AB58-A40609E132CD}" presName="rootConnector" presStyleLbl="node3" presStyleIdx="7" presStyleCnt="13"/>
      <dgm:spPr/>
      <dgm:t>
        <a:bodyPr/>
        <a:lstStyle/>
        <a:p>
          <a:endParaRPr lang="en-ZA"/>
        </a:p>
      </dgm:t>
    </dgm:pt>
    <dgm:pt modelId="{2569E7BB-FBE6-4249-B5E9-8D9030B1970F}" type="pres">
      <dgm:prSet presAssocID="{A66BA77C-6CD5-4002-AB58-A40609E132CD}" presName="hierChild4" presStyleCnt="0"/>
      <dgm:spPr/>
    </dgm:pt>
    <dgm:pt modelId="{85BBE044-1168-43D9-84E3-8E3FCD315DC4}" type="pres">
      <dgm:prSet presAssocID="{A66BA77C-6CD5-4002-AB58-A40609E132CD}" presName="hierChild5" presStyleCnt="0"/>
      <dgm:spPr/>
    </dgm:pt>
    <dgm:pt modelId="{569B8731-1C80-4049-B57E-B2C7DAE64EEC}" type="pres">
      <dgm:prSet presAssocID="{34BCE482-EF2D-4A2B-BF79-78D6B9ACBCC2}" presName="Name37" presStyleLbl="parChTrans1D3" presStyleIdx="8" presStyleCnt="13"/>
      <dgm:spPr/>
      <dgm:t>
        <a:bodyPr/>
        <a:lstStyle/>
        <a:p>
          <a:endParaRPr lang="en-GB"/>
        </a:p>
      </dgm:t>
    </dgm:pt>
    <dgm:pt modelId="{BEC8CB0B-3D98-4418-977A-1C41F9FC6A7D}" type="pres">
      <dgm:prSet presAssocID="{2B45A8BB-C42E-465A-934F-7C66A95D1359}" presName="hierRoot2" presStyleCnt="0">
        <dgm:presLayoutVars>
          <dgm:hierBranch val="init"/>
        </dgm:presLayoutVars>
      </dgm:prSet>
      <dgm:spPr/>
    </dgm:pt>
    <dgm:pt modelId="{DCA1CDF9-37E5-42F6-A176-3B2D4A665CF3}" type="pres">
      <dgm:prSet presAssocID="{2B45A8BB-C42E-465A-934F-7C66A95D1359}" presName="rootComposite" presStyleCnt="0"/>
      <dgm:spPr/>
    </dgm:pt>
    <dgm:pt modelId="{1338EBE8-A470-48EE-BF06-359EFB7A789D}" type="pres">
      <dgm:prSet presAssocID="{2B45A8BB-C42E-465A-934F-7C66A95D1359}" presName="rootText" presStyleLbl="node3" presStyleIdx="8" presStyleCnt="13" custScaleX="164570" custScaleY="127871" custLinFactY="-29707" custLinFactNeighborX="-28668" custLinFactNeighborY="-100000">
        <dgm:presLayoutVars>
          <dgm:chPref val="3"/>
        </dgm:presLayoutVars>
      </dgm:prSet>
      <dgm:spPr/>
      <dgm:t>
        <a:bodyPr/>
        <a:lstStyle/>
        <a:p>
          <a:endParaRPr lang="en-GB"/>
        </a:p>
      </dgm:t>
    </dgm:pt>
    <dgm:pt modelId="{AF8C3C69-6A8D-4017-BF46-AF64315AA1F4}" type="pres">
      <dgm:prSet presAssocID="{2B45A8BB-C42E-465A-934F-7C66A95D1359}" presName="rootConnector" presStyleLbl="node3" presStyleIdx="8" presStyleCnt="13"/>
      <dgm:spPr/>
      <dgm:t>
        <a:bodyPr/>
        <a:lstStyle/>
        <a:p>
          <a:endParaRPr lang="en-GB"/>
        </a:p>
      </dgm:t>
    </dgm:pt>
    <dgm:pt modelId="{190CA5E6-D0B4-4A56-9511-F1615D7833B2}" type="pres">
      <dgm:prSet presAssocID="{2B45A8BB-C42E-465A-934F-7C66A95D1359}" presName="hierChild4" presStyleCnt="0"/>
      <dgm:spPr/>
    </dgm:pt>
    <dgm:pt modelId="{C4B87084-7080-4303-B888-9397A78F1D83}" type="pres">
      <dgm:prSet presAssocID="{2B45A8BB-C42E-465A-934F-7C66A95D1359}" presName="hierChild5" presStyleCnt="0"/>
      <dgm:spPr/>
    </dgm:pt>
    <dgm:pt modelId="{F50790E2-3D6C-4D20-B43E-5495B181DC32}" type="pres">
      <dgm:prSet presAssocID="{FDD3BE4B-07F2-473F-B8D5-3D72F8B8F249}" presName="Name37" presStyleLbl="parChTrans1D3" presStyleIdx="9" presStyleCnt="13"/>
      <dgm:spPr/>
      <dgm:t>
        <a:bodyPr/>
        <a:lstStyle/>
        <a:p>
          <a:endParaRPr lang="en-GB"/>
        </a:p>
      </dgm:t>
    </dgm:pt>
    <dgm:pt modelId="{EC4DDC7D-EE47-4BF0-99F7-03B0FAF092B4}" type="pres">
      <dgm:prSet presAssocID="{7311E25B-6F0B-4983-867F-A41C05C27E16}" presName="hierRoot2" presStyleCnt="0">
        <dgm:presLayoutVars>
          <dgm:hierBranch val="init"/>
        </dgm:presLayoutVars>
      </dgm:prSet>
      <dgm:spPr/>
    </dgm:pt>
    <dgm:pt modelId="{41928B2C-1931-4533-8EBD-154AE5F2B388}" type="pres">
      <dgm:prSet presAssocID="{7311E25B-6F0B-4983-867F-A41C05C27E16}" presName="rootComposite" presStyleCnt="0"/>
      <dgm:spPr/>
    </dgm:pt>
    <dgm:pt modelId="{A3F51CF9-1E08-496C-96E6-D6EA13501F7B}" type="pres">
      <dgm:prSet presAssocID="{7311E25B-6F0B-4983-867F-A41C05C27E16}" presName="rootText" presStyleLbl="node3" presStyleIdx="9" presStyleCnt="13" custScaleX="164570" custScaleY="127871" custLinFactY="-40320" custLinFactNeighborX="-28668" custLinFactNeighborY="-100000">
        <dgm:presLayoutVars>
          <dgm:chPref val="3"/>
        </dgm:presLayoutVars>
      </dgm:prSet>
      <dgm:spPr/>
      <dgm:t>
        <a:bodyPr/>
        <a:lstStyle/>
        <a:p>
          <a:endParaRPr lang="en-GB"/>
        </a:p>
      </dgm:t>
    </dgm:pt>
    <dgm:pt modelId="{EE1B8FA0-68C5-4E67-AFD4-9CCFCCAFF0A5}" type="pres">
      <dgm:prSet presAssocID="{7311E25B-6F0B-4983-867F-A41C05C27E16}" presName="rootConnector" presStyleLbl="node3" presStyleIdx="9" presStyleCnt="13"/>
      <dgm:spPr/>
      <dgm:t>
        <a:bodyPr/>
        <a:lstStyle/>
        <a:p>
          <a:endParaRPr lang="en-GB"/>
        </a:p>
      </dgm:t>
    </dgm:pt>
    <dgm:pt modelId="{0A55B33D-6968-4C99-AB07-F8D8EDB4AAA2}" type="pres">
      <dgm:prSet presAssocID="{7311E25B-6F0B-4983-867F-A41C05C27E16}" presName="hierChild4" presStyleCnt="0"/>
      <dgm:spPr/>
    </dgm:pt>
    <dgm:pt modelId="{62FD8ED9-1C7D-4E80-842E-1F93378BC619}" type="pres">
      <dgm:prSet presAssocID="{7311E25B-6F0B-4983-867F-A41C05C27E16}" presName="hierChild5" presStyleCnt="0"/>
      <dgm:spPr/>
    </dgm:pt>
    <dgm:pt modelId="{B52061F7-91B4-45A8-8D45-B37EE0FF027F}" type="pres">
      <dgm:prSet presAssocID="{98CD63C4-4797-43C8-B4F0-ABAF07425941}" presName="hierChild5" presStyleCnt="0"/>
      <dgm:spPr/>
    </dgm:pt>
    <dgm:pt modelId="{4D81345E-5F1B-475A-B3ED-43538F35BF0B}" type="pres">
      <dgm:prSet presAssocID="{0EB11DA0-AC3C-4B77-862D-C04F934B7BD5}" presName="Name37" presStyleLbl="parChTrans1D2" presStyleIdx="3" presStyleCnt="5"/>
      <dgm:spPr/>
      <dgm:t>
        <a:bodyPr/>
        <a:lstStyle/>
        <a:p>
          <a:endParaRPr lang="en-GB"/>
        </a:p>
      </dgm:t>
    </dgm:pt>
    <dgm:pt modelId="{FCAE85FB-69CF-47EA-A233-B823B0C9C7FA}" type="pres">
      <dgm:prSet presAssocID="{5248B87C-8984-46D2-A323-16B9C1739CBB}" presName="hierRoot2" presStyleCnt="0">
        <dgm:presLayoutVars>
          <dgm:hierBranch val="init"/>
        </dgm:presLayoutVars>
      </dgm:prSet>
      <dgm:spPr/>
    </dgm:pt>
    <dgm:pt modelId="{AF6AF6CC-51CC-4EE1-8DF2-AF7D3AD70EFB}" type="pres">
      <dgm:prSet presAssocID="{5248B87C-8984-46D2-A323-16B9C1739CBB}" presName="rootComposite" presStyleCnt="0"/>
      <dgm:spPr/>
    </dgm:pt>
    <dgm:pt modelId="{ADEF3165-25F4-4BD6-91AA-6DBB313E54BE}" type="pres">
      <dgm:prSet presAssocID="{5248B87C-8984-46D2-A323-16B9C1739CBB}" presName="rootText" presStyleLbl="node2" presStyleIdx="3" presStyleCnt="5" custScaleX="179670" custScaleY="127871" custLinFactY="-2315" custLinFactNeighborX="1880" custLinFactNeighborY="-100000">
        <dgm:presLayoutVars>
          <dgm:chPref val="3"/>
        </dgm:presLayoutVars>
      </dgm:prSet>
      <dgm:spPr/>
      <dgm:t>
        <a:bodyPr/>
        <a:lstStyle/>
        <a:p>
          <a:endParaRPr lang="en-GB"/>
        </a:p>
      </dgm:t>
    </dgm:pt>
    <dgm:pt modelId="{5EE737EA-CCFF-4AB0-AC38-12A3F89653E1}" type="pres">
      <dgm:prSet presAssocID="{5248B87C-8984-46D2-A323-16B9C1739CBB}" presName="rootConnector" presStyleLbl="node2" presStyleIdx="3" presStyleCnt="5"/>
      <dgm:spPr/>
      <dgm:t>
        <a:bodyPr/>
        <a:lstStyle/>
        <a:p>
          <a:endParaRPr lang="en-GB"/>
        </a:p>
      </dgm:t>
    </dgm:pt>
    <dgm:pt modelId="{CC420ECA-2BAC-4BC6-AE26-2B1EC1189E54}" type="pres">
      <dgm:prSet presAssocID="{5248B87C-8984-46D2-A323-16B9C1739CBB}" presName="hierChild4" presStyleCnt="0"/>
      <dgm:spPr/>
    </dgm:pt>
    <dgm:pt modelId="{00597CB8-1867-476F-9F9A-D44D6BE03AF2}" type="pres">
      <dgm:prSet presAssocID="{A13A2731-49AE-458F-A0AD-FC7B0DF2728C}" presName="Name37" presStyleLbl="parChTrans1D3" presStyleIdx="10" presStyleCnt="13"/>
      <dgm:spPr/>
      <dgm:t>
        <a:bodyPr/>
        <a:lstStyle/>
        <a:p>
          <a:endParaRPr lang="en-GB"/>
        </a:p>
      </dgm:t>
    </dgm:pt>
    <dgm:pt modelId="{3F735E77-5141-4631-B940-9D4DD48882BB}" type="pres">
      <dgm:prSet presAssocID="{A6EFB3F5-CBD8-41EE-96DA-AD200781DD57}" presName="hierRoot2" presStyleCnt="0">
        <dgm:presLayoutVars>
          <dgm:hierBranch val="init"/>
        </dgm:presLayoutVars>
      </dgm:prSet>
      <dgm:spPr/>
    </dgm:pt>
    <dgm:pt modelId="{75B43BD3-AB81-4206-B602-742038B0FD68}" type="pres">
      <dgm:prSet presAssocID="{A6EFB3F5-CBD8-41EE-96DA-AD200781DD57}" presName="rootComposite" presStyleCnt="0"/>
      <dgm:spPr/>
    </dgm:pt>
    <dgm:pt modelId="{289A3272-8559-44B2-8974-CD9D3FDDAD75}" type="pres">
      <dgm:prSet presAssocID="{A6EFB3F5-CBD8-41EE-96DA-AD200781DD57}" presName="rootText" presStyleLbl="node3" presStyleIdx="10" presStyleCnt="13" custScaleX="159839" custScaleY="127871" custLinFactY="-10846" custLinFactNeighborX="-30627" custLinFactNeighborY="-100000">
        <dgm:presLayoutVars>
          <dgm:chPref val="3"/>
        </dgm:presLayoutVars>
      </dgm:prSet>
      <dgm:spPr/>
      <dgm:t>
        <a:bodyPr/>
        <a:lstStyle/>
        <a:p>
          <a:endParaRPr lang="en-GB"/>
        </a:p>
      </dgm:t>
    </dgm:pt>
    <dgm:pt modelId="{A342DDB8-AD4F-4115-A316-3EE8D4C4DC5F}" type="pres">
      <dgm:prSet presAssocID="{A6EFB3F5-CBD8-41EE-96DA-AD200781DD57}" presName="rootConnector" presStyleLbl="node3" presStyleIdx="10" presStyleCnt="13"/>
      <dgm:spPr/>
      <dgm:t>
        <a:bodyPr/>
        <a:lstStyle/>
        <a:p>
          <a:endParaRPr lang="en-GB"/>
        </a:p>
      </dgm:t>
    </dgm:pt>
    <dgm:pt modelId="{D3AD735C-0C79-4F05-8BA8-1011A80BC581}" type="pres">
      <dgm:prSet presAssocID="{A6EFB3F5-CBD8-41EE-96DA-AD200781DD57}" presName="hierChild4" presStyleCnt="0"/>
      <dgm:spPr/>
    </dgm:pt>
    <dgm:pt modelId="{E44ECB48-960C-4CC5-BCAA-9B71F8B01287}" type="pres">
      <dgm:prSet presAssocID="{A6EFB3F5-CBD8-41EE-96DA-AD200781DD57}" presName="hierChild5" presStyleCnt="0"/>
      <dgm:spPr/>
    </dgm:pt>
    <dgm:pt modelId="{2EFBFCFD-9473-42D9-A938-71B97531C7CC}" type="pres">
      <dgm:prSet presAssocID="{C1873943-5D99-448A-BC22-F298089637A9}" presName="Name37" presStyleLbl="parChTrans1D3" presStyleIdx="11" presStyleCnt="13"/>
      <dgm:spPr/>
      <dgm:t>
        <a:bodyPr/>
        <a:lstStyle/>
        <a:p>
          <a:endParaRPr lang="en-GB"/>
        </a:p>
      </dgm:t>
    </dgm:pt>
    <dgm:pt modelId="{4E2D3713-6099-476B-9CEF-0DDF439E6188}" type="pres">
      <dgm:prSet presAssocID="{3533E534-A8A5-4A34-A60E-3169BC551E11}" presName="hierRoot2" presStyleCnt="0">
        <dgm:presLayoutVars>
          <dgm:hierBranch val="init"/>
        </dgm:presLayoutVars>
      </dgm:prSet>
      <dgm:spPr/>
    </dgm:pt>
    <dgm:pt modelId="{A6DA9A9A-0776-4515-B8B8-4591BE2058A3}" type="pres">
      <dgm:prSet presAssocID="{3533E534-A8A5-4A34-A60E-3169BC551E11}" presName="rootComposite" presStyleCnt="0"/>
      <dgm:spPr/>
    </dgm:pt>
    <dgm:pt modelId="{842FEA97-74D0-4BFB-AFD8-67D7F1262DE4}" type="pres">
      <dgm:prSet presAssocID="{3533E534-A8A5-4A34-A60E-3169BC551E11}" presName="rootText" presStyleLbl="node3" presStyleIdx="11" presStyleCnt="13" custScaleX="159839" custScaleY="172626" custLinFactY="-19378" custLinFactNeighborX="-30627" custLinFactNeighborY="-100000">
        <dgm:presLayoutVars>
          <dgm:chPref val="3"/>
        </dgm:presLayoutVars>
      </dgm:prSet>
      <dgm:spPr/>
      <dgm:t>
        <a:bodyPr/>
        <a:lstStyle/>
        <a:p>
          <a:endParaRPr lang="en-GB"/>
        </a:p>
      </dgm:t>
    </dgm:pt>
    <dgm:pt modelId="{CCBC5ABC-7B9E-4F3E-BDB9-3B5D03BFE691}" type="pres">
      <dgm:prSet presAssocID="{3533E534-A8A5-4A34-A60E-3169BC551E11}" presName="rootConnector" presStyleLbl="node3" presStyleIdx="11" presStyleCnt="13"/>
      <dgm:spPr/>
      <dgm:t>
        <a:bodyPr/>
        <a:lstStyle/>
        <a:p>
          <a:endParaRPr lang="en-GB"/>
        </a:p>
      </dgm:t>
    </dgm:pt>
    <dgm:pt modelId="{EB1DA682-976C-4102-A136-D5C5C352DAD4}" type="pres">
      <dgm:prSet presAssocID="{3533E534-A8A5-4A34-A60E-3169BC551E11}" presName="hierChild4" presStyleCnt="0"/>
      <dgm:spPr/>
    </dgm:pt>
    <dgm:pt modelId="{D883DF4E-D759-4709-8C8B-DE7366A9E3C9}" type="pres">
      <dgm:prSet presAssocID="{3533E534-A8A5-4A34-A60E-3169BC551E11}" presName="hierChild5" presStyleCnt="0"/>
      <dgm:spPr/>
    </dgm:pt>
    <dgm:pt modelId="{0D34717A-FB6D-4D25-8B68-B4C04903816C}" type="pres">
      <dgm:prSet presAssocID="{5248B87C-8984-46D2-A323-16B9C1739CBB}" presName="hierChild5" presStyleCnt="0"/>
      <dgm:spPr/>
    </dgm:pt>
    <dgm:pt modelId="{985F691A-510D-4B5C-A6B6-5524A77B2729}" type="pres">
      <dgm:prSet presAssocID="{96739C9A-ADFB-4899-85EF-7009AE92FD02}" presName="Name37" presStyleLbl="parChTrans1D2" presStyleIdx="4" presStyleCnt="5"/>
      <dgm:spPr/>
      <dgm:t>
        <a:bodyPr/>
        <a:lstStyle/>
        <a:p>
          <a:endParaRPr lang="en-GB"/>
        </a:p>
      </dgm:t>
    </dgm:pt>
    <dgm:pt modelId="{DD72004E-D85B-4C14-9B9A-3A06A2254B7D}" type="pres">
      <dgm:prSet presAssocID="{513EF495-18BD-40D5-8771-196C73F0F509}" presName="hierRoot2" presStyleCnt="0">
        <dgm:presLayoutVars>
          <dgm:hierBranch val="init"/>
        </dgm:presLayoutVars>
      </dgm:prSet>
      <dgm:spPr/>
    </dgm:pt>
    <dgm:pt modelId="{7A8F31C2-9809-43CD-AED2-E9C228F52EB3}" type="pres">
      <dgm:prSet presAssocID="{513EF495-18BD-40D5-8771-196C73F0F509}" presName="rootComposite" presStyleCnt="0"/>
      <dgm:spPr/>
    </dgm:pt>
    <dgm:pt modelId="{3A478589-3B6C-4302-87BC-9A83D593EBCC}" type="pres">
      <dgm:prSet presAssocID="{513EF495-18BD-40D5-8771-196C73F0F509}" presName="rootText" presStyleLbl="node2" presStyleIdx="4" presStyleCnt="5" custScaleX="181005" custScaleY="127871" custLinFactY="-1247" custLinFactNeighborX="-2862" custLinFactNeighborY="-100000">
        <dgm:presLayoutVars>
          <dgm:chPref val="3"/>
        </dgm:presLayoutVars>
      </dgm:prSet>
      <dgm:spPr/>
      <dgm:t>
        <a:bodyPr/>
        <a:lstStyle/>
        <a:p>
          <a:endParaRPr lang="en-GB"/>
        </a:p>
      </dgm:t>
    </dgm:pt>
    <dgm:pt modelId="{EA952E3E-FAAD-4E80-919B-0BCAEB50ED42}" type="pres">
      <dgm:prSet presAssocID="{513EF495-18BD-40D5-8771-196C73F0F509}" presName="rootConnector" presStyleLbl="node2" presStyleIdx="4" presStyleCnt="5"/>
      <dgm:spPr/>
      <dgm:t>
        <a:bodyPr/>
        <a:lstStyle/>
        <a:p>
          <a:endParaRPr lang="en-GB"/>
        </a:p>
      </dgm:t>
    </dgm:pt>
    <dgm:pt modelId="{DD6C7142-2059-4542-B3B0-448BE902C206}" type="pres">
      <dgm:prSet presAssocID="{513EF495-18BD-40D5-8771-196C73F0F509}" presName="hierChild4" presStyleCnt="0"/>
      <dgm:spPr/>
    </dgm:pt>
    <dgm:pt modelId="{43B6EF73-3A81-4C7A-8D0D-983CE0D30C33}" type="pres">
      <dgm:prSet presAssocID="{3CEA7E35-A94C-4A90-A79D-3CCCCDD54338}" presName="Name37" presStyleLbl="parChTrans1D3" presStyleIdx="12" presStyleCnt="13"/>
      <dgm:spPr/>
      <dgm:t>
        <a:bodyPr/>
        <a:lstStyle/>
        <a:p>
          <a:endParaRPr lang="en-GB"/>
        </a:p>
      </dgm:t>
    </dgm:pt>
    <dgm:pt modelId="{242CCE4A-AFA5-4BDB-962A-9BB970BCB693}" type="pres">
      <dgm:prSet presAssocID="{C06A7DF9-0F5A-4959-892C-5DD4551682B2}" presName="hierRoot2" presStyleCnt="0">
        <dgm:presLayoutVars>
          <dgm:hierBranch val="init"/>
        </dgm:presLayoutVars>
      </dgm:prSet>
      <dgm:spPr/>
    </dgm:pt>
    <dgm:pt modelId="{1E2EB6AB-2152-4170-AF05-EDB21E7ACAFF}" type="pres">
      <dgm:prSet presAssocID="{C06A7DF9-0F5A-4959-892C-5DD4551682B2}" presName="rootComposite" presStyleCnt="0"/>
      <dgm:spPr/>
    </dgm:pt>
    <dgm:pt modelId="{5ED69B5B-BC9A-46B7-900D-39DFA0013DD2}" type="pres">
      <dgm:prSet presAssocID="{C06A7DF9-0F5A-4959-892C-5DD4551682B2}" presName="rootText" presStyleLbl="node3" presStyleIdx="12" presStyleCnt="13" custScaleX="156823" custScaleY="127871" custLinFactY="-23257" custLinFactNeighborX="-39264" custLinFactNeighborY="-100000">
        <dgm:presLayoutVars>
          <dgm:chPref val="3"/>
        </dgm:presLayoutVars>
      </dgm:prSet>
      <dgm:spPr/>
      <dgm:t>
        <a:bodyPr/>
        <a:lstStyle/>
        <a:p>
          <a:endParaRPr lang="en-GB"/>
        </a:p>
      </dgm:t>
    </dgm:pt>
    <dgm:pt modelId="{B4A85580-8611-4B77-982A-EC1B4204C554}" type="pres">
      <dgm:prSet presAssocID="{C06A7DF9-0F5A-4959-892C-5DD4551682B2}" presName="rootConnector" presStyleLbl="node3" presStyleIdx="12" presStyleCnt="13"/>
      <dgm:spPr/>
      <dgm:t>
        <a:bodyPr/>
        <a:lstStyle/>
        <a:p>
          <a:endParaRPr lang="en-GB"/>
        </a:p>
      </dgm:t>
    </dgm:pt>
    <dgm:pt modelId="{ACB65745-94C5-4CAD-9266-2A6162A95644}" type="pres">
      <dgm:prSet presAssocID="{C06A7DF9-0F5A-4959-892C-5DD4551682B2}" presName="hierChild4" presStyleCnt="0"/>
      <dgm:spPr/>
    </dgm:pt>
    <dgm:pt modelId="{8995485C-5A75-4979-84E2-374B2FD3A676}" type="pres">
      <dgm:prSet presAssocID="{C06A7DF9-0F5A-4959-892C-5DD4551682B2}" presName="hierChild5" presStyleCnt="0"/>
      <dgm:spPr/>
    </dgm:pt>
    <dgm:pt modelId="{DF7D20BA-7EFB-4D60-A078-81FBD75D85FD}" type="pres">
      <dgm:prSet presAssocID="{513EF495-18BD-40D5-8771-196C73F0F509}" presName="hierChild5" presStyleCnt="0"/>
      <dgm:spPr/>
    </dgm:pt>
    <dgm:pt modelId="{6A5200EF-7DD7-4CBC-9E5D-A4C9CC1CD955}" type="pres">
      <dgm:prSet presAssocID="{A7B2960D-B950-499E-A440-30A2755A59B8}" presName="hierChild3" presStyleCnt="0"/>
      <dgm:spPr/>
    </dgm:pt>
  </dgm:ptLst>
  <dgm:cxnLst>
    <dgm:cxn modelId="{C614AA46-848B-41E9-A6BE-987082849677}" type="presOf" srcId="{046265B7-1982-478F-8DCC-400D4F45EC09}" destId="{45AB4E08-FE84-4F95-891F-A7879F4F6A51}" srcOrd="0" destOrd="0" presId="urn:microsoft.com/office/officeart/2005/8/layout/orgChart1"/>
    <dgm:cxn modelId="{80461710-A6E8-4A86-A131-6C1065945240}" srcId="{43139388-6F2F-4B5B-9F20-0AEA1DC791A7}" destId="{E2EEBA7C-383B-4AC6-AC37-1574CE5F0868}" srcOrd="1" destOrd="0" parTransId="{A324DC2F-ECBD-483D-9E88-9E32A669FEDC}" sibTransId="{BECCB8C1-C741-4217-BF8D-0AB998619F00}"/>
    <dgm:cxn modelId="{53F9320E-0B0D-4004-88C1-AB53098994CF}" type="presOf" srcId="{C1873943-5D99-448A-BC22-F298089637A9}" destId="{2EFBFCFD-9473-42D9-A938-71B97531C7CC}" srcOrd="0" destOrd="0" presId="urn:microsoft.com/office/officeart/2005/8/layout/orgChart1"/>
    <dgm:cxn modelId="{9C4C9959-D810-461D-ABC9-BC21F4781D0A}" type="presOf" srcId="{CFD68ADD-4696-43AE-BD47-B9445128F171}" destId="{77A6BB36-1EA2-4885-9D98-201A7B072683}" srcOrd="0" destOrd="0" presId="urn:microsoft.com/office/officeart/2005/8/layout/orgChart1"/>
    <dgm:cxn modelId="{91BE4471-BAC3-4BCE-9C3E-8146C47E3F2F}" type="presOf" srcId="{E2EEBA7C-383B-4AC6-AC37-1574CE5F0868}" destId="{2376CAFA-C457-4B15-A295-AFF5CD4511EF}" srcOrd="1" destOrd="0" presId="urn:microsoft.com/office/officeart/2005/8/layout/orgChart1"/>
    <dgm:cxn modelId="{138DCAD5-C0FA-4F2E-B91F-FF14F7EBC44D}" type="presOf" srcId="{43139388-6F2F-4B5B-9F20-0AEA1DC791A7}" destId="{1AB96215-4E6C-4B7D-820C-DB1C8EFE719F}" srcOrd="0" destOrd="0" presId="urn:microsoft.com/office/officeart/2005/8/layout/orgChart1"/>
    <dgm:cxn modelId="{300AC8F3-C6DB-4900-B9D1-3B7636D2CB9B}" type="presOf" srcId="{FDD3BE4B-07F2-473F-B8D5-3D72F8B8F249}" destId="{F50790E2-3D6C-4D20-B43E-5495B181DC32}" srcOrd="0" destOrd="0" presId="urn:microsoft.com/office/officeart/2005/8/layout/orgChart1"/>
    <dgm:cxn modelId="{5965735D-F67E-4B61-8099-F91D5CB840B5}" type="presOf" srcId="{69808FB4-235D-455C-AD5B-22F380905284}" destId="{2F0D600D-0645-42FE-B638-61581D374100}" srcOrd="0" destOrd="0" presId="urn:microsoft.com/office/officeart/2005/8/layout/orgChart1"/>
    <dgm:cxn modelId="{B83B9D96-62A9-43BA-9B29-6D5B76B5B1C9}" type="presOf" srcId="{5248B87C-8984-46D2-A323-16B9C1739CBB}" destId="{ADEF3165-25F4-4BD6-91AA-6DBB313E54BE}" srcOrd="0" destOrd="0" presId="urn:microsoft.com/office/officeart/2005/8/layout/orgChart1"/>
    <dgm:cxn modelId="{75E0AFCA-D050-4023-BAC4-913513B58218}" type="presOf" srcId="{A6EFB3F5-CBD8-41EE-96DA-AD200781DD57}" destId="{289A3272-8559-44B2-8974-CD9D3FDDAD75}" srcOrd="0" destOrd="0" presId="urn:microsoft.com/office/officeart/2005/8/layout/orgChart1"/>
    <dgm:cxn modelId="{0AACF587-BD56-45F7-8057-6BD77A23A465}" srcId="{A7B2960D-B950-499E-A440-30A2755A59B8}" destId="{98CD63C4-4797-43C8-B4F0-ABAF07425941}" srcOrd="2" destOrd="0" parTransId="{E8914678-7AF9-470B-A689-9BF0875792C5}" sibTransId="{D13F25FE-0D11-4810-A71F-F292FAC2C5E4}"/>
    <dgm:cxn modelId="{6284D851-6F1C-453D-906C-0B63B8CD659A}" type="presOf" srcId="{34BCE482-EF2D-4A2B-BF79-78D6B9ACBCC2}" destId="{569B8731-1C80-4049-B57E-B2C7DAE64EEC}" srcOrd="0" destOrd="0" presId="urn:microsoft.com/office/officeart/2005/8/layout/orgChart1"/>
    <dgm:cxn modelId="{3F167109-A854-4814-97DC-F0C2A5224624}" type="presOf" srcId="{D85B0156-4F22-48C4-8E39-9996E40DF9A2}" destId="{BD9D66AD-CF18-48CA-8DF8-66CF7F53007B}" srcOrd="0" destOrd="0" presId="urn:microsoft.com/office/officeart/2005/8/layout/orgChart1"/>
    <dgm:cxn modelId="{59C5C22C-CB89-4B5C-9342-55BAF6A5B47F}" type="presOf" srcId="{A6EFB3F5-CBD8-41EE-96DA-AD200781DD57}" destId="{A342DDB8-AD4F-4115-A316-3EE8D4C4DC5F}" srcOrd="1" destOrd="0" presId="urn:microsoft.com/office/officeart/2005/8/layout/orgChart1"/>
    <dgm:cxn modelId="{DBDA2E17-D43A-4A5E-A2F0-43F0213E3948}" type="presOf" srcId="{046265B7-1982-478F-8DCC-400D4F45EC09}" destId="{4AE13C89-B3DA-4CCD-B8F1-E08DC3414308}" srcOrd="1" destOrd="0" presId="urn:microsoft.com/office/officeart/2005/8/layout/orgChart1"/>
    <dgm:cxn modelId="{C4698D3F-388F-4486-B2E4-B4CAB63FC911}" type="presOf" srcId="{11784637-C387-471B-9AAA-10A78CCECA85}" destId="{E672AE1D-03A7-4FC6-9949-8C997587BB78}" srcOrd="1" destOrd="0" presId="urn:microsoft.com/office/officeart/2005/8/layout/orgChart1"/>
    <dgm:cxn modelId="{9C04B775-FB71-4D03-AC05-22A52F054587}" type="presOf" srcId="{A7B2960D-B950-499E-A440-30A2755A59B8}" destId="{D4639BB4-EA62-4355-94D9-D9288585EF56}" srcOrd="0" destOrd="0" presId="urn:microsoft.com/office/officeart/2005/8/layout/orgChart1"/>
    <dgm:cxn modelId="{16C696A9-B6F8-4C39-8FEE-7090F17034DE}" type="presOf" srcId="{F9E97003-8FB2-414A-9300-BE777E9463C2}" destId="{1414788A-0250-4544-BB02-92B335F7A0FB}" srcOrd="0" destOrd="0" presId="urn:microsoft.com/office/officeart/2005/8/layout/orgChart1"/>
    <dgm:cxn modelId="{BD770CC1-B170-4254-A5CF-62710475AD0F}" type="presOf" srcId="{E2EEBA7C-383B-4AC6-AC37-1574CE5F0868}" destId="{F8EC85E4-0464-46EB-B25A-4D0C9074029F}" srcOrd="0" destOrd="0" presId="urn:microsoft.com/office/officeart/2005/8/layout/orgChart1"/>
    <dgm:cxn modelId="{C7EFE278-3AC5-4C93-8FF1-E27A49BB9211}" type="presOf" srcId="{3CEA7E35-A94C-4A90-A79D-3CCCCDD54338}" destId="{43B6EF73-3A81-4C7A-8D0D-983CE0D30C33}" srcOrd="0" destOrd="0" presId="urn:microsoft.com/office/officeart/2005/8/layout/orgChart1"/>
    <dgm:cxn modelId="{ECF0CCA0-BB94-439A-804B-33F1ED50B74B}" srcId="{513EF495-18BD-40D5-8771-196C73F0F509}" destId="{C06A7DF9-0F5A-4959-892C-5DD4551682B2}" srcOrd="0" destOrd="0" parTransId="{3CEA7E35-A94C-4A90-A79D-3CCCCDD54338}" sibTransId="{69CFA280-7B9D-4BA4-A3C0-8A9B2F6EA812}"/>
    <dgm:cxn modelId="{B8FD923C-8DE7-48FA-88B5-A56F2DC9EDE7}" type="presOf" srcId="{43139388-6F2F-4B5B-9F20-0AEA1DC791A7}" destId="{AF386A63-6315-4695-ADA6-1AC3CAAB6D20}" srcOrd="1" destOrd="0" presId="urn:microsoft.com/office/officeart/2005/8/layout/orgChart1"/>
    <dgm:cxn modelId="{4AA784FD-C26E-468A-A5D7-5F72F9691828}" srcId="{A7B2960D-B950-499E-A440-30A2755A59B8}" destId="{69808FB4-235D-455C-AD5B-22F380905284}" srcOrd="0" destOrd="0" parTransId="{B7AB9C2D-B871-454B-BACF-DBECCB0DD2A1}" sibTransId="{0B3966B2-81BB-4BCB-AFEE-B4518D68A215}"/>
    <dgm:cxn modelId="{A34A5F86-1428-4C77-B899-F659E02A474C}" srcId="{69808FB4-235D-455C-AD5B-22F380905284}" destId="{046265B7-1982-478F-8DCC-400D4F45EC09}" srcOrd="0" destOrd="0" parTransId="{7BAE19CC-1D37-4F26-8B17-84145994CE33}" sibTransId="{F02F0E0F-68A9-47FC-91B5-88BFD804B512}"/>
    <dgm:cxn modelId="{339D97D4-F34C-4A79-88EE-4A481F797E8E}" type="presOf" srcId="{A13A2731-49AE-458F-A0AD-FC7B0DF2728C}" destId="{00597CB8-1867-476F-9F9A-D44D6BE03AF2}" srcOrd="0" destOrd="0" presId="urn:microsoft.com/office/officeart/2005/8/layout/orgChart1"/>
    <dgm:cxn modelId="{A2D7B176-1FA3-4F22-9275-C00AF0327BC3}" type="presOf" srcId="{0EB11DA0-AC3C-4B77-862D-C04F934B7BD5}" destId="{4D81345E-5F1B-475A-B3ED-43538F35BF0B}" srcOrd="0" destOrd="0" presId="urn:microsoft.com/office/officeart/2005/8/layout/orgChart1"/>
    <dgm:cxn modelId="{1B830A97-2A5D-41E3-84D2-218A363E3450}" type="presOf" srcId="{4D0B89C6-8EC1-4BCA-9CFF-949BBDF5B22D}" destId="{AF59987F-5280-4BCF-A937-B3A6483D2C2E}" srcOrd="0" destOrd="0" presId="urn:microsoft.com/office/officeart/2005/8/layout/orgChart1"/>
    <dgm:cxn modelId="{BED78829-74AE-42E1-9AC7-D473B2E66D1C}" srcId="{F9E97003-8FB2-414A-9300-BE777E9463C2}" destId="{A7B2960D-B950-499E-A440-30A2755A59B8}" srcOrd="0" destOrd="0" parTransId="{B13F5D5A-0142-41A2-9B55-9AF1BB7769DF}" sibTransId="{F09D29B8-8F60-488F-B0FD-0184715588F9}"/>
    <dgm:cxn modelId="{6087F851-E27B-4514-9E60-A48993ECE9BD}" srcId="{98CD63C4-4797-43C8-B4F0-ABAF07425941}" destId="{7311E25B-6F0B-4983-867F-A41C05C27E16}" srcOrd="2" destOrd="0" parTransId="{FDD3BE4B-07F2-473F-B8D5-3D72F8B8F249}" sibTransId="{B60A1632-4B2B-4AC4-BC02-8128DFAB8C91}"/>
    <dgm:cxn modelId="{5926FD63-164A-4699-9259-87497A262184}" srcId="{98CD63C4-4797-43C8-B4F0-ABAF07425941}" destId="{2B45A8BB-C42E-465A-934F-7C66A95D1359}" srcOrd="1" destOrd="0" parTransId="{34BCE482-EF2D-4A2B-BF79-78D6B9ACBCC2}" sibTransId="{44B50B1B-D789-4F8C-98C9-54F30B6B35A5}"/>
    <dgm:cxn modelId="{A2263339-8BE6-484F-B48A-CA136AD5E1F4}" type="presOf" srcId="{27EB4CB9-0AD6-46E6-B2B8-A5FF99C8AB5C}" destId="{EB977BBD-90D2-4386-A7EF-8241F5E3E898}" srcOrd="0" destOrd="0" presId="urn:microsoft.com/office/officeart/2005/8/layout/orgChart1"/>
    <dgm:cxn modelId="{D1C28EF0-1561-4C9C-8287-6F98735C10E1}" type="presOf" srcId="{513EF495-18BD-40D5-8771-196C73F0F509}" destId="{3A478589-3B6C-4302-87BC-9A83D593EBCC}" srcOrd="0" destOrd="0" presId="urn:microsoft.com/office/officeart/2005/8/layout/orgChart1"/>
    <dgm:cxn modelId="{97484B42-9DAB-41DC-8229-12B545FD7336}" type="presOf" srcId="{C06A7DF9-0F5A-4959-892C-5DD4551682B2}" destId="{5ED69B5B-BC9A-46B7-900D-39DFA0013DD2}" srcOrd="0" destOrd="0" presId="urn:microsoft.com/office/officeart/2005/8/layout/orgChart1"/>
    <dgm:cxn modelId="{92102FB3-2B3B-4E9D-93C7-D529C80C6877}" srcId="{5248B87C-8984-46D2-A323-16B9C1739CBB}" destId="{A6EFB3F5-CBD8-41EE-96DA-AD200781DD57}" srcOrd="0" destOrd="0" parTransId="{A13A2731-49AE-458F-A0AD-FC7B0DF2728C}" sibTransId="{8F2D1928-8390-4A87-8B48-79451798FB6A}"/>
    <dgm:cxn modelId="{2143B396-C4E3-49C2-9E60-5BD505ABFC76}" type="presOf" srcId="{2B45A8BB-C42E-465A-934F-7C66A95D1359}" destId="{1338EBE8-A470-48EE-BF06-359EFB7A789D}" srcOrd="0" destOrd="0" presId="urn:microsoft.com/office/officeart/2005/8/layout/orgChart1"/>
    <dgm:cxn modelId="{932D841F-1E15-462B-8A88-651C2B436B07}" type="presOf" srcId="{98CD63C4-4797-43C8-B4F0-ABAF07425941}" destId="{79BA46C8-D687-41DB-8668-7C3600ED317C}" srcOrd="0" destOrd="0" presId="urn:microsoft.com/office/officeart/2005/8/layout/orgChart1"/>
    <dgm:cxn modelId="{BC13E9EB-FEAA-4CC4-BCE7-D7973A4CC49C}" type="presOf" srcId="{A7B2960D-B950-499E-A440-30A2755A59B8}" destId="{65A7C4F2-7364-4463-A7AC-E1A15844E375}" srcOrd="1" destOrd="0" presId="urn:microsoft.com/office/officeart/2005/8/layout/orgChart1"/>
    <dgm:cxn modelId="{200837D1-4575-44CA-8735-A4A6C2A871D1}" type="presOf" srcId="{D5559BB9-B079-42A0-B809-4AED25FEA329}" destId="{0C40B6E0-E596-4329-8A33-7AB1179CECF3}" srcOrd="0" destOrd="0" presId="urn:microsoft.com/office/officeart/2005/8/layout/orgChart1"/>
    <dgm:cxn modelId="{213E4A83-C209-4CE0-9A5B-92B39132FDF6}" type="presOf" srcId="{96739C9A-ADFB-4899-85EF-7009AE92FD02}" destId="{985F691A-510D-4B5C-A6B6-5524A77B2729}" srcOrd="0" destOrd="0" presId="urn:microsoft.com/office/officeart/2005/8/layout/orgChart1"/>
    <dgm:cxn modelId="{45ED6CB6-6418-4BA6-B551-D4ED2AE5649D}" type="presOf" srcId="{41CBFCA4-DF6D-4519-93E9-D8C3DB4FC965}" destId="{561AC75E-456C-469F-A97D-AF191A6CE124}" srcOrd="1" destOrd="0" presId="urn:microsoft.com/office/officeart/2005/8/layout/orgChart1"/>
    <dgm:cxn modelId="{90AD7D4C-8D07-495A-B1EF-3F49C3980D4B}" type="presOf" srcId="{A66BA77C-6CD5-4002-AB58-A40609E132CD}" destId="{C4E53C86-1C33-413E-808D-30CA0CA8A42A}" srcOrd="1" destOrd="0" presId="urn:microsoft.com/office/officeart/2005/8/layout/orgChart1"/>
    <dgm:cxn modelId="{7F29FB0E-9B76-433E-B7A2-2A3D250702BC}" type="presOf" srcId="{CEFAA0D2-7C46-40B1-9931-E488D9E16641}" destId="{6E00D442-159E-4CDA-91E2-E0CDB92614A8}" srcOrd="0" destOrd="0" presId="urn:microsoft.com/office/officeart/2005/8/layout/orgChart1"/>
    <dgm:cxn modelId="{084893D1-B8E4-4DDB-ACE3-21D8A581ED59}" type="presOf" srcId="{A66BA77C-6CD5-4002-AB58-A40609E132CD}" destId="{E363128D-C31A-4E1B-9DA7-225F0C61BB41}" srcOrd="0" destOrd="0" presId="urn:microsoft.com/office/officeart/2005/8/layout/orgChart1"/>
    <dgm:cxn modelId="{FEE3572E-3326-4808-BF91-CA91890F96CD}" type="presOf" srcId="{5248B87C-8984-46D2-A323-16B9C1739CBB}" destId="{5EE737EA-CCFF-4AB0-AC38-12A3F89653E1}" srcOrd="1" destOrd="0" presId="urn:microsoft.com/office/officeart/2005/8/layout/orgChart1"/>
    <dgm:cxn modelId="{04DFAE9E-9E7B-49E5-9F10-8470B3BB3656}" type="presOf" srcId="{41CBFCA4-DF6D-4519-93E9-D8C3DB4FC965}" destId="{9D32661D-AAA6-406C-BECB-CE25F91E33C6}" srcOrd="0" destOrd="0" presId="urn:microsoft.com/office/officeart/2005/8/layout/orgChart1"/>
    <dgm:cxn modelId="{52277393-1077-40A5-A156-46B00A00D0F2}" type="presOf" srcId="{3B1985A2-2626-4B50-A454-8ADD7EB036D8}" destId="{9CC00C76-4C95-4F8F-AD4F-48846FB7DCA2}" srcOrd="0" destOrd="0" presId="urn:microsoft.com/office/officeart/2005/8/layout/orgChart1"/>
    <dgm:cxn modelId="{DCCF974D-0532-4A6F-8240-DF26BD5DFFA1}" type="presOf" srcId="{11784637-C387-471B-9AAA-10A78CCECA85}" destId="{F5137DC7-487C-49EF-BCCC-3C0BCCAE2DCC}" srcOrd="0" destOrd="0" presId="urn:microsoft.com/office/officeart/2005/8/layout/orgChart1"/>
    <dgm:cxn modelId="{BD5A6931-AC80-4EB8-A953-34148A6B11E4}" type="presOf" srcId="{A324DC2F-ECBD-483D-9E88-9E32A669FEDC}" destId="{67848A5D-14FB-4410-B0A4-A8F826952F98}" srcOrd="0" destOrd="0" presId="urn:microsoft.com/office/officeart/2005/8/layout/orgChart1"/>
    <dgm:cxn modelId="{85F827D8-F9F9-49C5-AA6F-E005F5B99707}" type="presOf" srcId="{7311E25B-6F0B-4983-867F-A41C05C27E16}" destId="{A3F51CF9-1E08-496C-96E6-D6EA13501F7B}" srcOrd="0" destOrd="0" presId="urn:microsoft.com/office/officeart/2005/8/layout/orgChart1"/>
    <dgm:cxn modelId="{EF1CF9FD-F92E-4B91-81C3-AF6897DBDA7C}" srcId="{A7B2960D-B950-499E-A440-30A2755A59B8}" destId="{513EF495-18BD-40D5-8771-196C73F0F509}" srcOrd="4" destOrd="0" parTransId="{96739C9A-ADFB-4899-85EF-7009AE92FD02}" sibTransId="{E7D77859-CFBD-43C9-8783-80A03E9BB310}"/>
    <dgm:cxn modelId="{54DEE559-4333-4BC2-9A56-6B34951997C9}" srcId="{A7B2960D-B950-499E-A440-30A2755A59B8}" destId="{5248B87C-8984-46D2-A323-16B9C1739CBB}" srcOrd="3" destOrd="0" parTransId="{0EB11DA0-AC3C-4B77-862D-C04F934B7BD5}" sibTransId="{5CB7F4E3-F079-4234-96F4-F675884140DD}"/>
    <dgm:cxn modelId="{AB66297E-59E6-4123-8678-37B71E7F000C}" type="presOf" srcId="{D9750CE3-EF1D-47B6-B9AC-F827DDAB332A}" destId="{DBBA9F34-82E0-48A6-9C5B-B311BC7BCBBA}" srcOrd="0" destOrd="0" presId="urn:microsoft.com/office/officeart/2005/8/layout/orgChart1"/>
    <dgm:cxn modelId="{E41B21A1-E29E-4F62-9823-7F284A0CF736}" srcId="{43139388-6F2F-4B5B-9F20-0AEA1DC791A7}" destId="{41CBFCA4-DF6D-4519-93E9-D8C3DB4FC965}" srcOrd="2" destOrd="0" parTransId="{AC9E3281-26DA-47B4-930A-950AABEB31F6}" sibTransId="{2B38A647-3467-481C-A1FC-1F15BDC92CF4}"/>
    <dgm:cxn modelId="{1A135C69-1A64-4D08-9012-697DB40BF7D4}" type="presOf" srcId="{3533E534-A8A5-4A34-A60E-3169BC551E11}" destId="{842FEA97-74D0-4BFB-AFD8-67D7F1262DE4}" srcOrd="0" destOrd="0" presId="urn:microsoft.com/office/officeart/2005/8/layout/orgChart1"/>
    <dgm:cxn modelId="{C4711C52-A473-413E-83AA-22180EAEAAB4}" srcId="{69808FB4-235D-455C-AD5B-22F380905284}" destId="{CEFAA0D2-7C46-40B1-9931-E488D9E16641}" srcOrd="1" destOrd="0" parTransId="{CFD68ADD-4696-43AE-BD47-B9445128F171}" sibTransId="{360F23DB-6247-4091-BBD7-2CBCA54F22BD}"/>
    <dgm:cxn modelId="{46173D36-00DA-487F-8CD6-569F2C487802}" type="presOf" srcId="{D5559BB9-B079-42A0-B809-4AED25FEA329}" destId="{FD3D71B3-ACE4-4362-BA31-0C345A50D179}" srcOrd="1" destOrd="0" presId="urn:microsoft.com/office/officeart/2005/8/layout/orgChart1"/>
    <dgm:cxn modelId="{5062A01A-FDF5-469A-8726-6B219EC380BB}" type="presOf" srcId="{98CD63C4-4797-43C8-B4F0-ABAF07425941}" destId="{B44CB7DD-EAD3-431F-9948-DA1C9E37965F}" srcOrd="1" destOrd="0" presId="urn:microsoft.com/office/officeart/2005/8/layout/orgChart1"/>
    <dgm:cxn modelId="{D51FEE7F-1367-491E-A357-6255506B9219}" srcId="{A7B2960D-B950-499E-A440-30A2755A59B8}" destId="{43139388-6F2F-4B5B-9F20-0AEA1DC791A7}" srcOrd="1" destOrd="0" parTransId="{909C6847-2467-47B2-8703-22828FB62621}" sibTransId="{0FEF2420-C5D8-48F6-98FE-7DFEF6C97D59}"/>
    <dgm:cxn modelId="{425550E7-13B0-44E2-86FE-D59556B14FEE}" type="presOf" srcId="{AC9E3281-26DA-47B4-930A-950AABEB31F6}" destId="{C474149A-4DA9-4A8C-8813-94FE686AF7E0}" srcOrd="0" destOrd="0" presId="urn:microsoft.com/office/officeart/2005/8/layout/orgChart1"/>
    <dgm:cxn modelId="{5C30376F-EC7B-4605-B14A-35DE29E147BF}" srcId="{69808FB4-235D-455C-AD5B-22F380905284}" destId="{D5559BB9-B079-42A0-B809-4AED25FEA329}" srcOrd="3" destOrd="0" parTransId="{D9750CE3-EF1D-47B6-B9AC-F827DDAB332A}" sibTransId="{25D40B16-6DFE-4F61-B0D8-427D75BD5909}"/>
    <dgm:cxn modelId="{E3FF3C5E-1596-4714-B36D-40AD82F54765}" type="presOf" srcId="{E8914678-7AF9-470B-A689-9BF0875792C5}" destId="{0F47C228-F61E-4081-B3D6-4E6C60A6E672}" srcOrd="0" destOrd="0" presId="urn:microsoft.com/office/officeart/2005/8/layout/orgChart1"/>
    <dgm:cxn modelId="{9B566CEC-D816-46FD-AEB9-711118966788}" srcId="{5248B87C-8984-46D2-A323-16B9C1739CBB}" destId="{3533E534-A8A5-4A34-A60E-3169BC551E11}" srcOrd="1" destOrd="0" parTransId="{C1873943-5D99-448A-BC22-F298089637A9}" sibTransId="{449DC5B1-451A-4444-9F9D-3D680FCBDD5E}"/>
    <dgm:cxn modelId="{D0DD333E-B098-4537-A5AD-0F37A960FB21}" type="presOf" srcId="{3533E534-A8A5-4A34-A60E-3169BC551E11}" destId="{CCBC5ABC-7B9E-4F3E-BDB9-3B5D03BFE691}" srcOrd="1" destOrd="0" presId="urn:microsoft.com/office/officeart/2005/8/layout/orgChart1"/>
    <dgm:cxn modelId="{34767053-5704-488E-A10E-3303201A9CD8}" type="presOf" srcId="{C06A7DF9-0F5A-4959-892C-5DD4551682B2}" destId="{B4A85580-8611-4B77-982A-EC1B4204C554}" srcOrd="1" destOrd="0" presId="urn:microsoft.com/office/officeart/2005/8/layout/orgChart1"/>
    <dgm:cxn modelId="{A03E96A9-CB13-470C-9523-7DE193426764}" type="presOf" srcId="{4D0B89C6-8EC1-4BCA-9CFF-949BBDF5B22D}" destId="{21DE94C7-1AB4-48C8-B6C1-D2021383CD6C}" srcOrd="1" destOrd="0" presId="urn:microsoft.com/office/officeart/2005/8/layout/orgChart1"/>
    <dgm:cxn modelId="{44401FEB-95D2-4B55-9F51-18896C07CB3E}" type="presOf" srcId="{69808FB4-235D-455C-AD5B-22F380905284}" destId="{5E126071-956D-4C98-8AFB-CEA90D60D253}" srcOrd="1" destOrd="0" presId="urn:microsoft.com/office/officeart/2005/8/layout/orgChart1"/>
    <dgm:cxn modelId="{89355FD3-028C-4BC4-BB5E-A381B426F7A6}" srcId="{98CD63C4-4797-43C8-B4F0-ABAF07425941}" destId="{A66BA77C-6CD5-4002-AB58-A40609E132CD}" srcOrd="0" destOrd="0" parTransId="{D85B0156-4F22-48C4-8E39-9996E40DF9A2}" sibTransId="{EED3AA24-60CA-43B8-AE84-5194C2C7BB8F}"/>
    <dgm:cxn modelId="{92ADC24D-83D4-42D0-8F21-FC5B5E68C5FA}" srcId="{43139388-6F2F-4B5B-9F20-0AEA1DC791A7}" destId="{11784637-C387-471B-9AAA-10A78CCECA85}" srcOrd="0" destOrd="0" parTransId="{3B1985A2-2626-4B50-A454-8ADD7EB036D8}" sibTransId="{AA12B629-FA04-4882-AD75-D5930AB09E00}"/>
    <dgm:cxn modelId="{BFA4C628-3741-4910-ACDE-C507CD3E3529}" type="presOf" srcId="{7BAE19CC-1D37-4F26-8B17-84145994CE33}" destId="{0689022C-295D-4807-9B93-9269D40EF956}" srcOrd="0" destOrd="0" presId="urn:microsoft.com/office/officeart/2005/8/layout/orgChart1"/>
    <dgm:cxn modelId="{13CA39C2-FB76-4D2C-87B6-F1902E6B901F}" type="presOf" srcId="{B7AB9C2D-B871-454B-BACF-DBECCB0DD2A1}" destId="{681094C5-3CCC-4E27-9476-F0D61DFCCE91}" srcOrd="0" destOrd="0" presId="urn:microsoft.com/office/officeart/2005/8/layout/orgChart1"/>
    <dgm:cxn modelId="{27E375AB-27EB-462D-959D-0084A4D9FF3A}" type="presOf" srcId="{2B45A8BB-C42E-465A-934F-7C66A95D1359}" destId="{AF8C3C69-6A8D-4017-BF46-AF64315AA1F4}" srcOrd="1" destOrd="0" presId="urn:microsoft.com/office/officeart/2005/8/layout/orgChart1"/>
    <dgm:cxn modelId="{D331AAB8-446C-48A8-8D7B-B490F88303AC}" type="presOf" srcId="{7311E25B-6F0B-4983-867F-A41C05C27E16}" destId="{EE1B8FA0-68C5-4E67-AFD4-9CCFCCAFF0A5}" srcOrd="1" destOrd="0" presId="urn:microsoft.com/office/officeart/2005/8/layout/orgChart1"/>
    <dgm:cxn modelId="{BB2D9E7E-8615-435A-857E-1A5A99A3F16C}" type="presOf" srcId="{513EF495-18BD-40D5-8771-196C73F0F509}" destId="{EA952E3E-FAAD-4E80-919B-0BCAEB50ED42}" srcOrd="1" destOrd="0" presId="urn:microsoft.com/office/officeart/2005/8/layout/orgChart1"/>
    <dgm:cxn modelId="{1888C5B4-B7ED-467D-967D-693150DD92B2}" srcId="{69808FB4-235D-455C-AD5B-22F380905284}" destId="{4D0B89C6-8EC1-4BCA-9CFF-949BBDF5B22D}" srcOrd="2" destOrd="0" parTransId="{27EB4CB9-0AD6-46E6-B2B8-A5FF99C8AB5C}" sibTransId="{9C700DB9-5706-49D1-A000-5E5E80C31C00}"/>
    <dgm:cxn modelId="{B5411AA4-8499-45F4-9334-71E769949435}" type="presOf" srcId="{909C6847-2467-47B2-8703-22828FB62621}" destId="{C5F2C450-5B86-4A21-A16F-C425FDE8F506}" srcOrd="0" destOrd="0" presId="urn:microsoft.com/office/officeart/2005/8/layout/orgChart1"/>
    <dgm:cxn modelId="{7BBFECF8-2100-4924-B427-9FFC60EFE931}" type="presOf" srcId="{CEFAA0D2-7C46-40B1-9931-E488D9E16641}" destId="{61AC015E-0B87-4B44-B63E-B020F76DB12D}" srcOrd="1" destOrd="0" presId="urn:microsoft.com/office/officeart/2005/8/layout/orgChart1"/>
    <dgm:cxn modelId="{CEC4EBB2-DC59-4C73-BC0A-856E5AAA5532}" type="presParOf" srcId="{1414788A-0250-4544-BB02-92B335F7A0FB}" destId="{9CD68369-7E49-4CEB-B211-F5710151CC28}" srcOrd="0" destOrd="0" presId="urn:microsoft.com/office/officeart/2005/8/layout/orgChart1"/>
    <dgm:cxn modelId="{859D6A59-2A09-485C-8B97-CA4ED5415395}" type="presParOf" srcId="{9CD68369-7E49-4CEB-B211-F5710151CC28}" destId="{07C03E45-3C60-41BE-B115-D0DFD0881616}" srcOrd="0" destOrd="0" presId="urn:microsoft.com/office/officeart/2005/8/layout/orgChart1"/>
    <dgm:cxn modelId="{A388D989-A2C3-4F4A-A488-38A7B6152A1B}" type="presParOf" srcId="{07C03E45-3C60-41BE-B115-D0DFD0881616}" destId="{D4639BB4-EA62-4355-94D9-D9288585EF56}" srcOrd="0" destOrd="0" presId="urn:microsoft.com/office/officeart/2005/8/layout/orgChart1"/>
    <dgm:cxn modelId="{6F4F0D51-5556-48A1-9882-58A6B43AA28D}" type="presParOf" srcId="{07C03E45-3C60-41BE-B115-D0DFD0881616}" destId="{65A7C4F2-7364-4463-A7AC-E1A15844E375}" srcOrd="1" destOrd="0" presId="urn:microsoft.com/office/officeart/2005/8/layout/orgChart1"/>
    <dgm:cxn modelId="{B5DF55A1-4018-4AD7-8179-63AE4B4B2795}" type="presParOf" srcId="{9CD68369-7E49-4CEB-B211-F5710151CC28}" destId="{3A5A5AD2-253C-44F7-84F9-8A4D8D7F30C9}" srcOrd="1" destOrd="0" presId="urn:microsoft.com/office/officeart/2005/8/layout/orgChart1"/>
    <dgm:cxn modelId="{66383CDB-314C-48FE-B58E-5B41F72216D0}" type="presParOf" srcId="{3A5A5AD2-253C-44F7-84F9-8A4D8D7F30C9}" destId="{681094C5-3CCC-4E27-9476-F0D61DFCCE91}" srcOrd="0" destOrd="0" presId="urn:microsoft.com/office/officeart/2005/8/layout/orgChart1"/>
    <dgm:cxn modelId="{462BB077-A158-4BEB-B3E5-630C1D0C0462}" type="presParOf" srcId="{3A5A5AD2-253C-44F7-84F9-8A4D8D7F30C9}" destId="{DCDBA4FB-05B9-4B5E-A4B9-06B24D15C4A2}" srcOrd="1" destOrd="0" presId="urn:microsoft.com/office/officeart/2005/8/layout/orgChart1"/>
    <dgm:cxn modelId="{E104AE96-D27E-459D-B086-5F1C5FF51854}" type="presParOf" srcId="{DCDBA4FB-05B9-4B5E-A4B9-06B24D15C4A2}" destId="{243163EB-585B-4291-85A4-4BF92AA0BE19}" srcOrd="0" destOrd="0" presId="urn:microsoft.com/office/officeart/2005/8/layout/orgChart1"/>
    <dgm:cxn modelId="{E5E21A8A-376B-4459-94D5-97E86061AF0C}" type="presParOf" srcId="{243163EB-585B-4291-85A4-4BF92AA0BE19}" destId="{2F0D600D-0645-42FE-B638-61581D374100}" srcOrd="0" destOrd="0" presId="urn:microsoft.com/office/officeart/2005/8/layout/orgChart1"/>
    <dgm:cxn modelId="{9B9D0804-CB1E-482C-85FE-4720B8990AFE}" type="presParOf" srcId="{243163EB-585B-4291-85A4-4BF92AA0BE19}" destId="{5E126071-956D-4C98-8AFB-CEA90D60D253}" srcOrd="1" destOrd="0" presId="urn:microsoft.com/office/officeart/2005/8/layout/orgChart1"/>
    <dgm:cxn modelId="{7BA767C2-3B81-4B70-A2FB-BF993C829737}" type="presParOf" srcId="{DCDBA4FB-05B9-4B5E-A4B9-06B24D15C4A2}" destId="{97B758BE-B020-4BE2-ACBC-778E0894107E}" srcOrd="1" destOrd="0" presId="urn:microsoft.com/office/officeart/2005/8/layout/orgChart1"/>
    <dgm:cxn modelId="{D02B3698-D7CC-44AE-B708-F2D724CF8994}" type="presParOf" srcId="{97B758BE-B020-4BE2-ACBC-778E0894107E}" destId="{0689022C-295D-4807-9B93-9269D40EF956}" srcOrd="0" destOrd="0" presId="urn:microsoft.com/office/officeart/2005/8/layout/orgChart1"/>
    <dgm:cxn modelId="{BFB199EF-99CF-4B6F-86C9-6D814B651233}" type="presParOf" srcId="{97B758BE-B020-4BE2-ACBC-778E0894107E}" destId="{62E278FB-6944-4BB6-B306-9E0749ADDC6F}" srcOrd="1" destOrd="0" presId="urn:microsoft.com/office/officeart/2005/8/layout/orgChart1"/>
    <dgm:cxn modelId="{FB8BC697-2129-42F1-BE61-908337C1F845}" type="presParOf" srcId="{62E278FB-6944-4BB6-B306-9E0749ADDC6F}" destId="{42BCAB5F-FACA-4348-A4C4-103D398CEFD9}" srcOrd="0" destOrd="0" presId="urn:microsoft.com/office/officeart/2005/8/layout/orgChart1"/>
    <dgm:cxn modelId="{C57EA5D1-1E62-43CC-9919-73C4C4A88D00}" type="presParOf" srcId="{42BCAB5F-FACA-4348-A4C4-103D398CEFD9}" destId="{45AB4E08-FE84-4F95-891F-A7879F4F6A51}" srcOrd="0" destOrd="0" presId="urn:microsoft.com/office/officeart/2005/8/layout/orgChart1"/>
    <dgm:cxn modelId="{1ECA8697-2C62-4628-B2BB-30733879FB04}" type="presParOf" srcId="{42BCAB5F-FACA-4348-A4C4-103D398CEFD9}" destId="{4AE13C89-B3DA-4CCD-B8F1-E08DC3414308}" srcOrd="1" destOrd="0" presId="urn:microsoft.com/office/officeart/2005/8/layout/orgChart1"/>
    <dgm:cxn modelId="{DB1E2B84-FCC8-4F20-8969-379BFF5DDB7F}" type="presParOf" srcId="{62E278FB-6944-4BB6-B306-9E0749ADDC6F}" destId="{D31789D2-39DC-4262-A4F6-36DE82D7DA97}" srcOrd="1" destOrd="0" presId="urn:microsoft.com/office/officeart/2005/8/layout/orgChart1"/>
    <dgm:cxn modelId="{5156D10B-A021-417B-A5BE-07795040989A}" type="presParOf" srcId="{62E278FB-6944-4BB6-B306-9E0749ADDC6F}" destId="{F5B03F08-B894-4C4B-A030-9C951A4F5975}" srcOrd="2" destOrd="0" presId="urn:microsoft.com/office/officeart/2005/8/layout/orgChart1"/>
    <dgm:cxn modelId="{5BEB5FF0-233D-4029-835E-2C944C3A513F}" type="presParOf" srcId="{97B758BE-B020-4BE2-ACBC-778E0894107E}" destId="{77A6BB36-1EA2-4885-9D98-201A7B072683}" srcOrd="2" destOrd="0" presId="urn:microsoft.com/office/officeart/2005/8/layout/orgChart1"/>
    <dgm:cxn modelId="{A52712B8-ED83-43B2-A0CA-D23013570199}" type="presParOf" srcId="{97B758BE-B020-4BE2-ACBC-778E0894107E}" destId="{14685D10-C8C3-469C-AC74-C0BD0138871F}" srcOrd="3" destOrd="0" presId="urn:microsoft.com/office/officeart/2005/8/layout/orgChart1"/>
    <dgm:cxn modelId="{E6E16086-F3FB-4009-91F4-70869046A2AA}" type="presParOf" srcId="{14685D10-C8C3-469C-AC74-C0BD0138871F}" destId="{68E1FCB4-DF3B-49E1-9944-73121B5FB693}" srcOrd="0" destOrd="0" presId="urn:microsoft.com/office/officeart/2005/8/layout/orgChart1"/>
    <dgm:cxn modelId="{6259C604-9EE7-4FCD-AE3B-81D5315FE285}" type="presParOf" srcId="{68E1FCB4-DF3B-49E1-9944-73121B5FB693}" destId="{6E00D442-159E-4CDA-91E2-E0CDB92614A8}" srcOrd="0" destOrd="0" presId="urn:microsoft.com/office/officeart/2005/8/layout/orgChart1"/>
    <dgm:cxn modelId="{7EAEF641-0117-4D23-9FE4-F3A253448F7F}" type="presParOf" srcId="{68E1FCB4-DF3B-49E1-9944-73121B5FB693}" destId="{61AC015E-0B87-4B44-B63E-B020F76DB12D}" srcOrd="1" destOrd="0" presId="urn:microsoft.com/office/officeart/2005/8/layout/orgChart1"/>
    <dgm:cxn modelId="{CC75E419-0CC6-458F-88EC-D5844D0204E9}" type="presParOf" srcId="{14685D10-C8C3-469C-AC74-C0BD0138871F}" destId="{1FFD5396-3B7D-4F58-950F-F86AA36A0A03}" srcOrd="1" destOrd="0" presId="urn:microsoft.com/office/officeart/2005/8/layout/orgChart1"/>
    <dgm:cxn modelId="{A4B04319-723D-4336-AD13-FB232A2D080D}" type="presParOf" srcId="{14685D10-C8C3-469C-AC74-C0BD0138871F}" destId="{0854F042-E62E-4BFA-ADB8-EC2D58AD8916}" srcOrd="2" destOrd="0" presId="urn:microsoft.com/office/officeart/2005/8/layout/orgChart1"/>
    <dgm:cxn modelId="{6E3F8955-F5A0-4BE2-8CA6-A7B78ADE00DA}" type="presParOf" srcId="{97B758BE-B020-4BE2-ACBC-778E0894107E}" destId="{EB977BBD-90D2-4386-A7EF-8241F5E3E898}" srcOrd="4" destOrd="0" presId="urn:microsoft.com/office/officeart/2005/8/layout/orgChart1"/>
    <dgm:cxn modelId="{830487DB-E1F6-4DAD-B2C6-2FF9591E9730}" type="presParOf" srcId="{97B758BE-B020-4BE2-ACBC-778E0894107E}" destId="{006B693D-7348-4289-A0DB-CBE0852CFEB8}" srcOrd="5" destOrd="0" presId="urn:microsoft.com/office/officeart/2005/8/layout/orgChart1"/>
    <dgm:cxn modelId="{85AAB877-BD45-4774-A02C-75AE6C3BCECB}" type="presParOf" srcId="{006B693D-7348-4289-A0DB-CBE0852CFEB8}" destId="{DE454DD4-2B5D-4FEA-AD80-D1ACF958D7B7}" srcOrd="0" destOrd="0" presId="urn:microsoft.com/office/officeart/2005/8/layout/orgChart1"/>
    <dgm:cxn modelId="{B7CB4B33-F5D8-42AE-B210-214DF6D18E9A}" type="presParOf" srcId="{DE454DD4-2B5D-4FEA-AD80-D1ACF958D7B7}" destId="{AF59987F-5280-4BCF-A937-B3A6483D2C2E}" srcOrd="0" destOrd="0" presId="urn:microsoft.com/office/officeart/2005/8/layout/orgChart1"/>
    <dgm:cxn modelId="{62800CFD-9767-4141-8E95-1B713976F28C}" type="presParOf" srcId="{DE454DD4-2B5D-4FEA-AD80-D1ACF958D7B7}" destId="{21DE94C7-1AB4-48C8-B6C1-D2021383CD6C}" srcOrd="1" destOrd="0" presId="urn:microsoft.com/office/officeart/2005/8/layout/orgChart1"/>
    <dgm:cxn modelId="{406587C5-2E83-4428-A79D-63328E61E7D8}" type="presParOf" srcId="{006B693D-7348-4289-A0DB-CBE0852CFEB8}" destId="{C6E45009-C39B-42BC-8B83-8693E5F55D7D}" srcOrd="1" destOrd="0" presId="urn:microsoft.com/office/officeart/2005/8/layout/orgChart1"/>
    <dgm:cxn modelId="{9CF04291-9FF5-4938-B44F-15184F7D78CC}" type="presParOf" srcId="{006B693D-7348-4289-A0DB-CBE0852CFEB8}" destId="{C95B4622-A677-423C-B09F-202E6FC9DD26}" srcOrd="2" destOrd="0" presId="urn:microsoft.com/office/officeart/2005/8/layout/orgChart1"/>
    <dgm:cxn modelId="{38678204-01D2-4F32-8D7B-B8499D370DBF}" type="presParOf" srcId="{97B758BE-B020-4BE2-ACBC-778E0894107E}" destId="{DBBA9F34-82E0-48A6-9C5B-B311BC7BCBBA}" srcOrd="6" destOrd="0" presId="urn:microsoft.com/office/officeart/2005/8/layout/orgChart1"/>
    <dgm:cxn modelId="{7B1C9F41-BDE6-445C-ADB0-7DFEE632EF28}" type="presParOf" srcId="{97B758BE-B020-4BE2-ACBC-778E0894107E}" destId="{B0B34B08-D49A-494F-993A-829E0E29B82C}" srcOrd="7" destOrd="0" presId="urn:microsoft.com/office/officeart/2005/8/layout/orgChart1"/>
    <dgm:cxn modelId="{E649E76D-4BAF-489B-8CF3-1C982F907D6F}" type="presParOf" srcId="{B0B34B08-D49A-494F-993A-829E0E29B82C}" destId="{4BB549F1-8977-4C75-9ADA-BF81E11BB5FE}" srcOrd="0" destOrd="0" presId="urn:microsoft.com/office/officeart/2005/8/layout/orgChart1"/>
    <dgm:cxn modelId="{6899ABC5-9733-4EB8-9A8E-DB3F9F7CF7FF}" type="presParOf" srcId="{4BB549F1-8977-4C75-9ADA-BF81E11BB5FE}" destId="{0C40B6E0-E596-4329-8A33-7AB1179CECF3}" srcOrd="0" destOrd="0" presId="urn:microsoft.com/office/officeart/2005/8/layout/orgChart1"/>
    <dgm:cxn modelId="{FB4B093E-AB4E-4B8D-ABE7-CEC18B758B76}" type="presParOf" srcId="{4BB549F1-8977-4C75-9ADA-BF81E11BB5FE}" destId="{FD3D71B3-ACE4-4362-BA31-0C345A50D179}" srcOrd="1" destOrd="0" presId="urn:microsoft.com/office/officeart/2005/8/layout/orgChart1"/>
    <dgm:cxn modelId="{1695C6F8-CFB4-426E-B2E2-AB16883628A0}" type="presParOf" srcId="{B0B34B08-D49A-494F-993A-829E0E29B82C}" destId="{5C5DCAA8-1904-473C-95A9-C01540FB4095}" srcOrd="1" destOrd="0" presId="urn:microsoft.com/office/officeart/2005/8/layout/orgChart1"/>
    <dgm:cxn modelId="{93B28ABE-A422-4171-8501-4A33E2FA6794}" type="presParOf" srcId="{B0B34B08-D49A-494F-993A-829E0E29B82C}" destId="{162A6419-74CB-4E2E-8C04-F88C3F42D4C2}" srcOrd="2" destOrd="0" presId="urn:microsoft.com/office/officeart/2005/8/layout/orgChart1"/>
    <dgm:cxn modelId="{44AB4D17-3DFA-45AA-BFCD-DA68B81F546C}" type="presParOf" srcId="{DCDBA4FB-05B9-4B5E-A4B9-06B24D15C4A2}" destId="{3EB36D4F-F871-41FC-BBEE-C05565EDA583}" srcOrd="2" destOrd="0" presId="urn:microsoft.com/office/officeart/2005/8/layout/orgChart1"/>
    <dgm:cxn modelId="{E507482E-0255-4651-A44A-70BD3293A021}" type="presParOf" srcId="{3A5A5AD2-253C-44F7-84F9-8A4D8D7F30C9}" destId="{C5F2C450-5B86-4A21-A16F-C425FDE8F506}" srcOrd="2" destOrd="0" presId="urn:microsoft.com/office/officeart/2005/8/layout/orgChart1"/>
    <dgm:cxn modelId="{5189A024-4E62-4B55-B416-95F941AB3454}" type="presParOf" srcId="{3A5A5AD2-253C-44F7-84F9-8A4D8D7F30C9}" destId="{8FF58C01-34CE-453E-BD00-3A9243886A61}" srcOrd="3" destOrd="0" presId="urn:microsoft.com/office/officeart/2005/8/layout/orgChart1"/>
    <dgm:cxn modelId="{A68478EE-6377-413F-B9CC-2296F09DC245}" type="presParOf" srcId="{8FF58C01-34CE-453E-BD00-3A9243886A61}" destId="{A33A36B6-BDA4-421C-8C6A-F32824AAD129}" srcOrd="0" destOrd="0" presId="urn:microsoft.com/office/officeart/2005/8/layout/orgChart1"/>
    <dgm:cxn modelId="{A057B2B0-454A-4923-B55B-A84498A19FE6}" type="presParOf" srcId="{A33A36B6-BDA4-421C-8C6A-F32824AAD129}" destId="{1AB96215-4E6C-4B7D-820C-DB1C8EFE719F}" srcOrd="0" destOrd="0" presId="urn:microsoft.com/office/officeart/2005/8/layout/orgChart1"/>
    <dgm:cxn modelId="{DFB60D46-1445-4BF5-8766-DFE8D9FDF928}" type="presParOf" srcId="{A33A36B6-BDA4-421C-8C6A-F32824AAD129}" destId="{AF386A63-6315-4695-ADA6-1AC3CAAB6D20}" srcOrd="1" destOrd="0" presId="urn:microsoft.com/office/officeart/2005/8/layout/orgChart1"/>
    <dgm:cxn modelId="{A118B6B2-54BB-4834-85DB-BE7B8CE5BDDB}" type="presParOf" srcId="{8FF58C01-34CE-453E-BD00-3A9243886A61}" destId="{908FC298-87C2-4060-94AB-FC0A835F5A91}" srcOrd="1" destOrd="0" presId="urn:microsoft.com/office/officeart/2005/8/layout/orgChart1"/>
    <dgm:cxn modelId="{2520D3A0-44E1-4E67-A94D-48DA8CC5E0E7}" type="presParOf" srcId="{908FC298-87C2-4060-94AB-FC0A835F5A91}" destId="{9CC00C76-4C95-4F8F-AD4F-48846FB7DCA2}" srcOrd="0" destOrd="0" presId="urn:microsoft.com/office/officeart/2005/8/layout/orgChart1"/>
    <dgm:cxn modelId="{92FC6E17-3348-4A93-81FC-96A3BE763F01}" type="presParOf" srcId="{908FC298-87C2-4060-94AB-FC0A835F5A91}" destId="{865703BF-AB08-4164-80F1-1BD1D8EDD566}" srcOrd="1" destOrd="0" presId="urn:microsoft.com/office/officeart/2005/8/layout/orgChart1"/>
    <dgm:cxn modelId="{91773B99-E2E5-4A7A-AB63-2D80680D6832}" type="presParOf" srcId="{865703BF-AB08-4164-80F1-1BD1D8EDD566}" destId="{E7C1076C-7903-40C1-A7AB-09AE1D43BF4D}" srcOrd="0" destOrd="0" presId="urn:microsoft.com/office/officeart/2005/8/layout/orgChart1"/>
    <dgm:cxn modelId="{60D7EEED-2CBB-4F72-ACE4-ED7F69582E93}" type="presParOf" srcId="{E7C1076C-7903-40C1-A7AB-09AE1D43BF4D}" destId="{F5137DC7-487C-49EF-BCCC-3C0BCCAE2DCC}" srcOrd="0" destOrd="0" presId="urn:microsoft.com/office/officeart/2005/8/layout/orgChart1"/>
    <dgm:cxn modelId="{1629E03D-241D-4BD4-BD27-8E8E709A41E4}" type="presParOf" srcId="{E7C1076C-7903-40C1-A7AB-09AE1D43BF4D}" destId="{E672AE1D-03A7-4FC6-9949-8C997587BB78}" srcOrd="1" destOrd="0" presId="urn:microsoft.com/office/officeart/2005/8/layout/orgChart1"/>
    <dgm:cxn modelId="{7B0423CF-1F72-4DF4-866A-79CBF09E50E2}" type="presParOf" srcId="{865703BF-AB08-4164-80F1-1BD1D8EDD566}" destId="{EFCEA8EA-34FE-4DB8-B72D-EEAFF0D7C0BF}" srcOrd="1" destOrd="0" presId="urn:microsoft.com/office/officeart/2005/8/layout/orgChart1"/>
    <dgm:cxn modelId="{86184094-A570-4671-B9AF-2B55EC62DFF8}" type="presParOf" srcId="{865703BF-AB08-4164-80F1-1BD1D8EDD566}" destId="{1B8DD755-00E1-4833-9B18-86B7F4C7FC22}" srcOrd="2" destOrd="0" presId="urn:microsoft.com/office/officeart/2005/8/layout/orgChart1"/>
    <dgm:cxn modelId="{84CC120A-FEAC-445A-B7C9-497598E2A17C}" type="presParOf" srcId="{908FC298-87C2-4060-94AB-FC0A835F5A91}" destId="{67848A5D-14FB-4410-B0A4-A8F826952F98}" srcOrd="2" destOrd="0" presId="urn:microsoft.com/office/officeart/2005/8/layout/orgChart1"/>
    <dgm:cxn modelId="{490EC2AB-DB61-44D4-B0B0-7A98AF94BD41}" type="presParOf" srcId="{908FC298-87C2-4060-94AB-FC0A835F5A91}" destId="{6964E6B7-D5F0-45A7-A4B1-290D84A7BB70}" srcOrd="3" destOrd="0" presId="urn:microsoft.com/office/officeart/2005/8/layout/orgChart1"/>
    <dgm:cxn modelId="{974CBC60-17CB-484B-9B3C-046EFEBA50F6}" type="presParOf" srcId="{6964E6B7-D5F0-45A7-A4B1-290D84A7BB70}" destId="{78ADE091-7A3E-40AF-B5D3-08D220D7A281}" srcOrd="0" destOrd="0" presId="urn:microsoft.com/office/officeart/2005/8/layout/orgChart1"/>
    <dgm:cxn modelId="{29B01C10-1265-4D8A-8005-8161A348C48A}" type="presParOf" srcId="{78ADE091-7A3E-40AF-B5D3-08D220D7A281}" destId="{F8EC85E4-0464-46EB-B25A-4D0C9074029F}" srcOrd="0" destOrd="0" presId="urn:microsoft.com/office/officeart/2005/8/layout/orgChart1"/>
    <dgm:cxn modelId="{D6F841A7-4AD6-42F3-A80B-D90CB5CDC3B4}" type="presParOf" srcId="{78ADE091-7A3E-40AF-B5D3-08D220D7A281}" destId="{2376CAFA-C457-4B15-A295-AFF5CD4511EF}" srcOrd="1" destOrd="0" presId="urn:microsoft.com/office/officeart/2005/8/layout/orgChart1"/>
    <dgm:cxn modelId="{4655F08E-64A3-4F34-ADE1-9704269A398C}" type="presParOf" srcId="{6964E6B7-D5F0-45A7-A4B1-290D84A7BB70}" destId="{780B35BB-E15D-4C9D-9984-146427B33D8C}" srcOrd="1" destOrd="0" presId="urn:microsoft.com/office/officeart/2005/8/layout/orgChart1"/>
    <dgm:cxn modelId="{B454E42B-D487-4FDE-AF35-1F7486C6E9DE}" type="presParOf" srcId="{6964E6B7-D5F0-45A7-A4B1-290D84A7BB70}" destId="{E181C59E-DAF6-4DC1-B7C3-CF3C0548FC9C}" srcOrd="2" destOrd="0" presId="urn:microsoft.com/office/officeart/2005/8/layout/orgChart1"/>
    <dgm:cxn modelId="{098E9CAB-C46B-49BA-91C4-4401B27EBB20}" type="presParOf" srcId="{908FC298-87C2-4060-94AB-FC0A835F5A91}" destId="{C474149A-4DA9-4A8C-8813-94FE686AF7E0}" srcOrd="4" destOrd="0" presId="urn:microsoft.com/office/officeart/2005/8/layout/orgChart1"/>
    <dgm:cxn modelId="{39572FF1-2E49-421A-8B26-986A0DB203DC}" type="presParOf" srcId="{908FC298-87C2-4060-94AB-FC0A835F5A91}" destId="{B19CDA9D-C725-4B7E-8925-B23FF4B92E1E}" srcOrd="5" destOrd="0" presId="urn:microsoft.com/office/officeart/2005/8/layout/orgChart1"/>
    <dgm:cxn modelId="{D14143C4-BEC2-488C-BA87-94A273BC35C6}" type="presParOf" srcId="{B19CDA9D-C725-4B7E-8925-B23FF4B92E1E}" destId="{1C4ADF49-7B0B-4255-9A62-883C345D969D}" srcOrd="0" destOrd="0" presId="urn:microsoft.com/office/officeart/2005/8/layout/orgChart1"/>
    <dgm:cxn modelId="{2FC65469-2BF9-47B5-9AC8-7A885354CAAC}" type="presParOf" srcId="{1C4ADF49-7B0B-4255-9A62-883C345D969D}" destId="{9D32661D-AAA6-406C-BECB-CE25F91E33C6}" srcOrd="0" destOrd="0" presId="urn:microsoft.com/office/officeart/2005/8/layout/orgChart1"/>
    <dgm:cxn modelId="{3842313F-5944-493E-8843-D8E7F1300A2B}" type="presParOf" srcId="{1C4ADF49-7B0B-4255-9A62-883C345D969D}" destId="{561AC75E-456C-469F-A97D-AF191A6CE124}" srcOrd="1" destOrd="0" presId="urn:microsoft.com/office/officeart/2005/8/layout/orgChart1"/>
    <dgm:cxn modelId="{A8CFE164-AC57-4F5B-B065-60782CB8AE8E}" type="presParOf" srcId="{B19CDA9D-C725-4B7E-8925-B23FF4B92E1E}" destId="{B1DD1904-F80E-4BC6-A835-DAEB40441FB1}" srcOrd="1" destOrd="0" presId="urn:microsoft.com/office/officeart/2005/8/layout/orgChart1"/>
    <dgm:cxn modelId="{B6729544-A580-43E6-A601-32ADAA1116E3}" type="presParOf" srcId="{B19CDA9D-C725-4B7E-8925-B23FF4B92E1E}" destId="{1185D5AF-EABC-4F05-82CF-28CA8803771E}" srcOrd="2" destOrd="0" presId="urn:microsoft.com/office/officeart/2005/8/layout/orgChart1"/>
    <dgm:cxn modelId="{473A7106-50D1-4DC4-92BA-BBBE5D4522FA}" type="presParOf" srcId="{8FF58C01-34CE-453E-BD00-3A9243886A61}" destId="{3A4E2B41-7B47-46BA-8085-12E259CD3625}" srcOrd="2" destOrd="0" presId="urn:microsoft.com/office/officeart/2005/8/layout/orgChart1"/>
    <dgm:cxn modelId="{D691CCC7-8976-4C20-831A-49125D9530CB}" type="presParOf" srcId="{3A5A5AD2-253C-44F7-84F9-8A4D8D7F30C9}" destId="{0F47C228-F61E-4081-B3D6-4E6C60A6E672}" srcOrd="4" destOrd="0" presId="urn:microsoft.com/office/officeart/2005/8/layout/orgChart1"/>
    <dgm:cxn modelId="{329C859F-52B0-4135-AB78-BD46A16E70E2}" type="presParOf" srcId="{3A5A5AD2-253C-44F7-84F9-8A4D8D7F30C9}" destId="{9A09B715-8574-4D84-A2DD-C2F82EF3A8F5}" srcOrd="5" destOrd="0" presId="urn:microsoft.com/office/officeart/2005/8/layout/orgChart1"/>
    <dgm:cxn modelId="{90582F15-84C2-44AE-9357-16A064C777E3}" type="presParOf" srcId="{9A09B715-8574-4D84-A2DD-C2F82EF3A8F5}" destId="{F8795FC5-0CD4-4DCD-859F-4189B47AD622}" srcOrd="0" destOrd="0" presId="urn:microsoft.com/office/officeart/2005/8/layout/orgChart1"/>
    <dgm:cxn modelId="{7514BEC7-959A-49F1-B2F3-F46E8719381B}" type="presParOf" srcId="{F8795FC5-0CD4-4DCD-859F-4189B47AD622}" destId="{79BA46C8-D687-41DB-8668-7C3600ED317C}" srcOrd="0" destOrd="0" presId="urn:microsoft.com/office/officeart/2005/8/layout/orgChart1"/>
    <dgm:cxn modelId="{461202C1-08E0-4AAA-B456-4001DF65232E}" type="presParOf" srcId="{F8795FC5-0CD4-4DCD-859F-4189B47AD622}" destId="{B44CB7DD-EAD3-431F-9948-DA1C9E37965F}" srcOrd="1" destOrd="0" presId="urn:microsoft.com/office/officeart/2005/8/layout/orgChart1"/>
    <dgm:cxn modelId="{F0E5EE99-9EAF-4E7E-8070-72C88E1B58F4}" type="presParOf" srcId="{9A09B715-8574-4D84-A2DD-C2F82EF3A8F5}" destId="{E95DBE30-9239-4DC2-89CE-C8755187412E}" srcOrd="1" destOrd="0" presId="urn:microsoft.com/office/officeart/2005/8/layout/orgChart1"/>
    <dgm:cxn modelId="{319723A1-466B-499C-8047-B2D960A7BC1D}" type="presParOf" srcId="{E95DBE30-9239-4DC2-89CE-C8755187412E}" destId="{BD9D66AD-CF18-48CA-8DF8-66CF7F53007B}" srcOrd="0" destOrd="0" presId="urn:microsoft.com/office/officeart/2005/8/layout/orgChart1"/>
    <dgm:cxn modelId="{17F33CD5-CD20-47EE-A74D-AAD5012A7F94}" type="presParOf" srcId="{E95DBE30-9239-4DC2-89CE-C8755187412E}" destId="{B3D57674-086F-4649-A951-44CD701F7946}" srcOrd="1" destOrd="0" presId="urn:microsoft.com/office/officeart/2005/8/layout/orgChart1"/>
    <dgm:cxn modelId="{C7AC67BA-AA04-44CB-9C67-48ED2497F9D0}" type="presParOf" srcId="{B3D57674-086F-4649-A951-44CD701F7946}" destId="{16869EA8-463B-4B26-824C-4828C4921769}" srcOrd="0" destOrd="0" presId="urn:microsoft.com/office/officeart/2005/8/layout/orgChart1"/>
    <dgm:cxn modelId="{EAC89001-6E32-45BF-9B55-DB4FB665483F}" type="presParOf" srcId="{16869EA8-463B-4B26-824C-4828C4921769}" destId="{E363128D-C31A-4E1B-9DA7-225F0C61BB41}" srcOrd="0" destOrd="0" presId="urn:microsoft.com/office/officeart/2005/8/layout/orgChart1"/>
    <dgm:cxn modelId="{E85604A7-2D6B-4B38-8413-3B1739AB64A0}" type="presParOf" srcId="{16869EA8-463B-4B26-824C-4828C4921769}" destId="{C4E53C86-1C33-413E-808D-30CA0CA8A42A}" srcOrd="1" destOrd="0" presId="urn:microsoft.com/office/officeart/2005/8/layout/orgChart1"/>
    <dgm:cxn modelId="{1ED1406C-203A-4823-A09B-9C81FEE91AF4}" type="presParOf" srcId="{B3D57674-086F-4649-A951-44CD701F7946}" destId="{2569E7BB-FBE6-4249-B5E9-8D9030B1970F}" srcOrd="1" destOrd="0" presId="urn:microsoft.com/office/officeart/2005/8/layout/orgChart1"/>
    <dgm:cxn modelId="{49B1CEB0-FEEA-4056-A9BF-D7EE9C6652E9}" type="presParOf" srcId="{B3D57674-086F-4649-A951-44CD701F7946}" destId="{85BBE044-1168-43D9-84E3-8E3FCD315DC4}" srcOrd="2" destOrd="0" presId="urn:microsoft.com/office/officeart/2005/8/layout/orgChart1"/>
    <dgm:cxn modelId="{A0F728A4-838E-4CD9-97B9-718616B7FA54}" type="presParOf" srcId="{E95DBE30-9239-4DC2-89CE-C8755187412E}" destId="{569B8731-1C80-4049-B57E-B2C7DAE64EEC}" srcOrd="2" destOrd="0" presId="urn:microsoft.com/office/officeart/2005/8/layout/orgChart1"/>
    <dgm:cxn modelId="{C9860314-63DA-4703-8C84-BCC7DEDDC75C}" type="presParOf" srcId="{E95DBE30-9239-4DC2-89CE-C8755187412E}" destId="{BEC8CB0B-3D98-4418-977A-1C41F9FC6A7D}" srcOrd="3" destOrd="0" presId="urn:microsoft.com/office/officeart/2005/8/layout/orgChart1"/>
    <dgm:cxn modelId="{83852528-1933-428F-91CE-7DC0AC2AB58F}" type="presParOf" srcId="{BEC8CB0B-3D98-4418-977A-1C41F9FC6A7D}" destId="{DCA1CDF9-37E5-42F6-A176-3B2D4A665CF3}" srcOrd="0" destOrd="0" presId="urn:microsoft.com/office/officeart/2005/8/layout/orgChart1"/>
    <dgm:cxn modelId="{46BF461B-6E62-4939-A08E-603D44A44A52}" type="presParOf" srcId="{DCA1CDF9-37E5-42F6-A176-3B2D4A665CF3}" destId="{1338EBE8-A470-48EE-BF06-359EFB7A789D}" srcOrd="0" destOrd="0" presId="urn:microsoft.com/office/officeart/2005/8/layout/orgChart1"/>
    <dgm:cxn modelId="{11148567-3CE5-4C49-98D1-2FA5A9FD31F6}" type="presParOf" srcId="{DCA1CDF9-37E5-42F6-A176-3B2D4A665CF3}" destId="{AF8C3C69-6A8D-4017-BF46-AF64315AA1F4}" srcOrd="1" destOrd="0" presId="urn:microsoft.com/office/officeart/2005/8/layout/orgChart1"/>
    <dgm:cxn modelId="{2FC8465F-1D51-4BD5-989D-01C1613BB698}" type="presParOf" srcId="{BEC8CB0B-3D98-4418-977A-1C41F9FC6A7D}" destId="{190CA5E6-D0B4-4A56-9511-F1615D7833B2}" srcOrd="1" destOrd="0" presId="urn:microsoft.com/office/officeart/2005/8/layout/orgChart1"/>
    <dgm:cxn modelId="{3D1C616B-DD10-4BA5-A67D-311CB9991265}" type="presParOf" srcId="{BEC8CB0B-3D98-4418-977A-1C41F9FC6A7D}" destId="{C4B87084-7080-4303-B888-9397A78F1D83}" srcOrd="2" destOrd="0" presId="urn:microsoft.com/office/officeart/2005/8/layout/orgChart1"/>
    <dgm:cxn modelId="{B6EA9DE3-917D-4067-AC88-E7CF3B629012}" type="presParOf" srcId="{E95DBE30-9239-4DC2-89CE-C8755187412E}" destId="{F50790E2-3D6C-4D20-B43E-5495B181DC32}" srcOrd="4" destOrd="0" presId="urn:microsoft.com/office/officeart/2005/8/layout/orgChart1"/>
    <dgm:cxn modelId="{A2669480-42E5-4BA1-83F0-7DDDB5AAF3E1}" type="presParOf" srcId="{E95DBE30-9239-4DC2-89CE-C8755187412E}" destId="{EC4DDC7D-EE47-4BF0-99F7-03B0FAF092B4}" srcOrd="5" destOrd="0" presId="urn:microsoft.com/office/officeart/2005/8/layout/orgChart1"/>
    <dgm:cxn modelId="{CA72C95E-7846-4B5C-BEC2-2D9956734BA8}" type="presParOf" srcId="{EC4DDC7D-EE47-4BF0-99F7-03B0FAF092B4}" destId="{41928B2C-1931-4533-8EBD-154AE5F2B388}" srcOrd="0" destOrd="0" presId="urn:microsoft.com/office/officeart/2005/8/layout/orgChart1"/>
    <dgm:cxn modelId="{792F17C6-2C17-46A8-9F28-98555A86413D}" type="presParOf" srcId="{41928B2C-1931-4533-8EBD-154AE5F2B388}" destId="{A3F51CF9-1E08-496C-96E6-D6EA13501F7B}" srcOrd="0" destOrd="0" presId="urn:microsoft.com/office/officeart/2005/8/layout/orgChart1"/>
    <dgm:cxn modelId="{1CF192E0-067A-4611-86F7-B805E4A4AC95}" type="presParOf" srcId="{41928B2C-1931-4533-8EBD-154AE5F2B388}" destId="{EE1B8FA0-68C5-4E67-AFD4-9CCFCCAFF0A5}" srcOrd="1" destOrd="0" presId="urn:microsoft.com/office/officeart/2005/8/layout/orgChart1"/>
    <dgm:cxn modelId="{92A289CE-0E99-4DB4-AE74-B67286F239C1}" type="presParOf" srcId="{EC4DDC7D-EE47-4BF0-99F7-03B0FAF092B4}" destId="{0A55B33D-6968-4C99-AB07-F8D8EDB4AAA2}" srcOrd="1" destOrd="0" presId="urn:microsoft.com/office/officeart/2005/8/layout/orgChart1"/>
    <dgm:cxn modelId="{95094518-1668-48F5-AC24-7DFD5A6D83BB}" type="presParOf" srcId="{EC4DDC7D-EE47-4BF0-99F7-03B0FAF092B4}" destId="{62FD8ED9-1C7D-4E80-842E-1F93378BC619}" srcOrd="2" destOrd="0" presId="urn:microsoft.com/office/officeart/2005/8/layout/orgChart1"/>
    <dgm:cxn modelId="{A9A0C625-111A-420B-806C-ABA061A776F5}" type="presParOf" srcId="{9A09B715-8574-4D84-A2DD-C2F82EF3A8F5}" destId="{B52061F7-91B4-45A8-8D45-B37EE0FF027F}" srcOrd="2" destOrd="0" presId="urn:microsoft.com/office/officeart/2005/8/layout/orgChart1"/>
    <dgm:cxn modelId="{69FFFC38-E618-4429-A665-F39DDCD159BC}" type="presParOf" srcId="{3A5A5AD2-253C-44F7-84F9-8A4D8D7F30C9}" destId="{4D81345E-5F1B-475A-B3ED-43538F35BF0B}" srcOrd="6" destOrd="0" presId="urn:microsoft.com/office/officeart/2005/8/layout/orgChart1"/>
    <dgm:cxn modelId="{E77506FA-ABCE-41D5-B227-47AB7EDDB0D9}" type="presParOf" srcId="{3A5A5AD2-253C-44F7-84F9-8A4D8D7F30C9}" destId="{FCAE85FB-69CF-47EA-A233-B823B0C9C7FA}" srcOrd="7" destOrd="0" presId="urn:microsoft.com/office/officeart/2005/8/layout/orgChart1"/>
    <dgm:cxn modelId="{DF900E24-F57F-4FB9-994F-F0EC7D65DE64}" type="presParOf" srcId="{FCAE85FB-69CF-47EA-A233-B823B0C9C7FA}" destId="{AF6AF6CC-51CC-4EE1-8DF2-AF7D3AD70EFB}" srcOrd="0" destOrd="0" presId="urn:microsoft.com/office/officeart/2005/8/layout/orgChart1"/>
    <dgm:cxn modelId="{6E2AEE4A-1014-414F-93EA-5C5B6C4D8316}" type="presParOf" srcId="{AF6AF6CC-51CC-4EE1-8DF2-AF7D3AD70EFB}" destId="{ADEF3165-25F4-4BD6-91AA-6DBB313E54BE}" srcOrd="0" destOrd="0" presId="urn:microsoft.com/office/officeart/2005/8/layout/orgChart1"/>
    <dgm:cxn modelId="{D6D85D98-7864-475C-B54C-0B8AA87B3207}" type="presParOf" srcId="{AF6AF6CC-51CC-4EE1-8DF2-AF7D3AD70EFB}" destId="{5EE737EA-CCFF-4AB0-AC38-12A3F89653E1}" srcOrd="1" destOrd="0" presId="urn:microsoft.com/office/officeart/2005/8/layout/orgChart1"/>
    <dgm:cxn modelId="{384743C2-8331-4841-81D7-7741F394889C}" type="presParOf" srcId="{FCAE85FB-69CF-47EA-A233-B823B0C9C7FA}" destId="{CC420ECA-2BAC-4BC6-AE26-2B1EC1189E54}" srcOrd="1" destOrd="0" presId="urn:microsoft.com/office/officeart/2005/8/layout/orgChart1"/>
    <dgm:cxn modelId="{514F00BA-3EA7-4BFA-84BB-444485356889}" type="presParOf" srcId="{CC420ECA-2BAC-4BC6-AE26-2B1EC1189E54}" destId="{00597CB8-1867-476F-9F9A-D44D6BE03AF2}" srcOrd="0" destOrd="0" presId="urn:microsoft.com/office/officeart/2005/8/layout/orgChart1"/>
    <dgm:cxn modelId="{EB7EEE5F-A01D-49BF-99A3-0841B95B2CCD}" type="presParOf" srcId="{CC420ECA-2BAC-4BC6-AE26-2B1EC1189E54}" destId="{3F735E77-5141-4631-B940-9D4DD48882BB}" srcOrd="1" destOrd="0" presId="urn:microsoft.com/office/officeart/2005/8/layout/orgChart1"/>
    <dgm:cxn modelId="{8075B25D-F495-4D52-9B66-47766DAEC1D7}" type="presParOf" srcId="{3F735E77-5141-4631-B940-9D4DD48882BB}" destId="{75B43BD3-AB81-4206-B602-742038B0FD68}" srcOrd="0" destOrd="0" presId="urn:microsoft.com/office/officeart/2005/8/layout/orgChart1"/>
    <dgm:cxn modelId="{B60CA3B5-69C5-4713-BB9F-B89B9626C9F8}" type="presParOf" srcId="{75B43BD3-AB81-4206-B602-742038B0FD68}" destId="{289A3272-8559-44B2-8974-CD9D3FDDAD75}" srcOrd="0" destOrd="0" presId="urn:microsoft.com/office/officeart/2005/8/layout/orgChart1"/>
    <dgm:cxn modelId="{D9EB4FCE-3E4B-46A6-B4F0-6529F1F2ED6A}" type="presParOf" srcId="{75B43BD3-AB81-4206-B602-742038B0FD68}" destId="{A342DDB8-AD4F-4115-A316-3EE8D4C4DC5F}" srcOrd="1" destOrd="0" presId="urn:microsoft.com/office/officeart/2005/8/layout/orgChart1"/>
    <dgm:cxn modelId="{A4676CBD-0504-45D7-8A7C-D92D29C9AF12}" type="presParOf" srcId="{3F735E77-5141-4631-B940-9D4DD48882BB}" destId="{D3AD735C-0C79-4F05-8BA8-1011A80BC581}" srcOrd="1" destOrd="0" presId="urn:microsoft.com/office/officeart/2005/8/layout/orgChart1"/>
    <dgm:cxn modelId="{B99FAB28-EA64-4618-A779-54E87C5F69D0}" type="presParOf" srcId="{3F735E77-5141-4631-B940-9D4DD48882BB}" destId="{E44ECB48-960C-4CC5-BCAA-9B71F8B01287}" srcOrd="2" destOrd="0" presId="urn:microsoft.com/office/officeart/2005/8/layout/orgChart1"/>
    <dgm:cxn modelId="{02877FEE-3062-48CC-8264-8E3EA2D76927}" type="presParOf" srcId="{CC420ECA-2BAC-4BC6-AE26-2B1EC1189E54}" destId="{2EFBFCFD-9473-42D9-A938-71B97531C7CC}" srcOrd="2" destOrd="0" presId="urn:microsoft.com/office/officeart/2005/8/layout/orgChart1"/>
    <dgm:cxn modelId="{D8E46FFD-CC0F-4905-906C-CDC9DED3D213}" type="presParOf" srcId="{CC420ECA-2BAC-4BC6-AE26-2B1EC1189E54}" destId="{4E2D3713-6099-476B-9CEF-0DDF439E6188}" srcOrd="3" destOrd="0" presId="urn:microsoft.com/office/officeart/2005/8/layout/orgChart1"/>
    <dgm:cxn modelId="{AA4BEA20-67D4-41E9-8454-99D9296649BF}" type="presParOf" srcId="{4E2D3713-6099-476B-9CEF-0DDF439E6188}" destId="{A6DA9A9A-0776-4515-B8B8-4591BE2058A3}" srcOrd="0" destOrd="0" presId="urn:microsoft.com/office/officeart/2005/8/layout/orgChart1"/>
    <dgm:cxn modelId="{D3E3CEB4-7B0A-4AB2-9D67-121AD2448644}" type="presParOf" srcId="{A6DA9A9A-0776-4515-B8B8-4591BE2058A3}" destId="{842FEA97-74D0-4BFB-AFD8-67D7F1262DE4}" srcOrd="0" destOrd="0" presId="urn:microsoft.com/office/officeart/2005/8/layout/orgChart1"/>
    <dgm:cxn modelId="{5A5D63E7-F6E4-4928-BB38-ABF570006020}" type="presParOf" srcId="{A6DA9A9A-0776-4515-B8B8-4591BE2058A3}" destId="{CCBC5ABC-7B9E-4F3E-BDB9-3B5D03BFE691}" srcOrd="1" destOrd="0" presId="urn:microsoft.com/office/officeart/2005/8/layout/orgChart1"/>
    <dgm:cxn modelId="{CD204276-752F-4C3F-AD01-447E089B0054}" type="presParOf" srcId="{4E2D3713-6099-476B-9CEF-0DDF439E6188}" destId="{EB1DA682-976C-4102-A136-D5C5C352DAD4}" srcOrd="1" destOrd="0" presId="urn:microsoft.com/office/officeart/2005/8/layout/orgChart1"/>
    <dgm:cxn modelId="{2AA5FA79-5C52-4975-B75B-1278D8D37FF3}" type="presParOf" srcId="{4E2D3713-6099-476B-9CEF-0DDF439E6188}" destId="{D883DF4E-D759-4709-8C8B-DE7366A9E3C9}" srcOrd="2" destOrd="0" presId="urn:microsoft.com/office/officeart/2005/8/layout/orgChart1"/>
    <dgm:cxn modelId="{05E19122-8C9D-478F-A2D7-76236DEF3165}" type="presParOf" srcId="{FCAE85FB-69CF-47EA-A233-B823B0C9C7FA}" destId="{0D34717A-FB6D-4D25-8B68-B4C04903816C}" srcOrd="2" destOrd="0" presId="urn:microsoft.com/office/officeart/2005/8/layout/orgChart1"/>
    <dgm:cxn modelId="{A11B8212-3665-471F-98CB-DA8CE9709291}" type="presParOf" srcId="{3A5A5AD2-253C-44F7-84F9-8A4D8D7F30C9}" destId="{985F691A-510D-4B5C-A6B6-5524A77B2729}" srcOrd="8" destOrd="0" presId="urn:microsoft.com/office/officeart/2005/8/layout/orgChart1"/>
    <dgm:cxn modelId="{75A02BED-3FBB-476F-9658-7EC99D5CB288}" type="presParOf" srcId="{3A5A5AD2-253C-44F7-84F9-8A4D8D7F30C9}" destId="{DD72004E-D85B-4C14-9B9A-3A06A2254B7D}" srcOrd="9" destOrd="0" presId="urn:microsoft.com/office/officeart/2005/8/layout/orgChart1"/>
    <dgm:cxn modelId="{6341EBA1-FEBC-41AF-948C-187E3C9652EF}" type="presParOf" srcId="{DD72004E-D85B-4C14-9B9A-3A06A2254B7D}" destId="{7A8F31C2-9809-43CD-AED2-E9C228F52EB3}" srcOrd="0" destOrd="0" presId="urn:microsoft.com/office/officeart/2005/8/layout/orgChart1"/>
    <dgm:cxn modelId="{B91A5148-3D21-4BA3-A223-75AE0411B37C}" type="presParOf" srcId="{7A8F31C2-9809-43CD-AED2-E9C228F52EB3}" destId="{3A478589-3B6C-4302-87BC-9A83D593EBCC}" srcOrd="0" destOrd="0" presId="urn:microsoft.com/office/officeart/2005/8/layout/orgChart1"/>
    <dgm:cxn modelId="{1BCC9B77-237B-4B1F-B73C-521E428F8477}" type="presParOf" srcId="{7A8F31C2-9809-43CD-AED2-E9C228F52EB3}" destId="{EA952E3E-FAAD-4E80-919B-0BCAEB50ED42}" srcOrd="1" destOrd="0" presId="urn:microsoft.com/office/officeart/2005/8/layout/orgChart1"/>
    <dgm:cxn modelId="{182C08AA-A347-4FD8-BC6C-CB21F5744401}" type="presParOf" srcId="{DD72004E-D85B-4C14-9B9A-3A06A2254B7D}" destId="{DD6C7142-2059-4542-B3B0-448BE902C206}" srcOrd="1" destOrd="0" presId="urn:microsoft.com/office/officeart/2005/8/layout/orgChart1"/>
    <dgm:cxn modelId="{172043C5-EF6C-4F70-8AAD-A5043CA7D860}" type="presParOf" srcId="{DD6C7142-2059-4542-B3B0-448BE902C206}" destId="{43B6EF73-3A81-4C7A-8D0D-983CE0D30C33}" srcOrd="0" destOrd="0" presId="urn:microsoft.com/office/officeart/2005/8/layout/orgChart1"/>
    <dgm:cxn modelId="{D4E3864D-6EF6-4F4A-A94E-5A056B6AE5B0}" type="presParOf" srcId="{DD6C7142-2059-4542-B3B0-448BE902C206}" destId="{242CCE4A-AFA5-4BDB-962A-9BB970BCB693}" srcOrd="1" destOrd="0" presId="urn:microsoft.com/office/officeart/2005/8/layout/orgChart1"/>
    <dgm:cxn modelId="{819688DE-5E28-4A79-9951-506686A1F69F}" type="presParOf" srcId="{242CCE4A-AFA5-4BDB-962A-9BB970BCB693}" destId="{1E2EB6AB-2152-4170-AF05-EDB21E7ACAFF}" srcOrd="0" destOrd="0" presId="urn:microsoft.com/office/officeart/2005/8/layout/orgChart1"/>
    <dgm:cxn modelId="{7D5B9E4C-0551-42CB-933F-4851858BB880}" type="presParOf" srcId="{1E2EB6AB-2152-4170-AF05-EDB21E7ACAFF}" destId="{5ED69B5B-BC9A-46B7-900D-39DFA0013DD2}" srcOrd="0" destOrd="0" presId="urn:microsoft.com/office/officeart/2005/8/layout/orgChart1"/>
    <dgm:cxn modelId="{027AC15E-8E5C-4126-96A4-8E7F35120320}" type="presParOf" srcId="{1E2EB6AB-2152-4170-AF05-EDB21E7ACAFF}" destId="{B4A85580-8611-4B77-982A-EC1B4204C554}" srcOrd="1" destOrd="0" presId="urn:microsoft.com/office/officeart/2005/8/layout/orgChart1"/>
    <dgm:cxn modelId="{C8927913-7F38-4B0A-8A63-A0804E4CD2FC}" type="presParOf" srcId="{242CCE4A-AFA5-4BDB-962A-9BB970BCB693}" destId="{ACB65745-94C5-4CAD-9266-2A6162A95644}" srcOrd="1" destOrd="0" presId="urn:microsoft.com/office/officeart/2005/8/layout/orgChart1"/>
    <dgm:cxn modelId="{2FCEEBC5-486A-4A2F-BED4-B6596CB6D4F9}" type="presParOf" srcId="{242CCE4A-AFA5-4BDB-962A-9BB970BCB693}" destId="{8995485C-5A75-4979-84E2-374B2FD3A676}" srcOrd="2" destOrd="0" presId="urn:microsoft.com/office/officeart/2005/8/layout/orgChart1"/>
    <dgm:cxn modelId="{5F5CE6DE-4CFE-4AE2-8B4C-7770E5D61846}" type="presParOf" srcId="{DD72004E-D85B-4C14-9B9A-3A06A2254B7D}" destId="{DF7D20BA-7EFB-4D60-A078-81FBD75D85FD}" srcOrd="2" destOrd="0" presId="urn:microsoft.com/office/officeart/2005/8/layout/orgChart1"/>
    <dgm:cxn modelId="{366466CC-1EA4-4F3B-9E66-5453CB5476C3}" type="presParOf" srcId="{9CD68369-7E49-4CEB-B211-F5710151CC28}" destId="{6A5200EF-7DD7-4CBC-9E5D-A4C9CC1CD95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F63B0-99C9-4102-88A0-E4229CA67BCE}">
      <dsp:nvSpPr>
        <dsp:cNvPr id="0" name=""/>
        <dsp:cNvSpPr/>
      </dsp:nvSpPr>
      <dsp:spPr>
        <a:xfrm>
          <a:off x="9227887" y="1677927"/>
          <a:ext cx="91440" cy="1364001"/>
        </a:xfrm>
        <a:custGeom>
          <a:avLst/>
          <a:gdLst/>
          <a:ahLst/>
          <a:cxnLst/>
          <a:rect l="0" t="0" r="0" b="0"/>
          <a:pathLst>
            <a:path>
              <a:moveTo>
                <a:pt x="64866" y="0"/>
              </a:moveTo>
              <a:lnTo>
                <a:pt x="45720" y="136400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B20FEFC-A896-456E-85EB-058C75094C2A}">
      <dsp:nvSpPr>
        <dsp:cNvPr id="0" name=""/>
        <dsp:cNvSpPr/>
      </dsp:nvSpPr>
      <dsp:spPr>
        <a:xfrm>
          <a:off x="9178931" y="1677927"/>
          <a:ext cx="91440" cy="485720"/>
        </a:xfrm>
        <a:custGeom>
          <a:avLst/>
          <a:gdLst/>
          <a:ahLst/>
          <a:cxnLst/>
          <a:rect l="0" t="0" r="0" b="0"/>
          <a:pathLst>
            <a:path>
              <a:moveTo>
                <a:pt x="113822" y="0"/>
              </a:moveTo>
              <a:lnTo>
                <a:pt x="45720" y="48572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BE35AD6-9152-45E2-A473-CCBC6776DD41}">
      <dsp:nvSpPr>
        <dsp:cNvPr id="0" name=""/>
        <dsp:cNvSpPr/>
      </dsp:nvSpPr>
      <dsp:spPr>
        <a:xfrm>
          <a:off x="5275709" y="1015308"/>
          <a:ext cx="4984635" cy="91440"/>
        </a:xfrm>
        <a:custGeom>
          <a:avLst/>
          <a:gdLst/>
          <a:ahLst/>
          <a:cxnLst/>
          <a:rect l="0" t="0" r="0" b="0"/>
          <a:pathLst>
            <a:path>
              <a:moveTo>
                <a:pt x="0" y="45720"/>
              </a:moveTo>
              <a:lnTo>
                <a:pt x="4984635" y="45720"/>
              </a:lnTo>
              <a:lnTo>
                <a:pt x="4984635" y="11525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6A68D46-4212-48AA-AC13-8AB3BA9C9A6F}">
      <dsp:nvSpPr>
        <dsp:cNvPr id="0" name=""/>
        <dsp:cNvSpPr/>
      </dsp:nvSpPr>
      <dsp:spPr>
        <a:xfrm>
          <a:off x="6078063" y="1652650"/>
          <a:ext cx="199532" cy="3463066"/>
        </a:xfrm>
        <a:custGeom>
          <a:avLst/>
          <a:gdLst/>
          <a:ahLst/>
          <a:cxnLst/>
          <a:rect l="0" t="0" r="0" b="0"/>
          <a:pathLst>
            <a:path>
              <a:moveTo>
                <a:pt x="199532" y="0"/>
              </a:moveTo>
              <a:lnTo>
                <a:pt x="0" y="346306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5E3CE49-AAF7-43A8-8772-042363DA3B7E}">
      <dsp:nvSpPr>
        <dsp:cNvPr id="0" name=""/>
        <dsp:cNvSpPr/>
      </dsp:nvSpPr>
      <dsp:spPr>
        <a:xfrm>
          <a:off x="6076191" y="1652650"/>
          <a:ext cx="201404" cy="2908775"/>
        </a:xfrm>
        <a:custGeom>
          <a:avLst/>
          <a:gdLst/>
          <a:ahLst/>
          <a:cxnLst/>
          <a:rect l="0" t="0" r="0" b="0"/>
          <a:pathLst>
            <a:path>
              <a:moveTo>
                <a:pt x="201404" y="0"/>
              </a:moveTo>
              <a:lnTo>
                <a:pt x="0" y="290877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358EDF1-4090-4B26-90D9-EAF93C191662}">
      <dsp:nvSpPr>
        <dsp:cNvPr id="0" name=""/>
        <dsp:cNvSpPr/>
      </dsp:nvSpPr>
      <dsp:spPr>
        <a:xfrm>
          <a:off x="6076191" y="1652650"/>
          <a:ext cx="201404" cy="2281990"/>
        </a:xfrm>
        <a:custGeom>
          <a:avLst/>
          <a:gdLst/>
          <a:ahLst/>
          <a:cxnLst/>
          <a:rect l="0" t="0" r="0" b="0"/>
          <a:pathLst>
            <a:path>
              <a:moveTo>
                <a:pt x="201404" y="0"/>
              </a:moveTo>
              <a:lnTo>
                <a:pt x="0" y="228199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2D2912B-5BA6-4698-B163-D4357DECCC31}">
      <dsp:nvSpPr>
        <dsp:cNvPr id="0" name=""/>
        <dsp:cNvSpPr/>
      </dsp:nvSpPr>
      <dsp:spPr>
        <a:xfrm>
          <a:off x="6076191" y="1652650"/>
          <a:ext cx="201404" cy="1655206"/>
        </a:xfrm>
        <a:custGeom>
          <a:avLst/>
          <a:gdLst/>
          <a:ahLst/>
          <a:cxnLst/>
          <a:rect l="0" t="0" r="0" b="0"/>
          <a:pathLst>
            <a:path>
              <a:moveTo>
                <a:pt x="201404" y="0"/>
              </a:moveTo>
              <a:lnTo>
                <a:pt x="0" y="165520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A29A6B5-A69A-414B-88E4-57061A765F3C}">
      <dsp:nvSpPr>
        <dsp:cNvPr id="0" name=""/>
        <dsp:cNvSpPr/>
      </dsp:nvSpPr>
      <dsp:spPr>
        <a:xfrm>
          <a:off x="6073651" y="1652650"/>
          <a:ext cx="203944" cy="1047990"/>
        </a:xfrm>
        <a:custGeom>
          <a:avLst/>
          <a:gdLst/>
          <a:ahLst/>
          <a:cxnLst/>
          <a:rect l="0" t="0" r="0" b="0"/>
          <a:pathLst>
            <a:path>
              <a:moveTo>
                <a:pt x="203944" y="0"/>
              </a:moveTo>
              <a:lnTo>
                <a:pt x="0" y="104799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0CCE914-AE4C-4AEA-835D-1823C1AF5B74}">
      <dsp:nvSpPr>
        <dsp:cNvPr id="0" name=""/>
        <dsp:cNvSpPr/>
      </dsp:nvSpPr>
      <dsp:spPr>
        <a:xfrm>
          <a:off x="6049983" y="1652650"/>
          <a:ext cx="227612" cy="383282"/>
        </a:xfrm>
        <a:custGeom>
          <a:avLst/>
          <a:gdLst/>
          <a:ahLst/>
          <a:cxnLst/>
          <a:rect l="0" t="0" r="0" b="0"/>
          <a:pathLst>
            <a:path>
              <a:moveTo>
                <a:pt x="227612" y="0"/>
              </a:moveTo>
              <a:lnTo>
                <a:pt x="0" y="38328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740FFF5-22FA-431C-BD45-82FA66E69F78}">
      <dsp:nvSpPr>
        <dsp:cNvPr id="0" name=""/>
        <dsp:cNvSpPr/>
      </dsp:nvSpPr>
      <dsp:spPr>
        <a:xfrm>
          <a:off x="5275709" y="1015308"/>
          <a:ext cx="1984138" cy="91440"/>
        </a:xfrm>
        <a:custGeom>
          <a:avLst/>
          <a:gdLst/>
          <a:ahLst/>
          <a:cxnLst/>
          <a:rect l="0" t="0" r="0" b="0"/>
          <a:pathLst>
            <a:path>
              <a:moveTo>
                <a:pt x="0" y="45720"/>
              </a:moveTo>
              <a:lnTo>
                <a:pt x="1984138" y="45720"/>
              </a:lnTo>
              <a:lnTo>
                <a:pt x="1984138" y="89979"/>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7C0169F-C5D8-4B0B-A6F3-89215CD8BE9F}">
      <dsp:nvSpPr>
        <dsp:cNvPr id="0" name=""/>
        <dsp:cNvSpPr/>
      </dsp:nvSpPr>
      <dsp:spPr>
        <a:xfrm>
          <a:off x="3055135" y="1661999"/>
          <a:ext cx="151003" cy="3089478"/>
        </a:xfrm>
        <a:custGeom>
          <a:avLst/>
          <a:gdLst/>
          <a:ahLst/>
          <a:cxnLst/>
          <a:rect l="0" t="0" r="0" b="0"/>
          <a:pathLst>
            <a:path>
              <a:moveTo>
                <a:pt x="151003" y="0"/>
              </a:moveTo>
              <a:lnTo>
                <a:pt x="0" y="3089478"/>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8BFA5888-CE9C-4045-BD8D-1EB3B270C696}">
      <dsp:nvSpPr>
        <dsp:cNvPr id="0" name=""/>
        <dsp:cNvSpPr/>
      </dsp:nvSpPr>
      <dsp:spPr>
        <a:xfrm>
          <a:off x="3055135" y="1661999"/>
          <a:ext cx="151003" cy="2292746"/>
        </a:xfrm>
        <a:custGeom>
          <a:avLst/>
          <a:gdLst/>
          <a:ahLst/>
          <a:cxnLst/>
          <a:rect l="0" t="0" r="0" b="0"/>
          <a:pathLst>
            <a:path>
              <a:moveTo>
                <a:pt x="151003" y="0"/>
              </a:moveTo>
              <a:lnTo>
                <a:pt x="0" y="229274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54BB174-1D4E-4421-AD6E-D98FC66920D4}">
      <dsp:nvSpPr>
        <dsp:cNvPr id="0" name=""/>
        <dsp:cNvSpPr/>
      </dsp:nvSpPr>
      <dsp:spPr>
        <a:xfrm>
          <a:off x="3055135" y="1661999"/>
          <a:ext cx="151003" cy="1662147"/>
        </a:xfrm>
        <a:custGeom>
          <a:avLst/>
          <a:gdLst/>
          <a:ahLst/>
          <a:cxnLst/>
          <a:rect l="0" t="0" r="0" b="0"/>
          <a:pathLst>
            <a:path>
              <a:moveTo>
                <a:pt x="151003" y="0"/>
              </a:moveTo>
              <a:lnTo>
                <a:pt x="0" y="1662147"/>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BC208F1-6065-4367-B0AC-EC60CE877126}">
      <dsp:nvSpPr>
        <dsp:cNvPr id="0" name=""/>
        <dsp:cNvSpPr/>
      </dsp:nvSpPr>
      <dsp:spPr>
        <a:xfrm>
          <a:off x="3055135" y="1661999"/>
          <a:ext cx="151003" cy="1031553"/>
        </a:xfrm>
        <a:custGeom>
          <a:avLst/>
          <a:gdLst/>
          <a:ahLst/>
          <a:cxnLst/>
          <a:rect l="0" t="0" r="0" b="0"/>
          <a:pathLst>
            <a:path>
              <a:moveTo>
                <a:pt x="151003" y="0"/>
              </a:moveTo>
              <a:lnTo>
                <a:pt x="0" y="103155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AB35B7C-4A9C-41AD-B127-8256FB277B53}">
      <dsp:nvSpPr>
        <dsp:cNvPr id="0" name=""/>
        <dsp:cNvSpPr/>
      </dsp:nvSpPr>
      <dsp:spPr>
        <a:xfrm>
          <a:off x="3049191" y="1661999"/>
          <a:ext cx="156947" cy="400953"/>
        </a:xfrm>
        <a:custGeom>
          <a:avLst/>
          <a:gdLst/>
          <a:ahLst/>
          <a:cxnLst/>
          <a:rect l="0" t="0" r="0" b="0"/>
          <a:pathLst>
            <a:path>
              <a:moveTo>
                <a:pt x="156947" y="0"/>
              </a:moveTo>
              <a:lnTo>
                <a:pt x="0" y="40095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CA273F8-4793-4C69-B3D9-C10708DFB258}">
      <dsp:nvSpPr>
        <dsp:cNvPr id="0" name=""/>
        <dsp:cNvSpPr/>
      </dsp:nvSpPr>
      <dsp:spPr>
        <a:xfrm>
          <a:off x="4188391" y="1015308"/>
          <a:ext cx="1087318" cy="91440"/>
        </a:xfrm>
        <a:custGeom>
          <a:avLst/>
          <a:gdLst/>
          <a:ahLst/>
          <a:cxnLst/>
          <a:rect l="0" t="0" r="0" b="0"/>
          <a:pathLst>
            <a:path>
              <a:moveTo>
                <a:pt x="1087318" y="45720"/>
              </a:moveTo>
              <a:lnTo>
                <a:pt x="0" y="45720"/>
              </a:lnTo>
              <a:lnTo>
                <a:pt x="0" y="9932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3E15DEC-BBEE-4FBC-AF85-BAD6374CB70A}">
      <dsp:nvSpPr>
        <dsp:cNvPr id="0" name=""/>
        <dsp:cNvSpPr/>
      </dsp:nvSpPr>
      <dsp:spPr>
        <a:xfrm>
          <a:off x="149060" y="4146218"/>
          <a:ext cx="91440" cy="505891"/>
        </a:xfrm>
        <a:custGeom>
          <a:avLst/>
          <a:gdLst/>
          <a:ahLst/>
          <a:cxnLst/>
          <a:rect l="0" t="0" r="0" b="0"/>
          <a:pathLst>
            <a:path>
              <a:moveTo>
                <a:pt x="72798" y="0"/>
              </a:moveTo>
              <a:lnTo>
                <a:pt x="45720" y="50589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441AB68-7867-4E8E-9FCB-4765D602EA3B}">
      <dsp:nvSpPr>
        <dsp:cNvPr id="0" name=""/>
        <dsp:cNvSpPr/>
      </dsp:nvSpPr>
      <dsp:spPr>
        <a:xfrm>
          <a:off x="1995212" y="1657762"/>
          <a:ext cx="214854" cy="2133784"/>
        </a:xfrm>
        <a:custGeom>
          <a:avLst/>
          <a:gdLst/>
          <a:ahLst/>
          <a:cxnLst/>
          <a:rect l="0" t="0" r="0" b="0"/>
          <a:pathLst>
            <a:path>
              <a:moveTo>
                <a:pt x="214854" y="0"/>
              </a:moveTo>
              <a:lnTo>
                <a:pt x="214854" y="2133784"/>
              </a:lnTo>
              <a:lnTo>
                <a:pt x="0" y="213378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7E44571-BC9A-471F-ABE9-E6E9EEFC9C12}">
      <dsp:nvSpPr>
        <dsp:cNvPr id="0" name=""/>
        <dsp:cNvSpPr/>
      </dsp:nvSpPr>
      <dsp:spPr>
        <a:xfrm>
          <a:off x="2010314" y="1657762"/>
          <a:ext cx="199752" cy="1279302"/>
        </a:xfrm>
        <a:custGeom>
          <a:avLst/>
          <a:gdLst/>
          <a:ahLst/>
          <a:cxnLst/>
          <a:rect l="0" t="0" r="0" b="0"/>
          <a:pathLst>
            <a:path>
              <a:moveTo>
                <a:pt x="199752" y="0"/>
              </a:moveTo>
              <a:lnTo>
                <a:pt x="199752" y="1279302"/>
              </a:lnTo>
              <a:lnTo>
                <a:pt x="0" y="127930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17B692B-F571-4769-B18B-8DE0C6BAD854}">
      <dsp:nvSpPr>
        <dsp:cNvPr id="0" name=""/>
        <dsp:cNvSpPr/>
      </dsp:nvSpPr>
      <dsp:spPr>
        <a:xfrm>
          <a:off x="2010314" y="1657762"/>
          <a:ext cx="199752" cy="486224"/>
        </a:xfrm>
        <a:custGeom>
          <a:avLst/>
          <a:gdLst/>
          <a:ahLst/>
          <a:cxnLst/>
          <a:rect l="0" t="0" r="0" b="0"/>
          <a:pathLst>
            <a:path>
              <a:moveTo>
                <a:pt x="199752" y="0"/>
              </a:moveTo>
              <a:lnTo>
                <a:pt x="199752" y="486224"/>
              </a:lnTo>
              <a:lnTo>
                <a:pt x="0" y="48622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669697D-B007-49AC-92CB-1D93DE4FC220}">
      <dsp:nvSpPr>
        <dsp:cNvPr id="0" name=""/>
        <dsp:cNvSpPr/>
      </dsp:nvSpPr>
      <dsp:spPr>
        <a:xfrm>
          <a:off x="1227815" y="1015308"/>
          <a:ext cx="4047894" cy="91440"/>
        </a:xfrm>
        <a:custGeom>
          <a:avLst/>
          <a:gdLst/>
          <a:ahLst/>
          <a:cxnLst/>
          <a:rect l="0" t="0" r="0" b="0"/>
          <a:pathLst>
            <a:path>
              <a:moveTo>
                <a:pt x="4047894" y="45720"/>
              </a:moveTo>
              <a:lnTo>
                <a:pt x="0" y="45720"/>
              </a:lnTo>
              <a:lnTo>
                <a:pt x="0" y="9509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881D29A-48AC-4D3D-8643-D3D920669F30}">
      <dsp:nvSpPr>
        <dsp:cNvPr id="0" name=""/>
        <dsp:cNvSpPr/>
      </dsp:nvSpPr>
      <dsp:spPr>
        <a:xfrm>
          <a:off x="89842" y="335894"/>
          <a:ext cx="10371734" cy="725134"/>
        </a:xfrm>
        <a:prstGeom prst="rect">
          <a:avLst/>
        </a:prstGeom>
        <a:solidFill>
          <a:srgbClr val="679F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b="1" kern="1200" dirty="0" smtClean="0"/>
            <a:t>Problem Statement Social Reintegration:</a:t>
          </a:r>
        </a:p>
        <a:p>
          <a:pPr lvl="0" algn="ctr" defTabSz="889000">
            <a:lnSpc>
              <a:spcPct val="90000"/>
            </a:lnSpc>
            <a:spcBef>
              <a:spcPct val="0"/>
            </a:spcBef>
            <a:spcAft>
              <a:spcPct val="35000"/>
            </a:spcAft>
          </a:pPr>
          <a:r>
            <a:rPr lang="en-ZA" sz="2000" b="1" kern="1200" dirty="0" smtClean="0"/>
            <a:t>Unsuccessful reintegration of offenders into communities</a:t>
          </a:r>
          <a:endParaRPr lang="en-ZA" sz="2000" b="1" kern="1200" dirty="0"/>
        </a:p>
      </dsp:txBody>
      <dsp:txXfrm>
        <a:off x="89842" y="335894"/>
        <a:ext cx="10371734" cy="725134"/>
      </dsp:txXfrm>
    </dsp:sp>
    <dsp:sp modelId="{5D172DE7-414E-40AD-9BB0-7D0539897C7C}">
      <dsp:nvSpPr>
        <dsp:cNvPr id="0" name=""/>
        <dsp:cNvSpPr/>
      </dsp:nvSpPr>
      <dsp:spPr>
        <a:xfrm>
          <a:off x="0" y="1110400"/>
          <a:ext cx="2455630" cy="547362"/>
        </a:xfrm>
        <a:prstGeom prst="rect">
          <a:avLst/>
        </a:prstGeom>
        <a:solidFill>
          <a:srgbClr val="D9EA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1" kern="1200" dirty="0" smtClean="0">
              <a:solidFill>
                <a:schemeClr val="tx1"/>
              </a:solidFill>
            </a:rPr>
            <a:t>Direct cause:</a:t>
          </a:r>
        </a:p>
        <a:p>
          <a:pPr lvl="0" algn="ctr" defTabSz="533400">
            <a:lnSpc>
              <a:spcPct val="90000"/>
            </a:lnSpc>
            <a:spcBef>
              <a:spcPct val="0"/>
            </a:spcBef>
            <a:spcAft>
              <a:spcPct val="35000"/>
            </a:spcAft>
          </a:pPr>
          <a:r>
            <a:rPr lang="en-ZA" sz="1200" b="1" kern="1200" dirty="0" smtClean="0">
              <a:solidFill>
                <a:schemeClr val="tx1"/>
              </a:solidFill>
            </a:rPr>
            <a:t>Rejection of offenders by families and/or communities</a:t>
          </a:r>
          <a:endParaRPr lang="en-GB" sz="1200" b="1" kern="1200" dirty="0" smtClean="0">
            <a:solidFill>
              <a:schemeClr val="tx1"/>
            </a:solidFill>
          </a:endParaRPr>
        </a:p>
      </dsp:txBody>
      <dsp:txXfrm>
        <a:off x="0" y="1110400"/>
        <a:ext cx="2455630" cy="547362"/>
      </dsp:txXfrm>
    </dsp:sp>
    <dsp:sp modelId="{B7364778-1BF1-4826-B00C-AEE95BDE8AC7}">
      <dsp:nvSpPr>
        <dsp:cNvPr id="0" name=""/>
        <dsp:cNvSpPr/>
      </dsp:nvSpPr>
      <dsp:spPr>
        <a:xfrm>
          <a:off x="39920" y="1809020"/>
          <a:ext cx="1970394" cy="669932"/>
        </a:xfrm>
        <a:prstGeom prst="rect">
          <a:avLst/>
        </a:prstGeom>
        <a:solidFill>
          <a:srgbClr val="D6C2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tx1"/>
              </a:solidFill>
            </a:rPr>
            <a:t>Stigmatization and attitudes of communities towards offenders</a:t>
          </a:r>
          <a:endParaRPr lang="en-GB" sz="1400" kern="1200" dirty="0" smtClean="0">
            <a:solidFill>
              <a:schemeClr val="tx1"/>
            </a:solidFill>
          </a:endParaRPr>
        </a:p>
      </dsp:txBody>
      <dsp:txXfrm>
        <a:off x="39920" y="1809020"/>
        <a:ext cx="1970394" cy="669932"/>
      </dsp:txXfrm>
    </dsp:sp>
    <dsp:sp modelId="{62A03DDA-158C-4164-9E6E-0CFF9018F2FB}">
      <dsp:nvSpPr>
        <dsp:cNvPr id="0" name=""/>
        <dsp:cNvSpPr/>
      </dsp:nvSpPr>
      <dsp:spPr>
        <a:xfrm>
          <a:off x="39920" y="2582394"/>
          <a:ext cx="1970394" cy="709342"/>
        </a:xfrm>
        <a:prstGeom prst="rect">
          <a:avLst/>
        </a:prstGeom>
        <a:solidFill>
          <a:srgbClr val="D6C2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tx1"/>
              </a:solidFill>
            </a:rPr>
            <a:t>Inadequate participation and unwillingness of offenders in restorative justice programmes</a:t>
          </a:r>
          <a:endParaRPr lang="en-GB" sz="1200" kern="1200" dirty="0" smtClean="0">
            <a:solidFill>
              <a:schemeClr val="tx1"/>
            </a:solidFill>
          </a:endParaRPr>
        </a:p>
      </dsp:txBody>
      <dsp:txXfrm>
        <a:off x="39920" y="2582394"/>
        <a:ext cx="1970394" cy="709342"/>
      </dsp:txXfrm>
    </dsp:sp>
    <dsp:sp modelId="{C133484E-B4DE-4B21-BD16-C9C5B1130169}">
      <dsp:nvSpPr>
        <dsp:cNvPr id="0" name=""/>
        <dsp:cNvSpPr/>
      </dsp:nvSpPr>
      <dsp:spPr>
        <a:xfrm>
          <a:off x="24818" y="3436875"/>
          <a:ext cx="1970394" cy="709342"/>
        </a:xfrm>
        <a:prstGeom prst="rect">
          <a:avLst/>
        </a:prstGeom>
        <a:solidFill>
          <a:srgbClr val="D6C2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kern="1200" dirty="0" smtClean="0">
              <a:solidFill>
                <a:schemeClr val="tx1"/>
              </a:solidFill>
            </a:rPr>
            <a:t>General fear of crime by communities</a:t>
          </a:r>
          <a:endParaRPr lang="en-GB" sz="1800" kern="1200" dirty="0" smtClean="0">
            <a:solidFill>
              <a:schemeClr val="tx1"/>
            </a:solidFill>
          </a:endParaRPr>
        </a:p>
      </dsp:txBody>
      <dsp:txXfrm>
        <a:off x="24818" y="3436875"/>
        <a:ext cx="1970394" cy="709342"/>
      </dsp:txXfrm>
    </dsp:sp>
    <dsp:sp modelId="{12489E47-240C-4CAE-8F6F-B835E0174555}">
      <dsp:nvSpPr>
        <dsp:cNvPr id="0" name=""/>
        <dsp:cNvSpPr/>
      </dsp:nvSpPr>
      <dsp:spPr>
        <a:xfrm>
          <a:off x="194780" y="4277733"/>
          <a:ext cx="1576315" cy="748753"/>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tx1"/>
              </a:solidFill>
            </a:rPr>
            <a:t>Inadequate marketing of Corrections agenda</a:t>
          </a:r>
          <a:endParaRPr lang="en-GB" sz="1400" kern="1200" dirty="0" smtClean="0">
            <a:solidFill>
              <a:schemeClr val="tx1"/>
            </a:solidFill>
          </a:endParaRPr>
        </a:p>
      </dsp:txBody>
      <dsp:txXfrm>
        <a:off x="194780" y="4277733"/>
        <a:ext cx="1576315" cy="748753"/>
      </dsp:txXfrm>
    </dsp:sp>
    <dsp:sp modelId="{D4595EAA-D955-4C4B-AE21-91F8DC8462B9}">
      <dsp:nvSpPr>
        <dsp:cNvPr id="0" name=""/>
        <dsp:cNvSpPr/>
      </dsp:nvSpPr>
      <dsp:spPr>
        <a:xfrm>
          <a:off x="2960576" y="1114631"/>
          <a:ext cx="2455630" cy="547367"/>
        </a:xfrm>
        <a:prstGeom prst="rect">
          <a:avLst/>
        </a:prstGeom>
        <a:solidFill>
          <a:srgbClr val="D9EA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1" kern="1200" dirty="0" smtClean="0">
              <a:solidFill>
                <a:schemeClr val="tx1"/>
              </a:solidFill>
            </a:rPr>
            <a:t>Direct cause:</a:t>
          </a:r>
        </a:p>
        <a:p>
          <a:pPr lvl="0" algn="ctr" defTabSz="533400">
            <a:lnSpc>
              <a:spcPct val="90000"/>
            </a:lnSpc>
            <a:spcBef>
              <a:spcPct val="0"/>
            </a:spcBef>
            <a:spcAft>
              <a:spcPct val="35000"/>
            </a:spcAft>
          </a:pPr>
          <a:r>
            <a:rPr lang="en-ZA" sz="1200" b="1" kern="1200" dirty="0" smtClean="0">
              <a:solidFill>
                <a:schemeClr val="tx1"/>
              </a:solidFill>
            </a:rPr>
            <a:t>Inability to live a productive life</a:t>
          </a:r>
          <a:endParaRPr lang="en-GB" sz="1200" b="1" kern="1200" dirty="0" smtClean="0">
            <a:solidFill>
              <a:schemeClr val="tx1"/>
            </a:solidFill>
          </a:endParaRPr>
        </a:p>
      </dsp:txBody>
      <dsp:txXfrm>
        <a:off x="2960576" y="1114631"/>
        <a:ext cx="2455630" cy="547367"/>
      </dsp:txXfrm>
    </dsp:sp>
    <dsp:sp modelId="{084DE2D2-040F-4493-91D2-DAEA2F24ABA3}">
      <dsp:nvSpPr>
        <dsp:cNvPr id="0" name=""/>
        <dsp:cNvSpPr/>
      </dsp:nvSpPr>
      <dsp:spPr>
        <a:xfrm>
          <a:off x="3049191" y="1789271"/>
          <a:ext cx="2305226" cy="547362"/>
        </a:xfrm>
        <a:prstGeom prst="rect">
          <a:avLst/>
        </a:prstGeom>
        <a:solidFill>
          <a:srgbClr val="D6C2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tx1"/>
              </a:solidFill>
            </a:rPr>
            <a:t>Hindrances of criminal record to employment </a:t>
          </a:r>
          <a:endParaRPr lang="en-GB" sz="1400" kern="1200" dirty="0" smtClean="0">
            <a:solidFill>
              <a:schemeClr val="tx1"/>
            </a:solidFill>
          </a:endParaRPr>
        </a:p>
      </dsp:txBody>
      <dsp:txXfrm>
        <a:off x="3049191" y="1789271"/>
        <a:ext cx="2305226" cy="547362"/>
      </dsp:txXfrm>
    </dsp:sp>
    <dsp:sp modelId="{474B0899-D7A3-47C7-87A7-773975ECDED2}">
      <dsp:nvSpPr>
        <dsp:cNvPr id="0" name=""/>
        <dsp:cNvSpPr/>
      </dsp:nvSpPr>
      <dsp:spPr>
        <a:xfrm>
          <a:off x="3055135" y="2419871"/>
          <a:ext cx="2305226" cy="547362"/>
        </a:xfrm>
        <a:prstGeom prst="rect">
          <a:avLst/>
        </a:prstGeom>
        <a:solidFill>
          <a:srgbClr val="D6C2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solidFill>
                <a:schemeClr val="tx1"/>
              </a:solidFill>
            </a:rPr>
            <a:t>Non-provision of tools of trade</a:t>
          </a:r>
          <a:endParaRPr lang="en-GB" sz="1600" kern="1200" dirty="0" smtClean="0">
            <a:solidFill>
              <a:schemeClr val="tx1"/>
            </a:solidFill>
          </a:endParaRPr>
        </a:p>
      </dsp:txBody>
      <dsp:txXfrm>
        <a:off x="3055135" y="2419871"/>
        <a:ext cx="2305226" cy="547362"/>
      </dsp:txXfrm>
    </dsp:sp>
    <dsp:sp modelId="{C06ACAD5-D54C-4EAC-BCA7-063074B593DA}">
      <dsp:nvSpPr>
        <dsp:cNvPr id="0" name=""/>
        <dsp:cNvSpPr/>
      </dsp:nvSpPr>
      <dsp:spPr>
        <a:xfrm>
          <a:off x="3055135" y="3050465"/>
          <a:ext cx="2305226" cy="547362"/>
        </a:xfrm>
        <a:prstGeom prst="rect">
          <a:avLst/>
        </a:prstGeom>
        <a:solidFill>
          <a:srgbClr val="D6C2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smtClean="0">
              <a:solidFill>
                <a:schemeClr val="tx1"/>
              </a:solidFill>
            </a:rPr>
            <a:t>Lack of financial aid</a:t>
          </a:r>
          <a:endParaRPr lang="en-GB" sz="1800" kern="1200" dirty="0" smtClean="0">
            <a:solidFill>
              <a:schemeClr val="tx1"/>
            </a:solidFill>
          </a:endParaRPr>
        </a:p>
      </dsp:txBody>
      <dsp:txXfrm>
        <a:off x="3055135" y="3050465"/>
        <a:ext cx="2305226" cy="547362"/>
      </dsp:txXfrm>
    </dsp:sp>
    <dsp:sp modelId="{B597DE18-0138-4028-A104-34559E958DC7}">
      <dsp:nvSpPr>
        <dsp:cNvPr id="0" name=""/>
        <dsp:cNvSpPr/>
      </dsp:nvSpPr>
      <dsp:spPr>
        <a:xfrm>
          <a:off x="3055135" y="3681064"/>
          <a:ext cx="2305226" cy="547362"/>
        </a:xfrm>
        <a:prstGeom prst="rect">
          <a:avLst/>
        </a:prstGeom>
        <a:solidFill>
          <a:srgbClr val="D6C2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smtClean="0">
              <a:solidFill>
                <a:schemeClr val="tx1"/>
              </a:solidFill>
            </a:rPr>
            <a:t>Limited work or job opportunities for parolees</a:t>
          </a:r>
          <a:endParaRPr lang="en-GB" sz="1400" kern="1200" dirty="0" smtClean="0">
            <a:solidFill>
              <a:schemeClr val="tx1"/>
            </a:solidFill>
          </a:endParaRPr>
        </a:p>
      </dsp:txBody>
      <dsp:txXfrm>
        <a:off x="3055135" y="3681064"/>
        <a:ext cx="2305226" cy="547362"/>
      </dsp:txXfrm>
    </dsp:sp>
    <dsp:sp modelId="{96A7043C-604F-4061-A050-059387A84B6B}">
      <dsp:nvSpPr>
        <dsp:cNvPr id="0" name=""/>
        <dsp:cNvSpPr/>
      </dsp:nvSpPr>
      <dsp:spPr>
        <a:xfrm>
          <a:off x="3055135" y="4311664"/>
          <a:ext cx="2305226" cy="879627"/>
        </a:xfrm>
        <a:prstGeom prst="rect">
          <a:avLst/>
        </a:prstGeom>
        <a:solidFill>
          <a:srgbClr val="D6C2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tx1"/>
              </a:solidFill>
            </a:rPr>
            <a:t>Inadequate collaboration among relevant stakeholders (departments, business sector, entities)</a:t>
          </a:r>
          <a:endParaRPr lang="en-GB" sz="1200" kern="1200" dirty="0" smtClean="0">
            <a:solidFill>
              <a:schemeClr val="tx1"/>
            </a:solidFill>
          </a:endParaRPr>
        </a:p>
      </dsp:txBody>
      <dsp:txXfrm>
        <a:off x="3055135" y="4311664"/>
        <a:ext cx="2305226" cy="879627"/>
      </dsp:txXfrm>
    </dsp:sp>
    <dsp:sp modelId="{740B375D-F960-46B5-B400-C0EE48714652}">
      <dsp:nvSpPr>
        <dsp:cNvPr id="0" name=""/>
        <dsp:cNvSpPr/>
      </dsp:nvSpPr>
      <dsp:spPr>
        <a:xfrm>
          <a:off x="6032033" y="1105288"/>
          <a:ext cx="2455630" cy="547362"/>
        </a:xfrm>
        <a:prstGeom prst="rect">
          <a:avLst/>
        </a:prstGeom>
        <a:solidFill>
          <a:srgbClr val="D9EA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b="1" kern="1200" dirty="0" smtClean="0">
              <a:solidFill>
                <a:schemeClr val="tx1"/>
              </a:solidFill>
            </a:rPr>
            <a:t> Direct Cause</a:t>
          </a:r>
          <a:r>
            <a:rPr lang="en-ZA" sz="1100" b="1" kern="1200" dirty="0" smtClean="0">
              <a:solidFill>
                <a:schemeClr val="tx1"/>
              </a:solidFill>
            </a:rPr>
            <a:t>:</a:t>
          </a:r>
        </a:p>
        <a:p>
          <a:pPr lvl="0" algn="ctr" defTabSz="488950">
            <a:lnSpc>
              <a:spcPct val="90000"/>
            </a:lnSpc>
            <a:spcBef>
              <a:spcPct val="0"/>
            </a:spcBef>
            <a:spcAft>
              <a:spcPct val="35000"/>
            </a:spcAft>
          </a:pPr>
          <a:r>
            <a:rPr lang="en-ZA" sz="1100" b="1" kern="1200" dirty="0" smtClean="0">
              <a:solidFill>
                <a:schemeClr val="tx1"/>
              </a:solidFill>
            </a:rPr>
            <a:t>Failure to comply with parole correctional supervision conditions</a:t>
          </a:r>
        </a:p>
      </dsp:txBody>
      <dsp:txXfrm>
        <a:off x="6032033" y="1105288"/>
        <a:ext cx="2455630" cy="547362"/>
      </dsp:txXfrm>
    </dsp:sp>
    <dsp:sp modelId="{76ECCA1D-DB86-4C68-9BE9-129BE5CCC949}">
      <dsp:nvSpPr>
        <dsp:cNvPr id="0" name=""/>
        <dsp:cNvSpPr/>
      </dsp:nvSpPr>
      <dsp:spPr>
        <a:xfrm>
          <a:off x="6049983" y="1716084"/>
          <a:ext cx="2305226" cy="639696"/>
        </a:xfrm>
        <a:prstGeom prst="rect">
          <a:avLst/>
        </a:prstGeom>
        <a:solidFill>
          <a:srgbClr val="D6C2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solidFill>
                <a:schemeClr val="tx1"/>
              </a:solidFill>
            </a:rPr>
            <a:t>Insufficient family support</a:t>
          </a:r>
        </a:p>
      </dsp:txBody>
      <dsp:txXfrm>
        <a:off x="6049983" y="1716084"/>
        <a:ext cx="2305226" cy="639696"/>
      </dsp:txXfrm>
    </dsp:sp>
    <dsp:sp modelId="{DDD98017-B225-47C9-92DF-2CBEF754DDA1}">
      <dsp:nvSpPr>
        <dsp:cNvPr id="0" name=""/>
        <dsp:cNvSpPr/>
      </dsp:nvSpPr>
      <dsp:spPr>
        <a:xfrm>
          <a:off x="6073651" y="2426959"/>
          <a:ext cx="2305226" cy="547362"/>
        </a:xfrm>
        <a:prstGeom prst="rect">
          <a:avLst/>
        </a:prstGeom>
        <a:solidFill>
          <a:srgbClr val="D6C2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solidFill>
                <a:schemeClr val="tx1"/>
              </a:solidFill>
            </a:rPr>
            <a:t>Offenders are released into the same environment that prevailed prior to their incarceration</a:t>
          </a:r>
        </a:p>
      </dsp:txBody>
      <dsp:txXfrm>
        <a:off x="6073651" y="2426959"/>
        <a:ext cx="2305226" cy="547362"/>
      </dsp:txXfrm>
    </dsp:sp>
    <dsp:sp modelId="{0976A4AA-C306-4E4F-BC7B-F45DDC7F18DB}">
      <dsp:nvSpPr>
        <dsp:cNvPr id="0" name=""/>
        <dsp:cNvSpPr/>
      </dsp:nvSpPr>
      <dsp:spPr>
        <a:xfrm>
          <a:off x="6076191" y="3034175"/>
          <a:ext cx="2305226" cy="547362"/>
        </a:xfrm>
        <a:prstGeom prst="rect">
          <a:avLst/>
        </a:prstGeom>
        <a:solidFill>
          <a:srgbClr val="D6C2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solidFill>
                <a:schemeClr val="tx1"/>
              </a:solidFill>
            </a:rPr>
            <a:t>Lack of ICT support systems for monitoring (remote monitoring, computers, </a:t>
          </a:r>
          <a:r>
            <a:rPr lang="en-ZA" sz="1100" kern="1200" dirty="0" err="1" smtClean="0">
              <a:solidFill>
                <a:schemeClr val="tx1"/>
              </a:solidFill>
            </a:rPr>
            <a:t>wifi</a:t>
          </a:r>
          <a:r>
            <a:rPr lang="en-ZA" sz="1100" kern="1200" dirty="0" smtClean="0">
              <a:solidFill>
                <a:schemeClr val="tx1"/>
              </a:solidFill>
            </a:rPr>
            <a:t>, mobile devices, etc.)</a:t>
          </a:r>
        </a:p>
      </dsp:txBody>
      <dsp:txXfrm>
        <a:off x="6076191" y="3034175"/>
        <a:ext cx="2305226" cy="547362"/>
      </dsp:txXfrm>
    </dsp:sp>
    <dsp:sp modelId="{E5573224-5C7C-4487-BE6F-27E71F4A99D3}">
      <dsp:nvSpPr>
        <dsp:cNvPr id="0" name=""/>
        <dsp:cNvSpPr/>
      </dsp:nvSpPr>
      <dsp:spPr>
        <a:xfrm>
          <a:off x="6076191" y="3660960"/>
          <a:ext cx="2305226" cy="547362"/>
        </a:xfrm>
        <a:prstGeom prst="rect">
          <a:avLst/>
        </a:prstGeom>
        <a:solidFill>
          <a:srgbClr val="D6C2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solidFill>
                <a:schemeClr val="tx1"/>
              </a:solidFill>
            </a:rPr>
            <a:t>Inadequate collaboration among relevant stakeholders (departments, business sector, entities)</a:t>
          </a:r>
          <a:endParaRPr lang="en-GB" sz="1100" kern="1200" dirty="0" smtClean="0">
            <a:solidFill>
              <a:schemeClr val="tx1"/>
            </a:solidFill>
          </a:endParaRPr>
        </a:p>
      </dsp:txBody>
      <dsp:txXfrm>
        <a:off x="6076191" y="3660960"/>
        <a:ext cx="2305226" cy="547362"/>
      </dsp:txXfrm>
    </dsp:sp>
    <dsp:sp modelId="{A8853A30-E4A4-4B44-AE5F-828A68DE89BF}">
      <dsp:nvSpPr>
        <dsp:cNvPr id="0" name=""/>
        <dsp:cNvSpPr/>
      </dsp:nvSpPr>
      <dsp:spPr>
        <a:xfrm>
          <a:off x="6076191" y="4287744"/>
          <a:ext cx="2305226" cy="547362"/>
        </a:xfrm>
        <a:prstGeom prst="rect">
          <a:avLst/>
        </a:prstGeom>
        <a:solidFill>
          <a:srgbClr val="D6C2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tx1"/>
              </a:solidFill>
            </a:rPr>
            <a:t>Insufficient and no suitable vehicles for monitoring</a:t>
          </a:r>
          <a:endParaRPr lang="en-GB" sz="1400" kern="1200" dirty="0" smtClean="0">
            <a:solidFill>
              <a:schemeClr val="tx1"/>
            </a:solidFill>
          </a:endParaRPr>
        </a:p>
      </dsp:txBody>
      <dsp:txXfrm>
        <a:off x="6076191" y="4287744"/>
        <a:ext cx="2305226" cy="547362"/>
      </dsp:txXfrm>
    </dsp:sp>
    <dsp:sp modelId="{506E7B86-0918-415D-A1DD-A2618084F3D5}">
      <dsp:nvSpPr>
        <dsp:cNvPr id="0" name=""/>
        <dsp:cNvSpPr/>
      </dsp:nvSpPr>
      <dsp:spPr>
        <a:xfrm>
          <a:off x="6078063" y="4898316"/>
          <a:ext cx="2305226" cy="434802"/>
        </a:xfrm>
        <a:prstGeom prst="rect">
          <a:avLst/>
        </a:prstGeom>
        <a:solidFill>
          <a:srgbClr val="D6C2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Lack of mobile offices</a:t>
          </a:r>
        </a:p>
      </dsp:txBody>
      <dsp:txXfrm>
        <a:off x="6078063" y="4898316"/>
        <a:ext cx="2305226" cy="434802"/>
      </dsp:txXfrm>
    </dsp:sp>
    <dsp:sp modelId="{87B45C1E-1E0C-4ABD-A645-168F8C40BD53}">
      <dsp:nvSpPr>
        <dsp:cNvPr id="0" name=""/>
        <dsp:cNvSpPr/>
      </dsp:nvSpPr>
      <dsp:spPr>
        <a:xfrm>
          <a:off x="9050855" y="1130565"/>
          <a:ext cx="2418979" cy="547362"/>
        </a:xfrm>
        <a:prstGeom prst="rect">
          <a:avLst/>
        </a:prstGeom>
        <a:solidFill>
          <a:srgbClr val="D9EA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1" kern="1200" dirty="0" smtClean="0">
              <a:solidFill>
                <a:schemeClr val="tx1"/>
              </a:solidFill>
            </a:rPr>
            <a:t>Direct cause: </a:t>
          </a:r>
        </a:p>
        <a:p>
          <a:pPr lvl="0" algn="ctr" defTabSz="533400">
            <a:lnSpc>
              <a:spcPct val="90000"/>
            </a:lnSpc>
            <a:spcBef>
              <a:spcPct val="0"/>
            </a:spcBef>
            <a:spcAft>
              <a:spcPct val="35000"/>
            </a:spcAft>
          </a:pPr>
          <a:r>
            <a:rPr lang="en-ZA" sz="1200" b="1" kern="1200" dirty="0" smtClean="0">
              <a:solidFill>
                <a:schemeClr val="tx1"/>
              </a:solidFill>
            </a:rPr>
            <a:t>Inadequate organisational structure</a:t>
          </a:r>
        </a:p>
      </dsp:txBody>
      <dsp:txXfrm>
        <a:off x="9050855" y="1130565"/>
        <a:ext cx="2418979" cy="547362"/>
      </dsp:txXfrm>
    </dsp:sp>
    <dsp:sp modelId="{DD4C736D-E0B7-4BED-A9FC-5EB1CF8C6D76}">
      <dsp:nvSpPr>
        <dsp:cNvPr id="0" name=""/>
        <dsp:cNvSpPr/>
      </dsp:nvSpPr>
      <dsp:spPr>
        <a:xfrm>
          <a:off x="9224651" y="1789271"/>
          <a:ext cx="1970394" cy="748753"/>
        </a:xfrm>
        <a:prstGeom prst="rect">
          <a:avLst/>
        </a:prstGeom>
        <a:solidFill>
          <a:srgbClr val="D6C2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kern="1200" dirty="0" smtClean="0">
              <a:solidFill>
                <a:schemeClr val="tx1"/>
              </a:solidFill>
            </a:rPr>
            <a:t>Inappropriate ratio of official to  offender </a:t>
          </a:r>
        </a:p>
      </dsp:txBody>
      <dsp:txXfrm>
        <a:off x="9224651" y="1789271"/>
        <a:ext cx="1970394" cy="748753"/>
      </dsp:txXfrm>
    </dsp:sp>
    <dsp:sp modelId="{DE9C496C-9E2A-42B5-AE29-A73205A65E5C}">
      <dsp:nvSpPr>
        <dsp:cNvPr id="0" name=""/>
        <dsp:cNvSpPr/>
      </dsp:nvSpPr>
      <dsp:spPr>
        <a:xfrm>
          <a:off x="9273607" y="2667552"/>
          <a:ext cx="1970394" cy="748753"/>
        </a:xfrm>
        <a:prstGeom prst="rect">
          <a:avLst/>
        </a:prstGeom>
        <a:solidFill>
          <a:srgbClr val="D6C2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kern="1200" dirty="0" smtClean="0">
              <a:solidFill>
                <a:schemeClr val="tx1"/>
              </a:solidFill>
            </a:rPr>
            <a:t>Inadequate specialised training</a:t>
          </a:r>
        </a:p>
      </dsp:txBody>
      <dsp:txXfrm>
        <a:off x="9273607" y="2667552"/>
        <a:ext cx="1970394" cy="748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6EF73-3A81-4C7A-8D0D-983CE0D30C33}">
      <dsp:nvSpPr>
        <dsp:cNvPr id="0" name=""/>
        <dsp:cNvSpPr/>
      </dsp:nvSpPr>
      <dsp:spPr>
        <a:xfrm>
          <a:off x="9404629" y="1706664"/>
          <a:ext cx="107179" cy="486153"/>
        </a:xfrm>
        <a:custGeom>
          <a:avLst/>
          <a:gdLst/>
          <a:ahLst/>
          <a:cxnLst/>
          <a:rect l="0" t="0" r="0" b="0"/>
          <a:pathLst>
            <a:path>
              <a:moveTo>
                <a:pt x="107179" y="0"/>
              </a:moveTo>
              <a:lnTo>
                <a:pt x="0" y="48615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985F691A-510D-4B5C-A6B6-5524A77B2729}">
      <dsp:nvSpPr>
        <dsp:cNvPr id="0" name=""/>
        <dsp:cNvSpPr/>
      </dsp:nvSpPr>
      <dsp:spPr>
        <a:xfrm>
          <a:off x="5794320" y="868447"/>
          <a:ext cx="4556291" cy="91440"/>
        </a:xfrm>
        <a:custGeom>
          <a:avLst/>
          <a:gdLst/>
          <a:ahLst/>
          <a:cxnLst/>
          <a:rect l="0" t="0" r="0" b="0"/>
          <a:pathLst>
            <a:path>
              <a:moveTo>
                <a:pt x="0" y="45720"/>
              </a:moveTo>
              <a:lnTo>
                <a:pt x="4556291" y="45720"/>
              </a:lnTo>
              <a:lnTo>
                <a:pt x="4556291" y="9750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EFBFCFD-9473-42D9-A938-71B97531C7CC}">
      <dsp:nvSpPr>
        <dsp:cNvPr id="0" name=""/>
        <dsp:cNvSpPr/>
      </dsp:nvSpPr>
      <dsp:spPr>
        <a:xfrm>
          <a:off x="7130270" y="1700477"/>
          <a:ext cx="91440" cy="1628444"/>
        </a:xfrm>
        <a:custGeom>
          <a:avLst/>
          <a:gdLst/>
          <a:ahLst/>
          <a:cxnLst/>
          <a:rect l="0" t="0" r="0" b="0"/>
          <a:pathLst>
            <a:path>
              <a:moveTo>
                <a:pt x="110094" y="0"/>
              </a:moveTo>
              <a:lnTo>
                <a:pt x="45720" y="162844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0597CB8-1867-476F-9F9A-D44D6BE03AF2}">
      <dsp:nvSpPr>
        <dsp:cNvPr id="0" name=""/>
        <dsp:cNvSpPr/>
      </dsp:nvSpPr>
      <dsp:spPr>
        <a:xfrm>
          <a:off x="7130270" y="1700477"/>
          <a:ext cx="91440" cy="564233"/>
        </a:xfrm>
        <a:custGeom>
          <a:avLst/>
          <a:gdLst/>
          <a:ahLst/>
          <a:cxnLst/>
          <a:rect l="0" t="0" r="0" b="0"/>
          <a:pathLst>
            <a:path>
              <a:moveTo>
                <a:pt x="110094" y="0"/>
              </a:moveTo>
              <a:lnTo>
                <a:pt x="45720" y="56423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D81345E-5F1B-475A-B3ED-43538F35BF0B}">
      <dsp:nvSpPr>
        <dsp:cNvPr id="0" name=""/>
        <dsp:cNvSpPr/>
      </dsp:nvSpPr>
      <dsp:spPr>
        <a:xfrm>
          <a:off x="5794320" y="868447"/>
          <a:ext cx="2278661" cy="91440"/>
        </a:xfrm>
        <a:custGeom>
          <a:avLst/>
          <a:gdLst/>
          <a:ahLst/>
          <a:cxnLst/>
          <a:rect l="0" t="0" r="0" b="0"/>
          <a:pathLst>
            <a:path>
              <a:moveTo>
                <a:pt x="0" y="45720"/>
              </a:moveTo>
              <a:lnTo>
                <a:pt x="2278661" y="45720"/>
              </a:lnTo>
              <a:lnTo>
                <a:pt x="2278661" y="9131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F50790E2-3D6C-4D20-B43E-5495B181DC32}">
      <dsp:nvSpPr>
        <dsp:cNvPr id="0" name=""/>
        <dsp:cNvSpPr/>
      </dsp:nvSpPr>
      <dsp:spPr>
        <a:xfrm>
          <a:off x="4829747" y="1712885"/>
          <a:ext cx="91440" cy="2349109"/>
        </a:xfrm>
        <a:custGeom>
          <a:avLst/>
          <a:gdLst/>
          <a:ahLst/>
          <a:cxnLst/>
          <a:rect l="0" t="0" r="0" b="0"/>
          <a:pathLst>
            <a:path>
              <a:moveTo>
                <a:pt x="74433" y="0"/>
              </a:moveTo>
              <a:lnTo>
                <a:pt x="45720" y="2349109"/>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69B8731-1C80-4049-B57E-B2C7DAE64EEC}">
      <dsp:nvSpPr>
        <dsp:cNvPr id="0" name=""/>
        <dsp:cNvSpPr/>
      </dsp:nvSpPr>
      <dsp:spPr>
        <a:xfrm>
          <a:off x="4829747" y="1712885"/>
          <a:ext cx="91440" cy="1426578"/>
        </a:xfrm>
        <a:custGeom>
          <a:avLst/>
          <a:gdLst/>
          <a:ahLst/>
          <a:cxnLst/>
          <a:rect l="0" t="0" r="0" b="0"/>
          <a:pathLst>
            <a:path>
              <a:moveTo>
                <a:pt x="74433" y="0"/>
              </a:moveTo>
              <a:lnTo>
                <a:pt x="45720" y="1426578"/>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D9D66AD-CF18-48CA-8DF8-66CF7F53007B}">
      <dsp:nvSpPr>
        <dsp:cNvPr id="0" name=""/>
        <dsp:cNvSpPr/>
      </dsp:nvSpPr>
      <dsp:spPr>
        <a:xfrm>
          <a:off x="4829747" y="1712885"/>
          <a:ext cx="91440" cy="551825"/>
        </a:xfrm>
        <a:custGeom>
          <a:avLst/>
          <a:gdLst/>
          <a:ahLst/>
          <a:cxnLst/>
          <a:rect l="0" t="0" r="0" b="0"/>
          <a:pathLst>
            <a:path>
              <a:moveTo>
                <a:pt x="74433" y="0"/>
              </a:moveTo>
              <a:lnTo>
                <a:pt x="45720" y="55182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F47C228-F61E-4081-B3D6-4E6C60A6E672}">
      <dsp:nvSpPr>
        <dsp:cNvPr id="0" name=""/>
        <dsp:cNvSpPr/>
      </dsp:nvSpPr>
      <dsp:spPr>
        <a:xfrm>
          <a:off x="5690215" y="868447"/>
          <a:ext cx="91440" cy="91440"/>
        </a:xfrm>
        <a:custGeom>
          <a:avLst/>
          <a:gdLst/>
          <a:ahLst/>
          <a:cxnLst/>
          <a:rect l="0" t="0" r="0" b="0"/>
          <a:pathLst>
            <a:path>
              <a:moveTo>
                <a:pt x="104104" y="45720"/>
              </a:moveTo>
              <a:lnTo>
                <a:pt x="45720" y="45720"/>
              </a:lnTo>
              <a:lnTo>
                <a:pt x="45720" y="10372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474149A-4DA9-4A8C-8813-94FE686AF7E0}">
      <dsp:nvSpPr>
        <dsp:cNvPr id="0" name=""/>
        <dsp:cNvSpPr/>
      </dsp:nvSpPr>
      <dsp:spPr>
        <a:xfrm>
          <a:off x="2529216" y="1690670"/>
          <a:ext cx="91440" cy="2515109"/>
        </a:xfrm>
        <a:custGeom>
          <a:avLst/>
          <a:gdLst/>
          <a:ahLst/>
          <a:cxnLst/>
          <a:rect l="0" t="0" r="0" b="0"/>
          <a:pathLst>
            <a:path>
              <a:moveTo>
                <a:pt x="92197" y="0"/>
              </a:moveTo>
              <a:lnTo>
                <a:pt x="45720" y="2515109"/>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67848A5D-14FB-4410-B0A4-A8F826952F98}">
      <dsp:nvSpPr>
        <dsp:cNvPr id="0" name=""/>
        <dsp:cNvSpPr/>
      </dsp:nvSpPr>
      <dsp:spPr>
        <a:xfrm>
          <a:off x="2503049" y="1690670"/>
          <a:ext cx="118364" cy="1580518"/>
        </a:xfrm>
        <a:custGeom>
          <a:avLst/>
          <a:gdLst/>
          <a:ahLst/>
          <a:cxnLst/>
          <a:rect l="0" t="0" r="0" b="0"/>
          <a:pathLst>
            <a:path>
              <a:moveTo>
                <a:pt x="118364" y="0"/>
              </a:moveTo>
              <a:lnTo>
                <a:pt x="0" y="1580518"/>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9CC00C76-4C95-4F8F-AD4F-48846FB7DCA2}">
      <dsp:nvSpPr>
        <dsp:cNvPr id="0" name=""/>
        <dsp:cNvSpPr/>
      </dsp:nvSpPr>
      <dsp:spPr>
        <a:xfrm>
          <a:off x="2503049" y="1690670"/>
          <a:ext cx="118364" cy="645933"/>
        </a:xfrm>
        <a:custGeom>
          <a:avLst/>
          <a:gdLst/>
          <a:ahLst/>
          <a:cxnLst/>
          <a:rect l="0" t="0" r="0" b="0"/>
          <a:pathLst>
            <a:path>
              <a:moveTo>
                <a:pt x="118364" y="0"/>
              </a:moveTo>
              <a:lnTo>
                <a:pt x="0" y="64593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5F2C450-5B86-4A21-A16F-C425FDE8F506}">
      <dsp:nvSpPr>
        <dsp:cNvPr id="0" name=""/>
        <dsp:cNvSpPr/>
      </dsp:nvSpPr>
      <dsp:spPr>
        <a:xfrm>
          <a:off x="3451922" y="868447"/>
          <a:ext cx="2342398" cy="91440"/>
        </a:xfrm>
        <a:custGeom>
          <a:avLst/>
          <a:gdLst/>
          <a:ahLst/>
          <a:cxnLst/>
          <a:rect l="0" t="0" r="0" b="0"/>
          <a:pathLst>
            <a:path>
              <a:moveTo>
                <a:pt x="2342398" y="45720"/>
              </a:moveTo>
              <a:lnTo>
                <a:pt x="0" y="45720"/>
              </a:lnTo>
              <a:lnTo>
                <a:pt x="0" y="81507"/>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BBA9F34-82E0-48A6-9C5B-B311BC7BCBBA}">
      <dsp:nvSpPr>
        <dsp:cNvPr id="0" name=""/>
        <dsp:cNvSpPr/>
      </dsp:nvSpPr>
      <dsp:spPr>
        <a:xfrm>
          <a:off x="156800" y="1684368"/>
          <a:ext cx="91440" cy="3240324"/>
        </a:xfrm>
        <a:custGeom>
          <a:avLst/>
          <a:gdLst/>
          <a:ahLst/>
          <a:cxnLst/>
          <a:rect l="0" t="0" r="0" b="0"/>
          <a:pathLst>
            <a:path>
              <a:moveTo>
                <a:pt x="127032" y="0"/>
              </a:moveTo>
              <a:lnTo>
                <a:pt x="45720" y="324032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B977BBD-90D2-4386-A7EF-8241F5E3E898}">
      <dsp:nvSpPr>
        <dsp:cNvPr id="0" name=""/>
        <dsp:cNvSpPr/>
      </dsp:nvSpPr>
      <dsp:spPr>
        <a:xfrm>
          <a:off x="156800" y="1684368"/>
          <a:ext cx="91440" cy="2377626"/>
        </a:xfrm>
        <a:custGeom>
          <a:avLst/>
          <a:gdLst/>
          <a:ahLst/>
          <a:cxnLst/>
          <a:rect l="0" t="0" r="0" b="0"/>
          <a:pathLst>
            <a:path>
              <a:moveTo>
                <a:pt x="127032" y="0"/>
              </a:moveTo>
              <a:lnTo>
                <a:pt x="45720" y="237762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7A6BB36-1EA2-4885-9D98-201A7B072683}">
      <dsp:nvSpPr>
        <dsp:cNvPr id="0" name=""/>
        <dsp:cNvSpPr/>
      </dsp:nvSpPr>
      <dsp:spPr>
        <a:xfrm>
          <a:off x="156800" y="1684368"/>
          <a:ext cx="91440" cy="1408412"/>
        </a:xfrm>
        <a:custGeom>
          <a:avLst/>
          <a:gdLst/>
          <a:ahLst/>
          <a:cxnLst/>
          <a:rect l="0" t="0" r="0" b="0"/>
          <a:pathLst>
            <a:path>
              <a:moveTo>
                <a:pt x="127032" y="0"/>
              </a:moveTo>
              <a:lnTo>
                <a:pt x="45720" y="140841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689022C-295D-4807-9B93-9269D40EF956}">
      <dsp:nvSpPr>
        <dsp:cNvPr id="0" name=""/>
        <dsp:cNvSpPr/>
      </dsp:nvSpPr>
      <dsp:spPr>
        <a:xfrm>
          <a:off x="156800" y="1684368"/>
          <a:ext cx="91440" cy="508449"/>
        </a:xfrm>
        <a:custGeom>
          <a:avLst/>
          <a:gdLst/>
          <a:ahLst/>
          <a:cxnLst/>
          <a:rect l="0" t="0" r="0" b="0"/>
          <a:pathLst>
            <a:path>
              <a:moveTo>
                <a:pt x="127032" y="0"/>
              </a:moveTo>
              <a:lnTo>
                <a:pt x="45720" y="508449"/>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681094C5-3CCC-4E27-9476-F0D61DFCCE91}">
      <dsp:nvSpPr>
        <dsp:cNvPr id="0" name=""/>
        <dsp:cNvSpPr/>
      </dsp:nvSpPr>
      <dsp:spPr>
        <a:xfrm>
          <a:off x="1117622" y="868447"/>
          <a:ext cx="4676698" cy="91440"/>
        </a:xfrm>
        <a:custGeom>
          <a:avLst/>
          <a:gdLst/>
          <a:ahLst/>
          <a:cxnLst/>
          <a:rect l="0" t="0" r="0" b="0"/>
          <a:pathLst>
            <a:path>
              <a:moveTo>
                <a:pt x="4676698" y="45720"/>
              </a:moveTo>
              <a:lnTo>
                <a:pt x="0" y="45720"/>
              </a:lnTo>
              <a:lnTo>
                <a:pt x="0" y="7520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4639BB4-EA62-4355-94D9-D9288585EF56}">
      <dsp:nvSpPr>
        <dsp:cNvPr id="0" name=""/>
        <dsp:cNvSpPr/>
      </dsp:nvSpPr>
      <dsp:spPr>
        <a:xfrm>
          <a:off x="62502" y="61739"/>
          <a:ext cx="11463635" cy="852427"/>
        </a:xfrm>
        <a:prstGeom prst="rect">
          <a:avLst/>
        </a:prstGeom>
        <a:solidFill>
          <a:srgbClr val="679F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b="1" kern="1200" dirty="0" smtClean="0"/>
            <a:t>Solution Statement Social Reintegration:</a:t>
          </a:r>
        </a:p>
        <a:p>
          <a:pPr lvl="0" algn="ctr" defTabSz="889000">
            <a:lnSpc>
              <a:spcPct val="90000"/>
            </a:lnSpc>
            <a:spcBef>
              <a:spcPct val="0"/>
            </a:spcBef>
            <a:spcAft>
              <a:spcPct val="35000"/>
            </a:spcAft>
          </a:pPr>
          <a:r>
            <a:rPr lang="en-ZA" sz="2000" b="1" kern="1200" dirty="0" smtClean="0"/>
            <a:t>Reconcile offenders, parolees and probationers with their communities  </a:t>
          </a:r>
          <a:endParaRPr lang="en-ZA" sz="2000" b="1" kern="1200" dirty="0"/>
        </a:p>
      </dsp:txBody>
      <dsp:txXfrm>
        <a:off x="62502" y="61739"/>
        <a:ext cx="11463635" cy="852427"/>
      </dsp:txXfrm>
    </dsp:sp>
    <dsp:sp modelId="{2F0D600D-0645-42FE-B638-61581D374100}">
      <dsp:nvSpPr>
        <dsp:cNvPr id="0" name=""/>
        <dsp:cNvSpPr/>
      </dsp:nvSpPr>
      <dsp:spPr>
        <a:xfrm>
          <a:off x="75385" y="943652"/>
          <a:ext cx="2084473" cy="740715"/>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kern="1200" dirty="0" smtClean="0">
              <a:solidFill>
                <a:schemeClr val="tx1"/>
              </a:solidFill>
            </a:rPr>
            <a:t>Intervention:</a:t>
          </a:r>
        </a:p>
        <a:p>
          <a:pPr lvl="0" algn="ctr" defTabSz="466725">
            <a:lnSpc>
              <a:spcPct val="90000"/>
            </a:lnSpc>
            <a:spcBef>
              <a:spcPct val="0"/>
            </a:spcBef>
            <a:spcAft>
              <a:spcPct val="35000"/>
            </a:spcAft>
          </a:pPr>
          <a:r>
            <a:rPr lang="en-ZA" sz="1050" kern="1200" dirty="0" smtClean="0">
              <a:solidFill>
                <a:schemeClr val="tx1"/>
              </a:solidFill>
            </a:rPr>
            <a:t>Improve public education on the mandate of correctional services</a:t>
          </a:r>
          <a:endParaRPr lang="en-ZA" sz="1050" kern="1200" dirty="0">
            <a:solidFill>
              <a:schemeClr val="tx1"/>
            </a:solidFill>
          </a:endParaRPr>
        </a:p>
      </dsp:txBody>
      <dsp:txXfrm>
        <a:off x="75385" y="943652"/>
        <a:ext cx="2084473" cy="740715"/>
      </dsp:txXfrm>
    </dsp:sp>
    <dsp:sp modelId="{45AB4E08-FE84-4F95-891F-A7879F4F6A51}">
      <dsp:nvSpPr>
        <dsp:cNvPr id="0" name=""/>
        <dsp:cNvSpPr/>
      </dsp:nvSpPr>
      <dsp:spPr>
        <a:xfrm>
          <a:off x="202520" y="1822460"/>
          <a:ext cx="1906603" cy="740715"/>
        </a:xfrm>
        <a:prstGeom prst="rect">
          <a:avLst/>
        </a:prstGeom>
        <a:solidFill>
          <a:srgbClr val="EAD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tx1"/>
              </a:solidFill>
            </a:rPr>
            <a:t>Enhance Partnerships (e.g. NHTL, National House of Traditional Leaders)</a:t>
          </a:r>
          <a:endParaRPr lang="en-ZA" sz="1200" kern="1200" dirty="0">
            <a:solidFill>
              <a:schemeClr val="tx1"/>
            </a:solidFill>
          </a:endParaRPr>
        </a:p>
      </dsp:txBody>
      <dsp:txXfrm>
        <a:off x="202520" y="1822460"/>
        <a:ext cx="1906603" cy="740715"/>
      </dsp:txXfrm>
    </dsp:sp>
    <dsp:sp modelId="{6E00D442-159E-4CDA-91E2-E0CDB92614A8}">
      <dsp:nvSpPr>
        <dsp:cNvPr id="0" name=""/>
        <dsp:cNvSpPr/>
      </dsp:nvSpPr>
      <dsp:spPr>
        <a:xfrm>
          <a:off x="202520" y="2722422"/>
          <a:ext cx="1906603" cy="740715"/>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solidFill>
                <a:schemeClr val="tx1"/>
              </a:solidFill>
            </a:rPr>
            <a:t>Partnerships with Community Safety Forums</a:t>
          </a:r>
          <a:endParaRPr lang="en-ZA" sz="1600" kern="1200" dirty="0">
            <a:solidFill>
              <a:schemeClr val="tx1"/>
            </a:solidFill>
          </a:endParaRPr>
        </a:p>
      </dsp:txBody>
      <dsp:txXfrm>
        <a:off x="202520" y="2722422"/>
        <a:ext cx="1906603" cy="740715"/>
      </dsp:txXfrm>
    </dsp:sp>
    <dsp:sp modelId="{AF59987F-5280-4BCF-A937-B3A6483D2C2E}">
      <dsp:nvSpPr>
        <dsp:cNvPr id="0" name=""/>
        <dsp:cNvSpPr/>
      </dsp:nvSpPr>
      <dsp:spPr>
        <a:xfrm>
          <a:off x="202520" y="3691636"/>
          <a:ext cx="1906603" cy="740715"/>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kern="1200" dirty="0" smtClean="0">
              <a:solidFill>
                <a:schemeClr val="tx1"/>
              </a:solidFill>
            </a:rPr>
            <a:t>Victim support</a:t>
          </a:r>
          <a:endParaRPr lang="en-ZA" sz="1800" kern="1200" dirty="0">
            <a:solidFill>
              <a:schemeClr val="tx1"/>
            </a:solidFill>
          </a:endParaRPr>
        </a:p>
      </dsp:txBody>
      <dsp:txXfrm>
        <a:off x="202520" y="3691636"/>
        <a:ext cx="1906603" cy="740715"/>
      </dsp:txXfrm>
    </dsp:sp>
    <dsp:sp modelId="{0C40B6E0-E596-4329-8A33-7AB1179CECF3}">
      <dsp:nvSpPr>
        <dsp:cNvPr id="0" name=""/>
        <dsp:cNvSpPr/>
      </dsp:nvSpPr>
      <dsp:spPr>
        <a:xfrm>
          <a:off x="202520" y="4554335"/>
          <a:ext cx="1906603" cy="740715"/>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solidFill>
                <a:schemeClr val="tx1"/>
              </a:solidFill>
            </a:rPr>
            <a:t>Revise business model for Halfway Houses</a:t>
          </a:r>
          <a:endParaRPr lang="en-ZA" sz="1600" kern="1200" dirty="0">
            <a:solidFill>
              <a:schemeClr val="tx1"/>
            </a:solidFill>
          </a:endParaRPr>
        </a:p>
      </dsp:txBody>
      <dsp:txXfrm>
        <a:off x="202520" y="4554335"/>
        <a:ext cx="1906603" cy="740715"/>
      </dsp:txXfrm>
    </dsp:sp>
    <dsp:sp modelId="{1AB96215-4E6C-4B7D-820C-DB1C8EFE719F}">
      <dsp:nvSpPr>
        <dsp:cNvPr id="0" name=""/>
        <dsp:cNvSpPr/>
      </dsp:nvSpPr>
      <dsp:spPr>
        <a:xfrm>
          <a:off x="2413786" y="949954"/>
          <a:ext cx="2076270" cy="740715"/>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kern="1200" dirty="0" smtClean="0">
              <a:solidFill>
                <a:schemeClr val="tx1"/>
              </a:solidFill>
            </a:rPr>
            <a:t>Intervention:</a:t>
          </a:r>
        </a:p>
        <a:p>
          <a:pPr lvl="0" algn="ctr" defTabSz="466725">
            <a:lnSpc>
              <a:spcPct val="90000"/>
            </a:lnSpc>
            <a:spcBef>
              <a:spcPct val="0"/>
            </a:spcBef>
            <a:spcAft>
              <a:spcPct val="35000"/>
            </a:spcAft>
          </a:pPr>
          <a:r>
            <a:rPr lang="en-ZA" sz="1050" kern="1200" dirty="0" smtClean="0">
              <a:solidFill>
                <a:schemeClr val="tx1"/>
              </a:solidFill>
            </a:rPr>
            <a:t>Collaboration among the relevant stakeholders</a:t>
          </a:r>
          <a:endParaRPr lang="en-ZA" sz="1050" kern="1200" dirty="0">
            <a:solidFill>
              <a:schemeClr val="tx1"/>
            </a:solidFill>
          </a:endParaRPr>
        </a:p>
      </dsp:txBody>
      <dsp:txXfrm>
        <a:off x="2413786" y="949954"/>
        <a:ext cx="2076270" cy="740715"/>
      </dsp:txXfrm>
    </dsp:sp>
    <dsp:sp modelId="{F5137DC7-487C-49EF-BCCC-3C0BCCAE2DCC}">
      <dsp:nvSpPr>
        <dsp:cNvPr id="0" name=""/>
        <dsp:cNvSpPr/>
      </dsp:nvSpPr>
      <dsp:spPr>
        <a:xfrm>
          <a:off x="2503049" y="1966246"/>
          <a:ext cx="1906603" cy="740715"/>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tx1"/>
              </a:solidFill>
            </a:rPr>
            <a:t>Strengthen strategic partnerships to provide after care support (e.g. SASSA)</a:t>
          </a:r>
          <a:endParaRPr lang="en-ZA" sz="1200" kern="1200" dirty="0">
            <a:solidFill>
              <a:schemeClr val="tx1"/>
            </a:solidFill>
          </a:endParaRPr>
        </a:p>
      </dsp:txBody>
      <dsp:txXfrm>
        <a:off x="2503049" y="1966246"/>
        <a:ext cx="1906603" cy="740715"/>
      </dsp:txXfrm>
    </dsp:sp>
    <dsp:sp modelId="{F8EC85E4-0464-46EB-B25A-4D0C9074029F}">
      <dsp:nvSpPr>
        <dsp:cNvPr id="0" name=""/>
        <dsp:cNvSpPr/>
      </dsp:nvSpPr>
      <dsp:spPr>
        <a:xfrm>
          <a:off x="2503049" y="2900831"/>
          <a:ext cx="1906603" cy="740715"/>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tx1"/>
              </a:solidFill>
            </a:rPr>
            <a:t>Participation in structures supporting social cohesion (</a:t>
          </a:r>
          <a:r>
            <a:rPr lang="en-ZA" sz="1200" kern="1200" dirty="0" err="1" smtClean="0">
              <a:solidFill>
                <a:schemeClr val="tx1"/>
              </a:solidFill>
            </a:rPr>
            <a:t>DevCom</a:t>
          </a:r>
          <a:r>
            <a:rPr lang="en-ZA" sz="1200" kern="1200" dirty="0" smtClean="0">
              <a:solidFill>
                <a:schemeClr val="tx1"/>
              </a:solidFill>
            </a:rPr>
            <a:t>, FOSAD, </a:t>
          </a:r>
          <a:r>
            <a:rPr lang="en-ZA" sz="1200" kern="1200" dirty="0" err="1" smtClean="0">
              <a:solidFill>
                <a:schemeClr val="tx1"/>
              </a:solidFill>
            </a:rPr>
            <a:t>MinMec</a:t>
          </a:r>
          <a:r>
            <a:rPr lang="en-ZA" sz="1200" kern="1200" dirty="0" smtClean="0">
              <a:solidFill>
                <a:schemeClr val="tx1"/>
              </a:solidFill>
            </a:rPr>
            <a:t> etc.)</a:t>
          </a:r>
          <a:endParaRPr lang="en-ZA" sz="1200" kern="1200" dirty="0">
            <a:solidFill>
              <a:schemeClr val="tx1"/>
            </a:solidFill>
          </a:endParaRPr>
        </a:p>
      </dsp:txBody>
      <dsp:txXfrm>
        <a:off x="2503049" y="2900831"/>
        <a:ext cx="1906603" cy="740715"/>
      </dsp:txXfrm>
    </dsp:sp>
    <dsp:sp modelId="{9D32661D-AAA6-406C-BECB-CE25F91E33C6}">
      <dsp:nvSpPr>
        <dsp:cNvPr id="0" name=""/>
        <dsp:cNvSpPr/>
      </dsp:nvSpPr>
      <dsp:spPr>
        <a:xfrm>
          <a:off x="2574936" y="3835422"/>
          <a:ext cx="1906603" cy="740715"/>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tx1"/>
              </a:solidFill>
            </a:rPr>
            <a:t>Mobilise the business communities and create employment opportunities</a:t>
          </a:r>
          <a:endParaRPr lang="en-ZA" sz="1200" kern="1200" dirty="0">
            <a:solidFill>
              <a:schemeClr val="tx1"/>
            </a:solidFill>
          </a:endParaRPr>
        </a:p>
      </dsp:txBody>
      <dsp:txXfrm>
        <a:off x="2574936" y="3835422"/>
        <a:ext cx="1906603" cy="740715"/>
      </dsp:txXfrm>
    </dsp:sp>
    <dsp:sp modelId="{79BA46C8-D687-41DB-8668-7C3600ED317C}">
      <dsp:nvSpPr>
        <dsp:cNvPr id="0" name=""/>
        <dsp:cNvSpPr/>
      </dsp:nvSpPr>
      <dsp:spPr>
        <a:xfrm>
          <a:off x="4696242" y="972169"/>
          <a:ext cx="2079387" cy="740715"/>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kern="1200" dirty="0" smtClean="0">
              <a:solidFill>
                <a:schemeClr val="tx1"/>
              </a:solidFill>
            </a:rPr>
            <a:t>Intervention:</a:t>
          </a:r>
        </a:p>
        <a:p>
          <a:pPr lvl="0" algn="ctr" defTabSz="466725">
            <a:lnSpc>
              <a:spcPct val="90000"/>
            </a:lnSpc>
            <a:spcBef>
              <a:spcPct val="0"/>
            </a:spcBef>
            <a:spcAft>
              <a:spcPct val="35000"/>
            </a:spcAft>
          </a:pPr>
          <a:r>
            <a:rPr lang="en-ZA" sz="1050" kern="1200" dirty="0" smtClean="0">
              <a:solidFill>
                <a:schemeClr val="tx1"/>
              </a:solidFill>
            </a:rPr>
            <a:t>Support offenders to become  law abiding and productive citizens</a:t>
          </a:r>
        </a:p>
      </dsp:txBody>
      <dsp:txXfrm>
        <a:off x="4696242" y="972169"/>
        <a:ext cx="2079387" cy="740715"/>
      </dsp:txXfrm>
    </dsp:sp>
    <dsp:sp modelId="{E363128D-C31A-4E1B-9DA7-225F0C61BB41}">
      <dsp:nvSpPr>
        <dsp:cNvPr id="0" name=""/>
        <dsp:cNvSpPr/>
      </dsp:nvSpPr>
      <dsp:spPr>
        <a:xfrm>
          <a:off x="4875467" y="1894353"/>
          <a:ext cx="1906603" cy="740715"/>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tx1"/>
              </a:solidFill>
            </a:rPr>
            <a:t>Improve collaboration with JCPS Cluster partners  </a:t>
          </a:r>
          <a:endParaRPr lang="en-ZA" sz="1400" kern="1200" dirty="0">
            <a:solidFill>
              <a:schemeClr val="tx1"/>
            </a:solidFill>
          </a:endParaRPr>
        </a:p>
      </dsp:txBody>
      <dsp:txXfrm>
        <a:off x="4875467" y="1894353"/>
        <a:ext cx="1906603" cy="740715"/>
      </dsp:txXfrm>
    </dsp:sp>
    <dsp:sp modelId="{1338EBE8-A470-48EE-BF06-359EFB7A789D}">
      <dsp:nvSpPr>
        <dsp:cNvPr id="0" name=""/>
        <dsp:cNvSpPr/>
      </dsp:nvSpPr>
      <dsp:spPr>
        <a:xfrm>
          <a:off x="4875467" y="2769105"/>
          <a:ext cx="1906603" cy="740715"/>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smtClean="0">
              <a:solidFill>
                <a:schemeClr val="tx1"/>
              </a:solidFill>
            </a:rPr>
            <a:t>Strengthen internal collaboration to ensure effective implementation of sentence plans</a:t>
          </a:r>
          <a:endParaRPr lang="en-ZA" sz="1200" kern="1200" dirty="0">
            <a:solidFill>
              <a:schemeClr val="tx1"/>
            </a:solidFill>
          </a:endParaRPr>
        </a:p>
      </dsp:txBody>
      <dsp:txXfrm>
        <a:off x="4875467" y="2769105"/>
        <a:ext cx="1906603" cy="740715"/>
      </dsp:txXfrm>
    </dsp:sp>
    <dsp:sp modelId="{A3F51CF9-1E08-496C-96E6-D6EA13501F7B}">
      <dsp:nvSpPr>
        <dsp:cNvPr id="0" name=""/>
        <dsp:cNvSpPr/>
      </dsp:nvSpPr>
      <dsp:spPr>
        <a:xfrm>
          <a:off x="4875467" y="3691636"/>
          <a:ext cx="1906603" cy="740715"/>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solidFill>
                <a:schemeClr val="tx1"/>
              </a:solidFill>
            </a:rPr>
            <a:t>Encourage offenders to form co-operatives</a:t>
          </a:r>
          <a:endParaRPr lang="en-ZA" sz="1600" kern="1200" dirty="0">
            <a:solidFill>
              <a:schemeClr val="tx1"/>
            </a:solidFill>
          </a:endParaRPr>
        </a:p>
      </dsp:txBody>
      <dsp:txXfrm>
        <a:off x="4875467" y="3691636"/>
        <a:ext cx="1906603" cy="740715"/>
      </dsp:txXfrm>
    </dsp:sp>
    <dsp:sp modelId="{ADEF3165-25F4-4BD6-91AA-6DBB313E54BE}">
      <dsp:nvSpPr>
        <dsp:cNvPr id="0" name=""/>
        <dsp:cNvSpPr/>
      </dsp:nvSpPr>
      <dsp:spPr>
        <a:xfrm>
          <a:off x="7032210" y="959761"/>
          <a:ext cx="2081542" cy="740715"/>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solidFill>
                <a:schemeClr val="tx1"/>
              </a:solidFill>
            </a:rPr>
            <a:t>Intervention:</a:t>
          </a:r>
        </a:p>
        <a:p>
          <a:pPr lvl="0" algn="ctr" defTabSz="466725">
            <a:lnSpc>
              <a:spcPct val="90000"/>
            </a:lnSpc>
            <a:spcBef>
              <a:spcPct val="0"/>
            </a:spcBef>
            <a:spcAft>
              <a:spcPct val="35000"/>
            </a:spcAft>
          </a:pPr>
          <a:r>
            <a:rPr lang="en-GB" sz="1050" kern="1200" dirty="0" smtClean="0">
              <a:solidFill>
                <a:schemeClr val="tx1"/>
              </a:solidFill>
            </a:rPr>
            <a:t>ICT modernization for supervision</a:t>
          </a:r>
          <a:endParaRPr lang="en-ZA" sz="1050" kern="1200" dirty="0">
            <a:solidFill>
              <a:schemeClr val="tx1"/>
            </a:solidFill>
          </a:endParaRPr>
        </a:p>
      </dsp:txBody>
      <dsp:txXfrm>
        <a:off x="7032210" y="959761"/>
        <a:ext cx="2081542" cy="740715"/>
      </dsp:txXfrm>
    </dsp:sp>
    <dsp:sp modelId="{289A3272-8559-44B2-8974-CD9D3FDDAD75}">
      <dsp:nvSpPr>
        <dsp:cNvPr id="0" name=""/>
        <dsp:cNvSpPr/>
      </dsp:nvSpPr>
      <dsp:spPr>
        <a:xfrm>
          <a:off x="7175990" y="1894353"/>
          <a:ext cx="1851792" cy="740715"/>
        </a:xfrm>
        <a:prstGeom prst="rect">
          <a:avLst/>
        </a:prstGeom>
        <a:solidFill>
          <a:schemeClr val="accent5">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rPr>
            <a:t>Mobility (laptops, smartphones, tablets, etc.)</a:t>
          </a:r>
          <a:endParaRPr lang="en-GB" sz="1400" kern="1200" dirty="0">
            <a:solidFill>
              <a:schemeClr val="tx1"/>
            </a:solidFill>
          </a:endParaRPr>
        </a:p>
      </dsp:txBody>
      <dsp:txXfrm>
        <a:off x="7175990" y="1894353"/>
        <a:ext cx="1851792" cy="740715"/>
      </dsp:txXfrm>
    </dsp:sp>
    <dsp:sp modelId="{842FEA97-74D0-4BFB-AFD8-67D7F1262DE4}">
      <dsp:nvSpPr>
        <dsp:cNvPr id="0" name=""/>
        <dsp:cNvSpPr/>
      </dsp:nvSpPr>
      <dsp:spPr>
        <a:xfrm>
          <a:off x="7175990" y="2828938"/>
          <a:ext cx="1851792" cy="999967"/>
        </a:xfrm>
        <a:prstGeom prst="rect">
          <a:avLst/>
        </a:prstGeom>
        <a:solidFill>
          <a:schemeClr val="accent5">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smtClean="0">
              <a:solidFill>
                <a:schemeClr val="tx1"/>
              </a:solidFill>
            </a:rPr>
            <a:t>Modernize supervision (e.g. Electronic monitoring, smart vehicles, drones, biometrics)</a:t>
          </a:r>
          <a:endParaRPr lang="en-GB" sz="1400" kern="1200" dirty="0">
            <a:solidFill>
              <a:schemeClr val="tx1"/>
            </a:solidFill>
          </a:endParaRPr>
        </a:p>
      </dsp:txBody>
      <dsp:txXfrm>
        <a:off x="7175990" y="2828938"/>
        <a:ext cx="1851792" cy="999967"/>
      </dsp:txXfrm>
    </dsp:sp>
    <dsp:sp modelId="{3A478589-3B6C-4302-87BC-9A83D593EBCC}">
      <dsp:nvSpPr>
        <dsp:cNvPr id="0" name=""/>
        <dsp:cNvSpPr/>
      </dsp:nvSpPr>
      <dsp:spPr>
        <a:xfrm>
          <a:off x="9302107" y="965948"/>
          <a:ext cx="2097008" cy="740715"/>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solidFill>
                <a:schemeClr val="tx1"/>
              </a:solidFill>
            </a:rPr>
            <a:t>Intervention:</a:t>
          </a:r>
        </a:p>
        <a:p>
          <a:pPr lvl="0" algn="ctr" defTabSz="466725">
            <a:lnSpc>
              <a:spcPct val="90000"/>
            </a:lnSpc>
            <a:spcBef>
              <a:spcPct val="0"/>
            </a:spcBef>
            <a:spcAft>
              <a:spcPct val="35000"/>
            </a:spcAft>
          </a:pPr>
          <a:r>
            <a:rPr lang="en-GB" sz="1050" kern="1200" dirty="0" smtClean="0">
              <a:solidFill>
                <a:schemeClr val="tx1"/>
              </a:solidFill>
            </a:rPr>
            <a:t>Provisioning of appropriate structure</a:t>
          </a:r>
          <a:endParaRPr lang="en-GB" sz="1050" kern="1200" dirty="0">
            <a:solidFill>
              <a:schemeClr val="tx1"/>
            </a:solidFill>
          </a:endParaRPr>
        </a:p>
      </dsp:txBody>
      <dsp:txXfrm>
        <a:off x="9302107" y="965948"/>
        <a:ext cx="2097008" cy="740715"/>
      </dsp:txXfrm>
    </dsp:sp>
    <dsp:sp modelId="{5ED69B5B-BC9A-46B7-900D-39DFA0013DD2}">
      <dsp:nvSpPr>
        <dsp:cNvPr id="0" name=""/>
        <dsp:cNvSpPr/>
      </dsp:nvSpPr>
      <dsp:spPr>
        <a:xfrm>
          <a:off x="9404629" y="1822460"/>
          <a:ext cx="1816851" cy="740715"/>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rPr>
            <a:t>Specialized training for social re-integration</a:t>
          </a:r>
          <a:endParaRPr lang="en-GB" sz="1400" kern="1200" dirty="0">
            <a:solidFill>
              <a:schemeClr val="tx1"/>
            </a:solidFill>
          </a:endParaRPr>
        </a:p>
      </dsp:txBody>
      <dsp:txXfrm>
        <a:off x="9404629" y="1822460"/>
        <a:ext cx="1816851" cy="74071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0.30146</cdr:x>
      <cdr:y>0.1653</cdr:y>
    </cdr:from>
    <cdr:to>
      <cdr:x>0.73889</cdr:x>
      <cdr:y>0.86059</cdr:y>
    </cdr:to>
    <cdr:sp macro="" textlink="">
      <cdr:nvSpPr>
        <cdr:cNvPr id="2" name="Oval 1"/>
        <cdr:cNvSpPr/>
      </cdr:nvSpPr>
      <cdr:spPr>
        <a:xfrm xmlns:a="http://schemas.openxmlformats.org/drawingml/2006/main">
          <a:off x="2241479" y="766147"/>
          <a:ext cx="3252506" cy="3222638"/>
        </a:xfrm>
        <a:prstGeom xmlns:a="http://schemas.openxmlformats.org/drawingml/2006/main" prst="ellipse">
          <a:avLst/>
        </a:prstGeom>
        <a:blipFill xmlns:a="http://schemas.openxmlformats.org/drawingml/2006/main">
          <a:blip xmlns:r="http://schemas.openxmlformats.org/officeDocument/2006/relationships" r:embed="rId1"/>
          <a:stretch>
            <a:fillRect/>
          </a:stretch>
        </a:blip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0.06719</cdr:x>
      <cdr:y>0.30251</cdr:y>
    </cdr:from>
    <cdr:to>
      <cdr:x>0.17855</cdr:x>
      <cdr:y>0.48089</cdr:y>
    </cdr:to>
    <cdr:sp macro="" textlink="">
      <cdr:nvSpPr>
        <cdr:cNvPr id="3" name="Oval 2">
          <a:extLst xmlns:a="http://schemas.openxmlformats.org/drawingml/2006/main">
            <a:ext uri="{FF2B5EF4-FFF2-40B4-BE49-F238E27FC236}">
              <a16:creationId xmlns:lc="http://schemas.openxmlformats.org/drawingml/2006/lockedCanvas" xmlns:a16="http://schemas.microsoft.com/office/drawing/2014/main" xmlns:p="http://schemas.openxmlformats.org/presentationml/2006/main" xmlns:r="http://schemas.openxmlformats.org/officeDocument/2006/relationships" xmlns="" id="{2EF9CEEA-65F2-4E31-AFB9-C410E054534C}"/>
            </a:ext>
          </a:extLst>
        </cdr:cNvPr>
        <cdr:cNvSpPr/>
      </cdr:nvSpPr>
      <cdr:spPr>
        <a:xfrm xmlns:a="http://schemas.openxmlformats.org/drawingml/2006/main">
          <a:off x="499590" y="1402121"/>
          <a:ext cx="828000" cy="826783"/>
        </a:xfrm>
        <a:prstGeom xmlns:a="http://schemas.openxmlformats.org/drawingml/2006/main" prst="ellipse">
          <a:avLst/>
        </a:prstGeom>
        <a:solidFill xmlns:a="http://schemas.openxmlformats.org/drawingml/2006/main">
          <a:schemeClr val="accent6">
            <a:lumMod val="60000"/>
            <a:lumOff val="40000"/>
          </a:schemeClr>
        </a:solidFill>
        <a:ln xmlns:a="http://schemas.openxmlformats.org/drawingml/2006/main" w="12700" cap="flat" cmpd="sng" algn="ctr">
          <a:noFill/>
          <a:prstDash val="solid"/>
          <a:miter lim="800000"/>
        </a:ln>
        <a:effectLst xmlns:a="http://schemas.openxmlformats.org/drawingml/2006/main"/>
      </cdr:spPr>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E0337-60F2-48E3-804D-D8A7DEE870FB}" type="datetimeFigureOut">
              <a:rPr lang="en-ZA" smtClean="0"/>
              <a:t>2020/10/07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6F0A4-DABF-438F-8DC1-E5244420521C}" type="slidenum">
              <a:rPr lang="en-ZA" smtClean="0"/>
              <a:t>‹#›</a:t>
            </a:fld>
            <a:endParaRPr lang="en-ZA"/>
          </a:p>
        </p:txBody>
      </p:sp>
    </p:spTree>
    <p:extLst>
      <p:ext uri="{BB962C8B-B14F-4D97-AF65-F5344CB8AC3E}">
        <p14:creationId xmlns:p14="http://schemas.microsoft.com/office/powerpoint/2010/main" val="427930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dylandgilli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exels.com/@fauxel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a:t>
            </a:r>
            <a:r>
              <a:rPr lang="en-ID" sz="1200" b="0" i="0" u="none" strike="noStrike" kern="1200" dirty="0">
                <a:solidFill>
                  <a:schemeClr val="tx1"/>
                </a:solidFill>
                <a:effectLst/>
                <a:latin typeface="+mn-lt"/>
                <a:ea typeface="+mn-ea"/>
                <a:cs typeface="+mn-cs"/>
                <a:hlinkClick r:id="rId3"/>
              </a:rPr>
              <a:t>Rebrand Cities</a:t>
            </a:r>
            <a:r>
              <a:rPr lang="en-ID"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on </a:t>
            </a:r>
            <a:r>
              <a:rPr lang="en-US" sz="1200" b="0" i="0" kern="1200" dirty="0" err="1">
                <a:solidFill>
                  <a:schemeClr val="tx1"/>
                </a:solidFill>
                <a:effectLst/>
                <a:latin typeface="+mn-lt"/>
                <a:ea typeface="+mn-ea"/>
                <a:cs typeface="+mn-cs"/>
              </a:rPr>
              <a:t>Pexels</a:t>
            </a:r>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solidFill>
                  <a:prstClr val="black"/>
                </a:solidFill>
              </a:rPr>
              <a:pPr/>
              <a:t>1</a:t>
            </a:fld>
            <a:endParaRPr lang="en-ID">
              <a:solidFill>
                <a:prstClr val="black"/>
              </a:solidFill>
            </a:endParaRPr>
          </a:p>
        </p:txBody>
      </p:sp>
    </p:spTree>
    <p:extLst>
      <p:ext uri="{BB962C8B-B14F-4D97-AF65-F5344CB8AC3E}">
        <p14:creationId xmlns:p14="http://schemas.microsoft.com/office/powerpoint/2010/main" val="79251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will be no further consultation</a:t>
            </a:r>
            <a:r>
              <a:rPr lang="en-US" baseline="0" dirty="0" smtClean="0"/>
              <a:t> on APP KPI, whatever is added her will be taken as the final </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12</a:t>
            </a:fld>
            <a:endParaRPr lang="en-ZA"/>
          </a:p>
        </p:txBody>
      </p:sp>
    </p:spTree>
    <p:extLst>
      <p:ext uri="{BB962C8B-B14F-4D97-AF65-F5344CB8AC3E}">
        <p14:creationId xmlns:p14="http://schemas.microsoft.com/office/powerpoint/2010/main" val="790625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7D6F0A4-DABF-438F-8DC1-E5244420521C}" type="slidenum">
              <a:rPr lang="en-ZA" smtClean="0"/>
              <a:t>13</a:t>
            </a:fld>
            <a:endParaRPr lang="en-ZA"/>
          </a:p>
        </p:txBody>
      </p:sp>
    </p:spTree>
    <p:extLst>
      <p:ext uri="{BB962C8B-B14F-4D97-AF65-F5344CB8AC3E}">
        <p14:creationId xmlns:p14="http://schemas.microsoft.com/office/powerpoint/2010/main" val="1005412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The alternative modes of delivery to improve performance</a:t>
            </a:r>
          </a:p>
          <a:p>
            <a:pPr marL="342900" indent="-342900">
              <a:buAutoNum type="alphaLcParenR"/>
            </a:pPr>
            <a:r>
              <a:rPr lang="en-ZA" dirty="0" smtClean="0"/>
              <a:t>Reflect on the current modes of delivery and SDM proposed</a:t>
            </a:r>
          </a:p>
          <a:p>
            <a:pPr marL="342900" indent="-342900">
              <a:buAutoNum type="alphaLcParenR"/>
            </a:pPr>
            <a:r>
              <a:rPr lang="en-ZA" dirty="0" smtClean="0"/>
              <a:t>Steps taken to resolve the challenges </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2396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Updated risks</a:t>
            </a:r>
          </a:p>
          <a:p>
            <a:pPr marL="342900" indent="-342900">
              <a:buAutoNum type="alphaLcParenR"/>
            </a:pPr>
            <a:r>
              <a:rPr lang="en-ZA" dirty="0" smtClean="0"/>
              <a:t>Plans to mitigate</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4805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Updated risks</a:t>
            </a:r>
          </a:p>
          <a:p>
            <a:pPr marL="342900" indent="-342900">
              <a:buAutoNum type="alphaLcParenR"/>
            </a:pPr>
            <a:r>
              <a:rPr lang="en-ZA" dirty="0" smtClean="0"/>
              <a:t>Plans to mitigate</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3422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Updated risks</a:t>
            </a:r>
          </a:p>
          <a:p>
            <a:pPr marL="342900" indent="-342900">
              <a:buAutoNum type="alphaLcParenR"/>
            </a:pPr>
            <a:r>
              <a:rPr lang="en-ZA" dirty="0" smtClean="0"/>
              <a:t>Plans to mitigate</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3339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Updated risks</a:t>
            </a:r>
          </a:p>
          <a:p>
            <a:pPr marL="342900" indent="-342900">
              <a:buAutoNum type="alphaLcParenR"/>
            </a:pPr>
            <a:r>
              <a:rPr lang="en-ZA" dirty="0" smtClean="0"/>
              <a:t>Plans to mitigate</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1575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by </a:t>
            </a:r>
            <a:r>
              <a:rPr lang="en-US" sz="1200" b="1" i="0" u="none" strike="noStrike" kern="1200" dirty="0" err="1">
                <a:solidFill>
                  <a:schemeClr val="tx1"/>
                </a:solidFill>
                <a:effectLst/>
                <a:latin typeface="+mn-lt"/>
                <a:ea typeface="+mn-ea"/>
                <a:cs typeface="+mn-cs"/>
                <a:hlinkClick r:id="rId3"/>
              </a:rPr>
              <a:t>fauxels</a:t>
            </a:r>
            <a:endParaRPr lang="en-US" sz="1200" b="1" i="0" u="none" strike="noStrike"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 </a:t>
            </a:r>
            <a:r>
              <a:rPr lang="en-US" sz="1200" b="0" i="0" kern="1200" dirty="0" err="1">
                <a:solidFill>
                  <a:schemeClr val="tx1"/>
                </a:solidFill>
                <a:effectLst/>
                <a:latin typeface="+mn-lt"/>
                <a:ea typeface="+mn-ea"/>
                <a:cs typeface="+mn-cs"/>
              </a:rPr>
              <a:t>Pexels</a:t>
            </a:r>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solidFill>
                  <a:prstClr val="black"/>
                </a:solidFill>
              </a:rPr>
              <a:pPr/>
              <a:t>19</a:t>
            </a:fld>
            <a:endParaRPr lang="en-ID">
              <a:solidFill>
                <a:prstClr val="black"/>
              </a:solidFill>
            </a:endParaRPr>
          </a:p>
        </p:txBody>
      </p:sp>
    </p:spTree>
    <p:extLst>
      <p:ext uri="{BB962C8B-B14F-4D97-AF65-F5344CB8AC3E}">
        <p14:creationId xmlns:p14="http://schemas.microsoft.com/office/powerpoint/2010/main" val="42695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186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153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Brainstorming</a:t>
            </a:r>
            <a:r>
              <a:rPr lang="en-US" baseline="0" dirty="0" smtClean="0"/>
              <a:t> technique:</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Push: Driving forces in the present that affect the future</a:t>
            </a:r>
          </a:p>
          <a:p>
            <a:pPr marL="0" lvl="0" indent="0" algn="l" rtl="0">
              <a:spcBef>
                <a:spcPts val="0"/>
              </a:spcBef>
              <a:spcAft>
                <a:spcPts val="0"/>
              </a:spcAft>
              <a:buNone/>
            </a:pPr>
            <a:r>
              <a:rPr lang="en-US" dirty="0" smtClean="0"/>
              <a:t>Weights: barriers to change that keep us in the past</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479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provided by Strategic Management –</a:t>
            </a:r>
            <a:r>
              <a:rPr lang="en-US" baseline="0" dirty="0" smtClean="0"/>
              <a:t> Outcome Leaders need to develop their own please</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5</a:t>
            </a:fld>
            <a:endParaRPr lang="en-ZA"/>
          </a:p>
        </p:txBody>
      </p:sp>
    </p:spTree>
    <p:extLst>
      <p:ext uri="{BB962C8B-B14F-4D97-AF65-F5344CB8AC3E}">
        <p14:creationId xmlns:p14="http://schemas.microsoft.com/office/powerpoint/2010/main" val="417438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28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for information</a:t>
            </a:r>
            <a:r>
              <a:rPr lang="en-US" baseline="0" dirty="0" smtClean="0"/>
              <a:t> only – remind managers what the seven priority areas are – not for presentation purposes</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7</a:t>
            </a:fld>
            <a:endParaRPr lang="en-ZA"/>
          </a:p>
        </p:txBody>
      </p:sp>
    </p:spTree>
    <p:extLst>
      <p:ext uri="{BB962C8B-B14F-4D97-AF65-F5344CB8AC3E}">
        <p14:creationId xmlns:p14="http://schemas.microsoft.com/office/powerpoint/2010/main" val="218003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for information</a:t>
            </a:r>
            <a:r>
              <a:rPr lang="en-US" baseline="0" dirty="0" smtClean="0"/>
              <a:t> only – remind managers what the seven priority areas are – not for presentation purposes</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8</a:t>
            </a:fld>
            <a:endParaRPr lang="en-ZA"/>
          </a:p>
        </p:txBody>
      </p:sp>
    </p:spTree>
    <p:extLst>
      <p:ext uri="{BB962C8B-B14F-4D97-AF65-F5344CB8AC3E}">
        <p14:creationId xmlns:p14="http://schemas.microsoft.com/office/powerpoint/2010/main" val="1765230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11</a:t>
            </a:fld>
            <a:endParaRPr lang="en-ZA"/>
          </a:p>
        </p:txBody>
      </p:sp>
    </p:spTree>
    <p:extLst>
      <p:ext uri="{BB962C8B-B14F-4D97-AF65-F5344CB8AC3E}">
        <p14:creationId xmlns:p14="http://schemas.microsoft.com/office/powerpoint/2010/main" val="129411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Tree>
    <p:extLst>
      <p:ext uri="{BB962C8B-B14F-4D97-AF65-F5344CB8AC3E}">
        <p14:creationId xmlns:p14="http://schemas.microsoft.com/office/powerpoint/2010/main" val="118514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62863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Tree>
    <p:extLst>
      <p:ext uri="{BB962C8B-B14F-4D97-AF65-F5344CB8AC3E}">
        <p14:creationId xmlns:p14="http://schemas.microsoft.com/office/powerpoint/2010/main" val="108379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Content &amp; Note">
    <p:spTree>
      <p:nvGrpSpPr>
        <p:cNvPr id="1" name=""/>
        <p:cNvGrpSpPr/>
        <p:nvPr/>
      </p:nvGrpSpPr>
      <p:grpSpPr>
        <a:xfrm>
          <a:off x="0" y="0"/>
          <a:ext cx="0" cy="0"/>
          <a:chOff x="0" y="0"/>
          <a:chExt cx="0" cy="0"/>
        </a:xfrm>
      </p:grpSpPr>
      <p:sp>
        <p:nvSpPr>
          <p:cNvPr id="2" name="Title 1"/>
          <p:cNvSpPr>
            <a:spLocks noGrp="1"/>
          </p:cNvSpPr>
          <p:nvPr>
            <p:ph type="title"/>
          </p:nvPr>
        </p:nvSpPr>
        <p:spPr>
          <a:xfrm>
            <a:off x="187057" y="44451"/>
            <a:ext cx="9531405" cy="1013950"/>
          </a:xfrm>
        </p:spPr>
        <p:txBody>
          <a:bodyPr>
            <a:normAutofit/>
          </a:bodyPr>
          <a:lstStyle>
            <a:lvl1pPr>
              <a:defRPr sz="2300"/>
            </a:lvl1pPr>
          </a:lstStyle>
          <a:p>
            <a:r>
              <a:rPr lang="en-US"/>
              <a:t>Click to edit Master title style</a:t>
            </a:r>
          </a:p>
        </p:txBody>
      </p:sp>
      <p:sp>
        <p:nvSpPr>
          <p:cNvPr id="8" name="Text Placeholder 7">
            <a:extLst>
              <a:ext uri="{FF2B5EF4-FFF2-40B4-BE49-F238E27FC236}">
                <a16:creationId xmlns="" xmlns:a16="http://schemas.microsoft.com/office/drawing/2014/main" id="{D25184CD-A2F1-4EC8-A326-3D39AFC0BC76}"/>
              </a:ext>
            </a:extLst>
          </p:cNvPr>
          <p:cNvSpPr>
            <a:spLocks noGrp="1"/>
          </p:cNvSpPr>
          <p:nvPr>
            <p:ph type="body" sz="quarter" idx="13"/>
          </p:nvPr>
        </p:nvSpPr>
        <p:spPr>
          <a:xfrm>
            <a:off x="187056" y="6568073"/>
            <a:ext cx="9454798" cy="287338"/>
          </a:xfrm>
        </p:spPr>
        <p:txBody>
          <a:bodyPr>
            <a:normAutofit/>
          </a:bodyPr>
          <a:lstStyle>
            <a:lvl1pPr marL="0" indent="0">
              <a:buNone/>
              <a:defRPr sz="1200">
                <a:solidFill>
                  <a:schemeClr val="bg1">
                    <a:lumMod val="50000"/>
                  </a:schemeClr>
                </a:solidFill>
              </a:defRPr>
            </a:lvl1pPr>
          </a:lstStyle>
          <a:p>
            <a:pPr lvl="0"/>
            <a:endParaRPr lang="en-GB"/>
          </a:p>
        </p:txBody>
      </p:sp>
    </p:spTree>
    <p:extLst>
      <p:ext uri="{BB962C8B-B14F-4D97-AF65-F5344CB8AC3E}">
        <p14:creationId xmlns:p14="http://schemas.microsoft.com/office/powerpoint/2010/main" val="2581605310"/>
      </p:ext>
    </p:extLst>
  </p:cSld>
  <p:clrMapOvr>
    <a:masterClrMapping/>
  </p:clrMapOvr>
  <p:extLst mod="1">
    <p:ext uri="{DCECCB84-F9BA-43D5-87BE-67443E8EF086}">
      <p15:sldGuideLst xmlns:p15="http://schemas.microsoft.com/office/powerpoint/2012/main">
        <p15:guide id="1" orient="horz" pos="2160">
          <p15:clr>
            <a:srgbClr val="FBAE40"/>
          </p15:clr>
        </p15:guide>
        <p15:guide id="2" pos="36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7" name="Rectangle 6">
            <a:extLst>
              <a:ext uri="{FF2B5EF4-FFF2-40B4-BE49-F238E27FC236}">
                <a16:creationId xmlns:a16="http://schemas.microsoft.com/office/drawing/2014/main" xmlns="" id="{3479D463-626D-4D34-B749-7F089E12D7CA}"/>
              </a:ext>
            </a:extLst>
          </p:cNvPr>
          <p:cNvSpPr/>
          <p:nvPr userDrawn="1"/>
        </p:nvSpPr>
        <p:spPr>
          <a:xfrm>
            <a:off x="11202988" y="6438640"/>
            <a:ext cx="455612" cy="419360"/>
          </a:xfrm>
          <a:prstGeom prst="rect">
            <a:avLst/>
          </a:prstGeom>
          <a:solidFill>
            <a:srgbClr val="54823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fld id="{516E4415-7190-4740-A70C-FF2C4EC25AE3}" type="slidenum">
              <a:rPr kumimoji="0" lang="en-ID" sz="1600" b="0" i="0" u="none" strike="noStrike" kern="0" cap="none" spc="0" normalizeH="0" baseline="0" noProof="0" smtClean="0">
                <a:ln>
                  <a:noFill/>
                </a:ln>
                <a:solidFill>
                  <a:srgbClr val="FFFFFF"/>
                </a:solidFill>
                <a:effectLst/>
                <a:uLnTx/>
                <a:uFillTx/>
                <a:latin typeface="Segoe UI Light"/>
              </a:rPr>
              <a:t>‹#›</a:t>
            </a:fld>
            <a:endParaRPr kumimoji="0" lang="en-ID" sz="1600" b="0" i="0" u="none" strike="noStrike" kern="0" cap="none" spc="0" normalizeH="0" baseline="0" noProof="0" dirty="0" smtClean="0">
              <a:ln>
                <a:noFill/>
              </a:ln>
              <a:solidFill>
                <a:srgbClr val="FFFFFF"/>
              </a:solidFill>
              <a:effectLst/>
              <a:uLnTx/>
              <a:uFillTx/>
              <a:latin typeface="Segoe UI Light"/>
            </a:endParaRPr>
          </a:p>
        </p:txBody>
      </p:sp>
      <p:sp>
        <p:nvSpPr>
          <p:cNvPr id="8" name="TextBox 7">
            <a:extLst>
              <a:ext uri="{FF2B5EF4-FFF2-40B4-BE49-F238E27FC236}">
                <a16:creationId xmlns:a16="http://schemas.microsoft.com/office/drawing/2014/main" xmlns="" id="{EFDD757A-A93F-4A87-AABA-56DAE452BE14}"/>
              </a:ext>
            </a:extLst>
          </p:cNvPr>
          <p:cNvSpPr txBox="1"/>
          <p:nvPr userDrawn="1"/>
        </p:nvSpPr>
        <p:spPr>
          <a:xfrm>
            <a:off x="9277165" y="6561787"/>
            <a:ext cx="1726816" cy="123111"/>
          </a:xfrm>
          <a:prstGeom prst="rect">
            <a:avLst/>
          </a:prstGeom>
          <a:noFill/>
        </p:spPr>
        <p:txBody>
          <a:bodyPr wrap="square" lIns="0" tIns="0" rIns="0" bIns="0" rtlCol="0" anchor="ctr">
            <a:spAutoFit/>
          </a:bodyPr>
          <a:lstStyle/>
          <a:p>
            <a:pPr algn="r"/>
            <a:r>
              <a:rPr lang="en-US" sz="800" dirty="0" smtClean="0">
                <a:solidFill>
                  <a:srgbClr val="FFFFFF">
                    <a:lumMod val="65000"/>
                  </a:srgbClr>
                </a:solidFill>
                <a:latin typeface="Segoe UI Light" panose="020B0502040204020203" pitchFamily="34" charset="0"/>
                <a:cs typeface="Segoe UI Light" panose="020B0502040204020203" pitchFamily="34" charset="0"/>
              </a:rPr>
              <a:t>2020</a:t>
            </a:r>
            <a:r>
              <a:rPr lang="en-US" sz="800" baseline="0" dirty="0" smtClean="0">
                <a:solidFill>
                  <a:srgbClr val="FFFFFF">
                    <a:lumMod val="65000"/>
                  </a:srgbClr>
                </a:solidFill>
                <a:latin typeface="Segoe UI Light" panose="020B0502040204020203" pitchFamily="34" charset="0"/>
                <a:cs typeface="Segoe UI Light" panose="020B0502040204020203" pitchFamily="34" charset="0"/>
              </a:rPr>
              <a:t> STRATEGIC PLANNING SESSION</a:t>
            </a:r>
            <a:endParaRPr lang="en-US" sz="800" dirty="0">
              <a:solidFill>
                <a:srgbClr val="FFFFFF">
                  <a:lumMod val="65000"/>
                </a:srgbClr>
              </a:solidFill>
              <a:latin typeface="Segoe UI Light" panose="020B0502040204020203" pitchFamily="34" charset="0"/>
              <a:cs typeface="Segoe UI Light" panose="020B0502040204020203" pitchFamily="34" charset="0"/>
            </a:endParaRPr>
          </a:p>
        </p:txBody>
      </p:sp>
      <p:cxnSp>
        <p:nvCxnSpPr>
          <p:cNvPr id="9" name="Straight Connector 8">
            <a:extLst>
              <a:ext uri="{FF2B5EF4-FFF2-40B4-BE49-F238E27FC236}">
                <a16:creationId xmlns:a16="http://schemas.microsoft.com/office/drawing/2014/main" xmlns="" id="{4B86A402-833A-414F-8B21-CB235D6F827F}"/>
              </a:ext>
            </a:extLst>
          </p:cNvPr>
          <p:cNvCxnSpPr>
            <a:cxnSpLocks/>
          </p:cNvCxnSpPr>
          <p:nvPr userDrawn="1"/>
        </p:nvCxnSpPr>
        <p:spPr>
          <a:xfrm flipH="1" flipV="1">
            <a:off x="1" y="6648320"/>
            <a:ext cx="9277164" cy="36578"/>
          </a:xfrm>
          <a:prstGeom prst="line">
            <a:avLst/>
          </a:prstGeom>
          <a:noFill/>
          <a:ln w="6350" cap="flat" cmpd="sng" algn="ctr">
            <a:solidFill>
              <a:srgbClr val="FFFFFF">
                <a:lumMod val="85000"/>
              </a:srgbClr>
            </a:solidFill>
            <a:prstDash val="solid"/>
            <a:miter lim="800000"/>
          </a:ln>
          <a:effectLst/>
        </p:spPr>
      </p:cxnSp>
      <p:sp>
        <p:nvSpPr>
          <p:cNvPr id="11" name="Rectangle 10">
            <a:extLst>
              <a:ext uri="{FF2B5EF4-FFF2-40B4-BE49-F238E27FC236}">
                <a16:creationId xmlns:a16="http://schemas.microsoft.com/office/drawing/2014/main" xmlns="" id="{F9EDA4DD-5668-4D40-9FD9-47B3AC01D45D}"/>
              </a:ext>
            </a:extLst>
          </p:cNvPr>
          <p:cNvSpPr/>
          <p:nvPr userDrawn="1"/>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2" name="Rounded Rectangle 11">
            <a:extLst>
              <a:ext uri="{FF2B5EF4-FFF2-40B4-BE49-F238E27FC236}">
                <a16:creationId xmlns:a16="http://schemas.microsoft.com/office/drawing/2014/main" xmlns="" id="{3FF68B7E-2A3C-7445-840D-E03AC743B2BC}"/>
              </a:ext>
            </a:extLst>
          </p:cNvPr>
          <p:cNvSpPr/>
          <p:nvPr userDrawn="1"/>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cxnSp>
        <p:nvCxnSpPr>
          <p:cNvPr id="13" name="Straight Connector 12">
            <a:extLst>
              <a:ext uri="{FF2B5EF4-FFF2-40B4-BE49-F238E27FC236}">
                <a16:creationId xmlns:a16="http://schemas.microsoft.com/office/drawing/2014/main" xmlns="" id="{D4D9F918-F730-4449-AB3E-2E8143B1A414}"/>
              </a:ext>
            </a:extLst>
          </p:cNvPr>
          <p:cNvCxnSpPr>
            <a:cxnSpLocks/>
          </p:cNvCxnSpPr>
          <p:nvPr userDrawn="1"/>
        </p:nvCxnSpPr>
        <p:spPr>
          <a:xfrm flipV="1">
            <a:off x="7341833" y="910724"/>
            <a:ext cx="4501593" cy="12554"/>
          </a:xfrm>
          <a:prstGeom prst="line">
            <a:avLst/>
          </a:prstGeom>
          <a:noFill/>
          <a:ln w="6350" cap="flat" cmpd="sng" algn="ctr">
            <a:solidFill>
              <a:srgbClr val="FFFFFF"/>
            </a:solidFill>
            <a:prstDash val="solid"/>
            <a:miter lim="800000"/>
          </a:ln>
          <a:effectLst/>
        </p:spPr>
      </p:cxnSp>
      <p:sp>
        <p:nvSpPr>
          <p:cNvPr id="14" name="Title 1">
            <a:extLst>
              <a:ext uri="{FF2B5EF4-FFF2-40B4-BE49-F238E27FC236}">
                <a16:creationId xmlns:a16="http://schemas.microsoft.com/office/drawing/2014/main" xmlns="" id="{4430A9AA-BB5E-FF43-8C3E-F42948508E5B}"/>
              </a:ext>
            </a:extLst>
          </p:cNvPr>
          <p:cNvSpPr txBox="1">
            <a:spLocks/>
          </p:cNvSpPr>
          <p:nvPr userDrawn="1"/>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000000"/>
              </a:solidFill>
              <a:effectLst/>
              <a:uLnTx/>
              <a:uFillTx/>
              <a:latin typeface="Georgia"/>
            </a:endParaRPr>
          </a:p>
        </p:txBody>
      </p:sp>
    </p:spTree>
    <p:extLst>
      <p:ext uri="{BB962C8B-B14F-4D97-AF65-F5344CB8AC3E}">
        <p14:creationId xmlns:p14="http://schemas.microsoft.com/office/powerpoint/2010/main" val="70474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4141117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0E9A891-64E2-48B2-9C5E-81C16EB8C2CB}" type="datetimeFigureOut">
              <a:rPr lang="en-ZA" smtClean="0"/>
              <a:t>2020/10/07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44467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0E9A891-64E2-48B2-9C5E-81C16EB8C2CB}" type="datetimeFigureOut">
              <a:rPr lang="en-ZA" smtClean="0"/>
              <a:t>2020/10/07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41749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0E9A891-64E2-48B2-9C5E-81C16EB8C2CB}" type="datetimeFigureOut">
              <a:rPr lang="en-ZA" smtClean="0"/>
              <a:t>2020/10/07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98843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9A891-64E2-48B2-9C5E-81C16EB8C2CB}" type="datetimeFigureOut">
              <a:rPr lang="en-ZA" smtClean="0"/>
              <a:t>2020/10/07</a:t>
            </a:fld>
            <a:endParaRPr lang="en-ZA"/>
          </a:p>
        </p:txBody>
      </p:sp>
      <p:sp>
        <p:nvSpPr>
          <p:cNvPr id="3" name="Footer Placeholder 2"/>
          <p:cNvSpPr>
            <a:spLocks noGrp="1"/>
          </p:cNvSpPr>
          <p:nvPr>
            <p:ph type="ftr" sz="quarter" idx="11"/>
          </p:nvPr>
        </p:nvSpPr>
        <p:spPr/>
        <p:txBody>
          <a:bodyPr/>
          <a:lstStyle/>
          <a:p>
            <a:endParaRPr lang="en-ZA"/>
          </a:p>
        </p:txBody>
      </p:sp>
    </p:spTree>
    <p:extLst>
      <p:ext uri="{BB962C8B-B14F-4D97-AF65-F5344CB8AC3E}">
        <p14:creationId xmlns:p14="http://schemas.microsoft.com/office/powerpoint/2010/main" val="397009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9A891-64E2-48B2-9C5E-81C16EB8C2CB}" type="datetimeFigureOut">
              <a:rPr lang="en-ZA" smtClean="0"/>
              <a:t>2020/10/07</a:t>
            </a:fld>
            <a:endParaRPr lang="en-ZA"/>
          </a:p>
        </p:txBody>
      </p:sp>
      <p:sp>
        <p:nvSpPr>
          <p:cNvPr id="6" name="Footer Placeholder 5"/>
          <p:cNvSpPr>
            <a:spLocks noGrp="1"/>
          </p:cNvSpPr>
          <p:nvPr>
            <p:ph type="ftr" sz="quarter" idx="11"/>
          </p:nvPr>
        </p:nvSpPr>
        <p:spPr/>
        <p:txBody>
          <a:bodyPr/>
          <a:lstStyle/>
          <a:p>
            <a:endParaRPr lang="en-ZA"/>
          </a:p>
        </p:txBody>
      </p:sp>
    </p:spTree>
    <p:extLst>
      <p:ext uri="{BB962C8B-B14F-4D97-AF65-F5344CB8AC3E}">
        <p14:creationId xmlns:p14="http://schemas.microsoft.com/office/powerpoint/2010/main" val="335890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9A891-64E2-48B2-9C5E-81C16EB8C2CB}" type="datetimeFigureOut">
              <a:rPr lang="en-ZA" smtClean="0"/>
              <a:t>2020/10/07</a:t>
            </a:fld>
            <a:endParaRPr lang="en-ZA"/>
          </a:p>
        </p:txBody>
      </p:sp>
      <p:sp>
        <p:nvSpPr>
          <p:cNvPr id="6" name="Footer Placeholder 5"/>
          <p:cNvSpPr>
            <a:spLocks noGrp="1"/>
          </p:cNvSpPr>
          <p:nvPr>
            <p:ph type="ftr" sz="quarter" idx="11"/>
          </p:nvPr>
        </p:nvSpPr>
        <p:spPr/>
        <p:txBody>
          <a:bodyPr/>
          <a:lstStyle/>
          <a:p>
            <a:endParaRPr lang="en-ZA"/>
          </a:p>
        </p:txBody>
      </p:sp>
    </p:spTree>
    <p:extLst>
      <p:ext uri="{BB962C8B-B14F-4D97-AF65-F5344CB8AC3E}">
        <p14:creationId xmlns:p14="http://schemas.microsoft.com/office/powerpoint/2010/main" val="5193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9A891-64E2-48B2-9C5E-81C16EB8C2CB}" type="datetimeFigureOut">
              <a:rPr lang="en-ZA" smtClean="0"/>
              <a:t>2020/10/07</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Tree>
    <p:extLst>
      <p:ext uri="{BB962C8B-B14F-4D97-AF65-F5344CB8AC3E}">
        <p14:creationId xmlns:p14="http://schemas.microsoft.com/office/powerpoint/2010/main" val="4283765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8.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jp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298" y="0"/>
            <a:ext cx="12192000" cy="6920924"/>
            <a:chOff x="-13298" y="0"/>
            <a:chExt cx="12192000" cy="6920924"/>
          </a:xfrm>
        </p:grpSpPr>
        <p:sp>
          <p:nvSpPr>
            <p:cNvPr id="6" name="Rectangle 5"/>
            <p:cNvSpPr/>
            <p:nvPr/>
          </p:nvSpPr>
          <p:spPr>
            <a:xfrm>
              <a:off x="-13298" y="0"/>
              <a:ext cx="12192000" cy="6866655"/>
            </a:xfrm>
            <a:prstGeom prst="rect">
              <a:avLst/>
            </a:prstGeom>
            <a: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FFFF"/>
                </a:solidFill>
              </a:endParaRPr>
            </a:p>
          </p:txBody>
        </p:sp>
        <p:sp>
          <p:nvSpPr>
            <p:cNvPr id="5" name="Rectangle 4">
              <a:extLst>
                <a:ext uri="{FF2B5EF4-FFF2-40B4-BE49-F238E27FC236}">
                  <a16:creationId xmlns:a16="http://schemas.microsoft.com/office/drawing/2014/main" xmlns="" id="{DF200334-FF46-1D40-B2FE-CA974742C6B8}"/>
                </a:ext>
              </a:extLst>
            </p:cNvPr>
            <p:cNvSpPr/>
            <p:nvPr/>
          </p:nvSpPr>
          <p:spPr>
            <a:xfrm>
              <a:off x="-13298" y="3472666"/>
              <a:ext cx="12192000" cy="3393990"/>
            </a:xfrm>
            <a:prstGeom prst="rect">
              <a:avLst/>
            </a:prstGeom>
            <a:gradFill flip="none" rotWithShape="1">
              <a:gsLst>
                <a:gs pos="0">
                  <a:schemeClr val="bg1"/>
                </a:gs>
                <a:gs pos="100000">
                  <a:schemeClr val="bg1">
                    <a:alpha val="59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B1364B69-20F5-6548-883F-0675B1C2D27B}"/>
                </a:ext>
              </a:extLst>
            </p:cNvPr>
            <p:cNvSpPr/>
            <p:nvPr/>
          </p:nvSpPr>
          <p:spPr>
            <a:xfrm>
              <a:off x="3597111" y="13170"/>
              <a:ext cx="4639726" cy="6840000"/>
            </a:xfrm>
            <a:prstGeom prst="rect">
              <a:avLst/>
            </a:prstGeom>
            <a:solidFill>
              <a:srgbClr val="54823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xmlns="" id="{DADDC354-7EBE-3548-9016-82A6B02C3C95}"/>
                </a:ext>
              </a:extLst>
            </p:cNvPr>
            <p:cNvSpPr txBox="1">
              <a:spLocks/>
            </p:cNvSpPr>
            <p:nvPr/>
          </p:nvSpPr>
          <p:spPr>
            <a:xfrm>
              <a:off x="3714161" y="3596937"/>
              <a:ext cx="4522676" cy="3323987"/>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a:lnSpc>
                  <a:spcPct val="100000"/>
                </a:lnSpc>
              </a:pPr>
              <a:r>
                <a:rPr lang="en-US" sz="3600" dirty="0" smtClean="0">
                  <a:solidFill>
                    <a:srgbClr val="FFFFFF"/>
                  </a:solidFill>
                  <a:latin typeface="Georgia"/>
                </a:rPr>
                <a:t>Outcome 4</a:t>
              </a:r>
              <a:r>
                <a:rPr lang="en-US" sz="3600" dirty="0">
                  <a:solidFill>
                    <a:srgbClr val="FFFFFF"/>
                  </a:solidFill>
                  <a:latin typeface="Georgia"/>
                </a:rPr>
                <a:t>: Successful reintegration of all those under the care of the Department</a:t>
              </a:r>
              <a:endParaRPr lang="en-ID" sz="3600" dirty="0">
                <a:solidFill>
                  <a:srgbClr val="FFFFFF"/>
                </a:solidFill>
                <a:latin typeface="Georgia"/>
              </a:endParaRPr>
            </a:p>
          </p:txBody>
        </p:sp>
        <p:cxnSp>
          <p:nvCxnSpPr>
            <p:cNvPr id="12" name="Straight Connector 11">
              <a:extLst>
                <a:ext uri="{FF2B5EF4-FFF2-40B4-BE49-F238E27FC236}">
                  <a16:creationId xmlns:a16="http://schemas.microsoft.com/office/drawing/2014/main" xmlns="" id="{B448019C-7EFB-F54B-AD80-B5CB12A12316}"/>
                </a:ext>
              </a:extLst>
            </p:cNvPr>
            <p:cNvCxnSpPr>
              <a:cxnSpLocks/>
            </p:cNvCxnSpPr>
            <p:nvPr/>
          </p:nvCxnSpPr>
          <p:spPr>
            <a:xfrm flipH="1">
              <a:off x="4915566" y="3472666"/>
              <a:ext cx="34749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2161AD9-4FEA-DE47-AB7A-0D3D9F34C056}"/>
                </a:ext>
              </a:extLst>
            </p:cNvPr>
            <p:cNvCxnSpPr>
              <a:cxnSpLocks/>
            </p:cNvCxnSpPr>
            <p:nvPr/>
          </p:nvCxnSpPr>
          <p:spPr>
            <a:xfrm flipH="1">
              <a:off x="4135364" y="3493214"/>
              <a:ext cx="430154"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9" y="6029325"/>
              <a:ext cx="2847975" cy="828675"/>
            </a:xfrm>
            <a:prstGeom prst="rect">
              <a:avLst/>
            </a:prstGeom>
          </p:spPr>
        </p:pic>
        <p:sp>
          <p:nvSpPr>
            <p:cNvPr id="18" name="Title 1">
              <a:extLst>
                <a:ext uri="{FF2B5EF4-FFF2-40B4-BE49-F238E27FC236}">
                  <a16:creationId xmlns:a16="http://schemas.microsoft.com/office/drawing/2014/main" xmlns="" id="{DADDC354-7EBE-3548-9016-82A6B02C3C95}"/>
                </a:ext>
              </a:extLst>
            </p:cNvPr>
            <p:cNvSpPr txBox="1">
              <a:spLocks/>
            </p:cNvSpPr>
            <p:nvPr/>
          </p:nvSpPr>
          <p:spPr>
            <a:xfrm>
              <a:off x="3876071" y="0"/>
              <a:ext cx="4081806" cy="3223190"/>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a:lnSpc>
                  <a:spcPct val="150000"/>
                </a:lnSpc>
              </a:pPr>
              <a:r>
                <a:rPr lang="en-US" sz="3600" dirty="0" smtClean="0">
                  <a:solidFill>
                    <a:srgbClr val="FFFFFF"/>
                  </a:solidFill>
                  <a:latin typeface="Georgia"/>
                </a:rPr>
                <a:t>2020 ANNUAL STRATEGIC PLANNING SESSION</a:t>
              </a:r>
              <a:endParaRPr lang="en-ID" sz="3600" dirty="0">
                <a:solidFill>
                  <a:srgbClr val="FFFFFF"/>
                </a:solidFill>
                <a:latin typeface="Georgia"/>
              </a:endParaRPr>
            </a:p>
          </p:txBody>
        </p:sp>
      </p:grpSp>
    </p:spTree>
    <p:extLst>
      <p:ext uri="{BB962C8B-B14F-4D97-AF65-F5344CB8AC3E}">
        <p14:creationId xmlns:p14="http://schemas.microsoft.com/office/powerpoint/2010/main" val="3387144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BBCF82-3B5E-49D2-925A-D77EAD29AFF1}"/>
              </a:ext>
            </a:extLst>
          </p:cNvPr>
          <p:cNvSpPr>
            <a:spLocks noGrp="1"/>
          </p:cNvSpPr>
          <p:nvPr>
            <p:ph type="title" idx="4294967295"/>
          </p:nvPr>
        </p:nvSpPr>
        <p:spPr>
          <a:xfrm>
            <a:off x="960438" y="0"/>
            <a:ext cx="11231562" cy="776288"/>
          </a:xfrm>
        </p:spPr>
        <p:txBody>
          <a:bodyPr>
            <a:normAutofit/>
          </a:bodyPr>
          <a:lstStyle/>
          <a:p>
            <a:r>
              <a:rPr lang="en-ZA" sz="4000" b="1" dirty="0">
                <a:solidFill>
                  <a:srgbClr val="000000"/>
                </a:solidFill>
                <a:latin typeface="Georgia"/>
              </a:rPr>
              <a:t>Solution Tree - Social Reintegration….</a:t>
            </a:r>
          </a:p>
        </p:txBody>
      </p:sp>
      <p:graphicFrame>
        <p:nvGraphicFramePr>
          <p:cNvPr id="3" name="Diagram 2"/>
          <p:cNvGraphicFramePr/>
          <p:nvPr>
            <p:extLst>
              <p:ext uri="{D42A27DB-BD31-4B8C-83A1-F6EECF244321}">
                <p14:modId xmlns:p14="http://schemas.microsoft.com/office/powerpoint/2010/main" val="3453951541"/>
              </p:ext>
            </p:extLst>
          </p:nvPr>
        </p:nvGraphicFramePr>
        <p:xfrm>
          <a:off x="436456" y="1210885"/>
          <a:ext cx="11680898" cy="6685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xmlns="" id="{3D1D2E24-36FA-6149-B377-163EFDF93ABC}"/>
              </a:ext>
            </a:extLst>
          </p:cNvPr>
          <p:cNvSpPr txBox="1"/>
          <p:nvPr/>
        </p:nvSpPr>
        <p:spPr>
          <a:xfrm>
            <a:off x="989159" y="7665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4: Successful reintegration of all those under the care of the Department</a:t>
            </a:r>
            <a:endParaRPr lang="da-DK" sz="1400" b="1" dirty="0">
              <a:solidFill>
                <a:srgbClr val="FFFFFF"/>
              </a:solidFill>
              <a:latin typeface="Segoe UI Light"/>
              <a:cs typeface="Segoe UI" panose="020B0502040204020203" pitchFamily="34" charset="0"/>
            </a:endParaRPr>
          </a:p>
        </p:txBody>
      </p:sp>
    </p:spTree>
    <p:extLst>
      <p:ext uri="{BB962C8B-B14F-4D97-AF65-F5344CB8AC3E}">
        <p14:creationId xmlns:p14="http://schemas.microsoft.com/office/powerpoint/2010/main" val="4292521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8644" y="108204"/>
            <a:ext cx="10805012" cy="536575"/>
          </a:xfrm>
        </p:spPr>
        <p:txBody>
          <a:bodyPr>
            <a:noAutofit/>
          </a:bodyPr>
          <a:lstStyle/>
          <a:p>
            <a:r>
              <a:rPr lang="en-ZA" sz="4000" b="1" dirty="0" smtClean="0">
                <a:solidFill>
                  <a:srgbClr val="000000"/>
                </a:solidFill>
                <a:latin typeface="Georgia"/>
              </a:rPr>
              <a:t>Results chain</a:t>
            </a:r>
            <a:endParaRPr lang="en-GB" sz="4000" b="1" dirty="0">
              <a:solidFill>
                <a:srgbClr val="000000"/>
              </a:solidFill>
              <a:latin typeface="Georgia"/>
            </a:endParaRPr>
          </a:p>
        </p:txBody>
      </p:sp>
      <p:graphicFrame>
        <p:nvGraphicFramePr>
          <p:cNvPr id="12" name="Table 11"/>
          <p:cNvGraphicFramePr>
            <a:graphicFrameLocks noGrp="1"/>
          </p:cNvGraphicFramePr>
          <p:nvPr>
            <p:extLst>
              <p:ext uri="{D42A27DB-BD31-4B8C-83A1-F6EECF244321}">
                <p14:modId xmlns:p14="http://schemas.microsoft.com/office/powerpoint/2010/main" val="2959591533"/>
              </p:ext>
            </p:extLst>
          </p:nvPr>
        </p:nvGraphicFramePr>
        <p:xfrm>
          <a:off x="309648" y="1257300"/>
          <a:ext cx="11574290" cy="4855478"/>
        </p:xfrm>
        <a:graphic>
          <a:graphicData uri="http://schemas.openxmlformats.org/drawingml/2006/table">
            <a:tbl>
              <a:tblPr firstRow="1" firstCol="1" bandRow="1"/>
              <a:tblGrid>
                <a:gridCol w="2055180">
                  <a:extLst>
                    <a:ext uri="{9D8B030D-6E8A-4147-A177-3AD203B41FA5}">
                      <a16:colId xmlns="" xmlns:a16="http://schemas.microsoft.com/office/drawing/2014/main" val="2672124337"/>
                    </a:ext>
                  </a:extLst>
                </a:gridCol>
                <a:gridCol w="3294993">
                  <a:extLst>
                    <a:ext uri="{9D8B030D-6E8A-4147-A177-3AD203B41FA5}">
                      <a16:colId xmlns="" xmlns:a16="http://schemas.microsoft.com/office/drawing/2014/main" val="102369112"/>
                    </a:ext>
                  </a:extLst>
                </a:gridCol>
                <a:gridCol w="1388679">
                  <a:extLst>
                    <a:ext uri="{9D8B030D-6E8A-4147-A177-3AD203B41FA5}">
                      <a16:colId xmlns="" xmlns:a16="http://schemas.microsoft.com/office/drawing/2014/main" val="4122419918"/>
                    </a:ext>
                  </a:extLst>
                </a:gridCol>
                <a:gridCol w="1473200">
                  <a:extLst>
                    <a:ext uri="{9D8B030D-6E8A-4147-A177-3AD203B41FA5}">
                      <a16:colId xmlns="" xmlns:a16="http://schemas.microsoft.com/office/drawing/2014/main" val="1025326353"/>
                    </a:ext>
                  </a:extLst>
                </a:gridCol>
                <a:gridCol w="3362238">
                  <a:extLst>
                    <a:ext uri="{9D8B030D-6E8A-4147-A177-3AD203B41FA5}">
                      <a16:colId xmlns="" xmlns:a16="http://schemas.microsoft.com/office/drawing/2014/main" val="1802985295"/>
                    </a:ext>
                  </a:extLst>
                </a:gridCol>
              </a:tblGrid>
              <a:tr h="31085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Level of Result</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Indicator</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Baseline 2020/21</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Target 2021/22</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Assumption/Enablers </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 xmlns:a16="http://schemas.microsoft.com/office/drawing/2014/main" val="2543777863"/>
                  </a:ext>
                </a:extLst>
              </a:tr>
              <a:tr h="94015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tx1"/>
                          </a:solidFill>
                          <a:latin typeface="+mj-lt"/>
                          <a:ea typeface="+mn-ea"/>
                          <a:cs typeface="+mn-cs"/>
                        </a:rPr>
                        <a:t>Impact (Strategic Plan)</a:t>
                      </a:r>
                    </a:p>
                    <a:p>
                      <a:pPr marL="0" marR="0" indent="0" algn="l" defTabSz="914400" eaLnBrk="1" fontAlgn="auto" latinLnBrk="0" hangingPunct="1">
                        <a:lnSpc>
                          <a:spcPct val="115000"/>
                        </a:lnSpc>
                        <a:spcBef>
                          <a:spcPts val="0"/>
                        </a:spcBef>
                        <a:spcAft>
                          <a:spcPts val="0"/>
                        </a:spcAft>
                        <a:buClrTx/>
                        <a:buSzTx/>
                        <a:buFontTx/>
                        <a:buNone/>
                        <a:tabLst/>
                        <a:defRPr/>
                      </a:pPr>
                      <a:r>
                        <a:rPr lang="en-US" sz="1400" b="0" i="0" u="none" strike="noStrike" baseline="0" dirty="0" smtClean="0">
                          <a:solidFill>
                            <a:schemeClr val="tx1"/>
                          </a:solidFill>
                          <a:latin typeface="+mj-lt"/>
                          <a:ea typeface="+mn-ea"/>
                          <a:cs typeface="+mn-cs"/>
                        </a:rPr>
                        <a:t>Safe and empowered communities through sustainable economic development </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dirty="0">
                          <a:solidFill>
                            <a:schemeClr val="tx1"/>
                          </a:solidFill>
                          <a:latin typeface="+mj-lt"/>
                          <a:ea typeface="+mn-ea"/>
                          <a:cs typeface="+mn-cs"/>
                        </a:rPr>
                        <a:t> </a:t>
                      </a:r>
                      <a:r>
                        <a:rPr lang="en-GB" sz="1400" b="0" i="0" u="none" strike="noStrike" baseline="0" dirty="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dirty="0">
                          <a:solidFill>
                            <a:schemeClr val="tx1"/>
                          </a:solidFill>
                          <a:latin typeface="+mj-lt"/>
                          <a:ea typeface="+mn-ea"/>
                          <a:cs typeface="+mn-cs"/>
                        </a:rPr>
                        <a:t> </a:t>
                      </a:r>
                      <a:r>
                        <a:rPr lang="en-GB" sz="1400" b="0" i="0" u="none" strike="noStrike" baseline="0" dirty="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dirty="0">
                          <a:solidFill>
                            <a:schemeClr val="tx1"/>
                          </a:solidFill>
                          <a:latin typeface="+mj-lt"/>
                          <a:ea typeface="+mn-ea"/>
                          <a:cs typeface="+mn-cs"/>
                        </a:rPr>
                        <a:t> </a:t>
                      </a:r>
                      <a:r>
                        <a:rPr lang="en-GB" sz="1400" b="0" i="0" u="none" strike="noStrike" baseline="0" dirty="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dirty="0">
                          <a:solidFill>
                            <a:schemeClr val="tx1"/>
                          </a:solidFill>
                          <a:latin typeface="+mj-lt"/>
                          <a:ea typeface="+mn-ea"/>
                          <a:cs typeface="+mn-cs"/>
                        </a:rPr>
                        <a:t> </a:t>
                      </a:r>
                      <a:r>
                        <a:rPr lang="en-GB" sz="1400" b="0" i="0" u="none" strike="noStrike" baseline="0" dirty="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61030024"/>
                  </a:ext>
                </a:extLst>
              </a:tr>
              <a:tr h="94618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eaLnBrk="1" fontAlgn="auto" latinLnBrk="0" hangingPunct="1">
                        <a:lnSpc>
                          <a:spcPct val="115000"/>
                        </a:lnSpc>
                        <a:spcBef>
                          <a:spcPts val="0"/>
                        </a:spcBef>
                        <a:spcAft>
                          <a:spcPts val="0"/>
                        </a:spcAft>
                        <a:buClrTx/>
                        <a:buSzTx/>
                        <a:buFontTx/>
                        <a:buNone/>
                        <a:tabLst/>
                        <a:defRPr/>
                      </a:pPr>
                      <a:r>
                        <a:rPr lang="en-GB" sz="1400" b="1" i="0" u="none" strike="noStrike" baseline="0" dirty="0" smtClean="0">
                          <a:solidFill>
                            <a:schemeClr val="tx1"/>
                          </a:solidFill>
                          <a:latin typeface="+mj-lt"/>
                          <a:ea typeface="+mn-ea"/>
                          <a:cs typeface="+mn-cs"/>
                        </a:rPr>
                        <a:t>Outcome (Strategic Plan)</a:t>
                      </a:r>
                      <a:endParaRPr lang="en-US" sz="1400" b="1" i="0" u="none" strike="noStrike" baseline="0" dirty="0" smtClean="0">
                        <a:solidFill>
                          <a:schemeClr val="tx1"/>
                        </a:solidFill>
                        <a:latin typeface="+mj-lt"/>
                        <a:ea typeface="+mn-ea"/>
                        <a:cs typeface="+mn-cs"/>
                      </a:endParaRPr>
                    </a:p>
                    <a:p>
                      <a:r>
                        <a:rPr lang="en-ZA" sz="1400" b="0" i="0" u="none" strike="noStrike" cap="none" dirty="0" smtClean="0">
                          <a:solidFill>
                            <a:schemeClr val="dk1"/>
                          </a:solidFill>
                          <a:latin typeface="Calibri Light"/>
                          <a:ea typeface=""/>
                          <a:cs typeface=""/>
                          <a:sym typeface="Arial"/>
                        </a:rPr>
                        <a:t>Successful reintegration of all those under the care of the Department</a:t>
                      </a:r>
                      <a:endParaRPr lang="en-GB" sz="1400" b="0" i="0" u="none" strike="noStrike" cap="none" dirty="0">
                        <a:solidFill>
                          <a:schemeClr val="dk1"/>
                        </a:solidFill>
                        <a:latin typeface="Calibri Light"/>
                        <a:ea typeface=""/>
                        <a:cs typeface=""/>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eaLnBrk="1" fontAlgn="auto" latinLnBrk="0" hangingPunct="1">
                        <a:lnSpc>
                          <a:spcPct val="115000"/>
                        </a:lnSpc>
                        <a:spcBef>
                          <a:spcPts val="0"/>
                        </a:spcBef>
                        <a:spcAft>
                          <a:spcPts val="0"/>
                        </a:spcAft>
                        <a:buClrTx/>
                        <a:buSzTx/>
                        <a:buFontTx/>
                        <a:buNone/>
                        <a:tabLst/>
                        <a:defRPr/>
                      </a:pPr>
                      <a:r>
                        <a:rPr lang="en-ZA" sz="1400" b="0" i="0" u="none" strike="noStrike" kern="1200" cap="none" dirty="0" smtClean="0">
                          <a:solidFill>
                            <a:schemeClr val="dk1"/>
                          </a:solidFill>
                          <a:latin typeface="Calibri Light"/>
                          <a:ea typeface=""/>
                          <a:cs typeface=""/>
                        </a:rPr>
                        <a:t>Percentage increase in offenders under the system of Community Corrections</a:t>
                      </a:r>
                      <a:endParaRPr lang="en-US" sz="1400" b="0" i="0" u="none" strike="noStrike" kern="1200" cap="none" dirty="0" smtClean="0">
                        <a:solidFill>
                          <a:schemeClr val="dk1"/>
                        </a:solidFill>
                        <a:latin typeface="Calibri Light"/>
                        <a:ea typeface=""/>
                        <a:cs typeface=""/>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9pPr>
                    </a:lstStyle>
                    <a:p>
                      <a:r>
                        <a:rPr lang="en-GB" sz="1400" b="0" i="0" u="none" strike="noStrike" kern="1200" cap="none" dirty="0" smtClean="0">
                          <a:solidFill>
                            <a:schemeClr val="dk1"/>
                          </a:solidFill>
                          <a:latin typeface="Calibri Light"/>
                          <a:ea typeface=""/>
                          <a:cs typeface=""/>
                          <a:sym typeface="Arial"/>
                        </a:rPr>
                        <a:t>0.78%  (557) increase in parolees, probationers and ATPs under the system of community corrections</a:t>
                      </a:r>
                      <a:endParaRPr lang="en-GB" sz="1400" b="0" i="0" u="none" strike="noStrike" kern="1200" cap="none" dirty="0">
                        <a:solidFill>
                          <a:schemeClr val="dk1"/>
                        </a:solidFill>
                        <a:latin typeface="Calibri Light"/>
                        <a:ea typeface=""/>
                        <a:cs typeface=""/>
                        <a:sym typeface="Aria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9pPr>
                    </a:lstStyle>
                    <a:p>
                      <a:r>
                        <a:rPr lang="en-ZA" sz="1400" b="0" i="0" u="none" strike="noStrike" kern="1200" cap="none" dirty="0" smtClean="0">
                          <a:solidFill>
                            <a:schemeClr val="dk1"/>
                          </a:solidFill>
                          <a:latin typeface="Calibri Light"/>
                          <a:ea typeface=""/>
                          <a:cs typeface=""/>
                          <a:sym typeface="Arial"/>
                        </a:rPr>
                        <a:t>4.1% increase in offenders under the system of community corrections (Parolees, probationers and ATPs)</a:t>
                      </a:r>
                      <a:endParaRPr lang="en-GB" sz="1400" b="0" i="0" u="none" strike="noStrike" kern="1200" cap="none" dirty="0">
                        <a:solidFill>
                          <a:schemeClr val="dk1"/>
                        </a:solidFill>
                        <a:latin typeface="Calibri Light"/>
                        <a:ea typeface=""/>
                        <a:cs typeface=""/>
                        <a:sym typeface="Aria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174625" lvl="0" indent="-174625" algn="l" defTabSz="885530" rtl="0" eaLnBrk="1" latinLnBrk="0" hangingPunct="1">
                        <a:lnSpc>
                          <a:spcPct val="107000"/>
                        </a:lnSpc>
                        <a:spcAft>
                          <a:spcPts val="300"/>
                        </a:spcAft>
                        <a:buFont typeface="Arial"/>
                        <a:buChar char="•"/>
                      </a:pPr>
                      <a:r>
                        <a:rPr lang="en-GB" sz="1400" b="0" i="0" u="none" strike="noStrike" kern="1200" cap="none" dirty="0" smtClean="0">
                          <a:solidFill>
                            <a:schemeClr val="dk1"/>
                          </a:solidFill>
                          <a:latin typeface="Calibri Light"/>
                          <a:ea typeface=""/>
                          <a:cs typeface=""/>
                          <a:sym typeface="Arial"/>
                        </a:rPr>
                        <a:t>Offenders are accepted into the family and/or communities</a:t>
                      </a:r>
                      <a:endParaRPr lang="en-ZA" sz="1400" b="0" i="0" u="none" strike="noStrike" kern="1200" cap="none" dirty="0" smtClean="0">
                        <a:solidFill>
                          <a:schemeClr val="dk1"/>
                        </a:solidFill>
                        <a:latin typeface="Calibri Light"/>
                        <a:ea typeface=""/>
                        <a:cs typeface=""/>
                        <a:sym typeface="Arial"/>
                      </a:endParaRPr>
                    </a:p>
                    <a:p>
                      <a:pPr marL="174625" lvl="0" indent="-174625" algn="l" defTabSz="885530" rtl="0" eaLnBrk="1" latinLnBrk="0" hangingPunct="1">
                        <a:lnSpc>
                          <a:spcPct val="107000"/>
                        </a:lnSpc>
                        <a:spcAft>
                          <a:spcPts val="300"/>
                        </a:spcAft>
                        <a:buFont typeface="Arial"/>
                        <a:buChar char="•"/>
                      </a:pPr>
                      <a:r>
                        <a:rPr lang="en-GB" sz="1400" b="0" i="0" u="none" strike="noStrike" kern="1200" cap="none" dirty="0" smtClean="0">
                          <a:solidFill>
                            <a:schemeClr val="dk1"/>
                          </a:solidFill>
                          <a:latin typeface="Calibri Light"/>
                          <a:ea typeface=""/>
                          <a:cs typeface=""/>
                          <a:sym typeface="Arial"/>
                        </a:rPr>
                        <a:t>Offenders are economically independent after release</a:t>
                      </a:r>
                      <a:endParaRPr lang="en-ZA" sz="1400" b="0" i="0" u="none" strike="noStrike" kern="1200" cap="none" dirty="0">
                        <a:solidFill>
                          <a:schemeClr val="dk1"/>
                        </a:solidFill>
                        <a:latin typeface="Calibri Light"/>
                        <a:ea typeface=""/>
                        <a:cs typeface=""/>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31309451"/>
                  </a:ext>
                </a:extLst>
              </a:tr>
              <a:tr h="483199">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tx1"/>
                          </a:solidFill>
                          <a:latin typeface="+mj-lt"/>
                          <a:ea typeface="+mn-ea"/>
                          <a:cs typeface="+mn-cs"/>
                        </a:rPr>
                        <a:t>Output (current)</a:t>
                      </a:r>
                    </a:p>
                    <a:p>
                      <a:r>
                        <a:rPr lang="en-US" sz="1400" b="0" i="0" u="none" strike="noStrike" kern="1200" baseline="0" dirty="0" smtClean="0">
                          <a:solidFill>
                            <a:schemeClr val="tx1"/>
                          </a:solidFill>
                          <a:latin typeface="+mj-lt"/>
                          <a:ea typeface="+mn-ea"/>
                          <a:cs typeface="+mn-cs"/>
                        </a:rPr>
                        <a:t>Compliance by Probationers and Parolees 	</a:t>
                      </a: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baseline="0" dirty="0">
                          <a:solidFill>
                            <a:schemeClr val="tx1"/>
                          </a:solidFill>
                          <a:latin typeface="+mj-lt"/>
                          <a:ea typeface="+mn-ea"/>
                          <a:cs typeface="+mn-cs"/>
                        </a:rPr>
                        <a:t>Percentage of parolees without violations</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400" b="0" i="0" u="none" strike="noStrike" kern="1200" baseline="0">
                          <a:solidFill>
                            <a:schemeClr val="tx1"/>
                          </a:solidFill>
                          <a:latin typeface="+mj-lt"/>
                          <a:ea typeface="+mn-ea"/>
                          <a:cs typeface="+mn-cs"/>
                        </a:rPr>
                        <a:t>97%</a:t>
                      </a:r>
                      <a:endParaRPr lang="en-ZA" sz="1400" b="0" i="0" u="none" strike="noStrike" kern="1200" baseline="0">
                        <a:solidFill>
                          <a:schemeClr val="tx1"/>
                        </a:solidFill>
                        <a:latin typeface="+mj-lt"/>
                        <a:ea typeface="+mn-ea"/>
                        <a:cs typeface="+mn-cs"/>
                      </a:endParaRPr>
                    </a:p>
                    <a:p>
                      <a:pPr>
                        <a:lnSpc>
                          <a:spcPct val="115000"/>
                        </a:lnSpc>
                        <a:spcAft>
                          <a:spcPts val="0"/>
                        </a:spcAft>
                      </a:pPr>
                      <a:r>
                        <a:rPr lang="en-GB" sz="1400" b="0" i="0" u="none" strike="noStrike" kern="1200" baseline="0">
                          <a:solidFill>
                            <a:schemeClr val="tx1"/>
                          </a:solidFill>
                          <a:latin typeface="+mj-lt"/>
                          <a:ea typeface="+mn-ea"/>
                          <a:cs typeface="+mn-cs"/>
                        </a:rPr>
                        <a:t> </a:t>
                      </a:r>
                      <a:endParaRPr lang="en-ZA" sz="1400" b="0" i="0" u="none" strike="noStrike" kern="1200" baseline="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07000"/>
                        </a:lnSpc>
                        <a:spcAft>
                          <a:spcPts val="0"/>
                        </a:spcAft>
                      </a:pPr>
                      <a:r>
                        <a:rPr lang="en-GB" sz="1400" b="0" i="0" u="none" strike="noStrike" kern="1200" baseline="0">
                          <a:solidFill>
                            <a:schemeClr val="tx1"/>
                          </a:solidFill>
                          <a:latin typeface="+mj-lt"/>
                          <a:ea typeface="+mn-ea"/>
                          <a:cs typeface="+mn-cs"/>
                        </a:rPr>
                        <a:t>97%</a:t>
                      </a:r>
                      <a:endParaRPr lang="en-ZA" sz="1400" b="0" i="0" u="none" strike="noStrike" kern="1200" baseline="0">
                        <a:solidFill>
                          <a:schemeClr val="tx1"/>
                        </a:solidFill>
                        <a:latin typeface="+mj-lt"/>
                        <a:ea typeface="+mn-ea"/>
                        <a:cs typeface="+mn-cs"/>
                      </a:endParaRPr>
                    </a:p>
                    <a:p>
                      <a:pPr marR="73025">
                        <a:lnSpc>
                          <a:spcPct val="115000"/>
                        </a:lnSpc>
                        <a:spcAft>
                          <a:spcPts val="0"/>
                        </a:spcAft>
                      </a:pPr>
                      <a:r>
                        <a:rPr lang="en-GB" sz="1400" b="0" i="0" u="none" strike="noStrike" kern="1200" baseline="0">
                          <a:solidFill>
                            <a:schemeClr val="tx1"/>
                          </a:solidFill>
                          <a:latin typeface="+mj-lt"/>
                          <a:ea typeface="+mn-ea"/>
                          <a:cs typeface="+mn-cs"/>
                        </a:rPr>
                        <a:t> </a:t>
                      </a:r>
                      <a:endParaRPr lang="en-ZA" sz="1400" b="0" i="0" u="none" strike="noStrike" kern="1200" baseline="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31248254"/>
                  </a:ext>
                </a:extLst>
              </a:tr>
              <a:tr h="536027">
                <a:tc vMerge="1">
                  <a:txBody>
                    <a:bodyPr/>
                    <a:lstStyle/>
                    <a:p>
                      <a:endParaRPr lang="en-ZA" dirty="0"/>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15000"/>
                        </a:lnSpc>
                        <a:spcAft>
                          <a:spcPts val="0"/>
                        </a:spcAft>
                      </a:pPr>
                      <a:r>
                        <a:rPr lang="en-GB" sz="1400" b="0" i="0" u="none" strike="noStrike" kern="1200" baseline="0" dirty="0">
                          <a:solidFill>
                            <a:schemeClr val="tx1"/>
                          </a:solidFill>
                          <a:latin typeface="+mj-lt"/>
                          <a:ea typeface="+mn-ea"/>
                          <a:cs typeface="+mn-cs"/>
                        </a:rPr>
                        <a:t>Percentage of probationers without violations</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400" b="0" i="0" u="none" strike="noStrike" kern="1200" baseline="0" dirty="0">
                          <a:solidFill>
                            <a:schemeClr val="tx1"/>
                          </a:solidFill>
                          <a:latin typeface="+mj-lt"/>
                          <a:ea typeface="+mn-ea"/>
                          <a:cs typeface="+mn-cs"/>
                        </a:rPr>
                        <a:t>97%</a:t>
                      </a:r>
                      <a:endParaRPr lang="en-ZA" sz="1400" b="0" i="0" u="none" strike="noStrike" kern="1200" baseline="0" dirty="0">
                        <a:solidFill>
                          <a:schemeClr val="tx1"/>
                        </a:solidFill>
                        <a:latin typeface="+mj-lt"/>
                        <a:ea typeface="+mn-ea"/>
                        <a:cs typeface="+mn-cs"/>
                      </a:endParaRPr>
                    </a:p>
                    <a:p>
                      <a:pPr>
                        <a:lnSpc>
                          <a:spcPct val="115000"/>
                        </a:lnSpc>
                        <a:spcAft>
                          <a:spcPts val="0"/>
                        </a:spcAft>
                      </a:pPr>
                      <a:r>
                        <a:rPr lang="en-GB" sz="1400" b="0" i="0" u="none" strike="noStrike" kern="1200" baseline="0" dirty="0">
                          <a:solidFill>
                            <a:schemeClr val="tx1"/>
                          </a:solidFill>
                          <a:latin typeface="+mj-lt"/>
                          <a:ea typeface="+mn-ea"/>
                          <a:cs typeface="+mn-cs"/>
                        </a:rPr>
                        <a:t> </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07000"/>
                        </a:lnSpc>
                        <a:spcAft>
                          <a:spcPts val="0"/>
                        </a:spcAft>
                      </a:pPr>
                      <a:r>
                        <a:rPr lang="en-GB" sz="1400" b="0" i="0" u="none" strike="noStrike" kern="1200" baseline="0" dirty="0">
                          <a:solidFill>
                            <a:schemeClr val="tx1"/>
                          </a:solidFill>
                          <a:latin typeface="+mj-lt"/>
                          <a:ea typeface="+mn-ea"/>
                          <a:cs typeface="+mn-cs"/>
                        </a:rPr>
                        <a:t>97%</a:t>
                      </a:r>
                      <a:endParaRPr lang="en-ZA" sz="1400" b="0" i="0" u="none" strike="noStrike" kern="1200" baseline="0" dirty="0">
                        <a:solidFill>
                          <a:schemeClr val="tx1"/>
                        </a:solidFill>
                        <a:latin typeface="+mj-lt"/>
                        <a:ea typeface="+mn-ea"/>
                        <a:cs typeface="+mn-cs"/>
                      </a:endParaRPr>
                    </a:p>
                    <a:p>
                      <a:pPr marR="73025">
                        <a:lnSpc>
                          <a:spcPct val="115000"/>
                        </a:lnSpc>
                        <a:spcAft>
                          <a:spcPts val="0"/>
                        </a:spcAft>
                      </a:pPr>
                      <a:r>
                        <a:rPr lang="en-GB" sz="1400" b="0" i="0" u="none" strike="noStrike" kern="1200" baseline="0" dirty="0">
                          <a:solidFill>
                            <a:schemeClr val="tx1"/>
                          </a:solidFill>
                          <a:latin typeface="+mj-lt"/>
                          <a:ea typeface="+mn-ea"/>
                          <a:cs typeface="+mn-cs"/>
                        </a:rPr>
                        <a:t> </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endParaRPr lang="en-ZA"/>
                    </a:p>
                  </a:txBody>
                  <a:tcPr/>
                </a:tc>
              </a:tr>
              <a:tr h="500254">
                <a:tc>
                  <a:txBody>
                    <a:bodyPr/>
                    <a:lstStyle/>
                    <a:p>
                      <a:pPr algn="l">
                        <a:lnSpc>
                          <a:spcPct val="115000"/>
                        </a:lnSpc>
                        <a:spcAft>
                          <a:spcPts val="0"/>
                        </a:spcAft>
                      </a:pPr>
                      <a:r>
                        <a:rPr lang="en-US" sz="1400" b="0" i="0" u="none" strike="noStrike" baseline="0" dirty="0" smtClean="0">
                          <a:solidFill>
                            <a:schemeClr val="tx1"/>
                          </a:solidFill>
                          <a:latin typeface="+mj-lt"/>
                          <a:ea typeface="+mn-ea"/>
                          <a:cs typeface="+mn-cs"/>
                        </a:rPr>
                        <a:t>Victim Offender Dialogue</a:t>
                      </a: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baseline="0" dirty="0" smtClean="0">
                          <a:solidFill>
                            <a:schemeClr val="tx1"/>
                          </a:solidFill>
                          <a:latin typeface="+mj-lt"/>
                          <a:ea typeface="+mn-ea"/>
                          <a:cs typeface="+mn-cs"/>
                        </a:rPr>
                        <a:t>Percentage increase of victims participating in Restorative Justice Programme</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kern="1200" dirty="0" smtClean="0">
                          <a:solidFill>
                            <a:srgbClr val="000000"/>
                          </a:solidFill>
                          <a:effectLst/>
                          <a:latin typeface="+mj-lt"/>
                          <a:ea typeface="Calibri" panose="020F0502020204030204" pitchFamily="34" charset="0"/>
                          <a:cs typeface="Times New Roman" panose="02020603050405020304" pitchFamily="18" charset="0"/>
                        </a:rPr>
                        <a:t>7%</a:t>
                      </a: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kern="1200" dirty="0" smtClean="0">
                          <a:solidFill>
                            <a:srgbClr val="000000"/>
                          </a:solidFill>
                          <a:effectLst/>
                          <a:latin typeface="+mj-lt"/>
                          <a:ea typeface="Calibri" panose="020F0502020204030204" pitchFamily="34" charset="0"/>
                          <a:cs typeface="Times New Roman" panose="02020603050405020304" pitchFamily="18" charset="0"/>
                        </a:rPr>
                        <a:t>7%</a:t>
                      </a: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a:extLst>
              <a:ext uri="{FF2B5EF4-FFF2-40B4-BE49-F238E27FC236}">
                <a16:creationId xmlns:a16="http://schemas.microsoft.com/office/drawing/2014/main" xmlns="" id="{3D1D2E24-36FA-6149-B377-163EFDF93ABC}"/>
              </a:ext>
            </a:extLst>
          </p:cNvPr>
          <p:cNvSpPr txBox="1"/>
          <p:nvPr/>
        </p:nvSpPr>
        <p:spPr>
          <a:xfrm>
            <a:off x="989159" y="7665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4: Successful reintegration of all those under the care of the Department</a:t>
            </a:r>
            <a:endParaRPr lang="da-DK" sz="1400" b="1" dirty="0">
              <a:solidFill>
                <a:srgbClr val="FFFFFF"/>
              </a:solidFill>
              <a:latin typeface="Segoe UI Light"/>
              <a:cs typeface="Segoe UI" panose="020B0502040204020203" pitchFamily="34" charset="0"/>
            </a:endParaRPr>
          </a:p>
        </p:txBody>
      </p:sp>
    </p:spTree>
    <p:extLst>
      <p:ext uri="{BB962C8B-B14F-4D97-AF65-F5344CB8AC3E}">
        <p14:creationId xmlns:p14="http://schemas.microsoft.com/office/powerpoint/2010/main" val="4073842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9192" y="108204"/>
            <a:ext cx="10774190" cy="536575"/>
          </a:xfrm>
        </p:spPr>
        <p:txBody>
          <a:bodyPr>
            <a:noAutofit/>
          </a:bodyPr>
          <a:lstStyle/>
          <a:p>
            <a:r>
              <a:rPr lang="en-ZA" sz="4000" b="1" dirty="0" smtClean="0">
                <a:solidFill>
                  <a:srgbClr val="000000"/>
                </a:solidFill>
                <a:latin typeface="Georgia"/>
              </a:rPr>
              <a:t>Results chain</a:t>
            </a:r>
            <a:endParaRPr lang="en-GB" sz="4000" b="1" dirty="0">
              <a:solidFill>
                <a:srgbClr val="000000"/>
              </a:solidFill>
              <a:latin typeface="Georgia"/>
            </a:endParaRPr>
          </a:p>
        </p:txBody>
      </p:sp>
      <p:graphicFrame>
        <p:nvGraphicFramePr>
          <p:cNvPr id="12" name="Table 11"/>
          <p:cNvGraphicFramePr>
            <a:graphicFrameLocks noGrp="1"/>
          </p:cNvGraphicFramePr>
          <p:nvPr>
            <p:extLst>
              <p:ext uri="{D42A27DB-BD31-4B8C-83A1-F6EECF244321}">
                <p14:modId xmlns:p14="http://schemas.microsoft.com/office/powerpoint/2010/main" val="3588981818"/>
              </p:ext>
            </p:extLst>
          </p:nvPr>
        </p:nvGraphicFramePr>
        <p:xfrm>
          <a:off x="325413" y="1285403"/>
          <a:ext cx="11574290" cy="5311285"/>
        </p:xfrm>
        <a:graphic>
          <a:graphicData uri="http://schemas.openxmlformats.org/drawingml/2006/table">
            <a:tbl>
              <a:tblPr firstRow="1" firstCol="1" bandRow="1"/>
              <a:tblGrid>
                <a:gridCol w="2115500">
                  <a:extLst>
                    <a:ext uri="{9D8B030D-6E8A-4147-A177-3AD203B41FA5}">
                      <a16:colId xmlns="" xmlns:a16="http://schemas.microsoft.com/office/drawing/2014/main" val="2672124337"/>
                    </a:ext>
                  </a:extLst>
                </a:gridCol>
                <a:gridCol w="3150152">
                  <a:extLst>
                    <a:ext uri="{9D8B030D-6E8A-4147-A177-3AD203B41FA5}">
                      <a16:colId xmlns="" xmlns:a16="http://schemas.microsoft.com/office/drawing/2014/main" val="102369112"/>
                    </a:ext>
                  </a:extLst>
                </a:gridCol>
                <a:gridCol w="1473200">
                  <a:extLst>
                    <a:ext uri="{9D8B030D-6E8A-4147-A177-3AD203B41FA5}">
                      <a16:colId xmlns="" xmlns:a16="http://schemas.microsoft.com/office/drawing/2014/main" val="4122419918"/>
                    </a:ext>
                  </a:extLst>
                </a:gridCol>
                <a:gridCol w="1473200">
                  <a:extLst>
                    <a:ext uri="{9D8B030D-6E8A-4147-A177-3AD203B41FA5}">
                      <a16:colId xmlns="" xmlns:a16="http://schemas.microsoft.com/office/drawing/2014/main" val="1025326353"/>
                    </a:ext>
                  </a:extLst>
                </a:gridCol>
                <a:gridCol w="3362238">
                  <a:extLst>
                    <a:ext uri="{9D8B030D-6E8A-4147-A177-3AD203B41FA5}">
                      <a16:colId xmlns="" xmlns:a16="http://schemas.microsoft.com/office/drawing/2014/main" val="1802985295"/>
                    </a:ext>
                  </a:extLst>
                </a:gridCol>
              </a:tblGrid>
              <a:tr h="30148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Level of Result</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Indicator</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Baseline 2020/21</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Target 2021/22</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Assumption/Enablers </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 xmlns:a16="http://schemas.microsoft.com/office/drawing/2014/main" val="2543777863"/>
                  </a:ext>
                </a:extLst>
              </a:tr>
              <a:tr h="71390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kern="1200" baseline="0" dirty="0" smtClean="0">
                          <a:solidFill>
                            <a:schemeClr val="tx1"/>
                          </a:solidFill>
                          <a:latin typeface="Calibri"/>
                          <a:ea typeface=""/>
                          <a:cs typeface=""/>
                        </a:rPr>
                        <a:t>Output (current)</a:t>
                      </a:r>
                    </a:p>
                    <a:p>
                      <a:pPr algn="just">
                        <a:lnSpc>
                          <a:spcPct val="115000"/>
                        </a:lnSpc>
                        <a:spcAft>
                          <a:spcPts val="0"/>
                        </a:spcAft>
                      </a:pPr>
                      <a:r>
                        <a:rPr lang="en-GB" sz="1400" b="0" i="0" u="none" strike="noStrike" kern="1200" baseline="0" dirty="0" smtClean="0">
                          <a:solidFill>
                            <a:schemeClr val="tx1"/>
                          </a:solidFill>
                          <a:latin typeface="Calibri"/>
                          <a:ea typeface=""/>
                          <a:cs typeface=""/>
                        </a:rPr>
                        <a:t>Victim Offender Dialogue</a:t>
                      </a: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kern="1200" baseline="0" dirty="0" smtClean="0">
                          <a:solidFill>
                            <a:schemeClr val="tx1"/>
                          </a:solidFill>
                          <a:latin typeface="+mj-lt"/>
                          <a:ea typeface="+mn-ea"/>
                          <a:cs typeface="+mn-cs"/>
                        </a:rPr>
                        <a:t>Percentage increase of offenders, parolees and probationers participating in Restorative Justice Programme</a:t>
                      </a:r>
                      <a:endParaRPr lang="en-ZA" sz="1400" b="0" i="0" u="none" strike="noStrike" kern="1200"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b="0" i="0" u="none" strike="noStrike" kern="1200" baseline="0" dirty="0" smtClean="0">
                          <a:solidFill>
                            <a:schemeClr val="tx1"/>
                          </a:solidFill>
                          <a:latin typeface="+mj-lt"/>
                          <a:ea typeface="+mn-ea"/>
                          <a:cs typeface="+mn-cs"/>
                        </a:rPr>
                        <a:t>3%</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b="0" i="0" u="none" strike="noStrike" kern="1200" baseline="0" dirty="0" smtClean="0">
                          <a:solidFill>
                            <a:schemeClr val="tx1"/>
                          </a:solidFill>
                          <a:latin typeface="+mn-lt"/>
                          <a:ea typeface="+mn-ea"/>
                          <a:cs typeface="+mn-cs"/>
                        </a:rPr>
                        <a:t>3%</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61030024"/>
                  </a:ext>
                </a:extLst>
              </a:tr>
              <a:tr h="723146">
                <a:tc rowSpan="2">
                  <a:txBody>
                    <a:bodyPr/>
                    <a:lstStyle/>
                    <a:p>
                      <a:pPr algn="l">
                        <a:lnSpc>
                          <a:spcPct val="115000"/>
                        </a:lnSpc>
                        <a:spcAft>
                          <a:spcPts val="0"/>
                        </a:spcAft>
                      </a:pPr>
                      <a:r>
                        <a:rPr lang="en-ZA" sz="1400" b="0" i="0" u="none" strike="noStrike" baseline="0" dirty="0" smtClean="0">
                          <a:solidFill>
                            <a:schemeClr val="tx1"/>
                          </a:solidFill>
                          <a:latin typeface="+mj-lt"/>
                          <a:ea typeface="+mn-ea"/>
                          <a:cs typeface="+mn-cs"/>
                        </a:rPr>
                        <a:t>Job creation</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baseline="0" dirty="0">
                          <a:solidFill>
                            <a:schemeClr val="tx1"/>
                          </a:solidFill>
                          <a:latin typeface="+mj-lt"/>
                          <a:ea typeface="+mn-ea"/>
                          <a:cs typeface="+mn-cs"/>
                        </a:rPr>
                        <a:t>Number of economic opportunities facilitated for offenders, parolees and probationers</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15000"/>
                        </a:lnSpc>
                        <a:spcAft>
                          <a:spcPts val="0"/>
                        </a:spcAft>
                      </a:pPr>
                      <a:r>
                        <a:rPr lang="en-GB" sz="1400" b="0" i="0" u="none" strike="noStrike" kern="1200" baseline="0" dirty="0">
                          <a:solidFill>
                            <a:schemeClr val="tx1"/>
                          </a:solidFill>
                          <a:latin typeface="+mj-lt"/>
                          <a:ea typeface="+mn-ea"/>
                          <a:cs typeface="+mn-cs"/>
                        </a:rPr>
                        <a:t>36</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baseline="0" dirty="0">
                          <a:solidFill>
                            <a:schemeClr val="tx1"/>
                          </a:solidFill>
                          <a:latin typeface="+mj-lt"/>
                          <a:ea typeface="+mn-ea"/>
                          <a:cs typeface="+mn-cs"/>
                        </a:rPr>
                        <a:t>42</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35046">
                <a:tc vMerge="1">
                  <a:txBody>
                    <a:bodyPr/>
                    <a:lstStyle/>
                    <a:p>
                      <a:pPr algn="l">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baseline="0" dirty="0">
                          <a:solidFill>
                            <a:schemeClr val="tx1"/>
                          </a:solidFill>
                          <a:latin typeface="+mj-lt"/>
                          <a:ea typeface="+mn-ea"/>
                          <a:cs typeface="+mn-cs"/>
                        </a:rPr>
                        <a:t>Number of parolees and probationers participating in community initiatives</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15000"/>
                        </a:lnSpc>
                        <a:spcAft>
                          <a:spcPts val="0"/>
                        </a:spcAft>
                      </a:pPr>
                      <a:r>
                        <a:rPr lang="en-GB" sz="1400" b="0" i="0" u="none" strike="noStrike" kern="1200" baseline="0" dirty="0">
                          <a:solidFill>
                            <a:schemeClr val="tx1"/>
                          </a:solidFill>
                          <a:latin typeface="+mj-lt"/>
                          <a:ea typeface="+mn-ea"/>
                          <a:cs typeface="+mn-cs"/>
                        </a:rPr>
                        <a:t>6 200</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baseline="0" dirty="0">
                          <a:solidFill>
                            <a:schemeClr val="tx1"/>
                          </a:solidFill>
                          <a:latin typeface="+mj-lt"/>
                          <a:ea typeface="+mn-ea"/>
                          <a:cs typeface="+mn-cs"/>
                        </a:rPr>
                        <a:t>6 400</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46195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kern="1200" baseline="0" dirty="0" smtClean="0">
                          <a:solidFill>
                            <a:schemeClr val="tx1"/>
                          </a:solidFill>
                          <a:latin typeface="Calibri"/>
                          <a:ea typeface=""/>
                          <a:cs typeface=""/>
                        </a:rPr>
                        <a:t>Output (new)</a:t>
                      </a:r>
                    </a:p>
                    <a:p>
                      <a:pPr marL="0" marR="0" indent="0" algn="l" defTabSz="914400" eaLnBrk="1" fontAlgn="auto" latinLnBrk="0" hangingPunct="1">
                        <a:lnSpc>
                          <a:spcPct val="115000"/>
                        </a:lnSpc>
                        <a:spcBef>
                          <a:spcPts val="0"/>
                        </a:spcBef>
                        <a:spcAft>
                          <a:spcPts val="0"/>
                        </a:spcAft>
                        <a:buClrTx/>
                        <a:buSzTx/>
                        <a:buFontTx/>
                        <a:buNone/>
                        <a:tabLst/>
                        <a:defRPr/>
                      </a:pPr>
                      <a:endParaRPr lang="en-GB" sz="1400" b="0" i="0" u="none" strike="noStrike" cap="none" dirty="0">
                        <a:solidFill>
                          <a:schemeClr val="dk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eaLnBrk="1" fontAlgn="auto" latinLnBrk="0" hangingPunct="1">
                        <a:lnSpc>
                          <a:spcPct val="115000"/>
                        </a:lnSpc>
                        <a:spcBef>
                          <a:spcPts val="0"/>
                        </a:spcBef>
                        <a:spcAft>
                          <a:spcPts val="0"/>
                        </a:spcAft>
                        <a:buClrTx/>
                        <a:buSzTx/>
                        <a:buFontTx/>
                        <a:buNone/>
                        <a:tabLst/>
                        <a:defRP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just" defTabSz="914400" eaLnBrk="1" fontAlgn="auto" latinLnBrk="0" hangingPunct="1">
                        <a:lnSpc>
                          <a:spcPct val="115000"/>
                        </a:lnSpc>
                        <a:spcBef>
                          <a:spcPts val="0"/>
                        </a:spcBef>
                        <a:spcAft>
                          <a:spcPts val="0"/>
                        </a:spcAft>
                        <a:buClrTx/>
                        <a:buSzTx/>
                        <a:buFontTx/>
                        <a:buNone/>
                        <a:tabLst/>
                        <a:defRPr/>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177800" indent="-177800" algn="just">
                        <a:lnSpc>
                          <a:spcPct val="115000"/>
                        </a:lnSpc>
                        <a:spcAft>
                          <a:spcPts val="0"/>
                        </a:spcAft>
                        <a:buFont typeface="Arial" panose="020B0604020202020204" pitchFamily="34" charset="0"/>
                        <a:buChar cha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31309451"/>
                  </a:ext>
                </a:extLst>
              </a:tr>
              <a:tr h="723146">
                <a:tc rowSpan="5">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lnSpc>
                          <a:spcPct val="115000"/>
                        </a:lnSpc>
                        <a:spcAft>
                          <a:spcPts val="0"/>
                        </a:spcAft>
                      </a:pPr>
                      <a:r>
                        <a:rPr lang="en-US" sz="1400" b="1" i="0" u="none" strike="noStrike" baseline="0" dirty="0" smtClean="0">
                          <a:solidFill>
                            <a:schemeClr val="tx1"/>
                          </a:solidFill>
                          <a:latin typeface="+mj-lt"/>
                          <a:ea typeface="+mn-ea"/>
                          <a:cs typeface="+mn-cs"/>
                        </a:rPr>
                        <a:t>Strategic Operational Outputs</a:t>
                      </a:r>
                    </a:p>
                    <a:p>
                      <a:pPr algn="l">
                        <a:lnSpc>
                          <a:spcPct val="115000"/>
                        </a:lnSpc>
                        <a:spcAft>
                          <a:spcPts val="0"/>
                        </a:spcAft>
                      </a:pPr>
                      <a:r>
                        <a:rPr lang="en-US" sz="1400" b="0" i="0" u="none" strike="noStrike" baseline="0" dirty="0" smtClean="0">
                          <a:solidFill>
                            <a:schemeClr val="tx1"/>
                          </a:solidFill>
                          <a:latin typeface="+mj-lt"/>
                          <a:ea typeface="+mn-ea"/>
                          <a:cs typeface="+mn-cs"/>
                        </a:rPr>
                        <a:t>(how do we deliver the outcomes)</a:t>
                      </a:r>
                    </a:p>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b="0" i="0" u="none" strike="noStrike" kern="1200" baseline="0" dirty="0" smtClean="0">
                          <a:solidFill>
                            <a:schemeClr val="tx1"/>
                          </a:solidFill>
                          <a:latin typeface="+mj-lt"/>
                          <a:ea typeface="+mn-ea"/>
                          <a:cs typeface="+mn-cs"/>
                        </a:rPr>
                        <a:t>Number of Parolees and probationers reintegrated back into communities through Halfway House</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kern="1200" dirty="0" smtClean="0">
                          <a:solidFill>
                            <a:srgbClr val="000000"/>
                          </a:solidFill>
                          <a:effectLst/>
                          <a:latin typeface="+mj-lt"/>
                          <a:ea typeface="Calibri" panose="020F0502020204030204" pitchFamily="34" charset="0"/>
                          <a:cs typeface="Times New Roman" panose="02020603050405020304" pitchFamily="18" charset="0"/>
                        </a:rPr>
                        <a:t>96</a:t>
                      </a: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31248254"/>
                  </a:ext>
                </a:extLst>
              </a:tr>
              <a:tr h="485176">
                <a:tc vMerge="1">
                  <a:txBody>
                    <a:bodyPr/>
                    <a:lstStyle/>
                    <a:p>
                      <a:endParaRPr lang="en-ZA"/>
                    </a:p>
                  </a:txBody>
                  <a:tcPr/>
                </a:tc>
                <a:tc>
                  <a:txBody>
                    <a:bodyPr/>
                    <a:lstStyle/>
                    <a:p>
                      <a:pPr>
                        <a:lnSpc>
                          <a:spcPct val="115000"/>
                        </a:lnSpc>
                        <a:spcAft>
                          <a:spcPts val="0"/>
                        </a:spcAft>
                      </a:pPr>
                      <a:r>
                        <a:rPr lang="en-ZA" sz="1400" b="0" i="0" u="none" strike="noStrike" kern="1200" baseline="0" dirty="0" smtClean="0">
                          <a:solidFill>
                            <a:schemeClr val="tx1"/>
                          </a:solidFill>
                          <a:latin typeface="+mj-lt"/>
                          <a:ea typeface="+mn-ea"/>
                          <a:cs typeface="+mn-cs"/>
                        </a:rPr>
                        <a:t>Number of parolees and probationers involved in community projects</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kern="1200" dirty="0" smtClean="0">
                          <a:solidFill>
                            <a:srgbClr val="000000"/>
                          </a:solidFill>
                          <a:effectLst/>
                          <a:latin typeface="+mj-lt"/>
                          <a:ea typeface="Calibri" panose="020F0502020204030204" pitchFamily="34" charset="0"/>
                          <a:cs typeface="Times New Roman" panose="02020603050405020304" pitchFamily="18" charset="0"/>
                        </a:rPr>
                        <a:t>7 200</a:t>
                      </a: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ZA" sz="1300" b="0" i="0" u="none" strike="noStrike" baseline="0" dirty="0">
                        <a:solidFill>
                          <a:schemeClr val="tx1"/>
                        </a:solidFill>
                        <a:latin typeface="+mn-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385481">
                <a:tc vMerge="1">
                  <a:txBody>
                    <a:bodyPr/>
                    <a:lstStyle/>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b="0" i="0" u="none" strike="noStrike" kern="1200" baseline="0" dirty="0" smtClean="0">
                          <a:solidFill>
                            <a:schemeClr val="tx1"/>
                          </a:solidFill>
                          <a:latin typeface="+mj-lt"/>
                          <a:ea typeface="+mn-ea"/>
                          <a:cs typeface="+mn-cs"/>
                        </a:rPr>
                        <a:t>Number of </a:t>
                      </a:r>
                      <a:r>
                        <a:rPr lang="en-ZA" sz="1400" b="0" i="0" u="none" strike="noStrike" kern="1200" baseline="0" dirty="0" err="1" smtClean="0">
                          <a:solidFill>
                            <a:schemeClr val="tx1"/>
                          </a:solidFill>
                          <a:latin typeface="+mj-lt"/>
                          <a:ea typeface="+mn-ea"/>
                          <a:cs typeface="+mn-cs"/>
                        </a:rPr>
                        <a:t>Imbizo</a:t>
                      </a:r>
                      <a:r>
                        <a:rPr lang="en-ZA" sz="1400" b="0" i="0" u="none" strike="noStrike" kern="1200" baseline="0" dirty="0" smtClean="0">
                          <a:solidFill>
                            <a:schemeClr val="tx1"/>
                          </a:solidFill>
                          <a:latin typeface="+mj-lt"/>
                          <a:ea typeface="+mn-ea"/>
                          <a:cs typeface="+mn-cs"/>
                        </a:rPr>
                        <a:t> coordinated </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kern="1200" dirty="0" smtClean="0">
                          <a:solidFill>
                            <a:srgbClr val="000000"/>
                          </a:solidFill>
                          <a:effectLst/>
                          <a:latin typeface="+mj-lt"/>
                          <a:ea typeface="Calibri" panose="020F0502020204030204" pitchFamily="34" charset="0"/>
                          <a:cs typeface="Times New Roman" panose="02020603050405020304" pitchFamily="18" charset="0"/>
                        </a:rPr>
                        <a:t>76</a:t>
                      </a: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385481">
                <a:tc vMerge="1">
                  <a:txBody>
                    <a:bodyPr/>
                    <a:lstStyle/>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b="0" i="0" u="none" strike="noStrike" kern="1200" baseline="0" dirty="0" smtClean="0">
                          <a:solidFill>
                            <a:schemeClr val="tx1"/>
                          </a:solidFill>
                          <a:latin typeface="+mj-lt"/>
                          <a:ea typeface="+mn-ea"/>
                          <a:cs typeface="+mn-cs"/>
                        </a:rPr>
                        <a:t>Number of VOD Forum coordinated </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kern="1200" dirty="0" smtClean="0">
                          <a:solidFill>
                            <a:srgbClr val="000000"/>
                          </a:solidFill>
                          <a:effectLst/>
                          <a:latin typeface="+mj-lt"/>
                          <a:ea typeface="Calibri" panose="020F0502020204030204" pitchFamily="34" charset="0"/>
                          <a:cs typeface="Times New Roman" panose="02020603050405020304" pitchFamily="18" charset="0"/>
                        </a:rPr>
                        <a:t>42</a:t>
                      </a: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385481">
                <a:tc vMerge="1">
                  <a:txBody>
                    <a:bodyPr/>
                    <a:lstStyle/>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b="0" i="0" u="none" strike="noStrike" kern="1200" baseline="0" dirty="0" smtClean="0">
                          <a:solidFill>
                            <a:schemeClr val="tx1"/>
                          </a:solidFill>
                          <a:latin typeface="+mj-lt"/>
                          <a:ea typeface="+mn-ea"/>
                          <a:cs typeface="+mn-cs"/>
                        </a:rPr>
                        <a:t>Number of Service Points established </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kern="1200" dirty="0" smtClean="0">
                          <a:solidFill>
                            <a:srgbClr val="000000"/>
                          </a:solidFill>
                          <a:effectLst/>
                          <a:latin typeface="+mj-lt"/>
                          <a:ea typeface="Calibri" panose="020F0502020204030204" pitchFamily="34" charset="0"/>
                          <a:cs typeface="Times New Roman" panose="02020603050405020304" pitchFamily="18" charset="0"/>
                        </a:rPr>
                        <a:t>72</a:t>
                      </a: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a:extLst>
              <a:ext uri="{FF2B5EF4-FFF2-40B4-BE49-F238E27FC236}">
                <a16:creationId xmlns:a16="http://schemas.microsoft.com/office/drawing/2014/main" xmlns="" id="{3D1D2E24-36FA-6149-B377-163EFDF93ABC}"/>
              </a:ext>
            </a:extLst>
          </p:cNvPr>
          <p:cNvSpPr txBox="1"/>
          <p:nvPr/>
        </p:nvSpPr>
        <p:spPr>
          <a:xfrm>
            <a:off x="989159" y="7665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4: Successful reintegration of all those under the care of the Department</a:t>
            </a:r>
            <a:endParaRPr lang="da-DK" sz="1400" b="1" dirty="0">
              <a:solidFill>
                <a:srgbClr val="FFFFFF"/>
              </a:solidFill>
              <a:latin typeface="Segoe UI Light"/>
              <a:cs typeface="Segoe UI" panose="020B0502040204020203" pitchFamily="34" charset="0"/>
            </a:endParaRPr>
          </a:p>
        </p:txBody>
      </p:sp>
    </p:spTree>
    <p:extLst>
      <p:ext uri="{BB962C8B-B14F-4D97-AF65-F5344CB8AC3E}">
        <p14:creationId xmlns:p14="http://schemas.microsoft.com/office/powerpoint/2010/main" val="4183290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 xmlns:a16="http://schemas.microsoft.com/office/drawing/2014/main" id="{00D009DB-35CC-49C2-9338-67E33A8E402B}"/>
              </a:ext>
            </a:extLst>
          </p:cNvPr>
          <p:cNvCxnSpPr>
            <a:cxnSpLocks/>
          </p:cNvCxnSpPr>
          <p:nvPr/>
        </p:nvCxnSpPr>
        <p:spPr>
          <a:xfrm>
            <a:off x="734257" y="6213988"/>
            <a:ext cx="10978321" cy="324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 xmlns:a16="http://schemas.microsoft.com/office/drawing/2014/main" id="{B89E0ABE-45B1-4FD6-BDA2-178677933EE6}"/>
              </a:ext>
            </a:extLst>
          </p:cNvPr>
          <p:cNvGrpSpPr/>
          <p:nvPr/>
        </p:nvGrpSpPr>
        <p:grpSpPr>
          <a:xfrm>
            <a:off x="420433" y="1165610"/>
            <a:ext cx="313826" cy="5048379"/>
            <a:chOff x="118808" y="1165609"/>
            <a:chExt cx="313826" cy="5048379"/>
          </a:xfrm>
        </p:grpSpPr>
        <p:cxnSp>
          <p:nvCxnSpPr>
            <p:cNvPr id="5" name="Straight Arrow Connector 4">
              <a:extLst>
                <a:ext uri="{FF2B5EF4-FFF2-40B4-BE49-F238E27FC236}">
                  <a16:creationId xmlns="" xmlns:a16="http://schemas.microsoft.com/office/drawing/2014/main" id="{1C53510F-F2EC-4E73-94A2-0911C012BF66}"/>
                </a:ext>
              </a:extLst>
            </p:cNvPr>
            <p:cNvCxnSpPr>
              <a:cxnSpLocks/>
            </p:cNvCxnSpPr>
            <p:nvPr/>
          </p:nvCxnSpPr>
          <p:spPr>
            <a:xfrm flipV="1">
              <a:off x="432632" y="1233490"/>
              <a:ext cx="0" cy="49804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FF097216-9F6C-4F25-A3CB-D3D014309F89}"/>
                </a:ext>
              </a:extLst>
            </p:cNvPr>
            <p:cNvSpPr/>
            <p:nvPr/>
          </p:nvSpPr>
          <p:spPr>
            <a:xfrm rot="16200000">
              <a:off x="-289633" y="1574052"/>
              <a:ext cx="1130710" cy="313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a:solidFill>
                    <a:sysClr val="windowText" lastClr="000000"/>
                  </a:solidFill>
                </a:rPr>
                <a:t>OUTSOURCE</a:t>
              </a:r>
            </a:p>
          </p:txBody>
        </p:sp>
        <p:sp>
          <p:nvSpPr>
            <p:cNvPr id="15" name="Rectangle 14">
              <a:extLst>
                <a:ext uri="{FF2B5EF4-FFF2-40B4-BE49-F238E27FC236}">
                  <a16:creationId xmlns="" xmlns:a16="http://schemas.microsoft.com/office/drawing/2014/main" id="{BFEDC244-FA40-4747-859A-CE7D11C1FC87}"/>
                </a:ext>
              </a:extLst>
            </p:cNvPr>
            <p:cNvSpPr/>
            <p:nvPr/>
          </p:nvSpPr>
          <p:spPr>
            <a:xfrm rot="16200000">
              <a:off x="-289635" y="3479282"/>
              <a:ext cx="1130710" cy="313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u="sng">
                  <a:solidFill>
                    <a:sysClr val="windowText" lastClr="000000"/>
                  </a:solidFill>
                </a:rPr>
                <a:t>CONTROL</a:t>
              </a:r>
            </a:p>
          </p:txBody>
        </p:sp>
        <p:sp>
          <p:nvSpPr>
            <p:cNvPr id="16" name="Rectangle 15">
              <a:extLst>
                <a:ext uri="{FF2B5EF4-FFF2-40B4-BE49-F238E27FC236}">
                  <a16:creationId xmlns="" xmlns:a16="http://schemas.microsoft.com/office/drawing/2014/main" id="{FEF203BF-AD2E-4BFF-B7A8-4682647F6BBE}"/>
                </a:ext>
              </a:extLst>
            </p:cNvPr>
            <p:cNvSpPr/>
            <p:nvPr/>
          </p:nvSpPr>
          <p:spPr>
            <a:xfrm rot="16200000">
              <a:off x="-235082" y="5546274"/>
              <a:ext cx="1021604" cy="313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INSOURCE</a:t>
              </a:r>
            </a:p>
          </p:txBody>
        </p:sp>
      </p:grpSp>
      <p:grpSp>
        <p:nvGrpSpPr>
          <p:cNvPr id="22" name="Group 21">
            <a:extLst>
              <a:ext uri="{FF2B5EF4-FFF2-40B4-BE49-F238E27FC236}">
                <a16:creationId xmlns="" xmlns:a16="http://schemas.microsoft.com/office/drawing/2014/main" id="{D04092A1-50F5-4BDA-AB07-0F687808BD99}"/>
              </a:ext>
            </a:extLst>
          </p:cNvPr>
          <p:cNvGrpSpPr/>
          <p:nvPr/>
        </p:nvGrpSpPr>
        <p:grpSpPr>
          <a:xfrm>
            <a:off x="667709" y="6230206"/>
            <a:ext cx="11044863" cy="337866"/>
            <a:chOff x="366083" y="6230206"/>
            <a:chExt cx="11044863" cy="337866"/>
          </a:xfrm>
        </p:grpSpPr>
        <p:sp>
          <p:nvSpPr>
            <p:cNvPr id="17" name="Rectangle 16">
              <a:extLst>
                <a:ext uri="{FF2B5EF4-FFF2-40B4-BE49-F238E27FC236}">
                  <a16:creationId xmlns="" xmlns:a16="http://schemas.microsoft.com/office/drawing/2014/main" id="{2F52830D-443C-40EA-A371-2CC24C4D8EA6}"/>
                </a:ext>
              </a:extLst>
            </p:cNvPr>
            <p:cNvSpPr/>
            <p:nvPr/>
          </p:nvSpPr>
          <p:spPr>
            <a:xfrm>
              <a:off x="10058399" y="6238030"/>
              <a:ext cx="1352547" cy="304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1200">
                  <a:solidFill>
                    <a:sysClr val="windowText" lastClr="000000"/>
                  </a:solidFill>
                </a:rPr>
                <a:t>DECENTRALISE</a:t>
              </a:r>
            </a:p>
          </p:txBody>
        </p:sp>
        <p:sp>
          <p:nvSpPr>
            <p:cNvPr id="18" name="Rectangle 17">
              <a:extLst>
                <a:ext uri="{FF2B5EF4-FFF2-40B4-BE49-F238E27FC236}">
                  <a16:creationId xmlns="" xmlns:a16="http://schemas.microsoft.com/office/drawing/2014/main" id="{84A284E5-A70F-439C-855D-8FD4B7A9BF2C}"/>
                </a:ext>
              </a:extLst>
            </p:cNvPr>
            <p:cNvSpPr/>
            <p:nvPr/>
          </p:nvSpPr>
          <p:spPr>
            <a:xfrm>
              <a:off x="5160728" y="6238027"/>
              <a:ext cx="1595240" cy="330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u="sng">
                  <a:solidFill>
                    <a:sysClr val="windowText" lastClr="000000"/>
                  </a:solidFill>
                </a:rPr>
                <a:t>CO-ORDINATION</a:t>
              </a:r>
            </a:p>
          </p:txBody>
        </p:sp>
        <p:sp>
          <p:nvSpPr>
            <p:cNvPr id="19" name="Rectangle 18">
              <a:extLst>
                <a:ext uri="{FF2B5EF4-FFF2-40B4-BE49-F238E27FC236}">
                  <a16:creationId xmlns="" xmlns:a16="http://schemas.microsoft.com/office/drawing/2014/main" id="{65768F7D-7F5D-4F7B-BD4B-F10696CB30DF}"/>
                </a:ext>
              </a:extLst>
            </p:cNvPr>
            <p:cNvSpPr/>
            <p:nvPr/>
          </p:nvSpPr>
          <p:spPr>
            <a:xfrm>
              <a:off x="366083" y="6230206"/>
              <a:ext cx="1139154" cy="251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CENTRALISE</a:t>
              </a:r>
            </a:p>
          </p:txBody>
        </p:sp>
      </p:grpSp>
      <p:grpSp>
        <p:nvGrpSpPr>
          <p:cNvPr id="102" name="Group 101">
            <a:extLst>
              <a:ext uri="{FF2B5EF4-FFF2-40B4-BE49-F238E27FC236}">
                <a16:creationId xmlns="" xmlns:a16="http://schemas.microsoft.com/office/drawing/2014/main" id="{D86419E5-AEBF-4E1B-9C28-331E4A99AEA4}"/>
              </a:ext>
            </a:extLst>
          </p:cNvPr>
          <p:cNvGrpSpPr/>
          <p:nvPr/>
        </p:nvGrpSpPr>
        <p:grpSpPr>
          <a:xfrm>
            <a:off x="520325" y="6584821"/>
            <a:ext cx="748998" cy="262563"/>
            <a:chOff x="422379" y="5047383"/>
            <a:chExt cx="980427" cy="303071"/>
          </a:xfrm>
        </p:grpSpPr>
        <p:sp>
          <p:nvSpPr>
            <p:cNvPr id="106" name="Oval 105">
              <a:extLst>
                <a:ext uri="{FF2B5EF4-FFF2-40B4-BE49-F238E27FC236}">
                  <a16:creationId xmlns="" xmlns:a16="http://schemas.microsoft.com/office/drawing/2014/main" id="{A8C32EC6-9D6F-415E-8449-C7A49876116D}"/>
                </a:ext>
              </a:extLst>
            </p:cNvPr>
            <p:cNvSpPr/>
            <p:nvPr/>
          </p:nvSpPr>
          <p:spPr>
            <a:xfrm>
              <a:off x="422379" y="5076698"/>
              <a:ext cx="235617" cy="20777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sp>
          <p:nvSpPr>
            <p:cNvPr id="107" name="Rectangle 106">
              <a:extLst>
                <a:ext uri="{FF2B5EF4-FFF2-40B4-BE49-F238E27FC236}">
                  <a16:creationId xmlns="" xmlns:a16="http://schemas.microsoft.com/office/drawing/2014/main" id="{FDC7FFFF-26DD-47CB-BBB7-60675D7F02E2}"/>
                </a:ext>
              </a:extLst>
            </p:cNvPr>
            <p:cNvSpPr/>
            <p:nvPr/>
          </p:nvSpPr>
          <p:spPr>
            <a:xfrm>
              <a:off x="595822" y="5047383"/>
              <a:ext cx="806984" cy="303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a:solidFill>
                    <a:schemeClr val="tx1"/>
                  </a:solidFill>
                </a:rPr>
                <a:t>Current</a:t>
              </a:r>
            </a:p>
          </p:txBody>
        </p:sp>
      </p:grpSp>
      <p:grpSp>
        <p:nvGrpSpPr>
          <p:cNvPr id="103" name="Group 102">
            <a:extLst>
              <a:ext uri="{FF2B5EF4-FFF2-40B4-BE49-F238E27FC236}">
                <a16:creationId xmlns="" xmlns:a16="http://schemas.microsoft.com/office/drawing/2014/main" id="{0A44A5E0-9FEF-47E5-9E25-E828C66EFF91}"/>
              </a:ext>
            </a:extLst>
          </p:cNvPr>
          <p:cNvGrpSpPr/>
          <p:nvPr/>
        </p:nvGrpSpPr>
        <p:grpSpPr>
          <a:xfrm>
            <a:off x="1210971" y="6603121"/>
            <a:ext cx="1000441" cy="225960"/>
            <a:chOff x="422379" y="5399783"/>
            <a:chExt cx="1309562" cy="260820"/>
          </a:xfrm>
        </p:grpSpPr>
        <p:sp>
          <p:nvSpPr>
            <p:cNvPr id="104" name="Oval 103">
              <a:extLst>
                <a:ext uri="{FF2B5EF4-FFF2-40B4-BE49-F238E27FC236}">
                  <a16:creationId xmlns="" xmlns:a16="http://schemas.microsoft.com/office/drawing/2014/main" id="{0831734A-F40C-4A80-92F8-420B0B1CB284}"/>
                </a:ext>
              </a:extLst>
            </p:cNvPr>
            <p:cNvSpPr/>
            <p:nvPr/>
          </p:nvSpPr>
          <p:spPr>
            <a:xfrm>
              <a:off x="422379" y="5416160"/>
              <a:ext cx="235617" cy="2077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sp>
          <p:nvSpPr>
            <p:cNvPr id="105" name="Rectangle 104">
              <a:extLst>
                <a:ext uri="{FF2B5EF4-FFF2-40B4-BE49-F238E27FC236}">
                  <a16:creationId xmlns="" xmlns:a16="http://schemas.microsoft.com/office/drawing/2014/main" id="{593C6AD2-E098-4FDA-B420-0F306F0D0FB0}"/>
                </a:ext>
              </a:extLst>
            </p:cNvPr>
            <p:cNvSpPr/>
            <p:nvPr/>
          </p:nvSpPr>
          <p:spPr>
            <a:xfrm>
              <a:off x="635974" y="5399783"/>
              <a:ext cx="1095967"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a:solidFill>
                    <a:schemeClr val="tx1"/>
                  </a:solidFill>
                </a:rPr>
                <a:t>ST</a:t>
              </a:r>
            </a:p>
          </p:txBody>
        </p:sp>
      </p:grpSp>
      <p:grpSp>
        <p:nvGrpSpPr>
          <p:cNvPr id="217" name="Group 216">
            <a:extLst>
              <a:ext uri="{FF2B5EF4-FFF2-40B4-BE49-F238E27FC236}">
                <a16:creationId xmlns="" xmlns:a16="http://schemas.microsoft.com/office/drawing/2014/main" id="{8BA5AD93-D818-410A-8A60-3A7F35C563E4}"/>
              </a:ext>
            </a:extLst>
          </p:cNvPr>
          <p:cNvGrpSpPr/>
          <p:nvPr/>
        </p:nvGrpSpPr>
        <p:grpSpPr>
          <a:xfrm>
            <a:off x="726992" y="1233491"/>
            <a:ext cx="10982234" cy="5004537"/>
            <a:chOff x="425367" y="1233490"/>
            <a:chExt cx="10982234" cy="5004537"/>
          </a:xfrm>
        </p:grpSpPr>
        <p:cxnSp>
          <p:nvCxnSpPr>
            <p:cNvPr id="190" name="Straight Connector 189">
              <a:extLst>
                <a:ext uri="{FF2B5EF4-FFF2-40B4-BE49-F238E27FC236}">
                  <a16:creationId xmlns="" xmlns:a16="http://schemas.microsoft.com/office/drawing/2014/main" id="{1A6B082D-B6EB-4170-95B6-9CFAF746D130}"/>
                </a:ext>
              </a:extLst>
            </p:cNvPr>
            <p:cNvCxnSpPr>
              <a:cxnSpLocks/>
            </p:cNvCxnSpPr>
            <p:nvPr/>
          </p:nvCxnSpPr>
          <p:spPr>
            <a:xfrm>
              <a:off x="3009713" y="1233490"/>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 xmlns:a16="http://schemas.microsoft.com/office/drawing/2014/main" id="{5AE09A90-7712-4EEB-B1AB-E7EBF053F16B}"/>
                </a:ext>
              </a:extLst>
            </p:cNvPr>
            <p:cNvCxnSpPr>
              <a:cxnSpLocks/>
            </p:cNvCxnSpPr>
            <p:nvPr/>
          </p:nvCxnSpPr>
          <p:spPr>
            <a:xfrm>
              <a:off x="5586792" y="1258704"/>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 xmlns:a16="http://schemas.microsoft.com/office/drawing/2014/main" id="{ECBC2BD7-C293-438C-BE3F-214F842105E5}"/>
                </a:ext>
              </a:extLst>
            </p:cNvPr>
            <p:cNvCxnSpPr>
              <a:cxnSpLocks/>
            </p:cNvCxnSpPr>
            <p:nvPr/>
          </p:nvCxnSpPr>
          <p:spPr>
            <a:xfrm>
              <a:off x="8163871" y="1244813"/>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 xmlns:a16="http://schemas.microsoft.com/office/drawing/2014/main" id="{55F92ECA-B5F4-47DA-A3F6-B807290584CC}"/>
                </a:ext>
              </a:extLst>
            </p:cNvPr>
            <p:cNvCxnSpPr>
              <a:cxnSpLocks/>
            </p:cNvCxnSpPr>
            <p:nvPr/>
          </p:nvCxnSpPr>
          <p:spPr>
            <a:xfrm>
              <a:off x="10740949" y="1266525"/>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 xmlns:a16="http://schemas.microsoft.com/office/drawing/2014/main" id="{76C53D9C-E572-43F5-B31C-7366BC655361}"/>
                </a:ext>
              </a:extLst>
            </p:cNvPr>
            <p:cNvCxnSpPr>
              <a:cxnSpLocks/>
            </p:cNvCxnSpPr>
            <p:nvPr/>
          </p:nvCxnSpPr>
          <p:spPr>
            <a:xfrm rot="5400000">
              <a:off x="5952731" y="-3963728"/>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 xmlns:a16="http://schemas.microsoft.com/office/drawing/2014/main" id="{2D3643D8-BEDD-4FDC-BD56-88BFB161DBE0}"/>
                </a:ext>
              </a:extLst>
            </p:cNvPr>
            <p:cNvCxnSpPr>
              <a:cxnSpLocks/>
            </p:cNvCxnSpPr>
            <p:nvPr/>
          </p:nvCxnSpPr>
          <p:spPr>
            <a:xfrm rot="5400000">
              <a:off x="5897400" y="-2778962"/>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 xmlns:a16="http://schemas.microsoft.com/office/drawing/2014/main" id="{011AE3D9-0776-443A-9F4F-C14A94EB99E1}"/>
                </a:ext>
              </a:extLst>
            </p:cNvPr>
            <p:cNvCxnSpPr>
              <a:cxnSpLocks/>
            </p:cNvCxnSpPr>
            <p:nvPr/>
          </p:nvCxnSpPr>
          <p:spPr>
            <a:xfrm rot="5400000">
              <a:off x="5927884" y="-1594196"/>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 xmlns:a16="http://schemas.microsoft.com/office/drawing/2014/main" id="{1759C436-EDFD-49AD-941E-4900743937E3}"/>
                </a:ext>
              </a:extLst>
            </p:cNvPr>
            <p:cNvCxnSpPr>
              <a:cxnSpLocks/>
            </p:cNvCxnSpPr>
            <p:nvPr/>
          </p:nvCxnSpPr>
          <p:spPr>
            <a:xfrm rot="5400000">
              <a:off x="5880238" y="-409430"/>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206" name="Group 205">
            <a:extLst>
              <a:ext uri="{FF2B5EF4-FFF2-40B4-BE49-F238E27FC236}">
                <a16:creationId xmlns="" xmlns:a16="http://schemas.microsoft.com/office/drawing/2014/main" id="{1BEDEA3B-27EF-4A4F-A63F-A696F8D79145}"/>
              </a:ext>
            </a:extLst>
          </p:cNvPr>
          <p:cNvGrpSpPr/>
          <p:nvPr/>
        </p:nvGrpSpPr>
        <p:grpSpPr>
          <a:xfrm>
            <a:off x="704748" y="1025662"/>
            <a:ext cx="10648488" cy="329376"/>
            <a:chOff x="13166521" y="4833050"/>
            <a:chExt cx="10648488" cy="329376"/>
          </a:xfrm>
        </p:grpSpPr>
        <p:sp>
          <p:nvSpPr>
            <p:cNvPr id="201" name="Rectangle 200">
              <a:extLst>
                <a:ext uri="{FF2B5EF4-FFF2-40B4-BE49-F238E27FC236}">
                  <a16:creationId xmlns="" xmlns:a16="http://schemas.microsoft.com/office/drawing/2014/main" id="{BA25994B-1DBF-448E-9A03-4F55252BD4E2}"/>
                </a:ext>
              </a:extLst>
            </p:cNvPr>
            <p:cNvSpPr/>
            <p:nvPr/>
          </p:nvSpPr>
          <p:spPr>
            <a:xfrm>
              <a:off x="13166521" y="4833050"/>
              <a:ext cx="96070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Complete</a:t>
              </a:r>
            </a:p>
          </p:txBody>
        </p:sp>
        <p:sp>
          <p:nvSpPr>
            <p:cNvPr id="202" name="Rectangle 201">
              <a:extLst>
                <a:ext uri="{FF2B5EF4-FFF2-40B4-BE49-F238E27FC236}">
                  <a16:creationId xmlns="" xmlns:a16="http://schemas.microsoft.com/office/drawing/2014/main" id="{50E021AB-474D-497B-8013-9743058F57DA}"/>
                </a:ext>
              </a:extLst>
            </p:cNvPr>
            <p:cNvSpPr/>
            <p:nvPr/>
          </p:nvSpPr>
          <p:spPr>
            <a:xfrm>
              <a:off x="17985593" y="4833050"/>
              <a:ext cx="694679"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Balanced </a:t>
              </a:r>
            </a:p>
          </p:txBody>
        </p:sp>
        <p:sp>
          <p:nvSpPr>
            <p:cNvPr id="203" name="Rectangle 202">
              <a:extLst>
                <a:ext uri="{FF2B5EF4-FFF2-40B4-BE49-F238E27FC236}">
                  <a16:creationId xmlns="" xmlns:a16="http://schemas.microsoft.com/office/drawing/2014/main" id="{05089309-7EB1-456A-A92A-17A3E8C4F7A9}"/>
                </a:ext>
              </a:extLst>
            </p:cNvPr>
            <p:cNvSpPr/>
            <p:nvPr/>
          </p:nvSpPr>
          <p:spPr>
            <a:xfrm>
              <a:off x="23125989" y="4833050"/>
              <a:ext cx="68902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Complete</a:t>
              </a:r>
            </a:p>
          </p:txBody>
        </p:sp>
        <p:sp>
          <p:nvSpPr>
            <p:cNvPr id="204" name="Rectangle 203">
              <a:extLst>
                <a:ext uri="{FF2B5EF4-FFF2-40B4-BE49-F238E27FC236}">
                  <a16:creationId xmlns="" xmlns:a16="http://schemas.microsoft.com/office/drawing/2014/main" id="{4F521538-22AA-4836-89C7-13731C1E03CD}"/>
                </a:ext>
              </a:extLst>
            </p:cNvPr>
            <p:cNvSpPr/>
            <p:nvPr/>
          </p:nvSpPr>
          <p:spPr>
            <a:xfrm>
              <a:off x="20458490" y="4833050"/>
              <a:ext cx="96070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Partial</a:t>
              </a:r>
            </a:p>
          </p:txBody>
        </p:sp>
        <p:sp>
          <p:nvSpPr>
            <p:cNvPr id="205" name="Rectangle 204">
              <a:extLst>
                <a:ext uri="{FF2B5EF4-FFF2-40B4-BE49-F238E27FC236}">
                  <a16:creationId xmlns="" xmlns:a16="http://schemas.microsoft.com/office/drawing/2014/main" id="{6C9BFA04-22F9-4BFA-8500-5BFB2CA18434}"/>
                </a:ext>
              </a:extLst>
            </p:cNvPr>
            <p:cNvSpPr/>
            <p:nvPr/>
          </p:nvSpPr>
          <p:spPr>
            <a:xfrm>
              <a:off x="15501447" y="4833050"/>
              <a:ext cx="543148"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Partial</a:t>
              </a:r>
            </a:p>
          </p:txBody>
        </p:sp>
      </p:grpSp>
      <p:grpSp>
        <p:nvGrpSpPr>
          <p:cNvPr id="207" name="Group 206">
            <a:extLst>
              <a:ext uri="{FF2B5EF4-FFF2-40B4-BE49-F238E27FC236}">
                <a16:creationId xmlns="" xmlns:a16="http://schemas.microsoft.com/office/drawing/2014/main" id="{C77D83A7-0518-46DF-87BF-DD254DCA70B8}"/>
              </a:ext>
            </a:extLst>
          </p:cNvPr>
          <p:cNvGrpSpPr/>
          <p:nvPr/>
        </p:nvGrpSpPr>
        <p:grpSpPr>
          <a:xfrm rot="5400000">
            <a:off x="9212459" y="3526248"/>
            <a:ext cx="5080815" cy="359545"/>
            <a:chOff x="13166522" y="4833050"/>
            <a:chExt cx="10648487" cy="329377"/>
          </a:xfrm>
        </p:grpSpPr>
        <p:sp>
          <p:nvSpPr>
            <p:cNvPr id="208" name="Rectangle 207">
              <a:extLst>
                <a:ext uri="{FF2B5EF4-FFF2-40B4-BE49-F238E27FC236}">
                  <a16:creationId xmlns="" xmlns:a16="http://schemas.microsoft.com/office/drawing/2014/main" id="{52C7E228-964A-4966-9393-5D093179A799}"/>
                </a:ext>
              </a:extLst>
            </p:cNvPr>
            <p:cNvSpPr/>
            <p:nvPr/>
          </p:nvSpPr>
          <p:spPr>
            <a:xfrm>
              <a:off x="13166522" y="4833050"/>
              <a:ext cx="1353553"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Complete</a:t>
              </a:r>
            </a:p>
          </p:txBody>
        </p:sp>
        <p:sp>
          <p:nvSpPr>
            <p:cNvPr id="209" name="Rectangle 208">
              <a:extLst>
                <a:ext uri="{FF2B5EF4-FFF2-40B4-BE49-F238E27FC236}">
                  <a16:creationId xmlns="" xmlns:a16="http://schemas.microsoft.com/office/drawing/2014/main" id="{40706AF2-DD75-4735-B1EF-4E08C7958428}"/>
                </a:ext>
              </a:extLst>
            </p:cNvPr>
            <p:cNvSpPr/>
            <p:nvPr/>
          </p:nvSpPr>
          <p:spPr>
            <a:xfrm>
              <a:off x="17985594" y="4833051"/>
              <a:ext cx="154371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Balanced </a:t>
              </a:r>
            </a:p>
          </p:txBody>
        </p:sp>
        <p:sp>
          <p:nvSpPr>
            <p:cNvPr id="210" name="Rectangle 209">
              <a:extLst>
                <a:ext uri="{FF2B5EF4-FFF2-40B4-BE49-F238E27FC236}">
                  <a16:creationId xmlns="" xmlns:a16="http://schemas.microsoft.com/office/drawing/2014/main" id="{5ED3C425-4E77-49DF-BF3F-6E3001749F7D}"/>
                </a:ext>
              </a:extLst>
            </p:cNvPr>
            <p:cNvSpPr/>
            <p:nvPr/>
          </p:nvSpPr>
          <p:spPr>
            <a:xfrm>
              <a:off x="22427079" y="4833050"/>
              <a:ext cx="138793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Complete</a:t>
              </a:r>
            </a:p>
          </p:txBody>
        </p:sp>
        <p:sp>
          <p:nvSpPr>
            <p:cNvPr id="211" name="Rectangle 210">
              <a:extLst>
                <a:ext uri="{FF2B5EF4-FFF2-40B4-BE49-F238E27FC236}">
                  <a16:creationId xmlns="" xmlns:a16="http://schemas.microsoft.com/office/drawing/2014/main" id="{BABD7A4D-EFE3-40DB-ACEF-5DBA18BDDDBB}"/>
                </a:ext>
              </a:extLst>
            </p:cNvPr>
            <p:cNvSpPr/>
            <p:nvPr/>
          </p:nvSpPr>
          <p:spPr>
            <a:xfrm>
              <a:off x="20458489" y="4833050"/>
              <a:ext cx="1387929"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Partial</a:t>
              </a:r>
            </a:p>
          </p:txBody>
        </p:sp>
        <p:sp>
          <p:nvSpPr>
            <p:cNvPr id="212" name="Rectangle 211">
              <a:extLst>
                <a:ext uri="{FF2B5EF4-FFF2-40B4-BE49-F238E27FC236}">
                  <a16:creationId xmlns="" xmlns:a16="http://schemas.microsoft.com/office/drawing/2014/main" id="{C8E99B25-4C5B-4293-ACDF-7E96F3411B40}"/>
                </a:ext>
              </a:extLst>
            </p:cNvPr>
            <p:cNvSpPr/>
            <p:nvPr/>
          </p:nvSpPr>
          <p:spPr>
            <a:xfrm>
              <a:off x="15501452" y="4833050"/>
              <a:ext cx="1658091"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Partial</a:t>
              </a:r>
            </a:p>
          </p:txBody>
        </p:sp>
      </p:grpSp>
      <p:grpSp>
        <p:nvGrpSpPr>
          <p:cNvPr id="223" name="Group 222">
            <a:extLst>
              <a:ext uri="{FF2B5EF4-FFF2-40B4-BE49-F238E27FC236}">
                <a16:creationId xmlns="" xmlns:a16="http://schemas.microsoft.com/office/drawing/2014/main" id="{22549F37-660D-4CA0-80E9-99F8B4091D59}"/>
              </a:ext>
            </a:extLst>
          </p:cNvPr>
          <p:cNvGrpSpPr/>
          <p:nvPr/>
        </p:nvGrpSpPr>
        <p:grpSpPr>
          <a:xfrm>
            <a:off x="7388392" y="5516658"/>
            <a:ext cx="1075382" cy="516984"/>
            <a:chOff x="8344007" y="5732750"/>
            <a:chExt cx="1075382" cy="516984"/>
          </a:xfrm>
        </p:grpSpPr>
        <p:sp>
          <p:nvSpPr>
            <p:cNvPr id="218" name="Oval 217">
              <a:extLst>
                <a:ext uri="{FF2B5EF4-FFF2-40B4-BE49-F238E27FC236}">
                  <a16:creationId xmlns="" xmlns:a16="http://schemas.microsoft.com/office/drawing/2014/main" id="{41207688-8A6F-4540-A50B-9BFA9051A0E4}"/>
                </a:ext>
              </a:extLst>
            </p:cNvPr>
            <p:cNvSpPr/>
            <p:nvPr/>
          </p:nvSpPr>
          <p:spPr>
            <a:xfrm>
              <a:off x="8731632" y="5732750"/>
              <a:ext cx="216000" cy="216000"/>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2" name="Rectangle 221">
              <a:extLst>
                <a:ext uri="{FF2B5EF4-FFF2-40B4-BE49-F238E27FC236}">
                  <a16:creationId xmlns="" xmlns:a16="http://schemas.microsoft.com/office/drawing/2014/main" id="{84CAA7A0-F1AE-4C4B-B0BC-F2E5FC24DC55}"/>
                </a:ext>
              </a:extLst>
            </p:cNvPr>
            <p:cNvSpPr/>
            <p:nvPr/>
          </p:nvSpPr>
          <p:spPr>
            <a:xfrm>
              <a:off x="8344007" y="5919723"/>
              <a:ext cx="1075382" cy="330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SI As-Is</a:t>
              </a:r>
            </a:p>
          </p:txBody>
        </p:sp>
      </p:grpSp>
      <p:grpSp>
        <p:nvGrpSpPr>
          <p:cNvPr id="224" name="Group 223">
            <a:extLst>
              <a:ext uri="{FF2B5EF4-FFF2-40B4-BE49-F238E27FC236}">
                <a16:creationId xmlns="" xmlns:a16="http://schemas.microsoft.com/office/drawing/2014/main" id="{CD51C9BD-71BB-4D8F-BCB8-8DF644530ADF}"/>
              </a:ext>
            </a:extLst>
          </p:cNvPr>
          <p:cNvGrpSpPr/>
          <p:nvPr/>
        </p:nvGrpSpPr>
        <p:grpSpPr>
          <a:xfrm>
            <a:off x="1724348" y="6603121"/>
            <a:ext cx="1000441" cy="225960"/>
            <a:chOff x="422379" y="5399783"/>
            <a:chExt cx="1309562" cy="260820"/>
          </a:xfrm>
        </p:grpSpPr>
        <p:sp>
          <p:nvSpPr>
            <p:cNvPr id="225" name="Oval 224">
              <a:extLst>
                <a:ext uri="{FF2B5EF4-FFF2-40B4-BE49-F238E27FC236}">
                  <a16:creationId xmlns="" xmlns:a16="http://schemas.microsoft.com/office/drawing/2014/main" id="{BF87FC09-6B1B-41E7-8A42-CF7D7D743F64}"/>
                </a:ext>
              </a:extLst>
            </p:cNvPr>
            <p:cNvSpPr/>
            <p:nvPr/>
          </p:nvSpPr>
          <p:spPr>
            <a:xfrm>
              <a:off x="422379" y="5416160"/>
              <a:ext cx="235617" cy="20777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sp>
          <p:nvSpPr>
            <p:cNvPr id="226" name="Rectangle 225">
              <a:extLst>
                <a:ext uri="{FF2B5EF4-FFF2-40B4-BE49-F238E27FC236}">
                  <a16:creationId xmlns="" xmlns:a16="http://schemas.microsoft.com/office/drawing/2014/main" id="{B7174335-2718-4731-BCE9-407004E72004}"/>
                </a:ext>
              </a:extLst>
            </p:cNvPr>
            <p:cNvSpPr/>
            <p:nvPr/>
          </p:nvSpPr>
          <p:spPr>
            <a:xfrm>
              <a:off x="635974" y="5399783"/>
              <a:ext cx="1095967"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a:solidFill>
                    <a:schemeClr val="tx1"/>
                  </a:solidFill>
                </a:rPr>
                <a:t>MT</a:t>
              </a:r>
            </a:p>
          </p:txBody>
        </p:sp>
      </p:grpSp>
      <p:grpSp>
        <p:nvGrpSpPr>
          <p:cNvPr id="227" name="Group 226">
            <a:extLst>
              <a:ext uri="{FF2B5EF4-FFF2-40B4-BE49-F238E27FC236}">
                <a16:creationId xmlns="" xmlns:a16="http://schemas.microsoft.com/office/drawing/2014/main" id="{E48D63B5-89BF-4453-994A-811439A90331}"/>
              </a:ext>
            </a:extLst>
          </p:cNvPr>
          <p:cNvGrpSpPr/>
          <p:nvPr/>
        </p:nvGrpSpPr>
        <p:grpSpPr>
          <a:xfrm>
            <a:off x="2262781" y="6603121"/>
            <a:ext cx="1000441" cy="225960"/>
            <a:chOff x="422379" y="5399783"/>
            <a:chExt cx="1309562" cy="260820"/>
          </a:xfrm>
        </p:grpSpPr>
        <p:sp>
          <p:nvSpPr>
            <p:cNvPr id="228" name="Oval 227">
              <a:extLst>
                <a:ext uri="{FF2B5EF4-FFF2-40B4-BE49-F238E27FC236}">
                  <a16:creationId xmlns="" xmlns:a16="http://schemas.microsoft.com/office/drawing/2014/main" id="{BB227421-04A4-4C39-A2D2-8D3E6FEB8EAC}"/>
                </a:ext>
              </a:extLst>
            </p:cNvPr>
            <p:cNvSpPr/>
            <p:nvPr/>
          </p:nvSpPr>
          <p:spPr>
            <a:xfrm>
              <a:off x="422379" y="5416160"/>
              <a:ext cx="235617" cy="2077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sp>
          <p:nvSpPr>
            <p:cNvPr id="229" name="Rectangle 228">
              <a:extLst>
                <a:ext uri="{FF2B5EF4-FFF2-40B4-BE49-F238E27FC236}">
                  <a16:creationId xmlns="" xmlns:a16="http://schemas.microsoft.com/office/drawing/2014/main" id="{BBF99479-6D64-4C2E-92DD-690345E89150}"/>
                </a:ext>
              </a:extLst>
            </p:cNvPr>
            <p:cNvSpPr/>
            <p:nvPr/>
          </p:nvSpPr>
          <p:spPr>
            <a:xfrm>
              <a:off x="635974" y="5399783"/>
              <a:ext cx="1095967"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a:solidFill>
                    <a:schemeClr val="tx1"/>
                  </a:solidFill>
                </a:rPr>
                <a:t>LT</a:t>
              </a:r>
            </a:p>
          </p:txBody>
        </p:sp>
      </p:grpSp>
      <p:grpSp>
        <p:nvGrpSpPr>
          <p:cNvPr id="230" name="Group 229">
            <a:extLst>
              <a:ext uri="{FF2B5EF4-FFF2-40B4-BE49-F238E27FC236}">
                <a16:creationId xmlns="" xmlns:a16="http://schemas.microsoft.com/office/drawing/2014/main" id="{DD1E6C2A-7B0C-4E09-9D43-4D21C539A9F8}"/>
              </a:ext>
            </a:extLst>
          </p:cNvPr>
          <p:cNvGrpSpPr/>
          <p:nvPr/>
        </p:nvGrpSpPr>
        <p:grpSpPr>
          <a:xfrm>
            <a:off x="2776157" y="6576041"/>
            <a:ext cx="1365948" cy="225960"/>
            <a:chOff x="422379" y="5378675"/>
            <a:chExt cx="1788005" cy="260820"/>
          </a:xfrm>
        </p:grpSpPr>
        <p:sp>
          <p:nvSpPr>
            <p:cNvPr id="231" name="Oval 230">
              <a:extLst>
                <a:ext uri="{FF2B5EF4-FFF2-40B4-BE49-F238E27FC236}">
                  <a16:creationId xmlns="" xmlns:a16="http://schemas.microsoft.com/office/drawing/2014/main" id="{B8BE5CEA-2E64-4F21-908F-DD5A357584CE}"/>
                </a:ext>
              </a:extLst>
            </p:cNvPr>
            <p:cNvSpPr/>
            <p:nvPr/>
          </p:nvSpPr>
          <p:spPr>
            <a:xfrm>
              <a:off x="422379" y="5416160"/>
              <a:ext cx="235617" cy="207770"/>
            </a:xfrm>
            <a:prstGeom prst="ellipse">
              <a:avLst/>
            </a:prstGeom>
            <a:solidFill>
              <a:schemeClr val="accent1">
                <a:lumMod val="10000"/>
                <a:lumOff val="90000"/>
              </a:schemeClr>
            </a:solidFill>
            <a:ln>
              <a:solidFill>
                <a:schemeClr val="accent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sp>
          <p:nvSpPr>
            <p:cNvPr id="232" name="Rectangle 231">
              <a:extLst>
                <a:ext uri="{FF2B5EF4-FFF2-40B4-BE49-F238E27FC236}">
                  <a16:creationId xmlns="" xmlns:a16="http://schemas.microsoft.com/office/drawing/2014/main" id="{E379DB60-D117-4904-9BFD-2F4B8BEC698E}"/>
                </a:ext>
              </a:extLst>
            </p:cNvPr>
            <p:cNvSpPr/>
            <p:nvPr/>
          </p:nvSpPr>
          <p:spPr>
            <a:xfrm>
              <a:off x="627994" y="5378675"/>
              <a:ext cx="1582390"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a:solidFill>
                    <a:schemeClr val="tx1"/>
                  </a:solidFill>
                </a:rPr>
                <a:t>Change Management Focus</a:t>
              </a:r>
            </a:p>
          </p:txBody>
        </p:sp>
      </p:grpSp>
      <p:grpSp>
        <p:nvGrpSpPr>
          <p:cNvPr id="507" name="Group 506">
            <a:extLst>
              <a:ext uri="{FF2B5EF4-FFF2-40B4-BE49-F238E27FC236}">
                <a16:creationId xmlns="" xmlns:a16="http://schemas.microsoft.com/office/drawing/2014/main" id="{B73E3339-2BF1-4BCC-837C-CD45767EFAA7}"/>
              </a:ext>
            </a:extLst>
          </p:cNvPr>
          <p:cNvGrpSpPr/>
          <p:nvPr/>
        </p:nvGrpSpPr>
        <p:grpSpPr>
          <a:xfrm>
            <a:off x="847999" y="2261891"/>
            <a:ext cx="2999641" cy="2118264"/>
            <a:chOff x="6840653" y="1108894"/>
            <a:chExt cx="2999641" cy="2118264"/>
          </a:xfrm>
        </p:grpSpPr>
        <p:grpSp>
          <p:nvGrpSpPr>
            <p:cNvPr id="508" name="Group 507">
              <a:extLst>
                <a:ext uri="{FF2B5EF4-FFF2-40B4-BE49-F238E27FC236}">
                  <a16:creationId xmlns="" xmlns:a16="http://schemas.microsoft.com/office/drawing/2014/main" id="{C760D4FC-4335-4892-B8E6-EDE8BD4BE327}"/>
                </a:ext>
              </a:extLst>
            </p:cNvPr>
            <p:cNvGrpSpPr/>
            <p:nvPr/>
          </p:nvGrpSpPr>
          <p:grpSpPr>
            <a:xfrm>
              <a:off x="6840653" y="1108894"/>
              <a:ext cx="2999641" cy="2118264"/>
              <a:chOff x="6870919" y="74866"/>
              <a:chExt cx="2999641" cy="2118264"/>
            </a:xfrm>
          </p:grpSpPr>
          <p:grpSp>
            <p:nvGrpSpPr>
              <p:cNvPr id="510" name="Group 509">
                <a:extLst>
                  <a:ext uri="{FF2B5EF4-FFF2-40B4-BE49-F238E27FC236}">
                    <a16:creationId xmlns="" xmlns:a16="http://schemas.microsoft.com/office/drawing/2014/main" id="{2C005366-CA8D-4AE6-9E85-3955B27C741D}"/>
                  </a:ext>
                </a:extLst>
              </p:cNvPr>
              <p:cNvGrpSpPr/>
              <p:nvPr/>
            </p:nvGrpSpPr>
            <p:grpSpPr>
              <a:xfrm>
                <a:off x="8131519" y="1573379"/>
                <a:ext cx="1150593" cy="619751"/>
                <a:chOff x="7671950" y="5434526"/>
                <a:chExt cx="1150593" cy="619751"/>
              </a:xfrm>
            </p:grpSpPr>
            <p:sp>
              <p:nvSpPr>
                <p:cNvPr id="512" name="Oval 511">
                  <a:extLst>
                    <a:ext uri="{FF2B5EF4-FFF2-40B4-BE49-F238E27FC236}">
                      <a16:creationId xmlns="" xmlns:a16="http://schemas.microsoft.com/office/drawing/2014/main" id="{681FD8B1-827B-43D8-A0CC-ACDF3F5FFA00}"/>
                    </a:ext>
                  </a:extLst>
                </p:cNvPr>
                <p:cNvSpPr/>
                <p:nvPr/>
              </p:nvSpPr>
              <p:spPr>
                <a:xfrm>
                  <a:off x="8046154" y="5434526"/>
                  <a:ext cx="216000" cy="216000"/>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3" name="Rectangle 512">
                  <a:extLst>
                    <a:ext uri="{FF2B5EF4-FFF2-40B4-BE49-F238E27FC236}">
                      <a16:creationId xmlns="" xmlns:a16="http://schemas.microsoft.com/office/drawing/2014/main" id="{9F6D1885-20E2-40E2-B82E-8E1AE392C059}"/>
                    </a:ext>
                  </a:extLst>
                </p:cNvPr>
                <p:cNvSpPr/>
                <p:nvPr/>
              </p:nvSpPr>
              <p:spPr>
                <a:xfrm>
                  <a:off x="7671950" y="5722928"/>
                  <a:ext cx="1150593" cy="331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SI (To-Be) (LT)</a:t>
                  </a:r>
                </a:p>
              </p:txBody>
            </p:sp>
          </p:grpSp>
          <p:sp>
            <p:nvSpPr>
              <p:cNvPr id="511" name="Rectangle 510">
                <a:extLst>
                  <a:ext uri="{FF2B5EF4-FFF2-40B4-BE49-F238E27FC236}">
                    <a16:creationId xmlns="" xmlns:a16="http://schemas.microsoft.com/office/drawing/2014/main" id="{BF432340-783B-4799-BF9D-97AC2904BB8A}"/>
                  </a:ext>
                </a:extLst>
              </p:cNvPr>
              <p:cNvSpPr/>
              <p:nvPr/>
            </p:nvSpPr>
            <p:spPr>
              <a:xfrm>
                <a:off x="6870919" y="74866"/>
                <a:ext cx="2999641" cy="133171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a:solidFill>
                      <a:schemeClr val="tx1"/>
                    </a:solidFill>
                  </a:rPr>
                  <a:t>The criteria to test the success of an agency model would be tested via an inhouse ‘agency’ type operation Assessment regarding what is the best entity to establish would be more effective if piloted inhouse. The vehicle chosen for the long term would require plug and play in the long term</a:t>
                </a:r>
                <a:endParaRPr lang="en-GB" sz="1000">
                  <a:solidFill>
                    <a:schemeClr val="tx1"/>
                  </a:solidFill>
                </a:endParaRPr>
              </a:p>
              <a:p>
                <a:pPr algn="ctr"/>
                <a:endParaRPr lang="en-ZA" sz="1000">
                  <a:solidFill>
                    <a:schemeClr val="tx1"/>
                  </a:solidFill>
                </a:endParaRPr>
              </a:p>
            </p:txBody>
          </p:sp>
        </p:grpSp>
        <p:sp>
          <p:nvSpPr>
            <p:cNvPr id="509" name="Oval 508">
              <a:extLst>
                <a:ext uri="{FF2B5EF4-FFF2-40B4-BE49-F238E27FC236}">
                  <a16:creationId xmlns="" xmlns:a16="http://schemas.microsoft.com/office/drawing/2014/main" id="{CE62FB47-381D-4B31-B482-6803F1ABDB3B}"/>
                </a:ext>
              </a:extLst>
            </p:cNvPr>
            <p:cNvSpPr/>
            <p:nvPr/>
          </p:nvSpPr>
          <p:spPr>
            <a:xfrm>
              <a:off x="8743160" y="2622541"/>
              <a:ext cx="216000" cy="216000"/>
            </a:xfrm>
            <a:prstGeom prst="ellipse">
              <a:avLst/>
            </a:prstGeom>
            <a:solidFill>
              <a:schemeClr val="accent1">
                <a:lumMod val="10000"/>
                <a:lumOff val="90000"/>
              </a:schemeClr>
            </a:solidFill>
            <a:ln>
              <a:solidFill>
                <a:schemeClr val="accent1">
                  <a:lumMod val="50000"/>
                  <a:lumOff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grpSp>
      <p:grpSp>
        <p:nvGrpSpPr>
          <p:cNvPr id="514" name="Group 513">
            <a:extLst>
              <a:ext uri="{FF2B5EF4-FFF2-40B4-BE49-F238E27FC236}">
                <a16:creationId xmlns="" xmlns:a16="http://schemas.microsoft.com/office/drawing/2014/main" id="{27EF28F5-7449-4B84-B66F-F150B53491D2}"/>
              </a:ext>
            </a:extLst>
          </p:cNvPr>
          <p:cNvGrpSpPr/>
          <p:nvPr/>
        </p:nvGrpSpPr>
        <p:grpSpPr>
          <a:xfrm>
            <a:off x="5633436" y="3701567"/>
            <a:ext cx="3946490" cy="1940910"/>
            <a:chOff x="8101253" y="3435212"/>
            <a:chExt cx="3946490" cy="1940910"/>
          </a:xfrm>
        </p:grpSpPr>
        <p:grpSp>
          <p:nvGrpSpPr>
            <p:cNvPr id="515" name="Group 514">
              <a:extLst>
                <a:ext uri="{FF2B5EF4-FFF2-40B4-BE49-F238E27FC236}">
                  <a16:creationId xmlns="" xmlns:a16="http://schemas.microsoft.com/office/drawing/2014/main" id="{7FB66631-04C8-490B-ACA7-2B23C50E915D}"/>
                </a:ext>
              </a:extLst>
            </p:cNvPr>
            <p:cNvGrpSpPr/>
            <p:nvPr/>
          </p:nvGrpSpPr>
          <p:grpSpPr>
            <a:xfrm>
              <a:off x="8101253" y="3435212"/>
              <a:ext cx="3946490" cy="1940910"/>
              <a:chOff x="8131519" y="2975959"/>
              <a:chExt cx="3946490" cy="1940910"/>
            </a:xfrm>
          </p:grpSpPr>
          <p:grpSp>
            <p:nvGrpSpPr>
              <p:cNvPr id="517" name="Group 516">
                <a:extLst>
                  <a:ext uri="{FF2B5EF4-FFF2-40B4-BE49-F238E27FC236}">
                    <a16:creationId xmlns="" xmlns:a16="http://schemas.microsoft.com/office/drawing/2014/main" id="{CDD4781A-6AA5-40F4-9B94-8422D94377FC}"/>
                  </a:ext>
                </a:extLst>
              </p:cNvPr>
              <p:cNvGrpSpPr/>
              <p:nvPr/>
            </p:nvGrpSpPr>
            <p:grpSpPr>
              <a:xfrm>
                <a:off x="8131519" y="4297118"/>
                <a:ext cx="1150593" cy="619751"/>
                <a:chOff x="7671950" y="5434526"/>
                <a:chExt cx="1150593" cy="619751"/>
              </a:xfrm>
            </p:grpSpPr>
            <p:sp>
              <p:nvSpPr>
                <p:cNvPr id="519" name="Oval 518">
                  <a:extLst>
                    <a:ext uri="{FF2B5EF4-FFF2-40B4-BE49-F238E27FC236}">
                      <a16:creationId xmlns="" xmlns:a16="http://schemas.microsoft.com/office/drawing/2014/main" id="{DF57865B-AC1C-4D08-B7C7-50C86F4B8A90}"/>
                    </a:ext>
                  </a:extLst>
                </p:cNvPr>
                <p:cNvSpPr/>
                <p:nvPr/>
              </p:nvSpPr>
              <p:spPr>
                <a:xfrm>
                  <a:off x="8046154" y="5434526"/>
                  <a:ext cx="216000" cy="216000"/>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20" name="Rectangle 519">
                  <a:extLst>
                    <a:ext uri="{FF2B5EF4-FFF2-40B4-BE49-F238E27FC236}">
                      <a16:creationId xmlns="" xmlns:a16="http://schemas.microsoft.com/office/drawing/2014/main" id="{E4034AE4-31E6-459B-A7A9-B2F1524B79CD}"/>
                    </a:ext>
                  </a:extLst>
                </p:cNvPr>
                <p:cNvSpPr/>
                <p:nvPr/>
              </p:nvSpPr>
              <p:spPr>
                <a:xfrm>
                  <a:off x="7671950" y="5722928"/>
                  <a:ext cx="1150593" cy="331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SI (To-Be) (ST)</a:t>
                  </a:r>
                </a:p>
              </p:txBody>
            </p:sp>
          </p:grpSp>
          <p:sp>
            <p:nvSpPr>
              <p:cNvPr id="518" name="Rectangle 517">
                <a:extLst>
                  <a:ext uri="{FF2B5EF4-FFF2-40B4-BE49-F238E27FC236}">
                    <a16:creationId xmlns="" xmlns:a16="http://schemas.microsoft.com/office/drawing/2014/main" id="{561C9A10-42E1-406E-8BC4-6D1C162B7C3C}"/>
                  </a:ext>
                </a:extLst>
              </p:cNvPr>
              <p:cNvSpPr/>
              <p:nvPr/>
            </p:nvSpPr>
            <p:spPr>
              <a:xfrm>
                <a:off x="9078368" y="2975959"/>
                <a:ext cx="2999641" cy="133171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a:solidFill>
                      <a:schemeClr val="tx1"/>
                    </a:solidFill>
                  </a:rPr>
                  <a:t>The Social Re-integration function would require strategic partnerships be established in the short term. Streamlining all existing partnerships and maximising future partnership principles would need to be bedded down. Moving structure toward central decision making</a:t>
                </a:r>
              </a:p>
            </p:txBody>
          </p:sp>
        </p:grpSp>
        <p:sp>
          <p:nvSpPr>
            <p:cNvPr id="516" name="Oval 515">
              <a:extLst>
                <a:ext uri="{FF2B5EF4-FFF2-40B4-BE49-F238E27FC236}">
                  <a16:creationId xmlns="" xmlns:a16="http://schemas.microsoft.com/office/drawing/2014/main" id="{B7F4C68C-3423-4EF7-9B20-30B2D294336B}"/>
                </a:ext>
              </a:extLst>
            </p:cNvPr>
            <p:cNvSpPr/>
            <p:nvPr/>
          </p:nvSpPr>
          <p:spPr>
            <a:xfrm>
              <a:off x="8719664" y="4759712"/>
              <a:ext cx="216000" cy="216000"/>
            </a:xfrm>
            <a:prstGeom prst="ellipse">
              <a:avLst/>
            </a:prstGeom>
            <a:solidFill>
              <a:schemeClr val="accent1">
                <a:lumMod val="10000"/>
                <a:lumOff val="90000"/>
              </a:schemeClr>
            </a:solidFill>
            <a:ln>
              <a:solidFill>
                <a:schemeClr val="accent1">
                  <a:lumMod val="50000"/>
                  <a:lumOff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grpSp>
      <p:grpSp>
        <p:nvGrpSpPr>
          <p:cNvPr id="521" name="Group 520">
            <a:extLst>
              <a:ext uri="{FF2B5EF4-FFF2-40B4-BE49-F238E27FC236}">
                <a16:creationId xmlns="" xmlns:a16="http://schemas.microsoft.com/office/drawing/2014/main" id="{5F7D76E7-57CD-440A-8307-02C203B07BAB}"/>
              </a:ext>
            </a:extLst>
          </p:cNvPr>
          <p:cNvGrpSpPr/>
          <p:nvPr/>
        </p:nvGrpSpPr>
        <p:grpSpPr>
          <a:xfrm>
            <a:off x="3951484" y="2295335"/>
            <a:ext cx="2999641" cy="2804510"/>
            <a:chOff x="7921505" y="1354551"/>
            <a:chExt cx="2999641" cy="2804510"/>
          </a:xfrm>
        </p:grpSpPr>
        <p:grpSp>
          <p:nvGrpSpPr>
            <p:cNvPr id="522" name="Group 521">
              <a:extLst>
                <a:ext uri="{FF2B5EF4-FFF2-40B4-BE49-F238E27FC236}">
                  <a16:creationId xmlns="" xmlns:a16="http://schemas.microsoft.com/office/drawing/2014/main" id="{53CA0139-061E-42F6-B5A2-A39B27BBB27D}"/>
                </a:ext>
              </a:extLst>
            </p:cNvPr>
            <p:cNvGrpSpPr/>
            <p:nvPr/>
          </p:nvGrpSpPr>
          <p:grpSpPr>
            <a:xfrm>
              <a:off x="7921505" y="1354551"/>
              <a:ext cx="2999641" cy="2804510"/>
              <a:chOff x="7936088" y="982462"/>
              <a:chExt cx="2999641" cy="2804510"/>
            </a:xfrm>
          </p:grpSpPr>
          <p:grpSp>
            <p:nvGrpSpPr>
              <p:cNvPr id="524" name="Group 523">
                <a:extLst>
                  <a:ext uri="{FF2B5EF4-FFF2-40B4-BE49-F238E27FC236}">
                    <a16:creationId xmlns="" xmlns:a16="http://schemas.microsoft.com/office/drawing/2014/main" id="{FA03CB20-CBD7-4DC6-A4FA-AD755ED19AE0}"/>
                  </a:ext>
                </a:extLst>
              </p:cNvPr>
              <p:cNvGrpSpPr/>
              <p:nvPr/>
            </p:nvGrpSpPr>
            <p:grpSpPr>
              <a:xfrm>
                <a:off x="8131519" y="3167221"/>
                <a:ext cx="1150593" cy="619751"/>
                <a:chOff x="7671950" y="5434526"/>
                <a:chExt cx="1150593" cy="619751"/>
              </a:xfrm>
            </p:grpSpPr>
            <p:sp>
              <p:nvSpPr>
                <p:cNvPr id="526" name="Oval 525">
                  <a:extLst>
                    <a:ext uri="{FF2B5EF4-FFF2-40B4-BE49-F238E27FC236}">
                      <a16:creationId xmlns="" xmlns:a16="http://schemas.microsoft.com/office/drawing/2014/main" id="{2CB8F1EA-A8CD-4BDF-A56B-647DD11635B5}"/>
                    </a:ext>
                  </a:extLst>
                </p:cNvPr>
                <p:cNvSpPr/>
                <p:nvPr/>
              </p:nvSpPr>
              <p:spPr>
                <a:xfrm>
                  <a:off x="8046154" y="5434526"/>
                  <a:ext cx="216000" cy="21600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27" name="Rectangle 526">
                  <a:extLst>
                    <a:ext uri="{FF2B5EF4-FFF2-40B4-BE49-F238E27FC236}">
                      <a16:creationId xmlns="" xmlns:a16="http://schemas.microsoft.com/office/drawing/2014/main" id="{484CE222-3D82-4953-8E0C-738024994EC9}"/>
                    </a:ext>
                  </a:extLst>
                </p:cNvPr>
                <p:cNvSpPr/>
                <p:nvPr/>
              </p:nvSpPr>
              <p:spPr>
                <a:xfrm>
                  <a:off x="7671950" y="5722928"/>
                  <a:ext cx="1150593" cy="331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SI (To-Be) (MT)</a:t>
                  </a:r>
                </a:p>
              </p:txBody>
            </p:sp>
          </p:grpSp>
          <p:sp>
            <p:nvSpPr>
              <p:cNvPr id="525" name="Rectangle 524">
                <a:extLst>
                  <a:ext uri="{FF2B5EF4-FFF2-40B4-BE49-F238E27FC236}">
                    <a16:creationId xmlns="" xmlns:a16="http://schemas.microsoft.com/office/drawing/2014/main" id="{E3FD26C5-7538-4833-8938-BEAE963BC001}"/>
                  </a:ext>
                </a:extLst>
              </p:cNvPr>
              <p:cNvSpPr/>
              <p:nvPr/>
            </p:nvSpPr>
            <p:spPr>
              <a:xfrm>
                <a:off x="7936088" y="982462"/>
                <a:ext cx="2999641" cy="1331711"/>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00">
                    <a:solidFill>
                      <a:schemeClr val="tx1"/>
                    </a:solidFill>
                  </a:rPr>
                  <a:t>Once the function is centralised, other operational streamlining can take place allowing strategic and policy focus required to leverage off intergovernmental partnerships and private sector arrangements. Policy decisions regarding hiring ex offenders via a production workshop should be established here</a:t>
                </a:r>
              </a:p>
            </p:txBody>
          </p:sp>
        </p:grpSp>
        <p:sp>
          <p:nvSpPr>
            <p:cNvPr id="523" name="Oval 522">
              <a:extLst>
                <a:ext uri="{FF2B5EF4-FFF2-40B4-BE49-F238E27FC236}">
                  <a16:creationId xmlns="" xmlns:a16="http://schemas.microsoft.com/office/drawing/2014/main" id="{D76CF896-32C0-4C21-9A5E-F5BBB3A90FA0}"/>
                </a:ext>
              </a:extLst>
            </p:cNvPr>
            <p:cNvSpPr/>
            <p:nvPr/>
          </p:nvSpPr>
          <p:spPr>
            <a:xfrm>
              <a:off x="8757685" y="3567912"/>
              <a:ext cx="216000" cy="216000"/>
            </a:xfrm>
            <a:prstGeom prst="ellipse">
              <a:avLst/>
            </a:prstGeom>
            <a:solidFill>
              <a:schemeClr val="accent1">
                <a:lumMod val="10000"/>
                <a:lumOff val="90000"/>
              </a:schemeClr>
            </a:solidFill>
            <a:ln>
              <a:solidFill>
                <a:schemeClr val="accent1">
                  <a:lumMod val="50000"/>
                  <a:lumOff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grpSp>
      <p:sp>
        <p:nvSpPr>
          <p:cNvPr id="113" name="TextBox 112">
            <a:extLst>
              <a:ext uri="{FF2B5EF4-FFF2-40B4-BE49-F238E27FC236}">
                <a16:creationId xmlns="" xmlns:a16="http://schemas.microsoft.com/office/drawing/2014/main" id="{7AE0B078-C238-42A0-80E6-F4231D289641}"/>
              </a:ext>
            </a:extLst>
          </p:cNvPr>
          <p:cNvSpPr txBox="1"/>
          <p:nvPr/>
        </p:nvSpPr>
        <p:spPr>
          <a:xfrm>
            <a:off x="4403967" y="1297752"/>
            <a:ext cx="7251084" cy="338554"/>
          </a:xfrm>
          <a:prstGeom prst="rect">
            <a:avLst/>
          </a:prstGeom>
          <a:solidFill>
            <a:schemeClr val="bg1">
              <a:lumMod val="95000"/>
            </a:schemeClr>
          </a:solidFill>
        </p:spPr>
        <p:txBody>
          <a:bodyPr wrap="square" rtlCol="0">
            <a:spAutoFit/>
          </a:bodyPr>
          <a:lstStyle/>
          <a:p>
            <a:r>
              <a:rPr lang="en-ZA" sz="1600" b="1" u="sng">
                <a:solidFill>
                  <a:sysClr val="windowText" lastClr="000000"/>
                </a:solidFill>
              </a:rPr>
              <a:t>SOCIAL RE-INTEGRATION: PARTIAL OUTSOURCE - COMPLETE CENTRALISED</a:t>
            </a:r>
          </a:p>
        </p:txBody>
      </p:sp>
      <p:sp>
        <p:nvSpPr>
          <p:cNvPr id="3" name="TextBox 2"/>
          <p:cNvSpPr txBox="1"/>
          <p:nvPr/>
        </p:nvSpPr>
        <p:spPr>
          <a:xfrm>
            <a:off x="19640" y="-51456"/>
            <a:ext cx="12192000" cy="830997"/>
          </a:xfrm>
          <a:prstGeom prst="rect">
            <a:avLst/>
          </a:prstGeom>
          <a:noFill/>
          <a:effectLst/>
        </p:spPr>
        <p:txBody>
          <a:bodyPr wrap="square" rtlCol="0">
            <a:spAutoFit/>
          </a:bodyPr>
          <a:lstStyle/>
          <a:p>
            <a:r>
              <a:rPr lang="en-ZA" sz="2400" b="1" dirty="0">
                <a:solidFill>
                  <a:srgbClr val="000000"/>
                </a:solidFill>
                <a:latin typeface="Georgia"/>
                <a:ea typeface="+mj-ea"/>
                <a:cs typeface="+mj-cs"/>
              </a:rPr>
              <a:t>Social Reintegration progresses toward an outsourced and centralised function</a:t>
            </a:r>
          </a:p>
        </p:txBody>
      </p:sp>
      <p:sp>
        <p:nvSpPr>
          <p:cNvPr id="77" name="TextBox 76">
            <a:extLst>
              <a:ext uri="{FF2B5EF4-FFF2-40B4-BE49-F238E27FC236}">
                <a16:creationId xmlns:a16="http://schemas.microsoft.com/office/drawing/2014/main" xmlns="" id="{3D1D2E24-36FA-6149-B377-163EFDF93ABC}"/>
              </a:ext>
            </a:extLst>
          </p:cNvPr>
          <p:cNvSpPr txBox="1"/>
          <p:nvPr/>
        </p:nvSpPr>
        <p:spPr>
          <a:xfrm>
            <a:off x="799485" y="829504"/>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4: Successful reintegration of all those under the care of the Department</a:t>
            </a:r>
            <a:endParaRPr lang="da-DK" sz="1400" b="1" dirty="0">
              <a:solidFill>
                <a:srgbClr val="FFFFFF"/>
              </a:solidFill>
              <a:latin typeface="Segoe UI Light"/>
              <a:cs typeface="Segoe UI" panose="020B0502040204020203" pitchFamily="34" charset="0"/>
            </a:endParaRPr>
          </a:p>
        </p:txBody>
      </p:sp>
    </p:spTree>
    <p:extLst>
      <p:ext uri="{BB962C8B-B14F-4D97-AF65-F5344CB8AC3E}">
        <p14:creationId xmlns:p14="http://schemas.microsoft.com/office/powerpoint/2010/main" val="1929340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90220" y="142012"/>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US" sz="3200" b="1" dirty="0" smtClean="0">
                <a:solidFill>
                  <a:srgbClr val="000000"/>
                </a:solidFill>
                <a:latin typeface="Georgia"/>
                <a:sym typeface="Calibri"/>
              </a:rPr>
              <a:t>Modes of service delivery Social Reintegration</a:t>
            </a:r>
            <a:endParaRPr lang="en-US" sz="3200" b="1" dirty="0">
              <a:solidFill>
                <a:srgbClr val="000000"/>
              </a:solidFill>
              <a:latin typeface="Georgia"/>
            </a:endParaRPr>
          </a:p>
        </p:txBody>
      </p:sp>
      <p:sp>
        <p:nvSpPr>
          <p:cNvPr id="2" name="Rectangle 1"/>
          <p:cNvSpPr/>
          <p:nvPr/>
        </p:nvSpPr>
        <p:spPr>
          <a:xfrm>
            <a:off x="404191" y="2467094"/>
            <a:ext cx="2385137" cy="2529923"/>
          </a:xfrm>
          <a:prstGeom prst="rect">
            <a:avLst/>
          </a:prstGeom>
        </p:spPr>
        <p:txBody>
          <a:bodyPr wrap="square">
            <a:spAutoFit/>
          </a:bodyPr>
          <a:lstStyle/>
          <a:p>
            <a:pPr lvl="0" algn="just" defTabSz="869137">
              <a:lnSpc>
                <a:spcPct val="90000"/>
              </a:lnSpc>
              <a:spcBef>
                <a:spcPts val="951"/>
              </a:spcBef>
            </a:pPr>
            <a:r>
              <a:rPr lang="en-US" sz="1600" b="1" dirty="0">
                <a:solidFill>
                  <a:sysClr val="windowText" lastClr="000000"/>
                </a:solidFill>
                <a:latin typeface="Lato"/>
              </a:rPr>
              <a:t>Social re-integration requires dedicated </a:t>
            </a:r>
            <a:r>
              <a:rPr lang="en-US" sz="1600" b="1" dirty="0" err="1">
                <a:solidFill>
                  <a:sysClr val="windowText" lastClr="000000"/>
                </a:solidFill>
                <a:latin typeface="Lato"/>
              </a:rPr>
              <a:t>professionalised</a:t>
            </a:r>
            <a:r>
              <a:rPr lang="en-US" sz="1600" b="1" dirty="0">
                <a:solidFill>
                  <a:sysClr val="windowText" lastClr="000000"/>
                </a:solidFill>
                <a:latin typeface="Lato"/>
              </a:rPr>
              <a:t> resources within its sub culture and the appropriate technology and facilities to deliver on its mandate if it is to prove successful as an agency</a:t>
            </a:r>
          </a:p>
        </p:txBody>
      </p:sp>
      <p:sp>
        <p:nvSpPr>
          <p:cNvPr id="7" name="Rectangle 6">
            <a:extLst>
              <a:ext uri="{FF2B5EF4-FFF2-40B4-BE49-F238E27FC236}">
                <a16:creationId xmlns:a16="http://schemas.microsoft.com/office/drawing/2014/main" xmlns="" id="{265594CA-0F1B-4C3D-9FBC-EA09A76F868D}"/>
              </a:ext>
            </a:extLst>
          </p:cNvPr>
          <p:cNvSpPr/>
          <p:nvPr/>
        </p:nvSpPr>
        <p:spPr>
          <a:xfrm>
            <a:off x="3110591" y="1320252"/>
            <a:ext cx="3465365" cy="5285499"/>
          </a:xfrm>
          <a:prstGeom prst="rect">
            <a:avLst/>
          </a:prstGeom>
          <a:solidFill>
            <a:sysClr val="window" lastClr="FFFFFF"/>
          </a:solidFill>
          <a:ln w="38100" cap="flat" cmpd="sng" algn="ctr">
            <a:solidFill>
              <a:srgbClr val="548235"/>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b="1" i="0" u="none" strike="noStrike" kern="0" cap="none" spc="0" normalizeH="0" baseline="0" noProof="0" dirty="0" smtClean="0">
                <a:ln>
                  <a:noFill/>
                </a:ln>
                <a:solidFill>
                  <a:prstClr val="black"/>
                </a:solidFill>
                <a:effectLst/>
                <a:uLnTx/>
                <a:uFillTx/>
                <a:latin typeface="Lato"/>
              </a:rPr>
              <a:t>Propose</a:t>
            </a:r>
            <a:r>
              <a:rPr kumimoji="0" lang="en-ZA" b="1" i="0" u="none" strike="noStrike" kern="0" cap="none" spc="0" normalizeH="0" baseline="0" noProof="0" dirty="0" smtClean="0">
                <a:ln>
                  <a:noFill/>
                </a:ln>
                <a:solidFill>
                  <a:prstClr val="black"/>
                </a:solidFill>
                <a:effectLst/>
                <a:highlight>
                  <a:srgbClr val="FFFFFF"/>
                </a:highlight>
                <a:uLnTx/>
                <a:uFillTx/>
                <a:latin typeface="Lato"/>
              </a:rPr>
              <a:t>d</a:t>
            </a:r>
            <a:endParaRPr kumimoji="0" lang="en-ZA" b="0" i="0" u="none" strike="noStrike" kern="0" cap="none" spc="0" normalizeH="0" baseline="0" noProof="0" dirty="0" smtClean="0">
              <a:ln>
                <a:noFill/>
              </a:ln>
              <a:solidFill>
                <a:prstClr val="black"/>
              </a:solidFill>
              <a:effectLst/>
              <a:highlight>
                <a:srgbClr val="FFFFFF"/>
              </a:highlight>
              <a:uLnTx/>
              <a:uFillTx/>
              <a:latin typeface="Lato"/>
            </a:endParaRPr>
          </a:p>
          <a:p>
            <a:pPr marL="171450" lvl="0" indent="-171450" defTabSz="457200">
              <a:spcBef>
                <a:spcPts val="600"/>
              </a:spcBef>
              <a:spcAft>
                <a:spcPts val="600"/>
              </a:spcAft>
              <a:buFont typeface="Arial" panose="020B0604020202020204" pitchFamily="34" charset="0"/>
              <a:buChar char="•"/>
              <a:defRPr/>
            </a:pPr>
            <a:r>
              <a:rPr lang="en-US" sz="1100" kern="0" dirty="0">
                <a:solidFill>
                  <a:prstClr val="black"/>
                </a:solidFill>
                <a:latin typeface="Lato"/>
              </a:rPr>
              <a:t>Addressing resource and structure limitations as decentralized function</a:t>
            </a:r>
          </a:p>
          <a:p>
            <a:pPr marL="171450" lvl="0" indent="-171450" defTabSz="457200">
              <a:spcBef>
                <a:spcPts val="600"/>
              </a:spcBef>
              <a:spcAft>
                <a:spcPts val="600"/>
              </a:spcAft>
              <a:buFont typeface="Arial" panose="020B0604020202020204" pitchFamily="34" charset="0"/>
              <a:buChar char="•"/>
              <a:defRPr/>
            </a:pPr>
            <a:r>
              <a:rPr lang="en-US" sz="1100" kern="0" dirty="0">
                <a:solidFill>
                  <a:prstClr val="black"/>
                </a:solidFill>
                <a:latin typeface="Lato"/>
              </a:rPr>
              <a:t>Social Re-integration requires distinct training suited to interpersonal, relationship building, community facilitation, corrections training in order to effectively fulfil its mandate.</a:t>
            </a:r>
          </a:p>
          <a:p>
            <a:pPr marL="171450" lvl="0" indent="-171450" defTabSz="457200">
              <a:spcBef>
                <a:spcPts val="600"/>
              </a:spcBef>
              <a:spcAft>
                <a:spcPts val="600"/>
              </a:spcAft>
              <a:buFont typeface="Arial" panose="020B0604020202020204" pitchFamily="34" charset="0"/>
              <a:buChar char="•"/>
              <a:defRPr/>
            </a:pPr>
            <a:r>
              <a:rPr lang="en-US" sz="1100" kern="0" dirty="0">
                <a:solidFill>
                  <a:prstClr val="black"/>
                </a:solidFill>
                <a:latin typeface="Lato"/>
              </a:rPr>
              <a:t>With a current ratio of 1:42 correctional officials: offenders and 1:400 social workers, where SW occupy 6% of current headcount, allocation to be addressed. Consider case growth against resource growth</a:t>
            </a:r>
          </a:p>
          <a:p>
            <a:pPr marL="171450" lvl="0" indent="-171450" defTabSz="457200">
              <a:spcBef>
                <a:spcPts val="600"/>
              </a:spcBef>
              <a:spcAft>
                <a:spcPts val="600"/>
              </a:spcAft>
              <a:buFont typeface="Arial" panose="020B0604020202020204" pitchFamily="34" charset="0"/>
              <a:buChar char="•"/>
              <a:defRPr/>
            </a:pPr>
            <a:r>
              <a:rPr lang="en-US" sz="1100" kern="0" dirty="0">
                <a:solidFill>
                  <a:prstClr val="black"/>
                </a:solidFill>
                <a:latin typeface="Lato"/>
              </a:rPr>
              <a:t>Ensure that Social re-integration participates earlier on in the process journey of Rehabilitation and have sight of the monitoring of the case plan</a:t>
            </a:r>
          </a:p>
          <a:p>
            <a:pPr marL="171450" lvl="0" indent="-171450" defTabSz="457200">
              <a:spcBef>
                <a:spcPts val="600"/>
              </a:spcBef>
              <a:spcAft>
                <a:spcPts val="600"/>
              </a:spcAft>
              <a:buFont typeface="Arial" panose="020B0604020202020204" pitchFamily="34" charset="0"/>
              <a:buChar char="•"/>
              <a:defRPr/>
            </a:pPr>
            <a:r>
              <a:rPr lang="en-US" sz="1100" kern="0" dirty="0">
                <a:solidFill>
                  <a:prstClr val="black"/>
                </a:solidFill>
                <a:latin typeface="Lato"/>
              </a:rPr>
              <a:t>Consider reducing requirements regarding extent of time of ex-offender case management based on good </a:t>
            </a:r>
            <a:r>
              <a:rPr lang="en-US" sz="1100" kern="0" dirty="0" err="1">
                <a:solidFill>
                  <a:prstClr val="black"/>
                </a:solidFill>
                <a:latin typeface="Lato"/>
              </a:rPr>
              <a:t>behaviour</a:t>
            </a:r>
            <a:r>
              <a:rPr lang="en-US" sz="1100" kern="0" dirty="0">
                <a:solidFill>
                  <a:prstClr val="black"/>
                </a:solidFill>
                <a:latin typeface="Lato"/>
              </a:rPr>
              <a:t>. </a:t>
            </a:r>
          </a:p>
          <a:p>
            <a:pPr marL="171450" lvl="0" indent="-171450" defTabSz="457200">
              <a:spcBef>
                <a:spcPts val="600"/>
              </a:spcBef>
              <a:spcAft>
                <a:spcPts val="600"/>
              </a:spcAft>
              <a:buFont typeface="Arial" panose="020B0604020202020204" pitchFamily="34" charset="0"/>
              <a:buChar char="•"/>
              <a:defRPr/>
            </a:pPr>
            <a:r>
              <a:rPr lang="en-US" sz="1100" kern="0" dirty="0">
                <a:solidFill>
                  <a:prstClr val="black"/>
                </a:solidFill>
                <a:latin typeface="Lato"/>
              </a:rPr>
              <a:t>Transport related requirements are currently not catered for correctional officials to fulfil the monitoring duties and should be addressed.</a:t>
            </a:r>
          </a:p>
          <a:p>
            <a:pPr marL="171450" lvl="0" indent="-171450" defTabSz="457200">
              <a:spcBef>
                <a:spcPts val="600"/>
              </a:spcBef>
              <a:spcAft>
                <a:spcPts val="600"/>
              </a:spcAft>
              <a:buFont typeface="Arial" panose="020B0604020202020204" pitchFamily="34" charset="0"/>
              <a:buChar char="•"/>
              <a:defRPr/>
            </a:pPr>
            <a:r>
              <a:rPr lang="en-US" sz="1100" kern="0" dirty="0">
                <a:solidFill>
                  <a:prstClr val="black"/>
                </a:solidFill>
                <a:latin typeface="Lato"/>
              </a:rPr>
              <a:t>Look at a panel of monitoring officials in remote areas for Social Re-integration to leverage off to reduce transport costs for informal settlements</a:t>
            </a:r>
          </a:p>
          <a:p>
            <a:pPr marL="0" marR="0" lvl="0" indent="0" defTabSz="457200" eaLnBrk="1" fontAlgn="auto" latinLnBrk="0" hangingPunct="1">
              <a:lnSpc>
                <a:spcPct val="100000"/>
              </a:lnSpc>
              <a:spcBef>
                <a:spcPts val="0"/>
              </a:spcBef>
              <a:spcAft>
                <a:spcPts val="0"/>
              </a:spcAft>
              <a:buClrTx/>
              <a:buSzTx/>
              <a:buFontTx/>
              <a:buNone/>
              <a:tabLst/>
              <a:defRPr/>
            </a:pPr>
            <a:endParaRPr kumimoji="0" lang="en-ZA" sz="1000" b="0" i="0" u="none" strike="noStrike" kern="0" cap="none" spc="0" normalizeH="0" baseline="0" noProof="0" dirty="0" smtClean="0">
              <a:ln>
                <a:noFill/>
              </a:ln>
              <a:solidFill>
                <a:prstClr val="black"/>
              </a:solidFill>
              <a:effectLst/>
              <a:uLnTx/>
              <a:uFillTx/>
              <a:latin typeface="Lato"/>
            </a:endParaRPr>
          </a:p>
        </p:txBody>
      </p:sp>
      <p:sp>
        <p:nvSpPr>
          <p:cNvPr id="8" name="Rectangle 7">
            <a:extLst>
              <a:ext uri="{FF2B5EF4-FFF2-40B4-BE49-F238E27FC236}">
                <a16:creationId xmlns:a16="http://schemas.microsoft.com/office/drawing/2014/main" xmlns="" id="{265594CA-0F1B-4C3D-9FBC-EA09A76F868D}"/>
              </a:ext>
            </a:extLst>
          </p:cNvPr>
          <p:cNvSpPr/>
          <p:nvPr/>
        </p:nvSpPr>
        <p:spPr>
          <a:xfrm>
            <a:off x="6653048" y="1313523"/>
            <a:ext cx="5283848" cy="5292228"/>
          </a:xfrm>
          <a:prstGeom prst="rect">
            <a:avLst/>
          </a:prstGeom>
          <a:solidFill>
            <a:sysClr val="window" lastClr="FFFFFF"/>
          </a:solidFill>
          <a:ln w="38100" cap="flat" cmpd="sng" algn="ctr">
            <a:solidFill>
              <a:srgbClr val="548235"/>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b="1" i="0" u="none" strike="noStrike" kern="0" cap="none" spc="0" normalizeH="0" baseline="0" noProof="0" dirty="0" smtClean="0">
                <a:ln>
                  <a:noFill/>
                </a:ln>
                <a:solidFill>
                  <a:prstClr val="black"/>
                </a:solidFill>
                <a:effectLst/>
                <a:uLnTx/>
                <a:uFillTx/>
                <a:latin typeface="Lato"/>
              </a:rPr>
              <a:t>What needs to be done to </a:t>
            </a:r>
            <a:r>
              <a:rPr lang="en-ZA" b="1" kern="0" dirty="0" smtClean="0">
                <a:solidFill>
                  <a:prstClr val="black"/>
                </a:solidFill>
                <a:latin typeface="Lato"/>
              </a:rPr>
              <a:t>fast-track</a:t>
            </a:r>
            <a:endParaRPr kumimoji="0" lang="en-ZA" b="0" i="0" u="none" strike="noStrike" kern="0" cap="none" spc="0" normalizeH="0" baseline="0" noProof="0" dirty="0" smtClean="0">
              <a:ln>
                <a:noFill/>
              </a:ln>
              <a:solidFill>
                <a:prstClr val="black"/>
              </a:solidFill>
              <a:effectLst/>
              <a:highlight>
                <a:srgbClr val="FFFFFF"/>
              </a:highlight>
              <a:uLnTx/>
              <a:uFillTx/>
              <a:latin typeface="Lato"/>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ZA" sz="1000" b="0" i="0" u="none" strike="noStrike" kern="0" cap="none" spc="0" normalizeH="0" baseline="0" noProof="0" dirty="0" smtClean="0">
              <a:ln>
                <a:noFill/>
              </a:ln>
              <a:solidFill>
                <a:prstClr val="black"/>
              </a:solidFill>
              <a:effectLst/>
              <a:uLnTx/>
              <a:uFillTx/>
              <a:latin typeface="Lato"/>
            </a:endParaRPr>
          </a:p>
        </p:txBody>
      </p:sp>
      <p:sp>
        <p:nvSpPr>
          <p:cNvPr id="11" name="TextBox 10">
            <a:extLst>
              <a:ext uri="{FF2B5EF4-FFF2-40B4-BE49-F238E27FC236}">
                <a16:creationId xmlns:a16="http://schemas.microsoft.com/office/drawing/2014/main" xmlns="" id="{3D1D2E24-36FA-6149-B377-163EFDF93ABC}"/>
              </a:ext>
            </a:extLst>
          </p:cNvPr>
          <p:cNvSpPr txBox="1"/>
          <p:nvPr/>
        </p:nvSpPr>
        <p:spPr>
          <a:xfrm>
            <a:off x="969100" y="796567"/>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4: Successful reintegration of all those under the care of the Department</a:t>
            </a:r>
            <a:endParaRPr lang="da-DK" sz="1400" b="1" dirty="0">
              <a:solidFill>
                <a:srgbClr val="FFFFFF"/>
              </a:solidFill>
              <a:latin typeface="Segoe UI Light"/>
              <a:cs typeface="Segoe UI" panose="020B0502040204020203" pitchFamily="34" charset="0"/>
            </a:endParaRPr>
          </a:p>
        </p:txBody>
      </p:sp>
      <p:pic>
        <p:nvPicPr>
          <p:cNvPr id="13" name="Picture 12">
            <a:extLst>
              <a:ext uri="{FF2B5EF4-FFF2-40B4-BE49-F238E27FC236}">
                <a16:creationId xmlns="" xmlns:a16="http://schemas.microsoft.com/office/drawing/2014/main" id="{0621ABF4-FC96-4D72-9BFA-A45CFD4FFF6B}"/>
              </a:ext>
            </a:extLst>
          </p:cNvPr>
          <p:cNvPicPr>
            <a:picLocks noChangeAspect="1"/>
          </p:cNvPicPr>
          <p:nvPr/>
        </p:nvPicPr>
        <p:blipFill>
          <a:blip r:embed="rId3"/>
          <a:stretch>
            <a:fillRect/>
          </a:stretch>
        </p:blipFill>
        <p:spPr>
          <a:xfrm>
            <a:off x="718225" y="1320253"/>
            <a:ext cx="2148195" cy="1008000"/>
          </a:xfrm>
          <a:prstGeom prst="rect">
            <a:avLst/>
          </a:prstGeom>
        </p:spPr>
      </p:pic>
      <p:sp>
        <p:nvSpPr>
          <p:cNvPr id="14" name="Rectangle 13">
            <a:extLst>
              <a:ext uri="{FF2B5EF4-FFF2-40B4-BE49-F238E27FC236}">
                <a16:creationId xmlns="" xmlns:a16="http://schemas.microsoft.com/office/drawing/2014/main" id="{4188B8E3-7E51-4EE1-BBD1-30C93B4B34BF}"/>
              </a:ext>
            </a:extLst>
          </p:cNvPr>
          <p:cNvSpPr/>
          <p:nvPr/>
        </p:nvSpPr>
        <p:spPr>
          <a:xfrm rot="16200000">
            <a:off x="101545" y="1705817"/>
            <a:ext cx="996491" cy="236869"/>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a:solidFill>
                  <a:schemeClr val="bg1"/>
                </a:solidFill>
              </a:rPr>
              <a:t>SOCIAL RE-INT.</a:t>
            </a:r>
          </a:p>
        </p:txBody>
      </p:sp>
    </p:spTree>
    <p:extLst>
      <p:ext uri="{BB962C8B-B14F-4D97-AF65-F5344CB8AC3E}">
        <p14:creationId xmlns:p14="http://schemas.microsoft.com/office/powerpoint/2010/main" val="4101952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44986" y="138444"/>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ZA" sz="4000" b="1" dirty="0" smtClean="0">
                <a:solidFill>
                  <a:srgbClr val="000000"/>
                </a:solidFill>
                <a:latin typeface="Georgia"/>
              </a:rPr>
              <a:t>Strategic Risks</a:t>
            </a:r>
            <a:endParaRPr sz="4000" b="1" dirty="0">
              <a:solidFill>
                <a:srgbClr val="000000"/>
              </a:solidFill>
              <a:latin typeface="Georgia"/>
            </a:endParaRPr>
          </a:p>
        </p:txBody>
      </p:sp>
      <p:graphicFrame>
        <p:nvGraphicFramePr>
          <p:cNvPr id="3" name="Table 2"/>
          <p:cNvGraphicFramePr>
            <a:graphicFrameLocks noGrp="1"/>
          </p:cNvGraphicFramePr>
          <p:nvPr>
            <p:extLst>
              <p:ext uri="{D42A27DB-BD31-4B8C-83A1-F6EECF244321}">
                <p14:modId xmlns:p14="http://schemas.microsoft.com/office/powerpoint/2010/main" val="838981686"/>
              </p:ext>
            </p:extLst>
          </p:nvPr>
        </p:nvGraphicFramePr>
        <p:xfrm>
          <a:off x="492754" y="1232661"/>
          <a:ext cx="11260881" cy="5040800"/>
        </p:xfrm>
        <a:graphic>
          <a:graphicData uri="http://schemas.openxmlformats.org/drawingml/2006/table">
            <a:tbl>
              <a:tblPr firstRow="1" bandRow="1">
                <a:tableStyleId>{93296810-A885-4BE3-A3E7-6D5BEEA58F35}</a:tableStyleId>
              </a:tblPr>
              <a:tblGrid>
                <a:gridCol w="3753627"/>
                <a:gridCol w="3753627"/>
                <a:gridCol w="3753627"/>
              </a:tblGrid>
              <a:tr h="0">
                <a:tc>
                  <a:txBody>
                    <a:bodyPr/>
                    <a:lstStyle/>
                    <a:p>
                      <a:r>
                        <a:rPr lang="en-US" dirty="0" smtClean="0"/>
                        <a:t>Outcome</a:t>
                      </a:r>
                      <a:endParaRPr lang="en-ZA" dirty="0"/>
                    </a:p>
                  </a:txBody>
                  <a:tcPr>
                    <a:solidFill>
                      <a:srgbClr val="548235"/>
                    </a:solidFill>
                  </a:tcPr>
                </a:tc>
                <a:tc>
                  <a:txBody>
                    <a:bodyPr/>
                    <a:lstStyle/>
                    <a:p>
                      <a:r>
                        <a:rPr lang="en-US" dirty="0" smtClean="0"/>
                        <a:t>Strategi</a:t>
                      </a:r>
                      <a:r>
                        <a:rPr lang="en-US" baseline="0" dirty="0" smtClean="0"/>
                        <a:t>c Risk</a:t>
                      </a:r>
                      <a:endParaRPr lang="en-ZA" dirty="0"/>
                    </a:p>
                  </a:txBody>
                  <a:tcPr>
                    <a:solidFill>
                      <a:srgbClr val="548235"/>
                    </a:solidFill>
                  </a:tcPr>
                </a:tc>
                <a:tc>
                  <a:txBody>
                    <a:bodyPr/>
                    <a:lstStyle/>
                    <a:p>
                      <a:r>
                        <a:rPr lang="en-US" dirty="0" smtClean="0"/>
                        <a:t>Risk Mitigation</a:t>
                      </a:r>
                      <a:endParaRPr lang="en-ZA" dirty="0"/>
                    </a:p>
                  </a:txBody>
                  <a:tcPr>
                    <a:solidFill>
                      <a:srgbClr val="548235"/>
                    </a:solidFill>
                  </a:tcPr>
                </a:tc>
              </a:tr>
              <a:tr h="0">
                <a:tc>
                  <a:txBody>
                    <a:bodyPr/>
                    <a:lstStyle/>
                    <a:p>
                      <a:endParaRPr lang="en-ZA" sz="100" dirty="0"/>
                    </a:p>
                  </a:txBody>
                  <a:tcPr>
                    <a:noFill/>
                  </a:tcPr>
                </a:tc>
                <a:tc>
                  <a:txBody>
                    <a:bodyPr/>
                    <a:lstStyle/>
                    <a:p>
                      <a:endParaRPr lang="en-ZA" sz="100" dirty="0"/>
                    </a:p>
                  </a:txBody>
                  <a:tcPr>
                    <a:noFill/>
                  </a:tcPr>
                </a:tc>
                <a:tc>
                  <a:txBody>
                    <a:bodyPr/>
                    <a:lstStyle/>
                    <a:p>
                      <a:endParaRPr lang="en-ZA" sz="100" dirty="0"/>
                    </a:p>
                  </a:txBody>
                  <a:tcPr>
                    <a:noFill/>
                  </a:tcPr>
                </a:tc>
              </a:tr>
              <a:tr h="0">
                <a:tc>
                  <a:txBody>
                    <a:bodyPr/>
                    <a:lstStyle/>
                    <a:p>
                      <a:r>
                        <a:rPr lang="en-ZA" sz="1800" kern="1200" dirty="0" smtClean="0">
                          <a:solidFill>
                            <a:schemeClr val="bg1"/>
                          </a:solidFill>
                          <a:latin typeface="+mn-lt"/>
                          <a:ea typeface="+mn-ea"/>
                          <a:cs typeface="+mn-cs"/>
                        </a:rPr>
                        <a:t>Successful reintegration of all those under the care of the Department</a:t>
                      </a:r>
                      <a:endParaRPr lang="en-US" dirty="0" smtClean="0">
                        <a:solidFill>
                          <a:schemeClr val="bg1"/>
                        </a:solidFill>
                      </a:endParaRPr>
                    </a:p>
                  </a:txBody>
                  <a:tcPr>
                    <a:solidFill>
                      <a:srgbClr val="548235"/>
                    </a:solidFill>
                  </a:tcPr>
                </a:tc>
                <a:tc>
                  <a:txBody>
                    <a:bodyPr/>
                    <a:lstStyle/>
                    <a:p>
                      <a:pPr marL="0" lvl="0" algn="l" defTabSz="914400" rtl="0" eaLnBrk="1" latinLnBrk="0" hangingPunct="1"/>
                      <a:r>
                        <a:rPr lang="en-ZA" sz="1800" kern="1200" dirty="0" smtClean="0">
                          <a:solidFill>
                            <a:schemeClr val="bg1"/>
                          </a:solidFill>
                          <a:latin typeface="+mn-lt"/>
                          <a:ea typeface="+mn-ea"/>
                          <a:cs typeface="+mn-cs"/>
                        </a:rPr>
                        <a:t>Unsuccessful reintegration of offenders into communities.</a:t>
                      </a:r>
                      <a:endParaRPr lang="en-ZA" sz="1800" kern="1200" dirty="0">
                        <a:solidFill>
                          <a:schemeClr val="bg1"/>
                        </a:solidFill>
                        <a:latin typeface="+mn-lt"/>
                        <a:ea typeface="+mn-ea"/>
                        <a:cs typeface="+mn-cs"/>
                      </a:endParaRPr>
                    </a:p>
                  </a:txBody>
                  <a:tcPr>
                    <a:solidFill>
                      <a:srgbClr val="548235"/>
                    </a:solidFill>
                  </a:tcPr>
                </a:tc>
                <a:tc>
                  <a:txBody>
                    <a:bodyPr/>
                    <a:lstStyle/>
                    <a:p>
                      <a:pPr marL="0" lvl="0" algn="l" defTabSz="914400" rtl="0" eaLnBrk="1" latinLnBrk="0" hangingPunct="1"/>
                      <a:r>
                        <a:rPr lang="en-ZA" sz="1800" kern="1200" dirty="0" smtClean="0">
                          <a:solidFill>
                            <a:schemeClr val="bg1"/>
                          </a:solidFill>
                          <a:latin typeface="+mn-lt"/>
                          <a:ea typeface="+mn-ea"/>
                          <a:cs typeface="+mn-cs"/>
                        </a:rPr>
                        <a:t>Reconcile offenders, parolees and probationers with their families /communities through enhancement of partnerships with community safety forums, National House of Traditional Leaders and Councillors. </a:t>
                      </a:r>
                      <a:endParaRPr lang="en-ZA" sz="1800" kern="1200" dirty="0">
                        <a:solidFill>
                          <a:schemeClr val="bg1"/>
                        </a:solidFill>
                        <a:latin typeface="+mn-lt"/>
                        <a:ea typeface="+mn-ea"/>
                        <a:cs typeface="+mn-cs"/>
                      </a:endParaRPr>
                    </a:p>
                  </a:txBody>
                  <a:tcPr>
                    <a:solidFill>
                      <a:srgbClr val="548235"/>
                    </a:solidFill>
                  </a:tcPr>
                </a:tc>
              </a:tr>
              <a:tr h="0">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r>
              <a:tr h="0">
                <a:tc>
                  <a:txBody>
                    <a:bodyPr/>
                    <a:lstStyle/>
                    <a:p>
                      <a:endParaRPr lang="en-ZA" dirty="0"/>
                    </a:p>
                  </a:txBody>
                  <a:tcPr>
                    <a:solidFill>
                      <a:srgbClr val="548235"/>
                    </a:solidFill>
                  </a:tcPr>
                </a:tc>
                <a:tc>
                  <a:txBody>
                    <a:bodyPr/>
                    <a:lstStyle/>
                    <a:p>
                      <a:endParaRPr lang="en-ZA" dirty="0"/>
                    </a:p>
                  </a:txBody>
                  <a:tcPr>
                    <a:solidFill>
                      <a:srgbClr val="548235"/>
                    </a:solidFill>
                  </a:tcPr>
                </a:tc>
                <a:tc>
                  <a:txBody>
                    <a:bodyPr/>
                    <a:lstStyle/>
                    <a:p>
                      <a:pPr marL="0" lvl="0" algn="l" defTabSz="914400" rtl="0" eaLnBrk="1" latinLnBrk="0" hangingPunct="1"/>
                      <a:r>
                        <a:rPr lang="en-ZA" sz="1800" kern="1200" dirty="0" smtClean="0">
                          <a:solidFill>
                            <a:schemeClr val="bg1"/>
                          </a:solidFill>
                          <a:latin typeface="+mn-lt"/>
                          <a:ea typeface="+mn-ea"/>
                          <a:cs typeface="+mn-cs"/>
                        </a:rPr>
                        <a:t>Support offenders to become law abiding and productive citizens by encouraging offenders to form cooperatives.  </a:t>
                      </a:r>
                      <a:endParaRPr lang="en-ZA" sz="1800" kern="1200" dirty="0">
                        <a:solidFill>
                          <a:schemeClr val="bg1"/>
                        </a:solidFill>
                        <a:latin typeface="+mn-lt"/>
                        <a:ea typeface="+mn-ea"/>
                        <a:cs typeface="+mn-cs"/>
                      </a:endParaRPr>
                    </a:p>
                  </a:txBody>
                  <a:tcPr>
                    <a:solidFill>
                      <a:srgbClr val="548235"/>
                    </a:solidFill>
                  </a:tcPr>
                </a:tc>
              </a:tr>
              <a:tr h="0">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r>
              <a:tr h="0">
                <a:tc>
                  <a:txBody>
                    <a:bodyPr/>
                    <a:lstStyle/>
                    <a:p>
                      <a:endParaRPr lang="en-ZA" dirty="0"/>
                    </a:p>
                  </a:txBody>
                  <a:tcPr>
                    <a:solidFill>
                      <a:srgbClr val="548235"/>
                    </a:solidFill>
                  </a:tcPr>
                </a:tc>
                <a:tc>
                  <a:txBody>
                    <a:bodyPr/>
                    <a:lstStyle/>
                    <a:p>
                      <a:endParaRPr lang="en-ZA" sz="1800" kern="1200" dirty="0">
                        <a:solidFill>
                          <a:schemeClr val="dk1"/>
                        </a:solidFill>
                        <a:latin typeface="+mn-lt"/>
                        <a:ea typeface="+mn-ea"/>
                        <a:cs typeface="+mn-cs"/>
                      </a:endParaRPr>
                    </a:p>
                  </a:txBody>
                  <a:tcPr>
                    <a:solidFill>
                      <a:srgbClr val="548235"/>
                    </a:solidFill>
                  </a:tcPr>
                </a:tc>
                <a:tc>
                  <a:txBody>
                    <a:bodyPr/>
                    <a:lstStyle/>
                    <a:p>
                      <a:pPr lvl="0"/>
                      <a:r>
                        <a:rPr lang="en-ZA" sz="1800" kern="1200" dirty="0" smtClean="0">
                          <a:solidFill>
                            <a:schemeClr val="bg1"/>
                          </a:solidFill>
                          <a:latin typeface="+mn-lt"/>
                          <a:ea typeface="+mn-ea"/>
                          <a:cs typeface="+mn-cs"/>
                        </a:rPr>
                        <a:t>Strengthen internal collaboration to ensure effective implementation of the sentence plans.   </a:t>
                      </a:r>
                      <a:endParaRPr lang="en-ZA" sz="1800" kern="1200" dirty="0">
                        <a:solidFill>
                          <a:schemeClr val="bg1"/>
                        </a:solidFill>
                        <a:latin typeface="+mn-lt"/>
                        <a:ea typeface="+mn-ea"/>
                        <a:cs typeface="+mn-cs"/>
                      </a:endParaRPr>
                    </a:p>
                  </a:txBody>
                  <a:tcPr>
                    <a:solidFill>
                      <a:srgbClr val="548235"/>
                    </a:solidFill>
                  </a:tcPr>
                </a:tc>
              </a:tr>
              <a:tr h="0">
                <a:tc>
                  <a:txBody>
                    <a:bodyPr/>
                    <a:lstStyle/>
                    <a:p>
                      <a:endParaRPr lang="en-ZA" sz="100" kern="1200" dirty="0">
                        <a:solidFill>
                          <a:schemeClr val="dk1"/>
                        </a:solidFill>
                        <a:latin typeface="+mn-lt"/>
                        <a:ea typeface="+mn-ea"/>
                        <a:cs typeface="+mn-cs"/>
                      </a:endParaRPr>
                    </a:p>
                  </a:txBody>
                  <a:tcPr>
                    <a:solidFill>
                      <a:schemeClr val="bg1"/>
                    </a:solidFill>
                  </a:tcPr>
                </a:tc>
                <a:tc>
                  <a:txBody>
                    <a:bodyPr/>
                    <a:lstStyle/>
                    <a:p>
                      <a:endParaRPr lang="en-ZA" sz="100" kern="1200" dirty="0">
                        <a:solidFill>
                          <a:schemeClr val="dk1"/>
                        </a:solidFill>
                        <a:latin typeface="+mn-lt"/>
                        <a:ea typeface="+mn-ea"/>
                        <a:cs typeface="+mn-cs"/>
                      </a:endParaRPr>
                    </a:p>
                  </a:txBody>
                  <a:tcPr>
                    <a:solidFill>
                      <a:schemeClr val="bg1"/>
                    </a:solidFill>
                  </a:tcPr>
                </a:tc>
                <a:tc>
                  <a:txBody>
                    <a:bodyPr/>
                    <a:lstStyle/>
                    <a:p>
                      <a:endParaRPr lang="en-ZA" sz="100" kern="1200" dirty="0">
                        <a:solidFill>
                          <a:schemeClr val="dk1"/>
                        </a:solidFill>
                        <a:latin typeface="+mn-lt"/>
                        <a:ea typeface="+mn-ea"/>
                        <a:cs typeface="+mn-cs"/>
                      </a:endParaRPr>
                    </a:p>
                  </a:txBody>
                  <a:tcPr>
                    <a:solidFill>
                      <a:schemeClr val="bg1"/>
                    </a:solidFill>
                  </a:tcPr>
                </a:tc>
              </a:tr>
              <a:tr h="367200">
                <a:tc>
                  <a:txBody>
                    <a:bodyPr/>
                    <a:lstStyle/>
                    <a:p>
                      <a:endParaRPr lang="en-ZA" sz="100" kern="1200" dirty="0">
                        <a:solidFill>
                          <a:schemeClr val="dk1"/>
                        </a:solidFill>
                        <a:latin typeface="+mn-lt"/>
                        <a:ea typeface="+mn-ea"/>
                        <a:cs typeface="+mn-cs"/>
                      </a:endParaRPr>
                    </a:p>
                  </a:txBody>
                  <a:tcPr>
                    <a:solidFill>
                      <a:srgbClr val="548235"/>
                    </a:solidFill>
                  </a:tcPr>
                </a:tc>
                <a:tc>
                  <a:txBody>
                    <a:bodyPr/>
                    <a:lstStyle/>
                    <a:p>
                      <a:endParaRPr lang="en-ZA" sz="100" kern="1200" dirty="0">
                        <a:solidFill>
                          <a:schemeClr val="dk1"/>
                        </a:solidFill>
                        <a:latin typeface="+mn-lt"/>
                        <a:ea typeface="+mn-ea"/>
                        <a:cs typeface="+mn-cs"/>
                      </a:endParaRPr>
                    </a:p>
                  </a:txBody>
                  <a:tcPr>
                    <a:solidFill>
                      <a:srgbClr val="548235"/>
                    </a:solidFill>
                  </a:tcPr>
                </a:tc>
                <a:tc>
                  <a:txBody>
                    <a:bodyPr/>
                    <a:lstStyle/>
                    <a:p>
                      <a:endParaRPr lang="en-ZA" sz="100" kern="1200" dirty="0">
                        <a:solidFill>
                          <a:schemeClr val="dk1"/>
                        </a:solidFill>
                        <a:latin typeface="+mn-lt"/>
                        <a:ea typeface="+mn-ea"/>
                        <a:cs typeface="+mn-cs"/>
                      </a:endParaRPr>
                    </a:p>
                  </a:txBody>
                  <a:tcPr>
                    <a:solidFill>
                      <a:srgbClr val="548235"/>
                    </a:solidFill>
                  </a:tcPr>
                </a:tc>
              </a:tr>
            </a:tbl>
          </a:graphicData>
        </a:graphic>
      </p:graphicFrame>
      <p:sp>
        <p:nvSpPr>
          <p:cNvPr id="6" name="TextBox 5">
            <a:extLst>
              <a:ext uri="{FF2B5EF4-FFF2-40B4-BE49-F238E27FC236}">
                <a16:creationId xmlns:a16="http://schemas.microsoft.com/office/drawing/2014/main" xmlns="" id="{3D1D2E24-36FA-6149-B377-163EFDF93ABC}"/>
              </a:ext>
            </a:extLst>
          </p:cNvPr>
          <p:cNvSpPr txBox="1"/>
          <p:nvPr/>
        </p:nvSpPr>
        <p:spPr>
          <a:xfrm>
            <a:off x="969100" y="796567"/>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4: Successful reintegration of all those under the care of the Department</a:t>
            </a:r>
            <a:endParaRPr lang="da-DK" sz="1400" b="1" dirty="0">
              <a:solidFill>
                <a:srgbClr val="FFFFFF"/>
              </a:solidFill>
              <a:latin typeface="Segoe UI Light"/>
              <a:cs typeface="Segoe UI" panose="020B0502040204020203" pitchFamily="34" charset="0"/>
            </a:endParaRPr>
          </a:p>
        </p:txBody>
      </p:sp>
    </p:spTree>
    <p:extLst>
      <p:ext uri="{BB962C8B-B14F-4D97-AF65-F5344CB8AC3E}">
        <p14:creationId xmlns:p14="http://schemas.microsoft.com/office/powerpoint/2010/main" val="708754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44986" y="138444"/>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ZA" sz="4000" b="1" dirty="0" smtClean="0">
                <a:solidFill>
                  <a:srgbClr val="000000"/>
                </a:solidFill>
                <a:latin typeface="Georgia"/>
              </a:rPr>
              <a:t>Strategic </a:t>
            </a:r>
            <a:r>
              <a:rPr lang="en-ZA" sz="4000" b="1" dirty="0" smtClean="0">
                <a:solidFill>
                  <a:srgbClr val="000000"/>
                </a:solidFill>
                <a:latin typeface="Georgia"/>
              </a:rPr>
              <a:t>Risks </a:t>
            </a:r>
            <a:r>
              <a:rPr lang="en-ZA" sz="4000" b="1" dirty="0" err="1" smtClean="0">
                <a:solidFill>
                  <a:srgbClr val="000000"/>
                </a:solidFill>
                <a:latin typeface="Georgia"/>
              </a:rPr>
              <a:t>cont</a:t>
            </a:r>
            <a:r>
              <a:rPr lang="en-ZA" sz="4000" b="1" dirty="0" smtClean="0">
                <a:solidFill>
                  <a:srgbClr val="000000"/>
                </a:solidFill>
                <a:latin typeface="Georgia"/>
              </a:rPr>
              <a:t>….</a:t>
            </a:r>
            <a:endParaRPr sz="4000" b="1" dirty="0">
              <a:solidFill>
                <a:srgbClr val="000000"/>
              </a:solidFill>
              <a:latin typeface="Georgia"/>
            </a:endParaRPr>
          </a:p>
        </p:txBody>
      </p:sp>
      <p:graphicFrame>
        <p:nvGraphicFramePr>
          <p:cNvPr id="3" name="Table 2"/>
          <p:cNvGraphicFramePr>
            <a:graphicFrameLocks noGrp="1"/>
          </p:cNvGraphicFramePr>
          <p:nvPr>
            <p:extLst>
              <p:ext uri="{D42A27DB-BD31-4B8C-83A1-F6EECF244321}">
                <p14:modId xmlns:p14="http://schemas.microsoft.com/office/powerpoint/2010/main" val="2894931952"/>
              </p:ext>
            </p:extLst>
          </p:nvPr>
        </p:nvGraphicFramePr>
        <p:xfrm>
          <a:off x="492754" y="1232661"/>
          <a:ext cx="11260881" cy="3302000"/>
        </p:xfrm>
        <a:graphic>
          <a:graphicData uri="http://schemas.openxmlformats.org/drawingml/2006/table">
            <a:tbl>
              <a:tblPr firstRow="1" bandRow="1">
                <a:tableStyleId>{93296810-A885-4BE3-A3E7-6D5BEEA58F35}</a:tableStyleId>
              </a:tblPr>
              <a:tblGrid>
                <a:gridCol w="3753627"/>
                <a:gridCol w="3753627"/>
                <a:gridCol w="3753627"/>
              </a:tblGrid>
              <a:tr h="0">
                <a:tc>
                  <a:txBody>
                    <a:bodyPr/>
                    <a:lstStyle/>
                    <a:p>
                      <a:r>
                        <a:rPr lang="en-US" dirty="0" smtClean="0"/>
                        <a:t>Outcome</a:t>
                      </a:r>
                      <a:endParaRPr lang="en-ZA" dirty="0"/>
                    </a:p>
                  </a:txBody>
                  <a:tcPr>
                    <a:solidFill>
                      <a:srgbClr val="548235"/>
                    </a:solidFill>
                  </a:tcPr>
                </a:tc>
                <a:tc>
                  <a:txBody>
                    <a:bodyPr/>
                    <a:lstStyle/>
                    <a:p>
                      <a:r>
                        <a:rPr lang="en-US" dirty="0" smtClean="0"/>
                        <a:t>Strategi</a:t>
                      </a:r>
                      <a:r>
                        <a:rPr lang="en-US" baseline="0" dirty="0" smtClean="0"/>
                        <a:t>c Risk</a:t>
                      </a:r>
                      <a:endParaRPr lang="en-ZA" dirty="0"/>
                    </a:p>
                  </a:txBody>
                  <a:tcPr>
                    <a:solidFill>
                      <a:srgbClr val="548235"/>
                    </a:solidFill>
                  </a:tcPr>
                </a:tc>
                <a:tc>
                  <a:txBody>
                    <a:bodyPr/>
                    <a:lstStyle/>
                    <a:p>
                      <a:r>
                        <a:rPr lang="en-US" dirty="0" smtClean="0"/>
                        <a:t>Risk Mitigation</a:t>
                      </a:r>
                      <a:endParaRPr lang="en-ZA" dirty="0"/>
                    </a:p>
                  </a:txBody>
                  <a:tcPr>
                    <a:solidFill>
                      <a:srgbClr val="548235"/>
                    </a:solidFill>
                  </a:tcPr>
                </a:tc>
              </a:tr>
              <a:tr h="0">
                <a:tc>
                  <a:txBody>
                    <a:bodyPr/>
                    <a:lstStyle/>
                    <a:p>
                      <a:endParaRPr lang="en-ZA" sz="100" dirty="0"/>
                    </a:p>
                  </a:txBody>
                  <a:tcPr>
                    <a:noFill/>
                  </a:tcPr>
                </a:tc>
                <a:tc>
                  <a:txBody>
                    <a:bodyPr/>
                    <a:lstStyle/>
                    <a:p>
                      <a:endParaRPr lang="en-ZA" sz="100" dirty="0"/>
                    </a:p>
                  </a:txBody>
                  <a:tcPr>
                    <a:noFill/>
                  </a:tcPr>
                </a:tc>
                <a:tc>
                  <a:txBody>
                    <a:bodyPr/>
                    <a:lstStyle/>
                    <a:p>
                      <a:endParaRPr lang="en-ZA" sz="100" dirty="0"/>
                    </a:p>
                  </a:txBody>
                  <a:tcPr>
                    <a:noFill/>
                  </a:tcPr>
                </a:tc>
              </a:tr>
              <a:tr h="0">
                <a:tc>
                  <a:txBody>
                    <a:bodyPr/>
                    <a:lstStyle/>
                    <a:p>
                      <a:endParaRPr lang="en-US" dirty="0" smtClean="0">
                        <a:solidFill>
                          <a:schemeClr val="bg1"/>
                        </a:solidFill>
                      </a:endParaRPr>
                    </a:p>
                  </a:txBody>
                  <a:tcPr>
                    <a:solidFill>
                      <a:srgbClr val="548235"/>
                    </a:solidFill>
                  </a:tcPr>
                </a:tc>
                <a:tc>
                  <a:txBody>
                    <a:bodyPr/>
                    <a:lstStyle/>
                    <a:p>
                      <a:pPr marL="0" lvl="0" algn="l" defTabSz="914400" rtl="0" eaLnBrk="1" latinLnBrk="0" hangingPunct="1"/>
                      <a:endParaRPr lang="en-ZA" sz="1800" kern="1200" dirty="0">
                        <a:solidFill>
                          <a:schemeClr val="bg1"/>
                        </a:solidFill>
                        <a:latin typeface="+mn-lt"/>
                        <a:ea typeface="+mn-ea"/>
                        <a:cs typeface="+mn-cs"/>
                      </a:endParaRPr>
                    </a:p>
                  </a:txBody>
                  <a:tcPr>
                    <a:solidFill>
                      <a:srgbClr val="548235"/>
                    </a:solidFill>
                  </a:tcPr>
                </a:tc>
                <a:tc>
                  <a:txBody>
                    <a:bodyPr/>
                    <a:lstStyle/>
                    <a:p>
                      <a:pPr marL="0" lvl="0" algn="l" defTabSz="914400" rtl="0" eaLnBrk="1" latinLnBrk="0" hangingPunct="1"/>
                      <a:r>
                        <a:rPr lang="en-ZA" sz="1800" kern="1200" dirty="0" smtClean="0">
                          <a:solidFill>
                            <a:schemeClr val="bg1"/>
                          </a:solidFill>
                          <a:latin typeface="+mn-lt"/>
                          <a:ea typeface="+mn-ea"/>
                          <a:cs typeface="+mn-cs"/>
                        </a:rPr>
                        <a:t>Enhance specialized training for social re-integration. </a:t>
                      </a:r>
                      <a:endParaRPr lang="en-ZA" sz="1800" kern="1200" dirty="0">
                        <a:solidFill>
                          <a:schemeClr val="bg1"/>
                        </a:solidFill>
                        <a:latin typeface="+mn-lt"/>
                        <a:ea typeface="+mn-ea"/>
                        <a:cs typeface="+mn-cs"/>
                      </a:endParaRPr>
                    </a:p>
                  </a:txBody>
                  <a:tcPr>
                    <a:solidFill>
                      <a:srgbClr val="548235"/>
                    </a:solidFill>
                  </a:tcPr>
                </a:tc>
              </a:tr>
              <a:tr h="0">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r>
              <a:tr h="0">
                <a:tc>
                  <a:txBody>
                    <a:bodyPr/>
                    <a:lstStyle/>
                    <a:p>
                      <a:endParaRPr lang="en-ZA" dirty="0"/>
                    </a:p>
                  </a:txBody>
                  <a:tcPr>
                    <a:solidFill>
                      <a:srgbClr val="548235"/>
                    </a:solidFill>
                  </a:tcPr>
                </a:tc>
                <a:tc>
                  <a:txBody>
                    <a:bodyPr/>
                    <a:lstStyle/>
                    <a:p>
                      <a:endParaRPr lang="en-ZA" dirty="0"/>
                    </a:p>
                  </a:txBody>
                  <a:tcPr>
                    <a:solidFill>
                      <a:srgbClr val="548235"/>
                    </a:solidFill>
                  </a:tcPr>
                </a:tc>
                <a:tc>
                  <a:txBody>
                    <a:bodyPr/>
                    <a:lstStyle/>
                    <a:p>
                      <a:pPr marL="0" lvl="0" algn="l" defTabSz="914400" rtl="0" eaLnBrk="1" latinLnBrk="0" hangingPunct="1"/>
                      <a:r>
                        <a:rPr lang="en-US" sz="1800" kern="1200" dirty="0" smtClean="0">
                          <a:solidFill>
                            <a:schemeClr val="bg1"/>
                          </a:solidFill>
                          <a:latin typeface="+mn-lt"/>
                          <a:ea typeface="+mn-ea"/>
                          <a:cs typeface="+mn-cs"/>
                        </a:rPr>
                        <a:t>Strength strategic partnerships to provide after care support and participation in structures supporting social cohesion</a:t>
                      </a:r>
                      <a:endParaRPr lang="en-ZA" sz="1800" kern="1200" dirty="0">
                        <a:solidFill>
                          <a:schemeClr val="bg1"/>
                        </a:solidFill>
                        <a:latin typeface="+mn-lt"/>
                        <a:ea typeface="+mn-ea"/>
                        <a:cs typeface="+mn-cs"/>
                      </a:endParaRPr>
                    </a:p>
                  </a:txBody>
                  <a:tcPr>
                    <a:solidFill>
                      <a:srgbClr val="548235"/>
                    </a:solidFill>
                  </a:tcPr>
                </a:tc>
              </a:tr>
              <a:tr h="0">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r>
              <a:tr h="0">
                <a:tc>
                  <a:txBody>
                    <a:bodyPr/>
                    <a:lstStyle/>
                    <a:p>
                      <a:endParaRPr lang="en-ZA" dirty="0"/>
                    </a:p>
                  </a:txBody>
                  <a:tcPr>
                    <a:solidFill>
                      <a:srgbClr val="548235"/>
                    </a:solidFill>
                  </a:tcPr>
                </a:tc>
                <a:tc>
                  <a:txBody>
                    <a:bodyPr/>
                    <a:lstStyle/>
                    <a:p>
                      <a:endParaRPr lang="en-ZA" sz="1800" kern="1200" dirty="0">
                        <a:solidFill>
                          <a:schemeClr val="dk1"/>
                        </a:solidFill>
                        <a:latin typeface="+mn-lt"/>
                        <a:ea typeface="+mn-ea"/>
                        <a:cs typeface="+mn-cs"/>
                      </a:endParaRPr>
                    </a:p>
                  </a:txBody>
                  <a:tcPr>
                    <a:solidFill>
                      <a:srgbClr val="548235"/>
                    </a:solidFill>
                  </a:tcPr>
                </a:tc>
                <a:tc>
                  <a:txBody>
                    <a:bodyPr/>
                    <a:lstStyle/>
                    <a:p>
                      <a:pPr lvl="0"/>
                      <a:r>
                        <a:rPr lang="en-US" sz="1800" kern="1200" dirty="0" smtClean="0">
                          <a:solidFill>
                            <a:schemeClr val="bg1"/>
                          </a:solidFill>
                          <a:latin typeface="+mn-lt"/>
                          <a:ea typeface="+mn-ea"/>
                          <a:cs typeface="+mn-cs"/>
                        </a:rPr>
                        <a:t>Improve public education on the mandate of correctional services. </a:t>
                      </a:r>
                      <a:endParaRPr lang="en-ZA" sz="1800" kern="1200" dirty="0">
                        <a:solidFill>
                          <a:schemeClr val="bg1"/>
                        </a:solidFill>
                        <a:latin typeface="+mn-lt"/>
                        <a:ea typeface="+mn-ea"/>
                        <a:cs typeface="+mn-cs"/>
                      </a:endParaRPr>
                    </a:p>
                  </a:txBody>
                  <a:tcPr>
                    <a:solidFill>
                      <a:srgbClr val="548235"/>
                    </a:solidFill>
                  </a:tcPr>
                </a:tc>
              </a:tr>
              <a:tr h="0">
                <a:tc>
                  <a:txBody>
                    <a:bodyPr/>
                    <a:lstStyle/>
                    <a:p>
                      <a:endParaRPr lang="en-ZA" sz="100" kern="1200" dirty="0">
                        <a:solidFill>
                          <a:schemeClr val="dk1"/>
                        </a:solidFill>
                        <a:latin typeface="+mn-lt"/>
                        <a:ea typeface="+mn-ea"/>
                        <a:cs typeface="+mn-cs"/>
                      </a:endParaRPr>
                    </a:p>
                  </a:txBody>
                  <a:tcPr>
                    <a:solidFill>
                      <a:schemeClr val="bg1"/>
                    </a:solidFill>
                  </a:tcPr>
                </a:tc>
                <a:tc>
                  <a:txBody>
                    <a:bodyPr/>
                    <a:lstStyle/>
                    <a:p>
                      <a:endParaRPr lang="en-ZA" sz="100" kern="1200" dirty="0">
                        <a:solidFill>
                          <a:schemeClr val="dk1"/>
                        </a:solidFill>
                        <a:latin typeface="+mn-lt"/>
                        <a:ea typeface="+mn-ea"/>
                        <a:cs typeface="+mn-cs"/>
                      </a:endParaRPr>
                    </a:p>
                  </a:txBody>
                  <a:tcPr>
                    <a:solidFill>
                      <a:schemeClr val="bg1"/>
                    </a:solidFill>
                  </a:tcPr>
                </a:tc>
                <a:tc>
                  <a:txBody>
                    <a:bodyPr/>
                    <a:lstStyle/>
                    <a:p>
                      <a:endParaRPr lang="en-ZA" sz="100" kern="1200" dirty="0">
                        <a:solidFill>
                          <a:schemeClr val="dk1"/>
                        </a:solidFill>
                        <a:latin typeface="+mn-lt"/>
                        <a:ea typeface="+mn-ea"/>
                        <a:cs typeface="+mn-cs"/>
                      </a:endParaRPr>
                    </a:p>
                  </a:txBody>
                  <a:tcPr>
                    <a:solidFill>
                      <a:schemeClr val="bg1"/>
                    </a:solidFill>
                  </a:tcPr>
                </a:tc>
              </a:tr>
            </a:tbl>
          </a:graphicData>
        </a:graphic>
      </p:graphicFrame>
      <p:sp>
        <p:nvSpPr>
          <p:cNvPr id="6" name="TextBox 5">
            <a:extLst>
              <a:ext uri="{FF2B5EF4-FFF2-40B4-BE49-F238E27FC236}">
                <a16:creationId xmlns:a16="http://schemas.microsoft.com/office/drawing/2014/main" xmlns="" id="{3D1D2E24-36FA-6149-B377-163EFDF93ABC}"/>
              </a:ext>
            </a:extLst>
          </p:cNvPr>
          <p:cNvSpPr txBox="1"/>
          <p:nvPr/>
        </p:nvSpPr>
        <p:spPr>
          <a:xfrm>
            <a:off x="969100" y="796567"/>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4: Successful reintegration of all those under the care of the Department</a:t>
            </a:r>
            <a:endParaRPr lang="da-DK" sz="1400" b="1" dirty="0">
              <a:solidFill>
                <a:srgbClr val="FFFFFF"/>
              </a:solidFill>
              <a:latin typeface="Segoe UI Light"/>
              <a:cs typeface="Segoe UI" panose="020B0502040204020203" pitchFamily="34" charset="0"/>
            </a:endParaRPr>
          </a:p>
        </p:txBody>
      </p:sp>
    </p:spTree>
    <p:extLst>
      <p:ext uri="{BB962C8B-B14F-4D97-AF65-F5344CB8AC3E}">
        <p14:creationId xmlns:p14="http://schemas.microsoft.com/office/powerpoint/2010/main" val="1609590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44986" y="138444"/>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US" sz="2800" b="1" dirty="0">
                <a:solidFill>
                  <a:srgbClr val="000000"/>
                </a:solidFill>
                <a:latin typeface="Georgia"/>
                <a:sym typeface="Calibri"/>
              </a:rPr>
              <a:t>Critical success factors and management of dependencies</a:t>
            </a:r>
            <a:endParaRPr sz="2800" b="1" dirty="0">
              <a:solidFill>
                <a:srgbClr val="000000"/>
              </a:solidFill>
              <a:latin typeface="Georgia"/>
            </a:endParaRPr>
          </a:p>
        </p:txBody>
      </p:sp>
      <p:sp>
        <p:nvSpPr>
          <p:cNvPr id="6" name="TextBox 5">
            <a:extLst>
              <a:ext uri="{FF2B5EF4-FFF2-40B4-BE49-F238E27FC236}">
                <a16:creationId xmlns:a16="http://schemas.microsoft.com/office/drawing/2014/main" xmlns="" id="{3D1D2E24-36FA-6149-B377-163EFDF93ABC}"/>
              </a:ext>
            </a:extLst>
          </p:cNvPr>
          <p:cNvSpPr txBox="1"/>
          <p:nvPr/>
        </p:nvSpPr>
        <p:spPr>
          <a:xfrm>
            <a:off x="969100" y="796567"/>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4: Successful reintegration of all those under the care of the Department</a:t>
            </a:r>
            <a:endParaRPr lang="da-DK" sz="1400" b="1" dirty="0">
              <a:solidFill>
                <a:srgbClr val="FFFFFF"/>
              </a:solidFill>
              <a:latin typeface="Segoe UI Light"/>
              <a:cs typeface="Segoe UI" panose="020B0502040204020203" pitchFamily="34" charset="0"/>
            </a:endParaRPr>
          </a:p>
        </p:txBody>
      </p:sp>
      <p:sp>
        <p:nvSpPr>
          <p:cNvPr id="8" name="TextBox 7"/>
          <p:cNvSpPr txBox="1"/>
          <p:nvPr/>
        </p:nvSpPr>
        <p:spPr>
          <a:xfrm>
            <a:off x="616449" y="1458930"/>
            <a:ext cx="11188558" cy="400110"/>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000" dirty="0" smtClean="0">
                <a:latin typeface="+mj-lt"/>
              </a:rPr>
              <a:t>xxx</a:t>
            </a:r>
            <a:endParaRPr lang="en-US" sz="2000" dirty="0">
              <a:latin typeface="+mj-lt"/>
            </a:endParaRPr>
          </a:p>
        </p:txBody>
      </p:sp>
    </p:spTree>
    <p:extLst>
      <p:ext uri="{BB962C8B-B14F-4D97-AF65-F5344CB8AC3E}">
        <p14:creationId xmlns:p14="http://schemas.microsoft.com/office/powerpoint/2010/main" val="3711188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44986" y="138444"/>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ZA" sz="3600" b="1" dirty="0">
                <a:solidFill>
                  <a:srgbClr val="000000"/>
                </a:solidFill>
                <a:latin typeface="Georgia"/>
                <a:sym typeface="Calibri"/>
              </a:rPr>
              <a:t>Conclusion</a:t>
            </a:r>
            <a:endParaRPr sz="2800" b="1" dirty="0">
              <a:solidFill>
                <a:srgbClr val="000000"/>
              </a:solidFill>
              <a:latin typeface="Georgia"/>
            </a:endParaRPr>
          </a:p>
        </p:txBody>
      </p:sp>
      <p:sp>
        <p:nvSpPr>
          <p:cNvPr id="6" name="TextBox 5">
            <a:extLst>
              <a:ext uri="{FF2B5EF4-FFF2-40B4-BE49-F238E27FC236}">
                <a16:creationId xmlns:a16="http://schemas.microsoft.com/office/drawing/2014/main" xmlns="" id="{3D1D2E24-36FA-6149-B377-163EFDF93ABC}"/>
              </a:ext>
            </a:extLst>
          </p:cNvPr>
          <p:cNvSpPr txBox="1"/>
          <p:nvPr/>
        </p:nvSpPr>
        <p:spPr>
          <a:xfrm>
            <a:off x="969100" y="796567"/>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4: Successful reintegration of all those under the care of the Department</a:t>
            </a:r>
            <a:endParaRPr lang="da-DK" sz="1400" b="1" dirty="0">
              <a:solidFill>
                <a:srgbClr val="FFFFFF"/>
              </a:solidFill>
              <a:latin typeface="Segoe UI Light"/>
              <a:cs typeface="Segoe UI" panose="020B0502040204020203" pitchFamily="34" charset="0"/>
            </a:endParaRPr>
          </a:p>
        </p:txBody>
      </p:sp>
    </p:spTree>
    <p:extLst>
      <p:ext uri="{BB962C8B-B14F-4D97-AF65-F5344CB8AC3E}">
        <p14:creationId xmlns:p14="http://schemas.microsoft.com/office/powerpoint/2010/main" val="3210876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3" name="Object 2" hidden="1">
            <a:extLst>
              <a:ext uri="{FF2B5EF4-FFF2-40B4-BE49-F238E27FC236}">
                <a16:creationId xmlns:a16="http://schemas.microsoft.com/office/drawing/2014/main" xmlns="" id="{16BE7A20-2016-4CBC-A7BA-00C94BDE16FF}"/>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49" name="think-cell Slide" r:id="rId6" imgW="383" imgH="384" progId="TCLayout.ActiveDocument.1">
                  <p:embed/>
                </p:oleObj>
              </mc:Choice>
              <mc:Fallback>
                <p:oleObj name="think-cell Slide" r:id="rId6" imgW="383"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xmlns="" id="{385CF3E6-7028-42D7-81C4-BAB7298EC5C2}"/>
              </a:ext>
            </a:extLst>
          </p:cNvPr>
          <p:cNvSpPr/>
          <p:nvPr/>
        </p:nvSpPr>
        <p:spPr>
          <a:xfrm>
            <a:off x="876300" y="0"/>
            <a:ext cx="4639726" cy="6248400"/>
          </a:xfrm>
          <a:prstGeom prst="rect">
            <a:avLst/>
          </a:prstGeom>
          <a:solidFill>
            <a:srgbClr val="54823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itle 1">
            <a:extLst>
              <a:ext uri="{FF2B5EF4-FFF2-40B4-BE49-F238E27FC236}">
                <a16:creationId xmlns:a16="http://schemas.microsoft.com/office/drawing/2014/main" xmlns="" id="{B49F274D-0838-40BC-88AF-02BBD88706CA}"/>
              </a:ext>
            </a:extLst>
          </p:cNvPr>
          <p:cNvSpPr txBox="1">
            <a:spLocks/>
          </p:cNvSpPr>
          <p:nvPr/>
        </p:nvSpPr>
        <p:spPr>
          <a:xfrm>
            <a:off x="1278378" y="2057914"/>
            <a:ext cx="3545284" cy="1661993"/>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nSpc>
                <a:spcPct val="100000"/>
              </a:lnSpc>
            </a:pPr>
            <a:r>
              <a:rPr lang="en-US" sz="5400" dirty="0">
                <a:solidFill>
                  <a:srgbClr val="FFFFFF"/>
                </a:solidFill>
                <a:latin typeface="Georgia"/>
              </a:rPr>
              <a:t>THANK</a:t>
            </a:r>
          </a:p>
          <a:p>
            <a:pPr>
              <a:lnSpc>
                <a:spcPct val="100000"/>
              </a:lnSpc>
            </a:pPr>
            <a:r>
              <a:rPr lang="en-US" sz="5400" dirty="0">
                <a:solidFill>
                  <a:srgbClr val="FFFFFF"/>
                </a:solidFill>
                <a:latin typeface="Georgia"/>
              </a:rPr>
              <a:t>YOU</a:t>
            </a:r>
            <a:endParaRPr lang="en-ID" sz="5400" dirty="0">
              <a:solidFill>
                <a:srgbClr val="FFFFFF"/>
              </a:solidFill>
              <a:latin typeface="Georgia"/>
            </a:endParaRPr>
          </a:p>
        </p:txBody>
      </p:sp>
      <p:cxnSp>
        <p:nvCxnSpPr>
          <p:cNvPr id="8" name="Straight Connector 7">
            <a:extLst>
              <a:ext uri="{FF2B5EF4-FFF2-40B4-BE49-F238E27FC236}">
                <a16:creationId xmlns:a16="http://schemas.microsoft.com/office/drawing/2014/main" xmlns="" id="{E5B0294F-CD76-4A30-A547-51FDC2BF4F55}"/>
              </a:ext>
            </a:extLst>
          </p:cNvPr>
          <p:cNvCxnSpPr>
            <a:cxnSpLocks/>
          </p:cNvCxnSpPr>
          <p:nvPr/>
        </p:nvCxnSpPr>
        <p:spPr>
          <a:xfrm flipH="1">
            <a:off x="1905000" y="4055697"/>
            <a:ext cx="35874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4C7A415C-7BB2-4638-83F1-47FE931C4138}"/>
              </a:ext>
            </a:extLst>
          </p:cNvPr>
          <p:cNvCxnSpPr>
            <a:cxnSpLocks/>
          </p:cNvCxnSpPr>
          <p:nvPr/>
        </p:nvCxnSpPr>
        <p:spPr>
          <a:xfrm flipH="1">
            <a:off x="1278378" y="4055697"/>
            <a:ext cx="430154"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329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 name="Rectangle 8">
            <a:extLst>
              <a:ext uri="{FF2B5EF4-FFF2-40B4-BE49-F238E27FC236}">
                <a16:creationId xmlns:a16="http://schemas.microsoft.com/office/drawing/2014/main" xmlns="" id="{6D0D4A4D-E24D-2F41-9FA6-C98D876AAF6D}"/>
              </a:ext>
            </a:extLst>
          </p:cNvPr>
          <p:cNvSpPr/>
          <p:nvPr/>
        </p:nvSpPr>
        <p:spPr>
          <a:xfrm>
            <a:off x="246530" y="1"/>
            <a:ext cx="1119554" cy="5651970"/>
          </a:xfrm>
          <a:prstGeom prst="rect">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0" name="Rectangle 9">
            <a:extLst>
              <a:ext uri="{FF2B5EF4-FFF2-40B4-BE49-F238E27FC236}">
                <a16:creationId xmlns:a16="http://schemas.microsoft.com/office/drawing/2014/main" xmlns="" id="{6B12DE1F-585B-2140-B2BD-40C67FF0C1F0}"/>
              </a:ext>
            </a:extLst>
          </p:cNvPr>
          <p:cNvSpPr/>
          <p:nvPr/>
        </p:nvSpPr>
        <p:spPr>
          <a:xfrm>
            <a:off x="1366084" y="0"/>
            <a:ext cx="2584934" cy="6858000"/>
          </a:xfrm>
          <a:prstGeom prst="rect">
            <a:avLst/>
          </a:prstGeom>
          <a:solidFill>
            <a:srgbClr val="54823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1" name="Rectangle 10">
            <a:extLst>
              <a:ext uri="{FF2B5EF4-FFF2-40B4-BE49-F238E27FC236}">
                <a16:creationId xmlns:a16="http://schemas.microsoft.com/office/drawing/2014/main" xmlns="" id="{232FC7D8-2C69-3447-8C60-C8D12747CDF8}"/>
              </a:ext>
            </a:extLst>
          </p:cNvPr>
          <p:cNvSpPr/>
          <p:nvPr/>
        </p:nvSpPr>
        <p:spPr>
          <a:xfrm>
            <a:off x="246530" y="5651970"/>
            <a:ext cx="1119554" cy="1217293"/>
          </a:xfrm>
          <a:prstGeom prst="rect">
            <a:avLst/>
          </a:prstGeom>
          <a:solidFill>
            <a:srgbClr val="C7A9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30" name="Title 1">
            <a:extLst>
              <a:ext uri="{FF2B5EF4-FFF2-40B4-BE49-F238E27FC236}">
                <a16:creationId xmlns:a16="http://schemas.microsoft.com/office/drawing/2014/main" xmlns="" id="{F5A4D105-B434-874D-A09A-E945722F8660}"/>
              </a:ext>
            </a:extLst>
          </p:cNvPr>
          <p:cNvSpPr txBox="1">
            <a:spLocks/>
          </p:cNvSpPr>
          <p:nvPr/>
        </p:nvSpPr>
        <p:spPr>
          <a:xfrm rot="16200000">
            <a:off x="-863548" y="1392708"/>
            <a:ext cx="3402872" cy="8863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smtClean="0">
                <a:ln>
                  <a:noFill/>
                </a:ln>
                <a:solidFill>
                  <a:srgbClr val="FFFFFF"/>
                </a:solidFill>
                <a:effectLst/>
                <a:uLnTx/>
                <a:uFillTx/>
                <a:latin typeface="Georgia"/>
              </a:rPr>
              <a:t>Presentation outline</a:t>
            </a:r>
            <a:endParaRPr kumimoji="0" lang="en-US" sz="3200" b="1" i="1" u="none" strike="noStrike" kern="1200" cap="none" spc="0" normalizeH="0" baseline="0" noProof="0" dirty="0">
              <a:ln>
                <a:noFill/>
              </a:ln>
              <a:solidFill>
                <a:srgbClr val="FFFFFF"/>
              </a:solidFill>
              <a:effectLst/>
              <a:uLnTx/>
              <a:uFillTx/>
              <a:latin typeface="Georgia"/>
            </a:endParaRPr>
          </a:p>
        </p:txBody>
      </p:sp>
      <p:cxnSp>
        <p:nvCxnSpPr>
          <p:cNvPr id="31" name="Straight Connector 30">
            <a:extLst>
              <a:ext uri="{FF2B5EF4-FFF2-40B4-BE49-F238E27FC236}">
                <a16:creationId xmlns:a16="http://schemas.microsoft.com/office/drawing/2014/main" xmlns="" id="{ADE5B180-9DA6-5E46-AEB8-F210FCF9F0EA}"/>
              </a:ext>
            </a:extLst>
          </p:cNvPr>
          <p:cNvCxnSpPr/>
          <p:nvPr/>
        </p:nvCxnSpPr>
        <p:spPr>
          <a:xfrm>
            <a:off x="780592" y="3537341"/>
            <a:ext cx="0" cy="2002874"/>
          </a:xfrm>
          <a:prstGeom prst="line">
            <a:avLst/>
          </a:prstGeom>
          <a:noFill/>
          <a:ln w="6350" cap="flat" cmpd="sng" algn="ctr">
            <a:solidFill>
              <a:srgbClr val="FFFFFF"/>
            </a:solidFill>
            <a:prstDash val="solid"/>
            <a:miter lim="800000"/>
          </a:ln>
          <a:effectLst/>
        </p:spPr>
      </p:cxnSp>
      <p:grpSp>
        <p:nvGrpSpPr>
          <p:cNvPr id="32" name="Group 31">
            <a:extLst>
              <a:ext uri="{FF2B5EF4-FFF2-40B4-BE49-F238E27FC236}">
                <a16:creationId xmlns:a16="http://schemas.microsoft.com/office/drawing/2014/main" xmlns="" id="{3754301D-7909-4E47-A8FF-76DB3A7026AC}"/>
              </a:ext>
            </a:extLst>
          </p:cNvPr>
          <p:cNvGrpSpPr/>
          <p:nvPr/>
        </p:nvGrpSpPr>
        <p:grpSpPr>
          <a:xfrm>
            <a:off x="534423" y="6109682"/>
            <a:ext cx="488832" cy="493336"/>
            <a:chOff x="2684463" y="3619500"/>
            <a:chExt cx="344487" cy="347663"/>
          </a:xfrm>
        </p:grpSpPr>
        <p:sp>
          <p:nvSpPr>
            <p:cNvPr id="33" name="Rectangle 32">
              <a:extLst>
                <a:ext uri="{FF2B5EF4-FFF2-40B4-BE49-F238E27FC236}">
                  <a16:creationId xmlns:a16="http://schemas.microsoft.com/office/drawing/2014/main" xmlns="" id="{B2D94E15-2FA1-FF47-BF7E-D9BE50FE3481}"/>
                </a:ext>
              </a:extLst>
            </p:cNvPr>
            <p:cNvSpPr>
              <a:spLocks noChangeArrowheads="1"/>
            </p:cNvSpPr>
            <p:nvPr/>
          </p:nvSpPr>
          <p:spPr bwMode="auto">
            <a:xfrm>
              <a:off x="2728913" y="3709988"/>
              <a:ext cx="180975" cy="257175"/>
            </a:xfrm>
            <a:prstGeom prst="rect">
              <a:avLst/>
            </a:pr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4" name="Freeform 33">
              <a:extLst>
                <a:ext uri="{FF2B5EF4-FFF2-40B4-BE49-F238E27FC236}">
                  <a16:creationId xmlns:a16="http://schemas.microsoft.com/office/drawing/2014/main" xmlns="" id="{21276784-E644-DE42-9D60-B45B2C1ECAF1}"/>
                </a:ext>
              </a:extLst>
            </p:cNvPr>
            <p:cNvSpPr>
              <a:spLocks/>
            </p:cNvSpPr>
            <p:nvPr/>
          </p:nvSpPr>
          <p:spPr bwMode="auto">
            <a:xfrm>
              <a:off x="2684463" y="3619500"/>
              <a:ext cx="90488" cy="241300"/>
            </a:xfrm>
            <a:custGeom>
              <a:avLst/>
              <a:gdLst>
                <a:gd name="T0" fmla="*/ 12 w 24"/>
                <a:gd name="T1" fmla="*/ 64 h 64"/>
                <a:gd name="T2" fmla="*/ 0 w 24"/>
                <a:gd name="T3" fmla="*/ 64 h 64"/>
                <a:gd name="T4" fmla="*/ 0 w 24"/>
                <a:gd name="T5" fmla="*/ 12 h 64"/>
                <a:gd name="T6" fmla="*/ 12 w 24"/>
                <a:gd name="T7" fmla="*/ 0 h 64"/>
                <a:gd name="T8" fmla="*/ 24 w 24"/>
                <a:gd name="T9" fmla="*/ 12 h 64"/>
                <a:gd name="T10" fmla="*/ 12 w 24"/>
                <a:gd name="T11" fmla="*/ 24 h 64"/>
                <a:gd name="T12" fmla="*/ 12 w 24"/>
                <a:gd name="T13" fmla="*/ 16 h 64"/>
                <a:gd name="T14" fmla="*/ 23 w 24"/>
                <a:gd name="T15" fmla="*/ 16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4">
                  <a:moveTo>
                    <a:pt x="12" y="64"/>
                  </a:moveTo>
                  <a:cubicBezTo>
                    <a:pt x="0" y="64"/>
                    <a:pt x="0" y="64"/>
                    <a:pt x="0" y="64"/>
                  </a:cubicBezTo>
                  <a:cubicBezTo>
                    <a:pt x="0" y="12"/>
                    <a:pt x="0" y="12"/>
                    <a:pt x="0" y="12"/>
                  </a:cubicBezTo>
                  <a:cubicBezTo>
                    <a:pt x="0" y="5"/>
                    <a:pt x="5" y="0"/>
                    <a:pt x="12" y="0"/>
                  </a:cubicBezTo>
                  <a:cubicBezTo>
                    <a:pt x="19" y="0"/>
                    <a:pt x="24" y="5"/>
                    <a:pt x="24" y="12"/>
                  </a:cubicBezTo>
                  <a:cubicBezTo>
                    <a:pt x="24" y="19"/>
                    <a:pt x="19" y="24"/>
                    <a:pt x="12" y="24"/>
                  </a:cubicBezTo>
                  <a:cubicBezTo>
                    <a:pt x="12" y="16"/>
                    <a:pt x="12" y="16"/>
                    <a:pt x="12" y="16"/>
                  </a:cubicBezTo>
                  <a:cubicBezTo>
                    <a:pt x="23" y="16"/>
                    <a:pt x="23" y="16"/>
                    <a:pt x="23" y="16"/>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5" name="Freeform 34">
              <a:extLst>
                <a:ext uri="{FF2B5EF4-FFF2-40B4-BE49-F238E27FC236}">
                  <a16:creationId xmlns:a16="http://schemas.microsoft.com/office/drawing/2014/main" xmlns="" id="{5CE7BAA0-5111-E049-A8FC-3DA51D4A76EA}"/>
                </a:ext>
              </a:extLst>
            </p:cNvPr>
            <p:cNvSpPr>
              <a:spLocks/>
            </p:cNvSpPr>
            <p:nvPr/>
          </p:nvSpPr>
          <p:spPr bwMode="auto">
            <a:xfrm>
              <a:off x="2728913" y="3619500"/>
              <a:ext cx="225425" cy="90488"/>
            </a:xfrm>
            <a:custGeom>
              <a:avLst/>
              <a:gdLst>
                <a:gd name="T0" fmla="*/ 48 w 60"/>
                <a:gd name="T1" fmla="*/ 24 h 24"/>
                <a:gd name="T2" fmla="*/ 60 w 60"/>
                <a:gd name="T3" fmla="*/ 12 h 24"/>
                <a:gd name="T4" fmla="*/ 48 w 60"/>
                <a:gd name="T5" fmla="*/ 0 h 24"/>
                <a:gd name="T6" fmla="*/ 0 w 60"/>
                <a:gd name="T7" fmla="*/ 0 h 24"/>
              </a:gdLst>
              <a:ahLst/>
              <a:cxnLst>
                <a:cxn ang="0">
                  <a:pos x="T0" y="T1"/>
                </a:cxn>
                <a:cxn ang="0">
                  <a:pos x="T2" y="T3"/>
                </a:cxn>
                <a:cxn ang="0">
                  <a:pos x="T4" y="T5"/>
                </a:cxn>
                <a:cxn ang="0">
                  <a:pos x="T6" y="T7"/>
                </a:cxn>
              </a:cxnLst>
              <a:rect l="0" t="0" r="r" b="b"/>
              <a:pathLst>
                <a:path w="60" h="24">
                  <a:moveTo>
                    <a:pt x="48" y="24"/>
                  </a:moveTo>
                  <a:cubicBezTo>
                    <a:pt x="55" y="24"/>
                    <a:pt x="60" y="19"/>
                    <a:pt x="60" y="12"/>
                  </a:cubicBezTo>
                  <a:cubicBezTo>
                    <a:pt x="60" y="5"/>
                    <a:pt x="55" y="0"/>
                    <a:pt x="48" y="0"/>
                  </a:cubicBezTo>
                  <a:cubicBezTo>
                    <a:pt x="0" y="0"/>
                    <a:pt x="0" y="0"/>
                    <a:pt x="0" y="0"/>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6" name="Line 8">
              <a:extLst>
                <a:ext uri="{FF2B5EF4-FFF2-40B4-BE49-F238E27FC236}">
                  <a16:creationId xmlns:a16="http://schemas.microsoft.com/office/drawing/2014/main" xmlns="" id="{89F9E849-A05B-F24B-852B-5A761D029431}"/>
                </a:ext>
              </a:extLst>
            </p:cNvPr>
            <p:cNvSpPr>
              <a:spLocks noChangeShapeType="1"/>
            </p:cNvSpPr>
            <p:nvPr/>
          </p:nvSpPr>
          <p:spPr bwMode="auto">
            <a:xfrm>
              <a:off x="2819400" y="3770313"/>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7" name="Line 9">
              <a:extLst>
                <a:ext uri="{FF2B5EF4-FFF2-40B4-BE49-F238E27FC236}">
                  <a16:creationId xmlns:a16="http://schemas.microsoft.com/office/drawing/2014/main" xmlns="" id="{DC79CA80-B487-554E-B037-F222E432C593}"/>
                </a:ext>
              </a:extLst>
            </p:cNvPr>
            <p:cNvSpPr>
              <a:spLocks noChangeShapeType="1"/>
            </p:cNvSpPr>
            <p:nvPr/>
          </p:nvSpPr>
          <p:spPr bwMode="auto">
            <a:xfrm>
              <a:off x="2819400" y="3830638"/>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8" name="Line 10">
              <a:extLst>
                <a:ext uri="{FF2B5EF4-FFF2-40B4-BE49-F238E27FC236}">
                  <a16:creationId xmlns:a16="http://schemas.microsoft.com/office/drawing/2014/main" xmlns="" id="{51D013D5-59E6-FA4E-A68D-173782DA1217}"/>
                </a:ext>
              </a:extLst>
            </p:cNvPr>
            <p:cNvSpPr>
              <a:spLocks noChangeShapeType="1"/>
            </p:cNvSpPr>
            <p:nvPr/>
          </p:nvSpPr>
          <p:spPr bwMode="auto">
            <a:xfrm>
              <a:off x="2819400" y="3892550"/>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9" name="Freeform 38">
              <a:extLst>
                <a:ext uri="{FF2B5EF4-FFF2-40B4-BE49-F238E27FC236}">
                  <a16:creationId xmlns:a16="http://schemas.microsoft.com/office/drawing/2014/main" xmlns="" id="{A078636B-6B87-AF47-8C90-C4128E8FD4E5}"/>
                </a:ext>
              </a:extLst>
            </p:cNvPr>
            <p:cNvSpPr>
              <a:spLocks/>
            </p:cNvSpPr>
            <p:nvPr/>
          </p:nvSpPr>
          <p:spPr bwMode="auto">
            <a:xfrm>
              <a:off x="2759075" y="3740150"/>
              <a:ext cx="38100" cy="30163"/>
            </a:xfrm>
            <a:custGeom>
              <a:avLst/>
              <a:gdLst>
                <a:gd name="T0" fmla="*/ 0 w 24"/>
                <a:gd name="T1" fmla="*/ 14 h 19"/>
                <a:gd name="T2" fmla="*/ 5 w 24"/>
                <a:gd name="T3" fmla="*/ 19 h 19"/>
                <a:gd name="T4" fmla="*/ 24 w 24"/>
                <a:gd name="T5" fmla="*/ 0 h 19"/>
              </a:gdLst>
              <a:ahLst/>
              <a:cxnLst>
                <a:cxn ang="0">
                  <a:pos x="T0" y="T1"/>
                </a:cxn>
                <a:cxn ang="0">
                  <a:pos x="T2" y="T3"/>
                </a:cxn>
                <a:cxn ang="0">
                  <a:pos x="T4" y="T5"/>
                </a:cxn>
              </a:cxnLst>
              <a:rect l="0" t="0" r="r" b="b"/>
              <a:pathLst>
                <a:path w="24" h="19">
                  <a:moveTo>
                    <a:pt x="0" y="14"/>
                  </a:moveTo>
                  <a:lnTo>
                    <a:pt x="5" y="19"/>
                  </a:lnTo>
                  <a:lnTo>
                    <a:pt x="24" y="0"/>
                  </a:ln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0" name="Freeform 39">
              <a:extLst>
                <a:ext uri="{FF2B5EF4-FFF2-40B4-BE49-F238E27FC236}">
                  <a16:creationId xmlns:a16="http://schemas.microsoft.com/office/drawing/2014/main" xmlns="" id="{7EA4DE0E-17A1-5545-8B6A-D0835797A3B0}"/>
                </a:ext>
              </a:extLst>
            </p:cNvPr>
            <p:cNvSpPr>
              <a:spLocks/>
            </p:cNvSpPr>
            <p:nvPr/>
          </p:nvSpPr>
          <p:spPr bwMode="auto">
            <a:xfrm>
              <a:off x="2759075" y="3800475"/>
              <a:ext cx="38100" cy="30163"/>
            </a:xfrm>
            <a:custGeom>
              <a:avLst/>
              <a:gdLst>
                <a:gd name="T0" fmla="*/ 0 w 24"/>
                <a:gd name="T1" fmla="*/ 15 h 19"/>
                <a:gd name="T2" fmla="*/ 5 w 24"/>
                <a:gd name="T3" fmla="*/ 19 h 19"/>
                <a:gd name="T4" fmla="*/ 24 w 24"/>
                <a:gd name="T5" fmla="*/ 0 h 19"/>
              </a:gdLst>
              <a:ahLst/>
              <a:cxnLst>
                <a:cxn ang="0">
                  <a:pos x="T0" y="T1"/>
                </a:cxn>
                <a:cxn ang="0">
                  <a:pos x="T2" y="T3"/>
                </a:cxn>
                <a:cxn ang="0">
                  <a:pos x="T4" y="T5"/>
                </a:cxn>
              </a:cxnLst>
              <a:rect l="0" t="0" r="r" b="b"/>
              <a:pathLst>
                <a:path w="24" h="19">
                  <a:moveTo>
                    <a:pt x="0" y="15"/>
                  </a:moveTo>
                  <a:lnTo>
                    <a:pt x="5" y="19"/>
                  </a:lnTo>
                  <a:lnTo>
                    <a:pt x="24" y="0"/>
                  </a:ln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1" name="Freeform 40">
              <a:extLst>
                <a:ext uri="{FF2B5EF4-FFF2-40B4-BE49-F238E27FC236}">
                  <a16:creationId xmlns:a16="http://schemas.microsoft.com/office/drawing/2014/main" xmlns="" id="{3F646A96-E533-1347-9880-1815BB593586}"/>
                </a:ext>
              </a:extLst>
            </p:cNvPr>
            <p:cNvSpPr>
              <a:spLocks/>
            </p:cNvSpPr>
            <p:nvPr/>
          </p:nvSpPr>
          <p:spPr bwMode="auto">
            <a:xfrm>
              <a:off x="2984500" y="3702050"/>
              <a:ext cx="44450" cy="265113"/>
            </a:xfrm>
            <a:custGeom>
              <a:avLst/>
              <a:gdLst>
                <a:gd name="T0" fmla="*/ 12 w 12"/>
                <a:gd name="T1" fmla="*/ 64 h 70"/>
                <a:gd name="T2" fmla="*/ 6 w 12"/>
                <a:gd name="T3" fmla="*/ 70 h 70"/>
                <a:gd name="T4" fmla="*/ 0 w 12"/>
                <a:gd name="T5" fmla="*/ 64 h 70"/>
                <a:gd name="T6" fmla="*/ 0 w 12"/>
                <a:gd name="T7" fmla="*/ 6 h 70"/>
                <a:gd name="T8" fmla="*/ 6 w 12"/>
                <a:gd name="T9" fmla="*/ 0 h 70"/>
                <a:gd name="T10" fmla="*/ 12 w 12"/>
                <a:gd name="T11" fmla="*/ 6 h 70"/>
                <a:gd name="T12" fmla="*/ 12 w 12"/>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12" h="70">
                  <a:moveTo>
                    <a:pt x="12" y="64"/>
                  </a:moveTo>
                  <a:cubicBezTo>
                    <a:pt x="12" y="67"/>
                    <a:pt x="9" y="70"/>
                    <a:pt x="6" y="70"/>
                  </a:cubicBezTo>
                  <a:cubicBezTo>
                    <a:pt x="3" y="70"/>
                    <a:pt x="0" y="67"/>
                    <a:pt x="0" y="64"/>
                  </a:cubicBezTo>
                  <a:cubicBezTo>
                    <a:pt x="0" y="6"/>
                    <a:pt x="0" y="6"/>
                    <a:pt x="0" y="6"/>
                  </a:cubicBezTo>
                  <a:cubicBezTo>
                    <a:pt x="0" y="3"/>
                    <a:pt x="3" y="0"/>
                    <a:pt x="6" y="0"/>
                  </a:cubicBezTo>
                  <a:cubicBezTo>
                    <a:pt x="9" y="0"/>
                    <a:pt x="12" y="3"/>
                    <a:pt x="12" y="6"/>
                  </a:cubicBezTo>
                  <a:lnTo>
                    <a:pt x="12" y="64"/>
                  </a:lnTo>
                  <a:close/>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2" name="Line 14">
              <a:extLst>
                <a:ext uri="{FF2B5EF4-FFF2-40B4-BE49-F238E27FC236}">
                  <a16:creationId xmlns:a16="http://schemas.microsoft.com/office/drawing/2014/main" xmlns="" id="{3042381B-03B0-2340-BBD9-8B4BC5232F8A}"/>
                </a:ext>
              </a:extLst>
            </p:cNvPr>
            <p:cNvSpPr>
              <a:spLocks noChangeShapeType="1"/>
            </p:cNvSpPr>
            <p:nvPr/>
          </p:nvSpPr>
          <p:spPr bwMode="auto">
            <a:xfrm>
              <a:off x="2984500" y="3937000"/>
              <a:ext cx="44450"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3" name="Line 15">
              <a:extLst>
                <a:ext uri="{FF2B5EF4-FFF2-40B4-BE49-F238E27FC236}">
                  <a16:creationId xmlns:a16="http://schemas.microsoft.com/office/drawing/2014/main" xmlns="" id="{8A0CD713-A0DF-FD46-9E43-C2241B0297E8}"/>
                </a:ext>
              </a:extLst>
            </p:cNvPr>
            <p:cNvSpPr>
              <a:spLocks noChangeShapeType="1"/>
            </p:cNvSpPr>
            <p:nvPr/>
          </p:nvSpPr>
          <p:spPr bwMode="auto">
            <a:xfrm>
              <a:off x="2984500" y="3830638"/>
              <a:ext cx="44450"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4" name="Freeform 43">
              <a:extLst>
                <a:ext uri="{FF2B5EF4-FFF2-40B4-BE49-F238E27FC236}">
                  <a16:creationId xmlns:a16="http://schemas.microsoft.com/office/drawing/2014/main" xmlns="" id="{BFEA82A5-A081-F346-9158-CF8B5EF97B61}"/>
                </a:ext>
              </a:extLst>
            </p:cNvPr>
            <p:cNvSpPr>
              <a:spLocks/>
            </p:cNvSpPr>
            <p:nvPr/>
          </p:nvSpPr>
          <p:spPr bwMode="auto">
            <a:xfrm>
              <a:off x="2954338" y="3717925"/>
              <a:ext cx="30163" cy="136525"/>
            </a:xfrm>
            <a:custGeom>
              <a:avLst/>
              <a:gdLst>
                <a:gd name="T0" fmla="*/ 0 w 8"/>
                <a:gd name="T1" fmla="*/ 36 h 36"/>
                <a:gd name="T2" fmla="*/ 0 w 8"/>
                <a:gd name="T3" fmla="*/ 6 h 36"/>
                <a:gd name="T4" fmla="*/ 6 w 8"/>
                <a:gd name="T5" fmla="*/ 0 h 36"/>
                <a:gd name="T6" fmla="*/ 8 w 8"/>
                <a:gd name="T7" fmla="*/ 0 h 36"/>
              </a:gdLst>
              <a:ahLst/>
              <a:cxnLst>
                <a:cxn ang="0">
                  <a:pos x="T0" y="T1"/>
                </a:cxn>
                <a:cxn ang="0">
                  <a:pos x="T2" y="T3"/>
                </a:cxn>
                <a:cxn ang="0">
                  <a:pos x="T4" y="T5"/>
                </a:cxn>
                <a:cxn ang="0">
                  <a:pos x="T6" y="T7"/>
                </a:cxn>
              </a:cxnLst>
              <a:rect l="0" t="0" r="r" b="b"/>
              <a:pathLst>
                <a:path w="8" h="36">
                  <a:moveTo>
                    <a:pt x="0" y="36"/>
                  </a:moveTo>
                  <a:cubicBezTo>
                    <a:pt x="0" y="6"/>
                    <a:pt x="0" y="6"/>
                    <a:pt x="0" y="6"/>
                  </a:cubicBezTo>
                  <a:cubicBezTo>
                    <a:pt x="0" y="3"/>
                    <a:pt x="3" y="0"/>
                    <a:pt x="6" y="0"/>
                  </a:cubicBezTo>
                  <a:cubicBezTo>
                    <a:pt x="8" y="0"/>
                    <a:pt x="8" y="0"/>
                    <a:pt x="8" y="0"/>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grpSp>
      <p:graphicFrame>
        <p:nvGraphicFramePr>
          <p:cNvPr id="3" name="Table 2"/>
          <p:cNvGraphicFramePr>
            <a:graphicFrameLocks noGrp="1"/>
          </p:cNvGraphicFramePr>
          <p:nvPr>
            <p:extLst>
              <p:ext uri="{D42A27DB-BD31-4B8C-83A1-F6EECF244321}">
                <p14:modId xmlns:p14="http://schemas.microsoft.com/office/powerpoint/2010/main" val="603826028"/>
              </p:ext>
            </p:extLst>
          </p:nvPr>
        </p:nvGraphicFramePr>
        <p:xfrm>
          <a:off x="2209799" y="134470"/>
          <a:ext cx="7200901" cy="6554097"/>
        </p:xfrm>
        <a:graphic>
          <a:graphicData uri="http://schemas.openxmlformats.org/drawingml/2006/table">
            <a:tbl>
              <a:tblPr firstRow="1" bandRow="1">
                <a:tableStyleId>{5C22544A-7EE6-4342-B048-85BDC9FD1C3A}</a:tableStyleId>
              </a:tblPr>
              <a:tblGrid>
                <a:gridCol w="2040065"/>
                <a:gridCol w="5160836"/>
              </a:tblGrid>
              <a:tr h="525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Purpose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The futures triangle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Contextual issues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Vision 2068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MTSF Priorities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Problem and Solution Trees</a:t>
                      </a:r>
                    </a:p>
                    <a:p>
                      <a:endParaRPr lang="en-ZA"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Results Chain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Alternative modes of 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Strategic Risks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Critical success factors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21354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a16="http://schemas.microsoft.com/office/drawing/2014/main" xmlns=""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1" name="Rounded Rectangle 10">
            <a:extLst>
              <a:ext uri="{FF2B5EF4-FFF2-40B4-BE49-F238E27FC236}">
                <a16:creationId xmlns:a16="http://schemas.microsoft.com/office/drawing/2014/main" xmlns=""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2" name="TextBox 11">
            <a:extLst>
              <a:ext uri="{FF2B5EF4-FFF2-40B4-BE49-F238E27FC236}">
                <a16:creationId xmlns:a16="http://schemas.microsoft.com/office/drawing/2014/main" xmlns="" id="{3D1D2E24-36FA-6149-B377-163EFDF93ABC}"/>
              </a:ext>
            </a:extLst>
          </p:cNvPr>
          <p:cNvSpPr txBox="1"/>
          <p:nvPr/>
        </p:nvSpPr>
        <p:spPr>
          <a:xfrm>
            <a:off x="876143" y="792140"/>
            <a:ext cx="6202543"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4: Successful reintegration of all those under the care of the Department</a:t>
            </a:r>
            <a:endParaRPr lang="da-DK" sz="1400" b="1" dirty="0">
              <a:solidFill>
                <a:srgbClr val="FFFFFF"/>
              </a:solidFill>
              <a:latin typeface="Segoe UI Light"/>
              <a:cs typeface="Segoe UI" panose="020B0502040204020203" pitchFamily="34" charset="0"/>
            </a:endParaRPr>
          </a:p>
        </p:txBody>
      </p:sp>
      <p:cxnSp>
        <p:nvCxnSpPr>
          <p:cNvPr id="13" name="Straight Connector 12">
            <a:extLst>
              <a:ext uri="{FF2B5EF4-FFF2-40B4-BE49-F238E27FC236}">
                <a16:creationId xmlns:a16="http://schemas.microsoft.com/office/drawing/2014/main" xmlns="" id="{D4D9F918-F730-4449-AB3E-2E8143B1A414}"/>
              </a:ext>
            </a:extLst>
          </p:cNvPr>
          <p:cNvCxnSpPr>
            <a:cxnSpLocks/>
          </p:cNvCxnSpPr>
          <p:nvPr/>
        </p:nvCxnSpPr>
        <p:spPr>
          <a:xfrm>
            <a:off x="7078686" y="910723"/>
            <a:ext cx="4764740" cy="2"/>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a16="http://schemas.microsoft.com/office/drawing/2014/main" xmlns=""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Purpose</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5" name="TextBox 4"/>
          <p:cNvSpPr txBox="1"/>
          <p:nvPr/>
        </p:nvSpPr>
        <p:spPr>
          <a:xfrm>
            <a:off x="453687" y="1242000"/>
            <a:ext cx="11284626" cy="5478423"/>
          </a:xfrm>
          <a:prstGeom prst="rect">
            <a:avLst/>
          </a:prstGeom>
          <a:noFill/>
        </p:spPr>
        <p:txBody>
          <a:bodyPr wrap="square" rtlCol="0">
            <a:spAutoFit/>
          </a:bodyPr>
          <a:lstStyle/>
          <a:p>
            <a:pPr algn="just"/>
            <a:r>
              <a:rPr lang="en-US" sz="2000" dirty="0" smtClean="0"/>
              <a:t>The purpose of the presentation is to:</a:t>
            </a:r>
          </a:p>
          <a:p>
            <a:pPr algn="just"/>
            <a:endParaRPr lang="en-US" sz="2000" dirty="0"/>
          </a:p>
          <a:p>
            <a:pPr marL="342900" indent="-342900" algn="just">
              <a:spcAft>
                <a:spcPts val="1200"/>
              </a:spcAft>
              <a:buAutoNum type="arabicPeriod"/>
            </a:pPr>
            <a:r>
              <a:rPr lang="en-US" sz="2000" dirty="0" smtClean="0"/>
              <a:t>Reflect on the current realities that we are facing as a Department to identify new challenges and opportunities in this context.</a:t>
            </a:r>
          </a:p>
          <a:p>
            <a:pPr marL="342900" indent="-342900" algn="just">
              <a:spcAft>
                <a:spcPts val="1200"/>
              </a:spcAft>
              <a:buAutoNum type="arabicPeriod"/>
            </a:pPr>
            <a:r>
              <a:rPr lang="en-US" sz="2000" dirty="0" smtClean="0"/>
              <a:t>Reflect on the 50 Year Plan for the Department, assess where we are and what we need to do.</a:t>
            </a:r>
          </a:p>
          <a:p>
            <a:pPr marL="342900" indent="-342900" algn="just">
              <a:spcAft>
                <a:spcPts val="1200"/>
              </a:spcAft>
              <a:buAutoNum type="arabicPeriod"/>
            </a:pPr>
            <a:r>
              <a:rPr lang="en-US" sz="2000" dirty="0" smtClean="0"/>
              <a:t>Reflect on the 2020-25 Revised Strategic Plan (SP) and the 2020/21 Revised Annual Performance Plan (APP).  What have achieved in this regard over the past six months (Q2 performance). </a:t>
            </a:r>
          </a:p>
          <a:p>
            <a:pPr marL="342900" indent="-342900" algn="just">
              <a:spcAft>
                <a:spcPts val="1200"/>
              </a:spcAft>
              <a:buAutoNum type="arabicPeriod"/>
            </a:pPr>
            <a:r>
              <a:rPr lang="en-US" sz="2000" dirty="0" smtClean="0"/>
              <a:t>Review the Problem/ Solution Trees to determine if there are any gaps that need to be closed (new problems/ root causes) taking into consideration the current operating environment.  Are there any pathways that are blocked on the Solution </a:t>
            </a:r>
            <a:r>
              <a:rPr lang="en-US" sz="2000" dirty="0"/>
              <a:t>T</a:t>
            </a:r>
            <a:r>
              <a:rPr lang="en-US" sz="2000" dirty="0" smtClean="0"/>
              <a:t>ree, can we follow a new or different pathway to get to the same result.  Has COVID-19 open/ closed some challenges or are they still relevant.</a:t>
            </a:r>
          </a:p>
          <a:p>
            <a:pPr marL="342900" indent="-342900" algn="just">
              <a:spcAft>
                <a:spcPts val="1200"/>
              </a:spcAft>
              <a:buFontTx/>
              <a:buAutoNum type="arabicPeriod"/>
            </a:pPr>
            <a:r>
              <a:rPr lang="en-US" sz="2000" dirty="0"/>
              <a:t>Are there any outputs that we have missed in the 2020/21 APP that must be included to achieve the </a:t>
            </a:r>
            <a:r>
              <a:rPr lang="en-US" sz="2000" dirty="0" smtClean="0"/>
              <a:t>Outcomes </a:t>
            </a:r>
            <a:r>
              <a:rPr lang="en-US" sz="2000" dirty="0"/>
              <a:t>in the Revised Strategic Plan?</a:t>
            </a:r>
          </a:p>
          <a:p>
            <a:pPr marL="342900" indent="-342900" algn="just">
              <a:spcAft>
                <a:spcPts val="1200"/>
              </a:spcAft>
              <a:buAutoNum type="arabicPeriod"/>
            </a:pPr>
            <a:r>
              <a:rPr lang="en-US" sz="2000" dirty="0" smtClean="0"/>
              <a:t>How do we deliver on the strategic intent set out in the Revised SP and APP?  What are the things that we need to deliver on in the Strategic Operational Plans for 2021/22 (strategic levers)?</a:t>
            </a:r>
            <a:endParaRPr lang="en-ZA" sz="2000" dirty="0"/>
          </a:p>
        </p:txBody>
      </p:sp>
    </p:spTree>
    <p:extLst>
      <p:ext uri="{BB962C8B-B14F-4D97-AF65-F5344CB8AC3E}">
        <p14:creationId xmlns:p14="http://schemas.microsoft.com/office/powerpoint/2010/main" val="4070825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25" name="Rectangle 24">
            <a:extLst>
              <a:ext uri="{FF2B5EF4-FFF2-40B4-BE49-F238E27FC236}">
                <a16:creationId xmlns:a16="http://schemas.microsoft.com/office/drawing/2014/main" xmlns=""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26" name="Rounded Rectangle 25">
            <a:extLst>
              <a:ext uri="{FF2B5EF4-FFF2-40B4-BE49-F238E27FC236}">
                <a16:creationId xmlns:a16="http://schemas.microsoft.com/office/drawing/2014/main" xmlns=""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27" name="TextBox 26">
            <a:extLst>
              <a:ext uri="{FF2B5EF4-FFF2-40B4-BE49-F238E27FC236}">
                <a16:creationId xmlns:a16="http://schemas.microsoft.com/office/drawing/2014/main" xmlns="" id="{3D1D2E24-36FA-6149-B377-163EFDF93ABC}"/>
              </a:ext>
            </a:extLst>
          </p:cNvPr>
          <p:cNvSpPr txBox="1"/>
          <p:nvPr/>
        </p:nvSpPr>
        <p:spPr>
          <a:xfrm>
            <a:off x="989160" y="781970"/>
            <a:ext cx="6247212"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4: Successful reintegration of all those under the care of the Department</a:t>
            </a:r>
            <a:endParaRPr lang="da-DK" sz="1400" b="1" dirty="0">
              <a:solidFill>
                <a:srgbClr val="FFFFFF"/>
              </a:solidFill>
              <a:latin typeface="Segoe UI Light"/>
              <a:cs typeface="Segoe UI" panose="020B0502040204020203" pitchFamily="34" charset="0"/>
            </a:endParaRPr>
          </a:p>
        </p:txBody>
      </p:sp>
      <p:cxnSp>
        <p:nvCxnSpPr>
          <p:cNvPr id="28" name="Straight Connector 27">
            <a:extLst>
              <a:ext uri="{FF2B5EF4-FFF2-40B4-BE49-F238E27FC236}">
                <a16:creationId xmlns:a16="http://schemas.microsoft.com/office/drawing/2014/main" xmlns="" id="{D4D9F918-F730-4449-AB3E-2E8143B1A414}"/>
              </a:ext>
            </a:extLst>
          </p:cNvPr>
          <p:cNvCxnSpPr>
            <a:cxnSpLocks/>
          </p:cNvCxnSpPr>
          <p:nvPr/>
        </p:nvCxnSpPr>
        <p:spPr>
          <a:xfrm>
            <a:off x="7236372" y="904126"/>
            <a:ext cx="4607054" cy="6598"/>
          </a:xfrm>
          <a:prstGeom prst="line">
            <a:avLst/>
          </a:prstGeom>
          <a:noFill/>
          <a:ln w="6350" cap="flat" cmpd="sng" algn="ctr">
            <a:solidFill>
              <a:srgbClr val="FFFFFF"/>
            </a:solidFill>
            <a:prstDash val="solid"/>
            <a:miter lim="800000"/>
          </a:ln>
          <a:effectLst/>
        </p:spPr>
      </p:cxnSp>
      <p:sp>
        <p:nvSpPr>
          <p:cNvPr id="29" name="Title 1">
            <a:extLst>
              <a:ext uri="{FF2B5EF4-FFF2-40B4-BE49-F238E27FC236}">
                <a16:creationId xmlns:a16="http://schemas.microsoft.com/office/drawing/2014/main" xmlns=""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The futures triangle</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39" name="TextBox 38">
            <a:extLst>
              <a:ext uri="{FF2B5EF4-FFF2-40B4-BE49-F238E27FC236}">
                <a16:creationId xmlns="" xmlns:a16="http://schemas.microsoft.com/office/drawing/2014/main" id="{EDF13318-BE5A-4E95-9818-F671B1FE969A}"/>
              </a:ext>
            </a:extLst>
          </p:cNvPr>
          <p:cNvSpPr txBox="1"/>
          <p:nvPr/>
        </p:nvSpPr>
        <p:spPr>
          <a:xfrm>
            <a:off x="9009770" y="5461083"/>
            <a:ext cx="2743200" cy="1077218"/>
          </a:xfrm>
          <a:prstGeom prst="rect">
            <a:avLst/>
          </a:prstGeom>
          <a:noFill/>
          <a:ln>
            <a:noFill/>
          </a:ln>
        </p:spPr>
        <p:txBody>
          <a:bodyPr wrap="square" lIns="0" tIns="0" rIns="0" bIns="0" rtlCol="0" anchor="t">
            <a:spAutoFit/>
          </a:bodyPr>
          <a:lstStyle/>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Social and economic inequalities</a:t>
            </a:r>
          </a:p>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Punitive </a:t>
            </a:r>
            <a:r>
              <a:rPr lang="en-US" sz="1400" dirty="0">
                <a:solidFill>
                  <a:prstClr val="black">
                    <a:lumMod val="75000"/>
                    <a:lumOff val="25000"/>
                  </a:prstClr>
                </a:solidFill>
                <a:latin typeface="Segoe UI"/>
              </a:rPr>
              <a:t>philosophy of corrections </a:t>
            </a:r>
            <a:endParaRPr lang="en-US" sz="1400" dirty="0" smtClean="0">
              <a:solidFill>
                <a:prstClr val="black">
                  <a:lumMod val="75000"/>
                  <a:lumOff val="25000"/>
                </a:prstClr>
              </a:solidFill>
              <a:latin typeface="Segoe UI"/>
            </a:endParaRPr>
          </a:p>
          <a:p>
            <a:pPr defTabSz="457200">
              <a:buClr>
                <a:srgbClr val="1D9A78"/>
              </a:buClr>
            </a:pPr>
            <a:endParaRPr lang="en-US" sz="1400" dirty="0">
              <a:solidFill>
                <a:prstClr val="black">
                  <a:lumMod val="75000"/>
                  <a:lumOff val="25000"/>
                </a:prstClr>
              </a:solidFill>
              <a:latin typeface="Segoe UI"/>
            </a:endParaRPr>
          </a:p>
        </p:txBody>
      </p:sp>
      <p:sp>
        <p:nvSpPr>
          <p:cNvPr id="40" name="TextBox 39">
            <a:extLst>
              <a:ext uri="{FF2B5EF4-FFF2-40B4-BE49-F238E27FC236}">
                <a16:creationId xmlns="" xmlns:a16="http://schemas.microsoft.com/office/drawing/2014/main" id="{51E5BD28-2346-4B59-A331-6ACDD2812D5D}"/>
              </a:ext>
            </a:extLst>
          </p:cNvPr>
          <p:cNvSpPr txBox="1"/>
          <p:nvPr/>
        </p:nvSpPr>
        <p:spPr>
          <a:xfrm>
            <a:off x="977871" y="5638674"/>
            <a:ext cx="2743200" cy="646331"/>
          </a:xfrm>
          <a:prstGeom prst="rect">
            <a:avLst/>
          </a:prstGeom>
          <a:noFill/>
          <a:ln>
            <a:noFill/>
          </a:ln>
        </p:spPr>
        <p:txBody>
          <a:bodyPr wrap="square" lIns="0" tIns="0" rIns="0" bIns="0" rtlCol="0" anchor="t">
            <a:spAutoFit/>
          </a:bodyPr>
          <a:lstStyle/>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MTEF budget cuts</a:t>
            </a:r>
          </a:p>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COVID-19 </a:t>
            </a:r>
          </a:p>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MTSF </a:t>
            </a:r>
            <a:endParaRPr lang="en-US" sz="1400" dirty="0">
              <a:solidFill>
                <a:prstClr val="black">
                  <a:lumMod val="75000"/>
                  <a:lumOff val="25000"/>
                </a:prstClr>
              </a:solidFill>
              <a:latin typeface="Segoe UI"/>
            </a:endParaRPr>
          </a:p>
        </p:txBody>
      </p:sp>
      <p:sp>
        <p:nvSpPr>
          <p:cNvPr id="41" name="TextBox 40">
            <a:extLst>
              <a:ext uri="{FF2B5EF4-FFF2-40B4-BE49-F238E27FC236}">
                <a16:creationId xmlns="" xmlns:a16="http://schemas.microsoft.com/office/drawing/2014/main" id="{DC47793E-94A1-452E-94E3-B4DA4F325110}"/>
              </a:ext>
            </a:extLst>
          </p:cNvPr>
          <p:cNvSpPr txBox="1"/>
          <p:nvPr/>
        </p:nvSpPr>
        <p:spPr>
          <a:xfrm>
            <a:off x="6407728" y="1812697"/>
            <a:ext cx="2743200" cy="215444"/>
          </a:xfrm>
          <a:prstGeom prst="rect">
            <a:avLst/>
          </a:prstGeom>
          <a:noFill/>
          <a:ln>
            <a:noFill/>
          </a:ln>
        </p:spPr>
        <p:txBody>
          <a:bodyPr wrap="square" lIns="0" tIns="0" rIns="0" bIns="0" rtlCol="0" anchor="t">
            <a:spAutoFit/>
          </a:bodyPr>
          <a:lstStyle/>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A country free of crime</a:t>
            </a:r>
            <a:endParaRPr lang="en-US" sz="1400" dirty="0">
              <a:solidFill>
                <a:prstClr val="black">
                  <a:lumMod val="75000"/>
                  <a:lumOff val="25000"/>
                </a:prstClr>
              </a:solidFill>
              <a:latin typeface="Segoe UI"/>
            </a:endParaRPr>
          </a:p>
        </p:txBody>
      </p:sp>
      <p:sp>
        <p:nvSpPr>
          <p:cNvPr id="42" name="TextBox 41">
            <a:extLst>
              <a:ext uri="{FF2B5EF4-FFF2-40B4-BE49-F238E27FC236}">
                <a16:creationId xmlns="" xmlns:a16="http://schemas.microsoft.com/office/drawing/2014/main" id="{F83931A5-178D-4718-9EA2-092B54998AAC}"/>
              </a:ext>
            </a:extLst>
          </p:cNvPr>
          <p:cNvSpPr txBox="1"/>
          <p:nvPr/>
        </p:nvSpPr>
        <p:spPr>
          <a:xfrm>
            <a:off x="6407728" y="1535699"/>
            <a:ext cx="2743200" cy="246221"/>
          </a:xfrm>
          <a:prstGeom prst="rect">
            <a:avLst/>
          </a:prstGeom>
          <a:noFill/>
          <a:ln>
            <a:noFill/>
          </a:ln>
        </p:spPr>
        <p:txBody>
          <a:bodyPr wrap="square" lIns="0" tIns="0" rIns="0" bIns="0" rtlCol="0" anchor="t">
            <a:spAutoFit/>
          </a:bodyPr>
          <a:lstStyle/>
          <a:p>
            <a:pPr defTabSz="457200">
              <a:buClr>
                <a:srgbClr val="1D9A78"/>
              </a:buClr>
            </a:pPr>
            <a:r>
              <a:rPr lang="en-US" sz="1600" b="1" dirty="0" smtClean="0">
                <a:solidFill>
                  <a:prstClr val="black">
                    <a:lumMod val="75000"/>
                    <a:lumOff val="25000"/>
                  </a:prstClr>
                </a:solidFill>
                <a:latin typeface="Century Gothic"/>
              </a:rPr>
              <a:t>Pull of the future</a:t>
            </a:r>
            <a:endParaRPr lang="en-US" sz="1600" b="1" dirty="0">
              <a:solidFill>
                <a:prstClr val="black">
                  <a:lumMod val="75000"/>
                  <a:lumOff val="25000"/>
                </a:prstClr>
              </a:solidFill>
              <a:latin typeface="Century Gothic"/>
            </a:endParaRPr>
          </a:p>
        </p:txBody>
      </p:sp>
      <p:sp>
        <p:nvSpPr>
          <p:cNvPr id="43" name="TextBox 42">
            <a:extLst>
              <a:ext uri="{FF2B5EF4-FFF2-40B4-BE49-F238E27FC236}">
                <a16:creationId xmlns="" xmlns:a16="http://schemas.microsoft.com/office/drawing/2014/main" id="{6EEB5E61-09D8-4367-9A30-488ABB06BEA2}"/>
              </a:ext>
            </a:extLst>
          </p:cNvPr>
          <p:cNvSpPr txBox="1"/>
          <p:nvPr/>
        </p:nvSpPr>
        <p:spPr>
          <a:xfrm>
            <a:off x="9009770" y="5160381"/>
            <a:ext cx="2743200" cy="246221"/>
          </a:xfrm>
          <a:prstGeom prst="rect">
            <a:avLst/>
          </a:prstGeom>
          <a:noFill/>
          <a:ln>
            <a:noFill/>
          </a:ln>
        </p:spPr>
        <p:txBody>
          <a:bodyPr wrap="square" lIns="0" tIns="0" rIns="0" bIns="0" rtlCol="0" anchor="t">
            <a:spAutoFit/>
          </a:bodyPr>
          <a:lstStyle/>
          <a:p>
            <a:pPr defTabSz="457200">
              <a:buClr>
                <a:srgbClr val="1D9A78"/>
              </a:buClr>
            </a:pPr>
            <a:r>
              <a:rPr lang="en-US" sz="1600" b="1" dirty="0" smtClean="0">
                <a:solidFill>
                  <a:prstClr val="black">
                    <a:lumMod val="75000"/>
                    <a:lumOff val="25000"/>
                  </a:prstClr>
                </a:solidFill>
                <a:latin typeface="Century Gothic"/>
              </a:rPr>
              <a:t>Weight of the past</a:t>
            </a:r>
            <a:endParaRPr lang="en-US" sz="1600" b="1" dirty="0">
              <a:solidFill>
                <a:prstClr val="black">
                  <a:lumMod val="75000"/>
                  <a:lumOff val="25000"/>
                </a:prstClr>
              </a:solidFill>
              <a:latin typeface="Century Gothic"/>
            </a:endParaRPr>
          </a:p>
        </p:txBody>
      </p:sp>
      <p:sp>
        <p:nvSpPr>
          <p:cNvPr id="44" name="TextBox 43">
            <a:extLst>
              <a:ext uri="{FF2B5EF4-FFF2-40B4-BE49-F238E27FC236}">
                <a16:creationId xmlns="" xmlns:a16="http://schemas.microsoft.com/office/drawing/2014/main" id="{28FFEF39-D591-4CBA-8B23-1E463205455C}"/>
              </a:ext>
            </a:extLst>
          </p:cNvPr>
          <p:cNvSpPr txBox="1"/>
          <p:nvPr/>
        </p:nvSpPr>
        <p:spPr>
          <a:xfrm>
            <a:off x="977871" y="5337972"/>
            <a:ext cx="2743200" cy="246221"/>
          </a:xfrm>
          <a:prstGeom prst="rect">
            <a:avLst/>
          </a:prstGeom>
          <a:noFill/>
          <a:ln>
            <a:noFill/>
          </a:ln>
        </p:spPr>
        <p:txBody>
          <a:bodyPr wrap="square" lIns="0" tIns="0" rIns="0" bIns="0" rtlCol="0" anchor="t">
            <a:spAutoFit/>
          </a:bodyPr>
          <a:lstStyle/>
          <a:p>
            <a:pPr defTabSz="457200">
              <a:buClr>
                <a:srgbClr val="1D9A78"/>
              </a:buClr>
            </a:pPr>
            <a:r>
              <a:rPr lang="en-US" sz="1600" b="1" dirty="0" smtClean="0">
                <a:solidFill>
                  <a:prstClr val="black">
                    <a:lumMod val="75000"/>
                    <a:lumOff val="25000"/>
                  </a:prstClr>
                </a:solidFill>
                <a:latin typeface="Century Gothic"/>
              </a:rPr>
              <a:t>Push of the present</a:t>
            </a:r>
            <a:endParaRPr lang="en-US" sz="1600" b="1" dirty="0">
              <a:solidFill>
                <a:prstClr val="black">
                  <a:lumMod val="75000"/>
                  <a:lumOff val="25000"/>
                </a:prstClr>
              </a:solidFill>
              <a:latin typeface="Century Gothic"/>
            </a:endParaRPr>
          </a:p>
        </p:txBody>
      </p:sp>
      <p:grpSp>
        <p:nvGrpSpPr>
          <p:cNvPr id="3" name="Group 2"/>
          <p:cNvGrpSpPr/>
          <p:nvPr/>
        </p:nvGrpSpPr>
        <p:grpSpPr>
          <a:xfrm>
            <a:off x="2750885" y="1368924"/>
            <a:ext cx="6027674" cy="4993456"/>
            <a:chOff x="3381603" y="1368924"/>
            <a:chExt cx="5396955" cy="4580378"/>
          </a:xfrm>
        </p:grpSpPr>
        <p:sp>
          <p:nvSpPr>
            <p:cNvPr id="30" name="Isosceles Triangle 29">
              <a:extLst>
                <a:ext uri="{FF2B5EF4-FFF2-40B4-BE49-F238E27FC236}">
                  <a16:creationId xmlns="" xmlns:a16="http://schemas.microsoft.com/office/drawing/2014/main" id="{B8EB1900-C0BF-4A8E-A4F5-94992B962481}"/>
                </a:ext>
              </a:extLst>
            </p:cNvPr>
            <p:cNvSpPr/>
            <p:nvPr/>
          </p:nvSpPr>
          <p:spPr>
            <a:xfrm>
              <a:off x="5234624" y="1368924"/>
              <a:ext cx="1722748" cy="1485129"/>
            </a:xfrm>
            <a:prstGeom prst="triangle">
              <a:avLst/>
            </a:prstGeom>
            <a:solidFill>
              <a:srgbClr val="1D9A78"/>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UI"/>
              </a:endParaRPr>
            </a:p>
          </p:txBody>
        </p:sp>
        <p:sp>
          <p:nvSpPr>
            <p:cNvPr id="31" name="Isosceles Triangle 30">
              <a:extLst>
                <a:ext uri="{FF2B5EF4-FFF2-40B4-BE49-F238E27FC236}">
                  <a16:creationId xmlns="" xmlns:a16="http://schemas.microsoft.com/office/drawing/2014/main" id="{D5B03CDC-5287-44F5-8AF2-2BC7555C67A3}"/>
                </a:ext>
              </a:extLst>
            </p:cNvPr>
            <p:cNvSpPr/>
            <p:nvPr/>
          </p:nvSpPr>
          <p:spPr>
            <a:xfrm rot="10800000">
              <a:off x="5234626" y="2906161"/>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2" name="Isosceles Triangle 31">
              <a:extLst>
                <a:ext uri="{FF2B5EF4-FFF2-40B4-BE49-F238E27FC236}">
                  <a16:creationId xmlns="" xmlns:a16="http://schemas.microsoft.com/office/drawing/2014/main" id="{D3B44D03-A6C7-4B53-AA3E-23781EB5BEF1}"/>
                </a:ext>
              </a:extLst>
            </p:cNvPr>
            <p:cNvSpPr/>
            <p:nvPr/>
          </p:nvSpPr>
          <p:spPr>
            <a:xfrm>
              <a:off x="6161136" y="2906161"/>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UI"/>
              </a:endParaRPr>
            </a:p>
          </p:txBody>
        </p:sp>
        <p:sp>
          <p:nvSpPr>
            <p:cNvPr id="33" name="Isosceles Triangle 32">
              <a:extLst>
                <a:ext uri="{FF2B5EF4-FFF2-40B4-BE49-F238E27FC236}">
                  <a16:creationId xmlns="" xmlns:a16="http://schemas.microsoft.com/office/drawing/2014/main" id="{B4918714-A6BD-49B2-A3E0-7A8C7DA799AB}"/>
                </a:ext>
              </a:extLst>
            </p:cNvPr>
            <p:cNvSpPr/>
            <p:nvPr/>
          </p:nvSpPr>
          <p:spPr>
            <a:xfrm>
              <a:off x="4308114" y="2906161"/>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4" name="Isosceles Triangle 33">
              <a:extLst>
                <a:ext uri="{FF2B5EF4-FFF2-40B4-BE49-F238E27FC236}">
                  <a16:creationId xmlns="" xmlns:a16="http://schemas.microsoft.com/office/drawing/2014/main" id="{98C06949-849F-462F-889B-6FEC61584955}"/>
                </a:ext>
              </a:extLst>
            </p:cNvPr>
            <p:cNvSpPr/>
            <p:nvPr/>
          </p:nvSpPr>
          <p:spPr>
            <a:xfrm rot="10800000">
              <a:off x="4308114" y="4443399"/>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5" name="Isosceles Triangle 34">
              <a:extLst>
                <a:ext uri="{FF2B5EF4-FFF2-40B4-BE49-F238E27FC236}">
                  <a16:creationId xmlns="" xmlns:a16="http://schemas.microsoft.com/office/drawing/2014/main" id="{446C93AD-C84D-4EBF-836B-11E75E5FDC3A}"/>
                </a:ext>
              </a:extLst>
            </p:cNvPr>
            <p:cNvSpPr/>
            <p:nvPr/>
          </p:nvSpPr>
          <p:spPr>
            <a:xfrm>
              <a:off x="5234624" y="4443399"/>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6" name="Isosceles Triangle 35">
              <a:extLst>
                <a:ext uri="{FF2B5EF4-FFF2-40B4-BE49-F238E27FC236}">
                  <a16:creationId xmlns="" xmlns:a16="http://schemas.microsoft.com/office/drawing/2014/main" id="{48DE98A3-92E2-4864-9303-333D1FBE9EF7}"/>
                </a:ext>
              </a:extLst>
            </p:cNvPr>
            <p:cNvSpPr/>
            <p:nvPr/>
          </p:nvSpPr>
          <p:spPr>
            <a:xfrm>
              <a:off x="3381603" y="4443399"/>
              <a:ext cx="1722748" cy="1485129"/>
            </a:xfrm>
            <a:prstGeom prst="triangle">
              <a:avLst/>
            </a:prstGeom>
            <a:solidFill>
              <a:srgbClr val="36AFCE"/>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7" name="Isosceles Triangle 36">
              <a:extLst>
                <a:ext uri="{FF2B5EF4-FFF2-40B4-BE49-F238E27FC236}">
                  <a16:creationId xmlns="" xmlns:a16="http://schemas.microsoft.com/office/drawing/2014/main" id="{068A30B3-3DA2-4B53-A6C4-7EE613F3292D}"/>
                </a:ext>
              </a:extLst>
            </p:cNvPr>
            <p:cNvSpPr/>
            <p:nvPr/>
          </p:nvSpPr>
          <p:spPr>
            <a:xfrm rot="10800000">
              <a:off x="6161139" y="4443399"/>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8" name="Isosceles Triangle 37">
              <a:extLst>
                <a:ext uri="{FF2B5EF4-FFF2-40B4-BE49-F238E27FC236}">
                  <a16:creationId xmlns="" xmlns:a16="http://schemas.microsoft.com/office/drawing/2014/main" id="{4480550F-258B-449C-9516-3E5E1A1D79F7}"/>
                </a:ext>
              </a:extLst>
            </p:cNvPr>
            <p:cNvSpPr/>
            <p:nvPr/>
          </p:nvSpPr>
          <p:spPr>
            <a:xfrm>
              <a:off x="7055810" y="4464173"/>
              <a:ext cx="1722748" cy="1485129"/>
            </a:xfrm>
            <a:prstGeom prst="triangle">
              <a:avLst/>
            </a:prstGeom>
            <a:solidFill>
              <a:srgbClr val="8BC145"/>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UI"/>
              </a:endParaRPr>
            </a:p>
          </p:txBody>
        </p:sp>
        <p:grpSp>
          <p:nvGrpSpPr>
            <p:cNvPr id="45" name="Group 44">
              <a:extLst>
                <a:ext uri="{FF2B5EF4-FFF2-40B4-BE49-F238E27FC236}">
                  <a16:creationId xmlns="" xmlns:a16="http://schemas.microsoft.com/office/drawing/2014/main" id="{E4699F6B-090E-4AE0-9F76-5ED380702B80}"/>
                </a:ext>
              </a:extLst>
            </p:cNvPr>
            <p:cNvGrpSpPr/>
            <p:nvPr/>
          </p:nvGrpSpPr>
          <p:grpSpPr>
            <a:xfrm>
              <a:off x="5869585" y="2186462"/>
              <a:ext cx="322553" cy="292257"/>
              <a:chOff x="6448425" y="796925"/>
              <a:chExt cx="287338" cy="260350"/>
            </a:xfrm>
            <a:solidFill>
              <a:sysClr val="window" lastClr="FFFFFF"/>
            </a:solidFill>
          </p:grpSpPr>
          <p:sp>
            <p:nvSpPr>
              <p:cNvPr id="46" name="Freeform 3562">
                <a:extLst>
                  <a:ext uri="{FF2B5EF4-FFF2-40B4-BE49-F238E27FC236}">
                    <a16:creationId xmlns="" xmlns:a16="http://schemas.microsoft.com/office/drawing/2014/main" id="{A9005FA7-0A4A-481C-A7F7-24DA4EAAAD25}"/>
                  </a:ext>
                </a:extLst>
              </p:cNvPr>
              <p:cNvSpPr>
                <a:spLocks/>
              </p:cNvSpPr>
              <p:nvPr/>
            </p:nvSpPr>
            <p:spPr bwMode="auto">
              <a:xfrm>
                <a:off x="6448425" y="796925"/>
                <a:ext cx="277812" cy="161925"/>
              </a:xfrm>
              <a:custGeom>
                <a:avLst/>
                <a:gdLst>
                  <a:gd name="T0" fmla="*/ 8 w 701"/>
                  <a:gd name="T1" fmla="*/ 285 h 408"/>
                  <a:gd name="T2" fmla="*/ 5 w 701"/>
                  <a:gd name="T3" fmla="*/ 288 h 408"/>
                  <a:gd name="T4" fmla="*/ 2 w 701"/>
                  <a:gd name="T5" fmla="*/ 290 h 408"/>
                  <a:gd name="T6" fmla="*/ 1 w 701"/>
                  <a:gd name="T7" fmla="*/ 293 h 408"/>
                  <a:gd name="T8" fmla="*/ 0 w 701"/>
                  <a:gd name="T9" fmla="*/ 297 h 408"/>
                  <a:gd name="T10" fmla="*/ 1 w 701"/>
                  <a:gd name="T11" fmla="*/ 300 h 408"/>
                  <a:gd name="T12" fmla="*/ 2 w 701"/>
                  <a:gd name="T13" fmla="*/ 303 h 408"/>
                  <a:gd name="T14" fmla="*/ 5 w 701"/>
                  <a:gd name="T15" fmla="*/ 306 h 408"/>
                  <a:gd name="T16" fmla="*/ 8 w 701"/>
                  <a:gd name="T17" fmla="*/ 308 h 408"/>
                  <a:gd name="T18" fmla="*/ 259 w 701"/>
                  <a:gd name="T19" fmla="*/ 408 h 408"/>
                  <a:gd name="T20" fmla="*/ 701 w 701"/>
                  <a:gd name="T21" fmla="*/ 0 h 408"/>
                  <a:gd name="T22" fmla="*/ 8 w 701"/>
                  <a:gd name="T23" fmla="*/ 28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1" h="408">
                    <a:moveTo>
                      <a:pt x="8" y="285"/>
                    </a:moveTo>
                    <a:lnTo>
                      <a:pt x="5" y="288"/>
                    </a:lnTo>
                    <a:lnTo>
                      <a:pt x="2" y="290"/>
                    </a:lnTo>
                    <a:lnTo>
                      <a:pt x="1" y="293"/>
                    </a:lnTo>
                    <a:lnTo>
                      <a:pt x="0" y="297"/>
                    </a:lnTo>
                    <a:lnTo>
                      <a:pt x="1" y="300"/>
                    </a:lnTo>
                    <a:lnTo>
                      <a:pt x="2" y="303"/>
                    </a:lnTo>
                    <a:lnTo>
                      <a:pt x="5" y="306"/>
                    </a:lnTo>
                    <a:lnTo>
                      <a:pt x="8" y="308"/>
                    </a:lnTo>
                    <a:lnTo>
                      <a:pt x="259" y="408"/>
                    </a:lnTo>
                    <a:lnTo>
                      <a:pt x="701" y="0"/>
                    </a:lnTo>
                    <a:lnTo>
                      <a:pt x="8"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sp>
            <p:nvSpPr>
              <p:cNvPr id="47" name="Freeform 3563">
                <a:extLst>
                  <a:ext uri="{FF2B5EF4-FFF2-40B4-BE49-F238E27FC236}">
                    <a16:creationId xmlns="" xmlns:a16="http://schemas.microsoft.com/office/drawing/2014/main" id="{CAC65383-3825-428A-B61E-0BFD466C6BD8}"/>
                  </a:ext>
                </a:extLst>
              </p:cNvPr>
              <p:cNvSpPr>
                <a:spLocks/>
              </p:cNvSpPr>
              <p:nvPr/>
            </p:nvSpPr>
            <p:spPr bwMode="auto">
              <a:xfrm>
                <a:off x="6554788" y="800100"/>
                <a:ext cx="180975" cy="257175"/>
              </a:xfrm>
              <a:custGeom>
                <a:avLst/>
                <a:gdLst>
                  <a:gd name="T0" fmla="*/ 0 w 456"/>
                  <a:gd name="T1" fmla="*/ 424 h 646"/>
                  <a:gd name="T2" fmla="*/ 0 w 456"/>
                  <a:gd name="T3" fmla="*/ 635 h 646"/>
                  <a:gd name="T4" fmla="*/ 0 w 456"/>
                  <a:gd name="T5" fmla="*/ 639 h 646"/>
                  <a:gd name="T6" fmla="*/ 3 w 456"/>
                  <a:gd name="T7" fmla="*/ 642 h 646"/>
                  <a:gd name="T8" fmla="*/ 5 w 456"/>
                  <a:gd name="T9" fmla="*/ 645 h 646"/>
                  <a:gd name="T10" fmla="*/ 9 w 456"/>
                  <a:gd name="T11" fmla="*/ 646 h 646"/>
                  <a:gd name="T12" fmla="*/ 11 w 456"/>
                  <a:gd name="T13" fmla="*/ 646 h 646"/>
                  <a:gd name="T14" fmla="*/ 12 w 456"/>
                  <a:gd name="T15" fmla="*/ 646 h 646"/>
                  <a:gd name="T16" fmla="*/ 16 w 456"/>
                  <a:gd name="T17" fmla="*/ 646 h 646"/>
                  <a:gd name="T18" fmla="*/ 18 w 456"/>
                  <a:gd name="T19" fmla="*/ 645 h 646"/>
                  <a:gd name="T20" fmla="*/ 21 w 456"/>
                  <a:gd name="T21" fmla="*/ 644 h 646"/>
                  <a:gd name="T22" fmla="*/ 22 w 456"/>
                  <a:gd name="T23" fmla="*/ 641 h 646"/>
                  <a:gd name="T24" fmla="*/ 126 w 456"/>
                  <a:gd name="T25" fmla="*/ 469 h 646"/>
                  <a:gd name="T26" fmla="*/ 315 w 456"/>
                  <a:gd name="T27" fmla="*/ 569 h 646"/>
                  <a:gd name="T28" fmla="*/ 317 w 456"/>
                  <a:gd name="T29" fmla="*/ 570 h 646"/>
                  <a:gd name="T30" fmla="*/ 320 w 456"/>
                  <a:gd name="T31" fmla="*/ 572 h 646"/>
                  <a:gd name="T32" fmla="*/ 323 w 456"/>
                  <a:gd name="T33" fmla="*/ 570 h 646"/>
                  <a:gd name="T34" fmla="*/ 325 w 456"/>
                  <a:gd name="T35" fmla="*/ 570 h 646"/>
                  <a:gd name="T36" fmla="*/ 329 w 456"/>
                  <a:gd name="T37" fmla="*/ 567 h 646"/>
                  <a:gd name="T38" fmla="*/ 332 w 456"/>
                  <a:gd name="T39" fmla="*/ 561 h 646"/>
                  <a:gd name="T40" fmla="*/ 456 w 456"/>
                  <a:gd name="T41" fmla="*/ 0 h 646"/>
                  <a:gd name="T42" fmla="*/ 0 w 456"/>
                  <a:gd name="T43" fmla="*/ 4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6" h="646">
                    <a:moveTo>
                      <a:pt x="0" y="424"/>
                    </a:moveTo>
                    <a:lnTo>
                      <a:pt x="0" y="635"/>
                    </a:lnTo>
                    <a:lnTo>
                      <a:pt x="0" y="639"/>
                    </a:lnTo>
                    <a:lnTo>
                      <a:pt x="3" y="642"/>
                    </a:lnTo>
                    <a:lnTo>
                      <a:pt x="5" y="645"/>
                    </a:lnTo>
                    <a:lnTo>
                      <a:pt x="9" y="646"/>
                    </a:lnTo>
                    <a:lnTo>
                      <a:pt x="11" y="646"/>
                    </a:lnTo>
                    <a:lnTo>
                      <a:pt x="12" y="646"/>
                    </a:lnTo>
                    <a:lnTo>
                      <a:pt x="16" y="646"/>
                    </a:lnTo>
                    <a:lnTo>
                      <a:pt x="18" y="645"/>
                    </a:lnTo>
                    <a:lnTo>
                      <a:pt x="21" y="644"/>
                    </a:lnTo>
                    <a:lnTo>
                      <a:pt x="22" y="641"/>
                    </a:lnTo>
                    <a:lnTo>
                      <a:pt x="126" y="469"/>
                    </a:lnTo>
                    <a:lnTo>
                      <a:pt x="315" y="569"/>
                    </a:lnTo>
                    <a:lnTo>
                      <a:pt x="317" y="570"/>
                    </a:lnTo>
                    <a:lnTo>
                      <a:pt x="320" y="572"/>
                    </a:lnTo>
                    <a:lnTo>
                      <a:pt x="323" y="570"/>
                    </a:lnTo>
                    <a:lnTo>
                      <a:pt x="325" y="570"/>
                    </a:lnTo>
                    <a:lnTo>
                      <a:pt x="329" y="567"/>
                    </a:lnTo>
                    <a:lnTo>
                      <a:pt x="332" y="561"/>
                    </a:lnTo>
                    <a:lnTo>
                      <a:pt x="456" y="0"/>
                    </a:lnTo>
                    <a:lnTo>
                      <a:pt x="0" y="4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grpSp>
        <p:grpSp>
          <p:nvGrpSpPr>
            <p:cNvPr id="48" name="Group 47">
              <a:extLst>
                <a:ext uri="{FF2B5EF4-FFF2-40B4-BE49-F238E27FC236}">
                  <a16:creationId xmlns="" xmlns:a16="http://schemas.microsoft.com/office/drawing/2014/main" id="{0BF71FD6-8EEE-4D40-A67B-108744ECDFDD}"/>
                </a:ext>
              </a:extLst>
            </p:cNvPr>
            <p:cNvGrpSpPr/>
            <p:nvPr/>
          </p:nvGrpSpPr>
          <p:grpSpPr>
            <a:xfrm>
              <a:off x="7799930" y="5185963"/>
              <a:ext cx="320770" cy="315423"/>
              <a:chOff x="8739188" y="1347788"/>
              <a:chExt cx="285750" cy="280987"/>
            </a:xfrm>
            <a:solidFill>
              <a:sysClr val="window" lastClr="FFFFFF"/>
            </a:solidFill>
          </p:grpSpPr>
          <p:sp>
            <p:nvSpPr>
              <p:cNvPr id="49" name="Freeform 3556">
                <a:extLst>
                  <a:ext uri="{FF2B5EF4-FFF2-40B4-BE49-F238E27FC236}">
                    <a16:creationId xmlns="" xmlns:a16="http://schemas.microsoft.com/office/drawing/2014/main" id="{8B514793-46F9-4C4D-9DBD-1B3486D0BA7A}"/>
                  </a:ext>
                </a:extLst>
              </p:cNvPr>
              <p:cNvSpPr>
                <a:spLocks/>
              </p:cNvSpPr>
              <p:nvPr/>
            </p:nvSpPr>
            <p:spPr bwMode="auto">
              <a:xfrm>
                <a:off x="8739188" y="1466850"/>
                <a:ext cx="285750" cy="161925"/>
              </a:xfrm>
              <a:custGeom>
                <a:avLst/>
                <a:gdLst>
                  <a:gd name="T0" fmla="*/ 720 w 720"/>
                  <a:gd name="T1" fmla="*/ 200 h 408"/>
                  <a:gd name="T2" fmla="*/ 719 w 720"/>
                  <a:gd name="T3" fmla="*/ 199 h 408"/>
                  <a:gd name="T4" fmla="*/ 611 w 720"/>
                  <a:gd name="T5" fmla="*/ 6 h 408"/>
                  <a:gd name="T6" fmla="*/ 606 w 720"/>
                  <a:gd name="T7" fmla="*/ 3 h 408"/>
                  <a:gd name="T8" fmla="*/ 601 w 720"/>
                  <a:gd name="T9" fmla="*/ 0 h 408"/>
                  <a:gd name="T10" fmla="*/ 427 w 720"/>
                  <a:gd name="T11" fmla="*/ 1 h 408"/>
                  <a:gd name="T12" fmla="*/ 421 w 720"/>
                  <a:gd name="T13" fmla="*/ 8 h 408"/>
                  <a:gd name="T14" fmla="*/ 421 w 720"/>
                  <a:gd name="T15" fmla="*/ 17 h 408"/>
                  <a:gd name="T16" fmla="*/ 427 w 720"/>
                  <a:gd name="T17" fmla="*/ 23 h 408"/>
                  <a:gd name="T18" fmla="*/ 593 w 720"/>
                  <a:gd name="T19" fmla="*/ 24 h 408"/>
                  <a:gd name="T20" fmla="*/ 491 w 720"/>
                  <a:gd name="T21" fmla="*/ 193 h 408"/>
                  <a:gd name="T22" fmla="*/ 484 w 720"/>
                  <a:gd name="T23" fmla="*/ 197 h 408"/>
                  <a:gd name="T24" fmla="*/ 480 w 720"/>
                  <a:gd name="T25" fmla="*/ 204 h 408"/>
                  <a:gd name="T26" fmla="*/ 479 w 720"/>
                  <a:gd name="T27" fmla="*/ 235 h 408"/>
                  <a:gd name="T28" fmla="*/ 470 w 720"/>
                  <a:gd name="T29" fmla="*/ 248 h 408"/>
                  <a:gd name="T30" fmla="*/ 455 w 720"/>
                  <a:gd name="T31" fmla="*/ 258 h 408"/>
                  <a:gd name="T32" fmla="*/ 439 w 720"/>
                  <a:gd name="T33" fmla="*/ 263 h 408"/>
                  <a:gd name="T34" fmla="*/ 300 w 720"/>
                  <a:gd name="T35" fmla="*/ 265 h 408"/>
                  <a:gd name="T36" fmla="*/ 286 w 720"/>
                  <a:gd name="T37" fmla="*/ 262 h 408"/>
                  <a:gd name="T38" fmla="*/ 274 w 720"/>
                  <a:gd name="T39" fmla="*/ 253 h 408"/>
                  <a:gd name="T40" fmla="*/ 267 w 720"/>
                  <a:gd name="T41" fmla="*/ 241 h 408"/>
                  <a:gd name="T42" fmla="*/ 264 w 720"/>
                  <a:gd name="T43" fmla="*/ 227 h 408"/>
                  <a:gd name="T44" fmla="*/ 263 w 720"/>
                  <a:gd name="T45" fmla="*/ 200 h 408"/>
                  <a:gd name="T46" fmla="*/ 256 w 720"/>
                  <a:gd name="T47" fmla="*/ 194 h 408"/>
                  <a:gd name="T48" fmla="*/ 32 w 720"/>
                  <a:gd name="T49" fmla="*/ 193 h 408"/>
                  <a:gd name="T50" fmla="*/ 191 w 720"/>
                  <a:gd name="T51" fmla="*/ 24 h 408"/>
                  <a:gd name="T52" fmla="*/ 200 w 720"/>
                  <a:gd name="T53" fmla="*/ 21 h 408"/>
                  <a:gd name="T54" fmla="*/ 204 w 720"/>
                  <a:gd name="T55" fmla="*/ 13 h 408"/>
                  <a:gd name="T56" fmla="*/ 200 w 720"/>
                  <a:gd name="T57" fmla="*/ 4 h 408"/>
                  <a:gd name="T58" fmla="*/ 191 w 720"/>
                  <a:gd name="T59" fmla="*/ 0 h 408"/>
                  <a:gd name="T60" fmla="*/ 116 w 720"/>
                  <a:gd name="T61" fmla="*/ 1 h 408"/>
                  <a:gd name="T62" fmla="*/ 111 w 720"/>
                  <a:gd name="T63" fmla="*/ 4 h 408"/>
                  <a:gd name="T64" fmla="*/ 1 w 720"/>
                  <a:gd name="T65" fmla="*/ 199 h 408"/>
                  <a:gd name="T66" fmla="*/ 1 w 720"/>
                  <a:gd name="T67" fmla="*/ 199 h 408"/>
                  <a:gd name="T68" fmla="*/ 0 w 720"/>
                  <a:gd name="T69" fmla="*/ 202 h 408"/>
                  <a:gd name="T70" fmla="*/ 0 w 720"/>
                  <a:gd name="T71" fmla="*/ 204 h 408"/>
                  <a:gd name="T72" fmla="*/ 0 w 720"/>
                  <a:gd name="T73" fmla="*/ 204 h 408"/>
                  <a:gd name="T74" fmla="*/ 0 w 720"/>
                  <a:gd name="T75" fmla="*/ 401 h 408"/>
                  <a:gd name="T76" fmla="*/ 6 w 720"/>
                  <a:gd name="T77" fmla="*/ 407 h 408"/>
                  <a:gd name="T78" fmla="*/ 708 w 720"/>
                  <a:gd name="T79" fmla="*/ 408 h 408"/>
                  <a:gd name="T80" fmla="*/ 716 w 720"/>
                  <a:gd name="T81" fmla="*/ 405 h 408"/>
                  <a:gd name="T82" fmla="*/ 720 w 720"/>
                  <a:gd name="T83" fmla="*/ 397 h 408"/>
                  <a:gd name="T84" fmla="*/ 720 w 720"/>
                  <a:gd name="T85" fmla="*/ 204 h 408"/>
                  <a:gd name="T86" fmla="*/ 720 w 720"/>
                  <a:gd name="T87" fmla="*/ 20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0" h="408">
                    <a:moveTo>
                      <a:pt x="720" y="202"/>
                    </a:moveTo>
                    <a:lnTo>
                      <a:pt x="720" y="200"/>
                    </a:lnTo>
                    <a:lnTo>
                      <a:pt x="719" y="199"/>
                    </a:lnTo>
                    <a:lnTo>
                      <a:pt x="719" y="199"/>
                    </a:lnTo>
                    <a:lnTo>
                      <a:pt x="719" y="199"/>
                    </a:lnTo>
                    <a:lnTo>
                      <a:pt x="611" y="6"/>
                    </a:lnTo>
                    <a:lnTo>
                      <a:pt x="608" y="4"/>
                    </a:lnTo>
                    <a:lnTo>
                      <a:pt x="606" y="3"/>
                    </a:lnTo>
                    <a:lnTo>
                      <a:pt x="603" y="1"/>
                    </a:lnTo>
                    <a:lnTo>
                      <a:pt x="601" y="0"/>
                    </a:lnTo>
                    <a:lnTo>
                      <a:pt x="432" y="0"/>
                    </a:lnTo>
                    <a:lnTo>
                      <a:pt x="427" y="1"/>
                    </a:lnTo>
                    <a:lnTo>
                      <a:pt x="423" y="4"/>
                    </a:lnTo>
                    <a:lnTo>
                      <a:pt x="421" y="8"/>
                    </a:lnTo>
                    <a:lnTo>
                      <a:pt x="419" y="13"/>
                    </a:lnTo>
                    <a:lnTo>
                      <a:pt x="421" y="17"/>
                    </a:lnTo>
                    <a:lnTo>
                      <a:pt x="423" y="21"/>
                    </a:lnTo>
                    <a:lnTo>
                      <a:pt x="427" y="23"/>
                    </a:lnTo>
                    <a:lnTo>
                      <a:pt x="432" y="24"/>
                    </a:lnTo>
                    <a:lnTo>
                      <a:pt x="593" y="24"/>
                    </a:lnTo>
                    <a:lnTo>
                      <a:pt x="688" y="193"/>
                    </a:lnTo>
                    <a:lnTo>
                      <a:pt x="491" y="193"/>
                    </a:lnTo>
                    <a:lnTo>
                      <a:pt x="488" y="194"/>
                    </a:lnTo>
                    <a:lnTo>
                      <a:pt x="484" y="197"/>
                    </a:lnTo>
                    <a:lnTo>
                      <a:pt x="481" y="200"/>
                    </a:lnTo>
                    <a:lnTo>
                      <a:pt x="480" y="204"/>
                    </a:lnTo>
                    <a:lnTo>
                      <a:pt x="480" y="229"/>
                    </a:lnTo>
                    <a:lnTo>
                      <a:pt x="479" y="235"/>
                    </a:lnTo>
                    <a:lnTo>
                      <a:pt x="475" y="241"/>
                    </a:lnTo>
                    <a:lnTo>
                      <a:pt x="470" y="248"/>
                    </a:lnTo>
                    <a:lnTo>
                      <a:pt x="463" y="253"/>
                    </a:lnTo>
                    <a:lnTo>
                      <a:pt x="455" y="258"/>
                    </a:lnTo>
                    <a:lnTo>
                      <a:pt x="448" y="262"/>
                    </a:lnTo>
                    <a:lnTo>
                      <a:pt x="439" y="263"/>
                    </a:lnTo>
                    <a:lnTo>
                      <a:pt x="432" y="265"/>
                    </a:lnTo>
                    <a:lnTo>
                      <a:pt x="300" y="265"/>
                    </a:lnTo>
                    <a:lnTo>
                      <a:pt x="294" y="263"/>
                    </a:lnTo>
                    <a:lnTo>
                      <a:pt x="286" y="262"/>
                    </a:lnTo>
                    <a:lnTo>
                      <a:pt x="281" y="258"/>
                    </a:lnTo>
                    <a:lnTo>
                      <a:pt x="274" y="253"/>
                    </a:lnTo>
                    <a:lnTo>
                      <a:pt x="270" y="247"/>
                    </a:lnTo>
                    <a:lnTo>
                      <a:pt x="267" y="241"/>
                    </a:lnTo>
                    <a:lnTo>
                      <a:pt x="264" y="234"/>
                    </a:lnTo>
                    <a:lnTo>
                      <a:pt x="264" y="227"/>
                    </a:lnTo>
                    <a:lnTo>
                      <a:pt x="264" y="204"/>
                    </a:lnTo>
                    <a:lnTo>
                      <a:pt x="263" y="200"/>
                    </a:lnTo>
                    <a:lnTo>
                      <a:pt x="260" y="197"/>
                    </a:lnTo>
                    <a:lnTo>
                      <a:pt x="256" y="194"/>
                    </a:lnTo>
                    <a:lnTo>
                      <a:pt x="251" y="193"/>
                    </a:lnTo>
                    <a:lnTo>
                      <a:pt x="32" y="193"/>
                    </a:lnTo>
                    <a:lnTo>
                      <a:pt x="127" y="24"/>
                    </a:lnTo>
                    <a:lnTo>
                      <a:pt x="191" y="24"/>
                    </a:lnTo>
                    <a:lnTo>
                      <a:pt x="196" y="23"/>
                    </a:lnTo>
                    <a:lnTo>
                      <a:pt x="200" y="21"/>
                    </a:lnTo>
                    <a:lnTo>
                      <a:pt x="202" y="17"/>
                    </a:lnTo>
                    <a:lnTo>
                      <a:pt x="204" y="13"/>
                    </a:lnTo>
                    <a:lnTo>
                      <a:pt x="202" y="8"/>
                    </a:lnTo>
                    <a:lnTo>
                      <a:pt x="200" y="4"/>
                    </a:lnTo>
                    <a:lnTo>
                      <a:pt x="196" y="1"/>
                    </a:lnTo>
                    <a:lnTo>
                      <a:pt x="191" y="0"/>
                    </a:lnTo>
                    <a:lnTo>
                      <a:pt x="119" y="0"/>
                    </a:lnTo>
                    <a:lnTo>
                      <a:pt x="116" y="1"/>
                    </a:lnTo>
                    <a:lnTo>
                      <a:pt x="114" y="3"/>
                    </a:lnTo>
                    <a:lnTo>
                      <a:pt x="111" y="4"/>
                    </a:lnTo>
                    <a:lnTo>
                      <a:pt x="109" y="6"/>
                    </a:lnTo>
                    <a:lnTo>
                      <a:pt x="1" y="199"/>
                    </a:lnTo>
                    <a:lnTo>
                      <a:pt x="1" y="199"/>
                    </a:lnTo>
                    <a:lnTo>
                      <a:pt x="1" y="199"/>
                    </a:lnTo>
                    <a:lnTo>
                      <a:pt x="0" y="200"/>
                    </a:lnTo>
                    <a:lnTo>
                      <a:pt x="0" y="202"/>
                    </a:lnTo>
                    <a:lnTo>
                      <a:pt x="0" y="203"/>
                    </a:lnTo>
                    <a:lnTo>
                      <a:pt x="0" y="204"/>
                    </a:lnTo>
                    <a:lnTo>
                      <a:pt x="0" y="204"/>
                    </a:lnTo>
                    <a:lnTo>
                      <a:pt x="0" y="204"/>
                    </a:lnTo>
                    <a:lnTo>
                      <a:pt x="0" y="396"/>
                    </a:lnTo>
                    <a:lnTo>
                      <a:pt x="0" y="401"/>
                    </a:lnTo>
                    <a:lnTo>
                      <a:pt x="2" y="405"/>
                    </a:lnTo>
                    <a:lnTo>
                      <a:pt x="6" y="407"/>
                    </a:lnTo>
                    <a:lnTo>
                      <a:pt x="11" y="408"/>
                    </a:lnTo>
                    <a:lnTo>
                      <a:pt x="708" y="408"/>
                    </a:lnTo>
                    <a:lnTo>
                      <a:pt x="714" y="407"/>
                    </a:lnTo>
                    <a:lnTo>
                      <a:pt x="716" y="405"/>
                    </a:lnTo>
                    <a:lnTo>
                      <a:pt x="719" y="401"/>
                    </a:lnTo>
                    <a:lnTo>
                      <a:pt x="720" y="397"/>
                    </a:lnTo>
                    <a:lnTo>
                      <a:pt x="720" y="204"/>
                    </a:lnTo>
                    <a:lnTo>
                      <a:pt x="720" y="204"/>
                    </a:lnTo>
                    <a:lnTo>
                      <a:pt x="720" y="204"/>
                    </a:lnTo>
                    <a:lnTo>
                      <a:pt x="720" y="203"/>
                    </a:lnTo>
                    <a:lnTo>
                      <a:pt x="720"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sp>
            <p:nvSpPr>
              <p:cNvPr id="50" name="Freeform 3557">
                <a:extLst>
                  <a:ext uri="{FF2B5EF4-FFF2-40B4-BE49-F238E27FC236}">
                    <a16:creationId xmlns="" xmlns:a16="http://schemas.microsoft.com/office/drawing/2014/main" id="{C8E4BC88-BFE1-4DF7-AAF0-1E9E82053F2F}"/>
                  </a:ext>
                </a:extLst>
              </p:cNvPr>
              <p:cNvSpPr>
                <a:spLocks/>
              </p:cNvSpPr>
              <p:nvPr/>
            </p:nvSpPr>
            <p:spPr bwMode="auto">
              <a:xfrm>
                <a:off x="8836025" y="1347788"/>
                <a:ext cx="188912" cy="173038"/>
              </a:xfrm>
              <a:custGeom>
                <a:avLst/>
                <a:gdLst>
                  <a:gd name="T0" fmla="*/ 11 w 478"/>
                  <a:gd name="T1" fmla="*/ 434 h 434"/>
                  <a:gd name="T2" fmla="*/ 16 w 478"/>
                  <a:gd name="T3" fmla="*/ 432 h 434"/>
                  <a:gd name="T4" fmla="*/ 22 w 478"/>
                  <a:gd name="T5" fmla="*/ 427 h 434"/>
                  <a:gd name="T6" fmla="*/ 26 w 478"/>
                  <a:gd name="T7" fmla="*/ 414 h 434"/>
                  <a:gd name="T8" fmla="*/ 43 w 478"/>
                  <a:gd name="T9" fmla="*/ 373 h 434"/>
                  <a:gd name="T10" fmla="*/ 64 w 478"/>
                  <a:gd name="T11" fmla="*/ 336 h 434"/>
                  <a:gd name="T12" fmla="*/ 97 w 478"/>
                  <a:gd name="T13" fmla="*/ 296 h 434"/>
                  <a:gd name="T14" fmla="*/ 127 w 478"/>
                  <a:gd name="T15" fmla="*/ 267 h 434"/>
                  <a:gd name="T16" fmla="*/ 153 w 478"/>
                  <a:gd name="T17" fmla="*/ 250 h 434"/>
                  <a:gd name="T18" fmla="*/ 181 w 478"/>
                  <a:gd name="T19" fmla="*/ 233 h 434"/>
                  <a:gd name="T20" fmla="*/ 213 w 478"/>
                  <a:gd name="T21" fmla="*/ 220 h 434"/>
                  <a:gd name="T22" fmla="*/ 248 w 478"/>
                  <a:gd name="T23" fmla="*/ 211 h 434"/>
                  <a:gd name="T24" fmla="*/ 288 w 478"/>
                  <a:gd name="T25" fmla="*/ 205 h 434"/>
                  <a:gd name="T26" fmla="*/ 310 w 478"/>
                  <a:gd name="T27" fmla="*/ 253 h 434"/>
                  <a:gd name="T28" fmla="*/ 312 w 478"/>
                  <a:gd name="T29" fmla="*/ 259 h 434"/>
                  <a:gd name="T30" fmla="*/ 317 w 478"/>
                  <a:gd name="T31" fmla="*/ 263 h 434"/>
                  <a:gd name="T32" fmla="*/ 324 w 478"/>
                  <a:gd name="T33" fmla="*/ 264 h 434"/>
                  <a:gd name="T34" fmla="*/ 330 w 478"/>
                  <a:gd name="T35" fmla="*/ 262 h 434"/>
                  <a:gd name="T36" fmla="*/ 477 w 478"/>
                  <a:gd name="T37" fmla="*/ 138 h 434"/>
                  <a:gd name="T38" fmla="*/ 477 w 478"/>
                  <a:gd name="T39" fmla="*/ 128 h 434"/>
                  <a:gd name="T40" fmla="*/ 330 w 478"/>
                  <a:gd name="T41" fmla="*/ 2 h 434"/>
                  <a:gd name="T42" fmla="*/ 324 w 478"/>
                  <a:gd name="T43" fmla="*/ 0 h 434"/>
                  <a:gd name="T44" fmla="*/ 317 w 478"/>
                  <a:gd name="T45" fmla="*/ 1 h 434"/>
                  <a:gd name="T46" fmla="*/ 312 w 478"/>
                  <a:gd name="T47" fmla="*/ 6 h 434"/>
                  <a:gd name="T48" fmla="*/ 310 w 478"/>
                  <a:gd name="T49" fmla="*/ 12 h 434"/>
                  <a:gd name="T50" fmla="*/ 283 w 478"/>
                  <a:gd name="T51" fmla="*/ 62 h 434"/>
                  <a:gd name="T52" fmla="*/ 233 w 478"/>
                  <a:gd name="T53" fmla="*/ 71 h 434"/>
                  <a:gd name="T54" fmla="*/ 190 w 478"/>
                  <a:gd name="T55" fmla="*/ 87 h 434"/>
                  <a:gd name="T56" fmla="*/ 152 w 478"/>
                  <a:gd name="T57" fmla="*/ 107 h 434"/>
                  <a:gd name="T58" fmla="*/ 120 w 478"/>
                  <a:gd name="T59" fmla="*/ 133 h 434"/>
                  <a:gd name="T60" fmla="*/ 93 w 478"/>
                  <a:gd name="T61" fmla="*/ 161 h 434"/>
                  <a:gd name="T62" fmla="*/ 70 w 478"/>
                  <a:gd name="T63" fmla="*/ 193 h 434"/>
                  <a:gd name="T64" fmla="*/ 50 w 478"/>
                  <a:gd name="T65" fmla="*/ 226 h 434"/>
                  <a:gd name="T66" fmla="*/ 30 w 478"/>
                  <a:gd name="T67" fmla="*/ 276 h 434"/>
                  <a:gd name="T68" fmla="*/ 12 w 478"/>
                  <a:gd name="T69" fmla="*/ 337 h 434"/>
                  <a:gd name="T70" fmla="*/ 0 w 478"/>
                  <a:gd name="T71" fmla="*/ 404 h 434"/>
                  <a:gd name="T72" fmla="*/ 0 w 478"/>
                  <a:gd name="T73" fmla="*/ 425 h 434"/>
                  <a:gd name="T74" fmla="*/ 5 w 478"/>
                  <a:gd name="T75" fmla="*/ 43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434">
                    <a:moveTo>
                      <a:pt x="11" y="432"/>
                    </a:moveTo>
                    <a:lnTo>
                      <a:pt x="11" y="434"/>
                    </a:lnTo>
                    <a:lnTo>
                      <a:pt x="12" y="434"/>
                    </a:lnTo>
                    <a:lnTo>
                      <a:pt x="16" y="432"/>
                    </a:lnTo>
                    <a:lnTo>
                      <a:pt x="20" y="431"/>
                    </a:lnTo>
                    <a:lnTo>
                      <a:pt x="22" y="427"/>
                    </a:lnTo>
                    <a:lnTo>
                      <a:pt x="23" y="423"/>
                    </a:lnTo>
                    <a:lnTo>
                      <a:pt x="26" y="414"/>
                    </a:lnTo>
                    <a:lnTo>
                      <a:pt x="35" y="390"/>
                    </a:lnTo>
                    <a:lnTo>
                      <a:pt x="43" y="373"/>
                    </a:lnTo>
                    <a:lnTo>
                      <a:pt x="53" y="355"/>
                    </a:lnTo>
                    <a:lnTo>
                      <a:pt x="64" y="336"/>
                    </a:lnTo>
                    <a:lnTo>
                      <a:pt x="79" y="315"/>
                    </a:lnTo>
                    <a:lnTo>
                      <a:pt x="97" y="296"/>
                    </a:lnTo>
                    <a:lnTo>
                      <a:pt x="116" y="276"/>
                    </a:lnTo>
                    <a:lnTo>
                      <a:pt x="127" y="267"/>
                    </a:lnTo>
                    <a:lnTo>
                      <a:pt x="139" y="258"/>
                    </a:lnTo>
                    <a:lnTo>
                      <a:pt x="153" y="250"/>
                    </a:lnTo>
                    <a:lnTo>
                      <a:pt x="166" y="241"/>
                    </a:lnTo>
                    <a:lnTo>
                      <a:pt x="181" y="233"/>
                    </a:lnTo>
                    <a:lnTo>
                      <a:pt x="197" y="227"/>
                    </a:lnTo>
                    <a:lnTo>
                      <a:pt x="213" y="220"/>
                    </a:lnTo>
                    <a:lnTo>
                      <a:pt x="230" y="215"/>
                    </a:lnTo>
                    <a:lnTo>
                      <a:pt x="248" y="211"/>
                    </a:lnTo>
                    <a:lnTo>
                      <a:pt x="269" y="208"/>
                    </a:lnTo>
                    <a:lnTo>
                      <a:pt x="288" y="205"/>
                    </a:lnTo>
                    <a:lnTo>
                      <a:pt x="310" y="204"/>
                    </a:lnTo>
                    <a:lnTo>
                      <a:pt x="310" y="253"/>
                    </a:lnTo>
                    <a:lnTo>
                      <a:pt x="311" y="255"/>
                    </a:lnTo>
                    <a:lnTo>
                      <a:pt x="312" y="259"/>
                    </a:lnTo>
                    <a:lnTo>
                      <a:pt x="314" y="262"/>
                    </a:lnTo>
                    <a:lnTo>
                      <a:pt x="317" y="263"/>
                    </a:lnTo>
                    <a:lnTo>
                      <a:pt x="320" y="264"/>
                    </a:lnTo>
                    <a:lnTo>
                      <a:pt x="324" y="264"/>
                    </a:lnTo>
                    <a:lnTo>
                      <a:pt x="326" y="263"/>
                    </a:lnTo>
                    <a:lnTo>
                      <a:pt x="330" y="262"/>
                    </a:lnTo>
                    <a:lnTo>
                      <a:pt x="474" y="142"/>
                    </a:lnTo>
                    <a:lnTo>
                      <a:pt x="477" y="138"/>
                    </a:lnTo>
                    <a:lnTo>
                      <a:pt x="478" y="133"/>
                    </a:lnTo>
                    <a:lnTo>
                      <a:pt x="477" y="128"/>
                    </a:lnTo>
                    <a:lnTo>
                      <a:pt x="474" y="124"/>
                    </a:lnTo>
                    <a:lnTo>
                      <a:pt x="330" y="2"/>
                    </a:lnTo>
                    <a:lnTo>
                      <a:pt x="326" y="1"/>
                    </a:lnTo>
                    <a:lnTo>
                      <a:pt x="324" y="0"/>
                    </a:lnTo>
                    <a:lnTo>
                      <a:pt x="320" y="0"/>
                    </a:lnTo>
                    <a:lnTo>
                      <a:pt x="317" y="1"/>
                    </a:lnTo>
                    <a:lnTo>
                      <a:pt x="314" y="3"/>
                    </a:lnTo>
                    <a:lnTo>
                      <a:pt x="312" y="6"/>
                    </a:lnTo>
                    <a:lnTo>
                      <a:pt x="311" y="9"/>
                    </a:lnTo>
                    <a:lnTo>
                      <a:pt x="310" y="12"/>
                    </a:lnTo>
                    <a:lnTo>
                      <a:pt x="310" y="60"/>
                    </a:lnTo>
                    <a:lnTo>
                      <a:pt x="283" y="62"/>
                    </a:lnTo>
                    <a:lnTo>
                      <a:pt x="257" y="65"/>
                    </a:lnTo>
                    <a:lnTo>
                      <a:pt x="233" y="71"/>
                    </a:lnTo>
                    <a:lnTo>
                      <a:pt x="211" y="78"/>
                    </a:lnTo>
                    <a:lnTo>
                      <a:pt x="190" y="87"/>
                    </a:lnTo>
                    <a:lnTo>
                      <a:pt x="170" y="96"/>
                    </a:lnTo>
                    <a:lnTo>
                      <a:pt x="152" y="107"/>
                    </a:lnTo>
                    <a:lnTo>
                      <a:pt x="135" y="120"/>
                    </a:lnTo>
                    <a:lnTo>
                      <a:pt x="120" y="133"/>
                    </a:lnTo>
                    <a:lnTo>
                      <a:pt x="106" y="147"/>
                    </a:lnTo>
                    <a:lnTo>
                      <a:pt x="93" y="161"/>
                    </a:lnTo>
                    <a:lnTo>
                      <a:pt x="80" y="177"/>
                    </a:lnTo>
                    <a:lnTo>
                      <a:pt x="70" y="193"/>
                    </a:lnTo>
                    <a:lnTo>
                      <a:pt x="59" y="209"/>
                    </a:lnTo>
                    <a:lnTo>
                      <a:pt x="50" y="226"/>
                    </a:lnTo>
                    <a:lnTo>
                      <a:pt x="43" y="242"/>
                    </a:lnTo>
                    <a:lnTo>
                      <a:pt x="30" y="276"/>
                    </a:lnTo>
                    <a:lnTo>
                      <a:pt x="20" y="308"/>
                    </a:lnTo>
                    <a:lnTo>
                      <a:pt x="12" y="337"/>
                    </a:lnTo>
                    <a:lnTo>
                      <a:pt x="7" y="364"/>
                    </a:lnTo>
                    <a:lnTo>
                      <a:pt x="0" y="404"/>
                    </a:lnTo>
                    <a:lnTo>
                      <a:pt x="0" y="421"/>
                    </a:lnTo>
                    <a:lnTo>
                      <a:pt x="0" y="425"/>
                    </a:lnTo>
                    <a:lnTo>
                      <a:pt x="3" y="428"/>
                    </a:lnTo>
                    <a:lnTo>
                      <a:pt x="5" y="431"/>
                    </a:lnTo>
                    <a:lnTo>
                      <a:pt x="11"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grpSp>
        <p:grpSp>
          <p:nvGrpSpPr>
            <p:cNvPr id="51" name="Group 50">
              <a:extLst>
                <a:ext uri="{FF2B5EF4-FFF2-40B4-BE49-F238E27FC236}">
                  <a16:creationId xmlns="" xmlns:a16="http://schemas.microsoft.com/office/drawing/2014/main" id="{5DECB9C7-54E0-4C65-BD74-33AEF6954B01}"/>
                </a:ext>
              </a:extLst>
            </p:cNvPr>
            <p:cNvGrpSpPr/>
            <p:nvPr/>
          </p:nvGrpSpPr>
          <p:grpSpPr>
            <a:xfrm>
              <a:off x="4092684" y="5219822"/>
              <a:ext cx="278001" cy="320770"/>
              <a:chOff x="10475913" y="771525"/>
              <a:chExt cx="247650" cy="285750"/>
            </a:xfrm>
            <a:solidFill>
              <a:sysClr val="window" lastClr="FFFFFF"/>
            </a:solidFill>
          </p:grpSpPr>
          <p:sp>
            <p:nvSpPr>
              <p:cNvPr id="52" name="Freeform 3569">
                <a:extLst>
                  <a:ext uri="{FF2B5EF4-FFF2-40B4-BE49-F238E27FC236}">
                    <a16:creationId xmlns="" xmlns:a16="http://schemas.microsoft.com/office/drawing/2014/main" id="{21CA4454-4E70-4B5D-8D15-CFA506C7D799}"/>
                  </a:ext>
                </a:extLst>
              </p:cNvPr>
              <p:cNvSpPr>
                <a:spLocks/>
              </p:cNvSpPr>
              <p:nvPr/>
            </p:nvSpPr>
            <p:spPr bwMode="auto">
              <a:xfrm>
                <a:off x="10475913" y="847725"/>
                <a:ext cx="247650" cy="209550"/>
              </a:xfrm>
              <a:custGeom>
                <a:avLst/>
                <a:gdLst>
                  <a:gd name="T0" fmla="*/ 625 w 625"/>
                  <a:gd name="T1" fmla="*/ 59 h 528"/>
                  <a:gd name="T2" fmla="*/ 625 w 625"/>
                  <a:gd name="T3" fmla="*/ 59 h 528"/>
                  <a:gd name="T4" fmla="*/ 625 w 625"/>
                  <a:gd name="T5" fmla="*/ 59 h 528"/>
                  <a:gd name="T6" fmla="*/ 624 w 625"/>
                  <a:gd name="T7" fmla="*/ 58 h 528"/>
                  <a:gd name="T8" fmla="*/ 624 w 625"/>
                  <a:gd name="T9" fmla="*/ 56 h 528"/>
                  <a:gd name="T10" fmla="*/ 624 w 625"/>
                  <a:gd name="T11" fmla="*/ 56 h 528"/>
                  <a:gd name="T12" fmla="*/ 624 w 625"/>
                  <a:gd name="T13" fmla="*/ 56 h 528"/>
                  <a:gd name="T14" fmla="*/ 623 w 625"/>
                  <a:gd name="T15" fmla="*/ 53 h 528"/>
                  <a:gd name="T16" fmla="*/ 621 w 625"/>
                  <a:gd name="T17" fmla="*/ 52 h 528"/>
                  <a:gd name="T18" fmla="*/ 621 w 625"/>
                  <a:gd name="T19" fmla="*/ 52 h 528"/>
                  <a:gd name="T20" fmla="*/ 621 w 625"/>
                  <a:gd name="T21" fmla="*/ 52 h 528"/>
                  <a:gd name="T22" fmla="*/ 620 w 625"/>
                  <a:gd name="T23" fmla="*/ 50 h 528"/>
                  <a:gd name="T24" fmla="*/ 620 w 625"/>
                  <a:gd name="T25" fmla="*/ 50 h 528"/>
                  <a:gd name="T26" fmla="*/ 619 w 625"/>
                  <a:gd name="T27" fmla="*/ 49 h 528"/>
                  <a:gd name="T28" fmla="*/ 617 w 625"/>
                  <a:gd name="T29" fmla="*/ 49 h 528"/>
                  <a:gd name="T30" fmla="*/ 617 w 625"/>
                  <a:gd name="T31" fmla="*/ 49 h 528"/>
                  <a:gd name="T32" fmla="*/ 617 w 625"/>
                  <a:gd name="T33" fmla="*/ 49 h 528"/>
                  <a:gd name="T34" fmla="*/ 497 w 625"/>
                  <a:gd name="T35" fmla="*/ 0 h 528"/>
                  <a:gd name="T36" fmla="*/ 493 w 625"/>
                  <a:gd name="T37" fmla="*/ 0 h 528"/>
                  <a:gd name="T38" fmla="*/ 488 w 625"/>
                  <a:gd name="T39" fmla="*/ 0 h 528"/>
                  <a:gd name="T40" fmla="*/ 484 w 625"/>
                  <a:gd name="T41" fmla="*/ 3 h 528"/>
                  <a:gd name="T42" fmla="*/ 481 w 625"/>
                  <a:gd name="T43" fmla="*/ 8 h 528"/>
                  <a:gd name="T44" fmla="*/ 480 w 625"/>
                  <a:gd name="T45" fmla="*/ 12 h 528"/>
                  <a:gd name="T46" fmla="*/ 481 w 625"/>
                  <a:gd name="T47" fmla="*/ 17 h 528"/>
                  <a:gd name="T48" fmla="*/ 484 w 625"/>
                  <a:gd name="T49" fmla="*/ 21 h 528"/>
                  <a:gd name="T50" fmla="*/ 488 w 625"/>
                  <a:gd name="T51" fmla="*/ 24 h 528"/>
                  <a:gd name="T52" fmla="*/ 580 w 625"/>
                  <a:gd name="T53" fmla="*/ 59 h 528"/>
                  <a:gd name="T54" fmla="*/ 300 w 625"/>
                  <a:gd name="T55" fmla="*/ 167 h 528"/>
                  <a:gd name="T56" fmla="*/ 39 w 625"/>
                  <a:gd name="T57" fmla="*/ 61 h 528"/>
                  <a:gd name="T58" fmla="*/ 124 w 625"/>
                  <a:gd name="T59" fmla="*/ 24 h 528"/>
                  <a:gd name="T60" fmla="*/ 128 w 625"/>
                  <a:gd name="T61" fmla="*/ 20 h 528"/>
                  <a:gd name="T62" fmla="*/ 131 w 625"/>
                  <a:gd name="T63" fmla="*/ 16 h 528"/>
                  <a:gd name="T64" fmla="*/ 132 w 625"/>
                  <a:gd name="T65" fmla="*/ 12 h 528"/>
                  <a:gd name="T66" fmla="*/ 131 w 625"/>
                  <a:gd name="T67" fmla="*/ 7 h 528"/>
                  <a:gd name="T68" fmla="*/ 128 w 625"/>
                  <a:gd name="T69" fmla="*/ 3 h 528"/>
                  <a:gd name="T70" fmla="*/ 124 w 625"/>
                  <a:gd name="T71" fmla="*/ 0 h 528"/>
                  <a:gd name="T72" fmla="*/ 119 w 625"/>
                  <a:gd name="T73" fmla="*/ 0 h 528"/>
                  <a:gd name="T74" fmla="*/ 115 w 625"/>
                  <a:gd name="T75" fmla="*/ 0 h 528"/>
                  <a:gd name="T76" fmla="*/ 7 w 625"/>
                  <a:gd name="T77" fmla="*/ 49 h 528"/>
                  <a:gd name="T78" fmla="*/ 4 w 625"/>
                  <a:gd name="T79" fmla="*/ 52 h 528"/>
                  <a:gd name="T80" fmla="*/ 1 w 625"/>
                  <a:gd name="T81" fmla="*/ 54 h 528"/>
                  <a:gd name="T82" fmla="*/ 0 w 625"/>
                  <a:gd name="T83" fmla="*/ 57 h 528"/>
                  <a:gd name="T84" fmla="*/ 0 w 625"/>
                  <a:gd name="T85" fmla="*/ 61 h 528"/>
                  <a:gd name="T86" fmla="*/ 0 w 625"/>
                  <a:gd name="T87" fmla="*/ 62 h 528"/>
                  <a:gd name="T88" fmla="*/ 0 w 625"/>
                  <a:gd name="T89" fmla="*/ 62 h 528"/>
                  <a:gd name="T90" fmla="*/ 0 w 625"/>
                  <a:gd name="T91" fmla="*/ 360 h 528"/>
                  <a:gd name="T92" fmla="*/ 0 w 625"/>
                  <a:gd name="T93" fmla="*/ 364 h 528"/>
                  <a:gd name="T94" fmla="*/ 1 w 625"/>
                  <a:gd name="T95" fmla="*/ 366 h 528"/>
                  <a:gd name="T96" fmla="*/ 4 w 625"/>
                  <a:gd name="T97" fmla="*/ 369 h 528"/>
                  <a:gd name="T98" fmla="*/ 6 w 625"/>
                  <a:gd name="T99" fmla="*/ 372 h 528"/>
                  <a:gd name="T100" fmla="*/ 295 w 625"/>
                  <a:gd name="T101" fmla="*/ 527 h 528"/>
                  <a:gd name="T102" fmla="*/ 298 w 625"/>
                  <a:gd name="T103" fmla="*/ 528 h 528"/>
                  <a:gd name="T104" fmla="*/ 300 w 625"/>
                  <a:gd name="T105" fmla="*/ 528 h 528"/>
                  <a:gd name="T106" fmla="*/ 303 w 625"/>
                  <a:gd name="T107" fmla="*/ 528 h 528"/>
                  <a:gd name="T108" fmla="*/ 305 w 625"/>
                  <a:gd name="T109" fmla="*/ 527 h 528"/>
                  <a:gd name="T110" fmla="*/ 617 w 625"/>
                  <a:gd name="T111" fmla="*/ 372 h 528"/>
                  <a:gd name="T112" fmla="*/ 621 w 625"/>
                  <a:gd name="T113" fmla="*/ 369 h 528"/>
                  <a:gd name="T114" fmla="*/ 623 w 625"/>
                  <a:gd name="T115" fmla="*/ 366 h 528"/>
                  <a:gd name="T116" fmla="*/ 624 w 625"/>
                  <a:gd name="T117" fmla="*/ 364 h 528"/>
                  <a:gd name="T118" fmla="*/ 625 w 625"/>
                  <a:gd name="T119" fmla="*/ 360 h 528"/>
                  <a:gd name="T120" fmla="*/ 625 w 625"/>
                  <a:gd name="T121" fmla="*/ 59 h 528"/>
                  <a:gd name="T122" fmla="*/ 625 w 625"/>
                  <a:gd name="T123" fmla="*/ 59 h 528"/>
                  <a:gd name="T124" fmla="*/ 625 w 625"/>
                  <a:gd name="T125" fmla="*/ 5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5" h="528">
                    <a:moveTo>
                      <a:pt x="625" y="59"/>
                    </a:moveTo>
                    <a:lnTo>
                      <a:pt x="625" y="59"/>
                    </a:lnTo>
                    <a:lnTo>
                      <a:pt x="625" y="59"/>
                    </a:lnTo>
                    <a:lnTo>
                      <a:pt x="624" y="58"/>
                    </a:lnTo>
                    <a:lnTo>
                      <a:pt x="624" y="56"/>
                    </a:lnTo>
                    <a:lnTo>
                      <a:pt x="624" y="56"/>
                    </a:lnTo>
                    <a:lnTo>
                      <a:pt x="624" y="56"/>
                    </a:lnTo>
                    <a:lnTo>
                      <a:pt x="623" y="53"/>
                    </a:lnTo>
                    <a:lnTo>
                      <a:pt x="621" y="52"/>
                    </a:lnTo>
                    <a:lnTo>
                      <a:pt x="621" y="52"/>
                    </a:lnTo>
                    <a:lnTo>
                      <a:pt x="621" y="52"/>
                    </a:lnTo>
                    <a:lnTo>
                      <a:pt x="620" y="50"/>
                    </a:lnTo>
                    <a:lnTo>
                      <a:pt x="620" y="50"/>
                    </a:lnTo>
                    <a:lnTo>
                      <a:pt x="619" y="49"/>
                    </a:lnTo>
                    <a:lnTo>
                      <a:pt x="617" y="49"/>
                    </a:lnTo>
                    <a:lnTo>
                      <a:pt x="617" y="49"/>
                    </a:lnTo>
                    <a:lnTo>
                      <a:pt x="617" y="49"/>
                    </a:lnTo>
                    <a:lnTo>
                      <a:pt x="497" y="0"/>
                    </a:lnTo>
                    <a:lnTo>
                      <a:pt x="493" y="0"/>
                    </a:lnTo>
                    <a:lnTo>
                      <a:pt x="488" y="0"/>
                    </a:lnTo>
                    <a:lnTo>
                      <a:pt x="484" y="3"/>
                    </a:lnTo>
                    <a:lnTo>
                      <a:pt x="481" y="8"/>
                    </a:lnTo>
                    <a:lnTo>
                      <a:pt x="480" y="12"/>
                    </a:lnTo>
                    <a:lnTo>
                      <a:pt x="481" y="17"/>
                    </a:lnTo>
                    <a:lnTo>
                      <a:pt x="484" y="21"/>
                    </a:lnTo>
                    <a:lnTo>
                      <a:pt x="488" y="24"/>
                    </a:lnTo>
                    <a:lnTo>
                      <a:pt x="580" y="59"/>
                    </a:lnTo>
                    <a:lnTo>
                      <a:pt x="300" y="167"/>
                    </a:lnTo>
                    <a:lnTo>
                      <a:pt x="39" y="61"/>
                    </a:lnTo>
                    <a:lnTo>
                      <a:pt x="124" y="24"/>
                    </a:lnTo>
                    <a:lnTo>
                      <a:pt x="128" y="20"/>
                    </a:lnTo>
                    <a:lnTo>
                      <a:pt x="131" y="16"/>
                    </a:lnTo>
                    <a:lnTo>
                      <a:pt x="132" y="12"/>
                    </a:lnTo>
                    <a:lnTo>
                      <a:pt x="131" y="7"/>
                    </a:lnTo>
                    <a:lnTo>
                      <a:pt x="128" y="3"/>
                    </a:lnTo>
                    <a:lnTo>
                      <a:pt x="124" y="0"/>
                    </a:lnTo>
                    <a:lnTo>
                      <a:pt x="119" y="0"/>
                    </a:lnTo>
                    <a:lnTo>
                      <a:pt x="115" y="0"/>
                    </a:lnTo>
                    <a:lnTo>
                      <a:pt x="7" y="49"/>
                    </a:lnTo>
                    <a:lnTo>
                      <a:pt x="4" y="52"/>
                    </a:lnTo>
                    <a:lnTo>
                      <a:pt x="1" y="54"/>
                    </a:lnTo>
                    <a:lnTo>
                      <a:pt x="0" y="57"/>
                    </a:lnTo>
                    <a:lnTo>
                      <a:pt x="0" y="61"/>
                    </a:lnTo>
                    <a:lnTo>
                      <a:pt x="0" y="62"/>
                    </a:lnTo>
                    <a:lnTo>
                      <a:pt x="0" y="62"/>
                    </a:lnTo>
                    <a:lnTo>
                      <a:pt x="0" y="360"/>
                    </a:lnTo>
                    <a:lnTo>
                      <a:pt x="0" y="364"/>
                    </a:lnTo>
                    <a:lnTo>
                      <a:pt x="1" y="366"/>
                    </a:lnTo>
                    <a:lnTo>
                      <a:pt x="4" y="369"/>
                    </a:lnTo>
                    <a:lnTo>
                      <a:pt x="6" y="372"/>
                    </a:lnTo>
                    <a:lnTo>
                      <a:pt x="295" y="527"/>
                    </a:lnTo>
                    <a:lnTo>
                      <a:pt x="298" y="528"/>
                    </a:lnTo>
                    <a:lnTo>
                      <a:pt x="300" y="528"/>
                    </a:lnTo>
                    <a:lnTo>
                      <a:pt x="303" y="528"/>
                    </a:lnTo>
                    <a:lnTo>
                      <a:pt x="305" y="527"/>
                    </a:lnTo>
                    <a:lnTo>
                      <a:pt x="617" y="372"/>
                    </a:lnTo>
                    <a:lnTo>
                      <a:pt x="621" y="369"/>
                    </a:lnTo>
                    <a:lnTo>
                      <a:pt x="623" y="366"/>
                    </a:lnTo>
                    <a:lnTo>
                      <a:pt x="624" y="364"/>
                    </a:lnTo>
                    <a:lnTo>
                      <a:pt x="625" y="360"/>
                    </a:lnTo>
                    <a:lnTo>
                      <a:pt x="625" y="59"/>
                    </a:lnTo>
                    <a:lnTo>
                      <a:pt x="625" y="59"/>
                    </a:lnTo>
                    <a:lnTo>
                      <a:pt x="625"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sp>
            <p:nvSpPr>
              <p:cNvPr id="53" name="Freeform 3570">
                <a:extLst>
                  <a:ext uri="{FF2B5EF4-FFF2-40B4-BE49-F238E27FC236}">
                    <a16:creationId xmlns="" xmlns:a16="http://schemas.microsoft.com/office/drawing/2014/main" id="{6F233865-F8B6-4B73-9DB5-C6B941951A49}"/>
                  </a:ext>
                </a:extLst>
              </p:cNvPr>
              <p:cNvSpPr>
                <a:spLocks/>
              </p:cNvSpPr>
              <p:nvPr/>
            </p:nvSpPr>
            <p:spPr bwMode="auto">
              <a:xfrm>
                <a:off x="10542588" y="771525"/>
                <a:ext cx="106362" cy="104775"/>
              </a:xfrm>
              <a:custGeom>
                <a:avLst/>
                <a:gdLst>
                  <a:gd name="T0" fmla="*/ 124 w 267"/>
                  <a:gd name="T1" fmla="*/ 263 h 266"/>
                  <a:gd name="T2" fmla="*/ 128 w 267"/>
                  <a:gd name="T3" fmla="*/ 266 h 266"/>
                  <a:gd name="T4" fmla="*/ 133 w 267"/>
                  <a:gd name="T5" fmla="*/ 266 h 266"/>
                  <a:gd name="T6" fmla="*/ 137 w 267"/>
                  <a:gd name="T7" fmla="*/ 266 h 266"/>
                  <a:gd name="T8" fmla="*/ 141 w 267"/>
                  <a:gd name="T9" fmla="*/ 263 h 266"/>
                  <a:gd name="T10" fmla="*/ 263 w 267"/>
                  <a:gd name="T11" fmla="*/ 141 h 266"/>
                  <a:gd name="T12" fmla="*/ 266 w 267"/>
                  <a:gd name="T13" fmla="*/ 137 h 266"/>
                  <a:gd name="T14" fmla="*/ 267 w 267"/>
                  <a:gd name="T15" fmla="*/ 133 h 266"/>
                  <a:gd name="T16" fmla="*/ 266 w 267"/>
                  <a:gd name="T17" fmla="*/ 128 h 266"/>
                  <a:gd name="T18" fmla="*/ 263 w 267"/>
                  <a:gd name="T19" fmla="*/ 124 h 266"/>
                  <a:gd name="T20" fmla="*/ 259 w 267"/>
                  <a:gd name="T21" fmla="*/ 122 h 266"/>
                  <a:gd name="T22" fmla="*/ 254 w 267"/>
                  <a:gd name="T23" fmla="*/ 120 h 266"/>
                  <a:gd name="T24" fmla="*/ 250 w 267"/>
                  <a:gd name="T25" fmla="*/ 122 h 266"/>
                  <a:gd name="T26" fmla="*/ 246 w 267"/>
                  <a:gd name="T27" fmla="*/ 124 h 266"/>
                  <a:gd name="T28" fmla="*/ 144 w 267"/>
                  <a:gd name="T29" fmla="*/ 226 h 266"/>
                  <a:gd name="T30" fmla="*/ 144 w 267"/>
                  <a:gd name="T31" fmla="*/ 11 h 266"/>
                  <a:gd name="T32" fmla="*/ 144 w 267"/>
                  <a:gd name="T33" fmla="*/ 7 h 266"/>
                  <a:gd name="T34" fmla="*/ 141 w 267"/>
                  <a:gd name="T35" fmla="*/ 4 h 266"/>
                  <a:gd name="T36" fmla="*/ 137 w 267"/>
                  <a:gd name="T37" fmla="*/ 1 h 266"/>
                  <a:gd name="T38" fmla="*/ 132 w 267"/>
                  <a:gd name="T39" fmla="*/ 0 h 266"/>
                  <a:gd name="T40" fmla="*/ 127 w 267"/>
                  <a:gd name="T41" fmla="*/ 1 h 266"/>
                  <a:gd name="T42" fmla="*/ 123 w 267"/>
                  <a:gd name="T43" fmla="*/ 4 h 266"/>
                  <a:gd name="T44" fmla="*/ 121 w 267"/>
                  <a:gd name="T45" fmla="*/ 7 h 266"/>
                  <a:gd name="T46" fmla="*/ 121 w 267"/>
                  <a:gd name="T47" fmla="*/ 11 h 266"/>
                  <a:gd name="T48" fmla="*/ 121 w 267"/>
                  <a:gd name="T49" fmla="*/ 225 h 266"/>
                  <a:gd name="T50" fmla="*/ 20 w 267"/>
                  <a:gd name="T51" fmla="*/ 124 h 266"/>
                  <a:gd name="T52" fmla="*/ 17 w 267"/>
                  <a:gd name="T53" fmla="*/ 122 h 266"/>
                  <a:gd name="T54" fmla="*/ 11 w 267"/>
                  <a:gd name="T55" fmla="*/ 120 h 266"/>
                  <a:gd name="T56" fmla="*/ 8 w 267"/>
                  <a:gd name="T57" fmla="*/ 122 h 266"/>
                  <a:gd name="T58" fmla="*/ 4 w 267"/>
                  <a:gd name="T59" fmla="*/ 124 h 266"/>
                  <a:gd name="T60" fmla="*/ 1 w 267"/>
                  <a:gd name="T61" fmla="*/ 128 h 266"/>
                  <a:gd name="T62" fmla="*/ 0 w 267"/>
                  <a:gd name="T63" fmla="*/ 133 h 266"/>
                  <a:gd name="T64" fmla="*/ 1 w 267"/>
                  <a:gd name="T65" fmla="*/ 137 h 266"/>
                  <a:gd name="T66" fmla="*/ 4 w 267"/>
                  <a:gd name="T67" fmla="*/ 141 h 266"/>
                  <a:gd name="T68" fmla="*/ 124 w 267"/>
                  <a:gd name="T69" fmla="*/ 26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7" h="266">
                    <a:moveTo>
                      <a:pt x="124" y="263"/>
                    </a:moveTo>
                    <a:lnTo>
                      <a:pt x="128" y="266"/>
                    </a:lnTo>
                    <a:lnTo>
                      <a:pt x="133" y="266"/>
                    </a:lnTo>
                    <a:lnTo>
                      <a:pt x="137" y="266"/>
                    </a:lnTo>
                    <a:lnTo>
                      <a:pt x="141" y="263"/>
                    </a:lnTo>
                    <a:lnTo>
                      <a:pt x="263" y="141"/>
                    </a:lnTo>
                    <a:lnTo>
                      <a:pt x="266" y="137"/>
                    </a:lnTo>
                    <a:lnTo>
                      <a:pt x="267" y="133"/>
                    </a:lnTo>
                    <a:lnTo>
                      <a:pt x="266" y="128"/>
                    </a:lnTo>
                    <a:lnTo>
                      <a:pt x="263" y="124"/>
                    </a:lnTo>
                    <a:lnTo>
                      <a:pt x="259" y="122"/>
                    </a:lnTo>
                    <a:lnTo>
                      <a:pt x="254" y="120"/>
                    </a:lnTo>
                    <a:lnTo>
                      <a:pt x="250" y="122"/>
                    </a:lnTo>
                    <a:lnTo>
                      <a:pt x="246" y="124"/>
                    </a:lnTo>
                    <a:lnTo>
                      <a:pt x="144" y="226"/>
                    </a:lnTo>
                    <a:lnTo>
                      <a:pt x="144" y="11"/>
                    </a:lnTo>
                    <a:lnTo>
                      <a:pt x="144" y="7"/>
                    </a:lnTo>
                    <a:lnTo>
                      <a:pt x="141" y="4"/>
                    </a:lnTo>
                    <a:lnTo>
                      <a:pt x="137" y="1"/>
                    </a:lnTo>
                    <a:lnTo>
                      <a:pt x="132" y="0"/>
                    </a:lnTo>
                    <a:lnTo>
                      <a:pt x="127" y="1"/>
                    </a:lnTo>
                    <a:lnTo>
                      <a:pt x="123" y="4"/>
                    </a:lnTo>
                    <a:lnTo>
                      <a:pt x="121" y="7"/>
                    </a:lnTo>
                    <a:lnTo>
                      <a:pt x="121" y="11"/>
                    </a:lnTo>
                    <a:lnTo>
                      <a:pt x="121" y="225"/>
                    </a:lnTo>
                    <a:lnTo>
                      <a:pt x="20" y="124"/>
                    </a:lnTo>
                    <a:lnTo>
                      <a:pt x="17" y="122"/>
                    </a:lnTo>
                    <a:lnTo>
                      <a:pt x="11" y="120"/>
                    </a:lnTo>
                    <a:lnTo>
                      <a:pt x="8" y="122"/>
                    </a:lnTo>
                    <a:lnTo>
                      <a:pt x="4" y="124"/>
                    </a:lnTo>
                    <a:lnTo>
                      <a:pt x="1" y="128"/>
                    </a:lnTo>
                    <a:lnTo>
                      <a:pt x="0" y="133"/>
                    </a:lnTo>
                    <a:lnTo>
                      <a:pt x="1" y="137"/>
                    </a:lnTo>
                    <a:lnTo>
                      <a:pt x="4" y="141"/>
                    </a:lnTo>
                    <a:lnTo>
                      <a:pt x="124"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grpSp>
        <p:sp>
          <p:nvSpPr>
            <p:cNvPr id="2" name="TextBox 1"/>
            <p:cNvSpPr txBox="1"/>
            <p:nvPr/>
          </p:nvSpPr>
          <p:spPr>
            <a:xfrm>
              <a:off x="5680661" y="3071077"/>
              <a:ext cx="891348" cy="875180"/>
            </a:xfrm>
            <a:prstGeom prst="rect">
              <a:avLst/>
            </a:prstGeom>
            <a:noFill/>
          </p:spPr>
          <p:txBody>
            <a:bodyPr wrap="square" rtlCol="0">
              <a:spAutoFit/>
            </a:bodyPr>
            <a:lstStyle/>
            <a:p>
              <a:pPr algn="ctr"/>
              <a:r>
                <a:rPr lang="en-ZA" sz="1400" dirty="0"/>
                <a:t>1. </a:t>
              </a:r>
            </a:p>
            <a:p>
              <a:pPr algn="ctr"/>
              <a:r>
                <a:rPr lang="en-ZA" sz="1400" dirty="0"/>
                <a:t>Improved safety and security</a:t>
              </a:r>
            </a:p>
          </p:txBody>
        </p:sp>
        <p:sp>
          <p:nvSpPr>
            <p:cNvPr id="54" name="TextBox 53"/>
            <p:cNvSpPr txBox="1"/>
            <p:nvPr/>
          </p:nvSpPr>
          <p:spPr>
            <a:xfrm>
              <a:off x="4648121" y="3619192"/>
              <a:ext cx="1047213" cy="677559"/>
            </a:xfrm>
            <a:prstGeom prst="rect">
              <a:avLst/>
            </a:prstGeom>
            <a:noFill/>
          </p:spPr>
          <p:txBody>
            <a:bodyPr wrap="square" rtlCol="0">
              <a:spAutoFit/>
            </a:bodyPr>
            <a:lstStyle/>
            <a:p>
              <a:pPr algn="ctr"/>
              <a:r>
                <a:rPr lang="en-ZA" sz="1400" dirty="0"/>
                <a:t>2</a:t>
              </a:r>
              <a:r>
                <a:rPr lang="en-ZA" sz="1400" dirty="0" smtClean="0"/>
                <a:t>. Improved case management</a:t>
              </a:r>
              <a:endParaRPr lang="en-ZA" sz="1400" dirty="0"/>
            </a:p>
          </p:txBody>
        </p:sp>
        <p:sp>
          <p:nvSpPr>
            <p:cNvPr id="55" name="TextBox 54"/>
            <p:cNvSpPr txBox="1"/>
            <p:nvPr/>
          </p:nvSpPr>
          <p:spPr>
            <a:xfrm>
              <a:off x="4622831" y="4404937"/>
              <a:ext cx="1140469" cy="875180"/>
            </a:xfrm>
            <a:prstGeom prst="rect">
              <a:avLst/>
            </a:prstGeom>
            <a:noFill/>
          </p:spPr>
          <p:txBody>
            <a:bodyPr wrap="square" rtlCol="0">
              <a:spAutoFit/>
            </a:bodyPr>
            <a:lstStyle/>
            <a:p>
              <a:pPr algn="ctr"/>
              <a:r>
                <a:rPr lang="en-ZA" sz="1400" dirty="0" smtClean="0"/>
                <a:t>3. </a:t>
              </a:r>
            </a:p>
            <a:p>
              <a:pPr algn="ctr"/>
              <a:r>
                <a:rPr lang="en-ZA" sz="1400" dirty="0" smtClean="0"/>
                <a:t>Increased needs based rehabilitation</a:t>
              </a:r>
              <a:endParaRPr lang="en-ZA" sz="1400" dirty="0"/>
            </a:p>
          </p:txBody>
        </p:sp>
        <p:sp>
          <p:nvSpPr>
            <p:cNvPr id="56" name="TextBox 55"/>
            <p:cNvSpPr txBox="1"/>
            <p:nvPr/>
          </p:nvSpPr>
          <p:spPr>
            <a:xfrm>
              <a:off x="5504422" y="5104321"/>
              <a:ext cx="1199409" cy="677559"/>
            </a:xfrm>
            <a:prstGeom prst="rect">
              <a:avLst/>
            </a:prstGeom>
            <a:noFill/>
          </p:spPr>
          <p:txBody>
            <a:bodyPr wrap="square" rtlCol="0">
              <a:spAutoFit/>
            </a:bodyPr>
            <a:lstStyle/>
            <a:p>
              <a:pPr algn="ctr"/>
              <a:r>
                <a:rPr lang="en-ZA" sz="1400" b="1" dirty="0">
                  <a:solidFill>
                    <a:srgbClr val="548235"/>
                  </a:solidFill>
                </a:rPr>
                <a:t>4. </a:t>
              </a:r>
            </a:p>
            <a:p>
              <a:pPr algn="ctr"/>
              <a:r>
                <a:rPr lang="en-ZA" sz="1400" b="1" dirty="0">
                  <a:solidFill>
                    <a:srgbClr val="548235"/>
                  </a:solidFill>
                </a:rPr>
                <a:t>Successful reintegration</a:t>
              </a:r>
            </a:p>
          </p:txBody>
        </p:sp>
        <p:sp>
          <p:nvSpPr>
            <p:cNvPr id="57" name="TextBox 56"/>
            <p:cNvSpPr txBox="1"/>
            <p:nvPr/>
          </p:nvSpPr>
          <p:spPr>
            <a:xfrm>
              <a:off x="6386564" y="4443398"/>
              <a:ext cx="1240055" cy="875180"/>
            </a:xfrm>
            <a:prstGeom prst="rect">
              <a:avLst/>
            </a:prstGeom>
            <a:noFill/>
          </p:spPr>
          <p:txBody>
            <a:bodyPr wrap="square" rtlCol="0">
              <a:spAutoFit/>
            </a:bodyPr>
            <a:lstStyle/>
            <a:p>
              <a:pPr algn="ctr"/>
              <a:r>
                <a:rPr lang="en-ZA" sz="1400" dirty="0" smtClean="0"/>
                <a:t>5. </a:t>
              </a:r>
            </a:p>
            <a:p>
              <a:pPr algn="ctr"/>
              <a:r>
                <a:rPr lang="en-ZA" sz="1400" dirty="0" smtClean="0"/>
                <a:t>Healthy incarcerated population</a:t>
              </a:r>
              <a:endParaRPr lang="en-ZA" sz="1400" dirty="0"/>
            </a:p>
          </p:txBody>
        </p:sp>
        <p:sp>
          <p:nvSpPr>
            <p:cNvPr id="58" name="TextBox 57"/>
            <p:cNvSpPr txBox="1"/>
            <p:nvPr/>
          </p:nvSpPr>
          <p:spPr>
            <a:xfrm>
              <a:off x="6514259" y="3142977"/>
              <a:ext cx="1083103" cy="1169551"/>
            </a:xfrm>
            <a:prstGeom prst="rect">
              <a:avLst/>
            </a:prstGeom>
            <a:noFill/>
          </p:spPr>
          <p:txBody>
            <a:bodyPr wrap="square" rtlCol="0">
              <a:spAutoFit/>
            </a:bodyPr>
            <a:lstStyle/>
            <a:p>
              <a:pPr algn="ctr"/>
              <a:r>
                <a:rPr lang="en-ZA" sz="1400" dirty="0" smtClean="0"/>
                <a:t>6. </a:t>
              </a:r>
            </a:p>
            <a:p>
              <a:pPr algn="ctr"/>
              <a:r>
                <a:rPr lang="en-ZA" sz="1400" dirty="0" smtClean="0"/>
                <a:t>High performing ethical  organisation</a:t>
              </a:r>
              <a:endParaRPr lang="en-ZA" sz="1400" dirty="0"/>
            </a:p>
          </p:txBody>
        </p:sp>
      </p:grpSp>
    </p:spTree>
    <p:extLst>
      <p:ext uri="{BB962C8B-B14F-4D97-AF65-F5344CB8AC3E}">
        <p14:creationId xmlns:p14="http://schemas.microsoft.com/office/powerpoint/2010/main" val="53515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smtClean="0">
                <a:solidFill>
                  <a:srgbClr val="000000"/>
                </a:solidFill>
                <a:latin typeface="Georgia"/>
              </a:rPr>
              <a:t>Contextual issues for 2021 MTEF</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5" name="TextBox 4"/>
          <p:cNvSpPr txBox="1"/>
          <p:nvPr/>
        </p:nvSpPr>
        <p:spPr>
          <a:xfrm>
            <a:off x="614400" y="1208581"/>
            <a:ext cx="5398750" cy="5339795"/>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en-ZA" sz="2799" b="1" dirty="0">
                <a:solidFill>
                  <a:schemeClr val="tx1"/>
                </a:solidFill>
                <a:latin typeface="Calibri Light"/>
                <a:cs typeface="Calibri Light"/>
              </a:rPr>
              <a:t>Contextual </a:t>
            </a:r>
            <a:r>
              <a:rPr lang="en-ZA" sz="2799" b="1" dirty="0" smtClean="0">
                <a:solidFill>
                  <a:schemeClr val="tx1"/>
                </a:solidFill>
                <a:latin typeface="Calibri Light"/>
                <a:cs typeface="Calibri Light"/>
              </a:rPr>
              <a:t>Issues </a:t>
            </a:r>
            <a:r>
              <a:rPr lang="en-ZA" sz="2799" b="1" dirty="0" smtClean="0">
                <a:solidFill>
                  <a:srgbClr val="FF0000"/>
                </a:solidFill>
                <a:latin typeface="Calibri Light"/>
                <a:cs typeface="Calibri Light"/>
              </a:rPr>
              <a:t>(examples)</a:t>
            </a:r>
            <a:endParaRPr lang="en-ZA" sz="2799" b="1" dirty="0">
              <a:solidFill>
                <a:srgbClr val="FF0000"/>
              </a:solidFill>
              <a:latin typeface="Calibri Light"/>
              <a:cs typeface="Calibri Light"/>
            </a:endParaRPr>
          </a:p>
          <a:p>
            <a:pPr lvl="0"/>
            <a:endParaRPr lang="en-ZA" dirty="0">
              <a:latin typeface="Calibri Light" panose="020F0302020204030204" pitchFamily="34" charset="0"/>
              <a:ea typeface="Calibri"/>
              <a:cs typeface="Calibri Light" panose="020F0302020204030204" pitchFamily="34" charset="0"/>
            </a:endParaRP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Proposed budget cuts by NT</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Implications of Covid-19 on the operating environment (demand for health care services)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Low economic growth (GDP contract by 7.3% in 2020)</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Crime trends (upward trend of serious crimes)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Capacity constrains (officials in isolation, quarantine and rotation)</a:t>
            </a:r>
          </a:p>
          <a:p>
            <a:pPr marL="342900" lvl="0" indent="-342900">
              <a:spcBef>
                <a:spcPts val="300"/>
              </a:spcBef>
              <a:spcAft>
                <a:spcPts val="300"/>
              </a:spcAft>
              <a:buClr>
                <a:srgbClr val="000000"/>
              </a:buClr>
              <a:buFont typeface="Arial" panose="020B0604020202020204" pitchFamily="34" charset="0"/>
              <a:buChar char="•"/>
            </a:pPr>
            <a:r>
              <a:rPr lang="en-ZA" sz="2000" kern="0" dirty="0">
                <a:solidFill>
                  <a:srgbClr val="000000"/>
                </a:solidFill>
                <a:latin typeface="Calibri Light" panose="020F0302020204030204" pitchFamily="34" charset="0"/>
                <a:ea typeface="Calibri"/>
                <a:cs typeface="Calibri Light" panose="020F0302020204030204" pitchFamily="34" charset="0"/>
                <a:sym typeface="Arial"/>
              </a:rPr>
              <a:t>Culture change (increasing use of technology)</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Other resource constrains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Overcrowding (slow CJS)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Current 2020/21 actual performance</a:t>
            </a:r>
            <a:endParaRPr lang="en-ZA" sz="2000" dirty="0">
              <a:latin typeface="Calibri Light" panose="020F0302020204030204" pitchFamily="34" charset="0"/>
              <a:ea typeface="Calibri"/>
              <a:cs typeface="Calibri Light" panose="020F0302020204030204" pitchFamily="34" charset="0"/>
            </a:endParaRPr>
          </a:p>
        </p:txBody>
      </p:sp>
      <p:sp>
        <p:nvSpPr>
          <p:cNvPr id="6" name="TextBox 5"/>
          <p:cNvSpPr txBox="1"/>
          <p:nvPr/>
        </p:nvSpPr>
        <p:spPr>
          <a:xfrm>
            <a:off x="6216787" y="1208579"/>
            <a:ext cx="5444077" cy="5328000"/>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en-ZA" sz="2799" b="1" dirty="0" smtClean="0">
                <a:solidFill>
                  <a:schemeClr val="tx1"/>
                </a:solidFill>
                <a:latin typeface="Calibri Light"/>
                <a:cs typeface="Calibri Light"/>
              </a:rPr>
              <a:t>Opportunities </a:t>
            </a:r>
            <a:r>
              <a:rPr lang="en-ZA" sz="2799" b="1" dirty="0" smtClean="0">
                <a:solidFill>
                  <a:srgbClr val="FF0000"/>
                </a:solidFill>
                <a:latin typeface="Calibri Light"/>
                <a:cs typeface="Calibri Light"/>
              </a:rPr>
              <a:t>(examples)</a:t>
            </a:r>
            <a:endParaRPr lang="en-ZA" sz="2799" b="1" dirty="0">
              <a:solidFill>
                <a:srgbClr val="FF0000"/>
              </a:solidFill>
              <a:latin typeface="Calibri Light"/>
              <a:cs typeface="Calibri Light"/>
            </a:endParaRPr>
          </a:p>
          <a:p>
            <a:pPr lvl="0"/>
            <a:endParaRPr lang="en-ZA" sz="2000" dirty="0">
              <a:latin typeface="Calibri Light" panose="020F0302020204030204" pitchFamily="34" charset="0"/>
              <a:ea typeface="Calibri"/>
              <a:cs typeface="Calibri Light" panose="020F0302020204030204" pitchFamily="34" charset="0"/>
            </a:endParaRP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Self sufficiency</a:t>
            </a:r>
          </a:p>
          <a:p>
            <a:pPr marL="342831" indent="-342831">
              <a:spcBef>
                <a:spcPts val="600"/>
              </a:spcBef>
              <a:spcAft>
                <a:spcPts val="600"/>
              </a:spcAft>
              <a:buFont typeface="Arial" panose="020B0604020202020204" pitchFamily="34" charset="0"/>
              <a:buChar char="•"/>
            </a:pPr>
            <a:r>
              <a:rPr lang="en-US" sz="2000" dirty="0">
                <a:latin typeface="Calibri Light" panose="020F0302020204030204" pitchFamily="34" charset="0"/>
                <a:ea typeface="Calibri"/>
                <a:cs typeface="Calibri Light" panose="020F0302020204030204" pitchFamily="34" charset="0"/>
              </a:rPr>
              <a:t>Partnerships</a:t>
            </a:r>
            <a:endParaRPr lang="en-ZA" sz="2000" dirty="0">
              <a:latin typeface="Calibri Light" panose="020F0302020204030204" pitchFamily="34" charset="0"/>
              <a:ea typeface="Calibri"/>
              <a:cs typeface="Calibri Light" panose="020F0302020204030204" pitchFamily="34" charset="0"/>
            </a:endParaRP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Promote the option of community corrections as alternative sentencing</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Automation</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Alternative modes of delivery</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Remote working</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Staff motivation</a:t>
            </a:r>
          </a:p>
        </p:txBody>
      </p:sp>
      <p:sp>
        <p:nvSpPr>
          <p:cNvPr id="7" name="Rounded Rectangle 6">
            <a:extLst>
              <a:ext uri="{FF2B5EF4-FFF2-40B4-BE49-F238E27FC236}">
                <a16:creationId xmlns:a16="http://schemas.microsoft.com/office/drawing/2014/main" xmlns=""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8" name="TextBox 7">
            <a:extLst>
              <a:ext uri="{FF2B5EF4-FFF2-40B4-BE49-F238E27FC236}">
                <a16:creationId xmlns:a16="http://schemas.microsoft.com/office/drawing/2014/main" xmlns="" id="{3D1D2E24-36FA-6149-B377-163EFDF93ABC}"/>
              </a:ext>
            </a:extLst>
          </p:cNvPr>
          <p:cNvSpPr txBox="1"/>
          <p:nvPr/>
        </p:nvSpPr>
        <p:spPr>
          <a:xfrm>
            <a:off x="989160" y="781970"/>
            <a:ext cx="6247212"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4: Successful reintegration of all those under the care of the Department</a:t>
            </a:r>
            <a:endParaRPr lang="da-DK" sz="1400" b="1" dirty="0">
              <a:solidFill>
                <a:srgbClr val="FFFFFF"/>
              </a:solidFill>
              <a:latin typeface="Segoe UI Light"/>
              <a:cs typeface="Segoe UI" panose="020B0502040204020203" pitchFamily="34" charset="0"/>
            </a:endParaRPr>
          </a:p>
        </p:txBody>
      </p:sp>
      <p:cxnSp>
        <p:nvCxnSpPr>
          <p:cNvPr id="9" name="Straight Connector 8">
            <a:extLst>
              <a:ext uri="{FF2B5EF4-FFF2-40B4-BE49-F238E27FC236}">
                <a16:creationId xmlns:a16="http://schemas.microsoft.com/office/drawing/2014/main" xmlns="" id="{D4D9F918-F730-4449-AB3E-2E8143B1A414}"/>
              </a:ext>
            </a:extLst>
          </p:cNvPr>
          <p:cNvCxnSpPr>
            <a:cxnSpLocks/>
          </p:cNvCxnSpPr>
          <p:nvPr/>
        </p:nvCxnSpPr>
        <p:spPr>
          <a:xfrm>
            <a:off x="7236372" y="910723"/>
            <a:ext cx="4607054" cy="1"/>
          </a:xfrm>
          <a:prstGeom prst="line">
            <a:avLst/>
          </a:prstGeom>
          <a:noFill/>
          <a:ln w="6350" cap="flat" cmpd="sng" algn="ctr">
            <a:solidFill>
              <a:srgbClr val="FFFFFF"/>
            </a:solidFill>
            <a:prstDash val="solid"/>
            <a:miter lim="800000"/>
          </a:ln>
          <a:effectLst/>
        </p:spPr>
      </p:cxnSp>
    </p:spTree>
    <p:extLst>
      <p:ext uri="{BB962C8B-B14F-4D97-AF65-F5344CB8AC3E}">
        <p14:creationId xmlns:p14="http://schemas.microsoft.com/office/powerpoint/2010/main" val="1431037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a16="http://schemas.microsoft.com/office/drawing/2014/main" xmlns=""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1" name="Rounded Rectangle 10">
            <a:extLst>
              <a:ext uri="{FF2B5EF4-FFF2-40B4-BE49-F238E27FC236}">
                <a16:creationId xmlns:a16="http://schemas.microsoft.com/office/drawing/2014/main" xmlns=""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2" name="TextBox 11">
            <a:extLst>
              <a:ext uri="{FF2B5EF4-FFF2-40B4-BE49-F238E27FC236}">
                <a16:creationId xmlns:a16="http://schemas.microsoft.com/office/drawing/2014/main" xmlns="" id="{3D1D2E24-36FA-6149-B377-163EFDF93ABC}"/>
              </a:ext>
            </a:extLst>
          </p:cNvPr>
          <p:cNvSpPr txBox="1"/>
          <p:nvPr/>
        </p:nvSpPr>
        <p:spPr>
          <a:xfrm>
            <a:off x="989159" y="7665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4: Successful reintegration of all those under the care of the Department</a:t>
            </a:r>
            <a:endParaRPr lang="da-DK" sz="1400" b="1" dirty="0">
              <a:solidFill>
                <a:srgbClr val="FFFFFF"/>
              </a:solidFill>
              <a:latin typeface="Segoe UI Light"/>
              <a:cs typeface="Segoe UI" panose="020B0502040204020203" pitchFamily="34" charset="0"/>
            </a:endParaRPr>
          </a:p>
        </p:txBody>
      </p:sp>
      <p:cxnSp>
        <p:nvCxnSpPr>
          <p:cNvPr id="13" name="Straight Connector 12">
            <a:extLst>
              <a:ext uri="{FF2B5EF4-FFF2-40B4-BE49-F238E27FC236}">
                <a16:creationId xmlns:a16="http://schemas.microsoft.com/office/drawing/2014/main" xmlns="" id="{D4D9F918-F730-4449-AB3E-2E8143B1A414}"/>
              </a:ext>
            </a:extLst>
          </p:cNvPr>
          <p:cNvCxnSpPr>
            <a:cxnSpLocks/>
          </p:cNvCxnSpPr>
          <p:nvPr/>
        </p:nvCxnSpPr>
        <p:spPr>
          <a:xfrm>
            <a:off x="7236372" y="910723"/>
            <a:ext cx="4607054" cy="1"/>
          </a:xfrm>
          <a:prstGeom prst="line">
            <a:avLst/>
          </a:prstGeom>
          <a:noFill/>
          <a:ln w="6350" cap="flat" cmpd="sng" algn="ctr">
            <a:solidFill>
              <a:srgbClr val="FFFFFF"/>
            </a:solidFill>
            <a:prstDash val="solid"/>
            <a:miter lim="800000"/>
          </a:ln>
          <a:effectLst/>
        </p:spPr>
      </p:cxnSp>
      <p:sp>
        <p:nvSpPr>
          <p:cNvPr id="14" name="Title 1">
            <a:extLst>
              <a:ext uri="{FF2B5EF4-FFF2-40B4-BE49-F238E27FC236}">
                <a16:creationId xmlns:a16="http://schemas.microsoft.com/office/drawing/2014/main" xmlns=""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Vision 2068</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15" name="Rounded Rectangle 14"/>
          <p:cNvSpPr/>
          <p:nvPr/>
        </p:nvSpPr>
        <p:spPr>
          <a:xfrm>
            <a:off x="230579" y="1109430"/>
            <a:ext cx="11315101" cy="5248818"/>
          </a:xfrm>
          <a:prstGeom prst="roundRect">
            <a:avLst>
              <a:gd name="adj" fmla="val 6565"/>
            </a:avLst>
          </a:prstGeom>
          <a:solidFill>
            <a:srgbClr val="548235"/>
          </a:solidFill>
          <a:ln>
            <a:noFill/>
          </a:ln>
          <a:effectLst>
            <a:outerShdw blurRad="2032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113304" y="1171860"/>
            <a:ext cx="3172" cy="5248818"/>
          </a:xfrm>
          <a:prstGeom prst="line">
            <a:avLst/>
          </a:prstGeom>
          <a:ln>
            <a:solidFill>
              <a:srgbClr val="0F113B"/>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7189" y="4436069"/>
            <a:ext cx="3303492" cy="246221"/>
          </a:xfrm>
          <a:prstGeom prst="rect">
            <a:avLst/>
          </a:prstGeom>
          <a:noFill/>
        </p:spPr>
        <p:txBody>
          <a:bodyPr wrap="square" lIns="0" tIns="0" rIns="0" bIns="0" rtlCol="0">
            <a:spAutoFit/>
          </a:bodyPr>
          <a:lstStyle>
            <a:defPPr>
              <a:defRPr lang="en-US"/>
            </a:defPPr>
            <a:lvl1pPr marL="171450" indent="-171450">
              <a:buFont typeface="Arial" panose="020B0604020202020204" pitchFamily="34" charset="0"/>
              <a:buChar char="•"/>
              <a:defRPr sz="1600">
                <a:solidFill>
                  <a:schemeClr val="bg1"/>
                </a:solidFill>
                <a:latin typeface="+mj-lt"/>
                <a:ea typeface="Arial" charset="0"/>
                <a:cs typeface="Arial" charset="0"/>
              </a:defRPr>
            </a:lvl1pPr>
          </a:lstStyle>
          <a:p>
            <a:r>
              <a:rPr lang="en-US" dirty="0" err="1"/>
              <a:t>xxxx</a:t>
            </a:r>
            <a:endParaRPr lang="en-US" dirty="0"/>
          </a:p>
        </p:txBody>
      </p:sp>
      <p:sp>
        <p:nvSpPr>
          <p:cNvPr id="21" name="TextBox 20"/>
          <p:cNvSpPr txBox="1"/>
          <p:nvPr/>
        </p:nvSpPr>
        <p:spPr>
          <a:xfrm>
            <a:off x="576656" y="3851294"/>
            <a:ext cx="3303492" cy="492443"/>
          </a:xfrm>
          <a:prstGeom prst="rect">
            <a:avLst/>
          </a:prstGeom>
          <a:noFill/>
        </p:spPr>
        <p:txBody>
          <a:bodyPr wrap="square" lIns="0" tIns="0" rIns="0" bIns="0" rtlCol="0">
            <a:spAutoFit/>
          </a:bodyPr>
          <a:lstStyle/>
          <a:p>
            <a:r>
              <a:rPr lang="en-US" sz="1600" b="1" dirty="0" smtClean="0">
                <a:solidFill>
                  <a:srgbClr val="FFA6D4"/>
                </a:solidFill>
                <a:ea typeface="Arial" charset="0"/>
                <a:cs typeface="Arial" charset="0"/>
              </a:rPr>
              <a:t>Vision 2068 (Objectives for Social reintegration)</a:t>
            </a:r>
            <a:endParaRPr lang="en-US" sz="1600" b="1" dirty="0">
              <a:solidFill>
                <a:srgbClr val="FFA6D4"/>
              </a:solidFill>
              <a:ea typeface="Arial" charset="0"/>
              <a:cs typeface="Arial" charset="0"/>
            </a:endParaRPr>
          </a:p>
        </p:txBody>
      </p:sp>
      <p:sp>
        <p:nvSpPr>
          <p:cNvPr id="22" name="TextBox 21"/>
          <p:cNvSpPr txBox="1"/>
          <p:nvPr/>
        </p:nvSpPr>
        <p:spPr>
          <a:xfrm>
            <a:off x="4400066" y="4062908"/>
            <a:ext cx="3303492" cy="246221"/>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600" dirty="0" err="1" smtClean="0">
                <a:solidFill>
                  <a:schemeClr val="bg1"/>
                </a:solidFill>
                <a:latin typeface="+mj-lt"/>
                <a:ea typeface="Arial" charset="0"/>
                <a:cs typeface="Arial" charset="0"/>
              </a:rPr>
              <a:t>xxxx</a:t>
            </a:r>
            <a:endParaRPr lang="en-US" sz="1600" dirty="0">
              <a:solidFill>
                <a:schemeClr val="bg1"/>
              </a:solidFill>
              <a:latin typeface="+mj-lt"/>
              <a:ea typeface="Arial" charset="0"/>
              <a:cs typeface="Arial" charset="0"/>
            </a:endParaRPr>
          </a:p>
        </p:txBody>
      </p:sp>
      <p:sp>
        <p:nvSpPr>
          <p:cNvPr id="23" name="TextBox 22"/>
          <p:cNvSpPr txBox="1"/>
          <p:nvPr/>
        </p:nvSpPr>
        <p:spPr>
          <a:xfrm>
            <a:off x="4527586" y="3733840"/>
            <a:ext cx="3303492" cy="246221"/>
          </a:xfrm>
          <a:prstGeom prst="rect">
            <a:avLst/>
          </a:prstGeom>
          <a:noFill/>
        </p:spPr>
        <p:txBody>
          <a:bodyPr wrap="square" lIns="0" tIns="0" rIns="0" bIns="0" rtlCol="0">
            <a:spAutoFit/>
          </a:bodyPr>
          <a:lstStyle/>
          <a:p>
            <a:r>
              <a:rPr lang="en-US" sz="1600" b="1" dirty="0" smtClean="0">
                <a:solidFill>
                  <a:srgbClr val="FFA6D4"/>
                </a:solidFill>
                <a:ea typeface="Arial" charset="0"/>
                <a:cs typeface="Arial" charset="0"/>
              </a:rPr>
              <a:t>What have we achieved thus far</a:t>
            </a:r>
            <a:endParaRPr lang="en-US" sz="1600" b="1" dirty="0">
              <a:solidFill>
                <a:srgbClr val="FFA6D4"/>
              </a:solidFill>
              <a:ea typeface="Arial" charset="0"/>
              <a:cs typeface="Arial" charset="0"/>
            </a:endParaRPr>
          </a:p>
        </p:txBody>
      </p:sp>
      <p:sp>
        <p:nvSpPr>
          <p:cNvPr id="24" name="TextBox 23"/>
          <p:cNvSpPr txBox="1"/>
          <p:nvPr/>
        </p:nvSpPr>
        <p:spPr>
          <a:xfrm>
            <a:off x="8119108" y="4343737"/>
            <a:ext cx="3303492" cy="430887"/>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400" dirty="0" smtClean="0">
                <a:solidFill>
                  <a:schemeClr val="bg1"/>
                </a:solidFill>
                <a:latin typeface="+mj-lt"/>
                <a:ea typeface="Arial" charset="0"/>
                <a:cs typeface="Arial" charset="0"/>
              </a:rPr>
              <a:t>What is the new thought process</a:t>
            </a:r>
          </a:p>
          <a:p>
            <a:pPr marL="171450" indent="-171450">
              <a:buFont typeface="Arial" panose="020B0604020202020204" pitchFamily="34" charset="0"/>
              <a:buChar char="•"/>
            </a:pPr>
            <a:r>
              <a:rPr lang="en-US" sz="1400" dirty="0" smtClean="0">
                <a:solidFill>
                  <a:schemeClr val="bg1"/>
                </a:solidFill>
                <a:latin typeface="+mj-lt"/>
                <a:ea typeface="Arial" charset="0"/>
                <a:cs typeface="Arial" charset="0"/>
              </a:rPr>
              <a:t>Key levers to be considered</a:t>
            </a:r>
            <a:endParaRPr lang="en-US" sz="1400" dirty="0">
              <a:solidFill>
                <a:schemeClr val="bg1"/>
              </a:solidFill>
              <a:latin typeface="+mj-lt"/>
              <a:ea typeface="Arial" charset="0"/>
              <a:cs typeface="Arial" charset="0"/>
            </a:endParaRPr>
          </a:p>
        </p:txBody>
      </p:sp>
      <p:sp>
        <p:nvSpPr>
          <p:cNvPr id="25" name="TextBox 24"/>
          <p:cNvSpPr txBox="1"/>
          <p:nvPr/>
        </p:nvSpPr>
        <p:spPr>
          <a:xfrm>
            <a:off x="8242188" y="3733839"/>
            <a:ext cx="3303492" cy="492443"/>
          </a:xfrm>
          <a:prstGeom prst="rect">
            <a:avLst/>
          </a:prstGeom>
          <a:noFill/>
        </p:spPr>
        <p:txBody>
          <a:bodyPr wrap="square" lIns="0" tIns="0" rIns="0" bIns="0" rtlCol="0">
            <a:spAutoFit/>
          </a:bodyPr>
          <a:lstStyle/>
          <a:p>
            <a:r>
              <a:rPr lang="en-US" sz="1600" b="1" dirty="0" smtClean="0">
                <a:solidFill>
                  <a:srgbClr val="FFA6D4"/>
                </a:solidFill>
                <a:ea typeface="Arial" charset="0"/>
                <a:cs typeface="Arial" charset="0"/>
              </a:rPr>
              <a:t>What do we still need to do to get there</a:t>
            </a:r>
            <a:endParaRPr lang="en-US" sz="1600" b="1" dirty="0">
              <a:solidFill>
                <a:srgbClr val="FFA6D4"/>
              </a:solidFill>
              <a:ea typeface="Arial" charset="0"/>
              <a:cs typeface="Arial" charset="0"/>
            </a:endParaRPr>
          </a:p>
        </p:txBody>
      </p:sp>
      <p:cxnSp>
        <p:nvCxnSpPr>
          <p:cNvPr id="26" name="Straight Connector 25"/>
          <p:cNvCxnSpPr/>
          <p:nvPr/>
        </p:nvCxnSpPr>
        <p:spPr>
          <a:xfrm flipH="1">
            <a:off x="7883101" y="1170124"/>
            <a:ext cx="1" cy="5250554"/>
          </a:xfrm>
          <a:prstGeom prst="line">
            <a:avLst/>
          </a:prstGeom>
          <a:ln>
            <a:solidFill>
              <a:srgbClr val="0F113B"/>
            </a:solidFill>
          </a:ln>
        </p:spPr>
        <p:style>
          <a:lnRef idx="1">
            <a:schemeClr val="accent1"/>
          </a:lnRef>
          <a:fillRef idx="0">
            <a:schemeClr val="accent1"/>
          </a:fillRef>
          <a:effectRef idx="0">
            <a:schemeClr val="accent1"/>
          </a:effectRef>
          <a:fontRef idx="minor">
            <a:schemeClr val="tx1"/>
          </a:fontRef>
        </p:style>
      </p:cxnSp>
      <p:sp>
        <p:nvSpPr>
          <p:cNvPr id="17" name="Round Single Corner Rectangle 16"/>
          <p:cNvSpPr/>
          <p:nvPr/>
        </p:nvSpPr>
        <p:spPr>
          <a:xfrm>
            <a:off x="7882135" y="1080000"/>
            <a:ext cx="3663546" cy="2534963"/>
          </a:xfrm>
          <a:prstGeom prst="round1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Rectangle 17"/>
          <p:cNvSpPr/>
          <p:nvPr/>
        </p:nvSpPr>
        <p:spPr>
          <a:xfrm>
            <a:off x="4103029" y="1115497"/>
            <a:ext cx="3767974" cy="2499466"/>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ound Same Side Corner Rectangle 5"/>
          <p:cNvSpPr/>
          <p:nvPr/>
        </p:nvSpPr>
        <p:spPr>
          <a:xfrm>
            <a:off x="234217" y="1109430"/>
            <a:ext cx="3858538" cy="2505533"/>
          </a:xfrm>
          <a:custGeom>
            <a:avLst/>
            <a:gdLst>
              <a:gd name="connsiteX0" fmla="*/ 418516 w 3645944"/>
              <a:gd name="connsiteY0" fmla="*/ 0 h 2511043"/>
              <a:gd name="connsiteX1" fmla="*/ 3227428 w 3645944"/>
              <a:gd name="connsiteY1" fmla="*/ 0 h 2511043"/>
              <a:gd name="connsiteX2" fmla="*/ 3645944 w 3645944"/>
              <a:gd name="connsiteY2" fmla="*/ 418516 h 2511043"/>
              <a:gd name="connsiteX3" fmla="*/ 3645944 w 3645944"/>
              <a:gd name="connsiteY3" fmla="*/ 2511043 h 2511043"/>
              <a:gd name="connsiteX4" fmla="*/ 3645944 w 3645944"/>
              <a:gd name="connsiteY4" fmla="*/ 2511043 h 2511043"/>
              <a:gd name="connsiteX5" fmla="*/ 0 w 3645944"/>
              <a:gd name="connsiteY5" fmla="*/ 2511043 h 2511043"/>
              <a:gd name="connsiteX6" fmla="*/ 0 w 3645944"/>
              <a:gd name="connsiteY6" fmla="*/ 2511043 h 2511043"/>
              <a:gd name="connsiteX7" fmla="*/ 0 w 3645944"/>
              <a:gd name="connsiteY7" fmla="*/ 418516 h 2511043"/>
              <a:gd name="connsiteX8" fmla="*/ 418516 w 3645944"/>
              <a:gd name="connsiteY8" fmla="*/ 0 h 2511043"/>
              <a:gd name="connsiteX0" fmla="*/ 418516 w 3666264"/>
              <a:gd name="connsiteY0" fmla="*/ 2051 h 2513094"/>
              <a:gd name="connsiteX1" fmla="*/ 3227428 w 3666264"/>
              <a:gd name="connsiteY1" fmla="*/ 2051 h 2513094"/>
              <a:gd name="connsiteX2" fmla="*/ 3666264 w 3666264"/>
              <a:gd name="connsiteY2" fmla="*/ 197047 h 2513094"/>
              <a:gd name="connsiteX3" fmla="*/ 3645944 w 3666264"/>
              <a:gd name="connsiteY3" fmla="*/ 2513094 h 2513094"/>
              <a:gd name="connsiteX4" fmla="*/ 3645944 w 3666264"/>
              <a:gd name="connsiteY4" fmla="*/ 2513094 h 2513094"/>
              <a:gd name="connsiteX5" fmla="*/ 0 w 3666264"/>
              <a:gd name="connsiteY5" fmla="*/ 2513094 h 2513094"/>
              <a:gd name="connsiteX6" fmla="*/ 0 w 3666264"/>
              <a:gd name="connsiteY6" fmla="*/ 2513094 h 2513094"/>
              <a:gd name="connsiteX7" fmla="*/ 0 w 3666264"/>
              <a:gd name="connsiteY7" fmla="*/ 420567 h 2513094"/>
              <a:gd name="connsiteX8" fmla="*/ 418516 w 3666264"/>
              <a:gd name="connsiteY8" fmla="*/ 2051 h 2513094"/>
              <a:gd name="connsiteX0" fmla="*/ 418516 w 3666264"/>
              <a:gd name="connsiteY0" fmla="*/ 2051 h 2513094"/>
              <a:gd name="connsiteX1" fmla="*/ 3430628 w 3666264"/>
              <a:gd name="connsiteY1" fmla="*/ 2051 h 2513094"/>
              <a:gd name="connsiteX2" fmla="*/ 3666264 w 3666264"/>
              <a:gd name="connsiteY2" fmla="*/ 197047 h 2513094"/>
              <a:gd name="connsiteX3" fmla="*/ 3645944 w 3666264"/>
              <a:gd name="connsiteY3" fmla="*/ 2513094 h 2513094"/>
              <a:gd name="connsiteX4" fmla="*/ 3645944 w 3666264"/>
              <a:gd name="connsiteY4" fmla="*/ 2513094 h 2513094"/>
              <a:gd name="connsiteX5" fmla="*/ 0 w 3666264"/>
              <a:gd name="connsiteY5" fmla="*/ 2513094 h 2513094"/>
              <a:gd name="connsiteX6" fmla="*/ 0 w 3666264"/>
              <a:gd name="connsiteY6" fmla="*/ 2513094 h 2513094"/>
              <a:gd name="connsiteX7" fmla="*/ 0 w 3666264"/>
              <a:gd name="connsiteY7" fmla="*/ 420567 h 2513094"/>
              <a:gd name="connsiteX8" fmla="*/ 418516 w 3666264"/>
              <a:gd name="connsiteY8" fmla="*/ 2051 h 2513094"/>
              <a:gd name="connsiteX0" fmla="*/ 418516 w 3666264"/>
              <a:gd name="connsiteY0" fmla="*/ 230 h 2511273"/>
              <a:gd name="connsiteX1" fmla="*/ 3430628 w 3666264"/>
              <a:gd name="connsiteY1" fmla="*/ 230 h 2511273"/>
              <a:gd name="connsiteX2" fmla="*/ 3666264 w 3666264"/>
              <a:gd name="connsiteY2" fmla="*/ 215546 h 2511273"/>
              <a:gd name="connsiteX3" fmla="*/ 3645944 w 3666264"/>
              <a:gd name="connsiteY3" fmla="*/ 2511273 h 2511273"/>
              <a:gd name="connsiteX4" fmla="*/ 3645944 w 3666264"/>
              <a:gd name="connsiteY4" fmla="*/ 2511273 h 2511273"/>
              <a:gd name="connsiteX5" fmla="*/ 0 w 3666264"/>
              <a:gd name="connsiteY5" fmla="*/ 2511273 h 2511273"/>
              <a:gd name="connsiteX6" fmla="*/ 0 w 3666264"/>
              <a:gd name="connsiteY6" fmla="*/ 2511273 h 2511273"/>
              <a:gd name="connsiteX7" fmla="*/ 0 w 3666264"/>
              <a:gd name="connsiteY7" fmla="*/ 418746 h 2511273"/>
              <a:gd name="connsiteX8" fmla="*/ 418516 w 3666264"/>
              <a:gd name="connsiteY8" fmla="*/ 230 h 2511273"/>
              <a:gd name="connsiteX0" fmla="*/ 418516 w 3667052"/>
              <a:gd name="connsiteY0" fmla="*/ 230 h 2511273"/>
              <a:gd name="connsiteX1" fmla="*/ 3460098 w 3667052"/>
              <a:gd name="connsiteY1" fmla="*/ 230 h 2511273"/>
              <a:gd name="connsiteX2" fmla="*/ 3666264 w 3667052"/>
              <a:gd name="connsiteY2" fmla="*/ 215546 h 2511273"/>
              <a:gd name="connsiteX3" fmla="*/ 3645944 w 3667052"/>
              <a:gd name="connsiteY3" fmla="*/ 2511273 h 2511273"/>
              <a:gd name="connsiteX4" fmla="*/ 3645944 w 3667052"/>
              <a:gd name="connsiteY4" fmla="*/ 2511273 h 2511273"/>
              <a:gd name="connsiteX5" fmla="*/ 0 w 3667052"/>
              <a:gd name="connsiteY5" fmla="*/ 2511273 h 2511273"/>
              <a:gd name="connsiteX6" fmla="*/ 0 w 3667052"/>
              <a:gd name="connsiteY6" fmla="*/ 2511273 h 2511273"/>
              <a:gd name="connsiteX7" fmla="*/ 0 w 3667052"/>
              <a:gd name="connsiteY7" fmla="*/ 418746 h 2511273"/>
              <a:gd name="connsiteX8" fmla="*/ 418516 w 3667052"/>
              <a:gd name="connsiteY8" fmla="*/ 230 h 2511273"/>
              <a:gd name="connsiteX0" fmla="*/ 418516 w 3650079"/>
              <a:gd name="connsiteY0" fmla="*/ 230 h 2511273"/>
              <a:gd name="connsiteX1" fmla="*/ 3460098 w 3650079"/>
              <a:gd name="connsiteY1" fmla="*/ 230 h 2511273"/>
              <a:gd name="connsiteX2" fmla="*/ 3646618 w 3650079"/>
              <a:gd name="connsiteY2" fmla="*/ 215546 h 2511273"/>
              <a:gd name="connsiteX3" fmla="*/ 3645944 w 3650079"/>
              <a:gd name="connsiteY3" fmla="*/ 2511273 h 2511273"/>
              <a:gd name="connsiteX4" fmla="*/ 3645944 w 3650079"/>
              <a:gd name="connsiteY4" fmla="*/ 2511273 h 2511273"/>
              <a:gd name="connsiteX5" fmla="*/ 0 w 3650079"/>
              <a:gd name="connsiteY5" fmla="*/ 2511273 h 2511273"/>
              <a:gd name="connsiteX6" fmla="*/ 0 w 3650079"/>
              <a:gd name="connsiteY6" fmla="*/ 2511273 h 2511273"/>
              <a:gd name="connsiteX7" fmla="*/ 0 w 3650079"/>
              <a:gd name="connsiteY7" fmla="*/ 418746 h 2511273"/>
              <a:gd name="connsiteX8" fmla="*/ 418516 w 3650079"/>
              <a:gd name="connsiteY8" fmla="*/ 230 h 251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0079" h="2511273">
                <a:moveTo>
                  <a:pt x="418516" y="230"/>
                </a:moveTo>
                <a:lnTo>
                  <a:pt x="3460098" y="230"/>
                </a:lnTo>
                <a:cubicBezTo>
                  <a:pt x="3691238" y="230"/>
                  <a:pt x="3646618" y="-15594"/>
                  <a:pt x="3646618" y="215546"/>
                </a:cubicBezTo>
                <a:cubicBezTo>
                  <a:pt x="3646393" y="980788"/>
                  <a:pt x="3646169" y="1746031"/>
                  <a:pt x="3645944" y="2511273"/>
                </a:cubicBezTo>
                <a:lnTo>
                  <a:pt x="3645944" y="2511273"/>
                </a:lnTo>
                <a:lnTo>
                  <a:pt x="0" y="2511273"/>
                </a:lnTo>
                <a:lnTo>
                  <a:pt x="0" y="2511273"/>
                </a:lnTo>
                <a:lnTo>
                  <a:pt x="0" y="418746"/>
                </a:lnTo>
                <a:cubicBezTo>
                  <a:pt x="0" y="187606"/>
                  <a:pt x="187376" y="230"/>
                  <a:pt x="418516" y="23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189720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4430A9AA-BB5E-FF43-8C3E-F42948508E5B}"/>
              </a:ext>
            </a:extLst>
          </p:cNvPr>
          <p:cNvSpPr txBox="1">
            <a:spLocks/>
          </p:cNvSpPr>
          <p:nvPr/>
        </p:nvSpPr>
        <p:spPr>
          <a:xfrm>
            <a:off x="989159" y="34105"/>
            <a:ext cx="10940374" cy="694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2019 MTSF Priorities</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8" name="Oval 7">
            <a:extLst>
              <a:ext uri="{FF2B5EF4-FFF2-40B4-BE49-F238E27FC236}">
                <a16:creationId xmlns="" xmlns:a16="http://schemas.microsoft.com/office/drawing/2014/main" id="{2EF9CEEA-65F2-4E31-AFB9-C410E054534C}"/>
              </a:ext>
            </a:extLst>
          </p:cNvPr>
          <p:cNvSpPr/>
          <p:nvPr/>
        </p:nvSpPr>
        <p:spPr>
          <a:xfrm>
            <a:off x="7354583" y="1097837"/>
            <a:ext cx="828000" cy="828000"/>
          </a:xfrm>
          <a:prstGeom prst="ellipse">
            <a:avLst/>
          </a:prstGeom>
          <a:solidFill>
            <a:srgbClr val="FF0482">
              <a:alpha val="6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1.</a:t>
            </a:r>
          </a:p>
        </p:txBody>
      </p:sp>
      <p:sp>
        <p:nvSpPr>
          <p:cNvPr id="9" name="TextBox 8">
            <a:extLst>
              <a:ext uri="{FF2B5EF4-FFF2-40B4-BE49-F238E27FC236}">
                <a16:creationId xmlns="" xmlns:a16="http://schemas.microsoft.com/office/drawing/2014/main" id="{C90934C4-AAF6-4ACA-8380-F4EBEDFFCE2D}"/>
              </a:ext>
            </a:extLst>
          </p:cNvPr>
          <p:cNvSpPr txBox="1"/>
          <p:nvPr/>
        </p:nvSpPr>
        <p:spPr>
          <a:xfrm>
            <a:off x="8424549" y="1220735"/>
            <a:ext cx="2178712" cy="1077218"/>
          </a:xfrm>
          <a:prstGeom prst="rect">
            <a:avLst/>
          </a:prstGeom>
          <a:noFill/>
        </p:spPr>
        <p:txBody>
          <a:bodyPr wrap="square" rtlCol="0">
            <a:spAutoFit/>
          </a:bodyPr>
          <a:lstStyle/>
          <a:p>
            <a:r>
              <a:rPr lang="en-US" sz="1600" dirty="0">
                <a:latin typeface="+mj-lt"/>
              </a:rPr>
              <a:t>PRIORITY 1: </a:t>
            </a:r>
            <a:endParaRPr lang="en-US" sz="1600" dirty="0" smtClean="0">
              <a:latin typeface="+mj-lt"/>
            </a:endParaRPr>
          </a:p>
          <a:p>
            <a:r>
              <a:rPr lang="en-US" sz="1600" dirty="0" smtClean="0">
                <a:latin typeface="+mj-lt"/>
              </a:rPr>
              <a:t>Building </a:t>
            </a:r>
            <a:r>
              <a:rPr lang="en-US" sz="1600" dirty="0">
                <a:latin typeface="+mj-lt"/>
              </a:rPr>
              <a:t>a capable, ethical and developmental state</a:t>
            </a:r>
            <a:endParaRPr lang="en-US" sz="1600" dirty="0">
              <a:latin typeface="+mj-lt"/>
              <a:cs typeface="Arial" panose="020B0604020202020204" pitchFamily="34" charset="0"/>
            </a:endParaRPr>
          </a:p>
        </p:txBody>
      </p:sp>
      <p:sp>
        <p:nvSpPr>
          <p:cNvPr id="10" name="Oval 9">
            <a:extLst>
              <a:ext uri="{FF2B5EF4-FFF2-40B4-BE49-F238E27FC236}">
                <a16:creationId xmlns="" xmlns:a16="http://schemas.microsoft.com/office/drawing/2014/main" id="{2EF9CEEA-65F2-4E31-AFB9-C410E054534C}"/>
              </a:ext>
            </a:extLst>
          </p:cNvPr>
          <p:cNvSpPr/>
          <p:nvPr/>
        </p:nvSpPr>
        <p:spPr>
          <a:xfrm>
            <a:off x="8156696" y="2797431"/>
            <a:ext cx="828000" cy="828000"/>
          </a:xfrm>
          <a:prstGeom prst="ellipse">
            <a:avLst/>
          </a:prstGeom>
          <a:solidFill>
            <a:srgbClr val="FFC1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2.</a:t>
            </a:r>
          </a:p>
        </p:txBody>
      </p:sp>
      <p:sp>
        <p:nvSpPr>
          <p:cNvPr id="11" name="TextBox 10">
            <a:extLst>
              <a:ext uri="{FF2B5EF4-FFF2-40B4-BE49-F238E27FC236}">
                <a16:creationId xmlns="" xmlns:a16="http://schemas.microsoft.com/office/drawing/2014/main" id="{6E3AD5FD-4B1C-4605-9CCA-D4565051EDEF}"/>
              </a:ext>
            </a:extLst>
          </p:cNvPr>
          <p:cNvSpPr txBox="1"/>
          <p:nvPr/>
        </p:nvSpPr>
        <p:spPr>
          <a:xfrm>
            <a:off x="9123266" y="2750406"/>
            <a:ext cx="2205106" cy="1077218"/>
          </a:xfrm>
          <a:prstGeom prst="rect">
            <a:avLst/>
          </a:prstGeom>
          <a:noFill/>
        </p:spPr>
        <p:txBody>
          <a:bodyPr wrap="square" rtlCol="0">
            <a:spAutoFit/>
          </a:bodyPr>
          <a:lstStyle/>
          <a:p>
            <a:r>
              <a:rPr lang="en-US" sz="1600" dirty="0">
                <a:latin typeface="+mj-lt"/>
              </a:rPr>
              <a:t>PRIORITY 2: </a:t>
            </a:r>
            <a:endParaRPr lang="en-US" sz="1600" dirty="0" smtClean="0">
              <a:latin typeface="+mj-lt"/>
            </a:endParaRPr>
          </a:p>
          <a:p>
            <a:r>
              <a:rPr lang="en-US" sz="1600" dirty="0" smtClean="0">
                <a:latin typeface="+mj-lt"/>
              </a:rPr>
              <a:t>Economic </a:t>
            </a:r>
            <a:r>
              <a:rPr lang="en-US" sz="1600" dirty="0">
                <a:latin typeface="+mj-lt"/>
              </a:rPr>
              <a:t>transformation and job creation</a:t>
            </a:r>
            <a:endParaRPr lang="en-US" sz="1600" dirty="0">
              <a:latin typeface="+mj-lt"/>
              <a:cs typeface="Arial" panose="020B0604020202020204" pitchFamily="34" charset="0"/>
            </a:endParaRPr>
          </a:p>
        </p:txBody>
      </p:sp>
      <p:sp>
        <p:nvSpPr>
          <p:cNvPr id="12" name="Oval 11">
            <a:extLst>
              <a:ext uri="{FF2B5EF4-FFF2-40B4-BE49-F238E27FC236}">
                <a16:creationId xmlns="" xmlns:a16="http://schemas.microsoft.com/office/drawing/2014/main" id="{2EF9CEEA-65F2-4E31-AFB9-C410E054534C}"/>
              </a:ext>
            </a:extLst>
          </p:cNvPr>
          <p:cNvSpPr/>
          <p:nvPr/>
        </p:nvSpPr>
        <p:spPr>
          <a:xfrm>
            <a:off x="5404162" y="5665280"/>
            <a:ext cx="828000" cy="828000"/>
          </a:xfrm>
          <a:prstGeom prst="ellipse">
            <a:avLst/>
          </a:prstGeom>
          <a:solidFill>
            <a:srgbClr val="FF8C00">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4.</a:t>
            </a:r>
          </a:p>
        </p:txBody>
      </p:sp>
      <p:sp>
        <p:nvSpPr>
          <p:cNvPr id="13" name="Oval 12">
            <a:extLst>
              <a:ext uri="{FF2B5EF4-FFF2-40B4-BE49-F238E27FC236}">
                <a16:creationId xmlns="" xmlns:a16="http://schemas.microsoft.com/office/drawing/2014/main" id="{2EF9CEEA-65F2-4E31-AFB9-C410E054534C}"/>
              </a:ext>
            </a:extLst>
          </p:cNvPr>
          <p:cNvSpPr/>
          <p:nvPr/>
        </p:nvSpPr>
        <p:spPr>
          <a:xfrm>
            <a:off x="7613207" y="4698710"/>
            <a:ext cx="828000" cy="828000"/>
          </a:xfrm>
          <a:prstGeom prst="ellipse">
            <a:avLst/>
          </a:prstGeom>
          <a:solidFill>
            <a:srgbClr val="40E0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3.</a:t>
            </a:r>
          </a:p>
        </p:txBody>
      </p:sp>
      <p:sp>
        <p:nvSpPr>
          <p:cNvPr id="14" name="TextBox 13">
            <a:extLst>
              <a:ext uri="{FF2B5EF4-FFF2-40B4-BE49-F238E27FC236}">
                <a16:creationId xmlns="" xmlns:a16="http://schemas.microsoft.com/office/drawing/2014/main" id="{F1E9BC3B-71CD-4C38-9744-9381ABD02474}"/>
              </a:ext>
            </a:extLst>
          </p:cNvPr>
          <p:cNvSpPr txBox="1"/>
          <p:nvPr/>
        </p:nvSpPr>
        <p:spPr>
          <a:xfrm>
            <a:off x="2366353" y="5665280"/>
            <a:ext cx="2938422" cy="830997"/>
          </a:xfrm>
          <a:prstGeom prst="rect">
            <a:avLst/>
          </a:prstGeom>
          <a:noFill/>
        </p:spPr>
        <p:txBody>
          <a:bodyPr wrap="square" rtlCol="0">
            <a:spAutoFit/>
          </a:bodyPr>
          <a:lstStyle/>
          <a:p>
            <a:pPr algn="r"/>
            <a:r>
              <a:rPr lang="en-US" sz="1600" dirty="0">
                <a:latin typeface="+mj-lt"/>
              </a:rPr>
              <a:t>PRIORITY 4: Consolidating the social wage through reliable and quality basic services</a:t>
            </a:r>
            <a:endParaRPr lang="en-US" sz="1600" dirty="0">
              <a:latin typeface="+mj-lt"/>
              <a:cs typeface="Arial" panose="020B0604020202020204" pitchFamily="34" charset="0"/>
            </a:endParaRPr>
          </a:p>
        </p:txBody>
      </p:sp>
      <p:sp>
        <p:nvSpPr>
          <p:cNvPr id="15" name="TextBox 14">
            <a:extLst>
              <a:ext uri="{FF2B5EF4-FFF2-40B4-BE49-F238E27FC236}">
                <a16:creationId xmlns="" xmlns:a16="http://schemas.microsoft.com/office/drawing/2014/main" id="{7FDA81E1-79F0-458E-B167-30CB1C797483}"/>
              </a:ext>
            </a:extLst>
          </p:cNvPr>
          <p:cNvSpPr txBox="1"/>
          <p:nvPr/>
        </p:nvSpPr>
        <p:spPr>
          <a:xfrm>
            <a:off x="8639981" y="4928171"/>
            <a:ext cx="2205106" cy="830997"/>
          </a:xfrm>
          <a:prstGeom prst="rect">
            <a:avLst/>
          </a:prstGeom>
          <a:noFill/>
        </p:spPr>
        <p:txBody>
          <a:bodyPr wrap="square" rtlCol="0">
            <a:spAutoFit/>
          </a:bodyPr>
          <a:lstStyle/>
          <a:p>
            <a:r>
              <a:rPr lang="en-US" sz="1600" dirty="0">
                <a:latin typeface="+mj-lt"/>
              </a:rPr>
              <a:t>PRIORITY 3: </a:t>
            </a:r>
            <a:endParaRPr lang="en-US" sz="1600" dirty="0" smtClean="0">
              <a:latin typeface="+mj-lt"/>
            </a:endParaRPr>
          </a:p>
          <a:p>
            <a:r>
              <a:rPr lang="en-US" sz="1600" dirty="0" smtClean="0">
                <a:latin typeface="+mj-lt"/>
              </a:rPr>
              <a:t>Education</a:t>
            </a:r>
            <a:r>
              <a:rPr lang="en-US" sz="1600" dirty="0">
                <a:latin typeface="+mj-lt"/>
              </a:rPr>
              <a:t>, skills and health</a:t>
            </a:r>
            <a:endParaRPr lang="en-US" sz="1600" dirty="0">
              <a:latin typeface="+mj-lt"/>
              <a:cs typeface="Arial" panose="020B0604020202020204" pitchFamily="34" charset="0"/>
            </a:endParaRPr>
          </a:p>
        </p:txBody>
      </p:sp>
      <p:sp>
        <p:nvSpPr>
          <p:cNvPr id="16" name="Oval 15">
            <a:extLst>
              <a:ext uri="{FF2B5EF4-FFF2-40B4-BE49-F238E27FC236}">
                <a16:creationId xmlns="" xmlns:a16="http://schemas.microsoft.com/office/drawing/2014/main" id="{2EF9CEEA-65F2-4E31-AFB9-C410E054534C}"/>
              </a:ext>
            </a:extLst>
          </p:cNvPr>
          <p:cNvSpPr/>
          <p:nvPr/>
        </p:nvSpPr>
        <p:spPr>
          <a:xfrm>
            <a:off x="2910522" y="4377099"/>
            <a:ext cx="828000" cy="828000"/>
          </a:xfrm>
          <a:prstGeom prst="ellipse">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5.</a:t>
            </a:r>
          </a:p>
        </p:txBody>
      </p:sp>
      <p:sp>
        <p:nvSpPr>
          <p:cNvPr id="17" name="TextBox 16">
            <a:extLst>
              <a:ext uri="{FF2B5EF4-FFF2-40B4-BE49-F238E27FC236}">
                <a16:creationId xmlns="" xmlns:a16="http://schemas.microsoft.com/office/drawing/2014/main" id="{6E3AD5FD-4B1C-4605-9CCA-D4565051EDEF}"/>
              </a:ext>
            </a:extLst>
          </p:cNvPr>
          <p:cNvSpPr txBox="1"/>
          <p:nvPr/>
        </p:nvSpPr>
        <p:spPr>
          <a:xfrm>
            <a:off x="645212" y="4452489"/>
            <a:ext cx="2205106" cy="1077218"/>
          </a:xfrm>
          <a:prstGeom prst="rect">
            <a:avLst/>
          </a:prstGeom>
          <a:noFill/>
        </p:spPr>
        <p:txBody>
          <a:bodyPr wrap="square" rtlCol="0">
            <a:spAutoFit/>
          </a:bodyPr>
          <a:lstStyle/>
          <a:p>
            <a:pPr algn="r"/>
            <a:r>
              <a:rPr lang="en-US" sz="1600" dirty="0">
                <a:latin typeface="+mj-lt"/>
              </a:rPr>
              <a:t>PRIORITY 5: </a:t>
            </a:r>
            <a:endParaRPr lang="en-US" sz="1600" dirty="0" smtClean="0">
              <a:latin typeface="+mj-lt"/>
            </a:endParaRPr>
          </a:p>
          <a:p>
            <a:pPr algn="r"/>
            <a:r>
              <a:rPr lang="en-US" sz="1600" dirty="0" smtClean="0">
                <a:latin typeface="+mj-lt"/>
              </a:rPr>
              <a:t>Spatial </a:t>
            </a:r>
            <a:r>
              <a:rPr lang="en-US" sz="1600" dirty="0">
                <a:latin typeface="+mj-lt"/>
              </a:rPr>
              <a:t>integration, human settlements and local government</a:t>
            </a:r>
            <a:endParaRPr lang="en-US" sz="1600" dirty="0">
              <a:latin typeface="+mj-lt"/>
              <a:cs typeface="Arial" panose="020B0604020202020204" pitchFamily="34" charset="0"/>
            </a:endParaRPr>
          </a:p>
        </p:txBody>
      </p:sp>
      <p:sp>
        <p:nvSpPr>
          <p:cNvPr id="18" name="TextBox 17">
            <a:extLst>
              <a:ext uri="{FF2B5EF4-FFF2-40B4-BE49-F238E27FC236}">
                <a16:creationId xmlns="" xmlns:a16="http://schemas.microsoft.com/office/drawing/2014/main" id="{6E3AD5FD-4B1C-4605-9CCA-D4565051EDEF}"/>
              </a:ext>
            </a:extLst>
          </p:cNvPr>
          <p:cNvSpPr txBox="1"/>
          <p:nvPr/>
        </p:nvSpPr>
        <p:spPr>
          <a:xfrm>
            <a:off x="376057" y="2399544"/>
            <a:ext cx="2205106" cy="1323439"/>
          </a:xfrm>
          <a:prstGeom prst="rect">
            <a:avLst/>
          </a:prstGeom>
          <a:noFill/>
        </p:spPr>
        <p:txBody>
          <a:bodyPr wrap="square" rtlCol="0">
            <a:spAutoFit/>
          </a:bodyPr>
          <a:lstStyle/>
          <a:p>
            <a:pPr algn="r"/>
            <a:r>
              <a:rPr lang="en-US" sz="1600" b="1" dirty="0">
                <a:latin typeface="Calibri Light" panose="020F0302020204030204"/>
                <a:cs typeface="Arial" panose="020B0604020202020204" pitchFamily="34" charset="0"/>
              </a:rPr>
              <a:t>PRIORITY 6:</a:t>
            </a:r>
          </a:p>
          <a:p>
            <a:pPr algn="r"/>
            <a:r>
              <a:rPr lang="en-US" sz="1600" b="1" dirty="0">
                <a:latin typeface="Calibri Light" panose="020F0302020204030204"/>
                <a:cs typeface="Arial" panose="020B0604020202020204" pitchFamily="34" charset="0"/>
              </a:rPr>
              <a:t>Social</a:t>
            </a:r>
          </a:p>
          <a:p>
            <a:pPr algn="r"/>
            <a:r>
              <a:rPr lang="en-US" sz="1600" b="1" dirty="0">
                <a:latin typeface="Calibri Light" panose="020F0302020204030204"/>
                <a:cs typeface="Arial" panose="020B0604020202020204" pitchFamily="34" charset="0"/>
              </a:rPr>
              <a:t>cohesion</a:t>
            </a:r>
          </a:p>
          <a:p>
            <a:pPr algn="r"/>
            <a:r>
              <a:rPr lang="en-US" sz="1600" b="1" dirty="0">
                <a:latin typeface="Calibri Light" panose="020F0302020204030204"/>
                <a:cs typeface="Arial" panose="020B0604020202020204" pitchFamily="34" charset="0"/>
              </a:rPr>
              <a:t>and safe</a:t>
            </a:r>
          </a:p>
          <a:p>
            <a:pPr algn="r"/>
            <a:r>
              <a:rPr lang="en-US" sz="1600" b="1" dirty="0">
                <a:latin typeface="Calibri Light" panose="020F0302020204030204"/>
                <a:cs typeface="Arial" panose="020B0604020202020204" pitchFamily="34" charset="0"/>
              </a:rPr>
              <a:t>communities</a:t>
            </a:r>
          </a:p>
        </p:txBody>
      </p:sp>
      <p:graphicFrame>
        <p:nvGraphicFramePr>
          <p:cNvPr id="6" name="Chart 5">
            <a:extLst>
              <a:ext uri="{FF2B5EF4-FFF2-40B4-BE49-F238E27FC236}">
                <a16:creationId xmlns="" xmlns:a16="http://schemas.microsoft.com/office/drawing/2014/main" id="{8EEB3693-848E-488B-AABF-EBC1DE1C5DC1}"/>
              </a:ext>
            </a:extLst>
          </p:cNvPr>
          <p:cNvGraphicFramePr/>
          <p:nvPr>
            <p:extLst>
              <p:ext uri="{D42A27DB-BD31-4B8C-83A1-F6EECF244321}">
                <p14:modId xmlns:p14="http://schemas.microsoft.com/office/powerpoint/2010/main" val="2808555100"/>
              </p:ext>
            </p:extLst>
          </p:nvPr>
        </p:nvGraphicFramePr>
        <p:xfrm>
          <a:off x="2183155" y="1124212"/>
          <a:ext cx="7435488" cy="4634956"/>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a:extLst>
              <a:ext uri="{FF2B5EF4-FFF2-40B4-BE49-F238E27FC236}">
                <a16:creationId xmlns:lc="http://schemas.openxmlformats.org/drawingml/2006/lockedCanvas" xmlns="" xmlns:a16="http://schemas.microsoft.com/office/drawing/2014/main" id="{2EF9CEEA-65F2-4E31-AFB9-C410E054534C}"/>
              </a:ext>
            </a:extLst>
          </p:cNvPr>
          <p:cNvSpPr/>
          <p:nvPr/>
        </p:nvSpPr>
        <p:spPr>
          <a:xfrm>
            <a:off x="3731057" y="1101411"/>
            <a:ext cx="828000" cy="826774"/>
          </a:xfrm>
          <a:prstGeom prst="ellipse">
            <a:avLst/>
          </a:prstGeom>
          <a:solidFill>
            <a:srgbClr val="7030A0">
              <a:alpha val="61000"/>
            </a:srgbClr>
          </a:solidFill>
          <a:ln w="12700" cap="flat" cmpd="sng" algn="ctr">
            <a:no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prstClr val="white"/>
                </a:solidFill>
                <a:latin typeface="Calibri" panose="020F0502020204030204"/>
              </a:rPr>
              <a:t>7</a:t>
            </a:r>
            <a:r>
              <a:rPr kumimoji="0" lang="en-US" sz="1800" b="0" i="0" u="none" strike="noStrike" kern="0" cap="none" spc="0" normalizeH="0" baseline="0" noProof="0" dirty="0" smtClean="0">
                <a:ln>
                  <a:noFill/>
                </a:ln>
                <a:solidFill>
                  <a:prstClr val="white"/>
                </a:solidFill>
                <a:effectLst/>
                <a:uLnTx/>
                <a:uFillTx/>
                <a:latin typeface="Calibri" panose="020F0502020204030204"/>
              </a:rPr>
              <a:t>.</a:t>
            </a:r>
          </a:p>
        </p:txBody>
      </p:sp>
      <p:sp>
        <p:nvSpPr>
          <p:cNvPr id="20" name="TextBox 19">
            <a:extLst>
              <a:ext uri="{FF2B5EF4-FFF2-40B4-BE49-F238E27FC236}">
                <a16:creationId xmlns="" xmlns:a16="http://schemas.microsoft.com/office/drawing/2014/main" id="{6E3AD5FD-4B1C-4605-9CCA-D4565051EDEF}"/>
              </a:ext>
            </a:extLst>
          </p:cNvPr>
          <p:cNvSpPr txBox="1"/>
          <p:nvPr/>
        </p:nvSpPr>
        <p:spPr>
          <a:xfrm>
            <a:off x="1525951" y="1288734"/>
            <a:ext cx="2205106" cy="584775"/>
          </a:xfrm>
          <a:prstGeom prst="rect">
            <a:avLst/>
          </a:prstGeom>
          <a:noFill/>
        </p:spPr>
        <p:txBody>
          <a:bodyPr wrap="square" rtlCol="0">
            <a:spAutoFit/>
          </a:bodyPr>
          <a:lstStyle/>
          <a:p>
            <a:pPr algn="r"/>
            <a:r>
              <a:rPr lang="en-US" sz="1600" dirty="0">
                <a:latin typeface="+mj-lt"/>
              </a:rPr>
              <a:t>PRIORITY 7: A better Africa and world</a:t>
            </a:r>
            <a:endParaRPr lang="en-US" sz="1600" dirty="0">
              <a:latin typeface="+mj-lt"/>
              <a:cs typeface="Arial" panose="020B0604020202020204" pitchFamily="34" charset="0"/>
            </a:endParaRPr>
          </a:p>
        </p:txBody>
      </p:sp>
      <p:sp>
        <p:nvSpPr>
          <p:cNvPr id="23" name="Rounded Rectangle 22">
            <a:extLst>
              <a:ext uri="{FF2B5EF4-FFF2-40B4-BE49-F238E27FC236}">
                <a16:creationId xmlns:a16="http://schemas.microsoft.com/office/drawing/2014/main" xmlns="" id="{3FF68B7E-2A3C-7445-840D-E03AC743B2BC}"/>
              </a:ext>
            </a:extLst>
          </p:cNvPr>
          <p:cNvSpPr/>
          <p:nvPr/>
        </p:nvSpPr>
        <p:spPr>
          <a:xfrm>
            <a:off x="718225" y="748723"/>
            <a:ext cx="11326629" cy="286848"/>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24" name="TextBox 23">
            <a:extLst>
              <a:ext uri="{FF2B5EF4-FFF2-40B4-BE49-F238E27FC236}">
                <a16:creationId xmlns:a16="http://schemas.microsoft.com/office/drawing/2014/main" xmlns="" id="{3D1D2E24-36FA-6149-B377-163EFDF93ABC}"/>
              </a:ext>
            </a:extLst>
          </p:cNvPr>
          <p:cNvSpPr txBox="1"/>
          <p:nvPr/>
        </p:nvSpPr>
        <p:spPr>
          <a:xfrm>
            <a:off x="989159" y="7665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4: Successful reintegration of all those under the care of the Department</a:t>
            </a:r>
            <a:endParaRPr lang="da-DK" sz="1400" b="1" dirty="0">
              <a:solidFill>
                <a:srgbClr val="FFFFFF"/>
              </a:solidFill>
              <a:latin typeface="Segoe UI Light"/>
              <a:cs typeface="Segoe UI" panose="020B0502040204020203" pitchFamily="34" charset="0"/>
            </a:endParaRPr>
          </a:p>
        </p:txBody>
      </p:sp>
      <p:cxnSp>
        <p:nvCxnSpPr>
          <p:cNvPr id="25" name="Straight Connector 24">
            <a:extLst>
              <a:ext uri="{FF2B5EF4-FFF2-40B4-BE49-F238E27FC236}">
                <a16:creationId xmlns:a16="http://schemas.microsoft.com/office/drawing/2014/main" xmlns="" id="{D4D9F918-F730-4449-AB3E-2E8143B1A414}"/>
              </a:ext>
            </a:extLst>
          </p:cNvPr>
          <p:cNvCxnSpPr>
            <a:cxnSpLocks/>
          </p:cNvCxnSpPr>
          <p:nvPr/>
        </p:nvCxnSpPr>
        <p:spPr>
          <a:xfrm>
            <a:off x="7236372" y="910723"/>
            <a:ext cx="4607054" cy="1"/>
          </a:xfrm>
          <a:prstGeom prst="line">
            <a:avLst/>
          </a:prstGeom>
          <a:noFill/>
          <a:ln w="6350" cap="flat" cmpd="sng" algn="ctr">
            <a:solidFill>
              <a:srgbClr val="FFFFFF"/>
            </a:solidFill>
            <a:prstDash val="solid"/>
            <a:miter lim="800000"/>
          </a:ln>
          <a:effectLst/>
        </p:spPr>
      </p:cxnSp>
    </p:spTree>
    <p:extLst>
      <p:ext uri="{BB962C8B-B14F-4D97-AF65-F5344CB8AC3E}">
        <p14:creationId xmlns:p14="http://schemas.microsoft.com/office/powerpoint/2010/main" val="1476950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4430A9AA-BB5E-FF43-8C3E-F42948508E5B}"/>
              </a:ext>
            </a:extLst>
          </p:cNvPr>
          <p:cNvSpPr txBox="1">
            <a:spLocks/>
          </p:cNvSpPr>
          <p:nvPr/>
        </p:nvSpPr>
        <p:spPr>
          <a:xfrm>
            <a:off x="989159" y="34105"/>
            <a:ext cx="10940374" cy="694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lvl="0">
              <a:defRPr/>
            </a:pPr>
            <a:r>
              <a:rPr kumimoji="0" lang="en-US" sz="4000" b="1" i="0" u="none" strike="noStrike" kern="1200" cap="none" spc="0" normalizeH="0" baseline="0" noProof="0" dirty="0" smtClean="0">
                <a:ln>
                  <a:noFill/>
                </a:ln>
                <a:solidFill>
                  <a:srgbClr val="000000"/>
                </a:solidFill>
                <a:effectLst/>
                <a:uLnTx/>
                <a:uFillTx/>
                <a:latin typeface="Georgia"/>
              </a:rPr>
              <a:t>2019 MTSF </a:t>
            </a:r>
            <a:r>
              <a:rPr lang="en-US" sz="4000" dirty="0">
                <a:solidFill>
                  <a:srgbClr val="000000"/>
                </a:solidFill>
                <a:latin typeface="Georgia"/>
              </a:rPr>
              <a:t>contributions</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21" name="TextBox 20">
            <a:extLst>
              <a:ext uri="{FF2B5EF4-FFF2-40B4-BE49-F238E27FC236}">
                <a16:creationId xmlns:a16="http://schemas.microsoft.com/office/drawing/2014/main" xmlns="" id="{3D1D2E24-36FA-6149-B377-163EFDF93ABC}"/>
              </a:ext>
            </a:extLst>
          </p:cNvPr>
          <p:cNvSpPr txBox="1"/>
          <p:nvPr/>
        </p:nvSpPr>
        <p:spPr>
          <a:xfrm>
            <a:off x="989159" y="2271555"/>
            <a:ext cx="6365424"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4: Successful reintegration of all those under the care of the Department</a:t>
            </a:r>
            <a:endParaRPr lang="da-DK" sz="1400" b="1" dirty="0">
              <a:solidFill>
                <a:srgbClr val="FFFFFF"/>
              </a:solidFill>
              <a:latin typeface="Segoe UI Light"/>
              <a:cs typeface="Segoe UI" panose="020B0502040204020203" pitchFamily="34" charset="0"/>
            </a:endParaRPr>
          </a:p>
        </p:txBody>
      </p:sp>
      <p:sp>
        <p:nvSpPr>
          <p:cNvPr id="24" name="TextBox 23">
            <a:extLst>
              <a:ext uri="{FF2B5EF4-FFF2-40B4-BE49-F238E27FC236}">
                <a16:creationId xmlns:a16="http://schemas.microsoft.com/office/drawing/2014/main" xmlns="" id="{3D1D2E24-36FA-6149-B377-163EFDF93ABC}"/>
              </a:ext>
            </a:extLst>
          </p:cNvPr>
          <p:cNvSpPr txBox="1"/>
          <p:nvPr/>
        </p:nvSpPr>
        <p:spPr>
          <a:xfrm>
            <a:off x="989159" y="7665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4: Successful reintegration of all those under the care of the Department</a:t>
            </a:r>
            <a:endParaRPr lang="da-DK" sz="1400" b="1" dirty="0">
              <a:solidFill>
                <a:srgbClr val="FFFFFF"/>
              </a:solidFill>
              <a:latin typeface="Segoe UI Light"/>
              <a:cs typeface="Segoe UI" panose="020B0502040204020203"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1557229674"/>
              </p:ext>
            </p:extLst>
          </p:nvPr>
        </p:nvGraphicFramePr>
        <p:xfrm>
          <a:off x="647700" y="1265766"/>
          <a:ext cx="11010902" cy="5035680"/>
        </p:xfrm>
        <a:graphic>
          <a:graphicData uri="http://schemas.openxmlformats.org/drawingml/2006/table">
            <a:tbl>
              <a:tblPr firstRow="1" bandRow="1">
                <a:tableStyleId>{93296810-A885-4BE3-A3E7-6D5BEEA58F35}</a:tableStyleId>
              </a:tblPr>
              <a:tblGrid>
                <a:gridCol w="1765468"/>
                <a:gridCol w="270624"/>
                <a:gridCol w="1847176"/>
                <a:gridCol w="213739"/>
                <a:gridCol w="1765468"/>
                <a:gridCol w="213739"/>
                <a:gridCol w="1765468"/>
                <a:gridCol w="213739"/>
                <a:gridCol w="2955481"/>
              </a:tblGrid>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latin typeface="+mj-lt"/>
                        </a:rPr>
                        <a:t>MTSF Priority Area</a:t>
                      </a:r>
                      <a:endParaRPr lang="en-ZA" sz="2000" dirty="0" smtClean="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ZA" sz="800" dirty="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2000" dirty="0" smtClean="0">
                          <a:solidFill>
                            <a:schemeClr val="bg1"/>
                          </a:solidFill>
                          <a:latin typeface="+mj-lt"/>
                        </a:rPr>
                        <a:t>MTSF Indicator</a:t>
                      </a:r>
                      <a:endParaRPr lang="en-ZA" sz="2000" dirty="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ZA" sz="800" dirty="0">
                        <a:solidFill>
                          <a:schemeClr val="bg1"/>
                        </a:solidFill>
                        <a:latin typeface="+mj-lt"/>
                      </a:endParaRPr>
                    </a:p>
                  </a:txBody>
                  <a:tcPr>
                    <a:lnL w="38100"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2000" dirty="0" smtClean="0">
                          <a:solidFill>
                            <a:schemeClr val="bg1"/>
                          </a:solidFill>
                          <a:latin typeface="+mj-lt"/>
                        </a:rPr>
                        <a:t>Target</a:t>
                      </a:r>
                      <a:endParaRPr lang="en-ZA" sz="2000" dirty="0">
                        <a:solidFill>
                          <a:schemeClr val="bg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rgbClr val="548235"/>
                    </a:solidFill>
                  </a:tcPr>
                </a:tc>
                <a:tc>
                  <a:txBody>
                    <a:bodyPr/>
                    <a:lstStyle/>
                    <a:p>
                      <a:endParaRPr lang="en-ZA" sz="100" dirty="0" smtClean="0">
                        <a:solidFill>
                          <a:schemeClr val="bg1"/>
                        </a:solidFill>
                        <a:latin typeface="+mj-lt"/>
                      </a:endParaRPr>
                    </a:p>
                  </a:txBody>
                  <a:tcPr>
                    <a:lnL w="28575"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ZA" sz="2000" dirty="0" smtClean="0">
                          <a:solidFill>
                            <a:schemeClr val="bg1"/>
                          </a:solidFill>
                          <a:latin typeface="+mj-lt"/>
                        </a:rPr>
                        <a:t>Current performance</a:t>
                      </a: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US" sz="100" dirty="0" smtClean="0">
                        <a:solidFill>
                          <a:schemeClr val="bg1"/>
                        </a:solidFill>
                        <a:latin typeface="+mj-lt"/>
                      </a:endParaRPr>
                    </a:p>
                  </a:txBody>
                  <a:tcPr>
                    <a:lnL w="38100"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smtClean="0">
                          <a:solidFill>
                            <a:schemeClr val="bg1"/>
                          </a:solidFill>
                          <a:latin typeface="+mj-lt"/>
                        </a:rPr>
                        <a:t>Interventions to achieve the set targets</a:t>
                      </a: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rgbClr val="548235"/>
                    </a:solidFill>
                  </a:tcPr>
                </a:tc>
              </a:tr>
              <a:tr h="100800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mj-lt"/>
                        </a:rPr>
                        <a:t>Priority 6: Social cohesion and safe communities </a:t>
                      </a:r>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chemeClr val="accent6">
                        <a:lumMod val="40000"/>
                        <a:lumOff val="60000"/>
                      </a:schemeClr>
                    </a:solid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1800" dirty="0" smtClean="0">
                          <a:solidFill>
                            <a:schemeClr val="tx1"/>
                          </a:solidFill>
                          <a:latin typeface="+mj-lt"/>
                        </a:rPr>
                        <a:t>Percentage of probationers without violations</a:t>
                      </a:r>
                      <a:endParaRPr lang="en-ZA" sz="1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r h="1008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1800" dirty="0" smtClean="0">
                          <a:solidFill>
                            <a:schemeClr val="tx1"/>
                          </a:solidFill>
                          <a:latin typeface="+mj-lt"/>
                        </a:rPr>
                        <a:t>Percentage of parolees without violations</a:t>
                      </a:r>
                      <a:endParaRPr lang="en-ZA" sz="1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chemeClr val="bg1"/>
                    </a:solid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r h="1008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ZA" sz="1800" dirty="0" smtClean="0">
                          <a:solidFill>
                            <a:schemeClr val="tx1"/>
                          </a:solidFill>
                          <a:latin typeface="+mj-lt"/>
                        </a:rPr>
                        <a:t>Percentage increase in victims participating in Restorative Justice Programmes</a:t>
                      </a:r>
                      <a:endParaRPr lang="en-ZA" sz="1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75993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BBCF82-3B5E-49D2-925A-D77EAD29AFF1}"/>
              </a:ext>
            </a:extLst>
          </p:cNvPr>
          <p:cNvSpPr>
            <a:spLocks noGrp="1"/>
          </p:cNvSpPr>
          <p:nvPr>
            <p:ph type="title" idx="4294967295"/>
          </p:nvPr>
        </p:nvSpPr>
        <p:spPr>
          <a:xfrm>
            <a:off x="122238" y="-115202"/>
            <a:ext cx="11231562" cy="1012825"/>
          </a:xfrm>
        </p:spPr>
        <p:txBody>
          <a:bodyPr>
            <a:normAutofit/>
          </a:bodyPr>
          <a:lstStyle/>
          <a:p>
            <a:r>
              <a:rPr lang="en-ZA" sz="4000" b="1" dirty="0">
                <a:solidFill>
                  <a:srgbClr val="000000"/>
                </a:solidFill>
                <a:latin typeface="Georgia"/>
              </a:rPr>
              <a:t>Problem Tree - Social Reintegration….</a:t>
            </a:r>
          </a:p>
        </p:txBody>
      </p:sp>
      <p:graphicFrame>
        <p:nvGraphicFramePr>
          <p:cNvPr id="3" name="Diagram 2"/>
          <p:cNvGraphicFramePr/>
          <p:nvPr>
            <p:extLst>
              <p:ext uri="{D42A27DB-BD31-4B8C-83A1-F6EECF244321}">
                <p14:modId xmlns:p14="http://schemas.microsoft.com/office/powerpoint/2010/main" val="2044414857"/>
              </p:ext>
            </p:extLst>
          </p:nvPr>
        </p:nvGraphicFramePr>
        <p:xfrm>
          <a:off x="310206" y="1478392"/>
          <a:ext cx="11571588" cy="6149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3643725" y="1116643"/>
            <a:ext cx="2189777" cy="612000"/>
          </a:xfrm>
          <a:prstGeom prst="rect">
            <a:avLst/>
          </a:prstGeom>
          <a:solidFill>
            <a:schemeClr val="bg1">
              <a:lumMod val="85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7815"/>
            <a:r>
              <a:rPr lang="en-ZA" sz="1797" b="1" dirty="0">
                <a:solidFill>
                  <a:prstClr val="black"/>
                </a:solidFill>
              </a:rPr>
              <a:t>Reoffending </a:t>
            </a:r>
          </a:p>
          <a:p>
            <a:pPr algn="ctr" defTabSz="1177815"/>
            <a:r>
              <a:rPr lang="en-ZA" sz="1797" b="1" dirty="0">
                <a:solidFill>
                  <a:prstClr val="black"/>
                </a:solidFill>
              </a:rPr>
              <a:t>Unemployment </a:t>
            </a:r>
          </a:p>
        </p:txBody>
      </p:sp>
      <p:sp>
        <p:nvSpPr>
          <p:cNvPr id="13" name="Rectangle 12"/>
          <p:cNvSpPr/>
          <p:nvPr/>
        </p:nvSpPr>
        <p:spPr>
          <a:xfrm>
            <a:off x="5976793" y="1116643"/>
            <a:ext cx="2189777" cy="612000"/>
          </a:xfrm>
          <a:prstGeom prst="rect">
            <a:avLst/>
          </a:prstGeom>
          <a:solidFill>
            <a:schemeClr val="bg1">
              <a:lumMod val="85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7815"/>
            <a:r>
              <a:rPr lang="en-ZA" sz="1797" b="1" dirty="0">
                <a:solidFill>
                  <a:prstClr val="black"/>
                </a:solidFill>
              </a:rPr>
              <a:t>Dysfunctional families </a:t>
            </a:r>
          </a:p>
        </p:txBody>
      </p:sp>
      <p:sp>
        <p:nvSpPr>
          <p:cNvPr id="14" name="Rectangle 13"/>
          <p:cNvSpPr/>
          <p:nvPr/>
        </p:nvSpPr>
        <p:spPr>
          <a:xfrm>
            <a:off x="8272957" y="1116998"/>
            <a:ext cx="2189777" cy="612000"/>
          </a:xfrm>
          <a:prstGeom prst="rect">
            <a:avLst/>
          </a:prstGeom>
          <a:solidFill>
            <a:schemeClr val="bg1">
              <a:lumMod val="85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7815"/>
            <a:r>
              <a:rPr lang="en-ZA" sz="1797" b="1" dirty="0">
                <a:solidFill>
                  <a:prstClr val="black"/>
                </a:solidFill>
              </a:rPr>
              <a:t>Behaviour relapse</a:t>
            </a:r>
          </a:p>
        </p:txBody>
      </p:sp>
      <p:sp>
        <p:nvSpPr>
          <p:cNvPr id="15" name="TextBox 14"/>
          <p:cNvSpPr txBox="1"/>
          <p:nvPr/>
        </p:nvSpPr>
        <p:spPr>
          <a:xfrm>
            <a:off x="2100972" y="1294987"/>
            <a:ext cx="1294047" cy="461475"/>
          </a:xfrm>
          <a:prstGeom prst="rect">
            <a:avLst/>
          </a:prstGeom>
          <a:noFill/>
        </p:spPr>
        <p:txBody>
          <a:bodyPr wrap="square" lIns="91210" tIns="45605" rIns="91210" bIns="45605" rtlCol="0">
            <a:spAutoFit/>
          </a:bodyPr>
          <a:lstStyle/>
          <a:p>
            <a:pPr defTabSz="912114"/>
            <a:r>
              <a:rPr lang="en-US" sz="2396" b="1" dirty="0">
                <a:solidFill>
                  <a:srgbClr val="FF9900"/>
                </a:solidFill>
                <a:latin typeface="Calibri" panose="020F0502020204030204"/>
              </a:rPr>
              <a:t>Effects</a:t>
            </a:r>
          </a:p>
        </p:txBody>
      </p:sp>
      <p:sp>
        <p:nvSpPr>
          <p:cNvPr id="16" name="TextBox 15"/>
          <p:cNvSpPr txBox="1"/>
          <p:nvPr/>
        </p:nvSpPr>
        <p:spPr>
          <a:xfrm>
            <a:off x="10830961" y="1611742"/>
            <a:ext cx="1303889" cy="830722"/>
          </a:xfrm>
          <a:prstGeom prst="rect">
            <a:avLst/>
          </a:prstGeom>
          <a:noFill/>
        </p:spPr>
        <p:txBody>
          <a:bodyPr wrap="square" lIns="91210" tIns="45605" rIns="91210" bIns="45605" rtlCol="0">
            <a:spAutoFit/>
          </a:bodyPr>
          <a:lstStyle/>
          <a:p>
            <a:pPr defTabSz="912114"/>
            <a:r>
              <a:rPr lang="en-US" sz="2396" b="1" dirty="0">
                <a:solidFill>
                  <a:srgbClr val="679F81"/>
                </a:solidFill>
                <a:latin typeface="Calibri" panose="020F0502020204030204"/>
              </a:rPr>
              <a:t>Core problem</a:t>
            </a:r>
          </a:p>
        </p:txBody>
      </p:sp>
      <p:sp>
        <p:nvSpPr>
          <p:cNvPr id="11" name="TextBox 10">
            <a:extLst>
              <a:ext uri="{FF2B5EF4-FFF2-40B4-BE49-F238E27FC236}">
                <a16:creationId xmlns:a16="http://schemas.microsoft.com/office/drawing/2014/main" xmlns="" id="{3D1D2E24-36FA-6149-B377-163EFDF93ABC}"/>
              </a:ext>
            </a:extLst>
          </p:cNvPr>
          <p:cNvSpPr txBox="1"/>
          <p:nvPr/>
        </p:nvSpPr>
        <p:spPr>
          <a:xfrm>
            <a:off x="989159" y="7665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4: Successful reintegration of all those under the care of the Department</a:t>
            </a:r>
            <a:endParaRPr lang="da-DK" sz="1400" b="1" dirty="0">
              <a:solidFill>
                <a:srgbClr val="FFFFFF"/>
              </a:solidFill>
              <a:latin typeface="Segoe UI Light"/>
              <a:cs typeface="Segoe UI" panose="020B0502040204020203" pitchFamily="34" charset="0"/>
            </a:endParaRPr>
          </a:p>
        </p:txBody>
      </p:sp>
    </p:spTree>
    <p:extLst>
      <p:ext uri="{BB962C8B-B14F-4D97-AF65-F5344CB8AC3E}">
        <p14:creationId xmlns:p14="http://schemas.microsoft.com/office/powerpoint/2010/main" val="5706794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3925</TotalTime>
  <Words>2197</Words>
  <Application>Microsoft Office PowerPoint</Application>
  <PresentationFormat>Widescreen</PresentationFormat>
  <Paragraphs>358</Paragraphs>
  <Slides>19</Slides>
  <Notes>17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0" baseType="lpstr">
      <vt:lpstr>Arial</vt:lpstr>
      <vt:lpstr>Calibri</vt:lpstr>
      <vt:lpstr>Calibri Light</vt:lpstr>
      <vt:lpstr>Century Gothic</vt:lpstr>
      <vt:lpstr>Georgia</vt:lpstr>
      <vt:lpstr>Lato</vt:lpstr>
      <vt:lpstr>Segoe UI</vt:lpstr>
      <vt:lpstr>Segoe UI Light</vt:lpstr>
      <vt:lpstr>Times New Roman</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Tree - Social Reintegration….</vt:lpstr>
      <vt:lpstr>Solution Tree - Social Reintegration….</vt:lpstr>
      <vt:lpstr>Results chain</vt:lpstr>
      <vt:lpstr>Results chain</vt:lpstr>
      <vt:lpstr>PowerPoint Presentation</vt:lpstr>
      <vt:lpstr>Modes of service delivery Social Reintegration</vt:lpstr>
      <vt:lpstr>Strategic Risks</vt:lpstr>
      <vt:lpstr>Strategic Risks cont….</vt:lpstr>
      <vt:lpstr>Critical success factors and management of dependencies</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Matagane Makobe</dc:creator>
  <cp:lastModifiedBy>Anbigay Naicker</cp:lastModifiedBy>
  <cp:revision>124</cp:revision>
  <dcterms:created xsi:type="dcterms:W3CDTF">2020-09-14T09:49:54Z</dcterms:created>
  <dcterms:modified xsi:type="dcterms:W3CDTF">2020-10-07T20:03:47Z</dcterms:modified>
</cp:coreProperties>
</file>