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0" r:id="rId3"/>
    <p:sldId id="257" r:id="rId4"/>
    <p:sldId id="269" r:id="rId5"/>
    <p:sldId id="261" r:id="rId6"/>
    <p:sldId id="283" r:id="rId7"/>
    <p:sldId id="270" r:id="rId8"/>
    <p:sldId id="286" r:id="rId9"/>
    <p:sldId id="291" r:id="rId10"/>
    <p:sldId id="282" r:id="rId11"/>
    <p:sldId id="271" r:id="rId12"/>
    <p:sldId id="262" r:id="rId13"/>
    <p:sldId id="284" r:id="rId14"/>
    <p:sldId id="292" r:id="rId15"/>
    <p:sldId id="274" r:id="rId16"/>
    <p:sldId id="272" r:id="rId17"/>
    <p:sldId id="293" r:id="rId18"/>
    <p:sldId id="294" r:id="rId19"/>
    <p:sldId id="295"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30" autoAdjust="0"/>
  </p:normalViewPr>
  <p:slideViewPr>
    <p:cSldViewPr snapToGrid="0">
      <p:cViewPr>
        <p:scale>
          <a:sx n="60" d="100"/>
          <a:sy n="60" d="100"/>
        </p:scale>
        <p:origin x="706" y="3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3-9E02-41A4-A3AB-C08F8F4BCB2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6-9E02-41A4-A3AB-C08F8F4BCB2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5-9E02-41A4-A3AB-C08F8F4BCB2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4-9E02-41A4-A3AB-C08F8F4BCB20}"/>
              </c:ext>
            </c:extLst>
          </c:dPt>
          <c:dPt>
            <c:idx val="4"/>
            <c:bubble3D val="0"/>
            <c:spPr>
              <a:solidFill>
                <a:schemeClr val="accent5"/>
              </a:solidFill>
              <a:ln w="19050">
                <a:noFill/>
              </a:ln>
              <a:effectLst/>
              <a:scene3d>
                <a:camera prst="orthographicFront"/>
                <a:lightRig rig="threePt" dir="t"/>
              </a:scene3d>
              <a:sp3d prstMaterial="metal">
                <a:bevelT w="88900" h="88900"/>
              </a:sp3d>
            </c:spPr>
          </c:dPt>
          <c:dPt>
            <c:idx val="5"/>
            <c:bubble3D val="0"/>
            <c:spPr>
              <a:solidFill>
                <a:schemeClr val="accent6"/>
              </a:solidFill>
              <a:ln w="19050">
                <a:noFill/>
              </a:ln>
              <a:effectLst/>
              <a:scene3d>
                <a:camera prst="orthographicFront"/>
                <a:lightRig rig="threePt" dir="t"/>
              </a:scene3d>
              <a:sp3d prstMaterial="metal">
                <a:bevelT w="88900" h="88900"/>
              </a:sp3d>
            </c:spPr>
          </c:dPt>
          <c:dPt>
            <c:idx val="6"/>
            <c:bubble3D val="0"/>
            <c:spPr>
              <a:solidFill>
                <a:srgbClr val="7030A0"/>
              </a:solidFill>
              <a:ln w="19050">
                <a:noFill/>
              </a:ln>
              <a:effectLst/>
              <a:scene3d>
                <a:camera prst="orthographicFront"/>
                <a:lightRig rig="threePt" dir="t"/>
              </a:scene3d>
              <a:sp3d prstMaterial="metal">
                <a:bevelT w="88900" h="88900"/>
              </a:sp3d>
            </c:spPr>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xmlns:c16r2="http://schemas.microsoft.com/office/drawing/2015/06/chart">
            <c:ext xmlns:c16="http://schemas.microsoft.com/office/drawing/2014/chart" uri="{C3380CC4-5D6E-409C-BE32-E72D297353CC}">
              <c16:uniqueId val="{00000000-9E02-41A4-A3AB-C08F8F4BCB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ADD7B-0AF2-495B-85CE-D84F0E4BE99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ZA"/>
        </a:p>
      </dgm:t>
    </dgm:pt>
    <dgm:pt modelId="{28F23E8B-302A-44C0-B19A-747F86C6A98D}">
      <dgm:prSet phldrT="[Text]" custT="1"/>
      <dgm:spPr>
        <a:xfrm>
          <a:off x="45705" y="141176"/>
          <a:ext cx="10187922" cy="998201"/>
        </a:xfrm>
        <a:prstGeom prst="rect">
          <a:avLst/>
        </a:prstGeom>
        <a:solidFill>
          <a:srgbClr val="679F8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sz="2400" b="1" dirty="0" smtClean="0">
              <a:solidFill>
                <a:sysClr val="window" lastClr="FFFFFF"/>
              </a:solidFill>
              <a:latin typeface="Lato"/>
              <a:ea typeface="+mn-ea"/>
              <a:cs typeface="+mn-cs"/>
            </a:rPr>
            <a:t>Problem Statement:</a:t>
          </a:r>
        </a:p>
        <a:p>
          <a:r>
            <a:rPr lang="en-ZA" sz="2400" b="1" dirty="0" smtClean="0">
              <a:solidFill>
                <a:sysClr val="window" lastClr="FFFFFF"/>
              </a:solidFill>
              <a:latin typeface="Lato"/>
              <a:ea typeface="+mn-ea"/>
              <a:cs typeface="+mn-cs"/>
            </a:rPr>
            <a:t>Inadequate provision of a comprehensive package of health care services to inmates</a:t>
          </a:r>
          <a:endParaRPr lang="en-ZA" sz="2400" b="1" dirty="0">
            <a:solidFill>
              <a:sysClr val="window" lastClr="FFFFFF"/>
            </a:solidFill>
            <a:latin typeface="Lato"/>
            <a:ea typeface="+mn-ea"/>
            <a:cs typeface="+mn-cs"/>
          </a:endParaRPr>
        </a:p>
      </dgm:t>
    </dgm:pt>
    <dgm:pt modelId="{00D08E8A-58B7-4C02-966E-EDEA2AD9D4D7}" type="parTrans" cxnId="{A5706C30-B35D-429C-BA32-79FB55918DD5}">
      <dgm:prSet/>
      <dgm:spPr/>
      <dgm:t>
        <a:bodyPr/>
        <a:lstStyle/>
        <a:p>
          <a:endParaRPr lang="en-ZA">
            <a:solidFill>
              <a:schemeClr val="tx1"/>
            </a:solidFill>
          </a:endParaRPr>
        </a:p>
      </dgm:t>
    </dgm:pt>
    <dgm:pt modelId="{50866D9F-2D24-457B-90E6-65891B0FEDC8}" type="sibTrans" cxnId="{A5706C30-B35D-429C-BA32-79FB55918DD5}">
      <dgm:prSet/>
      <dgm:spPr/>
      <dgm:t>
        <a:bodyPr/>
        <a:lstStyle/>
        <a:p>
          <a:endParaRPr lang="en-ZA">
            <a:solidFill>
              <a:schemeClr val="tx1"/>
            </a:solidFill>
          </a:endParaRPr>
        </a:p>
      </dgm:t>
    </dgm:pt>
    <dgm:pt modelId="{625EA18F-0971-4EC6-897D-84234FE891D8}">
      <dgm:prSet phldrT="[Text]" custT="1"/>
      <dgm:spPr>
        <a:xfrm>
          <a:off x="0" y="1541467"/>
          <a:ext cx="3533493" cy="683999"/>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200" b="1" dirty="0" smtClean="0">
              <a:solidFill>
                <a:sysClr val="windowText" lastClr="000000"/>
              </a:solidFill>
              <a:latin typeface="Lato"/>
              <a:ea typeface="+mn-ea"/>
              <a:cs typeface="+mn-cs"/>
            </a:rPr>
            <a:t>Direct cause</a:t>
          </a:r>
        </a:p>
        <a:p>
          <a:r>
            <a:rPr lang="en-ZA" sz="1200" b="1" dirty="0" smtClean="0">
              <a:solidFill>
                <a:sysClr val="windowText" lastClr="000000"/>
              </a:solidFill>
              <a:latin typeface="Lato"/>
              <a:ea typeface="+mn-ea"/>
              <a:cs typeface="+mn-cs"/>
            </a:rPr>
            <a:t>Inadequate compliance to legislative health prescripts and minimum health standards</a:t>
          </a:r>
        </a:p>
      </dgm:t>
    </dgm:pt>
    <dgm:pt modelId="{DEC42C40-E2C6-4711-8954-E59232FBF034}" type="parTrans" cxnId="{8784872F-B441-41AA-B5D1-5108697DD9D8}">
      <dgm:prSet/>
      <dgm:spPr>
        <a:xfrm>
          <a:off x="1766746" y="1139378"/>
          <a:ext cx="3372919" cy="402089"/>
        </a:xfrm>
        <a:custGeom>
          <a:avLst/>
          <a:gdLst/>
          <a:ahLst/>
          <a:cxnLst/>
          <a:rect l="0" t="0" r="0" b="0"/>
          <a:pathLst>
            <a:path>
              <a:moveTo>
                <a:pt x="3372919" y="0"/>
              </a:moveTo>
              <a:lnTo>
                <a:pt x="3372919" y="304079"/>
              </a:lnTo>
              <a:lnTo>
                <a:pt x="0" y="304079"/>
              </a:lnTo>
              <a:lnTo>
                <a:pt x="0" y="402089"/>
              </a:lnTo>
            </a:path>
          </a:pathLst>
        </a:custGeom>
        <a:noFill/>
        <a:ln w="12700" cap="flat" cmpd="sng" algn="ctr">
          <a:noFill/>
          <a:prstDash val="solid"/>
          <a:miter lim="800000"/>
        </a:ln>
        <a:effectLst/>
      </dgm:spPr>
      <dgm:t>
        <a:bodyPr/>
        <a:lstStyle/>
        <a:p>
          <a:endParaRPr lang="en-ZA">
            <a:solidFill>
              <a:schemeClr val="tx1"/>
            </a:solidFill>
          </a:endParaRPr>
        </a:p>
      </dgm:t>
    </dgm:pt>
    <dgm:pt modelId="{C402CE24-9179-4BA1-86D4-189D12824C62}" type="sibTrans" cxnId="{8784872F-B441-41AA-B5D1-5108697DD9D8}">
      <dgm:prSet/>
      <dgm:spPr/>
      <dgm:t>
        <a:bodyPr/>
        <a:lstStyle/>
        <a:p>
          <a:endParaRPr lang="en-ZA">
            <a:solidFill>
              <a:schemeClr val="tx1"/>
            </a:solidFill>
          </a:endParaRPr>
        </a:p>
      </dgm:t>
    </dgm:pt>
    <dgm:pt modelId="{DBD48B4C-76E2-42A3-A37A-2509104A288F}">
      <dgm:prSet phldrT="[Text]" custT="1"/>
      <dgm:spPr>
        <a:xfrm>
          <a:off x="0" y="2280744"/>
          <a:ext cx="3474071" cy="466715"/>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Lack of support infrastructure (dishwashers etc.) to promote maintenance of hygiene</a:t>
          </a:r>
          <a:endParaRPr lang="en-ZA" sz="1400" dirty="0">
            <a:solidFill>
              <a:sysClr val="windowText" lastClr="000000"/>
            </a:solidFill>
            <a:latin typeface="Lato"/>
            <a:ea typeface="+mn-ea"/>
            <a:cs typeface="+mn-cs"/>
          </a:endParaRPr>
        </a:p>
      </dgm:t>
    </dgm:pt>
    <dgm:pt modelId="{41D1DE34-043B-4683-83B6-73136CFCEDDA}" type="parTrans" cxnId="{8F111C1F-30F7-430B-A33A-C8E3D3B0962B}">
      <dgm:prSet/>
      <dgm:spPr>
        <a:xfrm>
          <a:off x="3180144" y="2225467"/>
          <a:ext cx="293927" cy="288635"/>
        </a:xfrm>
        <a:custGeom>
          <a:avLst/>
          <a:gdLst/>
          <a:ahLst/>
          <a:cxnLst/>
          <a:rect l="0" t="0" r="0" b="0"/>
          <a:pathLst>
            <a:path>
              <a:moveTo>
                <a:pt x="0" y="0"/>
              </a:moveTo>
              <a:lnTo>
                <a:pt x="293927" y="288635"/>
              </a:lnTo>
            </a:path>
          </a:pathLst>
        </a:custGeom>
        <a:noFill/>
        <a:ln w="12700" cap="flat" cmpd="sng" algn="ctr">
          <a:noFill/>
          <a:prstDash val="solid"/>
          <a:miter lim="800000"/>
        </a:ln>
        <a:effectLst/>
      </dgm:spPr>
      <dgm:t>
        <a:bodyPr/>
        <a:lstStyle/>
        <a:p>
          <a:endParaRPr lang="en-ZA">
            <a:solidFill>
              <a:schemeClr val="tx1"/>
            </a:solidFill>
          </a:endParaRPr>
        </a:p>
      </dgm:t>
    </dgm:pt>
    <dgm:pt modelId="{B0AFE281-DD4C-4210-BDC1-E718D769885D}" type="sibTrans" cxnId="{8F111C1F-30F7-430B-A33A-C8E3D3B0962B}">
      <dgm:prSet/>
      <dgm:spPr/>
      <dgm:t>
        <a:bodyPr/>
        <a:lstStyle/>
        <a:p>
          <a:endParaRPr lang="en-ZA">
            <a:solidFill>
              <a:schemeClr val="tx1"/>
            </a:solidFill>
          </a:endParaRPr>
        </a:p>
      </dgm:t>
    </dgm:pt>
    <dgm:pt modelId="{EE9E5CFB-74B8-409C-9DA1-18A7D5170302}">
      <dgm:prSet custT="1"/>
      <dgm:spPr>
        <a:xfrm>
          <a:off x="0" y="2836654"/>
          <a:ext cx="3474071" cy="466715"/>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Outdated departmental nutritional ration scale</a:t>
          </a:r>
          <a:endParaRPr lang="en-GB" sz="1400" dirty="0" smtClean="0">
            <a:solidFill>
              <a:sysClr val="windowText" lastClr="000000"/>
            </a:solidFill>
            <a:latin typeface="Lato"/>
            <a:ea typeface="+mn-ea"/>
            <a:cs typeface="+mn-cs"/>
          </a:endParaRPr>
        </a:p>
      </dgm:t>
    </dgm:pt>
    <dgm:pt modelId="{564E7943-52EC-4B06-B706-021BEB639504}" type="parTrans" cxnId="{F926C094-913C-4967-AB94-03F13803F1EA}">
      <dgm:prSet/>
      <dgm:spPr>
        <a:xfrm>
          <a:off x="3180144" y="2225467"/>
          <a:ext cx="293927" cy="844544"/>
        </a:xfrm>
        <a:custGeom>
          <a:avLst/>
          <a:gdLst/>
          <a:ahLst/>
          <a:cxnLst/>
          <a:rect l="0" t="0" r="0" b="0"/>
          <a:pathLst>
            <a:path>
              <a:moveTo>
                <a:pt x="0" y="0"/>
              </a:moveTo>
              <a:lnTo>
                <a:pt x="293927" y="844544"/>
              </a:lnTo>
            </a:path>
          </a:pathLst>
        </a:custGeom>
        <a:noFill/>
        <a:ln w="12700" cap="flat" cmpd="sng" algn="ctr">
          <a:noFill/>
          <a:prstDash val="solid"/>
          <a:miter lim="800000"/>
        </a:ln>
        <a:effectLst/>
      </dgm:spPr>
      <dgm:t>
        <a:bodyPr/>
        <a:lstStyle/>
        <a:p>
          <a:endParaRPr lang="en-GB"/>
        </a:p>
      </dgm:t>
    </dgm:pt>
    <dgm:pt modelId="{86A529E2-4CDC-48F4-9691-0219DA0FF019}" type="sibTrans" cxnId="{F926C094-913C-4967-AB94-03F13803F1EA}">
      <dgm:prSet/>
      <dgm:spPr/>
      <dgm:t>
        <a:bodyPr/>
        <a:lstStyle/>
        <a:p>
          <a:endParaRPr lang="en-GB"/>
        </a:p>
      </dgm:t>
    </dgm:pt>
    <dgm:pt modelId="{77A58B12-FFD3-40C2-B705-D931EA5C3A7A}">
      <dgm:prSet custT="1"/>
      <dgm:spPr>
        <a:xfrm>
          <a:off x="0" y="3397749"/>
          <a:ext cx="3474071" cy="466715"/>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Limited number of pharmacies to increase availability and accessibility of medicines and other supplies</a:t>
          </a:r>
          <a:endParaRPr lang="en-GB" sz="1200" dirty="0" smtClean="0">
            <a:solidFill>
              <a:sysClr val="windowText" lastClr="000000"/>
            </a:solidFill>
            <a:latin typeface="Lato"/>
            <a:ea typeface="+mn-ea"/>
            <a:cs typeface="+mn-cs"/>
          </a:endParaRPr>
        </a:p>
      </dgm:t>
    </dgm:pt>
    <dgm:pt modelId="{AFC4000F-187D-47CD-8EB8-D0E56019B2F8}" type="parTrans" cxnId="{6EC7F245-627F-4B5C-96E8-495884141057}">
      <dgm:prSet/>
      <dgm:spPr>
        <a:xfrm>
          <a:off x="3180144" y="2225467"/>
          <a:ext cx="293927" cy="1405639"/>
        </a:xfrm>
        <a:custGeom>
          <a:avLst/>
          <a:gdLst/>
          <a:ahLst/>
          <a:cxnLst/>
          <a:rect l="0" t="0" r="0" b="0"/>
          <a:pathLst>
            <a:path>
              <a:moveTo>
                <a:pt x="0" y="0"/>
              </a:moveTo>
              <a:lnTo>
                <a:pt x="293927" y="1405639"/>
              </a:lnTo>
            </a:path>
          </a:pathLst>
        </a:custGeom>
        <a:noFill/>
        <a:ln w="12700" cap="flat" cmpd="sng" algn="ctr">
          <a:noFill/>
          <a:prstDash val="solid"/>
          <a:miter lim="800000"/>
        </a:ln>
        <a:effectLst/>
      </dgm:spPr>
      <dgm:t>
        <a:bodyPr/>
        <a:lstStyle/>
        <a:p>
          <a:endParaRPr lang="en-GB"/>
        </a:p>
      </dgm:t>
    </dgm:pt>
    <dgm:pt modelId="{700C5BF9-3A24-496F-9F69-3BCADC39DE30}" type="sibTrans" cxnId="{6EC7F245-627F-4B5C-96E8-495884141057}">
      <dgm:prSet/>
      <dgm:spPr/>
      <dgm:t>
        <a:bodyPr/>
        <a:lstStyle/>
        <a:p>
          <a:endParaRPr lang="en-GB"/>
        </a:p>
      </dgm:t>
    </dgm:pt>
    <dgm:pt modelId="{B10C8B74-A8DE-4011-8C20-D544BB742FE7}">
      <dgm:prSet custT="1"/>
      <dgm:spPr>
        <a:xfrm>
          <a:off x="4574203" y="1550022"/>
          <a:ext cx="3126190" cy="720001"/>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Direct cause                                                                                                Unavailability of electronic health information system</a:t>
          </a:r>
          <a:endParaRPr lang="en-GB" sz="1400" dirty="0" smtClean="0">
            <a:solidFill>
              <a:sysClr val="windowText" lastClr="000000"/>
            </a:solidFill>
            <a:latin typeface="Lato"/>
            <a:ea typeface="+mn-ea"/>
            <a:cs typeface="+mn-cs"/>
          </a:endParaRPr>
        </a:p>
      </dgm:t>
    </dgm:pt>
    <dgm:pt modelId="{8B8F6332-EFF6-43F1-ADD3-77B51F860CE6}" type="parTrans" cxnId="{0555AD24-76FB-4FB6-BA77-2A2DBB46094F}">
      <dgm:prSet/>
      <dgm:spPr>
        <a:xfrm>
          <a:off x="5139666" y="1139378"/>
          <a:ext cx="997632" cy="410644"/>
        </a:xfrm>
        <a:custGeom>
          <a:avLst/>
          <a:gdLst/>
          <a:ahLst/>
          <a:cxnLst/>
          <a:rect l="0" t="0" r="0" b="0"/>
          <a:pathLst>
            <a:path>
              <a:moveTo>
                <a:pt x="0" y="0"/>
              </a:moveTo>
              <a:lnTo>
                <a:pt x="0" y="312634"/>
              </a:lnTo>
              <a:lnTo>
                <a:pt x="997632" y="312634"/>
              </a:lnTo>
              <a:lnTo>
                <a:pt x="997632" y="410644"/>
              </a:lnTo>
            </a:path>
          </a:pathLst>
        </a:custGeom>
        <a:noFill/>
        <a:ln w="12700" cap="flat" cmpd="sng" algn="ctr">
          <a:noFill/>
          <a:prstDash val="solid"/>
          <a:miter lim="800000"/>
        </a:ln>
        <a:effectLst/>
      </dgm:spPr>
      <dgm:t>
        <a:bodyPr/>
        <a:lstStyle/>
        <a:p>
          <a:endParaRPr lang="en-GB"/>
        </a:p>
      </dgm:t>
    </dgm:pt>
    <dgm:pt modelId="{E25C6B44-3A15-432A-9440-11D10ED79366}" type="sibTrans" cxnId="{0555AD24-76FB-4FB6-BA77-2A2DBB46094F}">
      <dgm:prSet/>
      <dgm:spPr/>
      <dgm:t>
        <a:bodyPr/>
        <a:lstStyle/>
        <a:p>
          <a:endParaRPr lang="en-GB"/>
        </a:p>
      </dgm:t>
    </dgm:pt>
    <dgm:pt modelId="{F4423E0E-0A1A-4F8E-936C-94B16DCA44D5}">
      <dgm:prSet custT="1"/>
      <dgm:spPr>
        <a:xfrm>
          <a:off x="8591253" y="2347564"/>
          <a:ext cx="2779253" cy="466715"/>
        </a:xfrm>
        <a:prstGeom prst="rect">
          <a:avLst/>
        </a:prstGeom>
        <a:solidFill>
          <a:srgbClr val="D6C29E"/>
        </a:solidFill>
        <a:ln w="12700" cap="flat" cmpd="sng" algn="ctr">
          <a:noFill/>
          <a:prstDash val="solid"/>
          <a:miter lim="800000"/>
        </a:ln>
        <a:effectLst/>
      </dgm:spPr>
      <dgm:t>
        <a:bodyPr/>
        <a:lstStyle/>
        <a:p>
          <a:r>
            <a:rPr lang="en-ZA" sz="1000" dirty="0" smtClean="0">
              <a:solidFill>
                <a:sysClr val="windowText" lastClr="000000"/>
              </a:solidFill>
              <a:latin typeface="Lato"/>
              <a:ea typeface="+mn-ea"/>
              <a:cs typeface="+mn-cs"/>
            </a:rPr>
            <a:t>Outdated health care structure</a:t>
          </a:r>
          <a:endParaRPr lang="en-GB" sz="1000" dirty="0" smtClean="0">
            <a:solidFill>
              <a:sysClr val="windowText" lastClr="000000"/>
            </a:solidFill>
            <a:latin typeface="Lato"/>
            <a:ea typeface="+mn-ea"/>
            <a:cs typeface="+mn-cs"/>
          </a:endParaRPr>
        </a:p>
      </dgm:t>
    </dgm:pt>
    <dgm:pt modelId="{2771B9F2-DD33-4A17-8CFB-FCD98F363193}" type="parTrans" cxnId="{A14E14B1-8994-4B4A-93FA-03B6E52F2D0E}">
      <dgm:prSet/>
      <dgm:spPr>
        <a:xfrm>
          <a:off x="8591253" y="2270108"/>
          <a:ext cx="248865" cy="310813"/>
        </a:xfrm>
        <a:custGeom>
          <a:avLst/>
          <a:gdLst/>
          <a:ahLst/>
          <a:cxnLst/>
          <a:rect l="0" t="0" r="0" b="0"/>
          <a:pathLst>
            <a:path>
              <a:moveTo>
                <a:pt x="248865" y="0"/>
              </a:moveTo>
              <a:lnTo>
                <a:pt x="0" y="310813"/>
              </a:lnTo>
            </a:path>
          </a:pathLst>
        </a:custGeom>
        <a:noFill/>
        <a:ln w="12700" cap="flat" cmpd="sng" algn="ctr">
          <a:noFill/>
          <a:prstDash val="solid"/>
          <a:miter lim="800000"/>
        </a:ln>
        <a:effectLst/>
      </dgm:spPr>
      <dgm:t>
        <a:bodyPr/>
        <a:lstStyle/>
        <a:p>
          <a:endParaRPr lang="en-GB"/>
        </a:p>
      </dgm:t>
    </dgm:pt>
    <dgm:pt modelId="{97DB09C3-3F52-4403-A809-8E4F1F2676F2}" type="sibTrans" cxnId="{A14E14B1-8994-4B4A-93FA-03B6E52F2D0E}">
      <dgm:prSet/>
      <dgm:spPr/>
      <dgm:t>
        <a:bodyPr/>
        <a:lstStyle/>
        <a:p>
          <a:endParaRPr lang="en-GB"/>
        </a:p>
      </dgm:t>
    </dgm:pt>
    <dgm:pt modelId="{91499F33-AF35-4AEB-ABCD-78525DB9A6E5}">
      <dgm:prSet custT="1"/>
      <dgm:spPr>
        <a:xfrm>
          <a:off x="8591253" y="2859397"/>
          <a:ext cx="2779253" cy="61927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Inadequate prevention, nutritional services not provided as prescribed by nutritional minimum standards</a:t>
          </a:r>
          <a:endParaRPr lang="en-GB" sz="1000" dirty="0" smtClean="0">
            <a:solidFill>
              <a:sysClr val="windowText" lastClr="000000"/>
            </a:solidFill>
            <a:latin typeface="Lato"/>
            <a:ea typeface="+mn-ea"/>
            <a:cs typeface="+mn-cs"/>
          </a:endParaRPr>
        </a:p>
      </dgm:t>
    </dgm:pt>
    <dgm:pt modelId="{62B245A4-3B50-4634-98A8-5F64B4EC5B35}" type="parTrans" cxnId="{93D1F982-E319-418C-BC14-DC4D9F02CFDF}">
      <dgm:prSet/>
      <dgm:spPr>
        <a:xfrm>
          <a:off x="8591253" y="2270108"/>
          <a:ext cx="248865" cy="898924"/>
        </a:xfrm>
        <a:custGeom>
          <a:avLst/>
          <a:gdLst/>
          <a:ahLst/>
          <a:cxnLst/>
          <a:rect l="0" t="0" r="0" b="0"/>
          <a:pathLst>
            <a:path>
              <a:moveTo>
                <a:pt x="248865" y="0"/>
              </a:moveTo>
              <a:lnTo>
                <a:pt x="0" y="898924"/>
              </a:lnTo>
            </a:path>
          </a:pathLst>
        </a:custGeom>
        <a:noFill/>
        <a:ln w="12700" cap="flat" cmpd="sng" algn="ctr">
          <a:noFill/>
          <a:prstDash val="solid"/>
          <a:miter lim="800000"/>
        </a:ln>
        <a:effectLst/>
      </dgm:spPr>
      <dgm:t>
        <a:bodyPr/>
        <a:lstStyle/>
        <a:p>
          <a:endParaRPr lang="en-GB"/>
        </a:p>
      </dgm:t>
    </dgm:pt>
    <dgm:pt modelId="{42E4322E-4645-45DD-A6F4-AB056100E6D0}" type="sibTrans" cxnId="{93D1F982-E319-418C-BC14-DC4D9F02CFDF}">
      <dgm:prSet/>
      <dgm:spPr/>
      <dgm:t>
        <a:bodyPr/>
        <a:lstStyle/>
        <a:p>
          <a:endParaRPr lang="en-GB"/>
        </a:p>
      </dgm:t>
    </dgm:pt>
    <dgm:pt modelId="{5DCD30FC-E286-4257-9C12-46EF3538281E}">
      <dgm:prSet custT="1"/>
      <dgm:spPr>
        <a:xfrm>
          <a:off x="8591253" y="3515169"/>
          <a:ext cx="2779253" cy="692125"/>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Environmental health services not provided as prescribed in the scope for environmental health by the Health Professionals Council for South Africa (HPCSA)</a:t>
          </a:r>
          <a:endParaRPr lang="en-GB" sz="1000" dirty="0" smtClean="0">
            <a:solidFill>
              <a:sysClr val="windowText" lastClr="000000"/>
            </a:solidFill>
            <a:latin typeface="Lato"/>
            <a:ea typeface="+mn-ea"/>
            <a:cs typeface="+mn-cs"/>
          </a:endParaRPr>
        </a:p>
      </dgm:t>
    </dgm:pt>
    <dgm:pt modelId="{C4389EAF-83A8-4FA1-A2A0-0FC084787CDF}" type="parTrans" cxnId="{D15A30EE-6F1C-42FC-B58D-A99DB6B7E4CA}">
      <dgm:prSet/>
      <dgm:spPr>
        <a:xfrm>
          <a:off x="8591253" y="2270108"/>
          <a:ext cx="248865" cy="1591123"/>
        </a:xfrm>
        <a:custGeom>
          <a:avLst/>
          <a:gdLst/>
          <a:ahLst/>
          <a:cxnLst/>
          <a:rect l="0" t="0" r="0" b="0"/>
          <a:pathLst>
            <a:path>
              <a:moveTo>
                <a:pt x="248865" y="0"/>
              </a:moveTo>
              <a:lnTo>
                <a:pt x="0" y="1591123"/>
              </a:lnTo>
            </a:path>
          </a:pathLst>
        </a:custGeom>
        <a:noFill/>
        <a:ln w="12700" cap="flat" cmpd="sng" algn="ctr">
          <a:noFill/>
          <a:prstDash val="solid"/>
          <a:miter lim="800000"/>
        </a:ln>
        <a:effectLst/>
      </dgm:spPr>
      <dgm:t>
        <a:bodyPr/>
        <a:lstStyle/>
        <a:p>
          <a:endParaRPr lang="en-GB"/>
        </a:p>
      </dgm:t>
    </dgm:pt>
    <dgm:pt modelId="{A2D15667-6822-4F5D-8B7A-D9DAAEF3BAD3}" type="sibTrans" cxnId="{D15A30EE-6F1C-42FC-B58D-A99DB6B7E4CA}">
      <dgm:prSet/>
      <dgm:spPr/>
      <dgm:t>
        <a:bodyPr/>
        <a:lstStyle/>
        <a:p>
          <a:endParaRPr lang="en-GB"/>
        </a:p>
      </dgm:t>
    </dgm:pt>
    <dgm:pt modelId="{87689DF8-EB61-4A19-B33A-0BC51D70B864}">
      <dgm:prSet custT="1"/>
      <dgm:spPr>
        <a:xfrm>
          <a:off x="4601753" y="2320873"/>
          <a:ext cx="3060001" cy="6480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Manual systems that do not provide accurate information for decision making </a:t>
          </a:r>
          <a:endParaRPr lang="en-GB" sz="1400" dirty="0" smtClean="0">
            <a:solidFill>
              <a:sysClr val="windowText" lastClr="000000"/>
            </a:solidFill>
            <a:latin typeface="Lato"/>
            <a:ea typeface="+mn-ea"/>
            <a:cs typeface="+mn-cs"/>
          </a:endParaRPr>
        </a:p>
      </dgm:t>
    </dgm:pt>
    <dgm:pt modelId="{781BB407-238C-4A94-B061-E047654F548C}" type="parTrans" cxnId="{9401DAE5-3AE4-46C0-A494-9047852EDA25}">
      <dgm:prSet/>
      <dgm:spPr>
        <a:xfrm>
          <a:off x="4601753" y="2270024"/>
          <a:ext cx="285068" cy="374849"/>
        </a:xfrm>
        <a:custGeom>
          <a:avLst/>
          <a:gdLst/>
          <a:ahLst/>
          <a:cxnLst/>
          <a:rect l="0" t="0" r="0" b="0"/>
          <a:pathLst>
            <a:path>
              <a:moveTo>
                <a:pt x="285068" y="0"/>
              </a:moveTo>
              <a:lnTo>
                <a:pt x="0" y="374849"/>
              </a:lnTo>
            </a:path>
          </a:pathLst>
        </a:custGeom>
        <a:noFill/>
        <a:ln w="12700" cap="flat" cmpd="sng" algn="ctr">
          <a:noFill/>
          <a:prstDash val="solid"/>
          <a:miter lim="800000"/>
        </a:ln>
        <a:effectLst/>
      </dgm:spPr>
      <dgm:t>
        <a:bodyPr/>
        <a:lstStyle/>
        <a:p>
          <a:endParaRPr lang="en-GB"/>
        </a:p>
      </dgm:t>
    </dgm:pt>
    <dgm:pt modelId="{CD71C7C3-DD3C-4860-92F6-4ACE0F5F055F}" type="sibTrans" cxnId="{9401DAE5-3AE4-46C0-A494-9047852EDA25}">
      <dgm:prSet/>
      <dgm:spPr/>
      <dgm:t>
        <a:bodyPr/>
        <a:lstStyle/>
        <a:p>
          <a:endParaRPr lang="en-GB"/>
        </a:p>
      </dgm:t>
    </dgm:pt>
    <dgm:pt modelId="{32D3F0AF-A14D-43A7-83CD-9596CFB715EE}">
      <dgm:prSet custT="1"/>
      <dgm:spPr>
        <a:xfrm>
          <a:off x="8562193" y="1514108"/>
          <a:ext cx="2779253" cy="755999"/>
        </a:xfrm>
        <a:prstGeom prst="rect">
          <a:avLst/>
        </a:prstGeom>
        <a:solidFill>
          <a:srgbClr val="D9EAD5"/>
        </a:solidFill>
        <a:ln w="12700" cap="flat" cmpd="sng" algn="ctr">
          <a:noFill/>
          <a:prstDash val="solid"/>
          <a:miter lim="800000"/>
        </a:ln>
        <a:effectLst/>
      </dgm:spPr>
      <dgm:t>
        <a:bodyPr/>
        <a:lstStyle/>
        <a:p>
          <a:r>
            <a:rPr lang="en-ZA" sz="1400" dirty="0" smtClean="0">
              <a:solidFill>
                <a:sysClr val="windowText" lastClr="000000"/>
              </a:solidFill>
              <a:latin typeface="Lato"/>
              <a:ea typeface="+mn-ea"/>
              <a:cs typeface="+mn-cs"/>
            </a:rPr>
            <a:t>Direct cause                                                                                                        Non specific staffing norms for Health Care Professionals / Providers</a:t>
          </a:r>
          <a:endParaRPr lang="en-GB" sz="1400" dirty="0" smtClean="0">
            <a:solidFill>
              <a:sysClr val="windowText" lastClr="000000"/>
            </a:solidFill>
            <a:latin typeface="Lato"/>
            <a:ea typeface="+mn-ea"/>
            <a:cs typeface="+mn-cs"/>
          </a:endParaRPr>
        </a:p>
      </dgm:t>
    </dgm:pt>
    <dgm:pt modelId="{9C34E780-B510-4181-BFDA-9685BA1B4DB4}" type="sibTrans" cxnId="{FAF21D32-234B-48E6-8386-81120C431D1E}">
      <dgm:prSet/>
      <dgm:spPr/>
      <dgm:t>
        <a:bodyPr/>
        <a:lstStyle/>
        <a:p>
          <a:endParaRPr lang="en-GB"/>
        </a:p>
      </dgm:t>
    </dgm:pt>
    <dgm:pt modelId="{D541583A-6163-4360-8281-1443BB669135}" type="parTrans" cxnId="{FAF21D32-234B-48E6-8386-81120C431D1E}">
      <dgm:prSet/>
      <dgm:spPr>
        <a:xfrm>
          <a:off x="5139666" y="1139378"/>
          <a:ext cx="4812153" cy="374730"/>
        </a:xfrm>
        <a:custGeom>
          <a:avLst/>
          <a:gdLst/>
          <a:ahLst/>
          <a:cxnLst/>
          <a:rect l="0" t="0" r="0" b="0"/>
          <a:pathLst>
            <a:path>
              <a:moveTo>
                <a:pt x="0" y="0"/>
              </a:moveTo>
              <a:lnTo>
                <a:pt x="0" y="276720"/>
              </a:lnTo>
              <a:lnTo>
                <a:pt x="4812153" y="276720"/>
              </a:lnTo>
              <a:lnTo>
                <a:pt x="4812153" y="374730"/>
              </a:lnTo>
            </a:path>
          </a:pathLst>
        </a:custGeom>
        <a:noFill/>
        <a:ln w="12700" cap="flat" cmpd="sng" algn="ctr">
          <a:noFill/>
          <a:prstDash val="solid"/>
          <a:miter lim="800000"/>
        </a:ln>
        <a:effectLst/>
      </dgm:spPr>
      <dgm:t>
        <a:bodyPr/>
        <a:lstStyle/>
        <a:p>
          <a:endParaRPr lang="en-GB"/>
        </a:p>
      </dgm:t>
    </dgm:pt>
    <dgm:pt modelId="{54CDAD99-CAAC-4943-88EE-A1039E54F162}">
      <dgm:prSet custT="1"/>
      <dgm:spPr>
        <a:xfrm>
          <a:off x="0" y="3948482"/>
          <a:ext cx="3474071" cy="466715"/>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Delays on processing of pharmaceutical orders resulting in stock shortages</a:t>
          </a:r>
          <a:endParaRPr lang="en-GB" sz="1400" dirty="0" smtClean="0">
            <a:solidFill>
              <a:sysClr val="windowText" lastClr="000000"/>
            </a:solidFill>
            <a:latin typeface="Lato"/>
            <a:ea typeface="+mn-ea"/>
            <a:cs typeface="+mn-cs"/>
          </a:endParaRPr>
        </a:p>
      </dgm:t>
    </dgm:pt>
    <dgm:pt modelId="{6D264379-CE8D-485C-BC12-BE0337016232}" type="parTrans" cxnId="{7145FED7-C34B-4B97-996C-AF47A44DEDAD}">
      <dgm:prSet/>
      <dgm:spPr>
        <a:xfrm>
          <a:off x="3180144" y="2225467"/>
          <a:ext cx="293927" cy="1956373"/>
        </a:xfrm>
        <a:custGeom>
          <a:avLst/>
          <a:gdLst/>
          <a:ahLst/>
          <a:cxnLst/>
          <a:rect l="0" t="0" r="0" b="0"/>
          <a:pathLst>
            <a:path>
              <a:moveTo>
                <a:pt x="0" y="0"/>
              </a:moveTo>
              <a:lnTo>
                <a:pt x="293927" y="1956373"/>
              </a:lnTo>
            </a:path>
          </a:pathLst>
        </a:custGeom>
        <a:noFill/>
        <a:ln w="12700" cap="flat" cmpd="sng" algn="ctr">
          <a:noFill/>
          <a:prstDash val="solid"/>
          <a:miter lim="800000"/>
        </a:ln>
        <a:effectLst/>
      </dgm:spPr>
      <dgm:t>
        <a:bodyPr/>
        <a:lstStyle/>
        <a:p>
          <a:endParaRPr lang="en-GB"/>
        </a:p>
      </dgm:t>
    </dgm:pt>
    <dgm:pt modelId="{54C046BE-1C82-46C3-BAE9-B489269A4172}" type="sibTrans" cxnId="{7145FED7-C34B-4B97-996C-AF47A44DEDAD}">
      <dgm:prSet/>
      <dgm:spPr/>
      <dgm:t>
        <a:bodyPr/>
        <a:lstStyle/>
        <a:p>
          <a:endParaRPr lang="en-GB"/>
        </a:p>
      </dgm:t>
    </dgm:pt>
    <dgm:pt modelId="{54D2033F-9234-430B-931C-D3FA1AEA3C86}">
      <dgm:prSet custT="1"/>
      <dgm:spPr>
        <a:xfrm>
          <a:off x="0" y="4504392"/>
          <a:ext cx="3474071" cy="466715"/>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Lack of resources to distribute medicines and supplies from pharmacies to clinics</a:t>
          </a:r>
          <a:endParaRPr lang="en-GB" sz="1400" dirty="0" smtClean="0">
            <a:solidFill>
              <a:sysClr val="windowText" lastClr="000000"/>
            </a:solidFill>
            <a:latin typeface="Lato"/>
            <a:ea typeface="+mn-ea"/>
            <a:cs typeface="+mn-cs"/>
          </a:endParaRPr>
        </a:p>
      </dgm:t>
    </dgm:pt>
    <dgm:pt modelId="{46C21C96-AE64-49B3-833D-46A33893EAE5}" type="parTrans" cxnId="{B4B9BE05-875A-4C8C-BB29-19D40ECE9040}">
      <dgm:prSet/>
      <dgm:spPr>
        <a:xfrm>
          <a:off x="3180144" y="2225467"/>
          <a:ext cx="293927" cy="2512282"/>
        </a:xfrm>
        <a:custGeom>
          <a:avLst/>
          <a:gdLst/>
          <a:ahLst/>
          <a:cxnLst/>
          <a:rect l="0" t="0" r="0" b="0"/>
          <a:pathLst>
            <a:path>
              <a:moveTo>
                <a:pt x="0" y="0"/>
              </a:moveTo>
              <a:lnTo>
                <a:pt x="293927" y="2512282"/>
              </a:lnTo>
            </a:path>
          </a:pathLst>
        </a:custGeom>
        <a:noFill/>
        <a:ln w="12700" cap="flat" cmpd="sng" algn="ctr">
          <a:noFill/>
          <a:prstDash val="solid"/>
          <a:miter lim="800000"/>
        </a:ln>
        <a:effectLst/>
      </dgm:spPr>
      <dgm:t>
        <a:bodyPr/>
        <a:lstStyle/>
        <a:p>
          <a:endParaRPr lang="en-GB"/>
        </a:p>
      </dgm:t>
    </dgm:pt>
    <dgm:pt modelId="{E5D3554F-329D-4CB0-9AFB-24D700EE3FCA}" type="sibTrans" cxnId="{B4B9BE05-875A-4C8C-BB29-19D40ECE9040}">
      <dgm:prSet/>
      <dgm:spPr/>
      <dgm:t>
        <a:bodyPr/>
        <a:lstStyle/>
        <a:p>
          <a:endParaRPr lang="en-GB"/>
        </a:p>
      </dgm:t>
    </dgm:pt>
    <dgm:pt modelId="{D5F590DB-1237-45E1-AFBD-5DD34E22B1F9}" type="pres">
      <dgm:prSet presAssocID="{C91ADD7B-0AF2-495B-85CE-D84F0E4BE995}" presName="hierChild1" presStyleCnt="0">
        <dgm:presLayoutVars>
          <dgm:orgChart val="1"/>
          <dgm:chPref val="1"/>
          <dgm:dir/>
          <dgm:animOne val="branch"/>
          <dgm:animLvl val="lvl"/>
          <dgm:resizeHandles/>
        </dgm:presLayoutVars>
      </dgm:prSet>
      <dgm:spPr/>
      <dgm:t>
        <a:bodyPr/>
        <a:lstStyle/>
        <a:p>
          <a:endParaRPr lang="en-ZA"/>
        </a:p>
      </dgm:t>
    </dgm:pt>
    <dgm:pt modelId="{EBD836B9-0D16-4027-8222-44B777D53A8D}" type="pres">
      <dgm:prSet presAssocID="{28F23E8B-302A-44C0-B19A-747F86C6A98D}" presName="hierRoot1" presStyleCnt="0">
        <dgm:presLayoutVars>
          <dgm:hierBranch val="init"/>
        </dgm:presLayoutVars>
      </dgm:prSet>
      <dgm:spPr/>
    </dgm:pt>
    <dgm:pt modelId="{E6CC7516-F563-4384-9A52-00730CFF0F74}" type="pres">
      <dgm:prSet presAssocID="{28F23E8B-302A-44C0-B19A-747F86C6A98D}" presName="rootComposite1" presStyleCnt="0"/>
      <dgm:spPr/>
    </dgm:pt>
    <dgm:pt modelId="{C3F033E9-79F7-4771-9A7D-AFC35DC47E79}" type="pres">
      <dgm:prSet presAssocID="{28F23E8B-302A-44C0-B19A-747F86C6A98D}" presName="rootText1" presStyleLbl="node0" presStyleIdx="0" presStyleCnt="1" custScaleX="1091449" custScaleY="213878" custLinFactNeighborX="-65367" custLinFactNeighborY="-15460">
        <dgm:presLayoutVars>
          <dgm:chPref val="3"/>
        </dgm:presLayoutVars>
      </dgm:prSet>
      <dgm:spPr/>
      <dgm:t>
        <a:bodyPr/>
        <a:lstStyle/>
        <a:p>
          <a:endParaRPr lang="en-ZA"/>
        </a:p>
      </dgm:t>
    </dgm:pt>
    <dgm:pt modelId="{D9EA6472-CE6B-4FE4-8D3B-9817C9C0B1F9}" type="pres">
      <dgm:prSet presAssocID="{28F23E8B-302A-44C0-B19A-747F86C6A98D}" presName="rootConnector1" presStyleLbl="node1" presStyleIdx="0" presStyleCnt="0"/>
      <dgm:spPr/>
      <dgm:t>
        <a:bodyPr/>
        <a:lstStyle/>
        <a:p>
          <a:endParaRPr lang="en-ZA"/>
        </a:p>
      </dgm:t>
    </dgm:pt>
    <dgm:pt modelId="{BD3EE4CC-F055-494D-B6EA-E09C8478999B}" type="pres">
      <dgm:prSet presAssocID="{28F23E8B-302A-44C0-B19A-747F86C6A98D}" presName="hierChild2" presStyleCnt="0"/>
      <dgm:spPr/>
    </dgm:pt>
    <dgm:pt modelId="{F5B893A3-55C5-4781-B052-615CEAECF69C}" type="pres">
      <dgm:prSet presAssocID="{DEC42C40-E2C6-4711-8954-E59232FBF034}" presName="Name37" presStyleLbl="parChTrans1D2" presStyleIdx="0" presStyleCnt="3"/>
      <dgm:spPr/>
      <dgm:t>
        <a:bodyPr/>
        <a:lstStyle/>
        <a:p>
          <a:endParaRPr lang="en-ZA"/>
        </a:p>
      </dgm:t>
    </dgm:pt>
    <dgm:pt modelId="{320C3BE0-88CA-4A75-9D7C-ED9D3D094357}" type="pres">
      <dgm:prSet presAssocID="{625EA18F-0971-4EC6-897D-84234FE891D8}" presName="hierRoot2" presStyleCnt="0">
        <dgm:presLayoutVars>
          <dgm:hierBranch val="l"/>
        </dgm:presLayoutVars>
      </dgm:prSet>
      <dgm:spPr/>
    </dgm:pt>
    <dgm:pt modelId="{8B08B88F-FC15-4851-8B7A-F73CC757F2FA}" type="pres">
      <dgm:prSet presAssocID="{625EA18F-0971-4EC6-897D-84234FE891D8}" presName="rootComposite" presStyleCnt="0"/>
      <dgm:spPr/>
    </dgm:pt>
    <dgm:pt modelId="{8B853DFF-C31C-416E-A92D-94EE4107ABD2}" type="pres">
      <dgm:prSet presAssocID="{625EA18F-0971-4EC6-897D-84234FE891D8}" presName="rootText" presStyleLbl="node2" presStyleIdx="0" presStyleCnt="3" custScaleX="378549" custScaleY="146556" custLinFactNeighborX="-68971" custLinFactNeighborY="-46212">
        <dgm:presLayoutVars>
          <dgm:chPref val="3"/>
        </dgm:presLayoutVars>
      </dgm:prSet>
      <dgm:spPr/>
      <dgm:t>
        <a:bodyPr/>
        <a:lstStyle/>
        <a:p>
          <a:endParaRPr lang="en-ZA"/>
        </a:p>
      </dgm:t>
    </dgm:pt>
    <dgm:pt modelId="{88832B99-A1E7-4F7D-8DC5-34EC536A9667}" type="pres">
      <dgm:prSet presAssocID="{625EA18F-0971-4EC6-897D-84234FE891D8}" presName="rootConnector" presStyleLbl="node2" presStyleIdx="0" presStyleCnt="3"/>
      <dgm:spPr/>
      <dgm:t>
        <a:bodyPr/>
        <a:lstStyle/>
        <a:p>
          <a:endParaRPr lang="en-ZA"/>
        </a:p>
      </dgm:t>
    </dgm:pt>
    <dgm:pt modelId="{E11867AD-D261-4BE7-B473-0A1468F462B7}" type="pres">
      <dgm:prSet presAssocID="{625EA18F-0971-4EC6-897D-84234FE891D8}" presName="hierChild4" presStyleCnt="0"/>
      <dgm:spPr/>
    </dgm:pt>
    <dgm:pt modelId="{69FB3F60-4EB6-43CC-9566-7D81D39D43CE}" type="pres">
      <dgm:prSet presAssocID="{41D1DE34-043B-4683-83B6-73136CFCEDDA}" presName="Name50" presStyleLbl="parChTrans1D3" presStyleIdx="0" presStyleCnt="9"/>
      <dgm:spPr/>
      <dgm:t>
        <a:bodyPr/>
        <a:lstStyle/>
        <a:p>
          <a:endParaRPr lang="en-GB"/>
        </a:p>
      </dgm:t>
    </dgm:pt>
    <dgm:pt modelId="{1546125E-48B9-471D-BA90-CB40BE5BF7C4}" type="pres">
      <dgm:prSet presAssocID="{DBD48B4C-76E2-42A3-A37A-2509104A288F}" presName="hierRoot2" presStyleCnt="0">
        <dgm:presLayoutVars>
          <dgm:hierBranch val="init"/>
        </dgm:presLayoutVars>
      </dgm:prSet>
      <dgm:spPr/>
    </dgm:pt>
    <dgm:pt modelId="{F5D43838-D1B2-48A7-ACEC-9D38048BFA82}" type="pres">
      <dgm:prSet presAssocID="{DBD48B4C-76E2-42A3-A37A-2509104A288F}" presName="rootComposite" presStyleCnt="0"/>
      <dgm:spPr/>
    </dgm:pt>
    <dgm:pt modelId="{2C820871-B438-4F34-9843-4D6B45FE744A}" type="pres">
      <dgm:prSet presAssocID="{DBD48B4C-76E2-42A3-A37A-2509104A288F}" presName="rootText" presStyleLbl="node3" presStyleIdx="0" presStyleCnt="9" custScaleX="372183" custLinFactNeighborX="19300" custLinFactNeighborY="-84057">
        <dgm:presLayoutVars>
          <dgm:chPref val="3"/>
        </dgm:presLayoutVars>
      </dgm:prSet>
      <dgm:spPr/>
      <dgm:t>
        <a:bodyPr/>
        <a:lstStyle/>
        <a:p>
          <a:endParaRPr lang="en-ZA"/>
        </a:p>
      </dgm:t>
    </dgm:pt>
    <dgm:pt modelId="{F220F424-C1A4-4A76-B2BA-BA95A22B5E72}" type="pres">
      <dgm:prSet presAssocID="{DBD48B4C-76E2-42A3-A37A-2509104A288F}" presName="rootConnector" presStyleLbl="node3" presStyleIdx="0" presStyleCnt="9"/>
      <dgm:spPr/>
      <dgm:t>
        <a:bodyPr/>
        <a:lstStyle/>
        <a:p>
          <a:endParaRPr lang="en-ZA"/>
        </a:p>
      </dgm:t>
    </dgm:pt>
    <dgm:pt modelId="{33FE9469-3ABA-4BCE-8504-67342EEC3F55}" type="pres">
      <dgm:prSet presAssocID="{DBD48B4C-76E2-42A3-A37A-2509104A288F}" presName="hierChild4" presStyleCnt="0"/>
      <dgm:spPr/>
    </dgm:pt>
    <dgm:pt modelId="{311A2DAD-DD24-45DE-89E0-C249AF2976CB}" type="pres">
      <dgm:prSet presAssocID="{DBD48B4C-76E2-42A3-A37A-2509104A288F}" presName="hierChild5" presStyleCnt="0"/>
      <dgm:spPr/>
    </dgm:pt>
    <dgm:pt modelId="{09648E9A-B7EB-4155-8833-0ADC664488E9}" type="pres">
      <dgm:prSet presAssocID="{564E7943-52EC-4B06-B706-021BEB639504}" presName="Name50" presStyleLbl="parChTrans1D3" presStyleIdx="1" presStyleCnt="9"/>
      <dgm:spPr/>
      <dgm:t>
        <a:bodyPr/>
        <a:lstStyle/>
        <a:p>
          <a:endParaRPr lang="en-GB"/>
        </a:p>
      </dgm:t>
    </dgm:pt>
    <dgm:pt modelId="{AEF55C90-AE8A-419F-984F-3B57BB182467}" type="pres">
      <dgm:prSet presAssocID="{EE9E5CFB-74B8-409C-9DA1-18A7D5170302}" presName="hierRoot2" presStyleCnt="0">
        <dgm:presLayoutVars>
          <dgm:hierBranch val="init"/>
        </dgm:presLayoutVars>
      </dgm:prSet>
      <dgm:spPr/>
    </dgm:pt>
    <dgm:pt modelId="{7AE7CBB1-60BF-450B-ABEA-D23A8ED1AF33}" type="pres">
      <dgm:prSet presAssocID="{EE9E5CFB-74B8-409C-9DA1-18A7D5170302}" presName="rootComposite" presStyleCnt="0"/>
      <dgm:spPr/>
    </dgm:pt>
    <dgm:pt modelId="{B2A3137C-E967-42F4-91DE-2DBE35ACA821}" type="pres">
      <dgm:prSet presAssocID="{EE9E5CFB-74B8-409C-9DA1-18A7D5170302}" presName="rootText" presStyleLbl="node3" presStyleIdx="1" presStyleCnt="9" custScaleX="372183" custLinFactY="-6946" custLinFactNeighborX="19300" custLinFactNeighborY="-100000">
        <dgm:presLayoutVars>
          <dgm:chPref val="3"/>
        </dgm:presLayoutVars>
      </dgm:prSet>
      <dgm:spPr/>
      <dgm:t>
        <a:bodyPr/>
        <a:lstStyle/>
        <a:p>
          <a:endParaRPr lang="en-GB"/>
        </a:p>
      </dgm:t>
    </dgm:pt>
    <dgm:pt modelId="{865E2CB3-1AAF-48C1-A0F8-1ACD8DD82C5A}" type="pres">
      <dgm:prSet presAssocID="{EE9E5CFB-74B8-409C-9DA1-18A7D5170302}" presName="rootConnector" presStyleLbl="node3" presStyleIdx="1" presStyleCnt="9"/>
      <dgm:spPr/>
      <dgm:t>
        <a:bodyPr/>
        <a:lstStyle/>
        <a:p>
          <a:endParaRPr lang="en-GB"/>
        </a:p>
      </dgm:t>
    </dgm:pt>
    <dgm:pt modelId="{0D828B13-BB07-42A1-B022-245BFE5DF2F0}" type="pres">
      <dgm:prSet presAssocID="{EE9E5CFB-74B8-409C-9DA1-18A7D5170302}" presName="hierChild4" presStyleCnt="0"/>
      <dgm:spPr/>
    </dgm:pt>
    <dgm:pt modelId="{268C63BD-4500-4C14-9ACE-0A4B80FE102A}" type="pres">
      <dgm:prSet presAssocID="{EE9E5CFB-74B8-409C-9DA1-18A7D5170302}" presName="hierChild5" presStyleCnt="0"/>
      <dgm:spPr/>
    </dgm:pt>
    <dgm:pt modelId="{08EF6E18-BD1B-4680-9ACF-6101CCB91200}" type="pres">
      <dgm:prSet presAssocID="{AFC4000F-187D-47CD-8EB8-D0E56019B2F8}" presName="Name50" presStyleLbl="parChTrans1D3" presStyleIdx="2" presStyleCnt="9"/>
      <dgm:spPr/>
      <dgm:t>
        <a:bodyPr/>
        <a:lstStyle/>
        <a:p>
          <a:endParaRPr lang="en-GB"/>
        </a:p>
      </dgm:t>
    </dgm:pt>
    <dgm:pt modelId="{DB73586C-14D9-4250-8CA9-F6FA3838F295}" type="pres">
      <dgm:prSet presAssocID="{77A58B12-FFD3-40C2-B705-D931EA5C3A7A}" presName="hierRoot2" presStyleCnt="0">
        <dgm:presLayoutVars>
          <dgm:hierBranch val="init"/>
        </dgm:presLayoutVars>
      </dgm:prSet>
      <dgm:spPr/>
    </dgm:pt>
    <dgm:pt modelId="{D879A5CF-011B-4A38-93A7-E108DF82761F}" type="pres">
      <dgm:prSet presAssocID="{77A58B12-FFD3-40C2-B705-D931EA5C3A7A}" presName="rootComposite" presStyleCnt="0"/>
      <dgm:spPr/>
    </dgm:pt>
    <dgm:pt modelId="{6D6891C8-8340-4FB7-A47B-D7E9D5E66EFF}" type="pres">
      <dgm:prSet presAssocID="{77A58B12-FFD3-40C2-B705-D931EA5C3A7A}" presName="rootText" presStyleLbl="node3" presStyleIdx="2" presStyleCnt="9" custScaleX="372183" custLinFactY="-28724" custLinFactNeighborX="19300" custLinFactNeighborY="-100000">
        <dgm:presLayoutVars>
          <dgm:chPref val="3"/>
        </dgm:presLayoutVars>
      </dgm:prSet>
      <dgm:spPr/>
      <dgm:t>
        <a:bodyPr/>
        <a:lstStyle/>
        <a:p>
          <a:endParaRPr lang="en-GB"/>
        </a:p>
      </dgm:t>
    </dgm:pt>
    <dgm:pt modelId="{77E6CB76-8F6B-4DFA-B003-D24D96E7443B}" type="pres">
      <dgm:prSet presAssocID="{77A58B12-FFD3-40C2-B705-D931EA5C3A7A}" presName="rootConnector" presStyleLbl="node3" presStyleIdx="2" presStyleCnt="9"/>
      <dgm:spPr/>
      <dgm:t>
        <a:bodyPr/>
        <a:lstStyle/>
        <a:p>
          <a:endParaRPr lang="en-GB"/>
        </a:p>
      </dgm:t>
    </dgm:pt>
    <dgm:pt modelId="{66A7B15F-B911-40DF-91D7-6B38744EDE56}" type="pres">
      <dgm:prSet presAssocID="{77A58B12-FFD3-40C2-B705-D931EA5C3A7A}" presName="hierChild4" presStyleCnt="0"/>
      <dgm:spPr/>
    </dgm:pt>
    <dgm:pt modelId="{98F4D313-8E49-434E-B7C0-8A30B41514FC}" type="pres">
      <dgm:prSet presAssocID="{77A58B12-FFD3-40C2-B705-D931EA5C3A7A}" presName="hierChild5" presStyleCnt="0"/>
      <dgm:spPr/>
    </dgm:pt>
    <dgm:pt modelId="{0299B0C1-0EFC-48F6-A1F3-F690636D935C}" type="pres">
      <dgm:prSet presAssocID="{6D264379-CE8D-485C-BC12-BE0337016232}" presName="Name50" presStyleLbl="parChTrans1D3" presStyleIdx="3" presStyleCnt="9"/>
      <dgm:spPr/>
      <dgm:t>
        <a:bodyPr/>
        <a:lstStyle/>
        <a:p>
          <a:endParaRPr lang="en-GB"/>
        </a:p>
      </dgm:t>
    </dgm:pt>
    <dgm:pt modelId="{07760BDA-8B22-4E52-ABDA-FB51D317B4CD}" type="pres">
      <dgm:prSet presAssocID="{54CDAD99-CAAC-4943-88EE-A1039E54F162}" presName="hierRoot2" presStyleCnt="0">
        <dgm:presLayoutVars>
          <dgm:hierBranch val="init"/>
        </dgm:presLayoutVars>
      </dgm:prSet>
      <dgm:spPr/>
    </dgm:pt>
    <dgm:pt modelId="{869DE875-5130-497F-B6E4-44916C421526}" type="pres">
      <dgm:prSet presAssocID="{54CDAD99-CAAC-4943-88EE-A1039E54F162}" presName="rootComposite" presStyleCnt="0"/>
      <dgm:spPr/>
    </dgm:pt>
    <dgm:pt modelId="{A3389D17-0BE9-4A43-A30B-E878519C02D4}" type="pres">
      <dgm:prSet presAssocID="{54CDAD99-CAAC-4943-88EE-A1039E54F162}" presName="rootText" presStyleLbl="node3" presStyleIdx="3" presStyleCnt="9" custScaleX="372183" custLinFactY="-52722" custLinFactNeighborX="19300" custLinFactNeighborY="-100000">
        <dgm:presLayoutVars>
          <dgm:chPref val="3"/>
        </dgm:presLayoutVars>
      </dgm:prSet>
      <dgm:spPr/>
      <dgm:t>
        <a:bodyPr/>
        <a:lstStyle/>
        <a:p>
          <a:endParaRPr lang="en-GB"/>
        </a:p>
      </dgm:t>
    </dgm:pt>
    <dgm:pt modelId="{37014417-1B3A-40AE-862E-158FD3D27124}" type="pres">
      <dgm:prSet presAssocID="{54CDAD99-CAAC-4943-88EE-A1039E54F162}" presName="rootConnector" presStyleLbl="node3" presStyleIdx="3" presStyleCnt="9"/>
      <dgm:spPr/>
      <dgm:t>
        <a:bodyPr/>
        <a:lstStyle/>
        <a:p>
          <a:endParaRPr lang="en-GB"/>
        </a:p>
      </dgm:t>
    </dgm:pt>
    <dgm:pt modelId="{E24B04DF-EB62-487B-9706-428A17224DFE}" type="pres">
      <dgm:prSet presAssocID="{54CDAD99-CAAC-4943-88EE-A1039E54F162}" presName="hierChild4" presStyleCnt="0"/>
      <dgm:spPr/>
    </dgm:pt>
    <dgm:pt modelId="{B12FCB85-F977-44F8-BE9A-952A5E5424A3}" type="pres">
      <dgm:prSet presAssocID="{54CDAD99-CAAC-4943-88EE-A1039E54F162}" presName="hierChild5" presStyleCnt="0"/>
      <dgm:spPr/>
    </dgm:pt>
    <dgm:pt modelId="{9BA22B49-B54B-4BD3-87E0-E045F7B20109}" type="pres">
      <dgm:prSet presAssocID="{46C21C96-AE64-49B3-833D-46A33893EAE5}" presName="Name50" presStyleLbl="parChTrans1D3" presStyleIdx="4" presStyleCnt="9"/>
      <dgm:spPr/>
      <dgm:t>
        <a:bodyPr/>
        <a:lstStyle/>
        <a:p>
          <a:endParaRPr lang="en-GB"/>
        </a:p>
      </dgm:t>
    </dgm:pt>
    <dgm:pt modelId="{F813EAC1-BBCB-48B7-B4C5-1E2E06803208}" type="pres">
      <dgm:prSet presAssocID="{54D2033F-9234-430B-931C-D3FA1AEA3C86}" presName="hierRoot2" presStyleCnt="0">
        <dgm:presLayoutVars>
          <dgm:hierBranch val="init"/>
        </dgm:presLayoutVars>
      </dgm:prSet>
      <dgm:spPr/>
    </dgm:pt>
    <dgm:pt modelId="{5F81DA17-FC45-4665-84C7-22620A259C73}" type="pres">
      <dgm:prSet presAssocID="{54D2033F-9234-430B-931C-D3FA1AEA3C86}" presName="rootComposite" presStyleCnt="0"/>
      <dgm:spPr/>
    </dgm:pt>
    <dgm:pt modelId="{6C3AB137-CFC3-4EE0-9478-576270739F5E}" type="pres">
      <dgm:prSet presAssocID="{54D2033F-9234-430B-931C-D3FA1AEA3C86}" presName="rootText" presStyleLbl="node3" presStyleIdx="4" presStyleCnt="9" custScaleX="372183" custLinFactY="-75611" custLinFactNeighborX="19300" custLinFactNeighborY="-100000">
        <dgm:presLayoutVars>
          <dgm:chPref val="3"/>
        </dgm:presLayoutVars>
      </dgm:prSet>
      <dgm:spPr/>
      <dgm:t>
        <a:bodyPr/>
        <a:lstStyle/>
        <a:p>
          <a:endParaRPr lang="en-GB"/>
        </a:p>
      </dgm:t>
    </dgm:pt>
    <dgm:pt modelId="{5CF67433-AED6-431C-8667-5525995E6CA1}" type="pres">
      <dgm:prSet presAssocID="{54D2033F-9234-430B-931C-D3FA1AEA3C86}" presName="rootConnector" presStyleLbl="node3" presStyleIdx="4" presStyleCnt="9"/>
      <dgm:spPr/>
      <dgm:t>
        <a:bodyPr/>
        <a:lstStyle/>
        <a:p>
          <a:endParaRPr lang="en-GB"/>
        </a:p>
      </dgm:t>
    </dgm:pt>
    <dgm:pt modelId="{581CC07B-EA36-4052-B47F-D706B0818028}" type="pres">
      <dgm:prSet presAssocID="{54D2033F-9234-430B-931C-D3FA1AEA3C86}" presName="hierChild4" presStyleCnt="0"/>
      <dgm:spPr/>
    </dgm:pt>
    <dgm:pt modelId="{65409BE3-FBAD-4214-A0F4-9FCCFF0E55B3}" type="pres">
      <dgm:prSet presAssocID="{54D2033F-9234-430B-931C-D3FA1AEA3C86}" presName="hierChild5" presStyleCnt="0"/>
      <dgm:spPr/>
    </dgm:pt>
    <dgm:pt modelId="{E4986650-DC78-477D-AB24-0F521FCEE72E}" type="pres">
      <dgm:prSet presAssocID="{625EA18F-0971-4EC6-897D-84234FE891D8}" presName="hierChild5" presStyleCnt="0"/>
      <dgm:spPr/>
    </dgm:pt>
    <dgm:pt modelId="{BF6D4DC9-938C-4C55-A58F-B35A9DE61D23}" type="pres">
      <dgm:prSet presAssocID="{8B8F6332-EFF6-43F1-ADD3-77B51F860CE6}" presName="Name37" presStyleLbl="parChTrans1D2" presStyleIdx="1" presStyleCnt="3"/>
      <dgm:spPr/>
      <dgm:t>
        <a:bodyPr/>
        <a:lstStyle/>
        <a:p>
          <a:endParaRPr lang="en-GB"/>
        </a:p>
      </dgm:t>
    </dgm:pt>
    <dgm:pt modelId="{D10A46B6-2722-4560-A8E0-65F26ABB3BBB}" type="pres">
      <dgm:prSet presAssocID="{B10C8B74-A8DE-4011-8C20-D544BB742FE7}" presName="hierRoot2" presStyleCnt="0">
        <dgm:presLayoutVars>
          <dgm:hierBranch val="init"/>
        </dgm:presLayoutVars>
      </dgm:prSet>
      <dgm:spPr/>
    </dgm:pt>
    <dgm:pt modelId="{1AADCC79-A02C-4522-AB82-D5E28A98E9C7}" type="pres">
      <dgm:prSet presAssocID="{B10C8B74-A8DE-4011-8C20-D544BB742FE7}" presName="rootComposite" presStyleCnt="0"/>
      <dgm:spPr/>
    </dgm:pt>
    <dgm:pt modelId="{90A26F70-3974-43BC-BC58-4E8B9F864953}" type="pres">
      <dgm:prSet presAssocID="{B10C8B74-A8DE-4011-8C20-D544BB742FE7}" presName="rootText" presStyleLbl="node2" presStyleIdx="1" presStyleCnt="3" custScaleX="334914" custScaleY="154270" custLinFactNeighborX="-58944" custLinFactNeighborY="-45827">
        <dgm:presLayoutVars>
          <dgm:chPref val="3"/>
        </dgm:presLayoutVars>
      </dgm:prSet>
      <dgm:spPr/>
      <dgm:t>
        <a:bodyPr/>
        <a:lstStyle/>
        <a:p>
          <a:endParaRPr lang="en-GB"/>
        </a:p>
      </dgm:t>
    </dgm:pt>
    <dgm:pt modelId="{69FC7F54-E21E-44EB-AAFA-FC60A1927086}" type="pres">
      <dgm:prSet presAssocID="{B10C8B74-A8DE-4011-8C20-D544BB742FE7}" presName="rootConnector" presStyleLbl="node2" presStyleIdx="1" presStyleCnt="3"/>
      <dgm:spPr/>
      <dgm:t>
        <a:bodyPr/>
        <a:lstStyle/>
        <a:p>
          <a:endParaRPr lang="en-GB"/>
        </a:p>
      </dgm:t>
    </dgm:pt>
    <dgm:pt modelId="{4E8BADB7-128E-4857-9E27-D3B1C99A9D64}" type="pres">
      <dgm:prSet presAssocID="{B10C8B74-A8DE-4011-8C20-D544BB742FE7}" presName="hierChild4" presStyleCnt="0"/>
      <dgm:spPr/>
    </dgm:pt>
    <dgm:pt modelId="{A94653A8-1634-4668-AF36-B1322635FD13}" type="pres">
      <dgm:prSet presAssocID="{781BB407-238C-4A94-B061-E047654F548C}" presName="Name37" presStyleLbl="parChTrans1D3" presStyleIdx="5" presStyleCnt="9"/>
      <dgm:spPr/>
      <dgm:t>
        <a:bodyPr/>
        <a:lstStyle/>
        <a:p>
          <a:endParaRPr lang="en-GB"/>
        </a:p>
      </dgm:t>
    </dgm:pt>
    <dgm:pt modelId="{7CC19A24-2E00-41A9-8C62-4FD9CCAEE650}" type="pres">
      <dgm:prSet presAssocID="{87689DF8-EB61-4A19-B33A-0BC51D70B864}" presName="hierRoot2" presStyleCnt="0">
        <dgm:presLayoutVars>
          <dgm:hierBranch val="init"/>
        </dgm:presLayoutVars>
      </dgm:prSet>
      <dgm:spPr/>
    </dgm:pt>
    <dgm:pt modelId="{B6160C2F-65DF-451B-A817-EE98B1815437}" type="pres">
      <dgm:prSet presAssocID="{87689DF8-EB61-4A19-B33A-0BC51D70B864}" presName="rootComposite" presStyleCnt="0"/>
      <dgm:spPr/>
    </dgm:pt>
    <dgm:pt modelId="{E314AEE8-DA9A-4185-96B4-7A1E4A4B0B13}" type="pres">
      <dgm:prSet presAssocID="{87689DF8-EB61-4A19-B33A-0BC51D70B864}" presName="rootText" presStyleLbl="node3" presStyleIdx="5" presStyleCnt="9" custScaleX="327823" custScaleY="138843" custLinFactX="-39721" custLinFactNeighborX="-100000" custLinFactNeighborY="-69243">
        <dgm:presLayoutVars>
          <dgm:chPref val="3"/>
        </dgm:presLayoutVars>
      </dgm:prSet>
      <dgm:spPr/>
      <dgm:t>
        <a:bodyPr/>
        <a:lstStyle/>
        <a:p>
          <a:endParaRPr lang="en-GB"/>
        </a:p>
      </dgm:t>
    </dgm:pt>
    <dgm:pt modelId="{EC8539A8-96F4-42DB-8EF4-0AED0208B539}" type="pres">
      <dgm:prSet presAssocID="{87689DF8-EB61-4A19-B33A-0BC51D70B864}" presName="rootConnector" presStyleLbl="node3" presStyleIdx="5" presStyleCnt="9"/>
      <dgm:spPr/>
      <dgm:t>
        <a:bodyPr/>
        <a:lstStyle/>
        <a:p>
          <a:endParaRPr lang="en-GB"/>
        </a:p>
      </dgm:t>
    </dgm:pt>
    <dgm:pt modelId="{E0939C9F-C02E-4C31-BA8A-CC4EAE19FE43}" type="pres">
      <dgm:prSet presAssocID="{87689DF8-EB61-4A19-B33A-0BC51D70B864}" presName="hierChild4" presStyleCnt="0"/>
      <dgm:spPr/>
    </dgm:pt>
    <dgm:pt modelId="{827EAEED-8EBC-42D1-9F1B-BF5D48477F35}" type="pres">
      <dgm:prSet presAssocID="{87689DF8-EB61-4A19-B33A-0BC51D70B864}" presName="hierChild5" presStyleCnt="0"/>
      <dgm:spPr/>
    </dgm:pt>
    <dgm:pt modelId="{D3F7E641-A3B6-4D58-A874-CAD04DC93C8A}" type="pres">
      <dgm:prSet presAssocID="{B10C8B74-A8DE-4011-8C20-D544BB742FE7}" presName="hierChild5" presStyleCnt="0"/>
      <dgm:spPr/>
    </dgm:pt>
    <dgm:pt modelId="{94B4C651-BF5B-4E8F-A0C1-F2DB3B58F7E1}" type="pres">
      <dgm:prSet presAssocID="{D541583A-6163-4360-8281-1443BB669135}" presName="Name37" presStyleLbl="parChTrans1D2" presStyleIdx="2" presStyleCnt="3"/>
      <dgm:spPr/>
      <dgm:t>
        <a:bodyPr/>
        <a:lstStyle/>
        <a:p>
          <a:endParaRPr lang="en-GB"/>
        </a:p>
      </dgm:t>
    </dgm:pt>
    <dgm:pt modelId="{6ECB08C4-9EDA-47D5-9557-34B24F65A477}" type="pres">
      <dgm:prSet presAssocID="{32D3F0AF-A14D-43A7-83CD-9596CFB715EE}" presName="hierRoot2" presStyleCnt="0">
        <dgm:presLayoutVars>
          <dgm:hierBranch val="init"/>
        </dgm:presLayoutVars>
      </dgm:prSet>
      <dgm:spPr/>
    </dgm:pt>
    <dgm:pt modelId="{FA6CB5CC-8FAF-4A98-B67E-4B8E6A41391E}" type="pres">
      <dgm:prSet presAssocID="{32D3F0AF-A14D-43A7-83CD-9596CFB715EE}" presName="rootComposite" presStyleCnt="0"/>
      <dgm:spPr/>
    </dgm:pt>
    <dgm:pt modelId="{50860F15-8146-41F8-ABDE-8F76EA976AB0}" type="pres">
      <dgm:prSet presAssocID="{32D3F0AF-A14D-43A7-83CD-9596CFB715EE}" presName="rootText" presStyleLbl="node2" presStyleIdx="2" presStyleCnt="3" custScaleX="297746" custScaleY="161983" custLinFactNeighborX="-52821" custLinFactNeighborY="-40648">
        <dgm:presLayoutVars>
          <dgm:chPref val="3"/>
        </dgm:presLayoutVars>
      </dgm:prSet>
      <dgm:spPr/>
      <dgm:t>
        <a:bodyPr/>
        <a:lstStyle/>
        <a:p>
          <a:endParaRPr lang="en-GB"/>
        </a:p>
      </dgm:t>
    </dgm:pt>
    <dgm:pt modelId="{9B24F45C-9CF8-4F22-977A-ADEC9198046D}" type="pres">
      <dgm:prSet presAssocID="{32D3F0AF-A14D-43A7-83CD-9596CFB715EE}" presName="rootConnector" presStyleLbl="node2" presStyleIdx="2" presStyleCnt="3"/>
      <dgm:spPr/>
      <dgm:t>
        <a:bodyPr/>
        <a:lstStyle/>
        <a:p>
          <a:endParaRPr lang="en-GB"/>
        </a:p>
      </dgm:t>
    </dgm:pt>
    <dgm:pt modelId="{142168E1-81BC-4CD0-97C7-9259EB4739A5}" type="pres">
      <dgm:prSet presAssocID="{32D3F0AF-A14D-43A7-83CD-9596CFB715EE}" presName="hierChild4" presStyleCnt="0"/>
      <dgm:spPr/>
    </dgm:pt>
    <dgm:pt modelId="{0D1B8F21-FA00-4086-BD66-8293237E25B4}" type="pres">
      <dgm:prSet presAssocID="{2771B9F2-DD33-4A17-8CFB-FCD98F363193}" presName="Name37" presStyleLbl="parChTrans1D3" presStyleIdx="6" presStyleCnt="9"/>
      <dgm:spPr/>
      <dgm:t>
        <a:bodyPr/>
        <a:lstStyle/>
        <a:p>
          <a:endParaRPr lang="en-GB"/>
        </a:p>
      </dgm:t>
    </dgm:pt>
    <dgm:pt modelId="{B23B0404-F9A2-46C7-B0DC-BC3512A875E9}" type="pres">
      <dgm:prSet presAssocID="{F4423E0E-0A1A-4F8E-936C-94B16DCA44D5}" presName="hierRoot2" presStyleCnt="0">
        <dgm:presLayoutVars>
          <dgm:hierBranch val="init"/>
        </dgm:presLayoutVars>
      </dgm:prSet>
      <dgm:spPr/>
    </dgm:pt>
    <dgm:pt modelId="{4ED0528A-0A9C-45C8-A551-0863E0ABE03A}" type="pres">
      <dgm:prSet presAssocID="{F4423E0E-0A1A-4F8E-936C-94B16DCA44D5}" presName="rootComposite" presStyleCnt="0"/>
      <dgm:spPr/>
    </dgm:pt>
    <dgm:pt modelId="{C9A02B2C-8E2E-4CDE-A22A-B13051750000}" type="pres">
      <dgm:prSet presAssocID="{F4423E0E-0A1A-4F8E-936C-94B16DCA44D5}" presName="rootText" presStyleLbl="node3" presStyleIdx="6" presStyleCnt="9" custScaleX="297746" custLinFactX="-24144" custLinFactNeighborX="-100000" custLinFactNeighborY="-58363">
        <dgm:presLayoutVars>
          <dgm:chPref val="3"/>
        </dgm:presLayoutVars>
      </dgm:prSet>
      <dgm:spPr/>
      <dgm:t>
        <a:bodyPr/>
        <a:lstStyle/>
        <a:p>
          <a:endParaRPr lang="en-GB"/>
        </a:p>
      </dgm:t>
    </dgm:pt>
    <dgm:pt modelId="{7F828621-38B4-439A-BEC9-EC7C251B777B}" type="pres">
      <dgm:prSet presAssocID="{F4423E0E-0A1A-4F8E-936C-94B16DCA44D5}" presName="rootConnector" presStyleLbl="node3" presStyleIdx="6" presStyleCnt="9"/>
      <dgm:spPr/>
      <dgm:t>
        <a:bodyPr/>
        <a:lstStyle/>
        <a:p>
          <a:endParaRPr lang="en-GB"/>
        </a:p>
      </dgm:t>
    </dgm:pt>
    <dgm:pt modelId="{E3428C8A-73E2-4208-82D6-C34D56426DB7}" type="pres">
      <dgm:prSet presAssocID="{F4423E0E-0A1A-4F8E-936C-94B16DCA44D5}" presName="hierChild4" presStyleCnt="0"/>
      <dgm:spPr/>
    </dgm:pt>
    <dgm:pt modelId="{3EA74C33-8AD4-4F8B-8887-7C1E19AE2763}" type="pres">
      <dgm:prSet presAssocID="{F4423E0E-0A1A-4F8E-936C-94B16DCA44D5}" presName="hierChild5" presStyleCnt="0"/>
      <dgm:spPr/>
    </dgm:pt>
    <dgm:pt modelId="{EDE96549-725B-4EB2-8D94-EEBCE3A3454B}" type="pres">
      <dgm:prSet presAssocID="{62B245A4-3B50-4634-98A8-5F64B4EC5B35}" presName="Name37" presStyleLbl="parChTrans1D3" presStyleIdx="7" presStyleCnt="9"/>
      <dgm:spPr/>
      <dgm:t>
        <a:bodyPr/>
        <a:lstStyle/>
        <a:p>
          <a:endParaRPr lang="en-GB"/>
        </a:p>
      </dgm:t>
    </dgm:pt>
    <dgm:pt modelId="{3C4EC577-AE63-4766-B59A-2DDDDC680CBC}" type="pres">
      <dgm:prSet presAssocID="{91499F33-AF35-4AEB-ABCD-78525DB9A6E5}" presName="hierRoot2" presStyleCnt="0">
        <dgm:presLayoutVars>
          <dgm:hierBranch val="init"/>
        </dgm:presLayoutVars>
      </dgm:prSet>
      <dgm:spPr/>
    </dgm:pt>
    <dgm:pt modelId="{B86F62D0-53DD-421F-9556-F40A81EAE0AE}" type="pres">
      <dgm:prSet presAssocID="{91499F33-AF35-4AEB-ABCD-78525DB9A6E5}" presName="rootComposite" presStyleCnt="0"/>
      <dgm:spPr/>
    </dgm:pt>
    <dgm:pt modelId="{EC0F329C-04FD-45A5-B722-CD3F5BA1B842}" type="pres">
      <dgm:prSet presAssocID="{91499F33-AF35-4AEB-ABCD-78525DB9A6E5}" presName="rootText" presStyleLbl="node3" presStyleIdx="7" presStyleCnt="9" custScaleX="297746" custScaleY="132687" custLinFactX="-24144" custLinFactNeighborX="-100000" custLinFactNeighborY="-90696">
        <dgm:presLayoutVars>
          <dgm:chPref val="3"/>
        </dgm:presLayoutVars>
      </dgm:prSet>
      <dgm:spPr/>
      <dgm:t>
        <a:bodyPr/>
        <a:lstStyle/>
        <a:p>
          <a:endParaRPr lang="en-GB"/>
        </a:p>
      </dgm:t>
    </dgm:pt>
    <dgm:pt modelId="{133C6D2C-BFC9-4889-B098-42A90D04DA45}" type="pres">
      <dgm:prSet presAssocID="{91499F33-AF35-4AEB-ABCD-78525DB9A6E5}" presName="rootConnector" presStyleLbl="node3" presStyleIdx="7" presStyleCnt="9"/>
      <dgm:spPr/>
      <dgm:t>
        <a:bodyPr/>
        <a:lstStyle/>
        <a:p>
          <a:endParaRPr lang="en-GB"/>
        </a:p>
      </dgm:t>
    </dgm:pt>
    <dgm:pt modelId="{21F96A7F-F008-4305-AF96-2C9810C93B6A}" type="pres">
      <dgm:prSet presAssocID="{91499F33-AF35-4AEB-ABCD-78525DB9A6E5}" presName="hierChild4" presStyleCnt="0"/>
      <dgm:spPr/>
    </dgm:pt>
    <dgm:pt modelId="{323D3A99-DF47-4144-BF65-A11D192CE357}" type="pres">
      <dgm:prSet presAssocID="{91499F33-AF35-4AEB-ABCD-78525DB9A6E5}" presName="hierChild5" presStyleCnt="0"/>
      <dgm:spPr/>
    </dgm:pt>
    <dgm:pt modelId="{CBDCEFF0-5346-4F93-A058-B2FD84391900}" type="pres">
      <dgm:prSet presAssocID="{C4389EAF-83A8-4FA1-A2A0-0FC084787CDF}" presName="Name37" presStyleLbl="parChTrans1D3" presStyleIdx="8" presStyleCnt="9"/>
      <dgm:spPr/>
      <dgm:t>
        <a:bodyPr/>
        <a:lstStyle/>
        <a:p>
          <a:endParaRPr lang="en-GB"/>
        </a:p>
      </dgm:t>
    </dgm:pt>
    <dgm:pt modelId="{D6B7CB06-0304-4FB3-8475-C4497E47B0E9}" type="pres">
      <dgm:prSet presAssocID="{5DCD30FC-E286-4257-9C12-46EF3538281E}" presName="hierRoot2" presStyleCnt="0">
        <dgm:presLayoutVars>
          <dgm:hierBranch val="init"/>
        </dgm:presLayoutVars>
      </dgm:prSet>
      <dgm:spPr/>
    </dgm:pt>
    <dgm:pt modelId="{711B4F3F-7415-4FC0-99C0-AD116D8E067C}" type="pres">
      <dgm:prSet presAssocID="{5DCD30FC-E286-4257-9C12-46EF3538281E}" presName="rootComposite" presStyleCnt="0"/>
      <dgm:spPr/>
    </dgm:pt>
    <dgm:pt modelId="{7CDFDFD0-B1B1-4D83-8B30-E49C03977AE5}" type="pres">
      <dgm:prSet presAssocID="{5DCD30FC-E286-4257-9C12-46EF3538281E}" presName="rootText" presStyleLbl="node3" presStyleIdx="8" presStyleCnt="9" custScaleX="297746" custScaleY="148297" custLinFactX="-24144" custLinFactY="-24875" custLinFactNeighborX="-100000" custLinFactNeighborY="-100000">
        <dgm:presLayoutVars>
          <dgm:chPref val="3"/>
        </dgm:presLayoutVars>
      </dgm:prSet>
      <dgm:spPr/>
      <dgm:t>
        <a:bodyPr/>
        <a:lstStyle/>
        <a:p>
          <a:endParaRPr lang="en-GB"/>
        </a:p>
      </dgm:t>
    </dgm:pt>
    <dgm:pt modelId="{152C26C8-2AC0-4E2B-AECE-2C6FDE0A2E29}" type="pres">
      <dgm:prSet presAssocID="{5DCD30FC-E286-4257-9C12-46EF3538281E}" presName="rootConnector" presStyleLbl="node3" presStyleIdx="8" presStyleCnt="9"/>
      <dgm:spPr/>
      <dgm:t>
        <a:bodyPr/>
        <a:lstStyle/>
        <a:p>
          <a:endParaRPr lang="en-GB"/>
        </a:p>
      </dgm:t>
    </dgm:pt>
    <dgm:pt modelId="{1354B782-D60B-4E7B-BC9D-13AD6ACFC0DA}" type="pres">
      <dgm:prSet presAssocID="{5DCD30FC-E286-4257-9C12-46EF3538281E}" presName="hierChild4" presStyleCnt="0"/>
      <dgm:spPr/>
    </dgm:pt>
    <dgm:pt modelId="{6079BC1C-A478-4EFF-801D-AE2686254EE2}" type="pres">
      <dgm:prSet presAssocID="{5DCD30FC-E286-4257-9C12-46EF3538281E}" presName="hierChild5" presStyleCnt="0"/>
      <dgm:spPr/>
    </dgm:pt>
    <dgm:pt modelId="{F129DD2B-BD73-4813-8237-1BD055593594}" type="pres">
      <dgm:prSet presAssocID="{32D3F0AF-A14D-43A7-83CD-9596CFB715EE}" presName="hierChild5" presStyleCnt="0"/>
      <dgm:spPr/>
    </dgm:pt>
    <dgm:pt modelId="{602344D6-3A1D-4A4F-8669-10FF1D3EBC0A}" type="pres">
      <dgm:prSet presAssocID="{28F23E8B-302A-44C0-B19A-747F86C6A98D}" presName="hierChild3" presStyleCnt="0"/>
      <dgm:spPr/>
    </dgm:pt>
  </dgm:ptLst>
  <dgm:cxnLst>
    <dgm:cxn modelId="{DA883075-D23D-458B-94A4-B5510DFAEE53}" type="presOf" srcId="{625EA18F-0971-4EC6-897D-84234FE891D8}" destId="{8B853DFF-C31C-416E-A92D-94EE4107ABD2}" srcOrd="0" destOrd="0" presId="urn:microsoft.com/office/officeart/2005/8/layout/orgChart1"/>
    <dgm:cxn modelId="{B4B9BE05-875A-4C8C-BB29-19D40ECE9040}" srcId="{625EA18F-0971-4EC6-897D-84234FE891D8}" destId="{54D2033F-9234-430B-931C-D3FA1AEA3C86}" srcOrd="4" destOrd="0" parTransId="{46C21C96-AE64-49B3-833D-46A33893EAE5}" sibTransId="{E5D3554F-329D-4CB0-9AFB-24D700EE3FCA}"/>
    <dgm:cxn modelId="{AA8BF26E-9501-44A6-A188-C0E14297D604}" type="presOf" srcId="{5DCD30FC-E286-4257-9C12-46EF3538281E}" destId="{7CDFDFD0-B1B1-4D83-8B30-E49C03977AE5}" srcOrd="0" destOrd="0" presId="urn:microsoft.com/office/officeart/2005/8/layout/orgChart1"/>
    <dgm:cxn modelId="{8F111C1F-30F7-430B-A33A-C8E3D3B0962B}" srcId="{625EA18F-0971-4EC6-897D-84234FE891D8}" destId="{DBD48B4C-76E2-42A3-A37A-2509104A288F}" srcOrd="0" destOrd="0" parTransId="{41D1DE34-043B-4683-83B6-73136CFCEDDA}" sibTransId="{B0AFE281-DD4C-4210-BDC1-E718D769885D}"/>
    <dgm:cxn modelId="{1716D057-791F-4022-81A6-4C799D86BBFE}" type="presOf" srcId="{F4423E0E-0A1A-4F8E-936C-94B16DCA44D5}" destId="{C9A02B2C-8E2E-4CDE-A22A-B13051750000}" srcOrd="0" destOrd="0" presId="urn:microsoft.com/office/officeart/2005/8/layout/orgChart1"/>
    <dgm:cxn modelId="{4ACFC933-AF1E-43EF-B81D-8354B57DF449}" type="presOf" srcId="{DEC42C40-E2C6-4711-8954-E59232FBF034}" destId="{F5B893A3-55C5-4781-B052-615CEAECF69C}" srcOrd="0" destOrd="0" presId="urn:microsoft.com/office/officeart/2005/8/layout/orgChart1"/>
    <dgm:cxn modelId="{2682B3DF-9D72-4CC2-A0B9-75879E442140}" type="presOf" srcId="{D541583A-6163-4360-8281-1443BB669135}" destId="{94B4C651-BF5B-4E8F-A0C1-F2DB3B58F7E1}" srcOrd="0" destOrd="0" presId="urn:microsoft.com/office/officeart/2005/8/layout/orgChart1"/>
    <dgm:cxn modelId="{9C55FF74-40BF-474F-8A3D-90242179D908}" type="presOf" srcId="{DBD48B4C-76E2-42A3-A37A-2509104A288F}" destId="{2C820871-B438-4F34-9843-4D6B45FE744A}" srcOrd="0" destOrd="0" presId="urn:microsoft.com/office/officeart/2005/8/layout/orgChart1"/>
    <dgm:cxn modelId="{A45CBC0E-8817-4203-89F7-69D2FDB89E8D}" type="presOf" srcId="{54CDAD99-CAAC-4943-88EE-A1039E54F162}" destId="{37014417-1B3A-40AE-862E-158FD3D27124}" srcOrd="1" destOrd="0" presId="urn:microsoft.com/office/officeart/2005/8/layout/orgChart1"/>
    <dgm:cxn modelId="{D4041989-21AF-4D49-B37D-00AB53DD7D60}" type="presOf" srcId="{AFC4000F-187D-47CD-8EB8-D0E56019B2F8}" destId="{08EF6E18-BD1B-4680-9ACF-6101CCB91200}" srcOrd="0" destOrd="0" presId="urn:microsoft.com/office/officeart/2005/8/layout/orgChart1"/>
    <dgm:cxn modelId="{A14E14B1-8994-4B4A-93FA-03B6E52F2D0E}" srcId="{32D3F0AF-A14D-43A7-83CD-9596CFB715EE}" destId="{F4423E0E-0A1A-4F8E-936C-94B16DCA44D5}" srcOrd="0" destOrd="0" parTransId="{2771B9F2-DD33-4A17-8CFB-FCD98F363193}" sibTransId="{97DB09C3-3F52-4403-A809-8E4F1F2676F2}"/>
    <dgm:cxn modelId="{1115BA7E-3D3A-459E-BEB0-932A29DC6B44}" type="presOf" srcId="{781BB407-238C-4A94-B061-E047654F548C}" destId="{A94653A8-1634-4668-AF36-B1322635FD13}" srcOrd="0" destOrd="0" presId="urn:microsoft.com/office/officeart/2005/8/layout/orgChart1"/>
    <dgm:cxn modelId="{44FEA88B-6820-4A64-92CF-7F559D7CDE6F}" type="presOf" srcId="{54CDAD99-CAAC-4943-88EE-A1039E54F162}" destId="{A3389D17-0BE9-4A43-A30B-E878519C02D4}" srcOrd="0" destOrd="0" presId="urn:microsoft.com/office/officeart/2005/8/layout/orgChart1"/>
    <dgm:cxn modelId="{EF0F8A1E-1953-4249-9F68-A98229611AF2}" type="presOf" srcId="{87689DF8-EB61-4A19-B33A-0BC51D70B864}" destId="{E314AEE8-DA9A-4185-96B4-7A1E4A4B0B13}" srcOrd="0" destOrd="0" presId="urn:microsoft.com/office/officeart/2005/8/layout/orgChart1"/>
    <dgm:cxn modelId="{0600B49F-46E8-4B2D-BBA5-6AD94BB4A9A6}" type="presOf" srcId="{54D2033F-9234-430B-931C-D3FA1AEA3C86}" destId="{6C3AB137-CFC3-4EE0-9478-576270739F5E}" srcOrd="0" destOrd="0" presId="urn:microsoft.com/office/officeart/2005/8/layout/orgChart1"/>
    <dgm:cxn modelId="{5230B903-3DB8-4464-AD61-2B25E5400D8F}" type="presOf" srcId="{6D264379-CE8D-485C-BC12-BE0337016232}" destId="{0299B0C1-0EFC-48F6-A1F3-F690636D935C}" srcOrd="0" destOrd="0" presId="urn:microsoft.com/office/officeart/2005/8/layout/orgChart1"/>
    <dgm:cxn modelId="{7C0D8B4B-93D3-444C-B05D-DEDCD72D57E2}" type="presOf" srcId="{C4389EAF-83A8-4FA1-A2A0-0FC084787CDF}" destId="{CBDCEFF0-5346-4F93-A058-B2FD84391900}" srcOrd="0" destOrd="0" presId="urn:microsoft.com/office/officeart/2005/8/layout/orgChart1"/>
    <dgm:cxn modelId="{A5706C30-B35D-429C-BA32-79FB55918DD5}" srcId="{C91ADD7B-0AF2-495B-85CE-D84F0E4BE995}" destId="{28F23E8B-302A-44C0-B19A-747F86C6A98D}" srcOrd="0" destOrd="0" parTransId="{00D08E8A-58B7-4C02-966E-EDEA2AD9D4D7}" sibTransId="{50866D9F-2D24-457B-90E6-65891B0FEDC8}"/>
    <dgm:cxn modelId="{94ABFC57-B122-4455-B1F0-59C91911BE69}" type="presOf" srcId="{28F23E8B-302A-44C0-B19A-747F86C6A98D}" destId="{D9EA6472-CE6B-4FE4-8D3B-9817C9C0B1F9}" srcOrd="1" destOrd="0" presId="urn:microsoft.com/office/officeart/2005/8/layout/orgChart1"/>
    <dgm:cxn modelId="{89575A3C-E7F3-46E1-80AD-EC288B39B4B9}" type="presOf" srcId="{EE9E5CFB-74B8-409C-9DA1-18A7D5170302}" destId="{B2A3137C-E967-42F4-91DE-2DBE35ACA821}" srcOrd="0" destOrd="0" presId="urn:microsoft.com/office/officeart/2005/8/layout/orgChart1"/>
    <dgm:cxn modelId="{711AE462-6C68-4F2A-99BF-0F3520D72F84}" type="presOf" srcId="{B10C8B74-A8DE-4011-8C20-D544BB742FE7}" destId="{69FC7F54-E21E-44EB-AAFA-FC60A1927086}" srcOrd="1" destOrd="0" presId="urn:microsoft.com/office/officeart/2005/8/layout/orgChart1"/>
    <dgm:cxn modelId="{8784872F-B441-41AA-B5D1-5108697DD9D8}" srcId="{28F23E8B-302A-44C0-B19A-747F86C6A98D}" destId="{625EA18F-0971-4EC6-897D-84234FE891D8}" srcOrd="0" destOrd="0" parTransId="{DEC42C40-E2C6-4711-8954-E59232FBF034}" sibTransId="{C402CE24-9179-4BA1-86D4-189D12824C62}"/>
    <dgm:cxn modelId="{FAF21D32-234B-48E6-8386-81120C431D1E}" srcId="{28F23E8B-302A-44C0-B19A-747F86C6A98D}" destId="{32D3F0AF-A14D-43A7-83CD-9596CFB715EE}" srcOrd="2" destOrd="0" parTransId="{D541583A-6163-4360-8281-1443BB669135}" sibTransId="{9C34E780-B510-4181-BFDA-9685BA1B4DB4}"/>
    <dgm:cxn modelId="{D0BCD6DC-1AFF-4240-8424-8904E10932E6}" type="presOf" srcId="{EE9E5CFB-74B8-409C-9DA1-18A7D5170302}" destId="{865E2CB3-1AAF-48C1-A0F8-1ACD8DD82C5A}" srcOrd="1" destOrd="0" presId="urn:microsoft.com/office/officeart/2005/8/layout/orgChart1"/>
    <dgm:cxn modelId="{AF659730-8ED3-4E99-BB27-FBCFC59F58BD}" type="presOf" srcId="{DBD48B4C-76E2-42A3-A37A-2509104A288F}" destId="{F220F424-C1A4-4A76-B2BA-BA95A22B5E72}" srcOrd="1" destOrd="0" presId="urn:microsoft.com/office/officeart/2005/8/layout/orgChart1"/>
    <dgm:cxn modelId="{D600BC05-E850-4C62-A8A0-EEA7BD604D04}" type="presOf" srcId="{625EA18F-0971-4EC6-897D-84234FE891D8}" destId="{88832B99-A1E7-4F7D-8DC5-34EC536A9667}" srcOrd="1" destOrd="0" presId="urn:microsoft.com/office/officeart/2005/8/layout/orgChart1"/>
    <dgm:cxn modelId="{93D1F982-E319-418C-BC14-DC4D9F02CFDF}" srcId="{32D3F0AF-A14D-43A7-83CD-9596CFB715EE}" destId="{91499F33-AF35-4AEB-ABCD-78525DB9A6E5}" srcOrd="1" destOrd="0" parTransId="{62B245A4-3B50-4634-98A8-5F64B4EC5B35}" sibTransId="{42E4322E-4645-45DD-A6F4-AB056100E6D0}"/>
    <dgm:cxn modelId="{F684D31E-D10B-43A0-AE8B-F62356E94934}" type="presOf" srcId="{77A58B12-FFD3-40C2-B705-D931EA5C3A7A}" destId="{77E6CB76-8F6B-4DFA-B003-D24D96E7443B}" srcOrd="1" destOrd="0" presId="urn:microsoft.com/office/officeart/2005/8/layout/orgChart1"/>
    <dgm:cxn modelId="{6F83F9DC-B788-4E12-96EE-7B8D3F789554}" type="presOf" srcId="{564E7943-52EC-4B06-B706-021BEB639504}" destId="{09648E9A-B7EB-4155-8833-0ADC664488E9}" srcOrd="0" destOrd="0" presId="urn:microsoft.com/office/officeart/2005/8/layout/orgChart1"/>
    <dgm:cxn modelId="{1267F56F-1A7C-4E63-BA97-EB43AE744046}" type="presOf" srcId="{B10C8B74-A8DE-4011-8C20-D544BB742FE7}" destId="{90A26F70-3974-43BC-BC58-4E8B9F864953}" srcOrd="0" destOrd="0" presId="urn:microsoft.com/office/officeart/2005/8/layout/orgChart1"/>
    <dgm:cxn modelId="{1CCD0397-D8AD-4DC5-8F8D-F057CC1ECA4F}" type="presOf" srcId="{62B245A4-3B50-4634-98A8-5F64B4EC5B35}" destId="{EDE96549-725B-4EB2-8D94-EEBCE3A3454B}" srcOrd="0" destOrd="0" presId="urn:microsoft.com/office/officeart/2005/8/layout/orgChart1"/>
    <dgm:cxn modelId="{ACE77945-1672-46DE-A1E0-62E0CB0F4327}" type="presOf" srcId="{41D1DE34-043B-4683-83B6-73136CFCEDDA}" destId="{69FB3F60-4EB6-43CC-9566-7D81D39D43CE}" srcOrd="0" destOrd="0" presId="urn:microsoft.com/office/officeart/2005/8/layout/orgChart1"/>
    <dgm:cxn modelId="{CA70CC81-9DD3-438D-8B3D-79CF9EB7155A}" type="presOf" srcId="{C91ADD7B-0AF2-495B-85CE-D84F0E4BE995}" destId="{D5F590DB-1237-45E1-AFBD-5DD34E22B1F9}" srcOrd="0" destOrd="0" presId="urn:microsoft.com/office/officeart/2005/8/layout/orgChart1"/>
    <dgm:cxn modelId="{D15A30EE-6F1C-42FC-B58D-A99DB6B7E4CA}" srcId="{32D3F0AF-A14D-43A7-83CD-9596CFB715EE}" destId="{5DCD30FC-E286-4257-9C12-46EF3538281E}" srcOrd="2" destOrd="0" parTransId="{C4389EAF-83A8-4FA1-A2A0-0FC084787CDF}" sibTransId="{A2D15667-6822-4F5D-8B7A-D9DAAEF3BAD3}"/>
    <dgm:cxn modelId="{07D488F2-C2F2-4C1F-93F5-396C84E24554}" type="presOf" srcId="{46C21C96-AE64-49B3-833D-46A33893EAE5}" destId="{9BA22B49-B54B-4BD3-87E0-E045F7B20109}" srcOrd="0" destOrd="0" presId="urn:microsoft.com/office/officeart/2005/8/layout/orgChart1"/>
    <dgm:cxn modelId="{6BAAE984-1696-45AD-983F-7D20B915C5DE}" type="presOf" srcId="{F4423E0E-0A1A-4F8E-936C-94B16DCA44D5}" destId="{7F828621-38B4-439A-BEC9-EC7C251B777B}" srcOrd="1" destOrd="0" presId="urn:microsoft.com/office/officeart/2005/8/layout/orgChart1"/>
    <dgm:cxn modelId="{71CD60EB-FFC1-487B-A5CF-55C037D47BE4}" type="presOf" srcId="{32D3F0AF-A14D-43A7-83CD-9596CFB715EE}" destId="{50860F15-8146-41F8-ABDE-8F76EA976AB0}" srcOrd="0" destOrd="0" presId="urn:microsoft.com/office/officeart/2005/8/layout/orgChart1"/>
    <dgm:cxn modelId="{BDA407C1-8A0F-46A5-B379-387C33D24694}" type="presOf" srcId="{91499F33-AF35-4AEB-ABCD-78525DB9A6E5}" destId="{133C6D2C-BFC9-4889-B098-42A90D04DA45}" srcOrd="1" destOrd="0" presId="urn:microsoft.com/office/officeart/2005/8/layout/orgChart1"/>
    <dgm:cxn modelId="{F926C094-913C-4967-AB94-03F13803F1EA}" srcId="{625EA18F-0971-4EC6-897D-84234FE891D8}" destId="{EE9E5CFB-74B8-409C-9DA1-18A7D5170302}" srcOrd="1" destOrd="0" parTransId="{564E7943-52EC-4B06-B706-021BEB639504}" sibTransId="{86A529E2-4CDC-48F4-9691-0219DA0FF019}"/>
    <dgm:cxn modelId="{0555AD24-76FB-4FB6-BA77-2A2DBB46094F}" srcId="{28F23E8B-302A-44C0-B19A-747F86C6A98D}" destId="{B10C8B74-A8DE-4011-8C20-D544BB742FE7}" srcOrd="1" destOrd="0" parTransId="{8B8F6332-EFF6-43F1-ADD3-77B51F860CE6}" sibTransId="{E25C6B44-3A15-432A-9440-11D10ED79366}"/>
    <dgm:cxn modelId="{30FB8E80-66FA-4004-8C24-DD6ED39D168A}" type="presOf" srcId="{5DCD30FC-E286-4257-9C12-46EF3538281E}" destId="{152C26C8-2AC0-4E2B-AECE-2C6FDE0A2E29}" srcOrd="1" destOrd="0" presId="urn:microsoft.com/office/officeart/2005/8/layout/orgChart1"/>
    <dgm:cxn modelId="{0C51B811-34CD-48F5-9AA8-F17E9A9EAA5E}" type="presOf" srcId="{91499F33-AF35-4AEB-ABCD-78525DB9A6E5}" destId="{EC0F329C-04FD-45A5-B722-CD3F5BA1B842}" srcOrd="0" destOrd="0" presId="urn:microsoft.com/office/officeart/2005/8/layout/orgChart1"/>
    <dgm:cxn modelId="{6EC7F245-627F-4B5C-96E8-495884141057}" srcId="{625EA18F-0971-4EC6-897D-84234FE891D8}" destId="{77A58B12-FFD3-40C2-B705-D931EA5C3A7A}" srcOrd="2" destOrd="0" parTransId="{AFC4000F-187D-47CD-8EB8-D0E56019B2F8}" sibTransId="{700C5BF9-3A24-496F-9F69-3BCADC39DE30}"/>
    <dgm:cxn modelId="{7145FED7-C34B-4B97-996C-AF47A44DEDAD}" srcId="{625EA18F-0971-4EC6-897D-84234FE891D8}" destId="{54CDAD99-CAAC-4943-88EE-A1039E54F162}" srcOrd="3" destOrd="0" parTransId="{6D264379-CE8D-485C-BC12-BE0337016232}" sibTransId="{54C046BE-1C82-46C3-BAE9-B489269A4172}"/>
    <dgm:cxn modelId="{9401DAE5-3AE4-46C0-A494-9047852EDA25}" srcId="{B10C8B74-A8DE-4011-8C20-D544BB742FE7}" destId="{87689DF8-EB61-4A19-B33A-0BC51D70B864}" srcOrd="0" destOrd="0" parTransId="{781BB407-238C-4A94-B061-E047654F548C}" sibTransId="{CD71C7C3-DD3C-4860-92F6-4ACE0F5F055F}"/>
    <dgm:cxn modelId="{386D642A-414B-419C-B340-29A66581DD73}" type="presOf" srcId="{87689DF8-EB61-4A19-B33A-0BC51D70B864}" destId="{EC8539A8-96F4-42DB-8EF4-0AED0208B539}" srcOrd="1" destOrd="0" presId="urn:microsoft.com/office/officeart/2005/8/layout/orgChart1"/>
    <dgm:cxn modelId="{39A19F53-436E-4D07-8155-16700D13C392}" type="presOf" srcId="{28F23E8B-302A-44C0-B19A-747F86C6A98D}" destId="{C3F033E9-79F7-4771-9A7D-AFC35DC47E79}" srcOrd="0" destOrd="0" presId="urn:microsoft.com/office/officeart/2005/8/layout/orgChart1"/>
    <dgm:cxn modelId="{60450E26-15EA-47CE-8190-D03130A9173C}" type="presOf" srcId="{2771B9F2-DD33-4A17-8CFB-FCD98F363193}" destId="{0D1B8F21-FA00-4086-BD66-8293237E25B4}" srcOrd="0" destOrd="0" presId="urn:microsoft.com/office/officeart/2005/8/layout/orgChart1"/>
    <dgm:cxn modelId="{FFC7E469-6EFF-46BD-9146-DAD25149B4D0}" type="presOf" srcId="{32D3F0AF-A14D-43A7-83CD-9596CFB715EE}" destId="{9B24F45C-9CF8-4F22-977A-ADEC9198046D}" srcOrd="1" destOrd="0" presId="urn:microsoft.com/office/officeart/2005/8/layout/orgChart1"/>
    <dgm:cxn modelId="{EB57B71E-82D3-4FD6-9AEF-1AD4620EDFB1}" type="presOf" srcId="{8B8F6332-EFF6-43F1-ADD3-77B51F860CE6}" destId="{BF6D4DC9-938C-4C55-A58F-B35A9DE61D23}" srcOrd="0" destOrd="0" presId="urn:microsoft.com/office/officeart/2005/8/layout/orgChart1"/>
    <dgm:cxn modelId="{0219BC9A-F729-4936-8BBA-B8E161C15F23}" type="presOf" srcId="{54D2033F-9234-430B-931C-D3FA1AEA3C86}" destId="{5CF67433-AED6-431C-8667-5525995E6CA1}" srcOrd="1" destOrd="0" presId="urn:microsoft.com/office/officeart/2005/8/layout/orgChart1"/>
    <dgm:cxn modelId="{2800C59C-867A-4FAC-9F0E-13CF53F05D51}" type="presOf" srcId="{77A58B12-FFD3-40C2-B705-D931EA5C3A7A}" destId="{6D6891C8-8340-4FB7-A47B-D7E9D5E66EFF}" srcOrd="0" destOrd="0" presId="urn:microsoft.com/office/officeart/2005/8/layout/orgChart1"/>
    <dgm:cxn modelId="{9059FB7A-0AE9-410E-9F97-F8D664482A8A}" type="presParOf" srcId="{D5F590DB-1237-45E1-AFBD-5DD34E22B1F9}" destId="{EBD836B9-0D16-4027-8222-44B777D53A8D}" srcOrd="0" destOrd="0" presId="urn:microsoft.com/office/officeart/2005/8/layout/orgChart1"/>
    <dgm:cxn modelId="{0794D8E0-3246-45FC-8E77-5CDA1A85701E}" type="presParOf" srcId="{EBD836B9-0D16-4027-8222-44B777D53A8D}" destId="{E6CC7516-F563-4384-9A52-00730CFF0F74}" srcOrd="0" destOrd="0" presId="urn:microsoft.com/office/officeart/2005/8/layout/orgChart1"/>
    <dgm:cxn modelId="{4FAE94BF-83B4-4731-B3F4-9169EB5D4502}" type="presParOf" srcId="{E6CC7516-F563-4384-9A52-00730CFF0F74}" destId="{C3F033E9-79F7-4771-9A7D-AFC35DC47E79}" srcOrd="0" destOrd="0" presId="urn:microsoft.com/office/officeart/2005/8/layout/orgChart1"/>
    <dgm:cxn modelId="{E81C0CB0-9EEC-4B3B-903E-073946589A83}" type="presParOf" srcId="{E6CC7516-F563-4384-9A52-00730CFF0F74}" destId="{D9EA6472-CE6B-4FE4-8D3B-9817C9C0B1F9}" srcOrd="1" destOrd="0" presId="urn:microsoft.com/office/officeart/2005/8/layout/orgChart1"/>
    <dgm:cxn modelId="{BC9FE335-1768-4EEB-A259-51C12C86C3AF}" type="presParOf" srcId="{EBD836B9-0D16-4027-8222-44B777D53A8D}" destId="{BD3EE4CC-F055-494D-B6EA-E09C8478999B}" srcOrd="1" destOrd="0" presId="urn:microsoft.com/office/officeart/2005/8/layout/orgChart1"/>
    <dgm:cxn modelId="{0F86EE27-B9AD-43D2-9AC6-C7254D950A5D}" type="presParOf" srcId="{BD3EE4CC-F055-494D-B6EA-E09C8478999B}" destId="{F5B893A3-55C5-4781-B052-615CEAECF69C}" srcOrd="0" destOrd="0" presId="urn:microsoft.com/office/officeart/2005/8/layout/orgChart1"/>
    <dgm:cxn modelId="{4EB7C46F-2E86-4E66-AD04-081CA8ECA7C3}" type="presParOf" srcId="{BD3EE4CC-F055-494D-B6EA-E09C8478999B}" destId="{320C3BE0-88CA-4A75-9D7C-ED9D3D094357}" srcOrd="1" destOrd="0" presId="urn:microsoft.com/office/officeart/2005/8/layout/orgChart1"/>
    <dgm:cxn modelId="{0C2AF5F5-2051-4882-8963-591C696813AA}" type="presParOf" srcId="{320C3BE0-88CA-4A75-9D7C-ED9D3D094357}" destId="{8B08B88F-FC15-4851-8B7A-F73CC757F2FA}" srcOrd="0" destOrd="0" presId="urn:microsoft.com/office/officeart/2005/8/layout/orgChart1"/>
    <dgm:cxn modelId="{3407155D-9660-49E7-9A7A-F5AD82A68475}" type="presParOf" srcId="{8B08B88F-FC15-4851-8B7A-F73CC757F2FA}" destId="{8B853DFF-C31C-416E-A92D-94EE4107ABD2}" srcOrd="0" destOrd="0" presId="urn:microsoft.com/office/officeart/2005/8/layout/orgChart1"/>
    <dgm:cxn modelId="{507EB7DE-448E-4E10-96FF-9796F6FB4E81}" type="presParOf" srcId="{8B08B88F-FC15-4851-8B7A-F73CC757F2FA}" destId="{88832B99-A1E7-4F7D-8DC5-34EC536A9667}" srcOrd="1" destOrd="0" presId="urn:microsoft.com/office/officeart/2005/8/layout/orgChart1"/>
    <dgm:cxn modelId="{83A94726-EC84-4655-8B81-507FC07EE922}" type="presParOf" srcId="{320C3BE0-88CA-4A75-9D7C-ED9D3D094357}" destId="{E11867AD-D261-4BE7-B473-0A1468F462B7}" srcOrd="1" destOrd="0" presId="urn:microsoft.com/office/officeart/2005/8/layout/orgChart1"/>
    <dgm:cxn modelId="{E213217E-715B-4E04-AB2C-B4885C2F06A5}" type="presParOf" srcId="{E11867AD-D261-4BE7-B473-0A1468F462B7}" destId="{69FB3F60-4EB6-43CC-9566-7D81D39D43CE}" srcOrd="0" destOrd="0" presId="urn:microsoft.com/office/officeart/2005/8/layout/orgChart1"/>
    <dgm:cxn modelId="{AAED88AD-2A48-49A5-A1C7-F664977ED782}" type="presParOf" srcId="{E11867AD-D261-4BE7-B473-0A1468F462B7}" destId="{1546125E-48B9-471D-BA90-CB40BE5BF7C4}" srcOrd="1" destOrd="0" presId="urn:microsoft.com/office/officeart/2005/8/layout/orgChart1"/>
    <dgm:cxn modelId="{0A356655-6874-4634-B4A2-6F63A53B2C15}" type="presParOf" srcId="{1546125E-48B9-471D-BA90-CB40BE5BF7C4}" destId="{F5D43838-D1B2-48A7-ACEC-9D38048BFA82}" srcOrd="0" destOrd="0" presId="urn:microsoft.com/office/officeart/2005/8/layout/orgChart1"/>
    <dgm:cxn modelId="{8B7A0B07-44EA-4BCD-A4DA-3B81629E5FE4}" type="presParOf" srcId="{F5D43838-D1B2-48A7-ACEC-9D38048BFA82}" destId="{2C820871-B438-4F34-9843-4D6B45FE744A}" srcOrd="0" destOrd="0" presId="urn:microsoft.com/office/officeart/2005/8/layout/orgChart1"/>
    <dgm:cxn modelId="{CAFE50F1-ABCE-490C-A32C-9C3A25C0AF29}" type="presParOf" srcId="{F5D43838-D1B2-48A7-ACEC-9D38048BFA82}" destId="{F220F424-C1A4-4A76-B2BA-BA95A22B5E72}" srcOrd="1" destOrd="0" presId="urn:microsoft.com/office/officeart/2005/8/layout/orgChart1"/>
    <dgm:cxn modelId="{75ED1247-DB87-47BE-BC3C-97AC04231935}" type="presParOf" srcId="{1546125E-48B9-471D-BA90-CB40BE5BF7C4}" destId="{33FE9469-3ABA-4BCE-8504-67342EEC3F55}" srcOrd="1" destOrd="0" presId="urn:microsoft.com/office/officeart/2005/8/layout/orgChart1"/>
    <dgm:cxn modelId="{EB13D399-AE73-43E6-BD14-19021D1B2040}" type="presParOf" srcId="{1546125E-48B9-471D-BA90-CB40BE5BF7C4}" destId="{311A2DAD-DD24-45DE-89E0-C249AF2976CB}" srcOrd="2" destOrd="0" presId="urn:microsoft.com/office/officeart/2005/8/layout/orgChart1"/>
    <dgm:cxn modelId="{94B61A8F-36BF-4A12-8F4A-2E9E8AE57DF5}" type="presParOf" srcId="{E11867AD-D261-4BE7-B473-0A1468F462B7}" destId="{09648E9A-B7EB-4155-8833-0ADC664488E9}" srcOrd="2" destOrd="0" presId="urn:microsoft.com/office/officeart/2005/8/layout/orgChart1"/>
    <dgm:cxn modelId="{DAA21D1A-BCD9-4136-93E9-6CC79805939D}" type="presParOf" srcId="{E11867AD-D261-4BE7-B473-0A1468F462B7}" destId="{AEF55C90-AE8A-419F-984F-3B57BB182467}" srcOrd="3" destOrd="0" presId="urn:microsoft.com/office/officeart/2005/8/layout/orgChart1"/>
    <dgm:cxn modelId="{187F27A7-92F5-4E88-A160-86695599912B}" type="presParOf" srcId="{AEF55C90-AE8A-419F-984F-3B57BB182467}" destId="{7AE7CBB1-60BF-450B-ABEA-D23A8ED1AF33}" srcOrd="0" destOrd="0" presId="urn:microsoft.com/office/officeart/2005/8/layout/orgChart1"/>
    <dgm:cxn modelId="{4E9E667F-1D14-422E-ADEB-4C205077378E}" type="presParOf" srcId="{7AE7CBB1-60BF-450B-ABEA-D23A8ED1AF33}" destId="{B2A3137C-E967-42F4-91DE-2DBE35ACA821}" srcOrd="0" destOrd="0" presId="urn:microsoft.com/office/officeart/2005/8/layout/orgChart1"/>
    <dgm:cxn modelId="{041E8225-6172-4643-9EAB-63CB25DCD2C0}" type="presParOf" srcId="{7AE7CBB1-60BF-450B-ABEA-D23A8ED1AF33}" destId="{865E2CB3-1AAF-48C1-A0F8-1ACD8DD82C5A}" srcOrd="1" destOrd="0" presId="urn:microsoft.com/office/officeart/2005/8/layout/orgChart1"/>
    <dgm:cxn modelId="{14B81632-CF26-498F-9824-3F3301F092E1}" type="presParOf" srcId="{AEF55C90-AE8A-419F-984F-3B57BB182467}" destId="{0D828B13-BB07-42A1-B022-245BFE5DF2F0}" srcOrd="1" destOrd="0" presId="urn:microsoft.com/office/officeart/2005/8/layout/orgChart1"/>
    <dgm:cxn modelId="{47E6F4F5-C5C2-4D53-8284-6EFAE1A5E36B}" type="presParOf" srcId="{AEF55C90-AE8A-419F-984F-3B57BB182467}" destId="{268C63BD-4500-4C14-9ACE-0A4B80FE102A}" srcOrd="2" destOrd="0" presId="urn:microsoft.com/office/officeart/2005/8/layout/orgChart1"/>
    <dgm:cxn modelId="{D97ADFE5-33C1-4281-930C-6897483B1BCB}" type="presParOf" srcId="{E11867AD-D261-4BE7-B473-0A1468F462B7}" destId="{08EF6E18-BD1B-4680-9ACF-6101CCB91200}" srcOrd="4" destOrd="0" presId="urn:microsoft.com/office/officeart/2005/8/layout/orgChart1"/>
    <dgm:cxn modelId="{94280556-29B1-43FE-89F0-CF687654A890}" type="presParOf" srcId="{E11867AD-D261-4BE7-B473-0A1468F462B7}" destId="{DB73586C-14D9-4250-8CA9-F6FA3838F295}" srcOrd="5" destOrd="0" presId="urn:microsoft.com/office/officeart/2005/8/layout/orgChart1"/>
    <dgm:cxn modelId="{D4D9F80F-949D-4D04-8B59-17E3221DE565}" type="presParOf" srcId="{DB73586C-14D9-4250-8CA9-F6FA3838F295}" destId="{D879A5CF-011B-4A38-93A7-E108DF82761F}" srcOrd="0" destOrd="0" presId="urn:microsoft.com/office/officeart/2005/8/layout/orgChart1"/>
    <dgm:cxn modelId="{D6C8F856-8850-42F7-8E11-54128C9711A2}" type="presParOf" srcId="{D879A5CF-011B-4A38-93A7-E108DF82761F}" destId="{6D6891C8-8340-4FB7-A47B-D7E9D5E66EFF}" srcOrd="0" destOrd="0" presId="urn:microsoft.com/office/officeart/2005/8/layout/orgChart1"/>
    <dgm:cxn modelId="{20F2BF5F-5529-45F1-97C1-9BDF2ACB74DA}" type="presParOf" srcId="{D879A5CF-011B-4A38-93A7-E108DF82761F}" destId="{77E6CB76-8F6B-4DFA-B003-D24D96E7443B}" srcOrd="1" destOrd="0" presId="urn:microsoft.com/office/officeart/2005/8/layout/orgChart1"/>
    <dgm:cxn modelId="{A287335C-A54E-4EB3-82A5-12A5AF249481}" type="presParOf" srcId="{DB73586C-14D9-4250-8CA9-F6FA3838F295}" destId="{66A7B15F-B911-40DF-91D7-6B38744EDE56}" srcOrd="1" destOrd="0" presId="urn:microsoft.com/office/officeart/2005/8/layout/orgChart1"/>
    <dgm:cxn modelId="{E6676DCB-8C4E-474C-8D0A-1BDADDABCB32}" type="presParOf" srcId="{DB73586C-14D9-4250-8CA9-F6FA3838F295}" destId="{98F4D313-8E49-434E-B7C0-8A30B41514FC}" srcOrd="2" destOrd="0" presId="urn:microsoft.com/office/officeart/2005/8/layout/orgChart1"/>
    <dgm:cxn modelId="{A0D5E251-ACE3-47E2-88A3-83C82D0DA258}" type="presParOf" srcId="{E11867AD-D261-4BE7-B473-0A1468F462B7}" destId="{0299B0C1-0EFC-48F6-A1F3-F690636D935C}" srcOrd="6" destOrd="0" presId="urn:microsoft.com/office/officeart/2005/8/layout/orgChart1"/>
    <dgm:cxn modelId="{CD0627CC-F904-4E70-A1F8-C8B04914FE27}" type="presParOf" srcId="{E11867AD-D261-4BE7-B473-0A1468F462B7}" destId="{07760BDA-8B22-4E52-ABDA-FB51D317B4CD}" srcOrd="7" destOrd="0" presId="urn:microsoft.com/office/officeart/2005/8/layout/orgChart1"/>
    <dgm:cxn modelId="{C61B03FB-1A18-4499-ABB9-9D9C93ACF103}" type="presParOf" srcId="{07760BDA-8B22-4E52-ABDA-FB51D317B4CD}" destId="{869DE875-5130-497F-B6E4-44916C421526}" srcOrd="0" destOrd="0" presId="urn:microsoft.com/office/officeart/2005/8/layout/orgChart1"/>
    <dgm:cxn modelId="{CD833542-582A-4EDA-8851-C7126C9E10FC}" type="presParOf" srcId="{869DE875-5130-497F-B6E4-44916C421526}" destId="{A3389D17-0BE9-4A43-A30B-E878519C02D4}" srcOrd="0" destOrd="0" presId="urn:microsoft.com/office/officeart/2005/8/layout/orgChart1"/>
    <dgm:cxn modelId="{E3C44630-A797-4B15-B100-2E8E7C4A8B00}" type="presParOf" srcId="{869DE875-5130-497F-B6E4-44916C421526}" destId="{37014417-1B3A-40AE-862E-158FD3D27124}" srcOrd="1" destOrd="0" presId="urn:microsoft.com/office/officeart/2005/8/layout/orgChart1"/>
    <dgm:cxn modelId="{C5C5A68B-CC4C-466F-9C03-82A005AF381A}" type="presParOf" srcId="{07760BDA-8B22-4E52-ABDA-FB51D317B4CD}" destId="{E24B04DF-EB62-487B-9706-428A17224DFE}" srcOrd="1" destOrd="0" presId="urn:microsoft.com/office/officeart/2005/8/layout/orgChart1"/>
    <dgm:cxn modelId="{72C92738-44ED-418D-A6F5-E1D5ECBD1687}" type="presParOf" srcId="{07760BDA-8B22-4E52-ABDA-FB51D317B4CD}" destId="{B12FCB85-F977-44F8-BE9A-952A5E5424A3}" srcOrd="2" destOrd="0" presId="urn:microsoft.com/office/officeart/2005/8/layout/orgChart1"/>
    <dgm:cxn modelId="{A5258885-8600-48C9-98C4-0A2AD2F2E08C}" type="presParOf" srcId="{E11867AD-D261-4BE7-B473-0A1468F462B7}" destId="{9BA22B49-B54B-4BD3-87E0-E045F7B20109}" srcOrd="8" destOrd="0" presId="urn:microsoft.com/office/officeart/2005/8/layout/orgChart1"/>
    <dgm:cxn modelId="{415E6A48-E3CC-4161-9037-214DE0991099}" type="presParOf" srcId="{E11867AD-D261-4BE7-B473-0A1468F462B7}" destId="{F813EAC1-BBCB-48B7-B4C5-1E2E06803208}" srcOrd="9" destOrd="0" presId="urn:microsoft.com/office/officeart/2005/8/layout/orgChart1"/>
    <dgm:cxn modelId="{371972E2-539B-4AFB-B5FC-7BC09EB1D4BA}" type="presParOf" srcId="{F813EAC1-BBCB-48B7-B4C5-1E2E06803208}" destId="{5F81DA17-FC45-4665-84C7-22620A259C73}" srcOrd="0" destOrd="0" presId="urn:microsoft.com/office/officeart/2005/8/layout/orgChart1"/>
    <dgm:cxn modelId="{4C037C33-A934-4A95-A3FF-AA8B926422A0}" type="presParOf" srcId="{5F81DA17-FC45-4665-84C7-22620A259C73}" destId="{6C3AB137-CFC3-4EE0-9478-576270739F5E}" srcOrd="0" destOrd="0" presId="urn:microsoft.com/office/officeart/2005/8/layout/orgChart1"/>
    <dgm:cxn modelId="{30AB7E49-380F-46EA-900E-E4965432EA51}" type="presParOf" srcId="{5F81DA17-FC45-4665-84C7-22620A259C73}" destId="{5CF67433-AED6-431C-8667-5525995E6CA1}" srcOrd="1" destOrd="0" presId="urn:microsoft.com/office/officeart/2005/8/layout/orgChart1"/>
    <dgm:cxn modelId="{2B9BDFC4-FABA-4F1B-BA95-A2AC9D894BA2}" type="presParOf" srcId="{F813EAC1-BBCB-48B7-B4C5-1E2E06803208}" destId="{581CC07B-EA36-4052-B47F-D706B0818028}" srcOrd="1" destOrd="0" presId="urn:microsoft.com/office/officeart/2005/8/layout/orgChart1"/>
    <dgm:cxn modelId="{F743B69F-9F2A-429D-A116-401517791D13}" type="presParOf" srcId="{F813EAC1-BBCB-48B7-B4C5-1E2E06803208}" destId="{65409BE3-FBAD-4214-A0F4-9FCCFF0E55B3}" srcOrd="2" destOrd="0" presId="urn:microsoft.com/office/officeart/2005/8/layout/orgChart1"/>
    <dgm:cxn modelId="{2FE8AD18-590B-4BAE-BFD3-EA8AB7E40621}" type="presParOf" srcId="{320C3BE0-88CA-4A75-9D7C-ED9D3D094357}" destId="{E4986650-DC78-477D-AB24-0F521FCEE72E}" srcOrd="2" destOrd="0" presId="urn:microsoft.com/office/officeart/2005/8/layout/orgChart1"/>
    <dgm:cxn modelId="{3D2651EB-3382-47F3-ADAB-E576BDEA18F8}" type="presParOf" srcId="{BD3EE4CC-F055-494D-B6EA-E09C8478999B}" destId="{BF6D4DC9-938C-4C55-A58F-B35A9DE61D23}" srcOrd="2" destOrd="0" presId="urn:microsoft.com/office/officeart/2005/8/layout/orgChart1"/>
    <dgm:cxn modelId="{9A1F9837-92A6-4079-BCBF-BC00BD3E7E7D}" type="presParOf" srcId="{BD3EE4CC-F055-494D-B6EA-E09C8478999B}" destId="{D10A46B6-2722-4560-A8E0-65F26ABB3BBB}" srcOrd="3" destOrd="0" presId="urn:microsoft.com/office/officeart/2005/8/layout/orgChart1"/>
    <dgm:cxn modelId="{0E0535D1-0270-42C5-939E-B8B0B16A6C4C}" type="presParOf" srcId="{D10A46B6-2722-4560-A8E0-65F26ABB3BBB}" destId="{1AADCC79-A02C-4522-AB82-D5E28A98E9C7}" srcOrd="0" destOrd="0" presId="urn:microsoft.com/office/officeart/2005/8/layout/orgChart1"/>
    <dgm:cxn modelId="{BACEE844-FEF1-46E0-AB3F-EBB240287067}" type="presParOf" srcId="{1AADCC79-A02C-4522-AB82-D5E28A98E9C7}" destId="{90A26F70-3974-43BC-BC58-4E8B9F864953}" srcOrd="0" destOrd="0" presId="urn:microsoft.com/office/officeart/2005/8/layout/orgChart1"/>
    <dgm:cxn modelId="{663788DE-3B7D-4BC0-A943-3E1D98DD6A16}" type="presParOf" srcId="{1AADCC79-A02C-4522-AB82-D5E28A98E9C7}" destId="{69FC7F54-E21E-44EB-AAFA-FC60A1927086}" srcOrd="1" destOrd="0" presId="urn:microsoft.com/office/officeart/2005/8/layout/orgChart1"/>
    <dgm:cxn modelId="{E5889F6B-A41B-486A-9CE4-261B12B0BBA6}" type="presParOf" srcId="{D10A46B6-2722-4560-A8E0-65F26ABB3BBB}" destId="{4E8BADB7-128E-4857-9E27-D3B1C99A9D64}" srcOrd="1" destOrd="0" presId="urn:microsoft.com/office/officeart/2005/8/layout/orgChart1"/>
    <dgm:cxn modelId="{B632E6D6-B6EF-4193-AB0F-5A052A8C4DE2}" type="presParOf" srcId="{4E8BADB7-128E-4857-9E27-D3B1C99A9D64}" destId="{A94653A8-1634-4668-AF36-B1322635FD13}" srcOrd="0" destOrd="0" presId="urn:microsoft.com/office/officeart/2005/8/layout/orgChart1"/>
    <dgm:cxn modelId="{77BF57D6-BBAA-467B-A10D-5197BC6BC4D9}" type="presParOf" srcId="{4E8BADB7-128E-4857-9E27-D3B1C99A9D64}" destId="{7CC19A24-2E00-41A9-8C62-4FD9CCAEE650}" srcOrd="1" destOrd="0" presId="urn:microsoft.com/office/officeart/2005/8/layout/orgChart1"/>
    <dgm:cxn modelId="{AFCE0C1C-04E0-4B46-8919-C54E0345F5F2}" type="presParOf" srcId="{7CC19A24-2E00-41A9-8C62-4FD9CCAEE650}" destId="{B6160C2F-65DF-451B-A817-EE98B1815437}" srcOrd="0" destOrd="0" presId="urn:microsoft.com/office/officeart/2005/8/layout/orgChart1"/>
    <dgm:cxn modelId="{B4820A28-5ABC-4D5F-9E23-43DBF491C0B4}" type="presParOf" srcId="{B6160C2F-65DF-451B-A817-EE98B1815437}" destId="{E314AEE8-DA9A-4185-96B4-7A1E4A4B0B13}" srcOrd="0" destOrd="0" presId="urn:microsoft.com/office/officeart/2005/8/layout/orgChart1"/>
    <dgm:cxn modelId="{86B9C7DB-3355-4A18-BF85-F4361311B2E5}" type="presParOf" srcId="{B6160C2F-65DF-451B-A817-EE98B1815437}" destId="{EC8539A8-96F4-42DB-8EF4-0AED0208B539}" srcOrd="1" destOrd="0" presId="urn:microsoft.com/office/officeart/2005/8/layout/orgChart1"/>
    <dgm:cxn modelId="{44336667-A1DD-4F16-A286-3908AD2BDD85}" type="presParOf" srcId="{7CC19A24-2E00-41A9-8C62-4FD9CCAEE650}" destId="{E0939C9F-C02E-4C31-BA8A-CC4EAE19FE43}" srcOrd="1" destOrd="0" presId="urn:microsoft.com/office/officeart/2005/8/layout/orgChart1"/>
    <dgm:cxn modelId="{C36CE5BE-34EC-4C71-A1EE-DBB91CF9B92E}" type="presParOf" srcId="{7CC19A24-2E00-41A9-8C62-4FD9CCAEE650}" destId="{827EAEED-8EBC-42D1-9F1B-BF5D48477F35}" srcOrd="2" destOrd="0" presId="urn:microsoft.com/office/officeart/2005/8/layout/orgChart1"/>
    <dgm:cxn modelId="{109A6C1D-7DBE-467E-9AD4-27AE5A246E0B}" type="presParOf" srcId="{D10A46B6-2722-4560-A8E0-65F26ABB3BBB}" destId="{D3F7E641-A3B6-4D58-A874-CAD04DC93C8A}" srcOrd="2" destOrd="0" presId="urn:microsoft.com/office/officeart/2005/8/layout/orgChart1"/>
    <dgm:cxn modelId="{32B46104-D742-4436-9A20-150885AD1F1B}" type="presParOf" srcId="{BD3EE4CC-F055-494D-B6EA-E09C8478999B}" destId="{94B4C651-BF5B-4E8F-A0C1-F2DB3B58F7E1}" srcOrd="4" destOrd="0" presId="urn:microsoft.com/office/officeart/2005/8/layout/orgChart1"/>
    <dgm:cxn modelId="{E0C7E510-7EEA-4639-AACB-A33893089A14}" type="presParOf" srcId="{BD3EE4CC-F055-494D-B6EA-E09C8478999B}" destId="{6ECB08C4-9EDA-47D5-9557-34B24F65A477}" srcOrd="5" destOrd="0" presId="urn:microsoft.com/office/officeart/2005/8/layout/orgChart1"/>
    <dgm:cxn modelId="{DD17AECF-BD94-493A-967E-2A852A28AF82}" type="presParOf" srcId="{6ECB08C4-9EDA-47D5-9557-34B24F65A477}" destId="{FA6CB5CC-8FAF-4A98-B67E-4B8E6A41391E}" srcOrd="0" destOrd="0" presId="urn:microsoft.com/office/officeart/2005/8/layout/orgChart1"/>
    <dgm:cxn modelId="{050A235B-BB8A-4CC0-A8C0-1E102B3C7B30}" type="presParOf" srcId="{FA6CB5CC-8FAF-4A98-B67E-4B8E6A41391E}" destId="{50860F15-8146-41F8-ABDE-8F76EA976AB0}" srcOrd="0" destOrd="0" presId="urn:microsoft.com/office/officeart/2005/8/layout/orgChart1"/>
    <dgm:cxn modelId="{D05FDA99-01BD-44F3-91C4-16E520CB9D9D}" type="presParOf" srcId="{FA6CB5CC-8FAF-4A98-B67E-4B8E6A41391E}" destId="{9B24F45C-9CF8-4F22-977A-ADEC9198046D}" srcOrd="1" destOrd="0" presId="urn:microsoft.com/office/officeart/2005/8/layout/orgChart1"/>
    <dgm:cxn modelId="{EF4E951F-2903-481A-AEF7-A7EEA28A6D34}" type="presParOf" srcId="{6ECB08C4-9EDA-47D5-9557-34B24F65A477}" destId="{142168E1-81BC-4CD0-97C7-9259EB4739A5}" srcOrd="1" destOrd="0" presId="urn:microsoft.com/office/officeart/2005/8/layout/orgChart1"/>
    <dgm:cxn modelId="{B300C670-E0CD-44E5-82E2-57368CE04635}" type="presParOf" srcId="{142168E1-81BC-4CD0-97C7-9259EB4739A5}" destId="{0D1B8F21-FA00-4086-BD66-8293237E25B4}" srcOrd="0" destOrd="0" presId="urn:microsoft.com/office/officeart/2005/8/layout/orgChart1"/>
    <dgm:cxn modelId="{7D7866B6-F5F3-4C0B-AFF0-D530960E3B82}" type="presParOf" srcId="{142168E1-81BC-4CD0-97C7-9259EB4739A5}" destId="{B23B0404-F9A2-46C7-B0DC-BC3512A875E9}" srcOrd="1" destOrd="0" presId="urn:microsoft.com/office/officeart/2005/8/layout/orgChart1"/>
    <dgm:cxn modelId="{726AE74C-5334-4B59-9B89-2BF7545B3021}" type="presParOf" srcId="{B23B0404-F9A2-46C7-B0DC-BC3512A875E9}" destId="{4ED0528A-0A9C-45C8-A551-0863E0ABE03A}" srcOrd="0" destOrd="0" presId="urn:microsoft.com/office/officeart/2005/8/layout/orgChart1"/>
    <dgm:cxn modelId="{BEC49DC9-2677-43C9-B7B9-F45D32CC3840}" type="presParOf" srcId="{4ED0528A-0A9C-45C8-A551-0863E0ABE03A}" destId="{C9A02B2C-8E2E-4CDE-A22A-B13051750000}" srcOrd="0" destOrd="0" presId="urn:microsoft.com/office/officeart/2005/8/layout/orgChart1"/>
    <dgm:cxn modelId="{1D8C16C0-EBE6-4AC8-BA3A-E9E67C7B00A4}" type="presParOf" srcId="{4ED0528A-0A9C-45C8-A551-0863E0ABE03A}" destId="{7F828621-38B4-439A-BEC9-EC7C251B777B}" srcOrd="1" destOrd="0" presId="urn:microsoft.com/office/officeart/2005/8/layout/orgChart1"/>
    <dgm:cxn modelId="{11CA91A6-B10E-49C0-9187-724D5FCEC5FE}" type="presParOf" srcId="{B23B0404-F9A2-46C7-B0DC-BC3512A875E9}" destId="{E3428C8A-73E2-4208-82D6-C34D56426DB7}" srcOrd="1" destOrd="0" presId="urn:microsoft.com/office/officeart/2005/8/layout/orgChart1"/>
    <dgm:cxn modelId="{A7D3B8A4-DB49-4840-AE14-3BC2AD0B00DC}" type="presParOf" srcId="{B23B0404-F9A2-46C7-B0DC-BC3512A875E9}" destId="{3EA74C33-8AD4-4F8B-8887-7C1E19AE2763}" srcOrd="2" destOrd="0" presId="urn:microsoft.com/office/officeart/2005/8/layout/orgChart1"/>
    <dgm:cxn modelId="{72B3DC6A-56DF-4768-A811-999B241B6CFC}" type="presParOf" srcId="{142168E1-81BC-4CD0-97C7-9259EB4739A5}" destId="{EDE96549-725B-4EB2-8D94-EEBCE3A3454B}" srcOrd="2" destOrd="0" presId="urn:microsoft.com/office/officeart/2005/8/layout/orgChart1"/>
    <dgm:cxn modelId="{20A3BFBC-55FE-48C2-99D4-4A205A4941D6}" type="presParOf" srcId="{142168E1-81BC-4CD0-97C7-9259EB4739A5}" destId="{3C4EC577-AE63-4766-B59A-2DDDDC680CBC}" srcOrd="3" destOrd="0" presId="urn:microsoft.com/office/officeart/2005/8/layout/orgChart1"/>
    <dgm:cxn modelId="{CB9FD155-E269-48B2-B415-7354E63FCEFE}" type="presParOf" srcId="{3C4EC577-AE63-4766-B59A-2DDDDC680CBC}" destId="{B86F62D0-53DD-421F-9556-F40A81EAE0AE}" srcOrd="0" destOrd="0" presId="urn:microsoft.com/office/officeart/2005/8/layout/orgChart1"/>
    <dgm:cxn modelId="{BDFD3FE0-EF72-4C9D-B6BA-C55374F3BEF0}" type="presParOf" srcId="{B86F62D0-53DD-421F-9556-F40A81EAE0AE}" destId="{EC0F329C-04FD-45A5-B722-CD3F5BA1B842}" srcOrd="0" destOrd="0" presId="urn:microsoft.com/office/officeart/2005/8/layout/orgChart1"/>
    <dgm:cxn modelId="{FCEB44A5-FA4A-41A6-B002-453EFE6493F6}" type="presParOf" srcId="{B86F62D0-53DD-421F-9556-F40A81EAE0AE}" destId="{133C6D2C-BFC9-4889-B098-42A90D04DA45}" srcOrd="1" destOrd="0" presId="urn:microsoft.com/office/officeart/2005/8/layout/orgChart1"/>
    <dgm:cxn modelId="{EB54121D-5BFB-44A9-BEF8-BCFBF509CDF4}" type="presParOf" srcId="{3C4EC577-AE63-4766-B59A-2DDDDC680CBC}" destId="{21F96A7F-F008-4305-AF96-2C9810C93B6A}" srcOrd="1" destOrd="0" presId="urn:microsoft.com/office/officeart/2005/8/layout/orgChart1"/>
    <dgm:cxn modelId="{3078D3A5-6232-49B6-A3FB-F43A5EBF01F9}" type="presParOf" srcId="{3C4EC577-AE63-4766-B59A-2DDDDC680CBC}" destId="{323D3A99-DF47-4144-BF65-A11D192CE357}" srcOrd="2" destOrd="0" presId="urn:microsoft.com/office/officeart/2005/8/layout/orgChart1"/>
    <dgm:cxn modelId="{975A1FF5-2835-481E-B74D-9158EA55CC6C}" type="presParOf" srcId="{142168E1-81BC-4CD0-97C7-9259EB4739A5}" destId="{CBDCEFF0-5346-4F93-A058-B2FD84391900}" srcOrd="4" destOrd="0" presId="urn:microsoft.com/office/officeart/2005/8/layout/orgChart1"/>
    <dgm:cxn modelId="{1C222EC3-AAF2-40E6-AC8B-192318E9BADB}" type="presParOf" srcId="{142168E1-81BC-4CD0-97C7-9259EB4739A5}" destId="{D6B7CB06-0304-4FB3-8475-C4497E47B0E9}" srcOrd="5" destOrd="0" presId="urn:microsoft.com/office/officeart/2005/8/layout/orgChart1"/>
    <dgm:cxn modelId="{0DB979AD-BA1C-40A0-916A-CA3DE018BDA6}" type="presParOf" srcId="{D6B7CB06-0304-4FB3-8475-C4497E47B0E9}" destId="{711B4F3F-7415-4FC0-99C0-AD116D8E067C}" srcOrd="0" destOrd="0" presId="urn:microsoft.com/office/officeart/2005/8/layout/orgChart1"/>
    <dgm:cxn modelId="{BEAFC16E-FEAE-4EC0-8A69-1E41C0CDDF14}" type="presParOf" srcId="{711B4F3F-7415-4FC0-99C0-AD116D8E067C}" destId="{7CDFDFD0-B1B1-4D83-8B30-E49C03977AE5}" srcOrd="0" destOrd="0" presId="urn:microsoft.com/office/officeart/2005/8/layout/orgChart1"/>
    <dgm:cxn modelId="{B0ACAC3A-0BD8-4E96-855E-0D35C103A846}" type="presParOf" srcId="{711B4F3F-7415-4FC0-99C0-AD116D8E067C}" destId="{152C26C8-2AC0-4E2B-AECE-2C6FDE0A2E29}" srcOrd="1" destOrd="0" presId="urn:microsoft.com/office/officeart/2005/8/layout/orgChart1"/>
    <dgm:cxn modelId="{B5491A72-DE8F-4A29-BB80-2343879133D0}" type="presParOf" srcId="{D6B7CB06-0304-4FB3-8475-C4497E47B0E9}" destId="{1354B782-D60B-4E7B-BC9D-13AD6ACFC0DA}" srcOrd="1" destOrd="0" presId="urn:microsoft.com/office/officeart/2005/8/layout/orgChart1"/>
    <dgm:cxn modelId="{01E5C8BE-01F2-4B36-B6DC-6EBED8694262}" type="presParOf" srcId="{D6B7CB06-0304-4FB3-8475-C4497E47B0E9}" destId="{6079BC1C-A478-4EFF-801D-AE2686254EE2}" srcOrd="2" destOrd="0" presId="urn:microsoft.com/office/officeart/2005/8/layout/orgChart1"/>
    <dgm:cxn modelId="{5E3E4910-E9F2-401E-80EC-3BED40D87DA2}" type="presParOf" srcId="{6ECB08C4-9EDA-47D5-9557-34B24F65A477}" destId="{F129DD2B-BD73-4813-8237-1BD055593594}" srcOrd="2" destOrd="0" presId="urn:microsoft.com/office/officeart/2005/8/layout/orgChart1"/>
    <dgm:cxn modelId="{454AA88D-3548-4C30-9A27-4001D287B5F6}" type="presParOf" srcId="{EBD836B9-0D16-4027-8222-44B777D53A8D}" destId="{602344D6-3A1D-4A4F-8669-10FF1D3EBC0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2663E-3854-454F-8BD6-D2A1D5B569CB}"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ZA"/>
        </a:p>
      </dgm:t>
    </dgm:pt>
    <dgm:pt modelId="{E89387E4-2274-4BE6-B4B7-00AB9DD72225}">
      <dgm:prSet phldrT="[Text]" custT="1"/>
      <dgm:spPr>
        <a:xfrm>
          <a:off x="75365" y="0"/>
          <a:ext cx="11192411" cy="1309518"/>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gm:spPr>
      <dgm:t>
        <a:bodyPr/>
        <a:lstStyle/>
        <a:p>
          <a:r>
            <a:rPr lang="en-ZA" sz="2800" b="1" dirty="0" smtClean="0">
              <a:solidFill>
                <a:sysClr val="window" lastClr="FFFFFF"/>
              </a:solidFill>
              <a:latin typeface="Lato"/>
              <a:ea typeface="+mn-ea"/>
              <a:cs typeface="+mn-cs"/>
            </a:rPr>
            <a:t>Solution Statement Care:</a:t>
          </a:r>
        </a:p>
        <a:p>
          <a:r>
            <a:rPr lang="en-ZA" sz="2800" b="1" dirty="0" smtClean="0">
              <a:solidFill>
                <a:sysClr val="window" lastClr="FFFFFF"/>
              </a:solidFill>
              <a:latin typeface="Lato"/>
              <a:ea typeface="+mn-ea"/>
              <a:cs typeface="+mn-cs"/>
            </a:rPr>
            <a:t>Provision of a comprehensive package of health care services to inmates</a:t>
          </a:r>
          <a:endParaRPr lang="en-ZA" sz="2800" b="1" dirty="0">
            <a:solidFill>
              <a:sysClr val="window" lastClr="FFFFFF"/>
            </a:solidFill>
            <a:latin typeface="Lato"/>
            <a:ea typeface="+mn-ea"/>
            <a:cs typeface="+mn-cs"/>
          </a:endParaRPr>
        </a:p>
      </dgm:t>
    </dgm:pt>
    <dgm:pt modelId="{EE76E7E5-3D8A-4A83-9A83-7FE86A651DED}" type="parTrans" cxnId="{2E9F5AA2-E4F3-4B3F-B857-3F25FA5F9467}">
      <dgm:prSet/>
      <dgm:spPr/>
      <dgm:t>
        <a:bodyPr/>
        <a:lstStyle/>
        <a:p>
          <a:endParaRPr lang="en-ZA"/>
        </a:p>
      </dgm:t>
    </dgm:pt>
    <dgm:pt modelId="{8D8511C0-B368-4464-B4EE-124196BDE699}" type="sibTrans" cxnId="{2E9F5AA2-E4F3-4B3F-B857-3F25FA5F9467}">
      <dgm:prSet/>
      <dgm:spPr/>
      <dgm:t>
        <a:bodyPr/>
        <a:lstStyle/>
        <a:p>
          <a:endParaRPr lang="en-ZA"/>
        </a:p>
      </dgm:t>
    </dgm:pt>
    <dgm:pt modelId="{C9C6DB36-E7E7-4D48-982D-B7BAB2DE62B2}">
      <dgm:prSet custT="1"/>
      <dgm:spPr>
        <a:xfrm>
          <a:off x="228333" y="1456826"/>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000" b="1" dirty="0" smtClean="0">
              <a:solidFill>
                <a:sysClr val="windowText" lastClr="000000"/>
              </a:solidFill>
              <a:latin typeface="Lato"/>
              <a:ea typeface="+mn-ea"/>
              <a:cs typeface="+mn-cs"/>
            </a:rPr>
            <a:t>Intervention</a:t>
          </a:r>
        </a:p>
        <a:p>
          <a:r>
            <a:rPr lang="en-ZA" sz="1000" b="1" dirty="0" smtClean="0">
              <a:solidFill>
                <a:sysClr val="windowText" lastClr="000000"/>
              </a:solidFill>
              <a:latin typeface="Lato"/>
              <a:ea typeface="+mn-ea"/>
              <a:cs typeface="+mn-cs"/>
            </a:rPr>
            <a:t>Conduct work study to determine staffing requirements for Health Care Services</a:t>
          </a:r>
          <a:endParaRPr lang="en-ZA" sz="1000" b="1" dirty="0">
            <a:solidFill>
              <a:sysClr val="windowText" lastClr="000000"/>
            </a:solidFill>
            <a:latin typeface="Lato"/>
            <a:ea typeface="+mn-ea"/>
            <a:cs typeface="+mn-cs"/>
          </a:endParaRPr>
        </a:p>
      </dgm:t>
    </dgm:pt>
    <dgm:pt modelId="{2D9E4E8B-0BEB-4E24-B002-0D83C5366D80}" type="parTrans" cxnId="{B8A92FFF-E4D9-4461-8665-0AECF6D71873}">
      <dgm:prSet/>
      <dgm:spPr>
        <a:xfrm>
          <a:off x="1067122" y="1309518"/>
          <a:ext cx="4604448" cy="147307"/>
        </a:xfrm>
        <a:custGeom>
          <a:avLst/>
          <a:gdLst/>
          <a:ahLst/>
          <a:cxnLst/>
          <a:rect l="0" t="0" r="0" b="0"/>
          <a:pathLst>
            <a:path>
              <a:moveTo>
                <a:pt x="4604448" y="0"/>
              </a:moveTo>
              <a:lnTo>
                <a:pt x="4604448" y="20492"/>
              </a:lnTo>
              <a:lnTo>
                <a:pt x="0" y="20492"/>
              </a:lnTo>
              <a:lnTo>
                <a:pt x="0" y="147307"/>
              </a:lnTo>
            </a:path>
          </a:pathLst>
        </a:custGeom>
        <a:noFill/>
        <a:ln w="12700" cap="flat" cmpd="sng" algn="ctr">
          <a:noFill/>
          <a:prstDash val="solid"/>
          <a:miter lim="800000"/>
        </a:ln>
        <a:effectLst/>
      </dgm:spPr>
      <dgm:t>
        <a:bodyPr/>
        <a:lstStyle/>
        <a:p>
          <a:endParaRPr lang="en-ZA"/>
        </a:p>
      </dgm:t>
    </dgm:pt>
    <dgm:pt modelId="{B43B597B-CC18-4C05-9BD4-80DA09D61227}" type="sibTrans" cxnId="{B8A92FFF-E4D9-4461-8665-0AECF6D71873}">
      <dgm:prSet/>
      <dgm:spPr/>
      <dgm:t>
        <a:bodyPr/>
        <a:lstStyle/>
        <a:p>
          <a:endParaRPr lang="en-ZA"/>
        </a:p>
      </dgm:t>
    </dgm:pt>
    <dgm:pt modelId="{FE7378A8-7B13-4F01-B27D-D9BF0FDBFE0C}">
      <dgm:prSet custT="1"/>
      <dgm:spPr>
        <a:xfrm>
          <a:off x="257549" y="2435533"/>
          <a:ext cx="1606198" cy="92667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00" smtClean="0">
              <a:solidFill>
                <a:sysClr val="windowText" lastClr="000000"/>
              </a:solidFill>
              <a:latin typeface="Lato"/>
              <a:ea typeface="+mn-ea"/>
              <a:cs typeface="+mn-cs"/>
            </a:rPr>
            <a:t>Development of DCS specific staffing norms for Health Care Professionals / Providers</a:t>
          </a:r>
          <a:endParaRPr lang="en-ZA" sz="1000" dirty="0">
            <a:solidFill>
              <a:srgbClr val="FF0000"/>
            </a:solidFill>
            <a:latin typeface="Lato"/>
            <a:ea typeface="+mn-ea"/>
            <a:cs typeface="+mn-cs"/>
          </a:endParaRPr>
        </a:p>
      </dgm:t>
    </dgm:pt>
    <dgm:pt modelId="{037D4614-4CE5-457D-AC4F-A9E73FF155DC}" type="parTrans" cxnId="{7DE50E0A-788D-40D6-8732-A76681635ACF}">
      <dgm:prSet/>
      <dgm:spPr>
        <a:xfrm>
          <a:off x="1014928" y="2303434"/>
          <a:ext cx="91440" cy="91440"/>
        </a:xfrm>
        <a:custGeom>
          <a:avLst/>
          <a:gdLst/>
          <a:ahLst/>
          <a:cxnLst/>
          <a:rect l="0" t="0" r="0" b="0"/>
          <a:pathLst>
            <a:path>
              <a:moveTo>
                <a:pt x="52193" y="45720"/>
              </a:moveTo>
              <a:lnTo>
                <a:pt x="45720" y="45720"/>
              </a:lnTo>
              <a:lnTo>
                <a:pt x="45720" y="132098"/>
              </a:lnTo>
            </a:path>
          </a:pathLst>
        </a:custGeom>
        <a:noFill/>
        <a:ln w="12700" cap="flat" cmpd="sng" algn="ctr">
          <a:noFill/>
          <a:prstDash val="solid"/>
          <a:miter lim="800000"/>
        </a:ln>
        <a:effectLst/>
      </dgm:spPr>
      <dgm:t>
        <a:bodyPr/>
        <a:lstStyle/>
        <a:p>
          <a:endParaRPr lang="en-GB"/>
        </a:p>
      </dgm:t>
    </dgm:pt>
    <dgm:pt modelId="{E62049F3-FB3B-4BB5-925B-3277E933B29A}" type="sibTrans" cxnId="{7DE50E0A-788D-40D6-8732-A76681635ACF}">
      <dgm:prSet/>
      <dgm:spPr/>
      <dgm:t>
        <a:bodyPr/>
        <a:lstStyle/>
        <a:p>
          <a:endParaRPr lang="en-GB"/>
        </a:p>
      </dgm:t>
    </dgm:pt>
    <dgm:pt modelId="{C4D75406-C8D7-4BE4-AADA-034D33D57B12}">
      <dgm:prSet custT="1"/>
      <dgm:spPr>
        <a:xfrm>
          <a:off x="6067908"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Intervention</a:t>
          </a:r>
        </a:p>
        <a:p>
          <a:r>
            <a:rPr lang="en-ZA" sz="1000" dirty="0" smtClean="0">
              <a:solidFill>
                <a:sysClr val="windowText" lastClr="000000"/>
              </a:solidFill>
              <a:latin typeface="Lato"/>
              <a:ea typeface="+mn-ea"/>
              <a:cs typeface="+mn-cs"/>
            </a:rPr>
            <a:t>Review the ration scale to ensure compliance with food based dietary guidelines</a:t>
          </a:r>
          <a:endParaRPr lang="en-ZA" sz="1000" dirty="0">
            <a:solidFill>
              <a:sysClr val="windowText" lastClr="000000"/>
            </a:solidFill>
            <a:latin typeface="Lato"/>
            <a:ea typeface="+mn-ea"/>
            <a:cs typeface="+mn-cs"/>
          </a:endParaRPr>
        </a:p>
      </dgm:t>
    </dgm:pt>
    <dgm:pt modelId="{E32A7D35-5E75-4D85-AC35-4A6C86404471}" type="parTrans" cxnId="{D0736066-3AC8-41A1-B849-F867CD71110C}">
      <dgm:prSet/>
      <dgm:spPr>
        <a:xfrm>
          <a:off x="5671570" y="1309518"/>
          <a:ext cx="1235126" cy="153032"/>
        </a:xfrm>
        <a:custGeom>
          <a:avLst/>
          <a:gdLst/>
          <a:ahLst/>
          <a:cxnLst/>
          <a:rect l="0" t="0" r="0" b="0"/>
          <a:pathLst>
            <a:path>
              <a:moveTo>
                <a:pt x="0" y="0"/>
              </a:moveTo>
              <a:lnTo>
                <a:pt x="0" y="26217"/>
              </a:lnTo>
              <a:lnTo>
                <a:pt x="1235126" y="26217"/>
              </a:lnTo>
              <a:lnTo>
                <a:pt x="1235126" y="153032"/>
              </a:lnTo>
            </a:path>
          </a:pathLst>
        </a:custGeom>
        <a:noFill/>
        <a:ln w="12700" cap="flat" cmpd="sng" algn="ctr">
          <a:noFill/>
          <a:prstDash val="solid"/>
          <a:miter lim="800000"/>
        </a:ln>
        <a:effectLst/>
      </dgm:spPr>
      <dgm:t>
        <a:bodyPr/>
        <a:lstStyle/>
        <a:p>
          <a:endParaRPr lang="en-GB"/>
        </a:p>
      </dgm:t>
    </dgm:pt>
    <dgm:pt modelId="{E81B60EC-A60B-4EDB-8197-5A41FCA7C159}" type="sibTrans" cxnId="{D0736066-3AC8-41A1-B849-F867CD71110C}">
      <dgm:prSet/>
      <dgm:spPr/>
      <dgm:t>
        <a:bodyPr/>
        <a:lstStyle/>
        <a:p>
          <a:endParaRPr lang="en-GB"/>
        </a:p>
      </dgm:t>
    </dgm:pt>
    <dgm:pt modelId="{A98BB76D-9437-4F7E-9361-4506B0592168}">
      <dgm:prSet custT="1"/>
      <dgm:spPr>
        <a:xfrm>
          <a:off x="2146810"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Intervention                                                                                                                                   Implementation of TB/HIV Integrated System (THIS) and development and implementation of integrated health information system</a:t>
          </a:r>
          <a:endParaRPr lang="en-ZA" sz="1000" dirty="0">
            <a:solidFill>
              <a:sysClr val="windowText" lastClr="000000"/>
            </a:solidFill>
            <a:latin typeface="Lato"/>
            <a:ea typeface="+mn-ea"/>
            <a:cs typeface="+mn-cs"/>
          </a:endParaRPr>
        </a:p>
      </dgm:t>
    </dgm:pt>
    <dgm:pt modelId="{983CE532-3B74-4BC6-9464-FF57A5BF4CEF}" type="parTrans" cxnId="{51B82FB8-3F65-4AA0-8BD0-7D24F8972D1F}">
      <dgm:prSet/>
      <dgm:spPr>
        <a:xfrm>
          <a:off x="2985599" y="1309518"/>
          <a:ext cx="2685971" cy="153032"/>
        </a:xfrm>
        <a:custGeom>
          <a:avLst/>
          <a:gdLst/>
          <a:ahLst/>
          <a:cxnLst/>
          <a:rect l="0" t="0" r="0" b="0"/>
          <a:pathLst>
            <a:path>
              <a:moveTo>
                <a:pt x="2685971" y="0"/>
              </a:moveTo>
              <a:lnTo>
                <a:pt x="2685971" y="26217"/>
              </a:lnTo>
              <a:lnTo>
                <a:pt x="0" y="26217"/>
              </a:lnTo>
              <a:lnTo>
                <a:pt x="0" y="153032"/>
              </a:lnTo>
            </a:path>
          </a:pathLst>
        </a:custGeom>
        <a:noFill/>
        <a:ln w="12700" cap="flat" cmpd="sng" algn="ctr">
          <a:noFill/>
          <a:prstDash val="solid"/>
          <a:miter lim="800000"/>
        </a:ln>
        <a:effectLst/>
      </dgm:spPr>
      <dgm:t>
        <a:bodyPr/>
        <a:lstStyle/>
        <a:p>
          <a:endParaRPr lang="en-GB"/>
        </a:p>
      </dgm:t>
    </dgm:pt>
    <dgm:pt modelId="{118FD46C-AF29-4C8A-B653-A555FB8826C8}" type="sibTrans" cxnId="{51B82FB8-3F65-4AA0-8BD0-7D24F8972D1F}">
      <dgm:prSet/>
      <dgm:spPr/>
      <dgm:t>
        <a:bodyPr/>
        <a:lstStyle/>
        <a:p>
          <a:endParaRPr lang="en-GB"/>
        </a:p>
      </dgm:t>
    </dgm:pt>
    <dgm:pt modelId="{71BFA81C-EC16-4347-AEC5-792DD0D6C50C}">
      <dgm:prSet custT="1"/>
      <dgm:spPr>
        <a:xfrm>
          <a:off x="2268347" y="2437979"/>
          <a:ext cx="1427728" cy="17846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Review, align and fund the health care structure providing for Health Care Professionals, Food Service Managers, Dieticians, qualified Environmental Managers, Pharmacist, public health specialist based on the model / level of health care delivery.</a:t>
          </a:r>
          <a:endParaRPr lang="en-ZA" sz="1000" dirty="0">
            <a:solidFill>
              <a:sysClr val="windowText" lastClr="000000"/>
            </a:solidFill>
            <a:latin typeface="Lato"/>
            <a:ea typeface="+mn-ea"/>
            <a:cs typeface="+mn-cs"/>
          </a:endParaRPr>
        </a:p>
      </dgm:t>
    </dgm:pt>
    <dgm:pt modelId="{42B876BB-7367-4983-9E9F-DDE29F7C0300}" type="parTrans" cxnId="{98F54CD4-5207-4B84-93B0-7BEBEAB8A431}">
      <dgm:prSet/>
      <dgm:spPr>
        <a:xfrm>
          <a:off x="2222627" y="2354879"/>
          <a:ext cx="91440" cy="975428"/>
        </a:xfrm>
        <a:custGeom>
          <a:avLst/>
          <a:gdLst/>
          <a:ahLst/>
          <a:cxnLst/>
          <a:rect l="0" t="0" r="0" b="0"/>
          <a:pathLst>
            <a:path>
              <a:moveTo>
                <a:pt x="91940" y="0"/>
              </a:moveTo>
              <a:lnTo>
                <a:pt x="45720" y="975428"/>
              </a:lnTo>
            </a:path>
          </a:pathLst>
        </a:custGeom>
        <a:noFill/>
        <a:ln w="12700" cap="flat" cmpd="sng" algn="ctr">
          <a:noFill/>
          <a:prstDash val="solid"/>
          <a:miter lim="800000"/>
        </a:ln>
        <a:effectLst/>
      </dgm:spPr>
      <dgm:t>
        <a:bodyPr/>
        <a:lstStyle/>
        <a:p>
          <a:endParaRPr lang="en-GB"/>
        </a:p>
      </dgm:t>
    </dgm:pt>
    <dgm:pt modelId="{80BBB5F6-F64C-43C1-97FF-12DC1B016726}" type="sibTrans" cxnId="{98F54CD4-5207-4B84-93B0-7BEBEAB8A431}">
      <dgm:prSet/>
      <dgm:spPr/>
      <dgm:t>
        <a:bodyPr/>
        <a:lstStyle/>
        <a:p>
          <a:endParaRPr lang="en-GB"/>
        </a:p>
      </dgm:t>
    </dgm:pt>
    <dgm:pt modelId="{9C1E031F-7688-41A7-9DD3-97F166D3CC90}">
      <dgm:prSet custT="1"/>
      <dgm:spPr>
        <a:xfrm>
          <a:off x="2268347" y="4365629"/>
          <a:ext cx="142772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Availability of an integrated electronic health information system</a:t>
          </a:r>
          <a:endParaRPr lang="en-ZA" sz="1000" dirty="0">
            <a:solidFill>
              <a:sysClr val="windowText" lastClr="000000"/>
            </a:solidFill>
            <a:latin typeface="Lato"/>
            <a:ea typeface="+mn-ea"/>
            <a:cs typeface="+mn-cs"/>
          </a:endParaRPr>
        </a:p>
      </dgm:t>
    </dgm:pt>
    <dgm:pt modelId="{63293B17-BEC4-4E8A-8F5B-CE806AE2655A}" type="parTrans" cxnId="{6D24BE8B-DEC4-4E24-8B5D-23F8F4770947}">
      <dgm:prSet/>
      <dgm:spPr>
        <a:xfrm>
          <a:off x="2222627" y="2354879"/>
          <a:ext cx="91440" cy="2367681"/>
        </a:xfrm>
        <a:custGeom>
          <a:avLst/>
          <a:gdLst/>
          <a:ahLst/>
          <a:cxnLst/>
          <a:rect l="0" t="0" r="0" b="0"/>
          <a:pathLst>
            <a:path>
              <a:moveTo>
                <a:pt x="91940" y="0"/>
              </a:moveTo>
              <a:lnTo>
                <a:pt x="45720" y="2367681"/>
              </a:lnTo>
            </a:path>
          </a:pathLst>
        </a:custGeom>
        <a:noFill/>
        <a:ln w="12700" cap="flat" cmpd="sng" algn="ctr">
          <a:noFill/>
          <a:prstDash val="solid"/>
          <a:miter lim="800000"/>
        </a:ln>
        <a:effectLst/>
      </dgm:spPr>
      <dgm:t>
        <a:bodyPr/>
        <a:lstStyle/>
        <a:p>
          <a:endParaRPr lang="en-GB"/>
        </a:p>
      </dgm:t>
    </dgm:pt>
    <dgm:pt modelId="{2F4597EF-66F1-4F0B-9AC8-5ABF9924CEA2}" type="sibTrans" cxnId="{6D24BE8B-DEC4-4E24-8B5D-23F8F4770947}">
      <dgm:prSet/>
      <dgm:spPr/>
      <dgm:t>
        <a:bodyPr/>
        <a:lstStyle/>
        <a:p>
          <a:endParaRPr lang="en-GB"/>
        </a:p>
      </dgm:t>
    </dgm:pt>
    <dgm:pt modelId="{047A4595-0B2A-43B1-8AC0-06F446555758}">
      <dgm:prSet custT="1"/>
      <dgm:spPr>
        <a:xfrm>
          <a:off x="4072691"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Intervention    </a:t>
          </a:r>
        </a:p>
        <a:p>
          <a:r>
            <a:rPr lang="en-ZA" sz="1000" dirty="0" smtClean="0">
              <a:solidFill>
                <a:sysClr val="windowText" lastClr="000000"/>
              </a:solidFill>
              <a:latin typeface="Lato"/>
              <a:ea typeface="+mn-ea"/>
              <a:cs typeface="+mn-cs"/>
            </a:rPr>
            <a:t>                                                                                                                                 Install required equipment in all food service units</a:t>
          </a:r>
          <a:endParaRPr lang="en-ZA" sz="1000" dirty="0">
            <a:solidFill>
              <a:sysClr val="windowText" lastClr="000000"/>
            </a:solidFill>
            <a:latin typeface="Lato"/>
            <a:ea typeface="+mn-ea"/>
            <a:cs typeface="+mn-cs"/>
          </a:endParaRPr>
        </a:p>
      </dgm:t>
    </dgm:pt>
    <dgm:pt modelId="{C239DF92-8945-4915-A86F-2330316AF729}" type="parTrans" cxnId="{A82EADE3-ECE4-4351-ACA7-DD1E96AA23A7}">
      <dgm:prSet/>
      <dgm:spPr>
        <a:xfrm>
          <a:off x="4911479" y="1309518"/>
          <a:ext cx="760091" cy="153032"/>
        </a:xfrm>
        <a:custGeom>
          <a:avLst/>
          <a:gdLst/>
          <a:ahLst/>
          <a:cxnLst/>
          <a:rect l="0" t="0" r="0" b="0"/>
          <a:pathLst>
            <a:path>
              <a:moveTo>
                <a:pt x="760091" y="0"/>
              </a:moveTo>
              <a:lnTo>
                <a:pt x="760091" y="26217"/>
              </a:lnTo>
              <a:lnTo>
                <a:pt x="0" y="26217"/>
              </a:lnTo>
              <a:lnTo>
                <a:pt x="0" y="153032"/>
              </a:lnTo>
            </a:path>
          </a:pathLst>
        </a:custGeom>
        <a:noFill/>
        <a:ln w="12700" cap="flat" cmpd="sng" algn="ctr">
          <a:noFill/>
          <a:prstDash val="solid"/>
          <a:miter lim="800000"/>
        </a:ln>
        <a:effectLst/>
      </dgm:spPr>
      <dgm:t>
        <a:bodyPr/>
        <a:lstStyle/>
        <a:p>
          <a:endParaRPr lang="en-GB"/>
        </a:p>
      </dgm:t>
    </dgm:pt>
    <dgm:pt modelId="{54904D05-545A-4662-A88A-532277C49432}" type="sibTrans" cxnId="{A82EADE3-ECE4-4351-ACA7-DD1E96AA23A7}">
      <dgm:prSet/>
      <dgm:spPr/>
      <dgm:t>
        <a:bodyPr/>
        <a:lstStyle/>
        <a:p>
          <a:endParaRPr lang="en-GB"/>
        </a:p>
      </dgm:t>
    </dgm:pt>
    <dgm:pt modelId="{6E2C7C1B-56E2-4824-BF2E-3E3644AADF5D}">
      <dgm:prSet/>
      <dgm:spPr>
        <a:xfrm>
          <a:off x="4140277" y="2437979"/>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Budget allocation and establishment of task team</a:t>
          </a:r>
          <a:endParaRPr lang="en-ZA" dirty="0">
            <a:solidFill>
              <a:sysClr val="windowText" lastClr="000000"/>
            </a:solidFill>
            <a:latin typeface="Lato"/>
            <a:ea typeface="+mn-ea"/>
            <a:cs typeface="+mn-cs"/>
          </a:endParaRPr>
        </a:p>
      </dgm:t>
    </dgm:pt>
    <dgm:pt modelId="{0DCF5FF3-A4F2-44E5-85AF-1839CE42115B}" type="parTrans" cxnId="{19FD70C8-8B3C-4E50-981F-7FEDCDBBD28E}">
      <dgm:prSet/>
      <dgm:spPr>
        <a:xfrm>
          <a:off x="4140277" y="2354879"/>
          <a:ext cx="100171" cy="440031"/>
        </a:xfrm>
        <a:custGeom>
          <a:avLst/>
          <a:gdLst/>
          <a:ahLst/>
          <a:cxnLst/>
          <a:rect l="0" t="0" r="0" b="0"/>
          <a:pathLst>
            <a:path>
              <a:moveTo>
                <a:pt x="100171" y="0"/>
              </a:moveTo>
              <a:lnTo>
                <a:pt x="0" y="440031"/>
              </a:lnTo>
            </a:path>
          </a:pathLst>
        </a:custGeom>
        <a:noFill/>
        <a:ln w="12700" cap="flat" cmpd="sng" algn="ctr">
          <a:noFill/>
          <a:prstDash val="solid"/>
          <a:miter lim="800000"/>
        </a:ln>
        <a:effectLst/>
      </dgm:spPr>
      <dgm:t>
        <a:bodyPr/>
        <a:lstStyle/>
        <a:p>
          <a:endParaRPr lang="en-GB"/>
        </a:p>
      </dgm:t>
    </dgm:pt>
    <dgm:pt modelId="{AA256C41-7FA5-467D-9000-EDA942C1CC49}" type="sibTrans" cxnId="{19FD70C8-8B3C-4E50-981F-7FEDCDBBD28E}">
      <dgm:prSet/>
      <dgm:spPr/>
      <dgm:t>
        <a:bodyPr/>
        <a:lstStyle/>
        <a:p>
          <a:endParaRPr lang="en-GB"/>
        </a:p>
      </dgm:t>
    </dgm:pt>
    <dgm:pt modelId="{0F5EFEB6-B53D-4202-810C-D49B4908B74A}">
      <dgm:prSet custT="1"/>
      <dgm:spPr>
        <a:xfrm>
          <a:off x="7880211" y="1434579"/>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Intervention</a:t>
          </a:r>
        </a:p>
        <a:p>
          <a:r>
            <a:rPr lang="en-ZA" sz="1000" dirty="0" smtClean="0">
              <a:solidFill>
                <a:sysClr val="windowText" lastClr="000000"/>
              </a:solidFill>
              <a:latin typeface="Lato"/>
              <a:ea typeface="+mn-ea"/>
              <a:cs typeface="+mn-cs"/>
            </a:rPr>
            <a:t>                                                                                                                                           Improve access and supply of medicines and supplies</a:t>
          </a:r>
          <a:endParaRPr lang="en-ZA" sz="1000" dirty="0">
            <a:solidFill>
              <a:sysClr val="windowText" lastClr="000000"/>
            </a:solidFill>
            <a:latin typeface="Lato"/>
            <a:ea typeface="+mn-ea"/>
            <a:cs typeface="+mn-cs"/>
          </a:endParaRPr>
        </a:p>
      </dgm:t>
    </dgm:pt>
    <dgm:pt modelId="{64BD0153-C4A3-4620-A970-65CB1A520845}" type="parTrans" cxnId="{51863DD6-6A6A-49F6-970B-AA1927153FE6}">
      <dgm:prSet/>
      <dgm:spPr>
        <a:xfrm>
          <a:off x="5671570" y="1309518"/>
          <a:ext cx="3047429" cy="125060"/>
        </a:xfrm>
        <a:custGeom>
          <a:avLst/>
          <a:gdLst/>
          <a:ahLst/>
          <a:cxnLst/>
          <a:rect l="0" t="0" r="0" b="0"/>
          <a:pathLst>
            <a:path>
              <a:moveTo>
                <a:pt x="0" y="0"/>
              </a:moveTo>
              <a:lnTo>
                <a:pt x="3047429" y="0"/>
              </a:lnTo>
              <a:lnTo>
                <a:pt x="3047429" y="125060"/>
              </a:lnTo>
            </a:path>
          </a:pathLst>
        </a:custGeom>
        <a:noFill/>
        <a:ln w="12700" cap="flat" cmpd="sng" algn="ctr">
          <a:noFill/>
          <a:prstDash val="solid"/>
          <a:miter lim="800000"/>
        </a:ln>
        <a:effectLst/>
      </dgm:spPr>
      <dgm:t>
        <a:bodyPr/>
        <a:lstStyle/>
        <a:p>
          <a:endParaRPr lang="en-GB"/>
        </a:p>
      </dgm:t>
    </dgm:pt>
    <dgm:pt modelId="{9A945230-AC0E-486A-95A5-E66FC1D20323}" type="sibTrans" cxnId="{51863DD6-6A6A-49F6-970B-AA1927153FE6}">
      <dgm:prSet/>
      <dgm:spPr/>
      <dgm:t>
        <a:bodyPr/>
        <a:lstStyle/>
        <a:p>
          <a:endParaRPr lang="en-GB"/>
        </a:p>
      </dgm:t>
    </dgm:pt>
    <dgm:pt modelId="{D45EDCC7-C48C-4076-A17C-7BD8C45BFFAC}">
      <dgm:prSet/>
      <dgm:spPr>
        <a:xfrm>
          <a:off x="8026918" y="2437979"/>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mtClean="0">
              <a:solidFill>
                <a:sysClr val="windowText" lastClr="000000"/>
              </a:solidFill>
              <a:latin typeface="Lato"/>
              <a:ea typeface="+mn-ea"/>
              <a:cs typeface="+mn-cs"/>
            </a:rPr>
            <a:t>Establishment of pharmacies in Management Areas that do not have</a:t>
          </a:r>
          <a:endParaRPr lang="en-ZA" dirty="0">
            <a:solidFill>
              <a:sysClr val="windowText" lastClr="000000"/>
            </a:solidFill>
            <a:latin typeface="Lato"/>
            <a:ea typeface="+mn-ea"/>
            <a:cs typeface="+mn-cs"/>
          </a:endParaRPr>
        </a:p>
      </dgm:t>
    </dgm:pt>
    <dgm:pt modelId="{9C64A01A-6340-4231-9732-859D4E222BE4}" type="parTrans" cxnId="{18207623-6E5B-44C4-9D84-3A5158736A14}">
      <dgm:prSet/>
      <dgm:spPr>
        <a:xfrm>
          <a:off x="7981198" y="2326907"/>
          <a:ext cx="91440" cy="468003"/>
        </a:xfrm>
        <a:custGeom>
          <a:avLst/>
          <a:gdLst/>
          <a:ahLst/>
          <a:cxnLst/>
          <a:rect l="0" t="0" r="0" b="0"/>
          <a:pathLst>
            <a:path>
              <a:moveTo>
                <a:pt x="66771" y="0"/>
              </a:moveTo>
              <a:lnTo>
                <a:pt x="45720" y="468003"/>
              </a:lnTo>
            </a:path>
          </a:pathLst>
        </a:custGeom>
        <a:noFill/>
        <a:ln w="12700" cap="flat" cmpd="sng" algn="ctr">
          <a:noFill/>
          <a:prstDash val="solid"/>
          <a:miter lim="800000"/>
        </a:ln>
        <a:effectLst/>
      </dgm:spPr>
      <dgm:t>
        <a:bodyPr/>
        <a:lstStyle/>
        <a:p>
          <a:endParaRPr lang="en-GB"/>
        </a:p>
      </dgm:t>
    </dgm:pt>
    <dgm:pt modelId="{A968E55C-B033-4B0A-B74D-26515794CC27}" type="sibTrans" cxnId="{18207623-6E5B-44C4-9D84-3A5158736A14}">
      <dgm:prSet/>
      <dgm:spPr/>
      <dgm:t>
        <a:bodyPr/>
        <a:lstStyle/>
        <a:p>
          <a:endParaRPr lang="en-GB"/>
        </a:p>
      </dgm:t>
    </dgm:pt>
    <dgm:pt modelId="{E6E38338-1D9E-4DC2-A130-827295564C44}">
      <dgm:prSet/>
      <dgm:spPr>
        <a:xfrm>
          <a:off x="8027413" y="3227249"/>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mtClean="0">
              <a:solidFill>
                <a:sysClr val="windowText" lastClr="000000"/>
              </a:solidFill>
              <a:latin typeface="Lato"/>
              <a:ea typeface="+mn-ea"/>
              <a:cs typeface="+mn-cs"/>
            </a:rPr>
            <a:t>Establish a Central Procurement Unit for medicines and supplies</a:t>
          </a:r>
          <a:endParaRPr lang="en-ZA" dirty="0">
            <a:solidFill>
              <a:sysClr val="windowText" lastClr="000000"/>
            </a:solidFill>
            <a:latin typeface="Lato"/>
            <a:ea typeface="+mn-ea"/>
            <a:cs typeface="+mn-cs"/>
          </a:endParaRPr>
        </a:p>
      </dgm:t>
    </dgm:pt>
    <dgm:pt modelId="{CC1779FC-1181-4EA2-ACF8-CB8D465A2CE5}" type="parTrans" cxnId="{5B8DB0E2-B3EF-47C7-B2A6-8A64B8F1A788}">
      <dgm:prSet/>
      <dgm:spPr>
        <a:xfrm>
          <a:off x="7981693" y="2326907"/>
          <a:ext cx="91440" cy="1257274"/>
        </a:xfrm>
        <a:custGeom>
          <a:avLst/>
          <a:gdLst/>
          <a:ahLst/>
          <a:cxnLst/>
          <a:rect l="0" t="0" r="0" b="0"/>
          <a:pathLst>
            <a:path>
              <a:moveTo>
                <a:pt x="66276" y="0"/>
              </a:moveTo>
              <a:lnTo>
                <a:pt x="45720" y="1257274"/>
              </a:lnTo>
            </a:path>
          </a:pathLst>
        </a:custGeom>
        <a:noFill/>
        <a:ln w="12700" cap="flat" cmpd="sng" algn="ctr">
          <a:noFill/>
          <a:prstDash val="solid"/>
          <a:miter lim="800000"/>
        </a:ln>
        <a:effectLst/>
      </dgm:spPr>
      <dgm:t>
        <a:bodyPr/>
        <a:lstStyle/>
        <a:p>
          <a:endParaRPr lang="en-GB"/>
        </a:p>
      </dgm:t>
    </dgm:pt>
    <dgm:pt modelId="{BE01CEF1-721A-4DC6-8BC0-471C2082FD8F}" type="sibTrans" cxnId="{5B8DB0E2-B3EF-47C7-B2A6-8A64B8F1A788}">
      <dgm:prSet/>
      <dgm:spPr/>
      <dgm:t>
        <a:bodyPr/>
        <a:lstStyle/>
        <a:p>
          <a:endParaRPr lang="en-GB"/>
        </a:p>
      </dgm:t>
    </dgm:pt>
    <dgm:pt modelId="{28A9F7D4-4675-48F1-BA51-DC21BDB2B781}">
      <dgm:prSet/>
      <dgm:spPr>
        <a:xfrm>
          <a:off x="8048597" y="4019340"/>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Contract Courier Services for distribution of medicines and supplies</a:t>
          </a:r>
          <a:endParaRPr lang="en-ZA" dirty="0">
            <a:solidFill>
              <a:sysClr val="windowText" lastClr="000000"/>
            </a:solidFill>
            <a:latin typeface="Lato"/>
            <a:ea typeface="+mn-ea"/>
            <a:cs typeface="+mn-cs"/>
          </a:endParaRPr>
        </a:p>
      </dgm:t>
    </dgm:pt>
    <dgm:pt modelId="{6C83764A-9B76-472A-91B6-4ED7245BB153}" type="parTrans" cxnId="{CB568C24-8826-4234-8DBF-7FEE4548989B}">
      <dgm:prSet/>
      <dgm:spPr>
        <a:xfrm>
          <a:off x="8002249" y="2326907"/>
          <a:ext cx="91440" cy="2049364"/>
        </a:xfrm>
        <a:custGeom>
          <a:avLst/>
          <a:gdLst/>
          <a:ahLst/>
          <a:cxnLst/>
          <a:rect l="0" t="0" r="0" b="0"/>
          <a:pathLst>
            <a:path>
              <a:moveTo>
                <a:pt x="45720" y="0"/>
              </a:moveTo>
              <a:lnTo>
                <a:pt x="45720" y="2049364"/>
              </a:lnTo>
              <a:lnTo>
                <a:pt x="46348" y="2049364"/>
              </a:lnTo>
            </a:path>
          </a:pathLst>
        </a:custGeom>
        <a:noFill/>
        <a:ln w="12700" cap="flat" cmpd="sng" algn="ctr">
          <a:noFill/>
          <a:prstDash val="solid"/>
          <a:miter lim="800000"/>
        </a:ln>
        <a:effectLst/>
      </dgm:spPr>
      <dgm:t>
        <a:bodyPr/>
        <a:lstStyle/>
        <a:p>
          <a:endParaRPr lang="en-GB"/>
        </a:p>
      </dgm:t>
    </dgm:pt>
    <dgm:pt modelId="{EE93579E-677A-46CF-8295-648A2130E519}" type="sibTrans" cxnId="{CB568C24-8826-4234-8DBF-7FEE4548989B}">
      <dgm:prSet/>
      <dgm:spPr/>
      <dgm:t>
        <a:bodyPr/>
        <a:lstStyle/>
        <a:p>
          <a:endParaRPr lang="en-GB"/>
        </a:p>
      </dgm:t>
    </dgm:pt>
    <dgm:pt modelId="{36A6FAF9-38DF-4BFA-BDDC-143EBA7417B5}">
      <dgm:prSet custT="1"/>
      <dgm:spPr>
        <a:xfrm>
          <a:off x="9662206"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Intervention  </a:t>
          </a:r>
        </a:p>
        <a:p>
          <a:r>
            <a:rPr lang="en-ZA" sz="1000" dirty="0" smtClean="0">
              <a:solidFill>
                <a:sysClr val="windowText" lastClr="000000"/>
              </a:solidFill>
              <a:latin typeface="Lato"/>
              <a:ea typeface="+mn-ea"/>
              <a:cs typeface="+mn-cs"/>
            </a:rPr>
            <a:t>                                                                                                                            Development of Develop DCS specific staffing norms for all cadres of Health Care Professionals</a:t>
          </a:r>
          <a:endParaRPr lang="en-ZA" sz="1000" dirty="0">
            <a:solidFill>
              <a:sysClr val="windowText" lastClr="000000"/>
            </a:solidFill>
            <a:latin typeface="Lato"/>
            <a:ea typeface="+mn-ea"/>
            <a:cs typeface="+mn-cs"/>
          </a:endParaRPr>
        </a:p>
      </dgm:t>
    </dgm:pt>
    <dgm:pt modelId="{B9F62D95-C2BD-4968-8FAD-A61FDDAA3909}" type="parTrans" cxnId="{D74233D8-E3E3-492F-A2E4-7764AC32E08F}">
      <dgm:prSet/>
      <dgm:spPr>
        <a:xfrm>
          <a:off x="5671570" y="1309518"/>
          <a:ext cx="4829424" cy="153032"/>
        </a:xfrm>
        <a:custGeom>
          <a:avLst/>
          <a:gdLst/>
          <a:ahLst/>
          <a:cxnLst/>
          <a:rect l="0" t="0" r="0" b="0"/>
          <a:pathLst>
            <a:path>
              <a:moveTo>
                <a:pt x="0" y="0"/>
              </a:moveTo>
              <a:lnTo>
                <a:pt x="0" y="26217"/>
              </a:lnTo>
              <a:lnTo>
                <a:pt x="4829424" y="26217"/>
              </a:lnTo>
              <a:lnTo>
                <a:pt x="4829424" y="153032"/>
              </a:lnTo>
            </a:path>
          </a:pathLst>
        </a:custGeom>
        <a:noFill/>
        <a:ln w="12700" cap="flat" cmpd="sng" algn="ctr">
          <a:noFill/>
          <a:prstDash val="solid"/>
          <a:miter lim="800000"/>
        </a:ln>
        <a:effectLst/>
      </dgm:spPr>
      <dgm:t>
        <a:bodyPr/>
        <a:lstStyle/>
        <a:p>
          <a:endParaRPr lang="en-GB"/>
        </a:p>
      </dgm:t>
    </dgm:pt>
    <dgm:pt modelId="{37C6AE71-3917-45B8-A99F-6268413CCF32}" type="sibTrans" cxnId="{D74233D8-E3E3-492F-A2E4-7764AC32E08F}">
      <dgm:prSet/>
      <dgm:spPr/>
      <dgm:t>
        <a:bodyPr/>
        <a:lstStyle/>
        <a:p>
          <a:endParaRPr lang="en-GB"/>
        </a:p>
      </dgm:t>
    </dgm:pt>
    <dgm:pt modelId="{4E2A0C1C-3E21-4156-954C-AFBE9652EB6B}" type="pres">
      <dgm:prSet presAssocID="{B992663E-3854-454F-8BD6-D2A1D5B569CB}" presName="hierChild1" presStyleCnt="0">
        <dgm:presLayoutVars>
          <dgm:orgChart val="1"/>
          <dgm:chPref val="1"/>
          <dgm:dir/>
          <dgm:animOne val="branch"/>
          <dgm:animLvl val="lvl"/>
          <dgm:resizeHandles/>
        </dgm:presLayoutVars>
      </dgm:prSet>
      <dgm:spPr/>
      <dgm:t>
        <a:bodyPr/>
        <a:lstStyle/>
        <a:p>
          <a:endParaRPr lang="en-ZA"/>
        </a:p>
      </dgm:t>
    </dgm:pt>
    <dgm:pt modelId="{BB32F14F-FC0A-4C7D-89C9-39CCFEFD3B82}" type="pres">
      <dgm:prSet presAssocID="{E89387E4-2274-4BE6-B4B7-00AB9DD72225}" presName="hierRoot1" presStyleCnt="0">
        <dgm:presLayoutVars>
          <dgm:hierBranch val="init"/>
        </dgm:presLayoutVars>
      </dgm:prSet>
      <dgm:spPr/>
    </dgm:pt>
    <dgm:pt modelId="{AFBAC39B-5405-4084-93D5-7BBEE3CEA3FB}" type="pres">
      <dgm:prSet presAssocID="{E89387E4-2274-4BE6-B4B7-00AB9DD72225}" presName="rootComposite1" presStyleCnt="0"/>
      <dgm:spPr/>
    </dgm:pt>
    <dgm:pt modelId="{3E83F5B6-9A73-408B-ADB1-7E12D3C67DEB}" type="pres">
      <dgm:prSet presAssocID="{E89387E4-2274-4BE6-B4B7-00AB9DD72225}" presName="rootText1" presStyleLbl="node0" presStyleIdx="0" presStyleCnt="1" custScaleX="926709" custScaleY="216851" custLinFactNeighborX="139" custLinFactNeighborY="-60848">
        <dgm:presLayoutVars>
          <dgm:chPref val="3"/>
        </dgm:presLayoutVars>
      </dgm:prSet>
      <dgm:spPr/>
      <dgm:t>
        <a:bodyPr/>
        <a:lstStyle/>
        <a:p>
          <a:endParaRPr lang="en-ZA"/>
        </a:p>
      </dgm:t>
    </dgm:pt>
    <dgm:pt modelId="{80DF4434-318A-40D8-9C0E-56D9F1E44C05}" type="pres">
      <dgm:prSet presAssocID="{E89387E4-2274-4BE6-B4B7-00AB9DD72225}" presName="rootConnector1" presStyleLbl="node1" presStyleIdx="0" presStyleCnt="0"/>
      <dgm:spPr/>
      <dgm:t>
        <a:bodyPr/>
        <a:lstStyle/>
        <a:p>
          <a:endParaRPr lang="en-ZA"/>
        </a:p>
      </dgm:t>
    </dgm:pt>
    <dgm:pt modelId="{63B63047-4737-496A-92A4-B6D4EBC33198}" type="pres">
      <dgm:prSet presAssocID="{E89387E4-2274-4BE6-B4B7-00AB9DD72225}" presName="hierChild2" presStyleCnt="0"/>
      <dgm:spPr/>
    </dgm:pt>
    <dgm:pt modelId="{F3313AA2-95CA-404F-BFE2-7CBA1E8F9852}" type="pres">
      <dgm:prSet presAssocID="{2D9E4E8B-0BEB-4E24-B002-0D83C5366D80}" presName="Name37" presStyleLbl="parChTrans1D2" presStyleIdx="0" presStyleCnt="6"/>
      <dgm:spPr/>
      <dgm:t>
        <a:bodyPr/>
        <a:lstStyle/>
        <a:p>
          <a:endParaRPr lang="en-ZA"/>
        </a:p>
      </dgm:t>
    </dgm:pt>
    <dgm:pt modelId="{1A57DA3F-89DD-45E4-8DD1-DA5E40EC62CA}" type="pres">
      <dgm:prSet presAssocID="{C9C6DB36-E7E7-4D48-982D-B7BAB2DE62B2}" presName="hierRoot2" presStyleCnt="0">
        <dgm:presLayoutVars>
          <dgm:hierBranch/>
        </dgm:presLayoutVars>
      </dgm:prSet>
      <dgm:spPr/>
    </dgm:pt>
    <dgm:pt modelId="{82CD0578-6379-4CE3-AA2A-8739B0D86EBA}" type="pres">
      <dgm:prSet presAssocID="{C9C6DB36-E7E7-4D48-982D-B7BAB2DE62B2}" presName="rootComposite" presStyleCnt="0"/>
      <dgm:spPr/>
    </dgm:pt>
    <dgm:pt modelId="{D946961C-7F7C-474F-9796-35D973D397A6}" type="pres">
      <dgm:prSet presAssocID="{C9C6DB36-E7E7-4D48-982D-B7BAB2DE62B2}" presName="rootText" presStyleLbl="node2" presStyleIdx="0" presStyleCnt="6" custScaleX="138900" custScaleY="147766" custLinFactNeighborX="18650" custLinFactNeighborY="-23423">
        <dgm:presLayoutVars>
          <dgm:chPref val="3"/>
        </dgm:presLayoutVars>
      </dgm:prSet>
      <dgm:spPr/>
      <dgm:t>
        <a:bodyPr/>
        <a:lstStyle/>
        <a:p>
          <a:endParaRPr lang="en-ZA"/>
        </a:p>
      </dgm:t>
    </dgm:pt>
    <dgm:pt modelId="{8B3052EF-4351-42C1-B774-17571C535021}" type="pres">
      <dgm:prSet presAssocID="{C9C6DB36-E7E7-4D48-982D-B7BAB2DE62B2}" presName="rootConnector" presStyleLbl="node2" presStyleIdx="0" presStyleCnt="6"/>
      <dgm:spPr/>
      <dgm:t>
        <a:bodyPr/>
        <a:lstStyle/>
        <a:p>
          <a:endParaRPr lang="en-ZA"/>
        </a:p>
      </dgm:t>
    </dgm:pt>
    <dgm:pt modelId="{72952281-8DF3-46B0-9424-A0C9AAC1E990}" type="pres">
      <dgm:prSet presAssocID="{C9C6DB36-E7E7-4D48-982D-B7BAB2DE62B2}" presName="hierChild4" presStyleCnt="0"/>
      <dgm:spPr/>
    </dgm:pt>
    <dgm:pt modelId="{FA662E49-7920-4E2C-8218-B42C3DDF4A38}" type="pres">
      <dgm:prSet presAssocID="{037D4614-4CE5-457D-AC4F-A9E73FF155DC}" presName="Name35" presStyleLbl="parChTrans1D3" presStyleIdx="0" presStyleCnt="7"/>
      <dgm:spPr/>
      <dgm:t>
        <a:bodyPr/>
        <a:lstStyle/>
        <a:p>
          <a:endParaRPr lang="en-GB"/>
        </a:p>
      </dgm:t>
    </dgm:pt>
    <dgm:pt modelId="{9908381F-4EA2-4B19-9281-A31D50F9EA0E}" type="pres">
      <dgm:prSet presAssocID="{FE7378A8-7B13-4F01-B27D-D9BF0FDBFE0C}" presName="hierRoot2" presStyleCnt="0">
        <dgm:presLayoutVars>
          <dgm:hierBranch val="init"/>
        </dgm:presLayoutVars>
      </dgm:prSet>
      <dgm:spPr/>
    </dgm:pt>
    <dgm:pt modelId="{79995C78-C331-494E-8E53-43D2A0CEB884}" type="pres">
      <dgm:prSet presAssocID="{FE7378A8-7B13-4F01-B27D-D9BF0FDBFE0C}" presName="rootComposite" presStyleCnt="0"/>
      <dgm:spPr/>
    </dgm:pt>
    <dgm:pt modelId="{6CE3E520-C44F-4A30-9773-A192B675BD95}" type="pres">
      <dgm:prSet presAssocID="{FE7378A8-7B13-4F01-B27D-D9BF0FDBFE0C}" presName="rootText" presStyleLbl="node3" presStyleIdx="0" presStyleCnt="7" custScaleX="132990" custScaleY="153453" custLinFactNeighborX="18114" custLinFactNeighborY="-51119">
        <dgm:presLayoutVars>
          <dgm:chPref val="3"/>
        </dgm:presLayoutVars>
      </dgm:prSet>
      <dgm:spPr/>
      <dgm:t>
        <a:bodyPr/>
        <a:lstStyle/>
        <a:p>
          <a:endParaRPr lang="en-GB"/>
        </a:p>
      </dgm:t>
    </dgm:pt>
    <dgm:pt modelId="{44A6C893-54B0-4ADE-BA41-8B26BA3F2C19}" type="pres">
      <dgm:prSet presAssocID="{FE7378A8-7B13-4F01-B27D-D9BF0FDBFE0C}" presName="rootConnector" presStyleLbl="node3" presStyleIdx="0" presStyleCnt="7"/>
      <dgm:spPr/>
      <dgm:t>
        <a:bodyPr/>
        <a:lstStyle/>
        <a:p>
          <a:endParaRPr lang="en-GB"/>
        </a:p>
      </dgm:t>
    </dgm:pt>
    <dgm:pt modelId="{4699DC90-6CAF-4589-8A08-66BBCD84B1F8}" type="pres">
      <dgm:prSet presAssocID="{FE7378A8-7B13-4F01-B27D-D9BF0FDBFE0C}" presName="hierChild4" presStyleCnt="0"/>
      <dgm:spPr/>
    </dgm:pt>
    <dgm:pt modelId="{AC393955-BC08-43D2-82FC-41C3629BD2AE}" type="pres">
      <dgm:prSet presAssocID="{FE7378A8-7B13-4F01-B27D-D9BF0FDBFE0C}" presName="hierChild5" presStyleCnt="0"/>
      <dgm:spPr/>
    </dgm:pt>
    <dgm:pt modelId="{DA6157EF-744A-4ABF-9109-F42ABD88D7D8}" type="pres">
      <dgm:prSet presAssocID="{C9C6DB36-E7E7-4D48-982D-B7BAB2DE62B2}" presName="hierChild5" presStyleCnt="0"/>
      <dgm:spPr/>
    </dgm:pt>
    <dgm:pt modelId="{29FC0463-EA90-472F-AABF-70DF6C1426EC}" type="pres">
      <dgm:prSet presAssocID="{983CE532-3B74-4BC6-9464-FF57A5BF4CEF}" presName="Name37" presStyleLbl="parChTrans1D2" presStyleIdx="1" presStyleCnt="6"/>
      <dgm:spPr/>
      <dgm:t>
        <a:bodyPr/>
        <a:lstStyle/>
        <a:p>
          <a:endParaRPr lang="en-GB"/>
        </a:p>
      </dgm:t>
    </dgm:pt>
    <dgm:pt modelId="{E9DFF915-098E-442E-8F1C-93936539DEB3}" type="pres">
      <dgm:prSet presAssocID="{A98BB76D-9437-4F7E-9361-4506B0592168}" presName="hierRoot2" presStyleCnt="0">
        <dgm:presLayoutVars>
          <dgm:hierBranch val="init"/>
        </dgm:presLayoutVars>
      </dgm:prSet>
      <dgm:spPr/>
    </dgm:pt>
    <dgm:pt modelId="{DF06450F-CCC5-4E6D-8435-5C66A1043DE3}" type="pres">
      <dgm:prSet presAssocID="{A98BB76D-9437-4F7E-9361-4506B0592168}" presName="rootComposite" presStyleCnt="0"/>
      <dgm:spPr/>
    </dgm:pt>
    <dgm:pt modelId="{B2A5759F-48E3-42C3-87A9-031A3B3004E4}" type="pres">
      <dgm:prSet presAssocID="{A98BB76D-9437-4F7E-9361-4506B0592168}" presName="rootText" presStyleLbl="node2" presStyleIdx="1" presStyleCnt="6" custScaleX="138900" custScaleY="147766" custLinFactNeighborX="17596" custLinFactNeighborY="-22475">
        <dgm:presLayoutVars>
          <dgm:chPref val="3"/>
        </dgm:presLayoutVars>
      </dgm:prSet>
      <dgm:spPr/>
      <dgm:t>
        <a:bodyPr/>
        <a:lstStyle/>
        <a:p>
          <a:endParaRPr lang="en-GB"/>
        </a:p>
      </dgm:t>
    </dgm:pt>
    <dgm:pt modelId="{FD4CFBF2-F9BC-4723-ADE9-8F16E8974716}" type="pres">
      <dgm:prSet presAssocID="{A98BB76D-9437-4F7E-9361-4506B0592168}" presName="rootConnector" presStyleLbl="node2" presStyleIdx="1" presStyleCnt="6"/>
      <dgm:spPr/>
      <dgm:t>
        <a:bodyPr/>
        <a:lstStyle/>
        <a:p>
          <a:endParaRPr lang="en-GB"/>
        </a:p>
      </dgm:t>
    </dgm:pt>
    <dgm:pt modelId="{2C949335-0526-4788-B949-6687A478E3B1}" type="pres">
      <dgm:prSet presAssocID="{A98BB76D-9437-4F7E-9361-4506B0592168}" presName="hierChild4" presStyleCnt="0"/>
      <dgm:spPr/>
    </dgm:pt>
    <dgm:pt modelId="{1BE40F41-8E2C-4767-8035-C365430FBF4D}" type="pres">
      <dgm:prSet presAssocID="{42B876BB-7367-4983-9E9F-DDE29F7C0300}" presName="Name37" presStyleLbl="parChTrans1D3" presStyleIdx="1" presStyleCnt="7"/>
      <dgm:spPr/>
      <dgm:t>
        <a:bodyPr/>
        <a:lstStyle/>
        <a:p>
          <a:endParaRPr lang="en-GB"/>
        </a:p>
      </dgm:t>
    </dgm:pt>
    <dgm:pt modelId="{01F3B2AD-2B2E-441C-B1E3-4A0C573786FC}" type="pres">
      <dgm:prSet presAssocID="{71BFA81C-EC16-4347-AEC5-792DD0D6C50C}" presName="hierRoot2" presStyleCnt="0">
        <dgm:presLayoutVars>
          <dgm:hierBranch val="init"/>
        </dgm:presLayoutVars>
      </dgm:prSet>
      <dgm:spPr/>
    </dgm:pt>
    <dgm:pt modelId="{7823F8E0-FFD4-43F2-9440-FD2AF1F68525}" type="pres">
      <dgm:prSet presAssocID="{71BFA81C-EC16-4347-AEC5-792DD0D6C50C}" presName="rootComposite" presStyleCnt="0"/>
      <dgm:spPr/>
    </dgm:pt>
    <dgm:pt modelId="{09CE61B8-7E4D-46EB-BA53-11570E76D950}" type="pres">
      <dgm:prSet presAssocID="{71BFA81C-EC16-4347-AEC5-792DD0D6C50C}" presName="rootText" presStyleLbl="node3" presStyleIdx="1" presStyleCnt="7" custScaleX="118213" custScaleY="295532" custLinFactNeighborX="-7066" custLinFactNeighborY="-50714">
        <dgm:presLayoutVars>
          <dgm:chPref val="3"/>
        </dgm:presLayoutVars>
      </dgm:prSet>
      <dgm:spPr/>
      <dgm:t>
        <a:bodyPr/>
        <a:lstStyle/>
        <a:p>
          <a:endParaRPr lang="en-GB"/>
        </a:p>
      </dgm:t>
    </dgm:pt>
    <dgm:pt modelId="{96AC1DB9-B6BD-425D-83E3-C285F7CBB87C}" type="pres">
      <dgm:prSet presAssocID="{71BFA81C-EC16-4347-AEC5-792DD0D6C50C}" presName="rootConnector" presStyleLbl="node3" presStyleIdx="1" presStyleCnt="7"/>
      <dgm:spPr/>
      <dgm:t>
        <a:bodyPr/>
        <a:lstStyle/>
        <a:p>
          <a:endParaRPr lang="en-GB"/>
        </a:p>
      </dgm:t>
    </dgm:pt>
    <dgm:pt modelId="{397C2993-0111-426F-80AE-083237961B99}" type="pres">
      <dgm:prSet presAssocID="{71BFA81C-EC16-4347-AEC5-792DD0D6C50C}" presName="hierChild4" presStyleCnt="0"/>
      <dgm:spPr/>
    </dgm:pt>
    <dgm:pt modelId="{54651D65-4F49-4BB9-BB4E-16D90C0D7C69}" type="pres">
      <dgm:prSet presAssocID="{71BFA81C-EC16-4347-AEC5-792DD0D6C50C}" presName="hierChild5" presStyleCnt="0"/>
      <dgm:spPr/>
    </dgm:pt>
    <dgm:pt modelId="{87079EC6-4F97-490B-ABB2-D56259EDA414}" type="pres">
      <dgm:prSet presAssocID="{63293B17-BEC4-4E8A-8F5B-CE806AE2655A}" presName="Name37" presStyleLbl="parChTrans1D3" presStyleIdx="2" presStyleCnt="7"/>
      <dgm:spPr/>
      <dgm:t>
        <a:bodyPr/>
        <a:lstStyle/>
        <a:p>
          <a:endParaRPr lang="en-GB"/>
        </a:p>
      </dgm:t>
    </dgm:pt>
    <dgm:pt modelId="{06AA74A7-BA57-4A49-AAAC-D0640B031F12}" type="pres">
      <dgm:prSet presAssocID="{9C1E031F-7688-41A7-9DD3-97F166D3CC90}" presName="hierRoot2" presStyleCnt="0">
        <dgm:presLayoutVars>
          <dgm:hierBranch val="init"/>
        </dgm:presLayoutVars>
      </dgm:prSet>
      <dgm:spPr/>
    </dgm:pt>
    <dgm:pt modelId="{6F1D8385-BE7D-4B5F-B0C9-314CA0C6998A}" type="pres">
      <dgm:prSet presAssocID="{9C1E031F-7688-41A7-9DD3-97F166D3CC90}" presName="rootComposite" presStyleCnt="0"/>
      <dgm:spPr/>
    </dgm:pt>
    <dgm:pt modelId="{94002769-9031-4797-82F6-12E3DCD07D8C}" type="pres">
      <dgm:prSet presAssocID="{9C1E031F-7688-41A7-9DD3-97F166D3CC90}" presName="rootText" presStyleLbl="node3" presStyleIdx="2" presStyleCnt="7" custScaleX="118213" custScaleY="118213" custLinFactNeighborX="-7066" custLinFactNeighborY="-69035">
        <dgm:presLayoutVars>
          <dgm:chPref val="3"/>
        </dgm:presLayoutVars>
      </dgm:prSet>
      <dgm:spPr/>
      <dgm:t>
        <a:bodyPr/>
        <a:lstStyle/>
        <a:p>
          <a:endParaRPr lang="en-GB"/>
        </a:p>
      </dgm:t>
    </dgm:pt>
    <dgm:pt modelId="{AB9B063D-FA27-4760-9030-4C03847EA18C}" type="pres">
      <dgm:prSet presAssocID="{9C1E031F-7688-41A7-9DD3-97F166D3CC90}" presName="rootConnector" presStyleLbl="node3" presStyleIdx="2" presStyleCnt="7"/>
      <dgm:spPr/>
      <dgm:t>
        <a:bodyPr/>
        <a:lstStyle/>
        <a:p>
          <a:endParaRPr lang="en-GB"/>
        </a:p>
      </dgm:t>
    </dgm:pt>
    <dgm:pt modelId="{4569AB29-8DC0-4A9D-8EA0-A95C969537B4}" type="pres">
      <dgm:prSet presAssocID="{9C1E031F-7688-41A7-9DD3-97F166D3CC90}" presName="hierChild4" presStyleCnt="0"/>
      <dgm:spPr/>
    </dgm:pt>
    <dgm:pt modelId="{F3F340A3-2D75-4597-B871-E4F4D954C43F}" type="pres">
      <dgm:prSet presAssocID="{9C1E031F-7688-41A7-9DD3-97F166D3CC90}" presName="hierChild5" presStyleCnt="0"/>
      <dgm:spPr/>
    </dgm:pt>
    <dgm:pt modelId="{6EBC63B7-8436-4E28-912D-4C91F855A4B0}" type="pres">
      <dgm:prSet presAssocID="{A98BB76D-9437-4F7E-9361-4506B0592168}" presName="hierChild5" presStyleCnt="0"/>
      <dgm:spPr/>
    </dgm:pt>
    <dgm:pt modelId="{B81A0075-6843-4B2F-AA52-4E72E430797F}" type="pres">
      <dgm:prSet presAssocID="{C239DF92-8945-4915-A86F-2330316AF729}" presName="Name37" presStyleLbl="parChTrans1D2" presStyleIdx="2" presStyleCnt="6"/>
      <dgm:spPr/>
      <dgm:t>
        <a:bodyPr/>
        <a:lstStyle/>
        <a:p>
          <a:endParaRPr lang="en-GB"/>
        </a:p>
      </dgm:t>
    </dgm:pt>
    <dgm:pt modelId="{A47315FE-5915-4BF4-83FC-CA29AC225C47}" type="pres">
      <dgm:prSet presAssocID="{047A4595-0B2A-43B1-8AC0-06F446555758}" presName="hierRoot2" presStyleCnt="0">
        <dgm:presLayoutVars>
          <dgm:hierBranch val="init"/>
        </dgm:presLayoutVars>
      </dgm:prSet>
      <dgm:spPr/>
    </dgm:pt>
    <dgm:pt modelId="{237ECC82-112A-4E8B-AD61-4CB931663CFD}" type="pres">
      <dgm:prSet presAssocID="{047A4595-0B2A-43B1-8AC0-06F446555758}" presName="rootComposite" presStyleCnt="0"/>
      <dgm:spPr/>
    </dgm:pt>
    <dgm:pt modelId="{3533DFAB-0DBF-400C-A15E-5E420B4B4999}" type="pres">
      <dgm:prSet presAssocID="{047A4595-0B2A-43B1-8AC0-06F446555758}" presName="rootText" presStyleLbl="node2" presStyleIdx="2" presStyleCnt="6" custScaleX="138900" custScaleY="147766" custLinFactNeighborX="17155" custLinFactNeighborY="-22475">
        <dgm:presLayoutVars>
          <dgm:chPref val="3"/>
        </dgm:presLayoutVars>
      </dgm:prSet>
      <dgm:spPr/>
      <dgm:t>
        <a:bodyPr/>
        <a:lstStyle/>
        <a:p>
          <a:endParaRPr lang="en-GB"/>
        </a:p>
      </dgm:t>
    </dgm:pt>
    <dgm:pt modelId="{47832C36-57BF-4F9B-AF65-C16C76C2DAC1}" type="pres">
      <dgm:prSet presAssocID="{047A4595-0B2A-43B1-8AC0-06F446555758}" presName="rootConnector" presStyleLbl="node2" presStyleIdx="2" presStyleCnt="6"/>
      <dgm:spPr/>
      <dgm:t>
        <a:bodyPr/>
        <a:lstStyle/>
        <a:p>
          <a:endParaRPr lang="en-GB"/>
        </a:p>
      </dgm:t>
    </dgm:pt>
    <dgm:pt modelId="{8B7CA880-987F-4097-84C7-DAF21A394B13}" type="pres">
      <dgm:prSet presAssocID="{047A4595-0B2A-43B1-8AC0-06F446555758}" presName="hierChild4" presStyleCnt="0"/>
      <dgm:spPr/>
    </dgm:pt>
    <dgm:pt modelId="{C8FB0431-A392-486F-8638-F4AA8D7576E9}" type="pres">
      <dgm:prSet presAssocID="{0DCF5FF3-A4F2-44E5-85AF-1839CE42115B}" presName="Name37" presStyleLbl="parChTrans1D3" presStyleIdx="3" presStyleCnt="7"/>
      <dgm:spPr/>
      <dgm:t>
        <a:bodyPr/>
        <a:lstStyle/>
        <a:p>
          <a:endParaRPr lang="en-GB"/>
        </a:p>
      </dgm:t>
    </dgm:pt>
    <dgm:pt modelId="{4E51CFD3-DC0A-49BE-A322-239E14A60305}" type="pres">
      <dgm:prSet presAssocID="{6E2C7C1B-56E2-4824-BF2E-3E3644AADF5D}" presName="hierRoot2" presStyleCnt="0">
        <dgm:presLayoutVars>
          <dgm:hierBranch val="init"/>
        </dgm:presLayoutVars>
      </dgm:prSet>
      <dgm:spPr/>
    </dgm:pt>
    <dgm:pt modelId="{996BA03A-E37A-485A-8F41-F6B3FC6749DE}" type="pres">
      <dgm:prSet presAssocID="{6E2C7C1B-56E2-4824-BF2E-3E3644AADF5D}" presName="rootComposite" presStyleCnt="0"/>
      <dgm:spPr/>
    </dgm:pt>
    <dgm:pt modelId="{1225B874-A1CB-4549-A63D-A8717349C2CD}" type="pres">
      <dgm:prSet presAssocID="{6E2C7C1B-56E2-4824-BF2E-3E3644AADF5D}" presName="rootText" presStyleLbl="node3" presStyleIdx="3" presStyleCnt="7" custScaleX="127079" custScaleY="118213" custLinFactNeighborX="-11974" custLinFactNeighborY="-50714">
        <dgm:presLayoutVars>
          <dgm:chPref val="3"/>
        </dgm:presLayoutVars>
      </dgm:prSet>
      <dgm:spPr/>
      <dgm:t>
        <a:bodyPr/>
        <a:lstStyle/>
        <a:p>
          <a:endParaRPr lang="en-GB"/>
        </a:p>
      </dgm:t>
    </dgm:pt>
    <dgm:pt modelId="{51AEDF48-EB42-4395-B6BF-72202BD59A55}" type="pres">
      <dgm:prSet presAssocID="{6E2C7C1B-56E2-4824-BF2E-3E3644AADF5D}" presName="rootConnector" presStyleLbl="node3" presStyleIdx="3" presStyleCnt="7"/>
      <dgm:spPr/>
      <dgm:t>
        <a:bodyPr/>
        <a:lstStyle/>
        <a:p>
          <a:endParaRPr lang="en-GB"/>
        </a:p>
      </dgm:t>
    </dgm:pt>
    <dgm:pt modelId="{9BC9F173-E25E-45D4-A13F-DE4A5B6394D1}" type="pres">
      <dgm:prSet presAssocID="{6E2C7C1B-56E2-4824-BF2E-3E3644AADF5D}" presName="hierChild4" presStyleCnt="0"/>
      <dgm:spPr/>
    </dgm:pt>
    <dgm:pt modelId="{65948938-50DA-4CB1-AA3A-FC61E60860CF}" type="pres">
      <dgm:prSet presAssocID="{6E2C7C1B-56E2-4824-BF2E-3E3644AADF5D}" presName="hierChild5" presStyleCnt="0"/>
      <dgm:spPr/>
    </dgm:pt>
    <dgm:pt modelId="{9084FA59-6FE9-4089-9527-38F95EC90747}" type="pres">
      <dgm:prSet presAssocID="{047A4595-0B2A-43B1-8AC0-06F446555758}" presName="hierChild5" presStyleCnt="0"/>
      <dgm:spPr/>
    </dgm:pt>
    <dgm:pt modelId="{E3639974-3FEA-485B-B030-A02847AA4D92}" type="pres">
      <dgm:prSet presAssocID="{E32A7D35-5E75-4D85-AC35-4A6C86404471}" presName="Name37" presStyleLbl="parChTrans1D2" presStyleIdx="3" presStyleCnt="6"/>
      <dgm:spPr/>
      <dgm:t>
        <a:bodyPr/>
        <a:lstStyle/>
        <a:p>
          <a:endParaRPr lang="en-GB"/>
        </a:p>
      </dgm:t>
    </dgm:pt>
    <dgm:pt modelId="{21794938-204A-47E6-B8D7-F11F5C31CCC1}" type="pres">
      <dgm:prSet presAssocID="{C4D75406-C8D7-4BE4-AADA-034D33D57B12}" presName="hierRoot2" presStyleCnt="0">
        <dgm:presLayoutVars>
          <dgm:hierBranch val="init"/>
        </dgm:presLayoutVars>
      </dgm:prSet>
      <dgm:spPr/>
    </dgm:pt>
    <dgm:pt modelId="{315A7C64-F301-4E27-A0D1-B31AF5994A28}" type="pres">
      <dgm:prSet presAssocID="{C4D75406-C8D7-4BE4-AADA-034D33D57B12}" presName="rootComposite" presStyleCnt="0"/>
      <dgm:spPr/>
    </dgm:pt>
    <dgm:pt modelId="{6F430FBF-9E11-4651-BC5E-3B30A359DF39}" type="pres">
      <dgm:prSet presAssocID="{C4D75406-C8D7-4BE4-AADA-034D33D57B12}" presName="rootText" presStyleLbl="node2" presStyleIdx="3" presStyleCnt="6" custScaleX="138900" custScaleY="147766" custLinFactNeighborX="22455" custLinFactNeighborY="-22475">
        <dgm:presLayoutVars>
          <dgm:chPref val="3"/>
        </dgm:presLayoutVars>
      </dgm:prSet>
      <dgm:spPr/>
      <dgm:t>
        <a:bodyPr/>
        <a:lstStyle/>
        <a:p>
          <a:endParaRPr lang="en-GB"/>
        </a:p>
      </dgm:t>
    </dgm:pt>
    <dgm:pt modelId="{5FC1201C-6674-4B2E-A37C-36370C6E3072}" type="pres">
      <dgm:prSet presAssocID="{C4D75406-C8D7-4BE4-AADA-034D33D57B12}" presName="rootConnector" presStyleLbl="node2" presStyleIdx="3" presStyleCnt="6"/>
      <dgm:spPr/>
      <dgm:t>
        <a:bodyPr/>
        <a:lstStyle/>
        <a:p>
          <a:endParaRPr lang="en-GB"/>
        </a:p>
      </dgm:t>
    </dgm:pt>
    <dgm:pt modelId="{F19AE16C-C5CF-45A7-AF4B-1ACC8AD8066F}" type="pres">
      <dgm:prSet presAssocID="{C4D75406-C8D7-4BE4-AADA-034D33D57B12}" presName="hierChild4" presStyleCnt="0"/>
      <dgm:spPr/>
    </dgm:pt>
    <dgm:pt modelId="{5C787E45-2E0A-4696-8993-0FE9F4BCF8C1}" type="pres">
      <dgm:prSet presAssocID="{C4D75406-C8D7-4BE4-AADA-034D33D57B12}" presName="hierChild5" presStyleCnt="0"/>
      <dgm:spPr/>
    </dgm:pt>
    <dgm:pt modelId="{0D2F8A21-61A2-4F77-9399-60A865B59079}" type="pres">
      <dgm:prSet presAssocID="{64BD0153-C4A3-4620-A970-65CB1A520845}" presName="Name37" presStyleLbl="parChTrans1D2" presStyleIdx="4" presStyleCnt="6"/>
      <dgm:spPr/>
      <dgm:t>
        <a:bodyPr/>
        <a:lstStyle/>
        <a:p>
          <a:endParaRPr lang="en-GB"/>
        </a:p>
      </dgm:t>
    </dgm:pt>
    <dgm:pt modelId="{0772F8D6-9FB6-4C7F-96C9-0A5B5918AE37}" type="pres">
      <dgm:prSet presAssocID="{0F5EFEB6-B53D-4202-810C-D49B4908B74A}" presName="hierRoot2" presStyleCnt="0">
        <dgm:presLayoutVars>
          <dgm:hierBranch val="init"/>
        </dgm:presLayoutVars>
      </dgm:prSet>
      <dgm:spPr/>
    </dgm:pt>
    <dgm:pt modelId="{4A724AA2-9580-4D08-9A4D-CAB91CB41BDF}" type="pres">
      <dgm:prSet presAssocID="{0F5EFEB6-B53D-4202-810C-D49B4908B74A}" presName="rootComposite" presStyleCnt="0"/>
      <dgm:spPr/>
    </dgm:pt>
    <dgm:pt modelId="{58B20845-2A45-4928-82BD-0AC4A4BA6F81}" type="pres">
      <dgm:prSet presAssocID="{0F5EFEB6-B53D-4202-810C-D49B4908B74A}" presName="rootText" presStyleLbl="node2" presStyleIdx="4" presStyleCnt="6" custScaleX="138900" custScaleY="147766" custLinFactNeighborX="12610" custLinFactNeighborY="-27107">
        <dgm:presLayoutVars>
          <dgm:chPref val="3"/>
        </dgm:presLayoutVars>
      </dgm:prSet>
      <dgm:spPr/>
      <dgm:t>
        <a:bodyPr/>
        <a:lstStyle/>
        <a:p>
          <a:endParaRPr lang="en-GB"/>
        </a:p>
      </dgm:t>
    </dgm:pt>
    <dgm:pt modelId="{41755FC8-8554-4187-9840-D96F3AFB4772}" type="pres">
      <dgm:prSet presAssocID="{0F5EFEB6-B53D-4202-810C-D49B4908B74A}" presName="rootConnector" presStyleLbl="node2" presStyleIdx="4" presStyleCnt="6"/>
      <dgm:spPr/>
      <dgm:t>
        <a:bodyPr/>
        <a:lstStyle/>
        <a:p>
          <a:endParaRPr lang="en-GB"/>
        </a:p>
      </dgm:t>
    </dgm:pt>
    <dgm:pt modelId="{A4C1306B-902A-4FCC-A124-0D4010A720B1}" type="pres">
      <dgm:prSet presAssocID="{0F5EFEB6-B53D-4202-810C-D49B4908B74A}" presName="hierChild4" presStyleCnt="0"/>
      <dgm:spPr/>
    </dgm:pt>
    <dgm:pt modelId="{F346EA3D-731C-4F23-A75A-D76B7BEEC84A}" type="pres">
      <dgm:prSet presAssocID="{9C64A01A-6340-4231-9732-859D4E222BE4}" presName="Name37" presStyleLbl="parChTrans1D3" presStyleIdx="4" presStyleCnt="7"/>
      <dgm:spPr/>
      <dgm:t>
        <a:bodyPr/>
        <a:lstStyle/>
        <a:p>
          <a:endParaRPr lang="en-GB"/>
        </a:p>
      </dgm:t>
    </dgm:pt>
    <dgm:pt modelId="{52CCC5D5-E976-4765-98C1-0DA3FB0EEF64}" type="pres">
      <dgm:prSet presAssocID="{D45EDCC7-C48C-4076-A17C-7BD8C45BFFAC}" presName="hierRoot2" presStyleCnt="0">
        <dgm:presLayoutVars>
          <dgm:hierBranch val="init"/>
        </dgm:presLayoutVars>
      </dgm:prSet>
      <dgm:spPr/>
    </dgm:pt>
    <dgm:pt modelId="{11E8403C-B772-49D5-9B23-52E5F5FF0C26}" type="pres">
      <dgm:prSet presAssocID="{D45EDCC7-C48C-4076-A17C-7BD8C45BFFAC}" presName="rootComposite" presStyleCnt="0"/>
      <dgm:spPr/>
    </dgm:pt>
    <dgm:pt modelId="{93DFC452-E63B-4751-8D3D-AF8F56747DAB}" type="pres">
      <dgm:prSet presAssocID="{D45EDCC7-C48C-4076-A17C-7BD8C45BFFAC}" presName="rootText" presStyleLbl="node3" presStyleIdx="4" presStyleCnt="7" custScaleX="127079" custScaleY="118213" custLinFactNeighborX="-9968" custLinFactNeighborY="-50714">
        <dgm:presLayoutVars>
          <dgm:chPref val="3"/>
        </dgm:presLayoutVars>
      </dgm:prSet>
      <dgm:spPr/>
      <dgm:t>
        <a:bodyPr/>
        <a:lstStyle/>
        <a:p>
          <a:endParaRPr lang="en-GB"/>
        </a:p>
      </dgm:t>
    </dgm:pt>
    <dgm:pt modelId="{3889D5FD-9C72-42FF-87E3-D28C6D22C9DD}" type="pres">
      <dgm:prSet presAssocID="{D45EDCC7-C48C-4076-A17C-7BD8C45BFFAC}" presName="rootConnector" presStyleLbl="node3" presStyleIdx="4" presStyleCnt="7"/>
      <dgm:spPr/>
      <dgm:t>
        <a:bodyPr/>
        <a:lstStyle/>
        <a:p>
          <a:endParaRPr lang="en-GB"/>
        </a:p>
      </dgm:t>
    </dgm:pt>
    <dgm:pt modelId="{6D24062F-1BC1-4E55-A3DC-EF772842C269}" type="pres">
      <dgm:prSet presAssocID="{D45EDCC7-C48C-4076-A17C-7BD8C45BFFAC}" presName="hierChild4" presStyleCnt="0"/>
      <dgm:spPr/>
    </dgm:pt>
    <dgm:pt modelId="{827FCDB7-F93C-4DD4-91A5-2247DD66A34A}" type="pres">
      <dgm:prSet presAssocID="{D45EDCC7-C48C-4076-A17C-7BD8C45BFFAC}" presName="hierChild5" presStyleCnt="0"/>
      <dgm:spPr/>
    </dgm:pt>
    <dgm:pt modelId="{9DB621EB-C218-4F1E-BAE2-075F229E6AB8}" type="pres">
      <dgm:prSet presAssocID="{CC1779FC-1181-4EA2-ACF8-CB8D465A2CE5}" presName="Name37" presStyleLbl="parChTrans1D3" presStyleIdx="5" presStyleCnt="7"/>
      <dgm:spPr/>
      <dgm:t>
        <a:bodyPr/>
        <a:lstStyle/>
        <a:p>
          <a:endParaRPr lang="en-GB"/>
        </a:p>
      </dgm:t>
    </dgm:pt>
    <dgm:pt modelId="{F04C7234-E992-42F6-B73F-926274F763BB}" type="pres">
      <dgm:prSet presAssocID="{E6E38338-1D9E-4DC2-A130-827295564C44}" presName="hierRoot2" presStyleCnt="0">
        <dgm:presLayoutVars>
          <dgm:hierBranch val="init"/>
        </dgm:presLayoutVars>
      </dgm:prSet>
      <dgm:spPr/>
    </dgm:pt>
    <dgm:pt modelId="{E1371F29-8967-4517-AC03-88973C7CC4BC}" type="pres">
      <dgm:prSet presAssocID="{E6E38338-1D9E-4DC2-A130-827295564C44}" presName="rootComposite" presStyleCnt="0"/>
      <dgm:spPr/>
    </dgm:pt>
    <dgm:pt modelId="{7124D73E-ACE4-446E-95DE-DE0E4021BDDE}" type="pres">
      <dgm:prSet presAssocID="{E6E38338-1D9E-4DC2-A130-827295564C44}" presName="rootText" presStyleLbl="node3" presStyleIdx="5" presStyleCnt="7" custScaleX="127079" custScaleY="118213" custLinFactNeighborX="-9927" custLinFactNeighborY="-80227">
        <dgm:presLayoutVars>
          <dgm:chPref val="3"/>
        </dgm:presLayoutVars>
      </dgm:prSet>
      <dgm:spPr/>
      <dgm:t>
        <a:bodyPr/>
        <a:lstStyle/>
        <a:p>
          <a:endParaRPr lang="en-GB"/>
        </a:p>
      </dgm:t>
    </dgm:pt>
    <dgm:pt modelId="{5F718D88-AA39-4729-80F0-01026DDAF7F4}" type="pres">
      <dgm:prSet presAssocID="{E6E38338-1D9E-4DC2-A130-827295564C44}" presName="rootConnector" presStyleLbl="node3" presStyleIdx="5" presStyleCnt="7"/>
      <dgm:spPr/>
      <dgm:t>
        <a:bodyPr/>
        <a:lstStyle/>
        <a:p>
          <a:endParaRPr lang="en-GB"/>
        </a:p>
      </dgm:t>
    </dgm:pt>
    <dgm:pt modelId="{C513ED97-073A-4C83-BCA5-43365FC8DA49}" type="pres">
      <dgm:prSet presAssocID="{E6E38338-1D9E-4DC2-A130-827295564C44}" presName="hierChild4" presStyleCnt="0"/>
      <dgm:spPr/>
    </dgm:pt>
    <dgm:pt modelId="{B5D41ECB-955C-4154-A571-BCCDD2B1697C}" type="pres">
      <dgm:prSet presAssocID="{E6E38338-1D9E-4DC2-A130-827295564C44}" presName="hierChild5" presStyleCnt="0"/>
      <dgm:spPr/>
    </dgm:pt>
    <dgm:pt modelId="{E820F80A-D0E2-40B6-A1C2-AE5427594E0F}" type="pres">
      <dgm:prSet presAssocID="{6C83764A-9B76-472A-91B6-4ED7245BB153}" presName="Name37" presStyleLbl="parChTrans1D3" presStyleIdx="6" presStyleCnt="7"/>
      <dgm:spPr/>
      <dgm:t>
        <a:bodyPr/>
        <a:lstStyle/>
        <a:p>
          <a:endParaRPr lang="en-GB"/>
        </a:p>
      </dgm:t>
    </dgm:pt>
    <dgm:pt modelId="{B8863306-2D4F-4B5B-ABCA-E67AF7762B9D}" type="pres">
      <dgm:prSet presAssocID="{28A9F7D4-4675-48F1-BA51-DC21BDB2B781}" presName="hierRoot2" presStyleCnt="0">
        <dgm:presLayoutVars>
          <dgm:hierBranch val="init"/>
        </dgm:presLayoutVars>
      </dgm:prSet>
      <dgm:spPr/>
    </dgm:pt>
    <dgm:pt modelId="{5E8BCBD2-C68C-4BDC-9888-1563EAA3C50A}" type="pres">
      <dgm:prSet presAssocID="{28A9F7D4-4675-48F1-BA51-DC21BDB2B781}" presName="rootComposite" presStyleCnt="0"/>
      <dgm:spPr/>
    </dgm:pt>
    <dgm:pt modelId="{7F7DAFF8-F915-4223-8A22-B071E92D6BB6}" type="pres">
      <dgm:prSet presAssocID="{28A9F7D4-4675-48F1-BA51-DC21BDB2B781}" presName="rootText" presStyleLbl="node3" presStyleIdx="6" presStyleCnt="7" custScaleX="127079" custScaleY="118213" custLinFactY="-9273" custLinFactNeighborX="-8173" custLinFactNeighborY="-100000">
        <dgm:presLayoutVars>
          <dgm:chPref val="3"/>
        </dgm:presLayoutVars>
      </dgm:prSet>
      <dgm:spPr/>
      <dgm:t>
        <a:bodyPr/>
        <a:lstStyle/>
        <a:p>
          <a:endParaRPr lang="en-GB"/>
        </a:p>
      </dgm:t>
    </dgm:pt>
    <dgm:pt modelId="{A379CEA3-5349-4A40-8121-B3711091687C}" type="pres">
      <dgm:prSet presAssocID="{28A9F7D4-4675-48F1-BA51-DC21BDB2B781}" presName="rootConnector" presStyleLbl="node3" presStyleIdx="6" presStyleCnt="7"/>
      <dgm:spPr/>
      <dgm:t>
        <a:bodyPr/>
        <a:lstStyle/>
        <a:p>
          <a:endParaRPr lang="en-GB"/>
        </a:p>
      </dgm:t>
    </dgm:pt>
    <dgm:pt modelId="{FECD6D51-C0C5-4473-9484-1317407F55DC}" type="pres">
      <dgm:prSet presAssocID="{28A9F7D4-4675-48F1-BA51-DC21BDB2B781}" presName="hierChild4" presStyleCnt="0"/>
      <dgm:spPr/>
    </dgm:pt>
    <dgm:pt modelId="{C7DCB5A8-C830-4021-A0C8-B99C8A46BEE4}" type="pres">
      <dgm:prSet presAssocID="{28A9F7D4-4675-48F1-BA51-DC21BDB2B781}" presName="hierChild5" presStyleCnt="0"/>
      <dgm:spPr/>
    </dgm:pt>
    <dgm:pt modelId="{F1515E6B-4389-4D28-8AFA-8C2619C8EC0D}" type="pres">
      <dgm:prSet presAssocID="{0F5EFEB6-B53D-4202-810C-D49B4908B74A}" presName="hierChild5" presStyleCnt="0"/>
      <dgm:spPr/>
    </dgm:pt>
    <dgm:pt modelId="{044DF437-EEC6-474D-825D-AC95E839863B}" type="pres">
      <dgm:prSet presAssocID="{B9F62D95-C2BD-4968-8FAD-A61FDDAA3909}" presName="Name37" presStyleLbl="parChTrans1D2" presStyleIdx="5" presStyleCnt="6"/>
      <dgm:spPr/>
      <dgm:t>
        <a:bodyPr/>
        <a:lstStyle/>
        <a:p>
          <a:endParaRPr lang="en-GB"/>
        </a:p>
      </dgm:t>
    </dgm:pt>
    <dgm:pt modelId="{17859082-4199-4992-B10C-4C0C565C72FF}" type="pres">
      <dgm:prSet presAssocID="{36A6FAF9-38DF-4BFA-BDDC-143EBA7417B5}" presName="hierRoot2" presStyleCnt="0">
        <dgm:presLayoutVars>
          <dgm:hierBranch val="init"/>
        </dgm:presLayoutVars>
      </dgm:prSet>
      <dgm:spPr/>
    </dgm:pt>
    <dgm:pt modelId="{23EEE979-3F72-44D2-8F4C-6918D001B419}" type="pres">
      <dgm:prSet presAssocID="{36A6FAF9-38DF-4BFA-BDDC-143EBA7417B5}" presName="rootComposite" presStyleCnt="0"/>
      <dgm:spPr/>
    </dgm:pt>
    <dgm:pt modelId="{FB1D687D-75B5-4B9F-8C87-79927BEF8849}" type="pres">
      <dgm:prSet presAssocID="{36A6FAF9-38DF-4BFA-BDDC-143EBA7417B5}" presName="rootText" presStyleLbl="node2" presStyleIdx="5" presStyleCnt="6" custScaleX="138900" custScaleY="147766" custLinFactNeighborX="2909" custLinFactNeighborY="-22475">
        <dgm:presLayoutVars>
          <dgm:chPref val="3"/>
        </dgm:presLayoutVars>
      </dgm:prSet>
      <dgm:spPr/>
      <dgm:t>
        <a:bodyPr/>
        <a:lstStyle/>
        <a:p>
          <a:endParaRPr lang="en-GB"/>
        </a:p>
      </dgm:t>
    </dgm:pt>
    <dgm:pt modelId="{2A19650C-A2C9-403B-9D10-3E166B59B1D6}" type="pres">
      <dgm:prSet presAssocID="{36A6FAF9-38DF-4BFA-BDDC-143EBA7417B5}" presName="rootConnector" presStyleLbl="node2" presStyleIdx="5" presStyleCnt="6"/>
      <dgm:spPr/>
      <dgm:t>
        <a:bodyPr/>
        <a:lstStyle/>
        <a:p>
          <a:endParaRPr lang="en-GB"/>
        </a:p>
      </dgm:t>
    </dgm:pt>
    <dgm:pt modelId="{FB4232E8-4F24-4E78-9982-DB9BD64B9E21}" type="pres">
      <dgm:prSet presAssocID="{36A6FAF9-38DF-4BFA-BDDC-143EBA7417B5}" presName="hierChild4" presStyleCnt="0"/>
      <dgm:spPr/>
    </dgm:pt>
    <dgm:pt modelId="{17E9D1A3-322E-4283-983C-6F51A47A974D}" type="pres">
      <dgm:prSet presAssocID="{36A6FAF9-38DF-4BFA-BDDC-143EBA7417B5}" presName="hierChild5" presStyleCnt="0"/>
      <dgm:spPr/>
    </dgm:pt>
    <dgm:pt modelId="{9FC64F40-2797-4DDF-8BCC-DDA96B211E6A}" type="pres">
      <dgm:prSet presAssocID="{E89387E4-2274-4BE6-B4B7-00AB9DD72225}" presName="hierChild3" presStyleCnt="0"/>
      <dgm:spPr/>
    </dgm:pt>
  </dgm:ptLst>
  <dgm:cxnLst>
    <dgm:cxn modelId="{858DE6FF-DE78-49BF-A852-6276D7475A30}" type="presOf" srcId="{B992663E-3854-454F-8BD6-D2A1D5B569CB}" destId="{4E2A0C1C-3E21-4156-954C-AFBE9652EB6B}" srcOrd="0" destOrd="0" presId="urn:microsoft.com/office/officeart/2005/8/layout/orgChart1"/>
    <dgm:cxn modelId="{F0E919CB-3293-4DD3-972C-F77A6F867D74}" type="presOf" srcId="{71BFA81C-EC16-4347-AEC5-792DD0D6C50C}" destId="{09CE61B8-7E4D-46EB-BA53-11570E76D950}" srcOrd="0" destOrd="0" presId="urn:microsoft.com/office/officeart/2005/8/layout/orgChart1"/>
    <dgm:cxn modelId="{3E214D09-BEB6-4174-BC34-3B416B2AFE61}" type="presOf" srcId="{C4D75406-C8D7-4BE4-AADA-034D33D57B12}" destId="{5FC1201C-6674-4B2E-A37C-36370C6E3072}" srcOrd="1" destOrd="0" presId="urn:microsoft.com/office/officeart/2005/8/layout/orgChart1"/>
    <dgm:cxn modelId="{D9FFCD56-685D-4F89-AC03-529C5953A0FB}" type="presOf" srcId="{64BD0153-C4A3-4620-A970-65CB1A520845}" destId="{0D2F8A21-61A2-4F77-9399-60A865B59079}" srcOrd="0" destOrd="0" presId="urn:microsoft.com/office/officeart/2005/8/layout/orgChart1"/>
    <dgm:cxn modelId="{9E6D5CF4-3DEA-4625-8B8F-20FA8377C003}" type="presOf" srcId="{037D4614-4CE5-457D-AC4F-A9E73FF155DC}" destId="{FA662E49-7920-4E2C-8218-B42C3DDF4A38}" srcOrd="0" destOrd="0" presId="urn:microsoft.com/office/officeart/2005/8/layout/orgChart1"/>
    <dgm:cxn modelId="{AF3A8D4C-C09F-4D72-971F-7B04D021D690}" type="presOf" srcId="{983CE532-3B74-4BC6-9464-FF57A5BF4CEF}" destId="{29FC0463-EA90-472F-AABF-70DF6C1426EC}" srcOrd="0" destOrd="0" presId="urn:microsoft.com/office/officeart/2005/8/layout/orgChart1"/>
    <dgm:cxn modelId="{27399232-1F3A-42B7-8841-64D5E738E444}" type="presOf" srcId="{D45EDCC7-C48C-4076-A17C-7BD8C45BFFAC}" destId="{93DFC452-E63B-4751-8D3D-AF8F56747DAB}" srcOrd="0" destOrd="0" presId="urn:microsoft.com/office/officeart/2005/8/layout/orgChart1"/>
    <dgm:cxn modelId="{6D24BE8B-DEC4-4E24-8B5D-23F8F4770947}" srcId="{A98BB76D-9437-4F7E-9361-4506B0592168}" destId="{9C1E031F-7688-41A7-9DD3-97F166D3CC90}" srcOrd="1" destOrd="0" parTransId="{63293B17-BEC4-4E8A-8F5B-CE806AE2655A}" sibTransId="{2F4597EF-66F1-4F0B-9AC8-5ABF9924CEA2}"/>
    <dgm:cxn modelId="{EFEAD48E-5EC9-4007-B925-4A2F7BC35343}" type="presOf" srcId="{047A4595-0B2A-43B1-8AC0-06F446555758}" destId="{3533DFAB-0DBF-400C-A15E-5E420B4B4999}" srcOrd="0" destOrd="0" presId="urn:microsoft.com/office/officeart/2005/8/layout/orgChart1"/>
    <dgm:cxn modelId="{137CF2CE-9994-4807-BB77-A6F91E898FC9}" type="presOf" srcId="{CC1779FC-1181-4EA2-ACF8-CB8D465A2CE5}" destId="{9DB621EB-C218-4F1E-BAE2-075F229E6AB8}" srcOrd="0" destOrd="0" presId="urn:microsoft.com/office/officeart/2005/8/layout/orgChart1"/>
    <dgm:cxn modelId="{FBEA283C-E9C7-4837-B529-B973C003A9C4}" type="presOf" srcId="{9C1E031F-7688-41A7-9DD3-97F166D3CC90}" destId="{AB9B063D-FA27-4760-9030-4C03847EA18C}" srcOrd="1" destOrd="0" presId="urn:microsoft.com/office/officeart/2005/8/layout/orgChart1"/>
    <dgm:cxn modelId="{F76F9A99-6E73-44D5-A43A-884168FE887C}" type="presOf" srcId="{9C1E031F-7688-41A7-9DD3-97F166D3CC90}" destId="{94002769-9031-4797-82F6-12E3DCD07D8C}" srcOrd="0" destOrd="0" presId="urn:microsoft.com/office/officeart/2005/8/layout/orgChart1"/>
    <dgm:cxn modelId="{AEEDD5AF-C5D7-46F8-A9D6-F1D7848CCF2E}" type="presOf" srcId="{D45EDCC7-C48C-4076-A17C-7BD8C45BFFAC}" destId="{3889D5FD-9C72-42FF-87E3-D28C6D22C9DD}" srcOrd="1" destOrd="0" presId="urn:microsoft.com/office/officeart/2005/8/layout/orgChart1"/>
    <dgm:cxn modelId="{01FF4833-C49A-4CF7-BC42-DA519301531E}" type="presOf" srcId="{0F5EFEB6-B53D-4202-810C-D49B4908B74A}" destId="{58B20845-2A45-4928-82BD-0AC4A4BA6F81}" srcOrd="0" destOrd="0" presId="urn:microsoft.com/office/officeart/2005/8/layout/orgChart1"/>
    <dgm:cxn modelId="{5097C8FA-7940-4730-88DF-64B00B2056F7}" type="presOf" srcId="{2D9E4E8B-0BEB-4E24-B002-0D83C5366D80}" destId="{F3313AA2-95CA-404F-BFE2-7CBA1E8F9852}" srcOrd="0" destOrd="0" presId="urn:microsoft.com/office/officeart/2005/8/layout/orgChart1"/>
    <dgm:cxn modelId="{7AA729FA-5048-4928-8CB1-E7BDAE22BD81}" type="presOf" srcId="{63293B17-BEC4-4E8A-8F5B-CE806AE2655A}" destId="{87079EC6-4F97-490B-ABB2-D56259EDA414}" srcOrd="0" destOrd="0" presId="urn:microsoft.com/office/officeart/2005/8/layout/orgChart1"/>
    <dgm:cxn modelId="{FF068FDC-19E1-4D0A-9FB5-350355152576}" type="presOf" srcId="{FE7378A8-7B13-4F01-B27D-D9BF0FDBFE0C}" destId="{6CE3E520-C44F-4A30-9773-A192B675BD95}" srcOrd="0" destOrd="0" presId="urn:microsoft.com/office/officeart/2005/8/layout/orgChart1"/>
    <dgm:cxn modelId="{1356E900-8DE1-40F8-A747-E54DFD8DF7EE}" type="presOf" srcId="{C239DF92-8945-4915-A86F-2330316AF729}" destId="{B81A0075-6843-4B2F-AA52-4E72E430797F}" srcOrd="0" destOrd="0" presId="urn:microsoft.com/office/officeart/2005/8/layout/orgChart1"/>
    <dgm:cxn modelId="{EBB4E90A-814F-49A7-A031-64CDECA16305}" type="presOf" srcId="{B9F62D95-C2BD-4968-8FAD-A61FDDAA3909}" destId="{044DF437-EEC6-474D-825D-AC95E839863B}" srcOrd="0" destOrd="0" presId="urn:microsoft.com/office/officeart/2005/8/layout/orgChart1"/>
    <dgm:cxn modelId="{8868851D-988C-42A9-BC61-E8037C56DD2B}" type="presOf" srcId="{0F5EFEB6-B53D-4202-810C-D49B4908B74A}" destId="{41755FC8-8554-4187-9840-D96F3AFB4772}" srcOrd="1" destOrd="0" presId="urn:microsoft.com/office/officeart/2005/8/layout/orgChart1"/>
    <dgm:cxn modelId="{B8A92FFF-E4D9-4461-8665-0AECF6D71873}" srcId="{E89387E4-2274-4BE6-B4B7-00AB9DD72225}" destId="{C9C6DB36-E7E7-4D48-982D-B7BAB2DE62B2}" srcOrd="0" destOrd="0" parTransId="{2D9E4E8B-0BEB-4E24-B002-0D83C5366D80}" sibTransId="{B43B597B-CC18-4C05-9BD4-80DA09D61227}"/>
    <dgm:cxn modelId="{B70E0FD9-DD79-4951-A14C-8EB4F87FD8C0}" type="presOf" srcId="{FE7378A8-7B13-4F01-B27D-D9BF0FDBFE0C}" destId="{44A6C893-54B0-4ADE-BA41-8B26BA3F2C19}" srcOrd="1" destOrd="0" presId="urn:microsoft.com/office/officeart/2005/8/layout/orgChart1"/>
    <dgm:cxn modelId="{7DE50E0A-788D-40D6-8732-A76681635ACF}" srcId="{C9C6DB36-E7E7-4D48-982D-B7BAB2DE62B2}" destId="{FE7378A8-7B13-4F01-B27D-D9BF0FDBFE0C}" srcOrd="0" destOrd="0" parTransId="{037D4614-4CE5-457D-AC4F-A9E73FF155DC}" sibTransId="{E62049F3-FB3B-4BB5-925B-3277E933B29A}"/>
    <dgm:cxn modelId="{CFD64ACE-CAB0-4FA4-A7AB-9FC0165DAD8B}" type="presOf" srcId="{36A6FAF9-38DF-4BFA-BDDC-143EBA7417B5}" destId="{2A19650C-A2C9-403B-9D10-3E166B59B1D6}" srcOrd="1" destOrd="0" presId="urn:microsoft.com/office/officeart/2005/8/layout/orgChart1"/>
    <dgm:cxn modelId="{78D235B9-23CB-4BBC-AA53-F27BB1F3EC6C}" type="presOf" srcId="{0DCF5FF3-A4F2-44E5-85AF-1839CE42115B}" destId="{C8FB0431-A392-486F-8638-F4AA8D7576E9}" srcOrd="0" destOrd="0" presId="urn:microsoft.com/office/officeart/2005/8/layout/orgChart1"/>
    <dgm:cxn modelId="{5B8DB0E2-B3EF-47C7-B2A6-8A64B8F1A788}" srcId="{0F5EFEB6-B53D-4202-810C-D49B4908B74A}" destId="{E6E38338-1D9E-4DC2-A130-827295564C44}" srcOrd="1" destOrd="0" parTransId="{CC1779FC-1181-4EA2-ACF8-CB8D465A2CE5}" sibTransId="{BE01CEF1-721A-4DC6-8BC0-471C2082FD8F}"/>
    <dgm:cxn modelId="{0B03C26C-0AF4-40DE-9A0B-B311E08D6FB8}" type="presOf" srcId="{E6E38338-1D9E-4DC2-A130-827295564C44}" destId="{5F718D88-AA39-4729-80F0-01026DDAF7F4}" srcOrd="1" destOrd="0" presId="urn:microsoft.com/office/officeart/2005/8/layout/orgChart1"/>
    <dgm:cxn modelId="{2E9F5AA2-E4F3-4B3F-B857-3F25FA5F9467}" srcId="{B992663E-3854-454F-8BD6-D2A1D5B569CB}" destId="{E89387E4-2274-4BE6-B4B7-00AB9DD72225}" srcOrd="0" destOrd="0" parTransId="{EE76E7E5-3D8A-4A83-9A83-7FE86A651DED}" sibTransId="{8D8511C0-B368-4464-B4EE-124196BDE699}"/>
    <dgm:cxn modelId="{18207623-6E5B-44C4-9D84-3A5158736A14}" srcId="{0F5EFEB6-B53D-4202-810C-D49B4908B74A}" destId="{D45EDCC7-C48C-4076-A17C-7BD8C45BFFAC}" srcOrd="0" destOrd="0" parTransId="{9C64A01A-6340-4231-9732-859D4E222BE4}" sibTransId="{A968E55C-B033-4B0A-B74D-26515794CC27}"/>
    <dgm:cxn modelId="{5284E580-7A01-49F8-BF53-B1F6A7B42AB1}" type="presOf" srcId="{E32A7D35-5E75-4D85-AC35-4A6C86404471}" destId="{E3639974-3FEA-485B-B030-A02847AA4D92}" srcOrd="0" destOrd="0" presId="urn:microsoft.com/office/officeart/2005/8/layout/orgChart1"/>
    <dgm:cxn modelId="{86561CE9-6608-4720-92BE-CDE5F40130DF}" type="presOf" srcId="{C9C6DB36-E7E7-4D48-982D-B7BAB2DE62B2}" destId="{8B3052EF-4351-42C1-B774-17571C535021}" srcOrd="1" destOrd="0" presId="urn:microsoft.com/office/officeart/2005/8/layout/orgChart1"/>
    <dgm:cxn modelId="{D74233D8-E3E3-492F-A2E4-7764AC32E08F}" srcId="{E89387E4-2274-4BE6-B4B7-00AB9DD72225}" destId="{36A6FAF9-38DF-4BFA-BDDC-143EBA7417B5}" srcOrd="5" destOrd="0" parTransId="{B9F62D95-C2BD-4968-8FAD-A61FDDAA3909}" sibTransId="{37C6AE71-3917-45B8-A99F-6268413CCF32}"/>
    <dgm:cxn modelId="{B3F7988A-9B2C-4616-9C0F-C0D3E55A46E3}" type="presOf" srcId="{E89387E4-2274-4BE6-B4B7-00AB9DD72225}" destId="{80DF4434-318A-40D8-9C0E-56D9F1E44C05}" srcOrd="1" destOrd="0" presId="urn:microsoft.com/office/officeart/2005/8/layout/orgChart1"/>
    <dgm:cxn modelId="{D868420B-CFF3-423C-966D-152F2AE3CCC8}" type="presOf" srcId="{C9C6DB36-E7E7-4D48-982D-B7BAB2DE62B2}" destId="{D946961C-7F7C-474F-9796-35D973D397A6}" srcOrd="0" destOrd="0" presId="urn:microsoft.com/office/officeart/2005/8/layout/orgChart1"/>
    <dgm:cxn modelId="{15A2F271-A128-4CBF-B1A2-624EADCBD636}" type="presOf" srcId="{42B876BB-7367-4983-9E9F-DDE29F7C0300}" destId="{1BE40F41-8E2C-4767-8035-C365430FBF4D}" srcOrd="0" destOrd="0" presId="urn:microsoft.com/office/officeart/2005/8/layout/orgChart1"/>
    <dgm:cxn modelId="{51B82FB8-3F65-4AA0-8BD0-7D24F8972D1F}" srcId="{E89387E4-2274-4BE6-B4B7-00AB9DD72225}" destId="{A98BB76D-9437-4F7E-9361-4506B0592168}" srcOrd="1" destOrd="0" parTransId="{983CE532-3B74-4BC6-9464-FF57A5BF4CEF}" sibTransId="{118FD46C-AF29-4C8A-B653-A555FB8826C8}"/>
    <dgm:cxn modelId="{51863DD6-6A6A-49F6-970B-AA1927153FE6}" srcId="{E89387E4-2274-4BE6-B4B7-00AB9DD72225}" destId="{0F5EFEB6-B53D-4202-810C-D49B4908B74A}" srcOrd="4" destOrd="0" parTransId="{64BD0153-C4A3-4620-A970-65CB1A520845}" sibTransId="{9A945230-AC0E-486A-95A5-E66FC1D20323}"/>
    <dgm:cxn modelId="{1103A194-1129-48EC-830C-331D44F9C6BD}" type="presOf" srcId="{A98BB76D-9437-4F7E-9361-4506B0592168}" destId="{FD4CFBF2-F9BC-4723-ADE9-8F16E8974716}" srcOrd="1" destOrd="0" presId="urn:microsoft.com/office/officeart/2005/8/layout/orgChart1"/>
    <dgm:cxn modelId="{543DD815-0CBC-4F72-BE74-284F5424B327}" type="presOf" srcId="{E89387E4-2274-4BE6-B4B7-00AB9DD72225}" destId="{3E83F5B6-9A73-408B-ADB1-7E12D3C67DEB}" srcOrd="0" destOrd="0" presId="urn:microsoft.com/office/officeart/2005/8/layout/orgChart1"/>
    <dgm:cxn modelId="{52594029-351A-4E03-ACA9-D7CE32A18D3B}" type="presOf" srcId="{A98BB76D-9437-4F7E-9361-4506B0592168}" destId="{B2A5759F-48E3-42C3-87A9-031A3B3004E4}" srcOrd="0" destOrd="0" presId="urn:microsoft.com/office/officeart/2005/8/layout/orgChart1"/>
    <dgm:cxn modelId="{19FD70C8-8B3C-4E50-981F-7FEDCDBBD28E}" srcId="{047A4595-0B2A-43B1-8AC0-06F446555758}" destId="{6E2C7C1B-56E2-4824-BF2E-3E3644AADF5D}" srcOrd="0" destOrd="0" parTransId="{0DCF5FF3-A4F2-44E5-85AF-1839CE42115B}" sibTransId="{AA256C41-7FA5-467D-9000-EDA942C1CC49}"/>
    <dgm:cxn modelId="{410201D7-4BA1-4BA7-9954-D888877938B0}" type="presOf" srcId="{9C64A01A-6340-4231-9732-859D4E222BE4}" destId="{F346EA3D-731C-4F23-A75A-D76B7BEEC84A}" srcOrd="0" destOrd="0" presId="urn:microsoft.com/office/officeart/2005/8/layout/orgChart1"/>
    <dgm:cxn modelId="{600304CB-FDF3-4096-B94B-459027D0D214}" type="presOf" srcId="{C4D75406-C8D7-4BE4-AADA-034D33D57B12}" destId="{6F430FBF-9E11-4651-BC5E-3B30A359DF39}" srcOrd="0" destOrd="0" presId="urn:microsoft.com/office/officeart/2005/8/layout/orgChart1"/>
    <dgm:cxn modelId="{CB568C24-8826-4234-8DBF-7FEE4548989B}" srcId="{0F5EFEB6-B53D-4202-810C-D49B4908B74A}" destId="{28A9F7D4-4675-48F1-BA51-DC21BDB2B781}" srcOrd="2" destOrd="0" parTransId="{6C83764A-9B76-472A-91B6-4ED7245BB153}" sibTransId="{EE93579E-677A-46CF-8295-648A2130E519}"/>
    <dgm:cxn modelId="{98F54CD4-5207-4B84-93B0-7BEBEAB8A431}" srcId="{A98BB76D-9437-4F7E-9361-4506B0592168}" destId="{71BFA81C-EC16-4347-AEC5-792DD0D6C50C}" srcOrd="0" destOrd="0" parTransId="{42B876BB-7367-4983-9E9F-DDE29F7C0300}" sibTransId="{80BBB5F6-F64C-43C1-97FF-12DC1B016726}"/>
    <dgm:cxn modelId="{F4B514AA-A799-4DF8-A1E6-B9E1963CB33A}" type="presOf" srcId="{E6E38338-1D9E-4DC2-A130-827295564C44}" destId="{7124D73E-ACE4-446E-95DE-DE0E4021BDDE}" srcOrd="0" destOrd="0" presId="urn:microsoft.com/office/officeart/2005/8/layout/orgChart1"/>
    <dgm:cxn modelId="{6C8D5452-D701-4DFA-ADB6-05FE1BFEA8C5}" type="presOf" srcId="{28A9F7D4-4675-48F1-BA51-DC21BDB2B781}" destId="{7F7DAFF8-F915-4223-8A22-B071E92D6BB6}" srcOrd="0" destOrd="0" presId="urn:microsoft.com/office/officeart/2005/8/layout/orgChart1"/>
    <dgm:cxn modelId="{323D3033-B416-458F-A6BA-C12A004A488E}" type="presOf" srcId="{047A4595-0B2A-43B1-8AC0-06F446555758}" destId="{47832C36-57BF-4F9B-AF65-C16C76C2DAC1}" srcOrd="1" destOrd="0" presId="urn:microsoft.com/office/officeart/2005/8/layout/orgChart1"/>
    <dgm:cxn modelId="{A82EADE3-ECE4-4351-ACA7-DD1E96AA23A7}" srcId="{E89387E4-2274-4BE6-B4B7-00AB9DD72225}" destId="{047A4595-0B2A-43B1-8AC0-06F446555758}" srcOrd="2" destOrd="0" parTransId="{C239DF92-8945-4915-A86F-2330316AF729}" sibTransId="{54904D05-545A-4662-A88A-532277C49432}"/>
    <dgm:cxn modelId="{7FA133A3-AE0F-428D-AC37-BB6914E5D375}" type="presOf" srcId="{28A9F7D4-4675-48F1-BA51-DC21BDB2B781}" destId="{A379CEA3-5349-4A40-8121-B3711091687C}" srcOrd="1" destOrd="0" presId="urn:microsoft.com/office/officeart/2005/8/layout/orgChart1"/>
    <dgm:cxn modelId="{380911CE-721A-439A-8D1A-45E4CFFF54F6}" type="presOf" srcId="{71BFA81C-EC16-4347-AEC5-792DD0D6C50C}" destId="{96AC1DB9-B6BD-425D-83E3-C285F7CBB87C}" srcOrd="1" destOrd="0" presId="urn:microsoft.com/office/officeart/2005/8/layout/orgChart1"/>
    <dgm:cxn modelId="{70F99778-FD57-477D-89BE-BC486C570A57}" type="presOf" srcId="{6C83764A-9B76-472A-91B6-4ED7245BB153}" destId="{E820F80A-D0E2-40B6-A1C2-AE5427594E0F}" srcOrd="0" destOrd="0" presId="urn:microsoft.com/office/officeart/2005/8/layout/orgChart1"/>
    <dgm:cxn modelId="{3B6E63FA-0B0E-404C-BF08-2FF700F58B91}" type="presOf" srcId="{6E2C7C1B-56E2-4824-BF2E-3E3644AADF5D}" destId="{51AEDF48-EB42-4395-B6BF-72202BD59A55}" srcOrd="1" destOrd="0" presId="urn:microsoft.com/office/officeart/2005/8/layout/orgChart1"/>
    <dgm:cxn modelId="{836571E5-AD41-469E-BA01-7D84358A1282}" type="presOf" srcId="{6E2C7C1B-56E2-4824-BF2E-3E3644AADF5D}" destId="{1225B874-A1CB-4549-A63D-A8717349C2CD}" srcOrd="0" destOrd="0" presId="urn:microsoft.com/office/officeart/2005/8/layout/orgChart1"/>
    <dgm:cxn modelId="{D0736066-3AC8-41A1-B849-F867CD71110C}" srcId="{E89387E4-2274-4BE6-B4B7-00AB9DD72225}" destId="{C4D75406-C8D7-4BE4-AADA-034D33D57B12}" srcOrd="3" destOrd="0" parTransId="{E32A7D35-5E75-4D85-AC35-4A6C86404471}" sibTransId="{E81B60EC-A60B-4EDB-8197-5A41FCA7C159}"/>
    <dgm:cxn modelId="{5AAE6C81-FD14-4E0E-A21C-EF2D0A1F578F}" type="presOf" srcId="{36A6FAF9-38DF-4BFA-BDDC-143EBA7417B5}" destId="{FB1D687D-75B5-4B9F-8C87-79927BEF8849}" srcOrd="0" destOrd="0" presId="urn:microsoft.com/office/officeart/2005/8/layout/orgChart1"/>
    <dgm:cxn modelId="{88101ADE-F9EC-4C78-A6F6-E6B64169CE2B}" type="presParOf" srcId="{4E2A0C1C-3E21-4156-954C-AFBE9652EB6B}" destId="{BB32F14F-FC0A-4C7D-89C9-39CCFEFD3B82}" srcOrd="0" destOrd="0" presId="urn:microsoft.com/office/officeart/2005/8/layout/orgChart1"/>
    <dgm:cxn modelId="{A309DF06-BDC8-4B1D-A7E7-1B12274693CF}" type="presParOf" srcId="{BB32F14F-FC0A-4C7D-89C9-39CCFEFD3B82}" destId="{AFBAC39B-5405-4084-93D5-7BBEE3CEA3FB}" srcOrd="0" destOrd="0" presId="urn:microsoft.com/office/officeart/2005/8/layout/orgChart1"/>
    <dgm:cxn modelId="{2B36EF07-0915-417F-837A-215BA5D89E4B}" type="presParOf" srcId="{AFBAC39B-5405-4084-93D5-7BBEE3CEA3FB}" destId="{3E83F5B6-9A73-408B-ADB1-7E12D3C67DEB}" srcOrd="0" destOrd="0" presId="urn:microsoft.com/office/officeart/2005/8/layout/orgChart1"/>
    <dgm:cxn modelId="{0E876D29-F321-4A19-8A4F-3559BE2FE879}" type="presParOf" srcId="{AFBAC39B-5405-4084-93D5-7BBEE3CEA3FB}" destId="{80DF4434-318A-40D8-9C0E-56D9F1E44C05}" srcOrd="1" destOrd="0" presId="urn:microsoft.com/office/officeart/2005/8/layout/orgChart1"/>
    <dgm:cxn modelId="{B55D0494-19BA-4412-8652-0074E0E58C87}" type="presParOf" srcId="{BB32F14F-FC0A-4C7D-89C9-39CCFEFD3B82}" destId="{63B63047-4737-496A-92A4-B6D4EBC33198}" srcOrd="1" destOrd="0" presId="urn:microsoft.com/office/officeart/2005/8/layout/orgChart1"/>
    <dgm:cxn modelId="{5E4AE775-6B44-473B-AE0E-928ABE88EE25}" type="presParOf" srcId="{63B63047-4737-496A-92A4-B6D4EBC33198}" destId="{F3313AA2-95CA-404F-BFE2-7CBA1E8F9852}" srcOrd="0" destOrd="0" presId="urn:microsoft.com/office/officeart/2005/8/layout/orgChart1"/>
    <dgm:cxn modelId="{EE28386E-CAE1-4E94-A1A9-4AAE96CD5E2C}" type="presParOf" srcId="{63B63047-4737-496A-92A4-B6D4EBC33198}" destId="{1A57DA3F-89DD-45E4-8DD1-DA5E40EC62CA}" srcOrd="1" destOrd="0" presId="urn:microsoft.com/office/officeart/2005/8/layout/orgChart1"/>
    <dgm:cxn modelId="{D7BB3405-C048-4C37-A6BC-D41A179480C2}" type="presParOf" srcId="{1A57DA3F-89DD-45E4-8DD1-DA5E40EC62CA}" destId="{82CD0578-6379-4CE3-AA2A-8739B0D86EBA}" srcOrd="0" destOrd="0" presId="urn:microsoft.com/office/officeart/2005/8/layout/orgChart1"/>
    <dgm:cxn modelId="{325958CD-A009-4CC0-A7D0-12B062EE2104}" type="presParOf" srcId="{82CD0578-6379-4CE3-AA2A-8739B0D86EBA}" destId="{D946961C-7F7C-474F-9796-35D973D397A6}" srcOrd="0" destOrd="0" presId="urn:microsoft.com/office/officeart/2005/8/layout/orgChart1"/>
    <dgm:cxn modelId="{D4BEC67E-DBBC-4745-BAA3-85118F643F38}" type="presParOf" srcId="{82CD0578-6379-4CE3-AA2A-8739B0D86EBA}" destId="{8B3052EF-4351-42C1-B774-17571C535021}" srcOrd="1" destOrd="0" presId="urn:microsoft.com/office/officeart/2005/8/layout/orgChart1"/>
    <dgm:cxn modelId="{CED8A2DA-84AE-4C83-8238-3E97A7E55E8A}" type="presParOf" srcId="{1A57DA3F-89DD-45E4-8DD1-DA5E40EC62CA}" destId="{72952281-8DF3-46B0-9424-A0C9AAC1E990}" srcOrd="1" destOrd="0" presId="urn:microsoft.com/office/officeart/2005/8/layout/orgChart1"/>
    <dgm:cxn modelId="{21E7AD2C-E41E-4A0F-BCC1-851AD349C23A}" type="presParOf" srcId="{72952281-8DF3-46B0-9424-A0C9AAC1E990}" destId="{FA662E49-7920-4E2C-8218-B42C3DDF4A38}" srcOrd="0" destOrd="0" presId="urn:microsoft.com/office/officeart/2005/8/layout/orgChart1"/>
    <dgm:cxn modelId="{B04E9CBD-81C4-4578-8B25-22B288A51841}" type="presParOf" srcId="{72952281-8DF3-46B0-9424-A0C9AAC1E990}" destId="{9908381F-4EA2-4B19-9281-A31D50F9EA0E}" srcOrd="1" destOrd="0" presId="urn:microsoft.com/office/officeart/2005/8/layout/orgChart1"/>
    <dgm:cxn modelId="{4EF491AB-935F-4EA6-8458-308FADE1AA69}" type="presParOf" srcId="{9908381F-4EA2-4B19-9281-A31D50F9EA0E}" destId="{79995C78-C331-494E-8E53-43D2A0CEB884}" srcOrd="0" destOrd="0" presId="urn:microsoft.com/office/officeart/2005/8/layout/orgChart1"/>
    <dgm:cxn modelId="{09EDD51E-E10E-4622-A374-F4200A5EFC83}" type="presParOf" srcId="{79995C78-C331-494E-8E53-43D2A0CEB884}" destId="{6CE3E520-C44F-4A30-9773-A192B675BD95}" srcOrd="0" destOrd="0" presId="urn:microsoft.com/office/officeart/2005/8/layout/orgChart1"/>
    <dgm:cxn modelId="{27F80B43-79F0-4AA7-B9A5-A2A8496171B7}" type="presParOf" srcId="{79995C78-C331-494E-8E53-43D2A0CEB884}" destId="{44A6C893-54B0-4ADE-BA41-8B26BA3F2C19}" srcOrd="1" destOrd="0" presId="urn:microsoft.com/office/officeart/2005/8/layout/orgChart1"/>
    <dgm:cxn modelId="{752615F9-2C78-46B4-B50B-ECB9921F8649}" type="presParOf" srcId="{9908381F-4EA2-4B19-9281-A31D50F9EA0E}" destId="{4699DC90-6CAF-4589-8A08-66BBCD84B1F8}" srcOrd="1" destOrd="0" presId="urn:microsoft.com/office/officeart/2005/8/layout/orgChart1"/>
    <dgm:cxn modelId="{1679F89F-1F45-40F8-B3E0-3495448BBE47}" type="presParOf" srcId="{9908381F-4EA2-4B19-9281-A31D50F9EA0E}" destId="{AC393955-BC08-43D2-82FC-41C3629BD2AE}" srcOrd="2" destOrd="0" presId="urn:microsoft.com/office/officeart/2005/8/layout/orgChart1"/>
    <dgm:cxn modelId="{69CCED45-F9D9-4160-A678-BA120AC3507A}" type="presParOf" srcId="{1A57DA3F-89DD-45E4-8DD1-DA5E40EC62CA}" destId="{DA6157EF-744A-4ABF-9109-F42ABD88D7D8}" srcOrd="2" destOrd="0" presId="urn:microsoft.com/office/officeart/2005/8/layout/orgChart1"/>
    <dgm:cxn modelId="{DB22B181-C1D6-4B9D-A847-C8B2ED9FEB79}" type="presParOf" srcId="{63B63047-4737-496A-92A4-B6D4EBC33198}" destId="{29FC0463-EA90-472F-AABF-70DF6C1426EC}" srcOrd="2" destOrd="0" presId="urn:microsoft.com/office/officeart/2005/8/layout/orgChart1"/>
    <dgm:cxn modelId="{55328AFC-EB6D-45FA-BF76-DB30D91B15E9}" type="presParOf" srcId="{63B63047-4737-496A-92A4-B6D4EBC33198}" destId="{E9DFF915-098E-442E-8F1C-93936539DEB3}" srcOrd="3" destOrd="0" presId="urn:microsoft.com/office/officeart/2005/8/layout/orgChart1"/>
    <dgm:cxn modelId="{7C3FCCB0-A181-4707-A775-BF8844DB20D6}" type="presParOf" srcId="{E9DFF915-098E-442E-8F1C-93936539DEB3}" destId="{DF06450F-CCC5-4E6D-8435-5C66A1043DE3}" srcOrd="0" destOrd="0" presId="urn:microsoft.com/office/officeart/2005/8/layout/orgChart1"/>
    <dgm:cxn modelId="{EB45FD6F-2AC5-4729-A2A4-A664263644FB}" type="presParOf" srcId="{DF06450F-CCC5-4E6D-8435-5C66A1043DE3}" destId="{B2A5759F-48E3-42C3-87A9-031A3B3004E4}" srcOrd="0" destOrd="0" presId="urn:microsoft.com/office/officeart/2005/8/layout/orgChart1"/>
    <dgm:cxn modelId="{D0D95F46-1F18-466A-9E42-E2CB04BBC12C}" type="presParOf" srcId="{DF06450F-CCC5-4E6D-8435-5C66A1043DE3}" destId="{FD4CFBF2-F9BC-4723-ADE9-8F16E8974716}" srcOrd="1" destOrd="0" presId="urn:microsoft.com/office/officeart/2005/8/layout/orgChart1"/>
    <dgm:cxn modelId="{5A805829-3B93-44C5-9A01-F363C24061C6}" type="presParOf" srcId="{E9DFF915-098E-442E-8F1C-93936539DEB3}" destId="{2C949335-0526-4788-B949-6687A478E3B1}" srcOrd="1" destOrd="0" presId="urn:microsoft.com/office/officeart/2005/8/layout/orgChart1"/>
    <dgm:cxn modelId="{16D91291-A2A9-4208-B724-FDD7BFBF7EF3}" type="presParOf" srcId="{2C949335-0526-4788-B949-6687A478E3B1}" destId="{1BE40F41-8E2C-4767-8035-C365430FBF4D}" srcOrd="0" destOrd="0" presId="urn:microsoft.com/office/officeart/2005/8/layout/orgChart1"/>
    <dgm:cxn modelId="{80990D41-8BC1-46BA-ABFC-BEA8BC4FFFC0}" type="presParOf" srcId="{2C949335-0526-4788-B949-6687A478E3B1}" destId="{01F3B2AD-2B2E-441C-B1E3-4A0C573786FC}" srcOrd="1" destOrd="0" presId="urn:microsoft.com/office/officeart/2005/8/layout/orgChart1"/>
    <dgm:cxn modelId="{DCCC28CE-6430-4253-A75B-53382B05C0D9}" type="presParOf" srcId="{01F3B2AD-2B2E-441C-B1E3-4A0C573786FC}" destId="{7823F8E0-FFD4-43F2-9440-FD2AF1F68525}" srcOrd="0" destOrd="0" presId="urn:microsoft.com/office/officeart/2005/8/layout/orgChart1"/>
    <dgm:cxn modelId="{831BE890-4568-4F90-858B-6D115A8A6882}" type="presParOf" srcId="{7823F8E0-FFD4-43F2-9440-FD2AF1F68525}" destId="{09CE61B8-7E4D-46EB-BA53-11570E76D950}" srcOrd="0" destOrd="0" presId="urn:microsoft.com/office/officeart/2005/8/layout/orgChart1"/>
    <dgm:cxn modelId="{09D496AF-3615-4577-AADE-1EFC2FFBFD1E}" type="presParOf" srcId="{7823F8E0-FFD4-43F2-9440-FD2AF1F68525}" destId="{96AC1DB9-B6BD-425D-83E3-C285F7CBB87C}" srcOrd="1" destOrd="0" presId="urn:microsoft.com/office/officeart/2005/8/layout/orgChart1"/>
    <dgm:cxn modelId="{3B2A8AF8-F96E-4588-8BC7-7A307E5DCDD2}" type="presParOf" srcId="{01F3B2AD-2B2E-441C-B1E3-4A0C573786FC}" destId="{397C2993-0111-426F-80AE-083237961B99}" srcOrd="1" destOrd="0" presId="urn:microsoft.com/office/officeart/2005/8/layout/orgChart1"/>
    <dgm:cxn modelId="{E4D384B2-31ED-4BCE-A082-81BBECBDE735}" type="presParOf" srcId="{01F3B2AD-2B2E-441C-B1E3-4A0C573786FC}" destId="{54651D65-4F49-4BB9-BB4E-16D90C0D7C69}" srcOrd="2" destOrd="0" presId="urn:microsoft.com/office/officeart/2005/8/layout/orgChart1"/>
    <dgm:cxn modelId="{5BB80360-6732-4155-959E-A4C64BB51C03}" type="presParOf" srcId="{2C949335-0526-4788-B949-6687A478E3B1}" destId="{87079EC6-4F97-490B-ABB2-D56259EDA414}" srcOrd="2" destOrd="0" presId="urn:microsoft.com/office/officeart/2005/8/layout/orgChart1"/>
    <dgm:cxn modelId="{755CD50D-2FD1-4D3C-8BD9-75A5097CBCC7}" type="presParOf" srcId="{2C949335-0526-4788-B949-6687A478E3B1}" destId="{06AA74A7-BA57-4A49-AAAC-D0640B031F12}" srcOrd="3" destOrd="0" presId="urn:microsoft.com/office/officeart/2005/8/layout/orgChart1"/>
    <dgm:cxn modelId="{B3F42BD3-36EB-429C-BFCC-F548EC609ED8}" type="presParOf" srcId="{06AA74A7-BA57-4A49-AAAC-D0640B031F12}" destId="{6F1D8385-BE7D-4B5F-B0C9-314CA0C6998A}" srcOrd="0" destOrd="0" presId="urn:microsoft.com/office/officeart/2005/8/layout/orgChart1"/>
    <dgm:cxn modelId="{44D746C0-39BC-49D6-8F63-8FDDD335C62D}" type="presParOf" srcId="{6F1D8385-BE7D-4B5F-B0C9-314CA0C6998A}" destId="{94002769-9031-4797-82F6-12E3DCD07D8C}" srcOrd="0" destOrd="0" presId="urn:microsoft.com/office/officeart/2005/8/layout/orgChart1"/>
    <dgm:cxn modelId="{388AF8D2-ECD1-4844-9B26-29A98400401E}" type="presParOf" srcId="{6F1D8385-BE7D-4B5F-B0C9-314CA0C6998A}" destId="{AB9B063D-FA27-4760-9030-4C03847EA18C}" srcOrd="1" destOrd="0" presId="urn:microsoft.com/office/officeart/2005/8/layout/orgChart1"/>
    <dgm:cxn modelId="{263C49B0-0E29-4918-9A67-E038A4AE005D}" type="presParOf" srcId="{06AA74A7-BA57-4A49-AAAC-D0640B031F12}" destId="{4569AB29-8DC0-4A9D-8EA0-A95C969537B4}" srcOrd="1" destOrd="0" presId="urn:microsoft.com/office/officeart/2005/8/layout/orgChart1"/>
    <dgm:cxn modelId="{AD50FABA-3BE3-448A-A9DB-098F79628FA5}" type="presParOf" srcId="{06AA74A7-BA57-4A49-AAAC-D0640B031F12}" destId="{F3F340A3-2D75-4597-B871-E4F4D954C43F}" srcOrd="2" destOrd="0" presId="urn:microsoft.com/office/officeart/2005/8/layout/orgChart1"/>
    <dgm:cxn modelId="{674C4D0A-E71F-444D-9F38-F1636A6E717D}" type="presParOf" srcId="{E9DFF915-098E-442E-8F1C-93936539DEB3}" destId="{6EBC63B7-8436-4E28-912D-4C91F855A4B0}" srcOrd="2" destOrd="0" presId="urn:microsoft.com/office/officeart/2005/8/layout/orgChart1"/>
    <dgm:cxn modelId="{DFD10A54-92D7-4E62-BDAB-8C6F0AA2750C}" type="presParOf" srcId="{63B63047-4737-496A-92A4-B6D4EBC33198}" destId="{B81A0075-6843-4B2F-AA52-4E72E430797F}" srcOrd="4" destOrd="0" presId="urn:microsoft.com/office/officeart/2005/8/layout/orgChart1"/>
    <dgm:cxn modelId="{F57656B1-F7C7-4DA8-9C81-0C5CF5A1F124}" type="presParOf" srcId="{63B63047-4737-496A-92A4-B6D4EBC33198}" destId="{A47315FE-5915-4BF4-83FC-CA29AC225C47}" srcOrd="5" destOrd="0" presId="urn:microsoft.com/office/officeart/2005/8/layout/orgChart1"/>
    <dgm:cxn modelId="{D76E8D16-1745-4D67-8288-38FCA8E675BF}" type="presParOf" srcId="{A47315FE-5915-4BF4-83FC-CA29AC225C47}" destId="{237ECC82-112A-4E8B-AD61-4CB931663CFD}" srcOrd="0" destOrd="0" presId="urn:microsoft.com/office/officeart/2005/8/layout/orgChart1"/>
    <dgm:cxn modelId="{4FB1C54A-2418-4395-B664-3808C08FC419}" type="presParOf" srcId="{237ECC82-112A-4E8B-AD61-4CB931663CFD}" destId="{3533DFAB-0DBF-400C-A15E-5E420B4B4999}" srcOrd="0" destOrd="0" presId="urn:microsoft.com/office/officeart/2005/8/layout/orgChart1"/>
    <dgm:cxn modelId="{8053A5C7-4162-41EB-A320-163772DCD53F}" type="presParOf" srcId="{237ECC82-112A-4E8B-AD61-4CB931663CFD}" destId="{47832C36-57BF-4F9B-AF65-C16C76C2DAC1}" srcOrd="1" destOrd="0" presId="urn:microsoft.com/office/officeart/2005/8/layout/orgChart1"/>
    <dgm:cxn modelId="{CC28F830-A98C-47C2-9600-5056F4FAF4A0}" type="presParOf" srcId="{A47315FE-5915-4BF4-83FC-CA29AC225C47}" destId="{8B7CA880-987F-4097-84C7-DAF21A394B13}" srcOrd="1" destOrd="0" presId="urn:microsoft.com/office/officeart/2005/8/layout/orgChart1"/>
    <dgm:cxn modelId="{B4EDBA96-97C1-4FD0-A1EB-BD9B6391C924}" type="presParOf" srcId="{8B7CA880-987F-4097-84C7-DAF21A394B13}" destId="{C8FB0431-A392-486F-8638-F4AA8D7576E9}" srcOrd="0" destOrd="0" presId="urn:microsoft.com/office/officeart/2005/8/layout/orgChart1"/>
    <dgm:cxn modelId="{86D94F05-5974-432C-A5AC-6EE211BA25D2}" type="presParOf" srcId="{8B7CA880-987F-4097-84C7-DAF21A394B13}" destId="{4E51CFD3-DC0A-49BE-A322-239E14A60305}" srcOrd="1" destOrd="0" presId="urn:microsoft.com/office/officeart/2005/8/layout/orgChart1"/>
    <dgm:cxn modelId="{4FA4697B-F671-4113-AF04-AE7C85B33399}" type="presParOf" srcId="{4E51CFD3-DC0A-49BE-A322-239E14A60305}" destId="{996BA03A-E37A-485A-8F41-F6B3FC6749DE}" srcOrd="0" destOrd="0" presId="urn:microsoft.com/office/officeart/2005/8/layout/orgChart1"/>
    <dgm:cxn modelId="{90F89FF2-990C-449A-B271-38491436ADC2}" type="presParOf" srcId="{996BA03A-E37A-485A-8F41-F6B3FC6749DE}" destId="{1225B874-A1CB-4549-A63D-A8717349C2CD}" srcOrd="0" destOrd="0" presId="urn:microsoft.com/office/officeart/2005/8/layout/orgChart1"/>
    <dgm:cxn modelId="{8C5B9E77-95F3-430B-991F-A42866478D75}" type="presParOf" srcId="{996BA03A-E37A-485A-8F41-F6B3FC6749DE}" destId="{51AEDF48-EB42-4395-B6BF-72202BD59A55}" srcOrd="1" destOrd="0" presId="urn:microsoft.com/office/officeart/2005/8/layout/orgChart1"/>
    <dgm:cxn modelId="{802DF1BB-4C18-4725-9084-36F23C80CBCF}" type="presParOf" srcId="{4E51CFD3-DC0A-49BE-A322-239E14A60305}" destId="{9BC9F173-E25E-45D4-A13F-DE4A5B6394D1}" srcOrd="1" destOrd="0" presId="urn:microsoft.com/office/officeart/2005/8/layout/orgChart1"/>
    <dgm:cxn modelId="{A2C1B606-CE17-443F-88A5-613254352EEF}" type="presParOf" srcId="{4E51CFD3-DC0A-49BE-A322-239E14A60305}" destId="{65948938-50DA-4CB1-AA3A-FC61E60860CF}" srcOrd="2" destOrd="0" presId="urn:microsoft.com/office/officeart/2005/8/layout/orgChart1"/>
    <dgm:cxn modelId="{7F78F0DE-16B4-40F4-89DD-B682C5DE9309}" type="presParOf" srcId="{A47315FE-5915-4BF4-83FC-CA29AC225C47}" destId="{9084FA59-6FE9-4089-9527-38F95EC90747}" srcOrd="2" destOrd="0" presId="urn:microsoft.com/office/officeart/2005/8/layout/orgChart1"/>
    <dgm:cxn modelId="{BC4A8B80-6552-49B1-80D1-B8921C596EBA}" type="presParOf" srcId="{63B63047-4737-496A-92A4-B6D4EBC33198}" destId="{E3639974-3FEA-485B-B030-A02847AA4D92}" srcOrd="6" destOrd="0" presId="urn:microsoft.com/office/officeart/2005/8/layout/orgChart1"/>
    <dgm:cxn modelId="{6790F06B-EE69-412D-A13D-60B5AAB6DECD}" type="presParOf" srcId="{63B63047-4737-496A-92A4-B6D4EBC33198}" destId="{21794938-204A-47E6-B8D7-F11F5C31CCC1}" srcOrd="7" destOrd="0" presId="urn:microsoft.com/office/officeart/2005/8/layout/orgChart1"/>
    <dgm:cxn modelId="{0B2ACC75-F19E-42B5-9D7F-FD8383EB307A}" type="presParOf" srcId="{21794938-204A-47E6-B8D7-F11F5C31CCC1}" destId="{315A7C64-F301-4E27-A0D1-B31AF5994A28}" srcOrd="0" destOrd="0" presId="urn:microsoft.com/office/officeart/2005/8/layout/orgChart1"/>
    <dgm:cxn modelId="{F8219384-60D2-43B9-82EC-DDBF275AF48E}" type="presParOf" srcId="{315A7C64-F301-4E27-A0D1-B31AF5994A28}" destId="{6F430FBF-9E11-4651-BC5E-3B30A359DF39}" srcOrd="0" destOrd="0" presId="urn:microsoft.com/office/officeart/2005/8/layout/orgChart1"/>
    <dgm:cxn modelId="{DCE48DB7-322D-4E9D-A650-B426362694EB}" type="presParOf" srcId="{315A7C64-F301-4E27-A0D1-B31AF5994A28}" destId="{5FC1201C-6674-4B2E-A37C-36370C6E3072}" srcOrd="1" destOrd="0" presId="urn:microsoft.com/office/officeart/2005/8/layout/orgChart1"/>
    <dgm:cxn modelId="{8D08966F-F995-4645-B659-228583A208E4}" type="presParOf" srcId="{21794938-204A-47E6-B8D7-F11F5C31CCC1}" destId="{F19AE16C-C5CF-45A7-AF4B-1ACC8AD8066F}" srcOrd="1" destOrd="0" presId="urn:microsoft.com/office/officeart/2005/8/layout/orgChart1"/>
    <dgm:cxn modelId="{9F704A6D-976D-4CF0-B0FA-3D0385AB9C0D}" type="presParOf" srcId="{21794938-204A-47E6-B8D7-F11F5C31CCC1}" destId="{5C787E45-2E0A-4696-8993-0FE9F4BCF8C1}" srcOrd="2" destOrd="0" presId="urn:microsoft.com/office/officeart/2005/8/layout/orgChart1"/>
    <dgm:cxn modelId="{02A9028E-5510-4D28-87E7-92BCC4B54DB0}" type="presParOf" srcId="{63B63047-4737-496A-92A4-B6D4EBC33198}" destId="{0D2F8A21-61A2-4F77-9399-60A865B59079}" srcOrd="8" destOrd="0" presId="urn:microsoft.com/office/officeart/2005/8/layout/orgChart1"/>
    <dgm:cxn modelId="{7F4842BF-3B0C-4416-9B32-1F628B403AEA}" type="presParOf" srcId="{63B63047-4737-496A-92A4-B6D4EBC33198}" destId="{0772F8D6-9FB6-4C7F-96C9-0A5B5918AE37}" srcOrd="9" destOrd="0" presId="urn:microsoft.com/office/officeart/2005/8/layout/orgChart1"/>
    <dgm:cxn modelId="{C3582A02-0B2C-49AD-A1E7-ED2C9728B3A8}" type="presParOf" srcId="{0772F8D6-9FB6-4C7F-96C9-0A5B5918AE37}" destId="{4A724AA2-9580-4D08-9A4D-CAB91CB41BDF}" srcOrd="0" destOrd="0" presId="urn:microsoft.com/office/officeart/2005/8/layout/orgChart1"/>
    <dgm:cxn modelId="{2744DE88-862C-47FC-B142-4E8FB85AB912}" type="presParOf" srcId="{4A724AA2-9580-4D08-9A4D-CAB91CB41BDF}" destId="{58B20845-2A45-4928-82BD-0AC4A4BA6F81}" srcOrd="0" destOrd="0" presId="urn:microsoft.com/office/officeart/2005/8/layout/orgChart1"/>
    <dgm:cxn modelId="{C85174B4-7EC1-4673-954D-45559ED10C97}" type="presParOf" srcId="{4A724AA2-9580-4D08-9A4D-CAB91CB41BDF}" destId="{41755FC8-8554-4187-9840-D96F3AFB4772}" srcOrd="1" destOrd="0" presId="urn:microsoft.com/office/officeart/2005/8/layout/orgChart1"/>
    <dgm:cxn modelId="{F01371FD-0FE1-4B5D-9CD4-44C0E13537D9}" type="presParOf" srcId="{0772F8D6-9FB6-4C7F-96C9-0A5B5918AE37}" destId="{A4C1306B-902A-4FCC-A124-0D4010A720B1}" srcOrd="1" destOrd="0" presId="urn:microsoft.com/office/officeart/2005/8/layout/orgChart1"/>
    <dgm:cxn modelId="{D56CA2E2-6224-491E-B7C4-5F8533D2A88B}" type="presParOf" srcId="{A4C1306B-902A-4FCC-A124-0D4010A720B1}" destId="{F346EA3D-731C-4F23-A75A-D76B7BEEC84A}" srcOrd="0" destOrd="0" presId="urn:microsoft.com/office/officeart/2005/8/layout/orgChart1"/>
    <dgm:cxn modelId="{12037976-F173-4F86-8C2B-7B291134622E}" type="presParOf" srcId="{A4C1306B-902A-4FCC-A124-0D4010A720B1}" destId="{52CCC5D5-E976-4765-98C1-0DA3FB0EEF64}" srcOrd="1" destOrd="0" presId="urn:microsoft.com/office/officeart/2005/8/layout/orgChart1"/>
    <dgm:cxn modelId="{80F422A5-43C6-4A13-AEA1-E46ADBD98A0C}" type="presParOf" srcId="{52CCC5D5-E976-4765-98C1-0DA3FB0EEF64}" destId="{11E8403C-B772-49D5-9B23-52E5F5FF0C26}" srcOrd="0" destOrd="0" presId="urn:microsoft.com/office/officeart/2005/8/layout/orgChart1"/>
    <dgm:cxn modelId="{63AFD928-CB55-4F9E-BA16-DCAA2B11EDEC}" type="presParOf" srcId="{11E8403C-B772-49D5-9B23-52E5F5FF0C26}" destId="{93DFC452-E63B-4751-8D3D-AF8F56747DAB}" srcOrd="0" destOrd="0" presId="urn:microsoft.com/office/officeart/2005/8/layout/orgChart1"/>
    <dgm:cxn modelId="{0DBC5CB1-50DC-4E87-938E-12E92BED7B90}" type="presParOf" srcId="{11E8403C-B772-49D5-9B23-52E5F5FF0C26}" destId="{3889D5FD-9C72-42FF-87E3-D28C6D22C9DD}" srcOrd="1" destOrd="0" presId="urn:microsoft.com/office/officeart/2005/8/layout/orgChart1"/>
    <dgm:cxn modelId="{34776D4A-38F4-4E84-AF3B-9338E2B7D07E}" type="presParOf" srcId="{52CCC5D5-E976-4765-98C1-0DA3FB0EEF64}" destId="{6D24062F-1BC1-4E55-A3DC-EF772842C269}" srcOrd="1" destOrd="0" presId="urn:microsoft.com/office/officeart/2005/8/layout/orgChart1"/>
    <dgm:cxn modelId="{79239D9C-9B91-40D1-9E25-2D5C5F0CA9F0}" type="presParOf" srcId="{52CCC5D5-E976-4765-98C1-0DA3FB0EEF64}" destId="{827FCDB7-F93C-4DD4-91A5-2247DD66A34A}" srcOrd="2" destOrd="0" presId="urn:microsoft.com/office/officeart/2005/8/layout/orgChart1"/>
    <dgm:cxn modelId="{F57B22DF-81C8-4DF3-987B-EE081419C762}" type="presParOf" srcId="{A4C1306B-902A-4FCC-A124-0D4010A720B1}" destId="{9DB621EB-C218-4F1E-BAE2-075F229E6AB8}" srcOrd="2" destOrd="0" presId="urn:microsoft.com/office/officeart/2005/8/layout/orgChart1"/>
    <dgm:cxn modelId="{F212E208-DC75-4FF8-A170-42BE673CDD1D}" type="presParOf" srcId="{A4C1306B-902A-4FCC-A124-0D4010A720B1}" destId="{F04C7234-E992-42F6-B73F-926274F763BB}" srcOrd="3" destOrd="0" presId="urn:microsoft.com/office/officeart/2005/8/layout/orgChart1"/>
    <dgm:cxn modelId="{BADB018D-4328-4581-873C-EB9E129C2935}" type="presParOf" srcId="{F04C7234-E992-42F6-B73F-926274F763BB}" destId="{E1371F29-8967-4517-AC03-88973C7CC4BC}" srcOrd="0" destOrd="0" presId="urn:microsoft.com/office/officeart/2005/8/layout/orgChart1"/>
    <dgm:cxn modelId="{E1C876A1-27E6-4199-961E-8E347672CCDB}" type="presParOf" srcId="{E1371F29-8967-4517-AC03-88973C7CC4BC}" destId="{7124D73E-ACE4-446E-95DE-DE0E4021BDDE}" srcOrd="0" destOrd="0" presId="urn:microsoft.com/office/officeart/2005/8/layout/orgChart1"/>
    <dgm:cxn modelId="{A25AED59-812D-45B9-8E7E-D02476E7E98E}" type="presParOf" srcId="{E1371F29-8967-4517-AC03-88973C7CC4BC}" destId="{5F718D88-AA39-4729-80F0-01026DDAF7F4}" srcOrd="1" destOrd="0" presId="urn:microsoft.com/office/officeart/2005/8/layout/orgChart1"/>
    <dgm:cxn modelId="{CAB1FBFF-F29F-4643-B756-879BBB41585A}" type="presParOf" srcId="{F04C7234-E992-42F6-B73F-926274F763BB}" destId="{C513ED97-073A-4C83-BCA5-43365FC8DA49}" srcOrd="1" destOrd="0" presId="urn:microsoft.com/office/officeart/2005/8/layout/orgChart1"/>
    <dgm:cxn modelId="{4FD0395E-CC63-49DF-89CD-17ECBE7EBF5F}" type="presParOf" srcId="{F04C7234-E992-42F6-B73F-926274F763BB}" destId="{B5D41ECB-955C-4154-A571-BCCDD2B1697C}" srcOrd="2" destOrd="0" presId="urn:microsoft.com/office/officeart/2005/8/layout/orgChart1"/>
    <dgm:cxn modelId="{31032B1F-6C35-4D8F-911C-92E28FE2CC16}" type="presParOf" srcId="{A4C1306B-902A-4FCC-A124-0D4010A720B1}" destId="{E820F80A-D0E2-40B6-A1C2-AE5427594E0F}" srcOrd="4" destOrd="0" presId="urn:microsoft.com/office/officeart/2005/8/layout/orgChart1"/>
    <dgm:cxn modelId="{DA6BD877-A6E9-4D2F-810F-41101726218F}" type="presParOf" srcId="{A4C1306B-902A-4FCC-A124-0D4010A720B1}" destId="{B8863306-2D4F-4B5B-ABCA-E67AF7762B9D}" srcOrd="5" destOrd="0" presId="urn:microsoft.com/office/officeart/2005/8/layout/orgChart1"/>
    <dgm:cxn modelId="{A9666457-A6DC-47B5-BB89-211C9198B416}" type="presParOf" srcId="{B8863306-2D4F-4B5B-ABCA-E67AF7762B9D}" destId="{5E8BCBD2-C68C-4BDC-9888-1563EAA3C50A}" srcOrd="0" destOrd="0" presId="urn:microsoft.com/office/officeart/2005/8/layout/orgChart1"/>
    <dgm:cxn modelId="{499753BE-B71D-494B-872F-3DB11E88FE94}" type="presParOf" srcId="{5E8BCBD2-C68C-4BDC-9888-1563EAA3C50A}" destId="{7F7DAFF8-F915-4223-8A22-B071E92D6BB6}" srcOrd="0" destOrd="0" presId="urn:microsoft.com/office/officeart/2005/8/layout/orgChart1"/>
    <dgm:cxn modelId="{78433315-6958-45DC-8E33-94BBD3F2B3B1}" type="presParOf" srcId="{5E8BCBD2-C68C-4BDC-9888-1563EAA3C50A}" destId="{A379CEA3-5349-4A40-8121-B3711091687C}" srcOrd="1" destOrd="0" presId="urn:microsoft.com/office/officeart/2005/8/layout/orgChart1"/>
    <dgm:cxn modelId="{5B959555-C212-4DBE-A86A-DE965B0073BE}" type="presParOf" srcId="{B8863306-2D4F-4B5B-ABCA-E67AF7762B9D}" destId="{FECD6D51-C0C5-4473-9484-1317407F55DC}" srcOrd="1" destOrd="0" presId="urn:microsoft.com/office/officeart/2005/8/layout/orgChart1"/>
    <dgm:cxn modelId="{D9B7DBA4-E5F7-4FDB-8220-E5F026222828}" type="presParOf" srcId="{B8863306-2D4F-4B5B-ABCA-E67AF7762B9D}" destId="{C7DCB5A8-C830-4021-A0C8-B99C8A46BEE4}" srcOrd="2" destOrd="0" presId="urn:microsoft.com/office/officeart/2005/8/layout/orgChart1"/>
    <dgm:cxn modelId="{38689C88-D130-4B33-8800-7A2949E5BCA4}" type="presParOf" srcId="{0772F8D6-9FB6-4C7F-96C9-0A5B5918AE37}" destId="{F1515E6B-4389-4D28-8AFA-8C2619C8EC0D}" srcOrd="2" destOrd="0" presId="urn:microsoft.com/office/officeart/2005/8/layout/orgChart1"/>
    <dgm:cxn modelId="{AA4CC614-4112-4611-891B-5982D89EBBFB}" type="presParOf" srcId="{63B63047-4737-496A-92A4-B6D4EBC33198}" destId="{044DF437-EEC6-474D-825D-AC95E839863B}" srcOrd="10" destOrd="0" presId="urn:microsoft.com/office/officeart/2005/8/layout/orgChart1"/>
    <dgm:cxn modelId="{BC03C724-521D-4E54-AECE-1524E0C81FD4}" type="presParOf" srcId="{63B63047-4737-496A-92A4-B6D4EBC33198}" destId="{17859082-4199-4992-B10C-4C0C565C72FF}" srcOrd="11" destOrd="0" presId="urn:microsoft.com/office/officeart/2005/8/layout/orgChart1"/>
    <dgm:cxn modelId="{9E5BA380-2AB7-44C2-B95D-DD084A5A30B2}" type="presParOf" srcId="{17859082-4199-4992-B10C-4C0C565C72FF}" destId="{23EEE979-3F72-44D2-8F4C-6918D001B419}" srcOrd="0" destOrd="0" presId="urn:microsoft.com/office/officeart/2005/8/layout/orgChart1"/>
    <dgm:cxn modelId="{E4D598F7-A1E5-4537-A9DE-E0FAA95A701F}" type="presParOf" srcId="{23EEE979-3F72-44D2-8F4C-6918D001B419}" destId="{FB1D687D-75B5-4B9F-8C87-79927BEF8849}" srcOrd="0" destOrd="0" presId="urn:microsoft.com/office/officeart/2005/8/layout/orgChart1"/>
    <dgm:cxn modelId="{9BDBF011-1EC0-41F2-9C7D-C90CECFA0824}" type="presParOf" srcId="{23EEE979-3F72-44D2-8F4C-6918D001B419}" destId="{2A19650C-A2C9-403B-9D10-3E166B59B1D6}" srcOrd="1" destOrd="0" presId="urn:microsoft.com/office/officeart/2005/8/layout/orgChart1"/>
    <dgm:cxn modelId="{6156D37B-AE80-4D5E-8BF5-64C13517A8A4}" type="presParOf" srcId="{17859082-4199-4992-B10C-4C0C565C72FF}" destId="{FB4232E8-4F24-4E78-9982-DB9BD64B9E21}" srcOrd="1" destOrd="0" presId="urn:microsoft.com/office/officeart/2005/8/layout/orgChart1"/>
    <dgm:cxn modelId="{6F9385B4-3856-4C9D-8EB4-BC8553CF6893}" type="presParOf" srcId="{17859082-4199-4992-B10C-4C0C565C72FF}" destId="{17E9D1A3-322E-4283-983C-6F51A47A974D}" srcOrd="2" destOrd="0" presId="urn:microsoft.com/office/officeart/2005/8/layout/orgChart1"/>
    <dgm:cxn modelId="{418BD920-0809-4841-997B-D8E5C4C9FAEA}" type="presParOf" srcId="{BB32F14F-FC0A-4C7D-89C9-39CCFEFD3B82}" destId="{9FC64F40-2797-4DDF-8BCC-DDA96B211E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EFF0-5346-4F93-A058-B2FD84391900}">
      <dsp:nvSpPr>
        <dsp:cNvPr id="0" name=""/>
        <dsp:cNvSpPr/>
      </dsp:nvSpPr>
      <dsp:spPr>
        <a:xfrm>
          <a:off x="7890965" y="1922290"/>
          <a:ext cx="264219" cy="1727405"/>
        </a:xfrm>
        <a:custGeom>
          <a:avLst/>
          <a:gdLst/>
          <a:ahLst/>
          <a:cxnLst/>
          <a:rect l="0" t="0" r="0" b="0"/>
          <a:pathLst>
            <a:path>
              <a:moveTo>
                <a:pt x="248865" y="0"/>
              </a:moveTo>
              <a:lnTo>
                <a:pt x="0" y="159112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DE96549-725B-4EB2-8D94-EEBCE3A3454B}">
      <dsp:nvSpPr>
        <dsp:cNvPr id="0" name=""/>
        <dsp:cNvSpPr/>
      </dsp:nvSpPr>
      <dsp:spPr>
        <a:xfrm>
          <a:off x="7890965" y="1922290"/>
          <a:ext cx="264219" cy="992493"/>
        </a:xfrm>
        <a:custGeom>
          <a:avLst/>
          <a:gdLst/>
          <a:ahLst/>
          <a:cxnLst/>
          <a:rect l="0" t="0" r="0" b="0"/>
          <a:pathLst>
            <a:path>
              <a:moveTo>
                <a:pt x="248865" y="0"/>
              </a:moveTo>
              <a:lnTo>
                <a:pt x="0" y="89892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D1B8F21-FA00-4086-BD66-8293237E25B4}">
      <dsp:nvSpPr>
        <dsp:cNvPr id="0" name=""/>
        <dsp:cNvSpPr/>
      </dsp:nvSpPr>
      <dsp:spPr>
        <a:xfrm>
          <a:off x="7890965" y="1922290"/>
          <a:ext cx="264219" cy="368093"/>
        </a:xfrm>
        <a:custGeom>
          <a:avLst/>
          <a:gdLst/>
          <a:ahLst/>
          <a:cxnLst/>
          <a:rect l="0" t="0" r="0" b="0"/>
          <a:pathLst>
            <a:path>
              <a:moveTo>
                <a:pt x="248865" y="0"/>
              </a:moveTo>
              <a:lnTo>
                <a:pt x="0" y="31081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4B4C651-BF5B-4E8F-A0C1-F2DB3B58F7E1}">
      <dsp:nvSpPr>
        <dsp:cNvPr id="0" name=""/>
        <dsp:cNvSpPr/>
      </dsp:nvSpPr>
      <dsp:spPr>
        <a:xfrm>
          <a:off x="5456814" y="1014076"/>
          <a:ext cx="3878670" cy="91440"/>
        </a:xfrm>
        <a:custGeom>
          <a:avLst/>
          <a:gdLst/>
          <a:ahLst/>
          <a:cxnLst/>
          <a:rect l="0" t="0" r="0" b="0"/>
          <a:pathLst>
            <a:path>
              <a:moveTo>
                <a:pt x="0" y="0"/>
              </a:moveTo>
              <a:lnTo>
                <a:pt x="0" y="276720"/>
              </a:lnTo>
              <a:lnTo>
                <a:pt x="4812153" y="276720"/>
              </a:lnTo>
              <a:lnTo>
                <a:pt x="4812153" y="37473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94653A8-1634-4668-AF36-B1322635FD13}">
      <dsp:nvSpPr>
        <dsp:cNvPr id="0" name=""/>
        <dsp:cNvSpPr/>
      </dsp:nvSpPr>
      <dsp:spPr>
        <a:xfrm>
          <a:off x="4279655" y="1858408"/>
          <a:ext cx="302659" cy="436080"/>
        </a:xfrm>
        <a:custGeom>
          <a:avLst/>
          <a:gdLst/>
          <a:ahLst/>
          <a:cxnLst/>
          <a:rect l="0" t="0" r="0" b="0"/>
          <a:pathLst>
            <a:path>
              <a:moveTo>
                <a:pt x="285068" y="0"/>
              </a:moveTo>
              <a:lnTo>
                <a:pt x="0" y="37484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F6D4DC9-938C-4C55-A58F-B35A9DE61D23}">
      <dsp:nvSpPr>
        <dsp:cNvPr id="0" name=""/>
        <dsp:cNvSpPr/>
      </dsp:nvSpPr>
      <dsp:spPr>
        <a:xfrm>
          <a:off x="5456814" y="1014076"/>
          <a:ext cx="453138" cy="91440"/>
        </a:xfrm>
        <a:custGeom>
          <a:avLst/>
          <a:gdLst/>
          <a:ahLst/>
          <a:cxnLst/>
          <a:rect l="0" t="0" r="0" b="0"/>
          <a:pathLst>
            <a:path>
              <a:moveTo>
                <a:pt x="0" y="0"/>
              </a:moveTo>
              <a:lnTo>
                <a:pt x="0" y="312634"/>
              </a:lnTo>
              <a:lnTo>
                <a:pt x="997632" y="312634"/>
              </a:lnTo>
              <a:lnTo>
                <a:pt x="997632" y="41064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BA22B49-B54B-4BD3-87E0-E045F7B20109}">
      <dsp:nvSpPr>
        <dsp:cNvPr id="0" name=""/>
        <dsp:cNvSpPr/>
      </dsp:nvSpPr>
      <dsp:spPr>
        <a:xfrm>
          <a:off x="3567765" y="1818277"/>
          <a:ext cx="312061" cy="2629205"/>
        </a:xfrm>
        <a:custGeom>
          <a:avLst/>
          <a:gdLst/>
          <a:ahLst/>
          <a:cxnLst/>
          <a:rect l="0" t="0" r="0" b="0"/>
          <a:pathLst>
            <a:path>
              <a:moveTo>
                <a:pt x="0" y="0"/>
              </a:moveTo>
              <a:lnTo>
                <a:pt x="293927" y="251228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299B0C1-0EFC-48F6-A1F3-F690636D935C}">
      <dsp:nvSpPr>
        <dsp:cNvPr id="0" name=""/>
        <dsp:cNvSpPr/>
      </dsp:nvSpPr>
      <dsp:spPr>
        <a:xfrm>
          <a:off x="3567765" y="1818277"/>
          <a:ext cx="312061" cy="2038992"/>
        </a:xfrm>
        <a:custGeom>
          <a:avLst/>
          <a:gdLst/>
          <a:ahLst/>
          <a:cxnLst/>
          <a:rect l="0" t="0" r="0" b="0"/>
          <a:pathLst>
            <a:path>
              <a:moveTo>
                <a:pt x="0" y="0"/>
              </a:moveTo>
              <a:lnTo>
                <a:pt x="293927" y="195637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8EF6E18-BD1B-4680-9ACF-6101CCB91200}">
      <dsp:nvSpPr>
        <dsp:cNvPr id="0" name=""/>
        <dsp:cNvSpPr/>
      </dsp:nvSpPr>
      <dsp:spPr>
        <a:xfrm>
          <a:off x="3567765" y="1818277"/>
          <a:ext cx="312061" cy="1454275"/>
        </a:xfrm>
        <a:custGeom>
          <a:avLst/>
          <a:gdLst/>
          <a:ahLst/>
          <a:cxnLst/>
          <a:rect l="0" t="0" r="0" b="0"/>
          <a:pathLst>
            <a:path>
              <a:moveTo>
                <a:pt x="0" y="0"/>
              </a:moveTo>
              <a:lnTo>
                <a:pt x="293927" y="140563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9648E9A-B7EB-4155-8833-0ADC664488E9}">
      <dsp:nvSpPr>
        <dsp:cNvPr id="0" name=""/>
        <dsp:cNvSpPr/>
      </dsp:nvSpPr>
      <dsp:spPr>
        <a:xfrm>
          <a:off x="3567765" y="1818277"/>
          <a:ext cx="312061" cy="858558"/>
        </a:xfrm>
        <a:custGeom>
          <a:avLst/>
          <a:gdLst/>
          <a:ahLst/>
          <a:cxnLst/>
          <a:rect l="0" t="0" r="0" b="0"/>
          <a:pathLst>
            <a:path>
              <a:moveTo>
                <a:pt x="0" y="0"/>
              </a:moveTo>
              <a:lnTo>
                <a:pt x="293927" y="84454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9FB3F60-4EB6-43CC-9566-7D81D39D43CE}">
      <dsp:nvSpPr>
        <dsp:cNvPr id="0" name=""/>
        <dsp:cNvSpPr/>
      </dsp:nvSpPr>
      <dsp:spPr>
        <a:xfrm>
          <a:off x="3567765" y="1818277"/>
          <a:ext cx="312061" cy="268345"/>
        </a:xfrm>
        <a:custGeom>
          <a:avLst/>
          <a:gdLst/>
          <a:ahLst/>
          <a:cxnLst/>
          <a:rect l="0" t="0" r="0" b="0"/>
          <a:pathLst>
            <a:path>
              <a:moveTo>
                <a:pt x="0" y="0"/>
              </a:moveTo>
              <a:lnTo>
                <a:pt x="293927" y="28863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5B893A3-55C5-4781-B052-615CEAECF69C}">
      <dsp:nvSpPr>
        <dsp:cNvPr id="0" name=""/>
        <dsp:cNvSpPr/>
      </dsp:nvSpPr>
      <dsp:spPr>
        <a:xfrm>
          <a:off x="2067153" y="1014076"/>
          <a:ext cx="3389661" cy="91440"/>
        </a:xfrm>
        <a:custGeom>
          <a:avLst/>
          <a:gdLst/>
          <a:ahLst/>
          <a:cxnLst/>
          <a:rect l="0" t="0" r="0" b="0"/>
          <a:pathLst>
            <a:path>
              <a:moveTo>
                <a:pt x="3372919" y="0"/>
              </a:moveTo>
              <a:lnTo>
                <a:pt x="3372919" y="304079"/>
              </a:lnTo>
              <a:lnTo>
                <a:pt x="0" y="304079"/>
              </a:lnTo>
              <a:lnTo>
                <a:pt x="0" y="40208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3F033E9-79F7-4771-9A7D-AFC35DC47E79}">
      <dsp:nvSpPr>
        <dsp:cNvPr id="0" name=""/>
        <dsp:cNvSpPr/>
      </dsp:nvSpPr>
      <dsp:spPr>
        <a:xfrm>
          <a:off x="48525" y="0"/>
          <a:ext cx="10816577" cy="1059796"/>
        </a:xfrm>
        <a:prstGeom prst="rect">
          <a:avLst/>
        </a:prstGeom>
        <a:solidFill>
          <a:srgbClr val="679F8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ZA" sz="2400" b="1" kern="1200" dirty="0" smtClean="0">
              <a:solidFill>
                <a:sysClr val="window" lastClr="FFFFFF"/>
              </a:solidFill>
              <a:latin typeface="Lato"/>
              <a:ea typeface="+mn-ea"/>
              <a:cs typeface="+mn-cs"/>
            </a:rPr>
            <a:t>Problem Statement:</a:t>
          </a:r>
        </a:p>
        <a:p>
          <a:pPr lvl="0" algn="ctr" defTabSz="1066800">
            <a:lnSpc>
              <a:spcPct val="90000"/>
            </a:lnSpc>
            <a:spcBef>
              <a:spcPct val="0"/>
            </a:spcBef>
            <a:spcAft>
              <a:spcPct val="35000"/>
            </a:spcAft>
          </a:pPr>
          <a:r>
            <a:rPr lang="en-ZA" sz="2400" b="1" kern="1200" dirty="0" smtClean="0">
              <a:solidFill>
                <a:sysClr val="window" lastClr="FFFFFF"/>
              </a:solidFill>
              <a:latin typeface="Lato"/>
              <a:ea typeface="+mn-ea"/>
              <a:cs typeface="+mn-cs"/>
            </a:rPr>
            <a:t>Inadequate provision of a comprehensive package of health care services to inmates</a:t>
          </a:r>
          <a:endParaRPr lang="en-ZA" sz="2400" b="1" kern="1200" dirty="0">
            <a:solidFill>
              <a:sysClr val="window" lastClr="FFFFFF"/>
            </a:solidFill>
            <a:latin typeface="Lato"/>
            <a:ea typeface="+mn-ea"/>
            <a:cs typeface="+mn-cs"/>
          </a:endParaRPr>
        </a:p>
      </dsp:txBody>
      <dsp:txXfrm>
        <a:off x="48525" y="0"/>
        <a:ext cx="10816577" cy="1059796"/>
      </dsp:txXfrm>
    </dsp:sp>
    <dsp:sp modelId="{8B853DFF-C31C-416E-A92D-94EE4107ABD2}">
      <dsp:nvSpPr>
        <dsp:cNvPr id="0" name=""/>
        <dsp:cNvSpPr/>
      </dsp:nvSpPr>
      <dsp:spPr>
        <a:xfrm>
          <a:off x="191387" y="1092070"/>
          <a:ext cx="3751530" cy="726206"/>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Text" lastClr="000000"/>
              </a:solidFill>
              <a:latin typeface="Lato"/>
              <a:ea typeface="+mn-ea"/>
              <a:cs typeface="+mn-cs"/>
            </a:rPr>
            <a:t>Direct cause</a:t>
          </a:r>
        </a:p>
        <a:p>
          <a:pPr lvl="0" algn="ctr" defTabSz="533400">
            <a:lnSpc>
              <a:spcPct val="90000"/>
            </a:lnSpc>
            <a:spcBef>
              <a:spcPct val="0"/>
            </a:spcBef>
            <a:spcAft>
              <a:spcPct val="35000"/>
            </a:spcAft>
          </a:pPr>
          <a:r>
            <a:rPr lang="en-ZA" sz="1200" b="1" kern="1200" dirty="0" smtClean="0">
              <a:solidFill>
                <a:sysClr val="windowText" lastClr="000000"/>
              </a:solidFill>
              <a:latin typeface="Lato"/>
              <a:ea typeface="+mn-ea"/>
              <a:cs typeface="+mn-cs"/>
            </a:rPr>
            <a:t>Inadequate compliance to legislative health prescripts and minimum health standards</a:t>
          </a:r>
        </a:p>
      </dsp:txBody>
      <dsp:txXfrm>
        <a:off x="191387" y="1092070"/>
        <a:ext cx="3751530" cy="726206"/>
      </dsp:txXfrm>
    </dsp:sp>
    <dsp:sp modelId="{2C820871-B438-4F34-9843-4D6B45FE744A}">
      <dsp:nvSpPr>
        <dsp:cNvPr id="0" name=""/>
        <dsp:cNvSpPr/>
      </dsp:nvSpPr>
      <dsp:spPr>
        <a:xfrm>
          <a:off x="191385" y="1838865"/>
          <a:ext cx="3688442" cy="49551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Lack of support infrastructure (dishwashers etc.) to promote maintenance of hygiene</a:t>
          </a:r>
          <a:endParaRPr lang="en-ZA" sz="1400" kern="1200" dirty="0">
            <a:solidFill>
              <a:sysClr val="windowText" lastClr="000000"/>
            </a:solidFill>
            <a:latin typeface="Lato"/>
            <a:ea typeface="+mn-ea"/>
            <a:cs typeface="+mn-cs"/>
          </a:endParaRPr>
        </a:p>
      </dsp:txBody>
      <dsp:txXfrm>
        <a:off x="191385" y="1838865"/>
        <a:ext cx="3688442" cy="495514"/>
      </dsp:txXfrm>
    </dsp:sp>
    <dsp:sp modelId="{B2A3137C-E967-42F4-91DE-2DBE35ACA821}">
      <dsp:nvSpPr>
        <dsp:cNvPr id="0" name=""/>
        <dsp:cNvSpPr/>
      </dsp:nvSpPr>
      <dsp:spPr>
        <a:xfrm>
          <a:off x="191385" y="2429078"/>
          <a:ext cx="3688442" cy="49551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Outdated departmental nutritional ration scale</a:t>
          </a:r>
          <a:endParaRPr lang="en-GB" sz="1400" kern="1200" dirty="0" smtClean="0">
            <a:solidFill>
              <a:sysClr val="windowText" lastClr="000000"/>
            </a:solidFill>
            <a:latin typeface="Lato"/>
            <a:ea typeface="+mn-ea"/>
            <a:cs typeface="+mn-cs"/>
          </a:endParaRPr>
        </a:p>
      </dsp:txBody>
      <dsp:txXfrm>
        <a:off x="191385" y="2429078"/>
        <a:ext cx="3688442" cy="495514"/>
      </dsp:txXfrm>
    </dsp:sp>
    <dsp:sp modelId="{6D6891C8-8340-4FB7-A47B-D7E9D5E66EFF}">
      <dsp:nvSpPr>
        <dsp:cNvPr id="0" name=""/>
        <dsp:cNvSpPr/>
      </dsp:nvSpPr>
      <dsp:spPr>
        <a:xfrm>
          <a:off x="191385" y="3024795"/>
          <a:ext cx="3688442" cy="49551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Limited number of pharmacies to increase availability and accessibility of medicines and other supplies</a:t>
          </a:r>
          <a:endParaRPr lang="en-GB" sz="1200" kern="1200" dirty="0" smtClean="0">
            <a:solidFill>
              <a:sysClr val="windowText" lastClr="000000"/>
            </a:solidFill>
            <a:latin typeface="Lato"/>
            <a:ea typeface="+mn-ea"/>
            <a:cs typeface="+mn-cs"/>
          </a:endParaRPr>
        </a:p>
      </dsp:txBody>
      <dsp:txXfrm>
        <a:off x="191385" y="3024795"/>
        <a:ext cx="3688442" cy="495514"/>
      </dsp:txXfrm>
    </dsp:sp>
    <dsp:sp modelId="{A3389D17-0BE9-4A43-A30B-E878519C02D4}">
      <dsp:nvSpPr>
        <dsp:cNvPr id="0" name=""/>
        <dsp:cNvSpPr/>
      </dsp:nvSpPr>
      <dsp:spPr>
        <a:xfrm>
          <a:off x="191385" y="3609512"/>
          <a:ext cx="3688442" cy="49551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Delays on processing of pharmaceutical orders resulting in stock shortages</a:t>
          </a:r>
          <a:endParaRPr lang="en-GB" sz="1400" kern="1200" dirty="0" smtClean="0">
            <a:solidFill>
              <a:sysClr val="windowText" lastClr="000000"/>
            </a:solidFill>
            <a:latin typeface="Lato"/>
            <a:ea typeface="+mn-ea"/>
            <a:cs typeface="+mn-cs"/>
          </a:endParaRPr>
        </a:p>
      </dsp:txBody>
      <dsp:txXfrm>
        <a:off x="191385" y="3609512"/>
        <a:ext cx="3688442" cy="495514"/>
      </dsp:txXfrm>
    </dsp:sp>
    <dsp:sp modelId="{6C3AB137-CFC3-4EE0-9478-576270739F5E}">
      <dsp:nvSpPr>
        <dsp:cNvPr id="0" name=""/>
        <dsp:cNvSpPr/>
      </dsp:nvSpPr>
      <dsp:spPr>
        <a:xfrm>
          <a:off x="191385" y="4199725"/>
          <a:ext cx="3688442" cy="49551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Lack of resources to distribute medicines and supplies from pharmacies to clinics</a:t>
          </a:r>
          <a:endParaRPr lang="en-GB" sz="1400" kern="1200" dirty="0" smtClean="0">
            <a:solidFill>
              <a:sysClr val="windowText" lastClr="000000"/>
            </a:solidFill>
            <a:latin typeface="Lato"/>
            <a:ea typeface="+mn-ea"/>
            <a:cs typeface="+mn-cs"/>
          </a:endParaRPr>
        </a:p>
      </dsp:txBody>
      <dsp:txXfrm>
        <a:off x="191385" y="4199725"/>
        <a:ext cx="3688442" cy="495514"/>
      </dsp:txXfrm>
    </dsp:sp>
    <dsp:sp modelId="{90A26F70-3974-43BC-BC58-4E8B9F864953}">
      <dsp:nvSpPr>
        <dsp:cNvPr id="0" name=""/>
        <dsp:cNvSpPr/>
      </dsp:nvSpPr>
      <dsp:spPr>
        <a:xfrm>
          <a:off x="4250405" y="1093978"/>
          <a:ext cx="3319095" cy="764430"/>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Direct cause                                                                                                Unavailability of electronic health information system</a:t>
          </a:r>
          <a:endParaRPr lang="en-GB" sz="1400" kern="1200" dirty="0" smtClean="0">
            <a:solidFill>
              <a:sysClr val="windowText" lastClr="000000"/>
            </a:solidFill>
            <a:latin typeface="Lato"/>
            <a:ea typeface="+mn-ea"/>
            <a:cs typeface="+mn-cs"/>
          </a:endParaRPr>
        </a:p>
      </dsp:txBody>
      <dsp:txXfrm>
        <a:off x="4250405" y="1093978"/>
        <a:ext cx="3319095" cy="764430"/>
      </dsp:txXfrm>
    </dsp:sp>
    <dsp:sp modelId="{E314AEE8-DA9A-4185-96B4-7A1E4A4B0B13}">
      <dsp:nvSpPr>
        <dsp:cNvPr id="0" name=""/>
        <dsp:cNvSpPr/>
      </dsp:nvSpPr>
      <dsp:spPr>
        <a:xfrm>
          <a:off x="4279655" y="1950495"/>
          <a:ext cx="3248821" cy="687987"/>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Manual systems that do not provide accurate information for decision making </a:t>
          </a:r>
          <a:endParaRPr lang="en-GB" sz="1400" kern="1200" dirty="0" smtClean="0">
            <a:solidFill>
              <a:sysClr val="windowText" lastClr="000000"/>
            </a:solidFill>
            <a:latin typeface="Lato"/>
            <a:ea typeface="+mn-ea"/>
            <a:cs typeface="+mn-cs"/>
          </a:endParaRPr>
        </a:p>
      </dsp:txBody>
      <dsp:txXfrm>
        <a:off x="4279655" y="1950495"/>
        <a:ext cx="3248821" cy="687987"/>
      </dsp:txXfrm>
    </dsp:sp>
    <dsp:sp modelId="{50860F15-8146-41F8-ABDE-8F76EA976AB0}">
      <dsp:nvSpPr>
        <dsp:cNvPr id="0" name=""/>
        <dsp:cNvSpPr/>
      </dsp:nvSpPr>
      <dsp:spPr>
        <a:xfrm>
          <a:off x="7860109" y="1119641"/>
          <a:ext cx="2950749" cy="802649"/>
        </a:xfrm>
        <a:prstGeom prst="rect">
          <a:avLst/>
        </a:prstGeom>
        <a:solidFill>
          <a:srgbClr val="D9EA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Direct cause                                                                                                        Non specific staffing norms for Health Care Professionals / Providers</a:t>
          </a:r>
          <a:endParaRPr lang="en-GB" sz="1400" kern="1200" dirty="0" smtClean="0">
            <a:solidFill>
              <a:sysClr val="windowText" lastClr="000000"/>
            </a:solidFill>
            <a:latin typeface="Lato"/>
            <a:ea typeface="+mn-ea"/>
            <a:cs typeface="+mn-cs"/>
          </a:endParaRPr>
        </a:p>
      </dsp:txBody>
      <dsp:txXfrm>
        <a:off x="7860109" y="1119641"/>
        <a:ext cx="2950749" cy="802649"/>
      </dsp:txXfrm>
    </dsp:sp>
    <dsp:sp modelId="{C9A02B2C-8E2E-4CDE-A22A-B13051750000}">
      <dsp:nvSpPr>
        <dsp:cNvPr id="0" name=""/>
        <dsp:cNvSpPr/>
      </dsp:nvSpPr>
      <dsp:spPr>
        <a:xfrm>
          <a:off x="7890965" y="2042626"/>
          <a:ext cx="2950749" cy="495514"/>
        </a:xfrm>
        <a:prstGeom prst="rect">
          <a:avLst/>
        </a:prstGeom>
        <a:solidFill>
          <a:srgbClr val="D6C29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Outdated health care structure</a:t>
          </a:r>
          <a:endParaRPr lang="en-GB" sz="1000" kern="1200" dirty="0" smtClean="0">
            <a:solidFill>
              <a:sysClr val="windowText" lastClr="000000"/>
            </a:solidFill>
            <a:latin typeface="Lato"/>
            <a:ea typeface="+mn-ea"/>
            <a:cs typeface="+mn-cs"/>
          </a:endParaRPr>
        </a:p>
      </dsp:txBody>
      <dsp:txXfrm>
        <a:off x="7890965" y="2042626"/>
        <a:ext cx="2950749" cy="495514"/>
      </dsp:txXfrm>
    </dsp:sp>
    <dsp:sp modelId="{EC0F329C-04FD-45A5-B722-CD3F5BA1B842}">
      <dsp:nvSpPr>
        <dsp:cNvPr id="0" name=""/>
        <dsp:cNvSpPr/>
      </dsp:nvSpPr>
      <dsp:spPr>
        <a:xfrm>
          <a:off x="7890965" y="2586042"/>
          <a:ext cx="2950749" cy="65748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Inadequate prevention, nutritional services not provided as prescribed by nutritional minimum standards</a:t>
          </a:r>
          <a:endParaRPr lang="en-GB" sz="1000" kern="1200" dirty="0" smtClean="0">
            <a:solidFill>
              <a:sysClr val="windowText" lastClr="000000"/>
            </a:solidFill>
            <a:latin typeface="Lato"/>
            <a:ea typeface="+mn-ea"/>
            <a:cs typeface="+mn-cs"/>
          </a:endParaRPr>
        </a:p>
      </dsp:txBody>
      <dsp:txXfrm>
        <a:off x="7890965" y="2586042"/>
        <a:ext cx="2950749" cy="657483"/>
      </dsp:txXfrm>
    </dsp:sp>
    <dsp:sp modelId="{7CDFDFD0-B1B1-4D83-8B30-E49C03977AE5}">
      <dsp:nvSpPr>
        <dsp:cNvPr id="0" name=""/>
        <dsp:cNvSpPr/>
      </dsp:nvSpPr>
      <dsp:spPr>
        <a:xfrm>
          <a:off x="7890965" y="3282279"/>
          <a:ext cx="2950749" cy="73483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Environmental health services not provided as prescribed in the scope for environmental health by the Health Professionals Council for South Africa (HPCSA)</a:t>
          </a:r>
          <a:endParaRPr lang="en-GB" sz="1000" kern="1200" dirty="0" smtClean="0">
            <a:solidFill>
              <a:sysClr val="windowText" lastClr="000000"/>
            </a:solidFill>
            <a:latin typeface="Lato"/>
            <a:ea typeface="+mn-ea"/>
            <a:cs typeface="+mn-cs"/>
          </a:endParaRPr>
        </a:p>
      </dsp:txBody>
      <dsp:txXfrm>
        <a:off x="7890965" y="3282279"/>
        <a:ext cx="2950749" cy="73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DF437-EEC6-474D-825D-AC95E839863B}">
      <dsp:nvSpPr>
        <dsp:cNvPr id="0" name=""/>
        <dsp:cNvSpPr/>
      </dsp:nvSpPr>
      <dsp:spPr>
        <a:xfrm>
          <a:off x="5671570" y="1309518"/>
          <a:ext cx="4829424" cy="153032"/>
        </a:xfrm>
        <a:custGeom>
          <a:avLst/>
          <a:gdLst/>
          <a:ahLst/>
          <a:cxnLst/>
          <a:rect l="0" t="0" r="0" b="0"/>
          <a:pathLst>
            <a:path>
              <a:moveTo>
                <a:pt x="0" y="0"/>
              </a:moveTo>
              <a:lnTo>
                <a:pt x="0" y="26217"/>
              </a:lnTo>
              <a:lnTo>
                <a:pt x="4829424" y="26217"/>
              </a:lnTo>
              <a:lnTo>
                <a:pt x="4829424" y="15303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820F80A-D0E2-40B6-A1C2-AE5427594E0F}">
      <dsp:nvSpPr>
        <dsp:cNvPr id="0" name=""/>
        <dsp:cNvSpPr/>
      </dsp:nvSpPr>
      <dsp:spPr>
        <a:xfrm>
          <a:off x="8002249" y="2326907"/>
          <a:ext cx="91440" cy="2049364"/>
        </a:xfrm>
        <a:custGeom>
          <a:avLst/>
          <a:gdLst/>
          <a:ahLst/>
          <a:cxnLst/>
          <a:rect l="0" t="0" r="0" b="0"/>
          <a:pathLst>
            <a:path>
              <a:moveTo>
                <a:pt x="45720" y="0"/>
              </a:moveTo>
              <a:lnTo>
                <a:pt x="45720" y="2049364"/>
              </a:lnTo>
              <a:lnTo>
                <a:pt x="46348" y="204936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DB621EB-C218-4F1E-BAE2-075F229E6AB8}">
      <dsp:nvSpPr>
        <dsp:cNvPr id="0" name=""/>
        <dsp:cNvSpPr/>
      </dsp:nvSpPr>
      <dsp:spPr>
        <a:xfrm>
          <a:off x="7981693" y="2326907"/>
          <a:ext cx="91440" cy="1257274"/>
        </a:xfrm>
        <a:custGeom>
          <a:avLst/>
          <a:gdLst/>
          <a:ahLst/>
          <a:cxnLst/>
          <a:rect l="0" t="0" r="0" b="0"/>
          <a:pathLst>
            <a:path>
              <a:moveTo>
                <a:pt x="66276" y="0"/>
              </a:moveTo>
              <a:lnTo>
                <a:pt x="45720" y="125727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346EA3D-731C-4F23-A75A-D76B7BEEC84A}">
      <dsp:nvSpPr>
        <dsp:cNvPr id="0" name=""/>
        <dsp:cNvSpPr/>
      </dsp:nvSpPr>
      <dsp:spPr>
        <a:xfrm>
          <a:off x="7981198" y="2326907"/>
          <a:ext cx="91440" cy="468003"/>
        </a:xfrm>
        <a:custGeom>
          <a:avLst/>
          <a:gdLst/>
          <a:ahLst/>
          <a:cxnLst/>
          <a:rect l="0" t="0" r="0" b="0"/>
          <a:pathLst>
            <a:path>
              <a:moveTo>
                <a:pt x="66771" y="0"/>
              </a:moveTo>
              <a:lnTo>
                <a:pt x="45720" y="46800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D2F8A21-61A2-4F77-9399-60A865B59079}">
      <dsp:nvSpPr>
        <dsp:cNvPr id="0" name=""/>
        <dsp:cNvSpPr/>
      </dsp:nvSpPr>
      <dsp:spPr>
        <a:xfrm>
          <a:off x="5671570" y="1309518"/>
          <a:ext cx="3047429" cy="125060"/>
        </a:xfrm>
        <a:custGeom>
          <a:avLst/>
          <a:gdLst/>
          <a:ahLst/>
          <a:cxnLst/>
          <a:rect l="0" t="0" r="0" b="0"/>
          <a:pathLst>
            <a:path>
              <a:moveTo>
                <a:pt x="0" y="0"/>
              </a:moveTo>
              <a:lnTo>
                <a:pt x="3047429" y="0"/>
              </a:lnTo>
              <a:lnTo>
                <a:pt x="3047429" y="12506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3639974-3FEA-485B-B030-A02847AA4D92}">
      <dsp:nvSpPr>
        <dsp:cNvPr id="0" name=""/>
        <dsp:cNvSpPr/>
      </dsp:nvSpPr>
      <dsp:spPr>
        <a:xfrm>
          <a:off x="5671570" y="1309518"/>
          <a:ext cx="1235126" cy="153032"/>
        </a:xfrm>
        <a:custGeom>
          <a:avLst/>
          <a:gdLst/>
          <a:ahLst/>
          <a:cxnLst/>
          <a:rect l="0" t="0" r="0" b="0"/>
          <a:pathLst>
            <a:path>
              <a:moveTo>
                <a:pt x="0" y="0"/>
              </a:moveTo>
              <a:lnTo>
                <a:pt x="0" y="26217"/>
              </a:lnTo>
              <a:lnTo>
                <a:pt x="1235126" y="26217"/>
              </a:lnTo>
              <a:lnTo>
                <a:pt x="1235126" y="15303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8FB0431-A392-486F-8638-F4AA8D7576E9}">
      <dsp:nvSpPr>
        <dsp:cNvPr id="0" name=""/>
        <dsp:cNvSpPr/>
      </dsp:nvSpPr>
      <dsp:spPr>
        <a:xfrm>
          <a:off x="4140277" y="2354879"/>
          <a:ext cx="100171" cy="440031"/>
        </a:xfrm>
        <a:custGeom>
          <a:avLst/>
          <a:gdLst/>
          <a:ahLst/>
          <a:cxnLst/>
          <a:rect l="0" t="0" r="0" b="0"/>
          <a:pathLst>
            <a:path>
              <a:moveTo>
                <a:pt x="100171" y="0"/>
              </a:moveTo>
              <a:lnTo>
                <a:pt x="0" y="44003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81A0075-6843-4B2F-AA52-4E72E430797F}">
      <dsp:nvSpPr>
        <dsp:cNvPr id="0" name=""/>
        <dsp:cNvSpPr/>
      </dsp:nvSpPr>
      <dsp:spPr>
        <a:xfrm>
          <a:off x="4911479" y="1309518"/>
          <a:ext cx="760091" cy="153032"/>
        </a:xfrm>
        <a:custGeom>
          <a:avLst/>
          <a:gdLst/>
          <a:ahLst/>
          <a:cxnLst/>
          <a:rect l="0" t="0" r="0" b="0"/>
          <a:pathLst>
            <a:path>
              <a:moveTo>
                <a:pt x="760091" y="0"/>
              </a:moveTo>
              <a:lnTo>
                <a:pt x="760091" y="26217"/>
              </a:lnTo>
              <a:lnTo>
                <a:pt x="0" y="26217"/>
              </a:lnTo>
              <a:lnTo>
                <a:pt x="0" y="15303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7079EC6-4F97-490B-ABB2-D56259EDA414}">
      <dsp:nvSpPr>
        <dsp:cNvPr id="0" name=""/>
        <dsp:cNvSpPr/>
      </dsp:nvSpPr>
      <dsp:spPr>
        <a:xfrm>
          <a:off x="2222627" y="2354879"/>
          <a:ext cx="91440" cy="2367681"/>
        </a:xfrm>
        <a:custGeom>
          <a:avLst/>
          <a:gdLst/>
          <a:ahLst/>
          <a:cxnLst/>
          <a:rect l="0" t="0" r="0" b="0"/>
          <a:pathLst>
            <a:path>
              <a:moveTo>
                <a:pt x="91940" y="0"/>
              </a:moveTo>
              <a:lnTo>
                <a:pt x="45720" y="236768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BE40F41-8E2C-4767-8035-C365430FBF4D}">
      <dsp:nvSpPr>
        <dsp:cNvPr id="0" name=""/>
        <dsp:cNvSpPr/>
      </dsp:nvSpPr>
      <dsp:spPr>
        <a:xfrm>
          <a:off x="2222627" y="2354879"/>
          <a:ext cx="91440" cy="975428"/>
        </a:xfrm>
        <a:custGeom>
          <a:avLst/>
          <a:gdLst/>
          <a:ahLst/>
          <a:cxnLst/>
          <a:rect l="0" t="0" r="0" b="0"/>
          <a:pathLst>
            <a:path>
              <a:moveTo>
                <a:pt x="91940" y="0"/>
              </a:moveTo>
              <a:lnTo>
                <a:pt x="45720" y="97542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9FC0463-EA90-472F-AABF-70DF6C1426EC}">
      <dsp:nvSpPr>
        <dsp:cNvPr id="0" name=""/>
        <dsp:cNvSpPr/>
      </dsp:nvSpPr>
      <dsp:spPr>
        <a:xfrm>
          <a:off x="2985599" y="1309518"/>
          <a:ext cx="2685971" cy="153032"/>
        </a:xfrm>
        <a:custGeom>
          <a:avLst/>
          <a:gdLst/>
          <a:ahLst/>
          <a:cxnLst/>
          <a:rect l="0" t="0" r="0" b="0"/>
          <a:pathLst>
            <a:path>
              <a:moveTo>
                <a:pt x="2685971" y="0"/>
              </a:moveTo>
              <a:lnTo>
                <a:pt x="2685971" y="26217"/>
              </a:lnTo>
              <a:lnTo>
                <a:pt x="0" y="26217"/>
              </a:lnTo>
              <a:lnTo>
                <a:pt x="0" y="15303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A662E49-7920-4E2C-8218-B42C3DDF4A38}">
      <dsp:nvSpPr>
        <dsp:cNvPr id="0" name=""/>
        <dsp:cNvSpPr/>
      </dsp:nvSpPr>
      <dsp:spPr>
        <a:xfrm>
          <a:off x="1014928" y="2303434"/>
          <a:ext cx="91440" cy="91440"/>
        </a:xfrm>
        <a:custGeom>
          <a:avLst/>
          <a:gdLst/>
          <a:ahLst/>
          <a:cxnLst/>
          <a:rect l="0" t="0" r="0" b="0"/>
          <a:pathLst>
            <a:path>
              <a:moveTo>
                <a:pt x="52193" y="45720"/>
              </a:moveTo>
              <a:lnTo>
                <a:pt x="45720" y="45720"/>
              </a:lnTo>
              <a:lnTo>
                <a:pt x="45720" y="13209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3313AA2-95CA-404F-BFE2-7CBA1E8F9852}">
      <dsp:nvSpPr>
        <dsp:cNvPr id="0" name=""/>
        <dsp:cNvSpPr/>
      </dsp:nvSpPr>
      <dsp:spPr>
        <a:xfrm>
          <a:off x="1067122" y="1309518"/>
          <a:ext cx="4604448" cy="147307"/>
        </a:xfrm>
        <a:custGeom>
          <a:avLst/>
          <a:gdLst/>
          <a:ahLst/>
          <a:cxnLst/>
          <a:rect l="0" t="0" r="0" b="0"/>
          <a:pathLst>
            <a:path>
              <a:moveTo>
                <a:pt x="4604448" y="0"/>
              </a:moveTo>
              <a:lnTo>
                <a:pt x="4604448" y="20492"/>
              </a:lnTo>
              <a:lnTo>
                <a:pt x="0" y="20492"/>
              </a:lnTo>
              <a:lnTo>
                <a:pt x="0" y="14730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E83F5B6-9A73-408B-ADB1-7E12D3C67DEB}">
      <dsp:nvSpPr>
        <dsp:cNvPr id="0" name=""/>
        <dsp:cNvSpPr/>
      </dsp:nvSpPr>
      <dsp:spPr>
        <a:xfrm>
          <a:off x="75365" y="0"/>
          <a:ext cx="11192411" cy="1309518"/>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ZA" sz="2800" b="1" kern="1200" dirty="0" smtClean="0">
              <a:solidFill>
                <a:sysClr val="window" lastClr="FFFFFF"/>
              </a:solidFill>
              <a:latin typeface="Lato"/>
              <a:ea typeface="+mn-ea"/>
              <a:cs typeface="+mn-cs"/>
            </a:rPr>
            <a:t>Solution Statement Care:</a:t>
          </a:r>
        </a:p>
        <a:p>
          <a:pPr lvl="0" algn="ctr" defTabSz="1244600">
            <a:lnSpc>
              <a:spcPct val="90000"/>
            </a:lnSpc>
            <a:spcBef>
              <a:spcPct val="0"/>
            </a:spcBef>
            <a:spcAft>
              <a:spcPct val="35000"/>
            </a:spcAft>
          </a:pPr>
          <a:r>
            <a:rPr lang="en-ZA" sz="2800" b="1" kern="1200" dirty="0" smtClean="0">
              <a:solidFill>
                <a:sysClr val="window" lastClr="FFFFFF"/>
              </a:solidFill>
              <a:latin typeface="Lato"/>
              <a:ea typeface="+mn-ea"/>
              <a:cs typeface="+mn-cs"/>
            </a:rPr>
            <a:t>Provision of a comprehensive package of health care services to inmates</a:t>
          </a:r>
          <a:endParaRPr lang="en-ZA" sz="2800" b="1" kern="1200" dirty="0">
            <a:solidFill>
              <a:sysClr val="window" lastClr="FFFFFF"/>
            </a:solidFill>
            <a:latin typeface="Lato"/>
            <a:ea typeface="+mn-ea"/>
            <a:cs typeface="+mn-cs"/>
          </a:endParaRPr>
        </a:p>
      </dsp:txBody>
      <dsp:txXfrm>
        <a:off x="75365" y="0"/>
        <a:ext cx="11192411" cy="1309518"/>
      </dsp:txXfrm>
    </dsp:sp>
    <dsp:sp modelId="{D946961C-7F7C-474F-9796-35D973D397A6}">
      <dsp:nvSpPr>
        <dsp:cNvPr id="0" name=""/>
        <dsp:cNvSpPr/>
      </dsp:nvSpPr>
      <dsp:spPr>
        <a:xfrm>
          <a:off x="228333" y="1456826"/>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Lato"/>
              <a:ea typeface="+mn-ea"/>
              <a:cs typeface="+mn-cs"/>
            </a:rPr>
            <a:t>Intervention</a:t>
          </a:r>
        </a:p>
        <a:p>
          <a:pPr lvl="0" algn="ctr" defTabSz="444500">
            <a:lnSpc>
              <a:spcPct val="90000"/>
            </a:lnSpc>
            <a:spcBef>
              <a:spcPct val="0"/>
            </a:spcBef>
            <a:spcAft>
              <a:spcPct val="35000"/>
            </a:spcAft>
          </a:pPr>
          <a:r>
            <a:rPr lang="en-ZA" sz="1000" b="1" kern="1200" dirty="0" smtClean="0">
              <a:solidFill>
                <a:sysClr val="windowText" lastClr="000000"/>
              </a:solidFill>
              <a:latin typeface="Lato"/>
              <a:ea typeface="+mn-ea"/>
              <a:cs typeface="+mn-cs"/>
            </a:rPr>
            <a:t>Conduct work study to determine staffing requirements for Health Care Services</a:t>
          </a:r>
          <a:endParaRPr lang="en-ZA" sz="1000" b="1" kern="1200" dirty="0">
            <a:solidFill>
              <a:sysClr val="windowText" lastClr="000000"/>
            </a:solidFill>
            <a:latin typeface="Lato"/>
            <a:ea typeface="+mn-ea"/>
            <a:cs typeface="+mn-cs"/>
          </a:endParaRPr>
        </a:p>
      </dsp:txBody>
      <dsp:txXfrm>
        <a:off x="228333" y="1456826"/>
        <a:ext cx="1677577" cy="892328"/>
      </dsp:txXfrm>
    </dsp:sp>
    <dsp:sp modelId="{6CE3E520-C44F-4A30-9773-A192B675BD95}">
      <dsp:nvSpPr>
        <dsp:cNvPr id="0" name=""/>
        <dsp:cNvSpPr/>
      </dsp:nvSpPr>
      <dsp:spPr>
        <a:xfrm>
          <a:off x="257549" y="2435533"/>
          <a:ext cx="1606198" cy="92667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smtClean="0">
              <a:solidFill>
                <a:sysClr val="windowText" lastClr="000000"/>
              </a:solidFill>
              <a:latin typeface="Lato"/>
              <a:ea typeface="+mn-ea"/>
              <a:cs typeface="+mn-cs"/>
            </a:rPr>
            <a:t>Development of DCS specific staffing norms for Health Care Professionals / Providers</a:t>
          </a:r>
          <a:endParaRPr lang="en-ZA" sz="1000" kern="1200" dirty="0">
            <a:solidFill>
              <a:srgbClr val="FF0000"/>
            </a:solidFill>
            <a:latin typeface="Lato"/>
            <a:ea typeface="+mn-ea"/>
            <a:cs typeface="+mn-cs"/>
          </a:endParaRPr>
        </a:p>
      </dsp:txBody>
      <dsp:txXfrm>
        <a:off x="257549" y="2435533"/>
        <a:ext cx="1606198" cy="926671"/>
      </dsp:txXfrm>
    </dsp:sp>
    <dsp:sp modelId="{B2A5759F-48E3-42C3-87A9-031A3B3004E4}">
      <dsp:nvSpPr>
        <dsp:cNvPr id="0" name=""/>
        <dsp:cNvSpPr/>
      </dsp:nvSpPr>
      <dsp:spPr>
        <a:xfrm>
          <a:off x="2146810"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Intervention                                                                                                                                   Implementation of TB/HIV Integrated System (THIS) and development and implementation of integrated health information system</a:t>
          </a:r>
          <a:endParaRPr lang="en-ZA" sz="1000" kern="1200" dirty="0">
            <a:solidFill>
              <a:sysClr val="windowText" lastClr="000000"/>
            </a:solidFill>
            <a:latin typeface="Lato"/>
            <a:ea typeface="+mn-ea"/>
            <a:cs typeface="+mn-cs"/>
          </a:endParaRPr>
        </a:p>
      </dsp:txBody>
      <dsp:txXfrm>
        <a:off x="2146810" y="1462550"/>
        <a:ext cx="1677577" cy="892328"/>
      </dsp:txXfrm>
    </dsp:sp>
    <dsp:sp modelId="{09CE61B8-7E4D-46EB-BA53-11570E76D950}">
      <dsp:nvSpPr>
        <dsp:cNvPr id="0" name=""/>
        <dsp:cNvSpPr/>
      </dsp:nvSpPr>
      <dsp:spPr>
        <a:xfrm>
          <a:off x="2268347" y="2437979"/>
          <a:ext cx="1427728" cy="17846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Review, align and fund the health care structure providing for Health Care Professionals, Food Service Managers, Dieticians, qualified Environmental Managers, Pharmacist, public health specialist based on the model / level of health care delivery.</a:t>
          </a:r>
          <a:endParaRPr lang="en-ZA" sz="1000" kern="1200" dirty="0">
            <a:solidFill>
              <a:sysClr val="windowText" lastClr="000000"/>
            </a:solidFill>
            <a:latin typeface="Lato"/>
            <a:ea typeface="+mn-ea"/>
            <a:cs typeface="+mn-cs"/>
          </a:endParaRPr>
        </a:p>
      </dsp:txBody>
      <dsp:txXfrm>
        <a:off x="2268347" y="2437979"/>
        <a:ext cx="1427728" cy="1784657"/>
      </dsp:txXfrm>
    </dsp:sp>
    <dsp:sp modelId="{94002769-9031-4797-82F6-12E3DCD07D8C}">
      <dsp:nvSpPr>
        <dsp:cNvPr id="0" name=""/>
        <dsp:cNvSpPr/>
      </dsp:nvSpPr>
      <dsp:spPr>
        <a:xfrm>
          <a:off x="2268347" y="4365629"/>
          <a:ext cx="142772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Availability of an integrated electronic health information system</a:t>
          </a:r>
          <a:endParaRPr lang="en-ZA" sz="1000" kern="1200" dirty="0">
            <a:solidFill>
              <a:sysClr val="windowText" lastClr="000000"/>
            </a:solidFill>
            <a:latin typeface="Lato"/>
            <a:ea typeface="+mn-ea"/>
            <a:cs typeface="+mn-cs"/>
          </a:endParaRPr>
        </a:p>
      </dsp:txBody>
      <dsp:txXfrm>
        <a:off x="2268347" y="4365629"/>
        <a:ext cx="1427728" cy="713864"/>
      </dsp:txXfrm>
    </dsp:sp>
    <dsp:sp modelId="{3533DFAB-0DBF-400C-A15E-5E420B4B4999}">
      <dsp:nvSpPr>
        <dsp:cNvPr id="0" name=""/>
        <dsp:cNvSpPr/>
      </dsp:nvSpPr>
      <dsp:spPr>
        <a:xfrm>
          <a:off x="4072691"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Intervention    </a:t>
          </a:r>
        </a:p>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                                                                                                                                 Install required equipment in all food service units</a:t>
          </a:r>
          <a:endParaRPr lang="en-ZA" sz="1000" kern="1200" dirty="0">
            <a:solidFill>
              <a:sysClr val="windowText" lastClr="000000"/>
            </a:solidFill>
            <a:latin typeface="Lato"/>
            <a:ea typeface="+mn-ea"/>
            <a:cs typeface="+mn-cs"/>
          </a:endParaRPr>
        </a:p>
      </dsp:txBody>
      <dsp:txXfrm>
        <a:off x="4072691" y="1462550"/>
        <a:ext cx="1677577" cy="892328"/>
      </dsp:txXfrm>
    </dsp:sp>
    <dsp:sp modelId="{1225B874-A1CB-4549-A63D-A8717349C2CD}">
      <dsp:nvSpPr>
        <dsp:cNvPr id="0" name=""/>
        <dsp:cNvSpPr/>
      </dsp:nvSpPr>
      <dsp:spPr>
        <a:xfrm>
          <a:off x="4140277" y="2437979"/>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Budget allocation and establishment of task team</a:t>
          </a:r>
          <a:endParaRPr lang="en-ZA" sz="1100" kern="1200" dirty="0">
            <a:solidFill>
              <a:sysClr val="windowText" lastClr="000000"/>
            </a:solidFill>
            <a:latin typeface="Lato"/>
            <a:ea typeface="+mn-ea"/>
            <a:cs typeface="+mn-cs"/>
          </a:endParaRPr>
        </a:p>
      </dsp:txBody>
      <dsp:txXfrm>
        <a:off x="4140277" y="2437979"/>
        <a:ext cx="1534808" cy="713864"/>
      </dsp:txXfrm>
    </dsp:sp>
    <dsp:sp modelId="{6F430FBF-9E11-4651-BC5E-3B30A359DF39}">
      <dsp:nvSpPr>
        <dsp:cNvPr id="0" name=""/>
        <dsp:cNvSpPr/>
      </dsp:nvSpPr>
      <dsp:spPr>
        <a:xfrm>
          <a:off x="6067908"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Intervention</a:t>
          </a:r>
        </a:p>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Review the ration scale to ensure compliance with food based dietary guidelines</a:t>
          </a:r>
          <a:endParaRPr lang="en-ZA" sz="1000" kern="1200" dirty="0">
            <a:solidFill>
              <a:sysClr val="windowText" lastClr="000000"/>
            </a:solidFill>
            <a:latin typeface="Lato"/>
            <a:ea typeface="+mn-ea"/>
            <a:cs typeface="+mn-cs"/>
          </a:endParaRPr>
        </a:p>
      </dsp:txBody>
      <dsp:txXfrm>
        <a:off x="6067908" y="1462550"/>
        <a:ext cx="1677577" cy="892328"/>
      </dsp:txXfrm>
    </dsp:sp>
    <dsp:sp modelId="{58B20845-2A45-4928-82BD-0AC4A4BA6F81}">
      <dsp:nvSpPr>
        <dsp:cNvPr id="0" name=""/>
        <dsp:cNvSpPr/>
      </dsp:nvSpPr>
      <dsp:spPr>
        <a:xfrm>
          <a:off x="7880211" y="1434579"/>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Intervention</a:t>
          </a:r>
        </a:p>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                                                                                                                                           Improve access and supply of medicines and supplies</a:t>
          </a:r>
          <a:endParaRPr lang="en-ZA" sz="1000" kern="1200" dirty="0">
            <a:solidFill>
              <a:sysClr val="windowText" lastClr="000000"/>
            </a:solidFill>
            <a:latin typeface="Lato"/>
            <a:ea typeface="+mn-ea"/>
            <a:cs typeface="+mn-cs"/>
          </a:endParaRPr>
        </a:p>
      </dsp:txBody>
      <dsp:txXfrm>
        <a:off x="7880211" y="1434579"/>
        <a:ext cx="1677577" cy="892328"/>
      </dsp:txXfrm>
    </dsp:sp>
    <dsp:sp modelId="{93DFC452-E63B-4751-8D3D-AF8F56747DAB}">
      <dsp:nvSpPr>
        <dsp:cNvPr id="0" name=""/>
        <dsp:cNvSpPr/>
      </dsp:nvSpPr>
      <dsp:spPr>
        <a:xfrm>
          <a:off x="8026918" y="2437979"/>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smtClean="0">
              <a:solidFill>
                <a:sysClr val="windowText" lastClr="000000"/>
              </a:solidFill>
              <a:latin typeface="Lato"/>
              <a:ea typeface="+mn-ea"/>
              <a:cs typeface="+mn-cs"/>
            </a:rPr>
            <a:t>Establishment of pharmacies in Management Areas that do not have</a:t>
          </a:r>
          <a:endParaRPr lang="en-ZA" sz="1100" kern="1200" dirty="0">
            <a:solidFill>
              <a:sysClr val="windowText" lastClr="000000"/>
            </a:solidFill>
            <a:latin typeface="Lato"/>
            <a:ea typeface="+mn-ea"/>
            <a:cs typeface="+mn-cs"/>
          </a:endParaRPr>
        </a:p>
      </dsp:txBody>
      <dsp:txXfrm>
        <a:off x="8026918" y="2437979"/>
        <a:ext cx="1534808" cy="713864"/>
      </dsp:txXfrm>
    </dsp:sp>
    <dsp:sp modelId="{7124D73E-ACE4-446E-95DE-DE0E4021BDDE}">
      <dsp:nvSpPr>
        <dsp:cNvPr id="0" name=""/>
        <dsp:cNvSpPr/>
      </dsp:nvSpPr>
      <dsp:spPr>
        <a:xfrm>
          <a:off x="8027413" y="3227249"/>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smtClean="0">
              <a:solidFill>
                <a:sysClr val="windowText" lastClr="000000"/>
              </a:solidFill>
              <a:latin typeface="Lato"/>
              <a:ea typeface="+mn-ea"/>
              <a:cs typeface="+mn-cs"/>
            </a:rPr>
            <a:t>Establish a Central Procurement Unit for medicines and supplies</a:t>
          </a:r>
          <a:endParaRPr lang="en-ZA" sz="1100" kern="1200" dirty="0">
            <a:solidFill>
              <a:sysClr val="windowText" lastClr="000000"/>
            </a:solidFill>
            <a:latin typeface="Lato"/>
            <a:ea typeface="+mn-ea"/>
            <a:cs typeface="+mn-cs"/>
          </a:endParaRPr>
        </a:p>
      </dsp:txBody>
      <dsp:txXfrm>
        <a:off x="8027413" y="3227249"/>
        <a:ext cx="1534808" cy="713864"/>
      </dsp:txXfrm>
    </dsp:sp>
    <dsp:sp modelId="{7F7DAFF8-F915-4223-8A22-B071E92D6BB6}">
      <dsp:nvSpPr>
        <dsp:cNvPr id="0" name=""/>
        <dsp:cNvSpPr/>
      </dsp:nvSpPr>
      <dsp:spPr>
        <a:xfrm>
          <a:off x="8048597" y="4019340"/>
          <a:ext cx="1534808" cy="71386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Contract Courier Services for distribution of medicines and supplies</a:t>
          </a:r>
          <a:endParaRPr lang="en-ZA" sz="1100" kern="1200" dirty="0">
            <a:solidFill>
              <a:sysClr val="windowText" lastClr="000000"/>
            </a:solidFill>
            <a:latin typeface="Lato"/>
            <a:ea typeface="+mn-ea"/>
            <a:cs typeface="+mn-cs"/>
          </a:endParaRPr>
        </a:p>
      </dsp:txBody>
      <dsp:txXfrm>
        <a:off x="8048597" y="4019340"/>
        <a:ext cx="1534808" cy="713864"/>
      </dsp:txXfrm>
    </dsp:sp>
    <dsp:sp modelId="{FB1D687D-75B5-4B9F-8C87-79927BEF8849}">
      <dsp:nvSpPr>
        <dsp:cNvPr id="0" name=""/>
        <dsp:cNvSpPr/>
      </dsp:nvSpPr>
      <dsp:spPr>
        <a:xfrm>
          <a:off x="9662206" y="1462550"/>
          <a:ext cx="1677577" cy="892328"/>
        </a:xfrm>
        <a:prstGeom prst="rect">
          <a:avLst/>
        </a:prstGeom>
        <a:solidFill>
          <a:srgbClr val="D9EA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Intervention  </a:t>
          </a:r>
        </a:p>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                                                                                                                            Development of Develop DCS specific staffing norms for all cadres of Health Care Professionals</a:t>
          </a:r>
          <a:endParaRPr lang="en-ZA" sz="1000" kern="1200" dirty="0">
            <a:solidFill>
              <a:sysClr val="windowText" lastClr="000000"/>
            </a:solidFill>
            <a:latin typeface="Lato"/>
            <a:ea typeface="+mn-ea"/>
            <a:cs typeface="+mn-cs"/>
          </a:endParaRPr>
        </a:p>
      </dsp:txBody>
      <dsp:txXfrm>
        <a:off x="9662206" y="1462550"/>
        <a:ext cx="1677577" cy="892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0.30146</cdr:x>
      <cdr:y>0.1653</cdr:y>
    </cdr:from>
    <cdr:to>
      <cdr:x>0.73889</cdr:x>
      <cdr:y>0.86059</cdr:y>
    </cdr:to>
    <cdr:sp macro="" textlink="">
      <cdr:nvSpPr>
        <cdr:cNvPr id="2" name="Oval 1"/>
        <cdr:cNvSpPr/>
      </cdr:nvSpPr>
      <cdr:spPr>
        <a:xfrm xmlns:a="http://schemas.openxmlformats.org/drawingml/2006/main">
          <a:off x="2241479" y="766147"/>
          <a:ext cx="3252506" cy="3222638"/>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0.06719</cdr:x>
      <cdr:y>0.30251</cdr:y>
    </cdr:from>
    <cdr:to>
      <cdr:x>0.17855</cdr:x>
      <cdr:y>0.48089</cdr:y>
    </cdr:to>
    <cdr:sp macro="" textlink="">
      <cdr:nvSpPr>
        <cdr:cNvPr id="3" name="Oval 2">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2EF9CEEA-65F2-4E31-AFB9-C410E054534C}"/>
            </a:ext>
          </a:extLst>
        </cdr:cNvPr>
        <cdr:cNvSpPr/>
      </cdr:nvSpPr>
      <cdr:spPr>
        <a:xfrm xmlns:a="http://schemas.openxmlformats.org/drawingml/2006/main">
          <a:off x="499590" y="1402121"/>
          <a:ext cx="828000"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337-60F2-48E3-804D-D8A7DEE870FB}" type="datetimeFigureOut">
              <a:rPr lang="en-ZA" smtClean="0"/>
              <a:t>2020/10/07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F0A4-DABF-438F-8DC1-E5244420521C}" type="slidenum">
              <a:rPr lang="en-ZA" smtClean="0"/>
              <a:t>‹#›</a:t>
            </a:fld>
            <a:endParaRPr lang="en-ZA"/>
          </a:p>
        </p:txBody>
      </p:sp>
    </p:spTree>
    <p:extLst>
      <p:ext uri="{BB962C8B-B14F-4D97-AF65-F5344CB8AC3E}">
        <p14:creationId xmlns:p14="http://schemas.microsoft.com/office/powerpoint/2010/main" val="42793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dylandgilli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fauxel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ID" sz="1200" b="0" i="0" u="none" strike="noStrike" kern="1200" dirty="0">
                <a:solidFill>
                  <a:schemeClr val="tx1"/>
                </a:solidFill>
                <a:effectLst/>
                <a:latin typeface="+mn-lt"/>
                <a:ea typeface="+mn-ea"/>
                <a:cs typeface="+mn-cs"/>
                <a:hlinkClick r:id="rId3"/>
              </a:rPr>
              <a:t>Rebrand Cities</a:t>
            </a:r>
            <a:r>
              <a:rPr lang="en-ID"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a:t>
            </a:fld>
            <a:endParaRPr lang="en-ID">
              <a:solidFill>
                <a:prstClr val="black"/>
              </a:solidFill>
            </a:endParaRPr>
          </a:p>
        </p:txBody>
      </p:sp>
    </p:spTree>
    <p:extLst>
      <p:ext uri="{BB962C8B-B14F-4D97-AF65-F5344CB8AC3E}">
        <p14:creationId xmlns:p14="http://schemas.microsoft.com/office/powerpoint/2010/main" val="7925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Are there any pathways that are blocked, can we follow a new or different pathway to get to the same result.  Has COVID-19 open/ closed some challenges or are they still relevant.</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73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11</a:t>
            </a:fld>
            <a:endParaRPr lang="en-ZA"/>
          </a:p>
        </p:txBody>
      </p:sp>
    </p:spTree>
    <p:extLst>
      <p:ext uri="{BB962C8B-B14F-4D97-AF65-F5344CB8AC3E}">
        <p14:creationId xmlns:p14="http://schemas.microsoft.com/office/powerpoint/2010/main" val="129411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12</a:t>
            </a:fld>
            <a:endParaRPr lang="en-ZA"/>
          </a:p>
        </p:txBody>
      </p:sp>
    </p:spTree>
    <p:extLst>
      <p:ext uri="{BB962C8B-B14F-4D97-AF65-F5344CB8AC3E}">
        <p14:creationId xmlns:p14="http://schemas.microsoft.com/office/powerpoint/2010/main" val="79062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7D6F0A4-DABF-438F-8DC1-E5244420521C}" type="slidenum">
              <a:rPr lang="en-ZA" smtClean="0"/>
              <a:t>13</a:t>
            </a:fld>
            <a:endParaRPr lang="en-ZA"/>
          </a:p>
        </p:txBody>
      </p:sp>
    </p:spTree>
    <p:extLst>
      <p:ext uri="{BB962C8B-B14F-4D97-AF65-F5344CB8AC3E}">
        <p14:creationId xmlns:p14="http://schemas.microsoft.com/office/powerpoint/2010/main" val="100541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The alternative modes of delivery to improve performance</a:t>
            </a:r>
          </a:p>
          <a:p>
            <a:pPr marL="342900" indent="-342900">
              <a:buAutoNum type="alphaLcParenR"/>
            </a:pPr>
            <a:r>
              <a:rPr lang="en-ZA" dirty="0" smtClean="0"/>
              <a:t>Reflect on the current modes of delivery and SDM proposed</a:t>
            </a:r>
          </a:p>
          <a:p>
            <a:pPr marL="342900" indent="-342900">
              <a:buAutoNum type="alphaLcParenR"/>
            </a:pPr>
            <a:r>
              <a:rPr lang="en-ZA" dirty="0" smtClean="0"/>
              <a:t>Steps taken to resolve the challenges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9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80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42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33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575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1" i="0" u="none" strike="noStrike" kern="1200" dirty="0" err="1">
                <a:solidFill>
                  <a:schemeClr val="tx1"/>
                </a:solidFill>
                <a:effectLst/>
                <a:latin typeface="+mn-lt"/>
                <a:ea typeface="+mn-ea"/>
                <a:cs typeface="+mn-cs"/>
                <a:hlinkClick r:id="rId3"/>
              </a:rPr>
              <a:t>fauxels</a:t>
            </a:r>
            <a:endParaRPr lang="en-US" sz="1200" b="1" i="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19</a:t>
            </a:fld>
            <a:endParaRPr lang="en-ID">
              <a:solidFill>
                <a:prstClr val="black"/>
              </a:solidFill>
            </a:endParaRPr>
          </a:p>
        </p:txBody>
      </p:sp>
    </p:spTree>
    <p:extLst>
      <p:ext uri="{BB962C8B-B14F-4D97-AF65-F5344CB8AC3E}">
        <p14:creationId xmlns:p14="http://schemas.microsoft.com/office/powerpoint/2010/main" val="42695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Brainstorming</a:t>
            </a:r>
            <a:r>
              <a:rPr lang="en-US" baseline="0" dirty="0" smtClean="0"/>
              <a:t> technique: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Push: Driving forces in the present that affect the future</a:t>
            </a:r>
          </a:p>
          <a:p>
            <a:pPr marL="0" lvl="0" indent="0" algn="l" rtl="0">
              <a:spcBef>
                <a:spcPts val="0"/>
              </a:spcBef>
              <a:spcAft>
                <a:spcPts val="0"/>
              </a:spcAft>
              <a:buNone/>
            </a:pPr>
            <a:r>
              <a:rPr lang="en-US" dirty="0" smtClean="0"/>
              <a:t>Weights: barriers to change that keep us in the past</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9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provided by Strategic Management –</a:t>
            </a:r>
            <a:r>
              <a:rPr lang="en-US" baseline="0" dirty="0" smtClean="0"/>
              <a:t> Outcome Leaders need to develop their own please</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5</a:t>
            </a:fld>
            <a:endParaRPr lang="en-ZA"/>
          </a:p>
        </p:txBody>
      </p:sp>
    </p:spTree>
    <p:extLst>
      <p:ext uri="{BB962C8B-B14F-4D97-AF65-F5344CB8AC3E}">
        <p14:creationId xmlns:p14="http://schemas.microsoft.com/office/powerpoint/2010/main" val="41743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7</a:t>
            </a:fld>
            <a:endParaRPr lang="en-ZA"/>
          </a:p>
        </p:txBody>
      </p:sp>
    </p:spTree>
    <p:extLst>
      <p:ext uri="{BB962C8B-B14F-4D97-AF65-F5344CB8AC3E}">
        <p14:creationId xmlns:p14="http://schemas.microsoft.com/office/powerpoint/2010/main" val="21800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for Care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8</a:t>
            </a:fld>
            <a:endParaRPr lang="en-ZA"/>
          </a:p>
        </p:txBody>
      </p:sp>
    </p:spTree>
    <p:extLst>
      <p:ext uri="{BB962C8B-B14F-4D97-AF65-F5344CB8AC3E}">
        <p14:creationId xmlns:p14="http://schemas.microsoft.com/office/powerpoint/2010/main" val="17652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Problem/ Solution Trees to determine if there are any gaps that need to be closed (new problems/ root causes) taking into consideration the current operating environment.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9</a:t>
            </a:fld>
            <a:endParaRPr lang="en-ZA"/>
          </a:p>
        </p:txBody>
      </p:sp>
    </p:spTree>
    <p:extLst>
      <p:ext uri="{BB962C8B-B14F-4D97-AF65-F5344CB8AC3E}">
        <p14:creationId xmlns:p14="http://schemas.microsoft.com/office/powerpoint/2010/main" val="220729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1851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6286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083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normAutofit/>
          </a:bodyPr>
          <a:lstStyle>
            <a:lvl1pPr>
              <a:defRPr sz="2300"/>
            </a:lvl1p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A65E4EDC-57F8-4D5C-B13E-A981C5F2F71A}" type="slidenum">
              <a:rPr lang="en-GB" smtClean="0"/>
              <a:pPr/>
              <a:t>‹#›</a:t>
            </a:fld>
            <a:endParaRPr lang="en-GB"/>
          </a:p>
        </p:txBody>
      </p:sp>
      <p:sp>
        <p:nvSpPr>
          <p:cNvPr id="8" name="Text Placeholder 7">
            <a:extLst>
              <a:ext uri="{FF2B5EF4-FFF2-40B4-BE49-F238E27FC236}">
                <a16:creationId xmlns:a16="http://schemas.microsoft.com/office/drawing/2014/main" xmlns="" id="{D25184CD-A2F1-4EC8-A326-3D39AFC0BC76}"/>
              </a:ext>
            </a:extLst>
          </p:cNvPr>
          <p:cNvSpPr>
            <a:spLocks noGrp="1"/>
          </p:cNvSpPr>
          <p:nvPr>
            <p:ph type="body" sz="quarter" idx="13"/>
          </p:nvPr>
        </p:nvSpPr>
        <p:spPr>
          <a:xfrm>
            <a:off x="187056" y="6568073"/>
            <a:ext cx="9454798" cy="287338"/>
          </a:xfrm>
        </p:spPr>
        <p:txBody>
          <a:bodyPr>
            <a:normAutofit/>
          </a:bodyPr>
          <a:lstStyle>
            <a:lvl1pPr marL="0" indent="0">
              <a:buNone/>
              <a:defRPr sz="1200">
                <a:solidFill>
                  <a:schemeClr val="bg1">
                    <a:lumMod val="50000"/>
                  </a:schemeClr>
                </a:solidFill>
              </a:defRPr>
            </a:lvl1pPr>
          </a:lstStyle>
          <a:p>
            <a:pPr lvl="0"/>
            <a:endParaRPr lang="en-GB"/>
          </a:p>
        </p:txBody>
      </p:sp>
    </p:spTree>
    <p:extLst>
      <p:ext uri="{BB962C8B-B14F-4D97-AF65-F5344CB8AC3E}">
        <p14:creationId xmlns:p14="http://schemas.microsoft.com/office/powerpoint/2010/main" val="2581605310"/>
      </p:ext>
    </p:extLst>
  </p:cSld>
  <p:clrMapOvr>
    <a:masterClrMapping/>
  </p:clrMapOvr>
  <p:extLst mod="1">
    <p:ext uri="{DCECCB84-F9BA-43D5-87BE-67443E8EF086}">
      <p15:sldGuideLst xmlns:p15="http://schemas.microsoft.com/office/powerpoint/2012/main">
        <p15:guide id="1" orient="horz" pos="2160">
          <p15:clr>
            <a:srgbClr val="FBAE40"/>
          </p15:clr>
        </p15:guide>
        <p15:guide id="2" pos="36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FFAA-25BE-47A2-A60E-349BE354A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993DAA34-980C-44A0-9965-D1AF72E12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345950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43E93-BC38-4864-A0B9-1D0652470E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0804DEF6-B94F-4858-A2BA-F37F3A9A606E}"/>
              </a:ext>
            </a:extLst>
          </p:cNvPr>
          <p:cNvSpPr>
            <a:spLocks noGrp="1"/>
          </p:cNvSpPr>
          <p:nvPr>
            <p:ph idx="1"/>
          </p:nvPr>
        </p:nvSpPr>
        <p:spPr>
          <a:xfrm>
            <a:off x="533400" y="1825624"/>
            <a:ext cx="111252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3" name="Rectangle 12">
            <a:extLst>
              <a:ext uri="{FF2B5EF4-FFF2-40B4-BE49-F238E27FC236}">
                <a16:creationId xmlns="" xmlns:a16="http://schemas.microsoft.com/office/drawing/2014/main" id="{A83CFA3F-9BFB-394E-B024-801F5C16AFBF}"/>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6618A9FD-B820-B240-9420-22134C01C43C}"/>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CBACB319-1A34-0E43-B81E-5DE55CAF099D}"/>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6" name="Straight Connector 15">
            <a:extLst>
              <a:ext uri="{FF2B5EF4-FFF2-40B4-BE49-F238E27FC236}">
                <a16:creationId xmlns="" xmlns:a16="http://schemas.microsoft.com/office/drawing/2014/main" id="{BC8222F1-2A79-4F48-AD19-D3E7155A5973}"/>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5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63D7A-540E-425A-BEF5-69BB8D40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F3CBEA5-6625-4A00-B51E-8641A4AE2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716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D00FA-CA57-4FCA-BFA6-C374C16C9D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FE40965A-09CA-4AA8-9C52-A5770F423454}"/>
              </a:ext>
            </a:extLst>
          </p:cNvPr>
          <p:cNvSpPr>
            <a:spLocks noGrp="1"/>
          </p:cNvSpPr>
          <p:nvPr>
            <p:ph sz="half" idx="1"/>
          </p:nvPr>
        </p:nvSpPr>
        <p:spPr>
          <a:xfrm>
            <a:off x="5334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FE9E6E0D-8C89-4C4D-B2ED-BC0A4867F963}"/>
              </a:ext>
            </a:extLst>
          </p:cNvPr>
          <p:cNvSpPr>
            <a:spLocks noGrp="1"/>
          </p:cNvSpPr>
          <p:nvPr>
            <p:ph sz="half" idx="2"/>
          </p:nvPr>
        </p:nvSpPr>
        <p:spPr>
          <a:xfrm>
            <a:off x="61722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1" name="Rectangle 10">
            <a:extLst>
              <a:ext uri="{FF2B5EF4-FFF2-40B4-BE49-F238E27FC236}">
                <a16:creationId xmlns="" xmlns:a16="http://schemas.microsoft.com/office/drawing/2014/main" id="{CCDF1EEE-0E33-4A4C-B856-E1D2CAD41B1D}"/>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A4DADB03-1FEF-B848-8AD4-1107C28DE259}"/>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000A049B-BEAF-8145-AFF0-55736D747D60}"/>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3AC4DCFB-9E5E-4343-B88F-BFF79008DD22}"/>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0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BB064-2B6B-4DB3-B5F2-73FB6436F6E4}"/>
              </a:ext>
            </a:extLst>
          </p:cNvPr>
          <p:cNvSpPr>
            <a:spLocks noGrp="1"/>
          </p:cNvSpPr>
          <p:nvPr>
            <p:ph type="title"/>
          </p:nvPr>
        </p:nvSpPr>
        <p:spPr>
          <a:xfrm>
            <a:off x="533400" y="365125"/>
            <a:ext cx="11128376" cy="1325563"/>
          </a:xfrm>
        </p:spPr>
        <p:txBody>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320364BD-656F-49D4-978C-1EF0460DC833}"/>
              </a:ext>
            </a:extLst>
          </p:cNvPr>
          <p:cNvSpPr>
            <a:spLocks noGrp="1"/>
          </p:cNvSpPr>
          <p:nvPr>
            <p:ph type="body" idx="1"/>
          </p:nvPr>
        </p:nvSpPr>
        <p:spPr>
          <a:xfrm>
            <a:off x="533400" y="1681163"/>
            <a:ext cx="5464175" cy="8370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72CC1E74-B5DE-489B-8062-6F648F39AF21}"/>
              </a:ext>
            </a:extLst>
          </p:cNvPr>
          <p:cNvSpPr>
            <a:spLocks noGrp="1"/>
          </p:cNvSpPr>
          <p:nvPr>
            <p:ph sz="half" idx="2"/>
          </p:nvPr>
        </p:nvSpPr>
        <p:spPr>
          <a:xfrm>
            <a:off x="533400" y="2505074"/>
            <a:ext cx="5464175"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Text Placeholder 4">
            <a:extLst>
              <a:ext uri="{FF2B5EF4-FFF2-40B4-BE49-F238E27FC236}">
                <a16:creationId xmlns="" xmlns:a16="http://schemas.microsoft.com/office/drawing/2014/main" id="{ACD74AC3-B164-43D5-8EE3-2B3FACE1F05B}"/>
              </a:ext>
            </a:extLst>
          </p:cNvPr>
          <p:cNvSpPr>
            <a:spLocks noGrp="1"/>
          </p:cNvSpPr>
          <p:nvPr>
            <p:ph type="body" sz="quarter" idx="3"/>
          </p:nvPr>
        </p:nvSpPr>
        <p:spPr>
          <a:xfrm>
            <a:off x="61722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D59746C-CBAC-4D9D-AFCA-8ED31A88891C}"/>
              </a:ext>
            </a:extLst>
          </p:cNvPr>
          <p:cNvSpPr>
            <a:spLocks noGrp="1"/>
          </p:cNvSpPr>
          <p:nvPr>
            <p:ph sz="quarter" idx="4"/>
          </p:nvPr>
        </p:nvSpPr>
        <p:spPr>
          <a:xfrm>
            <a:off x="6172200" y="2505074"/>
            <a:ext cx="5486400"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Rectangle 12">
            <a:extLst>
              <a:ext uri="{FF2B5EF4-FFF2-40B4-BE49-F238E27FC236}">
                <a16:creationId xmlns="" xmlns:a16="http://schemas.microsoft.com/office/drawing/2014/main" id="{27CBF80B-F7BE-684E-B80A-86103702FD93}"/>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B7DD9B41-86AC-8F4C-900D-2BDD191394A0}"/>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29D4882F-7788-6A46-ACDB-A2C45EC5B49B}"/>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2" name="Straight Connector 21">
            <a:extLst>
              <a:ext uri="{FF2B5EF4-FFF2-40B4-BE49-F238E27FC236}">
                <a16:creationId xmlns="" xmlns:a16="http://schemas.microsoft.com/office/drawing/2014/main" id="{687CA224-252A-DB42-9CB3-604E913644B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3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ADFF5-D2DF-4F4C-B84D-A9AF846D83A3}"/>
              </a:ext>
            </a:extLst>
          </p:cNvPr>
          <p:cNvSpPr>
            <a:spLocks noGrp="1"/>
          </p:cNvSpPr>
          <p:nvPr>
            <p:ph type="title"/>
          </p:nvPr>
        </p:nvSpPr>
        <p:spPr/>
        <p:txBody>
          <a:bodyPr/>
          <a:lstStyle/>
          <a:p>
            <a:r>
              <a:rPr lang="en-US"/>
              <a:t>Click to edit Master title style</a:t>
            </a:r>
            <a:endParaRPr lang="en-ID"/>
          </a:p>
        </p:txBody>
      </p:sp>
      <p:sp>
        <p:nvSpPr>
          <p:cNvPr id="15" name="Rectangle 14">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6" name="TextBox 15">
            <a:extLst>
              <a:ext uri="{FF2B5EF4-FFF2-40B4-BE49-F238E27FC236}">
                <a16:creationId xmlns="" xmlns:a16="http://schemas.microsoft.com/office/drawing/2014/main" id="{081B3419-F562-4556-ADD7-D768E4EA415A}"/>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 xmlns:a16="http://schemas.microsoft.com/office/drawing/2014/main" id="{EFDD757A-A93F-4A87-AABA-56DAE452BE14}"/>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6" name="Straight Connector 5">
            <a:extLst>
              <a:ext uri="{FF2B5EF4-FFF2-40B4-BE49-F238E27FC236}">
                <a16:creationId xmlns="" xmlns:a16="http://schemas.microsoft.com/office/drawing/2014/main" id="{4B86A402-833A-414F-8B21-CB235D6F827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1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393BA3B-C4DB-9346-8386-CB62A06CFE52}"/>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9" name="TextBox 8">
            <a:extLst>
              <a:ext uri="{FF2B5EF4-FFF2-40B4-BE49-F238E27FC236}">
                <a16:creationId xmlns="" xmlns:a16="http://schemas.microsoft.com/office/drawing/2014/main" id="{034F4A44-6379-C844-B743-22309C4305B4}"/>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 xmlns:a16="http://schemas.microsoft.com/office/drawing/2014/main" id="{43DCB562-F21B-0C48-ADFD-506D203737A1}"/>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7" name="Straight Connector 16">
            <a:extLst>
              <a:ext uri="{FF2B5EF4-FFF2-40B4-BE49-F238E27FC236}">
                <a16:creationId xmlns="" xmlns:a16="http://schemas.microsoft.com/office/drawing/2014/main" id="{91C8FB76-362B-314B-8CD5-C776CC4E9D5E}"/>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0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
        <p:nvSpPr>
          <p:cNvPr id="7" name="Rectangle 6">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516E4415-7190-4740-A70C-FF2C4EC25AE3}" type="slidenum">
              <a:rPr kumimoji="0" lang="en-ID" sz="1600" b="0" i="0" u="none" strike="noStrike" kern="0" cap="none" spc="0" normalizeH="0" baseline="0" noProof="0" smtClean="0">
                <a:ln>
                  <a:noFill/>
                </a:ln>
                <a:solidFill>
                  <a:srgbClr val="FFFFFF"/>
                </a:solidFill>
                <a:effectLst/>
                <a:uLnTx/>
                <a:uFillTx/>
                <a:latin typeface="Segoe UI Light"/>
              </a:rPr>
              <a:t>‹#›</a:t>
            </a:fld>
            <a:endParaRPr kumimoji="0" lang="en-ID" sz="1600" b="0" i="0" u="none" strike="noStrike" kern="0" cap="none" spc="0" normalizeH="0" baseline="0" noProof="0" dirty="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a:t>
            </a:r>
            <a:r>
              <a:rPr lang="en-US" sz="800" baseline="0" dirty="0" smtClean="0">
                <a:solidFill>
                  <a:srgbClr val="FFFFFF">
                    <a:lumMod val="65000"/>
                  </a:srgbClr>
                </a:solidFill>
                <a:latin typeface="Segoe UI Light" panose="020B0502040204020203" pitchFamily="34" charset="0"/>
                <a:cs typeface="Segoe UI Light" panose="020B0502040204020203" pitchFamily="34" charset="0"/>
              </a:rPr>
              <a:t>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 xmlns:a16="http://schemas.microsoft.com/office/drawing/2014/main"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 xmlns:a16="http://schemas.microsoft.com/office/drawing/2014/main"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Rounded Rectangle 11">
            <a:extLst>
              <a:ext uri="{FF2B5EF4-FFF2-40B4-BE49-F238E27FC236}">
                <a16:creationId xmlns="" xmlns:a16="http://schemas.microsoft.com/office/drawing/2014/main"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userDrawn="1"/>
        </p:nvCxnSpPr>
        <p:spPr>
          <a:xfrm flipV="1">
            <a:off x="4935984" y="910724"/>
            <a:ext cx="6907442" cy="12554"/>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Georgia"/>
            </a:endParaRPr>
          </a:p>
        </p:txBody>
      </p:sp>
    </p:spTree>
    <p:extLst>
      <p:ext uri="{BB962C8B-B14F-4D97-AF65-F5344CB8AC3E}">
        <p14:creationId xmlns:p14="http://schemas.microsoft.com/office/powerpoint/2010/main" val="70474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10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33DCC-E58D-4E90-BD32-93612EB10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EFB7CF97-5037-48C8-8243-48B5F7870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26953ED2-55B1-4F90-9569-25377B50E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3989266A-499E-2343-B303-4B178C30E570}"/>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2F05756C-735A-1542-A4CF-6C2913A561ED}"/>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5D58A4D1-5981-C340-BAD7-3ED40B65EE05}"/>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119B55FB-0CFF-5E46-A4B3-3D6E62F4E84A}"/>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5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3295E-5F2E-469B-B4C3-767643F28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3A84A6C5-DA12-455A-81DD-2B5C41D0E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A5A59A1D-8CC0-43CE-9EB7-F5DE71D0A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D872BFBD-2615-9640-9703-8EEEC0944B27}"/>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D55BD58D-CDDC-0B45-BA7A-2D58ACD8E367}"/>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DDF31592-E398-C448-9356-F7FEFD601356}"/>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FD5EB6E1-447A-E449-9E7F-AD2F2F82B068}"/>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0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3B649-33B5-49E0-AF95-5C2F743605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DB1F3234-B853-4DD4-ACD3-949D5F2843AC}"/>
              </a:ext>
            </a:extLst>
          </p:cNvPr>
          <p:cNvSpPr>
            <a:spLocks noGrp="1"/>
          </p:cNvSpPr>
          <p:nvPr>
            <p:ph type="body" orient="vert" idx="1"/>
          </p:nvPr>
        </p:nvSpPr>
        <p:spPr>
          <a:xfrm>
            <a:off x="533400" y="1825624"/>
            <a:ext cx="11125200" cy="442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CD772A1-19DF-FC40-93B0-113A11233C2C}"/>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60F58FA3-9F95-6E4E-8DB3-1983AF82D083}"/>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F8220442-8EC3-8142-8D68-4D0002EC4B0E}"/>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859C459C-D3A2-F444-AA24-2FF13DDB64C9}"/>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54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74D309-A159-49EF-AA30-9AD12AF5DB54}"/>
              </a:ext>
            </a:extLst>
          </p:cNvPr>
          <p:cNvSpPr>
            <a:spLocks noGrp="1"/>
          </p:cNvSpPr>
          <p:nvPr>
            <p:ph type="title" orient="vert"/>
          </p:nvPr>
        </p:nvSpPr>
        <p:spPr>
          <a:xfrm>
            <a:off x="8724900" y="365124"/>
            <a:ext cx="2933700" cy="5883275"/>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BC069772-6562-4B91-92CF-F6615BFA124D}"/>
              </a:ext>
            </a:extLst>
          </p:cNvPr>
          <p:cNvSpPr>
            <a:spLocks noGrp="1"/>
          </p:cNvSpPr>
          <p:nvPr>
            <p:ph type="body" orient="vert" idx="1"/>
          </p:nvPr>
        </p:nvSpPr>
        <p:spPr>
          <a:xfrm>
            <a:off x="533400" y="365124"/>
            <a:ext cx="80391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4F8C710-60E3-E749-A6EB-7EE4C02A26E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F046843F-F29D-064F-B757-5F1CF13F0C7B}"/>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64F24F20-2E9E-974F-B756-97AD6FA57349}"/>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1FDA2B64-5758-0541-A488-9683D27A3A67}"/>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4111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446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t>2020/10/07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749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t>2020/10/07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8843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t>2020/10/07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700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3589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519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tags" Target="../tags/tag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t>2020/10/07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t>‹#›</a:t>
            </a:fld>
            <a:endParaRPr lang="en-ZA"/>
          </a:p>
        </p:txBody>
      </p:sp>
    </p:spTree>
    <p:extLst>
      <p:ext uri="{BB962C8B-B14F-4D97-AF65-F5344CB8AC3E}">
        <p14:creationId xmlns:p14="http://schemas.microsoft.com/office/powerpoint/2010/main" val="428376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6A607F61-C91A-47FF-BBFB-DF776E24F283}"/>
              </a:ext>
            </a:extLst>
          </p:cNvPr>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0" name="think-cell Slide" r:id="rId17" imgW="383" imgH="384" progId="TCLayout.ActiveDocument.1">
                  <p:embed/>
                </p:oleObj>
              </mc:Choice>
              <mc:Fallback>
                <p:oleObj name="think-cell Slide" r:id="rId17" imgW="383" imgH="38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98082631-599A-467D-B49A-E699D64CA6C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 xmlns:a16="http://schemas.microsoft.com/office/drawing/2014/main" id="{21DE9C95-668D-4C97-99D8-074E1701B424}"/>
              </a:ext>
            </a:extLst>
          </p:cNvPr>
          <p:cNvSpPr>
            <a:spLocks noGrp="1"/>
          </p:cNvSpPr>
          <p:nvPr>
            <p:ph type="title"/>
          </p:nvPr>
        </p:nvSpPr>
        <p:spPr>
          <a:xfrm>
            <a:off x="533400" y="406400"/>
            <a:ext cx="11125200" cy="889000"/>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A2F9BE55-B1B7-4BDF-8E9F-D05E93906AC4}"/>
              </a:ext>
            </a:extLst>
          </p:cNvPr>
          <p:cNvSpPr>
            <a:spLocks noGrp="1"/>
          </p:cNvSpPr>
          <p:nvPr>
            <p:ph type="body" idx="1"/>
          </p:nvPr>
        </p:nvSpPr>
        <p:spPr>
          <a:xfrm>
            <a:off x="533400" y="1524000"/>
            <a:ext cx="111252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71680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7344">
          <p15:clr>
            <a:srgbClr val="F26B43"/>
          </p15:clr>
        </p15:guide>
        <p15:guide id="3" orient="horz" pos="3936">
          <p15:clr>
            <a:srgbClr val="F26B43"/>
          </p15:clr>
        </p15:guide>
        <p15:guide id="4" orient="horz" pos="960">
          <p15:clr>
            <a:srgbClr val="F26B43"/>
          </p15:clr>
        </p15:guide>
        <p15:guide id="5" orient="horz" pos="8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98" y="0"/>
            <a:ext cx="12192000" cy="6932810"/>
            <a:chOff x="-13298" y="0"/>
            <a:chExt cx="12192000" cy="6932810"/>
          </a:xfrm>
        </p:grpSpPr>
        <p:sp>
          <p:nvSpPr>
            <p:cNvPr id="6" name="Rectangle 5"/>
            <p:cNvSpPr/>
            <p:nvPr/>
          </p:nvSpPr>
          <p:spPr>
            <a:xfrm>
              <a:off x="-13298" y="0"/>
              <a:ext cx="12192000" cy="6866655"/>
            </a:xfrm>
            <a:prstGeom prst="rect">
              <a:avLst/>
            </a:pr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 name="Rectangle 4">
              <a:extLst>
                <a:ext uri="{FF2B5EF4-FFF2-40B4-BE49-F238E27FC236}">
                  <a16:creationId xmlns="" xmlns:a16="http://schemas.microsoft.com/office/drawing/2014/main" id="{DF200334-FF46-1D40-B2FE-CA974742C6B8}"/>
                </a:ext>
              </a:extLst>
            </p:cNvPr>
            <p:cNvSpPr/>
            <p:nvPr/>
          </p:nvSpPr>
          <p:spPr>
            <a:xfrm>
              <a:off x="-13298" y="4162821"/>
              <a:ext cx="12192000" cy="2703834"/>
            </a:xfrm>
            <a:prstGeom prst="rect">
              <a:avLst/>
            </a:prstGeom>
            <a:gradFill flip="none" rotWithShape="1">
              <a:gsLst>
                <a:gs pos="0">
                  <a:schemeClr val="bg1"/>
                </a:gs>
                <a:gs pos="100000">
                  <a:schemeClr val="bg1">
                    <a:alpha val="59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 xmlns:a16="http://schemas.microsoft.com/office/drawing/2014/main" id="{B1364B69-20F5-6548-883F-0675B1C2D27B}"/>
                </a:ext>
              </a:extLst>
            </p:cNvPr>
            <p:cNvSpPr/>
            <p:nvPr/>
          </p:nvSpPr>
          <p:spPr>
            <a:xfrm>
              <a:off x="3597112" y="0"/>
              <a:ext cx="4639726" cy="68580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 xmlns:a16="http://schemas.microsoft.com/office/drawing/2014/main" id="{DADDC354-7EBE-3548-9016-82A6B02C3C95}"/>
                </a:ext>
              </a:extLst>
            </p:cNvPr>
            <p:cNvSpPr txBox="1">
              <a:spLocks/>
            </p:cNvSpPr>
            <p:nvPr/>
          </p:nvSpPr>
          <p:spPr>
            <a:xfrm>
              <a:off x="3714161" y="4162821"/>
              <a:ext cx="4350339" cy="2769989"/>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3600" dirty="0" smtClean="0">
                  <a:solidFill>
                    <a:srgbClr val="FFFFFF"/>
                  </a:solidFill>
                  <a:latin typeface="Georgia"/>
                </a:rPr>
                <a:t>Outcome </a:t>
              </a:r>
              <a:r>
                <a:rPr lang="en-US" sz="3600" dirty="0">
                  <a:solidFill>
                    <a:srgbClr val="FFFFFF"/>
                  </a:solidFill>
                  <a:latin typeface="Georgia"/>
                </a:rPr>
                <a:t>5: Healthy incarcerated population</a:t>
              </a:r>
            </a:p>
            <a:p>
              <a:pPr algn="ctr">
                <a:lnSpc>
                  <a:spcPct val="100000"/>
                </a:lnSpc>
              </a:pPr>
              <a:endParaRPr lang="en-ID" sz="3600" dirty="0">
                <a:solidFill>
                  <a:srgbClr val="FFFFFF"/>
                </a:solidFill>
                <a:latin typeface="Georgia"/>
              </a:endParaRPr>
            </a:p>
          </p:txBody>
        </p:sp>
        <p:cxnSp>
          <p:nvCxnSpPr>
            <p:cNvPr id="12" name="Straight Connector 11">
              <a:extLst>
                <a:ext uri="{FF2B5EF4-FFF2-40B4-BE49-F238E27FC236}">
                  <a16:creationId xmlns="" xmlns:a16="http://schemas.microsoft.com/office/drawing/2014/main" id="{B448019C-7EFB-F54B-AD80-B5CB12A12316}"/>
                </a:ext>
              </a:extLst>
            </p:cNvPr>
            <p:cNvCxnSpPr>
              <a:cxnSpLocks/>
            </p:cNvCxnSpPr>
            <p:nvPr/>
          </p:nvCxnSpPr>
          <p:spPr>
            <a:xfrm flipH="1">
              <a:off x="5041282" y="4162821"/>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2161AD9-4FEA-DE47-AB7A-0D3D9F34C056}"/>
                </a:ext>
              </a:extLst>
            </p:cNvPr>
            <p:cNvCxnSpPr>
              <a:cxnSpLocks/>
            </p:cNvCxnSpPr>
            <p:nvPr/>
          </p:nvCxnSpPr>
          <p:spPr>
            <a:xfrm flipH="1">
              <a:off x="4289475" y="4162822"/>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9" y="6029325"/>
              <a:ext cx="2847975" cy="828675"/>
            </a:xfrm>
            <a:prstGeom prst="rect">
              <a:avLst/>
            </a:prstGeom>
          </p:spPr>
        </p:pic>
        <p:sp>
          <p:nvSpPr>
            <p:cNvPr id="18" name="Title 1">
              <a:extLst>
                <a:ext uri="{FF2B5EF4-FFF2-40B4-BE49-F238E27FC236}">
                  <a16:creationId xmlns="" xmlns:a16="http://schemas.microsoft.com/office/drawing/2014/main" id="{DADDC354-7EBE-3548-9016-82A6B02C3C95}"/>
                </a:ext>
              </a:extLst>
            </p:cNvPr>
            <p:cNvSpPr txBox="1">
              <a:spLocks/>
            </p:cNvSpPr>
            <p:nvPr/>
          </p:nvSpPr>
          <p:spPr>
            <a:xfrm>
              <a:off x="3876071" y="361407"/>
              <a:ext cx="4081806" cy="3223190"/>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50000"/>
                </a:lnSpc>
              </a:pPr>
              <a:r>
                <a:rPr lang="en-US" sz="3600" dirty="0" smtClean="0">
                  <a:solidFill>
                    <a:srgbClr val="FFFFFF"/>
                  </a:solidFill>
                  <a:latin typeface="Georgia"/>
                </a:rPr>
                <a:t>2020 ANNUAL STRATEGIC PLANNING SESSION</a:t>
              </a:r>
              <a:endParaRPr lang="en-ID" sz="3600" dirty="0">
                <a:solidFill>
                  <a:srgbClr val="FFFFFF"/>
                </a:solidFill>
                <a:latin typeface="Georgia"/>
              </a:endParaRPr>
            </a:p>
          </p:txBody>
        </p:sp>
      </p:grpSp>
    </p:spTree>
    <p:extLst>
      <p:ext uri="{BB962C8B-B14F-4D97-AF65-F5344CB8AC3E}">
        <p14:creationId xmlns:p14="http://schemas.microsoft.com/office/powerpoint/2010/main" val="338714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TextBox 8">
            <a:extLst>
              <a:ext uri="{FF2B5EF4-FFF2-40B4-BE49-F238E27FC236}">
                <a16:creationId xmlns="" xmlns:a16="http://schemas.microsoft.com/office/drawing/2014/main" id="{3D1D2E24-36FA-6149-B377-163EFDF93ABC}"/>
              </a:ext>
            </a:extLst>
          </p:cNvPr>
          <p:cNvSpPr txBox="1"/>
          <p:nvPr/>
        </p:nvSpPr>
        <p:spPr>
          <a:xfrm>
            <a:off x="989160" y="792228"/>
            <a:ext cx="3798740"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a:t>
            </a:r>
            <a:r>
              <a:rPr lang="da-DK" sz="1400" b="1" dirty="0" smtClean="0">
                <a:solidFill>
                  <a:srgbClr val="FFFFFF"/>
                </a:solidFill>
                <a:latin typeface="Segoe UI Light"/>
                <a:cs typeface="Segoe UI" panose="020B0502040204020203" pitchFamily="34" charset="0"/>
              </a:rPr>
              <a:t>5: Healthy incarcerated population</a:t>
            </a:r>
            <a:endParaRPr lang="da-DK" sz="1400" b="1" dirty="0">
              <a:solidFill>
                <a:srgbClr val="FFFFFF"/>
              </a:solidFill>
              <a:latin typeface="Segoe UI Light"/>
              <a:cs typeface="Segoe UI" panose="020B0502040204020203" pitchFamily="34" charset="0"/>
            </a:endParaRPr>
          </a:p>
        </p:txBody>
      </p:sp>
      <p:sp>
        <p:nvSpPr>
          <p:cNvPr id="10"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Solution tree</a:t>
            </a:r>
            <a:endParaRPr kumimoji="0" lang="en-US" sz="4000" b="1" i="0" u="none" strike="noStrike" kern="1200" cap="none" spc="0" normalizeH="0" baseline="0" noProof="0" dirty="0">
              <a:ln>
                <a:noFill/>
              </a:ln>
              <a:solidFill>
                <a:srgbClr val="000000"/>
              </a:solidFill>
              <a:effectLst/>
              <a:uLnTx/>
              <a:uFillTx/>
              <a:latin typeface="Georgia"/>
            </a:endParaRPr>
          </a:p>
        </p:txBody>
      </p:sp>
      <p:graphicFrame>
        <p:nvGraphicFramePr>
          <p:cNvPr id="8" name="Diagram 7"/>
          <p:cNvGraphicFramePr/>
          <p:nvPr>
            <p:extLst>
              <p:ext uri="{D42A27DB-BD31-4B8C-83A1-F6EECF244321}">
                <p14:modId xmlns:p14="http://schemas.microsoft.com/office/powerpoint/2010/main" val="3537122865"/>
              </p:ext>
            </p:extLst>
          </p:nvPr>
        </p:nvGraphicFramePr>
        <p:xfrm>
          <a:off x="431801" y="1326494"/>
          <a:ext cx="11339784" cy="553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36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644" y="108204"/>
            <a:ext cx="10805012"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4147968520"/>
              </p:ext>
            </p:extLst>
          </p:nvPr>
        </p:nvGraphicFramePr>
        <p:xfrm>
          <a:off x="309648" y="1257300"/>
          <a:ext cx="11574290" cy="4836758"/>
        </p:xfrm>
        <a:graphic>
          <a:graphicData uri="http://schemas.openxmlformats.org/drawingml/2006/table">
            <a:tbl>
              <a:tblPr firstRow="1" firstCol="1" bandRow="1"/>
              <a:tblGrid>
                <a:gridCol w="2055180">
                  <a:extLst>
                    <a:ext uri="{9D8B030D-6E8A-4147-A177-3AD203B41FA5}">
                      <a16:colId xmlns:a16="http://schemas.microsoft.com/office/drawing/2014/main" xmlns="" val="2672124337"/>
                    </a:ext>
                  </a:extLst>
                </a:gridCol>
                <a:gridCol w="3294993">
                  <a:extLst>
                    <a:ext uri="{9D8B030D-6E8A-4147-A177-3AD203B41FA5}">
                      <a16:colId xmlns:a16="http://schemas.microsoft.com/office/drawing/2014/main" xmlns="" val="102369112"/>
                    </a:ext>
                  </a:extLst>
                </a:gridCol>
                <a:gridCol w="1388679">
                  <a:extLst>
                    <a:ext uri="{9D8B030D-6E8A-4147-A177-3AD203B41FA5}">
                      <a16:colId xmlns:a16="http://schemas.microsoft.com/office/drawing/2014/main" xmlns="" val="4122419918"/>
                    </a:ext>
                  </a:extLst>
                </a:gridCol>
                <a:gridCol w="1473200">
                  <a:extLst>
                    <a:ext uri="{9D8B030D-6E8A-4147-A177-3AD203B41FA5}">
                      <a16:colId xmlns:a16="http://schemas.microsoft.com/office/drawing/2014/main" xmlns="" val="1025326353"/>
                    </a:ext>
                  </a:extLst>
                </a:gridCol>
                <a:gridCol w="3362238">
                  <a:extLst>
                    <a:ext uri="{9D8B030D-6E8A-4147-A177-3AD203B41FA5}">
                      <a16:colId xmlns:a16="http://schemas.microsoft.com/office/drawing/2014/main" xmlns="" val="1802985295"/>
                    </a:ext>
                  </a:extLst>
                </a:gridCol>
              </a:tblGrid>
              <a:tr h="31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94015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Impact (Strategic Plan)</a:t>
                      </a:r>
                    </a:p>
                    <a:p>
                      <a:pPr marL="0" marR="0" indent="0" algn="l" defTabSz="914400" eaLnBrk="1" fontAlgn="auto" latinLnBrk="0" hangingPunct="1">
                        <a:lnSpc>
                          <a:spcPct val="115000"/>
                        </a:lnSpc>
                        <a:spcBef>
                          <a:spcPts val="0"/>
                        </a:spcBef>
                        <a:spcAft>
                          <a:spcPts val="0"/>
                        </a:spcAft>
                        <a:buClrTx/>
                        <a:buSzTx/>
                        <a:buFontTx/>
                        <a:buNone/>
                        <a:tabLst/>
                        <a:defRPr/>
                      </a:pPr>
                      <a:r>
                        <a:rPr lang="en-US" sz="1400" b="0" i="0" u="none" strike="noStrike" baseline="0" dirty="0" smtClean="0">
                          <a:solidFill>
                            <a:schemeClr val="tx1"/>
                          </a:solidFill>
                          <a:latin typeface="+mj-lt"/>
                          <a:ea typeface="+mn-ea"/>
                          <a:cs typeface="+mn-cs"/>
                        </a:rPr>
                        <a:t>Safe and empowered communities through sustainable economic development </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94618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r>
                        <a:rPr lang="en-GB" sz="1400" b="1" i="0" u="none" strike="noStrike" baseline="0" dirty="0" smtClean="0">
                          <a:solidFill>
                            <a:schemeClr val="tx1"/>
                          </a:solidFill>
                          <a:latin typeface="+mj-lt"/>
                          <a:ea typeface="+mn-ea"/>
                          <a:cs typeface="+mn-cs"/>
                        </a:rPr>
                        <a:t>Outcome (Strategic Plan)</a:t>
                      </a:r>
                      <a:endParaRPr lang="en-US" sz="1400" b="1" i="0" u="none" strike="noStrike" baseline="0" dirty="0" smtClean="0">
                        <a:solidFill>
                          <a:schemeClr val="tx1"/>
                        </a:solidFill>
                        <a:latin typeface="+mj-lt"/>
                        <a:ea typeface="+mn-ea"/>
                        <a:cs typeface="+mn-cs"/>
                      </a:endParaRPr>
                    </a:p>
                    <a:p>
                      <a:r>
                        <a:rPr lang="en-GB" sz="1400" b="0" i="0" u="none" strike="noStrike" kern="1200" baseline="0" dirty="0" smtClean="0">
                          <a:solidFill>
                            <a:schemeClr val="tx1"/>
                          </a:solidFill>
                          <a:latin typeface="+mj-lt"/>
                          <a:ea typeface="+mn-ea"/>
                          <a:cs typeface="+mn-cs"/>
                          <a:sym typeface="Arial"/>
                        </a:rPr>
                        <a:t>Healthy incarcerated population</a:t>
                      </a:r>
                      <a:endParaRPr lang="en-GB" sz="1400" b="0" i="0" u="none" strike="noStrike" kern="1200" baseline="0" dirty="0">
                        <a:solidFill>
                          <a:schemeClr val="tx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400" b="0" i="0" u="none" strike="noStrike" kern="1200" baseline="0" dirty="0" smtClean="0">
                          <a:solidFill>
                            <a:schemeClr val="tx1"/>
                          </a:solidFill>
                          <a:latin typeface="+mj-lt"/>
                          <a:ea typeface="+mn-ea"/>
                          <a:cs typeface="+mn-cs"/>
                          <a:sym typeface="Arial"/>
                        </a:rPr>
                        <a:t>Percentage of inmates accessing Primary Health Care Services on the basis of need</a:t>
                      </a:r>
                      <a:endParaRPr lang="en-GB" sz="1400" b="0" i="0" u="none" strike="noStrike" kern="1200" baseline="0" dirty="0">
                        <a:solidFill>
                          <a:schemeClr val="tx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ZA" sz="1400" b="0" i="0" u="none" strike="noStrike" kern="1200" baseline="0" dirty="0" smtClean="0">
                          <a:solidFill>
                            <a:schemeClr val="tx1"/>
                          </a:solidFill>
                          <a:latin typeface="+mj-lt"/>
                          <a:ea typeface="+mn-ea"/>
                          <a:cs typeface="+mn-cs"/>
                          <a:sym typeface="Arial"/>
                        </a:rPr>
                        <a:t>70% of inmates of inmates accessing Primary Health Services on the basis of need at correctional facilities</a:t>
                      </a:r>
                      <a:endParaRPr lang="en-GB" sz="1400" b="0" i="0" u="none" strike="noStrike" kern="1200" baseline="0" dirty="0">
                        <a:solidFill>
                          <a:schemeClr val="tx1"/>
                        </a:solidFill>
                        <a:latin typeface="+mj-lt"/>
                        <a:ea typeface="+mn-ea"/>
                        <a:cs typeface="+mn-cs"/>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ZA" sz="1400" b="0" i="0" u="none" strike="noStrike" kern="1200" baseline="0" dirty="0" smtClean="0">
                          <a:solidFill>
                            <a:schemeClr val="tx1"/>
                          </a:solidFill>
                          <a:latin typeface="+mj-lt"/>
                          <a:ea typeface="+mn-ea"/>
                          <a:cs typeface="+mn-cs"/>
                          <a:sym typeface="Arial"/>
                        </a:rPr>
                        <a:t>80% of inmates accessing Primary Health Services on the basis of needs at correctional facilities</a:t>
                      </a:r>
                      <a:endParaRPr lang="en-GB" sz="1400" b="0" i="0" u="none" strike="noStrike" kern="1200" baseline="0" dirty="0">
                        <a:solidFill>
                          <a:schemeClr val="tx1"/>
                        </a:solidFill>
                        <a:latin typeface="+mj-lt"/>
                        <a:ea typeface="+mn-ea"/>
                        <a:cs typeface="+mn-cs"/>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4625" lvl="0" indent="-174625" algn="l" defTabSz="885530" rtl="0" eaLnBrk="1" latinLnBrk="0" hangingPunct="1">
                        <a:lnSpc>
                          <a:spcPct val="107000"/>
                        </a:lnSpc>
                        <a:spcAft>
                          <a:spcPts val="300"/>
                        </a:spcAft>
                        <a:buFont typeface="Arial"/>
                        <a:buChar char="•"/>
                      </a:pPr>
                      <a:r>
                        <a:rPr lang="en-GB" sz="1400" b="0" i="0" u="none" strike="noStrike" kern="1200" baseline="0" dirty="0" smtClean="0">
                          <a:solidFill>
                            <a:schemeClr val="tx1"/>
                          </a:solidFill>
                          <a:latin typeface="+mj-lt"/>
                          <a:ea typeface="+mn-ea"/>
                          <a:cs typeface="+mn-cs"/>
                        </a:rPr>
                        <a:t>Inmates in need of care must be willing to seek healthcare services</a:t>
                      </a:r>
                      <a:endParaRPr lang="en-ZA" sz="1400" b="0" i="0" u="none" strike="noStrike" kern="1200" baseline="0" dirty="0" smtClean="0">
                        <a:solidFill>
                          <a:schemeClr val="tx1"/>
                        </a:solidFill>
                        <a:latin typeface="+mj-lt"/>
                        <a:ea typeface="+mn-ea"/>
                        <a:cs typeface="+mn-cs"/>
                      </a:endParaRPr>
                    </a:p>
                    <a:p>
                      <a:pPr marL="174625" lvl="0" indent="-174625" algn="l" defTabSz="885530" rtl="0" eaLnBrk="1" latinLnBrk="0" hangingPunct="1">
                        <a:lnSpc>
                          <a:spcPct val="107000"/>
                        </a:lnSpc>
                        <a:spcAft>
                          <a:spcPts val="300"/>
                        </a:spcAft>
                        <a:buFont typeface="Arial"/>
                        <a:buChar char="•"/>
                      </a:pPr>
                      <a:r>
                        <a:rPr lang="en-GB" sz="1400" b="0" i="0" u="none" strike="noStrike" kern="1200" baseline="0" dirty="0" smtClean="0">
                          <a:solidFill>
                            <a:schemeClr val="tx1"/>
                          </a:solidFill>
                          <a:latin typeface="+mj-lt"/>
                          <a:ea typeface="+mn-ea"/>
                          <a:cs typeface="+mn-cs"/>
                        </a:rPr>
                        <a:t>Availability of primary healthcare resources</a:t>
                      </a:r>
                      <a:endParaRPr lang="en-ZA" sz="1400" b="0" i="0" u="none" strike="noStrike" kern="1200"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429769">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Output (current)</a:t>
                      </a:r>
                    </a:p>
                    <a:p>
                      <a:r>
                        <a:rPr lang="en-ZA" sz="1400" b="0" i="0" u="none" strike="noStrike" kern="1200" baseline="0" dirty="0" smtClean="0">
                          <a:solidFill>
                            <a:schemeClr val="tx1"/>
                          </a:solidFill>
                          <a:latin typeface="+mj-lt"/>
                          <a:ea typeface="+mn-ea"/>
                          <a:cs typeface="+mn-cs"/>
                        </a:rPr>
                        <a:t>Communicable diseases treatment 	</a:t>
                      </a:r>
                    </a:p>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a:solidFill>
                            <a:schemeClr val="tx1"/>
                          </a:solidFill>
                          <a:latin typeface="+mj-lt"/>
                          <a:ea typeface="+mn-ea"/>
                          <a:cs typeface="+mn-cs"/>
                        </a:rPr>
                        <a:t>Offenders viral load suppression rate (at 12 months)</a:t>
                      </a:r>
                      <a:endParaRPr lang="en-ZA" sz="14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smtClean="0">
                          <a:solidFill>
                            <a:schemeClr val="tx1"/>
                          </a:solidFill>
                          <a:latin typeface="+mj-lt"/>
                          <a:ea typeface="+mn-ea"/>
                          <a:cs typeface="+mn-cs"/>
                        </a:rPr>
                        <a:t>91%</a:t>
                      </a:r>
                      <a:endParaRPr lang="en-ZA" sz="1400" b="0" i="0" u="none" strike="noStrike" kern="1200" baseline="0" smtClean="0">
                        <a:solidFill>
                          <a:schemeClr val="tx1"/>
                        </a:solidFill>
                        <a:latin typeface="+mj-lt"/>
                        <a:ea typeface="+mn-ea"/>
                        <a:cs typeface="+mn-cs"/>
                      </a:endParaRPr>
                    </a:p>
                    <a:p>
                      <a:pPr>
                        <a:lnSpc>
                          <a:spcPct val="115000"/>
                        </a:lnSpc>
                        <a:spcAft>
                          <a:spcPts val="0"/>
                        </a:spcAft>
                      </a:pPr>
                      <a:r>
                        <a:rPr lang="en-GB" sz="1400" b="0" i="0" u="none" strike="noStrike" kern="1200" baseline="0" smtClean="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smtClean="0">
                          <a:solidFill>
                            <a:schemeClr val="tx1"/>
                          </a:solidFill>
                          <a:latin typeface="+mj-lt"/>
                          <a:ea typeface="+mn-ea"/>
                          <a:cs typeface="+mn-cs"/>
                        </a:rPr>
                        <a:t>91%</a:t>
                      </a:r>
                      <a:endParaRPr lang="en-ZA" sz="1400" b="0" i="0" u="none" strike="noStrike" kern="1200" baseline="0" smtClean="0">
                        <a:solidFill>
                          <a:schemeClr val="tx1"/>
                        </a:solidFill>
                        <a:latin typeface="+mj-lt"/>
                        <a:ea typeface="+mn-ea"/>
                        <a:cs typeface="+mn-cs"/>
                      </a:endParaRPr>
                    </a:p>
                    <a:p>
                      <a:pPr>
                        <a:lnSpc>
                          <a:spcPct val="115000"/>
                        </a:lnSpc>
                        <a:spcAft>
                          <a:spcPts val="0"/>
                        </a:spcAft>
                      </a:pPr>
                      <a:r>
                        <a:rPr lang="en-GB" sz="1400" b="0" i="0" u="none" strike="noStrike" kern="1200" baseline="0" smtClean="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500254">
                <a:tc vMerge="1">
                  <a:txBody>
                    <a:bodyPr/>
                    <a:lstStyle/>
                    <a:p>
                      <a:endParaRPr lang="en-ZA"/>
                    </a:p>
                  </a:txBody>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Offenders Tuberculosis (TB) new pulmonary cure rate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smtClean="0">
                          <a:solidFill>
                            <a:schemeClr val="tx1"/>
                          </a:solidFill>
                          <a:latin typeface="+mj-lt"/>
                          <a:ea typeface="+mn-ea"/>
                          <a:cs typeface="+mn-cs"/>
                        </a:rPr>
                        <a:t>91%</a:t>
                      </a:r>
                      <a:endParaRPr lang="en-ZA" sz="1400" b="0" i="0" u="none" strike="noStrike" kern="1200" baseline="0" smtClean="0">
                        <a:solidFill>
                          <a:schemeClr val="tx1"/>
                        </a:solidFill>
                        <a:latin typeface="+mj-lt"/>
                        <a:ea typeface="+mn-ea"/>
                        <a:cs typeface="+mn-cs"/>
                      </a:endParaRPr>
                    </a:p>
                    <a:p>
                      <a:pPr>
                        <a:lnSpc>
                          <a:spcPct val="115000"/>
                        </a:lnSpc>
                        <a:spcAft>
                          <a:spcPts val="0"/>
                        </a:spcAft>
                      </a:pPr>
                      <a:r>
                        <a:rPr lang="en-GB" sz="1400" b="0" i="0" u="none" strike="noStrike" kern="1200" baseline="0" smtClean="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400" b="0" i="0" u="none" strike="noStrike" kern="1200" baseline="0" dirty="0" smtClean="0">
                          <a:solidFill>
                            <a:schemeClr val="tx1"/>
                          </a:solidFill>
                          <a:latin typeface="+mj-lt"/>
                          <a:ea typeface="+mn-ea"/>
                          <a:cs typeface="+mn-cs"/>
                        </a:rPr>
                        <a:t>91%</a:t>
                      </a:r>
                      <a:endParaRPr lang="en-ZA" sz="1400" b="0" i="0" u="none" strike="noStrike" kern="1200" baseline="0" dirty="0" smtClean="0">
                        <a:solidFill>
                          <a:schemeClr val="tx1"/>
                        </a:solidFill>
                        <a:latin typeface="+mj-lt"/>
                        <a:ea typeface="+mn-ea"/>
                        <a:cs typeface="+mn-cs"/>
                      </a:endParaRPr>
                    </a:p>
                    <a:p>
                      <a:pPr>
                        <a:lnSpc>
                          <a:spcPct val="115000"/>
                        </a:lnSpc>
                        <a:spcAft>
                          <a:spcPts val="0"/>
                        </a:spcAft>
                      </a:pPr>
                      <a:r>
                        <a:rPr lang="en-GB" sz="1400" b="0" i="0" u="none" strike="noStrike" kern="1200" baseline="0" dirty="0" smtClean="0">
                          <a:solidFill>
                            <a:schemeClr val="tx1"/>
                          </a:solidFill>
                          <a:latin typeface="+mj-lt"/>
                          <a:ea typeface="+mn-ea"/>
                          <a:cs typeface="+mn-cs"/>
                        </a:rPr>
                        <a:t> </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460">
                <a:tc>
                  <a:txBody>
                    <a:bodyPr/>
                    <a:lstStyle/>
                    <a:p>
                      <a:pPr algn="l">
                        <a:lnSpc>
                          <a:spcPct val="115000"/>
                        </a:lnSpc>
                        <a:spcAft>
                          <a:spcPts val="0"/>
                        </a:spcAft>
                      </a:pPr>
                      <a:r>
                        <a:rPr lang="en-US" sz="1400" b="0" i="0" u="none" strike="noStrike" baseline="0" dirty="0" smtClean="0">
                          <a:solidFill>
                            <a:schemeClr val="tx1"/>
                          </a:solidFill>
                          <a:latin typeface="+mj-lt"/>
                          <a:ea typeface="+mn-ea"/>
                          <a:cs typeface="+mn-cs"/>
                        </a:rPr>
                        <a:t>Non-Communicable diseases treatment</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Percentage of inmates screened for diabetes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smtClean="0">
                          <a:solidFill>
                            <a:schemeClr val="tx1"/>
                          </a:solidFill>
                          <a:latin typeface="+mj-lt"/>
                          <a:ea typeface="+mn-ea"/>
                          <a:cs typeface="+mn-cs"/>
                        </a:rPr>
                        <a:t>90%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smtClean="0">
                          <a:solidFill>
                            <a:schemeClr val="tx1"/>
                          </a:solidFill>
                          <a:latin typeface="+mj-lt"/>
                          <a:ea typeface="+mn-ea"/>
                          <a:cs typeface="+mn-cs"/>
                        </a:rPr>
                        <a:t>90%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989159" y="8046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spTree>
    <p:extLst>
      <p:ext uri="{BB962C8B-B14F-4D97-AF65-F5344CB8AC3E}">
        <p14:creationId xmlns:p14="http://schemas.microsoft.com/office/powerpoint/2010/main" val="40738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3764704539"/>
              </p:ext>
            </p:extLst>
          </p:nvPr>
        </p:nvGraphicFramePr>
        <p:xfrm>
          <a:off x="325413" y="1285403"/>
          <a:ext cx="11574290" cy="5180302"/>
        </p:xfrm>
        <a:graphic>
          <a:graphicData uri="http://schemas.openxmlformats.org/drawingml/2006/table">
            <a:tbl>
              <a:tblPr firstRow="1" firstCol="1" bandRow="1"/>
              <a:tblGrid>
                <a:gridCol w="2115500">
                  <a:extLst>
                    <a:ext uri="{9D8B030D-6E8A-4147-A177-3AD203B41FA5}">
                      <a16:colId xmlns:a16="http://schemas.microsoft.com/office/drawing/2014/main" xmlns="" val="2672124337"/>
                    </a:ext>
                  </a:extLst>
                </a:gridCol>
                <a:gridCol w="3150152">
                  <a:extLst>
                    <a:ext uri="{9D8B030D-6E8A-4147-A177-3AD203B41FA5}">
                      <a16:colId xmlns:a16="http://schemas.microsoft.com/office/drawing/2014/main" xmlns="" val="102369112"/>
                    </a:ext>
                  </a:extLst>
                </a:gridCol>
                <a:gridCol w="1473200">
                  <a:extLst>
                    <a:ext uri="{9D8B030D-6E8A-4147-A177-3AD203B41FA5}">
                      <a16:colId xmlns:a16="http://schemas.microsoft.com/office/drawing/2014/main" xmlns="" val="4122419918"/>
                    </a:ext>
                  </a:extLst>
                </a:gridCol>
                <a:gridCol w="1473200">
                  <a:extLst>
                    <a:ext uri="{9D8B030D-6E8A-4147-A177-3AD203B41FA5}">
                      <a16:colId xmlns:a16="http://schemas.microsoft.com/office/drawing/2014/main" xmlns="" val="1025326353"/>
                    </a:ext>
                  </a:extLst>
                </a:gridCol>
                <a:gridCol w="3362238">
                  <a:extLst>
                    <a:ext uri="{9D8B030D-6E8A-4147-A177-3AD203B41FA5}">
                      <a16:colId xmlns:a16="http://schemas.microsoft.com/office/drawing/2014/main" xmlns="" val="1802985295"/>
                    </a:ext>
                  </a:extLst>
                </a:gridCol>
              </a:tblGrid>
              <a:tr h="30148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525687">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kern="1200" baseline="0" dirty="0" smtClean="0">
                          <a:solidFill>
                            <a:schemeClr val="tx1"/>
                          </a:solidFill>
                          <a:latin typeface="Calibri"/>
                          <a:ea typeface=""/>
                          <a:cs typeface=""/>
                        </a:rPr>
                        <a:t>Output (current)</a:t>
                      </a:r>
                    </a:p>
                    <a:p>
                      <a:pPr algn="l">
                        <a:lnSpc>
                          <a:spcPct val="115000"/>
                        </a:lnSpc>
                        <a:spcAft>
                          <a:spcPts val="0"/>
                        </a:spcAft>
                      </a:pPr>
                      <a:r>
                        <a:rPr lang="en-US" sz="1400" b="0" i="0" u="none" strike="noStrike" kern="1200" baseline="0" dirty="0" smtClean="0">
                          <a:solidFill>
                            <a:schemeClr val="tx1"/>
                          </a:solidFill>
                          <a:latin typeface="+mj-lt"/>
                          <a:ea typeface="+mn-ea"/>
                          <a:cs typeface="+mn-cs"/>
                        </a:rPr>
                        <a:t>Non-Communicable diseases treatment</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a:solidFill>
                            <a:schemeClr val="tx1"/>
                          </a:solidFill>
                          <a:latin typeface="+mj-lt"/>
                          <a:ea typeface="+mn-ea"/>
                          <a:cs typeface="+mn-cs"/>
                        </a:rPr>
                        <a:t>Percentage of inmates screened for hypertension</a:t>
                      </a:r>
                      <a:endParaRPr lang="en-ZA" sz="14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90%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90%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472966">
                <a:tc vMerge="1">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Percentage of identified inmates tested for COVID-19</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GB" sz="1400" b="0" i="0" u="none" strike="noStrike" kern="1200" baseline="0" dirty="0" smtClean="0">
                          <a:solidFill>
                            <a:schemeClr val="tx1"/>
                          </a:solidFill>
                          <a:latin typeface="+mj-lt"/>
                          <a:ea typeface="+mn-ea"/>
                          <a:cs typeface="+mn-cs"/>
                        </a:rPr>
                        <a:t>100%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GB" sz="1400" b="0" i="0" u="none" strike="noStrike" kern="1200" baseline="0" dirty="0" smtClean="0">
                          <a:solidFill>
                            <a:schemeClr val="tx1"/>
                          </a:solidFill>
                          <a:latin typeface="+mj-lt"/>
                          <a:ea typeface="+mn-ea"/>
                          <a:cs typeface="+mn-cs"/>
                        </a:rPr>
                        <a:t>100%</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35046">
                <a:tc vMerge="1">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a:solidFill>
                            <a:schemeClr val="tx1"/>
                          </a:solidFill>
                          <a:latin typeface="+mj-lt"/>
                          <a:ea typeface="+mn-ea"/>
                          <a:cs typeface="+mn-cs"/>
                        </a:rPr>
                        <a:t>Percentage of inmates who have recovered from Coronavirus Disease 2019 (COVID-19)</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GB" sz="1400" b="0" i="0" u="none" strike="noStrike" kern="1200" baseline="0" dirty="0" smtClean="0">
                          <a:solidFill>
                            <a:schemeClr val="tx1"/>
                          </a:solidFill>
                          <a:latin typeface="+mj-lt"/>
                          <a:ea typeface="+mn-ea"/>
                          <a:cs typeface="+mn-cs"/>
                        </a:rPr>
                        <a:t>85%</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GB" sz="1400" b="0" i="0" u="none" strike="noStrike" kern="1200" baseline="0" dirty="0" smtClean="0">
                          <a:solidFill>
                            <a:schemeClr val="tx1"/>
                          </a:solidFill>
                          <a:latin typeface="+mj-lt"/>
                          <a:ea typeface="+mn-ea"/>
                          <a:cs typeface="+mn-cs"/>
                        </a:rPr>
                        <a:t>85%</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64462">
                <a:tc>
                  <a:txBody>
                    <a:bodyPr/>
                    <a:lstStyle/>
                    <a:p>
                      <a:pPr algn="l">
                        <a:lnSpc>
                          <a:spcPct val="115000"/>
                        </a:lnSpc>
                        <a:spcAft>
                          <a:spcPts val="0"/>
                        </a:spcAft>
                      </a:pPr>
                      <a:r>
                        <a:rPr lang="en-ZA" sz="1400" b="0" i="0" u="none" strike="noStrike" baseline="0" dirty="0" smtClean="0">
                          <a:solidFill>
                            <a:schemeClr val="tx1"/>
                          </a:solidFill>
                          <a:latin typeface="+mj-lt"/>
                          <a:ea typeface="+mn-ea"/>
                          <a:cs typeface="+mn-cs"/>
                        </a:rPr>
                        <a:t>Nutritional diets provided</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baseline="0" dirty="0" smtClean="0">
                          <a:solidFill>
                            <a:schemeClr val="tx1"/>
                          </a:solidFill>
                          <a:latin typeface="+mj-lt"/>
                          <a:ea typeface="+mn-ea"/>
                          <a:cs typeface="+mn-cs"/>
                        </a:rPr>
                        <a:t>Percentage of therapeutic diets prescribed  for inmates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ZA" sz="1400" b="0" i="0" u="none" strike="noStrike" kern="1200" baseline="0" dirty="0" smtClean="0">
                          <a:solidFill>
                            <a:schemeClr val="tx1"/>
                          </a:solidFill>
                          <a:latin typeface="+mj-lt"/>
                          <a:ea typeface="+mn-ea"/>
                          <a:cs typeface="+mn-cs"/>
                        </a:rPr>
                        <a:t>12%</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r>
                        <a:rPr lang="en-ZA" sz="1400" b="0" i="0" u="none" strike="noStrike" kern="1200" baseline="0" dirty="0" smtClean="0">
                          <a:solidFill>
                            <a:schemeClr val="tx1"/>
                          </a:solidFill>
                          <a:latin typeface="+mj-lt"/>
                          <a:ea typeface="+mn-ea"/>
                          <a:cs typeface="+mn-cs"/>
                        </a:rPr>
                        <a:t>12%</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2566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kern="1200" baseline="0" dirty="0" smtClean="0">
                          <a:solidFill>
                            <a:schemeClr val="tx1"/>
                          </a:solidFill>
                          <a:latin typeface="Calibri"/>
                          <a:ea typeface=""/>
                          <a:cs typeface=""/>
                        </a:rPr>
                        <a:t>Output (new)</a:t>
                      </a:r>
                    </a:p>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723146">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15000"/>
                        </a:lnSpc>
                        <a:spcAft>
                          <a:spcPts val="0"/>
                        </a:spcAft>
                      </a:pPr>
                      <a:r>
                        <a:rPr lang="en-US" sz="1400" b="1" i="0" u="none" strike="noStrike" baseline="0" dirty="0" smtClean="0">
                          <a:solidFill>
                            <a:schemeClr val="tx1"/>
                          </a:solidFill>
                          <a:latin typeface="+mj-lt"/>
                          <a:ea typeface="+mn-ea"/>
                          <a:cs typeface="+mn-cs"/>
                        </a:rPr>
                        <a:t>Strategic Operational Outputs</a:t>
                      </a:r>
                    </a:p>
                    <a:p>
                      <a:pPr algn="l">
                        <a:lnSpc>
                          <a:spcPct val="115000"/>
                        </a:lnSpc>
                        <a:spcAft>
                          <a:spcPts val="0"/>
                        </a:spcAft>
                      </a:pPr>
                      <a:r>
                        <a:rPr lang="en-US" sz="1400" b="0" i="0" u="none" strike="noStrike" baseline="0" dirty="0" smtClean="0">
                          <a:solidFill>
                            <a:schemeClr val="tx1"/>
                          </a:solidFill>
                          <a:latin typeface="+mj-lt"/>
                          <a:ea typeface="+mn-ea"/>
                          <a:cs typeface="+mn-cs"/>
                        </a:rPr>
                        <a:t>(how do we deliver the outcomes)</a:t>
                      </a:r>
                    </a:p>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Number of Management Areas that have appointed officials in writing as environmental hygiene supervisors in all Correctional Centres and Remand Detention Facilities</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46</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485176">
                <a:tc vMerge="1">
                  <a:txBody>
                    <a:bodyPr/>
                    <a:lstStyle/>
                    <a:p>
                      <a:endParaRPr lang="en-ZA"/>
                    </a:p>
                  </a:txBody>
                  <a:tcPr/>
                </a:tc>
                <a:tc>
                  <a:txBody>
                    <a:bodyPr/>
                    <a:lstStyle/>
                    <a:p>
                      <a:pPr>
                        <a:lnSpc>
                          <a:spcPct val="115000"/>
                        </a:lnSpc>
                        <a:spcAft>
                          <a:spcPts val="0"/>
                        </a:spcAft>
                      </a:pPr>
                      <a:r>
                        <a:rPr lang="en-ZA" sz="1400" b="0" i="0" u="none" strike="noStrike" kern="1200" baseline="0" dirty="0" smtClean="0">
                          <a:solidFill>
                            <a:schemeClr val="tx1"/>
                          </a:solidFill>
                          <a:latin typeface="+mj-lt"/>
                          <a:ea typeface="+mn-ea"/>
                          <a:cs typeface="+mn-cs"/>
                        </a:rPr>
                        <a:t>Number of Management Areas that have functional Pharmaceutical and Therapeutics Committees (PTCs</a:t>
                      </a:r>
                      <a:r>
                        <a:rPr lang="en-ZA" sz="1800" kern="1200" dirty="0" smtClean="0">
                          <a:solidFill>
                            <a:schemeClr val="tx1"/>
                          </a:solidFill>
                          <a:effectLst/>
                          <a:latin typeface="+mn-lt"/>
                          <a:ea typeface="+mn-ea"/>
                          <a:cs typeface="+mn-cs"/>
                        </a:rPr>
                        <a:t>)</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n-lt"/>
                          <a:ea typeface="Calibri" panose="020F0502020204030204" pitchFamily="34" charset="0"/>
                          <a:cs typeface="Times New Roman" panose="02020603050405020304" pitchFamily="18" charset="0"/>
                        </a:rPr>
                        <a:t>46</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989159" y="8046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spTree>
    <p:extLst>
      <p:ext uri="{BB962C8B-B14F-4D97-AF65-F5344CB8AC3E}">
        <p14:creationId xmlns:p14="http://schemas.microsoft.com/office/powerpoint/2010/main" val="418329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704"/>
            <a:ext cx="12192000" cy="830997"/>
          </a:xfrm>
          <a:prstGeom prst="rect">
            <a:avLst/>
          </a:prstGeom>
          <a:noFill/>
          <a:effectLst/>
        </p:spPr>
        <p:txBody>
          <a:bodyPr wrap="square" rtlCol="0">
            <a:spAutoFit/>
          </a:bodyPr>
          <a:lstStyle/>
          <a:p>
            <a:r>
              <a:rPr lang="en-US" sz="2400" b="1" dirty="0">
                <a:solidFill>
                  <a:srgbClr val="000000"/>
                </a:solidFill>
                <a:latin typeface="Georgia"/>
                <a:ea typeface="+mj-ea"/>
                <a:cs typeface="+mj-cs"/>
              </a:rPr>
              <a:t>Care would progress toward an outsourced function with partial </a:t>
            </a:r>
            <a:r>
              <a:rPr lang="en-US" sz="2400" b="1" dirty="0" err="1">
                <a:solidFill>
                  <a:srgbClr val="000000"/>
                </a:solidFill>
                <a:latin typeface="Georgia"/>
                <a:ea typeface="+mj-ea"/>
                <a:cs typeface="+mj-cs"/>
              </a:rPr>
              <a:t>decentralisation</a:t>
            </a:r>
            <a:r>
              <a:rPr lang="en-US" sz="2400" b="1" dirty="0">
                <a:solidFill>
                  <a:srgbClr val="000000"/>
                </a:solidFill>
                <a:latin typeface="Georgia"/>
                <a:ea typeface="+mj-ea"/>
                <a:cs typeface="+mj-cs"/>
              </a:rPr>
              <a:t> to allow for strategic partnerships</a:t>
            </a:r>
            <a:endParaRPr lang="en-ZA" sz="2400" b="1" dirty="0">
              <a:solidFill>
                <a:srgbClr val="000000"/>
              </a:solidFill>
              <a:latin typeface="Georgia"/>
              <a:ea typeface="+mj-ea"/>
              <a:cs typeface="+mj-cs"/>
            </a:endParaRPr>
          </a:p>
        </p:txBody>
      </p:sp>
      <p:sp>
        <p:nvSpPr>
          <p:cNvPr id="77" name="TextBox 76">
            <a:extLst>
              <a:ext uri="{FF2B5EF4-FFF2-40B4-BE49-F238E27FC236}">
                <a16:creationId xmlns="" xmlns:a16="http://schemas.microsoft.com/office/drawing/2014/main" id="{3D1D2E24-36FA-6149-B377-163EFDF93ABC}"/>
              </a:ext>
            </a:extLst>
          </p:cNvPr>
          <p:cNvSpPr txBox="1"/>
          <p:nvPr/>
        </p:nvSpPr>
        <p:spPr>
          <a:xfrm>
            <a:off x="816596" y="773195"/>
            <a:ext cx="3452733" cy="221742"/>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cxnSp>
        <p:nvCxnSpPr>
          <p:cNvPr id="84" name="Straight Arrow Connector 83">
            <a:extLst>
              <a:ext uri="{FF2B5EF4-FFF2-40B4-BE49-F238E27FC236}">
                <a16:creationId xmlns:a16="http://schemas.microsoft.com/office/drawing/2014/main" xmlns="" id="{00D009DB-35CC-49C2-9338-67E33A8E402B}"/>
              </a:ext>
            </a:extLst>
          </p:cNvPr>
          <p:cNvCxnSpPr>
            <a:cxnSpLocks/>
          </p:cNvCxnSpPr>
          <p:nvPr/>
        </p:nvCxnSpPr>
        <p:spPr>
          <a:xfrm>
            <a:off x="432631" y="6213987"/>
            <a:ext cx="10978321" cy="32439"/>
          </a:xfrm>
          <a:prstGeom prst="straightConnector1">
            <a:avLst/>
          </a:prstGeom>
          <a:noFill/>
          <a:ln w="28575" cap="flat" cmpd="sng" algn="ctr">
            <a:solidFill>
              <a:srgbClr val="005427"/>
            </a:solidFill>
            <a:prstDash val="solid"/>
            <a:miter lim="800000"/>
            <a:tailEnd type="triangle"/>
          </a:ln>
          <a:effectLst/>
        </p:spPr>
      </p:cxnSp>
      <p:grpSp>
        <p:nvGrpSpPr>
          <p:cNvPr id="85" name="Group 84">
            <a:extLst>
              <a:ext uri="{FF2B5EF4-FFF2-40B4-BE49-F238E27FC236}">
                <a16:creationId xmlns:a16="http://schemas.microsoft.com/office/drawing/2014/main" xmlns="" id="{B89E0ABE-45B1-4FD6-BDA2-178677933EE6}"/>
              </a:ext>
            </a:extLst>
          </p:cNvPr>
          <p:cNvGrpSpPr/>
          <p:nvPr/>
        </p:nvGrpSpPr>
        <p:grpSpPr>
          <a:xfrm>
            <a:off x="118808" y="1165609"/>
            <a:ext cx="313826" cy="5048379"/>
            <a:chOff x="118808" y="1165609"/>
            <a:chExt cx="313826" cy="5048379"/>
          </a:xfrm>
        </p:grpSpPr>
        <p:cxnSp>
          <p:nvCxnSpPr>
            <p:cNvPr id="86" name="Straight Arrow Connector 85">
              <a:extLst>
                <a:ext uri="{FF2B5EF4-FFF2-40B4-BE49-F238E27FC236}">
                  <a16:creationId xmlns:a16="http://schemas.microsoft.com/office/drawing/2014/main" xmlns="" id="{1C53510F-F2EC-4E73-94A2-0911C012BF66}"/>
                </a:ext>
              </a:extLst>
            </p:cNvPr>
            <p:cNvCxnSpPr>
              <a:cxnSpLocks/>
            </p:cNvCxnSpPr>
            <p:nvPr/>
          </p:nvCxnSpPr>
          <p:spPr>
            <a:xfrm flipV="1">
              <a:off x="432632" y="1233490"/>
              <a:ext cx="0" cy="4980496"/>
            </a:xfrm>
            <a:prstGeom prst="straightConnector1">
              <a:avLst/>
            </a:prstGeom>
            <a:noFill/>
            <a:ln w="28575" cap="flat" cmpd="sng" algn="ctr">
              <a:solidFill>
                <a:srgbClr val="005427"/>
              </a:solidFill>
              <a:prstDash val="solid"/>
              <a:miter lim="800000"/>
              <a:tailEnd type="triangle"/>
            </a:ln>
            <a:effectLst/>
          </p:spPr>
        </p:cxnSp>
        <p:sp>
          <p:nvSpPr>
            <p:cNvPr id="87" name="Rectangle 86">
              <a:extLst>
                <a:ext uri="{FF2B5EF4-FFF2-40B4-BE49-F238E27FC236}">
                  <a16:creationId xmlns:a16="http://schemas.microsoft.com/office/drawing/2014/main" xmlns="" id="{FF097216-9F6C-4F25-A3CB-D3D014309F89}"/>
                </a:ext>
              </a:extLst>
            </p:cNvPr>
            <p:cNvSpPr/>
            <p:nvPr/>
          </p:nvSpPr>
          <p:spPr>
            <a:xfrm rot="16200000">
              <a:off x="-289633" y="1574052"/>
              <a:ext cx="1130710" cy="31382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OUTSOURCE</a:t>
              </a:r>
            </a:p>
          </p:txBody>
        </p:sp>
        <p:sp>
          <p:nvSpPr>
            <p:cNvPr id="88" name="Rectangle 87">
              <a:extLst>
                <a:ext uri="{FF2B5EF4-FFF2-40B4-BE49-F238E27FC236}">
                  <a16:creationId xmlns:a16="http://schemas.microsoft.com/office/drawing/2014/main" xmlns="" id="{BFEDC244-FA40-4747-859A-CE7D11C1FC87}"/>
                </a:ext>
              </a:extLst>
            </p:cNvPr>
            <p:cNvSpPr/>
            <p:nvPr/>
          </p:nvSpPr>
          <p:spPr>
            <a:xfrm rot="16200000">
              <a:off x="-289635" y="3479282"/>
              <a:ext cx="1130710" cy="313823"/>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200" b="1" i="0" u="sng" strike="noStrike" kern="0" cap="none" spc="0" normalizeH="0" baseline="0" noProof="0" smtClean="0">
                  <a:ln>
                    <a:noFill/>
                  </a:ln>
                  <a:solidFill>
                    <a:sysClr val="windowText" lastClr="000000"/>
                  </a:solidFill>
                  <a:effectLst/>
                  <a:uLnTx/>
                  <a:uFillTx/>
                  <a:latin typeface="Lato"/>
                </a:rPr>
                <a:t>CONTROL</a:t>
              </a:r>
            </a:p>
          </p:txBody>
        </p:sp>
        <p:sp>
          <p:nvSpPr>
            <p:cNvPr id="89" name="Rectangle 88">
              <a:extLst>
                <a:ext uri="{FF2B5EF4-FFF2-40B4-BE49-F238E27FC236}">
                  <a16:creationId xmlns:a16="http://schemas.microsoft.com/office/drawing/2014/main" xmlns="" id="{FEF203BF-AD2E-4BFF-B7A8-4682647F6BBE}"/>
                </a:ext>
              </a:extLst>
            </p:cNvPr>
            <p:cNvSpPr/>
            <p:nvPr/>
          </p:nvSpPr>
          <p:spPr>
            <a:xfrm rot="16200000">
              <a:off x="-235082" y="5546274"/>
              <a:ext cx="1021604" cy="313823"/>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INSOURCE</a:t>
              </a:r>
            </a:p>
          </p:txBody>
        </p:sp>
      </p:grpSp>
      <p:grpSp>
        <p:nvGrpSpPr>
          <p:cNvPr id="90" name="Group 89">
            <a:extLst>
              <a:ext uri="{FF2B5EF4-FFF2-40B4-BE49-F238E27FC236}">
                <a16:creationId xmlns:a16="http://schemas.microsoft.com/office/drawing/2014/main" xmlns="" id="{D04092A1-50F5-4BDA-AB07-0F687808BD99}"/>
              </a:ext>
            </a:extLst>
          </p:cNvPr>
          <p:cNvGrpSpPr/>
          <p:nvPr/>
        </p:nvGrpSpPr>
        <p:grpSpPr>
          <a:xfrm>
            <a:off x="366083" y="6230206"/>
            <a:ext cx="11044863" cy="337866"/>
            <a:chOff x="366083" y="6230206"/>
            <a:chExt cx="11044863" cy="337866"/>
          </a:xfrm>
        </p:grpSpPr>
        <p:sp>
          <p:nvSpPr>
            <p:cNvPr id="91" name="Rectangle 90">
              <a:extLst>
                <a:ext uri="{FF2B5EF4-FFF2-40B4-BE49-F238E27FC236}">
                  <a16:creationId xmlns:a16="http://schemas.microsoft.com/office/drawing/2014/main" xmlns="" id="{2F52830D-443C-40EA-A371-2CC24C4D8EA6}"/>
                </a:ext>
              </a:extLst>
            </p:cNvPr>
            <p:cNvSpPr/>
            <p:nvPr/>
          </p:nvSpPr>
          <p:spPr>
            <a:xfrm>
              <a:off x="10058399" y="6238030"/>
              <a:ext cx="1352547" cy="304138"/>
            </a:xfrm>
            <a:prstGeom prst="rect">
              <a:avLst/>
            </a:prstGeom>
            <a:noFill/>
            <a:ln w="12700" cap="flat" cmpd="sng" algn="ctr">
              <a:noFill/>
              <a:prstDash val="solid"/>
              <a:miter lim="800000"/>
            </a:ln>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DECENTRALISE</a:t>
              </a:r>
            </a:p>
          </p:txBody>
        </p:sp>
        <p:sp>
          <p:nvSpPr>
            <p:cNvPr id="92" name="Rectangle 91">
              <a:extLst>
                <a:ext uri="{FF2B5EF4-FFF2-40B4-BE49-F238E27FC236}">
                  <a16:creationId xmlns:a16="http://schemas.microsoft.com/office/drawing/2014/main" xmlns="" id="{84A284E5-A70F-439C-855D-8FD4B7A9BF2C}"/>
                </a:ext>
              </a:extLst>
            </p:cNvPr>
            <p:cNvSpPr/>
            <p:nvPr/>
          </p:nvSpPr>
          <p:spPr>
            <a:xfrm>
              <a:off x="5160728" y="6238027"/>
              <a:ext cx="1595240" cy="330045"/>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200" b="1" i="0" u="sng" strike="noStrike" kern="0" cap="none" spc="0" normalizeH="0" baseline="0" noProof="0" smtClean="0">
                  <a:ln>
                    <a:noFill/>
                  </a:ln>
                  <a:solidFill>
                    <a:sysClr val="windowText" lastClr="000000"/>
                  </a:solidFill>
                  <a:effectLst/>
                  <a:uLnTx/>
                  <a:uFillTx/>
                  <a:latin typeface="Lato"/>
                </a:rPr>
                <a:t>CO-ORDINATION</a:t>
              </a:r>
            </a:p>
          </p:txBody>
        </p:sp>
        <p:sp>
          <p:nvSpPr>
            <p:cNvPr id="93" name="Rectangle 92">
              <a:extLst>
                <a:ext uri="{FF2B5EF4-FFF2-40B4-BE49-F238E27FC236}">
                  <a16:creationId xmlns:a16="http://schemas.microsoft.com/office/drawing/2014/main" xmlns="" id="{65768F7D-7F5D-4F7B-BD4B-F10696CB30DF}"/>
                </a:ext>
              </a:extLst>
            </p:cNvPr>
            <p:cNvSpPr/>
            <p:nvPr/>
          </p:nvSpPr>
          <p:spPr>
            <a:xfrm>
              <a:off x="366083" y="6230206"/>
              <a:ext cx="1139154" cy="251672"/>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CENTRALISE</a:t>
              </a:r>
            </a:p>
          </p:txBody>
        </p:sp>
      </p:grpSp>
      <p:grpSp>
        <p:nvGrpSpPr>
          <p:cNvPr id="94" name="Group 93">
            <a:extLst>
              <a:ext uri="{FF2B5EF4-FFF2-40B4-BE49-F238E27FC236}">
                <a16:creationId xmlns:a16="http://schemas.microsoft.com/office/drawing/2014/main" xmlns="" id="{D86419E5-AEBF-4E1B-9C28-331E4A99AEA4}"/>
              </a:ext>
            </a:extLst>
          </p:cNvPr>
          <p:cNvGrpSpPr/>
          <p:nvPr/>
        </p:nvGrpSpPr>
        <p:grpSpPr>
          <a:xfrm>
            <a:off x="218700" y="6584820"/>
            <a:ext cx="748998" cy="262563"/>
            <a:chOff x="422379" y="5047383"/>
            <a:chExt cx="980427" cy="303071"/>
          </a:xfrm>
        </p:grpSpPr>
        <p:sp>
          <p:nvSpPr>
            <p:cNvPr id="95" name="Oval 94">
              <a:extLst>
                <a:ext uri="{FF2B5EF4-FFF2-40B4-BE49-F238E27FC236}">
                  <a16:creationId xmlns:a16="http://schemas.microsoft.com/office/drawing/2014/main" xmlns="" id="{A8C32EC6-9D6F-415E-8449-C7A49876116D}"/>
                </a:ext>
              </a:extLst>
            </p:cNvPr>
            <p:cNvSpPr/>
            <p:nvPr/>
          </p:nvSpPr>
          <p:spPr>
            <a:xfrm>
              <a:off x="422379" y="5076698"/>
              <a:ext cx="235617" cy="207770"/>
            </a:xfrm>
            <a:prstGeom prst="ellipse">
              <a:avLst/>
            </a:prstGeom>
            <a:solidFill>
              <a:srgbClr val="103959">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sp>
          <p:nvSpPr>
            <p:cNvPr id="96" name="Rectangle 95">
              <a:extLst>
                <a:ext uri="{FF2B5EF4-FFF2-40B4-BE49-F238E27FC236}">
                  <a16:creationId xmlns:a16="http://schemas.microsoft.com/office/drawing/2014/main" xmlns="" id="{FDC7FFFF-26DD-47CB-BBB7-60675D7F02E2}"/>
                </a:ext>
              </a:extLst>
            </p:cNvPr>
            <p:cNvSpPr/>
            <p:nvPr/>
          </p:nvSpPr>
          <p:spPr>
            <a:xfrm>
              <a:off x="595822" y="5047383"/>
              <a:ext cx="806984" cy="303071"/>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smtClean="0">
                  <a:ln>
                    <a:noFill/>
                  </a:ln>
                  <a:solidFill>
                    <a:prstClr val="black"/>
                  </a:solidFill>
                  <a:effectLst/>
                  <a:uLnTx/>
                  <a:uFillTx/>
                  <a:latin typeface="Lato"/>
                </a:rPr>
                <a:t>Current</a:t>
              </a:r>
            </a:p>
          </p:txBody>
        </p:sp>
      </p:grpSp>
      <p:grpSp>
        <p:nvGrpSpPr>
          <p:cNvPr id="97" name="Group 96">
            <a:extLst>
              <a:ext uri="{FF2B5EF4-FFF2-40B4-BE49-F238E27FC236}">
                <a16:creationId xmlns:a16="http://schemas.microsoft.com/office/drawing/2014/main" xmlns="" id="{0A44A5E0-9FEF-47E5-9E25-E828C66EFF91}"/>
              </a:ext>
            </a:extLst>
          </p:cNvPr>
          <p:cNvGrpSpPr/>
          <p:nvPr/>
        </p:nvGrpSpPr>
        <p:grpSpPr>
          <a:xfrm>
            <a:off x="909345" y="6603121"/>
            <a:ext cx="1000441" cy="225960"/>
            <a:chOff x="422379" y="5399783"/>
            <a:chExt cx="1309562" cy="260820"/>
          </a:xfrm>
        </p:grpSpPr>
        <p:sp>
          <p:nvSpPr>
            <p:cNvPr id="98" name="Oval 97">
              <a:extLst>
                <a:ext uri="{FF2B5EF4-FFF2-40B4-BE49-F238E27FC236}">
                  <a16:creationId xmlns:a16="http://schemas.microsoft.com/office/drawing/2014/main" xmlns="" id="{0831734A-F40C-4A80-92F8-420B0B1CB284}"/>
                </a:ext>
              </a:extLst>
            </p:cNvPr>
            <p:cNvSpPr/>
            <p:nvPr/>
          </p:nvSpPr>
          <p:spPr>
            <a:xfrm>
              <a:off x="422379" y="5416160"/>
              <a:ext cx="235617" cy="20777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sp>
          <p:nvSpPr>
            <p:cNvPr id="99" name="Rectangle 98">
              <a:extLst>
                <a:ext uri="{FF2B5EF4-FFF2-40B4-BE49-F238E27FC236}">
                  <a16:creationId xmlns:a16="http://schemas.microsoft.com/office/drawing/2014/main" xmlns="" id="{593C6AD2-E098-4FDA-B420-0F306F0D0FB0}"/>
                </a:ext>
              </a:extLst>
            </p:cNvPr>
            <p:cNvSpPr/>
            <p:nvPr/>
          </p:nvSpPr>
          <p:spPr>
            <a:xfrm>
              <a:off x="635974" y="5399783"/>
              <a:ext cx="1095967" cy="26082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smtClean="0">
                  <a:ln>
                    <a:noFill/>
                  </a:ln>
                  <a:solidFill>
                    <a:prstClr val="black"/>
                  </a:solidFill>
                  <a:effectLst/>
                  <a:uLnTx/>
                  <a:uFillTx/>
                  <a:latin typeface="Lato"/>
                </a:rPr>
                <a:t>ST</a:t>
              </a:r>
            </a:p>
          </p:txBody>
        </p:sp>
      </p:grpSp>
      <p:grpSp>
        <p:nvGrpSpPr>
          <p:cNvPr id="100" name="Group 99">
            <a:extLst>
              <a:ext uri="{FF2B5EF4-FFF2-40B4-BE49-F238E27FC236}">
                <a16:creationId xmlns:a16="http://schemas.microsoft.com/office/drawing/2014/main" xmlns="" id="{8BA5AD93-D818-410A-8A60-3A7F35C563E4}"/>
              </a:ext>
            </a:extLst>
          </p:cNvPr>
          <p:cNvGrpSpPr/>
          <p:nvPr/>
        </p:nvGrpSpPr>
        <p:grpSpPr>
          <a:xfrm>
            <a:off x="425367" y="1233490"/>
            <a:ext cx="10982234" cy="5004537"/>
            <a:chOff x="425367" y="1233490"/>
            <a:chExt cx="10982234" cy="5004537"/>
          </a:xfrm>
        </p:grpSpPr>
        <p:cxnSp>
          <p:nvCxnSpPr>
            <p:cNvPr id="101" name="Straight Connector 100">
              <a:extLst>
                <a:ext uri="{FF2B5EF4-FFF2-40B4-BE49-F238E27FC236}">
                  <a16:creationId xmlns:a16="http://schemas.microsoft.com/office/drawing/2014/main" xmlns="" id="{1A6B082D-B6EB-4170-95B6-9CFAF746D130}"/>
                </a:ext>
              </a:extLst>
            </p:cNvPr>
            <p:cNvCxnSpPr>
              <a:cxnSpLocks/>
            </p:cNvCxnSpPr>
            <p:nvPr/>
          </p:nvCxnSpPr>
          <p:spPr>
            <a:xfrm>
              <a:off x="3009713" y="1233490"/>
              <a:ext cx="0" cy="4971502"/>
            </a:xfrm>
            <a:prstGeom prst="line">
              <a:avLst/>
            </a:prstGeom>
            <a:noFill/>
            <a:ln w="12700" cap="flat" cmpd="sng" algn="ctr">
              <a:solidFill>
                <a:sysClr val="window" lastClr="FFFFFF">
                  <a:lumMod val="95000"/>
                </a:sysClr>
              </a:solidFill>
              <a:prstDash val="lgDash"/>
              <a:miter lim="800000"/>
            </a:ln>
            <a:effectLst/>
          </p:spPr>
        </p:cxnSp>
        <p:cxnSp>
          <p:nvCxnSpPr>
            <p:cNvPr id="108" name="Straight Connector 107">
              <a:extLst>
                <a:ext uri="{FF2B5EF4-FFF2-40B4-BE49-F238E27FC236}">
                  <a16:creationId xmlns:a16="http://schemas.microsoft.com/office/drawing/2014/main" xmlns="" id="{5AE09A90-7712-4EEB-B1AB-E7EBF053F16B}"/>
                </a:ext>
              </a:extLst>
            </p:cNvPr>
            <p:cNvCxnSpPr>
              <a:cxnSpLocks/>
            </p:cNvCxnSpPr>
            <p:nvPr/>
          </p:nvCxnSpPr>
          <p:spPr>
            <a:xfrm>
              <a:off x="5586792" y="1258704"/>
              <a:ext cx="0" cy="4971502"/>
            </a:xfrm>
            <a:prstGeom prst="line">
              <a:avLst/>
            </a:prstGeom>
            <a:noFill/>
            <a:ln w="12700" cap="flat" cmpd="sng" algn="ctr">
              <a:solidFill>
                <a:sysClr val="window" lastClr="FFFFFF">
                  <a:lumMod val="95000"/>
                </a:sysClr>
              </a:solidFill>
              <a:prstDash val="lgDash"/>
              <a:miter lim="800000"/>
            </a:ln>
            <a:effectLst/>
          </p:spPr>
        </p:cxnSp>
        <p:cxnSp>
          <p:nvCxnSpPr>
            <p:cNvPr id="109" name="Straight Connector 108">
              <a:extLst>
                <a:ext uri="{FF2B5EF4-FFF2-40B4-BE49-F238E27FC236}">
                  <a16:creationId xmlns:a16="http://schemas.microsoft.com/office/drawing/2014/main" xmlns="" id="{ECBC2BD7-C293-438C-BE3F-214F842105E5}"/>
                </a:ext>
              </a:extLst>
            </p:cNvPr>
            <p:cNvCxnSpPr>
              <a:cxnSpLocks/>
            </p:cNvCxnSpPr>
            <p:nvPr/>
          </p:nvCxnSpPr>
          <p:spPr>
            <a:xfrm>
              <a:off x="8163871" y="1244813"/>
              <a:ext cx="0" cy="4971502"/>
            </a:xfrm>
            <a:prstGeom prst="line">
              <a:avLst/>
            </a:prstGeom>
            <a:noFill/>
            <a:ln w="12700" cap="flat" cmpd="sng" algn="ctr">
              <a:solidFill>
                <a:sysClr val="window" lastClr="FFFFFF">
                  <a:lumMod val="95000"/>
                </a:sysClr>
              </a:solidFill>
              <a:prstDash val="lgDash"/>
              <a:miter lim="800000"/>
            </a:ln>
            <a:effectLst/>
          </p:spPr>
        </p:cxnSp>
        <p:cxnSp>
          <p:nvCxnSpPr>
            <p:cNvPr id="110" name="Straight Connector 109">
              <a:extLst>
                <a:ext uri="{FF2B5EF4-FFF2-40B4-BE49-F238E27FC236}">
                  <a16:creationId xmlns:a16="http://schemas.microsoft.com/office/drawing/2014/main" xmlns="" id="{55F92ECA-B5F4-47DA-A3F6-B807290584CC}"/>
                </a:ext>
              </a:extLst>
            </p:cNvPr>
            <p:cNvCxnSpPr>
              <a:cxnSpLocks/>
            </p:cNvCxnSpPr>
            <p:nvPr/>
          </p:nvCxnSpPr>
          <p:spPr>
            <a:xfrm>
              <a:off x="10740949" y="1266525"/>
              <a:ext cx="0" cy="4971502"/>
            </a:xfrm>
            <a:prstGeom prst="line">
              <a:avLst/>
            </a:prstGeom>
            <a:noFill/>
            <a:ln w="12700" cap="flat" cmpd="sng" algn="ctr">
              <a:solidFill>
                <a:sysClr val="window" lastClr="FFFFFF">
                  <a:lumMod val="95000"/>
                </a:sysClr>
              </a:solidFill>
              <a:prstDash val="lgDash"/>
              <a:miter lim="800000"/>
            </a:ln>
            <a:effectLst/>
          </p:spPr>
        </p:cxnSp>
        <p:cxnSp>
          <p:nvCxnSpPr>
            <p:cNvPr id="111" name="Straight Connector 110">
              <a:extLst>
                <a:ext uri="{FF2B5EF4-FFF2-40B4-BE49-F238E27FC236}">
                  <a16:creationId xmlns:a16="http://schemas.microsoft.com/office/drawing/2014/main" xmlns="" id="{76C53D9C-E572-43F5-B31C-7366BC655361}"/>
                </a:ext>
              </a:extLst>
            </p:cNvPr>
            <p:cNvCxnSpPr>
              <a:cxnSpLocks/>
            </p:cNvCxnSpPr>
            <p:nvPr/>
          </p:nvCxnSpPr>
          <p:spPr>
            <a:xfrm rot="5400000">
              <a:off x="5952731" y="-3963728"/>
              <a:ext cx="0" cy="10909741"/>
            </a:xfrm>
            <a:prstGeom prst="line">
              <a:avLst/>
            </a:prstGeom>
            <a:noFill/>
            <a:ln w="12700" cap="flat" cmpd="sng" algn="ctr">
              <a:solidFill>
                <a:sysClr val="window" lastClr="FFFFFF">
                  <a:lumMod val="95000"/>
                </a:sysClr>
              </a:solidFill>
              <a:prstDash val="lgDash"/>
              <a:miter lim="800000"/>
            </a:ln>
            <a:effectLst/>
          </p:spPr>
        </p:cxnSp>
        <p:cxnSp>
          <p:nvCxnSpPr>
            <p:cNvPr id="112" name="Straight Connector 111">
              <a:extLst>
                <a:ext uri="{FF2B5EF4-FFF2-40B4-BE49-F238E27FC236}">
                  <a16:creationId xmlns:a16="http://schemas.microsoft.com/office/drawing/2014/main" xmlns="" id="{2D3643D8-BEDD-4FDC-BD56-88BFB161DBE0}"/>
                </a:ext>
              </a:extLst>
            </p:cNvPr>
            <p:cNvCxnSpPr>
              <a:cxnSpLocks/>
            </p:cNvCxnSpPr>
            <p:nvPr/>
          </p:nvCxnSpPr>
          <p:spPr>
            <a:xfrm rot="5400000">
              <a:off x="5897400" y="-2778962"/>
              <a:ext cx="0" cy="10909741"/>
            </a:xfrm>
            <a:prstGeom prst="line">
              <a:avLst/>
            </a:prstGeom>
            <a:noFill/>
            <a:ln w="12700" cap="flat" cmpd="sng" algn="ctr">
              <a:solidFill>
                <a:sysClr val="window" lastClr="FFFFFF">
                  <a:lumMod val="95000"/>
                </a:sysClr>
              </a:solidFill>
              <a:prstDash val="lgDash"/>
              <a:miter lim="800000"/>
            </a:ln>
            <a:effectLst/>
          </p:spPr>
        </p:cxnSp>
        <p:cxnSp>
          <p:nvCxnSpPr>
            <p:cNvPr id="114" name="Straight Connector 113">
              <a:extLst>
                <a:ext uri="{FF2B5EF4-FFF2-40B4-BE49-F238E27FC236}">
                  <a16:creationId xmlns:a16="http://schemas.microsoft.com/office/drawing/2014/main" xmlns="" id="{011AE3D9-0776-443A-9F4F-C14A94EB99E1}"/>
                </a:ext>
              </a:extLst>
            </p:cNvPr>
            <p:cNvCxnSpPr>
              <a:cxnSpLocks/>
            </p:cNvCxnSpPr>
            <p:nvPr/>
          </p:nvCxnSpPr>
          <p:spPr>
            <a:xfrm rot="5400000">
              <a:off x="5927884" y="-1594196"/>
              <a:ext cx="0" cy="10909741"/>
            </a:xfrm>
            <a:prstGeom prst="line">
              <a:avLst/>
            </a:prstGeom>
            <a:noFill/>
            <a:ln w="12700" cap="flat" cmpd="sng" algn="ctr">
              <a:solidFill>
                <a:sysClr val="window" lastClr="FFFFFF">
                  <a:lumMod val="95000"/>
                </a:sysClr>
              </a:solidFill>
              <a:prstDash val="lgDash"/>
              <a:miter lim="800000"/>
            </a:ln>
            <a:effectLst/>
          </p:spPr>
        </p:cxnSp>
        <p:cxnSp>
          <p:nvCxnSpPr>
            <p:cNvPr id="115" name="Straight Connector 114">
              <a:extLst>
                <a:ext uri="{FF2B5EF4-FFF2-40B4-BE49-F238E27FC236}">
                  <a16:creationId xmlns:a16="http://schemas.microsoft.com/office/drawing/2014/main" xmlns="" id="{1759C436-EDFD-49AD-941E-4900743937E3}"/>
                </a:ext>
              </a:extLst>
            </p:cNvPr>
            <p:cNvCxnSpPr>
              <a:cxnSpLocks/>
            </p:cNvCxnSpPr>
            <p:nvPr/>
          </p:nvCxnSpPr>
          <p:spPr>
            <a:xfrm rot="5400000">
              <a:off x="5880238" y="-409430"/>
              <a:ext cx="0" cy="10909741"/>
            </a:xfrm>
            <a:prstGeom prst="line">
              <a:avLst/>
            </a:prstGeom>
            <a:noFill/>
            <a:ln w="12700" cap="flat" cmpd="sng" algn="ctr">
              <a:solidFill>
                <a:sysClr val="window" lastClr="FFFFFF">
                  <a:lumMod val="95000"/>
                </a:sysClr>
              </a:solidFill>
              <a:prstDash val="lgDash"/>
              <a:miter lim="800000"/>
            </a:ln>
            <a:effectLst/>
          </p:spPr>
        </p:cxnSp>
      </p:grpSp>
      <p:grpSp>
        <p:nvGrpSpPr>
          <p:cNvPr id="116" name="Group 115">
            <a:extLst>
              <a:ext uri="{FF2B5EF4-FFF2-40B4-BE49-F238E27FC236}">
                <a16:creationId xmlns:a16="http://schemas.microsoft.com/office/drawing/2014/main" xmlns="" id="{1BEDEA3B-27EF-4A4F-A63F-A696F8D79145}"/>
              </a:ext>
            </a:extLst>
          </p:cNvPr>
          <p:cNvGrpSpPr/>
          <p:nvPr/>
        </p:nvGrpSpPr>
        <p:grpSpPr>
          <a:xfrm>
            <a:off x="403123" y="1025662"/>
            <a:ext cx="10648488" cy="329376"/>
            <a:chOff x="13166521" y="4833050"/>
            <a:chExt cx="10648488" cy="329376"/>
          </a:xfrm>
        </p:grpSpPr>
        <p:sp>
          <p:nvSpPr>
            <p:cNvPr id="117" name="Rectangle 116">
              <a:extLst>
                <a:ext uri="{FF2B5EF4-FFF2-40B4-BE49-F238E27FC236}">
                  <a16:creationId xmlns:a16="http://schemas.microsoft.com/office/drawing/2014/main" xmlns="" id="{BA25994B-1DBF-448E-9A03-4F55252BD4E2}"/>
                </a:ext>
              </a:extLst>
            </p:cNvPr>
            <p:cNvSpPr/>
            <p:nvPr/>
          </p:nvSpPr>
          <p:spPr>
            <a:xfrm>
              <a:off x="13166521" y="4833050"/>
              <a:ext cx="960700"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Complete</a:t>
              </a:r>
            </a:p>
          </p:txBody>
        </p:sp>
        <p:sp>
          <p:nvSpPr>
            <p:cNvPr id="118" name="Rectangle 117">
              <a:extLst>
                <a:ext uri="{FF2B5EF4-FFF2-40B4-BE49-F238E27FC236}">
                  <a16:creationId xmlns:a16="http://schemas.microsoft.com/office/drawing/2014/main" xmlns="" id="{50E021AB-474D-497B-8013-9743058F57DA}"/>
                </a:ext>
              </a:extLst>
            </p:cNvPr>
            <p:cNvSpPr/>
            <p:nvPr/>
          </p:nvSpPr>
          <p:spPr>
            <a:xfrm>
              <a:off x="17985593" y="4833050"/>
              <a:ext cx="694679"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Balanced </a:t>
              </a:r>
            </a:p>
          </p:txBody>
        </p:sp>
        <p:sp>
          <p:nvSpPr>
            <p:cNvPr id="119" name="Rectangle 118">
              <a:extLst>
                <a:ext uri="{FF2B5EF4-FFF2-40B4-BE49-F238E27FC236}">
                  <a16:creationId xmlns:a16="http://schemas.microsoft.com/office/drawing/2014/main" xmlns="" id="{05089309-7EB1-456A-A92A-17A3E8C4F7A9}"/>
                </a:ext>
              </a:extLst>
            </p:cNvPr>
            <p:cNvSpPr/>
            <p:nvPr/>
          </p:nvSpPr>
          <p:spPr>
            <a:xfrm>
              <a:off x="23125989" y="4833050"/>
              <a:ext cx="689020"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Complete</a:t>
              </a:r>
            </a:p>
          </p:txBody>
        </p:sp>
        <p:sp>
          <p:nvSpPr>
            <p:cNvPr id="120" name="Rectangle 119">
              <a:extLst>
                <a:ext uri="{FF2B5EF4-FFF2-40B4-BE49-F238E27FC236}">
                  <a16:creationId xmlns:a16="http://schemas.microsoft.com/office/drawing/2014/main" xmlns="" id="{4F521538-22AA-4836-89C7-13731C1E03CD}"/>
                </a:ext>
              </a:extLst>
            </p:cNvPr>
            <p:cNvSpPr/>
            <p:nvPr/>
          </p:nvSpPr>
          <p:spPr>
            <a:xfrm>
              <a:off x="20458490" y="4833050"/>
              <a:ext cx="960700"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Partial</a:t>
              </a:r>
            </a:p>
          </p:txBody>
        </p:sp>
        <p:sp>
          <p:nvSpPr>
            <p:cNvPr id="121" name="Rectangle 120">
              <a:extLst>
                <a:ext uri="{FF2B5EF4-FFF2-40B4-BE49-F238E27FC236}">
                  <a16:creationId xmlns:a16="http://schemas.microsoft.com/office/drawing/2014/main" xmlns="" id="{6C9BFA04-22F9-4BFA-8500-5BFB2CA18434}"/>
                </a:ext>
              </a:extLst>
            </p:cNvPr>
            <p:cNvSpPr/>
            <p:nvPr/>
          </p:nvSpPr>
          <p:spPr>
            <a:xfrm>
              <a:off x="15501447" y="4833050"/>
              <a:ext cx="543148"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Partial</a:t>
              </a:r>
            </a:p>
          </p:txBody>
        </p:sp>
      </p:grpSp>
      <p:grpSp>
        <p:nvGrpSpPr>
          <p:cNvPr id="122" name="Group 121">
            <a:extLst>
              <a:ext uri="{FF2B5EF4-FFF2-40B4-BE49-F238E27FC236}">
                <a16:creationId xmlns:a16="http://schemas.microsoft.com/office/drawing/2014/main" xmlns="" id="{C77D83A7-0518-46DF-87BF-DD254DCA70B8}"/>
              </a:ext>
            </a:extLst>
          </p:cNvPr>
          <p:cNvGrpSpPr/>
          <p:nvPr/>
        </p:nvGrpSpPr>
        <p:grpSpPr>
          <a:xfrm rot="5400000">
            <a:off x="8910833" y="3526247"/>
            <a:ext cx="5080815" cy="359545"/>
            <a:chOff x="13166522" y="4833050"/>
            <a:chExt cx="10648487" cy="329377"/>
          </a:xfrm>
        </p:grpSpPr>
        <p:sp>
          <p:nvSpPr>
            <p:cNvPr id="123" name="Rectangle 122">
              <a:extLst>
                <a:ext uri="{FF2B5EF4-FFF2-40B4-BE49-F238E27FC236}">
                  <a16:creationId xmlns:a16="http://schemas.microsoft.com/office/drawing/2014/main" xmlns="" id="{52C7E228-964A-4966-9393-5D093179A799}"/>
                </a:ext>
              </a:extLst>
            </p:cNvPr>
            <p:cNvSpPr/>
            <p:nvPr/>
          </p:nvSpPr>
          <p:spPr>
            <a:xfrm>
              <a:off x="13166522" y="4833050"/>
              <a:ext cx="1353553"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Complete</a:t>
              </a:r>
            </a:p>
          </p:txBody>
        </p:sp>
        <p:sp>
          <p:nvSpPr>
            <p:cNvPr id="124" name="Rectangle 123">
              <a:extLst>
                <a:ext uri="{FF2B5EF4-FFF2-40B4-BE49-F238E27FC236}">
                  <a16:creationId xmlns:a16="http://schemas.microsoft.com/office/drawing/2014/main" xmlns="" id="{40706AF2-DD75-4735-B1EF-4E08C7958428}"/>
                </a:ext>
              </a:extLst>
            </p:cNvPr>
            <p:cNvSpPr/>
            <p:nvPr/>
          </p:nvSpPr>
          <p:spPr>
            <a:xfrm>
              <a:off x="17985594" y="4833051"/>
              <a:ext cx="1543710"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Balanced </a:t>
              </a:r>
            </a:p>
          </p:txBody>
        </p:sp>
        <p:sp>
          <p:nvSpPr>
            <p:cNvPr id="125" name="Rectangle 124">
              <a:extLst>
                <a:ext uri="{FF2B5EF4-FFF2-40B4-BE49-F238E27FC236}">
                  <a16:creationId xmlns:a16="http://schemas.microsoft.com/office/drawing/2014/main" xmlns="" id="{5ED3C425-4E77-49DF-BF3F-6E3001749F7D}"/>
                </a:ext>
              </a:extLst>
            </p:cNvPr>
            <p:cNvSpPr/>
            <p:nvPr/>
          </p:nvSpPr>
          <p:spPr>
            <a:xfrm>
              <a:off x="22427079" y="4833050"/>
              <a:ext cx="1387930"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Complete</a:t>
              </a:r>
            </a:p>
          </p:txBody>
        </p:sp>
        <p:sp>
          <p:nvSpPr>
            <p:cNvPr id="126" name="Rectangle 125">
              <a:extLst>
                <a:ext uri="{FF2B5EF4-FFF2-40B4-BE49-F238E27FC236}">
                  <a16:creationId xmlns:a16="http://schemas.microsoft.com/office/drawing/2014/main" xmlns="" id="{BABD7A4D-EFE3-40DB-ACEF-5DBA18BDDDBB}"/>
                </a:ext>
              </a:extLst>
            </p:cNvPr>
            <p:cNvSpPr/>
            <p:nvPr/>
          </p:nvSpPr>
          <p:spPr>
            <a:xfrm>
              <a:off x="20458489" y="4833050"/>
              <a:ext cx="1387929"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Partial</a:t>
              </a:r>
            </a:p>
          </p:txBody>
        </p:sp>
        <p:sp>
          <p:nvSpPr>
            <p:cNvPr id="127" name="Rectangle 126">
              <a:extLst>
                <a:ext uri="{FF2B5EF4-FFF2-40B4-BE49-F238E27FC236}">
                  <a16:creationId xmlns:a16="http://schemas.microsoft.com/office/drawing/2014/main" xmlns="" id="{C8E99B25-4C5B-4293-ACDF-7E96F3411B40}"/>
                </a:ext>
              </a:extLst>
            </p:cNvPr>
            <p:cNvSpPr/>
            <p:nvPr/>
          </p:nvSpPr>
          <p:spPr>
            <a:xfrm>
              <a:off x="15501452" y="4833050"/>
              <a:ext cx="1658091" cy="3293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smtClean="0">
                  <a:ln>
                    <a:noFill/>
                  </a:ln>
                  <a:solidFill>
                    <a:prstClr val="white">
                      <a:lumMod val="50000"/>
                    </a:prstClr>
                  </a:solidFill>
                  <a:effectLst/>
                  <a:uLnTx/>
                  <a:uFillTx/>
                  <a:latin typeface="Lato"/>
                </a:rPr>
                <a:t>Partial</a:t>
              </a:r>
            </a:p>
          </p:txBody>
        </p:sp>
      </p:grpSp>
      <p:grpSp>
        <p:nvGrpSpPr>
          <p:cNvPr id="128" name="Group 127">
            <a:extLst>
              <a:ext uri="{FF2B5EF4-FFF2-40B4-BE49-F238E27FC236}">
                <a16:creationId xmlns:a16="http://schemas.microsoft.com/office/drawing/2014/main" xmlns="" id="{22549F37-660D-4CA0-80E9-99F8B4091D59}"/>
              </a:ext>
            </a:extLst>
          </p:cNvPr>
          <p:cNvGrpSpPr/>
          <p:nvPr/>
        </p:nvGrpSpPr>
        <p:grpSpPr>
          <a:xfrm>
            <a:off x="8169124" y="5471479"/>
            <a:ext cx="1075382" cy="516984"/>
            <a:chOff x="8344007" y="5732750"/>
            <a:chExt cx="1075382" cy="516984"/>
          </a:xfrm>
        </p:grpSpPr>
        <p:sp>
          <p:nvSpPr>
            <p:cNvPr id="129" name="Oval 128">
              <a:extLst>
                <a:ext uri="{FF2B5EF4-FFF2-40B4-BE49-F238E27FC236}">
                  <a16:creationId xmlns:a16="http://schemas.microsoft.com/office/drawing/2014/main" xmlns="" id="{41207688-8A6F-4540-A50B-9BFA9051A0E4}"/>
                </a:ext>
              </a:extLst>
            </p:cNvPr>
            <p:cNvSpPr/>
            <p:nvPr/>
          </p:nvSpPr>
          <p:spPr>
            <a:xfrm>
              <a:off x="8731632" y="5732750"/>
              <a:ext cx="216000" cy="216000"/>
            </a:xfrm>
            <a:prstGeom prst="ellipse">
              <a:avLst/>
            </a:prstGeom>
            <a:solidFill>
              <a:srgbClr val="103959">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white"/>
                </a:solidFill>
                <a:effectLst/>
                <a:uLnTx/>
                <a:uFillTx/>
                <a:latin typeface="Lato"/>
              </a:endParaRPr>
            </a:p>
          </p:txBody>
        </p:sp>
        <p:sp>
          <p:nvSpPr>
            <p:cNvPr id="130" name="Rectangle 129">
              <a:extLst>
                <a:ext uri="{FF2B5EF4-FFF2-40B4-BE49-F238E27FC236}">
                  <a16:creationId xmlns:a16="http://schemas.microsoft.com/office/drawing/2014/main" xmlns="" id="{84CAA7A0-F1AE-4C4B-B0BC-F2E5FC24DC55}"/>
                </a:ext>
              </a:extLst>
            </p:cNvPr>
            <p:cNvSpPr/>
            <p:nvPr/>
          </p:nvSpPr>
          <p:spPr>
            <a:xfrm>
              <a:off x="8344007" y="5919723"/>
              <a:ext cx="1075382" cy="330011"/>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Care As-Is</a:t>
              </a:r>
            </a:p>
          </p:txBody>
        </p:sp>
      </p:grpSp>
      <p:grpSp>
        <p:nvGrpSpPr>
          <p:cNvPr id="131" name="Group 130">
            <a:extLst>
              <a:ext uri="{FF2B5EF4-FFF2-40B4-BE49-F238E27FC236}">
                <a16:creationId xmlns:a16="http://schemas.microsoft.com/office/drawing/2014/main" xmlns="" id="{CD51C9BD-71BB-4D8F-BCB8-8DF644530ADF}"/>
              </a:ext>
            </a:extLst>
          </p:cNvPr>
          <p:cNvGrpSpPr/>
          <p:nvPr/>
        </p:nvGrpSpPr>
        <p:grpSpPr>
          <a:xfrm>
            <a:off x="1422722" y="6603121"/>
            <a:ext cx="1000441" cy="225960"/>
            <a:chOff x="422379" y="5399783"/>
            <a:chExt cx="1309562" cy="260820"/>
          </a:xfrm>
        </p:grpSpPr>
        <p:sp>
          <p:nvSpPr>
            <p:cNvPr id="132" name="Oval 131">
              <a:extLst>
                <a:ext uri="{FF2B5EF4-FFF2-40B4-BE49-F238E27FC236}">
                  <a16:creationId xmlns:a16="http://schemas.microsoft.com/office/drawing/2014/main" xmlns="" id="{BF87FC09-6B1B-41E7-8A42-CF7D7D743F64}"/>
                </a:ext>
              </a:extLst>
            </p:cNvPr>
            <p:cNvSpPr/>
            <p:nvPr/>
          </p:nvSpPr>
          <p:spPr>
            <a:xfrm>
              <a:off x="422379" y="5416160"/>
              <a:ext cx="235617" cy="207770"/>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sp>
          <p:nvSpPr>
            <p:cNvPr id="133" name="Rectangle 132">
              <a:extLst>
                <a:ext uri="{FF2B5EF4-FFF2-40B4-BE49-F238E27FC236}">
                  <a16:creationId xmlns:a16="http://schemas.microsoft.com/office/drawing/2014/main" xmlns="" id="{B7174335-2718-4731-BCE9-407004E72004}"/>
                </a:ext>
              </a:extLst>
            </p:cNvPr>
            <p:cNvSpPr/>
            <p:nvPr/>
          </p:nvSpPr>
          <p:spPr>
            <a:xfrm>
              <a:off x="635974" y="5399783"/>
              <a:ext cx="1095967" cy="26082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smtClean="0">
                  <a:ln>
                    <a:noFill/>
                  </a:ln>
                  <a:solidFill>
                    <a:prstClr val="black"/>
                  </a:solidFill>
                  <a:effectLst/>
                  <a:uLnTx/>
                  <a:uFillTx/>
                  <a:latin typeface="Lato"/>
                </a:rPr>
                <a:t>MT</a:t>
              </a:r>
            </a:p>
          </p:txBody>
        </p:sp>
      </p:grpSp>
      <p:grpSp>
        <p:nvGrpSpPr>
          <p:cNvPr id="134" name="Group 133">
            <a:extLst>
              <a:ext uri="{FF2B5EF4-FFF2-40B4-BE49-F238E27FC236}">
                <a16:creationId xmlns:a16="http://schemas.microsoft.com/office/drawing/2014/main" xmlns="" id="{E48D63B5-89BF-4453-994A-811439A90331}"/>
              </a:ext>
            </a:extLst>
          </p:cNvPr>
          <p:cNvGrpSpPr/>
          <p:nvPr/>
        </p:nvGrpSpPr>
        <p:grpSpPr>
          <a:xfrm>
            <a:off x="1961155" y="6603121"/>
            <a:ext cx="1000441" cy="225960"/>
            <a:chOff x="422379" y="5399783"/>
            <a:chExt cx="1309562" cy="260820"/>
          </a:xfrm>
        </p:grpSpPr>
        <p:sp>
          <p:nvSpPr>
            <p:cNvPr id="135" name="Oval 134">
              <a:extLst>
                <a:ext uri="{FF2B5EF4-FFF2-40B4-BE49-F238E27FC236}">
                  <a16:creationId xmlns:a16="http://schemas.microsoft.com/office/drawing/2014/main" xmlns="" id="{BB227421-04A4-4C39-A2D2-8D3E6FEB8EAC}"/>
                </a:ext>
              </a:extLst>
            </p:cNvPr>
            <p:cNvSpPr/>
            <p:nvPr/>
          </p:nvSpPr>
          <p:spPr>
            <a:xfrm>
              <a:off x="422379" y="5416160"/>
              <a:ext cx="235617" cy="207770"/>
            </a:xfrm>
            <a:prstGeom prst="ellipse">
              <a:avLst/>
            </a:prstGeom>
            <a:solidFill>
              <a:srgbClr val="00542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sp>
          <p:nvSpPr>
            <p:cNvPr id="136" name="Rectangle 135">
              <a:extLst>
                <a:ext uri="{FF2B5EF4-FFF2-40B4-BE49-F238E27FC236}">
                  <a16:creationId xmlns:a16="http://schemas.microsoft.com/office/drawing/2014/main" xmlns="" id="{BBF99479-6D64-4C2E-92DD-690345E89150}"/>
                </a:ext>
              </a:extLst>
            </p:cNvPr>
            <p:cNvSpPr/>
            <p:nvPr/>
          </p:nvSpPr>
          <p:spPr>
            <a:xfrm>
              <a:off x="635974" y="5399783"/>
              <a:ext cx="1095967" cy="26082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smtClean="0">
                  <a:ln>
                    <a:noFill/>
                  </a:ln>
                  <a:solidFill>
                    <a:prstClr val="black"/>
                  </a:solidFill>
                  <a:effectLst/>
                  <a:uLnTx/>
                  <a:uFillTx/>
                  <a:latin typeface="Lato"/>
                </a:rPr>
                <a:t>LT</a:t>
              </a:r>
            </a:p>
          </p:txBody>
        </p:sp>
      </p:grpSp>
      <p:grpSp>
        <p:nvGrpSpPr>
          <p:cNvPr id="137" name="Group 136">
            <a:extLst>
              <a:ext uri="{FF2B5EF4-FFF2-40B4-BE49-F238E27FC236}">
                <a16:creationId xmlns:a16="http://schemas.microsoft.com/office/drawing/2014/main" xmlns="" id="{DD1E6C2A-7B0C-4E09-9D43-4D21C539A9F8}"/>
              </a:ext>
            </a:extLst>
          </p:cNvPr>
          <p:cNvGrpSpPr/>
          <p:nvPr/>
        </p:nvGrpSpPr>
        <p:grpSpPr>
          <a:xfrm>
            <a:off x="2474532" y="6576041"/>
            <a:ext cx="1365948" cy="225960"/>
            <a:chOff x="422379" y="5378675"/>
            <a:chExt cx="1788005" cy="260820"/>
          </a:xfrm>
        </p:grpSpPr>
        <p:sp>
          <p:nvSpPr>
            <p:cNvPr id="138" name="Oval 137">
              <a:extLst>
                <a:ext uri="{FF2B5EF4-FFF2-40B4-BE49-F238E27FC236}">
                  <a16:creationId xmlns:a16="http://schemas.microsoft.com/office/drawing/2014/main" xmlns="" id="{B8BE5CEA-2E64-4F21-908F-DD5A357584CE}"/>
                </a:ext>
              </a:extLst>
            </p:cNvPr>
            <p:cNvSpPr/>
            <p:nvPr/>
          </p:nvSpPr>
          <p:spPr>
            <a:xfrm>
              <a:off x="422379" y="5416160"/>
              <a:ext cx="235617" cy="207770"/>
            </a:xfrm>
            <a:prstGeom prst="ellipse">
              <a:avLst/>
            </a:prstGeom>
            <a:solidFill>
              <a:srgbClr val="005427">
                <a:lumMod val="10000"/>
                <a:lumOff val="90000"/>
              </a:srgbClr>
            </a:solidFill>
            <a:ln w="12700" cap="flat" cmpd="sng" algn="ctr">
              <a:solidFill>
                <a:srgbClr val="005427">
                  <a:lumMod val="50000"/>
                  <a:lumOff val="50000"/>
                </a:srgb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sp>
          <p:nvSpPr>
            <p:cNvPr id="139" name="Rectangle 138">
              <a:extLst>
                <a:ext uri="{FF2B5EF4-FFF2-40B4-BE49-F238E27FC236}">
                  <a16:creationId xmlns:a16="http://schemas.microsoft.com/office/drawing/2014/main" xmlns="" id="{E379DB60-D117-4904-9BFD-2F4B8BEC698E}"/>
                </a:ext>
              </a:extLst>
            </p:cNvPr>
            <p:cNvSpPr/>
            <p:nvPr/>
          </p:nvSpPr>
          <p:spPr>
            <a:xfrm>
              <a:off x="627994" y="5378675"/>
              <a:ext cx="1582390" cy="26082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smtClean="0">
                  <a:ln>
                    <a:noFill/>
                  </a:ln>
                  <a:solidFill>
                    <a:prstClr val="black"/>
                  </a:solidFill>
                  <a:effectLst/>
                  <a:uLnTx/>
                  <a:uFillTx/>
                  <a:latin typeface="Lato"/>
                </a:rPr>
                <a:t>Change Management Focus</a:t>
              </a:r>
            </a:p>
          </p:txBody>
        </p:sp>
      </p:grpSp>
      <p:grpSp>
        <p:nvGrpSpPr>
          <p:cNvPr id="140" name="Group 139">
            <a:extLst>
              <a:ext uri="{FF2B5EF4-FFF2-40B4-BE49-F238E27FC236}">
                <a16:creationId xmlns:a16="http://schemas.microsoft.com/office/drawing/2014/main" xmlns="" id="{A4629F07-ED2B-4B48-A632-8C91E6617109}"/>
              </a:ext>
            </a:extLst>
          </p:cNvPr>
          <p:cNvGrpSpPr/>
          <p:nvPr/>
        </p:nvGrpSpPr>
        <p:grpSpPr>
          <a:xfrm>
            <a:off x="4435792" y="4739374"/>
            <a:ext cx="4393081" cy="1331711"/>
            <a:chOff x="4858765" y="4706456"/>
            <a:chExt cx="4393081" cy="1331711"/>
          </a:xfrm>
        </p:grpSpPr>
        <p:grpSp>
          <p:nvGrpSpPr>
            <p:cNvPr id="141" name="Group 140">
              <a:extLst>
                <a:ext uri="{FF2B5EF4-FFF2-40B4-BE49-F238E27FC236}">
                  <a16:creationId xmlns:a16="http://schemas.microsoft.com/office/drawing/2014/main" xmlns="" id="{560A141E-6955-4374-9260-F56C04883834}"/>
                </a:ext>
              </a:extLst>
            </p:cNvPr>
            <p:cNvGrpSpPr/>
            <p:nvPr/>
          </p:nvGrpSpPr>
          <p:grpSpPr>
            <a:xfrm>
              <a:off x="4858765" y="4706456"/>
              <a:ext cx="4393081" cy="1331711"/>
              <a:chOff x="4889031" y="4247203"/>
              <a:chExt cx="4393081" cy="1331711"/>
            </a:xfrm>
          </p:grpSpPr>
          <p:grpSp>
            <p:nvGrpSpPr>
              <p:cNvPr id="143" name="Group 142">
                <a:extLst>
                  <a:ext uri="{FF2B5EF4-FFF2-40B4-BE49-F238E27FC236}">
                    <a16:creationId xmlns:a16="http://schemas.microsoft.com/office/drawing/2014/main" xmlns="" id="{A358D4D4-26CF-484F-9576-A9233D4D8CCE}"/>
                  </a:ext>
                </a:extLst>
              </p:cNvPr>
              <p:cNvGrpSpPr/>
              <p:nvPr/>
            </p:nvGrpSpPr>
            <p:grpSpPr>
              <a:xfrm>
                <a:off x="8131519" y="4297118"/>
                <a:ext cx="1150593" cy="619751"/>
                <a:chOff x="7671950" y="5434526"/>
                <a:chExt cx="1150593" cy="619751"/>
              </a:xfrm>
            </p:grpSpPr>
            <p:sp>
              <p:nvSpPr>
                <p:cNvPr id="145" name="Oval 144">
                  <a:extLst>
                    <a:ext uri="{FF2B5EF4-FFF2-40B4-BE49-F238E27FC236}">
                      <a16:creationId xmlns:a16="http://schemas.microsoft.com/office/drawing/2014/main" xmlns="" id="{FD3C2A4F-4FE2-49AC-929F-43EEBD40638B}"/>
                    </a:ext>
                  </a:extLst>
                </p:cNvPr>
                <p:cNvSpPr/>
                <p:nvPr/>
              </p:nvSpPr>
              <p:spPr>
                <a:xfrm>
                  <a:off x="8046154" y="5434526"/>
                  <a:ext cx="216000" cy="216000"/>
                </a:xfrm>
                <a:prstGeom prst="ellipse">
                  <a:avLst/>
                </a:prstGeom>
                <a:solidFill>
                  <a:srgbClr val="FF0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white"/>
                    </a:solidFill>
                    <a:effectLst/>
                    <a:uLnTx/>
                    <a:uFillTx/>
                    <a:latin typeface="Lato"/>
                  </a:endParaRPr>
                </a:p>
              </p:txBody>
            </p:sp>
            <p:sp>
              <p:nvSpPr>
                <p:cNvPr id="146" name="Rectangle 145">
                  <a:extLst>
                    <a:ext uri="{FF2B5EF4-FFF2-40B4-BE49-F238E27FC236}">
                      <a16:creationId xmlns:a16="http://schemas.microsoft.com/office/drawing/2014/main" xmlns="" id="{C3A0D7F3-266D-47AB-ADD9-80AD783CC17C}"/>
                    </a:ext>
                  </a:extLst>
                </p:cNvPr>
                <p:cNvSpPr/>
                <p:nvPr/>
              </p:nvSpPr>
              <p:spPr>
                <a:xfrm>
                  <a:off x="7671950" y="5722928"/>
                  <a:ext cx="1150593" cy="331349"/>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Care (To-Be) (ST)</a:t>
                  </a:r>
                </a:p>
              </p:txBody>
            </p:sp>
          </p:grpSp>
          <p:sp>
            <p:nvSpPr>
              <p:cNvPr id="144" name="Rectangle 143">
                <a:extLst>
                  <a:ext uri="{FF2B5EF4-FFF2-40B4-BE49-F238E27FC236}">
                    <a16:creationId xmlns:a16="http://schemas.microsoft.com/office/drawing/2014/main" xmlns="" id="{6DC7B4C1-95CE-47E5-9165-7269D143095F}"/>
                  </a:ext>
                </a:extLst>
              </p:cNvPr>
              <p:cNvSpPr/>
              <p:nvPr/>
            </p:nvSpPr>
            <p:spPr>
              <a:xfrm>
                <a:off x="4889031" y="4247203"/>
                <a:ext cx="2999641" cy="1331711"/>
              </a:xfrm>
              <a:prstGeom prst="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smtClean="0">
                    <a:ln>
                      <a:noFill/>
                    </a:ln>
                    <a:solidFill>
                      <a:prstClr val="black"/>
                    </a:solidFill>
                    <a:effectLst/>
                    <a:uLnTx/>
                    <a:uFillTx/>
                    <a:latin typeface="Lato"/>
                  </a:rPr>
                  <a:t>The Care function would require strategic partnerships be established in the short term. Streamlining all existing partnerships and maximising future partnership principles would need to be bedded down. Ensuring that overlaps between services offered in Care and Rehabilitation, begin to be centrally coordinated</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smtClean="0">
                  <a:ln>
                    <a:noFill/>
                  </a:ln>
                  <a:solidFill>
                    <a:prstClr val="black"/>
                  </a:solidFill>
                  <a:effectLst/>
                  <a:uLnTx/>
                  <a:uFillTx/>
                  <a:latin typeface="Lato"/>
                </a:endParaRPr>
              </a:p>
            </p:txBody>
          </p:sp>
        </p:grpSp>
        <p:sp>
          <p:nvSpPr>
            <p:cNvPr id="142" name="Oval 141">
              <a:extLst>
                <a:ext uri="{FF2B5EF4-FFF2-40B4-BE49-F238E27FC236}">
                  <a16:creationId xmlns:a16="http://schemas.microsoft.com/office/drawing/2014/main" xmlns="" id="{E8B1BA00-3984-4314-BDA5-3DBCB37C3EE8}"/>
                </a:ext>
              </a:extLst>
            </p:cNvPr>
            <p:cNvSpPr/>
            <p:nvPr/>
          </p:nvSpPr>
          <p:spPr>
            <a:xfrm>
              <a:off x="8719664" y="4771287"/>
              <a:ext cx="216000" cy="216000"/>
            </a:xfrm>
            <a:prstGeom prst="ellipse">
              <a:avLst/>
            </a:prstGeom>
            <a:solidFill>
              <a:srgbClr val="005427">
                <a:lumMod val="10000"/>
                <a:lumOff val="90000"/>
              </a:srgbClr>
            </a:solidFill>
            <a:ln w="12700" cap="flat" cmpd="sng" algn="ctr">
              <a:solidFill>
                <a:srgbClr val="005427">
                  <a:lumMod val="50000"/>
                  <a:lumOff val="50000"/>
                </a:srgbClr>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grpSp>
      <p:grpSp>
        <p:nvGrpSpPr>
          <p:cNvPr id="147" name="Group 146">
            <a:extLst>
              <a:ext uri="{FF2B5EF4-FFF2-40B4-BE49-F238E27FC236}">
                <a16:creationId xmlns:a16="http://schemas.microsoft.com/office/drawing/2014/main" xmlns="" id="{03C2315E-D2EF-42E2-B755-B6674A83F316}"/>
              </a:ext>
            </a:extLst>
          </p:cNvPr>
          <p:cNvGrpSpPr/>
          <p:nvPr/>
        </p:nvGrpSpPr>
        <p:grpSpPr>
          <a:xfrm>
            <a:off x="4435942" y="3228777"/>
            <a:ext cx="4287154" cy="1331711"/>
            <a:chOff x="4980375" y="3159854"/>
            <a:chExt cx="4287154" cy="1331711"/>
          </a:xfrm>
        </p:grpSpPr>
        <p:grpSp>
          <p:nvGrpSpPr>
            <p:cNvPr id="148" name="Group 147">
              <a:extLst>
                <a:ext uri="{FF2B5EF4-FFF2-40B4-BE49-F238E27FC236}">
                  <a16:creationId xmlns:a16="http://schemas.microsoft.com/office/drawing/2014/main" xmlns="" id="{7BD9BCD2-385F-4740-A9CF-2F9BD8E4AB3B}"/>
                </a:ext>
              </a:extLst>
            </p:cNvPr>
            <p:cNvGrpSpPr/>
            <p:nvPr/>
          </p:nvGrpSpPr>
          <p:grpSpPr>
            <a:xfrm>
              <a:off x="4980375" y="3159854"/>
              <a:ext cx="4287154" cy="1331711"/>
              <a:chOff x="4994958" y="2787765"/>
              <a:chExt cx="4287154" cy="1331711"/>
            </a:xfrm>
          </p:grpSpPr>
          <p:grpSp>
            <p:nvGrpSpPr>
              <p:cNvPr id="150" name="Group 149">
                <a:extLst>
                  <a:ext uri="{FF2B5EF4-FFF2-40B4-BE49-F238E27FC236}">
                    <a16:creationId xmlns:a16="http://schemas.microsoft.com/office/drawing/2014/main" xmlns="" id="{DFD28644-C678-4A77-B7D7-ACE9B4631B4B}"/>
                  </a:ext>
                </a:extLst>
              </p:cNvPr>
              <p:cNvGrpSpPr/>
              <p:nvPr/>
            </p:nvGrpSpPr>
            <p:grpSpPr>
              <a:xfrm>
                <a:off x="8131519" y="3167221"/>
                <a:ext cx="1150593" cy="619751"/>
                <a:chOff x="7671950" y="5434526"/>
                <a:chExt cx="1150593" cy="619751"/>
              </a:xfrm>
            </p:grpSpPr>
            <p:sp>
              <p:nvSpPr>
                <p:cNvPr id="152" name="Oval 151">
                  <a:extLst>
                    <a:ext uri="{FF2B5EF4-FFF2-40B4-BE49-F238E27FC236}">
                      <a16:creationId xmlns:a16="http://schemas.microsoft.com/office/drawing/2014/main" xmlns="" id="{39368F21-6547-48E7-9EC9-514F429C7FB6}"/>
                    </a:ext>
                  </a:extLst>
                </p:cNvPr>
                <p:cNvSpPr/>
                <p:nvPr/>
              </p:nvSpPr>
              <p:spPr>
                <a:xfrm>
                  <a:off x="8046154" y="5434526"/>
                  <a:ext cx="216000" cy="216000"/>
                </a:xfrm>
                <a:prstGeom prst="ellipse">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white"/>
                    </a:solidFill>
                    <a:effectLst/>
                    <a:uLnTx/>
                    <a:uFillTx/>
                    <a:latin typeface="Lato"/>
                  </a:endParaRPr>
                </a:p>
              </p:txBody>
            </p:sp>
            <p:sp>
              <p:nvSpPr>
                <p:cNvPr id="153" name="Rectangle 152">
                  <a:extLst>
                    <a:ext uri="{FF2B5EF4-FFF2-40B4-BE49-F238E27FC236}">
                      <a16:creationId xmlns:a16="http://schemas.microsoft.com/office/drawing/2014/main" xmlns="" id="{4A2C3F96-427D-47AB-BF12-A47BDC0BB2AD}"/>
                    </a:ext>
                  </a:extLst>
                </p:cNvPr>
                <p:cNvSpPr/>
                <p:nvPr/>
              </p:nvSpPr>
              <p:spPr>
                <a:xfrm>
                  <a:off x="7671950" y="5722928"/>
                  <a:ext cx="1150593" cy="331349"/>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Care (To-Be) (MT)</a:t>
                  </a:r>
                </a:p>
              </p:txBody>
            </p:sp>
          </p:grpSp>
          <p:sp>
            <p:nvSpPr>
              <p:cNvPr id="151" name="Rectangle 150">
                <a:extLst>
                  <a:ext uri="{FF2B5EF4-FFF2-40B4-BE49-F238E27FC236}">
                    <a16:creationId xmlns:a16="http://schemas.microsoft.com/office/drawing/2014/main" xmlns="" id="{EB2E60D6-EC58-4536-9612-F84D8E2855BA}"/>
                  </a:ext>
                </a:extLst>
              </p:cNvPr>
              <p:cNvSpPr/>
              <p:nvPr/>
            </p:nvSpPr>
            <p:spPr>
              <a:xfrm>
                <a:off x="4994958" y="2787765"/>
                <a:ext cx="2999641" cy="133171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smtClean="0">
                    <a:ln>
                      <a:noFill/>
                    </a:ln>
                    <a:solidFill>
                      <a:prstClr val="black"/>
                    </a:solidFill>
                    <a:effectLst/>
                    <a:uLnTx/>
                    <a:uFillTx/>
                    <a:latin typeface="Lato"/>
                  </a:rPr>
                  <a:t>Demand and supply needs are understood and sister departments take on their mandated role within correctional centres. Outputs of the production workshop begin to be inputs for the Care function</a:t>
                </a:r>
              </a:p>
            </p:txBody>
          </p:sp>
        </p:grpSp>
        <p:sp>
          <p:nvSpPr>
            <p:cNvPr id="149" name="Oval 148">
              <a:extLst>
                <a:ext uri="{FF2B5EF4-FFF2-40B4-BE49-F238E27FC236}">
                  <a16:creationId xmlns:a16="http://schemas.microsoft.com/office/drawing/2014/main" xmlns="" id="{46935DDC-E721-4107-9182-DC0A49851961}"/>
                </a:ext>
              </a:extLst>
            </p:cNvPr>
            <p:cNvSpPr/>
            <p:nvPr/>
          </p:nvSpPr>
          <p:spPr>
            <a:xfrm>
              <a:off x="8757685" y="3552672"/>
              <a:ext cx="216000" cy="216000"/>
            </a:xfrm>
            <a:prstGeom prst="ellipse">
              <a:avLst/>
            </a:prstGeom>
            <a:solidFill>
              <a:srgbClr val="005427">
                <a:lumMod val="10000"/>
                <a:lumOff val="90000"/>
              </a:srgbClr>
            </a:solidFill>
            <a:ln w="12700" cap="flat" cmpd="sng" algn="ctr">
              <a:solidFill>
                <a:srgbClr val="005427">
                  <a:lumMod val="50000"/>
                  <a:lumOff val="50000"/>
                </a:srgbClr>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grpSp>
      <p:grpSp>
        <p:nvGrpSpPr>
          <p:cNvPr id="154" name="Group 153">
            <a:extLst>
              <a:ext uri="{FF2B5EF4-FFF2-40B4-BE49-F238E27FC236}">
                <a16:creationId xmlns:a16="http://schemas.microsoft.com/office/drawing/2014/main" xmlns="" id="{95902C74-3234-425D-9691-73F8F4C24E0F}"/>
              </a:ext>
            </a:extLst>
          </p:cNvPr>
          <p:cNvGrpSpPr/>
          <p:nvPr/>
        </p:nvGrpSpPr>
        <p:grpSpPr>
          <a:xfrm>
            <a:off x="4435943" y="1642743"/>
            <a:ext cx="4219849" cy="1586034"/>
            <a:chOff x="5031997" y="1641124"/>
            <a:chExt cx="4219849" cy="1586034"/>
          </a:xfrm>
        </p:grpSpPr>
        <p:grpSp>
          <p:nvGrpSpPr>
            <p:cNvPr id="155" name="Group 154">
              <a:extLst>
                <a:ext uri="{FF2B5EF4-FFF2-40B4-BE49-F238E27FC236}">
                  <a16:creationId xmlns:a16="http://schemas.microsoft.com/office/drawing/2014/main" xmlns="" id="{15F19C65-23C5-4AC8-914A-38150580D093}"/>
                </a:ext>
              </a:extLst>
            </p:cNvPr>
            <p:cNvGrpSpPr/>
            <p:nvPr/>
          </p:nvGrpSpPr>
          <p:grpSpPr>
            <a:xfrm>
              <a:off x="5031997" y="1641124"/>
              <a:ext cx="4219849" cy="1586034"/>
              <a:chOff x="5062263" y="607096"/>
              <a:chExt cx="4219849" cy="1586034"/>
            </a:xfrm>
          </p:grpSpPr>
          <p:grpSp>
            <p:nvGrpSpPr>
              <p:cNvPr id="157" name="Group 156">
                <a:extLst>
                  <a:ext uri="{FF2B5EF4-FFF2-40B4-BE49-F238E27FC236}">
                    <a16:creationId xmlns:a16="http://schemas.microsoft.com/office/drawing/2014/main" xmlns="" id="{CA473CB5-7F10-4505-94EF-FFAE0A182DAE}"/>
                  </a:ext>
                </a:extLst>
              </p:cNvPr>
              <p:cNvGrpSpPr/>
              <p:nvPr/>
            </p:nvGrpSpPr>
            <p:grpSpPr>
              <a:xfrm>
                <a:off x="8131519" y="1573379"/>
                <a:ext cx="1150593" cy="619751"/>
                <a:chOff x="7671950" y="5434526"/>
                <a:chExt cx="1150593" cy="619751"/>
              </a:xfrm>
            </p:grpSpPr>
            <p:sp>
              <p:nvSpPr>
                <p:cNvPr id="159" name="Oval 158">
                  <a:extLst>
                    <a:ext uri="{FF2B5EF4-FFF2-40B4-BE49-F238E27FC236}">
                      <a16:creationId xmlns:a16="http://schemas.microsoft.com/office/drawing/2014/main" xmlns="" id="{72858458-66BB-4A54-B8F4-6556E064B981}"/>
                    </a:ext>
                  </a:extLst>
                </p:cNvPr>
                <p:cNvSpPr/>
                <p:nvPr/>
              </p:nvSpPr>
              <p:spPr>
                <a:xfrm>
                  <a:off x="8046154" y="5434526"/>
                  <a:ext cx="216000" cy="216000"/>
                </a:xfrm>
                <a:prstGeom prst="ellipse">
                  <a:avLst/>
                </a:prstGeom>
                <a:solidFill>
                  <a:srgbClr val="005427"/>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smtClean="0">
                    <a:ln>
                      <a:noFill/>
                    </a:ln>
                    <a:solidFill>
                      <a:prstClr val="white"/>
                    </a:solidFill>
                    <a:effectLst/>
                    <a:uLnTx/>
                    <a:uFillTx/>
                    <a:latin typeface="Lato"/>
                  </a:endParaRPr>
                </a:p>
              </p:txBody>
            </p:sp>
            <p:sp>
              <p:nvSpPr>
                <p:cNvPr id="160" name="Rectangle 159">
                  <a:extLst>
                    <a:ext uri="{FF2B5EF4-FFF2-40B4-BE49-F238E27FC236}">
                      <a16:creationId xmlns:a16="http://schemas.microsoft.com/office/drawing/2014/main" xmlns="" id="{5E13D5FA-96D4-4031-BB39-47F8A986BF8D}"/>
                    </a:ext>
                  </a:extLst>
                </p:cNvPr>
                <p:cNvSpPr/>
                <p:nvPr/>
              </p:nvSpPr>
              <p:spPr>
                <a:xfrm>
                  <a:off x="7671950" y="5722928"/>
                  <a:ext cx="1150593" cy="331349"/>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smtClean="0">
                      <a:ln>
                        <a:noFill/>
                      </a:ln>
                      <a:solidFill>
                        <a:sysClr val="windowText" lastClr="000000"/>
                      </a:solidFill>
                      <a:effectLst/>
                      <a:uLnTx/>
                      <a:uFillTx/>
                      <a:latin typeface="Lato"/>
                    </a:rPr>
                    <a:t>Care (To-Be) (LT)</a:t>
                  </a:r>
                </a:p>
              </p:txBody>
            </p:sp>
          </p:grpSp>
          <p:sp>
            <p:nvSpPr>
              <p:cNvPr id="158" name="Rectangle 157">
                <a:extLst>
                  <a:ext uri="{FF2B5EF4-FFF2-40B4-BE49-F238E27FC236}">
                    <a16:creationId xmlns:a16="http://schemas.microsoft.com/office/drawing/2014/main" xmlns="" id="{92EBF58D-5813-4B4B-BF64-401C4409EB02}"/>
                  </a:ext>
                </a:extLst>
              </p:cNvPr>
              <p:cNvSpPr/>
              <p:nvPr/>
            </p:nvSpPr>
            <p:spPr>
              <a:xfrm>
                <a:off x="5062263" y="607096"/>
                <a:ext cx="2999641" cy="1331711"/>
              </a:xfrm>
              <a:prstGeom prst="rect">
                <a:avLst/>
              </a:prstGeom>
              <a:solidFill>
                <a:sysClr val="window" lastClr="FFFFFF"/>
              </a:solidFill>
              <a:ln w="12700" cap="flat" cmpd="sng" algn="ctr">
                <a:solidFill>
                  <a:srgbClr val="00542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smtClean="0">
                    <a:ln>
                      <a:noFill/>
                    </a:ln>
                    <a:solidFill>
                      <a:prstClr val="black"/>
                    </a:solidFill>
                    <a:effectLst/>
                    <a:uLnTx/>
                    <a:uFillTx/>
                    <a:latin typeface="Lato"/>
                  </a:rPr>
                  <a:t>If a self sustaining entity is established for production and workshops, procurement of essential care goods would be procured therein and reduce costs. An administration framework and SLA’s are in place like any other service provider</a:t>
                </a:r>
              </a:p>
            </p:txBody>
          </p:sp>
        </p:grpSp>
        <p:sp>
          <p:nvSpPr>
            <p:cNvPr id="156" name="Oval 155">
              <a:extLst>
                <a:ext uri="{FF2B5EF4-FFF2-40B4-BE49-F238E27FC236}">
                  <a16:creationId xmlns:a16="http://schemas.microsoft.com/office/drawing/2014/main" xmlns="" id="{66BC4D40-0A74-4273-A133-2AD14254662F}"/>
                </a:ext>
              </a:extLst>
            </p:cNvPr>
            <p:cNvSpPr/>
            <p:nvPr/>
          </p:nvSpPr>
          <p:spPr>
            <a:xfrm>
              <a:off x="8733000" y="2603636"/>
              <a:ext cx="216000" cy="216000"/>
            </a:xfrm>
            <a:prstGeom prst="ellipse">
              <a:avLst/>
            </a:prstGeom>
            <a:solidFill>
              <a:srgbClr val="005427">
                <a:lumMod val="10000"/>
                <a:lumOff val="90000"/>
              </a:srgbClr>
            </a:solidFill>
            <a:ln w="12700" cap="flat" cmpd="sng" algn="ctr">
              <a:solidFill>
                <a:srgbClr val="005427">
                  <a:lumMod val="50000"/>
                  <a:lumOff val="50000"/>
                </a:srgbClr>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smtClean="0">
                <a:ln>
                  <a:noFill/>
                </a:ln>
                <a:solidFill>
                  <a:prstClr val="white"/>
                </a:solidFill>
                <a:effectLst/>
                <a:uLnTx/>
                <a:uFillTx/>
                <a:latin typeface="Lato"/>
              </a:endParaRPr>
            </a:p>
          </p:txBody>
        </p:sp>
      </p:grpSp>
      <p:sp>
        <p:nvSpPr>
          <p:cNvPr id="161" name="TextBox 160">
            <a:extLst>
              <a:ext uri="{FF2B5EF4-FFF2-40B4-BE49-F238E27FC236}">
                <a16:creationId xmlns:a16="http://schemas.microsoft.com/office/drawing/2014/main" xmlns="" id="{9D3D3A4C-7F85-4960-BAFA-5D8B05351B17}"/>
              </a:ext>
            </a:extLst>
          </p:cNvPr>
          <p:cNvSpPr txBox="1"/>
          <p:nvPr/>
        </p:nvSpPr>
        <p:spPr>
          <a:xfrm>
            <a:off x="5912916" y="1297039"/>
            <a:ext cx="5451854" cy="338554"/>
          </a:xfrm>
          <a:prstGeom prst="rect">
            <a:avLst/>
          </a:prstGeom>
          <a:solidFill>
            <a:sysClr val="window" lastClr="FFFFFF">
              <a:lumMod val="95000"/>
            </a:sys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600" b="1" i="0" u="sng" strike="noStrike" kern="0" cap="none" spc="0" normalizeH="0" baseline="0" noProof="0" smtClean="0">
                <a:ln>
                  <a:noFill/>
                </a:ln>
                <a:solidFill>
                  <a:sysClr val="windowText" lastClr="000000"/>
                </a:solidFill>
                <a:effectLst/>
                <a:uLnTx/>
                <a:uFillTx/>
                <a:latin typeface="Lato"/>
              </a:rPr>
              <a:t>CARE: PARTIAL OUTSOURCE - PARTIAL DE-CENTRALISED</a:t>
            </a:r>
          </a:p>
        </p:txBody>
      </p:sp>
    </p:spTree>
    <p:extLst>
      <p:ext uri="{BB962C8B-B14F-4D97-AF65-F5344CB8AC3E}">
        <p14:creationId xmlns:p14="http://schemas.microsoft.com/office/powerpoint/2010/main" val="192934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90220" y="142012"/>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3200" b="1" dirty="0" smtClean="0">
                <a:solidFill>
                  <a:srgbClr val="000000"/>
                </a:solidFill>
                <a:latin typeface="Georgia"/>
                <a:sym typeface="Calibri"/>
              </a:rPr>
              <a:t>Modes of service delivery for Care</a:t>
            </a:r>
            <a:endParaRPr lang="en-US" sz="3200" b="1" dirty="0">
              <a:solidFill>
                <a:srgbClr val="000000"/>
              </a:solidFill>
              <a:latin typeface="Georgia"/>
            </a:endParaRPr>
          </a:p>
        </p:txBody>
      </p:sp>
      <p:sp>
        <p:nvSpPr>
          <p:cNvPr id="2" name="Rectangle 1"/>
          <p:cNvSpPr/>
          <p:nvPr/>
        </p:nvSpPr>
        <p:spPr>
          <a:xfrm>
            <a:off x="404191" y="2467094"/>
            <a:ext cx="2385137" cy="2529923"/>
          </a:xfrm>
          <a:prstGeom prst="rect">
            <a:avLst/>
          </a:prstGeom>
        </p:spPr>
        <p:txBody>
          <a:bodyPr wrap="square">
            <a:spAutoFit/>
          </a:bodyPr>
          <a:lstStyle/>
          <a:p>
            <a:pPr lvl="0" algn="just" defTabSz="869137">
              <a:lnSpc>
                <a:spcPct val="90000"/>
              </a:lnSpc>
              <a:spcBef>
                <a:spcPts val="951"/>
              </a:spcBef>
            </a:pPr>
            <a:r>
              <a:rPr lang="en-US" sz="1600" b="1" dirty="0">
                <a:solidFill>
                  <a:sysClr val="windowText" lastClr="000000"/>
                </a:solidFill>
                <a:latin typeface="Lato"/>
              </a:rPr>
              <a:t>Care would require no change on its </a:t>
            </a:r>
            <a:r>
              <a:rPr lang="en-US" sz="1600" b="1" dirty="0" err="1">
                <a:solidFill>
                  <a:sysClr val="windowText" lastClr="000000"/>
                </a:solidFill>
                <a:latin typeface="Lato"/>
              </a:rPr>
              <a:t>decentralised</a:t>
            </a:r>
            <a:r>
              <a:rPr lang="en-US" sz="1600" b="1" dirty="0">
                <a:solidFill>
                  <a:sysClr val="windowText" lastClr="000000"/>
                </a:solidFill>
                <a:latin typeface="Lato"/>
              </a:rPr>
              <a:t> management, but would seek to partner more strategically resulting in functional changes, including ensuring the correct skills and people mix is present</a:t>
            </a:r>
            <a:endParaRPr lang="en-US" sz="1600" b="1" dirty="0">
              <a:solidFill>
                <a:sysClr val="windowText" lastClr="000000"/>
              </a:solidFill>
              <a:latin typeface="Lato"/>
            </a:endParaRPr>
          </a:p>
        </p:txBody>
      </p:sp>
      <p:sp>
        <p:nvSpPr>
          <p:cNvPr id="7" name="Rectangle 6">
            <a:extLst>
              <a:ext uri="{FF2B5EF4-FFF2-40B4-BE49-F238E27FC236}">
                <a16:creationId xmlns="" xmlns:a16="http://schemas.microsoft.com/office/drawing/2014/main" id="{265594CA-0F1B-4C3D-9FBC-EA09A76F868D}"/>
              </a:ext>
            </a:extLst>
          </p:cNvPr>
          <p:cNvSpPr/>
          <p:nvPr/>
        </p:nvSpPr>
        <p:spPr>
          <a:xfrm>
            <a:off x="3110591" y="1320252"/>
            <a:ext cx="3465365" cy="5285499"/>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Propose</a:t>
            </a:r>
            <a:r>
              <a:rPr kumimoji="0" lang="en-ZA" b="1" i="0" u="none" strike="noStrike" kern="0" cap="none" spc="0" normalizeH="0" baseline="0" noProof="0" dirty="0" smtClean="0">
                <a:ln>
                  <a:noFill/>
                </a:ln>
                <a:solidFill>
                  <a:prstClr val="black"/>
                </a:solidFill>
                <a:effectLst/>
                <a:highlight>
                  <a:srgbClr val="FFFFFF"/>
                </a:highlight>
                <a:uLnTx/>
                <a:uFillTx/>
                <a:latin typeface="Lato"/>
              </a:rPr>
              <a:t>d</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If Care is outsourced and partnered the ‘mini government’ delivery challenge can be distributed across other key mandated stakeholders where sister departments take on their mandated role within correctional </a:t>
            </a:r>
            <a:r>
              <a:rPr lang="en-US" sz="1200" kern="0" dirty="0" err="1">
                <a:solidFill>
                  <a:prstClr val="black"/>
                </a:solidFill>
                <a:latin typeface="Lato"/>
              </a:rPr>
              <a:t>centres</a:t>
            </a:r>
            <a:endParaRPr lang="en-US" sz="1200" kern="0" dirty="0">
              <a:solidFill>
                <a:prstClr val="black"/>
              </a:solidFill>
              <a:latin typeface="Lato"/>
            </a:endParaRP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Outsourcing opportunities exists for nutritional services and partnerships for health, psychological, Spiritual care and social work as well as psychiatric, specialized medical services –however where there is overlap between services offered in Care and Rehabilitation, outsourcing partnerships could be </a:t>
            </a:r>
            <a:r>
              <a:rPr lang="en-US" sz="1200" kern="0" dirty="0" err="1">
                <a:solidFill>
                  <a:prstClr val="black"/>
                </a:solidFill>
                <a:latin typeface="Lato"/>
              </a:rPr>
              <a:t>maximised</a:t>
            </a:r>
            <a:endParaRPr lang="en-US" sz="1200" kern="0" dirty="0">
              <a:solidFill>
                <a:prstClr val="black"/>
              </a:solidFill>
              <a:latin typeface="Lato"/>
            </a:endParaRP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However, not all parts of Care can be outsourced, e.g.  Personal and Environmental Hygiene </a:t>
            </a:r>
          </a:p>
          <a:p>
            <a:pPr marL="171450" lvl="0" indent="-171450" defTabSz="457200">
              <a:spcBef>
                <a:spcPts val="600"/>
              </a:spcBef>
              <a:spcAft>
                <a:spcPts val="600"/>
              </a:spcAft>
              <a:buFont typeface="Arial" panose="020B0604020202020204" pitchFamily="34" charset="0"/>
              <a:buChar char="•"/>
              <a:defRPr/>
            </a:pPr>
            <a:r>
              <a:rPr lang="en-US" sz="1200" kern="0" dirty="0">
                <a:solidFill>
                  <a:prstClr val="black"/>
                </a:solidFill>
                <a:latin typeface="Lato"/>
              </a:rPr>
              <a:t>If a self-sustaining entity is established for production and workshops, procurement of essential care goods could rather be procured therein and thereby reduce costs</a:t>
            </a:r>
          </a:p>
          <a:p>
            <a:pPr marL="171450" lvl="0" indent="-171450" defTabSz="457200">
              <a:spcBef>
                <a:spcPts val="600"/>
              </a:spcBef>
              <a:spcAft>
                <a:spcPts val="600"/>
              </a:spcAft>
              <a:buFont typeface="Arial" panose="020B0604020202020204" pitchFamily="34" charset="0"/>
              <a:buChar char="•"/>
              <a:defRPr/>
            </a:pPr>
            <a:endParaRPr lang="en-US" sz="1100" kern="0" dirty="0">
              <a:solidFill>
                <a:prstClr val="black"/>
              </a:solidFill>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8" name="Rectangle 7">
            <a:extLst>
              <a:ext uri="{FF2B5EF4-FFF2-40B4-BE49-F238E27FC236}">
                <a16:creationId xmlns="" xmlns:a16="http://schemas.microsoft.com/office/drawing/2014/main" id="{265594CA-0F1B-4C3D-9FBC-EA09A76F868D}"/>
              </a:ext>
            </a:extLst>
          </p:cNvPr>
          <p:cNvSpPr/>
          <p:nvPr/>
        </p:nvSpPr>
        <p:spPr>
          <a:xfrm>
            <a:off x="6653048" y="1313523"/>
            <a:ext cx="5283848" cy="5292228"/>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What needs to be done to </a:t>
            </a:r>
            <a:r>
              <a:rPr lang="en-ZA" b="1" kern="0" dirty="0" smtClean="0">
                <a:solidFill>
                  <a:prstClr val="black"/>
                </a:solidFill>
                <a:latin typeface="Lato"/>
              </a:rPr>
              <a:t>fast-track</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11" name="TextBox 10">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pic>
        <p:nvPicPr>
          <p:cNvPr id="15" name="Picture 14">
            <a:extLst>
              <a:ext uri="{FF2B5EF4-FFF2-40B4-BE49-F238E27FC236}">
                <a16:creationId xmlns:a16="http://schemas.microsoft.com/office/drawing/2014/main" xmlns="" id="{6D3A75A5-4904-49D2-A21C-4581B1E2080E}"/>
              </a:ext>
            </a:extLst>
          </p:cNvPr>
          <p:cNvPicPr>
            <a:picLocks noChangeAspect="1"/>
          </p:cNvPicPr>
          <p:nvPr/>
        </p:nvPicPr>
        <p:blipFill>
          <a:blip r:embed="rId3"/>
          <a:stretch>
            <a:fillRect/>
          </a:stretch>
        </p:blipFill>
        <p:spPr>
          <a:xfrm>
            <a:off x="790220" y="1336140"/>
            <a:ext cx="2148195" cy="1008000"/>
          </a:xfrm>
          <a:prstGeom prst="rect">
            <a:avLst/>
          </a:prstGeom>
        </p:spPr>
      </p:pic>
      <p:sp>
        <p:nvSpPr>
          <p:cNvPr id="16" name="Rectangle 15">
            <a:extLst>
              <a:ext uri="{FF2B5EF4-FFF2-40B4-BE49-F238E27FC236}">
                <a16:creationId xmlns:a16="http://schemas.microsoft.com/office/drawing/2014/main" xmlns="" id="{27E3CA0A-70BA-40BB-B250-A98C7FF32196}"/>
              </a:ext>
            </a:extLst>
          </p:cNvPr>
          <p:cNvSpPr/>
          <p:nvPr/>
        </p:nvSpPr>
        <p:spPr>
          <a:xfrm rot="16200000">
            <a:off x="69635" y="1665264"/>
            <a:ext cx="996491" cy="327379"/>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bg1"/>
                </a:solidFill>
              </a:rPr>
              <a:t>CARE</a:t>
            </a:r>
            <a:endParaRPr lang="en-ZA" sz="800" b="1" dirty="0">
              <a:solidFill>
                <a:schemeClr val="bg1"/>
              </a:solidFill>
            </a:endParaRPr>
          </a:p>
        </p:txBody>
      </p:sp>
    </p:spTree>
    <p:extLst>
      <p:ext uri="{BB962C8B-B14F-4D97-AF65-F5344CB8AC3E}">
        <p14:creationId xmlns:p14="http://schemas.microsoft.com/office/powerpoint/2010/main" val="410195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graphicFrame>
        <p:nvGraphicFramePr>
          <p:cNvPr id="3" name="Table 2"/>
          <p:cNvGraphicFramePr>
            <a:graphicFrameLocks noGrp="1"/>
          </p:cNvGraphicFramePr>
          <p:nvPr>
            <p:extLst>
              <p:ext uri="{D42A27DB-BD31-4B8C-83A1-F6EECF244321}">
                <p14:modId xmlns:p14="http://schemas.microsoft.com/office/powerpoint/2010/main" val="746168514"/>
              </p:ext>
            </p:extLst>
          </p:nvPr>
        </p:nvGraphicFramePr>
        <p:xfrm>
          <a:off x="492754" y="1204311"/>
          <a:ext cx="11260881" cy="5054600"/>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r>
                        <a:rPr lang="en-ZA" sz="1800" kern="1200" dirty="0" smtClean="0">
                          <a:solidFill>
                            <a:schemeClr val="bg1"/>
                          </a:solidFill>
                          <a:latin typeface="+mn-lt"/>
                          <a:ea typeface="+mn-ea"/>
                          <a:cs typeface="+mn-cs"/>
                        </a:rPr>
                        <a:t>Healthy incarcerated population</a:t>
                      </a:r>
                      <a:endParaRPr lang="en-US" sz="1800" kern="1200" dirty="0" smtClean="0">
                        <a:solidFill>
                          <a:schemeClr val="bg1"/>
                        </a:solidFill>
                        <a:latin typeface="+mn-lt"/>
                        <a:ea typeface="+mn-ea"/>
                        <a:cs typeface="+mn-cs"/>
                      </a:endParaRPr>
                    </a:p>
                  </a:txBody>
                  <a:tcPr>
                    <a:solidFill>
                      <a:srgbClr val="548235"/>
                    </a:solidFill>
                  </a:tcPr>
                </a:tc>
                <a:tc>
                  <a:txBody>
                    <a:bodyPr/>
                    <a:lstStyle/>
                    <a:p>
                      <a:pPr marL="0" lvl="0" algn="l" defTabSz="914400" rtl="0" eaLnBrk="1" latinLnBrk="0" hangingPunct="1"/>
                      <a:r>
                        <a:rPr lang="en-ZA" sz="1800" kern="1200" dirty="0" smtClean="0">
                          <a:solidFill>
                            <a:schemeClr val="bg1"/>
                          </a:solidFill>
                          <a:latin typeface="+mn-lt"/>
                          <a:ea typeface="+mn-ea"/>
                          <a:cs typeface="+mn-cs"/>
                        </a:rPr>
                        <a:t>Inadequate provision of a comprehensive package of health care services   to inmates</a:t>
                      </a:r>
                      <a:endParaRPr lang="en-ZA" sz="1800" kern="1200" dirty="0">
                        <a:solidFill>
                          <a:schemeClr val="bg1"/>
                        </a:solidFill>
                        <a:latin typeface="+mn-lt"/>
                        <a:ea typeface="+mn-ea"/>
                        <a:cs typeface="+mn-cs"/>
                      </a:endParaRPr>
                    </a:p>
                  </a:txBody>
                  <a:tcPr>
                    <a:solidFill>
                      <a:srgbClr val="548235"/>
                    </a:solidFill>
                  </a:tcPr>
                </a:tc>
                <a:tc>
                  <a:txBody>
                    <a:bodyPr/>
                    <a:lstStyle/>
                    <a:p>
                      <a:pPr lvl="0"/>
                      <a:r>
                        <a:rPr lang="en-ZA" sz="1800" kern="1200" dirty="0" smtClean="0">
                          <a:solidFill>
                            <a:schemeClr val="bg1"/>
                          </a:solidFill>
                          <a:latin typeface="+mn-lt"/>
                          <a:ea typeface="+mn-ea"/>
                          <a:cs typeface="+mn-cs"/>
                        </a:rPr>
                        <a:t>Increase in pharmacy facilities in all Management Areas to ensure accessibility of medicines and other medical supplies</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pPr lvl="0"/>
                      <a:r>
                        <a:rPr lang="en-ZA" sz="1800" kern="1200" dirty="0" smtClean="0">
                          <a:solidFill>
                            <a:schemeClr val="bg1"/>
                          </a:solidFill>
                          <a:latin typeface="+mn-lt"/>
                          <a:ea typeface="+mn-ea"/>
                          <a:cs typeface="+mn-cs"/>
                        </a:rPr>
                        <a:t>Provision of health care services in line with applicable legislation and minimum health standards  and integrate inmate system with Health Information system for inmates   </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lvl="0"/>
                      <a:r>
                        <a:rPr lang="en-ZA" sz="1800" kern="1200" dirty="0" smtClean="0">
                          <a:solidFill>
                            <a:schemeClr val="bg1"/>
                          </a:solidFill>
                          <a:latin typeface="+mn-lt"/>
                          <a:ea typeface="+mn-ea"/>
                          <a:cs typeface="+mn-cs"/>
                        </a:rPr>
                        <a:t>Development of DCS specific staffing norms for all cadres of Health Care Professionals/ Service providers</a:t>
                      </a:r>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626969">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bg1"/>
                          </a:solidFill>
                          <a:latin typeface="+mn-lt"/>
                          <a:ea typeface="+mn-ea"/>
                          <a:cs typeface="+mn-cs"/>
                        </a:rPr>
                        <a:t>Strengthen partnership with stakeholders (</a:t>
                      </a:r>
                      <a:r>
                        <a:rPr lang="en-ZA" sz="1800" kern="1200" dirty="0" err="1" smtClean="0">
                          <a:solidFill>
                            <a:schemeClr val="bg1"/>
                          </a:solidFill>
                          <a:latin typeface="+mn-lt"/>
                          <a:ea typeface="+mn-ea"/>
                          <a:cs typeface="+mn-cs"/>
                        </a:rPr>
                        <a:t>DoH</a:t>
                      </a:r>
                      <a:r>
                        <a:rPr lang="en-ZA" sz="1800" kern="1200" dirty="0" smtClean="0">
                          <a:solidFill>
                            <a:schemeClr val="bg1"/>
                          </a:solidFill>
                          <a:latin typeface="+mn-lt"/>
                          <a:ea typeface="+mn-ea"/>
                          <a:cs typeface="+mn-cs"/>
                        </a:rPr>
                        <a:t>)  </a:t>
                      </a:r>
                    </a:p>
                    <a:p>
                      <a:endParaRPr lang="en-ZA" sz="100" kern="1200" dirty="0">
                        <a:solidFill>
                          <a:schemeClr val="dk1"/>
                        </a:solidFill>
                        <a:latin typeface="+mn-lt"/>
                        <a:ea typeface="+mn-ea"/>
                        <a:cs typeface="+mn-cs"/>
                      </a:endParaRPr>
                    </a:p>
                  </a:txBody>
                  <a:tcPr>
                    <a:solidFill>
                      <a:srgbClr val="548235"/>
                    </a:solidFill>
                  </a:tcPr>
                </a:tc>
              </a:tr>
            </a:tbl>
          </a:graphicData>
        </a:graphic>
      </p:graphicFrame>
      <p:sp>
        <p:nvSpPr>
          <p:cNvPr id="5" name="Rounded Rectangle 4">
            <a:extLst>
              <a:ext uri="{FF2B5EF4-FFF2-40B4-BE49-F238E27FC236}">
                <a16:creationId xmlns="" xmlns:a16="http://schemas.microsoft.com/office/drawing/2014/main" id="{3FF68B7E-2A3C-7445-840D-E03AC743B2BC}"/>
              </a:ext>
            </a:extLst>
          </p:cNvPr>
          <p:cNvSpPr/>
          <p:nvPr/>
        </p:nvSpPr>
        <p:spPr>
          <a:xfrm>
            <a:off x="718225" y="748722"/>
            <a:ext cx="11326629" cy="339099"/>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cxnSp>
        <p:nvCxnSpPr>
          <p:cNvPr id="7" name="Straight Connector 6">
            <a:extLst>
              <a:ext uri="{FF2B5EF4-FFF2-40B4-BE49-F238E27FC236}">
                <a16:creationId xmlns="" xmlns:a16="http://schemas.microsoft.com/office/drawing/2014/main" id="{D4D9F918-F730-4449-AB3E-2E8143B1A414}"/>
              </a:ext>
            </a:extLst>
          </p:cNvPr>
          <p:cNvCxnSpPr>
            <a:cxnSpLocks/>
          </p:cNvCxnSpPr>
          <p:nvPr/>
        </p:nvCxnSpPr>
        <p:spPr>
          <a:xfrm>
            <a:off x="7840050" y="918271"/>
            <a:ext cx="3914641" cy="14649"/>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708754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graphicFrame>
        <p:nvGraphicFramePr>
          <p:cNvPr id="3" name="Table 2"/>
          <p:cNvGraphicFramePr>
            <a:graphicFrameLocks noGrp="1"/>
          </p:cNvGraphicFramePr>
          <p:nvPr>
            <p:extLst>
              <p:ext uri="{D42A27DB-BD31-4B8C-83A1-F6EECF244321}">
                <p14:modId xmlns:p14="http://schemas.microsoft.com/office/powerpoint/2010/main" val="144993219"/>
              </p:ext>
            </p:extLst>
          </p:nvPr>
        </p:nvGraphicFramePr>
        <p:xfrm>
          <a:off x="492754" y="1232661"/>
          <a:ext cx="11260881" cy="1630680"/>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endParaRPr lang="en-US" dirty="0" smtClean="0">
                        <a:solidFill>
                          <a:schemeClr val="bg1"/>
                        </a:solidFill>
                      </a:endParaRPr>
                    </a:p>
                  </a:txBody>
                  <a:tcPr>
                    <a:solidFill>
                      <a:srgbClr val="548235"/>
                    </a:solidFill>
                  </a:tcPr>
                </a:tc>
                <a:tc>
                  <a:txBody>
                    <a:bodyPr/>
                    <a:lstStyle/>
                    <a:p>
                      <a:pPr marL="0" lvl="0" algn="l" defTabSz="914400" rtl="0" eaLnBrk="1" latinLnBrk="0" hangingPunct="1"/>
                      <a:endParaRPr lang="en-ZA" sz="1800" kern="1200" dirty="0">
                        <a:solidFill>
                          <a:schemeClr val="bg1"/>
                        </a:solidFill>
                        <a:latin typeface="+mn-lt"/>
                        <a:ea typeface="+mn-ea"/>
                        <a:cs typeface="+mn-cs"/>
                      </a:endParaRPr>
                    </a:p>
                  </a:txBody>
                  <a:tcPr>
                    <a:solidFill>
                      <a:srgbClr val="548235"/>
                    </a:solidFill>
                  </a:tcPr>
                </a:tc>
                <a:tc>
                  <a:txBody>
                    <a:bodyPr/>
                    <a:lstStyle/>
                    <a:p>
                      <a:pPr marL="0" lvl="0" algn="l" defTabSz="914400" rtl="0" eaLnBrk="1" latinLnBrk="0" hangingPunct="1"/>
                      <a:r>
                        <a:rPr lang="en-ZA" sz="1800" kern="1200" dirty="0" smtClean="0">
                          <a:solidFill>
                            <a:schemeClr val="bg1"/>
                          </a:solidFill>
                          <a:effectLst/>
                          <a:latin typeface="+mn-lt"/>
                          <a:ea typeface="+mn-ea"/>
                          <a:cs typeface="+mn-cs"/>
                        </a:rPr>
                        <a:t>Rolling out awareness on communicable diseases across the DCS centres.</a:t>
                      </a:r>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spTree>
    <p:extLst>
      <p:ext uri="{BB962C8B-B14F-4D97-AF65-F5344CB8AC3E}">
        <p14:creationId xmlns:p14="http://schemas.microsoft.com/office/powerpoint/2010/main" val="160959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2800" b="1" dirty="0">
                <a:solidFill>
                  <a:srgbClr val="000000"/>
                </a:solidFill>
                <a:latin typeface="Georgia"/>
                <a:sym typeface="Calibri"/>
              </a:rPr>
              <a:t>Critical success factors and management of dependencies</a:t>
            </a:r>
            <a:endParaRPr sz="28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sp>
        <p:nvSpPr>
          <p:cNvPr id="8" name="TextBox 7"/>
          <p:cNvSpPr txBox="1"/>
          <p:nvPr/>
        </p:nvSpPr>
        <p:spPr>
          <a:xfrm>
            <a:off x="616449" y="1458930"/>
            <a:ext cx="11188558" cy="40011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smtClean="0">
                <a:latin typeface="+mj-lt"/>
              </a:rPr>
              <a:t>Health care system</a:t>
            </a:r>
            <a:endParaRPr lang="en-US" sz="2000" dirty="0">
              <a:latin typeface="+mj-lt"/>
            </a:endParaRPr>
          </a:p>
        </p:txBody>
      </p:sp>
    </p:spTree>
    <p:extLst>
      <p:ext uri="{BB962C8B-B14F-4D97-AF65-F5344CB8AC3E}">
        <p14:creationId xmlns:p14="http://schemas.microsoft.com/office/powerpoint/2010/main" val="3711188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3600" b="1" dirty="0">
                <a:solidFill>
                  <a:srgbClr val="000000"/>
                </a:solidFill>
                <a:latin typeface="Georgia"/>
                <a:sym typeface="Calibri"/>
              </a:rPr>
              <a:t>Conclusion</a:t>
            </a:r>
            <a:endParaRPr sz="28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spTree>
    <p:extLst>
      <p:ext uri="{BB962C8B-B14F-4D97-AF65-F5344CB8AC3E}">
        <p14:creationId xmlns:p14="http://schemas.microsoft.com/office/powerpoint/2010/main" val="3210876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Object 2" hidden="1">
            <a:extLst>
              <a:ext uri="{FF2B5EF4-FFF2-40B4-BE49-F238E27FC236}">
                <a16:creationId xmlns="" xmlns:a16="http://schemas.microsoft.com/office/drawing/2014/main" id="{16BE7A20-2016-4CBC-A7BA-00C94BDE16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5"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 xmlns:a16="http://schemas.microsoft.com/office/drawing/2014/main" id="{385CF3E6-7028-42D7-81C4-BAB7298EC5C2}"/>
              </a:ext>
            </a:extLst>
          </p:cNvPr>
          <p:cNvSpPr/>
          <p:nvPr/>
        </p:nvSpPr>
        <p:spPr>
          <a:xfrm>
            <a:off x="876300" y="0"/>
            <a:ext cx="4639726" cy="62484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 xmlns:a16="http://schemas.microsoft.com/office/drawing/2014/main" id="{B49F274D-0838-40BC-88AF-02BBD88706CA}"/>
              </a:ext>
            </a:extLst>
          </p:cNvPr>
          <p:cNvSpPr txBox="1">
            <a:spLocks/>
          </p:cNvSpPr>
          <p:nvPr/>
        </p:nvSpPr>
        <p:spPr>
          <a:xfrm>
            <a:off x="1278378" y="2057914"/>
            <a:ext cx="3545284"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00000"/>
              </a:lnSpc>
            </a:pPr>
            <a:r>
              <a:rPr lang="en-US" sz="5400" dirty="0">
                <a:solidFill>
                  <a:srgbClr val="FFFFFF"/>
                </a:solidFill>
                <a:latin typeface="Georgia"/>
              </a:rPr>
              <a:t>THANK</a:t>
            </a:r>
          </a:p>
          <a:p>
            <a:pPr>
              <a:lnSpc>
                <a:spcPct val="100000"/>
              </a:lnSpc>
            </a:pPr>
            <a:r>
              <a:rPr lang="en-US" sz="5400" dirty="0">
                <a:solidFill>
                  <a:srgbClr val="FFFFFF"/>
                </a:solidFill>
                <a:latin typeface="Georgia"/>
              </a:rPr>
              <a:t>YOU</a:t>
            </a:r>
            <a:endParaRPr lang="en-ID" sz="5400" dirty="0">
              <a:solidFill>
                <a:srgbClr val="FFFFFF"/>
              </a:solidFill>
              <a:latin typeface="Georgia"/>
            </a:endParaRPr>
          </a:p>
        </p:txBody>
      </p:sp>
      <p:cxnSp>
        <p:nvCxnSpPr>
          <p:cNvPr id="8" name="Straight Connector 7">
            <a:extLst>
              <a:ext uri="{FF2B5EF4-FFF2-40B4-BE49-F238E27FC236}">
                <a16:creationId xmlns="" xmlns:a16="http://schemas.microsoft.com/office/drawing/2014/main" id="{E5B0294F-CD76-4A30-A547-51FDC2BF4F55}"/>
              </a:ext>
            </a:extLst>
          </p:cNvPr>
          <p:cNvCxnSpPr>
            <a:cxnSpLocks/>
          </p:cNvCxnSpPr>
          <p:nvPr/>
        </p:nvCxnSpPr>
        <p:spPr>
          <a:xfrm flipH="1">
            <a:off x="1905000" y="4055697"/>
            <a:ext cx="35874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C7A415C-7BB2-4638-83F1-47FE931C4138}"/>
              </a:ext>
            </a:extLst>
          </p:cNvPr>
          <p:cNvCxnSpPr>
            <a:cxnSpLocks/>
          </p:cNvCxnSpPr>
          <p:nvPr/>
        </p:nvCxnSpPr>
        <p:spPr>
          <a:xfrm flipH="1">
            <a:off x="1278378" y="4055697"/>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 xmlns:a16="http://schemas.microsoft.com/office/drawing/2014/main"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0" name="Rectangle 9">
            <a:extLst>
              <a:ext uri="{FF2B5EF4-FFF2-40B4-BE49-F238E27FC236}">
                <a16:creationId xmlns="" xmlns:a16="http://schemas.microsoft.com/office/drawing/2014/main"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ectangle 10">
            <a:extLst>
              <a:ext uri="{FF2B5EF4-FFF2-40B4-BE49-F238E27FC236}">
                <a16:creationId xmlns="" xmlns:a16="http://schemas.microsoft.com/office/drawing/2014/main"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30" name="Title 1">
            <a:extLst>
              <a:ext uri="{FF2B5EF4-FFF2-40B4-BE49-F238E27FC236}">
                <a16:creationId xmlns="" xmlns:a16="http://schemas.microsoft.com/office/drawing/2014/main"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Georgia"/>
              </a:rPr>
              <a:t>Presentation outline</a:t>
            </a:r>
            <a:endParaRPr kumimoji="0" lang="en-US" sz="3200" b="1" i="1" u="none" strike="noStrike" kern="1200" cap="none" spc="0" normalizeH="0" baseline="0" noProof="0" dirty="0">
              <a:ln>
                <a:noFill/>
              </a:ln>
              <a:solidFill>
                <a:srgbClr val="FFFFFF"/>
              </a:solidFill>
              <a:effectLst/>
              <a:uLnTx/>
              <a:uFillTx/>
              <a:latin typeface="Georgia"/>
            </a:endParaRPr>
          </a:p>
        </p:txBody>
      </p:sp>
      <p:cxnSp>
        <p:nvCxnSpPr>
          <p:cNvPr id="31" name="Straight Connector 30">
            <a:extLst>
              <a:ext uri="{FF2B5EF4-FFF2-40B4-BE49-F238E27FC236}">
                <a16:creationId xmlns="" xmlns:a16="http://schemas.microsoft.com/office/drawing/2014/main"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 xmlns:a16="http://schemas.microsoft.com/office/drawing/2014/main"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4" name="Freeform 33">
              <a:extLst>
                <a:ext uri="{FF2B5EF4-FFF2-40B4-BE49-F238E27FC236}">
                  <a16:creationId xmlns=""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5" name="Freeform 34">
              <a:extLst>
                <a:ext uri="{FF2B5EF4-FFF2-40B4-BE49-F238E27FC236}">
                  <a16:creationId xmlns=""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6" name="Line 8">
              <a:extLst>
                <a:ext uri="{FF2B5EF4-FFF2-40B4-BE49-F238E27FC236}">
                  <a16:creationId xmlns=""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7" name="Line 9">
              <a:extLst>
                <a:ext uri="{FF2B5EF4-FFF2-40B4-BE49-F238E27FC236}">
                  <a16:creationId xmlns=""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8" name="Line 10">
              <a:extLst>
                <a:ext uri="{FF2B5EF4-FFF2-40B4-BE49-F238E27FC236}">
                  <a16:creationId xmlns=""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9" name="Freeform 38">
              <a:extLst>
                <a:ext uri="{FF2B5EF4-FFF2-40B4-BE49-F238E27FC236}">
                  <a16:creationId xmlns=""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0" name="Freeform 39">
              <a:extLst>
                <a:ext uri="{FF2B5EF4-FFF2-40B4-BE49-F238E27FC236}">
                  <a16:creationId xmlns=""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1" name="Freeform 40">
              <a:extLst>
                <a:ext uri="{FF2B5EF4-FFF2-40B4-BE49-F238E27FC236}">
                  <a16:creationId xmlns=""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2" name="Line 14">
              <a:extLst>
                <a:ext uri="{FF2B5EF4-FFF2-40B4-BE49-F238E27FC236}">
                  <a16:creationId xmlns=""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3" name="Line 15">
              <a:extLst>
                <a:ext uri="{FF2B5EF4-FFF2-40B4-BE49-F238E27FC236}">
                  <a16:creationId xmlns=""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4" name="Freeform 43">
              <a:extLst>
                <a:ext uri="{FF2B5EF4-FFF2-40B4-BE49-F238E27FC236}">
                  <a16:creationId xmlns=""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603826028"/>
              </p:ext>
            </p:extLst>
          </p:nvPr>
        </p:nvGraphicFramePr>
        <p:xfrm>
          <a:off x="2209799" y="134470"/>
          <a:ext cx="7200901" cy="6554097"/>
        </p:xfrm>
        <a:graphic>
          <a:graphicData uri="http://schemas.openxmlformats.org/drawingml/2006/table">
            <a:tbl>
              <a:tblPr firstRow="1" bandRow="1">
                <a:tableStyleId>{5C22544A-7EE6-4342-B048-85BDC9FD1C3A}</a:tableStyleId>
              </a:tblPr>
              <a:tblGrid>
                <a:gridCol w="2040065"/>
                <a:gridCol w="5160836"/>
              </a:tblGrid>
              <a:tr h="525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The futures triangle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Contextual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Vision 2068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MTSF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Problem and Solution Trees</a:t>
                      </a:r>
                    </a:p>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Results 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Alternative modes of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Critical success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135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70894"/>
            <a:ext cx="6202543"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397339" y="901054"/>
            <a:ext cx="7433440" cy="3072"/>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Purpose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453687" y="1242000"/>
            <a:ext cx="11284626" cy="5478423"/>
          </a:xfrm>
          <a:prstGeom prst="rect">
            <a:avLst/>
          </a:prstGeom>
          <a:noFill/>
        </p:spPr>
        <p:txBody>
          <a:bodyPr wrap="square" rtlCol="0">
            <a:spAutoFit/>
          </a:bodyPr>
          <a:lstStyle/>
          <a:p>
            <a:pPr algn="just"/>
            <a:r>
              <a:rPr lang="en-US" sz="2000" dirty="0" smtClean="0"/>
              <a:t>The purpose of the presentation is to:</a:t>
            </a:r>
          </a:p>
          <a:p>
            <a:pPr algn="just"/>
            <a:endParaRPr lang="en-US" sz="2000" dirty="0"/>
          </a:p>
          <a:p>
            <a:pPr marL="342900" indent="-342900" algn="just">
              <a:spcAft>
                <a:spcPts val="1200"/>
              </a:spcAft>
              <a:buAutoNum type="arabicPeriod"/>
            </a:pPr>
            <a:r>
              <a:rPr lang="en-US" sz="2000" dirty="0" smtClean="0"/>
              <a:t>Reflect on the current realities that we are facing as a Department to identify new challenges and opportunities in this context.</a:t>
            </a:r>
          </a:p>
          <a:p>
            <a:pPr marL="342900" indent="-342900" algn="just">
              <a:spcAft>
                <a:spcPts val="1200"/>
              </a:spcAft>
              <a:buAutoNum type="arabicPeriod"/>
            </a:pPr>
            <a:r>
              <a:rPr lang="en-US" sz="2000" dirty="0" smtClean="0"/>
              <a:t>Reflect on the 50 Year Plan for the Department, assess where we are and what we need to do.</a:t>
            </a:r>
          </a:p>
          <a:p>
            <a:pPr marL="342900" indent="-342900" algn="just">
              <a:spcAft>
                <a:spcPts val="1200"/>
              </a:spcAft>
              <a:buAutoNum type="arabicPeriod"/>
            </a:pPr>
            <a:r>
              <a:rPr lang="en-US" sz="2000" dirty="0" smtClean="0"/>
              <a:t>Reflect on the 2020-25 Revised Strategic Plan (SP) and the 2020/21 Revised Annual Performance Plan (APP).  What have achieved in this regard over the past six months (Q2 performance). </a:t>
            </a:r>
          </a:p>
          <a:p>
            <a:pPr marL="342900" indent="-342900" algn="just">
              <a:spcAft>
                <a:spcPts val="1200"/>
              </a:spcAft>
              <a:buAutoNum type="arabicPeriod"/>
            </a:pPr>
            <a:r>
              <a:rPr lang="en-US" sz="2000" dirty="0" smtClean="0"/>
              <a:t>Review the Problem/ Solution Trees to determine if there are any gaps that need to be closed (new problems/ root causes) taking into consideration the current operating environment.  Are there any pathways that are blocked on the Solution </a:t>
            </a:r>
            <a:r>
              <a:rPr lang="en-US" sz="2000" dirty="0"/>
              <a:t>T</a:t>
            </a:r>
            <a:r>
              <a:rPr lang="en-US" sz="2000" dirty="0" smtClean="0"/>
              <a:t>ree, can we follow a new or different pathway to get to the same result.  Has COVID-19 open/ closed some challenges or are they still relevant.</a:t>
            </a:r>
          </a:p>
          <a:p>
            <a:pPr marL="342900" indent="-342900" algn="just">
              <a:spcAft>
                <a:spcPts val="1200"/>
              </a:spcAft>
              <a:buFontTx/>
              <a:buAutoNum type="arabicPeriod"/>
            </a:pPr>
            <a:r>
              <a:rPr lang="en-US" sz="2000" dirty="0"/>
              <a:t>Are there any outputs that we have missed in the 2020/21 APP that must be included to achieve the </a:t>
            </a:r>
            <a:r>
              <a:rPr lang="en-US" sz="2000" dirty="0" smtClean="0"/>
              <a:t>Outcomes </a:t>
            </a:r>
            <a:r>
              <a:rPr lang="en-US" sz="2000" dirty="0"/>
              <a:t>in the Revised Strategic Plan?</a:t>
            </a:r>
          </a:p>
          <a:p>
            <a:pPr marL="342900" indent="-342900" algn="just">
              <a:spcAft>
                <a:spcPts val="1200"/>
              </a:spcAft>
              <a:buAutoNum type="arabicPeriod"/>
            </a:pPr>
            <a:r>
              <a:rPr lang="en-US" sz="2000" dirty="0" smtClean="0"/>
              <a:t>How do we deliver on the strategic intent set out in the Revised SP and APP?  What are the things that we need to deliver on in the Strategic Operational Plans for 2021/22 (strategic levers)?</a:t>
            </a:r>
            <a:endParaRPr lang="en-ZA" sz="2000" dirty="0"/>
          </a:p>
        </p:txBody>
      </p:sp>
    </p:spTree>
    <p:extLst>
      <p:ext uri="{BB962C8B-B14F-4D97-AF65-F5344CB8AC3E}">
        <p14:creationId xmlns:p14="http://schemas.microsoft.com/office/powerpoint/2010/main" val="407082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angle 24">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6" name="Rounded Rectangle 25">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7" name="TextBox 26">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cxnSp>
        <p:nvCxnSpPr>
          <p:cNvPr id="28" name="Straight Connector 27">
            <a:extLst>
              <a:ext uri="{FF2B5EF4-FFF2-40B4-BE49-F238E27FC236}">
                <a16:creationId xmlns="" xmlns:a16="http://schemas.microsoft.com/office/drawing/2014/main" id="{D4D9F918-F730-4449-AB3E-2E8143B1A414}"/>
              </a:ext>
            </a:extLst>
          </p:cNvPr>
          <p:cNvCxnSpPr>
            <a:cxnSpLocks/>
          </p:cNvCxnSpPr>
          <p:nvPr/>
        </p:nvCxnSpPr>
        <p:spPr>
          <a:xfrm>
            <a:off x="4428162" y="903260"/>
            <a:ext cx="7415264" cy="0"/>
          </a:xfrm>
          <a:prstGeom prst="line">
            <a:avLst/>
          </a:prstGeom>
          <a:noFill/>
          <a:ln w="6350" cap="flat" cmpd="sng" algn="ctr">
            <a:solidFill>
              <a:srgbClr val="FFFFFF"/>
            </a:solidFill>
            <a:prstDash val="solid"/>
            <a:miter lim="800000"/>
          </a:ln>
          <a:effectLst/>
        </p:spPr>
      </p:cxnSp>
      <p:sp>
        <p:nvSpPr>
          <p:cNvPr id="29"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The futures triangle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39" name="TextBox 38">
            <a:extLst>
              <a:ext uri="{FF2B5EF4-FFF2-40B4-BE49-F238E27FC236}">
                <a16:creationId xmlns:a16="http://schemas.microsoft.com/office/drawing/2014/main" xmlns="" id="{EDF13318-BE5A-4E95-9818-F671B1FE969A}"/>
              </a:ext>
            </a:extLst>
          </p:cNvPr>
          <p:cNvSpPr txBox="1"/>
          <p:nvPr/>
        </p:nvSpPr>
        <p:spPr>
          <a:xfrm>
            <a:off x="9009770" y="5461083"/>
            <a:ext cx="2743200" cy="1077218"/>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Social and economic inequalities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Punitive </a:t>
            </a:r>
            <a:r>
              <a:rPr lang="en-US" sz="1400" dirty="0">
                <a:solidFill>
                  <a:prstClr val="black">
                    <a:lumMod val="75000"/>
                    <a:lumOff val="25000"/>
                  </a:prstClr>
                </a:solidFill>
                <a:latin typeface="Segoe UI"/>
              </a:rPr>
              <a:t>philosophy of corrections </a:t>
            </a:r>
            <a:endParaRPr lang="en-US" sz="1400" dirty="0" smtClean="0">
              <a:solidFill>
                <a:prstClr val="black">
                  <a:lumMod val="75000"/>
                  <a:lumOff val="25000"/>
                </a:prstClr>
              </a:solidFill>
              <a:latin typeface="Segoe UI"/>
            </a:endParaRPr>
          </a:p>
          <a:p>
            <a:pPr defTabSz="457200">
              <a:buClr>
                <a:srgbClr val="1D9A78"/>
              </a:buClr>
            </a:pPr>
            <a:endParaRPr lang="en-US" sz="1400" dirty="0">
              <a:solidFill>
                <a:prstClr val="black">
                  <a:lumMod val="75000"/>
                  <a:lumOff val="25000"/>
                </a:prstClr>
              </a:solidFill>
              <a:latin typeface="Segoe UI"/>
            </a:endParaRPr>
          </a:p>
        </p:txBody>
      </p:sp>
      <p:sp>
        <p:nvSpPr>
          <p:cNvPr id="40" name="TextBox 39">
            <a:extLst>
              <a:ext uri="{FF2B5EF4-FFF2-40B4-BE49-F238E27FC236}">
                <a16:creationId xmlns:a16="http://schemas.microsoft.com/office/drawing/2014/main" xmlns="" id="{51E5BD28-2346-4B59-A331-6ACDD2812D5D}"/>
              </a:ext>
            </a:extLst>
          </p:cNvPr>
          <p:cNvSpPr txBox="1"/>
          <p:nvPr/>
        </p:nvSpPr>
        <p:spPr>
          <a:xfrm>
            <a:off x="977871" y="5638674"/>
            <a:ext cx="2743200" cy="646331"/>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MTEF budget cuts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COVID-19 </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MTSF </a:t>
            </a:r>
            <a:endParaRPr lang="en-US" sz="1400" dirty="0">
              <a:solidFill>
                <a:prstClr val="black">
                  <a:lumMod val="75000"/>
                  <a:lumOff val="25000"/>
                </a:prstClr>
              </a:solidFill>
              <a:latin typeface="Segoe UI"/>
            </a:endParaRPr>
          </a:p>
        </p:txBody>
      </p:sp>
      <p:sp>
        <p:nvSpPr>
          <p:cNvPr id="41" name="TextBox 40">
            <a:extLst>
              <a:ext uri="{FF2B5EF4-FFF2-40B4-BE49-F238E27FC236}">
                <a16:creationId xmlns:a16="http://schemas.microsoft.com/office/drawing/2014/main" xmlns="" id="{DC47793E-94A1-452E-94E3-B4DA4F325110}"/>
              </a:ext>
            </a:extLst>
          </p:cNvPr>
          <p:cNvSpPr txBox="1"/>
          <p:nvPr/>
        </p:nvSpPr>
        <p:spPr>
          <a:xfrm>
            <a:off x="6407728" y="1812697"/>
            <a:ext cx="2743200" cy="215444"/>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A country free of crime</a:t>
            </a:r>
            <a:endParaRPr lang="en-US" sz="1400" dirty="0">
              <a:solidFill>
                <a:prstClr val="black">
                  <a:lumMod val="75000"/>
                  <a:lumOff val="25000"/>
                </a:prstClr>
              </a:solidFill>
              <a:latin typeface="Segoe UI"/>
            </a:endParaRPr>
          </a:p>
        </p:txBody>
      </p:sp>
      <p:sp>
        <p:nvSpPr>
          <p:cNvPr id="42" name="TextBox 41">
            <a:extLst>
              <a:ext uri="{FF2B5EF4-FFF2-40B4-BE49-F238E27FC236}">
                <a16:creationId xmlns:a16="http://schemas.microsoft.com/office/drawing/2014/main" xmlns="" id="{F83931A5-178D-4718-9EA2-092B54998AAC}"/>
              </a:ext>
            </a:extLst>
          </p:cNvPr>
          <p:cNvSpPr txBox="1"/>
          <p:nvPr/>
        </p:nvSpPr>
        <p:spPr>
          <a:xfrm>
            <a:off x="6407728" y="1535699"/>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Pull of the future</a:t>
            </a:r>
            <a:endParaRPr lang="en-US" sz="1600" b="1" dirty="0">
              <a:solidFill>
                <a:prstClr val="black">
                  <a:lumMod val="75000"/>
                  <a:lumOff val="25000"/>
                </a:prstClr>
              </a:solidFill>
              <a:latin typeface="Century Gothic"/>
            </a:endParaRPr>
          </a:p>
        </p:txBody>
      </p:sp>
      <p:sp>
        <p:nvSpPr>
          <p:cNvPr id="43" name="TextBox 42">
            <a:extLst>
              <a:ext uri="{FF2B5EF4-FFF2-40B4-BE49-F238E27FC236}">
                <a16:creationId xmlns:a16="http://schemas.microsoft.com/office/drawing/2014/main" xmlns="" id="{6EEB5E61-09D8-4367-9A30-488ABB06BEA2}"/>
              </a:ext>
            </a:extLst>
          </p:cNvPr>
          <p:cNvSpPr txBox="1"/>
          <p:nvPr/>
        </p:nvSpPr>
        <p:spPr>
          <a:xfrm>
            <a:off x="9009770" y="5160381"/>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Weight of the past</a:t>
            </a:r>
            <a:endParaRPr lang="en-US" sz="1600" b="1" dirty="0">
              <a:solidFill>
                <a:prstClr val="black">
                  <a:lumMod val="75000"/>
                  <a:lumOff val="25000"/>
                </a:prstClr>
              </a:solidFill>
              <a:latin typeface="Century Gothic"/>
            </a:endParaRPr>
          </a:p>
        </p:txBody>
      </p:sp>
      <p:sp>
        <p:nvSpPr>
          <p:cNvPr id="44" name="TextBox 43">
            <a:extLst>
              <a:ext uri="{FF2B5EF4-FFF2-40B4-BE49-F238E27FC236}">
                <a16:creationId xmlns:a16="http://schemas.microsoft.com/office/drawing/2014/main" xmlns="" id="{28FFEF39-D591-4CBA-8B23-1E463205455C}"/>
              </a:ext>
            </a:extLst>
          </p:cNvPr>
          <p:cNvSpPr txBox="1"/>
          <p:nvPr/>
        </p:nvSpPr>
        <p:spPr>
          <a:xfrm>
            <a:off x="977871" y="5337972"/>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Push of the present</a:t>
            </a:r>
            <a:endParaRPr lang="en-US" sz="1600" b="1" dirty="0">
              <a:solidFill>
                <a:prstClr val="black">
                  <a:lumMod val="75000"/>
                  <a:lumOff val="25000"/>
                </a:prstClr>
              </a:solidFill>
              <a:latin typeface="Century Gothic"/>
            </a:endParaRPr>
          </a:p>
        </p:txBody>
      </p:sp>
      <p:grpSp>
        <p:nvGrpSpPr>
          <p:cNvPr id="3" name="Group 2"/>
          <p:cNvGrpSpPr/>
          <p:nvPr/>
        </p:nvGrpSpPr>
        <p:grpSpPr>
          <a:xfrm>
            <a:off x="2750885" y="1368924"/>
            <a:ext cx="6027674" cy="4993456"/>
            <a:chOff x="3381603" y="1368924"/>
            <a:chExt cx="5396955" cy="4580378"/>
          </a:xfrm>
        </p:grpSpPr>
        <p:sp>
          <p:nvSpPr>
            <p:cNvPr id="30" name="Isosceles Triangle 29">
              <a:extLst>
                <a:ext uri="{FF2B5EF4-FFF2-40B4-BE49-F238E27FC236}">
                  <a16:creationId xmlns:a16="http://schemas.microsoft.com/office/drawing/2014/main" xmlns="" id="{B8EB1900-C0BF-4A8E-A4F5-94992B962481}"/>
                </a:ext>
              </a:extLst>
            </p:cNvPr>
            <p:cNvSpPr/>
            <p:nvPr/>
          </p:nvSpPr>
          <p:spPr>
            <a:xfrm>
              <a:off x="5234624" y="1368924"/>
              <a:ext cx="1722748" cy="1485129"/>
            </a:xfrm>
            <a:prstGeom prst="triangle">
              <a:avLst/>
            </a:prstGeom>
            <a:solidFill>
              <a:srgbClr val="1D9A78"/>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1" name="Isosceles Triangle 30">
              <a:extLst>
                <a:ext uri="{FF2B5EF4-FFF2-40B4-BE49-F238E27FC236}">
                  <a16:creationId xmlns:a16="http://schemas.microsoft.com/office/drawing/2014/main" xmlns="" id="{D5B03CDC-5287-44F5-8AF2-2BC7555C67A3}"/>
                </a:ext>
              </a:extLst>
            </p:cNvPr>
            <p:cNvSpPr/>
            <p:nvPr/>
          </p:nvSpPr>
          <p:spPr>
            <a:xfrm rot="10800000">
              <a:off x="523462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2" name="Isosceles Triangle 31">
              <a:extLst>
                <a:ext uri="{FF2B5EF4-FFF2-40B4-BE49-F238E27FC236}">
                  <a16:creationId xmlns:a16="http://schemas.microsoft.com/office/drawing/2014/main" xmlns="" id="{D3B44D03-A6C7-4B53-AA3E-23781EB5BEF1}"/>
                </a:ext>
              </a:extLst>
            </p:cNvPr>
            <p:cNvSpPr/>
            <p:nvPr/>
          </p:nvSpPr>
          <p:spPr>
            <a:xfrm>
              <a:off x="616113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3" name="Isosceles Triangle 32">
              <a:extLst>
                <a:ext uri="{FF2B5EF4-FFF2-40B4-BE49-F238E27FC236}">
                  <a16:creationId xmlns:a16="http://schemas.microsoft.com/office/drawing/2014/main" xmlns="" id="{B4918714-A6BD-49B2-A3E0-7A8C7DA799AB}"/>
                </a:ext>
              </a:extLst>
            </p:cNvPr>
            <p:cNvSpPr/>
            <p:nvPr/>
          </p:nvSpPr>
          <p:spPr>
            <a:xfrm>
              <a:off x="4308114"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4" name="Isosceles Triangle 33">
              <a:extLst>
                <a:ext uri="{FF2B5EF4-FFF2-40B4-BE49-F238E27FC236}">
                  <a16:creationId xmlns:a16="http://schemas.microsoft.com/office/drawing/2014/main" xmlns="" id="{98C06949-849F-462F-889B-6FEC61584955}"/>
                </a:ext>
              </a:extLst>
            </p:cNvPr>
            <p:cNvSpPr/>
            <p:nvPr/>
          </p:nvSpPr>
          <p:spPr>
            <a:xfrm rot="10800000">
              <a:off x="430811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5" name="Isosceles Triangle 34">
              <a:extLst>
                <a:ext uri="{FF2B5EF4-FFF2-40B4-BE49-F238E27FC236}">
                  <a16:creationId xmlns:a16="http://schemas.microsoft.com/office/drawing/2014/main" xmlns="" id="{446C93AD-C84D-4EBF-836B-11E75E5FDC3A}"/>
                </a:ext>
              </a:extLst>
            </p:cNvPr>
            <p:cNvSpPr/>
            <p:nvPr/>
          </p:nvSpPr>
          <p:spPr>
            <a:xfrm>
              <a:off x="523462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6" name="Isosceles Triangle 35">
              <a:extLst>
                <a:ext uri="{FF2B5EF4-FFF2-40B4-BE49-F238E27FC236}">
                  <a16:creationId xmlns:a16="http://schemas.microsoft.com/office/drawing/2014/main" xmlns="" id="{48DE98A3-92E2-4864-9303-333D1FBE9EF7}"/>
                </a:ext>
              </a:extLst>
            </p:cNvPr>
            <p:cNvSpPr/>
            <p:nvPr/>
          </p:nvSpPr>
          <p:spPr>
            <a:xfrm>
              <a:off x="3381603" y="4443399"/>
              <a:ext cx="1722748" cy="1485129"/>
            </a:xfrm>
            <a:prstGeom prst="triangle">
              <a:avLst/>
            </a:prstGeom>
            <a:solidFill>
              <a:srgbClr val="36AFCE"/>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7" name="Isosceles Triangle 36">
              <a:extLst>
                <a:ext uri="{FF2B5EF4-FFF2-40B4-BE49-F238E27FC236}">
                  <a16:creationId xmlns:a16="http://schemas.microsoft.com/office/drawing/2014/main" xmlns="" id="{068A30B3-3DA2-4B53-A6C4-7EE613F3292D}"/>
                </a:ext>
              </a:extLst>
            </p:cNvPr>
            <p:cNvSpPr/>
            <p:nvPr/>
          </p:nvSpPr>
          <p:spPr>
            <a:xfrm rot="10800000">
              <a:off x="6161139"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8" name="Isosceles Triangle 37">
              <a:extLst>
                <a:ext uri="{FF2B5EF4-FFF2-40B4-BE49-F238E27FC236}">
                  <a16:creationId xmlns:a16="http://schemas.microsoft.com/office/drawing/2014/main" xmlns="" id="{4480550F-258B-449C-9516-3E5E1A1D79F7}"/>
                </a:ext>
              </a:extLst>
            </p:cNvPr>
            <p:cNvSpPr/>
            <p:nvPr/>
          </p:nvSpPr>
          <p:spPr>
            <a:xfrm>
              <a:off x="7055810" y="4464173"/>
              <a:ext cx="1722748" cy="1485129"/>
            </a:xfrm>
            <a:prstGeom prst="triangle">
              <a:avLst/>
            </a:prstGeom>
            <a:solidFill>
              <a:srgbClr val="8BC145"/>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grpSp>
          <p:nvGrpSpPr>
            <p:cNvPr id="45" name="Group 44">
              <a:extLst>
                <a:ext uri="{FF2B5EF4-FFF2-40B4-BE49-F238E27FC236}">
                  <a16:creationId xmlns:a16="http://schemas.microsoft.com/office/drawing/2014/main" xmlns="" id="{E4699F6B-090E-4AE0-9F76-5ED380702B80}"/>
                </a:ext>
              </a:extLst>
            </p:cNvPr>
            <p:cNvGrpSpPr/>
            <p:nvPr/>
          </p:nvGrpSpPr>
          <p:grpSpPr>
            <a:xfrm>
              <a:off x="5869585" y="2186462"/>
              <a:ext cx="322553" cy="292257"/>
              <a:chOff x="6448425" y="796925"/>
              <a:chExt cx="287338" cy="260350"/>
            </a:xfrm>
            <a:solidFill>
              <a:sysClr val="window" lastClr="FFFFFF"/>
            </a:solidFill>
          </p:grpSpPr>
          <p:sp>
            <p:nvSpPr>
              <p:cNvPr id="46" name="Freeform 3562">
                <a:extLst>
                  <a:ext uri="{FF2B5EF4-FFF2-40B4-BE49-F238E27FC236}">
                    <a16:creationId xmlns:a16="http://schemas.microsoft.com/office/drawing/2014/main" xmlns="" id="{A9005FA7-0A4A-481C-A7F7-24DA4EAAAD25}"/>
                  </a:ext>
                </a:extLst>
              </p:cNvPr>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47" name="Freeform 3563">
                <a:extLst>
                  <a:ext uri="{FF2B5EF4-FFF2-40B4-BE49-F238E27FC236}">
                    <a16:creationId xmlns:a16="http://schemas.microsoft.com/office/drawing/2014/main" xmlns="" id="{CAC65383-3825-428A-B61E-0BFD466C6BD8}"/>
                  </a:ext>
                </a:extLst>
              </p:cNvPr>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48" name="Group 47">
              <a:extLst>
                <a:ext uri="{FF2B5EF4-FFF2-40B4-BE49-F238E27FC236}">
                  <a16:creationId xmlns:a16="http://schemas.microsoft.com/office/drawing/2014/main" xmlns="" id="{0BF71FD6-8EEE-4D40-A67B-108744ECDFDD}"/>
                </a:ext>
              </a:extLst>
            </p:cNvPr>
            <p:cNvGrpSpPr/>
            <p:nvPr/>
          </p:nvGrpSpPr>
          <p:grpSpPr>
            <a:xfrm>
              <a:off x="7799930" y="5185963"/>
              <a:ext cx="320770" cy="315423"/>
              <a:chOff x="8739188" y="1347788"/>
              <a:chExt cx="285750" cy="280987"/>
            </a:xfrm>
            <a:solidFill>
              <a:sysClr val="window" lastClr="FFFFFF"/>
            </a:solidFill>
          </p:grpSpPr>
          <p:sp>
            <p:nvSpPr>
              <p:cNvPr id="49" name="Freeform 3556">
                <a:extLst>
                  <a:ext uri="{FF2B5EF4-FFF2-40B4-BE49-F238E27FC236}">
                    <a16:creationId xmlns:a16="http://schemas.microsoft.com/office/drawing/2014/main" xmlns="" id="{8B514793-46F9-4C4D-9DBD-1B3486D0BA7A}"/>
                  </a:ext>
                </a:extLst>
              </p:cNvPr>
              <p:cNvSpPr>
                <a:spLocks/>
              </p:cNvSpPr>
              <p:nvPr/>
            </p:nvSpPr>
            <p:spPr bwMode="auto">
              <a:xfrm>
                <a:off x="8739188" y="1466850"/>
                <a:ext cx="285750" cy="161925"/>
              </a:xfrm>
              <a:custGeom>
                <a:avLst/>
                <a:gdLst>
                  <a:gd name="T0" fmla="*/ 720 w 720"/>
                  <a:gd name="T1" fmla="*/ 200 h 408"/>
                  <a:gd name="T2" fmla="*/ 719 w 720"/>
                  <a:gd name="T3" fmla="*/ 199 h 408"/>
                  <a:gd name="T4" fmla="*/ 611 w 720"/>
                  <a:gd name="T5" fmla="*/ 6 h 408"/>
                  <a:gd name="T6" fmla="*/ 606 w 720"/>
                  <a:gd name="T7" fmla="*/ 3 h 408"/>
                  <a:gd name="T8" fmla="*/ 601 w 720"/>
                  <a:gd name="T9" fmla="*/ 0 h 408"/>
                  <a:gd name="T10" fmla="*/ 427 w 720"/>
                  <a:gd name="T11" fmla="*/ 1 h 408"/>
                  <a:gd name="T12" fmla="*/ 421 w 720"/>
                  <a:gd name="T13" fmla="*/ 8 h 408"/>
                  <a:gd name="T14" fmla="*/ 421 w 720"/>
                  <a:gd name="T15" fmla="*/ 17 h 408"/>
                  <a:gd name="T16" fmla="*/ 427 w 720"/>
                  <a:gd name="T17" fmla="*/ 23 h 408"/>
                  <a:gd name="T18" fmla="*/ 593 w 720"/>
                  <a:gd name="T19" fmla="*/ 24 h 408"/>
                  <a:gd name="T20" fmla="*/ 491 w 720"/>
                  <a:gd name="T21" fmla="*/ 193 h 408"/>
                  <a:gd name="T22" fmla="*/ 484 w 720"/>
                  <a:gd name="T23" fmla="*/ 197 h 408"/>
                  <a:gd name="T24" fmla="*/ 480 w 720"/>
                  <a:gd name="T25" fmla="*/ 204 h 408"/>
                  <a:gd name="T26" fmla="*/ 479 w 720"/>
                  <a:gd name="T27" fmla="*/ 235 h 408"/>
                  <a:gd name="T28" fmla="*/ 470 w 720"/>
                  <a:gd name="T29" fmla="*/ 248 h 408"/>
                  <a:gd name="T30" fmla="*/ 455 w 720"/>
                  <a:gd name="T31" fmla="*/ 258 h 408"/>
                  <a:gd name="T32" fmla="*/ 439 w 720"/>
                  <a:gd name="T33" fmla="*/ 263 h 408"/>
                  <a:gd name="T34" fmla="*/ 300 w 720"/>
                  <a:gd name="T35" fmla="*/ 265 h 408"/>
                  <a:gd name="T36" fmla="*/ 286 w 720"/>
                  <a:gd name="T37" fmla="*/ 262 h 408"/>
                  <a:gd name="T38" fmla="*/ 274 w 720"/>
                  <a:gd name="T39" fmla="*/ 253 h 408"/>
                  <a:gd name="T40" fmla="*/ 267 w 720"/>
                  <a:gd name="T41" fmla="*/ 241 h 408"/>
                  <a:gd name="T42" fmla="*/ 264 w 720"/>
                  <a:gd name="T43" fmla="*/ 227 h 408"/>
                  <a:gd name="T44" fmla="*/ 263 w 720"/>
                  <a:gd name="T45" fmla="*/ 200 h 408"/>
                  <a:gd name="T46" fmla="*/ 256 w 720"/>
                  <a:gd name="T47" fmla="*/ 194 h 408"/>
                  <a:gd name="T48" fmla="*/ 32 w 720"/>
                  <a:gd name="T49" fmla="*/ 193 h 408"/>
                  <a:gd name="T50" fmla="*/ 191 w 720"/>
                  <a:gd name="T51" fmla="*/ 24 h 408"/>
                  <a:gd name="T52" fmla="*/ 200 w 720"/>
                  <a:gd name="T53" fmla="*/ 21 h 408"/>
                  <a:gd name="T54" fmla="*/ 204 w 720"/>
                  <a:gd name="T55" fmla="*/ 13 h 408"/>
                  <a:gd name="T56" fmla="*/ 200 w 720"/>
                  <a:gd name="T57" fmla="*/ 4 h 408"/>
                  <a:gd name="T58" fmla="*/ 191 w 720"/>
                  <a:gd name="T59" fmla="*/ 0 h 408"/>
                  <a:gd name="T60" fmla="*/ 116 w 720"/>
                  <a:gd name="T61" fmla="*/ 1 h 408"/>
                  <a:gd name="T62" fmla="*/ 111 w 720"/>
                  <a:gd name="T63" fmla="*/ 4 h 408"/>
                  <a:gd name="T64" fmla="*/ 1 w 720"/>
                  <a:gd name="T65" fmla="*/ 199 h 408"/>
                  <a:gd name="T66" fmla="*/ 1 w 720"/>
                  <a:gd name="T67" fmla="*/ 199 h 408"/>
                  <a:gd name="T68" fmla="*/ 0 w 720"/>
                  <a:gd name="T69" fmla="*/ 202 h 408"/>
                  <a:gd name="T70" fmla="*/ 0 w 720"/>
                  <a:gd name="T71" fmla="*/ 204 h 408"/>
                  <a:gd name="T72" fmla="*/ 0 w 720"/>
                  <a:gd name="T73" fmla="*/ 204 h 408"/>
                  <a:gd name="T74" fmla="*/ 0 w 720"/>
                  <a:gd name="T75" fmla="*/ 401 h 408"/>
                  <a:gd name="T76" fmla="*/ 6 w 720"/>
                  <a:gd name="T77" fmla="*/ 407 h 408"/>
                  <a:gd name="T78" fmla="*/ 708 w 720"/>
                  <a:gd name="T79" fmla="*/ 408 h 408"/>
                  <a:gd name="T80" fmla="*/ 716 w 720"/>
                  <a:gd name="T81" fmla="*/ 405 h 408"/>
                  <a:gd name="T82" fmla="*/ 720 w 720"/>
                  <a:gd name="T83" fmla="*/ 397 h 408"/>
                  <a:gd name="T84" fmla="*/ 720 w 720"/>
                  <a:gd name="T85" fmla="*/ 204 h 408"/>
                  <a:gd name="T86" fmla="*/ 720 w 720"/>
                  <a:gd name="T87"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08">
                    <a:moveTo>
                      <a:pt x="720" y="202"/>
                    </a:moveTo>
                    <a:lnTo>
                      <a:pt x="720" y="200"/>
                    </a:lnTo>
                    <a:lnTo>
                      <a:pt x="719" y="199"/>
                    </a:lnTo>
                    <a:lnTo>
                      <a:pt x="719" y="199"/>
                    </a:lnTo>
                    <a:lnTo>
                      <a:pt x="719" y="199"/>
                    </a:lnTo>
                    <a:lnTo>
                      <a:pt x="611" y="6"/>
                    </a:lnTo>
                    <a:lnTo>
                      <a:pt x="608" y="4"/>
                    </a:lnTo>
                    <a:lnTo>
                      <a:pt x="606" y="3"/>
                    </a:lnTo>
                    <a:lnTo>
                      <a:pt x="603" y="1"/>
                    </a:lnTo>
                    <a:lnTo>
                      <a:pt x="601" y="0"/>
                    </a:lnTo>
                    <a:lnTo>
                      <a:pt x="432" y="0"/>
                    </a:lnTo>
                    <a:lnTo>
                      <a:pt x="427" y="1"/>
                    </a:lnTo>
                    <a:lnTo>
                      <a:pt x="423" y="4"/>
                    </a:lnTo>
                    <a:lnTo>
                      <a:pt x="421" y="8"/>
                    </a:lnTo>
                    <a:lnTo>
                      <a:pt x="419" y="13"/>
                    </a:lnTo>
                    <a:lnTo>
                      <a:pt x="421" y="17"/>
                    </a:lnTo>
                    <a:lnTo>
                      <a:pt x="423" y="21"/>
                    </a:lnTo>
                    <a:lnTo>
                      <a:pt x="427" y="23"/>
                    </a:lnTo>
                    <a:lnTo>
                      <a:pt x="432" y="24"/>
                    </a:lnTo>
                    <a:lnTo>
                      <a:pt x="593" y="24"/>
                    </a:lnTo>
                    <a:lnTo>
                      <a:pt x="688" y="193"/>
                    </a:lnTo>
                    <a:lnTo>
                      <a:pt x="491" y="193"/>
                    </a:lnTo>
                    <a:lnTo>
                      <a:pt x="488" y="194"/>
                    </a:lnTo>
                    <a:lnTo>
                      <a:pt x="484" y="197"/>
                    </a:lnTo>
                    <a:lnTo>
                      <a:pt x="481" y="200"/>
                    </a:lnTo>
                    <a:lnTo>
                      <a:pt x="480" y="204"/>
                    </a:lnTo>
                    <a:lnTo>
                      <a:pt x="480" y="229"/>
                    </a:lnTo>
                    <a:lnTo>
                      <a:pt x="479" y="235"/>
                    </a:lnTo>
                    <a:lnTo>
                      <a:pt x="475" y="241"/>
                    </a:lnTo>
                    <a:lnTo>
                      <a:pt x="470" y="248"/>
                    </a:lnTo>
                    <a:lnTo>
                      <a:pt x="463" y="253"/>
                    </a:lnTo>
                    <a:lnTo>
                      <a:pt x="455" y="258"/>
                    </a:lnTo>
                    <a:lnTo>
                      <a:pt x="448" y="262"/>
                    </a:lnTo>
                    <a:lnTo>
                      <a:pt x="439" y="263"/>
                    </a:lnTo>
                    <a:lnTo>
                      <a:pt x="432" y="265"/>
                    </a:lnTo>
                    <a:lnTo>
                      <a:pt x="300" y="265"/>
                    </a:lnTo>
                    <a:lnTo>
                      <a:pt x="294" y="263"/>
                    </a:lnTo>
                    <a:lnTo>
                      <a:pt x="286" y="262"/>
                    </a:lnTo>
                    <a:lnTo>
                      <a:pt x="281" y="258"/>
                    </a:lnTo>
                    <a:lnTo>
                      <a:pt x="274" y="253"/>
                    </a:lnTo>
                    <a:lnTo>
                      <a:pt x="270" y="247"/>
                    </a:lnTo>
                    <a:lnTo>
                      <a:pt x="267" y="241"/>
                    </a:lnTo>
                    <a:lnTo>
                      <a:pt x="264" y="234"/>
                    </a:lnTo>
                    <a:lnTo>
                      <a:pt x="264" y="227"/>
                    </a:lnTo>
                    <a:lnTo>
                      <a:pt x="264" y="204"/>
                    </a:lnTo>
                    <a:lnTo>
                      <a:pt x="263" y="200"/>
                    </a:lnTo>
                    <a:lnTo>
                      <a:pt x="260" y="197"/>
                    </a:lnTo>
                    <a:lnTo>
                      <a:pt x="256" y="194"/>
                    </a:lnTo>
                    <a:lnTo>
                      <a:pt x="251" y="193"/>
                    </a:lnTo>
                    <a:lnTo>
                      <a:pt x="32" y="193"/>
                    </a:lnTo>
                    <a:lnTo>
                      <a:pt x="127" y="24"/>
                    </a:lnTo>
                    <a:lnTo>
                      <a:pt x="191" y="24"/>
                    </a:lnTo>
                    <a:lnTo>
                      <a:pt x="196" y="23"/>
                    </a:lnTo>
                    <a:lnTo>
                      <a:pt x="200" y="21"/>
                    </a:lnTo>
                    <a:lnTo>
                      <a:pt x="202" y="17"/>
                    </a:lnTo>
                    <a:lnTo>
                      <a:pt x="204" y="13"/>
                    </a:lnTo>
                    <a:lnTo>
                      <a:pt x="202" y="8"/>
                    </a:lnTo>
                    <a:lnTo>
                      <a:pt x="200" y="4"/>
                    </a:lnTo>
                    <a:lnTo>
                      <a:pt x="196" y="1"/>
                    </a:lnTo>
                    <a:lnTo>
                      <a:pt x="191" y="0"/>
                    </a:lnTo>
                    <a:lnTo>
                      <a:pt x="119" y="0"/>
                    </a:lnTo>
                    <a:lnTo>
                      <a:pt x="116" y="1"/>
                    </a:lnTo>
                    <a:lnTo>
                      <a:pt x="114" y="3"/>
                    </a:lnTo>
                    <a:lnTo>
                      <a:pt x="111" y="4"/>
                    </a:lnTo>
                    <a:lnTo>
                      <a:pt x="109" y="6"/>
                    </a:lnTo>
                    <a:lnTo>
                      <a:pt x="1" y="199"/>
                    </a:lnTo>
                    <a:lnTo>
                      <a:pt x="1" y="199"/>
                    </a:lnTo>
                    <a:lnTo>
                      <a:pt x="1" y="199"/>
                    </a:lnTo>
                    <a:lnTo>
                      <a:pt x="0" y="200"/>
                    </a:lnTo>
                    <a:lnTo>
                      <a:pt x="0" y="202"/>
                    </a:lnTo>
                    <a:lnTo>
                      <a:pt x="0" y="203"/>
                    </a:lnTo>
                    <a:lnTo>
                      <a:pt x="0" y="204"/>
                    </a:lnTo>
                    <a:lnTo>
                      <a:pt x="0" y="204"/>
                    </a:lnTo>
                    <a:lnTo>
                      <a:pt x="0" y="204"/>
                    </a:lnTo>
                    <a:lnTo>
                      <a:pt x="0" y="396"/>
                    </a:lnTo>
                    <a:lnTo>
                      <a:pt x="0" y="401"/>
                    </a:lnTo>
                    <a:lnTo>
                      <a:pt x="2" y="405"/>
                    </a:lnTo>
                    <a:lnTo>
                      <a:pt x="6" y="407"/>
                    </a:lnTo>
                    <a:lnTo>
                      <a:pt x="11" y="408"/>
                    </a:lnTo>
                    <a:lnTo>
                      <a:pt x="708" y="408"/>
                    </a:lnTo>
                    <a:lnTo>
                      <a:pt x="714" y="407"/>
                    </a:lnTo>
                    <a:lnTo>
                      <a:pt x="716" y="405"/>
                    </a:lnTo>
                    <a:lnTo>
                      <a:pt x="719" y="401"/>
                    </a:lnTo>
                    <a:lnTo>
                      <a:pt x="720" y="397"/>
                    </a:lnTo>
                    <a:lnTo>
                      <a:pt x="720" y="204"/>
                    </a:lnTo>
                    <a:lnTo>
                      <a:pt x="720" y="204"/>
                    </a:lnTo>
                    <a:lnTo>
                      <a:pt x="720" y="204"/>
                    </a:lnTo>
                    <a:lnTo>
                      <a:pt x="720" y="203"/>
                    </a:lnTo>
                    <a:lnTo>
                      <a:pt x="720"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0" name="Freeform 3557">
                <a:extLst>
                  <a:ext uri="{FF2B5EF4-FFF2-40B4-BE49-F238E27FC236}">
                    <a16:creationId xmlns:a16="http://schemas.microsoft.com/office/drawing/2014/main" xmlns="" id="{C8E4BC88-BFE1-4DF7-AAF0-1E9E82053F2F}"/>
                  </a:ext>
                </a:extLst>
              </p:cNvPr>
              <p:cNvSpPr>
                <a:spLocks/>
              </p:cNvSpPr>
              <p:nvPr/>
            </p:nvSpPr>
            <p:spPr bwMode="auto">
              <a:xfrm>
                <a:off x="8836025" y="1347788"/>
                <a:ext cx="188912" cy="173038"/>
              </a:xfrm>
              <a:custGeom>
                <a:avLst/>
                <a:gdLst>
                  <a:gd name="T0" fmla="*/ 11 w 478"/>
                  <a:gd name="T1" fmla="*/ 434 h 434"/>
                  <a:gd name="T2" fmla="*/ 16 w 478"/>
                  <a:gd name="T3" fmla="*/ 432 h 434"/>
                  <a:gd name="T4" fmla="*/ 22 w 478"/>
                  <a:gd name="T5" fmla="*/ 427 h 434"/>
                  <a:gd name="T6" fmla="*/ 26 w 478"/>
                  <a:gd name="T7" fmla="*/ 414 h 434"/>
                  <a:gd name="T8" fmla="*/ 43 w 478"/>
                  <a:gd name="T9" fmla="*/ 373 h 434"/>
                  <a:gd name="T10" fmla="*/ 64 w 478"/>
                  <a:gd name="T11" fmla="*/ 336 h 434"/>
                  <a:gd name="T12" fmla="*/ 97 w 478"/>
                  <a:gd name="T13" fmla="*/ 296 h 434"/>
                  <a:gd name="T14" fmla="*/ 127 w 478"/>
                  <a:gd name="T15" fmla="*/ 267 h 434"/>
                  <a:gd name="T16" fmla="*/ 153 w 478"/>
                  <a:gd name="T17" fmla="*/ 250 h 434"/>
                  <a:gd name="T18" fmla="*/ 181 w 478"/>
                  <a:gd name="T19" fmla="*/ 233 h 434"/>
                  <a:gd name="T20" fmla="*/ 213 w 478"/>
                  <a:gd name="T21" fmla="*/ 220 h 434"/>
                  <a:gd name="T22" fmla="*/ 248 w 478"/>
                  <a:gd name="T23" fmla="*/ 211 h 434"/>
                  <a:gd name="T24" fmla="*/ 288 w 478"/>
                  <a:gd name="T25" fmla="*/ 205 h 434"/>
                  <a:gd name="T26" fmla="*/ 310 w 478"/>
                  <a:gd name="T27" fmla="*/ 253 h 434"/>
                  <a:gd name="T28" fmla="*/ 312 w 478"/>
                  <a:gd name="T29" fmla="*/ 259 h 434"/>
                  <a:gd name="T30" fmla="*/ 317 w 478"/>
                  <a:gd name="T31" fmla="*/ 263 h 434"/>
                  <a:gd name="T32" fmla="*/ 324 w 478"/>
                  <a:gd name="T33" fmla="*/ 264 h 434"/>
                  <a:gd name="T34" fmla="*/ 330 w 478"/>
                  <a:gd name="T35" fmla="*/ 262 h 434"/>
                  <a:gd name="T36" fmla="*/ 477 w 478"/>
                  <a:gd name="T37" fmla="*/ 138 h 434"/>
                  <a:gd name="T38" fmla="*/ 477 w 478"/>
                  <a:gd name="T39" fmla="*/ 128 h 434"/>
                  <a:gd name="T40" fmla="*/ 330 w 478"/>
                  <a:gd name="T41" fmla="*/ 2 h 434"/>
                  <a:gd name="T42" fmla="*/ 324 w 478"/>
                  <a:gd name="T43" fmla="*/ 0 h 434"/>
                  <a:gd name="T44" fmla="*/ 317 w 478"/>
                  <a:gd name="T45" fmla="*/ 1 h 434"/>
                  <a:gd name="T46" fmla="*/ 312 w 478"/>
                  <a:gd name="T47" fmla="*/ 6 h 434"/>
                  <a:gd name="T48" fmla="*/ 310 w 478"/>
                  <a:gd name="T49" fmla="*/ 12 h 434"/>
                  <a:gd name="T50" fmla="*/ 283 w 478"/>
                  <a:gd name="T51" fmla="*/ 62 h 434"/>
                  <a:gd name="T52" fmla="*/ 233 w 478"/>
                  <a:gd name="T53" fmla="*/ 71 h 434"/>
                  <a:gd name="T54" fmla="*/ 190 w 478"/>
                  <a:gd name="T55" fmla="*/ 87 h 434"/>
                  <a:gd name="T56" fmla="*/ 152 w 478"/>
                  <a:gd name="T57" fmla="*/ 107 h 434"/>
                  <a:gd name="T58" fmla="*/ 120 w 478"/>
                  <a:gd name="T59" fmla="*/ 133 h 434"/>
                  <a:gd name="T60" fmla="*/ 93 w 478"/>
                  <a:gd name="T61" fmla="*/ 161 h 434"/>
                  <a:gd name="T62" fmla="*/ 70 w 478"/>
                  <a:gd name="T63" fmla="*/ 193 h 434"/>
                  <a:gd name="T64" fmla="*/ 50 w 478"/>
                  <a:gd name="T65" fmla="*/ 226 h 434"/>
                  <a:gd name="T66" fmla="*/ 30 w 478"/>
                  <a:gd name="T67" fmla="*/ 276 h 434"/>
                  <a:gd name="T68" fmla="*/ 12 w 478"/>
                  <a:gd name="T69" fmla="*/ 337 h 434"/>
                  <a:gd name="T70" fmla="*/ 0 w 478"/>
                  <a:gd name="T71" fmla="*/ 404 h 434"/>
                  <a:gd name="T72" fmla="*/ 0 w 478"/>
                  <a:gd name="T73" fmla="*/ 425 h 434"/>
                  <a:gd name="T74" fmla="*/ 5 w 478"/>
                  <a:gd name="T75"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34">
                    <a:moveTo>
                      <a:pt x="11" y="432"/>
                    </a:moveTo>
                    <a:lnTo>
                      <a:pt x="11" y="434"/>
                    </a:lnTo>
                    <a:lnTo>
                      <a:pt x="12" y="434"/>
                    </a:lnTo>
                    <a:lnTo>
                      <a:pt x="16" y="432"/>
                    </a:lnTo>
                    <a:lnTo>
                      <a:pt x="20" y="431"/>
                    </a:lnTo>
                    <a:lnTo>
                      <a:pt x="22" y="427"/>
                    </a:lnTo>
                    <a:lnTo>
                      <a:pt x="23" y="423"/>
                    </a:lnTo>
                    <a:lnTo>
                      <a:pt x="26" y="414"/>
                    </a:lnTo>
                    <a:lnTo>
                      <a:pt x="35" y="390"/>
                    </a:lnTo>
                    <a:lnTo>
                      <a:pt x="43" y="373"/>
                    </a:lnTo>
                    <a:lnTo>
                      <a:pt x="53" y="355"/>
                    </a:lnTo>
                    <a:lnTo>
                      <a:pt x="64" y="336"/>
                    </a:lnTo>
                    <a:lnTo>
                      <a:pt x="79" y="315"/>
                    </a:lnTo>
                    <a:lnTo>
                      <a:pt x="97" y="296"/>
                    </a:lnTo>
                    <a:lnTo>
                      <a:pt x="116" y="276"/>
                    </a:lnTo>
                    <a:lnTo>
                      <a:pt x="127" y="267"/>
                    </a:lnTo>
                    <a:lnTo>
                      <a:pt x="139" y="258"/>
                    </a:lnTo>
                    <a:lnTo>
                      <a:pt x="153" y="250"/>
                    </a:lnTo>
                    <a:lnTo>
                      <a:pt x="166" y="241"/>
                    </a:lnTo>
                    <a:lnTo>
                      <a:pt x="181" y="233"/>
                    </a:lnTo>
                    <a:lnTo>
                      <a:pt x="197" y="227"/>
                    </a:lnTo>
                    <a:lnTo>
                      <a:pt x="213" y="220"/>
                    </a:lnTo>
                    <a:lnTo>
                      <a:pt x="230" y="215"/>
                    </a:lnTo>
                    <a:lnTo>
                      <a:pt x="248" y="211"/>
                    </a:lnTo>
                    <a:lnTo>
                      <a:pt x="269" y="208"/>
                    </a:lnTo>
                    <a:lnTo>
                      <a:pt x="288" y="205"/>
                    </a:lnTo>
                    <a:lnTo>
                      <a:pt x="310" y="204"/>
                    </a:lnTo>
                    <a:lnTo>
                      <a:pt x="310" y="253"/>
                    </a:lnTo>
                    <a:lnTo>
                      <a:pt x="311" y="255"/>
                    </a:lnTo>
                    <a:lnTo>
                      <a:pt x="312" y="259"/>
                    </a:lnTo>
                    <a:lnTo>
                      <a:pt x="314" y="262"/>
                    </a:lnTo>
                    <a:lnTo>
                      <a:pt x="317" y="263"/>
                    </a:lnTo>
                    <a:lnTo>
                      <a:pt x="320" y="264"/>
                    </a:lnTo>
                    <a:lnTo>
                      <a:pt x="324" y="264"/>
                    </a:lnTo>
                    <a:lnTo>
                      <a:pt x="326" y="263"/>
                    </a:lnTo>
                    <a:lnTo>
                      <a:pt x="330" y="262"/>
                    </a:lnTo>
                    <a:lnTo>
                      <a:pt x="474" y="142"/>
                    </a:lnTo>
                    <a:lnTo>
                      <a:pt x="477" y="138"/>
                    </a:lnTo>
                    <a:lnTo>
                      <a:pt x="478" y="133"/>
                    </a:lnTo>
                    <a:lnTo>
                      <a:pt x="477" y="128"/>
                    </a:lnTo>
                    <a:lnTo>
                      <a:pt x="474" y="124"/>
                    </a:lnTo>
                    <a:lnTo>
                      <a:pt x="330" y="2"/>
                    </a:lnTo>
                    <a:lnTo>
                      <a:pt x="326" y="1"/>
                    </a:lnTo>
                    <a:lnTo>
                      <a:pt x="324" y="0"/>
                    </a:lnTo>
                    <a:lnTo>
                      <a:pt x="320" y="0"/>
                    </a:lnTo>
                    <a:lnTo>
                      <a:pt x="317" y="1"/>
                    </a:lnTo>
                    <a:lnTo>
                      <a:pt x="314" y="3"/>
                    </a:lnTo>
                    <a:lnTo>
                      <a:pt x="312" y="6"/>
                    </a:lnTo>
                    <a:lnTo>
                      <a:pt x="311" y="9"/>
                    </a:lnTo>
                    <a:lnTo>
                      <a:pt x="310" y="12"/>
                    </a:lnTo>
                    <a:lnTo>
                      <a:pt x="310" y="60"/>
                    </a:lnTo>
                    <a:lnTo>
                      <a:pt x="283" y="62"/>
                    </a:lnTo>
                    <a:lnTo>
                      <a:pt x="257" y="65"/>
                    </a:lnTo>
                    <a:lnTo>
                      <a:pt x="233" y="71"/>
                    </a:lnTo>
                    <a:lnTo>
                      <a:pt x="211" y="78"/>
                    </a:lnTo>
                    <a:lnTo>
                      <a:pt x="190" y="87"/>
                    </a:lnTo>
                    <a:lnTo>
                      <a:pt x="170" y="96"/>
                    </a:lnTo>
                    <a:lnTo>
                      <a:pt x="152" y="107"/>
                    </a:lnTo>
                    <a:lnTo>
                      <a:pt x="135" y="120"/>
                    </a:lnTo>
                    <a:lnTo>
                      <a:pt x="120" y="133"/>
                    </a:lnTo>
                    <a:lnTo>
                      <a:pt x="106" y="147"/>
                    </a:lnTo>
                    <a:lnTo>
                      <a:pt x="93" y="161"/>
                    </a:lnTo>
                    <a:lnTo>
                      <a:pt x="80" y="177"/>
                    </a:lnTo>
                    <a:lnTo>
                      <a:pt x="70" y="193"/>
                    </a:lnTo>
                    <a:lnTo>
                      <a:pt x="59" y="209"/>
                    </a:lnTo>
                    <a:lnTo>
                      <a:pt x="50" y="226"/>
                    </a:lnTo>
                    <a:lnTo>
                      <a:pt x="43" y="242"/>
                    </a:lnTo>
                    <a:lnTo>
                      <a:pt x="30" y="276"/>
                    </a:lnTo>
                    <a:lnTo>
                      <a:pt x="20" y="308"/>
                    </a:lnTo>
                    <a:lnTo>
                      <a:pt x="12" y="337"/>
                    </a:lnTo>
                    <a:lnTo>
                      <a:pt x="7" y="364"/>
                    </a:lnTo>
                    <a:lnTo>
                      <a:pt x="0" y="404"/>
                    </a:lnTo>
                    <a:lnTo>
                      <a:pt x="0" y="421"/>
                    </a:lnTo>
                    <a:lnTo>
                      <a:pt x="0" y="425"/>
                    </a:lnTo>
                    <a:lnTo>
                      <a:pt x="3" y="428"/>
                    </a:lnTo>
                    <a:lnTo>
                      <a:pt x="5" y="431"/>
                    </a:lnTo>
                    <a:lnTo>
                      <a:pt x="1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51" name="Group 50">
              <a:extLst>
                <a:ext uri="{FF2B5EF4-FFF2-40B4-BE49-F238E27FC236}">
                  <a16:creationId xmlns:a16="http://schemas.microsoft.com/office/drawing/2014/main" xmlns="" id="{5DECB9C7-54E0-4C65-BD74-33AEF6954B01}"/>
                </a:ext>
              </a:extLst>
            </p:cNvPr>
            <p:cNvGrpSpPr/>
            <p:nvPr/>
          </p:nvGrpSpPr>
          <p:grpSpPr>
            <a:xfrm>
              <a:off x="4092684" y="5219822"/>
              <a:ext cx="278001" cy="320770"/>
              <a:chOff x="10475913" y="771525"/>
              <a:chExt cx="247650" cy="285750"/>
            </a:xfrm>
            <a:solidFill>
              <a:sysClr val="window" lastClr="FFFFFF"/>
            </a:solidFill>
          </p:grpSpPr>
          <p:sp>
            <p:nvSpPr>
              <p:cNvPr id="52" name="Freeform 3569">
                <a:extLst>
                  <a:ext uri="{FF2B5EF4-FFF2-40B4-BE49-F238E27FC236}">
                    <a16:creationId xmlns:a16="http://schemas.microsoft.com/office/drawing/2014/main" xmlns="" id="{21CA4454-4E70-4B5D-8D15-CFA506C7D799}"/>
                  </a:ext>
                </a:extLst>
              </p:cNvPr>
              <p:cNvSpPr>
                <a:spLocks/>
              </p:cNvSpPr>
              <p:nvPr/>
            </p:nvSpPr>
            <p:spPr bwMode="auto">
              <a:xfrm>
                <a:off x="10475913" y="847725"/>
                <a:ext cx="247650" cy="209550"/>
              </a:xfrm>
              <a:custGeom>
                <a:avLst/>
                <a:gdLst>
                  <a:gd name="T0" fmla="*/ 625 w 625"/>
                  <a:gd name="T1" fmla="*/ 59 h 528"/>
                  <a:gd name="T2" fmla="*/ 625 w 625"/>
                  <a:gd name="T3" fmla="*/ 59 h 528"/>
                  <a:gd name="T4" fmla="*/ 625 w 625"/>
                  <a:gd name="T5" fmla="*/ 59 h 528"/>
                  <a:gd name="T6" fmla="*/ 624 w 625"/>
                  <a:gd name="T7" fmla="*/ 58 h 528"/>
                  <a:gd name="T8" fmla="*/ 624 w 625"/>
                  <a:gd name="T9" fmla="*/ 56 h 528"/>
                  <a:gd name="T10" fmla="*/ 624 w 625"/>
                  <a:gd name="T11" fmla="*/ 56 h 528"/>
                  <a:gd name="T12" fmla="*/ 624 w 625"/>
                  <a:gd name="T13" fmla="*/ 56 h 528"/>
                  <a:gd name="T14" fmla="*/ 623 w 625"/>
                  <a:gd name="T15" fmla="*/ 53 h 528"/>
                  <a:gd name="T16" fmla="*/ 621 w 625"/>
                  <a:gd name="T17" fmla="*/ 52 h 528"/>
                  <a:gd name="T18" fmla="*/ 621 w 625"/>
                  <a:gd name="T19" fmla="*/ 52 h 528"/>
                  <a:gd name="T20" fmla="*/ 621 w 625"/>
                  <a:gd name="T21" fmla="*/ 52 h 528"/>
                  <a:gd name="T22" fmla="*/ 620 w 625"/>
                  <a:gd name="T23" fmla="*/ 50 h 528"/>
                  <a:gd name="T24" fmla="*/ 620 w 625"/>
                  <a:gd name="T25" fmla="*/ 50 h 528"/>
                  <a:gd name="T26" fmla="*/ 619 w 625"/>
                  <a:gd name="T27" fmla="*/ 49 h 528"/>
                  <a:gd name="T28" fmla="*/ 617 w 625"/>
                  <a:gd name="T29" fmla="*/ 49 h 528"/>
                  <a:gd name="T30" fmla="*/ 617 w 625"/>
                  <a:gd name="T31" fmla="*/ 49 h 528"/>
                  <a:gd name="T32" fmla="*/ 617 w 625"/>
                  <a:gd name="T33" fmla="*/ 49 h 528"/>
                  <a:gd name="T34" fmla="*/ 497 w 625"/>
                  <a:gd name="T35" fmla="*/ 0 h 528"/>
                  <a:gd name="T36" fmla="*/ 493 w 625"/>
                  <a:gd name="T37" fmla="*/ 0 h 528"/>
                  <a:gd name="T38" fmla="*/ 488 w 625"/>
                  <a:gd name="T39" fmla="*/ 0 h 528"/>
                  <a:gd name="T40" fmla="*/ 484 w 625"/>
                  <a:gd name="T41" fmla="*/ 3 h 528"/>
                  <a:gd name="T42" fmla="*/ 481 w 625"/>
                  <a:gd name="T43" fmla="*/ 8 h 528"/>
                  <a:gd name="T44" fmla="*/ 480 w 625"/>
                  <a:gd name="T45" fmla="*/ 12 h 528"/>
                  <a:gd name="T46" fmla="*/ 481 w 625"/>
                  <a:gd name="T47" fmla="*/ 17 h 528"/>
                  <a:gd name="T48" fmla="*/ 484 w 625"/>
                  <a:gd name="T49" fmla="*/ 21 h 528"/>
                  <a:gd name="T50" fmla="*/ 488 w 625"/>
                  <a:gd name="T51" fmla="*/ 24 h 528"/>
                  <a:gd name="T52" fmla="*/ 580 w 625"/>
                  <a:gd name="T53" fmla="*/ 59 h 528"/>
                  <a:gd name="T54" fmla="*/ 300 w 625"/>
                  <a:gd name="T55" fmla="*/ 167 h 528"/>
                  <a:gd name="T56" fmla="*/ 39 w 625"/>
                  <a:gd name="T57" fmla="*/ 61 h 528"/>
                  <a:gd name="T58" fmla="*/ 124 w 625"/>
                  <a:gd name="T59" fmla="*/ 24 h 528"/>
                  <a:gd name="T60" fmla="*/ 128 w 625"/>
                  <a:gd name="T61" fmla="*/ 20 h 528"/>
                  <a:gd name="T62" fmla="*/ 131 w 625"/>
                  <a:gd name="T63" fmla="*/ 16 h 528"/>
                  <a:gd name="T64" fmla="*/ 132 w 625"/>
                  <a:gd name="T65" fmla="*/ 12 h 528"/>
                  <a:gd name="T66" fmla="*/ 131 w 625"/>
                  <a:gd name="T67" fmla="*/ 7 h 528"/>
                  <a:gd name="T68" fmla="*/ 128 w 625"/>
                  <a:gd name="T69" fmla="*/ 3 h 528"/>
                  <a:gd name="T70" fmla="*/ 124 w 625"/>
                  <a:gd name="T71" fmla="*/ 0 h 528"/>
                  <a:gd name="T72" fmla="*/ 119 w 625"/>
                  <a:gd name="T73" fmla="*/ 0 h 528"/>
                  <a:gd name="T74" fmla="*/ 115 w 625"/>
                  <a:gd name="T75" fmla="*/ 0 h 528"/>
                  <a:gd name="T76" fmla="*/ 7 w 625"/>
                  <a:gd name="T77" fmla="*/ 49 h 528"/>
                  <a:gd name="T78" fmla="*/ 4 w 625"/>
                  <a:gd name="T79" fmla="*/ 52 h 528"/>
                  <a:gd name="T80" fmla="*/ 1 w 625"/>
                  <a:gd name="T81" fmla="*/ 54 h 528"/>
                  <a:gd name="T82" fmla="*/ 0 w 625"/>
                  <a:gd name="T83" fmla="*/ 57 h 528"/>
                  <a:gd name="T84" fmla="*/ 0 w 625"/>
                  <a:gd name="T85" fmla="*/ 61 h 528"/>
                  <a:gd name="T86" fmla="*/ 0 w 625"/>
                  <a:gd name="T87" fmla="*/ 62 h 528"/>
                  <a:gd name="T88" fmla="*/ 0 w 625"/>
                  <a:gd name="T89" fmla="*/ 62 h 528"/>
                  <a:gd name="T90" fmla="*/ 0 w 625"/>
                  <a:gd name="T91" fmla="*/ 360 h 528"/>
                  <a:gd name="T92" fmla="*/ 0 w 625"/>
                  <a:gd name="T93" fmla="*/ 364 h 528"/>
                  <a:gd name="T94" fmla="*/ 1 w 625"/>
                  <a:gd name="T95" fmla="*/ 366 h 528"/>
                  <a:gd name="T96" fmla="*/ 4 w 625"/>
                  <a:gd name="T97" fmla="*/ 369 h 528"/>
                  <a:gd name="T98" fmla="*/ 6 w 625"/>
                  <a:gd name="T99" fmla="*/ 372 h 528"/>
                  <a:gd name="T100" fmla="*/ 295 w 625"/>
                  <a:gd name="T101" fmla="*/ 527 h 528"/>
                  <a:gd name="T102" fmla="*/ 298 w 625"/>
                  <a:gd name="T103" fmla="*/ 528 h 528"/>
                  <a:gd name="T104" fmla="*/ 300 w 625"/>
                  <a:gd name="T105" fmla="*/ 528 h 528"/>
                  <a:gd name="T106" fmla="*/ 303 w 625"/>
                  <a:gd name="T107" fmla="*/ 528 h 528"/>
                  <a:gd name="T108" fmla="*/ 305 w 625"/>
                  <a:gd name="T109" fmla="*/ 527 h 528"/>
                  <a:gd name="T110" fmla="*/ 617 w 625"/>
                  <a:gd name="T111" fmla="*/ 372 h 528"/>
                  <a:gd name="T112" fmla="*/ 621 w 625"/>
                  <a:gd name="T113" fmla="*/ 369 h 528"/>
                  <a:gd name="T114" fmla="*/ 623 w 625"/>
                  <a:gd name="T115" fmla="*/ 366 h 528"/>
                  <a:gd name="T116" fmla="*/ 624 w 625"/>
                  <a:gd name="T117" fmla="*/ 364 h 528"/>
                  <a:gd name="T118" fmla="*/ 625 w 625"/>
                  <a:gd name="T119" fmla="*/ 360 h 528"/>
                  <a:gd name="T120" fmla="*/ 625 w 625"/>
                  <a:gd name="T121" fmla="*/ 59 h 528"/>
                  <a:gd name="T122" fmla="*/ 625 w 625"/>
                  <a:gd name="T123" fmla="*/ 59 h 528"/>
                  <a:gd name="T124" fmla="*/ 625 w 625"/>
                  <a:gd name="T125" fmla="*/ 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 h="528">
                    <a:moveTo>
                      <a:pt x="625" y="59"/>
                    </a:moveTo>
                    <a:lnTo>
                      <a:pt x="625" y="59"/>
                    </a:lnTo>
                    <a:lnTo>
                      <a:pt x="625" y="59"/>
                    </a:lnTo>
                    <a:lnTo>
                      <a:pt x="624" y="58"/>
                    </a:lnTo>
                    <a:lnTo>
                      <a:pt x="624" y="56"/>
                    </a:lnTo>
                    <a:lnTo>
                      <a:pt x="624" y="56"/>
                    </a:lnTo>
                    <a:lnTo>
                      <a:pt x="624" y="56"/>
                    </a:lnTo>
                    <a:lnTo>
                      <a:pt x="623" y="53"/>
                    </a:lnTo>
                    <a:lnTo>
                      <a:pt x="621" y="52"/>
                    </a:lnTo>
                    <a:lnTo>
                      <a:pt x="621" y="52"/>
                    </a:lnTo>
                    <a:lnTo>
                      <a:pt x="621" y="52"/>
                    </a:lnTo>
                    <a:lnTo>
                      <a:pt x="620" y="50"/>
                    </a:lnTo>
                    <a:lnTo>
                      <a:pt x="620" y="50"/>
                    </a:lnTo>
                    <a:lnTo>
                      <a:pt x="619" y="49"/>
                    </a:lnTo>
                    <a:lnTo>
                      <a:pt x="617" y="49"/>
                    </a:lnTo>
                    <a:lnTo>
                      <a:pt x="617" y="49"/>
                    </a:lnTo>
                    <a:lnTo>
                      <a:pt x="617" y="49"/>
                    </a:lnTo>
                    <a:lnTo>
                      <a:pt x="497" y="0"/>
                    </a:lnTo>
                    <a:lnTo>
                      <a:pt x="493" y="0"/>
                    </a:lnTo>
                    <a:lnTo>
                      <a:pt x="488" y="0"/>
                    </a:lnTo>
                    <a:lnTo>
                      <a:pt x="484" y="3"/>
                    </a:lnTo>
                    <a:lnTo>
                      <a:pt x="481" y="8"/>
                    </a:lnTo>
                    <a:lnTo>
                      <a:pt x="480" y="12"/>
                    </a:lnTo>
                    <a:lnTo>
                      <a:pt x="481" y="17"/>
                    </a:lnTo>
                    <a:lnTo>
                      <a:pt x="484" y="21"/>
                    </a:lnTo>
                    <a:lnTo>
                      <a:pt x="488" y="24"/>
                    </a:lnTo>
                    <a:lnTo>
                      <a:pt x="580" y="59"/>
                    </a:lnTo>
                    <a:lnTo>
                      <a:pt x="300" y="167"/>
                    </a:lnTo>
                    <a:lnTo>
                      <a:pt x="39" y="61"/>
                    </a:lnTo>
                    <a:lnTo>
                      <a:pt x="124" y="24"/>
                    </a:lnTo>
                    <a:lnTo>
                      <a:pt x="128" y="20"/>
                    </a:lnTo>
                    <a:lnTo>
                      <a:pt x="131" y="16"/>
                    </a:lnTo>
                    <a:lnTo>
                      <a:pt x="132" y="12"/>
                    </a:lnTo>
                    <a:lnTo>
                      <a:pt x="131" y="7"/>
                    </a:lnTo>
                    <a:lnTo>
                      <a:pt x="128" y="3"/>
                    </a:lnTo>
                    <a:lnTo>
                      <a:pt x="124" y="0"/>
                    </a:lnTo>
                    <a:lnTo>
                      <a:pt x="119" y="0"/>
                    </a:lnTo>
                    <a:lnTo>
                      <a:pt x="115" y="0"/>
                    </a:lnTo>
                    <a:lnTo>
                      <a:pt x="7" y="49"/>
                    </a:lnTo>
                    <a:lnTo>
                      <a:pt x="4" y="52"/>
                    </a:lnTo>
                    <a:lnTo>
                      <a:pt x="1" y="54"/>
                    </a:lnTo>
                    <a:lnTo>
                      <a:pt x="0" y="57"/>
                    </a:lnTo>
                    <a:lnTo>
                      <a:pt x="0" y="61"/>
                    </a:lnTo>
                    <a:lnTo>
                      <a:pt x="0" y="62"/>
                    </a:lnTo>
                    <a:lnTo>
                      <a:pt x="0" y="62"/>
                    </a:lnTo>
                    <a:lnTo>
                      <a:pt x="0" y="360"/>
                    </a:lnTo>
                    <a:lnTo>
                      <a:pt x="0" y="364"/>
                    </a:lnTo>
                    <a:lnTo>
                      <a:pt x="1" y="366"/>
                    </a:lnTo>
                    <a:lnTo>
                      <a:pt x="4" y="369"/>
                    </a:lnTo>
                    <a:lnTo>
                      <a:pt x="6" y="372"/>
                    </a:lnTo>
                    <a:lnTo>
                      <a:pt x="295" y="527"/>
                    </a:lnTo>
                    <a:lnTo>
                      <a:pt x="298" y="528"/>
                    </a:lnTo>
                    <a:lnTo>
                      <a:pt x="300" y="528"/>
                    </a:lnTo>
                    <a:lnTo>
                      <a:pt x="303" y="528"/>
                    </a:lnTo>
                    <a:lnTo>
                      <a:pt x="305" y="527"/>
                    </a:lnTo>
                    <a:lnTo>
                      <a:pt x="617" y="372"/>
                    </a:lnTo>
                    <a:lnTo>
                      <a:pt x="621" y="369"/>
                    </a:lnTo>
                    <a:lnTo>
                      <a:pt x="623" y="366"/>
                    </a:lnTo>
                    <a:lnTo>
                      <a:pt x="624" y="364"/>
                    </a:lnTo>
                    <a:lnTo>
                      <a:pt x="625" y="360"/>
                    </a:lnTo>
                    <a:lnTo>
                      <a:pt x="625" y="59"/>
                    </a:lnTo>
                    <a:lnTo>
                      <a:pt x="625" y="59"/>
                    </a:lnTo>
                    <a:lnTo>
                      <a:pt x="62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3" name="Freeform 3570">
                <a:extLst>
                  <a:ext uri="{FF2B5EF4-FFF2-40B4-BE49-F238E27FC236}">
                    <a16:creationId xmlns:a16="http://schemas.microsoft.com/office/drawing/2014/main" xmlns="" id="{6F233865-F8B6-4B73-9DB5-C6B941951A49}"/>
                  </a:ext>
                </a:extLst>
              </p:cNvPr>
              <p:cNvSpPr>
                <a:spLocks/>
              </p:cNvSpPr>
              <p:nvPr/>
            </p:nvSpPr>
            <p:spPr bwMode="auto">
              <a:xfrm>
                <a:off x="10542588" y="771525"/>
                <a:ext cx="106362" cy="104775"/>
              </a:xfrm>
              <a:custGeom>
                <a:avLst/>
                <a:gdLst>
                  <a:gd name="T0" fmla="*/ 124 w 267"/>
                  <a:gd name="T1" fmla="*/ 263 h 266"/>
                  <a:gd name="T2" fmla="*/ 128 w 267"/>
                  <a:gd name="T3" fmla="*/ 266 h 266"/>
                  <a:gd name="T4" fmla="*/ 133 w 267"/>
                  <a:gd name="T5" fmla="*/ 266 h 266"/>
                  <a:gd name="T6" fmla="*/ 137 w 267"/>
                  <a:gd name="T7" fmla="*/ 266 h 266"/>
                  <a:gd name="T8" fmla="*/ 141 w 267"/>
                  <a:gd name="T9" fmla="*/ 263 h 266"/>
                  <a:gd name="T10" fmla="*/ 263 w 267"/>
                  <a:gd name="T11" fmla="*/ 141 h 266"/>
                  <a:gd name="T12" fmla="*/ 266 w 267"/>
                  <a:gd name="T13" fmla="*/ 137 h 266"/>
                  <a:gd name="T14" fmla="*/ 267 w 267"/>
                  <a:gd name="T15" fmla="*/ 133 h 266"/>
                  <a:gd name="T16" fmla="*/ 266 w 267"/>
                  <a:gd name="T17" fmla="*/ 128 h 266"/>
                  <a:gd name="T18" fmla="*/ 263 w 267"/>
                  <a:gd name="T19" fmla="*/ 124 h 266"/>
                  <a:gd name="T20" fmla="*/ 259 w 267"/>
                  <a:gd name="T21" fmla="*/ 122 h 266"/>
                  <a:gd name="T22" fmla="*/ 254 w 267"/>
                  <a:gd name="T23" fmla="*/ 120 h 266"/>
                  <a:gd name="T24" fmla="*/ 250 w 267"/>
                  <a:gd name="T25" fmla="*/ 122 h 266"/>
                  <a:gd name="T26" fmla="*/ 246 w 267"/>
                  <a:gd name="T27" fmla="*/ 124 h 266"/>
                  <a:gd name="T28" fmla="*/ 144 w 267"/>
                  <a:gd name="T29" fmla="*/ 226 h 266"/>
                  <a:gd name="T30" fmla="*/ 144 w 267"/>
                  <a:gd name="T31" fmla="*/ 11 h 266"/>
                  <a:gd name="T32" fmla="*/ 144 w 267"/>
                  <a:gd name="T33" fmla="*/ 7 h 266"/>
                  <a:gd name="T34" fmla="*/ 141 w 267"/>
                  <a:gd name="T35" fmla="*/ 4 h 266"/>
                  <a:gd name="T36" fmla="*/ 137 w 267"/>
                  <a:gd name="T37" fmla="*/ 1 h 266"/>
                  <a:gd name="T38" fmla="*/ 132 w 267"/>
                  <a:gd name="T39" fmla="*/ 0 h 266"/>
                  <a:gd name="T40" fmla="*/ 127 w 267"/>
                  <a:gd name="T41" fmla="*/ 1 h 266"/>
                  <a:gd name="T42" fmla="*/ 123 w 267"/>
                  <a:gd name="T43" fmla="*/ 4 h 266"/>
                  <a:gd name="T44" fmla="*/ 121 w 267"/>
                  <a:gd name="T45" fmla="*/ 7 h 266"/>
                  <a:gd name="T46" fmla="*/ 121 w 267"/>
                  <a:gd name="T47" fmla="*/ 11 h 266"/>
                  <a:gd name="T48" fmla="*/ 121 w 267"/>
                  <a:gd name="T49" fmla="*/ 225 h 266"/>
                  <a:gd name="T50" fmla="*/ 20 w 267"/>
                  <a:gd name="T51" fmla="*/ 124 h 266"/>
                  <a:gd name="T52" fmla="*/ 17 w 267"/>
                  <a:gd name="T53" fmla="*/ 122 h 266"/>
                  <a:gd name="T54" fmla="*/ 11 w 267"/>
                  <a:gd name="T55" fmla="*/ 120 h 266"/>
                  <a:gd name="T56" fmla="*/ 8 w 267"/>
                  <a:gd name="T57" fmla="*/ 122 h 266"/>
                  <a:gd name="T58" fmla="*/ 4 w 267"/>
                  <a:gd name="T59" fmla="*/ 124 h 266"/>
                  <a:gd name="T60" fmla="*/ 1 w 267"/>
                  <a:gd name="T61" fmla="*/ 128 h 266"/>
                  <a:gd name="T62" fmla="*/ 0 w 267"/>
                  <a:gd name="T63" fmla="*/ 133 h 266"/>
                  <a:gd name="T64" fmla="*/ 1 w 267"/>
                  <a:gd name="T65" fmla="*/ 137 h 266"/>
                  <a:gd name="T66" fmla="*/ 4 w 267"/>
                  <a:gd name="T67" fmla="*/ 141 h 266"/>
                  <a:gd name="T68" fmla="*/ 124 w 267"/>
                  <a:gd name="T69" fmla="*/ 2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6">
                    <a:moveTo>
                      <a:pt x="124" y="263"/>
                    </a:moveTo>
                    <a:lnTo>
                      <a:pt x="128" y="266"/>
                    </a:lnTo>
                    <a:lnTo>
                      <a:pt x="133" y="266"/>
                    </a:lnTo>
                    <a:lnTo>
                      <a:pt x="137" y="266"/>
                    </a:lnTo>
                    <a:lnTo>
                      <a:pt x="141" y="263"/>
                    </a:lnTo>
                    <a:lnTo>
                      <a:pt x="263" y="141"/>
                    </a:lnTo>
                    <a:lnTo>
                      <a:pt x="266" y="137"/>
                    </a:lnTo>
                    <a:lnTo>
                      <a:pt x="267" y="133"/>
                    </a:lnTo>
                    <a:lnTo>
                      <a:pt x="266" y="128"/>
                    </a:lnTo>
                    <a:lnTo>
                      <a:pt x="263" y="124"/>
                    </a:lnTo>
                    <a:lnTo>
                      <a:pt x="259" y="122"/>
                    </a:lnTo>
                    <a:lnTo>
                      <a:pt x="254" y="120"/>
                    </a:lnTo>
                    <a:lnTo>
                      <a:pt x="250" y="122"/>
                    </a:lnTo>
                    <a:lnTo>
                      <a:pt x="246" y="124"/>
                    </a:lnTo>
                    <a:lnTo>
                      <a:pt x="144" y="226"/>
                    </a:lnTo>
                    <a:lnTo>
                      <a:pt x="144" y="11"/>
                    </a:lnTo>
                    <a:lnTo>
                      <a:pt x="144" y="7"/>
                    </a:lnTo>
                    <a:lnTo>
                      <a:pt x="141" y="4"/>
                    </a:lnTo>
                    <a:lnTo>
                      <a:pt x="137" y="1"/>
                    </a:lnTo>
                    <a:lnTo>
                      <a:pt x="132" y="0"/>
                    </a:lnTo>
                    <a:lnTo>
                      <a:pt x="127" y="1"/>
                    </a:lnTo>
                    <a:lnTo>
                      <a:pt x="123" y="4"/>
                    </a:lnTo>
                    <a:lnTo>
                      <a:pt x="121" y="7"/>
                    </a:lnTo>
                    <a:lnTo>
                      <a:pt x="121" y="11"/>
                    </a:lnTo>
                    <a:lnTo>
                      <a:pt x="121" y="225"/>
                    </a:lnTo>
                    <a:lnTo>
                      <a:pt x="20" y="124"/>
                    </a:lnTo>
                    <a:lnTo>
                      <a:pt x="17" y="122"/>
                    </a:lnTo>
                    <a:lnTo>
                      <a:pt x="11" y="120"/>
                    </a:lnTo>
                    <a:lnTo>
                      <a:pt x="8" y="122"/>
                    </a:lnTo>
                    <a:lnTo>
                      <a:pt x="4" y="124"/>
                    </a:lnTo>
                    <a:lnTo>
                      <a:pt x="1" y="128"/>
                    </a:lnTo>
                    <a:lnTo>
                      <a:pt x="0" y="133"/>
                    </a:lnTo>
                    <a:lnTo>
                      <a:pt x="1" y="137"/>
                    </a:lnTo>
                    <a:lnTo>
                      <a:pt x="4" y="141"/>
                    </a:lnTo>
                    <a:lnTo>
                      <a:pt x="1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sp>
          <p:nvSpPr>
            <p:cNvPr id="2" name="TextBox 1"/>
            <p:cNvSpPr txBox="1"/>
            <p:nvPr/>
          </p:nvSpPr>
          <p:spPr>
            <a:xfrm>
              <a:off x="5680661" y="3071077"/>
              <a:ext cx="891348" cy="875180"/>
            </a:xfrm>
            <a:prstGeom prst="rect">
              <a:avLst/>
            </a:prstGeom>
            <a:noFill/>
          </p:spPr>
          <p:txBody>
            <a:bodyPr wrap="square" rtlCol="0">
              <a:spAutoFit/>
            </a:bodyPr>
            <a:lstStyle/>
            <a:p>
              <a:pPr algn="ctr"/>
              <a:r>
                <a:rPr lang="en-ZA" sz="1400" dirty="0"/>
                <a:t>1. </a:t>
              </a:r>
            </a:p>
            <a:p>
              <a:pPr algn="ctr"/>
              <a:r>
                <a:rPr lang="en-ZA" sz="1400" dirty="0"/>
                <a:t>Improved safety and security</a:t>
              </a:r>
            </a:p>
          </p:txBody>
        </p:sp>
        <p:sp>
          <p:nvSpPr>
            <p:cNvPr id="54" name="TextBox 53"/>
            <p:cNvSpPr txBox="1"/>
            <p:nvPr/>
          </p:nvSpPr>
          <p:spPr>
            <a:xfrm>
              <a:off x="4648121" y="3619192"/>
              <a:ext cx="1047213" cy="677559"/>
            </a:xfrm>
            <a:prstGeom prst="rect">
              <a:avLst/>
            </a:prstGeom>
            <a:noFill/>
          </p:spPr>
          <p:txBody>
            <a:bodyPr wrap="square" rtlCol="0">
              <a:spAutoFit/>
            </a:bodyPr>
            <a:lstStyle/>
            <a:p>
              <a:pPr algn="ctr"/>
              <a:r>
                <a:rPr lang="en-ZA" sz="1400" dirty="0"/>
                <a:t>2</a:t>
              </a:r>
              <a:r>
                <a:rPr lang="en-ZA" sz="1400" dirty="0" smtClean="0"/>
                <a:t>. Improved case management</a:t>
              </a:r>
              <a:endParaRPr lang="en-ZA" sz="1400" dirty="0"/>
            </a:p>
          </p:txBody>
        </p:sp>
        <p:sp>
          <p:nvSpPr>
            <p:cNvPr id="55" name="TextBox 54"/>
            <p:cNvSpPr txBox="1"/>
            <p:nvPr/>
          </p:nvSpPr>
          <p:spPr>
            <a:xfrm>
              <a:off x="4622831" y="4404937"/>
              <a:ext cx="1140469" cy="875180"/>
            </a:xfrm>
            <a:prstGeom prst="rect">
              <a:avLst/>
            </a:prstGeom>
            <a:noFill/>
          </p:spPr>
          <p:txBody>
            <a:bodyPr wrap="square" rtlCol="0">
              <a:spAutoFit/>
            </a:bodyPr>
            <a:lstStyle/>
            <a:p>
              <a:pPr algn="ctr"/>
              <a:r>
                <a:rPr lang="en-ZA" sz="1400" dirty="0" smtClean="0"/>
                <a:t>3. </a:t>
              </a:r>
            </a:p>
            <a:p>
              <a:pPr algn="ctr"/>
              <a:r>
                <a:rPr lang="en-ZA" sz="1400" dirty="0" smtClean="0"/>
                <a:t>Increased needs based rehabilitation</a:t>
              </a:r>
              <a:endParaRPr lang="en-ZA" sz="1400" dirty="0"/>
            </a:p>
          </p:txBody>
        </p:sp>
        <p:sp>
          <p:nvSpPr>
            <p:cNvPr id="56" name="TextBox 55"/>
            <p:cNvSpPr txBox="1"/>
            <p:nvPr/>
          </p:nvSpPr>
          <p:spPr>
            <a:xfrm>
              <a:off x="5504422" y="5104321"/>
              <a:ext cx="1199409" cy="677559"/>
            </a:xfrm>
            <a:prstGeom prst="rect">
              <a:avLst/>
            </a:prstGeom>
            <a:noFill/>
          </p:spPr>
          <p:txBody>
            <a:bodyPr wrap="square" rtlCol="0">
              <a:spAutoFit/>
            </a:bodyPr>
            <a:lstStyle/>
            <a:p>
              <a:pPr algn="ctr"/>
              <a:r>
                <a:rPr lang="en-ZA" sz="1400" dirty="0"/>
                <a:t>4. </a:t>
              </a:r>
            </a:p>
            <a:p>
              <a:pPr algn="ctr"/>
              <a:r>
                <a:rPr lang="en-ZA" sz="1400" dirty="0"/>
                <a:t>Successful reintegration</a:t>
              </a:r>
            </a:p>
          </p:txBody>
        </p:sp>
        <p:sp>
          <p:nvSpPr>
            <p:cNvPr id="57" name="TextBox 56"/>
            <p:cNvSpPr txBox="1"/>
            <p:nvPr/>
          </p:nvSpPr>
          <p:spPr>
            <a:xfrm>
              <a:off x="6386564" y="4443398"/>
              <a:ext cx="1240055" cy="875180"/>
            </a:xfrm>
            <a:prstGeom prst="rect">
              <a:avLst/>
            </a:prstGeom>
            <a:noFill/>
          </p:spPr>
          <p:txBody>
            <a:bodyPr wrap="square" rtlCol="0">
              <a:spAutoFit/>
            </a:bodyPr>
            <a:lstStyle/>
            <a:p>
              <a:pPr algn="ctr"/>
              <a:r>
                <a:rPr lang="en-ZA" sz="1400" b="1" dirty="0">
                  <a:solidFill>
                    <a:srgbClr val="548235"/>
                  </a:solidFill>
                </a:rPr>
                <a:t>5. </a:t>
              </a:r>
            </a:p>
            <a:p>
              <a:pPr algn="ctr"/>
              <a:r>
                <a:rPr lang="en-ZA" sz="1400" b="1" dirty="0" smtClean="0">
                  <a:solidFill>
                    <a:srgbClr val="548235"/>
                  </a:solidFill>
                </a:rPr>
                <a:t>Healthy</a:t>
              </a:r>
            </a:p>
            <a:p>
              <a:pPr algn="ctr"/>
              <a:r>
                <a:rPr lang="en-ZA" sz="1400" b="1" dirty="0" smtClean="0">
                  <a:solidFill>
                    <a:srgbClr val="548235"/>
                  </a:solidFill>
                </a:rPr>
                <a:t>incarcerated </a:t>
              </a:r>
              <a:r>
                <a:rPr lang="en-ZA" sz="1400" b="1" dirty="0">
                  <a:solidFill>
                    <a:srgbClr val="548235"/>
                  </a:solidFill>
                </a:rPr>
                <a:t>population</a:t>
              </a:r>
            </a:p>
          </p:txBody>
        </p:sp>
        <p:sp>
          <p:nvSpPr>
            <p:cNvPr id="58" name="TextBox 57"/>
            <p:cNvSpPr txBox="1"/>
            <p:nvPr/>
          </p:nvSpPr>
          <p:spPr>
            <a:xfrm>
              <a:off x="6514259" y="3142977"/>
              <a:ext cx="1083103" cy="1169551"/>
            </a:xfrm>
            <a:prstGeom prst="rect">
              <a:avLst/>
            </a:prstGeom>
            <a:noFill/>
          </p:spPr>
          <p:txBody>
            <a:bodyPr wrap="square" rtlCol="0">
              <a:spAutoFit/>
            </a:bodyPr>
            <a:lstStyle/>
            <a:p>
              <a:pPr algn="ctr"/>
              <a:r>
                <a:rPr lang="en-ZA" sz="1400" dirty="0" smtClean="0"/>
                <a:t>6. </a:t>
              </a:r>
            </a:p>
            <a:p>
              <a:pPr algn="ctr"/>
              <a:r>
                <a:rPr lang="en-ZA" sz="1400" dirty="0" smtClean="0"/>
                <a:t>High performing ethical  organisation</a:t>
              </a:r>
              <a:endParaRPr lang="en-ZA" sz="1400" dirty="0"/>
            </a:p>
          </p:txBody>
        </p:sp>
      </p:grpSp>
    </p:spTree>
    <p:extLst>
      <p:ext uri="{BB962C8B-B14F-4D97-AF65-F5344CB8AC3E}">
        <p14:creationId xmlns:p14="http://schemas.microsoft.com/office/powerpoint/2010/main" val="535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00000"/>
                </a:solidFill>
                <a:latin typeface="Georgia"/>
              </a:rPr>
              <a:t>Contextual issues for 2021 MTEF</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614400" y="1208581"/>
            <a:ext cx="5398750" cy="53397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a:solidFill>
                  <a:schemeClr val="tx1"/>
                </a:solidFill>
                <a:latin typeface="Calibri Light"/>
                <a:cs typeface="Calibri Light"/>
              </a:rPr>
              <a:t>Contextual </a:t>
            </a:r>
            <a:r>
              <a:rPr lang="en-ZA" sz="2799" b="1" dirty="0" smtClean="0">
                <a:solidFill>
                  <a:schemeClr val="tx1"/>
                </a:solidFill>
                <a:latin typeface="Calibri Light"/>
                <a:cs typeface="Calibri Light"/>
              </a:rPr>
              <a:t>Issues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dirty="0">
              <a:latin typeface="Calibri Light" panose="020F0302020204030204" pitchFamily="34" charset="0"/>
              <a:ea typeface="Calibri"/>
              <a:cs typeface="Calibri Light" panose="020F0302020204030204" pitchFamily="34" charset="0"/>
            </a:endParaRP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Proposed budget cuts by NT</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Implications of Covid-19 on the operating environment (demand for health care services)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Low economic growth (GDP contract by 7.3% in 2020)</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Crime trends (upward trend of serious crimes)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Capacity constrains (officials in isolation, quarantine and rotation)</a:t>
            </a:r>
          </a:p>
          <a:p>
            <a:pPr marL="342900" lvl="0" indent="-342900">
              <a:spcBef>
                <a:spcPts val="300"/>
              </a:spcBef>
              <a:spcAft>
                <a:spcPts val="300"/>
              </a:spcAft>
              <a:buClr>
                <a:srgbClr val="000000"/>
              </a:buClr>
              <a:buFont typeface="Arial" panose="020B0604020202020204" pitchFamily="34" charset="0"/>
              <a:buChar char="•"/>
            </a:pPr>
            <a:r>
              <a:rPr lang="en-ZA" sz="2000" kern="0" dirty="0">
                <a:solidFill>
                  <a:srgbClr val="000000"/>
                </a:solidFill>
                <a:latin typeface="Calibri Light" panose="020F0302020204030204" pitchFamily="34" charset="0"/>
                <a:ea typeface="Calibri"/>
                <a:cs typeface="Calibri Light" panose="020F0302020204030204" pitchFamily="34" charset="0"/>
                <a:sym typeface="Arial"/>
              </a:rPr>
              <a:t>Culture change (increasing use of technology)</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Other resource constrains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Overcrowding (slow CJS)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Current 2020/21 actual performance</a:t>
            </a:r>
            <a:endParaRPr lang="en-ZA" sz="2000" dirty="0">
              <a:latin typeface="Calibri Light" panose="020F0302020204030204" pitchFamily="34" charset="0"/>
              <a:ea typeface="Calibri"/>
              <a:cs typeface="Calibri Light" panose="020F0302020204030204" pitchFamily="34" charset="0"/>
            </a:endParaRPr>
          </a:p>
        </p:txBody>
      </p:sp>
      <p:sp>
        <p:nvSpPr>
          <p:cNvPr id="6" name="TextBox 5"/>
          <p:cNvSpPr txBox="1"/>
          <p:nvPr/>
        </p:nvSpPr>
        <p:spPr>
          <a:xfrm>
            <a:off x="6216787" y="1208579"/>
            <a:ext cx="5444077" cy="532800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smtClean="0">
                <a:solidFill>
                  <a:schemeClr val="tx1"/>
                </a:solidFill>
                <a:latin typeface="Calibri Light"/>
                <a:cs typeface="Calibri Light"/>
              </a:rPr>
              <a:t>Opportunities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Self sufficiency</a:t>
            </a:r>
          </a:p>
          <a:p>
            <a:pPr marL="342831" indent="-342831">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a:cs typeface="Calibri Light" panose="020F0302020204030204" pitchFamily="34" charset="0"/>
              </a:rPr>
              <a:t>Partnerships</a:t>
            </a:r>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Promote the option of community corrections as alternative sentencing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Automation</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Alternative modes of delivery</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Remote working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Staff motivation</a:t>
            </a:r>
          </a:p>
        </p:txBody>
      </p:sp>
      <p:sp>
        <p:nvSpPr>
          <p:cNvPr id="7" name="Rounded Rectangle 6">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cxnSp>
        <p:nvCxnSpPr>
          <p:cNvPr id="15" name="Straight Connector 14">
            <a:extLst>
              <a:ext uri="{FF2B5EF4-FFF2-40B4-BE49-F238E27FC236}">
                <a16:creationId xmlns="" xmlns:a16="http://schemas.microsoft.com/office/drawing/2014/main" id="{D4D9F918-F730-4449-AB3E-2E8143B1A414}"/>
              </a:ext>
            </a:extLst>
          </p:cNvPr>
          <p:cNvCxnSpPr>
            <a:cxnSpLocks/>
          </p:cNvCxnSpPr>
          <p:nvPr/>
        </p:nvCxnSpPr>
        <p:spPr>
          <a:xfrm>
            <a:off x="4820461" y="922564"/>
            <a:ext cx="7022965" cy="5346"/>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143103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a:off x="4527586" y="904126"/>
            <a:ext cx="7315840" cy="6598"/>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Vision 2068</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5" name="Rounded Rectangle 14"/>
          <p:cNvSpPr/>
          <p:nvPr/>
        </p:nvSpPr>
        <p:spPr>
          <a:xfrm>
            <a:off x="343499" y="1191574"/>
            <a:ext cx="11315101" cy="5248818"/>
          </a:xfrm>
          <a:prstGeom prst="roundRect">
            <a:avLst>
              <a:gd name="adj" fmla="val 6565"/>
            </a:avLst>
          </a:prstGeom>
          <a:solidFill>
            <a:srgbClr val="548235"/>
          </a:solidFill>
          <a:ln>
            <a:noFill/>
          </a:ln>
          <a:effectLst>
            <a:outerShdw blurRad="2032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113304" y="1171860"/>
            <a:ext cx="3172" cy="5248818"/>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7189" y="4436069"/>
            <a:ext cx="3303492" cy="246221"/>
          </a:xfrm>
          <a:prstGeom prst="rect">
            <a:avLst/>
          </a:prstGeom>
          <a:noFill/>
        </p:spPr>
        <p:txBody>
          <a:bodyPr wrap="square" lIns="0" tIns="0" rIns="0" bIns="0" rtlCol="0">
            <a:spAutoFit/>
          </a:bodyPr>
          <a:lstStyle>
            <a:defPPr>
              <a:defRPr lang="en-US"/>
            </a:defPPr>
            <a:lvl1pPr marL="171450" indent="-171450">
              <a:buFont typeface="Arial" panose="020B0604020202020204" pitchFamily="34" charset="0"/>
              <a:buChar char="•"/>
              <a:defRPr sz="1600">
                <a:solidFill>
                  <a:schemeClr val="bg1"/>
                </a:solidFill>
                <a:latin typeface="+mj-lt"/>
                <a:ea typeface="Arial" charset="0"/>
                <a:cs typeface="Arial" charset="0"/>
              </a:defRPr>
            </a:lvl1pPr>
          </a:lstStyle>
          <a:p>
            <a:r>
              <a:rPr lang="en-US" dirty="0" err="1"/>
              <a:t>xxxx</a:t>
            </a:r>
            <a:endParaRPr lang="en-US" dirty="0"/>
          </a:p>
        </p:txBody>
      </p:sp>
      <p:sp>
        <p:nvSpPr>
          <p:cNvPr id="21" name="TextBox 20"/>
          <p:cNvSpPr txBox="1"/>
          <p:nvPr/>
        </p:nvSpPr>
        <p:spPr>
          <a:xfrm>
            <a:off x="576656" y="3851294"/>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Vision 2068 (Objectives for Care)</a:t>
            </a:r>
            <a:endParaRPr lang="en-US" sz="1600" b="1" dirty="0">
              <a:solidFill>
                <a:srgbClr val="FFA6D4"/>
              </a:solidFill>
              <a:ea typeface="Arial" charset="0"/>
              <a:cs typeface="Arial" charset="0"/>
            </a:endParaRPr>
          </a:p>
        </p:txBody>
      </p:sp>
      <p:sp>
        <p:nvSpPr>
          <p:cNvPr id="22" name="TextBox 21"/>
          <p:cNvSpPr txBox="1"/>
          <p:nvPr/>
        </p:nvSpPr>
        <p:spPr>
          <a:xfrm>
            <a:off x="4400066" y="4062908"/>
            <a:ext cx="3303492" cy="24622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600" dirty="0" err="1" smtClean="0">
                <a:solidFill>
                  <a:schemeClr val="bg1"/>
                </a:solidFill>
                <a:latin typeface="+mj-lt"/>
                <a:ea typeface="Arial" charset="0"/>
                <a:cs typeface="Arial" charset="0"/>
              </a:rPr>
              <a:t>xxxx</a:t>
            </a:r>
            <a:endParaRPr lang="en-US" sz="1600" dirty="0">
              <a:solidFill>
                <a:schemeClr val="bg1"/>
              </a:solidFill>
              <a:latin typeface="+mj-lt"/>
              <a:ea typeface="Arial" charset="0"/>
              <a:cs typeface="Arial" charset="0"/>
            </a:endParaRPr>
          </a:p>
        </p:txBody>
      </p:sp>
      <p:sp>
        <p:nvSpPr>
          <p:cNvPr id="23" name="TextBox 22"/>
          <p:cNvSpPr txBox="1"/>
          <p:nvPr/>
        </p:nvSpPr>
        <p:spPr>
          <a:xfrm>
            <a:off x="4527586" y="3733840"/>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have we achieved thus far</a:t>
            </a:r>
            <a:endParaRPr lang="en-US" sz="1600" b="1" dirty="0">
              <a:solidFill>
                <a:srgbClr val="FFA6D4"/>
              </a:solidFill>
              <a:ea typeface="Arial" charset="0"/>
              <a:cs typeface="Arial" charset="0"/>
            </a:endParaRPr>
          </a:p>
        </p:txBody>
      </p:sp>
      <p:sp>
        <p:nvSpPr>
          <p:cNvPr id="24" name="TextBox 23"/>
          <p:cNvSpPr txBox="1"/>
          <p:nvPr/>
        </p:nvSpPr>
        <p:spPr>
          <a:xfrm>
            <a:off x="8119108" y="4343737"/>
            <a:ext cx="3303492" cy="4308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What is the new thought process</a:t>
            </a:r>
          </a:p>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Key levers to be considered</a:t>
            </a:r>
            <a:endParaRPr lang="en-US" sz="1400" dirty="0">
              <a:solidFill>
                <a:schemeClr val="bg1"/>
              </a:solidFill>
              <a:latin typeface="+mj-lt"/>
              <a:ea typeface="Arial" charset="0"/>
              <a:cs typeface="Arial" charset="0"/>
            </a:endParaRPr>
          </a:p>
        </p:txBody>
      </p:sp>
      <p:sp>
        <p:nvSpPr>
          <p:cNvPr id="25" name="TextBox 24"/>
          <p:cNvSpPr txBox="1"/>
          <p:nvPr/>
        </p:nvSpPr>
        <p:spPr>
          <a:xfrm>
            <a:off x="8242188" y="3733839"/>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do we still need to do to get there</a:t>
            </a:r>
            <a:endParaRPr lang="en-US" sz="1600" b="1" dirty="0">
              <a:solidFill>
                <a:srgbClr val="FFA6D4"/>
              </a:solidFill>
              <a:ea typeface="Arial" charset="0"/>
              <a:cs typeface="Arial" charset="0"/>
            </a:endParaRPr>
          </a:p>
        </p:txBody>
      </p:sp>
      <p:cxnSp>
        <p:nvCxnSpPr>
          <p:cNvPr id="26" name="Straight Connector 25"/>
          <p:cNvCxnSpPr/>
          <p:nvPr/>
        </p:nvCxnSpPr>
        <p:spPr>
          <a:xfrm flipH="1">
            <a:off x="7883101" y="1170124"/>
            <a:ext cx="1" cy="5250554"/>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9" name="Round Single Corner Rectangle 28"/>
          <p:cNvSpPr/>
          <p:nvPr/>
        </p:nvSpPr>
        <p:spPr>
          <a:xfrm>
            <a:off x="7897452" y="1164583"/>
            <a:ext cx="3746805" cy="2517350"/>
          </a:xfrm>
          <a:prstGeom prst="round1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ectangle 29"/>
          <p:cNvSpPr/>
          <p:nvPr/>
        </p:nvSpPr>
        <p:spPr>
          <a:xfrm>
            <a:off x="4136297" y="1181702"/>
            <a:ext cx="3723812" cy="24994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 Same Side Corner Rectangle 5"/>
          <p:cNvSpPr/>
          <p:nvPr/>
        </p:nvSpPr>
        <p:spPr>
          <a:xfrm>
            <a:off x="341196" y="1175635"/>
            <a:ext cx="3775280" cy="2505533"/>
          </a:xfrm>
          <a:custGeom>
            <a:avLst/>
            <a:gdLst>
              <a:gd name="connsiteX0" fmla="*/ 418516 w 3645944"/>
              <a:gd name="connsiteY0" fmla="*/ 0 h 2511043"/>
              <a:gd name="connsiteX1" fmla="*/ 3227428 w 3645944"/>
              <a:gd name="connsiteY1" fmla="*/ 0 h 2511043"/>
              <a:gd name="connsiteX2" fmla="*/ 3645944 w 3645944"/>
              <a:gd name="connsiteY2" fmla="*/ 418516 h 2511043"/>
              <a:gd name="connsiteX3" fmla="*/ 3645944 w 3645944"/>
              <a:gd name="connsiteY3" fmla="*/ 2511043 h 2511043"/>
              <a:gd name="connsiteX4" fmla="*/ 3645944 w 3645944"/>
              <a:gd name="connsiteY4" fmla="*/ 2511043 h 2511043"/>
              <a:gd name="connsiteX5" fmla="*/ 0 w 3645944"/>
              <a:gd name="connsiteY5" fmla="*/ 2511043 h 2511043"/>
              <a:gd name="connsiteX6" fmla="*/ 0 w 3645944"/>
              <a:gd name="connsiteY6" fmla="*/ 2511043 h 2511043"/>
              <a:gd name="connsiteX7" fmla="*/ 0 w 3645944"/>
              <a:gd name="connsiteY7" fmla="*/ 418516 h 2511043"/>
              <a:gd name="connsiteX8" fmla="*/ 418516 w 3645944"/>
              <a:gd name="connsiteY8" fmla="*/ 0 h 2511043"/>
              <a:gd name="connsiteX0" fmla="*/ 418516 w 3666264"/>
              <a:gd name="connsiteY0" fmla="*/ 2051 h 2513094"/>
              <a:gd name="connsiteX1" fmla="*/ 32274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051 h 2513094"/>
              <a:gd name="connsiteX1" fmla="*/ 34306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30 h 2511273"/>
              <a:gd name="connsiteX1" fmla="*/ 3430628 w 3666264"/>
              <a:gd name="connsiteY1" fmla="*/ 230 h 2511273"/>
              <a:gd name="connsiteX2" fmla="*/ 3666264 w 3666264"/>
              <a:gd name="connsiteY2" fmla="*/ 215546 h 2511273"/>
              <a:gd name="connsiteX3" fmla="*/ 3645944 w 3666264"/>
              <a:gd name="connsiteY3" fmla="*/ 2511273 h 2511273"/>
              <a:gd name="connsiteX4" fmla="*/ 3645944 w 3666264"/>
              <a:gd name="connsiteY4" fmla="*/ 2511273 h 2511273"/>
              <a:gd name="connsiteX5" fmla="*/ 0 w 3666264"/>
              <a:gd name="connsiteY5" fmla="*/ 2511273 h 2511273"/>
              <a:gd name="connsiteX6" fmla="*/ 0 w 3666264"/>
              <a:gd name="connsiteY6" fmla="*/ 2511273 h 2511273"/>
              <a:gd name="connsiteX7" fmla="*/ 0 w 3666264"/>
              <a:gd name="connsiteY7" fmla="*/ 418746 h 2511273"/>
              <a:gd name="connsiteX8" fmla="*/ 418516 w 3666264"/>
              <a:gd name="connsiteY8" fmla="*/ 230 h 2511273"/>
              <a:gd name="connsiteX0" fmla="*/ 418516 w 3667052"/>
              <a:gd name="connsiteY0" fmla="*/ 230 h 2511273"/>
              <a:gd name="connsiteX1" fmla="*/ 3460098 w 3667052"/>
              <a:gd name="connsiteY1" fmla="*/ 230 h 2511273"/>
              <a:gd name="connsiteX2" fmla="*/ 3666264 w 3667052"/>
              <a:gd name="connsiteY2" fmla="*/ 215546 h 2511273"/>
              <a:gd name="connsiteX3" fmla="*/ 3645944 w 3667052"/>
              <a:gd name="connsiteY3" fmla="*/ 2511273 h 2511273"/>
              <a:gd name="connsiteX4" fmla="*/ 3645944 w 3667052"/>
              <a:gd name="connsiteY4" fmla="*/ 2511273 h 2511273"/>
              <a:gd name="connsiteX5" fmla="*/ 0 w 3667052"/>
              <a:gd name="connsiteY5" fmla="*/ 2511273 h 2511273"/>
              <a:gd name="connsiteX6" fmla="*/ 0 w 3667052"/>
              <a:gd name="connsiteY6" fmla="*/ 2511273 h 2511273"/>
              <a:gd name="connsiteX7" fmla="*/ 0 w 3667052"/>
              <a:gd name="connsiteY7" fmla="*/ 418746 h 2511273"/>
              <a:gd name="connsiteX8" fmla="*/ 418516 w 3667052"/>
              <a:gd name="connsiteY8" fmla="*/ 230 h 2511273"/>
              <a:gd name="connsiteX0" fmla="*/ 418516 w 3650079"/>
              <a:gd name="connsiteY0" fmla="*/ 230 h 2511273"/>
              <a:gd name="connsiteX1" fmla="*/ 3460098 w 3650079"/>
              <a:gd name="connsiteY1" fmla="*/ 230 h 2511273"/>
              <a:gd name="connsiteX2" fmla="*/ 3646618 w 3650079"/>
              <a:gd name="connsiteY2" fmla="*/ 215546 h 2511273"/>
              <a:gd name="connsiteX3" fmla="*/ 3645944 w 3650079"/>
              <a:gd name="connsiteY3" fmla="*/ 2511273 h 2511273"/>
              <a:gd name="connsiteX4" fmla="*/ 3645944 w 3650079"/>
              <a:gd name="connsiteY4" fmla="*/ 2511273 h 2511273"/>
              <a:gd name="connsiteX5" fmla="*/ 0 w 3650079"/>
              <a:gd name="connsiteY5" fmla="*/ 2511273 h 2511273"/>
              <a:gd name="connsiteX6" fmla="*/ 0 w 3650079"/>
              <a:gd name="connsiteY6" fmla="*/ 2511273 h 2511273"/>
              <a:gd name="connsiteX7" fmla="*/ 0 w 3650079"/>
              <a:gd name="connsiteY7" fmla="*/ 418746 h 2511273"/>
              <a:gd name="connsiteX8" fmla="*/ 418516 w 3650079"/>
              <a:gd name="connsiteY8" fmla="*/ 230 h 25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079" h="2511273">
                <a:moveTo>
                  <a:pt x="418516" y="230"/>
                </a:moveTo>
                <a:lnTo>
                  <a:pt x="3460098" y="230"/>
                </a:lnTo>
                <a:cubicBezTo>
                  <a:pt x="3691238" y="230"/>
                  <a:pt x="3646618" y="-15594"/>
                  <a:pt x="3646618" y="215546"/>
                </a:cubicBezTo>
                <a:cubicBezTo>
                  <a:pt x="3646393" y="980788"/>
                  <a:pt x="3646169" y="1746031"/>
                  <a:pt x="3645944" y="2511273"/>
                </a:cubicBezTo>
                <a:lnTo>
                  <a:pt x="3645944" y="2511273"/>
                </a:lnTo>
                <a:lnTo>
                  <a:pt x="0" y="2511273"/>
                </a:lnTo>
                <a:lnTo>
                  <a:pt x="0" y="2511273"/>
                </a:lnTo>
                <a:lnTo>
                  <a:pt x="0" y="418746"/>
                </a:lnTo>
                <a:cubicBezTo>
                  <a:pt x="0" y="187606"/>
                  <a:pt x="187376" y="230"/>
                  <a:pt x="418516" y="23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8972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Priorities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8" name="Oval 7">
            <a:extLst>
              <a:ext uri="{FF2B5EF4-FFF2-40B4-BE49-F238E27FC236}">
                <a16:creationId xmlns:a16="http://schemas.microsoft.com/office/drawing/2014/main" xmlns="" id="{2EF9CEEA-65F2-4E31-AFB9-C410E054534C}"/>
              </a:ext>
            </a:extLst>
          </p:cNvPr>
          <p:cNvSpPr/>
          <p:nvPr/>
        </p:nvSpPr>
        <p:spPr>
          <a:xfrm>
            <a:off x="7354583" y="1097837"/>
            <a:ext cx="828000" cy="82800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1.</a:t>
            </a:r>
          </a:p>
        </p:txBody>
      </p:sp>
      <p:sp>
        <p:nvSpPr>
          <p:cNvPr id="9" name="TextBox 8">
            <a:extLst>
              <a:ext uri="{FF2B5EF4-FFF2-40B4-BE49-F238E27FC236}">
                <a16:creationId xmlns:a16="http://schemas.microsoft.com/office/drawing/2014/main" xmlns="" id="{C90934C4-AAF6-4ACA-8380-F4EBEDFFCE2D}"/>
              </a:ext>
            </a:extLst>
          </p:cNvPr>
          <p:cNvSpPr txBox="1"/>
          <p:nvPr/>
        </p:nvSpPr>
        <p:spPr>
          <a:xfrm>
            <a:off x="8424549" y="1220735"/>
            <a:ext cx="2178712" cy="1077218"/>
          </a:xfrm>
          <a:prstGeom prst="rect">
            <a:avLst/>
          </a:prstGeom>
          <a:noFill/>
        </p:spPr>
        <p:txBody>
          <a:bodyPr wrap="square" rtlCol="0">
            <a:spAutoFit/>
          </a:bodyPr>
          <a:lstStyle/>
          <a:p>
            <a:r>
              <a:rPr lang="en-US" sz="1600" dirty="0">
                <a:latin typeface="+mj-lt"/>
              </a:rPr>
              <a:t>PRIORITY 1: </a:t>
            </a:r>
            <a:endParaRPr lang="en-US" sz="1600" dirty="0" smtClean="0">
              <a:latin typeface="+mj-lt"/>
            </a:endParaRPr>
          </a:p>
          <a:p>
            <a:r>
              <a:rPr lang="en-US" sz="1600" dirty="0" smtClean="0">
                <a:latin typeface="+mj-lt"/>
              </a:rPr>
              <a:t>Building </a:t>
            </a:r>
            <a:r>
              <a:rPr lang="en-US" sz="1600" dirty="0">
                <a:latin typeface="+mj-lt"/>
              </a:rPr>
              <a:t>a capable, ethical and developmental state</a:t>
            </a:r>
            <a:endParaRPr lang="en-US" sz="1600" dirty="0">
              <a:latin typeface="+mj-lt"/>
              <a:cs typeface="Arial" panose="020B0604020202020204" pitchFamily="34" charset="0"/>
            </a:endParaRPr>
          </a:p>
        </p:txBody>
      </p:sp>
      <p:sp>
        <p:nvSpPr>
          <p:cNvPr id="10" name="Oval 9">
            <a:extLst>
              <a:ext uri="{FF2B5EF4-FFF2-40B4-BE49-F238E27FC236}">
                <a16:creationId xmlns:a16="http://schemas.microsoft.com/office/drawing/2014/main" xmlns="" id="{2EF9CEEA-65F2-4E31-AFB9-C410E054534C}"/>
              </a:ext>
            </a:extLst>
          </p:cNvPr>
          <p:cNvSpPr/>
          <p:nvPr/>
        </p:nvSpPr>
        <p:spPr>
          <a:xfrm>
            <a:off x="8156696" y="2797431"/>
            <a:ext cx="828000" cy="828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2.</a:t>
            </a:r>
          </a:p>
        </p:txBody>
      </p:sp>
      <p:sp>
        <p:nvSpPr>
          <p:cNvPr id="11" name="TextBox 10">
            <a:extLst>
              <a:ext uri="{FF2B5EF4-FFF2-40B4-BE49-F238E27FC236}">
                <a16:creationId xmlns:a16="http://schemas.microsoft.com/office/drawing/2014/main" xmlns="" id="{6E3AD5FD-4B1C-4605-9CCA-D4565051EDEF}"/>
              </a:ext>
            </a:extLst>
          </p:cNvPr>
          <p:cNvSpPr txBox="1"/>
          <p:nvPr/>
        </p:nvSpPr>
        <p:spPr>
          <a:xfrm>
            <a:off x="9123266" y="2750406"/>
            <a:ext cx="2205106" cy="1077218"/>
          </a:xfrm>
          <a:prstGeom prst="rect">
            <a:avLst/>
          </a:prstGeom>
          <a:noFill/>
        </p:spPr>
        <p:txBody>
          <a:bodyPr wrap="square" rtlCol="0">
            <a:spAutoFit/>
          </a:bodyPr>
          <a:lstStyle/>
          <a:p>
            <a:r>
              <a:rPr lang="en-US" sz="1600" dirty="0">
                <a:latin typeface="+mj-lt"/>
              </a:rPr>
              <a:t>PRIORITY 2: </a:t>
            </a:r>
            <a:endParaRPr lang="en-US" sz="1600" dirty="0" smtClean="0">
              <a:latin typeface="+mj-lt"/>
            </a:endParaRPr>
          </a:p>
          <a:p>
            <a:r>
              <a:rPr lang="en-US" sz="1600" dirty="0" smtClean="0">
                <a:latin typeface="+mj-lt"/>
              </a:rPr>
              <a:t>Economic </a:t>
            </a:r>
            <a:r>
              <a:rPr lang="en-US" sz="1600" dirty="0">
                <a:latin typeface="+mj-lt"/>
              </a:rPr>
              <a:t>transformation and job creation</a:t>
            </a:r>
            <a:endParaRPr lang="en-US" sz="1600" dirty="0">
              <a:latin typeface="+mj-lt"/>
              <a:cs typeface="Arial" panose="020B0604020202020204" pitchFamily="34" charset="0"/>
            </a:endParaRPr>
          </a:p>
        </p:txBody>
      </p:sp>
      <p:sp>
        <p:nvSpPr>
          <p:cNvPr id="12" name="Oval 11">
            <a:extLst>
              <a:ext uri="{FF2B5EF4-FFF2-40B4-BE49-F238E27FC236}">
                <a16:creationId xmlns:a16="http://schemas.microsoft.com/office/drawing/2014/main" xmlns="" id="{2EF9CEEA-65F2-4E31-AFB9-C410E054534C}"/>
              </a:ext>
            </a:extLst>
          </p:cNvPr>
          <p:cNvSpPr/>
          <p:nvPr/>
        </p:nvSpPr>
        <p:spPr>
          <a:xfrm>
            <a:off x="5404162" y="5665280"/>
            <a:ext cx="828000" cy="828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4.</a:t>
            </a:r>
          </a:p>
        </p:txBody>
      </p:sp>
      <p:sp>
        <p:nvSpPr>
          <p:cNvPr id="13" name="Oval 12">
            <a:extLst>
              <a:ext uri="{FF2B5EF4-FFF2-40B4-BE49-F238E27FC236}">
                <a16:creationId xmlns:a16="http://schemas.microsoft.com/office/drawing/2014/main" xmlns="" id="{2EF9CEEA-65F2-4E31-AFB9-C410E054534C}"/>
              </a:ext>
            </a:extLst>
          </p:cNvPr>
          <p:cNvSpPr/>
          <p:nvPr/>
        </p:nvSpPr>
        <p:spPr>
          <a:xfrm>
            <a:off x="7613207" y="4698710"/>
            <a:ext cx="828000" cy="828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3.</a:t>
            </a:r>
          </a:p>
        </p:txBody>
      </p:sp>
      <p:sp>
        <p:nvSpPr>
          <p:cNvPr id="14" name="TextBox 13">
            <a:extLst>
              <a:ext uri="{FF2B5EF4-FFF2-40B4-BE49-F238E27FC236}">
                <a16:creationId xmlns:a16="http://schemas.microsoft.com/office/drawing/2014/main" xmlns="" id="{F1E9BC3B-71CD-4C38-9744-9381ABD02474}"/>
              </a:ext>
            </a:extLst>
          </p:cNvPr>
          <p:cNvSpPr txBox="1"/>
          <p:nvPr/>
        </p:nvSpPr>
        <p:spPr>
          <a:xfrm>
            <a:off x="2366353" y="5665280"/>
            <a:ext cx="2938422" cy="830997"/>
          </a:xfrm>
          <a:prstGeom prst="rect">
            <a:avLst/>
          </a:prstGeom>
          <a:noFill/>
        </p:spPr>
        <p:txBody>
          <a:bodyPr wrap="square" rtlCol="0">
            <a:spAutoFit/>
          </a:bodyPr>
          <a:lstStyle/>
          <a:p>
            <a:pPr algn="r"/>
            <a:r>
              <a:rPr lang="en-US" sz="1600" dirty="0">
                <a:latin typeface="+mj-lt"/>
              </a:rPr>
              <a:t>PRIORITY 4: Consolidating the social wage through reliable and quality basic services</a:t>
            </a:r>
            <a:endParaRPr lang="en-US" sz="1600" dirty="0">
              <a:latin typeface="+mj-lt"/>
              <a:cs typeface="Arial" panose="020B0604020202020204" pitchFamily="34" charset="0"/>
            </a:endParaRPr>
          </a:p>
        </p:txBody>
      </p:sp>
      <p:sp>
        <p:nvSpPr>
          <p:cNvPr id="15" name="TextBox 14">
            <a:extLst>
              <a:ext uri="{FF2B5EF4-FFF2-40B4-BE49-F238E27FC236}">
                <a16:creationId xmlns:a16="http://schemas.microsoft.com/office/drawing/2014/main" xmlns="" id="{7FDA81E1-79F0-458E-B167-30CB1C797483}"/>
              </a:ext>
            </a:extLst>
          </p:cNvPr>
          <p:cNvSpPr txBox="1"/>
          <p:nvPr/>
        </p:nvSpPr>
        <p:spPr>
          <a:xfrm>
            <a:off x="8639981" y="4928171"/>
            <a:ext cx="2205106" cy="830997"/>
          </a:xfrm>
          <a:prstGeom prst="rect">
            <a:avLst/>
          </a:prstGeom>
          <a:noFill/>
        </p:spPr>
        <p:txBody>
          <a:bodyPr wrap="square" rtlCol="0">
            <a:spAutoFit/>
          </a:bodyPr>
          <a:lstStyle/>
          <a:p>
            <a:r>
              <a:rPr lang="en-US" sz="1600" b="1" dirty="0">
                <a:latin typeface="+mj-lt"/>
              </a:rPr>
              <a:t>PRIORITY 3: </a:t>
            </a:r>
            <a:endParaRPr lang="en-US" sz="1600" b="1" dirty="0" smtClean="0">
              <a:latin typeface="+mj-lt"/>
            </a:endParaRPr>
          </a:p>
          <a:p>
            <a:r>
              <a:rPr lang="en-US" sz="1600" b="1" dirty="0" smtClean="0">
                <a:latin typeface="+mj-lt"/>
              </a:rPr>
              <a:t>Education</a:t>
            </a:r>
            <a:r>
              <a:rPr lang="en-US" sz="1600" b="1" dirty="0">
                <a:latin typeface="+mj-lt"/>
              </a:rPr>
              <a:t>, skills and health</a:t>
            </a:r>
            <a:endParaRPr lang="en-US" sz="1600" b="1" dirty="0">
              <a:latin typeface="+mj-lt"/>
              <a:cs typeface="Arial" panose="020B0604020202020204" pitchFamily="34" charset="0"/>
            </a:endParaRPr>
          </a:p>
        </p:txBody>
      </p:sp>
      <p:sp>
        <p:nvSpPr>
          <p:cNvPr id="16" name="Oval 15">
            <a:extLst>
              <a:ext uri="{FF2B5EF4-FFF2-40B4-BE49-F238E27FC236}">
                <a16:creationId xmlns:a16="http://schemas.microsoft.com/office/drawing/2014/main" xmlns="" id="{2EF9CEEA-65F2-4E31-AFB9-C410E054534C}"/>
              </a:ext>
            </a:extLst>
          </p:cNvPr>
          <p:cNvSpPr/>
          <p:nvPr/>
        </p:nvSpPr>
        <p:spPr>
          <a:xfrm>
            <a:off x="2910522" y="4377099"/>
            <a:ext cx="828000" cy="828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5.</a:t>
            </a:r>
          </a:p>
        </p:txBody>
      </p:sp>
      <p:sp>
        <p:nvSpPr>
          <p:cNvPr id="17" name="TextBox 16">
            <a:extLst>
              <a:ext uri="{FF2B5EF4-FFF2-40B4-BE49-F238E27FC236}">
                <a16:creationId xmlns:a16="http://schemas.microsoft.com/office/drawing/2014/main" xmlns="" id="{6E3AD5FD-4B1C-4605-9CCA-D4565051EDEF}"/>
              </a:ext>
            </a:extLst>
          </p:cNvPr>
          <p:cNvSpPr txBox="1"/>
          <p:nvPr/>
        </p:nvSpPr>
        <p:spPr>
          <a:xfrm>
            <a:off x="645212" y="4452489"/>
            <a:ext cx="2205106" cy="1077218"/>
          </a:xfrm>
          <a:prstGeom prst="rect">
            <a:avLst/>
          </a:prstGeom>
          <a:noFill/>
        </p:spPr>
        <p:txBody>
          <a:bodyPr wrap="square" rtlCol="0">
            <a:spAutoFit/>
          </a:bodyPr>
          <a:lstStyle/>
          <a:p>
            <a:pPr algn="r"/>
            <a:r>
              <a:rPr lang="en-US" sz="1600" dirty="0">
                <a:latin typeface="+mj-lt"/>
              </a:rPr>
              <a:t>PRIORITY 5: </a:t>
            </a:r>
            <a:endParaRPr lang="en-US" sz="1600" dirty="0" smtClean="0">
              <a:latin typeface="+mj-lt"/>
            </a:endParaRPr>
          </a:p>
          <a:p>
            <a:pPr algn="r"/>
            <a:r>
              <a:rPr lang="en-US" sz="1600" dirty="0" smtClean="0">
                <a:latin typeface="+mj-lt"/>
              </a:rPr>
              <a:t>Spatial </a:t>
            </a:r>
            <a:r>
              <a:rPr lang="en-US" sz="1600" dirty="0">
                <a:latin typeface="+mj-lt"/>
              </a:rPr>
              <a:t>integration, human settlements and local government</a:t>
            </a:r>
            <a:endParaRPr lang="en-US" sz="1600" dirty="0">
              <a:latin typeface="+mj-lt"/>
              <a:cs typeface="Arial" panose="020B0604020202020204" pitchFamily="34" charset="0"/>
            </a:endParaRPr>
          </a:p>
        </p:txBody>
      </p:sp>
      <p:sp>
        <p:nvSpPr>
          <p:cNvPr id="18" name="TextBox 17">
            <a:extLst>
              <a:ext uri="{FF2B5EF4-FFF2-40B4-BE49-F238E27FC236}">
                <a16:creationId xmlns:a16="http://schemas.microsoft.com/office/drawing/2014/main" xmlns="" id="{6E3AD5FD-4B1C-4605-9CCA-D4565051EDEF}"/>
              </a:ext>
            </a:extLst>
          </p:cNvPr>
          <p:cNvSpPr txBox="1"/>
          <p:nvPr/>
        </p:nvSpPr>
        <p:spPr>
          <a:xfrm>
            <a:off x="376057" y="2399544"/>
            <a:ext cx="2205106" cy="1323439"/>
          </a:xfrm>
          <a:prstGeom prst="rect">
            <a:avLst/>
          </a:prstGeom>
          <a:noFill/>
        </p:spPr>
        <p:txBody>
          <a:bodyPr wrap="square" rtlCol="0">
            <a:spAutoFit/>
          </a:bodyPr>
          <a:lstStyle/>
          <a:p>
            <a:pPr algn="r"/>
            <a:r>
              <a:rPr lang="en-US" sz="1600" dirty="0">
                <a:latin typeface="Calibri Light" panose="020F0302020204030204"/>
                <a:cs typeface="Arial" panose="020B0604020202020204" pitchFamily="34" charset="0"/>
              </a:rPr>
              <a:t>PRIORITY 6:</a:t>
            </a:r>
          </a:p>
          <a:p>
            <a:pPr algn="r"/>
            <a:r>
              <a:rPr lang="en-US" sz="1600" dirty="0">
                <a:latin typeface="Calibri Light" panose="020F0302020204030204"/>
                <a:cs typeface="Arial" panose="020B0604020202020204" pitchFamily="34" charset="0"/>
              </a:rPr>
              <a:t>Social</a:t>
            </a:r>
          </a:p>
          <a:p>
            <a:pPr algn="r"/>
            <a:r>
              <a:rPr lang="en-US" sz="1600" dirty="0">
                <a:latin typeface="Calibri Light" panose="020F0302020204030204"/>
                <a:cs typeface="Arial" panose="020B0604020202020204" pitchFamily="34" charset="0"/>
              </a:rPr>
              <a:t>cohesion</a:t>
            </a:r>
          </a:p>
          <a:p>
            <a:pPr algn="r"/>
            <a:r>
              <a:rPr lang="en-US" sz="1600" dirty="0">
                <a:latin typeface="Calibri Light" panose="020F0302020204030204"/>
                <a:cs typeface="Arial" panose="020B0604020202020204" pitchFamily="34" charset="0"/>
              </a:rPr>
              <a:t>and safe</a:t>
            </a:r>
          </a:p>
          <a:p>
            <a:pPr algn="r"/>
            <a:r>
              <a:rPr lang="en-US" sz="1600" dirty="0">
                <a:latin typeface="Calibri Light" panose="020F0302020204030204"/>
                <a:cs typeface="Arial" panose="020B0604020202020204" pitchFamily="34" charset="0"/>
              </a:rPr>
              <a:t>communities</a:t>
            </a:r>
          </a:p>
        </p:txBody>
      </p:sp>
      <p:graphicFrame>
        <p:nvGraphicFramePr>
          <p:cNvPr id="6" name="Chart 5">
            <a:extLst>
              <a:ext uri="{FF2B5EF4-FFF2-40B4-BE49-F238E27FC236}">
                <a16:creationId xmlns:a16="http://schemas.microsoft.com/office/drawing/2014/main" xmlns="" id="{8EEB3693-848E-488B-AABF-EBC1DE1C5DC1}"/>
              </a:ext>
            </a:extLst>
          </p:cNvPr>
          <p:cNvGraphicFramePr/>
          <p:nvPr>
            <p:extLst>
              <p:ext uri="{D42A27DB-BD31-4B8C-83A1-F6EECF244321}">
                <p14:modId xmlns:p14="http://schemas.microsoft.com/office/powerpoint/2010/main" val="2808555100"/>
              </p:ext>
            </p:extLst>
          </p:nvPr>
        </p:nvGraphicFramePr>
        <p:xfrm>
          <a:off x="2183155" y="1124212"/>
          <a:ext cx="7435488" cy="4634956"/>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a16="http://schemas.microsoft.com/office/drawing/2014/main" xmlns="" xmlns:lc="http://schemas.openxmlformats.org/drawingml/2006/lockedCanvas" id="{2EF9CEEA-65F2-4E31-AFB9-C410E054534C}"/>
              </a:ext>
            </a:extLst>
          </p:cNvPr>
          <p:cNvSpPr/>
          <p:nvPr/>
        </p:nvSpPr>
        <p:spPr>
          <a:xfrm>
            <a:off x="3731057" y="1101411"/>
            <a:ext cx="828000" cy="826774"/>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rPr>
              <a:t>7</a:t>
            </a:r>
            <a:r>
              <a:rPr kumimoji="0" lang="en-US" sz="1800" b="0" i="0" u="none" strike="noStrike" kern="0" cap="none" spc="0" normalizeH="0" baseline="0" noProof="0" dirty="0" smtClean="0">
                <a:ln>
                  <a:noFill/>
                </a:ln>
                <a:solidFill>
                  <a:prstClr val="white"/>
                </a:solidFill>
                <a:effectLst/>
                <a:uLnTx/>
                <a:uFillTx/>
                <a:latin typeface="Calibri" panose="020F0502020204030204"/>
              </a:rPr>
              <a:t>.</a:t>
            </a:r>
          </a:p>
        </p:txBody>
      </p:sp>
      <p:sp>
        <p:nvSpPr>
          <p:cNvPr id="20" name="TextBox 19">
            <a:extLst>
              <a:ext uri="{FF2B5EF4-FFF2-40B4-BE49-F238E27FC236}">
                <a16:creationId xmlns:a16="http://schemas.microsoft.com/office/drawing/2014/main" xmlns="" id="{6E3AD5FD-4B1C-4605-9CCA-D4565051EDEF}"/>
              </a:ext>
            </a:extLst>
          </p:cNvPr>
          <p:cNvSpPr txBox="1"/>
          <p:nvPr/>
        </p:nvSpPr>
        <p:spPr>
          <a:xfrm>
            <a:off x="1525951" y="1288734"/>
            <a:ext cx="2205106" cy="584775"/>
          </a:xfrm>
          <a:prstGeom prst="rect">
            <a:avLst/>
          </a:prstGeom>
          <a:noFill/>
        </p:spPr>
        <p:txBody>
          <a:bodyPr wrap="square" rtlCol="0">
            <a:spAutoFit/>
          </a:bodyPr>
          <a:lstStyle/>
          <a:p>
            <a:pPr algn="r"/>
            <a:r>
              <a:rPr lang="en-US" sz="1600" dirty="0">
                <a:latin typeface="+mj-lt"/>
              </a:rPr>
              <a:t>PRIORITY 7: A better Africa and world</a:t>
            </a:r>
            <a:endParaRPr lang="en-US" sz="1600" dirty="0">
              <a:latin typeface="+mj-lt"/>
              <a:cs typeface="Arial" panose="020B0604020202020204" pitchFamily="34" charset="0"/>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989159" y="807616"/>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spTree>
    <p:extLst>
      <p:ext uri="{BB962C8B-B14F-4D97-AF65-F5344CB8AC3E}">
        <p14:creationId xmlns:p14="http://schemas.microsoft.com/office/powerpoint/2010/main" val="14769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lvl="0">
              <a:defRPr/>
            </a:pPr>
            <a:r>
              <a:rPr kumimoji="0" lang="en-US" sz="4000" b="1" i="0" u="none" strike="noStrike" kern="1200" cap="none" spc="0" normalizeH="0" baseline="0" noProof="0" dirty="0" smtClean="0">
                <a:ln>
                  <a:noFill/>
                </a:ln>
                <a:solidFill>
                  <a:srgbClr val="000000"/>
                </a:solidFill>
                <a:effectLst/>
                <a:uLnTx/>
                <a:uFillTx/>
                <a:latin typeface="Georgia"/>
              </a:rPr>
              <a:t>2019 MTSF </a:t>
            </a:r>
            <a:r>
              <a:rPr lang="en-US" sz="4000" dirty="0">
                <a:solidFill>
                  <a:srgbClr val="000000"/>
                </a:solidFill>
                <a:latin typeface="Georgia"/>
              </a:rPr>
              <a:t>contributions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21" name="TextBox 20">
            <a:extLst>
              <a:ext uri="{FF2B5EF4-FFF2-40B4-BE49-F238E27FC236}">
                <a16:creationId xmlns="" xmlns:a16="http://schemas.microsoft.com/office/drawing/2014/main" id="{3D1D2E24-36FA-6149-B377-163EFDF93ABC}"/>
              </a:ext>
            </a:extLst>
          </p:cNvPr>
          <p:cNvSpPr txBox="1"/>
          <p:nvPr/>
        </p:nvSpPr>
        <p:spPr>
          <a:xfrm>
            <a:off x="989159" y="2271555"/>
            <a:ext cx="6365424"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graphicFrame>
        <p:nvGraphicFramePr>
          <p:cNvPr id="22" name="Table 21"/>
          <p:cNvGraphicFramePr>
            <a:graphicFrameLocks noGrp="1"/>
          </p:cNvGraphicFramePr>
          <p:nvPr>
            <p:extLst>
              <p:ext uri="{D42A27DB-BD31-4B8C-83A1-F6EECF244321}">
                <p14:modId xmlns:p14="http://schemas.microsoft.com/office/powerpoint/2010/main" val="688113302"/>
              </p:ext>
            </p:extLst>
          </p:nvPr>
        </p:nvGraphicFramePr>
        <p:xfrm>
          <a:off x="647700" y="1265766"/>
          <a:ext cx="11010902" cy="504000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5993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Problem tree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4" name="TextBox 13">
            <a:extLst>
              <a:ext uri="{FF2B5EF4-FFF2-40B4-BE49-F238E27FC236}">
                <a16:creationId xmlns="" xmlns:a16="http://schemas.microsoft.com/office/drawing/2014/main" id="{3D1D2E24-36FA-6149-B377-163EFDF93ABC}"/>
              </a:ext>
            </a:extLst>
          </p:cNvPr>
          <p:cNvSpPr txBox="1"/>
          <p:nvPr/>
        </p:nvSpPr>
        <p:spPr>
          <a:xfrm>
            <a:off x="976459" y="8046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5: Healthy incarcerated population</a:t>
            </a:r>
          </a:p>
        </p:txBody>
      </p:sp>
      <p:grpSp>
        <p:nvGrpSpPr>
          <p:cNvPr id="16" name="Group 15"/>
          <p:cNvGrpSpPr/>
          <p:nvPr/>
        </p:nvGrpSpPr>
        <p:grpSpPr>
          <a:xfrm>
            <a:off x="0" y="1173141"/>
            <a:ext cx="12072135" cy="6416797"/>
            <a:chOff x="257294" y="761095"/>
            <a:chExt cx="11370508" cy="6407900"/>
          </a:xfrm>
        </p:grpSpPr>
        <p:graphicFrame>
          <p:nvGraphicFramePr>
            <p:cNvPr id="17" name="Diagram 16"/>
            <p:cNvGraphicFramePr/>
            <p:nvPr>
              <p:extLst>
                <p:ext uri="{D42A27DB-BD31-4B8C-83A1-F6EECF244321}">
                  <p14:modId xmlns:p14="http://schemas.microsoft.com/office/powerpoint/2010/main" val="2366271719"/>
                </p:ext>
              </p:extLst>
            </p:nvPr>
          </p:nvGraphicFramePr>
          <p:xfrm>
            <a:off x="257294" y="1558222"/>
            <a:ext cx="11370508" cy="561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2698809" y="765366"/>
              <a:ext cx="2880000" cy="792088"/>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marL="0" marR="0" lvl="0" indent="0" algn="ctr" defTabSz="1179278"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Lato"/>
                </a:rPr>
                <a:t>Inadequate prevention, health promotion and management of inmates medical conditions</a:t>
              </a:r>
            </a:p>
          </p:txBody>
        </p:sp>
        <p:sp>
          <p:nvSpPr>
            <p:cNvPr id="19" name="Rectangle 18"/>
            <p:cNvSpPr/>
            <p:nvPr/>
          </p:nvSpPr>
          <p:spPr>
            <a:xfrm>
              <a:off x="5623321" y="761095"/>
              <a:ext cx="2880000" cy="792088"/>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marL="0" marR="0" lvl="0" indent="0" algn="ctr" defTabSz="1179278"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smtClean="0">
                  <a:ln>
                    <a:noFill/>
                  </a:ln>
                  <a:solidFill>
                    <a:prstClr val="black"/>
                  </a:solidFill>
                  <a:effectLst/>
                  <a:uLnTx/>
                  <a:uFillTx/>
                  <a:latin typeface="Lato"/>
                </a:rPr>
                <a:t>Spread of communicable diseases</a:t>
              </a:r>
            </a:p>
          </p:txBody>
        </p:sp>
        <p:sp>
          <p:nvSpPr>
            <p:cNvPr id="21" name="Rectangle 20"/>
            <p:cNvSpPr/>
            <p:nvPr/>
          </p:nvSpPr>
          <p:spPr>
            <a:xfrm>
              <a:off x="8552531" y="766134"/>
              <a:ext cx="2880000" cy="792088"/>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marL="0" marR="0" lvl="0" indent="0" algn="ctr" defTabSz="1179278"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Lato"/>
                </a:rPr>
                <a:t>Medical complications and mortality resulting in possible litigations </a:t>
              </a:r>
            </a:p>
          </p:txBody>
        </p:sp>
      </p:grpSp>
      <p:sp>
        <p:nvSpPr>
          <p:cNvPr id="22" name="TextBox 21"/>
          <p:cNvSpPr txBox="1"/>
          <p:nvPr/>
        </p:nvSpPr>
        <p:spPr>
          <a:xfrm>
            <a:off x="857340" y="1370976"/>
            <a:ext cx="1543518" cy="461631"/>
          </a:xfrm>
          <a:prstGeom prst="rect">
            <a:avLst/>
          </a:prstGeom>
          <a:noFill/>
        </p:spPr>
        <p:txBody>
          <a:bodyPr wrap="square" lIns="91408" tIns="45703" rIns="91408" bIns="45703" rtlCol="0">
            <a:spAutoFit/>
          </a:bodyPr>
          <a:lstStyle/>
          <a:p>
            <a:pPr defTabSz="914072"/>
            <a:r>
              <a:rPr lang="en-US" sz="2400" b="1" dirty="0">
                <a:solidFill>
                  <a:srgbClr val="FF9900"/>
                </a:solidFill>
                <a:latin typeface="Arial" pitchFamily="34" charset="0"/>
                <a:cs typeface="Arial" pitchFamily="34" charset="0"/>
              </a:rPr>
              <a:t>Effects</a:t>
            </a:r>
          </a:p>
        </p:txBody>
      </p:sp>
      <p:sp>
        <p:nvSpPr>
          <p:cNvPr id="23" name="TextBox 22"/>
          <p:cNvSpPr txBox="1"/>
          <p:nvPr/>
        </p:nvSpPr>
        <p:spPr>
          <a:xfrm>
            <a:off x="10793486" y="1966329"/>
            <a:ext cx="1306002" cy="861740"/>
          </a:xfrm>
          <a:prstGeom prst="rect">
            <a:avLst/>
          </a:prstGeom>
          <a:noFill/>
        </p:spPr>
        <p:txBody>
          <a:bodyPr wrap="square" lIns="91408" tIns="45703" rIns="91408" bIns="45703" rtlCol="0">
            <a:spAutoFit/>
          </a:bodyPr>
          <a:lstStyle/>
          <a:p>
            <a:pPr marL="0" marR="0" lvl="0" indent="0" defTabSz="914072"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smtClean="0">
                <a:ln>
                  <a:noFill/>
                </a:ln>
                <a:solidFill>
                  <a:srgbClr val="679F81"/>
                </a:solidFill>
                <a:effectLst/>
                <a:uLnTx/>
                <a:uFillTx/>
              </a:rPr>
              <a:t>Core problem</a:t>
            </a:r>
          </a:p>
        </p:txBody>
      </p:sp>
    </p:spTree>
    <p:extLst>
      <p:ext uri="{BB962C8B-B14F-4D97-AF65-F5344CB8AC3E}">
        <p14:creationId xmlns:p14="http://schemas.microsoft.com/office/powerpoint/2010/main" val="39348190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CNQJqAHKx5wgyv3swwH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rgbClr val="000000"/>
      </a:dk1>
      <a:lt1>
        <a:srgbClr val="FFFFFF"/>
      </a:lt1>
      <a:dk2>
        <a:srgbClr val="44546A"/>
      </a:dk2>
      <a:lt2>
        <a:srgbClr val="E7E6E6"/>
      </a:lt2>
      <a:accent1>
        <a:srgbClr val="234091"/>
      </a:accent1>
      <a:accent2>
        <a:srgbClr val="455F87"/>
      </a:accent2>
      <a:accent3>
        <a:srgbClr val="96AFD6"/>
      </a:accent3>
      <a:accent4>
        <a:srgbClr val="C7A96E"/>
      </a:accent4>
      <a:accent5>
        <a:srgbClr val="FEFFFE"/>
      </a:accent5>
      <a:accent6>
        <a:srgbClr val="FEFFFE"/>
      </a:accent6>
      <a:hlink>
        <a:srgbClr val="2F5CD6"/>
      </a:hlink>
      <a:folHlink>
        <a:srgbClr val="954F72"/>
      </a:folHlink>
    </a:clrScheme>
    <a:fontScheme name="Custom 4">
      <a:majorFont>
        <a:latin typeface="Georgia"/>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4594</TotalTime>
  <Words>2035</Words>
  <Application>Microsoft Office PowerPoint</Application>
  <PresentationFormat>Widescreen</PresentationFormat>
  <Paragraphs>333</Paragraphs>
  <Slides>19</Slides>
  <Notes>19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Calibri Light</vt:lpstr>
      <vt:lpstr>Century Gothic</vt:lpstr>
      <vt:lpstr>Georgia</vt:lpstr>
      <vt:lpstr>Lato</vt:lpstr>
      <vt:lpstr>Segoe UI</vt:lpstr>
      <vt:lpstr>Segoe UI Light</vt:lpstr>
      <vt:lpstr>Times New Roman</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chain</vt:lpstr>
      <vt:lpstr>Results chain</vt:lpstr>
      <vt:lpstr>PowerPoint Presentation</vt:lpstr>
      <vt:lpstr>Modes of service delivery for Care</vt:lpstr>
      <vt:lpstr>Strategic Risks</vt:lpstr>
      <vt:lpstr>Strategic Risks</vt:lpstr>
      <vt:lpstr>Critical success factors and management of dependencies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Matagane Makobe</dc:creator>
  <cp:lastModifiedBy>Anbigay Naicker</cp:lastModifiedBy>
  <cp:revision>121</cp:revision>
  <dcterms:created xsi:type="dcterms:W3CDTF">2020-09-14T09:49:54Z</dcterms:created>
  <dcterms:modified xsi:type="dcterms:W3CDTF">2020-10-07T20:28:07Z</dcterms:modified>
</cp:coreProperties>
</file>