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4" r:id="rId4"/>
    <p:sldId id="277" r:id="rId5"/>
    <p:sldId id="278" r:id="rId6"/>
    <p:sldId id="273" r:id="rId7"/>
    <p:sldId id="276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03" y="72"/>
      </p:cViewPr>
      <p:guideLst>
        <p:guide orient="horz" pos="720"/>
        <p:guide pos="3840"/>
        <p:guide pos="192"/>
        <p:guide pos="7488"/>
        <p:guide orient="horz" pos="3984"/>
        <p:guide orient="horz" pos="2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387FE-0BB8-49AB-9F94-096938D5D16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3DAD-D90C-41D3-8C70-6683EB32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21A7E-A0D3-4666-A488-6D59055E0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4E3455-2B97-4FDE-9B63-5A3901B1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CE8C53-EE39-47B6-AA15-F31FBF0F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56F24C-7AF3-4087-94C7-77D22727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FABBAE-E2B5-4231-AB0E-237F581A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9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116DE-B84C-436F-BC5E-88A127D0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CAD8C4-1218-4272-9595-653E7C74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1A4740-DEF6-4436-8368-DBA0C7F5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522F8-6E67-416D-BC20-54B75756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6A2663-3308-409A-9515-E6EB58CB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BCDB549-E4CA-48EE-9579-306F43B9B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17C2AD-DBA7-4856-99DB-3F55C5031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B6F8A-87D1-48D5-A543-6CA6226D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063897-FAE0-4DC1-ADE1-B523D167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98F268-F4E6-47BF-A44D-34BCDEA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494FC-3755-4948-AB7B-955D16B8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6E8DA5-A3DB-4F91-BF46-FBB9D073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274453-A9AC-414D-B109-6A76643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4CBD17-8543-42A9-8409-8A38497A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CC4A64-0DF1-4E75-8967-1C0A6A6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B08D7D-3421-4691-A98D-E82FEC8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60BA0C-78C8-4839-B40C-E5345DB8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BFB9E1-8F99-489A-AA2C-3DE1ABC4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2C6EDA-EFE8-468D-AF66-64EB910D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F27EE-CAA5-4C6A-A517-9E3BC7C7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CEB91-0EEB-48CA-98F3-ED9EF857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B9FFF4-9FE0-4AD8-961E-5BCCFD2C7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1A5830-0D6A-42E1-812B-19606C8B8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F8B5C3-7AE5-4CC3-A9E0-20E52D2F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E10E0D-9EA3-4A6E-962D-0ADFCB8B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4B7E48-ACD5-4D4B-A3DC-7EA7F559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0F4EF7-424B-443C-8C54-060AD3A7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B17536-2797-4BFB-A3DA-6136DC19B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A2C778-8EF3-4FD9-9E16-901CDABA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558B76-E8C4-4E92-BE74-BA0BB9AEC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CB774C-6578-4CC0-A554-E766CC736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F9F03C-49E3-4AA1-A224-3FC50DE5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82E1046-B1A8-4676-9E11-C68FBD15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7E6ED2-F0FC-48EE-A0E6-386CB2D8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A91C7-1B06-4661-AB18-C70BFECA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840AD0-C5C4-43F5-94A6-19E7C056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73AEA0-7E94-460D-BA37-6660C606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B49DE4-F680-48D7-BE41-6D2EC825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8FFAEF-33B5-451A-B6CD-98A79031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490A13-0060-4E00-96A5-8B88C725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43FEEB-F303-45FB-A2E3-6837DED3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0838C3-FBDA-4FE9-857C-337CE744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2C55EC-94C7-4834-BE10-6C7D181E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3B0648-D0B9-4F23-BC94-A7B49C93D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18E96D-E3E5-4248-8683-14103B57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51132F-59FC-4112-BF25-E47654B4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797927-9962-485A-BE2D-625D317F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8775F-7221-432E-9C04-1621B77E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448115-EB8E-4F74-93F7-4CC729F58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58D7E2-D16F-462D-A783-BEAB8402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0F741D-5016-415B-8B0D-6BB37B4B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E3B5F4-BD1B-4D21-B62F-D0126CD4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CC8CD-E6F7-4C09-AD42-061DB6EB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73A06B-2E62-4C83-9F13-8F7A347F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6B8C49-A7ED-4019-A937-63D6EFF1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63832-51D8-43C1-AD2E-183B22E0C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DFC2-5C5D-42A4-95E0-95453035F06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D8C6B2-9951-4A81-BE29-64DC7DE87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147F22-26BE-46C6-A926-EC0B697E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0C17-BD4E-4095-9018-A3ECACB3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ata 16">
            <a:extLst>
              <a:ext uri="{FF2B5EF4-FFF2-40B4-BE49-F238E27FC236}">
                <a16:creationId xmlns="" xmlns:a16="http://schemas.microsoft.com/office/drawing/2014/main" id="{55BDA996-7473-42A6-B254-41558B7EE3AB}"/>
              </a:ext>
            </a:extLst>
          </p:cNvPr>
          <p:cNvSpPr/>
          <p:nvPr/>
        </p:nvSpPr>
        <p:spPr>
          <a:xfrm rot="16200000">
            <a:off x="2667000" y="-2667000"/>
            <a:ext cx="6858000" cy="12192000"/>
          </a:xfrm>
          <a:prstGeom prst="flowChartInputOutpu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="" xmlns:a16="http://schemas.microsoft.com/office/drawing/2014/main" id="{312E0D59-E866-4D23-81B5-1C32428B0525}"/>
              </a:ext>
            </a:extLst>
          </p:cNvPr>
          <p:cNvSpPr/>
          <p:nvPr/>
        </p:nvSpPr>
        <p:spPr>
          <a:xfrm rot="16200000">
            <a:off x="2843999" y="-2502000"/>
            <a:ext cx="6516000" cy="12204000"/>
          </a:xfrm>
          <a:prstGeom prst="flowChartInputOutpu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EB83BF4-683D-463B-B1B0-F339600EB810}"/>
              </a:ext>
            </a:extLst>
          </p:cNvPr>
          <p:cNvGrpSpPr/>
          <p:nvPr/>
        </p:nvGrpSpPr>
        <p:grpSpPr>
          <a:xfrm>
            <a:off x="1473199" y="1614488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41832E-118F-4DC6-BB82-57CD463892F6}"/>
              </a:ext>
            </a:extLst>
          </p:cNvPr>
          <p:cNvSpPr txBox="1"/>
          <p:nvPr/>
        </p:nvSpPr>
        <p:spPr>
          <a:xfrm>
            <a:off x="1930400" y="1720884"/>
            <a:ext cx="8331199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2020 Strategic Planning Session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Draft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</a:rPr>
              <a:t>Programme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021204-D23F-42AC-8C15-6C633227F28B}"/>
              </a:ext>
            </a:extLst>
          </p:cNvPr>
          <p:cNvSpPr txBox="1"/>
          <p:nvPr/>
        </p:nvSpPr>
        <p:spPr>
          <a:xfrm>
            <a:off x="1930399" y="4233447"/>
            <a:ext cx="83312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Date: </a:t>
            </a:r>
            <a:r>
              <a:rPr lang="en-US" sz="2400" smtClean="0">
                <a:solidFill>
                  <a:schemeClr val="bg1"/>
                </a:solidFill>
              </a:rPr>
              <a:t>24- </a:t>
            </a:r>
            <a:r>
              <a:rPr lang="en-US" sz="2400" smtClean="0">
                <a:solidFill>
                  <a:schemeClr val="bg1"/>
                </a:solidFill>
              </a:rPr>
              <a:t>27 </a:t>
            </a:r>
            <a:r>
              <a:rPr lang="en-US" sz="2400" dirty="0" smtClean="0">
                <a:solidFill>
                  <a:schemeClr val="bg1"/>
                </a:solidFill>
              </a:rPr>
              <a:t>November 2020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Venue:  </a:t>
            </a:r>
            <a:r>
              <a:rPr lang="en-US" sz="2400" dirty="0" err="1" smtClean="0">
                <a:solidFill>
                  <a:schemeClr val="bg1"/>
                </a:solidFill>
              </a:rPr>
              <a:t>Leeuwkop</a:t>
            </a:r>
            <a:r>
              <a:rPr lang="en-US" sz="2400" dirty="0" smtClean="0">
                <a:solidFill>
                  <a:schemeClr val="bg1"/>
                </a:solidFill>
              </a:rPr>
              <a:t> Management Area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" y="6029325"/>
            <a:ext cx="28479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10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3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2.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80535" y="2656095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3.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75541" y="3700708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4.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50458" y="48044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</a:t>
            </a:r>
            <a:r>
              <a:rPr lang="en-ZA" sz="1600" dirty="0" smtClean="0">
                <a:solidFill>
                  <a:schemeClr val="bg1"/>
                </a:solidFill>
              </a:rPr>
              <a:t>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97091" y="5822196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6.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56842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396290"/>
                <a:gridCol w="208026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08.00 – 08.30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and registration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08.30 – 08.45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Recap of Day 2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08.45 – 09.45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safety and security of inmates, parolees, probationers, officials, stakeholders, assets and information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Act DC Facilities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09.45 – 10.15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case management processes of inmates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10.15 – 10.45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access to needs-based rehabilitation </a:t>
                      </a:r>
                      <a:r>
                        <a:rPr lang="en-US" sz="12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improve moral </a:t>
                      </a:r>
                      <a:r>
                        <a:rPr lang="en-US" sz="12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endParaRPr lang="en-US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10.45 – 11.00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Break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11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3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7.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8.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504212" y="2695852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9.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05351" y="3706934"/>
            <a:ext cx="53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10.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387305" y="4789209"/>
            <a:ext cx="63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387305" y="5822196"/>
            <a:ext cx="690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12.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03781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221030"/>
                <a:gridCol w="225552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11.00 – 11.30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Successful reintegration of all those under the care of the Department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ComCorr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11.30 – 12.00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5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Healthy Incarcerated population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12.30 – 13.00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Outcome 6 (a)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High-performing ethical  organisation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HR</a:t>
                      </a:r>
                      <a:endParaRPr lang="en-ZA" sz="20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13.00 – 14.00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14.00 – 15.00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11.1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Presentation on Outcome 6 (b)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  Presentation on Outcome 6 (c)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11.3  Presentation on Outcome 6 (d)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GITO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CFO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 D CE and D DIU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15.00 – 16.00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Draft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2021/22 Strategic Risk Register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44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12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3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52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13.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29645"/>
              </p:ext>
            </p:extLst>
          </p:nvPr>
        </p:nvGraphicFramePr>
        <p:xfrm>
          <a:off x="3352800" y="340432"/>
          <a:ext cx="8313420" cy="101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221030"/>
                <a:gridCol w="225552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16.00 – 16.30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Way forward for Day 4 and closure</a:t>
                      </a:r>
                      <a:endParaRPr lang="en-US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9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36B91F-4137-4919-9140-10CDB03090C5}"/>
              </a:ext>
            </a:extLst>
          </p:cNvPr>
          <p:cNvSpPr/>
          <p:nvPr/>
        </p:nvSpPr>
        <p:spPr>
          <a:xfrm>
            <a:off x="1814286" y="1785257"/>
            <a:ext cx="8563428" cy="3287488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EB83BF4-683D-463B-B1B0-F339600EB810}"/>
              </a:ext>
            </a:extLst>
          </p:cNvPr>
          <p:cNvGrpSpPr/>
          <p:nvPr/>
        </p:nvGrpSpPr>
        <p:grpSpPr>
          <a:xfrm>
            <a:off x="1473200" y="1447800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41832E-118F-4DC6-BB82-57CD463892F6}"/>
              </a:ext>
            </a:extLst>
          </p:cNvPr>
          <p:cNvSpPr txBox="1"/>
          <p:nvPr/>
        </p:nvSpPr>
        <p:spPr>
          <a:xfrm>
            <a:off x="2790192" y="2605446"/>
            <a:ext cx="66116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DAY 4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021204-D23F-42AC-8C15-6C633227F28B}"/>
              </a:ext>
            </a:extLst>
          </p:cNvPr>
          <p:cNvSpPr txBox="1"/>
          <p:nvPr/>
        </p:nvSpPr>
        <p:spPr>
          <a:xfrm>
            <a:off x="1930400" y="3940770"/>
            <a:ext cx="8331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Date: 27 November 2020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Facilitator: </a:t>
            </a:r>
            <a:r>
              <a:rPr lang="en-US" sz="2000" dirty="0" smtClean="0">
                <a:solidFill>
                  <a:schemeClr val="bg1"/>
                </a:solidFill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14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4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2.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80535" y="2656095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3.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75541" y="3700708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4.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50458" y="48044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</a:t>
            </a:r>
            <a:r>
              <a:rPr lang="en-ZA" sz="1600" dirty="0" smtClean="0">
                <a:solidFill>
                  <a:schemeClr val="bg1"/>
                </a:solidFill>
              </a:rPr>
              <a:t>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97091" y="5822196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6.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40179"/>
              </p:ext>
            </p:extLst>
          </p:nvPr>
        </p:nvGraphicFramePr>
        <p:xfrm>
          <a:off x="3352800" y="340432"/>
          <a:ext cx="8313420" cy="615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769670"/>
                <a:gridCol w="170688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08.00 – 08.30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and registration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08.30 – 08.45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Recap of Day 3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08.45 – 09.30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Service </a:t>
                      </a:r>
                      <a:r>
                        <a:rPr lang="en-ZA" sz="2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Delivery Model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SM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09.30 – 10.15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Operations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Workstream I People and structure alignment</a:t>
                      </a: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HRM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10.15 – 11.00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Operations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(Workstream II Process and Technology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Subworkstream 2.0,2.1,2.2 &amp; 2.3 )</a:t>
                      </a:r>
                      <a:endParaRPr lang="en-US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IT(SW2</a:t>
                      </a: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2.0)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RH:CORR (SW2.1)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RC: LMN (SW2.2)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DC: SCM (SW2.3)</a:t>
                      </a:r>
                      <a:endParaRPr lang="en-ZA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11.00 – 11.15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Break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15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4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3868" y="687833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2530" y="824556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7.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3899" y="1877356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7206" y="1974622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8.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49917" y="3119368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28298" y="324065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9.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01736" y="4254914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376900" y="4348317"/>
            <a:ext cx="53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10.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310701" y="5436615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02776" y="5542450"/>
            <a:ext cx="63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11.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31660"/>
              </p:ext>
            </p:extLst>
          </p:nvPr>
        </p:nvGraphicFramePr>
        <p:xfrm>
          <a:off x="3352800" y="340432"/>
          <a:ext cx="8313420" cy="60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281990"/>
                <a:gridCol w="2194560"/>
              </a:tblGrid>
              <a:tr h="1203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11.15 – 12.00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Operations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(Workstream III Governance)</a:t>
                      </a:r>
                      <a:endParaRPr lang="en-US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ICC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12.00 – 12.45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Operations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(Workstream IV Change Management)</a:t>
                      </a:r>
                      <a:endParaRPr lang="en-US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12.45 – 13.30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0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13.30 – 14.50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on Operations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(Workstream V Self</a:t>
                      </a:r>
                      <a:r>
                        <a:rPr lang="en-ZA" sz="2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sufficiency, SW 5.1,5.2 &amp; 5.3</a:t>
                      </a:r>
                      <a:r>
                        <a:rPr lang="en-Z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FS/NC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(DC: PD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DIR: PW&amp;A)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14.50 – 15.50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Closing remarks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the National Commissioner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4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36B91F-4137-4919-9140-10CDB03090C5}"/>
              </a:ext>
            </a:extLst>
          </p:cNvPr>
          <p:cNvSpPr/>
          <p:nvPr/>
        </p:nvSpPr>
        <p:spPr>
          <a:xfrm>
            <a:off x="1814286" y="1785257"/>
            <a:ext cx="8563428" cy="32874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EB83BF4-683D-463B-B1B0-F339600EB810}"/>
              </a:ext>
            </a:extLst>
          </p:cNvPr>
          <p:cNvGrpSpPr/>
          <p:nvPr/>
        </p:nvGrpSpPr>
        <p:grpSpPr>
          <a:xfrm>
            <a:off x="1473200" y="1447800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xmlns="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1832E-118F-4DC6-BB82-57CD463892F6}"/>
              </a:ext>
            </a:extLst>
          </p:cNvPr>
          <p:cNvSpPr txBox="1"/>
          <p:nvPr/>
        </p:nvSpPr>
        <p:spPr>
          <a:xfrm>
            <a:off x="2790192" y="2813447"/>
            <a:ext cx="66116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prstClr val="white"/>
                </a:solidFill>
                <a:latin typeface="Century Gothic"/>
              </a:rPr>
              <a:t>END</a:t>
            </a:r>
            <a:endParaRPr lang="en-US" sz="800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837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36B91F-4137-4919-9140-10CDB03090C5}"/>
              </a:ext>
            </a:extLst>
          </p:cNvPr>
          <p:cNvSpPr/>
          <p:nvPr/>
        </p:nvSpPr>
        <p:spPr>
          <a:xfrm>
            <a:off x="1814286" y="1785257"/>
            <a:ext cx="8563428" cy="3287488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EB83BF4-683D-463B-B1B0-F339600EB810}"/>
              </a:ext>
            </a:extLst>
          </p:cNvPr>
          <p:cNvGrpSpPr/>
          <p:nvPr/>
        </p:nvGrpSpPr>
        <p:grpSpPr>
          <a:xfrm>
            <a:off x="1473200" y="1447800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41832E-118F-4DC6-BB82-57CD463892F6}"/>
              </a:ext>
            </a:extLst>
          </p:cNvPr>
          <p:cNvSpPr txBox="1"/>
          <p:nvPr/>
        </p:nvSpPr>
        <p:spPr>
          <a:xfrm>
            <a:off x="2790192" y="1993900"/>
            <a:ext cx="66116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DAY 1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021204-D23F-42AC-8C15-6C633227F28B}"/>
              </a:ext>
            </a:extLst>
          </p:cNvPr>
          <p:cNvSpPr txBox="1"/>
          <p:nvPr/>
        </p:nvSpPr>
        <p:spPr>
          <a:xfrm>
            <a:off x="2114550" y="3078996"/>
            <a:ext cx="833120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NATIONAL MANAGEMENT QUARTERLY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PERFORMANCE REVIEW 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Date: 24 November 2020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Facilitator: TBD</a:t>
            </a:r>
          </a:p>
        </p:txBody>
      </p:sp>
    </p:spTree>
    <p:extLst>
      <p:ext uri="{BB962C8B-B14F-4D97-AF65-F5344CB8AC3E}">
        <p14:creationId xmlns:p14="http://schemas.microsoft.com/office/powerpoint/2010/main" val="468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3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577364" y="2367171"/>
            <a:ext cx="5435606" cy="21236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</a:t>
            </a:r>
            <a:r>
              <a:rPr lang="en-US" sz="5400" dirty="0">
                <a:latin typeface="+mj-lt"/>
              </a:rPr>
              <a:t>1 </a:t>
            </a:r>
            <a:endParaRPr lang="en-US" sz="5400" dirty="0" smtClean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NATIONAL </a:t>
            </a:r>
            <a:r>
              <a:rPr lang="en-US" sz="2800" dirty="0">
                <a:latin typeface="+mj-lt"/>
              </a:rPr>
              <a:t>MANAGEMENT QUARTERLY</a:t>
            </a:r>
          </a:p>
          <a:p>
            <a:pPr algn="ctr"/>
            <a:r>
              <a:rPr lang="en-US" sz="2800" dirty="0">
                <a:latin typeface="+mj-lt"/>
              </a:rPr>
              <a:t>PERFORMANCE REVIEW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2.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80535" y="2656095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3.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75541" y="3700708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4.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50458" y="48044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</a:t>
            </a:r>
            <a:r>
              <a:rPr lang="en-ZA" sz="1600" dirty="0" smtClean="0">
                <a:solidFill>
                  <a:schemeClr val="bg1"/>
                </a:solidFill>
              </a:rPr>
              <a:t>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97091" y="5822196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6.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50739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828973"/>
                <a:gridCol w="1647577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08.00 – 08.30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welcome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08.30 – 08.45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Attendance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Register and apologies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08.45 – 09.00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Adoption of minutes of the Q1  Review Session 2020/21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09.00 – 09.15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Register for Q1  Review Session 2020/21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09.15 – 09.45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Overview of the Second Quarter Performance Report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SM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09.45 – 10.45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Presentations by Regions on targets not achieved for Quarter Two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4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577364" y="2367171"/>
            <a:ext cx="5435606" cy="21236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</a:t>
            </a:r>
            <a:r>
              <a:rPr lang="en-US" sz="5400" dirty="0">
                <a:latin typeface="+mj-lt"/>
              </a:rPr>
              <a:t>1 </a:t>
            </a:r>
            <a:endParaRPr lang="en-US" sz="5400" dirty="0" smtClean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NATIONAL </a:t>
            </a:r>
            <a:r>
              <a:rPr lang="en-US" sz="2800" dirty="0">
                <a:latin typeface="+mj-lt"/>
              </a:rPr>
              <a:t>MANAGEMENT QUARTERLY</a:t>
            </a:r>
          </a:p>
          <a:p>
            <a:pPr algn="ctr"/>
            <a:r>
              <a:rPr lang="en-US" sz="2800" dirty="0">
                <a:latin typeface="+mj-lt"/>
              </a:rPr>
              <a:t>PERFORMANCE REVIEW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80535" y="2656095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7.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28165"/>
              </p:ext>
            </p:extLst>
          </p:nvPr>
        </p:nvGraphicFramePr>
        <p:xfrm>
          <a:off x="3352800" y="340432"/>
          <a:ext cx="8313420" cy="558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815721"/>
                <a:gridCol w="1660829"/>
              </a:tblGrid>
              <a:tr h="2036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LMN Region Q2 Report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  FS/NC Region Q2  Report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  KZN Region Q2 Report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  WC Region Q2 Report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  Gauteng Region Q2 Report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6.6  EC Region Q2 Report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LMN</a:t>
                      </a:r>
                    </a:p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FS/NC</a:t>
                      </a:r>
                    </a:p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Act.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KZN</a:t>
                      </a:r>
                    </a:p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WC</a:t>
                      </a:r>
                    </a:p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Gauteng</a:t>
                      </a:r>
                    </a:p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 EC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10.45 – 11.45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Presentations by Branches on targets not achieved for Quarter Two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661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  DIU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 Human Resources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7.3  GITO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7.4  Incarceration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  Rehabilitation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  Care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  Remand Detention Q2 Report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7.8  Social Reintegration Q2 Report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 DIU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GITO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</a:t>
                      </a:r>
                      <a:r>
                        <a:rPr lang="en-ZA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ComCor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577364" y="2367171"/>
            <a:ext cx="5435606" cy="21236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</a:t>
            </a:r>
            <a:r>
              <a:rPr lang="en-US" sz="5400" dirty="0">
                <a:latin typeface="+mj-lt"/>
              </a:rPr>
              <a:t>1 </a:t>
            </a:r>
            <a:endParaRPr lang="en-US" sz="5400" dirty="0" smtClean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NATIONAL </a:t>
            </a:r>
            <a:r>
              <a:rPr lang="en-US" sz="2800" dirty="0">
                <a:latin typeface="+mj-lt"/>
              </a:rPr>
              <a:t>MANAGEMENT QUARTERLY</a:t>
            </a:r>
          </a:p>
          <a:p>
            <a:pPr algn="ctr"/>
            <a:r>
              <a:rPr lang="en-US" sz="2800" dirty="0">
                <a:latin typeface="+mj-lt"/>
              </a:rPr>
              <a:t>PERFORMANCE REVIEW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31749" y="2695852"/>
            <a:ext cx="502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10.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44768" y="3725808"/>
            <a:ext cx="51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31749" y="4812572"/>
            <a:ext cx="59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12.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44768" y="5841392"/>
            <a:ext cx="64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13.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79934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815721"/>
                <a:gridCol w="1660829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11.45 – 12.15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Q2 Departmental financial performance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12.15 – 13.00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 Report on the implementation of audit findings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13.00 – 14.00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14.00 – 14.30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audit report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CAE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14.30 – 15.00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Discussion</a:t>
                      </a:r>
                      <a:r>
                        <a:rPr lang="en-ZA" baseline="0" dirty="0" smtClean="0"/>
                        <a:t> of the Draft Programme for the 2020 Strategic Planning Session</a:t>
                      </a:r>
                      <a:endParaRPr lang="en-ZA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CDC SM</a:t>
                      </a:r>
                      <a:endParaRPr lang="en-ZA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15.00 – 16.00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Closing remarks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the National Commissioner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25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8.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29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9.</a:t>
            </a:r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36B91F-4137-4919-9140-10CDB03090C5}"/>
              </a:ext>
            </a:extLst>
          </p:cNvPr>
          <p:cNvSpPr/>
          <p:nvPr/>
        </p:nvSpPr>
        <p:spPr>
          <a:xfrm>
            <a:off x="1814286" y="1785256"/>
            <a:ext cx="8563428" cy="3287488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EB83BF4-683D-463B-B1B0-F339600EB810}"/>
              </a:ext>
            </a:extLst>
          </p:cNvPr>
          <p:cNvGrpSpPr/>
          <p:nvPr/>
        </p:nvGrpSpPr>
        <p:grpSpPr>
          <a:xfrm>
            <a:off x="1473200" y="1447800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41832E-118F-4DC6-BB82-57CD463892F6}"/>
              </a:ext>
            </a:extLst>
          </p:cNvPr>
          <p:cNvSpPr txBox="1"/>
          <p:nvPr/>
        </p:nvSpPr>
        <p:spPr>
          <a:xfrm>
            <a:off x="2790192" y="2610533"/>
            <a:ext cx="66116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DAY 2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021204-D23F-42AC-8C15-6C633227F28B}"/>
              </a:ext>
            </a:extLst>
          </p:cNvPr>
          <p:cNvSpPr txBox="1"/>
          <p:nvPr/>
        </p:nvSpPr>
        <p:spPr>
          <a:xfrm>
            <a:off x="1930400" y="3928456"/>
            <a:ext cx="8331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Date: 25 November 2020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Facilitator: TBD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7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2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2.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80535" y="2656095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3.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75541" y="3700708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4.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450458" y="48044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</a:t>
            </a:r>
            <a:r>
              <a:rPr lang="en-ZA" sz="1600" dirty="0" smtClean="0">
                <a:solidFill>
                  <a:schemeClr val="bg1"/>
                </a:solidFill>
              </a:rPr>
              <a:t>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497091" y="5822196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6.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97944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396290"/>
                <a:gridCol w="208026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08.00 – 08.30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and registration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08.30 – 08.45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Opening, welcome and adoption of Programme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08.45 – 09.45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Updated policy priorities of the Minister of Justice and Correctional Services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Hon. Minister RO Lamola (MP)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09.45 – 10.45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Statement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the Deputy Minister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Hon.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Deputy Minister </a:t>
                      </a:r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Holomisa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(MP)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10.45 – 11.00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Introductory remarks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outcomes of the strategic planning session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SM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11.00 – 12.00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Treasury Fiscal Policy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Rendani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Randela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Khetha</a:t>
                      </a: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Dlamini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2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E533689-F942-44D6-BDCF-C83088613482}"/>
              </a:ext>
            </a:extLst>
          </p:cNvPr>
          <p:cNvSpPr/>
          <p:nvPr/>
        </p:nvSpPr>
        <p:spPr>
          <a:xfrm>
            <a:off x="-9526" y="0"/>
            <a:ext cx="2628000" cy="685800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481D5F-3505-41C6-9F37-E7305C7BC607}"/>
              </a:ext>
            </a:extLst>
          </p:cNvPr>
          <p:cNvSpPr/>
          <p:nvPr/>
        </p:nvSpPr>
        <p:spPr>
          <a:xfrm>
            <a:off x="2622921" y="0"/>
            <a:ext cx="45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5C62A84-1FBA-4DCE-8A93-FFACF4D7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C17-BD4E-4095-9018-A3ECACB3676D}" type="slidenum">
              <a:rPr lang="en-US" smtClean="0"/>
              <a:t>8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521BFC5-3BAB-4FF4-A709-D45C1BE53BFD}"/>
              </a:ext>
            </a:extLst>
          </p:cNvPr>
          <p:cNvSpPr txBox="1"/>
          <p:nvPr/>
        </p:nvSpPr>
        <p:spPr>
          <a:xfrm rot="16200000">
            <a:off x="-1705432" y="2598005"/>
            <a:ext cx="543560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DAY 2 PROGRAMME</a:t>
            </a:r>
            <a:endParaRPr lang="en-US" sz="5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5567" y="514138"/>
            <a:ext cx="789087" cy="612000"/>
            <a:chOff x="3502947" y="333909"/>
            <a:chExt cx="789087" cy="612000"/>
          </a:xfrm>
        </p:grpSpPr>
        <p:sp>
          <p:nvSpPr>
            <p:cNvPr id="9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229" y="650861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7.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345567" y="1581454"/>
            <a:ext cx="789087" cy="612000"/>
            <a:chOff x="3502947" y="333909"/>
            <a:chExt cx="789087" cy="612000"/>
          </a:xfrm>
        </p:grpSpPr>
        <p:sp>
          <p:nvSpPr>
            <p:cNvPr id="93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8874" y="1678720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8.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325831" y="2574570"/>
            <a:ext cx="789087" cy="612000"/>
            <a:chOff x="3502947" y="333909"/>
            <a:chExt cx="789087" cy="612000"/>
          </a:xfrm>
        </p:grpSpPr>
        <p:sp>
          <p:nvSpPr>
            <p:cNvPr id="96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504212" y="2695852"/>
            <a:ext cx="34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9.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330187" y="3613531"/>
            <a:ext cx="789087" cy="612000"/>
            <a:chOff x="3502947" y="333909"/>
            <a:chExt cx="789087" cy="612000"/>
          </a:xfrm>
        </p:grpSpPr>
        <p:sp>
          <p:nvSpPr>
            <p:cNvPr id="100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405351" y="3706934"/>
            <a:ext cx="53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10.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295230" y="4683374"/>
            <a:ext cx="789087" cy="612000"/>
            <a:chOff x="3502947" y="333909"/>
            <a:chExt cx="789087" cy="612000"/>
          </a:xfrm>
        </p:grpSpPr>
        <p:sp>
          <p:nvSpPr>
            <p:cNvPr id="104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387305" y="4789209"/>
            <a:ext cx="63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11.</a:t>
            </a:r>
            <a:endParaRPr lang="en-ZA" sz="1600" dirty="0">
              <a:solidFill>
                <a:schemeClr val="bg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343784" y="5711513"/>
            <a:ext cx="789087" cy="612000"/>
            <a:chOff x="3502947" y="333909"/>
            <a:chExt cx="789087" cy="612000"/>
          </a:xfrm>
        </p:grpSpPr>
        <p:sp>
          <p:nvSpPr>
            <p:cNvPr id="108" name="Rectangle: Rounded Corners 73"/>
            <p:cNvSpPr/>
            <p:nvPr/>
          </p:nvSpPr>
          <p:spPr>
            <a:xfrm rot="18900000">
              <a:off x="3838255" y="426346"/>
              <a:ext cx="453779" cy="453781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50"/>
            <p:cNvSpPr/>
            <p:nvPr/>
          </p:nvSpPr>
          <p:spPr>
            <a:xfrm rot="2700000">
              <a:off x="3502947" y="333909"/>
              <a:ext cx="612000" cy="61200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2387305" y="5822196"/>
            <a:ext cx="690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12.</a:t>
            </a: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46543"/>
              </p:ext>
            </p:extLst>
          </p:nvPr>
        </p:nvGraphicFramePr>
        <p:xfrm>
          <a:off x="3352800" y="340432"/>
          <a:ext cx="8313420" cy="6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70"/>
                <a:gridCol w="4396290"/>
                <a:gridCol w="2080260"/>
              </a:tblGrid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12.00 – 13.00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COVID-19 Scenarios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Health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13.00 – 14.00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14.00 – 14.30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Improving strategic partnering for integrated government-wide service delivery 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Inco, CDC RD,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</a:t>
                      </a:r>
                      <a:r>
                        <a:rPr lang="en-ZA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ComCorr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14.30 – 15.00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Self-sustaining corrections for better service delivery</a:t>
                      </a:r>
                      <a:endParaRPr lang="en-ZA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Inco &amp; CFO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33F2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15.00 – 16.30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11.1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Social Reintegration Framework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 HR Strategy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11.3 Finance and SCM Strategy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ComCorr</a:t>
                      </a:r>
                      <a:endParaRPr lang="en-ZA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HR</a:t>
                      </a:r>
                    </a:p>
                    <a:p>
                      <a:pPr marL="0" algn="l" defTabSz="914400" rtl="0" eaLnBrk="1" latinLnBrk="0" hangingPunct="1"/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CFO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16.30 – 17.00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Way</a:t>
                      </a:r>
                      <a:r>
                        <a:rPr lang="en-Z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forward for Day 3 and closure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lang="en-ZA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46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36B91F-4137-4919-9140-10CDB03090C5}"/>
              </a:ext>
            </a:extLst>
          </p:cNvPr>
          <p:cNvSpPr/>
          <p:nvPr/>
        </p:nvSpPr>
        <p:spPr>
          <a:xfrm>
            <a:off x="1814286" y="1785257"/>
            <a:ext cx="8563428" cy="3287488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EB83BF4-683D-463B-B1B0-F339600EB810}"/>
              </a:ext>
            </a:extLst>
          </p:cNvPr>
          <p:cNvGrpSpPr/>
          <p:nvPr/>
        </p:nvGrpSpPr>
        <p:grpSpPr>
          <a:xfrm>
            <a:off x="1473200" y="1447800"/>
            <a:ext cx="9245600" cy="3962400"/>
            <a:chOff x="1473200" y="1435100"/>
            <a:chExt cx="9245600" cy="39624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585BEEC-BEBC-41F8-9E9B-9E1EE19A4814}"/>
                </a:ext>
              </a:extLst>
            </p:cNvPr>
            <p:cNvSpPr/>
            <p:nvPr/>
          </p:nvSpPr>
          <p:spPr>
            <a:xfrm>
              <a:off x="14732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24000AF7-CDA2-4150-8019-BA1D0C51866A}"/>
                </a:ext>
              </a:extLst>
            </p:cNvPr>
            <p:cNvSpPr/>
            <p:nvPr/>
          </p:nvSpPr>
          <p:spPr>
            <a:xfrm flipH="1">
              <a:off x="10172700" y="14351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51C2B1D5-13EF-4E01-AF99-D59E393DB122}"/>
                </a:ext>
              </a:extLst>
            </p:cNvPr>
            <p:cNvSpPr/>
            <p:nvPr/>
          </p:nvSpPr>
          <p:spPr>
            <a:xfrm flipV="1">
              <a:off x="14732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A7E7C87D-0439-4718-AA5F-6E6816C2956D}"/>
                </a:ext>
              </a:extLst>
            </p:cNvPr>
            <p:cNvSpPr/>
            <p:nvPr/>
          </p:nvSpPr>
          <p:spPr>
            <a:xfrm flipH="1" flipV="1">
              <a:off x="10172700" y="4851400"/>
              <a:ext cx="546100" cy="546100"/>
            </a:xfrm>
            <a:custGeom>
              <a:avLst/>
              <a:gdLst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850900 w 850900"/>
                <a:gd name="connsiteY2" fmla="*/ 850900 h 850900"/>
                <a:gd name="connsiteX3" fmla="*/ 0 w 850900"/>
                <a:gd name="connsiteY3" fmla="*/ 850900 h 850900"/>
                <a:gd name="connsiteX4" fmla="*/ 0 w 850900"/>
                <a:gd name="connsiteY4" fmla="*/ 0 h 850900"/>
                <a:gd name="connsiteX0" fmla="*/ 0 w 850900"/>
                <a:gd name="connsiteY0" fmla="*/ 0 h 850900"/>
                <a:gd name="connsiteX1" fmla="*/ 850900 w 850900"/>
                <a:gd name="connsiteY1" fmla="*/ 0 h 850900"/>
                <a:gd name="connsiteX2" fmla="*/ 0 w 850900"/>
                <a:gd name="connsiteY2" fmla="*/ 850900 h 850900"/>
                <a:gd name="connsiteX3" fmla="*/ 0 w 850900"/>
                <a:gd name="connsiteY3" fmla="*/ 0 h 850900"/>
                <a:gd name="connsiteX0" fmla="*/ 0 w 850900"/>
                <a:gd name="connsiteY0" fmla="*/ 850900 h 942340"/>
                <a:gd name="connsiteX1" fmla="*/ 0 w 850900"/>
                <a:gd name="connsiteY1" fmla="*/ 0 h 942340"/>
                <a:gd name="connsiteX2" fmla="*/ 850900 w 850900"/>
                <a:gd name="connsiteY2" fmla="*/ 0 h 942340"/>
                <a:gd name="connsiteX3" fmla="*/ 91440 w 850900"/>
                <a:gd name="connsiteY3" fmla="*/ 942340 h 942340"/>
                <a:gd name="connsiteX0" fmla="*/ 0 w 850900"/>
                <a:gd name="connsiteY0" fmla="*/ 850900 h 850900"/>
                <a:gd name="connsiteX1" fmla="*/ 0 w 850900"/>
                <a:gd name="connsiteY1" fmla="*/ 0 h 850900"/>
                <a:gd name="connsiteX2" fmla="*/ 850900 w 850900"/>
                <a:gd name="connsiteY2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850900">
                  <a:moveTo>
                    <a:pt x="0" y="850900"/>
                  </a:moveTo>
                  <a:lnTo>
                    <a:pt x="0" y="0"/>
                  </a:lnTo>
                  <a:lnTo>
                    <a:pt x="85090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41832E-118F-4DC6-BB82-57CD463892F6}"/>
              </a:ext>
            </a:extLst>
          </p:cNvPr>
          <p:cNvSpPr txBox="1"/>
          <p:nvPr/>
        </p:nvSpPr>
        <p:spPr>
          <a:xfrm>
            <a:off x="2790192" y="2605446"/>
            <a:ext cx="661161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DAY 3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021204-D23F-42AC-8C15-6C633227F28B}"/>
              </a:ext>
            </a:extLst>
          </p:cNvPr>
          <p:cNvSpPr txBox="1"/>
          <p:nvPr/>
        </p:nvSpPr>
        <p:spPr>
          <a:xfrm>
            <a:off x="1930400" y="3940770"/>
            <a:ext cx="8331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Date: 26 November 2020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Facilitator: </a:t>
            </a:r>
            <a:r>
              <a:rPr lang="en-US" sz="2000" dirty="0" smtClean="0">
                <a:solidFill>
                  <a:schemeClr val="bg1"/>
                </a:solidFill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000000"/>
      </a:dk1>
      <a:lt1>
        <a:sysClr val="window" lastClr="FFFFFF"/>
      </a:lt1>
      <a:dk2>
        <a:srgbClr val="000000"/>
      </a:dk2>
      <a:lt2>
        <a:srgbClr val="E5E5E5"/>
      </a:lt2>
      <a:accent1>
        <a:srgbClr val="F33F2E"/>
      </a:accent1>
      <a:accent2>
        <a:srgbClr val="5EBB48"/>
      </a:accent2>
      <a:accent3>
        <a:srgbClr val="91C0DC"/>
      </a:accent3>
      <a:accent4>
        <a:srgbClr val="F33F2E"/>
      </a:accent4>
      <a:accent5>
        <a:srgbClr val="5EBB48"/>
      </a:accent5>
      <a:accent6>
        <a:srgbClr val="91C0DC"/>
      </a:accent6>
      <a:hlink>
        <a:srgbClr val="002060"/>
      </a:hlink>
      <a:folHlink>
        <a:srgbClr val="C00000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953</Words>
  <Application>Microsoft Office PowerPoint</Application>
  <PresentationFormat>Widescreen</PresentationFormat>
  <Paragraphs>298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Anbigay Naicker</cp:lastModifiedBy>
  <cp:revision>119</cp:revision>
  <dcterms:created xsi:type="dcterms:W3CDTF">2018-07-02T06:37:21Z</dcterms:created>
  <dcterms:modified xsi:type="dcterms:W3CDTF">2020-10-06T12:34:08Z</dcterms:modified>
</cp:coreProperties>
</file>