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80" r:id="rId3"/>
    <p:sldId id="257" r:id="rId4"/>
    <p:sldId id="269" r:id="rId5"/>
    <p:sldId id="261" r:id="rId6"/>
    <p:sldId id="283" r:id="rId7"/>
    <p:sldId id="270" r:id="rId8"/>
    <p:sldId id="286" r:id="rId9"/>
    <p:sldId id="293" r:id="rId10"/>
    <p:sldId id="282" r:id="rId11"/>
    <p:sldId id="271" r:id="rId12"/>
    <p:sldId id="262" r:id="rId13"/>
    <p:sldId id="284" r:id="rId14"/>
    <p:sldId id="291" r:id="rId15"/>
    <p:sldId id="274" r:id="rId16"/>
    <p:sldId id="272" r:id="rId17"/>
    <p:sldId id="279" r:id="rId18"/>
    <p:sldId id="287"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12" autoAdjust="0"/>
  </p:normalViewPr>
  <p:slideViewPr>
    <p:cSldViewPr snapToGrid="0">
      <p:cViewPr varScale="1">
        <p:scale>
          <a:sx n="79" d="100"/>
          <a:sy n="79" d="100"/>
        </p:scale>
        <p:origin x="73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a:scene3d>
              <a:camera prst="orthographicFront"/>
              <a:lightRig rig="threePt" dir="t"/>
            </a:scene3d>
            <a:sp3d prstMaterial="metal">
              <a:bevelT w="88900" h="88900"/>
            </a:sp3d>
          </c:spPr>
          <c:dPt>
            <c:idx val="0"/>
            <c:bubble3D val="0"/>
            <c:spPr>
              <a:solidFill>
                <a:srgbClr val="FF0080"/>
              </a:solidFill>
              <a:ln w="19050">
                <a:noFill/>
              </a:ln>
              <a:effectLst>
                <a:innerShdw blurRad="342900" dist="228600" dir="8100000">
                  <a:schemeClr val="bg1">
                    <a:lumMod val="95000"/>
                    <a:alpha val="21000"/>
                  </a:scheme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3-9E02-41A4-A3AB-C08F8F4BCB20}"/>
              </c:ext>
            </c:extLst>
          </c:dPt>
          <c:dPt>
            <c:idx val="1"/>
            <c:bubble3D val="0"/>
            <c:spPr>
              <a:solidFill>
                <a:srgbClr val="FFC16C"/>
              </a:solidFill>
              <a:ln w="19050">
                <a:noFill/>
              </a:ln>
              <a:effectLst>
                <a:innerShdw blurRad="152400" dist="101600" dir="15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6-9E02-41A4-A3AB-C08F8F4BCB20}"/>
              </c:ext>
            </c:extLst>
          </c:dPt>
          <c:dPt>
            <c:idx val="2"/>
            <c:bubble3D val="0"/>
            <c:spPr>
              <a:solidFill>
                <a:srgbClr val="40E0D0"/>
              </a:solidFill>
              <a:ln w="19050">
                <a:noFill/>
              </a:ln>
              <a:effectLst>
                <a:innerShdw blurRad="139700" dist="101600" dir="18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5-9E02-41A4-A3AB-C08F8F4BCB20}"/>
              </c:ext>
            </c:extLst>
          </c:dPt>
          <c:dPt>
            <c:idx val="3"/>
            <c:bubble3D val="0"/>
            <c:spPr>
              <a:solidFill>
                <a:srgbClr val="FF8C00"/>
              </a:solidFill>
              <a:ln w="19050">
                <a:noFill/>
              </a:ln>
              <a:effectLst>
                <a:innerShdw blurRad="127000" dist="76200" dir="20400000">
                  <a:prstClr val="black">
                    <a:alpha val="28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4-9E02-41A4-A3AB-C08F8F4BCB20}"/>
              </c:ext>
            </c:extLst>
          </c:dPt>
          <c:dPt>
            <c:idx val="4"/>
            <c:bubble3D val="0"/>
            <c:spPr>
              <a:solidFill>
                <a:schemeClr val="accent5"/>
              </a:solidFill>
              <a:ln w="19050">
                <a:noFill/>
              </a:ln>
              <a:effectLst/>
              <a:scene3d>
                <a:camera prst="orthographicFront"/>
                <a:lightRig rig="threePt" dir="t"/>
              </a:scene3d>
              <a:sp3d prstMaterial="metal">
                <a:bevelT w="88900" h="88900"/>
              </a:sp3d>
            </c:spPr>
          </c:dPt>
          <c:dPt>
            <c:idx val="5"/>
            <c:bubble3D val="0"/>
            <c:spPr>
              <a:solidFill>
                <a:schemeClr val="accent6"/>
              </a:solidFill>
              <a:ln w="19050">
                <a:noFill/>
              </a:ln>
              <a:effectLst/>
              <a:scene3d>
                <a:camera prst="orthographicFront"/>
                <a:lightRig rig="threePt" dir="t"/>
              </a:scene3d>
              <a:sp3d prstMaterial="metal">
                <a:bevelT w="88900" h="88900"/>
              </a:sp3d>
            </c:spPr>
          </c:dPt>
          <c:dPt>
            <c:idx val="6"/>
            <c:bubble3D val="0"/>
            <c:spPr>
              <a:solidFill>
                <a:srgbClr val="7030A0"/>
              </a:solidFill>
              <a:ln w="19050">
                <a:noFill/>
              </a:ln>
              <a:effectLst/>
              <a:scene3d>
                <a:camera prst="orthographicFront"/>
                <a:lightRig rig="threePt" dir="t"/>
              </a:scene3d>
              <a:sp3d prstMaterial="metal">
                <a:bevelT w="88900" h="88900"/>
              </a:sp3d>
            </c:spPr>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14.2</c:v>
                </c:pt>
                <c:pt idx="1">
                  <c:v>14.2</c:v>
                </c:pt>
                <c:pt idx="2">
                  <c:v>14.2</c:v>
                </c:pt>
                <c:pt idx="3">
                  <c:v>14.2</c:v>
                </c:pt>
                <c:pt idx="4">
                  <c:v>14.2</c:v>
                </c:pt>
                <c:pt idx="5">
                  <c:v>14.2</c:v>
                </c:pt>
                <c:pt idx="6">
                  <c:v>14.3</c:v>
                </c:pt>
              </c:numCache>
            </c:numRef>
          </c:val>
          <c:extLst xmlns:c16r2="http://schemas.microsoft.com/office/drawing/2015/06/chart">
            <c:ext xmlns:c16="http://schemas.microsoft.com/office/drawing/2014/chart" uri="{C3380CC4-5D6E-409C-BE32-E72D297353CC}">
              <c16:uniqueId val="{00000000-9E02-41A4-A3AB-C08F8F4BCB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E2514-9C40-4410-8AFD-706DE87E662F}"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ZA"/>
        </a:p>
      </dgm:t>
    </dgm:pt>
    <dgm:pt modelId="{9A0A9D7D-8D7F-45EA-B092-3ED91AF27A6D}">
      <dgm:prSet phldrT="[Text]" custT="1"/>
      <dgm:spPr>
        <a:xfrm>
          <a:off x="18596" y="6750"/>
          <a:ext cx="9792002" cy="879619"/>
        </a:xfrm>
        <a:prstGeom prst="rect">
          <a:avLst/>
        </a:prstGeom>
        <a:solidFill>
          <a:srgbClr val="679F81"/>
        </a:solidFill>
        <a:ln w="12700" cap="flat" cmpd="sng" algn="ctr">
          <a:solidFill>
            <a:sysClr val="window" lastClr="FFFFFF">
              <a:hueOff val="0"/>
              <a:satOff val="0"/>
              <a:lumOff val="0"/>
              <a:alphaOff val="0"/>
            </a:sysClr>
          </a:solidFill>
          <a:prstDash val="solid"/>
          <a:miter lim="800000"/>
        </a:ln>
        <a:effectLst/>
      </dgm:spPr>
      <dgm:t>
        <a:bodyPr/>
        <a:lstStyle/>
        <a:p>
          <a:r>
            <a:rPr lang="en-ZA" sz="2400" b="1" dirty="0" smtClean="0">
              <a:solidFill>
                <a:sysClr val="window" lastClr="FFFFFF"/>
              </a:solidFill>
              <a:latin typeface="Lato"/>
              <a:ea typeface="+mn-ea"/>
              <a:cs typeface="+mn-cs"/>
            </a:rPr>
            <a:t>Problem Statement Incarceration:</a:t>
          </a:r>
        </a:p>
        <a:p>
          <a:r>
            <a:rPr lang="en-ZA" sz="2400" b="1" dirty="0" smtClean="0">
              <a:solidFill>
                <a:sysClr val="window" lastClr="FFFFFF"/>
              </a:solidFill>
              <a:latin typeface="Lato"/>
              <a:ea typeface="+mn-ea"/>
              <a:cs typeface="+mn-cs"/>
            </a:rPr>
            <a:t>Inefficient implementation of case management processes</a:t>
          </a:r>
          <a:endParaRPr lang="en-ZA" sz="2400" b="1" dirty="0">
            <a:solidFill>
              <a:sysClr val="window" lastClr="FFFFFF"/>
            </a:solidFill>
            <a:latin typeface="Lato"/>
            <a:ea typeface="+mn-ea"/>
            <a:cs typeface="+mn-cs"/>
          </a:endParaRPr>
        </a:p>
      </dgm:t>
    </dgm:pt>
    <dgm:pt modelId="{CE218FA5-FB7F-486A-8EA2-CCA2D9082D60}" type="parTrans" cxnId="{56B2E3C8-9218-4F54-B233-3BB378EBC9BC}">
      <dgm:prSet/>
      <dgm:spPr/>
      <dgm:t>
        <a:bodyPr/>
        <a:lstStyle/>
        <a:p>
          <a:endParaRPr lang="en-ZA"/>
        </a:p>
      </dgm:t>
    </dgm:pt>
    <dgm:pt modelId="{76507630-0B14-4FDE-827C-DA97479E7CAE}" type="sibTrans" cxnId="{56B2E3C8-9218-4F54-B233-3BB378EBC9BC}">
      <dgm:prSet/>
      <dgm:spPr/>
      <dgm:t>
        <a:bodyPr/>
        <a:lstStyle/>
        <a:p>
          <a:endParaRPr lang="en-ZA"/>
        </a:p>
      </dgm:t>
    </dgm:pt>
    <dgm:pt modelId="{846349D9-39B4-4890-86DA-1308CC68D88E}">
      <dgm:prSet phldrT="[Text]" custT="1"/>
      <dgm:spPr>
        <a:xfrm>
          <a:off x="0" y="1172161"/>
          <a:ext cx="5337570" cy="678970"/>
        </a:xfrm>
        <a:prstGeom prst="rect">
          <a:avLst/>
        </a:prstGeom>
        <a:solidFill>
          <a:srgbClr val="679F81">
            <a:lumMod val="20000"/>
            <a:lumOff val="80000"/>
          </a:srgbClr>
        </a:solidFill>
        <a:ln w="12700" cap="flat" cmpd="sng" algn="ctr">
          <a:solidFill>
            <a:srgbClr val="CCFFFF"/>
          </a:solidFill>
          <a:prstDash val="solid"/>
          <a:miter lim="800000"/>
        </a:ln>
        <a:effectLst/>
      </dgm:spPr>
      <dgm:t>
        <a:bodyPr/>
        <a:lstStyle/>
        <a:p>
          <a:r>
            <a:rPr lang="en-ZA" sz="1700" b="1" dirty="0" smtClean="0">
              <a:solidFill>
                <a:sysClr val="windowText" lastClr="000000"/>
              </a:solidFill>
              <a:latin typeface="Lato"/>
              <a:ea typeface="+mn-ea"/>
              <a:cs typeface="+mn-cs"/>
            </a:rPr>
            <a:t>Direct cause:</a:t>
          </a:r>
        </a:p>
        <a:p>
          <a:r>
            <a:rPr lang="en-ZA" sz="1700" b="1" dirty="0" smtClean="0">
              <a:solidFill>
                <a:sysClr val="windowText" lastClr="000000"/>
              </a:solidFill>
              <a:latin typeface="Lato"/>
              <a:ea typeface="+mn-ea"/>
              <a:cs typeface="+mn-cs"/>
            </a:rPr>
            <a:t>Inadequate case management  system and processes</a:t>
          </a:r>
          <a:endParaRPr lang="en-ZA" sz="1700" b="1" dirty="0">
            <a:solidFill>
              <a:sysClr val="windowText" lastClr="000000"/>
            </a:solidFill>
            <a:latin typeface="Lato"/>
            <a:ea typeface="+mn-ea"/>
            <a:cs typeface="+mn-cs"/>
          </a:endParaRPr>
        </a:p>
      </dgm:t>
    </dgm:pt>
    <dgm:pt modelId="{B9FBDFBB-8CA1-4008-A3E3-0582E2DDC5D6}" type="parTrans" cxnId="{ED7410E0-2610-4E97-AE94-B8AF237D31C2}">
      <dgm:prSet/>
      <dgm:spPr>
        <a:xfrm>
          <a:off x="2668785" y="886370"/>
          <a:ext cx="2245812" cy="285791"/>
        </a:xfrm>
        <a:custGeom>
          <a:avLst/>
          <a:gdLst/>
          <a:ahLst/>
          <a:cxnLst/>
          <a:rect l="0" t="0" r="0" b="0"/>
          <a:pathLst>
            <a:path>
              <a:moveTo>
                <a:pt x="2245812" y="0"/>
              </a:moveTo>
              <a:lnTo>
                <a:pt x="2245812" y="196423"/>
              </a:lnTo>
              <a:lnTo>
                <a:pt x="0" y="196423"/>
              </a:lnTo>
              <a:lnTo>
                <a:pt x="0" y="285791"/>
              </a:lnTo>
            </a:path>
          </a:pathLst>
        </a:custGeom>
        <a:noFill/>
        <a:ln w="12700" cap="flat" cmpd="sng" algn="ctr">
          <a:noFill/>
          <a:prstDash val="solid"/>
          <a:miter lim="800000"/>
        </a:ln>
        <a:effectLst/>
      </dgm:spPr>
      <dgm:t>
        <a:bodyPr/>
        <a:lstStyle/>
        <a:p>
          <a:endParaRPr lang="en-ZA"/>
        </a:p>
      </dgm:t>
    </dgm:pt>
    <dgm:pt modelId="{594939C9-EA12-407D-8A2A-DE8D64CA6394}" type="sibTrans" cxnId="{ED7410E0-2610-4E97-AE94-B8AF237D31C2}">
      <dgm:prSet/>
      <dgm:spPr/>
      <dgm:t>
        <a:bodyPr/>
        <a:lstStyle/>
        <a:p>
          <a:endParaRPr lang="en-ZA"/>
        </a:p>
      </dgm:t>
    </dgm:pt>
    <dgm:pt modelId="{104BF2E9-D81F-40A1-8060-5CD9381F7460}">
      <dgm:prSet custT="1"/>
      <dgm:spPr>
        <a:xfrm>
          <a:off x="445056" y="2017958"/>
          <a:ext cx="3960002" cy="42556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A&amp;R system is outdated (manual)</a:t>
          </a:r>
          <a:endParaRPr lang="en-ZA" sz="1600" dirty="0">
            <a:solidFill>
              <a:sysClr val="windowText" lastClr="000000"/>
            </a:solidFill>
            <a:latin typeface="Lato"/>
            <a:ea typeface="+mn-ea"/>
            <a:cs typeface="+mn-cs"/>
          </a:endParaRPr>
        </a:p>
      </dgm:t>
    </dgm:pt>
    <dgm:pt modelId="{1F067B9B-9F2A-4EBF-BCEC-943C846A8071}" type="parTrans" cxnId="{B11E239A-5B1A-4C70-B2D8-18F6D43004A0}">
      <dgm:prSet/>
      <dgm:spPr>
        <a:xfrm>
          <a:off x="4405059" y="1851132"/>
          <a:ext cx="398754" cy="379607"/>
        </a:xfrm>
        <a:custGeom>
          <a:avLst/>
          <a:gdLst/>
          <a:ahLst/>
          <a:cxnLst/>
          <a:rect l="0" t="0" r="0" b="0"/>
          <a:pathLst>
            <a:path>
              <a:moveTo>
                <a:pt x="398754" y="0"/>
              </a:moveTo>
              <a:lnTo>
                <a:pt x="398754" y="379607"/>
              </a:lnTo>
              <a:lnTo>
                <a:pt x="0" y="379607"/>
              </a:lnTo>
            </a:path>
          </a:pathLst>
        </a:custGeom>
        <a:noFill/>
        <a:ln w="12700" cap="flat" cmpd="sng" algn="ctr">
          <a:noFill/>
          <a:prstDash val="solid"/>
          <a:miter lim="800000"/>
        </a:ln>
        <a:effectLst/>
      </dgm:spPr>
      <dgm:t>
        <a:bodyPr/>
        <a:lstStyle/>
        <a:p>
          <a:endParaRPr lang="en-ZA"/>
        </a:p>
      </dgm:t>
    </dgm:pt>
    <dgm:pt modelId="{065774EC-2BEC-4B8F-8AA4-1A7D81A245B7}" type="sibTrans" cxnId="{B11E239A-5B1A-4C70-B2D8-18F6D43004A0}">
      <dgm:prSet/>
      <dgm:spPr/>
      <dgm:t>
        <a:bodyPr/>
        <a:lstStyle/>
        <a:p>
          <a:endParaRPr lang="en-ZA"/>
        </a:p>
      </dgm:t>
    </dgm:pt>
    <dgm:pt modelId="{7D7E4FD7-0B0F-4942-AA2B-20301E5BB506}">
      <dgm:prSet custT="1"/>
      <dgm:spPr>
        <a:xfrm>
          <a:off x="445056" y="2491853"/>
          <a:ext cx="3960002" cy="75226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Lack of integrated criminal justice information  and management system (SAP62, SAP 69C &amp; sentence remarks) – CMC, Parole Board  &amp; NCCS)</a:t>
          </a:r>
          <a:endParaRPr lang="en-ZA" sz="1400" dirty="0">
            <a:solidFill>
              <a:sysClr val="windowText" lastClr="000000"/>
            </a:solidFill>
            <a:latin typeface="Lato"/>
            <a:ea typeface="+mn-ea"/>
            <a:cs typeface="+mn-cs"/>
          </a:endParaRPr>
        </a:p>
      </dgm:t>
    </dgm:pt>
    <dgm:pt modelId="{D1C2B647-3E4F-481B-864E-735EDB90461A}" type="parTrans" cxnId="{5DAA2319-8935-4B08-B86D-CAA55C58A548}">
      <dgm:prSet/>
      <dgm:spPr>
        <a:xfrm>
          <a:off x="4405059" y="1851132"/>
          <a:ext cx="398754" cy="1016851"/>
        </a:xfrm>
        <a:custGeom>
          <a:avLst/>
          <a:gdLst/>
          <a:ahLst/>
          <a:cxnLst/>
          <a:rect l="0" t="0" r="0" b="0"/>
          <a:pathLst>
            <a:path>
              <a:moveTo>
                <a:pt x="398754" y="0"/>
              </a:moveTo>
              <a:lnTo>
                <a:pt x="398754" y="1016851"/>
              </a:lnTo>
              <a:lnTo>
                <a:pt x="0" y="1016851"/>
              </a:lnTo>
            </a:path>
          </a:pathLst>
        </a:custGeom>
        <a:noFill/>
        <a:ln w="12700" cap="flat" cmpd="sng" algn="ctr">
          <a:noFill/>
          <a:prstDash val="solid"/>
          <a:miter lim="800000"/>
        </a:ln>
        <a:effectLst/>
      </dgm:spPr>
      <dgm:t>
        <a:bodyPr/>
        <a:lstStyle/>
        <a:p>
          <a:endParaRPr lang="en-ZA"/>
        </a:p>
      </dgm:t>
    </dgm:pt>
    <dgm:pt modelId="{ED4301D0-8AD0-4E58-8477-35A7B24BB3B8}" type="sibTrans" cxnId="{5DAA2319-8935-4B08-B86D-CAA55C58A548}">
      <dgm:prSet/>
      <dgm:spPr/>
      <dgm:t>
        <a:bodyPr/>
        <a:lstStyle/>
        <a:p>
          <a:endParaRPr lang="en-ZA"/>
        </a:p>
      </dgm:t>
    </dgm:pt>
    <dgm:pt modelId="{E9EF27D3-B12F-4D30-89F2-CE298F27577F}">
      <dgm:prSet custT="1"/>
      <dgm:spPr>
        <a:xfrm>
          <a:off x="445056" y="4252033"/>
          <a:ext cx="3960002" cy="42556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Lack of integrated planning within the JCPS Cluster</a:t>
          </a:r>
          <a:endParaRPr lang="en-ZA" sz="1400" dirty="0">
            <a:solidFill>
              <a:sysClr val="windowText" lastClr="000000"/>
            </a:solidFill>
            <a:latin typeface="Lato"/>
            <a:ea typeface="+mn-ea"/>
            <a:cs typeface="+mn-cs"/>
          </a:endParaRPr>
        </a:p>
      </dgm:t>
    </dgm:pt>
    <dgm:pt modelId="{097055EF-CF99-4389-9ED6-66273E189E05}" type="parTrans" cxnId="{41D350F5-3AA0-42C8-A58E-1E8DFA18F793}">
      <dgm:prSet/>
      <dgm:spPr>
        <a:xfrm>
          <a:off x="4405059" y="1851132"/>
          <a:ext cx="398754" cy="2613683"/>
        </a:xfrm>
        <a:custGeom>
          <a:avLst/>
          <a:gdLst/>
          <a:ahLst/>
          <a:cxnLst/>
          <a:rect l="0" t="0" r="0" b="0"/>
          <a:pathLst>
            <a:path>
              <a:moveTo>
                <a:pt x="398754" y="0"/>
              </a:moveTo>
              <a:lnTo>
                <a:pt x="398754" y="2613683"/>
              </a:lnTo>
              <a:lnTo>
                <a:pt x="0" y="2613683"/>
              </a:lnTo>
            </a:path>
          </a:pathLst>
        </a:custGeom>
        <a:noFill/>
        <a:ln w="12700" cap="flat" cmpd="sng" algn="ctr">
          <a:noFill/>
          <a:prstDash val="solid"/>
          <a:miter lim="800000"/>
        </a:ln>
        <a:effectLst/>
      </dgm:spPr>
      <dgm:t>
        <a:bodyPr/>
        <a:lstStyle/>
        <a:p>
          <a:endParaRPr lang="en-ZA"/>
        </a:p>
      </dgm:t>
    </dgm:pt>
    <dgm:pt modelId="{F2B0C44C-A5CD-4C1C-8C50-3BC6408E893E}" type="sibTrans" cxnId="{41D350F5-3AA0-42C8-A58E-1E8DFA18F793}">
      <dgm:prSet/>
      <dgm:spPr/>
      <dgm:t>
        <a:bodyPr/>
        <a:lstStyle/>
        <a:p>
          <a:endParaRPr lang="en-ZA"/>
        </a:p>
      </dgm:t>
    </dgm:pt>
    <dgm:pt modelId="{9E2B1299-54D5-4402-A1C0-B14F374D2B80}">
      <dgm:prSet custT="1"/>
      <dgm:spPr>
        <a:xfrm>
          <a:off x="5535636" y="1172161"/>
          <a:ext cx="5337570" cy="678970"/>
        </a:xfrm>
        <a:prstGeom prst="rect">
          <a:avLst/>
        </a:prstGeom>
        <a:solidFill>
          <a:srgbClr val="679F81">
            <a:lumMod val="20000"/>
            <a:lumOff val="80000"/>
          </a:srgbClr>
        </a:solidFill>
        <a:ln w="12700" cap="flat" cmpd="sng" algn="ctr">
          <a:solidFill>
            <a:srgbClr val="CCFFFF"/>
          </a:solidFill>
          <a:prstDash val="solid"/>
          <a:miter lim="800000"/>
        </a:ln>
        <a:effectLst/>
      </dgm:spPr>
      <dgm:t>
        <a:bodyPr/>
        <a:lstStyle/>
        <a:p>
          <a:r>
            <a:rPr lang="en-ZA" sz="1700" b="1" dirty="0" smtClean="0">
              <a:solidFill>
                <a:sysClr val="windowText" lastClr="000000"/>
              </a:solidFill>
              <a:latin typeface="Lato"/>
              <a:ea typeface="+mn-ea"/>
              <a:cs typeface="+mn-cs"/>
            </a:rPr>
            <a:t>Direct cause:</a:t>
          </a:r>
        </a:p>
        <a:p>
          <a:r>
            <a:rPr lang="en-ZA" sz="1700" b="1" dirty="0" smtClean="0">
              <a:solidFill>
                <a:sysClr val="windowText" lastClr="000000"/>
              </a:solidFill>
              <a:latin typeface="Lato"/>
              <a:ea typeface="+mn-ea"/>
              <a:cs typeface="+mn-cs"/>
            </a:rPr>
            <a:t>Overcrowding</a:t>
          </a:r>
          <a:endParaRPr lang="en-ZA" sz="1700" b="1" dirty="0">
            <a:solidFill>
              <a:sysClr val="windowText" lastClr="000000"/>
            </a:solidFill>
            <a:latin typeface="Lato"/>
            <a:ea typeface="+mn-ea"/>
            <a:cs typeface="+mn-cs"/>
          </a:endParaRPr>
        </a:p>
      </dgm:t>
    </dgm:pt>
    <dgm:pt modelId="{65BD990F-C379-48A6-9A4C-560DDC3BFCDA}" type="parTrans" cxnId="{BA003DFE-A8CB-416D-8E80-A35AD5C9D1AF}">
      <dgm:prSet/>
      <dgm:spPr>
        <a:xfrm>
          <a:off x="4914597" y="886370"/>
          <a:ext cx="3289823" cy="285791"/>
        </a:xfrm>
        <a:custGeom>
          <a:avLst/>
          <a:gdLst/>
          <a:ahLst/>
          <a:cxnLst/>
          <a:rect l="0" t="0" r="0" b="0"/>
          <a:pathLst>
            <a:path>
              <a:moveTo>
                <a:pt x="0" y="0"/>
              </a:moveTo>
              <a:lnTo>
                <a:pt x="0" y="196423"/>
              </a:lnTo>
              <a:lnTo>
                <a:pt x="3289823" y="196423"/>
              </a:lnTo>
              <a:lnTo>
                <a:pt x="3289823" y="285791"/>
              </a:lnTo>
            </a:path>
          </a:pathLst>
        </a:custGeom>
        <a:noFill/>
        <a:ln w="12700" cap="flat" cmpd="sng" algn="ctr">
          <a:noFill/>
          <a:prstDash val="solid"/>
          <a:miter lim="800000"/>
        </a:ln>
        <a:effectLst/>
      </dgm:spPr>
      <dgm:t>
        <a:bodyPr/>
        <a:lstStyle/>
        <a:p>
          <a:endParaRPr lang="en-ZA"/>
        </a:p>
      </dgm:t>
    </dgm:pt>
    <dgm:pt modelId="{3545C544-617C-47F6-81FF-706474FE0FC4}" type="sibTrans" cxnId="{BA003DFE-A8CB-416D-8E80-A35AD5C9D1AF}">
      <dgm:prSet/>
      <dgm:spPr/>
      <dgm:t>
        <a:bodyPr/>
        <a:lstStyle/>
        <a:p>
          <a:endParaRPr lang="en-ZA"/>
        </a:p>
      </dgm:t>
    </dgm:pt>
    <dgm:pt modelId="{E19A0C0E-5D90-48FA-86B6-F28947067478}">
      <dgm:prSet/>
      <dgm:spPr>
        <a:xfrm>
          <a:off x="6288134" y="2019485"/>
          <a:ext cx="3960002" cy="539998"/>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Occupancy levels exceed available bed space.</a:t>
          </a:r>
          <a:endParaRPr lang="en-ZA" dirty="0">
            <a:solidFill>
              <a:sysClr val="windowText" lastClr="000000"/>
            </a:solidFill>
            <a:latin typeface="Lato"/>
            <a:ea typeface="+mn-ea"/>
            <a:cs typeface="+mn-cs"/>
          </a:endParaRPr>
        </a:p>
      </dgm:t>
    </dgm:pt>
    <dgm:pt modelId="{EE32214E-6357-474B-AC5B-3B5E86265885}" type="parTrans" cxnId="{7493A8D2-85D4-48F8-86CC-657475E70EE9}">
      <dgm:prSet/>
      <dgm:spPr>
        <a:xfrm>
          <a:off x="6069393" y="1851132"/>
          <a:ext cx="218740" cy="438352"/>
        </a:xfrm>
        <a:custGeom>
          <a:avLst/>
          <a:gdLst/>
          <a:ahLst/>
          <a:cxnLst/>
          <a:rect l="0" t="0" r="0" b="0"/>
          <a:pathLst>
            <a:path>
              <a:moveTo>
                <a:pt x="0" y="0"/>
              </a:moveTo>
              <a:lnTo>
                <a:pt x="0" y="438352"/>
              </a:lnTo>
              <a:lnTo>
                <a:pt x="218740" y="438352"/>
              </a:lnTo>
            </a:path>
          </a:pathLst>
        </a:custGeom>
        <a:noFill/>
        <a:ln w="12700" cap="flat" cmpd="sng" algn="ctr">
          <a:noFill/>
          <a:prstDash val="solid"/>
          <a:miter lim="800000"/>
        </a:ln>
        <a:effectLst/>
      </dgm:spPr>
      <dgm:t>
        <a:bodyPr/>
        <a:lstStyle/>
        <a:p>
          <a:endParaRPr lang="en-ZA"/>
        </a:p>
      </dgm:t>
    </dgm:pt>
    <dgm:pt modelId="{EF1C62A0-9BF8-4031-B0CE-3C9E5004E935}" type="sibTrans" cxnId="{7493A8D2-85D4-48F8-86CC-657475E70EE9}">
      <dgm:prSet/>
      <dgm:spPr/>
      <dgm:t>
        <a:bodyPr/>
        <a:lstStyle/>
        <a:p>
          <a:endParaRPr lang="en-ZA"/>
        </a:p>
      </dgm:t>
    </dgm:pt>
    <dgm:pt modelId="{44DF564E-C4A0-436E-9FD7-86DAE3C3CFEF}">
      <dgm:prSet/>
      <dgm:spPr>
        <a:xfrm>
          <a:off x="6288134" y="2620229"/>
          <a:ext cx="3960002" cy="539998"/>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No control over the influx of both remand detainees and sentenced offenders </a:t>
          </a:r>
          <a:endParaRPr lang="en-ZA" dirty="0">
            <a:solidFill>
              <a:sysClr val="windowText" lastClr="000000"/>
            </a:solidFill>
            <a:latin typeface="Lato"/>
            <a:ea typeface="+mn-ea"/>
            <a:cs typeface="+mn-cs"/>
          </a:endParaRPr>
        </a:p>
      </dgm:t>
    </dgm:pt>
    <dgm:pt modelId="{1ED94AC4-9A4B-402C-996E-FE4A1EF86A93}" type="parTrans" cxnId="{306ECE1C-D238-4FDC-B440-8944AAD09891}">
      <dgm:prSet/>
      <dgm:spPr>
        <a:xfrm>
          <a:off x="6069393" y="1851132"/>
          <a:ext cx="218740" cy="1039095"/>
        </a:xfrm>
        <a:custGeom>
          <a:avLst/>
          <a:gdLst/>
          <a:ahLst/>
          <a:cxnLst/>
          <a:rect l="0" t="0" r="0" b="0"/>
          <a:pathLst>
            <a:path>
              <a:moveTo>
                <a:pt x="0" y="0"/>
              </a:moveTo>
              <a:lnTo>
                <a:pt x="0" y="1039095"/>
              </a:lnTo>
              <a:lnTo>
                <a:pt x="218740" y="1039095"/>
              </a:lnTo>
            </a:path>
          </a:pathLst>
        </a:custGeom>
        <a:noFill/>
        <a:ln w="12700" cap="flat" cmpd="sng" algn="ctr">
          <a:noFill/>
          <a:prstDash val="solid"/>
          <a:miter lim="800000"/>
        </a:ln>
        <a:effectLst/>
      </dgm:spPr>
      <dgm:t>
        <a:bodyPr/>
        <a:lstStyle/>
        <a:p>
          <a:endParaRPr lang="en-ZA"/>
        </a:p>
      </dgm:t>
    </dgm:pt>
    <dgm:pt modelId="{D5FA7B47-9B8B-4067-86E0-E62573CE8411}" type="sibTrans" cxnId="{306ECE1C-D238-4FDC-B440-8944AAD09891}">
      <dgm:prSet/>
      <dgm:spPr/>
      <dgm:t>
        <a:bodyPr/>
        <a:lstStyle/>
        <a:p>
          <a:endParaRPr lang="en-ZA"/>
        </a:p>
      </dgm:t>
    </dgm:pt>
    <dgm:pt modelId="{006AECE0-C79C-42EC-9010-42E4CDC7FB35}">
      <dgm:prSet/>
      <dgm:spPr>
        <a:xfrm>
          <a:off x="6288134" y="3230118"/>
          <a:ext cx="3960002" cy="539998"/>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Inadequate implementation of the multi-pronged strategy</a:t>
          </a:r>
        </a:p>
      </dgm:t>
    </dgm:pt>
    <dgm:pt modelId="{B38F3364-1561-432B-B9B0-5C531BA6620B}" type="parTrans" cxnId="{A579019E-C369-40C3-863F-84A44E83B8E8}">
      <dgm:prSet/>
      <dgm:spPr>
        <a:xfrm>
          <a:off x="6069393" y="1851132"/>
          <a:ext cx="218740" cy="1648984"/>
        </a:xfrm>
        <a:custGeom>
          <a:avLst/>
          <a:gdLst/>
          <a:ahLst/>
          <a:cxnLst/>
          <a:rect l="0" t="0" r="0" b="0"/>
          <a:pathLst>
            <a:path>
              <a:moveTo>
                <a:pt x="0" y="0"/>
              </a:moveTo>
              <a:lnTo>
                <a:pt x="0" y="1648984"/>
              </a:lnTo>
              <a:lnTo>
                <a:pt x="218740" y="1648984"/>
              </a:lnTo>
            </a:path>
          </a:pathLst>
        </a:custGeom>
        <a:noFill/>
        <a:ln w="12700" cap="flat" cmpd="sng" algn="ctr">
          <a:noFill/>
          <a:prstDash val="solid"/>
          <a:miter lim="800000"/>
        </a:ln>
        <a:effectLst/>
      </dgm:spPr>
      <dgm:t>
        <a:bodyPr/>
        <a:lstStyle/>
        <a:p>
          <a:endParaRPr lang="en-ZA"/>
        </a:p>
      </dgm:t>
    </dgm:pt>
    <dgm:pt modelId="{21EDC5C4-3719-4290-9BA0-3CDA13942908}" type="sibTrans" cxnId="{A579019E-C369-40C3-863F-84A44E83B8E8}">
      <dgm:prSet/>
      <dgm:spPr/>
      <dgm:t>
        <a:bodyPr/>
        <a:lstStyle/>
        <a:p>
          <a:endParaRPr lang="en-ZA"/>
        </a:p>
      </dgm:t>
    </dgm:pt>
    <dgm:pt modelId="{2F720096-3D87-48E9-990F-F3DC53B5C696}">
      <dgm:prSet custT="1"/>
      <dgm:spPr>
        <a:xfrm>
          <a:off x="6288134" y="3875260"/>
          <a:ext cx="3960002" cy="647998"/>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Limited functioning of courts during national lockdown, lack of electronic system for bail payment, limited functioning of AVR courts</a:t>
          </a:r>
          <a:endParaRPr lang="en-ZA" sz="1400" dirty="0">
            <a:solidFill>
              <a:sysClr val="windowText" lastClr="000000"/>
            </a:solidFill>
            <a:latin typeface="Lato"/>
            <a:ea typeface="+mn-ea"/>
            <a:cs typeface="+mn-cs"/>
          </a:endParaRPr>
        </a:p>
      </dgm:t>
    </dgm:pt>
    <dgm:pt modelId="{D0D79F1E-4147-4197-96A0-69B2304121B2}" type="parTrans" cxnId="{A4A05CE1-E84C-45EF-86FF-BE0795BBF647}">
      <dgm:prSet/>
      <dgm:spPr>
        <a:xfrm>
          <a:off x="6069393" y="1851132"/>
          <a:ext cx="218740" cy="2348127"/>
        </a:xfrm>
        <a:custGeom>
          <a:avLst/>
          <a:gdLst/>
          <a:ahLst/>
          <a:cxnLst/>
          <a:rect l="0" t="0" r="0" b="0"/>
          <a:pathLst>
            <a:path>
              <a:moveTo>
                <a:pt x="0" y="0"/>
              </a:moveTo>
              <a:lnTo>
                <a:pt x="0" y="2348127"/>
              </a:lnTo>
              <a:lnTo>
                <a:pt x="218740" y="2348127"/>
              </a:lnTo>
            </a:path>
          </a:pathLst>
        </a:custGeom>
        <a:noFill/>
        <a:ln w="12700" cap="flat" cmpd="sng" algn="ctr">
          <a:noFill/>
          <a:prstDash val="solid"/>
          <a:miter lim="800000"/>
        </a:ln>
        <a:effectLst/>
      </dgm:spPr>
      <dgm:t>
        <a:bodyPr/>
        <a:lstStyle/>
        <a:p>
          <a:endParaRPr lang="en-ZA"/>
        </a:p>
      </dgm:t>
    </dgm:pt>
    <dgm:pt modelId="{985E6402-3641-4BAB-B355-9FB7EB46AC1F}" type="sibTrans" cxnId="{A4A05CE1-E84C-45EF-86FF-BE0795BBF647}">
      <dgm:prSet/>
      <dgm:spPr/>
      <dgm:t>
        <a:bodyPr/>
        <a:lstStyle/>
        <a:p>
          <a:endParaRPr lang="en-ZA"/>
        </a:p>
      </dgm:t>
    </dgm:pt>
    <dgm:pt modelId="{B142BE23-F53C-4B39-BE07-772E680DF582}">
      <dgm:prSet custT="1"/>
      <dgm:spPr>
        <a:xfrm>
          <a:off x="445056" y="3304242"/>
          <a:ext cx="3960002" cy="42556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Delay in the renewal of Parole Board contracts </a:t>
          </a:r>
          <a:endParaRPr lang="en-ZA" sz="1400" dirty="0">
            <a:solidFill>
              <a:sysClr val="windowText" lastClr="000000"/>
            </a:solidFill>
            <a:latin typeface="Lato"/>
            <a:ea typeface="+mn-ea"/>
            <a:cs typeface="+mn-cs"/>
          </a:endParaRPr>
        </a:p>
      </dgm:t>
    </dgm:pt>
    <dgm:pt modelId="{4A80C337-6AE1-448C-963B-046A764EC8D3}" type="parTrans" cxnId="{B72B1930-6E29-4AE7-8DF2-E89640A3ED23}">
      <dgm:prSet/>
      <dgm:spPr>
        <a:xfrm>
          <a:off x="4405059" y="1851132"/>
          <a:ext cx="398754" cy="1665892"/>
        </a:xfrm>
        <a:custGeom>
          <a:avLst/>
          <a:gdLst/>
          <a:ahLst/>
          <a:cxnLst/>
          <a:rect l="0" t="0" r="0" b="0"/>
          <a:pathLst>
            <a:path>
              <a:moveTo>
                <a:pt x="398754" y="0"/>
              </a:moveTo>
              <a:lnTo>
                <a:pt x="398754" y="1665892"/>
              </a:lnTo>
              <a:lnTo>
                <a:pt x="0" y="1665892"/>
              </a:lnTo>
            </a:path>
          </a:pathLst>
        </a:custGeom>
        <a:noFill/>
        <a:ln w="12700" cap="flat" cmpd="sng" algn="ctr">
          <a:noFill/>
          <a:prstDash val="solid"/>
          <a:miter lim="800000"/>
        </a:ln>
        <a:effectLst/>
      </dgm:spPr>
      <dgm:t>
        <a:bodyPr/>
        <a:lstStyle/>
        <a:p>
          <a:endParaRPr lang="en-GB"/>
        </a:p>
      </dgm:t>
    </dgm:pt>
    <dgm:pt modelId="{10907724-D633-4873-9167-935C4B019985}" type="sibTrans" cxnId="{B72B1930-6E29-4AE7-8DF2-E89640A3ED23}">
      <dgm:prSet/>
      <dgm:spPr/>
      <dgm:t>
        <a:bodyPr/>
        <a:lstStyle/>
        <a:p>
          <a:endParaRPr lang="en-GB"/>
        </a:p>
      </dgm:t>
    </dgm:pt>
    <dgm:pt modelId="{43D091DD-0BEC-4DFA-B812-A843EC137013}">
      <dgm:prSet custT="1"/>
      <dgm:spPr>
        <a:xfrm>
          <a:off x="445056" y="3778138"/>
          <a:ext cx="3960002" cy="42556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800" dirty="0" smtClean="0">
              <a:solidFill>
                <a:sysClr val="windowText" lastClr="000000"/>
              </a:solidFill>
              <a:latin typeface="Lato"/>
              <a:ea typeface="+mn-ea"/>
              <a:cs typeface="+mn-cs"/>
            </a:rPr>
            <a:t>High inmate population</a:t>
          </a:r>
          <a:endParaRPr lang="en-GB" sz="1800" dirty="0">
            <a:solidFill>
              <a:sysClr val="windowText" lastClr="000000"/>
            </a:solidFill>
            <a:latin typeface="Lato"/>
            <a:ea typeface="+mn-ea"/>
            <a:cs typeface="+mn-cs"/>
          </a:endParaRPr>
        </a:p>
      </dgm:t>
    </dgm:pt>
    <dgm:pt modelId="{94C122AB-AA6E-453F-A809-6F9B0669234E}" type="parTrans" cxnId="{7B8332AD-EFC0-4022-AD5E-B270A40D61D0}">
      <dgm:prSet/>
      <dgm:spPr>
        <a:xfrm>
          <a:off x="4405059" y="1851132"/>
          <a:ext cx="398754" cy="2139787"/>
        </a:xfrm>
        <a:custGeom>
          <a:avLst/>
          <a:gdLst/>
          <a:ahLst/>
          <a:cxnLst/>
          <a:rect l="0" t="0" r="0" b="0"/>
          <a:pathLst>
            <a:path>
              <a:moveTo>
                <a:pt x="398754" y="0"/>
              </a:moveTo>
              <a:lnTo>
                <a:pt x="398754" y="2139787"/>
              </a:lnTo>
              <a:lnTo>
                <a:pt x="0" y="2139787"/>
              </a:lnTo>
            </a:path>
          </a:pathLst>
        </a:custGeom>
        <a:noFill/>
        <a:ln w="12700" cap="flat" cmpd="sng" algn="ctr">
          <a:noFill/>
          <a:prstDash val="solid"/>
          <a:miter lim="800000"/>
        </a:ln>
        <a:effectLst/>
      </dgm:spPr>
      <dgm:t>
        <a:bodyPr/>
        <a:lstStyle/>
        <a:p>
          <a:endParaRPr lang="en-GB"/>
        </a:p>
      </dgm:t>
    </dgm:pt>
    <dgm:pt modelId="{049C2D21-2CA5-4C4F-AAC9-7D36C1520B67}" type="sibTrans" cxnId="{7B8332AD-EFC0-4022-AD5E-B270A40D61D0}">
      <dgm:prSet/>
      <dgm:spPr/>
      <dgm:t>
        <a:bodyPr/>
        <a:lstStyle/>
        <a:p>
          <a:endParaRPr lang="en-GB"/>
        </a:p>
      </dgm:t>
    </dgm:pt>
    <dgm:pt modelId="{A96C72FC-77B9-4E64-A679-721E19007550}" type="pres">
      <dgm:prSet presAssocID="{067E2514-9C40-4410-8AFD-706DE87E662F}" presName="hierChild1" presStyleCnt="0">
        <dgm:presLayoutVars>
          <dgm:orgChart val="1"/>
          <dgm:chPref val="1"/>
          <dgm:dir/>
          <dgm:animOne val="branch"/>
          <dgm:animLvl val="lvl"/>
          <dgm:resizeHandles/>
        </dgm:presLayoutVars>
      </dgm:prSet>
      <dgm:spPr/>
      <dgm:t>
        <a:bodyPr/>
        <a:lstStyle/>
        <a:p>
          <a:endParaRPr lang="en-ZA"/>
        </a:p>
      </dgm:t>
    </dgm:pt>
    <dgm:pt modelId="{B7C528C8-994A-4C4D-B1CB-AF313194D140}" type="pres">
      <dgm:prSet presAssocID="{9A0A9D7D-8D7F-45EA-B092-3ED91AF27A6D}" presName="hierRoot1" presStyleCnt="0">
        <dgm:presLayoutVars>
          <dgm:hierBranch val="init"/>
        </dgm:presLayoutVars>
      </dgm:prSet>
      <dgm:spPr/>
    </dgm:pt>
    <dgm:pt modelId="{2BF1851E-D084-43F3-8A43-D77A8AB30C22}" type="pres">
      <dgm:prSet presAssocID="{9A0A9D7D-8D7F-45EA-B092-3ED91AF27A6D}" presName="rootComposite1" presStyleCnt="0"/>
      <dgm:spPr/>
    </dgm:pt>
    <dgm:pt modelId="{B88F2A02-6EED-47A1-BB34-AC15B4BBA1BA}" type="pres">
      <dgm:prSet presAssocID="{9A0A9D7D-8D7F-45EA-B092-3ED91AF27A6D}" presName="rootText1" presStyleLbl="node0" presStyleIdx="0" presStyleCnt="1" custScaleX="1150473" custScaleY="206695" custLinFactNeighborX="-61331" custLinFactNeighborY="-6977">
        <dgm:presLayoutVars>
          <dgm:chPref val="3"/>
        </dgm:presLayoutVars>
      </dgm:prSet>
      <dgm:spPr/>
      <dgm:t>
        <a:bodyPr/>
        <a:lstStyle/>
        <a:p>
          <a:endParaRPr lang="en-ZA"/>
        </a:p>
      </dgm:t>
    </dgm:pt>
    <dgm:pt modelId="{94E8D401-D6F8-46E3-A2B0-A8F71EAF6144}" type="pres">
      <dgm:prSet presAssocID="{9A0A9D7D-8D7F-45EA-B092-3ED91AF27A6D}" presName="rootConnector1" presStyleLbl="node1" presStyleIdx="0" presStyleCnt="0"/>
      <dgm:spPr/>
      <dgm:t>
        <a:bodyPr/>
        <a:lstStyle/>
        <a:p>
          <a:endParaRPr lang="en-ZA"/>
        </a:p>
      </dgm:t>
    </dgm:pt>
    <dgm:pt modelId="{FE348E7E-9CEF-4C62-9A57-50E9EF0B0F08}" type="pres">
      <dgm:prSet presAssocID="{9A0A9D7D-8D7F-45EA-B092-3ED91AF27A6D}" presName="hierChild2" presStyleCnt="0"/>
      <dgm:spPr/>
    </dgm:pt>
    <dgm:pt modelId="{3FA9E11D-D9D2-44A2-8C9F-E7BDFD3BCDF2}" type="pres">
      <dgm:prSet presAssocID="{B9FBDFBB-8CA1-4008-A3E3-0582E2DDC5D6}" presName="Name37" presStyleLbl="parChTrans1D2" presStyleIdx="0" presStyleCnt="2"/>
      <dgm:spPr/>
      <dgm:t>
        <a:bodyPr/>
        <a:lstStyle/>
        <a:p>
          <a:endParaRPr lang="en-ZA"/>
        </a:p>
      </dgm:t>
    </dgm:pt>
    <dgm:pt modelId="{F907DE33-C0B9-4163-8854-317F17463D44}" type="pres">
      <dgm:prSet presAssocID="{846349D9-39B4-4890-86DA-1308CC68D88E}" presName="hierRoot2" presStyleCnt="0">
        <dgm:presLayoutVars>
          <dgm:hierBranch val="l"/>
        </dgm:presLayoutVars>
      </dgm:prSet>
      <dgm:spPr/>
    </dgm:pt>
    <dgm:pt modelId="{4D6A6E62-C34E-4333-ACDE-B173E0C076E5}" type="pres">
      <dgm:prSet presAssocID="{846349D9-39B4-4890-86DA-1308CC68D88E}" presName="rootComposite" presStyleCnt="0"/>
      <dgm:spPr/>
    </dgm:pt>
    <dgm:pt modelId="{F8DA1906-0175-4E17-A149-23E7E8972947}" type="pres">
      <dgm:prSet presAssocID="{846349D9-39B4-4890-86DA-1308CC68D88E}" presName="rootText" presStyleLbl="node2" presStyleIdx="0" presStyleCnt="2" custScaleX="627117" custScaleY="159546" custLinFactX="-51791" custLinFactNeighborX="-100000" custLinFactNeighborY="18179">
        <dgm:presLayoutVars>
          <dgm:chPref val="3"/>
        </dgm:presLayoutVars>
      </dgm:prSet>
      <dgm:spPr/>
      <dgm:t>
        <a:bodyPr/>
        <a:lstStyle/>
        <a:p>
          <a:endParaRPr lang="en-ZA"/>
        </a:p>
      </dgm:t>
    </dgm:pt>
    <dgm:pt modelId="{F289551E-00D3-4896-8BCF-54700146CD7D}" type="pres">
      <dgm:prSet presAssocID="{846349D9-39B4-4890-86DA-1308CC68D88E}" presName="rootConnector" presStyleLbl="node2" presStyleIdx="0" presStyleCnt="2"/>
      <dgm:spPr/>
      <dgm:t>
        <a:bodyPr/>
        <a:lstStyle/>
        <a:p>
          <a:endParaRPr lang="en-ZA"/>
        </a:p>
      </dgm:t>
    </dgm:pt>
    <dgm:pt modelId="{7ECA107F-B610-4B62-9586-0D5A3FC8DB73}" type="pres">
      <dgm:prSet presAssocID="{846349D9-39B4-4890-86DA-1308CC68D88E}" presName="hierChild4" presStyleCnt="0"/>
      <dgm:spPr/>
    </dgm:pt>
    <dgm:pt modelId="{647E4D6B-CEB4-473B-AE0D-2B65FFD7B3E0}" type="pres">
      <dgm:prSet presAssocID="{1F067B9B-9F2A-4EBF-BCEC-943C846A8071}" presName="Name50" presStyleLbl="parChTrans1D3" presStyleIdx="0" presStyleCnt="9"/>
      <dgm:spPr/>
      <dgm:t>
        <a:bodyPr/>
        <a:lstStyle/>
        <a:p>
          <a:endParaRPr lang="en-ZA"/>
        </a:p>
      </dgm:t>
    </dgm:pt>
    <dgm:pt modelId="{F357D096-2563-459A-8DD6-02343C87F0A4}" type="pres">
      <dgm:prSet presAssocID="{104BF2E9-D81F-40A1-8060-5CD9381F7460}" presName="hierRoot2" presStyleCnt="0">
        <dgm:presLayoutVars>
          <dgm:hierBranch val="init"/>
        </dgm:presLayoutVars>
      </dgm:prSet>
      <dgm:spPr/>
    </dgm:pt>
    <dgm:pt modelId="{B076949B-1D34-4FEF-8FEA-0193087C74FD}" type="pres">
      <dgm:prSet presAssocID="{104BF2E9-D81F-40A1-8060-5CD9381F7460}" presName="rootComposite" presStyleCnt="0"/>
      <dgm:spPr/>
    </dgm:pt>
    <dgm:pt modelId="{71676374-195F-48E5-89D5-6E1D424B0FFF}" type="pres">
      <dgm:prSet presAssocID="{104BF2E9-D81F-40A1-8060-5CD9381F7460}" presName="rootText" presStyleLbl="node3" presStyleIdx="0" presStyleCnt="9" custScaleX="465265" custLinFactNeighborX="46082" custLinFactNeighborY="15380">
        <dgm:presLayoutVars>
          <dgm:chPref val="3"/>
        </dgm:presLayoutVars>
      </dgm:prSet>
      <dgm:spPr/>
      <dgm:t>
        <a:bodyPr/>
        <a:lstStyle/>
        <a:p>
          <a:endParaRPr lang="en-ZA"/>
        </a:p>
      </dgm:t>
    </dgm:pt>
    <dgm:pt modelId="{7D9EA47C-C93D-425D-9CD1-E27461E44702}" type="pres">
      <dgm:prSet presAssocID="{104BF2E9-D81F-40A1-8060-5CD9381F7460}" presName="rootConnector" presStyleLbl="node3" presStyleIdx="0" presStyleCnt="9"/>
      <dgm:spPr/>
      <dgm:t>
        <a:bodyPr/>
        <a:lstStyle/>
        <a:p>
          <a:endParaRPr lang="en-ZA"/>
        </a:p>
      </dgm:t>
    </dgm:pt>
    <dgm:pt modelId="{F090A7E6-0C5D-4D1D-BF41-398690B664CD}" type="pres">
      <dgm:prSet presAssocID="{104BF2E9-D81F-40A1-8060-5CD9381F7460}" presName="hierChild4" presStyleCnt="0"/>
      <dgm:spPr/>
    </dgm:pt>
    <dgm:pt modelId="{0E2DFCB8-D2A4-479A-9446-D3B5DC3C7B1A}" type="pres">
      <dgm:prSet presAssocID="{104BF2E9-D81F-40A1-8060-5CD9381F7460}" presName="hierChild5" presStyleCnt="0"/>
      <dgm:spPr/>
    </dgm:pt>
    <dgm:pt modelId="{21B16802-55B1-44A4-B26C-9AC4CD8693A6}" type="pres">
      <dgm:prSet presAssocID="{D1C2B647-3E4F-481B-864E-735EDB90461A}" presName="Name50" presStyleLbl="parChTrans1D3" presStyleIdx="1" presStyleCnt="9"/>
      <dgm:spPr/>
      <dgm:t>
        <a:bodyPr/>
        <a:lstStyle/>
        <a:p>
          <a:endParaRPr lang="en-ZA"/>
        </a:p>
      </dgm:t>
    </dgm:pt>
    <dgm:pt modelId="{23E33C27-EBA6-4CA1-8116-1F8D1AEE7AAF}" type="pres">
      <dgm:prSet presAssocID="{7D7E4FD7-0B0F-4942-AA2B-20301E5BB506}" presName="hierRoot2" presStyleCnt="0">
        <dgm:presLayoutVars>
          <dgm:hierBranch val="init"/>
        </dgm:presLayoutVars>
      </dgm:prSet>
      <dgm:spPr/>
    </dgm:pt>
    <dgm:pt modelId="{6F56B83F-3A80-4C00-B86F-D17D3C408C81}" type="pres">
      <dgm:prSet presAssocID="{7D7E4FD7-0B0F-4942-AA2B-20301E5BB506}" presName="rootComposite" presStyleCnt="0"/>
      <dgm:spPr/>
    </dgm:pt>
    <dgm:pt modelId="{04997934-AE63-4C2C-BDD3-F8306B63C160}" type="pres">
      <dgm:prSet presAssocID="{7D7E4FD7-0B0F-4942-AA2B-20301E5BB506}" presName="rootText" presStyleLbl="node3" presStyleIdx="1" presStyleCnt="9" custScaleX="465265" custScaleY="176768" custLinFactNeighborX="46082" custLinFactNeighborY="-15263">
        <dgm:presLayoutVars>
          <dgm:chPref val="3"/>
        </dgm:presLayoutVars>
      </dgm:prSet>
      <dgm:spPr/>
      <dgm:t>
        <a:bodyPr/>
        <a:lstStyle/>
        <a:p>
          <a:endParaRPr lang="en-ZA"/>
        </a:p>
      </dgm:t>
    </dgm:pt>
    <dgm:pt modelId="{C77FDF1F-9B71-4449-AB1F-AFCCBA9E8F99}" type="pres">
      <dgm:prSet presAssocID="{7D7E4FD7-0B0F-4942-AA2B-20301E5BB506}" presName="rootConnector" presStyleLbl="node3" presStyleIdx="1" presStyleCnt="9"/>
      <dgm:spPr/>
      <dgm:t>
        <a:bodyPr/>
        <a:lstStyle/>
        <a:p>
          <a:endParaRPr lang="en-ZA"/>
        </a:p>
      </dgm:t>
    </dgm:pt>
    <dgm:pt modelId="{1725927E-160C-46D9-ABCB-871BFFD68A9A}" type="pres">
      <dgm:prSet presAssocID="{7D7E4FD7-0B0F-4942-AA2B-20301E5BB506}" presName="hierChild4" presStyleCnt="0"/>
      <dgm:spPr/>
    </dgm:pt>
    <dgm:pt modelId="{B08F9B15-8874-475C-ADD2-31C66BA619E0}" type="pres">
      <dgm:prSet presAssocID="{7D7E4FD7-0B0F-4942-AA2B-20301E5BB506}" presName="hierChild5" presStyleCnt="0"/>
      <dgm:spPr/>
    </dgm:pt>
    <dgm:pt modelId="{DFFDF9A3-539B-4BB2-A497-80A513FA9448}" type="pres">
      <dgm:prSet presAssocID="{4A80C337-6AE1-448C-963B-046A764EC8D3}" presName="Name50" presStyleLbl="parChTrans1D3" presStyleIdx="2" presStyleCnt="9"/>
      <dgm:spPr/>
      <dgm:t>
        <a:bodyPr/>
        <a:lstStyle/>
        <a:p>
          <a:endParaRPr lang="en-GB"/>
        </a:p>
      </dgm:t>
    </dgm:pt>
    <dgm:pt modelId="{B1D7E534-C2F5-416F-9775-039DFF7A3586}" type="pres">
      <dgm:prSet presAssocID="{B142BE23-F53C-4B39-BE07-772E680DF582}" presName="hierRoot2" presStyleCnt="0">
        <dgm:presLayoutVars>
          <dgm:hierBranch val="init"/>
        </dgm:presLayoutVars>
      </dgm:prSet>
      <dgm:spPr/>
    </dgm:pt>
    <dgm:pt modelId="{BB0A20A0-FD86-45B7-B8D6-8FA29E572775}" type="pres">
      <dgm:prSet presAssocID="{B142BE23-F53C-4B39-BE07-772E680DF582}" presName="rootComposite" presStyleCnt="0"/>
      <dgm:spPr/>
    </dgm:pt>
    <dgm:pt modelId="{30F96058-61B8-47F1-B14C-ABBB34E29D40}" type="pres">
      <dgm:prSet presAssocID="{B142BE23-F53C-4B39-BE07-772E680DF582}" presName="rootText" presStyleLbl="node3" presStyleIdx="2" presStyleCnt="9" custScaleX="465265" custLinFactNeighborX="46082" custLinFactNeighborY="-43134">
        <dgm:presLayoutVars>
          <dgm:chPref val="3"/>
        </dgm:presLayoutVars>
      </dgm:prSet>
      <dgm:spPr/>
      <dgm:t>
        <a:bodyPr/>
        <a:lstStyle/>
        <a:p>
          <a:endParaRPr lang="en-GB"/>
        </a:p>
      </dgm:t>
    </dgm:pt>
    <dgm:pt modelId="{76B41D05-0538-47A4-BF9D-564D6F60C6A7}" type="pres">
      <dgm:prSet presAssocID="{B142BE23-F53C-4B39-BE07-772E680DF582}" presName="rootConnector" presStyleLbl="node3" presStyleIdx="2" presStyleCnt="9"/>
      <dgm:spPr/>
      <dgm:t>
        <a:bodyPr/>
        <a:lstStyle/>
        <a:p>
          <a:endParaRPr lang="en-GB"/>
        </a:p>
      </dgm:t>
    </dgm:pt>
    <dgm:pt modelId="{C625205A-4B61-46E4-8092-033C5FADAE20}" type="pres">
      <dgm:prSet presAssocID="{B142BE23-F53C-4B39-BE07-772E680DF582}" presName="hierChild4" presStyleCnt="0"/>
      <dgm:spPr/>
    </dgm:pt>
    <dgm:pt modelId="{9143886E-B9C9-4646-9539-86D25C8223B7}" type="pres">
      <dgm:prSet presAssocID="{B142BE23-F53C-4B39-BE07-772E680DF582}" presName="hierChild5" presStyleCnt="0"/>
      <dgm:spPr/>
    </dgm:pt>
    <dgm:pt modelId="{BBB37F58-415B-4EB1-8357-0D4C5B9D8B83}" type="pres">
      <dgm:prSet presAssocID="{94C122AB-AA6E-453F-A809-6F9B0669234E}" presName="Name50" presStyleLbl="parChTrans1D3" presStyleIdx="3" presStyleCnt="9"/>
      <dgm:spPr/>
      <dgm:t>
        <a:bodyPr/>
        <a:lstStyle/>
        <a:p>
          <a:endParaRPr lang="en-GB"/>
        </a:p>
      </dgm:t>
    </dgm:pt>
    <dgm:pt modelId="{DC13FEFC-6057-489C-87CE-B71152E1B0DA}" type="pres">
      <dgm:prSet presAssocID="{43D091DD-0BEC-4DFA-B812-A843EC137013}" presName="hierRoot2" presStyleCnt="0">
        <dgm:presLayoutVars>
          <dgm:hierBranch val="init"/>
        </dgm:presLayoutVars>
      </dgm:prSet>
      <dgm:spPr/>
    </dgm:pt>
    <dgm:pt modelId="{A8B5457D-ADB6-4B45-86E8-54E9E56997F9}" type="pres">
      <dgm:prSet presAssocID="{43D091DD-0BEC-4DFA-B812-A843EC137013}" presName="rootComposite" presStyleCnt="0"/>
      <dgm:spPr/>
    </dgm:pt>
    <dgm:pt modelId="{2E3268F2-DA85-486D-B116-6430054EA745}" type="pres">
      <dgm:prSet presAssocID="{43D091DD-0BEC-4DFA-B812-A843EC137013}" presName="rootText" presStyleLbl="node3" presStyleIdx="3" presStyleCnt="9" custScaleX="465265" custLinFactNeighborX="46082" custLinFactNeighborY="-73777">
        <dgm:presLayoutVars>
          <dgm:chPref val="3"/>
        </dgm:presLayoutVars>
      </dgm:prSet>
      <dgm:spPr/>
      <dgm:t>
        <a:bodyPr/>
        <a:lstStyle/>
        <a:p>
          <a:endParaRPr lang="en-GB"/>
        </a:p>
      </dgm:t>
    </dgm:pt>
    <dgm:pt modelId="{1340B3AB-5442-4A53-94B6-D0DFE27B0870}" type="pres">
      <dgm:prSet presAssocID="{43D091DD-0BEC-4DFA-B812-A843EC137013}" presName="rootConnector" presStyleLbl="node3" presStyleIdx="3" presStyleCnt="9"/>
      <dgm:spPr/>
      <dgm:t>
        <a:bodyPr/>
        <a:lstStyle/>
        <a:p>
          <a:endParaRPr lang="en-GB"/>
        </a:p>
      </dgm:t>
    </dgm:pt>
    <dgm:pt modelId="{7982C09C-41F5-40BD-A1A4-E2954EFC1102}" type="pres">
      <dgm:prSet presAssocID="{43D091DD-0BEC-4DFA-B812-A843EC137013}" presName="hierChild4" presStyleCnt="0"/>
      <dgm:spPr/>
    </dgm:pt>
    <dgm:pt modelId="{C301C1C3-5BCB-431F-8B26-9EE1831A9D40}" type="pres">
      <dgm:prSet presAssocID="{43D091DD-0BEC-4DFA-B812-A843EC137013}" presName="hierChild5" presStyleCnt="0"/>
      <dgm:spPr/>
    </dgm:pt>
    <dgm:pt modelId="{D71C6DA2-2B53-4B60-B920-B125BEDF5226}" type="pres">
      <dgm:prSet presAssocID="{097055EF-CF99-4389-9ED6-66273E189E05}" presName="Name50" presStyleLbl="parChTrans1D3" presStyleIdx="4" presStyleCnt="9"/>
      <dgm:spPr/>
      <dgm:t>
        <a:bodyPr/>
        <a:lstStyle/>
        <a:p>
          <a:endParaRPr lang="en-ZA"/>
        </a:p>
      </dgm:t>
    </dgm:pt>
    <dgm:pt modelId="{6045C8CA-97F5-4DCA-87F2-D8FAC5884328}" type="pres">
      <dgm:prSet presAssocID="{E9EF27D3-B12F-4D30-89F2-CE298F27577F}" presName="hierRoot2" presStyleCnt="0">
        <dgm:presLayoutVars>
          <dgm:hierBranch val="init"/>
        </dgm:presLayoutVars>
      </dgm:prSet>
      <dgm:spPr/>
    </dgm:pt>
    <dgm:pt modelId="{89FA2013-FA69-484A-8BAC-1CB8EDE68D11}" type="pres">
      <dgm:prSet presAssocID="{E9EF27D3-B12F-4D30-89F2-CE298F27577F}" presName="rootComposite" presStyleCnt="0"/>
      <dgm:spPr/>
    </dgm:pt>
    <dgm:pt modelId="{80280B0E-C490-407D-B821-360CCAB430E3}" type="pres">
      <dgm:prSet presAssocID="{E9EF27D3-B12F-4D30-89F2-CE298F27577F}" presName="rootText" presStyleLbl="node3" presStyleIdx="4" presStyleCnt="9" custScaleX="465265" custLinFactY="-4420" custLinFactNeighborX="46082" custLinFactNeighborY="-100000">
        <dgm:presLayoutVars>
          <dgm:chPref val="3"/>
        </dgm:presLayoutVars>
      </dgm:prSet>
      <dgm:spPr/>
      <dgm:t>
        <a:bodyPr/>
        <a:lstStyle/>
        <a:p>
          <a:endParaRPr lang="en-ZA"/>
        </a:p>
      </dgm:t>
    </dgm:pt>
    <dgm:pt modelId="{8BEDB924-8508-45AC-B270-27F51F0F84C5}" type="pres">
      <dgm:prSet presAssocID="{E9EF27D3-B12F-4D30-89F2-CE298F27577F}" presName="rootConnector" presStyleLbl="node3" presStyleIdx="4" presStyleCnt="9"/>
      <dgm:spPr/>
      <dgm:t>
        <a:bodyPr/>
        <a:lstStyle/>
        <a:p>
          <a:endParaRPr lang="en-ZA"/>
        </a:p>
      </dgm:t>
    </dgm:pt>
    <dgm:pt modelId="{0ABA4796-C3D3-428C-9A14-D10CE4BFD923}" type="pres">
      <dgm:prSet presAssocID="{E9EF27D3-B12F-4D30-89F2-CE298F27577F}" presName="hierChild4" presStyleCnt="0"/>
      <dgm:spPr/>
    </dgm:pt>
    <dgm:pt modelId="{73C7CA5D-AA11-476C-9342-7F03DC2427B9}" type="pres">
      <dgm:prSet presAssocID="{E9EF27D3-B12F-4D30-89F2-CE298F27577F}" presName="hierChild5" presStyleCnt="0"/>
      <dgm:spPr/>
    </dgm:pt>
    <dgm:pt modelId="{2950429F-A507-4D98-ACD2-FFDDB21E3020}" type="pres">
      <dgm:prSet presAssocID="{846349D9-39B4-4890-86DA-1308CC68D88E}" presName="hierChild5" presStyleCnt="0"/>
      <dgm:spPr/>
    </dgm:pt>
    <dgm:pt modelId="{7968213A-A341-415F-8FD5-75ECA48C6FE7}" type="pres">
      <dgm:prSet presAssocID="{65BD990F-C379-48A6-9A4C-560DDC3BFCDA}" presName="Name37" presStyleLbl="parChTrans1D2" presStyleIdx="1" presStyleCnt="2"/>
      <dgm:spPr/>
      <dgm:t>
        <a:bodyPr/>
        <a:lstStyle/>
        <a:p>
          <a:endParaRPr lang="en-ZA"/>
        </a:p>
      </dgm:t>
    </dgm:pt>
    <dgm:pt modelId="{6582854D-BFCF-4028-9423-DDD05E50C4F8}" type="pres">
      <dgm:prSet presAssocID="{9E2B1299-54D5-4402-A1C0-B14F374D2B80}" presName="hierRoot2" presStyleCnt="0">
        <dgm:presLayoutVars>
          <dgm:hierBranch val="init"/>
        </dgm:presLayoutVars>
      </dgm:prSet>
      <dgm:spPr/>
    </dgm:pt>
    <dgm:pt modelId="{9FA3C15C-24EF-4349-84C1-3EE1C0C3E873}" type="pres">
      <dgm:prSet presAssocID="{9E2B1299-54D5-4402-A1C0-B14F374D2B80}" presName="rootComposite" presStyleCnt="0"/>
      <dgm:spPr/>
    </dgm:pt>
    <dgm:pt modelId="{A77E401D-2FCF-4457-9D6E-3A52AE0953B1}" type="pres">
      <dgm:prSet presAssocID="{9E2B1299-54D5-4402-A1C0-B14F374D2B80}" presName="rootText" presStyleLbl="node2" presStyleIdx="1" presStyleCnt="2" custScaleX="627117" custScaleY="159546" custLinFactX="100000" custLinFactNeighborX="130548" custLinFactNeighborY="18179">
        <dgm:presLayoutVars>
          <dgm:chPref val="3"/>
        </dgm:presLayoutVars>
      </dgm:prSet>
      <dgm:spPr/>
      <dgm:t>
        <a:bodyPr/>
        <a:lstStyle/>
        <a:p>
          <a:endParaRPr lang="en-ZA"/>
        </a:p>
      </dgm:t>
    </dgm:pt>
    <dgm:pt modelId="{DD4A9BDC-33DC-4298-9D30-249B7A4B6DF9}" type="pres">
      <dgm:prSet presAssocID="{9E2B1299-54D5-4402-A1C0-B14F374D2B80}" presName="rootConnector" presStyleLbl="node2" presStyleIdx="1" presStyleCnt="2"/>
      <dgm:spPr/>
      <dgm:t>
        <a:bodyPr/>
        <a:lstStyle/>
        <a:p>
          <a:endParaRPr lang="en-ZA"/>
        </a:p>
      </dgm:t>
    </dgm:pt>
    <dgm:pt modelId="{F2DAB0A6-9D88-4923-8512-CD45512E0591}" type="pres">
      <dgm:prSet presAssocID="{9E2B1299-54D5-4402-A1C0-B14F374D2B80}" presName="hierChild4" presStyleCnt="0"/>
      <dgm:spPr/>
    </dgm:pt>
    <dgm:pt modelId="{028BFEF2-34F5-423C-9F7A-9265B7630638}" type="pres">
      <dgm:prSet presAssocID="{EE32214E-6357-474B-AC5B-3B5E86265885}" presName="Name37" presStyleLbl="parChTrans1D3" presStyleIdx="5" presStyleCnt="9"/>
      <dgm:spPr/>
      <dgm:t>
        <a:bodyPr/>
        <a:lstStyle/>
        <a:p>
          <a:endParaRPr lang="en-ZA"/>
        </a:p>
      </dgm:t>
    </dgm:pt>
    <dgm:pt modelId="{CDB975E4-2522-41FF-826F-3E12B498980D}" type="pres">
      <dgm:prSet presAssocID="{E19A0C0E-5D90-48FA-86B6-F28947067478}" presName="hierRoot2" presStyleCnt="0">
        <dgm:presLayoutVars>
          <dgm:hierBranch val="r"/>
        </dgm:presLayoutVars>
      </dgm:prSet>
      <dgm:spPr/>
    </dgm:pt>
    <dgm:pt modelId="{96697236-C190-45BB-8962-32BF7C7D1C34}" type="pres">
      <dgm:prSet presAssocID="{E19A0C0E-5D90-48FA-86B6-F28947067478}" presName="rootComposite" presStyleCnt="0"/>
      <dgm:spPr/>
    </dgm:pt>
    <dgm:pt modelId="{49C762F4-52E8-425A-A729-15F7A06C0BC9}" type="pres">
      <dgm:prSet presAssocID="{E19A0C0E-5D90-48FA-86B6-F28947067478}" presName="rootText" presStyleLbl="node3" presStyleIdx="5" presStyleCnt="9" custScaleX="465265" custScaleY="126890" custLinFactNeighborX="-67232" custLinFactNeighborY="15739">
        <dgm:presLayoutVars>
          <dgm:chPref val="3"/>
        </dgm:presLayoutVars>
      </dgm:prSet>
      <dgm:spPr/>
      <dgm:t>
        <a:bodyPr/>
        <a:lstStyle/>
        <a:p>
          <a:endParaRPr lang="en-ZA"/>
        </a:p>
      </dgm:t>
    </dgm:pt>
    <dgm:pt modelId="{7F4D459F-A3EF-4B6E-A20E-152AC93A8F18}" type="pres">
      <dgm:prSet presAssocID="{E19A0C0E-5D90-48FA-86B6-F28947067478}" presName="rootConnector" presStyleLbl="node3" presStyleIdx="5" presStyleCnt="9"/>
      <dgm:spPr/>
      <dgm:t>
        <a:bodyPr/>
        <a:lstStyle/>
        <a:p>
          <a:endParaRPr lang="en-ZA"/>
        </a:p>
      </dgm:t>
    </dgm:pt>
    <dgm:pt modelId="{078FF699-98D5-4E25-86BF-F646C5E0BFE5}" type="pres">
      <dgm:prSet presAssocID="{E19A0C0E-5D90-48FA-86B6-F28947067478}" presName="hierChild4" presStyleCnt="0"/>
      <dgm:spPr/>
    </dgm:pt>
    <dgm:pt modelId="{29C2807D-6D4A-4278-81A7-B159BCFB2721}" type="pres">
      <dgm:prSet presAssocID="{E19A0C0E-5D90-48FA-86B6-F28947067478}" presName="hierChild5" presStyleCnt="0"/>
      <dgm:spPr/>
    </dgm:pt>
    <dgm:pt modelId="{EF6F9E15-6DFF-4273-8E8F-781AE660AFDC}" type="pres">
      <dgm:prSet presAssocID="{1ED94AC4-9A4B-402C-996E-FE4A1EF86A93}" presName="Name37" presStyleLbl="parChTrans1D3" presStyleIdx="6" presStyleCnt="9"/>
      <dgm:spPr/>
      <dgm:t>
        <a:bodyPr/>
        <a:lstStyle/>
        <a:p>
          <a:endParaRPr lang="en-ZA"/>
        </a:p>
      </dgm:t>
    </dgm:pt>
    <dgm:pt modelId="{A7079BFE-1809-405F-91BD-D21DCA947B6A}" type="pres">
      <dgm:prSet presAssocID="{44DF564E-C4A0-436E-9FD7-86DAE3C3CFEF}" presName="hierRoot2" presStyleCnt="0">
        <dgm:presLayoutVars>
          <dgm:hierBranch val="r"/>
        </dgm:presLayoutVars>
      </dgm:prSet>
      <dgm:spPr/>
    </dgm:pt>
    <dgm:pt modelId="{1FE9F25A-1507-4EEB-8775-390335F9517C}" type="pres">
      <dgm:prSet presAssocID="{44DF564E-C4A0-436E-9FD7-86DAE3C3CFEF}" presName="rootComposite" presStyleCnt="0"/>
      <dgm:spPr/>
    </dgm:pt>
    <dgm:pt modelId="{774F3DCD-0B39-4FAE-AE71-8AB8542BB12A}" type="pres">
      <dgm:prSet presAssocID="{44DF564E-C4A0-436E-9FD7-86DAE3C3CFEF}" presName="rootText" presStyleLbl="node3" presStyleIdx="6" presStyleCnt="9" custScaleX="465265" custScaleY="126890" custLinFactNeighborX="-67232" custLinFactNeighborY="-11987">
        <dgm:presLayoutVars>
          <dgm:chPref val="3"/>
        </dgm:presLayoutVars>
      </dgm:prSet>
      <dgm:spPr/>
      <dgm:t>
        <a:bodyPr/>
        <a:lstStyle/>
        <a:p>
          <a:endParaRPr lang="en-ZA"/>
        </a:p>
      </dgm:t>
    </dgm:pt>
    <dgm:pt modelId="{D0255EC5-9BA5-4146-A825-C73169248082}" type="pres">
      <dgm:prSet presAssocID="{44DF564E-C4A0-436E-9FD7-86DAE3C3CFEF}" presName="rootConnector" presStyleLbl="node3" presStyleIdx="6" presStyleCnt="9"/>
      <dgm:spPr/>
      <dgm:t>
        <a:bodyPr/>
        <a:lstStyle/>
        <a:p>
          <a:endParaRPr lang="en-ZA"/>
        </a:p>
      </dgm:t>
    </dgm:pt>
    <dgm:pt modelId="{1F9E39A8-64DB-4269-81E2-C80416DB83C2}" type="pres">
      <dgm:prSet presAssocID="{44DF564E-C4A0-436E-9FD7-86DAE3C3CFEF}" presName="hierChild4" presStyleCnt="0"/>
      <dgm:spPr/>
    </dgm:pt>
    <dgm:pt modelId="{ED9871CF-9A11-49B3-B836-96B999287687}" type="pres">
      <dgm:prSet presAssocID="{44DF564E-C4A0-436E-9FD7-86DAE3C3CFEF}" presName="hierChild5" presStyleCnt="0"/>
      <dgm:spPr/>
    </dgm:pt>
    <dgm:pt modelId="{51D79150-4B82-496C-8964-0A3D30A700C5}" type="pres">
      <dgm:prSet presAssocID="{B38F3364-1561-432B-B9B0-5C531BA6620B}" presName="Name37" presStyleLbl="parChTrans1D3" presStyleIdx="7" presStyleCnt="9"/>
      <dgm:spPr/>
      <dgm:t>
        <a:bodyPr/>
        <a:lstStyle/>
        <a:p>
          <a:endParaRPr lang="en-ZA"/>
        </a:p>
      </dgm:t>
    </dgm:pt>
    <dgm:pt modelId="{6F4E3A38-9B5C-492E-95B9-2D2F7609D3F0}" type="pres">
      <dgm:prSet presAssocID="{006AECE0-C79C-42EC-9010-42E4CDC7FB35}" presName="hierRoot2" presStyleCnt="0">
        <dgm:presLayoutVars>
          <dgm:hierBranch val="r"/>
        </dgm:presLayoutVars>
      </dgm:prSet>
      <dgm:spPr/>
    </dgm:pt>
    <dgm:pt modelId="{0E3E5126-8CE7-40E0-BD72-74AE3C655A0C}" type="pres">
      <dgm:prSet presAssocID="{006AECE0-C79C-42EC-9010-42E4CDC7FB35}" presName="rootComposite" presStyleCnt="0"/>
      <dgm:spPr/>
    </dgm:pt>
    <dgm:pt modelId="{CE91A116-8EDB-45C6-9DE1-07D2C038F17A}" type="pres">
      <dgm:prSet presAssocID="{006AECE0-C79C-42EC-9010-42E4CDC7FB35}" presName="rootText" presStyleLbl="node3" presStyleIdx="7" presStyleCnt="9" custScaleX="465265" custScaleY="126890" custLinFactNeighborX="-67232" custLinFactNeighborY="-37564">
        <dgm:presLayoutVars>
          <dgm:chPref val="3"/>
        </dgm:presLayoutVars>
      </dgm:prSet>
      <dgm:spPr/>
      <dgm:t>
        <a:bodyPr/>
        <a:lstStyle/>
        <a:p>
          <a:endParaRPr lang="en-ZA"/>
        </a:p>
      </dgm:t>
    </dgm:pt>
    <dgm:pt modelId="{AD9D5458-ADC2-4E6D-BAC2-961931C24202}" type="pres">
      <dgm:prSet presAssocID="{006AECE0-C79C-42EC-9010-42E4CDC7FB35}" presName="rootConnector" presStyleLbl="node3" presStyleIdx="7" presStyleCnt="9"/>
      <dgm:spPr/>
      <dgm:t>
        <a:bodyPr/>
        <a:lstStyle/>
        <a:p>
          <a:endParaRPr lang="en-ZA"/>
        </a:p>
      </dgm:t>
    </dgm:pt>
    <dgm:pt modelId="{C9B09118-FD92-45A7-8022-46018BD1E9BF}" type="pres">
      <dgm:prSet presAssocID="{006AECE0-C79C-42EC-9010-42E4CDC7FB35}" presName="hierChild4" presStyleCnt="0"/>
      <dgm:spPr/>
    </dgm:pt>
    <dgm:pt modelId="{A8C40B93-008E-409C-9DAC-034EDB30E3E4}" type="pres">
      <dgm:prSet presAssocID="{006AECE0-C79C-42EC-9010-42E4CDC7FB35}" presName="hierChild5" presStyleCnt="0"/>
      <dgm:spPr/>
    </dgm:pt>
    <dgm:pt modelId="{F35ACB05-B128-4894-9821-6D9517AD4ADE}" type="pres">
      <dgm:prSet presAssocID="{D0D79F1E-4147-4197-96A0-69B2304121B2}" presName="Name37" presStyleLbl="parChTrans1D3" presStyleIdx="8" presStyleCnt="9"/>
      <dgm:spPr/>
      <dgm:t>
        <a:bodyPr/>
        <a:lstStyle/>
        <a:p>
          <a:endParaRPr lang="en-ZA"/>
        </a:p>
      </dgm:t>
    </dgm:pt>
    <dgm:pt modelId="{AF6B57D9-810D-4A45-99EA-F1BE179B7649}" type="pres">
      <dgm:prSet presAssocID="{2F720096-3D87-48E9-990F-F3DC53B5C696}" presName="hierRoot2" presStyleCnt="0">
        <dgm:presLayoutVars>
          <dgm:hierBranch val="r"/>
        </dgm:presLayoutVars>
      </dgm:prSet>
      <dgm:spPr/>
    </dgm:pt>
    <dgm:pt modelId="{DED5231C-C4EF-4098-BE42-69CF9B28A8B8}" type="pres">
      <dgm:prSet presAssocID="{2F720096-3D87-48E9-990F-F3DC53B5C696}" presName="rootComposite" presStyleCnt="0"/>
      <dgm:spPr/>
    </dgm:pt>
    <dgm:pt modelId="{A23FE1F3-2C15-4317-9AC1-723FB6D82FA7}" type="pres">
      <dgm:prSet presAssocID="{2F720096-3D87-48E9-990F-F3DC53B5C696}" presName="rootText" presStyleLbl="node3" presStyleIdx="8" presStyleCnt="9" custScaleX="465265" custScaleY="152268" custLinFactNeighborX="-67232" custLinFactNeighborY="-54857">
        <dgm:presLayoutVars>
          <dgm:chPref val="3"/>
        </dgm:presLayoutVars>
      </dgm:prSet>
      <dgm:spPr/>
      <dgm:t>
        <a:bodyPr/>
        <a:lstStyle/>
        <a:p>
          <a:endParaRPr lang="en-ZA"/>
        </a:p>
      </dgm:t>
    </dgm:pt>
    <dgm:pt modelId="{7C37B7D6-357F-480F-B160-3AA7BEF8AE7D}" type="pres">
      <dgm:prSet presAssocID="{2F720096-3D87-48E9-990F-F3DC53B5C696}" presName="rootConnector" presStyleLbl="node3" presStyleIdx="8" presStyleCnt="9"/>
      <dgm:spPr/>
      <dgm:t>
        <a:bodyPr/>
        <a:lstStyle/>
        <a:p>
          <a:endParaRPr lang="en-ZA"/>
        </a:p>
      </dgm:t>
    </dgm:pt>
    <dgm:pt modelId="{1116882B-B40E-4317-83BA-63C8E3004C8E}" type="pres">
      <dgm:prSet presAssocID="{2F720096-3D87-48E9-990F-F3DC53B5C696}" presName="hierChild4" presStyleCnt="0"/>
      <dgm:spPr/>
    </dgm:pt>
    <dgm:pt modelId="{63263564-979B-4FF4-A9C0-13F448A1881F}" type="pres">
      <dgm:prSet presAssocID="{2F720096-3D87-48E9-990F-F3DC53B5C696}" presName="hierChild5" presStyleCnt="0"/>
      <dgm:spPr/>
    </dgm:pt>
    <dgm:pt modelId="{A52D53E4-D074-4BD7-9223-1B8FAAC7EB83}" type="pres">
      <dgm:prSet presAssocID="{9E2B1299-54D5-4402-A1C0-B14F374D2B80}" presName="hierChild5" presStyleCnt="0"/>
      <dgm:spPr/>
    </dgm:pt>
    <dgm:pt modelId="{5F7C8F14-68A1-4ED3-B8F3-96C33AE95119}" type="pres">
      <dgm:prSet presAssocID="{9A0A9D7D-8D7F-45EA-B092-3ED91AF27A6D}" presName="hierChild3" presStyleCnt="0"/>
      <dgm:spPr/>
    </dgm:pt>
  </dgm:ptLst>
  <dgm:cxnLst>
    <dgm:cxn modelId="{5DAA2319-8935-4B08-B86D-CAA55C58A548}" srcId="{846349D9-39B4-4890-86DA-1308CC68D88E}" destId="{7D7E4FD7-0B0F-4942-AA2B-20301E5BB506}" srcOrd="1" destOrd="0" parTransId="{D1C2B647-3E4F-481B-864E-735EDB90461A}" sibTransId="{ED4301D0-8AD0-4E58-8477-35A7B24BB3B8}"/>
    <dgm:cxn modelId="{56B2E3C8-9218-4F54-B233-3BB378EBC9BC}" srcId="{067E2514-9C40-4410-8AFD-706DE87E662F}" destId="{9A0A9D7D-8D7F-45EA-B092-3ED91AF27A6D}" srcOrd="0" destOrd="0" parTransId="{CE218FA5-FB7F-486A-8EA2-CCA2D9082D60}" sibTransId="{76507630-0B14-4FDE-827C-DA97479E7CAE}"/>
    <dgm:cxn modelId="{3B28DBC5-B41E-40F9-8F2C-09E125C7F989}" type="presOf" srcId="{846349D9-39B4-4890-86DA-1308CC68D88E}" destId="{F8DA1906-0175-4E17-A149-23E7E8972947}" srcOrd="0" destOrd="0" presId="urn:microsoft.com/office/officeart/2005/8/layout/orgChart1"/>
    <dgm:cxn modelId="{001A6D07-CBA8-48F4-9B70-E8CAB9BB6787}" type="presOf" srcId="{846349D9-39B4-4890-86DA-1308CC68D88E}" destId="{F289551E-00D3-4896-8BCF-54700146CD7D}" srcOrd="1" destOrd="0" presId="urn:microsoft.com/office/officeart/2005/8/layout/orgChart1"/>
    <dgm:cxn modelId="{5F3D5FB5-BA95-48E5-A4D3-B2A0B9A5402C}" type="presOf" srcId="{D1C2B647-3E4F-481B-864E-735EDB90461A}" destId="{21B16802-55B1-44A4-B26C-9AC4CD8693A6}" srcOrd="0" destOrd="0" presId="urn:microsoft.com/office/officeart/2005/8/layout/orgChart1"/>
    <dgm:cxn modelId="{606CECAE-D0A0-4E5D-BF33-922D627CBDE7}" type="presOf" srcId="{E9EF27D3-B12F-4D30-89F2-CE298F27577F}" destId="{80280B0E-C490-407D-B821-360CCAB430E3}" srcOrd="0" destOrd="0" presId="urn:microsoft.com/office/officeart/2005/8/layout/orgChart1"/>
    <dgm:cxn modelId="{F64E6DCD-6A85-4B59-B313-D1217515EE86}" type="presOf" srcId="{097055EF-CF99-4389-9ED6-66273E189E05}" destId="{D71C6DA2-2B53-4B60-B920-B125BEDF5226}" srcOrd="0" destOrd="0" presId="urn:microsoft.com/office/officeart/2005/8/layout/orgChart1"/>
    <dgm:cxn modelId="{F06F88E3-B8D4-4EF1-96B8-AAF4CA5CD068}" type="presOf" srcId="{44DF564E-C4A0-436E-9FD7-86DAE3C3CFEF}" destId="{D0255EC5-9BA5-4146-A825-C73169248082}" srcOrd="1" destOrd="0" presId="urn:microsoft.com/office/officeart/2005/8/layout/orgChart1"/>
    <dgm:cxn modelId="{B52B8FF0-E427-4605-8299-3F9C6FDB0ED1}" type="presOf" srcId="{2F720096-3D87-48E9-990F-F3DC53B5C696}" destId="{A23FE1F3-2C15-4317-9AC1-723FB6D82FA7}" srcOrd="0" destOrd="0" presId="urn:microsoft.com/office/officeart/2005/8/layout/orgChart1"/>
    <dgm:cxn modelId="{C49927F5-D07D-4492-A23D-5EF17B339640}" type="presOf" srcId="{104BF2E9-D81F-40A1-8060-5CD9381F7460}" destId="{7D9EA47C-C93D-425D-9CD1-E27461E44702}" srcOrd="1" destOrd="0" presId="urn:microsoft.com/office/officeart/2005/8/layout/orgChart1"/>
    <dgm:cxn modelId="{B0DDBA34-564F-465C-9F03-F7B7DA44769A}" type="presOf" srcId="{EE32214E-6357-474B-AC5B-3B5E86265885}" destId="{028BFEF2-34F5-423C-9F7A-9265B7630638}" srcOrd="0" destOrd="0" presId="urn:microsoft.com/office/officeart/2005/8/layout/orgChart1"/>
    <dgm:cxn modelId="{14C2347F-9E8E-4D62-80C1-E5136A00434D}" type="presOf" srcId="{9E2B1299-54D5-4402-A1C0-B14F374D2B80}" destId="{A77E401D-2FCF-4457-9D6E-3A52AE0953B1}" srcOrd="0" destOrd="0" presId="urn:microsoft.com/office/officeart/2005/8/layout/orgChart1"/>
    <dgm:cxn modelId="{8AD5A9B2-9063-41DE-A4D2-74E4690DA838}" type="presOf" srcId="{9E2B1299-54D5-4402-A1C0-B14F374D2B80}" destId="{DD4A9BDC-33DC-4298-9D30-249B7A4B6DF9}" srcOrd="1" destOrd="0" presId="urn:microsoft.com/office/officeart/2005/8/layout/orgChart1"/>
    <dgm:cxn modelId="{41D350F5-3AA0-42C8-A58E-1E8DFA18F793}" srcId="{846349D9-39B4-4890-86DA-1308CC68D88E}" destId="{E9EF27D3-B12F-4D30-89F2-CE298F27577F}" srcOrd="4" destOrd="0" parTransId="{097055EF-CF99-4389-9ED6-66273E189E05}" sibTransId="{F2B0C44C-A5CD-4C1C-8C50-3BC6408E893E}"/>
    <dgm:cxn modelId="{5B8D8CFE-C33F-44DF-8F9D-0F4457CED2B9}" type="presOf" srcId="{B142BE23-F53C-4B39-BE07-772E680DF582}" destId="{76B41D05-0538-47A4-BF9D-564D6F60C6A7}" srcOrd="1" destOrd="0" presId="urn:microsoft.com/office/officeart/2005/8/layout/orgChart1"/>
    <dgm:cxn modelId="{1D5C9B15-7990-4025-AC6B-2C4ABA8A8DDB}" type="presOf" srcId="{006AECE0-C79C-42EC-9010-42E4CDC7FB35}" destId="{AD9D5458-ADC2-4E6D-BAC2-961931C24202}" srcOrd="1" destOrd="0" presId="urn:microsoft.com/office/officeart/2005/8/layout/orgChart1"/>
    <dgm:cxn modelId="{7493A8D2-85D4-48F8-86CC-657475E70EE9}" srcId="{9E2B1299-54D5-4402-A1C0-B14F374D2B80}" destId="{E19A0C0E-5D90-48FA-86B6-F28947067478}" srcOrd="0" destOrd="0" parTransId="{EE32214E-6357-474B-AC5B-3B5E86265885}" sibTransId="{EF1C62A0-9BF8-4031-B0CE-3C9E5004E935}"/>
    <dgm:cxn modelId="{71127B56-57D4-4C46-9590-251AC82C1C37}" type="presOf" srcId="{1F067B9B-9F2A-4EBF-BCEC-943C846A8071}" destId="{647E4D6B-CEB4-473B-AE0D-2B65FFD7B3E0}" srcOrd="0" destOrd="0" presId="urn:microsoft.com/office/officeart/2005/8/layout/orgChart1"/>
    <dgm:cxn modelId="{C6DB0BF1-51B0-4145-B67B-C1114D956890}" type="presOf" srcId="{D0D79F1E-4147-4197-96A0-69B2304121B2}" destId="{F35ACB05-B128-4894-9821-6D9517AD4ADE}" srcOrd="0" destOrd="0" presId="urn:microsoft.com/office/officeart/2005/8/layout/orgChart1"/>
    <dgm:cxn modelId="{1768DA58-0BA5-4539-AC2A-7372C6CAD236}" type="presOf" srcId="{067E2514-9C40-4410-8AFD-706DE87E662F}" destId="{A96C72FC-77B9-4E64-A679-721E19007550}" srcOrd="0" destOrd="0" presId="urn:microsoft.com/office/officeart/2005/8/layout/orgChart1"/>
    <dgm:cxn modelId="{DA25824A-5C95-4D3D-88E5-66D407F30910}" type="presOf" srcId="{2F720096-3D87-48E9-990F-F3DC53B5C696}" destId="{7C37B7D6-357F-480F-B160-3AA7BEF8AE7D}" srcOrd="1" destOrd="0" presId="urn:microsoft.com/office/officeart/2005/8/layout/orgChart1"/>
    <dgm:cxn modelId="{0F24DF17-99CF-4B64-9C71-529A17DCE85C}" type="presOf" srcId="{43D091DD-0BEC-4DFA-B812-A843EC137013}" destId="{1340B3AB-5442-4A53-94B6-D0DFE27B0870}" srcOrd="1" destOrd="0" presId="urn:microsoft.com/office/officeart/2005/8/layout/orgChart1"/>
    <dgm:cxn modelId="{324C6999-88C7-45C7-B8C0-3A68B4A8EDA1}" type="presOf" srcId="{E9EF27D3-B12F-4D30-89F2-CE298F27577F}" destId="{8BEDB924-8508-45AC-B270-27F51F0F84C5}" srcOrd="1" destOrd="0" presId="urn:microsoft.com/office/officeart/2005/8/layout/orgChart1"/>
    <dgm:cxn modelId="{DDDEFE64-ED4B-43C4-B6AE-CEF58BFD8C18}" type="presOf" srcId="{B38F3364-1561-432B-B9B0-5C531BA6620B}" destId="{51D79150-4B82-496C-8964-0A3D30A700C5}" srcOrd="0" destOrd="0" presId="urn:microsoft.com/office/officeart/2005/8/layout/orgChart1"/>
    <dgm:cxn modelId="{180EDC07-F1C8-4A40-B723-E8DAB1C6FB21}" type="presOf" srcId="{44DF564E-C4A0-436E-9FD7-86DAE3C3CFEF}" destId="{774F3DCD-0B39-4FAE-AE71-8AB8542BB12A}" srcOrd="0" destOrd="0" presId="urn:microsoft.com/office/officeart/2005/8/layout/orgChart1"/>
    <dgm:cxn modelId="{1BEAA5B7-2B3D-4BDB-B23B-A45BE476976F}" type="presOf" srcId="{104BF2E9-D81F-40A1-8060-5CD9381F7460}" destId="{71676374-195F-48E5-89D5-6E1D424B0FFF}" srcOrd="0" destOrd="0" presId="urn:microsoft.com/office/officeart/2005/8/layout/orgChart1"/>
    <dgm:cxn modelId="{266A226F-7877-4AEE-8BB6-3DE50B539644}" type="presOf" srcId="{B142BE23-F53C-4B39-BE07-772E680DF582}" destId="{30F96058-61B8-47F1-B14C-ABBB34E29D40}" srcOrd="0" destOrd="0" presId="urn:microsoft.com/office/officeart/2005/8/layout/orgChart1"/>
    <dgm:cxn modelId="{306ECE1C-D238-4FDC-B440-8944AAD09891}" srcId="{9E2B1299-54D5-4402-A1C0-B14F374D2B80}" destId="{44DF564E-C4A0-436E-9FD7-86DAE3C3CFEF}" srcOrd="1" destOrd="0" parTransId="{1ED94AC4-9A4B-402C-996E-FE4A1EF86A93}" sibTransId="{D5FA7B47-9B8B-4067-86E0-E62573CE8411}"/>
    <dgm:cxn modelId="{A4A05CE1-E84C-45EF-86FF-BE0795BBF647}" srcId="{9E2B1299-54D5-4402-A1C0-B14F374D2B80}" destId="{2F720096-3D87-48E9-990F-F3DC53B5C696}" srcOrd="3" destOrd="0" parTransId="{D0D79F1E-4147-4197-96A0-69B2304121B2}" sibTransId="{985E6402-3641-4BAB-B355-9FB7EB46AC1F}"/>
    <dgm:cxn modelId="{78153E3F-53C1-42C8-BB9C-19CA1097CAF2}" type="presOf" srcId="{94C122AB-AA6E-453F-A809-6F9B0669234E}" destId="{BBB37F58-415B-4EB1-8357-0D4C5B9D8B83}" srcOrd="0" destOrd="0" presId="urn:microsoft.com/office/officeart/2005/8/layout/orgChart1"/>
    <dgm:cxn modelId="{7B8332AD-EFC0-4022-AD5E-B270A40D61D0}" srcId="{846349D9-39B4-4890-86DA-1308CC68D88E}" destId="{43D091DD-0BEC-4DFA-B812-A843EC137013}" srcOrd="3" destOrd="0" parTransId="{94C122AB-AA6E-453F-A809-6F9B0669234E}" sibTransId="{049C2D21-2CA5-4C4F-AAC9-7D36C1520B67}"/>
    <dgm:cxn modelId="{F59DA190-99C2-415B-B219-A8C4F330072E}" type="presOf" srcId="{006AECE0-C79C-42EC-9010-42E4CDC7FB35}" destId="{CE91A116-8EDB-45C6-9DE1-07D2C038F17A}" srcOrd="0" destOrd="0" presId="urn:microsoft.com/office/officeart/2005/8/layout/orgChart1"/>
    <dgm:cxn modelId="{633E1D07-5A4D-489A-8BDC-299895F5D674}" type="presOf" srcId="{4A80C337-6AE1-448C-963B-046A764EC8D3}" destId="{DFFDF9A3-539B-4BB2-A497-80A513FA9448}" srcOrd="0" destOrd="0" presId="urn:microsoft.com/office/officeart/2005/8/layout/orgChart1"/>
    <dgm:cxn modelId="{ED7410E0-2610-4E97-AE94-B8AF237D31C2}" srcId="{9A0A9D7D-8D7F-45EA-B092-3ED91AF27A6D}" destId="{846349D9-39B4-4890-86DA-1308CC68D88E}" srcOrd="0" destOrd="0" parTransId="{B9FBDFBB-8CA1-4008-A3E3-0582E2DDC5D6}" sibTransId="{594939C9-EA12-407D-8A2A-DE8D64CA6394}"/>
    <dgm:cxn modelId="{56D2D107-3EE6-48FD-8C3E-8643F30AE23F}" type="presOf" srcId="{E19A0C0E-5D90-48FA-86B6-F28947067478}" destId="{7F4D459F-A3EF-4B6E-A20E-152AC93A8F18}" srcOrd="1" destOrd="0" presId="urn:microsoft.com/office/officeart/2005/8/layout/orgChart1"/>
    <dgm:cxn modelId="{DBCFE814-CC6A-4004-89B8-1907FEEC3C24}" type="presOf" srcId="{65BD990F-C379-48A6-9A4C-560DDC3BFCDA}" destId="{7968213A-A341-415F-8FD5-75ECA48C6FE7}" srcOrd="0" destOrd="0" presId="urn:microsoft.com/office/officeart/2005/8/layout/orgChart1"/>
    <dgm:cxn modelId="{B72B1930-6E29-4AE7-8DF2-E89640A3ED23}" srcId="{846349D9-39B4-4890-86DA-1308CC68D88E}" destId="{B142BE23-F53C-4B39-BE07-772E680DF582}" srcOrd="2" destOrd="0" parTransId="{4A80C337-6AE1-448C-963B-046A764EC8D3}" sibTransId="{10907724-D633-4873-9167-935C4B019985}"/>
    <dgm:cxn modelId="{BA003DFE-A8CB-416D-8E80-A35AD5C9D1AF}" srcId="{9A0A9D7D-8D7F-45EA-B092-3ED91AF27A6D}" destId="{9E2B1299-54D5-4402-A1C0-B14F374D2B80}" srcOrd="1" destOrd="0" parTransId="{65BD990F-C379-48A6-9A4C-560DDC3BFCDA}" sibTransId="{3545C544-617C-47F6-81FF-706474FE0FC4}"/>
    <dgm:cxn modelId="{A579019E-C369-40C3-863F-84A44E83B8E8}" srcId="{9E2B1299-54D5-4402-A1C0-B14F374D2B80}" destId="{006AECE0-C79C-42EC-9010-42E4CDC7FB35}" srcOrd="2" destOrd="0" parTransId="{B38F3364-1561-432B-B9B0-5C531BA6620B}" sibTransId="{21EDC5C4-3719-4290-9BA0-3CDA13942908}"/>
    <dgm:cxn modelId="{F6D25F81-E1F0-498A-B4CC-C4F2234EADE0}" type="presOf" srcId="{43D091DD-0BEC-4DFA-B812-A843EC137013}" destId="{2E3268F2-DA85-486D-B116-6430054EA745}" srcOrd="0" destOrd="0" presId="urn:microsoft.com/office/officeart/2005/8/layout/orgChart1"/>
    <dgm:cxn modelId="{4E07E9BD-05E1-42C1-8A10-E9E47C678018}" type="presOf" srcId="{B9FBDFBB-8CA1-4008-A3E3-0582E2DDC5D6}" destId="{3FA9E11D-D9D2-44A2-8C9F-E7BDFD3BCDF2}" srcOrd="0" destOrd="0" presId="urn:microsoft.com/office/officeart/2005/8/layout/orgChart1"/>
    <dgm:cxn modelId="{147AE812-843B-4E33-B88B-688128C7955F}" type="presOf" srcId="{9A0A9D7D-8D7F-45EA-B092-3ED91AF27A6D}" destId="{B88F2A02-6EED-47A1-BB34-AC15B4BBA1BA}" srcOrd="0" destOrd="0" presId="urn:microsoft.com/office/officeart/2005/8/layout/orgChart1"/>
    <dgm:cxn modelId="{A22A2E06-4800-4ED6-AF6E-59CDADA7B944}" type="presOf" srcId="{7D7E4FD7-0B0F-4942-AA2B-20301E5BB506}" destId="{C77FDF1F-9B71-4449-AB1F-AFCCBA9E8F99}" srcOrd="1" destOrd="0" presId="urn:microsoft.com/office/officeart/2005/8/layout/orgChart1"/>
    <dgm:cxn modelId="{142CEBA2-E7C4-4CDF-8383-132B34C2AAF2}" type="presOf" srcId="{7D7E4FD7-0B0F-4942-AA2B-20301E5BB506}" destId="{04997934-AE63-4C2C-BDD3-F8306B63C160}" srcOrd="0" destOrd="0" presId="urn:microsoft.com/office/officeart/2005/8/layout/orgChart1"/>
    <dgm:cxn modelId="{B11E239A-5B1A-4C70-B2D8-18F6D43004A0}" srcId="{846349D9-39B4-4890-86DA-1308CC68D88E}" destId="{104BF2E9-D81F-40A1-8060-5CD9381F7460}" srcOrd="0" destOrd="0" parTransId="{1F067B9B-9F2A-4EBF-BCEC-943C846A8071}" sibTransId="{065774EC-2BEC-4B8F-8AA4-1A7D81A245B7}"/>
    <dgm:cxn modelId="{95D8461F-AAB2-4DE0-B0D1-DB84ACA8238F}" type="presOf" srcId="{1ED94AC4-9A4B-402C-996E-FE4A1EF86A93}" destId="{EF6F9E15-6DFF-4273-8E8F-781AE660AFDC}" srcOrd="0" destOrd="0" presId="urn:microsoft.com/office/officeart/2005/8/layout/orgChart1"/>
    <dgm:cxn modelId="{57ED2DE8-3BFF-43E4-BB0A-2BE30FA2E4DB}" type="presOf" srcId="{9A0A9D7D-8D7F-45EA-B092-3ED91AF27A6D}" destId="{94E8D401-D6F8-46E3-A2B0-A8F71EAF6144}" srcOrd="1" destOrd="0" presId="urn:microsoft.com/office/officeart/2005/8/layout/orgChart1"/>
    <dgm:cxn modelId="{0F977E4C-BEF9-4259-8593-1F9D7C8BA575}" type="presOf" srcId="{E19A0C0E-5D90-48FA-86B6-F28947067478}" destId="{49C762F4-52E8-425A-A729-15F7A06C0BC9}" srcOrd="0" destOrd="0" presId="urn:microsoft.com/office/officeart/2005/8/layout/orgChart1"/>
    <dgm:cxn modelId="{37778BFD-CFB3-46D9-B9B0-D201E0229473}" type="presParOf" srcId="{A96C72FC-77B9-4E64-A679-721E19007550}" destId="{B7C528C8-994A-4C4D-B1CB-AF313194D140}" srcOrd="0" destOrd="0" presId="urn:microsoft.com/office/officeart/2005/8/layout/orgChart1"/>
    <dgm:cxn modelId="{EE8FC975-E904-4B17-8B09-5687D2C9D7E0}" type="presParOf" srcId="{B7C528C8-994A-4C4D-B1CB-AF313194D140}" destId="{2BF1851E-D084-43F3-8A43-D77A8AB30C22}" srcOrd="0" destOrd="0" presId="urn:microsoft.com/office/officeart/2005/8/layout/orgChart1"/>
    <dgm:cxn modelId="{8A624709-8C8C-418D-A709-3BDB15267973}" type="presParOf" srcId="{2BF1851E-D084-43F3-8A43-D77A8AB30C22}" destId="{B88F2A02-6EED-47A1-BB34-AC15B4BBA1BA}" srcOrd="0" destOrd="0" presId="urn:microsoft.com/office/officeart/2005/8/layout/orgChart1"/>
    <dgm:cxn modelId="{CB87400A-112F-417B-9451-DB69C1BBE838}" type="presParOf" srcId="{2BF1851E-D084-43F3-8A43-D77A8AB30C22}" destId="{94E8D401-D6F8-46E3-A2B0-A8F71EAF6144}" srcOrd="1" destOrd="0" presId="urn:microsoft.com/office/officeart/2005/8/layout/orgChart1"/>
    <dgm:cxn modelId="{A9A04576-E3AC-4AF4-AEF6-0D38F7DCA596}" type="presParOf" srcId="{B7C528C8-994A-4C4D-B1CB-AF313194D140}" destId="{FE348E7E-9CEF-4C62-9A57-50E9EF0B0F08}" srcOrd="1" destOrd="0" presId="urn:microsoft.com/office/officeart/2005/8/layout/orgChart1"/>
    <dgm:cxn modelId="{4EDF87D2-8C6A-4F73-89B6-CD77660A7560}" type="presParOf" srcId="{FE348E7E-9CEF-4C62-9A57-50E9EF0B0F08}" destId="{3FA9E11D-D9D2-44A2-8C9F-E7BDFD3BCDF2}" srcOrd="0" destOrd="0" presId="urn:microsoft.com/office/officeart/2005/8/layout/orgChart1"/>
    <dgm:cxn modelId="{33940FE2-6238-4CE4-84C2-AA32A85E9BAC}" type="presParOf" srcId="{FE348E7E-9CEF-4C62-9A57-50E9EF0B0F08}" destId="{F907DE33-C0B9-4163-8854-317F17463D44}" srcOrd="1" destOrd="0" presId="urn:microsoft.com/office/officeart/2005/8/layout/orgChart1"/>
    <dgm:cxn modelId="{81E23D88-30BE-4278-9556-BBA9903CD04E}" type="presParOf" srcId="{F907DE33-C0B9-4163-8854-317F17463D44}" destId="{4D6A6E62-C34E-4333-ACDE-B173E0C076E5}" srcOrd="0" destOrd="0" presId="urn:microsoft.com/office/officeart/2005/8/layout/orgChart1"/>
    <dgm:cxn modelId="{FC194112-1380-429D-9CBF-E6FDA789DF22}" type="presParOf" srcId="{4D6A6E62-C34E-4333-ACDE-B173E0C076E5}" destId="{F8DA1906-0175-4E17-A149-23E7E8972947}" srcOrd="0" destOrd="0" presId="urn:microsoft.com/office/officeart/2005/8/layout/orgChart1"/>
    <dgm:cxn modelId="{35167C5F-19C3-47F3-A2EE-C9E1F531CB35}" type="presParOf" srcId="{4D6A6E62-C34E-4333-ACDE-B173E0C076E5}" destId="{F289551E-00D3-4896-8BCF-54700146CD7D}" srcOrd="1" destOrd="0" presId="urn:microsoft.com/office/officeart/2005/8/layout/orgChart1"/>
    <dgm:cxn modelId="{EF84449A-D455-489C-A9D7-61C8835940F6}" type="presParOf" srcId="{F907DE33-C0B9-4163-8854-317F17463D44}" destId="{7ECA107F-B610-4B62-9586-0D5A3FC8DB73}" srcOrd="1" destOrd="0" presId="urn:microsoft.com/office/officeart/2005/8/layout/orgChart1"/>
    <dgm:cxn modelId="{65941F5F-B26C-4E19-A88A-8140931A48D9}" type="presParOf" srcId="{7ECA107F-B610-4B62-9586-0D5A3FC8DB73}" destId="{647E4D6B-CEB4-473B-AE0D-2B65FFD7B3E0}" srcOrd="0" destOrd="0" presId="urn:microsoft.com/office/officeart/2005/8/layout/orgChart1"/>
    <dgm:cxn modelId="{1B225247-6450-4DCA-B1F5-1843CA63B5FC}" type="presParOf" srcId="{7ECA107F-B610-4B62-9586-0D5A3FC8DB73}" destId="{F357D096-2563-459A-8DD6-02343C87F0A4}" srcOrd="1" destOrd="0" presId="urn:microsoft.com/office/officeart/2005/8/layout/orgChart1"/>
    <dgm:cxn modelId="{5AF6075B-F865-4ED2-9549-C199ABCBD7D0}" type="presParOf" srcId="{F357D096-2563-459A-8DD6-02343C87F0A4}" destId="{B076949B-1D34-4FEF-8FEA-0193087C74FD}" srcOrd="0" destOrd="0" presId="urn:microsoft.com/office/officeart/2005/8/layout/orgChart1"/>
    <dgm:cxn modelId="{2BB6A318-D65A-4DD0-9B62-CE2AE825050F}" type="presParOf" srcId="{B076949B-1D34-4FEF-8FEA-0193087C74FD}" destId="{71676374-195F-48E5-89D5-6E1D424B0FFF}" srcOrd="0" destOrd="0" presId="urn:microsoft.com/office/officeart/2005/8/layout/orgChart1"/>
    <dgm:cxn modelId="{53F05EFA-CF8D-4125-A569-A716BB6A7031}" type="presParOf" srcId="{B076949B-1D34-4FEF-8FEA-0193087C74FD}" destId="{7D9EA47C-C93D-425D-9CD1-E27461E44702}" srcOrd="1" destOrd="0" presId="urn:microsoft.com/office/officeart/2005/8/layout/orgChart1"/>
    <dgm:cxn modelId="{552B1AC6-FA69-4E0D-964F-35A16987EB08}" type="presParOf" srcId="{F357D096-2563-459A-8DD6-02343C87F0A4}" destId="{F090A7E6-0C5D-4D1D-BF41-398690B664CD}" srcOrd="1" destOrd="0" presId="urn:microsoft.com/office/officeart/2005/8/layout/orgChart1"/>
    <dgm:cxn modelId="{710623C9-CB80-4859-883C-783792BACAD1}" type="presParOf" srcId="{F357D096-2563-459A-8DD6-02343C87F0A4}" destId="{0E2DFCB8-D2A4-479A-9446-D3B5DC3C7B1A}" srcOrd="2" destOrd="0" presId="urn:microsoft.com/office/officeart/2005/8/layout/orgChart1"/>
    <dgm:cxn modelId="{53413E66-2656-4AD5-B7E1-E066B5593BDF}" type="presParOf" srcId="{7ECA107F-B610-4B62-9586-0D5A3FC8DB73}" destId="{21B16802-55B1-44A4-B26C-9AC4CD8693A6}" srcOrd="2" destOrd="0" presId="urn:microsoft.com/office/officeart/2005/8/layout/orgChart1"/>
    <dgm:cxn modelId="{5426E002-68BD-43D2-B4F5-DC6B9083C49E}" type="presParOf" srcId="{7ECA107F-B610-4B62-9586-0D5A3FC8DB73}" destId="{23E33C27-EBA6-4CA1-8116-1F8D1AEE7AAF}" srcOrd="3" destOrd="0" presId="urn:microsoft.com/office/officeart/2005/8/layout/orgChart1"/>
    <dgm:cxn modelId="{45C75F37-FAD7-467C-8EB1-83DBD5376B3C}" type="presParOf" srcId="{23E33C27-EBA6-4CA1-8116-1F8D1AEE7AAF}" destId="{6F56B83F-3A80-4C00-B86F-D17D3C408C81}" srcOrd="0" destOrd="0" presId="urn:microsoft.com/office/officeart/2005/8/layout/orgChart1"/>
    <dgm:cxn modelId="{DD469F03-3D11-4EAE-AC11-6B5ADF0AB793}" type="presParOf" srcId="{6F56B83F-3A80-4C00-B86F-D17D3C408C81}" destId="{04997934-AE63-4C2C-BDD3-F8306B63C160}" srcOrd="0" destOrd="0" presId="urn:microsoft.com/office/officeart/2005/8/layout/orgChart1"/>
    <dgm:cxn modelId="{3DC86BC8-DB6F-4893-B42E-324F22D2B05E}" type="presParOf" srcId="{6F56B83F-3A80-4C00-B86F-D17D3C408C81}" destId="{C77FDF1F-9B71-4449-AB1F-AFCCBA9E8F99}" srcOrd="1" destOrd="0" presId="urn:microsoft.com/office/officeart/2005/8/layout/orgChart1"/>
    <dgm:cxn modelId="{2483E7F8-0211-41D2-A20D-A4AC8311ABAE}" type="presParOf" srcId="{23E33C27-EBA6-4CA1-8116-1F8D1AEE7AAF}" destId="{1725927E-160C-46D9-ABCB-871BFFD68A9A}" srcOrd="1" destOrd="0" presId="urn:microsoft.com/office/officeart/2005/8/layout/orgChart1"/>
    <dgm:cxn modelId="{CF59F8F8-230E-4F2A-8E7D-A8D86F51E19B}" type="presParOf" srcId="{23E33C27-EBA6-4CA1-8116-1F8D1AEE7AAF}" destId="{B08F9B15-8874-475C-ADD2-31C66BA619E0}" srcOrd="2" destOrd="0" presId="urn:microsoft.com/office/officeart/2005/8/layout/orgChart1"/>
    <dgm:cxn modelId="{C886252F-03AC-432B-BAC7-5961DF3F82FA}" type="presParOf" srcId="{7ECA107F-B610-4B62-9586-0D5A3FC8DB73}" destId="{DFFDF9A3-539B-4BB2-A497-80A513FA9448}" srcOrd="4" destOrd="0" presId="urn:microsoft.com/office/officeart/2005/8/layout/orgChart1"/>
    <dgm:cxn modelId="{C26F2706-1ACD-4190-820E-46866D3F565D}" type="presParOf" srcId="{7ECA107F-B610-4B62-9586-0D5A3FC8DB73}" destId="{B1D7E534-C2F5-416F-9775-039DFF7A3586}" srcOrd="5" destOrd="0" presId="urn:microsoft.com/office/officeart/2005/8/layout/orgChart1"/>
    <dgm:cxn modelId="{57AE93C8-EEA2-4D48-9AD5-8ACC7B139A00}" type="presParOf" srcId="{B1D7E534-C2F5-416F-9775-039DFF7A3586}" destId="{BB0A20A0-FD86-45B7-B8D6-8FA29E572775}" srcOrd="0" destOrd="0" presId="urn:microsoft.com/office/officeart/2005/8/layout/orgChart1"/>
    <dgm:cxn modelId="{C9B1C6F9-0306-4E6B-ABEC-033FA12902D0}" type="presParOf" srcId="{BB0A20A0-FD86-45B7-B8D6-8FA29E572775}" destId="{30F96058-61B8-47F1-B14C-ABBB34E29D40}" srcOrd="0" destOrd="0" presId="urn:microsoft.com/office/officeart/2005/8/layout/orgChart1"/>
    <dgm:cxn modelId="{84850057-DF5F-41D8-941A-E2731EA4CF66}" type="presParOf" srcId="{BB0A20A0-FD86-45B7-B8D6-8FA29E572775}" destId="{76B41D05-0538-47A4-BF9D-564D6F60C6A7}" srcOrd="1" destOrd="0" presId="urn:microsoft.com/office/officeart/2005/8/layout/orgChart1"/>
    <dgm:cxn modelId="{F5475848-DB7E-47AE-9A4A-24E045816EA7}" type="presParOf" srcId="{B1D7E534-C2F5-416F-9775-039DFF7A3586}" destId="{C625205A-4B61-46E4-8092-033C5FADAE20}" srcOrd="1" destOrd="0" presId="urn:microsoft.com/office/officeart/2005/8/layout/orgChart1"/>
    <dgm:cxn modelId="{EF4B194C-46F7-4AF5-8E34-07E740371380}" type="presParOf" srcId="{B1D7E534-C2F5-416F-9775-039DFF7A3586}" destId="{9143886E-B9C9-4646-9539-86D25C8223B7}" srcOrd="2" destOrd="0" presId="urn:microsoft.com/office/officeart/2005/8/layout/orgChart1"/>
    <dgm:cxn modelId="{102D0B8E-5524-4E91-80E6-ED5F06085543}" type="presParOf" srcId="{7ECA107F-B610-4B62-9586-0D5A3FC8DB73}" destId="{BBB37F58-415B-4EB1-8357-0D4C5B9D8B83}" srcOrd="6" destOrd="0" presId="urn:microsoft.com/office/officeart/2005/8/layout/orgChart1"/>
    <dgm:cxn modelId="{478C790C-0282-4D11-AE59-72284DCFF9F6}" type="presParOf" srcId="{7ECA107F-B610-4B62-9586-0D5A3FC8DB73}" destId="{DC13FEFC-6057-489C-87CE-B71152E1B0DA}" srcOrd="7" destOrd="0" presId="urn:microsoft.com/office/officeart/2005/8/layout/orgChart1"/>
    <dgm:cxn modelId="{4AEA6409-77D6-4C87-A235-4C8CB93211B7}" type="presParOf" srcId="{DC13FEFC-6057-489C-87CE-B71152E1B0DA}" destId="{A8B5457D-ADB6-4B45-86E8-54E9E56997F9}" srcOrd="0" destOrd="0" presId="urn:microsoft.com/office/officeart/2005/8/layout/orgChart1"/>
    <dgm:cxn modelId="{128C92CF-16A6-4B46-B021-056B20A43D8B}" type="presParOf" srcId="{A8B5457D-ADB6-4B45-86E8-54E9E56997F9}" destId="{2E3268F2-DA85-486D-B116-6430054EA745}" srcOrd="0" destOrd="0" presId="urn:microsoft.com/office/officeart/2005/8/layout/orgChart1"/>
    <dgm:cxn modelId="{3AFE681E-627E-4686-B3F1-816CC93EA09F}" type="presParOf" srcId="{A8B5457D-ADB6-4B45-86E8-54E9E56997F9}" destId="{1340B3AB-5442-4A53-94B6-D0DFE27B0870}" srcOrd="1" destOrd="0" presId="urn:microsoft.com/office/officeart/2005/8/layout/orgChart1"/>
    <dgm:cxn modelId="{D8ECC692-D6C6-49ED-A927-84AF50E19F70}" type="presParOf" srcId="{DC13FEFC-6057-489C-87CE-B71152E1B0DA}" destId="{7982C09C-41F5-40BD-A1A4-E2954EFC1102}" srcOrd="1" destOrd="0" presId="urn:microsoft.com/office/officeart/2005/8/layout/orgChart1"/>
    <dgm:cxn modelId="{0F4BB431-6CEB-4DF4-B125-31F9DFDFB879}" type="presParOf" srcId="{DC13FEFC-6057-489C-87CE-B71152E1B0DA}" destId="{C301C1C3-5BCB-431F-8B26-9EE1831A9D40}" srcOrd="2" destOrd="0" presId="urn:microsoft.com/office/officeart/2005/8/layout/orgChart1"/>
    <dgm:cxn modelId="{15B6F385-C3FB-4EC4-8167-57E12319436E}" type="presParOf" srcId="{7ECA107F-B610-4B62-9586-0D5A3FC8DB73}" destId="{D71C6DA2-2B53-4B60-B920-B125BEDF5226}" srcOrd="8" destOrd="0" presId="urn:microsoft.com/office/officeart/2005/8/layout/orgChart1"/>
    <dgm:cxn modelId="{EE3CD467-A69A-4E9D-947F-DCF60D40E5D1}" type="presParOf" srcId="{7ECA107F-B610-4B62-9586-0D5A3FC8DB73}" destId="{6045C8CA-97F5-4DCA-87F2-D8FAC5884328}" srcOrd="9" destOrd="0" presId="urn:microsoft.com/office/officeart/2005/8/layout/orgChart1"/>
    <dgm:cxn modelId="{D37F6CA6-BA03-4BD4-95E4-F4C51167BEE3}" type="presParOf" srcId="{6045C8CA-97F5-4DCA-87F2-D8FAC5884328}" destId="{89FA2013-FA69-484A-8BAC-1CB8EDE68D11}" srcOrd="0" destOrd="0" presId="urn:microsoft.com/office/officeart/2005/8/layout/orgChart1"/>
    <dgm:cxn modelId="{4F9ADAE2-9FD5-4CF0-89A1-DA943E146B6E}" type="presParOf" srcId="{89FA2013-FA69-484A-8BAC-1CB8EDE68D11}" destId="{80280B0E-C490-407D-B821-360CCAB430E3}" srcOrd="0" destOrd="0" presId="urn:microsoft.com/office/officeart/2005/8/layout/orgChart1"/>
    <dgm:cxn modelId="{577C44CA-F93E-4D76-A01E-2330B0536D59}" type="presParOf" srcId="{89FA2013-FA69-484A-8BAC-1CB8EDE68D11}" destId="{8BEDB924-8508-45AC-B270-27F51F0F84C5}" srcOrd="1" destOrd="0" presId="urn:microsoft.com/office/officeart/2005/8/layout/orgChart1"/>
    <dgm:cxn modelId="{16B1138A-79D7-4254-81CF-3B79E7335AA8}" type="presParOf" srcId="{6045C8CA-97F5-4DCA-87F2-D8FAC5884328}" destId="{0ABA4796-C3D3-428C-9A14-D10CE4BFD923}" srcOrd="1" destOrd="0" presId="urn:microsoft.com/office/officeart/2005/8/layout/orgChart1"/>
    <dgm:cxn modelId="{00EBC453-213B-447D-B343-F429C7F01AE9}" type="presParOf" srcId="{6045C8CA-97F5-4DCA-87F2-D8FAC5884328}" destId="{73C7CA5D-AA11-476C-9342-7F03DC2427B9}" srcOrd="2" destOrd="0" presId="urn:microsoft.com/office/officeart/2005/8/layout/orgChart1"/>
    <dgm:cxn modelId="{78ADA213-B835-4853-8890-78EEFDD488CA}" type="presParOf" srcId="{F907DE33-C0B9-4163-8854-317F17463D44}" destId="{2950429F-A507-4D98-ACD2-FFDDB21E3020}" srcOrd="2" destOrd="0" presId="urn:microsoft.com/office/officeart/2005/8/layout/orgChart1"/>
    <dgm:cxn modelId="{33F326DB-D8F4-414C-933B-D49CBC154856}" type="presParOf" srcId="{FE348E7E-9CEF-4C62-9A57-50E9EF0B0F08}" destId="{7968213A-A341-415F-8FD5-75ECA48C6FE7}" srcOrd="2" destOrd="0" presId="urn:microsoft.com/office/officeart/2005/8/layout/orgChart1"/>
    <dgm:cxn modelId="{B62B800B-3F3B-4B6D-8050-F18276F04D14}" type="presParOf" srcId="{FE348E7E-9CEF-4C62-9A57-50E9EF0B0F08}" destId="{6582854D-BFCF-4028-9423-DDD05E50C4F8}" srcOrd="3" destOrd="0" presId="urn:microsoft.com/office/officeart/2005/8/layout/orgChart1"/>
    <dgm:cxn modelId="{E7E15A7F-4DFE-477B-BA8E-0167D5F92D3B}" type="presParOf" srcId="{6582854D-BFCF-4028-9423-DDD05E50C4F8}" destId="{9FA3C15C-24EF-4349-84C1-3EE1C0C3E873}" srcOrd="0" destOrd="0" presId="urn:microsoft.com/office/officeart/2005/8/layout/orgChart1"/>
    <dgm:cxn modelId="{B75C3693-0F5C-487D-9365-ADB0E69400F8}" type="presParOf" srcId="{9FA3C15C-24EF-4349-84C1-3EE1C0C3E873}" destId="{A77E401D-2FCF-4457-9D6E-3A52AE0953B1}" srcOrd="0" destOrd="0" presId="urn:microsoft.com/office/officeart/2005/8/layout/orgChart1"/>
    <dgm:cxn modelId="{C470BEEE-E5E4-46BB-8B77-B7A77BE0FAA9}" type="presParOf" srcId="{9FA3C15C-24EF-4349-84C1-3EE1C0C3E873}" destId="{DD4A9BDC-33DC-4298-9D30-249B7A4B6DF9}" srcOrd="1" destOrd="0" presId="urn:microsoft.com/office/officeart/2005/8/layout/orgChart1"/>
    <dgm:cxn modelId="{AF49D99D-13E9-4B75-B369-E2E1A70F6422}" type="presParOf" srcId="{6582854D-BFCF-4028-9423-DDD05E50C4F8}" destId="{F2DAB0A6-9D88-4923-8512-CD45512E0591}" srcOrd="1" destOrd="0" presId="urn:microsoft.com/office/officeart/2005/8/layout/orgChart1"/>
    <dgm:cxn modelId="{F543F6E5-BF8E-48BD-83C5-8B804438F11A}" type="presParOf" srcId="{F2DAB0A6-9D88-4923-8512-CD45512E0591}" destId="{028BFEF2-34F5-423C-9F7A-9265B7630638}" srcOrd="0" destOrd="0" presId="urn:microsoft.com/office/officeart/2005/8/layout/orgChart1"/>
    <dgm:cxn modelId="{52C154ED-D5D1-468B-B895-F4C9B899F36A}" type="presParOf" srcId="{F2DAB0A6-9D88-4923-8512-CD45512E0591}" destId="{CDB975E4-2522-41FF-826F-3E12B498980D}" srcOrd="1" destOrd="0" presId="urn:microsoft.com/office/officeart/2005/8/layout/orgChart1"/>
    <dgm:cxn modelId="{74BB8C8A-63C7-4B9C-99B8-4B3F9BC80CD1}" type="presParOf" srcId="{CDB975E4-2522-41FF-826F-3E12B498980D}" destId="{96697236-C190-45BB-8962-32BF7C7D1C34}" srcOrd="0" destOrd="0" presId="urn:microsoft.com/office/officeart/2005/8/layout/orgChart1"/>
    <dgm:cxn modelId="{193E132E-2C2A-47F2-B252-FC3B3BCC7A3C}" type="presParOf" srcId="{96697236-C190-45BB-8962-32BF7C7D1C34}" destId="{49C762F4-52E8-425A-A729-15F7A06C0BC9}" srcOrd="0" destOrd="0" presId="urn:microsoft.com/office/officeart/2005/8/layout/orgChart1"/>
    <dgm:cxn modelId="{18DBA27B-8A7E-48D1-B866-47B148C183BD}" type="presParOf" srcId="{96697236-C190-45BB-8962-32BF7C7D1C34}" destId="{7F4D459F-A3EF-4B6E-A20E-152AC93A8F18}" srcOrd="1" destOrd="0" presId="urn:microsoft.com/office/officeart/2005/8/layout/orgChart1"/>
    <dgm:cxn modelId="{D57F1F2C-F4EB-471A-AAAA-1CAC85ABD48E}" type="presParOf" srcId="{CDB975E4-2522-41FF-826F-3E12B498980D}" destId="{078FF699-98D5-4E25-86BF-F646C5E0BFE5}" srcOrd="1" destOrd="0" presId="urn:microsoft.com/office/officeart/2005/8/layout/orgChart1"/>
    <dgm:cxn modelId="{022D88B1-C95E-44DB-B514-062F4EC09DF9}" type="presParOf" srcId="{CDB975E4-2522-41FF-826F-3E12B498980D}" destId="{29C2807D-6D4A-4278-81A7-B159BCFB2721}" srcOrd="2" destOrd="0" presId="urn:microsoft.com/office/officeart/2005/8/layout/orgChart1"/>
    <dgm:cxn modelId="{78187B77-2E06-4CB9-9E8C-18D5C758127E}" type="presParOf" srcId="{F2DAB0A6-9D88-4923-8512-CD45512E0591}" destId="{EF6F9E15-6DFF-4273-8E8F-781AE660AFDC}" srcOrd="2" destOrd="0" presId="urn:microsoft.com/office/officeart/2005/8/layout/orgChart1"/>
    <dgm:cxn modelId="{539A42AE-468E-485D-9B19-60FCC2F88465}" type="presParOf" srcId="{F2DAB0A6-9D88-4923-8512-CD45512E0591}" destId="{A7079BFE-1809-405F-91BD-D21DCA947B6A}" srcOrd="3" destOrd="0" presId="urn:microsoft.com/office/officeart/2005/8/layout/orgChart1"/>
    <dgm:cxn modelId="{B352B8E2-ACCB-4BE8-8D7F-6E74588CED3F}" type="presParOf" srcId="{A7079BFE-1809-405F-91BD-D21DCA947B6A}" destId="{1FE9F25A-1507-4EEB-8775-390335F9517C}" srcOrd="0" destOrd="0" presId="urn:microsoft.com/office/officeart/2005/8/layout/orgChart1"/>
    <dgm:cxn modelId="{15A88B9D-9259-4CEE-8626-2B6638B3A270}" type="presParOf" srcId="{1FE9F25A-1507-4EEB-8775-390335F9517C}" destId="{774F3DCD-0B39-4FAE-AE71-8AB8542BB12A}" srcOrd="0" destOrd="0" presId="urn:microsoft.com/office/officeart/2005/8/layout/orgChart1"/>
    <dgm:cxn modelId="{25C26D0B-C6B4-4CB0-BE6C-1DC58375A3D9}" type="presParOf" srcId="{1FE9F25A-1507-4EEB-8775-390335F9517C}" destId="{D0255EC5-9BA5-4146-A825-C73169248082}" srcOrd="1" destOrd="0" presId="urn:microsoft.com/office/officeart/2005/8/layout/orgChart1"/>
    <dgm:cxn modelId="{DA017DBF-4755-419E-A5B3-B7A2F79ECED9}" type="presParOf" srcId="{A7079BFE-1809-405F-91BD-D21DCA947B6A}" destId="{1F9E39A8-64DB-4269-81E2-C80416DB83C2}" srcOrd="1" destOrd="0" presId="urn:microsoft.com/office/officeart/2005/8/layout/orgChart1"/>
    <dgm:cxn modelId="{3A7F9E18-05B8-4105-A6F0-EA9A7498D69E}" type="presParOf" srcId="{A7079BFE-1809-405F-91BD-D21DCA947B6A}" destId="{ED9871CF-9A11-49B3-B836-96B999287687}" srcOrd="2" destOrd="0" presId="urn:microsoft.com/office/officeart/2005/8/layout/orgChart1"/>
    <dgm:cxn modelId="{0177AFB1-41DA-4B30-AC39-2EF743614665}" type="presParOf" srcId="{F2DAB0A6-9D88-4923-8512-CD45512E0591}" destId="{51D79150-4B82-496C-8964-0A3D30A700C5}" srcOrd="4" destOrd="0" presId="urn:microsoft.com/office/officeart/2005/8/layout/orgChart1"/>
    <dgm:cxn modelId="{058767A0-A560-4B66-89D4-0B7A5E175E92}" type="presParOf" srcId="{F2DAB0A6-9D88-4923-8512-CD45512E0591}" destId="{6F4E3A38-9B5C-492E-95B9-2D2F7609D3F0}" srcOrd="5" destOrd="0" presId="urn:microsoft.com/office/officeart/2005/8/layout/orgChart1"/>
    <dgm:cxn modelId="{4E40DE40-7A7D-4642-8CBE-DBEC4E5335BD}" type="presParOf" srcId="{6F4E3A38-9B5C-492E-95B9-2D2F7609D3F0}" destId="{0E3E5126-8CE7-40E0-BD72-74AE3C655A0C}" srcOrd="0" destOrd="0" presId="urn:microsoft.com/office/officeart/2005/8/layout/orgChart1"/>
    <dgm:cxn modelId="{C33EBC8D-D9A0-4824-8CB0-FE30E8E8A57F}" type="presParOf" srcId="{0E3E5126-8CE7-40E0-BD72-74AE3C655A0C}" destId="{CE91A116-8EDB-45C6-9DE1-07D2C038F17A}" srcOrd="0" destOrd="0" presId="urn:microsoft.com/office/officeart/2005/8/layout/orgChart1"/>
    <dgm:cxn modelId="{4E01A742-4F6F-483D-98FC-3B4F89C6AB5A}" type="presParOf" srcId="{0E3E5126-8CE7-40E0-BD72-74AE3C655A0C}" destId="{AD9D5458-ADC2-4E6D-BAC2-961931C24202}" srcOrd="1" destOrd="0" presId="urn:microsoft.com/office/officeart/2005/8/layout/orgChart1"/>
    <dgm:cxn modelId="{DD5A9ABE-5813-4252-8A48-A9B15EB2E94C}" type="presParOf" srcId="{6F4E3A38-9B5C-492E-95B9-2D2F7609D3F0}" destId="{C9B09118-FD92-45A7-8022-46018BD1E9BF}" srcOrd="1" destOrd="0" presId="urn:microsoft.com/office/officeart/2005/8/layout/orgChart1"/>
    <dgm:cxn modelId="{550B07B2-2A86-4A21-A479-A28A0C62EF40}" type="presParOf" srcId="{6F4E3A38-9B5C-492E-95B9-2D2F7609D3F0}" destId="{A8C40B93-008E-409C-9DAC-034EDB30E3E4}" srcOrd="2" destOrd="0" presId="urn:microsoft.com/office/officeart/2005/8/layout/orgChart1"/>
    <dgm:cxn modelId="{AD98D5B2-A225-40F9-9811-331A6C45AB4B}" type="presParOf" srcId="{F2DAB0A6-9D88-4923-8512-CD45512E0591}" destId="{F35ACB05-B128-4894-9821-6D9517AD4ADE}" srcOrd="6" destOrd="0" presId="urn:microsoft.com/office/officeart/2005/8/layout/orgChart1"/>
    <dgm:cxn modelId="{6512E432-F4F5-4FD1-B427-00846E5A2FBF}" type="presParOf" srcId="{F2DAB0A6-9D88-4923-8512-CD45512E0591}" destId="{AF6B57D9-810D-4A45-99EA-F1BE179B7649}" srcOrd="7" destOrd="0" presId="urn:microsoft.com/office/officeart/2005/8/layout/orgChart1"/>
    <dgm:cxn modelId="{24C9D73C-BFBF-434E-9440-45B6039AF8D4}" type="presParOf" srcId="{AF6B57D9-810D-4A45-99EA-F1BE179B7649}" destId="{DED5231C-C4EF-4098-BE42-69CF9B28A8B8}" srcOrd="0" destOrd="0" presId="urn:microsoft.com/office/officeart/2005/8/layout/orgChart1"/>
    <dgm:cxn modelId="{F7919604-286F-449C-B8B3-82F866444242}" type="presParOf" srcId="{DED5231C-C4EF-4098-BE42-69CF9B28A8B8}" destId="{A23FE1F3-2C15-4317-9AC1-723FB6D82FA7}" srcOrd="0" destOrd="0" presId="urn:microsoft.com/office/officeart/2005/8/layout/orgChart1"/>
    <dgm:cxn modelId="{B232B5F0-2125-4525-9273-F78D7C9D5C9A}" type="presParOf" srcId="{DED5231C-C4EF-4098-BE42-69CF9B28A8B8}" destId="{7C37B7D6-357F-480F-B160-3AA7BEF8AE7D}" srcOrd="1" destOrd="0" presId="urn:microsoft.com/office/officeart/2005/8/layout/orgChart1"/>
    <dgm:cxn modelId="{1895AA6E-4B53-41E8-8DFE-135CA3FBC2C2}" type="presParOf" srcId="{AF6B57D9-810D-4A45-99EA-F1BE179B7649}" destId="{1116882B-B40E-4317-83BA-63C8E3004C8E}" srcOrd="1" destOrd="0" presId="urn:microsoft.com/office/officeart/2005/8/layout/orgChart1"/>
    <dgm:cxn modelId="{B0E49D1B-B4CF-40AC-B49E-52303F35789A}" type="presParOf" srcId="{AF6B57D9-810D-4A45-99EA-F1BE179B7649}" destId="{63263564-979B-4FF4-A9C0-13F448A1881F}" srcOrd="2" destOrd="0" presId="urn:microsoft.com/office/officeart/2005/8/layout/orgChart1"/>
    <dgm:cxn modelId="{B7DA9DA7-371C-49F4-B0F9-47C712C73345}" type="presParOf" srcId="{6582854D-BFCF-4028-9423-DDD05E50C4F8}" destId="{A52D53E4-D074-4BD7-9223-1B8FAAC7EB83}" srcOrd="2" destOrd="0" presId="urn:microsoft.com/office/officeart/2005/8/layout/orgChart1"/>
    <dgm:cxn modelId="{31DB57B1-DF7A-4A96-A8BC-B0039B841BD9}" type="presParOf" srcId="{B7C528C8-994A-4C4D-B1CB-AF313194D140}" destId="{5F7C8F14-68A1-4ED3-B8F3-96C33AE9511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D1598-ABFF-4A91-B9A1-46BD8A21B75E}"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ZA"/>
        </a:p>
      </dgm:t>
    </dgm:pt>
    <dgm:pt modelId="{50C184FC-187A-4790-A458-79072628B80E}">
      <dgm:prSet phldrT="[Text]" custT="1"/>
      <dgm:spPr>
        <a:xfrm>
          <a:off x="57615" y="326910"/>
          <a:ext cx="11103624" cy="840613"/>
        </a:xfrm>
        <a:prstGeom prst="rect">
          <a:avLst/>
        </a:prstGeom>
        <a:solidFill>
          <a:srgbClr val="679F81"/>
        </a:solidFill>
        <a:ln w="12700" cap="flat" cmpd="sng" algn="ctr">
          <a:solidFill>
            <a:sysClr val="window" lastClr="FFFFFF">
              <a:hueOff val="0"/>
              <a:satOff val="0"/>
              <a:lumOff val="0"/>
              <a:alphaOff val="0"/>
            </a:sysClr>
          </a:solidFill>
          <a:prstDash val="solid"/>
          <a:miter lim="800000"/>
        </a:ln>
        <a:effectLst/>
      </dgm:spPr>
      <dgm:t>
        <a:bodyPr/>
        <a:lstStyle/>
        <a:p>
          <a:r>
            <a:rPr lang="en-ZA" sz="1600" b="1" dirty="0" smtClean="0">
              <a:solidFill>
                <a:sysClr val="window" lastClr="FFFFFF"/>
              </a:solidFill>
              <a:latin typeface="Lato"/>
              <a:ea typeface="+mn-ea"/>
              <a:cs typeface="+mn-cs"/>
            </a:rPr>
            <a:t>Solution Statement Incarceration: </a:t>
          </a:r>
        </a:p>
        <a:p>
          <a:r>
            <a:rPr lang="en-ZA" sz="1600" b="1" dirty="0" smtClean="0">
              <a:solidFill>
                <a:sysClr val="window" lastClr="FFFFFF"/>
              </a:solidFill>
              <a:latin typeface="Lato"/>
              <a:ea typeface="+mn-ea"/>
              <a:cs typeface="+mn-cs"/>
            </a:rPr>
            <a:t>Improve  implementation of case management processes of inmates (admission, detention, placement and release)</a:t>
          </a:r>
          <a:endParaRPr lang="en-ZA" sz="1600" b="1" dirty="0">
            <a:solidFill>
              <a:sysClr val="window" lastClr="FFFFFF"/>
            </a:solidFill>
            <a:latin typeface="Lato"/>
            <a:ea typeface="+mn-ea"/>
            <a:cs typeface="+mn-cs"/>
          </a:endParaRPr>
        </a:p>
      </dgm:t>
    </dgm:pt>
    <dgm:pt modelId="{A216E72C-E12A-45A4-BB07-D96DBA3A0E35}" type="parTrans" cxnId="{336E7707-F905-4FE6-89EA-E4E189AC9EDE}">
      <dgm:prSet/>
      <dgm:spPr/>
      <dgm:t>
        <a:bodyPr/>
        <a:lstStyle/>
        <a:p>
          <a:endParaRPr lang="en-ZA" sz="2000">
            <a:solidFill>
              <a:schemeClr val="tx1"/>
            </a:solidFill>
          </a:endParaRPr>
        </a:p>
      </dgm:t>
    </dgm:pt>
    <dgm:pt modelId="{2D371684-6540-408C-9EE0-697D2D61CC5B}" type="sibTrans" cxnId="{336E7707-F905-4FE6-89EA-E4E189AC9EDE}">
      <dgm:prSet/>
      <dgm:spPr/>
      <dgm:t>
        <a:bodyPr/>
        <a:lstStyle/>
        <a:p>
          <a:endParaRPr lang="en-ZA" sz="2000">
            <a:solidFill>
              <a:schemeClr val="tx1"/>
            </a:solidFill>
          </a:endParaRPr>
        </a:p>
      </dgm:t>
    </dgm:pt>
    <dgm:pt modelId="{6ED8A8AE-52FA-4801-B5DA-FFF3F0FF2700}">
      <dgm:prSet phldrT="[Text]" custT="1"/>
      <dgm:spPr>
        <a:xfrm>
          <a:off x="230216" y="1458553"/>
          <a:ext cx="5572566" cy="715807"/>
        </a:xfrm>
        <a:prstGeom prst="rect">
          <a:avLst/>
        </a:prstGeom>
        <a:solidFill>
          <a:srgbClr val="679F81">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500" b="1" dirty="0" smtClean="0">
              <a:solidFill>
                <a:sysClr val="windowText" lastClr="000000"/>
              </a:solidFill>
              <a:latin typeface="Lato"/>
              <a:ea typeface="+mn-ea"/>
              <a:cs typeface="+mn-cs"/>
            </a:rPr>
            <a:t>Intervention:</a:t>
          </a:r>
        </a:p>
        <a:p>
          <a:r>
            <a:rPr lang="en-ZA" sz="1500" b="1" dirty="0" smtClean="0">
              <a:solidFill>
                <a:sysClr val="windowText" lastClr="000000"/>
              </a:solidFill>
              <a:latin typeface="Lato"/>
              <a:ea typeface="+mn-ea"/>
              <a:cs typeface="+mn-cs"/>
            </a:rPr>
            <a:t>Review Case Management systems, optimise processes and tools</a:t>
          </a:r>
          <a:endParaRPr lang="en-ZA" sz="1500" b="1" dirty="0">
            <a:solidFill>
              <a:sysClr val="windowText" lastClr="000000"/>
            </a:solidFill>
            <a:latin typeface="Lato"/>
            <a:ea typeface="+mn-ea"/>
            <a:cs typeface="+mn-cs"/>
          </a:endParaRPr>
        </a:p>
      </dgm:t>
    </dgm:pt>
    <dgm:pt modelId="{47C8752C-DC6E-403A-8FD7-534AB343D948}" type="parTrans" cxnId="{29F32B45-8E5B-450C-89AE-D7AE734ABADF}">
      <dgm:prSet/>
      <dgm:spPr>
        <a:xfrm>
          <a:off x="3016499" y="1167524"/>
          <a:ext cx="2592927" cy="291028"/>
        </a:xfrm>
        <a:custGeom>
          <a:avLst/>
          <a:gdLst/>
          <a:ahLst/>
          <a:cxnLst/>
          <a:rect l="0" t="0" r="0" b="0"/>
          <a:pathLst>
            <a:path>
              <a:moveTo>
                <a:pt x="2592927" y="0"/>
              </a:moveTo>
              <a:lnTo>
                <a:pt x="2592927" y="193570"/>
              </a:lnTo>
              <a:lnTo>
                <a:pt x="0" y="193570"/>
              </a:lnTo>
              <a:lnTo>
                <a:pt x="0" y="291028"/>
              </a:lnTo>
            </a:path>
          </a:pathLst>
        </a:custGeom>
        <a:noFill/>
        <a:ln w="12700" cap="flat" cmpd="sng" algn="ctr">
          <a:noFill/>
          <a:prstDash val="solid"/>
          <a:miter lim="800000"/>
        </a:ln>
        <a:effectLst/>
      </dgm:spPr>
      <dgm:t>
        <a:bodyPr/>
        <a:lstStyle/>
        <a:p>
          <a:endParaRPr lang="en-ZA" sz="2000">
            <a:solidFill>
              <a:schemeClr val="tx1"/>
            </a:solidFill>
          </a:endParaRPr>
        </a:p>
      </dgm:t>
    </dgm:pt>
    <dgm:pt modelId="{B1DD21B3-E53E-472A-9E67-E621FF934D2E}" type="sibTrans" cxnId="{29F32B45-8E5B-450C-89AE-D7AE734ABADF}">
      <dgm:prSet/>
      <dgm:spPr/>
      <dgm:t>
        <a:bodyPr/>
        <a:lstStyle/>
        <a:p>
          <a:endParaRPr lang="en-ZA" sz="2000">
            <a:solidFill>
              <a:schemeClr val="tx1"/>
            </a:solidFill>
          </a:endParaRPr>
        </a:p>
      </dgm:t>
    </dgm:pt>
    <dgm:pt modelId="{290AA2EA-196A-4C75-8D08-1F260A09CF11}">
      <dgm:prSet phldrT="[Text]" custT="1"/>
      <dgm:spPr>
        <a:xfrm>
          <a:off x="5998274" y="1458553"/>
          <a:ext cx="5065969" cy="715807"/>
        </a:xfrm>
        <a:prstGeom prst="rect">
          <a:avLst/>
        </a:prstGeom>
        <a:solidFill>
          <a:srgbClr val="679F81">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500" b="1" dirty="0" smtClean="0">
              <a:solidFill>
                <a:sysClr val="windowText" lastClr="000000"/>
              </a:solidFill>
              <a:latin typeface="Lato"/>
              <a:ea typeface="+mn-ea"/>
              <a:cs typeface="+mn-cs"/>
            </a:rPr>
            <a:t>Intervention:</a:t>
          </a:r>
        </a:p>
        <a:p>
          <a:r>
            <a:rPr lang="en-ZA" sz="1500" b="1" dirty="0" smtClean="0">
              <a:solidFill>
                <a:sysClr val="windowText" lastClr="000000"/>
              </a:solidFill>
              <a:latin typeface="Lato"/>
              <a:ea typeface="+mn-ea"/>
              <a:cs typeface="+mn-cs"/>
            </a:rPr>
            <a:t>Integrated approach in the management of overcrowding with Cluster Departments</a:t>
          </a:r>
        </a:p>
      </dgm:t>
    </dgm:pt>
    <dgm:pt modelId="{8DE076D6-8C23-4D68-A6D1-99CC5BAE8AED}" type="parTrans" cxnId="{3CD86C68-EF51-4DE8-ACC5-E4CCBA16D732}">
      <dgm:prSet/>
      <dgm:spPr>
        <a:xfrm>
          <a:off x="5609427" y="1167524"/>
          <a:ext cx="2921831" cy="291028"/>
        </a:xfrm>
        <a:custGeom>
          <a:avLst/>
          <a:gdLst/>
          <a:ahLst/>
          <a:cxnLst/>
          <a:rect l="0" t="0" r="0" b="0"/>
          <a:pathLst>
            <a:path>
              <a:moveTo>
                <a:pt x="0" y="0"/>
              </a:moveTo>
              <a:lnTo>
                <a:pt x="0" y="193570"/>
              </a:lnTo>
              <a:lnTo>
                <a:pt x="2921831" y="193570"/>
              </a:lnTo>
              <a:lnTo>
                <a:pt x="2921831" y="291028"/>
              </a:lnTo>
            </a:path>
          </a:pathLst>
        </a:custGeom>
        <a:noFill/>
        <a:ln w="12700" cap="flat" cmpd="sng" algn="ctr">
          <a:noFill/>
          <a:prstDash val="solid"/>
          <a:miter lim="800000"/>
        </a:ln>
        <a:effectLst/>
      </dgm:spPr>
      <dgm:t>
        <a:bodyPr/>
        <a:lstStyle/>
        <a:p>
          <a:endParaRPr lang="en-ZA" sz="2000">
            <a:solidFill>
              <a:schemeClr val="tx1"/>
            </a:solidFill>
          </a:endParaRPr>
        </a:p>
      </dgm:t>
    </dgm:pt>
    <dgm:pt modelId="{5D40B4C3-ED3E-4A37-A2A7-829954321DD4}" type="sibTrans" cxnId="{3CD86C68-EF51-4DE8-ACC5-E4CCBA16D732}">
      <dgm:prSet/>
      <dgm:spPr/>
      <dgm:t>
        <a:bodyPr/>
        <a:lstStyle/>
        <a:p>
          <a:endParaRPr lang="en-ZA" sz="2000">
            <a:solidFill>
              <a:schemeClr val="tx1"/>
            </a:solidFill>
          </a:endParaRPr>
        </a:p>
      </dgm:t>
    </dgm:pt>
    <dgm:pt modelId="{0D4F3F53-7B21-416B-B7CD-44B914B2BD4E}">
      <dgm:prSet custT="1"/>
      <dgm:spPr>
        <a:xfrm>
          <a:off x="615120" y="2452311"/>
          <a:ext cx="4296346" cy="73554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800" dirty="0" smtClean="0">
              <a:solidFill>
                <a:sysClr val="windowText" lastClr="000000"/>
              </a:solidFill>
              <a:latin typeface="Lato"/>
              <a:ea typeface="+mn-ea"/>
              <a:cs typeface="+mn-cs"/>
            </a:rPr>
            <a:t>Induction, training &amp; re-training of personnel in case management processes</a:t>
          </a:r>
          <a:endParaRPr lang="en-ZA" sz="1800" dirty="0">
            <a:solidFill>
              <a:sysClr val="windowText" lastClr="000000"/>
            </a:solidFill>
            <a:latin typeface="Lato"/>
            <a:ea typeface="+mn-ea"/>
            <a:cs typeface="+mn-cs"/>
          </a:endParaRPr>
        </a:p>
      </dgm:t>
    </dgm:pt>
    <dgm:pt modelId="{FA7E2770-24C3-4798-B0DE-52822D16EF7B}" type="parTrans" cxnId="{D061490B-C401-48F4-892C-B21DD6B38611}">
      <dgm:prSet/>
      <dgm:spPr>
        <a:xfrm>
          <a:off x="4911467" y="2174360"/>
          <a:ext cx="334058" cy="645720"/>
        </a:xfrm>
        <a:custGeom>
          <a:avLst/>
          <a:gdLst/>
          <a:ahLst/>
          <a:cxnLst/>
          <a:rect l="0" t="0" r="0" b="0"/>
          <a:pathLst>
            <a:path>
              <a:moveTo>
                <a:pt x="334058" y="0"/>
              </a:moveTo>
              <a:lnTo>
                <a:pt x="334058" y="645720"/>
              </a:lnTo>
              <a:lnTo>
                <a:pt x="0" y="645720"/>
              </a:lnTo>
            </a:path>
          </a:pathLst>
        </a:custGeom>
        <a:noFill/>
        <a:ln w="12700" cap="flat" cmpd="sng" algn="ctr">
          <a:noFill/>
          <a:prstDash val="solid"/>
          <a:miter lim="800000"/>
        </a:ln>
        <a:effectLst/>
      </dgm:spPr>
      <dgm:t>
        <a:bodyPr/>
        <a:lstStyle/>
        <a:p>
          <a:endParaRPr lang="en-ZA" sz="2000">
            <a:solidFill>
              <a:schemeClr val="tx1"/>
            </a:solidFill>
          </a:endParaRPr>
        </a:p>
      </dgm:t>
    </dgm:pt>
    <dgm:pt modelId="{0C8B0EF4-5AF1-4D30-AF2C-C66342F1735E}" type="sibTrans" cxnId="{D061490B-C401-48F4-892C-B21DD6B38611}">
      <dgm:prSet/>
      <dgm:spPr/>
      <dgm:t>
        <a:bodyPr/>
        <a:lstStyle/>
        <a:p>
          <a:endParaRPr lang="en-ZA" sz="2000">
            <a:solidFill>
              <a:schemeClr val="tx1"/>
            </a:solidFill>
          </a:endParaRPr>
        </a:p>
      </dgm:t>
    </dgm:pt>
    <dgm:pt modelId="{20FD4542-05EA-444D-95AF-CFD913C0BD2D}">
      <dgm:prSet custT="1"/>
      <dgm:spPr>
        <a:xfrm>
          <a:off x="615120" y="3256425"/>
          <a:ext cx="4296346" cy="73554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800" dirty="0" smtClean="0">
              <a:solidFill>
                <a:sysClr val="windowText" lastClr="000000"/>
              </a:solidFill>
              <a:latin typeface="Lato"/>
              <a:ea typeface="+mn-ea"/>
              <a:cs typeface="+mn-cs"/>
            </a:rPr>
            <a:t>Improved collaboration with JCPS Cluster partners  </a:t>
          </a:r>
          <a:endParaRPr lang="en-ZA" sz="1800" dirty="0">
            <a:solidFill>
              <a:sysClr val="windowText" lastClr="000000"/>
            </a:solidFill>
            <a:latin typeface="Lato"/>
            <a:ea typeface="+mn-ea"/>
            <a:cs typeface="+mn-cs"/>
          </a:endParaRPr>
        </a:p>
      </dgm:t>
    </dgm:pt>
    <dgm:pt modelId="{55A6945F-AA77-4E86-B5FE-F9F793CD0F0E}" type="parTrans" cxnId="{BE10DC94-66C9-4199-A66B-20CCAC9D4614}">
      <dgm:prSet/>
      <dgm:spPr>
        <a:xfrm>
          <a:off x="4911467" y="2174360"/>
          <a:ext cx="334058" cy="1449834"/>
        </a:xfrm>
        <a:custGeom>
          <a:avLst/>
          <a:gdLst/>
          <a:ahLst/>
          <a:cxnLst/>
          <a:rect l="0" t="0" r="0" b="0"/>
          <a:pathLst>
            <a:path>
              <a:moveTo>
                <a:pt x="334058" y="0"/>
              </a:moveTo>
              <a:lnTo>
                <a:pt x="334058" y="1449834"/>
              </a:lnTo>
              <a:lnTo>
                <a:pt x="0" y="1449834"/>
              </a:lnTo>
            </a:path>
          </a:pathLst>
        </a:custGeom>
        <a:noFill/>
        <a:ln w="12700" cap="flat" cmpd="sng" algn="ctr">
          <a:noFill/>
          <a:prstDash val="solid"/>
          <a:miter lim="800000"/>
        </a:ln>
        <a:effectLst/>
      </dgm:spPr>
      <dgm:t>
        <a:bodyPr/>
        <a:lstStyle/>
        <a:p>
          <a:endParaRPr lang="en-ZA" sz="2000">
            <a:solidFill>
              <a:schemeClr val="tx1"/>
            </a:solidFill>
          </a:endParaRPr>
        </a:p>
      </dgm:t>
    </dgm:pt>
    <dgm:pt modelId="{9E083ECC-FBB0-4C9D-AB75-1C89D20466AE}" type="sibTrans" cxnId="{BE10DC94-66C9-4199-A66B-20CCAC9D4614}">
      <dgm:prSet/>
      <dgm:spPr/>
      <dgm:t>
        <a:bodyPr/>
        <a:lstStyle/>
        <a:p>
          <a:endParaRPr lang="en-ZA" sz="2000">
            <a:solidFill>
              <a:schemeClr val="tx1"/>
            </a:solidFill>
          </a:endParaRPr>
        </a:p>
      </dgm:t>
    </dgm:pt>
    <dgm:pt modelId="{32D8364A-16AE-4C95-9FF8-03D1B8404E01}">
      <dgm:prSet custT="1"/>
      <dgm:spPr>
        <a:xfrm>
          <a:off x="615120" y="4097368"/>
          <a:ext cx="4296346" cy="73554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800" dirty="0" smtClean="0">
              <a:solidFill>
                <a:sysClr val="windowText" lastClr="000000"/>
              </a:solidFill>
              <a:latin typeface="Lato"/>
              <a:ea typeface="+mn-ea"/>
              <a:cs typeface="+mn-cs"/>
            </a:rPr>
            <a:t>Review the current model of the parole system including the contracts </a:t>
          </a:r>
          <a:endParaRPr lang="en-ZA" sz="1800" dirty="0">
            <a:solidFill>
              <a:sysClr val="windowText" lastClr="000000"/>
            </a:solidFill>
            <a:latin typeface="Lato"/>
            <a:ea typeface="+mn-ea"/>
            <a:cs typeface="+mn-cs"/>
          </a:endParaRPr>
        </a:p>
      </dgm:t>
    </dgm:pt>
    <dgm:pt modelId="{FABA6246-14CC-45C2-B6C6-E20DED311E05}" type="parTrans" cxnId="{78B8FAAA-253E-4E75-A86A-A1AC952AD749}">
      <dgm:prSet/>
      <dgm:spPr>
        <a:xfrm>
          <a:off x="4911467" y="2174360"/>
          <a:ext cx="334058" cy="2290777"/>
        </a:xfrm>
        <a:custGeom>
          <a:avLst/>
          <a:gdLst/>
          <a:ahLst/>
          <a:cxnLst/>
          <a:rect l="0" t="0" r="0" b="0"/>
          <a:pathLst>
            <a:path>
              <a:moveTo>
                <a:pt x="334058" y="0"/>
              </a:moveTo>
              <a:lnTo>
                <a:pt x="334058" y="2290777"/>
              </a:lnTo>
              <a:lnTo>
                <a:pt x="0" y="2290777"/>
              </a:lnTo>
            </a:path>
          </a:pathLst>
        </a:custGeom>
        <a:noFill/>
        <a:ln w="12700" cap="flat" cmpd="sng" algn="ctr">
          <a:noFill/>
          <a:prstDash val="solid"/>
          <a:miter lim="800000"/>
        </a:ln>
        <a:effectLst/>
      </dgm:spPr>
      <dgm:t>
        <a:bodyPr/>
        <a:lstStyle/>
        <a:p>
          <a:endParaRPr lang="en-ZA" sz="2000">
            <a:solidFill>
              <a:schemeClr val="tx1"/>
            </a:solidFill>
          </a:endParaRPr>
        </a:p>
      </dgm:t>
    </dgm:pt>
    <dgm:pt modelId="{AB81F100-FDCA-4EB6-8FA0-38880DC4612E}" type="sibTrans" cxnId="{78B8FAAA-253E-4E75-A86A-A1AC952AD749}">
      <dgm:prSet/>
      <dgm:spPr/>
      <dgm:t>
        <a:bodyPr/>
        <a:lstStyle/>
        <a:p>
          <a:endParaRPr lang="en-ZA" sz="2000">
            <a:solidFill>
              <a:schemeClr val="tx1"/>
            </a:solidFill>
          </a:endParaRPr>
        </a:p>
      </dgm:t>
    </dgm:pt>
    <dgm:pt modelId="{FD6EACFD-9BAE-41D8-8FF8-EBD31908E997}">
      <dgm:prSet custT="1"/>
      <dgm:spPr>
        <a:xfrm>
          <a:off x="615120" y="4987259"/>
          <a:ext cx="4296346" cy="73554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800" dirty="0" smtClean="0">
              <a:solidFill>
                <a:sysClr val="windowText" lastClr="000000"/>
              </a:solidFill>
              <a:latin typeface="Lato"/>
              <a:ea typeface="+mn-ea"/>
              <a:cs typeface="+mn-cs"/>
            </a:rPr>
            <a:t>Implementation of electronic inmate management information system</a:t>
          </a:r>
          <a:endParaRPr lang="en-ZA" sz="1800" dirty="0">
            <a:solidFill>
              <a:sysClr val="windowText" lastClr="000000"/>
            </a:solidFill>
            <a:latin typeface="Lato"/>
            <a:ea typeface="+mn-ea"/>
            <a:cs typeface="+mn-cs"/>
          </a:endParaRPr>
        </a:p>
      </dgm:t>
    </dgm:pt>
    <dgm:pt modelId="{E28965F4-B869-450F-A0D6-C71CD3372436}" type="parTrans" cxnId="{193FBCA2-C25C-4036-878E-AA058CF0E392}">
      <dgm:prSet/>
      <dgm:spPr>
        <a:xfrm>
          <a:off x="4911467" y="2174360"/>
          <a:ext cx="334058" cy="3180668"/>
        </a:xfrm>
        <a:custGeom>
          <a:avLst/>
          <a:gdLst/>
          <a:ahLst/>
          <a:cxnLst/>
          <a:rect l="0" t="0" r="0" b="0"/>
          <a:pathLst>
            <a:path>
              <a:moveTo>
                <a:pt x="334058" y="0"/>
              </a:moveTo>
              <a:lnTo>
                <a:pt x="334058" y="3180668"/>
              </a:lnTo>
              <a:lnTo>
                <a:pt x="0" y="3180668"/>
              </a:lnTo>
            </a:path>
          </a:pathLst>
        </a:custGeom>
        <a:noFill/>
        <a:ln w="12700" cap="flat" cmpd="sng" algn="ctr">
          <a:noFill/>
          <a:prstDash val="solid"/>
          <a:miter lim="800000"/>
        </a:ln>
        <a:effectLst/>
      </dgm:spPr>
      <dgm:t>
        <a:bodyPr/>
        <a:lstStyle/>
        <a:p>
          <a:endParaRPr lang="en-ZA"/>
        </a:p>
      </dgm:t>
    </dgm:pt>
    <dgm:pt modelId="{9AC4E314-6852-430D-8093-518674A189A5}" type="sibTrans" cxnId="{193FBCA2-C25C-4036-878E-AA058CF0E392}">
      <dgm:prSet/>
      <dgm:spPr/>
      <dgm:t>
        <a:bodyPr/>
        <a:lstStyle/>
        <a:p>
          <a:endParaRPr lang="en-ZA"/>
        </a:p>
      </dgm:t>
    </dgm:pt>
    <dgm:pt modelId="{EF56AEE3-C3E6-4A53-9AE9-D4AECDFB189B}">
      <dgm:prSet custT="1"/>
      <dgm:spPr>
        <a:xfrm>
          <a:off x="6846235" y="3006755"/>
          <a:ext cx="3936930" cy="665486"/>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Promote the use of diversion as sentence option for certain crimes</a:t>
          </a:r>
          <a:endParaRPr lang="en-ZA" sz="1600" dirty="0">
            <a:solidFill>
              <a:sysClr val="windowText" lastClr="000000"/>
            </a:solidFill>
            <a:latin typeface="Lato"/>
            <a:ea typeface="+mn-ea"/>
            <a:cs typeface="+mn-cs"/>
          </a:endParaRPr>
        </a:p>
      </dgm:t>
    </dgm:pt>
    <dgm:pt modelId="{767C7983-57AD-4A92-8D18-13CEB38511A9}" type="parTrans" cxnId="{2DC253EA-9BFF-4F58-820A-868F5172C940}">
      <dgm:prSet/>
      <dgm:spPr>
        <a:xfrm>
          <a:off x="6504871" y="2174360"/>
          <a:ext cx="341363" cy="1165138"/>
        </a:xfrm>
        <a:custGeom>
          <a:avLst/>
          <a:gdLst/>
          <a:ahLst/>
          <a:cxnLst/>
          <a:rect l="0" t="0" r="0" b="0"/>
          <a:pathLst>
            <a:path>
              <a:moveTo>
                <a:pt x="0" y="0"/>
              </a:moveTo>
              <a:lnTo>
                <a:pt x="0" y="1165138"/>
              </a:lnTo>
              <a:lnTo>
                <a:pt x="341363" y="1165138"/>
              </a:lnTo>
            </a:path>
          </a:pathLst>
        </a:custGeom>
        <a:noFill/>
        <a:ln w="12700" cap="flat" cmpd="sng" algn="ctr">
          <a:noFill/>
          <a:prstDash val="solid"/>
          <a:miter lim="800000"/>
        </a:ln>
        <a:effectLst/>
      </dgm:spPr>
      <dgm:t>
        <a:bodyPr/>
        <a:lstStyle/>
        <a:p>
          <a:endParaRPr lang="en-ZA"/>
        </a:p>
      </dgm:t>
    </dgm:pt>
    <dgm:pt modelId="{4C1BB170-CD54-4EDF-8790-F43BC4EC2A9E}" type="sibTrans" cxnId="{2DC253EA-9BFF-4F58-820A-868F5172C940}">
      <dgm:prSet/>
      <dgm:spPr/>
      <dgm:t>
        <a:bodyPr/>
        <a:lstStyle/>
        <a:p>
          <a:endParaRPr lang="en-ZA"/>
        </a:p>
      </dgm:t>
    </dgm:pt>
    <dgm:pt modelId="{6A4DD5EF-4079-4862-AD0C-DAE87138E9EB}">
      <dgm:prSet custT="1"/>
      <dgm:spPr>
        <a:xfrm>
          <a:off x="6846235" y="2346406"/>
          <a:ext cx="3936930" cy="595437"/>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Review implementation of the current multi-prong strategy</a:t>
          </a:r>
          <a:endParaRPr lang="en-ZA" sz="1600" dirty="0">
            <a:solidFill>
              <a:sysClr val="windowText" lastClr="000000"/>
            </a:solidFill>
            <a:latin typeface="Lato"/>
            <a:ea typeface="+mn-ea"/>
            <a:cs typeface="+mn-cs"/>
          </a:endParaRPr>
        </a:p>
      </dgm:t>
    </dgm:pt>
    <dgm:pt modelId="{445FF529-C4F8-48E4-B577-AE99466B1A6C}" type="parTrans" cxnId="{281D6E9E-7165-415C-A732-473AE96FD4AC}">
      <dgm:prSet/>
      <dgm:spPr>
        <a:xfrm>
          <a:off x="6504871" y="2174360"/>
          <a:ext cx="341363" cy="469764"/>
        </a:xfrm>
        <a:custGeom>
          <a:avLst/>
          <a:gdLst/>
          <a:ahLst/>
          <a:cxnLst/>
          <a:rect l="0" t="0" r="0" b="0"/>
          <a:pathLst>
            <a:path>
              <a:moveTo>
                <a:pt x="0" y="0"/>
              </a:moveTo>
              <a:lnTo>
                <a:pt x="0" y="469764"/>
              </a:lnTo>
              <a:lnTo>
                <a:pt x="341363" y="469764"/>
              </a:lnTo>
            </a:path>
          </a:pathLst>
        </a:custGeom>
        <a:noFill/>
        <a:ln w="12700" cap="flat" cmpd="sng" algn="ctr">
          <a:noFill/>
          <a:prstDash val="solid"/>
          <a:miter lim="800000"/>
        </a:ln>
        <a:effectLst/>
      </dgm:spPr>
      <dgm:t>
        <a:bodyPr/>
        <a:lstStyle/>
        <a:p>
          <a:endParaRPr lang="en-ZA"/>
        </a:p>
      </dgm:t>
    </dgm:pt>
    <dgm:pt modelId="{1B49F4AC-6CB4-4C6C-90BD-279E99ACE615}" type="sibTrans" cxnId="{281D6E9E-7165-415C-A732-473AE96FD4AC}">
      <dgm:prSet/>
      <dgm:spPr/>
      <dgm:t>
        <a:bodyPr/>
        <a:lstStyle/>
        <a:p>
          <a:endParaRPr lang="en-ZA"/>
        </a:p>
      </dgm:t>
    </dgm:pt>
    <dgm:pt modelId="{92372E25-2D97-4535-BCC6-B0CF179960AC}">
      <dgm:prSet custT="1"/>
      <dgm:spPr>
        <a:xfrm>
          <a:off x="6846235" y="3778828"/>
          <a:ext cx="3936930" cy="70051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Improve collaboration with JCPS Cluster partners (bail options, non custodial sentences, case related information)</a:t>
          </a:r>
          <a:endParaRPr lang="en-ZA" sz="1400" dirty="0">
            <a:solidFill>
              <a:sysClr val="windowText" lastClr="000000"/>
            </a:solidFill>
            <a:latin typeface="Lato"/>
            <a:ea typeface="+mn-ea"/>
            <a:cs typeface="+mn-cs"/>
          </a:endParaRPr>
        </a:p>
      </dgm:t>
    </dgm:pt>
    <dgm:pt modelId="{CD172E25-1EA3-4D43-B94C-411AA668AE54}" type="parTrans" cxnId="{CC5BE8E7-2D9A-45E5-B1DA-1CCADD30FD14}">
      <dgm:prSet/>
      <dgm:spPr>
        <a:xfrm>
          <a:off x="6504871" y="2174360"/>
          <a:ext cx="341363" cy="1954723"/>
        </a:xfrm>
        <a:custGeom>
          <a:avLst/>
          <a:gdLst/>
          <a:ahLst/>
          <a:cxnLst/>
          <a:rect l="0" t="0" r="0" b="0"/>
          <a:pathLst>
            <a:path>
              <a:moveTo>
                <a:pt x="0" y="0"/>
              </a:moveTo>
              <a:lnTo>
                <a:pt x="0" y="1954723"/>
              </a:lnTo>
              <a:lnTo>
                <a:pt x="341363" y="1954723"/>
              </a:lnTo>
            </a:path>
          </a:pathLst>
        </a:custGeom>
        <a:noFill/>
        <a:ln w="12700" cap="flat" cmpd="sng" algn="ctr">
          <a:noFill/>
          <a:prstDash val="solid"/>
          <a:miter lim="800000"/>
        </a:ln>
        <a:effectLst/>
      </dgm:spPr>
      <dgm:t>
        <a:bodyPr/>
        <a:lstStyle/>
        <a:p>
          <a:endParaRPr lang="en-ZA"/>
        </a:p>
      </dgm:t>
    </dgm:pt>
    <dgm:pt modelId="{58682477-900E-488D-94A2-E63F3BE76C05}" type="sibTrans" cxnId="{CC5BE8E7-2D9A-45E5-B1DA-1CCADD30FD14}">
      <dgm:prSet/>
      <dgm:spPr/>
      <dgm:t>
        <a:bodyPr/>
        <a:lstStyle/>
        <a:p>
          <a:endParaRPr lang="en-ZA"/>
        </a:p>
      </dgm:t>
    </dgm:pt>
    <dgm:pt modelId="{3D9768F1-0455-4568-8C64-FF0DE5A1447D}">
      <dgm:prSet custT="1"/>
      <dgm:spPr>
        <a:xfrm>
          <a:off x="6846235" y="4615122"/>
          <a:ext cx="3936930" cy="70051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500" dirty="0" smtClean="0">
              <a:solidFill>
                <a:sysClr val="windowText" lastClr="000000"/>
              </a:solidFill>
              <a:latin typeface="Lato"/>
              <a:ea typeface="+mn-ea"/>
              <a:cs typeface="+mn-cs"/>
            </a:rPr>
            <a:t>Introduction of cashless and after hours bail payment, increase functionality of ARV courts, automation of CRA linked to SAPS system</a:t>
          </a:r>
          <a:endParaRPr lang="en-ZA" sz="1500" dirty="0">
            <a:solidFill>
              <a:sysClr val="windowText" lastClr="000000"/>
            </a:solidFill>
            <a:latin typeface="Lato"/>
            <a:ea typeface="+mn-ea"/>
            <a:cs typeface="+mn-cs"/>
          </a:endParaRPr>
        </a:p>
      </dgm:t>
    </dgm:pt>
    <dgm:pt modelId="{B75FBC0E-B3FD-446B-B1F8-90437BE54861}" type="parTrans" cxnId="{F442C199-6CC2-4BFD-9859-ACFD289590A5}">
      <dgm:prSet/>
      <dgm:spPr>
        <a:xfrm>
          <a:off x="6504871" y="2174360"/>
          <a:ext cx="341363" cy="2791016"/>
        </a:xfrm>
        <a:custGeom>
          <a:avLst/>
          <a:gdLst/>
          <a:ahLst/>
          <a:cxnLst/>
          <a:rect l="0" t="0" r="0" b="0"/>
          <a:pathLst>
            <a:path>
              <a:moveTo>
                <a:pt x="0" y="0"/>
              </a:moveTo>
              <a:lnTo>
                <a:pt x="0" y="2791016"/>
              </a:lnTo>
              <a:lnTo>
                <a:pt x="341363" y="2791016"/>
              </a:lnTo>
            </a:path>
          </a:pathLst>
        </a:custGeom>
        <a:noFill/>
        <a:ln w="12700" cap="flat" cmpd="sng" algn="ctr">
          <a:noFill/>
          <a:prstDash val="solid"/>
          <a:miter lim="800000"/>
        </a:ln>
        <a:effectLst/>
      </dgm:spPr>
      <dgm:t>
        <a:bodyPr/>
        <a:lstStyle/>
        <a:p>
          <a:endParaRPr lang="en-ZA"/>
        </a:p>
      </dgm:t>
    </dgm:pt>
    <dgm:pt modelId="{82F5673E-6737-4AC7-9E45-2D1BB04B5A4A}" type="sibTrans" cxnId="{F442C199-6CC2-4BFD-9859-ACFD289590A5}">
      <dgm:prSet/>
      <dgm:spPr/>
      <dgm:t>
        <a:bodyPr/>
        <a:lstStyle/>
        <a:p>
          <a:endParaRPr lang="en-ZA"/>
        </a:p>
      </dgm:t>
    </dgm:pt>
    <dgm:pt modelId="{096D33FA-FA39-4198-9B42-6B2EF59EF690}">
      <dgm:prSet custT="1"/>
      <dgm:spPr>
        <a:xfrm>
          <a:off x="6825583" y="5428257"/>
          <a:ext cx="3985993" cy="73554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Review of legislation in the Criminal Procedure Act and policies to address overcrowding of remand detainees (some reviews are on sentence provisions)</a:t>
          </a:r>
          <a:endParaRPr lang="en-ZA" sz="1400" dirty="0">
            <a:solidFill>
              <a:sysClr val="windowText" lastClr="000000"/>
            </a:solidFill>
            <a:latin typeface="Lato"/>
            <a:ea typeface="+mn-ea"/>
            <a:cs typeface="+mn-cs"/>
          </a:endParaRPr>
        </a:p>
      </dgm:t>
    </dgm:pt>
    <dgm:pt modelId="{05D6A5F5-3F9C-4466-9B67-D5C781C02E18}" type="parTrans" cxnId="{D46C75AB-216F-4C71-BABE-0F54A332A208}">
      <dgm:prSet/>
      <dgm:spPr>
        <a:xfrm>
          <a:off x="6504871" y="2174360"/>
          <a:ext cx="320711" cy="3621666"/>
        </a:xfrm>
        <a:custGeom>
          <a:avLst/>
          <a:gdLst/>
          <a:ahLst/>
          <a:cxnLst/>
          <a:rect l="0" t="0" r="0" b="0"/>
          <a:pathLst>
            <a:path>
              <a:moveTo>
                <a:pt x="0" y="0"/>
              </a:moveTo>
              <a:lnTo>
                <a:pt x="0" y="3621666"/>
              </a:lnTo>
              <a:lnTo>
                <a:pt x="320711" y="3621666"/>
              </a:lnTo>
            </a:path>
          </a:pathLst>
        </a:custGeom>
        <a:noFill/>
        <a:ln w="12700" cap="flat" cmpd="sng" algn="ctr">
          <a:noFill/>
          <a:prstDash val="solid"/>
          <a:miter lim="800000"/>
        </a:ln>
        <a:effectLst/>
      </dgm:spPr>
      <dgm:t>
        <a:bodyPr/>
        <a:lstStyle/>
        <a:p>
          <a:endParaRPr lang="en-GB"/>
        </a:p>
      </dgm:t>
    </dgm:pt>
    <dgm:pt modelId="{D6A21458-9BAB-486B-A954-EDACA43C3D72}" type="sibTrans" cxnId="{D46C75AB-216F-4C71-BABE-0F54A332A208}">
      <dgm:prSet/>
      <dgm:spPr/>
      <dgm:t>
        <a:bodyPr/>
        <a:lstStyle/>
        <a:p>
          <a:endParaRPr lang="en-GB"/>
        </a:p>
      </dgm:t>
    </dgm:pt>
    <dgm:pt modelId="{466B290F-0C60-48D1-A20A-4F85FA5514A4}" type="pres">
      <dgm:prSet presAssocID="{B94D1598-ABFF-4A91-B9A1-46BD8A21B75E}" presName="hierChild1" presStyleCnt="0">
        <dgm:presLayoutVars>
          <dgm:orgChart val="1"/>
          <dgm:chPref val="1"/>
          <dgm:dir/>
          <dgm:animOne val="branch"/>
          <dgm:animLvl val="lvl"/>
          <dgm:resizeHandles/>
        </dgm:presLayoutVars>
      </dgm:prSet>
      <dgm:spPr/>
      <dgm:t>
        <a:bodyPr/>
        <a:lstStyle/>
        <a:p>
          <a:endParaRPr lang="en-ZA"/>
        </a:p>
      </dgm:t>
    </dgm:pt>
    <dgm:pt modelId="{DE5E240A-0658-4986-9438-719596E6BAE9}" type="pres">
      <dgm:prSet presAssocID="{50C184FC-187A-4790-A458-79072628B80E}" presName="hierRoot1" presStyleCnt="0">
        <dgm:presLayoutVars>
          <dgm:hierBranch val="init"/>
        </dgm:presLayoutVars>
      </dgm:prSet>
      <dgm:spPr/>
    </dgm:pt>
    <dgm:pt modelId="{4187F034-1AFA-4430-85A1-5C39879516F1}" type="pres">
      <dgm:prSet presAssocID="{50C184FC-187A-4790-A458-79072628B80E}" presName="rootComposite1" presStyleCnt="0"/>
      <dgm:spPr/>
    </dgm:pt>
    <dgm:pt modelId="{660C5DDB-AAFE-47F2-AF55-2BEEE045249A}" type="pres">
      <dgm:prSet presAssocID="{50C184FC-187A-4790-A458-79072628B80E}" presName="rootText1" presStyleLbl="node0" presStyleIdx="0" presStyleCnt="1" custScaleX="1196288" custScaleY="181133" custLinFactNeighborX="5874" custLinFactNeighborY="34759">
        <dgm:presLayoutVars>
          <dgm:chPref val="3"/>
        </dgm:presLayoutVars>
      </dgm:prSet>
      <dgm:spPr/>
      <dgm:t>
        <a:bodyPr/>
        <a:lstStyle/>
        <a:p>
          <a:endParaRPr lang="en-ZA"/>
        </a:p>
      </dgm:t>
    </dgm:pt>
    <dgm:pt modelId="{0931C8D5-46EB-4EBE-9A6E-87E0149B8C87}" type="pres">
      <dgm:prSet presAssocID="{50C184FC-187A-4790-A458-79072628B80E}" presName="rootConnector1" presStyleLbl="node1" presStyleIdx="0" presStyleCnt="0"/>
      <dgm:spPr/>
      <dgm:t>
        <a:bodyPr/>
        <a:lstStyle/>
        <a:p>
          <a:endParaRPr lang="en-ZA"/>
        </a:p>
      </dgm:t>
    </dgm:pt>
    <dgm:pt modelId="{D2A45DF0-026B-40B8-8BBC-305F1B6590E2}" type="pres">
      <dgm:prSet presAssocID="{50C184FC-187A-4790-A458-79072628B80E}" presName="hierChild2" presStyleCnt="0"/>
      <dgm:spPr/>
    </dgm:pt>
    <dgm:pt modelId="{A785C03D-7A58-40B0-A62E-E9B61F263D4B}" type="pres">
      <dgm:prSet presAssocID="{47C8752C-DC6E-403A-8FD7-534AB343D948}" presName="Name37" presStyleLbl="parChTrans1D2" presStyleIdx="0" presStyleCnt="2"/>
      <dgm:spPr/>
      <dgm:t>
        <a:bodyPr/>
        <a:lstStyle/>
        <a:p>
          <a:endParaRPr lang="en-ZA"/>
        </a:p>
      </dgm:t>
    </dgm:pt>
    <dgm:pt modelId="{8BB1449C-DCBF-450C-B753-06B81BEE1DF9}" type="pres">
      <dgm:prSet presAssocID="{6ED8A8AE-52FA-4801-B5DA-FFF3F0FF2700}" presName="hierRoot2" presStyleCnt="0">
        <dgm:presLayoutVars>
          <dgm:hierBranch val="l"/>
        </dgm:presLayoutVars>
      </dgm:prSet>
      <dgm:spPr/>
    </dgm:pt>
    <dgm:pt modelId="{C89BEBC9-AE06-43DE-96F2-A68840636567}" type="pres">
      <dgm:prSet presAssocID="{6ED8A8AE-52FA-4801-B5DA-FFF3F0FF2700}" presName="rootComposite" presStyleCnt="0"/>
      <dgm:spPr/>
    </dgm:pt>
    <dgm:pt modelId="{C3D1D02E-3D42-4AE2-BD66-F51512575662}" type="pres">
      <dgm:prSet presAssocID="{6ED8A8AE-52FA-4801-B5DA-FFF3F0FF2700}" presName="rootText" presStyleLbl="node2" presStyleIdx="0" presStyleCnt="2" custScaleX="600380" custScaleY="154240" custLinFactNeighborX="13237" custLinFactNeighborY="24475">
        <dgm:presLayoutVars>
          <dgm:chPref val="3"/>
        </dgm:presLayoutVars>
      </dgm:prSet>
      <dgm:spPr/>
      <dgm:t>
        <a:bodyPr/>
        <a:lstStyle/>
        <a:p>
          <a:endParaRPr lang="en-ZA"/>
        </a:p>
      </dgm:t>
    </dgm:pt>
    <dgm:pt modelId="{691A73E5-2A9A-432C-908F-01B607075D6F}" type="pres">
      <dgm:prSet presAssocID="{6ED8A8AE-52FA-4801-B5DA-FFF3F0FF2700}" presName="rootConnector" presStyleLbl="node2" presStyleIdx="0" presStyleCnt="2"/>
      <dgm:spPr/>
      <dgm:t>
        <a:bodyPr/>
        <a:lstStyle/>
        <a:p>
          <a:endParaRPr lang="en-ZA"/>
        </a:p>
      </dgm:t>
    </dgm:pt>
    <dgm:pt modelId="{26B88761-1231-4023-B08E-E5D6C3E03042}" type="pres">
      <dgm:prSet presAssocID="{6ED8A8AE-52FA-4801-B5DA-FFF3F0FF2700}" presName="hierChild4" presStyleCnt="0"/>
      <dgm:spPr/>
    </dgm:pt>
    <dgm:pt modelId="{58D0243E-A1B0-4F40-9092-5C0F85E1FB4D}" type="pres">
      <dgm:prSet presAssocID="{FA7E2770-24C3-4798-B0DE-52822D16EF7B}" presName="Name50" presStyleLbl="parChTrans1D3" presStyleIdx="0" presStyleCnt="9"/>
      <dgm:spPr/>
      <dgm:t>
        <a:bodyPr/>
        <a:lstStyle/>
        <a:p>
          <a:endParaRPr lang="en-ZA"/>
        </a:p>
      </dgm:t>
    </dgm:pt>
    <dgm:pt modelId="{EF0C6EE6-9738-4BD5-BC9F-27F400B5473D}" type="pres">
      <dgm:prSet presAssocID="{0D4F3F53-7B21-416B-B7CD-44B914B2BD4E}" presName="hierRoot2" presStyleCnt="0">
        <dgm:presLayoutVars>
          <dgm:hierBranch val="r"/>
        </dgm:presLayoutVars>
      </dgm:prSet>
      <dgm:spPr/>
    </dgm:pt>
    <dgm:pt modelId="{6C573BC1-05A3-4A81-B074-D80CCE0128A7}" type="pres">
      <dgm:prSet presAssocID="{0D4F3F53-7B21-416B-B7CD-44B914B2BD4E}" presName="rootComposite" presStyleCnt="0"/>
      <dgm:spPr/>
    </dgm:pt>
    <dgm:pt modelId="{5D61EBA9-6149-4E5A-958B-58EAAD40F4C9}" type="pres">
      <dgm:prSet presAssocID="{0D4F3F53-7B21-416B-B7CD-44B914B2BD4E}" presName="rootText" presStyleLbl="node3" presStyleIdx="0" presStyleCnt="9" custScaleX="462882" custScaleY="158492" custLinFactNeighborX="63982" custLinFactNeighborY="15801">
        <dgm:presLayoutVars>
          <dgm:chPref val="3"/>
        </dgm:presLayoutVars>
      </dgm:prSet>
      <dgm:spPr/>
      <dgm:t>
        <a:bodyPr/>
        <a:lstStyle/>
        <a:p>
          <a:endParaRPr lang="en-ZA"/>
        </a:p>
      </dgm:t>
    </dgm:pt>
    <dgm:pt modelId="{29E61714-51A6-451F-A55C-E22DC94B662B}" type="pres">
      <dgm:prSet presAssocID="{0D4F3F53-7B21-416B-B7CD-44B914B2BD4E}" presName="rootConnector" presStyleLbl="node3" presStyleIdx="0" presStyleCnt="9"/>
      <dgm:spPr/>
      <dgm:t>
        <a:bodyPr/>
        <a:lstStyle/>
        <a:p>
          <a:endParaRPr lang="en-ZA"/>
        </a:p>
      </dgm:t>
    </dgm:pt>
    <dgm:pt modelId="{9ECA23FF-5540-4CB1-9D57-BA9FBDA2D4D7}" type="pres">
      <dgm:prSet presAssocID="{0D4F3F53-7B21-416B-B7CD-44B914B2BD4E}" presName="hierChild4" presStyleCnt="0"/>
      <dgm:spPr/>
    </dgm:pt>
    <dgm:pt modelId="{DCEF84EB-CE63-4955-9708-AC0A023AA05D}" type="pres">
      <dgm:prSet presAssocID="{0D4F3F53-7B21-416B-B7CD-44B914B2BD4E}" presName="hierChild5" presStyleCnt="0"/>
      <dgm:spPr/>
    </dgm:pt>
    <dgm:pt modelId="{926D9FB8-3883-4B6A-97F9-F39AE3F21D26}" type="pres">
      <dgm:prSet presAssocID="{55A6945F-AA77-4E86-B5FE-F9F793CD0F0E}" presName="Name50" presStyleLbl="parChTrans1D3" presStyleIdx="1" presStyleCnt="9"/>
      <dgm:spPr/>
      <dgm:t>
        <a:bodyPr/>
        <a:lstStyle/>
        <a:p>
          <a:endParaRPr lang="en-ZA"/>
        </a:p>
      </dgm:t>
    </dgm:pt>
    <dgm:pt modelId="{31B6F2D8-476A-4A60-A84F-A881148ED377}" type="pres">
      <dgm:prSet presAssocID="{20FD4542-05EA-444D-95AF-CFD913C0BD2D}" presName="hierRoot2" presStyleCnt="0">
        <dgm:presLayoutVars>
          <dgm:hierBranch val="r"/>
        </dgm:presLayoutVars>
      </dgm:prSet>
      <dgm:spPr/>
    </dgm:pt>
    <dgm:pt modelId="{E0107161-ED0D-482D-9DEB-DA06DA86083D}" type="pres">
      <dgm:prSet presAssocID="{20FD4542-05EA-444D-95AF-CFD913C0BD2D}" presName="rootComposite" presStyleCnt="0"/>
      <dgm:spPr/>
    </dgm:pt>
    <dgm:pt modelId="{75410CDE-A371-4261-959C-63B607710817}" type="pres">
      <dgm:prSet presAssocID="{20FD4542-05EA-444D-95AF-CFD913C0BD2D}" presName="rootText" presStyleLbl="node3" presStyleIdx="1" presStyleCnt="9" custScaleX="462882" custScaleY="158492" custLinFactNeighborX="63982" custLinFactNeighborY="-11423">
        <dgm:presLayoutVars>
          <dgm:chPref val="3"/>
        </dgm:presLayoutVars>
      </dgm:prSet>
      <dgm:spPr/>
      <dgm:t>
        <a:bodyPr/>
        <a:lstStyle/>
        <a:p>
          <a:endParaRPr lang="en-ZA"/>
        </a:p>
      </dgm:t>
    </dgm:pt>
    <dgm:pt modelId="{F0918F33-157E-42E2-B012-2F9C3171C6E5}" type="pres">
      <dgm:prSet presAssocID="{20FD4542-05EA-444D-95AF-CFD913C0BD2D}" presName="rootConnector" presStyleLbl="node3" presStyleIdx="1" presStyleCnt="9"/>
      <dgm:spPr/>
      <dgm:t>
        <a:bodyPr/>
        <a:lstStyle/>
        <a:p>
          <a:endParaRPr lang="en-ZA"/>
        </a:p>
      </dgm:t>
    </dgm:pt>
    <dgm:pt modelId="{83DE6218-E32A-4A69-A6AB-A49E0DC23557}" type="pres">
      <dgm:prSet presAssocID="{20FD4542-05EA-444D-95AF-CFD913C0BD2D}" presName="hierChild4" presStyleCnt="0"/>
      <dgm:spPr/>
    </dgm:pt>
    <dgm:pt modelId="{8298E899-6E0F-46EE-9085-0E0FCFA49CC3}" type="pres">
      <dgm:prSet presAssocID="{20FD4542-05EA-444D-95AF-CFD913C0BD2D}" presName="hierChild5" presStyleCnt="0"/>
      <dgm:spPr/>
    </dgm:pt>
    <dgm:pt modelId="{D1D0E034-29EE-4779-B24D-76375FD9C130}" type="pres">
      <dgm:prSet presAssocID="{FABA6246-14CC-45C2-B6C6-E20DED311E05}" presName="Name50" presStyleLbl="parChTrans1D3" presStyleIdx="2" presStyleCnt="9"/>
      <dgm:spPr/>
      <dgm:t>
        <a:bodyPr/>
        <a:lstStyle/>
        <a:p>
          <a:endParaRPr lang="en-ZA"/>
        </a:p>
      </dgm:t>
    </dgm:pt>
    <dgm:pt modelId="{D1D283A6-73EB-4A05-9D87-908611890D0B}" type="pres">
      <dgm:prSet presAssocID="{32D8364A-16AE-4C95-9FF8-03D1B8404E01}" presName="hierRoot2" presStyleCnt="0">
        <dgm:presLayoutVars>
          <dgm:hierBranch val="r"/>
        </dgm:presLayoutVars>
      </dgm:prSet>
      <dgm:spPr/>
    </dgm:pt>
    <dgm:pt modelId="{EB126B7E-0CF0-4937-A467-5C0069CCCB53}" type="pres">
      <dgm:prSet presAssocID="{32D8364A-16AE-4C95-9FF8-03D1B8404E01}" presName="rootComposite" presStyleCnt="0"/>
      <dgm:spPr/>
    </dgm:pt>
    <dgm:pt modelId="{20B8990A-7EBF-4B81-B85E-51FF592CB00F}" type="pres">
      <dgm:prSet presAssocID="{32D8364A-16AE-4C95-9FF8-03D1B8404E01}" presName="rootText" presStyleLbl="node3" presStyleIdx="2" presStyleCnt="9" custScaleX="462882" custScaleY="158492" custLinFactNeighborX="63982" custLinFactNeighborY="-30711">
        <dgm:presLayoutVars>
          <dgm:chPref val="3"/>
        </dgm:presLayoutVars>
      </dgm:prSet>
      <dgm:spPr/>
      <dgm:t>
        <a:bodyPr/>
        <a:lstStyle/>
        <a:p>
          <a:endParaRPr lang="en-ZA"/>
        </a:p>
      </dgm:t>
    </dgm:pt>
    <dgm:pt modelId="{3979EC27-43C5-4A2B-B97E-8CD6318E14E4}" type="pres">
      <dgm:prSet presAssocID="{32D8364A-16AE-4C95-9FF8-03D1B8404E01}" presName="rootConnector" presStyleLbl="node3" presStyleIdx="2" presStyleCnt="9"/>
      <dgm:spPr/>
      <dgm:t>
        <a:bodyPr/>
        <a:lstStyle/>
        <a:p>
          <a:endParaRPr lang="en-ZA"/>
        </a:p>
      </dgm:t>
    </dgm:pt>
    <dgm:pt modelId="{46DF3AA5-3AD1-4D53-AC80-064157C56086}" type="pres">
      <dgm:prSet presAssocID="{32D8364A-16AE-4C95-9FF8-03D1B8404E01}" presName="hierChild4" presStyleCnt="0"/>
      <dgm:spPr/>
    </dgm:pt>
    <dgm:pt modelId="{749C7CD1-8D16-4530-BA9A-D9ADB6B01C9B}" type="pres">
      <dgm:prSet presAssocID="{32D8364A-16AE-4C95-9FF8-03D1B8404E01}" presName="hierChild5" presStyleCnt="0"/>
      <dgm:spPr/>
    </dgm:pt>
    <dgm:pt modelId="{40E09A9A-7DE4-471B-8E6C-DEFE3C6F3660}" type="pres">
      <dgm:prSet presAssocID="{E28965F4-B869-450F-A0D6-C71CD3372436}" presName="Name50" presStyleLbl="parChTrans1D3" presStyleIdx="3" presStyleCnt="9"/>
      <dgm:spPr/>
      <dgm:t>
        <a:bodyPr/>
        <a:lstStyle/>
        <a:p>
          <a:endParaRPr lang="en-ZA"/>
        </a:p>
      </dgm:t>
    </dgm:pt>
    <dgm:pt modelId="{6D5EEB39-D188-45A0-BC08-F40AF1ABE505}" type="pres">
      <dgm:prSet presAssocID="{FD6EACFD-9BAE-41D8-8FF8-EBD31908E997}" presName="hierRoot2" presStyleCnt="0">
        <dgm:presLayoutVars>
          <dgm:hierBranch val="init"/>
        </dgm:presLayoutVars>
      </dgm:prSet>
      <dgm:spPr/>
    </dgm:pt>
    <dgm:pt modelId="{36A00781-F5E2-4EC6-99CF-E4F0D9E2EC12}" type="pres">
      <dgm:prSet presAssocID="{FD6EACFD-9BAE-41D8-8FF8-EBD31908E997}" presName="rootComposite" presStyleCnt="0"/>
      <dgm:spPr/>
    </dgm:pt>
    <dgm:pt modelId="{1BE7E1BE-6D72-4FB2-834F-91A3E12DFAF7}" type="pres">
      <dgm:prSet presAssocID="{FD6EACFD-9BAE-41D8-8FF8-EBD31908E997}" presName="rootText" presStyleLbl="node3" presStyleIdx="3" presStyleCnt="9" custScaleX="462882" custScaleY="158492" custLinFactNeighborX="63982" custLinFactNeighborY="-39452">
        <dgm:presLayoutVars>
          <dgm:chPref val="3"/>
        </dgm:presLayoutVars>
      </dgm:prSet>
      <dgm:spPr/>
      <dgm:t>
        <a:bodyPr/>
        <a:lstStyle/>
        <a:p>
          <a:endParaRPr lang="en-ZA"/>
        </a:p>
      </dgm:t>
    </dgm:pt>
    <dgm:pt modelId="{E4A59BDB-81A9-476E-BC34-4857BE8B5691}" type="pres">
      <dgm:prSet presAssocID="{FD6EACFD-9BAE-41D8-8FF8-EBD31908E997}" presName="rootConnector" presStyleLbl="node3" presStyleIdx="3" presStyleCnt="9"/>
      <dgm:spPr/>
      <dgm:t>
        <a:bodyPr/>
        <a:lstStyle/>
        <a:p>
          <a:endParaRPr lang="en-ZA"/>
        </a:p>
      </dgm:t>
    </dgm:pt>
    <dgm:pt modelId="{909C154C-143B-4662-88A0-87927F9EA5ED}" type="pres">
      <dgm:prSet presAssocID="{FD6EACFD-9BAE-41D8-8FF8-EBD31908E997}" presName="hierChild4" presStyleCnt="0"/>
      <dgm:spPr/>
    </dgm:pt>
    <dgm:pt modelId="{3A3EFBF2-5638-4535-AB18-6014D08A84DB}" type="pres">
      <dgm:prSet presAssocID="{FD6EACFD-9BAE-41D8-8FF8-EBD31908E997}" presName="hierChild5" presStyleCnt="0"/>
      <dgm:spPr/>
    </dgm:pt>
    <dgm:pt modelId="{EA6316A5-6A3D-4B1A-BF9A-3215C4ABEC4F}" type="pres">
      <dgm:prSet presAssocID="{6ED8A8AE-52FA-4801-B5DA-FFF3F0FF2700}" presName="hierChild5" presStyleCnt="0"/>
      <dgm:spPr/>
    </dgm:pt>
    <dgm:pt modelId="{AA37B6F0-FBC5-4C8E-85B1-DD92A77392E4}" type="pres">
      <dgm:prSet presAssocID="{8DE076D6-8C23-4D68-A6D1-99CC5BAE8AED}" presName="Name37" presStyleLbl="parChTrans1D2" presStyleIdx="1" presStyleCnt="2"/>
      <dgm:spPr/>
      <dgm:t>
        <a:bodyPr/>
        <a:lstStyle/>
        <a:p>
          <a:endParaRPr lang="en-ZA"/>
        </a:p>
      </dgm:t>
    </dgm:pt>
    <dgm:pt modelId="{295371E9-279A-4FCC-BF91-C988E4A7D974}" type="pres">
      <dgm:prSet presAssocID="{290AA2EA-196A-4C75-8D08-1F260A09CF11}" presName="hierRoot2" presStyleCnt="0">
        <dgm:presLayoutVars>
          <dgm:hierBranch val="init"/>
        </dgm:presLayoutVars>
      </dgm:prSet>
      <dgm:spPr/>
    </dgm:pt>
    <dgm:pt modelId="{5D5D80CA-5DC2-4BAD-9AFA-AEF76D63CB4D}" type="pres">
      <dgm:prSet presAssocID="{290AA2EA-196A-4C75-8D08-1F260A09CF11}" presName="rootComposite" presStyleCnt="0"/>
      <dgm:spPr/>
    </dgm:pt>
    <dgm:pt modelId="{04E7B711-03EE-4C6A-ACBB-9889A8887FAB}" type="pres">
      <dgm:prSet presAssocID="{290AA2EA-196A-4C75-8D08-1F260A09CF11}" presName="rootText" presStyleLbl="node2" presStyleIdx="1" presStyleCnt="2" custScaleX="545800" custScaleY="154240" custLinFactNeighborX="13299" custLinFactNeighborY="24475">
        <dgm:presLayoutVars>
          <dgm:chPref val="3"/>
        </dgm:presLayoutVars>
      </dgm:prSet>
      <dgm:spPr/>
      <dgm:t>
        <a:bodyPr/>
        <a:lstStyle/>
        <a:p>
          <a:endParaRPr lang="en-ZA"/>
        </a:p>
      </dgm:t>
    </dgm:pt>
    <dgm:pt modelId="{C2F799D2-08A0-4A93-B435-9711F4B32BD4}" type="pres">
      <dgm:prSet presAssocID="{290AA2EA-196A-4C75-8D08-1F260A09CF11}" presName="rootConnector" presStyleLbl="node2" presStyleIdx="1" presStyleCnt="2"/>
      <dgm:spPr/>
      <dgm:t>
        <a:bodyPr/>
        <a:lstStyle/>
        <a:p>
          <a:endParaRPr lang="en-ZA"/>
        </a:p>
      </dgm:t>
    </dgm:pt>
    <dgm:pt modelId="{E6E975F8-BE03-4D5F-9521-A7EF3D536075}" type="pres">
      <dgm:prSet presAssocID="{290AA2EA-196A-4C75-8D08-1F260A09CF11}" presName="hierChild4" presStyleCnt="0"/>
      <dgm:spPr/>
    </dgm:pt>
    <dgm:pt modelId="{CF90D969-5AFD-4F59-A643-184050257ACC}" type="pres">
      <dgm:prSet presAssocID="{767C7983-57AD-4A92-8D18-13CEB38511A9}" presName="Name37" presStyleLbl="parChTrans1D3" presStyleIdx="4" presStyleCnt="9"/>
      <dgm:spPr/>
      <dgm:t>
        <a:bodyPr/>
        <a:lstStyle/>
        <a:p>
          <a:endParaRPr lang="en-ZA"/>
        </a:p>
      </dgm:t>
    </dgm:pt>
    <dgm:pt modelId="{EA957DAA-1669-4570-94F3-DCD00C55ECB3}" type="pres">
      <dgm:prSet presAssocID="{EF56AEE3-C3E6-4A53-9AE9-D4AECDFB189B}" presName="hierRoot2" presStyleCnt="0">
        <dgm:presLayoutVars>
          <dgm:hierBranch val="init"/>
        </dgm:presLayoutVars>
      </dgm:prSet>
      <dgm:spPr/>
    </dgm:pt>
    <dgm:pt modelId="{24BB36D8-E277-4392-A4BD-E69EAD7735C5}" type="pres">
      <dgm:prSet presAssocID="{EF56AEE3-C3E6-4A53-9AE9-D4AECDFB189B}" presName="rootComposite" presStyleCnt="0"/>
      <dgm:spPr/>
    </dgm:pt>
    <dgm:pt modelId="{5E4A6904-DDDF-4F92-9812-B9D196A39FD9}" type="pres">
      <dgm:prSet presAssocID="{EF56AEE3-C3E6-4A53-9AE9-D4AECDFB189B}" presName="rootText" presStyleLbl="node3" presStyleIdx="4" presStyleCnt="9" custScaleX="424159" custScaleY="143397" custLinFactY="35271" custLinFactNeighborX="-35114" custLinFactNeighborY="100000">
        <dgm:presLayoutVars>
          <dgm:chPref val="3"/>
        </dgm:presLayoutVars>
      </dgm:prSet>
      <dgm:spPr/>
      <dgm:t>
        <a:bodyPr/>
        <a:lstStyle/>
        <a:p>
          <a:endParaRPr lang="en-ZA"/>
        </a:p>
      </dgm:t>
    </dgm:pt>
    <dgm:pt modelId="{416411AB-2BE6-41D4-BECA-A132BC448C4A}" type="pres">
      <dgm:prSet presAssocID="{EF56AEE3-C3E6-4A53-9AE9-D4AECDFB189B}" presName="rootConnector" presStyleLbl="node3" presStyleIdx="4" presStyleCnt="9"/>
      <dgm:spPr/>
      <dgm:t>
        <a:bodyPr/>
        <a:lstStyle/>
        <a:p>
          <a:endParaRPr lang="en-ZA"/>
        </a:p>
      </dgm:t>
    </dgm:pt>
    <dgm:pt modelId="{C2A4DD04-D68D-4E87-B1FB-7323E28DAEDD}" type="pres">
      <dgm:prSet presAssocID="{EF56AEE3-C3E6-4A53-9AE9-D4AECDFB189B}" presName="hierChild4" presStyleCnt="0"/>
      <dgm:spPr/>
    </dgm:pt>
    <dgm:pt modelId="{AADA2E42-ABAE-4367-A019-D38B3A721DBF}" type="pres">
      <dgm:prSet presAssocID="{EF56AEE3-C3E6-4A53-9AE9-D4AECDFB189B}" presName="hierChild5" presStyleCnt="0"/>
      <dgm:spPr/>
    </dgm:pt>
    <dgm:pt modelId="{8CCBEF80-DE3C-44D5-873F-4AF6BD2FE91B}" type="pres">
      <dgm:prSet presAssocID="{445FF529-C4F8-48E4-B577-AE99466B1A6C}" presName="Name37" presStyleLbl="parChTrans1D3" presStyleIdx="5" presStyleCnt="9"/>
      <dgm:spPr/>
      <dgm:t>
        <a:bodyPr/>
        <a:lstStyle/>
        <a:p>
          <a:endParaRPr lang="en-ZA"/>
        </a:p>
      </dgm:t>
    </dgm:pt>
    <dgm:pt modelId="{369BCED0-BED8-436A-89A7-A28F1ABA4E1C}" type="pres">
      <dgm:prSet presAssocID="{6A4DD5EF-4079-4862-AD0C-DAE87138E9EB}" presName="hierRoot2" presStyleCnt="0">
        <dgm:presLayoutVars>
          <dgm:hierBranch val="init"/>
        </dgm:presLayoutVars>
      </dgm:prSet>
      <dgm:spPr/>
    </dgm:pt>
    <dgm:pt modelId="{B6942A94-7B30-4587-B15B-25BB2301AB98}" type="pres">
      <dgm:prSet presAssocID="{6A4DD5EF-4079-4862-AD0C-DAE87138E9EB}" presName="rootComposite" presStyleCnt="0"/>
      <dgm:spPr/>
    </dgm:pt>
    <dgm:pt modelId="{D20C02F3-9F74-42A7-8918-573C81236FE1}" type="pres">
      <dgm:prSet presAssocID="{6A4DD5EF-4079-4862-AD0C-DAE87138E9EB}" presName="rootText" presStyleLbl="node3" presStyleIdx="5" presStyleCnt="9" custScaleX="424159" custScaleY="128303" custLinFactY="-92416" custLinFactNeighborX="-35114" custLinFactNeighborY="-100000">
        <dgm:presLayoutVars>
          <dgm:chPref val="3"/>
        </dgm:presLayoutVars>
      </dgm:prSet>
      <dgm:spPr/>
      <dgm:t>
        <a:bodyPr/>
        <a:lstStyle/>
        <a:p>
          <a:endParaRPr lang="en-ZA"/>
        </a:p>
      </dgm:t>
    </dgm:pt>
    <dgm:pt modelId="{DE1693FF-53AC-434E-96A2-FBF032E6A15A}" type="pres">
      <dgm:prSet presAssocID="{6A4DD5EF-4079-4862-AD0C-DAE87138E9EB}" presName="rootConnector" presStyleLbl="node3" presStyleIdx="5" presStyleCnt="9"/>
      <dgm:spPr/>
      <dgm:t>
        <a:bodyPr/>
        <a:lstStyle/>
        <a:p>
          <a:endParaRPr lang="en-ZA"/>
        </a:p>
      </dgm:t>
    </dgm:pt>
    <dgm:pt modelId="{E6A510D4-9DFF-4F39-868A-94B44C62EB9B}" type="pres">
      <dgm:prSet presAssocID="{6A4DD5EF-4079-4862-AD0C-DAE87138E9EB}" presName="hierChild4" presStyleCnt="0"/>
      <dgm:spPr/>
    </dgm:pt>
    <dgm:pt modelId="{A50B0E7E-11AF-422A-9302-AF450FE17E43}" type="pres">
      <dgm:prSet presAssocID="{6A4DD5EF-4079-4862-AD0C-DAE87138E9EB}" presName="hierChild5" presStyleCnt="0"/>
      <dgm:spPr/>
    </dgm:pt>
    <dgm:pt modelId="{6E92EC49-F76C-4CE4-9695-688A2745AE6A}" type="pres">
      <dgm:prSet presAssocID="{CD172E25-1EA3-4D43-B94C-411AA668AE54}" presName="Name37" presStyleLbl="parChTrans1D3" presStyleIdx="6" presStyleCnt="9"/>
      <dgm:spPr/>
      <dgm:t>
        <a:bodyPr/>
        <a:lstStyle/>
        <a:p>
          <a:endParaRPr lang="en-ZA"/>
        </a:p>
      </dgm:t>
    </dgm:pt>
    <dgm:pt modelId="{30DEF753-C9AE-4544-BD42-F11EDBC420E7}" type="pres">
      <dgm:prSet presAssocID="{92372E25-2D97-4535-BCC6-B0CF179960AC}" presName="hierRoot2" presStyleCnt="0">
        <dgm:presLayoutVars>
          <dgm:hierBranch val="init"/>
        </dgm:presLayoutVars>
      </dgm:prSet>
      <dgm:spPr/>
    </dgm:pt>
    <dgm:pt modelId="{61191678-5F7B-45FC-B786-BD183F76676D}" type="pres">
      <dgm:prSet presAssocID="{92372E25-2D97-4535-BCC6-B0CF179960AC}" presName="rootComposite" presStyleCnt="0"/>
      <dgm:spPr/>
    </dgm:pt>
    <dgm:pt modelId="{7AD121B6-73E6-4A72-9479-FC7D3D48008D}" type="pres">
      <dgm:prSet presAssocID="{92372E25-2D97-4535-BCC6-B0CF179960AC}" presName="rootText" presStyleLbl="node3" presStyleIdx="6" presStyleCnt="9" custScaleX="424159" custScaleY="150944" custLinFactNeighborX="-35114" custLinFactNeighborY="-54065">
        <dgm:presLayoutVars>
          <dgm:chPref val="3"/>
        </dgm:presLayoutVars>
      </dgm:prSet>
      <dgm:spPr/>
      <dgm:t>
        <a:bodyPr/>
        <a:lstStyle/>
        <a:p>
          <a:endParaRPr lang="en-ZA"/>
        </a:p>
      </dgm:t>
    </dgm:pt>
    <dgm:pt modelId="{E257A712-CD8E-422C-8EAC-1DE9DAE792A7}" type="pres">
      <dgm:prSet presAssocID="{92372E25-2D97-4535-BCC6-B0CF179960AC}" presName="rootConnector" presStyleLbl="node3" presStyleIdx="6" presStyleCnt="9"/>
      <dgm:spPr/>
      <dgm:t>
        <a:bodyPr/>
        <a:lstStyle/>
        <a:p>
          <a:endParaRPr lang="en-ZA"/>
        </a:p>
      </dgm:t>
    </dgm:pt>
    <dgm:pt modelId="{E5E99214-0F4D-4D9D-A219-F2279ABCA6D8}" type="pres">
      <dgm:prSet presAssocID="{92372E25-2D97-4535-BCC6-B0CF179960AC}" presName="hierChild4" presStyleCnt="0"/>
      <dgm:spPr/>
    </dgm:pt>
    <dgm:pt modelId="{BCDD551A-CC7B-4995-9477-AF5453C247C9}" type="pres">
      <dgm:prSet presAssocID="{92372E25-2D97-4535-BCC6-B0CF179960AC}" presName="hierChild5" presStyleCnt="0"/>
      <dgm:spPr/>
    </dgm:pt>
    <dgm:pt modelId="{D5D45A1A-53D3-4A44-98F0-79F23F9AB85D}" type="pres">
      <dgm:prSet presAssocID="{B75FBC0E-B3FD-446B-B1F8-90437BE54861}" presName="Name37" presStyleLbl="parChTrans1D3" presStyleIdx="7" presStyleCnt="9"/>
      <dgm:spPr/>
      <dgm:t>
        <a:bodyPr/>
        <a:lstStyle/>
        <a:p>
          <a:endParaRPr lang="en-ZA"/>
        </a:p>
      </dgm:t>
    </dgm:pt>
    <dgm:pt modelId="{FAE10EC7-F619-4CDE-8D9B-131F1287EB87}" type="pres">
      <dgm:prSet presAssocID="{3D9768F1-0455-4568-8C64-FF0DE5A1447D}" presName="hierRoot2" presStyleCnt="0">
        <dgm:presLayoutVars>
          <dgm:hierBranch val="init"/>
        </dgm:presLayoutVars>
      </dgm:prSet>
      <dgm:spPr/>
    </dgm:pt>
    <dgm:pt modelId="{D664A927-EE4C-4257-ACFA-40CBC145BDB4}" type="pres">
      <dgm:prSet presAssocID="{3D9768F1-0455-4568-8C64-FF0DE5A1447D}" presName="rootComposite" presStyleCnt="0"/>
      <dgm:spPr/>
    </dgm:pt>
    <dgm:pt modelId="{80B1BF9B-3D68-4640-B9C6-2167B41EB9B0}" type="pres">
      <dgm:prSet presAssocID="{3D9768F1-0455-4568-8C64-FF0DE5A1447D}" presName="rootText" presStyleLbl="node3" presStyleIdx="7" presStyleCnt="9" custScaleX="424159" custScaleY="150944" custLinFactNeighborX="-35114" custLinFactNeighborY="-66807">
        <dgm:presLayoutVars>
          <dgm:chPref val="3"/>
        </dgm:presLayoutVars>
      </dgm:prSet>
      <dgm:spPr/>
      <dgm:t>
        <a:bodyPr/>
        <a:lstStyle/>
        <a:p>
          <a:endParaRPr lang="en-ZA"/>
        </a:p>
      </dgm:t>
    </dgm:pt>
    <dgm:pt modelId="{8534DD3E-6A08-45F8-BA91-4045B8CB1BBC}" type="pres">
      <dgm:prSet presAssocID="{3D9768F1-0455-4568-8C64-FF0DE5A1447D}" presName="rootConnector" presStyleLbl="node3" presStyleIdx="7" presStyleCnt="9"/>
      <dgm:spPr/>
      <dgm:t>
        <a:bodyPr/>
        <a:lstStyle/>
        <a:p>
          <a:endParaRPr lang="en-ZA"/>
        </a:p>
      </dgm:t>
    </dgm:pt>
    <dgm:pt modelId="{EFFA84C4-6D2F-4D06-82F9-2F94063325CC}" type="pres">
      <dgm:prSet presAssocID="{3D9768F1-0455-4568-8C64-FF0DE5A1447D}" presName="hierChild4" presStyleCnt="0"/>
      <dgm:spPr/>
    </dgm:pt>
    <dgm:pt modelId="{35AFB3C9-843B-49DB-BCFF-8E0027C430DC}" type="pres">
      <dgm:prSet presAssocID="{3D9768F1-0455-4568-8C64-FF0DE5A1447D}" presName="hierChild5" presStyleCnt="0"/>
      <dgm:spPr/>
    </dgm:pt>
    <dgm:pt modelId="{D318C9E5-52B1-4577-A863-F1B524D1DF56}" type="pres">
      <dgm:prSet presAssocID="{05D6A5F5-3F9C-4466-9B67-D5C781C02E18}" presName="Name37" presStyleLbl="parChTrans1D3" presStyleIdx="8" presStyleCnt="9"/>
      <dgm:spPr/>
      <dgm:t>
        <a:bodyPr/>
        <a:lstStyle/>
        <a:p>
          <a:endParaRPr lang="en-GB"/>
        </a:p>
      </dgm:t>
    </dgm:pt>
    <dgm:pt modelId="{4BFCB7C0-671D-4F55-80A5-35D1F631B04D}" type="pres">
      <dgm:prSet presAssocID="{096D33FA-FA39-4198-9B42-6B2EF59EF690}" presName="hierRoot2" presStyleCnt="0">
        <dgm:presLayoutVars>
          <dgm:hierBranch val="init"/>
        </dgm:presLayoutVars>
      </dgm:prSet>
      <dgm:spPr/>
    </dgm:pt>
    <dgm:pt modelId="{E50CC7C0-FD94-4FB9-BA77-677087CC7175}" type="pres">
      <dgm:prSet presAssocID="{096D33FA-FA39-4198-9B42-6B2EF59EF690}" presName="rootComposite" presStyleCnt="0"/>
      <dgm:spPr/>
    </dgm:pt>
    <dgm:pt modelId="{8D71FF1B-24C7-4BBB-9F33-CA5DC9EDFD9D}" type="pres">
      <dgm:prSet presAssocID="{096D33FA-FA39-4198-9B42-6B2EF59EF690}" presName="rootText" presStyleLbl="node3" presStyleIdx="8" presStyleCnt="9" custScaleX="429445" custScaleY="158492" custLinFactNeighborX="-37339" custLinFactNeighborY="-84539">
        <dgm:presLayoutVars>
          <dgm:chPref val="3"/>
        </dgm:presLayoutVars>
      </dgm:prSet>
      <dgm:spPr/>
      <dgm:t>
        <a:bodyPr/>
        <a:lstStyle/>
        <a:p>
          <a:endParaRPr lang="en-GB"/>
        </a:p>
      </dgm:t>
    </dgm:pt>
    <dgm:pt modelId="{30A55960-9B39-41E5-9F97-AC6350180256}" type="pres">
      <dgm:prSet presAssocID="{096D33FA-FA39-4198-9B42-6B2EF59EF690}" presName="rootConnector" presStyleLbl="node3" presStyleIdx="8" presStyleCnt="9"/>
      <dgm:spPr/>
      <dgm:t>
        <a:bodyPr/>
        <a:lstStyle/>
        <a:p>
          <a:endParaRPr lang="en-GB"/>
        </a:p>
      </dgm:t>
    </dgm:pt>
    <dgm:pt modelId="{32C7DDFA-A589-467E-92B5-17C81D36D476}" type="pres">
      <dgm:prSet presAssocID="{096D33FA-FA39-4198-9B42-6B2EF59EF690}" presName="hierChild4" presStyleCnt="0"/>
      <dgm:spPr/>
    </dgm:pt>
    <dgm:pt modelId="{43DC3636-FA3F-4C7E-BD55-2B14283E24E1}" type="pres">
      <dgm:prSet presAssocID="{096D33FA-FA39-4198-9B42-6B2EF59EF690}" presName="hierChild5" presStyleCnt="0"/>
      <dgm:spPr/>
    </dgm:pt>
    <dgm:pt modelId="{BA3286CC-A19D-4234-A6C3-77367B236F61}" type="pres">
      <dgm:prSet presAssocID="{290AA2EA-196A-4C75-8D08-1F260A09CF11}" presName="hierChild5" presStyleCnt="0"/>
      <dgm:spPr/>
    </dgm:pt>
    <dgm:pt modelId="{056214CC-6310-40AE-B8BC-ED532EDFF44B}" type="pres">
      <dgm:prSet presAssocID="{50C184FC-187A-4790-A458-79072628B80E}" presName="hierChild3" presStyleCnt="0"/>
      <dgm:spPr/>
    </dgm:pt>
  </dgm:ptLst>
  <dgm:cxnLst>
    <dgm:cxn modelId="{46A5D24B-7651-4660-9E7F-48D67F3941CB}" type="presOf" srcId="{445FF529-C4F8-48E4-B577-AE99466B1A6C}" destId="{8CCBEF80-DE3C-44D5-873F-4AF6BD2FE91B}" srcOrd="0" destOrd="0" presId="urn:microsoft.com/office/officeart/2005/8/layout/orgChart1"/>
    <dgm:cxn modelId="{CD38B372-EBF3-4A73-9ED8-23D6C7FF6029}" type="presOf" srcId="{47C8752C-DC6E-403A-8FD7-534AB343D948}" destId="{A785C03D-7A58-40B0-A62E-E9B61F263D4B}" srcOrd="0" destOrd="0" presId="urn:microsoft.com/office/officeart/2005/8/layout/orgChart1"/>
    <dgm:cxn modelId="{A191340D-940F-42BD-998F-D58BB64A8A94}" type="presOf" srcId="{55A6945F-AA77-4E86-B5FE-F9F793CD0F0E}" destId="{926D9FB8-3883-4B6A-97F9-F39AE3F21D26}" srcOrd="0" destOrd="0" presId="urn:microsoft.com/office/officeart/2005/8/layout/orgChart1"/>
    <dgm:cxn modelId="{3CD86C68-EF51-4DE8-ACC5-E4CCBA16D732}" srcId="{50C184FC-187A-4790-A458-79072628B80E}" destId="{290AA2EA-196A-4C75-8D08-1F260A09CF11}" srcOrd="1" destOrd="0" parTransId="{8DE076D6-8C23-4D68-A6D1-99CC5BAE8AED}" sibTransId="{5D40B4C3-ED3E-4A37-A2A7-829954321DD4}"/>
    <dgm:cxn modelId="{336E7707-F905-4FE6-89EA-E4E189AC9EDE}" srcId="{B94D1598-ABFF-4A91-B9A1-46BD8A21B75E}" destId="{50C184FC-187A-4790-A458-79072628B80E}" srcOrd="0" destOrd="0" parTransId="{A216E72C-E12A-45A4-BB07-D96DBA3A0E35}" sibTransId="{2D371684-6540-408C-9EE0-697D2D61CC5B}"/>
    <dgm:cxn modelId="{488F3953-8D1A-4E47-959B-1E656F3A87AA}" type="presOf" srcId="{FD6EACFD-9BAE-41D8-8FF8-EBD31908E997}" destId="{E4A59BDB-81A9-476E-BC34-4857BE8B5691}" srcOrd="1" destOrd="0" presId="urn:microsoft.com/office/officeart/2005/8/layout/orgChart1"/>
    <dgm:cxn modelId="{94338947-9CB6-459F-A00D-4093FC862440}" type="presOf" srcId="{EF56AEE3-C3E6-4A53-9AE9-D4AECDFB189B}" destId="{5E4A6904-DDDF-4F92-9812-B9D196A39FD9}" srcOrd="0" destOrd="0" presId="urn:microsoft.com/office/officeart/2005/8/layout/orgChart1"/>
    <dgm:cxn modelId="{BEB8F5BA-DD49-4A2C-90F2-4E0D155DFDAB}" type="presOf" srcId="{CD172E25-1EA3-4D43-B94C-411AA668AE54}" destId="{6E92EC49-F76C-4CE4-9695-688A2745AE6A}" srcOrd="0" destOrd="0" presId="urn:microsoft.com/office/officeart/2005/8/layout/orgChart1"/>
    <dgm:cxn modelId="{9DFAC140-7650-4422-B32B-88DEC08C1134}" type="presOf" srcId="{FA7E2770-24C3-4798-B0DE-52822D16EF7B}" destId="{58D0243E-A1B0-4F40-9092-5C0F85E1FB4D}" srcOrd="0" destOrd="0" presId="urn:microsoft.com/office/officeart/2005/8/layout/orgChart1"/>
    <dgm:cxn modelId="{091D9B5C-3FE0-4A30-B415-21C988AC7DD8}" type="presOf" srcId="{096D33FA-FA39-4198-9B42-6B2EF59EF690}" destId="{30A55960-9B39-41E5-9F97-AC6350180256}" srcOrd="1" destOrd="0" presId="urn:microsoft.com/office/officeart/2005/8/layout/orgChart1"/>
    <dgm:cxn modelId="{78B8FAAA-253E-4E75-A86A-A1AC952AD749}" srcId="{6ED8A8AE-52FA-4801-B5DA-FFF3F0FF2700}" destId="{32D8364A-16AE-4C95-9FF8-03D1B8404E01}" srcOrd="2" destOrd="0" parTransId="{FABA6246-14CC-45C2-B6C6-E20DED311E05}" sibTransId="{AB81F100-FDCA-4EB6-8FA0-38880DC4612E}"/>
    <dgm:cxn modelId="{D061490B-C401-48F4-892C-B21DD6B38611}" srcId="{6ED8A8AE-52FA-4801-B5DA-FFF3F0FF2700}" destId="{0D4F3F53-7B21-416B-B7CD-44B914B2BD4E}" srcOrd="0" destOrd="0" parTransId="{FA7E2770-24C3-4798-B0DE-52822D16EF7B}" sibTransId="{0C8B0EF4-5AF1-4D30-AF2C-C66342F1735E}"/>
    <dgm:cxn modelId="{193FBCA2-C25C-4036-878E-AA058CF0E392}" srcId="{6ED8A8AE-52FA-4801-B5DA-FFF3F0FF2700}" destId="{FD6EACFD-9BAE-41D8-8FF8-EBD31908E997}" srcOrd="3" destOrd="0" parTransId="{E28965F4-B869-450F-A0D6-C71CD3372436}" sibTransId="{9AC4E314-6852-430D-8093-518674A189A5}"/>
    <dgm:cxn modelId="{946604DB-EC36-48AA-9673-53C5A112FCC5}" type="presOf" srcId="{50C184FC-187A-4790-A458-79072628B80E}" destId="{660C5DDB-AAFE-47F2-AF55-2BEEE045249A}" srcOrd="0" destOrd="0" presId="urn:microsoft.com/office/officeart/2005/8/layout/orgChart1"/>
    <dgm:cxn modelId="{BE10DC94-66C9-4199-A66B-20CCAC9D4614}" srcId="{6ED8A8AE-52FA-4801-B5DA-FFF3F0FF2700}" destId="{20FD4542-05EA-444D-95AF-CFD913C0BD2D}" srcOrd="1" destOrd="0" parTransId="{55A6945F-AA77-4E86-B5FE-F9F793CD0F0E}" sibTransId="{9E083ECC-FBB0-4C9D-AB75-1C89D20466AE}"/>
    <dgm:cxn modelId="{C9D011C5-9023-432F-9ED1-84B53C2757C7}" type="presOf" srcId="{50C184FC-187A-4790-A458-79072628B80E}" destId="{0931C8D5-46EB-4EBE-9A6E-87E0149B8C87}" srcOrd="1" destOrd="0" presId="urn:microsoft.com/office/officeart/2005/8/layout/orgChart1"/>
    <dgm:cxn modelId="{DE73BF33-7BF0-4EBD-93B4-CDBCBA13A0CE}" type="presOf" srcId="{8DE076D6-8C23-4D68-A6D1-99CC5BAE8AED}" destId="{AA37B6F0-FBC5-4C8E-85B1-DD92A77392E4}" srcOrd="0" destOrd="0" presId="urn:microsoft.com/office/officeart/2005/8/layout/orgChart1"/>
    <dgm:cxn modelId="{2DC253EA-9BFF-4F58-820A-868F5172C940}" srcId="{290AA2EA-196A-4C75-8D08-1F260A09CF11}" destId="{EF56AEE3-C3E6-4A53-9AE9-D4AECDFB189B}" srcOrd="0" destOrd="0" parTransId="{767C7983-57AD-4A92-8D18-13CEB38511A9}" sibTransId="{4C1BB170-CD54-4EDF-8790-F43BC4EC2A9E}"/>
    <dgm:cxn modelId="{603870C3-F961-4EC7-A356-297968E19F84}" type="presOf" srcId="{20FD4542-05EA-444D-95AF-CFD913C0BD2D}" destId="{F0918F33-157E-42E2-B012-2F9C3171C6E5}" srcOrd="1" destOrd="0" presId="urn:microsoft.com/office/officeart/2005/8/layout/orgChart1"/>
    <dgm:cxn modelId="{5EB54EA0-A195-4477-B1DF-6CD2D8EF0D4D}" type="presOf" srcId="{B75FBC0E-B3FD-446B-B1F8-90437BE54861}" destId="{D5D45A1A-53D3-4A44-98F0-79F23F9AB85D}" srcOrd="0" destOrd="0" presId="urn:microsoft.com/office/officeart/2005/8/layout/orgChart1"/>
    <dgm:cxn modelId="{F442C199-6CC2-4BFD-9859-ACFD289590A5}" srcId="{290AA2EA-196A-4C75-8D08-1F260A09CF11}" destId="{3D9768F1-0455-4568-8C64-FF0DE5A1447D}" srcOrd="3" destOrd="0" parTransId="{B75FBC0E-B3FD-446B-B1F8-90437BE54861}" sibTransId="{82F5673E-6737-4AC7-9E45-2D1BB04B5A4A}"/>
    <dgm:cxn modelId="{C11DE37A-DA24-40D3-ADE4-7812E72CAC2B}" type="presOf" srcId="{6ED8A8AE-52FA-4801-B5DA-FFF3F0FF2700}" destId="{C3D1D02E-3D42-4AE2-BD66-F51512575662}" srcOrd="0" destOrd="0" presId="urn:microsoft.com/office/officeart/2005/8/layout/orgChart1"/>
    <dgm:cxn modelId="{31EAB242-09F4-49D7-BD34-090AE390CA47}" type="presOf" srcId="{0D4F3F53-7B21-416B-B7CD-44B914B2BD4E}" destId="{29E61714-51A6-451F-A55C-E22DC94B662B}" srcOrd="1" destOrd="0" presId="urn:microsoft.com/office/officeart/2005/8/layout/orgChart1"/>
    <dgm:cxn modelId="{80A925DF-AA92-4012-B921-C25B86E4A94E}" type="presOf" srcId="{92372E25-2D97-4535-BCC6-B0CF179960AC}" destId="{7AD121B6-73E6-4A72-9479-FC7D3D48008D}" srcOrd="0" destOrd="0" presId="urn:microsoft.com/office/officeart/2005/8/layout/orgChart1"/>
    <dgm:cxn modelId="{44581DEF-61BA-4999-9982-DCCAA18CFFDC}" type="presOf" srcId="{6A4DD5EF-4079-4862-AD0C-DAE87138E9EB}" destId="{DE1693FF-53AC-434E-96A2-FBF032E6A15A}" srcOrd="1" destOrd="0" presId="urn:microsoft.com/office/officeart/2005/8/layout/orgChart1"/>
    <dgm:cxn modelId="{7879E4DB-033C-4960-AF38-30B668E3CDB8}" type="presOf" srcId="{05D6A5F5-3F9C-4466-9B67-D5C781C02E18}" destId="{D318C9E5-52B1-4577-A863-F1B524D1DF56}" srcOrd="0" destOrd="0" presId="urn:microsoft.com/office/officeart/2005/8/layout/orgChart1"/>
    <dgm:cxn modelId="{A3B08C15-CC78-44A2-9910-4DB32D2C50EB}" type="presOf" srcId="{20FD4542-05EA-444D-95AF-CFD913C0BD2D}" destId="{75410CDE-A371-4261-959C-63B607710817}" srcOrd="0" destOrd="0" presId="urn:microsoft.com/office/officeart/2005/8/layout/orgChart1"/>
    <dgm:cxn modelId="{04BE7348-ED37-4533-BE50-3F0087CAC02B}" type="presOf" srcId="{E28965F4-B869-450F-A0D6-C71CD3372436}" destId="{40E09A9A-7DE4-471B-8E6C-DEFE3C6F3660}" srcOrd="0" destOrd="0" presId="urn:microsoft.com/office/officeart/2005/8/layout/orgChart1"/>
    <dgm:cxn modelId="{D845F6B0-41AD-45F6-87FE-D2CA3187D48B}" type="presOf" srcId="{767C7983-57AD-4A92-8D18-13CEB38511A9}" destId="{CF90D969-5AFD-4F59-A643-184050257ACC}" srcOrd="0" destOrd="0" presId="urn:microsoft.com/office/officeart/2005/8/layout/orgChart1"/>
    <dgm:cxn modelId="{A98F72CA-B158-42E6-A982-C2F5CC242135}" type="presOf" srcId="{096D33FA-FA39-4198-9B42-6B2EF59EF690}" destId="{8D71FF1B-24C7-4BBB-9F33-CA5DC9EDFD9D}" srcOrd="0" destOrd="0" presId="urn:microsoft.com/office/officeart/2005/8/layout/orgChart1"/>
    <dgm:cxn modelId="{281D6E9E-7165-415C-A732-473AE96FD4AC}" srcId="{290AA2EA-196A-4C75-8D08-1F260A09CF11}" destId="{6A4DD5EF-4079-4862-AD0C-DAE87138E9EB}" srcOrd="1" destOrd="0" parTransId="{445FF529-C4F8-48E4-B577-AE99466B1A6C}" sibTransId="{1B49F4AC-6CB4-4C6C-90BD-279E99ACE615}"/>
    <dgm:cxn modelId="{55001C89-4698-4D4F-8CED-2AB819C2D7AB}" type="presOf" srcId="{EF56AEE3-C3E6-4A53-9AE9-D4AECDFB189B}" destId="{416411AB-2BE6-41D4-BECA-A132BC448C4A}" srcOrd="1" destOrd="0" presId="urn:microsoft.com/office/officeart/2005/8/layout/orgChart1"/>
    <dgm:cxn modelId="{29F32B45-8E5B-450C-89AE-D7AE734ABADF}" srcId="{50C184FC-187A-4790-A458-79072628B80E}" destId="{6ED8A8AE-52FA-4801-B5DA-FFF3F0FF2700}" srcOrd="0" destOrd="0" parTransId="{47C8752C-DC6E-403A-8FD7-534AB343D948}" sibTransId="{B1DD21B3-E53E-472A-9E67-E621FF934D2E}"/>
    <dgm:cxn modelId="{A8BBA443-EDE8-4A3C-BCC2-40DE8F156FCC}" type="presOf" srcId="{92372E25-2D97-4535-BCC6-B0CF179960AC}" destId="{E257A712-CD8E-422C-8EAC-1DE9DAE792A7}" srcOrd="1" destOrd="0" presId="urn:microsoft.com/office/officeart/2005/8/layout/orgChart1"/>
    <dgm:cxn modelId="{9CE7B27F-A5A7-4188-8E63-9E548EECC5C6}" type="presOf" srcId="{290AA2EA-196A-4C75-8D08-1F260A09CF11}" destId="{C2F799D2-08A0-4A93-B435-9711F4B32BD4}" srcOrd="1" destOrd="0" presId="urn:microsoft.com/office/officeart/2005/8/layout/orgChart1"/>
    <dgm:cxn modelId="{63F0BA49-FB93-4788-B1BE-0CE4AABF337C}" type="presOf" srcId="{0D4F3F53-7B21-416B-B7CD-44B914B2BD4E}" destId="{5D61EBA9-6149-4E5A-958B-58EAAD40F4C9}" srcOrd="0" destOrd="0" presId="urn:microsoft.com/office/officeart/2005/8/layout/orgChart1"/>
    <dgm:cxn modelId="{B82C5934-C93A-43AB-8F7A-4FE310A24373}" type="presOf" srcId="{32D8364A-16AE-4C95-9FF8-03D1B8404E01}" destId="{20B8990A-7EBF-4B81-B85E-51FF592CB00F}" srcOrd="0" destOrd="0" presId="urn:microsoft.com/office/officeart/2005/8/layout/orgChart1"/>
    <dgm:cxn modelId="{04618F41-F9CE-4338-B352-F13F85B97BA2}" type="presOf" srcId="{B94D1598-ABFF-4A91-B9A1-46BD8A21B75E}" destId="{466B290F-0C60-48D1-A20A-4F85FA5514A4}" srcOrd="0" destOrd="0" presId="urn:microsoft.com/office/officeart/2005/8/layout/orgChart1"/>
    <dgm:cxn modelId="{0AD35F93-D496-47A8-A743-D22B62C9C019}" type="presOf" srcId="{FABA6246-14CC-45C2-B6C6-E20DED311E05}" destId="{D1D0E034-29EE-4779-B24D-76375FD9C130}" srcOrd="0" destOrd="0" presId="urn:microsoft.com/office/officeart/2005/8/layout/orgChart1"/>
    <dgm:cxn modelId="{D46C75AB-216F-4C71-BABE-0F54A332A208}" srcId="{290AA2EA-196A-4C75-8D08-1F260A09CF11}" destId="{096D33FA-FA39-4198-9B42-6B2EF59EF690}" srcOrd="4" destOrd="0" parTransId="{05D6A5F5-3F9C-4466-9B67-D5C781C02E18}" sibTransId="{D6A21458-9BAB-486B-A954-EDACA43C3D72}"/>
    <dgm:cxn modelId="{D66EB15B-420E-4E1C-9BF3-59657F9010D9}" type="presOf" srcId="{3D9768F1-0455-4568-8C64-FF0DE5A1447D}" destId="{8534DD3E-6A08-45F8-BA91-4045B8CB1BBC}" srcOrd="1" destOrd="0" presId="urn:microsoft.com/office/officeart/2005/8/layout/orgChart1"/>
    <dgm:cxn modelId="{B86BC70B-3646-4BDE-8606-5D8D5982504D}" type="presOf" srcId="{FD6EACFD-9BAE-41D8-8FF8-EBD31908E997}" destId="{1BE7E1BE-6D72-4FB2-834F-91A3E12DFAF7}" srcOrd="0" destOrd="0" presId="urn:microsoft.com/office/officeart/2005/8/layout/orgChart1"/>
    <dgm:cxn modelId="{CC5BE8E7-2D9A-45E5-B1DA-1CCADD30FD14}" srcId="{290AA2EA-196A-4C75-8D08-1F260A09CF11}" destId="{92372E25-2D97-4535-BCC6-B0CF179960AC}" srcOrd="2" destOrd="0" parTransId="{CD172E25-1EA3-4D43-B94C-411AA668AE54}" sibTransId="{58682477-900E-488D-94A2-E63F3BE76C05}"/>
    <dgm:cxn modelId="{8E3400FF-9F13-45E6-8103-C4B510281109}" type="presOf" srcId="{290AA2EA-196A-4C75-8D08-1F260A09CF11}" destId="{04E7B711-03EE-4C6A-ACBB-9889A8887FAB}" srcOrd="0" destOrd="0" presId="urn:microsoft.com/office/officeart/2005/8/layout/orgChart1"/>
    <dgm:cxn modelId="{E6CC9EDD-7FE2-4EE3-AA9B-8B988670AB2B}" type="presOf" srcId="{32D8364A-16AE-4C95-9FF8-03D1B8404E01}" destId="{3979EC27-43C5-4A2B-B97E-8CD6318E14E4}" srcOrd="1" destOrd="0" presId="urn:microsoft.com/office/officeart/2005/8/layout/orgChart1"/>
    <dgm:cxn modelId="{623A040D-D3D4-4426-BA62-A3FDEF5DD700}" type="presOf" srcId="{6A4DD5EF-4079-4862-AD0C-DAE87138E9EB}" destId="{D20C02F3-9F74-42A7-8918-573C81236FE1}" srcOrd="0" destOrd="0" presId="urn:microsoft.com/office/officeart/2005/8/layout/orgChart1"/>
    <dgm:cxn modelId="{F28B48DE-8101-4718-9D3F-1BF46863BBF8}" type="presOf" srcId="{3D9768F1-0455-4568-8C64-FF0DE5A1447D}" destId="{80B1BF9B-3D68-4640-B9C6-2167B41EB9B0}" srcOrd="0" destOrd="0" presId="urn:microsoft.com/office/officeart/2005/8/layout/orgChart1"/>
    <dgm:cxn modelId="{05BC2996-4D77-47E3-82DB-A91652C9E0E3}" type="presOf" srcId="{6ED8A8AE-52FA-4801-B5DA-FFF3F0FF2700}" destId="{691A73E5-2A9A-432C-908F-01B607075D6F}" srcOrd="1" destOrd="0" presId="urn:microsoft.com/office/officeart/2005/8/layout/orgChart1"/>
    <dgm:cxn modelId="{DB5F3B41-7798-475A-B3F5-EA23570902E2}" type="presParOf" srcId="{466B290F-0C60-48D1-A20A-4F85FA5514A4}" destId="{DE5E240A-0658-4986-9438-719596E6BAE9}" srcOrd="0" destOrd="0" presId="urn:microsoft.com/office/officeart/2005/8/layout/orgChart1"/>
    <dgm:cxn modelId="{9F8AE6B8-FC1A-4C47-912A-254A4BFF4C73}" type="presParOf" srcId="{DE5E240A-0658-4986-9438-719596E6BAE9}" destId="{4187F034-1AFA-4430-85A1-5C39879516F1}" srcOrd="0" destOrd="0" presId="urn:microsoft.com/office/officeart/2005/8/layout/orgChart1"/>
    <dgm:cxn modelId="{35983F63-9D03-4308-9F56-3944906024BF}" type="presParOf" srcId="{4187F034-1AFA-4430-85A1-5C39879516F1}" destId="{660C5DDB-AAFE-47F2-AF55-2BEEE045249A}" srcOrd="0" destOrd="0" presId="urn:microsoft.com/office/officeart/2005/8/layout/orgChart1"/>
    <dgm:cxn modelId="{AB8DB843-B43D-408C-9909-37D5F6DF1A06}" type="presParOf" srcId="{4187F034-1AFA-4430-85A1-5C39879516F1}" destId="{0931C8D5-46EB-4EBE-9A6E-87E0149B8C87}" srcOrd="1" destOrd="0" presId="urn:microsoft.com/office/officeart/2005/8/layout/orgChart1"/>
    <dgm:cxn modelId="{9C5EF56E-0762-4811-ADC9-3468FA5CF58A}" type="presParOf" srcId="{DE5E240A-0658-4986-9438-719596E6BAE9}" destId="{D2A45DF0-026B-40B8-8BBC-305F1B6590E2}" srcOrd="1" destOrd="0" presId="urn:microsoft.com/office/officeart/2005/8/layout/orgChart1"/>
    <dgm:cxn modelId="{4189C080-A654-48B2-927B-A88CC1DD4C3E}" type="presParOf" srcId="{D2A45DF0-026B-40B8-8BBC-305F1B6590E2}" destId="{A785C03D-7A58-40B0-A62E-E9B61F263D4B}" srcOrd="0" destOrd="0" presId="urn:microsoft.com/office/officeart/2005/8/layout/orgChart1"/>
    <dgm:cxn modelId="{D422EA1D-C8FB-43D4-8A63-B9664ED7F241}" type="presParOf" srcId="{D2A45DF0-026B-40B8-8BBC-305F1B6590E2}" destId="{8BB1449C-DCBF-450C-B753-06B81BEE1DF9}" srcOrd="1" destOrd="0" presId="urn:microsoft.com/office/officeart/2005/8/layout/orgChart1"/>
    <dgm:cxn modelId="{7E7C8643-CB11-4F13-B571-496899CBF585}" type="presParOf" srcId="{8BB1449C-DCBF-450C-B753-06B81BEE1DF9}" destId="{C89BEBC9-AE06-43DE-96F2-A68840636567}" srcOrd="0" destOrd="0" presId="urn:microsoft.com/office/officeart/2005/8/layout/orgChart1"/>
    <dgm:cxn modelId="{BAB633ED-B87C-4620-AB77-665C6E687235}" type="presParOf" srcId="{C89BEBC9-AE06-43DE-96F2-A68840636567}" destId="{C3D1D02E-3D42-4AE2-BD66-F51512575662}" srcOrd="0" destOrd="0" presId="urn:microsoft.com/office/officeart/2005/8/layout/orgChart1"/>
    <dgm:cxn modelId="{AA0B6D6C-F147-40F9-81CE-ED318651BC0B}" type="presParOf" srcId="{C89BEBC9-AE06-43DE-96F2-A68840636567}" destId="{691A73E5-2A9A-432C-908F-01B607075D6F}" srcOrd="1" destOrd="0" presId="urn:microsoft.com/office/officeart/2005/8/layout/orgChart1"/>
    <dgm:cxn modelId="{0B8CF918-D988-4154-9A8A-5D92F1346ED5}" type="presParOf" srcId="{8BB1449C-DCBF-450C-B753-06B81BEE1DF9}" destId="{26B88761-1231-4023-B08E-E5D6C3E03042}" srcOrd="1" destOrd="0" presId="urn:microsoft.com/office/officeart/2005/8/layout/orgChart1"/>
    <dgm:cxn modelId="{97082544-0840-4228-82D9-7595650B03AB}" type="presParOf" srcId="{26B88761-1231-4023-B08E-E5D6C3E03042}" destId="{58D0243E-A1B0-4F40-9092-5C0F85E1FB4D}" srcOrd="0" destOrd="0" presId="urn:microsoft.com/office/officeart/2005/8/layout/orgChart1"/>
    <dgm:cxn modelId="{A757D587-D28E-498C-BA06-E6AE4D28BFF7}" type="presParOf" srcId="{26B88761-1231-4023-B08E-E5D6C3E03042}" destId="{EF0C6EE6-9738-4BD5-BC9F-27F400B5473D}" srcOrd="1" destOrd="0" presId="urn:microsoft.com/office/officeart/2005/8/layout/orgChart1"/>
    <dgm:cxn modelId="{F65B9B4B-04A8-47FA-8754-A152F3DD9491}" type="presParOf" srcId="{EF0C6EE6-9738-4BD5-BC9F-27F400B5473D}" destId="{6C573BC1-05A3-4A81-B074-D80CCE0128A7}" srcOrd="0" destOrd="0" presId="urn:microsoft.com/office/officeart/2005/8/layout/orgChart1"/>
    <dgm:cxn modelId="{C3AC41D7-2F35-40E9-BE33-3DE5E6E096FC}" type="presParOf" srcId="{6C573BC1-05A3-4A81-B074-D80CCE0128A7}" destId="{5D61EBA9-6149-4E5A-958B-58EAAD40F4C9}" srcOrd="0" destOrd="0" presId="urn:microsoft.com/office/officeart/2005/8/layout/orgChart1"/>
    <dgm:cxn modelId="{260A22D3-3084-4223-BA2F-D1C83889D528}" type="presParOf" srcId="{6C573BC1-05A3-4A81-B074-D80CCE0128A7}" destId="{29E61714-51A6-451F-A55C-E22DC94B662B}" srcOrd="1" destOrd="0" presId="urn:microsoft.com/office/officeart/2005/8/layout/orgChart1"/>
    <dgm:cxn modelId="{3B620E55-AB10-4C8E-9E2E-FFD3E0C2F846}" type="presParOf" srcId="{EF0C6EE6-9738-4BD5-BC9F-27F400B5473D}" destId="{9ECA23FF-5540-4CB1-9D57-BA9FBDA2D4D7}" srcOrd="1" destOrd="0" presId="urn:microsoft.com/office/officeart/2005/8/layout/orgChart1"/>
    <dgm:cxn modelId="{75F1DE40-9661-48C0-A20C-478CE5CFFE39}" type="presParOf" srcId="{EF0C6EE6-9738-4BD5-BC9F-27F400B5473D}" destId="{DCEF84EB-CE63-4955-9708-AC0A023AA05D}" srcOrd="2" destOrd="0" presId="urn:microsoft.com/office/officeart/2005/8/layout/orgChart1"/>
    <dgm:cxn modelId="{CCE3A898-0994-4D47-A725-720C43D8EA03}" type="presParOf" srcId="{26B88761-1231-4023-B08E-E5D6C3E03042}" destId="{926D9FB8-3883-4B6A-97F9-F39AE3F21D26}" srcOrd="2" destOrd="0" presId="urn:microsoft.com/office/officeart/2005/8/layout/orgChart1"/>
    <dgm:cxn modelId="{FF9D1368-0D2E-49E4-BC21-25BBE96E9C88}" type="presParOf" srcId="{26B88761-1231-4023-B08E-E5D6C3E03042}" destId="{31B6F2D8-476A-4A60-A84F-A881148ED377}" srcOrd="3" destOrd="0" presId="urn:microsoft.com/office/officeart/2005/8/layout/orgChart1"/>
    <dgm:cxn modelId="{DF9D6343-B780-407A-B62B-0C5B5EB8837E}" type="presParOf" srcId="{31B6F2D8-476A-4A60-A84F-A881148ED377}" destId="{E0107161-ED0D-482D-9DEB-DA06DA86083D}" srcOrd="0" destOrd="0" presId="urn:microsoft.com/office/officeart/2005/8/layout/orgChart1"/>
    <dgm:cxn modelId="{D55E31B7-075E-454F-9138-60DC5BD4A8D1}" type="presParOf" srcId="{E0107161-ED0D-482D-9DEB-DA06DA86083D}" destId="{75410CDE-A371-4261-959C-63B607710817}" srcOrd="0" destOrd="0" presId="urn:microsoft.com/office/officeart/2005/8/layout/orgChart1"/>
    <dgm:cxn modelId="{80513AF5-8B9E-42D2-BEFA-CD9E1B438ED1}" type="presParOf" srcId="{E0107161-ED0D-482D-9DEB-DA06DA86083D}" destId="{F0918F33-157E-42E2-B012-2F9C3171C6E5}" srcOrd="1" destOrd="0" presId="urn:microsoft.com/office/officeart/2005/8/layout/orgChart1"/>
    <dgm:cxn modelId="{6528BB84-44AA-423B-A620-B9543E240443}" type="presParOf" srcId="{31B6F2D8-476A-4A60-A84F-A881148ED377}" destId="{83DE6218-E32A-4A69-A6AB-A49E0DC23557}" srcOrd="1" destOrd="0" presId="urn:microsoft.com/office/officeart/2005/8/layout/orgChart1"/>
    <dgm:cxn modelId="{677ADF18-33D8-4C1F-BCB2-4DA5F0863F71}" type="presParOf" srcId="{31B6F2D8-476A-4A60-A84F-A881148ED377}" destId="{8298E899-6E0F-46EE-9085-0E0FCFA49CC3}" srcOrd="2" destOrd="0" presId="urn:microsoft.com/office/officeart/2005/8/layout/orgChart1"/>
    <dgm:cxn modelId="{6C9C3745-8FE7-433B-B434-1181BE96A4B1}" type="presParOf" srcId="{26B88761-1231-4023-B08E-E5D6C3E03042}" destId="{D1D0E034-29EE-4779-B24D-76375FD9C130}" srcOrd="4" destOrd="0" presId="urn:microsoft.com/office/officeart/2005/8/layout/orgChart1"/>
    <dgm:cxn modelId="{3F8AD63C-F4A0-4183-8F57-978C2360DF5F}" type="presParOf" srcId="{26B88761-1231-4023-B08E-E5D6C3E03042}" destId="{D1D283A6-73EB-4A05-9D87-908611890D0B}" srcOrd="5" destOrd="0" presId="urn:microsoft.com/office/officeart/2005/8/layout/orgChart1"/>
    <dgm:cxn modelId="{A110C5C1-7F23-4996-A2DD-4AB19F983331}" type="presParOf" srcId="{D1D283A6-73EB-4A05-9D87-908611890D0B}" destId="{EB126B7E-0CF0-4937-A467-5C0069CCCB53}" srcOrd="0" destOrd="0" presId="urn:microsoft.com/office/officeart/2005/8/layout/orgChart1"/>
    <dgm:cxn modelId="{8E6E7E40-7ED1-480A-9023-9BF7FBD66732}" type="presParOf" srcId="{EB126B7E-0CF0-4937-A467-5C0069CCCB53}" destId="{20B8990A-7EBF-4B81-B85E-51FF592CB00F}" srcOrd="0" destOrd="0" presId="urn:microsoft.com/office/officeart/2005/8/layout/orgChart1"/>
    <dgm:cxn modelId="{B994C6CF-1EBD-4F09-9F5D-71C632264B0E}" type="presParOf" srcId="{EB126B7E-0CF0-4937-A467-5C0069CCCB53}" destId="{3979EC27-43C5-4A2B-B97E-8CD6318E14E4}" srcOrd="1" destOrd="0" presId="urn:microsoft.com/office/officeart/2005/8/layout/orgChart1"/>
    <dgm:cxn modelId="{29841FEF-B401-4E69-9A19-3F5EC38F8023}" type="presParOf" srcId="{D1D283A6-73EB-4A05-9D87-908611890D0B}" destId="{46DF3AA5-3AD1-4D53-AC80-064157C56086}" srcOrd="1" destOrd="0" presId="urn:microsoft.com/office/officeart/2005/8/layout/orgChart1"/>
    <dgm:cxn modelId="{4172E0F7-0ED3-4126-867E-C45244867518}" type="presParOf" srcId="{D1D283A6-73EB-4A05-9D87-908611890D0B}" destId="{749C7CD1-8D16-4530-BA9A-D9ADB6B01C9B}" srcOrd="2" destOrd="0" presId="urn:microsoft.com/office/officeart/2005/8/layout/orgChart1"/>
    <dgm:cxn modelId="{F215D5E9-5ACE-4D31-BE8D-BD64867B6E39}" type="presParOf" srcId="{26B88761-1231-4023-B08E-E5D6C3E03042}" destId="{40E09A9A-7DE4-471B-8E6C-DEFE3C6F3660}" srcOrd="6" destOrd="0" presId="urn:microsoft.com/office/officeart/2005/8/layout/orgChart1"/>
    <dgm:cxn modelId="{31C51A43-115D-41B2-82CB-2E19FA833F04}" type="presParOf" srcId="{26B88761-1231-4023-B08E-E5D6C3E03042}" destId="{6D5EEB39-D188-45A0-BC08-F40AF1ABE505}" srcOrd="7" destOrd="0" presId="urn:microsoft.com/office/officeart/2005/8/layout/orgChart1"/>
    <dgm:cxn modelId="{781A2DBE-D3A7-4334-87D0-BCE4D5019CDE}" type="presParOf" srcId="{6D5EEB39-D188-45A0-BC08-F40AF1ABE505}" destId="{36A00781-F5E2-4EC6-99CF-E4F0D9E2EC12}" srcOrd="0" destOrd="0" presId="urn:microsoft.com/office/officeart/2005/8/layout/orgChart1"/>
    <dgm:cxn modelId="{EE10E842-066A-4D46-96AC-F6FA7DD6DE74}" type="presParOf" srcId="{36A00781-F5E2-4EC6-99CF-E4F0D9E2EC12}" destId="{1BE7E1BE-6D72-4FB2-834F-91A3E12DFAF7}" srcOrd="0" destOrd="0" presId="urn:microsoft.com/office/officeart/2005/8/layout/orgChart1"/>
    <dgm:cxn modelId="{36C860CD-12C0-47F0-8E16-0F026EF5656E}" type="presParOf" srcId="{36A00781-F5E2-4EC6-99CF-E4F0D9E2EC12}" destId="{E4A59BDB-81A9-476E-BC34-4857BE8B5691}" srcOrd="1" destOrd="0" presId="urn:microsoft.com/office/officeart/2005/8/layout/orgChart1"/>
    <dgm:cxn modelId="{4701196C-3F76-4FEE-8F24-583BDCFC9B71}" type="presParOf" srcId="{6D5EEB39-D188-45A0-BC08-F40AF1ABE505}" destId="{909C154C-143B-4662-88A0-87927F9EA5ED}" srcOrd="1" destOrd="0" presId="urn:microsoft.com/office/officeart/2005/8/layout/orgChart1"/>
    <dgm:cxn modelId="{17D4C44E-4886-4E60-BBA2-4993FA4F3FA7}" type="presParOf" srcId="{6D5EEB39-D188-45A0-BC08-F40AF1ABE505}" destId="{3A3EFBF2-5638-4535-AB18-6014D08A84DB}" srcOrd="2" destOrd="0" presId="urn:microsoft.com/office/officeart/2005/8/layout/orgChart1"/>
    <dgm:cxn modelId="{320817A4-C50D-4B54-A40E-D6CC215B8F26}" type="presParOf" srcId="{8BB1449C-DCBF-450C-B753-06B81BEE1DF9}" destId="{EA6316A5-6A3D-4B1A-BF9A-3215C4ABEC4F}" srcOrd="2" destOrd="0" presId="urn:microsoft.com/office/officeart/2005/8/layout/orgChart1"/>
    <dgm:cxn modelId="{F35EACC0-568D-40C9-8CB4-9A1995254A59}" type="presParOf" srcId="{D2A45DF0-026B-40B8-8BBC-305F1B6590E2}" destId="{AA37B6F0-FBC5-4C8E-85B1-DD92A77392E4}" srcOrd="2" destOrd="0" presId="urn:microsoft.com/office/officeart/2005/8/layout/orgChart1"/>
    <dgm:cxn modelId="{DB3911ED-F5DD-4FA6-A1D0-B764DC93F331}" type="presParOf" srcId="{D2A45DF0-026B-40B8-8BBC-305F1B6590E2}" destId="{295371E9-279A-4FCC-BF91-C988E4A7D974}" srcOrd="3" destOrd="0" presId="urn:microsoft.com/office/officeart/2005/8/layout/orgChart1"/>
    <dgm:cxn modelId="{B2547196-124C-48BF-A83D-BE8A8719F137}" type="presParOf" srcId="{295371E9-279A-4FCC-BF91-C988E4A7D974}" destId="{5D5D80CA-5DC2-4BAD-9AFA-AEF76D63CB4D}" srcOrd="0" destOrd="0" presId="urn:microsoft.com/office/officeart/2005/8/layout/orgChart1"/>
    <dgm:cxn modelId="{58969E11-18E5-422C-B900-DAE44CCC38C2}" type="presParOf" srcId="{5D5D80CA-5DC2-4BAD-9AFA-AEF76D63CB4D}" destId="{04E7B711-03EE-4C6A-ACBB-9889A8887FAB}" srcOrd="0" destOrd="0" presId="urn:microsoft.com/office/officeart/2005/8/layout/orgChart1"/>
    <dgm:cxn modelId="{9F9E0B9C-4927-442E-93FC-BDBC260AAEDD}" type="presParOf" srcId="{5D5D80CA-5DC2-4BAD-9AFA-AEF76D63CB4D}" destId="{C2F799D2-08A0-4A93-B435-9711F4B32BD4}" srcOrd="1" destOrd="0" presId="urn:microsoft.com/office/officeart/2005/8/layout/orgChart1"/>
    <dgm:cxn modelId="{39F44982-79E2-4E72-AA0C-754832A008B9}" type="presParOf" srcId="{295371E9-279A-4FCC-BF91-C988E4A7D974}" destId="{E6E975F8-BE03-4D5F-9521-A7EF3D536075}" srcOrd="1" destOrd="0" presId="urn:microsoft.com/office/officeart/2005/8/layout/orgChart1"/>
    <dgm:cxn modelId="{89E4E098-4C88-465A-837F-FB43E6390748}" type="presParOf" srcId="{E6E975F8-BE03-4D5F-9521-A7EF3D536075}" destId="{CF90D969-5AFD-4F59-A643-184050257ACC}" srcOrd="0" destOrd="0" presId="urn:microsoft.com/office/officeart/2005/8/layout/orgChart1"/>
    <dgm:cxn modelId="{103C9287-2A31-4A30-AEA5-5182BB7DD412}" type="presParOf" srcId="{E6E975F8-BE03-4D5F-9521-A7EF3D536075}" destId="{EA957DAA-1669-4570-94F3-DCD00C55ECB3}" srcOrd="1" destOrd="0" presId="urn:microsoft.com/office/officeart/2005/8/layout/orgChart1"/>
    <dgm:cxn modelId="{DC0DBC6A-4554-439C-BE8C-C4BA235812A9}" type="presParOf" srcId="{EA957DAA-1669-4570-94F3-DCD00C55ECB3}" destId="{24BB36D8-E277-4392-A4BD-E69EAD7735C5}" srcOrd="0" destOrd="0" presId="urn:microsoft.com/office/officeart/2005/8/layout/orgChart1"/>
    <dgm:cxn modelId="{99CDC7E1-94BA-4DCE-BA83-B50BA6AA72A8}" type="presParOf" srcId="{24BB36D8-E277-4392-A4BD-E69EAD7735C5}" destId="{5E4A6904-DDDF-4F92-9812-B9D196A39FD9}" srcOrd="0" destOrd="0" presId="urn:microsoft.com/office/officeart/2005/8/layout/orgChart1"/>
    <dgm:cxn modelId="{5262A88F-E65F-4DC2-A729-B738EE98CE36}" type="presParOf" srcId="{24BB36D8-E277-4392-A4BD-E69EAD7735C5}" destId="{416411AB-2BE6-41D4-BECA-A132BC448C4A}" srcOrd="1" destOrd="0" presId="urn:microsoft.com/office/officeart/2005/8/layout/orgChart1"/>
    <dgm:cxn modelId="{37893197-44E8-4BF1-9F3B-2BD7ED0F6CB4}" type="presParOf" srcId="{EA957DAA-1669-4570-94F3-DCD00C55ECB3}" destId="{C2A4DD04-D68D-4E87-B1FB-7323E28DAEDD}" srcOrd="1" destOrd="0" presId="urn:microsoft.com/office/officeart/2005/8/layout/orgChart1"/>
    <dgm:cxn modelId="{6F037838-0653-40B4-84B4-E28E3ED29678}" type="presParOf" srcId="{EA957DAA-1669-4570-94F3-DCD00C55ECB3}" destId="{AADA2E42-ABAE-4367-A019-D38B3A721DBF}" srcOrd="2" destOrd="0" presId="urn:microsoft.com/office/officeart/2005/8/layout/orgChart1"/>
    <dgm:cxn modelId="{F5316147-2FE2-4E0E-BF06-4B63950F71F1}" type="presParOf" srcId="{E6E975F8-BE03-4D5F-9521-A7EF3D536075}" destId="{8CCBEF80-DE3C-44D5-873F-4AF6BD2FE91B}" srcOrd="2" destOrd="0" presId="urn:microsoft.com/office/officeart/2005/8/layout/orgChart1"/>
    <dgm:cxn modelId="{23581B16-550D-407F-AB6D-B2A601D6EC06}" type="presParOf" srcId="{E6E975F8-BE03-4D5F-9521-A7EF3D536075}" destId="{369BCED0-BED8-436A-89A7-A28F1ABA4E1C}" srcOrd="3" destOrd="0" presId="urn:microsoft.com/office/officeart/2005/8/layout/orgChart1"/>
    <dgm:cxn modelId="{81591B62-56DC-4138-B62E-CFBA1C523518}" type="presParOf" srcId="{369BCED0-BED8-436A-89A7-A28F1ABA4E1C}" destId="{B6942A94-7B30-4587-B15B-25BB2301AB98}" srcOrd="0" destOrd="0" presId="urn:microsoft.com/office/officeart/2005/8/layout/orgChart1"/>
    <dgm:cxn modelId="{140965B2-5EB3-4555-9BCB-6ACF842122B6}" type="presParOf" srcId="{B6942A94-7B30-4587-B15B-25BB2301AB98}" destId="{D20C02F3-9F74-42A7-8918-573C81236FE1}" srcOrd="0" destOrd="0" presId="urn:microsoft.com/office/officeart/2005/8/layout/orgChart1"/>
    <dgm:cxn modelId="{03AC7536-EF5E-4F6B-9524-DEBB4F98D303}" type="presParOf" srcId="{B6942A94-7B30-4587-B15B-25BB2301AB98}" destId="{DE1693FF-53AC-434E-96A2-FBF032E6A15A}" srcOrd="1" destOrd="0" presId="urn:microsoft.com/office/officeart/2005/8/layout/orgChart1"/>
    <dgm:cxn modelId="{81B8794A-2C25-42B9-88CD-468CD6392015}" type="presParOf" srcId="{369BCED0-BED8-436A-89A7-A28F1ABA4E1C}" destId="{E6A510D4-9DFF-4F39-868A-94B44C62EB9B}" srcOrd="1" destOrd="0" presId="urn:microsoft.com/office/officeart/2005/8/layout/orgChart1"/>
    <dgm:cxn modelId="{AA072D3E-3747-45B1-9FF0-28333B785A2B}" type="presParOf" srcId="{369BCED0-BED8-436A-89A7-A28F1ABA4E1C}" destId="{A50B0E7E-11AF-422A-9302-AF450FE17E43}" srcOrd="2" destOrd="0" presId="urn:microsoft.com/office/officeart/2005/8/layout/orgChart1"/>
    <dgm:cxn modelId="{EB081B9B-21F2-4E17-A8A3-DF2150A36BB9}" type="presParOf" srcId="{E6E975F8-BE03-4D5F-9521-A7EF3D536075}" destId="{6E92EC49-F76C-4CE4-9695-688A2745AE6A}" srcOrd="4" destOrd="0" presId="urn:microsoft.com/office/officeart/2005/8/layout/orgChart1"/>
    <dgm:cxn modelId="{EF1F5FA0-F804-4BD3-BC4C-592139E34915}" type="presParOf" srcId="{E6E975F8-BE03-4D5F-9521-A7EF3D536075}" destId="{30DEF753-C9AE-4544-BD42-F11EDBC420E7}" srcOrd="5" destOrd="0" presId="urn:microsoft.com/office/officeart/2005/8/layout/orgChart1"/>
    <dgm:cxn modelId="{246FFB87-E870-4ECF-8F25-17DDA4B2BBB9}" type="presParOf" srcId="{30DEF753-C9AE-4544-BD42-F11EDBC420E7}" destId="{61191678-5F7B-45FC-B786-BD183F76676D}" srcOrd="0" destOrd="0" presId="urn:microsoft.com/office/officeart/2005/8/layout/orgChart1"/>
    <dgm:cxn modelId="{BDA2A65B-865F-4D2E-89B5-BF65554ADF40}" type="presParOf" srcId="{61191678-5F7B-45FC-B786-BD183F76676D}" destId="{7AD121B6-73E6-4A72-9479-FC7D3D48008D}" srcOrd="0" destOrd="0" presId="urn:microsoft.com/office/officeart/2005/8/layout/orgChart1"/>
    <dgm:cxn modelId="{619947BF-DE1D-440A-A54D-5B73FB150834}" type="presParOf" srcId="{61191678-5F7B-45FC-B786-BD183F76676D}" destId="{E257A712-CD8E-422C-8EAC-1DE9DAE792A7}" srcOrd="1" destOrd="0" presId="urn:microsoft.com/office/officeart/2005/8/layout/orgChart1"/>
    <dgm:cxn modelId="{E991FD55-A9B0-412F-8D45-252F69571AA1}" type="presParOf" srcId="{30DEF753-C9AE-4544-BD42-F11EDBC420E7}" destId="{E5E99214-0F4D-4D9D-A219-F2279ABCA6D8}" srcOrd="1" destOrd="0" presId="urn:microsoft.com/office/officeart/2005/8/layout/orgChart1"/>
    <dgm:cxn modelId="{7CAD1379-026E-4723-9A33-165D47544D98}" type="presParOf" srcId="{30DEF753-C9AE-4544-BD42-F11EDBC420E7}" destId="{BCDD551A-CC7B-4995-9477-AF5453C247C9}" srcOrd="2" destOrd="0" presId="urn:microsoft.com/office/officeart/2005/8/layout/orgChart1"/>
    <dgm:cxn modelId="{37062458-3E12-421E-8F65-91693933D35F}" type="presParOf" srcId="{E6E975F8-BE03-4D5F-9521-A7EF3D536075}" destId="{D5D45A1A-53D3-4A44-98F0-79F23F9AB85D}" srcOrd="6" destOrd="0" presId="urn:microsoft.com/office/officeart/2005/8/layout/orgChart1"/>
    <dgm:cxn modelId="{2902C576-BB01-4815-9621-50CB843E0DBC}" type="presParOf" srcId="{E6E975F8-BE03-4D5F-9521-A7EF3D536075}" destId="{FAE10EC7-F619-4CDE-8D9B-131F1287EB87}" srcOrd="7" destOrd="0" presId="urn:microsoft.com/office/officeart/2005/8/layout/orgChart1"/>
    <dgm:cxn modelId="{5A5430E6-CC8D-4B5D-A9D9-AA619C3D1D72}" type="presParOf" srcId="{FAE10EC7-F619-4CDE-8D9B-131F1287EB87}" destId="{D664A927-EE4C-4257-ACFA-40CBC145BDB4}" srcOrd="0" destOrd="0" presId="urn:microsoft.com/office/officeart/2005/8/layout/orgChart1"/>
    <dgm:cxn modelId="{EB75E3E0-81F8-48C1-95AA-DA44F7A29DA9}" type="presParOf" srcId="{D664A927-EE4C-4257-ACFA-40CBC145BDB4}" destId="{80B1BF9B-3D68-4640-B9C6-2167B41EB9B0}" srcOrd="0" destOrd="0" presId="urn:microsoft.com/office/officeart/2005/8/layout/orgChart1"/>
    <dgm:cxn modelId="{24A096B4-6923-4A98-A9ED-96F1639214B0}" type="presParOf" srcId="{D664A927-EE4C-4257-ACFA-40CBC145BDB4}" destId="{8534DD3E-6A08-45F8-BA91-4045B8CB1BBC}" srcOrd="1" destOrd="0" presId="urn:microsoft.com/office/officeart/2005/8/layout/orgChart1"/>
    <dgm:cxn modelId="{E37C6425-B77E-44C7-AAF7-6130509A4E35}" type="presParOf" srcId="{FAE10EC7-F619-4CDE-8D9B-131F1287EB87}" destId="{EFFA84C4-6D2F-4D06-82F9-2F94063325CC}" srcOrd="1" destOrd="0" presId="urn:microsoft.com/office/officeart/2005/8/layout/orgChart1"/>
    <dgm:cxn modelId="{AB72C09F-46DC-40F1-ADFE-AB2280F2ABBC}" type="presParOf" srcId="{FAE10EC7-F619-4CDE-8D9B-131F1287EB87}" destId="{35AFB3C9-843B-49DB-BCFF-8E0027C430DC}" srcOrd="2" destOrd="0" presId="urn:microsoft.com/office/officeart/2005/8/layout/orgChart1"/>
    <dgm:cxn modelId="{3E133670-FD3A-4B6C-8CCA-6EB0E0984664}" type="presParOf" srcId="{E6E975F8-BE03-4D5F-9521-A7EF3D536075}" destId="{D318C9E5-52B1-4577-A863-F1B524D1DF56}" srcOrd="8" destOrd="0" presId="urn:microsoft.com/office/officeart/2005/8/layout/orgChart1"/>
    <dgm:cxn modelId="{DC9129A4-FD8D-4639-BE32-0A522F1A1FB6}" type="presParOf" srcId="{E6E975F8-BE03-4D5F-9521-A7EF3D536075}" destId="{4BFCB7C0-671D-4F55-80A5-35D1F631B04D}" srcOrd="9" destOrd="0" presId="urn:microsoft.com/office/officeart/2005/8/layout/orgChart1"/>
    <dgm:cxn modelId="{D7B573CC-21A3-4D05-9FF0-FCC9B98F46B1}" type="presParOf" srcId="{4BFCB7C0-671D-4F55-80A5-35D1F631B04D}" destId="{E50CC7C0-FD94-4FB9-BA77-677087CC7175}" srcOrd="0" destOrd="0" presId="urn:microsoft.com/office/officeart/2005/8/layout/orgChart1"/>
    <dgm:cxn modelId="{B0B96D7B-3E4A-4C10-A53A-8739CD3B9586}" type="presParOf" srcId="{E50CC7C0-FD94-4FB9-BA77-677087CC7175}" destId="{8D71FF1B-24C7-4BBB-9F33-CA5DC9EDFD9D}" srcOrd="0" destOrd="0" presId="urn:microsoft.com/office/officeart/2005/8/layout/orgChart1"/>
    <dgm:cxn modelId="{DFCDB450-C7D7-4E38-B9C6-F093DA049C58}" type="presParOf" srcId="{E50CC7C0-FD94-4FB9-BA77-677087CC7175}" destId="{30A55960-9B39-41E5-9F97-AC6350180256}" srcOrd="1" destOrd="0" presId="urn:microsoft.com/office/officeart/2005/8/layout/orgChart1"/>
    <dgm:cxn modelId="{6204ECEF-E62B-48E5-A5BC-467D47404715}" type="presParOf" srcId="{4BFCB7C0-671D-4F55-80A5-35D1F631B04D}" destId="{32C7DDFA-A589-467E-92B5-17C81D36D476}" srcOrd="1" destOrd="0" presId="urn:microsoft.com/office/officeart/2005/8/layout/orgChart1"/>
    <dgm:cxn modelId="{0553A736-C23D-4750-BD75-17FFA7778364}" type="presParOf" srcId="{4BFCB7C0-671D-4F55-80A5-35D1F631B04D}" destId="{43DC3636-FA3F-4C7E-BD55-2B14283E24E1}" srcOrd="2" destOrd="0" presId="urn:microsoft.com/office/officeart/2005/8/layout/orgChart1"/>
    <dgm:cxn modelId="{26FA43A7-D272-43C4-882C-85CD10DC8036}" type="presParOf" srcId="{295371E9-279A-4FCC-BF91-C988E4A7D974}" destId="{BA3286CC-A19D-4234-A6C3-77367B236F61}" srcOrd="2" destOrd="0" presId="urn:microsoft.com/office/officeart/2005/8/layout/orgChart1"/>
    <dgm:cxn modelId="{1DD64C8B-60B6-4A4E-A263-54B143683153}" type="presParOf" srcId="{DE5E240A-0658-4986-9438-719596E6BAE9}" destId="{056214CC-6310-40AE-B8BC-ED532EDFF44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ACB05-B128-4894-9821-6D9517AD4ADE}">
      <dsp:nvSpPr>
        <dsp:cNvPr id="0" name=""/>
        <dsp:cNvSpPr/>
      </dsp:nvSpPr>
      <dsp:spPr>
        <a:xfrm>
          <a:off x="6069393" y="1851132"/>
          <a:ext cx="218740" cy="2348127"/>
        </a:xfrm>
        <a:custGeom>
          <a:avLst/>
          <a:gdLst/>
          <a:ahLst/>
          <a:cxnLst/>
          <a:rect l="0" t="0" r="0" b="0"/>
          <a:pathLst>
            <a:path>
              <a:moveTo>
                <a:pt x="0" y="0"/>
              </a:moveTo>
              <a:lnTo>
                <a:pt x="0" y="2348127"/>
              </a:lnTo>
              <a:lnTo>
                <a:pt x="218740" y="234812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1D79150-4B82-496C-8964-0A3D30A700C5}">
      <dsp:nvSpPr>
        <dsp:cNvPr id="0" name=""/>
        <dsp:cNvSpPr/>
      </dsp:nvSpPr>
      <dsp:spPr>
        <a:xfrm>
          <a:off x="6069393" y="1851132"/>
          <a:ext cx="218740" cy="1648984"/>
        </a:xfrm>
        <a:custGeom>
          <a:avLst/>
          <a:gdLst/>
          <a:ahLst/>
          <a:cxnLst/>
          <a:rect l="0" t="0" r="0" b="0"/>
          <a:pathLst>
            <a:path>
              <a:moveTo>
                <a:pt x="0" y="0"/>
              </a:moveTo>
              <a:lnTo>
                <a:pt x="0" y="1648984"/>
              </a:lnTo>
              <a:lnTo>
                <a:pt x="218740" y="164898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F6F9E15-6DFF-4273-8E8F-781AE660AFDC}">
      <dsp:nvSpPr>
        <dsp:cNvPr id="0" name=""/>
        <dsp:cNvSpPr/>
      </dsp:nvSpPr>
      <dsp:spPr>
        <a:xfrm>
          <a:off x="6069393" y="1851132"/>
          <a:ext cx="218740" cy="1039095"/>
        </a:xfrm>
        <a:custGeom>
          <a:avLst/>
          <a:gdLst/>
          <a:ahLst/>
          <a:cxnLst/>
          <a:rect l="0" t="0" r="0" b="0"/>
          <a:pathLst>
            <a:path>
              <a:moveTo>
                <a:pt x="0" y="0"/>
              </a:moveTo>
              <a:lnTo>
                <a:pt x="0" y="1039095"/>
              </a:lnTo>
              <a:lnTo>
                <a:pt x="218740" y="103909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28BFEF2-34F5-423C-9F7A-9265B7630638}">
      <dsp:nvSpPr>
        <dsp:cNvPr id="0" name=""/>
        <dsp:cNvSpPr/>
      </dsp:nvSpPr>
      <dsp:spPr>
        <a:xfrm>
          <a:off x="6069393" y="1851132"/>
          <a:ext cx="218740" cy="438352"/>
        </a:xfrm>
        <a:custGeom>
          <a:avLst/>
          <a:gdLst/>
          <a:ahLst/>
          <a:cxnLst/>
          <a:rect l="0" t="0" r="0" b="0"/>
          <a:pathLst>
            <a:path>
              <a:moveTo>
                <a:pt x="0" y="0"/>
              </a:moveTo>
              <a:lnTo>
                <a:pt x="0" y="438352"/>
              </a:lnTo>
              <a:lnTo>
                <a:pt x="218740" y="43835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968213A-A341-415F-8FD5-75ECA48C6FE7}">
      <dsp:nvSpPr>
        <dsp:cNvPr id="0" name=""/>
        <dsp:cNvSpPr/>
      </dsp:nvSpPr>
      <dsp:spPr>
        <a:xfrm>
          <a:off x="4914597" y="886370"/>
          <a:ext cx="3289823" cy="285791"/>
        </a:xfrm>
        <a:custGeom>
          <a:avLst/>
          <a:gdLst/>
          <a:ahLst/>
          <a:cxnLst/>
          <a:rect l="0" t="0" r="0" b="0"/>
          <a:pathLst>
            <a:path>
              <a:moveTo>
                <a:pt x="0" y="0"/>
              </a:moveTo>
              <a:lnTo>
                <a:pt x="0" y="196423"/>
              </a:lnTo>
              <a:lnTo>
                <a:pt x="3289823" y="196423"/>
              </a:lnTo>
              <a:lnTo>
                <a:pt x="3289823" y="28579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71C6DA2-2B53-4B60-B920-B125BEDF5226}">
      <dsp:nvSpPr>
        <dsp:cNvPr id="0" name=""/>
        <dsp:cNvSpPr/>
      </dsp:nvSpPr>
      <dsp:spPr>
        <a:xfrm>
          <a:off x="4405059" y="1851132"/>
          <a:ext cx="398754" cy="2613683"/>
        </a:xfrm>
        <a:custGeom>
          <a:avLst/>
          <a:gdLst/>
          <a:ahLst/>
          <a:cxnLst/>
          <a:rect l="0" t="0" r="0" b="0"/>
          <a:pathLst>
            <a:path>
              <a:moveTo>
                <a:pt x="398754" y="0"/>
              </a:moveTo>
              <a:lnTo>
                <a:pt x="398754" y="2613683"/>
              </a:lnTo>
              <a:lnTo>
                <a:pt x="0" y="261368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BB37F58-415B-4EB1-8357-0D4C5B9D8B83}">
      <dsp:nvSpPr>
        <dsp:cNvPr id="0" name=""/>
        <dsp:cNvSpPr/>
      </dsp:nvSpPr>
      <dsp:spPr>
        <a:xfrm>
          <a:off x="4405059" y="1851132"/>
          <a:ext cx="398754" cy="2139787"/>
        </a:xfrm>
        <a:custGeom>
          <a:avLst/>
          <a:gdLst/>
          <a:ahLst/>
          <a:cxnLst/>
          <a:rect l="0" t="0" r="0" b="0"/>
          <a:pathLst>
            <a:path>
              <a:moveTo>
                <a:pt x="398754" y="0"/>
              </a:moveTo>
              <a:lnTo>
                <a:pt x="398754" y="2139787"/>
              </a:lnTo>
              <a:lnTo>
                <a:pt x="0" y="213978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FFDF9A3-539B-4BB2-A497-80A513FA9448}">
      <dsp:nvSpPr>
        <dsp:cNvPr id="0" name=""/>
        <dsp:cNvSpPr/>
      </dsp:nvSpPr>
      <dsp:spPr>
        <a:xfrm>
          <a:off x="4405059" y="1851132"/>
          <a:ext cx="398754" cy="1665892"/>
        </a:xfrm>
        <a:custGeom>
          <a:avLst/>
          <a:gdLst/>
          <a:ahLst/>
          <a:cxnLst/>
          <a:rect l="0" t="0" r="0" b="0"/>
          <a:pathLst>
            <a:path>
              <a:moveTo>
                <a:pt x="398754" y="0"/>
              </a:moveTo>
              <a:lnTo>
                <a:pt x="398754" y="1665892"/>
              </a:lnTo>
              <a:lnTo>
                <a:pt x="0" y="166589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1B16802-55B1-44A4-B26C-9AC4CD8693A6}">
      <dsp:nvSpPr>
        <dsp:cNvPr id="0" name=""/>
        <dsp:cNvSpPr/>
      </dsp:nvSpPr>
      <dsp:spPr>
        <a:xfrm>
          <a:off x="4405059" y="1851132"/>
          <a:ext cx="398754" cy="1016851"/>
        </a:xfrm>
        <a:custGeom>
          <a:avLst/>
          <a:gdLst/>
          <a:ahLst/>
          <a:cxnLst/>
          <a:rect l="0" t="0" r="0" b="0"/>
          <a:pathLst>
            <a:path>
              <a:moveTo>
                <a:pt x="398754" y="0"/>
              </a:moveTo>
              <a:lnTo>
                <a:pt x="398754" y="1016851"/>
              </a:lnTo>
              <a:lnTo>
                <a:pt x="0" y="101685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47E4D6B-CEB4-473B-AE0D-2B65FFD7B3E0}">
      <dsp:nvSpPr>
        <dsp:cNvPr id="0" name=""/>
        <dsp:cNvSpPr/>
      </dsp:nvSpPr>
      <dsp:spPr>
        <a:xfrm>
          <a:off x="4405059" y="1851132"/>
          <a:ext cx="398754" cy="379607"/>
        </a:xfrm>
        <a:custGeom>
          <a:avLst/>
          <a:gdLst/>
          <a:ahLst/>
          <a:cxnLst/>
          <a:rect l="0" t="0" r="0" b="0"/>
          <a:pathLst>
            <a:path>
              <a:moveTo>
                <a:pt x="398754" y="0"/>
              </a:moveTo>
              <a:lnTo>
                <a:pt x="398754" y="379607"/>
              </a:lnTo>
              <a:lnTo>
                <a:pt x="0" y="37960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FA9E11D-D9D2-44A2-8C9F-E7BDFD3BCDF2}">
      <dsp:nvSpPr>
        <dsp:cNvPr id="0" name=""/>
        <dsp:cNvSpPr/>
      </dsp:nvSpPr>
      <dsp:spPr>
        <a:xfrm>
          <a:off x="2668785" y="886370"/>
          <a:ext cx="2245812" cy="285791"/>
        </a:xfrm>
        <a:custGeom>
          <a:avLst/>
          <a:gdLst/>
          <a:ahLst/>
          <a:cxnLst/>
          <a:rect l="0" t="0" r="0" b="0"/>
          <a:pathLst>
            <a:path>
              <a:moveTo>
                <a:pt x="2245812" y="0"/>
              </a:moveTo>
              <a:lnTo>
                <a:pt x="2245812" y="196423"/>
              </a:lnTo>
              <a:lnTo>
                <a:pt x="0" y="196423"/>
              </a:lnTo>
              <a:lnTo>
                <a:pt x="0" y="28579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88F2A02-6EED-47A1-BB34-AC15B4BBA1BA}">
      <dsp:nvSpPr>
        <dsp:cNvPr id="0" name=""/>
        <dsp:cNvSpPr/>
      </dsp:nvSpPr>
      <dsp:spPr>
        <a:xfrm>
          <a:off x="18596" y="6750"/>
          <a:ext cx="9792002" cy="879619"/>
        </a:xfrm>
        <a:prstGeom prst="rect">
          <a:avLst/>
        </a:prstGeom>
        <a:solidFill>
          <a:srgbClr val="679F8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ZA" sz="2400" b="1" kern="1200" dirty="0" smtClean="0">
              <a:solidFill>
                <a:sysClr val="window" lastClr="FFFFFF"/>
              </a:solidFill>
              <a:latin typeface="Lato"/>
              <a:ea typeface="+mn-ea"/>
              <a:cs typeface="+mn-cs"/>
            </a:rPr>
            <a:t>Problem Statement Incarceration:</a:t>
          </a:r>
        </a:p>
        <a:p>
          <a:pPr lvl="0" algn="ctr" defTabSz="1066800">
            <a:lnSpc>
              <a:spcPct val="90000"/>
            </a:lnSpc>
            <a:spcBef>
              <a:spcPct val="0"/>
            </a:spcBef>
            <a:spcAft>
              <a:spcPct val="35000"/>
            </a:spcAft>
          </a:pPr>
          <a:r>
            <a:rPr lang="en-ZA" sz="2400" b="1" kern="1200" dirty="0" smtClean="0">
              <a:solidFill>
                <a:sysClr val="window" lastClr="FFFFFF"/>
              </a:solidFill>
              <a:latin typeface="Lato"/>
              <a:ea typeface="+mn-ea"/>
              <a:cs typeface="+mn-cs"/>
            </a:rPr>
            <a:t>Inefficient implementation of case management processes</a:t>
          </a:r>
          <a:endParaRPr lang="en-ZA" sz="2400" b="1" kern="1200" dirty="0">
            <a:solidFill>
              <a:sysClr val="window" lastClr="FFFFFF"/>
            </a:solidFill>
            <a:latin typeface="Lato"/>
            <a:ea typeface="+mn-ea"/>
            <a:cs typeface="+mn-cs"/>
          </a:endParaRPr>
        </a:p>
      </dsp:txBody>
      <dsp:txXfrm>
        <a:off x="18596" y="6750"/>
        <a:ext cx="9792002" cy="879619"/>
      </dsp:txXfrm>
    </dsp:sp>
    <dsp:sp modelId="{F8DA1906-0175-4E17-A149-23E7E8972947}">
      <dsp:nvSpPr>
        <dsp:cNvPr id="0" name=""/>
        <dsp:cNvSpPr/>
      </dsp:nvSpPr>
      <dsp:spPr>
        <a:xfrm>
          <a:off x="0" y="1172161"/>
          <a:ext cx="5337570" cy="678970"/>
        </a:xfrm>
        <a:prstGeom prst="rect">
          <a:avLst/>
        </a:prstGeom>
        <a:solidFill>
          <a:srgbClr val="679F81">
            <a:lumMod val="20000"/>
            <a:lumOff val="80000"/>
          </a:srgbClr>
        </a:solidFill>
        <a:ln w="12700" cap="flat" cmpd="sng" algn="ctr">
          <a:solidFill>
            <a:srgbClr val="CC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700" b="1" kern="1200" dirty="0" smtClean="0">
              <a:solidFill>
                <a:sysClr val="windowText" lastClr="000000"/>
              </a:solidFill>
              <a:latin typeface="Lato"/>
              <a:ea typeface="+mn-ea"/>
              <a:cs typeface="+mn-cs"/>
            </a:rPr>
            <a:t>Direct cause:</a:t>
          </a:r>
        </a:p>
        <a:p>
          <a:pPr lvl="0" algn="ctr" defTabSz="755650">
            <a:lnSpc>
              <a:spcPct val="90000"/>
            </a:lnSpc>
            <a:spcBef>
              <a:spcPct val="0"/>
            </a:spcBef>
            <a:spcAft>
              <a:spcPct val="35000"/>
            </a:spcAft>
          </a:pPr>
          <a:r>
            <a:rPr lang="en-ZA" sz="1700" b="1" kern="1200" dirty="0" smtClean="0">
              <a:solidFill>
                <a:sysClr val="windowText" lastClr="000000"/>
              </a:solidFill>
              <a:latin typeface="Lato"/>
              <a:ea typeface="+mn-ea"/>
              <a:cs typeface="+mn-cs"/>
            </a:rPr>
            <a:t>Inadequate case management  system and processes</a:t>
          </a:r>
          <a:endParaRPr lang="en-ZA" sz="1700" b="1" kern="1200" dirty="0">
            <a:solidFill>
              <a:sysClr val="windowText" lastClr="000000"/>
            </a:solidFill>
            <a:latin typeface="Lato"/>
            <a:ea typeface="+mn-ea"/>
            <a:cs typeface="+mn-cs"/>
          </a:endParaRPr>
        </a:p>
      </dsp:txBody>
      <dsp:txXfrm>
        <a:off x="0" y="1172161"/>
        <a:ext cx="5337570" cy="678970"/>
      </dsp:txXfrm>
    </dsp:sp>
    <dsp:sp modelId="{71676374-195F-48E5-89D5-6E1D424B0FFF}">
      <dsp:nvSpPr>
        <dsp:cNvPr id="0" name=""/>
        <dsp:cNvSpPr/>
      </dsp:nvSpPr>
      <dsp:spPr>
        <a:xfrm>
          <a:off x="445056" y="2017958"/>
          <a:ext cx="3960002" cy="42556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ysClr val="windowText" lastClr="000000"/>
              </a:solidFill>
              <a:latin typeface="Lato"/>
              <a:ea typeface="+mn-ea"/>
              <a:cs typeface="+mn-cs"/>
            </a:rPr>
            <a:t>A&amp;R system is outdated (manual)</a:t>
          </a:r>
          <a:endParaRPr lang="en-ZA" sz="1600" kern="1200" dirty="0">
            <a:solidFill>
              <a:sysClr val="windowText" lastClr="000000"/>
            </a:solidFill>
            <a:latin typeface="Lato"/>
            <a:ea typeface="+mn-ea"/>
            <a:cs typeface="+mn-cs"/>
          </a:endParaRPr>
        </a:p>
      </dsp:txBody>
      <dsp:txXfrm>
        <a:off x="445056" y="2017958"/>
        <a:ext cx="3960002" cy="425564"/>
      </dsp:txXfrm>
    </dsp:sp>
    <dsp:sp modelId="{04997934-AE63-4C2C-BDD3-F8306B63C160}">
      <dsp:nvSpPr>
        <dsp:cNvPr id="0" name=""/>
        <dsp:cNvSpPr/>
      </dsp:nvSpPr>
      <dsp:spPr>
        <a:xfrm>
          <a:off x="445056" y="2491853"/>
          <a:ext cx="3960002" cy="75226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Lack of integrated criminal justice information  and management system (SAP62, SAP 69C &amp; sentence remarks) – CMC, Parole Board  &amp; NCCS)</a:t>
          </a:r>
          <a:endParaRPr lang="en-ZA" sz="1400" kern="1200" dirty="0">
            <a:solidFill>
              <a:sysClr val="windowText" lastClr="000000"/>
            </a:solidFill>
            <a:latin typeface="Lato"/>
            <a:ea typeface="+mn-ea"/>
            <a:cs typeface="+mn-cs"/>
          </a:endParaRPr>
        </a:p>
      </dsp:txBody>
      <dsp:txXfrm>
        <a:off x="445056" y="2491853"/>
        <a:ext cx="3960002" cy="752261"/>
      </dsp:txXfrm>
    </dsp:sp>
    <dsp:sp modelId="{30F96058-61B8-47F1-B14C-ABBB34E29D40}">
      <dsp:nvSpPr>
        <dsp:cNvPr id="0" name=""/>
        <dsp:cNvSpPr/>
      </dsp:nvSpPr>
      <dsp:spPr>
        <a:xfrm>
          <a:off x="445056" y="3304242"/>
          <a:ext cx="3960002" cy="42556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Delay in the renewal of Parole Board contracts </a:t>
          </a:r>
          <a:endParaRPr lang="en-ZA" sz="1400" kern="1200" dirty="0">
            <a:solidFill>
              <a:sysClr val="windowText" lastClr="000000"/>
            </a:solidFill>
            <a:latin typeface="Lato"/>
            <a:ea typeface="+mn-ea"/>
            <a:cs typeface="+mn-cs"/>
          </a:endParaRPr>
        </a:p>
      </dsp:txBody>
      <dsp:txXfrm>
        <a:off x="445056" y="3304242"/>
        <a:ext cx="3960002" cy="425564"/>
      </dsp:txXfrm>
    </dsp:sp>
    <dsp:sp modelId="{2E3268F2-DA85-486D-B116-6430054EA745}">
      <dsp:nvSpPr>
        <dsp:cNvPr id="0" name=""/>
        <dsp:cNvSpPr/>
      </dsp:nvSpPr>
      <dsp:spPr>
        <a:xfrm>
          <a:off x="445056" y="3778138"/>
          <a:ext cx="3960002" cy="42556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solidFill>
                <a:sysClr val="windowText" lastClr="000000"/>
              </a:solidFill>
              <a:latin typeface="Lato"/>
              <a:ea typeface="+mn-ea"/>
              <a:cs typeface="+mn-cs"/>
            </a:rPr>
            <a:t>High inmate population</a:t>
          </a:r>
          <a:endParaRPr lang="en-GB" sz="1800" kern="1200" dirty="0">
            <a:solidFill>
              <a:sysClr val="windowText" lastClr="000000"/>
            </a:solidFill>
            <a:latin typeface="Lato"/>
            <a:ea typeface="+mn-ea"/>
            <a:cs typeface="+mn-cs"/>
          </a:endParaRPr>
        </a:p>
      </dsp:txBody>
      <dsp:txXfrm>
        <a:off x="445056" y="3778138"/>
        <a:ext cx="3960002" cy="425564"/>
      </dsp:txXfrm>
    </dsp:sp>
    <dsp:sp modelId="{80280B0E-C490-407D-B821-360CCAB430E3}">
      <dsp:nvSpPr>
        <dsp:cNvPr id="0" name=""/>
        <dsp:cNvSpPr/>
      </dsp:nvSpPr>
      <dsp:spPr>
        <a:xfrm>
          <a:off x="445056" y="4252033"/>
          <a:ext cx="3960002" cy="42556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Lack of integrated planning within the JCPS Cluster</a:t>
          </a:r>
          <a:endParaRPr lang="en-ZA" sz="1400" kern="1200" dirty="0">
            <a:solidFill>
              <a:sysClr val="windowText" lastClr="000000"/>
            </a:solidFill>
            <a:latin typeface="Lato"/>
            <a:ea typeface="+mn-ea"/>
            <a:cs typeface="+mn-cs"/>
          </a:endParaRPr>
        </a:p>
      </dsp:txBody>
      <dsp:txXfrm>
        <a:off x="445056" y="4252033"/>
        <a:ext cx="3960002" cy="425564"/>
      </dsp:txXfrm>
    </dsp:sp>
    <dsp:sp modelId="{A77E401D-2FCF-4457-9D6E-3A52AE0953B1}">
      <dsp:nvSpPr>
        <dsp:cNvPr id="0" name=""/>
        <dsp:cNvSpPr/>
      </dsp:nvSpPr>
      <dsp:spPr>
        <a:xfrm>
          <a:off x="5535636" y="1172161"/>
          <a:ext cx="5337570" cy="678970"/>
        </a:xfrm>
        <a:prstGeom prst="rect">
          <a:avLst/>
        </a:prstGeom>
        <a:solidFill>
          <a:srgbClr val="679F81">
            <a:lumMod val="20000"/>
            <a:lumOff val="80000"/>
          </a:srgbClr>
        </a:solidFill>
        <a:ln w="12700" cap="flat" cmpd="sng" algn="ctr">
          <a:solidFill>
            <a:srgbClr val="CC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700" b="1" kern="1200" dirty="0" smtClean="0">
              <a:solidFill>
                <a:sysClr val="windowText" lastClr="000000"/>
              </a:solidFill>
              <a:latin typeface="Lato"/>
              <a:ea typeface="+mn-ea"/>
              <a:cs typeface="+mn-cs"/>
            </a:rPr>
            <a:t>Direct cause:</a:t>
          </a:r>
        </a:p>
        <a:p>
          <a:pPr lvl="0" algn="ctr" defTabSz="755650">
            <a:lnSpc>
              <a:spcPct val="90000"/>
            </a:lnSpc>
            <a:spcBef>
              <a:spcPct val="0"/>
            </a:spcBef>
            <a:spcAft>
              <a:spcPct val="35000"/>
            </a:spcAft>
          </a:pPr>
          <a:r>
            <a:rPr lang="en-ZA" sz="1700" b="1" kern="1200" dirty="0" smtClean="0">
              <a:solidFill>
                <a:sysClr val="windowText" lastClr="000000"/>
              </a:solidFill>
              <a:latin typeface="Lato"/>
              <a:ea typeface="+mn-ea"/>
              <a:cs typeface="+mn-cs"/>
            </a:rPr>
            <a:t>Overcrowding</a:t>
          </a:r>
          <a:endParaRPr lang="en-ZA" sz="1700" b="1" kern="1200" dirty="0">
            <a:solidFill>
              <a:sysClr val="windowText" lastClr="000000"/>
            </a:solidFill>
            <a:latin typeface="Lato"/>
            <a:ea typeface="+mn-ea"/>
            <a:cs typeface="+mn-cs"/>
          </a:endParaRPr>
        </a:p>
      </dsp:txBody>
      <dsp:txXfrm>
        <a:off x="5535636" y="1172161"/>
        <a:ext cx="5337570" cy="678970"/>
      </dsp:txXfrm>
    </dsp:sp>
    <dsp:sp modelId="{49C762F4-52E8-425A-A729-15F7A06C0BC9}">
      <dsp:nvSpPr>
        <dsp:cNvPr id="0" name=""/>
        <dsp:cNvSpPr/>
      </dsp:nvSpPr>
      <dsp:spPr>
        <a:xfrm>
          <a:off x="6288134" y="2019485"/>
          <a:ext cx="3960002" cy="539998"/>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700" kern="1200" dirty="0" smtClean="0">
              <a:solidFill>
                <a:sysClr val="windowText" lastClr="000000"/>
              </a:solidFill>
              <a:latin typeface="Lato"/>
              <a:ea typeface="+mn-ea"/>
              <a:cs typeface="+mn-cs"/>
            </a:rPr>
            <a:t>Occupancy levels exceed available bed space.</a:t>
          </a:r>
          <a:endParaRPr lang="en-ZA" sz="1700" kern="1200" dirty="0">
            <a:solidFill>
              <a:sysClr val="windowText" lastClr="000000"/>
            </a:solidFill>
            <a:latin typeface="Lato"/>
            <a:ea typeface="+mn-ea"/>
            <a:cs typeface="+mn-cs"/>
          </a:endParaRPr>
        </a:p>
      </dsp:txBody>
      <dsp:txXfrm>
        <a:off x="6288134" y="2019485"/>
        <a:ext cx="3960002" cy="539998"/>
      </dsp:txXfrm>
    </dsp:sp>
    <dsp:sp modelId="{774F3DCD-0B39-4FAE-AE71-8AB8542BB12A}">
      <dsp:nvSpPr>
        <dsp:cNvPr id="0" name=""/>
        <dsp:cNvSpPr/>
      </dsp:nvSpPr>
      <dsp:spPr>
        <a:xfrm>
          <a:off x="6288134" y="2620229"/>
          <a:ext cx="3960002" cy="539998"/>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700" kern="1200" dirty="0" smtClean="0">
              <a:solidFill>
                <a:sysClr val="windowText" lastClr="000000"/>
              </a:solidFill>
              <a:latin typeface="Lato"/>
              <a:ea typeface="+mn-ea"/>
              <a:cs typeface="+mn-cs"/>
            </a:rPr>
            <a:t>No control over the influx of both remand detainees and sentenced offenders </a:t>
          </a:r>
          <a:endParaRPr lang="en-ZA" sz="1700" kern="1200" dirty="0">
            <a:solidFill>
              <a:sysClr val="windowText" lastClr="000000"/>
            </a:solidFill>
            <a:latin typeface="Lato"/>
            <a:ea typeface="+mn-ea"/>
            <a:cs typeface="+mn-cs"/>
          </a:endParaRPr>
        </a:p>
      </dsp:txBody>
      <dsp:txXfrm>
        <a:off x="6288134" y="2620229"/>
        <a:ext cx="3960002" cy="539998"/>
      </dsp:txXfrm>
    </dsp:sp>
    <dsp:sp modelId="{CE91A116-8EDB-45C6-9DE1-07D2C038F17A}">
      <dsp:nvSpPr>
        <dsp:cNvPr id="0" name=""/>
        <dsp:cNvSpPr/>
      </dsp:nvSpPr>
      <dsp:spPr>
        <a:xfrm>
          <a:off x="6288134" y="3230118"/>
          <a:ext cx="3960002" cy="539998"/>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700" kern="1200" dirty="0" smtClean="0">
              <a:solidFill>
                <a:sysClr val="windowText" lastClr="000000"/>
              </a:solidFill>
              <a:latin typeface="Lato"/>
              <a:ea typeface="+mn-ea"/>
              <a:cs typeface="+mn-cs"/>
            </a:rPr>
            <a:t>Inadequate implementation of the multi-pronged strategy</a:t>
          </a:r>
        </a:p>
      </dsp:txBody>
      <dsp:txXfrm>
        <a:off x="6288134" y="3230118"/>
        <a:ext cx="3960002" cy="539998"/>
      </dsp:txXfrm>
    </dsp:sp>
    <dsp:sp modelId="{A23FE1F3-2C15-4317-9AC1-723FB6D82FA7}">
      <dsp:nvSpPr>
        <dsp:cNvPr id="0" name=""/>
        <dsp:cNvSpPr/>
      </dsp:nvSpPr>
      <dsp:spPr>
        <a:xfrm>
          <a:off x="6288134" y="3875260"/>
          <a:ext cx="3960002" cy="647998"/>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Limited functioning of courts during national lockdown, lack of electronic system for bail payment, limited functioning of AVR courts</a:t>
          </a:r>
          <a:endParaRPr lang="en-ZA" sz="1400" kern="1200" dirty="0">
            <a:solidFill>
              <a:sysClr val="windowText" lastClr="000000"/>
            </a:solidFill>
            <a:latin typeface="Lato"/>
            <a:ea typeface="+mn-ea"/>
            <a:cs typeface="+mn-cs"/>
          </a:endParaRPr>
        </a:p>
      </dsp:txBody>
      <dsp:txXfrm>
        <a:off x="6288134" y="3875260"/>
        <a:ext cx="3960002" cy="647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0.28737</cdr:x>
      <cdr:y>0.16099</cdr:y>
    </cdr:from>
    <cdr:to>
      <cdr:x>0.7248</cdr:x>
      <cdr:y>0.85628</cdr:y>
    </cdr:to>
    <cdr:sp macro="" textlink="">
      <cdr:nvSpPr>
        <cdr:cNvPr id="2" name="Oval 1"/>
        <cdr:cNvSpPr/>
      </cdr:nvSpPr>
      <cdr:spPr>
        <a:xfrm xmlns:a="http://schemas.openxmlformats.org/drawingml/2006/main">
          <a:off x="2136744" y="746201"/>
          <a:ext cx="3252525" cy="3222610"/>
        </a:xfrm>
        <a:prstGeom xmlns:a="http://schemas.openxmlformats.org/drawingml/2006/main" prst="ellipse">
          <a:avLst/>
        </a:prstGeom>
        <a:blipFill xmlns:a="http://schemas.openxmlformats.org/drawingml/2006/main">
          <a:blip xmlns:r="http://schemas.openxmlformats.org/officeDocument/2006/relationships" r:embed="rId1"/>
          <a:stretch>
            <a:fillRect/>
          </a:stretch>
        </a:blip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0.06719</cdr:x>
      <cdr:y>0.30251</cdr:y>
    </cdr:from>
    <cdr:to>
      <cdr:x>0.17855</cdr:x>
      <cdr:y>0.48089</cdr:y>
    </cdr:to>
    <cdr:sp macro="" textlink="">
      <cdr:nvSpPr>
        <cdr:cNvPr id="3" name="Oval 2">
          <a:extLst xmlns:a="http://schemas.openxmlformats.org/drawingml/2006/main">
            <a:ext uri="{FF2B5EF4-FFF2-40B4-BE49-F238E27FC236}">
              <a16:creationId xmlns="" xmlns:r="http://schemas.openxmlformats.org/officeDocument/2006/relationships" xmlns:p="http://schemas.openxmlformats.org/presentationml/2006/main" xmlns:a16="http://schemas.microsoft.com/office/drawing/2014/main" xmlns:lc="http://schemas.openxmlformats.org/drawingml/2006/lockedCanvas" id="{2EF9CEEA-65F2-4E31-AFB9-C410E054534C}"/>
            </a:ext>
          </a:extLst>
        </cdr:cNvPr>
        <cdr:cNvSpPr/>
      </cdr:nvSpPr>
      <cdr:spPr>
        <a:xfrm xmlns:a="http://schemas.openxmlformats.org/drawingml/2006/main">
          <a:off x="499590" y="1402121"/>
          <a:ext cx="828000" cy="826783"/>
        </a:xfrm>
        <a:prstGeom xmlns:a="http://schemas.openxmlformats.org/drawingml/2006/main" prst="ellipse">
          <a:avLst/>
        </a:prstGeom>
        <a:solidFill xmlns:a="http://schemas.openxmlformats.org/drawingml/2006/main">
          <a:schemeClr val="accent6">
            <a:lumMod val="60000"/>
            <a:lumOff val="40000"/>
          </a:schemeClr>
        </a:solidFill>
        <a:ln xmlns:a="http://schemas.openxmlformats.org/drawingml/2006/main" w="12700" cap="flat" cmpd="sng" algn="ctr">
          <a:no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E0337-60F2-48E3-804D-D8A7DEE870FB}" type="datetimeFigureOut">
              <a:rPr lang="en-ZA" smtClean="0"/>
              <a:t>2020/10/07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6F0A4-DABF-438F-8DC1-E5244420521C}" type="slidenum">
              <a:rPr lang="en-ZA" smtClean="0"/>
              <a:t>‹#›</a:t>
            </a:fld>
            <a:endParaRPr lang="en-ZA"/>
          </a:p>
        </p:txBody>
      </p:sp>
    </p:spTree>
    <p:extLst>
      <p:ext uri="{BB962C8B-B14F-4D97-AF65-F5344CB8AC3E}">
        <p14:creationId xmlns:p14="http://schemas.microsoft.com/office/powerpoint/2010/main" val="427930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exels.com/@fauxel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a:t>
            </a:fld>
            <a:endParaRPr lang="en-ID">
              <a:solidFill>
                <a:prstClr val="black"/>
              </a:solidFill>
            </a:endParaRPr>
          </a:p>
        </p:txBody>
      </p:sp>
    </p:spTree>
    <p:extLst>
      <p:ext uri="{BB962C8B-B14F-4D97-AF65-F5344CB8AC3E}">
        <p14:creationId xmlns:p14="http://schemas.microsoft.com/office/powerpoint/2010/main" val="7925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Are there any pathways that are blocked, can we follow a new or different pathway to get to the same result.  Has COVID-19 open/ closed some challenges or are they still relevant.</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73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11</a:t>
            </a:fld>
            <a:endParaRPr lang="en-ZA"/>
          </a:p>
        </p:txBody>
      </p:sp>
    </p:spTree>
    <p:extLst>
      <p:ext uri="{BB962C8B-B14F-4D97-AF65-F5344CB8AC3E}">
        <p14:creationId xmlns:p14="http://schemas.microsoft.com/office/powerpoint/2010/main" val="129411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no further consultation</a:t>
            </a:r>
            <a:r>
              <a:rPr lang="en-US" baseline="0" dirty="0" smtClean="0"/>
              <a:t> on APP KPI, whatever is added her will be taken as the final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12</a:t>
            </a:fld>
            <a:endParaRPr lang="en-ZA"/>
          </a:p>
        </p:txBody>
      </p:sp>
    </p:spTree>
    <p:extLst>
      <p:ext uri="{BB962C8B-B14F-4D97-AF65-F5344CB8AC3E}">
        <p14:creationId xmlns:p14="http://schemas.microsoft.com/office/powerpoint/2010/main" val="79062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The alternative modes of delivery to improve performance</a:t>
            </a:r>
          </a:p>
          <a:p>
            <a:pPr marL="342900" indent="-342900">
              <a:buAutoNum type="alphaLcParenR"/>
            </a:pPr>
            <a:r>
              <a:rPr lang="en-ZA" dirty="0" smtClean="0"/>
              <a:t>Reflect on the current modes of delivery and SDM proposed</a:t>
            </a:r>
          </a:p>
          <a:p>
            <a:pPr marL="342900" indent="-342900">
              <a:buAutoNum type="alphaLcParenR"/>
            </a:pPr>
            <a:r>
              <a:rPr lang="en-ZA" dirty="0" smtClean="0"/>
              <a:t>Steps taken to resolve the challenges </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396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4805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342900" indent="-342900">
              <a:buAutoNum type="alphaLcParenR"/>
            </a:pPr>
            <a:r>
              <a:rPr lang="en-ZA" dirty="0" smtClean="0"/>
              <a:t>Critical success factors</a:t>
            </a:r>
          </a:p>
          <a:p>
            <a:pPr marL="342900" indent="-342900">
              <a:buAutoNum type="alphaLcParenR"/>
            </a:pPr>
            <a:r>
              <a:rPr lang="en-ZA" dirty="0" smtClean="0"/>
              <a:t>How will the success factors influence improvement</a:t>
            </a:r>
          </a:p>
          <a:p>
            <a:pPr marL="342900" indent="-342900">
              <a:buAutoNum type="alphaLcParenR"/>
            </a:pPr>
            <a:r>
              <a:rPr lang="en-ZA" dirty="0" smtClean="0"/>
              <a:t>Identified key dependencies to engage in delivery of services</a:t>
            </a:r>
          </a:p>
          <a:p>
            <a:pPr marL="342900" indent="-342900">
              <a:buAutoNum type="alphaLcParenR"/>
            </a:pPr>
            <a:r>
              <a:rPr lang="en-ZA" dirty="0" smtClean="0"/>
              <a:t>Measures taken to engage with such dependencies </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7486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190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1" i="0" u="none" strike="noStrike" kern="1200" dirty="0" err="1">
                <a:solidFill>
                  <a:schemeClr val="tx1"/>
                </a:solidFill>
                <a:effectLst/>
                <a:latin typeface="+mn-lt"/>
                <a:ea typeface="+mn-ea"/>
                <a:cs typeface="+mn-cs"/>
                <a:hlinkClick r:id="rId3"/>
              </a:rPr>
              <a:t>fauxels</a:t>
            </a:r>
            <a:endParaRPr lang="en-US" sz="1200" b="1" i="0" u="none" strike="noStrike"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Pexels</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18</a:t>
            </a:fld>
            <a:endParaRPr lang="en-ID">
              <a:solidFill>
                <a:prstClr val="black"/>
              </a:solidFill>
            </a:endParaRPr>
          </a:p>
        </p:txBody>
      </p:sp>
    </p:spTree>
    <p:extLst>
      <p:ext uri="{BB962C8B-B14F-4D97-AF65-F5344CB8AC3E}">
        <p14:creationId xmlns:p14="http://schemas.microsoft.com/office/powerpoint/2010/main" val="42695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86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53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Brainstorming</a:t>
            </a:r>
            <a:r>
              <a:rPr lang="en-US" baseline="0" dirty="0" smtClean="0"/>
              <a:t> technique:</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Push: Driving forces in the present that affect the future</a:t>
            </a:r>
          </a:p>
          <a:p>
            <a:pPr marL="0" lvl="0" indent="0" algn="l" rtl="0">
              <a:spcBef>
                <a:spcPts val="0"/>
              </a:spcBef>
              <a:spcAft>
                <a:spcPts val="0"/>
              </a:spcAft>
              <a:buNone/>
            </a:pPr>
            <a:r>
              <a:rPr lang="en-US" dirty="0" smtClean="0"/>
              <a:t>Weights: barriers to change that keep us in the past</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79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provided by Strategic Management –</a:t>
            </a:r>
            <a:r>
              <a:rPr lang="en-US" baseline="0" dirty="0" smtClean="0"/>
              <a:t> Outcome Leaders need to develop their own please</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5</a:t>
            </a:fld>
            <a:endParaRPr lang="en-ZA"/>
          </a:p>
        </p:txBody>
      </p:sp>
    </p:spTree>
    <p:extLst>
      <p:ext uri="{BB962C8B-B14F-4D97-AF65-F5344CB8AC3E}">
        <p14:creationId xmlns:p14="http://schemas.microsoft.com/office/powerpoint/2010/main" val="417438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28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for information</a:t>
            </a:r>
            <a:r>
              <a:rPr lang="en-US" baseline="0" dirty="0" smtClean="0"/>
              <a:t> only – remind managers what the seven priority areas are – not for presentation purposes</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7</a:t>
            </a:fld>
            <a:endParaRPr lang="en-ZA"/>
          </a:p>
        </p:txBody>
      </p:sp>
    </p:spTree>
    <p:extLst>
      <p:ext uri="{BB962C8B-B14F-4D97-AF65-F5344CB8AC3E}">
        <p14:creationId xmlns:p14="http://schemas.microsoft.com/office/powerpoint/2010/main" val="218003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None for outcome 2</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8</a:t>
            </a:fld>
            <a:endParaRPr lang="en-ZA"/>
          </a:p>
        </p:txBody>
      </p:sp>
    </p:spTree>
    <p:extLst>
      <p:ext uri="{BB962C8B-B14F-4D97-AF65-F5344CB8AC3E}">
        <p14:creationId xmlns:p14="http://schemas.microsoft.com/office/powerpoint/2010/main" val="131314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Review the Problem/ Solution Trees to determine if there are any gaps that need to be closed (new problems/ root causes) taking into consideration the current operating environment.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9</a:t>
            </a:fld>
            <a:endParaRPr lang="en-ZA"/>
          </a:p>
        </p:txBody>
      </p:sp>
    </p:spTree>
    <p:extLst>
      <p:ext uri="{BB962C8B-B14F-4D97-AF65-F5344CB8AC3E}">
        <p14:creationId xmlns:p14="http://schemas.microsoft.com/office/powerpoint/2010/main" val="220729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118514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62863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10837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FFAA-25BE-47A2-A60E-349BE354A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 xmlns:a16="http://schemas.microsoft.com/office/drawing/2014/main" id="{993DAA34-980C-44A0-9965-D1AF72E12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1345950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43E93-BC38-4864-A0B9-1D0652470EC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0804DEF6-B94F-4858-A2BA-F37F3A9A606E}"/>
              </a:ext>
            </a:extLst>
          </p:cNvPr>
          <p:cNvSpPr>
            <a:spLocks noGrp="1"/>
          </p:cNvSpPr>
          <p:nvPr>
            <p:ph idx="1"/>
          </p:nvPr>
        </p:nvSpPr>
        <p:spPr>
          <a:xfrm>
            <a:off x="533400" y="1825624"/>
            <a:ext cx="111252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3" name="Rectangle 12">
            <a:extLst>
              <a:ext uri="{FF2B5EF4-FFF2-40B4-BE49-F238E27FC236}">
                <a16:creationId xmlns="" xmlns:a16="http://schemas.microsoft.com/office/drawing/2014/main" id="{A83CFA3F-9BFB-394E-B024-801F5C16AFBF}"/>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4" name="TextBox 13">
            <a:extLst>
              <a:ext uri="{FF2B5EF4-FFF2-40B4-BE49-F238E27FC236}">
                <a16:creationId xmlns="" xmlns:a16="http://schemas.microsoft.com/office/drawing/2014/main" id="{6618A9FD-B820-B240-9420-22134C01C43C}"/>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 xmlns:a16="http://schemas.microsoft.com/office/drawing/2014/main" id="{CBACB319-1A34-0E43-B81E-5DE55CAF099D}"/>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6" name="Straight Connector 15">
            <a:extLst>
              <a:ext uri="{FF2B5EF4-FFF2-40B4-BE49-F238E27FC236}">
                <a16:creationId xmlns="" xmlns:a16="http://schemas.microsoft.com/office/drawing/2014/main" id="{BC8222F1-2A79-4F48-AD19-D3E7155A5973}"/>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5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E63D7A-540E-425A-BEF5-69BB8D40B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 xmlns:a16="http://schemas.microsoft.com/office/drawing/2014/main" id="{2F3CBEA5-6625-4A00-B51E-8641A4AE2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4716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DD00FA-CA57-4FCA-BFA6-C374C16C9DB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FE40965A-09CA-4AA8-9C52-A5770F423454}"/>
              </a:ext>
            </a:extLst>
          </p:cNvPr>
          <p:cNvSpPr>
            <a:spLocks noGrp="1"/>
          </p:cNvSpPr>
          <p:nvPr>
            <p:ph sz="half" idx="1"/>
          </p:nvPr>
        </p:nvSpPr>
        <p:spPr>
          <a:xfrm>
            <a:off x="533400" y="1825624"/>
            <a:ext cx="54864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 xmlns:a16="http://schemas.microsoft.com/office/drawing/2014/main" id="{FE9E6E0D-8C89-4C4D-B2ED-BC0A4867F963}"/>
              </a:ext>
            </a:extLst>
          </p:cNvPr>
          <p:cNvSpPr>
            <a:spLocks noGrp="1"/>
          </p:cNvSpPr>
          <p:nvPr>
            <p:ph sz="half" idx="2"/>
          </p:nvPr>
        </p:nvSpPr>
        <p:spPr>
          <a:xfrm>
            <a:off x="6172200" y="1825624"/>
            <a:ext cx="54864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1" name="Rectangle 10">
            <a:extLst>
              <a:ext uri="{FF2B5EF4-FFF2-40B4-BE49-F238E27FC236}">
                <a16:creationId xmlns="" xmlns:a16="http://schemas.microsoft.com/office/drawing/2014/main" id="{CCDF1EEE-0E33-4A4C-B856-E1D2CAD41B1D}"/>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A4DADB03-1FEF-B848-8AD4-1107C28DE259}"/>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000A049B-BEAF-8145-AFF0-55736D747D60}"/>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3AC4DCFB-9E5E-4343-B88F-BFF79008DD22}"/>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008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1BB064-2B6B-4DB3-B5F2-73FB6436F6E4}"/>
              </a:ext>
            </a:extLst>
          </p:cNvPr>
          <p:cNvSpPr>
            <a:spLocks noGrp="1"/>
          </p:cNvSpPr>
          <p:nvPr>
            <p:ph type="title"/>
          </p:nvPr>
        </p:nvSpPr>
        <p:spPr>
          <a:xfrm>
            <a:off x="533400" y="365125"/>
            <a:ext cx="11128376" cy="1325563"/>
          </a:xfrm>
        </p:spPr>
        <p:txBody>
          <a:bodyPr/>
          <a:lstStyle/>
          <a:p>
            <a:r>
              <a:rPr lang="en-US" dirty="0"/>
              <a:t>Click to edit Master title style</a:t>
            </a:r>
            <a:endParaRPr lang="en-ID" dirty="0"/>
          </a:p>
        </p:txBody>
      </p:sp>
      <p:sp>
        <p:nvSpPr>
          <p:cNvPr id="3" name="Text Placeholder 2">
            <a:extLst>
              <a:ext uri="{FF2B5EF4-FFF2-40B4-BE49-F238E27FC236}">
                <a16:creationId xmlns="" xmlns:a16="http://schemas.microsoft.com/office/drawing/2014/main" id="{320364BD-656F-49D4-978C-1EF0460DC833}"/>
              </a:ext>
            </a:extLst>
          </p:cNvPr>
          <p:cNvSpPr>
            <a:spLocks noGrp="1"/>
          </p:cNvSpPr>
          <p:nvPr>
            <p:ph type="body" idx="1"/>
          </p:nvPr>
        </p:nvSpPr>
        <p:spPr>
          <a:xfrm>
            <a:off x="533400" y="1681163"/>
            <a:ext cx="5464175" cy="8370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72CC1E74-B5DE-489B-8062-6F648F39AF21}"/>
              </a:ext>
            </a:extLst>
          </p:cNvPr>
          <p:cNvSpPr>
            <a:spLocks noGrp="1"/>
          </p:cNvSpPr>
          <p:nvPr>
            <p:ph sz="half" idx="2"/>
          </p:nvPr>
        </p:nvSpPr>
        <p:spPr>
          <a:xfrm>
            <a:off x="533400" y="2505074"/>
            <a:ext cx="5464175"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5" name="Text Placeholder 4">
            <a:extLst>
              <a:ext uri="{FF2B5EF4-FFF2-40B4-BE49-F238E27FC236}">
                <a16:creationId xmlns="" xmlns:a16="http://schemas.microsoft.com/office/drawing/2014/main" id="{ACD74AC3-B164-43D5-8EE3-2B3FACE1F05B}"/>
              </a:ext>
            </a:extLst>
          </p:cNvPr>
          <p:cNvSpPr>
            <a:spLocks noGrp="1"/>
          </p:cNvSpPr>
          <p:nvPr>
            <p:ph type="body" sz="quarter" idx="3"/>
          </p:nvPr>
        </p:nvSpPr>
        <p:spPr>
          <a:xfrm>
            <a:off x="6172200"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D59746C-CBAC-4D9D-AFCA-8ED31A88891C}"/>
              </a:ext>
            </a:extLst>
          </p:cNvPr>
          <p:cNvSpPr>
            <a:spLocks noGrp="1"/>
          </p:cNvSpPr>
          <p:nvPr>
            <p:ph sz="quarter" idx="4"/>
          </p:nvPr>
        </p:nvSpPr>
        <p:spPr>
          <a:xfrm>
            <a:off x="6172200" y="2505074"/>
            <a:ext cx="5486400"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13" name="Rectangle 12">
            <a:extLst>
              <a:ext uri="{FF2B5EF4-FFF2-40B4-BE49-F238E27FC236}">
                <a16:creationId xmlns="" xmlns:a16="http://schemas.microsoft.com/office/drawing/2014/main" id="{27CBF80B-F7BE-684E-B80A-86103702FD93}"/>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4" name="TextBox 13">
            <a:extLst>
              <a:ext uri="{FF2B5EF4-FFF2-40B4-BE49-F238E27FC236}">
                <a16:creationId xmlns="" xmlns:a16="http://schemas.microsoft.com/office/drawing/2014/main" id="{B7DD9B41-86AC-8F4C-900D-2BDD191394A0}"/>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 xmlns:a16="http://schemas.microsoft.com/office/drawing/2014/main" id="{29D4882F-7788-6A46-ACDB-A2C45EC5B49B}"/>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2" name="Straight Connector 21">
            <a:extLst>
              <a:ext uri="{FF2B5EF4-FFF2-40B4-BE49-F238E27FC236}">
                <a16:creationId xmlns="" xmlns:a16="http://schemas.microsoft.com/office/drawing/2014/main" id="{687CA224-252A-DB42-9CB3-604E913644BF}"/>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32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ADFF5-D2DF-4F4C-B84D-A9AF846D83A3}"/>
              </a:ext>
            </a:extLst>
          </p:cNvPr>
          <p:cNvSpPr>
            <a:spLocks noGrp="1"/>
          </p:cNvSpPr>
          <p:nvPr>
            <p:ph type="title"/>
          </p:nvPr>
        </p:nvSpPr>
        <p:spPr/>
        <p:txBody>
          <a:bodyPr/>
          <a:lstStyle/>
          <a:p>
            <a:r>
              <a:rPr lang="en-US"/>
              <a:t>Click to edit Master title style</a:t>
            </a:r>
            <a:endParaRPr lang="en-ID"/>
          </a:p>
        </p:txBody>
      </p:sp>
      <p:sp>
        <p:nvSpPr>
          <p:cNvPr id="15" name="Rectangle 14">
            <a:extLst>
              <a:ext uri="{FF2B5EF4-FFF2-40B4-BE49-F238E27FC236}">
                <a16:creationId xmlns="" xmlns:a16="http://schemas.microsoft.com/office/drawing/2014/main" id="{3479D463-626D-4D34-B749-7F089E12D7CA}"/>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6" name="TextBox 15">
            <a:extLst>
              <a:ext uri="{FF2B5EF4-FFF2-40B4-BE49-F238E27FC236}">
                <a16:creationId xmlns="" xmlns:a16="http://schemas.microsoft.com/office/drawing/2014/main" id="{081B3419-F562-4556-ADD7-D768E4EA415A}"/>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 xmlns:a16="http://schemas.microsoft.com/office/drawing/2014/main" id="{EFDD757A-A93F-4A87-AABA-56DAE452BE14}"/>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6" name="Straight Connector 5">
            <a:extLst>
              <a:ext uri="{FF2B5EF4-FFF2-40B4-BE49-F238E27FC236}">
                <a16:creationId xmlns="" xmlns:a16="http://schemas.microsoft.com/office/drawing/2014/main" id="{4B86A402-833A-414F-8B21-CB235D6F827F}"/>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317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393BA3B-C4DB-9346-8386-CB62A06CFE52}"/>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9" name="TextBox 8">
            <a:extLst>
              <a:ext uri="{FF2B5EF4-FFF2-40B4-BE49-F238E27FC236}">
                <a16:creationId xmlns="" xmlns:a16="http://schemas.microsoft.com/office/drawing/2014/main" id="{034F4A44-6379-C844-B743-22309C4305B4}"/>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 xmlns:a16="http://schemas.microsoft.com/office/drawing/2014/main" id="{43DCB562-F21B-0C48-ADFD-506D203737A1}"/>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7" name="Straight Connector 16">
            <a:extLst>
              <a:ext uri="{FF2B5EF4-FFF2-40B4-BE49-F238E27FC236}">
                <a16:creationId xmlns="" xmlns:a16="http://schemas.microsoft.com/office/drawing/2014/main" id="{91C8FB76-362B-314B-8CD5-C776CC4E9D5E}"/>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005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11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
        <p:nvSpPr>
          <p:cNvPr id="7" name="Rectangle 6">
            <a:extLst>
              <a:ext uri="{FF2B5EF4-FFF2-40B4-BE49-F238E27FC236}">
                <a16:creationId xmlns="" xmlns:a16="http://schemas.microsoft.com/office/drawing/2014/main" id="{3479D463-626D-4D34-B749-7F089E12D7CA}"/>
              </a:ext>
            </a:extLst>
          </p:cNvPr>
          <p:cNvSpPr/>
          <p:nvPr userDrawn="1"/>
        </p:nvSpPr>
        <p:spPr>
          <a:xfrm>
            <a:off x="11202988" y="6438640"/>
            <a:ext cx="455612" cy="41936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516E4415-7190-4740-A70C-FF2C4EC25AE3}" type="slidenum">
              <a:rPr kumimoji="0" lang="en-ID" sz="1600" b="0" i="0" u="none" strike="noStrike" kern="0" cap="none" spc="0" normalizeH="0" baseline="0" noProof="0" smtClean="0">
                <a:ln>
                  <a:noFill/>
                </a:ln>
                <a:solidFill>
                  <a:srgbClr val="FFFFFF"/>
                </a:solidFill>
                <a:effectLst/>
                <a:uLnTx/>
                <a:uFillTx/>
                <a:latin typeface="Segoe UI Light"/>
              </a:rPr>
              <a:t>‹#›</a:t>
            </a:fld>
            <a:endParaRPr kumimoji="0" lang="en-ID" sz="1600" b="0" i="0" u="none" strike="noStrike" kern="0" cap="none" spc="0" normalizeH="0" baseline="0" noProof="0" dirty="0" smtClean="0">
              <a:ln>
                <a:noFill/>
              </a:ln>
              <a:solidFill>
                <a:srgbClr val="FFFFFF"/>
              </a:solidFill>
              <a:effectLst/>
              <a:uLnTx/>
              <a:uFillTx/>
              <a:latin typeface="Segoe UI Light"/>
            </a:endParaRPr>
          </a:p>
        </p:txBody>
      </p:sp>
      <p:sp>
        <p:nvSpPr>
          <p:cNvPr id="8" name="TextBox 7">
            <a:extLst>
              <a:ext uri="{FF2B5EF4-FFF2-40B4-BE49-F238E27FC236}">
                <a16:creationId xmlns="" xmlns:a16="http://schemas.microsoft.com/office/drawing/2014/main" id="{EFDD757A-A93F-4A87-AABA-56DAE452BE14}"/>
              </a:ext>
            </a:extLst>
          </p:cNvPr>
          <p:cNvSpPr txBox="1"/>
          <p:nvPr userDrawn="1"/>
        </p:nvSpPr>
        <p:spPr>
          <a:xfrm>
            <a:off x="9277165" y="6561787"/>
            <a:ext cx="1726816" cy="123111"/>
          </a:xfrm>
          <a:prstGeom prst="rect">
            <a:avLst/>
          </a:prstGeom>
          <a:noFill/>
        </p:spPr>
        <p:txBody>
          <a:bodyPr wrap="square" lIns="0" tIns="0" rIns="0" bIns="0" rtlCol="0" anchor="ctr">
            <a:spAutoFit/>
          </a:bodyPr>
          <a:lstStyle/>
          <a:p>
            <a:pPr algn="r"/>
            <a:r>
              <a:rPr lang="en-US" sz="800" dirty="0" smtClean="0">
                <a:solidFill>
                  <a:srgbClr val="FFFFFF">
                    <a:lumMod val="65000"/>
                  </a:srgbClr>
                </a:solidFill>
                <a:latin typeface="Segoe UI Light" panose="020B0502040204020203" pitchFamily="34" charset="0"/>
                <a:cs typeface="Segoe UI Light" panose="020B0502040204020203" pitchFamily="34" charset="0"/>
              </a:rPr>
              <a:t>2020</a:t>
            </a:r>
            <a:r>
              <a:rPr lang="en-US" sz="800" baseline="0" dirty="0" smtClean="0">
                <a:solidFill>
                  <a:srgbClr val="FFFFFF">
                    <a:lumMod val="65000"/>
                  </a:srgbClr>
                </a:solidFill>
                <a:latin typeface="Segoe UI Light" panose="020B0502040204020203" pitchFamily="34" charset="0"/>
                <a:cs typeface="Segoe UI Light" panose="020B0502040204020203" pitchFamily="34" charset="0"/>
              </a:rPr>
              <a:t> STRATEGIC PLANNING SESSION</a:t>
            </a:r>
            <a:endParaRPr lang="en-US" sz="800" dirty="0">
              <a:solidFill>
                <a:srgbClr val="FFFFFF">
                  <a:lumMod val="65000"/>
                </a:srgbClr>
              </a:solidFill>
              <a:latin typeface="Segoe UI Light" panose="020B0502040204020203" pitchFamily="34" charset="0"/>
              <a:cs typeface="Segoe UI Light" panose="020B0502040204020203" pitchFamily="34" charset="0"/>
            </a:endParaRPr>
          </a:p>
        </p:txBody>
      </p:sp>
      <p:cxnSp>
        <p:nvCxnSpPr>
          <p:cNvPr id="9" name="Straight Connector 8">
            <a:extLst>
              <a:ext uri="{FF2B5EF4-FFF2-40B4-BE49-F238E27FC236}">
                <a16:creationId xmlns="" xmlns:a16="http://schemas.microsoft.com/office/drawing/2014/main" id="{4B86A402-833A-414F-8B21-CB235D6F827F}"/>
              </a:ext>
            </a:extLst>
          </p:cNvPr>
          <p:cNvCxnSpPr>
            <a:cxnSpLocks/>
          </p:cNvCxnSpPr>
          <p:nvPr userDrawn="1"/>
        </p:nvCxnSpPr>
        <p:spPr>
          <a:xfrm flipH="1" flipV="1">
            <a:off x="1" y="6648320"/>
            <a:ext cx="9277164" cy="36578"/>
          </a:xfrm>
          <a:prstGeom prst="line">
            <a:avLst/>
          </a:prstGeom>
          <a:noFill/>
          <a:ln w="6350" cap="flat" cmpd="sng" algn="ctr">
            <a:solidFill>
              <a:srgbClr val="FFFFFF">
                <a:lumMod val="85000"/>
              </a:srgbClr>
            </a:solidFill>
            <a:prstDash val="solid"/>
            <a:miter lim="800000"/>
          </a:ln>
          <a:effectLst/>
        </p:spPr>
      </p:cxnSp>
      <p:sp>
        <p:nvSpPr>
          <p:cNvPr id="11" name="Rectangle 10">
            <a:extLst>
              <a:ext uri="{FF2B5EF4-FFF2-40B4-BE49-F238E27FC236}">
                <a16:creationId xmlns="" xmlns:a16="http://schemas.microsoft.com/office/drawing/2014/main" id="{F9EDA4DD-5668-4D40-9FD9-47B3AC01D45D}"/>
              </a:ext>
            </a:extLst>
          </p:cNvPr>
          <p:cNvSpPr/>
          <p:nvPr userDrawn="1"/>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Rounded Rectangle 11">
            <a:extLst>
              <a:ext uri="{FF2B5EF4-FFF2-40B4-BE49-F238E27FC236}">
                <a16:creationId xmlns="" xmlns:a16="http://schemas.microsoft.com/office/drawing/2014/main" id="{3FF68B7E-2A3C-7445-840D-E03AC743B2BC}"/>
              </a:ext>
            </a:extLst>
          </p:cNvPr>
          <p:cNvSpPr/>
          <p:nvPr userDrawn="1"/>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userDrawn="1"/>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 xmlns:a16="http://schemas.microsoft.com/office/drawing/2014/main" id="{4430A9AA-BB5E-FF43-8C3E-F42948508E5B}"/>
              </a:ext>
            </a:extLst>
          </p:cNvPr>
          <p:cNvSpPr txBox="1">
            <a:spLocks/>
          </p:cNvSpPr>
          <p:nvPr userDrawn="1"/>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Georgia"/>
            </a:endParaRPr>
          </a:p>
        </p:txBody>
      </p:sp>
    </p:spTree>
    <p:extLst>
      <p:ext uri="{BB962C8B-B14F-4D97-AF65-F5344CB8AC3E}">
        <p14:creationId xmlns:p14="http://schemas.microsoft.com/office/powerpoint/2010/main" val="70474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B33DCC-E58D-4E90-BD32-93612EB10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EFB7CF97-5037-48C8-8243-48B5F7870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 xmlns:a16="http://schemas.microsoft.com/office/drawing/2014/main" id="{26953ED2-55B1-4F90-9569-25377B50E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 xmlns:a16="http://schemas.microsoft.com/office/drawing/2014/main" id="{3989266A-499E-2343-B303-4B178C30E570}"/>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2F05756C-735A-1542-A4CF-6C2913A561ED}"/>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5D58A4D1-5981-C340-BAD7-3ED40B65EE05}"/>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119B55FB-0CFF-5E46-A4B3-3D6E62F4E84A}"/>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752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03295E-5F2E-469B-B4C3-767643F28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 xmlns:a16="http://schemas.microsoft.com/office/drawing/2014/main" id="{3A84A6C5-DA12-455A-81DD-2B5C41D0E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 xmlns:a16="http://schemas.microsoft.com/office/drawing/2014/main" id="{A5A59A1D-8CC0-43CE-9EB7-F5DE71D0A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 xmlns:a16="http://schemas.microsoft.com/office/drawing/2014/main" id="{D872BFBD-2615-9640-9703-8EEEC0944B27}"/>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D55BD58D-CDDC-0B45-BA7A-2D58ACD8E367}"/>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DDF31592-E398-C448-9356-F7FEFD601356}"/>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FD5EB6E1-447A-E449-9E7F-AD2F2F82B068}"/>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01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3B649-33B5-49E0-AF95-5C2F743605D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DB1F3234-B853-4DD4-ACD3-949D5F2843AC}"/>
              </a:ext>
            </a:extLst>
          </p:cNvPr>
          <p:cNvSpPr>
            <a:spLocks noGrp="1"/>
          </p:cNvSpPr>
          <p:nvPr>
            <p:ph type="body" orient="vert" idx="1"/>
          </p:nvPr>
        </p:nvSpPr>
        <p:spPr>
          <a:xfrm>
            <a:off x="533400" y="1825624"/>
            <a:ext cx="11125200" cy="442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 xmlns:a16="http://schemas.microsoft.com/office/drawing/2014/main" id="{CCD772A1-19DF-FC40-93B0-113A11233C2C}"/>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1" name="TextBox 10">
            <a:extLst>
              <a:ext uri="{FF2B5EF4-FFF2-40B4-BE49-F238E27FC236}">
                <a16:creationId xmlns="" xmlns:a16="http://schemas.microsoft.com/office/drawing/2014/main" id="{60F58FA3-9F95-6E4E-8DB3-1983AF82D083}"/>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 xmlns:a16="http://schemas.microsoft.com/office/drawing/2014/main" id="{F8220442-8EC3-8142-8D68-4D0002EC4B0E}"/>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9" name="Straight Connector 18">
            <a:extLst>
              <a:ext uri="{FF2B5EF4-FFF2-40B4-BE49-F238E27FC236}">
                <a16:creationId xmlns="" xmlns:a16="http://schemas.microsoft.com/office/drawing/2014/main" id="{859C459C-D3A2-F444-AA24-2FF13DDB64C9}"/>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542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74D309-A159-49EF-AA30-9AD12AF5DB54}"/>
              </a:ext>
            </a:extLst>
          </p:cNvPr>
          <p:cNvSpPr>
            <a:spLocks noGrp="1"/>
          </p:cNvSpPr>
          <p:nvPr>
            <p:ph type="title" orient="vert"/>
          </p:nvPr>
        </p:nvSpPr>
        <p:spPr>
          <a:xfrm>
            <a:off x="8724900" y="365124"/>
            <a:ext cx="2933700" cy="5883275"/>
          </a:xfrm>
        </p:spPr>
        <p:txBody>
          <a:bodyPr vert="eaVert"/>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BC069772-6562-4B91-92CF-F6615BFA124D}"/>
              </a:ext>
            </a:extLst>
          </p:cNvPr>
          <p:cNvSpPr>
            <a:spLocks noGrp="1"/>
          </p:cNvSpPr>
          <p:nvPr>
            <p:ph type="body" orient="vert" idx="1"/>
          </p:nvPr>
        </p:nvSpPr>
        <p:spPr>
          <a:xfrm>
            <a:off x="533400" y="365124"/>
            <a:ext cx="8039100"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 xmlns:a16="http://schemas.microsoft.com/office/drawing/2014/main" id="{C4F8C710-60E3-E749-A6EB-7EE4C02A26EA}"/>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1" name="TextBox 10">
            <a:extLst>
              <a:ext uri="{FF2B5EF4-FFF2-40B4-BE49-F238E27FC236}">
                <a16:creationId xmlns="" xmlns:a16="http://schemas.microsoft.com/office/drawing/2014/main" id="{F046843F-F29D-064F-B757-5F1CF13F0C7B}"/>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 xmlns:a16="http://schemas.microsoft.com/office/drawing/2014/main" id="{64F24F20-2E9E-974F-B756-97AD6FA57349}"/>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9" name="Straight Connector 18">
            <a:extLst>
              <a:ext uri="{FF2B5EF4-FFF2-40B4-BE49-F238E27FC236}">
                <a16:creationId xmlns="" xmlns:a16="http://schemas.microsoft.com/office/drawing/2014/main" id="{1FDA2B64-5758-0541-A488-9683D27A3A67}"/>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11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4111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4467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0E9A891-64E2-48B2-9C5E-81C16EB8C2CB}" type="datetimeFigureOut">
              <a:rPr lang="en-ZA" smtClean="0"/>
              <a:t>2020/10/07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749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E9A891-64E2-48B2-9C5E-81C16EB8C2CB}" type="datetimeFigureOut">
              <a:rPr lang="en-ZA" smtClean="0"/>
              <a:t>2020/10/07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8843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A891-64E2-48B2-9C5E-81C16EB8C2CB}" type="datetimeFigureOut">
              <a:rPr lang="en-ZA" smtClean="0"/>
              <a:t>2020/10/07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7009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35890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5193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A891-64E2-48B2-9C5E-81C16EB8C2CB}" type="datetimeFigureOut">
              <a:rPr lang="en-ZA" smtClean="0"/>
              <a:t>2020/10/07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606A-28FD-4A9E-8E1C-5460220D7A80}" type="slidenum">
              <a:rPr lang="en-ZA" smtClean="0"/>
              <a:t>‹#›</a:t>
            </a:fld>
            <a:endParaRPr lang="en-ZA"/>
          </a:p>
        </p:txBody>
      </p:sp>
    </p:spTree>
    <p:extLst>
      <p:ext uri="{BB962C8B-B14F-4D97-AF65-F5344CB8AC3E}">
        <p14:creationId xmlns:p14="http://schemas.microsoft.com/office/powerpoint/2010/main" val="428376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6A607F61-C91A-47FF-BBFB-DF776E24F283}"/>
              </a:ext>
            </a:extLst>
          </p:cNvPr>
          <p:cNvGraphicFramePr>
            <a:graphicFrameLocks noChangeAspect="1"/>
          </p:cNvGraphicFramePr>
          <p:nvPr userDrawn="1">
            <p:custDataLst>
              <p:tags r:id="rId1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4" name="think-cell Slide" r:id="rId17" imgW="383" imgH="384" progId="TCLayout.ActiveDocument.1">
                  <p:embed/>
                </p:oleObj>
              </mc:Choice>
              <mc:Fallback>
                <p:oleObj name="think-cell Slide" r:id="rId17" imgW="383" imgH="384"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98082631-599A-467D-B49A-E699D64CA6CB}"/>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solidFill>
                <a:srgbClr val="FFFFFF"/>
              </a:solidFill>
              <a:latin typeface="Georgia" panose="02040502050405020303" pitchFamily="18" charset="0"/>
              <a:ea typeface="+mj-ea"/>
              <a:cs typeface="+mj-cs"/>
              <a:sym typeface="Georgia" panose="02040502050405020303" pitchFamily="18" charset="0"/>
            </a:endParaRPr>
          </a:p>
        </p:txBody>
      </p:sp>
      <p:sp>
        <p:nvSpPr>
          <p:cNvPr id="2" name="Title Placeholder 1">
            <a:extLst>
              <a:ext uri="{FF2B5EF4-FFF2-40B4-BE49-F238E27FC236}">
                <a16:creationId xmlns="" xmlns:a16="http://schemas.microsoft.com/office/drawing/2014/main" id="{21DE9C95-668D-4C97-99D8-074E1701B424}"/>
              </a:ext>
            </a:extLst>
          </p:cNvPr>
          <p:cNvSpPr>
            <a:spLocks noGrp="1"/>
          </p:cNvSpPr>
          <p:nvPr>
            <p:ph type="title"/>
          </p:nvPr>
        </p:nvSpPr>
        <p:spPr>
          <a:xfrm>
            <a:off x="533400" y="406400"/>
            <a:ext cx="11125200" cy="889000"/>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a:extLst>
              <a:ext uri="{FF2B5EF4-FFF2-40B4-BE49-F238E27FC236}">
                <a16:creationId xmlns="" xmlns:a16="http://schemas.microsoft.com/office/drawing/2014/main" id="{A2F9BE55-B1B7-4BDF-8E9F-D05E93906AC4}"/>
              </a:ext>
            </a:extLst>
          </p:cNvPr>
          <p:cNvSpPr>
            <a:spLocks noGrp="1"/>
          </p:cNvSpPr>
          <p:nvPr>
            <p:ph type="body" idx="1"/>
          </p:nvPr>
        </p:nvSpPr>
        <p:spPr>
          <a:xfrm>
            <a:off x="533400" y="1524000"/>
            <a:ext cx="11125200" cy="4652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Tree>
    <p:extLst>
      <p:ext uri="{BB962C8B-B14F-4D97-AF65-F5344CB8AC3E}">
        <p14:creationId xmlns:p14="http://schemas.microsoft.com/office/powerpoint/2010/main" val="371680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pos="7344">
          <p15:clr>
            <a:srgbClr val="F26B43"/>
          </p15:clr>
        </p15:guide>
        <p15:guide id="3" orient="horz" pos="3936">
          <p15:clr>
            <a:srgbClr val="F26B43"/>
          </p15:clr>
        </p15:guide>
        <p15:guide id="4" orient="horz" pos="960">
          <p15:clr>
            <a:srgbClr val="F26B43"/>
          </p15:clr>
        </p15:guide>
        <p15:guide id="5" orient="horz" pos="8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jp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298" y="0"/>
            <a:ext cx="12192000" cy="6900903"/>
            <a:chOff x="-13298" y="0"/>
            <a:chExt cx="12192000" cy="6900903"/>
          </a:xfrm>
        </p:grpSpPr>
        <p:sp>
          <p:nvSpPr>
            <p:cNvPr id="6" name="Rectangle 5"/>
            <p:cNvSpPr/>
            <p:nvPr/>
          </p:nvSpPr>
          <p:spPr>
            <a:xfrm>
              <a:off x="-13298" y="0"/>
              <a:ext cx="12192000" cy="6866655"/>
            </a:xfrm>
            <a:prstGeom prst="rect">
              <a:avLst/>
            </a:prstGeom>
            <a: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5" name="Rectangle 4">
              <a:extLst>
                <a:ext uri="{FF2B5EF4-FFF2-40B4-BE49-F238E27FC236}">
                  <a16:creationId xmlns="" xmlns:a16="http://schemas.microsoft.com/office/drawing/2014/main" id="{DF200334-FF46-1D40-B2FE-CA974742C6B8}"/>
                </a:ext>
              </a:extLst>
            </p:cNvPr>
            <p:cNvSpPr/>
            <p:nvPr/>
          </p:nvSpPr>
          <p:spPr>
            <a:xfrm>
              <a:off x="-10274" y="3465102"/>
              <a:ext cx="12178702" cy="3435801"/>
            </a:xfrm>
            <a:prstGeom prst="rect">
              <a:avLst/>
            </a:prstGeom>
            <a:gradFill flip="none" rotWithShape="1">
              <a:gsLst>
                <a:gs pos="0">
                  <a:schemeClr val="bg1"/>
                </a:gs>
                <a:gs pos="100000">
                  <a:schemeClr val="bg1">
                    <a:alpha val="59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 xmlns:a16="http://schemas.microsoft.com/office/drawing/2014/main" id="{B1364B69-20F5-6548-883F-0675B1C2D27B}"/>
                </a:ext>
              </a:extLst>
            </p:cNvPr>
            <p:cNvSpPr/>
            <p:nvPr/>
          </p:nvSpPr>
          <p:spPr>
            <a:xfrm>
              <a:off x="3597112" y="0"/>
              <a:ext cx="4639726" cy="6421348"/>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 xmlns:a16="http://schemas.microsoft.com/office/drawing/2014/main" id="{DADDC354-7EBE-3548-9016-82A6B02C3C95}"/>
                </a:ext>
              </a:extLst>
            </p:cNvPr>
            <p:cNvSpPr txBox="1">
              <a:spLocks/>
            </p:cNvSpPr>
            <p:nvPr/>
          </p:nvSpPr>
          <p:spPr>
            <a:xfrm>
              <a:off x="3655637" y="3538889"/>
              <a:ext cx="4522676" cy="276998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00000"/>
                </a:lnSpc>
              </a:pPr>
              <a:r>
                <a:rPr lang="en-US" sz="3600" dirty="0" smtClean="0">
                  <a:solidFill>
                    <a:srgbClr val="FFFFFF"/>
                  </a:solidFill>
                  <a:latin typeface="Georgia"/>
                </a:rPr>
                <a:t>Outcome 2</a:t>
              </a:r>
              <a:r>
                <a:rPr lang="en-US" sz="3600" dirty="0">
                  <a:solidFill>
                    <a:srgbClr val="FFFFFF"/>
                  </a:solidFill>
                  <a:latin typeface="Georgia"/>
                </a:rPr>
                <a:t>: Improved case management processes of inmates</a:t>
              </a:r>
              <a:endParaRPr lang="en-ID" sz="3600" dirty="0">
                <a:solidFill>
                  <a:srgbClr val="FFFFFF"/>
                </a:solidFill>
                <a:latin typeface="Georgia"/>
              </a:endParaRPr>
            </a:p>
          </p:txBody>
        </p:sp>
        <p:cxnSp>
          <p:nvCxnSpPr>
            <p:cNvPr id="12" name="Straight Connector 11">
              <a:extLst>
                <a:ext uri="{FF2B5EF4-FFF2-40B4-BE49-F238E27FC236}">
                  <a16:creationId xmlns="" xmlns:a16="http://schemas.microsoft.com/office/drawing/2014/main" id="{B448019C-7EFB-F54B-AD80-B5CB12A12316}"/>
                </a:ext>
              </a:extLst>
            </p:cNvPr>
            <p:cNvCxnSpPr>
              <a:cxnSpLocks/>
            </p:cNvCxnSpPr>
            <p:nvPr/>
          </p:nvCxnSpPr>
          <p:spPr>
            <a:xfrm flipH="1">
              <a:off x="4890424" y="3465102"/>
              <a:ext cx="34749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52161AD9-4FEA-DE47-AB7A-0D3D9F34C056}"/>
                </a:ext>
              </a:extLst>
            </p:cNvPr>
            <p:cNvCxnSpPr>
              <a:cxnSpLocks/>
            </p:cNvCxnSpPr>
            <p:nvPr/>
          </p:nvCxnSpPr>
          <p:spPr>
            <a:xfrm flipH="1">
              <a:off x="4104540" y="3465102"/>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9" y="6029325"/>
              <a:ext cx="2847975" cy="828675"/>
            </a:xfrm>
            <a:prstGeom prst="rect">
              <a:avLst/>
            </a:prstGeom>
          </p:spPr>
        </p:pic>
        <p:sp>
          <p:nvSpPr>
            <p:cNvPr id="18" name="Title 1">
              <a:extLst>
                <a:ext uri="{FF2B5EF4-FFF2-40B4-BE49-F238E27FC236}">
                  <a16:creationId xmlns="" xmlns:a16="http://schemas.microsoft.com/office/drawing/2014/main" id="{DADDC354-7EBE-3548-9016-82A6B02C3C95}"/>
                </a:ext>
              </a:extLst>
            </p:cNvPr>
            <p:cNvSpPr txBox="1">
              <a:spLocks/>
            </p:cNvSpPr>
            <p:nvPr/>
          </p:nvSpPr>
          <p:spPr>
            <a:xfrm>
              <a:off x="3876072" y="120956"/>
              <a:ext cx="4081806" cy="3223190"/>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50000"/>
                </a:lnSpc>
              </a:pPr>
              <a:r>
                <a:rPr lang="en-US" sz="3600" dirty="0" smtClean="0">
                  <a:solidFill>
                    <a:srgbClr val="FFFFFF"/>
                  </a:solidFill>
                  <a:latin typeface="Georgia"/>
                </a:rPr>
                <a:t>2020 ANNUAL STRATEGIC PLANNING SESSION</a:t>
              </a:r>
              <a:endParaRPr lang="en-ID" sz="3600" dirty="0">
                <a:solidFill>
                  <a:srgbClr val="FFFFFF"/>
                </a:solidFill>
                <a:latin typeface="Georgia"/>
              </a:endParaRPr>
            </a:p>
          </p:txBody>
        </p:sp>
      </p:grpSp>
    </p:spTree>
    <p:extLst>
      <p:ext uri="{BB962C8B-B14F-4D97-AF65-F5344CB8AC3E}">
        <p14:creationId xmlns:p14="http://schemas.microsoft.com/office/powerpoint/2010/main" val="3387144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TextBox 8">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sp>
        <p:nvSpPr>
          <p:cNvPr id="10"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Solution tree</a:t>
            </a:r>
            <a:endParaRPr kumimoji="0" lang="en-US" sz="4000" b="1" i="0" u="none" strike="noStrike" kern="1200" cap="none" spc="0" normalizeH="0" baseline="0" noProof="0" dirty="0">
              <a:ln>
                <a:noFill/>
              </a:ln>
              <a:solidFill>
                <a:srgbClr val="000000"/>
              </a:solidFill>
              <a:effectLst/>
              <a:uLnTx/>
              <a:uFillTx/>
              <a:latin typeface="Georgia"/>
            </a:endParaRPr>
          </a:p>
        </p:txBody>
      </p:sp>
      <p:graphicFrame>
        <p:nvGraphicFramePr>
          <p:cNvPr id="5" name="Diagram 4"/>
          <p:cNvGraphicFramePr/>
          <p:nvPr>
            <p:extLst>
              <p:ext uri="{D42A27DB-BD31-4B8C-83A1-F6EECF244321}">
                <p14:modId xmlns:p14="http://schemas.microsoft.com/office/powerpoint/2010/main" val="1829430562"/>
              </p:ext>
            </p:extLst>
          </p:nvPr>
        </p:nvGraphicFramePr>
        <p:xfrm>
          <a:off x="353837" y="541088"/>
          <a:ext cx="11161240" cy="6988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361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8644" y="108204"/>
            <a:ext cx="10805012"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sp>
        <p:nvSpPr>
          <p:cNvPr id="11" name="TextBox 10">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185766765"/>
              </p:ext>
            </p:extLst>
          </p:nvPr>
        </p:nvGraphicFramePr>
        <p:xfrm>
          <a:off x="309648" y="1198933"/>
          <a:ext cx="11574290" cy="5124045"/>
        </p:xfrm>
        <a:graphic>
          <a:graphicData uri="http://schemas.openxmlformats.org/drawingml/2006/table">
            <a:tbl>
              <a:tblPr firstRow="1" firstCol="1" bandRow="1"/>
              <a:tblGrid>
                <a:gridCol w="2195013">
                  <a:extLst>
                    <a:ext uri="{9D8B030D-6E8A-4147-A177-3AD203B41FA5}">
                      <a16:colId xmlns:a16="http://schemas.microsoft.com/office/drawing/2014/main" xmlns="" val="2672124337"/>
                    </a:ext>
                  </a:extLst>
                </a:gridCol>
                <a:gridCol w="3195748">
                  <a:extLst>
                    <a:ext uri="{9D8B030D-6E8A-4147-A177-3AD203B41FA5}">
                      <a16:colId xmlns:a16="http://schemas.microsoft.com/office/drawing/2014/main" xmlns="" val="102369112"/>
                    </a:ext>
                  </a:extLst>
                </a:gridCol>
                <a:gridCol w="1391055">
                  <a:extLst>
                    <a:ext uri="{9D8B030D-6E8A-4147-A177-3AD203B41FA5}">
                      <a16:colId xmlns:a16="http://schemas.microsoft.com/office/drawing/2014/main" xmlns="" val="4122419918"/>
                    </a:ext>
                  </a:extLst>
                </a:gridCol>
                <a:gridCol w="1332689">
                  <a:extLst>
                    <a:ext uri="{9D8B030D-6E8A-4147-A177-3AD203B41FA5}">
                      <a16:colId xmlns:a16="http://schemas.microsoft.com/office/drawing/2014/main" xmlns="" val="1025326353"/>
                    </a:ext>
                  </a:extLst>
                </a:gridCol>
                <a:gridCol w="3459785">
                  <a:extLst>
                    <a:ext uri="{9D8B030D-6E8A-4147-A177-3AD203B41FA5}">
                      <a16:colId xmlns:a16="http://schemas.microsoft.com/office/drawing/2014/main" xmlns="" val="1802985295"/>
                    </a:ext>
                  </a:extLst>
                </a:gridCol>
              </a:tblGrid>
              <a:tr h="27113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500" b="1" i="0" u="none" strike="noStrike" baseline="0" dirty="0">
                          <a:solidFill>
                            <a:schemeClr val="bg1"/>
                          </a:solidFill>
                          <a:latin typeface="+mj-lt"/>
                          <a:ea typeface="+mn-ea"/>
                          <a:cs typeface="+mn-cs"/>
                        </a:rPr>
                        <a:t>Level of Result</a:t>
                      </a:r>
                      <a:endParaRPr lang="en-ZA" sz="15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500" b="1" i="0" u="none" strike="noStrike" baseline="0" dirty="0">
                          <a:solidFill>
                            <a:schemeClr val="bg1"/>
                          </a:solidFill>
                          <a:latin typeface="+mj-lt"/>
                          <a:ea typeface="+mn-ea"/>
                          <a:cs typeface="+mn-cs"/>
                        </a:rPr>
                        <a:t>Indicator</a:t>
                      </a:r>
                      <a:endParaRPr lang="en-ZA" sz="15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500" b="1" i="0" u="none" strike="noStrike" baseline="0" dirty="0" smtClean="0">
                          <a:solidFill>
                            <a:schemeClr val="bg1"/>
                          </a:solidFill>
                          <a:latin typeface="+mj-lt"/>
                          <a:ea typeface="+mn-ea"/>
                          <a:cs typeface="+mn-cs"/>
                        </a:rPr>
                        <a:t>Baseline 2020/21</a:t>
                      </a:r>
                      <a:endParaRPr lang="en-ZA" sz="15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500" b="1" i="0" u="none" strike="noStrike" baseline="0" dirty="0" smtClean="0">
                          <a:solidFill>
                            <a:schemeClr val="bg1"/>
                          </a:solidFill>
                          <a:latin typeface="+mj-lt"/>
                          <a:ea typeface="+mn-ea"/>
                          <a:cs typeface="+mn-cs"/>
                        </a:rPr>
                        <a:t>Target 2021/22</a:t>
                      </a:r>
                      <a:endParaRPr lang="en-ZA" sz="15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500" b="1" i="0" u="none" strike="noStrike" baseline="0" dirty="0" smtClean="0">
                          <a:solidFill>
                            <a:schemeClr val="bg1"/>
                          </a:solidFill>
                          <a:latin typeface="+mj-lt"/>
                          <a:ea typeface="+mn-ea"/>
                          <a:cs typeface="+mn-cs"/>
                        </a:rPr>
                        <a:t>Assumption/Enablers </a:t>
                      </a:r>
                      <a:endParaRPr lang="en-ZA" sz="15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xmlns="" val="2543777863"/>
                  </a:ext>
                </a:extLst>
              </a:tr>
              <a:tr h="117884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GB" sz="1500" b="1" i="0" u="none" strike="noStrike" baseline="0" dirty="0" smtClean="0">
                          <a:solidFill>
                            <a:schemeClr val="tx1"/>
                          </a:solidFill>
                          <a:latin typeface="+mj-lt"/>
                          <a:ea typeface="+mn-ea"/>
                          <a:cs typeface="+mn-cs"/>
                        </a:rPr>
                        <a:t>Impact (Strategic Plan)</a:t>
                      </a:r>
                    </a:p>
                    <a:p>
                      <a:pPr marL="0" marR="0" indent="0" algn="l" defTabSz="914400" eaLnBrk="1" fontAlgn="auto" latinLnBrk="0" hangingPunct="1">
                        <a:lnSpc>
                          <a:spcPct val="100000"/>
                        </a:lnSpc>
                        <a:spcBef>
                          <a:spcPts val="0"/>
                        </a:spcBef>
                        <a:spcAft>
                          <a:spcPts val="0"/>
                        </a:spcAft>
                        <a:buClrTx/>
                        <a:buSzTx/>
                        <a:buFontTx/>
                        <a:buNone/>
                        <a:tabLst/>
                        <a:defRPr/>
                      </a:pPr>
                      <a:r>
                        <a:rPr lang="en-US" sz="1500" b="0" i="0" u="none" strike="noStrike" baseline="0" dirty="0" smtClean="0">
                          <a:solidFill>
                            <a:schemeClr val="tx1"/>
                          </a:solidFill>
                          <a:latin typeface="+mj-lt"/>
                          <a:ea typeface="+mn-ea"/>
                          <a:cs typeface="+mn-cs"/>
                        </a:rPr>
                        <a:t>Safe and empowered communities through sustainable economic development </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GB" sz="1500" b="0" i="0" u="none" strike="noStrike" baseline="0" dirty="0">
                          <a:solidFill>
                            <a:schemeClr val="tx1"/>
                          </a:solidFill>
                          <a:latin typeface="+mj-lt"/>
                          <a:ea typeface="+mn-ea"/>
                          <a:cs typeface="+mn-cs"/>
                        </a:rPr>
                        <a:t> </a:t>
                      </a:r>
                      <a:r>
                        <a:rPr lang="en-GB" sz="1500" b="0" i="0" u="none" strike="noStrike" baseline="0" dirty="0" smtClean="0">
                          <a:solidFill>
                            <a:schemeClr val="tx1"/>
                          </a:solidFill>
                          <a:latin typeface="+mj-lt"/>
                          <a:ea typeface="+mn-ea"/>
                          <a:cs typeface="+mn-cs"/>
                        </a:rPr>
                        <a:t>N/A</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GB" sz="1500" b="0" i="0" u="none" strike="noStrike" baseline="0" dirty="0">
                          <a:solidFill>
                            <a:schemeClr val="tx1"/>
                          </a:solidFill>
                          <a:latin typeface="+mj-lt"/>
                          <a:ea typeface="+mn-ea"/>
                          <a:cs typeface="+mn-cs"/>
                        </a:rPr>
                        <a:t> </a:t>
                      </a:r>
                      <a:r>
                        <a:rPr lang="en-GB" sz="1500" b="0" i="0" u="none" strike="noStrike" baseline="0" dirty="0" smtClean="0">
                          <a:solidFill>
                            <a:schemeClr val="tx1"/>
                          </a:solidFill>
                          <a:latin typeface="+mj-lt"/>
                          <a:ea typeface="+mn-ea"/>
                          <a:cs typeface="+mn-cs"/>
                        </a:rPr>
                        <a:t>N/A</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GB" sz="1500" b="0" i="0" u="none" strike="noStrike" baseline="0" dirty="0">
                          <a:solidFill>
                            <a:schemeClr val="tx1"/>
                          </a:solidFill>
                          <a:latin typeface="+mj-lt"/>
                          <a:ea typeface="+mn-ea"/>
                          <a:cs typeface="+mn-cs"/>
                        </a:rPr>
                        <a:t> </a:t>
                      </a:r>
                      <a:r>
                        <a:rPr lang="en-GB" sz="1500" b="0" i="0" u="none" strike="noStrike" baseline="0" dirty="0" smtClean="0">
                          <a:solidFill>
                            <a:schemeClr val="tx1"/>
                          </a:solidFill>
                          <a:latin typeface="+mj-lt"/>
                          <a:ea typeface="+mn-ea"/>
                          <a:cs typeface="+mn-cs"/>
                        </a:rPr>
                        <a:t>N/A</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GB" sz="1500" b="0" i="0" u="none" strike="noStrike" baseline="0" dirty="0">
                          <a:solidFill>
                            <a:schemeClr val="tx1"/>
                          </a:solidFill>
                          <a:latin typeface="+mj-lt"/>
                          <a:ea typeface="+mn-ea"/>
                          <a:cs typeface="+mn-cs"/>
                        </a:rPr>
                        <a:t> </a:t>
                      </a:r>
                      <a:r>
                        <a:rPr lang="en-GB" sz="1500" b="0" i="0" u="none" strike="noStrike" baseline="0" dirty="0" smtClean="0">
                          <a:solidFill>
                            <a:schemeClr val="tx1"/>
                          </a:solidFill>
                          <a:latin typeface="+mj-lt"/>
                          <a:ea typeface="+mn-ea"/>
                          <a:cs typeface="+mn-cs"/>
                        </a:rPr>
                        <a:t>N/A</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1030024"/>
                  </a:ext>
                </a:extLst>
              </a:tr>
              <a:tr h="2004036">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GB" sz="1500" b="1" i="0" u="none" strike="noStrike" baseline="0" dirty="0" smtClean="0">
                          <a:solidFill>
                            <a:schemeClr val="tx1"/>
                          </a:solidFill>
                          <a:latin typeface="+mj-lt"/>
                          <a:ea typeface="+mn-ea"/>
                          <a:cs typeface="+mn-cs"/>
                        </a:rPr>
                        <a:t>Outcome (Strategic Plan)</a:t>
                      </a:r>
                    </a:p>
                    <a:p>
                      <a:pPr marL="0" marR="0" indent="0" algn="l" defTabSz="914400" eaLnBrk="1" fontAlgn="auto" latinLnBrk="0" hangingPunct="1">
                        <a:lnSpc>
                          <a:spcPct val="100000"/>
                        </a:lnSpc>
                        <a:spcBef>
                          <a:spcPts val="0"/>
                        </a:spcBef>
                        <a:spcAft>
                          <a:spcPts val="0"/>
                        </a:spcAft>
                        <a:buClrTx/>
                        <a:buSzTx/>
                        <a:buFontTx/>
                        <a:buNone/>
                        <a:tabLst/>
                        <a:defRPr/>
                      </a:pPr>
                      <a:r>
                        <a:rPr lang="en-US" sz="1500" b="0" i="0" u="none" strike="noStrike" baseline="0" dirty="0" smtClean="0">
                          <a:solidFill>
                            <a:schemeClr val="tx1"/>
                          </a:solidFill>
                          <a:latin typeface="+mj-lt"/>
                          <a:ea typeface="+mn-ea"/>
                          <a:cs typeface="+mn-cs"/>
                        </a:rPr>
                        <a:t>Improved case management processes of inmates</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US" sz="1500" b="0" i="0" u="none" strike="noStrike" baseline="0" dirty="0" smtClean="0">
                          <a:solidFill>
                            <a:schemeClr val="tx1"/>
                          </a:solidFill>
                          <a:latin typeface="+mj-lt"/>
                          <a:ea typeface="+mn-ea"/>
                          <a:cs typeface="+mn-cs"/>
                        </a:rPr>
                        <a:t>Percentage increase in offenders profiles approved for placement or release</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US" sz="1500" b="0" i="0" u="none" strike="noStrike" baseline="0" dirty="0" smtClean="0">
                          <a:solidFill>
                            <a:schemeClr val="tx1"/>
                          </a:solidFill>
                          <a:latin typeface="+mj-lt"/>
                          <a:ea typeface="+mn-ea"/>
                          <a:cs typeface="+mn-cs"/>
                        </a:rPr>
                        <a:t>53.9% </a:t>
                      </a:r>
                    </a:p>
                    <a:p>
                      <a:pPr algn="just">
                        <a:lnSpc>
                          <a:spcPct val="100000"/>
                        </a:lnSpc>
                        <a:spcAft>
                          <a:spcPts val="0"/>
                        </a:spcAft>
                      </a:pPr>
                      <a:r>
                        <a:rPr lang="en-US" sz="1500" b="0" i="0" u="none" strike="noStrike" baseline="0" dirty="0" smtClean="0">
                          <a:solidFill>
                            <a:schemeClr val="tx1"/>
                          </a:solidFill>
                          <a:latin typeface="+mj-lt"/>
                          <a:ea typeface="+mn-ea"/>
                          <a:cs typeface="+mn-cs"/>
                        </a:rPr>
                        <a:t>(21 965/</a:t>
                      </a:r>
                    </a:p>
                    <a:p>
                      <a:pPr algn="just">
                        <a:lnSpc>
                          <a:spcPct val="100000"/>
                        </a:lnSpc>
                        <a:spcAft>
                          <a:spcPts val="0"/>
                        </a:spcAft>
                      </a:pPr>
                      <a:r>
                        <a:rPr lang="en-US" sz="1500" b="0" i="0" u="none" strike="noStrike" baseline="0" dirty="0" smtClean="0">
                          <a:solidFill>
                            <a:schemeClr val="tx1"/>
                          </a:solidFill>
                          <a:latin typeface="+mj-lt"/>
                          <a:ea typeface="+mn-ea"/>
                          <a:cs typeface="+mn-cs"/>
                        </a:rPr>
                        <a:t>40 775)</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just" defTabSz="914400" eaLnBrk="1" fontAlgn="auto" latinLnBrk="0" hangingPunct="1">
                        <a:lnSpc>
                          <a:spcPct val="100000"/>
                        </a:lnSpc>
                        <a:spcBef>
                          <a:spcPts val="0"/>
                        </a:spcBef>
                        <a:spcAft>
                          <a:spcPts val="0"/>
                        </a:spcAft>
                        <a:buClrTx/>
                        <a:buSzTx/>
                        <a:buFontTx/>
                        <a:buNone/>
                        <a:tabLst/>
                        <a:defRPr/>
                      </a:pPr>
                      <a:r>
                        <a:rPr lang="en-ZA" sz="1500" b="0" i="0" u="none" strike="noStrike" baseline="0" dirty="0" smtClean="0">
                          <a:solidFill>
                            <a:schemeClr val="tx1"/>
                          </a:solidFill>
                          <a:latin typeface="+mj-lt"/>
                          <a:ea typeface="+mn-ea"/>
                          <a:cs typeface="+mn-cs"/>
                        </a:rPr>
                        <a:t>10% increase </a:t>
                      </a:r>
                      <a:endParaRPr lang="en-ZA" sz="15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indent="-177800" algn="just">
                        <a:lnSpc>
                          <a:spcPct val="100000"/>
                        </a:lnSpc>
                        <a:spcAft>
                          <a:spcPts val="300"/>
                        </a:spcAft>
                        <a:buFont typeface="Arial" panose="020B0604020202020204" pitchFamily="34" charset="0"/>
                        <a:buChar char="•"/>
                      </a:pPr>
                      <a:r>
                        <a:rPr lang="en-US" sz="1500" b="0" i="0" u="none" strike="noStrike" baseline="0" dirty="0" smtClean="0">
                          <a:solidFill>
                            <a:schemeClr val="tx1"/>
                          </a:solidFill>
                          <a:latin typeface="+mj-lt"/>
                          <a:ea typeface="+mn-ea"/>
                          <a:cs typeface="+mn-cs"/>
                        </a:rPr>
                        <a:t>Automation of case management processes </a:t>
                      </a:r>
                    </a:p>
                    <a:p>
                      <a:pPr marL="177800" indent="-177800" algn="just">
                        <a:lnSpc>
                          <a:spcPct val="100000"/>
                        </a:lnSpc>
                        <a:spcAft>
                          <a:spcPts val="300"/>
                        </a:spcAft>
                        <a:buFont typeface="Arial" panose="020B0604020202020204" pitchFamily="34" charset="0"/>
                        <a:buChar char="•"/>
                      </a:pPr>
                      <a:r>
                        <a:rPr lang="en-US" sz="1500" b="0" i="0" u="none" strike="noStrike" baseline="0" dirty="0" smtClean="0">
                          <a:solidFill>
                            <a:schemeClr val="tx1"/>
                          </a:solidFill>
                          <a:latin typeface="+mj-lt"/>
                          <a:ea typeface="+mn-ea"/>
                          <a:cs typeface="+mn-cs"/>
                        </a:rPr>
                        <a:t>Comprehensive risk profiling (assessment, profiling and sentence planning) of inmates</a:t>
                      </a:r>
                    </a:p>
                    <a:p>
                      <a:pPr marL="177800" indent="-177800" algn="just">
                        <a:lnSpc>
                          <a:spcPct val="100000"/>
                        </a:lnSpc>
                        <a:spcAft>
                          <a:spcPts val="300"/>
                        </a:spcAft>
                        <a:buFont typeface="Arial" panose="020B0604020202020204" pitchFamily="34" charset="0"/>
                        <a:buChar char="•"/>
                      </a:pPr>
                      <a:r>
                        <a:rPr lang="en-US" sz="1500" b="0" i="0" u="none" strike="noStrike" baseline="0" dirty="0" smtClean="0">
                          <a:solidFill>
                            <a:schemeClr val="tx1"/>
                          </a:solidFill>
                          <a:latin typeface="+mj-lt"/>
                          <a:ea typeface="+mn-ea"/>
                          <a:cs typeface="+mn-cs"/>
                        </a:rPr>
                        <a:t>Regular review of offenders’ progress by case review team</a:t>
                      </a:r>
                    </a:p>
                    <a:p>
                      <a:pPr marL="177800" indent="-177800" algn="just">
                        <a:lnSpc>
                          <a:spcPct val="100000"/>
                        </a:lnSpc>
                        <a:spcAft>
                          <a:spcPts val="300"/>
                        </a:spcAft>
                        <a:buFont typeface="Arial" panose="020B0604020202020204" pitchFamily="34" charset="0"/>
                        <a:buChar char="•"/>
                      </a:pPr>
                      <a:r>
                        <a:rPr lang="en-US" sz="1500" b="0" i="0" u="none" strike="noStrike" baseline="0" dirty="0" smtClean="0">
                          <a:solidFill>
                            <a:schemeClr val="tx1"/>
                          </a:solidFill>
                          <a:latin typeface="+mj-lt"/>
                          <a:ea typeface="+mn-ea"/>
                          <a:cs typeface="+mn-cs"/>
                        </a:rPr>
                        <a:t>Comprehensive offender profiles by CMCs</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31309451"/>
                  </a:ext>
                </a:extLst>
              </a:tr>
              <a:tr h="717131">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GB" sz="1500" b="1" i="0" u="none" strike="noStrike" baseline="0" dirty="0" smtClean="0">
                          <a:solidFill>
                            <a:schemeClr val="tx1"/>
                          </a:solidFill>
                          <a:latin typeface="+mj-lt"/>
                          <a:ea typeface="+mn-ea"/>
                          <a:cs typeface="+mn-cs"/>
                        </a:rPr>
                        <a:t>Output (APP current)</a:t>
                      </a:r>
                    </a:p>
                    <a:p>
                      <a:pPr algn="l">
                        <a:lnSpc>
                          <a:spcPct val="100000"/>
                        </a:lnSpc>
                        <a:spcAft>
                          <a:spcPts val="0"/>
                        </a:spcAft>
                      </a:pPr>
                      <a:r>
                        <a:rPr lang="en-US" sz="1500" b="0" i="0" u="none" strike="noStrike" baseline="0" dirty="0" smtClean="0">
                          <a:solidFill>
                            <a:schemeClr val="tx1"/>
                          </a:solidFill>
                          <a:latin typeface="+mj-lt"/>
                          <a:ea typeface="+mn-ea"/>
                          <a:cs typeface="+mn-cs"/>
                        </a:rPr>
                        <a:t>Management of overcrowding</a:t>
                      </a:r>
                    </a:p>
                    <a:p>
                      <a:pPr algn="l">
                        <a:lnSpc>
                          <a:spcPct val="100000"/>
                        </a:lnSpc>
                        <a:spcAft>
                          <a:spcPts val="0"/>
                        </a:spcAft>
                      </a:pPr>
                      <a:endParaRPr lang="en-US" sz="1500" b="0" i="0" u="none" strike="noStrike" baseline="0" dirty="0" smtClean="0">
                        <a:solidFill>
                          <a:schemeClr val="tx1"/>
                        </a:solidFill>
                        <a:latin typeface="+mj-lt"/>
                        <a:ea typeface="+mn-ea"/>
                        <a:cs typeface="+mn-cs"/>
                      </a:endParaRPr>
                    </a:p>
                    <a:p>
                      <a:pPr algn="l">
                        <a:lnSpc>
                          <a:spcPct val="100000"/>
                        </a:lnSpc>
                        <a:spcAft>
                          <a:spcPts val="0"/>
                        </a:spcAft>
                      </a:pPr>
                      <a:r>
                        <a:rPr lang="en-US" sz="1500" b="0" i="0" u="none" strike="noStrike" baseline="0" dirty="0" smtClean="0">
                          <a:solidFill>
                            <a:schemeClr val="tx1"/>
                          </a:solidFill>
                          <a:latin typeface="+mj-lt"/>
                          <a:ea typeface="+mn-ea"/>
                          <a:cs typeface="+mn-cs"/>
                        </a:rPr>
                        <a:t>Parole / correctional supervision</a:t>
                      </a:r>
                    </a:p>
                    <a:p>
                      <a:pPr algn="l">
                        <a:lnSpc>
                          <a:spcPct val="100000"/>
                        </a:lnSpc>
                        <a:spcAft>
                          <a:spcPts val="0"/>
                        </a:spcAft>
                      </a:pPr>
                      <a:endParaRPr lang="en-US" sz="15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500" b="0" i="0" u="none" strike="noStrike" kern="1200" baseline="0" dirty="0">
                          <a:solidFill>
                            <a:schemeClr val="tx1"/>
                          </a:solidFill>
                          <a:latin typeface="+mj-lt"/>
                          <a:ea typeface="+mn-ea"/>
                          <a:cs typeface="+mn-cs"/>
                        </a:rPr>
                        <a:t>Percentage of overcrowding in correctional facilities in excess of approved </a:t>
                      </a:r>
                      <a:r>
                        <a:rPr lang="en-GB" sz="1500" b="0" i="0" u="none" strike="noStrike" kern="1200" baseline="0" dirty="0" err="1">
                          <a:solidFill>
                            <a:schemeClr val="tx1"/>
                          </a:solidFill>
                          <a:latin typeface="+mj-lt"/>
                          <a:ea typeface="+mn-ea"/>
                          <a:cs typeface="+mn-cs"/>
                        </a:rPr>
                        <a:t>bedspace</a:t>
                      </a:r>
                      <a:r>
                        <a:rPr lang="en-GB" sz="1500" b="0" i="0" u="none" strike="noStrike" kern="1200" baseline="0" dirty="0">
                          <a:solidFill>
                            <a:schemeClr val="tx1"/>
                          </a:solidFill>
                          <a:latin typeface="+mj-lt"/>
                          <a:ea typeface="+mn-ea"/>
                          <a:cs typeface="+mn-cs"/>
                        </a:rPr>
                        <a:t> capacity</a:t>
                      </a:r>
                      <a:endParaRPr lang="en-ZA" sz="15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500" b="0" i="0" u="none" strike="noStrike" kern="1200" baseline="0" dirty="0">
                          <a:solidFill>
                            <a:schemeClr val="tx1"/>
                          </a:solidFill>
                          <a:latin typeface="+mj-lt"/>
                          <a:ea typeface="+mn-ea"/>
                          <a:cs typeface="+mn-cs"/>
                        </a:rPr>
                        <a:t>38%</a:t>
                      </a:r>
                      <a:endParaRPr lang="en-ZA" sz="15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500" b="0" i="0" u="none" strike="noStrike" kern="1200" baseline="0">
                          <a:solidFill>
                            <a:schemeClr val="tx1"/>
                          </a:solidFill>
                          <a:latin typeface="+mj-lt"/>
                          <a:ea typeface="+mn-ea"/>
                          <a:cs typeface="+mn-cs"/>
                        </a:rPr>
                        <a:t>40%</a:t>
                      </a:r>
                      <a:endParaRPr lang="en-ZA" sz="1500" b="0" i="0" u="none" strike="noStrike" kern="1200"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endParaRPr lang="en-US" sz="15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1248254"/>
                  </a:ext>
                </a:extLst>
              </a:tr>
              <a:tr h="952899">
                <a:tc vMerge="1">
                  <a:txBody>
                    <a:bodyPr/>
                    <a:lstStyle/>
                    <a:p>
                      <a:endParaRPr lang="en-ZA"/>
                    </a:p>
                  </a:txBody>
                  <a:tcPr/>
                </a:tc>
                <a:tc>
                  <a:txBody>
                    <a:bodyPr/>
                    <a:lstStyle/>
                    <a:p>
                      <a:pPr>
                        <a:lnSpc>
                          <a:spcPct val="100000"/>
                        </a:lnSpc>
                        <a:spcAft>
                          <a:spcPts val="0"/>
                        </a:spcAft>
                      </a:pPr>
                      <a:r>
                        <a:rPr lang="en-GB" sz="1500" b="0" i="0" u="none" strike="noStrike" kern="1200" baseline="0" dirty="0">
                          <a:solidFill>
                            <a:schemeClr val="tx1"/>
                          </a:solidFill>
                          <a:latin typeface="+mj-lt"/>
                          <a:ea typeface="+mn-ea"/>
                          <a:cs typeface="+mn-cs"/>
                        </a:rPr>
                        <a:t>Percentage of offenders’ profiles approved for placement by the Correctional Supervision and Parole Boards (CSPBs)</a:t>
                      </a:r>
                      <a:endParaRPr lang="en-ZA" sz="15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500" b="0" i="0" u="none" strike="noStrike" kern="1200" baseline="0">
                          <a:solidFill>
                            <a:schemeClr val="tx1"/>
                          </a:solidFill>
                          <a:latin typeface="+mj-lt"/>
                          <a:ea typeface="+mn-ea"/>
                          <a:cs typeface="+mn-cs"/>
                        </a:rPr>
                        <a:t>53%</a:t>
                      </a:r>
                      <a:endParaRPr lang="en-ZA" sz="1500" b="0" i="0" u="none" strike="noStrike" kern="1200"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500" b="0" i="0" u="none" strike="noStrike" kern="1200" baseline="0" dirty="0">
                          <a:solidFill>
                            <a:schemeClr val="tx1"/>
                          </a:solidFill>
                          <a:latin typeface="+mj-lt"/>
                          <a:ea typeface="+mn-ea"/>
                          <a:cs typeface="+mn-cs"/>
                        </a:rPr>
                        <a:t>55%</a:t>
                      </a:r>
                      <a:endParaRPr lang="en-ZA" sz="15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just">
                        <a:lnSpc>
                          <a:spcPct val="115000"/>
                        </a:lnSpc>
                        <a:spcAft>
                          <a:spcPts val="0"/>
                        </a:spcAft>
                      </a:pPr>
                      <a:endParaRPr lang="en-ZA" sz="1300" b="0" i="0" u="none" strike="noStrike" baseline="0" dirty="0">
                        <a:solidFill>
                          <a:schemeClr val="tx1"/>
                        </a:solidFill>
                        <a:latin typeface="+mn-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384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9192" y="108204"/>
            <a:ext cx="10774190"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sp>
        <p:nvSpPr>
          <p:cNvPr id="11" name="TextBox 10">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281360522"/>
              </p:ext>
            </p:extLst>
          </p:nvPr>
        </p:nvGraphicFramePr>
        <p:xfrm>
          <a:off x="309648" y="1257300"/>
          <a:ext cx="11574290" cy="4975183"/>
        </p:xfrm>
        <a:graphic>
          <a:graphicData uri="http://schemas.openxmlformats.org/drawingml/2006/table">
            <a:tbl>
              <a:tblPr firstRow="1" firstCol="1" bandRow="1"/>
              <a:tblGrid>
                <a:gridCol w="2115500">
                  <a:extLst>
                    <a:ext uri="{9D8B030D-6E8A-4147-A177-3AD203B41FA5}">
                      <a16:colId xmlns:a16="http://schemas.microsoft.com/office/drawing/2014/main" xmlns="" val="2672124337"/>
                    </a:ext>
                  </a:extLst>
                </a:gridCol>
                <a:gridCol w="3150152">
                  <a:extLst>
                    <a:ext uri="{9D8B030D-6E8A-4147-A177-3AD203B41FA5}">
                      <a16:colId xmlns:a16="http://schemas.microsoft.com/office/drawing/2014/main" xmlns="" val="102369112"/>
                    </a:ext>
                  </a:extLst>
                </a:gridCol>
                <a:gridCol w="1473200">
                  <a:extLst>
                    <a:ext uri="{9D8B030D-6E8A-4147-A177-3AD203B41FA5}">
                      <a16:colId xmlns:a16="http://schemas.microsoft.com/office/drawing/2014/main" xmlns="" val="4122419918"/>
                    </a:ext>
                  </a:extLst>
                </a:gridCol>
                <a:gridCol w="1473200">
                  <a:extLst>
                    <a:ext uri="{9D8B030D-6E8A-4147-A177-3AD203B41FA5}">
                      <a16:colId xmlns:a16="http://schemas.microsoft.com/office/drawing/2014/main" xmlns="" val="1025326353"/>
                    </a:ext>
                  </a:extLst>
                </a:gridCol>
                <a:gridCol w="3362238">
                  <a:extLst>
                    <a:ext uri="{9D8B030D-6E8A-4147-A177-3AD203B41FA5}">
                      <a16:colId xmlns:a16="http://schemas.microsoft.com/office/drawing/2014/main" xmlns="" val="1802985295"/>
                    </a:ext>
                  </a:extLst>
                </a:gridCol>
              </a:tblGrid>
              <a:tr h="31085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xmlns="" val="2543777863"/>
                  </a:ext>
                </a:extLst>
              </a:tr>
              <a:tr h="60319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kern="1200" baseline="0" dirty="0" smtClean="0">
                          <a:solidFill>
                            <a:schemeClr val="tx1"/>
                          </a:solidFill>
                          <a:latin typeface="Calibri"/>
                          <a:ea typeface=""/>
                          <a:cs typeface=""/>
                        </a:rPr>
                        <a:t>Output (APP new)</a:t>
                      </a:r>
                    </a:p>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just" defTabSz="914400" eaLnBrk="1" fontAlgn="auto" latinLnBrk="0" hangingPunct="1">
                        <a:lnSpc>
                          <a:spcPct val="115000"/>
                        </a:lnSpc>
                        <a:spcBef>
                          <a:spcPts val="0"/>
                        </a:spcBef>
                        <a:spcAft>
                          <a:spcPts val="0"/>
                        </a:spcAft>
                        <a:buClrTx/>
                        <a:buSzTx/>
                        <a:buFontTx/>
                        <a:buNone/>
                        <a:tabLst/>
                        <a:defRPr/>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31309451"/>
                  </a:ext>
                </a:extLst>
              </a:tr>
              <a:tr h="408230">
                <a:tc rowSpan="8">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lnSpc>
                          <a:spcPct val="100000"/>
                        </a:lnSpc>
                        <a:spcAft>
                          <a:spcPts val="0"/>
                        </a:spcAft>
                      </a:pPr>
                      <a:r>
                        <a:rPr lang="en-US" sz="1400" b="1" i="0" u="none" strike="noStrike" baseline="0" dirty="0" smtClean="0">
                          <a:solidFill>
                            <a:schemeClr val="tx1"/>
                          </a:solidFill>
                          <a:latin typeface="+mj-lt"/>
                          <a:ea typeface="+mn-ea"/>
                          <a:cs typeface="+mn-cs"/>
                        </a:rPr>
                        <a:t>Strategic Operational Outputs</a:t>
                      </a:r>
                    </a:p>
                    <a:p>
                      <a:pPr algn="l">
                        <a:lnSpc>
                          <a:spcPct val="100000"/>
                        </a:lnSpc>
                        <a:spcAft>
                          <a:spcPts val="0"/>
                        </a:spcAft>
                      </a:pPr>
                      <a:r>
                        <a:rPr lang="en-US" sz="1400" b="0" i="0" u="none" strike="noStrike" baseline="0" dirty="0" smtClean="0">
                          <a:solidFill>
                            <a:schemeClr val="tx1"/>
                          </a:solidFill>
                          <a:latin typeface="+mj-lt"/>
                          <a:ea typeface="+mn-ea"/>
                          <a:cs typeface="+mn-cs"/>
                        </a:rPr>
                        <a:t>(how do we deliver the outcomes)</a:t>
                      </a:r>
                    </a:p>
                    <a:p>
                      <a:pPr algn="l">
                        <a:lnSpc>
                          <a:spcPct val="100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1400" dirty="0" smtClean="0">
                          <a:effectLst/>
                          <a:latin typeface="+mj-lt"/>
                          <a:ea typeface="Times New Roman" panose="02020603050405020304" pitchFamily="18" charset="0"/>
                          <a:cs typeface="Times New Roman" panose="02020603050405020304" pitchFamily="18" charset="0"/>
                        </a:rPr>
                        <a:t>Review of the multi pronged strategy on inmate management</a:t>
                      </a:r>
                      <a:endParaRPr lang="en-ZA" sz="1400" dirty="0">
                        <a:effectLst/>
                        <a:latin typeface="+mj-lt"/>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ZA" sz="1400" kern="1200" dirty="0" smtClean="0">
                          <a:solidFill>
                            <a:srgbClr val="000000"/>
                          </a:solidFill>
                          <a:effectLst/>
                          <a:latin typeface="+mj-lt"/>
                          <a:ea typeface="Calibri" panose="020F0502020204030204" pitchFamily="34" charset="0"/>
                          <a:cs typeface="Times New Roman" panose="02020603050405020304" pitchFamily="18" charset="0"/>
                        </a:rPr>
                        <a:t>Draft strategy finalised</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000000"/>
                          </a:solidFill>
                          <a:effectLst/>
                          <a:latin typeface="+mj-lt"/>
                          <a:ea typeface="Calibri" panose="020F0502020204030204" pitchFamily="34" charset="0"/>
                          <a:cs typeface="Times New Roman" panose="02020603050405020304" pitchFamily="18" charset="0"/>
                        </a:rPr>
                        <a:t>Multi pronged strategy on inmate management approved in Q2</a:t>
                      </a:r>
                      <a:endParaRPr lang="en-ZA" sz="1400" kern="1200" dirty="0" smtClean="0">
                        <a:solidFill>
                          <a:srgbClr val="000000"/>
                        </a:solidFill>
                        <a:effectLst/>
                        <a:latin typeface="+mj-lt"/>
                        <a:ea typeface="Calibri" panose="020F0502020204030204" pitchFamily="34" charset="0"/>
                        <a:cs typeface="Times New Roman" panose="02020603050405020304" pitchFamily="18" charset="0"/>
                      </a:endParaRPr>
                    </a:p>
                    <a:p>
                      <a:pPr>
                        <a:lnSpc>
                          <a:spcPct val="100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00000"/>
                        </a:lnSpc>
                        <a:spcAft>
                          <a:spcPts val="0"/>
                        </a:spcAft>
                      </a:pPr>
                      <a:r>
                        <a:rPr lang="en-US" sz="1400" b="0" i="0" u="none" strike="noStrike" baseline="0" dirty="0" smtClean="0">
                          <a:solidFill>
                            <a:schemeClr val="tx1"/>
                          </a:solidFill>
                          <a:latin typeface="+mj-lt"/>
                          <a:ea typeface="+mn-ea"/>
                          <a:cs typeface="+mn-cs"/>
                        </a:rPr>
                        <a:t>Stakeholder involvement </a:t>
                      </a:r>
                      <a:r>
                        <a:rPr lang="en-US" sz="1400" b="0" i="0" u="none" strike="noStrike" baseline="0" dirty="0" err="1" smtClean="0">
                          <a:solidFill>
                            <a:schemeClr val="tx1"/>
                          </a:solidFill>
                          <a:latin typeface="+mj-lt"/>
                          <a:ea typeface="+mn-ea"/>
                          <a:cs typeface="+mn-cs"/>
                        </a:rPr>
                        <a:t>DoJ</a:t>
                      </a:r>
                      <a:r>
                        <a:rPr lang="en-US" sz="1400" b="0" i="0" u="none" strike="noStrike" baseline="0" dirty="0" smtClean="0">
                          <a:solidFill>
                            <a:schemeClr val="tx1"/>
                          </a:solidFill>
                          <a:latin typeface="+mj-lt"/>
                          <a:ea typeface="+mn-ea"/>
                          <a:cs typeface="+mn-cs"/>
                        </a:rPr>
                        <a:t>, SAPS, etc.</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1248254"/>
                  </a:ext>
                </a:extLst>
              </a:tr>
              <a:tr h="386690">
                <a:tc vMerge="1">
                  <a:txBody>
                    <a:bodyPr/>
                    <a:lstStyle/>
                    <a:p>
                      <a:endParaRPr lang="en-ZA"/>
                    </a:p>
                  </a:txBody>
                  <a:tcPr/>
                </a:tc>
                <a:tc>
                  <a:txBody>
                    <a:bodyPr/>
                    <a:lstStyle/>
                    <a:p>
                      <a:pPr>
                        <a:lnSpc>
                          <a:spcPct val="115000"/>
                        </a:lnSpc>
                        <a:spcAft>
                          <a:spcPts val="0"/>
                        </a:spcAft>
                      </a:pPr>
                      <a:endParaRPr lang="en-ZA" sz="1400" dirty="0">
                        <a:effectLst/>
                        <a:latin typeface="+mj-lt"/>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300" b="0" i="0" u="none" strike="noStrike" baseline="0" dirty="0">
                        <a:solidFill>
                          <a:schemeClr val="tx1"/>
                        </a:solidFill>
                        <a:latin typeface="+mn-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9746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9746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9746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9746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9746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9746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83290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 name="Group 216">
            <a:extLst>
              <a:ext uri="{FF2B5EF4-FFF2-40B4-BE49-F238E27FC236}">
                <a16:creationId xmlns:a16="http://schemas.microsoft.com/office/drawing/2014/main" xmlns="" id="{8BA5AD93-D818-410A-8A60-3A7F35C563E4}"/>
              </a:ext>
            </a:extLst>
          </p:cNvPr>
          <p:cNvGrpSpPr/>
          <p:nvPr/>
        </p:nvGrpSpPr>
        <p:grpSpPr>
          <a:xfrm>
            <a:off x="726992" y="1233491"/>
            <a:ext cx="10982234" cy="5004537"/>
            <a:chOff x="425367" y="1233490"/>
            <a:chExt cx="10982234" cy="5004537"/>
          </a:xfrm>
        </p:grpSpPr>
        <p:cxnSp>
          <p:nvCxnSpPr>
            <p:cNvPr id="190" name="Straight Connector 189">
              <a:extLst>
                <a:ext uri="{FF2B5EF4-FFF2-40B4-BE49-F238E27FC236}">
                  <a16:creationId xmlns:a16="http://schemas.microsoft.com/office/drawing/2014/main" xmlns="" id="{1A6B082D-B6EB-4170-95B6-9CFAF746D130}"/>
                </a:ext>
              </a:extLst>
            </p:cNvPr>
            <p:cNvCxnSpPr>
              <a:cxnSpLocks/>
            </p:cNvCxnSpPr>
            <p:nvPr/>
          </p:nvCxnSpPr>
          <p:spPr>
            <a:xfrm>
              <a:off x="3009713" y="1233490"/>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5AE09A90-7712-4EEB-B1AB-E7EBF053F16B}"/>
                </a:ext>
              </a:extLst>
            </p:cNvPr>
            <p:cNvCxnSpPr>
              <a:cxnSpLocks/>
            </p:cNvCxnSpPr>
            <p:nvPr/>
          </p:nvCxnSpPr>
          <p:spPr>
            <a:xfrm>
              <a:off x="5586792" y="1258704"/>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ECBC2BD7-C293-438C-BE3F-214F842105E5}"/>
                </a:ext>
              </a:extLst>
            </p:cNvPr>
            <p:cNvCxnSpPr>
              <a:cxnSpLocks/>
            </p:cNvCxnSpPr>
            <p:nvPr/>
          </p:nvCxnSpPr>
          <p:spPr>
            <a:xfrm>
              <a:off x="8163871" y="1244813"/>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55F92ECA-B5F4-47DA-A3F6-B807290584CC}"/>
                </a:ext>
              </a:extLst>
            </p:cNvPr>
            <p:cNvCxnSpPr>
              <a:cxnSpLocks/>
            </p:cNvCxnSpPr>
            <p:nvPr/>
          </p:nvCxnSpPr>
          <p:spPr>
            <a:xfrm>
              <a:off x="10740949" y="1266525"/>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76C53D9C-E572-43F5-B31C-7366BC655361}"/>
                </a:ext>
              </a:extLst>
            </p:cNvPr>
            <p:cNvCxnSpPr>
              <a:cxnSpLocks/>
            </p:cNvCxnSpPr>
            <p:nvPr/>
          </p:nvCxnSpPr>
          <p:spPr>
            <a:xfrm rot="5400000">
              <a:off x="5952731" y="-3963728"/>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2D3643D8-BEDD-4FDC-BD56-88BFB161DBE0}"/>
                </a:ext>
              </a:extLst>
            </p:cNvPr>
            <p:cNvCxnSpPr>
              <a:cxnSpLocks/>
            </p:cNvCxnSpPr>
            <p:nvPr/>
          </p:nvCxnSpPr>
          <p:spPr>
            <a:xfrm rot="5400000">
              <a:off x="5897400" y="-2778962"/>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011AE3D9-0776-443A-9F4F-C14A94EB99E1}"/>
                </a:ext>
              </a:extLst>
            </p:cNvPr>
            <p:cNvCxnSpPr>
              <a:cxnSpLocks/>
            </p:cNvCxnSpPr>
            <p:nvPr/>
          </p:nvCxnSpPr>
          <p:spPr>
            <a:xfrm rot="5400000">
              <a:off x="5927884" y="-1594196"/>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1759C436-EDFD-49AD-941E-4900743937E3}"/>
                </a:ext>
              </a:extLst>
            </p:cNvPr>
            <p:cNvCxnSpPr>
              <a:cxnSpLocks/>
            </p:cNvCxnSpPr>
            <p:nvPr/>
          </p:nvCxnSpPr>
          <p:spPr>
            <a:xfrm rot="5400000">
              <a:off x="5880238" y="-409430"/>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xmlns="" id="{A8E74C14-B365-4B36-897D-8CBA79973FDC}"/>
              </a:ext>
            </a:extLst>
          </p:cNvPr>
          <p:cNvSpPr>
            <a:spLocks noGrp="1"/>
          </p:cNvSpPr>
          <p:nvPr>
            <p:ph type="sldNum" sz="quarter" idx="12"/>
          </p:nvPr>
        </p:nvSpPr>
        <p:spPr/>
        <p:txBody>
          <a:bodyPr/>
          <a:lstStyle/>
          <a:p>
            <a:fld id="{5E48029D-87D6-48C3-BA4B-1065A63511DF}" type="slidenum">
              <a:rPr lang="en-GB" smtClean="0">
                <a:solidFill>
                  <a:prstClr val="black">
                    <a:tint val="75000"/>
                  </a:prstClr>
                </a:solidFill>
              </a:rPr>
              <a:pPr/>
              <a:t>13</a:t>
            </a:fld>
            <a:endParaRPr lang="en-GB">
              <a:solidFill>
                <a:prstClr val="black">
                  <a:tint val="75000"/>
                </a:prstClr>
              </a:solidFill>
            </a:endParaRPr>
          </a:p>
        </p:txBody>
      </p:sp>
      <p:sp>
        <p:nvSpPr>
          <p:cNvPr id="4" name="Title 3">
            <a:extLst>
              <a:ext uri="{FF2B5EF4-FFF2-40B4-BE49-F238E27FC236}">
                <a16:creationId xmlns:a16="http://schemas.microsoft.com/office/drawing/2014/main" xmlns="" id="{BA0CD73F-6562-41E9-9EEE-3C0EBFABC44A}"/>
              </a:ext>
            </a:extLst>
          </p:cNvPr>
          <p:cNvSpPr>
            <a:spLocks noGrp="1"/>
          </p:cNvSpPr>
          <p:nvPr>
            <p:ph type="title" idx="4294967295"/>
          </p:nvPr>
        </p:nvSpPr>
        <p:spPr>
          <a:xfrm>
            <a:off x="0" y="44450"/>
            <a:ext cx="12192000" cy="1014413"/>
          </a:xfrm>
        </p:spPr>
        <p:txBody>
          <a:bodyPr anchor="t">
            <a:noAutofit/>
          </a:bodyPr>
          <a:lstStyle/>
          <a:p>
            <a:pPr algn="ctr"/>
            <a:r>
              <a:rPr lang="en-ZA" sz="3200" b="1" dirty="0">
                <a:solidFill>
                  <a:srgbClr val="000000"/>
                </a:solidFill>
                <a:latin typeface="Georgia"/>
              </a:rPr>
              <a:t>Incarceration remains insourced and decentralised…</a:t>
            </a:r>
          </a:p>
        </p:txBody>
      </p:sp>
      <p:cxnSp>
        <p:nvCxnSpPr>
          <p:cNvPr id="8" name="Straight Arrow Connector 7">
            <a:extLst>
              <a:ext uri="{FF2B5EF4-FFF2-40B4-BE49-F238E27FC236}">
                <a16:creationId xmlns:a16="http://schemas.microsoft.com/office/drawing/2014/main" xmlns="" id="{00D009DB-35CC-49C2-9338-67E33A8E402B}"/>
              </a:ext>
            </a:extLst>
          </p:cNvPr>
          <p:cNvCxnSpPr>
            <a:cxnSpLocks/>
          </p:cNvCxnSpPr>
          <p:nvPr/>
        </p:nvCxnSpPr>
        <p:spPr>
          <a:xfrm>
            <a:off x="734257" y="6213988"/>
            <a:ext cx="10978321" cy="324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xmlns="" id="{B89E0ABE-45B1-4FD6-BDA2-178677933EE6}"/>
              </a:ext>
            </a:extLst>
          </p:cNvPr>
          <p:cNvGrpSpPr/>
          <p:nvPr/>
        </p:nvGrpSpPr>
        <p:grpSpPr>
          <a:xfrm>
            <a:off x="420433" y="1165610"/>
            <a:ext cx="313826" cy="5048379"/>
            <a:chOff x="118808" y="1165609"/>
            <a:chExt cx="313826" cy="5048379"/>
          </a:xfrm>
        </p:grpSpPr>
        <p:cxnSp>
          <p:nvCxnSpPr>
            <p:cNvPr id="5" name="Straight Arrow Connector 4">
              <a:extLst>
                <a:ext uri="{FF2B5EF4-FFF2-40B4-BE49-F238E27FC236}">
                  <a16:creationId xmlns:a16="http://schemas.microsoft.com/office/drawing/2014/main" xmlns="" id="{1C53510F-F2EC-4E73-94A2-0911C012BF66}"/>
                </a:ext>
              </a:extLst>
            </p:cNvPr>
            <p:cNvCxnSpPr>
              <a:cxnSpLocks/>
            </p:cNvCxnSpPr>
            <p:nvPr/>
          </p:nvCxnSpPr>
          <p:spPr>
            <a:xfrm flipV="1">
              <a:off x="432632" y="1233490"/>
              <a:ext cx="0" cy="49804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FF097216-9F6C-4F25-A3CB-D3D014309F89}"/>
                </a:ext>
              </a:extLst>
            </p:cNvPr>
            <p:cNvSpPr/>
            <p:nvPr/>
          </p:nvSpPr>
          <p:spPr>
            <a:xfrm rot="16200000">
              <a:off x="-289633" y="1574052"/>
              <a:ext cx="1130710" cy="313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1200">
                  <a:solidFill>
                    <a:sysClr val="windowText" lastClr="000000"/>
                  </a:solidFill>
                </a:rPr>
                <a:t>OUTSOURCE</a:t>
              </a:r>
            </a:p>
          </p:txBody>
        </p:sp>
        <p:sp>
          <p:nvSpPr>
            <p:cNvPr id="15" name="Rectangle 14">
              <a:extLst>
                <a:ext uri="{FF2B5EF4-FFF2-40B4-BE49-F238E27FC236}">
                  <a16:creationId xmlns:a16="http://schemas.microsoft.com/office/drawing/2014/main" xmlns="" id="{BFEDC244-FA40-4747-859A-CE7D11C1FC87}"/>
                </a:ext>
              </a:extLst>
            </p:cNvPr>
            <p:cNvSpPr/>
            <p:nvPr/>
          </p:nvSpPr>
          <p:spPr>
            <a:xfrm rot="16200000">
              <a:off x="-289635" y="3479282"/>
              <a:ext cx="1130710" cy="31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1200" b="1" u="sng">
                  <a:solidFill>
                    <a:sysClr val="windowText" lastClr="000000"/>
                  </a:solidFill>
                </a:rPr>
                <a:t>CONTROL</a:t>
              </a:r>
            </a:p>
          </p:txBody>
        </p:sp>
        <p:sp>
          <p:nvSpPr>
            <p:cNvPr id="16" name="Rectangle 15">
              <a:extLst>
                <a:ext uri="{FF2B5EF4-FFF2-40B4-BE49-F238E27FC236}">
                  <a16:creationId xmlns:a16="http://schemas.microsoft.com/office/drawing/2014/main" xmlns="" id="{FEF203BF-AD2E-4BFF-B7A8-4682647F6BBE}"/>
                </a:ext>
              </a:extLst>
            </p:cNvPr>
            <p:cNvSpPr/>
            <p:nvPr/>
          </p:nvSpPr>
          <p:spPr>
            <a:xfrm rot="16200000">
              <a:off x="-235082" y="5546274"/>
              <a:ext cx="1021604" cy="31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1200">
                  <a:solidFill>
                    <a:sysClr val="windowText" lastClr="000000"/>
                  </a:solidFill>
                </a:rPr>
                <a:t>INSOURCE</a:t>
              </a:r>
            </a:p>
          </p:txBody>
        </p:sp>
      </p:grpSp>
      <p:grpSp>
        <p:nvGrpSpPr>
          <p:cNvPr id="22" name="Group 21">
            <a:extLst>
              <a:ext uri="{FF2B5EF4-FFF2-40B4-BE49-F238E27FC236}">
                <a16:creationId xmlns:a16="http://schemas.microsoft.com/office/drawing/2014/main" xmlns="" id="{D04092A1-50F5-4BDA-AB07-0F687808BD99}"/>
              </a:ext>
            </a:extLst>
          </p:cNvPr>
          <p:cNvGrpSpPr/>
          <p:nvPr/>
        </p:nvGrpSpPr>
        <p:grpSpPr>
          <a:xfrm>
            <a:off x="667709" y="6230206"/>
            <a:ext cx="11044863" cy="337866"/>
            <a:chOff x="366083" y="6230206"/>
            <a:chExt cx="11044863" cy="337866"/>
          </a:xfrm>
        </p:grpSpPr>
        <p:sp>
          <p:nvSpPr>
            <p:cNvPr id="17" name="Rectangle 16">
              <a:extLst>
                <a:ext uri="{FF2B5EF4-FFF2-40B4-BE49-F238E27FC236}">
                  <a16:creationId xmlns:a16="http://schemas.microsoft.com/office/drawing/2014/main" xmlns="" id="{2F52830D-443C-40EA-A371-2CC24C4D8EA6}"/>
                </a:ext>
              </a:extLst>
            </p:cNvPr>
            <p:cNvSpPr/>
            <p:nvPr/>
          </p:nvSpPr>
          <p:spPr>
            <a:xfrm>
              <a:off x="10058399" y="6238030"/>
              <a:ext cx="1352547" cy="30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ZA" sz="1200">
                  <a:solidFill>
                    <a:sysClr val="windowText" lastClr="000000"/>
                  </a:solidFill>
                </a:rPr>
                <a:t>DECENTRALISE</a:t>
              </a:r>
            </a:p>
          </p:txBody>
        </p:sp>
        <p:sp>
          <p:nvSpPr>
            <p:cNvPr id="18" name="Rectangle 17">
              <a:extLst>
                <a:ext uri="{FF2B5EF4-FFF2-40B4-BE49-F238E27FC236}">
                  <a16:creationId xmlns:a16="http://schemas.microsoft.com/office/drawing/2014/main" xmlns="" id="{84A284E5-A70F-439C-855D-8FD4B7A9BF2C}"/>
                </a:ext>
              </a:extLst>
            </p:cNvPr>
            <p:cNvSpPr/>
            <p:nvPr/>
          </p:nvSpPr>
          <p:spPr>
            <a:xfrm>
              <a:off x="5160728" y="6238027"/>
              <a:ext cx="1595240" cy="330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1200" b="1" u="sng">
                  <a:solidFill>
                    <a:sysClr val="windowText" lastClr="000000"/>
                  </a:solidFill>
                </a:rPr>
                <a:t>CO-ORDINATION</a:t>
              </a:r>
            </a:p>
          </p:txBody>
        </p:sp>
        <p:sp>
          <p:nvSpPr>
            <p:cNvPr id="19" name="Rectangle 18">
              <a:extLst>
                <a:ext uri="{FF2B5EF4-FFF2-40B4-BE49-F238E27FC236}">
                  <a16:creationId xmlns:a16="http://schemas.microsoft.com/office/drawing/2014/main" xmlns="" id="{65768F7D-7F5D-4F7B-BD4B-F10696CB30DF}"/>
                </a:ext>
              </a:extLst>
            </p:cNvPr>
            <p:cNvSpPr/>
            <p:nvPr/>
          </p:nvSpPr>
          <p:spPr>
            <a:xfrm>
              <a:off x="366083" y="6230206"/>
              <a:ext cx="1139154" cy="251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1200">
                  <a:solidFill>
                    <a:sysClr val="windowText" lastClr="000000"/>
                  </a:solidFill>
                </a:rPr>
                <a:t>CENTRALISE</a:t>
              </a:r>
            </a:p>
          </p:txBody>
        </p:sp>
      </p:grpSp>
      <p:grpSp>
        <p:nvGrpSpPr>
          <p:cNvPr id="102" name="Group 101">
            <a:extLst>
              <a:ext uri="{FF2B5EF4-FFF2-40B4-BE49-F238E27FC236}">
                <a16:creationId xmlns:a16="http://schemas.microsoft.com/office/drawing/2014/main" xmlns="" id="{D86419E5-AEBF-4E1B-9C28-331E4A99AEA4}"/>
              </a:ext>
            </a:extLst>
          </p:cNvPr>
          <p:cNvGrpSpPr/>
          <p:nvPr/>
        </p:nvGrpSpPr>
        <p:grpSpPr>
          <a:xfrm>
            <a:off x="520325" y="6584821"/>
            <a:ext cx="748998" cy="262563"/>
            <a:chOff x="422379" y="5047383"/>
            <a:chExt cx="980427" cy="303071"/>
          </a:xfrm>
        </p:grpSpPr>
        <p:sp>
          <p:nvSpPr>
            <p:cNvPr id="106" name="Oval 105">
              <a:extLst>
                <a:ext uri="{FF2B5EF4-FFF2-40B4-BE49-F238E27FC236}">
                  <a16:creationId xmlns:a16="http://schemas.microsoft.com/office/drawing/2014/main" xmlns="" id="{A8C32EC6-9D6F-415E-8449-C7A49876116D}"/>
                </a:ext>
              </a:extLst>
            </p:cNvPr>
            <p:cNvSpPr/>
            <p:nvPr/>
          </p:nvSpPr>
          <p:spPr>
            <a:xfrm>
              <a:off x="422379" y="5076698"/>
              <a:ext cx="235617" cy="20777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sp>
          <p:nvSpPr>
            <p:cNvPr id="107" name="Rectangle 106">
              <a:extLst>
                <a:ext uri="{FF2B5EF4-FFF2-40B4-BE49-F238E27FC236}">
                  <a16:creationId xmlns:a16="http://schemas.microsoft.com/office/drawing/2014/main" xmlns="" id="{FDC7FFFF-26DD-47CB-BBB7-60675D7F02E2}"/>
                </a:ext>
              </a:extLst>
            </p:cNvPr>
            <p:cNvSpPr/>
            <p:nvPr/>
          </p:nvSpPr>
          <p:spPr>
            <a:xfrm>
              <a:off x="595822" y="5047383"/>
              <a:ext cx="806984" cy="303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900">
                  <a:solidFill>
                    <a:prstClr val="black"/>
                  </a:solidFill>
                </a:rPr>
                <a:t>Current</a:t>
              </a:r>
            </a:p>
          </p:txBody>
        </p:sp>
      </p:grpSp>
      <p:grpSp>
        <p:nvGrpSpPr>
          <p:cNvPr id="103" name="Group 102">
            <a:extLst>
              <a:ext uri="{FF2B5EF4-FFF2-40B4-BE49-F238E27FC236}">
                <a16:creationId xmlns:a16="http://schemas.microsoft.com/office/drawing/2014/main" xmlns="" id="{0A44A5E0-9FEF-47E5-9E25-E828C66EFF91}"/>
              </a:ext>
            </a:extLst>
          </p:cNvPr>
          <p:cNvGrpSpPr/>
          <p:nvPr/>
        </p:nvGrpSpPr>
        <p:grpSpPr>
          <a:xfrm>
            <a:off x="1210971" y="6603121"/>
            <a:ext cx="1000441" cy="225960"/>
            <a:chOff x="422379" y="5399783"/>
            <a:chExt cx="1309562" cy="260820"/>
          </a:xfrm>
        </p:grpSpPr>
        <p:sp>
          <p:nvSpPr>
            <p:cNvPr id="104" name="Oval 103">
              <a:extLst>
                <a:ext uri="{FF2B5EF4-FFF2-40B4-BE49-F238E27FC236}">
                  <a16:creationId xmlns:a16="http://schemas.microsoft.com/office/drawing/2014/main" xmlns="" id="{0831734A-F40C-4A80-92F8-420B0B1CB284}"/>
                </a:ext>
              </a:extLst>
            </p:cNvPr>
            <p:cNvSpPr/>
            <p:nvPr/>
          </p:nvSpPr>
          <p:spPr>
            <a:xfrm>
              <a:off x="422379" y="5416160"/>
              <a:ext cx="235617" cy="2077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sp>
          <p:nvSpPr>
            <p:cNvPr id="105" name="Rectangle 104">
              <a:extLst>
                <a:ext uri="{FF2B5EF4-FFF2-40B4-BE49-F238E27FC236}">
                  <a16:creationId xmlns:a16="http://schemas.microsoft.com/office/drawing/2014/main" xmlns="" id="{593C6AD2-E098-4FDA-B420-0F306F0D0FB0}"/>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900">
                  <a:solidFill>
                    <a:prstClr val="black"/>
                  </a:solidFill>
                </a:rPr>
                <a:t>ST</a:t>
              </a:r>
            </a:p>
          </p:txBody>
        </p:sp>
      </p:grpSp>
      <p:sp>
        <p:nvSpPr>
          <p:cNvPr id="233" name="Rectangle 232">
            <a:extLst>
              <a:ext uri="{FF2B5EF4-FFF2-40B4-BE49-F238E27FC236}">
                <a16:creationId xmlns:a16="http://schemas.microsoft.com/office/drawing/2014/main" xmlns="" id="{229C719C-FF8A-49F3-AD15-409C33D1638E}"/>
              </a:ext>
            </a:extLst>
          </p:cNvPr>
          <p:cNvSpPr/>
          <p:nvPr/>
        </p:nvSpPr>
        <p:spPr>
          <a:xfrm>
            <a:off x="8477068" y="4033324"/>
            <a:ext cx="2999641" cy="13317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1000">
                <a:solidFill>
                  <a:prstClr val="black"/>
                </a:solidFill>
              </a:rPr>
              <a:t>The Incarceration function should remain decentralised in decision making control and fully insourced in terms of staff and resources as this represents the core custodial services of the DCS</a:t>
            </a:r>
          </a:p>
        </p:txBody>
      </p:sp>
      <p:grpSp>
        <p:nvGrpSpPr>
          <p:cNvPr id="206" name="Group 205">
            <a:extLst>
              <a:ext uri="{FF2B5EF4-FFF2-40B4-BE49-F238E27FC236}">
                <a16:creationId xmlns:a16="http://schemas.microsoft.com/office/drawing/2014/main" xmlns="" id="{1BEDEA3B-27EF-4A4F-A63F-A696F8D79145}"/>
              </a:ext>
            </a:extLst>
          </p:cNvPr>
          <p:cNvGrpSpPr/>
          <p:nvPr/>
        </p:nvGrpSpPr>
        <p:grpSpPr>
          <a:xfrm>
            <a:off x="704748" y="1025662"/>
            <a:ext cx="10648488" cy="329376"/>
            <a:chOff x="13166521" y="4833050"/>
            <a:chExt cx="10648488" cy="329376"/>
          </a:xfrm>
        </p:grpSpPr>
        <p:sp>
          <p:nvSpPr>
            <p:cNvPr id="201" name="Rectangle 200">
              <a:extLst>
                <a:ext uri="{FF2B5EF4-FFF2-40B4-BE49-F238E27FC236}">
                  <a16:creationId xmlns:a16="http://schemas.microsoft.com/office/drawing/2014/main" xmlns="" id="{BA25994B-1DBF-448E-9A03-4F55252BD4E2}"/>
                </a:ext>
              </a:extLst>
            </p:cNvPr>
            <p:cNvSpPr/>
            <p:nvPr/>
          </p:nvSpPr>
          <p:spPr>
            <a:xfrm>
              <a:off x="13166521" y="4833050"/>
              <a:ext cx="96070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Complete</a:t>
              </a:r>
            </a:p>
          </p:txBody>
        </p:sp>
        <p:sp>
          <p:nvSpPr>
            <p:cNvPr id="202" name="Rectangle 201">
              <a:extLst>
                <a:ext uri="{FF2B5EF4-FFF2-40B4-BE49-F238E27FC236}">
                  <a16:creationId xmlns:a16="http://schemas.microsoft.com/office/drawing/2014/main" xmlns="" id="{50E021AB-474D-497B-8013-9743058F57DA}"/>
                </a:ext>
              </a:extLst>
            </p:cNvPr>
            <p:cNvSpPr/>
            <p:nvPr/>
          </p:nvSpPr>
          <p:spPr>
            <a:xfrm>
              <a:off x="17985593" y="4833050"/>
              <a:ext cx="694679"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Balanced </a:t>
              </a:r>
            </a:p>
          </p:txBody>
        </p:sp>
        <p:sp>
          <p:nvSpPr>
            <p:cNvPr id="203" name="Rectangle 202">
              <a:extLst>
                <a:ext uri="{FF2B5EF4-FFF2-40B4-BE49-F238E27FC236}">
                  <a16:creationId xmlns:a16="http://schemas.microsoft.com/office/drawing/2014/main" xmlns="" id="{05089309-7EB1-456A-A92A-17A3E8C4F7A9}"/>
                </a:ext>
              </a:extLst>
            </p:cNvPr>
            <p:cNvSpPr/>
            <p:nvPr/>
          </p:nvSpPr>
          <p:spPr>
            <a:xfrm>
              <a:off x="23125989" y="4833050"/>
              <a:ext cx="68902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Complete</a:t>
              </a:r>
            </a:p>
          </p:txBody>
        </p:sp>
        <p:sp>
          <p:nvSpPr>
            <p:cNvPr id="204" name="Rectangle 203">
              <a:extLst>
                <a:ext uri="{FF2B5EF4-FFF2-40B4-BE49-F238E27FC236}">
                  <a16:creationId xmlns:a16="http://schemas.microsoft.com/office/drawing/2014/main" xmlns="" id="{4F521538-22AA-4836-89C7-13731C1E03CD}"/>
                </a:ext>
              </a:extLst>
            </p:cNvPr>
            <p:cNvSpPr/>
            <p:nvPr/>
          </p:nvSpPr>
          <p:spPr>
            <a:xfrm>
              <a:off x="20458490" y="4833050"/>
              <a:ext cx="96070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Partial</a:t>
              </a:r>
            </a:p>
          </p:txBody>
        </p:sp>
        <p:sp>
          <p:nvSpPr>
            <p:cNvPr id="205" name="Rectangle 204">
              <a:extLst>
                <a:ext uri="{FF2B5EF4-FFF2-40B4-BE49-F238E27FC236}">
                  <a16:creationId xmlns:a16="http://schemas.microsoft.com/office/drawing/2014/main" xmlns="" id="{6C9BFA04-22F9-4BFA-8500-5BFB2CA18434}"/>
                </a:ext>
              </a:extLst>
            </p:cNvPr>
            <p:cNvSpPr/>
            <p:nvPr/>
          </p:nvSpPr>
          <p:spPr>
            <a:xfrm>
              <a:off x="15501447" y="4833050"/>
              <a:ext cx="543148"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Partial</a:t>
              </a:r>
            </a:p>
          </p:txBody>
        </p:sp>
      </p:grpSp>
      <p:grpSp>
        <p:nvGrpSpPr>
          <p:cNvPr id="224" name="Group 223">
            <a:extLst>
              <a:ext uri="{FF2B5EF4-FFF2-40B4-BE49-F238E27FC236}">
                <a16:creationId xmlns:a16="http://schemas.microsoft.com/office/drawing/2014/main" xmlns="" id="{CD51C9BD-71BB-4D8F-BCB8-8DF644530ADF}"/>
              </a:ext>
            </a:extLst>
          </p:cNvPr>
          <p:cNvGrpSpPr/>
          <p:nvPr/>
        </p:nvGrpSpPr>
        <p:grpSpPr>
          <a:xfrm>
            <a:off x="1724348" y="6603121"/>
            <a:ext cx="1000441" cy="225960"/>
            <a:chOff x="422379" y="5399783"/>
            <a:chExt cx="1309562" cy="260820"/>
          </a:xfrm>
        </p:grpSpPr>
        <p:sp>
          <p:nvSpPr>
            <p:cNvPr id="225" name="Oval 224">
              <a:extLst>
                <a:ext uri="{FF2B5EF4-FFF2-40B4-BE49-F238E27FC236}">
                  <a16:creationId xmlns:a16="http://schemas.microsoft.com/office/drawing/2014/main" xmlns="" id="{BF87FC09-6B1B-41E7-8A42-CF7D7D743F64}"/>
                </a:ext>
              </a:extLst>
            </p:cNvPr>
            <p:cNvSpPr/>
            <p:nvPr/>
          </p:nvSpPr>
          <p:spPr>
            <a:xfrm>
              <a:off x="422379" y="5416160"/>
              <a:ext cx="235617" cy="2077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sp>
          <p:nvSpPr>
            <p:cNvPr id="226" name="Rectangle 225">
              <a:extLst>
                <a:ext uri="{FF2B5EF4-FFF2-40B4-BE49-F238E27FC236}">
                  <a16:creationId xmlns:a16="http://schemas.microsoft.com/office/drawing/2014/main" xmlns="" id="{B7174335-2718-4731-BCE9-407004E72004}"/>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900">
                  <a:solidFill>
                    <a:prstClr val="black"/>
                  </a:solidFill>
                </a:rPr>
                <a:t>MT</a:t>
              </a:r>
            </a:p>
          </p:txBody>
        </p:sp>
      </p:grpSp>
      <p:grpSp>
        <p:nvGrpSpPr>
          <p:cNvPr id="227" name="Group 226">
            <a:extLst>
              <a:ext uri="{FF2B5EF4-FFF2-40B4-BE49-F238E27FC236}">
                <a16:creationId xmlns:a16="http://schemas.microsoft.com/office/drawing/2014/main" xmlns="" id="{E48D63B5-89BF-4453-994A-811439A90331}"/>
              </a:ext>
            </a:extLst>
          </p:cNvPr>
          <p:cNvGrpSpPr/>
          <p:nvPr/>
        </p:nvGrpSpPr>
        <p:grpSpPr>
          <a:xfrm>
            <a:off x="2262781" y="6603121"/>
            <a:ext cx="1000441" cy="225960"/>
            <a:chOff x="422379" y="5399783"/>
            <a:chExt cx="1309562" cy="260820"/>
          </a:xfrm>
        </p:grpSpPr>
        <p:sp>
          <p:nvSpPr>
            <p:cNvPr id="228" name="Oval 227">
              <a:extLst>
                <a:ext uri="{FF2B5EF4-FFF2-40B4-BE49-F238E27FC236}">
                  <a16:creationId xmlns:a16="http://schemas.microsoft.com/office/drawing/2014/main" xmlns="" id="{BB227421-04A4-4C39-A2D2-8D3E6FEB8EAC}"/>
                </a:ext>
              </a:extLst>
            </p:cNvPr>
            <p:cNvSpPr/>
            <p:nvPr/>
          </p:nvSpPr>
          <p:spPr>
            <a:xfrm>
              <a:off x="422379" y="5416160"/>
              <a:ext cx="235617" cy="2077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sp>
          <p:nvSpPr>
            <p:cNvPr id="229" name="Rectangle 228">
              <a:extLst>
                <a:ext uri="{FF2B5EF4-FFF2-40B4-BE49-F238E27FC236}">
                  <a16:creationId xmlns:a16="http://schemas.microsoft.com/office/drawing/2014/main" xmlns="" id="{BBF99479-6D64-4C2E-92DD-690345E89150}"/>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900">
                  <a:solidFill>
                    <a:prstClr val="black"/>
                  </a:solidFill>
                </a:rPr>
                <a:t>LT</a:t>
              </a:r>
            </a:p>
          </p:txBody>
        </p:sp>
      </p:grpSp>
      <p:grpSp>
        <p:nvGrpSpPr>
          <p:cNvPr id="230" name="Group 229">
            <a:extLst>
              <a:ext uri="{FF2B5EF4-FFF2-40B4-BE49-F238E27FC236}">
                <a16:creationId xmlns:a16="http://schemas.microsoft.com/office/drawing/2014/main" xmlns="" id="{DD1E6C2A-7B0C-4E09-9D43-4D21C539A9F8}"/>
              </a:ext>
            </a:extLst>
          </p:cNvPr>
          <p:cNvGrpSpPr/>
          <p:nvPr/>
        </p:nvGrpSpPr>
        <p:grpSpPr>
          <a:xfrm>
            <a:off x="2776157" y="6576041"/>
            <a:ext cx="1365948" cy="225960"/>
            <a:chOff x="422379" y="5378675"/>
            <a:chExt cx="1788005" cy="260820"/>
          </a:xfrm>
        </p:grpSpPr>
        <p:sp>
          <p:nvSpPr>
            <p:cNvPr id="231" name="Oval 230">
              <a:extLst>
                <a:ext uri="{FF2B5EF4-FFF2-40B4-BE49-F238E27FC236}">
                  <a16:creationId xmlns:a16="http://schemas.microsoft.com/office/drawing/2014/main" xmlns="" id="{B8BE5CEA-2E64-4F21-908F-DD5A357584CE}"/>
                </a:ext>
              </a:extLst>
            </p:cNvPr>
            <p:cNvSpPr/>
            <p:nvPr/>
          </p:nvSpPr>
          <p:spPr>
            <a:xfrm>
              <a:off x="422379" y="5416160"/>
              <a:ext cx="235617" cy="207770"/>
            </a:xfrm>
            <a:prstGeom prst="ellipse">
              <a:avLst/>
            </a:prstGeom>
            <a:solidFill>
              <a:schemeClr val="accent1">
                <a:lumMod val="10000"/>
                <a:lumOff val="90000"/>
              </a:schemeClr>
            </a:solidFill>
            <a:ln>
              <a:solidFill>
                <a:schemeClr val="accent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900">
                <a:solidFill>
                  <a:prstClr val="white"/>
                </a:solidFill>
              </a:endParaRPr>
            </a:p>
          </p:txBody>
        </p:sp>
        <p:sp>
          <p:nvSpPr>
            <p:cNvPr id="232" name="Rectangle 231">
              <a:extLst>
                <a:ext uri="{FF2B5EF4-FFF2-40B4-BE49-F238E27FC236}">
                  <a16:creationId xmlns:a16="http://schemas.microsoft.com/office/drawing/2014/main" xmlns="" id="{E379DB60-D117-4904-9BFD-2F4B8BEC698E}"/>
                </a:ext>
              </a:extLst>
            </p:cNvPr>
            <p:cNvSpPr/>
            <p:nvPr/>
          </p:nvSpPr>
          <p:spPr>
            <a:xfrm>
              <a:off x="627994" y="5378675"/>
              <a:ext cx="1582390"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900">
                  <a:solidFill>
                    <a:prstClr val="black"/>
                  </a:solidFill>
                </a:rPr>
                <a:t>Change Management Focus</a:t>
              </a:r>
            </a:p>
          </p:txBody>
        </p:sp>
      </p:grpSp>
      <p:grpSp>
        <p:nvGrpSpPr>
          <p:cNvPr id="213" name="Group 212">
            <a:extLst>
              <a:ext uri="{FF2B5EF4-FFF2-40B4-BE49-F238E27FC236}">
                <a16:creationId xmlns:a16="http://schemas.microsoft.com/office/drawing/2014/main" xmlns="" id="{FA9B46FD-7167-4552-BC3D-2269555D9370}"/>
              </a:ext>
            </a:extLst>
          </p:cNvPr>
          <p:cNvGrpSpPr/>
          <p:nvPr/>
        </p:nvGrpSpPr>
        <p:grpSpPr>
          <a:xfrm>
            <a:off x="9247236" y="5522959"/>
            <a:ext cx="1279512" cy="376131"/>
            <a:chOff x="7687993" y="5521972"/>
            <a:chExt cx="1279512" cy="376131"/>
          </a:xfrm>
        </p:grpSpPr>
        <p:sp>
          <p:nvSpPr>
            <p:cNvPr id="109" name="Oval 108">
              <a:extLst>
                <a:ext uri="{FF2B5EF4-FFF2-40B4-BE49-F238E27FC236}">
                  <a16:creationId xmlns:a16="http://schemas.microsoft.com/office/drawing/2014/main" xmlns="" id="{1EAFB268-1838-406C-B316-CC42AD83A02B}"/>
                </a:ext>
              </a:extLst>
            </p:cNvPr>
            <p:cNvSpPr/>
            <p:nvPr/>
          </p:nvSpPr>
          <p:spPr>
            <a:xfrm>
              <a:off x="8751505" y="5521972"/>
              <a:ext cx="216000" cy="216000"/>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a:solidFill>
                  <a:prstClr val="white"/>
                </a:solidFill>
              </a:endParaRPr>
            </a:p>
          </p:txBody>
        </p:sp>
        <p:sp>
          <p:nvSpPr>
            <p:cNvPr id="145" name="Rectangle 144">
              <a:extLst>
                <a:ext uri="{FF2B5EF4-FFF2-40B4-BE49-F238E27FC236}">
                  <a16:creationId xmlns:a16="http://schemas.microsoft.com/office/drawing/2014/main" xmlns="" id="{C0FA8C39-50E8-43DB-85B0-02C206E1F4C5}"/>
                </a:ext>
              </a:extLst>
            </p:cNvPr>
            <p:cNvSpPr/>
            <p:nvPr/>
          </p:nvSpPr>
          <p:spPr>
            <a:xfrm>
              <a:off x="7687993" y="5566754"/>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1200">
                  <a:solidFill>
                    <a:sysClr val="windowText" lastClr="000000"/>
                  </a:solidFill>
                </a:rPr>
                <a:t>Incarceration As-Is</a:t>
              </a:r>
            </a:p>
          </p:txBody>
        </p:sp>
      </p:grpSp>
      <p:grpSp>
        <p:nvGrpSpPr>
          <p:cNvPr id="214" name="Group 213">
            <a:extLst>
              <a:ext uri="{FF2B5EF4-FFF2-40B4-BE49-F238E27FC236}">
                <a16:creationId xmlns:a16="http://schemas.microsoft.com/office/drawing/2014/main" xmlns="" id="{20348ED0-0B00-42BD-9DB0-185331AE913F}"/>
              </a:ext>
            </a:extLst>
          </p:cNvPr>
          <p:cNvGrpSpPr/>
          <p:nvPr/>
        </p:nvGrpSpPr>
        <p:grpSpPr>
          <a:xfrm>
            <a:off x="10222797" y="5522958"/>
            <a:ext cx="1150593" cy="639732"/>
            <a:chOff x="8663553" y="5521972"/>
            <a:chExt cx="1150593" cy="639732"/>
          </a:xfrm>
        </p:grpSpPr>
        <p:sp>
          <p:nvSpPr>
            <p:cNvPr id="110" name="Oval 109">
              <a:extLst>
                <a:ext uri="{FF2B5EF4-FFF2-40B4-BE49-F238E27FC236}">
                  <a16:creationId xmlns:a16="http://schemas.microsoft.com/office/drawing/2014/main" xmlns="" id="{46544B10-7643-405F-B2F3-F0966330BFBB}"/>
                </a:ext>
              </a:extLst>
            </p:cNvPr>
            <p:cNvSpPr/>
            <p:nvPr/>
          </p:nvSpPr>
          <p:spPr>
            <a:xfrm>
              <a:off x="8859505" y="5521972"/>
              <a:ext cx="216000" cy="2160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a:solidFill>
                  <a:prstClr val="white"/>
                </a:solidFill>
              </a:endParaRPr>
            </a:p>
          </p:txBody>
        </p:sp>
        <p:sp>
          <p:nvSpPr>
            <p:cNvPr id="146" name="Rectangle 145">
              <a:extLst>
                <a:ext uri="{FF2B5EF4-FFF2-40B4-BE49-F238E27FC236}">
                  <a16:creationId xmlns:a16="http://schemas.microsoft.com/office/drawing/2014/main" xmlns="" id="{8A939977-5F68-4EC3-9FB3-55C2484EB54A}"/>
                </a:ext>
              </a:extLst>
            </p:cNvPr>
            <p:cNvSpPr/>
            <p:nvPr/>
          </p:nvSpPr>
          <p:spPr>
            <a:xfrm>
              <a:off x="8663553" y="5830355"/>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ZA" sz="1200">
                  <a:solidFill>
                    <a:sysClr val="windowText" lastClr="000000"/>
                  </a:solidFill>
                </a:rPr>
                <a:t>Incarceration To-Be (ST)</a:t>
              </a:r>
            </a:p>
          </p:txBody>
        </p:sp>
      </p:grpSp>
      <p:sp>
        <p:nvSpPr>
          <p:cNvPr id="134" name="TextBox 133">
            <a:extLst>
              <a:ext uri="{FF2B5EF4-FFF2-40B4-BE49-F238E27FC236}">
                <a16:creationId xmlns:a16="http://schemas.microsoft.com/office/drawing/2014/main" xmlns="" id="{52001608-FB2C-47AC-AF2D-89DF290F7AD1}"/>
              </a:ext>
            </a:extLst>
          </p:cNvPr>
          <p:cNvSpPr txBox="1"/>
          <p:nvPr/>
        </p:nvSpPr>
        <p:spPr>
          <a:xfrm>
            <a:off x="4587878" y="1290801"/>
            <a:ext cx="7058092" cy="584775"/>
          </a:xfrm>
          <a:prstGeom prst="rect">
            <a:avLst/>
          </a:prstGeom>
          <a:solidFill>
            <a:schemeClr val="bg1">
              <a:lumMod val="95000"/>
            </a:schemeClr>
          </a:solidFill>
        </p:spPr>
        <p:txBody>
          <a:bodyPr wrap="square" rtlCol="0">
            <a:spAutoFit/>
          </a:bodyPr>
          <a:lstStyle/>
          <a:p>
            <a:pPr algn="ctr" defTabSz="457200"/>
            <a:r>
              <a:rPr lang="en-ZA" sz="1600" b="1" u="sng">
                <a:solidFill>
                  <a:sysClr val="windowText" lastClr="000000"/>
                </a:solidFill>
              </a:rPr>
              <a:t>INCARCERATION: COMPLETE INSOURCE – COMPLETE DE-CENTRALISED</a:t>
            </a:r>
          </a:p>
        </p:txBody>
      </p:sp>
      <p:grpSp>
        <p:nvGrpSpPr>
          <p:cNvPr id="207" name="Group 206">
            <a:extLst>
              <a:ext uri="{FF2B5EF4-FFF2-40B4-BE49-F238E27FC236}">
                <a16:creationId xmlns:a16="http://schemas.microsoft.com/office/drawing/2014/main" xmlns="" id="{C77D83A7-0518-46DF-87BF-DD254DCA70B8}"/>
              </a:ext>
            </a:extLst>
          </p:cNvPr>
          <p:cNvGrpSpPr/>
          <p:nvPr/>
        </p:nvGrpSpPr>
        <p:grpSpPr>
          <a:xfrm rot="5400000">
            <a:off x="9212458" y="3526249"/>
            <a:ext cx="5080816" cy="359545"/>
            <a:chOff x="13166522" y="4833050"/>
            <a:chExt cx="10648487" cy="329377"/>
          </a:xfrm>
        </p:grpSpPr>
        <p:sp>
          <p:nvSpPr>
            <p:cNvPr id="208" name="Rectangle 207">
              <a:extLst>
                <a:ext uri="{FF2B5EF4-FFF2-40B4-BE49-F238E27FC236}">
                  <a16:creationId xmlns:a16="http://schemas.microsoft.com/office/drawing/2014/main" xmlns="" id="{52C7E228-964A-4966-9393-5D093179A799}"/>
                </a:ext>
              </a:extLst>
            </p:cNvPr>
            <p:cNvSpPr/>
            <p:nvPr/>
          </p:nvSpPr>
          <p:spPr>
            <a:xfrm>
              <a:off x="13166522" y="4833050"/>
              <a:ext cx="1353553"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Complete</a:t>
              </a:r>
            </a:p>
          </p:txBody>
        </p:sp>
        <p:sp>
          <p:nvSpPr>
            <p:cNvPr id="209" name="Rectangle 208">
              <a:extLst>
                <a:ext uri="{FF2B5EF4-FFF2-40B4-BE49-F238E27FC236}">
                  <a16:creationId xmlns:a16="http://schemas.microsoft.com/office/drawing/2014/main" xmlns="" id="{40706AF2-DD75-4735-B1EF-4E08C7958428}"/>
                </a:ext>
              </a:extLst>
            </p:cNvPr>
            <p:cNvSpPr/>
            <p:nvPr/>
          </p:nvSpPr>
          <p:spPr>
            <a:xfrm>
              <a:off x="17985594" y="4833051"/>
              <a:ext cx="154371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Balanced </a:t>
              </a:r>
            </a:p>
          </p:txBody>
        </p:sp>
        <p:sp>
          <p:nvSpPr>
            <p:cNvPr id="210" name="Rectangle 209">
              <a:extLst>
                <a:ext uri="{FF2B5EF4-FFF2-40B4-BE49-F238E27FC236}">
                  <a16:creationId xmlns:a16="http://schemas.microsoft.com/office/drawing/2014/main" xmlns="" id="{5ED3C425-4E77-49DF-BF3F-6E3001749F7D}"/>
                </a:ext>
              </a:extLst>
            </p:cNvPr>
            <p:cNvSpPr/>
            <p:nvPr/>
          </p:nvSpPr>
          <p:spPr>
            <a:xfrm>
              <a:off x="22427079" y="4833050"/>
              <a:ext cx="138793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Complete</a:t>
              </a:r>
            </a:p>
          </p:txBody>
        </p:sp>
        <p:sp>
          <p:nvSpPr>
            <p:cNvPr id="211" name="Rectangle 210">
              <a:extLst>
                <a:ext uri="{FF2B5EF4-FFF2-40B4-BE49-F238E27FC236}">
                  <a16:creationId xmlns:a16="http://schemas.microsoft.com/office/drawing/2014/main" xmlns="" id="{BABD7A4D-EFE3-40DB-ACEF-5DBA18BDDDBB}"/>
                </a:ext>
              </a:extLst>
            </p:cNvPr>
            <p:cNvSpPr/>
            <p:nvPr/>
          </p:nvSpPr>
          <p:spPr>
            <a:xfrm>
              <a:off x="20458489" y="4833050"/>
              <a:ext cx="1387929"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Partial</a:t>
              </a:r>
            </a:p>
          </p:txBody>
        </p:sp>
        <p:sp>
          <p:nvSpPr>
            <p:cNvPr id="212" name="Rectangle 211">
              <a:extLst>
                <a:ext uri="{FF2B5EF4-FFF2-40B4-BE49-F238E27FC236}">
                  <a16:creationId xmlns:a16="http://schemas.microsoft.com/office/drawing/2014/main" xmlns="" id="{C8E99B25-4C5B-4293-ACDF-7E96F3411B40}"/>
                </a:ext>
              </a:extLst>
            </p:cNvPr>
            <p:cNvSpPr/>
            <p:nvPr/>
          </p:nvSpPr>
          <p:spPr>
            <a:xfrm>
              <a:off x="15501452" y="4833050"/>
              <a:ext cx="1658091"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ZA" sz="800">
                  <a:solidFill>
                    <a:prstClr val="white">
                      <a:lumMod val="50000"/>
                    </a:prstClr>
                  </a:solidFill>
                </a:rPr>
                <a:t>Partial</a:t>
              </a:r>
            </a:p>
          </p:txBody>
        </p:sp>
      </p:grpSp>
      <p:sp>
        <p:nvSpPr>
          <p:cNvPr id="59" name="TextBox 58">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spTree>
    <p:extLst>
      <p:ext uri="{BB962C8B-B14F-4D97-AF65-F5344CB8AC3E}">
        <p14:creationId xmlns:p14="http://schemas.microsoft.com/office/powerpoint/2010/main" val="872182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90220" y="142012"/>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4000" b="1" dirty="0" smtClean="0">
                <a:solidFill>
                  <a:srgbClr val="000000"/>
                </a:solidFill>
                <a:latin typeface="Georgia"/>
                <a:sym typeface="Calibri"/>
              </a:rPr>
              <a:t>Modes of service delivery Incarceration</a:t>
            </a:r>
            <a:endParaRPr lang="en-US" sz="4000" b="1" dirty="0">
              <a:solidFill>
                <a:srgbClr val="000000"/>
              </a:solidFill>
              <a:latin typeface="Georgia"/>
            </a:endParaRPr>
          </a:p>
        </p:txBody>
      </p:sp>
      <p:sp>
        <p:nvSpPr>
          <p:cNvPr id="9" name="TextBox 8">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sp>
        <p:nvSpPr>
          <p:cNvPr id="2" name="Rectangle 1"/>
          <p:cNvSpPr/>
          <p:nvPr/>
        </p:nvSpPr>
        <p:spPr>
          <a:xfrm>
            <a:off x="404191" y="2467094"/>
            <a:ext cx="2385137" cy="1643527"/>
          </a:xfrm>
          <a:prstGeom prst="rect">
            <a:avLst/>
          </a:prstGeom>
        </p:spPr>
        <p:txBody>
          <a:bodyPr wrap="square">
            <a:spAutoFit/>
          </a:bodyPr>
          <a:lstStyle/>
          <a:p>
            <a:pPr lvl="0" algn="just" defTabSz="869137">
              <a:lnSpc>
                <a:spcPct val="90000"/>
              </a:lnSpc>
              <a:spcBef>
                <a:spcPts val="951"/>
              </a:spcBef>
            </a:pPr>
            <a:r>
              <a:rPr lang="en-US" sz="1600" b="1" dirty="0">
                <a:solidFill>
                  <a:sysClr val="windowText" lastClr="000000"/>
                </a:solidFill>
                <a:latin typeface="Lato"/>
              </a:rPr>
              <a:t>The incarceration function remains </a:t>
            </a:r>
            <a:r>
              <a:rPr lang="en-US" sz="1600" b="1" dirty="0" err="1">
                <a:solidFill>
                  <a:sysClr val="windowText" lastClr="000000"/>
                </a:solidFill>
                <a:latin typeface="Lato"/>
              </a:rPr>
              <a:t>decentralised</a:t>
            </a:r>
            <a:r>
              <a:rPr lang="en-US" sz="1600" b="1" dirty="0">
                <a:solidFill>
                  <a:sysClr val="windowText" lastClr="000000"/>
                </a:solidFill>
                <a:latin typeface="Lato"/>
              </a:rPr>
              <a:t> and insourced (with the exception of 2 PPP’s) and focuses on custodial services</a:t>
            </a:r>
          </a:p>
        </p:txBody>
      </p:sp>
      <p:sp>
        <p:nvSpPr>
          <p:cNvPr id="7" name="Rectangle 6">
            <a:extLst>
              <a:ext uri="{FF2B5EF4-FFF2-40B4-BE49-F238E27FC236}">
                <a16:creationId xmlns="" xmlns:a16="http://schemas.microsoft.com/office/drawing/2014/main" id="{265594CA-0F1B-4C3D-9FBC-EA09A76F868D}"/>
              </a:ext>
            </a:extLst>
          </p:cNvPr>
          <p:cNvSpPr/>
          <p:nvPr/>
        </p:nvSpPr>
        <p:spPr>
          <a:xfrm>
            <a:off x="3110591" y="1320252"/>
            <a:ext cx="2866507" cy="4305295"/>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Propose</a:t>
            </a:r>
            <a:r>
              <a:rPr kumimoji="0" lang="en-ZA" b="1" i="0" u="none" strike="noStrike" kern="0" cap="none" spc="0" normalizeH="0" baseline="0" noProof="0" dirty="0" smtClean="0">
                <a:ln>
                  <a:noFill/>
                </a:ln>
                <a:solidFill>
                  <a:prstClr val="black"/>
                </a:solidFill>
                <a:effectLst/>
                <a:highlight>
                  <a:srgbClr val="FFFFFF"/>
                </a:highlight>
                <a:uLnTx/>
                <a:uFillTx/>
                <a:latin typeface="Lato"/>
              </a:rPr>
              <a:t>d</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171450" lvl="0" indent="-171450" defTabSz="457200">
              <a:spcBef>
                <a:spcPts val="600"/>
              </a:spcBef>
              <a:spcAft>
                <a:spcPts val="600"/>
              </a:spcAft>
              <a:buFont typeface="Arial" panose="020B0604020202020204" pitchFamily="34" charset="0"/>
              <a:buChar char="•"/>
              <a:defRPr/>
            </a:pPr>
            <a:r>
              <a:rPr lang="en-US" sz="1200" kern="0" dirty="0">
                <a:solidFill>
                  <a:prstClr val="black"/>
                </a:solidFill>
                <a:latin typeface="Lato"/>
              </a:rPr>
              <a:t>Without any major changes to </a:t>
            </a:r>
            <a:r>
              <a:rPr lang="en-US" sz="1200" kern="0" dirty="0" err="1">
                <a:solidFill>
                  <a:prstClr val="black"/>
                </a:solidFill>
                <a:latin typeface="Lato"/>
              </a:rPr>
              <a:t>decentral</a:t>
            </a:r>
            <a:r>
              <a:rPr lang="en-US" sz="1200" kern="0" dirty="0">
                <a:solidFill>
                  <a:prstClr val="black"/>
                </a:solidFill>
                <a:latin typeface="Lato"/>
              </a:rPr>
              <a:t> management or outsourcing, DCS correctional officials remain focused towards the custodial duty and essential services required by the incarceration function</a:t>
            </a:r>
          </a:p>
          <a:p>
            <a:pPr marL="171450" lvl="0" indent="-171450" defTabSz="457200">
              <a:spcBef>
                <a:spcPts val="600"/>
              </a:spcBef>
              <a:spcAft>
                <a:spcPts val="600"/>
              </a:spcAft>
              <a:buFont typeface="Arial" panose="020B0604020202020204" pitchFamily="34" charset="0"/>
              <a:buChar char="•"/>
              <a:defRPr/>
            </a:pPr>
            <a:r>
              <a:rPr lang="en-US" sz="1200" kern="0" dirty="0">
                <a:solidFill>
                  <a:prstClr val="black"/>
                </a:solidFill>
                <a:latin typeface="Lato"/>
              </a:rPr>
              <a:t>Remand detention to be treated as a sub function of incarceration ensuring its requirements are met as a sub-</a:t>
            </a:r>
            <a:r>
              <a:rPr lang="en-US" sz="1200" kern="0" dirty="0" err="1">
                <a:solidFill>
                  <a:prstClr val="black"/>
                </a:solidFill>
                <a:latin typeface="Lato"/>
              </a:rPr>
              <a:t>programme</a:t>
            </a:r>
            <a:endParaRPr lang="en-US" sz="1200" kern="0" dirty="0">
              <a:solidFill>
                <a:prstClr val="black"/>
              </a:solidFill>
              <a:latin typeface="Lato"/>
            </a:endParaRPr>
          </a:p>
          <a:p>
            <a:pPr marL="171450" lvl="0" indent="-171450" defTabSz="457200">
              <a:spcAft>
                <a:spcPts val="600"/>
              </a:spcAft>
              <a:buFont typeface="Arial" panose="020B0604020202020204" pitchFamily="34" charset="0"/>
              <a:buChar char="•"/>
              <a:defRPr/>
            </a:pPr>
            <a:r>
              <a:rPr lang="en-US" sz="1200" kern="0" dirty="0">
                <a:solidFill>
                  <a:prstClr val="black"/>
                </a:solidFill>
                <a:latin typeface="Lato"/>
              </a:rPr>
              <a:t>Proposed model </a:t>
            </a:r>
            <a:r>
              <a:rPr lang="en-US" sz="1200" kern="0" dirty="0" err="1">
                <a:solidFill>
                  <a:prstClr val="black"/>
                </a:solidFill>
                <a:latin typeface="Lato"/>
              </a:rPr>
              <a:t>recognises</a:t>
            </a:r>
            <a:r>
              <a:rPr lang="en-US" sz="1200" kern="0" dirty="0">
                <a:solidFill>
                  <a:prstClr val="black"/>
                </a:solidFill>
                <a:latin typeface="Lato"/>
              </a:rPr>
              <a:t> the severe limitations related to resources and budget and proposes that this be addressed in budget cycles and in the design of a new structure that aligns the service delivery needs of the function</a:t>
            </a:r>
          </a:p>
          <a:p>
            <a:pPr marL="171450" lvl="0" indent="-171450" defTabSz="457200">
              <a:spcAft>
                <a:spcPts val="600"/>
              </a:spcAft>
              <a:buFont typeface="Arial" panose="020B0604020202020204" pitchFamily="34" charset="0"/>
              <a:buChar char="•"/>
              <a:defRPr/>
            </a:pPr>
            <a:r>
              <a:rPr lang="en-US" sz="1200" kern="0" dirty="0">
                <a:solidFill>
                  <a:prstClr val="black"/>
                </a:solidFill>
                <a:latin typeface="Lato"/>
              </a:rPr>
              <a:t>Fully functional information systems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8" name="Rectangle 7">
            <a:extLst>
              <a:ext uri="{FF2B5EF4-FFF2-40B4-BE49-F238E27FC236}">
                <a16:creationId xmlns="" xmlns:a16="http://schemas.microsoft.com/office/drawing/2014/main" id="{265594CA-0F1B-4C3D-9FBC-EA09A76F868D}"/>
              </a:ext>
            </a:extLst>
          </p:cNvPr>
          <p:cNvSpPr/>
          <p:nvPr/>
        </p:nvSpPr>
        <p:spPr>
          <a:xfrm>
            <a:off x="6204974" y="1313523"/>
            <a:ext cx="5731922" cy="4312024"/>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What needs to be done to </a:t>
            </a:r>
            <a:r>
              <a:rPr lang="en-ZA" b="1" kern="0" dirty="0" smtClean="0">
                <a:solidFill>
                  <a:prstClr val="black"/>
                </a:solidFill>
                <a:latin typeface="Lato"/>
              </a:rPr>
              <a:t>fast-track</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10" name="Rectangle 9">
            <a:extLst>
              <a:ext uri="{FF2B5EF4-FFF2-40B4-BE49-F238E27FC236}">
                <a16:creationId xmlns:a16="http://schemas.microsoft.com/office/drawing/2014/main" xmlns="" id="{93C36472-22D9-4F5B-A408-EDD5BC1ED665}"/>
              </a:ext>
            </a:extLst>
          </p:cNvPr>
          <p:cNvSpPr/>
          <p:nvPr/>
        </p:nvSpPr>
        <p:spPr>
          <a:xfrm rot="16200000">
            <a:off x="-17817" y="1634055"/>
            <a:ext cx="996491" cy="152475"/>
          </a:xfrm>
          <a:prstGeom prst="rect">
            <a:avLst/>
          </a:prstGeom>
          <a:solidFill>
            <a:srgbClr val="FF0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700" b="1" i="0" u="none" strike="noStrike" kern="0" cap="none" spc="0" normalizeH="0" baseline="0" noProof="0" smtClean="0">
                <a:ln>
                  <a:noFill/>
                </a:ln>
                <a:solidFill>
                  <a:prstClr val="white"/>
                </a:solidFill>
                <a:effectLst/>
                <a:uLnTx/>
                <a:uFillTx/>
                <a:latin typeface="Lato"/>
              </a:rPr>
              <a:t>INCARCERATION</a:t>
            </a:r>
          </a:p>
        </p:txBody>
      </p:sp>
      <p:pic>
        <p:nvPicPr>
          <p:cNvPr id="11" name="Picture 10">
            <a:extLst>
              <a:ext uri="{FF2B5EF4-FFF2-40B4-BE49-F238E27FC236}">
                <a16:creationId xmlns:a16="http://schemas.microsoft.com/office/drawing/2014/main" xmlns="" id="{8E955459-7DE3-441A-B185-05E63040A9B6}"/>
              </a:ext>
            </a:extLst>
          </p:cNvPr>
          <p:cNvPicPr>
            <a:picLocks noChangeAspect="1"/>
          </p:cNvPicPr>
          <p:nvPr/>
        </p:nvPicPr>
        <p:blipFill>
          <a:blip r:embed="rId3"/>
          <a:stretch>
            <a:fillRect/>
          </a:stretch>
        </p:blipFill>
        <p:spPr>
          <a:xfrm>
            <a:off x="549972" y="1206292"/>
            <a:ext cx="2148195" cy="1008000"/>
          </a:xfrm>
          <a:prstGeom prst="rect">
            <a:avLst/>
          </a:prstGeom>
        </p:spPr>
      </p:pic>
    </p:spTree>
    <p:extLst>
      <p:ext uri="{BB962C8B-B14F-4D97-AF65-F5344CB8AC3E}">
        <p14:creationId xmlns:p14="http://schemas.microsoft.com/office/powerpoint/2010/main" val="4101952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4000" b="1" dirty="0" smtClean="0">
                <a:solidFill>
                  <a:srgbClr val="000000"/>
                </a:solidFill>
                <a:latin typeface="Georgia"/>
              </a:rPr>
              <a:t>Strategic Risks</a:t>
            </a:r>
            <a:endParaRPr sz="4000" b="1" dirty="0">
              <a:solidFill>
                <a:srgbClr val="000000"/>
              </a:solidFill>
              <a:latin typeface="Georgia"/>
            </a:endParaRPr>
          </a:p>
        </p:txBody>
      </p:sp>
      <p:sp>
        <p:nvSpPr>
          <p:cNvPr id="9" name="TextBox 8">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23192147"/>
              </p:ext>
            </p:extLst>
          </p:nvPr>
        </p:nvGraphicFramePr>
        <p:xfrm>
          <a:off x="492754" y="1232661"/>
          <a:ext cx="11260881" cy="2571920"/>
        </p:xfrm>
        <a:graphic>
          <a:graphicData uri="http://schemas.openxmlformats.org/drawingml/2006/table">
            <a:tbl>
              <a:tblPr firstRow="1" bandRow="1">
                <a:tableStyleId>{93296810-A885-4BE3-A3E7-6D5BEEA58F35}</a:tableStyleId>
              </a:tblPr>
              <a:tblGrid>
                <a:gridCol w="3753627"/>
                <a:gridCol w="3753627"/>
                <a:gridCol w="3753627"/>
              </a:tblGrid>
              <a:tr h="0">
                <a:tc>
                  <a:txBody>
                    <a:bodyPr/>
                    <a:lstStyle/>
                    <a:p>
                      <a:r>
                        <a:rPr lang="en-US" dirty="0" smtClean="0"/>
                        <a:t>Outcome</a:t>
                      </a:r>
                      <a:endParaRPr lang="en-ZA" dirty="0"/>
                    </a:p>
                  </a:txBody>
                  <a:tcPr>
                    <a:solidFill>
                      <a:srgbClr val="548235"/>
                    </a:solidFill>
                  </a:tcPr>
                </a:tc>
                <a:tc>
                  <a:txBody>
                    <a:bodyPr/>
                    <a:lstStyle/>
                    <a:p>
                      <a:r>
                        <a:rPr lang="en-US" dirty="0" smtClean="0"/>
                        <a:t>Strategi</a:t>
                      </a:r>
                      <a:r>
                        <a:rPr lang="en-US" baseline="0" dirty="0" smtClean="0"/>
                        <a:t>c Risk</a:t>
                      </a:r>
                      <a:endParaRPr lang="en-ZA" dirty="0"/>
                    </a:p>
                  </a:txBody>
                  <a:tcPr>
                    <a:solidFill>
                      <a:srgbClr val="548235"/>
                    </a:solidFill>
                  </a:tcPr>
                </a:tc>
                <a:tc>
                  <a:txBody>
                    <a:bodyPr/>
                    <a:lstStyle/>
                    <a:p>
                      <a:r>
                        <a:rPr lang="en-US" dirty="0" smtClean="0"/>
                        <a:t>Risk Mitigation</a:t>
                      </a:r>
                      <a:endParaRPr lang="en-ZA" dirty="0"/>
                    </a:p>
                  </a:txBody>
                  <a:tcPr>
                    <a:solidFill>
                      <a:srgbClr val="548235"/>
                    </a:solidFill>
                  </a:tcPr>
                </a:tc>
              </a:tr>
              <a:tr h="0">
                <a:tc>
                  <a:txBody>
                    <a:bodyPr/>
                    <a:lstStyle/>
                    <a:p>
                      <a:endParaRPr lang="en-ZA" sz="100" dirty="0"/>
                    </a:p>
                  </a:txBody>
                  <a:tcPr>
                    <a:noFill/>
                  </a:tcPr>
                </a:tc>
                <a:tc>
                  <a:txBody>
                    <a:bodyPr/>
                    <a:lstStyle/>
                    <a:p>
                      <a:endParaRPr lang="en-ZA" sz="100" dirty="0"/>
                    </a:p>
                  </a:txBody>
                  <a:tcPr>
                    <a:noFill/>
                  </a:tcPr>
                </a:tc>
                <a:tc>
                  <a:txBody>
                    <a:bodyPr/>
                    <a:lstStyle/>
                    <a:p>
                      <a:endParaRPr lang="en-ZA" sz="100" dirty="0"/>
                    </a:p>
                  </a:txBody>
                  <a:tcPr>
                    <a:noFill/>
                  </a:tcPr>
                </a:tc>
              </a:tr>
              <a:tr h="0">
                <a:tc>
                  <a:txBody>
                    <a:bodyPr/>
                    <a:lstStyle/>
                    <a:p>
                      <a:r>
                        <a:rPr lang="en-US" dirty="0" smtClean="0">
                          <a:solidFill>
                            <a:schemeClr val="bg1"/>
                          </a:solidFill>
                        </a:rPr>
                        <a:t>Improved case management of inmates</a:t>
                      </a:r>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dirty="0"/>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sz="1800" kern="1200" dirty="0">
                        <a:solidFill>
                          <a:schemeClr val="dk1"/>
                        </a:solidFill>
                        <a:latin typeface="+mn-lt"/>
                        <a:ea typeface="+mn-ea"/>
                        <a:cs typeface="+mn-cs"/>
                      </a:endParaRPr>
                    </a:p>
                  </a:txBody>
                  <a:tcPr>
                    <a:solidFill>
                      <a:srgbClr val="548235"/>
                    </a:solidFill>
                  </a:tcPr>
                </a:tc>
                <a:tc>
                  <a:txBody>
                    <a:bodyPr/>
                    <a:lstStyle/>
                    <a:p>
                      <a:pPr marL="0" algn="l" defTabSz="914400" rtl="0" eaLnBrk="1" latinLnBrk="0" hangingPunct="1"/>
                      <a:endParaRPr lang="en-ZA" sz="1800" kern="1200" dirty="0">
                        <a:solidFill>
                          <a:schemeClr val="bg1"/>
                        </a:solidFill>
                        <a:latin typeface="+mn-lt"/>
                        <a:ea typeface="+mn-ea"/>
                        <a:cs typeface="+mn-cs"/>
                      </a:endParaRPr>
                    </a:p>
                  </a:txBody>
                  <a:tcPr>
                    <a:solidFill>
                      <a:srgbClr val="548235"/>
                    </a:solidFill>
                  </a:tcPr>
                </a:tc>
              </a:tr>
              <a:tr h="0">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r>
              <a:tr h="367200">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r>
            </a:tbl>
          </a:graphicData>
        </a:graphic>
      </p:graphicFrame>
    </p:spTree>
    <p:extLst>
      <p:ext uri="{BB962C8B-B14F-4D97-AF65-F5344CB8AC3E}">
        <p14:creationId xmlns:p14="http://schemas.microsoft.com/office/powerpoint/2010/main" val="708754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34711" y="179541"/>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2800" b="1" dirty="0">
                <a:solidFill>
                  <a:srgbClr val="000000"/>
                </a:solidFill>
                <a:latin typeface="Georgia"/>
                <a:sym typeface="Calibri"/>
              </a:rPr>
              <a:t>Critical success factors and m</a:t>
            </a:r>
            <a:r>
              <a:rPr lang="en-US" sz="2800" b="1" dirty="0" smtClean="0">
                <a:solidFill>
                  <a:srgbClr val="000000"/>
                </a:solidFill>
                <a:latin typeface="Georgia"/>
                <a:sym typeface="Calibri"/>
              </a:rPr>
              <a:t>anagement </a:t>
            </a:r>
            <a:r>
              <a:rPr lang="en-US" sz="2800" b="1" dirty="0">
                <a:solidFill>
                  <a:srgbClr val="000000"/>
                </a:solidFill>
                <a:latin typeface="Georgia"/>
                <a:sym typeface="Calibri"/>
              </a:rPr>
              <a:t>of dependencies</a:t>
            </a:r>
          </a:p>
        </p:txBody>
      </p:sp>
      <p:sp>
        <p:nvSpPr>
          <p:cNvPr id="8" name="TextBox 7">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sp>
        <p:nvSpPr>
          <p:cNvPr id="2" name="TextBox 1"/>
          <p:cNvSpPr txBox="1"/>
          <p:nvPr/>
        </p:nvSpPr>
        <p:spPr>
          <a:xfrm>
            <a:off x="616449" y="1458930"/>
            <a:ext cx="11188558" cy="147732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a:latin typeface="+mj-lt"/>
              </a:rPr>
              <a:t>Fully automated systems with regard to the journey of an offender from the entry into the </a:t>
            </a:r>
            <a:r>
              <a:rPr lang="en-US" sz="2000" dirty="0" smtClean="0">
                <a:latin typeface="+mj-lt"/>
              </a:rPr>
              <a:t>Department’s care. </a:t>
            </a:r>
            <a:endParaRPr lang="en-US" sz="2000" dirty="0">
              <a:latin typeface="+mj-lt"/>
            </a:endParaRPr>
          </a:p>
          <a:p>
            <a:pPr marL="285750" indent="-285750">
              <a:spcBef>
                <a:spcPts val="600"/>
              </a:spcBef>
              <a:spcAft>
                <a:spcPts val="600"/>
              </a:spcAft>
              <a:buFont typeface="Arial" panose="020B0604020202020204" pitchFamily="34" charset="0"/>
              <a:buChar char="•"/>
            </a:pPr>
            <a:r>
              <a:rPr lang="en-US" sz="2000" dirty="0" smtClean="0">
                <a:latin typeface="+mj-lt"/>
              </a:rPr>
              <a:t>Collaborate with </a:t>
            </a:r>
            <a:r>
              <a:rPr lang="en-US" sz="2000" dirty="0" err="1" smtClean="0">
                <a:latin typeface="+mj-lt"/>
              </a:rPr>
              <a:t>DoJ</a:t>
            </a:r>
            <a:r>
              <a:rPr lang="en-US" sz="2000" dirty="0" smtClean="0">
                <a:latin typeface="+mj-lt"/>
              </a:rPr>
              <a:t> on the review of the Criminal Procedure Act to promote the use of alternative sentencing</a:t>
            </a:r>
            <a:endParaRPr lang="en-US" sz="2000" dirty="0">
              <a:latin typeface="+mj-lt"/>
            </a:endParaRPr>
          </a:p>
        </p:txBody>
      </p:sp>
    </p:spTree>
    <p:extLst>
      <p:ext uri="{BB962C8B-B14F-4D97-AF65-F5344CB8AC3E}">
        <p14:creationId xmlns:p14="http://schemas.microsoft.com/office/powerpoint/2010/main" val="461017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34711" y="128171"/>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4000" b="1" dirty="0" smtClean="0">
                <a:solidFill>
                  <a:srgbClr val="000000"/>
                </a:solidFill>
                <a:latin typeface="Georgia"/>
                <a:sym typeface="Calibri"/>
              </a:rPr>
              <a:t>Conclusion</a:t>
            </a:r>
            <a:endParaRPr lang="en-ZA" sz="4000" b="1" dirty="0">
              <a:solidFill>
                <a:srgbClr val="000000"/>
              </a:solidFill>
              <a:latin typeface="Georgia"/>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spTree>
    <p:extLst>
      <p:ext uri="{BB962C8B-B14F-4D97-AF65-F5344CB8AC3E}">
        <p14:creationId xmlns:p14="http://schemas.microsoft.com/office/powerpoint/2010/main" val="2459542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3" name="Object 2" hidden="1">
            <a:extLst>
              <a:ext uri="{FF2B5EF4-FFF2-40B4-BE49-F238E27FC236}">
                <a16:creationId xmlns="" xmlns:a16="http://schemas.microsoft.com/office/drawing/2014/main" id="{16BE7A20-2016-4CBC-A7BA-00C94BDE16F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9"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 xmlns:a16="http://schemas.microsoft.com/office/drawing/2014/main" id="{385CF3E6-7028-42D7-81C4-BAB7298EC5C2}"/>
              </a:ext>
            </a:extLst>
          </p:cNvPr>
          <p:cNvSpPr/>
          <p:nvPr/>
        </p:nvSpPr>
        <p:spPr>
          <a:xfrm>
            <a:off x="876300" y="0"/>
            <a:ext cx="4639726" cy="6248400"/>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a:extLst>
              <a:ext uri="{FF2B5EF4-FFF2-40B4-BE49-F238E27FC236}">
                <a16:creationId xmlns="" xmlns:a16="http://schemas.microsoft.com/office/drawing/2014/main" id="{B49F274D-0838-40BC-88AF-02BBD88706CA}"/>
              </a:ext>
            </a:extLst>
          </p:cNvPr>
          <p:cNvSpPr txBox="1">
            <a:spLocks/>
          </p:cNvSpPr>
          <p:nvPr/>
        </p:nvSpPr>
        <p:spPr>
          <a:xfrm>
            <a:off x="1278378" y="2057914"/>
            <a:ext cx="3545284" cy="1661993"/>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nSpc>
                <a:spcPct val="100000"/>
              </a:lnSpc>
            </a:pPr>
            <a:r>
              <a:rPr lang="en-US" sz="5400" dirty="0">
                <a:solidFill>
                  <a:srgbClr val="FFFFFF"/>
                </a:solidFill>
                <a:latin typeface="Georgia"/>
              </a:rPr>
              <a:t>THANK</a:t>
            </a:r>
          </a:p>
          <a:p>
            <a:pPr>
              <a:lnSpc>
                <a:spcPct val="100000"/>
              </a:lnSpc>
            </a:pPr>
            <a:r>
              <a:rPr lang="en-US" sz="5400" dirty="0">
                <a:solidFill>
                  <a:srgbClr val="FFFFFF"/>
                </a:solidFill>
                <a:latin typeface="Georgia"/>
              </a:rPr>
              <a:t>YOU</a:t>
            </a:r>
            <a:endParaRPr lang="en-ID" sz="5400" dirty="0">
              <a:solidFill>
                <a:srgbClr val="FFFFFF"/>
              </a:solidFill>
              <a:latin typeface="Georgia"/>
            </a:endParaRPr>
          </a:p>
        </p:txBody>
      </p:sp>
      <p:cxnSp>
        <p:nvCxnSpPr>
          <p:cNvPr id="8" name="Straight Connector 7">
            <a:extLst>
              <a:ext uri="{FF2B5EF4-FFF2-40B4-BE49-F238E27FC236}">
                <a16:creationId xmlns="" xmlns:a16="http://schemas.microsoft.com/office/drawing/2014/main" id="{E5B0294F-CD76-4A30-A547-51FDC2BF4F55}"/>
              </a:ext>
            </a:extLst>
          </p:cNvPr>
          <p:cNvCxnSpPr>
            <a:cxnSpLocks/>
          </p:cNvCxnSpPr>
          <p:nvPr/>
        </p:nvCxnSpPr>
        <p:spPr>
          <a:xfrm flipH="1">
            <a:off x="1905000" y="4055697"/>
            <a:ext cx="35874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C7A415C-7BB2-4638-83F1-47FE931C4138}"/>
              </a:ext>
            </a:extLst>
          </p:cNvPr>
          <p:cNvCxnSpPr>
            <a:cxnSpLocks/>
          </p:cNvCxnSpPr>
          <p:nvPr/>
        </p:nvCxnSpPr>
        <p:spPr>
          <a:xfrm flipH="1">
            <a:off x="1278378" y="4055697"/>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29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Rectangle 8">
            <a:extLst>
              <a:ext uri="{FF2B5EF4-FFF2-40B4-BE49-F238E27FC236}">
                <a16:creationId xmlns="" xmlns:a16="http://schemas.microsoft.com/office/drawing/2014/main" id="{6D0D4A4D-E24D-2F41-9FA6-C98D876AAF6D}"/>
              </a:ext>
            </a:extLst>
          </p:cNvPr>
          <p:cNvSpPr/>
          <p:nvPr/>
        </p:nvSpPr>
        <p:spPr>
          <a:xfrm>
            <a:off x="246530" y="1"/>
            <a:ext cx="1119554" cy="5651970"/>
          </a:xfrm>
          <a:prstGeom prst="rect">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0" name="Rectangle 9">
            <a:extLst>
              <a:ext uri="{FF2B5EF4-FFF2-40B4-BE49-F238E27FC236}">
                <a16:creationId xmlns="" xmlns:a16="http://schemas.microsoft.com/office/drawing/2014/main" id="{6B12DE1F-585B-2140-B2BD-40C67FF0C1F0}"/>
              </a:ext>
            </a:extLst>
          </p:cNvPr>
          <p:cNvSpPr/>
          <p:nvPr/>
        </p:nvSpPr>
        <p:spPr>
          <a:xfrm>
            <a:off x="1366084" y="0"/>
            <a:ext cx="2584934" cy="685800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ectangle 10">
            <a:extLst>
              <a:ext uri="{FF2B5EF4-FFF2-40B4-BE49-F238E27FC236}">
                <a16:creationId xmlns="" xmlns:a16="http://schemas.microsoft.com/office/drawing/2014/main" id="{232FC7D8-2C69-3447-8C60-C8D12747CDF8}"/>
              </a:ext>
            </a:extLst>
          </p:cNvPr>
          <p:cNvSpPr/>
          <p:nvPr/>
        </p:nvSpPr>
        <p:spPr>
          <a:xfrm>
            <a:off x="246530" y="5651970"/>
            <a:ext cx="1119554" cy="1217293"/>
          </a:xfrm>
          <a:prstGeom prst="rect">
            <a:avLst/>
          </a:prstGeom>
          <a:solidFill>
            <a:srgbClr val="C7A9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30" name="Title 1">
            <a:extLst>
              <a:ext uri="{FF2B5EF4-FFF2-40B4-BE49-F238E27FC236}">
                <a16:creationId xmlns="" xmlns:a16="http://schemas.microsoft.com/office/drawing/2014/main" id="{F5A4D105-B434-874D-A09A-E945722F8660}"/>
              </a:ext>
            </a:extLst>
          </p:cNvPr>
          <p:cNvSpPr txBox="1">
            <a:spLocks/>
          </p:cNvSpPr>
          <p:nvPr/>
        </p:nvSpPr>
        <p:spPr>
          <a:xfrm rot="16200000">
            <a:off x="-863548" y="1392708"/>
            <a:ext cx="3402872" cy="8863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rgbClr val="FFFFFF"/>
                </a:solidFill>
                <a:effectLst/>
                <a:uLnTx/>
                <a:uFillTx/>
                <a:latin typeface="Georgia"/>
              </a:rPr>
              <a:t>Presentation outline</a:t>
            </a:r>
            <a:endParaRPr kumimoji="0" lang="en-US" sz="3200" b="1" i="1" u="none" strike="noStrike" kern="1200" cap="none" spc="0" normalizeH="0" baseline="0" noProof="0" dirty="0">
              <a:ln>
                <a:noFill/>
              </a:ln>
              <a:solidFill>
                <a:srgbClr val="FFFFFF"/>
              </a:solidFill>
              <a:effectLst/>
              <a:uLnTx/>
              <a:uFillTx/>
              <a:latin typeface="Georgia"/>
            </a:endParaRPr>
          </a:p>
        </p:txBody>
      </p:sp>
      <p:cxnSp>
        <p:nvCxnSpPr>
          <p:cNvPr id="31" name="Straight Connector 30">
            <a:extLst>
              <a:ext uri="{FF2B5EF4-FFF2-40B4-BE49-F238E27FC236}">
                <a16:creationId xmlns="" xmlns:a16="http://schemas.microsoft.com/office/drawing/2014/main" id="{ADE5B180-9DA6-5E46-AEB8-F210FCF9F0EA}"/>
              </a:ext>
            </a:extLst>
          </p:cNvPr>
          <p:cNvCxnSpPr/>
          <p:nvPr/>
        </p:nvCxnSpPr>
        <p:spPr>
          <a:xfrm>
            <a:off x="780592" y="3537341"/>
            <a:ext cx="0" cy="2002874"/>
          </a:xfrm>
          <a:prstGeom prst="line">
            <a:avLst/>
          </a:prstGeom>
          <a:noFill/>
          <a:ln w="6350" cap="flat" cmpd="sng" algn="ctr">
            <a:solidFill>
              <a:srgbClr val="FFFFFF"/>
            </a:solidFill>
            <a:prstDash val="solid"/>
            <a:miter lim="800000"/>
          </a:ln>
          <a:effectLst/>
        </p:spPr>
      </p:cxnSp>
      <p:grpSp>
        <p:nvGrpSpPr>
          <p:cNvPr id="32" name="Group 31">
            <a:extLst>
              <a:ext uri="{FF2B5EF4-FFF2-40B4-BE49-F238E27FC236}">
                <a16:creationId xmlns="" xmlns:a16="http://schemas.microsoft.com/office/drawing/2014/main" id="{3754301D-7909-4E47-A8FF-76DB3A7026AC}"/>
              </a:ext>
            </a:extLst>
          </p:cNvPr>
          <p:cNvGrpSpPr/>
          <p:nvPr/>
        </p:nvGrpSpPr>
        <p:grpSpPr>
          <a:xfrm>
            <a:off x="534423" y="6109682"/>
            <a:ext cx="488832" cy="493336"/>
            <a:chOff x="2684463" y="3619500"/>
            <a:chExt cx="344487" cy="347663"/>
          </a:xfrm>
        </p:grpSpPr>
        <p:sp>
          <p:nvSpPr>
            <p:cNvPr id="33" name="Rectangle 32">
              <a:extLst>
                <a:ext uri="{FF2B5EF4-FFF2-40B4-BE49-F238E27FC236}">
                  <a16:creationId xmlns="" xmlns:a16="http://schemas.microsoft.com/office/drawing/2014/main" id="{B2D94E15-2FA1-FF47-BF7E-D9BE50FE3481}"/>
                </a:ext>
              </a:extLst>
            </p:cNvPr>
            <p:cNvSpPr>
              <a:spLocks noChangeArrowheads="1"/>
            </p:cNvSpPr>
            <p:nvPr/>
          </p:nvSpPr>
          <p:spPr bwMode="auto">
            <a:xfrm>
              <a:off x="2728913" y="3709988"/>
              <a:ext cx="180975" cy="257175"/>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4" name="Freeform 33">
              <a:extLst>
                <a:ext uri="{FF2B5EF4-FFF2-40B4-BE49-F238E27FC236}">
                  <a16:creationId xmlns="" xmlns:a16="http://schemas.microsoft.com/office/drawing/2014/main" id="{21276784-E644-DE42-9D60-B45B2C1ECAF1}"/>
                </a:ext>
              </a:extLst>
            </p:cNvPr>
            <p:cNvSpPr>
              <a:spLocks/>
            </p:cNvSpPr>
            <p:nvPr/>
          </p:nvSpPr>
          <p:spPr bwMode="auto">
            <a:xfrm>
              <a:off x="2684463" y="3619500"/>
              <a:ext cx="90488" cy="241300"/>
            </a:xfrm>
            <a:custGeom>
              <a:avLst/>
              <a:gdLst>
                <a:gd name="T0" fmla="*/ 12 w 24"/>
                <a:gd name="T1" fmla="*/ 64 h 64"/>
                <a:gd name="T2" fmla="*/ 0 w 24"/>
                <a:gd name="T3" fmla="*/ 64 h 64"/>
                <a:gd name="T4" fmla="*/ 0 w 24"/>
                <a:gd name="T5" fmla="*/ 12 h 64"/>
                <a:gd name="T6" fmla="*/ 12 w 24"/>
                <a:gd name="T7" fmla="*/ 0 h 64"/>
                <a:gd name="T8" fmla="*/ 24 w 24"/>
                <a:gd name="T9" fmla="*/ 12 h 64"/>
                <a:gd name="T10" fmla="*/ 12 w 24"/>
                <a:gd name="T11" fmla="*/ 24 h 64"/>
                <a:gd name="T12" fmla="*/ 12 w 24"/>
                <a:gd name="T13" fmla="*/ 16 h 64"/>
                <a:gd name="T14" fmla="*/ 23 w 24"/>
                <a:gd name="T15" fmla="*/ 1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12" y="64"/>
                  </a:moveTo>
                  <a:cubicBezTo>
                    <a:pt x="0" y="64"/>
                    <a:pt x="0" y="64"/>
                    <a:pt x="0" y="64"/>
                  </a:cubicBezTo>
                  <a:cubicBezTo>
                    <a:pt x="0" y="12"/>
                    <a:pt x="0" y="12"/>
                    <a:pt x="0" y="12"/>
                  </a:cubicBezTo>
                  <a:cubicBezTo>
                    <a:pt x="0" y="5"/>
                    <a:pt x="5" y="0"/>
                    <a:pt x="12" y="0"/>
                  </a:cubicBezTo>
                  <a:cubicBezTo>
                    <a:pt x="19" y="0"/>
                    <a:pt x="24" y="5"/>
                    <a:pt x="24" y="12"/>
                  </a:cubicBezTo>
                  <a:cubicBezTo>
                    <a:pt x="24" y="19"/>
                    <a:pt x="19" y="24"/>
                    <a:pt x="12" y="24"/>
                  </a:cubicBezTo>
                  <a:cubicBezTo>
                    <a:pt x="12" y="16"/>
                    <a:pt x="12" y="16"/>
                    <a:pt x="12" y="16"/>
                  </a:cubicBezTo>
                  <a:cubicBezTo>
                    <a:pt x="23" y="16"/>
                    <a:pt x="23" y="16"/>
                    <a:pt x="23" y="16"/>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5" name="Freeform 34">
              <a:extLst>
                <a:ext uri="{FF2B5EF4-FFF2-40B4-BE49-F238E27FC236}">
                  <a16:creationId xmlns="" xmlns:a16="http://schemas.microsoft.com/office/drawing/2014/main" id="{5CE7BAA0-5111-E049-A8FC-3DA51D4A76EA}"/>
                </a:ext>
              </a:extLst>
            </p:cNvPr>
            <p:cNvSpPr>
              <a:spLocks/>
            </p:cNvSpPr>
            <p:nvPr/>
          </p:nvSpPr>
          <p:spPr bwMode="auto">
            <a:xfrm>
              <a:off x="2728913" y="3619500"/>
              <a:ext cx="225425" cy="90488"/>
            </a:xfrm>
            <a:custGeom>
              <a:avLst/>
              <a:gdLst>
                <a:gd name="T0" fmla="*/ 48 w 60"/>
                <a:gd name="T1" fmla="*/ 24 h 24"/>
                <a:gd name="T2" fmla="*/ 60 w 60"/>
                <a:gd name="T3" fmla="*/ 12 h 24"/>
                <a:gd name="T4" fmla="*/ 48 w 60"/>
                <a:gd name="T5" fmla="*/ 0 h 24"/>
                <a:gd name="T6" fmla="*/ 0 w 60"/>
                <a:gd name="T7" fmla="*/ 0 h 24"/>
              </a:gdLst>
              <a:ahLst/>
              <a:cxnLst>
                <a:cxn ang="0">
                  <a:pos x="T0" y="T1"/>
                </a:cxn>
                <a:cxn ang="0">
                  <a:pos x="T2" y="T3"/>
                </a:cxn>
                <a:cxn ang="0">
                  <a:pos x="T4" y="T5"/>
                </a:cxn>
                <a:cxn ang="0">
                  <a:pos x="T6" y="T7"/>
                </a:cxn>
              </a:cxnLst>
              <a:rect l="0" t="0" r="r" b="b"/>
              <a:pathLst>
                <a:path w="60" h="24">
                  <a:moveTo>
                    <a:pt x="48" y="24"/>
                  </a:moveTo>
                  <a:cubicBezTo>
                    <a:pt x="55" y="24"/>
                    <a:pt x="60" y="19"/>
                    <a:pt x="60" y="12"/>
                  </a:cubicBezTo>
                  <a:cubicBezTo>
                    <a:pt x="60" y="5"/>
                    <a:pt x="55" y="0"/>
                    <a:pt x="48" y="0"/>
                  </a:cubicBezTo>
                  <a:cubicBezTo>
                    <a:pt x="0" y="0"/>
                    <a:pt x="0" y="0"/>
                    <a:pt x="0"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6" name="Line 8">
              <a:extLst>
                <a:ext uri="{FF2B5EF4-FFF2-40B4-BE49-F238E27FC236}">
                  <a16:creationId xmlns="" xmlns:a16="http://schemas.microsoft.com/office/drawing/2014/main" id="{89F9E849-A05B-F24B-852B-5A761D029431}"/>
                </a:ext>
              </a:extLst>
            </p:cNvPr>
            <p:cNvSpPr>
              <a:spLocks noChangeShapeType="1"/>
            </p:cNvSpPr>
            <p:nvPr/>
          </p:nvSpPr>
          <p:spPr bwMode="auto">
            <a:xfrm>
              <a:off x="2819400" y="3770313"/>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7" name="Line 9">
              <a:extLst>
                <a:ext uri="{FF2B5EF4-FFF2-40B4-BE49-F238E27FC236}">
                  <a16:creationId xmlns="" xmlns:a16="http://schemas.microsoft.com/office/drawing/2014/main" id="{DC79CA80-B487-554E-B037-F222E432C593}"/>
                </a:ext>
              </a:extLst>
            </p:cNvPr>
            <p:cNvSpPr>
              <a:spLocks noChangeShapeType="1"/>
            </p:cNvSpPr>
            <p:nvPr/>
          </p:nvSpPr>
          <p:spPr bwMode="auto">
            <a:xfrm>
              <a:off x="2819400" y="3830638"/>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8" name="Line 10">
              <a:extLst>
                <a:ext uri="{FF2B5EF4-FFF2-40B4-BE49-F238E27FC236}">
                  <a16:creationId xmlns="" xmlns:a16="http://schemas.microsoft.com/office/drawing/2014/main" id="{51D013D5-59E6-FA4E-A68D-173782DA1217}"/>
                </a:ext>
              </a:extLst>
            </p:cNvPr>
            <p:cNvSpPr>
              <a:spLocks noChangeShapeType="1"/>
            </p:cNvSpPr>
            <p:nvPr/>
          </p:nvSpPr>
          <p:spPr bwMode="auto">
            <a:xfrm>
              <a:off x="2819400" y="3892550"/>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9" name="Freeform 38">
              <a:extLst>
                <a:ext uri="{FF2B5EF4-FFF2-40B4-BE49-F238E27FC236}">
                  <a16:creationId xmlns="" xmlns:a16="http://schemas.microsoft.com/office/drawing/2014/main" id="{A078636B-6B87-AF47-8C90-C4128E8FD4E5}"/>
                </a:ext>
              </a:extLst>
            </p:cNvPr>
            <p:cNvSpPr>
              <a:spLocks/>
            </p:cNvSpPr>
            <p:nvPr/>
          </p:nvSpPr>
          <p:spPr bwMode="auto">
            <a:xfrm>
              <a:off x="2759075" y="3740150"/>
              <a:ext cx="38100" cy="30163"/>
            </a:xfrm>
            <a:custGeom>
              <a:avLst/>
              <a:gdLst>
                <a:gd name="T0" fmla="*/ 0 w 24"/>
                <a:gd name="T1" fmla="*/ 14 h 19"/>
                <a:gd name="T2" fmla="*/ 5 w 24"/>
                <a:gd name="T3" fmla="*/ 19 h 19"/>
                <a:gd name="T4" fmla="*/ 24 w 24"/>
                <a:gd name="T5" fmla="*/ 0 h 19"/>
              </a:gdLst>
              <a:ahLst/>
              <a:cxnLst>
                <a:cxn ang="0">
                  <a:pos x="T0" y="T1"/>
                </a:cxn>
                <a:cxn ang="0">
                  <a:pos x="T2" y="T3"/>
                </a:cxn>
                <a:cxn ang="0">
                  <a:pos x="T4" y="T5"/>
                </a:cxn>
              </a:cxnLst>
              <a:rect l="0" t="0" r="r" b="b"/>
              <a:pathLst>
                <a:path w="24" h="19">
                  <a:moveTo>
                    <a:pt x="0" y="14"/>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0" name="Freeform 39">
              <a:extLst>
                <a:ext uri="{FF2B5EF4-FFF2-40B4-BE49-F238E27FC236}">
                  <a16:creationId xmlns="" xmlns:a16="http://schemas.microsoft.com/office/drawing/2014/main" id="{7EA4DE0E-17A1-5545-8B6A-D0835797A3B0}"/>
                </a:ext>
              </a:extLst>
            </p:cNvPr>
            <p:cNvSpPr>
              <a:spLocks/>
            </p:cNvSpPr>
            <p:nvPr/>
          </p:nvSpPr>
          <p:spPr bwMode="auto">
            <a:xfrm>
              <a:off x="2759075" y="3800475"/>
              <a:ext cx="38100" cy="30163"/>
            </a:xfrm>
            <a:custGeom>
              <a:avLst/>
              <a:gdLst>
                <a:gd name="T0" fmla="*/ 0 w 24"/>
                <a:gd name="T1" fmla="*/ 15 h 19"/>
                <a:gd name="T2" fmla="*/ 5 w 24"/>
                <a:gd name="T3" fmla="*/ 19 h 19"/>
                <a:gd name="T4" fmla="*/ 24 w 24"/>
                <a:gd name="T5" fmla="*/ 0 h 19"/>
              </a:gdLst>
              <a:ahLst/>
              <a:cxnLst>
                <a:cxn ang="0">
                  <a:pos x="T0" y="T1"/>
                </a:cxn>
                <a:cxn ang="0">
                  <a:pos x="T2" y="T3"/>
                </a:cxn>
                <a:cxn ang="0">
                  <a:pos x="T4" y="T5"/>
                </a:cxn>
              </a:cxnLst>
              <a:rect l="0" t="0" r="r" b="b"/>
              <a:pathLst>
                <a:path w="24" h="19">
                  <a:moveTo>
                    <a:pt x="0" y="15"/>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1" name="Freeform 40">
              <a:extLst>
                <a:ext uri="{FF2B5EF4-FFF2-40B4-BE49-F238E27FC236}">
                  <a16:creationId xmlns="" xmlns:a16="http://schemas.microsoft.com/office/drawing/2014/main" id="{3F646A96-E533-1347-9880-1815BB593586}"/>
                </a:ext>
              </a:extLst>
            </p:cNvPr>
            <p:cNvSpPr>
              <a:spLocks/>
            </p:cNvSpPr>
            <p:nvPr/>
          </p:nvSpPr>
          <p:spPr bwMode="auto">
            <a:xfrm>
              <a:off x="2984500" y="3702050"/>
              <a:ext cx="44450" cy="265113"/>
            </a:xfrm>
            <a:custGeom>
              <a:avLst/>
              <a:gdLst>
                <a:gd name="T0" fmla="*/ 12 w 12"/>
                <a:gd name="T1" fmla="*/ 64 h 70"/>
                <a:gd name="T2" fmla="*/ 6 w 12"/>
                <a:gd name="T3" fmla="*/ 70 h 70"/>
                <a:gd name="T4" fmla="*/ 0 w 12"/>
                <a:gd name="T5" fmla="*/ 64 h 70"/>
                <a:gd name="T6" fmla="*/ 0 w 12"/>
                <a:gd name="T7" fmla="*/ 6 h 70"/>
                <a:gd name="T8" fmla="*/ 6 w 12"/>
                <a:gd name="T9" fmla="*/ 0 h 70"/>
                <a:gd name="T10" fmla="*/ 12 w 12"/>
                <a:gd name="T11" fmla="*/ 6 h 70"/>
                <a:gd name="T12" fmla="*/ 12 w 12"/>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12" h="70">
                  <a:moveTo>
                    <a:pt x="12" y="64"/>
                  </a:moveTo>
                  <a:cubicBezTo>
                    <a:pt x="12" y="67"/>
                    <a:pt x="9" y="70"/>
                    <a:pt x="6" y="70"/>
                  </a:cubicBezTo>
                  <a:cubicBezTo>
                    <a:pt x="3" y="70"/>
                    <a:pt x="0" y="67"/>
                    <a:pt x="0" y="64"/>
                  </a:cubicBezTo>
                  <a:cubicBezTo>
                    <a:pt x="0" y="6"/>
                    <a:pt x="0" y="6"/>
                    <a:pt x="0" y="6"/>
                  </a:cubicBezTo>
                  <a:cubicBezTo>
                    <a:pt x="0" y="3"/>
                    <a:pt x="3" y="0"/>
                    <a:pt x="6" y="0"/>
                  </a:cubicBezTo>
                  <a:cubicBezTo>
                    <a:pt x="9" y="0"/>
                    <a:pt x="12" y="3"/>
                    <a:pt x="12" y="6"/>
                  </a:cubicBezTo>
                  <a:lnTo>
                    <a:pt x="12" y="64"/>
                  </a:lnTo>
                  <a:close/>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2" name="Line 14">
              <a:extLst>
                <a:ext uri="{FF2B5EF4-FFF2-40B4-BE49-F238E27FC236}">
                  <a16:creationId xmlns="" xmlns:a16="http://schemas.microsoft.com/office/drawing/2014/main" id="{3042381B-03B0-2340-BBD9-8B4BC5232F8A}"/>
                </a:ext>
              </a:extLst>
            </p:cNvPr>
            <p:cNvSpPr>
              <a:spLocks noChangeShapeType="1"/>
            </p:cNvSpPr>
            <p:nvPr/>
          </p:nvSpPr>
          <p:spPr bwMode="auto">
            <a:xfrm>
              <a:off x="2984500" y="3937000"/>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3" name="Line 15">
              <a:extLst>
                <a:ext uri="{FF2B5EF4-FFF2-40B4-BE49-F238E27FC236}">
                  <a16:creationId xmlns="" xmlns:a16="http://schemas.microsoft.com/office/drawing/2014/main" id="{8A0CD713-A0DF-FD46-9E43-C2241B0297E8}"/>
                </a:ext>
              </a:extLst>
            </p:cNvPr>
            <p:cNvSpPr>
              <a:spLocks noChangeShapeType="1"/>
            </p:cNvSpPr>
            <p:nvPr/>
          </p:nvSpPr>
          <p:spPr bwMode="auto">
            <a:xfrm>
              <a:off x="2984500" y="3830638"/>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4" name="Freeform 43">
              <a:extLst>
                <a:ext uri="{FF2B5EF4-FFF2-40B4-BE49-F238E27FC236}">
                  <a16:creationId xmlns="" xmlns:a16="http://schemas.microsoft.com/office/drawing/2014/main" id="{BFEA82A5-A081-F346-9158-CF8B5EF97B61}"/>
                </a:ext>
              </a:extLst>
            </p:cNvPr>
            <p:cNvSpPr>
              <a:spLocks/>
            </p:cNvSpPr>
            <p:nvPr/>
          </p:nvSpPr>
          <p:spPr bwMode="auto">
            <a:xfrm>
              <a:off x="2954338" y="3717925"/>
              <a:ext cx="30163" cy="136525"/>
            </a:xfrm>
            <a:custGeom>
              <a:avLst/>
              <a:gdLst>
                <a:gd name="T0" fmla="*/ 0 w 8"/>
                <a:gd name="T1" fmla="*/ 36 h 36"/>
                <a:gd name="T2" fmla="*/ 0 w 8"/>
                <a:gd name="T3" fmla="*/ 6 h 36"/>
                <a:gd name="T4" fmla="*/ 6 w 8"/>
                <a:gd name="T5" fmla="*/ 0 h 36"/>
                <a:gd name="T6" fmla="*/ 8 w 8"/>
                <a:gd name="T7" fmla="*/ 0 h 36"/>
              </a:gdLst>
              <a:ahLst/>
              <a:cxnLst>
                <a:cxn ang="0">
                  <a:pos x="T0" y="T1"/>
                </a:cxn>
                <a:cxn ang="0">
                  <a:pos x="T2" y="T3"/>
                </a:cxn>
                <a:cxn ang="0">
                  <a:pos x="T4" y="T5"/>
                </a:cxn>
                <a:cxn ang="0">
                  <a:pos x="T6" y="T7"/>
                </a:cxn>
              </a:cxnLst>
              <a:rect l="0" t="0" r="r" b="b"/>
              <a:pathLst>
                <a:path w="8" h="36">
                  <a:moveTo>
                    <a:pt x="0" y="36"/>
                  </a:moveTo>
                  <a:cubicBezTo>
                    <a:pt x="0" y="6"/>
                    <a:pt x="0" y="6"/>
                    <a:pt x="0" y="6"/>
                  </a:cubicBezTo>
                  <a:cubicBezTo>
                    <a:pt x="0" y="3"/>
                    <a:pt x="3" y="0"/>
                    <a:pt x="6" y="0"/>
                  </a:cubicBezTo>
                  <a:cubicBezTo>
                    <a:pt x="8" y="0"/>
                    <a:pt x="8" y="0"/>
                    <a:pt x="8"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grpSp>
      <p:graphicFrame>
        <p:nvGraphicFramePr>
          <p:cNvPr id="3" name="Table 2"/>
          <p:cNvGraphicFramePr>
            <a:graphicFrameLocks noGrp="1"/>
          </p:cNvGraphicFramePr>
          <p:nvPr>
            <p:extLst>
              <p:ext uri="{D42A27DB-BD31-4B8C-83A1-F6EECF244321}">
                <p14:modId xmlns:p14="http://schemas.microsoft.com/office/powerpoint/2010/main" val="603826028"/>
              </p:ext>
            </p:extLst>
          </p:nvPr>
        </p:nvGraphicFramePr>
        <p:xfrm>
          <a:off x="2209799" y="134470"/>
          <a:ext cx="7200901" cy="6554097"/>
        </p:xfrm>
        <a:graphic>
          <a:graphicData uri="http://schemas.openxmlformats.org/drawingml/2006/table">
            <a:tbl>
              <a:tblPr firstRow="1" bandRow="1">
                <a:tableStyleId>{5C22544A-7EE6-4342-B048-85BDC9FD1C3A}</a:tableStyleId>
              </a:tblPr>
              <a:tblGrid>
                <a:gridCol w="2040065"/>
                <a:gridCol w="5160836"/>
              </a:tblGrid>
              <a:tr h="525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Purpose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The futures triangle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Contextual issues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Vision 2068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MTSF Priorities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Problem and Solution Trees</a:t>
                      </a:r>
                    </a:p>
                    <a:p>
                      <a:endParaRPr lang="en-Z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Results Chain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Alternative modes of 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Strategic Risks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Critical success factors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2135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Purpose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453687" y="1242000"/>
            <a:ext cx="11284626" cy="5478423"/>
          </a:xfrm>
          <a:prstGeom prst="rect">
            <a:avLst/>
          </a:prstGeom>
          <a:noFill/>
        </p:spPr>
        <p:txBody>
          <a:bodyPr wrap="square" rtlCol="0">
            <a:spAutoFit/>
          </a:bodyPr>
          <a:lstStyle/>
          <a:p>
            <a:pPr algn="just"/>
            <a:r>
              <a:rPr lang="en-US" sz="2000" dirty="0" smtClean="0"/>
              <a:t>The purpose of the presentation is to:</a:t>
            </a:r>
          </a:p>
          <a:p>
            <a:pPr algn="just"/>
            <a:endParaRPr lang="en-US" sz="2000" dirty="0"/>
          </a:p>
          <a:p>
            <a:pPr marL="342900" indent="-342900" algn="just">
              <a:spcAft>
                <a:spcPts val="1200"/>
              </a:spcAft>
              <a:buAutoNum type="arabicPeriod"/>
            </a:pPr>
            <a:r>
              <a:rPr lang="en-US" sz="2000" dirty="0" smtClean="0"/>
              <a:t>Reflect on the current realities that we are facing as a Department to identify new challenges and opportunities in this context.</a:t>
            </a:r>
          </a:p>
          <a:p>
            <a:pPr marL="342900" indent="-342900" algn="just">
              <a:spcAft>
                <a:spcPts val="1200"/>
              </a:spcAft>
              <a:buAutoNum type="arabicPeriod"/>
            </a:pPr>
            <a:r>
              <a:rPr lang="en-US" sz="2000" dirty="0" smtClean="0"/>
              <a:t>Reflect on the 50 Year Plan for the Department, assess where we are and what we need to do.</a:t>
            </a:r>
          </a:p>
          <a:p>
            <a:pPr marL="342900" indent="-342900" algn="just">
              <a:spcAft>
                <a:spcPts val="1200"/>
              </a:spcAft>
              <a:buAutoNum type="arabicPeriod"/>
            </a:pPr>
            <a:r>
              <a:rPr lang="en-US" sz="2000" dirty="0" smtClean="0"/>
              <a:t>Reflect on the 2020-25 Revised Strategic Plan (SP) and the 2020/21 Revised Annual Performance Plan (APP).  What have achieved in this regard over the past six months (Q2 performance). </a:t>
            </a:r>
          </a:p>
          <a:p>
            <a:pPr marL="342900" indent="-342900" algn="just">
              <a:spcAft>
                <a:spcPts val="1200"/>
              </a:spcAft>
              <a:buAutoNum type="arabicPeriod"/>
            </a:pPr>
            <a:r>
              <a:rPr lang="en-US" sz="2000" dirty="0" smtClean="0"/>
              <a:t>Review the Problem/ Solution Trees to determine if there are any gaps that need to be closed (new problems/ root causes) taking into consideration the current operating environment.  Are there any pathways that are blocked on the Solution </a:t>
            </a:r>
            <a:r>
              <a:rPr lang="en-US" sz="2000" dirty="0"/>
              <a:t>T</a:t>
            </a:r>
            <a:r>
              <a:rPr lang="en-US" sz="2000" dirty="0" smtClean="0"/>
              <a:t>ree, can we follow a new or different pathway to get to the same result.  Has COVID-19 open/ closed some challenges or are they still relevant.</a:t>
            </a:r>
          </a:p>
          <a:p>
            <a:pPr marL="342900" indent="-342900" algn="just">
              <a:spcAft>
                <a:spcPts val="1200"/>
              </a:spcAft>
              <a:buFontTx/>
              <a:buAutoNum type="arabicPeriod"/>
            </a:pPr>
            <a:r>
              <a:rPr lang="en-US" sz="2000" dirty="0"/>
              <a:t>Are there any outputs that we have missed in the 2020/21 APP that must be included to achieve the </a:t>
            </a:r>
            <a:r>
              <a:rPr lang="en-US" sz="2000" dirty="0" smtClean="0"/>
              <a:t>Outcomes </a:t>
            </a:r>
            <a:r>
              <a:rPr lang="en-US" sz="2000" dirty="0"/>
              <a:t>in the Revised Strategic Plan?</a:t>
            </a:r>
          </a:p>
          <a:p>
            <a:pPr marL="342900" indent="-342900" algn="just">
              <a:spcAft>
                <a:spcPts val="1200"/>
              </a:spcAft>
              <a:buAutoNum type="arabicPeriod"/>
            </a:pPr>
            <a:r>
              <a:rPr lang="en-US" sz="2000" dirty="0" smtClean="0"/>
              <a:t>How do we deliver on the strategic intent set out in the Revised SP and APP?  What are the things that we need to deliver on in the Strategic Operational Plans for 2021/22 (strategic levers)?</a:t>
            </a:r>
            <a:endParaRPr lang="en-ZA" sz="2000" dirty="0"/>
          </a:p>
        </p:txBody>
      </p:sp>
    </p:spTree>
    <p:extLst>
      <p:ext uri="{BB962C8B-B14F-4D97-AF65-F5344CB8AC3E}">
        <p14:creationId xmlns:p14="http://schemas.microsoft.com/office/powerpoint/2010/main" val="407082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5" name="Rectangle 24">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6" name="Rounded Rectangle 25">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7" name="TextBox 26">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cxnSp>
        <p:nvCxnSpPr>
          <p:cNvPr id="28" name="Straight Connector 27">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29"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The futures triangle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39" name="TextBox 38">
            <a:extLst>
              <a:ext uri="{FF2B5EF4-FFF2-40B4-BE49-F238E27FC236}">
                <a16:creationId xmlns:a16="http://schemas.microsoft.com/office/drawing/2014/main" xmlns="" id="{EDF13318-BE5A-4E95-9818-F671B1FE969A}"/>
              </a:ext>
            </a:extLst>
          </p:cNvPr>
          <p:cNvSpPr txBox="1"/>
          <p:nvPr/>
        </p:nvSpPr>
        <p:spPr>
          <a:xfrm>
            <a:off x="9009770" y="5461083"/>
            <a:ext cx="2743200" cy="1077218"/>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Social and economic inequalities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Punitive </a:t>
            </a:r>
            <a:r>
              <a:rPr lang="en-US" sz="1400" dirty="0">
                <a:solidFill>
                  <a:prstClr val="black">
                    <a:lumMod val="75000"/>
                    <a:lumOff val="25000"/>
                  </a:prstClr>
                </a:solidFill>
                <a:latin typeface="Segoe UI"/>
              </a:rPr>
              <a:t>philosophy of corrections </a:t>
            </a:r>
            <a:endParaRPr lang="en-US" sz="1400" dirty="0" smtClean="0">
              <a:solidFill>
                <a:prstClr val="black">
                  <a:lumMod val="75000"/>
                  <a:lumOff val="25000"/>
                </a:prstClr>
              </a:solidFill>
              <a:latin typeface="Segoe UI"/>
            </a:endParaRPr>
          </a:p>
          <a:p>
            <a:pPr defTabSz="457200">
              <a:buClr>
                <a:srgbClr val="1D9A78"/>
              </a:buClr>
            </a:pPr>
            <a:endParaRPr lang="en-US" sz="1400" dirty="0">
              <a:solidFill>
                <a:prstClr val="black">
                  <a:lumMod val="75000"/>
                  <a:lumOff val="25000"/>
                </a:prstClr>
              </a:solidFill>
              <a:latin typeface="Segoe UI"/>
            </a:endParaRPr>
          </a:p>
        </p:txBody>
      </p:sp>
      <p:sp>
        <p:nvSpPr>
          <p:cNvPr id="40" name="TextBox 39">
            <a:extLst>
              <a:ext uri="{FF2B5EF4-FFF2-40B4-BE49-F238E27FC236}">
                <a16:creationId xmlns:a16="http://schemas.microsoft.com/office/drawing/2014/main" xmlns="" id="{51E5BD28-2346-4B59-A331-6ACDD2812D5D}"/>
              </a:ext>
            </a:extLst>
          </p:cNvPr>
          <p:cNvSpPr txBox="1"/>
          <p:nvPr/>
        </p:nvSpPr>
        <p:spPr>
          <a:xfrm>
            <a:off x="977871" y="5638674"/>
            <a:ext cx="2743200" cy="646331"/>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MTEF budget cuts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COVID-19 </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MTSF </a:t>
            </a:r>
            <a:endParaRPr lang="en-US" sz="1400" dirty="0">
              <a:solidFill>
                <a:prstClr val="black">
                  <a:lumMod val="75000"/>
                  <a:lumOff val="25000"/>
                </a:prstClr>
              </a:solidFill>
              <a:latin typeface="Segoe UI"/>
            </a:endParaRPr>
          </a:p>
        </p:txBody>
      </p:sp>
      <p:sp>
        <p:nvSpPr>
          <p:cNvPr id="41" name="TextBox 40">
            <a:extLst>
              <a:ext uri="{FF2B5EF4-FFF2-40B4-BE49-F238E27FC236}">
                <a16:creationId xmlns:a16="http://schemas.microsoft.com/office/drawing/2014/main" xmlns="" id="{DC47793E-94A1-452E-94E3-B4DA4F325110}"/>
              </a:ext>
            </a:extLst>
          </p:cNvPr>
          <p:cNvSpPr txBox="1"/>
          <p:nvPr/>
        </p:nvSpPr>
        <p:spPr>
          <a:xfrm>
            <a:off x="6407728" y="1812697"/>
            <a:ext cx="2743200" cy="430887"/>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Safe and empowered communities</a:t>
            </a:r>
            <a:endParaRPr lang="en-US" sz="1400" dirty="0">
              <a:solidFill>
                <a:prstClr val="black">
                  <a:lumMod val="75000"/>
                  <a:lumOff val="25000"/>
                </a:prstClr>
              </a:solidFill>
              <a:latin typeface="Segoe UI"/>
            </a:endParaRPr>
          </a:p>
        </p:txBody>
      </p:sp>
      <p:sp>
        <p:nvSpPr>
          <p:cNvPr id="42" name="TextBox 41">
            <a:extLst>
              <a:ext uri="{FF2B5EF4-FFF2-40B4-BE49-F238E27FC236}">
                <a16:creationId xmlns:a16="http://schemas.microsoft.com/office/drawing/2014/main" xmlns="" id="{F83931A5-178D-4718-9EA2-092B54998AAC}"/>
              </a:ext>
            </a:extLst>
          </p:cNvPr>
          <p:cNvSpPr txBox="1"/>
          <p:nvPr/>
        </p:nvSpPr>
        <p:spPr>
          <a:xfrm>
            <a:off x="6407728" y="1535699"/>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Pull of the future</a:t>
            </a:r>
            <a:endParaRPr lang="en-US" sz="1600" b="1" dirty="0">
              <a:solidFill>
                <a:prstClr val="black">
                  <a:lumMod val="75000"/>
                  <a:lumOff val="25000"/>
                </a:prstClr>
              </a:solidFill>
              <a:latin typeface="Century Gothic"/>
            </a:endParaRPr>
          </a:p>
        </p:txBody>
      </p:sp>
      <p:sp>
        <p:nvSpPr>
          <p:cNvPr id="43" name="TextBox 42">
            <a:extLst>
              <a:ext uri="{FF2B5EF4-FFF2-40B4-BE49-F238E27FC236}">
                <a16:creationId xmlns:a16="http://schemas.microsoft.com/office/drawing/2014/main" xmlns="" id="{6EEB5E61-09D8-4367-9A30-488ABB06BEA2}"/>
              </a:ext>
            </a:extLst>
          </p:cNvPr>
          <p:cNvSpPr txBox="1"/>
          <p:nvPr/>
        </p:nvSpPr>
        <p:spPr>
          <a:xfrm>
            <a:off x="9009770" y="5160381"/>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Weight of the past</a:t>
            </a:r>
            <a:endParaRPr lang="en-US" sz="1600" b="1" dirty="0">
              <a:solidFill>
                <a:prstClr val="black">
                  <a:lumMod val="75000"/>
                  <a:lumOff val="25000"/>
                </a:prstClr>
              </a:solidFill>
              <a:latin typeface="Century Gothic"/>
            </a:endParaRPr>
          </a:p>
        </p:txBody>
      </p:sp>
      <p:sp>
        <p:nvSpPr>
          <p:cNvPr id="44" name="TextBox 43">
            <a:extLst>
              <a:ext uri="{FF2B5EF4-FFF2-40B4-BE49-F238E27FC236}">
                <a16:creationId xmlns:a16="http://schemas.microsoft.com/office/drawing/2014/main" xmlns="" id="{28FFEF39-D591-4CBA-8B23-1E463205455C}"/>
              </a:ext>
            </a:extLst>
          </p:cNvPr>
          <p:cNvSpPr txBox="1"/>
          <p:nvPr/>
        </p:nvSpPr>
        <p:spPr>
          <a:xfrm>
            <a:off x="977871" y="5337972"/>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Push of the present</a:t>
            </a:r>
            <a:endParaRPr lang="en-US" sz="1600" b="1" dirty="0">
              <a:solidFill>
                <a:prstClr val="black">
                  <a:lumMod val="75000"/>
                  <a:lumOff val="25000"/>
                </a:prstClr>
              </a:solidFill>
              <a:latin typeface="Century Gothic"/>
            </a:endParaRPr>
          </a:p>
        </p:txBody>
      </p:sp>
      <p:grpSp>
        <p:nvGrpSpPr>
          <p:cNvPr id="3" name="Group 2"/>
          <p:cNvGrpSpPr/>
          <p:nvPr/>
        </p:nvGrpSpPr>
        <p:grpSpPr>
          <a:xfrm>
            <a:off x="2750885" y="1368924"/>
            <a:ext cx="6027674" cy="4993456"/>
            <a:chOff x="3381603" y="1368924"/>
            <a:chExt cx="5396955" cy="4580378"/>
          </a:xfrm>
        </p:grpSpPr>
        <p:sp>
          <p:nvSpPr>
            <p:cNvPr id="30" name="Isosceles Triangle 29">
              <a:extLst>
                <a:ext uri="{FF2B5EF4-FFF2-40B4-BE49-F238E27FC236}">
                  <a16:creationId xmlns:a16="http://schemas.microsoft.com/office/drawing/2014/main" xmlns="" id="{B8EB1900-C0BF-4A8E-A4F5-94992B962481}"/>
                </a:ext>
              </a:extLst>
            </p:cNvPr>
            <p:cNvSpPr/>
            <p:nvPr/>
          </p:nvSpPr>
          <p:spPr>
            <a:xfrm>
              <a:off x="5234624" y="1368924"/>
              <a:ext cx="1722748" cy="1485129"/>
            </a:xfrm>
            <a:prstGeom prst="triangle">
              <a:avLst/>
            </a:prstGeom>
            <a:solidFill>
              <a:srgbClr val="1D9A78"/>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1" name="Isosceles Triangle 30">
              <a:extLst>
                <a:ext uri="{FF2B5EF4-FFF2-40B4-BE49-F238E27FC236}">
                  <a16:creationId xmlns:a16="http://schemas.microsoft.com/office/drawing/2014/main" xmlns="" id="{D5B03CDC-5287-44F5-8AF2-2BC7555C67A3}"/>
                </a:ext>
              </a:extLst>
            </p:cNvPr>
            <p:cNvSpPr/>
            <p:nvPr/>
          </p:nvSpPr>
          <p:spPr>
            <a:xfrm rot="10800000">
              <a:off x="523462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2" name="Isosceles Triangle 31">
              <a:extLst>
                <a:ext uri="{FF2B5EF4-FFF2-40B4-BE49-F238E27FC236}">
                  <a16:creationId xmlns:a16="http://schemas.microsoft.com/office/drawing/2014/main" xmlns="" id="{D3B44D03-A6C7-4B53-AA3E-23781EB5BEF1}"/>
                </a:ext>
              </a:extLst>
            </p:cNvPr>
            <p:cNvSpPr/>
            <p:nvPr/>
          </p:nvSpPr>
          <p:spPr>
            <a:xfrm>
              <a:off x="616113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3" name="Isosceles Triangle 32">
              <a:extLst>
                <a:ext uri="{FF2B5EF4-FFF2-40B4-BE49-F238E27FC236}">
                  <a16:creationId xmlns:a16="http://schemas.microsoft.com/office/drawing/2014/main" xmlns="" id="{B4918714-A6BD-49B2-A3E0-7A8C7DA799AB}"/>
                </a:ext>
              </a:extLst>
            </p:cNvPr>
            <p:cNvSpPr/>
            <p:nvPr/>
          </p:nvSpPr>
          <p:spPr>
            <a:xfrm>
              <a:off x="4308114"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4" name="Isosceles Triangle 33">
              <a:extLst>
                <a:ext uri="{FF2B5EF4-FFF2-40B4-BE49-F238E27FC236}">
                  <a16:creationId xmlns:a16="http://schemas.microsoft.com/office/drawing/2014/main" xmlns="" id="{98C06949-849F-462F-889B-6FEC61584955}"/>
                </a:ext>
              </a:extLst>
            </p:cNvPr>
            <p:cNvSpPr/>
            <p:nvPr/>
          </p:nvSpPr>
          <p:spPr>
            <a:xfrm rot="10800000">
              <a:off x="430811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5" name="Isosceles Triangle 34">
              <a:extLst>
                <a:ext uri="{FF2B5EF4-FFF2-40B4-BE49-F238E27FC236}">
                  <a16:creationId xmlns:a16="http://schemas.microsoft.com/office/drawing/2014/main" xmlns="" id="{446C93AD-C84D-4EBF-836B-11E75E5FDC3A}"/>
                </a:ext>
              </a:extLst>
            </p:cNvPr>
            <p:cNvSpPr/>
            <p:nvPr/>
          </p:nvSpPr>
          <p:spPr>
            <a:xfrm>
              <a:off x="523462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6" name="Isosceles Triangle 35">
              <a:extLst>
                <a:ext uri="{FF2B5EF4-FFF2-40B4-BE49-F238E27FC236}">
                  <a16:creationId xmlns:a16="http://schemas.microsoft.com/office/drawing/2014/main" xmlns="" id="{48DE98A3-92E2-4864-9303-333D1FBE9EF7}"/>
                </a:ext>
              </a:extLst>
            </p:cNvPr>
            <p:cNvSpPr/>
            <p:nvPr/>
          </p:nvSpPr>
          <p:spPr>
            <a:xfrm>
              <a:off x="3381603" y="4443399"/>
              <a:ext cx="1722748" cy="1485129"/>
            </a:xfrm>
            <a:prstGeom prst="triangle">
              <a:avLst/>
            </a:prstGeom>
            <a:solidFill>
              <a:srgbClr val="36AFCE"/>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7" name="Isosceles Triangle 36">
              <a:extLst>
                <a:ext uri="{FF2B5EF4-FFF2-40B4-BE49-F238E27FC236}">
                  <a16:creationId xmlns:a16="http://schemas.microsoft.com/office/drawing/2014/main" xmlns="" id="{068A30B3-3DA2-4B53-A6C4-7EE613F3292D}"/>
                </a:ext>
              </a:extLst>
            </p:cNvPr>
            <p:cNvSpPr/>
            <p:nvPr/>
          </p:nvSpPr>
          <p:spPr>
            <a:xfrm rot="10800000">
              <a:off x="6161139"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8" name="Isosceles Triangle 37">
              <a:extLst>
                <a:ext uri="{FF2B5EF4-FFF2-40B4-BE49-F238E27FC236}">
                  <a16:creationId xmlns:a16="http://schemas.microsoft.com/office/drawing/2014/main" xmlns="" id="{4480550F-258B-449C-9516-3E5E1A1D79F7}"/>
                </a:ext>
              </a:extLst>
            </p:cNvPr>
            <p:cNvSpPr/>
            <p:nvPr/>
          </p:nvSpPr>
          <p:spPr>
            <a:xfrm>
              <a:off x="7055810" y="4464173"/>
              <a:ext cx="1722748" cy="1485129"/>
            </a:xfrm>
            <a:prstGeom prst="triangle">
              <a:avLst/>
            </a:prstGeom>
            <a:solidFill>
              <a:srgbClr val="8BC145"/>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grpSp>
          <p:nvGrpSpPr>
            <p:cNvPr id="45" name="Group 44">
              <a:extLst>
                <a:ext uri="{FF2B5EF4-FFF2-40B4-BE49-F238E27FC236}">
                  <a16:creationId xmlns:a16="http://schemas.microsoft.com/office/drawing/2014/main" xmlns="" id="{E4699F6B-090E-4AE0-9F76-5ED380702B80}"/>
                </a:ext>
              </a:extLst>
            </p:cNvPr>
            <p:cNvGrpSpPr/>
            <p:nvPr/>
          </p:nvGrpSpPr>
          <p:grpSpPr>
            <a:xfrm>
              <a:off x="5869585" y="2186462"/>
              <a:ext cx="322553" cy="292257"/>
              <a:chOff x="6448425" y="796925"/>
              <a:chExt cx="287338" cy="260350"/>
            </a:xfrm>
            <a:solidFill>
              <a:sysClr val="window" lastClr="FFFFFF"/>
            </a:solidFill>
          </p:grpSpPr>
          <p:sp>
            <p:nvSpPr>
              <p:cNvPr id="46" name="Freeform 3562">
                <a:extLst>
                  <a:ext uri="{FF2B5EF4-FFF2-40B4-BE49-F238E27FC236}">
                    <a16:creationId xmlns:a16="http://schemas.microsoft.com/office/drawing/2014/main" xmlns="" id="{A9005FA7-0A4A-481C-A7F7-24DA4EAAAD25}"/>
                  </a:ext>
                </a:extLst>
              </p:cNvPr>
              <p:cNvSpPr>
                <a:spLocks/>
              </p:cNvSpPr>
              <p:nvPr/>
            </p:nvSpPr>
            <p:spPr bwMode="auto">
              <a:xfrm>
                <a:off x="6448425" y="796925"/>
                <a:ext cx="277812" cy="161925"/>
              </a:xfrm>
              <a:custGeom>
                <a:avLst/>
                <a:gdLst>
                  <a:gd name="T0" fmla="*/ 8 w 701"/>
                  <a:gd name="T1" fmla="*/ 285 h 408"/>
                  <a:gd name="T2" fmla="*/ 5 w 701"/>
                  <a:gd name="T3" fmla="*/ 288 h 408"/>
                  <a:gd name="T4" fmla="*/ 2 w 701"/>
                  <a:gd name="T5" fmla="*/ 290 h 408"/>
                  <a:gd name="T6" fmla="*/ 1 w 701"/>
                  <a:gd name="T7" fmla="*/ 293 h 408"/>
                  <a:gd name="T8" fmla="*/ 0 w 701"/>
                  <a:gd name="T9" fmla="*/ 297 h 408"/>
                  <a:gd name="T10" fmla="*/ 1 w 701"/>
                  <a:gd name="T11" fmla="*/ 300 h 408"/>
                  <a:gd name="T12" fmla="*/ 2 w 701"/>
                  <a:gd name="T13" fmla="*/ 303 h 408"/>
                  <a:gd name="T14" fmla="*/ 5 w 701"/>
                  <a:gd name="T15" fmla="*/ 306 h 408"/>
                  <a:gd name="T16" fmla="*/ 8 w 701"/>
                  <a:gd name="T17" fmla="*/ 308 h 408"/>
                  <a:gd name="T18" fmla="*/ 259 w 701"/>
                  <a:gd name="T19" fmla="*/ 408 h 408"/>
                  <a:gd name="T20" fmla="*/ 701 w 701"/>
                  <a:gd name="T21" fmla="*/ 0 h 408"/>
                  <a:gd name="T22" fmla="*/ 8 w 701"/>
                  <a:gd name="T23" fmla="*/ 28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1" h="408">
                    <a:moveTo>
                      <a:pt x="8" y="285"/>
                    </a:moveTo>
                    <a:lnTo>
                      <a:pt x="5" y="288"/>
                    </a:lnTo>
                    <a:lnTo>
                      <a:pt x="2" y="290"/>
                    </a:lnTo>
                    <a:lnTo>
                      <a:pt x="1" y="293"/>
                    </a:lnTo>
                    <a:lnTo>
                      <a:pt x="0" y="297"/>
                    </a:lnTo>
                    <a:lnTo>
                      <a:pt x="1" y="300"/>
                    </a:lnTo>
                    <a:lnTo>
                      <a:pt x="2" y="303"/>
                    </a:lnTo>
                    <a:lnTo>
                      <a:pt x="5" y="306"/>
                    </a:lnTo>
                    <a:lnTo>
                      <a:pt x="8" y="308"/>
                    </a:lnTo>
                    <a:lnTo>
                      <a:pt x="259" y="408"/>
                    </a:lnTo>
                    <a:lnTo>
                      <a:pt x="701" y="0"/>
                    </a:lnTo>
                    <a:lnTo>
                      <a:pt x="8"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47" name="Freeform 3563">
                <a:extLst>
                  <a:ext uri="{FF2B5EF4-FFF2-40B4-BE49-F238E27FC236}">
                    <a16:creationId xmlns:a16="http://schemas.microsoft.com/office/drawing/2014/main" xmlns="" id="{CAC65383-3825-428A-B61E-0BFD466C6BD8}"/>
                  </a:ext>
                </a:extLst>
              </p:cNvPr>
              <p:cNvSpPr>
                <a:spLocks/>
              </p:cNvSpPr>
              <p:nvPr/>
            </p:nvSpPr>
            <p:spPr bwMode="auto">
              <a:xfrm>
                <a:off x="6554788" y="800100"/>
                <a:ext cx="180975" cy="257175"/>
              </a:xfrm>
              <a:custGeom>
                <a:avLst/>
                <a:gdLst>
                  <a:gd name="T0" fmla="*/ 0 w 456"/>
                  <a:gd name="T1" fmla="*/ 424 h 646"/>
                  <a:gd name="T2" fmla="*/ 0 w 456"/>
                  <a:gd name="T3" fmla="*/ 635 h 646"/>
                  <a:gd name="T4" fmla="*/ 0 w 456"/>
                  <a:gd name="T5" fmla="*/ 639 h 646"/>
                  <a:gd name="T6" fmla="*/ 3 w 456"/>
                  <a:gd name="T7" fmla="*/ 642 h 646"/>
                  <a:gd name="T8" fmla="*/ 5 w 456"/>
                  <a:gd name="T9" fmla="*/ 645 h 646"/>
                  <a:gd name="T10" fmla="*/ 9 w 456"/>
                  <a:gd name="T11" fmla="*/ 646 h 646"/>
                  <a:gd name="T12" fmla="*/ 11 w 456"/>
                  <a:gd name="T13" fmla="*/ 646 h 646"/>
                  <a:gd name="T14" fmla="*/ 12 w 456"/>
                  <a:gd name="T15" fmla="*/ 646 h 646"/>
                  <a:gd name="T16" fmla="*/ 16 w 456"/>
                  <a:gd name="T17" fmla="*/ 646 h 646"/>
                  <a:gd name="T18" fmla="*/ 18 w 456"/>
                  <a:gd name="T19" fmla="*/ 645 h 646"/>
                  <a:gd name="T20" fmla="*/ 21 w 456"/>
                  <a:gd name="T21" fmla="*/ 644 h 646"/>
                  <a:gd name="T22" fmla="*/ 22 w 456"/>
                  <a:gd name="T23" fmla="*/ 641 h 646"/>
                  <a:gd name="T24" fmla="*/ 126 w 456"/>
                  <a:gd name="T25" fmla="*/ 469 h 646"/>
                  <a:gd name="T26" fmla="*/ 315 w 456"/>
                  <a:gd name="T27" fmla="*/ 569 h 646"/>
                  <a:gd name="T28" fmla="*/ 317 w 456"/>
                  <a:gd name="T29" fmla="*/ 570 h 646"/>
                  <a:gd name="T30" fmla="*/ 320 w 456"/>
                  <a:gd name="T31" fmla="*/ 572 h 646"/>
                  <a:gd name="T32" fmla="*/ 323 w 456"/>
                  <a:gd name="T33" fmla="*/ 570 h 646"/>
                  <a:gd name="T34" fmla="*/ 325 w 456"/>
                  <a:gd name="T35" fmla="*/ 570 h 646"/>
                  <a:gd name="T36" fmla="*/ 329 w 456"/>
                  <a:gd name="T37" fmla="*/ 567 h 646"/>
                  <a:gd name="T38" fmla="*/ 332 w 456"/>
                  <a:gd name="T39" fmla="*/ 561 h 646"/>
                  <a:gd name="T40" fmla="*/ 456 w 456"/>
                  <a:gd name="T41" fmla="*/ 0 h 646"/>
                  <a:gd name="T42" fmla="*/ 0 w 456"/>
                  <a:gd name="T43" fmla="*/ 4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646">
                    <a:moveTo>
                      <a:pt x="0" y="424"/>
                    </a:moveTo>
                    <a:lnTo>
                      <a:pt x="0" y="635"/>
                    </a:lnTo>
                    <a:lnTo>
                      <a:pt x="0" y="639"/>
                    </a:lnTo>
                    <a:lnTo>
                      <a:pt x="3" y="642"/>
                    </a:lnTo>
                    <a:lnTo>
                      <a:pt x="5" y="645"/>
                    </a:lnTo>
                    <a:lnTo>
                      <a:pt x="9" y="646"/>
                    </a:lnTo>
                    <a:lnTo>
                      <a:pt x="11" y="646"/>
                    </a:lnTo>
                    <a:lnTo>
                      <a:pt x="12" y="646"/>
                    </a:lnTo>
                    <a:lnTo>
                      <a:pt x="16" y="646"/>
                    </a:lnTo>
                    <a:lnTo>
                      <a:pt x="18" y="645"/>
                    </a:lnTo>
                    <a:lnTo>
                      <a:pt x="21" y="644"/>
                    </a:lnTo>
                    <a:lnTo>
                      <a:pt x="22" y="641"/>
                    </a:lnTo>
                    <a:lnTo>
                      <a:pt x="126" y="469"/>
                    </a:lnTo>
                    <a:lnTo>
                      <a:pt x="315" y="569"/>
                    </a:lnTo>
                    <a:lnTo>
                      <a:pt x="317" y="570"/>
                    </a:lnTo>
                    <a:lnTo>
                      <a:pt x="320" y="572"/>
                    </a:lnTo>
                    <a:lnTo>
                      <a:pt x="323" y="570"/>
                    </a:lnTo>
                    <a:lnTo>
                      <a:pt x="325" y="570"/>
                    </a:lnTo>
                    <a:lnTo>
                      <a:pt x="329" y="567"/>
                    </a:lnTo>
                    <a:lnTo>
                      <a:pt x="332" y="561"/>
                    </a:lnTo>
                    <a:lnTo>
                      <a:pt x="456" y="0"/>
                    </a:lnTo>
                    <a:lnTo>
                      <a:pt x="0" y="4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48" name="Group 47">
              <a:extLst>
                <a:ext uri="{FF2B5EF4-FFF2-40B4-BE49-F238E27FC236}">
                  <a16:creationId xmlns:a16="http://schemas.microsoft.com/office/drawing/2014/main" xmlns="" id="{0BF71FD6-8EEE-4D40-A67B-108744ECDFDD}"/>
                </a:ext>
              </a:extLst>
            </p:cNvPr>
            <p:cNvGrpSpPr/>
            <p:nvPr/>
          </p:nvGrpSpPr>
          <p:grpSpPr>
            <a:xfrm>
              <a:off x="7799930" y="5185963"/>
              <a:ext cx="320770" cy="315423"/>
              <a:chOff x="8739188" y="1347788"/>
              <a:chExt cx="285750" cy="280987"/>
            </a:xfrm>
            <a:solidFill>
              <a:sysClr val="window" lastClr="FFFFFF"/>
            </a:solidFill>
          </p:grpSpPr>
          <p:sp>
            <p:nvSpPr>
              <p:cNvPr id="49" name="Freeform 3556">
                <a:extLst>
                  <a:ext uri="{FF2B5EF4-FFF2-40B4-BE49-F238E27FC236}">
                    <a16:creationId xmlns:a16="http://schemas.microsoft.com/office/drawing/2014/main" xmlns="" id="{8B514793-46F9-4C4D-9DBD-1B3486D0BA7A}"/>
                  </a:ext>
                </a:extLst>
              </p:cNvPr>
              <p:cNvSpPr>
                <a:spLocks/>
              </p:cNvSpPr>
              <p:nvPr/>
            </p:nvSpPr>
            <p:spPr bwMode="auto">
              <a:xfrm>
                <a:off x="8739188" y="1466850"/>
                <a:ext cx="285750" cy="161925"/>
              </a:xfrm>
              <a:custGeom>
                <a:avLst/>
                <a:gdLst>
                  <a:gd name="T0" fmla="*/ 720 w 720"/>
                  <a:gd name="T1" fmla="*/ 200 h 408"/>
                  <a:gd name="T2" fmla="*/ 719 w 720"/>
                  <a:gd name="T3" fmla="*/ 199 h 408"/>
                  <a:gd name="T4" fmla="*/ 611 w 720"/>
                  <a:gd name="T5" fmla="*/ 6 h 408"/>
                  <a:gd name="T6" fmla="*/ 606 w 720"/>
                  <a:gd name="T7" fmla="*/ 3 h 408"/>
                  <a:gd name="T8" fmla="*/ 601 w 720"/>
                  <a:gd name="T9" fmla="*/ 0 h 408"/>
                  <a:gd name="T10" fmla="*/ 427 w 720"/>
                  <a:gd name="T11" fmla="*/ 1 h 408"/>
                  <a:gd name="T12" fmla="*/ 421 w 720"/>
                  <a:gd name="T13" fmla="*/ 8 h 408"/>
                  <a:gd name="T14" fmla="*/ 421 w 720"/>
                  <a:gd name="T15" fmla="*/ 17 h 408"/>
                  <a:gd name="T16" fmla="*/ 427 w 720"/>
                  <a:gd name="T17" fmla="*/ 23 h 408"/>
                  <a:gd name="T18" fmla="*/ 593 w 720"/>
                  <a:gd name="T19" fmla="*/ 24 h 408"/>
                  <a:gd name="T20" fmla="*/ 491 w 720"/>
                  <a:gd name="T21" fmla="*/ 193 h 408"/>
                  <a:gd name="T22" fmla="*/ 484 w 720"/>
                  <a:gd name="T23" fmla="*/ 197 h 408"/>
                  <a:gd name="T24" fmla="*/ 480 w 720"/>
                  <a:gd name="T25" fmla="*/ 204 h 408"/>
                  <a:gd name="T26" fmla="*/ 479 w 720"/>
                  <a:gd name="T27" fmla="*/ 235 h 408"/>
                  <a:gd name="T28" fmla="*/ 470 w 720"/>
                  <a:gd name="T29" fmla="*/ 248 h 408"/>
                  <a:gd name="T30" fmla="*/ 455 w 720"/>
                  <a:gd name="T31" fmla="*/ 258 h 408"/>
                  <a:gd name="T32" fmla="*/ 439 w 720"/>
                  <a:gd name="T33" fmla="*/ 263 h 408"/>
                  <a:gd name="T34" fmla="*/ 300 w 720"/>
                  <a:gd name="T35" fmla="*/ 265 h 408"/>
                  <a:gd name="T36" fmla="*/ 286 w 720"/>
                  <a:gd name="T37" fmla="*/ 262 h 408"/>
                  <a:gd name="T38" fmla="*/ 274 w 720"/>
                  <a:gd name="T39" fmla="*/ 253 h 408"/>
                  <a:gd name="T40" fmla="*/ 267 w 720"/>
                  <a:gd name="T41" fmla="*/ 241 h 408"/>
                  <a:gd name="T42" fmla="*/ 264 w 720"/>
                  <a:gd name="T43" fmla="*/ 227 h 408"/>
                  <a:gd name="T44" fmla="*/ 263 w 720"/>
                  <a:gd name="T45" fmla="*/ 200 h 408"/>
                  <a:gd name="T46" fmla="*/ 256 w 720"/>
                  <a:gd name="T47" fmla="*/ 194 h 408"/>
                  <a:gd name="T48" fmla="*/ 32 w 720"/>
                  <a:gd name="T49" fmla="*/ 193 h 408"/>
                  <a:gd name="T50" fmla="*/ 191 w 720"/>
                  <a:gd name="T51" fmla="*/ 24 h 408"/>
                  <a:gd name="T52" fmla="*/ 200 w 720"/>
                  <a:gd name="T53" fmla="*/ 21 h 408"/>
                  <a:gd name="T54" fmla="*/ 204 w 720"/>
                  <a:gd name="T55" fmla="*/ 13 h 408"/>
                  <a:gd name="T56" fmla="*/ 200 w 720"/>
                  <a:gd name="T57" fmla="*/ 4 h 408"/>
                  <a:gd name="T58" fmla="*/ 191 w 720"/>
                  <a:gd name="T59" fmla="*/ 0 h 408"/>
                  <a:gd name="T60" fmla="*/ 116 w 720"/>
                  <a:gd name="T61" fmla="*/ 1 h 408"/>
                  <a:gd name="T62" fmla="*/ 111 w 720"/>
                  <a:gd name="T63" fmla="*/ 4 h 408"/>
                  <a:gd name="T64" fmla="*/ 1 w 720"/>
                  <a:gd name="T65" fmla="*/ 199 h 408"/>
                  <a:gd name="T66" fmla="*/ 1 w 720"/>
                  <a:gd name="T67" fmla="*/ 199 h 408"/>
                  <a:gd name="T68" fmla="*/ 0 w 720"/>
                  <a:gd name="T69" fmla="*/ 202 h 408"/>
                  <a:gd name="T70" fmla="*/ 0 w 720"/>
                  <a:gd name="T71" fmla="*/ 204 h 408"/>
                  <a:gd name="T72" fmla="*/ 0 w 720"/>
                  <a:gd name="T73" fmla="*/ 204 h 408"/>
                  <a:gd name="T74" fmla="*/ 0 w 720"/>
                  <a:gd name="T75" fmla="*/ 401 h 408"/>
                  <a:gd name="T76" fmla="*/ 6 w 720"/>
                  <a:gd name="T77" fmla="*/ 407 h 408"/>
                  <a:gd name="T78" fmla="*/ 708 w 720"/>
                  <a:gd name="T79" fmla="*/ 408 h 408"/>
                  <a:gd name="T80" fmla="*/ 716 w 720"/>
                  <a:gd name="T81" fmla="*/ 405 h 408"/>
                  <a:gd name="T82" fmla="*/ 720 w 720"/>
                  <a:gd name="T83" fmla="*/ 397 h 408"/>
                  <a:gd name="T84" fmla="*/ 720 w 720"/>
                  <a:gd name="T85" fmla="*/ 204 h 408"/>
                  <a:gd name="T86" fmla="*/ 720 w 720"/>
                  <a:gd name="T87"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0" h="408">
                    <a:moveTo>
                      <a:pt x="720" y="202"/>
                    </a:moveTo>
                    <a:lnTo>
                      <a:pt x="720" y="200"/>
                    </a:lnTo>
                    <a:lnTo>
                      <a:pt x="719" y="199"/>
                    </a:lnTo>
                    <a:lnTo>
                      <a:pt x="719" y="199"/>
                    </a:lnTo>
                    <a:lnTo>
                      <a:pt x="719" y="199"/>
                    </a:lnTo>
                    <a:lnTo>
                      <a:pt x="611" y="6"/>
                    </a:lnTo>
                    <a:lnTo>
                      <a:pt x="608" y="4"/>
                    </a:lnTo>
                    <a:lnTo>
                      <a:pt x="606" y="3"/>
                    </a:lnTo>
                    <a:lnTo>
                      <a:pt x="603" y="1"/>
                    </a:lnTo>
                    <a:lnTo>
                      <a:pt x="601" y="0"/>
                    </a:lnTo>
                    <a:lnTo>
                      <a:pt x="432" y="0"/>
                    </a:lnTo>
                    <a:lnTo>
                      <a:pt x="427" y="1"/>
                    </a:lnTo>
                    <a:lnTo>
                      <a:pt x="423" y="4"/>
                    </a:lnTo>
                    <a:lnTo>
                      <a:pt x="421" y="8"/>
                    </a:lnTo>
                    <a:lnTo>
                      <a:pt x="419" y="13"/>
                    </a:lnTo>
                    <a:lnTo>
                      <a:pt x="421" y="17"/>
                    </a:lnTo>
                    <a:lnTo>
                      <a:pt x="423" y="21"/>
                    </a:lnTo>
                    <a:lnTo>
                      <a:pt x="427" y="23"/>
                    </a:lnTo>
                    <a:lnTo>
                      <a:pt x="432" y="24"/>
                    </a:lnTo>
                    <a:lnTo>
                      <a:pt x="593" y="24"/>
                    </a:lnTo>
                    <a:lnTo>
                      <a:pt x="688" y="193"/>
                    </a:lnTo>
                    <a:lnTo>
                      <a:pt x="491" y="193"/>
                    </a:lnTo>
                    <a:lnTo>
                      <a:pt x="488" y="194"/>
                    </a:lnTo>
                    <a:lnTo>
                      <a:pt x="484" y="197"/>
                    </a:lnTo>
                    <a:lnTo>
                      <a:pt x="481" y="200"/>
                    </a:lnTo>
                    <a:lnTo>
                      <a:pt x="480" y="204"/>
                    </a:lnTo>
                    <a:lnTo>
                      <a:pt x="480" y="229"/>
                    </a:lnTo>
                    <a:lnTo>
                      <a:pt x="479" y="235"/>
                    </a:lnTo>
                    <a:lnTo>
                      <a:pt x="475" y="241"/>
                    </a:lnTo>
                    <a:lnTo>
                      <a:pt x="470" y="248"/>
                    </a:lnTo>
                    <a:lnTo>
                      <a:pt x="463" y="253"/>
                    </a:lnTo>
                    <a:lnTo>
                      <a:pt x="455" y="258"/>
                    </a:lnTo>
                    <a:lnTo>
                      <a:pt x="448" y="262"/>
                    </a:lnTo>
                    <a:lnTo>
                      <a:pt x="439" y="263"/>
                    </a:lnTo>
                    <a:lnTo>
                      <a:pt x="432" y="265"/>
                    </a:lnTo>
                    <a:lnTo>
                      <a:pt x="300" y="265"/>
                    </a:lnTo>
                    <a:lnTo>
                      <a:pt x="294" y="263"/>
                    </a:lnTo>
                    <a:lnTo>
                      <a:pt x="286" y="262"/>
                    </a:lnTo>
                    <a:lnTo>
                      <a:pt x="281" y="258"/>
                    </a:lnTo>
                    <a:lnTo>
                      <a:pt x="274" y="253"/>
                    </a:lnTo>
                    <a:lnTo>
                      <a:pt x="270" y="247"/>
                    </a:lnTo>
                    <a:lnTo>
                      <a:pt x="267" y="241"/>
                    </a:lnTo>
                    <a:lnTo>
                      <a:pt x="264" y="234"/>
                    </a:lnTo>
                    <a:lnTo>
                      <a:pt x="264" y="227"/>
                    </a:lnTo>
                    <a:lnTo>
                      <a:pt x="264" y="204"/>
                    </a:lnTo>
                    <a:lnTo>
                      <a:pt x="263" y="200"/>
                    </a:lnTo>
                    <a:lnTo>
                      <a:pt x="260" y="197"/>
                    </a:lnTo>
                    <a:lnTo>
                      <a:pt x="256" y="194"/>
                    </a:lnTo>
                    <a:lnTo>
                      <a:pt x="251" y="193"/>
                    </a:lnTo>
                    <a:lnTo>
                      <a:pt x="32" y="193"/>
                    </a:lnTo>
                    <a:lnTo>
                      <a:pt x="127" y="24"/>
                    </a:lnTo>
                    <a:lnTo>
                      <a:pt x="191" y="24"/>
                    </a:lnTo>
                    <a:lnTo>
                      <a:pt x="196" y="23"/>
                    </a:lnTo>
                    <a:lnTo>
                      <a:pt x="200" y="21"/>
                    </a:lnTo>
                    <a:lnTo>
                      <a:pt x="202" y="17"/>
                    </a:lnTo>
                    <a:lnTo>
                      <a:pt x="204" y="13"/>
                    </a:lnTo>
                    <a:lnTo>
                      <a:pt x="202" y="8"/>
                    </a:lnTo>
                    <a:lnTo>
                      <a:pt x="200" y="4"/>
                    </a:lnTo>
                    <a:lnTo>
                      <a:pt x="196" y="1"/>
                    </a:lnTo>
                    <a:lnTo>
                      <a:pt x="191" y="0"/>
                    </a:lnTo>
                    <a:lnTo>
                      <a:pt x="119" y="0"/>
                    </a:lnTo>
                    <a:lnTo>
                      <a:pt x="116" y="1"/>
                    </a:lnTo>
                    <a:lnTo>
                      <a:pt x="114" y="3"/>
                    </a:lnTo>
                    <a:lnTo>
                      <a:pt x="111" y="4"/>
                    </a:lnTo>
                    <a:lnTo>
                      <a:pt x="109" y="6"/>
                    </a:lnTo>
                    <a:lnTo>
                      <a:pt x="1" y="199"/>
                    </a:lnTo>
                    <a:lnTo>
                      <a:pt x="1" y="199"/>
                    </a:lnTo>
                    <a:lnTo>
                      <a:pt x="1" y="199"/>
                    </a:lnTo>
                    <a:lnTo>
                      <a:pt x="0" y="200"/>
                    </a:lnTo>
                    <a:lnTo>
                      <a:pt x="0" y="202"/>
                    </a:lnTo>
                    <a:lnTo>
                      <a:pt x="0" y="203"/>
                    </a:lnTo>
                    <a:lnTo>
                      <a:pt x="0" y="204"/>
                    </a:lnTo>
                    <a:lnTo>
                      <a:pt x="0" y="204"/>
                    </a:lnTo>
                    <a:lnTo>
                      <a:pt x="0" y="204"/>
                    </a:lnTo>
                    <a:lnTo>
                      <a:pt x="0" y="396"/>
                    </a:lnTo>
                    <a:lnTo>
                      <a:pt x="0" y="401"/>
                    </a:lnTo>
                    <a:lnTo>
                      <a:pt x="2" y="405"/>
                    </a:lnTo>
                    <a:lnTo>
                      <a:pt x="6" y="407"/>
                    </a:lnTo>
                    <a:lnTo>
                      <a:pt x="11" y="408"/>
                    </a:lnTo>
                    <a:lnTo>
                      <a:pt x="708" y="408"/>
                    </a:lnTo>
                    <a:lnTo>
                      <a:pt x="714" y="407"/>
                    </a:lnTo>
                    <a:lnTo>
                      <a:pt x="716" y="405"/>
                    </a:lnTo>
                    <a:lnTo>
                      <a:pt x="719" y="401"/>
                    </a:lnTo>
                    <a:lnTo>
                      <a:pt x="720" y="397"/>
                    </a:lnTo>
                    <a:lnTo>
                      <a:pt x="720" y="204"/>
                    </a:lnTo>
                    <a:lnTo>
                      <a:pt x="720" y="204"/>
                    </a:lnTo>
                    <a:lnTo>
                      <a:pt x="720" y="204"/>
                    </a:lnTo>
                    <a:lnTo>
                      <a:pt x="720" y="203"/>
                    </a:lnTo>
                    <a:lnTo>
                      <a:pt x="720"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0" name="Freeform 3557">
                <a:extLst>
                  <a:ext uri="{FF2B5EF4-FFF2-40B4-BE49-F238E27FC236}">
                    <a16:creationId xmlns:a16="http://schemas.microsoft.com/office/drawing/2014/main" xmlns="" id="{C8E4BC88-BFE1-4DF7-AAF0-1E9E82053F2F}"/>
                  </a:ext>
                </a:extLst>
              </p:cNvPr>
              <p:cNvSpPr>
                <a:spLocks/>
              </p:cNvSpPr>
              <p:nvPr/>
            </p:nvSpPr>
            <p:spPr bwMode="auto">
              <a:xfrm>
                <a:off x="8836025" y="1347788"/>
                <a:ext cx="188912" cy="173038"/>
              </a:xfrm>
              <a:custGeom>
                <a:avLst/>
                <a:gdLst>
                  <a:gd name="T0" fmla="*/ 11 w 478"/>
                  <a:gd name="T1" fmla="*/ 434 h 434"/>
                  <a:gd name="T2" fmla="*/ 16 w 478"/>
                  <a:gd name="T3" fmla="*/ 432 h 434"/>
                  <a:gd name="T4" fmla="*/ 22 w 478"/>
                  <a:gd name="T5" fmla="*/ 427 h 434"/>
                  <a:gd name="T6" fmla="*/ 26 w 478"/>
                  <a:gd name="T7" fmla="*/ 414 h 434"/>
                  <a:gd name="T8" fmla="*/ 43 w 478"/>
                  <a:gd name="T9" fmla="*/ 373 h 434"/>
                  <a:gd name="T10" fmla="*/ 64 w 478"/>
                  <a:gd name="T11" fmla="*/ 336 h 434"/>
                  <a:gd name="T12" fmla="*/ 97 w 478"/>
                  <a:gd name="T13" fmla="*/ 296 h 434"/>
                  <a:gd name="T14" fmla="*/ 127 w 478"/>
                  <a:gd name="T15" fmla="*/ 267 h 434"/>
                  <a:gd name="T16" fmla="*/ 153 w 478"/>
                  <a:gd name="T17" fmla="*/ 250 h 434"/>
                  <a:gd name="T18" fmla="*/ 181 w 478"/>
                  <a:gd name="T19" fmla="*/ 233 h 434"/>
                  <a:gd name="T20" fmla="*/ 213 w 478"/>
                  <a:gd name="T21" fmla="*/ 220 h 434"/>
                  <a:gd name="T22" fmla="*/ 248 w 478"/>
                  <a:gd name="T23" fmla="*/ 211 h 434"/>
                  <a:gd name="T24" fmla="*/ 288 w 478"/>
                  <a:gd name="T25" fmla="*/ 205 h 434"/>
                  <a:gd name="T26" fmla="*/ 310 w 478"/>
                  <a:gd name="T27" fmla="*/ 253 h 434"/>
                  <a:gd name="T28" fmla="*/ 312 w 478"/>
                  <a:gd name="T29" fmla="*/ 259 h 434"/>
                  <a:gd name="T30" fmla="*/ 317 w 478"/>
                  <a:gd name="T31" fmla="*/ 263 h 434"/>
                  <a:gd name="T32" fmla="*/ 324 w 478"/>
                  <a:gd name="T33" fmla="*/ 264 h 434"/>
                  <a:gd name="T34" fmla="*/ 330 w 478"/>
                  <a:gd name="T35" fmla="*/ 262 h 434"/>
                  <a:gd name="T36" fmla="*/ 477 w 478"/>
                  <a:gd name="T37" fmla="*/ 138 h 434"/>
                  <a:gd name="T38" fmla="*/ 477 w 478"/>
                  <a:gd name="T39" fmla="*/ 128 h 434"/>
                  <a:gd name="T40" fmla="*/ 330 w 478"/>
                  <a:gd name="T41" fmla="*/ 2 h 434"/>
                  <a:gd name="T42" fmla="*/ 324 w 478"/>
                  <a:gd name="T43" fmla="*/ 0 h 434"/>
                  <a:gd name="T44" fmla="*/ 317 w 478"/>
                  <a:gd name="T45" fmla="*/ 1 h 434"/>
                  <a:gd name="T46" fmla="*/ 312 w 478"/>
                  <a:gd name="T47" fmla="*/ 6 h 434"/>
                  <a:gd name="T48" fmla="*/ 310 w 478"/>
                  <a:gd name="T49" fmla="*/ 12 h 434"/>
                  <a:gd name="T50" fmla="*/ 283 w 478"/>
                  <a:gd name="T51" fmla="*/ 62 h 434"/>
                  <a:gd name="T52" fmla="*/ 233 w 478"/>
                  <a:gd name="T53" fmla="*/ 71 h 434"/>
                  <a:gd name="T54" fmla="*/ 190 w 478"/>
                  <a:gd name="T55" fmla="*/ 87 h 434"/>
                  <a:gd name="T56" fmla="*/ 152 w 478"/>
                  <a:gd name="T57" fmla="*/ 107 h 434"/>
                  <a:gd name="T58" fmla="*/ 120 w 478"/>
                  <a:gd name="T59" fmla="*/ 133 h 434"/>
                  <a:gd name="T60" fmla="*/ 93 w 478"/>
                  <a:gd name="T61" fmla="*/ 161 h 434"/>
                  <a:gd name="T62" fmla="*/ 70 w 478"/>
                  <a:gd name="T63" fmla="*/ 193 h 434"/>
                  <a:gd name="T64" fmla="*/ 50 w 478"/>
                  <a:gd name="T65" fmla="*/ 226 h 434"/>
                  <a:gd name="T66" fmla="*/ 30 w 478"/>
                  <a:gd name="T67" fmla="*/ 276 h 434"/>
                  <a:gd name="T68" fmla="*/ 12 w 478"/>
                  <a:gd name="T69" fmla="*/ 337 h 434"/>
                  <a:gd name="T70" fmla="*/ 0 w 478"/>
                  <a:gd name="T71" fmla="*/ 404 h 434"/>
                  <a:gd name="T72" fmla="*/ 0 w 478"/>
                  <a:gd name="T73" fmla="*/ 425 h 434"/>
                  <a:gd name="T74" fmla="*/ 5 w 478"/>
                  <a:gd name="T75" fmla="*/ 43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434">
                    <a:moveTo>
                      <a:pt x="11" y="432"/>
                    </a:moveTo>
                    <a:lnTo>
                      <a:pt x="11" y="434"/>
                    </a:lnTo>
                    <a:lnTo>
                      <a:pt x="12" y="434"/>
                    </a:lnTo>
                    <a:lnTo>
                      <a:pt x="16" y="432"/>
                    </a:lnTo>
                    <a:lnTo>
                      <a:pt x="20" y="431"/>
                    </a:lnTo>
                    <a:lnTo>
                      <a:pt x="22" y="427"/>
                    </a:lnTo>
                    <a:lnTo>
                      <a:pt x="23" y="423"/>
                    </a:lnTo>
                    <a:lnTo>
                      <a:pt x="26" y="414"/>
                    </a:lnTo>
                    <a:lnTo>
                      <a:pt x="35" y="390"/>
                    </a:lnTo>
                    <a:lnTo>
                      <a:pt x="43" y="373"/>
                    </a:lnTo>
                    <a:lnTo>
                      <a:pt x="53" y="355"/>
                    </a:lnTo>
                    <a:lnTo>
                      <a:pt x="64" y="336"/>
                    </a:lnTo>
                    <a:lnTo>
                      <a:pt x="79" y="315"/>
                    </a:lnTo>
                    <a:lnTo>
                      <a:pt x="97" y="296"/>
                    </a:lnTo>
                    <a:lnTo>
                      <a:pt x="116" y="276"/>
                    </a:lnTo>
                    <a:lnTo>
                      <a:pt x="127" y="267"/>
                    </a:lnTo>
                    <a:lnTo>
                      <a:pt x="139" y="258"/>
                    </a:lnTo>
                    <a:lnTo>
                      <a:pt x="153" y="250"/>
                    </a:lnTo>
                    <a:lnTo>
                      <a:pt x="166" y="241"/>
                    </a:lnTo>
                    <a:lnTo>
                      <a:pt x="181" y="233"/>
                    </a:lnTo>
                    <a:lnTo>
                      <a:pt x="197" y="227"/>
                    </a:lnTo>
                    <a:lnTo>
                      <a:pt x="213" y="220"/>
                    </a:lnTo>
                    <a:lnTo>
                      <a:pt x="230" y="215"/>
                    </a:lnTo>
                    <a:lnTo>
                      <a:pt x="248" y="211"/>
                    </a:lnTo>
                    <a:lnTo>
                      <a:pt x="269" y="208"/>
                    </a:lnTo>
                    <a:lnTo>
                      <a:pt x="288" y="205"/>
                    </a:lnTo>
                    <a:lnTo>
                      <a:pt x="310" y="204"/>
                    </a:lnTo>
                    <a:lnTo>
                      <a:pt x="310" y="253"/>
                    </a:lnTo>
                    <a:lnTo>
                      <a:pt x="311" y="255"/>
                    </a:lnTo>
                    <a:lnTo>
                      <a:pt x="312" y="259"/>
                    </a:lnTo>
                    <a:lnTo>
                      <a:pt x="314" y="262"/>
                    </a:lnTo>
                    <a:lnTo>
                      <a:pt x="317" y="263"/>
                    </a:lnTo>
                    <a:lnTo>
                      <a:pt x="320" y="264"/>
                    </a:lnTo>
                    <a:lnTo>
                      <a:pt x="324" y="264"/>
                    </a:lnTo>
                    <a:lnTo>
                      <a:pt x="326" y="263"/>
                    </a:lnTo>
                    <a:lnTo>
                      <a:pt x="330" y="262"/>
                    </a:lnTo>
                    <a:lnTo>
                      <a:pt x="474" y="142"/>
                    </a:lnTo>
                    <a:lnTo>
                      <a:pt x="477" y="138"/>
                    </a:lnTo>
                    <a:lnTo>
                      <a:pt x="478" y="133"/>
                    </a:lnTo>
                    <a:lnTo>
                      <a:pt x="477" y="128"/>
                    </a:lnTo>
                    <a:lnTo>
                      <a:pt x="474" y="124"/>
                    </a:lnTo>
                    <a:lnTo>
                      <a:pt x="330" y="2"/>
                    </a:lnTo>
                    <a:lnTo>
                      <a:pt x="326" y="1"/>
                    </a:lnTo>
                    <a:lnTo>
                      <a:pt x="324" y="0"/>
                    </a:lnTo>
                    <a:lnTo>
                      <a:pt x="320" y="0"/>
                    </a:lnTo>
                    <a:lnTo>
                      <a:pt x="317" y="1"/>
                    </a:lnTo>
                    <a:lnTo>
                      <a:pt x="314" y="3"/>
                    </a:lnTo>
                    <a:lnTo>
                      <a:pt x="312" y="6"/>
                    </a:lnTo>
                    <a:lnTo>
                      <a:pt x="311" y="9"/>
                    </a:lnTo>
                    <a:lnTo>
                      <a:pt x="310" y="12"/>
                    </a:lnTo>
                    <a:lnTo>
                      <a:pt x="310" y="60"/>
                    </a:lnTo>
                    <a:lnTo>
                      <a:pt x="283" y="62"/>
                    </a:lnTo>
                    <a:lnTo>
                      <a:pt x="257" y="65"/>
                    </a:lnTo>
                    <a:lnTo>
                      <a:pt x="233" y="71"/>
                    </a:lnTo>
                    <a:lnTo>
                      <a:pt x="211" y="78"/>
                    </a:lnTo>
                    <a:lnTo>
                      <a:pt x="190" y="87"/>
                    </a:lnTo>
                    <a:lnTo>
                      <a:pt x="170" y="96"/>
                    </a:lnTo>
                    <a:lnTo>
                      <a:pt x="152" y="107"/>
                    </a:lnTo>
                    <a:lnTo>
                      <a:pt x="135" y="120"/>
                    </a:lnTo>
                    <a:lnTo>
                      <a:pt x="120" y="133"/>
                    </a:lnTo>
                    <a:lnTo>
                      <a:pt x="106" y="147"/>
                    </a:lnTo>
                    <a:lnTo>
                      <a:pt x="93" y="161"/>
                    </a:lnTo>
                    <a:lnTo>
                      <a:pt x="80" y="177"/>
                    </a:lnTo>
                    <a:lnTo>
                      <a:pt x="70" y="193"/>
                    </a:lnTo>
                    <a:lnTo>
                      <a:pt x="59" y="209"/>
                    </a:lnTo>
                    <a:lnTo>
                      <a:pt x="50" y="226"/>
                    </a:lnTo>
                    <a:lnTo>
                      <a:pt x="43" y="242"/>
                    </a:lnTo>
                    <a:lnTo>
                      <a:pt x="30" y="276"/>
                    </a:lnTo>
                    <a:lnTo>
                      <a:pt x="20" y="308"/>
                    </a:lnTo>
                    <a:lnTo>
                      <a:pt x="12" y="337"/>
                    </a:lnTo>
                    <a:lnTo>
                      <a:pt x="7" y="364"/>
                    </a:lnTo>
                    <a:lnTo>
                      <a:pt x="0" y="404"/>
                    </a:lnTo>
                    <a:lnTo>
                      <a:pt x="0" y="421"/>
                    </a:lnTo>
                    <a:lnTo>
                      <a:pt x="0" y="425"/>
                    </a:lnTo>
                    <a:lnTo>
                      <a:pt x="3" y="428"/>
                    </a:lnTo>
                    <a:lnTo>
                      <a:pt x="5" y="431"/>
                    </a:lnTo>
                    <a:lnTo>
                      <a:pt x="11"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51" name="Group 50">
              <a:extLst>
                <a:ext uri="{FF2B5EF4-FFF2-40B4-BE49-F238E27FC236}">
                  <a16:creationId xmlns:a16="http://schemas.microsoft.com/office/drawing/2014/main" xmlns="" id="{5DECB9C7-54E0-4C65-BD74-33AEF6954B01}"/>
                </a:ext>
              </a:extLst>
            </p:cNvPr>
            <p:cNvGrpSpPr/>
            <p:nvPr/>
          </p:nvGrpSpPr>
          <p:grpSpPr>
            <a:xfrm>
              <a:off x="4092684" y="5219822"/>
              <a:ext cx="278001" cy="320770"/>
              <a:chOff x="10475913" y="771525"/>
              <a:chExt cx="247650" cy="285750"/>
            </a:xfrm>
            <a:solidFill>
              <a:sysClr val="window" lastClr="FFFFFF"/>
            </a:solidFill>
          </p:grpSpPr>
          <p:sp>
            <p:nvSpPr>
              <p:cNvPr id="52" name="Freeform 3569">
                <a:extLst>
                  <a:ext uri="{FF2B5EF4-FFF2-40B4-BE49-F238E27FC236}">
                    <a16:creationId xmlns:a16="http://schemas.microsoft.com/office/drawing/2014/main" xmlns="" id="{21CA4454-4E70-4B5D-8D15-CFA506C7D799}"/>
                  </a:ext>
                </a:extLst>
              </p:cNvPr>
              <p:cNvSpPr>
                <a:spLocks/>
              </p:cNvSpPr>
              <p:nvPr/>
            </p:nvSpPr>
            <p:spPr bwMode="auto">
              <a:xfrm>
                <a:off x="10475913" y="847725"/>
                <a:ext cx="247650" cy="209550"/>
              </a:xfrm>
              <a:custGeom>
                <a:avLst/>
                <a:gdLst>
                  <a:gd name="T0" fmla="*/ 625 w 625"/>
                  <a:gd name="T1" fmla="*/ 59 h 528"/>
                  <a:gd name="T2" fmla="*/ 625 w 625"/>
                  <a:gd name="T3" fmla="*/ 59 h 528"/>
                  <a:gd name="T4" fmla="*/ 625 w 625"/>
                  <a:gd name="T5" fmla="*/ 59 h 528"/>
                  <a:gd name="T6" fmla="*/ 624 w 625"/>
                  <a:gd name="T7" fmla="*/ 58 h 528"/>
                  <a:gd name="T8" fmla="*/ 624 w 625"/>
                  <a:gd name="T9" fmla="*/ 56 h 528"/>
                  <a:gd name="T10" fmla="*/ 624 w 625"/>
                  <a:gd name="T11" fmla="*/ 56 h 528"/>
                  <a:gd name="T12" fmla="*/ 624 w 625"/>
                  <a:gd name="T13" fmla="*/ 56 h 528"/>
                  <a:gd name="T14" fmla="*/ 623 w 625"/>
                  <a:gd name="T15" fmla="*/ 53 h 528"/>
                  <a:gd name="T16" fmla="*/ 621 w 625"/>
                  <a:gd name="T17" fmla="*/ 52 h 528"/>
                  <a:gd name="T18" fmla="*/ 621 w 625"/>
                  <a:gd name="T19" fmla="*/ 52 h 528"/>
                  <a:gd name="T20" fmla="*/ 621 w 625"/>
                  <a:gd name="T21" fmla="*/ 52 h 528"/>
                  <a:gd name="T22" fmla="*/ 620 w 625"/>
                  <a:gd name="T23" fmla="*/ 50 h 528"/>
                  <a:gd name="T24" fmla="*/ 620 w 625"/>
                  <a:gd name="T25" fmla="*/ 50 h 528"/>
                  <a:gd name="T26" fmla="*/ 619 w 625"/>
                  <a:gd name="T27" fmla="*/ 49 h 528"/>
                  <a:gd name="T28" fmla="*/ 617 w 625"/>
                  <a:gd name="T29" fmla="*/ 49 h 528"/>
                  <a:gd name="T30" fmla="*/ 617 w 625"/>
                  <a:gd name="T31" fmla="*/ 49 h 528"/>
                  <a:gd name="T32" fmla="*/ 617 w 625"/>
                  <a:gd name="T33" fmla="*/ 49 h 528"/>
                  <a:gd name="T34" fmla="*/ 497 w 625"/>
                  <a:gd name="T35" fmla="*/ 0 h 528"/>
                  <a:gd name="T36" fmla="*/ 493 w 625"/>
                  <a:gd name="T37" fmla="*/ 0 h 528"/>
                  <a:gd name="T38" fmla="*/ 488 w 625"/>
                  <a:gd name="T39" fmla="*/ 0 h 528"/>
                  <a:gd name="T40" fmla="*/ 484 w 625"/>
                  <a:gd name="T41" fmla="*/ 3 h 528"/>
                  <a:gd name="T42" fmla="*/ 481 w 625"/>
                  <a:gd name="T43" fmla="*/ 8 h 528"/>
                  <a:gd name="T44" fmla="*/ 480 w 625"/>
                  <a:gd name="T45" fmla="*/ 12 h 528"/>
                  <a:gd name="T46" fmla="*/ 481 w 625"/>
                  <a:gd name="T47" fmla="*/ 17 h 528"/>
                  <a:gd name="T48" fmla="*/ 484 w 625"/>
                  <a:gd name="T49" fmla="*/ 21 h 528"/>
                  <a:gd name="T50" fmla="*/ 488 w 625"/>
                  <a:gd name="T51" fmla="*/ 24 h 528"/>
                  <a:gd name="T52" fmla="*/ 580 w 625"/>
                  <a:gd name="T53" fmla="*/ 59 h 528"/>
                  <a:gd name="T54" fmla="*/ 300 w 625"/>
                  <a:gd name="T55" fmla="*/ 167 h 528"/>
                  <a:gd name="T56" fmla="*/ 39 w 625"/>
                  <a:gd name="T57" fmla="*/ 61 h 528"/>
                  <a:gd name="T58" fmla="*/ 124 w 625"/>
                  <a:gd name="T59" fmla="*/ 24 h 528"/>
                  <a:gd name="T60" fmla="*/ 128 w 625"/>
                  <a:gd name="T61" fmla="*/ 20 h 528"/>
                  <a:gd name="T62" fmla="*/ 131 w 625"/>
                  <a:gd name="T63" fmla="*/ 16 h 528"/>
                  <a:gd name="T64" fmla="*/ 132 w 625"/>
                  <a:gd name="T65" fmla="*/ 12 h 528"/>
                  <a:gd name="T66" fmla="*/ 131 w 625"/>
                  <a:gd name="T67" fmla="*/ 7 h 528"/>
                  <a:gd name="T68" fmla="*/ 128 w 625"/>
                  <a:gd name="T69" fmla="*/ 3 h 528"/>
                  <a:gd name="T70" fmla="*/ 124 w 625"/>
                  <a:gd name="T71" fmla="*/ 0 h 528"/>
                  <a:gd name="T72" fmla="*/ 119 w 625"/>
                  <a:gd name="T73" fmla="*/ 0 h 528"/>
                  <a:gd name="T74" fmla="*/ 115 w 625"/>
                  <a:gd name="T75" fmla="*/ 0 h 528"/>
                  <a:gd name="T76" fmla="*/ 7 w 625"/>
                  <a:gd name="T77" fmla="*/ 49 h 528"/>
                  <a:gd name="T78" fmla="*/ 4 w 625"/>
                  <a:gd name="T79" fmla="*/ 52 h 528"/>
                  <a:gd name="T80" fmla="*/ 1 w 625"/>
                  <a:gd name="T81" fmla="*/ 54 h 528"/>
                  <a:gd name="T82" fmla="*/ 0 w 625"/>
                  <a:gd name="T83" fmla="*/ 57 h 528"/>
                  <a:gd name="T84" fmla="*/ 0 w 625"/>
                  <a:gd name="T85" fmla="*/ 61 h 528"/>
                  <a:gd name="T86" fmla="*/ 0 w 625"/>
                  <a:gd name="T87" fmla="*/ 62 h 528"/>
                  <a:gd name="T88" fmla="*/ 0 w 625"/>
                  <a:gd name="T89" fmla="*/ 62 h 528"/>
                  <a:gd name="T90" fmla="*/ 0 w 625"/>
                  <a:gd name="T91" fmla="*/ 360 h 528"/>
                  <a:gd name="T92" fmla="*/ 0 w 625"/>
                  <a:gd name="T93" fmla="*/ 364 h 528"/>
                  <a:gd name="T94" fmla="*/ 1 w 625"/>
                  <a:gd name="T95" fmla="*/ 366 h 528"/>
                  <a:gd name="T96" fmla="*/ 4 w 625"/>
                  <a:gd name="T97" fmla="*/ 369 h 528"/>
                  <a:gd name="T98" fmla="*/ 6 w 625"/>
                  <a:gd name="T99" fmla="*/ 372 h 528"/>
                  <a:gd name="T100" fmla="*/ 295 w 625"/>
                  <a:gd name="T101" fmla="*/ 527 h 528"/>
                  <a:gd name="T102" fmla="*/ 298 w 625"/>
                  <a:gd name="T103" fmla="*/ 528 h 528"/>
                  <a:gd name="T104" fmla="*/ 300 w 625"/>
                  <a:gd name="T105" fmla="*/ 528 h 528"/>
                  <a:gd name="T106" fmla="*/ 303 w 625"/>
                  <a:gd name="T107" fmla="*/ 528 h 528"/>
                  <a:gd name="T108" fmla="*/ 305 w 625"/>
                  <a:gd name="T109" fmla="*/ 527 h 528"/>
                  <a:gd name="T110" fmla="*/ 617 w 625"/>
                  <a:gd name="T111" fmla="*/ 372 h 528"/>
                  <a:gd name="T112" fmla="*/ 621 w 625"/>
                  <a:gd name="T113" fmla="*/ 369 h 528"/>
                  <a:gd name="T114" fmla="*/ 623 w 625"/>
                  <a:gd name="T115" fmla="*/ 366 h 528"/>
                  <a:gd name="T116" fmla="*/ 624 w 625"/>
                  <a:gd name="T117" fmla="*/ 364 h 528"/>
                  <a:gd name="T118" fmla="*/ 625 w 625"/>
                  <a:gd name="T119" fmla="*/ 360 h 528"/>
                  <a:gd name="T120" fmla="*/ 625 w 625"/>
                  <a:gd name="T121" fmla="*/ 59 h 528"/>
                  <a:gd name="T122" fmla="*/ 625 w 625"/>
                  <a:gd name="T123" fmla="*/ 59 h 528"/>
                  <a:gd name="T124" fmla="*/ 625 w 625"/>
                  <a:gd name="T125" fmla="*/ 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5" h="528">
                    <a:moveTo>
                      <a:pt x="625" y="59"/>
                    </a:moveTo>
                    <a:lnTo>
                      <a:pt x="625" y="59"/>
                    </a:lnTo>
                    <a:lnTo>
                      <a:pt x="625" y="59"/>
                    </a:lnTo>
                    <a:lnTo>
                      <a:pt x="624" y="58"/>
                    </a:lnTo>
                    <a:lnTo>
                      <a:pt x="624" y="56"/>
                    </a:lnTo>
                    <a:lnTo>
                      <a:pt x="624" y="56"/>
                    </a:lnTo>
                    <a:lnTo>
                      <a:pt x="624" y="56"/>
                    </a:lnTo>
                    <a:lnTo>
                      <a:pt x="623" y="53"/>
                    </a:lnTo>
                    <a:lnTo>
                      <a:pt x="621" y="52"/>
                    </a:lnTo>
                    <a:lnTo>
                      <a:pt x="621" y="52"/>
                    </a:lnTo>
                    <a:lnTo>
                      <a:pt x="621" y="52"/>
                    </a:lnTo>
                    <a:lnTo>
                      <a:pt x="620" y="50"/>
                    </a:lnTo>
                    <a:lnTo>
                      <a:pt x="620" y="50"/>
                    </a:lnTo>
                    <a:lnTo>
                      <a:pt x="619" y="49"/>
                    </a:lnTo>
                    <a:lnTo>
                      <a:pt x="617" y="49"/>
                    </a:lnTo>
                    <a:lnTo>
                      <a:pt x="617" y="49"/>
                    </a:lnTo>
                    <a:lnTo>
                      <a:pt x="617" y="49"/>
                    </a:lnTo>
                    <a:lnTo>
                      <a:pt x="497" y="0"/>
                    </a:lnTo>
                    <a:lnTo>
                      <a:pt x="493" y="0"/>
                    </a:lnTo>
                    <a:lnTo>
                      <a:pt x="488" y="0"/>
                    </a:lnTo>
                    <a:lnTo>
                      <a:pt x="484" y="3"/>
                    </a:lnTo>
                    <a:lnTo>
                      <a:pt x="481" y="8"/>
                    </a:lnTo>
                    <a:lnTo>
                      <a:pt x="480" y="12"/>
                    </a:lnTo>
                    <a:lnTo>
                      <a:pt x="481" y="17"/>
                    </a:lnTo>
                    <a:lnTo>
                      <a:pt x="484" y="21"/>
                    </a:lnTo>
                    <a:lnTo>
                      <a:pt x="488" y="24"/>
                    </a:lnTo>
                    <a:lnTo>
                      <a:pt x="580" y="59"/>
                    </a:lnTo>
                    <a:lnTo>
                      <a:pt x="300" y="167"/>
                    </a:lnTo>
                    <a:lnTo>
                      <a:pt x="39" y="61"/>
                    </a:lnTo>
                    <a:lnTo>
                      <a:pt x="124" y="24"/>
                    </a:lnTo>
                    <a:lnTo>
                      <a:pt x="128" y="20"/>
                    </a:lnTo>
                    <a:lnTo>
                      <a:pt x="131" y="16"/>
                    </a:lnTo>
                    <a:lnTo>
                      <a:pt x="132" y="12"/>
                    </a:lnTo>
                    <a:lnTo>
                      <a:pt x="131" y="7"/>
                    </a:lnTo>
                    <a:lnTo>
                      <a:pt x="128" y="3"/>
                    </a:lnTo>
                    <a:lnTo>
                      <a:pt x="124" y="0"/>
                    </a:lnTo>
                    <a:lnTo>
                      <a:pt x="119" y="0"/>
                    </a:lnTo>
                    <a:lnTo>
                      <a:pt x="115" y="0"/>
                    </a:lnTo>
                    <a:lnTo>
                      <a:pt x="7" y="49"/>
                    </a:lnTo>
                    <a:lnTo>
                      <a:pt x="4" y="52"/>
                    </a:lnTo>
                    <a:lnTo>
                      <a:pt x="1" y="54"/>
                    </a:lnTo>
                    <a:lnTo>
                      <a:pt x="0" y="57"/>
                    </a:lnTo>
                    <a:lnTo>
                      <a:pt x="0" y="61"/>
                    </a:lnTo>
                    <a:lnTo>
                      <a:pt x="0" y="62"/>
                    </a:lnTo>
                    <a:lnTo>
                      <a:pt x="0" y="62"/>
                    </a:lnTo>
                    <a:lnTo>
                      <a:pt x="0" y="360"/>
                    </a:lnTo>
                    <a:lnTo>
                      <a:pt x="0" y="364"/>
                    </a:lnTo>
                    <a:lnTo>
                      <a:pt x="1" y="366"/>
                    </a:lnTo>
                    <a:lnTo>
                      <a:pt x="4" y="369"/>
                    </a:lnTo>
                    <a:lnTo>
                      <a:pt x="6" y="372"/>
                    </a:lnTo>
                    <a:lnTo>
                      <a:pt x="295" y="527"/>
                    </a:lnTo>
                    <a:lnTo>
                      <a:pt x="298" y="528"/>
                    </a:lnTo>
                    <a:lnTo>
                      <a:pt x="300" y="528"/>
                    </a:lnTo>
                    <a:lnTo>
                      <a:pt x="303" y="528"/>
                    </a:lnTo>
                    <a:lnTo>
                      <a:pt x="305" y="527"/>
                    </a:lnTo>
                    <a:lnTo>
                      <a:pt x="617" y="372"/>
                    </a:lnTo>
                    <a:lnTo>
                      <a:pt x="621" y="369"/>
                    </a:lnTo>
                    <a:lnTo>
                      <a:pt x="623" y="366"/>
                    </a:lnTo>
                    <a:lnTo>
                      <a:pt x="624" y="364"/>
                    </a:lnTo>
                    <a:lnTo>
                      <a:pt x="625" y="360"/>
                    </a:lnTo>
                    <a:lnTo>
                      <a:pt x="625" y="59"/>
                    </a:lnTo>
                    <a:lnTo>
                      <a:pt x="625" y="59"/>
                    </a:lnTo>
                    <a:lnTo>
                      <a:pt x="625"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3" name="Freeform 3570">
                <a:extLst>
                  <a:ext uri="{FF2B5EF4-FFF2-40B4-BE49-F238E27FC236}">
                    <a16:creationId xmlns:a16="http://schemas.microsoft.com/office/drawing/2014/main" xmlns="" id="{6F233865-F8B6-4B73-9DB5-C6B941951A49}"/>
                  </a:ext>
                </a:extLst>
              </p:cNvPr>
              <p:cNvSpPr>
                <a:spLocks/>
              </p:cNvSpPr>
              <p:nvPr/>
            </p:nvSpPr>
            <p:spPr bwMode="auto">
              <a:xfrm>
                <a:off x="10542588" y="771525"/>
                <a:ext cx="106362" cy="104775"/>
              </a:xfrm>
              <a:custGeom>
                <a:avLst/>
                <a:gdLst>
                  <a:gd name="T0" fmla="*/ 124 w 267"/>
                  <a:gd name="T1" fmla="*/ 263 h 266"/>
                  <a:gd name="T2" fmla="*/ 128 w 267"/>
                  <a:gd name="T3" fmla="*/ 266 h 266"/>
                  <a:gd name="T4" fmla="*/ 133 w 267"/>
                  <a:gd name="T5" fmla="*/ 266 h 266"/>
                  <a:gd name="T6" fmla="*/ 137 w 267"/>
                  <a:gd name="T7" fmla="*/ 266 h 266"/>
                  <a:gd name="T8" fmla="*/ 141 w 267"/>
                  <a:gd name="T9" fmla="*/ 263 h 266"/>
                  <a:gd name="T10" fmla="*/ 263 w 267"/>
                  <a:gd name="T11" fmla="*/ 141 h 266"/>
                  <a:gd name="T12" fmla="*/ 266 w 267"/>
                  <a:gd name="T13" fmla="*/ 137 h 266"/>
                  <a:gd name="T14" fmla="*/ 267 w 267"/>
                  <a:gd name="T15" fmla="*/ 133 h 266"/>
                  <a:gd name="T16" fmla="*/ 266 w 267"/>
                  <a:gd name="T17" fmla="*/ 128 h 266"/>
                  <a:gd name="T18" fmla="*/ 263 w 267"/>
                  <a:gd name="T19" fmla="*/ 124 h 266"/>
                  <a:gd name="T20" fmla="*/ 259 w 267"/>
                  <a:gd name="T21" fmla="*/ 122 h 266"/>
                  <a:gd name="T22" fmla="*/ 254 w 267"/>
                  <a:gd name="T23" fmla="*/ 120 h 266"/>
                  <a:gd name="T24" fmla="*/ 250 w 267"/>
                  <a:gd name="T25" fmla="*/ 122 h 266"/>
                  <a:gd name="T26" fmla="*/ 246 w 267"/>
                  <a:gd name="T27" fmla="*/ 124 h 266"/>
                  <a:gd name="T28" fmla="*/ 144 w 267"/>
                  <a:gd name="T29" fmla="*/ 226 h 266"/>
                  <a:gd name="T30" fmla="*/ 144 w 267"/>
                  <a:gd name="T31" fmla="*/ 11 h 266"/>
                  <a:gd name="T32" fmla="*/ 144 w 267"/>
                  <a:gd name="T33" fmla="*/ 7 h 266"/>
                  <a:gd name="T34" fmla="*/ 141 w 267"/>
                  <a:gd name="T35" fmla="*/ 4 h 266"/>
                  <a:gd name="T36" fmla="*/ 137 w 267"/>
                  <a:gd name="T37" fmla="*/ 1 h 266"/>
                  <a:gd name="T38" fmla="*/ 132 w 267"/>
                  <a:gd name="T39" fmla="*/ 0 h 266"/>
                  <a:gd name="T40" fmla="*/ 127 w 267"/>
                  <a:gd name="T41" fmla="*/ 1 h 266"/>
                  <a:gd name="T42" fmla="*/ 123 w 267"/>
                  <a:gd name="T43" fmla="*/ 4 h 266"/>
                  <a:gd name="T44" fmla="*/ 121 w 267"/>
                  <a:gd name="T45" fmla="*/ 7 h 266"/>
                  <a:gd name="T46" fmla="*/ 121 w 267"/>
                  <a:gd name="T47" fmla="*/ 11 h 266"/>
                  <a:gd name="T48" fmla="*/ 121 w 267"/>
                  <a:gd name="T49" fmla="*/ 225 h 266"/>
                  <a:gd name="T50" fmla="*/ 20 w 267"/>
                  <a:gd name="T51" fmla="*/ 124 h 266"/>
                  <a:gd name="T52" fmla="*/ 17 w 267"/>
                  <a:gd name="T53" fmla="*/ 122 h 266"/>
                  <a:gd name="T54" fmla="*/ 11 w 267"/>
                  <a:gd name="T55" fmla="*/ 120 h 266"/>
                  <a:gd name="T56" fmla="*/ 8 w 267"/>
                  <a:gd name="T57" fmla="*/ 122 h 266"/>
                  <a:gd name="T58" fmla="*/ 4 w 267"/>
                  <a:gd name="T59" fmla="*/ 124 h 266"/>
                  <a:gd name="T60" fmla="*/ 1 w 267"/>
                  <a:gd name="T61" fmla="*/ 128 h 266"/>
                  <a:gd name="T62" fmla="*/ 0 w 267"/>
                  <a:gd name="T63" fmla="*/ 133 h 266"/>
                  <a:gd name="T64" fmla="*/ 1 w 267"/>
                  <a:gd name="T65" fmla="*/ 137 h 266"/>
                  <a:gd name="T66" fmla="*/ 4 w 267"/>
                  <a:gd name="T67" fmla="*/ 141 h 266"/>
                  <a:gd name="T68" fmla="*/ 124 w 267"/>
                  <a:gd name="T69" fmla="*/ 26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66">
                    <a:moveTo>
                      <a:pt x="124" y="263"/>
                    </a:moveTo>
                    <a:lnTo>
                      <a:pt x="128" y="266"/>
                    </a:lnTo>
                    <a:lnTo>
                      <a:pt x="133" y="266"/>
                    </a:lnTo>
                    <a:lnTo>
                      <a:pt x="137" y="266"/>
                    </a:lnTo>
                    <a:lnTo>
                      <a:pt x="141" y="263"/>
                    </a:lnTo>
                    <a:lnTo>
                      <a:pt x="263" y="141"/>
                    </a:lnTo>
                    <a:lnTo>
                      <a:pt x="266" y="137"/>
                    </a:lnTo>
                    <a:lnTo>
                      <a:pt x="267" y="133"/>
                    </a:lnTo>
                    <a:lnTo>
                      <a:pt x="266" y="128"/>
                    </a:lnTo>
                    <a:lnTo>
                      <a:pt x="263" y="124"/>
                    </a:lnTo>
                    <a:lnTo>
                      <a:pt x="259" y="122"/>
                    </a:lnTo>
                    <a:lnTo>
                      <a:pt x="254" y="120"/>
                    </a:lnTo>
                    <a:lnTo>
                      <a:pt x="250" y="122"/>
                    </a:lnTo>
                    <a:lnTo>
                      <a:pt x="246" y="124"/>
                    </a:lnTo>
                    <a:lnTo>
                      <a:pt x="144" y="226"/>
                    </a:lnTo>
                    <a:lnTo>
                      <a:pt x="144" y="11"/>
                    </a:lnTo>
                    <a:lnTo>
                      <a:pt x="144" y="7"/>
                    </a:lnTo>
                    <a:lnTo>
                      <a:pt x="141" y="4"/>
                    </a:lnTo>
                    <a:lnTo>
                      <a:pt x="137" y="1"/>
                    </a:lnTo>
                    <a:lnTo>
                      <a:pt x="132" y="0"/>
                    </a:lnTo>
                    <a:lnTo>
                      <a:pt x="127" y="1"/>
                    </a:lnTo>
                    <a:lnTo>
                      <a:pt x="123" y="4"/>
                    </a:lnTo>
                    <a:lnTo>
                      <a:pt x="121" y="7"/>
                    </a:lnTo>
                    <a:lnTo>
                      <a:pt x="121" y="11"/>
                    </a:lnTo>
                    <a:lnTo>
                      <a:pt x="121" y="225"/>
                    </a:lnTo>
                    <a:lnTo>
                      <a:pt x="20" y="124"/>
                    </a:lnTo>
                    <a:lnTo>
                      <a:pt x="17" y="122"/>
                    </a:lnTo>
                    <a:lnTo>
                      <a:pt x="11" y="120"/>
                    </a:lnTo>
                    <a:lnTo>
                      <a:pt x="8" y="122"/>
                    </a:lnTo>
                    <a:lnTo>
                      <a:pt x="4" y="124"/>
                    </a:lnTo>
                    <a:lnTo>
                      <a:pt x="1" y="128"/>
                    </a:lnTo>
                    <a:lnTo>
                      <a:pt x="0" y="133"/>
                    </a:lnTo>
                    <a:lnTo>
                      <a:pt x="1" y="137"/>
                    </a:lnTo>
                    <a:lnTo>
                      <a:pt x="4" y="141"/>
                    </a:lnTo>
                    <a:lnTo>
                      <a:pt x="124"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sp>
          <p:nvSpPr>
            <p:cNvPr id="2" name="TextBox 1"/>
            <p:cNvSpPr txBox="1"/>
            <p:nvPr/>
          </p:nvSpPr>
          <p:spPr>
            <a:xfrm>
              <a:off x="5680661" y="3071077"/>
              <a:ext cx="891348" cy="875180"/>
            </a:xfrm>
            <a:prstGeom prst="rect">
              <a:avLst/>
            </a:prstGeom>
            <a:noFill/>
          </p:spPr>
          <p:txBody>
            <a:bodyPr wrap="square" rtlCol="0">
              <a:spAutoFit/>
            </a:bodyPr>
            <a:lstStyle/>
            <a:p>
              <a:pPr algn="ctr"/>
              <a:r>
                <a:rPr lang="en-ZA" sz="1400" dirty="0"/>
                <a:t>1. </a:t>
              </a:r>
            </a:p>
            <a:p>
              <a:pPr algn="ctr"/>
              <a:r>
                <a:rPr lang="en-ZA" sz="1400" dirty="0"/>
                <a:t>Improved safety and security</a:t>
              </a:r>
            </a:p>
          </p:txBody>
        </p:sp>
        <p:sp>
          <p:nvSpPr>
            <p:cNvPr id="54" name="TextBox 53"/>
            <p:cNvSpPr txBox="1"/>
            <p:nvPr/>
          </p:nvSpPr>
          <p:spPr>
            <a:xfrm>
              <a:off x="4648121" y="3619192"/>
              <a:ext cx="1047213" cy="677559"/>
            </a:xfrm>
            <a:prstGeom prst="rect">
              <a:avLst/>
            </a:prstGeom>
            <a:noFill/>
          </p:spPr>
          <p:txBody>
            <a:bodyPr wrap="square" rtlCol="0">
              <a:spAutoFit/>
            </a:bodyPr>
            <a:lstStyle/>
            <a:p>
              <a:pPr algn="ctr"/>
              <a:r>
                <a:rPr lang="en-ZA" sz="1400" b="1" dirty="0">
                  <a:solidFill>
                    <a:srgbClr val="548235"/>
                  </a:solidFill>
                </a:rPr>
                <a:t>2. Improved case management</a:t>
              </a:r>
            </a:p>
          </p:txBody>
        </p:sp>
        <p:sp>
          <p:nvSpPr>
            <p:cNvPr id="55" name="TextBox 54"/>
            <p:cNvSpPr txBox="1"/>
            <p:nvPr/>
          </p:nvSpPr>
          <p:spPr>
            <a:xfrm>
              <a:off x="4622831" y="4404937"/>
              <a:ext cx="1140469" cy="875180"/>
            </a:xfrm>
            <a:prstGeom prst="rect">
              <a:avLst/>
            </a:prstGeom>
            <a:noFill/>
          </p:spPr>
          <p:txBody>
            <a:bodyPr wrap="square" rtlCol="0">
              <a:spAutoFit/>
            </a:bodyPr>
            <a:lstStyle/>
            <a:p>
              <a:pPr algn="ctr"/>
              <a:r>
                <a:rPr lang="en-ZA" sz="1400" dirty="0" smtClean="0"/>
                <a:t>3. </a:t>
              </a:r>
            </a:p>
            <a:p>
              <a:pPr algn="ctr"/>
              <a:r>
                <a:rPr lang="en-ZA" sz="1400" dirty="0" smtClean="0"/>
                <a:t>Increased needs based rehabilitation</a:t>
              </a:r>
              <a:endParaRPr lang="en-ZA" sz="1400" dirty="0"/>
            </a:p>
          </p:txBody>
        </p:sp>
        <p:sp>
          <p:nvSpPr>
            <p:cNvPr id="56" name="TextBox 55"/>
            <p:cNvSpPr txBox="1"/>
            <p:nvPr/>
          </p:nvSpPr>
          <p:spPr>
            <a:xfrm>
              <a:off x="5506619" y="5087253"/>
              <a:ext cx="1199409" cy="738664"/>
            </a:xfrm>
            <a:prstGeom prst="rect">
              <a:avLst/>
            </a:prstGeom>
            <a:noFill/>
          </p:spPr>
          <p:txBody>
            <a:bodyPr wrap="square" rtlCol="0">
              <a:spAutoFit/>
            </a:bodyPr>
            <a:lstStyle/>
            <a:p>
              <a:pPr algn="ctr"/>
              <a:r>
                <a:rPr lang="en-ZA" sz="1400" dirty="0" smtClean="0"/>
                <a:t>4. </a:t>
              </a:r>
            </a:p>
            <a:p>
              <a:pPr algn="ctr"/>
              <a:r>
                <a:rPr lang="en-ZA" sz="1400" dirty="0" smtClean="0"/>
                <a:t>Successful reintegration</a:t>
              </a:r>
              <a:endParaRPr lang="en-ZA" sz="1400" dirty="0"/>
            </a:p>
          </p:txBody>
        </p:sp>
        <p:sp>
          <p:nvSpPr>
            <p:cNvPr id="57" name="TextBox 56"/>
            <p:cNvSpPr txBox="1"/>
            <p:nvPr/>
          </p:nvSpPr>
          <p:spPr>
            <a:xfrm>
              <a:off x="6386564" y="4443398"/>
              <a:ext cx="1240055" cy="875180"/>
            </a:xfrm>
            <a:prstGeom prst="rect">
              <a:avLst/>
            </a:prstGeom>
            <a:noFill/>
          </p:spPr>
          <p:txBody>
            <a:bodyPr wrap="square" rtlCol="0">
              <a:spAutoFit/>
            </a:bodyPr>
            <a:lstStyle/>
            <a:p>
              <a:pPr algn="ctr"/>
              <a:r>
                <a:rPr lang="en-ZA" sz="1400" dirty="0" smtClean="0"/>
                <a:t>5. </a:t>
              </a:r>
            </a:p>
            <a:p>
              <a:pPr algn="ctr"/>
              <a:r>
                <a:rPr lang="en-ZA" sz="1400" dirty="0" smtClean="0"/>
                <a:t>Healthy incarcerated population</a:t>
              </a:r>
              <a:endParaRPr lang="en-ZA" sz="1400" dirty="0"/>
            </a:p>
          </p:txBody>
        </p:sp>
        <p:sp>
          <p:nvSpPr>
            <p:cNvPr id="58" name="TextBox 57"/>
            <p:cNvSpPr txBox="1"/>
            <p:nvPr/>
          </p:nvSpPr>
          <p:spPr>
            <a:xfrm>
              <a:off x="6514259" y="3142977"/>
              <a:ext cx="1083103" cy="1169551"/>
            </a:xfrm>
            <a:prstGeom prst="rect">
              <a:avLst/>
            </a:prstGeom>
            <a:noFill/>
          </p:spPr>
          <p:txBody>
            <a:bodyPr wrap="square" rtlCol="0">
              <a:spAutoFit/>
            </a:bodyPr>
            <a:lstStyle/>
            <a:p>
              <a:pPr algn="ctr"/>
              <a:r>
                <a:rPr lang="en-ZA" sz="1400" dirty="0" smtClean="0"/>
                <a:t>6. </a:t>
              </a:r>
            </a:p>
            <a:p>
              <a:pPr algn="ctr"/>
              <a:r>
                <a:rPr lang="en-ZA" sz="1400" dirty="0" smtClean="0"/>
                <a:t>High performing ethical  organisation</a:t>
              </a:r>
              <a:endParaRPr lang="en-ZA" sz="1400" dirty="0"/>
            </a:p>
          </p:txBody>
        </p:sp>
      </p:grpSp>
    </p:spTree>
    <p:extLst>
      <p:ext uri="{BB962C8B-B14F-4D97-AF65-F5344CB8AC3E}">
        <p14:creationId xmlns:p14="http://schemas.microsoft.com/office/powerpoint/2010/main" val="53515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sp>
        <p:nvSpPr>
          <p:cNvPr id="4"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smtClean="0">
                <a:solidFill>
                  <a:srgbClr val="000000"/>
                </a:solidFill>
                <a:latin typeface="Georgia"/>
              </a:rPr>
              <a:t>Contextual issues for 2021 MTEF</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614400" y="1208581"/>
            <a:ext cx="5398750" cy="5339795"/>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a:solidFill>
                  <a:schemeClr val="tx1"/>
                </a:solidFill>
                <a:latin typeface="Calibri Light"/>
                <a:cs typeface="Calibri Light"/>
              </a:rPr>
              <a:t>Contextual </a:t>
            </a:r>
            <a:r>
              <a:rPr lang="en-ZA" sz="2799" b="1" dirty="0" smtClean="0">
                <a:solidFill>
                  <a:schemeClr val="tx1"/>
                </a:solidFill>
                <a:latin typeface="Calibri Light"/>
                <a:cs typeface="Calibri Light"/>
              </a:rPr>
              <a:t>Issues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dirty="0">
              <a:latin typeface="Calibri Light" panose="020F0302020204030204" pitchFamily="34" charset="0"/>
              <a:ea typeface="Calibri"/>
              <a:cs typeface="Calibri Light" panose="020F0302020204030204" pitchFamily="34" charset="0"/>
            </a:endParaRP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Proposed budget cuts by NT</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Implications of Covid-19 on the operating environment (demand for health care services)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Low economic growth (GDP contract by 7.3% in 2020)</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Crime trends (upward trend of serious crimes)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Capacity constrains (officials in isolation, quarantine and rotation)</a:t>
            </a:r>
          </a:p>
          <a:p>
            <a:pPr marL="342900" lvl="0" indent="-342900">
              <a:spcBef>
                <a:spcPts val="300"/>
              </a:spcBef>
              <a:spcAft>
                <a:spcPts val="300"/>
              </a:spcAft>
              <a:buClr>
                <a:srgbClr val="000000"/>
              </a:buClr>
              <a:buFont typeface="Arial" panose="020B0604020202020204" pitchFamily="34" charset="0"/>
              <a:buChar char="•"/>
            </a:pPr>
            <a:r>
              <a:rPr lang="en-ZA" sz="2000" kern="0" dirty="0">
                <a:solidFill>
                  <a:srgbClr val="000000"/>
                </a:solidFill>
                <a:latin typeface="Calibri Light" panose="020F0302020204030204" pitchFamily="34" charset="0"/>
                <a:ea typeface="Calibri"/>
                <a:cs typeface="Calibri Light" panose="020F0302020204030204" pitchFamily="34" charset="0"/>
                <a:sym typeface="Arial"/>
              </a:rPr>
              <a:t>Culture change (increasing use of technology)</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Other resource constrains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Overcrowding (slow CJS)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Current 2020/21 actual performance</a:t>
            </a:r>
            <a:endParaRPr lang="en-ZA" sz="2000" dirty="0">
              <a:latin typeface="Calibri Light" panose="020F0302020204030204" pitchFamily="34" charset="0"/>
              <a:ea typeface="Calibri"/>
              <a:cs typeface="Calibri Light" panose="020F0302020204030204" pitchFamily="34" charset="0"/>
            </a:endParaRPr>
          </a:p>
        </p:txBody>
      </p:sp>
      <p:sp>
        <p:nvSpPr>
          <p:cNvPr id="6" name="TextBox 5"/>
          <p:cNvSpPr txBox="1"/>
          <p:nvPr/>
        </p:nvSpPr>
        <p:spPr>
          <a:xfrm>
            <a:off x="6216787" y="1208579"/>
            <a:ext cx="5444077" cy="5328000"/>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smtClean="0">
                <a:solidFill>
                  <a:schemeClr val="tx1"/>
                </a:solidFill>
                <a:latin typeface="Calibri Light"/>
                <a:cs typeface="Calibri Light"/>
              </a:rPr>
              <a:t>Opportunities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Self sufficiency</a:t>
            </a:r>
          </a:p>
          <a:p>
            <a:pPr marL="342831" indent="-342831">
              <a:spcBef>
                <a:spcPts val="600"/>
              </a:spcBef>
              <a:spcAft>
                <a:spcPts val="600"/>
              </a:spcAft>
              <a:buFont typeface="Arial" panose="020B0604020202020204" pitchFamily="34" charset="0"/>
              <a:buChar char="•"/>
            </a:pPr>
            <a:r>
              <a:rPr lang="en-US" sz="2000" dirty="0">
                <a:latin typeface="Calibri Light" panose="020F0302020204030204" pitchFamily="34" charset="0"/>
                <a:ea typeface="Calibri"/>
                <a:cs typeface="Calibri Light" panose="020F0302020204030204" pitchFamily="34" charset="0"/>
              </a:rPr>
              <a:t>Partnerships</a:t>
            </a:r>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Promote the option of community corrections as alternative sentencing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Automation</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Alternative modes of delivery</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Remote working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Staff motivation</a:t>
            </a:r>
          </a:p>
        </p:txBody>
      </p:sp>
    </p:spTree>
    <p:extLst>
      <p:ext uri="{BB962C8B-B14F-4D97-AF65-F5344CB8AC3E}">
        <p14:creationId xmlns:p14="http://schemas.microsoft.com/office/powerpoint/2010/main" val="1431037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Vision 2068</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15" name="Rounded Rectangle 14"/>
          <p:cNvSpPr/>
          <p:nvPr/>
        </p:nvSpPr>
        <p:spPr>
          <a:xfrm>
            <a:off x="349276" y="1162847"/>
            <a:ext cx="11315101" cy="5248818"/>
          </a:xfrm>
          <a:prstGeom prst="roundRect">
            <a:avLst>
              <a:gd name="adj" fmla="val 6565"/>
            </a:avLst>
          </a:prstGeom>
          <a:solidFill>
            <a:srgbClr val="548235"/>
          </a:solidFill>
          <a:ln>
            <a:noFill/>
          </a:ln>
          <a:effectLst>
            <a:outerShdw blurRad="2032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113304" y="1171860"/>
            <a:ext cx="3172" cy="5248818"/>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5708" y="4186018"/>
            <a:ext cx="3303492" cy="246221"/>
          </a:xfrm>
          <a:prstGeom prst="rect">
            <a:avLst/>
          </a:prstGeom>
          <a:noFill/>
        </p:spPr>
        <p:txBody>
          <a:bodyPr wrap="square" lIns="0" tIns="0" rIns="0" bIns="0" rtlCol="0">
            <a:spAutoFit/>
          </a:bodyPr>
          <a:lstStyle>
            <a:defPPr>
              <a:defRPr lang="en-US"/>
            </a:defPPr>
            <a:lvl1pPr marL="171450" indent="-171450">
              <a:buFont typeface="Arial" panose="020B0604020202020204" pitchFamily="34" charset="0"/>
              <a:buChar char="•"/>
              <a:defRPr sz="1600">
                <a:solidFill>
                  <a:schemeClr val="bg1"/>
                </a:solidFill>
                <a:latin typeface="+mj-lt"/>
                <a:ea typeface="Arial" charset="0"/>
                <a:cs typeface="Arial" charset="0"/>
              </a:defRPr>
            </a:lvl1pPr>
          </a:lstStyle>
          <a:p>
            <a:r>
              <a:rPr lang="en-US" dirty="0" err="1"/>
              <a:t>xxxx</a:t>
            </a:r>
            <a:endParaRPr lang="en-US" dirty="0"/>
          </a:p>
        </p:txBody>
      </p:sp>
      <p:sp>
        <p:nvSpPr>
          <p:cNvPr id="21" name="TextBox 20"/>
          <p:cNvSpPr txBox="1"/>
          <p:nvPr/>
        </p:nvSpPr>
        <p:spPr>
          <a:xfrm>
            <a:off x="575708" y="3690030"/>
            <a:ext cx="3303492" cy="492443"/>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Vision 2068 (Objectives for Security and Facilities)</a:t>
            </a:r>
            <a:endParaRPr lang="en-US" sz="1600" b="1" dirty="0">
              <a:solidFill>
                <a:srgbClr val="FFA6D4"/>
              </a:solidFill>
              <a:ea typeface="Arial" charset="0"/>
              <a:cs typeface="Arial" charset="0"/>
            </a:endParaRPr>
          </a:p>
        </p:txBody>
      </p:sp>
      <p:sp>
        <p:nvSpPr>
          <p:cNvPr id="22" name="TextBox 21"/>
          <p:cNvSpPr txBox="1"/>
          <p:nvPr/>
        </p:nvSpPr>
        <p:spPr>
          <a:xfrm>
            <a:off x="4400066" y="4062908"/>
            <a:ext cx="3303492" cy="24622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600" dirty="0" err="1" smtClean="0">
                <a:solidFill>
                  <a:schemeClr val="bg1"/>
                </a:solidFill>
                <a:latin typeface="+mj-lt"/>
                <a:ea typeface="Arial" charset="0"/>
                <a:cs typeface="Arial" charset="0"/>
              </a:rPr>
              <a:t>xxxx</a:t>
            </a:r>
            <a:endParaRPr lang="en-US" sz="1600" dirty="0">
              <a:solidFill>
                <a:schemeClr val="bg1"/>
              </a:solidFill>
              <a:latin typeface="+mj-lt"/>
              <a:ea typeface="Arial" charset="0"/>
              <a:cs typeface="Arial" charset="0"/>
            </a:endParaRPr>
          </a:p>
        </p:txBody>
      </p:sp>
      <p:sp>
        <p:nvSpPr>
          <p:cNvPr id="23" name="TextBox 22"/>
          <p:cNvSpPr txBox="1"/>
          <p:nvPr/>
        </p:nvSpPr>
        <p:spPr>
          <a:xfrm>
            <a:off x="4527586" y="3733840"/>
            <a:ext cx="3303492" cy="246221"/>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have we achieved thus far</a:t>
            </a:r>
            <a:endParaRPr lang="en-US" sz="1600" b="1" dirty="0">
              <a:solidFill>
                <a:srgbClr val="FFA6D4"/>
              </a:solidFill>
              <a:ea typeface="Arial" charset="0"/>
              <a:cs typeface="Arial" charset="0"/>
            </a:endParaRPr>
          </a:p>
        </p:txBody>
      </p:sp>
      <p:sp>
        <p:nvSpPr>
          <p:cNvPr id="24" name="TextBox 23"/>
          <p:cNvSpPr txBox="1"/>
          <p:nvPr/>
        </p:nvSpPr>
        <p:spPr>
          <a:xfrm>
            <a:off x="8119108" y="4343737"/>
            <a:ext cx="3303492" cy="430887"/>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What is the new thought process</a:t>
            </a:r>
          </a:p>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Key levers to be considered</a:t>
            </a:r>
            <a:endParaRPr lang="en-US" sz="1400" dirty="0">
              <a:solidFill>
                <a:schemeClr val="bg1"/>
              </a:solidFill>
              <a:latin typeface="+mj-lt"/>
              <a:ea typeface="Arial" charset="0"/>
              <a:cs typeface="Arial" charset="0"/>
            </a:endParaRPr>
          </a:p>
        </p:txBody>
      </p:sp>
      <p:sp>
        <p:nvSpPr>
          <p:cNvPr id="25" name="TextBox 24"/>
          <p:cNvSpPr txBox="1"/>
          <p:nvPr/>
        </p:nvSpPr>
        <p:spPr>
          <a:xfrm>
            <a:off x="8242188" y="3733839"/>
            <a:ext cx="3303492" cy="492443"/>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do we still need to do to get there</a:t>
            </a:r>
            <a:endParaRPr lang="en-US" sz="1600" b="1" dirty="0">
              <a:solidFill>
                <a:srgbClr val="FFA6D4"/>
              </a:solidFill>
              <a:ea typeface="Arial" charset="0"/>
              <a:cs typeface="Arial" charset="0"/>
            </a:endParaRPr>
          </a:p>
        </p:txBody>
      </p:sp>
      <p:cxnSp>
        <p:nvCxnSpPr>
          <p:cNvPr id="26" name="Straight Connector 25"/>
          <p:cNvCxnSpPr/>
          <p:nvPr/>
        </p:nvCxnSpPr>
        <p:spPr>
          <a:xfrm flipH="1">
            <a:off x="7883101" y="1170124"/>
            <a:ext cx="1" cy="5250554"/>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4" name="Round Single Corner Rectangle 3"/>
          <p:cNvSpPr/>
          <p:nvPr/>
        </p:nvSpPr>
        <p:spPr>
          <a:xfrm>
            <a:off x="7897452" y="1164583"/>
            <a:ext cx="3746805" cy="2517350"/>
          </a:xfrm>
          <a:prstGeom prst="round1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p:cNvSpPr/>
          <p:nvPr/>
        </p:nvSpPr>
        <p:spPr>
          <a:xfrm>
            <a:off x="4136297" y="1181702"/>
            <a:ext cx="3723812" cy="249946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 Same Side Corner Rectangle 5"/>
          <p:cNvSpPr/>
          <p:nvPr/>
        </p:nvSpPr>
        <p:spPr>
          <a:xfrm>
            <a:off x="341196" y="1175635"/>
            <a:ext cx="3775280" cy="2505533"/>
          </a:xfrm>
          <a:custGeom>
            <a:avLst/>
            <a:gdLst>
              <a:gd name="connsiteX0" fmla="*/ 418516 w 3645944"/>
              <a:gd name="connsiteY0" fmla="*/ 0 h 2511043"/>
              <a:gd name="connsiteX1" fmla="*/ 3227428 w 3645944"/>
              <a:gd name="connsiteY1" fmla="*/ 0 h 2511043"/>
              <a:gd name="connsiteX2" fmla="*/ 3645944 w 3645944"/>
              <a:gd name="connsiteY2" fmla="*/ 418516 h 2511043"/>
              <a:gd name="connsiteX3" fmla="*/ 3645944 w 3645944"/>
              <a:gd name="connsiteY3" fmla="*/ 2511043 h 2511043"/>
              <a:gd name="connsiteX4" fmla="*/ 3645944 w 3645944"/>
              <a:gd name="connsiteY4" fmla="*/ 2511043 h 2511043"/>
              <a:gd name="connsiteX5" fmla="*/ 0 w 3645944"/>
              <a:gd name="connsiteY5" fmla="*/ 2511043 h 2511043"/>
              <a:gd name="connsiteX6" fmla="*/ 0 w 3645944"/>
              <a:gd name="connsiteY6" fmla="*/ 2511043 h 2511043"/>
              <a:gd name="connsiteX7" fmla="*/ 0 w 3645944"/>
              <a:gd name="connsiteY7" fmla="*/ 418516 h 2511043"/>
              <a:gd name="connsiteX8" fmla="*/ 418516 w 3645944"/>
              <a:gd name="connsiteY8" fmla="*/ 0 h 2511043"/>
              <a:gd name="connsiteX0" fmla="*/ 418516 w 3666264"/>
              <a:gd name="connsiteY0" fmla="*/ 2051 h 2513094"/>
              <a:gd name="connsiteX1" fmla="*/ 32274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051 h 2513094"/>
              <a:gd name="connsiteX1" fmla="*/ 34306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30 h 2511273"/>
              <a:gd name="connsiteX1" fmla="*/ 3430628 w 3666264"/>
              <a:gd name="connsiteY1" fmla="*/ 230 h 2511273"/>
              <a:gd name="connsiteX2" fmla="*/ 3666264 w 3666264"/>
              <a:gd name="connsiteY2" fmla="*/ 215546 h 2511273"/>
              <a:gd name="connsiteX3" fmla="*/ 3645944 w 3666264"/>
              <a:gd name="connsiteY3" fmla="*/ 2511273 h 2511273"/>
              <a:gd name="connsiteX4" fmla="*/ 3645944 w 3666264"/>
              <a:gd name="connsiteY4" fmla="*/ 2511273 h 2511273"/>
              <a:gd name="connsiteX5" fmla="*/ 0 w 3666264"/>
              <a:gd name="connsiteY5" fmla="*/ 2511273 h 2511273"/>
              <a:gd name="connsiteX6" fmla="*/ 0 w 3666264"/>
              <a:gd name="connsiteY6" fmla="*/ 2511273 h 2511273"/>
              <a:gd name="connsiteX7" fmla="*/ 0 w 3666264"/>
              <a:gd name="connsiteY7" fmla="*/ 418746 h 2511273"/>
              <a:gd name="connsiteX8" fmla="*/ 418516 w 3666264"/>
              <a:gd name="connsiteY8" fmla="*/ 230 h 2511273"/>
              <a:gd name="connsiteX0" fmla="*/ 418516 w 3667052"/>
              <a:gd name="connsiteY0" fmla="*/ 230 h 2511273"/>
              <a:gd name="connsiteX1" fmla="*/ 3460098 w 3667052"/>
              <a:gd name="connsiteY1" fmla="*/ 230 h 2511273"/>
              <a:gd name="connsiteX2" fmla="*/ 3666264 w 3667052"/>
              <a:gd name="connsiteY2" fmla="*/ 215546 h 2511273"/>
              <a:gd name="connsiteX3" fmla="*/ 3645944 w 3667052"/>
              <a:gd name="connsiteY3" fmla="*/ 2511273 h 2511273"/>
              <a:gd name="connsiteX4" fmla="*/ 3645944 w 3667052"/>
              <a:gd name="connsiteY4" fmla="*/ 2511273 h 2511273"/>
              <a:gd name="connsiteX5" fmla="*/ 0 w 3667052"/>
              <a:gd name="connsiteY5" fmla="*/ 2511273 h 2511273"/>
              <a:gd name="connsiteX6" fmla="*/ 0 w 3667052"/>
              <a:gd name="connsiteY6" fmla="*/ 2511273 h 2511273"/>
              <a:gd name="connsiteX7" fmla="*/ 0 w 3667052"/>
              <a:gd name="connsiteY7" fmla="*/ 418746 h 2511273"/>
              <a:gd name="connsiteX8" fmla="*/ 418516 w 3667052"/>
              <a:gd name="connsiteY8" fmla="*/ 230 h 2511273"/>
              <a:gd name="connsiteX0" fmla="*/ 418516 w 3650079"/>
              <a:gd name="connsiteY0" fmla="*/ 230 h 2511273"/>
              <a:gd name="connsiteX1" fmla="*/ 3460098 w 3650079"/>
              <a:gd name="connsiteY1" fmla="*/ 230 h 2511273"/>
              <a:gd name="connsiteX2" fmla="*/ 3646618 w 3650079"/>
              <a:gd name="connsiteY2" fmla="*/ 215546 h 2511273"/>
              <a:gd name="connsiteX3" fmla="*/ 3645944 w 3650079"/>
              <a:gd name="connsiteY3" fmla="*/ 2511273 h 2511273"/>
              <a:gd name="connsiteX4" fmla="*/ 3645944 w 3650079"/>
              <a:gd name="connsiteY4" fmla="*/ 2511273 h 2511273"/>
              <a:gd name="connsiteX5" fmla="*/ 0 w 3650079"/>
              <a:gd name="connsiteY5" fmla="*/ 2511273 h 2511273"/>
              <a:gd name="connsiteX6" fmla="*/ 0 w 3650079"/>
              <a:gd name="connsiteY6" fmla="*/ 2511273 h 2511273"/>
              <a:gd name="connsiteX7" fmla="*/ 0 w 3650079"/>
              <a:gd name="connsiteY7" fmla="*/ 418746 h 2511273"/>
              <a:gd name="connsiteX8" fmla="*/ 418516 w 3650079"/>
              <a:gd name="connsiteY8" fmla="*/ 230 h 251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079" h="2511273">
                <a:moveTo>
                  <a:pt x="418516" y="230"/>
                </a:moveTo>
                <a:lnTo>
                  <a:pt x="3460098" y="230"/>
                </a:lnTo>
                <a:cubicBezTo>
                  <a:pt x="3691238" y="230"/>
                  <a:pt x="3646618" y="-15594"/>
                  <a:pt x="3646618" y="215546"/>
                </a:cubicBezTo>
                <a:cubicBezTo>
                  <a:pt x="3646393" y="980788"/>
                  <a:pt x="3646169" y="1746031"/>
                  <a:pt x="3645944" y="2511273"/>
                </a:cubicBezTo>
                <a:lnTo>
                  <a:pt x="3645944" y="2511273"/>
                </a:lnTo>
                <a:lnTo>
                  <a:pt x="0" y="2511273"/>
                </a:lnTo>
                <a:lnTo>
                  <a:pt x="0" y="2511273"/>
                </a:lnTo>
                <a:lnTo>
                  <a:pt x="0" y="418746"/>
                </a:lnTo>
                <a:cubicBezTo>
                  <a:pt x="0" y="187606"/>
                  <a:pt x="187376" y="230"/>
                  <a:pt x="418516" y="23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89720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2019 MTSF Priorities</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4" name="TextBox 3">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sp>
        <p:nvSpPr>
          <p:cNvPr id="8" name="Oval 7">
            <a:extLst>
              <a:ext uri="{FF2B5EF4-FFF2-40B4-BE49-F238E27FC236}">
                <a16:creationId xmlns:a16="http://schemas.microsoft.com/office/drawing/2014/main" xmlns="" id="{2EF9CEEA-65F2-4E31-AFB9-C410E054534C}"/>
              </a:ext>
            </a:extLst>
          </p:cNvPr>
          <p:cNvSpPr/>
          <p:nvPr/>
        </p:nvSpPr>
        <p:spPr>
          <a:xfrm>
            <a:off x="7354583" y="1097837"/>
            <a:ext cx="828000" cy="828000"/>
          </a:xfrm>
          <a:prstGeom prst="ellipse">
            <a:avLst/>
          </a:prstGeom>
          <a:solidFill>
            <a:srgbClr val="FF0482">
              <a:alpha val="6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1.</a:t>
            </a:r>
          </a:p>
        </p:txBody>
      </p:sp>
      <p:sp>
        <p:nvSpPr>
          <p:cNvPr id="9" name="TextBox 8">
            <a:extLst>
              <a:ext uri="{FF2B5EF4-FFF2-40B4-BE49-F238E27FC236}">
                <a16:creationId xmlns:a16="http://schemas.microsoft.com/office/drawing/2014/main" xmlns="" id="{C90934C4-AAF6-4ACA-8380-F4EBEDFFCE2D}"/>
              </a:ext>
            </a:extLst>
          </p:cNvPr>
          <p:cNvSpPr txBox="1"/>
          <p:nvPr/>
        </p:nvSpPr>
        <p:spPr>
          <a:xfrm>
            <a:off x="8424549" y="1220735"/>
            <a:ext cx="2178712" cy="1077218"/>
          </a:xfrm>
          <a:prstGeom prst="rect">
            <a:avLst/>
          </a:prstGeom>
          <a:noFill/>
        </p:spPr>
        <p:txBody>
          <a:bodyPr wrap="square" rtlCol="0">
            <a:spAutoFit/>
          </a:bodyPr>
          <a:lstStyle/>
          <a:p>
            <a:r>
              <a:rPr lang="en-US" sz="1600" dirty="0">
                <a:latin typeface="+mj-lt"/>
              </a:rPr>
              <a:t>PRIORITY 1: </a:t>
            </a:r>
            <a:endParaRPr lang="en-US" sz="1600" dirty="0" smtClean="0">
              <a:latin typeface="+mj-lt"/>
            </a:endParaRPr>
          </a:p>
          <a:p>
            <a:r>
              <a:rPr lang="en-US" sz="1600" dirty="0" smtClean="0">
                <a:latin typeface="+mj-lt"/>
              </a:rPr>
              <a:t>Building </a:t>
            </a:r>
            <a:r>
              <a:rPr lang="en-US" sz="1600" dirty="0">
                <a:latin typeface="+mj-lt"/>
              </a:rPr>
              <a:t>a capable, ethical and developmental state</a:t>
            </a:r>
            <a:endParaRPr lang="en-US" sz="1600" dirty="0">
              <a:latin typeface="+mj-lt"/>
              <a:cs typeface="Arial" panose="020B0604020202020204" pitchFamily="34" charset="0"/>
            </a:endParaRPr>
          </a:p>
        </p:txBody>
      </p:sp>
      <p:sp>
        <p:nvSpPr>
          <p:cNvPr id="10" name="Oval 9">
            <a:extLst>
              <a:ext uri="{FF2B5EF4-FFF2-40B4-BE49-F238E27FC236}">
                <a16:creationId xmlns:a16="http://schemas.microsoft.com/office/drawing/2014/main" xmlns="" id="{2EF9CEEA-65F2-4E31-AFB9-C410E054534C}"/>
              </a:ext>
            </a:extLst>
          </p:cNvPr>
          <p:cNvSpPr/>
          <p:nvPr/>
        </p:nvSpPr>
        <p:spPr>
          <a:xfrm>
            <a:off x="8156696" y="2797431"/>
            <a:ext cx="828000" cy="828000"/>
          </a:xfrm>
          <a:prstGeom prst="ellipse">
            <a:avLst/>
          </a:prstGeom>
          <a:solidFill>
            <a:srgbClr val="FFC1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2.</a:t>
            </a:r>
          </a:p>
        </p:txBody>
      </p:sp>
      <p:sp>
        <p:nvSpPr>
          <p:cNvPr id="11" name="TextBox 10">
            <a:extLst>
              <a:ext uri="{FF2B5EF4-FFF2-40B4-BE49-F238E27FC236}">
                <a16:creationId xmlns:a16="http://schemas.microsoft.com/office/drawing/2014/main" xmlns="" id="{6E3AD5FD-4B1C-4605-9CCA-D4565051EDEF}"/>
              </a:ext>
            </a:extLst>
          </p:cNvPr>
          <p:cNvSpPr txBox="1"/>
          <p:nvPr/>
        </p:nvSpPr>
        <p:spPr>
          <a:xfrm>
            <a:off x="9123266" y="2750406"/>
            <a:ext cx="2205106" cy="1077218"/>
          </a:xfrm>
          <a:prstGeom prst="rect">
            <a:avLst/>
          </a:prstGeom>
          <a:noFill/>
        </p:spPr>
        <p:txBody>
          <a:bodyPr wrap="square" rtlCol="0">
            <a:spAutoFit/>
          </a:bodyPr>
          <a:lstStyle/>
          <a:p>
            <a:r>
              <a:rPr lang="en-US" sz="1600" dirty="0">
                <a:latin typeface="+mj-lt"/>
              </a:rPr>
              <a:t>PRIORITY 2: </a:t>
            </a:r>
            <a:endParaRPr lang="en-US" sz="1600" dirty="0" smtClean="0">
              <a:latin typeface="+mj-lt"/>
            </a:endParaRPr>
          </a:p>
          <a:p>
            <a:r>
              <a:rPr lang="en-US" sz="1600" dirty="0" smtClean="0">
                <a:latin typeface="+mj-lt"/>
              </a:rPr>
              <a:t>Economic </a:t>
            </a:r>
            <a:r>
              <a:rPr lang="en-US" sz="1600" dirty="0">
                <a:latin typeface="+mj-lt"/>
              </a:rPr>
              <a:t>transformation and job creation</a:t>
            </a:r>
            <a:endParaRPr lang="en-US" sz="1600" dirty="0">
              <a:latin typeface="+mj-lt"/>
              <a:cs typeface="Arial" panose="020B0604020202020204" pitchFamily="34" charset="0"/>
            </a:endParaRPr>
          </a:p>
        </p:txBody>
      </p:sp>
      <p:sp>
        <p:nvSpPr>
          <p:cNvPr id="12" name="Oval 11">
            <a:extLst>
              <a:ext uri="{FF2B5EF4-FFF2-40B4-BE49-F238E27FC236}">
                <a16:creationId xmlns:a16="http://schemas.microsoft.com/office/drawing/2014/main" xmlns="" id="{2EF9CEEA-65F2-4E31-AFB9-C410E054534C}"/>
              </a:ext>
            </a:extLst>
          </p:cNvPr>
          <p:cNvSpPr/>
          <p:nvPr/>
        </p:nvSpPr>
        <p:spPr>
          <a:xfrm>
            <a:off x="5404162" y="5665280"/>
            <a:ext cx="828000" cy="828000"/>
          </a:xfrm>
          <a:prstGeom prst="ellipse">
            <a:avLst/>
          </a:prstGeom>
          <a:solidFill>
            <a:srgbClr val="FF8C00">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4.</a:t>
            </a:r>
          </a:p>
        </p:txBody>
      </p:sp>
      <p:sp>
        <p:nvSpPr>
          <p:cNvPr id="13" name="Oval 12">
            <a:extLst>
              <a:ext uri="{FF2B5EF4-FFF2-40B4-BE49-F238E27FC236}">
                <a16:creationId xmlns:a16="http://schemas.microsoft.com/office/drawing/2014/main" xmlns="" id="{2EF9CEEA-65F2-4E31-AFB9-C410E054534C}"/>
              </a:ext>
            </a:extLst>
          </p:cNvPr>
          <p:cNvSpPr/>
          <p:nvPr/>
        </p:nvSpPr>
        <p:spPr>
          <a:xfrm>
            <a:off x="7613207" y="4698710"/>
            <a:ext cx="828000" cy="828000"/>
          </a:xfrm>
          <a:prstGeom prst="ellipse">
            <a:avLst/>
          </a:prstGeom>
          <a:solidFill>
            <a:srgbClr val="40E0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3.</a:t>
            </a:r>
          </a:p>
        </p:txBody>
      </p:sp>
      <p:sp>
        <p:nvSpPr>
          <p:cNvPr id="14" name="TextBox 13">
            <a:extLst>
              <a:ext uri="{FF2B5EF4-FFF2-40B4-BE49-F238E27FC236}">
                <a16:creationId xmlns:a16="http://schemas.microsoft.com/office/drawing/2014/main" xmlns="" id="{F1E9BC3B-71CD-4C38-9744-9381ABD02474}"/>
              </a:ext>
            </a:extLst>
          </p:cNvPr>
          <p:cNvSpPr txBox="1"/>
          <p:nvPr/>
        </p:nvSpPr>
        <p:spPr>
          <a:xfrm>
            <a:off x="2366353" y="5665280"/>
            <a:ext cx="2938422" cy="830997"/>
          </a:xfrm>
          <a:prstGeom prst="rect">
            <a:avLst/>
          </a:prstGeom>
          <a:noFill/>
        </p:spPr>
        <p:txBody>
          <a:bodyPr wrap="square" rtlCol="0">
            <a:spAutoFit/>
          </a:bodyPr>
          <a:lstStyle/>
          <a:p>
            <a:pPr algn="r"/>
            <a:r>
              <a:rPr lang="en-US" sz="1600" dirty="0">
                <a:latin typeface="+mj-lt"/>
              </a:rPr>
              <a:t>PRIORITY 4: Consolidating the social wage through reliable and quality basic services</a:t>
            </a:r>
            <a:endParaRPr lang="en-US" sz="1600" dirty="0">
              <a:latin typeface="+mj-lt"/>
              <a:cs typeface="Arial" panose="020B0604020202020204" pitchFamily="34" charset="0"/>
            </a:endParaRPr>
          </a:p>
        </p:txBody>
      </p:sp>
      <p:sp>
        <p:nvSpPr>
          <p:cNvPr id="15" name="TextBox 14">
            <a:extLst>
              <a:ext uri="{FF2B5EF4-FFF2-40B4-BE49-F238E27FC236}">
                <a16:creationId xmlns:a16="http://schemas.microsoft.com/office/drawing/2014/main" xmlns="" id="{7FDA81E1-79F0-458E-B167-30CB1C797483}"/>
              </a:ext>
            </a:extLst>
          </p:cNvPr>
          <p:cNvSpPr txBox="1"/>
          <p:nvPr/>
        </p:nvSpPr>
        <p:spPr>
          <a:xfrm>
            <a:off x="8639981" y="4928171"/>
            <a:ext cx="2205106" cy="830997"/>
          </a:xfrm>
          <a:prstGeom prst="rect">
            <a:avLst/>
          </a:prstGeom>
          <a:noFill/>
        </p:spPr>
        <p:txBody>
          <a:bodyPr wrap="square" rtlCol="0">
            <a:spAutoFit/>
          </a:bodyPr>
          <a:lstStyle/>
          <a:p>
            <a:r>
              <a:rPr lang="en-US" sz="1600" dirty="0">
                <a:latin typeface="+mj-lt"/>
              </a:rPr>
              <a:t>PRIORITY 3: </a:t>
            </a:r>
            <a:endParaRPr lang="en-US" sz="1600" dirty="0" smtClean="0">
              <a:latin typeface="+mj-lt"/>
            </a:endParaRPr>
          </a:p>
          <a:p>
            <a:r>
              <a:rPr lang="en-US" sz="1600" dirty="0" smtClean="0">
                <a:latin typeface="+mj-lt"/>
              </a:rPr>
              <a:t>Education</a:t>
            </a:r>
            <a:r>
              <a:rPr lang="en-US" sz="1600" dirty="0">
                <a:latin typeface="+mj-lt"/>
              </a:rPr>
              <a:t>, skills and health</a:t>
            </a:r>
            <a:endParaRPr lang="en-US" sz="1600" dirty="0">
              <a:latin typeface="+mj-lt"/>
              <a:cs typeface="Arial" panose="020B0604020202020204" pitchFamily="34" charset="0"/>
            </a:endParaRPr>
          </a:p>
        </p:txBody>
      </p:sp>
      <p:sp>
        <p:nvSpPr>
          <p:cNvPr id="16" name="Oval 15">
            <a:extLst>
              <a:ext uri="{FF2B5EF4-FFF2-40B4-BE49-F238E27FC236}">
                <a16:creationId xmlns:a16="http://schemas.microsoft.com/office/drawing/2014/main" xmlns="" id="{2EF9CEEA-65F2-4E31-AFB9-C410E054534C}"/>
              </a:ext>
            </a:extLst>
          </p:cNvPr>
          <p:cNvSpPr/>
          <p:nvPr/>
        </p:nvSpPr>
        <p:spPr>
          <a:xfrm>
            <a:off x="2910522" y="4377099"/>
            <a:ext cx="828000" cy="828000"/>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5.</a:t>
            </a:r>
          </a:p>
        </p:txBody>
      </p:sp>
      <p:sp>
        <p:nvSpPr>
          <p:cNvPr id="17" name="TextBox 16">
            <a:extLst>
              <a:ext uri="{FF2B5EF4-FFF2-40B4-BE49-F238E27FC236}">
                <a16:creationId xmlns:a16="http://schemas.microsoft.com/office/drawing/2014/main" xmlns="" id="{6E3AD5FD-4B1C-4605-9CCA-D4565051EDEF}"/>
              </a:ext>
            </a:extLst>
          </p:cNvPr>
          <p:cNvSpPr txBox="1"/>
          <p:nvPr/>
        </p:nvSpPr>
        <p:spPr>
          <a:xfrm>
            <a:off x="645212" y="4452489"/>
            <a:ext cx="2205106" cy="1077218"/>
          </a:xfrm>
          <a:prstGeom prst="rect">
            <a:avLst/>
          </a:prstGeom>
          <a:noFill/>
        </p:spPr>
        <p:txBody>
          <a:bodyPr wrap="square" rtlCol="0">
            <a:spAutoFit/>
          </a:bodyPr>
          <a:lstStyle/>
          <a:p>
            <a:pPr algn="r"/>
            <a:r>
              <a:rPr lang="en-US" sz="1600" dirty="0">
                <a:latin typeface="+mj-lt"/>
              </a:rPr>
              <a:t>PRIORITY 5: </a:t>
            </a:r>
            <a:endParaRPr lang="en-US" sz="1600" dirty="0" smtClean="0">
              <a:latin typeface="+mj-lt"/>
            </a:endParaRPr>
          </a:p>
          <a:p>
            <a:pPr algn="r"/>
            <a:r>
              <a:rPr lang="en-US" sz="1600" dirty="0" smtClean="0">
                <a:latin typeface="+mj-lt"/>
              </a:rPr>
              <a:t>Spatial </a:t>
            </a:r>
            <a:r>
              <a:rPr lang="en-US" sz="1600" dirty="0">
                <a:latin typeface="+mj-lt"/>
              </a:rPr>
              <a:t>integration, human settlements and local government</a:t>
            </a:r>
            <a:endParaRPr lang="en-US" sz="1600" dirty="0">
              <a:latin typeface="+mj-lt"/>
              <a:cs typeface="Arial" panose="020B0604020202020204" pitchFamily="34" charset="0"/>
            </a:endParaRPr>
          </a:p>
        </p:txBody>
      </p:sp>
      <p:sp>
        <p:nvSpPr>
          <p:cNvPr id="18" name="TextBox 17">
            <a:extLst>
              <a:ext uri="{FF2B5EF4-FFF2-40B4-BE49-F238E27FC236}">
                <a16:creationId xmlns:a16="http://schemas.microsoft.com/office/drawing/2014/main" xmlns="" id="{6E3AD5FD-4B1C-4605-9CCA-D4565051EDEF}"/>
              </a:ext>
            </a:extLst>
          </p:cNvPr>
          <p:cNvSpPr txBox="1"/>
          <p:nvPr/>
        </p:nvSpPr>
        <p:spPr>
          <a:xfrm>
            <a:off x="376057" y="2399544"/>
            <a:ext cx="2205106" cy="1323439"/>
          </a:xfrm>
          <a:prstGeom prst="rect">
            <a:avLst/>
          </a:prstGeom>
          <a:noFill/>
        </p:spPr>
        <p:txBody>
          <a:bodyPr wrap="square" rtlCol="0">
            <a:spAutoFit/>
          </a:bodyPr>
          <a:lstStyle/>
          <a:p>
            <a:pPr algn="r"/>
            <a:r>
              <a:rPr lang="en-US" sz="1600" b="1" dirty="0">
                <a:latin typeface="Calibri Light" panose="020F0302020204030204"/>
                <a:cs typeface="Arial" panose="020B0604020202020204" pitchFamily="34" charset="0"/>
              </a:rPr>
              <a:t>PRIORITY 6:</a:t>
            </a:r>
          </a:p>
          <a:p>
            <a:pPr algn="r"/>
            <a:r>
              <a:rPr lang="en-US" sz="1600" dirty="0">
                <a:latin typeface="Calibri Light" panose="020F0302020204030204"/>
                <a:cs typeface="Arial" panose="020B0604020202020204" pitchFamily="34" charset="0"/>
              </a:rPr>
              <a:t>Social</a:t>
            </a:r>
          </a:p>
          <a:p>
            <a:pPr algn="r"/>
            <a:r>
              <a:rPr lang="en-US" sz="1600" dirty="0">
                <a:latin typeface="Calibri Light" panose="020F0302020204030204"/>
                <a:cs typeface="Arial" panose="020B0604020202020204" pitchFamily="34" charset="0"/>
              </a:rPr>
              <a:t>cohesion</a:t>
            </a:r>
          </a:p>
          <a:p>
            <a:pPr algn="r"/>
            <a:r>
              <a:rPr lang="en-US" sz="1600" dirty="0">
                <a:latin typeface="Calibri Light" panose="020F0302020204030204"/>
                <a:cs typeface="Arial" panose="020B0604020202020204" pitchFamily="34" charset="0"/>
              </a:rPr>
              <a:t>and safe</a:t>
            </a:r>
          </a:p>
          <a:p>
            <a:pPr algn="r"/>
            <a:r>
              <a:rPr lang="en-US" sz="1600" dirty="0">
                <a:latin typeface="Calibri Light" panose="020F0302020204030204"/>
                <a:cs typeface="Arial" panose="020B0604020202020204" pitchFamily="34" charset="0"/>
              </a:rPr>
              <a:t>communities</a:t>
            </a:r>
          </a:p>
        </p:txBody>
      </p:sp>
      <p:graphicFrame>
        <p:nvGraphicFramePr>
          <p:cNvPr id="6" name="Chart 5">
            <a:extLst>
              <a:ext uri="{FF2B5EF4-FFF2-40B4-BE49-F238E27FC236}">
                <a16:creationId xmlns:a16="http://schemas.microsoft.com/office/drawing/2014/main" xmlns="" id="{8EEB3693-848E-488B-AABF-EBC1DE1C5DC1}"/>
              </a:ext>
            </a:extLst>
          </p:cNvPr>
          <p:cNvGraphicFramePr/>
          <p:nvPr>
            <p:extLst>
              <p:ext uri="{D42A27DB-BD31-4B8C-83A1-F6EECF244321}">
                <p14:modId xmlns:p14="http://schemas.microsoft.com/office/powerpoint/2010/main" val="274989220"/>
              </p:ext>
            </p:extLst>
          </p:nvPr>
        </p:nvGraphicFramePr>
        <p:xfrm>
          <a:off x="2183155" y="1124212"/>
          <a:ext cx="7435488" cy="4634956"/>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a:extLst>
              <a:ext uri="{FF2B5EF4-FFF2-40B4-BE49-F238E27FC236}">
                <a16:creationId xmlns:a16="http://schemas.microsoft.com/office/drawing/2014/main" xmlns="" xmlns:lc="http://schemas.openxmlformats.org/drawingml/2006/lockedCanvas" id="{2EF9CEEA-65F2-4E31-AFB9-C410E054534C}"/>
              </a:ext>
            </a:extLst>
          </p:cNvPr>
          <p:cNvSpPr/>
          <p:nvPr/>
        </p:nvSpPr>
        <p:spPr>
          <a:xfrm>
            <a:off x="3731057" y="1101411"/>
            <a:ext cx="828000" cy="826774"/>
          </a:xfrm>
          <a:prstGeom prst="ellipse">
            <a:avLst/>
          </a:prstGeom>
          <a:solidFill>
            <a:srgbClr val="7030A0">
              <a:alpha val="61000"/>
            </a:srgbClr>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prstClr val="white"/>
                </a:solidFill>
                <a:latin typeface="Calibri" panose="020F0502020204030204"/>
              </a:rPr>
              <a:t>7</a:t>
            </a:r>
            <a:r>
              <a:rPr kumimoji="0" lang="en-US" sz="1800" b="0" i="0" u="none" strike="noStrike" kern="0" cap="none" spc="0" normalizeH="0" baseline="0" noProof="0" dirty="0" smtClean="0">
                <a:ln>
                  <a:noFill/>
                </a:ln>
                <a:solidFill>
                  <a:prstClr val="white"/>
                </a:solidFill>
                <a:effectLst/>
                <a:uLnTx/>
                <a:uFillTx/>
                <a:latin typeface="Calibri" panose="020F0502020204030204"/>
              </a:rPr>
              <a:t>.</a:t>
            </a:r>
          </a:p>
        </p:txBody>
      </p:sp>
      <p:sp>
        <p:nvSpPr>
          <p:cNvPr id="20" name="TextBox 19">
            <a:extLst>
              <a:ext uri="{FF2B5EF4-FFF2-40B4-BE49-F238E27FC236}">
                <a16:creationId xmlns:a16="http://schemas.microsoft.com/office/drawing/2014/main" xmlns="" id="{6E3AD5FD-4B1C-4605-9CCA-D4565051EDEF}"/>
              </a:ext>
            </a:extLst>
          </p:cNvPr>
          <p:cNvSpPr txBox="1"/>
          <p:nvPr/>
        </p:nvSpPr>
        <p:spPr>
          <a:xfrm>
            <a:off x="1525951" y="1288734"/>
            <a:ext cx="2205106" cy="584775"/>
          </a:xfrm>
          <a:prstGeom prst="rect">
            <a:avLst/>
          </a:prstGeom>
          <a:noFill/>
        </p:spPr>
        <p:txBody>
          <a:bodyPr wrap="square" rtlCol="0">
            <a:spAutoFit/>
          </a:bodyPr>
          <a:lstStyle/>
          <a:p>
            <a:pPr algn="r"/>
            <a:r>
              <a:rPr lang="en-US" sz="1600" dirty="0">
                <a:latin typeface="+mj-lt"/>
              </a:rPr>
              <a:t>PRIORITY 7: A better Africa and world</a:t>
            </a:r>
            <a:endParaRPr lang="en-US" sz="1600" dirty="0">
              <a:latin typeface="+mj-lt"/>
              <a:cs typeface="Arial" panose="020B0604020202020204" pitchFamily="34" charset="0"/>
            </a:endParaRPr>
          </a:p>
        </p:txBody>
      </p:sp>
    </p:spTree>
    <p:extLst>
      <p:ext uri="{BB962C8B-B14F-4D97-AF65-F5344CB8AC3E}">
        <p14:creationId xmlns:p14="http://schemas.microsoft.com/office/powerpoint/2010/main" val="147695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2019 MTSF contributions</a:t>
            </a:r>
            <a:endParaRPr kumimoji="0" lang="en-US" sz="4000" b="1" i="0" u="none" strike="noStrike" kern="1200" cap="none" spc="0" normalizeH="0" baseline="0" noProof="0" dirty="0">
              <a:ln>
                <a:noFill/>
              </a:ln>
              <a:solidFill>
                <a:srgbClr val="000000"/>
              </a:solidFill>
              <a:effectLst/>
              <a:uLnTx/>
              <a:uFillTx/>
              <a:latin typeface="Georgia"/>
            </a:endParaRPr>
          </a:p>
        </p:txBody>
      </p:sp>
      <p:graphicFrame>
        <p:nvGraphicFramePr>
          <p:cNvPr id="7" name="Table 6"/>
          <p:cNvGraphicFramePr>
            <a:graphicFrameLocks noGrp="1"/>
          </p:cNvGraphicFramePr>
          <p:nvPr>
            <p:extLst/>
          </p:nvPr>
        </p:nvGraphicFramePr>
        <p:xfrm>
          <a:off x="647700" y="1265766"/>
          <a:ext cx="11010902" cy="5040000"/>
        </p:xfrm>
        <a:graphic>
          <a:graphicData uri="http://schemas.openxmlformats.org/drawingml/2006/table">
            <a:tbl>
              <a:tblPr firstRow="1" bandRow="1">
                <a:tableStyleId>{93296810-A885-4BE3-A3E7-6D5BEEA58F35}</a:tableStyleId>
              </a:tblPr>
              <a:tblGrid>
                <a:gridCol w="1765468"/>
                <a:gridCol w="270624"/>
                <a:gridCol w="1847176"/>
                <a:gridCol w="213739"/>
                <a:gridCol w="1765468"/>
                <a:gridCol w="213739"/>
                <a:gridCol w="1765468"/>
                <a:gridCol w="213739"/>
                <a:gridCol w="2955481"/>
              </a:tblGrid>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mj-lt"/>
                        </a:rPr>
                        <a:t>MTSF Priority Area</a:t>
                      </a:r>
                      <a:endParaRPr lang="en-ZA" sz="20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MTSF Indicator</a:t>
                      </a:r>
                      <a:endParaRPr lang="en-ZA" sz="20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Target</a:t>
                      </a:r>
                      <a:endParaRPr lang="en-ZA" sz="2000" dirty="0">
                        <a:solidFill>
                          <a:schemeClr val="bg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c>
                  <a:txBody>
                    <a:bodyPr/>
                    <a:lstStyle/>
                    <a:p>
                      <a:endParaRPr lang="en-ZA" sz="100" dirty="0" smtClean="0">
                        <a:solidFill>
                          <a:schemeClr val="bg1"/>
                        </a:solidFill>
                        <a:latin typeface="+mj-lt"/>
                      </a:endParaRPr>
                    </a:p>
                  </a:txBody>
                  <a:tcPr>
                    <a:lnL w="28575"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2000" dirty="0" smtClean="0">
                          <a:solidFill>
                            <a:schemeClr val="bg1"/>
                          </a:solidFill>
                          <a:latin typeface="+mj-lt"/>
                        </a:rPr>
                        <a:t>Current performance</a:t>
                      </a: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US" sz="1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solidFill>
                            <a:schemeClr val="bg1"/>
                          </a:solidFill>
                          <a:latin typeface="+mj-lt"/>
                        </a:rPr>
                        <a:t>Interventions to achieve the set targets</a:t>
                      </a: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chemeClr val="bg1"/>
                    </a:solid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bl>
          </a:graphicData>
        </a:graphic>
      </p:graphicFrame>
      <p:sp>
        <p:nvSpPr>
          <p:cNvPr id="4" name="TextBox 3">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spTree>
    <p:extLst>
      <p:ext uri="{BB962C8B-B14F-4D97-AF65-F5344CB8AC3E}">
        <p14:creationId xmlns:p14="http://schemas.microsoft.com/office/powerpoint/2010/main" val="2492888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2: Improved case management</a:t>
            </a:r>
            <a:endParaRPr lang="da-DK" sz="1400" b="1" dirty="0">
              <a:solidFill>
                <a:srgbClr val="FFFFFF"/>
              </a:solidFill>
              <a:latin typeface="Segoe UI Light"/>
              <a:cs typeface="Segoe UI" panose="020B0502040204020203" pitchFamily="34" charset="0"/>
            </a:endParaRPr>
          </a:p>
        </p:txBody>
      </p:sp>
      <p:sp>
        <p:nvSpPr>
          <p:cNvPr id="5"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Problem tree</a:t>
            </a:r>
            <a:endParaRPr kumimoji="0" lang="en-US" sz="4000" b="1" i="0" u="none" strike="noStrike" kern="1200" cap="none" spc="0" normalizeH="0" baseline="0" noProof="0" dirty="0">
              <a:ln>
                <a:noFill/>
              </a:ln>
              <a:solidFill>
                <a:srgbClr val="000000"/>
              </a:solidFill>
              <a:effectLst/>
              <a:uLnTx/>
              <a:uFillTx/>
              <a:latin typeface="Georgia"/>
            </a:endParaRPr>
          </a:p>
        </p:txBody>
      </p:sp>
      <p:graphicFrame>
        <p:nvGraphicFramePr>
          <p:cNvPr id="12" name="Diagram 11"/>
          <p:cNvGraphicFramePr/>
          <p:nvPr>
            <p:extLst>
              <p:ext uri="{D42A27DB-BD31-4B8C-83A1-F6EECF244321}">
                <p14:modId xmlns:p14="http://schemas.microsoft.com/office/powerpoint/2010/main" val="1419179852"/>
              </p:ext>
            </p:extLst>
          </p:nvPr>
        </p:nvGraphicFramePr>
        <p:xfrm>
          <a:off x="586912" y="2042647"/>
          <a:ext cx="10873207" cy="5158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5501510" y="1161790"/>
            <a:ext cx="2299165" cy="721000"/>
          </a:xfrm>
          <a:prstGeom prst="rect">
            <a:avLst/>
          </a:prstGeom>
          <a:solidFill>
            <a:sysClr val="window" lastClr="FFFFFF">
              <a:lumMod val="85000"/>
            </a:sysClr>
          </a:solidFill>
          <a:ln w="12700" cap="flat" cmpd="sng" algn="ctr">
            <a:solidFill>
              <a:srgbClr val="FFC000"/>
            </a:solidFill>
            <a:prstDash val="solid"/>
            <a:miter lim="800000"/>
          </a:ln>
          <a:effectLst/>
        </p:spPr>
        <p:txBody>
          <a:bodyPr lIns="91432" tIns="45716" rIns="91432" bIns="45716" rtlCol="0" anchor="ctr"/>
          <a:lstStyle/>
          <a:p>
            <a:pPr marL="0" marR="0" lvl="0" indent="0" algn="ctr" defTabSz="1179597"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prstClr val="black"/>
                </a:solidFill>
                <a:effectLst/>
                <a:uLnTx/>
                <a:uFillTx/>
                <a:latin typeface="Lato"/>
              </a:rPr>
              <a:t>Delayed consideration of offenders for parole placement</a:t>
            </a:r>
          </a:p>
        </p:txBody>
      </p:sp>
      <p:sp>
        <p:nvSpPr>
          <p:cNvPr id="14" name="Rectangle 13"/>
          <p:cNvSpPr/>
          <p:nvPr/>
        </p:nvSpPr>
        <p:spPr>
          <a:xfrm>
            <a:off x="7898971" y="1161790"/>
            <a:ext cx="1728192" cy="721000"/>
          </a:xfrm>
          <a:prstGeom prst="rect">
            <a:avLst/>
          </a:prstGeom>
          <a:solidFill>
            <a:sysClr val="window" lastClr="FFFFFF">
              <a:lumMod val="85000"/>
            </a:sysClr>
          </a:solidFill>
          <a:ln w="12700" cap="flat" cmpd="sng" algn="ctr">
            <a:solidFill>
              <a:srgbClr val="FFC000"/>
            </a:solidFill>
            <a:prstDash val="solid"/>
            <a:miter lim="800000"/>
          </a:ln>
          <a:effectLst/>
        </p:spPr>
        <p:txBody>
          <a:bodyPr lIns="91432" tIns="45716" rIns="91432" bIns="45716" rtlCol="0" anchor="ctr"/>
          <a:lstStyle/>
          <a:p>
            <a:pPr marL="0" marR="0" lvl="0" indent="0" algn="ctr" defTabSz="1179597"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prstClr val="black"/>
                </a:solidFill>
                <a:effectLst/>
                <a:uLnTx/>
                <a:uFillTx/>
                <a:latin typeface="Lato"/>
              </a:rPr>
              <a:t>Inconsistencies  in decision making by CSPBs</a:t>
            </a:r>
          </a:p>
        </p:txBody>
      </p:sp>
      <p:sp>
        <p:nvSpPr>
          <p:cNvPr id="15" name="TextBox 14"/>
          <p:cNvSpPr txBox="1"/>
          <p:nvPr/>
        </p:nvSpPr>
        <p:spPr>
          <a:xfrm>
            <a:off x="3608095" y="1155356"/>
            <a:ext cx="1813168" cy="720000"/>
          </a:xfrm>
          <a:prstGeom prst="rect">
            <a:avLst/>
          </a:prstGeom>
          <a:solidFill>
            <a:sysClr val="window" lastClr="FFFFFF">
              <a:lumMod val="85000"/>
            </a:sysClr>
          </a:solidFill>
          <a:ln>
            <a:solidFill>
              <a:srgbClr val="FFC000"/>
            </a:solidFill>
          </a:ln>
        </p:spPr>
        <p:txBody>
          <a:bodyPr wrap="square" lIns="91432" tIns="45716" rIns="91432" bIns="45716" rtlCol="0">
            <a:spAutoFit/>
          </a:bodyPr>
          <a:lstStyle/>
          <a:p>
            <a:pPr marL="0" marR="0" lvl="0" indent="0" defTabSz="914318"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Inadequate profile reports</a:t>
            </a:r>
          </a:p>
        </p:txBody>
      </p:sp>
      <p:sp>
        <p:nvSpPr>
          <p:cNvPr id="16" name="TextBox 15"/>
          <p:cNvSpPr txBox="1"/>
          <p:nvPr/>
        </p:nvSpPr>
        <p:spPr>
          <a:xfrm>
            <a:off x="2359408" y="1284207"/>
            <a:ext cx="1224136" cy="462298"/>
          </a:xfrm>
          <a:prstGeom prst="rect">
            <a:avLst/>
          </a:prstGeom>
          <a:noFill/>
        </p:spPr>
        <p:txBody>
          <a:bodyPr wrap="square" lIns="91432" tIns="45716" rIns="91432" bIns="45716" rtlCol="0">
            <a:spAutoFit/>
          </a:bodyPr>
          <a:lstStyle/>
          <a:p>
            <a:pPr marL="0" marR="0" lvl="0" indent="0" defTabSz="914318"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9900"/>
                </a:solidFill>
                <a:effectLst/>
                <a:uLnTx/>
                <a:uFillTx/>
              </a:rPr>
              <a:t>Effects</a:t>
            </a:r>
          </a:p>
        </p:txBody>
      </p:sp>
      <p:sp>
        <p:nvSpPr>
          <p:cNvPr id="17" name="TextBox 16"/>
          <p:cNvSpPr txBox="1"/>
          <p:nvPr/>
        </p:nvSpPr>
        <p:spPr>
          <a:xfrm>
            <a:off x="10537036" y="2042962"/>
            <a:ext cx="1421899" cy="830989"/>
          </a:xfrm>
          <a:prstGeom prst="rect">
            <a:avLst/>
          </a:prstGeom>
          <a:solidFill>
            <a:sysClr val="window" lastClr="FFFFFF"/>
          </a:solidFill>
        </p:spPr>
        <p:txBody>
          <a:bodyPr wrap="square" lIns="91432" tIns="45716" rIns="91432" bIns="45716" rtlCol="0">
            <a:spAutoFit/>
          </a:bodyPr>
          <a:lstStyle/>
          <a:p>
            <a:pPr marL="0" marR="0" lvl="0" indent="0" defTabSz="914318"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679F81"/>
                </a:solidFill>
                <a:effectLst/>
                <a:uLnTx/>
                <a:uFillTx/>
              </a:rPr>
              <a:t>Core problem</a:t>
            </a:r>
          </a:p>
        </p:txBody>
      </p:sp>
    </p:spTree>
    <p:extLst>
      <p:ext uri="{BB962C8B-B14F-4D97-AF65-F5344CB8AC3E}">
        <p14:creationId xmlns:p14="http://schemas.microsoft.com/office/powerpoint/2010/main" val="39348190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CNQJqAHKx5wgyv3swwH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1">
      <a:dk1>
        <a:srgbClr val="000000"/>
      </a:dk1>
      <a:lt1>
        <a:srgbClr val="FFFFFF"/>
      </a:lt1>
      <a:dk2>
        <a:srgbClr val="44546A"/>
      </a:dk2>
      <a:lt2>
        <a:srgbClr val="E7E6E6"/>
      </a:lt2>
      <a:accent1>
        <a:srgbClr val="234091"/>
      </a:accent1>
      <a:accent2>
        <a:srgbClr val="455F87"/>
      </a:accent2>
      <a:accent3>
        <a:srgbClr val="96AFD6"/>
      </a:accent3>
      <a:accent4>
        <a:srgbClr val="C7A96E"/>
      </a:accent4>
      <a:accent5>
        <a:srgbClr val="FEFFFE"/>
      </a:accent5>
      <a:accent6>
        <a:srgbClr val="FEFFFE"/>
      </a:accent6>
      <a:hlink>
        <a:srgbClr val="2F5CD6"/>
      </a:hlink>
      <a:folHlink>
        <a:srgbClr val="954F72"/>
      </a:folHlink>
    </a:clrScheme>
    <a:fontScheme name="Custom 4">
      <a:majorFont>
        <a:latin typeface="Georgia"/>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3661</TotalTime>
  <Words>1671</Words>
  <Application>Microsoft Office PowerPoint</Application>
  <PresentationFormat>Widescreen</PresentationFormat>
  <Paragraphs>289</Paragraphs>
  <Slides>18</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0" baseType="lpstr">
      <vt:lpstr>Arial</vt:lpstr>
      <vt:lpstr>Calibri</vt:lpstr>
      <vt:lpstr>Calibri Light</vt:lpstr>
      <vt:lpstr>Century Gothic</vt:lpstr>
      <vt:lpstr>Georgia</vt:lpstr>
      <vt:lpstr>Lato</vt:lpstr>
      <vt:lpstr>Segoe UI</vt:lpstr>
      <vt:lpstr>Segoe UI Light</vt:lpstr>
      <vt:lpstr>Times New Roman</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chain</vt:lpstr>
      <vt:lpstr>Results chain</vt:lpstr>
      <vt:lpstr>Incarceration remains insourced and decentralised…</vt:lpstr>
      <vt:lpstr>Modes of service delivery Incarceration</vt:lpstr>
      <vt:lpstr>Strategic Risks</vt:lpstr>
      <vt:lpstr>Critical success factors and management of dependencies</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Matagane Makobe</dc:creator>
  <cp:lastModifiedBy>Anbigay Naicker</cp:lastModifiedBy>
  <cp:revision>117</cp:revision>
  <dcterms:created xsi:type="dcterms:W3CDTF">2020-09-14T09:49:54Z</dcterms:created>
  <dcterms:modified xsi:type="dcterms:W3CDTF">2020-10-07T07:17:35Z</dcterms:modified>
</cp:coreProperties>
</file>