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5" r:id="rId2"/>
    <p:sldMasterId id="2147483697" r:id="rId3"/>
    <p:sldMasterId id="2147483709" r:id="rId4"/>
    <p:sldMasterId id="2147483721" r:id="rId5"/>
  </p:sldMasterIdLst>
  <p:notesMasterIdLst>
    <p:notesMasterId r:id="rId20"/>
  </p:notesMasterIdLst>
  <p:sldIdLst>
    <p:sldId id="271" r:id="rId6"/>
    <p:sldId id="258" r:id="rId7"/>
    <p:sldId id="259" r:id="rId8"/>
    <p:sldId id="266" r:id="rId9"/>
    <p:sldId id="261" r:id="rId10"/>
    <p:sldId id="262" r:id="rId11"/>
    <p:sldId id="260" r:id="rId12"/>
    <p:sldId id="264" r:id="rId13"/>
    <p:sldId id="274" r:id="rId14"/>
    <p:sldId id="267" r:id="rId15"/>
    <p:sldId id="268" r:id="rId16"/>
    <p:sldId id="273" r:id="rId17"/>
    <p:sldId id="270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D18E"/>
    <a:srgbClr val="3C5D7A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5.9698968374767458E-2"/>
          <c:w val="0.98824074074074075"/>
          <c:h val="0.9025029595805853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03-4116-A95A-C8B61C5A4D7B}"/>
              </c:ext>
            </c:extLst>
          </c:dPt>
          <c:dPt>
            <c:idx val="1"/>
            <c:bubble3D val="0"/>
            <c:spPr>
              <a:solidFill>
                <a:srgbClr val="DD7313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03-4116-A95A-C8B61C5A4D7B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03-4116-A95A-C8B61C5A4D7B}"/>
              </c:ext>
            </c:extLst>
          </c:dPt>
          <c:dPt>
            <c:idx val="3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AAE-4A98-BF96-9C64517B3217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AAE-4A98-BF96-9C64517B3217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503-4116-A95A-C8B61C5A4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4722222222222178E-3"/>
          <c:y val="6.9532354531654142E-2"/>
          <c:w val="0.98500648148148151"/>
          <c:h val="0.8663657182692996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03-4116-A95A-C8B61C5A4D7B}"/>
              </c:ext>
            </c:extLst>
          </c:dPt>
          <c:dPt>
            <c:idx val="1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03-4116-A95A-C8B61C5A4D7B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03-4116-A95A-C8B61C5A4D7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544-4358-A698-FAC56A31361F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544-4358-A698-FAC56A31361F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503-4116-A95A-C8B61C5A4D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4675925925925928E-2"/>
          <c:y val="3.2427233089296501E-2"/>
          <c:w val="0.93532407407407403"/>
          <c:h val="0.9031091431752310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223362"/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B35-4268-A96D-65284EDA016A}"/>
              </c:ext>
            </c:extLst>
          </c:dPt>
          <c:dPt>
            <c:idx val="1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B35-4268-A96D-65284EDA016A}"/>
              </c:ext>
            </c:extLst>
          </c:dPt>
          <c:dPt>
            <c:idx val="2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B35-4268-A96D-65284EDA016A}"/>
              </c:ext>
            </c:extLst>
          </c:dPt>
          <c:dPt>
            <c:idx val="3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BE8-45B7-BFF2-1F66DC8F416F}"/>
              </c:ext>
            </c:extLst>
          </c:dPt>
          <c:dPt>
            <c:idx val="4"/>
            <c:bubble3D val="0"/>
            <c:spPr>
              <a:solidFill>
                <a:srgbClr val="E7E6E6">
                  <a:lumMod val="75000"/>
                </a:srgbClr>
              </a:solidFill>
              <a:ln w="190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BE8-45B7-BFF2-1F66DC8F416F}"/>
              </c:ext>
            </c:extLst>
          </c:dPt>
          <c:cat>
            <c:strRef>
              <c:f>Sheet1!$A$2:$A$6</c:f>
              <c:strCache>
                <c:ptCount val="5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  <c:pt idx="4">
                  <c:v>5th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23</c:v>
                </c:pt>
                <c:pt idx="2">
                  <c:v>12</c:v>
                </c:pt>
                <c:pt idx="3">
                  <c:v>17</c:v>
                </c:pt>
                <c:pt idx="4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8B35-4268-A96D-65284EDA0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750CF-E4D2-4887-84C4-925553E70E67}" type="datetimeFigureOut">
              <a:rPr lang="en-ZA" smtClean="0"/>
              <a:t>2020/10/08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EBC56-559E-4B59-A3CC-1994CDE94FAD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59894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2076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89024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2036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462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0095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1397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50495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71725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32902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86CDBC-8E74-4D41-8FD1-7E7D44F4E0DA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02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4904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Not for</a:t>
            </a:r>
            <a:r>
              <a:rPr lang="en-US" baseline="0" dirty="0" smtClean="0"/>
              <a:t> presentation purposes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 smtClean="0"/>
              <a:t>This is important background information that will guide</a:t>
            </a:r>
            <a:r>
              <a:rPr lang="en-US" sz="1200" baseline="0" dirty="0" smtClean="0"/>
              <a:t> managers on what the content is focusing on </a:t>
            </a:r>
            <a:r>
              <a:rPr lang="en-US" sz="1200" dirty="0" smtClean="0"/>
              <a:t> </a:t>
            </a:r>
            <a:endParaRPr dirty="0"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870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020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681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26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401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479D463-626D-4D34-B749-7F089E12D7CA}"/>
              </a:ext>
            </a:extLst>
          </p:cNvPr>
          <p:cNvSpPr/>
          <p:nvPr userDrawn="1"/>
        </p:nvSpPr>
        <p:spPr>
          <a:xfrm>
            <a:off x="11202988" y="6438640"/>
            <a:ext cx="455612" cy="41936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fld id="{516E4415-7190-4740-A70C-FF2C4EC25AE3}" type="slidenum">
              <a:rPr lang="en-ID" sz="1600" kern="0">
                <a:solidFill>
                  <a:srgbClr val="FFFFFF"/>
                </a:solidFill>
                <a:latin typeface="Segoe UI Light"/>
              </a:rPr>
              <a:pPr algn="ctr">
                <a:defRPr/>
              </a:pPr>
              <a:t>‹#›</a:t>
            </a:fld>
            <a:endParaRPr lang="en-ID" sz="1600" kern="0" dirty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FDD757A-A93F-4A87-AABA-56DAE452BE14}"/>
              </a:ext>
            </a:extLst>
          </p:cNvPr>
          <p:cNvSpPr txBox="1"/>
          <p:nvPr userDrawn="1"/>
        </p:nvSpPr>
        <p:spPr>
          <a:xfrm>
            <a:off x="9277165" y="6561787"/>
            <a:ext cx="1726816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en-US" sz="800" dirty="0">
                <a:solidFill>
                  <a:srgbClr val="FFFFFF">
                    <a:lumMod val="6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2020 STRATEGIC PLANNING SESSION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B86A402-833A-414F-8B21-CB235D6F827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" y="6648320"/>
            <a:ext cx="9277164" cy="36578"/>
          </a:xfrm>
          <a:prstGeom prst="line">
            <a:avLst/>
          </a:prstGeom>
          <a:noFill/>
          <a:ln w="6350" cap="flat" cmpd="sng" algn="ctr">
            <a:solidFill>
              <a:srgbClr val="FFFFFF">
                <a:lumMod val="85000"/>
              </a:srgbClr>
            </a:solidFill>
            <a:prstDash val="solid"/>
            <a:miter lim="800000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 userDrawn="1"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 userDrawn="1"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 userDrawn="1"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 userDrawn="1"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298219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9969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732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75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801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3454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41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479D463-626D-4D34-B749-7F089E12D7CA}"/>
              </a:ext>
            </a:extLst>
          </p:cNvPr>
          <p:cNvSpPr/>
          <p:nvPr userDrawn="1"/>
        </p:nvSpPr>
        <p:spPr>
          <a:xfrm>
            <a:off x="11202988" y="6438640"/>
            <a:ext cx="455612" cy="41936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fld id="{516E4415-7190-4740-A70C-FF2C4EC25AE3}" type="slidenum">
              <a:rPr lang="en-ID" sz="1600" kern="0">
                <a:solidFill>
                  <a:srgbClr val="FFFFFF"/>
                </a:solidFill>
                <a:latin typeface="Segoe UI Light"/>
              </a:rPr>
              <a:pPr algn="ctr">
                <a:defRPr/>
              </a:pPr>
              <a:t>‹#›</a:t>
            </a:fld>
            <a:endParaRPr lang="en-ID" sz="1600" kern="0" dirty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FDD757A-A93F-4A87-AABA-56DAE452BE14}"/>
              </a:ext>
            </a:extLst>
          </p:cNvPr>
          <p:cNvSpPr txBox="1"/>
          <p:nvPr userDrawn="1"/>
        </p:nvSpPr>
        <p:spPr>
          <a:xfrm>
            <a:off x="9277165" y="6561787"/>
            <a:ext cx="1726816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en-US" sz="800" dirty="0">
                <a:solidFill>
                  <a:srgbClr val="FFFFFF">
                    <a:lumMod val="6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2020 STRATEGIC PLANNING SESSION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4B86A402-833A-414F-8B21-CB235D6F827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" y="6648320"/>
            <a:ext cx="9277164" cy="36578"/>
          </a:xfrm>
          <a:prstGeom prst="line">
            <a:avLst/>
          </a:prstGeom>
          <a:noFill/>
          <a:ln w="6350" cap="flat" cmpd="sng" algn="ctr">
            <a:solidFill>
              <a:srgbClr val="FFFFFF">
                <a:lumMod val="85000"/>
              </a:srgbClr>
            </a:solidFill>
            <a:prstDash val="solid"/>
            <a:miter lim="800000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 userDrawn="1"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 userDrawn="1"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 userDrawn="1"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4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 userDrawn="1"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956478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479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8579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0571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B6A2AF-CE8A-4052-9E11-5A33A14BD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0BC8BDE-2CDB-4D06-BB98-EFB2EA75D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EFF71A-9358-4B52-8F69-D818A299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F9A7F1-AF4A-4435-83B7-9FD02E3B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1A303C-E75C-4CB2-B059-CDCB87FA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8043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2D422B-ED00-40B0-9165-87546F8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960440-5F7E-4060-A858-F632AB3D5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2DE873D-DFB9-4985-8BF9-F11835D4C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D25987-3B62-444F-836C-52217B2B3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9C289B-B3FB-499F-8C27-2F4BB1DF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998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ED5997-2C5C-475E-872C-553B60F6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6B594CB-B266-4610-9584-5998A4742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685AC40-F003-4FA9-A42C-BFFD1131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438BE5-E698-48C8-BC01-73323E730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9CC469D-2098-45FC-A204-48FD36847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5561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E4FF29-24FF-4DE5-ADB9-9A804AF44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98DA1E-348D-4E37-848E-E68E9F06A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771B82F-C8CB-4287-8AE0-4CBB4CA41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A0E6C2-3321-45C3-AB18-326A30EF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E729858-C3DE-4AC6-888E-33B4C6040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C8D0C1C-5108-4F61-8F4F-82344E0E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257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4F2DEA-EB9C-42C7-BFC0-CE953326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8A942AE-40AA-4307-9C2C-0814D1038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2A15E67-9C61-4678-8924-1F2A98D2A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8F47BDE-0CA5-4AC0-9774-66333A032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4F71CA5-160B-453D-AC4C-E5A8683CD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000ECAD-1DC0-4DB8-B23F-2978DA2F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5904712-6C20-43C7-BCC8-45796173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94997E3-7A47-4FD1-BF6C-E9F8C29D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2594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650026-D873-40BB-8914-E0C241D9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0E8D620-46AF-4A8A-813F-7F131B4A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0AC39B4-11C7-47A4-8F28-647004B9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9310B8E-38B6-4D4D-B39F-3BF1159E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8814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770769F-807C-4E43-BB3A-690A3E86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DC89C88-05E9-491E-BDFB-6B854351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584F9D3-83AC-4455-AEBE-6F04076F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88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3775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913A89-D4A0-487D-A149-C9511B1E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402240-6504-4AE9-83C4-538754923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73F8497-C477-4825-B17D-5CF8B62B8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24D6A41-4772-4D52-AE79-7A6CFB4D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8BC2376-8C81-4D02-ABFA-CF217512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AFDEF3E-6D04-4CA1-B76A-1CBDF7DD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4308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778F86-49DF-434F-A916-CCFADFF83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2ED303B-92A4-4D0B-89F0-E639F369E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33CEC67-1110-4B8B-98F4-CF156268B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3D3C3E4-F4A6-412E-8CE9-25BA6323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8EA047C-50CA-48A9-BB35-8C6233FB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25DFE21-9CD8-49CC-AF1B-BDE10114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29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869B78-F27F-495B-A2C2-2793284F6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7064751-C514-4419-85E0-DFFC94D1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053D27-EB3C-4610-8A69-DCC125D3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45A532C-1325-482A-9DEB-DDFA0FCBE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D36A21A-59B8-469A-9D91-EEE5988A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0854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F475ECF-C99D-4889-88D7-F7E198685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3439734-D441-499E-B507-BC7A82D1A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65E774-C302-49D4-9659-E21D0FDE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7F6840-67C3-4206-A20E-75019B3C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DBE94B-D67A-44B7-923C-887C0945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96256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DB6A2AF-CE8A-4052-9E11-5A33A14BD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0BC8BDE-2CDB-4D06-BB98-EFB2EA75D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1EFF71A-9358-4B52-8F69-D818A2998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1F9A7F1-AF4A-4435-83B7-9FD02E3B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21A303C-E75C-4CB2-B059-CDCB87FA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8888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2D422B-ED00-40B0-9165-87546F8A1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960440-5F7E-4060-A858-F632AB3D5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2DE873D-DFB9-4985-8BF9-F11835D4C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CD25987-3B62-444F-836C-52217B2B3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99C289B-B3FB-499F-8C27-2F4BB1DF2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7302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9ED5997-2C5C-475E-872C-553B60F65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6B594CB-B266-4610-9584-5998A4742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685AC40-F003-4FA9-A42C-BFFD1131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438BE5-E698-48C8-BC01-73323E730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9CC469D-2098-45FC-A204-48FD36847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6434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E4FF29-24FF-4DE5-ADB9-9A804AF44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898DA1E-348D-4E37-848E-E68E9F06A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771B82F-C8CB-4287-8AE0-4CBB4CA41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1A0E6C2-3321-45C3-AB18-326A30EF3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E729858-C3DE-4AC6-888E-33B4C6040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C8D0C1C-5108-4F61-8F4F-82344E0E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5628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4F2DEA-EB9C-42C7-BFC0-CE953326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8A942AE-40AA-4307-9C2C-0814D10389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2A15E67-9C61-4678-8924-1F2A98D2A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8F47BDE-0CA5-4AC0-9774-66333A032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F4F71CA5-160B-453D-AC4C-E5A8683CD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000ECAD-1DC0-4DB8-B23F-2978DA2F7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5904712-6C20-43C7-BCC8-45796173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94997E3-7A47-4FD1-BF6C-E9F8C29D1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0522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650026-D873-40BB-8914-E0C241D9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0E8D620-46AF-4A8A-813F-7F131B4A9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0AC39B4-11C7-47A4-8F28-647004B9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9310B8E-38B6-4D4D-B39F-3BF1159EA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178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9130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770769F-807C-4E43-BB3A-690A3E86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DC89C88-05E9-491E-BDFB-6B854351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584F9D3-83AC-4455-AEBE-6F04076F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07331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913A89-D4A0-487D-A149-C9511B1ED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402240-6504-4AE9-83C4-538754923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73F8497-C477-4825-B17D-5CF8B62B8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24D6A41-4772-4D52-AE79-7A6CFB4D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8BC2376-8C81-4D02-ABFA-CF217512A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AFDEF3E-6D04-4CA1-B76A-1CBDF7DDD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7971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778F86-49DF-434F-A916-CCFADFF83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2ED303B-92A4-4D0B-89F0-E639F369E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33CEC67-1110-4B8B-98F4-CF156268B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3D3C3E4-F4A6-412E-8CE9-25BA6323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8EA047C-50CA-48A9-BB35-8C6233FBF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25DFE21-9CD8-49CC-AF1B-BDE10114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214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869B78-F27F-495B-A2C2-2793284F6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7064751-C514-4419-85E0-DFFC94D1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3053D27-EB3C-4610-8A69-DCC125D3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45A532C-1325-482A-9DEB-DDFA0FCBE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D36A21A-59B8-469A-9D91-EEE5988A2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422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F475ECF-C99D-4889-88D7-F7E198685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3439734-D441-499E-B507-BC7A82D1A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565E774-C302-49D4-9659-E21D0FDE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97F6840-67C3-4206-A20E-75019B3C2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DBE94B-D67A-44B7-923C-887C0945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6573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1111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3479D463-626D-4D34-B749-7F089E12D7CA}"/>
              </a:ext>
            </a:extLst>
          </p:cNvPr>
          <p:cNvSpPr/>
          <p:nvPr userDrawn="1"/>
        </p:nvSpPr>
        <p:spPr>
          <a:xfrm>
            <a:off x="11202988" y="6438640"/>
            <a:ext cx="455612" cy="41936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fld id="{516E4415-7190-4740-A70C-FF2C4EC25AE3}" type="slidenum">
              <a:rPr lang="en-ID" sz="1600" kern="0">
                <a:solidFill>
                  <a:srgbClr val="FFFFFF"/>
                </a:solidFill>
                <a:latin typeface="Segoe UI Light"/>
              </a:rPr>
              <a:pPr algn="ctr">
                <a:defRPr/>
              </a:pPr>
              <a:t>‹#›</a:t>
            </a:fld>
            <a:endParaRPr lang="en-ID" sz="1600" kern="0" dirty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FDD757A-A93F-4A87-AABA-56DAE452BE14}"/>
              </a:ext>
            </a:extLst>
          </p:cNvPr>
          <p:cNvSpPr txBox="1"/>
          <p:nvPr userDrawn="1"/>
        </p:nvSpPr>
        <p:spPr>
          <a:xfrm>
            <a:off x="9277165" y="6561787"/>
            <a:ext cx="1726816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r"/>
            <a:r>
              <a:rPr lang="en-US" sz="800" dirty="0">
                <a:solidFill>
                  <a:srgbClr val="FFFFFF">
                    <a:lumMod val="65000"/>
                  </a:srgb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2020 STRATEGIC PLANNING SESSION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="" xmlns:a16="http://schemas.microsoft.com/office/drawing/2014/main" id="{4B86A402-833A-414F-8B21-CB235D6F827F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" y="6648320"/>
            <a:ext cx="9277164" cy="36578"/>
          </a:xfrm>
          <a:prstGeom prst="line">
            <a:avLst/>
          </a:prstGeom>
          <a:noFill/>
          <a:ln w="6350" cap="flat" cmpd="sng" algn="ctr">
            <a:solidFill>
              <a:srgbClr val="FFFFFF">
                <a:lumMod val="85000"/>
              </a:srgbClr>
            </a:solidFill>
            <a:prstDash val="solid"/>
            <a:miter lim="800000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F9EDA4DD-5668-4D40-9FD9-47B3AC01D45D}"/>
              </a:ext>
            </a:extLst>
          </p:cNvPr>
          <p:cNvSpPr/>
          <p:nvPr userDrawn="1"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="" xmlns:a16="http://schemas.microsoft.com/office/drawing/2014/main" id="{3FF68B7E-2A3C-7445-840D-E03AC743B2BC}"/>
              </a:ext>
            </a:extLst>
          </p:cNvPr>
          <p:cNvSpPr/>
          <p:nvPr userDrawn="1"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4D9F918-F730-4449-AB3E-2E8143B1A414}"/>
              </a:ext>
            </a:extLst>
          </p:cNvPr>
          <p:cNvCxnSpPr>
            <a:cxnSpLocks/>
          </p:cNvCxnSpPr>
          <p:nvPr userDrawn="1"/>
        </p:nvCxnSpPr>
        <p:spPr>
          <a:xfrm flipV="1">
            <a:off x="3364637" y="910724"/>
            <a:ext cx="8478789" cy="12554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4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 userDrawn="1"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676663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31718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5247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00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49192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525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72060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09405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0800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24313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09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4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26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966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996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72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22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80F6169-38FE-4D43-931B-75DCBAF3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D67E026-CA9D-4CE7-8F50-786D9315F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87351D-0748-4ECA-8FA1-525802B73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C33111-923A-4592-97A8-3CFB72DB7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0A99A5-B9C1-4B3F-B652-92C5DD7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129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80F6169-38FE-4D43-931B-75DCBAF30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D67E026-CA9D-4CE7-8F50-786D9315F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B87351D-0748-4ECA-8FA1-525802B73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EA062-DD63-490A-B8E6-ECEBD6CA67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3C33111-923A-4592-97A8-3CFB72DB7D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0A99A5-B9C1-4B3F-B652-92C5DD77A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D1549-1324-4EFF-87C0-B692114AC8D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38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A891-64E2-48B2-9C5E-81C16EB8C2CB}" type="datetimeFigureOut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2020/10/08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C606A-28FD-4A9E-8E1C-5460220D7A80}" type="slidenum">
              <a:rPr lang="en-Z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Z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05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6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83643" y="4393431"/>
            <a:ext cx="9113520" cy="2464569"/>
          </a:xfrm>
          <a:prstGeom prst="rect">
            <a:avLst/>
          </a:prstGeom>
          <a:blipFill>
            <a:blip r:embed="rId3"/>
            <a:srcRect/>
            <a:stretch>
              <a:fillRect l="-934" t="-6574" r="-6685" b="-1192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43C31C0-A678-488B-954D-3C31F9292F64}"/>
              </a:ext>
            </a:extLst>
          </p:cNvPr>
          <p:cNvSpPr/>
          <p:nvPr/>
        </p:nvSpPr>
        <p:spPr>
          <a:xfrm>
            <a:off x="3093721" y="-16121"/>
            <a:ext cx="9098280" cy="4283321"/>
          </a:xfrm>
          <a:prstGeom prst="rect">
            <a:avLst/>
          </a:prstGeom>
          <a:solidFill>
            <a:schemeClr val="accent6">
              <a:lumMod val="75000"/>
              <a:alpha val="8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D9DE8BFE-FE5B-4B85-95C6-4BC24BEA18CB}"/>
              </a:ext>
            </a:extLst>
          </p:cNvPr>
          <p:cNvSpPr/>
          <p:nvPr/>
        </p:nvSpPr>
        <p:spPr>
          <a:xfrm>
            <a:off x="2963729" y="-881"/>
            <a:ext cx="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8DC1846-0E46-4E7D-93F6-E862AC9D9881}"/>
              </a:ext>
            </a:extLst>
          </p:cNvPr>
          <p:cNvSpPr/>
          <p:nvPr/>
        </p:nvSpPr>
        <p:spPr>
          <a:xfrm>
            <a:off x="-1" y="4406900"/>
            <a:ext cx="2966847" cy="2451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549" y="5093593"/>
            <a:ext cx="2847975" cy="82867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B460027-1BF7-4B04-A53C-BB6E7681BBF8}"/>
              </a:ext>
            </a:extLst>
          </p:cNvPr>
          <p:cNvSpPr/>
          <p:nvPr/>
        </p:nvSpPr>
        <p:spPr>
          <a:xfrm>
            <a:off x="3124189" y="4373931"/>
            <a:ext cx="9083230" cy="2484000"/>
          </a:xfrm>
          <a:prstGeom prst="rect">
            <a:avLst/>
          </a:prstGeom>
          <a:solidFill>
            <a:schemeClr val="accent6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xmlns="" id="{DADDC354-7EBE-3548-9016-82A6B02C3C95}"/>
              </a:ext>
            </a:extLst>
          </p:cNvPr>
          <p:cNvSpPr txBox="1">
            <a:spLocks/>
          </p:cNvSpPr>
          <p:nvPr/>
        </p:nvSpPr>
        <p:spPr>
          <a:xfrm>
            <a:off x="3237721" y="0"/>
            <a:ext cx="8599420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400" dirty="0">
                <a:solidFill>
                  <a:prstClr val="white"/>
                </a:solidFill>
                <a:latin typeface="Consolas" panose="020B0609020204030204"/>
                <a:ea typeface="+mn-ea"/>
                <a:cs typeface="+mn-cs"/>
              </a:rPr>
              <a:t>2020 ANNUAL STRATEGIC PLANNING SESSION</a:t>
            </a:r>
            <a:endParaRPr lang="en-ID" sz="5400" dirty="0">
              <a:solidFill>
                <a:prstClr val="white"/>
              </a:solidFill>
              <a:latin typeface="Consolas" panose="020B0609020204030204"/>
              <a:ea typeface="+mn-ea"/>
              <a:cs typeface="+mn-cs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xmlns="" id="{DADDC354-7EBE-3548-9016-82A6B02C3C95}"/>
              </a:ext>
            </a:extLst>
          </p:cNvPr>
          <p:cNvSpPr txBox="1">
            <a:spLocks/>
          </p:cNvSpPr>
          <p:nvPr/>
        </p:nvSpPr>
        <p:spPr>
          <a:xfrm>
            <a:off x="3338675" y="2511812"/>
            <a:ext cx="8599420" cy="166199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5400" dirty="0">
                <a:solidFill>
                  <a:prstClr val="white"/>
                </a:solidFill>
                <a:latin typeface="Consolas" panose="020B0609020204030204"/>
                <a:ea typeface="+mn-ea"/>
                <a:cs typeface="+mn-cs"/>
              </a:rPr>
              <a:t>OMF PHASE II</a:t>
            </a:r>
          </a:p>
          <a:p>
            <a:pPr algn="ctr">
              <a:lnSpc>
                <a:spcPct val="100000"/>
              </a:lnSpc>
            </a:pPr>
            <a:r>
              <a:rPr lang="en-US" sz="5400" dirty="0" smtClean="0">
                <a:solidFill>
                  <a:prstClr val="white"/>
                </a:solidFill>
                <a:latin typeface="Consolas" panose="020B0609020204030204"/>
                <a:ea typeface="+mn-ea"/>
                <a:cs typeface="+mn-cs"/>
              </a:rPr>
              <a:t>WORKSTREAM 5</a:t>
            </a:r>
            <a:endParaRPr lang="en-ID" sz="5400" dirty="0">
              <a:solidFill>
                <a:prstClr val="white"/>
              </a:solidFill>
              <a:latin typeface="Consolas" panose="020B0609020204030204"/>
              <a:ea typeface="+mn-ea"/>
              <a:cs typeface="+mn-cs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B448019C-7EFB-F54B-AD80-B5CB12A12316}"/>
              </a:ext>
            </a:extLst>
          </p:cNvPr>
          <p:cNvCxnSpPr>
            <a:cxnSpLocks/>
          </p:cNvCxnSpPr>
          <p:nvPr/>
        </p:nvCxnSpPr>
        <p:spPr>
          <a:xfrm flipH="1">
            <a:off x="6073542" y="2054862"/>
            <a:ext cx="347495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xmlns="" id="{52161AD9-4FEA-DE47-AB7A-0D3D9F34C056}"/>
              </a:ext>
            </a:extLst>
          </p:cNvPr>
          <p:cNvCxnSpPr>
            <a:cxnSpLocks/>
          </p:cNvCxnSpPr>
          <p:nvPr/>
        </p:nvCxnSpPr>
        <p:spPr>
          <a:xfrm flipH="1">
            <a:off x="5334435" y="2054862"/>
            <a:ext cx="430154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BE75937-E151-4B2B-8C64-9A22524FD06C}"/>
              </a:ext>
            </a:extLst>
          </p:cNvPr>
          <p:cNvSpPr/>
          <p:nvPr/>
        </p:nvSpPr>
        <p:spPr>
          <a:xfrm>
            <a:off x="0" y="4277614"/>
            <a:ext cx="12204000" cy="161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677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5)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Detailed progress on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5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2306330"/>
              </p:ext>
            </p:extLst>
          </p:nvPr>
        </p:nvGraphicFramePr>
        <p:xfrm>
          <a:off x="272194" y="1153932"/>
          <a:ext cx="11571232" cy="4580785"/>
        </p:xfrm>
        <a:graphic>
          <a:graphicData uri="http://schemas.openxmlformats.org/drawingml/2006/table">
            <a:tbl>
              <a:tblPr firstRow="1" bandRow="1"/>
              <a:tblGrid>
                <a:gridCol w="3667508"/>
                <a:gridCol w="5544766"/>
                <a:gridCol w="2358958"/>
              </a:tblGrid>
              <a:tr h="3464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dirty="0" smtClean="0"/>
                        <a:t>DELIVERABLES</a:t>
                      </a:r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dirty="0" smtClean="0"/>
                        <a:t>PROGRESS TO DATE</a:t>
                      </a:r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dirty="0" smtClean="0"/>
                        <a:t>COMMENTS</a:t>
                      </a:r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Defining the value of self sufficiency in support of self sustenance and revenue generation</a:t>
                      </a:r>
                      <a:endParaRPr lang="en-US" sz="1800" b="1" i="0" u="none" strike="noStrike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692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</a:tr>
              <a:tr h="6928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sz="1800" b="1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Production workshops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r>
                        <a:rPr lang="en-ZA" sz="1800" b="1" i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Financial sustainability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40000"/>
                      </a:srgbClr>
                    </a:solidFill>
                  </a:tcPr>
                </a:tc>
              </a:tr>
              <a:tr h="5468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sz="1800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"/>
                          <a:cs typeface="Arial"/>
                        </a:defRPr>
                      </a:lvl9pPr>
                    </a:lstStyle>
                    <a:p>
                      <a:endParaRPr lang="en-ZA" dirty="0"/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33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5)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Remaining deliverables and timeframes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905884" y="1123505"/>
            <a:ext cx="2805715" cy="490537"/>
            <a:chOff x="2260934" y="1232169"/>
            <a:chExt cx="2076776" cy="492108"/>
          </a:xfrm>
        </p:grpSpPr>
        <p:sp>
          <p:nvSpPr>
            <p:cNvPr id="136" name="Rectangle 135"/>
            <p:cNvSpPr/>
            <p:nvPr/>
          </p:nvSpPr>
          <p:spPr>
            <a:xfrm>
              <a:off x="2260934" y="1232169"/>
              <a:ext cx="2076776" cy="492108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2920084" y="1293443"/>
              <a:ext cx="758472" cy="184666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rPr>
                <a:t>MONTH 1</a:t>
              </a:r>
            </a:p>
          </p:txBody>
        </p:sp>
        <p:grpSp>
          <p:nvGrpSpPr>
            <p:cNvPr id="138" name="Group 137"/>
            <p:cNvGrpSpPr/>
            <p:nvPr/>
          </p:nvGrpSpPr>
          <p:grpSpPr>
            <a:xfrm>
              <a:off x="2307570" y="1509115"/>
              <a:ext cx="1983504" cy="153888"/>
              <a:chOff x="2314713" y="1509115"/>
              <a:chExt cx="1983504" cy="153888"/>
            </a:xfrm>
          </p:grpSpPr>
          <p:sp>
            <p:nvSpPr>
              <p:cNvPr id="139" name="TextBox 138"/>
              <p:cNvSpPr txBox="1"/>
              <p:nvPr/>
            </p:nvSpPr>
            <p:spPr>
              <a:xfrm>
                <a:off x="2314713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1</a:t>
                </a: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2828561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2</a:t>
                </a:r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3342409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3</a:t>
                </a: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3856255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4</a:t>
                </a:r>
              </a:p>
            </p:txBody>
          </p:sp>
          <p:cxnSp>
            <p:nvCxnSpPr>
              <p:cNvPr id="143" name="Straight Connector 142"/>
              <p:cNvCxnSpPr/>
              <p:nvPr/>
            </p:nvCxnSpPr>
            <p:spPr>
              <a:xfrm>
                <a:off x="2792618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44" name="Straight Connector 143"/>
              <p:cNvCxnSpPr/>
              <p:nvPr/>
            </p:nvCxnSpPr>
            <p:spPr>
              <a:xfrm>
                <a:off x="3306466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145" name="Straight Connector 144"/>
              <p:cNvCxnSpPr/>
              <p:nvPr/>
            </p:nvCxnSpPr>
            <p:spPr>
              <a:xfrm>
                <a:off x="3820314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  <p:grpSp>
        <p:nvGrpSpPr>
          <p:cNvPr id="9" name="Group 8"/>
          <p:cNvGrpSpPr/>
          <p:nvPr/>
        </p:nvGrpSpPr>
        <p:grpSpPr>
          <a:xfrm>
            <a:off x="458821" y="1809457"/>
            <a:ext cx="5891277" cy="721958"/>
            <a:chOff x="428696" y="940187"/>
            <a:chExt cx="4360694" cy="724271"/>
          </a:xfrm>
        </p:grpSpPr>
        <p:sp>
          <p:nvSpPr>
            <p:cNvPr id="112" name="Rectangle 111"/>
            <p:cNvSpPr/>
            <p:nvPr/>
          </p:nvSpPr>
          <p:spPr>
            <a:xfrm>
              <a:off x="428696" y="949325"/>
              <a:ext cx="1811303" cy="693106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2356560" y="949325"/>
              <a:ext cx="2432830" cy="602142"/>
              <a:chOff x="2147548" y="948956"/>
              <a:chExt cx="2432830" cy="602142"/>
            </a:xfrm>
          </p:grpSpPr>
          <p:sp>
            <p:nvSpPr>
              <p:cNvPr id="117" name="Line 6"/>
              <p:cNvSpPr>
                <a:spLocks noChangeShapeType="1"/>
              </p:cNvSpPr>
              <p:nvPr/>
            </p:nvSpPr>
            <p:spPr bwMode="auto">
              <a:xfrm>
                <a:off x="2591472" y="1300216"/>
                <a:ext cx="1988906" cy="0"/>
              </a:xfrm>
              <a:prstGeom prst="line">
                <a:avLst/>
              </a:prstGeom>
              <a:noFill/>
              <a:ln w="19050" cap="rnd">
                <a:solidFill>
                  <a:srgbClr val="E2583D"/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18" name="Group 117"/>
              <p:cNvGrpSpPr/>
              <p:nvPr/>
            </p:nvGrpSpPr>
            <p:grpSpPr>
              <a:xfrm>
                <a:off x="2147548" y="1059329"/>
                <a:ext cx="372038" cy="491769"/>
                <a:chOff x="2191245" y="1059329"/>
                <a:chExt cx="372038" cy="491769"/>
              </a:xfrm>
            </p:grpSpPr>
            <p:grpSp>
              <p:nvGrpSpPr>
                <p:cNvPr id="123" name="Group 122"/>
                <p:cNvGrpSpPr>
                  <a:grpSpLocks noChangeAspect="1"/>
                </p:cNvGrpSpPr>
                <p:nvPr/>
              </p:nvGrpSpPr>
              <p:grpSpPr>
                <a:xfrm>
                  <a:off x="2272005" y="1155311"/>
                  <a:ext cx="215384" cy="288000"/>
                  <a:chOff x="2947988" y="5462588"/>
                  <a:chExt cx="277812" cy="371476"/>
                </a:xfrm>
                <a:solidFill>
                  <a:sysClr val="window" lastClr="FFFFFF"/>
                </a:solidFill>
              </p:grpSpPr>
              <p:sp>
                <p:nvSpPr>
                  <p:cNvPr id="127" name="Freeform 8"/>
                  <p:cNvSpPr>
                    <a:spLocks/>
                  </p:cNvSpPr>
                  <p:nvPr/>
                </p:nvSpPr>
                <p:spPr bwMode="auto">
                  <a:xfrm>
                    <a:off x="3101975" y="5788026"/>
                    <a:ext cx="15875" cy="46038"/>
                  </a:xfrm>
                  <a:custGeom>
                    <a:avLst/>
                    <a:gdLst>
                      <a:gd name="T0" fmla="*/ 2 w 4"/>
                      <a:gd name="T1" fmla="*/ 12 h 12"/>
                      <a:gd name="T2" fmla="*/ 0 w 4"/>
                      <a:gd name="T3" fmla="*/ 10 h 12"/>
                      <a:gd name="T4" fmla="*/ 0 w 4"/>
                      <a:gd name="T5" fmla="*/ 2 h 12"/>
                      <a:gd name="T6" fmla="*/ 2 w 4"/>
                      <a:gd name="T7" fmla="*/ 0 h 12"/>
                      <a:gd name="T8" fmla="*/ 4 w 4"/>
                      <a:gd name="T9" fmla="*/ 2 h 12"/>
                      <a:gd name="T10" fmla="*/ 4 w 4"/>
                      <a:gd name="T11" fmla="*/ 10 h 12"/>
                      <a:gd name="T12" fmla="*/ 2 w 4"/>
                      <a:gd name="T13" fmla="*/ 12 h 1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" h="12">
                        <a:moveTo>
                          <a:pt x="2" y="12"/>
                        </a:moveTo>
                        <a:cubicBezTo>
                          <a:pt x="1" y="12"/>
                          <a:pt x="0" y="11"/>
                          <a:pt x="0" y="10"/>
                        </a:cubicBezTo>
                        <a:cubicBezTo>
                          <a:pt x="0" y="2"/>
                          <a:pt x="0" y="2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10"/>
                          <a:pt x="4" y="10"/>
                          <a:pt x="4" y="10"/>
                        </a:cubicBezTo>
                        <a:cubicBezTo>
                          <a:pt x="4" y="11"/>
                          <a:pt x="3" y="12"/>
                          <a:pt x="2" y="12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28" name="Freeform 9"/>
                  <p:cNvSpPr>
                    <a:spLocks/>
                  </p:cNvSpPr>
                  <p:nvPr/>
                </p:nvSpPr>
                <p:spPr bwMode="auto">
                  <a:xfrm>
                    <a:off x="3101975" y="5462588"/>
                    <a:ext cx="15875" cy="31750"/>
                  </a:xfrm>
                  <a:custGeom>
                    <a:avLst/>
                    <a:gdLst>
                      <a:gd name="T0" fmla="*/ 2 w 4"/>
                      <a:gd name="T1" fmla="*/ 8 h 8"/>
                      <a:gd name="T2" fmla="*/ 0 w 4"/>
                      <a:gd name="T3" fmla="*/ 6 h 8"/>
                      <a:gd name="T4" fmla="*/ 0 w 4"/>
                      <a:gd name="T5" fmla="*/ 2 h 8"/>
                      <a:gd name="T6" fmla="*/ 2 w 4"/>
                      <a:gd name="T7" fmla="*/ 0 h 8"/>
                      <a:gd name="T8" fmla="*/ 4 w 4"/>
                      <a:gd name="T9" fmla="*/ 2 h 8"/>
                      <a:gd name="T10" fmla="*/ 4 w 4"/>
                      <a:gd name="T11" fmla="*/ 6 h 8"/>
                      <a:gd name="T12" fmla="*/ 2 w 4"/>
                      <a:gd name="T13" fmla="*/ 8 h 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" h="8">
                        <a:moveTo>
                          <a:pt x="2" y="8"/>
                        </a:moveTo>
                        <a:cubicBezTo>
                          <a:pt x="1" y="8"/>
                          <a:pt x="0" y="7"/>
                          <a:pt x="0" y="6"/>
                        </a:cubicBezTo>
                        <a:cubicBezTo>
                          <a:pt x="0" y="2"/>
                          <a:pt x="0" y="2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3" y="0"/>
                          <a:pt x="4" y="1"/>
                          <a:pt x="4" y="2"/>
                        </a:cubicBezTo>
                        <a:cubicBezTo>
                          <a:pt x="4" y="6"/>
                          <a:pt x="4" y="6"/>
                          <a:pt x="4" y="6"/>
                        </a:cubicBezTo>
                        <a:cubicBezTo>
                          <a:pt x="4" y="7"/>
                          <a:pt x="3" y="8"/>
                          <a:pt x="2" y="8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31" name="Freeform 12"/>
                  <p:cNvSpPr>
                    <a:spLocks/>
                  </p:cNvSpPr>
                  <p:nvPr/>
                </p:nvSpPr>
                <p:spPr bwMode="auto">
                  <a:xfrm>
                    <a:off x="3198813" y="5713413"/>
                    <a:ext cx="26987" cy="28575"/>
                  </a:xfrm>
                  <a:custGeom>
                    <a:avLst/>
                    <a:gdLst>
                      <a:gd name="T0" fmla="*/ 5 w 7"/>
                      <a:gd name="T1" fmla="*/ 7 h 7"/>
                      <a:gd name="T2" fmla="*/ 4 w 7"/>
                      <a:gd name="T3" fmla="*/ 7 h 7"/>
                      <a:gd name="T4" fmla="*/ 1 w 7"/>
                      <a:gd name="T5" fmla="*/ 4 h 7"/>
                      <a:gd name="T6" fmla="*/ 1 w 7"/>
                      <a:gd name="T7" fmla="*/ 1 h 7"/>
                      <a:gd name="T8" fmla="*/ 4 w 7"/>
                      <a:gd name="T9" fmla="*/ 1 h 7"/>
                      <a:gd name="T10" fmla="*/ 7 w 7"/>
                      <a:gd name="T11" fmla="*/ 4 h 7"/>
                      <a:gd name="T12" fmla="*/ 7 w 7"/>
                      <a:gd name="T13" fmla="*/ 7 h 7"/>
                      <a:gd name="T14" fmla="*/ 5 w 7"/>
                      <a:gd name="T15" fmla="*/ 7 h 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7" h="7">
                        <a:moveTo>
                          <a:pt x="5" y="7"/>
                        </a:moveTo>
                        <a:cubicBezTo>
                          <a:pt x="5" y="7"/>
                          <a:pt x="4" y="7"/>
                          <a:pt x="4" y="7"/>
                        </a:cubicBezTo>
                        <a:cubicBezTo>
                          <a:pt x="1" y="4"/>
                          <a:pt x="1" y="4"/>
                          <a:pt x="1" y="4"/>
                        </a:cubicBezTo>
                        <a:cubicBezTo>
                          <a:pt x="0" y="3"/>
                          <a:pt x="0" y="2"/>
                          <a:pt x="1" y="1"/>
                        </a:cubicBezTo>
                        <a:cubicBezTo>
                          <a:pt x="2" y="0"/>
                          <a:pt x="3" y="0"/>
                          <a:pt x="4" y="1"/>
                        </a:cubicBezTo>
                        <a:cubicBezTo>
                          <a:pt x="7" y="4"/>
                          <a:pt x="7" y="4"/>
                          <a:pt x="7" y="4"/>
                        </a:cubicBezTo>
                        <a:cubicBezTo>
                          <a:pt x="7" y="5"/>
                          <a:pt x="7" y="6"/>
                          <a:pt x="7" y="7"/>
                        </a:cubicBezTo>
                        <a:cubicBezTo>
                          <a:pt x="6" y="7"/>
                          <a:pt x="6" y="7"/>
                          <a:pt x="5" y="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33" name="Freeform 14"/>
                  <p:cNvSpPr>
                    <a:spLocks/>
                  </p:cNvSpPr>
                  <p:nvPr/>
                </p:nvSpPr>
                <p:spPr bwMode="auto">
                  <a:xfrm>
                    <a:off x="2947988" y="5618163"/>
                    <a:ext cx="30162" cy="14288"/>
                  </a:xfrm>
                  <a:custGeom>
                    <a:avLst/>
                    <a:gdLst>
                      <a:gd name="T0" fmla="*/ 6 w 8"/>
                      <a:gd name="T1" fmla="*/ 4 h 4"/>
                      <a:gd name="T2" fmla="*/ 2 w 8"/>
                      <a:gd name="T3" fmla="*/ 4 h 4"/>
                      <a:gd name="T4" fmla="*/ 0 w 8"/>
                      <a:gd name="T5" fmla="*/ 2 h 4"/>
                      <a:gd name="T6" fmla="*/ 2 w 8"/>
                      <a:gd name="T7" fmla="*/ 0 h 4"/>
                      <a:gd name="T8" fmla="*/ 6 w 8"/>
                      <a:gd name="T9" fmla="*/ 0 h 4"/>
                      <a:gd name="T10" fmla="*/ 8 w 8"/>
                      <a:gd name="T11" fmla="*/ 2 h 4"/>
                      <a:gd name="T12" fmla="*/ 6 w 8"/>
                      <a:gd name="T13" fmla="*/ 4 h 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8" h="4">
                        <a:moveTo>
                          <a:pt x="6" y="4"/>
                        </a:moveTo>
                        <a:cubicBezTo>
                          <a:pt x="2" y="4"/>
                          <a:pt x="2" y="4"/>
                          <a:pt x="2" y="4"/>
                        </a:cubicBezTo>
                        <a:cubicBezTo>
                          <a:pt x="1" y="4"/>
                          <a:pt x="0" y="3"/>
                          <a:pt x="0" y="2"/>
                        </a:cubicBezTo>
                        <a:cubicBezTo>
                          <a:pt x="0" y="1"/>
                          <a:pt x="1" y="0"/>
                          <a:pt x="2" y="0"/>
                        </a:cubicBezTo>
                        <a:cubicBezTo>
                          <a:pt x="6" y="0"/>
                          <a:pt x="6" y="0"/>
                          <a:pt x="6" y="0"/>
                        </a:cubicBezTo>
                        <a:cubicBezTo>
                          <a:pt x="7" y="0"/>
                          <a:pt x="8" y="1"/>
                          <a:pt x="8" y="2"/>
                        </a:cubicBezTo>
                        <a:cubicBezTo>
                          <a:pt x="8" y="3"/>
                          <a:pt x="7" y="4"/>
                          <a:pt x="6" y="4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  <p:sp>
                <p:nvSpPr>
                  <p:cNvPr id="134" name="Freeform 15"/>
                  <p:cNvSpPr>
                    <a:spLocks/>
                  </p:cNvSpPr>
                  <p:nvPr/>
                </p:nvSpPr>
                <p:spPr bwMode="auto">
                  <a:xfrm>
                    <a:off x="2994025" y="5713413"/>
                    <a:ext cx="26987" cy="28575"/>
                  </a:xfrm>
                  <a:custGeom>
                    <a:avLst/>
                    <a:gdLst>
                      <a:gd name="T0" fmla="*/ 2 w 7"/>
                      <a:gd name="T1" fmla="*/ 7 h 7"/>
                      <a:gd name="T2" fmla="*/ 0 w 7"/>
                      <a:gd name="T3" fmla="*/ 7 h 7"/>
                      <a:gd name="T4" fmla="*/ 0 w 7"/>
                      <a:gd name="T5" fmla="*/ 4 h 7"/>
                      <a:gd name="T6" fmla="*/ 3 w 7"/>
                      <a:gd name="T7" fmla="*/ 1 h 7"/>
                      <a:gd name="T8" fmla="*/ 6 w 7"/>
                      <a:gd name="T9" fmla="*/ 1 h 7"/>
                      <a:gd name="T10" fmla="*/ 6 w 7"/>
                      <a:gd name="T11" fmla="*/ 4 h 7"/>
                      <a:gd name="T12" fmla="*/ 3 w 7"/>
                      <a:gd name="T13" fmla="*/ 7 h 7"/>
                      <a:gd name="T14" fmla="*/ 2 w 7"/>
                      <a:gd name="T15" fmla="*/ 7 h 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7" h="7">
                        <a:moveTo>
                          <a:pt x="2" y="7"/>
                        </a:moveTo>
                        <a:cubicBezTo>
                          <a:pt x="1" y="7"/>
                          <a:pt x="1" y="7"/>
                          <a:pt x="0" y="7"/>
                        </a:cubicBezTo>
                        <a:cubicBezTo>
                          <a:pt x="0" y="6"/>
                          <a:pt x="0" y="5"/>
                          <a:pt x="0" y="4"/>
                        </a:cubicBezTo>
                        <a:cubicBezTo>
                          <a:pt x="3" y="1"/>
                          <a:pt x="3" y="1"/>
                          <a:pt x="3" y="1"/>
                        </a:cubicBezTo>
                        <a:cubicBezTo>
                          <a:pt x="4" y="0"/>
                          <a:pt x="5" y="0"/>
                          <a:pt x="6" y="1"/>
                        </a:cubicBezTo>
                        <a:cubicBezTo>
                          <a:pt x="7" y="2"/>
                          <a:pt x="7" y="3"/>
                          <a:pt x="6" y="4"/>
                        </a:cubicBezTo>
                        <a:cubicBezTo>
                          <a:pt x="3" y="7"/>
                          <a:pt x="3" y="7"/>
                          <a:pt x="3" y="7"/>
                        </a:cubicBezTo>
                        <a:cubicBezTo>
                          <a:pt x="3" y="7"/>
                          <a:pt x="2" y="7"/>
                          <a:pt x="2" y="7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</a:endParaRPr>
                  </a:p>
                </p:txBody>
              </p:sp>
            </p:grpSp>
            <p:sp>
              <p:nvSpPr>
                <p:cNvPr id="122" name="Oval 121"/>
                <p:cNvSpPr>
                  <a:spLocks noChangeAspect="1"/>
                </p:cNvSpPr>
                <p:nvPr/>
              </p:nvSpPr>
              <p:spPr>
                <a:xfrm>
                  <a:off x="2191245" y="1059329"/>
                  <a:ext cx="372038" cy="491769"/>
                </a:xfrm>
                <a:prstGeom prst="ellipse">
                  <a:avLst/>
                </a:prstGeom>
                <a:solidFill>
                  <a:srgbClr val="E2583D"/>
                </a:solidFill>
                <a:ln w="12700" cap="flat" cmpd="sng" algn="ctr">
                  <a:noFill/>
                  <a:prstDash val="solid"/>
                  <a:miter lim="800000"/>
                </a:ln>
                <a:effectLst>
                  <a:outerShdw blurRad="25400" dist="25400" dir="5400000" algn="t" rotWithShape="0">
                    <a:prstClr val="black">
                      <a:alpha val="40000"/>
                    </a:prstClr>
                  </a:outerShdw>
                </a:effectLst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  <p:grpSp>
            <p:nvGrpSpPr>
              <p:cNvPr id="119" name="Group 118"/>
              <p:cNvGrpSpPr/>
              <p:nvPr/>
            </p:nvGrpSpPr>
            <p:grpSpPr>
              <a:xfrm>
                <a:off x="2637412" y="948956"/>
                <a:ext cx="1819595" cy="303026"/>
                <a:chOff x="2637412" y="816342"/>
                <a:chExt cx="1819595" cy="303026"/>
              </a:xfrm>
            </p:grpSpPr>
            <p:sp>
              <p:nvSpPr>
                <p:cNvPr id="120" name="TextBox 119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E2583D"/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121" name="TextBox 120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xxx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  <p:grpSp>
          <p:nvGrpSpPr>
            <p:cNvPr id="114" name="Group 113"/>
            <p:cNvGrpSpPr/>
            <p:nvPr/>
          </p:nvGrpSpPr>
          <p:grpSpPr>
            <a:xfrm>
              <a:off x="610510" y="940187"/>
              <a:ext cx="1608202" cy="724271"/>
              <a:chOff x="431798" y="867581"/>
              <a:chExt cx="1608202" cy="724271"/>
            </a:xfrm>
          </p:grpSpPr>
          <p:sp>
            <p:nvSpPr>
              <p:cNvPr id="115" name="TextBox 114"/>
              <p:cNvSpPr txBox="1"/>
              <p:nvPr/>
            </p:nvSpPr>
            <p:spPr>
              <a:xfrm>
                <a:off x="431798" y="867581"/>
                <a:ext cx="888058" cy="185257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Deliverable 1</a:t>
                </a:r>
                <a:endPara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431798" y="1025787"/>
                <a:ext cx="1608202" cy="566065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lvl="0">
                  <a:lnSpc>
                    <a:spcPts val="1100"/>
                  </a:lnSpc>
                  <a:defRPr/>
                </a:pPr>
                <a:r>
                  <a:rPr lang="en-US" sz="1200" kern="0" dirty="0">
                    <a:solidFill>
                      <a:prstClr val="black"/>
                    </a:solidFill>
                    <a:latin typeface="Calibri Light"/>
                  </a:rPr>
                  <a:t>Defining the value of self sufficiency in support of self sustenance and revenue generation</a:t>
                </a:r>
                <a:endParaRPr lang="en-US" sz="1200" kern="0" dirty="0">
                  <a:solidFill>
                    <a:prstClr val="black"/>
                  </a:solidFill>
                  <a:latin typeface="Calibri Light"/>
                </a:endParaRPr>
              </a:p>
            </p:txBody>
          </p:sp>
        </p:grpSp>
      </p:grpSp>
      <p:grpSp>
        <p:nvGrpSpPr>
          <p:cNvPr id="14" name="Group 13"/>
          <p:cNvGrpSpPr/>
          <p:nvPr/>
        </p:nvGrpSpPr>
        <p:grpSpPr>
          <a:xfrm>
            <a:off x="458821" y="2606250"/>
            <a:ext cx="7324662" cy="690893"/>
            <a:chOff x="428696" y="1784011"/>
            <a:chExt cx="5421678" cy="693106"/>
          </a:xfrm>
        </p:grpSpPr>
        <p:grpSp>
          <p:nvGrpSpPr>
            <p:cNvPr id="92" name="Group 91"/>
            <p:cNvGrpSpPr/>
            <p:nvPr/>
          </p:nvGrpSpPr>
          <p:grpSpPr>
            <a:xfrm>
              <a:off x="3306234" y="1784011"/>
              <a:ext cx="2544140" cy="563358"/>
              <a:chOff x="3169542" y="1832279"/>
              <a:chExt cx="2544140" cy="563358"/>
            </a:xfrm>
          </p:grpSpPr>
          <p:sp>
            <p:nvSpPr>
              <p:cNvPr id="98" name="Line 6"/>
              <p:cNvSpPr>
                <a:spLocks noChangeShapeType="1"/>
              </p:cNvSpPr>
              <p:nvPr/>
            </p:nvSpPr>
            <p:spPr bwMode="auto">
              <a:xfrm>
                <a:off x="3619602" y="2183660"/>
                <a:ext cx="2094080" cy="0"/>
              </a:xfrm>
              <a:prstGeom prst="line">
                <a:avLst/>
              </a:prstGeom>
              <a:noFill/>
              <a:ln w="19050" cap="rnd">
                <a:solidFill>
                  <a:srgbClr val="AFABAB"/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00" name="Group 99"/>
              <p:cNvGrpSpPr/>
              <p:nvPr/>
            </p:nvGrpSpPr>
            <p:grpSpPr>
              <a:xfrm>
                <a:off x="3698378" y="1832279"/>
                <a:ext cx="1819595" cy="303026"/>
                <a:chOff x="2637412" y="816342"/>
                <a:chExt cx="1819595" cy="303026"/>
              </a:xfrm>
            </p:grpSpPr>
            <p:sp>
              <p:nvSpPr>
                <p:cNvPr id="110" name="TextBox 109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AFABAB"/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111" name="TextBox 110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  <p:sp>
            <p:nvSpPr>
              <p:cNvPr id="105" name="Freeform 23"/>
              <p:cNvSpPr>
                <a:spLocks/>
              </p:cNvSpPr>
              <p:nvPr/>
            </p:nvSpPr>
            <p:spPr bwMode="auto">
              <a:xfrm>
                <a:off x="3289421" y="2279546"/>
                <a:ext cx="29077" cy="29077"/>
              </a:xfrm>
              <a:custGeom>
                <a:avLst/>
                <a:gdLst>
                  <a:gd name="T0" fmla="*/ 2 w 11"/>
                  <a:gd name="T1" fmla="*/ 11 h 11"/>
                  <a:gd name="T2" fmla="*/ 1 w 11"/>
                  <a:gd name="T3" fmla="*/ 10 h 11"/>
                  <a:gd name="T4" fmla="*/ 1 w 11"/>
                  <a:gd name="T5" fmla="*/ 8 h 11"/>
                  <a:gd name="T6" fmla="*/ 8 w 11"/>
                  <a:gd name="T7" fmla="*/ 1 h 11"/>
                  <a:gd name="T8" fmla="*/ 10 w 11"/>
                  <a:gd name="T9" fmla="*/ 1 h 11"/>
                  <a:gd name="T10" fmla="*/ 10 w 11"/>
                  <a:gd name="T11" fmla="*/ 3 h 11"/>
                  <a:gd name="T12" fmla="*/ 3 w 11"/>
                  <a:gd name="T13" fmla="*/ 10 h 11"/>
                  <a:gd name="T14" fmla="*/ 2 w 11"/>
                  <a:gd name="T15" fmla="*/ 1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11">
                    <a:moveTo>
                      <a:pt x="2" y="11"/>
                    </a:moveTo>
                    <a:cubicBezTo>
                      <a:pt x="1" y="11"/>
                      <a:pt x="1" y="11"/>
                      <a:pt x="1" y="10"/>
                    </a:cubicBezTo>
                    <a:cubicBezTo>
                      <a:pt x="0" y="10"/>
                      <a:pt x="0" y="8"/>
                      <a:pt x="1" y="8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0"/>
                      <a:pt x="10" y="0"/>
                      <a:pt x="10" y="1"/>
                    </a:cubicBezTo>
                    <a:cubicBezTo>
                      <a:pt x="11" y="1"/>
                      <a:pt x="11" y="3"/>
                      <a:pt x="10" y="3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1"/>
                      <a:pt x="3" y="11"/>
                      <a:pt x="2" y="11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9" name="Oval 98"/>
              <p:cNvSpPr>
                <a:spLocks noChangeAspect="1"/>
              </p:cNvSpPr>
              <p:nvPr/>
            </p:nvSpPr>
            <p:spPr>
              <a:xfrm>
                <a:off x="3169542" y="1936750"/>
                <a:ext cx="347019" cy="458887"/>
              </a:xfrm>
              <a:prstGeom prst="ellipse">
                <a:avLst/>
              </a:prstGeom>
              <a:solidFill>
                <a:srgbClr val="AFABAB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428696" y="1784011"/>
              <a:ext cx="1811303" cy="693106"/>
              <a:chOff x="428696" y="1837130"/>
              <a:chExt cx="1811303" cy="693106"/>
            </a:xfrm>
          </p:grpSpPr>
          <p:sp>
            <p:nvSpPr>
              <p:cNvPr id="94" name="Rectangle 93"/>
              <p:cNvSpPr/>
              <p:nvPr/>
            </p:nvSpPr>
            <p:spPr>
              <a:xfrm>
                <a:off x="428696" y="1837130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95" name="Group 94"/>
              <p:cNvGrpSpPr/>
              <p:nvPr/>
            </p:nvGrpSpPr>
            <p:grpSpPr>
              <a:xfrm>
                <a:off x="610510" y="1950692"/>
                <a:ext cx="1447672" cy="343463"/>
                <a:chOff x="431798" y="990281"/>
                <a:chExt cx="1447672" cy="343463"/>
              </a:xfrm>
            </p:grpSpPr>
            <p:sp>
              <p:nvSpPr>
                <p:cNvPr id="96" name="TextBox 95"/>
                <p:cNvSpPr txBox="1"/>
                <p:nvPr/>
              </p:nvSpPr>
              <p:spPr>
                <a:xfrm>
                  <a:off x="431798" y="990281"/>
                  <a:ext cx="799411" cy="18525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Deliverable 2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97" name="TextBox 96"/>
                <p:cNvSpPr txBox="1"/>
                <p:nvPr/>
              </p:nvSpPr>
              <p:spPr>
                <a:xfrm>
                  <a:off x="431800" y="1148487"/>
                  <a:ext cx="1447670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defTabSz="914331">
                    <a:defRPr/>
                  </a:pPr>
                  <a:r>
                    <a:rPr lang="en-ZA" sz="1200" kern="0" dirty="0">
                      <a:solidFill>
                        <a:prstClr val="black"/>
                      </a:solidFill>
                      <a:latin typeface="Calibri Light"/>
                    </a:rPr>
                    <a:t>Production workshops</a:t>
                  </a:r>
                  <a:endParaRPr lang="en-ZA" sz="1200" kern="0" dirty="0">
                    <a:solidFill>
                      <a:prstClr val="black"/>
                    </a:solidFill>
                    <a:latin typeface="Calibri Light"/>
                  </a:endParaRPr>
                </a:p>
              </p:txBody>
            </p:sp>
          </p:grpSp>
        </p:grpSp>
      </p:grpSp>
      <p:grpSp>
        <p:nvGrpSpPr>
          <p:cNvPr id="15" name="Group 14"/>
          <p:cNvGrpSpPr/>
          <p:nvPr/>
        </p:nvGrpSpPr>
        <p:grpSpPr>
          <a:xfrm>
            <a:off x="458821" y="4969304"/>
            <a:ext cx="6888511" cy="690893"/>
            <a:chOff x="428696" y="4288071"/>
            <a:chExt cx="5098841" cy="693106"/>
          </a:xfrm>
        </p:grpSpPr>
        <p:grpSp>
          <p:nvGrpSpPr>
            <p:cNvPr id="75" name="Group 74"/>
            <p:cNvGrpSpPr/>
            <p:nvPr/>
          </p:nvGrpSpPr>
          <p:grpSpPr>
            <a:xfrm>
              <a:off x="2753363" y="4288071"/>
              <a:ext cx="2774174" cy="596240"/>
              <a:chOff x="2616671" y="4481679"/>
              <a:chExt cx="2774174" cy="596240"/>
            </a:xfrm>
          </p:grpSpPr>
          <p:sp>
            <p:nvSpPr>
              <p:cNvPr id="81" name="Line 6"/>
              <p:cNvSpPr>
                <a:spLocks noChangeShapeType="1"/>
              </p:cNvSpPr>
              <p:nvPr/>
            </p:nvSpPr>
            <p:spPr bwMode="auto">
              <a:xfrm>
                <a:off x="3051393" y="4882629"/>
                <a:ext cx="2339452" cy="0"/>
              </a:xfrm>
              <a:prstGeom prst="line">
                <a:avLst/>
              </a:prstGeom>
              <a:noFill/>
              <a:ln w="19050" cap="rnd">
                <a:solidFill>
                  <a:schemeClr val="accent1">
                    <a:lumMod val="75000"/>
                  </a:schemeClr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Oval 81"/>
              <p:cNvSpPr>
                <a:spLocks noChangeAspect="1"/>
              </p:cNvSpPr>
              <p:nvPr/>
            </p:nvSpPr>
            <p:spPr>
              <a:xfrm>
                <a:off x="2616671" y="4586150"/>
                <a:ext cx="367070" cy="491769"/>
              </a:xfrm>
              <a:prstGeom prst="ellipse">
                <a:avLst/>
              </a:prstGeom>
              <a:solidFill>
                <a:schemeClr val="accent5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83" name="Group 82"/>
              <p:cNvGrpSpPr/>
              <p:nvPr/>
            </p:nvGrpSpPr>
            <p:grpSpPr>
              <a:xfrm>
                <a:off x="3145506" y="4481679"/>
                <a:ext cx="1819595" cy="303026"/>
                <a:chOff x="2637412" y="816342"/>
                <a:chExt cx="1819595" cy="303026"/>
              </a:xfrm>
            </p:grpSpPr>
            <p:sp>
              <p:nvSpPr>
                <p:cNvPr id="90" name="TextBox 89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chemeClr val="accent1">
                          <a:lumMod val="50000"/>
                        </a:schemeClr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91" name="TextBox 90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3B3939"/>
                      </a:solidFill>
                      <a:effectLst/>
                      <a:uLnTx/>
                      <a:uFillTx/>
                      <a:latin typeface="Calibri Light"/>
                    </a:rPr>
                    <a:t>xxx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3B3939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  <p:grpSp>
          <p:nvGrpSpPr>
            <p:cNvPr id="76" name="Group 75"/>
            <p:cNvGrpSpPr/>
            <p:nvPr/>
          </p:nvGrpSpPr>
          <p:grpSpPr>
            <a:xfrm>
              <a:off x="428696" y="4288071"/>
              <a:ext cx="1811303" cy="693106"/>
              <a:chOff x="428696" y="4288071"/>
              <a:chExt cx="1811303" cy="693106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428696" y="4288071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78" name="Group 77"/>
              <p:cNvGrpSpPr/>
              <p:nvPr/>
            </p:nvGrpSpPr>
            <p:grpSpPr>
              <a:xfrm>
                <a:off x="610511" y="4401633"/>
                <a:ext cx="1447671" cy="343463"/>
                <a:chOff x="431799" y="990281"/>
                <a:chExt cx="1447671" cy="343463"/>
              </a:xfrm>
            </p:grpSpPr>
            <p:sp>
              <p:nvSpPr>
                <p:cNvPr id="79" name="TextBox 78"/>
                <p:cNvSpPr txBox="1"/>
                <p:nvPr/>
              </p:nvSpPr>
              <p:spPr>
                <a:xfrm>
                  <a:off x="431799" y="990281"/>
                  <a:ext cx="799411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Deliverable 5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431800" y="1148487"/>
                  <a:ext cx="1447670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>
                    <a:defRPr/>
                  </a:pPr>
                  <a:r>
                    <a:rPr lang="en-US" sz="1200" kern="0" dirty="0" smtClean="0">
                      <a:solidFill>
                        <a:prstClr val="black"/>
                      </a:solidFill>
                      <a:latin typeface="Calibri Light"/>
                    </a:rPr>
                    <a:t>xxx</a:t>
                  </a:r>
                  <a:endParaRPr lang="en-US" sz="1200" kern="0" dirty="0">
                    <a:solidFill>
                      <a:prstClr val="black"/>
                    </a:solidFill>
                    <a:latin typeface="Calibri Light"/>
                  </a:endParaRPr>
                </a:p>
              </p:txBody>
            </p:sp>
          </p:grpSp>
        </p:grpSp>
      </p:grpSp>
      <p:grpSp>
        <p:nvGrpSpPr>
          <p:cNvPr id="17" name="Group 16"/>
          <p:cNvGrpSpPr/>
          <p:nvPr/>
        </p:nvGrpSpPr>
        <p:grpSpPr>
          <a:xfrm>
            <a:off x="458821" y="3393935"/>
            <a:ext cx="10959860" cy="690893"/>
            <a:chOff x="428696" y="2618697"/>
            <a:chExt cx="8112433" cy="693106"/>
          </a:xfrm>
        </p:grpSpPr>
        <p:grpSp>
          <p:nvGrpSpPr>
            <p:cNvPr id="58" name="Group 57"/>
            <p:cNvGrpSpPr/>
            <p:nvPr/>
          </p:nvGrpSpPr>
          <p:grpSpPr>
            <a:xfrm>
              <a:off x="6010933" y="2618697"/>
              <a:ext cx="2530196" cy="596240"/>
              <a:chOff x="6010933" y="2719532"/>
              <a:chExt cx="2530196" cy="596240"/>
            </a:xfrm>
          </p:grpSpPr>
          <p:sp>
            <p:nvSpPr>
              <p:cNvPr id="64" name="Oval 63"/>
              <p:cNvSpPr>
                <a:spLocks noChangeAspect="1"/>
              </p:cNvSpPr>
              <p:nvPr/>
            </p:nvSpPr>
            <p:spPr>
              <a:xfrm>
                <a:off x="6010933" y="2824003"/>
                <a:ext cx="349664" cy="491769"/>
              </a:xfrm>
              <a:prstGeom prst="ellipse">
                <a:avLst/>
              </a:prstGeom>
              <a:solidFill>
                <a:srgbClr val="78D2D2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65" name="Group 64"/>
              <p:cNvGrpSpPr/>
              <p:nvPr/>
            </p:nvGrpSpPr>
            <p:grpSpPr>
              <a:xfrm>
                <a:off x="6441109" y="2719532"/>
                <a:ext cx="2100020" cy="347572"/>
                <a:chOff x="6441109" y="2719532"/>
                <a:chExt cx="2100020" cy="347572"/>
              </a:xfrm>
            </p:grpSpPr>
            <p:sp>
              <p:nvSpPr>
                <p:cNvPr id="66" name="Line 6"/>
                <p:cNvSpPr>
                  <a:spLocks noChangeShapeType="1"/>
                </p:cNvSpPr>
                <p:nvPr/>
              </p:nvSpPr>
              <p:spPr bwMode="auto">
                <a:xfrm>
                  <a:off x="6441109" y="3067104"/>
                  <a:ext cx="2100020" cy="0"/>
                </a:xfrm>
                <a:prstGeom prst="line">
                  <a:avLst/>
                </a:prstGeom>
                <a:noFill/>
                <a:ln w="19050" cap="rnd">
                  <a:solidFill>
                    <a:srgbClr val="78D2D2"/>
                  </a:solidFill>
                  <a:prstDash val="solid"/>
                  <a:round/>
                  <a:headEnd/>
                  <a:tailEnd type="oval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</a:endParaRPr>
                </a:p>
              </p:txBody>
            </p:sp>
            <p:grpSp>
              <p:nvGrpSpPr>
                <p:cNvPr id="67" name="Group 66"/>
                <p:cNvGrpSpPr/>
                <p:nvPr/>
              </p:nvGrpSpPr>
              <p:grpSpPr>
                <a:xfrm>
                  <a:off x="6539768" y="2719532"/>
                  <a:ext cx="1819595" cy="303026"/>
                  <a:chOff x="2637412" y="816342"/>
                  <a:chExt cx="1819595" cy="303026"/>
                </a:xfrm>
              </p:grpSpPr>
              <p:sp>
                <p:nvSpPr>
                  <p:cNvPr id="73" name="TextBox 72"/>
                  <p:cNvSpPr txBox="1"/>
                  <p:nvPr/>
                </p:nvSpPr>
                <p:spPr>
                  <a:xfrm>
                    <a:off x="2637413" y="816342"/>
                    <a:ext cx="1447670" cy="153888"/>
                  </a:xfrm>
                  <a:prstGeom prst="rect">
                    <a:avLst/>
                  </a:prstGeom>
                  <a:noFill/>
                  <a:ln w="6350">
                    <a:noFill/>
                    <a:prstDash val="dash"/>
                  </a:ln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78D2D2"/>
                        </a:solidFill>
                        <a:effectLst/>
                        <a:uLnTx/>
                        <a:uFillTx/>
                        <a:latin typeface="Calibri Light"/>
                      </a:rPr>
                      <a:t>START – FINISH DATE</a:t>
                    </a:r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2637412" y="965480"/>
                    <a:ext cx="1819595" cy="153888"/>
                  </a:xfrm>
                  <a:prstGeom prst="rect">
                    <a:avLst/>
                  </a:prstGeom>
                  <a:noFill/>
                  <a:ln w="6350">
                    <a:noFill/>
                    <a:prstDash val="dash"/>
                  </a:ln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0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 Light"/>
                      </a:rPr>
                      <a:t>xx</a:t>
                    </a:r>
                    <a:endParaRPr kumimoji="0" lang="en-US" sz="1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endParaRPr>
                  </a:p>
                </p:txBody>
              </p:sp>
            </p:grpSp>
          </p:grpSp>
        </p:grpSp>
        <p:grpSp>
          <p:nvGrpSpPr>
            <p:cNvPr id="59" name="Group 58"/>
            <p:cNvGrpSpPr/>
            <p:nvPr/>
          </p:nvGrpSpPr>
          <p:grpSpPr>
            <a:xfrm>
              <a:off x="428696" y="2618697"/>
              <a:ext cx="1811303" cy="693106"/>
              <a:chOff x="428696" y="2663174"/>
              <a:chExt cx="1811303" cy="693106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428696" y="2663174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61" name="Group 60"/>
              <p:cNvGrpSpPr/>
              <p:nvPr/>
            </p:nvGrpSpPr>
            <p:grpSpPr>
              <a:xfrm>
                <a:off x="610511" y="2776736"/>
                <a:ext cx="1447671" cy="343463"/>
                <a:chOff x="431799" y="990281"/>
                <a:chExt cx="1447671" cy="343463"/>
              </a:xfrm>
            </p:grpSpPr>
            <p:sp>
              <p:nvSpPr>
                <p:cNvPr id="62" name="TextBox 61"/>
                <p:cNvSpPr txBox="1"/>
                <p:nvPr/>
              </p:nvSpPr>
              <p:spPr>
                <a:xfrm>
                  <a:off x="431799" y="990281"/>
                  <a:ext cx="799411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en-US" sz="1200" b="1" kern="0" dirty="0">
                      <a:solidFill>
                        <a:prstClr val="black"/>
                      </a:solidFill>
                      <a:latin typeface="Calibri Light"/>
                    </a:rPr>
                    <a:t>D</a:t>
                  </a:r>
                  <a:r>
                    <a:rPr lang="en-US" sz="1200" b="1" kern="0" dirty="0" smtClean="0">
                      <a:solidFill>
                        <a:prstClr val="black"/>
                      </a:solidFill>
                      <a:latin typeface="Calibri Light"/>
                    </a:rPr>
                    <a:t>eliverable</a:t>
                  </a: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3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431800" y="1148487"/>
                  <a:ext cx="1447670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>
                    <a:defRPr/>
                  </a:pPr>
                  <a:r>
                    <a:rPr lang="en-US" sz="1200" kern="0" dirty="0">
                      <a:solidFill>
                        <a:prstClr val="black"/>
                      </a:solidFill>
                      <a:latin typeface="Calibri Light"/>
                    </a:rPr>
                    <a:t>Financial sustainability</a:t>
                  </a:r>
                  <a:endParaRPr lang="en-US" sz="1200" kern="0" dirty="0">
                    <a:solidFill>
                      <a:prstClr val="black"/>
                    </a:solidFill>
                    <a:latin typeface="Calibri Light"/>
                  </a:endParaRPr>
                </a:p>
              </p:txBody>
            </p:sp>
          </p:grpSp>
        </p:grpSp>
      </p:grpSp>
      <p:grpSp>
        <p:nvGrpSpPr>
          <p:cNvPr id="18" name="Group 17"/>
          <p:cNvGrpSpPr/>
          <p:nvPr/>
        </p:nvGrpSpPr>
        <p:grpSpPr>
          <a:xfrm>
            <a:off x="458821" y="4181620"/>
            <a:ext cx="9766891" cy="690893"/>
            <a:chOff x="428696" y="3453383"/>
            <a:chExt cx="7229404" cy="693106"/>
          </a:xfrm>
        </p:grpSpPr>
        <p:grpSp>
          <p:nvGrpSpPr>
            <p:cNvPr id="41" name="Group 40"/>
            <p:cNvGrpSpPr/>
            <p:nvPr/>
          </p:nvGrpSpPr>
          <p:grpSpPr>
            <a:xfrm>
              <a:off x="428696" y="3453383"/>
              <a:ext cx="1811303" cy="693106"/>
              <a:chOff x="428696" y="3630644"/>
              <a:chExt cx="1811303" cy="693106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428696" y="3630644"/>
                <a:ext cx="1811303" cy="693106"/>
              </a:xfrm>
              <a:prstGeom prst="rect">
                <a:avLst/>
              </a:prstGeom>
              <a:solidFill>
                <a:sysClr val="window" lastClr="FFFFFF">
                  <a:lumMod val="75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610511" y="3744206"/>
                <a:ext cx="1447671" cy="343463"/>
                <a:chOff x="431799" y="990281"/>
                <a:chExt cx="1447671" cy="343463"/>
              </a:xfrm>
            </p:grpSpPr>
            <p:sp>
              <p:nvSpPr>
                <p:cNvPr id="56" name="TextBox 55"/>
                <p:cNvSpPr txBox="1"/>
                <p:nvPr/>
              </p:nvSpPr>
              <p:spPr>
                <a:xfrm>
                  <a:off x="431799" y="990281"/>
                  <a:ext cx="799411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2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Deliverable 4</a:t>
                  </a:r>
                  <a:endPara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431800" y="1148487"/>
                  <a:ext cx="1447670" cy="185257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lvl="0">
                    <a:defRPr/>
                  </a:pPr>
                  <a:r>
                    <a:rPr lang="en-US" sz="1200" kern="0" dirty="0" smtClean="0">
                      <a:solidFill>
                        <a:prstClr val="black"/>
                      </a:solidFill>
                      <a:latin typeface="Calibri Light"/>
                    </a:rPr>
                    <a:t>xxx</a:t>
                  </a:r>
                  <a:endParaRPr lang="en-US" sz="1200" kern="0" dirty="0">
                    <a:solidFill>
                      <a:prstClr val="black"/>
                    </a:solidFill>
                    <a:latin typeface="Calibri Light"/>
                  </a:endParaRPr>
                </a:p>
              </p:txBody>
            </p:sp>
          </p:grpSp>
        </p:grpSp>
        <p:grpSp>
          <p:nvGrpSpPr>
            <p:cNvPr id="42" name="Group 41"/>
            <p:cNvGrpSpPr/>
            <p:nvPr/>
          </p:nvGrpSpPr>
          <p:grpSpPr>
            <a:xfrm>
              <a:off x="5184847" y="3453383"/>
              <a:ext cx="2473253" cy="596240"/>
              <a:chOff x="5184847" y="3596549"/>
              <a:chExt cx="2473253" cy="596240"/>
            </a:xfrm>
          </p:grpSpPr>
          <p:sp>
            <p:nvSpPr>
              <p:cNvPr id="43" name="Line 6"/>
              <p:cNvSpPr>
                <a:spLocks noChangeShapeType="1"/>
              </p:cNvSpPr>
              <p:nvPr/>
            </p:nvSpPr>
            <p:spPr bwMode="auto">
              <a:xfrm>
                <a:off x="5654665" y="3950548"/>
                <a:ext cx="2003435" cy="0"/>
              </a:xfrm>
              <a:prstGeom prst="line">
                <a:avLst/>
              </a:prstGeom>
              <a:noFill/>
              <a:ln w="19050" cap="rnd">
                <a:solidFill>
                  <a:srgbClr val="3B3939"/>
                </a:solidFill>
                <a:prstDash val="solid"/>
                <a:round/>
                <a:headEnd/>
                <a:tailEnd type="oval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5184847" y="3701020"/>
                <a:ext cx="347018" cy="491769"/>
              </a:xfrm>
              <a:prstGeom prst="ellipse">
                <a:avLst/>
              </a:prstGeom>
              <a:solidFill>
                <a:srgbClr val="3B3939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25400" dist="254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  <p:grpSp>
            <p:nvGrpSpPr>
              <p:cNvPr id="45" name="Group 44"/>
              <p:cNvGrpSpPr/>
              <p:nvPr/>
            </p:nvGrpSpPr>
            <p:grpSpPr>
              <a:xfrm>
                <a:off x="5713682" y="3596549"/>
                <a:ext cx="1819595" cy="303026"/>
                <a:chOff x="2637412" y="816342"/>
                <a:chExt cx="1819595" cy="303026"/>
              </a:xfrm>
            </p:grpSpPr>
            <p:sp>
              <p:nvSpPr>
                <p:cNvPr id="52" name="TextBox 51"/>
                <p:cNvSpPr txBox="1"/>
                <p:nvPr/>
              </p:nvSpPr>
              <p:spPr>
                <a:xfrm>
                  <a:off x="2637413" y="816342"/>
                  <a:ext cx="1447670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3B3939"/>
                      </a:solidFill>
                      <a:effectLst/>
                      <a:uLnTx/>
                      <a:uFillTx/>
                      <a:latin typeface="Calibri Light"/>
                    </a:rPr>
                    <a:t>START – FINISH DATE</a:t>
                  </a: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2637412" y="965480"/>
                  <a:ext cx="1819595" cy="153888"/>
                </a:xfrm>
                <a:prstGeom prst="rect">
                  <a:avLst/>
                </a:prstGeom>
                <a:noFill/>
                <a:ln w="6350">
                  <a:noFill/>
                  <a:prstDash val="dash"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 Light"/>
                    </a:rPr>
                    <a:t>xx</a:t>
                  </a:r>
                  <a:endPara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endParaRPr>
                </a:p>
              </p:txBody>
            </p:sp>
          </p:grpSp>
        </p:grpSp>
      </p:grpSp>
      <p:grpSp>
        <p:nvGrpSpPr>
          <p:cNvPr id="19" name="Group 18"/>
          <p:cNvGrpSpPr/>
          <p:nvPr/>
        </p:nvGrpSpPr>
        <p:grpSpPr>
          <a:xfrm>
            <a:off x="5838853" y="1123505"/>
            <a:ext cx="2805715" cy="490537"/>
            <a:chOff x="2260934" y="1232169"/>
            <a:chExt cx="2076776" cy="492108"/>
          </a:xfrm>
        </p:grpSpPr>
        <p:sp>
          <p:nvSpPr>
            <p:cNvPr id="31" name="Rectangle 30"/>
            <p:cNvSpPr/>
            <p:nvPr/>
          </p:nvSpPr>
          <p:spPr>
            <a:xfrm>
              <a:off x="2260934" y="1232169"/>
              <a:ext cx="2076776" cy="492108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920084" y="1293443"/>
              <a:ext cx="758472" cy="184666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rPr>
                <a:t>MONTH 2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2307570" y="1509115"/>
              <a:ext cx="1983504" cy="153888"/>
              <a:chOff x="2314713" y="1509115"/>
              <a:chExt cx="1983504" cy="153888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2314713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1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2828561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2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3342409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3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856255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4</a:t>
                </a:r>
              </a:p>
            </p:txBody>
          </p:sp>
          <p:cxnSp>
            <p:nvCxnSpPr>
              <p:cNvPr id="38" name="Straight Connector 37"/>
              <p:cNvCxnSpPr/>
              <p:nvPr/>
            </p:nvCxnSpPr>
            <p:spPr>
              <a:xfrm>
                <a:off x="2792618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3306466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3820314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  <p:grpSp>
        <p:nvGrpSpPr>
          <p:cNvPr id="20" name="Group 19"/>
          <p:cNvGrpSpPr/>
          <p:nvPr/>
        </p:nvGrpSpPr>
        <p:grpSpPr>
          <a:xfrm>
            <a:off x="8771821" y="1123505"/>
            <a:ext cx="2805715" cy="490537"/>
            <a:chOff x="2260934" y="1232169"/>
            <a:chExt cx="2076776" cy="492108"/>
          </a:xfrm>
        </p:grpSpPr>
        <p:sp>
          <p:nvSpPr>
            <p:cNvPr id="21" name="Rectangle 20"/>
            <p:cNvSpPr/>
            <p:nvPr/>
          </p:nvSpPr>
          <p:spPr>
            <a:xfrm>
              <a:off x="2260934" y="1232169"/>
              <a:ext cx="2076776" cy="492108"/>
            </a:xfrm>
            <a:prstGeom prst="rect">
              <a:avLst/>
            </a:prstGeom>
            <a:solidFill>
              <a:sysClr val="window" lastClr="FFFFFF">
                <a:lumMod val="7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920084" y="1293443"/>
              <a:ext cx="758472" cy="184666"/>
            </a:xfrm>
            <a:prstGeom prst="rect">
              <a:avLst/>
            </a:prstGeom>
            <a:noFill/>
            <a:ln w="6350">
              <a:noFill/>
              <a:prstDash val="dash"/>
            </a:ln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/>
                </a:rPr>
                <a:t>MONTH 3</a:t>
              </a: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2307570" y="1509115"/>
              <a:ext cx="1983504" cy="153888"/>
              <a:chOff x="2314713" y="1509115"/>
              <a:chExt cx="1983504" cy="153888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2314713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1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828561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2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342409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3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856255" y="1509115"/>
                <a:ext cx="441962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 Light"/>
                  </a:rPr>
                  <a:t>Week 4</a:t>
                </a: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792618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3306466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3820314" y="1522469"/>
                <a:ext cx="0" cy="127180"/>
              </a:xfrm>
              <a:prstGeom prst="line">
                <a:avLst/>
              </a:prstGeom>
              <a:noFill/>
              <a:ln w="6350" cap="flat" cmpd="sng" algn="ctr">
                <a:solidFill>
                  <a:sysClr val="windowText" lastClr="000000">
                    <a:lumMod val="65000"/>
                    <a:lumOff val="35000"/>
                  </a:sysClr>
                </a:solidFill>
                <a:prstDash val="solid"/>
                <a:miter lim="800000"/>
              </a:ln>
              <a:effectLst/>
            </p:spPr>
          </p:cxnSp>
        </p:grpSp>
      </p:grpSp>
      <p:sp>
        <p:nvSpPr>
          <p:cNvPr id="146" name="Rectangle 145"/>
          <p:cNvSpPr/>
          <p:nvPr/>
        </p:nvSpPr>
        <p:spPr>
          <a:xfrm>
            <a:off x="458821" y="5773396"/>
            <a:ext cx="2447062" cy="690893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704453" y="5886595"/>
            <a:ext cx="1080000" cy="184666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</a:rPr>
              <a:t>Deliverable 6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04454" y="6044296"/>
            <a:ext cx="1955795" cy="184666"/>
          </a:xfrm>
          <a:prstGeom prst="rect">
            <a:avLst/>
          </a:prstGeom>
          <a:noFill/>
          <a:ln w="6350">
            <a:noFill/>
            <a:prstDash val="dash"/>
          </a:ln>
        </p:spPr>
        <p:txBody>
          <a:bodyPr wrap="square" lIns="0" tIns="0" rIns="0" bIns="0" rtlCol="0">
            <a:spAutoFit/>
          </a:bodyPr>
          <a:lstStyle/>
          <a:p>
            <a:pPr lvl="0">
              <a:defRPr/>
            </a:pPr>
            <a:r>
              <a:rPr lang="en-US" sz="1200" kern="0" dirty="0" smtClean="0">
                <a:solidFill>
                  <a:prstClr val="black"/>
                </a:solidFill>
                <a:latin typeface="Calibri Light"/>
              </a:rPr>
              <a:t>xxx</a:t>
            </a:r>
            <a:endParaRPr lang="en-US" sz="1200" kern="0" dirty="0">
              <a:solidFill>
                <a:prstClr val="black"/>
              </a:solidFill>
              <a:latin typeface="Calibri Light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7730673" y="5811330"/>
            <a:ext cx="3747896" cy="594336"/>
            <a:chOff x="2616671" y="4481679"/>
            <a:chExt cx="2774174" cy="596240"/>
          </a:xfrm>
        </p:grpSpPr>
        <p:sp>
          <p:nvSpPr>
            <p:cNvPr id="156" name="Line 6"/>
            <p:cNvSpPr>
              <a:spLocks noChangeShapeType="1"/>
            </p:cNvSpPr>
            <p:nvPr/>
          </p:nvSpPr>
          <p:spPr bwMode="auto">
            <a:xfrm>
              <a:off x="3051393" y="4882629"/>
              <a:ext cx="2339452" cy="0"/>
            </a:xfrm>
            <a:prstGeom prst="line">
              <a:avLst/>
            </a:prstGeom>
            <a:noFill/>
            <a:ln w="19050" cap="rnd">
              <a:solidFill>
                <a:srgbClr val="6600FF"/>
              </a:solidFill>
              <a:prstDash val="solid"/>
              <a:round/>
              <a:headEnd/>
              <a:tailEnd type="oval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Oval 156"/>
            <p:cNvSpPr>
              <a:spLocks noChangeAspect="1"/>
            </p:cNvSpPr>
            <p:nvPr/>
          </p:nvSpPr>
          <p:spPr>
            <a:xfrm>
              <a:off x="2616671" y="4586150"/>
              <a:ext cx="367070" cy="491769"/>
            </a:xfrm>
            <a:prstGeom prst="ellipse">
              <a:avLst/>
            </a:prstGeom>
            <a:solidFill>
              <a:srgbClr val="6600FF"/>
            </a:solidFill>
            <a:ln w="12700" cap="flat" cmpd="sng" algn="ctr">
              <a:noFill/>
              <a:prstDash val="solid"/>
              <a:miter lim="800000"/>
            </a:ln>
            <a:effectLst>
              <a:outerShdw blurRad="25400" dist="25400" dir="5400000" algn="t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/>
              </a:endParaRPr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3145506" y="4481679"/>
              <a:ext cx="1819595" cy="303026"/>
              <a:chOff x="2637412" y="816342"/>
              <a:chExt cx="1819595" cy="303026"/>
            </a:xfrm>
          </p:grpSpPr>
          <p:sp>
            <p:nvSpPr>
              <p:cNvPr id="159" name="TextBox 158"/>
              <p:cNvSpPr txBox="1"/>
              <p:nvPr/>
            </p:nvSpPr>
            <p:spPr>
              <a:xfrm>
                <a:off x="2637413" y="816342"/>
                <a:ext cx="1447670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6600FF"/>
                    </a:solidFill>
                    <a:effectLst/>
                    <a:uLnTx/>
                    <a:uFillTx/>
                    <a:latin typeface="Calibri Light"/>
                  </a:rPr>
                  <a:t>START – FINISH DATE</a:t>
                </a:r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2637412" y="965480"/>
                <a:ext cx="1819595" cy="153888"/>
              </a:xfrm>
              <a:prstGeom prst="rect">
                <a:avLst/>
              </a:prstGeom>
              <a:noFill/>
              <a:ln w="6350">
                <a:noFill/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3B3939"/>
                    </a:solidFill>
                    <a:effectLst/>
                    <a:uLnTx/>
                    <a:uFillTx/>
                    <a:latin typeface="Calibri Light"/>
                  </a:rPr>
                  <a:t>xxx</a:t>
                </a: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3B3939"/>
                  </a:solidFill>
                  <a:effectLst/>
                  <a:uLnTx/>
                  <a:uFillTx/>
                  <a:latin typeface="Calibri Ligh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9265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5)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Risk Management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graphicFrame>
        <p:nvGraphicFramePr>
          <p:cNvPr id="124" name="Table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481700"/>
              </p:ext>
            </p:extLst>
          </p:nvPr>
        </p:nvGraphicFramePr>
        <p:xfrm>
          <a:off x="492754" y="1232661"/>
          <a:ext cx="11260881" cy="28462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53627"/>
                <a:gridCol w="3753627"/>
                <a:gridCol w="3753627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Deliverable</a:t>
                      </a:r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Strategi</a:t>
                      </a:r>
                      <a:r>
                        <a:rPr lang="en-US" baseline="0" dirty="0" smtClean="0"/>
                        <a:t>c Risk</a:t>
                      </a:r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Risk Mitigation</a:t>
                      </a:r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sz="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ZA" sz="100" dirty="0"/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33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Defining the value of self sufficiency in support of self sustenance and revenue generation</a:t>
                      </a:r>
                      <a:endParaRPr lang="en-US" sz="18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ZA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67200"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sz="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40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5)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Conclusion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631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DBE75937-E151-4B2B-8C64-9A22524FD06C}"/>
              </a:ext>
            </a:extLst>
          </p:cNvPr>
          <p:cNvSpPr/>
          <p:nvPr/>
        </p:nvSpPr>
        <p:spPr>
          <a:xfrm>
            <a:off x="0" y="5909529"/>
            <a:ext cx="2430272" cy="113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343C31C0-A678-488B-954D-3C31F9292F64}"/>
              </a:ext>
            </a:extLst>
          </p:cNvPr>
          <p:cNvSpPr/>
          <p:nvPr/>
        </p:nvSpPr>
        <p:spPr>
          <a:xfrm>
            <a:off x="2430271" y="1"/>
            <a:ext cx="9761728" cy="6857999"/>
          </a:xfrm>
          <a:prstGeom prst="rect">
            <a:avLst/>
          </a:prstGeom>
          <a:solidFill>
            <a:schemeClr val="accent6">
              <a:lumMod val="7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8DC1846-0E46-4E7D-93F6-E862AC9D9881}"/>
              </a:ext>
            </a:extLst>
          </p:cNvPr>
          <p:cNvSpPr/>
          <p:nvPr/>
        </p:nvSpPr>
        <p:spPr>
          <a:xfrm>
            <a:off x="0" y="-1"/>
            <a:ext cx="2311400" cy="5909529"/>
          </a:xfrm>
          <a:prstGeom prst="rect">
            <a:avLst/>
          </a:prstGeom>
          <a:solidFill>
            <a:schemeClr val="accent6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7492E08-0E2F-4761-9D2E-B3813C92F001}"/>
              </a:ext>
            </a:extLst>
          </p:cNvPr>
          <p:cNvSpPr/>
          <p:nvPr/>
        </p:nvSpPr>
        <p:spPr>
          <a:xfrm>
            <a:off x="3385470" y="2751890"/>
            <a:ext cx="7851332" cy="1354217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800" dirty="0">
                <a:solidFill>
                  <a:prstClr val="white"/>
                </a:solidFill>
                <a:latin typeface="Consolas" panose="020B0609020204030204"/>
              </a:rPr>
              <a:t>THANK YOU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D9DE8BFE-FE5B-4B85-95C6-4BC24BEA18CB}"/>
              </a:ext>
            </a:extLst>
          </p:cNvPr>
          <p:cNvSpPr/>
          <p:nvPr/>
        </p:nvSpPr>
        <p:spPr>
          <a:xfrm>
            <a:off x="2237362" y="0"/>
            <a:ext cx="19290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9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6D0D4A4D-E24D-2F41-9FA6-C98D876AAF6D}"/>
              </a:ext>
            </a:extLst>
          </p:cNvPr>
          <p:cNvSpPr/>
          <p:nvPr/>
        </p:nvSpPr>
        <p:spPr>
          <a:xfrm>
            <a:off x="246530" y="1"/>
            <a:ext cx="1119554" cy="5651970"/>
          </a:xfrm>
          <a:prstGeom prst="rect">
            <a:avLst/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B12DE1F-585B-2140-B2BD-40C67FF0C1F0}"/>
              </a:ext>
            </a:extLst>
          </p:cNvPr>
          <p:cNvSpPr/>
          <p:nvPr/>
        </p:nvSpPr>
        <p:spPr>
          <a:xfrm>
            <a:off x="1366084" y="0"/>
            <a:ext cx="2584934" cy="685800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32FC7D8-2C69-3447-8C60-C8D12747CDF8}"/>
              </a:ext>
            </a:extLst>
          </p:cNvPr>
          <p:cNvSpPr/>
          <p:nvPr/>
        </p:nvSpPr>
        <p:spPr>
          <a:xfrm>
            <a:off x="246530" y="5651970"/>
            <a:ext cx="1119554" cy="1217293"/>
          </a:xfrm>
          <a:prstGeom prst="rect">
            <a:avLst/>
          </a:prstGeom>
          <a:solidFill>
            <a:srgbClr val="C7A96E">
              <a:lumMod val="60000"/>
              <a:lumOff val="4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xmlns="" id="{F5A4D105-B434-874D-A09A-E945722F8660}"/>
              </a:ext>
            </a:extLst>
          </p:cNvPr>
          <p:cNvSpPr txBox="1">
            <a:spLocks/>
          </p:cNvSpPr>
          <p:nvPr/>
        </p:nvSpPr>
        <p:spPr>
          <a:xfrm rot="16200000">
            <a:off x="-863548" y="1392708"/>
            <a:ext cx="3402872" cy="88639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3200" i="1" dirty="0" smtClean="0">
                <a:solidFill>
                  <a:srgbClr val="FFFFFF"/>
                </a:solidFill>
                <a:latin typeface="Georgia"/>
              </a:rPr>
              <a:t>Presentation outline</a:t>
            </a:r>
            <a:endParaRPr lang="en-US" sz="3200" i="1" dirty="0">
              <a:solidFill>
                <a:srgbClr val="FFFFFF"/>
              </a:solidFill>
              <a:latin typeface="Georgia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ADE5B180-9DA6-5E46-AEB8-F210FCF9F0EA}"/>
              </a:ext>
            </a:extLst>
          </p:cNvPr>
          <p:cNvCxnSpPr/>
          <p:nvPr/>
        </p:nvCxnSpPr>
        <p:spPr>
          <a:xfrm>
            <a:off x="780592" y="3537341"/>
            <a:ext cx="0" cy="2002874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3754301D-7909-4E47-A8FF-76DB3A7026AC}"/>
              </a:ext>
            </a:extLst>
          </p:cNvPr>
          <p:cNvGrpSpPr/>
          <p:nvPr/>
        </p:nvGrpSpPr>
        <p:grpSpPr>
          <a:xfrm>
            <a:off x="534423" y="6109682"/>
            <a:ext cx="488832" cy="493336"/>
            <a:chOff x="2684463" y="3619500"/>
            <a:chExt cx="344487" cy="34766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B2D94E15-2FA1-FF47-BF7E-D9BE50FE34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8913" y="3709988"/>
              <a:ext cx="180975" cy="257175"/>
            </a:xfrm>
            <a:prstGeom prst="rect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xmlns="" id="{21276784-E644-DE42-9D60-B45B2C1ECA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463" y="3619500"/>
              <a:ext cx="90488" cy="241300"/>
            </a:xfrm>
            <a:custGeom>
              <a:avLst/>
              <a:gdLst>
                <a:gd name="T0" fmla="*/ 12 w 24"/>
                <a:gd name="T1" fmla="*/ 64 h 64"/>
                <a:gd name="T2" fmla="*/ 0 w 24"/>
                <a:gd name="T3" fmla="*/ 64 h 64"/>
                <a:gd name="T4" fmla="*/ 0 w 24"/>
                <a:gd name="T5" fmla="*/ 12 h 64"/>
                <a:gd name="T6" fmla="*/ 12 w 24"/>
                <a:gd name="T7" fmla="*/ 0 h 64"/>
                <a:gd name="T8" fmla="*/ 24 w 24"/>
                <a:gd name="T9" fmla="*/ 12 h 64"/>
                <a:gd name="T10" fmla="*/ 12 w 24"/>
                <a:gd name="T11" fmla="*/ 24 h 64"/>
                <a:gd name="T12" fmla="*/ 12 w 24"/>
                <a:gd name="T13" fmla="*/ 16 h 64"/>
                <a:gd name="T14" fmla="*/ 23 w 24"/>
                <a:gd name="T15" fmla="*/ 1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64">
                  <a:moveTo>
                    <a:pt x="12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4" y="5"/>
                    <a:pt x="24" y="12"/>
                  </a:cubicBezTo>
                  <a:cubicBezTo>
                    <a:pt x="24" y="19"/>
                    <a:pt x="19" y="24"/>
                    <a:pt x="12" y="24"/>
                  </a:cubicBezTo>
                  <a:cubicBezTo>
                    <a:pt x="12" y="16"/>
                    <a:pt x="12" y="16"/>
                    <a:pt x="12" y="16"/>
                  </a:cubicBezTo>
                  <a:cubicBezTo>
                    <a:pt x="23" y="16"/>
                    <a:pt x="23" y="16"/>
                    <a:pt x="23" y="16"/>
                  </a:cubicBez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xmlns="" id="{5CE7BAA0-5111-E049-A8FC-3DA51D4A76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8913" y="3619500"/>
              <a:ext cx="225425" cy="90488"/>
            </a:xfrm>
            <a:custGeom>
              <a:avLst/>
              <a:gdLst>
                <a:gd name="T0" fmla="*/ 48 w 60"/>
                <a:gd name="T1" fmla="*/ 24 h 24"/>
                <a:gd name="T2" fmla="*/ 60 w 60"/>
                <a:gd name="T3" fmla="*/ 12 h 24"/>
                <a:gd name="T4" fmla="*/ 48 w 60"/>
                <a:gd name="T5" fmla="*/ 0 h 24"/>
                <a:gd name="T6" fmla="*/ 0 w 60"/>
                <a:gd name="T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24">
                  <a:moveTo>
                    <a:pt x="48" y="24"/>
                  </a:moveTo>
                  <a:cubicBezTo>
                    <a:pt x="55" y="24"/>
                    <a:pt x="60" y="19"/>
                    <a:pt x="60" y="12"/>
                  </a:cubicBezTo>
                  <a:cubicBezTo>
                    <a:pt x="60" y="5"/>
                    <a:pt x="55" y="0"/>
                    <a:pt x="48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6" name="Line 8">
              <a:extLst>
                <a:ext uri="{FF2B5EF4-FFF2-40B4-BE49-F238E27FC236}">
                  <a16:creationId xmlns:a16="http://schemas.microsoft.com/office/drawing/2014/main" xmlns="" id="{89F9E849-A05B-F24B-852B-5A761D0294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770313"/>
              <a:ext cx="60325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7" name="Line 9">
              <a:extLst>
                <a:ext uri="{FF2B5EF4-FFF2-40B4-BE49-F238E27FC236}">
                  <a16:creationId xmlns:a16="http://schemas.microsoft.com/office/drawing/2014/main" xmlns="" id="{DC79CA80-B487-554E-B037-F222E432C5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830638"/>
              <a:ext cx="60325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8" name="Line 10">
              <a:extLst>
                <a:ext uri="{FF2B5EF4-FFF2-40B4-BE49-F238E27FC236}">
                  <a16:creationId xmlns:a16="http://schemas.microsoft.com/office/drawing/2014/main" xmlns="" id="{51D013D5-59E6-FA4E-A68D-173782DA12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9400" y="3892550"/>
              <a:ext cx="60325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xmlns="" id="{A078636B-6B87-AF47-8C90-C4128E8FD4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075" y="3740150"/>
              <a:ext cx="38100" cy="30163"/>
            </a:xfrm>
            <a:custGeom>
              <a:avLst/>
              <a:gdLst>
                <a:gd name="T0" fmla="*/ 0 w 24"/>
                <a:gd name="T1" fmla="*/ 14 h 19"/>
                <a:gd name="T2" fmla="*/ 5 w 24"/>
                <a:gd name="T3" fmla="*/ 19 h 19"/>
                <a:gd name="T4" fmla="*/ 24 w 24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14"/>
                  </a:moveTo>
                  <a:lnTo>
                    <a:pt x="5" y="19"/>
                  </a:lnTo>
                  <a:lnTo>
                    <a:pt x="24" y="0"/>
                  </a:ln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xmlns="" id="{7EA4DE0E-17A1-5545-8B6A-D0835797A3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9075" y="3800475"/>
              <a:ext cx="38100" cy="30163"/>
            </a:xfrm>
            <a:custGeom>
              <a:avLst/>
              <a:gdLst>
                <a:gd name="T0" fmla="*/ 0 w 24"/>
                <a:gd name="T1" fmla="*/ 15 h 19"/>
                <a:gd name="T2" fmla="*/ 5 w 24"/>
                <a:gd name="T3" fmla="*/ 19 h 19"/>
                <a:gd name="T4" fmla="*/ 24 w 24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15"/>
                  </a:moveTo>
                  <a:lnTo>
                    <a:pt x="5" y="19"/>
                  </a:lnTo>
                  <a:lnTo>
                    <a:pt x="24" y="0"/>
                  </a:ln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xmlns="" id="{3F646A96-E533-1347-9880-1815BB5935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4500" y="3702050"/>
              <a:ext cx="44450" cy="265113"/>
            </a:xfrm>
            <a:custGeom>
              <a:avLst/>
              <a:gdLst>
                <a:gd name="T0" fmla="*/ 12 w 12"/>
                <a:gd name="T1" fmla="*/ 64 h 70"/>
                <a:gd name="T2" fmla="*/ 6 w 12"/>
                <a:gd name="T3" fmla="*/ 70 h 70"/>
                <a:gd name="T4" fmla="*/ 0 w 12"/>
                <a:gd name="T5" fmla="*/ 64 h 70"/>
                <a:gd name="T6" fmla="*/ 0 w 12"/>
                <a:gd name="T7" fmla="*/ 6 h 70"/>
                <a:gd name="T8" fmla="*/ 6 w 12"/>
                <a:gd name="T9" fmla="*/ 0 h 70"/>
                <a:gd name="T10" fmla="*/ 12 w 12"/>
                <a:gd name="T11" fmla="*/ 6 h 70"/>
                <a:gd name="T12" fmla="*/ 12 w 12"/>
                <a:gd name="T13" fmla="*/ 6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70">
                  <a:moveTo>
                    <a:pt x="12" y="64"/>
                  </a:moveTo>
                  <a:cubicBezTo>
                    <a:pt x="12" y="67"/>
                    <a:pt x="9" y="70"/>
                    <a:pt x="6" y="70"/>
                  </a:cubicBezTo>
                  <a:cubicBezTo>
                    <a:pt x="3" y="70"/>
                    <a:pt x="0" y="67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lnTo>
                    <a:pt x="12" y="64"/>
                  </a:lnTo>
                  <a:close/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2" name="Line 14">
              <a:extLst>
                <a:ext uri="{FF2B5EF4-FFF2-40B4-BE49-F238E27FC236}">
                  <a16:creationId xmlns:a16="http://schemas.microsoft.com/office/drawing/2014/main" xmlns="" id="{3042381B-03B0-2340-BBD9-8B4BC5232F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4500" y="3937000"/>
              <a:ext cx="44450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3" name="Line 15">
              <a:extLst>
                <a:ext uri="{FF2B5EF4-FFF2-40B4-BE49-F238E27FC236}">
                  <a16:creationId xmlns:a16="http://schemas.microsoft.com/office/drawing/2014/main" xmlns="" id="{8A0CD713-A0DF-FD46-9E43-C2241B0297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84500" y="3830638"/>
              <a:ext cx="44450" cy="0"/>
            </a:xfrm>
            <a:prstGeom prst="line">
              <a:avLst/>
            </a:pr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xmlns="" id="{BFEA82A5-A081-F346-9158-CF8B5EF97B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4338" y="3717925"/>
              <a:ext cx="30163" cy="136525"/>
            </a:xfrm>
            <a:custGeom>
              <a:avLst/>
              <a:gdLst>
                <a:gd name="T0" fmla="*/ 0 w 8"/>
                <a:gd name="T1" fmla="*/ 36 h 36"/>
                <a:gd name="T2" fmla="*/ 0 w 8"/>
                <a:gd name="T3" fmla="*/ 6 h 36"/>
                <a:gd name="T4" fmla="*/ 6 w 8"/>
                <a:gd name="T5" fmla="*/ 0 h 36"/>
                <a:gd name="T6" fmla="*/ 8 w 8"/>
                <a:gd name="T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6">
                  <a:moveTo>
                    <a:pt x="0" y="3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8" y="0"/>
                    <a:pt x="8" y="0"/>
                    <a:pt x="8" y="0"/>
                  </a:cubicBezTo>
                </a:path>
              </a:pathLst>
            </a:custGeom>
            <a:noFill/>
            <a:ln w="15875" cap="rnd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id-ID" kern="0">
                <a:solidFill>
                  <a:srgbClr val="000000"/>
                </a:solidFill>
                <a:latin typeface="Segoe UI Light"/>
              </a:endParaRPr>
            </a:p>
          </p:txBody>
        </p:sp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894969"/>
              </p:ext>
            </p:extLst>
          </p:nvPr>
        </p:nvGraphicFramePr>
        <p:xfrm>
          <a:off x="2209799" y="134470"/>
          <a:ext cx="8216154" cy="6362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7693"/>
                <a:gridCol w="5888461"/>
              </a:tblGrid>
              <a:tr h="7772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Purpose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Legislative framework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Public Service Operations Management Framework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DCS Value Chain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Composition of Work Streams &amp; sub - work streams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Progress </a:t>
                      </a:r>
                      <a:r>
                        <a:rPr kumimoji="0" lang="en-US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Workstream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 deliverables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Planned deliverables and timeframes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97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Georgia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Segoe UI Light"/>
                          <a:cs typeface="Segoe UI" panose="020B0502040204020203" pitchFamily="34" charset="0"/>
                        </a:rPr>
                        <a:t>Conclusion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93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5)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Purpose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3687" y="1242000"/>
            <a:ext cx="1128462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The purpose of the presentation is to:</a:t>
            </a:r>
          </a:p>
          <a:p>
            <a:pPr algn="just"/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context to the DCS Operations Management Framework Phase II with a focus on the deliverables of </a:t>
            </a:r>
            <a:r>
              <a:rPr lang="en-US" sz="2000" dirty="0" err="1" smtClean="0"/>
              <a:t>Workstream</a:t>
            </a:r>
            <a:r>
              <a:rPr lang="en-US" sz="2000" dirty="0" smtClean="0"/>
              <a:t> 5: Self Sufficiency.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a summary of the guiding prescripts, guidelines, policy mandates that inform the work to be delivered by </a:t>
            </a:r>
            <a:r>
              <a:rPr lang="en-US" sz="2000" dirty="0" err="1"/>
              <a:t>Workstream</a:t>
            </a:r>
            <a:r>
              <a:rPr lang="en-US" sz="2000" dirty="0"/>
              <a:t> 5: Self Sufficiency.</a:t>
            </a:r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Indicate the core members of </a:t>
            </a:r>
            <a:r>
              <a:rPr lang="en-US" sz="2000" dirty="0" err="1"/>
              <a:t>Workstream</a:t>
            </a:r>
            <a:r>
              <a:rPr lang="en-US" sz="2000" dirty="0"/>
              <a:t> 5: Self Sufficiency that </a:t>
            </a:r>
            <a:r>
              <a:rPr lang="en-US" sz="2000" dirty="0" smtClean="0"/>
              <a:t>have been appointed to deliver on Phase II. 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progress of the work completed by </a:t>
            </a:r>
            <a:r>
              <a:rPr lang="en-US" sz="2000" dirty="0" err="1"/>
              <a:t>Workstream</a:t>
            </a:r>
            <a:r>
              <a:rPr lang="en-US" sz="2000" dirty="0"/>
              <a:t> 5: Self Sufficiency since </a:t>
            </a:r>
            <a:r>
              <a:rPr lang="en-US" sz="2000" dirty="0" smtClean="0"/>
              <a:t>the appointment of the </a:t>
            </a:r>
            <a:r>
              <a:rPr lang="en-US" sz="2000" dirty="0" err="1" smtClean="0"/>
              <a:t>workstream</a:t>
            </a:r>
            <a:r>
              <a:rPr lang="en-US" sz="2000" dirty="0" smtClean="0"/>
              <a:t> leaders and members in February 2019 (18 months).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Indicate the outstanding deliverables for </a:t>
            </a:r>
            <a:r>
              <a:rPr lang="en-US" sz="2000" dirty="0" err="1"/>
              <a:t>Workstream</a:t>
            </a:r>
            <a:r>
              <a:rPr lang="en-US" sz="2000" dirty="0"/>
              <a:t> 5: Self Sufficiency </a:t>
            </a:r>
            <a:r>
              <a:rPr lang="en-US" sz="2000" dirty="0" smtClean="0"/>
              <a:t>with timeframes against the OMF Phase II Charter.</a:t>
            </a:r>
            <a:endParaRPr lang="en-US" sz="2000" dirty="0"/>
          </a:p>
          <a:p>
            <a:pPr marL="342900" indent="-342900" algn="just">
              <a:spcAft>
                <a:spcPts val="1200"/>
              </a:spcAft>
              <a:buFontTx/>
              <a:buAutoNum type="arabicPeriod"/>
            </a:pPr>
            <a:r>
              <a:rPr lang="en-US" sz="2000" dirty="0" smtClean="0"/>
              <a:t>Provide concluding remarks on the deliverables of </a:t>
            </a:r>
            <a:r>
              <a:rPr lang="en-US" sz="2000" dirty="0" err="1"/>
              <a:t>Workstream</a:t>
            </a:r>
            <a:r>
              <a:rPr lang="en-US" sz="2000" dirty="0"/>
              <a:t> 5: Self Sufficiency and </a:t>
            </a:r>
            <a:r>
              <a:rPr lang="en-US" sz="2000" dirty="0" smtClean="0"/>
              <a:t>the movement into the next phase.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186416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5)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Legislative framework -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5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7296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5)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635046" y="-16223"/>
            <a:ext cx="11485237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DCS Operations Management Framework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D0021AF-2298-418B-ADAD-F94098EE4C9E}"/>
              </a:ext>
            </a:extLst>
          </p:cNvPr>
          <p:cNvSpPr/>
          <p:nvPr/>
        </p:nvSpPr>
        <p:spPr>
          <a:xfrm>
            <a:off x="194494" y="1246030"/>
            <a:ext cx="900000" cy="522000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12700" cap="flat" cmpd="sng" algn="ctr">
            <a:solidFill>
              <a:srgbClr val="005427">
                <a:shade val="50000"/>
              </a:srgbClr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DCS  STRATEGY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6BFFC864-4FE4-4C1F-B92B-73CA4072F6DE}"/>
              </a:ext>
            </a:extLst>
          </p:cNvPr>
          <p:cNvSpPr/>
          <p:nvPr/>
        </p:nvSpPr>
        <p:spPr>
          <a:xfrm>
            <a:off x="10505438" y="1246030"/>
            <a:ext cx="900000" cy="5220000"/>
          </a:xfrm>
          <a:prstGeom prst="rect">
            <a:avLst/>
          </a:prstGeom>
          <a:solidFill>
            <a:sysClr val="windowText" lastClr="000000">
              <a:lumMod val="65000"/>
              <a:lumOff val="35000"/>
            </a:sysClr>
          </a:solidFill>
          <a:ln w="12700" cap="flat" cmpd="sng" algn="ctr">
            <a:solidFill>
              <a:srgbClr val="005427">
                <a:shade val="50000"/>
              </a:srgbClr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OPERATIONS</a:t>
            </a:r>
          </a:p>
        </p:txBody>
      </p:sp>
      <p:sp>
        <p:nvSpPr>
          <p:cNvPr id="15" name="Right Triangle 14">
            <a:extLst>
              <a:ext uri="{FF2B5EF4-FFF2-40B4-BE49-F238E27FC236}">
                <a16:creationId xmlns:a16="http://schemas.microsoft.com/office/drawing/2014/main" xmlns="" id="{0D7031F6-71BD-4220-AE5D-7059D4DAF729}"/>
              </a:ext>
            </a:extLst>
          </p:cNvPr>
          <p:cNvSpPr/>
          <p:nvPr/>
        </p:nvSpPr>
        <p:spPr>
          <a:xfrm rot="13462307">
            <a:off x="10058977" y="3270923"/>
            <a:ext cx="316154" cy="316154"/>
          </a:xfrm>
          <a:prstGeom prst="rtTriangle">
            <a:avLst/>
          </a:prstGeom>
          <a:solidFill>
            <a:srgbClr val="00542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083DC72C-B575-4404-A0E9-6278514725D5}"/>
              </a:ext>
            </a:extLst>
          </p:cNvPr>
          <p:cNvGrpSpPr/>
          <p:nvPr/>
        </p:nvGrpSpPr>
        <p:grpSpPr>
          <a:xfrm>
            <a:off x="1656822" y="1612072"/>
            <a:ext cx="1343100" cy="4853958"/>
            <a:chOff x="1087671" y="2152140"/>
            <a:chExt cx="1343100" cy="4068000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9C83A900-61C4-4EDC-AE04-91B389F27CB4}"/>
                </a:ext>
              </a:extLst>
            </p:cNvPr>
            <p:cNvSpPr/>
            <p:nvPr/>
          </p:nvSpPr>
          <p:spPr>
            <a:xfrm>
              <a:off x="1087671" y="2152140"/>
              <a:ext cx="1343100" cy="4068000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 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01B61983-4E34-40B6-8D1D-5D682B0E975C}"/>
                </a:ext>
              </a:extLst>
            </p:cNvPr>
            <p:cNvSpPr txBox="1"/>
            <p:nvPr/>
          </p:nvSpPr>
          <p:spPr>
            <a:xfrm>
              <a:off x="1169220" y="2856917"/>
              <a:ext cx="1102244" cy="1246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Transformed Resources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05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Material 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Information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Beneficiaries 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F56D82B4-4328-4898-A263-BF26CBE70E3B}"/>
                </a:ext>
              </a:extLst>
            </p:cNvPr>
            <p:cNvSpPr txBox="1"/>
            <p:nvPr/>
          </p:nvSpPr>
          <p:spPr>
            <a:xfrm>
              <a:off x="1195514" y="4624838"/>
              <a:ext cx="1102244" cy="752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Transformed Resources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Facilities 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05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Officials </a:t>
              </a: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53AA095B-690C-4FE3-8200-6098B129A73F}"/>
              </a:ext>
            </a:extLst>
          </p:cNvPr>
          <p:cNvSpPr/>
          <p:nvPr/>
        </p:nvSpPr>
        <p:spPr>
          <a:xfrm>
            <a:off x="1444651" y="1274894"/>
            <a:ext cx="8672362" cy="337178"/>
          </a:xfrm>
          <a:prstGeom prst="rect">
            <a:avLst/>
          </a:prstGeom>
          <a:solidFill>
            <a:sysClr val="windowText" lastClr="0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 National Development Plan  |  Medium-Term Strategic Framework   |  Strategic plan   |  Annual Operational Plan   | Annual Performance Plan  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D3288799-B031-4896-9236-7EF76372C3B6}"/>
              </a:ext>
            </a:extLst>
          </p:cNvPr>
          <p:cNvSpPr/>
          <p:nvPr/>
        </p:nvSpPr>
        <p:spPr>
          <a:xfrm>
            <a:off x="8525628" y="6078760"/>
            <a:ext cx="1374429" cy="409559"/>
          </a:xfrm>
          <a:prstGeom prst="rect">
            <a:avLst/>
          </a:prstGeom>
          <a:solidFill>
            <a:srgbClr val="CAAE5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1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rPr>
              <a:t>Goods &amp; Services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691203DD-8195-43AC-AE2A-7B9B652FB2EA}"/>
              </a:ext>
            </a:extLst>
          </p:cNvPr>
          <p:cNvGrpSpPr/>
          <p:nvPr/>
        </p:nvGrpSpPr>
        <p:grpSpPr>
          <a:xfrm>
            <a:off x="3211254" y="6071889"/>
            <a:ext cx="2520000" cy="409559"/>
            <a:chOff x="2546660" y="5927500"/>
            <a:chExt cx="3156012" cy="288000"/>
          </a:xfrm>
        </p:grpSpPr>
        <p:sp>
          <p:nvSpPr>
            <p:cNvPr id="24" name="Pentagon 20">
              <a:extLst>
                <a:ext uri="{FF2B5EF4-FFF2-40B4-BE49-F238E27FC236}">
                  <a16:creationId xmlns:a16="http://schemas.microsoft.com/office/drawing/2014/main" xmlns="" id="{B47AA623-4A73-43F1-8D11-A8F95EA759EB}"/>
                </a:ext>
              </a:extLst>
            </p:cNvPr>
            <p:cNvSpPr/>
            <p:nvPr/>
          </p:nvSpPr>
          <p:spPr>
            <a:xfrm>
              <a:off x="2546660" y="5929678"/>
              <a:ext cx="2880000" cy="280800"/>
            </a:xfrm>
            <a:prstGeom prst="homePlate">
              <a:avLst>
                <a:gd name="adj" fmla="val 29946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Transformation </a:t>
              </a:r>
            </a:p>
          </p:txBody>
        </p:sp>
        <p:sp>
          <p:nvSpPr>
            <p:cNvPr id="25" name="Chevron 22">
              <a:extLst>
                <a:ext uri="{FF2B5EF4-FFF2-40B4-BE49-F238E27FC236}">
                  <a16:creationId xmlns:a16="http://schemas.microsoft.com/office/drawing/2014/main" xmlns="" id="{F04A6ABC-8408-4D83-823B-B058FE01FB1C}"/>
                </a:ext>
              </a:extLst>
            </p:cNvPr>
            <p:cNvSpPr/>
            <p:nvPr/>
          </p:nvSpPr>
          <p:spPr>
            <a:xfrm>
              <a:off x="5432216" y="5927500"/>
              <a:ext cx="270456" cy="288000"/>
            </a:xfrm>
            <a:prstGeom prst="chevron">
              <a:avLst>
                <a:gd name="adj" fmla="val 34504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554E16FC-6AE1-4AA1-AC50-719858AE956B}"/>
              </a:ext>
            </a:extLst>
          </p:cNvPr>
          <p:cNvGrpSpPr/>
          <p:nvPr/>
        </p:nvGrpSpPr>
        <p:grpSpPr>
          <a:xfrm>
            <a:off x="5773126" y="6063871"/>
            <a:ext cx="2520000" cy="415030"/>
            <a:chOff x="5832444" y="5921105"/>
            <a:chExt cx="3154581" cy="291847"/>
          </a:xfrm>
        </p:grpSpPr>
        <p:sp>
          <p:nvSpPr>
            <p:cNvPr id="27" name="Pentagon 21">
              <a:extLst>
                <a:ext uri="{FF2B5EF4-FFF2-40B4-BE49-F238E27FC236}">
                  <a16:creationId xmlns:a16="http://schemas.microsoft.com/office/drawing/2014/main" xmlns="" id="{E08D963D-0505-438D-AAF2-862650C2D2BA}"/>
                </a:ext>
              </a:extLst>
            </p:cNvPr>
            <p:cNvSpPr/>
            <p:nvPr/>
          </p:nvSpPr>
          <p:spPr>
            <a:xfrm>
              <a:off x="5832444" y="5930249"/>
              <a:ext cx="2880000" cy="281490"/>
            </a:xfrm>
            <a:prstGeom prst="homePlate">
              <a:avLst>
                <a:gd name="adj" fmla="val 34375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Output</a:t>
              </a:r>
              <a:r>
                <a:rPr kumimoji="0" lang="en-ZA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 </a:t>
              </a:r>
            </a:p>
          </p:txBody>
        </p:sp>
        <p:sp>
          <p:nvSpPr>
            <p:cNvPr id="28" name="Chevron 22">
              <a:extLst>
                <a:ext uri="{FF2B5EF4-FFF2-40B4-BE49-F238E27FC236}">
                  <a16:creationId xmlns:a16="http://schemas.microsoft.com/office/drawing/2014/main" xmlns="" id="{E0383F9F-2D01-4F8D-9F7B-E5AD5DCD42F8}"/>
                </a:ext>
              </a:extLst>
            </p:cNvPr>
            <p:cNvSpPr/>
            <p:nvPr/>
          </p:nvSpPr>
          <p:spPr>
            <a:xfrm>
              <a:off x="8716569" y="5921105"/>
              <a:ext cx="270456" cy="291847"/>
            </a:xfrm>
            <a:prstGeom prst="chevron">
              <a:avLst>
                <a:gd name="adj" fmla="val 34504"/>
              </a:avLst>
            </a:prstGeom>
            <a:solidFill>
              <a:sysClr val="windowText" lastClr="000000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A3F45854-9B57-42EC-BB88-2180D3CD1B36}"/>
              </a:ext>
            </a:extLst>
          </p:cNvPr>
          <p:cNvGrpSpPr/>
          <p:nvPr/>
        </p:nvGrpSpPr>
        <p:grpSpPr>
          <a:xfrm>
            <a:off x="3095455" y="1873584"/>
            <a:ext cx="3383417" cy="1823420"/>
            <a:chOff x="1390949" y="2235488"/>
            <a:chExt cx="4082847" cy="1483345"/>
          </a:xfrm>
        </p:grpSpPr>
        <p:sp>
          <p:nvSpPr>
            <p:cNvPr id="30" name="Rounded Rectangle 32">
              <a:extLst>
                <a:ext uri="{FF2B5EF4-FFF2-40B4-BE49-F238E27FC236}">
                  <a16:creationId xmlns:a16="http://schemas.microsoft.com/office/drawing/2014/main" xmlns="" id="{AE87992D-F644-465C-A920-596854403B2A}"/>
                </a:ext>
              </a:extLst>
            </p:cNvPr>
            <p:cNvSpPr/>
            <p:nvPr/>
          </p:nvSpPr>
          <p:spPr>
            <a:xfrm>
              <a:off x="1477128" y="2254540"/>
              <a:ext cx="3996668" cy="1464293"/>
            </a:xfrm>
            <a:prstGeom prst="roundRect">
              <a:avLst>
                <a:gd name="adj" fmla="val 12109"/>
              </a:avLst>
            </a:prstGeom>
            <a:solidFill>
              <a:srgbClr val="CAAE5F">
                <a:lumMod val="20000"/>
                <a:lumOff val="80000"/>
              </a:srgbClr>
            </a:solidFill>
            <a:ln w="9525" cap="flat" cmpd="sng" algn="ctr">
              <a:solidFill>
                <a:srgbClr val="A971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xmlns="" id="{F85D0172-221C-4EC0-BD51-53A7C68FD14F}"/>
                </a:ext>
              </a:extLst>
            </p:cNvPr>
            <p:cNvSpPr txBox="1"/>
            <p:nvPr/>
          </p:nvSpPr>
          <p:spPr>
            <a:xfrm>
              <a:off x="1860606" y="2275660"/>
              <a:ext cx="2474894" cy="14041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Organisational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 Functionality Assessment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Productivity Measurement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Delivery Improvement Plan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Learning and Knowledge Management </a:t>
              </a:r>
            </a:p>
          </p:txBody>
        </p:sp>
        <p:sp>
          <p:nvSpPr>
            <p:cNvPr id="32" name="Rounded Rectangle 2">
              <a:extLst>
                <a:ext uri="{FF2B5EF4-FFF2-40B4-BE49-F238E27FC236}">
                  <a16:creationId xmlns:a16="http://schemas.microsoft.com/office/drawing/2014/main" xmlns="" id="{3A2350FF-4F84-4DED-ACB4-920239162F0E}"/>
                </a:ext>
              </a:extLst>
            </p:cNvPr>
            <p:cNvSpPr/>
            <p:nvPr/>
          </p:nvSpPr>
          <p:spPr>
            <a:xfrm>
              <a:off x="1390949" y="2235488"/>
              <a:ext cx="593606" cy="472598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4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37DCC14A-C51D-49F3-B9DC-A64A96F8773B}"/>
              </a:ext>
            </a:extLst>
          </p:cNvPr>
          <p:cNvGrpSpPr/>
          <p:nvPr/>
        </p:nvGrpSpPr>
        <p:grpSpPr>
          <a:xfrm>
            <a:off x="3122707" y="3933975"/>
            <a:ext cx="3384686" cy="1840522"/>
            <a:chOff x="2075594" y="4163657"/>
            <a:chExt cx="3393318" cy="1361986"/>
          </a:xfrm>
        </p:grpSpPr>
        <p:sp>
          <p:nvSpPr>
            <p:cNvPr id="34" name="Rounded Rectangle 32">
              <a:extLst>
                <a:ext uri="{FF2B5EF4-FFF2-40B4-BE49-F238E27FC236}">
                  <a16:creationId xmlns:a16="http://schemas.microsoft.com/office/drawing/2014/main" xmlns="" id="{13C9E889-6AAE-44BE-A769-275EAF827743}"/>
                </a:ext>
              </a:extLst>
            </p:cNvPr>
            <p:cNvSpPr/>
            <p:nvPr/>
          </p:nvSpPr>
          <p:spPr>
            <a:xfrm>
              <a:off x="2148466" y="4193643"/>
              <a:ext cx="3320446" cy="1332000"/>
            </a:xfrm>
            <a:prstGeom prst="roundRect">
              <a:avLst>
                <a:gd name="adj" fmla="val 12109"/>
              </a:avLst>
            </a:prstGeom>
            <a:solidFill>
              <a:srgbClr val="CAAE5F">
                <a:lumMod val="20000"/>
                <a:lumOff val="80000"/>
              </a:srgbClr>
            </a:solidFill>
            <a:ln w="9525" cap="flat" cmpd="sng" algn="ctr">
              <a:solidFill>
                <a:srgbClr val="A971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xmlns="" id="{1A373202-1EE9-42CB-9D5E-74021D23C57B}"/>
                </a:ext>
              </a:extLst>
            </p:cNvPr>
            <p:cNvSpPr txBox="1"/>
            <p:nvPr/>
          </p:nvSpPr>
          <p:spPr>
            <a:xfrm>
              <a:off x="2550431" y="4589361"/>
              <a:ext cx="225857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Operational Forecasting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Operational Planning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Operational Control &amp; Adjustments  </a:t>
              </a:r>
            </a:p>
          </p:txBody>
        </p:sp>
        <p:sp>
          <p:nvSpPr>
            <p:cNvPr id="36" name="Rounded Rectangle 52">
              <a:extLst>
                <a:ext uri="{FF2B5EF4-FFF2-40B4-BE49-F238E27FC236}">
                  <a16:creationId xmlns:a16="http://schemas.microsoft.com/office/drawing/2014/main" xmlns="" id="{D314FFF9-E1EB-401E-83B8-9E6FAA8D89A4}"/>
                </a:ext>
              </a:extLst>
            </p:cNvPr>
            <p:cNvSpPr/>
            <p:nvPr/>
          </p:nvSpPr>
          <p:spPr>
            <a:xfrm>
              <a:off x="2075594" y="4163657"/>
              <a:ext cx="593607" cy="472598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3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68D558AA-15F3-4AEA-848F-3750CF0474C9}"/>
              </a:ext>
            </a:extLst>
          </p:cNvPr>
          <p:cNvGrpSpPr/>
          <p:nvPr/>
        </p:nvGrpSpPr>
        <p:grpSpPr>
          <a:xfrm>
            <a:off x="6571238" y="1889031"/>
            <a:ext cx="3312000" cy="1800000"/>
            <a:chOff x="6159833" y="2234057"/>
            <a:chExt cx="5096696" cy="1833360"/>
          </a:xfrm>
        </p:grpSpPr>
        <p:sp>
          <p:nvSpPr>
            <p:cNvPr id="38" name="Rounded Rectangle 32">
              <a:extLst>
                <a:ext uri="{FF2B5EF4-FFF2-40B4-BE49-F238E27FC236}">
                  <a16:creationId xmlns:a16="http://schemas.microsoft.com/office/drawing/2014/main" xmlns="" id="{39643DDB-1B1B-4728-AE2C-A177C9C3B7E8}"/>
                </a:ext>
              </a:extLst>
            </p:cNvPr>
            <p:cNvSpPr/>
            <p:nvPr/>
          </p:nvSpPr>
          <p:spPr>
            <a:xfrm>
              <a:off x="6159833" y="2234057"/>
              <a:ext cx="5096696" cy="1833360"/>
            </a:xfrm>
            <a:prstGeom prst="roundRect">
              <a:avLst>
                <a:gd name="adj" fmla="val 12109"/>
              </a:avLst>
            </a:prstGeom>
            <a:solidFill>
              <a:srgbClr val="679F81">
                <a:lumMod val="20000"/>
                <a:lumOff val="80000"/>
              </a:srgbClr>
            </a:solidFill>
            <a:ln w="9525" cap="flat" cmpd="sng" algn="ctr">
              <a:solidFill>
                <a:srgbClr val="005427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8B1C0361-2367-4A23-92CF-B9EA5EFB4FF0}"/>
                </a:ext>
              </a:extLst>
            </p:cNvPr>
            <p:cNvSpPr txBox="1"/>
            <p:nvPr/>
          </p:nvSpPr>
          <p:spPr>
            <a:xfrm>
              <a:off x="7868696" y="3020658"/>
              <a:ext cx="2183109" cy="826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Delivery Model (SM)  - completed</a:t>
              </a:r>
            </a:p>
          </p:txBody>
        </p:sp>
        <p:sp>
          <p:nvSpPr>
            <p:cNvPr id="40" name="Rounded Rectangle 61">
              <a:extLst>
                <a:ext uri="{FF2B5EF4-FFF2-40B4-BE49-F238E27FC236}">
                  <a16:creationId xmlns:a16="http://schemas.microsoft.com/office/drawing/2014/main" xmlns="" id="{73D78754-999E-4542-8010-E7C6D868B8C9}"/>
                </a:ext>
              </a:extLst>
            </p:cNvPr>
            <p:cNvSpPr/>
            <p:nvPr/>
          </p:nvSpPr>
          <p:spPr>
            <a:xfrm>
              <a:off x="10662921" y="2248687"/>
              <a:ext cx="593607" cy="472598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1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xmlns="" id="{E37A9C33-6387-4AE3-A3AF-B529158C6237}"/>
              </a:ext>
            </a:extLst>
          </p:cNvPr>
          <p:cNvGrpSpPr/>
          <p:nvPr/>
        </p:nvGrpSpPr>
        <p:grpSpPr>
          <a:xfrm>
            <a:off x="6618325" y="3990721"/>
            <a:ext cx="3312000" cy="1682837"/>
            <a:chOff x="5920624" y="3783418"/>
            <a:chExt cx="5096694" cy="1948349"/>
          </a:xfrm>
        </p:grpSpPr>
        <p:sp>
          <p:nvSpPr>
            <p:cNvPr id="42" name="Rounded Rectangle 32">
              <a:extLst>
                <a:ext uri="{FF2B5EF4-FFF2-40B4-BE49-F238E27FC236}">
                  <a16:creationId xmlns:a16="http://schemas.microsoft.com/office/drawing/2014/main" xmlns="" id="{76C0F64F-DA16-41CB-8EB1-2BC82EBF0642}"/>
                </a:ext>
              </a:extLst>
            </p:cNvPr>
            <p:cNvSpPr/>
            <p:nvPr/>
          </p:nvSpPr>
          <p:spPr>
            <a:xfrm>
              <a:off x="5920624" y="3783418"/>
              <a:ext cx="5096694" cy="1948349"/>
            </a:xfrm>
            <a:prstGeom prst="roundRect">
              <a:avLst>
                <a:gd name="adj" fmla="val 12109"/>
              </a:avLst>
            </a:prstGeom>
            <a:solidFill>
              <a:srgbClr val="F4EFDF"/>
            </a:solidFill>
            <a:ln w="9525" cap="flat" cmpd="sng" algn="ctr">
              <a:solidFill>
                <a:srgbClr val="A9711B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CAAE5F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572DB3DB-8916-4B96-B918-118E1BFC9D6E}"/>
                </a:ext>
              </a:extLst>
            </p:cNvPr>
            <p:cNvSpPr txBox="1"/>
            <p:nvPr/>
          </p:nvSpPr>
          <p:spPr>
            <a:xfrm>
              <a:off x="7615413" y="3841551"/>
              <a:ext cx="3196067" cy="17994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Business Process Management  - in progress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Standard Operating Procedure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Service Standards  </a:t>
              </a:r>
            </a:p>
            <a:p>
              <a:pPr marL="171450" marR="0" lvl="0" indent="-17145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1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Organisational</a:t>
              </a: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 Development </a:t>
              </a:r>
            </a:p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7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44" name="Rounded Rectangle 62">
              <a:extLst>
                <a:ext uri="{FF2B5EF4-FFF2-40B4-BE49-F238E27FC236}">
                  <a16:creationId xmlns:a16="http://schemas.microsoft.com/office/drawing/2014/main" xmlns="" id="{49AB7C24-4F07-4753-BD82-B6030A5E7574}"/>
                </a:ext>
              </a:extLst>
            </p:cNvPr>
            <p:cNvSpPr/>
            <p:nvPr/>
          </p:nvSpPr>
          <p:spPr>
            <a:xfrm>
              <a:off x="10351251" y="3891355"/>
              <a:ext cx="593606" cy="362475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3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103959"/>
                  </a:solidFill>
                  <a:effectLst/>
                  <a:uLnTx/>
                  <a:uFillTx/>
                  <a:latin typeface="Lato"/>
                </a:rPr>
                <a:t>2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7922CFCF-25D6-44D3-9B7C-3AC81360B3A5}"/>
              </a:ext>
            </a:extLst>
          </p:cNvPr>
          <p:cNvGrpSpPr/>
          <p:nvPr/>
        </p:nvGrpSpPr>
        <p:grpSpPr>
          <a:xfrm>
            <a:off x="5154148" y="2529590"/>
            <a:ext cx="2834297" cy="2791056"/>
            <a:chOff x="4459452" y="2727996"/>
            <a:chExt cx="2626039" cy="2500175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xmlns="" id="{639BCC6F-8D78-4ACE-84AE-5CCCAFEC2E94}"/>
                </a:ext>
              </a:extLst>
            </p:cNvPr>
            <p:cNvGrpSpPr/>
            <p:nvPr/>
          </p:nvGrpSpPr>
          <p:grpSpPr>
            <a:xfrm>
              <a:off x="4459452" y="2727996"/>
              <a:ext cx="2626039" cy="2500175"/>
              <a:chOff x="4203258" y="2438086"/>
              <a:chExt cx="3111782" cy="2982021"/>
            </a:xfrm>
          </p:grpSpPr>
          <p:sp>
            <p:nvSpPr>
              <p:cNvPr id="50" name="Freeform: Shape 148">
                <a:extLst>
                  <a:ext uri="{FF2B5EF4-FFF2-40B4-BE49-F238E27FC236}">
                    <a16:creationId xmlns:a16="http://schemas.microsoft.com/office/drawing/2014/main" xmlns="" id="{9DF535FC-929C-4EC7-9E2E-4605DBDF7B24}"/>
                  </a:ext>
                </a:extLst>
              </p:cNvPr>
              <p:cNvSpPr/>
              <p:nvPr/>
            </p:nvSpPr>
            <p:spPr>
              <a:xfrm>
                <a:off x="4203258" y="2438086"/>
                <a:ext cx="1497969" cy="1459001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0" y="1469545"/>
                    </a:moveTo>
                    <a:cubicBezTo>
                      <a:pt x="0" y="657938"/>
                      <a:pt x="657938" y="0"/>
                      <a:pt x="1469545" y="0"/>
                    </a:cubicBezTo>
                    <a:lnTo>
                      <a:pt x="1469545" y="1469545"/>
                    </a:lnTo>
                    <a:lnTo>
                      <a:pt x="0" y="1469545"/>
                    </a:lnTo>
                    <a:close/>
                  </a:path>
                </a:pathLst>
              </a:custGeom>
              <a:solidFill>
                <a:srgbClr val="A9711B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spcFirstLastPara="0" vert="horz" wrap="square" lIns="508652" tIns="508652" rIns="78232" bIns="78232" numCol="1" spcCol="1270" anchor="ctr" anchorCtr="0">
                <a:noAutofit/>
              </a:bodyPr>
              <a:lstStyle/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  <p:sp>
            <p:nvSpPr>
              <p:cNvPr id="51" name="Freeform: Shape 149">
                <a:extLst>
                  <a:ext uri="{FF2B5EF4-FFF2-40B4-BE49-F238E27FC236}">
                    <a16:creationId xmlns:a16="http://schemas.microsoft.com/office/drawing/2014/main" xmlns="" id="{A83ADA8C-34DD-4D38-BEED-F449BD79791D}"/>
                  </a:ext>
                </a:extLst>
              </p:cNvPr>
              <p:cNvSpPr/>
              <p:nvPr/>
            </p:nvSpPr>
            <p:spPr>
              <a:xfrm>
                <a:off x="5769101" y="2438086"/>
                <a:ext cx="1545939" cy="1459896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0" y="0"/>
                    </a:moveTo>
                    <a:cubicBezTo>
                      <a:pt x="811607" y="0"/>
                      <a:pt x="1469545" y="657938"/>
                      <a:pt x="1469545" y="1469545"/>
                    </a:cubicBezTo>
                    <a:lnTo>
                      <a:pt x="0" y="146954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5427"/>
              </a:solidFill>
              <a:ln w="12700" cap="flat" cmpd="sng" algn="ctr">
                <a:noFill/>
                <a:prstDash val="solid"/>
                <a:miter lim="800000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spcFirstLastPara="0" vert="horz" wrap="square" lIns="78232" tIns="508652" rIns="508652" bIns="78232" numCol="1" spcCol="1270" anchor="ctr" anchorCtr="0">
                <a:noAutofit/>
              </a:bodyPr>
              <a:lstStyle/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ato"/>
                  </a:rPr>
                  <a:t>Operations Strategy</a:t>
                </a:r>
              </a:p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  <p:sp>
            <p:nvSpPr>
              <p:cNvPr id="52" name="Freeform: Shape 150">
                <a:extLst>
                  <a:ext uri="{FF2B5EF4-FFF2-40B4-BE49-F238E27FC236}">
                    <a16:creationId xmlns:a16="http://schemas.microsoft.com/office/drawing/2014/main" xmlns="" id="{B7BB2A57-DD67-478D-B9A3-47EA25A0ABF0}"/>
                  </a:ext>
                </a:extLst>
              </p:cNvPr>
              <p:cNvSpPr/>
              <p:nvPr/>
            </p:nvSpPr>
            <p:spPr>
              <a:xfrm>
                <a:off x="5769102" y="3951497"/>
                <a:ext cx="1545937" cy="1468610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1469545" y="0"/>
                    </a:moveTo>
                    <a:cubicBezTo>
                      <a:pt x="1469545" y="811607"/>
                      <a:pt x="811607" y="1469545"/>
                      <a:pt x="0" y="1469545"/>
                    </a:cubicBezTo>
                    <a:lnTo>
                      <a:pt x="0" y="0"/>
                    </a:lnTo>
                    <a:lnTo>
                      <a:pt x="1469545" y="0"/>
                    </a:lnTo>
                    <a:close/>
                  </a:path>
                </a:pathLst>
              </a:custGeom>
              <a:solidFill>
                <a:srgbClr val="CAAE5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spcFirstLastPara="0" vert="horz" wrap="square" lIns="92456" tIns="92457" rIns="522876" bIns="522876" numCol="1" spcCol="1270" anchor="ctr" anchorCtr="0">
                <a:noAutofit/>
              </a:bodyPr>
              <a:lstStyle/>
              <a:p>
                <a:pPr marL="0" marR="0" lvl="0" indent="0" algn="ctr" defTabSz="57785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  <p:sp>
            <p:nvSpPr>
              <p:cNvPr id="53" name="Freeform: Shape 151">
                <a:extLst>
                  <a:ext uri="{FF2B5EF4-FFF2-40B4-BE49-F238E27FC236}">
                    <a16:creationId xmlns:a16="http://schemas.microsoft.com/office/drawing/2014/main" xmlns="" id="{D1768F41-29C2-4900-99F4-58DB2A4EEB77}"/>
                  </a:ext>
                </a:extLst>
              </p:cNvPr>
              <p:cNvSpPr/>
              <p:nvPr/>
            </p:nvSpPr>
            <p:spPr>
              <a:xfrm>
                <a:off x="4203258" y="3960211"/>
                <a:ext cx="1499666" cy="1459896"/>
              </a:xfrm>
              <a:custGeom>
                <a:avLst/>
                <a:gdLst>
                  <a:gd name="connsiteX0" fmla="*/ 0 w 1469545"/>
                  <a:gd name="connsiteY0" fmla="*/ 1469545 h 1469545"/>
                  <a:gd name="connsiteX1" fmla="*/ 1469545 w 1469545"/>
                  <a:gd name="connsiteY1" fmla="*/ 0 h 1469545"/>
                  <a:gd name="connsiteX2" fmla="*/ 1469545 w 1469545"/>
                  <a:gd name="connsiteY2" fmla="*/ 1469545 h 1469545"/>
                  <a:gd name="connsiteX3" fmla="*/ 0 w 1469545"/>
                  <a:gd name="connsiteY3" fmla="*/ 1469545 h 14695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9545" h="1469545">
                    <a:moveTo>
                      <a:pt x="1469545" y="1469545"/>
                    </a:moveTo>
                    <a:cubicBezTo>
                      <a:pt x="657938" y="1469545"/>
                      <a:pt x="0" y="811607"/>
                      <a:pt x="0" y="0"/>
                    </a:cubicBezTo>
                    <a:lnTo>
                      <a:pt x="1469545" y="0"/>
                    </a:lnTo>
                    <a:lnTo>
                      <a:pt x="1469545" y="1469545"/>
                    </a:lnTo>
                    <a:close/>
                  </a:path>
                </a:pathLst>
              </a:custGeom>
              <a:solidFill>
                <a:srgbClr val="E9A43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spcFirstLastPara="0" vert="horz" wrap="square" lIns="508652" tIns="78232" rIns="78232" bIns="508652" numCol="1" spcCol="1270" anchor="ctr" anchorCtr="0">
                <a:noAutofit/>
              </a:bodyPr>
              <a:lstStyle/>
              <a:p>
                <a:pPr marL="0" marR="0" lvl="0" indent="0" algn="ctr" defTabSz="466725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9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endParaRPr>
              </a:p>
            </p:txBody>
          </p:sp>
        </p:grp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xmlns="" id="{A3CD0288-42B6-414B-A77C-DA8B9FBEB6C8}"/>
                </a:ext>
              </a:extLst>
            </p:cNvPr>
            <p:cNvSpPr/>
            <p:nvPr/>
          </p:nvSpPr>
          <p:spPr>
            <a:xfrm>
              <a:off x="4568233" y="2988993"/>
              <a:ext cx="1197876" cy="998252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Operations Analysis &amp; Improvement</a:t>
              </a:r>
            </a:p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0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xmlns="" id="{0FA3A61A-A710-4E36-A2F7-36B226CDD6B6}"/>
                </a:ext>
              </a:extLst>
            </p:cNvPr>
            <p:cNvSpPr/>
            <p:nvPr/>
          </p:nvSpPr>
          <p:spPr>
            <a:xfrm>
              <a:off x="5858761" y="4213327"/>
              <a:ext cx="878671" cy="540241"/>
            </a:xfrm>
            <a:prstGeom prst="rect">
              <a:avLst/>
            </a:prstGeom>
            <a:solidFill>
              <a:srgbClr val="CAAE5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5778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  <a:p>
              <a:pPr marL="0" marR="0" lvl="0" indent="0" algn="ctr" defTabSz="5778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Operations Design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xmlns="" id="{DE3CFF7D-DB00-47AB-920F-8E4BDA73F8C4}"/>
                </a:ext>
              </a:extLst>
            </p:cNvPr>
            <p:cNvSpPr/>
            <p:nvPr/>
          </p:nvSpPr>
          <p:spPr>
            <a:xfrm>
              <a:off x="4815121" y="4272060"/>
              <a:ext cx="957376" cy="529136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66725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  <a:p>
              <a:pPr marL="0" marR="0" lvl="0" indent="0" algn="ctr" defTabSz="466725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Operations Planning &amp; Control</a:t>
              </a:r>
            </a:p>
          </p:txBody>
        </p:sp>
      </p:grpSp>
      <p:sp>
        <p:nvSpPr>
          <p:cNvPr id="54" name="Right Triangle 53">
            <a:extLst>
              <a:ext uri="{FF2B5EF4-FFF2-40B4-BE49-F238E27FC236}">
                <a16:creationId xmlns:a16="http://schemas.microsoft.com/office/drawing/2014/main" xmlns="" id="{D5EDD26C-9B2F-4E66-9678-0CB94302702D}"/>
              </a:ext>
            </a:extLst>
          </p:cNvPr>
          <p:cNvSpPr/>
          <p:nvPr/>
        </p:nvSpPr>
        <p:spPr>
          <a:xfrm rot="13462307">
            <a:off x="1035534" y="3270923"/>
            <a:ext cx="316154" cy="316154"/>
          </a:xfrm>
          <a:prstGeom prst="rtTriangle">
            <a:avLst/>
          </a:prstGeom>
          <a:solidFill>
            <a:srgbClr val="005427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ato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xmlns="" id="{7EFC7C22-DF75-4BE4-8686-F62067292CAC}"/>
              </a:ext>
            </a:extLst>
          </p:cNvPr>
          <p:cNvGrpSpPr/>
          <p:nvPr/>
        </p:nvGrpSpPr>
        <p:grpSpPr>
          <a:xfrm>
            <a:off x="6222897" y="3619041"/>
            <a:ext cx="668371" cy="664026"/>
            <a:chOff x="6102333" y="3850392"/>
            <a:chExt cx="668371" cy="664026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xmlns="" id="{94035112-A169-4449-A917-A94FC567ED3E}"/>
                </a:ext>
              </a:extLst>
            </p:cNvPr>
            <p:cNvSpPr/>
            <p:nvPr/>
          </p:nvSpPr>
          <p:spPr>
            <a:xfrm>
              <a:off x="6102333" y="3850392"/>
              <a:ext cx="668371" cy="664026"/>
            </a:xfrm>
            <a:prstGeom prst="ellipse">
              <a:avLst/>
            </a:prstGeom>
            <a:solidFill>
              <a:srgbClr val="11151A">
                <a:lumMod val="50000"/>
                <a:lumOff val="50000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0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xmlns="" id="{9E1DE38A-6463-4145-82CA-40A2CE9A4337}"/>
                </a:ext>
              </a:extLst>
            </p:cNvPr>
            <p:cNvSpPr/>
            <p:nvPr/>
          </p:nvSpPr>
          <p:spPr>
            <a:xfrm>
              <a:off x="6128498" y="3951573"/>
              <a:ext cx="616041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Lato"/>
                </a:rPr>
                <a:t>Batho Pele</a:t>
              </a:r>
            </a:p>
          </p:txBody>
        </p:sp>
      </p:grpSp>
      <p:sp>
        <p:nvSpPr>
          <p:cNvPr id="58" name="Bent-Up Arrow 16">
            <a:extLst>
              <a:ext uri="{FF2B5EF4-FFF2-40B4-BE49-F238E27FC236}">
                <a16:creationId xmlns:a16="http://schemas.microsoft.com/office/drawing/2014/main" xmlns="" id="{34EA5132-6B23-49F0-A824-0AD5FD416208}"/>
              </a:ext>
            </a:extLst>
          </p:cNvPr>
          <p:cNvSpPr/>
          <p:nvPr/>
        </p:nvSpPr>
        <p:spPr>
          <a:xfrm rot="5400000">
            <a:off x="-639490" y="3685270"/>
            <a:ext cx="4853960" cy="684000"/>
          </a:xfrm>
          <a:prstGeom prst="bentUpArrow">
            <a:avLst>
              <a:gd name="adj1" fmla="val 42291"/>
              <a:gd name="adj2" fmla="val 19957"/>
              <a:gd name="adj3" fmla="val 1368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sp>
        <p:nvSpPr>
          <p:cNvPr id="59" name="Chevron 22">
            <a:extLst>
              <a:ext uri="{FF2B5EF4-FFF2-40B4-BE49-F238E27FC236}">
                <a16:creationId xmlns:a16="http://schemas.microsoft.com/office/drawing/2014/main" xmlns="" id="{AB39CBD8-36EA-45A3-B094-60BD8FD48413}"/>
              </a:ext>
            </a:extLst>
          </p:cNvPr>
          <p:cNvSpPr/>
          <p:nvPr/>
        </p:nvSpPr>
        <p:spPr>
          <a:xfrm>
            <a:off x="2107053" y="6129579"/>
            <a:ext cx="252000" cy="348233"/>
          </a:xfrm>
          <a:prstGeom prst="chevron">
            <a:avLst>
              <a:gd name="adj" fmla="val 34504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xmlns="" id="{BE33C92E-D405-4424-A6AE-440783F35AFE}"/>
              </a:ext>
            </a:extLst>
          </p:cNvPr>
          <p:cNvSpPr/>
          <p:nvPr/>
        </p:nvSpPr>
        <p:spPr>
          <a:xfrm>
            <a:off x="6558041" y="3820759"/>
            <a:ext cx="3435472" cy="199373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50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5)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09403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DCS Value Chain…..and structure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7016" y="1242000"/>
            <a:ext cx="112846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prstClr val="black"/>
                </a:solidFill>
              </a:rPr>
              <a:t>xx</a:t>
            </a:r>
            <a:endParaRPr lang="en-ZA" sz="2000" dirty="0">
              <a:solidFill>
                <a:srgbClr val="FF0000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06E5FE37-D64A-4CBB-94F0-5A89119A78EB}"/>
              </a:ext>
            </a:extLst>
          </p:cNvPr>
          <p:cNvGrpSpPr/>
          <p:nvPr/>
        </p:nvGrpSpPr>
        <p:grpSpPr>
          <a:xfrm>
            <a:off x="371769" y="1225824"/>
            <a:ext cx="10069963" cy="5295992"/>
            <a:chOff x="154692" y="1181007"/>
            <a:chExt cx="10069963" cy="5295992"/>
          </a:xfrm>
        </p:grpSpPr>
        <p:sp>
          <p:nvSpPr>
            <p:cNvPr id="23" name="Rectangle 22">
              <a:extLst>
                <a:ext uri="{FF2B5EF4-FFF2-40B4-BE49-F238E27FC236}">
                  <a16:creationId xmlns="" xmlns:a16="http://schemas.microsoft.com/office/drawing/2014/main" id="{3715295D-4478-4013-ABB2-B1716BC1B5C1}"/>
                </a:ext>
              </a:extLst>
            </p:cNvPr>
            <p:cNvSpPr/>
            <p:nvPr/>
          </p:nvSpPr>
          <p:spPr>
            <a:xfrm>
              <a:off x="177800" y="1225824"/>
              <a:ext cx="10046855" cy="5251175"/>
            </a:xfrm>
            <a:prstGeom prst="rect">
              <a:avLst/>
            </a:prstGeom>
            <a:solidFill>
              <a:sysClr val="window" lastClr="FFFFFF">
                <a:lumMod val="85000"/>
              </a:sysClr>
            </a:solidFill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4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="" xmlns:a16="http://schemas.microsoft.com/office/drawing/2014/main" id="{642944E4-0313-466D-A620-2FE162BD06BA}"/>
                </a:ext>
              </a:extLst>
            </p:cNvPr>
            <p:cNvSpPr/>
            <p:nvPr/>
          </p:nvSpPr>
          <p:spPr>
            <a:xfrm>
              <a:off x="586691" y="5858337"/>
              <a:ext cx="1413101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STRATEGY &amp; PLANNING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CD3DCCB3-9AD2-4DBB-8167-9389DB7E5ED7}"/>
                </a:ext>
              </a:extLst>
            </p:cNvPr>
            <p:cNvSpPr/>
            <p:nvPr/>
          </p:nvSpPr>
          <p:spPr>
            <a:xfrm>
              <a:off x="2051791" y="5858337"/>
              <a:ext cx="1524307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POLICY &amp; PROGRAMMES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="" xmlns:a16="http://schemas.microsoft.com/office/drawing/2014/main" id="{3FA950C9-B9B1-47F1-B34A-E591AE43F566}"/>
                </a:ext>
              </a:extLst>
            </p:cNvPr>
            <p:cNvSpPr/>
            <p:nvPr/>
          </p:nvSpPr>
          <p:spPr>
            <a:xfrm>
              <a:off x="3628097" y="5858337"/>
              <a:ext cx="1524307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RISK &amp; GOVERNANCE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36A5224F-156B-421C-9DD8-F38C34FE0891}"/>
                </a:ext>
              </a:extLst>
            </p:cNvPr>
            <p:cNvSpPr/>
            <p:nvPr/>
          </p:nvSpPr>
          <p:spPr>
            <a:xfrm>
              <a:off x="7860789" y="5858337"/>
              <a:ext cx="1573808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MONITORING &amp; EVALUATION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="" xmlns:a16="http://schemas.microsoft.com/office/drawing/2014/main" id="{08918069-22AE-4DB7-AB01-D7C0083AEB3C}"/>
                </a:ext>
              </a:extLst>
            </p:cNvPr>
            <p:cNvSpPr/>
            <p:nvPr/>
          </p:nvSpPr>
          <p:spPr>
            <a:xfrm>
              <a:off x="5204403" y="5858337"/>
              <a:ext cx="1573808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STRATEGIC PARTNERSHIPS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="" xmlns:a16="http://schemas.microsoft.com/office/drawing/2014/main" id="{C98E91B9-D3B3-4848-959D-3850B7D5E4F1}"/>
                </a:ext>
              </a:extLst>
            </p:cNvPr>
            <p:cNvSpPr txBox="1"/>
            <p:nvPr/>
          </p:nvSpPr>
          <p:spPr>
            <a:xfrm>
              <a:off x="154692" y="1181007"/>
              <a:ext cx="26160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sng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CENTRE OF EXCELLENCE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="" xmlns:a16="http://schemas.microsoft.com/office/drawing/2014/main" id="{605CD42E-361A-4D07-BF27-6AC34659ECED}"/>
                </a:ext>
              </a:extLst>
            </p:cNvPr>
            <p:cNvSpPr/>
            <p:nvPr/>
          </p:nvSpPr>
          <p:spPr>
            <a:xfrm>
              <a:off x="6830210" y="5858337"/>
              <a:ext cx="978582" cy="540000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FINANCE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66467F07-EF4F-43DB-9C36-6727B028ACCE}"/>
              </a:ext>
            </a:extLst>
          </p:cNvPr>
          <p:cNvGrpSpPr/>
          <p:nvPr/>
        </p:nvGrpSpPr>
        <p:grpSpPr>
          <a:xfrm>
            <a:off x="902978" y="1533601"/>
            <a:ext cx="9030651" cy="4236160"/>
            <a:chOff x="468736" y="1449708"/>
            <a:chExt cx="9030651" cy="4236160"/>
          </a:xfrm>
        </p:grpSpPr>
        <p:sp>
          <p:nvSpPr>
            <p:cNvPr id="32" name="Rectangle 31">
              <a:extLst>
                <a:ext uri="{FF2B5EF4-FFF2-40B4-BE49-F238E27FC236}">
                  <a16:creationId xmlns="" xmlns:a16="http://schemas.microsoft.com/office/drawing/2014/main" id="{AE981F96-9A03-406A-8818-FEEAD6DA580C}"/>
                </a:ext>
              </a:extLst>
            </p:cNvPr>
            <p:cNvSpPr/>
            <p:nvPr/>
          </p:nvSpPr>
          <p:spPr>
            <a:xfrm>
              <a:off x="586691" y="1449708"/>
              <a:ext cx="8912696" cy="3997911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0054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="" xmlns:a16="http://schemas.microsoft.com/office/drawing/2014/main" id="{7A444096-2CAE-4C7D-B654-6EED8300864A}"/>
                </a:ext>
              </a:extLst>
            </p:cNvPr>
            <p:cNvGrpSpPr/>
            <p:nvPr/>
          </p:nvGrpSpPr>
          <p:grpSpPr>
            <a:xfrm>
              <a:off x="468736" y="1449708"/>
              <a:ext cx="8830184" cy="4236160"/>
              <a:chOff x="468736" y="1449708"/>
              <a:chExt cx="8830184" cy="4236160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="" xmlns:a16="http://schemas.microsoft.com/office/drawing/2014/main" id="{278CE2E0-F7EE-46B1-A6CE-25428FDD2CEF}"/>
                  </a:ext>
                </a:extLst>
              </p:cNvPr>
              <p:cNvSpPr/>
              <p:nvPr/>
            </p:nvSpPr>
            <p:spPr>
              <a:xfrm>
                <a:off x="1096220" y="5145868"/>
                <a:ext cx="1867355" cy="540000"/>
              </a:xfrm>
              <a:prstGeom prst="rect">
                <a:avLst/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Lato"/>
                  </a:rPr>
                  <a:t>FACILITIES</a:t>
                </a:r>
              </a:p>
            </p:txBody>
          </p:sp>
          <p:grpSp>
            <p:nvGrpSpPr>
              <p:cNvPr id="35" name="Group 34">
                <a:extLst>
                  <a:ext uri="{FF2B5EF4-FFF2-40B4-BE49-F238E27FC236}">
                    <a16:creationId xmlns="" xmlns:a16="http://schemas.microsoft.com/office/drawing/2014/main" id="{2E5B71E8-3B3B-476F-8F22-2FE7B619B880}"/>
                  </a:ext>
                </a:extLst>
              </p:cNvPr>
              <p:cNvGrpSpPr/>
              <p:nvPr/>
            </p:nvGrpSpPr>
            <p:grpSpPr>
              <a:xfrm>
                <a:off x="468736" y="1449708"/>
                <a:ext cx="8830184" cy="4236160"/>
                <a:chOff x="468736" y="1449708"/>
                <a:chExt cx="8830184" cy="4236160"/>
              </a:xfrm>
            </p:grpSpPr>
            <p:sp>
              <p:nvSpPr>
                <p:cNvPr id="36" name="Rectangle 35">
                  <a:extLst>
                    <a:ext uri="{FF2B5EF4-FFF2-40B4-BE49-F238E27FC236}">
                      <a16:creationId xmlns="" xmlns:a16="http://schemas.microsoft.com/office/drawing/2014/main" id="{1EFA72AA-064B-47AB-BEF1-F95135F7ECA8}"/>
                    </a:ext>
                  </a:extLst>
                </p:cNvPr>
                <p:cNvSpPr/>
                <p:nvPr/>
              </p:nvSpPr>
              <p:spPr>
                <a:xfrm>
                  <a:off x="3208002" y="5145868"/>
                  <a:ext cx="1867355" cy="540000"/>
                </a:xfrm>
                <a:prstGeom prst="rect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Lato"/>
                    </a:rPr>
                    <a:t>ICT</a:t>
                  </a:r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="" xmlns:a16="http://schemas.microsoft.com/office/drawing/2014/main" id="{739F001C-4BDA-4318-B7C2-6B46D50B3B74}"/>
                    </a:ext>
                  </a:extLst>
                </p:cNvPr>
                <p:cNvSpPr/>
                <p:nvPr/>
              </p:nvSpPr>
              <p:spPr>
                <a:xfrm>
                  <a:off x="5319784" y="5145868"/>
                  <a:ext cx="1867355" cy="540000"/>
                </a:xfrm>
                <a:prstGeom prst="rect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Lato"/>
                    </a:rPr>
                    <a:t>HUMAN RESOURCES</a:t>
                  </a:r>
                </a:p>
              </p:txBody>
            </p:sp>
            <p:sp>
              <p:nvSpPr>
                <p:cNvPr id="38" name="Rectangle 37">
                  <a:extLst>
                    <a:ext uri="{FF2B5EF4-FFF2-40B4-BE49-F238E27FC236}">
                      <a16:creationId xmlns="" xmlns:a16="http://schemas.microsoft.com/office/drawing/2014/main" id="{EFF4D943-921D-467C-BDD7-F2622B4D658F}"/>
                    </a:ext>
                  </a:extLst>
                </p:cNvPr>
                <p:cNvSpPr/>
                <p:nvPr/>
              </p:nvSpPr>
              <p:spPr>
                <a:xfrm>
                  <a:off x="7431565" y="5145868"/>
                  <a:ext cx="1867355" cy="540000"/>
                </a:xfrm>
                <a:prstGeom prst="rect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none" strike="noStrike" kern="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Lato"/>
                    </a:rPr>
                    <a:t>SUPPLY CHAIN</a:t>
                  </a:r>
                </a:p>
              </p:txBody>
            </p:sp>
            <p:sp>
              <p:nvSpPr>
                <p:cNvPr id="39" name="TextBox 38">
                  <a:extLst>
                    <a:ext uri="{FF2B5EF4-FFF2-40B4-BE49-F238E27FC236}">
                      <a16:creationId xmlns="" xmlns:a16="http://schemas.microsoft.com/office/drawing/2014/main" id="{E7639507-1729-4FF5-BBA8-D9A1390A6DE7}"/>
                    </a:ext>
                  </a:extLst>
                </p:cNvPr>
                <p:cNvSpPr txBox="1"/>
                <p:nvPr/>
              </p:nvSpPr>
              <p:spPr>
                <a:xfrm>
                  <a:off x="468736" y="1449708"/>
                  <a:ext cx="2616061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ZA" sz="1400" b="1" i="0" u="sng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Lato"/>
                    </a:rPr>
                    <a:t>THEATRE OF OPERATIONS</a:t>
                  </a:r>
                </a:p>
              </p:txBody>
            </p:sp>
          </p:grpSp>
        </p:grpSp>
      </p:grpSp>
      <p:sp>
        <p:nvSpPr>
          <p:cNvPr id="40" name="Arrow: Chevron 86">
            <a:extLst>
              <a:ext uri="{FF2B5EF4-FFF2-40B4-BE49-F238E27FC236}">
                <a16:creationId xmlns="" xmlns:a16="http://schemas.microsoft.com/office/drawing/2014/main" id="{68119177-EAA8-4775-B53B-CE15B84C946C}"/>
              </a:ext>
            </a:extLst>
          </p:cNvPr>
          <p:cNvSpPr/>
          <p:nvPr/>
        </p:nvSpPr>
        <p:spPr>
          <a:xfrm>
            <a:off x="10134293" y="1262978"/>
            <a:ext cx="1524307" cy="5258838"/>
          </a:xfrm>
          <a:prstGeom prst="chevron">
            <a:avLst>
              <a:gd name="adj" fmla="val 20395"/>
            </a:avLst>
          </a:prstGeom>
          <a:solidFill>
            <a:sysClr val="windowText" lastClr="000000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vert="vert27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Providing the best Correctional Services for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rPr>
              <a:t>a safer South Africa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="" xmlns:a16="http://schemas.microsoft.com/office/drawing/2014/main" id="{968F7E7C-BAC6-4408-959E-A1963ED09D60}"/>
              </a:ext>
            </a:extLst>
          </p:cNvPr>
          <p:cNvSpPr/>
          <p:nvPr/>
        </p:nvSpPr>
        <p:spPr>
          <a:xfrm rot="16200000">
            <a:off x="-382281" y="3263202"/>
            <a:ext cx="2496447" cy="2246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200" b="1" u="sng">
                <a:solidFill>
                  <a:schemeClr val="tx1"/>
                </a:solidFill>
              </a:rPr>
              <a:t>CORE SERVICES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="" xmlns:a16="http://schemas.microsoft.com/office/drawing/2014/main" id="{68605464-CAEF-4373-8568-CBC4638CB34C}"/>
              </a:ext>
            </a:extLst>
          </p:cNvPr>
          <p:cNvGrpSpPr/>
          <p:nvPr/>
        </p:nvGrpSpPr>
        <p:grpSpPr>
          <a:xfrm>
            <a:off x="1190812" y="1820928"/>
            <a:ext cx="8357337" cy="2977293"/>
            <a:chOff x="1060051" y="1769993"/>
            <a:chExt cx="8357337" cy="301999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grpSp>
          <p:nvGrpSpPr>
            <p:cNvPr id="52" name="Group 51">
              <a:extLst>
                <a:ext uri="{FF2B5EF4-FFF2-40B4-BE49-F238E27FC236}">
                  <a16:creationId xmlns="" xmlns:a16="http://schemas.microsoft.com/office/drawing/2014/main" id="{73C385D3-69F0-48D5-8F0A-F4B96BA144E0}"/>
                </a:ext>
              </a:extLst>
            </p:cNvPr>
            <p:cNvGrpSpPr/>
            <p:nvPr/>
          </p:nvGrpSpPr>
          <p:grpSpPr>
            <a:xfrm>
              <a:off x="1060051" y="1769993"/>
              <a:ext cx="8334991" cy="3019993"/>
              <a:chOff x="-8597734" y="-623069"/>
              <a:chExt cx="7139589" cy="3215335"/>
            </a:xfrm>
            <a:gradFill>
              <a:gsLst>
                <a:gs pos="0">
                  <a:schemeClr val="accent1">
                    <a:lumMod val="10000"/>
                    <a:lumOff val="90000"/>
                  </a:schemeClr>
                </a:gs>
                <a:gs pos="7500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54" name="Arrow: Chevron 90">
                <a:extLst>
                  <a:ext uri="{FF2B5EF4-FFF2-40B4-BE49-F238E27FC236}">
                    <a16:creationId xmlns="" xmlns:a16="http://schemas.microsoft.com/office/drawing/2014/main" id="{ACB69551-DB30-4721-A02D-3E4BA3F9DA18}"/>
                  </a:ext>
                </a:extLst>
              </p:cNvPr>
              <p:cNvSpPr/>
              <p:nvPr/>
            </p:nvSpPr>
            <p:spPr>
              <a:xfrm>
                <a:off x="-2831752" y="-623069"/>
                <a:ext cx="1373607" cy="3215335"/>
              </a:xfrm>
              <a:prstGeom prst="chevron">
                <a:avLst>
                  <a:gd name="adj" fmla="val 26742"/>
                </a:avLst>
              </a:prstGeom>
              <a:grpFill/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500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Arrow: Pentagon 91">
                <a:extLst>
                  <a:ext uri="{FF2B5EF4-FFF2-40B4-BE49-F238E27FC236}">
                    <a16:creationId xmlns="" xmlns:a16="http://schemas.microsoft.com/office/drawing/2014/main" id="{9E4AEC3E-8FD8-4AA4-853F-360E204E8E4F}"/>
                  </a:ext>
                </a:extLst>
              </p:cNvPr>
              <p:cNvSpPr/>
              <p:nvPr/>
            </p:nvSpPr>
            <p:spPr>
              <a:xfrm>
                <a:off x="-8597734" y="-623068"/>
                <a:ext cx="6489179" cy="328187"/>
              </a:xfrm>
              <a:prstGeom prst="homePlate">
                <a:avLst>
                  <a:gd name="adj" fmla="val 22853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ZA" sz="1400" b="1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53" name="Rectangle 52">
              <a:extLst>
                <a:ext uri="{FF2B5EF4-FFF2-40B4-BE49-F238E27FC236}">
                  <a16:creationId xmlns="" xmlns:a16="http://schemas.microsoft.com/office/drawing/2014/main" id="{C01430E0-90FF-43C7-8885-B561AF180B19}"/>
                </a:ext>
              </a:extLst>
            </p:cNvPr>
            <p:cNvSpPr/>
            <p:nvPr/>
          </p:nvSpPr>
          <p:spPr>
            <a:xfrm>
              <a:off x="8048557" y="2938347"/>
              <a:ext cx="136883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ZA" sz="1200" b="1">
                  <a:solidFill>
                    <a:schemeClr val="bg1"/>
                  </a:solidFill>
                </a:rPr>
                <a:t>SOCIAL</a:t>
              </a:r>
            </a:p>
            <a:p>
              <a:pPr algn="ctr"/>
              <a:r>
                <a:rPr lang="en-ZA" sz="1200" b="1">
                  <a:solidFill>
                    <a:schemeClr val="bg1"/>
                  </a:solidFill>
                </a:rPr>
                <a:t> RE-INTEGRATION</a:t>
              </a:r>
            </a:p>
          </p:txBody>
        </p:sp>
      </p:grpSp>
      <p:sp>
        <p:nvSpPr>
          <p:cNvPr id="56" name="Rectangle 55">
            <a:extLst>
              <a:ext uri="{FF2B5EF4-FFF2-40B4-BE49-F238E27FC236}">
                <a16:creationId xmlns="" xmlns:a16="http://schemas.microsoft.com/office/drawing/2014/main" id="{1421400C-B9DC-4118-8A71-3BC252AC5997}"/>
              </a:ext>
            </a:extLst>
          </p:cNvPr>
          <p:cNvSpPr/>
          <p:nvPr/>
        </p:nvSpPr>
        <p:spPr>
          <a:xfrm rot="16200000">
            <a:off x="85969" y="4625416"/>
            <a:ext cx="1275063" cy="5095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ZA" sz="1200">
                <a:solidFill>
                  <a:schemeClr val="tx1"/>
                </a:solidFill>
              </a:rPr>
              <a:t>OPERATIONAL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="" xmlns:a16="http://schemas.microsoft.com/office/drawing/2014/main" id="{FDA36743-105F-4D8F-867F-B2DC40B1B7FA}"/>
              </a:ext>
            </a:extLst>
          </p:cNvPr>
          <p:cNvGrpSpPr/>
          <p:nvPr/>
        </p:nvGrpSpPr>
        <p:grpSpPr>
          <a:xfrm>
            <a:off x="1487824" y="2128887"/>
            <a:ext cx="5505670" cy="311755"/>
            <a:chOff x="1487824" y="2079727"/>
            <a:chExt cx="5505670" cy="311755"/>
          </a:xfrm>
        </p:grpSpPr>
        <p:sp>
          <p:nvSpPr>
            <p:cNvPr id="63" name="Arrow: Up 74">
              <a:extLst>
                <a:ext uri="{FF2B5EF4-FFF2-40B4-BE49-F238E27FC236}">
                  <a16:creationId xmlns="" xmlns:a16="http://schemas.microsoft.com/office/drawing/2014/main" id="{3029A188-5459-443E-B6A0-272F261A06AC}"/>
                </a:ext>
              </a:extLst>
            </p:cNvPr>
            <p:cNvSpPr/>
            <p:nvPr/>
          </p:nvSpPr>
          <p:spPr>
            <a:xfrm>
              <a:off x="1487824" y="2083235"/>
              <a:ext cx="594841" cy="308247"/>
            </a:xfrm>
            <a:prstGeom prst="upArrow">
              <a:avLst/>
            </a:prstGeom>
            <a:solidFill>
              <a:srgbClr val="CAAE5F">
                <a:lumMod val="40000"/>
                <a:lumOff val="6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4" name="Arrow: Up 75">
              <a:extLst>
                <a:ext uri="{FF2B5EF4-FFF2-40B4-BE49-F238E27FC236}">
                  <a16:creationId xmlns="" xmlns:a16="http://schemas.microsoft.com/office/drawing/2014/main" id="{EAC3B7A3-4889-45F0-AB2E-9DE024D4287D}"/>
                </a:ext>
              </a:extLst>
            </p:cNvPr>
            <p:cNvSpPr/>
            <p:nvPr/>
          </p:nvSpPr>
          <p:spPr>
            <a:xfrm rot="10800000">
              <a:off x="2975698" y="2083235"/>
              <a:ext cx="594841" cy="308247"/>
            </a:xfrm>
            <a:prstGeom prst="upArrow">
              <a:avLst/>
            </a:prstGeom>
            <a:solidFill>
              <a:srgbClr val="679F81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5" name="Arrow: Up 76">
              <a:extLst>
                <a:ext uri="{FF2B5EF4-FFF2-40B4-BE49-F238E27FC236}">
                  <a16:creationId xmlns="" xmlns:a16="http://schemas.microsoft.com/office/drawing/2014/main" id="{69535468-4A12-4FE0-8AEB-BA8878050FE0}"/>
                </a:ext>
              </a:extLst>
            </p:cNvPr>
            <p:cNvSpPr/>
            <p:nvPr/>
          </p:nvSpPr>
          <p:spPr>
            <a:xfrm>
              <a:off x="5208200" y="2079727"/>
              <a:ext cx="594841" cy="308247"/>
            </a:xfrm>
            <a:prstGeom prst="upArrow">
              <a:avLst/>
            </a:prstGeom>
            <a:solidFill>
              <a:srgbClr val="CAAE5F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6" name="Arrow: Up 77">
              <a:extLst>
                <a:ext uri="{FF2B5EF4-FFF2-40B4-BE49-F238E27FC236}">
                  <a16:creationId xmlns="" xmlns:a16="http://schemas.microsoft.com/office/drawing/2014/main" id="{76AB7436-676F-42D6-8DC3-25634D637DFE}"/>
                </a:ext>
              </a:extLst>
            </p:cNvPr>
            <p:cNvSpPr/>
            <p:nvPr/>
          </p:nvSpPr>
          <p:spPr>
            <a:xfrm>
              <a:off x="5803427" y="2079727"/>
              <a:ext cx="594841" cy="308247"/>
            </a:xfrm>
            <a:prstGeom prst="upArrow">
              <a:avLst/>
            </a:prstGeom>
            <a:solidFill>
              <a:srgbClr val="CAAE5F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  <p:sp>
          <p:nvSpPr>
            <p:cNvPr id="67" name="Arrow: Up 78">
              <a:extLst>
                <a:ext uri="{FF2B5EF4-FFF2-40B4-BE49-F238E27FC236}">
                  <a16:creationId xmlns="" xmlns:a16="http://schemas.microsoft.com/office/drawing/2014/main" id="{694679B6-CBFE-4B8D-9C22-0EA09ECAE53D}"/>
                </a:ext>
              </a:extLst>
            </p:cNvPr>
            <p:cNvSpPr/>
            <p:nvPr/>
          </p:nvSpPr>
          <p:spPr>
            <a:xfrm>
              <a:off x="6398653" y="2079727"/>
              <a:ext cx="594841" cy="308247"/>
            </a:xfrm>
            <a:prstGeom prst="upArrow">
              <a:avLst/>
            </a:prstGeom>
            <a:solidFill>
              <a:srgbClr val="CAAE5F">
                <a:lumMod val="60000"/>
                <a:lumOff val="40000"/>
              </a:srgbClr>
            </a:soli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ZA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"/>
              </a:endParaRP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="" xmlns:a16="http://schemas.microsoft.com/office/drawing/2014/main" id="{29CE1EC3-DCA5-4CB4-A395-0428BE115E97}"/>
              </a:ext>
            </a:extLst>
          </p:cNvPr>
          <p:cNvGrpSpPr/>
          <p:nvPr/>
        </p:nvGrpSpPr>
        <p:grpSpPr>
          <a:xfrm>
            <a:off x="1060053" y="2443400"/>
            <a:ext cx="6897645" cy="2342963"/>
            <a:chOff x="1060053" y="2394240"/>
            <a:chExt cx="6897645" cy="23429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9" name="Arrow: Pentagon 81">
              <a:extLst>
                <a:ext uri="{FF2B5EF4-FFF2-40B4-BE49-F238E27FC236}">
                  <a16:creationId xmlns="" xmlns:a16="http://schemas.microsoft.com/office/drawing/2014/main" id="{4CEED67E-AC2E-4977-AEF9-2737471FFC73}"/>
                </a:ext>
              </a:extLst>
            </p:cNvPr>
            <p:cNvSpPr/>
            <p:nvPr/>
          </p:nvSpPr>
          <p:spPr>
            <a:xfrm>
              <a:off x="1060053" y="2396035"/>
              <a:ext cx="3409113" cy="682081"/>
            </a:xfrm>
            <a:prstGeom prst="homePlate">
              <a:avLst>
                <a:gd name="adj" fmla="val 25947"/>
              </a:avLst>
            </a:prstGeom>
            <a:gradFill>
              <a:gsLst>
                <a:gs pos="100000">
                  <a:srgbClr val="679F81"/>
                </a:gs>
                <a:gs pos="0">
                  <a:srgbClr val="CAAE5F">
                    <a:lumMod val="40000"/>
                    <a:lumOff val="60000"/>
                  </a:srgbClr>
                </a:gs>
                <a:gs pos="88000">
                  <a:srgbClr val="CAAE5F"/>
                </a:gs>
              </a:gsLst>
              <a:lin ang="0" scaled="1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ZA" sz="14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"/>
                </a:rPr>
                <a:t>INCARCERATION</a:t>
              </a:r>
            </a:p>
          </p:txBody>
        </p:sp>
        <p:grpSp>
          <p:nvGrpSpPr>
            <p:cNvPr id="70" name="Group 69">
              <a:extLst>
                <a:ext uri="{FF2B5EF4-FFF2-40B4-BE49-F238E27FC236}">
                  <a16:creationId xmlns="" xmlns:a16="http://schemas.microsoft.com/office/drawing/2014/main" id="{83724478-BE88-41E2-A522-931FC8D42574}"/>
                </a:ext>
              </a:extLst>
            </p:cNvPr>
            <p:cNvGrpSpPr/>
            <p:nvPr/>
          </p:nvGrpSpPr>
          <p:grpSpPr>
            <a:xfrm>
              <a:off x="1060053" y="2394240"/>
              <a:ext cx="6897645" cy="2342963"/>
              <a:chOff x="1076526" y="2115919"/>
              <a:chExt cx="6897645" cy="2342963"/>
            </a:xfr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grpSpPr>
          <p:sp>
            <p:nvSpPr>
              <p:cNvPr id="71" name="Arrow: Chevron 83">
                <a:extLst>
                  <a:ext uri="{FF2B5EF4-FFF2-40B4-BE49-F238E27FC236}">
                    <a16:creationId xmlns="" xmlns:a16="http://schemas.microsoft.com/office/drawing/2014/main" id="{E457D512-B7C9-4CAB-B6E0-09E1ABAD56B1}"/>
                  </a:ext>
                </a:extLst>
              </p:cNvPr>
              <p:cNvSpPr/>
              <p:nvPr/>
            </p:nvSpPr>
            <p:spPr>
              <a:xfrm>
                <a:off x="4398808" y="2115919"/>
                <a:ext cx="3575363" cy="682081"/>
              </a:xfrm>
              <a:prstGeom prst="chevron">
                <a:avLst>
                  <a:gd name="adj" fmla="val 26704"/>
                </a:avLst>
              </a:prstGeom>
              <a:gradFill>
                <a:gsLst>
                  <a:gs pos="100000">
                    <a:srgbClr val="679F81"/>
                  </a:gs>
                  <a:gs pos="0">
                    <a:srgbClr val="CAAE5F">
                      <a:lumMod val="40000"/>
                      <a:lumOff val="60000"/>
                    </a:srgbClr>
                  </a:gs>
                  <a:gs pos="88000">
                    <a:srgbClr val="CAAE5F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ato"/>
                  </a:rPr>
                  <a:t>REHABILITATION</a:t>
                </a:r>
              </a:p>
            </p:txBody>
          </p:sp>
          <p:sp>
            <p:nvSpPr>
              <p:cNvPr id="72" name="Arrow: Pentagon 84">
                <a:extLst>
                  <a:ext uri="{FF2B5EF4-FFF2-40B4-BE49-F238E27FC236}">
                    <a16:creationId xmlns="" xmlns:a16="http://schemas.microsoft.com/office/drawing/2014/main" id="{A1A46C57-29AF-44C7-A5F1-D34A88A83E1F}"/>
                  </a:ext>
                </a:extLst>
              </p:cNvPr>
              <p:cNvSpPr/>
              <p:nvPr/>
            </p:nvSpPr>
            <p:spPr>
              <a:xfrm>
                <a:off x="1076526" y="2947257"/>
                <a:ext cx="6897645" cy="682081"/>
              </a:xfrm>
              <a:prstGeom prst="homePlate">
                <a:avLst>
                  <a:gd name="adj" fmla="val 16066"/>
                </a:avLst>
              </a:prstGeom>
              <a:gradFill>
                <a:gsLst>
                  <a:gs pos="100000">
                    <a:srgbClr val="679F81"/>
                  </a:gs>
                  <a:gs pos="0">
                    <a:srgbClr val="CAAE5F">
                      <a:lumMod val="40000"/>
                      <a:lumOff val="60000"/>
                    </a:srgbClr>
                  </a:gs>
                  <a:gs pos="88000">
                    <a:srgbClr val="CAAE5F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ato"/>
                  </a:rPr>
                  <a:t>SECURITY</a:t>
                </a:r>
              </a:p>
            </p:txBody>
          </p:sp>
          <p:sp>
            <p:nvSpPr>
              <p:cNvPr id="73" name="Arrow: Pentagon 85">
                <a:extLst>
                  <a:ext uri="{FF2B5EF4-FFF2-40B4-BE49-F238E27FC236}">
                    <a16:creationId xmlns="" xmlns:a16="http://schemas.microsoft.com/office/drawing/2014/main" id="{4B4B3D1D-D80A-4052-8057-360E3D7DC9C3}"/>
                  </a:ext>
                </a:extLst>
              </p:cNvPr>
              <p:cNvSpPr/>
              <p:nvPr/>
            </p:nvSpPr>
            <p:spPr>
              <a:xfrm>
                <a:off x="1076526" y="3776801"/>
                <a:ext cx="6897645" cy="682081"/>
              </a:xfrm>
              <a:prstGeom prst="homePlate">
                <a:avLst>
                  <a:gd name="adj" fmla="val 14709"/>
                </a:avLst>
              </a:prstGeom>
              <a:gradFill>
                <a:gsLst>
                  <a:gs pos="100000">
                    <a:srgbClr val="679F81"/>
                  </a:gs>
                  <a:gs pos="0">
                    <a:srgbClr val="CAAE5F">
                      <a:lumMod val="40000"/>
                      <a:lumOff val="60000"/>
                    </a:srgbClr>
                  </a:gs>
                  <a:gs pos="88000">
                    <a:srgbClr val="CAAE5F"/>
                  </a:gs>
                </a:gsLst>
                <a:lin ang="0" scaled="1"/>
              </a:gra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ZA" sz="1400" b="1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Lato"/>
                  </a:rPr>
                  <a:t>CARE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7812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xmlns="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5)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Phase II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Workstreams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xmlns="" id="{BA929098-AD32-4210-B737-BCD614C07400}"/>
              </a:ext>
            </a:extLst>
          </p:cNvPr>
          <p:cNvCxnSpPr>
            <a:stCxn id="78" idx="2"/>
          </p:cNvCxnSpPr>
          <p:nvPr/>
        </p:nvCxnSpPr>
        <p:spPr>
          <a:xfrm flipH="1">
            <a:off x="1346218" y="3248954"/>
            <a:ext cx="3340" cy="3312000"/>
          </a:xfrm>
          <a:prstGeom prst="line">
            <a:avLst/>
          </a:prstGeom>
          <a:noFill/>
          <a:ln w="6350" cap="flat" cmpd="sng" algn="ctr">
            <a:solidFill>
              <a:srgbClr val="3C5D7A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xmlns="" id="{ABC964D6-A678-41D2-9782-71DAD492DEC1}"/>
              </a:ext>
            </a:extLst>
          </p:cNvPr>
          <p:cNvCxnSpPr>
            <a:cxnSpLocks/>
            <a:stCxn id="80" idx="2"/>
          </p:cNvCxnSpPr>
          <p:nvPr/>
        </p:nvCxnSpPr>
        <p:spPr>
          <a:xfrm flipH="1">
            <a:off x="3696035" y="3248954"/>
            <a:ext cx="1534" cy="3312000"/>
          </a:xfrm>
          <a:prstGeom prst="line">
            <a:avLst/>
          </a:prstGeom>
          <a:noFill/>
          <a:ln w="6350" cap="flat" cmpd="sng" algn="ctr">
            <a:solidFill>
              <a:srgbClr val="92667D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xmlns="" id="{A5BC571D-01B3-4E83-91E1-17B5566934DD}"/>
              </a:ext>
            </a:extLst>
          </p:cNvPr>
          <p:cNvCxnSpPr>
            <a:cxnSpLocks/>
          </p:cNvCxnSpPr>
          <p:nvPr/>
        </p:nvCxnSpPr>
        <p:spPr>
          <a:xfrm>
            <a:off x="6095075" y="3204210"/>
            <a:ext cx="11811" cy="3356744"/>
          </a:xfrm>
          <a:prstGeom prst="line">
            <a:avLst/>
          </a:prstGeom>
          <a:noFill/>
          <a:ln w="6350" cap="flat" cmpd="sng" algn="ctr">
            <a:solidFill>
              <a:srgbClr val="D17083"/>
            </a:solidFill>
            <a:prstDash val="solid"/>
            <a:miter lim="800000"/>
            <a:tailEnd type="oval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xmlns="" id="{816AA755-517D-498A-941C-A587E1ABFD19}"/>
              </a:ext>
            </a:extLst>
          </p:cNvPr>
          <p:cNvCxnSpPr>
            <a:cxnSpLocks/>
          </p:cNvCxnSpPr>
          <p:nvPr/>
        </p:nvCxnSpPr>
        <p:spPr>
          <a:xfrm flipH="1">
            <a:off x="8399648" y="3203831"/>
            <a:ext cx="1262" cy="3384000"/>
          </a:xfrm>
          <a:prstGeom prst="line">
            <a:avLst/>
          </a:prstGeom>
          <a:noFill/>
          <a:ln w="6350" cap="flat" cmpd="sng" algn="ctr">
            <a:solidFill>
              <a:srgbClr val="FF788B"/>
            </a:solidFill>
            <a:prstDash val="solid"/>
            <a:miter lim="800000"/>
            <a:tailEnd type="oval"/>
          </a:ln>
          <a:effectLst/>
        </p:spPr>
      </p:cxnSp>
      <p:sp>
        <p:nvSpPr>
          <p:cNvPr id="78" name="Diamond 77">
            <a:extLst>
              <a:ext uri="{FF2B5EF4-FFF2-40B4-BE49-F238E27FC236}">
                <a16:creationId xmlns:a16="http://schemas.microsoft.com/office/drawing/2014/main" xmlns="" id="{76FF4B26-11AC-4EDE-AA3B-7CFA55B822B2}"/>
              </a:ext>
            </a:extLst>
          </p:cNvPr>
          <p:cNvSpPr/>
          <p:nvPr/>
        </p:nvSpPr>
        <p:spPr>
          <a:xfrm>
            <a:off x="844899" y="2239637"/>
            <a:ext cx="1009318" cy="1009318"/>
          </a:xfrm>
          <a:prstGeom prst="diamond">
            <a:avLst/>
          </a:prstGeom>
          <a:solidFill>
            <a:srgbClr val="A9D18E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0A160CFD-43D7-4E00-9F3C-55BF3603DE22}"/>
              </a:ext>
            </a:extLst>
          </p:cNvPr>
          <p:cNvSpPr txBox="1"/>
          <p:nvPr/>
        </p:nvSpPr>
        <p:spPr>
          <a:xfrm>
            <a:off x="344113" y="1181135"/>
            <a:ext cx="2160000" cy="92333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1: People and structure alignment</a:t>
            </a:r>
            <a:endParaRPr lang="en-US" sz="2000" b="1" dirty="0">
              <a:latin typeface="Calibri Light"/>
            </a:endParaRPr>
          </a:p>
        </p:txBody>
      </p:sp>
      <p:sp>
        <p:nvSpPr>
          <p:cNvPr id="80" name="Diamond 79">
            <a:extLst>
              <a:ext uri="{FF2B5EF4-FFF2-40B4-BE49-F238E27FC236}">
                <a16:creationId xmlns:a16="http://schemas.microsoft.com/office/drawing/2014/main" xmlns="" id="{62916D38-2F36-4448-9D69-AFACFD642566}"/>
              </a:ext>
            </a:extLst>
          </p:cNvPr>
          <p:cNvSpPr/>
          <p:nvPr/>
        </p:nvSpPr>
        <p:spPr>
          <a:xfrm>
            <a:off x="3192910" y="2239637"/>
            <a:ext cx="1009318" cy="100931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FD70F71-3EEE-4D9D-B569-6F3CB693D2C7}"/>
              </a:ext>
            </a:extLst>
          </p:cNvPr>
          <p:cNvSpPr txBox="1"/>
          <p:nvPr/>
        </p:nvSpPr>
        <p:spPr>
          <a:xfrm>
            <a:off x="2782031" y="1192388"/>
            <a:ext cx="2160000" cy="92333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2: Process and technology</a:t>
            </a:r>
            <a:endParaRPr lang="en-US" sz="2000" b="1" dirty="0">
              <a:latin typeface="Calibri Light"/>
            </a:endParaRPr>
          </a:p>
        </p:txBody>
      </p:sp>
      <p:sp>
        <p:nvSpPr>
          <p:cNvPr id="82" name="Diamond 81">
            <a:extLst>
              <a:ext uri="{FF2B5EF4-FFF2-40B4-BE49-F238E27FC236}">
                <a16:creationId xmlns:a16="http://schemas.microsoft.com/office/drawing/2014/main" xmlns="" id="{1E13CDCD-F632-4603-AE7A-EB3BBAA3200E}"/>
              </a:ext>
            </a:extLst>
          </p:cNvPr>
          <p:cNvSpPr/>
          <p:nvPr/>
        </p:nvSpPr>
        <p:spPr>
          <a:xfrm>
            <a:off x="5600742" y="2107657"/>
            <a:ext cx="1009318" cy="100931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xmlns="" id="{68CFDE06-E85F-4067-8A96-351F0AC10372}"/>
              </a:ext>
            </a:extLst>
          </p:cNvPr>
          <p:cNvSpPr txBox="1"/>
          <p:nvPr/>
        </p:nvSpPr>
        <p:spPr>
          <a:xfrm>
            <a:off x="4952356" y="1199822"/>
            <a:ext cx="2160000" cy="6155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3: Governance</a:t>
            </a:r>
            <a:endParaRPr lang="en-US" sz="2000" b="1" dirty="0">
              <a:latin typeface="Calibri Light"/>
            </a:endParaRPr>
          </a:p>
        </p:txBody>
      </p:sp>
      <p:sp>
        <p:nvSpPr>
          <p:cNvPr id="84" name="Diamond 83">
            <a:extLst>
              <a:ext uri="{FF2B5EF4-FFF2-40B4-BE49-F238E27FC236}">
                <a16:creationId xmlns:a16="http://schemas.microsoft.com/office/drawing/2014/main" xmlns="" id="{C8E5DB5C-D386-43FC-A2D7-CBC276ECDF14}"/>
              </a:ext>
            </a:extLst>
          </p:cNvPr>
          <p:cNvSpPr/>
          <p:nvPr/>
        </p:nvSpPr>
        <p:spPr>
          <a:xfrm>
            <a:off x="7894989" y="2081746"/>
            <a:ext cx="1009318" cy="1009318"/>
          </a:xfrm>
          <a:prstGeom prst="diamond">
            <a:avLst/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ADE09240-E0F9-4612-A47D-BDAB5AF46832}"/>
              </a:ext>
            </a:extLst>
          </p:cNvPr>
          <p:cNvSpPr txBox="1"/>
          <p:nvPr/>
        </p:nvSpPr>
        <p:spPr>
          <a:xfrm>
            <a:off x="7201853" y="1211378"/>
            <a:ext cx="2160000" cy="6155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4: Change Management</a:t>
            </a:r>
            <a:endParaRPr lang="en-US" sz="2000" b="1" dirty="0">
              <a:latin typeface="Calibri Light"/>
            </a:endParaRPr>
          </a:p>
        </p:txBody>
      </p:sp>
      <p:sp>
        <p:nvSpPr>
          <p:cNvPr id="86" name="Rectangle: Rounded Corners 22">
            <a:extLst>
              <a:ext uri="{FF2B5EF4-FFF2-40B4-BE49-F238E27FC236}">
                <a16:creationId xmlns:a16="http://schemas.microsoft.com/office/drawing/2014/main" xmlns="" id="{552CB79F-547E-4D7D-8311-0FA8D32ECD55}"/>
              </a:ext>
            </a:extLst>
          </p:cNvPr>
          <p:cNvSpPr/>
          <p:nvPr/>
        </p:nvSpPr>
        <p:spPr>
          <a:xfrm>
            <a:off x="349796" y="3463416"/>
            <a:ext cx="2160000" cy="2795870"/>
          </a:xfrm>
          <a:prstGeom prst="roundRect">
            <a:avLst>
              <a:gd name="adj" fmla="val 6637"/>
            </a:avLst>
          </a:prstGeom>
          <a:solidFill>
            <a:srgbClr val="A9D18E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 Light"/>
              </a:rPr>
              <a:t>.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sp>
        <p:nvSpPr>
          <p:cNvPr id="87" name="Rectangle: Rounded Corners 24">
            <a:extLst>
              <a:ext uri="{FF2B5EF4-FFF2-40B4-BE49-F238E27FC236}">
                <a16:creationId xmlns:a16="http://schemas.microsoft.com/office/drawing/2014/main" xmlns="" id="{D610454D-9BD5-4A5A-AF40-8DB7360A5E09}"/>
              </a:ext>
            </a:extLst>
          </p:cNvPr>
          <p:cNvSpPr/>
          <p:nvPr/>
        </p:nvSpPr>
        <p:spPr>
          <a:xfrm>
            <a:off x="2670378" y="3463416"/>
            <a:ext cx="2160000" cy="2795870"/>
          </a:xfrm>
          <a:prstGeom prst="roundRect">
            <a:avLst>
              <a:gd name="adj" fmla="val 6637"/>
            </a:avLst>
          </a:prstGeom>
          <a:solidFill>
            <a:srgbClr val="A9D18E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sp>
        <p:nvSpPr>
          <p:cNvPr id="88" name="Rectangle: Rounded Corners 26">
            <a:extLst>
              <a:ext uri="{FF2B5EF4-FFF2-40B4-BE49-F238E27FC236}">
                <a16:creationId xmlns:a16="http://schemas.microsoft.com/office/drawing/2014/main" xmlns="" id="{F291D2D3-7FB7-4B79-BCEA-EE247E021B41}"/>
              </a:ext>
            </a:extLst>
          </p:cNvPr>
          <p:cNvSpPr/>
          <p:nvPr/>
        </p:nvSpPr>
        <p:spPr>
          <a:xfrm>
            <a:off x="5041853" y="3472802"/>
            <a:ext cx="2160000" cy="2795870"/>
          </a:xfrm>
          <a:prstGeom prst="roundRect">
            <a:avLst>
              <a:gd name="adj" fmla="val 6637"/>
            </a:avLst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sp>
        <p:nvSpPr>
          <p:cNvPr id="89" name="Rectangle: Rounded Corners 28">
            <a:extLst>
              <a:ext uri="{FF2B5EF4-FFF2-40B4-BE49-F238E27FC236}">
                <a16:creationId xmlns:a16="http://schemas.microsoft.com/office/drawing/2014/main" xmlns="" id="{33E5557B-879D-4E0E-B98E-12D2871EBC87}"/>
              </a:ext>
            </a:extLst>
          </p:cNvPr>
          <p:cNvSpPr/>
          <p:nvPr/>
        </p:nvSpPr>
        <p:spPr>
          <a:xfrm>
            <a:off x="7365028" y="3463416"/>
            <a:ext cx="2160000" cy="2795870"/>
          </a:xfrm>
          <a:prstGeom prst="roundRect">
            <a:avLst>
              <a:gd name="adj" fmla="val 6637"/>
            </a:avLst>
          </a:prstGeom>
          <a:solidFill>
            <a:schemeClr val="accent6">
              <a:lumMod val="60000"/>
              <a:lumOff val="40000"/>
            </a:schemeClr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xmlns="" id="{816AA755-517D-498A-941C-A587E1ABFD19}"/>
              </a:ext>
            </a:extLst>
          </p:cNvPr>
          <p:cNvCxnSpPr>
            <a:cxnSpLocks/>
          </p:cNvCxnSpPr>
          <p:nvPr/>
        </p:nvCxnSpPr>
        <p:spPr>
          <a:xfrm flipH="1">
            <a:off x="10793447" y="3248954"/>
            <a:ext cx="1262" cy="3312000"/>
          </a:xfrm>
          <a:prstGeom prst="line">
            <a:avLst/>
          </a:prstGeom>
          <a:noFill/>
          <a:ln w="6350" cap="flat" cmpd="sng" algn="ctr">
            <a:solidFill>
              <a:srgbClr val="FF788B"/>
            </a:solidFill>
            <a:prstDash val="solid"/>
            <a:miter lim="800000"/>
            <a:tailEnd type="oval"/>
          </a:ln>
          <a:effectLst/>
        </p:spPr>
      </p:cxnSp>
      <p:sp>
        <p:nvSpPr>
          <p:cNvPr id="123" name="Diamond 122">
            <a:extLst>
              <a:ext uri="{FF2B5EF4-FFF2-40B4-BE49-F238E27FC236}">
                <a16:creationId xmlns:a16="http://schemas.microsoft.com/office/drawing/2014/main" xmlns="" id="{C8E5DB5C-D386-43FC-A2D7-CBC276ECDF14}"/>
              </a:ext>
            </a:extLst>
          </p:cNvPr>
          <p:cNvSpPr/>
          <p:nvPr/>
        </p:nvSpPr>
        <p:spPr>
          <a:xfrm>
            <a:off x="10300377" y="2143079"/>
            <a:ext cx="1009318" cy="1009318"/>
          </a:xfrm>
          <a:prstGeom prst="diamond">
            <a:avLst/>
          </a:prstGeom>
          <a:solidFill>
            <a:srgbClr val="3C5D7A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entury Gothic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ADE09240-E0F9-4612-A47D-BDAB5AF46832}"/>
              </a:ext>
            </a:extLst>
          </p:cNvPr>
          <p:cNvSpPr txBox="1"/>
          <p:nvPr/>
        </p:nvSpPr>
        <p:spPr>
          <a:xfrm>
            <a:off x="9725036" y="1195457"/>
            <a:ext cx="2160000" cy="61555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2000" b="1" dirty="0" err="1" smtClean="0">
                <a:latin typeface="Calibri Light"/>
              </a:rPr>
              <a:t>Workstream</a:t>
            </a:r>
            <a:r>
              <a:rPr lang="en-US" sz="2000" b="1" dirty="0" smtClean="0">
                <a:latin typeface="Calibri Light"/>
              </a:rPr>
              <a:t> 5: Self sufficiency</a:t>
            </a:r>
            <a:endParaRPr lang="en-US" sz="2000" b="1" dirty="0">
              <a:latin typeface="Calibri Light"/>
            </a:endParaRPr>
          </a:p>
        </p:txBody>
      </p:sp>
      <p:sp>
        <p:nvSpPr>
          <p:cNvPr id="125" name="Rectangle: Rounded Corners 28">
            <a:extLst>
              <a:ext uri="{FF2B5EF4-FFF2-40B4-BE49-F238E27FC236}">
                <a16:creationId xmlns:a16="http://schemas.microsoft.com/office/drawing/2014/main" xmlns="" id="{33E5557B-879D-4E0E-B98E-12D2871EBC87}"/>
              </a:ext>
            </a:extLst>
          </p:cNvPr>
          <p:cNvSpPr/>
          <p:nvPr/>
        </p:nvSpPr>
        <p:spPr>
          <a:xfrm>
            <a:off x="9688203" y="3472801"/>
            <a:ext cx="2160000" cy="2795870"/>
          </a:xfrm>
          <a:prstGeom prst="roundRect">
            <a:avLst>
              <a:gd name="adj" fmla="val 6637"/>
            </a:avLst>
          </a:prstGeom>
          <a:solidFill>
            <a:srgbClr val="3C5D7A"/>
          </a:solidFill>
          <a:ln w="31750" cap="flat" cmpd="sng" algn="ctr">
            <a:solidFill>
              <a:sysClr val="window" lastClr="FFFFFF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 Light"/>
            </a:endParaRPr>
          </a:p>
        </p:txBody>
      </p:sp>
      <p:pic>
        <p:nvPicPr>
          <p:cNvPr id="32" name="Picture 4" descr="Image result for migration ICON">
            <a:extLst>
              <a:ext uri="{FF2B5EF4-FFF2-40B4-BE49-F238E27FC236}">
                <a16:creationId xmlns:a16="http://schemas.microsoft.com/office/drawing/2014/main" xmlns="" id="{2120FCB6-B308-4A9C-8452-21A6E1E112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9" t="3569" r="3569" b="3569"/>
          <a:stretch/>
        </p:blipFill>
        <p:spPr bwMode="auto">
          <a:xfrm>
            <a:off x="1154113" y="2462278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6" descr="Image result for operating model ICON">
            <a:extLst>
              <a:ext uri="{FF2B5EF4-FFF2-40B4-BE49-F238E27FC236}">
                <a16:creationId xmlns:a16="http://schemas.microsoft.com/office/drawing/2014/main" xmlns="" id="{6BBD01D9-1F78-46F5-9EE5-F7DFA26E3F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6" t="4546" r="4546" b="4546"/>
          <a:stretch/>
        </p:blipFill>
        <p:spPr bwMode="auto">
          <a:xfrm>
            <a:off x="3432732" y="2483419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8" descr="Image result for policy icon">
            <a:extLst>
              <a:ext uri="{FF2B5EF4-FFF2-40B4-BE49-F238E27FC236}">
                <a16:creationId xmlns:a16="http://schemas.microsoft.com/office/drawing/2014/main" xmlns="" id="{301D3291-F319-459B-B638-AD11AF85D4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3" t="5286" r="449"/>
          <a:stretch/>
        </p:blipFill>
        <p:spPr bwMode="auto">
          <a:xfrm>
            <a:off x="5912485" y="2378592"/>
            <a:ext cx="495203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2" descr="Image result for CHANGE ICON">
            <a:extLst>
              <a:ext uri="{FF2B5EF4-FFF2-40B4-BE49-F238E27FC236}">
                <a16:creationId xmlns:a16="http://schemas.microsoft.com/office/drawing/2014/main" xmlns="" id="{36C7760B-B1E5-4DEC-994B-98F8D0E01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969" y="2312621"/>
            <a:ext cx="534547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Image result for migration ICON">
            <a:extLst>
              <a:ext uri="{FF2B5EF4-FFF2-40B4-BE49-F238E27FC236}">
                <a16:creationId xmlns:a16="http://schemas.microsoft.com/office/drawing/2014/main" xmlns="" id="{2120FCB6-B308-4A9C-8452-21A6E1E112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9" t="3569" r="3569" b="3569"/>
          <a:stretch/>
        </p:blipFill>
        <p:spPr bwMode="auto">
          <a:xfrm>
            <a:off x="10629545" y="2361416"/>
            <a:ext cx="540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DDA9E74D-9280-428E-BEFE-A8C113AA9030}"/>
              </a:ext>
            </a:extLst>
          </p:cNvPr>
          <p:cNvSpPr txBox="1"/>
          <p:nvPr/>
        </p:nvSpPr>
        <p:spPr>
          <a:xfrm>
            <a:off x="328335" y="3545490"/>
            <a:ext cx="2202921" cy="2593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GB" sz="1250" dirty="0">
                <a:latin typeface="Lato"/>
              </a:rPr>
              <a:t>Review the organisational structure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GB" sz="1250" dirty="0">
                <a:latin typeface="Lato"/>
              </a:rPr>
              <a:t>Conduct specialised HR exercises to define key concepts such as the ‘ideal correctional official’, the ideal culture, the competency sets required across the organisation for greater professionalisation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50" dirty="0">
                <a:latin typeface="Lato"/>
              </a:rPr>
              <a:t>Deploy culture interventions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B3E6AA2B-9ABB-4695-B67D-322FFFDCC52E}"/>
              </a:ext>
            </a:extLst>
          </p:cNvPr>
          <p:cNvSpPr txBox="1"/>
          <p:nvPr/>
        </p:nvSpPr>
        <p:spPr>
          <a:xfrm>
            <a:off x="2685554" y="3595504"/>
            <a:ext cx="216397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Mapping of business processes reflective of the Service Delivery Model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Incorporating workflows into standardised documentation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Input of workflows into system design and enhancement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Training for users on processes and technology</a:t>
            </a:r>
          </a:p>
          <a:p>
            <a:pPr marL="171450" indent="-171450" defTabSz="457200">
              <a:buFont typeface="Arial" panose="020B0604020202020204" pitchFamily="34" charset="0"/>
              <a:buChar char="•"/>
            </a:pPr>
            <a:r>
              <a:rPr lang="en-ZA" sz="12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Facilitate centralisation of ICT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570F1AB6-F2A1-497E-A0D0-A79DBE677E71}"/>
              </a:ext>
            </a:extLst>
          </p:cNvPr>
          <p:cNvSpPr txBox="1"/>
          <p:nvPr/>
        </p:nvSpPr>
        <p:spPr>
          <a:xfrm>
            <a:off x="5146660" y="3622082"/>
            <a:ext cx="196569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Update any affected policies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Update of the Delegations of Authority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Update the B-Order and ORP </a:t>
            </a:r>
            <a:endParaRPr lang="en-ZA" dirty="0">
              <a:solidFill>
                <a:prstClr val="black">
                  <a:lumMod val="65000"/>
                  <a:lumOff val="35000"/>
                </a:prstClr>
              </a:solidFill>
              <a:latin typeface="Lato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6E128783-7D69-4D7D-A4E3-262E772788E0}"/>
              </a:ext>
            </a:extLst>
          </p:cNvPr>
          <p:cNvSpPr txBox="1"/>
          <p:nvPr/>
        </p:nvSpPr>
        <p:spPr>
          <a:xfrm>
            <a:off x="7394180" y="3637823"/>
            <a:ext cx="211071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Communication Strategy and Implementation Plan (Comms)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Selection and Capacitation of Change Leaders and Change Champions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>
                    <a:lumMod val="65000"/>
                    <a:lumOff val="35000"/>
                  </a:prstClr>
                </a:solidFill>
                <a:latin typeface="Lato"/>
              </a:rPr>
              <a:t>Monitoring and Evaluation </a:t>
            </a: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ZA" sz="1400" dirty="0">
              <a:solidFill>
                <a:prstClr val="black"/>
              </a:solidFill>
              <a:latin typeface="Lato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6E128783-7D69-4D7D-A4E3-262E772788E0}"/>
              </a:ext>
            </a:extLst>
          </p:cNvPr>
          <p:cNvSpPr txBox="1"/>
          <p:nvPr/>
        </p:nvSpPr>
        <p:spPr>
          <a:xfrm>
            <a:off x="9712846" y="3637823"/>
            <a:ext cx="211071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  <a:latin typeface="Lato"/>
              </a:rPr>
              <a:t>Defining the value of self sufficiency in support of self sustenance and revenue generation</a:t>
            </a:r>
            <a:endParaRPr lang="en-GB" sz="1600" dirty="0">
              <a:solidFill>
                <a:schemeClr val="bg1"/>
              </a:solidFill>
              <a:latin typeface="Lato"/>
            </a:endParaRP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  <a:latin typeface="Lato"/>
              </a:rPr>
              <a:t>Production workshops</a:t>
            </a:r>
            <a:endParaRPr lang="en-GB" sz="1600" dirty="0">
              <a:solidFill>
                <a:schemeClr val="bg1"/>
              </a:solidFill>
              <a:latin typeface="Lato"/>
            </a:endParaRP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bg1"/>
                </a:solidFill>
                <a:latin typeface="Lato"/>
              </a:rPr>
              <a:t>Financial sustainability</a:t>
            </a:r>
            <a:endParaRPr lang="en-GB" sz="1600" dirty="0">
              <a:solidFill>
                <a:schemeClr val="bg1"/>
              </a:solidFill>
              <a:latin typeface="Lato"/>
            </a:endParaRPr>
          </a:p>
          <a:p>
            <a:pPr marL="171450" indent="-171450" defTabSz="4572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ZA" sz="1600" dirty="0">
              <a:solidFill>
                <a:schemeClr val="bg1"/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25168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Rectangle 155"/>
          <p:cNvSpPr/>
          <p:nvPr/>
        </p:nvSpPr>
        <p:spPr>
          <a:xfrm>
            <a:off x="0" y="1090935"/>
            <a:ext cx="12187460" cy="5312366"/>
          </a:xfrm>
          <a:prstGeom prst="rect">
            <a:avLst/>
          </a:prstGeom>
          <a:gradFill flip="none" rotWithShape="1">
            <a:gsLst>
              <a:gs pos="52000">
                <a:srgbClr val="8D5632">
                  <a:lumMod val="99000"/>
                  <a:lumOff val="1000"/>
                  <a:alpha val="70000"/>
                </a:srgbClr>
              </a:gs>
              <a:gs pos="0">
                <a:srgbClr val="FC7B01">
                  <a:alpha val="40000"/>
                </a:srgbClr>
              </a:gs>
              <a:gs pos="100000">
                <a:srgbClr val="1D3164">
                  <a:alpha val="5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</a:t>
            </a:r>
          </a:p>
        </p:txBody>
      </p:sp>
      <p:sp>
        <p:nvSpPr>
          <p:cNvPr id="153" name="Rectangle: Rounded Corners 57"/>
          <p:cNvSpPr/>
          <p:nvPr/>
        </p:nvSpPr>
        <p:spPr>
          <a:xfrm>
            <a:off x="8804711" y="1887391"/>
            <a:ext cx="2147542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02" name="Rectangle: Rounded Corners 129">
            <a:extLst>
              <a:ext uri="{FF2B5EF4-FFF2-40B4-BE49-F238E27FC236}">
                <a16:creationId xmlns="" xmlns:a16="http://schemas.microsoft.com/office/drawing/2014/main" id="{25E520A2-F864-4667-999D-A56ACB66DEDC}"/>
              </a:ext>
            </a:extLst>
          </p:cNvPr>
          <p:cNvSpPr/>
          <p:nvPr/>
        </p:nvSpPr>
        <p:spPr>
          <a:xfrm>
            <a:off x="6272924" y="4785133"/>
            <a:ext cx="2261475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06" name="Rectangle: Rounded Corners 57"/>
          <p:cNvSpPr/>
          <p:nvPr/>
        </p:nvSpPr>
        <p:spPr>
          <a:xfrm>
            <a:off x="4161758" y="1203133"/>
            <a:ext cx="2105355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cxnSp>
        <p:nvCxnSpPr>
          <p:cNvPr id="118" name="Elbow Connector 117"/>
          <p:cNvCxnSpPr>
            <a:stCxn id="134" idx="0"/>
          </p:cNvCxnSpPr>
          <p:nvPr/>
        </p:nvCxnSpPr>
        <p:spPr>
          <a:xfrm rot="5400000" flipH="1" flipV="1">
            <a:off x="3168758" y="2928840"/>
            <a:ext cx="993841" cy="2727684"/>
          </a:xfrm>
          <a:prstGeom prst="bentConnector2">
            <a:avLst/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cxnSp>
        <p:nvCxnSpPr>
          <p:cNvPr id="119" name="Elbow Connector 118"/>
          <p:cNvCxnSpPr>
            <a:stCxn id="150" idx="0"/>
          </p:cNvCxnSpPr>
          <p:nvPr/>
        </p:nvCxnSpPr>
        <p:spPr>
          <a:xfrm rot="16200000" flipV="1">
            <a:off x="8287364" y="3082591"/>
            <a:ext cx="940766" cy="2360039"/>
          </a:xfrm>
          <a:prstGeom prst="bentConnector2">
            <a:avLst/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cxnSp>
        <p:nvCxnSpPr>
          <p:cNvPr id="122" name="Elbow Connector 121"/>
          <p:cNvCxnSpPr>
            <a:stCxn id="153" idx="2"/>
          </p:cNvCxnSpPr>
          <p:nvPr/>
        </p:nvCxnSpPr>
        <p:spPr>
          <a:xfrm rot="5400000">
            <a:off x="8180973" y="1391962"/>
            <a:ext cx="678180" cy="2716839"/>
          </a:xfrm>
          <a:prstGeom prst="bentConnector2">
            <a:avLst/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123" name="Rectangle: Rounded Corners 57"/>
          <p:cNvSpPr/>
          <p:nvPr/>
        </p:nvSpPr>
        <p:spPr>
          <a:xfrm>
            <a:off x="6337297" y="1887391"/>
            <a:ext cx="1978072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671447" y="1250644"/>
            <a:ext cx="1503360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Workstream</a:t>
            </a:r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Leader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RC FS/NC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6836311" y="1921250"/>
            <a:ext cx="1388380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DC Facilities Management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cxnSp>
        <p:nvCxnSpPr>
          <p:cNvPr id="126" name="Straight Connector 125"/>
          <p:cNvCxnSpPr/>
          <p:nvPr/>
        </p:nvCxnSpPr>
        <p:spPr>
          <a:xfrm>
            <a:off x="7079475" y="2411291"/>
            <a:ext cx="34506" cy="2364691"/>
          </a:xfrm>
          <a:prstGeom prst="lin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cxnSp>
        <p:nvCxnSpPr>
          <p:cNvPr id="127" name="Straight Connector 126"/>
          <p:cNvCxnSpPr/>
          <p:nvPr/>
        </p:nvCxnSpPr>
        <p:spPr>
          <a:xfrm flipH="1">
            <a:off x="5005541" y="1727033"/>
            <a:ext cx="48741" cy="3048949"/>
          </a:xfrm>
          <a:prstGeom prst="line">
            <a:avLst/>
          </a:prstGeom>
          <a:noFill/>
          <a:ln w="9525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6803427" y="4812915"/>
            <a:ext cx="1660198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Director Procurement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Administration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29" name="Freeform 128"/>
          <p:cNvSpPr/>
          <p:nvPr/>
        </p:nvSpPr>
        <p:spPr>
          <a:xfrm>
            <a:off x="4335198" y="3035164"/>
            <a:ext cx="3512524" cy="787672"/>
          </a:xfrm>
          <a:custGeom>
            <a:avLst/>
            <a:gdLst>
              <a:gd name="connsiteX0" fmla="*/ 523568 w 4669568"/>
              <a:gd name="connsiteY0" fmla="*/ 0 h 1047137"/>
              <a:gd name="connsiteX1" fmla="*/ 532645 w 4669568"/>
              <a:gd name="connsiteY1" fmla="*/ 915 h 1047137"/>
              <a:gd name="connsiteX2" fmla="*/ 532645 w 4669568"/>
              <a:gd name="connsiteY2" fmla="*/ 2 h 1047137"/>
              <a:gd name="connsiteX3" fmla="*/ 4145990 w 4669568"/>
              <a:gd name="connsiteY3" fmla="*/ 2 h 1047137"/>
              <a:gd name="connsiteX4" fmla="*/ 4146000 w 4669568"/>
              <a:gd name="connsiteY4" fmla="*/ 1 h 1047137"/>
              <a:gd name="connsiteX5" fmla="*/ 4669568 w 4669568"/>
              <a:gd name="connsiteY5" fmla="*/ 523569 h 1047137"/>
              <a:gd name="connsiteX6" fmla="*/ 4146000 w 4669568"/>
              <a:gd name="connsiteY6" fmla="*/ 1047137 h 1047137"/>
              <a:gd name="connsiteX7" fmla="*/ 532645 w 4669568"/>
              <a:gd name="connsiteY7" fmla="*/ 1047137 h 1047137"/>
              <a:gd name="connsiteX8" fmla="*/ 532645 w 4669568"/>
              <a:gd name="connsiteY8" fmla="*/ 1046221 h 1047137"/>
              <a:gd name="connsiteX9" fmla="*/ 523568 w 4669568"/>
              <a:gd name="connsiteY9" fmla="*/ 1047136 h 1047137"/>
              <a:gd name="connsiteX10" fmla="*/ 0 w 4669568"/>
              <a:gd name="connsiteY10" fmla="*/ 523568 h 1047137"/>
              <a:gd name="connsiteX11" fmla="*/ 523568 w 4669568"/>
              <a:gd name="connsiteY11" fmla="*/ 0 h 1047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669568" h="1047137">
                <a:moveTo>
                  <a:pt x="523568" y="0"/>
                </a:moveTo>
                <a:lnTo>
                  <a:pt x="532645" y="915"/>
                </a:lnTo>
                <a:lnTo>
                  <a:pt x="532645" y="2"/>
                </a:lnTo>
                <a:lnTo>
                  <a:pt x="4145990" y="2"/>
                </a:lnTo>
                <a:lnTo>
                  <a:pt x="4146000" y="1"/>
                </a:lnTo>
                <a:cubicBezTo>
                  <a:pt x="4435159" y="1"/>
                  <a:pt x="4669568" y="234410"/>
                  <a:pt x="4669568" y="523569"/>
                </a:cubicBezTo>
                <a:cubicBezTo>
                  <a:pt x="4669568" y="812728"/>
                  <a:pt x="4435159" y="1047137"/>
                  <a:pt x="4146000" y="1047137"/>
                </a:cubicBezTo>
                <a:lnTo>
                  <a:pt x="532645" y="1047137"/>
                </a:lnTo>
                <a:lnTo>
                  <a:pt x="532645" y="1046221"/>
                </a:lnTo>
                <a:lnTo>
                  <a:pt x="523568" y="1047136"/>
                </a:lnTo>
                <a:cubicBezTo>
                  <a:pt x="234409" y="1047136"/>
                  <a:pt x="0" y="812727"/>
                  <a:pt x="0" y="523568"/>
                </a:cubicBezTo>
                <a:cubicBezTo>
                  <a:pt x="0" y="234409"/>
                  <a:pt x="234409" y="0"/>
                  <a:pt x="523568" y="0"/>
                </a:cubicBezTo>
                <a:close/>
              </a:path>
            </a:pathLst>
          </a:custGeom>
          <a:gradFill flip="none" rotWithShape="1">
            <a:gsLst>
              <a:gs pos="52000">
                <a:srgbClr val="8D5632">
                  <a:lumMod val="99000"/>
                  <a:lumOff val="1000"/>
                </a:srgbClr>
              </a:gs>
              <a:gs pos="0">
                <a:srgbClr val="FC7B01"/>
              </a:gs>
              <a:gs pos="100000">
                <a:srgbClr val="1D3164"/>
              </a:gs>
            </a:gsLst>
            <a:path path="circle">
              <a:fillToRect l="100000" t="100000"/>
            </a:path>
            <a:tileRect r="-100000" b="-10000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588290" y="3057096"/>
            <a:ext cx="3077105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prstClr val="white"/>
                </a:solidFill>
                <a:latin typeface="Segoe UI Semilight"/>
                <a:cs typeface="Segoe UI Semibold" panose="020B0702040204020203" pitchFamily="34" charset="0"/>
              </a:rPr>
              <a:t>Workstream</a:t>
            </a:r>
            <a:r>
              <a:rPr lang="en-US" sz="3200" dirty="0" smtClean="0">
                <a:solidFill>
                  <a:prstClr val="white"/>
                </a:solidFill>
                <a:latin typeface="Segoe UI Semilight"/>
                <a:cs typeface="Segoe UI Semibold" panose="020B0702040204020203" pitchFamily="34" charset="0"/>
              </a:rPr>
              <a:t> </a:t>
            </a:r>
            <a:r>
              <a:rPr lang="en-US" sz="3200" dirty="0" smtClean="0">
                <a:solidFill>
                  <a:prstClr val="white"/>
                </a:solidFill>
                <a:latin typeface="Segoe UI Semilight"/>
                <a:cs typeface="Segoe UI Semibold" panose="020B0702040204020203" pitchFamily="34" charset="0"/>
              </a:rPr>
              <a:t>5</a:t>
            </a:r>
            <a:endParaRPr lang="en-US" sz="3200" dirty="0" smtClean="0">
              <a:solidFill>
                <a:prstClr val="white"/>
              </a:solidFill>
              <a:latin typeface="Segoe UI Semilight"/>
              <a:cs typeface="Segoe UI Semibold" panose="020B0702040204020203" pitchFamily="34" charset="0"/>
            </a:endParaRPr>
          </a:p>
          <a:p>
            <a:pPr algn="ctr"/>
            <a:r>
              <a:rPr lang="en-US" sz="1600" dirty="0" smtClean="0">
                <a:solidFill>
                  <a:prstClr val="white"/>
                </a:solidFill>
                <a:latin typeface="Segoe UI Semilight"/>
                <a:cs typeface="Segoe UI Semibold" panose="020B0702040204020203" pitchFamily="34" charset="0"/>
              </a:rPr>
              <a:t>Self sufficiency</a:t>
            </a:r>
            <a:endParaRPr lang="en-US" sz="2000" dirty="0">
              <a:solidFill>
                <a:prstClr val="white"/>
              </a:solidFill>
              <a:latin typeface="Segoe UI Semilight"/>
              <a:cs typeface="Segoe UI Semibold" panose="020B0702040204020203" pitchFamily="34" charset="0"/>
            </a:endParaRPr>
          </a:p>
        </p:txBody>
      </p:sp>
      <p:sp>
        <p:nvSpPr>
          <p:cNvPr id="131" name="Oval 130"/>
          <p:cNvSpPr/>
          <p:nvPr/>
        </p:nvSpPr>
        <p:spPr>
          <a:xfrm>
            <a:off x="6352492" y="4840711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2" name="Oval 131"/>
          <p:cNvSpPr/>
          <p:nvPr/>
        </p:nvSpPr>
        <p:spPr>
          <a:xfrm>
            <a:off x="6385903" y="1935011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3" name="Oval 132"/>
          <p:cNvSpPr/>
          <p:nvPr/>
        </p:nvSpPr>
        <p:spPr>
          <a:xfrm>
            <a:off x="4194676" y="1269280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4" name="Rectangle: Rounded Corners 57"/>
          <p:cNvSpPr/>
          <p:nvPr/>
        </p:nvSpPr>
        <p:spPr>
          <a:xfrm>
            <a:off x="1142774" y="4789602"/>
            <a:ext cx="2318123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843290" y="4820271"/>
            <a:ext cx="1250150" cy="43088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Regional Heads </a:t>
            </a:r>
          </a:p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Finance</a:t>
            </a:r>
            <a:endParaRPr lang="en-US" sz="16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36" name="Oval 135"/>
          <p:cNvSpPr/>
          <p:nvPr/>
        </p:nvSpPr>
        <p:spPr>
          <a:xfrm>
            <a:off x="1341904" y="4819096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7" name="Rectangle: Rounded Corners 57"/>
          <p:cNvSpPr/>
          <p:nvPr/>
        </p:nvSpPr>
        <p:spPr>
          <a:xfrm>
            <a:off x="1202004" y="1828237"/>
            <a:ext cx="2318123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695080" y="1872902"/>
            <a:ext cx="1750132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Regional Coordinators Agriculture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39" name="Oval 138"/>
          <p:cNvSpPr/>
          <p:nvPr/>
        </p:nvSpPr>
        <p:spPr>
          <a:xfrm>
            <a:off x="1253075" y="1871141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40" name="Rectangle: Rounded Corners 57"/>
          <p:cNvSpPr/>
          <p:nvPr/>
        </p:nvSpPr>
        <p:spPr>
          <a:xfrm>
            <a:off x="3918857" y="4785133"/>
            <a:ext cx="2197128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7229932E-3864-4EE7-81F5-2F78313DD0A5}"/>
              </a:ext>
            </a:extLst>
          </p:cNvPr>
          <p:cNvSpPr txBox="1"/>
          <p:nvPr/>
        </p:nvSpPr>
        <p:spPr>
          <a:xfrm>
            <a:off x="4448803" y="4939361"/>
            <a:ext cx="1369179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Director Logistics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9404373" y="1993274"/>
            <a:ext cx="1439981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DC Legal Services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49" name="Oval 148"/>
          <p:cNvSpPr/>
          <p:nvPr/>
        </p:nvSpPr>
        <p:spPr>
          <a:xfrm>
            <a:off x="8912610" y="1942812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0" name="Rectangle: Rounded Corners 129">
            <a:extLst>
              <a:ext uri="{FF2B5EF4-FFF2-40B4-BE49-F238E27FC236}">
                <a16:creationId xmlns="" xmlns:a16="http://schemas.microsoft.com/office/drawing/2014/main" id="{25E520A2-F864-4667-999D-A56ACB66DEDC}"/>
              </a:ext>
            </a:extLst>
          </p:cNvPr>
          <p:cNvSpPr/>
          <p:nvPr/>
        </p:nvSpPr>
        <p:spPr>
          <a:xfrm>
            <a:off x="8860783" y="4732994"/>
            <a:ext cx="2153966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1" name="Oval 150"/>
          <p:cNvSpPr/>
          <p:nvPr/>
        </p:nvSpPr>
        <p:spPr>
          <a:xfrm>
            <a:off x="8906116" y="4789204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9306225" y="4763524"/>
            <a:ext cx="1668727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Director Production Workshops and </a:t>
            </a:r>
            <a:r>
              <a:rPr lang="en-US" sz="1400" dirty="0" err="1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Agric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55" name="Oval 154"/>
          <p:cNvSpPr/>
          <p:nvPr/>
        </p:nvSpPr>
        <p:spPr>
          <a:xfrm>
            <a:off x="3997868" y="4850275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xmlns="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5)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sp>
        <p:nvSpPr>
          <p:cNvPr id="158" name="Title 1">
            <a:extLst>
              <a:ext uri="{FF2B5EF4-FFF2-40B4-BE49-F238E27FC236}">
                <a16:creationId xmlns:a16="http://schemas.microsoft.com/office/drawing/2014/main" xmlns="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Composition of 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5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cxnSp>
        <p:nvCxnSpPr>
          <p:cNvPr id="159" name="Elbow Connector 158"/>
          <p:cNvCxnSpPr/>
          <p:nvPr/>
        </p:nvCxnSpPr>
        <p:spPr>
          <a:xfrm>
            <a:off x="2301835" y="2361288"/>
            <a:ext cx="2173676" cy="728151"/>
          </a:xfrm>
          <a:prstGeom prst="bentConnector3">
            <a:avLst>
              <a:gd name="adj1" fmla="val 97"/>
            </a:avLst>
          </a:prstGeom>
          <a:noFill/>
          <a:ln w="635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cxnSp>
        <p:nvCxnSpPr>
          <p:cNvPr id="25" name="Straight Connector 24"/>
          <p:cNvCxnSpPr>
            <a:stCxn id="129" idx="10"/>
          </p:cNvCxnSpPr>
          <p:nvPr/>
        </p:nvCxnSpPr>
        <p:spPr>
          <a:xfrm flipH="1" flipV="1">
            <a:off x="2151529" y="3426428"/>
            <a:ext cx="2183669" cy="25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7833922" y="3436991"/>
            <a:ext cx="2103845" cy="1701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: Rounded Corners 57"/>
          <p:cNvSpPr/>
          <p:nvPr/>
        </p:nvSpPr>
        <p:spPr>
          <a:xfrm>
            <a:off x="-21016" y="3199794"/>
            <a:ext cx="2318123" cy="523900"/>
          </a:xfrm>
          <a:prstGeom prst="roundRect">
            <a:avLst>
              <a:gd name="adj" fmla="val 50000"/>
            </a:avLst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72060" y="3244459"/>
            <a:ext cx="1750132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Regional Coordinators Production workshops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30055" y="3242698"/>
            <a:ext cx="393615" cy="393615"/>
          </a:xfrm>
          <a:prstGeom prst="ellipse">
            <a:avLst/>
          </a:prstGeom>
          <a:solidFill>
            <a:srgbClr val="36395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65" name="Rectangle: Rounded Corners 57"/>
          <p:cNvSpPr/>
          <p:nvPr/>
        </p:nvSpPr>
        <p:spPr>
          <a:xfrm>
            <a:off x="9978744" y="3180387"/>
            <a:ext cx="2147542" cy="523900"/>
          </a:xfrm>
          <a:prstGeom prst="roundRect">
            <a:avLst>
              <a:gd name="adj" fmla="val 50000"/>
            </a:avLst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0583281" y="3210985"/>
            <a:ext cx="1439981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400" dirty="0" smtClean="0">
                <a:solidFill>
                  <a:prstClr val="white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Area Commissioners</a:t>
            </a:r>
            <a:endParaRPr lang="en-US" sz="1400" dirty="0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10086643" y="3235808"/>
            <a:ext cx="393615" cy="393615"/>
          </a:xfrm>
          <a:prstGeom prst="ellipse">
            <a:avLst/>
          </a:prstGeom>
          <a:solidFill>
            <a:srgbClr val="DC710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 Semilight"/>
            </a:endParaRPr>
          </a:p>
        </p:txBody>
      </p:sp>
    </p:spTree>
    <p:extLst>
      <p:ext uri="{BB962C8B-B14F-4D97-AF65-F5344CB8AC3E}">
        <p14:creationId xmlns:p14="http://schemas.microsoft.com/office/powerpoint/2010/main" val="3456415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4540" y="1062045"/>
            <a:ext cx="12187460" cy="5312366"/>
          </a:xfrm>
          <a:prstGeom prst="rect">
            <a:avLst/>
          </a:prstGeom>
          <a:gradFill flip="none" rotWithShape="1">
            <a:gsLst>
              <a:gs pos="52000">
                <a:srgbClr val="8D5632">
                  <a:lumMod val="99000"/>
                  <a:lumOff val="1000"/>
                  <a:alpha val="70000"/>
                </a:srgbClr>
              </a:gs>
              <a:gs pos="0">
                <a:srgbClr val="FC7B01">
                  <a:alpha val="40000"/>
                </a:srgbClr>
              </a:gs>
              <a:gs pos="100000">
                <a:srgbClr val="1D3164">
                  <a:alpha val="5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    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F9EDA4DD-5668-4D40-9FD9-47B3AC01D45D}"/>
              </a:ext>
            </a:extLst>
          </p:cNvPr>
          <p:cNvSpPr/>
          <p:nvPr/>
        </p:nvSpPr>
        <p:spPr>
          <a:xfrm>
            <a:off x="0" y="0"/>
            <a:ext cx="12192000" cy="1080000"/>
          </a:xfrm>
          <a:prstGeom prst="rect">
            <a:avLst/>
          </a:prstGeom>
          <a:solidFill>
            <a:srgbClr val="548235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="" xmlns:a16="http://schemas.microsoft.com/office/drawing/2014/main" id="{3FF68B7E-2A3C-7445-840D-E03AC743B2BC}"/>
              </a:ext>
            </a:extLst>
          </p:cNvPr>
          <p:cNvSpPr/>
          <p:nvPr/>
        </p:nvSpPr>
        <p:spPr>
          <a:xfrm>
            <a:off x="718226" y="748723"/>
            <a:ext cx="11125200" cy="324000"/>
          </a:xfrm>
          <a:prstGeom prst="roundRect">
            <a:avLst>
              <a:gd name="adj" fmla="val 0"/>
            </a:avLst>
          </a:prstGeom>
          <a:solidFill>
            <a:srgbClr val="C7A96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srgbClr val="FFFFFF"/>
              </a:solidFill>
              <a:latin typeface="Segoe UI Ligh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3D1D2E24-36FA-6149-B377-163EFDF93ABC}"/>
              </a:ext>
            </a:extLst>
          </p:cNvPr>
          <p:cNvSpPr txBox="1"/>
          <p:nvPr/>
        </p:nvSpPr>
        <p:spPr>
          <a:xfrm>
            <a:off x="989160" y="792228"/>
            <a:ext cx="3184006" cy="21544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spcAft>
                <a:spcPts val="300"/>
              </a:spcAft>
            </a:pPr>
            <a:r>
              <a:rPr lang="da-DK" sz="1400" b="1" dirty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OMF Phase II (Workstream </a:t>
            </a:r>
            <a:r>
              <a:rPr lang="da-DK" sz="1400" b="1" dirty="0" smtClean="0">
                <a:solidFill>
                  <a:srgbClr val="FFFFFF"/>
                </a:solidFill>
                <a:latin typeface="Segoe UI Light"/>
                <a:cs typeface="Segoe UI" panose="020B0502040204020203" pitchFamily="34" charset="0"/>
              </a:rPr>
              <a:t>5)</a:t>
            </a:r>
            <a:endParaRPr lang="da-DK" sz="1400" b="1" dirty="0">
              <a:solidFill>
                <a:srgbClr val="FFFFFF"/>
              </a:solidFill>
              <a:latin typeface="Segoe UI Light"/>
              <a:cs typeface="Segoe UI" panose="020B0502040204020203" pitchFamily="34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="" xmlns:a16="http://schemas.microsoft.com/office/drawing/2014/main" id="{D4D9F918-F730-4449-AB3E-2E8143B1A414}"/>
              </a:ext>
            </a:extLst>
          </p:cNvPr>
          <p:cNvCxnSpPr>
            <a:cxnSpLocks/>
          </p:cNvCxnSpPr>
          <p:nvPr/>
        </p:nvCxnSpPr>
        <p:spPr>
          <a:xfrm flipV="1">
            <a:off x="4173166" y="910723"/>
            <a:ext cx="7670260" cy="13405"/>
          </a:xfrm>
          <a:prstGeom prst="line">
            <a:avLst/>
          </a:prstGeom>
          <a:noFill/>
          <a:ln w="6350" cap="flat" cmpd="sng" algn="ctr">
            <a:solidFill>
              <a:srgbClr val="FFFFFF"/>
            </a:solidFill>
            <a:prstDash val="solid"/>
            <a:miter lim="800000"/>
          </a:ln>
          <a:effectLst/>
        </p:spPr>
      </p:cxnSp>
      <p:sp>
        <p:nvSpPr>
          <p:cNvPr id="16" name="Title 1">
            <a:extLst>
              <a:ext uri="{FF2B5EF4-FFF2-40B4-BE49-F238E27FC236}">
                <a16:creationId xmlns="" xmlns:a16="http://schemas.microsoft.com/office/drawing/2014/main" id="{4430A9AA-BB5E-FF43-8C3E-F42948508E5B}"/>
              </a:ext>
            </a:extLst>
          </p:cNvPr>
          <p:cNvSpPr txBox="1">
            <a:spLocks/>
          </p:cNvSpPr>
          <p:nvPr/>
        </p:nvSpPr>
        <p:spPr>
          <a:xfrm>
            <a:off x="718226" y="0"/>
            <a:ext cx="11473774" cy="8188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Overview of </a:t>
            </a:r>
            <a:r>
              <a:rPr lang="en-US" sz="4000" dirty="0" err="1" smtClean="0">
                <a:solidFill>
                  <a:srgbClr val="000000"/>
                </a:solidFill>
                <a:latin typeface="Georgia"/>
              </a:rPr>
              <a:t>Workstream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5 </a:t>
            </a:r>
            <a:r>
              <a:rPr lang="en-US" sz="4000" dirty="0" smtClean="0">
                <a:solidFill>
                  <a:srgbClr val="000000"/>
                </a:solidFill>
                <a:latin typeface="Georgia"/>
              </a:rPr>
              <a:t>progress</a:t>
            </a:r>
            <a:endParaRPr lang="en-US" sz="4000" dirty="0">
              <a:solidFill>
                <a:srgbClr val="000000"/>
              </a:solidFill>
              <a:latin typeface="Georgia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866998" y="4064492"/>
            <a:ext cx="595086" cy="595086"/>
          </a:xfrm>
          <a:prstGeom prst="ellipse">
            <a:avLst/>
          </a:prstGeom>
          <a:solidFill>
            <a:srgbClr val="22336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black"/>
              </a:solidFill>
              <a:latin typeface="Segoe UI Semi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12588" y="4724099"/>
            <a:ext cx="2703905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Segoe UI Semibold"/>
              </a:rPr>
              <a:t>Defining the value of self sufficiency in support of self sustenance and revenue generation</a:t>
            </a:r>
          </a:p>
        </p:txBody>
      </p:sp>
      <p:sp>
        <p:nvSpPr>
          <p:cNvPr id="18" name="Oval 17"/>
          <p:cNvSpPr/>
          <p:nvPr/>
        </p:nvSpPr>
        <p:spPr>
          <a:xfrm>
            <a:off x="6028018" y="4079829"/>
            <a:ext cx="595086" cy="595086"/>
          </a:xfrm>
          <a:prstGeom prst="ellipse">
            <a:avLst/>
          </a:prstGeom>
          <a:solidFill>
            <a:srgbClr val="DD731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black"/>
              </a:solidFill>
              <a:latin typeface="Segoe UI Semiligh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35829" y="4791513"/>
            <a:ext cx="231715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Segoe UI Semibold"/>
              </a:rPr>
              <a:t>Production workshops</a:t>
            </a:r>
          </a:p>
        </p:txBody>
      </p:sp>
      <p:sp>
        <p:nvSpPr>
          <p:cNvPr id="24" name="Oval 23"/>
          <p:cNvSpPr/>
          <p:nvPr/>
        </p:nvSpPr>
        <p:spPr>
          <a:xfrm>
            <a:off x="10432792" y="4063155"/>
            <a:ext cx="595086" cy="595086"/>
          </a:xfrm>
          <a:prstGeom prst="ellipse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black"/>
              </a:solidFill>
              <a:latin typeface="Segoe UI Semiligh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18793" y="4791514"/>
            <a:ext cx="142308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prstClr val="black"/>
                </a:solidFill>
                <a:latin typeface="Segoe UI Semibold"/>
              </a:rPr>
              <a:t>Financial sustainability</a:t>
            </a:r>
          </a:p>
        </p:txBody>
      </p:sp>
      <p:graphicFrame>
        <p:nvGraphicFramePr>
          <p:cNvPr id="28" name="Chart 27"/>
          <p:cNvGraphicFramePr/>
          <p:nvPr>
            <p:extLst/>
          </p:nvPr>
        </p:nvGraphicFramePr>
        <p:xfrm>
          <a:off x="4902026" y="1068796"/>
          <a:ext cx="2757600" cy="308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1" name="Chart 30"/>
          <p:cNvGraphicFramePr/>
          <p:nvPr>
            <p:extLst/>
          </p:nvPr>
        </p:nvGraphicFramePr>
        <p:xfrm>
          <a:off x="9165872" y="1056740"/>
          <a:ext cx="2757580" cy="3087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2" name="Chart 31"/>
          <p:cNvGraphicFramePr/>
          <p:nvPr>
            <p:extLst/>
          </p:nvPr>
        </p:nvGraphicFramePr>
        <p:xfrm>
          <a:off x="640586" y="1115866"/>
          <a:ext cx="2757600" cy="308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3" name="Oval 32"/>
          <p:cNvSpPr/>
          <p:nvPr/>
        </p:nvSpPr>
        <p:spPr>
          <a:xfrm>
            <a:off x="1426754" y="1927383"/>
            <a:ext cx="1379200" cy="1353700"/>
          </a:xfrm>
          <a:prstGeom prst="ellipse">
            <a:avLst/>
          </a:prstGeom>
          <a:gradFill flip="none" rotWithShape="1">
            <a:gsLst>
              <a:gs pos="52000">
                <a:srgbClr val="8D5632">
                  <a:lumMod val="99000"/>
                  <a:lumOff val="1000"/>
                </a:srgbClr>
              </a:gs>
              <a:gs pos="0">
                <a:srgbClr val="FC7B01"/>
              </a:gs>
              <a:gs pos="100000">
                <a:srgbClr val="1D3164"/>
              </a:gs>
            </a:gsLst>
            <a:path path="circle">
              <a:fillToRect l="100000" t="100000"/>
            </a:path>
            <a:tileRect r="-100000" b="-100000"/>
          </a:gradFill>
          <a:ln w="12700" cap="flat" cmpd="sng" algn="ctr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algn="ctr">
              <a:defRPr/>
            </a:pPr>
            <a:endParaRPr lang="en-US" sz="1200" kern="0" dirty="0">
              <a:solidFill>
                <a:prstClr val="white"/>
              </a:solidFill>
              <a:latin typeface="Segoe UI Semiligh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27092" y="2332263"/>
            <a:ext cx="595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prstClr val="white"/>
                </a:solidFill>
              </a:rPr>
              <a:t>i</a:t>
            </a:r>
            <a:r>
              <a:rPr lang="en-US" sz="2800" dirty="0" smtClean="0">
                <a:solidFill>
                  <a:prstClr val="white"/>
                </a:solidFill>
              </a:rPr>
              <a:t>.</a:t>
            </a:r>
            <a:endParaRPr lang="en-ZA" sz="2800" dirty="0">
              <a:solidFill>
                <a:prstClr val="white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523967" y="1887026"/>
            <a:ext cx="1452283" cy="1500690"/>
            <a:chOff x="2529713" y="2666423"/>
            <a:chExt cx="900000" cy="900000"/>
          </a:xfrm>
        </p:grpSpPr>
        <p:sp>
          <p:nvSpPr>
            <p:cNvPr id="44" name="Oval 43"/>
            <p:cNvSpPr/>
            <p:nvPr/>
          </p:nvSpPr>
          <p:spPr>
            <a:xfrm>
              <a:off x="2529713" y="2666423"/>
              <a:ext cx="900000" cy="900000"/>
            </a:xfrm>
            <a:prstGeom prst="ellipse">
              <a:avLst/>
            </a:prstGeom>
            <a:gradFill flip="none" rotWithShape="1">
              <a:gsLst>
                <a:gs pos="52000">
                  <a:srgbClr val="8D5632">
                    <a:lumMod val="99000"/>
                    <a:lumOff val="1000"/>
                  </a:srgbClr>
                </a:gs>
                <a:gs pos="0">
                  <a:srgbClr val="FC7B01"/>
                </a:gs>
                <a:gs pos="100000">
                  <a:srgbClr val="1D3164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en-US" sz="1200" kern="0" dirty="0">
                <a:solidFill>
                  <a:prstClr val="white"/>
                </a:solidFill>
                <a:latin typeface="Segoe UI Semiligh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714105" y="2940236"/>
              <a:ext cx="59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prstClr val="white"/>
                  </a:solidFill>
                </a:rPr>
                <a:t>ii.</a:t>
              </a:r>
              <a:endParaRPr lang="en-ZA" sz="2800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9852212" y="1882558"/>
            <a:ext cx="1407459" cy="1461276"/>
            <a:chOff x="2529713" y="2666423"/>
            <a:chExt cx="900000" cy="900000"/>
          </a:xfrm>
        </p:grpSpPr>
        <p:sp>
          <p:nvSpPr>
            <p:cNvPr id="55" name="Oval 54"/>
            <p:cNvSpPr/>
            <p:nvPr/>
          </p:nvSpPr>
          <p:spPr>
            <a:xfrm>
              <a:off x="2529713" y="2666423"/>
              <a:ext cx="900000" cy="900000"/>
            </a:xfrm>
            <a:prstGeom prst="ellipse">
              <a:avLst/>
            </a:prstGeom>
            <a:gradFill flip="none" rotWithShape="1">
              <a:gsLst>
                <a:gs pos="52000">
                  <a:srgbClr val="8D5632">
                    <a:lumMod val="99000"/>
                    <a:lumOff val="1000"/>
                  </a:srgbClr>
                </a:gs>
                <a:gs pos="0">
                  <a:srgbClr val="FC7B01"/>
                </a:gs>
                <a:gs pos="100000">
                  <a:srgbClr val="1D3164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38100" dir="5400000" algn="t" rotWithShape="0">
                <a:prstClr val="black">
                  <a:alpha val="20000"/>
                </a:prstClr>
              </a:outerShdw>
            </a:effectLst>
          </p:spPr>
          <p:txBody>
            <a:bodyPr rtlCol="0" anchor="ctr"/>
            <a:lstStyle/>
            <a:p>
              <a:pPr algn="ctr">
                <a:defRPr/>
              </a:pPr>
              <a:endParaRPr lang="en-US" sz="1200" kern="0" dirty="0">
                <a:solidFill>
                  <a:prstClr val="white"/>
                </a:solidFill>
                <a:latin typeface="Segoe UI Semilight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2733070" y="2937744"/>
              <a:ext cx="59508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solidFill>
                    <a:prstClr val="white"/>
                  </a:solidFill>
                </a:rPr>
                <a:t>iii.</a:t>
              </a:r>
              <a:endParaRPr lang="en-ZA" sz="2800" dirty="0">
                <a:solidFill>
                  <a:prstClr val="white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173443" y="5632156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solidFill>
                  <a:prstClr val="black"/>
                </a:solidFill>
                <a:latin typeface="Segoe UI Semibold"/>
              </a:rPr>
              <a:t>35%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20156" y="5666186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prstClr val="black"/>
                </a:solidFill>
                <a:latin typeface="Segoe UI Semibold"/>
              </a:rPr>
              <a:t>23%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0170230" y="5632156"/>
            <a:ext cx="15327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solidFill>
                  <a:prstClr val="black"/>
                </a:solidFill>
                <a:latin typeface="Segoe UI Semibold"/>
              </a:rPr>
              <a:t>17%</a:t>
            </a:r>
            <a:endParaRPr lang="en-US" sz="4400" dirty="0">
              <a:solidFill>
                <a:prstClr val="black"/>
              </a:solidFill>
              <a:latin typeface="Segoe UI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57831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Custom 9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FABAB"/>
      </a:accent1>
      <a:accent2>
        <a:srgbClr val="E2583D"/>
      </a:accent2>
      <a:accent3>
        <a:srgbClr val="78D2D2"/>
      </a:accent3>
      <a:accent4>
        <a:srgbClr val="3B3939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Theme">
  <a:themeElements>
    <a:clrScheme name="Custom 9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AFABAB"/>
      </a:accent1>
      <a:accent2>
        <a:srgbClr val="E2583D"/>
      </a:accent2>
      <a:accent3>
        <a:srgbClr val="78D2D2"/>
      </a:accent3>
      <a:accent4>
        <a:srgbClr val="3B3939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4">
    <a:majorFont>
      <a:latin typeface="Segoe UI Semibold"/>
      <a:ea typeface=""/>
      <a:cs typeface=""/>
    </a:majorFont>
    <a:minorFont>
      <a:latin typeface="Segoe UI Semiligh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1013</Words>
  <Application>Microsoft Office PowerPoint</Application>
  <PresentationFormat>Widescreen</PresentationFormat>
  <Paragraphs>232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31" baseType="lpstr">
      <vt:lpstr>Arial</vt:lpstr>
      <vt:lpstr>Calibri</vt:lpstr>
      <vt:lpstr>Calibri Light</vt:lpstr>
      <vt:lpstr>Century Gothic</vt:lpstr>
      <vt:lpstr>Consolas</vt:lpstr>
      <vt:lpstr>Georgia</vt:lpstr>
      <vt:lpstr>Lato</vt:lpstr>
      <vt:lpstr>Segoe UI</vt:lpstr>
      <vt:lpstr>Segoe UI Light</vt:lpstr>
      <vt:lpstr>Segoe UI Semibold</vt:lpstr>
      <vt:lpstr>Segoe UI Semilight</vt:lpstr>
      <vt:lpstr>Verdana</vt:lpstr>
      <vt:lpstr>2_Office Theme</vt:lpstr>
      <vt:lpstr>Office Theme</vt:lpstr>
      <vt:lpstr>3_Office Theme</vt:lpstr>
      <vt:lpstr>1_Office Theme</vt:lpstr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Correctional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Anbigay Naicker</dc:creator>
  <cp:lastModifiedBy>Anbigay Naicker</cp:lastModifiedBy>
  <cp:revision>55</cp:revision>
  <dcterms:created xsi:type="dcterms:W3CDTF">2020-09-29T12:34:43Z</dcterms:created>
  <dcterms:modified xsi:type="dcterms:W3CDTF">2020-10-08T16:51:00Z</dcterms:modified>
</cp:coreProperties>
</file>