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  <p:sldMasterId id="2147483721" r:id="rId5"/>
  </p:sldMasterIdLst>
  <p:notesMasterIdLst>
    <p:notesMasterId r:id="rId20"/>
  </p:notesMasterIdLst>
  <p:sldIdLst>
    <p:sldId id="271" r:id="rId6"/>
    <p:sldId id="258" r:id="rId7"/>
    <p:sldId id="259" r:id="rId8"/>
    <p:sldId id="266" r:id="rId9"/>
    <p:sldId id="261" r:id="rId10"/>
    <p:sldId id="262" r:id="rId11"/>
    <p:sldId id="260" r:id="rId12"/>
    <p:sldId id="264" r:id="rId13"/>
    <p:sldId id="274" r:id="rId14"/>
    <p:sldId id="267" r:id="rId15"/>
    <p:sldId id="268" r:id="rId16"/>
    <p:sldId id="273" r:id="rId17"/>
    <p:sldId id="270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3C5D7A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DD731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2020/10/08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4904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1111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3364637" y="910724"/>
            <a:ext cx="8478789" cy="1255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76663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171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247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00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52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7206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0940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800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431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9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5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5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5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306330"/>
              </p:ext>
            </p:extLst>
          </p:nvPr>
        </p:nvGraphicFramePr>
        <p:xfrm>
          <a:off x="272194" y="1153932"/>
          <a:ext cx="11571232" cy="4580785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Defining the value of self sufficiency in support of self sustenance and revenue generation</a:t>
                      </a:r>
                      <a:endParaRPr lang="en-US" sz="1800" b="1" i="0" u="none" strike="noStrike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Production workshops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Financial sustainability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1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09457"/>
            <a:ext cx="5891277" cy="721958"/>
            <a:chOff x="428696" y="940187"/>
            <a:chExt cx="4360694" cy="724271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2432830" cy="602142"/>
              <a:chOff x="2147548" y="948956"/>
              <a:chExt cx="2432830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>
                <a:off x="2591472" y="1300216"/>
                <a:ext cx="1988906" cy="0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0" y="940187"/>
              <a:ext cx="1608202" cy="724271"/>
              <a:chOff x="431798" y="867581"/>
              <a:chExt cx="1608202" cy="724271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8" y="867581"/>
                <a:ext cx="888058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798" y="1025787"/>
                <a:ext cx="1608202" cy="566065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lnSpc>
                    <a:spcPts val="1100"/>
                  </a:lnSpc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Defining the value of self sufficiency in support of self sustenance and revenue generation</a:t>
                </a:r>
                <a:endParaRPr lang="en-US" sz="12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606250"/>
            <a:ext cx="7324662" cy="690893"/>
            <a:chOff x="428696" y="1784011"/>
            <a:chExt cx="5421678" cy="693106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343463"/>
                <a:chOff x="431798" y="990281"/>
                <a:chExt cx="1447672" cy="343463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ZA" sz="1200" kern="0" dirty="0">
                      <a:solidFill>
                        <a:prstClr val="black"/>
                      </a:solidFill>
                      <a:latin typeface="Calibri Light"/>
                    </a:rPr>
                    <a:t>Production workshops</a:t>
                  </a:r>
                  <a:endParaRPr lang="en-ZA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8821" y="4969304"/>
            <a:ext cx="6888511" cy="690893"/>
            <a:chOff x="428696" y="4288071"/>
            <a:chExt cx="5098841" cy="693106"/>
          </a:xfrm>
        </p:grpSpPr>
        <p:grpSp>
          <p:nvGrpSpPr>
            <p:cNvPr id="75" name="Group 74"/>
            <p:cNvGrpSpPr/>
            <p:nvPr/>
          </p:nvGrpSpPr>
          <p:grpSpPr>
            <a:xfrm>
              <a:off x="2753363" y="4288071"/>
              <a:ext cx="2774174" cy="596240"/>
              <a:chOff x="2616671" y="4481679"/>
              <a:chExt cx="2774174" cy="596240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>
                <a:off x="3051393" y="4882629"/>
                <a:ext cx="2339452" cy="0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6671" y="4586150"/>
                <a:ext cx="367070" cy="491769"/>
              </a:xfrm>
              <a:prstGeom prst="ellipse">
                <a:avLst/>
              </a:prstGeom>
              <a:solidFill>
                <a:schemeClr val="accent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4816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xxx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441109" y="2719532"/>
                <a:ext cx="2100020" cy="347572"/>
                <a:chOff x="6441109" y="2719532"/>
                <a:chExt cx="2100020" cy="347572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>
                  <a:off x="6441109" y="3067104"/>
                  <a:ext cx="2100020" cy="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343463"/>
                <a:chOff x="431799" y="990281"/>
                <a:chExt cx="1447671" cy="343463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Calibri Light"/>
                    </a:rPr>
                    <a:t>D</a:t>
                  </a: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eliverable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Financial sustainability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181620"/>
            <a:ext cx="9766891" cy="690893"/>
            <a:chOff x="428696" y="3453383"/>
            <a:chExt cx="7229404" cy="693106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xxx</a:t>
                  </a:r>
                  <a:endParaRPr lang="en-US" sz="1200" kern="0" dirty="0">
                    <a:solidFill>
                      <a:prstClr val="black"/>
                    </a:solidFill>
                    <a:latin typeface="Calibri Light"/>
                  </a:endParaRP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5184847" y="3453383"/>
              <a:ext cx="2473253" cy="596240"/>
              <a:chOff x="5184847" y="3596549"/>
              <a:chExt cx="2473253" cy="596240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5654665" y="3950548"/>
                <a:ext cx="2003435" cy="0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5184847" y="3701020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13682" y="3596549"/>
                <a:ext cx="1819595" cy="303026"/>
                <a:chOff x="2637412" y="816342"/>
                <a:chExt cx="1819595" cy="303026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2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3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xxx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7730673" y="5811330"/>
            <a:ext cx="3747896" cy="594336"/>
            <a:chOff x="2616671" y="4481679"/>
            <a:chExt cx="2774174" cy="596240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3051393" y="4882629"/>
              <a:ext cx="2339452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2616671" y="4586150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145506" y="4481679"/>
              <a:ext cx="1819595" cy="303026"/>
              <a:chOff x="2637412" y="816342"/>
              <a:chExt cx="1819595" cy="303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637413" y="816342"/>
                <a:ext cx="1447670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637412" y="965480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481700"/>
              </p:ext>
            </p:extLst>
          </p:nvPr>
        </p:nvGraphicFramePr>
        <p:xfrm>
          <a:off x="492754" y="1232661"/>
          <a:ext cx="11260881" cy="2846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3627"/>
                <a:gridCol w="3753627"/>
                <a:gridCol w="375362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Defining the value of self sufficiency in support of self sustenance and revenue generation</a:t>
                      </a:r>
                      <a:endParaRPr lang="en-US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xmlns="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xmlns="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:a16="http://schemas.microsoft.com/office/drawing/2014/main" xmlns="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:a16="http://schemas.microsoft.com/office/drawing/2014/main" xmlns="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:a16="http://schemas.microsoft.com/office/drawing/2014/main" xmlns="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xmlns="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xmlns="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xmlns="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:a16="http://schemas.microsoft.com/office/drawing/2014/main" xmlns="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:a16="http://schemas.microsoft.com/office/drawing/2014/main" xmlns="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xmlns="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5: Self Sufficiency.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/>
              <a:t>Workstream</a:t>
            </a:r>
            <a:r>
              <a:rPr lang="en-US" sz="2000" dirty="0"/>
              <a:t> 5: Self Sufficiency.</a:t>
            </a:r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/>
              <a:t>Workstream</a:t>
            </a:r>
            <a:r>
              <a:rPr lang="en-US" sz="2000" dirty="0"/>
              <a:t> 5: Self Sufficiency that </a:t>
            </a:r>
            <a:r>
              <a:rPr lang="en-US" sz="2000" dirty="0" smtClean="0"/>
              <a:t>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/>
              <a:t>Workstream</a:t>
            </a:r>
            <a:r>
              <a:rPr lang="en-US" sz="2000" dirty="0"/>
              <a:t> 5: Self Sufficiency since </a:t>
            </a:r>
            <a:r>
              <a:rPr lang="en-US" sz="2000" dirty="0" smtClean="0"/>
              <a:t>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/>
              <a:t>Workstream</a:t>
            </a:r>
            <a:r>
              <a:rPr lang="en-US" sz="2000" dirty="0"/>
              <a:t> 5: Self Sufficiency </a:t>
            </a:r>
            <a:r>
              <a:rPr lang="en-US" sz="2000" dirty="0" smtClean="0"/>
              <a:t>with 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/>
              <a:t>Workstream</a:t>
            </a:r>
            <a:r>
              <a:rPr lang="en-US" sz="2000" dirty="0"/>
              <a:t> 5: Self Sufficiency and </a:t>
            </a:r>
            <a:r>
              <a:rPr lang="en-US" sz="2000" dirty="0" smtClean="0"/>
              <a:t>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5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xmlns="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:a16="http://schemas.microsoft.com/office/drawing/2014/main" xmlns="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:a16="http://schemas.microsoft.com/office/drawing/2014/main" xmlns="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:a16="http://schemas.microsoft.com/office/drawing/2014/main" xmlns="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:a16="http://schemas.microsoft.com/office/drawing/2014/main" xmlns="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:a16="http://schemas.microsoft.com/office/drawing/2014/main" xmlns="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:a16="http://schemas.microsoft.com/office/drawing/2014/main" xmlns="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:a16="http://schemas.microsoft.com/office/drawing/2014/main" xmlns="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:a16="http://schemas.microsoft.com/office/drawing/2014/main" xmlns="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:a16="http://schemas.microsoft.com/office/drawing/2014/main" xmlns="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:a16="http://schemas.microsoft.com/office/drawing/2014/main" xmlns="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:a16="http://schemas.microsoft.com/office/drawing/2014/main" xmlns="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:a16="http://schemas.microsoft.com/office/drawing/2014/main" xmlns="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:a16="http://schemas.microsoft.com/office/drawing/2014/main" xmlns="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:a16="http://schemas.microsoft.com/office/drawing/2014/main" xmlns="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:a16="http://schemas.microsoft.com/office/drawing/2014/main" xmlns="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:a16="http://schemas.microsoft.com/office/drawing/2014/main" xmlns="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:a16="http://schemas.microsoft.com/office/drawing/2014/main" xmlns="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:a16="http://schemas.microsoft.com/office/drawing/2014/main" xmlns="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:a16="http://schemas.microsoft.com/office/drawing/2014/main" xmlns="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="" xmlns:a16="http://schemas.microsoft.com/office/drawing/2014/main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="" xmlns:a16="http://schemas.microsoft.com/office/drawing/2014/main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="" xmlns:a16="http://schemas.microsoft.com/office/drawing/2014/main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="" xmlns:a16="http://schemas.microsoft.com/office/drawing/2014/main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="" xmlns:a16="http://schemas.microsoft.com/office/drawing/2014/main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="" xmlns:a16="http://schemas.microsoft.com/office/drawing/2014/main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="" xmlns:a16="http://schemas.microsoft.com/office/drawing/2014/main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="" xmlns:a16="http://schemas.microsoft.com/office/drawing/2014/main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="" xmlns:a16="http://schemas.microsoft.com/office/drawing/2014/main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="" xmlns:a16="http://schemas.microsoft.com/office/drawing/2014/main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="" xmlns:a16="http://schemas.microsoft.com/office/drawing/2014/main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="" xmlns:a16="http://schemas.microsoft.com/office/drawing/2014/main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="" xmlns:a16="http://schemas.microsoft.com/office/drawing/2014/main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="" xmlns:a16="http://schemas.microsoft.com/office/drawing/2014/main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="" xmlns:a16="http://schemas.microsoft.com/office/drawing/2014/main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="" xmlns:a16="http://schemas.microsoft.com/office/drawing/2014/main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:a16="http://schemas.microsoft.com/office/drawing/2014/main" xmlns="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xmlns="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xmlns="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:a16="http://schemas.microsoft.com/office/drawing/2014/main" xmlns="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:a16="http://schemas.microsoft.com/office/drawing/2014/main" xmlns="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:a16="http://schemas.microsoft.com/office/drawing/2014/main" xmlns="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:a16="http://schemas.microsoft.com/office/drawing/2014/main" xmlns="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:a16="http://schemas.microsoft.com/office/drawing/2014/main" xmlns="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:a16="http://schemas.microsoft.com/office/drawing/2014/main" xmlns="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:a16="http://schemas.microsoft.com/office/drawing/2014/main" xmlns="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:a16="http://schemas.microsoft.com/office/drawing/2014/main" xmlns="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:a16="http://schemas.microsoft.com/office/drawing/2014/main" xmlns="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of the 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the B-Order and ORP </a:t>
            </a:r>
            <a:endParaRPr lang="en-ZA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1"/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schemeClr val="bg1"/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1"/>
                </a:solidFill>
                <a:latin typeface="Lato"/>
              </a:rPr>
              <a:t>Production workshops</a:t>
            </a:r>
            <a:endParaRPr lang="en-GB" sz="1600" dirty="0">
              <a:solidFill>
                <a:schemeClr val="bg1"/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1"/>
                </a:solidFill>
                <a:latin typeface="Lato"/>
              </a:rPr>
              <a:t>Financial sustainability</a:t>
            </a:r>
            <a:endParaRPr lang="en-GB" sz="1600" dirty="0">
              <a:solidFill>
                <a:schemeClr val="bg1"/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schemeClr val="bg1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09093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804711" y="1887391"/>
            <a:ext cx="214754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6272924" y="4785133"/>
            <a:ext cx="2261475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161758" y="1203133"/>
            <a:ext cx="2105355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>
            <a:stCxn id="134" idx="0"/>
          </p:cNvCxnSpPr>
          <p:nvPr/>
        </p:nvCxnSpPr>
        <p:spPr>
          <a:xfrm rot="5400000" flipH="1" flipV="1">
            <a:off x="3168758" y="2928840"/>
            <a:ext cx="993841" cy="2727684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>
            <a:stCxn id="150" idx="0"/>
          </p:cNvCxnSpPr>
          <p:nvPr/>
        </p:nvCxnSpPr>
        <p:spPr>
          <a:xfrm rot="16200000" flipV="1">
            <a:off x="8287364" y="3082591"/>
            <a:ext cx="940766" cy="2360039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>
            <a:stCxn id="153" idx="2"/>
          </p:cNvCxnSpPr>
          <p:nvPr/>
        </p:nvCxnSpPr>
        <p:spPr>
          <a:xfrm rot="5400000">
            <a:off x="8180973" y="1391962"/>
            <a:ext cx="678180" cy="2716839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337297" y="1887391"/>
            <a:ext cx="197807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1447" y="1250644"/>
            <a:ext cx="150336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RC FS/NC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36311" y="1921250"/>
            <a:ext cx="13883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Facilities 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079475" y="2411291"/>
            <a:ext cx="34506" cy="236469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 flipH="1">
            <a:off x="5005541" y="1727033"/>
            <a:ext cx="48741" cy="3048949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803427" y="4812915"/>
            <a:ext cx="166019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Procurement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Administration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88290" y="3057096"/>
            <a:ext cx="30771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5</a:t>
            </a:r>
            <a:endParaRPr lang="en-US" sz="3200" dirty="0" smtClean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Self sufficiency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352492" y="48407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385903" y="19350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194676" y="126928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142774" y="4789602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843290" y="4820271"/>
            <a:ext cx="125015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Heads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Finance</a:t>
            </a:r>
            <a:endParaRPr lang="en-US" sz="16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341904" y="4819096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202004" y="1828237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695080" y="1872902"/>
            <a:ext cx="175013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Coordinators Agriculture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253075" y="1871141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918857" y="4785133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7229932E-3864-4EE7-81F5-2F78313DD0A5}"/>
              </a:ext>
            </a:extLst>
          </p:cNvPr>
          <p:cNvSpPr txBox="1"/>
          <p:nvPr/>
        </p:nvSpPr>
        <p:spPr>
          <a:xfrm>
            <a:off x="4448803" y="4939361"/>
            <a:ext cx="136917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Logistics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404373" y="1993274"/>
            <a:ext cx="1439981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Legal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912610" y="1942812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="" xmlns:a16="http://schemas.microsoft.com/office/drawing/2014/main" id="{25E520A2-F864-4667-999D-A56ACB66DEDC}"/>
              </a:ext>
            </a:extLst>
          </p:cNvPr>
          <p:cNvSpPr/>
          <p:nvPr/>
        </p:nvSpPr>
        <p:spPr>
          <a:xfrm>
            <a:off x="8860783" y="4732994"/>
            <a:ext cx="2153966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906116" y="4789204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306225" y="4763524"/>
            <a:ext cx="166872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Production Workshops and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Agric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97868" y="4850275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sp>
        <p:nvSpPr>
          <p:cNvPr id="158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5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301835" y="2361288"/>
            <a:ext cx="2173676" cy="728151"/>
          </a:xfrm>
          <a:prstGeom prst="bentConnector3">
            <a:avLst>
              <a:gd name="adj1" fmla="val 97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25" name="Straight Connector 24"/>
          <p:cNvCxnSpPr>
            <a:stCxn id="129" idx="10"/>
          </p:cNvCxnSpPr>
          <p:nvPr/>
        </p:nvCxnSpPr>
        <p:spPr>
          <a:xfrm flipH="1" flipV="1">
            <a:off x="2151529" y="3426428"/>
            <a:ext cx="2183669" cy="25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7833922" y="3436991"/>
            <a:ext cx="2103845" cy="170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: Rounded Corners 57"/>
          <p:cNvSpPr/>
          <p:nvPr/>
        </p:nvSpPr>
        <p:spPr>
          <a:xfrm>
            <a:off x="-21016" y="3199794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2060" y="3244459"/>
            <a:ext cx="175013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Regional Coordinators Production workshops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30055" y="3242698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65" name="Rectangle: Rounded Corners 57"/>
          <p:cNvSpPr/>
          <p:nvPr/>
        </p:nvSpPr>
        <p:spPr>
          <a:xfrm>
            <a:off x="9978744" y="3180387"/>
            <a:ext cx="214754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583281" y="3210985"/>
            <a:ext cx="143998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Area Commissioners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10086643" y="3235808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4540" y="106204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5)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5 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866998" y="4064492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black"/>
              </a:solidFill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2588" y="4724099"/>
            <a:ext cx="270390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Segoe UI Semibold"/>
              </a:rPr>
              <a:t>Defining the value of self sufficiency in support of self sustenance and revenue generation</a:t>
            </a:r>
          </a:p>
        </p:txBody>
      </p:sp>
      <p:sp>
        <p:nvSpPr>
          <p:cNvPr id="18" name="Oval 17"/>
          <p:cNvSpPr/>
          <p:nvPr/>
        </p:nvSpPr>
        <p:spPr>
          <a:xfrm>
            <a:off x="6028018" y="4079829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black"/>
              </a:solidFill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5829" y="4791513"/>
            <a:ext cx="23171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Segoe UI Semibold"/>
              </a:rPr>
              <a:t>Production workshops</a:t>
            </a:r>
          </a:p>
        </p:txBody>
      </p:sp>
      <p:sp>
        <p:nvSpPr>
          <p:cNvPr id="24" name="Oval 23"/>
          <p:cNvSpPr/>
          <p:nvPr/>
        </p:nvSpPr>
        <p:spPr>
          <a:xfrm>
            <a:off x="10432792" y="4063155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black"/>
              </a:solidFill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18793" y="4791514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Segoe UI Semibold"/>
              </a:rPr>
              <a:t>Financial sustainability</a:t>
            </a:r>
          </a:p>
        </p:txBody>
      </p:sp>
      <p:graphicFrame>
        <p:nvGraphicFramePr>
          <p:cNvPr id="28" name="Chart 27"/>
          <p:cNvGraphicFramePr/>
          <p:nvPr>
            <p:extLst/>
          </p:nvPr>
        </p:nvGraphicFramePr>
        <p:xfrm>
          <a:off x="4902026" y="106879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/>
          </p:nvPr>
        </p:nvGraphicFramePr>
        <p:xfrm>
          <a:off x="9165872" y="1056740"/>
          <a:ext cx="2757580" cy="3087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/>
          <p:cNvGraphicFramePr/>
          <p:nvPr>
            <p:extLst/>
          </p:nvPr>
        </p:nvGraphicFramePr>
        <p:xfrm>
          <a:off x="640586" y="111586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Oval 32"/>
          <p:cNvSpPr/>
          <p:nvPr/>
        </p:nvSpPr>
        <p:spPr>
          <a:xfrm>
            <a:off x="1426754" y="1927383"/>
            <a:ext cx="1379200" cy="13537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200" kern="0" dirty="0">
              <a:solidFill>
                <a:prstClr val="white"/>
              </a:solidFill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7092" y="2332263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prstClr val="white"/>
                </a:solidFill>
              </a:rPr>
              <a:t>i</a:t>
            </a:r>
            <a:r>
              <a:rPr lang="en-US" sz="2800" dirty="0" smtClean="0">
                <a:solidFill>
                  <a:prstClr val="white"/>
                </a:solidFill>
              </a:rPr>
              <a:t>.</a:t>
            </a:r>
            <a:endParaRPr lang="en-ZA" sz="2800" dirty="0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23967" y="1887026"/>
            <a:ext cx="1452283" cy="150069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200" kern="0" dirty="0">
                <a:solidFill>
                  <a:prstClr val="white"/>
                </a:solidFill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14105" y="2940236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prstClr val="white"/>
                  </a:solidFill>
                </a:rPr>
                <a:t>ii.</a:t>
              </a:r>
              <a:endParaRPr lang="en-ZA" sz="2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852212" y="1882558"/>
            <a:ext cx="1407459" cy="1461276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200" kern="0" dirty="0">
                <a:solidFill>
                  <a:prstClr val="white"/>
                </a:solidFill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3070" y="2937744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prstClr val="white"/>
                  </a:solidFill>
                </a:rPr>
                <a:t>iii.</a:t>
              </a:r>
              <a:endParaRPr lang="en-ZA" sz="2800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73443" y="563215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20156" y="566618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23%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170230" y="563215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17%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57831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1013</Words>
  <Application>Microsoft Office PowerPoint</Application>
  <PresentationFormat>Widescreen</PresentationFormat>
  <Paragraphs>232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Anbigay Naicker</cp:lastModifiedBy>
  <cp:revision>55</cp:revision>
  <dcterms:created xsi:type="dcterms:W3CDTF">2020-09-29T12:34:43Z</dcterms:created>
  <dcterms:modified xsi:type="dcterms:W3CDTF">2020-10-08T16:51:00Z</dcterms:modified>
</cp:coreProperties>
</file>