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697" r:id="rId3"/>
    <p:sldMasterId id="2147483709" r:id="rId4"/>
  </p:sldMasterIdLst>
  <p:notesMasterIdLst>
    <p:notesMasterId r:id="rId19"/>
  </p:notesMasterIdLst>
  <p:sldIdLst>
    <p:sldId id="271" r:id="rId5"/>
    <p:sldId id="258" r:id="rId6"/>
    <p:sldId id="259" r:id="rId7"/>
    <p:sldId id="266" r:id="rId8"/>
    <p:sldId id="261" r:id="rId9"/>
    <p:sldId id="262" r:id="rId10"/>
    <p:sldId id="260" r:id="rId11"/>
    <p:sldId id="264" r:id="rId12"/>
    <p:sldId id="265" r:id="rId13"/>
    <p:sldId id="267" r:id="rId14"/>
    <p:sldId id="268" r:id="rId15"/>
    <p:sldId id="273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5.9698968374767458E-2"/>
          <c:w val="0.98824074074074075"/>
          <c:h val="0.902502959580585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DD731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AE-4A98-BF96-9C64517B3217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AAE-4A98-BF96-9C64517B3217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2.6847623879587348E-3"/>
          <c:w val="1"/>
          <c:h val="0.9382504650769490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35-4268-A96D-65284EDA016A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35-4268-A96D-65284EDA016A}"/>
              </c:ext>
            </c:extLst>
          </c:dPt>
          <c:dPt>
            <c:idx val="2"/>
            <c:bubble3D val="0"/>
            <c:spPr>
              <a:solidFill>
                <a:srgbClr val="95A7DB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35-4268-A96D-65284EDA016A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51A-4762-96B8-19FF44F3A4F9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51A-4762-96B8-19FF44F3A4F9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35-4268-A96D-65284EDA0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5.1644681210891254E-2"/>
          <c:w val="1"/>
          <c:h val="0.9297733806866227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9DB-42E6-8A3F-E7494D95EA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9DB-42E6-8A3F-E7494D95EAA3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722222222222178E-3"/>
          <c:y val="6.9532354531654142E-2"/>
          <c:w val="0.98500648148148151"/>
          <c:h val="0.8663657182692996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544-4358-A698-FAC56A31361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544-4358-A698-FAC56A31361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675925925925928E-2"/>
          <c:y val="3.2427233089296501E-2"/>
          <c:w val="0.93532407407407403"/>
          <c:h val="0.9031091431752310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22336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35-4268-A96D-65284EDA016A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35-4268-A96D-65284EDA016A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35-4268-A96D-65284EDA016A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E8-45B7-BFF2-1F66DC8F416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BE8-45B7-BFF2-1F66DC8F416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35-4268-A96D-65284EDA0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675925925925928E-2"/>
          <c:y val="3.2427233089296501E-2"/>
          <c:w val="0.93532407407407403"/>
          <c:h val="0.9031091431752310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6600FF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35-4268-A96D-65284EDA016A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35-4268-A96D-65284EDA016A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35-4268-A96D-65284EDA016A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E8-45B7-BFF2-1F66DC8F416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BE8-45B7-BFF2-1F66DC8F416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35-4268-A96D-65284EDA0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750CF-E4D2-4887-84C4-925553E70E67}" type="datetimeFigureOut">
              <a:rPr lang="en-ZA" smtClean="0"/>
              <a:t>2020/10/08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EBC56-559E-4B59-A3CC-1994CDE94FA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9894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2076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8902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036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462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009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1397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04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7172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329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02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141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7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02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8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6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0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98219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69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32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5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01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345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1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56478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79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57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57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804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99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56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57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594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814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8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775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430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29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85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62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88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302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434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62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0522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7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130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73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97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214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422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5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49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4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6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6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9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2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2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2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8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3643" y="4393431"/>
            <a:ext cx="9113520" cy="2464569"/>
          </a:xfrm>
          <a:prstGeom prst="rect">
            <a:avLst/>
          </a:prstGeom>
          <a:blipFill>
            <a:blip r:embed="rId3"/>
            <a:srcRect/>
            <a:stretch>
              <a:fillRect l="-934" t="-6574" r="-6685" b="-1192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3C31C0-A678-488B-954D-3C31F9292F64}"/>
              </a:ext>
            </a:extLst>
          </p:cNvPr>
          <p:cNvSpPr/>
          <p:nvPr/>
        </p:nvSpPr>
        <p:spPr>
          <a:xfrm>
            <a:off x="3093721" y="-16121"/>
            <a:ext cx="9098280" cy="4283321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9DE8BFE-FE5B-4B85-95C6-4BC24BEA18CB}"/>
              </a:ext>
            </a:extLst>
          </p:cNvPr>
          <p:cNvSpPr/>
          <p:nvPr/>
        </p:nvSpPr>
        <p:spPr>
          <a:xfrm>
            <a:off x="2963729" y="-881"/>
            <a:ext cx="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8DC1846-0E46-4E7D-93F6-E862AC9D9881}"/>
              </a:ext>
            </a:extLst>
          </p:cNvPr>
          <p:cNvSpPr/>
          <p:nvPr/>
        </p:nvSpPr>
        <p:spPr>
          <a:xfrm>
            <a:off x="-1" y="4406900"/>
            <a:ext cx="2966847" cy="2451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49" y="5093593"/>
            <a:ext cx="2847975" cy="8286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B460027-1BF7-4B04-A53C-BB6E7681BBF8}"/>
              </a:ext>
            </a:extLst>
          </p:cNvPr>
          <p:cNvSpPr/>
          <p:nvPr/>
        </p:nvSpPr>
        <p:spPr>
          <a:xfrm>
            <a:off x="3124189" y="4373931"/>
            <a:ext cx="9083230" cy="2484000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xmlns="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237721" y="0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2020 ANNUAL STRATEGIC PLANNING SESSION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338675" y="2511812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OMF PHASE II</a:t>
            </a:r>
          </a:p>
          <a:p>
            <a:pPr algn="ctr">
              <a:lnSpc>
                <a:spcPct val="100000"/>
              </a:lnSpc>
            </a:pPr>
            <a:r>
              <a:rPr lang="en-US" sz="5400" dirty="0" smtClean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WORKSTREAM 1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B448019C-7EFB-F54B-AD80-B5CB12A12316}"/>
              </a:ext>
            </a:extLst>
          </p:cNvPr>
          <p:cNvCxnSpPr>
            <a:cxnSpLocks/>
          </p:cNvCxnSpPr>
          <p:nvPr/>
        </p:nvCxnSpPr>
        <p:spPr>
          <a:xfrm flipH="1">
            <a:off x="6073542" y="2054862"/>
            <a:ext cx="34749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52161AD9-4FEA-DE47-AB7A-0D3D9F34C056}"/>
              </a:ext>
            </a:extLst>
          </p:cNvPr>
          <p:cNvCxnSpPr>
            <a:cxnSpLocks/>
          </p:cNvCxnSpPr>
          <p:nvPr/>
        </p:nvCxnSpPr>
        <p:spPr>
          <a:xfrm flipH="1">
            <a:off x="5334435" y="2054862"/>
            <a:ext cx="430154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BE75937-E151-4B2B-8C64-9A22524FD06C}"/>
              </a:ext>
            </a:extLst>
          </p:cNvPr>
          <p:cNvSpPr/>
          <p:nvPr/>
        </p:nvSpPr>
        <p:spPr>
          <a:xfrm>
            <a:off x="0" y="4277614"/>
            <a:ext cx="12204000" cy="161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77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Detailed progress on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1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27492"/>
              </p:ext>
            </p:extLst>
          </p:nvPr>
        </p:nvGraphicFramePr>
        <p:xfrm>
          <a:off x="272194" y="1153932"/>
          <a:ext cx="11571232" cy="5294635"/>
        </p:xfrm>
        <a:graphic>
          <a:graphicData uri="http://schemas.openxmlformats.org/drawingml/2006/table">
            <a:tbl>
              <a:tblPr firstRow="1" bandRow="1"/>
              <a:tblGrid>
                <a:gridCol w="3667508"/>
                <a:gridCol w="5544766"/>
                <a:gridCol w="2358958"/>
              </a:tblGrid>
              <a:tr h="346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DELIVERABLES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PROGRESS TO DATE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COMMENTS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Define </a:t>
                      </a:r>
                      <a:r>
                        <a:rPr lang="en-ZA" sz="1400" b="1" i="0" u="none" strike="noStrike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HR</a:t>
                      </a:r>
                      <a:r>
                        <a:rPr lang="en-ZA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Strategy and OD intervention </a:t>
                      </a:r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692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Conduct analysis and draft Macro Structure </a:t>
                      </a:r>
                    </a:p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692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Finalisation and approval of the Micro Structure </a:t>
                      </a:r>
                    </a:p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Competency Model</a:t>
                      </a:r>
                    </a:p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Job Descriptions </a:t>
                      </a:r>
                    </a:p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Job Evaluation </a:t>
                      </a:r>
                    </a:p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Migration and Roll-Out </a:t>
                      </a:r>
                    </a:p>
                    <a:p>
                      <a:endParaRPr lang="en-ZA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692858"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Conduct specialist HR exercises to define key concepts such as the “ideal correctional official”</a:t>
                      </a:r>
                      <a:endParaRPr lang="en-ZA" sz="1400" b="1" i="0" u="none" strike="noStrik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3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Remaining deliverables and timeframes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05884" y="1123505"/>
            <a:ext cx="2805715" cy="490537"/>
            <a:chOff x="2260934" y="1232169"/>
            <a:chExt cx="2076776" cy="492108"/>
          </a:xfrm>
        </p:grpSpPr>
        <p:sp>
          <p:nvSpPr>
            <p:cNvPr id="136" name="Rectangle 135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1</a:t>
              </a:r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9" name="Group 8"/>
          <p:cNvGrpSpPr/>
          <p:nvPr/>
        </p:nvGrpSpPr>
        <p:grpSpPr>
          <a:xfrm>
            <a:off x="458821" y="1818566"/>
            <a:ext cx="5891277" cy="690893"/>
            <a:chOff x="428696" y="949325"/>
            <a:chExt cx="4360694" cy="693106"/>
          </a:xfrm>
        </p:grpSpPr>
        <p:sp>
          <p:nvSpPr>
            <p:cNvPr id="112" name="Rectangle 111"/>
            <p:cNvSpPr/>
            <p:nvPr/>
          </p:nvSpPr>
          <p:spPr>
            <a:xfrm>
              <a:off x="428696" y="949325"/>
              <a:ext cx="1811303" cy="693106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2356560" y="949325"/>
              <a:ext cx="2432830" cy="602142"/>
              <a:chOff x="2147548" y="948956"/>
              <a:chExt cx="2432830" cy="602142"/>
            </a:xfrm>
          </p:grpSpPr>
          <p:sp>
            <p:nvSpPr>
              <p:cNvPr id="117" name="Line 6"/>
              <p:cNvSpPr>
                <a:spLocks noChangeShapeType="1"/>
              </p:cNvSpPr>
              <p:nvPr/>
            </p:nvSpPr>
            <p:spPr bwMode="auto">
              <a:xfrm>
                <a:off x="2591472" y="1300216"/>
                <a:ext cx="1988906" cy="0"/>
              </a:xfrm>
              <a:prstGeom prst="line">
                <a:avLst/>
              </a:prstGeom>
              <a:noFill/>
              <a:ln w="19050" cap="rnd">
                <a:solidFill>
                  <a:srgbClr val="E2583D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18" name="Group 117"/>
              <p:cNvGrpSpPr/>
              <p:nvPr/>
            </p:nvGrpSpPr>
            <p:grpSpPr>
              <a:xfrm>
                <a:off x="2147548" y="1059329"/>
                <a:ext cx="372038" cy="491769"/>
                <a:chOff x="2191245" y="1059329"/>
                <a:chExt cx="372038" cy="491769"/>
              </a:xfrm>
            </p:grpSpPr>
            <p:grpSp>
              <p:nvGrpSpPr>
                <p:cNvPr id="123" name="Group 122"/>
                <p:cNvGrpSpPr>
                  <a:grpSpLocks noChangeAspect="1"/>
                </p:cNvGrpSpPr>
                <p:nvPr/>
              </p:nvGrpSpPr>
              <p:grpSpPr>
                <a:xfrm>
                  <a:off x="2272005" y="1155311"/>
                  <a:ext cx="215384" cy="288000"/>
                  <a:chOff x="2947988" y="5462588"/>
                  <a:chExt cx="277812" cy="371476"/>
                </a:xfrm>
                <a:solidFill>
                  <a:sysClr val="window" lastClr="FFFFFF"/>
                </a:solidFill>
              </p:grpSpPr>
              <p:sp>
                <p:nvSpPr>
                  <p:cNvPr id="127" name="Freeform 8"/>
                  <p:cNvSpPr>
                    <a:spLocks/>
                  </p:cNvSpPr>
                  <p:nvPr/>
                </p:nvSpPr>
                <p:spPr bwMode="auto">
                  <a:xfrm>
                    <a:off x="3101975" y="5788026"/>
                    <a:ext cx="15875" cy="46038"/>
                  </a:xfrm>
                  <a:custGeom>
                    <a:avLst/>
                    <a:gdLst>
                      <a:gd name="T0" fmla="*/ 2 w 4"/>
                      <a:gd name="T1" fmla="*/ 12 h 12"/>
                      <a:gd name="T2" fmla="*/ 0 w 4"/>
                      <a:gd name="T3" fmla="*/ 10 h 12"/>
                      <a:gd name="T4" fmla="*/ 0 w 4"/>
                      <a:gd name="T5" fmla="*/ 2 h 12"/>
                      <a:gd name="T6" fmla="*/ 2 w 4"/>
                      <a:gd name="T7" fmla="*/ 0 h 12"/>
                      <a:gd name="T8" fmla="*/ 4 w 4"/>
                      <a:gd name="T9" fmla="*/ 2 h 12"/>
                      <a:gd name="T10" fmla="*/ 4 w 4"/>
                      <a:gd name="T11" fmla="*/ 10 h 12"/>
                      <a:gd name="T12" fmla="*/ 2 w 4"/>
                      <a:gd name="T13" fmla="*/ 12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12">
                        <a:moveTo>
                          <a:pt x="2" y="12"/>
                        </a:moveTo>
                        <a:cubicBezTo>
                          <a:pt x="1" y="12"/>
                          <a:pt x="0" y="11"/>
                          <a:pt x="0" y="10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10"/>
                          <a:pt x="4" y="10"/>
                          <a:pt x="4" y="10"/>
                        </a:cubicBezTo>
                        <a:cubicBezTo>
                          <a:pt x="4" y="11"/>
                          <a:pt x="3" y="12"/>
                          <a:pt x="2" y="12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28" name="Freeform 9"/>
                  <p:cNvSpPr>
                    <a:spLocks/>
                  </p:cNvSpPr>
                  <p:nvPr/>
                </p:nvSpPr>
                <p:spPr bwMode="auto">
                  <a:xfrm>
                    <a:off x="3101975" y="5462588"/>
                    <a:ext cx="15875" cy="31750"/>
                  </a:xfrm>
                  <a:custGeom>
                    <a:avLst/>
                    <a:gdLst>
                      <a:gd name="T0" fmla="*/ 2 w 4"/>
                      <a:gd name="T1" fmla="*/ 8 h 8"/>
                      <a:gd name="T2" fmla="*/ 0 w 4"/>
                      <a:gd name="T3" fmla="*/ 6 h 8"/>
                      <a:gd name="T4" fmla="*/ 0 w 4"/>
                      <a:gd name="T5" fmla="*/ 2 h 8"/>
                      <a:gd name="T6" fmla="*/ 2 w 4"/>
                      <a:gd name="T7" fmla="*/ 0 h 8"/>
                      <a:gd name="T8" fmla="*/ 4 w 4"/>
                      <a:gd name="T9" fmla="*/ 2 h 8"/>
                      <a:gd name="T10" fmla="*/ 4 w 4"/>
                      <a:gd name="T11" fmla="*/ 6 h 8"/>
                      <a:gd name="T12" fmla="*/ 2 w 4"/>
                      <a:gd name="T13" fmla="*/ 8 h 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8">
                        <a:moveTo>
                          <a:pt x="2" y="8"/>
                        </a:moveTo>
                        <a:cubicBezTo>
                          <a:pt x="1" y="8"/>
                          <a:pt x="0" y="7"/>
                          <a:pt x="0" y="6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4" y="6"/>
                          <a:pt x="4" y="6"/>
                        </a:cubicBezTo>
                        <a:cubicBezTo>
                          <a:pt x="4" y="7"/>
                          <a:pt x="3" y="8"/>
                          <a:pt x="2" y="8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1" name="Freeform 12"/>
                  <p:cNvSpPr>
                    <a:spLocks/>
                  </p:cNvSpPr>
                  <p:nvPr/>
                </p:nvSpPr>
                <p:spPr bwMode="auto">
                  <a:xfrm>
                    <a:off x="3198813" y="5713413"/>
                    <a:ext cx="26987" cy="28575"/>
                  </a:xfrm>
                  <a:custGeom>
                    <a:avLst/>
                    <a:gdLst>
                      <a:gd name="T0" fmla="*/ 5 w 7"/>
                      <a:gd name="T1" fmla="*/ 7 h 7"/>
                      <a:gd name="T2" fmla="*/ 4 w 7"/>
                      <a:gd name="T3" fmla="*/ 7 h 7"/>
                      <a:gd name="T4" fmla="*/ 1 w 7"/>
                      <a:gd name="T5" fmla="*/ 4 h 7"/>
                      <a:gd name="T6" fmla="*/ 1 w 7"/>
                      <a:gd name="T7" fmla="*/ 1 h 7"/>
                      <a:gd name="T8" fmla="*/ 4 w 7"/>
                      <a:gd name="T9" fmla="*/ 1 h 7"/>
                      <a:gd name="T10" fmla="*/ 7 w 7"/>
                      <a:gd name="T11" fmla="*/ 4 h 7"/>
                      <a:gd name="T12" fmla="*/ 7 w 7"/>
                      <a:gd name="T13" fmla="*/ 7 h 7"/>
                      <a:gd name="T14" fmla="*/ 5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5" y="7"/>
                        </a:moveTo>
                        <a:cubicBezTo>
                          <a:pt x="5" y="7"/>
                          <a:pt x="4" y="7"/>
                          <a:pt x="4" y="7"/>
                        </a:cubicBezTo>
                        <a:cubicBezTo>
                          <a:pt x="1" y="4"/>
                          <a:pt x="1" y="4"/>
                          <a:pt x="1" y="4"/>
                        </a:cubicBezTo>
                        <a:cubicBezTo>
                          <a:pt x="0" y="3"/>
                          <a:pt x="0" y="2"/>
                          <a:pt x="1" y="1"/>
                        </a:cubicBezTo>
                        <a:cubicBezTo>
                          <a:pt x="2" y="0"/>
                          <a:pt x="3" y="0"/>
                          <a:pt x="4" y="1"/>
                        </a:cubicBezTo>
                        <a:cubicBezTo>
                          <a:pt x="7" y="4"/>
                          <a:pt x="7" y="4"/>
                          <a:pt x="7" y="4"/>
                        </a:cubicBezTo>
                        <a:cubicBezTo>
                          <a:pt x="7" y="5"/>
                          <a:pt x="7" y="6"/>
                          <a:pt x="7" y="7"/>
                        </a:cubicBezTo>
                        <a:cubicBezTo>
                          <a:pt x="6" y="7"/>
                          <a:pt x="6" y="7"/>
                          <a:pt x="5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3" name="Freeform 14"/>
                  <p:cNvSpPr>
                    <a:spLocks/>
                  </p:cNvSpPr>
                  <p:nvPr/>
                </p:nvSpPr>
                <p:spPr bwMode="auto">
                  <a:xfrm>
                    <a:off x="2947988" y="5618163"/>
                    <a:ext cx="30162" cy="14288"/>
                  </a:xfrm>
                  <a:custGeom>
                    <a:avLst/>
                    <a:gdLst>
                      <a:gd name="T0" fmla="*/ 6 w 8"/>
                      <a:gd name="T1" fmla="*/ 4 h 4"/>
                      <a:gd name="T2" fmla="*/ 2 w 8"/>
                      <a:gd name="T3" fmla="*/ 4 h 4"/>
                      <a:gd name="T4" fmla="*/ 0 w 8"/>
                      <a:gd name="T5" fmla="*/ 2 h 4"/>
                      <a:gd name="T6" fmla="*/ 2 w 8"/>
                      <a:gd name="T7" fmla="*/ 0 h 4"/>
                      <a:gd name="T8" fmla="*/ 6 w 8"/>
                      <a:gd name="T9" fmla="*/ 0 h 4"/>
                      <a:gd name="T10" fmla="*/ 8 w 8"/>
                      <a:gd name="T11" fmla="*/ 2 h 4"/>
                      <a:gd name="T12" fmla="*/ 6 w 8"/>
                      <a:gd name="T13" fmla="*/ 4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8" h="4">
                        <a:moveTo>
                          <a:pt x="6" y="4"/>
                        </a:moveTo>
                        <a:cubicBezTo>
                          <a:pt x="2" y="4"/>
                          <a:pt x="2" y="4"/>
                          <a:pt x="2" y="4"/>
                        </a:cubicBezTo>
                        <a:cubicBezTo>
                          <a:pt x="1" y="4"/>
                          <a:pt x="0" y="3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7" y="0"/>
                          <a:pt x="8" y="1"/>
                          <a:pt x="8" y="2"/>
                        </a:cubicBezTo>
                        <a:cubicBezTo>
                          <a:pt x="8" y="3"/>
                          <a:pt x="7" y="4"/>
                          <a:pt x="6" y="4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4" name="Freeform 15"/>
                  <p:cNvSpPr>
                    <a:spLocks/>
                  </p:cNvSpPr>
                  <p:nvPr/>
                </p:nvSpPr>
                <p:spPr bwMode="auto">
                  <a:xfrm>
                    <a:off x="2994025" y="5713413"/>
                    <a:ext cx="26987" cy="28575"/>
                  </a:xfrm>
                  <a:custGeom>
                    <a:avLst/>
                    <a:gdLst>
                      <a:gd name="T0" fmla="*/ 2 w 7"/>
                      <a:gd name="T1" fmla="*/ 7 h 7"/>
                      <a:gd name="T2" fmla="*/ 0 w 7"/>
                      <a:gd name="T3" fmla="*/ 7 h 7"/>
                      <a:gd name="T4" fmla="*/ 0 w 7"/>
                      <a:gd name="T5" fmla="*/ 4 h 7"/>
                      <a:gd name="T6" fmla="*/ 3 w 7"/>
                      <a:gd name="T7" fmla="*/ 1 h 7"/>
                      <a:gd name="T8" fmla="*/ 6 w 7"/>
                      <a:gd name="T9" fmla="*/ 1 h 7"/>
                      <a:gd name="T10" fmla="*/ 6 w 7"/>
                      <a:gd name="T11" fmla="*/ 4 h 7"/>
                      <a:gd name="T12" fmla="*/ 3 w 7"/>
                      <a:gd name="T13" fmla="*/ 7 h 7"/>
                      <a:gd name="T14" fmla="*/ 2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2" y="7"/>
                        </a:moveTo>
                        <a:cubicBezTo>
                          <a:pt x="1" y="7"/>
                          <a:pt x="1" y="7"/>
                          <a:pt x="0" y="7"/>
                        </a:cubicBezTo>
                        <a:cubicBezTo>
                          <a:pt x="0" y="6"/>
                          <a:pt x="0" y="5"/>
                          <a:pt x="0" y="4"/>
                        </a:cubicBezTo>
                        <a:cubicBezTo>
                          <a:pt x="3" y="1"/>
                          <a:pt x="3" y="1"/>
                          <a:pt x="3" y="1"/>
                        </a:cubicBezTo>
                        <a:cubicBezTo>
                          <a:pt x="4" y="0"/>
                          <a:pt x="5" y="0"/>
                          <a:pt x="6" y="1"/>
                        </a:cubicBezTo>
                        <a:cubicBezTo>
                          <a:pt x="7" y="2"/>
                          <a:pt x="7" y="3"/>
                          <a:pt x="6" y="4"/>
                        </a:cubicBezTo>
                        <a:cubicBezTo>
                          <a:pt x="3" y="7"/>
                          <a:pt x="3" y="7"/>
                          <a:pt x="3" y="7"/>
                        </a:cubicBezTo>
                        <a:cubicBezTo>
                          <a:pt x="3" y="7"/>
                          <a:pt x="2" y="7"/>
                          <a:pt x="2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2191245" y="1059329"/>
                  <a:ext cx="372038" cy="491769"/>
                </a:xfrm>
                <a:prstGeom prst="ellipse">
                  <a:avLst/>
                </a:prstGeom>
                <a:solidFill>
                  <a:srgbClr val="E2583D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25400" dist="254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grpSp>
            <p:nvGrpSpPr>
              <p:cNvPr id="119" name="Group 118"/>
              <p:cNvGrpSpPr/>
              <p:nvPr/>
            </p:nvGrpSpPr>
            <p:grpSpPr>
              <a:xfrm>
                <a:off x="2637412" y="948956"/>
                <a:ext cx="1819595" cy="303026"/>
                <a:chOff x="2637412" y="816342"/>
                <a:chExt cx="1819595" cy="303026"/>
              </a:xfrm>
            </p:grpSpPr>
            <p:sp>
              <p:nvSpPr>
                <p:cNvPr id="120" name="TextBox 11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2583D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114" name="Group 113"/>
            <p:cNvGrpSpPr/>
            <p:nvPr/>
          </p:nvGrpSpPr>
          <p:grpSpPr>
            <a:xfrm>
              <a:off x="610511" y="1062887"/>
              <a:ext cx="1447671" cy="528721"/>
              <a:chOff x="431799" y="990281"/>
              <a:chExt cx="1447671" cy="528721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431799" y="990281"/>
                <a:ext cx="799411" cy="185257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Deliverable 1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31800" y="1148487"/>
                <a:ext cx="1447670" cy="370515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:r>
                  <a:rPr lang="en-US" sz="1200" kern="0" dirty="0">
                    <a:solidFill>
                      <a:prstClr val="black"/>
                    </a:solidFill>
                    <a:latin typeface="Calibri Light"/>
                  </a:rPr>
                  <a:t>Define HR Strategy and OD intervention </a:t>
                </a: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458821" y="2606250"/>
            <a:ext cx="7324662" cy="690893"/>
            <a:chOff x="428696" y="1784011"/>
            <a:chExt cx="5421678" cy="693106"/>
          </a:xfrm>
        </p:grpSpPr>
        <p:grpSp>
          <p:nvGrpSpPr>
            <p:cNvPr id="92" name="Group 91"/>
            <p:cNvGrpSpPr/>
            <p:nvPr/>
          </p:nvGrpSpPr>
          <p:grpSpPr>
            <a:xfrm>
              <a:off x="3306234" y="1784011"/>
              <a:ext cx="2544140" cy="563358"/>
              <a:chOff x="3169542" y="1832279"/>
              <a:chExt cx="2544140" cy="563358"/>
            </a:xfrm>
          </p:grpSpPr>
          <p:sp>
            <p:nvSpPr>
              <p:cNvPr id="98" name="Line 6"/>
              <p:cNvSpPr>
                <a:spLocks noChangeShapeType="1"/>
              </p:cNvSpPr>
              <p:nvPr/>
            </p:nvSpPr>
            <p:spPr bwMode="auto">
              <a:xfrm>
                <a:off x="3619602" y="2183660"/>
                <a:ext cx="2094080" cy="0"/>
              </a:xfrm>
              <a:prstGeom prst="line">
                <a:avLst/>
              </a:prstGeom>
              <a:noFill/>
              <a:ln w="19050" cap="rnd">
                <a:solidFill>
                  <a:srgbClr val="AFABAB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3698378" y="18322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110" name="TextBox 10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AFABAB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11" name="TextBox 11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sp>
            <p:nvSpPr>
              <p:cNvPr id="105" name="Freeform 23"/>
              <p:cNvSpPr>
                <a:spLocks/>
              </p:cNvSpPr>
              <p:nvPr/>
            </p:nvSpPr>
            <p:spPr bwMode="auto">
              <a:xfrm>
                <a:off x="3289421" y="2279546"/>
                <a:ext cx="29077" cy="29077"/>
              </a:xfrm>
              <a:custGeom>
                <a:avLst/>
                <a:gdLst>
                  <a:gd name="T0" fmla="*/ 2 w 11"/>
                  <a:gd name="T1" fmla="*/ 11 h 11"/>
                  <a:gd name="T2" fmla="*/ 1 w 11"/>
                  <a:gd name="T3" fmla="*/ 10 h 11"/>
                  <a:gd name="T4" fmla="*/ 1 w 11"/>
                  <a:gd name="T5" fmla="*/ 8 h 11"/>
                  <a:gd name="T6" fmla="*/ 8 w 11"/>
                  <a:gd name="T7" fmla="*/ 1 h 11"/>
                  <a:gd name="T8" fmla="*/ 10 w 11"/>
                  <a:gd name="T9" fmla="*/ 1 h 11"/>
                  <a:gd name="T10" fmla="*/ 10 w 11"/>
                  <a:gd name="T11" fmla="*/ 3 h 11"/>
                  <a:gd name="T12" fmla="*/ 3 w 11"/>
                  <a:gd name="T13" fmla="*/ 10 h 11"/>
                  <a:gd name="T14" fmla="*/ 2 w 11"/>
                  <a:gd name="T1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1">
                    <a:moveTo>
                      <a:pt x="2" y="11"/>
                    </a:moveTo>
                    <a:cubicBezTo>
                      <a:pt x="1" y="11"/>
                      <a:pt x="1" y="11"/>
                      <a:pt x="1" y="10"/>
                    </a:cubicBezTo>
                    <a:cubicBezTo>
                      <a:pt x="0" y="10"/>
                      <a:pt x="0" y="8"/>
                      <a:pt x="1" y="8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0"/>
                      <a:pt x="10" y="0"/>
                      <a:pt x="10" y="1"/>
                    </a:cubicBezTo>
                    <a:cubicBezTo>
                      <a:pt x="11" y="1"/>
                      <a:pt x="11" y="3"/>
                      <a:pt x="10" y="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1"/>
                      <a:pt x="3" y="11"/>
                      <a:pt x="2" y="11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Oval 98"/>
              <p:cNvSpPr>
                <a:spLocks noChangeAspect="1"/>
              </p:cNvSpPr>
              <p:nvPr/>
            </p:nvSpPr>
            <p:spPr>
              <a:xfrm>
                <a:off x="3169542" y="1936750"/>
                <a:ext cx="347019" cy="458887"/>
              </a:xfrm>
              <a:prstGeom prst="ellipse">
                <a:avLst/>
              </a:prstGeom>
              <a:solidFill>
                <a:srgbClr val="AFABAB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28696" y="1784011"/>
              <a:ext cx="1811303" cy="693106"/>
              <a:chOff x="428696" y="1837130"/>
              <a:chExt cx="1811303" cy="693106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428696" y="1837130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610510" y="1950692"/>
                <a:ext cx="1447672" cy="528721"/>
                <a:chOff x="431798" y="990281"/>
                <a:chExt cx="1447672" cy="528721"/>
              </a:xfrm>
            </p:grpSpPr>
            <p:sp>
              <p:nvSpPr>
                <p:cNvPr id="96" name="TextBox 95"/>
                <p:cNvSpPr txBox="1"/>
                <p:nvPr/>
              </p:nvSpPr>
              <p:spPr>
                <a:xfrm>
                  <a:off x="431798" y="990281"/>
                  <a:ext cx="799411" cy="18525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2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431800" y="1148487"/>
                  <a:ext cx="1447670" cy="370515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331">
                    <a:defRPr/>
                  </a:pPr>
                  <a:r>
                    <a:rPr lang="en-ZA" sz="1200" kern="0" dirty="0">
                      <a:solidFill>
                        <a:prstClr val="black"/>
                      </a:solidFill>
                      <a:latin typeface="Calibri Light"/>
                    </a:rPr>
                    <a:t>Conduct analysis and draft Macro Structure </a:t>
                  </a:r>
                </a:p>
              </p:txBody>
            </p:sp>
          </p:grpSp>
        </p:grpSp>
      </p:grpSp>
      <p:grpSp>
        <p:nvGrpSpPr>
          <p:cNvPr id="15" name="Group 14"/>
          <p:cNvGrpSpPr/>
          <p:nvPr/>
        </p:nvGrpSpPr>
        <p:grpSpPr>
          <a:xfrm>
            <a:off x="458821" y="4969304"/>
            <a:ext cx="6888511" cy="690893"/>
            <a:chOff x="428696" y="4288071"/>
            <a:chExt cx="5098841" cy="693106"/>
          </a:xfrm>
        </p:grpSpPr>
        <p:grpSp>
          <p:nvGrpSpPr>
            <p:cNvPr id="75" name="Group 74"/>
            <p:cNvGrpSpPr/>
            <p:nvPr/>
          </p:nvGrpSpPr>
          <p:grpSpPr>
            <a:xfrm>
              <a:off x="2753363" y="4288071"/>
              <a:ext cx="2774174" cy="596240"/>
              <a:chOff x="2616671" y="4481679"/>
              <a:chExt cx="2774174" cy="596240"/>
            </a:xfrm>
          </p:grpSpPr>
          <p:sp>
            <p:nvSpPr>
              <p:cNvPr id="81" name="Line 6"/>
              <p:cNvSpPr>
                <a:spLocks noChangeShapeType="1"/>
              </p:cNvSpPr>
              <p:nvPr/>
            </p:nvSpPr>
            <p:spPr bwMode="auto">
              <a:xfrm>
                <a:off x="3051393" y="4882629"/>
                <a:ext cx="2339452" cy="0"/>
              </a:xfrm>
              <a:prstGeom prst="line">
                <a:avLst/>
              </a:prstGeom>
              <a:noFill/>
              <a:ln w="19050" cap="rnd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Oval 81"/>
              <p:cNvSpPr>
                <a:spLocks noChangeAspect="1"/>
              </p:cNvSpPr>
              <p:nvPr/>
            </p:nvSpPr>
            <p:spPr>
              <a:xfrm>
                <a:off x="2616671" y="4586150"/>
                <a:ext cx="367070" cy="491769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3145506" y="44816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90" name="TextBox 8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>
                          <a:lumMod val="50000"/>
                        </a:schemeClr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428696" y="4288071"/>
              <a:ext cx="1811303" cy="693106"/>
              <a:chOff x="428696" y="4288071"/>
              <a:chExt cx="1811303" cy="693106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428696" y="4288071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610511" y="4401633"/>
                <a:ext cx="1447671" cy="343463"/>
                <a:chOff x="431799" y="990281"/>
                <a:chExt cx="1447671" cy="343463"/>
              </a:xfrm>
            </p:grpSpPr>
            <p:sp>
              <p:nvSpPr>
                <p:cNvPr id="79" name="TextBox 78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5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Job Descriptions </a:t>
                  </a:r>
                </a:p>
              </p:txBody>
            </p:sp>
          </p:grpSp>
        </p:grpSp>
      </p:grpSp>
      <p:grpSp>
        <p:nvGrpSpPr>
          <p:cNvPr id="17" name="Group 16"/>
          <p:cNvGrpSpPr/>
          <p:nvPr/>
        </p:nvGrpSpPr>
        <p:grpSpPr>
          <a:xfrm>
            <a:off x="458821" y="3393935"/>
            <a:ext cx="10959860" cy="690893"/>
            <a:chOff x="428696" y="2618697"/>
            <a:chExt cx="8112433" cy="693106"/>
          </a:xfrm>
        </p:grpSpPr>
        <p:grpSp>
          <p:nvGrpSpPr>
            <p:cNvPr id="58" name="Group 57"/>
            <p:cNvGrpSpPr/>
            <p:nvPr/>
          </p:nvGrpSpPr>
          <p:grpSpPr>
            <a:xfrm>
              <a:off x="6010933" y="2618697"/>
              <a:ext cx="2530196" cy="596240"/>
              <a:chOff x="6010933" y="2719532"/>
              <a:chExt cx="2530196" cy="596240"/>
            </a:xfrm>
          </p:grpSpPr>
          <p:sp>
            <p:nvSpPr>
              <p:cNvPr id="64" name="Oval 63"/>
              <p:cNvSpPr>
                <a:spLocks noChangeAspect="1"/>
              </p:cNvSpPr>
              <p:nvPr/>
            </p:nvSpPr>
            <p:spPr>
              <a:xfrm>
                <a:off x="6010933" y="2824003"/>
                <a:ext cx="349664" cy="491769"/>
              </a:xfrm>
              <a:prstGeom prst="ellipse">
                <a:avLst/>
              </a:prstGeom>
              <a:solidFill>
                <a:srgbClr val="78D2D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6441109" y="2719532"/>
                <a:ext cx="2100020" cy="347572"/>
                <a:chOff x="6441109" y="2719532"/>
                <a:chExt cx="2100020" cy="347572"/>
              </a:xfrm>
            </p:grpSpPr>
            <p:sp>
              <p:nvSpPr>
                <p:cNvPr id="66" name="Line 6"/>
                <p:cNvSpPr>
                  <a:spLocks noChangeShapeType="1"/>
                </p:cNvSpPr>
                <p:nvPr/>
              </p:nvSpPr>
              <p:spPr bwMode="auto">
                <a:xfrm>
                  <a:off x="6441109" y="3067104"/>
                  <a:ext cx="2100020" cy="0"/>
                </a:xfrm>
                <a:prstGeom prst="line">
                  <a:avLst/>
                </a:prstGeom>
                <a:noFill/>
                <a:ln w="19050" cap="rnd">
                  <a:solidFill>
                    <a:srgbClr val="78D2D2"/>
                  </a:solidFill>
                  <a:prstDash val="solid"/>
                  <a:round/>
                  <a:headEnd/>
                  <a:tailEnd type="oval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67" name="Group 66"/>
                <p:cNvGrpSpPr/>
                <p:nvPr/>
              </p:nvGrpSpPr>
              <p:grpSpPr>
                <a:xfrm>
                  <a:off x="6539768" y="2719532"/>
                  <a:ext cx="1819595" cy="303026"/>
                  <a:chOff x="2637412" y="816342"/>
                  <a:chExt cx="1819595" cy="303026"/>
                </a:xfrm>
              </p:grpSpPr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637413" y="816342"/>
                    <a:ext cx="1447670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78D2D2"/>
                        </a:solidFill>
                        <a:effectLst/>
                        <a:uLnTx/>
                        <a:uFillTx/>
                        <a:latin typeface="Calibri Light"/>
                      </a:rPr>
                      <a:t>START – FINISH DATE</a:t>
                    </a: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2637412" y="965480"/>
                    <a:ext cx="1819595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/>
                      </a:rPr>
                      <a:t>xx</a:t>
                    </a:r>
                    <a:endPara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endParaRPr>
                  </a:p>
                </p:txBody>
              </p:sp>
            </p:grpSp>
          </p:grpSp>
        </p:grpSp>
        <p:grpSp>
          <p:nvGrpSpPr>
            <p:cNvPr id="59" name="Group 58"/>
            <p:cNvGrpSpPr/>
            <p:nvPr/>
          </p:nvGrpSpPr>
          <p:grpSpPr>
            <a:xfrm>
              <a:off x="428696" y="2618697"/>
              <a:ext cx="1811303" cy="693106"/>
              <a:chOff x="428696" y="2663174"/>
              <a:chExt cx="1811303" cy="693106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28696" y="266317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610511" y="2776736"/>
                <a:ext cx="1447671" cy="528721"/>
                <a:chOff x="431799" y="990281"/>
                <a:chExt cx="1447671" cy="528721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200" b="1" kern="0" dirty="0" smtClean="0">
                      <a:solidFill>
                        <a:prstClr val="black"/>
                      </a:solidFill>
                      <a:latin typeface="Calibri Light"/>
                    </a:rPr>
                    <a:t>Deliverable </a:t>
                  </a: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3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431800" y="1148487"/>
                  <a:ext cx="1447670" cy="370515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 err="1">
                      <a:solidFill>
                        <a:prstClr val="black"/>
                      </a:solidFill>
                      <a:latin typeface="Calibri Light"/>
                    </a:rPr>
                    <a:t>Finalisation</a:t>
                  </a: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 and approval of the Micro Structure </a:t>
                  </a:r>
                </a:p>
              </p:txBody>
            </p:sp>
          </p:grpSp>
        </p:grpSp>
      </p:grpSp>
      <p:grpSp>
        <p:nvGrpSpPr>
          <p:cNvPr id="18" name="Group 17"/>
          <p:cNvGrpSpPr/>
          <p:nvPr/>
        </p:nvGrpSpPr>
        <p:grpSpPr>
          <a:xfrm>
            <a:off x="458821" y="4181620"/>
            <a:ext cx="9766891" cy="690893"/>
            <a:chOff x="428696" y="3453383"/>
            <a:chExt cx="7229404" cy="693106"/>
          </a:xfrm>
        </p:grpSpPr>
        <p:grpSp>
          <p:nvGrpSpPr>
            <p:cNvPr id="41" name="Group 40"/>
            <p:cNvGrpSpPr/>
            <p:nvPr/>
          </p:nvGrpSpPr>
          <p:grpSpPr>
            <a:xfrm>
              <a:off x="428696" y="3453383"/>
              <a:ext cx="1811303" cy="693106"/>
              <a:chOff x="428696" y="3630644"/>
              <a:chExt cx="1811303" cy="693106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428696" y="363064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610511" y="3744206"/>
                <a:ext cx="1447671" cy="343463"/>
                <a:chOff x="431799" y="990281"/>
                <a:chExt cx="1447671" cy="343463"/>
              </a:xfrm>
            </p:grpSpPr>
            <p:sp>
              <p:nvSpPr>
                <p:cNvPr id="56" name="TextBox 55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4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Competency Model</a:t>
                  </a:r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5184847" y="3453383"/>
              <a:ext cx="2473253" cy="596240"/>
              <a:chOff x="5184847" y="3596549"/>
              <a:chExt cx="2473253" cy="596240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5654665" y="3950548"/>
                <a:ext cx="2003435" cy="0"/>
              </a:xfrm>
              <a:prstGeom prst="line">
                <a:avLst/>
              </a:prstGeom>
              <a:noFill/>
              <a:ln w="19050" cap="rnd">
                <a:solidFill>
                  <a:srgbClr val="3B3939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5184847" y="3701020"/>
                <a:ext cx="347018" cy="491769"/>
              </a:xfrm>
              <a:prstGeom prst="ellipse">
                <a:avLst/>
              </a:prstGeom>
              <a:solidFill>
                <a:srgbClr val="3B3939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5713682" y="3596549"/>
                <a:ext cx="1819595" cy="303026"/>
                <a:chOff x="2637412" y="816342"/>
                <a:chExt cx="1819595" cy="303026"/>
              </a:xfrm>
            </p:grpSpPr>
            <p:sp>
              <p:nvSpPr>
                <p:cNvPr id="52" name="TextBox 51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9" name="Group 18"/>
          <p:cNvGrpSpPr/>
          <p:nvPr/>
        </p:nvGrpSpPr>
        <p:grpSpPr>
          <a:xfrm>
            <a:off x="5838853" y="1123505"/>
            <a:ext cx="2805715" cy="490537"/>
            <a:chOff x="2260934" y="1232169"/>
            <a:chExt cx="2076776" cy="492108"/>
          </a:xfrm>
        </p:grpSpPr>
        <p:sp>
          <p:nvSpPr>
            <p:cNvPr id="31" name="Rectangle 3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2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20" name="Group 19"/>
          <p:cNvGrpSpPr/>
          <p:nvPr/>
        </p:nvGrpSpPr>
        <p:grpSpPr>
          <a:xfrm>
            <a:off x="8771821" y="1123505"/>
            <a:ext cx="2805715" cy="490537"/>
            <a:chOff x="2260934" y="1232169"/>
            <a:chExt cx="2076776" cy="492108"/>
          </a:xfrm>
        </p:grpSpPr>
        <p:sp>
          <p:nvSpPr>
            <p:cNvPr id="21" name="Rectangle 2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3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146" name="Rectangle 145"/>
          <p:cNvSpPr/>
          <p:nvPr/>
        </p:nvSpPr>
        <p:spPr>
          <a:xfrm>
            <a:off x="458821" y="5773396"/>
            <a:ext cx="2447062" cy="690893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04453" y="5886595"/>
            <a:ext cx="1080000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rPr>
              <a:t>Deliverable 6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04454" y="6044296"/>
            <a:ext cx="1955795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en-US" sz="1200" kern="0" dirty="0">
                <a:solidFill>
                  <a:prstClr val="black"/>
                </a:solidFill>
                <a:latin typeface="Calibri Light"/>
              </a:rPr>
              <a:t>Job </a:t>
            </a:r>
            <a:r>
              <a:rPr lang="en-US" sz="1200" kern="0" dirty="0" smtClean="0">
                <a:solidFill>
                  <a:prstClr val="black"/>
                </a:solidFill>
                <a:latin typeface="Calibri Light"/>
              </a:rPr>
              <a:t>Evaluation </a:t>
            </a:r>
            <a:endParaRPr lang="en-US" sz="1200" kern="0" dirty="0">
              <a:solidFill>
                <a:prstClr val="black"/>
              </a:solidFill>
              <a:latin typeface="Calibri Light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730673" y="5811330"/>
            <a:ext cx="3747896" cy="594336"/>
            <a:chOff x="2616671" y="4481679"/>
            <a:chExt cx="2774174" cy="596240"/>
          </a:xfrm>
        </p:grpSpPr>
        <p:sp>
          <p:nvSpPr>
            <p:cNvPr id="156" name="Line 6"/>
            <p:cNvSpPr>
              <a:spLocks noChangeShapeType="1"/>
            </p:cNvSpPr>
            <p:nvPr/>
          </p:nvSpPr>
          <p:spPr bwMode="auto">
            <a:xfrm>
              <a:off x="3051393" y="4882629"/>
              <a:ext cx="2339452" cy="0"/>
            </a:xfrm>
            <a:prstGeom prst="line">
              <a:avLst/>
            </a:prstGeom>
            <a:noFill/>
            <a:ln w="19050" cap="rnd">
              <a:solidFill>
                <a:srgbClr val="66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Oval 156"/>
            <p:cNvSpPr>
              <a:spLocks noChangeAspect="1"/>
            </p:cNvSpPr>
            <p:nvPr/>
          </p:nvSpPr>
          <p:spPr>
            <a:xfrm>
              <a:off x="2616671" y="4586150"/>
              <a:ext cx="367070" cy="491769"/>
            </a:xfrm>
            <a:prstGeom prst="ellipse">
              <a:avLst/>
            </a:prstGeom>
            <a:solidFill>
              <a:srgbClr val="6600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254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3145506" y="4481679"/>
              <a:ext cx="1819595" cy="303026"/>
              <a:chOff x="2637412" y="816342"/>
              <a:chExt cx="1819595" cy="303026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2637413" y="816342"/>
                <a:ext cx="1447670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600FF"/>
                    </a:solidFill>
                    <a:effectLst/>
                    <a:uLnTx/>
                    <a:uFillTx/>
                    <a:latin typeface="Calibri Light"/>
                  </a:rPr>
                  <a:t>START – FINISH DATE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2637412" y="965480"/>
                <a:ext cx="1819595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rPr>
                  <a:t>xxx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3B3939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26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Risk Management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921532"/>
              </p:ext>
            </p:extLst>
          </p:nvPr>
        </p:nvGraphicFramePr>
        <p:xfrm>
          <a:off x="492754" y="1232661"/>
          <a:ext cx="11260881" cy="257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53627"/>
                <a:gridCol w="3753627"/>
                <a:gridCol w="375362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Strategi</a:t>
                      </a:r>
                      <a:r>
                        <a:rPr lang="en-US" baseline="0" dirty="0" smtClean="0"/>
                        <a:t>c Risk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Mitigation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Define HR Strategy and OD intervention </a:t>
                      </a:r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720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4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Conclusion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63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BE75937-E151-4B2B-8C64-9A22524FD06C}"/>
              </a:ext>
            </a:extLst>
          </p:cNvPr>
          <p:cNvSpPr/>
          <p:nvPr/>
        </p:nvSpPr>
        <p:spPr>
          <a:xfrm>
            <a:off x="0" y="5909529"/>
            <a:ext cx="2430272" cy="113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43C31C0-A678-488B-954D-3C31F9292F64}"/>
              </a:ext>
            </a:extLst>
          </p:cNvPr>
          <p:cNvSpPr/>
          <p:nvPr/>
        </p:nvSpPr>
        <p:spPr>
          <a:xfrm>
            <a:off x="2430271" y="1"/>
            <a:ext cx="9761728" cy="6857999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8DC1846-0E46-4E7D-93F6-E862AC9D9881}"/>
              </a:ext>
            </a:extLst>
          </p:cNvPr>
          <p:cNvSpPr/>
          <p:nvPr/>
        </p:nvSpPr>
        <p:spPr>
          <a:xfrm>
            <a:off x="0" y="-1"/>
            <a:ext cx="2311400" cy="5909529"/>
          </a:xfrm>
          <a:prstGeom prst="rect">
            <a:avLst/>
          </a:prstGeom>
          <a:solidFill>
            <a:schemeClr val="accent6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7492E08-0E2F-4761-9D2E-B3813C92F001}"/>
              </a:ext>
            </a:extLst>
          </p:cNvPr>
          <p:cNvSpPr/>
          <p:nvPr/>
        </p:nvSpPr>
        <p:spPr>
          <a:xfrm>
            <a:off x="3385470" y="2751890"/>
            <a:ext cx="7851332" cy="135421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800" dirty="0">
                <a:solidFill>
                  <a:prstClr val="white"/>
                </a:solidFill>
                <a:latin typeface="Consolas" panose="020B0609020204030204"/>
              </a:rPr>
              <a:t>THANK YOU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9DE8BFE-FE5B-4B85-95C6-4BC24BEA18CB}"/>
              </a:ext>
            </a:extLst>
          </p:cNvPr>
          <p:cNvSpPr/>
          <p:nvPr/>
        </p:nvSpPr>
        <p:spPr>
          <a:xfrm>
            <a:off x="2237362" y="0"/>
            <a:ext cx="19290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D0D4A4D-E24D-2F41-9FA6-C98D876AAF6D}"/>
              </a:ext>
            </a:extLst>
          </p:cNvPr>
          <p:cNvSpPr/>
          <p:nvPr/>
        </p:nvSpPr>
        <p:spPr>
          <a:xfrm>
            <a:off x="246530" y="1"/>
            <a:ext cx="1119554" cy="5651970"/>
          </a:xfrm>
          <a:prstGeom prst="rect">
            <a:avLst/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B12DE1F-585B-2140-B2BD-40C67FF0C1F0}"/>
              </a:ext>
            </a:extLst>
          </p:cNvPr>
          <p:cNvSpPr/>
          <p:nvPr/>
        </p:nvSpPr>
        <p:spPr>
          <a:xfrm>
            <a:off x="1366084" y="0"/>
            <a:ext cx="2584934" cy="685800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32FC7D8-2C69-3447-8C60-C8D12747CDF8}"/>
              </a:ext>
            </a:extLst>
          </p:cNvPr>
          <p:cNvSpPr/>
          <p:nvPr/>
        </p:nvSpPr>
        <p:spPr>
          <a:xfrm>
            <a:off x="246530" y="5651970"/>
            <a:ext cx="1119554" cy="1217293"/>
          </a:xfrm>
          <a:prstGeom prst="rect">
            <a:avLst/>
          </a:prstGeom>
          <a:solidFill>
            <a:srgbClr val="C7A96E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xmlns="" id="{F5A4D105-B434-874D-A09A-E945722F8660}"/>
              </a:ext>
            </a:extLst>
          </p:cNvPr>
          <p:cNvSpPr txBox="1">
            <a:spLocks/>
          </p:cNvSpPr>
          <p:nvPr/>
        </p:nvSpPr>
        <p:spPr>
          <a:xfrm rot="16200000">
            <a:off x="-863548" y="1392708"/>
            <a:ext cx="3402872" cy="8863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200" i="1" dirty="0" smtClean="0">
                <a:solidFill>
                  <a:srgbClr val="FFFFFF"/>
                </a:solidFill>
                <a:latin typeface="Georgia"/>
              </a:rPr>
              <a:t>Presentation outline</a:t>
            </a:r>
            <a:endParaRPr lang="en-US" sz="3200" i="1" dirty="0">
              <a:solidFill>
                <a:srgbClr val="FFFFFF"/>
              </a:solidFill>
              <a:latin typeface="Georgia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ADE5B180-9DA6-5E46-AEB8-F210FCF9F0EA}"/>
              </a:ext>
            </a:extLst>
          </p:cNvPr>
          <p:cNvCxnSpPr/>
          <p:nvPr/>
        </p:nvCxnSpPr>
        <p:spPr>
          <a:xfrm>
            <a:off x="780592" y="3537341"/>
            <a:ext cx="0" cy="2002874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3754301D-7909-4E47-A8FF-76DB3A7026AC}"/>
              </a:ext>
            </a:extLst>
          </p:cNvPr>
          <p:cNvGrpSpPr/>
          <p:nvPr/>
        </p:nvGrpSpPr>
        <p:grpSpPr>
          <a:xfrm>
            <a:off x="534423" y="6109682"/>
            <a:ext cx="488832" cy="493336"/>
            <a:chOff x="2684463" y="3619500"/>
            <a:chExt cx="344487" cy="34766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B2D94E15-2FA1-FF47-BF7E-D9BE50FE3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913" y="3709988"/>
              <a:ext cx="180975" cy="257175"/>
            </a:xfrm>
            <a:prstGeom prst="rect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xmlns="" id="{21276784-E644-DE42-9D60-B45B2C1EC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463" y="3619500"/>
              <a:ext cx="90488" cy="241300"/>
            </a:xfrm>
            <a:custGeom>
              <a:avLst/>
              <a:gdLst>
                <a:gd name="T0" fmla="*/ 12 w 24"/>
                <a:gd name="T1" fmla="*/ 64 h 64"/>
                <a:gd name="T2" fmla="*/ 0 w 24"/>
                <a:gd name="T3" fmla="*/ 64 h 64"/>
                <a:gd name="T4" fmla="*/ 0 w 24"/>
                <a:gd name="T5" fmla="*/ 12 h 64"/>
                <a:gd name="T6" fmla="*/ 12 w 24"/>
                <a:gd name="T7" fmla="*/ 0 h 64"/>
                <a:gd name="T8" fmla="*/ 24 w 24"/>
                <a:gd name="T9" fmla="*/ 12 h 64"/>
                <a:gd name="T10" fmla="*/ 12 w 24"/>
                <a:gd name="T11" fmla="*/ 24 h 64"/>
                <a:gd name="T12" fmla="*/ 12 w 24"/>
                <a:gd name="T13" fmla="*/ 16 h 64"/>
                <a:gd name="T14" fmla="*/ 23 w 24"/>
                <a:gd name="T15" fmla="*/ 1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64">
                  <a:moveTo>
                    <a:pt x="12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9"/>
                    <a:pt x="19" y="24"/>
                    <a:pt x="12" y="24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23" y="16"/>
                    <a:pt x="23" y="16"/>
                    <a:pt x="23" y="16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xmlns="" id="{5CE7BAA0-5111-E049-A8FC-3DA51D4A7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3619500"/>
              <a:ext cx="225425" cy="90488"/>
            </a:xfrm>
            <a:custGeom>
              <a:avLst/>
              <a:gdLst>
                <a:gd name="T0" fmla="*/ 48 w 60"/>
                <a:gd name="T1" fmla="*/ 24 h 24"/>
                <a:gd name="T2" fmla="*/ 60 w 60"/>
                <a:gd name="T3" fmla="*/ 12 h 24"/>
                <a:gd name="T4" fmla="*/ 48 w 60"/>
                <a:gd name="T5" fmla="*/ 0 h 24"/>
                <a:gd name="T6" fmla="*/ 0 w 60"/>
                <a:gd name="T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24">
                  <a:moveTo>
                    <a:pt x="48" y="24"/>
                  </a:moveTo>
                  <a:cubicBezTo>
                    <a:pt x="55" y="24"/>
                    <a:pt x="60" y="19"/>
                    <a:pt x="60" y="12"/>
                  </a:cubicBezTo>
                  <a:cubicBezTo>
                    <a:pt x="60" y="5"/>
                    <a:pt x="55" y="0"/>
                    <a:pt x="48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6" name="Line 8">
              <a:extLst>
                <a:ext uri="{FF2B5EF4-FFF2-40B4-BE49-F238E27FC236}">
                  <a16:creationId xmlns:a16="http://schemas.microsoft.com/office/drawing/2014/main" xmlns="" id="{89F9E849-A05B-F24B-852B-5A761D029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770313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7" name="Line 9">
              <a:extLst>
                <a:ext uri="{FF2B5EF4-FFF2-40B4-BE49-F238E27FC236}">
                  <a16:creationId xmlns:a16="http://schemas.microsoft.com/office/drawing/2014/main" xmlns="" id="{DC79CA80-B487-554E-B037-F222E432C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30638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8" name="Line 10">
              <a:extLst>
                <a:ext uri="{FF2B5EF4-FFF2-40B4-BE49-F238E27FC236}">
                  <a16:creationId xmlns:a16="http://schemas.microsoft.com/office/drawing/2014/main" xmlns="" id="{51D013D5-59E6-FA4E-A68D-173782DA12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92550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xmlns="" id="{A078636B-6B87-AF47-8C90-C4128E8FD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740150"/>
              <a:ext cx="38100" cy="30163"/>
            </a:xfrm>
            <a:custGeom>
              <a:avLst/>
              <a:gdLst>
                <a:gd name="T0" fmla="*/ 0 w 24"/>
                <a:gd name="T1" fmla="*/ 14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4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xmlns="" id="{7EA4DE0E-17A1-5545-8B6A-D0835797A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800475"/>
              <a:ext cx="38100" cy="30163"/>
            </a:xfrm>
            <a:custGeom>
              <a:avLst/>
              <a:gdLst>
                <a:gd name="T0" fmla="*/ 0 w 24"/>
                <a:gd name="T1" fmla="*/ 15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5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xmlns="" id="{3F646A96-E533-1347-9880-1815BB593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500" y="3702050"/>
              <a:ext cx="44450" cy="265113"/>
            </a:xfrm>
            <a:custGeom>
              <a:avLst/>
              <a:gdLst>
                <a:gd name="T0" fmla="*/ 12 w 12"/>
                <a:gd name="T1" fmla="*/ 64 h 70"/>
                <a:gd name="T2" fmla="*/ 6 w 12"/>
                <a:gd name="T3" fmla="*/ 70 h 70"/>
                <a:gd name="T4" fmla="*/ 0 w 12"/>
                <a:gd name="T5" fmla="*/ 64 h 70"/>
                <a:gd name="T6" fmla="*/ 0 w 12"/>
                <a:gd name="T7" fmla="*/ 6 h 70"/>
                <a:gd name="T8" fmla="*/ 6 w 12"/>
                <a:gd name="T9" fmla="*/ 0 h 70"/>
                <a:gd name="T10" fmla="*/ 12 w 12"/>
                <a:gd name="T11" fmla="*/ 6 h 70"/>
                <a:gd name="T12" fmla="*/ 12 w 12"/>
                <a:gd name="T13" fmla="*/ 6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70">
                  <a:moveTo>
                    <a:pt x="12" y="64"/>
                  </a:moveTo>
                  <a:cubicBezTo>
                    <a:pt x="12" y="67"/>
                    <a:pt x="9" y="70"/>
                    <a:pt x="6" y="70"/>
                  </a:cubicBezTo>
                  <a:cubicBezTo>
                    <a:pt x="3" y="70"/>
                    <a:pt x="0" y="67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lnTo>
                    <a:pt x="12" y="64"/>
                  </a:lnTo>
                  <a:close/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2" name="Line 14">
              <a:extLst>
                <a:ext uri="{FF2B5EF4-FFF2-40B4-BE49-F238E27FC236}">
                  <a16:creationId xmlns:a16="http://schemas.microsoft.com/office/drawing/2014/main" xmlns="" id="{3042381B-03B0-2340-BBD9-8B4BC5232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937000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3" name="Line 15">
              <a:extLst>
                <a:ext uri="{FF2B5EF4-FFF2-40B4-BE49-F238E27FC236}">
                  <a16:creationId xmlns:a16="http://schemas.microsoft.com/office/drawing/2014/main" xmlns="" id="{8A0CD713-A0DF-FD46-9E43-C2241B0297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830638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xmlns="" id="{BFEA82A5-A081-F346-9158-CF8B5EF97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4338" y="3717925"/>
              <a:ext cx="30163" cy="136525"/>
            </a:xfrm>
            <a:custGeom>
              <a:avLst/>
              <a:gdLst>
                <a:gd name="T0" fmla="*/ 0 w 8"/>
                <a:gd name="T1" fmla="*/ 36 h 36"/>
                <a:gd name="T2" fmla="*/ 0 w 8"/>
                <a:gd name="T3" fmla="*/ 6 h 36"/>
                <a:gd name="T4" fmla="*/ 6 w 8"/>
                <a:gd name="T5" fmla="*/ 0 h 36"/>
                <a:gd name="T6" fmla="*/ 8 w 8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6">
                  <a:moveTo>
                    <a:pt x="0" y="3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94969"/>
              </p:ext>
            </p:extLst>
          </p:nvPr>
        </p:nvGraphicFramePr>
        <p:xfrm>
          <a:off x="2209799" y="134470"/>
          <a:ext cx="8216154" cy="6362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693"/>
                <a:gridCol w="5888461"/>
              </a:tblGrid>
              <a:tr h="777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Purpose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Legislative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Public Service Operations Management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DCS Value Chain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Composition of Work Streams &amp; sub - work streams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Progress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Workstream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 deliverables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Planned deliverables and timeframes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Conclusion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9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Purpose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687" y="1242000"/>
            <a:ext cx="112846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The purpose of the presentation is to:</a:t>
            </a:r>
          </a:p>
          <a:p>
            <a:pPr algn="just"/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context to the DCS Operations Management Framework Phase II with a focus on the deliverables of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1: People and Structure Alignment.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a summary of the guiding prescripts, guidelines, policy mandates that inform the work to be delivered by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1: People and Structure Alignment.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core members of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1: People and Structure Alignment that have been appointed to deliver on Phase II. 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progress of the work completed by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1: People and Structure Alignment since the appointment of the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leaders and members in February 2019 (18 months).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outstanding deliverables for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1: People and Structure Alignment with timeframes against the OMF Phase II Charter.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concluding remarks on the deliverables of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1: People and Structure Alignment and the movement into the next phase.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8641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Legislative framework -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1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296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635046" y="-16223"/>
            <a:ext cx="11485237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Operations Management Framework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D0021AF-2298-418B-ADAD-F94098EE4C9E}"/>
              </a:ext>
            </a:extLst>
          </p:cNvPr>
          <p:cNvSpPr/>
          <p:nvPr/>
        </p:nvSpPr>
        <p:spPr>
          <a:xfrm>
            <a:off x="194494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DCS  STRATEGY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BFFC864-4FE4-4C1F-B92B-73CA4072F6DE}"/>
              </a:ext>
            </a:extLst>
          </p:cNvPr>
          <p:cNvSpPr/>
          <p:nvPr/>
        </p:nvSpPr>
        <p:spPr>
          <a:xfrm>
            <a:off x="10505438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OPERATIONS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xmlns="" id="{0D7031F6-71BD-4220-AE5D-7059D4DAF729}"/>
              </a:ext>
            </a:extLst>
          </p:cNvPr>
          <p:cNvSpPr/>
          <p:nvPr/>
        </p:nvSpPr>
        <p:spPr>
          <a:xfrm rot="13462307">
            <a:off x="10058977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083DC72C-B575-4404-A0E9-6278514725D5}"/>
              </a:ext>
            </a:extLst>
          </p:cNvPr>
          <p:cNvGrpSpPr/>
          <p:nvPr/>
        </p:nvGrpSpPr>
        <p:grpSpPr>
          <a:xfrm>
            <a:off x="1656822" y="1612072"/>
            <a:ext cx="1343100" cy="4853958"/>
            <a:chOff x="1087671" y="2152140"/>
            <a:chExt cx="1343100" cy="40680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C83A900-61C4-4EDC-AE04-91B389F27CB4}"/>
                </a:ext>
              </a:extLst>
            </p:cNvPr>
            <p:cNvSpPr/>
            <p:nvPr/>
          </p:nvSpPr>
          <p:spPr>
            <a:xfrm>
              <a:off x="1087671" y="2152140"/>
              <a:ext cx="1343100" cy="40680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01B61983-4E34-40B6-8D1D-5D682B0E975C}"/>
                </a:ext>
              </a:extLst>
            </p:cNvPr>
            <p:cNvSpPr txBox="1"/>
            <p:nvPr/>
          </p:nvSpPr>
          <p:spPr>
            <a:xfrm>
              <a:off x="1169220" y="2856917"/>
              <a:ext cx="1102244" cy="1246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Material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Information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Beneficiaries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F56D82B4-4328-4898-A263-BF26CBE70E3B}"/>
                </a:ext>
              </a:extLst>
            </p:cNvPr>
            <p:cNvSpPr txBox="1"/>
            <p:nvPr/>
          </p:nvSpPr>
          <p:spPr>
            <a:xfrm>
              <a:off x="1195514" y="4624838"/>
              <a:ext cx="1102244" cy="752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Facilities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Officials 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3AA095B-690C-4FE3-8200-6098B129A73F}"/>
              </a:ext>
            </a:extLst>
          </p:cNvPr>
          <p:cNvSpPr/>
          <p:nvPr/>
        </p:nvSpPr>
        <p:spPr>
          <a:xfrm>
            <a:off x="1444651" y="1274894"/>
            <a:ext cx="8672362" cy="337178"/>
          </a:xfrm>
          <a:prstGeom prst="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 National Development Plan  |  Medium-Term Strategic Framework   |  Strategic plan   |  Annual Operational Plan   | Annual Performance Plan 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3288799-B031-4896-9236-7EF76372C3B6}"/>
              </a:ext>
            </a:extLst>
          </p:cNvPr>
          <p:cNvSpPr/>
          <p:nvPr/>
        </p:nvSpPr>
        <p:spPr>
          <a:xfrm>
            <a:off x="8525628" y="6078760"/>
            <a:ext cx="1374429" cy="409559"/>
          </a:xfrm>
          <a:prstGeom prst="rect">
            <a:avLst/>
          </a:prstGeom>
          <a:solidFill>
            <a:srgbClr val="CAAE5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1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Goods &amp; Services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691203DD-8195-43AC-AE2A-7B9B652FB2EA}"/>
              </a:ext>
            </a:extLst>
          </p:cNvPr>
          <p:cNvGrpSpPr/>
          <p:nvPr/>
        </p:nvGrpSpPr>
        <p:grpSpPr>
          <a:xfrm>
            <a:off x="3211254" y="6071889"/>
            <a:ext cx="2520000" cy="409559"/>
            <a:chOff x="2546660" y="5927500"/>
            <a:chExt cx="3156012" cy="288000"/>
          </a:xfrm>
        </p:grpSpPr>
        <p:sp>
          <p:nvSpPr>
            <p:cNvPr id="24" name="Pentagon 20">
              <a:extLst>
                <a:ext uri="{FF2B5EF4-FFF2-40B4-BE49-F238E27FC236}">
                  <a16:creationId xmlns:a16="http://schemas.microsoft.com/office/drawing/2014/main" xmlns="" id="{B47AA623-4A73-43F1-8D11-A8F95EA759EB}"/>
                </a:ext>
              </a:extLst>
            </p:cNvPr>
            <p:cNvSpPr/>
            <p:nvPr/>
          </p:nvSpPr>
          <p:spPr>
            <a:xfrm>
              <a:off x="2546660" y="5929678"/>
              <a:ext cx="2880000" cy="280800"/>
            </a:xfrm>
            <a:prstGeom prst="homePlate">
              <a:avLst>
                <a:gd name="adj" fmla="val 29946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Transformation </a:t>
              </a:r>
            </a:p>
          </p:txBody>
        </p:sp>
        <p:sp>
          <p:nvSpPr>
            <p:cNvPr id="25" name="Chevron 22">
              <a:extLst>
                <a:ext uri="{FF2B5EF4-FFF2-40B4-BE49-F238E27FC236}">
                  <a16:creationId xmlns:a16="http://schemas.microsoft.com/office/drawing/2014/main" xmlns="" id="{F04A6ABC-8408-4D83-823B-B058FE01FB1C}"/>
                </a:ext>
              </a:extLst>
            </p:cNvPr>
            <p:cNvSpPr/>
            <p:nvPr/>
          </p:nvSpPr>
          <p:spPr>
            <a:xfrm>
              <a:off x="5432216" y="5927500"/>
              <a:ext cx="270456" cy="288000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554E16FC-6AE1-4AA1-AC50-719858AE956B}"/>
              </a:ext>
            </a:extLst>
          </p:cNvPr>
          <p:cNvGrpSpPr/>
          <p:nvPr/>
        </p:nvGrpSpPr>
        <p:grpSpPr>
          <a:xfrm>
            <a:off x="5773126" y="6063871"/>
            <a:ext cx="2520000" cy="415030"/>
            <a:chOff x="5832444" y="5921105"/>
            <a:chExt cx="3154581" cy="291847"/>
          </a:xfrm>
        </p:grpSpPr>
        <p:sp>
          <p:nvSpPr>
            <p:cNvPr id="27" name="Pentagon 21">
              <a:extLst>
                <a:ext uri="{FF2B5EF4-FFF2-40B4-BE49-F238E27FC236}">
                  <a16:creationId xmlns:a16="http://schemas.microsoft.com/office/drawing/2014/main" xmlns="" id="{E08D963D-0505-438D-AAF2-862650C2D2BA}"/>
                </a:ext>
              </a:extLst>
            </p:cNvPr>
            <p:cNvSpPr/>
            <p:nvPr/>
          </p:nvSpPr>
          <p:spPr>
            <a:xfrm>
              <a:off x="5832444" y="5930249"/>
              <a:ext cx="2880000" cy="281490"/>
            </a:xfrm>
            <a:prstGeom prst="homePlate">
              <a:avLst>
                <a:gd name="adj" fmla="val 34375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Output</a:t>
              </a: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28" name="Chevron 22">
              <a:extLst>
                <a:ext uri="{FF2B5EF4-FFF2-40B4-BE49-F238E27FC236}">
                  <a16:creationId xmlns:a16="http://schemas.microsoft.com/office/drawing/2014/main" xmlns="" id="{E0383F9F-2D01-4F8D-9F7B-E5AD5DCD42F8}"/>
                </a:ext>
              </a:extLst>
            </p:cNvPr>
            <p:cNvSpPr/>
            <p:nvPr/>
          </p:nvSpPr>
          <p:spPr>
            <a:xfrm>
              <a:off x="8716569" y="5921105"/>
              <a:ext cx="270456" cy="291847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A3F45854-9B57-42EC-BB88-2180D3CD1B36}"/>
              </a:ext>
            </a:extLst>
          </p:cNvPr>
          <p:cNvGrpSpPr/>
          <p:nvPr/>
        </p:nvGrpSpPr>
        <p:grpSpPr>
          <a:xfrm>
            <a:off x="3095455" y="1873584"/>
            <a:ext cx="3383417" cy="1823420"/>
            <a:chOff x="1390949" y="2235488"/>
            <a:chExt cx="4082847" cy="1483345"/>
          </a:xfrm>
        </p:grpSpPr>
        <p:sp>
          <p:nvSpPr>
            <p:cNvPr id="30" name="Rounded Rectangle 32">
              <a:extLst>
                <a:ext uri="{FF2B5EF4-FFF2-40B4-BE49-F238E27FC236}">
                  <a16:creationId xmlns:a16="http://schemas.microsoft.com/office/drawing/2014/main" xmlns="" id="{AE87992D-F644-465C-A920-596854403B2A}"/>
                </a:ext>
              </a:extLst>
            </p:cNvPr>
            <p:cNvSpPr/>
            <p:nvPr/>
          </p:nvSpPr>
          <p:spPr>
            <a:xfrm>
              <a:off x="1477128" y="2254540"/>
              <a:ext cx="3996668" cy="1464293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F85D0172-221C-4EC0-BD51-53A7C68FD14F}"/>
                </a:ext>
              </a:extLst>
            </p:cNvPr>
            <p:cNvSpPr txBox="1"/>
            <p:nvPr/>
          </p:nvSpPr>
          <p:spPr>
            <a:xfrm>
              <a:off x="1860606" y="2275660"/>
              <a:ext cx="2474894" cy="14041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Functionality Assessment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Productivity Measurement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Improvement Plan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Learning and Knowledge Management </a:t>
              </a:r>
            </a:p>
          </p:txBody>
        </p:sp>
        <p:sp>
          <p:nvSpPr>
            <p:cNvPr id="32" name="Rounded Rectangle 2">
              <a:extLst>
                <a:ext uri="{FF2B5EF4-FFF2-40B4-BE49-F238E27FC236}">
                  <a16:creationId xmlns:a16="http://schemas.microsoft.com/office/drawing/2014/main" xmlns="" id="{3A2350FF-4F84-4DED-ACB4-920239162F0E}"/>
                </a:ext>
              </a:extLst>
            </p:cNvPr>
            <p:cNvSpPr/>
            <p:nvPr/>
          </p:nvSpPr>
          <p:spPr>
            <a:xfrm>
              <a:off x="1390949" y="2235488"/>
              <a:ext cx="593606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4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37DCC14A-C51D-49F3-B9DC-A64A96F8773B}"/>
              </a:ext>
            </a:extLst>
          </p:cNvPr>
          <p:cNvGrpSpPr/>
          <p:nvPr/>
        </p:nvGrpSpPr>
        <p:grpSpPr>
          <a:xfrm>
            <a:off x="3122707" y="3933975"/>
            <a:ext cx="3384686" cy="1840522"/>
            <a:chOff x="2075594" y="4163657"/>
            <a:chExt cx="3393318" cy="1361986"/>
          </a:xfrm>
        </p:grpSpPr>
        <p:sp>
          <p:nvSpPr>
            <p:cNvPr id="34" name="Rounded Rectangle 32">
              <a:extLst>
                <a:ext uri="{FF2B5EF4-FFF2-40B4-BE49-F238E27FC236}">
                  <a16:creationId xmlns:a16="http://schemas.microsoft.com/office/drawing/2014/main" xmlns="" id="{13C9E889-6AAE-44BE-A769-275EAF827743}"/>
                </a:ext>
              </a:extLst>
            </p:cNvPr>
            <p:cNvSpPr/>
            <p:nvPr/>
          </p:nvSpPr>
          <p:spPr>
            <a:xfrm>
              <a:off x="2148466" y="4193643"/>
              <a:ext cx="3320446" cy="1332000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1A373202-1EE9-42CB-9D5E-74021D23C57B}"/>
                </a:ext>
              </a:extLst>
            </p:cNvPr>
            <p:cNvSpPr txBox="1"/>
            <p:nvPr/>
          </p:nvSpPr>
          <p:spPr>
            <a:xfrm>
              <a:off x="2550431" y="4589361"/>
              <a:ext cx="225857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Forecasting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Planning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Control &amp; Adjustments  </a:t>
              </a:r>
            </a:p>
          </p:txBody>
        </p:sp>
        <p:sp>
          <p:nvSpPr>
            <p:cNvPr id="36" name="Rounded Rectangle 52">
              <a:extLst>
                <a:ext uri="{FF2B5EF4-FFF2-40B4-BE49-F238E27FC236}">
                  <a16:creationId xmlns:a16="http://schemas.microsoft.com/office/drawing/2014/main" xmlns="" id="{D314FFF9-E1EB-401E-83B8-9E6FAA8D89A4}"/>
                </a:ext>
              </a:extLst>
            </p:cNvPr>
            <p:cNvSpPr/>
            <p:nvPr/>
          </p:nvSpPr>
          <p:spPr>
            <a:xfrm>
              <a:off x="2075594" y="416365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68D558AA-15F3-4AEA-848F-3750CF0474C9}"/>
              </a:ext>
            </a:extLst>
          </p:cNvPr>
          <p:cNvGrpSpPr/>
          <p:nvPr/>
        </p:nvGrpSpPr>
        <p:grpSpPr>
          <a:xfrm>
            <a:off x="6571238" y="1889031"/>
            <a:ext cx="3312000" cy="1800000"/>
            <a:chOff x="6159833" y="2234057"/>
            <a:chExt cx="5096696" cy="1833360"/>
          </a:xfrm>
        </p:grpSpPr>
        <p:sp>
          <p:nvSpPr>
            <p:cNvPr id="38" name="Rounded Rectangle 32">
              <a:extLst>
                <a:ext uri="{FF2B5EF4-FFF2-40B4-BE49-F238E27FC236}">
                  <a16:creationId xmlns:a16="http://schemas.microsoft.com/office/drawing/2014/main" xmlns="" id="{39643DDB-1B1B-4728-AE2C-A177C9C3B7E8}"/>
                </a:ext>
              </a:extLst>
            </p:cNvPr>
            <p:cNvSpPr/>
            <p:nvPr/>
          </p:nvSpPr>
          <p:spPr>
            <a:xfrm>
              <a:off x="6159833" y="2234057"/>
              <a:ext cx="5096696" cy="1833360"/>
            </a:xfrm>
            <a:prstGeom prst="roundRect">
              <a:avLst>
                <a:gd name="adj" fmla="val 12109"/>
              </a:avLst>
            </a:prstGeom>
            <a:solidFill>
              <a:srgbClr val="679F81">
                <a:lumMod val="20000"/>
                <a:lumOff val="80000"/>
              </a:srgbClr>
            </a:solidFill>
            <a:ln w="9525" cap="flat" cmpd="sng" algn="ctr">
              <a:solidFill>
                <a:srgbClr val="00542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8B1C0361-2367-4A23-92CF-B9EA5EFB4FF0}"/>
                </a:ext>
              </a:extLst>
            </p:cNvPr>
            <p:cNvSpPr txBox="1"/>
            <p:nvPr/>
          </p:nvSpPr>
          <p:spPr>
            <a:xfrm>
              <a:off x="7868696" y="3020658"/>
              <a:ext cx="2183109" cy="826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Model (SM)  - completed</a:t>
              </a:r>
            </a:p>
          </p:txBody>
        </p:sp>
        <p:sp>
          <p:nvSpPr>
            <p:cNvPr id="40" name="Rounded Rectangle 61">
              <a:extLst>
                <a:ext uri="{FF2B5EF4-FFF2-40B4-BE49-F238E27FC236}">
                  <a16:creationId xmlns:a16="http://schemas.microsoft.com/office/drawing/2014/main" xmlns="" id="{73D78754-999E-4542-8010-E7C6D868B8C9}"/>
                </a:ext>
              </a:extLst>
            </p:cNvPr>
            <p:cNvSpPr/>
            <p:nvPr/>
          </p:nvSpPr>
          <p:spPr>
            <a:xfrm>
              <a:off x="10662921" y="224868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1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E37A9C33-6387-4AE3-A3AF-B529158C6237}"/>
              </a:ext>
            </a:extLst>
          </p:cNvPr>
          <p:cNvGrpSpPr/>
          <p:nvPr/>
        </p:nvGrpSpPr>
        <p:grpSpPr>
          <a:xfrm>
            <a:off x="6618325" y="3990721"/>
            <a:ext cx="3312000" cy="1682837"/>
            <a:chOff x="5920624" y="3783418"/>
            <a:chExt cx="5096694" cy="1948349"/>
          </a:xfrm>
        </p:grpSpPr>
        <p:sp>
          <p:nvSpPr>
            <p:cNvPr id="42" name="Rounded Rectangle 32">
              <a:extLst>
                <a:ext uri="{FF2B5EF4-FFF2-40B4-BE49-F238E27FC236}">
                  <a16:creationId xmlns:a16="http://schemas.microsoft.com/office/drawing/2014/main" xmlns="" id="{76C0F64F-DA16-41CB-8EB1-2BC82EBF0642}"/>
                </a:ext>
              </a:extLst>
            </p:cNvPr>
            <p:cNvSpPr/>
            <p:nvPr/>
          </p:nvSpPr>
          <p:spPr>
            <a:xfrm>
              <a:off x="5920624" y="3783418"/>
              <a:ext cx="5096694" cy="1948349"/>
            </a:xfrm>
            <a:prstGeom prst="roundRect">
              <a:avLst>
                <a:gd name="adj" fmla="val 12109"/>
              </a:avLst>
            </a:prstGeom>
            <a:solidFill>
              <a:srgbClr val="F4EFDF"/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572DB3DB-8916-4B96-B918-118E1BFC9D6E}"/>
                </a:ext>
              </a:extLst>
            </p:cNvPr>
            <p:cNvSpPr txBox="1"/>
            <p:nvPr/>
          </p:nvSpPr>
          <p:spPr>
            <a:xfrm>
              <a:off x="7615413" y="3841551"/>
              <a:ext cx="3196067" cy="1799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Business Process Management  - in progress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Standard Operating Procedure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Standards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Development 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4" name="Rounded Rectangle 62">
              <a:extLst>
                <a:ext uri="{FF2B5EF4-FFF2-40B4-BE49-F238E27FC236}">
                  <a16:creationId xmlns:a16="http://schemas.microsoft.com/office/drawing/2014/main" xmlns="" id="{49AB7C24-4F07-4753-BD82-B6030A5E7574}"/>
                </a:ext>
              </a:extLst>
            </p:cNvPr>
            <p:cNvSpPr/>
            <p:nvPr/>
          </p:nvSpPr>
          <p:spPr>
            <a:xfrm>
              <a:off x="10351251" y="3891355"/>
              <a:ext cx="593606" cy="362475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2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7922CFCF-25D6-44D3-9B7C-3AC81360B3A5}"/>
              </a:ext>
            </a:extLst>
          </p:cNvPr>
          <p:cNvGrpSpPr/>
          <p:nvPr/>
        </p:nvGrpSpPr>
        <p:grpSpPr>
          <a:xfrm>
            <a:off x="5154148" y="2529590"/>
            <a:ext cx="2834297" cy="2791056"/>
            <a:chOff x="4459452" y="2727996"/>
            <a:chExt cx="2626039" cy="2500175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xmlns="" id="{639BCC6F-8D78-4ACE-84AE-5CCCAFEC2E94}"/>
                </a:ext>
              </a:extLst>
            </p:cNvPr>
            <p:cNvGrpSpPr/>
            <p:nvPr/>
          </p:nvGrpSpPr>
          <p:grpSpPr>
            <a:xfrm>
              <a:off x="4459452" y="2727996"/>
              <a:ext cx="2626039" cy="2500175"/>
              <a:chOff x="4203258" y="2438086"/>
              <a:chExt cx="3111782" cy="2982021"/>
            </a:xfrm>
          </p:grpSpPr>
          <p:sp>
            <p:nvSpPr>
              <p:cNvPr id="50" name="Freeform: Shape 148">
                <a:extLst>
                  <a:ext uri="{FF2B5EF4-FFF2-40B4-BE49-F238E27FC236}">
                    <a16:creationId xmlns:a16="http://schemas.microsoft.com/office/drawing/2014/main" xmlns="" id="{9DF535FC-929C-4EC7-9E2E-4605DBDF7B24}"/>
                  </a:ext>
                </a:extLst>
              </p:cNvPr>
              <p:cNvSpPr/>
              <p:nvPr/>
            </p:nvSpPr>
            <p:spPr>
              <a:xfrm>
                <a:off x="4203258" y="2438086"/>
                <a:ext cx="1497969" cy="1459001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1469545"/>
                    </a:moveTo>
                    <a:cubicBezTo>
                      <a:pt x="0" y="657938"/>
                      <a:pt x="657938" y="0"/>
                      <a:pt x="1469545" y="0"/>
                    </a:cubicBezTo>
                    <a:lnTo>
                      <a:pt x="1469545" y="1469545"/>
                    </a:lnTo>
                    <a:lnTo>
                      <a:pt x="0" y="1469545"/>
                    </a:lnTo>
                    <a:close/>
                  </a:path>
                </a:pathLst>
              </a:custGeom>
              <a:solidFill>
                <a:srgbClr val="A9711B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508652" rIns="7823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1" name="Freeform: Shape 149">
                <a:extLst>
                  <a:ext uri="{FF2B5EF4-FFF2-40B4-BE49-F238E27FC236}">
                    <a16:creationId xmlns:a16="http://schemas.microsoft.com/office/drawing/2014/main" xmlns="" id="{A83ADA8C-34DD-4D38-BEED-F449BD79791D}"/>
                  </a:ext>
                </a:extLst>
              </p:cNvPr>
              <p:cNvSpPr/>
              <p:nvPr/>
            </p:nvSpPr>
            <p:spPr>
              <a:xfrm>
                <a:off x="5769101" y="2438086"/>
                <a:ext cx="1545939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0"/>
                    </a:moveTo>
                    <a:cubicBezTo>
                      <a:pt x="811607" y="0"/>
                      <a:pt x="1469545" y="657938"/>
                      <a:pt x="1469545" y="1469545"/>
                    </a:cubicBezTo>
                    <a:lnTo>
                      <a:pt x="0" y="14695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427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0" vert="horz" wrap="square" lIns="78232" tIns="508652" rIns="50865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Operations Strategy</a:t>
                </a:r>
              </a:p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2" name="Freeform: Shape 150">
                <a:extLst>
                  <a:ext uri="{FF2B5EF4-FFF2-40B4-BE49-F238E27FC236}">
                    <a16:creationId xmlns:a16="http://schemas.microsoft.com/office/drawing/2014/main" xmlns="" id="{B7BB2A57-DD67-478D-B9A3-47EA25A0ABF0}"/>
                  </a:ext>
                </a:extLst>
              </p:cNvPr>
              <p:cNvSpPr/>
              <p:nvPr/>
            </p:nvSpPr>
            <p:spPr>
              <a:xfrm>
                <a:off x="5769102" y="3951497"/>
                <a:ext cx="1545937" cy="1468610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0"/>
                    </a:moveTo>
                    <a:cubicBezTo>
                      <a:pt x="1469545" y="811607"/>
                      <a:pt x="811607" y="1469545"/>
                      <a:pt x="0" y="1469545"/>
                    </a:cubicBezTo>
                    <a:lnTo>
                      <a:pt x="0" y="0"/>
                    </a:lnTo>
                    <a:lnTo>
                      <a:pt x="1469545" y="0"/>
                    </a:lnTo>
                    <a:close/>
                  </a:path>
                </a:pathLst>
              </a:custGeom>
              <a:solidFill>
                <a:srgbClr val="CAAE5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92456" tIns="92457" rIns="522876" bIns="522876" numCol="1" spcCol="1270" anchor="ctr" anchorCtr="0">
                <a:noAutofit/>
              </a:bodyPr>
              <a:lstStyle/>
              <a:p>
                <a:pPr marL="0" marR="0" lvl="0" indent="0" algn="ctr" defTabSz="57785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3" name="Freeform: Shape 151">
                <a:extLst>
                  <a:ext uri="{FF2B5EF4-FFF2-40B4-BE49-F238E27FC236}">
                    <a16:creationId xmlns:a16="http://schemas.microsoft.com/office/drawing/2014/main" xmlns="" id="{D1768F41-29C2-4900-99F4-58DB2A4EEB77}"/>
                  </a:ext>
                </a:extLst>
              </p:cNvPr>
              <p:cNvSpPr/>
              <p:nvPr/>
            </p:nvSpPr>
            <p:spPr>
              <a:xfrm>
                <a:off x="4203258" y="3960211"/>
                <a:ext cx="1499666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1469545"/>
                    </a:moveTo>
                    <a:cubicBezTo>
                      <a:pt x="657938" y="1469545"/>
                      <a:pt x="0" y="811607"/>
                      <a:pt x="0" y="0"/>
                    </a:cubicBezTo>
                    <a:lnTo>
                      <a:pt x="1469545" y="0"/>
                    </a:lnTo>
                    <a:lnTo>
                      <a:pt x="1469545" y="1469545"/>
                    </a:lnTo>
                    <a:close/>
                  </a:path>
                </a:pathLst>
              </a:custGeom>
              <a:solidFill>
                <a:srgbClr val="E9A43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78232" rIns="78232" bIns="50865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A3CD0288-42B6-414B-A77C-DA8B9FBEB6C8}"/>
                </a:ext>
              </a:extLst>
            </p:cNvPr>
            <p:cNvSpPr/>
            <p:nvPr/>
          </p:nvSpPr>
          <p:spPr>
            <a:xfrm>
              <a:off x="4568233" y="2988993"/>
              <a:ext cx="1197876" cy="99825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Analysis &amp; Improvement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0FA3A61A-A710-4E36-A2F7-36B226CDD6B6}"/>
                </a:ext>
              </a:extLst>
            </p:cNvPr>
            <p:cNvSpPr/>
            <p:nvPr/>
          </p:nvSpPr>
          <p:spPr>
            <a:xfrm>
              <a:off x="5858761" y="4213327"/>
              <a:ext cx="878671" cy="540241"/>
            </a:xfrm>
            <a:prstGeom prst="rect">
              <a:avLst/>
            </a:prstGeom>
            <a:solidFill>
              <a:srgbClr val="CAAE5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Design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DE3CFF7D-DB00-47AB-920F-8E4BDA73F8C4}"/>
                </a:ext>
              </a:extLst>
            </p:cNvPr>
            <p:cNvSpPr/>
            <p:nvPr/>
          </p:nvSpPr>
          <p:spPr>
            <a:xfrm>
              <a:off x="4815121" y="4272060"/>
              <a:ext cx="957376" cy="52913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Planning &amp; Control</a:t>
              </a:r>
            </a:p>
          </p:txBody>
        </p:sp>
      </p:grpSp>
      <p:sp>
        <p:nvSpPr>
          <p:cNvPr id="54" name="Right Triangle 53">
            <a:extLst>
              <a:ext uri="{FF2B5EF4-FFF2-40B4-BE49-F238E27FC236}">
                <a16:creationId xmlns:a16="http://schemas.microsoft.com/office/drawing/2014/main" xmlns="" id="{D5EDD26C-9B2F-4E66-9678-0CB94302702D}"/>
              </a:ext>
            </a:extLst>
          </p:cNvPr>
          <p:cNvSpPr/>
          <p:nvPr/>
        </p:nvSpPr>
        <p:spPr>
          <a:xfrm rot="13462307">
            <a:off x="1035534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7EFC7C22-DF75-4BE4-8686-F62067292CAC}"/>
              </a:ext>
            </a:extLst>
          </p:cNvPr>
          <p:cNvGrpSpPr/>
          <p:nvPr/>
        </p:nvGrpSpPr>
        <p:grpSpPr>
          <a:xfrm>
            <a:off x="6222897" y="3619041"/>
            <a:ext cx="668371" cy="664026"/>
            <a:chOff x="6102333" y="3850392"/>
            <a:chExt cx="668371" cy="664026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94035112-A169-4449-A917-A94FC567ED3E}"/>
                </a:ext>
              </a:extLst>
            </p:cNvPr>
            <p:cNvSpPr/>
            <p:nvPr/>
          </p:nvSpPr>
          <p:spPr>
            <a:xfrm>
              <a:off x="6102333" y="3850392"/>
              <a:ext cx="668371" cy="664026"/>
            </a:xfrm>
            <a:prstGeom prst="ellipse">
              <a:avLst/>
            </a:prstGeom>
            <a:solidFill>
              <a:srgbClr val="11151A">
                <a:lumMod val="50000"/>
                <a:lumOff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9E1DE38A-6463-4145-82CA-40A2CE9A4337}"/>
                </a:ext>
              </a:extLst>
            </p:cNvPr>
            <p:cNvSpPr/>
            <p:nvPr/>
          </p:nvSpPr>
          <p:spPr>
            <a:xfrm>
              <a:off x="6128498" y="3951573"/>
              <a:ext cx="61604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Batho Pele</a:t>
              </a:r>
            </a:p>
          </p:txBody>
        </p:sp>
      </p:grpSp>
      <p:sp>
        <p:nvSpPr>
          <p:cNvPr id="58" name="Bent-Up Arrow 16">
            <a:extLst>
              <a:ext uri="{FF2B5EF4-FFF2-40B4-BE49-F238E27FC236}">
                <a16:creationId xmlns:a16="http://schemas.microsoft.com/office/drawing/2014/main" xmlns="" id="{34EA5132-6B23-49F0-A824-0AD5FD416208}"/>
              </a:ext>
            </a:extLst>
          </p:cNvPr>
          <p:cNvSpPr/>
          <p:nvPr/>
        </p:nvSpPr>
        <p:spPr>
          <a:xfrm rot="5400000">
            <a:off x="-639490" y="3685270"/>
            <a:ext cx="4853960" cy="684000"/>
          </a:xfrm>
          <a:prstGeom prst="bentUpArrow">
            <a:avLst>
              <a:gd name="adj1" fmla="val 42291"/>
              <a:gd name="adj2" fmla="val 19957"/>
              <a:gd name="adj3" fmla="val 1368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9" name="Chevron 22">
            <a:extLst>
              <a:ext uri="{FF2B5EF4-FFF2-40B4-BE49-F238E27FC236}">
                <a16:creationId xmlns:a16="http://schemas.microsoft.com/office/drawing/2014/main" xmlns="" id="{AB39CBD8-36EA-45A3-B094-60BD8FD48413}"/>
              </a:ext>
            </a:extLst>
          </p:cNvPr>
          <p:cNvSpPr/>
          <p:nvPr/>
        </p:nvSpPr>
        <p:spPr>
          <a:xfrm>
            <a:off x="2107053" y="6129579"/>
            <a:ext cx="252000" cy="348233"/>
          </a:xfrm>
          <a:prstGeom prst="chevron">
            <a:avLst>
              <a:gd name="adj" fmla="val 3450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BE33C92E-D405-4424-A6AE-440783F35AFE}"/>
              </a:ext>
            </a:extLst>
          </p:cNvPr>
          <p:cNvSpPr/>
          <p:nvPr/>
        </p:nvSpPr>
        <p:spPr>
          <a:xfrm>
            <a:off x="6558041" y="3820759"/>
            <a:ext cx="3435472" cy="199373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5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Value Chain…..and structure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016" y="1242000"/>
            <a:ext cx="11284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prstClr val="black"/>
                </a:solidFill>
              </a:rPr>
              <a:t>xx</a:t>
            </a:r>
            <a:endParaRPr lang="en-ZA" sz="2000" dirty="0">
              <a:solidFill>
                <a:srgbClr val="FF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06E5FE37-D64A-4CBB-94F0-5A89119A78EB}"/>
              </a:ext>
            </a:extLst>
          </p:cNvPr>
          <p:cNvGrpSpPr/>
          <p:nvPr/>
        </p:nvGrpSpPr>
        <p:grpSpPr>
          <a:xfrm>
            <a:off x="371769" y="1225824"/>
            <a:ext cx="10069963" cy="5295992"/>
            <a:chOff x="154692" y="1181007"/>
            <a:chExt cx="10069963" cy="5295992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3715295D-4478-4013-ABB2-B1716BC1B5C1}"/>
                </a:ext>
              </a:extLst>
            </p:cNvPr>
            <p:cNvSpPr/>
            <p:nvPr/>
          </p:nvSpPr>
          <p:spPr>
            <a:xfrm>
              <a:off x="177800" y="1225824"/>
              <a:ext cx="10046855" cy="525117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642944E4-0313-466D-A620-2FE162BD06BA}"/>
                </a:ext>
              </a:extLst>
            </p:cNvPr>
            <p:cNvSpPr/>
            <p:nvPr/>
          </p:nvSpPr>
          <p:spPr>
            <a:xfrm>
              <a:off x="586691" y="5858337"/>
              <a:ext cx="1413101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STRATEGY &amp; PLANNING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CD3DCCB3-9AD2-4DBB-8167-9389DB7E5ED7}"/>
                </a:ext>
              </a:extLst>
            </p:cNvPr>
            <p:cNvSpPr/>
            <p:nvPr/>
          </p:nvSpPr>
          <p:spPr>
            <a:xfrm>
              <a:off x="2051791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POLICY &amp; PROGRAMMES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3FA950C9-B9B1-47F1-B34A-E591AE43F566}"/>
                </a:ext>
              </a:extLst>
            </p:cNvPr>
            <p:cNvSpPr/>
            <p:nvPr/>
          </p:nvSpPr>
          <p:spPr>
            <a:xfrm>
              <a:off x="3628097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RISK &amp; GOVERNANCE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36A5224F-156B-421C-9DD8-F38C34FE0891}"/>
                </a:ext>
              </a:extLst>
            </p:cNvPr>
            <p:cNvSpPr/>
            <p:nvPr/>
          </p:nvSpPr>
          <p:spPr>
            <a:xfrm>
              <a:off x="7860789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MONITORING &amp; EVALUATION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08918069-22AE-4DB7-AB01-D7C0083AEB3C}"/>
                </a:ext>
              </a:extLst>
            </p:cNvPr>
            <p:cNvSpPr/>
            <p:nvPr/>
          </p:nvSpPr>
          <p:spPr>
            <a:xfrm>
              <a:off x="5204403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STRATEGIC PARTNERSHIPS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C98E91B9-D3B3-4848-959D-3850B7D5E4F1}"/>
                </a:ext>
              </a:extLst>
            </p:cNvPr>
            <p:cNvSpPr txBox="1"/>
            <p:nvPr/>
          </p:nvSpPr>
          <p:spPr>
            <a:xfrm>
              <a:off x="154692" y="1181007"/>
              <a:ext cx="26160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CENTRE OF EXCELLENCE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605CD42E-361A-4D07-BF27-6AC34659ECED}"/>
                </a:ext>
              </a:extLst>
            </p:cNvPr>
            <p:cNvSpPr/>
            <p:nvPr/>
          </p:nvSpPr>
          <p:spPr>
            <a:xfrm>
              <a:off x="6830210" y="5858337"/>
              <a:ext cx="978582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FINANCE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66467F07-EF4F-43DB-9C36-6727B028ACCE}"/>
              </a:ext>
            </a:extLst>
          </p:cNvPr>
          <p:cNvGrpSpPr/>
          <p:nvPr/>
        </p:nvGrpSpPr>
        <p:grpSpPr>
          <a:xfrm>
            <a:off x="902978" y="1533601"/>
            <a:ext cx="9030651" cy="4236160"/>
            <a:chOff x="468736" y="1449708"/>
            <a:chExt cx="9030651" cy="4236160"/>
          </a:xfrm>
        </p:grpSpPr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AE981F96-9A03-406A-8818-FEEAD6DA580C}"/>
                </a:ext>
              </a:extLst>
            </p:cNvPr>
            <p:cNvSpPr/>
            <p:nvPr/>
          </p:nvSpPr>
          <p:spPr>
            <a:xfrm>
              <a:off x="586691" y="1449708"/>
              <a:ext cx="8912696" cy="39979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7A444096-2CAE-4C7D-B654-6EED8300864A}"/>
                </a:ext>
              </a:extLst>
            </p:cNvPr>
            <p:cNvGrpSpPr/>
            <p:nvPr/>
          </p:nvGrpSpPr>
          <p:grpSpPr>
            <a:xfrm>
              <a:off x="468736" y="1449708"/>
              <a:ext cx="8830184" cy="4236160"/>
              <a:chOff x="468736" y="1449708"/>
              <a:chExt cx="8830184" cy="423616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="" xmlns:a16="http://schemas.microsoft.com/office/drawing/2014/main" id="{278CE2E0-F7EE-46B1-A6CE-25428FDD2CEF}"/>
                  </a:ext>
                </a:extLst>
              </p:cNvPr>
              <p:cNvSpPr/>
              <p:nvPr/>
            </p:nvSpPr>
            <p:spPr>
              <a:xfrm>
                <a:off x="1096220" y="5145868"/>
                <a:ext cx="1867355" cy="540000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FACILITIES</a:t>
                </a:r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="" xmlns:a16="http://schemas.microsoft.com/office/drawing/2014/main" id="{2E5B71E8-3B3B-476F-8F22-2FE7B619B880}"/>
                  </a:ext>
                </a:extLst>
              </p:cNvPr>
              <p:cNvGrpSpPr/>
              <p:nvPr/>
            </p:nvGrpSpPr>
            <p:grpSpPr>
              <a:xfrm>
                <a:off x="468736" y="1449708"/>
                <a:ext cx="8830184" cy="4236160"/>
                <a:chOff x="468736" y="1449708"/>
                <a:chExt cx="8830184" cy="4236160"/>
              </a:xfrm>
            </p:grpSpPr>
            <p:sp>
              <p:nvSpPr>
                <p:cNvPr id="36" name="Rectangle 35">
                  <a:extLst>
                    <a:ext uri="{FF2B5EF4-FFF2-40B4-BE49-F238E27FC236}">
                      <a16:creationId xmlns="" xmlns:a16="http://schemas.microsoft.com/office/drawing/2014/main" id="{1EFA72AA-064B-47AB-BEF1-F95135F7ECA8}"/>
                    </a:ext>
                  </a:extLst>
                </p:cNvPr>
                <p:cNvSpPr/>
                <p:nvPr/>
              </p:nvSpPr>
              <p:spPr>
                <a:xfrm>
                  <a:off x="3208002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ICT</a:t>
                  </a: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="" xmlns:a16="http://schemas.microsoft.com/office/drawing/2014/main" id="{739F001C-4BDA-4318-B7C2-6B46D50B3B74}"/>
                    </a:ext>
                  </a:extLst>
                </p:cNvPr>
                <p:cNvSpPr/>
                <p:nvPr/>
              </p:nvSpPr>
              <p:spPr>
                <a:xfrm>
                  <a:off x="5319784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HUMAN RESOURCES</a:t>
                  </a: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="" xmlns:a16="http://schemas.microsoft.com/office/drawing/2014/main" id="{EFF4D943-921D-467C-BDD7-F2622B4D658F}"/>
                    </a:ext>
                  </a:extLst>
                </p:cNvPr>
                <p:cNvSpPr/>
                <p:nvPr/>
              </p:nvSpPr>
              <p:spPr>
                <a:xfrm>
                  <a:off x="7431565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SUPPLY CHAIN</a:t>
                  </a: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="" xmlns:a16="http://schemas.microsoft.com/office/drawing/2014/main" id="{E7639507-1729-4FF5-BBA8-D9A1390A6DE7}"/>
                    </a:ext>
                  </a:extLst>
                </p:cNvPr>
                <p:cNvSpPr txBox="1"/>
                <p:nvPr/>
              </p:nvSpPr>
              <p:spPr>
                <a:xfrm>
                  <a:off x="468736" y="1449708"/>
                  <a:ext cx="261606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sng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Lato"/>
                    </a:rPr>
                    <a:t>THEATRE OF OPERATIONS</a:t>
                  </a:r>
                </a:p>
              </p:txBody>
            </p:sp>
          </p:grpSp>
        </p:grpSp>
      </p:grpSp>
      <p:sp>
        <p:nvSpPr>
          <p:cNvPr id="40" name="Arrow: Chevron 86">
            <a:extLst>
              <a:ext uri="{FF2B5EF4-FFF2-40B4-BE49-F238E27FC236}">
                <a16:creationId xmlns="" xmlns:a16="http://schemas.microsoft.com/office/drawing/2014/main" id="{68119177-EAA8-4775-B53B-CE15B84C946C}"/>
              </a:ext>
            </a:extLst>
          </p:cNvPr>
          <p:cNvSpPr/>
          <p:nvPr/>
        </p:nvSpPr>
        <p:spPr>
          <a:xfrm>
            <a:off x="10134293" y="1262978"/>
            <a:ext cx="1524307" cy="5258838"/>
          </a:xfrm>
          <a:prstGeom prst="chevron">
            <a:avLst>
              <a:gd name="adj" fmla="val 20395"/>
            </a:avLst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Providing the best Correctional Services for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a safer South Africa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968F7E7C-BAC6-4408-959E-A1963ED09D60}"/>
              </a:ext>
            </a:extLst>
          </p:cNvPr>
          <p:cNvSpPr/>
          <p:nvPr/>
        </p:nvSpPr>
        <p:spPr>
          <a:xfrm rot="16200000">
            <a:off x="-382281" y="3263202"/>
            <a:ext cx="2496447" cy="22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u="sng">
                <a:solidFill>
                  <a:schemeClr val="tx1"/>
                </a:solidFill>
              </a:rPr>
              <a:t>CORE SERVICES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="" xmlns:a16="http://schemas.microsoft.com/office/drawing/2014/main" id="{68605464-CAEF-4373-8568-CBC4638CB34C}"/>
              </a:ext>
            </a:extLst>
          </p:cNvPr>
          <p:cNvGrpSpPr/>
          <p:nvPr/>
        </p:nvGrpSpPr>
        <p:grpSpPr>
          <a:xfrm>
            <a:off x="1190812" y="1820928"/>
            <a:ext cx="8357337" cy="2977293"/>
            <a:chOff x="1060051" y="1769993"/>
            <a:chExt cx="8357337" cy="301999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2" name="Group 51">
              <a:extLst>
                <a:ext uri="{FF2B5EF4-FFF2-40B4-BE49-F238E27FC236}">
                  <a16:creationId xmlns="" xmlns:a16="http://schemas.microsoft.com/office/drawing/2014/main" id="{73C385D3-69F0-48D5-8F0A-F4B96BA144E0}"/>
                </a:ext>
              </a:extLst>
            </p:cNvPr>
            <p:cNvGrpSpPr/>
            <p:nvPr/>
          </p:nvGrpSpPr>
          <p:grpSpPr>
            <a:xfrm>
              <a:off x="1060051" y="1769993"/>
              <a:ext cx="8334991" cy="3019993"/>
              <a:chOff x="-8597734" y="-623069"/>
              <a:chExt cx="7139589" cy="3215335"/>
            </a:xfrm>
            <a:gradFill>
              <a:gsLst>
                <a:gs pos="0">
                  <a:schemeClr val="accent1">
                    <a:lumMod val="10000"/>
                    <a:lumOff val="90000"/>
                  </a:schemeClr>
                </a:gs>
                <a:gs pos="7500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4" name="Arrow: Chevron 90">
                <a:extLst>
                  <a:ext uri="{FF2B5EF4-FFF2-40B4-BE49-F238E27FC236}">
                    <a16:creationId xmlns="" xmlns:a16="http://schemas.microsoft.com/office/drawing/2014/main" id="{ACB69551-DB30-4721-A02D-3E4BA3F9DA18}"/>
                  </a:ext>
                </a:extLst>
              </p:cNvPr>
              <p:cNvSpPr/>
              <p:nvPr/>
            </p:nvSpPr>
            <p:spPr>
              <a:xfrm>
                <a:off x="-2831752" y="-623069"/>
                <a:ext cx="1373607" cy="3215335"/>
              </a:xfrm>
              <a:prstGeom prst="chevron">
                <a:avLst>
                  <a:gd name="adj" fmla="val 26742"/>
                </a:avLst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Arrow: Pentagon 91">
                <a:extLst>
                  <a:ext uri="{FF2B5EF4-FFF2-40B4-BE49-F238E27FC236}">
                    <a16:creationId xmlns="" xmlns:a16="http://schemas.microsoft.com/office/drawing/2014/main" id="{9E4AEC3E-8FD8-4AA4-853F-360E204E8E4F}"/>
                  </a:ext>
                </a:extLst>
              </p:cNvPr>
              <p:cNvSpPr/>
              <p:nvPr/>
            </p:nvSpPr>
            <p:spPr>
              <a:xfrm>
                <a:off x="-8597734" y="-623068"/>
                <a:ext cx="6489179" cy="328187"/>
              </a:xfrm>
              <a:prstGeom prst="homePlate">
                <a:avLst>
                  <a:gd name="adj" fmla="val 2285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id="{C01430E0-90FF-43C7-8885-B561AF180B19}"/>
                </a:ext>
              </a:extLst>
            </p:cNvPr>
            <p:cNvSpPr/>
            <p:nvPr/>
          </p:nvSpPr>
          <p:spPr>
            <a:xfrm>
              <a:off x="8048557" y="2938347"/>
              <a:ext cx="136883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SOCIAL</a:t>
              </a:r>
            </a:p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 RE-INTEGRATION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1421400C-B9DC-4118-8A71-3BC252AC5997}"/>
              </a:ext>
            </a:extLst>
          </p:cNvPr>
          <p:cNvSpPr/>
          <p:nvPr/>
        </p:nvSpPr>
        <p:spPr>
          <a:xfrm rot="16200000">
            <a:off x="85969" y="4625416"/>
            <a:ext cx="1275063" cy="509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1200">
                <a:solidFill>
                  <a:schemeClr val="tx1"/>
                </a:solidFill>
              </a:rPr>
              <a:t>OPERATIONAL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="" xmlns:a16="http://schemas.microsoft.com/office/drawing/2014/main" id="{FDA36743-105F-4D8F-867F-B2DC40B1B7FA}"/>
              </a:ext>
            </a:extLst>
          </p:cNvPr>
          <p:cNvGrpSpPr/>
          <p:nvPr/>
        </p:nvGrpSpPr>
        <p:grpSpPr>
          <a:xfrm>
            <a:off x="1487824" y="2128887"/>
            <a:ext cx="5505670" cy="311755"/>
            <a:chOff x="1487824" y="2079727"/>
            <a:chExt cx="5505670" cy="311755"/>
          </a:xfrm>
        </p:grpSpPr>
        <p:sp>
          <p:nvSpPr>
            <p:cNvPr id="63" name="Arrow: Up 74">
              <a:extLst>
                <a:ext uri="{FF2B5EF4-FFF2-40B4-BE49-F238E27FC236}">
                  <a16:creationId xmlns="" xmlns:a16="http://schemas.microsoft.com/office/drawing/2014/main" id="{3029A188-5459-443E-B6A0-272F261A06AC}"/>
                </a:ext>
              </a:extLst>
            </p:cNvPr>
            <p:cNvSpPr/>
            <p:nvPr/>
          </p:nvSpPr>
          <p:spPr>
            <a:xfrm>
              <a:off x="1487824" y="2083235"/>
              <a:ext cx="594841" cy="308247"/>
            </a:xfrm>
            <a:prstGeom prst="upArrow">
              <a:avLst/>
            </a:prstGeom>
            <a:solidFill>
              <a:srgbClr val="CAAE5F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4" name="Arrow: Up 75">
              <a:extLst>
                <a:ext uri="{FF2B5EF4-FFF2-40B4-BE49-F238E27FC236}">
                  <a16:creationId xmlns="" xmlns:a16="http://schemas.microsoft.com/office/drawing/2014/main" id="{EAC3B7A3-4889-45F0-AB2E-9DE024D4287D}"/>
                </a:ext>
              </a:extLst>
            </p:cNvPr>
            <p:cNvSpPr/>
            <p:nvPr/>
          </p:nvSpPr>
          <p:spPr>
            <a:xfrm rot="10800000">
              <a:off x="2975698" y="2083235"/>
              <a:ext cx="594841" cy="308247"/>
            </a:xfrm>
            <a:prstGeom prst="upArrow">
              <a:avLst/>
            </a:prstGeom>
            <a:solidFill>
              <a:srgbClr val="679F8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5" name="Arrow: Up 76">
              <a:extLst>
                <a:ext uri="{FF2B5EF4-FFF2-40B4-BE49-F238E27FC236}">
                  <a16:creationId xmlns="" xmlns:a16="http://schemas.microsoft.com/office/drawing/2014/main" id="{69535468-4A12-4FE0-8AEB-BA8878050FE0}"/>
                </a:ext>
              </a:extLst>
            </p:cNvPr>
            <p:cNvSpPr/>
            <p:nvPr/>
          </p:nvSpPr>
          <p:spPr>
            <a:xfrm>
              <a:off x="5208200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6" name="Arrow: Up 77">
              <a:extLst>
                <a:ext uri="{FF2B5EF4-FFF2-40B4-BE49-F238E27FC236}">
                  <a16:creationId xmlns="" xmlns:a16="http://schemas.microsoft.com/office/drawing/2014/main" id="{76AB7436-676F-42D6-8DC3-25634D637DFE}"/>
                </a:ext>
              </a:extLst>
            </p:cNvPr>
            <p:cNvSpPr/>
            <p:nvPr/>
          </p:nvSpPr>
          <p:spPr>
            <a:xfrm>
              <a:off x="5803427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7" name="Arrow: Up 78">
              <a:extLst>
                <a:ext uri="{FF2B5EF4-FFF2-40B4-BE49-F238E27FC236}">
                  <a16:creationId xmlns="" xmlns:a16="http://schemas.microsoft.com/office/drawing/2014/main" id="{694679B6-CBFE-4B8D-9C22-0EA09ECAE53D}"/>
                </a:ext>
              </a:extLst>
            </p:cNvPr>
            <p:cNvSpPr/>
            <p:nvPr/>
          </p:nvSpPr>
          <p:spPr>
            <a:xfrm>
              <a:off x="6398653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="" xmlns:a16="http://schemas.microsoft.com/office/drawing/2014/main" id="{29CE1EC3-DCA5-4CB4-A395-0428BE115E97}"/>
              </a:ext>
            </a:extLst>
          </p:cNvPr>
          <p:cNvGrpSpPr/>
          <p:nvPr/>
        </p:nvGrpSpPr>
        <p:grpSpPr>
          <a:xfrm>
            <a:off x="1060053" y="2443400"/>
            <a:ext cx="6897645" cy="2342963"/>
            <a:chOff x="1060053" y="2394240"/>
            <a:chExt cx="6897645" cy="23429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9" name="Arrow: Pentagon 81">
              <a:extLst>
                <a:ext uri="{FF2B5EF4-FFF2-40B4-BE49-F238E27FC236}">
                  <a16:creationId xmlns="" xmlns:a16="http://schemas.microsoft.com/office/drawing/2014/main" id="{4CEED67E-AC2E-4977-AEF9-2737471FFC73}"/>
                </a:ext>
              </a:extLst>
            </p:cNvPr>
            <p:cNvSpPr/>
            <p:nvPr/>
          </p:nvSpPr>
          <p:spPr>
            <a:xfrm>
              <a:off x="1060053" y="2396035"/>
              <a:ext cx="3409113" cy="682081"/>
            </a:xfrm>
            <a:prstGeom prst="homePlate">
              <a:avLst>
                <a:gd name="adj" fmla="val 25947"/>
              </a:avLst>
            </a:prstGeom>
            <a:gradFill>
              <a:gsLst>
                <a:gs pos="100000">
                  <a:srgbClr val="679F81"/>
                </a:gs>
                <a:gs pos="0">
                  <a:srgbClr val="CAAE5F">
                    <a:lumMod val="40000"/>
                    <a:lumOff val="60000"/>
                  </a:srgbClr>
                </a:gs>
                <a:gs pos="88000">
                  <a:srgbClr val="CAAE5F"/>
                </a:gs>
              </a:gsLst>
              <a:lin ang="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INCARCERATION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="" xmlns:a16="http://schemas.microsoft.com/office/drawing/2014/main" id="{83724478-BE88-41E2-A522-931FC8D42574}"/>
                </a:ext>
              </a:extLst>
            </p:cNvPr>
            <p:cNvGrpSpPr/>
            <p:nvPr/>
          </p:nvGrpSpPr>
          <p:grpSpPr>
            <a:xfrm>
              <a:off x="1060053" y="2394240"/>
              <a:ext cx="6897645" cy="2342963"/>
              <a:chOff x="1076526" y="2115919"/>
              <a:chExt cx="6897645" cy="234296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1" name="Arrow: Chevron 83">
                <a:extLst>
                  <a:ext uri="{FF2B5EF4-FFF2-40B4-BE49-F238E27FC236}">
                    <a16:creationId xmlns="" xmlns:a16="http://schemas.microsoft.com/office/drawing/2014/main" id="{E457D512-B7C9-4CAB-B6E0-09E1ABAD56B1}"/>
                  </a:ext>
                </a:extLst>
              </p:cNvPr>
              <p:cNvSpPr/>
              <p:nvPr/>
            </p:nvSpPr>
            <p:spPr>
              <a:xfrm>
                <a:off x="4398808" y="2115919"/>
                <a:ext cx="3575363" cy="682081"/>
              </a:xfrm>
              <a:prstGeom prst="chevron">
                <a:avLst>
                  <a:gd name="adj" fmla="val 26704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REHABILITATION</a:t>
                </a:r>
              </a:p>
            </p:txBody>
          </p:sp>
          <p:sp>
            <p:nvSpPr>
              <p:cNvPr id="72" name="Arrow: Pentagon 84">
                <a:extLst>
                  <a:ext uri="{FF2B5EF4-FFF2-40B4-BE49-F238E27FC236}">
                    <a16:creationId xmlns="" xmlns:a16="http://schemas.microsoft.com/office/drawing/2014/main" id="{A1A46C57-29AF-44C7-A5F1-D34A88A83E1F}"/>
                  </a:ext>
                </a:extLst>
              </p:cNvPr>
              <p:cNvSpPr/>
              <p:nvPr/>
            </p:nvSpPr>
            <p:spPr>
              <a:xfrm>
                <a:off x="1076526" y="2947257"/>
                <a:ext cx="6897645" cy="682081"/>
              </a:xfrm>
              <a:prstGeom prst="homePlate">
                <a:avLst>
                  <a:gd name="adj" fmla="val 16066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SECURITY</a:t>
                </a:r>
              </a:p>
            </p:txBody>
          </p:sp>
          <p:sp>
            <p:nvSpPr>
              <p:cNvPr id="73" name="Arrow: Pentagon 85">
                <a:extLst>
                  <a:ext uri="{FF2B5EF4-FFF2-40B4-BE49-F238E27FC236}">
                    <a16:creationId xmlns="" xmlns:a16="http://schemas.microsoft.com/office/drawing/2014/main" id="{4B4B3D1D-D80A-4052-8057-360E3D7DC9C3}"/>
                  </a:ext>
                </a:extLst>
              </p:cNvPr>
              <p:cNvSpPr/>
              <p:nvPr/>
            </p:nvSpPr>
            <p:spPr>
              <a:xfrm>
                <a:off x="1076526" y="3776801"/>
                <a:ext cx="6897645" cy="682081"/>
              </a:xfrm>
              <a:prstGeom prst="homePlate">
                <a:avLst>
                  <a:gd name="adj" fmla="val 14709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CARE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81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Phase II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BA929098-AD32-4210-B737-BCD614C07400}"/>
              </a:ext>
            </a:extLst>
          </p:cNvPr>
          <p:cNvCxnSpPr>
            <a:stCxn id="78" idx="2"/>
          </p:cNvCxnSpPr>
          <p:nvPr/>
        </p:nvCxnSpPr>
        <p:spPr>
          <a:xfrm flipH="1">
            <a:off x="1346218" y="3248954"/>
            <a:ext cx="3340" cy="3312000"/>
          </a:xfrm>
          <a:prstGeom prst="line">
            <a:avLst/>
          </a:prstGeom>
          <a:noFill/>
          <a:ln w="6350" cap="flat" cmpd="sng" algn="ctr">
            <a:solidFill>
              <a:srgbClr val="3C5D7A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ABC964D6-A678-41D2-9782-71DAD492DEC1}"/>
              </a:ext>
            </a:extLst>
          </p:cNvPr>
          <p:cNvCxnSpPr>
            <a:cxnSpLocks/>
            <a:stCxn id="80" idx="2"/>
          </p:cNvCxnSpPr>
          <p:nvPr/>
        </p:nvCxnSpPr>
        <p:spPr>
          <a:xfrm flipH="1">
            <a:off x="3696035" y="3248954"/>
            <a:ext cx="1534" cy="3312000"/>
          </a:xfrm>
          <a:prstGeom prst="line">
            <a:avLst/>
          </a:prstGeom>
          <a:noFill/>
          <a:ln w="6350" cap="flat" cmpd="sng" algn="ctr">
            <a:solidFill>
              <a:srgbClr val="92667D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A5BC571D-01B3-4E83-91E1-17B5566934DD}"/>
              </a:ext>
            </a:extLst>
          </p:cNvPr>
          <p:cNvCxnSpPr>
            <a:cxnSpLocks/>
          </p:cNvCxnSpPr>
          <p:nvPr/>
        </p:nvCxnSpPr>
        <p:spPr>
          <a:xfrm>
            <a:off x="6095075" y="3204210"/>
            <a:ext cx="11811" cy="3356744"/>
          </a:xfrm>
          <a:prstGeom prst="line">
            <a:avLst/>
          </a:prstGeom>
          <a:noFill/>
          <a:ln w="6350" cap="flat" cmpd="sng" algn="ctr">
            <a:solidFill>
              <a:srgbClr val="D17083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8399648" y="3203831"/>
            <a:ext cx="1262" cy="3384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78" name="Diamond 77">
            <a:extLst>
              <a:ext uri="{FF2B5EF4-FFF2-40B4-BE49-F238E27FC236}">
                <a16:creationId xmlns:a16="http://schemas.microsoft.com/office/drawing/2014/main" xmlns="" id="{76FF4B26-11AC-4EDE-AA3B-7CFA55B822B2}"/>
              </a:ext>
            </a:extLst>
          </p:cNvPr>
          <p:cNvSpPr/>
          <p:nvPr/>
        </p:nvSpPr>
        <p:spPr>
          <a:xfrm>
            <a:off x="844899" y="2239637"/>
            <a:ext cx="1009318" cy="1009318"/>
          </a:xfrm>
          <a:prstGeom prst="diamond">
            <a:avLst/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0A160CFD-43D7-4E00-9F3C-55BF3603DE22}"/>
              </a:ext>
            </a:extLst>
          </p:cNvPr>
          <p:cNvSpPr txBox="1"/>
          <p:nvPr/>
        </p:nvSpPr>
        <p:spPr>
          <a:xfrm>
            <a:off x="344113" y="1181135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1: People and structure alignment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0" name="Diamond 79">
            <a:extLst>
              <a:ext uri="{FF2B5EF4-FFF2-40B4-BE49-F238E27FC236}">
                <a16:creationId xmlns:a16="http://schemas.microsoft.com/office/drawing/2014/main" xmlns="" id="{62916D38-2F36-4448-9D69-AFACFD642566}"/>
              </a:ext>
            </a:extLst>
          </p:cNvPr>
          <p:cNvSpPr/>
          <p:nvPr/>
        </p:nvSpPr>
        <p:spPr>
          <a:xfrm>
            <a:off x="3192910" y="2239637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FD70F71-3EEE-4D9D-B569-6F3CB693D2C7}"/>
              </a:ext>
            </a:extLst>
          </p:cNvPr>
          <p:cNvSpPr txBox="1"/>
          <p:nvPr/>
        </p:nvSpPr>
        <p:spPr>
          <a:xfrm>
            <a:off x="2782031" y="1192388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2: Process and technology</a:t>
            </a:r>
            <a:endParaRPr lang="en-US" sz="2000" b="1" dirty="0">
              <a:latin typeface="Calibri Light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xmlns="" id="{1E13CDCD-F632-4603-AE7A-EB3BBAA3200E}"/>
              </a:ext>
            </a:extLst>
          </p:cNvPr>
          <p:cNvSpPr/>
          <p:nvPr/>
        </p:nvSpPr>
        <p:spPr>
          <a:xfrm>
            <a:off x="5600742" y="2107657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68CFDE06-E85F-4067-8A96-351F0AC10372}"/>
              </a:ext>
            </a:extLst>
          </p:cNvPr>
          <p:cNvSpPr txBox="1"/>
          <p:nvPr/>
        </p:nvSpPr>
        <p:spPr>
          <a:xfrm>
            <a:off x="4952356" y="1199822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3: Governance</a:t>
            </a:r>
            <a:endParaRPr lang="en-US" sz="2000" b="1" dirty="0">
              <a:latin typeface="Calibri Light"/>
            </a:endParaRP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xmlns="" id="{C8E5DB5C-D386-43FC-A2D7-CBC276ECDF14}"/>
              </a:ext>
            </a:extLst>
          </p:cNvPr>
          <p:cNvSpPr/>
          <p:nvPr/>
        </p:nvSpPr>
        <p:spPr>
          <a:xfrm>
            <a:off x="7894989" y="2081746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ADE09240-E0F9-4612-A47D-BDAB5AF46832}"/>
              </a:ext>
            </a:extLst>
          </p:cNvPr>
          <p:cNvSpPr txBox="1"/>
          <p:nvPr/>
        </p:nvSpPr>
        <p:spPr>
          <a:xfrm>
            <a:off x="7201853" y="1211378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4: Change Management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6" name="Rectangle: Rounded Corners 22">
            <a:extLst>
              <a:ext uri="{FF2B5EF4-FFF2-40B4-BE49-F238E27FC236}">
                <a16:creationId xmlns:a16="http://schemas.microsoft.com/office/drawing/2014/main" xmlns="" id="{552CB79F-547E-4D7D-8311-0FA8D32ECD55}"/>
              </a:ext>
            </a:extLst>
          </p:cNvPr>
          <p:cNvSpPr/>
          <p:nvPr/>
        </p:nvSpPr>
        <p:spPr>
          <a:xfrm>
            <a:off x="349796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 Light"/>
              </a:rPr>
              <a:t>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7" name="Rectangle: Rounded Corners 24">
            <a:extLst>
              <a:ext uri="{FF2B5EF4-FFF2-40B4-BE49-F238E27FC236}">
                <a16:creationId xmlns:a16="http://schemas.microsoft.com/office/drawing/2014/main" xmlns="" id="{D610454D-9BD5-4A5A-AF40-8DB7360A5E09}"/>
              </a:ext>
            </a:extLst>
          </p:cNvPr>
          <p:cNvSpPr/>
          <p:nvPr/>
        </p:nvSpPr>
        <p:spPr>
          <a:xfrm>
            <a:off x="267037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8" name="Rectangle: Rounded Corners 26">
            <a:extLst>
              <a:ext uri="{FF2B5EF4-FFF2-40B4-BE49-F238E27FC236}">
                <a16:creationId xmlns:a16="http://schemas.microsoft.com/office/drawing/2014/main" xmlns="" id="{F291D2D3-7FB7-4B79-BCEA-EE247E021B41}"/>
              </a:ext>
            </a:extLst>
          </p:cNvPr>
          <p:cNvSpPr/>
          <p:nvPr/>
        </p:nvSpPr>
        <p:spPr>
          <a:xfrm>
            <a:off x="5041853" y="3472802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9" name="Rectangle: Rounded Corners 28">
            <a:extLst>
              <a:ext uri="{FF2B5EF4-FFF2-40B4-BE49-F238E27FC236}">
                <a16:creationId xmlns:a16="http://schemas.microsoft.com/office/drawing/2014/main" xmlns="" id="{33E5557B-879D-4E0E-B98E-12D2871EBC87}"/>
              </a:ext>
            </a:extLst>
          </p:cNvPr>
          <p:cNvSpPr/>
          <p:nvPr/>
        </p:nvSpPr>
        <p:spPr>
          <a:xfrm>
            <a:off x="736502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xmlns="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10793447" y="3248954"/>
            <a:ext cx="1262" cy="3312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123" name="Diamond 122">
            <a:extLst>
              <a:ext uri="{FF2B5EF4-FFF2-40B4-BE49-F238E27FC236}">
                <a16:creationId xmlns:a16="http://schemas.microsoft.com/office/drawing/2014/main" xmlns="" id="{C8E5DB5C-D386-43FC-A2D7-CBC276ECDF14}"/>
              </a:ext>
            </a:extLst>
          </p:cNvPr>
          <p:cNvSpPr/>
          <p:nvPr/>
        </p:nvSpPr>
        <p:spPr>
          <a:xfrm>
            <a:off x="10300377" y="2143079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ADE09240-E0F9-4612-A47D-BDAB5AF46832}"/>
              </a:ext>
            </a:extLst>
          </p:cNvPr>
          <p:cNvSpPr txBox="1"/>
          <p:nvPr/>
        </p:nvSpPr>
        <p:spPr>
          <a:xfrm>
            <a:off x="9725036" y="1195457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5: Self sufficiency</a:t>
            </a:r>
            <a:endParaRPr lang="en-US" sz="2000" b="1" dirty="0">
              <a:latin typeface="Calibri Light"/>
            </a:endParaRPr>
          </a:p>
        </p:txBody>
      </p:sp>
      <p:sp>
        <p:nvSpPr>
          <p:cNvPr id="125" name="Rectangle: Rounded Corners 28">
            <a:extLst>
              <a:ext uri="{FF2B5EF4-FFF2-40B4-BE49-F238E27FC236}">
                <a16:creationId xmlns:a16="http://schemas.microsoft.com/office/drawing/2014/main" xmlns="" id="{33E5557B-879D-4E0E-B98E-12D2871EBC87}"/>
              </a:ext>
            </a:extLst>
          </p:cNvPr>
          <p:cNvSpPr/>
          <p:nvPr/>
        </p:nvSpPr>
        <p:spPr>
          <a:xfrm>
            <a:off x="9688203" y="3472801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pic>
        <p:nvPicPr>
          <p:cNvPr id="32" name="Picture 4" descr="Image result for migration ICON">
            <a:extLst>
              <a:ext uri="{FF2B5EF4-FFF2-40B4-BE49-F238E27FC236}">
                <a16:creationId xmlns:a16="http://schemas.microsoft.com/office/drawing/2014/main" xmlns="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154113" y="2462278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result for operating model ICON">
            <a:extLst>
              <a:ext uri="{FF2B5EF4-FFF2-40B4-BE49-F238E27FC236}">
                <a16:creationId xmlns:a16="http://schemas.microsoft.com/office/drawing/2014/main" xmlns="" id="{6BBD01D9-1F78-46F5-9EE5-F7DFA26E3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4546" r="4546" b="4546"/>
          <a:stretch/>
        </p:blipFill>
        <p:spPr bwMode="auto">
          <a:xfrm>
            <a:off x="3432732" y="248341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Image result for policy icon">
            <a:extLst>
              <a:ext uri="{FF2B5EF4-FFF2-40B4-BE49-F238E27FC236}">
                <a16:creationId xmlns:a16="http://schemas.microsoft.com/office/drawing/2014/main" xmlns="" id="{301D3291-F319-459B-B638-AD11AF85D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3" t="5286" r="449"/>
          <a:stretch/>
        </p:blipFill>
        <p:spPr bwMode="auto">
          <a:xfrm>
            <a:off x="5912485" y="2378592"/>
            <a:ext cx="49520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Image result for CHANGE ICON">
            <a:extLst>
              <a:ext uri="{FF2B5EF4-FFF2-40B4-BE49-F238E27FC236}">
                <a16:creationId xmlns:a16="http://schemas.microsoft.com/office/drawing/2014/main" xmlns="" id="{36C7760B-B1E5-4DEC-994B-98F8D0E01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969" y="2312621"/>
            <a:ext cx="53454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Image result for migration ICON">
            <a:extLst>
              <a:ext uri="{FF2B5EF4-FFF2-40B4-BE49-F238E27FC236}">
                <a16:creationId xmlns:a16="http://schemas.microsoft.com/office/drawing/2014/main" xmlns="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0629545" y="23614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DA9E74D-9280-428E-BEFE-A8C113AA9030}"/>
              </a:ext>
            </a:extLst>
          </p:cNvPr>
          <p:cNvSpPr txBox="1"/>
          <p:nvPr/>
        </p:nvSpPr>
        <p:spPr>
          <a:xfrm>
            <a:off x="328335" y="3545490"/>
            <a:ext cx="2202921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chemeClr val="bg1"/>
                </a:solidFill>
                <a:latin typeface="Lato"/>
              </a:rPr>
              <a:t>Review the organisational structure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solidFill>
                  <a:schemeClr val="bg1"/>
                </a:solidFill>
                <a:latin typeface="Lato"/>
              </a:rPr>
              <a:t>Conduct specialised HR exercises to define key concepts such as the ‘ideal correctional official’, the ideal culture, the competency sets required across the organisation for greater professionalisation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50" dirty="0">
                <a:solidFill>
                  <a:schemeClr val="bg1"/>
                </a:solidFill>
                <a:latin typeface="Lato"/>
              </a:rPr>
              <a:t>Deploy culture interventions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3E6AA2B-9ABB-4695-B67D-322FFFDCC52E}"/>
              </a:ext>
            </a:extLst>
          </p:cNvPr>
          <p:cNvSpPr txBox="1"/>
          <p:nvPr/>
        </p:nvSpPr>
        <p:spPr>
          <a:xfrm>
            <a:off x="2685554" y="3595504"/>
            <a:ext cx="21639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Mapping of business processes reflective of the Service Delivery Model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Incorporating workflows into standardised documentation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Input of workflows into system design and enhancement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Training for users on processes and technology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Facilitate centralisation of ICT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570F1AB6-F2A1-497E-A0D0-A79DBE677E71}"/>
              </a:ext>
            </a:extLst>
          </p:cNvPr>
          <p:cNvSpPr txBox="1"/>
          <p:nvPr/>
        </p:nvSpPr>
        <p:spPr>
          <a:xfrm>
            <a:off x="5146660" y="3622082"/>
            <a:ext cx="19656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any affected policies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of the Delegations of Authority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the B-Order and ORP </a:t>
            </a:r>
            <a:endParaRPr lang="en-ZA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6E128783-7D69-4D7D-A4E3-262E772788E0}"/>
              </a:ext>
            </a:extLst>
          </p:cNvPr>
          <p:cNvSpPr txBox="1"/>
          <p:nvPr/>
        </p:nvSpPr>
        <p:spPr>
          <a:xfrm>
            <a:off x="7394180" y="3637823"/>
            <a:ext cx="211071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Communication Strategy and Implementation Plan (Comms)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Selection and Capacitation of Change Leaders and Change Champions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Monitoring and Evaluation 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400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6E128783-7D69-4D7D-A4E3-262E772788E0}"/>
              </a:ext>
            </a:extLst>
          </p:cNvPr>
          <p:cNvSpPr txBox="1"/>
          <p:nvPr/>
        </p:nvSpPr>
        <p:spPr>
          <a:xfrm>
            <a:off x="9712846" y="3637823"/>
            <a:ext cx="211071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Defining the value of self sufficiency in support of self sustenance and revenue generation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Production workshops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Financial sustainability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600" dirty="0">
              <a:solidFill>
                <a:prstClr val="black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2516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55"/>
          <p:cNvSpPr/>
          <p:nvPr/>
        </p:nvSpPr>
        <p:spPr>
          <a:xfrm>
            <a:off x="-36894" y="1104483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</a:t>
            </a:r>
          </a:p>
        </p:txBody>
      </p:sp>
      <p:sp>
        <p:nvSpPr>
          <p:cNvPr id="153" name="Rectangle: Rounded Corners 57"/>
          <p:cNvSpPr/>
          <p:nvPr/>
        </p:nvSpPr>
        <p:spPr>
          <a:xfrm>
            <a:off x="8607544" y="2362689"/>
            <a:ext cx="2147542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02" name="Rectangle: Rounded Corners 129">
            <a:extLst>
              <a:ext uri="{FF2B5EF4-FFF2-40B4-BE49-F238E27FC236}">
                <a16:creationId xmlns="" xmlns:a16="http://schemas.microsoft.com/office/drawing/2014/main" id="{25E520A2-F864-4667-999D-A56ACB66DEDC}"/>
              </a:ext>
            </a:extLst>
          </p:cNvPr>
          <p:cNvSpPr/>
          <p:nvPr/>
        </p:nvSpPr>
        <p:spPr>
          <a:xfrm>
            <a:off x="6213776" y="5137905"/>
            <a:ext cx="2042444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06" name="Rectangle: Rounded Corners 57"/>
          <p:cNvSpPr/>
          <p:nvPr/>
        </p:nvSpPr>
        <p:spPr>
          <a:xfrm>
            <a:off x="4161758" y="1203133"/>
            <a:ext cx="2105355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cxnSp>
        <p:nvCxnSpPr>
          <p:cNvPr id="118" name="Elbow Connector 117"/>
          <p:cNvCxnSpPr/>
          <p:nvPr/>
        </p:nvCxnSpPr>
        <p:spPr>
          <a:xfrm rot="5400000" flipH="1" flipV="1">
            <a:off x="3556273" y="2547690"/>
            <a:ext cx="361659" cy="2587741"/>
          </a:xfrm>
          <a:prstGeom prst="bentConnector2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19" name="Elbow Connector 118"/>
          <p:cNvCxnSpPr>
            <a:stCxn id="152" idx="0"/>
          </p:cNvCxnSpPr>
          <p:nvPr/>
        </p:nvCxnSpPr>
        <p:spPr>
          <a:xfrm rot="16200000" flipV="1">
            <a:off x="8231470" y="2413240"/>
            <a:ext cx="459874" cy="2694853"/>
          </a:xfrm>
          <a:prstGeom prst="bentConnector2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22" name="Elbow Connector 121"/>
          <p:cNvCxnSpPr/>
          <p:nvPr/>
        </p:nvCxnSpPr>
        <p:spPr>
          <a:xfrm rot="5400000">
            <a:off x="8300919" y="1737131"/>
            <a:ext cx="383514" cy="2660609"/>
          </a:xfrm>
          <a:prstGeom prst="bentConnector2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3" name="Rectangle: Rounded Corners 57"/>
          <p:cNvSpPr/>
          <p:nvPr/>
        </p:nvSpPr>
        <p:spPr>
          <a:xfrm>
            <a:off x="6337297" y="1887391"/>
            <a:ext cx="1978072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671447" y="1250644"/>
            <a:ext cx="1503360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Workstream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Leader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??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836311" y="1921250"/>
            <a:ext cx="92095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HR Planning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>
            <a:off x="7079475" y="2411291"/>
            <a:ext cx="19795" cy="2726614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27" name="Straight Connector 126"/>
          <p:cNvCxnSpPr/>
          <p:nvPr/>
        </p:nvCxnSpPr>
        <p:spPr>
          <a:xfrm>
            <a:off x="5054284" y="1727033"/>
            <a:ext cx="24287" cy="3438654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6744278" y="5165687"/>
            <a:ext cx="623953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HR 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Support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9" name="Freeform 128"/>
          <p:cNvSpPr/>
          <p:nvPr/>
        </p:nvSpPr>
        <p:spPr>
          <a:xfrm>
            <a:off x="4335198" y="3035164"/>
            <a:ext cx="3512524" cy="787672"/>
          </a:xfrm>
          <a:custGeom>
            <a:avLst/>
            <a:gdLst>
              <a:gd name="connsiteX0" fmla="*/ 523568 w 4669568"/>
              <a:gd name="connsiteY0" fmla="*/ 0 h 1047137"/>
              <a:gd name="connsiteX1" fmla="*/ 532645 w 4669568"/>
              <a:gd name="connsiteY1" fmla="*/ 915 h 1047137"/>
              <a:gd name="connsiteX2" fmla="*/ 532645 w 4669568"/>
              <a:gd name="connsiteY2" fmla="*/ 2 h 1047137"/>
              <a:gd name="connsiteX3" fmla="*/ 4145990 w 4669568"/>
              <a:gd name="connsiteY3" fmla="*/ 2 h 1047137"/>
              <a:gd name="connsiteX4" fmla="*/ 4146000 w 4669568"/>
              <a:gd name="connsiteY4" fmla="*/ 1 h 1047137"/>
              <a:gd name="connsiteX5" fmla="*/ 4669568 w 4669568"/>
              <a:gd name="connsiteY5" fmla="*/ 523569 h 1047137"/>
              <a:gd name="connsiteX6" fmla="*/ 4146000 w 4669568"/>
              <a:gd name="connsiteY6" fmla="*/ 1047137 h 1047137"/>
              <a:gd name="connsiteX7" fmla="*/ 532645 w 4669568"/>
              <a:gd name="connsiteY7" fmla="*/ 1047137 h 1047137"/>
              <a:gd name="connsiteX8" fmla="*/ 532645 w 4669568"/>
              <a:gd name="connsiteY8" fmla="*/ 1046221 h 1047137"/>
              <a:gd name="connsiteX9" fmla="*/ 523568 w 4669568"/>
              <a:gd name="connsiteY9" fmla="*/ 1047136 h 1047137"/>
              <a:gd name="connsiteX10" fmla="*/ 0 w 4669568"/>
              <a:gd name="connsiteY10" fmla="*/ 523568 h 1047137"/>
              <a:gd name="connsiteX11" fmla="*/ 523568 w 4669568"/>
              <a:gd name="connsiteY11" fmla="*/ 0 h 104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69568" h="1047137">
                <a:moveTo>
                  <a:pt x="523568" y="0"/>
                </a:moveTo>
                <a:lnTo>
                  <a:pt x="532645" y="915"/>
                </a:lnTo>
                <a:lnTo>
                  <a:pt x="532645" y="2"/>
                </a:lnTo>
                <a:lnTo>
                  <a:pt x="4145990" y="2"/>
                </a:lnTo>
                <a:lnTo>
                  <a:pt x="4146000" y="1"/>
                </a:lnTo>
                <a:cubicBezTo>
                  <a:pt x="4435159" y="1"/>
                  <a:pt x="4669568" y="234410"/>
                  <a:pt x="4669568" y="523569"/>
                </a:cubicBezTo>
                <a:cubicBezTo>
                  <a:pt x="4669568" y="812728"/>
                  <a:pt x="4435159" y="1047137"/>
                  <a:pt x="4146000" y="1047137"/>
                </a:cubicBezTo>
                <a:lnTo>
                  <a:pt x="532645" y="1047137"/>
                </a:lnTo>
                <a:lnTo>
                  <a:pt x="532645" y="1046221"/>
                </a:lnTo>
                <a:lnTo>
                  <a:pt x="523568" y="1047136"/>
                </a:lnTo>
                <a:cubicBezTo>
                  <a:pt x="234409" y="1047136"/>
                  <a:pt x="0" y="812727"/>
                  <a:pt x="0" y="523568"/>
                </a:cubicBezTo>
                <a:cubicBezTo>
                  <a:pt x="0" y="234409"/>
                  <a:pt x="234409" y="0"/>
                  <a:pt x="523568" y="0"/>
                </a:cubicBezTo>
                <a:close/>
              </a:path>
            </a:pathLst>
          </a:cu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88290" y="3057096"/>
            <a:ext cx="307710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Workstream</a:t>
            </a:r>
            <a:r>
              <a:rPr lang="en-US" sz="32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 1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People and structure alignment</a:t>
            </a:r>
            <a:endParaRPr lang="en-US" sz="2000" dirty="0">
              <a:solidFill>
                <a:prstClr val="white"/>
              </a:solidFill>
              <a:latin typeface="Segoe UI Semilight"/>
              <a:cs typeface="Segoe UI Semibold" panose="020B0702040204020203" pitchFamily="34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6293343" y="5193483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6385903" y="1935011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4194676" y="1269280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4" name="Rectangle: Rounded Corners 57"/>
          <p:cNvSpPr/>
          <p:nvPr/>
        </p:nvSpPr>
        <p:spPr>
          <a:xfrm>
            <a:off x="1183526" y="4011150"/>
            <a:ext cx="2318123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792921" y="4038033"/>
            <a:ext cx="1503404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AC Corporate 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Services</a:t>
            </a:r>
            <a:endParaRPr lang="en-US" sz="16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1256720" y="4056670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7" name="Rectangle: Rounded Corners 57"/>
          <p:cNvSpPr/>
          <p:nvPr/>
        </p:nvSpPr>
        <p:spPr>
          <a:xfrm>
            <a:off x="1183526" y="2229283"/>
            <a:ext cx="2318123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807226" y="2275855"/>
            <a:ext cx="1424358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Head Corporate Services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1268760" y="2280354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40" name="Rectangle: Rounded Corners 57"/>
          <p:cNvSpPr/>
          <p:nvPr/>
        </p:nvSpPr>
        <p:spPr>
          <a:xfrm>
            <a:off x="3859708" y="5137905"/>
            <a:ext cx="2197128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7229932E-3864-4EE7-81F5-2F78313DD0A5}"/>
              </a:ext>
            </a:extLst>
          </p:cNvPr>
          <p:cNvSpPr txBox="1"/>
          <p:nvPr/>
        </p:nvSpPr>
        <p:spPr>
          <a:xfrm>
            <a:off x="4389654" y="5184412"/>
            <a:ext cx="1369179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RH Corporate Services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139174" y="2370572"/>
            <a:ext cx="143998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HR Admin &amp; </a:t>
            </a:r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Utilisation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8647411" y="2427831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0" name="Rectangle: Rounded Corners 129">
            <a:extLst>
              <a:ext uri="{FF2B5EF4-FFF2-40B4-BE49-F238E27FC236}">
                <a16:creationId xmlns="" xmlns:a16="http://schemas.microsoft.com/office/drawing/2014/main" id="{25E520A2-F864-4667-999D-A56ACB66DEDC}"/>
              </a:ext>
            </a:extLst>
          </p:cNvPr>
          <p:cNvSpPr/>
          <p:nvPr/>
        </p:nvSpPr>
        <p:spPr>
          <a:xfrm>
            <a:off x="8602077" y="3991528"/>
            <a:ext cx="2153966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8647410" y="4047738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9185615" y="3990604"/>
            <a:ext cx="1246436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Persal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Management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3938719" y="5203047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Composition of 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1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159" name="Elbow Connector 158"/>
          <p:cNvCxnSpPr/>
          <p:nvPr/>
        </p:nvCxnSpPr>
        <p:spPr>
          <a:xfrm>
            <a:off x="2466541" y="2787369"/>
            <a:ext cx="1886295" cy="544704"/>
          </a:xfrm>
          <a:prstGeom prst="bentConnector3">
            <a:avLst>
              <a:gd name="adj1" fmla="val 493"/>
            </a:avLst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45641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-4915" y="1072723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Overview of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1 progress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81809" y="3551027"/>
            <a:ext cx="595086" cy="595086"/>
          </a:xfrm>
          <a:prstGeom prst="ellipse">
            <a:avLst/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2190" y="4252905"/>
            <a:ext cx="142308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smtClean="0">
                <a:latin typeface="Segoe UI Semibold"/>
              </a:rPr>
              <a:t>HR </a:t>
            </a:r>
            <a:r>
              <a:rPr lang="fr-FR" sz="1600" dirty="0" err="1" smtClean="0">
                <a:latin typeface="Segoe UI Semibold"/>
              </a:rPr>
              <a:t>Strategy</a:t>
            </a:r>
            <a:r>
              <a:rPr lang="fr-FR" sz="1600" dirty="0" smtClean="0">
                <a:latin typeface="Segoe UI Semibold"/>
              </a:rPr>
              <a:t> &amp; OD intervention</a:t>
            </a:r>
          </a:p>
        </p:txBody>
      </p:sp>
      <p:sp>
        <p:nvSpPr>
          <p:cNvPr id="18" name="Oval 17"/>
          <p:cNvSpPr/>
          <p:nvPr/>
        </p:nvSpPr>
        <p:spPr>
          <a:xfrm>
            <a:off x="2579037" y="3551027"/>
            <a:ext cx="595086" cy="595086"/>
          </a:xfrm>
          <a:prstGeom prst="ellipse">
            <a:avLst/>
          </a:prstGeom>
          <a:solidFill>
            <a:srgbClr val="DD731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65038" y="4252905"/>
            <a:ext cx="142308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err="1" smtClean="0">
                <a:latin typeface="Segoe UI Semibold"/>
              </a:rPr>
              <a:t>Analysis</a:t>
            </a:r>
            <a:r>
              <a:rPr lang="fr-FR" sz="1600" dirty="0" smtClean="0">
                <a:latin typeface="Segoe UI Semibold"/>
              </a:rPr>
              <a:t> and micro structure </a:t>
            </a:r>
            <a:r>
              <a:rPr lang="fr-FR" sz="1600" dirty="0" err="1" smtClean="0">
                <a:latin typeface="Segoe UI Semibold"/>
              </a:rPr>
              <a:t>development</a:t>
            </a:r>
            <a:endParaRPr lang="fr-FR" sz="1600" dirty="0">
              <a:latin typeface="Segoe UI Semibold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647650" y="3551027"/>
            <a:ext cx="595086" cy="595086"/>
          </a:xfrm>
          <a:prstGeom prst="ellipse">
            <a:avLst/>
          </a:prstGeom>
          <a:solidFill>
            <a:srgbClr val="95A7D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3651" y="4252905"/>
            <a:ext cx="142308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err="1" smtClean="0">
                <a:latin typeface="Segoe UI Semibold"/>
              </a:rPr>
              <a:t>Approved</a:t>
            </a:r>
            <a:r>
              <a:rPr lang="fr-FR" sz="1600" dirty="0" smtClean="0">
                <a:latin typeface="Segoe UI Semibold"/>
              </a:rPr>
              <a:t> micro structure</a:t>
            </a:r>
            <a:endParaRPr lang="fr-FR" sz="1600" dirty="0">
              <a:latin typeface="Segoe UI Semibold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980510" y="3551027"/>
            <a:ext cx="595086" cy="595086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66511" y="4252905"/>
            <a:ext cx="142308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smtClean="0">
                <a:latin typeface="Segoe UI Semibold"/>
              </a:rPr>
              <a:t>Migration and roll out</a:t>
            </a:r>
            <a:endParaRPr lang="fr-FR" sz="1600" dirty="0">
              <a:latin typeface="Segoe UI Semibold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832719" y="3533489"/>
            <a:ext cx="595086" cy="595086"/>
          </a:xfrm>
          <a:prstGeom prst="ellipse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18720" y="4235367"/>
            <a:ext cx="1423084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smtClean="0">
                <a:latin typeface="Segoe UI Semibold"/>
              </a:rPr>
              <a:t>Job descriptions and Job </a:t>
            </a:r>
            <a:r>
              <a:rPr lang="fr-FR" sz="1600" dirty="0" err="1" smtClean="0">
                <a:latin typeface="Segoe UI Semibold"/>
              </a:rPr>
              <a:t>evaluation</a:t>
            </a:r>
            <a:endParaRPr lang="fr-FR" sz="1600" dirty="0">
              <a:latin typeface="Segoe UI Semibold"/>
            </a:endParaRPr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2364104849"/>
              </p:ext>
            </p:extLst>
          </p:nvPr>
        </p:nvGraphicFramePr>
        <p:xfrm>
          <a:off x="2086821" y="1072723"/>
          <a:ext cx="1800000" cy="23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1335178032"/>
              </p:ext>
            </p:extLst>
          </p:nvPr>
        </p:nvGraphicFramePr>
        <p:xfrm>
          <a:off x="4123020" y="1209165"/>
          <a:ext cx="1800000" cy="23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2986722724"/>
              </p:ext>
            </p:extLst>
          </p:nvPr>
        </p:nvGraphicFramePr>
        <p:xfrm>
          <a:off x="6221449" y="1121798"/>
          <a:ext cx="1800000" cy="23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2448687082"/>
              </p:ext>
            </p:extLst>
          </p:nvPr>
        </p:nvGraphicFramePr>
        <p:xfrm>
          <a:off x="8268456" y="1080000"/>
          <a:ext cx="1800000" cy="2455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2878671137"/>
              </p:ext>
            </p:extLst>
          </p:nvPr>
        </p:nvGraphicFramePr>
        <p:xfrm>
          <a:off x="-90840" y="1126225"/>
          <a:ext cx="1800000" cy="236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3" name="Oval 32"/>
          <p:cNvSpPr/>
          <p:nvPr/>
        </p:nvSpPr>
        <p:spPr>
          <a:xfrm>
            <a:off x="410542" y="1807328"/>
            <a:ext cx="900000" cy="900000"/>
          </a:xfrm>
          <a:prstGeom prst="ellipse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999" y="1958809"/>
            <a:ext cx="595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</a:rPr>
              <a:t>i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ZA" sz="2800" dirty="0">
              <a:solidFill>
                <a:schemeClr val="bg1"/>
              </a:solidFill>
            </a:endParaRPr>
          </a:p>
        </p:txBody>
      </p:sp>
      <p:graphicFrame>
        <p:nvGraphicFramePr>
          <p:cNvPr id="43" name="Chart 42"/>
          <p:cNvGraphicFramePr/>
          <p:nvPr>
            <p:extLst>
              <p:ext uri="{D42A27DB-BD31-4B8C-83A1-F6EECF244321}">
                <p14:modId xmlns:p14="http://schemas.microsoft.com/office/powerpoint/2010/main" val="3196821384"/>
              </p:ext>
            </p:extLst>
          </p:nvPr>
        </p:nvGraphicFramePr>
        <p:xfrm>
          <a:off x="10110905" y="1108807"/>
          <a:ext cx="1800000" cy="236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528742" y="1829519"/>
            <a:ext cx="900000" cy="900000"/>
            <a:chOff x="2529713" y="2666423"/>
            <a:chExt cx="900000" cy="900000"/>
          </a:xfrm>
        </p:grpSpPr>
        <p:sp>
          <p:nvSpPr>
            <p:cNvPr id="44" name="Oval 43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ii.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58568" y="1879526"/>
            <a:ext cx="900000" cy="900000"/>
            <a:chOff x="2529713" y="2666423"/>
            <a:chExt cx="900000" cy="900000"/>
          </a:xfrm>
        </p:grpSpPr>
        <p:sp>
          <p:nvSpPr>
            <p:cNvPr id="46" name="Oval 45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iv.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8717949" y="1856361"/>
            <a:ext cx="900000" cy="900000"/>
            <a:chOff x="2529713" y="2666423"/>
            <a:chExt cx="900000" cy="900000"/>
          </a:xfrm>
        </p:grpSpPr>
        <p:sp>
          <p:nvSpPr>
            <p:cNvPr id="49" name="Oval 48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</a:rPr>
                <a:t>v</a:t>
              </a:r>
              <a:r>
                <a:rPr lang="en-US" sz="2800" dirty="0" smtClean="0">
                  <a:solidFill>
                    <a:schemeClr val="bg1"/>
                  </a:solidFill>
                </a:rPr>
                <a:t>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0622605" y="1798073"/>
            <a:ext cx="900000" cy="900000"/>
            <a:chOff x="2529713" y="2666423"/>
            <a:chExt cx="900000" cy="900000"/>
          </a:xfrm>
        </p:grpSpPr>
        <p:sp>
          <p:nvSpPr>
            <p:cNvPr id="52" name="Oval 51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vi.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572355" y="1854398"/>
            <a:ext cx="900000" cy="900000"/>
            <a:chOff x="2529713" y="2666423"/>
            <a:chExt cx="900000" cy="900000"/>
          </a:xfrm>
        </p:grpSpPr>
        <p:sp>
          <p:nvSpPr>
            <p:cNvPr id="55" name="Oval 54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ligh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35131" y="2854813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iii.</a:t>
              </a:r>
              <a:endParaRPr lang="en-ZA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63" name="Oval 62"/>
          <p:cNvSpPr/>
          <p:nvPr/>
        </p:nvSpPr>
        <p:spPr>
          <a:xfrm>
            <a:off x="10899991" y="3533489"/>
            <a:ext cx="595086" cy="595086"/>
          </a:xfrm>
          <a:prstGeom prst="ellipse">
            <a:avLst/>
          </a:prstGeom>
          <a:solidFill>
            <a:srgbClr val="6600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egoe UI Semiligh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485992" y="4235367"/>
            <a:ext cx="142308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err="1" smtClean="0">
                <a:latin typeface="Segoe UI Semibold"/>
              </a:rPr>
              <a:t>Specialist</a:t>
            </a:r>
            <a:r>
              <a:rPr lang="fr-FR" sz="1600" dirty="0" smtClean="0">
                <a:latin typeface="Segoe UI Semibold"/>
              </a:rPr>
              <a:t> HR </a:t>
            </a:r>
            <a:r>
              <a:rPr lang="fr-FR" sz="1600" dirty="0" err="1" smtClean="0">
                <a:latin typeface="Segoe UI Semibold"/>
              </a:rPr>
              <a:t>exercises</a:t>
            </a:r>
            <a:endParaRPr lang="fr-FR" sz="1600" dirty="0">
              <a:latin typeface="Segoe UI Semi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87018" y="5037735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>
                <a:solidFill>
                  <a:prstClr val="black"/>
                </a:solidFill>
                <a:latin typeface="Segoe UI Semibold"/>
              </a:rPr>
              <a:t>35%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30805" y="5066363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23%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178823" y="5037734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12%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73548" y="5089392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13%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17949" y="5066362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17%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444640" y="5089392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4400" dirty="0">
                <a:solidFill>
                  <a:prstClr val="black"/>
                </a:solidFill>
                <a:latin typeface="Segoe UI Semibold"/>
              </a:rPr>
              <a:t>35%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7398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1062</Words>
  <Application>Microsoft Office PowerPoint</Application>
  <PresentationFormat>Widescreen</PresentationFormat>
  <Paragraphs>245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Consolas</vt:lpstr>
      <vt:lpstr>Georgia</vt:lpstr>
      <vt:lpstr>Lato</vt:lpstr>
      <vt:lpstr>Segoe UI</vt:lpstr>
      <vt:lpstr>Segoe UI Light</vt:lpstr>
      <vt:lpstr>Segoe UI Semibold</vt:lpstr>
      <vt:lpstr>Segoe UI Semilight</vt:lpstr>
      <vt:lpstr>Verdana</vt:lpstr>
      <vt:lpstr>2_Office Theme</vt:lpstr>
      <vt:lpstr>Office Theme</vt:lpstr>
      <vt:lpstr>3_Office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Correctional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Anbigay Naicker</dc:creator>
  <cp:lastModifiedBy>Anbigay Naicker</cp:lastModifiedBy>
  <cp:revision>52</cp:revision>
  <dcterms:created xsi:type="dcterms:W3CDTF">2020-09-29T12:34:43Z</dcterms:created>
  <dcterms:modified xsi:type="dcterms:W3CDTF">2020-10-08T16:59:46Z</dcterms:modified>
</cp:coreProperties>
</file>