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</p:sldMasterIdLst>
  <p:notesMasterIdLst>
    <p:notesMasterId r:id="rId19"/>
  </p:notesMasterIdLst>
  <p:sldIdLst>
    <p:sldId id="271" r:id="rId5"/>
    <p:sldId id="258" r:id="rId6"/>
    <p:sldId id="259" r:id="rId7"/>
    <p:sldId id="266" r:id="rId8"/>
    <p:sldId id="261" r:id="rId9"/>
    <p:sldId id="262" r:id="rId10"/>
    <p:sldId id="260" r:id="rId11"/>
    <p:sldId id="264" r:id="rId12"/>
    <p:sldId id="265" r:id="rId13"/>
    <p:sldId id="267" r:id="rId14"/>
    <p:sldId id="268" r:id="rId15"/>
    <p:sldId id="273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DD731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2.6847623879587348E-3"/>
          <c:w val="1"/>
          <c:h val="0.9382504650769490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95A7DB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51A-4762-96B8-19FF44F3A4F9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51A-4762-96B8-19FF44F3A4F9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1644681210891254E-2"/>
          <c:w val="1"/>
          <c:h val="0.9297733806866227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DB-42E6-8A3F-E7494D95EAA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DB-42E6-8A3F-E7494D95EAA3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6600F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2020/10/06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10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</a:t>
            </a: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1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27492"/>
              </p:ext>
            </p:extLst>
          </p:nvPr>
        </p:nvGraphicFramePr>
        <p:xfrm>
          <a:off x="272194" y="1153932"/>
          <a:ext cx="11571232" cy="5294635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Define </a:t>
                      </a:r>
                      <a:r>
                        <a:rPr lang="en-ZA" sz="1400" b="1" i="0" u="none" strike="noStrike" kern="12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HR</a:t>
                      </a: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Strategy and OD intervention 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Conduct analysis and draft Macro Structure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Finalisation and approval of the Micro Structure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Competency Model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Job Descriptions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Job Evaluation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Migration and Roll-Out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Conduct specialist HR exercises to define key concepts such as the “ideal correctional official”</a:t>
                      </a:r>
                      <a:endParaRPr lang="en-ZA" sz="1400" b="1" i="0" u="none" strike="noStrike" kern="1200" baseline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1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18566"/>
            <a:ext cx="5891277" cy="690893"/>
            <a:chOff x="428696" y="949325"/>
            <a:chExt cx="4360694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2432830" cy="602142"/>
              <a:chOff x="2147548" y="948956"/>
              <a:chExt cx="2432830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>
                <a:off x="2591472" y="1300216"/>
                <a:ext cx="1988906" cy="0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528721"/>
              <a:chOff x="431799" y="990281"/>
              <a:chExt cx="1447671" cy="528721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370515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Define HR Strategy and OD intervention 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606250"/>
            <a:ext cx="7324662" cy="690893"/>
            <a:chOff x="428696" y="1784011"/>
            <a:chExt cx="5421678" cy="693106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528721"/>
                <a:chOff x="431798" y="990281"/>
                <a:chExt cx="1447672" cy="528721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ZA" sz="1200" kern="0" dirty="0">
                      <a:solidFill>
                        <a:prstClr val="black"/>
                      </a:solidFill>
                      <a:latin typeface="Calibri Light"/>
                    </a:rPr>
                    <a:t>Conduct analysis and draft Macro Structure </a:t>
                  </a: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8821" y="4969304"/>
            <a:ext cx="6888511" cy="690893"/>
            <a:chOff x="428696" y="4288071"/>
            <a:chExt cx="5098841" cy="693106"/>
          </a:xfrm>
        </p:grpSpPr>
        <p:grpSp>
          <p:nvGrpSpPr>
            <p:cNvPr id="75" name="Group 74"/>
            <p:cNvGrpSpPr/>
            <p:nvPr/>
          </p:nvGrpSpPr>
          <p:grpSpPr>
            <a:xfrm>
              <a:off x="2753363" y="4288071"/>
              <a:ext cx="2774174" cy="596240"/>
              <a:chOff x="2616671" y="4481679"/>
              <a:chExt cx="2774174" cy="596240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>
                <a:off x="3051393" y="4882629"/>
                <a:ext cx="2339452" cy="0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6671" y="4586150"/>
                <a:ext cx="367070" cy="491769"/>
              </a:xfrm>
              <a:prstGeom prst="ellipse">
                <a:avLst/>
              </a:prstGeom>
              <a:solidFill>
                <a:schemeClr val="accent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4816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Job Descriptions </a:t>
                  </a: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441109" y="2719532"/>
                <a:ext cx="2100020" cy="347572"/>
                <a:chOff x="6441109" y="2719532"/>
                <a:chExt cx="2100020" cy="347572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>
                  <a:off x="6441109" y="3067104"/>
                  <a:ext cx="2100020" cy="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528721"/>
                <a:chOff x="431799" y="990281"/>
                <a:chExt cx="1447671" cy="528721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Calibri Light"/>
                    </a:rPr>
                    <a:t>D</a:t>
                  </a: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eliverable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err="1">
                      <a:solidFill>
                        <a:prstClr val="black"/>
                      </a:solidFill>
                      <a:latin typeface="Calibri Light"/>
                    </a:rPr>
                    <a:t>Finalisation</a:t>
                  </a: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 and approval of the Micro Structure </a:t>
                  </a: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181620"/>
            <a:ext cx="9766891" cy="690893"/>
            <a:chOff x="428696" y="3453383"/>
            <a:chExt cx="7229404" cy="693106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Competency Model</a:t>
                  </a: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5184847" y="3453383"/>
              <a:ext cx="2473253" cy="596240"/>
              <a:chOff x="5184847" y="3596549"/>
              <a:chExt cx="2473253" cy="596240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5654665" y="3950548"/>
                <a:ext cx="2003435" cy="0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5184847" y="3701020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13682" y="3596549"/>
                <a:ext cx="1819595" cy="303026"/>
                <a:chOff x="2637412" y="816342"/>
                <a:chExt cx="1819595" cy="303026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2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3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>
                <a:solidFill>
                  <a:prstClr val="black"/>
                </a:solidFill>
                <a:latin typeface="Calibri Light"/>
              </a:rPr>
              <a:t>Job </a:t>
            </a: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Evaluation 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7730673" y="5811330"/>
            <a:ext cx="3747896" cy="594336"/>
            <a:chOff x="2616671" y="4481679"/>
            <a:chExt cx="2774174" cy="596240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3051393" y="4882629"/>
              <a:ext cx="2339452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2616671" y="4586150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145506" y="4481679"/>
              <a:ext cx="1819595" cy="303026"/>
              <a:chOff x="2637412" y="816342"/>
              <a:chExt cx="1819595" cy="303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637413" y="816342"/>
                <a:ext cx="1447670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637412" y="965480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921532"/>
              </p:ext>
            </p:extLst>
          </p:nvPr>
        </p:nvGraphicFramePr>
        <p:xfrm>
          <a:off x="492754" y="1232661"/>
          <a:ext cx="11260881" cy="257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3627"/>
                <a:gridCol w="3753627"/>
                <a:gridCol w="375362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Define HR Strategy and OD intervention 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xmlns="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xmlns="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:a16="http://schemas.microsoft.com/office/drawing/2014/main" xmlns="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:a16="http://schemas.microsoft.com/office/drawing/2014/main" xmlns="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:a16="http://schemas.microsoft.com/office/drawing/2014/main" xmlns="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xmlns="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xmlns="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xmlns="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:a16="http://schemas.microsoft.com/office/drawing/2014/main" xmlns="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:a16="http://schemas.microsoft.com/office/drawing/2014/main" xmlns="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xmlns="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that 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since 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with 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and 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xmlns="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:a16="http://schemas.microsoft.com/office/drawing/2014/main" xmlns="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:a16="http://schemas.microsoft.com/office/drawing/2014/main" xmlns="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:a16="http://schemas.microsoft.com/office/drawing/2014/main" xmlns="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:a16="http://schemas.microsoft.com/office/drawing/2014/main" xmlns="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:a16="http://schemas.microsoft.com/office/drawing/2014/main" xmlns="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:a16="http://schemas.microsoft.com/office/drawing/2014/main" xmlns="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:a16="http://schemas.microsoft.com/office/drawing/2014/main" xmlns="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:a16="http://schemas.microsoft.com/office/drawing/2014/main" xmlns="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:a16="http://schemas.microsoft.com/office/drawing/2014/main" xmlns="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:a16="http://schemas.microsoft.com/office/drawing/2014/main" xmlns="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:a16="http://schemas.microsoft.com/office/drawing/2014/main" xmlns="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:a16="http://schemas.microsoft.com/office/drawing/2014/main" xmlns="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:a16="http://schemas.microsoft.com/office/drawing/2014/main" xmlns="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:a16="http://schemas.microsoft.com/office/drawing/2014/main" xmlns="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:a16="http://schemas.microsoft.com/office/drawing/2014/main" xmlns="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:a16="http://schemas.microsoft.com/office/drawing/2014/main" xmlns="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:a16="http://schemas.microsoft.com/office/drawing/2014/main" xmlns="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:a16="http://schemas.microsoft.com/office/drawing/2014/main" xmlns="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:a16="http://schemas.microsoft.com/office/drawing/2014/main" xmlns="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="" xmlns:a16="http://schemas.microsoft.com/office/drawing/2014/main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="" xmlns:a16="http://schemas.microsoft.com/office/drawing/2014/main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="" xmlns:a16="http://schemas.microsoft.com/office/drawing/2014/main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="" xmlns:a16="http://schemas.microsoft.com/office/drawing/2014/main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="" xmlns:a16="http://schemas.microsoft.com/office/drawing/2014/main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="" xmlns:a16="http://schemas.microsoft.com/office/drawing/2014/main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="" xmlns:a16="http://schemas.microsoft.com/office/drawing/2014/main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="" xmlns:a16="http://schemas.microsoft.com/office/drawing/2014/main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="" xmlns:a16="http://schemas.microsoft.com/office/drawing/2014/main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="" xmlns:a16="http://schemas.microsoft.com/office/drawing/2014/main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="" xmlns:a16="http://schemas.microsoft.com/office/drawing/2014/main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="" xmlns:a16="http://schemas.microsoft.com/office/drawing/2014/main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="" xmlns:a16="http://schemas.microsoft.com/office/drawing/2014/main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="" xmlns:a16="http://schemas.microsoft.com/office/drawing/2014/main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="" xmlns:a16="http://schemas.microsoft.com/office/drawing/2014/main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="" xmlns:a16="http://schemas.microsoft.com/office/drawing/2014/main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:a16="http://schemas.microsoft.com/office/drawing/2014/main" xmlns="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xmlns="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xmlns="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:a16="http://schemas.microsoft.com/office/drawing/2014/main" xmlns="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:a16="http://schemas.microsoft.com/office/drawing/2014/main" xmlns="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:a16="http://schemas.microsoft.com/office/drawing/2014/main" xmlns="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:a16="http://schemas.microsoft.com/office/drawing/2014/main" xmlns="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:a16="http://schemas.microsoft.com/office/drawing/2014/main" xmlns="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:a16="http://schemas.microsoft.com/office/drawing/2014/main" xmlns="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solidFill>
                  <a:schemeClr val="bg1"/>
                </a:solidFill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solidFill>
                  <a:schemeClr val="bg1"/>
                </a:solidFill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solidFill>
                  <a:schemeClr val="bg1"/>
                </a:solidFill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of the 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the B-Order and ORP </a:t>
            </a:r>
            <a:endParaRPr lang="en-ZA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09093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607544" y="2362689"/>
            <a:ext cx="214754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6272925" y="4785133"/>
            <a:ext cx="2042444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161758" y="1203133"/>
            <a:ext cx="2105355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/>
          <p:nvPr/>
        </p:nvCxnSpPr>
        <p:spPr>
          <a:xfrm rot="5400000" flipH="1" flipV="1">
            <a:off x="3579582" y="2468077"/>
            <a:ext cx="361659" cy="2587741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>
            <a:stCxn id="152" idx="0"/>
          </p:cNvCxnSpPr>
          <p:nvPr/>
        </p:nvCxnSpPr>
        <p:spPr>
          <a:xfrm rot="16200000" flipV="1">
            <a:off x="8231470" y="2413240"/>
            <a:ext cx="459874" cy="2694853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/>
          <p:nvPr/>
        </p:nvCxnSpPr>
        <p:spPr>
          <a:xfrm rot="5400000">
            <a:off x="8300919" y="1737131"/>
            <a:ext cx="383514" cy="2660609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337297" y="1887391"/>
            <a:ext cx="197807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1447" y="1250644"/>
            <a:ext cx="150336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??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36311" y="1921250"/>
            <a:ext cx="92095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Planning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079475" y="2411291"/>
            <a:ext cx="34506" cy="236469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 flipH="1">
            <a:off x="5005541" y="1727033"/>
            <a:ext cx="48741" cy="3048949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803427" y="4812915"/>
            <a:ext cx="623953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Support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88290" y="3057096"/>
            <a:ext cx="30771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1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People and structure alignment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352492" y="48407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385903" y="19350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194676" y="126928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183526" y="4011150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998245" y="4000998"/>
            <a:ext cx="1100686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AC Corporate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Services</a:t>
            </a:r>
            <a:endParaRPr lang="en-US" sz="16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256720" y="405667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183526" y="2342683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036539" y="2395515"/>
            <a:ext cx="14243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Head Corporate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268760" y="2393754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918857" y="4785133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7229932E-3864-4EE7-81F5-2F78313DD0A5}"/>
              </a:ext>
            </a:extLst>
          </p:cNvPr>
          <p:cNvSpPr txBox="1"/>
          <p:nvPr/>
        </p:nvSpPr>
        <p:spPr>
          <a:xfrm>
            <a:off x="4448803" y="4831640"/>
            <a:ext cx="1369179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RH Corporate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139174" y="2370572"/>
            <a:ext cx="143998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Admin &amp;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Utilisation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647411" y="242783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8602077" y="3991528"/>
            <a:ext cx="2153966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647410" y="4047738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185615" y="3990604"/>
            <a:ext cx="124643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Persal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97868" y="4850275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sp>
        <p:nvSpPr>
          <p:cNvPr id="158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466541" y="2787369"/>
            <a:ext cx="1886295" cy="544704"/>
          </a:xfrm>
          <a:prstGeom prst="bentConnector3">
            <a:avLst>
              <a:gd name="adj1" fmla="val 493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4915" y="1072723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 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809" y="3551027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2190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HR </a:t>
            </a:r>
            <a:r>
              <a:rPr lang="fr-FR" sz="1600" dirty="0" err="1" smtClean="0">
                <a:latin typeface="Segoe UI Semibold"/>
              </a:rPr>
              <a:t>Strategy</a:t>
            </a:r>
            <a:r>
              <a:rPr lang="fr-FR" sz="1600" dirty="0" smtClean="0">
                <a:latin typeface="Segoe UI Semibold"/>
              </a:rPr>
              <a:t> &amp; OD intervention</a:t>
            </a:r>
          </a:p>
        </p:txBody>
      </p:sp>
      <p:sp>
        <p:nvSpPr>
          <p:cNvPr id="18" name="Oval 17"/>
          <p:cNvSpPr/>
          <p:nvPr/>
        </p:nvSpPr>
        <p:spPr>
          <a:xfrm>
            <a:off x="2579037" y="3551027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5038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Analysis</a:t>
            </a:r>
            <a:r>
              <a:rPr lang="fr-FR" sz="1600" dirty="0" smtClean="0">
                <a:latin typeface="Segoe UI Semibold"/>
              </a:rPr>
              <a:t> and micro structure </a:t>
            </a:r>
            <a:r>
              <a:rPr lang="fr-FR" sz="1600" dirty="0" err="1" smtClean="0">
                <a:latin typeface="Segoe UI Semibold"/>
              </a:rPr>
              <a:t>development</a:t>
            </a:r>
            <a:endParaRPr lang="fr-FR" sz="1600" dirty="0">
              <a:latin typeface="Segoe UI Semibold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47650" y="3551027"/>
            <a:ext cx="595086" cy="595086"/>
          </a:xfrm>
          <a:prstGeom prst="ellipse">
            <a:avLst/>
          </a:prstGeom>
          <a:solidFill>
            <a:srgbClr val="95A7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3651" y="4252905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Approved</a:t>
            </a:r>
            <a:r>
              <a:rPr lang="fr-FR" sz="1600" dirty="0" smtClean="0">
                <a:latin typeface="Segoe UI Semibold"/>
              </a:rPr>
              <a:t> micro structure</a:t>
            </a:r>
            <a:endParaRPr lang="fr-FR" sz="1600" dirty="0">
              <a:latin typeface="Segoe UI Semibold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980510" y="3551027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66511" y="4252905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Migration and roll out</a:t>
            </a:r>
            <a:endParaRPr lang="fr-FR" sz="1600" dirty="0">
              <a:latin typeface="Segoe UI Semibold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832719" y="3533489"/>
            <a:ext cx="595086" cy="595086"/>
          </a:xfrm>
          <a:prstGeom prst="ellipse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8720" y="4235367"/>
            <a:ext cx="142308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Job descriptions and Job </a:t>
            </a:r>
            <a:r>
              <a:rPr lang="fr-FR" sz="1600" dirty="0" err="1" smtClean="0">
                <a:latin typeface="Segoe UI Semibold"/>
              </a:rPr>
              <a:t>evaluation</a:t>
            </a:r>
            <a:endParaRPr lang="fr-FR" sz="1600" dirty="0">
              <a:latin typeface="Segoe UI Semibold"/>
            </a:endParaRP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2364104849"/>
              </p:ext>
            </p:extLst>
          </p:nvPr>
        </p:nvGraphicFramePr>
        <p:xfrm>
          <a:off x="2086821" y="1072723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1335178032"/>
              </p:ext>
            </p:extLst>
          </p:nvPr>
        </p:nvGraphicFramePr>
        <p:xfrm>
          <a:off x="4123020" y="1209165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2986722724"/>
              </p:ext>
            </p:extLst>
          </p:nvPr>
        </p:nvGraphicFramePr>
        <p:xfrm>
          <a:off x="6221449" y="1121798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448687082"/>
              </p:ext>
            </p:extLst>
          </p:nvPr>
        </p:nvGraphicFramePr>
        <p:xfrm>
          <a:off x="8268456" y="1080000"/>
          <a:ext cx="1800000" cy="245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878671137"/>
              </p:ext>
            </p:extLst>
          </p:nvPr>
        </p:nvGraphicFramePr>
        <p:xfrm>
          <a:off x="-90840" y="1126225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3" name="Oval 32"/>
          <p:cNvSpPr/>
          <p:nvPr/>
        </p:nvSpPr>
        <p:spPr>
          <a:xfrm>
            <a:off x="410542" y="1807328"/>
            <a:ext cx="900000" cy="9000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2999" y="1958809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ZA" sz="2800" dirty="0">
              <a:solidFill>
                <a:schemeClr val="bg1"/>
              </a:solidFill>
            </a:endParaRP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3196821384"/>
              </p:ext>
            </p:extLst>
          </p:nvPr>
        </p:nvGraphicFramePr>
        <p:xfrm>
          <a:off x="10110905" y="1108807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528742" y="1829519"/>
            <a:ext cx="900000" cy="90000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58568" y="1879526"/>
            <a:ext cx="900000" cy="900000"/>
            <a:chOff x="2529713" y="2666423"/>
            <a:chExt cx="900000" cy="900000"/>
          </a:xfrm>
        </p:grpSpPr>
        <p:sp>
          <p:nvSpPr>
            <p:cNvPr id="46" name="Oval 45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iv.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717949" y="1856361"/>
            <a:ext cx="900000" cy="900000"/>
            <a:chOff x="2529713" y="2666423"/>
            <a:chExt cx="900000" cy="900000"/>
          </a:xfrm>
        </p:grpSpPr>
        <p:sp>
          <p:nvSpPr>
            <p:cNvPr id="49" name="Oval 48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v</a:t>
              </a:r>
              <a:r>
                <a:rPr lang="en-US" sz="2800" dirty="0" smtClean="0">
                  <a:solidFill>
                    <a:schemeClr val="bg1"/>
                  </a:solidFill>
                </a:rPr>
                <a:t>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622605" y="1798073"/>
            <a:ext cx="900000" cy="900000"/>
            <a:chOff x="2529713" y="2666423"/>
            <a:chExt cx="900000" cy="900000"/>
          </a:xfrm>
        </p:grpSpPr>
        <p:sp>
          <p:nvSpPr>
            <p:cNvPr id="52" name="Oval 51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vi.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572355" y="1854398"/>
            <a:ext cx="900000" cy="900000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10899991" y="3533489"/>
            <a:ext cx="595086" cy="595086"/>
          </a:xfrm>
          <a:prstGeom prst="ellipse">
            <a:avLst/>
          </a:prstGeom>
          <a:solidFill>
            <a:srgbClr val="6600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485992" y="4235367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Specialist</a:t>
            </a:r>
            <a:r>
              <a:rPr lang="fr-FR" sz="1600" dirty="0" smtClean="0">
                <a:latin typeface="Segoe UI Semibold"/>
              </a:rPr>
              <a:t> HR </a:t>
            </a:r>
            <a:r>
              <a:rPr lang="fr-FR" sz="1600" dirty="0" err="1" smtClean="0">
                <a:latin typeface="Segoe UI Semibold"/>
              </a:rPr>
              <a:t>exercises</a:t>
            </a:r>
            <a:endParaRPr lang="fr-FR" sz="1600" dirty="0">
              <a:latin typeface="Segoe UI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7018" y="5037735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0805" y="5066363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23%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78823" y="5037734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12%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473548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717949" y="506636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17%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444640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398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1061</Words>
  <Application>Microsoft Office PowerPoint</Application>
  <PresentationFormat>Widescreen</PresentationFormat>
  <Paragraphs>245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Anbigay Naicker</cp:lastModifiedBy>
  <cp:revision>48</cp:revision>
  <dcterms:created xsi:type="dcterms:W3CDTF">2020-09-29T12:34:43Z</dcterms:created>
  <dcterms:modified xsi:type="dcterms:W3CDTF">2020-10-06T19:18:13Z</dcterms:modified>
</cp:coreProperties>
</file>